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129" r:id="rId2"/>
    <p:sldId id="280" r:id="rId3"/>
    <p:sldId id="256" r:id="rId4"/>
    <p:sldId id="302" r:id="rId5"/>
    <p:sldId id="275" r:id="rId6"/>
    <p:sldId id="179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5C5E"/>
    <a:srgbClr val="DDC43D"/>
    <a:srgbClr val="3A1953"/>
    <a:srgbClr val="F4F4F4"/>
    <a:srgbClr val="8B2125"/>
    <a:srgbClr val="42C4C6"/>
    <a:srgbClr val="4472C4"/>
    <a:srgbClr val="4B5063"/>
    <a:srgbClr val="373B4B"/>
    <a:srgbClr val="BD71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A4C70B-3302-4F8A-B12A-08A49AC9460E}" v="3" dt="2025-06-09T15:43:17.1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33" autoAdjust="0"/>
    <p:restoredTop sz="94660"/>
  </p:normalViewPr>
  <p:slideViewPr>
    <p:cSldViewPr snapToGrid="0">
      <p:cViewPr varScale="1">
        <p:scale>
          <a:sx n="112" d="100"/>
          <a:sy n="112" d="100"/>
        </p:scale>
        <p:origin x="594"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7A4C70B-3302-4F8A-B12A-08A49AC9460E}"/>
    <pc:docChg chg="addSld delSld modSld sldOrd">
      <pc:chgData name="Jolie Serrano Delgado" userId="d52b4219-5c60-4a0c-87ad-b1ec335c0c37" providerId="ADAL" clId="{77A4C70B-3302-4F8A-B12A-08A49AC9460E}" dt="2025-06-09T15:43:18.124" v="9" actId="47"/>
      <pc:docMkLst>
        <pc:docMk/>
      </pc:docMkLst>
      <pc:sldChg chg="modSp del mod">
        <pc:chgData name="Jolie Serrano Delgado" userId="d52b4219-5c60-4a0c-87ad-b1ec335c0c37" providerId="ADAL" clId="{77A4C70B-3302-4F8A-B12A-08A49AC9460E}" dt="2025-06-09T15:43:18.124" v="9" actId="47"/>
        <pc:sldMkLst>
          <pc:docMk/>
          <pc:sldMk cId="0" sldId="1420"/>
        </pc:sldMkLst>
        <pc:spChg chg="mod">
          <ac:chgData name="Jolie Serrano Delgado" userId="d52b4219-5c60-4a0c-87ad-b1ec335c0c37" providerId="ADAL" clId="{77A4C70B-3302-4F8A-B12A-08A49AC9460E}" dt="2025-06-09T15:43:12.056" v="6" actId="21"/>
          <ac:spMkLst>
            <pc:docMk/>
            <pc:sldMk cId="0" sldId="1420"/>
            <ac:spMk id="5" creationId="{58E10FA7-5A2D-4C09-8B3F-7195A9CE858D}"/>
          </ac:spMkLst>
        </pc:spChg>
      </pc:sldChg>
      <pc:sldChg chg="del">
        <pc:chgData name="Jolie Serrano Delgado" userId="d52b4219-5c60-4a0c-87ad-b1ec335c0c37" providerId="ADAL" clId="{77A4C70B-3302-4F8A-B12A-08A49AC9460E}" dt="2025-06-09T15:43:01.974" v="3" actId="47"/>
        <pc:sldMkLst>
          <pc:docMk/>
          <pc:sldMk cId="4040804473" sldId="1449"/>
        </pc:sldMkLst>
      </pc:sldChg>
      <pc:sldChg chg="modSp add mod ord">
        <pc:chgData name="Jolie Serrano Delgado" userId="d52b4219-5c60-4a0c-87ad-b1ec335c0c37" providerId="ADAL" clId="{77A4C70B-3302-4F8A-B12A-08A49AC9460E}" dt="2025-06-09T15:43:03.687" v="4" actId="207"/>
        <pc:sldMkLst>
          <pc:docMk/>
          <pc:sldMk cId="3573392034" sldId="1791"/>
        </pc:sldMkLst>
        <pc:spChg chg="mod">
          <ac:chgData name="Jolie Serrano Delgado" userId="d52b4219-5c60-4a0c-87ad-b1ec335c0c37" providerId="ADAL" clId="{77A4C70B-3302-4F8A-B12A-08A49AC9460E}" dt="2025-06-09T15:43:03.687" v="4" actId="207"/>
          <ac:spMkLst>
            <pc:docMk/>
            <pc:sldMk cId="3573392034" sldId="1791"/>
            <ac:spMk id="5" creationId="{7FCA87B9-E211-0E4B-A9F7-DF87D6193A8C}"/>
          </ac:spMkLst>
        </pc:spChg>
      </pc:sldChg>
      <pc:sldChg chg="modSp add mod">
        <pc:chgData name="Jolie Serrano Delgado" userId="d52b4219-5c60-4a0c-87ad-b1ec335c0c37" providerId="ADAL" clId="{77A4C70B-3302-4F8A-B12A-08A49AC9460E}" dt="2025-06-09T15:43:17.100" v="8" actId="207"/>
        <pc:sldMkLst>
          <pc:docMk/>
          <pc:sldMk cId="0" sldId="4129"/>
        </pc:sldMkLst>
        <pc:spChg chg="mod">
          <ac:chgData name="Jolie Serrano Delgado" userId="d52b4219-5c60-4a0c-87ad-b1ec335c0c37" providerId="ADAL" clId="{77A4C70B-3302-4F8A-B12A-08A49AC9460E}" dt="2025-06-09T15:43:06.618" v="5" actId="207"/>
          <ac:spMkLst>
            <pc:docMk/>
            <pc:sldMk cId="0" sldId="4129"/>
            <ac:spMk id="18" creationId="{8F5F15BF-00E8-0146-9639-0FB07145B42A}"/>
          </ac:spMkLst>
        </pc:spChg>
        <pc:spChg chg="mod">
          <ac:chgData name="Jolie Serrano Delgado" userId="d52b4219-5c60-4a0c-87ad-b1ec335c0c37" providerId="ADAL" clId="{77A4C70B-3302-4F8A-B12A-08A49AC9460E}" dt="2025-06-09T15:43:17.100" v="8"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D7E854A-9728-4198-880B-B0E8E80AD6D0}"/>
              </a:ext>
            </a:extLst>
          </p:cNvPr>
          <p:cNvSpPr/>
          <p:nvPr userDrawn="1"/>
        </p:nvSpPr>
        <p:spPr>
          <a:xfrm>
            <a:off x="0" y="0"/>
            <a:ext cx="12192000" cy="6858000"/>
          </a:xfrm>
          <a:prstGeom prst="rect">
            <a:avLst/>
          </a:prstGeom>
          <a:solidFill>
            <a:srgbClr val="3A19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1100048" y="2112124"/>
            <a:ext cx="3738651" cy="3738651"/>
          </a:xfrm>
          <a:prstGeom prst="ellipse">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7429500" y="1"/>
            <a:ext cx="3247571" cy="35814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6992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39297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C47B8E-32DC-4383-B4E9-EC2AF0334DC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1106282"/>
            <a:ext cx="1555777" cy="1106282"/>
          </a:xfrm>
          <a:prstGeom prst="rect">
            <a:avLst/>
          </a:prstGeom>
        </p:spPr>
      </p:pic>
      <p:sp>
        <p:nvSpPr>
          <p:cNvPr id="5" name="CuadroTexto 4">
            <a:extLst>
              <a:ext uri="{FF2B5EF4-FFF2-40B4-BE49-F238E27FC236}">
                <a16:creationId xmlns:a16="http://schemas.microsoft.com/office/drawing/2014/main" id="{FEB13018-F8F4-46FA-91A9-09F7505DFABB}"/>
              </a:ext>
            </a:extLst>
          </p:cNvPr>
          <p:cNvSpPr txBox="1"/>
          <p:nvPr userDrawn="1"/>
        </p:nvSpPr>
        <p:spPr>
          <a:xfrm>
            <a:off x="1555777" y="-423761"/>
            <a:ext cx="5134739" cy="369332"/>
          </a:xfrm>
          <a:prstGeom prst="rect">
            <a:avLst/>
          </a:prstGeom>
          <a:noFill/>
        </p:spPr>
        <p:txBody>
          <a:bodyPr wrap="none" rtlCol="0">
            <a:spAutoFit/>
          </a:bodyPr>
          <a:lstStyle/>
          <a:p>
            <a:r>
              <a:rPr lang="en-US" dirty="0">
                <a:hlinkClick r:id="rId9"/>
              </a:rPr>
              <a:t>http://free-powerpoint-templates-download.com/</a:t>
            </a:r>
            <a:r>
              <a:rPr lang="en-US" dirty="0"/>
              <a:t> </a:t>
            </a:r>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61" r:id="rId3"/>
    <p:sldLayoutId id="2147483666" r:id="rId4"/>
    <p:sldLayoutId id="2147483667" r:id="rId5"/>
    <p:sldLayoutId id="214748366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dafont.com/es/merry-christmas.font"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free-powerpoint-templates-download.co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Merry Christmas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EB0D67E-669E-4723-BA5E-195D437C8A1B}"/>
              </a:ext>
            </a:extLst>
          </p:cNvPr>
          <p:cNvSpPr/>
          <p:nvPr/>
        </p:nvSpPr>
        <p:spPr>
          <a:xfrm>
            <a:off x="0" y="0"/>
            <a:ext cx="12192000" cy="6858000"/>
          </a:xfrm>
          <a:prstGeom prst="rect">
            <a:avLst/>
          </a:prstGeom>
          <a:gradFill flip="none" rotWithShape="1">
            <a:gsLst>
              <a:gs pos="67000">
                <a:srgbClr val="373B4B"/>
              </a:gs>
              <a:gs pos="0">
                <a:srgbClr val="4B5063">
                  <a:shade val="30000"/>
                  <a:satMod val="115000"/>
                </a:srgbClr>
              </a:gs>
              <a:gs pos="42000">
                <a:srgbClr val="4B5063">
                  <a:shade val="67500"/>
                  <a:satMod val="115000"/>
                </a:srgbClr>
              </a:gs>
              <a:gs pos="100000">
                <a:srgbClr val="4B5063">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2E10E35-FCCC-48D2-ABBE-F988A49F56F3}"/>
              </a:ext>
            </a:extLst>
          </p:cNvPr>
          <p:cNvGrpSpPr>
            <a:grpSpLocks noChangeAspect="1"/>
          </p:cNvGrpSpPr>
          <p:nvPr/>
        </p:nvGrpSpPr>
        <p:grpSpPr bwMode="auto">
          <a:xfrm>
            <a:off x="3078163" y="709613"/>
            <a:ext cx="6035675" cy="4887913"/>
            <a:chOff x="1939" y="447"/>
            <a:chExt cx="3802" cy="3079"/>
          </a:xfrm>
          <a:solidFill>
            <a:srgbClr val="FFC000"/>
          </a:solidFill>
        </p:grpSpPr>
        <p:sp>
          <p:nvSpPr>
            <p:cNvPr id="61" name="Freeform 6">
              <a:extLst>
                <a:ext uri="{FF2B5EF4-FFF2-40B4-BE49-F238E27FC236}">
                  <a16:creationId xmlns:a16="http://schemas.microsoft.com/office/drawing/2014/main" id="{241F08A2-B684-49CF-B44D-F211305AA6CA}"/>
                </a:ext>
              </a:extLst>
            </p:cNvPr>
            <p:cNvSpPr>
              <a:spLocks/>
            </p:cNvSpPr>
            <p:nvPr/>
          </p:nvSpPr>
          <p:spPr bwMode="auto">
            <a:xfrm>
              <a:off x="2096" y="2240"/>
              <a:ext cx="275" cy="271"/>
            </a:xfrm>
            <a:custGeom>
              <a:avLst/>
              <a:gdLst>
                <a:gd name="T0" fmla="*/ 51 w 116"/>
                <a:gd name="T1" fmla="*/ 106 h 114"/>
                <a:gd name="T2" fmla="*/ 44 w 116"/>
                <a:gd name="T3" fmla="*/ 5 h 114"/>
                <a:gd name="T4" fmla="*/ 37 w 116"/>
                <a:gd name="T5" fmla="*/ 8 h 114"/>
                <a:gd name="T6" fmla="*/ 106 w 116"/>
                <a:gd name="T7" fmla="*/ 83 h 114"/>
                <a:gd name="T8" fmla="*/ 111 w 116"/>
                <a:gd name="T9" fmla="*/ 77 h 114"/>
                <a:gd name="T10" fmla="*/ 7 w 116"/>
                <a:gd name="T11" fmla="*/ 58 h 114"/>
                <a:gd name="T12" fmla="*/ 8 w 116"/>
                <a:gd name="T13" fmla="*/ 66 h 114"/>
                <a:gd name="T14" fmla="*/ 106 w 116"/>
                <a:gd name="T15" fmla="*/ 22 h 114"/>
                <a:gd name="T16" fmla="*/ 100 w 116"/>
                <a:gd name="T17" fmla="*/ 16 h 114"/>
                <a:gd name="T18" fmla="*/ 43 w 116"/>
                <a:gd name="T19" fmla="*/ 105 h 114"/>
                <a:gd name="T20" fmla="*/ 50 w 116"/>
                <a:gd name="T21" fmla="*/ 109 h 114"/>
                <a:gd name="T22" fmla="*/ 107 w 116"/>
                <a:gd name="T23" fmla="*/ 21 h 114"/>
                <a:gd name="T24" fmla="*/ 102 w 116"/>
                <a:gd name="T25" fmla="*/ 15 h 114"/>
                <a:gd name="T26" fmla="*/ 4 w 116"/>
                <a:gd name="T27" fmla="*/ 58 h 114"/>
                <a:gd name="T28" fmla="*/ 5 w 116"/>
                <a:gd name="T29" fmla="*/ 66 h 114"/>
                <a:gd name="T30" fmla="*/ 109 w 116"/>
                <a:gd name="T31" fmla="*/ 85 h 114"/>
                <a:gd name="T32" fmla="*/ 113 w 116"/>
                <a:gd name="T33" fmla="*/ 79 h 114"/>
                <a:gd name="T34" fmla="*/ 43 w 116"/>
                <a:gd name="T35" fmla="*/ 2 h 114"/>
                <a:gd name="T36" fmla="*/ 36 w 116"/>
                <a:gd name="T37" fmla="*/ 5 h 114"/>
                <a:gd name="T38" fmla="*/ 43 w 116"/>
                <a:gd name="T39" fmla="*/ 108 h 114"/>
                <a:gd name="T40" fmla="*/ 51 w 116"/>
                <a:gd name="T41" fmla="*/ 10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114">
                  <a:moveTo>
                    <a:pt x="51" y="106"/>
                  </a:moveTo>
                  <a:cubicBezTo>
                    <a:pt x="44" y="73"/>
                    <a:pt x="48" y="39"/>
                    <a:pt x="44" y="5"/>
                  </a:cubicBezTo>
                  <a:cubicBezTo>
                    <a:pt x="42" y="6"/>
                    <a:pt x="39" y="7"/>
                    <a:pt x="37" y="8"/>
                  </a:cubicBezTo>
                  <a:cubicBezTo>
                    <a:pt x="60" y="33"/>
                    <a:pt x="87" y="55"/>
                    <a:pt x="106" y="83"/>
                  </a:cubicBezTo>
                  <a:cubicBezTo>
                    <a:pt x="108" y="81"/>
                    <a:pt x="109" y="79"/>
                    <a:pt x="111" y="77"/>
                  </a:cubicBezTo>
                  <a:cubicBezTo>
                    <a:pt x="76" y="71"/>
                    <a:pt x="41" y="65"/>
                    <a:pt x="7" y="58"/>
                  </a:cubicBezTo>
                  <a:cubicBezTo>
                    <a:pt x="7" y="61"/>
                    <a:pt x="8" y="63"/>
                    <a:pt x="8" y="66"/>
                  </a:cubicBezTo>
                  <a:cubicBezTo>
                    <a:pt x="41" y="51"/>
                    <a:pt x="73" y="37"/>
                    <a:pt x="106" y="22"/>
                  </a:cubicBezTo>
                  <a:cubicBezTo>
                    <a:pt x="104" y="20"/>
                    <a:pt x="102" y="18"/>
                    <a:pt x="100" y="16"/>
                  </a:cubicBezTo>
                  <a:cubicBezTo>
                    <a:pt x="81" y="46"/>
                    <a:pt x="62" y="75"/>
                    <a:pt x="43" y="105"/>
                  </a:cubicBezTo>
                  <a:cubicBezTo>
                    <a:pt x="40" y="110"/>
                    <a:pt x="47" y="114"/>
                    <a:pt x="50" y="109"/>
                  </a:cubicBezTo>
                  <a:cubicBezTo>
                    <a:pt x="69" y="80"/>
                    <a:pt x="88" y="50"/>
                    <a:pt x="107" y="21"/>
                  </a:cubicBezTo>
                  <a:cubicBezTo>
                    <a:pt x="110" y="17"/>
                    <a:pt x="105" y="13"/>
                    <a:pt x="102" y="15"/>
                  </a:cubicBezTo>
                  <a:cubicBezTo>
                    <a:pt x="69" y="29"/>
                    <a:pt x="36" y="44"/>
                    <a:pt x="4" y="58"/>
                  </a:cubicBezTo>
                  <a:cubicBezTo>
                    <a:pt x="0" y="60"/>
                    <a:pt x="1" y="65"/>
                    <a:pt x="5" y="66"/>
                  </a:cubicBezTo>
                  <a:cubicBezTo>
                    <a:pt x="39" y="73"/>
                    <a:pt x="74" y="79"/>
                    <a:pt x="109" y="85"/>
                  </a:cubicBezTo>
                  <a:cubicBezTo>
                    <a:pt x="112" y="86"/>
                    <a:pt x="116" y="82"/>
                    <a:pt x="113" y="79"/>
                  </a:cubicBezTo>
                  <a:cubicBezTo>
                    <a:pt x="93" y="50"/>
                    <a:pt x="67" y="27"/>
                    <a:pt x="43" y="2"/>
                  </a:cubicBezTo>
                  <a:cubicBezTo>
                    <a:pt x="41" y="0"/>
                    <a:pt x="35" y="1"/>
                    <a:pt x="36" y="5"/>
                  </a:cubicBezTo>
                  <a:cubicBezTo>
                    <a:pt x="39" y="39"/>
                    <a:pt x="36" y="74"/>
                    <a:pt x="43" y="108"/>
                  </a:cubicBezTo>
                  <a:cubicBezTo>
                    <a:pt x="44" y="114"/>
                    <a:pt x="52" y="111"/>
                    <a:pt x="51" y="1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62" name="Freeform 7">
              <a:extLst>
                <a:ext uri="{FF2B5EF4-FFF2-40B4-BE49-F238E27FC236}">
                  <a16:creationId xmlns:a16="http://schemas.microsoft.com/office/drawing/2014/main" id="{0072C90A-D060-475E-88E0-A67B497B79E5}"/>
                </a:ext>
              </a:extLst>
            </p:cNvPr>
            <p:cNvSpPr>
              <a:spLocks/>
            </p:cNvSpPr>
            <p:nvPr/>
          </p:nvSpPr>
          <p:spPr bwMode="auto">
            <a:xfrm>
              <a:off x="5368" y="2124"/>
              <a:ext cx="273" cy="285"/>
            </a:xfrm>
            <a:custGeom>
              <a:avLst/>
              <a:gdLst>
                <a:gd name="T0" fmla="*/ 20 w 115"/>
                <a:gd name="T1" fmla="*/ 112 h 120"/>
                <a:gd name="T2" fmla="*/ 62 w 115"/>
                <a:gd name="T3" fmla="*/ 8 h 120"/>
                <a:gd name="T4" fmla="*/ 55 w 115"/>
                <a:gd name="T5" fmla="*/ 7 h 120"/>
                <a:gd name="T6" fmla="*/ 89 w 115"/>
                <a:gd name="T7" fmla="*/ 115 h 120"/>
                <a:gd name="T8" fmla="*/ 96 w 115"/>
                <a:gd name="T9" fmla="*/ 111 h 120"/>
                <a:gd name="T10" fmla="*/ 8 w 115"/>
                <a:gd name="T11" fmla="*/ 41 h 120"/>
                <a:gd name="T12" fmla="*/ 5 w 115"/>
                <a:gd name="T13" fmla="*/ 48 h 120"/>
                <a:gd name="T14" fmla="*/ 109 w 115"/>
                <a:gd name="T15" fmla="*/ 53 h 120"/>
                <a:gd name="T16" fmla="*/ 107 w 115"/>
                <a:gd name="T17" fmla="*/ 46 h 120"/>
                <a:gd name="T18" fmla="*/ 13 w 115"/>
                <a:gd name="T19" fmla="*/ 107 h 120"/>
                <a:gd name="T20" fmla="*/ 18 w 115"/>
                <a:gd name="T21" fmla="*/ 114 h 120"/>
                <a:gd name="T22" fmla="*/ 111 w 115"/>
                <a:gd name="T23" fmla="*/ 53 h 120"/>
                <a:gd name="T24" fmla="*/ 109 w 115"/>
                <a:gd name="T25" fmla="*/ 45 h 120"/>
                <a:gd name="T26" fmla="*/ 5 w 115"/>
                <a:gd name="T27" fmla="*/ 40 h 120"/>
                <a:gd name="T28" fmla="*/ 3 w 115"/>
                <a:gd name="T29" fmla="*/ 47 h 120"/>
                <a:gd name="T30" fmla="*/ 90 w 115"/>
                <a:gd name="T31" fmla="*/ 117 h 120"/>
                <a:gd name="T32" fmla="*/ 97 w 115"/>
                <a:gd name="T33" fmla="*/ 113 h 120"/>
                <a:gd name="T34" fmla="*/ 63 w 115"/>
                <a:gd name="T35" fmla="*/ 4 h 120"/>
                <a:gd name="T36" fmla="*/ 55 w 115"/>
                <a:gd name="T37" fmla="*/ 3 h 120"/>
                <a:gd name="T38" fmla="*/ 11 w 115"/>
                <a:gd name="T39" fmla="*/ 109 h 120"/>
                <a:gd name="T40" fmla="*/ 20 w 115"/>
                <a:gd name="T41" fmla="*/ 1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20">
                  <a:moveTo>
                    <a:pt x="20" y="112"/>
                  </a:moveTo>
                  <a:cubicBezTo>
                    <a:pt x="33" y="77"/>
                    <a:pt x="47" y="42"/>
                    <a:pt x="62" y="8"/>
                  </a:cubicBezTo>
                  <a:cubicBezTo>
                    <a:pt x="60" y="7"/>
                    <a:pt x="57" y="7"/>
                    <a:pt x="55" y="7"/>
                  </a:cubicBezTo>
                  <a:cubicBezTo>
                    <a:pt x="66" y="43"/>
                    <a:pt x="77" y="79"/>
                    <a:pt x="89" y="115"/>
                  </a:cubicBezTo>
                  <a:cubicBezTo>
                    <a:pt x="91" y="114"/>
                    <a:pt x="93" y="113"/>
                    <a:pt x="96" y="111"/>
                  </a:cubicBezTo>
                  <a:cubicBezTo>
                    <a:pt x="67" y="88"/>
                    <a:pt x="38" y="64"/>
                    <a:pt x="8" y="41"/>
                  </a:cubicBezTo>
                  <a:cubicBezTo>
                    <a:pt x="7" y="43"/>
                    <a:pt x="6" y="46"/>
                    <a:pt x="5" y="48"/>
                  </a:cubicBezTo>
                  <a:cubicBezTo>
                    <a:pt x="40" y="50"/>
                    <a:pt x="75" y="52"/>
                    <a:pt x="109" y="53"/>
                  </a:cubicBezTo>
                  <a:cubicBezTo>
                    <a:pt x="109" y="51"/>
                    <a:pt x="108" y="48"/>
                    <a:pt x="107" y="46"/>
                  </a:cubicBezTo>
                  <a:cubicBezTo>
                    <a:pt x="76" y="66"/>
                    <a:pt x="45" y="86"/>
                    <a:pt x="13" y="107"/>
                  </a:cubicBezTo>
                  <a:cubicBezTo>
                    <a:pt x="9" y="110"/>
                    <a:pt x="13" y="117"/>
                    <a:pt x="18" y="114"/>
                  </a:cubicBezTo>
                  <a:cubicBezTo>
                    <a:pt x="49" y="94"/>
                    <a:pt x="80" y="73"/>
                    <a:pt x="111" y="53"/>
                  </a:cubicBezTo>
                  <a:cubicBezTo>
                    <a:pt x="115" y="50"/>
                    <a:pt x="113" y="45"/>
                    <a:pt x="109" y="45"/>
                  </a:cubicBezTo>
                  <a:cubicBezTo>
                    <a:pt x="75" y="43"/>
                    <a:pt x="40" y="42"/>
                    <a:pt x="5" y="40"/>
                  </a:cubicBezTo>
                  <a:cubicBezTo>
                    <a:pt x="2" y="40"/>
                    <a:pt x="0" y="45"/>
                    <a:pt x="3" y="47"/>
                  </a:cubicBezTo>
                  <a:cubicBezTo>
                    <a:pt x="32" y="70"/>
                    <a:pt x="61" y="94"/>
                    <a:pt x="90" y="117"/>
                  </a:cubicBezTo>
                  <a:cubicBezTo>
                    <a:pt x="93" y="120"/>
                    <a:pt x="98" y="117"/>
                    <a:pt x="97" y="113"/>
                  </a:cubicBezTo>
                  <a:cubicBezTo>
                    <a:pt x="85" y="77"/>
                    <a:pt x="74" y="41"/>
                    <a:pt x="63" y="4"/>
                  </a:cubicBezTo>
                  <a:cubicBezTo>
                    <a:pt x="62" y="1"/>
                    <a:pt x="57" y="0"/>
                    <a:pt x="55" y="3"/>
                  </a:cubicBezTo>
                  <a:cubicBezTo>
                    <a:pt x="40" y="38"/>
                    <a:pt x="26" y="74"/>
                    <a:pt x="11" y="109"/>
                  </a:cubicBezTo>
                  <a:cubicBezTo>
                    <a:pt x="10" y="114"/>
                    <a:pt x="18" y="116"/>
                    <a:pt x="20"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63" name="Freeform 8">
              <a:extLst>
                <a:ext uri="{FF2B5EF4-FFF2-40B4-BE49-F238E27FC236}">
                  <a16:creationId xmlns:a16="http://schemas.microsoft.com/office/drawing/2014/main" id="{2DD61DA1-16D5-473B-BA39-B7FC55073D6E}"/>
                </a:ext>
              </a:extLst>
            </p:cNvPr>
            <p:cNvSpPr>
              <a:spLocks/>
            </p:cNvSpPr>
            <p:nvPr/>
          </p:nvSpPr>
          <p:spPr bwMode="auto">
            <a:xfrm>
              <a:off x="4606" y="1316"/>
              <a:ext cx="225" cy="228"/>
            </a:xfrm>
            <a:custGeom>
              <a:avLst/>
              <a:gdLst>
                <a:gd name="T0" fmla="*/ 11 w 95"/>
                <a:gd name="T1" fmla="*/ 78 h 96"/>
                <a:gd name="T2" fmla="*/ 60 w 95"/>
                <a:gd name="T3" fmla="*/ 7 h 96"/>
                <a:gd name="T4" fmla="*/ 52 w 95"/>
                <a:gd name="T5" fmla="*/ 5 h 96"/>
                <a:gd name="T6" fmla="*/ 59 w 95"/>
                <a:gd name="T7" fmla="*/ 90 h 96"/>
                <a:gd name="T8" fmla="*/ 66 w 95"/>
                <a:gd name="T9" fmla="*/ 87 h 96"/>
                <a:gd name="T10" fmla="*/ 11 w 95"/>
                <a:gd name="T11" fmla="*/ 26 h 96"/>
                <a:gd name="T12" fmla="*/ 7 w 95"/>
                <a:gd name="T13" fmla="*/ 32 h 96"/>
                <a:gd name="T14" fmla="*/ 89 w 95"/>
                <a:gd name="T15" fmla="*/ 51 h 96"/>
                <a:gd name="T16" fmla="*/ 89 w 95"/>
                <a:gd name="T17" fmla="*/ 43 h 96"/>
                <a:gd name="T18" fmla="*/ 6 w 95"/>
                <a:gd name="T19" fmla="*/ 72 h 96"/>
                <a:gd name="T20" fmla="*/ 8 w 95"/>
                <a:gd name="T21" fmla="*/ 80 h 96"/>
                <a:gd name="T22" fmla="*/ 91 w 95"/>
                <a:gd name="T23" fmla="*/ 51 h 96"/>
                <a:gd name="T24" fmla="*/ 91 w 95"/>
                <a:gd name="T25" fmla="*/ 43 h 96"/>
                <a:gd name="T26" fmla="*/ 10 w 95"/>
                <a:gd name="T27" fmla="*/ 24 h 96"/>
                <a:gd name="T28" fmla="*/ 5 w 95"/>
                <a:gd name="T29" fmla="*/ 31 h 96"/>
                <a:gd name="T30" fmla="*/ 61 w 95"/>
                <a:gd name="T31" fmla="*/ 93 h 96"/>
                <a:gd name="T32" fmla="*/ 68 w 95"/>
                <a:gd name="T33" fmla="*/ 90 h 96"/>
                <a:gd name="T34" fmla="*/ 61 w 95"/>
                <a:gd name="T35" fmla="*/ 5 h 96"/>
                <a:gd name="T36" fmla="*/ 53 w 95"/>
                <a:gd name="T37" fmla="*/ 3 h 96"/>
                <a:gd name="T38" fmla="*/ 3 w 95"/>
                <a:gd name="T39" fmla="*/ 74 h 96"/>
                <a:gd name="T40" fmla="*/ 11 w 95"/>
                <a:gd name="T41" fmla="*/ 7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96">
                  <a:moveTo>
                    <a:pt x="11" y="78"/>
                  </a:moveTo>
                  <a:cubicBezTo>
                    <a:pt x="28" y="56"/>
                    <a:pt x="45" y="32"/>
                    <a:pt x="60" y="7"/>
                  </a:cubicBezTo>
                  <a:cubicBezTo>
                    <a:pt x="57" y="7"/>
                    <a:pt x="55" y="6"/>
                    <a:pt x="52" y="5"/>
                  </a:cubicBezTo>
                  <a:cubicBezTo>
                    <a:pt x="55" y="34"/>
                    <a:pt x="57" y="62"/>
                    <a:pt x="59" y="90"/>
                  </a:cubicBezTo>
                  <a:cubicBezTo>
                    <a:pt x="62" y="89"/>
                    <a:pt x="64" y="88"/>
                    <a:pt x="66" y="87"/>
                  </a:cubicBezTo>
                  <a:cubicBezTo>
                    <a:pt x="48" y="67"/>
                    <a:pt x="30" y="46"/>
                    <a:pt x="11" y="26"/>
                  </a:cubicBezTo>
                  <a:cubicBezTo>
                    <a:pt x="10" y="28"/>
                    <a:pt x="9" y="30"/>
                    <a:pt x="7" y="32"/>
                  </a:cubicBezTo>
                  <a:cubicBezTo>
                    <a:pt x="34" y="39"/>
                    <a:pt x="62" y="45"/>
                    <a:pt x="89" y="51"/>
                  </a:cubicBezTo>
                  <a:cubicBezTo>
                    <a:pt x="89" y="49"/>
                    <a:pt x="89" y="46"/>
                    <a:pt x="89" y="43"/>
                  </a:cubicBezTo>
                  <a:cubicBezTo>
                    <a:pt x="61" y="53"/>
                    <a:pt x="34" y="63"/>
                    <a:pt x="6" y="72"/>
                  </a:cubicBezTo>
                  <a:cubicBezTo>
                    <a:pt x="1" y="74"/>
                    <a:pt x="3" y="82"/>
                    <a:pt x="8" y="80"/>
                  </a:cubicBezTo>
                  <a:cubicBezTo>
                    <a:pt x="36" y="71"/>
                    <a:pt x="63" y="61"/>
                    <a:pt x="91" y="51"/>
                  </a:cubicBezTo>
                  <a:cubicBezTo>
                    <a:pt x="95" y="50"/>
                    <a:pt x="95" y="44"/>
                    <a:pt x="91" y="43"/>
                  </a:cubicBezTo>
                  <a:cubicBezTo>
                    <a:pt x="64" y="37"/>
                    <a:pt x="37" y="31"/>
                    <a:pt x="10" y="24"/>
                  </a:cubicBezTo>
                  <a:cubicBezTo>
                    <a:pt x="5" y="23"/>
                    <a:pt x="3" y="28"/>
                    <a:pt x="5" y="31"/>
                  </a:cubicBezTo>
                  <a:cubicBezTo>
                    <a:pt x="24" y="52"/>
                    <a:pt x="42" y="73"/>
                    <a:pt x="61" y="93"/>
                  </a:cubicBezTo>
                  <a:cubicBezTo>
                    <a:pt x="63" y="96"/>
                    <a:pt x="68" y="94"/>
                    <a:pt x="68" y="90"/>
                  </a:cubicBezTo>
                  <a:cubicBezTo>
                    <a:pt x="65" y="62"/>
                    <a:pt x="63" y="34"/>
                    <a:pt x="61" y="5"/>
                  </a:cubicBezTo>
                  <a:cubicBezTo>
                    <a:pt x="60" y="1"/>
                    <a:pt x="55" y="0"/>
                    <a:pt x="53" y="3"/>
                  </a:cubicBezTo>
                  <a:cubicBezTo>
                    <a:pt x="37" y="28"/>
                    <a:pt x="21" y="51"/>
                    <a:pt x="3" y="74"/>
                  </a:cubicBezTo>
                  <a:cubicBezTo>
                    <a:pt x="0" y="78"/>
                    <a:pt x="7" y="83"/>
                    <a:pt x="11"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75" name="Freeform 9">
              <a:extLst>
                <a:ext uri="{FF2B5EF4-FFF2-40B4-BE49-F238E27FC236}">
                  <a16:creationId xmlns:a16="http://schemas.microsoft.com/office/drawing/2014/main" id="{B6BDA1B2-7BEB-484E-AA3A-EE81C1097D4B}"/>
                </a:ext>
              </a:extLst>
            </p:cNvPr>
            <p:cNvSpPr>
              <a:spLocks/>
            </p:cNvSpPr>
            <p:nvPr/>
          </p:nvSpPr>
          <p:spPr bwMode="auto">
            <a:xfrm>
              <a:off x="3936" y="3131"/>
              <a:ext cx="223" cy="229"/>
            </a:xfrm>
            <a:custGeom>
              <a:avLst/>
              <a:gdLst>
                <a:gd name="T0" fmla="*/ 27 w 94"/>
                <a:gd name="T1" fmla="*/ 91 h 96"/>
                <a:gd name="T2" fmla="*/ 44 w 94"/>
                <a:gd name="T3" fmla="*/ 6 h 96"/>
                <a:gd name="T4" fmla="*/ 37 w 94"/>
                <a:gd name="T5" fmla="*/ 7 h 96"/>
                <a:gd name="T6" fmla="*/ 76 w 94"/>
                <a:gd name="T7" fmla="*/ 82 h 96"/>
                <a:gd name="T8" fmla="*/ 82 w 94"/>
                <a:gd name="T9" fmla="*/ 77 h 96"/>
                <a:gd name="T10" fmla="*/ 7 w 94"/>
                <a:gd name="T11" fmla="*/ 41 h 96"/>
                <a:gd name="T12" fmla="*/ 6 w 94"/>
                <a:gd name="T13" fmla="*/ 49 h 96"/>
                <a:gd name="T14" fmla="*/ 89 w 94"/>
                <a:gd name="T15" fmla="*/ 34 h 96"/>
                <a:gd name="T16" fmla="*/ 84 w 94"/>
                <a:gd name="T17" fmla="*/ 27 h 96"/>
                <a:gd name="T18" fmla="*/ 20 w 94"/>
                <a:gd name="T19" fmla="*/ 87 h 96"/>
                <a:gd name="T20" fmla="*/ 26 w 94"/>
                <a:gd name="T21" fmla="*/ 92 h 96"/>
                <a:gd name="T22" fmla="*/ 90 w 94"/>
                <a:gd name="T23" fmla="*/ 33 h 96"/>
                <a:gd name="T24" fmla="*/ 86 w 94"/>
                <a:gd name="T25" fmla="*/ 26 h 96"/>
                <a:gd name="T26" fmla="*/ 4 w 94"/>
                <a:gd name="T27" fmla="*/ 41 h 96"/>
                <a:gd name="T28" fmla="*/ 3 w 94"/>
                <a:gd name="T29" fmla="*/ 49 h 96"/>
                <a:gd name="T30" fmla="*/ 78 w 94"/>
                <a:gd name="T31" fmla="*/ 84 h 96"/>
                <a:gd name="T32" fmla="*/ 84 w 94"/>
                <a:gd name="T33" fmla="*/ 78 h 96"/>
                <a:gd name="T34" fmla="*/ 44 w 94"/>
                <a:gd name="T35" fmla="*/ 3 h 96"/>
                <a:gd name="T36" fmla="*/ 36 w 94"/>
                <a:gd name="T37" fmla="*/ 4 h 96"/>
                <a:gd name="T38" fmla="*/ 19 w 94"/>
                <a:gd name="T39" fmla="*/ 88 h 96"/>
                <a:gd name="T40" fmla="*/ 27 w 94"/>
                <a:gd name="T41" fmla="*/ 9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96">
                  <a:moveTo>
                    <a:pt x="27" y="91"/>
                  </a:moveTo>
                  <a:cubicBezTo>
                    <a:pt x="34" y="63"/>
                    <a:pt x="40" y="34"/>
                    <a:pt x="44" y="6"/>
                  </a:cubicBezTo>
                  <a:cubicBezTo>
                    <a:pt x="42" y="6"/>
                    <a:pt x="39" y="7"/>
                    <a:pt x="37" y="7"/>
                  </a:cubicBezTo>
                  <a:cubicBezTo>
                    <a:pt x="50" y="32"/>
                    <a:pt x="63" y="57"/>
                    <a:pt x="76" y="82"/>
                  </a:cubicBezTo>
                  <a:cubicBezTo>
                    <a:pt x="78" y="80"/>
                    <a:pt x="80" y="78"/>
                    <a:pt x="82" y="77"/>
                  </a:cubicBezTo>
                  <a:cubicBezTo>
                    <a:pt x="57" y="65"/>
                    <a:pt x="32" y="53"/>
                    <a:pt x="7" y="41"/>
                  </a:cubicBezTo>
                  <a:cubicBezTo>
                    <a:pt x="7" y="44"/>
                    <a:pt x="7" y="46"/>
                    <a:pt x="6" y="49"/>
                  </a:cubicBezTo>
                  <a:cubicBezTo>
                    <a:pt x="34" y="44"/>
                    <a:pt x="61" y="39"/>
                    <a:pt x="89" y="34"/>
                  </a:cubicBezTo>
                  <a:cubicBezTo>
                    <a:pt x="87" y="32"/>
                    <a:pt x="86" y="30"/>
                    <a:pt x="84" y="27"/>
                  </a:cubicBezTo>
                  <a:cubicBezTo>
                    <a:pt x="63" y="47"/>
                    <a:pt x="41" y="67"/>
                    <a:pt x="20" y="87"/>
                  </a:cubicBezTo>
                  <a:cubicBezTo>
                    <a:pt x="16" y="90"/>
                    <a:pt x="22" y="96"/>
                    <a:pt x="26" y="92"/>
                  </a:cubicBezTo>
                  <a:cubicBezTo>
                    <a:pt x="47" y="73"/>
                    <a:pt x="69" y="53"/>
                    <a:pt x="90" y="33"/>
                  </a:cubicBezTo>
                  <a:cubicBezTo>
                    <a:pt x="94" y="30"/>
                    <a:pt x="90" y="26"/>
                    <a:pt x="86" y="26"/>
                  </a:cubicBezTo>
                  <a:cubicBezTo>
                    <a:pt x="59" y="31"/>
                    <a:pt x="31" y="36"/>
                    <a:pt x="4" y="41"/>
                  </a:cubicBezTo>
                  <a:cubicBezTo>
                    <a:pt x="1" y="42"/>
                    <a:pt x="0" y="47"/>
                    <a:pt x="3" y="49"/>
                  </a:cubicBezTo>
                  <a:cubicBezTo>
                    <a:pt x="28" y="60"/>
                    <a:pt x="53" y="72"/>
                    <a:pt x="78" y="84"/>
                  </a:cubicBezTo>
                  <a:cubicBezTo>
                    <a:pt x="82" y="85"/>
                    <a:pt x="86" y="82"/>
                    <a:pt x="84" y="78"/>
                  </a:cubicBezTo>
                  <a:cubicBezTo>
                    <a:pt x="70" y="53"/>
                    <a:pt x="57" y="28"/>
                    <a:pt x="44" y="3"/>
                  </a:cubicBezTo>
                  <a:cubicBezTo>
                    <a:pt x="42" y="0"/>
                    <a:pt x="37" y="0"/>
                    <a:pt x="36" y="4"/>
                  </a:cubicBezTo>
                  <a:cubicBezTo>
                    <a:pt x="32" y="32"/>
                    <a:pt x="26" y="60"/>
                    <a:pt x="19" y="88"/>
                  </a:cubicBezTo>
                  <a:cubicBezTo>
                    <a:pt x="17" y="94"/>
                    <a:pt x="25" y="96"/>
                    <a:pt x="27"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77" name="Freeform 10">
              <a:extLst>
                <a:ext uri="{FF2B5EF4-FFF2-40B4-BE49-F238E27FC236}">
                  <a16:creationId xmlns:a16="http://schemas.microsoft.com/office/drawing/2014/main" id="{12CBDA79-6272-4679-9C9E-CCCBF940C53E}"/>
                </a:ext>
              </a:extLst>
            </p:cNvPr>
            <p:cNvSpPr>
              <a:spLocks/>
            </p:cNvSpPr>
            <p:nvPr/>
          </p:nvSpPr>
          <p:spPr bwMode="auto">
            <a:xfrm>
              <a:off x="2725" y="1195"/>
              <a:ext cx="221" cy="235"/>
            </a:xfrm>
            <a:custGeom>
              <a:avLst/>
              <a:gdLst>
                <a:gd name="T0" fmla="*/ 39 w 93"/>
                <a:gd name="T1" fmla="*/ 92 h 99"/>
                <a:gd name="T2" fmla="*/ 31 w 93"/>
                <a:gd name="T3" fmla="*/ 5 h 99"/>
                <a:gd name="T4" fmla="*/ 24 w 93"/>
                <a:gd name="T5" fmla="*/ 9 h 99"/>
                <a:gd name="T6" fmla="*/ 84 w 93"/>
                <a:gd name="T7" fmla="*/ 69 h 99"/>
                <a:gd name="T8" fmla="*/ 88 w 93"/>
                <a:gd name="T9" fmla="*/ 62 h 99"/>
                <a:gd name="T10" fmla="*/ 6 w 93"/>
                <a:gd name="T11" fmla="*/ 51 h 99"/>
                <a:gd name="T12" fmla="*/ 7 w 93"/>
                <a:gd name="T13" fmla="*/ 59 h 99"/>
                <a:gd name="T14" fmla="*/ 81 w 93"/>
                <a:gd name="T15" fmla="*/ 20 h 99"/>
                <a:gd name="T16" fmla="*/ 76 w 93"/>
                <a:gd name="T17" fmla="*/ 14 h 99"/>
                <a:gd name="T18" fmla="*/ 32 w 93"/>
                <a:gd name="T19" fmla="*/ 90 h 99"/>
                <a:gd name="T20" fmla="*/ 39 w 93"/>
                <a:gd name="T21" fmla="*/ 94 h 99"/>
                <a:gd name="T22" fmla="*/ 83 w 93"/>
                <a:gd name="T23" fmla="*/ 18 h 99"/>
                <a:gd name="T24" fmla="*/ 77 w 93"/>
                <a:gd name="T25" fmla="*/ 13 h 99"/>
                <a:gd name="T26" fmla="*/ 3 w 93"/>
                <a:gd name="T27" fmla="*/ 52 h 99"/>
                <a:gd name="T28" fmla="*/ 4 w 93"/>
                <a:gd name="T29" fmla="*/ 59 h 99"/>
                <a:gd name="T30" fmla="*/ 86 w 93"/>
                <a:gd name="T31" fmla="*/ 70 h 99"/>
                <a:gd name="T32" fmla="*/ 90 w 93"/>
                <a:gd name="T33" fmla="*/ 63 h 99"/>
                <a:gd name="T34" fmla="*/ 29 w 93"/>
                <a:gd name="T35" fmla="*/ 3 h 99"/>
                <a:gd name="T36" fmla="*/ 23 w 93"/>
                <a:gd name="T37" fmla="*/ 7 h 99"/>
                <a:gd name="T38" fmla="*/ 31 w 93"/>
                <a:gd name="T39" fmla="*/ 92 h 99"/>
                <a:gd name="T40" fmla="*/ 39 w 93"/>
                <a:gd name="T41" fmla="*/ 9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 h="99">
                  <a:moveTo>
                    <a:pt x="39" y="92"/>
                  </a:moveTo>
                  <a:cubicBezTo>
                    <a:pt x="38" y="63"/>
                    <a:pt x="35" y="34"/>
                    <a:pt x="31" y="5"/>
                  </a:cubicBezTo>
                  <a:cubicBezTo>
                    <a:pt x="28" y="7"/>
                    <a:pt x="26" y="8"/>
                    <a:pt x="24" y="9"/>
                  </a:cubicBezTo>
                  <a:cubicBezTo>
                    <a:pt x="44" y="29"/>
                    <a:pt x="64" y="49"/>
                    <a:pt x="84" y="69"/>
                  </a:cubicBezTo>
                  <a:cubicBezTo>
                    <a:pt x="85" y="67"/>
                    <a:pt x="87" y="64"/>
                    <a:pt x="88" y="62"/>
                  </a:cubicBezTo>
                  <a:cubicBezTo>
                    <a:pt x="61" y="58"/>
                    <a:pt x="33" y="55"/>
                    <a:pt x="6" y="51"/>
                  </a:cubicBezTo>
                  <a:cubicBezTo>
                    <a:pt x="6" y="54"/>
                    <a:pt x="7" y="56"/>
                    <a:pt x="7" y="59"/>
                  </a:cubicBezTo>
                  <a:cubicBezTo>
                    <a:pt x="32" y="46"/>
                    <a:pt x="57" y="33"/>
                    <a:pt x="81" y="20"/>
                  </a:cubicBezTo>
                  <a:cubicBezTo>
                    <a:pt x="79" y="18"/>
                    <a:pt x="77" y="16"/>
                    <a:pt x="76" y="14"/>
                  </a:cubicBezTo>
                  <a:cubicBezTo>
                    <a:pt x="61" y="40"/>
                    <a:pt x="46" y="65"/>
                    <a:pt x="32" y="90"/>
                  </a:cubicBezTo>
                  <a:cubicBezTo>
                    <a:pt x="29" y="95"/>
                    <a:pt x="36" y="99"/>
                    <a:pt x="39" y="94"/>
                  </a:cubicBezTo>
                  <a:cubicBezTo>
                    <a:pt x="53" y="69"/>
                    <a:pt x="68" y="44"/>
                    <a:pt x="83" y="18"/>
                  </a:cubicBezTo>
                  <a:cubicBezTo>
                    <a:pt x="85" y="15"/>
                    <a:pt x="81" y="11"/>
                    <a:pt x="77" y="13"/>
                  </a:cubicBezTo>
                  <a:cubicBezTo>
                    <a:pt x="52" y="26"/>
                    <a:pt x="28" y="39"/>
                    <a:pt x="3" y="52"/>
                  </a:cubicBezTo>
                  <a:cubicBezTo>
                    <a:pt x="0" y="53"/>
                    <a:pt x="0" y="59"/>
                    <a:pt x="4" y="59"/>
                  </a:cubicBezTo>
                  <a:cubicBezTo>
                    <a:pt x="31" y="63"/>
                    <a:pt x="59" y="67"/>
                    <a:pt x="86" y="70"/>
                  </a:cubicBezTo>
                  <a:cubicBezTo>
                    <a:pt x="90" y="71"/>
                    <a:pt x="93" y="66"/>
                    <a:pt x="90" y="63"/>
                  </a:cubicBezTo>
                  <a:cubicBezTo>
                    <a:pt x="70" y="43"/>
                    <a:pt x="50" y="23"/>
                    <a:pt x="29" y="3"/>
                  </a:cubicBezTo>
                  <a:cubicBezTo>
                    <a:pt x="26" y="0"/>
                    <a:pt x="22" y="4"/>
                    <a:pt x="23" y="7"/>
                  </a:cubicBezTo>
                  <a:cubicBezTo>
                    <a:pt x="27" y="36"/>
                    <a:pt x="29" y="64"/>
                    <a:pt x="31" y="92"/>
                  </a:cubicBezTo>
                  <a:cubicBezTo>
                    <a:pt x="31" y="98"/>
                    <a:pt x="40" y="98"/>
                    <a:pt x="39"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78" name="Freeform 11">
              <a:extLst>
                <a:ext uri="{FF2B5EF4-FFF2-40B4-BE49-F238E27FC236}">
                  <a16:creationId xmlns:a16="http://schemas.microsoft.com/office/drawing/2014/main" id="{3C6D2E86-A0C0-40E1-A46D-9E2E669A8531}"/>
                </a:ext>
              </a:extLst>
            </p:cNvPr>
            <p:cNvSpPr>
              <a:spLocks/>
            </p:cNvSpPr>
            <p:nvPr/>
          </p:nvSpPr>
          <p:spPr bwMode="auto">
            <a:xfrm>
              <a:off x="2820" y="784"/>
              <a:ext cx="164" cy="114"/>
            </a:xfrm>
            <a:custGeom>
              <a:avLst/>
              <a:gdLst>
                <a:gd name="T0" fmla="*/ 35 w 69"/>
                <a:gd name="T1" fmla="*/ 46 h 48"/>
                <a:gd name="T2" fmla="*/ 27 w 69"/>
                <a:gd name="T3" fmla="*/ 2 h 48"/>
                <a:gd name="T4" fmla="*/ 35 w 69"/>
                <a:gd name="T5" fmla="*/ 46 h 48"/>
              </a:gdLst>
              <a:ahLst/>
              <a:cxnLst>
                <a:cxn ang="0">
                  <a:pos x="T0" y="T1"/>
                </a:cxn>
                <a:cxn ang="0">
                  <a:pos x="T2" y="T3"/>
                </a:cxn>
                <a:cxn ang="0">
                  <a:pos x="T4" y="T5"/>
                </a:cxn>
              </a:cxnLst>
              <a:rect l="0" t="0" r="r" b="b"/>
              <a:pathLst>
                <a:path w="69" h="48">
                  <a:moveTo>
                    <a:pt x="35" y="46"/>
                  </a:moveTo>
                  <a:cubicBezTo>
                    <a:pt x="6" y="48"/>
                    <a:pt x="0" y="4"/>
                    <a:pt x="27" y="2"/>
                  </a:cubicBezTo>
                  <a:cubicBezTo>
                    <a:pt x="53" y="0"/>
                    <a:pt x="69" y="41"/>
                    <a:pt x="3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0" name="Freeform 12">
              <a:extLst>
                <a:ext uri="{FF2B5EF4-FFF2-40B4-BE49-F238E27FC236}">
                  <a16:creationId xmlns:a16="http://schemas.microsoft.com/office/drawing/2014/main" id="{26709425-7949-4179-A77D-B463B4392E85}"/>
                </a:ext>
              </a:extLst>
            </p:cNvPr>
            <p:cNvSpPr>
              <a:spLocks/>
            </p:cNvSpPr>
            <p:nvPr/>
          </p:nvSpPr>
          <p:spPr bwMode="auto">
            <a:xfrm>
              <a:off x="4998" y="611"/>
              <a:ext cx="102" cy="80"/>
            </a:xfrm>
            <a:custGeom>
              <a:avLst/>
              <a:gdLst>
                <a:gd name="T0" fmla="*/ 25 w 43"/>
                <a:gd name="T1" fmla="*/ 33 h 34"/>
                <a:gd name="T2" fmla="*/ 23 w 43"/>
                <a:gd name="T3" fmla="*/ 2 h 34"/>
                <a:gd name="T4" fmla="*/ 28 w 43"/>
                <a:gd name="T5" fmla="*/ 32 h 34"/>
                <a:gd name="T6" fmla="*/ 25 w 43"/>
                <a:gd name="T7" fmla="*/ 33 h 34"/>
              </a:gdLst>
              <a:ahLst/>
              <a:cxnLst>
                <a:cxn ang="0">
                  <a:pos x="T0" y="T1"/>
                </a:cxn>
                <a:cxn ang="0">
                  <a:pos x="T2" y="T3"/>
                </a:cxn>
                <a:cxn ang="0">
                  <a:pos x="T4" y="T5"/>
                </a:cxn>
                <a:cxn ang="0">
                  <a:pos x="T6" y="T7"/>
                </a:cxn>
              </a:cxnLst>
              <a:rect l="0" t="0" r="r" b="b"/>
              <a:pathLst>
                <a:path w="43" h="34">
                  <a:moveTo>
                    <a:pt x="25" y="33"/>
                  </a:moveTo>
                  <a:cubicBezTo>
                    <a:pt x="0" y="34"/>
                    <a:pt x="0" y="0"/>
                    <a:pt x="23" y="2"/>
                  </a:cubicBezTo>
                  <a:cubicBezTo>
                    <a:pt x="43" y="4"/>
                    <a:pt x="40" y="30"/>
                    <a:pt x="28" y="32"/>
                  </a:cubicBezTo>
                  <a:lnTo>
                    <a:pt x="25"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1" name="Freeform 13">
              <a:extLst>
                <a:ext uri="{FF2B5EF4-FFF2-40B4-BE49-F238E27FC236}">
                  <a16:creationId xmlns:a16="http://schemas.microsoft.com/office/drawing/2014/main" id="{738A53A5-4E40-4E82-AC96-64DF4E894367}"/>
                </a:ext>
              </a:extLst>
            </p:cNvPr>
            <p:cNvSpPr>
              <a:spLocks/>
            </p:cNvSpPr>
            <p:nvPr/>
          </p:nvSpPr>
          <p:spPr bwMode="auto">
            <a:xfrm>
              <a:off x="4903" y="3105"/>
              <a:ext cx="168" cy="138"/>
            </a:xfrm>
            <a:custGeom>
              <a:avLst/>
              <a:gdLst>
                <a:gd name="T0" fmla="*/ 29 w 71"/>
                <a:gd name="T1" fmla="*/ 5 h 58"/>
                <a:gd name="T2" fmla="*/ 45 w 71"/>
                <a:gd name="T3" fmla="*/ 47 h 58"/>
                <a:gd name="T4" fmla="*/ 29 w 71"/>
                <a:gd name="T5" fmla="*/ 5 h 58"/>
              </a:gdLst>
              <a:ahLst/>
              <a:cxnLst>
                <a:cxn ang="0">
                  <a:pos x="T0" y="T1"/>
                </a:cxn>
                <a:cxn ang="0">
                  <a:pos x="T2" y="T3"/>
                </a:cxn>
                <a:cxn ang="0">
                  <a:pos x="T4" y="T5"/>
                </a:cxn>
              </a:cxnLst>
              <a:rect l="0" t="0" r="r" b="b"/>
              <a:pathLst>
                <a:path w="71" h="58">
                  <a:moveTo>
                    <a:pt x="29" y="5"/>
                  </a:moveTo>
                  <a:cubicBezTo>
                    <a:pt x="53" y="0"/>
                    <a:pt x="71" y="38"/>
                    <a:pt x="45" y="47"/>
                  </a:cubicBezTo>
                  <a:cubicBezTo>
                    <a:pt x="12" y="58"/>
                    <a:pt x="0" y="7"/>
                    <a:pt x="2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3" name="Freeform 14">
              <a:extLst>
                <a:ext uri="{FF2B5EF4-FFF2-40B4-BE49-F238E27FC236}">
                  <a16:creationId xmlns:a16="http://schemas.microsoft.com/office/drawing/2014/main" id="{217B7EE7-5A3F-464A-A06B-596E2E7F78D3}"/>
                </a:ext>
              </a:extLst>
            </p:cNvPr>
            <p:cNvSpPr>
              <a:spLocks/>
            </p:cNvSpPr>
            <p:nvPr/>
          </p:nvSpPr>
          <p:spPr bwMode="auto">
            <a:xfrm>
              <a:off x="4803" y="634"/>
              <a:ext cx="130" cy="174"/>
            </a:xfrm>
            <a:custGeom>
              <a:avLst/>
              <a:gdLst>
                <a:gd name="T0" fmla="*/ 6 w 55"/>
                <a:gd name="T1" fmla="*/ 32 h 73"/>
                <a:gd name="T2" fmla="*/ 49 w 55"/>
                <a:gd name="T3" fmla="*/ 38 h 73"/>
                <a:gd name="T4" fmla="*/ 6 w 55"/>
                <a:gd name="T5" fmla="*/ 36 h 73"/>
                <a:gd name="T6" fmla="*/ 6 w 55"/>
                <a:gd name="T7" fmla="*/ 32 h 73"/>
              </a:gdLst>
              <a:ahLst/>
              <a:cxnLst>
                <a:cxn ang="0">
                  <a:pos x="T0" y="T1"/>
                </a:cxn>
                <a:cxn ang="0">
                  <a:pos x="T2" y="T3"/>
                </a:cxn>
                <a:cxn ang="0">
                  <a:pos x="T4" y="T5"/>
                </a:cxn>
                <a:cxn ang="0">
                  <a:pos x="T6" y="T7"/>
                </a:cxn>
              </a:cxnLst>
              <a:rect l="0" t="0" r="r" b="b"/>
              <a:pathLst>
                <a:path w="55" h="73">
                  <a:moveTo>
                    <a:pt x="6" y="32"/>
                  </a:moveTo>
                  <a:cubicBezTo>
                    <a:pt x="14" y="0"/>
                    <a:pt x="55" y="12"/>
                    <a:pt x="49" y="38"/>
                  </a:cubicBezTo>
                  <a:cubicBezTo>
                    <a:pt x="40" y="73"/>
                    <a:pt x="0" y="52"/>
                    <a:pt x="6" y="36"/>
                  </a:cubicBezTo>
                  <a:cubicBezTo>
                    <a:pt x="6" y="36"/>
                    <a:pt x="6" y="33"/>
                    <a:pt x="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4" name="Freeform 15">
              <a:extLst>
                <a:ext uri="{FF2B5EF4-FFF2-40B4-BE49-F238E27FC236}">
                  <a16:creationId xmlns:a16="http://schemas.microsoft.com/office/drawing/2014/main" id="{57648A13-78B1-40F9-871C-7EFE55F643BD}"/>
                </a:ext>
              </a:extLst>
            </p:cNvPr>
            <p:cNvSpPr>
              <a:spLocks/>
            </p:cNvSpPr>
            <p:nvPr/>
          </p:nvSpPr>
          <p:spPr bwMode="auto">
            <a:xfrm>
              <a:off x="3069" y="3286"/>
              <a:ext cx="167" cy="140"/>
            </a:xfrm>
            <a:custGeom>
              <a:avLst/>
              <a:gdLst>
                <a:gd name="T0" fmla="*/ 29 w 70"/>
                <a:gd name="T1" fmla="*/ 5 h 59"/>
                <a:gd name="T2" fmla="*/ 44 w 70"/>
                <a:gd name="T3" fmla="*/ 48 h 59"/>
                <a:gd name="T4" fmla="*/ 29 w 70"/>
                <a:gd name="T5" fmla="*/ 5 h 59"/>
              </a:gdLst>
              <a:ahLst/>
              <a:cxnLst>
                <a:cxn ang="0">
                  <a:pos x="T0" y="T1"/>
                </a:cxn>
                <a:cxn ang="0">
                  <a:pos x="T2" y="T3"/>
                </a:cxn>
                <a:cxn ang="0">
                  <a:pos x="T4" y="T5"/>
                </a:cxn>
              </a:cxnLst>
              <a:rect l="0" t="0" r="r" b="b"/>
              <a:pathLst>
                <a:path w="70" h="59">
                  <a:moveTo>
                    <a:pt x="29" y="5"/>
                  </a:moveTo>
                  <a:cubicBezTo>
                    <a:pt x="53" y="0"/>
                    <a:pt x="70" y="39"/>
                    <a:pt x="44" y="48"/>
                  </a:cubicBezTo>
                  <a:cubicBezTo>
                    <a:pt x="12" y="59"/>
                    <a:pt x="0" y="8"/>
                    <a:pt x="29"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6" name="Freeform 16">
              <a:extLst>
                <a:ext uri="{FF2B5EF4-FFF2-40B4-BE49-F238E27FC236}">
                  <a16:creationId xmlns:a16="http://schemas.microsoft.com/office/drawing/2014/main" id="{4E4DCE86-6A76-4A2E-8659-518B0741501C}"/>
                </a:ext>
              </a:extLst>
            </p:cNvPr>
            <p:cNvSpPr>
              <a:spLocks/>
            </p:cNvSpPr>
            <p:nvPr/>
          </p:nvSpPr>
          <p:spPr bwMode="auto">
            <a:xfrm>
              <a:off x="5532" y="1630"/>
              <a:ext cx="135" cy="92"/>
            </a:xfrm>
            <a:custGeom>
              <a:avLst/>
              <a:gdLst>
                <a:gd name="T0" fmla="*/ 30 w 57"/>
                <a:gd name="T1" fmla="*/ 38 h 39"/>
                <a:gd name="T2" fmla="*/ 23 w 57"/>
                <a:gd name="T3" fmla="*/ 2 h 39"/>
                <a:gd name="T4" fmla="*/ 30 w 57"/>
                <a:gd name="T5" fmla="*/ 38 h 39"/>
              </a:gdLst>
              <a:ahLst/>
              <a:cxnLst>
                <a:cxn ang="0">
                  <a:pos x="T0" y="T1"/>
                </a:cxn>
                <a:cxn ang="0">
                  <a:pos x="T2" y="T3"/>
                </a:cxn>
                <a:cxn ang="0">
                  <a:pos x="T4" y="T5"/>
                </a:cxn>
              </a:cxnLst>
              <a:rect l="0" t="0" r="r" b="b"/>
              <a:pathLst>
                <a:path w="57" h="39">
                  <a:moveTo>
                    <a:pt x="30" y="38"/>
                  </a:moveTo>
                  <a:cubicBezTo>
                    <a:pt x="5" y="39"/>
                    <a:pt x="0" y="3"/>
                    <a:pt x="23" y="2"/>
                  </a:cubicBezTo>
                  <a:cubicBezTo>
                    <a:pt x="44" y="0"/>
                    <a:pt x="57" y="34"/>
                    <a:pt x="30"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687" name="Freeform 17">
              <a:extLst>
                <a:ext uri="{FF2B5EF4-FFF2-40B4-BE49-F238E27FC236}">
                  <a16:creationId xmlns:a16="http://schemas.microsoft.com/office/drawing/2014/main" id="{0A06F526-2570-43C3-8DA5-756AAEEF8C52}"/>
                </a:ext>
              </a:extLst>
            </p:cNvPr>
            <p:cNvSpPr>
              <a:spLocks/>
            </p:cNvSpPr>
            <p:nvPr/>
          </p:nvSpPr>
          <p:spPr bwMode="auto">
            <a:xfrm>
              <a:off x="5069" y="3288"/>
              <a:ext cx="73" cy="98"/>
            </a:xfrm>
            <a:custGeom>
              <a:avLst/>
              <a:gdLst>
                <a:gd name="T0" fmla="*/ 3 w 31"/>
                <a:gd name="T1" fmla="*/ 18 h 41"/>
                <a:gd name="T2" fmla="*/ 28 w 31"/>
                <a:gd name="T3" fmla="*/ 21 h 41"/>
                <a:gd name="T4" fmla="*/ 4 w 31"/>
                <a:gd name="T5" fmla="*/ 20 h 41"/>
                <a:gd name="T6" fmla="*/ 3 w 31"/>
                <a:gd name="T7" fmla="*/ 18 h 41"/>
              </a:gdLst>
              <a:ahLst/>
              <a:cxnLst>
                <a:cxn ang="0">
                  <a:pos x="T0" y="T1"/>
                </a:cxn>
                <a:cxn ang="0">
                  <a:pos x="T2" y="T3"/>
                </a:cxn>
                <a:cxn ang="0">
                  <a:pos x="T4" y="T5"/>
                </a:cxn>
                <a:cxn ang="0">
                  <a:pos x="T6" y="T7"/>
                </a:cxn>
              </a:cxnLst>
              <a:rect l="0" t="0" r="r" b="b"/>
              <a:pathLst>
                <a:path w="31" h="41">
                  <a:moveTo>
                    <a:pt x="3" y="18"/>
                  </a:moveTo>
                  <a:cubicBezTo>
                    <a:pt x="8" y="0"/>
                    <a:pt x="31" y="7"/>
                    <a:pt x="28" y="21"/>
                  </a:cubicBezTo>
                  <a:cubicBezTo>
                    <a:pt x="23" y="41"/>
                    <a:pt x="0" y="29"/>
                    <a:pt x="4" y="20"/>
                  </a:cubicBezTo>
                  <a:cubicBezTo>
                    <a:pt x="4" y="20"/>
                    <a:pt x="4" y="18"/>
                    <a:pt x="3"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06" name="Freeform 18">
              <a:extLst>
                <a:ext uri="{FF2B5EF4-FFF2-40B4-BE49-F238E27FC236}">
                  <a16:creationId xmlns:a16="http://schemas.microsoft.com/office/drawing/2014/main" id="{5D7696E8-02F9-43E7-94D9-327BE1812D81}"/>
                </a:ext>
              </a:extLst>
            </p:cNvPr>
            <p:cNvSpPr>
              <a:spLocks/>
            </p:cNvSpPr>
            <p:nvPr/>
          </p:nvSpPr>
          <p:spPr bwMode="auto">
            <a:xfrm>
              <a:off x="1939" y="1853"/>
              <a:ext cx="136" cy="112"/>
            </a:xfrm>
            <a:custGeom>
              <a:avLst/>
              <a:gdLst>
                <a:gd name="T0" fmla="*/ 24 w 57"/>
                <a:gd name="T1" fmla="*/ 4 h 47"/>
                <a:gd name="T2" fmla="*/ 36 w 57"/>
                <a:gd name="T3" fmla="*/ 38 h 47"/>
                <a:gd name="T4" fmla="*/ 24 w 57"/>
                <a:gd name="T5" fmla="*/ 4 h 47"/>
              </a:gdLst>
              <a:ahLst/>
              <a:cxnLst>
                <a:cxn ang="0">
                  <a:pos x="T0" y="T1"/>
                </a:cxn>
                <a:cxn ang="0">
                  <a:pos x="T2" y="T3"/>
                </a:cxn>
                <a:cxn ang="0">
                  <a:pos x="T4" y="T5"/>
                </a:cxn>
              </a:cxnLst>
              <a:rect l="0" t="0" r="r" b="b"/>
              <a:pathLst>
                <a:path w="57" h="47">
                  <a:moveTo>
                    <a:pt x="24" y="4"/>
                  </a:moveTo>
                  <a:cubicBezTo>
                    <a:pt x="43" y="0"/>
                    <a:pt x="57" y="31"/>
                    <a:pt x="36" y="38"/>
                  </a:cubicBezTo>
                  <a:cubicBezTo>
                    <a:pt x="10" y="47"/>
                    <a:pt x="0" y="6"/>
                    <a:pt x="2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07" name="Freeform 19">
              <a:extLst>
                <a:ext uri="{FF2B5EF4-FFF2-40B4-BE49-F238E27FC236}">
                  <a16:creationId xmlns:a16="http://schemas.microsoft.com/office/drawing/2014/main" id="{54A13ED7-15BC-4737-A17C-438BEE7B3074}"/>
                </a:ext>
              </a:extLst>
            </p:cNvPr>
            <p:cNvSpPr>
              <a:spLocks/>
            </p:cNvSpPr>
            <p:nvPr/>
          </p:nvSpPr>
          <p:spPr bwMode="auto">
            <a:xfrm>
              <a:off x="5159" y="3160"/>
              <a:ext cx="135" cy="93"/>
            </a:xfrm>
            <a:custGeom>
              <a:avLst/>
              <a:gdLst>
                <a:gd name="T0" fmla="*/ 29 w 57"/>
                <a:gd name="T1" fmla="*/ 37 h 39"/>
                <a:gd name="T2" fmla="*/ 23 w 57"/>
                <a:gd name="T3" fmla="*/ 1 h 39"/>
                <a:gd name="T4" fmla="*/ 29 w 57"/>
                <a:gd name="T5" fmla="*/ 37 h 39"/>
              </a:gdLst>
              <a:ahLst/>
              <a:cxnLst>
                <a:cxn ang="0">
                  <a:pos x="T0" y="T1"/>
                </a:cxn>
                <a:cxn ang="0">
                  <a:pos x="T2" y="T3"/>
                </a:cxn>
                <a:cxn ang="0">
                  <a:pos x="T4" y="T5"/>
                </a:cxn>
              </a:cxnLst>
              <a:rect l="0" t="0" r="r" b="b"/>
              <a:pathLst>
                <a:path w="57" h="39">
                  <a:moveTo>
                    <a:pt x="29" y="37"/>
                  </a:moveTo>
                  <a:cubicBezTo>
                    <a:pt x="5" y="39"/>
                    <a:pt x="0" y="3"/>
                    <a:pt x="23" y="1"/>
                  </a:cubicBezTo>
                  <a:cubicBezTo>
                    <a:pt x="44" y="0"/>
                    <a:pt x="57" y="33"/>
                    <a:pt x="29"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08" name="Freeform 20">
              <a:extLst>
                <a:ext uri="{FF2B5EF4-FFF2-40B4-BE49-F238E27FC236}">
                  <a16:creationId xmlns:a16="http://schemas.microsoft.com/office/drawing/2014/main" id="{4608A259-BA3A-47AA-81B8-6F54A72F3A8C}"/>
                </a:ext>
              </a:extLst>
            </p:cNvPr>
            <p:cNvSpPr>
              <a:spLocks/>
            </p:cNvSpPr>
            <p:nvPr/>
          </p:nvSpPr>
          <p:spPr bwMode="auto">
            <a:xfrm>
              <a:off x="3276" y="3386"/>
              <a:ext cx="97" cy="78"/>
            </a:xfrm>
            <a:custGeom>
              <a:avLst/>
              <a:gdLst>
                <a:gd name="T0" fmla="*/ 24 w 41"/>
                <a:gd name="T1" fmla="*/ 31 h 33"/>
                <a:gd name="T2" fmla="*/ 22 w 41"/>
                <a:gd name="T3" fmla="*/ 2 h 33"/>
                <a:gd name="T4" fmla="*/ 26 w 41"/>
                <a:gd name="T5" fmla="*/ 31 h 33"/>
                <a:gd name="T6" fmla="*/ 24 w 41"/>
                <a:gd name="T7" fmla="*/ 31 h 33"/>
              </a:gdLst>
              <a:ahLst/>
              <a:cxnLst>
                <a:cxn ang="0">
                  <a:pos x="T0" y="T1"/>
                </a:cxn>
                <a:cxn ang="0">
                  <a:pos x="T2" y="T3"/>
                </a:cxn>
                <a:cxn ang="0">
                  <a:pos x="T4" y="T5"/>
                </a:cxn>
                <a:cxn ang="0">
                  <a:pos x="T6" y="T7"/>
                </a:cxn>
              </a:cxnLst>
              <a:rect l="0" t="0" r="r" b="b"/>
              <a:pathLst>
                <a:path w="41" h="33">
                  <a:moveTo>
                    <a:pt x="24" y="31"/>
                  </a:moveTo>
                  <a:cubicBezTo>
                    <a:pt x="0" y="33"/>
                    <a:pt x="0" y="0"/>
                    <a:pt x="22" y="2"/>
                  </a:cubicBezTo>
                  <a:cubicBezTo>
                    <a:pt x="41" y="4"/>
                    <a:pt x="38" y="29"/>
                    <a:pt x="26" y="31"/>
                  </a:cubicBezTo>
                  <a:lnTo>
                    <a:pt x="24"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09" name="Freeform 21">
              <a:extLst>
                <a:ext uri="{FF2B5EF4-FFF2-40B4-BE49-F238E27FC236}">
                  <a16:creationId xmlns:a16="http://schemas.microsoft.com/office/drawing/2014/main" id="{A793C0D8-0A92-474F-8A5A-E8B52007044E}"/>
                </a:ext>
              </a:extLst>
            </p:cNvPr>
            <p:cNvSpPr>
              <a:spLocks/>
            </p:cNvSpPr>
            <p:nvPr/>
          </p:nvSpPr>
          <p:spPr bwMode="auto">
            <a:xfrm>
              <a:off x="3153" y="3474"/>
              <a:ext cx="68" cy="52"/>
            </a:xfrm>
            <a:custGeom>
              <a:avLst/>
              <a:gdLst>
                <a:gd name="T0" fmla="*/ 17 w 29"/>
                <a:gd name="T1" fmla="*/ 21 h 22"/>
                <a:gd name="T2" fmla="*/ 16 w 29"/>
                <a:gd name="T3" fmla="*/ 1 h 22"/>
                <a:gd name="T4" fmla="*/ 18 w 29"/>
                <a:gd name="T5" fmla="*/ 21 h 22"/>
                <a:gd name="T6" fmla="*/ 17 w 29"/>
                <a:gd name="T7" fmla="*/ 21 h 22"/>
              </a:gdLst>
              <a:ahLst/>
              <a:cxnLst>
                <a:cxn ang="0">
                  <a:pos x="T0" y="T1"/>
                </a:cxn>
                <a:cxn ang="0">
                  <a:pos x="T2" y="T3"/>
                </a:cxn>
                <a:cxn ang="0">
                  <a:pos x="T4" y="T5"/>
                </a:cxn>
                <a:cxn ang="0">
                  <a:pos x="T6" y="T7"/>
                </a:cxn>
              </a:cxnLst>
              <a:rect l="0" t="0" r="r" b="b"/>
              <a:pathLst>
                <a:path w="29" h="22">
                  <a:moveTo>
                    <a:pt x="17" y="21"/>
                  </a:moveTo>
                  <a:cubicBezTo>
                    <a:pt x="0" y="22"/>
                    <a:pt x="0" y="0"/>
                    <a:pt x="16" y="1"/>
                  </a:cubicBezTo>
                  <a:cubicBezTo>
                    <a:pt x="29" y="2"/>
                    <a:pt x="27" y="19"/>
                    <a:pt x="18" y="21"/>
                  </a:cubicBezTo>
                  <a:lnTo>
                    <a:pt x="17"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0" name="Freeform 22">
              <a:extLst>
                <a:ext uri="{FF2B5EF4-FFF2-40B4-BE49-F238E27FC236}">
                  <a16:creationId xmlns:a16="http://schemas.microsoft.com/office/drawing/2014/main" id="{D66FAFFB-509E-4996-AB77-C6F25F037978}"/>
                </a:ext>
              </a:extLst>
            </p:cNvPr>
            <p:cNvSpPr>
              <a:spLocks/>
            </p:cNvSpPr>
            <p:nvPr/>
          </p:nvSpPr>
          <p:spPr bwMode="auto">
            <a:xfrm>
              <a:off x="4969" y="789"/>
              <a:ext cx="100" cy="76"/>
            </a:xfrm>
            <a:custGeom>
              <a:avLst/>
              <a:gdLst>
                <a:gd name="T0" fmla="*/ 25 w 42"/>
                <a:gd name="T1" fmla="*/ 31 h 32"/>
                <a:gd name="T2" fmla="*/ 23 w 42"/>
                <a:gd name="T3" fmla="*/ 2 h 32"/>
                <a:gd name="T4" fmla="*/ 27 w 42"/>
                <a:gd name="T5" fmla="*/ 30 h 32"/>
                <a:gd name="T6" fmla="*/ 25 w 42"/>
                <a:gd name="T7" fmla="*/ 31 h 32"/>
              </a:gdLst>
              <a:ahLst/>
              <a:cxnLst>
                <a:cxn ang="0">
                  <a:pos x="T0" y="T1"/>
                </a:cxn>
                <a:cxn ang="0">
                  <a:pos x="T2" y="T3"/>
                </a:cxn>
                <a:cxn ang="0">
                  <a:pos x="T4" y="T5"/>
                </a:cxn>
                <a:cxn ang="0">
                  <a:pos x="T6" y="T7"/>
                </a:cxn>
              </a:cxnLst>
              <a:rect l="0" t="0" r="r" b="b"/>
              <a:pathLst>
                <a:path w="42" h="32">
                  <a:moveTo>
                    <a:pt x="25" y="31"/>
                  </a:moveTo>
                  <a:cubicBezTo>
                    <a:pt x="1" y="32"/>
                    <a:pt x="0" y="0"/>
                    <a:pt x="23" y="2"/>
                  </a:cubicBezTo>
                  <a:cubicBezTo>
                    <a:pt x="42" y="3"/>
                    <a:pt x="39" y="28"/>
                    <a:pt x="27" y="30"/>
                  </a:cubicBezTo>
                  <a:lnTo>
                    <a:pt x="25"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1" name="Freeform 23">
              <a:extLst>
                <a:ext uri="{FF2B5EF4-FFF2-40B4-BE49-F238E27FC236}">
                  <a16:creationId xmlns:a16="http://schemas.microsoft.com/office/drawing/2014/main" id="{FEAF29B5-7DF8-4830-BAD2-8E542688C6B2}"/>
                </a:ext>
              </a:extLst>
            </p:cNvPr>
            <p:cNvSpPr>
              <a:spLocks/>
            </p:cNvSpPr>
            <p:nvPr/>
          </p:nvSpPr>
          <p:spPr bwMode="auto">
            <a:xfrm>
              <a:off x="4297" y="2186"/>
              <a:ext cx="114" cy="90"/>
            </a:xfrm>
            <a:custGeom>
              <a:avLst/>
              <a:gdLst>
                <a:gd name="T0" fmla="*/ 28 w 48"/>
                <a:gd name="T1" fmla="*/ 36 h 38"/>
                <a:gd name="T2" fmla="*/ 26 w 48"/>
                <a:gd name="T3" fmla="*/ 2 h 38"/>
                <a:gd name="T4" fmla="*/ 31 w 48"/>
                <a:gd name="T5" fmla="*/ 36 h 38"/>
                <a:gd name="T6" fmla="*/ 28 w 48"/>
                <a:gd name="T7" fmla="*/ 36 h 38"/>
              </a:gdLst>
              <a:ahLst/>
              <a:cxnLst>
                <a:cxn ang="0">
                  <a:pos x="T0" y="T1"/>
                </a:cxn>
                <a:cxn ang="0">
                  <a:pos x="T2" y="T3"/>
                </a:cxn>
                <a:cxn ang="0">
                  <a:pos x="T4" y="T5"/>
                </a:cxn>
                <a:cxn ang="0">
                  <a:pos x="T6" y="T7"/>
                </a:cxn>
              </a:cxnLst>
              <a:rect l="0" t="0" r="r" b="b"/>
              <a:pathLst>
                <a:path w="48" h="38">
                  <a:moveTo>
                    <a:pt x="28" y="36"/>
                  </a:moveTo>
                  <a:cubicBezTo>
                    <a:pt x="0" y="38"/>
                    <a:pt x="0" y="0"/>
                    <a:pt x="26" y="2"/>
                  </a:cubicBezTo>
                  <a:cubicBezTo>
                    <a:pt x="48" y="4"/>
                    <a:pt x="45" y="33"/>
                    <a:pt x="31" y="36"/>
                  </a:cubicBezTo>
                  <a:lnTo>
                    <a:pt x="28"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2" name="Freeform 24">
              <a:extLst>
                <a:ext uri="{FF2B5EF4-FFF2-40B4-BE49-F238E27FC236}">
                  <a16:creationId xmlns:a16="http://schemas.microsoft.com/office/drawing/2014/main" id="{6AB7D8DD-92CB-4083-9AD2-C30D02EAE963}"/>
                </a:ext>
              </a:extLst>
            </p:cNvPr>
            <p:cNvSpPr>
              <a:spLocks/>
            </p:cNvSpPr>
            <p:nvPr/>
          </p:nvSpPr>
          <p:spPr bwMode="auto">
            <a:xfrm>
              <a:off x="5641" y="1768"/>
              <a:ext cx="83" cy="111"/>
            </a:xfrm>
            <a:custGeom>
              <a:avLst/>
              <a:gdLst>
                <a:gd name="T0" fmla="*/ 4 w 35"/>
                <a:gd name="T1" fmla="*/ 21 h 47"/>
                <a:gd name="T2" fmla="*/ 31 w 35"/>
                <a:gd name="T3" fmla="*/ 24 h 47"/>
                <a:gd name="T4" fmla="*/ 4 w 35"/>
                <a:gd name="T5" fmla="*/ 23 h 47"/>
                <a:gd name="T6" fmla="*/ 4 w 35"/>
                <a:gd name="T7" fmla="*/ 21 h 47"/>
              </a:gdLst>
              <a:ahLst/>
              <a:cxnLst>
                <a:cxn ang="0">
                  <a:pos x="T0" y="T1"/>
                </a:cxn>
                <a:cxn ang="0">
                  <a:pos x="T2" y="T3"/>
                </a:cxn>
                <a:cxn ang="0">
                  <a:pos x="T4" y="T5"/>
                </a:cxn>
                <a:cxn ang="0">
                  <a:pos x="T6" y="T7"/>
                </a:cxn>
              </a:cxnLst>
              <a:rect l="0" t="0" r="r" b="b"/>
              <a:pathLst>
                <a:path w="35" h="47">
                  <a:moveTo>
                    <a:pt x="4" y="21"/>
                  </a:moveTo>
                  <a:cubicBezTo>
                    <a:pt x="9" y="0"/>
                    <a:pt x="35" y="8"/>
                    <a:pt x="31" y="24"/>
                  </a:cubicBezTo>
                  <a:cubicBezTo>
                    <a:pt x="25" y="47"/>
                    <a:pt x="0" y="33"/>
                    <a:pt x="4" y="23"/>
                  </a:cubicBezTo>
                  <a:cubicBezTo>
                    <a:pt x="4" y="23"/>
                    <a:pt x="4" y="21"/>
                    <a:pt x="4"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3" name="Freeform 25">
              <a:extLst>
                <a:ext uri="{FF2B5EF4-FFF2-40B4-BE49-F238E27FC236}">
                  <a16:creationId xmlns:a16="http://schemas.microsoft.com/office/drawing/2014/main" id="{C47785ED-20CF-48B4-816E-1EFB8723F8A9}"/>
                </a:ext>
              </a:extLst>
            </p:cNvPr>
            <p:cNvSpPr>
              <a:spLocks/>
            </p:cNvSpPr>
            <p:nvPr/>
          </p:nvSpPr>
          <p:spPr bwMode="auto">
            <a:xfrm>
              <a:off x="3053" y="684"/>
              <a:ext cx="102" cy="71"/>
            </a:xfrm>
            <a:custGeom>
              <a:avLst/>
              <a:gdLst>
                <a:gd name="T0" fmla="*/ 22 w 43"/>
                <a:gd name="T1" fmla="*/ 28 h 30"/>
                <a:gd name="T2" fmla="*/ 17 w 43"/>
                <a:gd name="T3" fmla="*/ 1 h 30"/>
                <a:gd name="T4" fmla="*/ 22 w 43"/>
                <a:gd name="T5" fmla="*/ 28 h 30"/>
              </a:gdLst>
              <a:ahLst/>
              <a:cxnLst>
                <a:cxn ang="0">
                  <a:pos x="T0" y="T1"/>
                </a:cxn>
                <a:cxn ang="0">
                  <a:pos x="T2" y="T3"/>
                </a:cxn>
                <a:cxn ang="0">
                  <a:pos x="T4" y="T5"/>
                </a:cxn>
              </a:cxnLst>
              <a:rect l="0" t="0" r="r" b="b"/>
              <a:pathLst>
                <a:path w="43" h="30">
                  <a:moveTo>
                    <a:pt x="22" y="28"/>
                  </a:moveTo>
                  <a:cubicBezTo>
                    <a:pt x="4" y="30"/>
                    <a:pt x="0" y="2"/>
                    <a:pt x="17" y="1"/>
                  </a:cubicBezTo>
                  <a:cubicBezTo>
                    <a:pt x="33" y="0"/>
                    <a:pt x="43" y="26"/>
                    <a:pt x="2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4" name="Freeform 26">
              <a:extLst>
                <a:ext uri="{FF2B5EF4-FFF2-40B4-BE49-F238E27FC236}">
                  <a16:creationId xmlns:a16="http://schemas.microsoft.com/office/drawing/2014/main" id="{577CD19C-356E-46F3-81E2-EB23F664AA40}"/>
                </a:ext>
              </a:extLst>
            </p:cNvPr>
            <p:cNvSpPr>
              <a:spLocks/>
            </p:cNvSpPr>
            <p:nvPr/>
          </p:nvSpPr>
          <p:spPr bwMode="auto">
            <a:xfrm>
              <a:off x="2067" y="2005"/>
              <a:ext cx="76" cy="60"/>
            </a:xfrm>
            <a:custGeom>
              <a:avLst/>
              <a:gdLst>
                <a:gd name="T0" fmla="*/ 19 w 32"/>
                <a:gd name="T1" fmla="*/ 24 h 25"/>
                <a:gd name="T2" fmla="*/ 18 w 32"/>
                <a:gd name="T3" fmla="*/ 2 h 25"/>
                <a:gd name="T4" fmla="*/ 21 w 32"/>
                <a:gd name="T5" fmla="*/ 24 h 25"/>
                <a:gd name="T6" fmla="*/ 19 w 32"/>
                <a:gd name="T7" fmla="*/ 24 h 25"/>
              </a:gdLst>
              <a:ahLst/>
              <a:cxnLst>
                <a:cxn ang="0">
                  <a:pos x="T0" y="T1"/>
                </a:cxn>
                <a:cxn ang="0">
                  <a:pos x="T2" y="T3"/>
                </a:cxn>
                <a:cxn ang="0">
                  <a:pos x="T4" y="T5"/>
                </a:cxn>
                <a:cxn ang="0">
                  <a:pos x="T6" y="T7"/>
                </a:cxn>
              </a:cxnLst>
              <a:rect l="0" t="0" r="r" b="b"/>
              <a:pathLst>
                <a:path w="32" h="25">
                  <a:moveTo>
                    <a:pt x="19" y="24"/>
                  </a:moveTo>
                  <a:cubicBezTo>
                    <a:pt x="1" y="25"/>
                    <a:pt x="0" y="0"/>
                    <a:pt x="18" y="2"/>
                  </a:cubicBezTo>
                  <a:cubicBezTo>
                    <a:pt x="32" y="3"/>
                    <a:pt x="30" y="22"/>
                    <a:pt x="21" y="24"/>
                  </a:cubicBezTo>
                  <a:lnTo>
                    <a:pt x="19"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5" name="Freeform 27">
              <a:extLst>
                <a:ext uri="{FF2B5EF4-FFF2-40B4-BE49-F238E27FC236}">
                  <a16:creationId xmlns:a16="http://schemas.microsoft.com/office/drawing/2014/main" id="{A8CC33B5-C501-4567-A8D1-79E698C0F925}"/>
                </a:ext>
              </a:extLst>
            </p:cNvPr>
            <p:cNvSpPr>
              <a:spLocks/>
            </p:cNvSpPr>
            <p:nvPr/>
          </p:nvSpPr>
          <p:spPr bwMode="auto">
            <a:xfrm>
              <a:off x="2291" y="3293"/>
              <a:ext cx="149" cy="116"/>
            </a:xfrm>
            <a:custGeom>
              <a:avLst/>
              <a:gdLst>
                <a:gd name="T0" fmla="*/ 37 w 63"/>
                <a:gd name="T1" fmla="*/ 47 h 49"/>
                <a:gd name="T2" fmla="*/ 34 w 63"/>
                <a:gd name="T3" fmla="*/ 3 h 49"/>
                <a:gd name="T4" fmla="*/ 40 w 63"/>
                <a:gd name="T5" fmla="*/ 47 h 49"/>
                <a:gd name="T6" fmla="*/ 37 w 63"/>
                <a:gd name="T7" fmla="*/ 47 h 49"/>
              </a:gdLst>
              <a:ahLst/>
              <a:cxnLst>
                <a:cxn ang="0">
                  <a:pos x="T0" y="T1"/>
                </a:cxn>
                <a:cxn ang="0">
                  <a:pos x="T2" y="T3"/>
                </a:cxn>
                <a:cxn ang="0">
                  <a:pos x="T4" y="T5"/>
                </a:cxn>
                <a:cxn ang="0">
                  <a:pos x="T6" y="T7"/>
                </a:cxn>
              </a:cxnLst>
              <a:rect l="0" t="0" r="r" b="b"/>
              <a:pathLst>
                <a:path w="63" h="49">
                  <a:moveTo>
                    <a:pt x="37" y="47"/>
                  </a:moveTo>
                  <a:cubicBezTo>
                    <a:pt x="0" y="49"/>
                    <a:pt x="0" y="0"/>
                    <a:pt x="34" y="3"/>
                  </a:cubicBezTo>
                  <a:cubicBezTo>
                    <a:pt x="63" y="5"/>
                    <a:pt x="58" y="43"/>
                    <a:pt x="40" y="47"/>
                  </a:cubicBezTo>
                  <a:lnTo>
                    <a:pt x="37"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6" name="Freeform 28">
              <a:extLst>
                <a:ext uri="{FF2B5EF4-FFF2-40B4-BE49-F238E27FC236}">
                  <a16:creationId xmlns:a16="http://schemas.microsoft.com/office/drawing/2014/main" id="{4EA8A77D-CAEB-463A-A9E8-A651FBFE057F}"/>
                </a:ext>
              </a:extLst>
            </p:cNvPr>
            <p:cNvSpPr>
              <a:spLocks/>
            </p:cNvSpPr>
            <p:nvPr/>
          </p:nvSpPr>
          <p:spPr bwMode="auto">
            <a:xfrm>
              <a:off x="4459" y="3186"/>
              <a:ext cx="106" cy="143"/>
            </a:xfrm>
            <a:custGeom>
              <a:avLst/>
              <a:gdLst>
                <a:gd name="T0" fmla="*/ 5 w 45"/>
                <a:gd name="T1" fmla="*/ 27 h 60"/>
                <a:gd name="T2" fmla="*/ 40 w 45"/>
                <a:gd name="T3" fmla="*/ 31 h 60"/>
                <a:gd name="T4" fmla="*/ 5 w 45"/>
                <a:gd name="T5" fmla="*/ 30 h 60"/>
                <a:gd name="T6" fmla="*/ 5 w 45"/>
                <a:gd name="T7" fmla="*/ 27 h 60"/>
              </a:gdLst>
              <a:ahLst/>
              <a:cxnLst>
                <a:cxn ang="0">
                  <a:pos x="T0" y="T1"/>
                </a:cxn>
                <a:cxn ang="0">
                  <a:pos x="T2" y="T3"/>
                </a:cxn>
                <a:cxn ang="0">
                  <a:pos x="T4" y="T5"/>
                </a:cxn>
                <a:cxn ang="0">
                  <a:pos x="T6" y="T7"/>
                </a:cxn>
              </a:cxnLst>
              <a:rect l="0" t="0" r="r" b="b"/>
              <a:pathLst>
                <a:path w="45" h="60">
                  <a:moveTo>
                    <a:pt x="5" y="27"/>
                  </a:moveTo>
                  <a:cubicBezTo>
                    <a:pt x="12" y="0"/>
                    <a:pt x="45" y="10"/>
                    <a:pt x="40" y="31"/>
                  </a:cubicBezTo>
                  <a:cubicBezTo>
                    <a:pt x="33" y="60"/>
                    <a:pt x="0" y="43"/>
                    <a:pt x="5" y="30"/>
                  </a:cubicBezTo>
                  <a:cubicBezTo>
                    <a:pt x="5" y="30"/>
                    <a:pt x="5" y="27"/>
                    <a:pt x="5"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7" name="Freeform 29">
              <a:extLst>
                <a:ext uri="{FF2B5EF4-FFF2-40B4-BE49-F238E27FC236}">
                  <a16:creationId xmlns:a16="http://schemas.microsoft.com/office/drawing/2014/main" id="{E5FD1C68-49AF-430F-B310-3BB41D4B7EC9}"/>
                </a:ext>
              </a:extLst>
            </p:cNvPr>
            <p:cNvSpPr>
              <a:spLocks/>
            </p:cNvSpPr>
            <p:nvPr/>
          </p:nvSpPr>
          <p:spPr bwMode="auto">
            <a:xfrm>
              <a:off x="3839" y="447"/>
              <a:ext cx="135" cy="92"/>
            </a:xfrm>
            <a:custGeom>
              <a:avLst/>
              <a:gdLst>
                <a:gd name="T0" fmla="*/ 29 w 57"/>
                <a:gd name="T1" fmla="*/ 37 h 39"/>
                <a:gd name="T2" fmla="*/ 23 w 57"/>
                <a:gd name="T3" fmla="*/ 1 h 39"/>
                <a:gd name="T4" fmla="*/ 29 w 57"/>
                <a:gd name="T5" fmla="*/ 37 h 39"/>
              </a:gdLst>
              <a:ahLst/>
              <a:cxnLst>
                <a:cxn ang="0">
                  <a:pos x="T0" y="T1"/>
                </a:cxn>
                <a:cxn ang="0">
                  <a:pos x="T2" y="T3"/>
                </a:cxn>
                <a:cxn ang="0">
                  <a:pos x="T4" y="T5"/>
                </a:cxn>
              </a:cxnLst>
              <a:rect l="0" t="0" r="r" b="b"/>
              <a:pathLst>
                <a:path w="57" h="39">
                  <a:moveTo>
                    <a:pt x="29" y="37"/>
                  </a:moveTo>
                  <a:cubicBezTo>
                    <a:pt x="5" y="39"/>
                    <a:pt x="0" y="3"/>
                    <a:pt x="23" y="1"/>
                  </a:cubicBezTo>
                  <a:cubicBezTo>
                    <a:pt x="44" y="0"/>
                    <a:pt x="57" y="34"/>
                    <a:pt x="29"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8" name="Freeform 30">
              <a:extLst>
                <a:ext uri="{FF2B5EF4-FFF2-40B4-BE49-F238E27FC236}">
                  <a16:creationId xmlns:a16="http://schemas.microsoft.com/office/drawing/2014/main" id="{34BB42AB-F104-4FFB-82C3-80825D99D6C5}"/>
                </a:ext>
              </a:extLst>
            </p:cNvPr>
            <p:cNvSpPr>
              <a:spLocks/>
            </p:cNvSpPr>
            <p:nvPr/>
          </p:nvSpPr>
          <p:spPr bwMode="auto">
            <a:xfrm>
              <a:off x="3136" y="2388"/>
              <a:ext cx="100" cy="76"/>
            </a:xfrm>
            <a:custGeom>
              <a:avLst/>
              <a:gdLst>
                <a:gd name="T0" fmla="*/ 25 w 42"/>
                <a:gd name="T1" fmla="*/ 31 h 32"/>
                <a:gd name="T2" fmla="*/ 23 w 42"/>
                <a:gd name="T3" fmla="*/ 2 h 32"/>
                <a:gd name="T4" fmla="*/ 27 w 42"/>
                <a:gd name="T5" fmla="*/ 30 h 32"/>
                <a:gd name="T6" fmla="*/ 25 w 42"/>
                <a:gd name="T7" fmla="*/ 31 h 32"/>
              </a:gdLst>
              <a:ahLst/>
              <a:cxnLst>
                <a:cxn ang="0">
                  <a:pos x="T0" y="T1"/>
                </a:cxn>
                <a:cxn ang="0">
                  <a:pos x="T2" y="T3"/>
                </a:cxn>
                <a:cxn ang="0">
                  <a:pos x="T4" y="T5"/>
                </a:cxn>
                <a:cxn ang="0">
                  <a:pos x="T6" y="T7"/>
                </a:cxn>
              </a:cxnLst>
              <a:rect l="0" t="0" r="r" b="b"/>
              <a:pathLst>
                <a:path w="42" h="32">
                  <a:moveTo>
                    <a:pt x="25" y="31"/>
                  </a:moveTo>
                  <a:cubicBezTo>
                    <a:pt x="1" y="32"/>
                    <a:pt x="0" y="0"/>
                    <a:pt x="23" y="2"/>
                  </a:cubicBezTo>
                  <a:cubicBezTo>
                    <a:pt x="42" y="3"/>
                    <a:pt x="39" y="28"/>
                    <a:pt x="27" y="30"/>
                  </a:cubicBezTo>
                  <a:lnTo>
                    <a:pt x="25"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19" name="Freeform 31">
              <a:extLst>
                <a:ext uri="{FF2B5EF4-FFF2-40B4-BE49-F238E27FC236}">
                  <a16:creationId xmlns:a16="http://schemas.microsoft.com/office/drawing/2014/main" id="{22EFBE1E-08A3-4D7A-88AE-9E6E6DE741BE}"/>
                </a:ext>
              </a:extLst>
            </p:cNvPr>
            <p:cNvSpPr>
              <a:spLocks/>
            </p:cNvSpPr>
            <p:nvPr/>
          </p:nvSpPr>
          <p:spPr bwMode="auto">
            <a:xfrm>
              <a:off x="5589" y="2737"/>
              <a:ext cx="152" cy="116"/>
            </a:xfrm>
            <a:custGeom>
              <a:avLst/>
              <a:gdLst>
                <a:gd name="T0" fmla="*/ 38 w 64"/>
                <a:gd name="T1" fmla="*/ 46 h 49"/>
                <a:gd name="T2" fmla="*/ 35 w 64"/>
                <a:gd name="T3" fmla="*/ 3 h 49"/>
                <a:gd name="T4" fmla="*/ 41 w 64"/>
                <a:gd name="T5" fmla="*/ 46 h 49"/>
                <a:gd name="T6" fmla="*/ 38 w 64"/>
                <a:gd name="T7" fmla="*/ 46 h 49"/>
              </a:gdLst>
              <a:ahLst/>
              <a:cxnLst>
                <a:cxn ang="0">
                  <a:pos x="T0" y="T1"/>
                </a:cxn>
                <a:cxn ang="0">
                  <a:pos x="T2" y="T3"/>
                </a:cxn>
                <a:cxn ang="0">
                  <a:pos x="T4" y="T5"/>
                </a:cxn>
                <a:cxn ang="0">
                  <a:pos x="T6" y="T7"/>
                </a:cxn>
              </a:cxnLst>
              <a:rect l="0" t="0" r="r" b="b"/>
              <a:pathLst>
                <a:path w="64" h="49">
                  <a:moveTo>
                    <a:pt x="38" y="46"/>
                  </a:moveTo>
                  <a:cubicBezTo>
                    <a:pt x="1" y="49"/>
                    <a:pt x="0" y="0"/>
                    <a:pt x="35" y="3"/>
                  </a:cubicBezTo>
                  <a:cubicBezTo>
                    <a:pt x="64" y="5"/>
                    <a:pt x="59" y="43"/>
                    <a:pt x="41" y="46"/>
                  </a:cubicBezTo>
                  <a:lnTo>
                    <a:pt x="38"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0" name="Freeform 32">
              <a:extLst>
                <a:ext uri="{FF2B5EF4-FFF2-40B4-BE49-F238E27FC236}">
                  <a16:creationId xmlns:a16="http://schemas.microsoft.com/office/drawing/2014/main" id="{28A1FCB4-80EF-46DD-A91F-F3398422CD18}"/>
                </a:ext>
              </a:extLst>
            </p:cNvPr>
            <p:cNvSpPr>
              <a:spLocks/>
            </p:cNvSpPr>
            <p:nvPr/>
          </p:nvSpPr>
          <p:spPr bwMode="auto">
            <a:xfrm>
              <a:off x="5012" y="1335"/>
              <a:ext cx="304" cy="951"/>
            </a:xfrm>
            <a:custGeom>
              <a:avLst/>
              <a:gdLst>
                <a:gd name="T0" fmla="*/ 12 w 128"/>
                <a:gd name="T1" fmla="*/ 395 h 400"/>
                <a:gd name="T2" fmla="*/ 74 w 128"/>
                <a:gd name="T3" fmla="*/ 7 h 400"/>
                <a:gd name="T4" fmla="*/ 64 w 128"/>
                <a:gd name="T5" fmla="*/ 9 h 400"/>
                <a:gd name="T6" fmla="*/ 4 w 128"/>
                <a:gd name="T7" fmla="*/ 388 h 400"/>
                <a:gd name="T8" fmla="*/ 12 w 128"/>
                <a:gd name="T9" fmla="*/ 395 h 400"/>
              </a:gdLst>
              <a:ahLst/>
              <a:cxnLst>
                <a:cxn ang="0">
                  <a:pos x="T0" y="T1"/>
                </a:cxn>
                <a:cxn ang="0">
                  <a:pos x="T2" y="T3"/>
                </a:cxn>
                <a:cxn ang="0">
                  <a:pos x="T4" y="T5"/>
                </a:cxn>
                <a:cxn ang="0">
                  <a:pos x="T6" y="T7"/>
                </a:cxn>
                <a:cxn ang="0">
                  <a:pos x="T8" y="T9"/>
                </a:cxn>
              </a:cxnLst>
              <a:rect l="0" t="0" r="r" b="b"/>
              <a:pathLst>
                <a:path w="128" h="400">
                  <a:moveTo>
                    <a:pt x="12" y="395"/>
                  </a:moveTo>
                  <a:cubicBezTo>
                    <a:pt x="117" y="291"/>
                    <a:pt x="128" y="140"/>
                    <a:pt x="74" y="7"/>
                  </a:cubicBezTo>
                  <a:cubicBezTo>
                    <a:pt x="71" y="0"/>
                    <a:pt x="61" y="3"/>
                    <a:pt x="64" y="9"/>
                  </a:cubicBezTo>
                  <a:cubicBezTo>
                    <a:pt x="116" y="139"/>
                    <a:pt x="107" y="286"/>
                    <a:pt x="4" y="388"/>
                  </a:cubicBezTo>
                  <a:cubicBezTo>
                    <a:pt x="0" y="393"/>
                    <a:pt x="7" y="400"/>
                    <a:pt x="12" y="3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1" name="Freeform 33">
              <a:extLst>
                <a:ext uri="{FF2B5EF4-FFF2-40B4-BE49-F238E27FC236}">
                  <a16:creationId xmlns:a16="http://schemas.microsoft.com/office/drawing/2014/main" id="{D636CBC2-C66F-4737-8165-3E0B1FC7CAA2}"/>
                </a:ext>
              </a:extLst>
            </p:cNvPr>
            <p:cNvSpPr>
              <a:spLocks/>
            </p:cNvSpPr>
            <p:nvPr/>
          </p:nvSpPr>
          <p:spPr bwMode="auto">
            <a:xfrm>
              <a:off x="5033" y="1007"/>
              <a:ext cx="193" cy="366"/>
            </a:xfrm>
            <a:custGeom>
              <a:avLst/>
              <a:gdLst>
                <a:gd name="T0" fmla="*/ 61 w 81"/>
                <a:gd name="T1" fmla="*/ 143 h 154"/>
                <a:gd name="T2" fmla="*/ 8 w 81"/>
                <a:gd name="T3" fmla="*/ 6 h 154"/>
                <a:gd name="T4" fmla="*/ 1 w 81"/>
                <a:gd name="T5" fmla="*/ 9 h 154"/>
                <a:gd name="T6" fmla="*/ 55 w 81"/>
                <a:gd name="T7" fmla="*/ 146 h 154"/>
                <a:gd name="T8" fmla="*/ 63 w 81"/>
                <a:gd name="T9" fmla="*/ 148 h 154"/>
                <a:gd name="T10" fmla="*/ 7 w 81"/>
                <a:gd name="T11" fmla="*/ 3 h 154"/>
                <a:gd name="T12" fmla="*/ 0 w 81"/>
                <a:gd name="T13" fmla="*/ 6 h 154"/>
                <a:gd name="T14" fmla="*/ 57 w 81"/>
                <a:gd name="T15" fmla="*/ 151 h 154"/>
                <a:gd name="T16" fmla="*/ 61 w 81"/>
                <a:gd name="T17" fmla="*/ 14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4">
                  <a:moveTo>
                    <a:pt x="61" y="143"/>
                  </a:moveTo>
                  <a:cubicBezTo>
                    <a:pt x="18" y="114"/>
                    <a:pt x="10" y="54"/>
                    <a:pt x="8" y="6"/>
                  </a:cubicBezTo>
                  <a:cubicBezTo>
                    <a:pt x="6" y="7"/>
                    <a:pt x="4" y="8"/>
                    <a:pt x="1" y="9"/>
                  </a:cubicBezTo>
                  <a:cubicBezTo>
                    <a:pt x="38" y="49"/>
                    <a:pt x="72" y="88"/>
                    <a:pt x="55" y="146"/>
                  </a:cubicBezTo>
                  <a:cubicBezTo>
                    <a:pt x="53" y="151"/>
                    <a:pt x="61" y="153"/>
                    <a:pt x="63" y="148"/>
                  </a:cubicBezTo>
                  <a:cubicBezTo>
                    <a:pt x="81" y="88"/>
                    <a:pt x="46" y="45"/>
                    <a:pt x="7" y="3"/>
                  </a:cubicBezTo>
                  <a:cubicBezTo>
                    <a:pt x="5" y="0"/>
                    <a:pt x="0" y="2"/>
                    <a:pt x="0" y="6"/>
                  </a:cubicBezTo>
                  <a:cubicBezTo>
                    <a:pt x="2" y="57"/>
                    <a:pt x="11" y="120"/>
                    <a:pt x="57" y="151"/>
                  </a:cubicBezTo>
                  <a:cubicBezTo>
                    <a:pt x="61" y="154"/>
                    <a:pt x="65" y="146"/>
                    <a:pt x="61" y="1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2" name="Freeform 34">
              <a:extLst>
                <a:ext uri="{FF2B5EF4-FFF2-40B4-BE49-F238E27FC236}">
                  <a16:creationId xmlns:a16="http://schemas.microsoft.com/office/drawing/2014/main" id="{98DC84A4-71C6-4229-AFF7-53B6675AC93E}"/>
                </a:ext>
              </a:extLst>
            </p:cNvPr>
            <p:cNvSpPr>
              <a:spLocks/>
            </p:cNvSpPr>
            <p:nvPr/>
          </p:nvSpPr>
          <p:spPr bwMode="auto">
            <a:xfrm>
              <a:off x="4952" y="1328"/>
              <a:ext cx="293" cy="247"/>
            </a:xfrm>
            <a:custGeom>
              <a:avLst/>
              <a:gdLst>
                <a:gd name="T0" fmla="*/ 120 w 123"/>
                <a:gd name="T1" fmla="*/ 90 h 104"/>
                <a:gd name="T2" fmla="*/ 5 w 123"/>
                <a:gd name="T3" fmla="*/ 7 h 104"/>
                <a:gd name="T4" fmla="*/ 1 w 123"/>
                <a:gd name="T5" fmla="*/ 12 h 104"/>
                <a:gd name="T6" fmla="*/ 117 w 123"/>
                <a:gd name="T7" fmla="*/ 96 h 104"/>
                <a:gd name="T8" fmla="*/ 115 w 123"/>
                <a:gd name="T9" fmla="*/ 88 h 104"/>
                <a:gd name="T10" fmla="*/ 9 w 123"/>
                <a:gd name="T11" fmla="*/ 10 h 104"/>
                <a:gd name="T12" fmla="*/ 5 w 123"/>
                <a:gd name="T13" fmla="*/ 15 h 104"/>
                <a:gd name="T14" fmla="*/ 113 w 123"/>
                <a:gd name="T15" fmla="*/ 94 h 104"/>
                <a:gd name="T16" fmla="*/ 120 w 123"/>
                <a:gd name="T17" fmla="*/ 9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04">
                  <a:moveTo>
                    <a:pt x="120" y="90"/>
                  </a:moveTo>
                  <a:cubicBezTo>
                    <a:pt x="100" y="45"/>
                    <a:pt x="59" y="0"/>
                    <a:pt x="5" y="7"/>
                  </a:cubicBezTo>
                  <a:cubicBezTo>
                    <a:pt x="3" y="7"/>
                    <a:pt x="0" y="9"/>
                    <a:pt x="1" y="12"/>
                  </a:cubicBezTo>
                  <a:cubicBezTo>
                    <a:pt x="17" y="58"/>
                    <a:pt x="65" y="104"/>
                    <a:pt x="117" y="96"/>
                  </a:cubicBezTo>
                  <a:cubicBezTo>
                    <a:pt x="123" y="95"/>
                    <a:pt x="120" y="87"/>
                    <a:pt x="115" y="88"/>
                  </a:cubicBezTo>
                  <a:cubicBezTo>
                    <a:pt x="68" y="96"/>
                    <a:pt x="23" y="51"/>
                    <a:pt x="9" y="10"/>
                  </a:cubicBezTo>
                  <a:cubicBezTo>
                    <a:pt x="8" y="12"/>
                    <a:pt x="7" y="13"/>
                    <a:pt x="5" y="15"/>
                  </a:cubicBezTo>
                  <a:cubicBezTo>
                    <a:pt x="56" y="8"/>
                    <a:pt x="94" y="52"/>
                    <a:pt x="113" y="94"/>
                  </a:cubicBezTo>
                  <a:cubicBezTo>
                    <a:pt x="115" y="99"/>
                    <a:pt x="122" y="94"/>
                    <a:pt x="120"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3" name="Freeform 35">
              <a:extLst>
                <a:ext uri="{FF2B5EF4-FFF2-40B4-BE49-F238E27FC236}">
                  <a16:creationId xmlns:a16="http://schemas.microsoft.com/office/drawing/2014/main" id="{56FE8063-2BF3-4494-AC07-77C178BA78D1}"/>
                </a:ext>
              </a:extLst>
            </p:cNvPr>
            <p:cNvSpPr>
              <a:spLocks/>
            </p:cNvSpPr>
            <p:nvPr/>
          </p:nvSpPr>
          <p:spPr bwMode="auto">
            <a:xfrm>
              <a:off x="4993" y="1573"/>
              <a:ext cx="261" cy="190"/>
            </a:xfrm>
            <a:custGeom>
              <a:avLst/>
              <a:gdLst>
                <a:gd name="T0" fmla="*/ 109 w 110"/>
                <a:gd name="T1" fmla="*/ 71 h 80"/>
                <a:gd name="T2" fmla="*/ 5 w 110"/>
                <a:gd name="T3" fmla="*/ 3 h 80"/>
                <a:gd name="T4" fmla="*/ 1 w 110"/>
                <a:gd name="T5" fmla="*/ 9 h 80"/>
                <a:gd name="T6" fmla="*/ 105 w 110"/>
                <a:gd name="T7" fmla="*/ 75 h 80"/>
                <a:gd name="T8" fmla="*/ 105 w 110"/>
                <a:gd name="T9" fmla="*/ 67 h 80"/>
                <a:gd name="T10" fmla="*/ 8 w 110"/>
                <a:gd name="T11" fmla="*/ 5 h 80"/>
                <a:gd name="T12" fmla="*/ 5 w 110"/>
                <a:gd name="T13" fmla="*/ 11 h 80"/>
                <a:gd name="T14" fmla="*/ 101 w 110"/>
                <a:gd name="T15" fmla="*/ 71 h 80"/>
                <a:gd name="T16" fmla="*/ 109 w 110"/>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0">
                  <a:moveTo>
                    <a:pt x="109" y="71"/>
                  </a:moveTo>
                  <a:cubicBezTo>
                    <a:pt x="104" y="24"/>
                    <a:pt x="47" y="0"/>
                    <a:pt x="5" y="3"/>
                  </a:cubicBezTo>
                  <a:cubicBezTo>
                    <a:pt x="1" y="3"/>
                    <a:pt x="0" y="6"/>
                    <a:pt x="1" y="9"/>
                  </a:cubicBezTo>
                  <a:cubicBezTo>
                    <a:pt x="17" y="44"/>
                    <a:pt x="64" y="80"/>
                    <a:pt x="105" y="75"/>
                  </a:cubicBezTo>
                  <a:cubicBezTo>
                    <a:pt x="110" y="74"/>
                    <a:pt x="110" y="66"/>
                    <a:pt x="105" y="67"/>
                  </a:cubicBezTo>
                  <a:cubicBezTo>
                    <a:pt x="67" y="71"/>
                    <a:pt x="23" y="38"/>
                    <a:pt x="8" y="5"/>
                  </a:cubicBezTo>
                  <a:cubicBezTo>
                    <a:pt x="7" y="7"/>
                    <a:pt x="6" y="9"/>
                    <a:pt x="5" y="11"/>
                  </a:cubicBezTo>
                  <a:cubicBezTo>
                    <a:pt x="42" y="8"/>
                    <a:pt x="96" y="28"/>
                    <a:pt x="101" y="71"/>
                  </a:cubicBezTo>
                  <a:cubicBezTo>
                    <a:pt x="101" y="76"/>
                    <a:pt x="110" y="76"/>
                    <a:pt x="10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4" name="Freeform 36">
              <a:extLst>
                <a:ext uri="{FF2B5EF4-FFF2-40B4-BE49-F238E27FC236}">
                  <a16:creationId xmlns:a16="http://schemas.microsoft.com/office/drawing/2014/main" id="{C04E3FB7-E9B9-4679-96A2-4E64305F419D}"/>
                </a:ext>
              </a:extLst>
            </p:cNvPr>
            <p:cNvSpPr>
              <a:spLocks/>
            </p:cNvSpPr>
            <p:nvPr/>
          </p:nvSpPr>
          <p:spPr bwMode="auto">
            <a:xfrm>
              <a:off x="4971" y="1734"/>
              <a:ext cx="269" cy="217"/>
            </a:xfrm>
            <a:custGeom>
              <a:avLst/>
              <a:gdLst>
                <a:gd name="T0" fmla="*/ 110 w 113"/>
                <a:gd name="T1" fmla="*/ 76 h 91"/>
                <a:gd name="T2" fmla="*/ 5 w 113"/>
                <a:gd name="T3" fmla="*/ 0 h 91"/>
                <a:gd name="T4" fmla="*/ 1 w 113"/>
                <a:gd name="T5" fmla="*/ 5 h 91"/>
                <a:gd name="T6" fmla="*/ 107 w 113"/>
                <a:gd name="T7" fmla="*/ 88 h 91"/>
                <a:gd name="T8" fmla="*/ 107 w 113"/>
                <a:gd name="T9" fmla="*/ 80 h 91"/>
                <a:gd name="T10" fmla="*/ 9 w 113"/>
                <a:gd name="T11" fmla="*/ 3 h 91"/>
                <a:gd name="T12" fmla="*/ 5 w 113"/>
                <a:gd name="T13" fmla="*/ 8 h 91"/>
                <a:gd name="T14" fmla="*/ 103 w 113"/>
                <a:gd name="T15" fmla="*/ 80 h 91"/>
                <a:gd name="T16" fmla="*/ 110 w 113"/>
                <a:gd name="T17" fmla="*/ 7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1">
                  <a:moveTo>
                    <a:pt x="110" y="76"/>
                  </a:moveTo>
                  <a:cubicBezTo>
                    <a:pt x="87" y="38"/>
                    <a:pt x="52" y="2"/>
                    <a:pt x="5" y="0"/>
                  </a:cubicBezTo>
                  <a:cubicBezTo>
                    <a:pt x="2" y="0"/>
                    <a:pt x="0" y="3"/>
                    <a:pt x="1" y="5"/>
                  </a:cubicBezTo>
                  <a:cubicBezTo>
                    <a:pt x="14" y="55"/>
                    <a:pt x="54" y="91"/>
                    <a:pt x="107" y="88"/>
                  </a:cubicBezTo>
                  <a:cubicBezTo>
                    <a:pt x="112" y="88"/>
                    <a:pt x="112" y="80"/>
                    <a:pt x="107" y="80"/>
                  </a:cubicBezTo>
                  <a:cubicBezTo>
                    <a:pt x="57" y="82"/>
                    <a:pt x="21" y="49"/>
                    <a:pt x="9" y="3"/>
                  </a:cubicBezTo>
                  <a:cubicBezTo>
                    <a:pt x="7" y="5"/>
                    <a:pt x="6" y="6"/>
                    <a:pt x="5" y="8"/>
                  </a:cubicBezTo>
                  <a:cubicBezTo>
                    <a:pt x="48" y="10"/>
                    <a:pt x="82" y="45"/>
                    <a:pt x="103" y="80"/>
                  </a:cubicBezTo>
                  <a:cubicBezTo>
                    <a:pt x="105" y="85"/>
                    <a:pt x="113" y="81"/>
                    <a:pt x="110"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5" name="Freeform 37">
              <a:extLst>
                <a:ext uri="{FF2B5EF4-FFF2-40B4-BE49-F238E27FC236}">
                  <a16:creationId xmlns:a16="http://schemas.microsoft.com/office/drawing/2014/main" id="{8CE55B70-F382-4B91-B657-D9DDC02EB73E}"/>
                </a:ext>
              </a:extLst>
            </p:cNvPr>
            <p:cNvSpPr>
              <a:spLocks/>
            </p:cNvSpPr>
            <p:nvPr/>
          </p:nvSpPr>
          <p:spPr bwMode="auto">
            <a:xfrm>
              <a:off x="4962" y="1929"/>
              <a:ext cx="204" cy="197"/>
            </a:xfrm>
            <a:custGeom>
              <a:avLst/>
              <a:gdLst>
                <a:gd name="T0" fmla="*/ 84 w 86"/>
                <a:gd name="T1" fmla="*/ 76 h 83"/>
                <a:gd name="T2" fmla="*/ 9 w 86"/>
                <a:gd name="T3" fmla="*/ 0 h 83"/>
                <a:gd name="T4" fmla="*/ 4 w 86"/>
                <a:gd name="T5" fmla="*/ 4 h 83"/>
                <a:gd name="T6" fmla="*/ 80 w 86"/>
                <a:gd name="T7" fmla="*/ 82 h 83"/>
                <a:gd name="T8" fmla="*/ 80 w 86"/>
                <a:gd name="T9" fmla="*/ 73 h 83"/>
                <a:gd name="T10" fmla="*/ 12 w 86"/>
                <a:gd name="T11" fmla="*/ 4 h 83"/>
                <a:gd name="T12" fmla="*/ 7 w 86"/>
                <a:gd name="T13" fmla="*/ 8 h 83"/>
                <a:gd name="T14" fmla="*/ 76 w 86"/>
                <a:gd name="T15" fmla="*/ 78 h 83"/>
                <a:gd name="T16" fmla="*/ 84 w 86"/>
                <a:gd name="T17" fmla="*/ 7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84" y="76"/>
                  </a:moveTo>
                  <a:cubicBezTo>
                    <a:pt x="71" y="42"/>
                    <a:pt x="47" y="9"/>
                    <a:pt x="9" y="0"/>
                  </a:cubicBezTo>
                  <a:cubicBezTo>
                    <a:pt x="6" y="0"/>
                    <a:pt x="4" y="2"/>
                    <a:pt x="4" y="4"/>
                  </a:cubicBezTo>
                  <a:cubicBezTo>
                    <a:pt x="0" y="47"/>
                    <a:pt x="38" y="83"/>
                    <a:pt x="80" y="82"/>
                  </a:cubicBezTo>
                  <a:cubicBezTo>
                    <a:pt x="85" y="81"/>
                    <a:pt x="85" y="73"/>
                    <a:pt x="80" y="73"/>
                  </a:cubicBezTo>
                  <a:cubicBezTo>
                    <a:pt x="42" y="75"/>
                    <a:pt x="8" y="43"/>
                    <a:pt x="12" y="4"/>
                  </a:cubicBezTo>
                  <a:cubicBezTo>
                    <a:pt x="10" y="6"/>
                    <a:pt x="9" y="7"/>
                    <a:pt x="7" y="8"/>
                  </a:cubicBezTo>
                  <a:cubicBezTo>
                    <a:pt x="42" y="16"/>
                    <a:pt x="64" y="47"/>
                    <a:pt x="76" y="78"/>
                  </a:cubicBezTo>
                  <a:cubicBezTo>
                    <a:pt x="78" y="83"/>
                    <a:pt x="86" y="81"/>
                    <a:pt x="84"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6" name="Freeform 38">
              <a:extLst>
                <a:ext uri="{FF2B5EF4-FFF2-40B4-BE49-F238E27FC236}">
                  <a16:creationId xmlns:a16="http://schemas.microsoft.com/office/drawing/2014/main" id="{34B26D28-D20F-4E29-9D2C-51FFD7C95029}"/>
                </a:ext>
              </a:extLst>
            </p:cNvPr>
            <p:cNvSpPr>
              <a:spLocks/>
            </p:cNvSpPr>
            <p:nvPr/>
          </p:nvSpPr>
          <p:spPr bwMode="auto">
            <a:xfrm>
              <a:off x="5211" y="1186"/>
              <a:ext cx="157" cy="346"/>
            </a:xfrm>
            <a:custGeom>
              <a:avLst/>
              <a:gdLst>
                <a:gd name="T0" fmla="*/ 13 w 66"/>
                <a:gd name="T1" fmla="*/ 139 h 146"/>
                <a:gd name="T2" fmla="*/ 49 w 66"/>
                <a:gd name="T3" fmla="*/ 8 h 146"/>
                <a:gd name="T4" fmla="*/ 42 w 66"/>
                <a:gd name="T5" fmla="*/ 6 h 146"/>
                <a:gd name="T6" fmla="*/ 6 w 66"/>
                <a:gd name="T7" fmla="*/ 136 h 146"/>
                <a:gd name="T8" fmla="*/ 11 w 66"/>
                <a:gd name="T9" fmla="*/ 143 h 146"/>
                <a:gd name="T10" fmla="*/ 50 w 66"/>
                <a:gd name="T11" fmla="*/ 4 h 146"/>
                <a:gd name="T12" fmla="*/ 43 w 66"/>
                <a:gd name="T13" fmla="*/ 2 h 146"/>
                <a:gd name="T14" fmla="*/ 4 w 66"/>
                <a:gd name="T15" fmla="*/ 139 h 146"/>
                <a:gd name="T16" fmla="*/ 13 w 66"/>
                <a:gd name="T1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6">
                  <a:moveTo>
                    <a:pt x="13" y="139"/>
                  </a:moveTo>
                  <a:cubicBezTo>
                    <a:pt x="9" y="93"/>
                    <a:pt x="12" y="41"/>
                    <a:pt x="49" y="8"/>
                  </a:cubicBezTo>
                  <a:cubicBezTo>
                    <a:pt x="47" y="7"/>
                    <a:pt x="44" y="7"/>
                    <a:pt x="42" y="6"/>
                  </a:cubicBezTo>
                  <a:cubicBezTo>
                    <a:pt x="57" y="47"/>
                    <a:pt x="45" y="110"/>
                    <a:pt x="6" y="136"/>
                  </a:cubicBezTo>
                  <a:cubicBezTo>
                    <a:pt x="2" y="138"/>
                    <a:pt x="6" y="146"/>
                    <a:pt x="11" y="143"/>
                  </a:cubicBezTo>
                  <a:cubicBezTo>
                    <a:pt x="52" y="115"/>
                    <a:pt x="66" y="49"/>
                    <a:pt x="50" y="4"/>
                  </a:cubicBezTo>
                  <a:cubicBezTo>
                    <a:pt x="49" y="1"/>
                    <a:pt x="45" y="0"/>
                    <a:pt x="43" y="2"/>
                  </a:cubicBezTo>
                  <a:cubicBezTo>
                    <a:pt x="4" y="36"/>
                    <a:pt x="0" y="91"/>
                    <a:pt x="4" y="139"/>
                  </a:cubicBezTo>
                  <a:cubicBezTo>
                    <a:pt x="5" y="144"/>
                    <a:pt x="13" y="144"/>
                    <a:pt x="13"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7" name="Freeform 39">
              <a:extLst>
                <a:ext uri="{FF2B5EF4-FFF2-40B4-BE49-F238E27FC236}">
                  <a16:creationId xmlns:a16="http://schemas.microsoft.com/office/drawing/2014/main" id="{8045061E-8C46-4722-AB50-EEE0E826F1AE}"/>
                </a:ext>
              </a:extLst>
            </p:cNvPr>
            <p:cNvSpPr>
              <a:spLocks/>
            </p:cNvSpPr>
            <p:nvPr/>
          </p:nvSpPr>
          <p:spPr bwMode="auto">
            <a:xfrm>
              <a:off x="5245" y="1468"/>
              <a:ext cx="180" cy="235"/>
            </a:xfrm>
            <a:custGeom>
              <a:avLst/>
              <a:gdLst>
                <a:gd name="T0" fmla="*/ 9 w 76"/>
                <a:gd name="T1" fmla="*/ 93 h 99"/>
                <a:gd name="T2" fmla="*/ 73 w 76"/>
                <a:gd name="T3" fmla="*/ 8 h 99"/>
                <a:gd name="T4" fmla="*/ 67 w 76"/>
                <a:gd name="T5" fmla="*/ 3 h 99"/>
                <a:gd name="T6" fmla="*/ 7 w 76"/>
                <a:gd name="T7" fmla="*/ 89 h 99"/>
                <a:gd name="T8" fmla="*/ 9 w 76"/>
                <a:gd name="T9" fmla="*/ 97 h 99"/>
                <a:gd name="T10" fmla="*/ 76 w 76"/>
                <a:gd name="T11" fmla="*/ 5 h 99"/>
                <a:gd name="T12" fmla="*/ 70 w 76"/>
                <a:gd name="T13" fmla="*/ 0 h 99"/>
                <a:gd name="T14" fmla="*/ 1 w 76"/>
                <a:gd name="T15" fmla="*/ 93 h 99"/>
                <a:gd name="T16" fmla="*/ 9 w 76"/>
                <a:gd name="T17" fmla="*/ 9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99">
                  <a:moveTo>
                    <a:pt x="9" y="93"/>
                  </a:moveTo>
                  <a:cubicBezTo>
                    <a:pt x="11" y="56"/>
                    <a:pt x="33" y="16"/>
                    <a:pt x="73" y="8"/>
                  </a:cubicBezTo>
                  <a:cubicBezTo>
                    <a:pt x="71" y="7"/>
                    <a:pt x="69" y="5"/>
                    <a:pt x="67" y="3"/>
                  </a:cubicBezTo>
                  <a:cubicBezTo>
                    <a:pt x="62" y="40"/>
                    <a:pt x="48" y="82"/>
                    <a:pt x="7" y="89"/>
                  </a:cubicBezTo>
                  <a:cubicBezTo>
                    <a:pt x="2" y="90"/>
                    <a:pt x="4" y="98"/>
                    <a:pt x="9" y="97"/>
                  </a:cubicBezTo>
                  <a:cubicBezTo>
                    <a:pt x="53" y="89"/>
                    <a:pt x="70" y="45"/>
                    <a:pt x="76" y="5"/>
                  </a:cubicBezTo>
                  <a:cubicBezTo>
                    <a:pt x="76" y="2"/>
                    <a:pt x="74" y="0"/>
                    <a:pt x="70" y="0"/>
                  </a:cubicBezTo>
                  <a:cubicBezTo>
                    <a:pt x="27" y="9"/>
                    <a:pt x="3" y="52"/>
                    <a:pt x="1" y="93"/>
                  </a:cubicBezTo>
                  <a:cubicBezTo>
                    <a:pt x="0" y="99"/>
                    <a:pt x="9" y="99"/>
                    <a:pt x="9"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8" name="Freeform 40">
              <a:extLst>
                <a:ext uri="{FF2B5EF4-FFF2-40B4-BE49-F238E27FC236}">
                  <a16:creationId xmlns:a16="http://schemas.microsoft.com/office/drawing/2014/main" id="{679E866B-9D42-4EEB-9E45-BA6730883A51}"/>
                </a:ext>
              </a:extLst>
            </p:cNvPr>
            <p:cNvSpPr>
              <a:spLocks/>
            </p:cNvSpPr>
            <p:nvPr/>
          </p:nvSpPr>
          <p:spPr bwMode="auto">
            <a:xfrm>
              <a:off x="5233" y="1654"/>
              <a:ext cx="244" cy="230"/>
            </a:xfrm>
            <a:custGeom>
              <a:avLst/>
              <a:gdLst>
                <a:gd name="T0" fmla="*/ 10 w 103"/>
                <a:gd name="T1" fmla="*/ 92 h 97"/>
                <a:gd name="T2" fmla="*/ 99 w 103"/>
                <a:gd name="T3" fmla="*/ 9 h 97"/>
                <a:gd name="T4" fmla="*/ 94 w 103"/>
                <a:gd name="T5" fmla="*/ 4 h 97"/>
                <a:gd name="T6" fmla="*/ 6 w 103"/>
                <a:gd name="T7" fmla="*/ 87 h 97"/>
                <a:gd name="T8" fmla="*/ 6 w 103"/>
                <a:gd name="T9" fmla="*/ 95 h 97"/>
                <a:gd name="T10" fmla="*/ 102 w 103"/>
                <a:gd name="T11" fmla="*/ 6 h 97"/>
                <a:gd name="T12" fmla="*/ 97 w 103"/>
                <a:gd name="T13" fmla="*/ 1 h 97"/>
                <a:gd name="T14" fmla="*/ 2 w 103"/>
                <a:gd name="T15" fmla="*/ 90 h 97"/>
                <a:gd name="T16" fmla="*/ 10 w 103"/>
                <a:gd name="T17" fmla="*/ 9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97">
                  <a:moveTo>
                    <a:pt x="10" y="92"/>
                  </a:moveTo>
                  <a:cubicBezTo>
                    <a:pt x="18" y="50"/>
                    <a:pt x="58" y="19"/>
                    <a:pt x="99" y="9"/>
                  </a:cubicBezTo>
                  <a:cubicBezTo>
                    <a:pt x="97" y="7"/>
                    <a:pt x="95" y="6"/>
                    <a:pt x="94" y="4"/>
                  </a:cubicBezTo>
                  <a:cubicBezTo>
                    <a:pt x="82" y="47"/>
                    <a:pt x="52" y="83"/>
                    <a:pt x="6" y="87"/>
                  </a:cubicBezTo>
                  <a:cubicBezTo>
                    <a:pt x="0" y="87"/>
                    <a:pt x="0" y="95"/>
                    <a:pt x="6" y="95"/>
                  </a:cubicBezTo>
                  <a:cubicBezTo>
                    <a:pt x="56" y="91"/>
                    <a:pt x="89" y="53"/>
                    <a:pt x="102" y="6"/>
                  </a:cubicBezTo>
                  <a:cubicBezTo>
                    <a:pt x="103" y="3"/>
                    <a:pt x="100" y="0"/>
                    <a:pt x="97" y="1"/>
                  </a:cubicBezTo>
                  <a:cubicBezTo>
                    <a:pt x="53" y="11"/>
                    <a:pt x="11" y="45"/>
                    <a:pt x="2" y="90"/>
                  </a:cubicBezTo>
                  <a:cubicBezTo>
                    <a:pt x="1" y="95"/>
                    <a:pt x="9" y="97"/>
                    <a:pt x="1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29" name="Freeform 41">
              <a:extLst>
                <a:ext uri="{FF2B5EF4-FFF2-40B4-BE49-F238E27FC236}">
                  <a16:creationId xmlns:a16="http://schemas.microsoft.com/office/drawing/2014/main" id="{C39EFC5C-FEB7-49FF-A7DE-30B3A810CF54}"/>
                </a:ext>
              </a:extLst>
            </p:cNvPr>
            <p:cNvSpPr>
              <a:spLocks/>
            </p:cNvSpPr>
            <p:nvPr/>
          </p:nvSpPr>
          <p:spPr bwMode="auto">
            <a:xfrm>
              <a:off x="5173" y="1908"/>
              <a:ext cx="283" cy="183"/>
            </a:xfrm>
            <a:custGeom>
              <a:avLst/>
              <a:gdLst>
                <a:gd name="T0" fmla="*/ 10 w 119"/>
                <a:gd name="T1" fmla="*/ 66 h 77"/>
                <a:gd name="T2" fmla="*/ 113 w 119"/>
                <a:gd name="T3" fmla="*/ 9 h 77"/>
                <a:gd name="T4" fmla="*/ 109 w 119"/>
                <a:gd name="T5" fmla="*/ 4 h 77"/>
                <a:gd name="T6" fmla="*/ 7 w 119"/>
                <a:gd name="T7" fmla="*/ 60 h 77"/>
                <a:gd name="T8" fmla="*/ 5 w 119"/>
                <a:gd name="T9" fmla="*/ 68 h 77"/>
                <a:gd name="T10" fmla="*/ 117 w 119"/>
                <a:gd name="T11" fmla="*/ 6 h 77"/>
                <a:gd name="T12" fmla="*/ 113 w 119"/>
                <a:gd name="T13" fmla="*/ 1 h 77"/>
                <a:gd name="T14" fmla="*/ 2 w 119"/>
                <a:gd name="T15" fmla="*/ 62 h 77"/>
                <a:gd name="T16" fmla="*/ 10 w 119"/>
                <a:gd name="T17"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77">
                  <a:moveTo>
                    <a:pt x="10" y="66"/>
                  </a:moveTo>
                  <a:cubicBezTo>
                    <a:pt x="33" y="25"/>
                    <a:pt x="68" y="9"/>
                    <a:pt x="113" y="9"/>
                  </a:cubicBezTo>
                  <a:cubicBezTo>
                    <a:pt x="112" y="7"/>
                    <a:pt x="111" y="6"/>
                    <a:pt x="109" y="4"/>
                  </a:cubicBezTo>
                  <a:cubicBezTo>
                    <a:pt x="94" y="42"/>
                    <a:pt x="48" y="68"/>
                    <a:pt x="7" y="60"/>
                  </a:cubicBezTo>
                  <a:cubicBezTo>
                    <a:pt x="2" y="59"/>
                    <a:pt x="0" y="67"/>
                    <a:pt x="5" y="68"/>
                  </a:cubicBezTo>
                  <a:cubicBezTo>
                    <a:pt x="51" y="77"/>
                    <a:pt x="100" y="49"/>
                    <a:pt x="117" y="6"/>
                  </a:cubicBezTo>
                  <a:cubicBezTo>
                    <a:pt x="119" y="4"/>
                    <a:pt x="116" y="1"/>
                    <a:pt x="113" y="1"/>
                  </a:cubicBezTo>
                  <a:cubicBezTo>
                    <a:pt x="65" y="0"/>
                    <a:pt x="27" y="18"/>
                    <a:pt x="2" y="62"/>
                  </a:cubicBezTo>
                  <a:cubicBezTo>
                    <a:pt x="0" y="66"/>
                    <a:pt x="7" y="70"/>
                    <a:pt x="10"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0" name="Freeform 42">
              <a:extLst>
                <a:ext uri="{FF2B5EF4-FFF2-40B4-BE49-F238E27FC236}">
                  <a16:creationId xmlns:a16="http://schemas.microsoft.com/office/drawing/2014/main" id="{B9401C72-B89A-42F2-955B-DDD54DE29427}"/>
                </a:ext>
              </a:extLst>
            </p:cNvPr>
            <p:cNvSpPr>
              <a:spLocks/>
            </p:cNvSpPr>
            <p:nvPr/>
          </p:nvSpPr>
          <p:spPr bwMode="auto">
            <a:xfrm>
              <a:off x="5097" y="2107"/>
              <a:ext cx="243" cy="133"/>
            </a:xfrm>
            <a:custGeom>
              <a:avLst/>
              <a:gdLst>
                <a:gd name="T0" fmla="*/ 10 w 102"/>
                <a:gd name="T1" fmla="*/ 34 h 56"/>
                <a:gd name="T2" fmla="*/ 50 w 102"/>
                <a:gd name="T3" fmla="*/ 11 h 56"/>
                <a:gd name="T4" fmla="*/ 95 w 102"/>
                <a:gd name="T5" fmla="*/ 14 h 56"/>
                <a:gd name="T6" fmla="*/ 93 w 102"/>
                <a:gd name="T7" fmla="*/ 8 h 56"/>
                <a:gd name="T8" fmla="*/ 9 w 102"/>
                <a:gd name="T9" fmla="*/ 27 h 56"/>
                <a:gd name="T10" fmla="*/ 5 w 102"/>
                <a:gd name="T11" fmla="*/ 34 h 56"/>
                <a:gd name="T12" fmla="*/ 100 w 102"/>
                <a:gd name="T13" fmla="*/ 12 h 56"/>
                <a:gd name="T14" fmla="*/ 98 w 102"/>
                <a:gd name="T15" fmla="*/ 6 h 56"/>
                <a:gd name="T16" fmla="*/ 47 w 102"/>
                <a:gd name="T17" fmla="*/ 3 h 56"/>
                <a:gd name="T18" fmla="*/ 4 w 102"/>
                <a:gd name="T19" fmla="*/ 28 h 56"/>
                <a:gd name="T20" fmla="*/ 10 w 102"/>
                <a:gd name="T21" fmla="*/ 3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56">
                  <a:moveTo>
                    <a:pt x="10" y="34"/>
                  </a:moveTo>
                  <a:cubicBezTo>
                    <a:pt x="22" y="23"/>
                    <a:pt x="34" y="13"/>
                    <a:pt x="50" y="11"/>
                  </a:cubicBezTo>
                  <a:cubicBezTo>
                    <a:pt x="65" y="8"/>
                    <a:pt x="81" y="11"/>
                    <a:pt x="95" y="14"/>
                  </a:cubicBezTo>
                  <a:cubicBezTo>
                    <a:pt x="94" y="12"/>
                    <a:pt x="94" y="10"/>
                    <a:pt x="93" y="8"/>
                  </a:cubicBezTo>
                  <a:cubicBezTo>
                    <a:pt x="76" y="31"/>
                    <a:pt x="34" y="46"/>
                    <a:pt x="9" y="27"/>
                  </a:cubicBezTo>
                  <a:cubicBezTo>
                    <a:pt x="5" y="24"/>
                    <a:pt x="1" y="31"/>
                    <a:pt x="5" y="34"/>
                  </a:cubicBezTo>
                  <a:cubicBezTo>
                    <a:pt x="34" y="56"/>
                    <a:pt x="81" y="39"/>
                    <a:pt x="100" y="12"/>
                  </a:cubicBezTo>
                  <a:cubicBezTo>
                    <a:pt x="102" y="10"/>
                    <a:pt x="100" y="6"/>
                    <a:pt x="98" y="6"/>
                  </a:cubicBezTo>
                  <a:cubicBezTo>
                    <a:pt x="81" y="3"/>
                    <a:pt x="64" y="0"/>
                    <a:pt x="47" y="3"/>
                  </a:cubicBezTo>
                  <a:cubicBezTo>
                    <a:pt x="30" y="6"/>
                    <a:pt x="17" y="17"/>
                    <a:pt x="4" y="28"/>
                  </a:cubicBezTo>
                  <a:cubicBezTo>
                    <a:pt x="0" y="31"/>
                    <a:pt x="6" y="37"/>
                    <a:pt x="1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1" name="Freeform 43">
              <a:extLst>
                <a:ext uri="{FF2B5EF4-FFF2-40B4-BE49-F238E27FC236}">
                  <a16:creationId xmlns:a16="http://schemas.microsoft.com/office/drawing/2014/main" id="{82F446CF-D801-4717-AC28-1ABAAFCD3940}"/>
                </a:ext>
              </a:extLst>
            </p:cNvPr>
            <p:cNvSpPr>
              <a:spLocks/>
            </p:cNvSpPr>
            <p:nvPr/>
          </p:nvSpPr>
          <p:spPr bwMode="auto">
            <a:xfrm>
              <a:off x="4967" y="1357"/>
              <a:ext cx="261" cy="190"/>
            </a:xfrm>
            <a:custGeom>
              <a:avLst/>
              <a:gdLst>
                <a:gd name="T0" fmla="*/ 3 w 110"/>
                <a:gd name="T1" fmla="*/ 6 h 80"/>
                <a:gd name="T2" fmla="*/ 104 w 110"/>
                <a:gd name="T3" fmla="*/ 78 h 80"/>
                <a:gd name="T4" fmla="*/ 107 w 110"/>
                <a:gd name="T5" fmla="*/ 74 h 80"/>
                <a:gd name="T6" fmla="*/ 7 w 110"/>
                <a:gd name="T7" fmla="*/ 2 h 80"/>
                <a:gd name="T8" fmla="*/ 3 w 110"/>
                <a:gd name="T9" fmla="*/ 6 h 80"/>
              </a:gdLst>
              <a:ahLst/>
              <a:cxnLst>
                <a:cxn ang="0">
                  <a:pos x="T0" y="T1"/>
                </a:cxn>
                <a:cxn ang="0">
                  <a:pos x="T2" y="T3"/>
                </a:cxn>
                <a:cxn ang="0">
                  <a:pos x="T4" y="T5"/>
                </a:cxn>
                <a:cxn ang="0">
                  <a:pos x="T6" y="T7"/>
                </a:cxn>
                <a:cxn ang="0">
                  <a:pos x="T8" y="T9"/>
                </a:cxn>
              </a:cxnLst>
              <a:rect l="0" t="0" r="r" b="b"/>
              <a:pathLst>
                <a:path w="110" h="80">
                  <a:moveTo>
                    <a:pt x="3" y="6"/>
                  </a:moveTo>
                  <a:cubicBezTo>
                    <a:pt x="35" y="32"/>
                    <a:pt x="69" y="57"/>
                    <a:pt x="104" y="78"/>
                  </a:cubicBezTo>
                  <a:cubicBezTo>
                    <a:pt x="107" y="80"/>
                    <a:pt x="110" y="75"/>
                    <a:pt x="107" y="74"/>
                  </a:cubicBezTo>
                  <a:cubicBezTo>
                    <a:pt x="72" y="53"/>
                    <a:pt x="38" y="28"/>
                    <a:pt x="7" y="2"/>
                  </a:cubicBezTo>
                  <a:cubicBezTo>
                    <a:pt x="4" y="0"/>
                    <a:pt x="0" y="3"/>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2" name="Freeform 44">
              <a:extLst>
                <a:ext uri="{FF2B5EF4-FFF2-40B4-BE49-F238E27FC236}">
                  <a16:creationId xmlns:a16="http://schemas.microsoft.com/office/drawing/2014/main" id="{828F5D51-E356-45FA-8905-1D4854EA2FB6}"/>
                </a:ext>
              </a:extLst>
            </p:cNvPr>
            <p:cNvSpPr>
              <a:spLocks/>
            </p:cNvSpPr>
            <p:nvPr/>
          </p:nvSpPr>
          <p:spPr bwMode="auto">
            <a:xfrm>
              <a:off x="5045" y="1041"/>
              <a:ext cx="133" cy="308"/>
            </a:xfrm>
            <a:custGeom>
              <a:avLst/>
              <a:gdLst>
                <a:gd name="T0" fmla="*/ 1 w 56"/>
                <a:gd name="T1" fmla="*/ 4 h 130"/>
                <a:gd name="T2" fmla="*/ 50 w 56"/>
                <a:gd name="T3" fmla="*/ 127 h 130"/>
                <a:gd name="T4" fmla="*/ 55 w 56"/>
                <a:gd name="T5" fmla="*/ 126 h 130"/>
                <a:gd name="T6" fmla="*/ 6 w 56"/>
                <a:gd name="T7" fmla="*/ 3 h 130"/>
                <a:gd name="T8" fmla="*/ 1 w 56"/>
                <a:gd name="T9" fmla="*/ 4 h 130"/>
              </a:gdLst>
              <a:ahLst/>
              <a:cxnLst>
                <a:cxn ang="0">
                  <a:pos x="T0" y="T1"/>
                </a:cxn>
                <a:cxn ang="0">
                  <a:pos x="T2" y="T3"/>
                </a:cxn>
                <a:cxn ang="0">
                  <a:pos x="T4" y="T5"/>
                </a:cxn>
                <a:cxn ang="0">
                  <a:pos x="T6" y="T7"/>
                </a:cxn>
                <a:cxn ang="0">
                  <a:pos x="T8" y="T9"/>
                </a:cxn>
              </a:cxnLst>
              <a:rect l="0" t="0" r="r" b="b"/>
              <a:pathLst>
                <a:path w="56" h="130">
                  <a:moveTo>
                    <a:pt x="1" y="4"/>
                  </a:moveTo>
                  <a:cubicBezTo>
                    <a:pt x="13" y="47"/>
                    <a:pt x="40" y="84"/>
                    <a:pt x="50" y="127"/>
                  </a:cubicBezTo>
                  <a:cubicBezTo>
                    <a:pt x="51" y="130"/>
                    <a:pt x="56" y="129"/>
                    <a:pt x="55" y="126"/>
                  </a:cubicBezTo>
                  <a:cubicBezTo>
                    <a:pt x="45" y="82"/>
                    <a:pt x="18" y="45"/>
                    <a:pt x="6" y="3"/>
                  </a:cubicBezTo>
                  <a:cubicBezTo>
                    <a:pt x="5" y="0"/>
                    <a:pt x="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3" name="Freeform 45">
              <a:extLst>
                <a:ext uri="{FF2B5EF4-FFF2-40B4-BE49-F238E27FC236}">
                  <a16:creationId xmlns:a16="http://schemas.microsoft.com/office/drawing/2014/main" id="{53754DA2-8018-4C00-A119-BCE00286C48E}"/>
                </a:ext>
              </a:extLst>
            </p:cNvPr>
            <p:cNvSpPr>
              <a:spLocks/>
            </p:cNvSpPr>
            <p:nvPr/>
          </p:nvSpPr>
          <p:spPr bwMode="auto">
            <a:xfrm>
              <a:off x="5007" y="1587"/>
              <a:ext cx="238" cy="159"/>
            </a:xfrm>
            <a:custGeom>
              <a:avLst/>
              <a:gdLst>
                <a:gd name="T0" fmla="*/ 3 w 100"/>
                <a:gd name="T1" fmla="*/ 6 h 67"/>
                <a:gd name="T2" fmla="*/ 45 w 100"/>
                <a:gd name="T3" fmla="*/ 31 h 67"/>
                <a:gd name="T4" fmla="*/ 95 w 100"/>
                <a:gd name="T5" fmla="*/ 65 h 67"/>
                <a:gd name="T6" fmla="*/ 97 w 100"/>
                <a:gd name="T7" fmla="*/ 60 h 67"/>
                <a:gd name="T8" fmla="*/ 53 w 100"/>
                <a:gd name="T9" fmla="*/ 29 h 67"/>
                <a:gd name="T10" fmla="*/ 6 w 100"/>
                <a:gd name="T11" fmla="*/ 3 h 67"/>
                <a:gd name="T12" fmla="*/ 3 w 100"/>
                <a:gd name="T13" fmla="*/ 6 h 67"/>
              </a:gdLst>
              <a:ahLst/>
              <a:cxnLst>
                <a:cxn ang="0">
                  <a:pos x="T0" y="T1"/>
                </a:cxn>
                <a:cxn ang="0">
                  <a:pos x="T2" y="T3"/>
                </a:cxn>
                <a:cxn ang="0">
                  <a:pos x="T4" y="T5"/>
                </a:cxn>
                <a:cxn ang="0">
                  <a:pos x="T6" y="T7"/>
                </a:cxn>
                <a:cxn ang="0">
                  <a:pos x="T8" y="T9"/>
                </a:cxn>
                <a:cxn ang="0">
                  <a:pos x="T10" y="T11"/>
                </a:cxn>
                <a:cxn ang="0">
                  <a:pos x="T12" y="T13"/>
                </a:cxn>
              </a:cxnLst>
              <a:rect l="0" t="0" r="r" b="b"/>
              <a:pathLst>
                <a:path w="100" h="67">
                  <a:moveTo>
                    <a:pt x="3" y="6"/>
                  </a:moveTo>
                  <a:cubicBezTo>
                    <a:pt x="15" y="18"/>
                    <a:pt x="30" y="24"/>
                    <a:pt x="45" y="31"/>
                  </a:cubicBezTo>
                  <a:cubicBezTo>
                    <a:pt x="63" y="40"/>
                    <a:pt x="79" y="52"/>
                    <a:pt x="95" y="65"/>
                  </a:cubicBezTo>
                  <a:cubicBezTo>
                    <a:pt x="98" y="67"/>
                    <a:pt x="100" y="62"/>
                    <a:pt x="97" y="60"/>
                  </a:cubicBezTo>
                  <a:cubicBezTo>
                    <a:pt x="83" y="49"/>
                    <a:pt x="69" y="38"/>
                    <a:pt x="53" y="29"/>
                  </a:cubicBezTo>
                  <a:cubicBezTo>
                    <a:pt x="36" y="21"/>
                    <a:pt x="20" y="15"/>
                    <a:pt x="6" y="3"/>
                  </a:cubicBezTo>
                  <a:cubicBezTo>
                    <a:pt x="4"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4" name="Freeform 46">
              <a:extLst>
                <a:ext uri="{FF2B5EF4-FFF2-40B4-BE49-F238E27FC236}">
                  <a16:creationId xmlns:a16="http://schemas.microsoft.com/office/drawing/2014/main" id="{370A7ADC-743E-4714-94E8-362B65AB314D}"/>
                </a:ext>
              </a:extLst>
            </p:cNvPr>
            <p:cNvSpPr>
              <a:spLocks/>
            </p:cNvSpPr>
            <p:nvPr/>
          </p:nvSpPr>
          <p:spPr bwMode="auto">
            <a:xfrm>
              <a:off x="4986" y="1744"/>
              <a:ext cx="237" cy="195"/>
            </a:xfrm>
            <a:custGeom>
              <a:avLst/>
              <a:gdLst>
                <a:gd name="T0" fmla="*/ 2 w 100"/>
                <a:gd name="T1" fmla="*/ 5 h 82"/>
                <a:gd name="T2" fmla="*/ 94 w 100"/>
                <a:gd name="T3" fmla="*/ 80 h 82"/>
                <a:gd name="T4" fmla="*/ 98 w 100"/>
                <a:gd name="T5" fmla="*/ 76 h 82"/>
                <a:gd name="T6" fmla="*/ 53 w 100"/>
                <a:gd name="T7" fmla="*/ 42 h 82"/>
                <a:gd name="T8" fmla="*/ 6 w 100"/>
                <a:gd name="T9" fmla="*/ 3 h 82"/>
                <a:gd name="T10" fmla="*/ 2 w 100"/>
                <a:gd name="T11" fmla="*/ 5 h 82"/>
              </a:gdLst>
              <a:ahLst/>
              <a:cxnLst>
                <a:cxn ang="0">
                  <a:pos x="T0" y="T1"/>
                </a:cxn>
                <a:cxn ang="0">
                  <a:pos x="T2" y="T3"/>
                </a:cxn>
                <a:cxn ang="0">
                  <a:pos x="T4" y="T5"/>
                </a:cxn>
                <a:cxn ang="0">
                  <a:pos x="T6" y="T7"/>
                </a:cxn>
                <a:cxn ang="0">
                  <a:pos x="T8" y="T9"/>
                </a:cxn>
                <a:cxn ang="0">
                  <a:pos x="T10" y="T11"/>
                </a:cxn>
              </a:cxnLst>
              <a:rect l="0" t="0" r="r" b="b"/>
              <a:pathLst>
                <a:path w="100" h="82">
                  <a:moveTo>
                    <a:pt x="2" y="5"/>
                  </a:moveTo>
                  <a:cubicBezTo>
                    <a:pt x="25" y="36"/>
                    <a:pt x="65" y="55"/>
                    <a:pt x="94" y="80"/>
                  </a:cubicBezTo>
                  <a:cubicBezTo>
                    <a:pt x="96" y="82"/>
                    <a:pt x="100" y="78"/>
                    <a:pt x="98" y="76"/>
                  </a:cubicBezTo>
                  <a:cubicBezTo>
                    <a:pt x="83" y="64"/>
                    <a:pt x="68" y="53"/>
                    <a:pt x="53" y="42"/>
                  </a:cubicBezTo>
                  <a:cubicBezTo>
                    <a:pt x="37" y="30"/>
                    <a:pt x="19" y="19"/>
                    <a:pt x="6" y="3"/>
                  </a:cubicBezTo>
                  <a:cubicBezTo>
                    <a:pt x="4" y="0"/>
                    <a:pt x="0" y="2"/>
                    <a:pt x="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28735" name="Freeform 47">
              <a:extLst>
                <a:ext uri="{FF2B5EF4-FFF2-40B4-BE49-F238E27FC236}">
                  <a16:creationId xmlns:a16="http://schemas.microsoft.com/office/drawing/2014/main" id="{E1778CAD-6308-488F-837E-DA339F233689}"/>
                </a:ext>
              </a:extLst>
            </p:cNvPr>
            <p:cNvSpPr>
              <a:spLocks/>
            </p:cNvSpPr>
            <p:nvPr/>
          </p:nvSpPr>
          <p:spPr bwMode="auto">
            <a:xfrm>
              <a:off x="4979" y="1941"/>
              <a:ext cx="166" cy="171"/>
            </a:xfrm>
            <a:custGeom>
              <a:avLst/>
              <a:gdLst>
                <a:gd name="T0" fmla="*/ 2 w 70"/>
                <a:gd name="T1" fmla="*/ 6 h 72"/>
                <a:gd name="T2" fmla="*/ 64 w 70"/>
                <a:gd name="T3" fmla="*/ 70 h 72"/>
                <a:gd name="T4" fmla="*/ 68 w 70"/>
                <a:gd name="T5" fmla="*/ 66 h 72"/>
                <a:gd name="T6" fmla="*/ 6 w 70"/>
                <a:gd name="T7" fmla="*/ 3 h 72"/>
                <a:gd name="T8" fmla="*/ 2 w 70"/>
                <a:gd name="T9" fmla="*/ 6 h 72"/>
              </a:gdLst>
              <a:ahLst/>
              <a:cxnLst>
                <a:cxn ang="0">
                  <a:pos x="T0" y="T1"/>
                </a:cxn>
                <a:cxn ang="0">
                  <a:pos x="T2" y="T3"/>
                </a:cxn>
                <a:cxn ang="0">
                  <a:pos x="T4" y="T5"/>
                </a:cxn>
                <a:cxn ang="0">
                  <a:pos x="T6" y="T7"/>
                </a:cxn>
                <a:cxn ang="0">
                  <a:pos x="T8" y="T9"/>
                </a:cxn>
              </a:cxnLst>
              <a:rect l="0" t="0" r="r" b="b"/>
              <a:pathLst>
                <a:path w="70" h="72">
                  <a:moveTo>
                    <a:pt x="2" y="6"/>
                  </a:moveTo>
                  <a:cubicBezTo>
                    <a:pt x="24" y="26"/>
                    <a:pt x="42" y="50"/>
                    <a:pt x="64" y="70"/>
                  </a:cubicBezTo>
                  <a:cubicBezTo>
                    <a:pt x="66" y="72"/>
                    <a:pt x="70" y="68"/>
                    <a:pt x="68" y="66"/>
                  </a:cubicBezTo>
                  <a:cubicBezTo>
                    <a:pt x="46" y="46"/>
                    <a:pt x="28" y="23"/>
                    <a:pt x="6" y="3"/>
                  </a:cubicBezTo>
                  <a:cubicBezTo>
                    <a:pt x="3" y="0"/>
                    <a:pt x="0" y="4"/>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28" name="Freeform 48">
              <a:extLst>
                <a:ext uri="{FF2B5EF4-FFF2-40B4-BE49-F238E27FC236}">
                  <a16:creationId xmlns:a16="http://schemas.microsoft.com/office/drawing/2014/main" id="{E258BC4A-5730-43E2-A6EF-C9015A5F47AA}"/>
                </a:ext>
              </a:extLst>
            </p:cNvPr>
            <p:cNvSpPr>
              <a:spLocks/>
            </p:cNvSpPr>
            <p:nvPr/>
          </p:nvSpPr>
          <p:spPr bwMode="auto">
            <a:xfrm>
              <a:off x="5123" y="2126"/>
              <a:ext cx="202" cy="60"/>
            </a:xfrm>
            <a:custGeom>
              <a:avLst/>
              <a:gdLst>
                <a:gd name="T0" fmla="*/ 3 w 85"/>
                <a:gd name="T1" fmla="*/ 24 h 25"/>
                <a:gd name="T2" fmla="*/ 38 w 85"/>
                <a:gd name="T3" fmla="*/ 18 h 25"/>
                <a:gd name="T4" fmla="*/ 82 w 85"/>
                <a:gd name="T5" fmla="*/ 6 h 25"/>
                <a:gd name="T6" fmla="*/ 80 w 85"/>
                <a:gd name="T7" fmla="*/ 1 h 25"/>
                <a:gd name="T8" fmla="*/ 40 w 85"/>
                <a:gd name="T9" fmla="*/ 12 h 25"/>
                <a:gd name="T10" fmla="*/ 3 w 85"/>
                <a:gd name="T11" fmla="*/ 19 h 25"/>
                <a:gd name="T12" fmla="*/ 3 w 85"/>
                <a:gd name="T13" fmla="*/ 24 h 25"/>
              </a:gdLst>
              <a:ahLst/>
              <a:cxnLst>
                <a:cxn ang="0">
                  <a:pos x="T0" y="T1"/>
                </a:cxn>
                <a:cxn ang="0">
                  <a:pos x="T2" y="T3"/>
                </a:cxn>
                <a:cxn ang="0">
                  <a:pos x="T4" y="T5"/>
                </a:cxn>
                <a:cxn ang="0">
                  <a:pos x="T6" y="T7"/>
                </a:cxn>
                <a:cxn ang="0">
                  <a:pos x="T8" y="T9"/>
                </a:cxn>
                <a:cxn ang="0">
                  <a:pos x="T10" y="T11"/>
                </a:cxn>
                <a:cxn ang="0">
                  <a:pos x="T12" y="T13"/>
                </a:cxn>
              </a:cxnLst>
              <a:rect l="0" t="0" r="r" b="b"/>
              <a:pathLst>
                <a:path w="85" h="25">
                  <a:moveTo>
                    <a:pt x="3" y="24"/>
                  </a:moveTo>
                  <a:cubicBezTo>
                    <a:pt x="15" y="25"/>
                    <a:pt x="26" y="21"/>
                    <a:pt x="38" y="18"/>
                  </a:cubicBezTo>
                  <a:cubicBezTo>
                    <a:pt x="52" y="14"/>
                    <a:pt x="67" y="10"/>
                    <a:pt x="82" y="6"/>
                  </a:cubicBezTo>
                  <a:cubicBezTo>
                    <a:pt x="85" y="5"/>
                    <a:pt x="83" y="0"/>
                    <a:pt x="80" y="1"/>
                  </a:cubicBezTo>
                  <a:cubicBezTo>
                    <a:pt x="67" y="5"/>
                    <a:pt x="54" y="8"/>
                    <a:pt x="40" y="12"/>
                  </a:cubicBezTo>
                  <a:cubicBezTo>
                    <a:pt x="28" y="16"/>
                    <a:pt x="16" y="20"/>
                    <a:pt x="3" y="19"/>
                  </a:cubicBezTo>
                  <a:cubicBezTo>
                    <a:pt x="0" y="18"/>
                    <a:pt x="0" y="24"/>
                    <a:pt x="3"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29" name="Freeform 49">
              <a:extLst>
                <a:ext uri="{FF2B5EF4-FFF2-40B4-BE49-F238E27FC236}">
                  <a16:creationId xmlns:a16="http://schemas.microsoft.com/office/drawing/2014/main" id="{AECE7CC2-FE09-4FBF-A712-1A2B4DCB0CA9}"/>
                </a:ext>
              </a:extLst>
            </p:cNvPr>
            <p:cNvSpPr>
              <a:spLocks/>
            </p:cNvSpPr>
            <p:nvPr/>
          </p:nvSpPr>
          <p:spPr bwMode="auto">
            <a:xfrm>
              <a:off x="5190" y="1922"/>
              <a:ext cx="247" cy="143"/>
            </a:xfrm>
            <a:custGeom>
              <a:avLst/>
              <a:gdLst>
                <a:gd name="T0" fmla="*/ 6 w 104"/>
                <a:gd name="T1" fmla="*/ 58 h 60"/>
                <a:gd name="T2" fmla="*/ 101 w 104"/>
                <a:gd name="T3" fmla="*/ 7 h 60"/>
                <a:gd name="T4" fmla="*/ 98 w 104"/>
                <a:gd name="T5" fmla="*/ 2 h 60"/>
                <a:gd name="T6" fmla="*/ 3 w 104"/>
                <a:gd name="T7" fmla="*/ 54 h 60"/>
                <a:gd name="T8" fmla="*/ 6 w 104"/>
                <a:gd name="T9" fmla="*/ 58 h 60"/>
              </a:gdLst>
              <a:ahLst/>
              <a:cxnLst>
                <a:cxn ang="0">
                  <a:pos x="T0" y="T1"/>
                </a:cxn>
                <a:cxn ang="0">
                  <a:pos x="T2" y="T3"/>
                </a:cxn>
                <a:cxn ang="0">
                  <a:pos x="T4" y="T5"/>
                </a:cxn>
                <a:cxn ang="0">
                  <a:pos x="T6" y="T7"/>
                </a:cxn>
                <a:cxn ang="0">
                  <a:pos x="T8" y="T9"/>
                </a:cxn>
              </a:cxnLst>
              <a:rect l="0" t="0" r="r" b="b"/>
              <a:pathLst>
                <a:path w="104" h="60">
                  <a:moveTo>
                    <a:pt x="6" y="58"/>
                  </a:moveTo>
                  <a:cubicBezTo>
                    <a:pt x="39" y="44"/>
                    <a:pt x="70" y="25"/>
                    <a:pt x="101" y="7"/>
                  </a:cubicBezTo>
                  <a:cubicBezTo>
                    <a:pt x="104" y="5"/>
                    <a:pt x="101" y="0"/>
                    <a:pt x="98" y="2"/>
                  </a:cubicBezTo>
                  <a:cubicBezTo>
                    <a:pt x="67" y="20"/>
                    <a:pt x="36" y="39"/>
                    <a:pt x="3" y="54"/>
                  </a:cubicBezTo>
                  <a:cubicBezTo>
                    <a:pt x="0" y="55"/>
                    <a:pt x="3" y="60"/>
                    <a:pt x="6"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0" name="Freeform 50">
              <a:extLst>
                <a:ext uri="{FF2B5EF4-FFF2-40B4-BE49-F238E27FC236}">
                  <a16:creationId xmlns:a16="http://schemas.microsoft.com/office/drawing/2014/main" id="{2E5327D1-EE00-4C84-B2E3-A98EA6F8D8CE}"/>
                </a:ext>
              </a:extLst>
            </p:cNvPr>
            <p:cNvSpPr>
              <a:spLocks/>
            </p:cNvSpPr>
            <p:nvPr/>
          </p:nvSpPr>
          <p:spPr bwMode="auto">
            <a:xfrm>
              <a:off x="5249" y="1670"/>
              <a:ext cx="214" cy="200"/>
            </a:xfrm>
            <a:custGeom>
              <a:avLst/>
              <a:gdLst>
                <a:gd name="T0" fmla="*/ 84 w 90"/>
                <a:gd name="T1" fmla="*/ 2 h 84"/>
                <a:gd name="T2" fmla="*/ 46 w 90"/>
                <a:gd name="T3" fmla="*/ 40 h 84"/>
                <a:gd name="T4" fmla="*/ 3 w 90"/>
                <a:gd name="T5" fmla="*/ 78 h 84"/>
                <a:gd name="T6" fmla="*/ 6 w 90"/>
                <a:gd name="T7" fmla="*/ 82 h 84"/>
                <a:gd name="T8" fmla="*/ 50 w 90"/>
                <a:gd name="T9" fmla="*/ 44 h 84"/>
                <a:gd name="T10" fmla="*/ 87 w 90"/>
                <a:gd name="T11" fmla="*/ 6 h 84"/>
                <a:gd name="T12" fmla="*/ 84 w 90"/>
                <a:gd name="T13" fmla="*/ 2 h 84"/>
              </a:gdLst>
              <a:ahLst/>
              <a:cxnLst>
                <a:cxn ang="0">
                  <a:pos x="T0" y="T1"/>
                </a:cxn>
                <a:cxn ang="0">
                  <a:pos x="T2" y="T3"/>
                </a:cxn>
                <a:cxn ang="0">
                  <a:pos x="T4" y="T5"/>
                </a:cxn>
                <a:cxn ang="0">
                  <a:pos x="T6" y="T7"/>
                </a:cxn>
                <a:cxn ang="0">
                  <a:pos x="T8" y="T9"/>
                </a:cxn>
                <a:cxn ang="0">
                  <a:pos x="T10" y="T11"/>
                </a:cxn>
                <a:cxn ang="0">
                  <a:pos x="T12" y="T13"/>
                </a:cxn>
              </a:cxnLst>
              <a:rect l="0" t="0" r="r" b="b"/>
              <a:pathLst>
                <a:path w="90" h="84">
                  <a:moveTo>
                    <a:pt x="84" y="2"/>
                  </a:moveTo>
                  <a:cubicBezTo>
                    <a:pt x="70" y="14"/>
                    <a:pt x="59" y="27"/>
                    <a:pt x="46" y="40"/>
                  </a:cubicBezTo>
                  <a:cubicBezTo>
                    <a:pt x="33" y="55"/>
                    <a:pt x="18" y="66"/>
                    <a:pt x="3" y="78"/>
                  </a:cubicBezTo>
                  <a:cubicBezTo>
                    <a:pt x="0" y="80"/>
                    <a:pt x="4" y="84"/>
                    <a:pt x="6" y="82"/>
                  </a:cubicBezTo>
                  <a:cubicBezTo>
                    <a:pt x="22" y="70"/>
                    <a:pt x="37" y="58"/>
                    <a:pt x="50" y="44"/>
                  </a:cubicBezTo>
                  <a:cubicBezTo>
                    <a:pt x="62" y="31"/>
                    <a:pt x="73" y="17"/>
                    <a:pt x="87" y="6"/>
                  </a:cubicBezTo>
                  <a:cubicBezTo>
                    <a:pt x="90" y="4"/>
                    <a:pt x="86" y="0"/>
                    <a:pt x="8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1" name="Freeform 51">
              <a:extLst>
                <a:ext uri="{FF2B5EF4-FFF2-40B4-BE49-F238E27FC236}">
                  <a16:creationId xmlns:a16="http://schemas.microsoft.com/office/drawing/2014/main" id="{7670F450-7306-433A-9E63-74375B1573D8}"/>
                </a:ext>
              </a:extLst>
            </p:cNvPr>
            <p:cNvSpPr>
              <a:spLocks/>
            </p:cNvSpPr>
            <p:nvPr/>
          </p:nvSpPr>
          <p:spPr bwMode="auto">
            <a:xfrm>
              <a:off x="5249" y="1480"/>
              <a:ext cx="159" cy="214"/>
            </a:xfrm>
            <a:custGeom>
              <a:avLst/>
              <a:gdLst>
                <a:gd name="T0" fmla="*/ 61 w 67"/>
                <a:gd name="T1" fmla="*/ 3 h 90"/>
                <a:gd name="T2" fmla="*/ 2 w 67"/>
                <a:gd name="T3" fmla="*/ 84 h 90"/>
                <a:gd name="T4" fmla="*/ 6 w 67"/>
                <a:gd name="T5" fmla="*/ 87 h 90"/>
                <a:gd name="T6" fmla="*/ 65 w 67"/>
                <a:gd name="T7" fmla="*/ 6 h 90"/>
                <a:gd name="T8" fmla="*/ 61 w 67"/>
                <a:gd name="T9" fmla="*/ 3 h 90"/>
              </a:gdLst>
              <a:ahLst/>
              <a:cxnLst>
                <a:cxn ang="0">
                  <a:pos x="T0" y="T1"/>
                </a:cxn>
                <a:cxn ang="0">
                  <a:pos x="T2" y="T3"/>
                </a:cxn>
                <a:cxn ang="0">
                  <a:pos x="T4" y="T5"/>
                </a:cxn>
                <a:cxn ang="0">
                  <a:pos x="T6" y="T7"/>
                </a:cxn>
                <a:cxn ang="0">
                  <a:pos x="T8" y="T9"/>
                </a:cxn>
              </a:cxnLst>
              <a:rect l="0" t="0" r="r" b="b"/>
              <a:pathLst>
                <a:path w="67" h="90">
                  <a:moveTo>
                    <a:pt x="61" y="3"/>
                  </a:moveTo>
                  <a:cubicBezTo>
                    <a:pt x="46" y="34"/>
                    <a:pt x="21" y="57"/>
                    <a:pt x="2" y="84"/>
                  </a:cubicBezTo>
                  <a:cubicBezTo>
                    <a:pt x="0" y="87"/>
                    <a:pt x="5" y="90"/>
                    <a:pt x="6" y="87"/>
                  </a:cubicBezTo>
                  <a:cubicBezTo>
                    <a:pt x="25" y="59"/>
                    <a:pt x="51" y="37"/>
                    <a:pt x="65" y="6"/>
                  </a:cubicBezTo>
                  <a:cubicBezTo>
                    <a:pt x="67" y="3"/>
                    <a:pt x="62" y="0"/>
                    <a:pt x="6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2" name="Freeform 52">
              <a:extLst>
                <a:ext uri="{FF2B5EF4-FFF2-40B4-BE49-F238E27FC236}">
                  <a16:creationId xmlns:a16="http://schemas.microsoft.com/office/drawing/2014/main" id="{1EB8270F-3C10-404F-B8FA-002CAE53EF64}"/>
                </a:ext>
              </a:extLst>
            </p:cNvPr>
            <p:cNvSpPr>
              <a:spLocks/>
            </p:cNvSpPr>
            <p:nvPr/>
          </p:nvSpPr>
          <p:spPr bwMode="auto">
            <a:xfrm>
              <a:off x="5235" y="1207"/>
              <a:ext cx="88" cy="306"/>
            </a:xfrm>
            <a:custGeom>
              <a:avLst/>
              <a:gdLst>
                <a:gd name="T0" fmla="*/ 31 w 37"/>
                <a:gd name="T1" fmla="*/ 3 h 129"/>
                <a:gd name="T2" fmla="*/ 13 w 37"/>
                <a:gd name="T3" fmla="*/ 65 h 129"/>
                <a:gd name="T4" fmla="*/ 1 w 37"/>
                <a:gd name="T5" fmla="*/ 125 h 129"/>
                <a:gd name="T6" fmla="*/ 6 w 37"/>
                <a:gd name="T7" fmla="*/ 126 h 129"/>
                <a:gd name="T8" fmla="*/ 18 w 37"/>
                <a:gd name="T9" fmla="*/ 67 h 129"/>
                <a:gd name="T10" fmla="*/ 36 w 37"/>
                <a:gd name="T11" fmla="*/ 4 h 129"/>
                <a:gd name="T12" fmla="*/ 31 w 37"/>
                <a:gd name="T13" fmla="*/ 3 h 129"/>
              </a:gdLst>
              <a:ahLst/>
              <a:cxnLst>
                <a:cxn ang="0">
                  <a:pos x="T0" y="T1"/>
                </a:cxn>
                <a:cxn ang="0">
                  <a:pos x="T2" y="T3"/>
                </a:cxn>
                <a:cxn ang="0">
                  <a:pos x="T4" y="T5"/>
                </a:cxn>
                <a:cxn ang="0">
                  <a:pos x="T6" y="T7"/>
                </a:cxn>
                <a:cxn ang="0">
                  <a:pos x="T8" y="T9"/>
                </a:cxn>
                <a:cxn ang="0">
                  <a:pos x="T10" y="T11"/>
                </a:cxn>
                <a:cxn ang="0">
                  <a:pos x="T12" y="T13"/>
                </a:cxn>
              </a:cxnLst>
              <a:rect l="0" t="0" r="r" b="b"/>
              <a:pathLst>
                <a:path w="37" h="129">
                  <a:moveTo>
                    <a:pt x="31" y="3"/>
                  </a:moveTo>
                  <a:cubicBezTo>
                    <a:pt x="27" y="24"/>
                    <a:pt x="18" y="44"/>
                    <a:pt x="13" y="65"/>
                  </a:cubicBezTo>
                  <a:cubicBezTo>
                    <a:pt x="9" y="85"/>
                    <a:pt x="8" y="106"/>
                    <a:pt x="1" y="125"/>
                  </a:cubicBezTo>
                  <a:cubicBezTo>
                    <a:pt x="0" y="128"/>
                    <a:pt x="5" y="129"/>
                    <a:pt x="6" y="126"/>
                  </a:cubicBezTo>
                  <a:cubicBezTo>
                    <a:pt x="13" y="107"/>
                    <a:pt x="14" y="87"/>
                    <a:pt x="18" y="67"/>
                  </a:cubicBezTo>
                  <a:cubicBezTo>
                    <a:pt x="23" y="46"/>
                    <a:pt x="32" y="26"/>
                    <a:pt x="36" y="4"/>
                  </a:cubicBezTo>
                  <a:cubicBezTo>
                    <a:pt x="37" y="1"/>
                    <a:pt x="32" y="0"/>
                    <a:pt x="3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3" name="Freeform 53">
              <a:extLst>
                <a:ext uri="{FF2B5EF4-FFF2-40B4-BE49-F238E27FC236}">
                  <a16:creationId xmlns:a16="http://schemas.microsoft.com/office/drawing/2014/main" id="{36D267F5-52CB-4A0F-BB7E-E00BB97BD907}"/>
                </a:ext>
              </a:extLst>
            </p:cNvPr>
            <p:cNvSpPr>
              <a:spLocks/>
            </p:cNvSpPr>
            <p:nvPr/>
          </p:nvSpPr>
          <p:spPr bwMode="auto">
            <a:xfrm>
              <a:off x="2329" y="1497"/>
              <a:ext cx="358" cy="815"/>
            </a:xfrm>
            <a:custGeom>
              <a:avLst/>
              <a:gdLst>
                <a:gd name="T0" fmla="*/ 146 w 151"/>
                <a:gd name="T1" fmla="*/ 331 h 343"/>
                <a:gd name="T2" fmla="*/ 35 w 151"/>
                <a:gd name="T3" fmla="*/ 184 h 343"/>
                <a:gd name="T4" fmla="*/ 16 w 151"/>
                <a:gd name="T5" fmla="*/ 6 h 343"/>
                <a:gd name="T6" fmla="*/ 6 w 151"/>
                <a:gd name="T7" fmla="*/ 6 h 343"/>
                <a:gd name="T8" fmla="*/ 27 w 151"/>
                <a:gd name="T9" fmla="*/ 192 h 343"/>
                <a:gd name="T10" fmla="*/ 139 w 151"/>
                <a:gd name="T11" fmla="*/ 339 h 343"/>
                <a:gd name="T12" fmla="*/ 146 w 151"/>
                <a:gd name="T13" fmla="*/ 331 h 343"/>
              </a:gdLst>
              <a:ahLst/>
              <a:cxnLst>
                <a:cxn ang="0">
                  <a:pos x="T0" y="T1"/>
                </a:cxn>
                <a:cxn ang="0">
                  <a:pos x="T2" y="T3"/>
                </a:cxn>
                <a:cxn ang="0">
                  <a:pos x="T4" y="T5"/>
                </a:cxn>
                <a:cxn ang="0">
                  <a:pos x="T6" y="T7"/>
                </a:cxn>
                <a:cxn ang="0">
                  <a:pos x="T8" y="T9"/>
                </a:cxn>
                <a:cxn ang="0">
                  <a:pos x="T10" y="T11"/>
                </a:cxn>
                <a:cxn ang="0">
                  <a:pos x="T12" y="T13"/>
                </a:cxn>
              </a:cxnLst>
              <a:rect l="0" t="0" r="r" b="b"/>
              <a:pathLst>
                <a:path w="151" h="343">
                  <a:moveTo>
                    <a:pt x="146" y="331"/>
                  </a:moveTo>
                  <a:cubicBezTo>
                    <a:pt x="96" y="293"/>
                    <a:pt x="56" y="243"/>
                    <a:pt x="35" y="184"/>
                  </a:cubicBezTo>
                  <a:cubicBezTo>
                    <a:pt x="14" y="127"/>
                    <a:pt x="11" y="66"/>
                    <a:pt x="16" y="6"/>
                  </a:cubicBezTo>
                  <a:cubicBezTo>
                    <a:pt x="17" y="0"/>
                    <a:pt x="6" y="0"/>
                    <a:pt x="6" y="6"/>
                  </a:cubicBezTo>
                  <a:cubicBezTo>
                    <a:pt x="0" y="69"/>
                    <a:pt x="4" y="133"/>
                    <a:pt x="27" y="192"/>
                  </a:cubicBezTo>
                  <a:cubicBezTo>
                    <a:pt x="49" y="251"/>
                    <a:pt x="89" y="300"/>
                    <a:pt x="139" y="339"/>
                  </a:cubicBezTo>
                  <a:cubicBezTo>
                    <a:pt x="144" y="343"/>
                    <a:pt x="151" y="335"/>
                    <a:pt x="146" y="3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4" name="Freeform 54">
              <a:extLst>
                <a:ext uri="{FF2B5EF4-FFF2-40B4-BE49-F238E27FC236}">
                  <a16:creationId xmlns:a16="http://schemas.microsoft.com/office/drawing/2014/main" id="{BF44E721-9DA5-4345-B1EC-F734C0839471}"/>
                </a:ext>
              </a:extLst>
            </p:cNvPr>
            <p:cNvSpPr>
              <a:spLocks/>
            </p:cNvSpPr>
            <p:nvPr/>
          </p:nvSpPr>
          <p:spPr bwMode="auto">
            <a:xfrm>
              <a:off x="2302" y="1197"/>
              <a:ext cx="155" cy="340"/>
            </a:xfrm>
            <a:custGeom>
              <a:avLst/>
              <a:gdLst>
                <a:gd name="T0" fmla="*/ 24 w 65"/>
                <a:gd name="T1" fmla="*/ 135 h 143"/>
                <a:gd name="T2" fmla="*/ 20 w 65"/>
                <a:gd name="T3" fmla="*/ 51 h 143"/>
                <a:gd name="T4" fmla="*/ 52 w 65"/>
                <a:gd name="T5" fmla="*/ 8 h 143"/>
                <a:gd name="T6" fmla="*/ 45 w 65"/>
                <a:gd name="T7" fmla="*/ 6 h 143"/>
                <a:gd name="T8" fmla="*/ 17 w 65"/>
                <a:gd name="T9" fmla="*/ 133 h 143"/>
                <a:gd name="T10" fmla="*/ 22 w 65"/>
                <a:gd name="T11" fmla="*/ 139 h 143"/>
                <a:gd name="T12" fmla="*/ 53 w 65"/>
                <a:gd name="T13" fmla="*/ 4 h 143"/>
                <a:gd name="T14" fmla="*/ 47 w 65"/>
                <a:gd name="T15" fmla="*/ 2 h 143"/>
                <a:gd name="T16" fmla="*/ 11 w 65"/>
                <a:gd name="T17" fmla="*/ 50 h 143"/>
                <a:gd name="T18" fmla="*/ 16 w 65"/>
                <a:gd name="T19" fmla="*/ 137 h 143"/>
                <a:gd name="T20" fmla="*/ 24 w 65"/>
                <a:gd name="T21" fmla="*/ 13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43">
                  <a:moveTo>
                    <a:pt x="24" y="135"/>
                  </a:moveTo>
                  <a:cubicBezTo>
                    <a:pt x="14" y="108"/>
                    <a:pt x="9" y="78"/>
                    <a:pt x="20" y="51"/>
                  </a:cubicBezTo>
                  <a:cubicBezTo>
                    <a:pt x="27" y="34"/>
                    <a:pt x="39" y="21"/>
                    <a:pt x="52" y="8"/>
                  </a:cubicBezTo>
                  <a:cubicBezTo>
                    <a:pt x="50" y="8"/>
                    <a:pt x="48" y="7"/>
                    <a:pt x="45" y="6"/>
                  </a:cubicBezTo>
                  <a:cubicBezTo>
                    <a:pt x="56" y="52"/>
                    <a:pt x="48" y="97"/>
                    <a:pt x="17" y="133"/>
                  </a:cubicBezTo>
                  <a:cubicBezTo>
                    <a:pt x="13" y="137"/>
                    <a:pt x="19" y="143"/>
                    <a:pt x="22" y="139"/>
                  </a:cubicBezTo>
                  <a:cubicBezTo>
                    <a:pt x="56" y="101"/>
                    <a:pt x="65" y="53"/>
                    <a:pt x="53" y="4"/>
                  </a:cubicBezTo>
                  <a:cubicBezTo>
                    <a:pt x="53" y="1"/>
                    <a:pt x="49" y="0"/>
                    <a:pt x="47" y="2"/>
                  </a:cubicBezTo>
                  <a:cubicBezTo>
                    <a:pt x="32" y="16"/>
                    <a:pt x="19" y="31"/>
                    <a:pt x="11" y="50"/>
                  </a:cubicBezTo>
                  <a:cubicBezTo>
                    <a:pt x="0" y="79"/>
                    <a:pt x="6" y="109"/>
                    <a:pt x="16" y="137"/>
                  </a:cubicBezTo>
                  <a:cubicBezTo>
                    <a:pt x="17" y="142"/>
                    <a:pt x="25" y="140"/>
                    <a:pt x="24"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5" name="Freeform 55">
              <a:extLst>
                <a:ext uri="{FF2B5EF4-FFF2-40B4-BE49-F238E27FC236}">
                  <a16:creationId xmlns:a16="http://schemas.microsoft.com/office/drawing/2014/main" id="{062A18C1-16E0-4E56-9E02-90C1112F196A}"/>
                </a:ext>
              </a:extLst>
            </p:cNvPr>
            <p:cNvSpPr>
              <a:spLocks/>
            </p:cNvSpPr>
            <p:nvPr/>
          </p:nvSpPr>
          <p:spPr bwMode="auto">
            <a:xfrm>
              <a:off x="2165" y="1421"/>
              <a:ext cx="192" cy="233"/>
            </a:xfrm>
            <a:custGeom>
              <a:avLst/>
              <a:gdLst>
                <a:gd name="T0" fmla="*/ 79 w 81"/>
                <a:gd name="T1" fmla="*/ 93 h 98"/>
                <a:gd name="T2" fmla="*/ 10 w 81"/>
                <a:gd name="T3" fmla="*/ 1 h 98"/>
                <a:gd name="T4" fmla="*/ 5 w 81"/>
                <a:gd name="T5" fmla="*/ 5 h 98"/>
                <a:gd name="T6" fmla="*/ 75 w 81"/>
                <a:gd name="T7" fmla="*/ 97 h 98"/>
                <a:gd name="T8" fmla="*/ 75 w 81"/>
                <a:gd name="T9" fmla="*/ 89 h 98"/>
                <a:gd name="T10" fmla="*/ 13 w 81"/>
                <a:gd name="T11" fmla="*/ 5 h 98"/>
                <a:gd name="T12" fmla="*/ 8 w 81"/>
                <a:gd name="T13" fmla="*/ 9 h 98"/>
                <a:gd name="T14" fmla="*/ 71 w 81"/>
                <a:gd name="T15" fmla="*/ 93 h 98"/>
                <a:gd name="T16" fmla="*/ 79 w 81"/>
                <a:gd name="T17" fmla="*/ 9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8">
                  <a:moveTo>
                    <a:pt x="79" y="93"/>
                  </a:moveTo>
                  <a:cubicBezTo>
                    <a:pt x="76" y="54"/>
                    <a:pt x="50" y="11"/>
                    <a:pt x="10" y="1"/>
                  </a:cubicBezTo>
                  <a:cubicBezTo>
                    <a:pt x="7" y="0"/>
                    <a:pt x="5" y="2"/>
                    <a:pt x="5" y="5"/>
                  </a:cubicBezTo>
                  <a:cubicBezTo>
                    <a:pt x="0" y="43"/>
                    <a:pt x="36" y="93"/>
                    <a:pt x="75" y="97"/>
                  </a:cubicBezTo>
                  <a:cubicBezTo>
                    <a:pt x="81" y="98"/>
                    <a:pt x="81" y="89"/>
                    <a:pt x="75" y="89"/>
                  </a:cubicBezTo>
                  <a:cubicBezTo>
                    <a:pt x="41" y="85"/>
                    <a:pt x="9" y="38"/>
                    <a:pt x="13" y="5"/>
                  </a:cubicBezTo>
                  <a:cubicBezTo>
                    <a:pt x="11" y="6"/>
                    <a:pt x="9" y="7"/>
                    <a:pt x="8" y="9"/>
                  </a:cubicBezTo>
                  <a:cubicBezTo>
                    <a:pt x="44" y="18"/>
                    <a:pt x="68" y="57"/>
                    <a:pt x="71" y="93"/>
                  </a:cubicBezTo>
                  <a:cubicBezTo>
                    <a:pt x="72" y="98"/>
                    <a:pt x="80" y="98"/>
                    <a:pt x="79"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6" name="Freeform 56">
              <a:extLst>
                <a:ext uri="{FF2B5EF4-FFF2-40B4-BE49-F238E27FC236}">
                  <a16:creationId xmlns:a16="http://schemas.microsoft.com/office/drawing/2014/main" id="{F6D41C94-8A50-4675-8E51-7019C4C9F371}"/>
                </a:ext>
              </a:extLst>
            </p:cNvPr>
            <p:cNvSpPr>
              <a:spLocks/>
            </p:cNvSpPr>
            <p:nvPr/>
          </p:nvSpPr>
          <p:spPr bwMode="auto">
            <a:xfrm>
              <a:off x="2345" y="1468"/>
              <a:ext cx="219" cy="264"/>
            </a:xfrm>
            <a:custGeom>
              <a:avLst/>
              <a:gdLst>
                <a:gd name="T0" fmla="*/ 11 w 92"/>
                <a:gd name="T1" fmla="*/ 106 h 111"/>
                <a:gd name="T2" fmla="*/ 87 w 92"/>
                <a:gd name="T3" fmla="*/ 8 h 111"/>
                <a:gd name="T4" fmla="*/ 83 w 92"/>
                <a:gd name="T5" fmla="*/ 3 h 111"/>
                <a:gd name="T6" fmla="*/ 6 w 92"/>
                <a:gd name="T7" fmla="*/ 101 h 111"/>
                <a:gd name="T8" fmla="*/ 8 w 92"/>
                <a:gd name="T9" fmla="*/ 109 h 111"/>
                <a:gd name="T10" fmla="*/ 91 w 92"/>
                <a:gd name="T11" fmla="*/ 5 h 111"/>
                <a:gd name="T12" fmla="*/ 87 w 92"/>
                <a:gd name="T13" fmla="*/ 0 h 111"/>
                <a:gd name="T14" fmla="*/ 3 w 92"/>
                <a:gd name="T15" fmla="*/ 104 h 111"/>
                <a:gd name="T16" fmla="*/ 11 w 92"/>
                <a:gd name="T17" fmla="*/ 10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11">
                  <a:moveTo>
                    <a:pt x="11" y="106"/>
                  </a:moveTo>
                  <a:cubicBezTo>
                    <a:pt x="19" y="63"/>
                    <a:pt x="37" y="14"/>
                    <a:pt x="87" y="8"/>
                  </a:cubicBezTo>
                  <a:cubicBezTo>
                    <a:pt x="86" y="7"/>
                    <a:pt x="85" y="5"/>
                    <a:pt x="83" y="3"/>
                  </a:cubicBezTo>
                  <a:cubicBezTo>
                    <a:pt x="76" y="48"/>
                    <a:pt x="53" y="90"/>
                    <a:pt x="6" y="101"/>
                  </a:cubicBezTo>
                  <a:cubicBezTo>
                    <a:pt x="0" y="102"/>
                    <a:pt x="3" y="110"/>
                    <a:pt x="8" y="109"/>
                  </a:cubicBezTo>
                  <a:cubicBezTo>
                    <a:pt x="58" y="97"/>
                    <a:pt x="83" y="53"/>
                    <a:pt x="91" y="5"/>
                  </a:cubicBezTo>
                  <a:cubicBezTo>
                    <a:pt x="92" y="3"/>
                    <a:pt x="90" y="0"/>
                    <a:pt x="87" y="0"/>
                  </a:cubicBezTo>
                  <a:cubicBezTo>
                    <a:pt x="33" y="6"/>
                    <a:pt x="12" y="56"/>
                    <a:pt x="3" y="104"/>
                  </a:cubicBezTo>
                  <a:cubicBezTo>
                    <a:pt x="2" y="109"/>
                    <a:pt x="10" y="111"/>
                    <a:pt x="11" y="1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7" name="Freeform 57">
              <a:extLst>
                <a:ext uri="{FF2B5EF4-FFF2-40B4-BE49-F238E27FC236}">
                  <a16:creationId xmlns:a16="http://schemas.microsoft.com/office/drawing/2014/main" id="{3E55865E-07E3-406C-9306-4D22961C427D}"/>
                </a:ext>
              </a:extLst>
            </p:cNvPr>
            <p:cNvSpPr>
              <a:spLocks/>
            </p:cNvSpPr>
            <p:nvPr/>
          </p:nvSpPr>
          <p:spPr bwMode="auto">
            <a:xfrm>
              <a:off x="2129" y="1635"/>
              <a:ext cx="257" cy="230"/>
            </a:xfrm>
            <a:custGeom>
              <a:avLst/>
              <a:gdLst>
                <a:gd name="T0" fmla="*/ 104 w 108"/>
                <a:gd name="T1" fmla="*/ 77 h 97"/>
                <a:gd name="T2" fmla="*/ 6 w 108"/>
                <a:gd name="T3" fmla="*/ 1 h 97"/>
                <a:gd name="T4" fmla="*/ 1 w 108"/>
                <a:gd name="T5" fmla="*/ 6 h 97"/>
                <a:gd name="T6" fmla="*/ 103 w 108"/>
                <a:gd name="T7" fmla="*/ 85 h 97"/>
                <a:gd name="T8" fmla="*/ 100 w 108"/>
                <a:gd name="T9" fmla="*/ 77 h 97"/>
                <a:gd name="T10" fmla="*/ 9 w 108"/>
                <a:gd name="T11" fmla="*/ 4 h 97"/>
                <a:gd name="T12" fmla="*/ 4 w 108"/>
                <a:gd name="T13" fmla="*/ 9 h 97"/>
                <a:gd name="T14" fmla="*/ 96 w 108"/>
                <a:gd name="T15" fmla="*/ 79 h 97"/>
                <a:gd name="T16" fmla="*/ 104 w 108"/>
                <a:gd name="T17" fmla="*/ 7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97">
                  <a:moveTo>
                    <a:pt x="104" y="77"/>
                  </a:moveTo>
                  <a:cubicBezTo>
                    <a:pt x="90" y="36"/>
                    <a:pt x="47" y="7"/>
                    <a:pt x="6" y="1"/>
                  </a:cubicBezTo>
                  <a:cubicBezTo>
                    <a:pt x="3" y="0"/>
                    <a:pt x="0" y="2"/>
                    <a:pt x="1" y="6"/>
                  </a:cubicBezTo>
                  <a:cubicBezTo>
                    <a:pt x="9" y="49"/>
                    <a:pt x="56" y="97"/>
                    <a:pt x="103" y="85"/>
                  </a:cubicBezTo>
                  <a:cubicBezTo>
                    <a:pt x="108" y="84"/>
                    <a:pt x="106" y="76"/>
                    <a:pt x="100" y="77"/>
                  </a:cubicBezTo>
                  <a:cubicBezTo>
                    <a:pt x="58" y="88"/>
                    <a:pt x="16" y="42"/>
                    <a:pt x="9" y="4"/>
                  </a:cubicBezTo>
                  <a:cubicBezTo>
                    <a:pt x="7" y="5"/>
                    <a:pt x="6" y="7"/>
                    <a:pt x="4" y="9"/>
                  </a:cubicBezTo>
                  <a:cubicBezTo>
                    <a:pt x="42" y="15"/>
                    <a:pt x="83" y="41"/>
                    <a:pt x="96" y="79"/>
                  </a:cubicBezTo>
                  <a:cubicBezTo>
                    <a:pt x="97" y="84"/>
                    <a:pt x="105" y="82"/>
                    <a:pt x="10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8" name="Freeform 58">
              <a:extLst>
                <a:ext uri="{FF2B5EF4-FFF2-40B4-BE49-F238E27FC236}">
                  <a16:creationId xmlns:a16="http://schemas.microsoft.com/office/drawing/2014/main" id="{D8129850-305B-412D-AAF5-9286E7F0103F}"/>
                </a:ext>
              </a:extLst>
            </p:cNvPr>
            <p:cNvSpPr>
              <a:spLocks/>
            </p:cNvSpPr>
            <p:nvPr/>
          </p:nvSpPr>
          <p:spPr bwMode="auto">
            <a:xfrm>
              <a:off x="2383" y="1661"/>
              <a:ext cx="193" cy="282"/>
            </a:xfrm>
            <a:custGeom>
              <a:avLst/>
              <a:gdLst>
                <a:gd name="T0" fmla="*/ 8 w 81"/>
                <a:gd name="T1" fmla="*/ 111 h 119"/>
                <a:gd name="T2" fmla="*/ 75 w 81"/>
                <a:gd name="T3" fmla="*/ 9 h 119"/>
                <a:gd name="T4" fmla="*/ 70 w 81"/>
                <a:gd name="T5" fmla="*/ 5 h 119"/>
                <a:gd name="T6" fmla="*/ 5 w 81"/>
                <a:gd name="T7" fmla="*/ 109 h 119"/>
                <a:gd name="T8" fmla="*/ 9 w 81"/>
                <a:gd name="T9" fmla="*/ 116 h 119"/>
                <a:gd name="T10" fmla="*/ 78 w 81"/>
                <a:gd name="T11" fmla="*/ 5 h 119"/>
                <a:gd name="T12" fmla="*/ 73 w 81"/>
                <a:gd name="T13" fmla="*/ 1 h 119"/>
                <a:gd name="T14" fmla="*/ 0 w 81"/>
                <a:gd name="T15" fmla="*/ 111 h 119"/>
                <a:gd name="T16" fmla="*/ 8 w 81"/>
                <a:gd name="T17" fmla="*/ 11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9">
                  <a:moveTo>
                    <a:pt x="8" y="111"/>
                  </a:moveTo>
                  <a:cubicBezTo>
                    <a:pt x="8" y="66"/>
                    <a:pt x="32" y="25"/>
                    <a:pt x="75" y="9"/>
                  </a:cubicBezTo>
                  <a:cubicBezTo>
                    <a:pt x="73" y="8"/>
                    <a:pt x="72" y="7"/>
                    <a:pt x="70" y="5"/>
                  </a:cubicBezTo>
                  <a:cubicBezTo>
                    <a:pt x="73" y="51"/>
                    <a:pt x="41" y="85"/>
                    <a:pt x="5" y="109"/>
                  </a:cubicBezTo>
                  <a:cubicBezTo>
                    <a:pt x="1" y="111"/>
                    <a:pt x="5" y="119"/>
                    <a:pt x="9" y="116"/>
                  </a:cubicBezTo>
                  <a:cubicBezTo>
                    <a:pt x="47" y="91"/>
                    <a:pt x="81" y="54"/>
                    <a:pt x="78" y="5"/>
                  </a:cubicBezTo>
                  <a:cubicBezTo>
                    <a:pt x="78" y="3"/>
                    <a:pt x="76" y="0"/>
                    <a:pt x="73" y="1"/>
                  </a:cubicBezTo>
                  <a:cubicBezTo>
                    <a:pt x="26" y="19"/>
                    <a:pt x="0" y="62"/>
                    <a:pt x="0" y="111"/>
                  </a:cubicBezTo>
                  <a:cubicBezTo>
                    <a:pt x="0" y="117"/>
                    <a:pt x="8" y="117"/>
                    <a:pt x="8" y="1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39" name="Freeform 59">
              <a:extLst>
                <a:ext uri="{FF2B5EF4-FFF2-40B4-BE49-F238E27FC236}">
                  <a16:creationId xmlns:a16="http://schemas.microsoft.com/office/drawing/2014/main" id="{7F117B86-6C9A-462D-A635-98FF53EF74A1}"/>
                </a:ext>
              </a:extLst>
            </p:cNvPr>
            <p:cNvSpPr>
              <a:spLocks/>
            </p:cNvSpPr>
            <p:nvPr/>
          </p:nvSpPr>
          <p:spPr bwMode="auto">
            <a:xfrm>
              <a:off x="2181" y="1870"/>
              <a:ext cx="271" cy="202"/>
            </a:xfrm>
            <a:custGeom>
              <a:avLst/>
              <a:gdLst>
                <a:gd name="T0" fmla="*/ 111 w 114"/>
                <a:gd name="T1" fmla="*/ 66 h 85"/>
                <a:gd name="T2" fmla="*/ 5 w 114"/>
                <a:gd name="T3" fmla="*/ 5 h 85"/>
                <a:gd name="T4" fmla="*/ 1 w 114"/>
                <a:gd name="T5" fmla="*/ 11 h 85"/>
                <a:gd name="T6" fmla="*/ 108 w 114"/>
                <a:gd name="T7" fmla="*/ 72 h 85"/>
                <a:gd name="T8" fmla="*/ 106 w 114"/>
                <a:gd name="T9" fmla="*/ 64 h 85"/>
                <a:gd name="T10" fmla="*/ 9 w 114"/>
                <a:gd name="T11" fmla="*/ 8 h 85"/>
                <a:gd name="T12" fmla="*/ 5 w 114"/>
                <a:gd name="T13" fmla="*/ 14 h 85"/>
                <a:gd name="T14" fmla="*/ 103 w 114"/>
                <a:gd name="T15" fmla="*/ 71 h 85"/>
                <a:gd name="T16" fmla="*/ 111 w 114"/>
                <a:gd name="T17" fmla="*/ 6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85">
                  <a:moveTo>
                    <a:pt x="111" y="66"/>
                  </a:moveTo>
                  <a:cubicBezTo>
                    <a:pt x="88" y="33"/>
                    <a:pt x="48" y="0"/>
                    <a:pt x="5" y="5"/>
                  </a:cubicBezTo>
                  <a:cubicBezTo>
                    <a:pt x="3" y="6"/>
                    <a:pt x="0" y="8"/>
                    <a:pt x="1" y="11"/>
                  </a:cubicBezTo>
                  <a:cubicBezTo>
                    <a:pt x="18" y="52"/>
                    <a:pt x="62" y="85"/>
                    <a:pt x="108" y="72"/>
                  </a:cubicBezTo>
                  <a:cubicBezTo>
                    <a:pt x="113" y="71"/>
                    <a:pt x="111" y="63"/>
                    <a:pt x="106" y="64"/>
                  </a:cubicBezTo>
                  <a:cubicBezTo>
                    <a:pt x="65" y="75"/>
                    <a:pt x="24" y="45"/>
                    <a:pt x="9" y="8"/>
                  </a:cubicBezTo>
                  <a:cubicBezTo>
                    <a:pt x="7" y="10"/>
                    <a:pt x="6" y="12"/>
                    <a:pt x="5" y="14"/>
                  </a:cubicBezTo>
                  <a:cubicBezTo>
                    <a:pt x="45" y="8"/>
                    <a:pt x="82" y="39"/>
                    <a:pt x="103" y="71"/>
                  </a:cubicBezTo>
                  <a:cubicBezTo>
                    <a:pt x="106" y="75"/>
                    <a:pt x="114" y="71"/>
                    <a:pt x="111"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0" name="Freeform 60">
              <a:extLst>
                <a:ext uri="{FF2B5EF4-FFF2-40B4-BE49-F238E27FC236}">
                  <a16:creationId xmlns:a16="http://schemas.microsoft.com/office/drawing/2014/main" id="{EED97139-7F07-41A1-9C5D-73AA881D99EF}"/>
                </a:ext>
              </a:extLst>
            </p:cNvPr>
            <p:cNvSpPr>
              <a:spLocks/>
            </p:cNvSpPr>
            <p:nvPr/>
          </p:nvSpPr>
          <p:spPr bwMode="auto">
            <a:xfrm>
              <a:off x="2459" y="1825"/>
              <a:ext cx="169" cy="294"/>
            </a:xfrm>
            <a:custGeom>
              <a:avLst/>
              <a:gdLst>
                <a:gd name="T0" fmla="*/ 15 w 71"/>
                <a:gd name="T1" fmla="*/ 116 h 124"/>
                <a:gd name="T2" fmla="*/ 62 w 71"/>
                <a:gd name="T3" fmla="*/ 9 h 124"/>
                <a:gd name="T4" fmla="*/ 57 w 71"/>
                <a:gd name="T5" fmla="*/ 5 h 124"/>
                <a:gd name="T6" fmla="*/ 9 w 71"/>
                <a:gd name="T7" fmla="*/ 114 h 124"/>
                <a:gd name="T8" fmla="*/ 13 w 71"/>
                <a:gd name="T9" fmla="*/ 121 h 124"/>
                <a:gd name="T10" fmla="*/ 65 w 71"/>
                <a:gd name="T11" fmla="*/ 5 h 124"/>
                <a:gd name="T12" fmla="*/ 60 w 71"/>
                <a:gd name="T13" fmla="*/ 1 h 124"/>
                <a:gd name="T14" fmla="*/ 7 w 71"/>
                <a:gd name="T15" fmla="*/ 119 h 124"/>
                <a:gd name="T16" fmla="*/ 15 w 71"/>
                <a:gd name="T17" fmla="*/ 11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124">
                  <a:moveTo>
                    <a:pt x="15" y="116"/>
                  </a:moveTo>
                  <a:cubicBezTo>
                    <a:pt x="9" y="79"/>
                    <a:pt x="21" y="21"/>
                    <a:pt x="62" y="9"/>
                  </a:cubicBezTo>
                  <a:cubicBezTo>
                    <a:pt x="61" y="7"/>
                    <a:pt x="59" y="6"/>
                    <a:pt x="57" y="5"/>
                  </a:cubicBezTo>
                  <a:cubicBezTo>
                    <a:pt x="62" y="47"/>
                    <a:pt x="50" y="95"/>
                    <a:pt x="9" y="114"/>
                  </a:cubicBezTo>
                  <a:cubicBezTo>
                    <a:pt x="4" y="116"/>
                    <a:pt x="8" y="123"/>
                    <a:pt x="13" y="121"/>
                  </a:cubicBezTo>
                  <a:cubicBezTo>
                    <a:pt x="56" y="101"/>
                    <a:pt x="71" y="49"/>
                    <a:pt x="65" y="5"/>
                  </a:cubicBezTo>
                  <a:cubicBezTo>
                    <a:pt x="65" y="2"/>
                    <a:pt x="63" y="0"/>
                    <a:pt x="60" y="1"/>
                  </a:cubicBezTo>
                  <a:cubicBezTo>
                    <a:pt x="14" y="15"/>
                    <a:pt x="0" y="77"/>
                    <a:pt x="7" y="119"/>
                  </a:cubicBezTo>
                  <a:cubicBezTo>
                    <a:pt x="8" y="124"/>
                    <a:pt x="16" y="122"/>
                    <a:pt x="15"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1" name="Freeform 61">
              <a:extLst>
                <a:ext uri="{FF2B5EF4-FFF2-40B4-BE49-F238E27FC236}">
                  <a16:creationId xmlns:a16="http://schemas.microsoft.com/office/drawing/2014/main" id="{25051793-BD84-4E0A-B328-C9824DB7BD1F}"/>
                </a:ext>
              </a:extLst>
            </p:cNvPr>
            <p:cNvSpPr>
              <a:spLocks/>
            </p:cNvSpPr>
            <p:nvPr/>
          </p:nvSpPr>
          <p:spPr bwMode="auto">
            <a:xfrm>
              <a:off x="2276" y="2093"/>
              <a:ext cx="281" cy="157"/>
            </a:xfrm>
            <a:custGeom>
              <a:avLst/>
              <a:gdLst>
                <a:gd name="T0" fmla="*/ 115 w 118"/>
                <a:gd name="T1" fmla="*/ 40 h 66"/>
                <a:gd name="T2" fmla="*/ 4 w 118"/>
                <a:gd name="T3" fmla="*/ 14 h 66"/>
                <a:gd name="T4" fmla="*/ 2 w 118"/>
                <a:gd name="T5" fmla="*/ 21 h 66"/>
                <a:gd name="T6" fmla="*/ 113 w 118"/>
                <a:gd name="T7" fmla="*/ 45 h 66"/>
                <a:gd name="T8" fmla="*/ 109 w 118"/>
                <a:gd name="T9" fmla="*/ 38 h 66"/>
                <a:gd name="T10" fmla="*/ 8 w 118"/>
                <a:gd name="T11" fmla="*/ 15 h 66"/>
                <a:gd name="T12" fmla="*/ 6 w 118"/>
                <a:gd name="T13" fmla="*/ 22 h 66"/>
                <a:gd name="T14" fmla="*/ 108 w 118"/>
                <a:gd name="T15" fmla="*/ 44 h 66"/>
                <a:gd name="T16" fmla="*/ 115 w 118"/>
                <a:gd name="T17" fmla="*/ 4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66">
                  <a:moveTo>
                    <a:pt x="115" y="40"/>
                  </a:moveTo>
                  <a:cubicBezTo>
                    <a:pt x="94" y="7"/>
                    <a:pt x="37" y="0"/>
                    <a:pt x="4" y="14"/>
                  </a:cubicBezTo>
                  <a:cubicBezTo>
                    <a:pt x="1" y="15"/>
                    <a:pt x="0" y="18"/>
                    <a:pt x="2" y="21"/>
                  </a:cubicBezTo>
                  <a:cubicBezTo>
                    <a:pt x="27" y="46"/>
                    <a:pt x="81" y="66"/>
                    <a:pt x="113" y="45"/>
                  </a:cubicBezTo>
                  <a:cubicBezTo>
                    <a:pt x="118" y="42"/>
                    <a:pt x="114" y="35"/>
                    <a:pt x="109" y="38"/>
                  </a:cubicBezTo>
                  <a:cubicBezTo>
                    <a:pt x="80" y="57"/>
                    <a:pt x="30" y="38"/>
                    <a:pt x="8" y="15"/>
                  </a:cubicBezTo>
                  <a:cubicBezTo>
                    <a:pt x="8" y="17"/>
                    <a:pt x="7" y="20"/>
                    <a:pt x="6" y="22"/>
                  </a:cubicBezTo>
                  <a:cubicBezTo>
                    <a:pt x="36" y="10"/>
                    <a:pt x="89" y="15"/>
                    <a:pt x="108" y="44"/>
                  </a:cubicBezTo>
                  <a:cubicBezTo>
                    <a:pt x="111" y="48"/>
                    <a:pt x="118" y="44"/>
                    <a:pt x="11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2" name="Freeform 62">
              <a:extLst>
                <a:ext uri="{FF2B5EF4-FFF2-40B4-BE49-F238E27FC236}">
                  <a16:creationId xmlns:a16="http://schemas.microsoft.com/office/drawing/2014/main" id="{D710E571-80A5-43D7-A227-A6029A2E732F}"/>
                </a:ext>
              </a:extLst>
            </p:cNvPr>
            <p:cNvSpPr>
              <a:spLocks/>
            </p:cNvSpPr>
            <p:nvPr/>
          </p:nvSpPr>
          <p:spPr bwMode="auto">
            <a:xfrm>
              <a:off x="2573" y="2029"/>
              <a:ext cx="131" cy="214"/>
            </a:xfrm>
            <a:custGeom>
              <a:avLst/>
              <a:gdLst>
                <a:gd name="T0" fmla="*/ 14 w 55"/>
                <a:gd name="T1" fmla="*/ 83 h 90"/>
                <a:gd name="T2" fmla="*/ 51 w 55"/>
                <a:gd name="T3" fmla="*/ 9 h 90"/>
                <a:gd name="T4" fmla="*/ 46 w 55"/>
                <a:gd name="T5" fmla="*/ 5 h 90"/>
                <a:gd name="T6" fmla="*/ 9 w 55"/>
                <a:gd name="T7" fmla="*/ 80 h 90"/>
                <a:gd name="T8" fmla="*/ 11 w 55"/>
                <a:gd name="T9" fmla="*/ 88 h 90"/>
                <a:gd name="T10" fmla="*/ 55 w 55"/>
                <a:gd name="T11" fmla="*/ 5 h 90"/>
                <a:gd name="T12" fmla="*/ 51 w 55"/>
                <a:gd name="T13" fmla="*/ 1 h 90"/>
                <a:gd name="T14" fmla="*/ 6 w 55"/>
                <a:gd name="T15" fmla="*/ 85 h 90"/>
                <a:gd name="T16" fmla="*/ 14 w 55"/>
                <a:gd name="T17" fmla="*/ 8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90">
                  <a:moveTo>
                    <a:pt x="14" y="83"/>
                  </a:moveTo>
                  <a:cubicBezTo>
                    <a:pt x="9" y="57"/>
                    <a:pt x="18" y="12"/>
                    <a:pt x="51" y="9"/>
                  </a:cubicBezTo>
                  <a:cubicBezTo>
                    <a:pt x="49" y="8"/>
                    <a:pt x="48" y="6"/>
                    <a:pt x="46" y="5"/>
                  </a:cubicBezTo>
                  <a:cubicBezTo>
                    <a:pt x="45" y="29"/>
                    <a:pt x="37" y="74"/>
                    <a:pt x="9" y="80"/>
                  </a:cubicBezTo>
                  <a:cubicBezTo>
                    <a:pt x="4" y="81"/>
                    <a:pt x="6" y="89"/>
                    <a:pt x="11" y="88"/>
                  </a:cubicBezTo>
                  <a:cubicBezTo>
                    <a:pt x="44" y="81"/>
                    <a:pt x="53" y="32"/>
                    <a:pt x="55" y="5"/>
                  </a:cubicBezTo>
                  <a:cubicBezTo>
                    <a:pt x="55" y="3"/>
                    <a:pt x="53" y="0"/>
                    <a:pt x="51" y="1"/>
                  </a:cubicBezTo>
                  <a:cubicBezTo>
                    <a:pt x="12" y="4"/>
                    <a:pt x="0" y="53"/>
                    <a:pt x="6" y="85"/>
                  </a:cubicBezTo>
                  <a:cubicBezTo>
                    <a:pt x="7" y="90"/>
                    <a:pt x="15" y="88"/>
                    <a:pt x="14"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3" name="Freeform 63">
              <a:extLst>
                <a:ext uri="{FF2B5EF4-FFF2-40B4-BE49-F238E27FC236}">
                  <a16:creationId xmlns:a16="http://schemas.microsoft.com/office/drawing/2014/main" id="{2C5CB0B8-6449-4D23-82A4-25B925C7E3DA}"/>
                </a:ext>
              </a:extLst>
            </p:cNvPr>
            <p:cNvSpPr>
              <a:spLocks/>
            </p:cNvSpPr>
            <p:nvPr/>
          </p:nvSpPr>
          <p:spPr bwMode="auto">
            <a:xfrm>
              <a:off x="2350" y="1219"/>
              <a:ext cx="71" cy="294"/>
            </a:xfrm>
            <a:custGeom>
              <a:avLst/>
              <a:gdLst>
                <a:gd name="T0" fmla="*/ 24 w 30"/>
                <a:gd name="T1" fmla="*/ 4 h 124"/>
                <a:gd name="T2" fmla="*/ 1 w 30"/>
                <a:gd name="T3" fmla="*/ 121 h 124"/>
                <a:gd name="T4" fmla="*/ 6 w 30"/>
                <a:gd name="T5" fmla="*/ 121 h 124"/>
                <a:gd name="T6" fmla="*/ 29 w 30"/>
                <a:gd name="T7" fmla="*/ 5 h 124"/>
                <a:gd name="T8" fmla="*/ 24 w 30"/>
                <a:gd name="T9" fmla="*/ 4 h 124"/>
              </a:gdLst>
              <a:ahLst/>
              <a:cxnLst>
                <a:cxn ang="0">
                  <a:pos x="T0" y="T1"/>
                </a:cxn>
                <a:cxn ang="0">
                  <a:pos x="T2" y="T3"/>
                </a:cxn>
                <a:cxn ang="0">
                  <a:pos x="T4" y="T5"/>
                </a:cxn>
                <a:cxn ang="0">
                  <a:pos x="T6" y="T7"/>
                </a:cxn>
                <a:cxn ang="0">
                  <a:pos x="T8" y="T9"/>
                </a:cxn>
              </a:cxnLst>
              <a:rect l="0" t="0" r="r" b="b"/>
              <a:pathLst>
                <a:path w="30" h="124">
                  <a:moveTo>
                    <a:pt x="24" y="4"/>
                  </a:moveTo>
                  <a:cubicBezTo>
                    <a:pt x="14" y="42"/>
                    <a:pt x="4" y="81"/>
                    <a:pt x="1" y="121"/>
                  </a:cubicBezTo>
                  <a:cubicBezTo>
                    <a:pt x="0" y="124"/>
                    <a:pt x="6" y="124"/>
                    <a:pt x="6" y="121"/>
                  </a:cubicBezTo>
                  <a:cubicBezTo>
                    <a:pt x="9" y="81"/>
                    <a:pt x="19" y="43"/>
                    <a:pt x="29" y="5"/>
                  </a:cubicBezTo>
                  <a:cubicBezTo>
                    <a:pt x="30" y="2"/>
                    <a:pt x="25" y="0"/>
                    <a:pt x="2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4" name="Freeform 64">
              <a:extLst>
                <a:ext uri="{FF2B5EF4-FFF2-40B4-BE49-F238E27FC236}">
                  <a16:creationId xmlns:a16="http://schemas.microsoft.com/office/drawing/2014/main" id="{AC15E41C-F8D0-4A83-93A7-711F847BB7C1}"/>
                </a:ext>
              </a:extLst>
            </p:cNvPr>
            <p:cNvSpPr>
              <a:spLocks/>
            </p:cNvSpPr>
            <p:nvPr/>
          </p:nvSpPr>
          <p:spPr bwMode="auto">
            <a:xfrm>
              <a:off x="2184" y="1433"/>
              <a:ext cx="161" cy="209"/>
            </a:xfrm>
            <a:custGeom>
              <a:avLst/>
              <a:gdLst>
                <a:gd name="T0" fmla="*/ 2 w 68"/>
                <a:gd name="T1" fmla="*/ 7 h 88"/>
                <a:gd name="T2" fmla="*/ 31 w 68"/>
                <a:gd name="T3" fmla="*/ 48 h 88"/>
                <a:gd name="T4" fmla="*/ 62 w 68"/>
                <a:gd name="T5" fmla="*/ 85 h 88"/>
                <a:gd name="T6" fmla="*/ 66 w 68"/>
                <a:gd name="T7" fmla="*/ 82 h 88"/>
                <a:gd name="T8" fmla="*/ 31 w 68"/>
                <a:gd name="T9" fmla="*/ 40 h 88"/>
                <a:gd name="T10" fmla="*/ 6 w 68"/>
                <a:gd name="T11" fmla="*/ 3 h 88"/>
                <a:gd name="T12" fmla="*/ 2 w 68"/>
                <a:gd name="T13" fmla="*/ 7 h 88"/>
              </a:gdLst>
              <a:ahLst/>
              <a:cxnLst>
                <a:cxn ang="0">
                  <a:pos x="T0" y="T1"/>
                </a:cxn>
                <a:cxn ang="0">
                  <a:pos x="T2" y="T3"/>
                </a:cxn>
                <a:cxn ang="0">
                  <a:pos x="T4" y="T5"/>
                </a:cxn>
                <a:cxn ang="0">
                  <a:pos x="T6" y="T7"/>
                </a:cxn>
                <a:cxn ang="0">
                  <a:pos x="T8" y="T9"/>
                </a:cxn>
                <a:cxn ang="0">
                  <a:pos x="T10" y="T11"/>
                </a:cxn>
                <a:cxn ang="0">
                  <a:pos x="T12" y="T13"/>
                </a:cxn>
              </a:cxnLst>
              <a:rect l="0" t="0" r="r" b="b"/>
              <a:pathLst>
                <a:path w="68" h="88">
                  <a:moveTo>
                    <a:pt x="2" y="7"/>
                  </a:moveTo>
                  <a:cubicBezTo>
                    <a:pt x="13" y="20"/>
                    <a:pt x="21" y="34"/>
                    <a:pt x="31" y="48"/>
                  </a:cubicBezTo>
                  <a:cubicBezTo>
                    <a:pt x="41" y="61"/>
                    <a:pt x="52" y="73"/>
                    <a:pt x="62" y="85"/>
                  </a:cubicBezTo>
                  <a:cubicBezTo>
                    <a:pt x="64" y="88"/>
                    <a:pt x="68" y="84"/>
                    <a:pt x="66" y="82"/>
                  </a:cubicBezTo>
                  <a:cubicBezTo>
                    <a:pt x="54" y="68"/>
                    <a:pt x="42" y="55"/>
                    <a:pt x="31" y="40"/>
                  </a:cubicBezTo>
                  <a:cubicBezTo>
                    <a:pt x="23" y="28"/>
                    <a:pt x="15" y="15"/>
                    <a:pt x="6" y="3"/>
                  </a:cubicBezTo>
                  <a:cubicBezTo>
                    <a:pt x="4" y="0"/>
                    <a:pt x="0" y="4"/>
                    <a:pt x="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5" name="Freeform 65">
              <a:extLst>
                <a:ext uri="{FF2B5EF4-FFF2-40B4-BE49-F238E27FC236}">
                  <a16:creationId xmlns:a16="http://schemas.microsoft.com/office/drawing/2014/main" id="{3A8B658A-35C1-4D81-ABBD-BD376110EC28}"/>
                </a:ext>
              </a:extLst>
            </p:cNvPr>
            <p:cNvSpPr>
              <a:spLocks/>
            </p:cNvSpPr>
            <p:nvPr/>
          </p:nvSpPr>
          <p:spPr bwMode="auto">
            <a:xfrm>
              <a:off x="2141" y="1651"/>
              <a:ext cx="226" cy="183"/>
            </a:xfrm>
            <a:custGeom>
              <a:avLst/>
              <a:gdLst>
                <a:gd name="T0" fmla="*/ 3 w 95"/>
                <a:gd name="T1" fmla="*/ 5 h 77"/>
                <a:gd name="T2" fmla="*/ 89 w 95"/>
                <a:gd name="T3" fmla="*/ 76 h 77"/>
                <a:gd name="T4" fmla="*/ 92 w 95"/>
                <a:gd name="T5" fmla="*/ 71 h 77"/>
                <a:gd name="T6" fmla="*/ 6 w 95"/>
                <a:gd name="T7" fmla="*/ 2 h 77"/>
                <a:gd name="T8" fmla="*/ 3 w 95"/>
                <a:gd name="T9" fmla="*/ 5 h 77"/>
              </a:gdLst>
              <a:ahLst/>
              <a:cxnLst>
                <a:cxn ang="0">
                  <a:pos x="T0" y="T1"/>
                </a:cxn>
                <a:cxn ang="0">
                  <a:pos x="T2" y="T3"/>
                </a:cxn>
                <a:cxn ang="0">
                  <a:pos x="T4" y="T5"/>
                </a:cxn>
                <a:cxn ang="0">
                  <a:pos x="T6" y="T7"/>
                </a:cxn>
                <a:cxn ang="0">
                  <a:pos x="T8" y="T9"/>
                </a:cxn>
              </a:cxnLst>
              <a:rect l="0" t="0" r="r" b="b"/>
              <a:pathLst>
                <a:path w="95" h="77">
                  <a:moveTo>
                    <a:pt x="3" y="5"/>
                  </a:moveTo>
                  <a:cubicBezTo>
                    <a:pt x="31" y="30"/>
                    <a:pt x="55" y="59"/>
                    <a:pt x="89" y="76"/>
                  </a:cubicBezTo>
                  <a:cubicBezTo>
                    <a:pt x="92" y="77"/>
                    <a:pt x="95" y="73"/>
                    <a:pt x="92" y="71"/>
                  </a:cubicBezTo>
                  <a:cubicBezTo>
                    <a:pt x="58" y="54"/>
                    <a:pt x="34" y="26"/>
                    <a:pt x="6" y="2"/>
                  </a:cubicBezTo>
                  <a:cubicBezTo>
                    <a:pt x="4" y="0"/>
                    <a:pt x="0" y="3"/>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6" name="Freeform 66">
              <a:extLst>
                <a:ext uri="{FF2B5EF4-FFF2-40B4-BE49-F238E27FC236}">
                  <a16:creationId xmlns:a16="http://schemas.microsoft.com/office/drawing/2014/main" id="{5DC056B2-754C-4F78-872D-5AD0828FF31F}"/>
                </a:ext>
              </a:extLst>
            </p:cNvPr>
            <p:cNvSpPr>
              <a:spLocks/>
            </p:cNvSpPr>
            <p:nvPr/>
          </p:nvSpPr>
          <p:spPr bwMode="auto">
            <a:xfrm>
              <a:off x="2198" y="1891"/>
              <a:ext cx="233" cy="147"/>
            </a:xfrm>
            <a:custGeom>
              <a:avLst/>
              <a:gdLst>
                <a:gd name="T0" fmla="*/ 2 w 98"/>
                <a:gd name="T1" fmla="*/ 6 h 62"/>
                <a:gd name="T2" fmla="*/ 45 w 98"/>
                <a:gd name="T3" fmla="*/ 33 h 62"/>
                <a:gd name="T4" fmla="*/ 93 w 98"/>
                <a:gd name="T5" fmla="*/ 61 h 62"/>
                <a:gd name="T6" fmla="*/ 95 w 98"/>
                <a:gd name="T7" fmla="*/ 56 h 62"/>
                <a:gd name="T8" fmla="*/ 48 w 98"/>
                <a:gd name="T9" fmla="*/ 29 h 62"/>
                <a:gd name="T10" fmla="*/ 6 w 98"/>
                <a:gd name="T11" fmla="*/ 2 h 62"/>
                <a:gd name="T12" fmla="*/ 2 w 98"/>
                <a:gd name="T13" fmla="*/ 6 h 62"/>
              </a:gdLst>
              <a:ahLst/>
              <a:cxnLst>
                <a:cxn ang="0">
                  <a:pos x="T0" y="T1"/>
                </a:cxn>
                <a:cxn ang="0">
                  <a:pos x="T2" y="T3"/>
                </a:cxn>
                <a:cxn ang="0">
                  <a:pos x="T4" y="T5"/>
                </a:cxn>
                <a:cxn ang="0">
                  <a:pos x="T6" y="T7"/>
                </a:cxn>
                <a:cxn ang="0">
                  <a:pos x="T8" y="T9"/>
                </a:cxn>
                <a:cxn ang="0">
                  <a:pos x="T10" y="T11"/>
                </a:cxn>
                <a:cxn ang="0">
                  <a:pos x="T12" y="T13"/>
                </a:cxn>
              </a:cxnLst>
              <a:rect l="0" t="0" r="r" b="b"/>
              <a:pathLst>
                <a:path w="98" h="62">
                  <a:moveTo>
                    <a:pt x="2" y="6"/>
                  </a:moveTo>
                  <a:cubicBezTo>
                    <a:pt x="14" y="18"/>
                    <a:pt x="31" y="24"/>
                    <a:pt x="45" y="33"/>
                  </a:cubicBezTo>
                  <a:cubicBezTo>
                    <a:pt x="61" y="44"/>
                    <a:pt x="75" y="55"/>
                    <a:pt x="93" y="61"/>
                  </a:cubicBezTo>
                  <a:cubicBezTo>
                    <a:pt x="97" y="62"/>
                    <a:pt x="98" y="57"/>
                    <a:pt x="95" y="56"/>
                  </a:cubicBezTo>
                  <a:cubicBezTo>
                    <a:pt x="77" y="50"/>
                    <a:pt x="63" y="39"/>
                    <a:pt x="48" y="29"/>
                  </a:cubicBezTo>
                  <a:cubicBezTo>
                    <a:pt x="35" y="20"/>
                    <a:pt x="17" y="14"/>
                    <a:pt x="6" y="2"/>
                  </a:cubicBezTo>
                  <a:cubicBezTo>
                    <a:pt x="4" y="0"/>
                    <a:pt x="0" y="4"/>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7" name="Freeform 67">
              <a:extLst>
                <a:ext uri="{FF2B5EF4-FFF2-40B4-BE49-F238E27FC236}">
                  <a16:creationId xmlns:a16="http://schemas.microsoft.com/office/drawing/2014/main" id="{868BBFE1-B46C-4ED7-844C-0077F3745992}"/>
                </a:ext>
              </a:extLst>
            </p:cNvPr>
            <p:cNvSpPr>
              <a:spLocks/>
            </p:cNvSpPr>
            <p:nvPr/>
          </p:nvSpPr>
          <p:spPr bwMode="auto">
            <a:xfrm>
              <a:off x="2298" y="2131"/>
              <a:ext cx="244" cy="64"/>
            </a:xfrm>
            <a:custGeom>
              <a:avLst/>
              <a:gdLst>
                <a:gd name="T0" fmla="*/ 3 w 103"/>
                <a:gd name="T1" fmla="*/ 6 h 27"/>
                <a:gd name="T2" fmla="*/ 98 w 103"/>
                <a:gd name="T3" fmla="*/ 26 h 27"/>
                <a:gd name="T4" fmla="*/ 100 w 103"/>
                <a:gd name="T5" fmla="*/ 21 h 27"/>
                <a:gd name="T6" fmla="*/ 4 w 103"/>
                <a:gd name="T7" fmla="*/ 1 h 27"/>
                <a:gd name="T8" fmla="*/ 3 w 103"/>
                <a:gd name="T9" fmla="*/ 6 h 27"/>
              </a:gdLst>
              <a:ahLst/>
              <a:cxnLst>
                <a:cxn ang="0">
                  <a:pos x="T0" y="T1"/>
                </a:cxn>
                <a:cxn ang="0">
                  <a:pos x="T2" y="T3"/>
                </a:cxn>
                <a:cxn ang="0">
                  <a:pos x="T4" y="T5"/>
                </a:cxn>
                <a:cxn ang="0">
                  <a:pos x="T6" y="T7"/>
                </a:cxn>
                <a:cxn ang="0">
                  <a:pos x="T8" y="T9"/>
                </a:cxn>
              </a:cxnLst>
              <a:rect l="0" t="0" r="r" b="b"/>
              <a:pathLst>
                <a:path w="103" h="27">
                  <a:moveTo>
                    <a:pt x="3" y="6"/>
                  </a:moveTo>
                  <a:cubicBezTo>
                    <a:pt x="34" y="15"/>
                    <a:pt x="66" y="21"/>
                    <a:pt x="98" y="26"/>
                  </a:cubicBezTo>
                  <a:cubicBezTo>
                    <a:pt x="102" y="27"/>
                    <a:pt x="103" y="22"/>
                    <a:pt x="100" y="21"/>
                  </a:cubicBezTo>
                  <a:cubicBezTo>
                    <a:pt x="68" y="16"/>
                    <a:pt x="36" y="10"/>
                    <a:pt x="4" y="1"/>
                  </a:cubicBezTo>
                  <a:cubicBezTo>
                    <a:pt x="1" y="0"/>
                    <a:pt x="0" y="5"/>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8" name="Freeform 68">
              <a:extLst>
                <a:ext uri="{FF2B5EF4-FFF2-40B4-BE49-F238E27FC236}">
                  <a16:creationId xmlns:a16="http://schemas.microsoft.com/office/drawing/2014/main" id="{B07772EB-2281-41B4-8301-DA04B4C18C59}"/>
                </a:ext>
              </a:extLst>
            </p:cNvPr>
            <p:cNvSpPr>
              <a:spLocks/>
            </p:cNvSpPr>
            <p:nvPr/>
          </p:nvSpPr>
          <p:spPr bwMode="auto">
            <a:xfrm>
              <a:off x="2597" y="2046"/>
              <a:ext cx="93" cy="183"/>
            </a:xfrm>
            <a:custGeom>
              <a:avLst/>
              <a:gdLst>
                <a:gd name="T0" fmla="*/ 33 w 39"/>
                <a:gd name="T1" fmla="*/ 3 h 77"/>
                <a:gd name="T2" fmla="*/ 15 w 39"/>
                <a:gd name="T3" fmla="*/ 37 h 77"/>
                <a:gd name="T4" fmla="*/ 1 w 39"/>
                <a:gd name="T5" fmla="*/ 72 h 77"/>
                <a:gd name="T6" fmla="*/ 6 w 39"/>
                <a:gd name="T7" fmla="*/ 74 h 77"/>
                <a:gd name="T8" fmla="*/ 19 w 39"/>
                <a:gd name="T9" fmla="*/ 42 h 77"/>
                <a:gd name="T10" fmla="*/ 38 w 39"/>
                <a:gd name="T11" fmla="*/ 4 h 77"/>
                <a:gd name="T12" fmla="*/ 33 w 39"/>
                <a:gd name="T13" fmla="*/ 3 h 77"/>
              </a:gdLst>
              <a:ahLst/>
              <a:cxnLst>
                <a:cxn ang="0">
                  <a:pos x="T0" y="T1"/>
                </a:cxn>
                <a:cxn ang="0">
                  <a:pos x="T2" y="T3"/>
                </a:cxn>
                <a:cxn ang="0">
                  <a:pos x="T4" y="T5"/>
                </a:cxn>
                <a:cxn ang="0">
                  <a:pos x="T6" y="T7"/>
                </a:cxn>
                <a:cxn ang="0">
                  <a:pos x="T8" y="T9"/>
                </a:cxn>
                <a:cxn ang="0">
                  <a:pos x="T10" y="T11"/>
                </a:cxn>
                <a:cxn ang="0">
                  <a:pos x="T12" y="T13"/>
                </a:cxn>
              </a:cxnLst>
              <a:rect l="0" t="0" r="r" b="b"/>
              <a:pathLst>
                <a:path w="39" h="77">
                  <a:moveTo>
                    <a:pt x="33" y="3"/>
                  </a:moveTo>
                  <a:cubicBezTo>
                    <a:pt x="28" y="15"/>
                    <a:pt x="20" y="25"/>
                    <a:pt x="15" y="37"/>
                  </a:cubicBezTo>
                  <a:cubicBezTo>
                    <a:pt x="11" y="49"/>
                    <a:pt x="8" y="61"/>
                    <a:pt x="1" y="72"/>
                  </a:cubicBezTo>
                  <a:cubicBezTo>
                    <a:pt x="0" y="74"/>
                    <a:pt x="4" y="77"/>
                    <a:pt x="6" y="74"/>
                  </a:cubicBezTo>
                  <a:cubicBezTo>
                    <a:pt x="12" y="64"/>
                    <a:pt x="15" y="53"/>
                    <a:pt x="19" y="42"/>
                  </a:cubicBezTo>
                  <a:cubicBezTo>
                    <a:pt x="24" y="29"/>
                    <a:pt x="32" y="17"/>
                    <a:pt x="38" y="4"/>
                  </a:cubicBezTo>
                  <a:cubicBezTo>
                    <a:pt x="39" y="1"/>
                    <a:pt x="34" y="0"/>
                    <a:pt x="3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49" name="Freeform 69">
              <a:extLst>
                <a:ext uri="{FF2B5EF4-FFF2-40B4-BE49-F238E27FC236}">
                  <a16:creationId xmlns:a16="http://schemas.microsoft.com/office/drawing/2014/main" id="{E839E10A-7958-4B87-A2F5-5C29AB3670B0}"/>
                </a:ext>
              </a:extLst>
            </p:cNvPr>
            <p:cNvSpPr>
              <a:spLocks/>
            </p:cNvSpPr>
            <p:nvPr/>
          </p:nvSpPr>
          <p:spPr bwMode="auto">
            <a:xfrm>
              <a:off x="2483" y="1844"/>
              <a:ext cx="126" cy="256"/>
            </a:xfrm>
            <a:custGeom>
              <a:avLst/>
              <a:gdLst>
                <a:gd name="T0" fmla="*/ 6 w 53"/>
                <a:gd name="T1" fmla="*/ 105 h 108"/>
                <a:gd name="T2" fmla="*/ 31 w 53"/>
                <a:gd name="T3" fmla="*/ 52 h 108"/>
                <a:gd name="T4" fmla="*/ 52 w 53"/>
                <a:gd name="T5" fmla="*/ 4 h 108"/>
                <a:gd name="T6" fmla="*/ 47 w 53"/>
                <a:gd name="T7" fmla="*/ 3 h 108"/>
                <a:gd name="T8" fmla="*/ 21 w 53"/>
                <a:gd name="T9" fmla="*/ 61 h 108"/>
                <a:gd name="T10" fmla="*/ 1 w 53"/>
                <a:gd name="T11" fmla="*/ 104 h 108"/>
                <a:gd name="T12" fmla="*/ 6 w 53"/>
                <a:gd name="T13" fmla="*/ 105 h 108"/>
              </a:gdLst>
              <a:ahLst/>
              <a:cxnLst>
                <a:cxn ang="0">
                  <a:pos x="T0" y="T1"/>
                </a:cxn>
                <a:cxn ang="0">
                  <a:pos x="T2" y="T3"/>
                </a:cxn>
                <a:cxn ang="0">
                  <a:pos x="T4" y="T5"/>
                </a:cxn>
                <a:cxn ang="0">
                  <a:pos x="T6" y="T7"/>
                </a:cxn>
                <a:cxn ang="0">
                  <a:pos x="T8" y="T9"/>
                </a:cxn>
                <a:cxn ang="0">
                  <a:pos x="T10" y="T11"/>
                </a:cxn>
                <a:cxn ang="0">
                  <a:pos x="T12" y="T13"/>
                </a:cxn>
              </a:cxnLst>
              <a:rect l="0" t="0" r="r" b="b"/>
              <a:pathLst>
                <a:path w="53" h="108">
                  <a:moveTo>
                    <a:pt x="6" y="105"/>
                  </a:moveTo>
                  <a:cubicBezTo>
                    <a:pt x="10" y="85"/>
                    <a:pt x="22" y="69"/>
                    <a:pt x="31" y="52"/>
                  </a:cubicBezTo>
                  <a:cubicBezTo>
                    <a:pt x="39" y="36"/>
                    <a:pt x="46" y="21"/>
                    <a:pt x="52" y="4"/>
                  </a:cubicBezTo>
                  <a:cubicBezTo>
                    <a:pt x="53" y="1"/>
                    <a:pt x="48" y="0"/>
                    <a:pt x="47" y="3"/>
                  </a:cubicBezTo>
                  <a:cubicBezTo>
                    <a:pt x="40" y="23"/>
                    <a:pt x="31" y="42"/>
                    <a:pt x="21" y="61"/>
                  </a:cubicBezTo>
                  <a:cubicBezTo>
                    <a:pt x="13" y="75"/>
                    <a:pt x="5" y="88"/>
                    <a:pt x="1" y="104"/>
                  </a:cubicBezTo>
                  <a:cubicBezTo>
                    <a:pt x="0" y="107"/>
                    <a:pt x="5" y="108"/>
                    <a:pt x="6"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0" name="Freeform 70">
              <a:extLst>
                <a:ext uri="{FF2B5EF4-FFF2-40B4-BE49-F238E27FC236}">
                  <a16:creationId xmlns:a16="http://schemas.microsoft.com/office/drawing/2014/main" id="{CF137209-20DD-42ED-8D97-A37072A02FAC}"/>
                </a:ext>
              </a:extLst>
            </p:cNvPr>
            <p:cNvSpPr>
              <a:spLocks/>
            </p:cNvSpPr>
            <p:nvPr/>
          </p:nvSpPr>
          <p:spPr bwMode="auto">
            <a:xfrm>
              <a:off x="2397" y="1677"/>
              <a:ext cx="164" cy="247"/>
            </a:xfrm>
            <a:custGeom>
              <a:avLst/>
              <a:gdLst>
                <a:gd name="T0" fmla="*/ 6 w 69"/>
                <a:gd name="T1" fmla="*/ 101 h 104"/>
                <a:gd name="T2" fmla="*/ 67 w 69"/>
                <a:gd name="T3" fmla="*/ 5 h 104"/>
                <a:gd name="T4" fmla="*/ 62 w 69"/>
                <a:gd name="T5" fmla="*/ 2 h 104"/>
                <a:gd name="T6" fmla="*/ 1 w 69"/>
                <a:gd name="T7" fmla="*/ 100 h 104"/>
                <a:gd name="T8" fmla="*/ 6 w 69"/>
                <a:gd name="T9" fmla="*/ 101 h 104"/>
              </a:gdLst>
              <a:ahLst/>
              <a:cxnLst>
                <a:cxn ang="0">
                  <a:pos x="T0" y="T1"/>
                </a:cxn>
                <a:cxn ang="0">
                  <a:pos x="T2" y="T3"/>
                </a:cxn>
                <a:cxn ang="0">
                  <a:pos x="T4" y="T5"/>
                </a:cxn>
                <a:cxn ang="0">
                  <a:pos x="T6" y="T7"/>
                </a:cxn>
                <a:cxn ang="0">
                  <a:pos x="T8" y="T9"/>
                </a:cxn>
              </a:cxnLst>
              <a:rect l="0" t="0" r="r" b="b"/>
              <a:pathLst>
                <a:path w="69" h="104">
                  <a:moveTo>
                    <a:pt x="6" y="101"/>
                  </a:moveTo>
                  <a:cubicBezTo>
                    <a:pt x="16" y="65"/>
                    <a:pt x="46" y="35"/>
                    <a:pt x="67" y="5"/>
                  </a:cubicBezTo>
                  <a:cubicBezTo>
                    <a:pt x="69" y="2"/>
                    <a:pt x="64" y="0"/>
                    <a:pt x="62" y="2"/>
                  </a:cubicBezTo>
                  <a:cubicBezTo>
                    <a:pt x="42" y="33"/>
                    <a:pt x="12" y="63"/>
                    <a:pt x="1" y="100"/>
                  </a:cubicBezTo>
                  <a:cubicBezTo>
                    <a:pt x="0" y="103"/>
                    <a:pt x="5" y="104"/>
                    <a:pt x="6"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1" name="Freeform 71">
              <a:extLst>
                <a:ext uri="{FF2B5EF4-FFF2-40B4-BE49-F238E27FC236}">
                  <a16:creationId xmlns:a16="http://schemas.microsoft.com/office/drawing/2014/main" id="{C406259A-36C5-4769-BEFE-7035B664B23D}"/>
                </a:ext>
              </a:extLst>
            </p:cNvPr>
            <p:cNvSpPr>
              <a:spLocks/>
            </p:cNvSpPr>
            <p:nvPr/>
          </p:nvSpPr>
          <p:spPr bwMode="auto">
            <a:xfrm>
              <a:off x="2362" y="1483"/>
              <a:ext cx="185" cy="230"/>
            </a:xfrm>
            <a:custGeom>
              <a:avLst/>
              <a:gdLst>
                <a:gd name="T0" fmla="*/ 6 w 78"/>
                <a:gd name="T1" fmla="*/ 95 h 97"/>
                <a:gd name="T2" fmla="*/ 42 w 78"/>
                <a:gd name="T3" fmla="*/ 49 h 97"/>
                <a:gd name="T4" fmla="*/ 76 w 78"/>
                <a:gd name="T5" fmla="*/ 6 h 97"/>
                <a:gd name="T6" fmla="*/ 72 w 78"/>
                <a:gd name="T7" fmla="*/ 3 h 97"/>
                <a:gd name="T8" fmla="*/ 38 w 78"/>
                <a:gd name="T9" fmla="*/ 46 h 97"/>
                <a:gd name="T10" fmla="*/ 3 w 78"/>
                <a:gd name="T11" fmla="*/ 91 h 97"/>
                <a:gd name="T12" fmla="*/ 6 w 78"/>
                <a:gd name="T13" fmla="*/ 95 h 97"/>
              </a:gdLst>
              <a:ahLst/>
              <a:cxnLst>
                <a:cxn ang="0">
                  <a:pos x="T0" y="T1"/>
                </a:cxn>
                <a:cxn ang="0">
                  <a:pos x="T2" y="T3"/>
                </a:cxn>
                <a:cxn ang="0">
                  <a:pos x="T4" y="T5"/>
                </a:cxn>
                <a:cxn ang="0">
                  <a:pos x="T6" y="T7"/>
                </a:cxn>
                <a:cxn ang="0">
                  <a:pos x="T8" y="T9"/>
                </a:cxn>
                <a:cxn ang="0">
                  <a:pos x="T10" y="T11"/>
                </a:cxn>
                <a:cxn ang="0">
                  <a:pos x="T12" y="T13"/>
                </a:cxn>
              </a:cxnLst>
              <a:rect l="0" t="0" r="r" b="b"/>
              <a:pathLst>
                <a:path w="78" h="97">
                  <a:moveTo>
                    <a:pt x="6" y="95"/>
                  </a:moveTo>
                  <a:cubicBezTo>
                    <a:pt x="20" y="82"/>
                    <a:pt x="30" y="64"/>
                    <a:pt x="42" y="49"/>
                  </a:cubicBezTo>
                  <a:cubicBezTo>
                    <a:pt x="53" y="35"/>
                    <a:pt x="67" y="21"/>
                    <a:pt x="76" y="6"/>
                  </a:cubicBezTo>
                  <a:cubicBezTo>
                    <a:pt x="78" y="3"/>
                    <a:pt x="73" y="0"/>
                    <a:pt x="72" y="3"/>
                  </a:cubicBezTo>
                  <a:cubicBezTo>
                    <a:pt x="62" y="18"/>
                    <a:pt x="49" y="32"/>
                    <a:pt x="38" y="46"/>
                  </a:cubicBezTo>
                  <a:cubicBezTo>
                    <a:pt x="26" y="60"/>
                    <a:pt x="16" y="79"/>
                    <a:pt x="3" y="91"/>
                  </a:cubicBezTo>
                  <a:cubicBezTo>
                    <a:pt x="0" y="94"/>
                    <a:pt x="4" y="97"/>
                    <a:pt x="6"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2" name="Freeform 72">
              <a:extLst>
                <a:ext uri="{FF2B5EF4-FFF2-40B4-BE49-F238E27FC236}">
                  <a16:creationId xmlns:a16="http://schemas.microsoft.com/office/drawing/2014/main" id="{0A9FECF2-4073-46D0-901E-B4B23B6A7B2A}"/>
                </a:ext>
              </a:extLst>
            </p:cNvPr>
            <p:cNvSpPr>
              <a:spLocks/>
            </p:cNvSpPr>
            <p:nvPr/>
          </p:nvSpPr>
          <p:spPr bwMode="auto">
            <a:xfrm>
              <a:off x="3746" y="641"/>
              <a:ext cx="140" cy="404"/>
            </a:xfrm>
            <a:custGeom>
              <a:avLst/>
              <a:gdLst>
                <a:gd name="T0" fmla="*/ 59 w 59"/>
                <a:gd name="T1" fmla="*/ 170 h 170"/>
                <a:gd name="T2" fmla="*/ 5 w 59"/>
                <a:gd name="T3" fmla="*/ 40 h 170"/>
                <a:gd name="T4" fmla="*/ 20 w 59"/>
                <a:gd name="T5" fmla="*/ 6 h 170"/>
                <a:gd name="T6" fmla="*/ 54 w 59"/>
                <a:gd name="T7" fmla="*/ 20 h 170"/>
                <a:gd name="T8" fmla="*/ 56 w 59"/>
                <a:gd name="T9" fmla="*/ 30 h 170"/>
                <a:gd name="T10" fmla="*/ 56 w 59"/>
                <a:gd name="T11" fmla="*/ 30 h 170"/>
                <a:gd name="T12" fmla="*/ 59 w 59"/>
                <a:gd name="T13" fmla="*/ 170 h 170"/>
              </a:gdLst>
              <a:ahLst/>
              <a:cxnLst>
                <a:cxn ang="0">
                  <a:pos x="T0" y="T1"/>
                </a:cxn>
                <a:cxn ang="0">
                  <a:pos x="T2" y="T3"/>
                </a:cxn>
                <a:cxn ang="0">
                  <a:pos x="T4" y="T5"/>
                </a:cxn>
                <a:cxn ang="0">
                  <a:pos x="T6" y="T7"/>
                </a:cxn>
                <a:cxn ang="0">
                  <a:pos x="T8" y="T9"/>
                </a:cxn>
                <a:cxn ang="0">
                  <a:pos x="T10" y="T11"/>
                </a:cxn>
                <a:cxn ang="0">
                  <a:pos x="T12" y="T13"/>
                </a:cxn>
              </a:cxnLst>
              <a:rect l="0" t="0" r="r" b="b"/>
              <a:pathLst>
                <a:path w="59" h="170">
                  <a:moveTo>
                    <a:pt x="59" y="170"/>
                  </a:moveTo>
                  <a:cubicBezTo>
                    <a:pt x="5" y="40"/>
                    <a:pt x="5" y="40"/>
                    <a:pt x="5" y="40"/>
                  </a:cubicBezTo>
                  <a:cubicBezTo>
                    <a:pt x="0" y="27"/>
                    <a:pt x="6" y="11"/>
                    <a:pt x="20" y="6"/>
                  </a:cubicBezTo>
                  <a:cubicBezTo>
                    <a:pt x="33" y="0"/>
                    <a:pt x="49" y="7"/>
                    <a:pt x="54" y="20"/>
                  </a:cubicBezTo>
                  <a:cubicBezTo>
                    <a:pt x="55" y="23"/>
                    <a:pt x="56" y="26"/>
                    <a:pt x="56" y="30"/>
                  </a:cubicBezTo>
                  <a:cubicBezTo>
                    <a:pt x="56" y="30"/>
                    <a:pt x="56" y="30"/>
                    <a:pt x="56" y="30"/>
                  </a:cubicBezTo>
                  <a:lnTo>
                    <a:pt x="5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3" name="Freeform 73">
              <a:extLst>
                <a:ext uri="{FF2B5EF4-FFF2-40B4-BE49-F238E27FC236}">
                  <a16:creationId xmlns:a16="http://schemas.microsoft.com/office/drawing/2014/main" id="{59C03509-A6A8-4EC7-8632-7ED8AFD2966A}"/>
                </a:ext>
              </a:extLst>
            </p:cNvPr>
            <p:cNvSpPr>
              <a:spLocks/>
            </p:cNvSpPr>
            <p:nvPr/>
          </p:nvSpPr>
          <p:spPr bwMode="auto">
            <a:xfrm>
              <a:off x="3575" y="841"/>
              <a:ext cx="195" cy="233"/>
            </a:xfrm>
            <a:custGeom>
              <a:avLst/>
              <a:gdLst>
                <a:gd name="T0" fmla="*/ 82 w 82"/>
                <a:gd name="T1" fmla="*/ 98 h 98"/>
                <a:gd name="T2" fmla="*/ 71 w 82"/>
                <a:gd name="T3" fmla="*/ 89 h 98"/>
                <a:gd name="T4" fmla="*/ 47 w 82"/>
                <a:gd name="T5" fmla="*/ 69 h 98"/>
                <a:gd name="T6" fmla="*/ 22 w 82"/>
                <a:gd name="T7" fmla="*/ 49 h 98"/>
                <a:gd name="T8" fmla="*/ 10 w 82"/>
                <a:gd name="T9" fmla="*/ 39 h 98"/>
                <a:gd name="T10" fmla="*/ 10 w 82"/>
                <a:gd name="T11" fmla="*/ 39 h 98"/>
                <a:gd name="T12" fmla="*/ 8 w 82"/>
                <a:gd name="T13" fmla="*/ 10 h 98"/>
                <a:gd name="T14" fmla="*/ 37 w 82"/>
                <a:gd name="T15" fmla="*/ 8 h 98"/>
                <a:gd name="T16" fmla="*/ 42 w 82"/>
                <a:gd name="T17" fmla="*/ 15 h 98"/>
                <a:gd name="T18" fmla="*/ 48 w 82"/>
                <a:gd name="T19" fmla="*/ 28 h 98"/>
                <a:gd name="T20" fmla="*/ 62 w 82"/>
                <a:gd name="T21" fmla="*/ 56 h 98"/>
                <a:gd name="T22" fmla="*/ 76 w 82"/>
                <a:gd name="T23" fmla="*/ 85 h 98"/>
                <a:gd name="T24" fmla="*/ 82 w 82"/>
                <a:gd name="T25"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98">
                  <a:moveTo>
                    <a:pt x="82" y="98"/>
                  </a:moveTo>
                  <a:cubicBezTo>
                    <a:pt x="82" y="98"/>
                    <a:pt x="78" y="94"/>
                    <a:pt x="71" y="89"/>
                  </a:cubicBezTo>
                  <a:cubicBezTo>
                    <a:pt x="65" y="83"/>
                    <a:pt x="56" y="76"/>
                    <a:pt x="47" y="69"/>
                  </a:cubicBezTo>
                  <a:cubicBezTo>
                    <a:pt x="38" y="61"/>
                    <a:pt x="29" y="54"/>
                    <a:pt x="22" y="49"/>
                  </a:cubicBezTo>
                  <a:cubicBezTo>
                    <a:pt x="15" y="43"/>
                    <a:pt x="10" y="39"/>
                    <a:pt x="10" y="39"/>
                  </a:cubicBezTo>
                  <a:cubicBezTo>
                    <a:pt x="10" y="39"/>
                    <a:pt x="10" y="39"/>
                    <a:pt x="10" y="39"/>
                  </a:cubicBezTo>
                  <a:cubicBezTo>
                    <a:pt x="1" y="32"/>
                    <a:pt x="0" y="19"/>
                    <a:pt x="8" y="10"/>
                  </a:cubicBezTo>
                  <a:cubicBezTo>
                    <a:pt x="15" y="1"/>
                    <a:pt x="28" y="0"/>
                    <a:pt x="37" y="8"/>
                  </a:cubicBezTo>
                  <a:cubicBezTo>
                    <a:pt x="39" y="10"/>
                    <a:pt x="41" y="12"/>
                    <a:pt x="42" y="15"/>
                  </a:cubicBezTo>
                  <a:cubicBezTo>
                    <a:pt x="42" y="15"/>
                    <a:pt x="44" y="20"/>
                    <a:pt x="48" y="28"/>
                  </a:cubicBezTo>
                  <a:cubicBezTo>
                    <a:pt x="52" y="35"/>
                    <a:pt x="57" y="46"/>
                    <a:pt x="62" y="56"/>
                  </a:cubicBezTo>
                  <a:cubicBezTo>
                    <a:pt x="68" y="66"/>
                    <a:pt x="73" y="77"/>
                    <a:pt x="76" y="85"/>
                  </a:cubicBezTo>
                  <a:cubicBezTo>
                    <a:pt x="80" y="93"/>
                    <a:pt x="82" y="98"/>
                    <a:pt x="82"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4" name="Freeform 74">
              <a:extLst>
                <a:ext uri="{FF2B5EF4-FFF2-40B4-BE49-F238E27FC236}">
                  <a16:creationId xmlns:a16="http://schemas.microsoft.com/office/drawing/2014/main" id="{F117BE4D-257D-4D49-AD77-C0B3B9C6E872}"/>
                </a:ext>
              </a:extLst>
            </p:cNvPr>
            <p:cNvSpPr>
              <a:spLocks/>
            </p:cNvSpPr>
            <p:nvPr/>
          </p:nvSpPr>
          <p:spPr bwMode="auto">
            <a:xfrm>
              <a:off x="3998" y="755"/>
              <a:ext cx="147" cy="295"/>
            </a:xfrm>
            <a:custGeom>
              <a:avLst/>
              <a:gdLst>
                <a:gd name="T0" fmla="*/ 0 w 62"/>
                <a:gd name="T1" fmla="*/ 124 h 124"/>
                <a:gd name="T2" fmla="*/ 4 w 62"/>
                <a:gd name="T3" fmla="*/ 108 h 124"/>
                <a:gd name="T4" fmla="*/ 11 w 62"/>
                <a:gd name="T5" fmla="*/ 72 h 124"/>
                <a:gd name="T6" fmla="*/ 20 w 62"/>
                <a:gd name="T7" fmla="*/ 19 h 124"/>
                <a:gd name="T8" fmla="*/ 43 w 62"/>
                <a:gd name="T9" fmla="*/ 1 h 124"/>
                <a:gd name="T10" fmla="*/ 60 w 62"/>
                <a:gd name="T11" fmla="*/ 24 h 124"/>
                <a:gd name="T12" fmla="*/ 58 w 62"/>
                <a:gd name="T13" fmla="*/ 31 h 124"/>
                <a:gd name="T14" fmla="*/ 58 w 62"/>
                <a:gd name="T15" fmla="*/ 32 h 124"/>
                <a:gd name="T16" fmla="*/ 30 w 62"/>
                <a:gd name="T17" fmla="*/ 79 h 124"/>
                <a:gd name="T18" fmla="*/ 10 w 62"/>
                <a:gd name="T19" fmla="*/ 110 h 124"/>
                <a:gd name="T20" fmla="*/ 0 w 62"/>
                <a:gd name="T21"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24">
                  <a:moveTo>
                    <a:pt x="0" y="124"/>
                  </a:moveTo>
                  <a:cubicBezTo>
                    <a:pt x="0" y="124"/>
                    <a:pt x="2" y="118"/>
                    <a:pt x="4" y="108"/>
                  </a:cubicBezTo>
                  <a:cubicBezTo>
                    <a:pt x="6" y="98"/>
                    <a:pt x="9" y="85"/>
                    <a:pt x="11" y="72"/>
                  </a:cubicBezTo>
                  <a:cubicBezTo>
                    <a:pt x="16" y="45"/>
                    <a:pt x="20" y="19"/>
                    <a:pt x="20" y="19"/>
                  </a:cubicBezTo>
                  <a:cubicBezTo>
                    <a:pt x="21" y="8"/>
                    <a:pt x="31" y="0"/>
                    <a:pt x="43" y="1"/>
                  </a:cubicBezTo>
                  <a:cubicBezTo>
                    <a:pt x="54" y="3"/>
                    <a:pt x="62" y="13"/>
                    <a:pt x="60" y="24"/>
                  </a:cubicBezTo>
                  <a:cubicBezTo>
                    <a:pt x="60" y="27"/>
                    <a:pt x="59" y="29"/>
                    <a:pt x="58" y="31"/>
                  </a:cubicBezTo>
                  <a:cubicBezTo>
                    <a:pt x="58" y="32"/>
                    <a:pt x="58" y="32"/>
                    <a:pt x="58" y="32"/>
                  </a:cubicBezTo>
                  <a:cubicBezTo>
                    <a:pt x="58" y="32"/>
                    <a:pt x="44" y="56"/>
                    <a:pt x="30" y="79"/>
                  </a:cubicBezTo>
                  <a:cubicBezTo>
                    <a:pt x="23" y="90"/>
                    <a:pt x="15" y="102"/>
                    <a:pt x="10" y="110"/>
                  </a:cubicBezTo>
                  <a:cubicBezTo>
                    <a:pt x="4" y="119"/>
                    <a:pt x="0" y="124"/>
                    <a:pt x="0"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5" name="Freeform 75">
              <a:extLst>
                <a:ext uri="{FF2B5EF4-FFF2-40B4-BE49-F238E27FC236}">
                  <a16:creationId xmlns:a16="http://schemas.microsoft.com/office/drawing/2014/main" id="{F7C4F65D-3E49-453E-B330-ACDE2F131166}"/>
                </a:ext>
              </a:extLst>
            </p:cNvPr>
            <p:cNvSpPr>
              <a:spLocks/>
            </p:cNvSpPr>
            <p:nvPr/>
          </p:nvSpPr>
          <p:spPr bwMode="auto">
            <a:xfrm>
              <a:off x="3867" y="1157"/>
              <a:ext cx="209" cy="285"/>
            </a:xfrm>
            <a:custGeom>
              <a:avLst/>
              <a:gdLst>
                <a:gd name="T0" fmla="*/ 84 w 88"/>
                <a:gd name="T1" fmla="*/ 62 h 120"/>
                <a:gd name="T2" fmla="*/ 1 w 88"/>
                <a:gd name="T3" fmla="*/ 59 h 120"/>
                <a:gd name="T4" fmla="*/ 84 w 88"/>
                <a:gd name="T5" fmla="*/ 62 h 120"/>
              </a:gdLst>
              <a:ahLst/>
              <a:cxnLst>
                <a:cxn ang="0">
                  <a:pos x="T0" y="T1"/>
                </a:cxn>
                <a:cxn ang="0">
                  <a:pos x="T2" y="T3"/>
                </a:cxn>
                <a:cxn ang="0">
                  <a:pos x="T4" y="T5"/>
                </a:cxn>
              </a:cxnLst>
              <a:rect l="0" t="0" r="r" b="b"/>
              <a:pathLst>
                <a:path w="88" h="120">
                  <a:moveTo>
                    <a:pt x="84" y="62"/>
                  </a:moveTo>
                  <a:cubicBezTo>
                    <a:pt x="88" y="9"/>
                    <a:pt x="1" y="0"/>
                    <a:pt x="1" y="59"/>
                  </a:cubicBezTo>
                  <a:cubicBezTo>
                    <a:pt x="0" y="110"/>
                    <a:pt x="77" y="120"/>
                    <a:pt x="84" y="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6" name="Freeform 76">
              <a:extLst>
                <a:ext uri="{FF2B5EF4-FFF2-40B4-BE49-F238E27FC236}">
                  <a16:creationId xmlns:a16="http://schemas.microsoft.com/office/drawing/2014/main" id="{190DD2B6-9216-42B2-8465-A7AF566E8B1A}"/>
                </a:ext>
              </a:extLst>
            </p:cNvPr>
            <p:cNvSpPr>
              <a:spLocks/>
            </p:cNvSpPr>
            <p:nvPr/>
          </p:nvSpPr>
          <p:spPr bwMode="auto">
            <a:xfrm>
              <a:off x="3770" y="1352"/>
              <a:ext cx="142" cy="192"/>
            </a:xfrm>
            <a:custGeom>
              <a:avLst/>
              <a:gdLst>
                <a:gd name="T0" fmla="*/ 56 w 60"/>
                <a:gd name="T1" fmla="*/ 36 h 81"/>
                <a:gd name="T2" fmla="*/ 2 w 60"/>
                <a:gd name="T3" fmla="*/ 42 h 81"/>
                <a:gd name="T4" fmla="*/ 56 w 60"/>
                <a:gd name="T5" fmla="*/ 36 h 81"/>
              </a:gdLst>
              <a:ahLst/>
              <a:cxnLst>
                <a:cxn ang="0">
                  <a:pos x="T0" y="T1"/>
                </a:cxn>
                <a:cxn ang="0">
                  <a:pos x="T2" y="T3"/>
                </a:cxn>
                <a:cxn ang="0">
                  <a:pos x="T4" y="T5"/>
                </a:cxn>
              </a:cxnLst>
              <a:rect l="0" t="0" r="r" b="b"/>
              <a:pathLst>
                <a:path w="60" h="81">
                  <a:moveTo>
                    <a:pt x="56" y="36"/>
                  </a:moveTo>
                  <a:cubicBezTo>
                    <a:pt x="50" y="0"/>
                    <a:pt x="0" y="6"/>
                    <a:pt x="2" y="42"/>
                  </a:cubicBezTo>
                  <a:cubicBezTo>
                    <a:pt x="7" y="81"/>
                    <a:pt x="60" y="70"/>
                    <a:pt x="56" y="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7" name="Freeform 77">
              <a:extLst>
                <a:ext uri="{FF2B5EF4-FFF2-40B4-BE49-F238E27FC236}">
                  <a16:creationId xmlns:a16="http://schemas.microsoft.com/office/drawing/2014/main" id="{9C225C85-9BCB-49B4-A745-3AAFD010EF87}"/>
                </a:ext>
              </a:extLst>
            </p:cNvPr>
            <p:cNvSpPr>
              <a:spLocks/>
            </p:cNvSpPr>
            <p:nvPr/>
          </p:nvSpPr>
          <p:spPr bwMode="auto">
            <a:xfrm>
              <a:off x="3703" y="1212"/>
              <a:ext cx="138" cy="180"/>
            </a:xfrm>
            <a:custGeom>
              <a:avLst/>
              <a:gdLst>
                <a:gd name="T0" fmla="*/ 57 w 58"/>
                <a:gd name="T1" fmla="*/ 37 h 76"/>
                <a:gd name="T2" fmla="*/ 3 w 58"/>
                <a:gd name="T3" fmla="*/ 33 h 76"/>
                <a:gd name="T4" fmla="*/ 57 w 58"/>
                <a:gd name="T5" fmla="*/ 37 h 76"/>
              </a:gdLst>
              <a:ahLst/>
              <a:cxnLst>
                <a:cxn ang="0">
                  <a:pos x="T0" y="T1"/>
                </a:cxn>
                <a:cxn ang="0">
                  <a:pos x="T2" y="T3"/>
                </a:cxn>
                <a:cxn ang="0">
                  <a:pos x="T4" y="T5"/>
                </a:cxn>
              </a:cxnLst>
              <a:rect l="0" t="0" r="r" b="b"/>
              <a:pathLst>
                <a:path w="58" h="76">
                  <a:moveTo>
                    <a:pt x="57" y="37"/>
                  </a:moveTo>
                  <a:cubicBezTo>
                    <a:pt x="58" y="0"/>
                    <a:pt x="7" y="1"/>
                    <a:pt x="3" y="33"/>
                  </a:cubicBezTo>
                  <a:cubicBezTo>
                    <a:pt x="0" y="70"/>
                    <a:pt x="54" y="76"/>
                    <a:pt x="57" y="3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8" name="Freeform 78">
              <a:extLst>
                <a:ext uri="{FF2B5EF4-FFF2-40B4-BE49-F238E27FC236}">
                  <a16:creationId xmlns:a16="http://schemas.microsoft.com/office/drawing/2014/main" id="{13BFCBCE-C7A9-4801-A09C-086060AD64C5}"/>
                </a:ext>
              </a:extLst>
            </p:cNvPr>
            <p:cNvSpPr>
              <a:spLocks/>
            </p:cNvSpPr>
            <p:nvPr/>
          </p:nvSpPr>
          <p:spPr bwMode="auto">
            <a:xfrm>
              <a:off x="3027" y="936"/>
              <a:ext cx="660" cy="547"/>
            </a:xfrm>
            <a:custGeom>
              <a:avLst/>
              <a:gdLst>
                <a:gd name="T0" fmla="*/ 6 w 278"/>
                <a:gd name="T1" fmla="*/ 43 h 230"/>
                <a:gd name="T2" fmla="*/ 112 w 278"/>
                <a:gd name="T3" fmla="*/ 8 h 230"/>
                <a:gd name="T4" fmla="*/ 105 w 278"/>
                <a:gd name="T5" fmla="*/ 7 h 230"/>
                <a:gd name="T6" fmla="*/ 195 w 278"/>
                <a:gd name="T7" fmla="*/ 40 h 230"/>
                <a:gd name="T8" fmla="*/ 190 w 278"/>
                <a:gd name="T9" fmla="*/ 38 h 230"/>
                <a:gd name="T10" fmla="*/ 212 w 278"/>
                <a:gd name="T11" fmla="*/ 92 h 230"/>
                <a:gd name="T12" fmla="*/ 265 w 278"/>
                <a:gd name="T13" fmla="*/ 112 h 230"/>
                <a:gd name="T14" fmla="*/ 261 w 278"/>
                <a:gd name="T15" fmla="*/ 106 h 230"/>
                <a:gd name="T16" fmla="*/ 270 w 278"/>
                <a:gd name="T17" fmla="*/ 199 h 230"/>
                <a:gd name="T18" fmla="*/ 274 w 278"/>
                <a:gd name="T19" fmla="*/ 193 h 230"/>
                <a:gd name="T20" fmla="*/ 191 w 278"/>
                <a:gd name="T21" fmla="*/ 222 h 230"/>
                <a:gd name="T22" fmla="*/ 198 w 278"/>
                <a:gd name="T23" fmla="*/ 223 h 230"/>
                <a:gd name="T24" fmla="*/ 111 w 278"/>
                <a:gd name="T25" fmla="*/ 182 h 230"/>
                <a:gd name="T26" fmla="*/ 117 w 278"/>
                <a:gd name="T27" fmla="*/ 185 h 230"/>
                <a:gd name="T28" fmla="*/ 43 w 278"/>
                <a:gd name="T29" fmla="*/ 135 h 230"/>
                <a:gd name="T30" fmla="*/ 47 w 278"/>
                <a:gd name="T31" fmla="*/ 139 h 230"/>
                <a:gd name="T32" fmla="*/ 10 w 278"/>
                <a:gd name="T33" fmla="*/ 36 h 230"/>
                <a:gd name="T34" fmla="*/ 4 w 278"/>
                <a:gd name="T35" fmla="*/ 42 h 230"/>
                <a:gd name="T36" fmla="*/ 39 w 278"/>
                <a:gd name="T37" fmla="*/ 139 h 230"/>
                <a:gd name="T38" fmla="*/ 43 w 278"/>
                <a:gd name="T39" fmla="*/ 143 h 230"/>
                <a:gd name="T40" fmla="*/ 109 w 278"/>
                <a:gd name="T41" fmla="*/ 188 h 230"/>
                <a:gd name="T42" fmla="*/ 114 w 278"/>
                <a:gd name="T43" fmla="*/ 190 h 230"/>
                <a:gd name="T44" fmla="*/ 190 w 278"/>
                <a:gd name="T45" fmla="*/ 226 h 230"/>
                <a:gd name="T46" fmla="*/ 197 w 278"/>
                <a:gd name="T47" fmla="*/ 227 h 230"/>
                <a:gd name="T48" fmla="*/ 274 w 278"/>
                <a:gd name="T49" fmla="*/ 201 h 230"/>
                <a:gd name="T50" fmla="*/ 277 w 278"/>
                <a:gd name="T51" fmla="*/ 195 h 230"/>
                <a:gd name="T52" fmla="*/ 269 w 278"/>
                <a:gd name="T53" fmla="*/ 110 h 230"/>
                <a:gd name="T54" fmla="*/ 265 w 278"/>
                <a:gd name="T55" fmla="*/ 104 h 230"/>
                <a:gd name="T56" fmla="*/ 216 w 278"/>
                <a:gd name="T57" fmla="*/ 84 h 230"/>
                <a:gd name="T58" fmla="*/ 198 w 278"/>
                <a:gd name="T59" fmla="*/ 35 h 230"/>
                <a:gd name="T60" fmla="*/ 193 w 278"/>
                <a:gd name="T61" fmla="*/ 32 h 230"/>
                <a:gd name="T62" fmla="*/ 113 w 278"/>
                <a:gd name="T63" fmla="*/ 4 h 230"/>
                <a:gd name="T64" fmla="*/ 105 w 278"/>
                <a:gd name="T65" fmla="*/ 3 h 230"/>
                <a:gd name="T66" fmla="*/ 8 w 278"/>
                <a:gd name="T67" fmla="*/ 35 h 230"/>
                <a:gd name="T68" fmla="*/ 6 w 278"/>
                <a:gd name="T69" fmla="*/ 4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8" h="230">
                  <a:moveTo>
                    <a:pt x="6" y="43"/>
                  </a:moveTo>
                  <a:cubicBezTo>
                    <a:pt x="46" y="52"/>
                    <a:pt x="88" y="43"/>
                    <a:pt x="112" y="8"/>
                  </a:cubicBezTo>
                  <a:cubicBezTo>
                    <a:pt x="110" y="7"/>
                    <a:pt x="107" y="7"/>
                    <a:pt x="105" y="7"/>
                  </a:cubicBezTo>
                  <a:cubicBezTo>
                    <a:pt x="120" y="45"/>
                    <a:pt x="157" y="55"/>
                    <a:pt x="195" y="40"/>
                  </a:cubicBezTo>
                  <a:cubicBezTo>
                    <a:pt x="193" y="40"/>
                    <a:pt x="191" y="39"/>
                    <a:pt x="190" y="38"/>
                  </a:cubicBezTo>
                  <a:cubicBezTo>
                    <a:pt x="193" y="57"/>
                    <a:pt x="197" y="78"/>
                    <a:pt x="212" y="92"/>
                  </a:cubicBezTo>
                  <a:cubicBezTo>
                    <a:pt x="226" y="106"/>
                    <a:pt x="246" y="110"/>
                    <a:pt x="265" y="112"/>
                  </a:cubicBezTo>
                  <a:cubicBezTo>
                    <a:pt x="264" y="110"/>
                    <a:pt x="263" y="108"/>
                    <a:pt x="261" y="106"/>
                  </a:cubicBezTo>
                  <a:cubicBezTo>
                    <a:pt x="246" y="140"/>
                    <a:pt x="253" y="167"/>
                    <a:pt x="270" y="199"/>
                  </a:cubicBezTo>
                  <a:cubicBezTo>
                    <a:pt x="271" y="197"/>
                    <a:pt x="272" y="195"/>
                    <a:pt x="274" y="193"/>
                  </a:cubicBezTo>
                  <a:cubicBezTo>
                    <a:pt x="239" y="189"/>
                    <a:pt x="216" y="198"/>
                    <a:pt x="191" y="222"/>
                  </a:cubicBezTo>
                  <a:cubicBezTo>
                    <a:pt x="193" y="222"/>
                    <a:pt x="196" y="223"/>
                    <a:pt x="198" y="223"/>
                  </a:cubicBezTo>
                  <a:cubicBezTo>
                    <a:pt x="188" y="184"/>
                    <a:pt x="148" y="172"/>
                    <a:pt x="111" y="182"/>
                  </a:cubicBezTo>
                  <a:cubicBezTo>
                    <a:pt x="113" y="183"/>
                    <a:pt x="115" y="184"/>
                    <a:pt x="117" y="185"/>
                  </a:cubicBezTo>
                  <a:cubicBezTo>
                    <a:pt x="108" y="148"/>
                    <a:pt x="77" y="138"/>
                    <a:pt x="43" y="135"/>
                  </a:cubicBezTo>
                  <a:cubicBezTo>
                    <a:pt x="44" y="136"/>
                    <a:pt x="46" y="138"/>
                    <a:pt x="47" y="139"/>
                  </a:cubicBezTo>
                  <a:cubicBezTo>
                    <a:pt x="52" y="101"/>
                    <a:pt x="38" y="63"/>
                    <a:pt x="10" y="36"/>
                  </a:cubicBezTo>
                  <a:cubicBezTo>
                    <a:pt x="6" y="32"/>
                    <a:pt x="0" y="38"/>
                    <a:pt x="4" y="42"/>
                  </a:cubicBezTo>
                  <a:cubicBezTo>
                    <a:pt x="30" y="67"/>
                    <a:pt x="43" y="103"/>
                    <a:pt x="39" y="139"/>
                  </a:cubicBezTo>
                  <a:cubicBezTo>
                    <a:pt x="38" y="142"/>
                    <a:pt x="41" y="143"/>
                    <a:pt x="43" y="143"/>
                  </a:cubicBezTo>
                  <a:cubicBezTo>
                    <a:pt x="73" y="146"/>
                    <a:pt x="101" y="154"/>
                    <a:pt x="109" y="188"/>
                  </a:cubicBezTo>
                  <a:cubicBezTo>
                    <a:pt x="109" y="190"/>
                    <a:pt x="112" y="191"/>
                    <a:pt x="114" y="190"/>
                  </a:cubicBezTo>
                  <a:cubicBezTo>
                    <a:pt x="146" y="181"/>
                    <a:pt x="181" y="190"/>
                    <a:pt x="190" y="226"/>
                  </a:cubicBezTo>
                  <a:cubicBezTo>
                    <a:pt x="191" y="229"/>
                    <a:pt x="195" y="230"/>
                    <a:pt x="197" y="227"/>
                  </a:cubicBezTo>
                  <a:cubicBezTo>
                    <a:pt x="220" y="205"/>
                    <a:pt x="241" y="197"/>
                    <a:pt x="274" y="201"/>
                  </a:cubicBezTo>
                  <a:cubicBezTo>
                    <a:pt x="277" y="202"/>
                    <a:pt x="278" y="198"/>
                    <a:pt x="277" y="195"/>
                  </a:cubicBezTo>
                  <a:cubicBezTo>
                    <a:pt x="262" y="166"/>
                    <a:pt x="254" y="141"/>
                    <a:pt x="269" y="110"/>
                  </a:cubicBezTo>
                  <a:cubicBezTo>
                    <a:pt x="270" y="107"/>
                    <a:pt x="268" y="104"/>
                    <a:pt x="265" y="104"/>
                  </a:cubicBezTo>
                  <a:cubicBezTo>
                    <a:pt x="247" y="101"/>
                    <a:pt x="228" y="98"/>
                    <a:pt x="216" y="84"/>
                  </a:cubicBezTo>
                  <a:cubicBezTo>
                    <a:pt x="204" y="71"/>
                    <a:pt x="200" y="52"/>
                    <a:pt x="198" y="35"/>
                  </a:cubicBezTo>
                  <a:cubicBezTo>
                    <a:pt x="197" y="33"/>
                    <a:pt x="195" y="32"/>
                    <a:pt x="193" y="32"/>
                  </a:cubicBezTo>
                  <a:cubicBezTo>
                    <a:pt x="160" y="45"/>
                    <a:pt x="127" y="39"/>
                    <a:pt x="113" y="4"/>
                  </a:cubicBezTo>
                  <a:cubicBezTo>
                    <a:pt x="111" y="1"/>
                    <a:pt x="107" y="0"/>
                    <a:pt x="105" y="3"/>
                  </a:cubicBezTo>
                  <a:cubicBezTo>
                    <a:pt x="83" y="36"/>
                    <a:pt x="45" y="44"/>
                    <a:pt x="8" y="35"/>
                  </a:cubicBezTo>
                  <a:cubicBezTo>
                    <a:pt x="3" y="34"/>
                    <a:pt x="0" y="42"/>
                    <a:pt x="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59" name="Freeform 79">
              <a:extLst>
                <a:ext uri="{FF2B5EF4-FFF2-40B4-BE49-F238E27FC236}">
                  <a16:creationId xmlns:a16="http://schemas.microsoft.com/office/drawing/2014/main" id="{4AAF282B-5EF4-414A-83BE-63B15DBB67EB}"/>
                </a:ext>
              </a:extLst>
            </p:cNvPr>
            <p:cNvSpPr>
              <a:spLocks/>
            </p:cNvSpPr>
            <p:nvPr/>
          </p:nvSpPr>
          <p:spPr bwMode="auto">
            <a:xfrm>
              <a:off x="3058" y="1031"/>
              <a:ext cx="619" cy="380"/>
            </a:xfrm>
            <a:custGeom>
              <a:avLst/>
              <a:gdLst>
                <a:gd name="T0" fmla="*/ 3 w 261"/>
                <a:gd name="T1" fmla="*/ 8 h 160"/>
                <a:gd name="T2" fmla="*/ 63 w 261"/>
                <a:gd name="T3" fmla="*/ 33 h 160"/>
                <a:gd name="T4" fmla="*/ 129 w 261"/>
                <a:gd name="T5" fmla="*/ 70 h 160"/>
                <a:gd name="T6" fmla="*/ 255 w 261"/>
                <a:gd name="T7" fmla="*/ 158 h 160"/>
                <a:gd name="T8" fmla="*/ 258 w 261"/>
                <a:gd name="T9" fmla="*/ 153 h 160"/>
                <a:gd name="T10" fmla="*/ 132 w 261"/>
                <a:gd name="T11" fmla="*/ 65 h 160"/>
                <a:gd name="T12" fmla="*/ 66 w 261"/>
                <a:gd name="T13" fmla="*/ 28 h 160"/>
                <a:gd name="T14" fmla="*/ 6 w 261"/>
                <a:gd name="T15" fmla="*/ 2 h 160"/>
                <a:gd name="T16" fmla="*/ 3 w 261"/>
                <a:gd name="T17" fmla="*/ 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160">
                  <a:moveTo>
                    <a:pt x="3" y="8"/>
                  </a:moveTo>
                  <a:cubicBezTo>
                    <a:pt x="20" y="21"/>
                    <a:pt x="44" y="23"/>
                    <a:pt x="63" y="33"/>
                  </a:cubicBezTo>
                  <a:cubicBezTo>
                    <a:pt x="85" y="45"/>
                    <a:pt x="108" y="57"/>
                    <a:pt x="129" y="70"/>
                  </a:cubicBezTo>
                  <a:cubicBezTo>
                    <a:pt x="172" y="98"/>
                    <a:pt x="210" y="132"/>
                    <a:pt x="255" y="158"/>
                  </a:cubicBezTo>
                  <a:cubicBezTo>
                    <a:pt x="258" y="160"/>
                    <a:pt x="261" y="155"/>
                    <a:pt x="258" y="153"/>
                  </a:cubicBezTo>
                  <a:cubicBezTo>
                    <a:pt x="213" y="127"/>
                    <a:pt x="175" y="93"/>
                    <a:pt x="132" y="65"/>
                  </a:cubicBezTo>
                  <a:cubicBezTo>
                    <a:pt x="111" y="51"/>
                    <a:pt x="88" y="40"/>
                    <a:pt x="66" y="28"/>
                  </a:cubicBezTo>
                  <a:cubicBezTo>
                    <a:pt x="47" y="18"/>
                    <a:pt x="23" y="15"/>
                    <a:pt x="6" y="2"/>
                  </a:cubicBezTo>
                  <a:cubicBezTo>
                    <a:pt x="3" y="0"/>
                    <a:pt x="0" y="5"/>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0" name="Freeform 80">
              <a:extLst>
                <a:ext uri="{FF2B5EF4-FFF2-40B4-BE49-F238E27FC236}">
                  <a16:creationId xmlns:a16="http://schemas.microsoft.com/office/drawing/2014/main" id="{3C2B85A7-F492-40F1-8A89-DF31F52AE67A}"/>
                </a:ext>
              </a:extLst>
            </p:cNvPr>
            <p:cNvSpPr>
              <a:spLocks/>
            </p:cNvSpPr>
            <p:nvPr/>
          </p:nvSpPr>
          <p:spPr bwMode="auto">
            <a:xfrm>
              <a:off x="3274" y="955"/>
              <a:ext cx="33" cy="202"/>
            </a:xfrm>
            <a:custGeom>
              <a:avLst/>
              <a:gdLst>
                <a:gd name="T0" fmla="*/ 0 w 14"/>
                <a:gd name="T1" fmla="*/ 4 h 85"/>
                <a:gd name="T2" fmla="*/ 8 w 14"/>
                <a:gd name="T3" fmla="*/ 81 h 85"/>
                <a:gd name="T4" fmla="*/ 14 w 14"/>
                <a:gd name="T5" fmla="*/ 81 h 85"/>
                <a:gd name="T6" fmla="*/ 6 w 14"/>
                <a:gd name="T7" fmla="*/ 4 h 85"/>
                <a:gd name="T8" fmla="*/ 0 w 14"/>
                <a:gd name="T9" fmla="*/ 4 h 85"/>
              </a:gdLst>
              <a:ahLst/>
              <a:cxnLst>
                <a:cxn ang="0">
                  <a:pos x="T0" y="T1"/>
                </a:cxn>
                <a:cxn ang="0">
                  <a:pos x="T2" y="T3"/>
                </a:cxn>
                <a:cxn ang="0">
                  <a:pos x="T4" y="T5"/>
                </a:cxn>
                <a:cxn ang="0">
                  <a:pos x="T6" y="T7"/>
                </a:cxn>
                <a:cxn ang="0">
                  <a:pos x="T8" y="T9"/>
                </a:cxn>
              </a:cxnLst>
              <a:rect l="0" t="0" r="r" b="b"/>
              <a:pathLst>
                <a:path w="14" h="85">
                  <a:moveTo>
                    <a:pt x="0" y="4"/>
                  </a:moveTo>
                  <a:cubicBezTo>
                    <a:pt x="2" y="30"/>
                    <a:pt x="6" y="55"/>
                    <a:pt x="8" y="81"/>
                  </a:cubicBezTo>
                  <a:cubicBezTo>
                    <a:pt x="8" y="85"/>
                    <a:pt x="14" y="85"/>
                    <a:pt x="14" y="81"/>
                  </a:cubicBezTo>
                  <a:cubicBezTo>
                    <a:pt x="12" y="55"/>
                    <a:pt x="8" y="30"/>
                    <a:pt x="6" y="4"/>
                  </a:cubicBezTo>
                  <a:cubicBezTo>
                    <a:pt x="6" y="0"/>
                    <a:pt x="0" y="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1" name="Freeform 81">
              <a:extLst>
                <a:ext uri="{FF2B5EF4-FFF2-40B4-BE49-F238E27FC236}">
                  <a16:creationId xmlns:a16="http://schemas.microsoft.com/office/drawing/2014/main" id="{A6455625-D877-478B-900E-8C1C27173CBF}"/>
                </a:ext>
              </a:extLst>
            </p:cNvPr>
            <p:cNvSpPr>
              <a:spLocks/>
            </p:cNvSpPr>
            <p:nvPr/>
          </p:nvSpPr>
          <p:spPr bwMode="auto">
            <a:xfrm>
              <a:off x="3435" y="1024"/>
              <a:ext cx="52" cy="228"/>
            </a:xfrm>
            <a:custGeom>
              <a:avLst/>
              <a:gdLst>
                <a:gd name="T0" fmla="*/ 15 w 22"/>
                <a:gd name="T1" fmla="*/ 4 h 96"/>
                <a:gd name="T2" fmla="*/ 0 w 22"/>
                <a:gd name="T3" fmla="*/ 92 h 96"/>
                <a:gd name="T4" fmla="*/ 7 w 22"/>
                <a:gd name="T5" fmla="*/ 92 h 96"/>
                <a:gd name="T6" fmla="*/ 21 w 22"/>
                <a:gd name="T7" fmla="*/ 5 h 96"/>
                <a:gd name="T8" fmla="*/ 15 w 22"/>
                <a:gd name="T9" fmla="*/ 4 h 96"/>
              </a:gdLst>
              <a:ahLst/>
              <a:cxnLst>
                <a:cxn ang="0">
                  <a:pos x="T0" y="T1"/>
                </a:cxn>
                <a:cxn ang="0">
                  <a:pos x="T2" y="T3"/>
                </a:cxn>
                <a:cxn ang="0">
                  <a:pos x="T4" y="T5"/>
                </a:cxn>
                <a:cxn ang="0">
                  <a:pos x="T6" y="T7"/>
                </a:cxn>
                <a:cxn ang="0">
                  <a:pos x="T8" y="T9"/>
                </a:cxn>
              </a:cxnLst>
              <a:rect l="0" t="0" r="r" b="b"/>
              <a:pathLst>
                <a:path w="22" h="96">
                  <a:moveTo>
                    <a:pt x="15" y="4"/>
                  </a:moveTo>
                  <a:cubicBezTo>
                    <a:pt x="5" y="34"/>
                    <a:pt x="1" y="60"/>
                    <a:pt x="0" y="92"/>
                  </a:cubicBezTo>
                  <a:cubicBezTo>
                    <a:pt x="0" y="96"/>
                    <a:pt x="7" y="96"/>
                    <a:pt x="7" y="92"/>
                  </a:cubicBezTo>
                  <a:cubicBezTo>
                    <a:pt x="7" y="61"/>
                    <a:pt x="11" y="34"/>
                    <a:pt x="21" y="5"/>
                  </a:cubicBezTo>
                  <a:cubicBezTo>
                    <a:pt x="22" y="1"/>
                    <a:pt x="16" y="0"/>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2" name="Freeform 82">
              <a:extLst>
                <a:ext uri="{FF2B5EF4-FFF2-40B4-BE49-F238E27FC236}">
                  <a16:creationId xmlns:a16="http://schemas.microsoft.com/office/drawing/2014/main" id="{E7684B55-1B76-4B8B-B36D-B7E1EA36567D}"/>
                </a:ext>
              </a:extLst>
            </p:cNvPr>
            <p:cNvSpPr>
              <a:spLocks/>
            </p:cNvSpPr>
            <p:nvPr/>
          </p:nvSpPr>
          <p:spPr bwMode="auto">
            <a:xfrm>
              <a:off x="3126" y="1183"/>
              <a:ext cx="250" cy="90"/>
            </a:xfrm>
            <a:custGeom>
              <a:avLst/>
              <a:gdLst>
                <a:gd name="T0" fmla="*/ 7 w 105"/>
                <a:gd name="T1" fmla="*/ 36 h 38"/>
                <a:gd name="T2" fmla="*/ 101 w 105"/>
                <a:gd name="T3" fmla="*/ 7 h 38"/>
                <a:gd name="T4" fmla="*/ 101 w 105"/>
                <a:gd name="T5" fmla="*/ 1 h 38"/>
                <a:gd name="T6" fmla="*/ 4 w 105"/>
                <a:gd name="T7" fmla="*/ 31 h 38"/>
                <a:gd name="T8" fmla="*/ 7 w 105"/>
                <a:gd name="T9" fmla="*/ 36 h 38"/>
              </a:gdLst>
              <a:ahLst/>
              <a:cxnLst>
                <a:cxn ang="0">
                  <a:pos x="T0" y="T1"/>
                </a:cxn>
                <a:cxn ang="0">
                  <a:pos x="T2" y="T3"/>
                </a:cxn>
                <a:cxn ang="0">
                  <a:pos x="T4" y="T5"/>
                </a:cxn>
                <a:cxn ang="0">
                  <a:pos x="T6" y="T7"/>
                </a:cxn>
                <a:cxn ang="0">
                  <a:pos x="T8" y="T9"/>
                </a:cxn>
              </a:cxnLst>
              <a:rect l="0" t="0" r="r" b="b"/>
              <a:pathLst>
                <a:path w="105" h="38">
                  <a:moveTo>
                    <a:pt x="7" y="36"/>
                  </a:moveTo>
                  <a:cubicBezTo>
                    <a:pt x="34" y="21"/>
                    <a:pt x="70" y="10"/>
                    <a:pt x="101" y="7"/>
                  </a:cubicBezTo>
                  <a:cubicBezTo>
                    <a:pt x="105" y="6"/>
                    <a:pt x="105" y="0"/>
                    <a:pt x="101" y="1"/>
                  </a:cubicBezTo>
                  <a:cubicBezTo>
                    <a:pt x="68" y="4"/>
                    <a:pt x="33" y="15"/>
                    <a:pt x="4" y="31"/>
                  </a:cubicBezTo>
                  <a:cubicBezTo>
                    <a:pt x="0" y="33"/>
                    <a:pt x="3" y="38"/>
                    <a:pt x="7"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3" name="Freeform 83">
              <a:extLst>
                <a:ext uri="{FF2B5EF4-FFF2-40B4-BE49-F238E27FC236}">
                  <a16:creationId xmlns:a16="http://schemas.microsoft.com/office/drawing/2014/main" id="{5AD2A702-C4D3-450A-9420-DA49E487EE45}"/>
                </a:ext>
              </a:extLst>
            </p:cNvPr>
            <p:cNvSpPr>
              <a:spLocks/>
            </p:cNvSpPr>
            <p:nvPr/>
          </p:nvSpPr>
          <p:spPr bwMode="auto">
            <a:xfrm>
              <a:off x="3286" y="1285"/>
              <a:ext cx="228" cy="100"/>
            </a:xfrm>
            <a:custGeom>
              <a:avLst/>
              <a:gdLst>
                <a:gd name="T0" fmla="*/ 7 w 96"/>
                <a:gd name="T1" fmla="*/ 39 h 42"/>
                <a:gd name="T2" fmla="*/ 92 w 96"/>
                <a:gd name="T3" fmla="*/ 7 h 42"/>
                <a:gd name="T4" fmla="*/ 91 w 96"/>
                <a:gd name="T5" fmla="*/ 1 h 42"/>
                <a:gd name="T6" fmla="*/ 4 w 96"/>
                <a:gd name="T7" fmla="*/ 34 h 42"/>
                <a:gd name="T8" fmla="*/ 7 w 96"/>
                <a:gd name="T9" fmla="*/ 39 h 42"/>
              </a:gdLst>
              <a:ahLst/>
              <a:cxnLst>
                <a:cxn ang="0">
                  <a:pos x="T0" y="T1"/>
                </a:cxn>
                <a:cxn ang="0">
                  <a:pos x="T2" y="T3"/>
                </a:cxn>
                <a:cxn ang="0">
                  <a:pos x="T4" y="T5"/>
                </a:cxn>
                <a:cxn ang="0">
                  <a:pos x="T6" y="T7"/>
                </a:cxn>
                <a:cxn ang="0">
                  <a:pos x="T8" y="T9"/>
                </a:cxn>
              </a:cxnLst>
              <a:rect l="0" t="0" r="r" b="b"/>
              <a:pathLst>
                <a:path w="96" h="42">
                  <a:moveTo>
                    <a:pt x="7" y="39"/>
                  </a:moveTo>
                  <a:cubicBezTo>
                    <a:pt x="32" y="21"/>
                    <a:pt x="62" y="13"/>
                    <a:pt x="92" y="7"/>
                  </a:cubicBezTo>
                  <a:cubicBezTo>
                    <a:pt x="96" y="6"/>
                    <a:pt x="95" y="0"/>
                    <a:pt x="91" y="1"/>
                  </a:cubicBezTo>
                  <a:cubicBezTo>
                    <a:pt x="60" y="7"/>
                    <a:pt x="29" y="15"/>
                    <a:pt x="4" y="34"/>
                  </a:cubicBezTo>
                  <a:cubicBezTo>
                    <a:pt x="0" y="36"/>
                    <a:pt x="3" y="42"/>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4" name="Freeform 84">
              <a:extLst>
                <a:ext uri="{FF2B5EF4-FFF2-40B4-BE49-F238E27FC236}">
                  <a16:creationId xmlns:a16="http://schemas.microsoft.com/office/drawing/2014/main" id="{95D2966B-6961-4725-B84B-DA78E316901D}"/>
                </a:ext>
              </a:extLst>
            </p:cNvPr>
            <p:cNvSpPr>
              <a:spLocks/>
            </p:cNvSpPr>
            <p:nvPr/>
          </p:nvSpPr>
          <p:spPr bwMode="auto">
            <a:xfrm>
              <a:off x="4086" y="855"/>
              <a:ext cx="610" cy="570"/>
            </a:xfrm>
            <a:custGeom>
              <a:avLst/>
              <a:gdLst>
                <a:gd name="T0" fmla="*/ 250 w 257"/>
                <a:gd name="T1" fmla="*/ 20 h 240"/>
                <a:gd name="T2" fmla="*/ 149 w 257"/>
                <a:gd name="T3" fmla="*/ 3 h 240"/>
                <a:gd name="T4" fmla="*/ 142 w 257"/>
                <a:gd name="T5" fmla="*/ 5 h 240"/>
                <a:gd name="T6" fmla="*/ 67 w 257"/>
                <a:gd name="T7" fmla="*/ 44 h 240"/>
                <a:gd name="T8" fmla="*/ 61 w 257"/>
                <a:gd name="T9" fmla="*/ 48 h 240"/>
                <a:gd name="T10" fmla="*/ 49 w 257"/>
                <a:gd name="T11" fmla="*/ 99 h 240"/>
                <a:gd name="T12" fmla="*/ 4 w 257"/>
                <a:gd name="T13" fmla="*/ 125 h 240"/>
                <a:gd name="T14" fmla="*/ 1 w 257"/>
                <a:gd name="T15" fmla="*/ 131 h 240"/>
                <a:gd name="T16" fmla="*/ 5 w 257"/>
                <a:gd name="T17" fmla="*/ 217 h 240"/>
                <a:gd name="T18" fmla="*/ 10 w 257"/>
                <a:gd name="T19" fmla="*/ 223 h 240"/>
                <a:gd name="T20" fmla="*/ 89 w 257"/>
                <a:gd name="T21" fmla="*/ 238 h 240"/>
                <a:gd name="T22" fmla="*/ 96 w 257"/>
                <a:gd name="T23" fmla="*/ 235 h 240"/>
                <a:gd name="T24" fmla="*/ 166 w 257"/>
                <a:gd name="T25" fmla="*/ 189 h 240"/>
                <a:gd name="T26" fmla="*/ 171 w 257"/>
                <a:gd name="T27" fmla="*/ 185 h 240"/>
                <a:gd name="T28" fmla="*/ 230 w 257"/>
                <a:gd name="T29" fmla="*/ 133 h 240"/>
                <a:gd name="T30" fmla="*/ 233 w 257"/>
                <a:gd name="T31" fmla="*/ 128 h 240"/>
                <a:gd name="T32" fmla="*/ 254 w 257"/>
                <a:gd name="T33" fmla="*/ 27 h 240"/>
                <a:gd name="T34" fmla="*/ 248 w 257"/>
                <a:gd name="T35" fmla="*/ 22 h 240"/>
                <a:gd name="T36" fmla="*/ 225 w 257"/>
                <a:gd name="T37" fmla="*/ 130 h 240"/>
                <a:gd name="T38" fmla="*/ 228 w 257"/>
                <a:gd name="T39" fmla="*/ 125 h 240"/>
                <a:gd name="T40" fmla="*/ 163 w 257"/>
                <a:gd name="T41" fmla="*/ 185 h 240"/>
                <a:gd name="T42" fmla="*/ 168 w 257"/>
                <a:gd name="T43" fmla="*/ 181 h 240"/>
                <a:gd name="T44" fmla="*/ 87 w 257"/>
                <a:gd name="T45" fmla="*/ 235 h 240"/>
                <a:gd name="T46" fmla="*/ 94 w 257"/>
                <a:gd name="T47" fmla="*/ 231 h 240"/>
                <a:gd name="T48" fmla="*/ 8 w 257"/>
                <a:gd name="T49" fmla="*/ 215 h 240"/>
                <a:gd name="T50" fmla="*/ 13 w 257"/>
                <a:gd name="T51" fmla="*/ 220 h 240"/>
                <a:gd name="T52" fmla="*/ 8 w 257"/>
                <a:gd name="T53" fmla="*/ 127 h 240"/>
                <a:gd name="T54" fmla="*/ 6 w 257"/>
                <a:gd name="T55" fmla="*/ 133 h 240"/>
                <a:gd name="T56" fmla="*/ 56 w 257"/>
                <a:gd name="T57" fmla="*/ 105 h 240"/>
                <a:gd name="T58" fmla="*/ 70 w 257"/>
                <a:gd name="T59" fmla="*/ 48 h 240"/>
                <a:gd name="T60" fmla="*/ 64 w 257"/>
                <a:gd name="T61" fmla="*/ 52 h 240"/>
                <a:gd name="T62" fmla="*/ 150 w 257"/>
                <a:gd name="T63" fmla="*/ 7 h 240"/>
                <a:gd name="T64" fmla="*/ 143 w 257"/>
                <a:gd name="T65" fmla="*/ 9 h 240"/>
                <a:gd name="T66" fmla="*/ 252 w 257"/>
                <a:gd name="T67" fmla="*/ 29 h 240"/>
                <a:gd name="T68" fmla="*/ 250 w 257"/>
                <a:gd name="T69" fmla="*/ 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7" h="240">
                  <a:moveTo>
                    <a:pt x="250" y="20"/>
                  </a:moveTo>
                  <a:cubicBezTo>
                    <a:pt x="214" y="34"/>
                    <a:pt x="176" y="32"/>
                    <a:pt x="149" y="3"/>
                  </a:cubicBezTo>
                  <a:cubicBezTo>
                    <a:pt x="146" y="0"/>
                    <a:pt x="142" y="2"/>
                    <a:pt x="142" y="5"/>
                  </a:cubicBezTo>
                  <a:cubicBezTo>
                    <a:pt x="133" y="41"/>
                    <a:pt x="101" y="52"/>
                    <a:pt x="67" y="44"/>
                  </a:cubicBezTo>
                  <a:cubicBezTo>
                    <a:pt x="64" y="44"/>
                    <a:pt x="61" y="45"/>
                    <a:pt x="61" y="48"/>
                  </a:cubicBezTo>
                  <a:cubicBezTo>
                    <a:pt x="61" y="66"/>
                    <a:pt x="60" y="85"/>
                    <a:pt x="49" y="99"/>
                  </a:cubicBezTo>
                  <a:cubicBezTo>
                    <a:pt x="39" y="114"/>
                    <a:pt x="21" y="120"/>
                    <a:pt x="4" y="125"/>
                  </a:cubicBezTo>
                  <a:cubicBezTo>
                    <a:pt x="1" y="125"/>
                    <a:pt x="0" y="129"/>
                    <a:pt x="1" y="131"/>
                  </a:cubicBezTo>
                  <a:cubicBezTo>
                    <a:pt x="20" y="160"/>
                    <a:pt x="16" y="186"/>
                    <a:pt x="5" y="217"/>
                  </a:cubicBezTo>
                  <a:cubicBezTo>
                    <a:pt x="4" y="221"/>
                    <a:pt x="7" y="223"/>
                    <a:pt x="10" y="223"/>
                  </a:cubicBezTo>
                  <a:cubicBezTo>
                    <a:pt x="41" y="214"/>
                    <a:pt x="63" y="220"/>
                    <a:pt x="89" y="238"/>
                  </a:cubicBezTo>
                  <a:cubicBezTo>
                    <a:pt x="92" y="240"/>
                    <a:pt x="95" y="237"/>
                    <a:pt x="96" y="235"/>
                  </a:cubicBezTo>
                  <a:cubicBezTo>
                    <a:pt x="100" y="199"/>
                    <a:pt x="133" y="185"/>
                    <a:pt x="166" y="189"/>
                  </a:cubicBezTo>
                  <a:cubicBezTo>
                    <a:pt x="168" y="190"/>
                    <a:pt x="171" y="188"/>
                    <a:pt x="171" y="185"/>
                  </a:cubicBezTo>
                  <a:cubicBezTo>
                    <a:pt x="174" y="151"/>
                    <a:pt x="201" y="140"/>
                    <a:pt x="230" y="133"/>
                  </a:cubicBezTo>
                  <a:cubicBezTo>
                    <a:pt x="233" y="132"/>
                    <a:pt x="234" y="130"/>
                    <a:pt x="233" y="128"/>
                  </a:cubicBezTo>
                  <a:cubicBezTo>
                    <a:pt x="224" y="93"/>
                    <a:pt x="232" y="56"/>
                    <a:pt x="254" y="27"/>
                  </a:cubicBezTo>
                  <a:cubicBezTo>
                    <a:pt x="257" y="23"/>
                    <a:pt x="251" y="17"/>
                    <a:pt x="248" y="22"/>
                  </a:cubicBezTo>
                  <a:cubicBezTo>
                    <a:pt x="224" y="52"/>
                    <a:pt x="215" y="92"/>
                    <a:pt x="225" y="130"/>
                  </a:cubicBezTo>
                  <a:cubicBezTo>
                    <a:pt x="226" y="128"/>
                    <a:pt x="227" y="127"/>
                    <a:pt x="228" y="125"/>
                  </a:cubicBezTo>
                  <a:cubicBezTo>
                    <a:pt x="194" y="133"/>
                    <a:pt x="166" y="147"/>
                    <a:pt x="163" y="185"/>
                  </a:cubicBezTo>
                  <a:cubicBezTo>
                    <a:pt x="164" y="184"/>
                    <a:pt x="166" y="183"/>
                    <a:pt x="168" y="181"/>
                  </a:cubicBezTo>
                  <a:cubicBezTo>
                    <a:pt x="129" y="176"/>
                    <a:pt x="92" y="193"/>
                    <a:pt x="87" y="235"/>
                  </a:cubicBezTo>
                  <a:cubicBezTo>
                    <a:pt x="89" y="233"/>
                    <a:pt x="91" y="232"/>
                    <a:pt x="94" y="231"/>
                  </a:cubicBezTo>
                  <a:cubicBezTo>
                    <a:pt x="65" y="211"/>
                    <a:pt x="41" y="205"/>
                    <a:pt x="8" y="215"/>
                  </a:cubicBezTo>
                  <a:cubicBezTo>
                    <a:pt x="9" y="216"/>
                    <a:pt x="11" y="218"/>
                    <a:pt x="13" y="220"/>
                  </a:cubicBezTo>
                  <a:cubicBezTo>
                    <a:pt x="25" y="186"/>
                    <a:pt x="28" y="158"/>
                    <a:pt x="8" y="127"/>
                  </a:cubicBezTo>
                  <a:cubicBezTo>
                    <a:pt x="8" y="129"/>
                    <a:pt x="7" y="131"/>
                    <a:pt x="6" y="133"/>
                  </a:cubicBezTo>
                  <a:cubicBezTo>
                    <a:pt x="25" y="128"/>
                    <a:pt x="44" y="121"/>
                    <a:pt x="56" y="105"/>
                  </a:cubicBezTo>
                  <a:cubicBezTo>
                    <a:pt x="68" y="88"/>
                    <a:pt x="69" y="68"/>
                    <a:pt x="70" y="48"/>
                  </a:cubicBezTo>
                  <a:cubicBezTo>
                    <a:pt x="68" y="50"/>
                    <a:pt x="66" y="51"/>
                    <a:pt x="64" y="52"/>
                  </a:cubicBezTo>
                  <a:cubicBezTo>
                    <a:pt x="103" y="61"/>
                    <a:pt x="140" y="48"/>
                    <a:pt x="150" y="7"/>
                  </a:cubicBezTo>
                  <a:cubicBezTo>
                    <a:pt x="147" y="7"/>
                    <a:pt x="145" y="8"/>
                    <a:pt x="143" y="9"/>
                  </a:cubicBezTo>
                  <a:cubicBezTo>
                    <a:pt x="171" y="40"/>
                    <a:pt x="214" y="44"/>
                    <a:pt x="252" y="29"/>
                  </a:cubicBezTo>
                  <a:cubicBezTo>
                    <a:pt x="257" y="27"/>
                    <a:pt x="255" y="19"/>
                    <a:pt x="25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5" name="Freeform 85">
              <a:extLst>
                <a:ext uri="{FF2B5EF4-FFF2-40B4-BE49-F238E27FC236}">
                  <a16:creationId xmlns:a16="http://schemas.microsoft.com/office/drawing/2014/main" id="{6BEB65D8-8C66-464B-8BEE-4E93443361BC}"/>
                </a:ext>
              </a:extLst>
            </p:cNvPr>
            <p:cNvSpPr>
              <a:spLocks/>
            </p:cNvSpPr>
            <p:nvPr/>
          </p:nvSpPr>
          <p:spPr bwMode="auto">
            <a:xfrm>
              <a:off x="4112" y="917"/>
              <a:ext cx="558" cy="459"/>
            </a:xfrm>
            <a:custGeom>
              <a:avLst/>
              <a:gdLst>
                <a:gd name="T0" fmla="*/ 229 w 235"/>
                <a:gd name="T1" fmla="*/ 3 h 193"/>
                <a:gd name="T2" fmla="*/ 117 w 235"/>
                <a:gd name="T3" fmla="*/ 86 h 193"/>
                <a:gd name="T4" fmla="*/ 4 w 235"/>
                <a:gd name="T5" fmla="*/ 186 h 193"/>
                <a:gd name="T6" fmla="*/ 7 w 235"/>
                <a:gd name="T7" fmla="*/ 191 h 193"/>
                <a:gd name="T8" fmla="*/ 111 w 235"/>
                <a:gd name="T9" fmla="*/ 100 h 193"/>
                <a:gd name="T10" fmla="*/ 232 w 235"/>
                <a:gd name="T11" fmla="*/ 8 h 193"/>
                <a:gd name="T12" fmla="*/ 229 w 235"/>
                <a:gd name="T13" fmla="*/ 3 h 193"/>
              </a:gdLst>
              <a:ahLst/>
              <a:cxnLst>
                <a:cxn ang="0">
                  <a:pos x="T0" y="T1"/>
                </a:cxn>
                <a:cxn ang="0">
                  <a:pos x="T2" y="T3"/>
                </a:cxn>
                <a:cxn ang="0">
                  <a:pos x="T4" y="T5"/>
                </a:cxn>
                <a:cxn ang="0">
                  <a:pos x="T6" y="T7"/>
                </a:cxn>
                <a:cxn ang="0">
                  <a:pos x="T8" y="T9"/>
                </a:cxn>
                <a:cxn ang="0">
                  <a:pos x="T10" y="T11"/>
                </a:cxn>
                <a:cxn ang="0">
                  <a:pos x="T12" y="T13"/>
                </a:cxn>
              </a:cxnLst>
              <a:rect l="0" t="0" r="r" b="b"/>
              <a:pathLst>
                <a:path w="235" h="193">
                  <a:moveTo>
                    <a:pt x="229" y="3"/>
                  </a:moveTo>
                  <a:cubicBezTo>
                    <a:pt x="190" y="29"/>
                    <a:pt x="151" y="55"/>
                    <a:pt x="117" y="86"/>
                  </a:cubicBezTo>
                  <a:cubicBezTo>
                    <a:pt x="79" y="120"/>
                    <a:pt x="44" y="156"/>
                    <a:pt x="4" y="186"/>
                  </a:cubicBezTo>
                  <a:cubicBezTo>
                    <a:pt x="0" y="188"/>
                    <a:pt x="3" y="193"/>
                    <a:pt x="7" y="191"/>
                  </a:cubicBezTo>
                  <a:cubicBezTo>
                    <a:pt x="44" y="164"/>
                    <a:pt x="77" y="132"/>
                    <a:pt x="111" y="100"/>
                  </a:cubicBezTo>
                  <a:cubicBezTo>
                    <a:pt x="148" y="66"/>
                    <a:pt x="190" y="36"/>
                    <a:pt x="232" y="8"/>
                  </a:cubicBezTo>
                  <a:cubicBezTo>
                    <a:pt x="235" y="6"/>
                    <a:pt x="232" y="0"/>
                    <a:pt x="229"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6" name="Freeform 86">
              <a:extLst>
                <a:ext uri="{FF2B5EF4-FFF2-40B4-BE49-F238E27FC236}">
                  <a16:creationId xmlns:a16="http://schemas.microsoft.com/office/drawing/2014/main" id="{EFF198B5-1D5A-4DEB-AE63-F0A4CC6EB999}"/>
                </a:ext>
              </a:extLst>
            </p:cNvPr>
            <p:cNvSpPr>
              <a:spLocks/>
            </p:cNvSpPr>
            <p:nvPr/>
          </p:nvSpPr>
          <p:spPr bwMode="auto">
            <a:xfrm>
              <a:off x="4425" y="874"/>
              <a:ext cx="29" cy="219"/>
            </a:xfrm>
            <a:custGeom>
              <a:avLst/>
              <a:gdLst>
                <a:gd name="T0" fmla="*/ 1 w 12"/>
                <a:gd name="T1" fmla="*/ 5 h 92"/>
                <a:gd name="T2" fmla="*/ 4 w 12"/>
                <a:gd name="T3" fmla="*/ 50 h 92"/>
                <a:gd name="T4" fmla="*/ 5 w 12"/>
                <a:gd name="T5" fmla="*/ 88 h 92"/>
                <a:gd name="T6" fmla="*/ 11 w 12"/>
                <a:gd name="T7" fmla="*/ 88 h 92"/>
                <a:gd name="T8" fmla="*/ 10 w 12"/>
                <a:gd name="T9" fmla="*/ 45 h 92"/>
                <a:gd name="T10" fmla="*/ 7 w 12"/>
                <a:gd name="T11" fmla="*/ 3 h 92"/>
                <a:gd name="T12" fmla="*/ 1 w 12"/>
                <a:gd name="T13" fmla="*/ 5 h 92"/>
              </a:gdLst>
              <a:ahLst/>
              <a:cxnLst>
                <a:cxn ang="0">
                  <a:pos x="T0" y="T1"/>
                </a:cxn>
                <a:cxn ang="0">
                  <a:pos x="T2" y="T3"/>
                </a:cxn>
                <a:cxn ang="0">
                  <a:pos x="T4" y="T5"/>
                </a:cxn>
                <a:cxn ang="0">
                  <a:pos x="T6" y="T7"/>
                </a:cxn>
                <a:cxn ang="0">
                  <a:pos x="T8" y="T9"/>
                </a:cxn>
                <a:cxn ang="0">
                  <a:pos x="T10" y="T11"/>
                </a:cxn>
                <a:cxn ang="0">
                  <a:pos x="T12" y="T13"/>
                </a:cxn>
              </a:cxnLst>
              <a:rect l="0" t="0" r="r" b="b"/>
              <a:pathLst>
                <a:path w="12" h="92">
                  <a:moveTo>
                    <a:pt x="1" y="5"/>
                  </a:moveTo>
                  <a:cubicBezTo>
                    <a:pt x="4" y="20"/>
                    <a:pt x="4" y="35"/>
                    <a:pt x="4" y="50"/>
                  </a:cubicBezTo>
                  <a:cubicBezTo>
                    <a:pt x="4" y="63"/>
                    <a:pt x="6" y="76"/>
                    <a:pt x="5" y="88"/>
                  </a:cubicBezTo>
                  <a:cubicBezTo>
                    <a:pt x="4" y="92"/>
                    <a:pt x="10" y="92"/>
                    <a:pt x="11" y="88"/>
                  </a:cubicBezTo>
                  <a:cubicBezTo>
                    <a:pt x="12" y="74"/>
                    <a:pt x="10" y="59"/>
                    <a:pt x="10" y="45"/>
                  </a:cubicBezTo>
                  <a:cubicBezTo>
                    <a:pt x="10" y="31"/>
                    <a:pt x="10" y="17"/>
                    <a:pt x="7" y="3"/>
                  </a:cubicBezTo>
                  <a:cubicBezTo>
                    <a:pt x="6" y="0"/>
                    <a:pt x="0" y="1"/>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7" name="Freeform 87">
              <a:extLst>
                <a:ext uri="{FF2B5EF4-FFF2-40B4-BE49-F238E27FC236}">
                  <a16:creationId xmlns:a16="http://schemas.microsoft.com/office/drawing/2014/main" id="{30DA5103-3585-40F4-819C-03BFE9993948}"/>
                </a:ext>
              </a:extLst>
            </p:cNvPr>
            <p:cNvSpPr>
              <a:spLocks/>
            </p:cNvSpPr>
            <p:nvPr/>
          </p:nvSpPr>
          <p:spPr bwMode="auto">
            <a:xfrm>
              <a:off x="4242" y="972"/>
              <a:ext cx="65" cy="249"/>
            </a:xfrm>
            <a:custGeom>
              <a:avLst/>
              <a:gdLst>
                <a:gd name="T0" fmla="*/ 2 w 27"/>
                <a:gd name="T1" fmla="*/ 5 h 105"/>
                <a:gd name="T2" fmla="*/ 20 w 27"/>
                <a:gd name="T3" fmla="*/ 101 h 105"/>
                <a:gd name="T4" fmla="*/ 26 w 27"/>
                <a:gd name="T5" fmla="*/ 101 h 105"/>
                <a:gd name="T6" fmla="*/ 8 w 27"/>
                <a:gd name="T7" fmla="*/ 4 h 105"/>
                <a:gd name="T8" fmla="*/ 2 w 27"/>
                <a:gd name="T9" fmla="*/ 5 h 105"/>
              </a:gdLst>
              <a:ahLst/>
              <a:cxnLst>
                <a:cxn ang="0">
                  <a:pos x="T0" y="T1"/>
                </a:cxn>
                <a:cxn ang="0">
                  <a:pos x="T2" y="T3"/>
                </a:cxn>
                <a:cxn ang="0">
                  <a:pos x="T4" y="T5"/>
                </a:cxn>
                <a:cxn ang="0">
                  <a:pos x="T6" y="T7"/>
                </a:cxn>
                <a:cxn ang="0">
                  <a:pos x="T8" y="T9"/>
                </a:cxn>
              </a:cxnLst>
              <a:rect l="0" t="0" r="r" b="b"/>
              <a:pathLst>
                <a:path w="27" h="105">
                  <a:moveTo>
                    <a:pt x="2" y="5"/>
                  </a:moveTo>
                  <a:cubicBezTo>
                    <a:pt x="12" y="37"/>
                    <a:pt x="18" y="69"/>
                    <a:pt x="20" y="101"/>
                  </a:cubicBezTo>
                  <a:cubicBezTo>
                    <a:pt x="20" y="105"/>
                    <a:pt x="27" y="105"/>
                    <a:pt x="26" y="101"/>
                  </a:cubicBezTo>
                  <a:cubicBezTo>
                    <a:pt x="24" y="68"/>
                    <a:pt x="18" y="35"/>
                    <a:pt x="8" y="4"/>
                  </a:cubicBezTo>
                  <a:cubicBezTo>
                    <a:pt x="6" y="0"/>
                    <a:pt x="0" y="2"/>
                    <a:pt x="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8" name="Freeform 88">
              <a:extLst>
                <a:ext uri="{FF2B5EF4-FFF2-40B4-BE49-F238E27FC236}">
                  <a16:creationId xmlns:a16="http://schemas.microsoft.com/office/drawing/2014/main" id="{81922880-A743-4FE2-B031-3AF94C7B3FF4}"/>
                </a:ext>
              </a:extLst>
            </p:cNvPr>
            <p:cNvSpPr>
              <a:spLocks/>
            </p:cNvSpPr>
            <p:nvPr/>
          </p:nvSpPr>
          <p:spPr bwMode="auto">
            <a:xfrm>
              <a:off x="4413" y="1100"/>
              <a:ext cx="221" cy="64"/>
            </a:xfrm>
            <a:custGeom>
              <a:avLst/>
              <a:gdLst>
                <a:gd name="T0" fmla="*/ 4 w 93"/>
                <a:gd name="T1" fmla="*/ 7 h 27"/>
                <a:gd name="T2" fmla="*/ 87 w 93"/>
                <a:gd name="T3" fmla="*/ 24 h 27"/>
                <a:gd name="T4" fmla="*/ 90 w 93"/>
                <a:gd name="T5" fmla="*/ 19 h 27"/>
                <a:gd name="T6" fmla="*/ 4 w 93"/>
                <a:gd name="T7" fmla="*/ 1 h 27"/>
                <a:gd name="T8" fmla="*/ 4 w 93"/>
                <a:gd name="T9" fmla="*/ 7 h 27"/>
              </a:gdLst>
              <a:ahLst/>
              <a:cxnLst>
                <a:cxn ang="0">
                  <a:pos x="T0" y="T1"/>
                </a:cxn>
                <a:cxn ang="0">
                  <a:pos x="T2" y="T3"/>
                </a:cxn>
                <a:cxn ang="0">
                  <a:pos x="T4" y="T5"/>
                </a:cxn>
                <a:cxn ang="0">
                  <a:pos x="T6" y="T7"/>
                </a:cxn>
                <a:cxn ang="0">
                  <a:pos x="T8" y="T9"/>
                </a:cxn>
              </a:cxnLst>
              <a:rect l="0" t="0" r="r" b="b"/>
              <a:pathLst>
                <a:path w="93" h="27">
                  <a:moveTo>
                    <a:pt x="4" y="7"/>
                  </a:moveTo>
                  <a:cubicBezTo>
                    <a:pt x="33" y="8"/>
                    <a:pt x="63" y="6"/>
                    <a:pt x="87" y="24"/>
                  </a:cubicBezTo>
                  <a:cubicBezTo>
                    <a:pt x="90" y="27"/>
                    <a:pt x="93" y="21"/>
                    <a:pt x="90" y="19"/>
                  </a:cubicBezTo>
                  <a:cubicBezTo>
                    <a:pt x="65" y="0"/>
                    <a:pt x="34" y="1"/>
                    <a:pt x="4" y="1"/>
                  </a:cubicBezTo>
                  <a:cubicBezTo>
                    <a:pt x="0" y="1"/>
                    <a:pt x="0" y="7"/>
                    <a:pt x="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69" name="Freeform 89">
              <a:extLst>
                <a:ext uri="{FF2B5EF4-FFF2-40B4-BE49-F238E27FC236}">
                  <a16:creationId xmlns:a16="http://schemas.microsoft.com/office/drawing/2014/main" id="{39D5A855-A88E-4D84-BCBB-7407FCDA79CC}"/>
                </a:ext>
              </a:extLst>
            </p:cNvPr>
            <p:cNvSpPr>
              <a:spLocks/>
            </p:cNvSpPr>
            <p:nvPr/>
          </p:nvSpPr>
          <p:spPr bwMode="auto">
            <a:xfrm>
              <a:off x="4257" y="1233"/>
              <a:ext cx="235" cy="62"/>
            </a:xfrm>
            <a:custGeom>
              <a:avLst/>
              <a:gdLst>
                <a:gd name="T0" fmla="*/ 6 w 99"/>
                <a:gd name="T1" fmla="*/ 10 h 26"/>
                <a:gd name="T2" fmla="*/ 93 w 99"/>
                <a:gd name="T3" fmla="*/ 24 h 26"/>
                <a:gd name="T4" fmla="*/ 96 w 99"/>
                <a:gd name="T5" fmla="*/ 19 h 26"/>
                <a:gd name="T6" fmla="*/ 51 w 99"/>
                <a:gd name="T7" fmla="*/ 5 h 26"/>
                <a:gd name="T8" fmla="*/ 4 w 99"/>
                <a:gd name="T9" fmla="*/ 4 h 26"/>
                <a:gd name="T10" fmla="*/ 6 w 99"/>
                <a:gd name="T11" fmla="*/ 10 h 26"/>
              </a:gdLst>
              <a:ahLst/>
              <a:cxnLst>
                <a:cxn ang="0">
                  <a:pos x="T0" y="T1"/>
                </a:cxn>
                <a:cxn ang="0">
                  <a:pos x="T2" y="T3"/>
                </a:cxn>
                <a:cxn ang="0">
                  <a:pos x="T4" y="T5"/>
                </a:cxn>
                <a:cxn ang="0">
                  <a:pos x="T6" y="T7"/>
                </a:cxn>
                <a:cxn ang="0">
                  <a:pos x="T8" y="T9"/>
                </a:cxn>
                <a:cxn ang="0">
                  <a:pos x="T10" y="T11"/>
                </a:cxn>
              </a:cxnLst>
              <a:rect l="0" t="0" r="r" b="b"/>
              <a:pathLst>
                <a:path w="99" h="26">
                  <a:moveTo>
                    <a:pt x="6" y="10"/>
                  </a:moveTo>
                  <a:cubicBezTo>
                    <a:pt x="30" y="4"/>
                    <a:pt x="71" y="10"/>
                    <a:pt x="93" y="24"/>
                  </a:cubicBezTo>
                  <a:cubicBezTo>
                    <a:pt x="96" y="26"/>
                    <a:pt x="99" y="21"/>
                    <a:pt x="96" y="19"/>
                  </a:cubicBezTo>
                  <a:cubicBezTo>
                    <a:pt x="83" y="10"/>
                    <a:pt x="67" y="8"/>
                    <a:pt x="51" y="5"/>
                  </a:cubicBezTo>
                  <a:cubicBezTo>
                    <a:pt x="35" y="2"/>
                    <a:pt x="20" y="0"/>
                    <a:pt x="4" y="4"/>
                  </a:cubicBezTo>
                  <a:cubicBezTo>
                    <a:pt x="0" y="5"/>
                    <a:pt x="2" y="11"/>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0" name="Freeform 90">
              <a:extLst>
                <a:ext uri="{FF2B5EF4-FFF2-40B4-BE49-F238E27FC236}">
                  <a16:creationId xmlns:a16="http://schemas.microsoft.com/office/drawing/2014/main" id="{2829714F-410E-4370-A4FC-55232EE6B6B1}"/>
                </a:ext>
              </a:extLst>
            </p:cNvPr>
            <p:cNvSpPr>
              <a:spLocks/>
            </p:cNvSpPr>
            <p:nvPr/>
          </p:nvSpPr>
          <p:spPr bwMode="auto">
            <a:xfrm>
              <a:off x="2300" y="2469"/>
              <a:ext cx="444" cy="712"/>
            </a:xfrm>
            <a:custGeom>
              <a:avLst/>
              <a:gdLst>
                <a:gd name="T0" fmla="*/ 19 w 187"/>
                <a:gd name="T1" fmla="*/ 55 h 300"/>
                <a:gd name="T2" fmla="*/ 52 w 187"/>
                <a:gd name="T3" fmla="*/ 13 h 300"/>
                <a:gd name="T4" fmla="*/ 130 w 187"/>
                <a:gd name="T5" fmla="*/ 10 h 300"/>
                <a:gd name="T6" fmla="*/ 155 w 187"/>
                <a:gd name="T7" fmla="*/ 27 h 300"/>
                <a:gd name="T8" fmla="*/ 168 w 187"/>
                <a:gd name="T9" fmla="*/ 76 h 300"/>
                <a:gd name="T10" fmla="*/ 163 w 187"/>
                <a:gd name="T11" fmla="*/ 84 h 300"/>
                <a:gd name="T12" fmla="*/ 148 w 187"/>
                <a:gd name="T13" fmla="*/ 81 h 300"/>
                <a:gd name="T14" fmla="*/ 143 w 187"/>
                <a:gd name="T15" fmla="*/ 59 h 300"/>
                <a:gd name="T16" fmla="*/ 137 w 187"/>
                <a:gd name="T17" fmla="*/ 38 h 300"/>
                <a:gd name="T18" fmla="*/ 103 w 187"/>
                <a:gd name="T19" fmla="*/ 32 h 300"/>
                <a:gd name="T20" fmla="*/ 82 w 187"/>
                <a:gd name="T21" fmla="*/ 69 h 300"/>
                <a:gd name="T22" fmla="*/ 76 w 187"/>
                <a:gd name="T23" fmla="*/ 126 h 300"/>
                <a:gd name="T24" fmla="*/ 77 w 187"/>
                <a:gd name="T25" fmla="*/ 161 h 300"/>
                <a:gd name="T26" fmla="*/ 83 w 187"/>
                <a:gd name="T27" fmla="*/ 206 h 300"/>
                <a:gd name="T28" fmla="*/ 99 w 187"/>
                <a:gd name="T29" fmla="*/ 253 h 300"/>
                <a:gd name="T30" fmla="*/ 107 w 187"/>
                <a:gd name="T31" fmla="*/ 263 h 300"/>
                <a:gd name="T32" fmla="*/ 115 w 187"/>
                <a:gd name="T33" fmla="*/ 264 h 300"/>
                <a:gd name="T34" fmla="*/ 138 w 187"/>
                <a:gd name="T35" fmla="*/ 240 h 300"/>
                <a:gd name="T36" fmla="*/ 153 w 187"/>
                <a:gd name="T37" fmla="*/ 182 h 300"/>
                <a:gd name="T38" fmla="*/ 153 w 187"/>
                <a:gd name="T39" fmla="*/ 176 h 300"/>
                <a:gd name="T40" fmla="*/ 158 w 187"/>
                <a:gd name="T41" fmla="*/ 167 h 300"/>
                <a:gd name="T42" fmla="*/ 167 w 187"/>
                <a:gd name="T43" fmla="*/ 165 h 300"/>
                <a:gd name="T44" fmla="*/ 183 w 187"/>
                <a:gd name="T45" fmla="*/ 175 h 300"/>
                <a:gd name="T46" fmla="*/ 182 w 187"/>
                <a:gd name="T47" fmla="*/ 226 h 300"/>
                <a:gd name="T48" fmla="*/ 180 w 187"/>
                <a:gd name="T49" fmla="*/ 237 h 300"/>
                <a:gd name="T50" fmla="*/ 162 w 187"/>
                <a:gd name="T51" fmla="*/ 271 h 300"/>
                <a:gd name="T52" fmla="*/ 157 w 187"/>
                <a:gd name="T53" fmla="*/ 277 h 300"/>
                <a:gd name="T54" fmla="*/ 97 w 187"/>
                <a:gd name="T55" fmla="*/ 296 h 300"/>
                <a:gd name="T56" fmla="*/ 71 w 187"/>
                <a:gd name="T57" fmla="*/ 291 h 300"/>
                <a:gd name="T58" fmla="*/ 29 w 187"/>
                <a:gd name="T59" fmla="*/ 261 h 300"/>
                <a:gd name="T60" fmla="*/ 7 w 187"/>
                <a:gd name="T61" fmla="*/ 216 h 300"/>
                <a:gd name="T62" fmla="*/ 2 w 187"/>
                <a:gd name="T63" fmla="*/ 176 h 300"/>
                <a:gd name="T64" fmla="*/ 19 w 187"/>
                <a:gd name="T65" fmla="*/ 5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7" h="300">
                  <a:moveTo>
                    <a:pt x="19" y="55"/>
                  </a:moveTo>
                  <a:cubicBezTo>
                    <a:pt x="25" y="38"/>
                    <a:pt x="35" y="22"/>
                    <a:pt x="52" y="13"/>
                  </a:cubicBezTo>
                  <a:cubicBezTo>
                    <a:pt x="77" y="0"/>
                    <a:pt x="104" y="0"/>
                    <a:pt x="130" y="10"/>
                  </a:cubicBezTo>
                  <a:cubicBezTo>
                    <a:pt x="140" y="14"/>
                    <a:pt x="149" y="19"/>
                    <a:pt x="155" y="27"/>
                  </a:cubicBezTo>
                  <a:cubicBezTo>
                    <a:pt x="166" y="42"/>
                    <a:pt x="171" y="58"/>
                    <a:pt x="168" y="76"/>
                  </a:cubicBezTo>
                  <a:cubicBezTo>
                    <a:pt x="167" y="79"/>
                    <a:pt x="166" y="82"/>
                    <a:pt x="163" y="84"/>
                  </a:cubicBezTo>
                  <a:cubicBezTo>
                    <a:pt x="157" y="88"/>
                    <a:pt x="152" y="87"/>
                    <a:pt x="148" y="81"/>
                  </a:cubicBezTo>
                  <a:cubicBezTo>
                    <a:pt x="144" y="74"/>
                    <a:pt x="144" y="66"/>
                    <a:pt x="143" y="59"/>
                  </a:cubicBezTo>
                  <a:cubicBezTo>
                    <a:pt x="142" y="51"/>
                    <a:pt x="141" y="44"/>
                    <a:pt x="137" y="38"/>
                  </a:cubicBezTo>
                  <a:cubicBezTo>
                    <a:pt x="129" y="22"/>
                    <a:pt x="114" y="21"/>
                    <a:pt x="103" y="32"/>
                  </a:cubicBezTo>
                  <a:cubicBezTo>
                    <a:pt x="92" y="42"/>
                    <a:pt x="85" y="55"/>
                    <a:pt x="82" y="69"/>
                  </a:cubicBezTo>
                  <a:cubicBezTo>
                    <a:pt x="78" y="88"/>
                    <a:pt x="75" y="107"/>
                    <a:pt x="76" y="126"/>
                  </a:cubicBezTo>
                  <a:cubicBezTo>
                    <a:pt x="76" y="138"/>
                    <a:pt x="75" y="149"/>
                    <a:pt x="77" y="161"/>
                  </a:cubicBezTo>
                  <a:cubicBezTo>
                    <a:pt x="79" y="176"/>
                    <a:pt x="80" y="191"/>
                    <a:pt x="83" y="206"/>
                  </a:cubicBezTo>
                  <a:cubicBezTo>
                    <a:pt x="85" y="223"/>
                    <a:pt x="91" y="239"/>
                    <a:pt x="99" y="253"/>
                  </a:cubicBezTo>
                  <a:cubicBezTo>
                    <a:pt x="101" y="257"/>
                    <a:pt x="104" y="260"/>
                    <a:pt x="107" y="263"/>
                  </a:cubicBezTo>
                  <a:cubicBezTo>
                    <a:pt x="109" y="266"/>
                    <a:pt x="112" y="267"/>
                    <a:pt x="115" y="264"/>
                  </a:cubicBezTo>
                  <a:cubicBezTo>
                    <a:pt x="125" y="258"/>
                    <a:pt x="133" y="250"/>
                    <a:pt x="138" y="240"/>
                  </a:cubicBezTo>
                  <a:cubicBezTo>
                    <a:pt x="146" y="222"/>
                    <a:pt x="151" y="202"/>
                    <a:pt x="153" y="182"/>
                  </a:cubicBezTo>
                  <a:cubicBezTo>
                    <a:pt x="154" y="180"/>
                    <a:pt x="154" y="178"/>
                    <a:pt x="153" y="176"/>
                  </a:cubicBezTo>
                  <a:cubicBezTo>
                    <a:pt x="153" y="171"/>
                    <a:pt x="155" y="169"/>
                    <a:pt x="158" y="167"/>
                  </a:cubicBezTo>
                  <a:cubicBezTo>
                    <a:pt x="162" y="166"/>
                    <a:pt x="164" y="165"/>
                    <a:pt x="167" y="165"/>
                  </a:cubicBezTo>
                  <a:cubicBezTo>
                    <a:pt x="177" y="164"/>
                    <a:pt x="180" y="166"/>
                    <a:pt x="183" y="175"/>
                  </a:cubicBezTo>
                  <a:cubicBezTo>
                    <a:pt x="187" y="193"/>
                    <a:pt x="186" y="209"/>
                    <a:pt x="182" y="226"/>
                  </a:cubicBezTo>
                  <a:cubicBezTo>
                    <a:pt x="181" y="230"/>
                    <a:pt x="180" y="233"/>
                    <a:pt x="180" y="237"/>
                  </a:cubicBezTo>
                  <a:cubicBezTo>
                    <a:pt x="180" y="251"/>
                    <a:pt x="172" y="262"/>
                    <a:pt x="162" y="271"/>
                  </a:cubicBezTo>
                  <a:cubicBezTo>
                    <a:pt x="161" y="273"/>
                    <a:pt x="159" y="275"/>
                    <a:pt x="157" y="277"/>
                  </a:cubicBezTo>
                  <a:cubicBezTo>
                    <a:pt x="141" y="295"/>
                    <a:pt x="121" y="300"/>
                    <a:pt x="97" y="296"/>
                  </a:cubicBezTo>
                  <a:cubicBezTo>
                    <a:pt x="88" y="295"/>
                    <a:pt x="80" y="293"/>
                    <a:pt x="71" y="291"/>
                  </a:cubicBezTo>
                  <a:cubicBezTo>
                    <a:pt x="53" y="286"/>
                    <a:pt x="40" y="276"/>
                    <a:pt x="29" y="261"/>
                  </a:cubicBezTo>
                  <a:cubicBezTo>
                    <a:pt x="19" y="247"/>
                    <a:pt x="11" y="232"/>
                    <a:pt x="7" y="216"/>
                  </a:cubicBezTo>
                  <a:cubicBezTo>
                    <a:pt x="4" y="203"/>
                    <a:pt x="2" y="190"/>
                    <a:pt x="2" y="176"/>
                  </a:cubicBezTo>
                  <a:cubicBezTo>
                    <a:pt x="0" y="135"/>
                    <a:pt x="5" y="94"/>
                    <a:pt x="19"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1" name="Freeform 91">
              <a:extLst>
                <a:ext uri="{FF2B5EF4-FFF2-40B4-BE49-F238E27FC236}">
                  <a16:creationId xmlns:a16="http://schemas.microsoft.com/office/drawing/2014/main" id="{CDB0D76E-1385-40F3-B0A0-F2ADB0C24BC5}"/>
                </a:ext>
              </a:extLst>
            </p:cNvPr>
            <p:cNvSpPr>
              <a:spLocks noEditPoints="1"/>
            </p:cNvSpPr>
            <p:nvPr/>
          </p:nvSpPr>
          <p:spPr bwMode="auto">
            <a:xfrm>
              <a:off x="2789" y="2414"/>
              <a:ext cx="478" cy="679"/>
            </a:xfrm>
            <a:custGeom>
              <a:avLst/>
              <a:gdLst>
                <a:gd name="T0" fmla="*/ 183 w 201"/>
                <a:gd name="T1" fmla="*/ 194 h 286"/>
                <a:gd name="T2" fmla="*/ 185 w 201"/>
                <a:gd name="T3" fmla="*/ 183 h 286"/>
                <a:gd name="T4" fmla="*/ 191 w 201"/>
                <a:gd name="T5" fmla="*/ 178 h 286"/>
                <a:gd name="T6" fmla="*/ 196 w 201"/>
                <a:gd name="T7" fmla="*/ 178 h 286"/>
                <a:gd name="T8" fmla="*/ 200 w 201"/>
                <a:gd name="T9" fmla="*/ 186 h 286"/>
                <a:gd name="T10" fmla="*/ 197 w 201"/>
                <a:gd name="T11" fmla="*/ 200 h 286"/>
                <a:gd name="T12" fmla="*/ 187 w 201"/>
                <a:gd name="T13" fmla="*/ 231 h 286"/>
                <a:gd name="T14" fmla="*/ 168 w 201"/>
                <a:gd name="T15" fmla="*/ 247 h 286"/>
                <a:gd name="T16" fmla="*/ 135 w 201"/>
                <a:gd name="T17" fmla="*/ 246 h 286"/>
                <a:gd name="T18" fmla="*/ 125 w 201"/>
                <a:gd name="T19" fmla="*/ 240 h 286"/>
                <a:gd name="T20" fmla="*/ 110 w 201"/>
                <a:gd name="T21" fmla="*/ 220 h 286"/>
                <a:gd name="T22" fmla="*/ 105 w 201"/>
                <a:gd name="T23" fmla="*/ 172 h 286"/>
                <a:gd name="T24" fmla="*/ 108 w 201"/>
                <a:gd name="T25" fmla="*/ 128 h 286"/>
                <a:gd name="T26" fmla="*/ 99 w 201"/>
                <a:gd name="T27" fmla="*/ 137 h 286"/>
                <a:gd name="T28" fmla="*/ 69 w 201"/>
                <a:gd name="T29" fmla="*/ 208 h 286"/>
                <a:gd name="T30" fmla="*/ 67 w 201"/>
                <a:gd name="T31" fmla="*/ 239 h 286"/>
                <a:gd name="T32" fmla="*/ 64 w 201"/>
                <a:gd name="T33" fmla="*/ 267 h 286"/>
                <a:gd name="T34" fmla="*/ 46 w 201"/>
                <a:gd name="T35" fmla="*/ 284 h 286"/>
                <a:gd name="T36" fmla="*/ 20 w 201"/>
                <a:gd name="T37" fmla="*/ 276 h 286"/>
                <a:gd name="T38" fmla="*/ 10 w 201"/>
                <a:gd name="T39" fmla="*/ 259 h 286"/>
                <a:gd name="T40" fmla="*/ 0 w 201"/>
                <a:gd name="T41" fmla="*/ 148 h 286"/>
                <a:gd name="T42" fmla="*/ 2 w 201"/>
                <a:gd name="T43" fmla="*/ 116 h 286"/>
                <a:gd name="T44" fmla="*/ 13 w 201"/>
                <a:gd name="T45" fmla="*/ 44 h 286"/>
                <a:gd name="T46" fmla="*/ 25 w 201"/>
                <a:gd name="T47" fmla="*/ 16 h 286"/>
                <a:gd name="T48" fmla="*/ 61 w 201"/>
                <a:gd name="T49" fmla="*/ 2 h 286"/>
                <a:gd name="T50" fmla="*/ 88 w 201"/>
                <a:gd name="T51" fmla="*/ 15 h 286"/>
                <a:gd name="T52" fmla="*/ 98 w 201"/>
                <a:gd name="T53" fmla="*/ 40 h 286"/>
                <a:gd name="T54" fmla="*/ 98 w 201"/>
                <a:gd name="T55" fmla="*/ 53 h 286"/>
                <a:gd name="T56" fmla="*/ 89 w 201"/>
                <a:gd name="T57" fmla="*/ 109 h 286"/>
                <a:gd name="T58" fmla="*/ 93 w 201"/>
                <a:gd name="T59" fmla="*/ 108 h 286"/>
                <a:gd name="T60" fmla="*/ 111 w 201"/>
                <a:gd name="T61" fmla="*/ 106 h 286"/>
                <a:gd name="T62" fmla="*/ 127 w 201"/>
                <a:gd name="T63" fmla="*/ 115 h 286"/>
                <a:gd name="T64" fmla="*/ 145 w 201"/>
                <a:gd name="T65" fmla="*/ 147 h 286"/>
                <a:gd name="T66" fmla="*/ 152 w 201"/>
                <a:gd name="T67" fmla="*/ 211 h 286"/>
                <a:gd name="T68" fmla="*/ 154 w 201"/>
                <a:gd name="T69" fmla="*/ 229 h 286"/>
                <a:gd name="T70" fmla="*/ 183 w 201"/>
                <a:gd name="T71" fmla="*/ 194 h 286"/>
                <a:gd name="T72" fmla="*/ 52 w 201"/>
                <a:gd name="T73" fmla="*/ 140 h 286"/>
                <a:gd name="T74" fmla="*/ 56 w 201"/>
                <a:gd name="T75" fmla="*/ 134 h 286"/>
                <a:gd name="T76" fmla="*/ 76 w 201"/>
                <a:gd name="T77" fmla="*/ 58 h 286"/>
                <a:gd name="T78" fmla="*/ 75 w 201"/>
                <a:gd name="T79" fmla="*/ 28 h 286"/>
                <a:gd name="T80" fmla="*/ 69 w 201"/>
                <a:gd name="T81" fmla="*/ 19 h 286"/>
                <a:gd name="T82" fmla="*/ 61 w 201"/>
                <a:gd name="T83" fmla="*/ 27 h 286"/>
                <a:gd name="T84" fmla="*/ 54 w 201"/>
                <a:gd name="T85" fmla="*/ 54 h 286"/>
                <a:gd name="T86" fmla="*/ 50 w 201"/>
                <a:gd name="T87" fmla="*/ 12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1" h="286">
                  <a:moveTo>
                    <a:pt x="183" y="194"/>
                  </a:moveTo>
                  <a:cubicBezTo>
                    <a:pt x="184" y="190"/>
                    <a:pt x="185" y="187"/>
                    <a:pt x="185" y="183"/>
                  </a:cubicBezTo>
                  <a:cubicBezTo>
                    <a:pt x="185" y="179"/>
                    <a:pt x="187" y="178"/>
                    <a:pt x="191" y="178"/>
                  </a:cubicBezTo>
                  <a:cubicBezTo>
                    <a:pt x="192" y="178"/>
                    <a:pt x="194" y="178"/>
                    <a:pt x="196" y="178"/>
                  </a:cubicBezTo>
                  <a:cubicBezTo>
                    <a:pt x="200" y="180"/>
                    <a:pt x="201" y="181"/>
                    <a:pt x="200" y="186"/>
                  </a:cubicBezTo>
                  <a:cubicBezTo>
                    <a:pt x="200" y="190"/>
                    <a:pt x="199" y="195"/>
                    <a:pt x="197" y="200"/>
                  </a:cubicBezTo>
                  <a:cubicBezTo>
                    <a:pt x="194" y="210"/>
                    <a:pt x="191" y="221"/>
                    <a:pt x="187" y="231"/>
                  </a:cubicBezTo>
                  <a:cubicBezTo>
                    <a:pt x="184" y="240"/>
                    <a:pt x="176" y="243"/>
                    <a:pt x="168" y="247"/>
                  </a:cubicBezTo>
                  <a:cubicBezTo>
                    <a:pt x="157" y="253"/>
                    <a:pt x="146" y="253"/>
                    <a:pt x="135" y="246"/>
                  </a:cubicBezTo>
                  <a:cubicBezTo>
                    <a:pt x="132" y="244"/>
                    <a:pt x="129" y="242"/>
                    <a:pt x="125" y="240"/>
                  </a:cubicBezTo>
                  <a:cubicBezTo>
                    <a:pt x="118" y="235"/>
                    <a:pt x="113" y="228"/>
                    <a:pt x="110" y="220"/>
                  </a:cubicBezTo>
                  <a:cubicBezTo>
                    <a:pt x="104" y="204"/>
                    <a:pt x="104" y="188"/>
                    <a:pt x="105" y="172"/>
                  </a:cubicBezTo>
                  <a:cubicBezTo>
                    <a:pt x="105" y="157"/>
                    <a:pt x="107" y="143"/>
                    <a:pt x="108" y="128"/>
                  </a:cubicBezTo>
                  <a:cubicBezTo>
                    <a:pt x="103" y="130"/>
                    <a:pt x="101" y="134"/>
                    <a:pt x="99" y="137"/>
                  </a:cubicBezTo>
                  <a:cubicBezTo>
                    <a:pt x="85" y="159"/>
                    <a:pt x="75" y="182"/>
                    <a:pt x="69" y="208"/>
                  </a:cubicBezTo>
                  <a:cubicBezTo>
                    <a:pt x="67" y="218"/>
                    <a:pt x="67" y="229"/>
                    <a:pt x="67" y="239"/>
                  </a:cubicBezTo>
                  <a:cubicBezTo>
                    <a:pt x="66" y="248"/>
                    <a:pt x="65" y="258"/>
                    <a:pt x="64" y="267"/>
                  </a:cubicBezTo>
                  <a:cubicBezTo>
                    <a:pt x="62" y="279"/>
                    <a:pt x="55" y="283"/>
                    <a:pt x="46" y="284"/>
                  </a:cubicBezTo>
                  <a:cubicBezTo>
                    <a:pt x="36" y="286"/>
                    <a:pt x="28" y="282"/>
                    <a:pt x="20" y="276"/>
                  </a:cubicBezTo>
                  <a:cubicBezTo>
                    <a:pt x="15" y="272"/>
                    <a:pt x="13" y="265"/>
                    <a:pt x="10" y="259"/>
                  </a:cubicBezTo>
                  <a:cubicBezTo>
                    <a:pt x="0" y="245"/>
                    <a:pt x="0" y="158"/>
                    <a:pt x="0" y="148"/>
                  </a:cubicBezTo>
                  <a:cubicBezTo>
                    <a:pt x="1" y="137"/>
                    <a:pt x="1" y="127"/>
                    <a:pt x="2" y="116"/>
                  </a:cubicBezTo>
                  <a:cubicBezTo>
                    <a:pt x="4" y="98"/>
                    <a:pt x="9" y="62"/>
                    <a:pt x="13" y="44"/>
                  </a:cubicBezTo>
                  <a:cubicBezTo>
                    <a:pt x="15" y="34"/>
                    <a:pt x="19" y="25"/>
                    <a:pt x="25" y="16"/>
                  </a:cubicBezTo>
                  <a:cubicBezTo>
                    <a:pt x="34" y="3"/>
                    <a:pt x="46" y="0"/>
                    <a:pt x="61" y="2"/>
                  </a:cubicBezTo>
                  <a:cubicBezTo>
                    <a:pt x="71" y="3"/>
                    <a:pt x="80" y="8"/>
                    <a:pt x="88" y="15"/>
                  </a:cubicBezTo>
                  <a:cubicBezTo>
                    <a:pt x="94" y="22"/>
                    <a:pt x="97" y="31"/>
                    <a:pt x="98" y="40"/>
                  </a:cubicBezTo>
                  <a:cubicBezTo>
                    <a:pt x="99" y="44"/>
                    <a:pt x="99" y="48"/>
                    <a:pt x="98" y="53"/>
                  </a:cubicBezTo>
                  <a:cubicBezTo>
                    <a:pt x="96" y="66"/>
                    <a:pt x="93" y="96"/>
                    <a:pt x="89" y="109"/>
                  </a:cubicBezTo>
                  <a:cubicBezTo>
                    <a:pt x="91" y="111"/>
                    <a:pt x="93" y="109"/>
                    <a:pt x="93" y="108"/>
                  </a:cubicBezTo>
                  <a:cubicBezTo>
                    <a:pt x="99" y="104"/>
                    <a:pt x="105" y="104"/>
                    <a:pt x="111" y="106"/>
                  </a:cubicBezTo>
                  <a:cubicBezTo>
                    <a:pt x="117" y="108"/>
                    <a:pt x="122" y="111"/>
                    <a:pt x="127" y="115"/>
                  </a:cubicBezTo>
                  <a:cubicBezTo>
                    <a:pt x="136" y="124"/>
                    <a:pt x="142" y="135"/>
                    <a:pt x="145" y="147"/>
                  </a:cubicBezTo>
                  <a:cubicBezTo>
                    <a:pt x="150" y="169"/>
                    <a:pt x="150" y="190"/>
                    <a:pt x="152" y="211"/>
                  </a:cubicBezTo>
                  <a:cubicBezTo>
                    <a:pt x="153" y="217"/>
                    <a:pt x="154" y="223"/>
                    <a:pt x="154" y="229"/>
                  </a:cubicBezTo>
                  <a:cubicBezTo>
                    <a:pt x="171" y="221"/>
                    <a:pt x="178" y="209"/>
                    <a:pt x="183" y="194"/>
                  </a:cubicBezTo>
                  <a:close/>
                  <a:moveTo>
                    <a:pt x="52" y="140"/>
                  </a:moveTo>
                  <a:cubicBezTo>
                    <a:pt x="54" y="139"/>
                    <a:pt x="55" y="136"/>
                    <a:pt x="56" y="134"/>
                  </a:cubicBezTo>
                  <a:cubicBezTo>
                    <a:pt x="66" y="115"/>
                    <a:pt x="73" y="79"/>
                    <a:pt x="76" y="58"/>
                  </a:cubicBezTo>
                  <a:cubicBezTo>
                    <a:pt x="78" y="48"/>
                    <a:pt x="77" y="38"/>
                    <a:pt x="75" y="28"/>
                  </a:cubicBezTo>
                  <a:cubicBezTo>
                    <a:pt x="74" y="24"/>
                    <a:pt x="72" y="19"/>
                    <a:pt x="69" y="19"/>
                  </a:cubicBezTo>
                  <a:cubicBezTo>
                    <a:pt x="65" y="18"/>
                    <a:pt x="63" y="23"/>
                    <a:pt x="61" y="27"/>
                  </a:cubicBezTo>
                  <a:cubicBezTo>
                    <a:pt x="57" y="35"/>
                    <a:pt x="54" y="44"/>
                    <a:pt x="54" y="54"/>
                  </a:cubicBezTo>
                  <a:cubicBezTo>
                    <a:pt x="53" y="71"/>
                    <a:pt x="46" y="106"/>
                    <a:pt x="50" y="12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2" name="Freeform 92">
              <a:extLst>
                <a:ext uri="{FF2B5EF4-FFF2-40B4-BE49-F238E27FC236}">
                  <a16:creationId xmlns:a16="http://schemas.microsoft.com/office/drawing/2014/main" id="{1EC337EA-9181-4333-803D-C57579EEFB36}"/>
                </a:ext>
              </a:extLst>
            </p:cNvPr>
            <p:cNvSpPr>
              <a:spLocks/>
            </p:cNvSpPr>
            <p:nvPr/>
          </p:nvSpPr>
          <p:spPr bwMode="auto">
            <a:xfrm>
              <a:off x="3229" y="2616"/>
              <a:ext cx="256" cy="382"/>
            </a:xfrm>
            <a:custGeom>
              <a:avLst/>
              <a:gdLst>
                <a:gd name="T0" fmla="*/ 53 w 108"/>
                <a:gd name="T1" fmla="*/ 21 h 161"/>
                <a:gd name="T2" fmla="*/ 95 w 108"/>
                <a:gd name="T3" fmla="*/ 3 h 161"/>
                <a:gd name="T4" fmla="*/ 101 w 108"/>
                <a:gd name="T5" fmla="*/ 5 h 161"/>
                <a:gd name="T6" fmla="*/ 102 w 108"/>
                <a:gd name="T7" fmla="*/ 14 h 161"/>
                <a:gd name="T8" fmla="*/ 76 w 108"/>
                <a:gd name="T9" fmla="*/ 46 h 161"/>
                <a:gd name="T10" fmla="*/ 58 w 108"/>
                <a:gd name="T11" fmla="*/ 110 h 161"/>
                <a:gd name="T12" fmla="*/ 54 w 108"/>
                <a:gd name="T13" fmla="*/ 136 h 161"/>
                <a:gd name="T14" fmla="*/ 56 w 108"/>
                <a:gd name="T15" fmla="*/ 147 h 161"/>
                <a:gd name="T16" fmla="*/ 52 w 108"/>
                <a:gd name="T17" fmla="*/ 155 h 161"/>
                <a:gd name="T18" fmla="*/ 35 w 108"/>
                <a:gd name="T19" fmla="*/ 159 h 161"/>
                <a:gd name="T20" fmla="*/ 24 w 108"/>
                <a:gd name="T21" fmla="*/ 155 h 161"/>
                <a:gd name="T22" fmla="*/ 5 w 108"/>
                <a:gd name="T23" fmla="*/ 135 h 161"/>
                <a:gd name="T24" fmla="*/ 0 w 108"/>
                <a:gd name="T25" fmla="*/ 92 h 161"/>
                <a:gd name="T26" fmla="*/ 3 w 108"/>
                <a:gd name="T27" fmla="*/ 29 h 161"/>
                <a:gd name="T28" fmla="*/ 5 w 108"/>
                <a:gd name="T29" fmla="*/ 13 h 161"/>
                <a:gd name="T30" fmla="*/ 11 w 108"/>
                <a:gd name="T31" fmla="*/ 9 h 161"/>
                <a:gd name="T32" fmla="*/ 36 w 108"/>
                <a:gd name="T33" fmla="*/ 23 h 161"/>
                <a:gd name="T34" fmla="*/ 44 w 108"/>
                <a:gd name="T35" fmla="*/ 37 h 161"/>
                <a:gd name="T36" fmla="*/ 53 w 108"/>
                <a:gd name="T37" fmla="*/ 2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161">
                  <a:moveTo>
                    <a:pt x="53" y="21"/>
                  </a:moveTo>
                  <a:cubicBezTo>
                    <a:pt x="62" y="7"/>
                    <a:pt x="79" y="0"/>
                    <a:pt x="95" y="3"/>
                  </a:cubicBezTo>
                  <a:cubicBezTo>
                    <a:pt x="97" y="4"/>
                    <a:pt x="99" y="4"/>
                    <a:pt x="101" y="5"/>
                  </a:cubicBezTo>
                  <a:cubicBezTo>
                    <a:pt x="108" y="8"/>
                    <a:pt x="108" y="10"/>
                    <a:pt x="102" y="14"/>
                  </a:cubicBezTo>
                  <a:cubicBezTo>
                    <a:pt x="89" y="21"/>
                    <a:pt x="82" y="33"/>
                    <a:pt x="76" y="46"/>
                  </a:cubicBezTo>
                  <a:cubicBezTo>
                    <a:pt x="66" y="66"/>
                    <a:pt x="61" y="88"/>
                    <a:pt x="58" y="110"/>
                  </a:cubicBezTo>
                  <a:cubicBezTo>
                    <a:pt x="57" y="119"/>
                    <a:pt x="56" y="127"/>
                    <a:pt x="54" y="136"/>
                  </a:cubicBezTo>
                  <a:cubicBezTo>
                    <a:pt x="54" y="140"/>
                    <a:pt x="55" y="144"/>
                    <a:pt x="56" y="147"/>
                  </a:cubicBezTo>
                  <a:cubicBezTo>
                    <a:pt x="56" y="151"/>
                    <a:pt x="55" y="153"/>
                    <a:pt x="52" y="155"/>
                  </a:cubicBezTo>
                  <a:cubicBezTo>
                    <a:pt x="47" y="159"/>
                    <a:pt x="42" y="161"/>
                    <a:pt x="35" y="159"/>
                  </a:cubicBezTo>
                  <a:cubicBezTo>
                    <a:pt x="31" y="158"/>
                    <a:pt x="27" y="157"/>
                    <a:pt x="24" y="155"/>
                  </a:cubicBezTo>
                  <a:cubicBezTo>
                    <a:pt x="14" y="152"/>
                    <a:pt x="7" y="145"/>
                    <a:pt x="5" y="135"/>
                  </a:cubicBezTo>
                  <a:cubicBezTo>
                    <a:pt x="0" y="121"/>
                    <a:pt x="1" y="106"/>
                    <a:pt x="0" y="92"/>
                  </a:cubicBezTo>
                  <a:cubicBezTo>
                    <a:pt x="0" y="71"/>
                    <a:pt x="1" y="50"/>
                    <a:pt x="3" y="29"/>
                  </a:cubicBezTo>
                  <a:cubicBezTo>
                    <a:pt x="3" y="23"/>
                    <a:pt x="4" y="19"/>
                    <a:pt x="5" y="13"/>
                  </a:cubicBezTo>
                  <a:cubicBezTo>
                    <a:pt x="6" y="10"/>
                    <a:pt x="7" y="9"/>
                    <a:pt x="11" y="9"/>
                  </a:cubicBezTo>
                  <a:cubicBezTo>
                    <a:pt x="23" y="9"/>
                    <a:pt x="30" y="14"/>
                    <a:pt x="36" y="23"/>
                  </a:cubicBezTo>
                  <a:cubicBezTo>
                    <a:pt x="38" y="27"/>
                    <a:pt x="41" y="32"/>
                    <a:pt x="44" y="37"/>
                  </a:cubicBezTo>
                  <a:cubicBezTo>
                    <a:pt x="47" y="31"/>
                    <a:pt x="50" y="26"/>
                    <a:pt x="53"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3" name="Freeform 93">
              <a:extLst>
                <a:ext uri="{FF2B5EF4-FFF2-40B4-BE49-F238E27FC236}">
                  <a16:creationId xmlns:a16="http://schemas.microsoft.com/office/drawing/2014/main" id="{9713AC04-3E71-442C-BA89-4DB9EFF4D1DA}"/>
                </a:ext>
              </a:extLst>
            </p:cNvPr>
            <p:cNvSpPr>
              <a:spLocks noEditPoints="1"/>
            </p:cNvSpPr>
            <p:nvPr/>
          </p:nvSpPr>
          <p:spPr bwMode="auto">
            <a:xfrm>
              <a:off x="3485" y="2480"/>
              <a:ext cx="275" cy="495"/>
            </a:xfrm>
            <a:custGeom>
              <a:avLst/>
              <a:gdLst>
                <a:gd name="T0" fmla="*/ 9 w 116"/>
                <a:gd name="T1" fmla="*/ 96 h 208"/>
                <a:gd name="T2" fmla="*/ 13 w 116"/>
                <a:gd name="T3" fmla="*/ 87 h 208"/>
                <a:gd name="T4" fmla="*/ 28 w 116"/>
                <a:gd name="T5" fmla="*/ 81 h 208"/>
                <a:gd name="T6" fmla="*/ 46 w 116"/>
                <a:gd name="T7" fmla="*/ 98 h 208"/>
                <a:gd name="T8" fmla="*/ 55 w 116"/>
                <a:gd name="T9" fmla="*/ 140 h 208"/>
                <a:gd name="T10" fmla="*/ 61 w 116"/>
                <a:gd name="T11" fmla="*/ 173 h 208"/>
                <a:gd name="T12" fmla="*/ 61 w 116"/>
                <a:gd name="T13" fmla="*/ 175 h 208"/>
                <a:gd name="T14" fmla="*/ 72 w 116"/>
                <a:gd name="T15" fmla="*/ 178 h 208"/>
                <a:gd name="T16" fmla="*/ 99 w 116"/>
                <a:gd name="T17" fmla="*/ 142 h 208"/>
                <a:gd name="T18" fmla="*/ 105 w 116"/>
                <a:gd name="T19" fmla="*/ 129 h 208"/>
                <a:gd name="T20" fmla="*/ 110 w 116"/>
                <a:gd name="T21" fmla="*/ 125 h 208"/>
                <a:gd name="T22" fmla="*/ 116 w 116"/>
                <a:gd name="T23" fmla="*/ 136 h 208"/>
                <a:gd name="T24" fmla="*/ 110 w 116"/>
                <a:gd name="T25" fmla="*/ 168 h 208"/>
                <a:gd name="T26" fmla="*/ 80 w 116"/>
                <a:gd name="T27" fmla="*/ 202 h 208"/>
                <a:gd name="T28" fmla="*/ 47 w 116"/>
                <a:gd name="T29" fmla="*/ 204 h 208"/>
                <a:gd name="T30" fmla="*/ 20 w 116"/>
                <a:gd name="T31" fmla="*/ 191 h 208"/>
                <a:gd name="T32" fmla="*/ 2 w 116"/>
                <a:gd name="T33" fmla="*/ 165 h 208"/>
                <a:gd name="T34" fmla="*/ 0 w 116"/>
                <a:gd name="T35" fmla="*/ 154 h 208"/>
                <a:gd name="T36" fmla="*/ 9 w 116"/>
                <a:gd name="T37" fmla="*/ 96 h 208"/>
                <a:gd name="T38" fmla="*/ 41 w 116"/>
                <a:gd name="T39" fmla="*/ 31 h 208"/>
                <a:gd name="T40" fmla="*/ 42 w 116"/>
                <a:gd name="T41" fmla="*/ 43 h 208"/>
                <a:gd name="T42" fmla="*/ 25 w 116"/>
                <a:gd name="T43" fmla="*/ 54 h 208"/>
                <a:gd name="T44" fmla="*/ 11 w 116"/>
                <a:gd name="T45" fmla="*/ 47 h 208"/>
                <a:gd name="T46" fmla="*/ 5 w 116"/>
                <a:gd name="T47" fmla="*/ 37 h 208"/>
                <a:gd name="T48" fmla="*/ 8 w 116"/>
                <a:gd name="T49" fmla="*/ 12 h 208"/>
                <a:gd name="T50" fmla="*/ 22 w 116"/>
                <a:gd name="T51" fmla="*/ 1 h 208"/>
                <a:gd name="T52" fmla="*/ 39 w 116"/>
                <a:gd name="T53" fmla="*/ 12 h 208"/>
                <a:gd name="T54" fmla="*/ 40 w 116"/>
                <a:gd name="T55" fmla="*/ 16 h 208"/>
                <a:gd name="T56" fmla="*/ 41 w 116"/>
                <a:gd name="T57" fmla="*/ 3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6" h="208">
                  <a:moveTo>
                    <a:pt x="9" y="96"/>
                  </a:moveTo>
                  <a:cubicBezTo>
                    <a:pt x="13" y="87"/>
                    <a:pt x="13" y="87"/>
                    <a:pt x="13" y="87"/>
                  </a:cubicBezTo>
                  <a:cubicBezTo>
                    <a:pt x="17" y="81"/>
                    <a:pt x="21" y="79"/>
                    <a:pt x="28" y="81"/>
                  </a:cubicBezTo>
                  <a:cubicBezTo>
                    <a:pt x="37" y="83"/>
                    <a:pt x="43" y="88"/>
                    <a:pt x="46" y="98"/>
                  </a:cubicBezTo>
                  <a:cubicBezTo>
                    <a:pt x="50" y="111"/>
                    <a:pt x="53" y="125"/>
                    <a:pt x="55" y="140"/>
                  </a:cubicBezTo>
                  <a:cubicBezTo>
                    <a:pt x="57" y="151"/>
                    <a:pt x="59" y="161"/>
                    <a:pt x="61" y="173"/>
                  </a:cubicBezTo>
                  <a:cubicBezTo>
                    <a:pt x="61" y="175"/>
                    <a:pt x="61" y="175"/>
                    <a:pt x="61" y="175"/>
                  </a:cubicBezTo>
                  <a:cubicBezTo>
                    <a:pt x="65" y="183"/>
                    <a:pt x="66" y="183"/>
                    <a:pt x="72" y="178"/>
                  </a:cubicBezTo>
                  <a:cubicBezTo>
                    <a:pt x="84" y="168"/>
                    <a:pt x="94" y="157"/>
                    <a:pt x="99" y="142"/>
                  </a:cubicBezTo>
                  <a:cubicBezTo>
                    <a:pt x="105" y="129"/>
                    <a:pt x="105" y="129"/>
                    <a:pt x="105" y="129"/>
                  </a:cubicBezTo>
                  <a:cubicBezTo>
                    <a:pt x="107" y="125"/>
                    <a:pt x="105" y="124"/>
                    <a:pt x="110" y="125"/>
                  </a:cubicBezTo>
                  <a:cubicBezTo>
                    <a:pt x="114" y="126"/>
                    <a:pt x="116" y="132"/>
                    <a:pt x="116" y="136"/>
                  </a:cubicBezTo>
                  <a:cubicBezTo>
                    <a:pt x="116" y="143"/>
                    <a:pt x="112" y="162"/>
                    <a:pt x="110" y="168"/>
                  </a:cubicBezTo>
                  <a:cubicBezTo>
                    <a:pt x="104" y="183"/>
                    <a:pt x="94" y="194"/>
                    <a:pt x="80" y="202"/>
                  </a:cubicBezTo>
                  <a:cubicBezTo>
                    <a:pt x="70" y="208"/>
                    <a:pt x="58" y="208"/>
                    <a:pt x="47" y="204"/>
                  </a:cubicBezTo>
                  <a:cubicBezTo>
                    <a:pt x="38" y="201"/>
                    <a:pt x="29" y="197"/>
                    <a:pt x="20" y="191"/>
                  </a:cubicBezTo>
                  <a:cubicBezTo>
                    <a:pt x="10" y="185"/>
                    <a:pt x="4" y="177"/>
                    <a:pt x="2" y="165"/>
                  </a:cubicBezTo>
                  <a:cubicBezTo>
                    <a:pt x="2" y="161"/>
                    <a:pt x="0" y="157"/>
                    <a:pt x="0" y="154"/>
                  </a:cubicBezTo>
                  <a:cubicBezTo>
                    <a:pt x="0" y="133"/>
                    <a:pt x="1" y="114"/>
                    <a:pt x="9" y="96"/>
                  </a:cubicBezTo>
                  <a:close/>
                  <a:moveTo>
                    <a:pt x="41" y="31"/>
                  </a:moveTo>
                  <a:cubicBezTo>
                    <a:pt x="41" y="35"/>
                    <a:pt x="42" y="39"/>
                    <a:pt x="42" y="43"/>
                  </a:cubicBezTo>
                  <a:cubicBezTo>
                    <a:pt x="42" y="52"/>
                    <a:pt x="33" y="58"/>
                    <a:pt x="25" y="54"/>
                  </a:cubicBezTo>
                  <a:cubicBezTo>
                    <a:pt x="20" y="52"/>
                    <a:pt x="15" y="50"/>
                    <a:pt x="11" y="47"/>
                  </a:cubicBezTo>
                  <a:cubicBezTo>
                    <a:pt x="7" y="45"/>
                    <a:pt x="5" y="41"/>
                    <a:pt x="5" y="37"/>
                  </a:cubicBezTo>
                  <a:cubicBezTo>
                    <a:pt x="4" y="28"/>
                    <a:pt x="4" y="20"/>
                    <a:pt x="8" y="12"/>
                  </a:cubicBezTo>
                  <a:cubicBezTo>
                    <a:pt x="10" y="6"/>
                    <a:pt x="14" y="0"/>
                    <a:pt x="22" y="1"/>
                  </a:cubicBezTo>
                  <a:cubicBezTo>
                    <a:pt x="31" y="1"/>
                    <a:pt x="38" y="6"/>
                    <a:pt x="39" y="12"/>
                  </a:cubicBezTo>
                  <a:cubicBezTo>
                    <a:pt x="39" y="14"/>
                    <a:pt x="40" y="15"/>
                    <a:pt x="40" y="16"/>
                  </a:cubicBezTo>
                  <a:lnTo>
                    <a:pt x="41"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4" name="Freeform 94">
              <a:extLst>
                <a:ext uri="{FF2B5EF4-FFF2-40B4-BE49-F238E27FC236}">
                  <a16:creationId xmlns:a16="http://schemas.microsoft.com/office/drawing/2014/main" id="{5B671BD1-F948-417F-9808-829710EA80E3}"/>
                </a:ext>
              </a:extLst>
            </p:cNvPr>
            <p:cNvSpPr>
              <a:spLocks noEditPoints="1"/>
            </p:cNvSpPr>
            <p:nvPr/>
          </p:nvSpPr>
          <p:spPr bwMode="auto">
            <a:xfrm>
              <a:off x="3718" y="2594"/>
              <a:ext cx="308" cy="390"/>
            </a:xfrm>
            <a:custGeom>
              <a:avLst/>
              <a:gdLst>
                <a:gd name="T0" fmla="*/ 75 w 130"/>
                <a:gd name="T1" fmla="*/ 6 h 164"/>
                <a:gd name="T2" fmla="*/ 77 w 130"/>
                <a:gd name="T3" fmla="*/ 18 h 164"/>
                <a:gd name="T4" fmla="*/ 57 w 130"/>
                <a:gd name="T5" fmla="*/ 46 h 164"/>
                <a:gd name="T6" fmla="*/ 44 w 130"/>
                <a:gd name="T7" fmla="*/ 80 h 164"/>
                <a:gd name="T8" fmla="*/ 51 w 130"/>
                <a:gd name="T9" fmla="*/ 92 h 164"/>
                <a:gd name="T10" fmla="*/ 74 w 130"/>
                <a:gd name="T11" fmla="*/ 105 h 164"/>
                <a:gd name="T12" fmla="*/ 80 w 130"/>
                <a:gd name="T13" fmla="*/ 105 h 164"/>
                <a:gd name="T14" fmla="*/ 110 w 130"/>
                <a:gd name="T15" fmla="*/ 87 h 164"/>
                <a:gd name="T16" fmla="*/ 123 w 130"/>
                <a:gd name="T17" fmla="*/ 77 h 164"/>
                <a:gd name="T18" fmla="*/ 127 w 130"/>
                <a:gd name="T19" fmla="*/ 83 h 164"/>
                <a:gd name="T20" fmla="*/ 127 w 130"/>
                <a:gd name="T21" fmla="*/ 91 h 164"/>
                <a:gd name="T22" fmla="*/ 105 w 130"/>
                <a:gd name="T23" fmla="*/ 109 h 164"/>
                <a:gd name="T24" fmla="*/ 90 w 130"/>
                <a:gd name="T25" fmla="*/ 117 h 164"/>
                <a:gd name="T26" fmla="*/ 87 w 130"/>
                <a:gd name="T27" fmla="*/ 122 h 164"/>
                <a:gd name="T28" fmla="*/ 61 w 130"/>
                <a:gd name="T29" fmla="*/ 162 h 164"/>
                <a:gd name="T30" fmla="*/ 33 w 130"/>
                <a:gd name="T31" fmla="*/ 156 h 164"/>
                <a:gd name="T32" fmla="*/ 25 w 130"/>
                <a:gd name="T33" fmla="*/ 143 h 164"/>
                <a:gd name="T34" fmla="*/ 30 w 130"/>
                <a:gd name="T35" fmla="*/ 130 h 164"/>
                <a:gd name="T36" fmla="*/ 51 w 130"/>
                <a:gd name="T37" fmla="*/ 118 h 164"/>
                <a:gd name="T38" fmla="*/ 56 w 130"/>
                <a:gd name="T39" fmla="*/ 115 h 164"/>
                <a:gd name="T40" fmla="*/ 56 w 130"/>
                <a:gd name="T41" fmla="*/ 111 h 164"/>
                <a:gd name="T42" fmla="*/ 48 w 130"/>
                <a:gd name="T43" fmla="*/ 109 h 164"/>
                <a:gd name="T44" fmla="*/ 24 w 130"/>
                <a:gd name="T45" fmla="*/ 96 h 164"/>
                <a:gd name="T46" fmla="*/ 16 w 130"/>
                <a:gd name="T47" fmla="*/ 89 h 164"/>
                <a:gd name="T48" fmla="*/ 3 w 130"/>
                <a:gd name="T49" fmla="*/ 52 h 164"/>
                <a:gd name="T50" fmla="*/ 55 w 130"/>
                <a:gd name="T51" fmla="*/ 0 h 164"/>
                <a:gd name="T52" fmla="*/ 75 w 130"/>
                <a:gd name="T53" fmla="*/ 6 h 164"/>
                <a:gd name="T54" fmla="*/ 43 w 130"/>
                <a:gd name="T55" fmla="*/ 136 h 164"/>
                <a:gd name="T56" fmla="*/ 39 w 130"/>
                <a:gd name="T57" fmla="*/ 146 h 164"/>
                <a:gd name="T58" fmla="*/ 45 w 130"/>
                <a:gd name="T59" fmla="*/ 149 h 164"/>
                <a:gd name="T60" fmla="*/ 58 w 130"/>
                <a:gd name="T61" fmla="*/ 131 h 164"/>
                <a:gd name="T62" fmla="*/ 43 w 130"/>
                <a:gd name="T63" fmla="*/ 136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0" h="164">
                  <a:moveTo>
                    <a:pt x="75" y="6"/>
                  </a:moveTo>
                  <a:cubicBezTo>
                    <a:pt x="80" y="10"/>
                    <a:pt x="80" y="13"/>
                    <a:pt x="77" y="18"/>
                  </a:cubicBezTo>
                  <a:cubicBezTo>
                    <a:pt x="70" y="28"/>
                    <a:pt x="64" y="37"/>
                    <a:pt x="57" y="46"/>
                  </a:cubicBezTo>
                  <a:cubicBezTo>
                    <a:pt x="50" y="56"/>
                    <a:pt x="45" y="68"/>
                    <a:pt x="44" y="80"/>
                  </a:cubicBezTo>
                  <a:cubicBezTo>
                    <a:pt x="44" y="87"/>
                    <a:pt x="44" y="89"/>
                    <a:pt x="51" y="92"/>
                  </a:cubicBezTo>
                  <a:cubicBezTo>
                    <a:pt x="59" y="95"/>
                    <a:pt x="67" y="99"/>
                    <a:pt x="74" y="105"/>
                  </a:cubicBezTo>
                  <a:cubicBezTo>
                    <a:pt x="76" y="107"/>
                    <a:pt x="78" y="106"/>
                    <a:pt x="80" y="105"/>
                  </a:cubicBezTo>
                  <a:cubicBezTo>
                    <a:pt x="90" y="101"/>
                    <a:pt x="102" y="94"/>
                    <a:pt x="110" y="87"/>
                  </a:cubicBezTo>
                  <a:cubicBezTo>
                    <a:pt x="112" y="85"/>
                    <a:pt x="121" y="78"/>
                    <a:pt x="123" y="77"/>
                  </a:cubicBezTo>
                  <a:cubicBezTo>
                    <a:pt x="126" y="74"/>
                    <a:pt x="124" y="80"/>
                    <a:pt x="127" y="83"/>
                  </a:cubicBezTo>
                  <a:cubicBezTo>
                    <a:pt x="130" y="85"/>
                    <a:pt x="129" y="88"/>
                    <a:pt x="127" y="91"/>
                  </a:cubicBezTo>
                  <a:cubicBezTo>
                    <a:pt x="123" y="99"/>
                    <a:pt x="112" y="105"/>
                    <a:pt x="105" y="109"/>
                  </a:cubicBezTo>
                  <a:cubicBezTo>
                    <a:pt x="100" y="112"/>
                    <a:pt x="95" y="115"/>
                    <a:pt x="90" y="117"/>
                  </a:cubicBezTo>
                  <a:cubicBezTo>
                    <a:pt x="88" y="118"/>
                    <a:pt x="86" y="119"/>
                    <a:pt x="87" y="122"/>
                  </a:cubicBezTo>
                  <a:cubicBezTo>
                    <a:pt x="92" y="139"/>
                    <a:pt x="81" y="159"/>
                    <a:pt x="61" y="162"/>
                  </a:cubicBezTo>
                  <a:cubicBezTo>
                    <a:pt x="50" y="164"/>
                    <a:pt x="42" y="162"/>
                    <a:pt x="33" y="156"/>
                  </a:cubicBezTo>
                  <a:cubicBezTo>
                    <a:pt x="28" y="154"/>
                    <a:pt x="25" y="149"/>
                    <a:pt x="25" y="143"/>
                  </a:cubicBezTo>
                  <a:cubicBezTo>
                    <a:pt x="23" y="138"/>
                    <a:pt x="26" y="133"/>
                    <a:pt x="30" y="130"/>
                  </a:cubicBezTo>
                  <a:cubicBezTo>
                    <a:pt x="37" y="125"/>
                    <a:pt x="44" y="121"/>
                    <a:pt x="51" y="118"/>
                  </a:cubicBezTo>
                  <a:cubicBezTo>
                    <a:pt x="53" y="117"/>
                    <a:pt x="54" y="117"/>
                    <a:pt x="56" y="115"/>
                  </a:cubicBezTo>
                  <a:cubicBezTo>
                    <a:pt x="59" y="114"/>
                    <a:pt x="58" y="112"/>
                    <a:pt x="56" y="111"/>
                  </a:cubicBezTo>
                  <a:cubicBezTo>
                    <a:pt x="53" y="109"/>
                    <a:pt x="51" y="109"/>
                    <a:pt x="48" y="109"/>
                  </a:cubicBezTo>
                  <a:cubicBezTo>
                    <a:pt x="38" y="107"/>
                    <a:pt x="31" y="102"/>
                    <a:pt x="24" y="96"/>
                  </a:cubicBezTo>
                  <a:cubicBezTo>
                    <a:pt x="21" y="94"/>
                    <a:pt x="18" y="91"/>
                    <a:pt x="16" y="89"/>
                  </a:cubicBezTo>
                  <a:cubicBezTo>
                    <a:pt x="4" y="80"/>
                    <a:pt x="0" y="67"/>
                    <a:pt x="3" y="52"/>
                  </a:cubicBezTo>
                  <a:cubicBezTo>
                    <a:pt x="7" y="24"/>
                    <a:pt x="26" y="4"/>
                    <a:pt x="55" y="0"/>
                  </a:cubicBezTo>
                  <a:cubicBezTo>
                    <a:pt x="62" y="0"/>
                    <a:pt x="69" y="2"/>
                    <a:pt x="75" y="6"/>
                  </a:cubicBezTo>
                  <a:close/>
                  <a:moveTo>
                    <a:pt x="43" y="136"/>
                  </a:moveTo>
                  <a:cubicBezTo>
                    <a:pt x="39" y="138"/>
                    <a:pt x="38" y="143"/>
                    <a:pt x="39" y="146"/>
                  </a:cubicBezTo>
                  <a:cubicBezTo>
                    <a:pt x="40" y="150"/>
                    <a:pt x="42" y="151"/>
                    <a:pt x="45" y="149"/>
                  </a:cubicBezTo>
                  <a:cubicBezTo>
                    <a:pt x="52" y="145"/>
                    <a:pt x="56" y="140"/>
                    <a:pt x="58" y="131"/>
                  </a:cubicBezTo>
                  <a:cubicBezTo>
                    <a:pt x="52" y="131"/>
                    <a:pt x="48" y="133"/>
                    <a:pt x="43"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5" name="Freeform 95">
              <a:extLst>
                <a:ext uri="{FF2B5EF4-FFF2-40B4-BE49-F238E27FC236}">
                  <a16:creationId xmlns:a16="http://schemas.microsoft.com/office/drawing/2014/main" id="{F46AADF6-122C-4A7C-AFB9-A80CABB6AE9F}"/>
                </a:ext>
              </a:extLst>
            </p:cNvPr>
            <p:cNvSpPr>
              <a:spLocks/>
            </p:cNvSpPr>
            <p:nvPr/>
          </p:nvSpPr>
          <p:spPr bwMode="auto">
            <a:xfrm>
              <a:off x="3867" y="2340"/>
              <a:ext cx="413" cy="592"/>
            </a:xfrm>
            <a:custGeom>
              <a:avLst/>
              <a:gdLst>
                <a:gd name="T0" fmla="*/ 104 w 174"/>
                <a:gd name="T1" fmla="*/ 157 h 249"/>
                <a:gd name="T2" fmla="*/ 113 w 174"/>
                <a:gd name="T3" fmla="*/ 215 h 249"/>
                <a:gd name="T4" fmla="*/ 118 w 174"/>
                <a:gd name="T5" fmla="*/ 226 h 249"/>
                <a:gd name="T6" fmla="*/ 125 w 174"/>
                <a:gd name="T7" fmla="*/ 227 h 249"/>
                <a:gd name="T8" fmla="*/ 156 w 174"/>
                <a:gd name="T9" fmla="*/ 184 h 249"/>
                <a:gd name="T10" fmla="*/ 167 w 174"/>
                <a:gd name="T11" fmla="*/ 177 h 249"/>
                <a:gd name="T12" fmla="*/ 174 w 174"/>
                <a:gd name="T13" fmla="*/ 185 h 249"/>
                <a:gd name="T14" fmla="*/ 157 w 174"/>
                <a:gd name="T15" fmla="*/ 228 h 249"/>
                <a:gd name="T16" fmla="*/ 128 w 174"/>
                <a:gd name="T17" fmla="*/ 248 h 249"/>
                <a:gd name="T18" fmla="*/ 116 w 174"/>
                <a:gd name="T19" fmla="*/ 248 h 249"/>
                <a:gd name="T20" fmla="*/ 89 w 174"/>
                <a:gd name="T21" fmla="*/ 240 h 249"/>
                <a:gd name="T22" fmla="*/ 60 w 174"/>
                <a:gd name="T23" fmla="*/ 198 h 249"/>
                <a:gd name="T24" fmla="*/ 53 w 174"/>
                <a:gd name="T25" fmla="*/ 123 h 249"/>
                <a:gd name="T26" fmla="*/ 53 w 174"/>
                <a:gd name="T27" fmla="*/ 81 h 249"/>
                <a:gd name="T28" fmla="*/ 54 w 174"/>
                <a:gd name="T29" fmla="*/ 74 h 249"/>
                <a:gd name="T30" fmla="*/ 48 w 174"/>
                <a:gd name="T31" fmla="*/ 68 h 249"/>
                <a:gd name="T32" fmla="*/ 21 w 174"/>
                <a:gd name="T33" fmla="*/ 68 h 249"/>
                <a:gd name="T34" fmla="*/ 11 w 174"/>
                <a:gd name="T35" fmla="*/ 66 h 249"/>
                <a:gd name="T36" fmla="*/ 0 w 174"/>
                <a:gd name="T37" fmla="*/ 53 h 249"/>
                <a:gd name="T38" fmla="*/ 3 w 174"/>
                <a:gd name="T39" fmla="*/ 50 h 249"/>
                <a:gd name="T40" fmla="*/ 14 w 174"/>
                <a:gd name="T41" fmla="*/ 50 h 249"/>
                <a:gd name="T42" fmla="*/ 52 w 174"/>
                <a:gd name="T43" fmla="*/ 46 h 249"/>
                <a:gd name="T44" fmla="*/ 57 w 174"/>
                <a:gd name="T45" fmla="*/ 39 h 249"/>
                <a:gd name="T46" fmla="*/ 59 w 174"/>
                <a:gd name="T47" fmla="*/ 4 h 249"/>
                <a:gd name="T48" fmla="*/ 66 w 174"/>
                <a:gd name="T49" fmla="*/ 0 h 249"/>
                <a:gd name="T50" fmla="*/ 82 w 174"/>
                <a:gd name="T51" fmla="*/ 8 h 249"/>
                <a:gd name="T52" fmla="*/ 87 w 174"/>
                <a:gd name="T53" fmla="*/ 34 h 249"/>
                <a:gd name="T54" fmla="*/ 96 w 174"/>
                <a:gd name="T55" fmla="*/ 38 h 249"/>
                <a:gd name="T56" fmla="*/ 113 w 174"/>
                <a:gd name="T57" fmla="*/ 35 h 249"/>
                <a:gd name="T58" fmla="*/ 130 w 174"/>
                <a:gd name="T59" fmla="*/ 32 h 249"/>
                <a:gd name="T60" fmla="*/ 133 w 174"/>
                <a:gd name="T61" fmla="*/ 32 h 249"/>
                <a:gd name="T62" fmla="*/ 153 w 174"/>
                <a:gd name="T63" fmla="*/ 56 h 249"/>
                <a:gd name="T64" fmla="*/ 149 w 174"/>
                <a:gd name="T65" fmla="*/ 60 h 249"/>
                <a:gd name="T66" fmla="*/ 109 w 174"/>
                <a:gd name="T67" fmla="*/ 60 h 249"/>
                <a:gd name="T68" fmla="*/ 101 w 174"/>
                <a:gd name="T69" fmla="*/ 61 h 249"/>
                <a:gd name="T70" fmla="*/ 95 w 174"/>
                <a:gd name="T71" fmla="*/ 68 h 249"/>
                <a:gd name="T72" fmla="*/ 104 w 174"/>
                <a:gd name="T73" fmla="*/ 15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4" h="249">
                  <a:moveTo>
                    <a:pt x="104" y="157"/>
                  </a:moveTo>
                  <a:cubicBezTo>
                    <a:pt x="106" y="176"/>
                    <a:pt x="106" y="196"/>
                    <a:pt x="113" y="215"/>
                  </a:cubicBezTo>
                  <a:cubicBezTo>
                    <a:pt x="114" y="219"/>
                    <a:pt x="115" y="222"/>
                    <a:pt x="118" y="226"/>
                  </a:cubicBezTo>
                  <a:cubicBezTo>
                    <a:pt x="120" y="230"/>
                    <a:pt x="121" y="230"/>
                    <a:pt x="125" y="227"/>
                  </a:cubicBezTo>
                  <a:cubicBezTo>
                    <a:pt x="137" y="215"/>
                    <a:pt x="153" y="200"/>
                    <a:pt x="156" y="184"/>
                  </a:cubicBezTo>
                  <a:cubicBezTo>
                    <a:pt x="158" y="177"/>
                    <a:pt x="160" y="176"/>
                    <a:pt x="167" y="177"/>
                  </a:cubicBezTo>
                  <a:cubicBezTo>
                    <a:pt x="171" y="177"/>
                    <a:pt x="174" y="180"/>
                    <a:pt x="174" y="185"/>
                  </a:cubicBezTo>
                  <a:cubicBezTo>
                    <a:pt x="172" y="200"/>
                    <a:pt x="165" y="214"/>
                    <a:pt x="157" y="228"/>
                  </a:cubicBezTo>
                  <a:cubicBezTo>
                    <a:pt x="151" y="238"/>
                    <a:pt x="139" y="244"/>
                    <a:pt x="128" y="248"/>
                  </a:cubicBezTo>
                  <a:cubicBezTo>
                    <a:pt x="124" y="249"/>
                    <a:pt x="120" y="249"/>
                    <a:pt x="116" y="248"/>
                  </a:cubicBezTo>
                  <a:cubicBezTo>
                    <a:pt x="107" y="247"/>
                    <a:pt x="98" y="245"/>
                    <a:pt x="89" y="240"/>
                  </a:cubicBezTo>
                  <a:cubicBezTo>
                    <a:pt x="72" y="231"/>
                    <a:pt x="63" y="216"/>
                    <a:pt x="60" y="198"/>
                  </a:cubicBezTo>
                  <a:cubicBezTo>
                    <a:pt x="55" y="173"/>
                    <a:pt x="55" y="148"/>
                    <a:pt x="53" y="123"/>
                  </a:cubicBezTo>
                  <a:cubicBezTo>
                    <a:pt x="53" y="112"/>
                    <a:pt x="53" y="92"/>
                    <a:pt x="53" y="81"/>
                  </a:cubicBezTo>
                  <a:cubicBezTo>
                    <a:pt x="54" y="78"/>
                    <a:pt x="54" y="76"/>
                    <a:pt x="54" y="74"/>
                  </a:cubicBezTo>
                  <a:cubicBezTo>
                    <a:pt x="54" y="68"/>
                    <a:pt x="54" y="68"/>
                    <a:pt x="48" y="68"/>
                  </a:cubicBezTo>
                  <a:cubicBezTo>
                    <a:pt x="39" y="68"/>
                    <a:pt x="30" y="69"/>
                    <a:pt x="21" y="68"/>
                  </a:cubicBezTo>
                  <a:cubicBezTo>
                    <a:pt x="18" y="68"/>
                    <a:pt x="14" y="67"/>
                    <a:pt x="11" y="66"/>
                  </a:cubicBezTo>
                  <a:cubicBezTo>
                    <a:pt x="5" y="65"/>
                    <a:pt x="0" y="59"/>
                    <a:pt x="0" y="53"/>
                  </a:cubicBezTo>
                  <a:cubicBezTo>
                    <a:pt x="0" y="51"/>
                    <a:pt x="1" y="50"/>
                    <a:pt x="3" y="50"/>
                  </a:cubicBezTo>
                  <a:cubicBezTo>
                    <a:pt x="6" y="50"/>
                    <a:pt x="10" y="50"/>
                    <a:pt x="14" y="50"/>
                  </a:cubicBezTo>
                  <a:cubicBezTo>
                    <a:pt x="27" y="52"/>
                    <a:pt x="39" y="48"/>
                    <a:pt x="52" y="46"/>
                  </a:cubicBezTo>
                  <a:cubicBezTo>
                    <a:pt x="57" y="45"/>
                    <a:pt x="58" y="45"/>
                    <a:pt x="57" y="39"/>
                  </a:cubicBezTo>
                  <a:cubicBezTo>
                    <a:pt x="57" y="32"/>
                    <a:pt x="57" y="10"/>
                    <a:pt x="59" y="4"/>
                  </a:cubicBezTo>
                  <a:cubicBezTo>
                    <a:pt x="61" y="1"/>
                    <a:pt x="63" y="0"/>
                    <a:pt x="66" y="0"/>
                  </a:cubicBezTo>
                  <a:cubicBezTo>
                    <a:pt x="72" y="0"/>
                    <a:pt x="78" y="3"/>
                    <a:pt x="82" y="8"/>
                  </a:cubicBezTo>
                  <a:cubicBezTo>
                    <a:pt x="83" y="11"/>
                    <a:pt x="86" y="30"/>
                    <a:pt x="87" y="34"/>
                  </a:cubicBezTo>
                  <a:cubicBezTo>
                    <a:pt x="90" y="39"/>
                    <a:pt x="90" y="39"/>
                    <a:pt x="96" y="38"/>
                  </a:cubicBezTo>
                  <a:cubicBezTo>
                    <a:pt x="102" y="37"/>
                    <a:pt x="107" y="36"/>
                    <a:pt x="113" y="35"/>
                  </a:cubicBezTo>
                  <a:cubicBezTo>
                    <a:pt x="119" y="33"/>
                    <a:pt x="125" y="33"/>
                    <a:pt x="130" y="32"/>
                  </a:cubicBezTo>
                  <a:cubicBezTo>
                    <a:pt x="131" y="32"/>
                    <a:pt x="133" y="32"/>
                    <a:pt x="133" y="32"/>
                  </a:cubicBezTo>
                  <a:cubicBezTo>
                    <a:pt x="141" y="34"/>
                    <a:pt x="153" y="49"/>
                    <a:pt x="153" y="56"/>
                  </a:cubicBezTo>
                  <a:cubicBezTo>
                    <a:pt x="154" y="59"/>
                    <a:pt x="152" y="61"/>
                    <a:pt x="149" y="60"/>
                  </a:cubicBezTo>
                  <a:cubicBezTo>
                    <a:pt x="136" y="53"/>
                    <a:pt x="123" y="59"/>
                    <a:pt x="109" y="60"/>
                  </a:cubicBezTo>
                  <a:cubicBezTo>
                    <a:pt x="106" y="60"/>
                    <a:pt x="104" y="60"/>
                    <a:pt x="101" y="61"/>
                  </a:cubicBezTo>
                  <a:cubicBezTo>
                    <a:pt x="94" y="61"/>
                    <a:pt x="94" y="61"/>
                    <a:pt x="95" y="68"/>
                  </a:cubicBezTo>
                  <a:cubicBezTo>
                    <a:pt x="99" y="95"/>
                    <a:pt x="100" y="130"/>
                    <a:pt x="104" y="1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6" name="Freeform 96">
              <a:extLst>
                <a:ext uri="{FF2B5EF4-FFF2-40B4-BE49-F238E27FC236}">
                  <a16:creationId xmlns:a16="http://schemas.microsoft.com/office/drawing/2014/main" id="{F0236E25-3E7B-44D3-8747-41B3E9BA0436}"/>
                </a:ext>
              </a:extLst>
            </p:cNvPr>
            <p:cNvSpPr>
              <a:spLocks/>
            </p:cNvSpPr>
            <p:nvPr/>
          </p:nvSpPr>
          <p:spPr bwMode="auto">
            <a:xfrm>
              <a:off x="4228" y="2542"/>
              <a:ext cx="594" cy="378"/>
            </a:xfrm>
            <a:custGeom>
              <a:avLst/>
              <a:gdLst>
                <a:gd name="T0" fmla="*/ 220 w 250"/>
                <a:gd name="T1" fmla="*/ 105 h 159"/>
                <a:gd name="T2" fmla="*/ 229 w 250"/>
                <a:gd name="T3" fmla="*/ 83 h 159"/>
                <a:gd name="T4" fmla="*/ 239 w 250"/>
                <a:gd name="T5" fmla="*/ 75 h 159"/>
                <a:gd name="T6" fmla="*/ 247 w 250"/>
                <a:gd name="T7" fmla="*/ 85 h 159"/>
                <a:gd name="T8" fmla="*/ 228 w 250"/>
                <a:gd name="T9" fmla="*/ 126 h 159"/>
                <a:gd name="T10" fmla="*/ 204 w 250"/>
                <a:gd name="T11" fmla="*/ 145 h 159"/>
                <a:gd name="T12" fmla="*/ 186 w 250"/>
                <a:gd name="T13" fmla="*/ 145 h 159"/>
                <a:gd name="T14" fmla="*/ 178 w 250"/>
                <a:gd name="T15" fmla="*/ 143 h 159"/>
                <a:gd name="T16" fmla="*/ 144 w 250"/>
                <a:gd name="T17" fmla="*/ 110 h 159"/>
                <a:gd name="T18" fmla="*/ 143 w 250"/>
                <a:gd name="T19" fmla="*/ 80 h 159"/>
                <a:gd name="T20" fmla="*/ 147 w 250"/>
                <a:gd name="T21" fmla="*/ 50 h 159"/>
                <a:gd name="T22" fmla="*/ 148 w 250"/>
                <a:gd name="T23" fmla="*/ 44 h 159"/>
                <a:gd name="T24" fmla="*/ 144 w 250"/>
                <a:gd name="T25" fmla="*/ 50 h 159"/>
                <a:gd name="T26" fmla="*/ 126 w 250"/>
                <a:gd name="T27" fmla="*/ 120 h 159"/>
                <a:gd name="T28" fmla="*/ 126 w 250"/>
                <a:gd name="T29" fmla="*/ 123 h 159"/>
                <a:gd name="T30" fmla="*/ 103 w 250"/>
                <a:gd name="T31" fmla="*/ 139 h 159"/>
                <a:gd name="T32" fmla="*/ 88 w 250"/>
                <a:gd name="T33" fmla="*/ 135 h 159"/>
                <a:gd name="T34" fmla="*/ 72 w 250"/>
                <a:gd name="T35" fmla="*/ 112 h 159"/>
                <a:gd name="T36" fmla="*/ 72 w 250"/>
                <a:gd name="T37" fmla="*/ 81 h 159"/>
                <a:gd name="T38" fmla="*/ 72 w 250"/>
                <a:gd name="T39" fmla="*/ 46 h 159"/>
                <a:gd name="T40" fmla="*/ 69 w 250"/>
                <a:gd name="T41" fmla="*/ 51 h 159"/>
                <a:gd name="T42" fmla="*/ 60 w 250"/>
                <a:gd name="T43" fmla="*/ 102 h 159"/>
                <a:gd name="T44" fmla="*/ 58 w 250"/>
                <a:gd name="T45" fmla="*/ 130 h 159"/>
                <a:gd name="T46" fmla="*/ 59 w 250"/>
                <a:gd name="T47" fmla="*/ 145 h 159"/>
                <a:gd name="T48" fmla="*/ 56 w 250"/>
                <a:gd name="T49" fmla="*/ 153 h 159"/>
                <a:gd name="T50" fmla="*/ 39 w 250"/>
                <a:gd name="T51" fmla="*/ 157 h 159"/>
                <a:gd name="T52" fmla="*/ 27 w 250"/>
                <a:gd name="T53" fmla="*/ 154 h 159"/>
                <a:gd name="T54" fmla="*/ 7 w 250"/>
                <a:gd name="T55" fmla="*/ 133 h 159"/>
                <a:gd name="T56" fmla="*/ 5 w 250"/>
                <a:gd name="T57" fmla="*/ 108 h 159"/>
                <a:gd name="T58" fmla="*/ 4 w 250"/>
                <a:gd name="T59" fmla="*/ 80 h 159"/>
                <a:gd name="T60" fmla="*/ 0 w 250"/>
                <a:gd name="T61" fmla="*/ 27 h 159"/>
                <a:gd name="T62" fmla="*/ 2 w 250"/>
                <a:gd name="T63" fmla="*/ 19 h 159"/>
                <a:gd name="T64" fmla="*/ 12 w 250"/>
                <a:gd name="T65" fmla="*/ 12 h 159"/>
                <a:gd name="T66" fmla="*/ 46 w 250"/>
                <a:gd name="T67" fmla="*/ 34 h 159"/>
                <a:gd name="T68" fmla="*/ 50 w 250"/>
                <a:gd name="T69" fmla="*/ 51 h 159"/>
                <a:gd name="T70" fmla="*/ 51 w 250"/>
                <a:gd name="T71" fmla="*/ 55 h 159"/>
                <a:gd name="T72" fmla="*/ 54 w 250"/>
                <a:gd name="T73" fmla="*/ 46 h 159"/>
                <a:gd name="T74" fmla="*/ 64 w 250"/>
                <a:gd name="T75" fmla="*/ 19 h 159"/>
                <a:gd name="T76" fmla="*/ 82 w 250"/>
                <a:gd name="T77" fmla="*/ 9 h 159"/>
                <a:gd name="T78" fmla="*/ 106 w 250"/>
                <a:gd name="T79" fmla="*/ 23 h 159"/>
                <a:gd name="T80" fmla="*/ 115 w 250"/>
                <a:gd name="T81" fmla="*/ 52 h 159"/>
                <a:gd name="T82" fmla="*/ 125 w 250"/>
                <a:gd name="T83" fmla="*/ 33 h 159"/>
                <a:gd name="T84" fmla="*/ 138 w 250"/>
                <a:gd name="T85" fmla="*/ 8 h 159"/>
                <a:gd name="T86" fmla="*/ 148 w 250"/>
                <a:gd name="T87" fmla="*/ 1 h 159"/>
                <a:gd name="T88" fmla="*/ 180 w 250"/>
                <a:gd name="T89" fmla="*/ 9 h 159"/>
                <a:gd name="T90" fmla="*/ 190 w 250"/>
                <a:gd name="T91" fmla="*/ 30 h 159"/>
                <a:gd name="T92" fmla="*/ 190 w 250"/>
                <a:gd name="T93" fmla="*/ 40 h 159"/>
                <a:gd name="T94" fmla="*/ 195 w 250"/>
                <a:gd name="T95" fmla="*/ 99 h 159"/>
                <a:gd name="T96" fmla="*/ 200 w 250"/>
                <a:gd name="T97" fmla="*/ 125 h 159"/>
                <a:gd name="T98" fmla="*/ 220 w 250"/>
                <a:gd name="T99" fmla="*/ 10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159">
                  <a:moveTo>
                    <a:pt x="220" y="105"/>
                  </a:moveTo>
                  <a:cubicBezTo>
                    <a:pt x="224" y="98"/>
                    <a:pt x="227" y="91"/>
                    <a:pt x="229" y="83"/>
                  </a:cubicBezTo>
                  <a:cubicBezTo>
                    <a:pt x="231" y="77"/>
                    <a:pt x="234" y="75"/>
                    <a:pt x="239" y="75"/>
                  </a:cubicBezTo>
                  <a:cubicBezTo>
                    <a:pt x="247" y="75"/>
                    <a:pt x="250" y="78"/>
                    <a:pt x="247" y="85"/>
                  </a:cubicBezTo>
                  <a:cubicBezTo>
                    <a:pt x="243" y="100"/>
                    <a:pt x="237" y="114"/>
                    <a:pt x="228" y="126"/>
                  </a:cubicBezTo>
                  <a:cubicBezTo>
                    <a:pt x="221" y="134"/>
                    <a:pt x="213" y="140"/>
                    <a:pt x="204" y="145"/>
                  </a:cubicBezTo>
                  <a:cubicBezTo>
                    <a:pt x="198" y="147"/>
                    <a:pt x="192" y="145"/>
                    <a:pt x="186" y="145"/>
                  </a:cubicBezTo>
                  <a:cubicBezTo>
                    <a:pt x="183" y="145"/>
                    <a:pt x="181" y="143"/>
                    <a:pt x="178" y="143"/>
                  </a:cubicBezTo>
                  <a:cubicBezTo>
                    <a:pt x="159" y="140"/>
                    <a:pt x="149" y="128"/>
                    <a:pt x="144" y="110"/>
                  </a:cubicBezTo>
                  <a:cubicBezTo>
                    <a:pt x="141" y="101"/>
                    <a:pt x="143" y="90"/>
                    <a:pt x="143" y="80"/>
                  </a:cubicBezTo>
                  <a:cubicBezTo>
                    <a:pt x="142" y="70"/>
                    <a:pt x="144" y="60"/>
                    <a:pt x="147" y="50"/>
                  </a:cubicBezTo>
                  <a:cubicBezTo>
                    <a:pt x="148" y="48"/>
                    <a:pt x="148" y="46"/>
                    <a:pt x="148" y="44"/>
                  </a:cubicBezTo>
                  <a:cubicBezTo>
                    <a:pt x="145" y="45"/>
                    <a:pt x="145" y="48"/>
                    <a:pt x="144" y="50"/>
                  </a:cubicBezTo>
                  <a:cubicBezTo>
                    <a:pt x="136" y="72"/>
                    <a:pt x="129" y="96"/>
                    <a:pt x="126" y="120"/>
                  </a:cubicBezTo>
                  <a:cubicBezTo>
                    <a:pt x="126" y="121"/>
                    <a:pt x="126" y="122"/>
                    <a:pt x="126" y="123"/>
                  </a:cubicBezTo>
                  <a:cubicBezTo>
                    <a:pt x="126" y="135"/>
                    <a:pt x="115" y="142"/>
                    <a:pt x="103" y="139"/>
                  </a:cubicBezTo>
                  <a:cubicBezTo>
                    <a:pt x="98" y="138"/>
                    <a:pt x="93" y="137"/>
                    <a:pt x="88" y="135"/>
                  </a:cubicBezTo>
                  <a:cubicBezTo>
                    <a:pt x="78" y="131"/>
                    <a:pt x="72" y="123"/>
                    <a:pt x="72" y="112"/>
                  </a:cubicBezTo>
                  <a:cubicBezTo>
                    <a:pt x="71" y="102"/>
                    <a:pt x="71" y="91"/>
                    <a:pt x="72" y="81"/>
                  </a:cubicBezTo>
                  <a:cubicBezTo>
                    <a:pt x="73" y="69"/>
                    <a:pt x="72" y="58"/>
                    <a:pt x="72" y="46"/>
                  </a:cubicBezTo>
                  <a:cubicBezTo>
                    <a:pt x="70" y="47"/>
                    <a:pt x="69" y="50"/>
                    <a:pt x="69" y="51"/>
                  </a:cubicBezTo>
                  <a:cubicBezTo>
                    <a:pt x="66" y="68"/>
                    <a:pt x="62" y="85"/>
                    <a:pt x="60" y="102"/>
                  </a:cubicBezTo>
                  <a:cubicBezTo>
                    <a:pt x="58" y="111"/>
                    <a:pt x="59" y="120"/>
                    <a:pt x="58" y="130"/>
                  </a:cubicBezTo>
                  <a:cubicBezTo>
                    <a:pt x="58" y="135"/>
                    <a:pt x="57" y="140"/>
                    <a:pt x="59" y="145"/>
                  </a:cubicBezTo>
                  <a:cubicBezTo>
                    <a:pt x="60" y="148"/>
                    <a:pt x="58" y="151"/>
                    <a:pt x="56" y="153"/>
                  </a:cubicBezTo>
                  <a:cubicBezTo>
                    <a:pt x="51" y="157"/>
                    <a:pt x="46" y="159"/>
                    <a:pt x="39" y="157"/>
                  </a:cubicBezTo>
                  <a:cubicBezTo>
                    <a:pt x="36" y="156"/>
                    <a:pt x="31" y="155"/>
                    <a:pt x="27" y="154"/>
                  </a:cubicBezTo>
                  <a:cubicBezTo>
                    <a:pt x="16" y="151"/>
                    <a:pt x="11" y="143"/>
                    <a:pt x="7" y="133"/>
                  </a:cubicBezTo>
                  <a:cubicBezTo>
                    <a:pt x="5" y="125"/>
                    <a:pt x="4" y="116"/>
                    <a:pt x="5" y="108"/>
                  </a:cubicBezTo>
                  <a:cubicBezTo>
                    <a:pt x="5" y="99"/>
                    <a:pt x="4" y="89"/>
                    <a:pt x="4" y="80"/>
                  </a:cubicBezTo>
                  <a:cubicBezTo>
                    <a:pt x="3" y="62"/>
                    <a:pt x="2" y="44"/>
                    <a:pt x="0" y="27"/>
                  </a:cubicBezTo>
                  <a:cubicBezTo>
                    <a:pt x="0" y="24"/>
                    <a:pt x="1" y="21"/>
                    <a:pt x="2" y="19"/>
                  </a:cubicBezTo>
                  <a:cubicBezTo>
                    <a:pt x="3" y="14"/>
                    <a:pt x="7" y="12"/>
                    <a:pt x="12" y="12"/>
                  </a:cubicBezTo>
                  <a:cubicBezTo>
                    <a:pt x="28" y="12"/>
                    <a:pt x="40" y="20"/>
                    <a:pt x="46" y="34"/>
                  </a:cubicBezTo>
                  <a:cubicBezTo>
                    <a:pt x="48" y="39"/>
                    <a:pt x="50" y="45"/>
                    <a:pt x="50" y="51"/>
                  </a:cubicBezTo>
                  <a:cubicBezTo>
                    <a:pt x="50" y="52"/>
                    <a:pt x="50" y="53"/>
                    <a:pt x="51" y="55"/>
                  </a:cubicBezTo>
                  <a:cubicBezTo>
                    <a:pt x="53" y="52"/>
                    <a:pt x="54" y="49"/>
                    <a:pt x="54" y="46"/>
                  </a:cubicBezTo>
                  <a:cubicBezTo>
                    <a:pt x="56" y="36"/>
                    <a:pt x="59" y="27"/>
                    <a:pt x="64" y="19"/>
                  </a:cubicBezTo>
                  <a:cubicBezTo>
                    <a:pt x="67" y="12"/>
                    <a:pt x="75" y="9"/>
                    <a:pt x="82" y="9"/>
                  </a:cubicBezTo>
                  <a:cubicBezTo>
                    <a:pt x="92" y="10"/>
                    <a:pt x="100" y="14"/>
                    <a:pt x="106" y="23"/>
                  </a:cubicBezTo>
                  <a:cubicBezTo>
                    <a:pt x="111" y="32"/>
                    <a:pt x="113" y="41"/>
                    <a:pt x="115" y="52"/>
                  </a:cubicBezTo>
                  <a:cubicBezTo>
                    <a:pt x="119" y="45"/>
                    <a:pt x="122" y="39"/>
                    <a:pt x="125" y="33"/>
                  </a:cubicBezTo>
                  <a:cubicBezTo>
                    <a:pt x="128" y="24"/>
                    <a:pt x="132" y="16"/>
                    <a:pt x="138" y="8"/>
                  </a:cubicBezTo>
                  <a:cubicBezTo>
                    <a:pt x="141" y="4"/>
                    <a:pt x="144" y="2"/>
                    <a:pt x="148" y="1"/>
                  </a:cubicBezTo>
                  <a:cubicBezTo>
                    <a:pt x="160" y="0"/>
                    <a:pt x="170" y="2"/>
                    <a:pt x="180" y="9"/>
                  </a:cubicBezTo>
                  <a:cubicBezTo>
                    <a:pt x="187" y="14"/>
                    <a:pt x="188" y="22"/>
                    <a:pt x="190" y="30"/>
                  </a:cubicBezTo>
                  <a:cubicBezTo>
                    <a:pt x="190" y="34"/>
                    <a:pt x="190" y="37"/>
                    <a:pt x="190" y="40"/>
                  </a:cubicBezTo>
                  <a:cubicBezTo>
                    <a:pt x="190" y="60"/>
                    <a:pt x="194" y="79"/>
                    <a:pt x="195" y="99"/>
                  </a:cubicBezTo>
                  <a:cubicBezTo>
                    <a:pt x="196" y="107"/>
                    <a:pt x="197" y="115"/>
                    <a:pt x="200" y="125"/>
                  </a:cubicBezTo>
                  <a:cubicBezTo>
                    <a:pt x="209" y="119"/>
                    <a:pt x="214" y="112"/>
                    <a:pt x="220"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7" name="Freeform 97">
              <a:extLst>
                <a:ext uri="{FF2B5EF4-FFF2-40B4-BE49-F238E27FC236}">
                  <a16:creationId xmlns:a16="http://schemas.microsoft.com/office/drawing/2014/main" id="{2C7D9CE8-A92D-4527-8217-574AF7387280}"/>
                </a:ext>
              </a:extLst>
            </p:cNvPr>
            <p:cNvSpPr>
              <a:spLocks noEditPoints="1"/>
            </p:cNvSpPr>
            <p:nvPr/>
          </p:nvSpPr>
          <p:spPr bwMode="auto">
            <a:xfrm>
              <a:off x="4767" y="2511"/>
              <a:ext cx="463" cy="378"/>
            </a:xfrm>
            <a:custGeom>
              <a:avLst/>
              <a:gdLst>
                <a:gd name="T0" fmla="*/ 91 w 195"/>
                <a:gd name="T1" fmla="*/ 124 h 159"/>
                <a:gd name="T2" fmla="*/ 82 w 195"/>
                <a:gd name="T3" fmla="*/ 145 h 159"/>
                <a:gd name="T4" fmla="*/ 50 w 195"/>
                <a:gd name="T5" fmla="*/ 155 h 159"/>
                <a:gd name="T6" fmla="*/ 4 w 195"/>
                <a:gd name="T7" fmla="*/ 109 h 159"/>
                <a:gd name="T8" fmla="*/ 4 w 195"/>
                <a:gd name="T9" fmla="*/ 53 h 159"/>
                <a:gd name="T10" fmla="*/ 24 w 195"/>
                <a:gd name="T11" fmla="*/ 15 h 159"/>
                <a:gd name="T12" fmla="*/ 54 w 195"/>
                <a:gd name="T13" fmla="*/ 1 h 159"/>
                <a:gd name="T14" fmla="*/ 94 w 195"/>
                <a:gd name="T15" fmla="*/ 9 h 159"/>
                <a:gd name="T16" fmla="*/ 100 w 195"/>
                <a:gd name="T17" fmla="*/ 9 h 159"/>
                <a:gd name="T18" fmla="*/ 115 w 195"/>
                <a:gd name="T19" fmla="*/ 6 h 159"/>
                <a:gd name="T20" fmla="*/ 135 w 195"/>
                <a:gd name="T21" fmla="*/ 21 h 159"/>
                <a:gd name="T22" fmla="*/ 144 w 195"/>
                <a:gd name="T23" fmla="*/ 58 h 159"/>
                <a:gd name="T24" fmla="*/ 145 w 195"/>
                <a:gd name="T25" fmla="*/ 108 h 159"/>
                <a:gd name="T26" fmla="*/ 149 w 195"/>
                <a:gd name="T27" fmla="*/ 123 h 159"/>
                <a:gd name="T28" fmla="*/ 155 w 195"/>
                <a:gd name="T29" fmla="*/ 124 h 159"/>
                <a:gd name="T30" fmla="*/ 170 w 195"/>
                <a:gd name="T31" fmla="*/ 104 h 159"/>
                <a:gd name="T32" fmla="*/ 177 w 195"/>
                <a:gd name="T33" fmla="*/ 87 h 159"/>
                <a:gd name="T34" fmla="*/ 192 w 195"/>
                <a:gd name="T35" fmla="*/ 81 h 159"/>
                <a:gd name="T36" fmla="*/ 194 w 195"/>
                <a:gd name="T37" fmla="*/ 87 h 159"/>
                <a:gd name="T38" fmla="*/ 185 w 195"/>
                <a:gd name="T39" fmla="*/ 117 h 159"/>
                <a:gd name="T40" fmla="*/ 174 w 195"/>
                <a:gd name="T41" fmla="*/ 134 h 159"/>
                <a:gd name="T42" fmla="*/ 152 w 195"/>
                <a:gd name="T43" fmla="*/ 149 h 159"/>
                <a:gd name="T44" fmla="*/ 140 w 195"/>
                <a:gd name="T45" fmla="*/ 148 h 159"/>
                <a:gd name="T46" fmla="*/ 122 w 195"/>
                <a:gd name="T47" fmla="*/ 142 h 159"/>
                <a:gd name="T48" fmla="*/ 98 w 195"/>
                <a:gd name="T49" fmla="*/ 116 h 159"/>
                <a:gd name="T50" fmla="*/ 95 w 195"/>
                <a:gd name="T51" fmla="*/ 109 h 159"/>
                <a:gd name="T52" fmla="*/ 91 w 195"/>
                <a:gd name="T53" fmla="*/ 124 h 159"/>
                <a:gd name="T54" fmla="*/ 54 w 195"/>
                <a:gd name="T55" fmla="*/ 128 h 159"/>
                <a:gd name="T56" fmla="*/ 60 w 195"/>
                <a:gd name="T57" fmla="*/ 129 h 159"/>
                <a:gd name="T58" fmla="*/ 75 w 195"/>
                <a:gd name="T59" fmla="*/ 95 h 159"/>
                <a:gd name="T60" fmla="*/ 77 w 195"/>
                <a:gd name="T61" fmla="*/ 80 h 159"/>
                <a:gd name="T62" fmla="*/ 91 w 195"/>
                <a:gd name="T63" fmla="*/ 28 h 159"/>
                <a:gd name="T64" fmla="*/ 84 w 195"/>
                <a:gd name="T65" fmla="*/ 21 h 159"/>
                <a:gd name="T66" fmla="*/ 79 w 195"/>
                <a:gd name="T67" fmla="*/ 23 h 159"/>
                <a:gd name="T68" fmla="*/ 59 w 195"/>
                <a:gd name="T69" fmla="*/ 52 h 159"/>
                <a:gd name="T70" fmla="*/ 50 w 195"/>
                <a:gd name="T71" fmla="*/ 111 h 159"/>
                <a:gd name="T72" fmla="*/ 54 w 195"/>
                <a:gd name="T73" fmla="*/ 12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5" h="159">
                  <a:moveTo>
                    <a:pt x="91" y="124"/>
                  </a:moveTo>
                  <a:cubicBezTo>
                    <a:pt x="89" y="131"/>
                    <a:pt x="87" y="139"/>
                    <a:pt x="82" y="145"/>
                  </a:cubicBezTo>
                  <a:cubicBezTo>
                    <a:pt x="74" y="155"/>
                    <a:pt x="63" y="159"/>
                    <a:pt x="50" y="155"/>
                  </a:cubicBezTo>
                  <a:cubicBezTo>
                    <a:pt x="27" y="149"/>
                    <a:pt x="9" y="135"/>
                    <a:pt x="4" y="109"/>
                  </a:cubicBezTo>
                  <a:cubicBezTo>
                    <a:pt x="1" y="90"/>
                    <a:pt x="0" y="72"/>
                    <a:pt x="4" y="53"/>
                  </a:cubicBezTo>
                  <a:cubicBezTo>
                    <a:pt x="7" y="39"/>
                    <a:pt x="13" y="26"/>
                    <a:pt x="24" y="15"/>
                  </a:cubicBezTo>
                  <a:cubicBezTo>
                    <a:pt x="32" y="7"/>
                    <a:pt x="42" y="1"/>
                    <a:pt x="54" y="1"/>
                  </a:cubicBezTo>
                  <a:cubicBezTo>
                    <a:pt x="67" y="0"/>
                    <a:pt x="82" y="2"/>
                    <a:pt x="94" y="9"/>
                  </a:cubicBezTo>
                  <a:cubicBezTo>
                    <a:pt x="96" y="11"/>
                    <a:pt x="98" y="12"/>
                    <a:pt x="100" y="9"/>
                  </a:cubicBezTo>
                  <a:cubicBezTo>
                    <a:pt x="105" y="5"/>
                    <a:pt x="110" y="5"/>
                    <a:pt x="115" y="6"/>
                  </a:cubicBezTo>
                  <a:cubicBezTo>
                    <a:pt x="124" y="8"/>
                    <a:pt x="131" y="13"/>
                    <a:pt x="135" y="21"/>
                  </a:cubicBezTo>
                  <a:cubicBezTo>
                    <a:pt x="141" y="33"/>
                    <a:pt x="145" y="45"/>
                    <a:pt x="144" y="58"/>
                  </a:cubicBezTo>
                  <a:cubicBezTo>
                    <a:pt x="143" y="75"/>
                    <a:pt x="144" y="92"/>
                    <a:pt x="145" y="108"/>
                  </a:cubicBezTo>
                  <a:cubicBezTo>
                    <a:pt x="146" y="113"/>
                    <a:pt x="147" y="118"/>
                    <a:pt x="149" y="123"/>
                  </a:cubicBezTo>
                  <a:cubicBezTo>
                    <a:pt x="150" y="127"/>
                    <a:pt x="152" y="127"/>
                    <a:pt x="155" y="124"/>
                  </a:cubicBezTo>
                  <a:cubicBezTo>
                    <a:pt x="161" y="118"/>
                    <a:pt x="166" y="112"/>
                    <a:pt x="170" y="104"/>
                  </a:cubicBezTo>
                  <a:cubicBezTo>
                    <a:pt x="173" y="99"/>
                    <a:pt x="176" y="93"/>
                    <a:pt x="177" y="87"/>
                  </a:cubicBezTo>
                  <a:cubicBezTo>
                    <a:pt x="178" y="80"/>
                    <a:pt x="185" y="78"/>
                    <a:pt x="192" y="81"/>
                  </a:cubicBezTo>
                  <a:cubicBezTo>
                    <a:pt x="194" y="82"/>
                    <a:pt x="195" y="84"/>
                    <a:pt x="194" y="87"/>
                  </a:cubicBezTo>
                  <a:cubicBezTo>
                    <a:pt x="192" y="97"/>
                    <a:pt x="190" y="107"/>
                    <a:pt x="185" y="117"/>
                  </a:cubicBezTo>
                  <a:cubicBezTo>
                    <a:pt x="182" y="123"/>
                    <a:pt x="178" y="128"/>
                    <a:pt x="174" y="134"/>
                  </a:cubicBezTo>
                  <a:cubicBezTo>
                    <a:pt x="169" y="141"/>
                    <a:pt x="161" y="146"/>
                    <a:pt x="152" y="149"/>
                  </a:cubicBezTo>
                  <a:cubicBezTo>
                    <a:pt x="148" y="150"/>
                    <a:pt x="144" y="149"/>
                    <a:pt x="140" y="148"/>
                  </a:cubicBezTo>
                  <a:cubicBezTo>
                    <a:pt x="134" y="146"/>
                    <a:pt x="128" y="144"/>
                    <a:pt x="122" y="142"/>
                  </a:cubicBezTo>
                  <a:cubicBezTo>
                    <a:pt x="110" y="138"/>
                    <a:pt x="102" y="129"/>
                    <a:pt x="98" y="116"/>
                  </a:cubicBezTo>
                  <a:cubicBezTo>
                    <a:pt x="97" y="114"/>
                    <a:pt x="96" y="112"/>
                    <a:pt x="95" y="109"/>
                  </a:cubicBezTo>
                  <a:cubicBezTo>
                    <a:pt x="93" y="114"/>
                    <a:pt x="93" y="119"/>
                    <a:pt x="91" y="124"/>
                  </a:cubicBezTo>
                  <a:close/>
                  <a:moveTo>
                    <a:pt x="54" y="128"/>
                  </a:moveTo>
                  <a:cubicBezTo>
                    <a:pt x="55" y="133"/>
                    <a:pt x="56" y="133"/>
                    <a:pt x="60" y="129"/>
                  </a:cubicBezTo>
                  <a:cubicBezTo>
                    <a:pt x="68" y="119"/>
                    <a:pt x="73" y="108"/>
                    <a:pt x="75" y="95"/>
                  </a:cubicBezTo>
                  <a:cubicBezTo>
                    <a:pt x="76" y="90"/>
                    <a:pt x="76" y="85"/>
                    <a:pt x="77" y="80"/>
                  </a:cubicBezTo>
                  <a:cubicBezTo>
                    <a:pt x="83" y="63"/>
                    <a:pt x="85" y="45"/>
                    <a:pt x="91" y="28"/>
                  </a:cubicBezTo>
                  <a:cubicBezTo>
                    <a:pt x="93" y="22"/>
                    <a:pt x="90" y="19"/>
                    <a:pt x="84" y="21"/>
                  </a:cubicBezTo>
                  <a:cubicBezTo>
                    <a:pt x="82" y="21"/>
                    <a:pt x="81" y="22"/>
                    <a:pt x="79" y="23"/>
                  </a:cubicBezTo>
                  <a:cubicBezTo>
                    <a:pt x="70" y="31"/>
                    <a:pt x="63" y="41"/>
                    <a:pt x="59" y="52"/>
                  </a:cubicBezTo>
                  <a:cubicBezTo>
                    <a:pt x="52" y="71"/>
                    <a:pt x="51" y="91"/>
                    <a:pt x="50" y="111"/>
                  </a:cubicBezTo>
                  <a:cubicBezTo>
                    <a:pt x="50" y="117"/>
                    <a:pt x="51" y="123"/>
                    <a:pt x="54" y="1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8" name="Freeform 98">
              <a:extLst>
                <a:ext uri="{FF2B5EF4-FFF2-40B4-BE49-F238E27FC236}">
                  <a16:creationId xmlns:a16="http://schemas.microsoft.com/office/drawing/2014/main" id="{48958B80-FCCD-4D8B-B1BA-689C855CF8F2}"/>
                </a:ext>
              </a:extLst>
            </p:cNvPr>
            <p:cNvSpPr>
              <a:spLocks noEditPoints="1"/>
            </p:cNvSpPr>
            <p:nvPr/>
          </p:nvSpPr>
          <p:spPr bwMode="auto">
            <a:xfrm>
              <a:off x="5199" y="2490"/>
              <a:ext cx="300" cy="390"/>
            </a:xfrm>
            <a:custGeom>
              <a:avLst/>
              <a:gdLst>
                <a:gd name="T0" fmla="*/ 75 w 126"/>
                <a:gd name="T1" fmla="*/ 7 h 164"/>
                <a:gd name="T2" fmla="*/ 76 w 126"/>
                <a:gd name="T3" fmla="*/ 19 h 164"/>
                <a:gd name="T4" fmla="*/ 56 w 126"/>
                <a:gd name="T5" fmla="*/ 46 h 164"/>
                <a:gd name="T6" fmla="*/ 43 w 126"/>
                <a:gd name="T7" fmla="*/ 80 h 164"/>
                <a:gd name="T8" fmla="*/ 50 w 126"/>
                <a:gd name="T9" fmla="*/ 92 h 164"/>
                <a:gd name="T10" fmla="*/ 73 w 126"/>
                <a:gd name="T11" fmla="*/ 105 h 164"/>
                <a:gd name="T12" fmla="*/ 79 w 126"/>
                <a:gd name="T13" fmla="*/ 106 h 164"/>
                <a:gd name="T14" fmla="*/ 105 w 126"/>
                <a:gd name="T15" fmla="*/ 88 h 164"/>
                <a:gd name="T16" fmla="*/ 111 w 126"/>
                <a:gd name="T17" fmla="*/ 82 h 164"/>
                <a:gd name="T18" fmla="*/ 122 w 126"/>
                <a:gd name="T19" fmla="*/ 83 h 164"/>
                <a:gd name="T20" fmla="*/ 122 w 126"/>
                <a:gd name="T21" fmla="*/ 91 h 164"/>
                <a:gd name="T22" fmla="*/ 104 w 126"/>
                <a:gd name="T23" fmla="*/ 109 h 164"/>
                <a:gd name="T24" fmla="*/ 90 w 126"/>
                <a:gd name="T25" fmla="*/ 117 h 164"/>
                <a:gd name="T26" fmla="*/ 87 w 126"/>
                <a:gd name="T27" fmla="*/ 123 h 164"/>
                <a:gd name="T28" fmla="*/ 60 w 126"/>
                <a:gd name="T29" fmla="*/ 163 h 164"/>
                <a:gd name="T30" fmla="*/ 33 w 126"/>
                <a:gd name="T31" fmla="*/ 157 h 164"/>
                <a:gd name="T32" fmla="*/ 24 w 126"/>
                <a:gd name="T33" fmla="*/ 144 h 164"/>
                <a:gd name="T34" fmla="*/ 30 w 126"/>
                <a:gd name="T35" fmla="*/ 130 h 164"/>
                <a:gd name="T36" fmla="*/ 51 w 126"/>
                <a:gd name="T37" fmla="*/ 118 h 164"/>
                <a:gd name="T38" fmla="*/ 55 w 126"/>
                <a:gd name="T39" fmla="*/ 116 h 164"/>
                <a:gd name="T40" fmla="*/ 55 w 126"/>
                <a:gd name="T41" fmla="*/ 111 h 164"/>
                <a:gd name="T42" fmla="*/ 48 w 126"/>
                <a:gd name="T43" fmla="*/ 109 h 164"/>
                <a:gd name="T44" fmla="*/ 23 w 126"/>
                <a:gd name="T45" fmla="*/ 97 h 164"/>
                <a:gd name="T46" fmla="*/ 15 w 126"/>
                <a:gd name="T47" fmla="*/ 90 h 164"/>
                <a:gd name="T48" fmla="*/ 2 w 126"/>
                <a:gd name="T49" fmla="*/ 52 h 164"/>
                <a:gd name="T50" fmla="*/ 54 w 126"/>
                <a:gd name="T51" fmla="*/ 0 h 164"/>
                <a:gd name="T52" fmla="*/ 75 w 126"/>
                <a:gd name="T53" fmla="*/ 7 h 164"/>
                <a:gd name="T54" fmla="*/ 43 w 126"/>
                <a:gd name="T55" fmla="*/ 136 h 164"/>
                <a:gd name="T56" fmla="*/ 38 w 126"/>
                <a:gd name="T57" fmla="*/ 146 h 164"/>
                <a:gd name="T58" fmla="*/ 45 w 126"/>
                <a:gd name="T59" fmla="*/ 150 h 164"/>
                <a:gd name="T60" fmla="*/ 57 w 126"/>
                <a:gd name="T61" fmla="*/ 132 h 164"/>
                <a:gd name="T62" fmla="*/ 43 w 126"/>
                <a:gd name="T63" fmla="*/ 136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6" h="164">
                  <a:moveTo>
                    <a:pt x="75" y="7"/>
                  </a:moveTo>
                  <a:cubicBezTo>
                    <a:pt x="79" y="10"/>
                    <a:pt x="80" y="14"/>
                    <a:pt x="76" y="19"/>
                  </a:cubicBezTo>
                  <a:cubicBezTo>
                    <a:pt x="70" y="28"/>
                    <a:pt x="63" y="37"/>
                    <a:pt x="56" y="46"/>
                  </a:cubicBezTo>
                  <a:cubicBezTo>
                    <a:pt x="50" y="57"/>
                    <a:pt x="44" y="68"/>
                    <a:pt x="43" y="80"/>
                  </a:cubicBezTo>
                  <a:cubicBezTo>
                    <a:pt x="43" y="88"/>
                    <a:pt x="43" y="89"/>
                    <a:pt x="50" y="92"/>
                  </a:cubicBezTo>
                  <a:cubicBezTo>
                    <a:pt x="58" y="95"/>
                    <a:pt x="66" y="99"/>
                    <a:pt x="73" y="105"/>
                  </a:cubicBezTo>
                  <a:cubicBezTo>
                    <a:pt x="75" y="107"/>
                    <a:pt x="77" y="107"/>
                    <a:pt x="79" y="106"/>
                  </a:cubicBezTo>
                  <a:cubicBezTo>
                    <a:pt x="89" y="101"/>
                    <a:pt x="98" y="95"/>
                    <a:pt x="105" y="88"/>
                  </a:cubicBezTo>
                  <a:cubicBezTo>
                    <a:pt x="107" y="86"/>
                    <a:pt x="109" y="84"/>
                    <a:pt x="111" y="82"/>
                  </a:cubicBezTo>
                  <a:cubicBezTo>
                    <a:pt x="114" y="80"/>
                    <a:pt x="119" y="80"/>
                    <a:pt x="122" y="83"/>
                  </a:cubicBezTo>
                  <a:cubicBezTo>
                    <a:pt x="126" y="86"/>
                    <a:pt x="124" y="88"/>
                    <a:pt x="122" y="91"/>
                  </a:cubicBezTo>
                  <a:cubicBezTo>
                    <a:pt x="119" y="100"/>
                    <a:pt x="112" y="105"/>
                    <a:pt x="104" y="109"/>
                  </a:cubicBezTo>
                  <a:cubicBezTo>
                    <a:pt x="100" y="112"/>
                    <a:pt x="95" y="115"/>
                    <a:pt x="90" y="117"/>
                  </a:cubicBezTo>
                  <a:cubicBezTo>
                    <a:pt x="87" y="118"/>
                    <a:pt x="86" y="119"/>
                    <a:pt x="87" y="123"/>
                  </a:cubicBezTo>
                  <a:cubicBezTo>
                    <a:pt x="92" y="139"/>
                    <a:pt x="80" y="159"/>
                    <a:pt x="60" y="163"/>
                  </a:cubicBezTo>
                  <a:cubicBezTo>
                    <a:pt x="50" y="164"/>
                    <a:pt x="41" y="163"/>
                    <a:pt x="33" y="157"/>
                  </a:cubicBezTo>
                  <a:cubicBezTo>
                    <a:pt x="28" y="154"/>
                    <a:pt x="25" y="149"/>
                    <a:pt x="24" y="144"/>
                  </a:cubicBezTo>
                  <a:cubicBezTo>
                    <a:pt x="23" y="138"/>
                    <a:pt x="26" y="134"/>
                    <a:pt x="30" y="130"/>
                  </a:cubicBezTo>
                  <a:cubicBezTo>
                    <a:pt x="36" y="126"/>
                    <a:pt x="43" y="121"/>
                    <a:pt x="51" y="118"/>
                  </a:cubicBezTo>
                  <a:cubicBezTo>
                    <a:pt x="52" y="117"/>
                    <a:pt x="54" y="117"/>
                    <a:pt x="55" y="116"/>
                  </a:cubicBezTo>
                  <a:cubicBezTo>
                    <a:pt x="58" y="114"/>
                    <a:pt x="57" y="112"/>
                    <a:pt x="55" y="111"/>
                  </a:cubicBezTo>
                  <a:cubicBezTo>
                    <a:pt x="53" y="110"/>
                    <a:pt x="50" y="109"/>
                    <a:pt x="48" y="109"/>
                  </a:cubicBezTo>
                  <a:cubicBezTo>
                    <a:pt x="38" y="108"/>
                    <a:pt x="30" y="103"/>
                    <a:pt x="23" y="97"/>
                  </a:cubicBezTo>
                  <a:cubicBezTo>
                    <a:pt x="20" y="94"/>
                    <a:pt x="18" y="92"/>
                    <a:pt x="15" y="90"/>
                  </a:cubicBezTo>
                  <a:cubicBezTo>
                    <a:pt x="3" y="80"/>
                    <a:pt x="0" y="67"/>
                    <a:pt x="2" y="52"/>
                  </a:cubicBezTo>
                  <a:cubicBezTo>
                    <a:pt x="7" y="24"/>
                    <a:pt x="26" y="5"/>
                    <a:pt x="54" y="0"/>
                  </a:cubicBezTo>
                  <a:cubicBezTo>
                    <a:pt x="62" y="0"/>
                    <a:pt x="69" y="2"/>
                    <a:pt x="75" y="7"/>
                  </a:cubicBezTo>
                  <a:close/>
                  <a:moveTo>
                    <a:pt x="43" y="136"/>
                  </a:moveTo>
                  <a:cubicBezTo>
                    <a:pt x="39" y="138"/>
                    <a:pt x="37" y="143"/>
                    <a:pt x="38" y="146"/>
                  </a:cubicBezTo>
                  <a:cubicBezTo>
                    <a:pt x="39" y="151"/>
                    <a:pt x="41" y="152"/>
                    <a:pt x="45" y="150"/>
                  </a:cubicBezTo>
                  <a:cubicBezTo>
                    <a:pt x="51" y="146"/>
                    <a:pt x="55" y="140"/>
                    <a:pt x="57" y="132"/>
                  </a:cubicBezTo>
                  <a:cubicBezTo>
                    <a:pt x="51" y="132"/>
                    <a:pt x="47" y="133"/>
                    <a:pt x="43" y="1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79" name="Freeform 99">
              <a:extLst>
                <a:ext uri="{FF2B5EF4-FFF2-40B4-BE49-F238E27FC236}">
                  <a16:creationId xmlns:a16="http://schemas.microsoft.com/office/drawing/2014/main" id="{3827636F-1A08-480D-B4CC-DDA788D9A0DD}"/>
                </a:ext>
              </a:extLst>
            </p:cNvPr>
            <p:cNvSpPr>
              <a:spLocks/>
            </p:cNvSpPr>
            <p:nvPr/>
          </p:nvSpPr>
          <p:spPr bwMode="auto">
            <a:xfrm>
              <a:off x="2858" y="1530"/>
              <a:ext cx="705" cy="758"/>
            </a:xfrm>
            <a:custGeom>
              <a:avLst/>
              <a:gdLst>
                <a:gd name="T0" fmla="*/ 220 w 297"/>
                <a:gd name="T1" fmla="*/ 99 h 319"/>
                <a:gd name="T2" fmla="*/ 198 w 297"/>
                <a:gd name="T3" fmla="*/ 182 h 319"/>
                <a:gd name="T4" fmla="*/ 189 w 297"/>
                <a:gd name="T5" fmla="*/ 239 h 319"/>
                <a:gd name="T6" fmla="*/ 191 w 297"/>
                <a:gd name="T7" fmla="*/ 265 h 319"/>
                <a:gd name="T8" fmla="*/ 190 w 297"/>
                <a:gd name="T9" fmla="*/ 273 h 319"/>
                <a:gd name="T10" fmla="*/ 162 w 297"/>
                <a:gd name="T11" fmla="*/ 287 h 319"/>
                <a:gd name="T12" fmla="*/ 140 w 297"/>
                <a:gd name="T13" fmla="*/ 284 h 319"/>
                <a:gd name="T14" fmla="*/ 112 w 297"/>
                <a:gd name="T15" fmla="*/ 261 h 319"/>
                <a:gd name="T16" fmla="*/ 107 w 297"/>
                <a:gd name="T17" fmla="*/ 220 h 319"/>
                <a:gd name="T18" fmla="*/ 107 w 297"/>
                <a:gd name="T19" fmla="*/ 182 h 319"/>
                <a:gd name="T20" fmla="*/ 110 w 297"/>
                <a:gd name="T21" fmla="*/ 91 h 319"/>
                <a:gd name="T22" fmla="*/ 112 w 297"/>
                <a:gd name="T23" fmla="*/ 74 h 319"/>
                <a:gd name="T24" fmla="*/ 104 w 297"/>
                <a:gd name="T25" fmla="*/ 97 h 319"/>
                <a:gd name="T26" fmla="*/ 91 w 297"/>
                <a:gd name="T27" fmla="*/ 158 h 319"/>
                <a:gd name="T28" fmla="*/ 81 w 297"/>
                <a:gd name="T29" fmla="*/ 226 h 319"/>
                <a:gd name="T30" fmla="*/ 82 w 297"/>
                <a:gd name="T31" fmla="*/ 280 h 319"/>
                <a:gd name="T32" fmla="*/ 83 w 297"/>
                <a:gd name="T33" fmla="*/ 294 h 319"/>
                <a:gd name="T34" fmla="*/ 60 w 297"/>
                <a:gd name="T35" fmla="*/ 318 h 319"/>
                <a:gd name="T36" fmla="*/ 32 w 297"/>
                <a:gd name="T37" fmla="*/ 312 h 319"/>
                <a:gd name="T38" fmla="*/ 11 w 297"/>
                <a:gd name="T39" fmla="*/ 293 h 319"/>
                <a:gd name="T40" fmla="*/ 3 w 297"/>
                <a:gd name="T41" fmla="*/ 259 h 319"/>
                <a:gd name="T42" fmla="*/ 1 w 297"/>
                <a:gd name="T43" fmla="*/ 217 h 319"/>
                <a:gd name="T44" fmla="*/ 3 w 297"/>
                <a:gd name="T45" fmla="*/ 174 h 319"/>
                <a:gd name="T46" fmla="*/ 4 w 297"/>
                <a:gd name="T47" fmla="*/ 139 h 319"/>
                <a:gd name="T48" fmla="*/ 5 w 297"/>
                <a:gd name="T49" fmla="*/ 90 h 319"/>
                <a:gd name="T50" fmla="*/ 4 w 297"/>
                <a:gd name="T51" fmla="*/ 78 h 319"/>
                <a:gd name="T52" fmla="*/ 3 w 297"/>
                <a:gd name="T53" fmla="*/ 38 h 319"/>
                <a:gd name="T54" fmla="*/ 7 w 297"/>
                <a:gd name="T55" fmla="*/ 11 h 319"/>
                <a:gd name="T56" fmla="*/ 19 w 297"/>
                <a:gd name="T57" fmla="*/ 1 h 319"/>
                <a:gd name="T58" fmla="*/ 55 w 297"/>
                <a:gd name="T59" fmla="*/ 20 h 319"/>
                <a:gd name="T60" fmla="*/ 63 w 297"/>
                <a:gd name="T61" fmla="*/ 41 h 319"/>
                <a:gd name="T62" fmla="*/ 68 w 297"/>
                <a:gd name="T63" fmla="*/ 66 h 319"/>
                <a:gd name="T64" fmla="*/ 71 w 297"/>
                <a:gd name="T65" fmla="*/ 101 h 319"/>
                <a:gd name="T66" fmla="*/ 72 w 297"/>
                <a:gd name="T67" fmla="*/ 111 h 319"/>
                <a:gd name="T68" fmla="*/ 75 w 297"/>
                <a:gd name="T69" fmla="*/ 99 h 319"/>
                <a:gd name="T70" fmla="*/ 99 w 297"/>
                <a:gd name="T71" fmla="*/ 28 h 319"/>
                <a:gd name="T72" fmla="*/ 126 w 297"/>
                <a:gd name="T73" fmla="*/ 14 h 319"/>
                <a:gd name="T74" fmla="*/ 163 w 297"/>
                <a:gd name="T75" fmla="*/ 40 h 319"/>
                <a:gd name="T76" fmla="*/ 164 w 297"/>
                <a:gd name="T77" fmla="*/ 43 h 319"/>
                <a:gd name="T78" fmla="*/ 175 w 297"/>
                <a:gd name="T79" fmla="*/ 87 h 319"/>
                <a:gd name="T80" fmla="*/ 177 w 297"/>
                <a:gd name="T81" fmla="*/ 121 h 319"/>
                <a:gd name="T82" fmla="*/ 182 w 297"/>
                <a:gd name="T83" fmla="*/ 113 h 319"/>
                <a:gd name="T84" fmla="*/ 206 w 297"/>
                <a:gd name="T85" fmla="*/ 64 h 319"/>
                <a:gd name="T86" fmla="*/ 249 w 297"/>
                <a:gd name="T87" fmla="*/ 45 h 319"/>
                <a:gd name="T88" fmla="*/ 281 w 297"/>
                <a:gd name="T89" fmla="*/ 73 h 319"/>
                <a:gd name="T90" fmla="*/ 289 w 297"/>
                <a:gd name="T91" fmla="*/ 126 h 319"/>
                <a:gd name="T92" fmla="*/ 293 w 297"/>
                <a:gd name="T93" fmla="*/ 192 h 319"/>
                <a:gd name="T94" fmla="*/ 296 w 297"/>
                <a:gd name="T95" fmla="*/ 247 h 319"/>
                <a:gd name="T96" fmla="*/ 296 w 297"/>
                <a:gd name="T97" fmla="*/ 250 h 319"/>
                <a:gd name="T98" fmla="*/ 296 w 297"/>
                <a:gd name="T99" fmla="*/ 278 h 319"/>
                <a:gd name="T100" fmla="*/ 293 w 297"/>
                <a:gd name="T101" fmla="*/ 293 h 319"/>
                <a:gd name="T102" fmla="*/ 273 w 297"/>
                <a:gd name="T103" fmla="*/ 306 h 319"/>
                <a:gd name="T104" fmla="*/ 238 w 297"/>
                <a:gd name="T105" fmla="*/ 303 h 319"/>
                <a:gd name="T106" fmla="*/ 224 w 297"/>
                <a:gd name="T107" fmla="*/ 285 h 319"/>
                <a:gd name="T108" fmla="*/ 222 w 297"/>
                <a:gd name="T109" fmla="*/ 259 h 319"/>
                <a:gd name="T110" fmla="*/ 223 w 297"/>
                <a:gd name="T111" fmla="*/ 232 h 319"/>
                <a:gd name="T112" fmla="*/ 224 w 297"/>
                <a:gd name="T113" fmla="*/ 189 h 319"/>
                <a:gd name="T114" fmla="*/ 225 w 297"/>
                <a:gd name="T115" fmla="*/ 142 h 319"/>
                <a:gd name="T116" fmla="*/ 226 w 297"/>
                <a:gd name="T117" fmla="*/ 103 h 319"/>
                <a:gd name="T118" fmla="*/ 227 w 297"/>
                <a:gd name="T119" fmla="*/ 88 h 319"/>
                <a:gd name="T120" fmla="*/ 220 w 297"/>
                <a:gd name="T121" fmla="*/ 9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7" h="319">
                  <a:moveTo>
                    <a:pt x="220" y="99"/>
                  </a:moveTo>
                  <a:cubicBezTo>
                    <a:pt x="211" y="126"/>
                    <a:pt x="202" y="154"/>
                    <a:pt x="198" y="182"/>
                  </a:cubicBezTo>
                  <a:cubicBezTo>
                    <a:pt x="195" y="201"/>
                    <a:pt x="193" y="220"/>
                    <a:pt x="189" y="239"/>
                  </a:cubicBezTo>
                  <a:cubicBezTo>
                    <a:pt x="186" y="248"/>
                    <a:pt x="186" y="257"/>
                    <a:pt x="191" y="265"/>
                  </a:cubicBezTo>
                  <a:cubicBezTo>
                    <a:pt x="193" y="268"/>
                    <a:pt x="192" y="271"/>
                    <a:pt x="190" y="273"/>
                  </a:cubicBezTo>
                  <a:cubicBezTo>
                    <a:pt x="186" y="283"/>
                    <a:pt x="173" y="289"/>
                    <a:pt x="162" y="287"/>
                  </a:cubicBezTo>
                  <a:cubicBezTo>
                    <a:pt x="155" y="286"/>
                    <a:pt x="147" y="285"/>
                    <a:pt x="140" y="284"/>
                  </a:cubicBezTo>
                  <a:cubicBezTo>
                    <a:pt x="126" y="282"/>
                    <a:pt x="117" y="273"/>
                    <a:pt x="112" y="261"/>
                  </a:cubicBezTo>
                  <a:cubicBezTo>
                    <a:pt x="107" y="247"/>
                    <a:pt x="107" y="234"/>
                    <a:pt x="107" y="220"/>
                  </a:cubicBezTo>
                  <a:cubicBezTo>
                    <a:pt x="107" y="207"/>
                    <a:pt x="106" y="195"/>
                    <a:pt x="107" y="182"/>
                  </a:cubicBezTo>
                  <a:cubicBezTo>
                    <a:pt x="108" y="152"/>
                    <a:pt x="109" y="121"/>
                    <a:pt x="110" y="91"/>
                  </a:cubicBezTo>
                  <a:cubicBezTo>
                    <a:pt x="111" y="85"/>
                    <a:pt x="111" y="80"/>
                    <a:pt x="112" y="74"/>
                  </a:cubicBezTo>
                  <a:cubicBezTo>
                    <a:pt x="107" y="81"/>
                    <a:pt x="106" y="89"/>
                    <a:pt x="104" y="97"/>
                  </a:cubicBezTo>
                  <a:cubicBezTo>
                    <a:pt x="99" y="117"/>
                    <a:pt x="93" y="137"/>
                    <a:pt x="91" y="158"/>
                  </a:cubicBezTo>
                  <a:cubicBezTo>
                    <a:pt x="89" y="181"/>
                    <a:pt x="83" y="203"/>
                    <a:pt x="81" y="226"/>
                  </a:cubicBezTo>
                  <a:cubicBezTo>
                    <a:pt x="79" y="244"/>
                    <a:pt x="80" y="262"/>
                    <a:pt x="82" y="280"/>
                  </a:cubicBezTo>
                  <a:cubicBezTo>
                    <a:pt x="82" y="285"/>
                    <a:pt x="83" y="289"/>
                    <a:pt x="83" y="294"/>
                  </a:cubicBezTo>
                  <a:cubicBezTo>
                    <a:pt x="84" y="307"/>
                    <a:pt x="73" y="319"/>
                    <a:pt x="60" y="318"/>
                  </a:cubicBezTo>
                  <a:cubicBezTo>
                    <a:pt x="50" y="316"/>
                    <a:pt x="41" y="315"/>
                    <a:pt x="32" y="312"/>
                  </a:cubicBezTo>
                  <a:cubicBezTo>
                    <a:pt x="22" y="309"/>
                    <a:pt x="15" y="302"/>
                    <a:pt x="11" y="293"/>
                  </a:cubicBezTo>
                  <a:cubicBezTo>
                    <a:pt x="7" y="282"/>
                    <a:pt x="3" y="271"/>
                    <a:pt x="3" y="259"/>
                  </a:cubicBezTo>
                  <a:cubicBezTo>
                    <a:pt x="3" y="245"/>
                    <a:pt x="1" y="231"/>
                    <a:pt x="1" y="217"/>
                  </a:cubicBezTo>
                  <a:cubicBezTo>
                    <a:pt x="0" y="203"/>
                    <a:pt x="2" y="189"/>
                    <a:pt x="3" y="174"/>
                  </a:cubicBezTo>
                  <a:cubicBezTo>
                    <a:pt x="4" y="163"/>
                    <a:pt x="4" y="151"/>
                    <a:pt x="4" y="139"/>
                  </a:cubicBezTo>
                  <a:cubicBezTo>
                    <a:pt x="4" y="123"/>
                    <a:pt x="4" y="106"/>
                    <a:pt x="5" y="90"/>
                  </a:cubicBezTo>
                  <a:cubicBezTo>
                    <a:pt x="5" y="86"/>
                    <a:pt x="5" y="82"/>
                    <a:pt x="4" y="78"/>
                  </a:cubicBezTo>
                  <a:cubicBezTo>
                    <a:pt x="1" y="64"/>
                    <a:pt x="2" y="51"/>
                    <a:pt x="3" y="38"/>
                  </a:cubicBezTo>
                  <a:cubicBezTo>
                    <a:pt x="4" y="29"/>
                    <a:pt x="6" y="20"/>
                    <a:pt x="7" y="11"/>
                  </a:cubicBezTo>
                  <a:cubicBezTo>
                    <a:pt x="8" y="3"/>
                    <a:pt x="11" y="0"/>
                    <a:pt x="19" y="1"/>
                  </a:cubicBezTo>
                  <a:cubicBezTo>
                    <a:pt x="34" y="1"/>
                    <a:pt x="47" y="7"/>
                    <a:pt x="55" y="20"/>
                  </a:cubicBezTo>
                  <a:cubicBezTo>
                    <a:pt x="59" y="27"/>
                    <a:pt x="61" y="34"/>
                    <a:pt x="63" y="41"/>
                  </a:cubicBezTo>
                  <a:cubicBezTo>
                    <a:pt x="65" y="49"/>
                    <a:pt x="66" y="58"/>
                    <a:pt x="68" y="66"/>
                  </a:cubicBezTo>
                  <a:cubicBezTo>
                    <a:pt x="72" y="78"/>
                    <a:pt x="70" y="90"/>
                    <a:pt x="71" y="101"/>
                  </a:cubicBezTo>
                  <a:cubicBezTo>
                    <a:pt x="72" y="104"/>
                    <a:pt x="71" y="107"/>
                    <a:pt x="72" y="111"/>
                  </a:cubicBezTo>
                  <a:cubicBezTo>
                    <a:pt x="74" y="107"/>
                    <a:pt x="74" y="103"/>
                    <a:pt x="75" y="99"/>
                  </a:cubicBezTo>
                  <a:cubicBezTo>
                    <a:pt x="79" y="75"/>
                    <a:pt x="88" y="51"/>
                    <a:pt x="99" y="28"/>
                  </a:cubicBezTo>
                  <a:cubicBezTo>
                    <a:pt x="104" y="17"/>
                    <a:pt x="115" y="14"/>
                    <a:pt x="126" y="14"/>
                  </a:cubicBezTo>
                  <a:cubicBezTo>
                    <a:pt x="145" y="13"/>
                    <a:pt x="159" y="23"/>
                    <a:pt x="163" y="40"/>
                  </a:cubicBezTo>
                  <a:cubicBezTo>
                    <a:pt x="163" y="41"/>
                    <a:pt x="164" y="42"/>
                    <a:pt x="164" y="43"/>
                  </a:cubicBezTo>
                  <a:cubicBezTo>
                    <a:pt x="171" y="57"/>
                    <a:pt x="172" y="72"/>
                    <a:pt x="175" y="87"/>
                  </a:cubicBezTo>
                  <a:cubicBezTo>
                    <a:pt x="178" y="98"/>
                    <a:pt x="177" y="109"/>
                    <a:pt x="177" y="121"/>
                  </a:cubicBezTo>
                  <a:cubicBezTo>
                    <a:pt x="181" y="119"/>
                    <a:pt x="181" y="116"/>
                    <a:pt x="182" y="113"/>
                  </a:cubicBezTo>
                  <a:cubicBezTo>
                    <a:pt x="189" y="96"/>
                    <a:pt x="196" y="79"/>
                    <a:pt x="206" y="64"/>
                  </a:cubicBezTo>
                  <a:cubicBezTo>
                    <a:pt x="217" y="49"/>
                    <a:pt x="232" y="44"/>
                    <a:pt x="249" y="45"/>
                  </a:cubicBezTo>
                  <a:cubicBezTo>
                    <a:pt x="265" y="46"/>
                    <a:pt x="276" y="57"/>
                    <a:pt x="281" y="73"/>
                  </a:cubicBezTo>
                  <a:cubicBezTo>
                    <a:pt x="286" y="90"/>
                    <a:pt x="289" y="108"/>
                    <a:pt x="289" y="126"/>
                  </a:cubicBezTo>
                  <a:cubicBezTo>
                    <a:pt x="291" y="148"/>
                    <a:pt x="293" y="170"/>
                    <a:pt x="293" y="192"/>
                  </a:cubicBezTo>
                  <a:cubicBezTo>
                    <a:pt x="294" y="211"/>
                    <a:pt x="296" y="229"/>
                    <a:pt x="296" y="247"/>
                  </a:cubicBezTo>
                  <a:cubicBezTo>
                    <a:pt x="296" y="248"/>
                    <a:pt x="296" y="249"/>
                    <a:pt x="296" y="250"/>
                  </a:cubicBezTo>
                  <a:cubicBezTo>
                    <a:pt x="295" y="260"/>
                    <a:pt x="294" y="269"/>
                    <a:pt x="296" y="278"/>
                  </a:cubicBezTo>
                  <a:cubicBezTo>
                    <a:pt x="297" y="284"/>
                    <a:pt x="297" y="289"/>
                    <a:pt x="293" y="293"/>
                  </a:cubicBezTo>
                  <a:cubicBezTo>
                    <a:pt x="287" y="299"/>
                    <a:pt x="283" y="305"/>
                    <a:pt x="273" y="306"/>
                  </a:cubicBezTo>
                  <a:cubicBezTo>
                    <a:pt x="262" y="307"/>
                    <a:pt x="250" y="306"/>
                    <a:pt x="238" y="303"/>
                  </a:cubicBezTo>
                  <a:cubicBezTo>
                    <a:pt x="227" y="301"/>
                    <a:pt x="224" y="296"/>
                    <a:pt x="224" y="285"/>
                  </a:cubicBezTo>
                  <a:cubicBezTo>
                    <a:pt x="224" y="277"/>
                    <a:pt x="223" y="267"/>
                    <a:pt x="222" y="259"/>
                  </a:cubicBezTo>
                  <a:cubicBezTo>
                    <a:pt x="222" y="250"/>
                    <a:pt x="222" y="241"/>
                    <a:pt x="223" y="232"/>
                  </a:cubicBezTo>
                  <a:cubicBezTo>
                    <a:pt x="224" y="218"/>
                    <a:pt x="224" y="203"/>
                    <a:pt x="224" y="189"/>
                  </a:cubicBezTo>
                  <a:cubicBezTo>
                    <a:pt x="225" y="174"/>
                    <a:pt x="224" y="158"/>
                    <a:pt x="225" y="142"/>
                  </a:cubicBezTo>
                  <a:cubicBezTo>
                    <a:pt x="226" y="129"/>
                    <a:pt x="226" y="116"/>
                    <a:pt x="226" y="103"/>
                  </a:cubicBezTo>
                  <a:cubicBezTo>
                    <a:pt x="226" y="99"/>
                    <a:pt x="228" y="94"/>
                    <a:pt x="227" y="88"/>
                  </a:cubicBezTo>
                  <a:cubicBezTo>
                    <a:pt x="223" y="92"/>
                    <a:pt x="221" y="95"/>
                    <a:pt x="220"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80" name="Freeform 100">
              <a:extLst>
                <a:ext uri="{FF2B5EF4-FFF2-40B4-BE49-F238E27FC236}">
                  <a16:creationId xmlns:a16="http://schemas.microsoft.com/office/drawing/2014/main" id="{A58EA7D6-B94E-4AE5-A230-3EED69C8F9E1}"/>
                </a:ext>
              </a:extLst>
            </p:cNvPr>
            <p:cNvSpPr>
              <a:spLocks noEditPoints="1"/>
            </p:cNvSpPr>
            <p:nvPr/>
          </p:nvSpPr>
          <p:spPr bwMode="auto">
            <a:xfrm>
              <a:off x="3587" y="1737"/>
              <a:ext cx="344" cy="385"/>
            </a:xfrm>
            <a:custGeom>
              <a:avLst/>
              <a:gdLst>
                <a:gd name="T0" fmla="*/ 97 w 145"/>
                <a:gd name="T1" fmla="*/ 10 h 162"/>
                <a:gd name="T2" fmla="*/ 110 w 145"/>
                <a:gd name="T3" fmla="*/ 37 h 162"/>
                <a:gd name="T4" fmla="*/ 95 w 145"/>
                <a:gd name="T5" fmla="*/ 76 h 162"/>
                <a:gd name="T6" fmla="*/ 66 w 145"/>
                <a:gd name="T7" fmla="*/ 97 h 162"/>
                <a:gd name="T8" fmla="*/ 61 w 145"/>
                <a:gd name="T9" fmla="*/ 106 h 162"/>
                <a:gd name="T10" fmla="*/ 69 w 145"/>
                <a:gd name="T11" fmla="*/ 127 h 162"/>
                <a:gd name="T12" fmla="*/ 87 w 145"/>
                <a:gd name="T13" fmla="*/ 134 h 162"/>
                <a:gd name="T14" fmla="*/ 123 w 145"/>
                <a:gd name="T15" fmla="*/ 103 h 162"/>
                <a:gd name="T16" fmla="*/ 129 w 145"/>
                <a:gd name="T17" fmla="*/ 91 h 162"/>
                <a:gd name="T18" fmla="*/ 139 w 145"/>
                <a:gd name="T19" fmla="*/ 85 h 162"/>
                <a:gd name="T20" fmla="*/ 144 w 145"/>
                <a:gd name="T21" fmla="*/ 94 h 162"/>
                <a:gd name="T22" fmla="*/ 138 w 145"/>
                <a:gd name="T23" fmla="*/ 115 h 162"/>
                <a:gd name="T24" fmla="*/ 127 w 145"/>
                <a:gd name="T25" fmla="*/ 133 h 162"/>
                <a:gd name="T26" fmla="*/ 62 w 145"/>
                <a:gd name="T27" fmla="*/ 153 h 162"/>
                <a:gd name="T28" fmla="*/ 43 w 145"/>
                <a:gd name="T29" fmla="*/ 146 h 162"/>
                <a:gd name="T30" fmla="*/ 6 w 145"/>
                <a:gd name="T31" fmla="*/ 105 h 162"/>
                <a:gd name="T32" fmla="*/ 8 w 145"/>
                <a:gd name="T33" fmla="*/ 42 h 162"/>
                <a:gd name="T34" fmla="*/ 42 w 145"/>
                <a:gd name="T35" fmla="*/ 5 h 162"/>
                <a:gd name="T36" fmla="*/ 58 w 145"/>
                <a:gd name="T37" fmla="*/ 0 h 162"/>
                <a:gd name="T38" fmla="*/ 97 w 145"/>
                <a:gd name="T39" fmla="*/ 10 h 162"/>
                <a:gd name="T40" fmla="*/ 83 w 145"/>
                <a:gd name="T41" fmla="*/ 21 h 162"/>
                <a:gd name="T42" fmla="*/ 68 w 145"/>
                <a:gd name="T43" fmla="*/ 36 h 162"/>
                <a:gd name="T44" fmla="*/ 58 w 145"/>
                <a:gd name="T45" fmla="*/ 66 h 162"/>
                <a:gd name="T46" fmla="*/ 56 w 145"/>
                <a:gd name="T47" fmla="*/ 80 h 162"/>
                <a:gd name="T48" fmla="*/ 83 w 145"/>
                <a:gd name="T49" fmla="*/ 2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62">
                  <a:moveTo>
                    <a:pt x="97" y="10"/>
                  </a:moveTo>
                  <a:cubicBezTo>
                    <a:pt x="107" y="16"/>
                    <a:pt x="111" y="25"/>
                    <a:pt x="110" y="37"/>
                  </a:cubicBezTo>
                  <a:cubicBezTo>
                    <a:pt x="109" y="51"/>
                    <a:pt x="103" y="64"/>
                    <a:pt x="95" y="76"/>
                  </a:cubicBezTo>
                  <a:cubicBezTo>
                    <a:pt x="88" y="86"/>
                    <a:pt x="78" y="93"/>
                    <a:pt x="66" y="97"/>
                  </a:cubicBezTo>
                  <a:cubicBezTo>
                    <a:pt x="59" y="100"/>
                    <a:pt x="60" y="100"/>
                    <a:pt x="61" y="106"/>
                  </a:cubicBezTo>
                  <a:cubicBezTo>
                    <a:pt x="62" y="113"/>
                    <a:pt x="65" y="120"/>
                    <a:pt x="69" y="127"/>
                  </a:cubicBezTo>
                  <a:cubicBezTo>
                    <a:pt x="74" y="136"/>
                    <a:pt x="76" y="137"/>
                    <a:pt x="87" y="134"/>
                  </a:cubicBezTo>
                  <a:cubicBezTo>
                    <a:pt x="103" y="128"/>
                    <a:pt x="114" y="117"/>
                    <a:pt x="123" y="103"/>
                  </a:cubicBezTo>
                  <a:cubicBezTo>
                    <a:pt x="125" y="99"/>
                    <a:pt x="127" y="95"/>
                    <a:pt x="129" y="91"/>
                  </a:cubicBezTo>
                  <a:cubicBezTo>
                    <a:pt x="131" y="85"/>
                    <a:pt x="133" y="84"/>
                    <a:pt x="139" y="85"/>
                  </a:cubicBezTo>
                  <a:cubicBezTo>
                    <a:pt x="144" y="86"/>
                    <a:pt x="145" y="89"/>
                    <a:pt x="144" y="94"/>
                  </a:cubicBezTo>
                  <a:cubicBezTo>
                    <a:pt x="143" y="102"/>
                    <a:pt x="141" y="109"/>
                    <a:pt x="138" y="115"/>
                  </a:cubicBezTo>
                  <a:cubicBezTo>
                    <a:pt x="134" y="122"/>
                    <a:pt x="131" y="128"/>
                    <a:pt x="127" y="133"/>
                  </a:cubicBezTo>
                  <a:cubicBezTo>
                    <a:pt x="116" y="151"/>
                    <a:pt x="86" y="162"/>
                    <a:pt x="62" y="153"/>
                  </a:cubicBezTo>
                  <a:cubicBezTo>
                    <a:pt x="56" y="151"/>
                    <a:pt x="49" y="148"/>
                    <a:pt x="43" y="146"/>
                  </a:cubicBezTo>
                  <a:cubicBezTo>
                    <a:pt x="23" y="139"/>
                    <a:pt x="11" y="124"/>
                    <a:pt x="6" y="105"/>
                  </a:cubicBezTo>
                  <a:cubicBezTo>
                    <a:pt x="0" y="84"/>
                    <a:pt x="1" y="62"/>
                    <a:pt x="8" y="42"/>
                  </a:cubicBezTo>
                  <a:cubicBezTo>
                    <a:pt x="14" y="26"/>
                    <a:pt x="25" y="13"/>
                    <a:pt x="42" y="5"/>
                  </a:cubicBezTo>
                  <a:cubicBezTo>
                    <a:pt x="48" y="2"/>
                    <a:pt x="54" y="0"/>
                    <a:pt x="58" y="0"/>
                  </a:cubicBezTo>
                  <a:cubicBezTo>
                    <a:pt x="74" y="0"/>
                    <a:pt x="86" y="3"/>
                    <a:pt x="97" y="10"/>
                  </a:cubicBezTo>
                  <a:close/>
                  <a:moveTo>
                    <a:pt x="83" y="21"/>
                  </a:moveTo>
                  <a:cubicBezTo>
                    <a:pt x="76" y="25"/>
                    <a:pt x="71" y="29"/>
                    <a:pt x="68" y="36"/>
                  </a:cubicBezTo>
                  <a:cubicBezTo>
                    <a:pt x="63" y="46"/>
                    <a:pt x="60" y="56"/>
                    <a:pt x="58" y="66"/>
                  </a:cubicBezTo>
                  <a:cubicBezTo>
                    <a:pt x="57" y="71"/>
                    <a:pt x="56" y="75"/>
                    <a:pt x="56" y="80"/>
                  </a:cubicBezTo>
                  <a:cubicBezTo>
                    <a:pt x="78" y="68"/>
                    <a:pt x="92" y="37"/>
                    <a:pt x="83"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81" name="Freeform 101">
              <a:extLst>
                <a:ext uri="{FF2B5EF4-FFF2-40B4-BE49-F238E27FC236}">
                  <a16:creationId xmlns:a16="http://schemas.microsoft.com/office/drawing/2014/main" id="{9834E16F-825D-430B-BD27-9983EF184051}"/>
                </a:ext>
              </a:extLst>
            </p:cNvPr>
            <p:cNvSpPr>
              <a:spLocks/>
            </p:cNvSpPr>
            <p:nvPr/>
          </p:nvSpPr>
          <p:spPr bwMode="auto">
            <a:xfrm>
              <a:off x="3893" y="1687"/>
              <a:ext cx="266" cy="454"/>
            </a:xfrm>
            <a:custGeom>
              <a:avLst/>
              <a:gdLst>
                <a:gd name="T0" fmla="*/ 56 w 112"/>
                <a:gd name="T1" fmla="*/ 22 h 191"/>
                <a:gd name="T2" fmla="*/ 99 w 112"/>
                <a:gd name="T3" fmla="*/ 4 h 191"/>
                <a:gd name="T4" fmla="*/ 106 w 112"/>
                <a:gd name="T5" fmla="*/ 6 h 191"/>
                <a:gd name="T6" fmla="*/ 107 w 112"/>
                <a:gd name="T7" fmla="*/ 15 h 191"/>
                <a:gd name="T8" fmla="*/ 80 w 112"/>
                <a:gd name="T9" fmla="*/ 49 h 191"/>
                <a:gd name="T10" fmla="*/ 61 w 112"/>
                <a:gd name="T11" fmla="*/ 119 h 191"/>
                <a:gd name="T12" fmla="*/ 59 w 112"/>
                <a:gd name="T13" fmla="*/ 164 h 191"/>
                <a:gd name="T14" fmla="*/ 60 w 112"/>
                <a:gd name="T15" fmla="*/ 176 h 191"/>
                <a:gd name="T16" fmla="*/ 57 w 112"/>
                <a:gd name="T17" fmla="*/ 185 h 191"/>
                <a:gd name="T18" fmla="*/ 38 w 112"/>
                <a:gd name="T19" fmla="*/ 188 h 191"/>
                <a:gd name="T20" fmla="*/ 27 w 112"/>
                <a:gd name="T21" fmla="*/ 185 h 191"/>
                <a:gd name="T22" fmla="*/ 7 w 112"/>
                <a:gd name="T23" fmla="*/ 163 h 191"/>
                <a:gd name="T24" fmla="*/ 1 w 112"/>
                <a:gd name="T25" fmla="*/ 99 h 191"/>
                <a:gd name="T26" fmla="*/ 3 w 112"/>
                <a:gd name="T27" fmla="*/ 31 h 191"/>
                <a:gd name="T28" fmla="*/ 6 w 112"/>
                <a:gd name="T29" fmla="*/ 14 h 191"/>
                <a:gd name="T30" fmla="*/ 12 w 112"/>
                <a:gd name="T31" fmla="*/ 9 h 191"/>
                <a:gd name="T32" fmla="*/ 38 w 112"/>
                <a:gd name="T33" fmla="*/ 25 h 191"/>
                <a:gd name="T34" fmla="*/ 46 w 112"/>
                <a:gd name="T35" fmla="*/ 40 h 191"/>
                <a:gd name="T36" fmla="*/ 56 w 112"/>
                <a:gd name="T37" fmla="*/ 22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191">
                  <a:moveTo>
                    <a:pt x="56" y="22"/>
                  </a:moveTo>
                  <a:cubicBezTo>
                    <a:pt x="64" y="7"/>
                    <a:pt x="82" y="0"/>
                    <a:pt x="99" y="4"/>
                  </a:cubicBezTo>
                  <a:cubicBezTo>
                    <a:pt x="102" y="4"/>
                    <a:pt x="104" y="5"/>
                    <a:pt x="106" y="6"/>
                  </a:cubicBezTo>
                  <a:cubicBezTo>
                    <a:pt x="112" y="9"/>
                    <a:pt x="112" y="11"/>
                    <a:pt x="107" y="15"/>
                  </a:cubicBezTo>
                  <a:cubicBezTo>
                    <a:pt x="93" y="23"/>
                    <a:pt x="86" y="36"/>
                    <a:pt x="80" y="49"/>
                  </a:cubicBezTo>
                  <a:cubicBezTo>
                    <a:pt x="69" y="71"/>
                    <a:pt x="64" y="95"/>
                    <a:pt x="61" y="119"/>
                  </a:cubicBezTo>
                  <a:cubicBezTo>
                    <a:pt x="60" y="129"/>
                    <a:pt x="60" y="155"/>
                    <a:pt x="59" y="164"/>
                  </a:cubicBezTo>
                  <a:cubicBezTo>
                    <a:pt x="58" y="168"/>
                    <a:pt x="59" y="172"/>
                    <a:pt x="60" y="176"/>
                  </a:cubicBezTo>
                  <a:cubicBezTo>
                    <a:pt x="61" y="180"/>
                    <a:pt x="59" y="183"/>
                    <a:pt x="57" y="185"/>
                  </a:cubicBezTo>
                  <a:cubicBezTo>
                    <a:pt x="51" y="189"/>
                    <a:pt x="45" y="191"/>
                    <a:pt x="38" y="188"/>
                  </a:cubicBezTo>
                  <a:cubicBezTo>
                    <a:pt x="35" y="187"/>
                    <a:pt x="31" y="186"/>
                    <a:pt x="27" y="185"/>
                  </a:cubicBezTo>
                  <a:cubicBezTo>
                    <a:pt x="16" y="181"/>
                    <a:pt x="10" y="174"/>
                    <a:pt x="7" y="163"/>
                  </a:cubicBezTo>
                  <a:cubicBezTo>
                    <a:pt x="2" y="148"/>
                    <a:pt x="1" y="115"/>
                    <a:pt x="1" y="99"/>
                  </a:cubicBezTo>
                  <a:cubicBezTo>
                    <a:pt x="0" y="77"/>
                    <a:pt x="1" y="53"/>
                    <a:pt x="3" y="31"/>
                  </a:cubicBezTo>
                  <a:cubicBezTo>
                    <a:pt x="3" y="25"/>
                    <a:pt x="4" y="20"/>
                    <a:pt x="6" y="14"/>
                  </a:cubicBezTo>
                  <a:cubicBezTo>
                    <a:pt x="6" y="11"/>
                    <a:pt x="8" y="9"/>
                    <a:pt x="12" y="9"/>
                  </a:cubicBezTo>
                  <a:cubicBezTo>
                    <a:pt x="24" y="9"/>
                    <a:pt x="32" y="15"/>
                    <a:pt x="38" y="25"/>
                  </a:cubicBezTo>
                  <a:cubicBezTo>
                    <a:pt x="40" y="29"/>
                    <a:pt x="43" y="34"/>
                    <a:pt x="46" y="40"/>
                  </a:cubicBezTo>
                  <a:cubicBezTo>
                    <a:pt x="49" y="33"/>
                    <a:pt x="52" y="28"/>
                    <a:pt x="56"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82" name="Freeform 102">
              <a:extLst>
                <a:ext uri="{FF2B5EF4-FFF2-40B4-BE49-F238E27FC236}">
                  <a16:creationId xmlns:a16="http://schemas.microsoft.com/office/drawing/2014/main" id="{2A101719-3C81-42A4-A4C0-AD14A1EA17CA}"/>
                </a:ext>
              </a:extLst>
            </p:cNvPr>
            <p:cNvSpPr>
              <a:spLocks/>
            </p:cNvSpPr>
            <p:nvPr/>
          </p:nvSpPr>
          <p:spPr bwMode="auto">
            <a:xfrm>
              <a:off x="4167" y="1668"/>
              <a:ext cx="265" cy="413"/>
            </a:xfrm>
            <a:custGeom>
              <a:avLst/>
              <a:gdLst>
                <a:gd name="T0" fmla="*/ 55 w 112"/>
                <a:gd name="T1" fmla="*/ 22 h 174"/>
                <a:gd name="T2" fmla="*/ 99 w 112"/>
                <a:gd name="T3" fmla="*/ 4 h 174"/>
                <a:gd name="T4" fmla="*/ 105 w 112"/>
                <a:gd name="T5" fmla="*/ 6 h 174"/>
                <a:gd name="T6" fmla="*/ 106 w 112"/>
                <a:gd name="T7" fmla="*/ 15 h 174"/>
                <a:gd name="T8" fmla="*/ 79 w 112"/>
                <a:gd name="T9" fmla="*/ 49 h 174"/>
                <a:gd name="T10" fmla="*/ 60 w 112"/>
                <a:gd name="T11" fmla="*/ 119 h 174"/>
                <a:gd name="T12" fmla="*/ 57 w 112"/>
                <a:gd name="T13" fmla="*/ 148 h 174"/>
                <a:gd name="T14" fmla="*/ 58 w 112"/>
                <a:gd name="T15" fmla="*/ 160 h 174"/>
                <a:gd name="T16" fmla="*/ 55 w 112"/>
                <a:gd name="T17" fmla="*/ 168 h 174"/>
                <a:gd name="T18" fmla="*/ 36 w 112"/>
                <a:gd name="T19" fmla="*/ 172 h 174"/>
                <a:gd name="T20" fmla="*/ 25 w 112"/>
                <a:gd name="T21" fmla="*/ 168 h 174"/>
                <a:gd name="T22" fmla="*/ 5 w 112"/>
                <a:gd name="T23" fmla="*/ 146 h 174"/>
                <a:gd name="T24" fmla="*/ 0 w 112"/>
                <a:gd name="T25" fmla="*/ 99 h 174"/>
                <a:gd name="T26" fmla="*/ 3 w 112"/>
                <a:gd name="T27" fmla="*/ 31 h 174"/>
                <a:gd name="T28" fmla="*/ 5 w 112"/>
                <a:gd name="T29" fmla="*/ 14 h 174"/>
                <a:gd name="T30" fmla="*/ 12 w 112"/>
                <a:gd name="T31" fmla="*/ 9 h 174"/>
                <a:gd name="T32" fmla="*/ 37 w 112"/>
                <a:gd name="T33" fmla="*/ 25 h 174"/>
                <a:gd name="T34" fmla="*/ 45 w 112"/>
                <a:gd name="T35" fmla="*/ 40 h 174"/>
                <a:gd name="T36" fmla="*/ 55 w 112"/>
                <a:gd name="T37"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174">
                  <a:moveTo>
                    <a:pt x="55" y="22"/>
                  </a:moveTo>
                  <a:cubicBezTo>
                    <a:pt x="64" y="7"/>
                    <a:pt x="82" y="0"/>
                    <a:pt x="99" y="4"/>
                  </a:cubicBezTo>
                  <a:cubicBezTo>
                    <a:pt x="101" y="4"/>
                    <a:pt x="103" y="5"/>
                    <a:pt x="105" y="6"/>
                  </a:cubicBezTo>
                  <a:cubicBezTo>
                    <a:pt x="112" y="9"/>
                    <a:pt x="112" y="11"/>
                    <a:pt x="106" y="15"/>
                  </a:cubicBezTo>
                  <a:cubicBezTo>
                    <a:pt x="93" y="23"/>
                    <a:pt x="85" y="36"/>
                    <a:pt x="79" y="49"/>
                  </a:cubicBezTo>
                  <a:cubicBezTo>
                    <a:pt x="68" y="71"/>
                    <a:pt x="63" y="95"/>
                    <a:pt x="60" y="119"/>
                  </a:cubicBezTo>
                  <a:cubicBezTo>
                    <a:pt x="59" y="129"/>
                    <a:pt x="58" y="138"/>
                    <a:pt x="57" y="148"/>
                  </a:cubicBezTo>
                  <a:cubicBezTo>
                    <a:pt x="56" y="152"/>
                    <a:pt x="57" y="156"/>
                    <a:pt x="58" y="160"/>
                  </a:cubicBezTo>
                  <a:cubicBezTo>
                    <a:pt x="59" y="163"/>
                    <a:pt x="58" y="166"/>
                    <a:pt x="55" y="168"/>
                  </a:cubicBezTo>
                  <a:cubicBezTo>
                    <a:pt x="49" y="172"/>
                    <a:pt x="43" y="174"/>
                    <a:pt x="36" y="172"/>
                  </a:cubicBezTo>
                  <a:cubicBezTo>
                    <a:pt x="33" y="170"/>
                    <a:pt x="29" y="169"/>
                    <a:pt x="25" y="168"/>
                  </a:cubicBezTo>
                  <a:cubicBezTo>
                    <a:pt x="15" y="164"/>
                    <a:pt x="8" y="157"/>
                    <a:pt x="5" y="146"/>
                  </a:cubicBezTo>
                  <a:cubicBezTo>
                    <a:pt x="1" y="131"/>
                    <a:pt x="1" y="115"/>
                    <a:pt x="0" y="99"/>
                  </a:cubicBezTo>
                  <a:cubicBezTo>
                    <a:pt x="0" y="77"/>
                    <a:pt x="1" y="53"/>
                    <a:pt x="3" y="31"/>
                  </a:cubicBezTo>
                  <a:cubicBezTo>
                    <a:pt x="3" y="25"/>
                    <a:pt x="4" y="20"/>
                    <a:pt x="5" y="14"/>
                  </a:cubicBezTo>
                  <a:cubicBezTo>
                    <a:pt x="6" y="11"/>
                    <a:pt x="8" y="9"/>
                    <a:pt x="12" y="9"/>
                  </a:cubicBezTo>
                  <a:cubicBezTo>
                    <a:pt x="23" y="9"/>
                    <a:pt x="31" y="15"/>
                    <a:pt x="37" y="25"/>
                  </a:cubicBezTo>
                  <a:cubicBezTo>
                    <a:pt x="40" y="29"/>
                    <a:pt x="42" y="34"/>
                    <a:pt x="45" y="40"/>
                  </a:cubicBezTo>
                  <a:cubicBezTo>
                    <a:pt x="49" y="33"/>
                    <a:pt x="52" y="28"/>
                    <a:pt x="55"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83" name="Freeform 103">
              <a:extLst>
                <a:ext uri="{FF2B5EF4-FFF2-40B4-BE49-F238E27FC236}">
                  <a16:creationId xmlns:a16="http://schemas.microsoft.com/office/drawing/2014/main" id="{1F9627F0-B931-47A6-A972-AC71699EFB07}"/>
                </a:ext>
              </a:extLst>
            </p:cNvPr>
            <p:cNvSpPr>
              <a:spLocks noEditPoints="1"/>
            </p:cNvSpPr>
            <p:nvPr/>
          </p:nvSpPr>
          <p:spPr bwMode="auto">
            <a:xfrm>
              <a:off x="4447" y="1656"/>
              <a:ext cx="349" cy="551"/>
            </a:xfrm>
            <a:custGeom>
              <a:avLst/>
              <a:gdLst>
                <a:gd name="T0" fmla="*/ 100 w 147"/>
                <a:gd name="T1" fmla="*/ 71 h 232"/>
                <a:gd name="T2" fmla="*/ 86 w 147"/>
                <a:gd name="T3" fmla="*/ 136 h 232"/>
                <a:gd name="T4" fmla="*/ 80 w 147"/>
                <a:gd name="T5" fmla="*/ 151 h 232"/>
                <a:gd name="T6" fmla="*/ 50 w 147"/>
                <a:gd name="T7" fmla="*/ 162 h 232"/>
                <a:gd name="T8" fmla="*/ 16 w 147"/>
                <a:gd name="T9" fmla="*/ 141 h 232"/>
                <a:gd name="T10" fmla="*/ 6 w 147"/>
                <a:gd name="T11" fmla="*/ 117 h 232"/>
                <a:gd name="T12" fmla="*/ 1 w 147"/>
                <a:gd name="T13" fmla="*/ 44 h 232"/>
                <a:gd name="T14" fmla="*/ 3 w 147"/>
                <a:gd name="T15" fmla="*/ 13 h 232"/>
                <a:gd name="T16" fmla="*/ 13 w 147"/>
                <a:gd name="T17" fmla="*/ 6 h 232"/>
                <a:gd name="T18" fmla="*/ 41 w 147"/>
                <a:gd name="T19" fmla="*/ 26 h 232"/>
                <a:gd name="T20" fmla="*/ 49 w 147"/>
                <a:gd name="T21" fmla="*/ 69 h 232"/>
                <a:gd name="T22" fmla="*/ 57 w 147"/>
                <a:gd name="T23" fmla="*/ 145 h 232"/>
                <a:gd name="T24" fmla="*/ 66 w 147"/>
                <a:gd name="T25" fmla="*/ 132 h 232"/>
                <a:gd name="T26" fmla="*/ 77 w 147"/>
                <a:gd name="T27" fmla="*/ 93 h 232"/>
                <a:gd name="T28" fmla="*/ 95 w 147"/>
                <a:gd name="T29" fmla="*/ 17 h 232"/>
                <a:gd name="T30" fmla="*/ 100 w 147"/>
                <a:gd name="T31" fmla="*/ 6 h 232"/>
                <a:gd name="T32" fmla="*/ 111 w 147"/>
                <a:gd name="T33" fmla="*/ 0 h 232"/>
                <a:gd name="T34" fmla="*/ 135 w 147"/>
                <a:gd name="T35" fmla="*/ 17 h 232"/>
                <a:gd name="T36" fmla="*/ 144 w 147"/>
                <a:gd name="T37" fmla="*/ 51 h 232"/>
                <a:gd name="T38" fmla="*/ 141 w 147"/>
                <a:gd name="T39" fmla="*/ 169 h 232"/>
                <a:gd name="T40" fmla="*/ 131 w 147"/>
                <a:gd name="T41" fmla="*/ 199 h 232"/>
                <a:gd name="T42" fmla="*/ 98 w 147"/>
                <a:gd name="T43" fmla="*/ 228 h 232"/>
                <a:gd name="T44" fmla="*/ 65 w 147"/>
                <a:gd name="T45" fmla="*/ 225 h 232"/>
                <a:gd name="T46" fmla="*/ 54 w 147"/>
                <a:gd name="T47" fmla="*/ 205 h 232"/>
                <a:gd name="T48" fmla="*/ 81 w 147"/>
                <a:gd name="T49" fmla="*/ 175 h 232"/>
                <a:gd name="T50" fmla="*/ 93 w 147"/>
                <a:gd name="T51" fmla="*/ 174 h 232"/>
                <a:gd name="T52" fmla="*/ 100 w 147"/>
                <a:gd name="T53" fmla="*/ 168 h 232"/>
                <a:gd name="T54" fmla="*/ 104 w 147"/>
                <a:gd name="T55" fmla="*/ 132 h 232"/>
                <a:gd name="T56" fmla="*/ 104 w 147"/>
                <a:gd name="T57" fmla="*/ 69 h 232"/>
                <a:gd name="T58" fmla="*/ 103 w 147"/>
                <a:gd name="T59" fmla="*/ 63 h 232"/>
                <a:gd name="T60" fmla="*/ 100 w 147"/>
                <a:gd name="T61" fmla="*/ 71 h 232"/>
                <a:gd name="T62" fmla="*/ 75 w 147"/>
                <a:gd name="T63" fmla="*/ 210 h 232"/>
                <a:gd name="T64" fmla="*/ 83 w 147"/>
                <a:gd name="T65" fmla="*/ 212 h 232"/>
                <a:gd name="T66" fmla="*/ 96 w 147"/>
                <a:gd name="T67" fmla="*/ 184 h 232"/>
                <a:gd name="T68" fmla="*/ 75 w 147"/>
                <a:gd name="T69" fmla="*/ 21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 h="232">
                  <a:moveTo>
                    <a:pt x="100" y="71"/>
                  </a:moveTo>
                  <a:cubicBezTo>
                    <a:pt x="97" y="93"/>
                    <a:pt x="91" y="115"/>
                    <a:pt x="86" y="136"/>
                  </a:cubicBezTo>
                  <a:cubicBezTo>
                    <a:pt x="84" y="141"/>
                    <a:pt x="83" y="146"/>
                    <a:pt x="80" y="151"/>
                  </a:cubicBezTo>
                  <a:cubicBezTo>
                    <a:pt x="73" y="161"/>
                    <a:pt x="61" y="165"/>
                    <a:pt x="50" y="162"/>
                  </a:cubicBezTo>
                  <a:cubicBezTo>
                    <a:pt x="37" y="158"/>
                    <a:pt x="24" y="154"/>
                    <a:pt x="16" y="141"/>
                  </a:cubicBezTo>
                  <a:cubicBezTo>
                    <a:pt x="11" y="134"/>
                    <a:pt x="7" y="126"/>
                    <a:pt x="6" y="117"/>
                  </a:cubicBezTo>
                  <a:cubicBezTo>
                    <a:pt x="2" y="93"/>
                    <a:pt x="2" y="68"/>
                    <a:pt x="1" y="44"/>
                  </a:cubicBezTo>
                  <a:cubicBezTo>
                    <a:pt x="1" y="33"/>
                    <a:pt x="0" y="23"/>
                    <a:pt x="3" y="13"/>
                  </a:cubicBezTo>
                  <a:cubicBezTo>
                    <a:pt x="6" y="6"/>
                    <a:pt x="6" y="5"/>
                    <a:pt x="13" y="6"/>
                  </a:cubicBezTo>
                  <a:cubicBezTo>
                    <a:pt x="26" y="7"/>
                    <a:pt x="35" y="15"/>
                    <a:pt x="41" y="26"/>
                  </a:cubicBezTo>
                  <a:cubicBezTo>
                    <a:pt x="49" y="39"/>
                    <a:pt x="48" y="54"/>
                    <a:pt x="49" y="69"/>
                  </a:cubicBezTo>
                  <a:cubicBezTo>
                    <a:pt x="49" y="94"/>
                    <a:pt x="49" y="119"/>
                    <a:pt x="57" y="145"/>
                  </a:cubicBezTo>
                  <a:cubicBezTo>
                    <a:pt x="62" y="142"/>
                    <a:pt x="64" y="137"/>
                    <a:pt x="66" y="132"/>
                  </a:cubicBezTo>
                  <a:cubicBezTo>
                    <a:pt x="70" y="120"/>
                    <a:pt x="75" y="107"/>
                    <a:pt x="77" y="93"/>
                  </a:cubicBezTo>
                  <a:cubicBezTo>
                    <a:pt x="81" y="68"/>
                    <a:pt x="87" y="42"/>
                    <a:pt x="95" y="17"/>
                  </a:cubicBezTo>
                  <a:cubicBezTo>
                    <a:pt x="96" y="13"/>
                    <a:pt x="98" y="9"/>
                    <a:pt x="100" y="6"/>
                  </a:cubicBezTo>
                  <a:cubicBezTo>
                    <a:pt x="103" y="1"/>
                    <a:pt x="107" y="0"/>
                    <a:pt x="111" y="0"/>
                  </a:cubicBezTo>
                  <a:cubicBezTo>
                    <a:pt x="123" y="1"/>
                    <a:pt x="131" y="7"/>
                    <a:pt x="135" y="17"/>
                  </a:cubicBezTo>
                  <a:cubicBezTo>
                    <a:pt x="140" y="28"/>
                    <a:pt x="143" y="40"/>
                    <a:pt x="144" y="51"/>
                  </a:cubicBezTo>
                  <a:cubicBezTo>
                    <a:pt x="147" y="91"/>
                    <a:pt x="147" y="130"/>
                    <a:pt x="141" y="169"/>
                  </a:cubicBezTo>
                  <a:cubicBezTo>
                    <a:pt x="139" y="179"/>
                    <a:pt x="136" y="190"/>
                    <a:pt x="131" y="199"/>
                  </a:cubicBezTo>
                  <a:cubicBezTo>
                    <a:pt x="124" y="213"/>
                    <a:pt x="113" y="223"/>
                    <a:pt x="98" y="228"/>
                  </a:cubicBezTo>
                  <a:cubicBezTo>
                    <a:pt x="87" y="232"/>
                    <a:pt x="76" y="230"/>
                    <a:pt x="65" y="225"/>
                  </a:cubicBezTo>
                  <a:cubicBezTo>
                    <a:pt x="57" y="222"/>
                    <a:pt x="54" y="215"/>
                    <a:pt x="54" y="205"/>
                  </a:cubicBezTo>
                  <a:cubicBezTo>
                    <a:pt x="55" y="192"/>
                    <a:pt x="65" y="178"/>
                    <a:pt x="81" y="175"/>
                  </a:cubicBezTo>
                  <a:cubicBezTo>
                    <a:pt x="85" y="174"/>
                    <a:pt x="89" y="174"/>
                    <a:pt x="93" y="174"/>
                  </a:cubicBezTo>
                  <a:cubicBezTo>
                    <a:pt x="98" y="174"/>
                    <a:pt x="100" y="172"/>
                    <a:pt x="100" y="168"/>
                  </a:cubicBezTo>
                  <a:cubicBezTo>
                    <a:pt x="101" y="156"/>
                    <a:pt x="103" y="145"/>
                    <a:pt x="104" y="132"/>
                  </a:cubicBezTo>
                  <a:cubicBezTo>
                    <a:pt x="106" y="111"/>
                    <a:pt x="106" y="90"/>
                    <a:pt x="104" y="69"/>
                  </a:cubicBezTo>
                  <a:cubicBezTo>
                    <a:pt x="104" y="67"/>
                    <a:pt x="103" y="66"/>
                    <a:pt x="103" y="63"/>
                  </a:cubicBezTo>
                  <a:cubicBezTo>
                    <a:pt x="101" y="67"/>
                    <a:pt x="101" y="69"/>
                    <a:pt x="100" y="71"/>
                  </a:cubicBezTo>
                  <a:close/>
                  <a:moveTo>
                    <a:pt x="75" y="210"/>
                  </a:moveTo>
                  <a:cubicBezTo>
                    <a:pt x="77" y="216"/>
                    <a:pt x="79" y="217"/>
                    <a:pt x="83" y="212"/>
                  </a:cubicBezTo>
                  <a:cubicBezTo>
                    <a:pt x="91" y="205"/>
                    <a:pt x="93" y="195"/>
                    <a:pt x="96" y="184"/>
                  </a:cubicBezTo>
                  <a:cubicBezTo>
                    <a:pt x="81" y="184"/>
                    <a:pt x="71" y="197"/>
                    <a:pt x="75" y="2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sp>
          <p:nvSpPr>
            <p:cNvPr id="184" name="Freeform 104">
              <a:extLst>
                <a:ext uri="{FF2B5EF4-FFF2-40B4-BE49-F238E27FC236}">
                  <a16:creationId xmlns:a16="http://schemas.microsoft.com/office/drawing/2014/main" id="{9B8B1830-2E6B-472A-BF40-52695CBB1066}"/>
                </a:ext>
              </a:extLst>
            </p:cNvPr>
            <p:cNvSpPr>
              <a:spLocks/>
            </p:cNvSpPr>
            <p:nvPr/>
          </p:nvSpPr>
          <p:spPr bwMode="auto">
            <a:xfrm>
              <a:off x="4722" y="2036"/>
              <a:ext cx="214" cy="52"/>
            </a:xfrm>
            <a:custGeom>
              <a:avLst/>
              <a:gdLst>
                <a:gd name="T0" fmla="*/ 0 w 90"/>
                <a:gd name="T1" fmla="*/ 15 h 22"/>
                <a:gd name="T2" fmla="*/ 37 w 90"/>
                <a:gd name="T3" fmla="*/ 21 h 22"/>
                <a:gd name="T4" fmla="*/ 73 w 90"/>
                <a:gd name="T5" fmla="*/ 19 h 22"/>
                <a:gd name="T6" fmla="*/ 77 w 90"/>
                <a:gd name="T7" fmla="*/ 3 h 22"/>
                <a:gd name="T8" fmla="*/ 10 w 90"/>
                <a:gd name="T9" fmla="*/ 9 h 22"/>
              </a:gdLst>
              <a:ahLst/>
              <a:cxnLst>
                <a:cxn ang="0">
                  <a:pos x="T0" y="T1"/>
                </a:cxn>
                <a:cxn ang="0">
                  <a:pos x="T2" y="T3"/>
                </a:cxn>
                <a:cxn ang="0">
                  <a:pos x="T4" y="T5"/>
                </a:cxn>
                <a:cxn ang="0">
                  <a:pos x="T6" y="T7"/>
                </a:cxn>
                <a:cxn ang="0">
                  <a:pos x="T8" y="T9"/>
                </a:cxn>
              </a:cxnLst>
              <a:rect l="0" t="0" r="r" b="b"/>
              <a:pathLst>
                <a:path w="90" h="22">
                  <a:moveTo>
                    <a:pt x="0" y="15"/>
                  </a:moveTo>
                  <a:cubicBezTo>
                    <a:pt x="12" y="20"/>
                    <a:pt x="24" y="22"/>
                    <a:pt x="37" y="21"/>
                  </a:cubicBezTo>
                  <a:cubicBezTo>
                    <a:pt x="49" y="19"/>
                    <a:pt x="60" y="18"/>
                    <a:pt x="73" y="19"/>
                  </a:cubicBezTo>
                  <a:cubicBezTo>
                    <a:pt x="86" y="20"/>
                    <a:pt x="90" y="4"/>
                    <a:pt x="77" y="3"/>
                  </a:cubicBezTo>
                  <a:cubicBezTo>
                    <a:pt x="53" y="0"/>
                    <a:pt x="33" y="18"/>
                    <a:pt x="10"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effectLst>
                  <a:outerShdw blurRad="38100" dist="38100" dir="2700000" algn="tl">
                    <a:srgbClr val="000000">
                      <a:alpha val="43137"/>
                    </a:srgbClr>
                  </a:outerShdw>
                </a:effectLst>
              </a:endParaRPr>
            </a:p>
          </p:txBody>
        </p:sp>
      </p:grpSp>
      <p:grpSp>
        <p:nvGrpSpPr>
          <p:cNvPr id="621" name="Group 107">
            <a:extLst>
              <a:ext uri="{FF2B5EF4-FFF2-40B4-BE49-F238E27FC236}">
                <a16:creationId xmlns:a16="http://schemas.microsoft.com/office/drawing/2014/main" id="{96F45C7A-8F34-4D84-8DED-388A16C7D1F3}"/>
              </a:ext>
            </a:extLst>
          </p:cNvPr>
          <p:cNvGrpSpPr>
            <a:grpSpLocks noChangeAspect="1"/>
          </p:cNvGrpSpPr>
          <p:nvPr/>
        </p:nvGrpSpPr>
        <p:grpSpPr bwMode="auto">
          <a:xfrm>
            <a:off x="7904277" y="4221164"/>
            <a:ext cx="4240213" cy="2568575"/>
            <a:chOff x="4815" y="2504"/>
            <a:chExt cx="2671" cy="1618"/>
          </a:xfrm>
          <a:effectLst>
            <a:outerShdw blurRad="50800" dist="38100" dir="18900000" algn="bl" rotWithShape="0">
              <a:prstClr val="black">
                <a:alpha val="40000"/>
              </a:prstClr>
            </a:outerShdw>
          </a:effectLst>
        </p:grpSpPr>
        <p:sp>
          <p:nvSpPr>
            <p:cNvPr id="623" name="Freeform 108">
              <a:extLst>
                <a:ext uri="{FF2B5EF4-FFF2-40B4-BE49-F238E27FC236}">
                  <a16:creationId xmlns:a16="http://schemas.microsoft.com/office/drawing/2014/main" id="{1E6360FC-D462-42B2-A695-BEEE43F96C8B}"/>
                </a:ext>
              </a:extLst>
            </p:cNvPr>
            <p:cNvSpPr>
              <a:spLocks/>
            </p:cNvSpPr>
            <p:nvPr/>
          </p:nvSpPr>
          <p:spPr bwMode="auto">
            <a:xfrm>
              <a:off x="4876" y="3663"/>
              <a:ext cx="1433" cy="321"/>
            </a:xfrm>
            <a:custGeom>
              <a:avLst/>
              <a:gdLst>
                <a:gd name="T0" fmla="*/ 0 w 603"/>
                <a:gd name="T1" fmla="*/ 3 h 135"/>
                <a:gd name="T2" fmla="*/ 57 w 603"/>
                <a:gd name="T3" fmla="*/ 58 h 135"/>
                <a:gd name="T4" fmla="*/ 129 w 603"/>
                <a:gd name="T5" fmla="*/ 94 h 135"/>
                <a:gd name="T6" fmla="*/ 284 w 603"/>
                <a:gd name="T7" fmla="*/ 128 h 135"/>
                <a:gd name="T8" fmla="*/ 444 w 603"/>
                <a:gd name="T9" fmla="*/ 135 h 135"/>
                <a:gd name="T10" fmla="*/ 603 w 603"/>
                <a:gd name="T11" fmla="*/ 124 h 135"/>
                <a:gd name="T12" fmla="*/ 600 w 603"/>
                <a:gd name="T13" fmla="*/ 105 h 135"/>
                <a:gd name="T14" fmla="*/ 443 w 603"/>
                <a:gd name="T15" fmla="*/ 119 h 135"/>
                <a:gd name="T16" fmla="*/ 286 w 603"/>
                <a:gd name="T17" fmla="*/ 116 h 135"/>
                <a:gd name="T18" fmla="*/ 131 w 603"/>
                <a:gd name="T19" fmla="*/ 86 h 135"/>
                <a:gd name="T20" fmla="*/ 60 w 603"/>
                <a:gd name="T21" fmla="*/ 53 h 135"/>
                <a:gd name="T22" fmla="*/ 4 w 603"/>
                <a:gd name="T23" fmla="*/ 0 h 135"/>
                <a:gd name="T24" fmla="*/ 0 w 603"/>
                <a:gd name="T25" fmla="*/ 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3" h="135">
                  <a:moveTo>
                    <a:pt x="0" y="3"/>
                  </a:moveTo>
                  <a:cubicBezTo>
                    <a:pt x="15" y="25"/>
                    <a:pt x="35" y="44"/>
                    <a:pt x="57" y="58"/>
                  </a:cubicBezTo>
                  <a:cubicBezTo>
                    <a:pt x="79" y="73"/>
                    <a:pt x="104" y="85"/>
                    <a:pt x="129" y="94"/>
                  </a:cubicBezTo>
                  <a:cubicBezTo>
                    <a:pt x="179" y="112"/>
                    <a:pt x="232" y="122"/>
                    <a:pt x="284" y="128"/>
                  </a:cubicBezTo>
                  <a:cubicBezTo>
                    <a:pt x="337" y="133"/>
                    <a:pt x="391" y="135"/>
                    <a:pt x="444" y="135"/>
                  </a:cubicBezTo>
                  <a:cubicBezTo>
                    <a:pt x="497" y="134"/>
                    <a:pt x="550" y="131"/>
                    <a:pt x="603" y="124"/>
                  </a:cubicBezTo>
                  <a:cubicBezTo>
                    <a:pt x="600" y="105"/>
                    <a:pt x="600" y="105"/>
                    <a:pt x="600" y="105"/>
                  </a:cubicBezTo>
                  <a:cubicBezTo>
                    <a:pt x="548" y="113"/>
                    <a:pt x="496" y="117"/>
                    <a:pt x="443" y="119"/>
                  </a:cubicBezTo>
                  <a:cubicBezTo>
                    <a:pt x="391" y="121"/>
                    <a:pt x="338" y="121"/>
                    <a:pt x="286" y="116"/>
                  </a:cubicBezTo>
                  <a:cubicBezTo>
                    <a:pt x="233" y="112"/>
                    <a:pt x="181" y="103"/>
                    <a:pt x="131" y="86"/>
                  </a:cubicBezTo>
                  <a:cubicBezTo>
                    <a:pt x="107" y="78"/>
                    <a:pt x="82" y="67"/>
                    <a:pt x="60" y="53"/>
                  </a:cubicBezTo>
                  <a:cubicBezTo>
                    <a:pt x="38" y="39"/>
                    <a:pt x="18" y="22"/>
                    <a:pt x="4" y="0"/>
                  </a:cubicBezTo>
                  <a:cubicBezTo>
                    <a:pt x="0" y="3"/>
                    <a:pt x="0" y="3"/>
                    <a:pt x="0" y="3"/>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109">
              <a:extLst>
                <a:ext uri="{FF2B5EF4-FFF2-40B4-BE49-F238E27FC236}">
                  <a16:creationId xmlns:a16="http://schemas.microsoft.com/office/drawing/2014/main" id="{9889AA69-D770-4252-94D5-73B139796B79}"/>
                </a:ext>
              </a:extLst>
            </p:cNvPr>
            <p:cNvSpPr>
              <a:spLocks/>
            </p:cNvSpPr>
            <p:nvPr/>
          </p:nvSpPr>
          <p:spPr bwMode="auto">
            <a:xfrm>
              <a:off x="5033" y="3711"/>
              <a:ext cx="57" cy="119"/>
            </a:xfrm>
            <a:custGeom>
              <a:avLst/>
              <a:gdLst>
                <a:gd name="T0" fmla="*/ 19 w 24"/>
                <a:gd name="T1" fmla="*/ 50 h 50"/>
                <a:gd name="T2" fmla="*/ 2 w 24"/>
                <a:gd name="T3" fmla="*/ 0 h 50"/>
                <a:gd name="T4" fmla="*/ 0 w 24"/>
                <a:gd name="T5" fmla="*/ 3 h 50"/>
                <a:gd name="T6" fmla="*/ 15 w 24"/>
                <a:gd name="T7" fmla="*/ 50 h 50"/>
                <a:gd name="T8" fmla="*/ 19 w 24"/>
                <a:gd name="T9" fmla="*/ 50 h 50"/>
              </a:gdLst>
              <a:ahLst/>
              <a:cxnLst>
                <a:cxn ang="0">
                  <a:pos x="T0" y="T1"/>
                </a:cxn>
                <a:cxn ang="0">
                  <a:pos x="T2" y="T3"/>
                </a:cxn>
                <a:cxn ang="0">
                  <a:pos x="T4" y="T5"/>
                </a:cxn>
                <a:cxn ang="0">
                  <a:pos x="T6" y="T7"/>
                </a:cxn>
                <a:cxn ang="0">
                  <a:pos x="T8" y="T9"/>
                </a:cxn>
              </a:cxnLst>
              <a:rect l="0" t="0" r="r" b="b"/>
              <a:pathLst>
                <a:path w="24" h="50">
                  <a:moveTo>
                    <a:pt x="19" y="50"/>
                  </a:moveTo>
                  <a:cubicBezTo>
                    <a:pt x="24" y="22"/>
                    <a:pt x="3" y="1"/>
                    <a:pt x="2" y="0"/>
                  </a:cubicBezTo>
                  <a:cubicBezTo>
                    <a:pt x="0" y="3"/>
                    <a:pt x="0" y="3"/>
                    <a:pt x="0" y="3"/>
                  </a:cubicBezTo>
                  <a:cubicBezTo>
                    <a:pt x="0" y="3"/>
                    <a:pt x="20" y="24"/>
                    <a:pt x="15" y="50"/>
                  </a:cubicBezTo>
                  <a:cubicBezTo>
                    <a:pt x="19" y="50"/>
                    <a:pt x="19" y="50"/>
                    <a:pt x="19" y="50"/>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110">
              <a:extLst>
                <a:ext uri="{FF2B5EF4-FFF2-40B4-BE49-F238E27FC236}">
                  <a16:creationId xmlns:a16="http://schemas.microsoft.com/office/drawing/2014/main" id="{367156F9-7010-4A33-B033-2874E6EEF57F}"/>
                </a:ext>
              </a:extLst>
            </p:cNvPr>
            <p:cNvSpPr>
              <a:spLocks/>
            </p:cNvSpPr>
            <p:nvPr/>
          </p:nvSpPr>
          <p:spPr bwMode="auto">
            <a:xfrm>
              <a:off x="4895" y="3787"/>
              <a:ext cx="143" cy="47"/>
            </a:xfrm>
            <a:custGeom>
              <a:avLst/>
              <a:gdLst>
                <a:gd name="T0" fmla="*/ 34 w 60"/>
                <a:gd name="T1" fmla="*/ 16 h 20"/>
                <a:gd name="T2" fmla="*/ 60 w 60"/>
                <a:gd name="T3" fmla="*/ 11 h 20"/>
                <a:gd name="T4" fmla="*/ 58 w 60"/>
                <a:gd name="T5" fmla="*/ 7 h 20"/>
                <a:gd name="T6" fmla="*/ 3 w 60"/>
                <a:gd name="T7" fmla="*/ 0 h 20"/>
                <a:gd name="T8" fmla="*/ 0 w 60"/>
                <a:gd name="T9" fmla="*/ 3 h 20"/>
                <a:gd name="T10" fmla="*/ 34 w 60"/>
                <a:gd name="T11" fmla="*/ 16 h 20"/>
              </a:gdLst>
              <a:ahLst/>
              <a:cxnLst>
                <a:cxn ang="0">
                  <a:pos x="T0" y="T1"/>
                </a:cxn>
                <a:cxn ang="0">
                  <a:pos x="T2" y="T3"/>
                </a:cxn>
                <a:cxn ang="0">
                  <a:pos x="T4" y="T5"/>
                </a:cxn>
                <a:cxn ang="0">
                  <a:pos x="T6" y="T7"/>
                </a:cxn>
                <a:cxn ang="0">
                  <a:pos x="T8" y="T9"/>
                </a:cxn>
                <a:cxn ang="0">
                  <a:pos x="T10" y="T11"/>
                </a:cxn>
              </a:cxnLst>
              <a:rect l="0" t="0" r="r" b="b"/>
              <a:pathLst>
                <a:path w="60" h="20">
                  <a:moveTo>
                    <a:pt x="34" y="16"/>
                  </a:moveTo>
                  <a:cubicBezTo>
                    <a:pt x="41" y="16"/>
                    <a:pt x="50" y="15"/>
                    <a:pt x="60" y="11"/>
                  </a:cubicBezTo>
                  <a:cubicBezTo>
                    <a:pt x="58" y="7"/>
                    <a:pt x="58" y="7"/>
                    <a:pt x="58" y="7"/>
                  </a:cubicBezTo>
                  <a:cubicBezTo>
                    <a:pt x="22" y="20"/>
                    <a:pt x="3" y="1"/>
                    <a:pt x="3" y="0"/>
                  </a:cubicBezTo>
                  <a:cubicBezTo>
                    <a:pt x="0" y="3"/>
                    <a:pt x="0" y="3"/>
                    <a:pt x="0" y="3"/>
                  </a:cubicBezTo>
                  <a:cubicBezTo>
                    <a:pt x="0" y="4"/>
                    <a:pt x="12" y="16"/>
                    <a:pt x="34" y="16"/>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111">
              <a:extLst>
                <a:ext uri="{FF2B5EF4-FFF2-40B4-BE49-F238E27FC236}">
                  <a16:creationId xmlns:a16="http://schemas.microsoft.com/office/drawing/2014/main" id="{A9C53F61-4481-4563-AB33-064FA1F9322B}"/>
                </a:ext>
              </a:extLst>
            </p:cNvPr>
            <p:cNvSpPr>
              <a:spLocks/>
            </p:cNvSpPr>
            <p:nvPr/>
          </p:nvSpPr>
          <p:spPr bwMode="auto">
            <a:xfrm>
              <a:off x="4953" y="3842"/>
              <a:ext cx="154" cy="99"/>
            </a:xfrm>
            <a:custGeom>
              <a:avLst/>
              <a:gdLst>
                <a:gd name="T0" fmla="*/ 0 w 65"/>
                <a:gd name="T1" fmla="*/ 42 h 42"/>
                <a:gd name="T2" fmla="*/ 65 w 65"/>
                <a:gd name="T3" fmla="*/ 2 h 42"/>
                <a:gd name="T4" fmla="*/ 61 w 65"/>
                <a:gd name="T5" fmla="*/ 0 h 42"/>
                <a:gd name="T6" fmla="*/ 0 w 65"/>
                <a:gd name="T7" fmla="*/ 38 h 42"/>
                <a:gd name="T8" fmla="*/ 0 w 65"/>
                <a:gd name="T9" fmla="*/ 38 h 42"/>
                <a:gd name="T10" fmla="*/ 0 w 65"/>
                <a:gd name="T11" fmla="*/ 42 h 42"/>
              </a:gdLst>
              <a:ahLst/>
              <a:cxnLst>
                <a:cxn ang="0">
                  <a:pos x="T0" y="T1"/>
                </a:cxn>
                <a:cxn ang="0">
                  <a:pos x="T2" y="T3"/>
                </a:cxn>
                <a:cxn ang="0">
                  <a:pos x="T4" y="T5"/>
                </a:cxn>
                <a:cxn ang="0">
                  <a:pos x="T6" y="T7"/>
                </a:cxn>
                <a:cxn ang="0">
                  <a:pos x="T8" y="T9"/>
                </a:cxn>
                <a:cxn ang="0">
                  <a:pos x="T10" y="T11"/>
                </a:cxn>
              </a:cxnLst>
              <a:rect l="0" t="0" r="r" b="b"/>
              <a:pathLst>
                <a:path w="65" h="42">
                  <a:moveTo>
                    <a:pt x="0" y="42"/>
                  </a:moveTo>
                  <a:cubicBezTo>
                    <a:pt x="2" y="42"/>
                    <a:pt x="49" y="42"/>
                    <a:pt x="65" y="2"/>
                  </a:cubicBezTo>
                  <a:cubicBezTo>
                    <a:pt x="61" y="0"/>
                    <a:pt x="61" y="0"/>
                    <a:pt x="61" y="0"/>
                  </a:cubicBezTo>
                  <a:cubicBezTo>
                    <a:pt x="46" y="38"/>
                    <a:pt x="2" y="38"/>
                    <a:pt x="0" y="38"/>
                  </a:cubicBezTo>
                  <a:cubicBezTo>
                    <a:pt x="0" y="38"/>
                    <a:pt x="0" y="38"/>
                    <a:pt x="0" y="38"/>
                  </a:cubicBezTo>
                  <a:cubicBezTo>
                    <a:pt x="0" y="42"/>
                    <a:pt x="0" y="42"/>
                    <a:pt x="0" y="42"/>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 name="Freeform 112">
              <a:extLst>
                <a:ext uri="{FF2B5EF4-FFF2-40B4-BE49-F238E27FC236}">
                  <a16:creationId xmlns:a16="http://schemas.microsoft.com/office/drawing/2014/main" id="{CF5D642D-71E5-436B-8891-F2CF6C475E83}"/>
                </a:ext>
              </a:extLst>
            </p:cNvPr>
            <p:cNvSpPr>
              <a:spLocks/>
            </p:cNvSpPr>
            <p:nvPr/>
          </p:nvSpPr>
          <p:spPr bwMode="auto">
            <a:xfrm>
              <a:off x="5143" y="3896"/>
              <a:ext cx="116" cy="53"/>
            </a:xfrm>
            <a:custGeom>
              <a:avLst/>
              <a:gdLst>
                <a:gd name="T0" fmla="*/ 14 w 49"/>
                <a:gd name="T1" fmla="*/ 19 h 22"/>
                <a:gd name="T2" fmla="*/ 49 w 49"/>
                <a:gd name="T3" fmla="*/ 3 h 22"/>
                <a:gd name="T4" fmla="*/ 46 w 49"/>
                <a:gd name="T5" fmla="*/ 0 h 22"/>
                <a:gd name="T6" fmla="*/ 2 w 49"/>
                <a:gd name="T7" fmla="*/ 13 h 22"/>
                <a:gd name="T8" fmla="*/ 0 w 49"/>
                <a:gd name="T9" fmla="*/ 17 h 22"/>
                <a:gd name="T10" fmla="*/ 14 w 49"/>
                <a:gd name="T11" fmla="*/ 19 h 22"/>
              </a:gdLst>
              <a:ahLst/>
              <a:cxnLst>
                <a:cxn ang="0">
                  <a:pos x="T0" y="T1"/>
                </a:cxn>
                <a:cxn ang="0">
                  <a:pos x="T2" y="T3"/>
                </a:cxn>
                <a:cxn ang="0">
                  <a:pos x="T4" y="T5"/>
                </a:cxn>
                <a:cxn ang="0">
                  <a:pos x="T6" y="T7"/>
                </a:cxn>
                <a:cxn ang="0">
                  <a:pos x="T8" y="T9"/>
                </a:cxn>
                <a:cxn ang="0">
                  <a:pos x="T10" y="T11"/>
                </a:cxn>
              </a:cxnLst>
              <a:rect l="0" t="0" r="r" b="b"/>
              <a:pathLst>
                <a:path w="49" h="22">
                  <a:moveTo>
                    <a:pt x="14" y="19"/>
                  </a:moveTo>
                  <a:cubicBezTo>
                    <a:pt x="24" y="19"/>
                    <a:pt x="38" y="16"/>
                    <a:pt x="49" y="3"/>
                  </a:cubicBezTo>
                  <a:cubicBezTo>
                    <a:pt x="46" y="0"/>
                    <a:pt x="46" y="0"/>
                    <a:pt x="46" y="0"/>
                  </a:cubicBezTo>
                  <a:cubicBezTo>
                    <a:pt x="27" y="22"/>
                    <a:pt x="2" y="13"/>
                    <a:pt x="2" y="13"/>
                  </a:cubicBezTo>
                  <a:cubicBezTo>
                    <a:pt x="0" y="17"/>
                    <a:pt x="0" y="17"/>
                    <a:pt x="0" y="17"/>
                  </a:cubicBezTo>
                  <a:cubicBezTo>
                    <a:pt x="0" y="17"/>
                    <a:pt x="6" y="19"/>
                    <a:pt x="14" y="19"/>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 name="Freeform 113">
              <a:extLst>
                <a:ext uri="{FF2B5EF4-FFF2-40B4-BE49-F238E27FC236}">
                  <a16:creationId xmlns:a16="http://schemas.microsoft.com/office/drawing/2014/main" id="{2EF49E24-6E52-4FF2-9C47-6BE41EAE72FE}"/>
                </a:ext>
              </a:extLst>
            </p:cNvPr>
            <p:cNvSpPr>
              <a:spLocks/>
            </p:cNvSpPr>
            <p:nvPr/>
          </p:nvSpPr>
          <p:spPr bwMode="auto">
            <a:xfrm>
              <a:off x="5090" y="3930"/>
              <a:ext cx="133" cy="145"/>
            </a:xfrm>
            <a:custGeom>
              <a:avLst/>
              <a:gdLst>
                <a:gd name="T0" fmla="*/ 1 w 56"/>
                <a:gd name="T1" fmla="*/ 61 h 61"/>
                <a:gd name="T2" fmla="*/ 44 w 56"/>
                <a:gd name="T3" fmla="*/ 39 h 61"/>
                <a:gd name="T4" fmla="*/ 54 w 56"/>
                <a:gd name="T5" fmla="*/ 0 h 61"/>
                <a:gd name="T6" fmla="*/ 50 w 56"/>
                <a:gd name="T7" fmla="*/ 0 h 61"/>
                <a:gd name="T8" fmla="*/ 41 w 56"/>
                <a:gd name="T9" fmla="*/ 37 h 61"/>
                <a:gd name="T10" fmla="*/ 0 w 56"/>
                <a:gd name="T11" fmla="*/ 57 h 61"/>
                <a:gd name="T12" fmla="*/ 1 w 5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56" h="61">
                  <a:moveTo>
                    <a:pt x="1" y="61"/>
                  </a:moveTo>
                  <a:cubicBezTo>
                    <a:pt x="2" y="61"/>
                    <a:pt x="28" y="58"/>
                    <a:pt x="44" y="39"/>
                  </a:cubicBezTo>
                  <a:cubicBezTo>
                    <a:pt x="52" y="29"/>
                    <a:pt x="56" y="16"/>
                    <a:pt x="54" y="0"/>
                  </a:cubicBezTo>
                  <a:cubicBezTo>
                    <a:pt x="50" y="0"/>
                    <a:pt x="50" y="0"/>
                    <a:pt x="50" y="0"/>
                  </a:cubicBezTo>
                  <a:cubicBezTo>
                    <a:pt x="52" y="15"/>
                    <a:pt x="48" y="27"/>
                    <a:pt x="41" y="37"/>
                  </a:cubicBezTo>
                  <a:cubicBezTo>
                    <a:pt x="26" y="55"/>
                    <a:pt x="0" y="57"/>
                    <a:pt x="0" y="57"/>
                  </a:cubicBezTo>
                  <a:lnTo>
                    <a:pt x="1" y="61"/>
                  </a:ln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114">
              <a:extLst>
                <a:ext uri="{FF2B5EF4-FFF2-40B4-BE49-F238E27FC236}">
                  <a16:creationId xmlns:a16="http://schemas.microsoft.com/office/drawing/2014/main" id="{765731FD-64BC-458D-A527-19F87F0A3063}"/>
                </a:ext>
              </a:extLst>
            </p:cNvPr>
            <p:cNvSpPr>
              <a:spLocks/>
            </p:cNvSpPr>
            <p:nvPr/>
          </p:nvSpPr>
          <p:spPr bwMode="auto">
            <a:xfrm>
              <a:off x="5183" y="3770"/>
              <a:ext cx="86" cy="121"/>
            </a:xfrm>
            <a:custGeom>
              <a:avLst/>
              <a:gdLst>
                <a:gd name="T0" fmla="*/ 19 w 36"/>
                <a:gd name="T1" fmla="*/ 51 h 51"/>
                <a:gd name="T2" fmla="*/ 2 w 36"/>
                <a:gd name="T3" fmla="*/ 0 h 51"/>
                <a:gd name="T4" fmla="*/ 0 w 36"/>
                <a:gd name="T5" fmla="*/ 3 h 51"/>
                <a:gd name="T6" fmla="*/ 15 w 36"/>
                <a:gd name="T7" fmla="*/ 50 h 51"/>
                <a:gd name="T8" fmla="*/ 19 w 36"/>
                <a:gd name="T9" fmla="*/ 51 h 51"/>
              </a:gdLst>
              <a:ahLst/>
              <a:cxnLst>
                <a:cxn ang="0">
                  <a:pos x="T0" y="T1"/>
                </a:cxn>
                <a:cxn ang="0">
                  <a:pos x="T2" y="T3"/>
                </a:cxn>
                <a:cxn ang="0">
                  <a:pos x="T4" y="T5"/>
                </a:cxn>
                <a:cxn ang="0">
                  <a:pos x="T6" y="T7"/>
                </a:cxn>
                <a:cxn ang="0">
                  <a:pos x="T8" y="T9"/>
                </a:cxn>
              </a:cxnLst>
              <a:rect l="0" t="0" r="r" b="b"/>
              <a:pathLst>
                <a:path w="36" h="51">
                  <a:moveTo>
                    <a:pt x="19" y="51"/>
                  </a:moveTo>
                  <a:cubicBezTo>
                    <a:pt x="36" y="19"/>
                    <a:pt x="2" y="0"/>
                    <a:pt x="2" y="0"/>
                  </a:cubicBezTo>
                  <a:cubicBezTo>
                    <a:pt x="0" y="3"/>
                    <a:pt x="0" y="3"/>
                    <a:pt x="0" y="3"/>
                  </a:cubicBezTo>
                  <a:cubicBezTo>
                    <a:pt x="1" y="4"/>
                    <a:pt x="30" y="21"/>
                    <a:pt x="15" y="50"/>
                  </a:cubicBezTo>
                  <a:cubicBezTo>
                    <a:pt x="19" y="51"/>
                    <a:pt x="19" y="51"/>
                    <a:pt x="19" y="51"/>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115">
              <a:extLst>
                <a:ext uri="{FF2B5EF4-FFF2-40B4-BE49-F238E27FC236}">
                  <a16:creationId xmlns:a16="http://schemas.microsoft.com/office/drawing/2014/main" id="{6B435661-9B1A-49C8-B5C1-C6CA9FE85534}"/>
                </a:ext>
              </a:extLst>
            </p:cNvPr>
            <p:cNvSpPr>
              <a:spLocks/>
            </p:cNvSpPr>
            <p:nvPr/>
          </p:nvSpPr>
          <p:spPr bwMode="auto">
            <a:xfrm>
              <a:off x="5323" y="3684"/>
              <a:ext cx="143" cy="253"/>
            </a:xfrm>
            <a:custGeom>
              <a:avLst/>
              <a:gdLst>
                <a:gd name="T0" fmla="*/ 46 w 60"/>
                <a:gd name="T1" fmla="*/ 106 h 106"/>
                <a:gd name="T2" fmla="*/ 2 w 60"/>
                <a:gd name="T3" fmla="*/ 0 h 106"/>
                <a:gd name="T4" fmla="*/ 0 w 60"/>
                <a:gd name="T5" fmla="*/ 4 h 106"/>
                <a:gd name="T6" fmla="*/ 42 w 60"/>
                <a:gd name="T7" fmla="*/ 106 h 106"/>
                <a:gd name="T8" fmla="*/ 46 w 60"/>
                <a:gd name="T9" fmla="*/ 106 h 106"/>
              </a:gdLst>
              <a:ahLst/>
              <a:cxnLst>
                <a:cxn ang="0">
                  <a:pos x="T0" y="T1"/>
                </a:cxn>
                <a:cxn ang="0">
                  <a:pos x="T2" y="T3"/>
                </a:cxn>
                <a:cxn ang="0">
                  <a:pos x="T4" y="T5"/>
                </a:cxn>
                <a:cxn ang="0">
                  <a:pos x="T6" y="T7"/>
                </a:cxn>
                <a:cxn ang="0">
                  <a:pos x="T8" y="T9"/>
                </a:cxn>
              </a:cxnLst>
              <a:rect l="0" t="0" r="r" b="b"/>
              <a:pathLst>
                <a:path w="60" h="106">
                  <a:moveTo>
                    <a:pt x="46" y="106"/>
                  </a:moveTo>
                  <a:cubicBezTo>
                    <a:pt x="60" y="34"/>
                    <a:pt x="3" y="1"/>
                    <a:pt x="2" y="0"/>
                  </a:cubicBezTo>
                  <a:cubicBezTo>
                    <a:pt x="0" y="4"/>
                    <a:pt x="0" y="4"/>
                    <a:pt x="0" y="4"/>
                  </a:cubicBezTo>
                  <a:cubicBezTo>
                    <a:pt x="1" y="4"/>
                    <a:pt x="55" y="36"/>
                    <a:pt x="42" y="106"/>
                  </a:cubicBezTo>
                  <a:cubicBezTo>
                    <a:pt x="46" y="106"/>
                    <a:pt x="46" y="106"/>
                    <a:pt x="46" y="106"/>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116">
              <a:extLst>
                <a:ext uri="{FF2B5EF4-FFF2-40B4-BE49-F238E27FC236}">
                  <a16:creationId xmlns:a16="http://schemas.microsoft.com/office/drawing/2014/main" id="{F2470468-873D-413D-867F-DD50E16625A4}"/>
                </a:ext>
              </a:extLst>
            </p:cNvPr>
            <p:cNvSpPr>
              <a:spLocks/>
            </p:cNvSpPr>
            <p:nvPr/>
          </p:nvSpPr>
          <p:spPr bwMode="auto">
            <a:xfrm>
              <a:off x="5307" y="3932"/>
              <a:ext cx="109" cy="100"/>
            </a:xfrm>
            <a:custGeom>
              <a:avLst/>
              <a:gdLst>
                <a:gd name="T0" fmla="*/ 2 w 46"/>
                <a:gd name="T1" fmla="*/ 42 h 42"/>
                <a:gd name="T2" fmla="*/ 46 w 46"/>
                <a:gd name="T3" fmla="*/ 1 h 42"/>
                <a:gd name="T4" fmla="*/ 42 w 46"/>
                <a:gd name="T5" fmla="*/ 0 h 42"/>
                <a:gd name="T6" fmla="*/ 1 w 46"/>
                <a:gd name="T7" fmla="*/ 38 h 42"/>
                <a:gd name="T8" fmla="*/ 0 w 46"/>
                <a:gd name="T9" fmla="*/ 42 h 42"/>
                <a:gd name="T10" fmla="*/ 2 w 46"/>
                <a:gd name="T11" fmla="*/ 42 h 42"/>
              </a:gdLst>
              <a:ahLst/>
              <a:cxnLst>
                <a:cxn ang="0">
                  <a:pos x="T0" y="T1"/>
                </a:cxn>
                <a:cxn ang="0">
                  <a:pos x="T2" y="T3"/>
                </a:cxn>
                <a:cxn ang="0">
                  <a:pos x="T4" y="T5"/>
                </a:cxn>
                <a:cxn ang="0">
                  <a:pos x="T6" y="T7"/>
                </a:cxn>
                <a:cxn ang="0">
                  <a:pos x="T8" y="T9"/>
                </a:cxn>
                <a:cxn ang="0">
                  <a:pos x="T10" y="T11"/>
                </a:cxn>
              </a:cxnLst>
              <a:rect l="0" t="0" r="r" b="b"/>
              <a:pathLst>
                <a:path w="46" h="42">
                  <a:moveTo>
                    <a:pt x="2" y="42"/>
                  </a:moveTo>
                  <a:cubicBezTo>
                    <a:pt x="10" y="42"/>
                    <a:pt x="41" y="39"/>
                    <a:pt x="46" y="1"/>
                  </a:cubicBezTo>
                  <a:cubicBezTo>
                    <a:pt x="42" y="0"/>
                    <a:pt x="42" y="0"/>
                    <a:pt x="42" y="0"/>
                  </a:cubicBezTo>
                  <a:cubicBezTo>
                    <a:pt x="36" y="40"/>
                    <a:pt x="2" y="38"/>
                    <a:pt x="1" y="38"/>
                  </a:cubicBezTo>
                  <a:cubicBezTo>
                    <a:pt x="0" y="42"/>
                    <a:pt x="0" y="42"/>
                    <a:pt x="0" y="42"/>
                  </a:cubicBezTo>
                  <a:cubicBezTo>
                    <a:pt x="0" y="42"/>
                    <a:pt x="1" y="42"/>
                    <a:pt x="2" y="42"/>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117">
              <a:extLst>
                <a:ext uri="{FF2B5EF4-FFF2-40B4-BE49-F238E27FC236}">
                  <a16:creationId xmlns:a16="http://schemas.microsoft.com/office/drawing/2014/main" id="{72D2EF25-7072-4A62-B6EA-2D6AC1C0C9A5}"/>
                </a:ext>
              </a:extLst>
            </p:cNvPr>
            <p:cNvSpPr>
              <a:spLocks/>
            </p:cNvSpPr>
            <p:nvPr/>
          </p:nvSpPr>
          <p:spPr bwMode="auto">
            <a:xfrm>
              <a:off x="5356" y="3858"/>
              <a:ext cx="58" cy="74"/>
            </a:xfrm>
            <a:custGeom>
              <a:avLst/>
              <a:gdLst>
                <a:gd name="T0" fmla="*/ 16 w 24"/>
                <a:gd name="T1" fmla="*/ 31 h 31"/>
                <a:gd name="T2" fmla="*/ 2 w 24"/>
                <a:gd name="T3" fmla="*/ 0 h 31"/>
                <a:gd name="T4" fmla="*/ 0 w 24"/>
                <a:gd name="T5" fmla="*/ 3 h 31"/>
                <a:gd name="T6" fmla="*/ 12 w 24"/>
                <a:gd name="T7" fmla="*/ 30 h 31"/>
                <a:gd name="T8" fmla="*/ 16 w 24"/>
                <a:gd name="T9" fmla="*/ 31 h 31"/>
              </a:gdLst>
              <a:ahLst/>
              <a:cxnLst>
                <a:cxn ang="0">
                  <a:pos x="T0" y="T1"/>
                </a:cxn>
                <a:cxn ang="0">
                  <a:pos x="T2" y="T3"/>
                </a:cxn>
                <a:cxn ang="0">
                  <a:pos x="T4" y="T5"/>
                </a:cxn>
                <a:cxn ang="0">
                  <a:pos x="T6" y="T7"/>
                </a:cxn>
                <a:cxn ang="0">
                  <a:pos x="T8" y="T9"/>
                </a:cxn>
              </a:cxnLst>
              <a:rect l="0" t="0" r="r" b="b"/>
              <a:pathLst>
                <a:path w="24" h="31">
                  <a:moveTo>
                    <a:pt x="16" y="31"/>
                  </a:moveTo>
                  <a:cubicBezTo>
                    <a:pt x="24" y="12"/>
                    <a:pt x="3" y="0"/>
                    <a:pt x="2" y="0"/>
                  </a:cubicBezTo>
                  <a:cubicBezTo>
                    <a:pt x="0" y="3"/>
                    <a:pt x="0" y="3"/>
                    <a:pt x="0" y="3"/>
                  </a:cubicBezTo>
                  <a:cubicBezTo>
                    <a:pt x="1" y="4"/>
                    <a:pt x="19" y="14"/>
                    <a:pt x="12" y="30"/>
                  </a:cubicBezTo>
                  <a:cubicBezTo>
                    <a:pt x="16" y="31"/>
                    <a:pt x="16" y="31"/>
                    <a:pt x="16" y="31"/>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118">
              <a:extLst>
                <a:ext uri="{FF2B5EF4-FFF2-40B4-BE49-F238E27FC236}">
                  <a16:creationId xmlns:a16="http://schemas.microsoft.com/office/drawing/2014/main" id="{AE09AE92-45F7-4D73-954C-0301ADA5ACC8}"/>
                </a:ext>
              </a:extLst>
            </p:cNvPr>
            <p:cNvSpPr>
              <a:spLocks/>
            </p:cNvSpPr>
            <p:nvPr/>
          </p:nvSpPr>
          <p:spPr bwMode="auto">
            <a:xfrm>
              <a:off x="5499" y="3792"/>
              <a:ext cx="100" cy="164"/>
            </a:xfrm>
            <a:custGeom>
              <a:avLst/>
              <a:gdLst>
                <a:gd name="T0" fmla="*/ 38 w 42"/>
                <a:gd name="T1" fmla="*/ 69 h 69"/>
                <a:gd name="T2" fmla="*/ 42 w 42"/>
                <a:gd name="T3" fmla="*/ 69 h 69"/>
                <a:gd name="T4" fmla="*/ 1 w 42"/>
                <a:gd name="T5" fmla="*/ 0 h 69"/>
                <a:gd name="T6" fmla="*/ 0 w 42"/>
                <a:gd name="T7" fmla="*/ 4 h 69"/>
                <a:gd name="T8" fmla="*/ 38 w 42"/>
                <a:gd name="T9" fmla="*/ 69 h 69"/>
              </a:gdLst>
              <a:ahLst/>
              <a:cxnLst>
                <a:cxn ang="0">
                  <a:pos x="T0" y="T1"/>
                </a:cxn>
                <a:cxn ang="0">
                  <a:pos x="T2" y="T3"/>
                </a:cxn>
                <a:cxn ang="0">
                  <a:pos x="T4" y="T5"/>
                </a:cxn>
                <a:cxn ang="0">
                  <a:pos x="T6" y="T7"/>
                </a:cxn>
                <a:cxn ang="0">
                  <a:pos x="T8" y="T9"/>
                </a:cxn>
              </a:cxnLst>
              <a:rect l="0" t="0" r="r" b="b"/>
              <a:pathLst>
                <a:path w="42" h="69">
                  <a:moveTo>
                    <a:pt x="38" y="69"/>
                  </a:moveTo>
                  <a:cubicBezTo>
                    <a:pt x="42" y="69"/>
                    <a:pt x="42" y="69"/>
                    <a:pt x="42" y="69"/>
                  </a:cubicBezTo>
                  <a:cubicBezTo>
                    <a:pt x="41" y="6"/>
                    <a:pt x="1" y="0"/>
                    <a:pt x="1" y="0"/>
                  </a:cubicBezTo>
                  <a:cubicBezTo>
                    <a:pt x="0" y="4"/>
                    <a:pt x="0" y="4"/>
                    <a:pt x="0" y="4"/>
                  </a:cubicBezTo>
                  <a:cubicBezTo>
                    <a:pt x="2" y="4"/>
                    <a:pt x="37" y="10"/>
                    <a:pt x="38" y="69"/>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119">
              <a:extLst>
                <a:ext uri="{FF2B5EF4-FFF2-40B4-BE49-F238E27FC236}">
                  <a16:creationId xmlns:a16="http://schemas.microsoft.com/office/drawing/2014/main" id="{A6A1D068-9B20-49EC-8D1A-776F0D12D56B}"/>
                </a:ext>
              </a:extLst>
            </p:cNvPr>
            <p:cNvSpPr>
              <a:spLocks/>
            </p:cNvSpPr>
            <p:nvPr/>
          </p:nvSpPr>
          <p:spPr bwMode="auto">
            <a:xfrm>
              <a:off x="5494" y="3953"/>
              <a:ext cx="83" cy="55"/>
            </a:xfrm>
            <a:custGeom>
              <a:avLst/>
              <a:gdLst>
                <a:gd name="T0" fmla="*/ 11 w 35"/>
                <a:gd name="T1" fmla="*/ 23 h 23"/>
                <a:gd name="T2" fmla="*/ 28 w 35"/>
                <a:gd name="T3" fmla="*/ 18 h 23"/>
                <a:gd name="T4" fmla="*/ 34 w 35"/>
                <a:gd name="T5" fmla="*/ 0 h 23"/>
                <a:gd name="T6" fmla="*/ 30 w 35"/>
                <a:gd name="T7" fmla="*/ 1 h 23"/>
                <a:gd name="T8" fmla="*/ 25 w 35"/>
                <a:gd name="T9" fmla="*/ 15 h 23"/>
                <a:gd name="T10" fmla="*/ 1 w 35"/>
                <a:gd name="T11" fmla="*/ 18 h 23"/>
                <a:gd name="T12" fmla="*/ 0 w 35"/>
                <a:gd name="T13" fmla="*/ 22 h 23"/>
                <a:gd name="T14" fmla="*/ 11 w 35"/>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3">
                  <a:moveTo>
                    <a:pt x="11" y="23"/>
                  </a:moveTo>
                  <a:cubicBezTo>
                    <a:pt x="17" y="23"/>
                    <a:pt x="23" y="22"/>
                    <a:pt x="28" y="18"/>
                  </a:cubicBezTo>
                  <a:cubicBezTo>
                    <a:pt x="33" y="14"/>
                    <a:pt x="35" y="8"/>
                    <a:pt x="34" y="0"/>
                  </a:cubicBezTo>
                  <a:cubicBezTo>
                    <a:pt x="30" y="1"/>
                    <a:pt x="30" y="1"/>
                    <a:pt x="30" y="1"/>
                  </a:cubicBezTo>
                  <a:cubicBezTo>
                    <a:pt x="31" y="7"/>
                    <a:pt x="29" y="12"/>
                    <a:pt x="25" y="15"/>
                  </a:cubicBezTo>
                  <a:cubicBezTo>
                    <a:pt x="17" y="22"/>
                    <a:pt x="2" y="18"/>
                    <a:pt x="1" y="18"/>
                  </a:cubicBezTo>
                  <a:cubicBezTo>
                    <a:pt x="0" y="22"/>
                    <a:pt x="0" y="22"/>
                    <a:pt x="0" y="22"/>
                  </a:cubicBezTo>
                  <a:cubicBezTo>
                    <a:pt x="1" y="22"/>
                    <a:pt x="5" y="23"/>
                    <a:pt x="11" y="23"/>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120">
              <a:extLst>
                <a:ext uri="{FF2B5EF4-FFF2-40B4-BE49-F238E27FC236}">
                  <a16:creationId xmlns:a16="http://schemas.microsoft.com/office/drawing/2014/main" id="{0B5C6DB3-1415-4D5E-A290-198E6BA86DB5}"/>
                </a:ext>
              </a:extLst>
            </p:cNvPr>
            <p:cNvSpPr>
              <a:spLocks/>
            </p:cNvSpPr>
            <p:nvPr/>
          </p:nvSpPr>
          <p:spPr bwMode="auto">
            <a:xfrm>
              <a:off x="4815" y="3613"/>
              <a:ext cx="130" cy="102"/>
            </a:xfrm>
            <a:custGeom>
              <a:avLst/>
              <a:gdLst>
                <a:gd name="T0" fmla="*/ 28 w 55"/>
                <a:gd name="T1" fmla="*/ 0 h 43"/>
                <a:gd name="T2" fmla="*/ 28 w 55"/>
                <a:gd name="T3" fmla="*/ 43 h 43"/>
                <a:gd name="T4" fmla="*/ 28 w 55"/>
                <a:gd name="T5" fmla="*/ 0 h 43"/>
              </a:gdLst>
              <a:ahLst/>
              <a:cxnLst>
                <a:cxn ang="0">
                  <a:pos x="T0" y="T1"/>
                </a:cxn>
                <a:cxn ang="0">
                  <a:pos x="T2" y="T3"/>
                </a:cxn>
                <a:cxn ang="0">
                  <a:pos x="T4" y="T5"/>
                </a:cxn>
              </a:cxnLst>
              <a:rect l="0" t="0" r="r" b="b"/>
              <a:pathLst>
                <a:path w="55" h="43">
                  <a:moveTo>
                    <a:pt x="28" y="0"/>
                  </a:moveTo>
                  <a:cubicBezTo>
                    <a:pt x="55" y="0"/>
                    <a:pt x="55" y="43"/>
                    <a:pt x="28" y="43"/>
                  </a:cubicBezTo>
                  <a:cubicBezTo>
                    <a:pt x="0" y="43"/>
                    <a:pt x="0" y="0"/>
                    <a:pt x="28"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121">
              <a:extLst>
                <a:ext uri="{FF2B5EF4-FFF2-40B4-BE49-F238E27FC236}">
                  <a16:creationId xmlns:a16="http://schemas.microsoft.com/office/drawing/2014/main" id="{22C91897-8947-4F69-A43E-7292BA6F2CB9}"/>
                </a:ext>
              </a:extLst>
            </p:cNvPr>
            <p:cNvSpPr>
              <a:spLocks noEditPoints="1"/>
            </p:cNvSpPr>
            <p:nvPr/>
          </p:nvSpPr>
          <p:spPr bwMode="auto">
            <a:xfrm>
              <a:off x="4855" y="3708"/>
              <a:ext cx="31" cy="7"/>
            </a:xfrm>
            <a:custGeom>
              <a:avLst/>
              <a:gdLst>
                <a:gd name="T0" fmla="*/ 11 w 13"/>
                <a:gd name="T1" fmla="*/ 3 h 3"/>
                <a:gd name="T2" fmla="*/ 11 w 13"/>
                <a:gd name="T3" fmla="*/ 3 h 3"/>
                <a:gd name="T4" fmla="*/ 11 w 13"/>
                <a:gd name="T5" fmla="*/ 3 h 3"/>
                <a:gd name="T6" fmla="*/ 11 w 13"/>
                <a:gd name="T7" fmla="*/ 3 h 3"/>
                <a:gd name="T8" fmla="*/ 11 w 13"/>
                <a:gd name="T9" fmla="*/ 3 h 3"/>
                <a:gd name="T10" fmla="*/ 11 w 13"/>
                <a:gd name="T11" fmla="*/ 3 h 3"/>
                <a:gd name="T12" fmla="*/ 10 w 13"/>
                <a:gd name="T13" fmla="*/ 3 h 3"/>
                <a:gd name="T14" fmla="*/ 11 w 13"/>
                <a:gd name="T15" fmla="*/ 3 h 3"/>
                <a:gd name="T16" fmla="*/ 10 w 13"/>
                <a:gd name="T17" fmla="*/ 3 h 3"/>
                <a:gd name="T18" fmla="*/ 10 w 13"/>
                <a:gd name="T19" fmla="*/ 3 h 3"/>
                <a:gd name="T20" fmla="*/ 12 w 13"/>
                <a:gd name="T21" fmla="*/ 3 h 3"/>
                <a:gd name="T22" fmla="*/ 10 w 13"/>
                <a:gd name="T23" fmla="*/ 3 h 3"/>
                <a:gd name="T24" fmla="*/ 12 w 13"/>
                <a:gd name="T25" fmla="*/ 3 h 3"/>
                <a:gd name="T26" fmla="*/ 10 w 13"/>
                <a:gd name="T27" fmla="*/ 3 h 3"/>
                <a:gd name="T28" fmla="*/ 12 w 13"/>
                <a:gd name="T29" fmla="*/ 3 h 3"/>
                <a:gd name="T30" fmla="*/ 10 w 13"/>
                <a:gd name="T31" fmla="*/ 3 h 3"/>
                <a:gd name="T32" fmla="*/ 12 w 13"/>
                <a:gd name="T33" fmla="*/ 3 h 3"/>
                <a:gd name="T34" fmla="*/ 10 w 13"/>
                <a:gd name="T35" fmla="*/ 3 h 3"/>
                <a:gd name="T36" fmla="*/ 12 w 13"/>
                <a:gd name="T37" fmla="*/ 3 h 3"/>
                <a:gd name="T38" fmla="*/ 10 w 13"/>
                <a:gd name="T39" fmla="*/ 3 h 3"/>
                <a:gd name="T40" fmla="*/ 10 w 13"/>
                <a:gd name="T41" fmla="*/ 3 h 3"/>
                <a:gd name="T42" fmla="*/ 12 w 13"/>
                <a:gd name="T43" fmla="*/ 3 h 3"/>
                <a:gd name="T44" fmla="*/ 9 w 13"/>
                <a:gd name="T45" fmla="*/ 3 h 3"/>
                <a:gd name="T46" fmla="*/ 12 w 13"/>
                <a:gd name="T47" fmla="*/ 3 h 3"/>
                <a:gd name="T48" fmla="*/ 9 w 13"/>
                <a:gd name="T49" fmla="*/ 3 h 3"/>
                <a:gd name="T50" fmla="*/ 12 w 13"/>
                <a:gd name="T51" fmla="*/ 3 h 3"/>
                <a:gd name="T52" fmla="*/ 9 w 13"/>
                <a:gd name="T53" fmla="*/ 3 h 3"/>
                <a:gd name="T54" fmla="*/ 9 w 13"/>
                <a:gd name="T55" fmla="*/ 3 h 3"/>
                <a:gd name="T56" fmla="*/ 13 w 13"/>
                <a:gd name="T57" fmla="*/ 3 h 3"/>
                <a:gd name="T58" fmla="*/ 9 w 13"/>
                <a:gd name="T59" fmla="*/ 3 h 3"/>
                <a:gd name="T60" fmla="*/ 9 w 13"/>
                <a:gd name="T61" fmla="*/ 3 h 3"/>
                <a:gd name="T62" fmla="*/ 13 w 13"/>
                <a:gd name="T63" fmla="*/ 3 h 3"/>
                <a:gd name="T64" fmla="*/ 9 w 13"/>
                <a:gd name="T65" fmla="*/ 3 h 3"/>
                <a:gd name="T66" fmla="*/ 13 w 13"/>
                <a:gd name="T67" fmla="*/ 3 h 3"/>
                <a:gd name="T68" fmla="*/ 9 w 13"/>
                <a:gd name="T69" fmla="*/ 3 h 3"/>
                <a:gd name="T70" fmla="*/ 13 w 13"/>
                <a:gd name="T71" fmla="*/ 3 h 3"/>
                <a:gd name="T72" fmla="*/ 9 w 13"/>
                <a:gd name="T73" fmla="*/ 3 h 3"/>
                <a:gd name="T74" fmla="*/ 9 w 13"/>
                <a:gd name="T75" fmla="*/ 3 h 3"/>
                <a:gd name="T76" fmla="*/ 8 w 13"/>
                <a:gd name="T77" fmla="*/ 3 h 3"/>
                <a:gd name="T78" fmla="*/ 8 w 13"/>
                <a:gd name="T79" fmla="*/ 3 h 3"/>
                <a:gd name="T80" fmla="*/ 8 w 13"/>
                <a:gd name="T81" fmla="*/ 3 h 3"/>
                <a:gd name="T82" fmla="*/ 8 w 13"/>
                <a:gd name="T83" fmla="*/ 3 h 3"/>
                <a:gd name="T84" fmla="*/ 8 w 13"/>
                <a:gd name="T85" fmla="*/ 3 h 3"/>
                <a:gd name="T86" fmla="*/ 8 w 13"/>
                <a:gd name="T87" fmla="*/ 3 h 3"/>
                <a:gd name="T88" fmla="*/ 8 w 13"/>
                <a:gd name="T89" fmla="*/ 3 h 3"/>
                <a:gd name="T90" fmla="*/ 1 w 13"/>
                <a:gd name="T91" fmla="*/ 1 h 3"/>
                <a:gd name="T92" fmla="*/ 1 w 13"/>
                <a:gd name="T93" fmla="*/ 1 h 3"/>
                <a:gd name="T94" fmla="*/ 1 w 13"/>
                <a:gd name="T95" fmla="*/ 0 h 3"/>
                <a:gd name="T96" fmla="*/ 0 w 13"/>
                <a:gd name="T97" fmla="*/ 0 h 3"/>
                <a:gd name="T98" fmla="*/ 0 w 13"/>
                <a:gd name="T99" fmla="*/ 0 h 3"/>
                <a:gd name="T100" fmla="*/ 0 w 13"/>
                <a:gd name="T101" fmla="*/ 0 h 3"/>
                <a:gd name="T102" fmla="*/ 0 w 13"/>
                <a:gd name="T103" fmla="*/ 0 h 3"/>
                <a:gd name="T104" fmla="*/ 0 w 13"/>
                <a:gd name="T105" fmla="*/ 0 h 3"/>
                <a:gd name="T106" fmla="*/ 0 w 13"/>
                <a:gd name="T107" fmla="*/ 0 h 3"/>
                <a:gd name="T108" fmla="*/ 0 w 13"/>
                <a:gd name="T10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 h="3">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10" y="3"/>
                  </a:moveTo>
                  <a:cubicBezTo>
                    <a:pt x="10" y="3"/>
                    <a:pt x="10" y="3"/>
                    <a:pt x="10" y="3"/>
                  </a:cubicBezTo>
                  <a:cubicBezTo>
                    <a:pt x="10" y="3"/>
                    <a:pt x="10" y="3"/>
                    <a:pt x="10" y="3"/>
                  </a:cubicBezTo>
                  <a:moveTo>
                    <a:pt x="10" y="3"/>
                  </a:moveTo>
                  <a:cubicBezTo>
                    <a:pt x="10" y="3"/>
                    <a:pt x="10" y="3"/>
                    <a:pt x="10" y="3"/>
                  </a:cubicBezTo>
                  <a:cubicBezTo>
                    <a:pt x="10" y="3"/>
                    <a:pt x="10" y="3"/>
                    <a:pt x="10" y="3"/>
                  </a:cubicBezTo>
                  <a:moveTo>
                    <a:pt x="12" y="3"/>
                  </a:moveTo>
                  <a:cubicBezTo>
                    <a:pt x="12" y="3"/>
                    <a:pt x="12" y="3"/>
                    <a:pt x="12" y="3"/>
                  </a:cubicBezTo>
                  <a:cubicBezTo>
                    <a:pt x="12" y="3"/>
                    <a:pt x="12" y="3"/>
                    <a:pt x="12" y="3"/>
                  </a:cubicBezTo>
                  <a:moveTo>
                    <a:pt x="9" y="3"/>
                  </a:moveTo>
                  <a:cubicBezTo>
                    <a:pt x="9" y="3"/>
                    <a:pt x="10" y="3"/>
                    <a:pt x="10" y="3"/>
                  </a:cubicBezTo>
                  <a:cubicBezTo>
                    <a:pt x="10"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13" y="3"/>
                  </a:moveTo>
                  <a:cubicBezTo>
                    <a:pt x="13" y="3"/>
                    <a:pt x="13" y="3"/>
                    <a:pt x="13" y="3"/>
                  </a:cubicBezTo>
                  <a:cubicBezTo>
                    <a:pt x="13" y="3"/>
                    <a:pt x="13" y="3"/>
                    <a:pt x="13"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13" y="3"/>
                  </a:moveTo>
                  <a:cubicBezTo>
                    <a:pt x="13" y="3"/>
                    <a:pt x="13" y="3"/>
                    <a:pt x="13" y="3"/>
                  </a:cubicBezTo>
                  <a:cubicBezTo>
                    <a:pt x="13" y="3"/>
                    <a:pt x="13" y="3"/>
                    <a:pt x="13" y="3"/>
                  </a:cubicBezTo>
                  <a:moveTo>
                    <a:pt x="9" y="3"/>
                  </a:moveTo>
                  <a:cubicBezTo>
                    <a:pt x="9" y="3"/>
                    <a:pt x="9" y="3"/>
                    <a:pt x="9" y="3"/>
                  </a:cubicBezTo>
                  <a:cubicBezTo>
                    <a:pt x="9" y="3"/>
                    <a:pt x="9" y="3"/>
                    <a:pt x="9" y="3"/>
                  </a:cubicBezTo>
                  <a:moveTo>
                    <a:pt x="13" y="3"/>
                  </a:moveTo>
                  <a:cubicBezTo>
                    <a:pt x="13" y="3"/>
                    <a:pt x="13" y="3"/>
                    <a:pt x="13" y="3"/>
                  </a:cubicBezTo>
                  <a:cubicBezTo>
                    <a:pt x="13" y="3"/>
                    <a:pt x="13" y="3"/>
                    <a:pt x="13" y="3"/>
                  </a:cubicBezTo>
                  <a:moveTo>
                    <a:pt x="9" y="3"/>
                  </a:moveTo>
                  <a:cubicBezTo>
                    <a:pt x="9" y="3"/>
                    <a:pt x="9" y="3"/>
                    <a:pt x="9" y="3"/>
                  </a:cubicBezTo>
                  <a:cubicBezTo>
                    <a:pt x="9" y="3"/>
                    <a:pt x="9" y="3"/>
                    <a:pt x="9" y="3"/>
                  </a:cubicBezTo>
                  <a:moveTo>
                    <a:pt x="13" y="3"/>
                  </a:moveTo>
                  <a:cubicBezTo>
                    <a:pt x="13" y="3"/>
                    <a:pt x="13" y="3"/>
                    <a:pt x="13" y="3"/>
                  </a:cubicBezTo>
                  <a:cubicBezTo>
                    <a:pt x="13" y="3"/>
                    <a:pt x="13" y="3"/>
                    <a:pt x="13"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8" y="3"/>
                  </a:moveTo>
                  <a:cubicBezTo>
                    <a:pt x="8" y="3"/>
                    <a:pt x="8" y="3"/>
                    <a:pt x="9"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1" y="1"/>
                  </a:moveTo>
                  <a:cubicBezTo>
                    <a:pt x="3" y="2"/>
                    <a:pt x="5" y="2"/>
                    <a:pt x="8" y="3"/>
                  </a:cubicBezTo>
                  <a:cubicBezTo>
                    <a:pt x="5" y="2"/>
                    <a:pt x="3" y="2"/>
                    <a:pt x="1" y="1"/>
                  </a:cubicBezTo>
                  <a:moveTo>
                    <a:pt x="1" y="1"/>
                  </a:moveTo>
                  <a:cubicBezTo>
                    <a:pt x="1" y="1"/>
                    <a:pt x="1" y="1"/>
                    <a:pt x="1" y="1"/>
                  </a:cubicBezTo>
                  <a:cubicBezTo>
                    <a:pt x="1" y="1"/>
                    <a:pt x="1" y="1"/>
                    <a:pt x="1" y="1"/>
                  </a:cubicBezTo>
                  <a:moveTo>
                    <a:pt x="1" y="0"/>
                  </a:moveTo>
                  <a:cubicBezTo>
                    <a:pt x="1" y="0"/>
                    <a:pt x="1" y="1"/>
                    <a:pt x="1" y="1"/>
                  </a:cubicBezTo>
                  <a:cubicBezTo>
                    <a:pt x="1" y="1"/>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122">
              <a:extLst>
                <a:ext uri="{FF2B5EF4-FFF2-40B4-BE49-F238E27FC236}">
                  <a16:creationId xmlns:a16="http://schemas.microsoft.com/office/drawing/2014/main" id="{738C148F-019E-4359-A9E5-3F5533CB205F}"/>
                </a:ext>
              </a:extLst>
            </p:cNvPr>
            <p:cNvSpPr>
              <a:spLocks/>
            </p:cNvSpPr>
            <p:nvPr/>
          </p:nvSpPr>
          <p:spPr bwMode="auto">
            <a:xfrm>
              <a:off x="4827" y="3642"/>
              <a:ext cx="102" cy="73"/>
            </a:xfrm>
            <a:custGeom>
              <a:avLst/>
              <a:gdLst>
                <a:gd name="T0" fmla="*/ 12 w 43"/>
                <a:gd name="T1" fmla="*/ 28 h 31"/>
                <a:gd name="T2" fmla="*/ 12 w 43"/>
                <a:gd name="T3" fmla="*/ 28 h 31"/>
                <a:gd name="T4" fmla="*/ 12 w 43"/>
                <a:gd name="T5" fmla="*/ 28 h 31"/>
                <a:gd name="T6" fmla="*/ 12 w 43"/>
                <a:gd name="T7" fmla="*/ 28 h 31"/>
                <a:gd name="T8" fmla="*/ 12 w 43"/>
                <a:gd name="T9" fmla="*/ 28 h 31"/>
                <a:gd name="T10" fmla="*/ 12 w 43"/>
                <a:gd name="T11" fmla="*/ 28 h 31"/>
                <a:gd name="T12" fmla="*/ 12 w 43"/>
                <a:gd name="T13" fmla="*/ 28 h 31"/>
                <a:gd name="T14" fmla="*/ 13 w 43"/>
                <a:gd name="T15" fmla="*/ 28 h 31"/>
                <a:gd name="T16" fmla="*/ 13 w 43"/>
                <a:gd name="T17" fmla="*/ 29 h 31"/>
                <a:gd name="T18" fmla="*/ 13 w 43"/>
                <a:gd name="T19" fmla="*/ 29 h 31"/>
                <a:gd name="T20" fmla="*/ 20 w 43"/>
                <a:gd name="T21" fmla="*/ 31 h 31"/>
                <a:gd name="T22" fmla="*/ 20 w 43"/>
                <a:gd name="T23" fmla="*/ 31 h 31"/>
                <a:gd name="T24" fmla="*/ 20 w 43"/>
                <a:gd name="T25" fmla="*/ 31 h 31"/>
                <a:gd name="T26" fmla="*/ 20 w 43"/>
                <a:gd name="T27" fmla="*/ 31 h 31"/>
                <a:gd name="T28" fmla="*/ 20 w 43"/>
                <a:gd name="T29" fmla="*/ 31 h 31"/>
                <a:gd name="T30" fmla="*/ 20 w 43"/>
                <a:gd name="T31" fmla="*/ 31 h 31"/>
                <a:gd name="T32" fmla="*/ 20 w 43"/>
                <a:gd name="T33" fmla="*/ 31 h 31"/>
                <a:gd name="T34" fmla="*/ 21 w 43"/>
                <a:gd name="T35" fmla="*/ 31 h 31"/>
                <a:gd name="T36" fmla="*/ 21 w 43"/>
                <a:gd name="T37" fmla="*/ 31 h 31"/>
                <a:gd name="T38" fmla="*/ 21 w 43"/>
                <a:gd name="T39" fmla="*/ 31 h 31"/>
                <a:gd name="T40" fmla="*/ 21 w 43"/>
                <a:gd name="T41" fmla="*/ 31 h 31"/>
                <a:gd name="T42" fmla="*/ 21 w 43"/>
                <a:gd name="T43" fmla="*/ 31 h 31"/>
                <a:gd name="T44" fmla="*/ 21 w 43"/>
                <a:gd name="T45" fmla="*/ 31 h 31"/>
                <a:gd name="T46" fmla="*/ 21 w 43"/>
                <a:gd name="T47" fmla="*/ 31 h 31"/>
                <a:gd name="T48" fmla="*/ 21 w 43"/>
                <a:gd name="T49" fmla="*/ 31 h 31"/>
                <a:gd name="T50" fmla="*/ 21 w 43"/>
                <a:gd name="T51" fmla="*/ 31 h 31"/>
                <a:gd name="T52" fmla="*/ 21 w 43"/>
                <a:gd name="T53" fmla="*/ 31 h 31"/>
                <a:gd name="T54" fmla="*/ 22 w 43"/>
                <a:gd name="T55" fmla="*/ 31 h 31"/>
                <a:gd name="T56" fmla="*/ 22 w 43"/>
                <a:gd name="T57" fmla="*/ 31 h 31"/>
                <a:gd name="T58" fmla="*/ 22 w 43"/>
                <a:gd name="T59" fmla="*/ 31 h 31"/>
                <a:gd name="T60" fmla="*/ 22 w 43"/>
                <a:gd name="T61" fmla="*/ 31 h 31"/>
                <a:gd name="T62" fmla="*/ 22 w 43"/>
                <a:gd name="T63" fmla="*/ 31 h 31"/>
                <a:gd name="T64" fmla="*/ 22 w 43"/>
                <a:gd name="T65" fmla="*/ 31 h 31"/>
                <a:gd name="T66" fmla="*/ 22 w 43"/>
                <a:gd name="T67" fmla="*/ 31 h 31"/>
                <a:gd name="T68" fmla="*/ 22 w 43"/>
                <a:gd name="T69" fmla="*/ 31 h 31"/>
                <a:gd name="T70" fmla="*/ 22 w 43"/>
                <a:gd name="T71" fmla="*/ 31 h 31"/>
                <a:gd name="T72" fmla="*/ 23 w 43"/>
                <a:gd name="T73" fmla="*/ 31 h 31"/>
                <a:gd name="T74" fmla="*/ 23 w 43"/>
                <a:gd name="T75" fmla="*/ 31 h 31"/>
                <a:gd name="T76" fmla="*/ 23 w 43"/>
                <a:gd name="T77" fmla="*/ 31 h 31"/>
                <a:gd name="T78" fmla="*/ 23 w 43"/>
                <a:gd name="T79" fmla="*/ 31 h 31"/>
                <a:gd name="T80" fmla="*/ 23 w 43"/>
                <a:gd name="T81" fmla="*/ 31 h 31"/>
                <a:gd name="T82" fmla="*/ 23 w 43"/>
                <a:gd name="T83" fmla="*/ 31 h 31"/>
                <a:gd name="T84" fmla="*/ 23 w 43"/>
                <a:gd name="T85" fmla="*/ 31 h 31"/>
                <a:gd name="T86" fmla="*/ 23 w 43"/>
                <a:gd name="T87" fmla="*/ 31 h 31"/>
                <a:gd name="T88" fmla="*/ 24 w 43"/>
                <a:gd name="T89" fmla="*/ 31 h 31"/>
                <a:gd name="T90" fmla="*/ 24 w 43"/>
                <a:gd name="T91" fmla="*/ 31 h 31"/>
                <a:gd name="T92" fmla="*/ 24 w 43"/>
                <a:gd name="T93" fmla="*/ 31 h 31"/>
                <a:gd name="T94" fmla="*/ 24 w 43"/>
                <a:gd name="T95" fmla="*/ 31 h 31"/>
                <a:gd name="T96" fmla="*/ 24 w 43"/>
                <a:gd name="T97" fmla="*/ 31 h 31"/>
                <a:gd name="T98" fmla="*/ 24 w 43"/>
                <a:gd name="T99" fmla="*/ 31 h 31"/>
                <a:gd name="T100" fmla="*/ 24 w 43"/>
                <a:gd name="T101" fmla="*/ 31 h 31"/>
                <a:gd name="T102" fmla="*/ 24 w 43"/>
                <a:gd name="T103" fmla="*/ 31 h 31"/>
                <a:gd name="T104" fmla="*/ 25 w 43"/>
                <a:gd name="T105" fmla="*/ 31 h 31"/>
                <a:gd name="T106" fmla="*/ 25 w 43"/>
                <a:gd name="T107" fmla="*/ 31 h 31"/>
                <a:gd name="T108" fmla="*/ 25 w 43"/>
                <a:gd name="T109" fmla="*/ 31 h 31"/>
                <a:gd name="T110" fmla="*/ 25 w 43"/>
                <a:gd name="T111" fmla="*/ 31 h 31"/>
                <a:gd name="T112" fmla="*/ 27 w 43"/>
                <a:gd name="T113"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3" h="31">
                  <a:moveTo>
                    <a:pt x="4" y="0"/>
                  </a:moveTo>
                  <a:cubicBezTo>
                    <a:pt x="0" y="9"/>
                    <a:pt x="2" y="23"/>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2" y="28"/>
                  </a:cubicBezTo>
                  <a:cubicBezTo>
                    <a:pt x="12" y="28"/>
                    <a:pt x="12" y="28"/>
                    <a:pt x="13" y="28"/>
                  </a:cubicBezTo>
                  <a:cubicBezTo>
                    <a:pt x="13" y="28"/>
                    <a:pt x="13" y="29"/>
                    <a:pt x="13" y="29"/>
                  </a:cubicBezTo>
                  <a:cubicBezTo>
                    <a:pt x="13" y="29"/>
                    <a:pt x="13" y="29"/>
                    <a:pt x="13" y="29"/>
                  </a:cubicBezTo>
                  <a:cubicBezTo>
                    <a:pt x="13" y="29"/>
                    <a:pt x="13" y="29"/>
                    <a:pt x="13" y="29"/>
                  </a:cubicBezTo>
                  <a:cubicBezTo>
                    <a:pt x="13" y="29"/>
                    <a:pt x="13" y="29"/>
                    <a:pt x="13" y="29"/>
                  </a:cubicBezTo>
                  <a:cubicBezTo>
                    <a:pt x="15" y="30"/>
                    <a:pt x="17" y="30"/>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35" y="30"/>
                    <a:pt x="41" y="23"/>
                    <a:pt x="43" y="16"/>
                  </a:cubicBezTo>
                  <a:cubicBezTo>
                    <a:pt x="39" y="19"/>
                    <a:pt x="34" y="21"/>
                    <a:pt x="27" y="21"/>
                  </a:cubicBezTo>
                  <a:cubicBezTo>
                    <a:pt x="13" y="21"/>
                    <a:pt x="5" y="11"/>
                    <a:pt x="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123">
              <a:extLst>
                <a:ext uri="{FF2B5EF4-FFF2-40B4-BE49-F238E27FC236}">
                  <a16:creationId xmlns:a16="http://schemas.microsoft.com/office/drawing/2014/main" id="{7D3A7942-444B-4372-9720-7E9E30056C1B}"/>
                </a:ext>
              </a:extLst>
            </p:cNvPr>
            <p:cNvSpPr>
              <a:spLocks/>
            </p:cNvSpPr>
            <p:nvPr/>
          </p:nvSpPr>
          <p:spPr bwMode="auto">
            <a:xfrm>
              <a:off x="4972" y="3663"/>
              <a:ext cx="130" cy="102"/>
            </a:xfrm>
            <a:custGeom>
              <a:avLst/>
              <a:gdLst>
                <a:gd name="T0" fmla="*/ 27 w 55"/>
                <a:gd name="T1" fmla="*/ 0 h 43"/>
                <a:gd name="T2" fmla="*/ 27 w 55"/>
                <a:gd name="T3" fmla="*/ 43 h 43"/>
                <a:gd name="T4" fmla="*/ 27 w 55"/>
                <a:gd name="T5" fmla="*/ 0 h 43"/>
              </a:gdLst>
              <a:ahLst/>
              <a:cxnLst>
                <a:cxn ang="0">
                  <a:pos x="T0" y="T1"/>
                </a:cxn>
                <a:cxn ang="0">
                  <a:pos x="T2" y="T3"/>
                </a:cxn>
                <a:cxn ang="0">
                  <a:pos x="T4" y="T5"/>
                </a:cxn>
              </a:cxnLst>
              <a:rect l="0" t="0" r="r" b="b"/>
              <a:pathLst>
                <a:path w="55" h="43">
                  <a:moveTo>
                    <a:pt x="27" y="0"/>
                  </a:moveTo>
                  <a:cubicBezTo>
                    <a:pt x="55" y="0"/>
                    <a:pt x="55" y="43"/>
                    <a:pt x="27" y="43"/>
                  </a:cubicBezTo>
                  <a:cubicBezTo>
                    <a:pt x="0" y="43"/>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124">
              <a:extLst>
                <a:ext uri="{FF2B5EF4-FFF2-40B4-BE49-F238E27FC236}">
                  <a16:creationId xmlns:a16="http://schemas.microsoft.com/office/drawing/2014/main" id="{CEC2FB91-D31A-4476-A537-949EADE54FBD}"/>
                </a:ext>
              </a:extLst>
            </p:cNvPr>
            <p:cNvSpPr>
              <a:spLocks noEditPoints="1"/>
            </p:cNvSpPr>
            <p:nvPr/>
          </p:nvSpPr>
          <p:spPr bwMode="auto">
            <a:xfrm>
              <a:off x="5017" y="3761"/>
              <a:ext cx="23" cy="4"/>
            </a:xfrm>
            <a:custGeom>
              <a:avLst/>
              <a:gdLst>
                <a:gd name="T0" fmla="*/ 8 w 10"/>
                <a:gd name="T1" fmla="*/ 2 h 2"/>
                <a:gd name="T2" fmla="*/ 8 w 10"/>
                <a:gd name="T3" fmla="*/ 2 h 2"/>
                <a:gd name="T4" fmla="*/ 8 w 10"/>
                <a:gd name="T5" fmla="*/ 2 h 2"/>
                <a:gd name="T6" fmla="*/ 8 w 10"/>
                <a:gd name="T7" fmla="*/ 2 h 2"/>
                <a:gd name="T8" fmla="*/ 8 w 10"/>
                <a:gd name="T9" fmla="*/ 2 h 2"/>
                <a:gd name="T10" fmla="*/ 8 w 10"/>
                <a:gd name="T11" fmla="*/ 2 h 2"/>
                <a:gd name="T12" fmla="*/ 9 w 10"/>
                <a:gd name="T13" fmla="*/ 2 h 2"/>
                <a:gd name="T14" fmla="*/ 7 w 10"/>
                <a:gd name="T15" fmla="*/ 2 h 2"/>
                <a:gd name="T16" fmla="*/ 9 w 10"/>
                <a:gd name="T17" fmla="*/ 2 h 2"/>
                <a:gd name="T18" fmla="*/ 9 w 10"/>
                <a:gd name="T19" fmla="*/ 2 h 2"/>
                <a:gd name="T20" fmla="*/ 7 w 10"/>
                <a:gd name="T21" fmla="*/ 2 h 2"/>
                <a:gd name="T22" fmla="*/ 9 w 10"/>
                <a:gd name="T23" fmla="*/ 2 h 2"/>
                <a:gd name="T24" fmla="*/ 9 w 10"/>
                <a:gd name="T25" fmla="*/ 2 h 2"/>
                <a:gd name="T26" fmla="*/ 9 w 10"/>
                <a:gd name="T27" fmla="*/ 2 h 2"/>
                <a:gd name="T28" fmla="*/ 7 w 10"/>
                <a:gd name="T29" fmla="*/ 2 h 2"/>
                <a:gd name="T30" fmla="*/ 9 w 10"/>
                <a:gd name="T31" fmla="*/ 2 h 2"/>
                <a:gd name="T32" fmla="*/ 9 w 10"/>
                <a:gd name="T33" fmla="*/ 2 h 2"/>
                <a:gd name="T34" fmla="*/ 7 w 10"/>
                <a:gd name="T35" fmla="*/ 2 h 2"/>
                <a:gd name="T36" fmla="*/ 7 w 10"/>
                <a:gd name="T37" fmla="*/ 2 h 2"/>
                <a:gd name="T38" fmla="*/ 6 w 10"/>
                <a:gd name="T39" fmla="*/ 2 h 2"/>
                <a:gd name="T40" fmla="*/ 6 w 10"/>
                <a:gd name="T41" fmla="*/ 2 h 2"/>
                <a:gd name="T42" fmla="*/ 6 w 10"/>
                <a:gd name="T43" fmla="*/ 2 h 2"/>
                <a:gd name="T44" fmla="*/ 6 w 10"/>
                <a:gd name="T45" fmla="*/ 2 h 2"/>
                <a:gd name="T46" fmla="*/ 6 w 10"/>
                <a:gd name="T47" fmla="*/ 2 h 2"/>
                <a:gd name="T48" fmla="*/ 6 w 10"/>
                <a:gd name="T49" fmla="*/ 2 h 2"/>
                <a:gd name="T50" fmla="*/ 5 w 10"/>
                <a:gd name="T51" fmla="*/ 2 h 2"/>
                <a:gd name="T52" fmla="*/ 5 w 10"/>
                <a:gd name="T53" fmla="*/ 2 h 2"/>
                <a:gd name="T54" fmla="*/ 5 w 10"/>
                <a:gd name="T55" fmla="*/ 2 h 2"/>
                <a:gd name="T56" fmla="*/ 5 w 10"/>
                <a:gd name="T57" fmla="*/ 2 h 2"/>
                <a:gd name="T58" fmla="*/ 5 w 10"/>
                <a:gd name="T59" fmla="*/ 2 h 2"/>
                <a:gd name="T60" fmla="*/ 5 w 10"/>
                <a:gd name="T61" fmla="*/ 2 h 2"/>
                <a:gd name="T62" fmla="*/ 4 w 10"/>
                <a:gd name="T63" fmla="*/ 2 h 2"/>
                <a:gd name="T64" fmla="*/ 4 w 10"/>
                <a:gd name="T65" fmla="*/ 2 h 2"/>
                <a:gd name="T66" fmla="*/ 4 w 10"/>
                <a:gd name="T67" fmla="*/ 2 h 2"/>
                <a:gd name="T68" fmla="*/ 4 w 10"/>
                <a:gd name="T69" fmla="*/ 2 h 2"/>
                <a:gd name="T70" fmla="*/ 4 w 10"/>
                <a:gd name="T71" fmla="*/ 2 h 2"/>
                <a:gd name="T72" fmla="*/ 4 w 10"/>
                <a:gd name="T73" fmla="*/ 2 h 2"/>
                <a:gd name="T74" fmla="*/ 3 w 10"/>
                <a:gd name="T75" fmla="*/ 1 h 2"/>
                <a:gd name="T76" fmla="*/ 3 w 10"/>
                <a:gd name="T77" fmla="*/ 1 h 2"/>
                <a:gd name="T78" fmla="*/ 3 w 10"/>
                <a:gd name="T79" fmla="*/ 1 h 2"/>
                <a:gd name="T80" fmla="*/ 3 w 10"/>
                <a:gd name="T81" fmla="*/ 1 h 2"/>
                <a:gd name="T82" fmla="*/ 3 w 10"/>
                <a:gd name="T83" fmla="*/ 1 h 2"/>
                <a:gd name="T84" fmla="*/ 3 w 10"/>
                <a:gd name="T85" fmla="*/ 1 h 2"/>
                <a:gd name="T86" fmla="*/ 3 w 10"/>
                <a:gd name="T87" fmla="*/ 1 h 2"/>
                <a:gd name="T88" fmla="*/ 2 w 10"/>
                <a:gd name="T89" fmla="*/ 1 h 2"/>
                <a:gd name="T90" fmla="*/ 2 w 10"/>
                <a:gd name="T91" fmla="*/ 1 h 2"/>
                <a:gd name="T92" fmla="*/ 2 w 10"/>
                <a:gd name="T93" fmla="*/ 1 h 2"/>
                <a:gd name="T94" fmla="*/ 2 w 10"/>
                <a:gd name="T95" fmla="*/ 1 h 2"/>
                <a:gd name="T96" fmla="*/ 2 w 10"/>
                <a:gd name="T97" fmla="*/ 1 h 2"/>
                <a:gd name="T98" fmla="*/ 2 w 10"/>
                <a:gd name="T99" fmla="*/ 1 h 2"/>
                <a:gd name="T100" fmla="*/ 2 w 10"/>
                <a:gd name="T101" fmla="*/ 1 h 2"/>
                <a:gd name="T102" fmla="*/ 1 w 10"/>
                <a:gd name="T103" fmla="*/ 1 h 2"/>
                <a:gd name="T104" fmla="*/ 1 w 10"/>
                <a:gd name="T105" fmla="*/ 1 h 2"/>
                <a:gd name="T106" fmla="*/ 1 w 10"/>
                <a:gd name="T107" fmla="*/ 1 h 2"/>
                <a:gd name="T108" fmla="*/ 1 w 10"/>
                <a:gd name="T109" fmla="*/ 1 h 2"/>
                <a:gd name="T110" fmla="*/ 1 w 10"/>
                <a:gd name="T111" fmla="*/ 1 h 2"/>
                <a:gd name="T112" fmla="*/ 1 w 10"/>
                <a:gd name="T113" fmla="*/ 1 h 2"/>
                <a:gd name="T114" fmla="*/ 1 w 10"/>
                <a:gd name="T115" fmla="*/ 1 h 2"/>
                <a:gd name="T116" fmla="*/ 0 w 10"/>
                <a:gd name="T117" fmla="*/ 1 h 2"/>
                <a:gd name="T118" fmla="*/ 0 w 10"/>
                <a:gd name="T119" fmla="*/ 1 h 2"/>
                <a:gd name="T120" fmla="*/ 0 w 10"/>
                <a:gd name="T1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 h="2">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7" y="2"/>
                  </a:moveTo>
                  <a:cubicBezTo>
                    <a:pt x="8" y="2"/>
                    <a:pt x="8" y="2"/>
                    <a:pt x="8" y="2"/>
                  </a:cubicBezTo>
                  <a:cubicBezTo>
                    <a:pt x="8" y="2"/>
                    <a:pt x="8" y="2"/>
                    <a:pt x="7"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9" y="2"/>
                  </a:moveTo>
                  <a:cubicBezTo>
                    <a:pt x="9" y="2"/>
                    <a:pt x="9" y="2"/>
                    <a:pt x="9" y="2"/>
                  </a:cubicBezTo>
                  <a:cubicBezTo>
                    <a:pt x="9" y="2"/>
                    <a:pt x="9" y="2"/>
                    <a:pt x="9"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6" y="2"/>
                  </a:moveTo>
                  <a:cubicBezTo>
                    <a:pt x="6" y="2"/>
                    <a:pt x="6" y="2"/>
                    <a:pt x="7" y="2"/>
                  </a:cubicBezTo>
                  <a:cubicBezTo>
                    <a:pt x="6" y="2"/>
                    <a:pt x="6" y="2"/>
                    <a:pt x="6" y="2"/>
                  </a:cubicBezTo>
                  <a:moveTo>
                    <a:pt x="10" y="2"/>
                  </a:moveTo>
                  <a:cubicBezTo>
                    <a:pt x="10" y="2"/>
                    <a:pt x="10" y="2"/>
                    <a:pt x="10" y="2"/>
                  </a:cubicBezTo>
                  <a:cubicBezTo>
                    <a:pt x="10" y="2"/>
                    <a:pt x="10" y="2"/>
                    <a:pt x="10"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5" y="2"/>
                  </a:moveTo>
                  <a:cubicBezTo>
                    <a:pt x="5" y="2"/>
                    <a:pt x="5" y="2"/>
                    <a:pt x="6"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1" y="1"/>
                  </a:moveTo>
                  <a:cubicBezTo>
                    <a:pt x="1" y="1"/>
                    <a:pt x="2" y="1"/>
                    <a:pt x="2" y="1"/>
                  </a:cubicBezTo>
                  <a:cubicBezTo>
                    <a:pt x="2"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8" name="Freeform 125">
              <a:extLst>
                <a:ext uri="{FF2B5EF4-FFF2-40B4-BE49-F238E27FC236}">
                  <a16:creationId xmlns:a16="http://schemas.microsoft.com/office/drawing/2014/main" id="{BECB8260-CBD3-4654-B0CA-E524CDEEB05C}"/>
                </a:ext>
              </a:extLst>
            </p:cNvPr>
            <p:cNvSpPr>
              <a:spLocks/>
            </p:cNvSpPr>
            <p:nvPr/>
          </p:nvSpPr>
          <p:spPr bwMode="auto">
            <a:xfrm>
              <a:off x="4981" y="3692"/>
              <a:ext cx="102" cy="73"/>
            </a:xfrm>
            <a:custGeom>
              <a:avLst/>
              <a:gdLst>
                <a:gd name="T0" fmla="*/ 15 w 43"/>
                <a:gd name="T1" fmla="*/ 29 h 31"/>
                <a:gd name="T2" fmla="*/ 15 w 43"/>
                <a:gd name="T3" fmla="*/ 30 h 31"/>
                <a:gd name="T4" fmla="*/ 15 w 43"/>
                <a:gd name="T5" fmla="*/ 30 h 31"/>
                <a:gd name="T6" fmla="*/ 16 w 43"/>
                <a:gd name="T7" fmla="*/ 30 h 31"/>
                <a:gd name="T8" fmla="*/ 16 w 43"/>
                <a:gd name="T9" fmla="*/ 30 h 31"/>
                <a:gd name="T10" fmla="*/ 16 w 43"/>
                <a:gd name="T11" fmla="*/ 30 h 31"/>
                <a:gd name="T12" fmla="*/ 16 w 43"/>
                <a:gd name="T13" fmla="*/ 30 h 31"/>
                <a:gd name="T14" fmla="*/ 16 w 43"/>
                <a:gd name="T15" fmla="*/ 30 h 31"/>
                <a:gd name="T16" fmla="*/ 16 w 43"/>
                <a:gd name="T17" fmla="*/ 30 h 31"/>
                <a:gd name="T18" fmla="*/ 17 w 43"/>
                <a:gd name="T19" fmla="*/ 30 h 31"/>
                <a:gd name="T20" fmla="*/ 17 w 43"/>
                <a:gd name="T21" fmla="*/ 30 h 31"/>
                <a:gd name="T22" fmla="*/ 17 w 43"/>
                <a:gd name="T23" fmla="*/ 30 h 31"/>
                <a:gd name="T24" fmla="*/ 17 w 43"/>
                <a:gd name="T25" fmla="*/ 30 h 31"/>
                <a:gd name="T26" fmla="*/ 17 w 43"/>
                <a:gd name="T27" fmla="*/ 30 h 31"/>
                <a:gd name="T28" fmla="*/ 18 w 43"/>
                <a:gd name="T29" fmla="*/ 30 h 31"/>
                <a:gd name="T30" fmla="*/ 18 w 43"/>
                <a:gd name="T31" fmla="*/ 30 h 31"/>
                <a:gd name="T32" fmla="*/ 18 w 43"/>
                <a:gd name="T33" fmla="*/ 30 h 31"/>
                <a:gd name="T34" fmla="*/ 18 w 43"/>
                <a:gd name="T35" fmla="*/ 30 h 31"/>
                <a:gd name="T36" fmla="*/ 18 w 43"/>
                <a:gd name="T37" fmla="*/ 30 h 31"/>
                <a:gd name="T38" fmla="*/ 18 w 43"/>
                <a:gd name="T39" fmla="*/ 30 h 31"/>
                <a:gd name="T40" fmla="*/ 19 w 43"/>
                <a:gd name="T41" fmla="*/ 31 h 31"/>
                <a:gd name="T42" fmla="*/ 19 w 43"/>
                <a:gd name="T43" fmla="*/ 31 h 31"/>
                <a:gd name="T44" fmla="*/ 19 w 43"/>
                <a:gd name="T45" fmla="*/ 31 h 31"/>
                <a:gd name="T46" fmla="*/ 19 w 43"/>
                <a:gd name="T47" fmla="*/ 31 h 31"/>
                <a:gd name="T48" fmla="*/ 19 w 43"/>
                <a:gd name="T49" fmla="*/ 31 h 31"/>
                <a:gd name="T50" fmla="*/ 20 w 43"/>
                <a:gd name="T51" fmla="*/ 31 h 31"/>
                <a:gd name="T52" fmla="*/ 20 w 43"/>
                <a:gd name="T53" fmla="*/ 31 h 31"/>
                <a:gd name="T54" fmla="*/ 20 w 43"/>
                <a:gd name="T55" fmla="*/ 31 h 31"/>
                <a:gd name="T56" fmla="*/ 20 w 43"/>
                <a:gd name="T57" fmla="*/ 31 h 31"/>
                <a:gd name="T58" fmla="*/ 20 w 43"/>
                <a:gd name="T59" fmla="*/ 31 h 31"/>
                <a:gd name="T60" fmla="*/ 21 w 43"/>
                <a:gd name="T61" fmla="*/ 31 h 31"/>
                <a:gd name="T62" fmla="*/ 21 w 43"/>
                <a:gd name="T63" fmla="*/ 31 h 31"/>
                <a:gd name="T64" fmla="*/ 21 w 43"/>
                <a:gd name="T65" fmla="*/ 31 h 31"/>
                <a:gd name="T66" fmla="*/ 21 w 43"/>
                <a:gd name="T67" fmla="*/ 31 h 31"/>
                <a:gd name="T68" fmla="*/ 21 w 43"/>
                <a:gd name="T69" fmla="*/ 31 h 31"/>
                <a:gd name="T70" fmla="*/ 22 w 43"/>
                <a:gd name="T71" fmla="*/ 31 h 31"/>
                <a:gd name="T72" fmla="*/ 22 w 43"/>
                <a:gd name="T73" fmla="*/ 31 h 31"/>
                <a:gd name="T74" fmla="*/ 22 w 43"/>
                <a:gd name="T75" fmla="*/ 31 h 31"/>
                <a:gd name="T76" fmla="*/ 22 w 43"/>
                <a:gd name="T77" fmla="*/ 31 h 31"/>
                <a:gd name="T78" fmla="*/ 22 w 43"/>
                <a:gd name="T79" fmla="*/ 31 h 31"/>
                <a:gd name="T80" fmla="*/ 23 w 43"/>
                <a:gd name="T81" fmla="*/ 31 h 31"/>
                <a:gd name="T82" fmla="*/ 23 w 43"/>
                <a:gd name="T83" fmla="*/ 31 h 31"/>
                <a:gd name="T84" fmla="*/ 23 w 43"/>
                <a:gd name="T85" fmla="*/ 31 h 31"/>
                <a:gd name="T86" fmla="*/ 23 w 43"/>
                <a:gd name="T87" fmla="*/ 31 h 31"/>
                <a:gd name="T88" fmla="*/ 23 w 43"/>
                <a:gd name="T89" fmla="*/ 31 h 31"/>
                <a:gd name="T90" fmla="*/ 23 w 43"/>
                <a:gd name="T91" fmla="*/ 31 h 31"/>
                <a:gd name="T92" fmla="*/ 24 w 43"/>
                <a:gd name="T93" fmla="*/ 31 h 31"/>
                <a:gd name="T94" fmla="*/ 24 w 43"/>
                <a:gd name="T95" fmla="*/ 31 h 31"/>
                <a:gd name="T96" fmla="*/ 24 w 43"/>
                <a:gd name="T97" fmla="*/ 31 h 31"/>
                <a:gd name="T98" fmla="*/ 24 w 43"/>
                <a:gd name="T99" fmla="*/ 31 h 31"/>
                <a:gd name="T100" fmla="*/ 24 w 43"/>
                <a:gd name="T101" fmla="*/ 31 h 31"/>
                <a:gd name="T102" fmla="*/ 25 w 43"/>
                <a:gd name="T10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 h="31">
                  <a:moveTo>
                    <a:pt x="4" y="0"/>
                  </a:moveTo>
                  <a:cubicBezTo>
                    <a:pt x="0" y="10"/>
                    <a:pt x="3" y="25"/>
                    <a:pt x="15" y="29"/>
                  </a:cubicBezTo>
                  <a:cubicBezTo>
                    <a:pt x="15" y="29"/>
                    <a:pt x="15" y="29"/>
                    <a:pt x="15" y="29"/>
                  </a:cubicBezTo>
                  <a:cubicBezTo>
                    <a:pt x="15" y="29"/>
                    <a:pt x="15" y="29"/>
                    <a:pt x="15" y="29"/>
                  </a:cubicBezTo>
                  <a:cubicBezTo>
                    <a:pt x="15" y="29"/>
                    <a:pt x="15" y="29"/>
                    <a:pt x="15" y="29"/>
                  </a:cubicBezTo>
                  <a:cubicBezTo>
                    <a:pt x="15" y="29"/>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8" y="30"/>
                    <a:pt x="18" y="30"/>
                    <a:pt x="18" y="30"/>
                  </a:cubicBezTo>
                  <a:cubicBezTo>
                    <a:pt x="19" y="30"/>
                    <a:pt x="19" y="30"/>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5" y="31"/>
                    <a:pt x="25" y="31"/>
                  </a:cubicBezTo>
                  <a:cubicBezTo>
                    <a:pt x="25" y="31"/>
                    <a:pt x="25" y="31"/>
                    <a:pt x="25" y="31"/>
                  </a:cubicBezTo>
                  <a:cubicBezTo>
                    <a:pt x="35" y="30"/>
                    <a:pt x="42" y="23"/>
                    <a:pt x="43" y="14"/>
                  </a:cubicBezTo>
                  <a:cubicBezTo>
                    <a:pt x="39" y="17"/>
                    <a:pt x="34" y="20"/>
                    <a:pt x="27" y="20"/>
                  </a:cubicBezTo>
                  <a:cubicBezTo>
                    <a:pt x="13" y="20"/>
                    <a:pt x="6" y="10"/>
                    <a:pt x="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9" name="Freeform 126">
              <a:extLst>
                <a:ext uri="{FF2B5EF4-FFF2-40B4-BE49-F238E27FC236}">
                  <a16:creationId xmlns:a16="http://schemas.microsoft.com/office/drawing/2014/main" id="{DC420DC0-E2AF-4826-8AE9-7EC28FCA23A5}"/>
                </a:ext>
              </a:extLst>
            </p:cNvPr>
            <p:cNvSpPr>
              <a:spLocks/>
            </p:cNvSpPr>
            <p:nvPr/>
          </p:nvSpPr>
          <p:spPr bwMode="auto">
            <a:xfrm>
              <a:off x="4834" y="3739"/>
              <a:ext cx="130" cy="103"/>
            </a:xfrm>
            <a:custGeom>
              <a:avLst/>
              <a:gdLst>
                <a:gd name="T0" fmla="*/ 27 w 55"/>
                <a:gd name="T1" fmla="*/ 0 h 43"/>
                <a:gd name="T2" fmla="*/ 27 w 55"/>
                <a:gd name="T3" fmla="*/ 43 h 43"/>
                <a:gd name="T4" fmla="*/ 27 w 55"/>
                <a:gd name="T5" fmla="*/ 0 h 43"/>
              </a:gdLst>
              <a:ahLst/>
              <a:cxnLst>
                <a:cxn ang="0">
                  <a:pos x="T0" y="T1"/>
                </a:cxn>
                <a:cxn ang="0">
                  <a:pos x="T2" y="T3"/>
                </a:cxn>
                <a:cxn ang="0">
                  <a:pos x="T4" y="T5"/>
                </a:cxn>
              </a:cxnLst>
              <a:rect l="0" t="0" r="r" b="b"/>
              <a:pathLst>
                <a:path w="55" h="43">
                  <a:moveTo>
                    <a:pt x="27" y="0"/>
                  </a:moveTo>
                  <a:cubicBezTo>
                    <a:pt x="55" y="0"/>
                    <a:pt x="55" y="43"/>
                    <a:pt x="27" y="43"/>
                  </a:cubicBezTo>
                  <a:cubicBezTo>
                    <a:pt x="0" y="43"/>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1" name="Freeform 127">
              <a:extLst>
                <a:ext uri="{FF2B5EF4-FFF2-40B4-BE49-F238E27FC236}">
                  <a16:creationId xmlns:a16="http://schemas.microsoft.com/office/drawing/2014/main" id="{AC307EC9-70B0-44A6-AF6E-AAB0AFFDAEBA}"/>
                </a:ext>
              </a:extLst>
            </p:cNvPr>
            <p:cNvSpPr>
              <a:spLocks noEditPoints="1"/>
            </p:cNvSpPr>
            <p:nvPr/>
          </p:nvSpPr>
          <p:spPr bwMode="auto">
            <a:xfrm>
              <a:off x="4874" y="3837"/>
              <a:ext cx="26" cy="5"/>
            </a:xfrm>
            <a:custGeom>
              <a:avLst/>
              <a:gdLst>
                <a:gd name="T0" fmla="*/ 10 w 11"/>
                <a:gd name="T1" fmla="*/ 2 h 2"/>
                <a:gd name="T2" fmla="*/ 10 w 11"/>
                <a:gd name="T3" fmla="*/ 2 h 2"/>
                <a:gd name="T4" fmla="*/ 10 w 11"/>
                <a:gd name="T5" fmla="*/ 2 h 2"/>
                <a:gd name="T6" fmla="*/ 10 w 11"/>
                <a:gd name="T7" fmla="*/ 2 h 2"/>
                <a:gd name="T8" fmla="*/ 10 w 11"/>
                <a:gd name="T9" fmla="*/ 2 h 2"/>
                <a:gd name="T10" fmla="*/ 10 w 11"/>
                <a:gd name="T11" fmla="*/ 2 h 2"/>
                <a:gd name="T12" fmla="*/ 10 w 11"/>
                <a:gd name="T13" fmla="*/ 2 h 2"/>
                <a:gd name="T14" fmla="*/ 10 w 11"/>
                <a:gd name="T15" fmla="*/ 2 h 2"/>
                <a:gd name="T16" fmla="*/ 10 w 11"/>
                <a:gd name="T17" fmla="*/ 2 h 2"/>
                <a:gd name="T18" fmla="*/ 10 w 11"/>
                <a:gd name="T19" fmla="*/ 2 h 2"/>
                <a:gd name="T20" fmla="*/ 11 w 11"/>
                <a:gd name="T21" fmla="*/ 2 h 2"/>
                <a:gd name="T22" fmla="*/ 11 w 11"/>
                <a:gd name="T23" fmla="*/ 2 h 2"/>
                <a:gd name="T24" fmla="*/ 10 w 11"/>
                <a:gd name="T25" fmla="*/ 2 h 2"/>
                <a:gd name="T26" fmla="*/ 11 w 11"/>
                <a:gd name="T27" fmla="*/ 2 h 2"/>
                <a:gd name="T28" fmla="*/ 11 w 11"/>
                <a:gd name="T29" fmla="*/ 2 h 2"/>
                <a:gd name="T30" fmla="*/ 9 w 11"/>
                <a:gd name="T31" fmla="*/ 2 h 2"/>
                <a:gd name="T32" fmla="*/ 11 w 11"/>
                <a:gd name="T33" fmla="*/ 2 h 2"/>
                <a:gd name="T34" fmla="*/ 11 w 11"/>
                <a:gd name="T35" fmla="*/ 2 h 2"/>
                <a:gd name="T36" fmla="*/ 9 w 11"/>
                <a:gd name="T37" fmla="*/ 2 h 2"/>
                <a:gd name="T38" fmla="*/ 9 w 11"/>
                <a:gd name="T39" fmla="*/ 2 h 2"/>
                <a:gd name="T40" fmla="*/ 9 w 11"/>
                <a:gd name="T41" fmla="*/ 2 h 2"/>
                <a:gd name="T42" fmla="*/ 9 w 11"/>
                <a:gd name="T43" fmla="*/ 2 h 2"/>
                <a:gd name="T44" fmla="*/ 11 w 11"/>
                <a:gd name="T45" fmla="*/ 2 h 2"/>
                <a:gd name="T46" fmla="*/ 11 w 11"/>
                <a:gd name="T47" fmla="*/ 2 h 2"/>
                <a:gd name="T48" fmla="*/ 9 w 11"/>
                <a:gd name="T49" fmla="*/ 2 h 2"/>
                <a:gd name="T50" fmla="*/ 11 w 11"/>
                <a:gd name="T51" fmla="*/ 2 h 2"/>
                <a:gd name="T52" fmla="*/ 11 w 11"/>
                <a:gd name="T53" fmla="*/ 2 h 2"/>
                <a:gd name="T54" fmla="*/ 9 w 11"/>
                <a:gd name="T55" fmla="*/ 2 h 2"/>
                <a:gd name="T56" fmla="*/ 9 w 11"/>
                <a:gd name="T57" fmla="*/ 2 h 2"/>
                <a:gd name="T58" fmla="*/ 9 w 11"/>
                <a:gd name="T59" fmla="*/ 2 h 2"/>
                <a:gd name="T60" fmla="*/ 9 w 11"/>
                <a:gd name="T61" fmla="*/ 2 h 2"/>
                <a:gd name="T62" fmla="*/ 9 w 11"/>
                <a:gd name="T63" fmla="*/ 2 h 2"/>
                <a:gd name="T64" fmla="*/ 9 w 11"/>
                <a:gd name="T65" fmla="*/ 2 h 2"/>
                <a:gd name="T66" fmla="*/ 9 w 11"/>
                <a:gd name="T67" fmla="*/ 2 h 2"/>
                <a:gd name="T68" fmla="*/ 8 w 11"/>
                <a:gd name="T69" fmla="*/ 2 h 2"/>
                <a:gd name="T70" fmla="*/ 8 w 11"/>
                <a:gd name="T71" fmla="*/ 2 h 2"/>
                <a:gd name="T72" fmla="*/ 8 w 11"/>
                <a:gd name="T73" fmla="*/ 2 h 2"/>
                <a:gd name="T74" fmla="*/ 8 w 11"/>
                <a:gd name="T75" fmla="*/ 2 h 2"/>
                <a:gd name="T76" fmla="*/ 8 w 11"/>
                <a:gd name="T77" fmla="*/ 2 h 2"/>
                <a:gd name="T78" fmla="*/ 8 w 11"/>
                <a:gd name="T79" fmla="*/ 2 h 2"/>
                <a:gd name="T80" fmla="*/ 8 w 11"/>
                <a:gd name="T81" fmla="*/ 2 h 2"/>
                <a:gd name="T82" fmla="*/ 8 w 11"/>
                <a:gd name="T83" fmla="*/ 2 h 2"/>
                <a:gd name="T84" fmla="*/ 8 w 11"/>
                <a:gd name="T85" fmla="*/ 2 h 2"/>
                <a:gd name="T86" fmla="*/ 0 w 11"/>
                <a:gd name="T87" fmla="*/ 0 h 2"/>
                <a:gd name="T88" fmla="*/ 0 w 11"/>
                <a:gd name="T89" fmla="*/ 0 h 2"/>
                <a:gd name="T90" fmla="*/ 0 w 11"/>
                <a:gd name="T91" fmla="*/ 0 h 2"/>
                <a:gd name="T92" fmla="*/ 0 w 11"/>
                <a:gd name="T93" fmla="*/ 0 h 2"/>
                <a:gd name="T94" fmla="*/ 0 w 11"/>
                <a:gd name="T95" fmla="*/ 0 h 2"/>
                <a:gd name="T96" fmla="*/ 0 w 11"/>
                <a:gd name="T97" fmla="*/ 0 h 2"/>
                <a:gd name="T98" fmla="*/ 0 w 11"/>
                <a:gd name="T99" fmla="*/ 0 h 2"/>
                <a:gd name="T100" fmla="*/ 0 w 11"/>
                <a:gd name="T10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 h="2">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1" y="2"/>
                  </a:moveTo>
                  <a:cubicBezTo>
                    <a:pt x="11" y="2"/>
                    <a:pt x="11" y="2"/>
                    <a:pt x="11" y="2"/>
                  </a:cubicBezTo>
                  <a:cubicBezTo>
                    <a:pt x="11" y="2"/>
                    <a:pt x="11" y="2"/>
                    <a:pt x="11" y="2"/>
                  </a:cubicBezTo>
                  <a:moveTo>
                    <a:pt x="10" y="2"/>
                  </a:moveTo>
                  <a:cubicBezTo>
                    <a:pt x="10" y="2"/>
                    <a:pt x="10" y="2"/>
                    <a:pt x="10" y="2"/>
                  </a:cubicBezTo>
                  <a:cubicBezTo>
                    <a:pt x="10" y="2"/>
                    <a:pt x="10" y="2"/>
                    <a:pt x="10"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8" y="2"/>
                  </a:moveTo>
                  <a:cubicBezTo>
                    <a:pt x="9" y="2"/>
                    <a:pt x="9" y="2"/>
                    <a:pt x="9" y="2"/>
                  </a:cubicBezTo>
                  <a:cubicBezTo>
                    <a:pt x="9" y="2"/>
                    <a:pt x="9"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0" y="0"/>
                  </a:moveTo>
                  <a:cubicBezTo>
                    <a:pt x="3" y="1"/>
                    <a:pt x="5" y="2"/>
                    <a:pt x="8" y="2"/>
                  </a:cubicBezTo>
                  <a:cubicBezTo>
                    <a:pt x="5" y="2"/>
                    <a:pt x="3"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2" name="Freeform 128">
              <a:extLst>
                <a:ext uri="{FF2B5EF4-FFF2-40B4-BE49-F238E27FC236}">
                  <a16:creationId xmlns:a16="http://schemas.microsoft.com/office/drawing/2014/main" id="{0A4C1729-C4BA-40F0-8600-663A22C3A701}"/>
                </a:ext>
              </a:extLst>
            </p:cNvPr>
            <p:cNvSpPr>
              <a:spLocks/>
            </p:cNvSpPr>
            <p:nvPr/>
          </p:nvSpPr>
          <p:spPr bwMode="auto">
            <a:xfrm>
              <a:off x="4843" y="3765"/>
              <a:ext cx="102" cy="77"/>
            </a:xfrm>
            <a:custGeom>
              <a:avLst/>
              <a:gdLst>
                <a:gd name="T0" fmla="*/ 13 w 43"/>
                <a:gd name="T1" fmla="*/ 30 h 32"/>
                <a:gd name="T2" fmla="*/ 13 w 43"/>
                <a:gd name="T3" fmla="*/ 30 h 32"/>
                <a:gd name="T4" fmla="*/ 13 w 43"/>
                <a:gd name="T5" fmla="*/ 30 h 32"/>
                <a:gd name="T6" fmla="*/ 13 w 43"/>
                <a:gd name="T7" fmla="*/ 30 h 32"/>
                <a:gd name="T8" fmla="*/ 13 w 43"/>
                <a:gd name="T9" fmla="*/ 30 h 32"/>
                <a:gd name="T10" fmla="*/ 13 w 43"/>
                <a:gd name="T11" fmla="*/ 30 h 32"/>
                <a:gd name="T12" fmla="*/ 21 w 43"/>
                <a:gd name="T13" fmla="*/ 32 h 32"/>
                <a:gd name="T14" fmla="*/ 21 w 43"/>
                <a:gd name="T15" fmla="*/ 32 h 32"/>
                <a:gd name="T16" fmla="*/ 21 w 43"/>
                <a:gd name="T17" fmla="*/ 32 h 32"/>
                <a:gd name="T18" fmla="*/ 21 w 43"/>
                <a:gd name="T19" fmla="*/ 32 h 32"/>
                <a:gd name="T20" fmla="*/ 21 w 43"/>
                <a:gd name="T21" fmla="*/ 32 h 32"/>
                <a:gd name="T22" fmla="*/ 21 w 43"/>
                <a:gd name="T23" fmla="*/ 32 h 32"/>
                <a:gd name="T24" fmla="*/ 22 w 43"/>
                <a:gd name="T25" fmla="*/ 32 h 32"/>
                <a:gd name="T26" fmla="*/ 22 w 43"/>
                <a:gd name="T27" fmla="*/ 32 h 32"/>
                <a:gd name="T28" fmla="*/ 22 w 43"/>
                <a:gd name="T29" fmla="*/ 32 h 32"/>
                <a:gd name="T30" fmla="*/ 22 w 43"/>
                <a:gd name="T31" fmla="*/ 32 h 32"/>
                <a:gd name="T32" fmla="*/ 22 w 43"/>
                <a:gd name="T33" fmla="*/ 32 h 32"/>
                <a:gd name="T34" fmla="*/ 22 w 43"/>
                <a:gd name="T35" fmla="*/ 32 h 32"/>
                <a:gd name="T36" fmla="*/ 22 w 43"/>
                <a:gd name="T37" fmla="*/ 32 h 32"/>
                <a:gd name="T38" fmla="*/ 22 w 43"/>
                <a:gd name="T39" fmla="*/ 32 h 32"/>
                <a:gd name="T40" fmla="*/ 22 w 43"/>
                <a:gd name="T41" fmla="*/ 32 h 32"/>
                <a:gd name="T42" fmla="*/ 23 w 43"/>
                <a:gd name="T43" fmla="*/ 32 h 32"/>
                <a:gd name="T44" fmla="*/ 23 w 43"/>
                <a:gd name="T45" fmla="*/ 32 h 32"/>
                <a:gd name="T46" fmla="*/ 23 w 43"/>
                <a:gd name="T47" fmla="*/ 32 h 32"/>
                <a:gd name="T48" fmla="*/ 23 w 43"/>
                <a:gd name="T49" fmla="*/ 32 h 32"/>
                <a:gd name="T50" fmla="*/ 23 w 43"/>
                <a:gd name="T51" fmla="*/ 32 h 32"/>
                <a:gd name="T52" fmla="*/ 23 w 43"/>
                <a:gd name="T53" fmla="*/ 32 h 32"/>
                <a:gd name="T54" fmla="*/ 23 w 43"/>
                <a:gd name="T55" fmla="*/ 32 h 32"/>
                <a:gd name="T56" fmla="*/ 23 w 43"/>
                <a:gd name="T57" fmla="*/ 32 h 32"/>
                <a:gd name="T58" fmla="*/ 23 w 43"/>
                <a:gd name="T59" fmla="*/ 32 h 32"/>
                <a:gd name="T60" fmla="*/ 24 w 43"/>
                <a:gd name="T61" fmla="*/ 32 h 32"/>
                <a:gd name="T62" fmla="*/ 24 w 43"/>
                <a:gd name="T63" fmla="*/ 32 h 32"/>
                <a:gd name="T64" fmla="*/ 24 w 43"/>
                <a:gd name="T65" fmla="*/ 32 h 32"/>
                <a:gd name="T66" fmla="*/ 24 w 43"/>
                <a:gd name="T67" fmla="*/ 32 h 32"/>
                <a:gd name="T68" fmla="*/ 24 w 43"/>
                <a:gd name="T69" fmla="*/ 32 h 32"/>
                <a:gd name="T70" fmla="*/ 28 w 43"/>
                <a:gd name="T71"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 h="32">
                  <a:moveTo>
                    <a:pt x="5" y="0"/>
                  </a:moveTo>
                  <a:cubicBezTo>
                    <a:pt x="0" y="10"/>
                    <a:pt x="3" y="24"/>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6" y="31"/>
                    <a:pt x="18"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34" y="32"/>
                    <a:pt x="41" y="25"/>
                    <a:pt x="43" y="17"/>
                  </a:cubicBezTo>
                  <a:cubicBezTo>
                    <a:pt x="39" y="20"/>
                    <a:pt x="34" y="22"/>
                    <a:pt x="28" y="22"/>
                  </a:cubicBezTo>
                  <a:cubicBezTo>
                    <a:pt x="13" y="22"/>
                    <a:pt x="6" y="12"/>
                    <a:pt x="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3" name="Freeform 129">
              <a:extLst>
                <a:ext uri="{FF2B5EF4-FFF2-40B4-BE49-F238E27FC236}">
                  <a16:creationId xmlns:a16="http://schemas.microsoft.com/office/drawing/2014/main" id="{B22B78AA-D5F5-4436-BC76-E1D52CA5EA18}"/>
                </a:ext>
              </a:extLst>
            </p:cNvPr>
            <p:cNvSpPr>
              <a:spLocks/>
            </p:cNvSpPr>
            <p:nvPr/>
          </p:nvSpPr>
          <p:spPr bwMode="auto">
            <a:xfrm>
              <a:off x="4888" y="3887"/>
              <a:ext cx="131" cy="100"/>
            </a:xfrm>
            <a:custGeom>
              <a:avLst/>
              <a:gdLst>
                <a:gd name="T0" fmla="*/ 27 w 55"/>
                <a:gd name="T1" fmla="*/ 0 h 42"/>
                <a:gd name="T2" fmla="*/ 27 w 55"/>
                <a:gd name="T3" fmla="*/ 42 h 42"/>
                <a:gd name="T4" fmla="*/ 27 w 55"/>
                <a:gd name="T5" fmla="*/ 0 h 42"/>
              </a:gdLst>
              <a:ahLst/>
              <a:cxnLst>
                <a:cxn ang="0">
                  <a:pos x="T0" y="T1"/>
                </a:cxn>
                <a:cxn ang="0">
                  <a:pos x="T2" y="T3"/>
                </a:cxn>
                <a:cxn ang="0">
                  <a:pos x="T4" y="T5"/>
                </a:cxn>
              </a:cxnLst>
              <a:rect l="0" t="0" r="r" b="b"/>
              <a:pathLst>
                <a:path w="55" h="42">
                  <a:moveTo>
                    <a:pt x="27" y="0"/>
                  </a:moveTo>
                  <a:cubicBezTo>
                    <a:pt x="55" y="0"/>
                    <a:pt x="55" y="42"/>
                    <a:pt x="27" y="42"/>
                  </a:cubicBezTo>
                  <a:cubicBezTo>
                    <a:pt x="0" y="42"/>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4" name="Freeform 130">
              <a:extLst>
                <a:ext uri="{FF2B5EF4-FFF2-40B4-BE49-F238E27FC236}">
                  <a16:creationId xmlns:a16="http://schemas.microsoft.com/office/drawing/2014/main" id="{59C44745-B325-452C-89C9-087BCD2E7C27}"/>
                </a:ext>
              </a:extLst>
            </p:cNvPr>
            <p:cNvSpPr>
              <a:spLocks noEditPoints="1"/>
            </p:cNvSpPr>
            <p:nvPr/>
          </p:nvSpPr>
          <p:spPr bwMode="auto">
            <a:xfrm>
              <a:off x="4931" y="3982"/>
              <a:ext cx="29" cy="5"/>
            </a:xfrm>
            <a:custGeom>
              <a:avLst/>
              <a:gdLst>
                <a:gd name="T0" fmla="*/ 9 w 12"/>
                <a:gd name="T1" fmla="*/ 2 h 2"/>
                <a:gd name="T2" fmla="*/ 9 w 12"/>
                <a:gd name="T3" fmla="*/ 2 h 2"/>
                <a:gd name="T4" fmla="*/ 10 w 12"/>
                <a:gd name="T5" fmla="*/ 2 h 2"/>
                <a:gd name="T6" fmla="*/ 10 w 12"/>
                <a:gd name="T7" fmla="*/ 2 h 2"/>
                <a:gd name="T8" fmla="*/ 10 w 12"/>
                <a:gd name="T9" fmla="*/ 2 h 2"/>
                <a:gd name="T10" fmla="*/ 10 w 12"/>
                <a:gd name="T11" fmla="*/ 2 h 2"/>
                <a:gd name="T12" fmla="*/ 9 w 12"/>
                <a:gd name="T13" fmla="*/ 2 h 2"/>
                <a:gd name="T14" fmla="*/ 9 w 12"/>
                <a:gd name="T15" fmla="*/ 2 h 2"/>
                <a:gd name="T16" fmla="*/ 9 w 12"/>
                <a:gd name="T17" fmla="*/ 2 h 2"/>
                <a:gd name="T18" fmla="*/ 10 w 12"/>
                <a:gd name="T19" fmla="*/ 2 h 2"/>
                <a:gd name="T20" fmla="*/ 10 w 12"/>
                <a:gd name="T21" fmla="*/ 2 h 2"/>
                <a:gd name="T22" fmla="*/ 11 w 12"/>
                <a:gd name="T23" fmla="*/ 2 h 2"/>
                <a:gd name="T24" fmla="*/ 11 w 12"/>
                <a:gd name="T25" fmla="*/ 2 h 2"/>
                <a:gd name="T26" fmla="*/ 8 w 12"/>
                <a:gd name="T27" fmla="*/ 2 h 2"/>
                <a:gd name="T28" fmla="*/ 8 w 12"/>
                <a:gd name="T29" fmla="*/ 2 h 2"/>
                <a:gd name="T30" fmla="*/ 11 w 12"/>
                <a:gd name="T31" fmla="*/ 2 h 2"/>
                <a:gd name="T32" fmla="*/ 11 w 12"/>
                <a:gd name="T33" fmla="*/ 2 h 2"/>
                <a:gd name="T34" fmla="*/ 11 w 12"/>
                <a:gd name="T35" fmla="*/ 2 h 2"/>
                <a:gd name="T36" fmla="*/ 11 w 12"/>
                <a:gd name="T37" fmla="*/ 2 h 2"/>
                <a:gd name="T38" fmla="*/ 11 w 12"/>
                <a:gd name="T39" fmla="*/ 2 h 2"/>
                <a:gd name="T40" fmla="*/ 8 w 12"/>
                <a:gd name="T41" fmla="*/ 2 h 2"/>
                <a:gd name="T42" fmla="*/ 7 w 12"/>
                <a:gd name="T43" fmla="*/ 2 h 2"/>
                <a:gd name="T44" fmla="*/ 12 w 12"/>
                <a:gd name="T45" fmla="*/ 2 h 2"/>
                <a:gd name="T46" fmla="*/ 7 w 12"/>
                <a:gd name="T47" fmla="*/ 2 h 2"/>
                <a:gd name="T48" fmla="*/ 12 w 12"/>
                <a:gd name="T49" fmla="*/ 2 h 2"/>
                <a:gd name="T50" fmla="*/ 12 w 12"/>
                <a:gd name="T51" fmla="*/ 2 h 2"/>
                <a:gd name="T52" fmla="*/ 7 w 12"/>
                <a:gd name="T53" fmla="*/ 2 h 2"/>
                <a:gd name="T54" fmla="*/ 7 w 12"/>
                <a:gd name="T55" fmla="*/ 2 h 2"/>
                <a:gd name="T56" fmla="*/ 7 w 12"/>
                <a:gd name="T57" fmla="*/ 2 h 2"/>
                <a:gd name="T58" fmla="*/ 12 w 12"/>
                <a:gd name="T59" fmla="*/ 2 h 2"/>
                <a:gd name="T60" fmla="*/ 7 w 12"/>
                <a:gd name="T61" fmla="*/ 2 h 2"/>
                <a:gd name="T62" fmla="*/ 12 w 12"/>
                <a:gd name="T63" fmla="*/ 2 h 2"/>
                <a:gd name="T64" fmla="*/ 12 w 12"/>
                <a:gd name="T65" fmla="*/ 2 h 2"/>
                <a:gd name="T66" fmla="*/ 6 w 12"/>
                <a:gd name="T67" fmla="*/ 2 h 2"/>
                <a:gd name="T68" fmla="*/ 6 w 12"/>
                <a:gd name="T69" fmla="*/ 2 h 2"/>
                <a:gd name="T70" fmla="*/ 6 w 12"/>
                <a:gd name="T71" fmla="*/ 2 h 2"/>
                <a:gd name="T72" fmla="*/ 5 w 12"/>
                <a:gd name="T73" fmla="*/ 2 h 2"/>
                <a:gd name="T74" fmla="*/ 5 w 12"/>
                <a:gd name="T75" fmla="*/ 2 h 2"/>
                <a:gd name="T76" fmla="*/ 5 w 12"/>
                <a:gd name="T77" fmla="*/ 2 h 2"/>
                <a:gd name="T78" fmla="*/ 5 w 12"/>
                <a:gd name="T79" fmla="*/ 2 h 2"/>
                <a:gd name="T80" fmla="*/ 4 w 12"/>
                <a:gd name="T81" fmla="*/ 2 h 2"/>
                <a:gd name="T82" fmla="*/ 4 w 12"/>
                <a:gd name="T83" fmla="*/ 2 h 2"/>
                <a:gd name="T84" fmla="*/ 3 w 12"/>
                <a:gd name="T85" fmla="*/ 1 h 2"/>
                <a:gd name="T86" fmla="*/ 2 w 12"/>
                <a:gd name="T87" fmla="*/ 1 h 2"/>
                <a:gd name="T88" fmla="*/ 2 w 12"/>
                <a:gd name="T89" fmla="*/ 1 h 2"/>
                <a:gd name="T90" fmla="*/ 2 w 12"/>
                <a:gd name="T91" fmla="*/ 1 h 2"/>
                <a:gd name="T92" fmla="*/ 2 w 12"/>
                <a:gd name="T93" fmla="*/ 1 h 2"/>
                <a:gd name="T94" fmla="*/ 2 w 12"/>
                <a:gd name="T95" fmla="*/ 1 h 2"/>
                <a:gd name="T96" fmla="*/ 1 w 12"/>
                <a:gd name="T97" fmla="*/ 1 h 2"/>
                <a:gd name="T98" fmla="*/ 1 w 12"/>
                <a:gd name="T99" fmla="*/ 1 h 2"/>
                <a:gd name="T100" fmla="*/ 1 w 12"/>
                <a:gd name="T101" fmla="*/ 1 h 2"/>
                <a:gd name="T102" fmla="*/ 1 w 12"/>
                <a:gd name="T103" fmla="*/ 1 h 2"/>
                <a:gd name="T104" fmla="*/ 1 w 12"/>
                <a:gd name="T105" fmla="*/ 1 h 2"/>
                <a:gd name="T106" fmla="*/ 0 w 12"/>
                <a:gd name="T10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 h="2">
                  <a:moveTo>
                    <a:pt x="10" y="2"/>
                  </a:moveTo>
                  <a:cubicBezTo>
                    <a:pt x="9" y="2"/>
                    <a:pt x="9" y="2"/>
                    <a:pt x="9" y="2"/>
                  </a:cubicBezTo>
                  <a:cubicBezTo>
                    <a:pt x="9" y="2"/>
                    <a:pt x="9"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8" y="2"/>
                  </a:moveTo>
                  <a:cubicBezTo>
                    <a:pt x="8" y="2"/>
                    <a:pt x="9" y="2"/>
                    <a:pt x="9" y="2"/>
                  </a:cubicBezTo>
                  <a:cubicBezTo>
                    <a:pt x="9" y="2"/>
                    <a:pt x="8" y="2"/>
                    <a:pt x="8" y="2"/>
                  </a:cubicBezTo>
                  <a:moveTo>
                    <a:pt x="10" y="2"/>
                  </a:moveTo>
                  <a:cubicBezTo>
                    <a:pt x="10" y="2"/>
                    <a:pt x="10" y="2"/>
                    <a:pt x="10" y="2"/>
                  </a:cubicBezTo>
                  <a:cubicBezTo>
                    <a:pt x="10" y="2"/>
                    <a:pt x="10" y="2"/>
                    <a:pt x="10" y="2"/>
                  </a:cubicBezTo>
                  <a:moveTo>
                    <a:pt x="8" y="2"/>
                  </a:moveTo>
                  <a:cubicBezTo>
                    <a:pt x="8" y="2"/>
                    <a:pt x="8" y="2"/>
                    <a:pt x="8" y="2"/>
                  </a:cubicBezTo>
                  <a:cubicBezTo>
                    <a:pt x="8" y="2"/>
                    <a:pt x="8" y="2"/>
                    <a:pt x="8" y="2"/>
                  </a:cubicBezTo>
                  <a:moveTo>
                    <a:pt x="11" y="2"/>
                  </a:moveTo>
                  <a:cubicBezTo>
                    <a:pt x="11" y="2"/>
                    <a:pt x="11" y="2"/>
                    <a:pt x="10" y="2"/>
                  </a:cubicBezTo>
                  <a:cubicBezTo>
                    <a:pt x="10"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7" y="2"/>
                  </a:moveTo>
                  <a:cubicBezTo>
                    <a:pt x="7" y="2"/>
                    <a:pt x="7" y="2"/>
                    <a:pt x="7" y="2"/>
                  </a:cubicBezTo>
                  <a:cubicBezTo>
                    <a:pt x="7" y="2"/>
                    <a:pt x="7" y="2"/>
                    <a:pt x="7" y="2"/>
                  </a:cubicBezTo>
                  <a:moveTo>
                    <a:pt x="11" y="2"/>
                  </a:moveTo>
                  <a:cubicBezTo>
                    <a:pt x="11" y="2"/>
                    <a:pt x="11" y="2"/>
                    <a:pt x="11" y="2"/>
                  </a:cubicBezTo>
                  <a:cubicBezTo>
                    <a:pt x="11" y="2"/>
                    <a:pt x="11" y="2"/>
                    <a:pt x="11" y="2"/>
                  </a:cubicBezTo>
                  <a:moveTo>
                    <a:pt x="12" y="2"/>
                  </a:moveTo>
                  <a:cubicBezTo>
                    <a:pt x="12" y="2"/>
                    <a:pt x="12" y="2"/>
                    <a:pt x="11" y="2"/>
                  </a:cubicBezTo>
                  <a:cubicBezTo>
                    <a:pt x="12" y="2"/>
                    <a:pt x="12" y="2"/>
                    <a:pt x="12"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12" y="2"/>
                  </a:moveTo>
                  <a:cubicBezTo>
                    <a:pt x="12" y="2"/>
                    <a:pt x="12" y="2"/>
                    <a:pt x="12" y="2"/>
                  </a:cubicBezTo>
                  <a:cubicBezTo>
                    <a:pt x="12" y="2"/>
                    <a:pt x="12" y="2"/>
                    <a:pt x="12" y="2"/>
                  </a:cubicBezTo>
                  <a:moveTo>
                    <a:pt x="7" y="2"/>
                  </a:moveTo>
                  <a:cubicBezTo>
                    <a:pt x="7" y="2"/>
                    <a:pt x="7" y="2"/>
                    <a:pt x="7" y="2"/>
                  </a:cubicBezTo>
                  <a:cubicBezTo>
                    <a:pt x="7" y="2"/>
                    <a:pt x="7" y="2"/>
                    <a:pt x="7" y="2"/>
                  </a:cubicBezTo>
                  <a:moveTo>
                    <a:pt x="12" y="2"/>
                  </a:moveTo>
                  <a:cubicBezTo>
                    <a:pt x="12" y="2"/>
                    <a:pt x="12" y="2"/>
                    <a:pt x="12" y="2"/>
                  </a:cubicBezTo>
                  <a:cubicBezTo>
                    <a:pt x="12" y="2"/>
                    <a:pt x="12" y="2"/>
                    <a:pt x="12"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6" y="2"/>
                  </a:moveTo>
                  <a:cubicBezTo>
                    <a:pt x="6" y="2"/>
                    <a:pt x="6" y="2"/>
                    <a:pt x="6" y="2"/>
                  </a:cubicBezTo>
                  <a:cubicBezTo>
                    <a:pt x="6" y="2"/>
                    <a:pt x="6" y="2"/>
                    <a:pt x="6" y="2"/>
                  </a:cubicBezTo>
                  <a:moveTo>
                    <a:pt x="5" y="2"/>
                  </a:moveTo>
                  <a:cubicBezTo>
                    <a:pt x="5" y="2"/>
                    <a:pt x="6" y="2"/>
                    <a:pt x="6" y="2"/>
                  </a:cubicBezTo>
                  <a:cubicBezTo>
                    <a:pt x="6"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5" y="2"/>
                  </a:moveTo>
                  <a:cubicBezTo>
                    <a:pt x="5" y="2"/>
                    <a:pt x="5" y="2"/>
                    <a:pt x="5" y="2"/>
                  </a:cubicBezTo>
                  <a:cubicBezTo>
                    <a:pt x="5" y="2"/>
                    <a:pt x="5" y="2"/>
                    <a:pt x="5" y="2"/>
                  </a:cubicBezTo>
                  <a:moveTo>
                    <a:pt x="4" y="2"/>
                  </a:moveTo>
                  <a:cubicBezTo>
                    <a:pt x="4" y="2"/>
                    <a:pt x="4" y="2"/>
                    <a:pt x="5"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3" y="1"/>
                  </a:moveTo>
                  <a:cubicBezTo>
                    <a:pt x="3" y="1"/>
                    <a:pt x="3" y="1"/>
                    <a:pt x="3" y="2"/>
                  </a:cubicBezTo>
                  <a:cubicBezTo>
                    <a:pt x="3" y="1"/>
                    <a:pt x="3" y="1"/>
                    <a:pt x="3" y="1"/>
                  </a:cubicBezTo>
                  <a:moveTo>
                    <a:pt x="3" y="1"/>
                  </a:moveTo>
                  <a:cubicBezTo>
                    <a:pt x="3" y="1"/>
                    <a:pt x="3" y="1"/>
                    <a:pt x="3" y="1"/>
                  </a:cubicBezTo>
                  <a:cubicBezTo>
                    <a:pt x="3" y="1"/>
                    <a:pt x="3" y="1"/>
                    <a:pt x="3" y="1"/>
                  </a:cubicBezTo>
                  <a:moveTo>
                    <a:pt x="2" y="1"/>
                  </a:moveTo>
                  <a:cubicBezTo>
                    <a:pt x="2" y="1"/>
                    <a:pt x="3" y="1"/>
                    <a:pt x="3" y="1"/>
                  </a:cubicBezTo>
                  <a:cubicBezTo>
                    <a:pt x="3"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1" y="1"/>
                  </a:moveTo>
                  <a:cubicBezTo>
                    <a:pt x="1" y="1"/>
                    <a:pt x="1" y="1"/>
                    <a:pt x="2"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0" y="0"/>
                  </a:moveTo>
                  <a:cubicBezTo>
                    <a:pt x="1" y="0"/>
                    <a:pt x="1" y="0"/>
                    <a:pt x="1" y="0"/>
                  </a:cubicBezTo>
                  <a:cubicBezTo>
                    <a:pt x="1" y="0"/>
                    <a:pt x="1"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5" name="Freeform 131">
              <a:extLst>
                <a:ext uri="{FF2B5EF4-FFF2-40B4-BE49-F238E27FC236}">
                  <a16:creationId xmlns:a16="http://schemas.microsoft.com/office/drawing/2014/main" id="{CEA7FF7E-6935-475F-ABC6-AA71E2595177}"/>
                </a:ext>
              </a:extLst>
            </p:cNvPr>
            <p:cNvSpPr>
              <a:spLocks/>
            </p:cNvSpPr>
            <p:nvPr/>
          </p:nvSpPr>
          <p:spPr bwMode="auto">
            <a:xfrm>
              <a:off x="4898" y="3913"/>
              <a:ext cx="104" cy="74"/>
            </a:xfrm>
            <a:custGeom>
              <a:avLst/>
              <a:gdLst>
                <a:gd name="T0" fmla="*/ 15 w 44"/>
                <a:gd name="T1" fmla="*/ 29 h 31"/>
                <a:gd name="T2" fmla="*/ 15 w 44"/>
                <a:gd name="T3" fmla="*/ 30 h 31"/>
                <a:gd name="T4" fmla="*/ 15 w 44"/>
                <a:gd name="T5" fmla="*/ 30 h 31"/>
                <a:gd name="T6" fmla="*/ 15 w 44"/>
                <a:gd name="T7" fmla="*/ 30 h 31"/>
                <a:gd name="T8" fmla="*/ 15 w 44"/>
                <a:gd name="T9" fmla="*/ 30 h 31"/>
                <a:gd name="T10" fmla="*/ 15 w 44"/>
                <a:gd name="T11" fmla="*/ 30 h 31"/>
                <a:gd name="T12" fmla="*/ 16 w 44"/>
                <a:gd name="T13" fmla="*/ 30 h 31"/>
                <a:gd name="T14" fmla="*/ 16 w 44"/>
                <a:gd name="T15" fmla="*/ 30 h 31"/>
                <a:gd name="T16" fmla="*/ 16 w 44"/>
                <a:gd name="T17" fmla="*/ 30 h 31"/>
                <a:gd name="T18" fmla="*/ 16 w 44"/>
                <a:gd name="T19" fmla="*/ 30 h 31"/>
                <a:gd name="T20" fmla="*/ 17 w 44"/>
                <a:gd name="T21" fmla="*/ 30 h 31"/>
                <a:gd name="T22" fmla="*/ 18 w 44"/>
                <a:gd name="T23" fmla="*/ 31 h 31"/>
                <a:gd name="T24" fmla="*/ 18 w 44"/>
                <a:gd name="T25" fmla="*/ 31 h 31"/>
                <a:gd name="T26" fmla="*/ 18 w 44"/>
                <a:gd name="T27" fmla="*/ 31 h 31"/>
                <a:gd name="T28" fmla="*/ 19 w 44"/>
                <a:gd name="T29" fmla="*/ 31 h 31"/>
                <a:gd name="T30" fmla="*/ 19 w 44"/>
                <a:gd name="T31" fmla="*/ 31 h 31"/>
                <a:gd name="T32" fmla="*/ 19 w 44"/>
                <a:gd name="T33" fmla="*/ 31 h 31"/>
                <a:gd name="T34" fmla="*/ 20 w 44"/>
                <a:gd name="T35" fmla="*/ 31 h 31"/>
                <a:gd name="T36" fmla="*/ 20 w 44"/>
                <a:gd name="T37" fmla="*/ 31 h 31"/>
                <a:gd name="T38" fmla="*/ 20 w 44"/>
                <a:gd name="T39" fmla="*/ 31 h 31"/>
                <a:gd name="T40" fmla="*/ 20 w 44"/>
                <a:gd name="T41" fmla="*/ 31 h 31"/>
                <a:gd name="T42" fmla="*/ 21 w 44"/>
                <a:gd name="T43" fmla="*/ 31 h 31"/>
                <a:gd name="T44" fmla="*/ 21 w 44"/>
                <a:gd name="T45" fmla="*/ 31 h 31"/>
                <a:gd name="T46" fmla="*/ 21 w 44"/>
                <a:gd name="T47" fmla="*/ 31 h 31"/>
                <a:gd name="T48" fmla="*/ 21 w 44"/>
                <a:gd name="T49" fmla="*/ 31 h 31"/>
                <a:gd name="T50" fmla="*/ 21 w 44"/>
                <a:gd name="T51" fmla="*/ 31 h 31"/>
                <a:gd name="T52" fmla="*/ 22 w 44"/>
                <a:gd name="T53" fmla="*/ 31 h 31"/>
                <a:gd name="T54" fmla="*/ 22 w 44"/>
                <a:gd name="T55" fmla="*/ 31 h 31"/>
                <a:gd name="T56" fmla="*/ 22 w 44"/>
                <a:gd name="T57" fmla="*/ 31 h 31"/>
                <a:gd name="T58" fmla="*/ 22 w 44"/>
                <a:gd name="T59" fmla="*/ 31 h 31"/>
                <a:gd name="T60" fmla="*/ 22 w 44"/>
                <a:gd name="T61" fmla="*/ 31 h 31"/>
                <a:gd name="T62" fmla="*/ 23 w 44"/>
                <a:gd name="T63" fmla="*/ 31 h 31"/>
                <a:gd name="T64" fmla="*/ 23 w 44"/>
                <a:gd name="T65" fmla="*/ 31 h 31"/>
                <a:gd name="T66" fmla="*/ 23 w 44"/>
                <a:gd name="T67" fmla="*/ 31 h 31"/>
                <a:gd name="T68" fmla="*/ 23 w 44"/>
                <a:gd name="T69" fmla="*/ 31 h 31"/>
                <a:gd name="T70" fmla="*/ 24 w 44"/>
                <a:gd name="T71" fmla="*/ 31 h 31"/>
                <a:gd name="T72" fmla="*/ 24 w 44"/>
                <a:gd name="T73" fmla="*/ 31 h 31"/>
                <a:gd name="T74" fmla="*/ 24 w 44"/>
                <a:gd name="T75" fmla="*/ 31 h 31"/>
                <a:gd name="T76" fmla="*/ 24 w 44"/>
                <a:gd name="T77" fmla="*/ 31 h 31"/>
                <a:gd name="T78" fmla="*/ 24 w 44"/>
                <a:gd name="T79" fmla="*/ 31 h 31"/>
                <a:gd name="T80" fmla="*/ 24 w 44"/>
                <a:gd name="T81" fmla="*/ 31 h 31"/>
                <a:gd name="T82" fmla="*/ 24 w 44"/>
                <a:gd name="T83" fmla="*/ 31 h 31"/>
                <a:gd name="T84" fmla="*/ 25 w 44"/>
                <a:gd name="T85" fmla="*/ 31 h 31"/>
                <a:gd name="T86" fmla="*/ 25 w 44"/>
                <a:gd name="T87" fmla="*/ 31 h 31"/>
                <a:gd name="T88" fmla="*/ 25 w 44"/>
                <a:gd name="T89" fmla="*/ 31 h 31"/>
                <a:gd name="T90" fmla="*/ 25 w 44"/>
                <a:gd name="T91" fmla="*/ 31 h 31"/>
                <a:gd name="T92" fmla="*/ 25 w 44"/>
                <a:gd name="T93" fmla="*/ 31 h 31"/>
                <a:gd name="T94" fmla="*/ 25 w 44"/>
                <a:gd name="T95" fmla="*/ 31 h 31"/>
                <a:gd name="T96" fmla="*/ 26 w 44"/>
                <a:gd name="T97" fmla="*/ 31 h 31"/>
                <a:gd name="T98" fmla="*/ 26 w 44"/>
                <a:gd name="T99" fmla="*/ 31 h 31"/>
                <a:gd name="T100" fmla="*/ 26 w 44"/>
                <a:gd name="T101" fmla="*/ 31 h 31"/>
                <a:gd name="T102" fmla="*/ 26 w 44"/>
                <a:gd name="T103" fmla="*/ 31 h 31"/>
                <a:gd name="T104" fmla="*/ 26 w 44"/>
                <a:gd name="T105" fmla="*/ 31 h 31"/>
                <a:gd name="T106" fmla="*/ 26 w 44"/>
                <a:gd name="T107" fmla="*/ 31 h 31"/>
                <a:gd name="T108" fmla="*/ 28 w 44"/>
                <a:gd name="T109"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 h="31">
                  <a:moveTo>
                    <a:pt x="5" y="0"/>
                  </a:moveTo>
                  <a:cubicBezTo>
                    <a:pt x="0" y="10"/>
                    <a:pt x="3" y="24"/>
                    <a:pt x="14" y="29"/>
                  </a:cubicBezTo>
                  <a:cubicBezTo>
                    <a:pt x="15" y="29"/>
                    <a:pt x="15" y="29"/>
                    <a:pt x="15" y="29"/>
                  </a:cubicBezTo>
                  <a:cubicBezTo>
                    <a:pt x="15" y="29"/>
                    <a:pt x="15" y="29"/>
                    <a:pt x="15" y="29"/>
                  </a:cubicBezTo>
                  <a:cubicBezTo>
                    <a:pt x="15" y="29"/>
                    <a:pt x="15" y="29"/>
                    <a:pt x="15" y="29"/>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5" y="30"/>
                  </a:cubicBezTo>
                  <a:cubicBezTo>
                    <a:pt x="15" y="30"/>
                    <a:pt x="15"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6" y="30"/>
                    <a:pt x="16" y="30"/>
                  </a:cubicBezTo>
                  <a:cubicBezTo>
                    <a:pt x="16" y="30"/>
                    <a:pt x="17" y="30"/>
                    <a:pt x="17" y="30"/>
                  </a:cubicBezTo>
                  <a:cubicBezTo>
                    <a:pt x="17" y="30"/>
                    <a:pt x="17" y="30"/>
                    <a:pt x="17" y="30"/>
                  </a:cubicBezTo>
                  <a:cubicBezTo>
                    <a:pt x="17" y="30"/>
                    <a:pt x="17" y="30"/>
                    <a:pt x="17" y="30"/>
                  </a:cubicBezTo>
                  <a:cubicBezTo>
                    <a:pt x="17" y="30"/>
                    <a:pt x="17" y="30"/>
                    <a:pt x="17" y="30"/>
                  </a:cubicBezTo>
                  <a:cubicBezTo>
                    <a:pt x="17" y="30"/>
                    <a:pt x="17" y="30"/>
                    <a:pt x="17" y="31"/>
                  </a:cubicBezTo>
                  <a:cubicBezTo>
                    <a:pt x="18" y="31"/>
                    <a:pt x="17" y="31"/>
                    <a:pt x="18" y="31"/>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19" y="31"/>
                    <a:pt x="19" y="31"/>
                  </a:cubicBezTo>
                  <a:cubicBezTo>
                    <a:pt x="19"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0" y="31"/>
                    <a:pt x="20" y="31"/>
                    <a:pt x="20"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3" y="31"/>
                  </a:cubicBezTo>
                  <a:cubicBezTo>
                    <a:pt x="23" y="31"/>
                    <a:pt x="23"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4" y="31"/>
                    <a:pt x="24" y="31"/>
                    <a:pt x="24"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5" y="31"/>
                    <a:pt x="25" y="31"/>
                    <a:pt x="25"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26" y="31"/>
                    <a:pt x="26" y="31"/>
                    <a:pt x="26" y="31"/>
                  </a:cubicBezTo>
                  <a:cubicBezTo>
                    <a:pt x="37" y="30"/>
                    <a:pt x="42" y="22"/>
                    <a:pt x="44" y="14"/>
                  </a:cubicBezTo>
                  <a:cubicBezTo>
                    <a:pt x="40" y="17"/>
                    <a:pt x="34" y="19"/>
                    <a:pt x="28" y="19"/>
                  </a:cubicBezTo>
                  <a:cubicBezTo>
                    <a:pt x="14" y="19"/>
                    <a:pt x="6" y="10"/>
                    <a:pt x="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6" name="Freeform 132">
              <a:extLst>
                <a:ext uri="{FF2B5EF4-FFF2-40B4-BE49-F238E27FC236}">
                  <a16:creationId xmlns:a16="http://schemas.microsoft.com/office/drawing/2014/main" id="{0D48E700-E6DF-4FC5-AE12-3B1BE5D23A72}"/>
                </a:ext>
              </a:extLst>
            </p:cNvPr>
            <p:cNvSpPr>
              <a:spLocks/>
            </p:cNvSpPr>
            <p:nvPr/>
          </p:nvSpPr>
          <p:spPr bwMode="auto">
            <a:xfrm>
              <a:off x="5078" y="3882"/>
              <a:ext cx="131" cy="102"/>
            </a:xfrm>
            <a:custGeom>
              <a:avLst/>
              <a:gdLst>
                <a:gd name="T0" fmla="*/ 28 w 55"/>
                <a:gd name="T1" fmla="*/ 0 h 43"/>
                <a:gd name="T2" fmla="*/ 28 w 55"/>
                <a:gd name="T3" fmla="*/ 43 h 43"/>
                <a:gd name="T4" fmla="*/ 28 w 55"/>
                <a:gd name="T5" fmla="*/ 0 h 43"/>
              </a:gdLst>
              <a:ahLst/>
              <a:cxnLst>
                <a:cxn ang="0">
                  <a:pos x="T0" y="T1"/>
                </a:cxn>
                <a:cxn ang="0">
                  <a:pos x="T2" y="T3"/>
                </a:cxn>
                <a:cxn ang="0">
                  <a:pos x="T4" y="T5"/>
                </a:cxn>
              </a:cxnLst>
              <a:rect l="0" t="0" r="r" b="b"/>
              <a:pathLst>
                <a:path w="55" h="43">
                  <a:moveTo>
                    <a:pt x="28" y="0"/>
                  </a:moveTo>
                  <a:cubicBezTo>
                    <a:pt x="55" y="0"/>
                    <a:pt x="55" y="43"/>
                    <a:pt x="28" y="43"/>
                  </a:cubicBezTo>
                  <a:cubicBezTo>
                    <a:pt x="0" y="43"/>
                    <a:pt x="0" y="0"/>
                    <a:pt x="28"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7" name="Freeform 133">
              <a:extLst>
                <a:ext uri="{FF2B5EF4-FFF2-40B4-BE49-F238E27FC236}">
                  <a16:creationId xmlns:a16="http://schemas.microsoft.com/office/drawing/2014/main" id="{8CCCAFCF-A071-4FBD-AA33-FE3EDF9429EE}"/>
                </a:ext>
              </a:extLst>
            </p:cNvPr>
            <p:cNvSpPr>
              <a:spLocks/>
            </p:cNvSpPr>
            <p:nvPr/>
          </p:nvSpPr>
          <p:spPr bwMode="auto">
            <a:xfrm>
              <a:off x="5083" y="3899"/>
              <a:ext cx="110" cy="85"/>
            </a:xfrm>
            <a:custGeom>
              <a:avLst/>
              <a:gdLst>
                <a:gd name="T0" fmla="*/ 10 w 46"/>
                <a:gd name="T1" fmla="*/ 0 h 36"/>
                <a:gd name="T2" fmla="*/ 26 w 46"/>
                <a:gd name="T3" fmla="*/ 36 h 36"/>
                <a:gd name="T4" fmla="*/ 46 w 46"/>
                <a:gd name="T5" fmla="*/ 18 h 36"/>
                <a:gd name="T6" fmla="*/ 33 w 46"/>
                <a:gd name="T7" fmla="*/ 21 h 36"/>
                <a:gd name="T8" fmla="*/ 10 w 46"/>
                <a:gd name="T9" fmla="*/ 0 h 36"/>
              </a:gdLst>
              <a:ahLst/>
              <a:cxnLst>
                <a:cxn ang="0">
                  <a:pos x="T0" y="T1"/>
                </a:cxn>
                <a:cxn ang="0">
                  <a:pos x="T2" y="T3"/>
                </a:cxn>
                <a:cxn ang="0">
                  <a:pos x="T4" y="T5"/>
                </a:cxn>
                <a:cxn ang="0">
                  <a:pos x="T6" y="T7"/>
                </a:cxn>
                <a:cxn ang="0">
                  <a:pos x="T8" y="T9"/>
                </a:cxn>
              </a:cxnLst>
              <a:rect l="0" t="0" r="r" b="b"/>
              <a:pathLst>
                <a:path w="46" h="36">
                  <a:moveTo>
                    <a:pt x="10" y="0"/>
                  </a:moveTo>
                  <a:cubicBezTo>
                    <a:pt x="0" y="12"/>
                    <a:pt x="5" y="36"/>
                    <a:pt x="26" y="36"/>
                  </a:cubicBezTo>
                  <a:cubicBezTo>
                    <a:pt x="38" y="36"/>
                    <a:pt x="45" y="27"/>
                    <a:pt x="46" y="18"/>
                  </a:cubicBezTo>
                  <a:cubicBezTo>
                    <a:pt x="43" y="20"/>
                    <a:pt x="38" y="21"/>
                    <a:pt x="33" y="21"/>
                  </a:cubicBezTo>
                  <a:cubicBezTo>
                    <a:pt x="19" y="21"/>
                    <a:pt x="11" y="11"/>
                    <a:pt x="10"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8" name="Freeform 134">
              <a:extLst>
                <a:ext uri="{FF2B5EF4-FFF2-40B4-BE49-F238E27FC236}">
                  <a16:creationId xmlns:a16="http://schemas.microsoft.com/office/drawing/2014/main" id="{C201CADA-5152-46E1-ACDE-59F559ECA55D}"/>
                </a:ext>
              </a:extLst>
            </p:cNvPr>
            <p:cNvSpPr>
              <a:spLocks/>
            </p:cNvSpPr>
            <p:nvPr/>
          </p:nvSpPr>
          <p:spPr bwMode="auto">
            <a:xfrm>
              <a:off x="5119" y="3722"/>
              <a:ext cx="131" cy="103"/>
            </a:xfrm>
            <a:custGeom>
              <a:avLst/>
              <a:gdLst>
                <a:gd name="T0" fmla="*/ 28 w 55"/>
                <a:gd name="T1" fmla="*/ 0 h 43"/>
                <a:gd name="T2" fmla="*/ 28 w 55"/>
                <a:gd name="T3" fmla="*/ 43 h 43"/>
                <a:gd name="T4" fmla="*/ 28 w 55"/>
                <a:gd name="T5" fmla="*/ 0 h 43"/>
              </a:gdLst>
              <a:ahLst/>
              <a:cxnLst>
                <a:cxn ang="0">
                  <a:pos x="T0" y="T1"/>
                </a:cxn>
                <a:cxn ang="0">
                  <a:pos x="T2" y="T3"/>
                </a:cxn>
                <a:cxn ang="0">
                  <a:pos x="T4" y="T5"/>
                </a:cxn>
              </a:cxnLst>
              <a:rect l="0" t="0" r="r" b="b"/>
              <a:pathLst>
                <a:path w="55" h="43">
                  <a:moveTo>
                    <a:pt x="28" y="0"/>
                  </a:moveTo>
                  <a:cubicBezTo>
                    <a:pt x="55" y="0"/>
                    <a:pt x="55" y="43"/>
                    <a:pt x="28" y="43"/>
                  </a:cubicBezTo>
                  <a:cubicBezTo>
                    <a:pt x="0" y="43"/>
                    <a:pt x="0" y="0"/>
                    <a:pt x="28"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9" name="Freeform 135">
              <a:extLst>
                <a:ext uri="{FF2B5EF4-FFF2-40B4-BE49-F238E27FC236}">
                  <a16:creationId xmlns:a16="http://schemas.microsoft.com/office/drawing/2014/main" id="{74FA2B72-ED98-4F60-9644-80F06993A409}"/>
                </a:ext>
              </a:extLst>
            </p:cNvPr>
            <p:cNvSpPr>
              <a:spLocks noEditPoints="1"/>
            </p:cNvSpPr>
            <p:nvPr/>
          </p:nvSpPr>
          <p:spPr bwMode="auto">
            <a:xfrm>
              <a:off x="5162" y="3820"/>
              <a:ext cx="28" cy="5"/>
            </a:xfrm>
            <a:custGeom>
              <a:avLst/>
              <a:gdLst>
                <a:gd name="T0" fmla="*/ 10 w 12"/>
                <a:gd name="T1" fmla="*/ 2 h 2"/>
                <a:gd name="T2" fmla="*/ 10 w 12"/>
                <a:gd name="T3" fmla="*/ 2 h 2"/>
                <a:gd name="T4" fmla="*/ 10 w 12"/>
                <a:gd name="T5" fmla="*/ 2 h 2"/>
                <a:gd name="T6" fmla="*/ 10 w 12"/>
                <a:gd name="T7" fmla="*/ 2 h 2"/>
                <a:gd name="T8" fmla="*/ 10 w 12"/>
                <a:gd name="T9" fmla="*/ 2 h 2"/>
                <a:gd name="T10" fmla="*/ 10 w 12"/>
                <a:gd name="T11" fmla="*/ 2 h 2"/>
                <a:gd name="T12" fmla="*/ 10 w 12"/>
                <a:gd name="T13" fmla="*/ 2 h 2"/>
                <a:gd name="T14" fmla="*/ 9 w 12"/>
                <a:gd name="T15" fmla="*/ 2 h 2"/>
                <a:gd name="T16" fmla="*/ 10 w 12"/>
                <a:gd name="T17" fmla="*/ 2 h 2"/>
                <a:gd name="T18" fmla="*/ 9 w 12"/>
                <a:gd name="T19" fmla="*/ 2 h 2"/>
                <a:gd name="T20" fmla="*/ 10 w 12"/>
                <a:gd name="T21" fmla="*/ 2 h 2"/>
                <a:gd name="T22" fmla="*/ 10 w 12"/>
                <a:gd name="T23" fmla="*/ 2 h 2"/>
                <a:gd name="T24" fmla="*/ 9 w 12"/>
                <a:gd name="T25" fmla="*/ 2 h 2"/>
                <a:gd name="T26" fmla="*/ 11 w 12"/>
                <a:gd name="T27" fmla="*/ 2 h 2"/>
                <a:gd name="T28" fmla="*/ 9 w 12"/>
                <a:gd name="T29" fmla="*/ 2 h 2"/>
                <a:gd name="T30" fmla="*/ 11 w 12"/>
                <a:gd name="T31" fmla="*/ 2 h 2"/>
                <a:gd name="T32" fmla="*/ 11 w 12"/>
                <a:gd name="T33" fmla="*/ 2 h 2"/>
                <a:gd name="T34" fmla="*/ 9 w 12"/>
                <a:gd name="T35" fmla="*/ 2 h 2"/>
                <a:gd name="T36" fmla="*/ 11 w 12"/>
                <a:gd name="T37" fmla="*/ 2 h 2"/>
                <a:gd name="T38" fmla="*/ 9 w 12"/>
                <a:gd name="T39" fmla="*/ 2 h 2"/>
                <a:gd name="T40" fmla="*/ 11 w 12"/>
                <a:gd name="T41" fmla="*/ 2 h 2"/>
                <a:gd name="T42" fmla="*/ 9 w 12"/>
                <a:gd name="T43" fmla="*/ 2 h 2"/>
                <a:gd name="T44" fmla="*/ 11 w 12"/>
                <a:gd name="T45" fmla="*/ 2 h 2"/>
                <a:gd name="T46" fmla="*/ 11 w 12"/>
                <a:gd name="T47" fmla="*/ 2 h 2"/>
                <a:gd name="T48" fmla="*/ 9 w 12"/>
                <a:gd name="T49" fmla="*/ 2 h 2"/>
                <a:gd name="T50" fmla="*/ 11 w 12"/>
                <a:gd name="T51" fmla="*/ 2 h 2"/>
                <a:gd name="T52" fmla="*/ 9 w 12"/>
                <a:gd name="T53" fmla="*/ 2 h 2"/>
                <a:gd name="T54" fmla="*/ 11 w 12"/>
                <a:gd name="T55" fmla="*/ 2 h 2"/>
                <a:gd name="T56" fmla="*/ 11 w 12"/>
                <a:gd name="T57" fmla="*/ 2 h 2"/>
                <a:gd name="T58" fmla="*/ 8 w 12"/>
                <a:gd name="T59" fmla="*/ 2 h 2"/>
                <a:gd name="T60" fmla="*/ 11 w 12"/>
                <a:gd name="T61" fmla="*/ 2 h 2"/>
                <a:gd name="T62" fmla="*/ 8 w 12"/>
                <a:gd name="T63" fmla="*/ 2 h 2"/>
                <a:gd name="T64" fmla="*/ 8 w 12"/>
                <a:gd name="T65" fmla="*/ 2 h 2"/>
                <a:gd name="T66" fmla="*/ 11 w 12"/>
                <a:gd name="T67" fmla="*/ 2 h 2"/>
                <a:gd name="T68" fmla="*/ 12 w 12"/>
                <a:gd name="T69" fmla="*/ 2 h 2"/>
                <a:gd name="T70" fmla="*/ 8 w 12"/>
                <a:gd name="T71" fmla="*/ 2 h 2"/>
                <a:gd name="T72" fmla="*/ 12 w 12"/>
                <a:gd name="T73" fmla="*/ 2 h 2"/>
                <a:gd name="T74" fmla="*/ 8 w 12"/>
                <a:gd name="T75" fmla="*/ 2 h 2"/>
                <a:gd name="T76" fmla="*/ 8 w 12"/>
                <a:gd name="T77" fmla="*/ 2 h 2"/>
                <a:gd name="T78" fmla="*/ 8 w 12"/>
                <a:gd name="T79" fmla="*/ 2 h 2"/>
                <a:gd name="T80" fmla="*/ 8 w 12"/>
                <a:gd name="T81" fmla="*/ 2 h 2"/>
                <a:gd name="T82" fmla="*/ 8 w 12"/>
                <a:gd name="T83" fmla="*/ 2 h 2"/>
                <a:gd name="T84" fmla="*/ 7 w 12"/>
                <a:gd name="T85" fmla="*/ 2 h 2"/>
                <a:gd name="T86" fmla="*/ 7 w 12"/>
                <a:gd name="T87" fmla="*/ 2 h 2"/>
                <a:gd name="T88" fmla="*/ 7 w 12"/>
                <a:gd name="T89" fmla="*/ 2 h 2"/>
                <a:gd name="T90" fmla="*/ 1 w 12"/>
                <a:gd name="T91" fmla="*/ 0 h 2"/>
                <a:gd name="T92" fmla="*/ 1 w 12"/>
                <a:gd name="T93" fmla="*/ 0 h 2"/>
                <a:gd name="T94" fmla="*/ 1 w 12"/>
                <a:gd name="T95" fmla="*/ 0 h 2"/>
                <a:gd name="T96" fmla="*/ 0 w 12"/>
                <a:gd name="T97" fmla="*/ 0 h 2"/>
                <a:gd name="T98" fmla="*/ 0 w 12"/>
                <a:gd name="T99" fmla="*/ 0 h 2"/>
                <a:gd name="T100" fmla="*/ 0 w 12"/>
                <a:gd name="T101" fmla="*/ 0 h 2"/>
                <a:gd name="T102" fmla="*/ 0 w 12"/>
                <a:gd name="T103" fmla="*/ 0 h 2"/>
                <a:gd name="T104" fmla="*/ 0 w 12"/>
                <a:gd name="T105" fmla="*/ 0 h 2"/>
                <a:gd name="T106" fmla="*/ 0 w 12"/>
                <a:gd name="T10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 h="2">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1" y="2"/>
                  </a:moveTo>
                  <a:cubicBezTo>
                    <a:pt x="10" y="2"/>
                    <a:pt x="10" y="2"/>
                    <a:pt x="10" y="2"/>
                  </a:cubicBezTo>
                  <a:cubicBezTo>
                    <a:pt x="10" y="2"/>
                    <a:pt x="10"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9" y="2"/>
                  </a:moveTo>
                  <a:cubicBezTo>
                    <a:pt x="9" y="2"/>
                    <a:pt x="9" y="2"/>
                    <a:pt x="9" y="2"/>
                  </a:cubicBezTo>
                  <a:cubicBezTo>
                    <a:pt x="9" y="2"/>
                    <a:pt x="9" y="2"/>
                    <a:pt x="9"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2" y="2"/>
                  </a:moveTo>
                  <a:cubicBezTo>
                    <a:pt x="12" y="2"/>
                    <a:pt x="11" y="2"/>
                    <a:pt x="11" y="2"/>
                  </a:cubicBezTo>
                  <a:cubicBezTo>
                    <a:pt x="11" y="2"/>
                    <a:pt x="12" y="2"/>
                    <a:pt x="12" y="2"/>
                  </a:cubicBezTo>
                  <a:moveTo>
                    <a:pt x="8" y="2"/>
                  </a:moveTo>
                  <a:cubicBezTo>
                    <a:pt x="8" y="2"/>
                    <a:pt x="8" y="2"/>
                    <a:pt x="8" y="2"/>
                  </a:cubicBezTo>
                  <a:cubicBezTo>
                    <a:pt x="8" y="2"/>
                    <a:pt x="8" y="2"/>
                    <a:pt x="8" y="2"/>
                  </a:cubicBezTo>
                  <a:moveTo>
                    <a:pt x="12" y="2"/>
                  </a:moveTo>
                  <a:cubicBezTo>
                    <a:pt x="12" y="2"/>
                    <a:pt x="12" y="2"/>
                    <a:pt x="12" y="2"/>
                  </a:cubicBezTo>
                  <a:cubicBezTo>
                    <a:pt x="12" y="2"/>
                    <a:pt x="12" y="2"/>
                    <a:pt x="12"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7" y="2"/>
                  </a:moveTo>
                  <a:cubicBezTo>
                    <a:pt x="7" y="2"/>
                    <a:pt x="8" y="2"/>
                    <a:pt x="8" y="2"/>
                  </a:cubicBezTo>
                  <a:cubicBezTo>
                    <a:pt x="8"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1" y="0"/>
                  </a:moveTo>
                  <a:cubicBezTo>
                    <a:pt x="3" y="1"/>
                    <a:pt x="5" y="1"/>
                    <a:pt x="7" y="2"/>
                  </a:cubicBezTo>
                  <a:cubicBezTo>
                    <a:pt x="5" y="1"/>
                    <a:pt x="3" y="1"/>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0" name="Freeform 136">
              <a:extLst>
                <a:ext uri="{FF2B5EF4-FFF2-40B4-BE49-F238E27FC236}">
                  <a16:creationId xmlns:a16="http://schemas.microsoft.com/office/drawing/2014/main" id="{3353D1DA-31BE-4EE4-9A88-3DC2E5D5AF97}"/>
                </a:ext>
              </a:extLst>
            </p:cNvPr>
            <p:cNvSpPr>
              <a:spLocks/>
            </p:cNvSpPr>
            <p:nvPr/>
          </p:nvSpPr>
          <p:spPr bwMode="auto">
            <a:xfrm>
              <a:off x="5131" y="3749"/>
              <a:ext cx="102" cy="76"/>
            </a:xfrm>
            <a:custGeom>
              <a:avLst/>
              <a:gdLst>
                <a:gd name="T0" fmla="*/ 13 w 43"/>
                <a:gd name="T1" fmla="*/ 30 h 32"/>
                <a:gd name="T2" fmla="*/ 13 w 43"/>
                <a:gd name="T3" fmla="*/ 30 h 32"/>
                <a:gd name="T4" fmla="*/ 13 w 43"/>
                <a:gd name="T5" fmla="*/ 30 h 32"/>
                <a:gd name="T6" fmla="*/ 13 w 43"/>
                <a:gd name="T7" fmla="*/ 30 h 32"/>
                <a:gd name="T8" fmla="*/ 13 w 43"/>
                <a:gd name="T9" fmla="*/ 30 h 32"/>
                <a:gd name="T10" fmla="*/ 13 w 43"/>
                <a:gd name="T11" fmla="*/ 30 h 32"/>
                <a:gd name="T12" fmla="*/ 14 w 43"/>
                <a:gd name="T13" fmla="*/ 30 h 32"/>
                <a:gd name="T14" fmla="*/ 14 w 43"/>
                <a:gd name="T15" fmla="*/ 30 h 32"/>
                <a:gd name="T16" fmla="*/ 14 w 43"/>
                <a:gd name="T17" fmla="*/ 30 h 32"/>
                <a:gd name="T18" fmla="*/ 20 w 43"/>
                <a:gd name="T19" fmla="*/ 32 h 32"/>
                <a:gd name="T20" fmla="*/ 20 w 43"/>
                <a:gd name="T21" fmla="*/ 32 h 32"/>
                <a:gd name="T22" fmla="*/ 20 w 43"/>
                <a:gd name="T23" fmla="*/ 32 h 32"/>
                <a:gd name="T24" fmla="*/ 21 w 43"/>
                <a:gd name="T25" fmla="*/ 32 h 32"/>
                <a:gd name="T26" fmla="*/ 21 w 43"/>
                <a:gd name="T27" fmla="*/ 32 h 32"/>
                <a:gd name="T28" fmla="*/ 21 w 43"/>
                <a:gd name="T29" fmla="*/ 32 h 32"/>
                <a:gd name="T30" fmla="*/ 21 w 43"/>
                <a:gd name="T31" fmla="*/ 32 h 32"/>
                <a:gd name="T32" fmla="*/ 21 w 43"/>
                <a:gd name="T33" fmla="*/ 32 h 32"/>
                <a:gd name="T34" fmla="*/ 21 w 43"/>
                <a:gd name="T35" fmla="*/ 32 h 32"/>
                <a:gd name="T36" fmla="*/ 21 w 43"/>
                <a:gd name="T37" fmla="*/ 32 h 32"/>
                <a:gd name="T38" fmla="*/ 21 w 43"/>
                <a:gd name="T39" fmla="*/ 32 h 32"/>
                <a:gd name="T40" fmla="*/ 21 w 43"/>
                <a:gd name="T41" fmla="*/ 32 h 32"/>
                <a:gd name="T42" fmla="*/ 22 w 43"/>
                <a:gd name="T43" fmla="*/ 32 h 32"/>
                <a:gd name="T44" fmla="*/ 22 w 43"/>
                <a:gd name="T45" fmla="*/ 32 h 32"/>
                <a:gd name="T46" fmla="*/ 22 w 43"/>
                <a:gd name="T47" fmla="*/ 32 h 32"/>
                <a:gd name="T48" fmla="*/ 22 w 43"/>
                <a:gd name="T49" fmla="*/ 32 h 32"/>
                <a:gd name="T50" fmla="*/ 22 w 43"/>
                <a:gd name="T51" fmla="*/ 32 h 32"/>
                <a:gd name="T52" fmla="*/ 22 w 43"/>
                <a:gd name="T53" fmla="*/ 32 h 32"/>
                <a:gd name="T54" fmla="*/ 22 w 43"/>
                <a:gd name="T55" fmla="*/ 32 h 32"/>
                <a:gd name="T56" fmla="*/ 22 w 43"/>
                <a:gd name="T57" fmla="*/ 32 h 32"/>
                <a:gd name="T58" fmla="*/ 22 w 43"/>
                <a:gd name="T59" fmla="*/ 32 h 32"/>
                <a:gd name="T60" fmla="*/ 23 w 43"/>
                <a:gd name="T61" fmla="*/ 32 h 32"/>
                <a:gd name="T62" fmla="*/ 23 w 43"/>
                <a:gd name="T63" fmla="*/ 32 h 32"/>
                <a:gd name="T64" fmla="*/ 23 w 43"/>
                <a:gd name="T65" fmla="*/ 32 h 32"/>
                <a:gd name="T66" fmla="*/ 23 w 43"/>
                <a:gd name="T67" fmla="*/ 32 h 32"/>
                <a:gd name="T68" fmla="*/ 23 w 43"/>
                <a:gd name="T69" fmla="*/ 32 h 32"/>
                <a:gd name="T70" fmla="*/ 23 w 43"/>
                <a:gd name="T71" fmla="*/ 32 h 32"/>
                <a:gd name="T72" fmla="*/ 23 w 43"/>
                <a:gd name="T73" fmla="*/ 32 h 32"/>
                <a:gd name="T74" fmla="*/ 23 w 43"/>
                <a:gd name="T75" fmla="*/ 32 h 32"/>
                <a:gd name="T76" fmla="*/ 23 w 43"/>
                <a:gd name="T77" fmla="*/ 32 h 32"/>
                <a:gd name="T78" fmla="*/ 23 w 43"/>
                <a:gd name="T79" fmla="*/ 32 h 32"/>
                <a:gd name="T80" fmla="*/ 23 w 43"/>
                <a:gd name="T81" fmla="*/ 32 h 32"/>
                <a:gd name="T82" fmla="*/ 24 w 43"/>
                <a:gd name="T83" fmla="*/ 32 h 32"/>
                <a:gd name="T84" fmla="*/ 24 w 43"/>
                <a:gd name="T85" fmla="*/ 32 h 32"/>
                <a:gd name="T86" fmla="*/ 24 w 43"/>
                <a:gd name="T87" fmla="*/ 32 h 32"/>
                <a:gd name="T88" fmla="*/ 24 w 43"/>
                <a:gd name="T89" fmla="*/ 32 h 32"/>
                <a:gd name="T90" fmla="*/ 24 w 43"/>
                <a:gd name="T91" fmla="*/ 32 h 32"/>
                <a:gd name="T92" fmla="*/ 24 w 43"/>
                <a:gd name="T93" fmla="*/ 32 h 32"/>
                <a:gd name="T94" fmla="*/ 24 w 43"/>
                <a:gd name="T95" fmla="*/ 32 h 32"/>
                <a:gd name="T96" fmla="*/ 24 w 43"/>
                <a:gd name="T97" fmla="*/ 32 h 32"/>
                <a:gd name="T98" fmla="*/ 24 w 43"/>
                <a:gd name="T99" fmla="*/ 32 h 32"/>
                <a:gd name="T100" fmla="*/ 24 w 43"/>
                <a:gd name="T101" fmla="*/ 32 h 32"/>
                <a:gd name="T102" fmla="*/ 24 w 43"/>
                <a:gd name="T103" fmla="*/ 32 h 32"/>
                <a:gd name="T104" fmla="*/ 24 w 43"/>
                <a:gd name="T105" fmla="*/ 32 h 32"/>
                <a:gd name="T106" fmla="*/ 25 w 43"/>
                <a:gd name="T107" fmla="*/ 32 h 32"/>
                <a:gd name="T108" fmla="*/ 25 w 43"/>
                <a:gd name="T109" fmla="*/ 32 h 32"/>
                <a:gd name="T110" fmla="*/ 27 w 43"/>
                <a:gd name="T111"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3" h="32">
                  <a:moveTo>
                    <a:pt x="4" y="0"/>
                  </a:moveTo>
                  <a:cubicBezTo>
                    <a:pt x="0" y="10"/>
                    <a:pt x="3" y="24"/>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3" y="30"/>
                  </a:cubicBezTo>
                  <a:cubicBezTo>
                    <a:pt x="13" y="30"/>
                    <a:pt x="13" y="30"/>
                    <a:pt x="14" y="30"/>
                  </a:cubicBezTo>
                  <a:cubicBezTo>
                    <a:pt x="14" y="30"/>
                    <a:pt x="14" y="30"/>
                    <a:pt x="14" y="30"/>
                  </a:cubicBezTo>
                  <a:cubicBezTo>
                    <a:pt x="14" y="30"/>
                    <a:pt x="14" y="30"/>
                    <a:pt x="14" y="30"/>
                  </a:cubicBezTo>
                  <a:cubicBezTo>
                    <a:pt x="14" y="30"/>
                    <a:pt x="14" y="30"/>
                    <a:pt x="14" y="30"/>
                  </a:cubicBezTo>
                  <a:cubicBezTo>
                    <a:pt x="14" y="30"/>
                    <a:pt x="14" y="30"/>
                    <a:pt x="14" y="30"/>
                  </a:cubicBezTo>
                  <a:cubicBezTo>
                    <a:pt x="14" y="30"/>
                    <a:pt x="14" y="30"/>
                    <a:pt x="14" y="30"/>
                  </a:cubicBezTo>
                  <a:cubicBezTo>
                    <a:pt x="16" y="31"/>
                    <a:pt x="18" y="31"/>
                    <a:pt x="20" y="32"/>
                  </a:cubicBezTo>
                  <a:cubicBezTo>
                    <a:pt x="20" y="32"/>
                    <a:pt x="20" y="32"/>
                    <a:pt x="20" y="32"/>
                  </a:cubicBezTo>
                  <a:cubicBezTo>
                    <a:pt x="20" y="32"/>
                    <a:pt x="20" y="32"/>
                    <a:pt x="20" y="32"/>
                  </a:cubicBezTo>
                  <a:cubicBezTo>
                    <a:pt x="20" y="32"/>
                    <a:pt x="20" y="32"/>
                    <a:pt x="20" y="32"/>
                  </a:cubicBezTo>
                  <a:cubicBezTo>
                    <a:pt x="20" y="32"/>
                    <a:pt x="20" y="32"/>
                    <a:pt x="20" y="32"/>
                  </a:cubicBezTo>
                  <a:cubicBezTo>
                    <a:pt x="20" y="32"/>
                    <a:pt x="20" y="32"/>
                    <a:pt x="20" y="32"/>
                  </a:cubicBezTo>
                  <a:cubicBezTo>
                    <a:pt x="20"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1" y="32"/>
                  </a:cubicBezTo>
                  <a:cubicBezTo>
                    <a:pt x="21" y="32"/>
                    <a:pt x="21"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5" y="32"/>
                    <a:pt x="25" y="32"/>
                  </a:cubicBezTo>
                  <a:cubicBezTo>
                    <a:pt x="25" y="32"/>
                    <a:pt x="25" y="32"/>
                    <a:pt x="25" y="32"/>
                  </a:cubicBezTo>
                  <a:cubicBezTo>
                    <a:pt x="25" y="32"/>
                    <a:pt x="25" y="32"/>
                    <a:pt x="25" y="32"/>
                  </a:cubicBezTo>
                  <a:cubicBezTo>
                    <a:pt x="35" y="31"/>
                    <a:pt x="41" y="23"/>
                    <a:pt x="43" y="15"/>
                  </a:cubicBezTo>
                  <a:cubicBezTo>
                    <a:pt x="39" y="18"/>
                    <a:pt x="34" y="20"/>
                    <a:pt x="27" y="20"/>
                  </a:cubicBezTo>
                  <a:cubicBezTo>
                    <a:pt x="13" y="20"/>
                    <a:pt x="6" y="11"/>
                    <a:pt x="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1" name="Freeform 137">
              <a:extLst>
                <a:ext uri="{FF2B5EF4-FFF2-40B4-BE49-F238E27FC236}">
                  <a16:creationId xmlns:a16="http://schemas.microsoft.com/office/drawing/2014/main" id="{FB1003D3-766B-41C8-ADE6-FA662F553E4B}"/>
                </a:ext>
              </a:extLst>
            </p:cNvPr>
            <p:cNvSpPr>
              <a:spLocks/>
            </p:cNvSpPr>
            <p:nvPr/>
          </p:nvSpPr>
          <p:spPr bwMode="auto">
            <a:xfrm>
              <a:off x="5261" y="3639"/>
              <a:ext cx="131" cy="100"/>
            </a:xfrm>
            <a:custGeom>
              <a:avLst/>
              <a:gdLst>
                <a:gd name="T0" fmla="*/ 27 w 55"/>
                <a:gd name="T1" fmla="*/ 0 h 42"/>
                <a:gd name="T2" fmla="*/ 27 w 55"/>
                <a:gd name="T3" fmla="*/ 42 h 42"/>
                <a:gd name="T4" fmla="*/ 27 w 55"/>
                <a:gd name="T5" fmla="*/ 0 h 42"/>
              </a:gdLst>
              <a:ahLst/>
              <a:cxnLst>
                <a:cxn ang="0">
                  <a:pos x="T0" y="T1"/>
                </a:cxn>
                <a:cxn ang="0">
                  <a:pos x="T2" y="T3"/>
                </a:cxn>
                <a:cxn ang="0">
                  <a:pos x="T4" y="T5"/>
                </a:cxn>
              </a:cxnLst>
              <a:rect l="0" t="0" r="r" b="b"/>
              <a:pathLst>
                <a:path w="55" h="42">
                  <a:moveTo>
                    <a:pt x="27" y="0"/>
                  </a:moveTo>
                  <a:cubicBezTo>
                    <a:pt x="55" y="0"/>
                    <a:pt x="55" y="42"/>
                    <a:pt x="27" y="42"/>
                  </a:cubicBezTo>
                  <a:cubicBezTo>
                    <a:pt x="0" y="42"/>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2" name="Freeform 138">
              <a:extLst>
                <a:ext uri="{FF2B5EF4-FFF2-40B4-BE49-F238E27FC236}">
                  <a16:creationId xmlns:a16="http://schemas.microsoft.com/office/drawing/2014/main" id="{CE866E9D-7AC1-428A-9502-6309752452E0}"/>
                </a:ext>
              </a:extLst>
            </p:cNvPr>
            <p:cNvSpPr>
              <a:spLocks noEditPoints="1"/>
            </p:cNvSpPr>
            <p:nvPr/>
          </p:nvSpPr>
          <p:spPr bwMode="auto">
            <a:xfrm>
              <a:off x="5304" y="3734"/>
              <a:ext cx="26" cy="5"/>
            </a:xfrm>
            <a:custGeom>
              <a:avLst/>
              <a:gdLst>
                <a:gd name="T0" fmla="*/ 9 w 11"/>
                <a:gd name="T1" fmla="*/ 2 h 2"/>
                <a:gd name="T2" fmla="*/ 9 w 11"/>
                <a:gd name="T3" fmla="*/ 2 h 2"/>
                <a:gd name="T4" fmla="*/ 9 w 11"/>
                <a:gd name="T5" fmla="*/ 2 h 2"/>
                <a:gd name="T6" fmla="*/ 9 w 11"/>
                <a:gd name="T7" fmla="*/ 2 h 2"/>
                <a:gd name="T8" fmla="*/ 10 w 11"/>
                <a:gd name="T9" fmla="*/ 2 h 2"/>
                <a:gd name="T10" fmla="*/ 10 w 11"/>
                <a:gd name="T11" fmla="*/ 2 h 2"/>
                <a:gd name="T12" fmla="*/ 9 w 11"/>
                <a:gd name="T13" fmla="*/ 2 h 2"/>
                <a:gd name="T14" fmla="*/ 10 w 11"/>
                <a:gd name="T15" fmla="*/ 2 h 2"/>
                <a:gd name="T16" fmla="*/ 9 w 11"/>
                <a:gd name="T17" fmla="*/ 2 h 2"/>
                <a:gd name="T18" fmla="*/ 10 w 11"/>
                <a:gd name="T19" fmla="*/ 2 h 2"/>
                <a:gd name="T20" fmla="*/ 9 w 11"/>
                <a:gd name="T21" fmla="*/ 2 h 2"/>
                <a:gd name="T22" fmla="*/ 10 w 11"/>
                <a:gd name="T23" fmla="*/ 2 h 2"/>
                <a:gd name="T24" fmla="*/ 10 w 11"/>
                <a:gd name="T25" fmla="*/ 2 h 2"/>
                <a:gd name="T26" fmla="*/ 9 w 11"/>
                <a:gd name="T27" fmla="*/ 2 h 2"/>
                <a:gd name="T28" fmla="*/ 10 w 11"/>
                <a:gd name="T29" fmla="*/ 2 h 2"/>
                <a:gd name="T30" fmla="*/ 9 w 11"/>
                <a:gd name="T31" fmla="*/ 2 h 2"/>
                <a:gd name="T32" fmla="*/ 10 w 11"/>
                <a:gd name="T33" fmla="*/ 2 h 2"/>
                <a:gd name="T34" fmla="*/ 8 w 11"/>
                <a:gd name="T35" fmla="*/ 2 h 2"/>
                <a:gd name="T36" fmla="*/ 10 w 11"/>
                <a:gd name="T37" fmla="*/ 2 h 2"/>
                <a:gd name="T38" fmla="*/ 10 w 11"/>
                <a:gd name="T39" fmla="*/ 2 h 2"/>
                <a:gd name="T40" fmla="*/ 8 w 11"/>
                <a:gd name="T41" fmla="*/ 2 h 2"/>
                <a:gd name="T42" fmla="*/ 10 w 11"/>
                <a:gd name="T43" fmla="*/ 2 h 2"/>
                <a:gd name="T44" fmla="*/ 8 w 11"/>
                <a:gd name="T45" fmla="*/ 2 h 2"/>
                <a:gd name="T46" fmla="*/ 10 w 11"/>
                <a:gd name="T47" fmla="*/ 2 h 2"/>
                <a:gd name="T48" fmla="*/ 8 w 11"/>
                <a:gd name="T49" fmla="*/ 2 h 2"/>
                <a:gd name="T50" fmla="*/ 11 w 11"/>
                <a:gd name="T51" fmla="*/ 2 h 2"/>
                <a:gd name="T52" fmla="*/ 11 w 11"/>
                <a:gd name="T53" fmla="*/ 2 h 2"/>
                <a:gd name="T54" fmla="*/ 8 w 11"/>
                <a:gd name="T55" fmla="*/ 2 h 2"/>
                <a:gd name="T56" fmla="*/ 11 w 11"/>
                <a:gd name="T57" fmla="*/ 2 h 2"/>
                <a:gd name="T58" fmla="*/ 8 w 11"/>
                <a:gd name="T59" fmla="*/ 2 h 2"/>
                <a:gd name="T60" fmla="*/ 11 w 11"/>
                <a:gd name="T61" fmla="*/ 2 h 2"/>
                <a:gd name="T62" fmla="*/ 11 w 11"/>
                <a:gd name="T63" fmla="*/ 2 h 2"/>
                <a:gd name="T64" fmla="*/ 8 w 11"/>
                <a:gd name="T65" fmla="*/ 2 h 2"/>
                <a:gd name="T66" fmla="*/ 8 w 11"/>
                <a:gd name="T67" fmla="*/ 2 h 2"/>
                <a:gd name="T68" fmla="*/ 11 w 11"/>
                <a:gd name="T69" fmla="*/ 2 h 2"/>
                <a:gd name="T70" fmla="*/ 8 w 11"/>
                <a:gd name="T71" fmla="*/ 2 h 2"/>
                <a:gd name="T72" fmla="*/ 11 w 11"/>
                <a:gd name="T73" fmla="*/ 2 h 2"/>
                <a:gd name="T74" fmla="*/ 11 w 11"/>
                <a:gd name="T75" fmla="*/ 2 h 2"/>
                <a:gd name="T76" fmla="*/ 8 w 11"/>
                <a:gd name="T77" fmla="*/ 2 h 2"/>
                <a:gd name="T78" fmla="*/ 7 w 11"/>
                <a:gd name="T79" fmla="*/ 2 h 2"/>
                <a:gd name="T80" fmla="*/ 7 w 11"/>
                <a:gd name="T81" fmla="*/ 2 h 2"/>
                <a:gd name="T82" fmla="*/ 7 w 11"/>
                <a:gd name="T83" fmla="*/ 2 h 2"/>
                <a:gd name="T84" fmla="*/ 7 w 11"/>
                <a:gd name="T85" fmla="*/ 2 h 2"/>
                <a:gd name="T86" fmla="*/ 7 w 11"/>
                <a:gd name="T87" fmla="*/ 2 h 2"/>
                <a:gd name="T88" fmla="*/ 7 w 11"/>
                <a:gd name="T89" fmla="*/ 2 h 2"/>
                <a:gd name="T90" fmla="*/ 7 w 11"/>
                <a:gd name="T91" fmla="*/ 2 h 2"/>
                <a:gd name="T92" fmla="*/ 6 w 11"/>
                <a:gd name="T93" fmla="*/ 2 h 2"/>
                <a:gd name="T94" fmla="*/ 0 w 11"/>
                <a:gd name="T95" fmla="*/ 1 h 2"/>
                <a:gd name="T96" fmla="*/ 0 w 11"/>
                <a:gd name="T97" fmla="*/ 1 h 2"/>
                <a:gd name="T98" fmla="*/ 0 w 11"/>
                <a:gd name="T99" fmla="*/ 1 h 2"/>
                <a:gd name="T100" fmla="*/ 0 w 11"/>
                <a:gd name="T101" fmla="*/ 1 h 2"/>
                <a:gd name="T102" fmla="*/ 0 w 11"/>
                <a:gd name="T103" fmla="*/ 0 h 2"/>
                <a:gd name="T104" fmla="*/ 0 w 11"/>
                <a:gd name="T105" fmla="*/ 0 h 2"/>
                <a:gd name="T106" fmla="*/ 0 w 11"/>
                <a:gd name="T107" fmla="*/ 0 h 2"/>
                <a:gd name="T108" fmla="*/ 0 w 11"/>
                <a:gd name="T109" fmla="*/ 0 h 2"/>
                <a:gd name="T110" fmla="*/ 0 w 11"/>
                <a:gd name="T11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 h="2">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9" y="2"/>
                  </a:moveTo>
                  <a:cubicBezTo>
                    <a:pt x="9" y="2"/>
                    <a:pt x="9" y="2"/>
                    <a:pt x="9" y="2"/>
                  </a:cubicBezTo>
                  <a:cubicBezTo>
                    <a:pt x="9" y="2"/>
                    <a:pt x="9" y="2"/>
                    <a:pt x="9" y="2"/>
                  </a:cubicBezTo>
                  <a:moveTo>
                    <a:pt x="10" y="2"/>
                  </a:moveTo>
                  <a:cubicBezTo>
                    <a:pt x="10" y="2"/>
                    <a:pt x="10" y="2"/>
                    <a:pt x="10" y="2"/>
                  </a:cubicBezTo>
                  <a:cubicBezTo>
                    <a:pt x="10" y="2"/>
                    <a:pt x="10" y="2"/>
                    <a:pt x="10" y="2"/>
                  </a:cubicBezTo>
                  <a:moveTo>
                    <a:pt x="8" y="2"/>
                  </a:moveTo>
                  <a:cubicBezTo>
                    <a:pt x="9" y="2"/>
                    <a:pt x="9" y="2"/>
                    <a:pt x="9" y="2"/>
                  </a:cubicBezTo>
                  <a:cubicBezTo>
                    <a:pt x="9" y="2"/>
                    <a:pt x="9" y="2"/>
                    <a:pt x="8" y="2"/>
                  </a:cubicBezTo>
                  <a:moveTo>
                    <a:pt x="10" y="2"/>
                  </a:moveTo>
                  <a:cubicBezTo>
                    <a:pt x="10" y="2"/>
                    <a:pt x="10" y="2"/>
                    <a:pt x="10" y="2"/>
                  </a:cubicBezTo>
                  <a:cubicBezTo>
                    <a:pt x="10" y="2"/>
                    <a:pt x="10" y="2"/>
                    <a:pt x="10" y="2"/>
                  </a:cubicBezTo>
                  <a:moveTo>
                    <a:pt x="10" y="2"/>
                  </a:moveTo>
                  <a:cubicBezTo>
                    <a:pt x="10" y="2"/>
                    <a:pt x="10" y="2"/>
                    <a:pt x="10" y="2"/>
                  </a:cubicBezTo>
                  <a:cubicBezTo>
                    <a:pt x="10" y="2"/>
                    <a:pt x="10" y="2"/>
                    <a:pt x="10" y="2"/>
                  </a:cubicBezTo>
                  <a:moveTo>
                    <a:pt x="8" y="2"/>
                  </a:moveTo>
                  <a:cubicBezTo>
                    <a:pt x="8" y="2"/>
                    <a:pt x="8" y="2"/>
                    <a:pt x="8" y="2"/>
                  </a:cubicBezTo>
                  <a:cubicBezTo>
                    <a:pt x="8" y="2"/>
                    <a:pt x="8" y="2"/>
                    <a:pt x="8" y="2"/>
                  </a:cubicBezTo>
                  <a:moveTo>
                    <a:pt x="10" y="2"/>
                  </a:moveTo>
                  <a:cubicBezTo>
                    <a:pt x="10" y="2"/>
                    <a:pt x="10" y="2"/>
                    <a:pt x="10" y="2"/>
                  </a:cubicBezTo>
                  <a:cubicBezTo>
                    <a:pt x="10" y="2"/>
                    <a:pt x="10" y="2"/>
                    <a:pt x="10" y="2"/>
                  </a:cubicBezTo>
                  <a:moveTo>
                    <a:pt x="8" y="2"/>
                  </a:moveTo>
                  <a:cubicBezTo>
                    <a:pt x="8" y="2"/>
                    <a:pt x="8" y="2"/>
                    <a:pt x="8" y="2"/>
                  </a:cubicBezTo>
                  <a:cubicBezTo>
                    <a:pt x="8" y="2"/>
                    <a:pt x="8" y="2"/>
                    <a:pt x="8" y="2"/>
                  </a:cubicBezTo>
                  <a:moveTo>
                    <a:pt x="10" y="2"/>
                  </a:moveTo>
                  <a:cubicBezTo>
                    <a:pt x="10" y="2"/>
                    <a:pt x="10" y="2"/>
                    <a:pt x="10" y="2"/>
                  </a:cubicBezTo>
                  <a:cubicBezTo>
                    <a:pt x="10" y="2"/>
                    <a:pt x="10" y="2"/>
                    <a:pt x="10" y="2"/>
                  </a:cubicBezTo>
                  <a:moveTo>
                    <a:pt x="8" y="2"/>
                  </a:moveTo>
                  <a:cubicBezTo>
                    <a:pt x="8" y="2"/>
                    <a:pt x="8" y="2"/>
                    <a:pt x="8" y="2"/>
                  </a:cubicBezTo>
                  <a:cubicBezTo>
                    <a:pt x="8" y="2"/>
                    <a:pt x="8" y="2"/>
                    <a:pt x="8" y="2"/>
                  </a:cubicBezTo>
                  <a:moveTo>
                    <a:pt x="11" y="2"/>
                  </a:moveTo>
                  <a:cubicBezTo>
                    <a:pt x="11" y="2"/>
                    <a:pt x="10" y="2"/>
                    <a:pt x="10" y="2"/>
                  </a:cubicBezTo>
                  <a:cubicBezTo>
                    <a:pt x="10"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11" y="2"/>
                  </a:moveTo>
                  <a:cubicBezTo>
                    <a:pt x="11" y="2"/>
                    <a:pt x="11" y="2"/>
                    <a:pt x="11" y="2"/>
                  </a:cubicBezTo>
                  <a:cubicBezTo>
                    <a:pt x="11" y="2"/>
                    <a:pt x="11" y="2"/>
                    <a:pt x="11" y="2"/>
                  </a:cubicBezTo>
                  <a:moveTo>
                    <a:pt x="11" y="2"/>
                  </a:moveTo>
                  <a:cubicBezTo>
                    <a:pt x="11" y="2"/>
                    <a:pt x="11" y="2"/>
                    <a:pt x="11" y="2"/>
                  </a:cubicBezTo>
                  <a:cubicBezTo>
                    <a:pt x="11" y="2"/>
                    <a:pt x="11" y="2"/>
                    <a:pt x="11" y="2"/>
                  </a:cubicBezTo>
                  <a:moveTo>
                    <a:pt x="8" y="2"/>
                  </a:moveTo>
                  <a:cubicBezTo>
                    <a:pt x="8" y="2"/>
                    <a:pt x="8" y="2"/>
                    <a:pt x="8" y="2"/>
                  </a:cubicBezTo>
                  <a:cubicBezTo>
                    <a:pt x="8" y="2"/>
                    <a:pt x="8" y="2"/>
                    <a:pt x="8" y="2"/>
                  </a:cubicBezTo>
                  <a:moveTo>
                    <a:pt x="7" y="2"/>
                  </a:moveTo>
                  <a:cubicBezTo>
                    <a:pt x="7" y="2"/>
                    <a:pt x="8" y="2"/>
                    <a:pt x="8" y="2"/>
                  </a:cubicBezTo>
                  <a:cubicBezTo>
                    <a:pt x="8"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7" y="2"/>
                  </a:moveTo>
                  <a:cubicBezTo>
                    <a:pt x="7" y="2"/>
                    <a:pt x="7" y="2"/>
                    <a:pt x="7" y="2"/>
                  </a:cubicBezTo>
                  <a:cubicBezTo>
                    <a:pt x="7" y="2"/>
                    <a:pt x="7" y="2"/>
                    <a:pt x="7" y="2"/>
                  </a:cubicBezTo>
                  <a:moveTo>
                    <a:pt x="6" y="2"/>
                  </a:moveTo>
                  <a:cubicBezTo>
                    <a:pt x="7" y="2"/>
                    <a:pt x="7" y="2"/>
                    <a:pt x="7" y="2"/>
                  </a:cubicBezTo>
                  <a:cubicBezTo>
                    <a:pt x="7" y="2"/>
                    <a:pt x="7" y="2"/>
                    <a:pt x="6" y="2"/>
                  </a:cubicBezTo>
                  <a:moveTo>
                    <a:pt x="0" y="1"/>
                  </a:moveTo>
                  <a:cubicBezTo>
                    <a:pt x="2" y="1"/>
                    <a:pt x="4" y="2"/>
                    <a:pt x="6" y="2"/>
                  </a:cubicBezTo>
                  <a:cubicBezTo>
                    <a:pt x="4" y="2"/>
                    <a:pt x="2"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3" name="Freeform 139">
              <a:extLst>
                <a:ext uri="{FF2B5EF4-FFF2-40B4-BE49-F238E27FC236}">
                  <a16:creationId xmlns:a16="http://schemas.microsoft.com/office/drawing/2014/main" id="{35E61B90-4902-4D69-8AD8-89C86FAC454C}"/>
                </a:ext>
              </a:extLst>
            </p:cNvPr>
            <p:cNvSpPr>
              <a:spLocks/>
            </p:cNvSpPr>
            <p:nvPr/>
          </p:nvSpPr>
          <p:spPr bwMode="auto">
            <a:xfrm>
              <a:off x="5271" y="3668"/>
              <a:ext cx="105" cy="71"/>
            </a:xfrm>
            <a:custGeom>
              <a:avLst/>
              <a:gdLst>
                <a:gd name="T0" fmla="*/ 14 w 44"/>
                <a:gd name="T1" fmla="*/ 28 h 30"/>
                <a:gd name="T2" fmla="*/ 14 w 44"/>
                <a:gd name="T3" fmla="*/ 28 h 30"/>
                <a:gd name="T4" fmla="*/ 14 w 44"/>
                <a:gd name="T5" fmla="*/ 28 h 30"/>
                <a:gd name="T6" fmla="*/ 14 w 44"/>
                <a:gd name="T7" fmla="*/ 28 h 30"/>
                <a:gd name="T8" fmla="*/ 14 w 44"/>
                <a:gd name="T9" fmla="*/ 28 h 30"/>
                <a:gd name="T10" fmla="*/ 14 w 44"/>
                <a:gd name="T11" fmla="*/ 29 h 30"/>
                <a:gd name="T12" fmla="*/ 14 w 44"/>
                <a:gd name="T13" fmla="*/ 29 h 30"/>
                <a:gd name="T14" fmla="*/ 14 w 44"/>
                <a:gd name="T15" fmla="*/ 29 h 30"/>
                <a:gd name="T16" fmla="*/ 14 w 44"/>
                <a:gd name="T17" fmla="*/ 29 h 30"/>
                <a:gd name="T18" fmla="*/ 20 w 44"/>
                <a:gd name="T19" fmla="*/ 30 h 30"/>
                <a:gd name="T20" fmla="*/ 21 w 44"/>
                <a:gd name="T21" fmla="*/ 30 h 30"/>
                <a:gd name="T22" fmla="*/ 21 w 44"/>
                <a:gd name="T23" fmla="*/ 30 h 30"/>
                <a:gd name="T24" fmla="*/ 21 w 44"/>
                <a:gd name="T25" fmla="*/ 30 h 30"/>
                <a:gd name="T26" fmla="*/ 21 w 44"/>
                <a:gd name="T27" fmla="*/ 30 h 30"/>
                <a:gd name="T28" fmla="*/ 21 w 44"/>
                <a:gd name="T29" fmla="*/ 30 h 30"/>
                <a:gd name="T30" fmla="*/ 21 w 44"/>
                <a:gd name="T31" fmla="*/ 30 h 30"/>
                <a:gd name="T32" fmla="*/ 21 w 44"/>
                <a:gd name="T33" fmla="*/ 30 h 30"/>
                <a:gd name="T34" fmla="*/ 22 w 44"/>
                <a:gd name="T35" fmla="*/ 30 h 30"/>
                <a:gd name="T36" fmla="*/ 22 w 44"/>
                <a:gd name="T37" fmla="*/ 30 h 30"/>
                <a:gd name="T38" fmla="*/ 22 w 44"/>
                <a:gd name="T39" fmla="*/ 30 h 30"/>
                <a:gd name="T40" fmla="*/ 22 w 44"/>
                <a:gd name="T41" fmla="*/ 30 h 30"/>
                <a:gd name="T42" fmla="*/ 22 w 44"/>
                <a:gd name="T43" fmla="*/ 30 h 30"/>
                <a:gd name="T44" fmla="*/ 22 w 44"/>
                <a:gd name="T45" fmla="*/ 30 h 30"/>
                <a:gd name="T46" fmla="*/ 22 w 44"/>
                <a:gd name="T47" fmla="*/ 30 h 30"/>
                <a:gd name="T48" fmla="*/ 22 w 44"/>
                <a:gd name="T49" fmla="*/ 30 h 30"/>
                <a:gd name="T50" fmla="*/ 22 w 44"/>
                <a:gd name="T51" fmla="*/ 30 h 30"/>
                <a:gd name="T52" fmla="*/ 22 w 44"/>
                <a:gd name="T53" fmla="*/ 30 h 30"/>
                <a:gd name="T54" fmla="*/ 23 w 44"/>
                <a:gd name="T55" fmla="*/ 30 h 30"/>
                <a:gd name="T56" fmla="*/ 23 w 44"/>
                <a:gd name="T57" fmla="*/ 30 h 30"/>
                <a:gd name="T58" fmla="*/ 23 w 44"/>
                <a:gd name="T59" fmla="*/ 30 h 30"/>
                <a:gd name="T60" fmla="*/ 23 w 44"/>
                <a:gd name="T61" fmla="*/ 30 h 30"/>
                <a:gd name="T62" fmla="*/ 23 w 44"/>
                <a:gd name="T63" fmla="*/ 30 h 30"/>
                <a:gd name="T64" fmla="*/ 23 w 44"/>
                <a:gd name="T65" fmla="*/ 30 h 30"/>
                <a:gd name="T66" fmla="*/ 23 w 44"/>
                <a:gd name="T67" fmla="*/ 30 h 30"/>
                <a:gd name="T68" fmla="*/ 23 w 44"/>
                <a:gd name="T69" fmla="*/ 30 h 30"/>
                <a:gd name="T70" fmla="*/ 23 w 44"/>
                <a:gd name="T71" fmla="*/ 30 h 30"/>
                <a:gd name="T72" fmla="*/ 23 w 44"/>
                <a:gd name="T73" fmla="*/ 30 h 30"/>
                <a:gd name="T74" fmla="*/ 24 w 44"/>
                <a:gd name="T75" fmla="*/ 30 h 30"/>
                <a:gd name="T76" fmla="*/ 24 w 44"/>
                <a:gd name="T77" fmla="*/ 30 h 30"/>
                <a:gd name="T78" fmla="*/ 24 w 44"/>
                <a:gd name="T79" fmla="*/ 30 h 30"/>
                <a:gd name="T80" fmla="*/ 24 w 44"/>
                <a:gd name="T81" fmla="*/ 30 h 30"/>
                <a:gd name="T82" fmla="*/ 24 w 44"/>
                <a:gd name="T83" fmla="*/ 30 h 30"/>
                <a:gd name="T84" fmla="*/ 24 w 44"/>
                <a:gd name="T85" fmla="*/ 30 h 30"/>
                <a:gd name="T86" fmla="*/ 24 w 44"/>
                <a:gd name="T87" fmla="*/ 30 h 30"/>
                <a:gd name="T88" fmla="*/ 24 w 44"/>
                <a:gd name="T89" fmla="*/ 30 h 30"/>
                <a:gd name="T90" fmla="*/ 24 w 44"/>
                <a:gd name="T91" fmla="*/ 30 h 30"/>
                <a:gd name="T92" fmla="*/ 24 w 44"/>
                <a:gd name="T93" fmla="*/ 30 h 30"/>
                <a:gd name="T94" fmla="*/ 24 w 44"/>
                <a:gd name="T95" fmla="*/ 30 h 30"/>
                <a:gd name="T96" fmla="*/ 24 w 44"/>
                <a:gd name="T97" fmla="*/ 30 h 30"/>
                <a:gd name="T98" fmla="*/ 25 w 44"/>
                <a:gd name="T99" fmla="*/ 30 h 30"/>
                <a:gd name="T100" fmla="*/ 25 w 44"/>
                <a:gd name="T101" fmla="*/ 30 h 30"/>
                <a:gd name="T102" fmla="*/ 25 w 44"/>
                <a:gd name="T103" fmla="*/ 30 h 30"/>
                <a:gd name="T104" fmla="*/ 25 w 44"/>
                <a:gd name="T105" fmla="*/ 30 h 30"/>
                <a:gd name="T106" fmla="*/ 25 w 44"/>
                <a:gd name="T107" fmla="*/ 30 h 30"/>
                <a:gd name="T108" fmla="*/ 25 w 44"/>
                <a:gd name="T109" fmla="*/ 30 h 30"/>
                <a:gd name="T110" fmla="*/ 25 w 44"/>
                <a:gd name="T111" fmla="*/ 30 h 30"/>
                <a:gd name="T112" fmla="*/ 25 w 44"/>
                <a:gd name="T113" fmla="*/ 30 h 30"/>
                <a:gd name="T114" fmla="*/ 27 w 44"/>
                <a:gd name="T115"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 h="30">
                  <a:moveTo>
                    <a:pt x="5" y="0"/>
                  </a:moveTo>
                  <a:cubicBezTo>
                    <a:pt x="0" y="10"/>
                    <a:pt x="3" y="23"/>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6" y="29"/>
                    <a:pt x="18" y="30"/>
                    <a:pt x="20" y="30"/>
                  </a:cubicBezTo>
                  <a:cubicBezTo>
                    <a:pt x="20" y="30"/>
                    <a:pt x="20" y="30"/>
                    <a:pt x="20"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1" y="30"/>
                    <a:pt x="21" y="30"/>
                  </a:cubicBezTo>
                  <a:cubicBezTo>
                    <a:pt x="21"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4" y="30"/>
                    <a:pt x="24" y="30"/>
                  </a:cubicBezTo>
                  <a:cubicBezTo>
                    <a:pt x="24"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25" y="30"/>
                    <a:pt x="25" y="30"/>
                    <a:pt x="25" y="30"/>
                  </a:cubicBezTo>
                  <a:cubicBezTo>
                    <a:pt x="36" y="30"/>
                    <a:pt x="42" y="22"/>
                    <a:pt x="44" y="13"/>
                  </a:cubicBezTo>
                  <a:cubicBezTo>
                    <a:pt x="39" y="17"/>
                    <a:pt x="34" y="19"/>
                    <a:pt x="27" y="19"/>
                  </a:cubicBezTo>
                  <a:cubicBezTo>
                    <a:pt x="14" y="19"/>
                    <a:pt x="6" y="10"/>
                    <a:pt x="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4" name="Freeform 140">
              <a:extLst>
                <a:ext uri="{FF2B5EF4-FFF2-40B4-BE49-F238E27FC236}">
                  <a16:creationId xmlns:a16="http://schemas.microsoft.com/office/drawing/2014/main" id="{BB975DD2-64E9-4F39-8C8A-A0D58A5D92DB}"/>
                </a:ext>
              </a:extLst>
            </p:cNvPr>
            <p:cNvSpPr>
              <a:spLocks/>
            </p:cNvSpPr>
            <p:nvPr/>
          </p:nvSpPr>
          <p:spPr bwMode="auto">
            <a:xfrm>
              <a:off x="5292" y="3811"/>
              <a:ext cx="131" cy="102"/>
            </a:xfrm>
            <a:custGeom>
              <a:avLst/>
              <a:gdLst>
                <a:gd name="T0" fmla="*/ 27 w 55"/>
                <a:gd name="T1" fmla="*/ 0 h 43"/>
                <a:gd name="T2" fmla="*/ 27 w 55"/>
                <a:gd name="T3" fmla="*/ 43 h 43"/>
                <a:gd name="T4" fmla="*/ 27 w 55"/>
                <a:gd name="T5" fmla="*/ 0 h 43"/>
              </a:gdLst>
              <a:ahLst/>
              <a:cxnLst>
                <a:cxn ang="0">
                  <a:pos x="T0" y="T1"/>
                </a:cxn>
                <a:cxn ang="0">
                  <a:pos x="T2" y="T3"/>
                </a:cxn>
                <a:cxn ang="0">
                  <a:pos x="T4" y="T5"/>
                </a:cxn>
              </a:cxnLst>
              <a:rect l="0" t="0" r="r" b="b"/>
              <a:pathLst>
                <a:path w="55" h="43">
                  <a:moveTo>
                    <a:pt x="27" y="0"/>
                  </a:moveTo>
                  <a:cubicBezTo>
                    <a:pt x="55" y="0"/>
                    <a:pt x="55" y="43"/>
                    <a:pt x="27" y="43"/>
                  </a:cubicBezTo>
                  <a:cubicBezTo>
                    <a:pt x="0" y="43"/>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5" name="Freeform 141">
              <a:extLst>
                <a:ext uri="{FF2B5EF4-FFF2-40B4-BE49-F238E27FC236}">
                  <a16:creationId xmlns:a16="http://schemas.microsoft.com/office/drawing/2014/main" id="{1BD81A0E-236E-4E27-A00C-05FE4D66FFBA}"/>
                </a:ext>
              </a:extLst>
            </p:cNvPr>
            <p:cNvSpPr>
              <a:spLocks/>
            </p:cNvSpPr>
            <p:nvPr/>
          </p:nvSpPr>
          <p:spPr bwMode="auto">
            <a:xfrm>
              <a:off x="5297" y="3832"/>
              <a:ext cx="107" cy="81"/>
            </a:xfrm>
            <a:custGeom>
              <a:avLst/>
              <a:gdLst>
                <a:gd name="T0" fmla="*/ 8 w 45"/>
                <a:gd name="T1" fmla="*/ 0 h 34"/>
                <a:gd name="T2" fmla="*/ 25 w 45"/>
                <a:gd name="T3" fmla="*/ 34 h 34"/>
                <a:gd name="T4" fmla="*/ 45 w 45"/>
                <a:gd name="T5" fmla="*/ 18 h 34"/>
                <a:gd name="T6" fmla="*/ 31 w 45"/>
                <a:gd name="T7" fmla="*/ 22 h 34"/>
                <a:gd name="T8" fmla="*/ 8 w 45"/>
                <a:gd name="T9" fmla="*/ 0 h 34"/>
              </a:gdLst>
              <a:ahLst/>
              <a:cxnLst>
                <a:cxn ang="0">
                  <a:pos x="T0" y="T1"/>
                </a:cxn>
                <a:cxn ang="0">
                  <a:pos x="T2" y="T3"/>
                </a:cxn>
                <a:cxn ang="0">
                  <a:pos x="T4" y="T5"/>
                </a:cxn>
                <a:cxn ang="0">
                  <a:pos x="T6" y="T7"/>
                </a:cxn>
                <a:cxn ang="0">
                  <a:pos x="T8" y="T9"/>
                </a:cxn>
              </a:cxnLst>
              <a:rect l="0" t="0" r="r" b="b"/>
              <a:pathLst>
                <a:path w="45" h="34">
                  <a:moveTo>
                    <a:pt x="8" y="0"/>
                  </a:moveTo>
                  <a:cubicBezTo>
                    <a:pt x="0" y="12"/>
                    <a:pt x="6" y="34"/>
                    <a:pt x="25" y="34"/>
                  </a:cubicBezTo>
                  <a:cubicBezTo>
                    <a:pt x="37" y="34"/>
                    <a:pt x="43" y="27"/>
                    <a:pt x="45" y="18"/>
                  </a:cubicBezTo>
                  <a:cubicBezTo>
                    <a:pt x="41" y="20"/>
                    <a:pt x="37" y="22"/>
                    <a:pt x="31" y="22"/>
                  </a:cubicBezTo>
                  <a:cubicBezTo>
                    <a:pt x="16" y="22"/>
                    <a:pt x="9" y="11"/>
                    <a:pt x="8"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6" name="Freeform 142">
              <a:extLst>
                <a:ext uri="{FF2B5EF4-FFF2-40B4-BE49-F238E27FC236}">
                  <a16:creationId xmlns:a16="http://schemas.microsoft.com/office/drawing/2014/main" id="{009C58CA-F929-4458-8F2A-FCF3E75B5C04}"/>
                </a:ext>
              </a:extLst>
            </p:cNvPr>
            <p:cNvSpPr>
              <a:spLocks/>
            </p:cNvSpPr>
            <p:nvPr/>
          </p:nvSpPr>
          <p:spPr bwMode="auto">
            <a:xfrm>
              <a:off x="5240" y="3975"/>
              <a:ext cx="131" cy="102"/>
            </a:xfrm>
            <a:custGeom>
              <a:avLst/>
              <a:gdLst>
                <a:gd name="T0" fmla="*/ 27 w 55"/>
                <a:gd name="T1" fmla="*/ 0 h 43"/>
                <a:gd name="T2" fmla="*/ 27 w 55"/>
                <a:gd name="T3" fmla="*/ 43 h 43"/>
                <a:gd name="T4" fmla="*/ 27 w 55"/>
                <a:gd name="T5" fmla="*/ 0 h 43"/>
              </a:gdLst>
              <a:ahLst/>
              <a:cxnLst>
                <a:cxn ang="0">
                  <a:pos x="T0" y="T1"/>
                </a:cxn>
                <a:cxn ang="0">
                  <a:pos x="T2" y="T3"/>
                </a:cxn>
                <a:cxn ang="0">
                  <a:pos x="T4" y="T5"/>
                </a:cxn>
              </a:cxnLst>
              <a:rect l="0" t="0" r="r" b="b"/>
              <a:pathLst>
                <a:path w="55" h="43">
                  <a:moveTo>
                    <a:pt x="27" y="0"/>
                  </a:moveTo>
                  <a:cubicBezTo>
                    <a:pt x="55" y="0"/>
                    <a:pt x="55" y="43"/>
                    <a:pt x="27" y="43"/>
                  </a:cubicBezTo>
                  <a:cubicBezTo>
                    <a:pt x="0" y="43"/>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7" name="Freeform 143">
              <a:extLst>
                <a:ext uri="{FF2B5EF4-FFF2-40B4-BE49-F238E27FC236}">
                  <a16:creationId xmlns:a16="http://schemas.microsoft.com/office/drawing/2014/main" id="{AECD5E69-9959-4C8C-92B5-6D883FA22A48}"/>
                </a:ext>
              </a:extLst>
            </p:cNvPr>
            <p:cNvSpPr>
              <a:spLocks noEditPoints="1"/>
            </p:cNvSpPr>
            <p:nvPr/>
          </p:nvSpPr>
          <p:spPr bwMode="auto">
            <a:xfrm>
              <a:off x="5280" y="4070"/>
              <a:ext cx="29" cy="7"/>
            </a:xfrm>
            <a:custGeom>
              <a:avLst/>
              <a:gdLst>
                <a:gd name="T0" fmla="*/ 10 w 12"/>
                <a:gd name="T1" fmla="*/ 3 h 3"/>
                <a:gd name="T2" fmla="*/ 11 w 12"/>
                <a:gd name="T3" fmla="*/ 3 h 3"/>
                <a:gd name="T4" fmla="*/ 10 w 12"/>
                <a:gd name="T5" fmla="*/ 3 h 3"/>
                <a:gd name="T6" fmla="*/ 11 w 12"/>
                <a:gd name="T7" fmla="*/ 3 h 3"/>
                <a:gd name="T8" fmla="*/ 10 w 12"/>
                <a:gd name="T9" fmla="*/ 3 h 3"/>
                <a:gd name="T10" fmla="*/ 11 w 12"/>
                <a:gd name="T11" fmla="*/ 3 h 3"/>
                <a:gd name="T12" fmla="*/ 11 w 12"/>
                <a:gd name="T13" fmla="*/ 3 h 3"/>
                <a:gd name="T14" fmla="*/ 11 w 12"/>
                <a:gd name="T15" fmla="*/ 3 h 3"/>
                <a:gd name="T16" fmla="*/ 10 w 12"/>
                <a:gd name="T17" fmla="*/ 3 h 3"/>
                <a:gd name="T18" fmla="*/ 10 w 12"/>
                <a:gd name="T19" fmla="*/ 3 h 3"/>
                <a:gd name="T20" fmla="*/ 11 w 12"/>
                <a:gd name="T21" fmla="*/ 3 h 3"/>
                <a:gd name="T22" fmla="*/ 10 w 12"/>
                <a:gd name="T23" fmla="*/ 3 h 3"/>
                <a:gd name="T24" fmla="*/ 11 w 12"/>
                <a:gd name="T25" fmla="*/ 3 h 3"/>
                <a:gd name="T26" fmla="*/ 10 w 12"/>
                <a:gd name="T27" fmla="*/ 3 h 3"/>
                <a:gd name="T28" fmla="*/ 11 w 12"/>
                <a:gd name="T29" fmla="*/ 3 h 3"/>
                <a:gd name="T30" fmla="*/ 12 w 12"/>
                <a:gd name="T31" fmla="*/ 3 h 3"/>
                <a:gd name="T32" fmla="*/ 12 w 12"/>
                <a:gd name="T33" fmla="*/ 3 h 3"/>
                <a:gd name="T34" fmla="*/ 9 w 12"/>
                <a:gd name="T35" fmla="*/ 3 h 3"/>
                <a:gd name="T36" fmla="*/ 9 w 12"/>
                <a:gd name="T37" fmla="*/ 3 h 3"/>
                <a:gd name="T38" fmla="*/ 12 w 12"/>
                <a:gd name="T39" fmla="*/ 3 h 3"/>
                <a:gd name="T40" fmla="*/ 12 w 12"/>
                <a:gd name="T41" fmla="*/ 3 h 3"/>
                <a:gd name="T42" fmla="*/ 9 w 12"/>
                <a:gd name="T43" fmla="*/ 3 h 3"/>
                <a:gd name="T44" fmla="*/ 9 w 12"/>
                <a:gd name="T45" fmla="*/ 3 h 3"/>
                <a:gd name="T46" fmla="*/ 12 w 12"/>
                <a:gd name="T47" fmla="*/ 3 h 3"/>
                <a:gd name="T48" fmla="*/ 9 w 12"/>
                <a:gd name="T49" fmla="*/ 3 h 3"/>
                <a:gd name="T50" fmla="*/ 12 w 12"/>
                <a:gd name="T51" fmla="*/ 3 h 3"/>
                <a:gd name="T52" fmla="*/ 9 w 12"/>
                <a:gd name="T53" fmla="*/ 3 h 3"/>
                <a:gd name="T54" fmla="*/ 9 w 12"/>
                <a:gd name="T55" fmla="*/ 3 h 3"/>
                <a:gd name="T56" fmla="*/ 9 w 12"/>
                <a:gd name="T57" fmla="*/ 3 h 3"/>
                <a:gd name="T58" fmla="*/ 8 w 12"/>
                <a:gd name="T59" fmla="*/ 3 h 3"/>
                <a:gd name="T60" fmla="*/ 8 w 12"/>
                <a:gd name="T61" fmla="*/ 3 h 3"/>
                <a:gd name="T62" fmla="*/ 8 w 12"/>
                <a:gd name="T63" fmla="*/ 3 h 3"/>
                <a:gd name="T64" fmla="*/ 8 w 12"/>
                <a:gd name="T65" fmla="*/ 3 h 3"/>
                <a:gd name="T66" fmla="*/ 8 w 12"/>
                <a:gd name="T67" fmla="*/ 3 h 3"/>
                <a:gd name="T68" fmla="*/ 8 w 12"/>
                <a:gd name="T69" fmla="*/ 3 h 3"/>
                <a:gd name="T70" fmla="*/ 8 w 12"/>
                <a:gd name="T71" fmla="*/ 3 h 3"/>
                <a:gd name="T72" fmla="*/ 7 w 12"/>
                <a:gd name="T73" fmla="*/ 3 h 3"/>
                <a:gd name="T74" fmla="*/ 7 w 12"/>
                <a:gd name="T75" fmla="*/ 3 h 3"/>
                <a:gd name="T76" fmla="*/ 7 w 12"/>
                <a:gd name="T77" fmla="*/ 3 h 3"/>
                <a:gd name="T78" fmla="*/ 7 w 12"/>
                <a:gd name="T79" fmla="*/ 3 h 3"/>
                <a:gd name="T80" fmla="*/ 7 w 12"/>
                <a:gd name="T81" fmla="*/ 3 h 3"/>
                <a:gd name="T82" fmla="*/ 7 w 12"/>
                <a:gd name="T83" fmla="*/ 3 h 3"/>
                <a:gd name="T84" fmla="*/ 6 w 12"/>
                <a:gd name="T85" fmla="*/ 3 h 3"/>
                <a:gd name="T86" fmla="*/ 6 w 12"/>
                <a:gd name="T87" fmla="*/ 3 h 3"/>
                <a:gd name="T88" fmla="*/ 1 w 12"/>
                <a:gd name="T89" fmla="*/ 1 h 3"/>
                <a:gd name="T90" fmla="*/ 1 w 12"/>
                <a:gd name="T91" fmla="*/ 1 h 3"/>
                <a:gd name="T92" fmla="*/ 1 w 12"/>
                <a:gd name="T93" fmla="*/ 1 h 3"/>
                <a:gd name="T94" fmla="*/ 1 w 12"/>
                <a:gd name="T95" fmla="*/ 1 h 3"/>
                <a:gd name="T96" fmla="*/ 1 w 12"/>
                <a:gd name="T97" fmla="*/ 1 h 3"/>
                <a:gd name="T98" fmla="*/ 1 w 12"/>
                <a:gd name="T99" fmla="*/ 1 h 3"/>
                <a:gd name="T100" fmla="*/ 0 w 12"/>
                <a:gd name="T101" fmla="*/ 1 h 3"/>
                <a:gd name="T102" fmla="*/ 0 w 12"/>
                <a:gd name="T103" fmla="*/ 1 h 3"/>
                <a:gd name="T104" fmla="*/ 0 w 12"/>
                <a:gd name="T105" fmla="*/ 1 h 3"/>
                <a:gd name="T106" fmla="*/ 0 w 12"/>
                <a:gd name="T10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 h="3">
                  <a:moveTo>
                    <a:pt x="11" y="3"/>
                  </a:moveTo>
                  <a:cubicBezTo>
                    <a:pt x="11" y="3"/>
                    <a:pt x="11" y="3"/>
                    <a:pt x="10"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9" y="3"/>
                  </a:moveTo>
                  <a:cubicBezTo>
                    <a:pt x="9" y="3"/>
                    <a:pt x="10" y="3"/>
                    <a:pt x="10" y="3"/>
                  </a:cubicBezTo>
                  <a:cubicBezTo>
                    <a:pt x="10" y="3"/>
                    <a:pt x="9" y="3"/>
                    <a:pt x="9" y="3"/>
                  </a:cubicBezTo>
                  <a:moveTo>
                    <a:pt x="12" y="3"/>
                  </a:moveTo>
                  <a:cubicBezTo>
                    <a:pt x="11" y="3"/>
                    <a:pt x="11" y="3"/>
                    <a:pt x="11" y="3"/>
                  </a:cubicBezTo>
                  <a:cubicBezTo>
                    <a:pt x="11" y="3"/>
                    <a:pt x="11" y="3"/>
                    <a:pt x="12"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8" y="3"/>
                  </a:moveTo>
                  <a:cubicBezTo>
                    <a:pt x="8" y="3"/>
                    <a:pt x="8" y="3"/>
                    <a:pt x="8" y="3"/>
                  </a:cubicBezTo>
                  <a:cubicBezTo>
                    <a:pt x="8" y="3"/>
                    <a:pt x="8" y="3"/>
                    <a:pt x="8" y="3"/>
                  </a:cubicBezTo>
                  <a:moveTo>
                    <a:pt x="7" y="3"/>
                  </a:moveTo>
                  <a:cubicBezTo>
                    <a:pt x="7" y="3"/>
                    <a:pt x="8" y="3"/>
                    <a:pt x="8" y="3"/>
                  </a:cubicBezTo>
                  <a:cubicBezTo>
                    <a:pt x="8"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7" y="3"/>
                  </a:moveTo>
                  <a:cubicBezTo>
                    <a:pt x="7" y="3"/>
                    <a:pt x="7" y="3"/>
                    <a:pt x="7" y="3"/>
                  </a:cubicBezTo>
                  <a:cubicBezTo>
                    <a:pt x="7" y="3"/>
                    <a:pt x="7" y="3"/>
                    <a:pt x="7" y="3"/>
                  </a:cubicBezTo>
                  <a:moveTo>
                    <a:pt x="6" y="3"/>
                  </a:moveTo>
                  <a:cubicBezTo>
                    <a:pt x="6" y="3"/>
                    <a:pt x="6" y="3"/>
                    <a:pt x="7" y="3"/>
                  </a:cubicBezTo>
                  <a:cubicBezTo>
                    <a:pt x="6" y="3"/>
                    <a:pt x="6" y="3"/>
                    <a:pt x="6" y="3"/>
                  </a:cubicBezTo>
                  <a:moveTo>
                    <a:pt x="6" y="3"/>
                  </a:moveTo>
                  <a:cubicBezTo>
                    <a:pt x="6" y="3"/>
                    <a:pt x="6" y="3"/>
                    <a:pt x="6" y="3"/>
                  </a:cubicBezTo>
                  <a:cubicBezTo>
                    <a:pt x="6" y="3"/>
                    <a:pt x="6" y="3"/>
                    <a:pt x="6" y="3"/>
                  </a:cubicBezTo>
                  <a:moveTo>
                    <a:pt x="6" y="3"/>
                  </a:moveTo>
                  <a:cubicBezTo>
                    <a:pt x="6" y="3"/>
                    <a:pt x="6" y="3"/>
                    <a:pt x="6" y="3"/>
                  </a:cubicBezTo>
                  <a:cubicBezTo>
                    <a:pt x="6" y="3"/>
                    <a:pt x="6" y="3"/>
                    <a:pt x="6" y="3"/>
                  </a:cubicBezTo>
                  <a:moveTo>
                    <a:pt x="1" y="1"/>
                  </a:moveTo>
                  <a:cubicBezTo>
                    <a:pt x="3" y="2"/>
                    <a:pt x="4" y="2"/>
                    <a:pt x="6" y="3"/>
                  </a:cubicBezTo>
                  <a:cubicBezTo>
                    <a:pt x="4" y="2"/>
                    <a:pt x="3" y="2"/>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8" name="Freeform 144">
              <a:extLst>
                <a:ext uri="{FF2B5EF4-FFF2-40B4-BE49-F238E27FC236}">
                  <a16:creationId xmlns:a16="http://schemas.microsoft.com/office/drawing/2014/main" id="{38DBCE13-6340-49A4-A418-6E53334C9288}"/>
                </a:ext>
              </a:extLst>
            </p:cNvPr>
            <p:cNvSpPr>
              <a:spLocks/>
            </p:cNvSpPr>
            <p:nvPr/>
          </p:nvSpPr>
          <p:spPr bwMode="auto">
            <a:xfrm>
              <a:off x="5250" y="3999"/>
              <a:ext cx="104" cy="78"/>
            </a:xfrm>
            <a:custGeom>
              <a:avLst/>
              <a:gdLst>
                <a:gd name="T0" fmla="*/ 13 w 44"/>
                <a:gd name="T1" fmla="*/ 30 h 33"/>
                <a:gd name="T2" fmla="*/ 13 w 44"/>
                <a:gd name="T3" fmla="*/ 31 h 33"/>
                <a:gd name="T4" fmla="*/ 13 w 44"/>
                <a:gd name="T5" fmla="*/ 31 h 33"/>
                <a:gd name="T6" fmla="*/ 13 w 44"/>
                <a:gd name="T7" fmla="*/ 31 h 33"/>
                <a:gd name="T8" fmla="*/ 14 w 44"/>
                <a:gd name="T9" fmla="*/ 31 h 33"/>
                <a:gd name="T10" fmla="*/ 14 w 44"/>
                <a:gd name="T11" fmla="*/ 31 h 33"/>
                <a:gd name="T12" fmla="*/ 14 w 44"/>
                <a:gd name="T13" fmla="*/ 31 h 33"/>
                <a:gd name="T14" fmla="*/ 14 w 44"/>
                <a:gd name="T15" fmla="*/ 31 h 33"/>
                <a:gd name="T16" fmla="*/ 14 w 44"/>
                <a:gd name="T17" fmla="*/ 31 h 33"/>
                <a:gd name="T18" fmla="*/ 19 w 44"/>
                <a:gd name="T19" fmla="*/ 33 h 33"/>
                <a:gd name="T20" fmla="*/ 19 w 44"/>
                <a:gd name="T21" fmla="*/ 33 h 33"/>
                <a:gd name="T22" fmla="*/ 20 w 44"/>
                <a:gd name="T23" fmla="*/ 33 h 33"/>
                <a:gd name="T24" fmla="*/ 20 w 44"/>
                <a:gd name="T25" fmla="*/ 33 h 33"/>
                <a:gd name="T26" fmla="*/ 20 w 44"/>
                <a:gd name="T27" fmla="*/ 33 h 33"/>
                <a:gd name="T28" fmla="*/ 20 w 44"/>
                <a:gd name="T29" fmla="*/ 33 h 33"/>
                <a:gd name="T30" fmla="*/ 20 w 44"/>
                <a:gd name="T31" fmla="*/ 33 h 33"/>
                <a:gd name="T32" fmla="*/ 21 w 44"/>
                <a:gd name="T33" fmla="*/ 33 h 33"/>
                <a:gd name="T34" fmla="*/ 21 w 44"/>
                <a:gd name="T35" fmla="*/ 33 h 33"/>
                <a:gd name="T36" fmla="*/ 21 w 44"/>
                <a:gd name="T37" fmla="*/ 33 h 33"/>
                <a:gd name="T38" fmla="*/ 21 w 44"/>
                <a:gd name="T39" fmla="*/ 33 h 33"/>
                <a:gd name="T40" fmla="*/ 21 w 44"/>
                <a:gd name="T41" fmla="*/ 33 h 33"/>
                <a:gd name="T42" fmla="*/ 21 w 44"/>
                <a:gd name="T43" fmla="*/ 33 h 33"/>
                <a:gd name="T44" fmla="*/ 21 w 44"/>
                <a:gd name="T45" fmla="*/ 33 h 33"/>
                <a:gd name="T46" fmla="*/ 22 w 44"/>
                <a:gd name="T47" fmla="*/ 33 h 33"/>
                <a:gd name="T48" fmla="*/ 22 w 44"/>
                <a:gd name="T49" fmla="*/ 33 h 33"/>
                <a:gd name="T50" fmla="*/ 22 w 44"/>
                <a:gd name="T51" fmla="*/ 33 h 33"/>
                <a:gd name="T52" fmla="*/ 22 w 44"/>
                <a:gd name="T53" fmla="*/ 33 h 33"/>
                <a:gd name="T54" fmla="*/ 22 w 44"/>
                <a:gd name="T55" fmla="*/ 33 h 33"/>
                <a:gd name="T56" fmla="*/ 22 w 44"/>
                <a:gd name="T57" fmla="*/ 33 h 33"/>
                <a:gd name="T58" fmla="*/ 23 w 44"/>
                <a:gd name="T59" fmla="*/ 33 h 33"/>
                <a:gd name="T60" fmla="*/ 23 w 44"/>
                <a:gd name="T61" fmla="*/ 33 h 33"/>
                <a:gd name="T62" fmla="*/ 23 w 44"/>
                <a:gd name="T63" fmla="*/ 33 h 33"/>
                <a:gd name="T64" fmla="*/ 23 w 44"/>
                <a:gd name="T65" fmla="*/ 33 h 33"/>
                <a:gd name="T66" fmla="*/ 23 w 44"/>
                <a:gd name="T67" fmla="*/ 33 h 33"/>
                <a:gd name="T68" fmla="*/ 23 w 44"/>
                <a:gd name="T69" fmla="*/ 33 h 33"/>
                <a:gd name="T70" fmla="*/ 24 w 44"/>
                <a:gd name="T71" fmla="*/ 33 h 33"/>
                <a:gd name="T72" fmla="*/ 24 w 44"/>
                <a:gd name="T73" fmla="*/ 33 h 33"/>
                <a:gd name="T74" fmla="*/ 24 w 44"/>
                <a:gd name="T75" fmla="*/ 33 h 33"/>
                <a:gd name="T76" fmla="*/ 24 w 44"/>
                <a:gd name="T77" fmla="*/ 33 h 33"/>
                <a:gd name="T78" fmla="*/ 24 w 44"/>
                <a:gd name="T79" fmla="*/ 33 h 33"/>
                <a:gd name="T80" fmla="*/ 24 w 44"/>
                <a:gd name="T81" fmla="*/ 33 h 33"/>
                <a:gd name="T82" fmla="*/ 24 w 44"/>
                <a:gd name="T83" fmla="*/ 33 h 33"/>
                <a:gd name="T84" fmla="*/ 24 w 44"/>
                <a:gd name="T85" fmla="*/ 33 h 33"/>
                <a:gd name="T86" fmla="*/ 25 w 44"/>
                <a:gd name="T87" fmla="*/ 33 h 33"/>
                <a:gd name="T88" fmla="*/ 25 w 44"/>
                <a:gd name="T89" fmla="*/ 33 h 33"/>
                <a:gd name="T90" fmla="*/ 25 w 44"/>
                <a:gd name="T91" fmla="*/ 33 h 33"/>
                <a:gd name="T92" fmla="*/ 25 w 44"/>
                <a:gd name="T93" fmla="*/ 33 h 33"/>
                <a:gd name="T94" fmla="*/ 25 w 44"/>
                <a:gd name="T95" fmla="*/ 33 h 33"/>
                <a:gd name="T96" fmla="*/ 25 w 44"/>
                <a:gd name="T97" fmla="*/ 33 h 33"/>
                <a:gd name="T98" fmla="*/ 29 w 44"/>
                <a:gd name="T99" fmla="*/ 2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 h="33">
                  <a:moveTo>
                    <a:pt x="6" y="0"/>
                  </a:moveTo>
                  <a:cubicBezTo>
                    <a:pt x="0" y="10"/>
                    <a:pt x="3" y="25"/>
                    <a:pt x="13" y="30"/>
                  </a:cubicBezTo>
                  <a:cubicBezTo>
                    <a:pt x="13" y="30"/>
                    <a:pt x="13" y="30"/>
                    <a:pt x="13" y="30"/>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3" y="31"/>
                    <a:pt x="13" y="31"/>
                  </a:cubicBezTo>
                  <a:cubicBezTo>
                    <a:pt x="13"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4" y="31"/>
                    <a:pt x="14" y="31"/>
                    <a:pt x="14" y="31"/>
                  </a:cubicBezTo>
                  <a:cubicBezTo>
                    <a:pt x="16" y="32"/>
                    <a:pt x="17" y="32"/>
                    <a:pt x="19" y="33"/>
                  </a:cubicBezTo>
                  <a:cubicBezTo>
                    <a:pt x="19" y="33"/>
                    <a:pt x="19" y="33"/>
                    <a:pt x="19" y="33"/>
                  </a:cubicBezTo>
                  <a:cubicBezTo>
                    <a:pt x="19" y="33"/>
                    <a:pt x="19" y="33"/>
                    <a:pt x="19" y="33"/>
                  </a:cubicBezTo>
                  <a:cubicBezTo>
                    <a:pt x="19" y="33"/>
                    <a:pt x="19" y="33"/>
                    <a:pt x="19" y="33"/>
                  </a:cubicBezTo>
                  <a:cubicBezTo>
                    <a:pt x="19" y="33"/>
                    <a:pt x="19" y="33"/>
                    <a:pt x="19" y="33"/>
                  </a:cubicBezTo>
                  <a:cubicBezTo>
                    <a:pt x="19" y="33"/>
                    <a:pt x="19" y="33"/>
                    <a:pt x="19" y="33"/>
                  </a:cubicBezTo>
                  <a:cubicBezTo>
                    <a:pt x="19" y="33"/>
                    <a:pt x="19"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0" y="33"/>
                    <a:pt x="20" y="33"/>
                  </a:cubicBezTo>
                  <a:cubicBezTo>
                    <a:pt x="20"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1" y="33"/>
                  </a:cubicBezTo>
                  <a:cubicBezTo>
                    <a:pt x="21" y="33"/>
                    <a:pt x="21"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2" y="33"/>
                    <a:pt x="22" y="33"/>
                  </a:cubicBezTo>
                  <a:cubicBezTo>
                    <a:pt x="22"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3" y="33"/>
                    <a:pt x="23" y="33"/>
                    <a:pt x="23"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25" y="33"/>
                    <a:pt x="25" y="33"/>
                    <a:pt x="25" y="33"/>
                  </a:cubicBezTo>
                  <a:cubicBezTo>
                    <a:pt x="37" y="32"/>
                    <a:pt x="43" y="24"/>
                    <a:pt x="44" y="15"/>
                  </a:cubicBezTo>
                  <a:cubicBezTo>
                    <a:pt x="40" y="18"/>
                    <a:pt x="35" y="20"/>
                    <a:pt x="29" y="20"/>
                  </a:cubicBezTo>
                  <a:cubicBezTo>
                    <a:pt x="15" y="20"/>
                    <a:pt x="7" y="11"/>
                    <a:pt x="6"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9" name="Freeform 145">
              <a:extLst>
                <a:ext uri="{FF2B5EF4-FFF2-40B4-BE49-F238E27FC236}">
                  <a16:creationId xmlns:a16="http://schemas.microsoft.com/office/drawing/2014/main" id="{E7EABD6C-5D20-4D08-8E59-474059E26AE9}"/>
                </a:ext>
              </a:extLst>
            </p:cNvPr>
            <p:cNvSpPr>
              <a:spLocks/>
            </p:cNvSpPr>
            <p:nvPr/>
          </p:nvSpPr>
          <p:spPr bwMode="auto">
            <a:xfrm>
              <a:off x="5026" y="4020"/>
              <a:ext cx="131" cy="102"/>
            </a:xfrm>
            <a:custGeom>
              <a:avLst/>
              <a:gdLst>
                <a:gd name="T0" fmla="*/ 27 w 55"/>
                <a:gd name="T1" fmla="*/ 0 h 43"/>
                <a:gd name="T2" fmla="*/ 27 w 55"/>
                <a:gd name="T3" fmla="*/ 43 h 43"/>
                <a:gd name="T4" fmla="*/ 27 w 55"/>
                <a:gd name="T5" fmla="*/ 0 h 43"/>
              </a:gdLst>
              <a:ahLst/>
              <a:cxnLst>
                <a:cxn ang="0">
                  <a:pos x="T0" y="T1"/>
                </a:cxn>
                <a:cxn ang="0">
                  <a:pos x="T2" y="T3"/>
                </a:cxn>
                <a:cxn ang="0">
                  <a:pos x="T4" y="T5"/>
                </a:cxn>
              </a:cxnLst>
              <a:rect l="0" t="0" r="r" b="b"/>
              <a:pathLst>
                <a:path w="55" h="43">
                  <a:moveTo>
                    <a:pt x="27" y="0"/>
                  </a:moveTo>
                  <a:cubicBezTo>
                    <a:pt x="55" y="0"/>
                    <a:pt x="55" y="43"/>
                    <a:pt x="27" y="43"/>
                  </a:cubicBezTo>
                  <a:cubicBezTo>
                    <a:pt x="0" y="43"/>
                    <a:pt x="0" y="0"/>
                    <a:pt x="27"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146">
              <a:extLst>
                <a:ext uri="{FF2B5EF4-FFF2-40B4-BE49-F238E27FC236}">
                  <a16:creationId xmlns:a16="http://schemas.microsoft.com/office/drawing/2014/main" id="{8DDA4F98-AD8E-49CB-9EBE-77AFE7A4442B}"/>
                </a:ext>
              </a:extLst>
            </p:cNvPr>
            <p:cNvSpPr>
              <a:spLocks noEditPoints="1"/>
            </p:cNvSpPr>
            <p:nvPr/>
          </p:nvSpPr>
          <p:spPr bwMode="auto">
            <a:xfrm>
              <a:off x="5067" y="4115"/>
              <a:ext cx="28" cy="7"/>
            </a:xfrm>
            <a:custGeom>
              <a:avLst/>
              <a:gdLst>
                <a:gd name="T0" fmla="*/ 10 w 12"/>
                <a:gd name="T1" fmla="*/ 3 h 3"/>
                <a:gd name="T2" fmla="*/ 10 w 12"/>
                <a:gd name="T3" fmla="*/ 3 h 3"/>
                <a:gd name="T4" fmla="*/ 11 w 12"/>
                <a:gd name="T5" fmla="*/ 3 h 3"/>
                <a:gd name="T6" fmla="*/ 10 w 12"/>
                <a:gd name="T7" fmla="*/ 3 h 3"/>
                <a:gd name="T8" fmla="*/ 11 w 12"/>
                <a:gd name="T9" fmla="*/ 3 h 3"/>
                <a:gd name="T10" fmla="*/ 11 w 12"/>
                <a:gd name="T11" fmla="*/ 3 h 3"/>
                <a:gd name="T12" fmla="*/ 10 w 12"/>
                <a:gd name="T13" fmla="*/ 3 h 3"/>
                <a:gd name="T14" fmla="*/ 11 w 12"/>
                <a:gd name="T15" fmla="*/ 3 h 3"/>
                <a:gd name="T16" fmla="*/ 10 w 12"/>
                <a:gd name="T17" fmla="*/ 3 h 3"/>
                <a:gd name="T18" fmla="*/ 11 w 12"/>
                <a:gd name="T19" fmla="*/ 3 h 3"/>
                <a:gd name="T20" fmla="*/ 10 w 12"/>
                <a:gd name="T21" fmla="*/ 3 h 3"/>
                <a:gd name="T22" fmla="*/ 11 w 12"/>
                <a:gd name="T23" fmla="*/ 3 h 3"/>
                <a:gd name="T24" fmla="*/ 11 w 12"/>
                <a:gd name="T25" fmla="*/ 3 h 3"/>
                <a:gd name="T26" fmla="*/ 10 w 12"/>
                <a:gd name="T27" fmla="*/ 3 h 3"/>
                <a:gd name="T28" fmla="*/ 11 w 12"/>
                <a:gd name="T29" fmla="*/ 3 h 3"/>
                <a:gd name="T30" fmla="*/ 10 w 12"/>
                <a:gd name="T31" fmla="*/ 3 h 3"/>
                <a:gd name="T32" fmla="*/ 11 w 12"/>
                <a:gd name="T33" fmla="*/ 3 h 3"/>
                <a:gd name="T34" fmla="*/ 11 w 12"/>
                <a:gd name="T35" fmla="*/ 3 h 3"/>
                <a:gd name="T36" fmla="*/ 10 w 12"/>
                <a:gd name="T37" fmla="*/ 3 h 3"/>
                <a:gd name="T38" fmla="*/ 11 w 12"/>
                <a:gd name="T39" fmla="*/ 3 h 3"/>
                <a:gd name="T40" fmla="*/ 11 w 12"/>
                <a:gd name="T41" fmla="*/ 3 h 3"/>
                <a:gd name="T42" fmla="*/ 9 w 12"/>
                <a:gd name="T43" fmla="*/ 3 h 3"/>
                <a:gd name="T44" fmla="*/ 9 w 12"/>
                <a:gd name="T45" fmla="*/ 3 h 3"/>
                <a:gd name="T46" fmla="*/ 11 w 12"/>
                <a:gd name="T47" fmla="*/ 3 h 3"/>
                <a:gd name="T48" fmla="*/ 12 w 12"/>
                <a:gd name="T49" fmla="*/ 3 h 3"/>
                <a:gd name="T50" fmla="*/ 9 w 12"/>
                <a:gd name="T51" fmla="*/ 3 h 3"/>
                <a:gd name="T52" fmla="*/ 12 w 12"/>
                <a:gd name="T53" fmla="*/ 3 h 3"/>
                <a:gd name="T54" fmla="*/ 12 w 12"/>
                <a:gd name="T55" fmla="*/ 3 h 3"/>
                <a:gd name="T56" fmla="*/ 9 w 12"/>
                <a:gd name="T57" fmla="*/ 3 h 3"/>
                <a:gd name="T58" fmla="*/ 12 w 12"/>
                <a:gd name="T59" fmla="*/ 3 h 3"/>
                <a:gd name="T60" fmla="*/ 9 w 12"/>
                <a:gd name="T61" fmla="*/ 3 h 3"/>
                <a:gd name="T62" fmla="*/ 9 w 12"/>
                <a:gd name="T63" fmla="*/ 3 h 3"/>
                <a:gd name="T64" fmla="*/ 9 w 12"/>
                <a:gd name="T65" fmla="*/ 3 h 3"/>
                <a:gd name="T66" fmla="*/ 12 w 12"/>
                <a:gd name="T67" fmla="*/ 3 h 3"/>
                <a:gd name="T68" fmla="*/ 12 w 12"/>
                <a:gd name="T69" fmla="*/ 3 h 3"/>
                <a:gd name="T70" fmla="*/ 9 w 12"/>
                <a:gd name="T71" fmla="*/ 3 h 3"/>
                <a:gd name="T72" fmla="*/ 8 w 12"/>
                <a:gd name="T73" fmla="*/ 3 h 3"/>
                <a:gd name="T74" fmla="*/ 8 w 12"/>
                <a:gd name="T75" fmla="*/ 2 h 3"/>
                <a:gd name="T76" fmla="*/ 8 w 12"/>
                <a:gd name="T77" fmla="*/ 2 h 3"/>
                <a:gd name="T78" fmla="*/ 8 w 12"/>
                <a:gd name="T79" fmla="*/ 2 h 3"/>
                <a:gd name="T80" fmla="*/ 0 w 12"/>
                <a:gd name="T81" fmla="*/ 0 h 3"/>
                <a:gd name="T82" fmla="*/ 0 w 12"/>
                <a:gd name="T83" fmla="*/ 0 h 3"/>
                <a:gd name="T84" fmla="*/ 0 w 12"/>
                <a:gd name="T85" fmla="*/ 0 h 3"/>
                <a:gd name="T86" fmla="*/ 0 w 12"/>
                <a:gd name="T87" fmla="*/ 0 h 3"/>
                <a:gd name="T88" fmla="*/ 0 w 12"/>
                <a:gd name="T8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 h="3">
                  <a:moveTo>
                    <a:pt x="10" y="3"/>
                  </a:moveTo>
                  <a:cubicBezTo>
                    <a:pt x="10" y="3"/>
                    <a:pt x="10" y="3"/>
                    <a:pt x="10" y="3"/>
                  </a:cubicBezTo>
                  <a:cubicBezTo>
                    <a:pt x="10" y="3"/>
                    <a:pt x="10" y="3"/>
                    <a:pt x="10" y="3"/>
                  </a:cubicBezTo>
                  <a:moveTo>
                    <a:pt x="10" y="3"/>
                  </a:moveTo>
                  <a:cubicBezTo>
                    <a:pt x="10" y="3"/>
                    <a:pt x="10" y="3"/>
                    <a:pt x="10" y="3"/>
                  </a:cubicBezTo>
                  <a:cubicBezTo>
                    <a:pt x="10" y="3"/>
                    <a:pt x="10" y="3"/>
                    <a:pt x="10" y="3"/>
                  </a:cubicBezTo>
                  <a:moveTo>
                    <a:pt x="11" y="3"/>
                  </a:moveTo>
                  <a:cubicBezTo>
                    <a:pt x="11" y="3"/>
                    <a:pt x="10" y="3"/>
                    <a:pt x="10" y="3"/>
                  </a:cubicBezTo>
                  <a:cubicBezTo>
                    <a:pt x="10"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0" y="3"/>
                  </a:moveTo>
                  <a:cubicBezTo>
                    <a:pt x="10" y="3"/>
                    <a:pt x="10" y="3"/>
                    <a:pt x="10" y="3"/>
                  </a:cubicBezTo>
                  <a:cubicBezTo>
                    <a:pt x="10" y="3"/>
                    <a:pt x="10" y="3"/>
                    <a:pt x="10"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11" y="3"/>
                  </a:moveTo>
                  <a:cubicBezTo>
                    <a:pt x="11" y="3"/>
                    <a:pt x="11" y="3"/>
                    <a:pt x="11" y="3"/>
                  </a:cubicBezTo>
                  <a:cubicBezTo>
                    <a:pt x="11" y="3"/>
                    <a:pt x="11" y="3"/>
                    <a:pt x="11"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9" y="3"/>
                  </a:moveTo>
                  <a:cubicBezTo>
                    <a:pt x="9" y="3"/>
                    <a:pt x="9" y="3"/>
                    <a:pt x="9" y="3"/>
                  </a:cubicBezTo>
                  <a:cubicBezTo>
                    <a:pt x="9" y="3"/>
                    <a:pt x="9" y="3"/>
                    <a:pt x="9"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9" y="3"/>
                  </a:moveTo>
                  <a:cubicBezTo>
                    <a:pt x="9" y="3"/>
                    <a:pt x="9" y="3"/>
                    <a:pt x="9" y="3"/>
                  </a:cubicBezTo>
                  <a:cubicBezTo>
                    <a:pt x="9" y="3"/>
                    <a:pt x="9" y="3"/>
                    <a:pt x="9" y="3"/>
                  </a:cubicBezTo>
                  <a:moveTo>
                    <a:pt x="8" y="3"/>
                  </a:moveTo>
                  <a:cubicBezTo>
                    <a:pt x="9" y="3"/>
                    <a:pt x="9" y="3"/>
                    <a:pt x="9" y="3"/>
                  </a:cubicBezTo>
                  <a:cubicBezTo>
                    <a:pt x="9" y="3"/>
                    <a:pt x="9" y="3"/>
                    <a:pt x="8" y="3"/>
                  </a:cubicBezTo>
                  <a:moveTo>
                    <a:pt x="8" y="2"/>
                  </a:moveTo>
                  <a:cubicBezTo>
                    <a:pt x="8" y="3"/>
                    <a:pt x="8" y="3"/>
                    <a:pt x="8" y="3"/>
                  </a:cubicBezTo>
                  <a:cubicBezTo>
                    <a:pt x="8" y="3"/>
                    <a:pt x="8" y="3"/>
                    <a:pt x="8" y="2"/>
                  </a:cubicBezTo>
                  <a:moveTo>
                    <a:pt x="8" y="2"/>
                  </a:moveTo>
                  <a:cubicBezTo>
                    <a:pt x="8" y="2"/>
                    <a:pt x="8" y="2"/>
                    <a:pt x="8" y="2"/>
                  </a:cubicBezTo>
                  <a:cubicBezTo>
                    <a:pt x="8" y="2"/>
                    <a:pt x="8" y="2"/>
                    <a:pt x="8" y="2"/>
                  </a:cubicBezTo>
                  <a:moveTo>
                    <a:pt x="8" y="2"/>
                  </a:moveTo>
                  <a:cubicBezTo>
                    <a:pt x="8" y="2"/>
                    <a:pt x="8" y="2"/>
                    <a:pt x="8" y="2"/>
                  </a:cubicBezTo>
                  <a:cubicBezTo>
                    <a:pt x="8" y="2"/>
                    <a:pt x="8" y="2"/>
                    <a:pt x="8" y="2"/>
                  </a:cubicBezTo>
                  <a:moveTo>
                    <a:pt x="0" y="0"/>
                  </a:moveTo>
                  <a:cubicBezTo>
                    <a:pt x="2" y="1"/>
                    <a:pt x="5" y="2"/>
                    <a:pt x="8" y="2"/>
                  </a:cubicBezTo>
                  <a:cubicBezTo>
                    <a:pt x="5" y="2"/>
                    <a:pt x="2"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1" name="Freeform 147">
              <a:extLst>
                <a:ext uri="{FF2B5EF4-FFF2-40B4-BE49-F238E27FC236}">
                  <a16:creationId xmlns:a16="http://schemas.microsoft.com/office/drawing/2014/main" id="{9313C304-744D-4E10-B625-27057548BC89}"/>
                </a:ext>
              </a:extLst>
            </p:cNvPr>
            <p:cNvSpPr>
              <a:spLocks/>
            </p:cNvSpPr>
            <p:nvPr/>
          </p:nvSpPr>
          <p:spPr bwMode="auto">
            <a:xfrm>
              <a:off x="5036" y="4046"/>
              <a:ext cx="104" cy="76"/>
            </a:xfrm>
            <a:custGeom>
              <a:avLst/>
              <a:gdLst>
                <a:gd name="T0" fmla="*/ 13 w 44"/>
                <a:gd name="T1" fmla="*/ 29 h 32"/>
                <a:gd name="T2" fmla="*/ 13 w 44"/>
                <a:gd name="T3" fmla="*/ 29 h 32"/>
                <a:gd name="T4" fmla="*/ 13 w 44"/>
                <a:gd name="T5" fmla="*/ 29 h 32"/>
                <a:gd name="T6" fmla="*/ 13 w 44"/>
                <a:gd name="T7" fmla="*/ 29 h 32"/>
                <a:gd name="T8" fmla="*/ 13 w 44"/>
                <a:gd name="T9" fmla="*/ 29 h 32"/>
                <a:gd name="T10" fmla="*/ 21 w 44"/>
                <a:gd name="T11" fmla="*/ 31 h 32"/>
                <a:gd name="T12" fmla="*/ 21 w 44"/>
                <a:gd name="T13" fmla="*/ 31 h 32"/>
                <a:gd name="T14" fmla="*/ 21 w 44"/>
                <a:gd name="T15" fmla="*/ 31 h 32"/>
                <a:gd name="T16" fmla="*/ 21 w 44"/>
                <a:gd name="T17" fmla="*/ 32 h 32"/>
                <a:gd name="T18" fmla="*/ 22 w 44"/>
                <a:gd name="T19" fmla="*/ 32 h 32"/>
                <a:gd name="T20" fmla="*/ 22 w 44"/>
                <a:gd name="T21" fmla="*/ 32 h 32"/>
                <a:gd name="T22" fmla="*/ 22 w 44"/>
                <a:gd name="T23" fmla="*/ 32 h 32"/>
                <a:gd name="T24" fmla="*/ 22 w 44"/>
                <a:gd name="T25" fmla="*/ 32 h 32"/>
                <a:gd name="T26" fmla="*/ 22 w 44"/>
                <a:gd name="T27" fmla="*/ 32 h 32"/>
                <a:gd name="T28" fmla="*/ 22 w 44"/>
                <a:gd name="T29" fmla="*/ 32 h 32"/>
                <a:gd name="T30" fmla="*/ 22 w 44"/>
                <a:gd name="T31" fmla="*/ 32 h 32"/>
                <a:gd name="T32" fmla="*/ 22 w 44"/>
                <a:gd name="T33" fmla="*/ 32 h 32"/>
                <a:gd name="T34" fmla="*/ 23 w 44"/>
                <a:gd name="T35" fmla="*/ 32 h 32"/>
                <a:gd name="T36" fmla="*/ 23 w 44"/>
                <a:gd name="T37" fmla="*/ 32 h 32"/>
                <a:gd name="T38" fmla="*/ 23 w 44"/>
                <a:gd name="T39" fmla="*/ 32 h 32"/>
                <a:gd name="T40" fmla="*/ 23 w 44"/>
                <a:gd name="T41" fmla="*/ 32 h 32"/>
                <a:gd name="T42" fmla="*/ 23 w 44"/>
                <a:gd name="T43" fmla="*/ 32 h 32"/>
                <a:gd name="T44" fmla="*/ 23 w 44"/>
                <a:gd name="T45" fmla="*/ 32 h 32"/>
                <a:gd name="T46" fmla="*/ 23 w 44"/>
                <a:gd name="T47" fmla="*/ 32 h 32"/>
                <a:gd name="T48" fmla="*/ 23 w 44"/>
                <a:gd name="T49" fmla="*/ 32 h 32"/>
                <a:gd name="T50" fmla="*/ 23 w 44"/>
                <a:gd name="T51" fmla="*/ 32 h 32"/>
                <a:gd name="T52" fmla="*/ 23 w 44"/>
                <a:gd name="T53" fmla="*/ 32 h 32"/>
                <a:gd name="T54" fmla="*/ 24 w 44"/>
                <a:gd name="T55" fmla="*/ 32 h 32"/>
                <a:gd name="T56" fmla="*/ 24 w 44"/>
                <a:gd name="T57" fmla="*/ 32 h 32"/>
                <a:gd name="T58" fmla="*/ 24 w 44"/>
                <a:gd name="T59" fmla="*/ 32 h 32"/>
                <a:gd name="T60" fmla="*/ 24 w 44"/>
                <a:gd name="T61" fmla="*/ 32 h 32"/>
                <a:gd name="T62" fmla="*/ 24 w 44"/>
                <a:gd name="T63" fmla="*/ 32 h 32"/>
                <a:gd name="T64" fmla="*/ 24 w 44"/>
                <a:gd name="T65" fmla="*/ 32 h 32"/>
                <a:gd name="T66" fmla="*/ 24 w 44"/>
                <a:gd name="T67" fmla="*/ 32 h 32"/>
                <a:gd name="T68" fmla="*/ 24 w 44"/>
                <a:gd name="T69" fmla="*/ 32 h 32"/>
                <a:gd name="T70" fmla="*/ 24 w 44"/>
                <a:gd name="T71" fmla="*/ 32 h 32"/>
                <a:gd name="T72" fmla="*/ 24 w 44"/>
                <a:gd name="T73" fmla="*/ 32 h 32"/>
                <a:gd name="T74" fmla="*/ 24 w 44"/>
                <a:gd name="T75" fmla="*/ 32 h 32"/>
                <a:gd name="T76" fmla="*/ 24 w 44"/>
                <a:gd name="T77" fmla="*/ 32 h 32"/>
                <a:gd name="T78" fmla="*/ 24 w 44"/>
                <a:gd name="T79" fmla="*/ 32 h 32"/>
                <a:gd name="T80" fmla="*/ 25 w 44"/>
                <a:gd name="T81" fmla="*/ 32 h 32"/>
                <a:gd name="T82" fmla="*/ 25 w 44"/>
                <a:gd name="T83" fmla="*/ 32 h 32"/>
                <a:gd name="T84" fmla="*/ 25 w 44"/>
                <a:gd name="T85" fmla="*/ 32 h 32"/>
                <a:gd name="T86" fmla="*/ 25 w 44"/>
                <a:gd name="T87" fmla="*/ 32 h 32"/>
                <a:gd name="T88" fmla="*/ 25 w 44"/>
                <a:gd name="T89" fmla="*/ 32 h 32"/>
                <a:gd name="T90" fmla="*/ 25 w 44"/>
                <a:gd name="T91" fmla="*/ 32 h 32"/>
                <a:gd name="T92" fmla="*/ 28 w 44"/>
                <a:gd name="T93"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4" h="32">
                  <a:moveTo>
                    <a:pt x="5" y="0"/>
                  </a:moveTo>
                  <a:cubicBezTo>
                    <a:pt x="0" y="9"/>
                    <a:pt x="3" y="23"/>
                    <a:pt x="13" y="29"/>
                  </a:cubicBezTo>
                  <a:cubicBezTo>
                    <a:pt x="13" y="29"/>
                    <a:pt x="13" y="29"/>
                    <a:pt x="13" y="29"/>
                  </a:cubicBezTo>
                  <a:cubicBezTo>
                    <a:pt x="13" y="29"/>
                    <a:pt x="13" y="29"/>
                    <a:pt x="13" y="29"/>
                  </a:cubicBezTo>
                  <a:cubicBezTo>
                    <a:pt x="13" y="29"/>
                    <a:pt x="13" y="29"/>
                    <a:pt x="13" y="29"/>
                  </a:cubicBezTo>
                  <a:cubicBezTo>
                    <a:pt x="13" y="29"/>
                    <a:pt x="13" y="29"/>
                    <a:pt x="13" y="29"/>
                  </a:cubicBezTo>
                  <a:cubicBezTo>
                    <a:pt x="13" y="29"/>
                    <a:pt x="13" y="29"/>
                    <a:pt x="13" y="29"/>
                  </a:cubicBezTo>
                  <a:cubicBezTo>
                    <a:pt x="13" y="29"/>
                    <a:pt x="13" y="29"/>
                    <a:pt x="13" y="29"/>
                  </a:cubicBezTo>
                  <a:cubicBezTo>
                    <a:pt x="13" y="29"/>
                    <a:pt x="13" y="29"/>
                    <a:pt x="13" y="29"/>
                  </a:cubicBezTo>
                  <a:cubicBezTo>
                    <a:pt x="13" y="29"/>
                    <a:pt x="13" y="29"/>
                    <a:pt x="13" y="29"/>
                  </a:cubicBezTo>
                  <a:cubicBezTo>
                    <a:pt x="15" y="30"/>
                    <a:pt x="18"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1"/>
                    <a:pt x="21" y="31"/>
                    <a:pt x="21" y="31"/>
                  </a:cubicBezTo>
                  <a:cubicBezTo>
                    <a:pt x="21" y="32"/>
                    <a:pt x="21" y="32"/>
                    <a:pt x="21" y="32"/>
                  </a:cubicBezTo>
                  <a:cubicBezTo>
                    <a:pt x="21" y="32"/>
                    <a:pt x="21" y="32"/>
                    <a:pt x="21"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2" y="32"/>
                  </a:cubicBezTo>
                  <a:cubicBezTo>
                    <a:pt x="22" y="32"/>
                    <a:pt x="22"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3" y="32"/>
                    <a:pt x="23" y="32"/>
                  </a:cubicBezTo>
                  <a:cubicBezTo>
                    <a:pt x="23"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4" y="32"/>
                    <a:pt x="24" y="32"/>
                  </a:cubicBezTo>
                  <a:cubicBezTo>
                    <a:pt x="24"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25" y="32"/>
                    <a:pt x="25" y="32"/>
                    <a:pt x="25" y="32"/>
                  </a:cubicBezTo>
                  <a:cubicBezTo>
                    <a:pt x="36" y="31"/>
                    <a:pt x="42" y="23"/>
                    <a:pt x="44" y="15"/>
                  </a:cubicBezTo>
                  <a:cubicBezTo>
                    <a:pt x="40" y="18"/>
                    <a:pt x="34" y="20"/>
                    <a:pt x="28" y="20"/>
                  </a:cubicBezTo>
                  <a:cubicBezTo>
                    <a:pt x="14" y="20"/>
                    <a:pt x="7" y="10"/>
                    <a:pt x="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2" name="Freeform 148">
              <a:extLst>
                <a:ext uri="{FF2B5EF4-FFF2-40B4-BE49-F238E27FC236}">
                  <a16:creationId xmlns:a16="http://schemas.microsoft.com/office/drawing/2014/main" id="{74CB312F-CB4E-4E60-B5AF-F2861397FF28}"/>
                </a:ext>
              </a:extLst>
            </p:cNvPr>
            <p:cNvSpPr>
              <a:spLocks/>
            </p:cNvSpPr>
            <p:nvPr/>
          </p:nvSpPr>
          <p:spPr bwMode="auto">
            <a:xfrm>
              <a:off x="5430" y="3949"/>
              <a:ext cx="131" cy="102"/>
            </a:xfrm>
            <a:custGeom>
              <a:avLst/>
              <a:gdLst>
                <a:gd name="T0" fmla="*/ 28 w 55"/>
                <a:gd name="T1" fmla="*/ 0 h 43"/>
                <a:gd name="T2" fmla="*/ 28 w 55"/>
                <a:gd name="T3" fmla="*/ 43 h 43"/>
                <a:gd name="T4" fmla="*/ 28 w 55"/>
                <a:gd name="T5" fmla="*/ 0 h 43"/>
              </a:gdLst>
              <a:ahLst/>
              <a:cxnLst>
                <a:cxn ang="0">
                  <a:pos x="T0" y="T1"/>
                </a:cxn>
                <a:cxn ang="0">
                  <a:pos x="T2" y="T3"/>
                </a:cxn>
                <a:cxn ang="0">
                  <a:pos x="T4" y="T5"/>
                </a:cxn>
              </a:cxnLst>
              <a:rect l="0" t="0" r="r" b="b"/>
              <a:pathLst>
                <a:path w="55" h="43">
                  <a:moveTo>
                    <a:pt x="28" y="0"/>
                  </a:moveTo>
                  <a:cubicBezTo>
                    <a:pt x="55" y="0"/>
                    <a:pt x="55" y="43"/>
                    <a:pt x="28" y="43"/>
                  </a:cubicBezTo>
                  <a:cubicBezTo>
                    <a:pt x="0" y="43"/>
                    <a:pt x="0" y="0"/>
                    <a:pt x="28"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3" name="Freeform 149">
              <a:extLst>
                <a:ext uri="{FF2B5EF4-FFF2-40B4-BE49-F238E27FC236}">
                  <a16:creationId xmlns:a16="http://schemas.microsoft.com/office/drawing/2014/main" id="{AB7377AB-C09B-4481-B3FF-00ED15A8D42E}"/>
                </a:ext>
              </a:extLst>
            </p:cNvPr>
            <p:cNvSpPr>
              <a:spLocks noEditPoints="1"/>
            </p:cNvSpPr>
            <p:nvPr/>
          </p:nvSpPr>
          <p:spPr bwMode="auto">
            <a:xfrm>
              <a:off x="5494" y="4051"/>
              <a:ext cx="10" cy="0"/>
            </a:xfrm>
            <a:custGeom>
              <a:avLst/>
              <a:gdLst>
                <a:gd name="T0" fmla="*/ 1 w 4"/>
                <a:gd name="T1" fmla="*/ 1 w 4"/>
                <a:gd name="T2" fmla="*/ 1 w 4"/>
                <a:gd name="T3" fmla="*/ 1 w 4"/>
                <a:gd name="T4" fmla="*/ 1 w 4"/>
                <a:gd name="T5" fmla="*/ 1 w 4"/>
                <a:gd name="T6" fmla="*/ 1 w 4"/>
                <a:gd name="T7" fmla="*/ 1 w 4"/>
                <a:gd name="T8" fmla="*/ 1 w 4"/>
                <a:gd name="T9" fmla="*/ 1 w 4"/>
                <a:gd name="T10" fmla="*/ 1 w 4"/>
                <a:gd name="T11" fmla="*/ 1 w 4"/>
                <a:gd name="T12" fmla="*/ 1 w 4"/>
                <a:gd name="T13" fmla="*/ 1 w 4"/>
                <a:gd name="T14" fmla="*/ 0 w 4"/>
                <a:gd name="T15" fmla="*/ 0 w 4"/>
                <a:gd name="T16" fmla="*/ 0 w 4"/>
                <a:gd name="T17" fmla="*/ 0 w 4"/>
                <a:gd name="T18" fmla="*/ 2 w 4"/>
                <a:gd name="T19" fmla="*/ 2 w 4"/>
                <a:gd name="T20" fmla="*/ 2 w 4"/>
                <a:gd name="T21" fmla="*/ 2 w 4"/>
                <a:gd name="T22" fmla="*/ 2 w 4"/>
                <a:gd name="T23" fmla="*/ 0 w 4"/>
                <a:gd name="T24" fmla="*/ 0 w 4"/>
                <a:gd name="T25" fmla="*/ 0 w 4"/>
                <a:gd name="T26" fmla="*/ 2 w 4"/>
                <a:gd name="T27" fmla="*/ 3 w 4"/>
                <a:gd name="T28" fmla="*/ 3 w 4"/>
                <a:gd name="T29" fmla="*/ 3 w 4"/>
                <a:gd name="T30" fmla="*/ 4 w 4"/>
                <a:gd name="T31" fmla="*/ 4 w 4"/>
                <a:gd name="T32" fmla="*/ 4 w 4"/>
                <a:gd name="T33" fmla="*/ 4 w 4"/>
                <a:gd name="T34" fmla="*/ 4 w 4"/>
                <a:gd name="T35" fmla="*/ 4 w 4"/>
                <a:gd name="T36" fmla="*/ 4 w 4"/>
                <a:gd name="T37" fmla="*/ 4 w 4"/>
                <a:gd name="T38" fmla="*/ 4 w 4"/>
                <a:gd name="T39" fmla="*/ 4 w 4"/>
                <a:gd name="T40" fmla="*/ 4 w 4"/>
                <a:gd name="T41" fmla="*/ 4 w 4"/>
                <a:gd name="T42" fmla="*/ 4 w 4"/>
                <a:gd name="T43" fmla="*/ 4 w 4"/>
                <a:gd name="T44" fmla="*/ 4 w 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Lst>
              <a:rect l="0" t="0" r="r" b="b"/>
              <a:pathLst>
                <a:path w="4">
                  <a:moveTo>
                    <a:pt x="1" y="0"/>
                  </a:moveTo>
                  <a:cubicBezTo>
                    <a:pt x="1" y="0"/>
                    <a:pt x="1" y="0"/>
                    <a:pt x="1" y="0"/>
                  </a:cubicBez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2" y="0"/>
                  </a:moveTo>
                  <a:cubicBezTo>
                    <a:pt x="2" y="0"/>
                    <a:pt x="1" y="0"/>
                    <a:pt x="1" y="0"/>
                  </a:cubicBezTo>
                  <a:cubicBezTo>
                    <a:pt x="1" y="0"/>
                    <a:pt x="2" y="0"/>
                    <a:pt x="2" y="0"/>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3" y="0"/>
                  </a:moveTo>
                  <a:cubicBezTo>
                    <a:pt x="3" y="0"/>
                    <a:pt x="2" y="0"/>
                    <a:pt x="2" y="0"/>
                  </a:cubicBezTo>
                  <a:cubicBezTo>
                    <a:pt x="2" y="0"/>
                    <a:pt x="3" y="0"/>
                    <a:pt x="3" y="0"/>
                  </a:cubicBezTo>
                  <a:moveTo>
                    <a:pt x="3" y="0"/>
                  </a:moveTo>
                  <a:cubicBezTo>
                    <a:pt x="3" y="0"/>
                    <a:pt x="3" y="0"/>
                    <a:pt x="3" y="0"/>
                  </a:cubicBezTo>
                  <a:cubicBezTo>
                    <a:pt x="3" y="0"/>
                    <a:pt x="3" y="0"/>
                    <a:pt x="3" y="0"/>
                  </a:cubicBezTo>
                  <a:moveTo>
                    <a:pt x="4" y="0"/>
                  </a:moveTo>
                  <a:cubicBezTo>
                    <a:pt x="4" y="0"/>
                    <a:pt x="3" y="0"/>
                    <a:pt x="3" y="0"/>
                  </a:cubicBezTo>
                  <a:cubicBezTo>
                    <a:pt x="3"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4" name="Freeform 150">
              <a:extLst>
                <a:ext uri="{FF2B5EF4-FFF2-40B4-BE49-F238E27FC236}">
                  <a16:creationId xmlns:a16="http://schemas.microsoft.com/office/drawing/2014/main" id="{99DC71F2-1740-4AFB-BCB2-B1768CC4EFC3}"/>
                </a:ext>
              </a:extLst>
            </p:cNvPr>
            <p:cNvSpPr>
              <a:spLocks/>
            </p:cNvSpPr>
            <p:nvPr/>
          </p:nvSpPr>
          <p:spPr bwMode="auto">
            <a:xfrm>
              <a:off x="5440" y="3982"/>
              <a:ext cx="104" cy="69"/>
            </a:xfrm>
            <a:custGeom>
              <a:avLst/>
              <a:gdLst>
                <a:gd name="T0" fmla="*/ 23 w 44"/>
                <a:gd name="T1" fmla="*/ 29 h 29"/>
                <a:gd name="T2" fmla="*/ 23 w 44"/>
                <a:gd name="T3" fmla="*/ 29 h 29"/>
                <a:gd name="T4" fmla="*/ 23 w 44"/>
                <a:gd name="T5" fmla="*/ 29 h 29"/>
                <a:gd name="T6" fmla="*/ 23 w 44"/>
                <a:gd name="T7" fmla="*/ 29 h 29"/>
                <a:gd name="T8" fmla="*/ 23 w 44"/>
                <a:gd name="T9" fmla="*/ 29 h 29"/>
                <a:gd name="T10" fmla="*/ 24 w 44"/>
                <a:gd name="T11" fmla="*/ 29 h 29"/>
                <a:gd name="T12" fmla="*/ 24 w 44"/>
                <a:gd name="T13" fmla="*/ 29 h 29"/>
                <a:gd name="T14" fmla="*/ 24 w 44"/>
                <a:gd name="T15" fmla="*/ 29 h 29"/>
                <a:gd name="T16" fmla="*/ 24 w 44"/>
                <a:gd name="T17" fmla="*/ 29 h 29"/>
                <a:gd name="T18" fmla="*/ 24 w 44"/>
                <a:gd name="T19" fmla="*/ 29 h 29"/>
                <a:gd name="T20" fmla="*/ 24 w 44"/>
                <a:gd name="T21" fmla="*/ 29 h 29"/>
                <a:gd name="T22" fmla="*/ 24 w 44"/>
                <a:gd name="T23" fmla="*/ 29 h 29"/>
                <a:gd name="T24" fmla="*/ 24 w 44"/>
                <a:gd name="T25" fmla="*/ 29 h 29"/>
                <a:gd name="T26" fmla="*/ 24 w 44"/>
                <a:gd name="T27" fmla="*/ 29 h 29"/>
                <a:gd name="T28" fmla="*/ 24 w 44"/>
                <a:gd name="T29" fmla="*/ 29 h 29"/>
                <a:gd name="T30" fmla="*/ 25 w 44"/>
                <a:gd name="T31" fmla="*/ 29 h 29"/>
                <a:gd name="T32" fmla="*/ 25 w 44"/>
                <a:gd name="T33" fmla="*/ 29 h 29"/>
                <a:gd name="T34" fmla="*/ 25 w 44"/>
                <a:gd name="T35" fmla="*/ 29 h 29"/>
                <a:gd name="T36" fmla="*/ 26 w 44"/>
                <a:gd name="T37" fmla="*/ 29 h 29"/>
                <a:gd name="T38" fmla="*/ 26 w 44"/>
                <a:gd name="T39" fmla="*/ 29 h 29"/>
                <a:gd name="T40" fmla="*/ 27 w 44"/>
                <a:gd name="T41" fmla="*/ 29 h 29"/>
                <a:gd name="T42" fmla="*/ 27 w 44"/>
                <a:gd name="T43" fmla="*/ 29 h 29"/>
                <a:gd name="T44" fmla="*/ 27 w 44"/>
                <a:gd name="T45" fmla="*/ 29 h 29"/>
                <a:gd name="T46" fmla="*/ 27 w 44"/>
                <a:gd name="T47" fmla="*/ 29 h 29"/>
                <a:gd name="T48" fmla="*/ 27 w 44"/>
                <a:gd name="T49" fmla="*/ 29 h 29"/>
                <a:gd name="T50" fmla="*/ 27 w 44"/>
                <a:gd name="T51" fmla="*/ 29 h 29"/>
                <a:gd name="T52" fmla="*/ 27 w 44"/>
                <a:gd name="T53" fmla="*/ 29 h 29"/>
                <a:gd name="T54" fmla="*/ 27 w 44"/>
                <a:gd name="T55" fmla="*/ 29 h 29"/>
                <a:gd name="T56" fmla="*/ 27 w 44"/>
                <a:gd name="T57" fmla="*/ 29 h 29"/>
                <a:gd name="T58" fmla="*/ 27 w 44"/>
                <a:gd name="T59" fmla="*/ 29 h 29"/>
                <a:gd name="T60" fmla="*/ 44 w 44"/>
                <a:gd name="T61" fmla="*/ 11 h 29"/>
                <a:gd name="T62" fmla="*/ 4 w 44"/>
                <a:gd name="T6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 h="29">
                  <a:moveTo>
                    <a:pt x="4" y="0"/>
                  </a:moveTo>
                  <a:cubicBezTo>
                    <a:pt x="0" y="12"/>
                    <a:pt x="7" y="28"/>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3" y="29"/>
                    <a:pt x="23" y="29"/>
                  </a:cubicBezTo>
                  <a:cubicBezTo>
                    <a:pt x="23"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5" y="29"/>
                    <a:pt x="25" y="29"/>
                  </a:cubicBezTo>
                  <a:cubicBezTo>
                    <a:pt x="25" y="29"/>
                    <a:pt x="25" y="29"/>
                    <a:pt x="25" y="29"/>
                  </a:cubicBezTo>
                  <a:cubicBezTo>
                    <a:pt x="25" y="29"/>
                    <a:pt x="25" y="29"/>
                    <a:pt x="25" y="29"/>
                  </a:cubicBezTo>
                  <a:cubicBezTo>
                    <a:pt x="25" y="29"/>
                    <a:pt x="25" y="29"/>
                    <a:pt x="25" y="29"/>
                  </a:cubicBezTo>
                  <a:cubicBezTo>
                    <a:pt x="25" y="29"/>
                    <a:pt x="25" y="29"/>
                    <a:pt x="25" y="29"/>
                  </a:cubicBezTo>
                  <a:cubicBezTo>
                    <a:pt x="25" y="29"/>
                    <a:pt x="25" y="29"/>
                    <a:pt x="25" y="29"/>
                  </a:cubicBezTo>
                  <a:cubicBezTo>
                    <a:pt x="25" y="29"/>
                    <a:pt x="26" y="29"/>
                    <a:pt x="26" y="29"/>
                  </a:cubicBezTo>
                  <a:cubicBezTo>
                    <a:pt x="26" y="29"/>
                    <a:pt x="26" y="29"/>
                    <a:pt x="26" y="29"/>
                  </a:cubicBezTo>
                  <a:cubicBezTo>
                    <a:pt x="26" y="29"/>
                    <a:pt x="26" y="29"/>
                    <a:pt x="26" y="29"/>
                  </a:cubicBezTo>
                  <a:cubicBezTo>
                    <a:pt x="26" y="29"/>
                    <a:pt x="26" y="29"/>
                    <a:pt x="26" y="29"/>
                  </a:cubicBezTo>
                  <a:cubicBezTo>
                    <a:pt x="26"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27" y="29"/>
                    <a:pt x="27" y="29"/>
                    <a:pt x="27" y="29"/>
                  </a:cubicBezTo>
                  <a:cubicBezTo>
                    <a:pt x="37" y="27"/>
                    <a:pt x="43" y="20"/>
                    <a:pt x="44" y="11"/>
                  </a:cubicBezTo>
                  <a:cubicBezTo>
                    <a:pt x="40" y="15"/>
                    <a:pt x="34" y="18"/>
                    <a:pt x="27" y="18"/>
                  </a:cubicBezTo>
                  <a:cubicBezTo>
                    <a:pt x="14" y="18"/>
                    <a:pt x="7" y="10"/>
                    <a:pt x="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5" name="Freeform 151">
              <a:extLst>
                <a:ext uri="{FF2B5EF4-FFF2-40B4-BE49-F238E27FC236}">
                  <a16:creationId xmlns:a16="http://schemas.microsoft.com/office/drawing/2014/main" id="{F9DF16F4-7967-4E8B-8F17-23ABC06389F7}"/>
                </a:ext>
              </a:extLst>
            </p:cNvPr>
            <p:cNvSpPr>
              <a:spLocks/>
            </p:cNvSpPr>
            <p:nvPr/>
          </p:nvSpPr>
          <p:spPr bwMode="auto">
            <a:xfrm>
              <a:off x="5435" y="3746"/>
              <a:ext cx="131" cy="103"/>
            </a:xfrm>
            <a:custGeom>
              <a:avLst/>
              <a:gdLst>
                <a:gd name="T0" fmla="*/ 28 w 55"/>
                <a:gd name="T1" fmla="*/ 0 h 43"/>
                <a:gd name="T2" fmla="*/ 28 w 55"/>
                <a:gd name="T3" fmla="*/ 43 h 43"/>
                <a:gd name="T4" fmla="*/ 28 w 55"/>
                <a:gd name="T5" fmla="*/ 0 h 43"/>
              </a:gdLst>
              <a:ahLst/>
              <a:cxnLst>
                <a:cxn ang="0">
                  <a:pos x="T0" y="T1"/>
                </a:cxn>
                <a:cxn ang="0">
                  <a:pos x="T2" y="T3"/>
                </a:cxn>
                <a:cxn ang="0">
                  <a:pos x="T4" y="T5"/>
                </a:cxn>
              </a:cxnLst>
              <a:rect l="0" t="0" r="r" b="b"/>
              <a:pathLst>
                <a:path w="55" h="43">
                  <a:moveTo>
                    <a:pt x="28" y="0"/>
                  </a:moveTo>
                  <a:cubicBezTo>
                    <a:pt x="55" y="0"/>
                    <a:pt x="55" y="43"/>
                    <a:pt x="28" y="43"/>
                  </a:cubicBezTo>
                  <a:cubicBezTo>
                    <a:pt x="0" y="43"/>
                    <a:pt x="0" y="0"/>
                    <a:pt x="28"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6" name="Freeform 152">
              <a:extLst>
                <a:ext uri="{FF2B5EF4-FFF2-40B4-BE49-F238E27FC236}">
                  <a16:creationId xmlns:a16="http://schemas.microsoft.com/office/drawing/2014/main" id="{6F9B50A3-A336-41F4-B483-A60BE1E42823}"/>
                </a:ext>
              </a:extLst>
            </p:cNvPr>
            <p:cNvSpPr>
              <a:spLocks noEditPoints="1"/>
            </p:cNvSpPr>
            <p:nvPr/>
          </p:nvSpPr>
          <p:spPr bwMode="auto">
            <a:xfrm>
              <a:off x="5480" y="3844"/>
              <a:ext cx="24" cy="5"/>
            </a:xfrm>
            <a:custGeom>
              <a:avLst/>
              <a:gdLst>
                <a:gd name="T0" fmla="*/ 8 w 10"/>
                <a:gd name="T1" fmla="*/ 2 h 2"/>
                <a:gd name="T2" fmla="*/ 9 w 10"/>
                <a:gd name="T3" fmla="*/ 2 h 2"/>
                <a:gd name="T4" fmla="*/ 8 w 10"/>
                <a:gd name="T5" fmla="*/ 2 h 2"/>
                <a:gd name="T6" fmla="*/ 9 w 10"/>
                <a:gd name="T7" fmla="*/ 2 h 2"/>
                <a:gd name="T8" fmla="*/ 8 w 10"/>
                <a:gd name="T9" fmla="*/ 2 h 2"/>
                <a:gd name="T10" fmla="*/ 9 w 10"/>
                <a:gd name="T11" fmla="*/ 2 h 2"/>
                <a:gd name="T12" fmla="*/ 9 w 10"/>
                <a:gd name="T13" fmla="*/ 2 h 2"/>
                <a:gd name="T14" fmla="*/ 8 w 10"/>
                <a:gd name="T15" fmla="*/ 2 h 2"/>
                <a:gd name="T16" fmla="*/ 9 w 10"/>
                <a:gd name="T17" fmla="*/ 2 h 2"/>
                <a:gd name="T18" fmla="*/ 8 w 10"/>
                <a:gd name="T19" fmla="*/ 2 h 2"/>
                <a:gd name="T20" fmla="*/ 9 w 10"/>
                <a:gd name="T21" fmla="*/ 2 h 2"/>
                <a:gd name="T22" fmla="*/ 8 w 10"/>
                <a:gd name="T23" fmla="*/ 2 h 2"/>
                <a:gd name="T24" fmla="*/ 8 w 10"/>
                <a:gd name="T25" fmla="*/ 1 h 2"/>
                <a:gd name="T26" fmla="*/ 9 w 10"/>
                <a:gd name="T27" fmla="*/ 2 h 2"/>
                <a:gd name="T28" fmla="*/ 8 w 10"/>
                <a:gd name="T29" fmla="*/ 1 h 2"/>
                <a:gd name="T30" fmla="*/ 8 w 10"/>
                <a:gd name="T31" fmla="*/ 1 h 2"/>
                <a:gd name="T32" fmla="*/ 10 w 10"/>
                <a:gd name="T33" fmla="*/ 1 h 2"/>
                <a:gd name="T34" fmla="*/ 10 w 10"/>
                <a:gd name="T35" fmla="*/ 1 h 2"/>
                <a:gd name="T36" fmla="*/ 10 w 10"/>
                <a:gd name="T37" fmla="*/ 1 h 2"/>
                <a:gd name="T38" fmla="*/ 7 w 10"/>
                <a:gd name="T39" fmla="*/ 1 h 2"/>
                <a:gd name="T40" fmla="*/ 10 w 10"/>
                <a:gd name="T41" fmla="*/ 1 h 2"/>
                <a:gd name="T42" fmla="*/ 7 w 10"/>
                <a:gd name="T43" fmla="*/ 1 h 2"/>
                <a:gd name="T44" fmla="*/ 10 w 10"/>
                <a:gd name="T45" fmla="*/ 1 h 2"/>
                <a:gd name="T46" fmla="*/ 7 w 10"/>
                <a:gd name="T47" fmla="*/ 1 h 2"/>
                <a:gd name="T48" fmla="*/ 7 w 10"/>
                <a:gd name="T49" fmla="*/ 1 h 2"/>
                <a:gd name="T50" fmla="*/ 10 w 10"/>
                <a:gd name="T51" fmla="*/ 1 h 2"/>
                <a:gd name="T52" fmla="*/ 7 w 10"/>
                <a:gd name="T53" fmla="*/ 1 h 2"/>
                <a:gd name="T54" fmla="*/ 7 w 10"/>
                <a:gd name="T55" fmla="*/ 1 h 2"/>
                <a:gd name="T56" fmla="*/ 7 w 10"/>
                <a:gd name="T57" fmla="*/ 1 h 2"/>
                <a:gd name="T58" fmla="*/ 7 w 10"/>
                <a:gd name="T59" fmla="*/ 1 h 2"/>
                <a:gd name="T60" fmla="*/ 6 w 10"/>
                <a:gd name="T61" fmla="*/ 1 h 2"/>
                <a:gd name="T62" fmla="*/ 6 w 10"/>
                <a:gd name="T63" fmla="*/ 1 h 2"/>
                <a:gd name="T64" fmla="*/ 6 w 10"/>
                <a:gd name="T65" fmla="*/ 1 h 2"/>
                <a:gd name="T66" fmla="*/ 6 w 10"/>
                <a:gd name="T67" fmla="*/ 1 h 2"/>
                <a:gd name="T68" fmla="*/ 6 w 10"/>
                <a:gd name="T69" fmla="*/ 1 h 2"/>
                <a:gd name="T70" fmla="*/ 6 w 10"/>
                <a:gd name="T71" fmla="*/ 1 h 2"/>
                <a:gd name="T72" fmla="*/ 5 w 10"/>
                <a:gd name="T73" fmla="*/ 1 h 2"/>
                <a:gd name="T74" fmla="*/ 5 w 10"/>
                <a:gd name="T75" fmla="*/ 1 h 2"/>
                <a:gd name="T76" fmla="*/ 5 w 10"/>
                <a:gd name="T77" fmla="*/ 1 h 2"/>
                <a:gd name="T78" fmla="*/ 0 w 10"/>
                <a:gd name="T79" fmla="*/ 0 h 2"/>
                <a:gd name="T80" fmla="*/ 0 w 10"/>
                <a:gd name="T81" fmla="*/ 0 h 2"/>
                <a:gd name="T82" fmla="*/ 0 w 10"/>
                <a:gd name="T83" fmla="*/ 0 h 2"/>
                <a:gd name="T84" fmla="*/ 0 w 10"/>
                <a:gd name="T85" fmla="*/ 0 h 2"/>
                <a:gd name="T86" fmla="*/ 0 w 10"/>
                <a:gd name="T87" fmla="*/ 0 h 2"/>
                <a:gd name="T88" fmla="*/ 0 w 10"/>
                <a:gd name="T89" fmla="*/ 0 h 2"/>
                <a:gd name="T90" fmla="*/ 0 w 10"/>
                <a:gd name="T91" fmla="*/ 0 h 2"/>
                <a:gd name="T92" fmla="*/ 0 w 10"/>
                <a:gd name="T93" fmla="*/ 0 h 2"/>
                <a:gd name="T94" fmla="*/ 0 w 10"/>
                <a:gd name="T9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 h="2">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8" y="2"/>
                  </a:moveTo>
                  <a:cubicBezTo>
                    <a:pt x="8" y="2"/>
                    <a:pt x="8" y="2"/>
                    <a:pt x="8" y="2"/>
                  </a:cubicBezTo>
                  <a:cubicBezTo>
                    <a:pt x="8" y="2"/>
                    <a:pt x="8" y="2"/>
                    <a:pt x="8" y="2"/>
                  </a:cubicBezTo>
                  <a:moveTo>
                    <a:pt x="9" y="2"/>
                  </a:moveTo>
                  <a:cubicBezTo>
                    <a:pt x="9" y="2"/>
                    <a:pt x="9" y="2"/>
                    <a:pt x="9" y="2"/>
                  </a:cubicBezTo>
                  <a:cubicBezTo>
                    <a:pt x="9" y="2"/>
                    <a:pt x="9" y="2"/>
                    <a:pt x="9" y="2"/>
                  </a:cubicBezTo>
                  <a:moveTo>
                    <a:pt x="8" y="1"/>
                  </a:moveTo>
                  <a:cubicBezTo>
                    <a:pt x="8" y="1"/>
                    <a:pt x="8" y="1"/>
                    <a:pt x="8" y="2"/>
                  </a:cubicBezTo>
                  <a:cubicBezTo>
                    <a:pt x="8" y="1"/>
                    <a:pt x="8" y="1"/>
                    <a:pt x="8" y="1"/>
                  </a:cubicBezTo>
                  <a:moveTo>
                    <a:pt x="9" y="1"/>
                  </a:moveTo>
                  <a:cubicBezTo>
                    <a:pt x="9" y="1"/>
                    <a:pt x="9" y="1"/>
                    <a:pt x="9" y="2"/>
                  </a:cubicBezTo>
                  <a:cubicBezTo>
                    <a:pt x="9" y="1"/>
                    <a:pt x="9" y="1"/>
                    <a:pt x="9" y="1"/>
                  </a:cubicBezTo>
                  <a:moveTo>
                    <a:pt x="8" y="1"/>
                  </a:moveTo>
                  <a:cubicBezTo>
                    <a:pt x="8" y="1"/>
                    <a:pt x="8" y="1"/>
                    <a:pt x="8" y="1"/>
                  </a:cubicBezTo>
                  <a:cubicBezTo>
                    <a:pt x="8" y="1"/>
                    <a:pt x="8" y="1"/>
                    <a:pt x="8" y="1"/>
                  </a:cubicBezTo>
                  <a:moveTo>
                    <a:pt x="10" y="1"/>
                  </a:moveTo>
                  <a:cubicBezTo>
                    <a:pt x="9" y="1"/>
                    <a:pt x="9" y="1"/>
                    <a:pt x="9" y="1"/>
                  </a:cubicBezTo>
                  <a:cubicBezTo>
                    <a:pt x="9" y="1"/>
                    <a:pt x="9" y="1"/>
                    <a:pt x="10" y="1"/>
                  </a:cubicBezTo>
                  <a:moveTo>
                    <a:pt x="8" y="1"/>
                  </a:moveTo>
                  <a:cubicBezTo>
                    <a:pt x="8" y="1"/>
                    <a:pt x="8" y="1"/>
                    <a:pt x="8" y="1"/>
                  </a:cubicBezTo>
                  <a:cubicBezTo>
                    <a:pt x="8" y="1"/>
                    <a:pt x="8" y="1"/>
                    <a:pt x="8"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10" y="1"/>
                  </a:moveTo>
                  <a:cubicBezTo>
                    <a:pt x="10" y="1"/>
                    <a:pt x="10" y="1"/>
                    <a:pt x="10" y="1"/>
                  </a:cubicBezTo>
                  <a:cubicBezTo>
                    <a:pt x="10" y="1"/>
                    <a:pt x="10" y="1"/>
                    <a:pt x="10"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10" y="1"/>
                  </a:moveTo>
                  <a:cubicBezTo>
                    <a:pt x="10" y="1"/>
                    <a:pt x="10" y="1"/>
                    <a:pt x="10" y="1"/>
                  </a:cubicBezTo>
                  <a:cubicBezTo>
                    <a:pt x="10" y="1"/>
                    <a:pt x="10" y="1"/>
                    <a:pt x="10" y="1"/>
                  </a:cubicBezTo>
                  <a:moveTo>
                    <a:pt x="7" y="1"/>
                  </a:moveTo>
                  <a:cubicBezTo>
                    <a:pt x="7" y="1"/>
                    <a:pt x="7" y="1"/>
                    <a:pt x="7" y="1"/>
                  </a:cubicBezTo>
                  <a:cubicBezTo>
                    <a:pt x="7" y="1"/>
                    <a:pt x="7" y="1"/>
                    <a:pt x="7" y="1"/>
                  </a:cubicBezTo>
                  <a:moveTo>
                    <a:pt x="7" y="1"/>
                  </a:moveTo>
                  <a:cubicBezTo>
                    <a:pt x="7" y="1"/>
                    <a:pt x="7" y="1"/>
                    <a:pt x="7" y="1"/>
                  </a:cubicBezTo>
                  <a:cubicBezTo>
                    <a:pt x="7" y="1"/>
                    <a:pt x="7" y="1"/>
                    <a:pt x="7" y="1"/>
                  </a:cubicBezTo>
                  <a:moveTo>
                    <a:pt x="7" y="1"/>
                  </a:moveTo>
                  <a:cubicBezTo>
                    <a:pt x="7" y="1"/>
                    <a:pt x="7" y="1"/>
                    <a:pt x="7" y="1"/>
                  </a:cubicBezTo>
                  <a:cubicBezTo>
                    <a:pt x="7" y="1"/>
                    <a:pt x="7" y="1"/>
                    <a:pt x="7" y="1"/>
                  </a:cubicBezTo>
                  <a:moveTo>
                    <a:pt x="7" y="1"/>
                  </a:moveTo>
                  <a:cubicBezTo>
                    <a:pt x="7" y="1"/>
                    <a:pt x="7" y="1"/>
                    <a:pt x="7" y="1"/>
                  </a:cubicBezTo>
                  <a:cubicBezTo>
                    <a:pt x="7" y="1"/>
                    <a:pt x="7" y="1"/>
                    <a:pt x="7" y="1"/>
                  </a:cubicBezTo>
                  <a:moveTo>
                    <a:pt x="7" y="1"/>
                  </a:moveTo>
                  <a:cubicBezTo>
                    <a:pt x="7" y="1"/>
                    <a:pt x="7" y="1"/>
                    <a:pt x="7" y="1"/>
                  </a:cubicBezTo>
                  <a:cubicBezTo>
                    <a:pt x="7" y="1"/>
                    <a:pt x="7" y="1"/>
                    <a:pt x="7" y="1"/>
                  </a:cubicBezTo>
                  <a:moveTo>
                    <a:pt x="6" y="1"/>
                  </a:moveTo>
                  <a:cubicBezTo>
                    <a:pt x="6" y="1"/>
                    <a:pt x="6" y="1"/>
                    <a:pt x="7"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6" y="1"/>
                  </a:moveTo>
                  <a:cubicBezTo>
                    <a:pt x="6" y="1"/>
                    <a:pt x="6" y="1"/>
                    <a:pt x="6" y="1"/>
                  </a:cubicBezTo>
                  <a:cubicBezTo>
                    <a:pt x="6" y="1"/>
                    <a:pt x="6" y="1"/>
                    <a:pt x="6" y="1"/>
                  </a:cubicBezTo>
                  <a:moveTo>
                    <a:pt x="5" y="1"/>
                  </a:moveTo>
                  <a:cubicBezTo>
                    <a:pt x="5" y="1"/>
                    <a:pt x="6" y="1"/>
                    <a:pt x="6" y="1"/>
                  </a:cubicBezTo>
                  <a:cubicBezTo>
                    <a:pt x="6" y="1"/>
                    <a:pt x="5" y="1"/>
                    <a:pt x="5" y="1"/>
                  </a:cubicBezTo>
                  <a:moveTo>
                    <a:pt x="5" y="1"/>
                  </a:moveTo>
                  <a:cubicBezTo>
                    <a:pt x="5" y="1"/>
                    <a:pt x="5" y="1"/>
                    <a:pt x="5" y="1"/>
                  </a:cubicBezTo>
                  <a:cubicBezTo>
                    <a:pt x="5" y="1"/>
                    <a:pt x="5" y="1"/>
                    <a:pt x="5" y="1"/>
                  </a:cubicBezTo>
                  <a:moveTo>
                    <a:pt x="5" y="1"/>
                  </a:moveTo>
                  <a:cubicBezTo>
                    <a:pt x="5" y="1"/>
                    <a:pt x="5" y="1"/>
                    <a:pt x="5" y="1"/>
                  </a:cubicBezTo>
                  <a:cubicBezTo>
                    <a:pt x="5" y="1"/>
                    <a:pt x="5" y="1"/>
                    <a:pt x="5" y="1"/>
                  </a:cubicBezTo>
                  <a:moveTo>
                    <a:pt x="1" y="0"/>
                  </a:moveTo>
                  <a:cubicBezTo>
                    <a:pt x="2" y="1"/>
                    <a:pt x="3" y="1"/>
                    <a:pt x="5" y="1"/>
                  </a:cubicBezTo>
                  <a:cubicBezTo>
                    <a:pt x="3" y="1"/>
                    <a:pt x="2" y="1"/>
                    <a:pt x="1" y="0"/>
                  </a:cubicBezTo>
                  <a:moveTo>
                    <a:pt x="0" y="0"/>
                  </a:moveTo>
                  <a:cubicBezTo>
                    <a:pt x="1" y="0"/>
                    <a:pt x="1" y="0"/>
                    <a:pt x="1" y="0"/>
                  </a:cubicBezTo>
                  <a:cubicBezTo>
                    <a:pt x="1" y="0"/>
                    <a:pt x="1"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7" name="Freeform 153">
              <a:extLst>
                <a:ext uri="{FF2B5EF4-FFF2-40B4-BE49-F238E27FC236}">
                  <a16:creationId xmlns:a16="http://schemas.microsoft.com/office/drawing/2014/main" id="{C0801D54-8565-42D3-84F8-BA4721372007}"/>
                </a:ext>
              </a:extLst>
            </p:cNvPr>
            <p:cNvSpPr>
              <a:spLocks/>
            </p:cNvSpPr>
            <p:nvPr/>
          </p:nvSpPr>
          <p:spPr bwMode="auto">
            <a:xfrm>
              <a:off x="5447" y="3777"/>
              <a:ext cx="102" cy="72"/>
            </a:xfrm>
            <a:custGeom>
              <a:avLst/>
              <a:gdLst>
                <a:gd name="T0" fmla="*/ 14 w 43"/>
                <a:gd name="T1" fmla="*/ 28 h 30"/>
                <a:gd name="T2" fmla="*/ 14 w 43"/>
                <a:gd name="T3" fmla="*/ 28 h 30"/>
                <a:gd name="T4" fmla="*/ 14 w 43"/>
                <a:gd name="T5" fmla="*/ 28 h 30"/>
                <a:gd name="T6" fmla="*/ 14 w 43"/>
                <a:gd name="T7" fmla="*/ 28 h 30"/>
                <a:gd name="T8" fmla="*/ 14 w 43"/>
                <a:gd name="T9" fmla="*/ 28 h 30"/>
                <a:gd name="T10" fmla="*/ 14 w 43"/>
                <a:gd name="T11" fmla="*/ 28 h 30"/>
                <a:gd name="T12" fmla="*/ 14 w 43"/>
                <a:gd name="T13" fmla="*/ 28 h 30"/>
                <a:gd name="T14" fmla="*/ 14 w 43"/>
                <a:gd name="T15" fmla="*/ 28 h 30"/>
                <a:gd name="T16" fmla="*/ 19 w 43"/>
                <a:gd name="T17" fmla="*/ 29 h 30"/>
                <a:gd name="T18" fmla="*/ 19 w 43"/>
                <a:gd name="T19" fmla="*/ 29 h 30"/>
                <a:gd name="T20" fmla="*/ 20 w 43"/>
                <a:gd name="T21" fmla="*/ 29 h 30"/>
                <a:gd name="T22" fmla="*/ 20 w 43"/>
                <a:gd name="T23" fmla="*/ 29 h 30"/>
                <a:gd name="T24" fmla="*/ 20 w 43"/>
                <a:gd name="T25" fmla="*/ 29 h 30"/>
                <a:gd name="T26" fmla="*/ 20 w 43"/>
                <a:gd name="T27" fmla="*/ 29 h 30"/>
                <a:gd name="T28" fmla="*/ 20 w 43"/>
                <a:gd name="T29" fmla="*/ 29 h 30"/>
                <a:gd name="T30" fmla="*/ 20 w 43"/>
                <a:gd name="T31" fmla="*/ 29 h 30"/>
                <a:gd name="T32" fmla="*/ 21 w 43"/>
                <a:gd name="T33" fmla="*/ 29 h 30"/>
                <a:gd name="T34" fmla="*/ 21 w 43"/>
                <a:gd name="T35" fmla="*/ 29 h 30"/>
                <a:gd name="T36" fmla="*/ 21 w 43"/>
                <a:gd name="T37" fmla="*/ 29 h 30"/>
                <a:gd name="T38" fmla="*/ 21 w 43"/>
                <a:gd name="T39" fmla="*/ 29 h 30"/>
                <a:gd name="T40" fmla="*/ 21 w 43"/>
                <a:gd name="T41" fmla="*/ 29 h 30"/>
                <a:gd name="T42" fmla="*/ 21 w 43"/>
                <a:gd name="T43" fmla="*/ 29 h 30"/>
                <a:gd name="T44" fmla="*/ 21 w 43"/>
                <a:gd name="T45" fmla="*/ 29 h 30"/>
                <a:gd name="T46" fmla="*/ 22 w 43"/>
                <a:gd name="T47" fmla="*/ 29 h 30"/>
                <a:gd name="T48" fmla="*/ 22 w 43"/>
                <a:gd name="T49" fmla="*/ 29 h 30"/>
                <a:gd name="T50" fmla="*/ 22 w 43"/>
                <a:gd name="T51" fmla="*/ 30 h 30"/>
                <a:gd name="T52" fmla="*/ 22 w 43"/>
                <a:gd name="T53" fmla="*/ 30 h 30"/>
                <a:gd name="T54" fmla="*/ 22 w 43"/>
                <a:gd name="T55" fmla="*/ 30 h 30"/>
                <a:gd name="T56" fmla="*/ 22 w 43"/>
                <a:gd name="T57" fmla="*/ 30 h 30"/>
                <a:gd name="T58" fmla="*/ 22 w 43"/>
                <a:gd name="T59" fmla="*/ 30 h 30"/>
                <a:gd name="T60" fmla="*/ 23 w 43"/>
                <a:gd name="T61" fmla="*/ 30 h 30"/>
                <a:gd name="T62" fmla="*/ 23 w 43"/>
                <a:gd name="T63" fmla="*/ 30 h 30"/>
                <a:gd name="T64" fmla="*/ 23 w 43"/>
                <a:gd name="T65" fmla="*/ 30 h 30"/>
                <a:gd name="T66" fmla="*/ 23 w 43"/>
                <a:gd name="T67" fmla="*/ 30 h 30"/>
                <a:gd name="T68" fmla="*/ 23 w 43"/>
                <a:gd name="T69" fmla="*/ 30 h 30"/>
                <a:gd name="T70" fmla="*/ 23 w 43"/>
                <a:gd name="T71" fmla="*/ 30 h 30"/>
                <a:gd name="T72" fmla="*/ 23 w 43"/>
                <a:gd name="T73" fmla="*/ 30 h 30"/>
                <a:gd name="T74" fmla="*/ 23 w 43"/>
                <a:gd name="T75" fmla="*/ 29 h 30"/>
                <a:gd name="T76" fmla="*/ 24 w 43"/>
                <a:gd name="T77" fmla="*/ 29 h 30"/>
                <a:gd name="T78" fmla="*/ 24 w 43"/>
                <a:gd name="T79" fmla="*/ 29 h 30"/>
                <a:gd name="T80" fmla="*/ 24 w 43"/>
                <a:gd name="T81" fmla="*/ 29 h 30"/>
                <a:gd name="T82" fmla="*/ 24 w 43"/>
                <a:gd name="T83" fmla="*/ 29 h 30"/>
                <a:gd name="T84" fmla="*/ 24 w 43"/>
                <a:gd name="T85" fmla="*/ 29 h 30"/>
                <a:gd name="T86" fmla="*/ 24 w 43"/>
                <a:gd name="T87" fmla="*/ 29 h 30"/>
                <a:gd name="T88" fmla="*/ 3 w 43"/>
                <a:gd name="T8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 h="30">
                  <a:moveTo>
                    <a:pt x="3" y="0"/>
                  </a:moveTo>
                  <a:cubicBezTo>
                    <a:pt x="0" y="10"/>
                    <a:pt x="3" y="23"/>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4" y="28"/>
                    <a:pt x="14" y="28"/>
                    <a:pt x="14" y="28"/>
                  </a:cubicBezTo>
                  <a:cubicBezTo>
                    <a:pt x="15" y="28"/>
                    <a:pt x="15" y="28"/>
                    <a:pt x="15" y="28"/>
                  </a:cubicBezTo>
                  <a:cubicBezTo>
                    <a:pt x="15" y="28"/>
                    <a:pt x="15" y="28"/>
                    <a:pt x="15" y="28"/>
                  </a:cubicBezTo>
                  <a:cubicBezTo>
                    <a:pt x="16" y="29"/>
                    <a:pt x="17"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0" y="29"/>
                  </a:cubicBezTo>
                  <a:cubicBezTo>
                    <a:pt x="20" y="29"/>
                    <a:pt x="20"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1" y="29"/>
                    <a:pt x="21" y="29"/>
                  </a:cubicBezTo>
                  <a:cubicBezTo>
                    <a:pt x="21" y="29"/>
                    <a:pt x="22" y="29"/>
                    <a:pt x="22" y="29"/>
                  </a:cubicBezTo>
                  <a:cubicBezTo>
                    <a:pt x="22" y="29"/>
                    <a:pt x="22" y="29"/>
                    <a:pt x="22" y="29"/>
                  </a:cubicBezTo>
                  <a:cubicBezTo>
                    <a:pt x="22" y="29"/>
                    <a:pt x="22" y="29"/>
                    <a:pt x="22" y="29"/>
                  </a:cubicBezTo>
                  <a:cubicBezTo>
                    <a:pt x="22" y="29"/>
                    <a:pt x="22" y="29"/>
                    <a:pt x="22" y="29"/>
                  </a:cubicBezTo>
                  <a:cubicBezTo>
                    <a:pt x="22" y="29"/>
                    <a:pt x="22" y="29"/>
                    <a:pt x="22" y="29"/>
                  </a:cubicBezTo>
                  <a:cubicBezTo>
                    <a:pt x="22" y="29"/>
                    <a:pt x="22" y="29"/>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2" y="30"/>
                    <a:pt x="22" y="30"/>
                  </a:cubicBezTo>
                  <a:cubicBezTo>
                    <a:pt x="22"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30"/>
                    <a:pt x="23" y="30"/>
                    <a:pt x="23" y="30"/>
                  </a:cubicBezTo>
                  <a:cubicBezTo>
                    <a:pt x="23" y="29"/>
                    <a:pt x="23" y="29"/>
                    <a:pt x="23" y="29"/>
                  </a:cubicBezTo>
                  <a:cubicBezTo>
                    <a:pt x="23" y="29"/>
                    <a:pt x="23" y="29"/>
                    <a:pt x="23" y="29"/>
                  </a:cubicBezTo>
                  <a:cubicBezTo>
                    <a:pt x="23" y="29"/>
                    <a:pt x="23"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24" y="29"/>
                    <a:pt x="24" y="29"/>
                    <a:pt x="24" y="29"/>
                  </a:cubicBezTo>
                  <a:cubicBezTo>
                    <a:pt x="36" y="29"/>
                    <a:pt x="42" y="20"/>
                    <a:pt x="43" y="11"/>
                  </a:cubicBezTo>
                  <a:cubicBezTo>
                    <a:pt x="39" y="15"/>
                    <a:pt x="33" y="17"/>
                    <a:pt x="26" y="17"/>
                  </a:cubicBezTo>
                  <a:cubicBezTo>
                    <a:pt x="13" y="17"/>
                    <a:pt x="5" y="10"/>
                    <a:pt x="3"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8" name="Freeform 154">
              <a:extLst>
                <a:ext uri="{FF2B5EF4-FFF2-40B4-BE49-F238E27FC236}">
                  <a16:creationId xmlns:a16="http://schemas.microsoft.com/office/drawing/2014/main" id="{0222A188-9E91-494C-AF01-4027110E3067}"/>
                </a:ext>
              </a:extLst>
            </p:cNvPr>
            <p:cNvSpPr>
              <a:spLocks/>
            </p:cNvSpPr>
            <p:nvPr/>
          </p:nvSpPr>
          <p:spPr bwMode="auto">
            <a:xfrm>
              <a:off x="7134" y="2520"/>
              <a:ext cx="226" cy="1014"/>
            </a:xfrm>
            <a:custGeom>
              <a:avLst/>
              <a:gdLst>
                <a:gd name="T0" fmla="*/ 1 w 95"/>
                <a:gd name="T1" fmla="*/ 7 h 426"/>
                <a:gd name="T2" fmla="*/ 2 w 95"/>
                <a:gd name="T3" fmla="*/ 8 h 426"/>
                <a:gd name="T4" fmla="*/ 46 w 95"/>
                <a:gd name="T5" fmla="*/ 71 h 426"/>
                <a:gd name="T6" fmla="*/ 87 w 95"/>
                <a:gd name="T7" fmla="*/ 226 h 426"/>
                <a:gd name="T8" fmla="*/ 24 w 95"/>
                <a:gd name="T9" fmla="*/ 420 h 426"/>
                <a:gd name="T10" fmla="*/ 26 w 95"/>
                <a:gd name="T11" fmla="*/ 425 h 426"/>
                <a:gd name="T12" fmla="*/ 31 w 95"/>
                <a:gd name="T13" fmla="*/ 424 h 426"/>
                <a:gd name="T14" fmla="*/ 95 w 95"/>
                <a:gd name="T15" fmla="*/ 226 h 426"/>
                <a:gd name="T16" fmla="*/ 51 w 95"/>
                <a:gd name="T17" fmla="*/ 63 h 426"/>
                <a:gd name="T18" fmla="*/ 7 w 95"/>
                <a:gd name="T19" fmla="*/ 2 h 426"/>
                <a:gd name="T20" fmla="*/ 1 w 95"/>
                <a:gd name="T21" fmla="*/ 2 h 426"/>
                <a:gd name="T22" fmla="*/ 1 w 95"/>
                <a:gd name="T23" fmla="*/ 7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 h="426">
                  <a:moveTo>
                    <a:pt x="1" y="7"/>
                  </a:moveTo>
                  <a:cubicBezTo>
                    <a:pt x="2" y="8"/>
                    <a:pt x="2" y="8"/>
                    <a:pt x="2" y="8"/>
                  </a:cubicBezTo>
                  <a:cubicBezTo>
                    <a:pt x="4" y="10"/>
                    <a:pt x="25" y="33"/>
                    <a:pt x="46" y="71"/>
                  </a:cubicBezTo>
                  <a:cubicBezTo>
                    <a:pt x="67" y="109"/>
                    <a:pt x="87" y="162"/>
                    <a:pt x="87" y="226"/>
                  </a:cubicBezTo>
                  <a:cubicBezTo>
                    <a:pt x="87" y="283"/>
                    <a:pt x="71" y="349"/>
                    <a:pt x="24" y="420"/>
                  </a:cubicBezTo>
                  <a:cubicBezTo>
                    <a:pt x="23" y="422"/>
                    <a:pt x="24" y="424"/>
                    <a:pt x="26" y="425"/>
                  </a:cubicBezTo>
                  <a:cubicBezTo>
                    <a:pt x="27" y="426"/>
                    <a:pt x="30" y="426"/>
                    <a:pt x="31" y="424"/>
                  </a:cubicBezTo>
                  <a:cubicBezTo>
                    <a:pt x="78" y="352"/>
                    <a:pt x="95" y="284"/>
                    <a:pt x="95" y="226"/>
                  </a:cubicBezTo>
                  <a:cubicBezTo>
                    <a:pt x="95" y="158"/>
                    <a:pt x="73" y="102"/>
                    <a:pt x="51" y="63"/>
                  </a:cubicBezTo>
                  <a:cubicBezTo>
                    <a:pt x="29" y="24"/>
                    <a:pt x="7" y="2"/>
                    <a:pt x="7" y="2"/>
                  </a:cubicBezTo>
                  <a:cubicBezTo>
                    <a:pt x="6" y="0"/>
                    <a:pt x="3" y="0"/>
                    <a:pt x="1" y="2"/>
                  </a:cubicBezTo>
                  <a:cubicBezTo>
                    <a:pt x="0" y="3"/>
                    <a:pt x="0" y="6"/>
                    <a:pt x="1" y="7"/>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9" name="Freeform 155">
              <a:extLst>
                <a:ext uri="{FF2B5EF4-FFF2-40B4-BE49-F238E27FC236}">
                  <a16:creationId xmlns:a16="http://schemas.microsoft.com/office/drawing/2014/main" id="{452EBE2E-6FF2-47B6-8F0A-3B67807B2175}"/>
                </a:ext>
              </a:extLst>
            </p:cNvPr>
            <p:cNvSpPr>
              <a:spLocks/>
            </p:cNvSpPr>
            <p:nvPr/>
          </p:nvSpPr>
          <p:spPr bwMode="auto">
            <a:xfrm>
              <a:off x="7101" y="2504"/>
              <a:ext cx="187" cy="214"/>
            </a:xfrm>
            <a:custGeom>
              <a:avLst/>
              <a:gdLst>
                <a:gd name="T0" fmla="*/ 55 w 79"/>
                <a:gd name="T1" fmla="*/ 7 h 90"/>
                <a:gd name="T2" fmla="*/ 55 w 79"/>
                <a:gd name="T3" fmla="*/ 7 h 90"/>
                <a:gd name="T4" fmla="*/ 64 w 79"/>
                <a:gd name="T5" fmla="*/ 24 h 90"/>
                <a:gd name="T6" fmla="*/ 71 w 79"/>
                <a:gd name="T7" fmla="*/ 59 h 90"/>
                <a:gd name="T8" fmla="*/ 65 w 79"/>
                <a:gd name="T9" fmla="*/ 83 h 90"/>
                <a:gd name="T10" fmla="*/ 69 w 79"/>
                <a:gd name="T11" fmla="*/ 85 h 90"/>
                <a:gd name="T12" fmla="*/ 67 w 79"/>
                <a:gd name="T13" fmla="*/ 82 h 90"/>
                <a:gd name="T14" fmla="*/ 68 w 79"/>
                <a:gd name="T15" fmla="*/ 83 h 90"/>
                <a:gd name="T16" fmla="*/ 67 w 79"/>
                <a:gd name="T17" fmla="*/ 82 h 90"/>
                <a:gd name="T18" fmla="*/ 67 w 79"/>
                <a:gd name="T19" fmla="*/ 82 h 90"/>
                <a:gd name="T20" fmla="*/ 68 w 79"/>
                <a:gd name="T21" fmla="*/ 83 h 90"/>
                <a:gd name="T22" fmla="*/ 67 w 79"/>
                <a:gd name="T23" fmla="*/ 82 h 90"/>
                <a:gd name="T24" fmla="*/ 63 w 79"/>
                <a:gd name="T25" fmla="*/ 82 h 90"/>
                <a:gd name="T26" fmla="*/ 43 w 79"/>
                <a:gd name="T27" fmla="*/ 75 h 90"/>
                <a:gd name="T28" fmla="*/ 8 w 79"/>
                <a:gd name="T29" fmla="*/ 41 h 90"/>
                <a:gd name="T30" fmla="*/ 2 w 79"/>
                <a:gd name="T31" fmla="*/ 40 h 90"/>
                <a:gd name="T32" fmla="*/ 2 w 79"/>
                <a:gd name="T33" fmla="*/ 46 h 90"/>
                <a:gd name="T34" fmla="*/ 39 w 79"/>
                <a:gd name="T35" fmla="*/ 82 h 90"/>
                <a:gd name="T36" fmla="*/ 63 w 79"/>
                <a:gd name="T37" fmla="*/ 90 h 90"/>
                <a:gd name="T38" fmla="*/ 70 w 79"/>
                <a:gd name="T39" fmla="*/ 89 h 90"/>
                <a:gd name="T40" fmla="*/ 71 w 79"/>
                <a:gd name="T41" fmla="*/ 89 h 90"/>
                <a:gd name="T42" fmla="*/ 72 w 79"/>
                <a:gd name="T43" fmla="*/ 87 h 90"/>
                <a:gd name="T44" fmla="*/ 79 w 79"/>
                <a:gd name="T45" fmla="*/ 59 h 90"/>
                <a:gd name="T46" fmla="*/ 71 w 79"/>
                <a:gd name="T47" fmla="*/ 20 h 90"/>
                <a:gd name="T48" fmla="*/ 62 w 79"/>
                <a:gd name="T49" fmla="*/ 3 h 90"/>
                <a:gd name="T50" fmla="*/ 57 w 79"/>
                <a:gd name="T51" fmla="*/ 2 h 90"/>
                <a:gd name="T52" fmla="*/ 55 w 79"/>
                <a:gd name="T53" fmla="*/ 7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 h="90">
                  <a:moveTo>
                    <a:pt x="55" y="7"/>
                  </a:moveTo>
                  <a:cubicBezTo>
                    <a:pt x="55" y="7"/>
                    <a:pt x="55" y="7"/>
                    <a:pt x="55" y="7"/>
                  </a:cubicBezTo>
                  <a:cubicBezTo>
                    <a:pt x="56" y="8"/>
                    <a:pt x="60" y="15"/>
                    <a:pt x="64" y="24"/>
                  </a:cubicBezTo>
                  <a:cubicBezTo>
                    <a:pt x="68" y="34"/>
                    <a:pt x="71" y="47"/>
                    <a:pt x="71" y="59"/>
                  </a:cubicBezTo>
                  <a:cubicBezTo>
                    <a:pt x="71" y="68"/>
                    <a:pt x="70" y="76"/>
                    <a:pt x="65" y="83"/>
                  </a:cubicBezTo>
                  <a:cubicBezTo>
                    <a:pt x="69" y="85"/>
                    <a:pt x="69" y="85"/>
                    <a:pt x="69" y="85"/>
                  </a:cubicBezTo>
                  <a:cubicBezTo>
                    <a:pt x="67" y="82"/>
                    <a:pt x="67" y="82"/>
                    <a:pt x="67" y="82"/>
                  </a:cubicBezTo>
                  <a:cubicBezTo>
                    <a:pt x="68" y="83"/>
                    <a:pt x="68" y="83"/>
                    <a:pt x="68" y="83"/>
                  </a:cubicBezTo>
                  <a:cubicBezTo>
                    <a:pt x="67" y="82"/>
                    <a:pt x="67" y="82"/>
                    <a:pt x="67" y="82"/>
                  </a:cubicBezTo>
                  <a:cubicBezTo>
                    <a:pt x="67" y="82"/>
                    <a:pt x="67" y="82"/>
                    <a:pt x="67" y="82"/>
                  </a:cubicBezTo>
                  <a:cubicBezTo>
                    <a:pt x="68" y="83"/>
                    <a:pt x="68" y="83"/>
                    <a:pt x="68" y="83"/>
                  </a:cubicBezTo>
                  <a:cubicBezTo>
                    <a:pt x="67" y="82"/>
                    <a:pt x="67" y="82"/>
                    <a:pt x="67" y="82"/>
                  </a:cubicBezTo>
                  <a:cubicBezTo>
                    <a:pt x="67" y="82"/>
                    <a:pt x="66" y="82"/>
                    <a:pt x="63" y="82"/>
                  </a:cubicBezTo>
                  <a:cubicBezTo>
                    <a:pt x="60" y="82"/>
                    <a:pt x="53" y="81"/>
                    <a:pt x="43" y="75"/>
                  </a:cubicBezTo>
                  <a:cubicBezTo>
                    <a:pt x="34" y="70"/>
                    <a:pt x="22" y="59"/>
                    <a:pt x="8" y="41"/>
                  </a:cubicBezTo>
                  <a:cubicBezTo>
                    <a:pt x="7" y="39"/>
                    <a:pt x="4" y="39"/>
                    <a:pt x="2" y="40"/>
                  </a:cubicBezTo>
                  <a:cubicBezTo>
                    <a:pt x="1" y="41"/>
                    <a:pt x="0" y="44"/>
                    <a:pt x="2" y="46"/>
                  </a:cubicBezTo>
                  <a:cubicBezTo>
                    <a:pt x="16" y="65"/>
                    <a:pt x="29" y="76"/>
                    <a:pt x="39" y="82"/>
                  </a:cubicBezTo>
                  <a:cubicBezTo>
                    <a:pt x="50" y="89"/>
                    <a:pt x="58" y="90"/>
                    <a:pt x="63" y="90"/>
                  </a:cubicBezTo>
                  <a:cubicBezTo>
                    <a:pt x="67" y="90"/>
                    <a:pt x="70" y="89"/>
                    <a:pt x="70" y="89"/>
                  </a:cubicBezTo>
                  <a:cubicBezTo>
                    <a:pt x="71" y="89"/>
                    <a:pt x="71" y="89"/>
                    <a:pt x="71" y="89"/>
                  </a:cubicBezTo>
                  <a:cubicBezTo>
                    <a:pt x="72" y="87"/>
                    <a:pt x="72" y="87"/>
                    <a:pt x="72" y="87"/>
                  </a:cubicBezTo>
                  <a:cubicBezTo>
                    <a:pt x="77" y="79"/>
                    <a:pt x="79" y="69"/>
                    <a:pt x="79" y="59"/>
                  </a:cubicBezTo>
                  <a:cubicBezTo>
                    <a:pt x="79" y="45"/>
                    <a:pt x="75" y="31"/>
                    <a:pt x="71" y="20"/>
                  </a:cubicBezTo>
                  <a:cubicBezTo>
                    <a:pt x="66" y="10"/>
                    <a:pt x="62" y="3"/>
                    <a:pt x="62" y="3"/>
                  </a:cubicBezTo>
                  <a:cubicBezTo>
                    <a:pt x="61" y="1"/>
                    <a:pt x="59" y="0"/>
                    <a:pt x="57" y="2"/>
                  </a:cubicBezTo>
                  <a:cubicBezTo>
                    <a:pt x="55" y="3"/>
                    <a:pt x="54" y="5"/>
                    <a:pt x="55" y="7"/>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0" name="Freeform 156">
              <a:extLst>
                <a:ext uri="{FF2B5EF4-FFF2-40B4-BE49-F238E27FC236}">
                  <a16:creationId xmlns:a16="http://schemas.microsoft.com/office/drawing/2014/main" id="{B5D28B90-6A54-4291-A0D6-12D1F36BC7DC}"/>
                </a:ext>
              </a:extLst>
            </p:cNvPr>
            <p:cNvSpPr>
              <a:spLocks/>
            </p:cNvSpPr>
            <p:nvPr/>
          </p:nvSpPr>
          <p:spPr bwMode="auto">
            <a:xfrm>
              <a:off x="7108" y="2582"/>
              <a:ext cx="257" cy="241"/>
            </a:xfrm>
            <a:custGeom>
              <a:avLst/>
              <a:gdLst>
                <a:gd name="T0" fmla="*/ 93 w 108"/>
                <a:gd name="T1" fmla="*/ 6 h 101"/>
                <a:gd name="T2" fmla="*/ 93 w 108"/>
                <a:gd name="T3" fmla="*/ 6 h 101"/>
                <a:gd name="T4" fmla="*/ 100 w 108"/>
                <a:gd name="T5" fmla="*/ 44 h 101"/>
                <a:gd name="T6" fmla="*/ 96 w 108"/>
                <a:gd name="T7" fmla="*/ 69 h 101"/>
                <a:gd name="T8" fmla="*/ 81 w 108"/>
                <a:gd name="T9" fmla="*/ 92 h 101"/>
                <a:gd name="T10" fmla="*/ 84 w 108"/>
                <a:gd name="T11" fmla="*/ 95 h 101"/>
                <a:gd name="T12" fmla="*/ 82 w 108"/>
                <a:gd name="T13" fmla="*/ 91 h 101"/>
                <a:gd name="T14" fmla="*/ 83 w 108"/>
                <a:gd name="T15" fmla="*/ 93 h 101"/>
                <a:gd name="T16" fmla="*/ 82 w 108"/>
                <a:gd name="T17" fmla="*/ 91 h 101"/>
                <a:gd name="T18" fmla="*/ 82 w 108"/>
                <a:gd name="T19" fmla="*/ 91 h 101"/>
                <a:gd name="T20" fmla="*/ 83 w 108"/>
                <a:gd name="T21" fmla="*/ 93 h 101"/>
                <a:gd name="T22" fmla="*/ 82 w 108"/>
                <a:gd name="T23" fmla="*/ 91 h 101"/>
                <a:gd name="T24" fmla="*/ 73 w 108"/>
                <a:gd name="T25" fmla="*/ 93 h 101"/>
                <a:gd name="T26" fmla="*/ 47 w 108"/>
                <a:gd name="T27" fmla="*/ 85 h 101"/>
                <a:gd name="T28" fmla="*/ 8 w 108"/>
                <a:gd name="T29" fmla="*/ 49 h 101"/>
                <a:gd name="T30" fmla="*/ 2 w 108"/>
                <a:gd name="T31" fmla="*/ 48 h 101"/>
                <a:gd name="T32" fmla="*/ 1 w 108"/>
                <a:gd name="T33" fmla="*/ 54 h 101"/>
                <a:gd name="T34" fmla="*/ 43 w 108"/>
                <a:gd name="T35" fmla="*/ 92 h 101"/>
                <a:gd name="T36" fmla="*/ 73 w 108"/>
                <a:gd name="T37" fmla="*/ 101 h 101"/>
                <a:gd name="T38" fmla="*/ 85 w 108"/>
                <a:gd name="T39" fmla="*/ 98 h 101"/>
                <a:gd name="T40" fmla="*/ 86 w 108"/>
                <a:gd name="T41" fmla="*/ 98 h 101"/>
                <a:gd name="T42" fmla="*/ 86 w 108"/>
                <a:gd name="T43" fmla="*/ 98 h 101"/>
                <a:gd name="T44" fmla="*/ 104 w 108"/>
                <a:gd name="T45" fmla="*/ 72 h 101"/>
                <a:gd name="T46" fmla="*/ 108 w 108"/>
                <a:gd name="T47" fmla="*/ 44 h 101"/>
                <a:gd name="T48" fmla="*/ 101 w 108"/>
                <a:gd name="T49" fmla="*/ 3 h 101"/>
                <a:gd name="T50" fmla="*/ 96 w 108"/>
                <a:gd name="T51" fmla="*/ 1 h 101"/>
                <a:gd name="T52" fmla="*/ 93 w 108"/>
                <a:gd name="T53" fmla="*/ 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8" h="101">
                  <a:moveTo>
                    <a:pt x="93" y="6"/>
                  </a:moveTo>
                  <a:cubicBezTo>
                    <a:pt x="93" y="6"/>
                    <a:pt x="93" y="6"/>
                    <a:pt x="93" y="6"/>
                  </a:cubicBezTo>
                  <a:cubicBezTo>
                    <a:pt x="94" y="8"/>
                    <a:pt x="100" y="25"/>
                    <a:pt x="100" y="44"/>
                  </a:cubicBezTo>
                  <a:cubicBezTo>
                    <a:pt x="100" y="52"/>
                    <a:pt x="99" y="61"/>
                    <a:pt x="96" y="69"/>
                  </a:cubicBezTo>
                  <a:cubicBezTo>
                    <a:pt x="93" y="77"/>
                    <a:pt x="89" y="85"/>
                    <a:pt x="81" y="92"/>
                  </a:cubicBezTo>
                  <a:cubicBezTo>
                    <a:pt x="84" y="95"/>
                    <a:pt x="84" y="95"/>
                    <a:pt x="84" y="95"/>
                  </a:cubicBezTo>
                  <a:cubicBezTo>
                    <a:pt x="82" y="91"/>
                    <a:pt x="82" y="91"/>
                    <a:pt x="82" y="91"/>
                  </a:cubicBezTo>
                  <a:cubicBezTo>
                    <a:pt x="83" y="93"/>
                    <a:pt x="83" y="93"/>
                    <a:pt x="83" y="93"/>
                  </a:cubicBezTo>
                  <a:cubicBezTo>
                    <a:pt x="82" y="91"/>
                    <a:pt x="82" y="91"/>
                    <a:pt x="82" y="91"/>
                  </a:cubicBezTo>
                  <a:cubicBezTo>
                    <a:pt x="82" y="91"/>
                    <a:pt x="82" y="91"/>
                    <a:pt x="82" y="91"/>
                  </a:cubicBezTo>
                  <a:cubicBezTo>
                    <a:pt x="83" y="93"/>
                    <a:pt x="83" y="93"/>
                    <a:pt x="83" y="93"/>
                  </a:cubicBezTo>
                  <a:cubicBezTo>
                    <a:pt x="82" y="91"/>
                    <a:pt x="82" y="91"/>
                    <a:pt x="82" y="91"/>
                  </a:cubicBezTo>
                  <a:cubicBezTo>
                    <a:pt x="82" y="91"/>
                    <a:pt x="79" y="93"/>
                    <a:pt x="73" y="93"/>
                  </a:cubicBezTo>
                  <a:cubicBezTo>
                    <a:pt x="67" y="93"/>
                    <a:pt x="58" y="91"/>
                    <a:pt x="47" y="85"/>
                  </a:cubicBezTo>
                  <a:cubicBezTo>
                    <a:pt x="36" y="79"/>
                    <a:pt x="23" y="68"/>
                    <a:pt x="8" y="49"/>
                  </a:cubicBezTo>
                  <a:cubicBezTo>
                    <a:pt x="6" y="47"/>
                    <a:pt x="4" y="47"/>
                    <a:pt x="2" y="48"/>
                  </a:cubicBezTo>
                  <a:cubicBezTo>
                    <a:pt x="0" y="50"/>
                    <a:pt x="0" y="52"/>
                    <a:pt x="1" y="54"/>
                  </a:cubicBezTo>
                  <a:cubicBezTo>
                    <a:pt x="17" y="74"/>
                    <a:pt x="31" y="85"/>
                    <a:pt x="43" y="92"/>
                  </a:cubicBezTo>
                  <a:cubicBezTo>
                    <a:pt x="55" y="99"/>
                    <a:pt x="65" y="101"/>
                    <a:pt x="73" y="101"/>
                  </a:cubicBezTo>
                  <a:cubicBezTo>
                    <a:pt x="81" y="101"/>
                    <a:pt x="85" y="99"/>
                    <a:pt x="85" y="98"/>
                  </a:cubicBezTo>
                  <a:cubicBezTo>
                    <a:pt x="86" y="98"/>
                    <a:pt x="86" y="98"/>
                    <a:pt x="86" y="98"/>
                  </a:cubicBezTo>
                  <a:cubicBezTo>
                    <a:pt x="86" y="98"/>
                    <a:pt x="86" y="98"/>
                    <a:pt x="86" y="98"/>
                  </a:cubicBezTo>
                  <a:cubicBezTo>
                    <a:pt x="95" y="90"/>
                    <a:pt x="100" y="81"/>
                    <a:pt x="104" y="72"/>
                  </a:cubicBezTo>
                  <a:cubicBezTo>
                    <a:pt x="107" y="63"/>
                    <a:pt x="108" y="53"/>
                    <a:pt x="108" y="44"/>
                  </a:cubicBezTo>
                  <a:cubicBezTo>
                    <a:pt x="108" y="22"/>
                    <a:pt x="101" y="4"/>
                    <a:pt x="101" y="3"/>
                  </a:cubicBezTo>
                  <a:cubicBezTo>
                    <a:pt x="100" y="1"/>
                    <a:pt x="98" y="0"/>
                    <a:pt x="96" y="1"/>
                  </a:cubicBezTo>
                  <a:cubicBezTo>
                    <a:pt x="94" y="2"/>
                    <a:pt x="92" y="4"/>
                    <a:pt x="93" y="6"/>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1" name="Freeform 157">
              <a:extLst>
                <a:ext uri="{FF2B5EF4-FFF2-40B4-BE49-F238E27FC236}">
                  <a16:creationId xmlns:a16="http://schemas.microsoft.com/office/drawing/2014/main" id="{FD323D35-9205-416A-8FC4-950180193DE1}"/>
                </a:ext>
              </a:extLst>
            </p:cNvPr>
            <p:cNvSpPr>
              <a:spLocks/>
            </p:cNvSpPr>
            <p:nvPr/>
          </p:nvSpPr>
          <p:spPr bwMode="auto">
            <a:xfrm>
              <a:off x="7158" y="2723"/>
              <a:ext cx="256" cy="209"/>
            </a:xfrm>
            <a:custGeom>
              <a:avLst/>
              <a:gdLst>
                <a:gd name="T0" fmla="*/ 100 w 108"/>
                <a:gd name="T1" fmla="*/ 4 h 88"/>
                <a:gd name="T2" fmla="*/ 100 w 108"/>
                <a:gd name="T3" fmla="*/ 5 h 88"/>
                <a:gd name="T4" fmla="*/ 100 w 108"/>
                <a:gd name="T5" fmla="*/ 10 h 88"/>
                <a:gd name="T6" fmla="*/ 96 w 108"/>
                <a:gd name="T7" fmla="*/ 48 h 88"/>
                <a:gd name="T8" fmla="*/ 88 w 108"/>
                <a:gd name="T9" fmla="*/ 68 h 88"/>
                <a:gd name="T10" fmla="*/ 74 w 108"/>
                <a:gd name="T11" fmla="*/ 80 h 88"/>
                <a:gd name="T12" fmla="*/ 76 w 108"/>
                <a:gd name="T13" fmla="*/ 84 h 88"/>
                <a:gd name="T14" fmla="*/ 75 w 108"/>
                <a:gd name="T15" fmla="*/ 80 h 88"/>
                <a:gd name="T16" fmla="*/ 75 w 108"/>
                <a:gd name="T17" fmla="*/ 80 h 88"/>
                <a:gd name="T18" fmla="*/ 75 w 108"/>
                <a:gd name="T19" fmla="*/ 80 h 88"/>
                <a:gd name="T20" fmla="*/ 75 w 108"/>
                <a:gd name="T21" fmla="*/ 80 h 88"/>
                <a:gd name="T22" fmla="*/ 75 w 108"/>
                <a:gd name="T23" fmla="*/ 80 h 88"/>
                <a:gd name="T24" fmla="*/ 75 w 108"/>
                <a:gd name="T25" fmla="*/ 80 h 88"/>
                <a:gd name="T26" fmla="*/ 75 w 108"/>
                <a:gd name="T27" fmla="*/ 80 h 88"/>
                <a:gd name="T28" fmla="*/ 51 w 108"/>
                <a:gd name="T29" fmla="*/ 74 h 88"/>
                <a:gd name="T30" fmla="*/ 8 w 108"/>
                <a:gd name="T31" fmla="*/ 36 h 88"/>
                <a:gd name="T32" fmla="*/ 2 w 108"/>
                <a:gd name="T33" fmla="*/ 36 h 88"/>
                <a:gd name="T34" fmla="*/ 1 w 108"/>
                <a:gd name="T35" fmla="*/ 41 h 88"/>
                <a:gd name="T36" fmla="*/ 48 w 108"/>
                <a:gd name="T37" fmla="*/ 81 h 88"/>
                <a:gd name="T38" fmla="*/ 75 w 108"/>
                <a:gd name="T39" fmla="*/ 88 h 88"/>
                <a:gd name="T40" fmla="*/ 76 w 108"/>
                <a:gd name="T41" fmla="*/ 88 h 88"/>
                <a:gd name="T42" fmla="*/ 77 w 108"/>
                <a:gd name="T43" fmla="*/ 88 h 88"/>
                <a:gd name="T44" fmla="*/ 77 w 108"/>
                <a:gd name="T45" fmla="*/ 88 h 88"/>
                <a:gd name="T46" fmla="*/ 95 w 108"/>
                <a:gd name="T47" fmla="*/ 72 h 88"/>
                <a:gd name="T48" fmla="*/ 106 w 108"/>
                <a:gd name="T49" fmla="*/ 38 h 88"/>
                <a:gd name="T50" fmla="*/ 108 w 108"/>
                <a:gd name="T51" fmla="*/ 10 h 88"/>
                <a:gd name="T52" fmla="*/ 108 w 108"/>
                <a:gd name="T53" fmla="*/ 4 h 88"/>
                <a:gd name="T54" fmla="*/ 104 w 108"/>
                <a:gd name="T55" fmla="*/ 0 h 88"/>
                <a:gd name="T56" fmla="*/ 100 w 108"/>
                <a:gd name="T57" fmla="*/ 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88">
                  <a:moveTo>
                    <a:pt x="100" y="4"/>
                  </a:moveTo>
                  <a:cubicBezTo>
                    <a:pt x="100" y="5"/>
                    <a:pt x="100" y="5"/>
                    <a:pt x="100" y="5"/>
                  </a:cubicBezTo>
                  <a:cubicBezTo>
                    <a:pt x="100" y="5"/>
                    <a:pt x="100" y="7"/>
                    <a:pt x="100" y="10"/>
                  </a:cubicBezTo>
                  <a:cubicBezTo>
                    <a:pt x="100" y="18"/>
                    <a:pt x="100" y="34"/>
                    <a:pt x="96" y="48"/>
                  </a:cubicBezTo>
                  <a:cubicBezTo>
                    <a:pt x="94" y="55"/>
                    <a:pt x="92" y="62"/>
                    <a:pt x="88" y="68"/>
                  </a:cubicBezTo>
                  <a:cubicBezTo>
                    <a:pt x="84" y="73"/>
                    <a:pt x="80" y="78"/>
                    <a:pt x="74" y="80"/>
                  </a:cubicBezTo>
                  <a:cubicBezTo>
                    <a:pt x="76" y="84"/>
                    <a:pt x="76" y="84"/>
                    <a:pt x="76" y="84"/>
                  </a:cubicBezTo>
                  <a:cubicBezTo>
                    <a:pt x="75" y="80"/>
                    <a:pt x="75" y="80"/>
                    <a:pt x="75" y="80"/>
                  </a:cubicBezTo>
                  <a:cubicBezTo>
                    <a:pt x="75" y="80"/>
                    <a:pt x="75" y="80"/>
                    <a:pt x="75" y="80"/>
                  </a:cubicBezTo>
                  <a:cubicBezTo>
                    <a:pt x="75" y="80"/>
                    <a:pt x="75" y="80"/>
                    <a:pt x="75" y="80"/>
                  </a:cubicBezTo>
                  <a:cubicBezTo>
                    <a:pt x="75" y="80"/>
                    <a:pt x="75" y="80"/>
                    <a:pt x="75" y="80"/>
                  </a:cubicBezTo>
                  <a:cubicBezTo>
                    <a:pt x="75" y="80"/>
                    <a:pt x="75" y="80"/>
                    <a:pt x="75" y="80"/>
                  </a:cubicBezTo>
                  <a:cubicBezTo>
                    <a:pt x="75" y="80"/>
                    <a:pt x="75" y="80"/>
                    <a:pt x="75" y="80"/>
                  </a:cubicBezTo>
                  <a:cubicBezTo>
                    <a:pt x="75" y="80"/>
                    <a:pt x="75" y="80"/>
                    <a:pt x="75" y="80"/>
                  </a:cubicBezTo>
                  <a:cubicBezTo>
                    <a:pt x="72" y="80"/>
                    <a:pt x="63" y="80"/>
                    <a:pt x="51" y="74"/>
                  </a:cubicBezTo>
                  <a:cubicBezTo>
                    <a:pt x="39" y="68"/>
                    <a:pt x="23" y="57"/>
                    <a:pt x="8" y="36"/>
                  </a:cubicBezTo>
                  <a:cubicBezTo>
                    <a:pt x="7" y="35"/>
                    <a:pt x="4" y="34"/>
                    <a:pt x="2" y="36"/>
                  </a:cubicBezTo>
                  <a:cubicBezTo>
                    <a:pt x="0" y="37"/>
                    <a:pt x="0" y="39"/>
                    <a:pt x="1" y="41"/>
                  </a:cubicBezTo>
                  <a:cubicBezTo>
                    <a:pt x="18" y="63"/>
                    <a:pt x="34" y="75"/>
                    <a:pt x="48" y="81"/>
                  </a:cubicBezTo>
                  <a:cubicBezTo>
                    <a:pt x="61" y="87"/>
                    <a:pt x="71" y="88"/>
                    <a:pt x="75" y="88"/>
                  </a:cubicBezTo>
                  <a:cubicBezTo>
                    <a:pt x="75" y="88"/>
                    <a:pt x="76" y="88"/>
                    <a:pt x="76" y="88"/>
                  </a:cubicBezTo>
                  <a:cubicBezTo>
                    <a:pt x="77" y="88"/>
                    <a:pt x="77" y="88"/>
                    <a:pt x="77" y="88"/>
                  </a:cubicBezTo>
                  <a:cubicBezTo>
                    <a:pt x="77" y="88"/>
                    <a:pt x="77" y="88"/>
                    <a:pt x="77" y="88"/>
                  </a:cubicBezTo>
                  <a:cubicBezTo>
                    <a:pt x="85" y="84"/>
                    <a:pt x="90" y="79"/>
                    <a:pt x="95" y="72"/>
                  </a:cubicBezTo>
                  <a:cubicBezTo>
                    <a:pt x="101" y="62"/>
                    <a:pt x="104" y="50"/>
                    <a:pt x="106" y="38"/>
                  </a:cubicBezTo>
                  <a:cubicBezTo>
                    <a:pt x="108" y="27"/>
                    <a:pt x="108" y="17"/>
                    <a:pt x="108" y="10"/>
                  </a:cubicBezTo>
                  <a:cubicBezTo>
                    <a:pt x="108" y="6"/>
                    <a:pt x="108" y="4"/>
                    <a:pt x="108" y="4"/>
                  </a:cubicBezTo>
                  <a:cubicBezTo>
                    <a:pt x="108" y="2"/>
                    <a:pt x="106" y="0"/>
                    <a:pt x="104" y="0"/>
                  </a:cubicBezTo>
                  <a:cubicBezTo>
                    <a:pt x="102" y="0"/>
                    <a:pt x="100" y="2"/>
                    <a:pt x="100" y="4"/>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2" name="Freeform 158">
              <a:extLst>
                <a:ext uri="{FF2B5EF4-FFF2-40B4-BE49-F238E27FC236}">
                  <a16:creationId xmlns:a16="http://schemas.microsoft.com/office/drawing/2014/main" id="{981ED668-32D5-4833-B331-A0CCC0034CFD}"/>
                </a:ext>
              </a:extLst>
            </p:cNvPr>
            <p:cNvSpPr>
              <a:spLocks/>
            </p:cNvSpPr>
            <p:nvPr/>
          </p:nvSpPr>
          <p:spPr bwMode="auto">
            <a:xfrm>
              <a:off x="7172" y="2844"/>
              <a:ext cx="290" cy="191"/>
            </a:xfrm>
            <a:custGeom>
              <a:avLst/>
              <a:gdLst>
                <a:gd name="T0" fmla="*/ 113 w 122"/>
                <a:gd name="T1" fmla="*/ 4 h 80"/>
                <a:gd name="T2" fmla="*/ 113 w 122"/>
                <a:gd name="T3" fmla="*/ 4 h 80"/>
                <a:gd name="T4" fmla="*/ 102 w 122"/>
                <a:gd name="T5" fmla="*/ 37 h 80"/>
                <a:gd name="T6" fmla="*/ 89 w 122"/>
                <a:gd name="T7" fmla="*/ 58 h 80"/>
                <a:gd name="T8" fmla="*/ 73 w 122"/>
                <a:gd name="T9" fmla="*/ 72 h 80"/>
                <a:gd name="T10" fmla="*/ 75 w 122"/>
                <a:gd name="T11" fmla="*/ 76 h 80"/>
                <a:gd name="T12" fmla="*/ 75 w 122"/>
                <a:gd name="T13" fmla="*/ 72 h 80"/>
                <a:gd name="T14" fmla="*/ 75 w 122"/>
                <a:gd name="T15" fmla="*/ 73 h 80"/>
                <a:gd name="T16" fmla="*/ 75 w 122"/>
                <a:gd name="T17" fmla="*/ 72 h 80"/>
                <a:gd name="T18" fmla="*/ 75 w 122"/>
                <a:gd name="T19" fmla="*/ 72 h 80"/>
                <a:gd name="T20" fmla="*/ 75 w 122"/>
                <a:gd name="T21" fmla="*/ 73 h 80"/>
                <a:gd name="T22" fmla="*/ 75 w 122"/>
                <a:gd name="T23" fmla="*/ 72 h 80"/>
                <a:gd name="T24" fmla="*/ 53 w 122"/>
                <a:gd name="T25" fmla="*/ 66 h 80"/>
                <a:gd name="T26" fmla="*/ 8 w 122"/>
                <a:gd name="T27" fmla="*/ 25 h 80"/>
                <a:gd name="T28" fmla="*/ 2 w 122"/>
                <a:gd name="T29" fmla="*/ 23 h 80"/>
                <a:gd name="T30" fmla="*/ 1 w 122"/>
                <a:gd name="T31" fmla="*/ 29 h 80"/>
                <a:gd name="T32" fmla="*/ 50 w 122"/>
                <a:gd name="T33" fmla="*/ 73 h 80"/>
                <a:gd name="T34" fmla="*/ 74 w 122"/>
                <a:gd name="T35" fmla="*/ 80 h 80"/>
                <a:gd name="T36" fmla="*/ 75 w 122"/>
                <a:gd name="T37" fmla="*/ 80 h 80"/>
                <a:gd name="T38" fmla="*/ 76 w 122"/>
                <a:gd name="T39" fmla="*/ 80 h 80"/>
                <a:gd name="T40" fmla="*/ 97 w 122"/>
                <a:gd name="T41" fmla="*/ 62 h 80"/>
                <a:gd name="T42" fmla="*/ 115 w 122"/>
                <a:gd name="T43" fmla="*/ 25 h 80"/>
                <a:gd name="T44" fmla="*/ 121 w 122"/>
                <a:gd name="T45" fmla="*/ 5 h 80"/>
                <a:gd name="T46" fmla="*/ 118 w 122"/>
                <a:gd name="T47" fmla="*/ 1 h 80"/>
                <a:gd name="T48" fmla="*/ 113 w 122"/>
                <a:gd name="T49"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2" h="80">
                  <a:moveTo>
                    <a:pt x="113" y="4"/>
                  </a:moveTo>
                  <a:cubicBezTo>
                    <a:pt x="113" y="4"/>
                    <a:pt x="113" y="4"/>
                    <a:pt x="113" y="4"/>
                  </a:cubicBezTo>
                  <a:cubicBezTo>
                    <a:pt x="112" y="7"/>
                    <a:pt x="108" y="22"/>
                    <a:pt x="102" y="37"/>
                  </a:cubicBezTo>
                  <a:cubicBezTo>
                    <a:pt x="98" y="44"/>
                    <a:pt x="94" y="52"/>
                    <a:pt x="89" y="58"/>
                  </a:cubicBezTo>
                  <a:cubicBezTo>
                    <a:pt x="84" y="65"/>
                    <a:pt x="79" y="70"/>
                    <a:pt x="73" y="72"/>
                  </a:cubicBezTo>
                  <a:cubicBezTo>
                    <a:pt x="75" y="76"/>
                    <a:pt x="75" y="76"/>
                    <a:pt x="75" y="76"/>
                  </a:cubicBezTo>
                  <a:cubicBezTo>
                    <a:pt x="75" y="72"/>
                    <a:pt x="75" y="72"/>
                    <a:pt x="75" y="72"/>
                  </a:cubicBezTo>
                  <a:cubicBezTo>
                    <a:pt x="75" y="73"/>
                    <a:pt x="75" y="73"/>
                    <a:pt x="75" y="73"/>
                  </a:cubicBezTo>
                  <a:cubicBezTo>
                    <a:pt x="75" y="72"/>
                    <a:pt x="75" y="72"/>
                    <a:pt x="75" y="72"/>
                  </a:cubicBezTo>
                  <a:cubicBezTo>
                    <a:pt x="75" y="72"/>
                    <a:pt x="75" y="72"/>
                    <a:pt x="75" y="72"/>
                  </a:cubicBezTo>
                  <a:cubicBezTo>
                    <a:pt x="75" y="73"/>
                    <a:pt x="75" y="73"/>
                    <a:pt x="75" y="73"/>
                  </a:cubicBezTo>
                  <a:cubicBezTo>
                    <a:pt x="75" y="72"/>
                    <a:pt x="75" y="72"/>
                    <a:pt x="75" y="72"/>
                  </a:cubicBezTo>
                  <a:cubicBezTo>
                    <a:pt x="75" y="72"/>
                    <a:pt x="66" y="72"/>
                    <a:pt x="53" y="66"/>
                  </a:cubicBezTo>
                  <a:cubicBezTo>
                    <a:pt x="40" y="59"/>
                    <a:pt x="23" y="48"/>
                    <a:pt x="8" y="25"/>
                  </a:cubicBezTo>
                  <a:cubicBezTo>
                    <a:pt x="7" y="23"/>
                    <a:pt x="4" y="22"/>
                    <a:pt x="2" y="23"/>
                  </a:cubicBezTo>
                  <a:cubicBezTo>
                    <a:pt x="0" y="25"/>
                    <a:pt x="0" y="27"/>
                    <a:pt x="1" y="29"/>
                  </a:cubicBezTo>
                  <a:cubicBezTo>
                    <a:pt x="18" y="54"/>
                    <a:pt x="36" y="67"/>
                    <a:pt x="50" y="73"/>
                  </a:cubicBezTo>
                  <a:cubicBezTo>
                    <a:pt x="64" y="80"/>
                    <a:pt x="74" y="80"/>
                    <a:pt x="74" y="80"/>
                  </a:cubicBezTo>
                  <a:cubicBezTo>
                    <a:pt x="75" y="80"/>
                    <a:pt x="75" y="80"/>
                    <a:pt x="75" y="80"/>
                  </a:cubicBezTo>
                  <a:cubicBezTo>
                    <a:pt x="76" y="80"/>
                    <a:pt x="76" y="80"/>
                    <a:pt x="76" y="80"/>
                  </a:cubicBezTo>
                  <a:cubicBezTo>
                    <a:pt x="84" y="76"/>
                    <a:pt x="91" y="69"/>
                    <a:pt x="97" y="62"/>
                  </a:cubicBezTo>
                  <a:cubicBezTo>
                    <a:pt x="105" y="50"/>
                    <a:pt x="111" y="36"/>
                    <a:pt x="115" y="25"/>
                  </a:cubicBezTo>
                  <a:cubicBezTo>
                    <a:pt x="119" y="14"/>
                    <a:pt x="121" y="5"/>
                    <a:pt x="121" y="5"/>
                  </a:cubicBezTo>
                  <a:cubicBezTo>
                    <a:pt x="122" y="3"/>
                    <a:pt x="120" y="1"/>
                    <a:pt x="118" y="1"/>
                  </a:cubicBezTo>
                  <a:cubicBezTo>
                    <a:pt x="116" y="0"/>
                    <a:pt x="114" y="1"/>
                    <a:pt x="113" y="4"/>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3" name="Freeform 159">
              <a:extLst>
                <a:ext uri="{FF2B5EF4-FFF2-40B4-BE49-F238E27FC236}">
                  <a16:creationId xmlns:a16="http://schemas.microsoft.com/office/drawing/2014/main" id="{EDCBA5E1-27B3-4128-AD10-2C516E51B198}"/>
                </a:ext>
              </a:extLst>
            </p:cNvPr>
            <p:cNvSpPr>
              <a:spLocks/>
            </p:cNvSpPr>
            <p:nvPr/>
          </p:nvSpPr>
          <p:spPr bwMode="auto">
            <a:xfrm>
              <a:off x="7191" y="2951"/>
              <a:ext cx="288" cy="188"/>
            </a:xfrm>
            <a:custGeom>
              <a:avLst/>
              <a:gdLst>
                <a:gd name="T0" fmla="*/ 113 w 121"/>
                <a:gd name="T1" fmla="*/ 4 h 79"/>
                <a:gd name="T2" fmla="*/ 113 w 121"/>
                <a:gd name="T3" fmla="*/ 4 h 79"/>
                <a:gd name="T4" fmla="*/ 103 w 121"/>
                <a:gd name="T5" fmla="*/ 34 h 79"/>
                <a:gd name="T6" fmla="*/ 88 w 121"/>
                <a:gd name="T7" fmla="*/ 55 h 79"/>
                <a:gd name="T8" fmla="*/ 64 w 121"/>
                <a:gd name="T9" fmla="*/ 71 h 79"/>
                <a:gd name="T10" fmla="*/ 65 w 121"/>
                <a:gd name="T11" fmla="*/ 75 h 79"/>
                <a:gd name="T12" fmla="*/ 67 w 121"/>
                <a:gd name="T13" fmla="*/ 71 h 79"/>
                <a:gd name="T14" fmla="*/ 67 w 121"/>
                <a:gd name="T15" fmla="*/ 71 h 79"/>
                <a:gd name="T16" fmla="*/ 44 w 121"/>
                <a:gd name="T17" fmla="*/ 59 h 79"/>
                <a:gd name="T18" fmla="*/ 8 w 121"/>
                <a:gd name="T19" fmla="*/ 20 h 79"/>
                <a:gd name="T20" fmla="*/ 3 w 121"/>
                <a:gd name="T21" fmla="*/ 19 h 79"/>
                <a:gd name="T22" fmla="*/ 1 w 121"/>
                <a:gd name="T23" fmla="*/ 24 h 79"/>
                <a:gd name="T24" fmla="*/ 41 w 121"/>
                <a:gd name="T25" fmla="*/ 67 h 79"/>
                <a:gd name="T26" fmla="*/ 64 w 121"/>
                <a:gd name="T27" fmla="*/ 79 h 79"/>
                <a:gd name="T28" fmla="*/ 65 w 121"/>
                <a:gd name="T29" fmla="*/ 79 h 79"/>
                <a:gd name="T30" fmla="*/ 67 w 121"/>
                <a:gd name="T31" fmla="*/ 79 h 79"/>
                <a:gd name="T32" fmla="*/ 95 w 121"/>
                <a:gd name="T33" fmla="*/ 60 h 79"/>
                <a:gd name="T34" fmla="*/ 116 w 121"/>
                <a:gd name="T35" fmla="*/ 24 h 79"/>
                <a:gd name="T36" fmla="*/ 121 w 121"/>
                <a:gd name="T37" fmla="*/ 5 h 79"/>
                <a:gd name="T38" fmla="*/ 117 w 121"/>
                <a:gd name="T39" fmla="*/ 0 h 79"/>
                <a:gd name="T40" fmla="*/ 113 w 121"/>
                <a:gd name="T41" fmla="*/ 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79">
                  <a:moveTo>
                    <a:pt x="113" y="4"/>
                  </a:moveTo>
                  <a:cubicBezTo>
                    <a:pt x="113" y="4"/>
                    <a:pt x="113" y="4"/>
                    <a:pt x="113" y="4"/>
                  </a:cubicBezTo>
                  <a:cubicBezTo>
                    <a:pt x="112" y="5"/>
                    <a:pt x="110" y="19"/>
                    <a:pt x="103" y="34"/>
                  </a:cubicBezTo>
                  <a:cubicBezTo>
                    <a:pt x="100" y="41"/>
                    <a:pt x="95" y="49"/>
                    <a:pt x="88" y="55"/>
                  </a:cubicBezTo>
                  <a:cubicBezTo>
                    <a:pt x="82" y="62"/>
                    <a:pt x="74" y="68"/>
                    <a:pt x="64" y="71"/>
                  </a:cubicBezTo>
                  <a:cubicBezTo>
                    <a:pt x="65" y="75"/>
                    <a:pt x="65" y="75"/>
                    <a:pt x="65" y="75"/>
                  </a:cubicBezTo>
                  <a:cubicBezTo>
                    <a:pt x="67" y="71"/>
                    <a:pt x="67" y="71"/>
                    <a:pt x="67" y="71"/>
                  </a:cubicBezTo>
                  <a:cubicBezTo>
                    <a:pt x="67" y="71"/>
                    <a:pt x="67" y="71"/>
                    <a:pt x="67" y="71"/>
                  </a:cubicBezTo>
                  <a:cubicBezTo>
                    <a:pt x="66" y="71"/>
                    <a:pt x="56" y="67"/>
                    <a:pt x="44" y="59"/>
                  </a:cubicBezTo>
                  <a:cubicBezTo>
                    <a:pt x="32" y="51"/>
                    <a:pt x="18" y="39"/>
                    <a:pt x="8" y="20"/>
                  </a:cubicBezTo>
                  <a:cubicBezTo>
                    <a:pt x="7" y="18"/>
                    <a:pt x="5" y="17"/>
                    <a:pt x="3" y="19"/>
                  </a:cubicBezTo>
                  <a:cubicBezTo>
                    <a:pt x="1" y="20"/>
                    <a:pt x="0" y="22"/>
                    <a:pt x="1" y="24"/>
                  </a:cubicBezTo>
                  <a:cubicBezTo>
                    <a:pt x="12" y="44"/>
                    <a:pt x="28" y="58"/>
                    <a:pt x="41" y="67"/>
                  </a:cubicBezTo>
                  <a:cubicBezTo>
                    <a:pt x="54" y="75"/>
                    <a:pt x="64" y="79"/>
                    <a:pt x="64" y="79"/>
                  </a:cubicBezTo>
                  <a:cubicBezTo>
                    <a:pt x="65" y="79"/>
                    <a:pt x="65" y="79"/>
                    <a:pt x="65" y="79"/>
                  </a:cubicBezTo>
                  <a:cubicBezTo>
                    <a:pt x="67" y="79"/>
                    <a:pt x="67" y="79"/>
                    <a:pt x="67" y="79"/>
                  </a:cubicBezTo>
                  <a:cubicBezTo>
                    <a:pt x="78" y="75"/>
                    <a:pt x="88" y="68"/>
                    <a:pt x="95" y="60"/>
                  </a:cubicBezTo>
                  <a:cubicBezTo>
                    <a:pt x="106" y="48"/>
                    <a:pt x="112" y="35"/>
                    <a:pt x="116" y="24"/>
                  </a:cubicBezTo>
                  <a:cubicBezTo>
                    <a:pt x="120" y="13"/>
                    <a:pt x="121" y="5"/>
                    <a:pt x="121" y="5"/>
                  </a:cubicBezTo>
                  <a:cubicBezTo>
                    <a:pt x="121" y="3"/>
                    <a:pt x="119" y="1"/>
                    <a:pt x="117" y="0"/>
                  </a:cubicBezTo>
                  <a:cubicBezTo>
                    <a:pt x="115" y="0"/>
                    <a:pt x="113" y="2"/>
                    <a:pt x="113" y="4"/>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Freeform 160">
              <a:extLst>
                <a:ext uri="{FF2B5EF4-FFF2-40B4-BE49-F238E27FC236}">
                  <a16:creationId xmlns:a16="http://schemas.microsoft.com/office/drawing/2014/main" id="{CB3B650D-2CE8-4550-838C-F018CF3CB05A}"/>
                </a:ext>
              </a:extLst>
            </p:cNvPr>
            <p:cNvSpPr>
              <a:spLocks/>
            </p:cNvSpPr>
            <p:nvPr/>
          </p:nvSpPr>
          <p:spPr bwMode="auto">
            <a:xfrm>
              <a:off x="7198" y="3075"/>
              <a:ext cx="288" cy="169"/>
            </a:xfrm>
            <a:custGeom>
              <a:avLst/>
              <a:gdLst>
                <a:gd name="T0" fmla="*/ 113 w 121"/>
                <a:gd name="T1" fmla="*/ 8 h 71"/>
                <a:gd name="T2" fmla="*/ 113 w 121"/>
                <a:gd name="T3" fmla="*/ 8 h 71"/>
                <a:gd name="T4" fmla="*/ 96 w 121"/>
                <a:gd name="T5" fmla="*/ 33 h 71"/>
                <a:gd name="T6" fmla="*/ 54 w 121"/>
                <a:gd name="T7" fmla="*/ 63 h 71"/>
                <a:gd name="T8" fmla="*/ 55 w 121"/>
                <a:gd name="T9" fmla="*/ 67 h 71"/>
                <a:gd name="T10" fmla="*/ 57 w 121"/>
                <a:gd name="T11" fmla="*/ 64 h 71"/>
                <a:gd name="T12" fmla="*/ 57 w 121"/>
                <a:gd name="T13" fmla="*/ 63 h 71"/>
                <a:gd name="T14" fmla="*/ 34 w 121"/>
                <a:gd name="T15" fmla="*/ 42 h 71"/>
                <a:gd name="T16" fmla="*/ 8 w 121"/>
                <a:gd name="T17" fmla="*/ 4 h 71"/>
                <a:gd name="T18" fmla="*/ 3 w 121"/>
                <a:gd name="T19" fmla="*/ 1 h 71"/>
                <a:gd name="T20" fmla="*/ 0 w 121"/>
                <a:gd name="T21" fmla="*/ 6 h 71"/>
                <a:gd name="T22" fmla="*/ 31 w 121"/>
                <a:gd name="T23" fmla="*/ 50 h 71"/>
                <a:gd name="T24" fmla="*/ 53 w 121"/>
                <a:gd name="T25" fmla="*/ 70 h 71"/>
                <a:gd name="T26" fmla="*/ 54 w 121"/>
                <a:gd name="T27" fmla="*/ 71 h 71"/>
                <a:gd name="T28" fmla="*/ 56 w 121"/>
                <a:gd name="T29" fmla="*/ 71 h 71"/>
                <a:gd name="T30" fmla="*/ 103 w 121"/>
                <a:gd name="T31" fmla="*/ 37 h 71"/>
                <a:gd name="T32" fmla="*/ 120 w 121"/>
                <a:gd name="T33" fmla="*/ 11 h 71"/>
                <a:gd name="T34" fmla="*/ 118 w 121"/>
                <a:gd name="T35" fmla="*/ 6 h 71"/>
                <a:gd name="T36" fmla="*/ 113 w 121"/>
                <a:gd name="T37" fmla="*/ 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1" h="71">
                  <a:moveTo>
                    <a:pt x="113" y="8"/>
                  </a:moveTo>
                  <a:cubicBezTo>
                    <a:pt x="113" y="8"/>
                    <a:pt x="113" y="8"/>
                    <a:pt x="113" y="8"/>
                  </a:cubicBezTo>
                  <a:cubicBezTo>
                    <a:pt x="112" y="9"/>
                    <a:pt x="106" y="21"/>
                    <a:pt x="96" y="33"/>
                  </a:cubicBezTo>
                  <a:cubicBezTo>
                    <a:pt x="85" y="45"/>
                    <a:pt x="71" y="58"/>
                    <a:pt x="54" y="63"/>
                  </a:cubicBezTo>
                  <a:cubicBezTo>
                    <a:pt x="55" y="67"/>
                    <a:pt x="55" y="67"/>
                    <a:pt x="55" y="67"/>
                  </a:cubicBezTo>
                  <a:cubicBezTo>
                    <a:pt x="57" y="64"/>
                    <a:pt x="57" y="64"/>
                    <a:pt x="57" y="64"/>
                  </a:cubicBezTo>
                  <a:cubicBezTo>
                    <a:pt x="57" y="63"/>
                    <a:pt x="57" y="63"/>
                    <a:pt x="57" y="63"/>
                  </a:cubicBezTo>
                  <a:cubicBezTo>
                    <a:pt x="55" y="61"/>
                    <a:pt x="45" y="53"/>
                    <a:pt x="34" y="42"/>
                  </a:cubicBezTo>
                  <a:cubicBezTo>
                    <a:pt x="24" y="31"/>
                    <a:pt x="13" y="17"/>
                    <a:pt x="8" y="4"/>
                  </a:cubicBezTo>
                  <a:cubicBezTo>
                    <a:pt x="7" y="1"/>
                    <a:pt x="5" y="0"/>
                    <a:pt x="3" y="1"/>
                  </a:cubicBezTo>
                  <a:cubicBezTo>
                    <a:pt x="1" y="2"/>
                    <a:pt x="0" y="4"/>
                    <a:pt x="0" y="6"/>
                  </a:cubicBezTo>
                  <a:cubicBezTo>
                    <a:pt x="6" y="22"/>
                    <a:pt x="19" y="38"/>
                    <a:pt x="31" y="50"/>
                  </a:cubicBezTo>
                  <a:cubicBezTo>
                    <a:pt x="42" y="62"/>
                    <a:pt x="52" y="70"/>
                    <a:pt x="53" y="70"/>
                  </a:cubicBezTo>
                  <a:cubicBezTo>
                    <a:pt x="54" y="71"/>
                    <a:pt x="54" y="71"/>
                    <a:pt x="54" y="71"/>
                  </a:cubicBezTo>
                  <a:cubicBezTo>
                    <a:pt x="56" y="71"/>
                    <a:pt x="56" y="71"/>
                    <a:pt x="56" y="71"/>
                  </a:cubicBezTo>
                  <a:cubicBezTo>
                    <a:pt x="76" y="65"/>
                    <a:pt x="92" y="50"/>
                    <a:pt x="103" y="37"/>
                  </a:cubicBezTo>
                  <a:cubicBezTo>
                    <a:pt x="114" y="23"/>
                    <a:pt x="120" y="11"/>
                    <a:pt x="120" y="11"/>
                  </a:cubicBezTo>
                  <a:cubicBezTo>
                    <a:pt x="121" y="9"/>
                    <a:pt x="120" y="7"/>
                    <a:pt x="118" y="6"/>
                  </a:cubicBezTo>
                  <a:cubicBezTo>
                    <a:pt x="116" y="5"/>
                    <a:pt x="114" y="6"/>
                    <a:pt x="113" y="8"/>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5" name="Freeform 161">
              <a:extLst>
                <a:ext uri="{FF2B5EF4-FFF2-40B4-BE49-F238E27FC236}">
                  <a16:creationId xmlns:a16="http://schemas.microsoft.com/office/drawing/2014/main" id="{E71D40DE-4A40-460D-9011-3096EB6D0A63}"/>
                </a:ext>
              </a:extLst>
            </p:cNvPr>
            <p:cNvSpPr>
              <a:spLocks/>
            </p:cNvSpPr>
            <p:nvPr/>
          </p:nvSpPr>
          <p:spPr bwMode="auto">
            <a:xfrm>
              <a:off x="7186" y="3156"/>
              <a:ext cx="295" cy="181"/>
            </a:xfrm>
            <a:custGeom>
              <a:avLst/>
              <a:gdLst>
                <a:gd name="T0" fmla="*/ 117 w 124"/>
                <a:gd name="T1" fmla="*/ 14 h 76"/>
                <a:gd name="T2" fmla="*/ 116 w 124"/>
                <a:gd name="T3" fmla="*/ 15 h 76"/>
                <a:gd name="T4" fmla="*/ 91 w 124"/>
                <a:gd name="T5" fmla="*/ 42 h 76"/>
                <a:gd name="T6" fmla="*/ 70 w 124"/>
                <a:gd name="T7" fmla="*/ 58 h 76"/>
                <a:gd name="T8" fmla="*/ 47 w 124"/>
                <a:gd name="T9" fmla="*/ 68 h 76"/>
                <a:gd name="T10" fmla="*/ 48 w 124"/>
                <a:gd name="T11" fmla="*/ 72 h 76"/>
                <a:gd name="T12" fmla="*/ 51 w 124"/>
                <a:gd name="T13" fmla="*/ 69 h 76"/>
                <a:gd name="T14" fmla="*/ 50 w 124"/>
                <a:gd name="T15" fmla="*/ 68 h 76"/>
                <a:gd name="T16" fmla="*/ 8 w 124"/>
                <a:gd name="T17" fmla="*/ 2 h 76"/>
                <a:gd name="T18" fmla="*/ 2 w 124"/>
                <a:gd name="T19" fmla="*/ 1 h 76"/>
                <a:gd name="T20" fmla="*/ 1 w 124"/>
                <a:gd name="T21" fmla="*/ 6 h 76"/>
                <a:gd name="T22" fmla="*/ 45 w 124"/>
                <a:gd name="T23" fmla="*/ 74 h 76"/>
                <a:gd name="T24" fmla="*/ 46 w 124"/>
                <a:gd name="T25" fmla="*/ 76 h 76"/>
                <a:gd name="T26" fmla="*/ 49 w 124"/>
                <a:gd name="T27" fmla="*/ 76 h 76"/>
                <a:gd name="T28" fmla="*/ 75 w 124"/>
                <a:gd name="T29" fmla="*/ 64 h 76"/>
                <a:gd name="T30" fmla="*/ 123 w 124"/>
                <a:gd name="T31" fmla="*/ 19 h 76"/>
                <a:gd name="T32" fmla="*/ 122 w 124"/>
                <a:gd name="T33" fmla="*/ 14 h 76"/>
                <a:gd name="T34" fmla="*/ 117 w 124"/>
                <a:gd name="T35"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4" h="76">
                  <a:moveTo>
                    <a:pt x="117" y="14"/>
                  </a:moveTo>
                  <a:cubicBezTo>
                    <a:pt x="116" y="15"/>
                    <a:pt x="116" y="15"/>
                    <a:pt x="116" y="15"/>
                  </a:cubicBezTo>
                  <a:cubicBezTo>
                    <a:pt x="114" y="17"/>
                    <a:pt x="104" y="30"/>
                    <a:pt x="91" y="42"/>
                  </a:cubicBezTo>
                  <a:cubicBezTo>
                    <a:pt x="84" y="48"/>
                    <a:pt x="77" y="53"/>
                    <a:pt x="70" y="58"/>
                  </a:cubicBezTo>
                  <a:cubicBezTo>
                    <a:pt x="62" y="63"/>
                    <a:pt x="54" y="67"/>
                    <a:pt x="47" y="68"/>
                  </a:cubicBezTo>
                  <a:cubicBezTo>
                    <a:pt x="48" y="72"/>
                    <a:pt x="48" y="72"/>
                    <a:pt x="48" y="72"/>
                  </a:cubicBezTo>
                  <a:cubicBezTo>
                    <a:pt x="51" y="69"/>
                    <a:pt x="51" y="69"/>
                    <a:pt x="51" y="69"/>
                  </a:cubicBezTo>
                  <a:cubicBezTo>
                    <a:pt x="51" y="69"/>
                    <a:pt x="51" y="69"/>
                    <a:pt x="50" y="68"/>
                  </a:cubicBezTo>
                  <a:cubicBezTo>
                    <a:pt x="45" y="62"/>
                    <a:pt x="25" y="35"/>
                    <a:pt x="8" y="2"/>
                  </a:cubicBezTo>
                  <a:cubicBezTo>
                    <a:pt x="7" y="0"/>
                    <a:pt x="4" y="0"/>
                    <a:pt x="2" y="1"/>
                  </a:cubicBezTo>
                  <a:cubicBezTo>
                    <a:pt x="0" y="2"/>
                    <a:pt x="0" y="4"/>
                    <a:pt x="1" y="6"/>
                  </a:cubicBezTo>
                  <a:cubicBezTo>
                    <a:pt x="21" y="44"/>
                    <a:pt x="45" y="74"/>
                    <a:pt x="45" y="74"/>
                  </a:cubicBezTo>
                  <a:cubicBezTo>
                    <a:pt x="46" y="76"/>
                    <a:pt x="46" y="76"/>
                    <a:pt x="46" y="76"/>
                  </a:cubicBezTo>
                  <a:cubicBezTo>
                    <a:pt x="49" y="76"/>
                    <a:pt x="49" y="76"/>
                    <a:pt x="49" y="76"/>
                  </a:cubicBezTo>
                  <a:cubicBezTo>
                    <a:pt x="58" y="74"/>
                    <a:pt x="67" y="70"/>
                    <a:pt x="75" y="64"/>
                  </a:cubicBezTo>
                  <a:cubicBezTo>
                    <a:pt x="101" y="47"/>
                    <a:pt x="123" y="19"/>
                    <a:pt x="123" y="19"/>
                  </a:cubicBezTo>
                  <a:cubicBezTo>
                    <a:pt x="124" y="18"/>
                    <a:pt x="124" y="15"/>
                    <a:pt x="122" y="14"/>
                  </a:cubicBezTo>
                  <a:cubicBezTo>
                    <a:pt x="121" y="12"/>
                    <a:pt x="118" y="13"/>
                    <a:pt x="117" y="14"/>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6" name="Freeform 162">
              <a:extLst>
                <a:ext uri="{FF2B5EF4-FFF2-40B4-BE49-F238E27FC236}">
                  <a16:creationId xmlns:a16="http://schemas.microsoft.com/office/drawing/2014/main" id="{458B22D5-4454-4477-BD52-7E01A57A1162}"/>
                </a:ext>
              </a:extLst>
            </p:cNvPr>
            <p:cNvSpPr>
              <a:spLocks/>
            </p:cNvSpPr>
            <p:nvPr/>
          </p:nvSpPr>
          <p:spPr bwMode="auto">
            <a:xfrm>
              <a:off x="7186" y="3256"/>
              <a:ext cx="255" cy="140"/>
            </a:xfrm>
            <a:custGeom>
              <a:avLst/>
              <a:gdLst>
                <a:gd name="T0" fmla="*/ 100 w 107"/>
                <a:gd name="T1" fmla="*/ 20 h 59"/>
                <a:gd name="T2" fmla="*/ 100 w 107"/>
                <a:gd name="T3" fmla="*/ 20 h 59"/>
                <a:gd name="T4" fmla="*/ 80 w 107"/>
                <a:gd name="T5" fmla="*/ 36 h 59"/>
                <a:gd name="T6" fmla="*/ 39 w 107"/>
                <a:gd name="T7" fmla="*/ 51 h 59"/>
                <a:gd name="T8" fmla="*/ 38 w 107"/>
                <a:gd name="T9" fmla="*/ 51 h 59"/>
                <a:gd name="T10" fmla="*/ 38 w 107"/>
                <a:gd name="T11" fmla="*/ 55 h 59"/>
                <a:gd name="T12" fmla="*/ 40 w 107"/>
                <a:gd name="T13" fmla="*/ 52 h 59"/>
                <a:gd name="T14" fmla="*/ 40 w 107"/>
                <a:gd name="T15" fmla="*/ 52 h 59"/>
                <a:gd name="T16" fmla="*/ 25 w 107"/>
                <a:gd name="T17" fmla="*/ 38 h 59"/>
                <a:gd name="T18" fmla="*/ 9 w 107"/>
                <a:gd name="T19" fmla="*/ 3 h 59"/>
                <a:gd name="T20" fmla="*/ 4 w 107"/>
                <a:gd name="T21" fmla="*/ 0 h 59"/>
                <a:gd name="T22" fmla="*/ 1 w 107"/>
                <a:gd name="T23" fmla="*/ 5 h 59"/>
                <a:gd name="T24" fmla="*/ 20 w 107"/>
                <a:gd name="T25" fmla="*/ 44 h 59"/>
                <a:gd name="T26" fmla="*/ 35 w 107"/>
                <a:gd name="T27" fmla="*/ 58 h 59"/>
                <a:gd name="T28" fmla="*/ 36 w 107"/>
                <a:gd name="T29" fmla="*/ 59 h 59"/>
                <a:gd name="T30" fmla="*/ 38 w 107"/>
                <a:gd name="T31" fmla="*/ 59 h 59"/>
                <a:gd name="T32" fmla="*/ 39 w 107"/>
                <a:gd name="T33" fmla="*/ 59 h 59"/>
                <a:gd name="T34" fmla="*/ 85 w 107"/>
                <a:gd name="T35" fmla="*/ 42 h 59"/>
                <a:gd name="T36" fmla="*/ 106 w 107"/>
                <a:gd name="T37" fmla="*/ 26 h 59"/>
                <a:gd name="T38" fmla="*/ 106 w 107"/>
                <a:gd name="T39" fmla="*/ 20 h 59"/>
                <a:gd name="T40" fmla="*/ 100 w 107"/>
                <a:gd name="T41" fmla="*/ 2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59">
                  <a:moveTo>
                    <a:pt x="100" y="20"/>
                  </a:moveTo>
                  <a:cubicBezTo>
                    <a:pt x="100" y="20"/>
                    <a:pt x="100" y="20"/>
                    <a:pt x="100" y="20"/>
                  </a:cubicBezTo>
                  <a:cubicBezTo>
                    <a:pt x="99" y="21"/>
                    <a:pt x="91" y="29"/>
                    <a:pt x="80" y="36"/>
                  </a:cubicBezTo>
                  <a:cubicBezTo>
                    <a:pt x="68" y="44"/>
                    <a:pt x="53" y="51"/>
                    <a:pt x="39" y="51"/>
                  </a:cubicBezTo>
                  <a:cubicBezTo>
                    <a:pt x="39" y="51"/>
                    <a:pt x="38" y="51"/>
                    <a:pt x="38" y="51"/>
                  </a:cubicBezTo>
                  <a:cubicBezTo>
                    <a:pt x="38" y="55"/>
                    <a:pt x="38" y="55"/>
                    <a:pt x="38" y="55"/>
                  </a:cubicBezTo>
                  <a:cubicBezTo>
                    <a:pt x="40" y="52"/>
                    <a:pt x="40" y="52"/>
                    <a:pt x="40" y="52"/>
                  </a:cubicBezTo>
                  <a:cubicBezTo>
                    <a:pt x="40" y="52"/>
                    <a:pt x="40" y="52"/>
                    <a:pt x="40" y="52"/>
                  </a:cubicBezTo>
                  <a:cubicBezTo>
                    <a:pt x="39" y="51"/>
                    <a:pt x="33" y="46"/>
                    <a:pt x="25" y="38"/>
                  </a:cubicBezTo>
                  <a:cubicBezTo>
                    <a:pt x="18" y="29"/>
                    <a:pt x="11" y="17"/>
                    <a:pt x="9" y="3"/>
                  </a:cubicBezTo>
                  <a:cubicBezTo>
                    <a:pt x="8" y="1"/>
                    <a:pt x="6" y="0"/>
                    <a:pt x="4" y="0"/>
                  </a:cubicBezTo>
                  <a:cubicBezTo>
                    <a:pt x="2" y="0"/>
                    <a:pt x="0" y="3"/>
                    <a:pt x="1" y="5"/>
                  </a:cubicBezTo>
                  <a:cubicBezTo>
                    <a:pt x="3" y="21"/>
                    <a:pt x="12" y="34"/>
                    <a:pt x="20" y="44"/>
                  </a:cubicBezTo>
                  <a:cubicBezTo>
                    <a:pt x="28" y="53"/>
                    <a:pt x="35" y="58"/>
                    <a:pt x="35" y="58"/>
                  </a:cubicBezTo>
                  <a:cubicBezTo>
                    <a:pt x="36" y="59"/>
                    <a:pt x="36" y="59"/>
                    <a:pt x="36" y="59"/>
                  </a:cubicBezTo>
                  <a:cubicBezTo>
                    <a:pt x="38" y="59"/>
                    <a:pt x="38" y="59"/>
                    <a:pt x="38" y="59"/>
                  </a:cubicBezTo>
                  <a:cubicBezTo>
                    <a:pt x="38" y="59"/>
                    <a:pt x="39" y="59"/>
                    <a:pt x="39" y="59"/>
                  </a:cubicBezTo>
                  <a:cubicBezTo>
                    <a:pt x="56" y="59"/>
                    <a:pt x="73" y="51"/>
                    <a:pt x="85" y="42"/>
                  </a:cubicBezTo>
                  <a:cubicBezTo>
                    <a:pt x="98" y="34"/>
                    <a:pt x="106" y="26"/>
                    <a:pt x="106" y="26"/>
                  </a:cubicBezTo>
                  <a:cubicBezTo>
                    <a:pt x="107" y="24"/>
                    <a:pt x="107" y="22"/>
                    <a:pt x="106" y="20"/>
                  </a:cubicBezTo>
                  <a:cubicBezTo>
                    <a:pt x="104" y="19"/>
                    <a:pt x="102" y="19"/>
                    <a:pt x="100" y="20"/>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88" name="Group 165">
            <a:extLst>
              <a:ext uri="{FF2B5EF4-FFF2-40B4-BE49-F238E27FC236}">
                <a16:creationId xmlns:a16="http://schemas.microsoft.com/office/drawing/2014/main" id="{C38D3AD7-5B15-4FE0-A4AE-FE8ED946F26E}"/>
              </a:ext>
            </a:extLst>
          </p:cNvPr>
          <p:cNvGrpSpPr>
            <a:grpSpLocks noChangeAspect="1"/>
          </p:cNvGrpSpPr>
          <p:nvPr/>
        </p:nvGrpSpPr>
        <p:grpSpPr bwMode="auto">
          <a:xfrm>
            <a:off x="8948850" y="4105277"/>
            <a:ext cx="3108324" cy="2740025"/>
            <a:chOff x="5473" y="2431"/>
            <a:chExt cx="1958" cy="1726"/>
          </a:xfrm>
          <a:effectLst>
            <a:outerShdw blurRad="50800" dist="38100" dir="16200000" rotWithShape="0">
              <a:prstClr val="black">
                <a:alpha val="40000"/>
              </a:prstClr>
            </a:outerShdw>
          </a:effectLst>
        </p:grpSpPr>
        <p:sp>
          <p:nvSpPr>
            <p:cNvPr id="2090" name="Freeform 166">
              <a:extLst>
                <a:ext uri="{FF2B5EF4-FFF2-40B4-BE49-F238E27FC236}">
                  <a16:creationId xmlns:a16="http://schemas.microsoft.com/office/drawing/2014/main" id="{F49FE91E-7A7F-43FB-BB2B-FAA92F428EA3}"/>
                </a:ext>
              </a:extLst>
            </p:cNvPr>
            <p:cNvSpPr>
              <a:spLocks/>
            </p:cNvSpPr>
            <p:nvPr/>
          </p:nvSpPr>
          <p:spPr bwMode="auto">
            <a:xfrm>
              <a:off x="6235" y="2431"/>
              <a:ext cx="1196" cy="1443"/>
            </a:xfrm>
            <a:custGeom>
              <a:avLst/>
              <a:gdLst>
                <a:gd name="T0" fmla="*/ 393 w 503"/>
                <a:gd name="T1" fmla="*/ 595 h 606"/>
                <a:gd name="T2" fmla="*/ 456 w 503"/>
                <a:gd name="T3" fmla="*/ 341 h 606"/>
                <a:gd name="T4" fmla="*/ 335 w 503"/>
                <a:gd name="T5" fmla="*/ 132 h 606"/>
                <a:gd name="T6" fmla="*/ 211 w 503"/>
                <a:gd name="T7" fmla="*/ 39 h 606"/>
                <a:gd name="T8" fmla="*/ 37 w 503"/>
                <a:gd name="T9" fmla="*/ 0 h 606"/>
                <a:gd name="T10" fmla="*/ 0 w 503"/>
                <a:gd name="T11" fmla="*/ 174 h 606"/>
                <a:gd name="T12" fmla="*/ 56 w 503"/>
                <a:gd name="T13" fmla="*/ 341 h 606"/>
                <a:gd name="T14" fmla="*/ 146 w 503"/>
                <a:gd name="T15" fmla="*/ 496 h 606"/>
                <a:gd name="T16" fmla="*/ 393 w 503"/>
                <a:gd name="T17" fmla="*/ 595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606">
                  <a:moveTo>
                    <a:pt x="393" y="595"/>
                  </a:moveTo>
                  <a:cubicBezTo>
                    <a:pt x="393" y="595"/>
                    <a:pt x="503" y="502"/>
                    <a:pt x="456" y="341"/>
                  </a:cubicBezTo>
                  <a:cubicBezTo>
                    <a:pt x="456" y="341"/>
                    <a:pt x="331" y="329"/>
                    <a:pt x="335" y="132"/>
                  </a:cubicBezTo>
                  <a:cubicBezTo>
                    <a:pt x="335" y="132"/>
                    <a:pt x="230" y="160"/>
                    <a:pt x="211" y="39"/>
                  </a:cubicBezTo>
                  <a:cubicBezTo>
                    <a:pt x="211" y="39"/>
                    <a:pt x="112" y="77"/>
                    <a:pt x="37" y="0"/>
                  </a:cubicBezTo>
                  <a:cubicBezTo>
                    <a:pt x="37" y="0"/>
                    <a:pt x="116" y="126"/>
                    <a:pt x="0" y="174"/>
                  </a:cubicBezTo>
                  <a:cubicBezTo>
                    <a:pt x="0" y="174"/>
                    <a:pt x="140" y="226"/>
                    <a:pt x="56" y="341"/>
                  </a:cubicBezTo>
                  <a:cubicBezTo>
                    <a:pt x="56" y="341"/>
                    <a:pt x="228" y="386"/>
                    <a:pt x="146" y="496"/>
                  </a:cubicBezTo>
                  <a:cubicBezTo>
                    <a:pt x="146" y="496"/>
                    <a:pt x="316" y="606"/>
                    <a:pt x="393" y="595"/>
                  </a:cubicBezTo>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1" name="Freeform 167">
              <a:extLst>
                <a:ext uri="{FF2B5EF4-FFF2-40B4-BE49-F238E27FC236}">
                  <a16:creationId xmlns:a16="http://schemas.microsoft.com/office/drawing/2014/main" id="{0E4F594A-0E90-4D08-AC98-355A4502D5BD}"/>
                </a:ext>
              </a:extLst>
            </p:cNvPr>
            <p:cNvSpPr>
              <a:spLocks noEditPoints="1"/>
            </p:cNvSpPr>
            <p:nvPr/>
          </p:nvSpPr>
          <p:spPr bwMode="auto">
            <a:xfrm>
              <a:off x="6575" y="3100"/>
              <a:ext cx="823" cy="688"/>
            </a:xfrm>
            <a:custGeom>
              <a:avLst/>
              <a:gdLst>
                <a:gd name="T0" fmla="*/ 0 w 346"/>
                <a:gd name="T1" fmla="*/ 105 h 289"/>
                <a:gd name="T2" fmla="*/ 21 w 346"/>
                <a:gd name="T3" fmla="*/ 135 h 289"/>
                <a:gd name="T4" fmla="*/ 21 w 346"/>
                <a:gd name="T5" fmla="*/ 135 h 289"/>
                <a:gd name="T6" fmla="*/ 0 w 346"/>
                <a:gd name="T7" fmla="*/ 105 h 289"/>
                <a:gd name="T8" fmla="*/ 0 w 346"/>
                <a:gd name="T9" fmla="*/ 105 h 289"/>
                <a:gd name="T10" fmla="*/ 313 w 346"/>
                <a:gd name="T11" fmla="*/ 60 h 289"/>
                <a:gd name="T12" fmla="*/ 313 w 346"/>
                <a:gd name="T13" fmla="*/ 60 h 289"/>
                <a:gd name="T14" fmla="*/ 273 w 346"/>
                <a:gd name="T15" fmla="*/ 289 h 289"/>
                <a:gd name="T16" fmla="*/ 273 w 346"/>
                <a:gd name="T17" fmla="*/ 289 h 289"/>
                <a:gd name="T18" fmla="*/ 313 w 346"/>
                <a:gd name="T19" fmla="*/ 60 h 289"/>
                <a:gd name="T20" fmla="*/ 313 w 346"/>
                <a:gd name="T21" fmla="*/ 60 h 289"/>
                <a:gd name="T22" fmla="*/ 313 w 346"/>
                <a:gd name="T23" fmla="*/ 60 h 289"/>
                <a:gd name="T24" fmla="*/ 313 w 346"/>
                <a:gd name="T25" fmla="*/ 60 h 289"/>
                <a:gd name="T26" fmla="*/ 313 w 346"/>
                <a:gd name="T27" fmla="*/ 60 h 289"/>
                <a:gd name="T28" fmla="*/ 226 w 346"/>
                <a:gd name="T29" fmla="*/ 0 h 289"/>
                <a:gd name="T30" fmla="*/ 226 w 346"/>
                <a:gd name="T31" fmla="*/ 0 h 289"/>
                <a:gd name="T32" fmla="*/ 313 w 346"/>
                <a:gd name="T33" fmla="*/ 60 h 289"/>
                <a:gd name="T34" fmla="*/ 226 w 346"/>
                <a:gd name="T35"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6" h="289">
                  <a:moveTo>
                    <a:pt x="0" y="105"/>
                  </a:moveTo>
                  <a:cubicBezTo>
                    <a:pt x="9" y="114"/>
                    <a:pt x="16" y="123"/>
                    <a:pt x="21" y="135"/>
                  </a:cubicBezTo>
                  <a:cubicBezTo>
                    <a:pt x="21" y="135"/>
                    <a:pt x="21" y="135"/>
                    <a:pt x="21" y="135"/>
                  </a:cubicBezTo>
                  <a:cubicBezTo>
                    <a:pt x="16" y="123"/>
                    <a:pt x="9" y="114"/>
                    <a:pt x="0" y="105"/>
                  </a:cubicBezTo>
                  <a:cubicBezTo>
                    <a:pt x="0" y="105"/>
                    <a:pt x="0" y="105"/>
                    <a:pt x="0" y="105"/>
                  </a:cubicBezTo>
                  <a:moveTo>
                    <a:pt x="313" y="60"/>
                  </a:moveTo>
                  <a:cubicBezTo>
                    <a:pt x="313" y="60"/>
                    <a:pt x="313" y="60"/>
                    <a:pt x="313" y="60"/>
                  </a:cubicBezTo>
                  <a:cubicBezTo>
                    <a:pt x="346" y="172"/>
                    <a:pt x="302" y="251"/>
                    <a:pt x="273" y="289"/>
                  </a:cubicBezTo>
                  <a:cubicBezTo>
                    <a:pt x="273" y="289"/>
                    <a:pt x="273" y="289"/>
                    <a:pt x="273" y="289"/>
                  </a:cubicBezTo>
                  <a:cubicBezTo>
                    <a:pt x="302" y="251"/>
                    <a:pt x="346" y="172"/>
                    <a:pt x="313" y="60"/>
                  </a:cubicBezTo>
                  <a:cubicBezTo>
                    <a:pt x="313" y="60"/>
                    <a:pt x="313" y="60"/>
                    <a:pt x="313" y="60"/>
                  </a:cubicBezTo>
                  <a:moveTo>
                    <a:pt x="313" y="60"/>
                  </a:moveTo>
                  <a:cubicBezTo>
                    <a:pt x="313" y="60"/>
                    <a:pt x="313" y="60"/>
                    <a:pt x="313" y="60"/>
                  </a:cubicBezTo>
                  <a:cubicBezTo>
                    <a:pt x="313" y="60"/>
                    <a:pt x="313" y="60"/>
                    <a:pt x="313" y="60"/>
                  </a:cubicBezTo>
                  <a:moveTo>
                    <a:pt x="226" y="0"/>
                  </a:moveTo>
                  <a:cubicBezTo>
                    <a:pt x="226" y="0"/>
                    <a:pt x="226" y="0"/>
                    <a:pt x="226" y="0"/>
                  </a:cubicBezTo>
                  <a:cubicBezTo>
                    <a:pt x="262" y="54"/>
                    <a:pt x="312" y="59"/>
                    <a:pt x="313" y="60"/>
                  </a:cubicBezTo>
                  <a:cubicBezTo>
                    <a:pt x="312" y="59"/>
                    <a:pt x="262" y="54"/>
                    <a:pt x="226"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2" name="Freeform 168">
              <a:extLst>
                <a:ext uri="{FF2B5EF4-FFF2-40B4-BE49-F238E27FC236}">
                  <a16:creationId xmlns:a16="http://schemas.microsoft.com/office/drawing/2014/main" id="{74BE8FBC-758A-4278-8AD0-97CD0A490CD0}"/>
                </a:ext>
              </a:extLst>
            </p:cNvPr>
            <p:cNvSpPr>
              <a:spLocks noEditPoints="1"/>
            </p:cNvSpPr>
            <p:nvPr/>
          </p:nvSpPr>
          <p:spPr bwMode="auto">
            <a:xfrm>
              <a:off x="6575" y="3100"/>
              <a:ext cx="823" cy="688"/>
            </a:xfrm>
            <a:custGeom>
              <a:avLst/>
              <a:gdLst>
                <a:gd name="T0" fmla="*/ 119 w 346"/>
                <a:gd name="T1" fmla="*/ 88 h 289"/>
                <a:gd name="T2" fmla="*/ 101 w 346"/>
                <a:gd name="T3" fmla="*/ 93 h 289"/>
                <a:gd name="T4" fmla="*/ 72 w 346"/>
                <a:gd name="T5" fmla="*/ 104 h 289"/>
                <a:gd name="T6" fmla="*/ 33 w 346"/>
                <a:gd name="T7" fmla="*/ 108 h 289"/>
                <a:gd name="T8" fmla="*/ 0 w 346"/>
                <a:gd name="T9" fmla="*/ 105 h 289"/>
                <a:gd name="T10" fmla="*/ 21 w 346"/>
                <a:gd name="T11" fmla="*/ 135 h 289"/>
                <a:gd name="T12" fmla="*/ 36 w 346"/>
                <a:gd name="T13" fmla="*/ 135 h 289"/>
                <a:gd name="T14" fmla="*/ 117 w 346"/>
                <a:gd name="T15" fmla="*/ 111 h 289"/>
                <a:gd name="T16" fmla="*/ 173 w 346"/>
                <a:gd name="T17" fmla="*/ 144 h 289"/>
                <a:gd name="T18" fmla="*/ 161 w 346"/>
                <a:gd name="T19" fmla="*/ 121 h 289"/>
                <a:gd name="T20" fmla="*/ 153 w 346"/>
                <a:gd name="T21" fmla="*/ 106 h 289"/>
                <a:gd name="T22" fmla="*/ 150 w 346"/>
                <a:gd name="T23" fmla="*/ 101 h 289"/>
                <a:gd name="T24" fmla="*/ 127 w 346"/>
                <a:gd name="T25" fmla="*/ 89 h 289"/>
                <a:gd name="T26" fmla="*/ 119 w 346"/>
                <a:gd name="T27" fmla="*/ 88 h 289"/>
                <a:gd name="T28" fmla="*/ 226 w 346"/>
                <a:gd name="T29" fmla="*/ 0 h 289"/>
                <a:gd name="T30" fmla="*/ 208 w 346"/>
                <a:gd name="T31" fmla="*/ 33 h 289"/>
                <a:gd name="T32" fmla="*/ 195 w 346"/>
                <a:gd name="T33" fmla="*/ 75 h 289"/>
                <a:gd name="T34" fmla="*/ 191 w 346"/>
                <a:gd name="T35" fmla="*/ 120 h 289"/>
                <a:gd name="T36" fmla="*/ 189 w 346"/>
                <a:gd name="T37" fmla="*/ 122 h 289"/>
                <a:gd name="T38" fmla="*/ 188 w 346"/>
                <a:gd name="T39" fmla="*/ 122 h 289"/>
                <a:gd name="T40" fmla="*/ 166 w 346"/>
                <a:gd name="T41" fmla="*/ 110 h 289"/>
                <a:gd name="T42" fmla="*/ 170 w 346"/>
                <a:gd name="T43" fmla="*/ 117 h 289"/>
                <a:gd name="T44" fmla="*/ 186 w 346"/>
                <a:gd name="T45" fmla="*/ 149 h 289"/>
                <a:gd name="T46" fmla="*/ 191 w 346"/>
                <a:gd name="T47" fmla="*/ 158 h 289"/>
                <a:gd name="T48" fmla="*/ 223 w 346"/>
                <a:gd name="T49" fmla="*/ 191 h 289"/>
                <a:gd name="T50" fmla="*/ 231 w 346"/>
                <a:gd name="T51" fmla="*/ 164 h 289"/>
                <a:gd name="T52" fmla="*/ 249 w 346"/>
                <a:gd name="T53" fmla="*/ 128 h 289"/>
                <a:gd name="T54" fmla="*/ 274 w 346"/>
                <a:gd name="T55" fmla="*/ 97 h 289"/>
                <a:gd name="T56" fmla="*/ 276 w 346"/>
                <a:gd name="T57" fmla="*/ 97 h 289"/>
                <a:gd name="T58" fmla="*/ 278 w 346"/>
                <a:gd name="T59" fmla="*/ 97 h 289"/>
                <a:gd name="T60" fmla="*/ 278 w 346"/>
                <a:gd name="T61" fmla="*/ 101 h 289"/>
                <a:gd name="T62" fmla="*/ 278 w 346"/>
                <a:gd name="T63" fmla="*/ 101 h 289"/>
                <a:gd name="T64" fmla="*/ 255 w 346"/>
                <a:gd name="T65" fmla="*/ 132 h 289"/>
                <a:gd name="T66" fmla="*/ 239 w 346"/>
                <a:gd name="T67" fmla="*/ 167 h 289"/>
                <a:gd name="T68" fmla="*/ 231 w 346"/>
                <a:gd name="T69" fmla="*/ 201 h 289"/>
                <a:gd name="T70" fmla="*/ 273 w 346"/>
                <a:gd name="T71" fmla="*/ 289 h 289"/>
                <a:gd name="T72" fmla="*/ 313 w 346"/>
                <a:gd name="T73" fmla="*/ 60 h 289"/>
                <a:gd name="T74" fmla="*/ 313 w 346"/>
                <a:gd name="T75" fmla="*/ 60 h 289"/>
                <a:gd name="T76" fmla="*/ 313 w 346"/>
                <a:gd name="T77" fmla="*/ 60 h 289"/>
                <a:gd name="T78" fmla="*/ 313 w 346"/>
                <a:gd name="T79" fmla="*/ 60 h 289"/>
                <a:gd name="T80" fmla="*/ 313 w 346"/>
                <a:gd name="T81" fmla="*/ 60 h 289"/>
                <a:gd name="T82" fmla="*/ 226 w 346"/>
                <a:gd name="T8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6" h="289">
                  <a:moveTo>
                    <a:pt x="119" y="88"/>
                  </a:moveTo>
                  <a:cubicBezTo>
                    <a:pt x="112" y="88"/>
                    <a:pt x="107" y="90"/>
                    <a:pt x="101" y="93"/>
                  </a:cubicBezTo>
                  <a:cubicBezTo>
                    <a:pt x="92" y="98"/>
                    <a:pt x="82" y="101"/>
                    <a:pt x="72" y="104"/>
                  </a:cubicBezTo>
                  <a:cubicBezTo>
                    <a:pt x="59" y="107"/>
                    <a:pt x="46" y="108"/>
                    <a:pt x="33" y="108"/>
                  </a:cubicBezTo>
                  <a:cubicBezTo>
                    <a:pt x="22" y="108"/>
                    <a:pt x="11" y="107"/>
                    <a:pt x="0" y="105"/>
                  </a:cubicBezTo>
                  <a:cubicBezTo>
                    <a:pt x="9" y="114"/>
                    <a:pt x="16" y="123"/>
                    <a:pt x="21" y="135"/>
                  </a:cubicBezTo>
                  <a:cubicBezTo>
                    <a:pt x="26" y="135"/>
                    <a:pt x="31" y="135"/>
                    <a:pt x="36" y="135"/>
                  </a:cubicBezTo>
                  <a:cubicBezTo>
                    <a:pt x="87" y="135"/>
                    <a:pt x="117" y="111"/>
                    <a:pt x="117" y="111"/>
                  </a:cubicBezTo>
                  <a:cubicBezTo>
                    <a:pt x="138" y="121"/>
                    <a:pt x="157" y="132"/>
                    <a:pt x="173" y="144"/>
                  </a:cubicBezTo>
                  <a:cubicBezTo>
                    <a:pt x="169" y="136"/>
                    <a:pt x="165" y="129"/>
                    <a:pt x="161" y="121"/>
                  </a:cubicBezTo>
                  <a:cubicBezTo>
                    <a:pt x="153" y="106"/>
                    <a:pt x="153" y="106"/>
                    <a:pt x="153" y="106"/>
                  </a:cubicBezTo>
                  <a:cubicBezTo>
                    <a:pt x="150" y="101"/>
                    <a:pt x="150" y="101"/>
                    <a:pt x="150" y="101"/>
                  </a:cubicBezTo>
                  <a:cubicBezTo>
                    <a:pt x="143" y="96"/>
                    <a:pt x="135" y="92"/>
                    <a:pt x="127" y="89"/>
                  </a:cubicBezTo>
                  <a:cubicBezTo>
                    <a:pt x="124" y="88"/>
                    <a:pt x="121" y="88"/>
                    <a:pt x="119" y="88"/>
                  </a:cubicBezTo>
                  <a:moveTo>
                    <a:pt x="226" y="0"/>
                  </a:moveTo>
                  <a:cubicBezTo>
                    <a:pt x="219" y="10"/>
                    <a:pt x="213" y="22"/>
                    <a:pt x="208" y="33"/>
                  </a:cubicBezTo>
                  <a:cubicBezTo>
                    <a:pt x="202" y="47"/>
                    <a:pt x="197" y="61"/>
                    <a:pt x="195" y="75"/>
                  </a:cubicBezTo>
                  <a:cubicBezTo>
                    <a:pt x="193" y="90"/>
                    <a:pt x="193" y="105"/>
                    <a:pt x="191" y="120"/>
                  </a:cubicBezTo>
                  <a:cubicBezTo>
                    <a:pt x="191" y="121"/>
                    <a:pt x="190" y="122"/>
                    <a:pt x="189" y="122"/>
                  </a:cubicBezTo>
                  <a:cubicBezTo>
                    <a:pt x="189" y="122"/>
                    <a:pt x="188" y="122"/>
                    <a:pt x="188" y="122"/>
                  </a:cubicBezTo>
                  <a:cubicBezTo>
                    <a:pt x="180" y="119"/>
                    <a:pt x="173" y="115"/>
                    <a:pt x="166" y="110"/>
                  </a:cubicBezTo>
                  <a:cubicBezTo>
                    <a:pt x="170" y="117"/>
                    <a:pt x="170" y="117"/>
                    <a:pt x="170" y="117"/>
                  </a:cubicBezTo>
                  <a:cubicBezTo>
                    <a:pt x="175" y="128"/>
                    <a:pt x="181" y="138"/>
                    <a:pt x="186" y="149"/>
                  </a:cubicBezTo>
                  <a:cubicBezTo>
                    <a:pt x="191" y="158"/>
                    <a:pt x="191" y="158"/>
                    <a:pt x="191" y="158"/>
                  </a:cubicBezTo>
                  <a:cubicBezTo>
                    <a:pt x="203" y="169"/>
                    <a:pt x="214" y="180"/>
                    <a:pt x="223" y="191"/>
                  </a:cubicBezTo>
                  <a:cubicBezTo>
                    <a:pt x="225" y="182"/>
                    <a:pt x="228" y="173"/>
                    <a:pt x="231" y="164"/>
                  </a:cubicBezTo>
                  <a:cubicBezTo>
                    <a:pt x="236" y="152"/>
                    <a:pt x="242" y="140"/>
                    <a:pt x="249" y="128"/>
                  </a:cubicBezTo>
                  <a:cubicBezTo>
                    <a:pt x="256" y="117"/>
                    <a:pt x="265" y="107"/>
                    <a:pt x="274" y="97"/>
                  </a:cubicBezTo>
                  <a:cubicBezTo>
                    <a:pt x="275" y="97"/>
                    <a:pt x="275" y="97"/>
                    <a:pt x="276" y="97"/>
                  </a:cubicBezTo>
                  <a:cubicBezTo>
                    <a:pt x="277" y="97"/>
                    <a:pt x="277" y="97"/>
                    <a:pt x="278" y="97"/>
                  </a:cubicBezTo>
                  <a:cubicBezTo>
                    <a:pt x="279" y="98"/>
                    <a:pt x="279" y="100"/>
                    <a:pt x="278" y="101"/>
                  </a:cubicBezTo>
                  <a:cubicBezTo>
                    <a:pt x="278" y="101"/>
                    <a:pt x="278" y="101"/>
                    <a:pt x="278" y="101"/>
                  </a:cubicBezTo>
                  <a:cubicBezTo>
                    <a:pt x="269" y="110"/>
                    <a:pt x="261" y="121"/>
                    <a:pt x="255" y="132"/>
                  </a:cubicBezTo>
                  <a:cubicBezTo>
                    <a:pt x="248" y="143"/>
                    <a:pt x="243" y="155"/>
                    <a:pt x="239" y="167"/>
                  </a:cubicBezTo>
                  <a:cubicBezTo>
                    <a:pt x="235" y="178"/>
                    <a:pt x="233" y="190"/>
                    <a:pt x="231" y="201"/>
                  </a:cubicBezTo>
                  <a:cubicBezTo>
                    <a:pt x="255" y="233"/>
                    <a:pt x="267" y="265"/>
                    <a:pt x="273" y="289"/>
                  </a:cubicBezTo>
                  <a:cubicBezTo>
                    <a:pt x="302" y="251"/>
                    <a:pt x="346" y="172"/>
                    <a:pt x="313" y="60"/>
                  </a:cubicBezTo>
                  <a:cubicBezTo>
                    <a:pt x="313" y="60"/>
                    <a:pt x="313" y="60"/>
                    <a:pt x="313" y="60"/>
                  </a:cubicBezTo>
                  <a:cubicBezTo>
                    <a:pt x="313" y="60"/>
                    <a:pt x="313" y="60"/>
                    <a:pt x="313" y="60"/>
                  </a:cubicBezTo>
                  <a:cubicBezTo>
                    <a:pt x="313" y="60"/>
                    <a:pt x="313" y="60"/>
                    <a:pt x="313" y="60"/>
                  </a:cubicBezTo>
                  <a:cubicBezTo>
                    <a:pt x="313" y="60"/>
                    <a:pt x="313" y="60"/>
                    <a:pt x="313" y="60"/>
                  </a:cubicBezTo>
                  <a:cubicBezTo>
                    <a:pt x="312" y="59"/>
                    <a:pt x="262" y="54"/>
                    <a:pt x="226" y="0"/>
                  </a:cubicBezTo>
                </a:path>
              </a:pathLst>
            </a:custGeom>
            <a:solidFill>
              <a:srgbClr val="428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3" name="Freeform 169">
              <a:extLst>
                <a:ext uri="{FF2B5EF4-FFF2-40B4-BE49-F238E27FC236}">
                  <a16:creationId xmlns:a16="http://schemas.microsoft.com/office/drawing/2014/main" id="{941FCEA7-7B59-47CD-9CD1-D945B7793461}"/>
                </a:ext>
              </a:extLst>
            </p:cNvPr>
            <p:cNvSpPr>
              <a:spLocks/>
            </p:cNvSpPr>
            <p:nvPr/>
          </p:nvSpPr>
          <p:spPr bwMode="auto">
            <a:xfrm>
              <a:off x="6520" y="2662"/>
              <a:ext cx="664" cy="1202"/>
            </a:xfrm>
            <a:custGeom>
              <a:avLst/>
              <a:gdLst>
                <a:gd name="T0" fmla="*/ 0 w 279"/>
                <a:gd name="T1" fmla="*/ 4 h 505"/>
                <a:gd name="T2" fmla="*/ 78 w 279"/>
                <a:gd name="T3" fmla="*/ 122 h 505"/>
                <a:gd name="T4" fmla="*/ 151 w 279"/>
                <a:gd name="T5" fmla="*/ 243 h 505"/>
                <a:gd name="T6" fmla="*/ 168 w 279"/>
                <a:gd name="T7" fmla="*/ 274 h 505"/>
                <a:gd name="T8" fmla="*/ 176 w 279"/>
                <a:gd name="T9" fmla="*/ 290 h 505"/>
                <a:gd name="T10" fmla="*/ 184 w 279"/>
                <a:gd name="T11" fmla="*/ 305 h 505"/>
                <a:gd name="T12" fmla="*/ 200 w 279"/>
                <a:gd name="T13" fmla="*/ 337 h 505"/>
                <a:gd name="T14" fmla="*/ 215 w 279"/>
                <a:gd name="T15" fmla="*/ 369 h 505"/>
                <a:gd name="T16" fmla="*/ 267 w 279"/>
                <a:gd name="T17" fmla="*/ 500 h 505"/>
                <a:gd name="T18" fmla="*/ 267 w 279"/>
                <a:gd name="T19" fmla="*/ 500 h 505"/>
                <a:gd name="T20" fmla="*/ 274 w 279"/>
                <a:gd name="T21" fmla="*/ 504 h 505"/>
                <a:gd name="T22" fmla="*/ 278 w 279"/>
                <a:gd name="T23" fmla="*/ 496 h 505"/>
                <a:gd name="T24" fmla="*/ 278 w 279"/>
                <a:gd name="T25" fmla="*/ 496 h 505"/>
                <a:gd name="T26" fmla="*/ 225 w 279"/>
                <a:gd name="T27" fmla="*/ 364 h 505"/>
                <a:gd name="T28" fmla="*/ 209 w 279"/>
                <a:gd name="T29" fmla="*/ 333 h 505"/>
                <a:gd name="T30" fmla="*/ 193 w 279"/>
                <a:gd name="T31" fmla="*/ 301 h 505"/>
                <a:gd name="T32" fmla="*/ 184 w 279"/>
                <a:gd name="T33" fmla="*/ 285 h 505"/>
                <a:gd name="T34" fmla="*/ 176 w 279"/>
                <a:gd name="T35" fmla="*/ 270 h 505"/>
                <a:gd name="T36" fmla="*/ 158 w 279"/>
                <a:gd name="T37" fmla="*/ 239 h 505"/>
                <a:gd name="T38" fmla="*/ 84 w 279"/>
                <a:gd name="T39" fmla="*/ 118 h 505"/>
                <a:gd name="T40" fmla="*/ 4 w 279"/>
                <a:gd name="T41" fmla="*/ 1 h 505"/>
                <a:gd name="T42" fmla="*/ 1 w 279"/>
                <a:gd name="T43" fmla="*/ 0 h 505"/>
                <a:gd name="T44" fmla="*/ 0 w 279"/>
                <a:gd name="T45" fmla="*/ 4 h 505"/>
                <a:gd name="T46" fmla="*/ 0 w 279"/>
                <a:gd name="T47" fmla="*/ 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9" h="505">
                  <a:moveTo>
                    <a:pt x="0" y="4"/>
                  </a:moveTo>
                  <a:cubicBezTo>
                    <a:pt x="27" y="42"/>
                    <a:pt x="53" y="82"/>
                    <a:pt x="78" y="122"/>
                  </a:cubicBezTo>
                  <a:cubicBezTo>
                    <a:pt x="103" y="162"/>
                    <a:pt x="128" y="202"/>
                    <a:pt x="151" y="243"/>
                  </a:cubicBezTo>
                  <a:cubicBezTo>
                    <a:pt x="157" y="253"/>
                    <a:pt x="162" y="264"/>
                    <a:pt x="168" y="274"/>
                  </a:cubicBezTo>
                  <a:cubicBezTo>
                    <a:pt x="176" y="290"/>
                    <a:pt x="176" y="290"/>
                    <a:pt x="176" y="290"/>
                  </a:cubicBezTo>
                  <a:cubicBezTo>
                    <a:pt x="184" y="305"/>
                    <a:pt x="184" y="305"/>
                    <a:pt x="184" y="305"/>
                  </a:cubicBezTo>
                  <a:cubicBezTo>
                    <a:pt x="190" y="316"/>
                    <a:pt x="195" y="326"/>
                    <a:pt x="200" y="337"/>
                  </a:cubicBezTo>
                  <a:cubicBezTo>
                    <a:pt x="215" y="369"/>
                    <a:pt x="215" y="369"/>
                    <a:pt x="215" y="369"/>
                  </a:cubicBezTo>
                  <a:cubicBezTo>
                    <a:pt x="235" y="412"/>
                    <a:pt x="253" y="455"/>
                    <a:pt x="267" y="500"/>
                  </a:cubicBezTo>
                  <a:cubicBezTo>
                    <a:pt x="267" y="500"/>
                    <a:pt x="267" y="500"/>
                    <a:pt x="267" y="500"/>
                  </a:cubicBezTo>
                  <a:cubicBezTo>
                    <a:pt x="268" y="503"/>
                    <a:pt x="271" y="505"/>
                    <a:pt x="274" y="504"/>
                  </a:cubicBezTo>
                  <a:cubicBezTo>
                    <a:pt x="278" y="503"/>
                    <a:pt x="279" y="500"/>
                    <a:pt x="278" y="496"/>
                  </a:cubicBezTo>
                  <a:cubicBezTo>
                    <a:pt x="278" y="496"/>
                    <a:pt x="278" y="496"/>
                    <a:pt x="278" y="496"/>
                  </a:cubicBezTo>
                  <a:cubicBezTo>
                    <a:pt x="264" y="451"/>
                    <a:pt x="245" y="407"/>
                    <a:pt x="225" y="364"/>
                  </a:cubicBezTo>
                  <a:cubicBezTo>
                    <a:pt x="209" y="333"/>
                    <a:pt x="209" y="333"/>
                    <a:pt x="209" y="333"/>
                  </a:cubicBezTo>
                  <a:cubicBezTo>
                    <a:pt x="204" y="322"/>
                    <a:pt x="198" y="312"/>
                    <a:pt x="193" y="301"/>
                  </a:cubicBezTo>
                  <a:cubicBezTo>
                    <a:pt x="184" y="285"/>
                    <a:pt x="184" y="285"/>
                    <a:pt x="184" y="285"/>
                  </a:cubicBezTo>
                  <a:cubicBezTo>
                    <a:pt x="176" y="270"/>
                    <a:pt x="176" y="270"/>
                    <a:pt x="176" y="270"/>
                  </a:cubicBezTo>
                  <a:cubicBezTo>
                    <a:pt x="170" y="260"/>
                    <a:pt x="164" y="249"/>
                    <a:pt x="158" y="239"/>
                  </a:cubicBezTo>
                  <a:cubicBezTo>
                    <a:pt x="135" y="198"/>
                    <a:pt x="110" y="158"/>
                    <a:pt x="84" y="118"/>
                  </a:cubicBezTo>
                  <a:cubicBezTo>
                    <a:pt x="58" y="78"/>
                    <a:pt x="32" y="39"/>
                    <a:pt x="4" y="1"/>
                  </a:cubicBezTo>
                  <a:cubicBezTo>
                    <a:pt x="3" y="0"/>
                    <a:pt x="2" y="0"/>
                    <a:pt x="1" y="0"/>
                  </a:cubicBezTo>
                  <a:cubicBezTo>
                    <a:pt x="0" y="1"/>
                    <a:pt x="0" y="3"/>
                    <a:pt x="0" y="4"/>
                  </a:cubicBezTo>
                  <a:cubicBezTo>
                    <a:pt x="0" y="4"/>
                    <a:pt x="0" y="4"/>
                    <a:pt x="0" y="4"/>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4" name="Freeform 170">
              <a:extLst>
                <a:ext uri="{FF2B5EF4-FFF2-40B4-BE49-F238E27FC236}">
                  <a16:creationId xmlns:a16="http://schemas.microsoft.com/office/drawing/2014/main" id="{F084FD9C-796A-4AE7-9048-101D1FFDFF34}"/>
                </a:ext>
              </a:extLst>
            </p:cNvPr>
            <p:cNvSpPr>
              <a:spLocks/>
            </p:cNvSpPr>
            <p:nvPr/>
          </p:nvSpPr>
          <p:spPr bwMode="auto">
            <a:xfrm>
              <a:off x="6546" y="2865"/>
              <a:ext cx="414" cy="497"/>
            </a:xfrm>
            <a:custGeom>
              <a:avLst/>
              <a:gdLst>
                <a:gd name="T0" fmla="*/ 3 w 174"/>
                <a:gd name="T1" fmla="*/ 138 h 209"/>
                <a:gd name="T2" fmla="*/ 45 w 174"/>
                <a:gd name="T3" fmla="*/ 141 h 209"/>
                <a:gd name="T4" fmla="*/ 86 w 174"/>
                <a:gd name="T5" fmla="*/ 151 h 209"/>
                <a:gd name="T6" fmla="*/ 125 w 174"/>
                <a:gd name="T7" fmla="*/ 169 h 209"/>
                <a:gd name="T8" fmla="*/ 158 w 174"/>
                <a:gd name="T9" fmla="*/ 194 h 209"/>
                <a:gd name="T10" fmla="*/ 174 w 174"/>
                <a:gd name="T11" fmla="*/ 209 h 209"/>
                <a:gd name="T12" fmla="*/ 168 w 174"/>
                <a:gd name="T13" fmla="*/ 188 h 209"/>
                <a:gd name="T14" fmla="*/ 159 w 174"/>
                <a:gd name="T15" fmla="*/ 143 h 209"/>
                <a:gd name="T16" fmla="*/ 156 w 174"/>
                <a:gd name="T17" fmla="*/ 96 h 209"/>
                <a:gd name="T18" fmla="*/ 160 w 174"/>
                <a:gd name="T19" fmla="*/ 49 h 209"/>
                <a:gd name="T20" fmla="*/ 172 w 174"/>
                <a:gd name="T21" fmla="*/ 4 h 209"/>
                <a:gd name="T22" fmla="*/ 172 w 174"/>
                <a:gd name="T23" fmla="*/ 4 h 209"/>
                <a:gd name="T24" fmla="*/ 170 w 174"/>
                <a:gd name="T25" fmla="*/ 0 h 209"/>
                <a:gd name="T26" fmla="*/ 166 w 174"/>
                <a:gd name="T27" fmla="*/ 2 h 209"/>
                <a:gd name="T28" fmla="*/ 153 w 174"/>
                <a:gd name="T29" fmla="*/ 48 h 209"/>
                <a:gd name="T30" fmla="*/ 147 w 174"/>
                <a:gd name="T31" fmla="*/ 96 h 209"/>
                <a:gd name="T32" fmla="*/ 148 w 174"/>
                <a:gd name="T33" fmla="*/ 144 h 209"/>
                <a:gd name="T34" fmla="*/ 156 w 174"/>
                <a:gd name="T35" fmla="*/ 192 h 209"/>
                <a:gd name="T36" fmla="*/ 166 w 174"/>
                <a:gd name="T37" fmla="*/ 185 h 209"/>
                <a:gd name="T38" fmla="*/ 130 w 174"/>
                <a:gd name="T39" fmla="*/ 160 h 209"/>
                <a:gd name="T40" fmla="*/ 89 w 174"/>
                <a:gd name="T41" fmla="*/ 143 h 209"/>
                <a:gd name="T42" fmla="*/ 47 w 174"/>
                <a:gd name="T43" fmla="*/ 133 h 209"/>
                <a:gd name="T44" fmla="*/ 3 w 174"/>
                <a:gd name="T45" fmla="*/ 133 h 209"/>
                <a:gd name="T46" fmla="*/ 0 w 174"/>
                <a:gd name="T47" fmla="*/ 136 h 209"/>
                <a:gd name="T48" fmla="*/ 3 w 174"/>
                <a:gd name="T49"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4" h="209">
                  <a:moveTo>
                    <a:pt x="3" y="138"/>
                  </a:moveTo>
                  <a:cubicBezTo>
                    <a:pt x="17" y="137"/>
                    <a:pt x="32" y="138"/>
                    <a:pt x="45" y="141"/>
                  </a:cubicBezTo>
                  <a:cubicBezTo>
                    <a:pt x="59" y="143"/>
                    <a:pt x="73" y="146"/>
                    <a:pt x="86" y="151"/>
                  </a:cubicBezTo>
                  <a:cubicBezTo>
                    <a:pt x="100" y="156"/>
                    <a:pt x="112" y="162"/>
                    <a:pt x="125" y="169"/>
                  </a:cubicBezTo>
                  <a:cubicBezTo>
                    <a:pt x="137" y="177"/>
                    <a:pt x="148" y="185"/>
                    <a:pt x="158" y="194"/>
                  </a:cubicBezTo>
                  <a:cubicBezTo>
                    <a:pt x="174" y="209"/>
                    <a:pt x="174" y="209"/>
                    <a:pt x="174" y="209"/>
                  </a:cubicBezTo>
                  <a:cubicBezTo>
                    <a:pt x="168" y="188"/>
                    <a:pt x="168" y="188"/>
                    <a:pt x="168" y="188"/>
                  </a:cubicBezTo>
                  <a:cubicBezTo>
                    <a:pt x="164" y="174"/>
                    <a:pt x="161" y="158"/>
                    <a:pt x="159" y="143"/>
                  </a:cubicBezTo>
                  <a:cubicBezTo>
                    <a:pt x="157" y="127"/>
                    <a:pt x="156" y="112"/>
                    <a:pt x="156" y="96"/>
                  </a:cubicBezTo>
                  <a:cubicBezTo>
                    <a:pt x="157" y="80"/>
                    <a:pt x="158" y="65"/>
                    <a:pt x="160" y="49"/>
                  </a:cubicBezTo>
                  <a:cubicBezTo>
                    <a:pt x="163" y="34"/>
                    <a:pt x="167" y="19"/>
                    <a:pt x="172" y="4"/>
                  </a:cubicBezTo>
                  <a:cubicBezTo>
                    <a:pt x="172" y="4"/>
                    <a:pt x="172" y="4"/>
                    <a:pt x="172" y="4"/>
                  </a:cubicBezTo>
                  <a:cubicBezTo>
                    <a:pt x="172" y="2"/>
                    <a:pt x="172" y="1"/>
                    <a:pt x="170" y="0"/>
                  </a:cubicBezTo>
                  <a:cubicBezTo>
                    <a:pt x="168" y="0"/>
                    <a:pt x="167" y="0"/>
                    <a:pt x="166" y="2"/>
                  </a:cubicBezTo>
                  <a:cubicBezTo>
                    <a:pt x="160" y="17"/>
                    <a:pt x="156" y="32"/>
                    <a:pt x="153" y="48"/>
                  </a:cubicBezTo>
                  <a:cubicBezTo>
                    <a:pt x="150" y="64"/>
                    <a:pt x="148" y="80"/>
                    <a:pt x="147" y="96"/>
                  </a:cubicBezTo>
                  <a:cubicBezTo>
                    <a:pt x="146" y="112"/>
                    <a:pt x="147" y="128"/>
                    <a:pt x="148" y="144"/>
                  </a:cubicBezTo>
                  <a:cubicBezTo>
                    <a:pt x="150" y="160"/>
                    <a:pt x="152" y="176"/>
                    <a:pt x="156" y="192"/>
                  </a:cubicBezTo>
                  <a:cubicBezTo>
                    <a:pt x="166" y="185"/>
                    <a:pt x="166" y="185"/>
                    <a:pt x="166" y="185"/>
                  </a:cubicBezTo>
                  <a:cubicBezTo>
                    <a:pt x="155" y="176"/>
                    <a:pt x="143" y="167"/>
                    <a:pt x="130" y="160"/>
                  </a:cubicBezTo>
                  <a:cubicBezTo>
                    <a:pt x="117" y="153"/>
                    <a:pt x="103" y="147"/>
                    <a:pt x="89" y="143"/>
                  </a:cubicBezTo>
                  <a:cubicBezTo>
                    <a:pt x="75" y="138"/>
                    <a:pt x="61" y="135"/>
                    <a:pt x="47" y="133"/>
                  </a:cubicBezTo>
                  <a:cubicBezTo>
                    <a:pt x="32" y="132"/>
                    <a:pt x="17" y="131"/>
                    <a:pt x="3" y="133"/>
                  </a:cubicBezTo>
                  <a:cubicBezTo>
                    <a:pt x="1" y="133"/>
                    <a:pt x="0" y="134"/>
                    <a:pt x="0" y="136"/>
                  </a:cubicBezTo>
                  <a:cubicBezTo>
                    <a:pt x="0" y="137"/>
                    <a:pt x="2" y="138"/>
                    <a:pt x="3" y="138"/>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5" name="Freeform 171">
              <a:extLst>
                <a:ext uri="{FF2B5EF4-FFF2-40B4-BE49-F238E27FC236}">
                  <a16:creationId xmlns:a16="http://schemas.microsoft.com/office/drawing/2014/main" id="{C5D3A58A-86DB-42B4-AE5F-E704AC6535FE}"/>
                </a:ext>
              </a:extLst>
            </p:cNvPr>
            <p:cNvSpPr>
              <a:spLocks/>
            </p:cNvSpPr>
            <p:nvPr/>
          </p:nvSpPr>
          <p:spPr bwMode="auto">
            <a:xfrm>
              <a:off x="6413" y="2605"/>
              <a:ext cx="316" cy="360"/>
            </a:xfrm>
            <a:custGeom>
              <a:avLst/>
              <a:gdLst>
                <a:gd name="T0" fmla="*/ 1 w 133"/>
                <a:gd name="T1" fmla="*/ 96 h 151"/>
                <a:gd name="T2" fmla="*/ 33 w 133"/>
                <a:gd name="T3" fmla="*/ 101 h 151"/>
                <a:gd name="T4" fmla="*/ 63 w 133"/>
                <a:gd name="T5" fmla="*/ 110 h 151"/>
                <a:gd name="T6" fmla="*/ 118 w 133"/>
                <a:gd name="T7" fmla="*/ 141 h 151"/>
                <a:gd name="T8" fmla="*/ 118 w 133"/>
                <a:gd name="T9" fmla="*/ 141 h 151"/>
                <a:gd name="T10" fmla="*/ 133 w 133"/>
                <a:gd name="T11" fmla="*/ 151 h 151"/>
                <a:gd name="T12" fmla="*/ 127 w 133"/>
                <a:gd name="T13" fmla="*/ 134 h 151"/>
                <a:gd name="T14" fmla="*/ 118 w 133"/>
                <a:gd name="T15" fmla="*/ 102 h 151"/>
                <a:gd name="T16" fmla="*/ 113 w 133"/>
                <a:gd name="T17" fmla="*/ 69 h 151"/>
                <a:gd name="T18" fmla="*/ 113 w 133"/>
                <a:gd name="T19" fmla="*/ 36 h 151"/>
                <a:gd name="T20" fmla="*/ 119 w 133"/>
                <a:gd name="T21" fmla="*/ 4 h 151"/>
                <a:gd name="T22" fmla="*/ 119 w 133"/>
                <a:gd name="T23" fmla="*/ 4 h 151"/>
                <a:gd name="T24" fmla="*/ 117 w 133"/>
                <a:gd name="T25" fmla="*/ 0 h 151"/>
                <a:gd name="T26" fmla="*/ 113 w 133"/>
                <a:gd name="T27" fmla="*/ 2 h 151"/>
                <a:gd name="T28" fmla="*/ 105 w 133"/>
                <a:gd name="T29" fmla="*/ 36 h 151"/>
                <a:gd name="T30" fmla="*/ 104 w 133"/>
                <a:gd name="T31" fmla="*/ 70 h 151"/>
                <a:gd name="T32" fmla="*/ 107 w 133"/>
                <a:gd name="T33" fmla="*/ 104 h 151"/>
                <a:gd name="T34" fmla="*/ 115 w 133"/>
                <a:gd name="T35" fmla="*/ 138 h 151"/>
                <a:gd name="T36" fmla="*/ 125 w 133"/>
                <a:gd name="T37" fmla="*/ 131 h 151"/>
                <a:gd name="T38" fmla="*/ 125 w 133"/>
                <a:gd name="T39" fmla="*/ 131 h 151"/>
                <a:gd name="T40" fmla="*/ 65 w 133"/>
                <a:gd name="T41" fmla="*/ 103 h 151"/>
                <a:gd name="T42" fmla="*/ 34 w 133"/>
                <a:gd name="T43" fmla="*/ 95 h 151"/>
                <a:gd name="T44" fmla="*/ 1 w 133"/>
                <a:gd name="T45" fmla="*/ 93 h 151"/>
                <a:gd name="T46" fmla="*/ 0 w 133"/>
                <a:gd name="T47" fmla="*/ 95 h 151"/>
                <a:gd name="T48" fmla="*/ 1 w 133"/>
                <a:gd name="T49" fmla="*/ 9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3" h="151">
                  <a:moveTo>
                    <a:pt x="1" y="96"/>
                  </a:moveTo>
                  <a:cubicBezTo>
                    <a:pt x="12" y="97"/>
                    <a:pt x="22" y="98"/>
                    <a:pt x="33" y="101"/>
                  </a:cubicBezTo>
                  <a:cubicBezTo>
                    <a:pt x="43" y="103"/>
                    <a:pt x="53" y="106"/>
                    <a:pt x="63" y="110"/>
                  </a:cubicBezTo>
                  <a:cubicBezTo>
                    <a:pt x="83" y="118"/>
                    <a:pt x="101" y="128"/>
                    <a:pt x="118" y="141"/>
                  </a:cubicBezTo>
                  <a:cubicBezTo>
                    <a:pt x="118" y="141"/>
                    <a:pt x="118" y="141"/>
                    <a:pt x="118" y="141"/>
                  </a:cubicBezTo>
                  <a:cubicBezTo>
                    <a:pt x="133" y="151"/>
                    <a:pt x="133" y="151"/>
                    <a:pt x="133" y="151"/>
                  </a:cubicBezTo>
                  <a:cubicBezTo>
                    <a:pt x="127" y="134"/>
                    <a:pt x="127" y="134"/>
                    <a:pt x="127" y="134"/>
                  </a:cubicBezTo>
                  <a:cubicBezTo>
                    <a:pt x="123" y="124"/>
                    <a:pt x="120" y="113"/>
                    <a:pt x="118" y="102"/>
                  </a:cubicBezTo>
                  <a:cubicBezTo>
                    <a:pt x="116" y="91"/>
                    <a:pt x="114" y="80"/>
                    <a:pt x="113" y="69"/>
                  </a:cubicBezTo>
                  <a:cubicBezTo>
                    <a:pt x="112" y="58"/>
                    <a:pt x="112" y="47"/>
                    <a:pt x="113" y="36"/>
                  </a:cubicBezTo>
                  <a:cubicBezTo>
                    <a:pt x="114" y="25"/>
                    <a:pt x="116" y="15"/>
                    <a:pt x="119" y="4"/>
                  </a:cubicBezTo>
                  <a:cubicBezTo>
                    <a:pt x="119" y="4"/>
                    <a:pt x="119" y="4"/>
                    <a:pt x="119" y="4"/>
                  </a:cubicBezTo>
                  <a:cubicBezTo>
                    <a:pt x="120" y="2"/>
                    <a:pt x="119" y="1"/>
                    <a:pt x="117" y="0"/>
                  </a:cubicBezTo>
                  <a:cubicBezTo>
                    <a:pt x="115" y="0"/>
                    <a:pt x="114" y="0"/>
                    <a:pt x="113" y="2"/>
                  </a:cubicBezTo>
                  <a:cubicBezTo>
                    <a:pt x="109" y="13"/>
                    <a:pt x="106" y="24"/>
                    <a:pt x="105" y="36"/>
                  </a:cubicBezTo>
                  <a:cubicBezTo>
                    <a:pt x="104" y="47"/>
                    <a:pt x="103" y="59"/>
                    <a:pt x="104" y="70"/>
                  </a:cubicBezTo>
                  <a:cubicBezTo>
                    <a:pt x="104" y="81"/>
                    <a:pt x="105" y="93"/>
                    <a:pt x="107" y="104"/>
                  </a:cubicBezTo>
                  <a:cubicBezTo>
                    <a:pt x="109" y="115"/>
                    <a:pt x="112" y="127"/>
                    <a:pt x="115" y="138"/>
                  </a:cubicBezTo>
                  <a:cubicBezTo>
                    <a:pt x="125" y="131"/>
                    <a:pt x="125" y="131"/>
                    <a:pt x="125" y="131"/>
                  </a:cubicBezTo>
                  <a:cubicBezTo>
                    <a:pt x="125" y="131"/>
                    <a:pt x="125" y="131"/>
                    <a:pt x="125" y="131"/>
                  </a:cubicBezTo>
                  <a:cubicBezTo>
                    <a:pt x="106" y="119"/>
                    <a:pt x="86" y="109"/>
                    <a:pt x="65" y="103"/>
                  </a:cubicBezTo>
                  <a:cubicBezTo>
                    <a:pt x="55" y="99"/>
                    <a:pt x="44" y="97"/>
                    <a:pt x="34" y="95"/>
                  </a:cubicBezTo>
                  <a:cubicBezTo>
                    <a:pt x="23" y="94"/>
                    <a:pt x="12" y="93"/>
                    <a:pt x="1" y="93"/>
                  </a:cubicBezTo>
                  <a:cubicBezTo>
                    <a:pt x="0" y="93"/>
                    <a:pt x="0" y="94"/>
                    <a:pt x="0" y="95"/>
                  </a:cubicBezTo>
                  <a:cubicBezTo>
                    <a:pt x="0" y="96"/>
                    <a:pt x="0" y="96"/>
                    <a:pt x="1" y="96"/>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6" name="Freeform 172">
              <a:extLst>
                <a:ext uri="{FF2B5EF4-FFF2-40B4-BE49-F238E27FC236}">
                  <a16:creationId xmlns:a16="http://schemas.microsoft.com/office/drawing/2014/main" id="{AA370851-CABB-4E14-B11D-1A88CD1D244B}"/>
                </a:ext>
              </a:extLst>
            </p:cNvPr>
            <p:cNvSpPr>
              <a:spLocks/>
            </p:cNvSpPr>
            <p:nvPr/>
          </p:nvSpPr>
          <p:spPr bwMode="auto">
            <a:xfrm>
              <a:off x="6763" y="3329"/>
              <a:ext cx="476" cy="390"/>
            </a:xfrm>
            <a:custGeom>
              <a:avLst/>
              <a:gdLst>
                <a:gd name="T0" fmla="*/ 5 w 200"/>
                <a:gd name="T1" fmla="*/ 93 h 164"/>
                <a:gd name="T2" fmla="*/ 43 w 200"/>
                <a:gd name="T3" fmla="*/ 94 h 164"/>
                <a:gd name="T4" fmla="*/ 80 w 200"/>
                <a:gd name="T5" fmla="*/ 105 h 164"/>
                <a:gd name="T6" fmla="*/ 113 w 200"/>
                <a:gd name="T7" fmla="*/ 124 h 164"/>
                <a:gd name="T8" fmla="*/ 140 w 200"/>
                <a:gd name="T9" fmla="*/ 151 h 164"/>
                <a:gd name="T10" fmla="*/ 151 w 200"/>
                <a:gd name="T11" fmla="*/ 164 h 164"/>
                <a:gd name="T12" fmla="*/ 151 w 200"/>
                <a:gd name="T13" fmla="*/ 147 h 164"/>
                <a:gd name="T14" fmla="*/ 151 w 200"/>
                <a:gd name="T15" fmla="*/ 147 h 164"/>
                <a:gd name="T16" fmla="*/ 150 w 200"/>
                <a:gd name="T17" fmla="*/ 128 h 164"/>
                <a:gd name="T18" fmla="*/ 152 w 200"/>
                <a:gd name="T19" fmla="*/ 109 h 164"/>
                <a:gd name="T20" fmla="*/ 160 w 200"/>
                <a:gd name="T21" fmla="*/ 71 h 164"/>
                <a:gd name="T22" fmla="*/ 176 w 200"/>
                <a:gd name="T23" fmla="*/ 36 h 164"/>
                <a:gd name="T24" fmla="*/ 199 w 200"/>
                <a:gd name="T25" fmla="*/ 5 h 164"/>
                <a:gd name="T26" fmla="*/ 199 w 200"/>
                <a:gd name="T27" fmla="*/ 5 h 164"/>
                <a:gd name="T28" fmla="*/ 199 w 200"/>
                <a:gd name="T29" fmla="*/ 1 h 164"/>
                <a:gd name="T30" fmla="*/ 195 w 200"/>
                <a:gd name="T31" fmla="*/ 1 h 164"/>
                <a:gd name="T32" fmla="*/ 170 w 200"/>
                <a:gd name="T33" fmla="*/ 32 h 164"/>
                <a:gd name="T34" fmla="*/ 152 w 200"/>
                <a:gd name="T35" fmla="*/ 68 h 164"/>
                <a:gd name="T36" fmla="*/ 141 w 200"/>
                <a:gd name="T37" fmla="*/ 107 h 164"/>
                <a:gd name="T38" fmla="*/ 139 w 200"/>
                <a:gd name="T39" fmla="*/ 127 h 164"/>
                <a:gd name="T40" fmla="*/ 139 w 200"/>
                <a:gd name="T41" fmla="*/ 148 h 164"/>
                <a:gd name="T42" fmla="*/ 139 w 200"/>
                <a:gd name="T43" fmla="*/ 148 h 164"/>
                <a:gd name="T44" fmla="*/ 150 w 200"/>
                <a:gd name="T45" fmla="*/ 143 h 164"/>
                <a:gd name="T46" fmla="*/ 120 w 200"/>
                <a:gd name="T47" fmla="*/ 115 h 164"/>
                <a:gd name="T48" fmla="*/ 84 w 200"/>
                <a:gd name="T49" fmla="*/ 96 h 164"/>
                <a:gd name="T50" fmla="*/ 45 w 200"/>
                <a:gd name="T51" fmla="*/ 85 h 164"/>
                <a:gd name="T52" fmla="*/ 4 w 200"/>
                <a:gd name="T53" fmla="*/ 85 h 164"/>
                <a:gd name="T54" fmla="*/ 0 w 200"/>
                <a:gd name="T55" fmla="*/ 90 h 164"/>
                <a:gd name="T56" fmla="*/ 5 w 200"/>
                <a:gd name="T57" fmla="*/ 93 h 164"/>
                <a:gd name="T58" fmla="*/ 5 w 200"/>
                <a:gd name="T59" fmla="*/ 9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0" h="164">
                  <a:moveTo>
                    <a:pt x="5" y="93"/>
                  </a:moveTo>
                  <a:cubicBezTo>
                    <a:pt x="17" y="92"/>
                    <a:pt x="31" y="92"/>
                    <a:pt x="43" y="94"/>
                  </a:cubicBezTo>
                  <a:cubicBezTo>
                    <a:pt x="56" y="96"/>
                    <a:pt x="68" y="100"/>
                    <a:pt x="80" y="105"/>
                  </a:cubicBezTo>
                  <a:cubicBezTo>
                    <a:pt x="92" y="110"/>
                    <a:pt x="103" y="117"/>
                    <a:pt x="113" y="124"/>
                  </a:cubicBezTo>
                  <a:cubicBezTo>
                    <a:pt x="123" y="132"/>
                    <a:pt x="132" y="141"/>
                    <a:pt x="140" y="151"/>
                  </a:cubicBezTo>
                  <a:cubicBezTo>
                    <a:pt x="151" y="164"/>
                    <a:pt x="151" y="164"/>
                    <a:pt x="151" y="164"/>
                  </a:cubicBezTo>
                  <a:cubicBezTo>
                    <a:pt x="151" y="147"/>
                    <a:pt x="151" y="147"/>
                    <a:pt x="151" y="147"/>
                  </a:cubicBezTo>
                  <a:cubicBezTo>
                    <a:pt x="151" y="147"/>
                    <a:pt x="151" y="147"/>
                    <a:pt x="151" y="147"/>
                  </a:cubicBezTo>
                  <a:cubicBezTo>
                    <a:pt x="150" y="141"/>
                    <a:pt x="150" y="134"/>
                    <a:pt x="150" y="128"/>
                  </a:cubicBezTo>
                  <a:cubicBezTo>
                    <a:pt x="150" y="121"/>
                    <a:pt x="151" y="115"/>
                    <a:pt x="152" y="109"/>
                  </a:cubicBezTo>
                  <a:cubicBezTo>
                    <a:pt x="153" y="96"/>
                    <a:pt x="156" y="83"/>
                    <a:pt x="160" y="71"/>
                  </a:cubicBezTo>
                  <a:cubicBezTo>
                    <a:pt x="164" y="59"/>
                    <a:pt x="169" y="47"/>
                    <a:pt x="176" y="36"/>
                  </a:cubicBezTo>
                  <a:cubicBezTo>
                    <a:pt x="182" y="25"/>
                    <a:pt x="190" y="14"/>
                    <a:pt x="199" y="5"/>
                  </a:cubicBezTo>
                  <a:cubicBezTo>
                    <a:pt x="199" y="5"/>
                    <a:pt x="199" y="5"/>
                    <a:pt x="199" y="5"/>
                  </a:cubicBezTo>
                  <a:cubicBezTo>
                    <a:pt x="200" y="4"/>
                    <a:pt x="200" y="2"/>
                    <a:pt x="199" y="1"/>
                  </a:cubicBezTo>
                  <a:cubicBezTo>
                    <a:pt x="198" y="0"/>
                    <a:pt x="196" y="0"/>
                    <a:pt x="195" y="1"/>
                  </a:cubicBezTo>
                  <a:cubicBezTo>
                    <a:pt x="186" y="11"/>
                    <a:pt x="177" y="21"/>
                    <a:pt x="170" y="32"/>
                  </a:cubicBezTo>
                  <a:cubicBezTo>
                    <a:pt x="163" y="44"/>
                    <a:pt x="157" y="56"/>
                    <a:pt x="152" y="68"/>
                  </a:cubicBezTo>
                  <a:cubicBezTo>
                    <a:pt x="147" y="81"/>
                    <a:pt x="144" y="94"/>
                    <a:pt x="141" y="107"/>
                  </a:cubicBezTo>
                  <a:cubicBezTo>
                    <a:pt x="140" y="114"/>
                    <a:pt x="139" y="120"/>
                    <a:pt x="139" y="127"/>
                  </a:cubicBezTo>
                  <a:cubicBezTo>
                    <a:pt x="139" y="134"/>
                    <a:pt x="138" y="141"/>
                    <a:pt x="139" y="148"/>
                  </a:cubicBezTo>
                  <a:cubicBezTo>
                    <a:pt x="139" y="148"/>
                    <a:pt x="139" y="148"/>
                    <a:pt x="139" y="148"/>
                  </a:cubicBezTo>
                  <a:cubicBezTo>
                    <a:pt x="150" y="143"/>
                    <a:pt x="150" y="143"/>
                    <a:pt x="150" y="143"/>
                  </a:cubicBezTo>
                  <a:cubicBezTo>
                    <a:pt x="141" y="133"/>
                    <a:pt x="131" y="123"/>
                    <a:pt x="120" y="115"/>
                  </a:cubicBezTo>
                  <a:cubicBezTo>
                    <a:pt x="109" y="107"/>
                    <a:pt x="97" y="101"/>
                    <a:pt x="84" y="96"/>
                  </a:cubicBezTo>
                  <a:cubicBezTo>
                    <a:pt x="71" y="90"/>
                    <a:pt x="58" y="87"/>
                    <a:pt x="45" y="85"/>
                  </a:cubicBezTo>
                  <a:cubicBezTo>
                    <a:pt x="31" y="84"/>
                    <a:pt x="18" y="83"/>
                    <a:pt x="4" y="85"/>
                  </a:cubicBezTo>
                  <a:cubicBezTo>
                    <a:pt x="1" y="86"/>
                    <a:pt x="0" y="88"/>
                    <a:pt x="0" y="90"/>
                  </a:cubicBezTo>
                  <a:cubicBezTo>
                    <a:pt x="1" y="92"/>
                    <a:pt x="3" y="94"/>
                    <a:pt x="5" y="93"/>
                  </a:cubicBezTo>
                  <a:cubicBezTo>
                    <a:pt x="5" y="93"/>
                    <a:pt x="5" y="93"/>
                    <a:pt x="5" y="93"/>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7" name="Freeform 173">
              <a:extLst>
                <a:ext uri="{FF2B5EF4-FFF2-40B4-BE49-F238E27FC236}">
                  <a16:creationId xmlns:a16="http://schemas.microsoft.com/office/drawing/2014/main" id="{024294C9-086B-438E-98AD-9C3E438D33A1}"/>
                </a:ext>
              </a:extLst>
            </p:cNvPr>
            <p:cNvSpPr>
              <a:spLocks/>
            </p:cNvSpPr>
            <p:nvPr/>
          </p:nvSpPr>
          <p:spPr bwMode="auto">
            <a:xfrm>
              <a:off x="5473" y="3231"/>
              <a:ext cx="1773" cy="926"/>
            </a:xfrm>
            <a:custGeom>
              <a:avLst/>
              <a:gdLst>
                <a:gd name="T0" fmla="*/ 742 w 745"/>
                <a:gd name="T1" fmla="*/ 278 h 389"/>
                <a:gd name="T2" fmla="*/ 580 w 745"/>
                <a:gd name="T3" fmla="*/ 56 h 389"/>
                <a:gd name="T4" fmla="*/ 323 w 745"/>
                <a:gd name="T5" fmla="*/ 0 h 389"/>
                <a:gd name="T6" fmla="*/ 158 w 745"/>
                <a:gd name="T7" fmla="*/ 25 h 389"/>
                <a:gd name="T8" fmla="*/ 0 w 745"/>
                <a:gd name="T9" fmla="*/ 125 h 389"/>
                <a:gd name="T10" fmla="*/ 115 w 745"/>
                <a:gd name="T11" fmla="*/ 272 h 389"/>
                <a:gd name="T12" fmla="*/ 292 w 745"/>
                <a:gd name="T13" fmla="*/ 347 h 389"/>
                <a:gd name="T14" fmla="*/ 483 w 745"/>
                <a:gd name="T15" fmla="*/ 389 h 389"/>
                <a:gd name="T16" fmla="*/ 742 w 745"/>
                <a:gd name="T17" fmla="*/ 278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5" h="389">
                  <a:moveTo>
                    <a:pt x="742" y="278"/>
                  </a:moveTo>
                  <a:cubicBezTo>
                    <a:pt x="742" y="278"/>
                    <a:pt x="745" y="133"/>
                    <a:pt x="580" y="56"/>
                  </a:cubicBezTo>
                  <a:cubicBezTo>
                    <a:pt x="580" y="56"/>
                    <a:pt x="480" y="138"/>
                    <a:pt x="323" y="0"/>
                  </a:cubicBezTo>
                  <a:cubicBezTo>
                    <a:pt x="323" y="0"/>
                    <a:pt x="270" y="95"/>
                    <a:pt x="158" y="25"/>
                  </a:cubicBezTo>
                  <a:cubicBezTo>
                    <a:pt x="158" y="25"/>
                    <a:pt x="117" y="123"/>
                    <a:pt x="0" y="125"/>
                  </a:cubicBezTo>
                  <a:cubicBezTo>
                    <a:pt x="0" y="125"/>
                    <a:pt x="160" y="154"/>
                    <a:pt x="115" y="272"/>
                  </a:cubicBezTo>
                  <a:cubicBezTo>
                    <a:pt x="115" y="272"/>
                    <a:pt x="259" y="206"/>
                    <a:pt x="292" y="347"/>
                  </a:cubicBezTo>
                  <a:cubicBezTo>
                    <a:pt x="292" y="347"/>
                    <a:pt x="452" y="253"/>
                    <a:pt x="483" y="389"/>
                  </a:cubicBezTo>
                  <a:cubicBezTo>
                    <a:pt x="483" y="389"/>
                    <a:pt x="695" y="341"/>
                    <a:pt x="742" y="278"/>
                  </a:cubicBezTo>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8" name="Freeform 174">
              <a:extLst>
                <a:ext uri="{FF2B5EF4-FFF2-40B4-BE49-F238E27FC236}">
                  <a16:creationId xmlns:a16="http://schemas.microsoft.com/office/drawing/2014/main" id="{FBD0AC7E-FB5B-42C8-990A-83E34D2107DB}"/>
                </a:ext>
              </a:extLst>
            </p:cNvPr>
            <p:cNvSpPr>
              <a:spLocks/>
            </p:cNvSpPr>
            <p:nvPr/>
          </p:nvSpPr>
          <p:spPr bwMode="auto">
            <a:xfrm>
              <a:off x="6475" y="3383"/>
              <a:ext cx="150" cy="39"/>
            </a:xfrm>
            <a:custGeom>
              <a:avLst/>
              <a:gdLst>
                <a:gd name="T0" fmla="*/ 0 w 63"/>
                <a:gd name="T1" fmla="*/ 0 h 16"/>
                <a:gd name="T2" fmla="*/ 0 w 63"/>
                <a:gd name="T3" fmla="*/ 0 h 16"/>
                <a:gd name="T4" fmla="*/ 63 w 63"/>
                <a:gd name="T5" fmla="*/ 16 h 16"/>
                <a:gd name="T6" fmla="*/ 63 w 63"/>
                <a:gd name="T7" fmla="*/ 16 h 16"/>
                <a:gd name="T8" fmla="*/ 0 w 63"/>
                <a:gd name="T9" fmla="*/ 0 h 16"/>
              </a:gdLst>
              <a:ahLst/>
              <a:cxnLst>
                <a:cxn ang="0">
                  <a:pos x="T0" y="T1"/>
                </a:cxn>
                <a:cxn ang="0">
                  <a:pos x="T2" y="T3"/>
                </a:cxn>
                <a:cxn ang="0">
                  <a:pos x="T4" y="T5"/>
                </a:cxn>
                <a:cxn ang="0">
                  <a:pos x="T6" y="T7"/>
                </a:cxn>
                <a:cxn ang="0">
                  <a:pos x="T8" y="T9"/>
                </a:cxn>
              </a:cxnLst>
              <a:rect l="0" t="0" r="r" b="b"/>
              <a:pathLst>
                <a:path w="63" h="16">
                  <a:moveTo>
                    <a:pt x="0" y="0"/>
                  </a:moveTo>
                  <a:cubicBezTo>
                    <a:pt x="0" y="0"/>
                    <a:pt x="0" y="0"/>
                    <a:pt x="0" y="0"/>
                  </a:cubicBezTo>
                  <a:cubicBezTo>
                    <a:pt x="23" y="9"/>
                    <a:pt x="44" y="14"/>
                    <a:pt x="63" y="16"/>
                  </a:cubicBezTo>
                  <a:cubicBezTo>
                    <a:pt x="63" y="16"/>
                    <a:pt x="63" y="16"/>
                    <a:pt x="63" y="16"/>
                  </a:cubicBezTo>
                  <a:cubicBezTo>
                    <a:pt x="44" y="14"/>
                    <a:pt x="23" y="9"/>
                    <a:pt x="0"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9" name="Oval 175">
              <a:extLst>
                <a:ext uri="{FF2B5EF4-FFF2-40B4-BE49-F238E27FC236}">
                  <a16:creationId xmlns:a16="http://schemas.microsoft.com/office/drawing/2014/main" id="{44620260-4AB8-4C59-81B7-D443C81B7205}"/>
                </a:ext>
              </a:extLst>
            </p:cNvPr>
            <p:cNvSpPr>
              <a:spLocks noChangeArrowheads="1"/>
            </p:cNvSpPr>
            <p:nvPr/>
          </p:nvSpPr>
          <p:spPr bwMode="auto">
            <a:xfrm>
              <a:off x="6625" y="3422"/>
              <a:ext cx="1" cy="1"/>
            </a:xfrm>
            <a:prstGeom prst="ellipse">
              <a:avLst/>
            </a:prstGeom>
            <a:solidFill>
              <a:srgbClr val="BDD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0" name="Freeform 176">
              <a:extLst>
                <a:ext uri="{FF2B5EF4-FFF2-40B4-BE49-F238E27FC236}">
                  <a16:creationId xmlns:a16="http://schemas.microsoft.com/office/drawing/2014/main" id="{EE754811-A407-4570-BDA5-21A5AEA0DA77}"/>
                </a:ext>
              </a:extLst>
            </p:cNvPr>
            <p:cNvSpPr>
              <a:spLocks/>
            </p:cNvSpPr>
            <p:nvPr/>
          </p:nvSpPr>
          <p:spPr bwMode="auto">
            <a:xfrm>
              <a:off x="6625" y="3364"/>
              <a:ext cx="361" cy="79"/>
            </a:xfrm>
            <a:custGeom>
              <a:avLst/>
              <a:gdLst>
                <a:gd name="T0" fmla="*/ 96 w 152"/>
                <a:gd name="T1" fmla="*/ 0 h 33"/>
                <a:gd name="T2" fmla="*/ 15 w 152"/>
                <a:gd name="T3" fmla="*/ 24 h 33"/>
                <a:gd name="T4" fmla="*/ 0 w 152"/>
                <a:gd name="T5" fmla="*/ 24 h 33"/>
                <a:gd name="T6" fmla="*/ 0 w 152"/>
                <a:gd name="T7" fmla="*/ 24 h 33"/>
                <a:gd name="T8" fmla="*/ 15 w 152"/>
                <a:gd name="T9" fmla="*/ 24 h 33"/>
                <a:gd name="T10" fmla="*/ 96 w 152"/>
                <a:gd name="T11" fmla="*/ 0 h 33"/>
                <a:gd name="T12" fmla="*/ 152 w 152"/>
                <a:gd name="T13" fmla="*/ 33 h 33"/>
                <a:gd name="T14" fmla="*/ 152 w 152"/>
                <a:gd name="T15" fmla="*/ 33 h 33"/>
                <a:gd name="T16" fmla="*/ 96 w 152"/>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3">
                  <a:moveTo>
                    <a:pt x="96" y="0"/>
                  </a:moveTo>
                  <a:cubicBezTo>
                    <a:pt x="96" y="0"/>
                    <a:pt x="66" y="24"/>
                    <a:pt x="15" y="24"/>
                  </a:cubicBezTo>
                  <a:cubicBezTo>
                    <a:pt x="10" y="24"/>
                    <a:pt x="5" y="24"/>
                    <a:pt x="0" y="24"/>
                  </a:cubicBezTo>
                  <a:cubicBezTo>
                    <a:pt x="0" y="24"/>
                    <a:pt x="0" y="24"/>
                    <a:pt x="0" y="24"/>
                  </a:cubicBezTo>
                  <a:cubicBezTo>
                    <a:pt x="5" y="24"/>
                    <a:pt x="10" y="24"/>
                    <a:pt x="15" y="24"/>
                  </a:cubicBezTo>
                  <a:cubicBezTo>
                    <a:pt x="66" y="24"/>
                    <a:pt x="96" y="0"/>
                    <a:pt x="96" y="0"/>
                  </a:cubicBezTo>
                  <a:cubicBezTo>
                    <a:pt x="117" y="10"/>
                    <a:pt x="136" y="21"/>
                    <a:pt x="152" y="33"/>
                  </a:cubicBezTo>
                  <a:cubicBezTo>
                    <a:pt x="152" y="33"/>
                    <a:pt x="152" y="33"/>
                    <a:pt x="152" y="33"/>
                  </a:cubicBezTo>
                  <a:cubicBezTo>
                    <a:pt x="136" y="21"/>
                    <a:pt x="117" y="10"/>
                    <a:pt x="96" y="0"/>
                  </a:cubicBezTo>
                </a:path>
              </a:pathLst>
            </a:custGeom>
            <a:solidFill>
              <a:srgbClr val="398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1" name="Freeform 177">
              <a:extLst>
                <a:ext uri="{FF2B5EF4-FFF2-40B4-BE49-F238E27FC236}">
                  <a16:creationId xmlns:a16="http://schemas.microsoft.com/office/drawing/2014/main" id="{6CD93DEC-72F8-4D1B-9F47-6FC26F1A23AA}"/>
                </a:ext>
              </a:extLst>
            </p:cNvPr>
            <p:cNvSpPr>
              <a:spLocks noEditPoints="1"/>
            </p:cNvSpPr>
            <p:nvPr/>
          </p:nvSpPr>
          <p:spPr bwMode="auto">
            <a:xfrm>
              <a:off x="6166" y="3981"/>
              <a:ext cx="456" cy="176"/>
            </a:xfrm>
            <a:custGeom>
              <a:avLst/>
              <a:gdLst>
                <a:gd name="T0" fmla="*/ 192 w 192"/>
                <a:gd name="T1" fmla="*/ 74 h 74"/>
                <a:gd name="T2" fmla="*/ 192 w 192"/>
                <a:gd name="T3" fmla="*/ 74 h 74"/>
                <a:gd name="T4" fmla="*/ 192 w 192"/>
                <a:gd name="T5" fmla="*/ 74 h 74"/>
                <a:gd name="T6" fmla="*/ 192 w 192"/>
                <a:gd name="T7" fmla="*/ 73 h 74"/>
                <a:gd name="T8" fmla="*/ 192 w 192"/>
                <a:gd name="T9" fmla="*/ 73 h 74"/>
                <a:gd name="T10" fmla="*/ 192 w 192"/>
                <a:gd name="T11" fmla="*/ 73 h 74"/>
                <a:gd name="T12" fmla="*/ 0 w 192"/>
                <a:gd name="T13" fmla="*/ 26 h 74"/>
                <a:gd name="T14" fmla="*/ 0 w 192"/>
                <a:gd name="T15" fmla="*/ 26 h 74"/>
                <a:gd name="T16" fmla="*/ 1 w 192"/>
                <a:gd name="T17" fmla="*/ 32 h 74"/>
                <a:gd name="T18" fmla="*/ 1 w 192"/>
                <a:gd name="T19" fmla="*/ 32 h 74"/>
                <a:gd name="T20" fmla="*/ 0 w 192"/>
                <a:gd name="T21" fmla="*/ 26 h 74"/>
                <a:gd name="T22" fmla="*/ 107 w 192"/>
                <a:gd name="T23" fmla="*/ 0 h 74"/>
                <a:gd name="T24" fmla="*/ 107 w 192"/>
                <a:gd name="T25" fmla="*/ 0 h 74"/>
                <a:gd name="T26" fmla="*/ 192 w 192"/>
                <a:gd name="T27" fmla="*/ 73 h 74"/>
                <a:gd name="T28" fmla="*/ 107 w 192"/>
                <a:gd name="T2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2" h="74">
                  <a:moveTo>
                    <a:pt x="192" y="74"/>
                  </a:moveTo>
                  <a:cubicBezTo>
                    <a:pt x="192" y="74"/>
                    <a:pt x="192" y="74"/>
                    <a:pt x="192" y="74"/>
                  </a:cubicBezTo>
                  <a:cubicBezTo>
                    <a:pt x="192" y="74"/>
                    <a:pt x="192" y="74"/>
                    <a:pt x="192" y="74"/>
                  </a:cubicBezTo>
                  <a:moveTo>
                    <a:pt x="192" y="73"/>
                  </a:moveTo>
                  <a:cubicBezTo>
                    <a:pt x="192" y="73"/>
                    <a:pt x="192" y="73"/>
                    <a:pt x="192" y="73"/>
                  </a:cubicBezTo>
                  <a:cubicBezTo>
                    <a:pt x="192" y="73"/>
                    <a:pt x="192" y="73"/>
                    <a:pt x="192" y="73"/>
                  </a:cubicBezTo>
                  <a:moveTo>
                    <a:pt x="0" y="26"/>
                  </a:moveTo>
                  <a:cubicBezTo>
                    <a:pt x="0" y="26"/>
                    <a:pt x="0" y="26"/>
                    <a:pt x="0" y="26"/>
                  </a:cubicBezTo>
                  <a:cubicBezTo>
                    <a:pt x="0" y="28"/>
                    <a:pt x="1" y="30"/>
                    <a:pt x="1" y="32"/>
                  </a:cubicBezTo>
                  <a:cubicBezTo>
                    <a:pt x="1" y="32"/>
                    <a:pt x="1" y="32"/>
                    <a:pt x="1" y="32"/>
                  </a:cubicBezTo>
                  <a:cubicBezTo>
                    <a:pt x="1" y="30"/>
                    <a:pt x="0" y="28"/>
                    <a:pt x="0" y="26"/>
                  </a:cubicBezTo>
                  <a:moveTo>
                    <a:pt x="107" y="0"/>
                  </a:moveTo>
                  <a:cubicBezTo>
                    <a:pt x="107" y="0"/>
                    <a:pt x="107" y="0"/>
                    <a:pt x="107" y="0"/>
                  </a:cubicBezTo>
                  <a:cubicBezTo>
                    <a:pt x="143" y="0"/>
                    <a:pt x="179" y="17"/>
                    <a:pt x="192" y="73"/>
                  </a:cubicBezTo>
                  <a:cubicBezTo>
                    <a:pt x="179" y="17"/>
                    <a:pt x="143" y="0"/>
                    <a:pt x="107"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2" name="Freeform 178">
              <a:extLst>
                <a:ext uri="{FF2B5EF4-FFF2-40B4-BE49-F238E27FC236}">
                  <a16:creationId xmlns:a16="http://schemas.microsoft.com/office/drawing/2014/main" id="{F776D5C0-5062-4E2D-B0DF-BA02C2691EF7}"/>
                </a:ext>
              </a:extLst>
            </p:cNvPr>
            <p:cNvSpPr>
              <a:spLocks/>
            </p:cNvSpPr>
            <p:nvPr/>
          </p:nvSpPr>
          <p:spPr bwMode="auto">
            <a:xfrm>
              <a:off x="6166" y="3364"/>
              <a:ext cx="1073" cy="793"/>
            </a:xfrm>
            <a:custGeom>
              <a:avLst/>
              <a:gdLst>
                <a:gd name="T0" fmla="*/ 289 w 451"/>
                <a:gd name="T1" fmla="*/ 0 h 333"/>
                <a:gd name="T2" fmla="*/ 208 w 451"/>
                <a:gd name="T3" fmla="*/ 24 h 333"/>
                <a:gd name="T4" fmla="*/ 193 w 451"/>
                <a:gd name="T5" fmla="*/ 24 h 333"/>
                <a:gd name="T6" fmla="*/ 193 w 451"/>
                <a:gd name="T7" fmla="*/ 24 h 333"/>
                <a:gd name="T8" fmla="*/ 130 w 451"/>
                <a:gd name="T9" fmla="*/ 8 h 333"/>
                <a:gd name="T10" fmla="*/ 146 w 451"/>
                <a:gd name="T11" fmla="*/ 83 h 333"/>
                <a:gd name="T12" fmla="*/ 179 w 451"/>
                <a:gd name="T13" fmla="*/ 121 h 333"/>
                <a:gd name="T14" fmla="*/ 231 w 451"/>
                <a:gd name="T15" fmla="*/ 146 h 333"/>
                <a:gd name="T16" fmla="*/ 231 w 451"/>
                <a:gd name="T17" fmla="*/ 150 h 333"/>
                <a:gd name="T18" fmla="*/ 155 w 451"/>
                <a:gd name="T19" fmla="*/ 165 h 333"/>
                <a:gd name="T20" fmla="*/ 88 w 451"/>
                <a:gd name="T21" fmla="*/ 215 h 333"/>
                <a:gd name="T22" fmla="*/ 27 w 451"/>
                <a:gd name="T23" fmla="*/ 269 h 333"/>
                <a:gd name="T24" fmla="*/ 0 w 451"/>
                <a:gd name="T25" fmla="*/ 285 h 333"/>
                <a:gd name="T26" fmla="*/ 1 w 451"/>
                <a:gd name="T27" fmla="*/ 291 h 333"/>
                <a:gd name="T28" fmla="*/ 107 w 451"/>
                <a:gd name="T29" fmla="*/ 259 h 333"/>
                <a:gd name="T30" fmla="*/ 107 w 451"/>
                <a:gd name="T31" fmla="*/ 259 h 333"/>
                <a:gd name="T32" fmla="*/ 107 w 451"/>
                <a:gd name="T33" fmla="*/ 259 h 333"/>
                <a:gd name="T34" fmla="*/ 192 w 451"/>
                <a:gd name="T35" fmla="*/ 332 h 333"/>
                <a:gd name="T36" fmla="*/ 192 w 451"/>
                <a:gd name="T37" fmla="*/ 332 h 333"/>
                <a:gd name="T38" fmla="*/ 192 w 451"/>
                <a:gd name="T39" fmla="*/ 332 h 333"/>
                <a:gd name="T40" fmla="*/ 192 w 451"/>
                <a:gd name="T41" fmla="*/ 333 h 333"/>
                <a:gd name="T42" fmla="*/ 192 w 451"/>
                <a:gd name="T43" fmla="*/ 333 h 333"/>
                <a:gd name="T44" fmla="*/ 192 w 451"/>
                <a:gd name="T45" fmla="*/ 333 h 333"/>
                <a:gd name="T46" fmla="*/ 451 w 451"/>
                <a:gd name="T47" fmla="*/ 222 h 333"/>
                <a:gd name="T48" fmla="*/ 451 w 451"/>
                <a:gd name="T49" fmla="*/ 222 h 333"/>
                <a:gd name="T50" fmla="*/ 451 w 451"/>
                <a:gd name="T51" fmla="*/ 222 h 333"/>
                <a:gd name="T52" fmla="*/ 403 w 451"/>
                <a:gd name="T53" fmla="*/ 90 h 333"/>
                <a:gd name="T54" fmla="*/ 395 w 451"/>
                <a:gd name="T55" fmla="*/ 80 h 333"/>
                <a:gd name="T56" fmla="*/ 363 w 451"/>
                <a:gd name="T57" fmla="*/ 47 h 333"/>
                <a:gd name="T58" fmla="*/ 345 w 451"/>
                <a:gd name="T59" fmla="*/ 33 h 333"/>
                <a:gd name="T60" fmla="*/ 289 w 451"/>
                <a:gd name="T61" fmla="*/ 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1" h="333">
                  <a:moveTo>
                    <a:pt x="289" y="0"/>
                  </a:moveTo>
                  <a:cubicBezTo>
                    <a:pt x="289" y="0"/>
                    <a:pt x="259" y="24"/>
                    <a:pt x="208" y="24"/>
                  </a:cubicBezTo>
                  <a:cubicBezTo>
                    <a:pt x="203" y="24"/>
                    <a:pt x="198" y="24"/>
                    <a:pt x="193" y="24"/>
                  </a:cubicBezTo>
                  <a:cubicBezTo>
                    <a:pt x="193" y="24"/>
                    <a:pt x="193" y="24"/>
                    <a:pt x="193" y="24"/>
                  </a:cubicBezTo>
                  <a:cubicBezTo>
                    <a:pt x="174" y="22"/>
                    <a:pt x="153" y="17"/>
                    <a:pt x="130" y="8"/>
                  </a:cubicBezTo>
                  <a:cubicBezTo>
                    <a:pt x="125" y="33"/>
                    <a:pt x="135" y="61"/>
                    <a:pt x="146" y="83"/>
                  </a:cubicBezTo>
                  <a:cubicBezTo>
                    <a:pt x="154" y="98"/>
                    <a:pt x="165" y="111"/>
                    <a:pt x="179" y="121"/>
                  </a:cubicBezTo>
                  <a:cubicBezTo>
                    <a:pt x="195" y="132"/>
                    <a:pt x="214" y="138"/>
                    <a:pt x="231" y="146"/>
                  </a:cubicBezTo>
                  <a:cubicBezTo>
                    <a:pt x="233" y="147"/>
                    <a:pt x="232" y="150"/>
                    <a:pt x="231" y="150"/>
                  </a:cubicBezTo>
                  <a:cubicBezTo>
                    <a:pt x="205" y="153"/>
                    <a:pt x="179" y="156"/>
                    <a:pt x="155" y="165"/>
                  </a:cubicBezTo>
                  <a:cubicBezTo>
                    <a:pt x="128" y="176"/>
                    <a:pt x="107" y="195"/>
                    <a:pt x="88" y="215"/>
                  </a:cubicBezTo>
                  <a:cubicBezTo>
                    <a:pt x="69" y="234"/>
                    <a:pt x="50" y="254"/>
                    <a:pt x="27" y="269"/>
                  </a:cubicBezTo>
                  <a:cubicBezTo>
                    <a:pt x="18" y="275"/>
                    <a:pt x="9" y="280"/>
                    <a:pt x="0" y="285"/>
                  </a:cubicBezTo>
                  <a:cubicBezTo>
                    <a:pt x="0" y="287"/>
                    <a:pt x="1" y="289"/>
                    <a:pt x="1" y="291"/>
                  </a:cubicBezTo>
                  <a:cubicBezTo>
                    <a:pt x="2" y="291"/>
                    <a:pt x="55" y="259"/>
                    <a:pt x="107" y="259"/>
                  </a:cubicBezTo>
                  <a:cubicBezTo>
                    <a:pt x="107" y="259"/>
                    <a:pt x="107" y="259"/>
                    <a:pt x="107" y="259"/>
                  </a:cubicBezTo>
                  <a:cubicBezTo>
                    <a:pt x="107" y="259"/>
                    <a:pt x="107" y="259"/>
                    <a:pt x="107" y="259"/>
                  </a:cubicBezTo>
                  <a:cubicBezTo>
                    <a:pt x="143" y="259"/>
                    <a:pt x="179" y="276"/>
                    <a:pt x="192" y="332"/>
                  </a:cubicBezTo>
                  <a:cubicBezTo>
                    <a:pt x="192" y="332"/>
                    <a:pt x="192" y="332"/>
                    <a:pt x="192" y="332"/>
                  </a:cubicBezTo>
                  <a:cubicBezTo>
                    <a:pt x="192" y="332"/>
                    <a:pt x="192" y="332"/>
                    <a:pt x="192" y="332"/>
                  </a:cubicBezTo>
                  <a:cubicBezTo>
                    <a:pt x="192" y="332"/>
                    <a:pt x="192" y="332"/>
                    <a:pt x="192" y="333"/>
                  </a:cubicBezTo>
                  <a:cubicBezTo>
                    <a:pt x="192" y="333"/>
                    <a:pt x="192" y="333"/>
                    <a:pt x="192" y="333"/>
                  </a:cubicBezTo>
                  <a:cubicBezTo>
                    <a:pt x="192" y="333"/>
                    <a:pt x="192" y="333"/>
                    <a:pt x="192" y="333"/>
                  </a:cubicBezTo>
                  <a:cubicBezTo>
                    <a:pt x="192" y="333"/>
                    <a:pt x="404" y="285"/>
                    <a:pt x="451" y="222"/>
                  </a:cubicBezTo>
                  <a:cubicBezTo>
                    <a:pt x="451" y="222"/>
                    <a:pt x="451" y="222"/>
                    <a:pt x="451" y="222"/>
                  </a:cubicBezTo>
                  <a:cubicBezTo>
                    <a:pt x="451" y="222"/>
                    <a:pt x="451" y="222"/>
                    <a:pt x="451" y="222"/>
                  </a:cubicBezTo>
                  <a:cubicBezTo>
                    <a:pt x="451" y="214"/>
                    <a:pt x="449" y="153"/>
                    <a:pt x="403" y="90"/>
                  </a:cubicBezTo>
                  <a:cubicBezTo>
                    <a:pt x="401" y="87"/>
                    <a:pt x="398" y="83"/>
                    <a:pt x="395" y="80"/>
                  </a:cubicBezTo>
                  <a:cubicBezTo>
                    <a:pt x="386" y="69"/>
                    <a:pt x="375" y="58"/>
                    <a:pt x="363" y="47"/>
                  </a:cubicBezTo>
                  <a:cubicBezTo>
                    <a:pt x="357" y="42"/>
                    <a:pt x="351" y="38"/>
                    <a:pt x="345" y="33"/>
                  </a:cubicBezTo>
                  <a:cubicBezTo>
                    <a:pt x="329" y="21"/>
                    <a:pt x="310" y="10"/>
                    <a:pt x="289" y="0"/>
                  </a:cubicBezTo>
                </a:path>
              </a:pathLst>
            </a:custGeom>
            <a:solidFill>
              <a:srgbClr val="4FA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3" name="Freeform 179">
              <a:extLst>
                <a:ext uri="{FF2B5EF4-FFF2-40B4-BE49-F238E27FC236}">
                  <a16:creationId xmlns:a16="http://schemas.microsoft.com/office/drawing/2014/main" id="{BB21B331-5C18-4AFE-8C00-95FEE8548098}"/>
                </a:ext>
              </a:extLst>
            </p:cNvPr>
            <p:cNvSpPr>
              <a:spLocks/>
            </p:cNvSpPr>
            <p:nvPr/>
          </p:nvSpPr>
          <p:spPr bwMode="auto">
            <a:xfrm>
              <a:off x="5806" y="3538"/>
              <a:ext cx="1449" cy="374"/>
            </a:xfrm>
            <a:custGeom>
              <a:avLst/>
              <a:gdLst>
                <a:gd name="T0" fmla="*/ 2 w 609"/>
                <a:gd name="T1" fmla="*/ 5 h 157"/>
                <a:gd name="T2" fmla="*/ 155 w 609"/>
                <a:gd name="T3" fmla="*/ 30 h 157"/>
                <a:gd name="T4" fmla="*/ 306 w 609"/>
                <a:gd name="T5" fmla="*/ 61 h 157"/>
                <a:gd name="T6" fmla="*/ 343 w 609"/>
                <a:gd name="T7" fmla="*/ 71 h 157"/>
                <a:gd name="T8" fmla="*/ 362 w 609"/>
                <a:gd name="T9" fmla="*/ 75 h 157"/>
                <a:gd name="T10" fmla="*/ 381 w 609"/>
                <a:gd name="T11" fmla="*/ 80 h 157"/>
                <a:gd name="T12" fmla="*/ 418 w 609"/>
                <a:gd name="T13" fmla="*/ 91 h 157"/>
                <a:gd name="T14" fmla="*/ 455 w 609"/>
                <a:gd name="T15" fmla="*/ 102 h 157"/>
                <a:gd name="T16" fmla="*/ 599 w 609"/>
                <a:gd name="T17" fmla="*/ 155 h 157"/>
                <a:gd name="T18" fmla="*/ 599 w 609"/>
                <a:gd name="T19" fmla="*/ 155 h 157"/>
                <a:gd name="T20" fmla="*/ 608 w 609"/>
                <a:gd name="T21" fmla="*/ 152 h 157"/>
                <a:gd name="T22" fmla="*/ 604 w 609"/>
                <a:gd name="T23" fmla="*/ 144 h 157"/>
                <a:gd name="T24" fmla="*/ 604 w 609"/>
                <a:gd name="T25" fmla="*/ 144 h 157"/>
                <a:gd name="T26" fmla="*/ 458 w 609"/>
                <a:gd name="T27" fmla="*/ 91 h 157"/>
                <a:gd name="T28" fmla="*/ 421 w 609"/>
                <a:gd name="T29" fmla="*/ 81 h 157"/>
                <a:gd name="T30" fmla="*/ 383 w 609"/>
                <a:gd name="T31" fmla="*/ 71 h 157"/>
                <a:gd name="T32" fmla="*/ 364 w 609"/>
                <a:gd name="T33" fmla="*/ 66 h 157"/>
                <a:gd name="T34" fmla="*/ 346 w 609"/>
                <a:gd name="T35" fmla="*/ 62 h 157"/>
                <a:gd name="T36" fmla="*/ 308 w 609"/>
                <a:gd name="T37" fmla="*/ 53 h 157"/>
                <a:gd name="T38" fmla="*/ 156 w 609"/>
                <a:gd name="T39" fmla="*/ 23 h 157"/>
                <a:gd name="T40" fmla="*/ 3 w 609"/>
                <a:gd name="T41" fmla="*/ 0 h 157"/>
                <a:gd name="T42" fmla="*/ 0 w 609"/>
                <a:gd name="T43" fmla="*/ 2 h 157"/>
                <a:gd name="T44" fmla="*/ 2 w 609"/>
                <a:gd name="T45" fmla="*/ 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9" h="157">
                  <a:moveTo>
                    <a:pt x="2" y="5"/>
                  </a:moveTo>
                  <a:cubicBezTo>
                    <a:pt x="53" y="12"/>
                    <a:pt x="104" y="20"/>
                    <a:pt x="155" y="30"/>
                  </a:cubicBezTo>
                  <a:cubicBezTo>
                    <a:pt x="205" y="39"/>
                    <a:pt x="256" y="50"/>
                    <a:pt x="306" y="61"/>
                  </a:cubicBezTo>
                  <a:cubicBezTo>
                    <a:pt x="318" y="64"/>
                    <a:pt x="331" y="68"/>
                    <a:pt x="343" y="71"/>
                  </a:cubicBezTo>
                  <a:cubicBezTo>
                    <a:pt x="362" y="75"/>
                    <a:pt x="362" y="75"/>
                    <a:pt x="362" y="75"/>
                  </a:cubicBezTo>
                  <a:cubicBezTo>
                    <a:pt x="381" y="80"/>
                    <a:pt x="381" y="80"/>
                    <a:pt x="381" y="80"/>
                  </a:cubicBezTo>
                  <a:cubicBezTo>
                    <a:pt x="393" y="84"/>
                    <a:pt x="406" y="87"/>
                    <a:pt x="418" y="91"/>
                  </a:cubicBezTo>
                  <a:cubicBezTo>
                    <a:pt x="455" y="102"/>
                    <a:pt x="455" y="102"/>
                    <a:pt x="455" y="102"/>
                  </a:cubicBezTo>
                  <a:cubicBezTo>
                    <a:pt x="504" y="117"/>
                    <a:pt x="552" y="134"/>
                    <a:pt x="599" y="155"/>
                  </a:cubicBezTo>
                  <a:cubicBezTo>
                    <a:pt x="599" y="155"/>
                    <a:pt x="599" y="155"/>
                    <a:pt x="599" y="155"/>
                  </a:cubicBezTo>
                  <a:cubicBezTo>
                    <a:pt x="602" y="157"/>
                    <a:pt x="606" y="155"/>
                    <a:pt x="608" y="152"/>
                  </a:cubicBezTo>
                  <a:cubicBezTo>
                    <a:pt x="609" y="149"/>
                    <a:pt x="608" y="145"/>
                    <a:pt x="604" y="144"/>
                  </a:cubicBezTo>
                  <a:cubicBezTo>
                    <a:pt x="604" y="144"/>
                    <a:pt x="604" y="144"/>
                    <a:pt x="604" y="144"/>
                  </a:cubicBezTo>
                  <a:cubicBezTo>
                    <a:pt x="557" y="123"/>
                    <a:pt x="508" y="106"/>
                    <a:pt x="458" y="91"/>
                  </a:cubicBezTo>
                  <a:cubicBezTo>
                    <a:pt x="421" y="81"/>
                    <a:pt x="421" y="81"/>
                    <a:pt x="421" y="81"/>
                  </a:cubicBezTo>
                  <a:cubicBezTo>
                    <a:pt x="408" y="77"/>
                    <a:pt x="396" y="74"/>
                    <a:pt x="383" y="71"/>
                  </a:cubicBezTo>
                  <a:cubicBezTo>
                    <a:pt x="364" y="66"/>
                    <a:pt x="364" y="66"/>
                    <a:pt x="364" y="66"/>
                  </a:cubicBezTo>
                  <a:cubicBezTo>
                    <a:pt x="346" y="62"/>
                    <a:pt x="346" y="62"/>
                    <a:pt x="346" y="62"/>
                  </a:cubicBezTo>
                  <a:cubicBezTo>
                    <a:pt x="333" y="59"/>
                    <a:pt x="320" y="56"/>
                    <a:pt x="308" y="53"/>
                  </a:cubicBezTo>
                  <a:cubicBezTo>
                    <a:pt x="257" y="42"/>
                    <a:pt x="207" y="32"/>
                    <a:pt x="156" y="23"/>
                  </a:cubicBezTo>
                  <a:cubicBezTo>
                    <a:pt x="105" y="14"/>
                    <a:pt x="54" y="6"/>
                    <a:pt x="3" y="0"/>
                  </a:cubicBezTo>
                  <a:cubicBezTo>
                    <a:pt x="1" y="0"/>
                    <a:pt x="0" y="1"/>
                    <a:pt x="0" y="2"/>
                  </a:cubicBezTo>
                  <a:cubicBezTo>
                    <a:pt x="0" y="3"/>
                    <a:pt x="1" y="5"/>
                    <a:pt x="2" y="5"/>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4" name="Freeform 180">
              <a:extLst>
                <a:ext uri="{FF2B5EF4-FFF2-40B4-BE49-F238E27FC236}">
                  <a16:creationId xmlns:a16="http://schemas.microsoft.com/office/drawing/2014/main" id="{DA636E07-A35B-4AEC-89F8-15FC8D67984E}"/>
                </a:ext>
              </a:extLst>
            </p:cNvPr>
            <p:cNvSpPr>
              <a:spLocks/>
            </p:cNvSpPr>
            <p:nvPr/>
          </p:nvSpPr>
          <p:spPr bwMode="auto">
            <a:xfrm>
              <a:off x="6247" y="3369"/>
              <a:ext cx="440" cy="521"/>
            </a:xfrm>
            <a:custGeom>
              <a:avLst/>
              <a:gdLst>
                <a:gd name="T0" fmla="*/ 6 w 185"/>
                <a:gd name="T1" fmla="*/ 218 h 219"/>
                <a:gd name="T2" fmla="*/ 39 w 185"/>
                <a:gd name="T3" fmla="*/ 188 h 219"/>
                <a:gd name="T4" fmla="*/ 78 w 185"/>
                <a:gd name="T5" fmla="*/ 166 h 219"/>
                <a:gd name="T6" fmla="*/ 120 w 185"/>
                <a:gd name="T7" fmla="*/ 151 h 219"/>
                <a:gd name="T8" fmla="*/ 141 w 185"/>
                <a:gd name="T9" fmla="*/ 147 h 219"/>
                <a:gd name="T10" fmla="*/ 164 w 185"/>
                <a:gd name="T11" fmla="*/ 144 h 219"/>
                <a:gd name="T12" fmla="*/ 185 w 185"/>
                <a:gd name="T13" fmla="*/ 142 h 219"/>
                <a:gd name="T14" fmla="*/ 166 w 185"/>
                <a:gd name="T15" fmla="*/ 132 h 219"/>
                <a:gd name="T16" fmla="*/ 123 w 185"/>
                <a:gd name="T17" fmla="*/ 108 h 219"/>
                <a:gd name="T18" fmla="*/ 83 w 185"/>
                <a:gd name="T19" fmla="*/ 78 h 219"/>
                <a:gd name="T20" fmla="*/ 64 w 185"/>
                <a:gd name="T21" fmla="*/ 61 h 219"/>
                <a:gd name="T22" fmla="*/ 56 w 185"/>
                <a:gd name="T23" fmla="*/ 52 h 219"/>
                <a:gd name="T24" fmla="*/ 52 w 185"/>
                <a:gd name="T25" fmla="*/ 47 h 219"/>
                <a:gd name="T26" fmla="*/ 48 w 185"/>
                <a:gd name="T27" fmla="*/ 42 h 219"/>
                <a:gd name="T28" fmla="*/ 18 w 185"/>
                <a:gd name="T29" fmla="*/ 2 h 219"/>
                <a:gd name="T30" fmla="*/ 18 w 185"/>
                <a:gd name="T31" fmla="*/ 2 h 219"/>
                <a:gd name="T32" fmla="*/ 14 w 185"/>
                <a:gd name="T33" fmla="*/ 1 h 219"/>
                <a:gd name="T34" fmla="*/ 13 w 185"/>
                <a:gd name="T35" fmla="*/ 5 h 219"/>
                <a:gd name="T36" fmla="*/ 41 w 185"/>
                <a:gd name="T37" fmla="*/ 47 h 219"/>
                <a:gd name="T38" fmla="*/ 45 w 185"/>
                <a:gd name="T39" fmla="*/ 52 h 219"/>
                <a:gd name="T40" fmla="*/ 50 w 185"/>
                <a:gd name="T41" fmla="*/ 57 h 219"/>
                <a:gd name="T42" fmla="*/ 58 w 185"/>
                <a:gd name="T43" fmla="*/ 67 h 219"/>
                <a:gd name="T44" fmla="*/ 76 w 185"/>
                <a:gd name="T45" fmla="*/ 85 h 219"/>
                <a:gd name="T46" fmla="*/ 116 w 185"/>
                <a:gd name="T47" fmla="*/ 117 h 219"/>
                <a:gd name="T48" fmla="*/ 160 w 185"/>
                <a:gd name="T49" fmla="*/ 144 h 219"/>
                <a:gd name="T50" fmla="*/ 160 w 185"/>
                <a:gd name="T51" fmla="*/ 144 h 219"/>
                <a:gd name="T52" fmla="*/ 162 w 185"/>
                <a:gd name="T53" fmla="*/ 131 h 219"/>
                <a:gd name="T54" fmla="*/ 139 w 185"/>
                <a:gd name="T55" fmla="*/ 135 h 219"/>
                <a:gd name="T56" fmla="*/ 117 w 185"/>
                <a:gd name="T57" fmla="*/ 141 h 219"/>
                <a:gd name="T58" fmla="*/ 74 w 185"/>
                <a:gd name="T59" fmla="*/ 157 h 219"/>
                <a:gd name="T60" fmla="*/ 35 w 185"/>
                <a:gd name="T61" fmla="*/ 182 h 219"/>
                <a:gd name="T62" fmla="*/ 1 w 185"/>
                <a:gd name="T63" fmla="*/ 214 h 219"/>
                <a:gd name="T64" fmla="*/ 2 w 185"/>
                <a:gd name="T65" fmla="*/ 218 h 219"/>
                <a:gd name="T66" fmla="*/ 6 w 185"/>
                <a:gd name="T67" fmla="*/ 21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219">
                  <a:moveTo>
                    <a:pt x="6" y="218"/>
                  </a:moveTo>
                  <a:cubicBezTo>
                    <a:pt x="16" y="207"/>
                    <a:pt x="27" y="197"/>
                    <a:pt x="39" y="188"/>
                  </a:cubicBezTo>
                  <a:cubicBezTo>
                    <a:pt x="51" y="180"/>
                    <a:pt x="64" y="172"/>
                    <a:pt x="78" y="166"/>
                  </a:cubicBezTo>
                  <a:cubicBezTo>
                    <a:pt x="91" y="160"/>
                    <a:pt x="105" y="155"/>
                    <a:pt x="120" y="151"/>
                  </a:cubicBezTo>
                  <a:cubicBezTo>
                    <a:pt x="127" y="149"/>
                    <a:pt x="134" y="148"/>
                    <a:pt x="141" y="147"/>
                  </a:cubicBezTo>
                  <a:cubicBezTo>
                    <a:pt x="149" y="146"/>
                    <a:pt x="156" y="145"/>
                    <a:pt x="164" y="144"/>
                  </a:cubicBezTo>
                  <a:cubicBezTo>
                    <a:pt x="185" y="142"/>
                    <a:pt x="185" y="142"/>
                    <a:pt x="185" y="142"/>
                  </a:cubicBezTo>
                  <a:cubicBezTo>
                    <a:pt x="166" y="132"/>
                    <a:pt x="166" y="132"/>
                    <a:pt x="166" y="132"/>
                  </a:cubicBezTo>
                  <a:cubicBezTo>
                    <a:pt x="151" y="125"/>
                    <a:pt x="136" y="117"/>
                    <a:pt x="123" y="108"/>
                  </a:cubicBezTo>
                  <a:cubicBezTo>
                    <a:pt x="109" y="99"/>
                    <a:pt x="95" y="88"/>
                    <a:pt x="83" y="78"/>
                  </a:cubicBezTo>
                  <a:cubicBezTo>
                    <a:pt x="76" y="72"/>
                    <a:pt x="71" y="66"/>
                    <a:pt x="64" y="61"/>
                  </a:cubicBezTo>
                  <a:cubicBezTo>
                    <a:pt x="56" y="52"/>
                    <a:pt x="56" y="52"/>
                    <a:pt x="56" y="52"/>
                  </a:cubicBezTo>
                  <a:cubicBezTo>
                    <a:pt x="52" y="47"/>
                    <a:pt x="52" y="47"/>
                    <a:pt x="52" y="47"/>
                  </a:cubicBezTo>
                  <a:cubicBezTo>
                    <a:pt x="48" y="42"/>
                    <a:pt x="48" y="42"/>
                    <a:pt x="48" y="42"/>
                  </a:cubicBezTo>
                  <a:cubicBezTo>
                    <a:pt x="36" y="30"/>
                    <a:pt x="27" y="16"/>
                    <a:pt x="18" y="2"/>
                  </a:cubicBezTo>
                  <a:cubicBezTo>
                    <a:pt x="18" y="2"/>
                    <a:pt x="18" y="2"/>
                    <a:pt x="18" y="2"/>
                  </a:cubicBezTo>
                  <a:cubicBezTo>
                    <a:pt x="17" y="0"/>
                    <a:pt x="15" y="0"/>
                    <a:pt x="14" y="1"/>
                  </a:cubicBezTo>
                  <a:cubicBezTo>
                    <a:pt x="12" y="2"/>
                    <a:pt x="12" y="4"/>
                    <a:pt x="13" y="5"/>
                  </a:cubicBezTo>
                  <a:cubicBezTo>
                    <a:pt x="21" y="20"/>
                    <a:pt x="30" y="34"/>
                    <a:pt x="41" y="47"/>
                  </a:cubicBezTo>
                  <a:cubicBezTo>
                    <a:pt x="45" y="52"/>
                    <a:pt x="45" y="52"/>
                    <a:pt x="45" y="52"/>
                  </a:cubicBezTo>
                  <a:cubicBezTo>
                    <a:pt x="50" y="57"/>
                    <a:pt x="50" y="57"/>
                    <a:pt x="50" y="57"/>
                  </a:cubicBezTo>
                  <a:cubicBezTo>
                    <a:pt x="52" y="60"/>
                    <a:pt x="55" y="64"/>
                    <a:pt x="58" y="67"/>
                  </a:cubicBezTo>
                  <a:cubicBezTo>
                    <a:pt x="64" y="73"/>
                    <a:pt x="70" y="79"/>
                    <a:pt x="76" y="85"/>
                  </a:cubicBezTo>
                  <a:cubicBezTo>
                    <a:pt x="89" y="96"/>
                    <a:pt x="102" y="107"/>
                    <a:pt x="116" y="117"/>
                  </a:cubicBezTo>
                  <a:cubicBezTo>
                    <a:pt x="130" y="127"/>
                    <a:pt x="145" y="136"/>
                    <a:pt x="160" y="144"/>
                  </a:cubicBezTo>
                  <a:cubicBezTo>
                    <a:pt x="160" y="144"/>
                    <a:pt x="160" y="144"/>
                    <a:pt x="160" y="144"/>
                  </a:cubicBezTo>
                  <a:cubicBezTo>
                    <a:pt x="162" y="131"/>
                    <a:pt x="162" y="131"/>
                    <a:pt x="162" y="131"/>
                  </a:cubicBezTo>
                  <a:cubicBezTo>
                    <a:pt x="155" y="133"/>
                    <a:pt x="147" y="133"/>
                    <a:pt x="139" y="135"/>
                  </a:cubicBezTo>
                  <a:cubicBezTo>
                    <a:pt x="132" y="137"/>
                    <a:pt x="124" y="138"/>
                    <a:pt x="117" y="141"/>
                  </a:cubicBezTo>
                  <a:cubicBezTo>
                    <a:pt x="102" y="145"/>
                    <a:pt x="88" y="151"/>
                    <a:pt x="74" y="157"/>
                  </a:cubicBezTo>
                  <a:cubicBezTo>
                    <a:pt x="60" y="164"/>
                    <a:pt x="47" y="173"/>
                    <a:pt x="35" y="182"/>
                  </a:cubicBezTo>
                  <a:cubicBezTo>
                    <a:pt x="22" y="192"/>
                    <a:pt x="11" y="202"/>
                    <a:pt x="1" y="214"/>
                  </a:cubicBezTo>
                  <a:cubicBezTo>
                    <a:pt x="0" y="215"/>
                    <a:pt x="0" y="217"/>
                    <a:pt x="2" y="218"/>
                  </a:cubicBezTo>
                  <a:cubicBezTo>
                    <a:pt x="3" y="219"/>
                    <a:pt x="5" y="219"/>
                    <a:pt x="6" y="218"/>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5" name="Freeform 181">
              <a:extLst>
                <a:ext uri="{FF2B5EF4-FFF2-40B4-BE49-F238E27FC236}">
                  <a16:creationId xmlns:a16="http://schemas.microsoft.com/office/drawing/2014/main" id="{D516E071-6917-4FAD-B736-9C865CEFE8B1}"/>
                </a:ext>
              </a:extLst>
            </p:cNvPr>
            <p:cNvSpPr>
              <a:spLocks/>
            </p:cNvSpPr>
            <p:nvPr/>
          </p:nvSpPr>
          <p:spPr bwMode="auto">
            <a:xfrm>
              <a:off x="5861" y="3376"/>
              <a:ext cx="340" cy="364"/>
            </a:xfrm>
            <a:custGeom>
              <a:avLst/>
              <a:gdLst>
                <a:gd name="T0" fmla="*/ 3 w 143"/>
                <a:gd name="T1" fmla="*/ 152 h 153"/>
                <a:gd name="T2" fmla="*/ 30 w 143"/>
                <a:gd name="T3" fmla="*/ 132 h 153"/>
                <a:gd name="T4" fmla="*/ 59 w 143"/>
                <a:gd name="T5" fmla="*/ 117 h 153"/>
                <a:gd name="T6" fmla="*/ 91 w 143"/>
                <a:gd name="T7" fmla="*/ 106 h 153"/>
                <a:gd name="T8" fmla="*/ 107 w 143"/>
                <a:gd name="T9" fmla="*/ 102 h 153"/>
                <a:gd name="T10" fmla="*/ 123 w 143"/>
                <a:gd name="T11" fmla="*/ 99 h 153"/>
                <a:gd name="T12" fmla="*/ 123 w 143"/>
                <a:gd name="T13" fmla="*/ 99 h 153"/>
                <a:gd name="T14" fmla="*/ 143 w 143"/>
                <a:gd name="T15" fmla="*/ 94 h 153"/>
                <a:gd name="T16" fmla="*/ 124 w 143"/>
                <a:gd name="T17" fmla="*/ 87 h 153"/>
                <a:gd name="T18" fmla="*/ 93 w 143"/>
                <a:gd name="T19" fmla="*/ 71 h 153"/>
                <a:gd name="T20" fmla="*/ 62 w 143"/>
                <a:gd name="T21" fmla="*/ 53 h 153"/>
                <a:gd name="T22" fmla="*/ 35 w 143"/>
                <a:gd name="T23" fmla="*/ 30 h 153"/>
                <a:gd name="T24" fmla="*/ 13 w 143"/>
                <a:gd name="T25" fmla="*/ 3 h 153"/>
                <a:gd name="T26" fmla="*/ 13 w 143"/>
                <a:gd name="T27" fmla="*/ 2 h 153"/>
                <a:gd name="T28" fmla="*/ 8 w 143"/>
                <a:gd name="T29" fmla="*/ 1 h 153"/>
                <a:gd name="T30" fmla="*/ 7 w 143"/>
                <a:gd name="T31" fmla="*/ 6 h 153"/>
                <a:gd name="T32" fmla="*/ 29 w 143"/>
                <a:gd name="T33" fmla="*/ 36 h 153"/>
                <a:gd name="T34" fmla="*/ 57 w 143"/>
                <a:gd name="T35" fmla="*/ 60 h 153"/>
                <a:gd name="T36" fmla="*/ 87 w 143"/>
                <a:gd name="T37" fmla="*/ 81 h 153"/>
                <a:gd name="T38" fmla="*/ 120 w 143"/>
                <a:gd name="T39" fmla="*/ 99 h 153"/>
                <a:gd name="T40" fmla="*/ 121 w 143"/>
                <a:gd name="T41" fmla="*/ 86 h 153"/>
                <a:gd name="T42" fmla="*/ 121 w 143"/>
                <a:gd name="T43" fmla="*/ 86 h 153"/>
                <a:gd name="T44" fmla="*/ 104 w 143"/>
                <a:gd name="T45" fmla="*/ 90 h 153"/>
                <a:gd name="T46" fmla="*/ 88 w 143"/>
                <a:gd name="T47" fmla="*/ 96 h 153"/>
                <a:gd name="T48" fmla="*/ 56 w 143"/>
                <a:gd name="T49" fmla="*/ 110 h 153"/>
                <a:gd name="T50" fmla="*/ 27 w 143"/>
                <a:gd name="T51" fmla="*/ 128 h 153"/>
                <a:gd name="T52" fmla="*/ 1 w 143"/>
                <a:gd name="T53" fmla="*/ 150 h 153"/>
                <a:gd name="T54" fmla="*/ 1 w 143"/>
                <a:gd name="T55" fmla="*/ 152 h 153"/>
                <a:gd name="T56" fmla="*/ 3 w 143"/>
                <a:gd name="T57" fmla="*/ 1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3" h="153">
                  <a:moveTo>
                    <a:pt x="3" y="152"/>
                  </a:moveTo>
                  <a:cubicBezTo>
                    <a:pt x="11" y="145"/>
                    <a:pt x="20" y="138"/>
                    <a:pt x="30" y="132"/>
                  </a:cubicBezTo>
                  <a:cubicBezTo>
                    <a:pt x="39" y="126"/>
                    <a:pt x="49" y="121"/>
                    <a:pt x="59" y="117"/>
                  </a:cubicBezTo>
                  <a:cubicBezTo>
                    <a:pt x="70" y="112"/>
                    <a:pt x="80" y="108"/>
                    <a:pt x="91" y="106"/>
                  </a:cubicBezTo>
                  <a:cubicBezTo>
                    <a:pt x="96" y="104"/>
                    <a:pt x="101" y="103"/>
                    <a:pt x="107" y="102"/>
                  </a:cubicBezTo>
                  <a:cubicBezTo>
                    <a:pt x="112" y="101"/>
                    <a:pt x="118" y="100"/>
                    <a:pt x="123" y="99"/>
                  </a:cubicBezTo>
                  <a:cubicBezTo>
                    <a:pt x="123" y="99"/>
                    <a:pt x="123" y="99"/>
                    <a:pt x="123" y="99"/>
                  </a:cubicBezTo>
                  <a:cubicBezTo>
                    <a:pt x="143" y="94"/>
                    <a:pt x="143" y="94"/>
                    <a:pt x="143" y="94"/>
                  </a:cubicBezTo>
                  <a:cubicBezTo>
                    <a:pt x="124" y="87"/>
                    <a:pt x="124" y="87"/>
                    <a:pt x="124" y="87"/>
                  </a:cubicBezTo>
                  <a:cubicBezTo>
                    <a:pt x="114" y="82"/>
                    <a:pt x="103" y="77"/>
                    <a:pt x="93" y="71"/>
                  </a:cubicBezTo>
                  <a:cubicBezTo>
                    <a:pt x="82" y="66"/>
                    <a:pt x="72" y="59"/>
                    <a:pt x="62" y="53"/>
                  </a:cubicBezTo>
                  <a:cubicBezTo>
                    <a:pt x="53" y="46"/>
                    <a:pt x="44" y="38"/>
                    <a:pt x="35" y="30"/>
                  </a:cubicBezTo>
                  <a:cubicBezTo>
                    <a:pt x="27" y="22"/>
                    <a:pt x="19" y="12"/>
                    <a:pt x="13" y="3"/>
                  </a:cubicBezTo>
                  <a:cubicBezTo>
                    <a:pt x="13" y="2"/>
                    <a:pt x="13" y="2"/>
                    <a:pt x="13" y="2"/>
                  </a:cubicBezTo>
                  <a:cubicBezTo>
                    <a:pt x="12" y="1"/>
                    <a:pt x="10" y="0"/>
                    <a:pt x="8" y="1"/>
                  </a:cubicBezTo>
                  <a:cubicBezTo>
                    <a:pt x="7" y="2"/>
                    <a:pt x="6" y="4"/>
                    <a:pt x="7" y="6"/>
                  </a:cubicBezTo>
                  <a:cubicBezTo>
                    <a:pt x="13" y="17"/>
                    <a:pt x="21" y="27"/>
                    <a:pt x="29" y="36"/>
                  </a:cubicBezTo>
                  <a:cubicBezTo>
                    <a:pt x="38" y="45"/>
                    <a:pt x="47" y="53"/>
                    <a:pt x="57" y="60"/>
                  </a:cubicBezTo>
                  <a:cubicBezTo>
                    <a:pt x="66" y="68"/>
                    <a:pt x="76" y="75"/>
                    <a:pt x="87" y="81"/>
                  </a:cubicBezTo>
                  <a:cubicBezTo>
                    <a:pt x="97" y="88"/>
                    <a:pt x="108" y="93"/>
                    <a:pt x="120" y="99"/>
                  </a:cubicBezTo>
                  <a:cubicBezTo>
                    <a:pt x="121" y="86"/>
                    <a:pt x="121" y="86"/>
                    <a:pt x="121" y="86"/>
                  </a:cubicBezTo>
                  <a:cubicBezTo>
                    <a:pt x="121" y="86"/>
                    <a:pt x="121" y="86"/>
                    <a:pt x="121" y="86"/>
                  </a:cubicBezTo>
                  <a:cubicBezTo>
                    <a:pt x="115" y="88"/>
                    <a:pt x="110" y="89"/>
                    <a:pt x="104" y="90"/>
                  </a:cubicBezTo>
                  <a:cubicBezTo>
                    <a:pt x="99" y="92"/>
                    <a:pt x="93" y="94"/>
                    <a:pt x="88" y="96"/>
                  </a:cubicBezTo>
                  <a:cubicBezTo>
                    <a:pt x="77" y="99"/>
                    <a:pt x="66" y="104"/>
                    <a:pt x="56" y="110"/>
                  </a:cubicBezTo>
                  <a:cubicBezTo>
                    <a:pt x="46" y="115"/>
                    <a:pt x="36" y="121"/>
                    <a:pt x="27" y="128"/>
                  </a:cubicBezTo>
                  <a:cubicBezTo>
                    <a:pt x="18" y="134"/>
                    <a:pt x="9" y="142"/>
                    <a:pt x="1" y="150"/>
                  </a:cubicBezTo>
                  <a:cubicBezTo>
                    <a:pt x="0" y="151"/>
                    <a:pt x="0" y="152"/>
                    <a:pt x="1" y="152"/>
                  </a:cubicBezTo>
                  <a:cubicBezTo>
                    <a:pt x="2" y="153"/>
                    <a:pt x="3" y="153"/>
                    <a:pt x="3" y="152"/>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6" name="Freeform 182">
              <a:extLst>
                <a:ext uri="{FF2B5EF4-FFF2-40B4-BE49-F238E27FC236}">
                  <a16:creationId xmlns:a16="http://schemas.microsoft.com/office/drawing/2014/main" id="{60BE365C-8AE0-4250-8B90-56FE0AA161A2}"/>
                </a:ext>
              </a:extLst>
            </p:cNvPr>
            <p:cNvSpPr>
              <a:spLocks/>
            </p:cNvSpPr>
            <p:nvPr/>
          </p:nvSpPr>
          <p:spPr bwMode="auto">
            <a:xfrm>
              <a:off x="6691" y="3486"/>
              <a:ext cx="412" cy="495"/>
            </a:xfrm>
            <a:custGeom>
              <a:avLst/>
              <a:gdLst>
                <a:gd name="T0" fmla="*/ 8 w 173"/>
                <a:gd name="T1" fmla="*/ 205 h 208"/>
                <a:gd name="T2" fmla="*/ 22 w 173"/>
                <a:gd name="T3" fmla="*/ 191 h 208"/>
                <a:gd name="T4" fmla="*/ 38 w 173"/>
                <a:gd name="T5" fmla="*/ 178 h 208"/>
                <a:gd name="T6" fmla="*/ 73 w 173"/>
                <a:gd name="T7" fmla="*/ 159 h 208"/>
                <a:gd name="T8" fmla="*/ 83 w 173"/>
                <a:gd name="T9" fmla="*/ 155 h 208"/>
                <a:gd name="T10" fmla="*/ 93 w 173"/>
                <a:gd name="T11" fmla="*/ 152 h 208"/>
                <a:gd name="T12" fmla="*/ 102 w 173"/>
                <a:gd name="T13" fmla="*/ 150 h 208"/>
                <a:gd name="T14" fmla="*/ 112 w 173"/>
                <a:gd name="T15" fmla="*/ 149 h 208"/>
                <a:gd name="T16" fmla="*/ 133 w 173"/>
                <a:gd name="T17" fmla="*/ 147 h 208"/>
                <a:gd name="T18" fmla="*/ 153 w 173"/>
                <a:gd name="T19" fmla="*/ 147 h 208"/>
                <a:gd name="T20" fmla="*/ 173 w 173"/>
                <a:gd name="T21" fmla="*/ 148 h 208"/>
                <a:gd name="T22" fmla="*/ 157 w 173"/>
                <a:gd name="T23" fmla="*/ 136 h 208"/>
                <a:gd name="T24" fmla="*/ 157 w 173"/>
                <a:gd name="T25" fmla="*/ 136 h 208"/>
                <a:gd name="T26" fmla="*/ 142 w 173"/>
                <a:gd name="T27" fmla="*/ 124 h 208"/>
                <a:gd name="T28" fmla="*/ 134 w 173"/>
                <a:gd name="T29" fmla="*/ 117 h 208"/>
                <a:gd name="T30" fmla="*/ 127 w 173"/>
                <a:gd name="T31" fmla="*/ 110 h 208"/>
                <a:gd name="T32" fmla="*/ 103 w 173"/>
                <a:gd name="T33" fmla="*/ 78 h 208"/>
                <a:gd name="T34" fmla="*/ 93 w 173"/>
                <a:gd name="T35" fmla="*/ 61 h 208"/>
                <a:gd name="T36" fmla="*/ 89 w 173"/>
                <a:gd name="T37" fmla="*/ 51 h 208"/>
                <a:gd name="T38" fmla="*/ 87 w 173"/>
                <a:gd name="T39" fmla="*/ 47 h 208"/>
                <a:gd name="T40" fmla="*/ 85 w 173"/>
                <a:gd name="T41" fmla="*/ 42 h 208"/>
                <a:gd name="T42" fmla="*/ 76 w 173"/>
                <a:gd name="T43" fmla="*/ 3 h 208"/>
                <a:gd name="T44" fmla="*/ 76 w 173"/>
                <a:gd name="T45" fmla="*/ 3 h 208"/>
                <a:gd name="T46" fmla="*/ 73 w 173"/>
                <a:gd name="T47" fmla="*/ 1 h 208"/>
                <a:gd name="T48" fmla="*/ 71 w 173"/>
                <a:gd name="T49" fmla="*/ 3 h 208"/>
                <a:gd name="T50" fmla="*/ 79 w 173"/>
                <a:gd name="T51" fmla="*/ 44 h 208"/>
                <a:gd name="T52" fmla="*/ 80 w 173"/>
                <a:gd name="T53" fmla="*/ 49 h 208"/>
                <a:gd name="T54" fmla="*/ 82 w 173"/>
                <a:gd name="T55" fmla="*/ 54 h 208"/>
                <a:gd name="T56" fmla="*/ 86 w 173"/>
                <a:gd name="T57" fmla="*/ 64 h 208"/>
                <a:gd name="T58" fmla="*/ 95 w 173"/>
                <a:gd name="T59" fmla="*/ 83 h 208"/>
                <a:gd name="T60" fmla="*/ 119 w 173"/>
                <a:gd name="T61" fmla="*/ 117 h 208"/>
                <a:gd name="T62" fmla="*/ 126 w 173"/>
                <a:gd name="T63" fmla="*/ 125 h 208"/>
                <a:gd name="T64" fmla="*/ 134 w 173"/>
                <a:gd name="T65" fmla="*/ 132 h 208"/>
                <a:gd name="T66" fmla="*/ 150 w 173"/>
                <a:gd name="T67" fmla="*/ 146 h 208"/>
                <a:gd name="T68" fmla="*/ 150 w 173"/>
                <a:gd name="T69" fmla="*/ 146 h 208"/>
                <a:gd name="T70" fmla="*/ 154 w 173"/>
                <a:gd name="T71" fmla="*/ 135 h 208"/>
                <a:gd name="T72" fmla="*/ 132 w 173"/>
                <a:gd name="T73" fmla="*/ 135 h 208"/>
                <a:gd name="T74" fmla="*/ 111 w 173"/>
                <a:gd name="T75" fmla="*/ 137 h 208"/>
                <a:gd name="T76" fmla="*/ 100 w 173"/>
                <a:gd name="T77" fmla="*/ 139 h 208"/>
                <a:gd name="T78" fmla="*/ 90 w 173"/>
                <a:gd name="T79" fmla="*/ 142 h 208"/>
                <a:gd name="T80" fmla="*/ 79 w 173"/>
                <a:gd name="T81" fmla="*/ 145 h 208"/>
                <a:gd name="T82" fmla="*/ 69 w 173"/>
                <a:gd name="T83" fmla="*/ 149 h 208"/>
                <a:gd name="T84" fmla="*/ 32 w 173"/>
                <a:gd name="T85" fmla="*/ 170 h 208"/>
                <a:gd name="T86" fmla="*/ 1 w 173"/>
                <a:gd name="T87" fmla="*/ 201 h 208"/>
                <a:gd name="T88" fmla="*/ 2 w 173"/>
                <a:gd name="T89" fmla="*/ 207 h 208"/>
                <a:gd name="T90" fmla="*/ 8 w 173"/>
                <a:gd name="T91" fmla="*/ 206 h 208"/>
                <a:gd name="T92" fmla="*/ 8 w 173"/>
                <a:gd name="T93" fmla="*/ 20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3" h="208">
                  <a:moveTo>
                    <a:pt x="8" y="205"/>
                  </a:moveTo>
                  <a:cubicBezTo>
                    <a:pt x="12" y="200"/>
                    <a:pt x="17" y="195"/>
                    <a:pt x="22" y="191"/>
                  </a:cubicBezTo>
                  <a:cubicBezTo>
                    <a:pt x="27" y="186"/>
                    <a:pt x="32" y="182"/>
                    <a:pt x="38" y="178"/>
                  </a:cubicBezTo>
                  <a:cubicBezTo>
                    <a:pt x="49" y="170"/>
                    <a:pt x="61" y="163"/>
                    <a:pt x="73" y="159"/>
                  </a:cubicBezTo>
                  <a:cubicBezTo>
                    <a:pt x="76" y="157"/>
                    <a:pt x="80" y="156"/>
                    <a:pt x="83" y="155"/>
                  </a:cubicBezTo>
                  <a:cubicBezTo>
                    <a:pt x="86" y="154"/>
                    <a:pt x="89" y="153"/>
                    <a:pt x="93" y="152"/>
                  </a:cubicBezTo>
                  <a:cubicBezTo>
                    <a:pt x="102" y="150"/>
                    <a:pt x="102" y="150"/>
                    <a:pt x="102" y="150"/>
                  </a:cubicBezTo>
                  <a:cubicBezTo>
                    <a:pt x="106" y="149"/>
                    <a:pt x="109" y="149"/>
                    <a:pt x="112" y="149"/>
                  </a:cubicBezTo>
                  <a:cubicBezTo>
                    <a:pt x="119" y="147"/>
                    <a:pt x="126" y="147"/>
                    <a:pt x="133" y="147"/>
                  </a:cubicBezTo>
                  <a:cubicBezTo>
                    <a:pt x="139" y="147"/>
                    <a:pt x="146" y="147"/>
                    <a:pt x="153" y="147"/>
                  </a:cubicBezTo>
                  <a:cubicBezTo>
                    <a:pt x="173" y="148"/>
                    <a:pt x="173" y="148"/>
                    <a:pt x="173" y="148"/>
                  </a:cubicBezTo>
                  <a:cubicBezTo>
                    <a:pt x="157" y="136"/>
                    <a:pt x="157" y="136"/>
                    <a:pt x="157" y="136"/>
                  </a:cubicBezTo>
                  <a:cubicBezTo>
                    <a:pt x="157" y="136"/>
                    <a:pt x="157" y="136"/>
                    <a:pt x="157" y="136"/>
                  </a:cubicBezTo>
                  <a:cubicBezTo>
                    <a:pt x="152" y="132"/>
                    <a:pt x="147" y="128"/>
                    <a:pt x="142" y="124"/>
                  </a:cubicBezTo>
                  <a:cubicBezTo>
                    <a:pt x="139" y="121"/>
                    <a:pt x="137" y="119"/>
                    <a:pt x="134" y="117"/>
                  </a:cubicBezTo>
                  <a:cubicBezTo>
                    <a:pt x="127" y="110"/>
                    <a:pt x="127" y="110"/>
                    <a:pt x="127" y="110"/>
                  </a:cubicBezTo>
                  <a:cubicBezTo>
                    <a:pt x="118" y="100"/>
                    <a:pt x="110" y="89"/>
                    <a:pt x="103" y="78"/>
                  </a:cubicBezTo>
                  <a:cubicBezTo>
                    <a:pt x="99" y="72"/>
                    <a:pt x="96" y="66"/>
                    <a:pt x="93" y="61"/>
                  </a:cubicBezTo>
                  <a:cubicBezTo>
                    <a:pt x="89" y="51"/>
                    <a:pt x="89" y="51"/>
                    <a:pt x="89" y="51"/>
                  </a:cubicBezTo>
                  <a:cubicBezTo>
                    <a:pt x="88" y="50"/>
                    <a:pt x="87" y="48"/>
                    <a:pt x="87" y="47"/>
                  </a:cubicBezTo>
                  <a:cubicBezTo>
                    <a:pt x="85" y="42"/>
                    <a:pt x="85" y="42"/>
                    <a:pt x="85" y="42"/>
                  </a:cubicBezTo>
                  <a:cubicBezTo>
                    <a:pt x="80" y="30"/>
                    <a:pt x="78" y="16"/>
                    <a:pt x="76" y="3"/>
                  </a:cubicBezTo>
                  <a:cubicBezTo>
                    <a:pt x="76" y="3"/>
                    <a:pt x="76" y="3"/>
                    <a:pt x="76" y="3"/>
                  </a:cubicBezTo>
                  <a:cubicBezTo>
                    <a:pt x="76" y="1"/>
                    <a:pt x="74" y="0"/>
                    <a:pt x="73" y="1"/>
                  </a:cubicBezTo>
                  <a:cubicBezTo>
                    <a:pt x="72" y="1"/>
                    <a:pt x="71" y="2"/>
                    <a:pt x="71" y="3"/>
                  </a:cubicBezTo>
                  <a:cubicBezTo>
                    <a:pt x="72" y="17"/>
                    <a:pt x="74" y="31"/>
                    <a:pt x="79" y="44"/>
                  </a:cubicBezTo>
                  <a:cubicBezTo>
                    <a:pt x="80" y="49"/>
                    <a:pt x="80" y="49"/>
                    <a:pt x="80" y="49"/>
                  </a:cubicBezTo>
                  <a:cubicBezTo>
                    <a:pt x="81" y="51"/>
                    <a:pt x="81" y="52"/>
                    <a:pt x="82" y="54"/>
                  </a:cubicBezTo>
                  <a:cubicBezTo>
                    <a:pt x="86" y="64"/>
                    <a:pt x="86" y="64"/>
                    <a:pt x="86" y="64"/>
                  </a:cubicBezTo>
                  <a:cubicBezTo>
                    <a:pt x="89" y="70"/>
                    <a:pt x="91" y="77"/>
                    <a:pt x="95" y="83"/>
                  </a:cubicBezTo>
                  <a:cubicBezTo>
                    <a:pt x="102" y="95"/>
                    <a:pt x="110" y="106"/>
                    <a:pt x="119" y="117"/>
                  </a:cubicBezTo>
                  <a:cubicBezTo>
                    <a:pt x="126" y="125"/>
                    <a:pt x="126" y="125"/>
                    <a:pt x="126" y="125"/>
                  </a:cubicBezTo>
                  <a:cubicBezTo>
                    <a:pt x="129" y="127"/>
                    <a:pt x="131" y="130"/>
                    <a:pt x="134" y="132"/>
                  </a:cubicBezTo>
                  <a:cubicBezTo>
                    <a:pt x="139" y="137"/>
                    <a:pt x="144" y="142"/>
                    <a:pt x="150" y="146"/>
                  </a:cubicBezTo>
                  <a:cubicBezTo>
                    <a:pt x="150" y="146"/>
                    <a:pt x="150" y="146"/>
                    <a:pt x="150" y="146"/>
                  </a:cubicBezTo>
                  <a:cubicBezTo>
                    <a:pt x="154" y="135"/>
                    <a:pt x="154" y="135"/>
                    <a:pt x="154" y="135"/>
                  </a:cubicBezTo>
                  <a:cubicBezTo>
                    <a:pt x="147" y="135"/>
                    <a:pt x="139" y="134"/>
                    <a:pt x="132" y="135"/>
                  </a:cubicBezTo>
                  <a:cubicBezTo>
                    <a:pt x="125" y="135"/>
                    <a:pt x="118" y="135"/>
                    <a:pt x="111" y="137"/>
                  </a:cubicBezTo>
                  <a:cubicBezTo>
                    <a:pt x="107" y="138"/>
                    <a:pt x="104" y="138"/>
                    <a:pt x="100" y="139"/>
                  </a:cubicBezTo>
                  <a:cubicBezTo>
                    <a:pt x="90" y="142"/>
                    <a:pt x="90" y="142"/>
                    <a:pt x="90" y="142"/>
                  </a:cubicBezTo>
                  <a:cubicBezTo>
                    <a:pt x="86" y="142"/>
                    <a:pt x="83" y="144"/>
                    <a:pt x="79" y="145"/>
                  </a:cubicBezTo>
                  <a:cubicBezTo>
                    <a:pt x="76" y="146"/>
                    <a:pt x="72" y="147"/>
                    <a:pt x="69" y="149"/>
                  </a:cubicBezTo>
                  <a:cubicBezTo>
                    <a:pt x="56" y="154"/>
                    <a:pt x="43" y="162"/>
                    <a:pt x="32" y="170"/>
                  </a:cubicBezTo>
                  <a:cubicBezTo>
                    <a:pt x="20" y="179"/>
                    <a:pt x="10" y="189"/>
                    <a:pt x="1" y="201"/>
                  </a:cubicBezTo>
                  <a:cubicBezTo>
                    <a:pt x="0" y="203"/>
                    <a:pt x="0" y="205"/>
                    <a:pt x="2" y="207"/>
                  </a:cubicBezTo>
                  <a:cubicBezTo>
                    <a:pt x="4" y="208"/>
                    <a:pt x="7" y="208"/>
                    <a:pt x="8" y="206"/>
                  </a:cubicBezTo>
                  <a:lnTo>
                    <a:pt x="8" y="205"/>
                  </a:ln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08" name="Group 185">
            <a:extLst>
              <a:ext uri="{FF2B5EF4-FFF2-40B4-BE49-F238E27FC236}">
                <a16:creationId xmlns:a16="http://schemas.microsoft.com/office/drawing/2014/main" id="{C8399FC0-8492-49F4-B01B-AF52D0179A7E}"/>
              </a:ext>
            </a:extLst>
          </p:cNvPr>
          <p:cNvGrpSpPr>
            <a:grpSpLocks noChangeAspect="1"/>
          </p:cNvGrpSpPr>
          <p:nvPr/>
        </p:nvGrpSpPr>
        <p:grpSpPr bwMode="auto">
          <a:xfrm>
            <a:off x="10499838" y="5113339"/>
            <a:ext cx="2190750" cy="2082800"/>
            <a:chOff x="6450" y="3066"/>
            <a:chExt cx="1380" cy="1312"/>
          </a:xfrm>
          <a:effectLst>
            <a:outerShdw blurRad="50800" dist="38100" dir="2700000" algn="tl" rotWithShape="0">
              <a:prstClr val="black">
                <a:alpha val="40000"/>
              </a:prstClr>
            </a:outerShdw>
          </a:effectLst>
        </p:grpSpPr>
        <p:sp>
          <p:nvSpPr>
            <p:cNvPr id="2110" name="Freeform 186">
              <a:extLst>
                <a:ext uri="{FF2B5EF4-FFF2-40B4-BE49-F238E27FC236}">
                  <a16:creationId xmlns:a16="http://schemas.microsoft.com/office/drawing/2014/main" id="{53D0BFF8-709E-4AF1-8EB0-CBA85BF3EA17}"/>
                </a:ext>
              </a:extLst>
            </p:cNvPr>
            <p:cNvSpPr>
              <a:spLocks/>
            </p:cNvSpPr>
            <p:nvPr/>
          </p:nvSpPr>
          <p:spPr bwMode="auto">
            <a:xfrm>
              <a:off x="6965" y="3753"/>
              <a:ext cx="612" cy="625"/>
            </a:xfrm>
            <a:custGeom>
              <a:avLst/>
              <a:gdLst>
                <a:gd name="T0" fmla="*/ 252 w 257"/>
                <a:gd name="T1" fmla="*/ 262 h 262"/>
                <a:gd name="T2" fmla="*/ 86 w 257"/>
                <a:gd name="T3" fmla="*/ 33 h 262"/>
                <a:gd name="T4" fmla="*/ 252 w 257"/>
                <a:gd name="T5" fmla="*/ 262 h 262"/>
              </a:gdLst>
              <a:ahLst/>
              <a:cxnLst>
                <a:cxn ang="0">
                  <a:pos x="T0" y="T1"/>
                </a:cxn>
                <a:cxn ang="0">
                  <a:pos x="T2" y="T3"/>
                </a:cxn>
                <a:cxn ang="0">
                  <a:pos x="T4" y="T5"/>
                </a:cxn>
              </a:cxnLst>
              <a:rect l="0" t="0" r="r" b="b"/>
              <a:pathLst>
                <a:path w="257" h="262">
                  <a:moveTo>
                    <a:pt x="252" y="262"/>
                  </a:moveTo>
                  <a:cubicBezTo>
                    <a:pt x="252" y="262"/>
                    <a:pt x="0" y="186"/>
                    <a:pt x="86" y="33"/>
                  </a:cubicBezTo>
                  <a:cubicBezTo>
                    <a:pt x="257" y="0"/>
                    <a:pt x="252" y="262"/>
                    <a:pt x="252" y="262"/>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1" name="Freeform 187">
              <a:extLst>
                <a:ext uri="{FF2B5EF4-FFF2-40B4-BE49-F238E27FC236}">
                  <a16:creationId xmlns:a16="http://schemas.microsoft.com/office/drawing/2014/main" id="{FE1232F5-5B77-41F2-BC45-3B52F091EE5D}"/>
                </a:ext>
              </a:extLst>
            </p:cNvPr>
            <p:cNvSpPr>
              <a:spLocks noEditPoints="1"/>
            </p:cNvSpPr>
            <p:nvPr/>
          </p:nvSpPr>
          <p:spPr bwMode="auto">
            <a:xfrm>
              <a:off x="7139" y="3841"/>
              <a:ext cx="426" cy="537"/>
            </a:xfrm>
            <a:custGeom>
              <a:avLst/>
              <a:gdLst>
                <a:gd name="T0" fmla="*/ 42 w 179"/>
                <a:gd name="T1" fmla="*/ 42 h 225"/>
                <a:gd name="T2" fmla="*/ 42 w 179"/>
                <a:gd name="T3" fmla="*/ 41 h 225"/>
                <a:gd name="T4" fmla="*/ 50 w 179"/>
                <a:gd name="T5" fmla="*/ 43 h 225"/>
                <a:gd name="T6" fmla="*/ 52 w 179"/>
                <a:gd name="T7" fmla="*/ 40 h 225"/>
                <a:gd name="T8" fmla="*/ 17 w 179"/>
                <a:gd name="T9" fmla="*/ 26 h 225"/>
                <a:gd name="T10" fmla="*/ 4 w 179"/>
                <a:gd name="T11" fmla="*/ 40 h 225"/>
                <a:gd name="T12" fmla="*/ 0 w 179"/>
                <a:gd name="T13" fmla="*/ 89 h 225"/>
                <a:gd name="T14" fmla="*/ 179 w 179"/>
                <a:gd name="T15" fmla="*/ 225 h 225"/>
                <a:gd name="T16" fmla="*/ 179 w 179"/>
                <a:gd name="T17" fmla="*/ 225 h 225"/>
                <a:gd name="T18" fmla="*/ 171 w 179"/>
                <a:gd name="T19" fmla="*/ 193 h 225"/>
                <a:gd name="T20" fmla="*/ 107 w 179"/>
                <a:gd name="T21" fmla="*/ 180 h 225"/>
                <a:gd name="T22" fmla="*/ 56 w 179"/>
                <a:gd name="T23" fmla="*/ 69 h 225"/>
                <a:gd name="T24" fmla="*/ 44 w 179"/>
                <a:gd name="T25" fmla="*/ 69 h 225"/>
                <a:gd name="T26" fmla="*/ 41 w 179"/>
                <a:gd name="T27" fmla="*/ 91 h 225"/>
                <a:gd name="T28" fmla="*/ 31 w 179"/>
                <a:gd name="T29" fmla="*/ 112 h 225"/>
                <a:gd name="T30" fmla="*/ 30 w 179"/>
                <a:gd name="T31" fmla="*/ 110 h 225"/>
                <a:gd name="T32" fmla="*/ 37 w 179"/>
                <a:gd name="T33" fmla="*/ 90 h 225"/>
                <a:gd name="T34" fmla="*/ 39 w 179"/>
                <a:gd name="T35" fmla="*/ 69 h 225"/>
                <a:gd name="T36" fmla="*/ 32 w 179"/>
                <a:gd name="T37" fmla="*/ 30 h 225"/>
                <a:gd name="T38" fmla="*/ 28 w 179"/>
                <a:gd name="T39" fmla="*/ 31 h 225"/>
                <a:gd name="T40" fmla="*/ 28 w 179"/>
                <a:gd name="T41" fmla="*/ 31 h 225"/>
                <a:gd name="T42" fmla="*/ 17 w 179"/>
                <a:gd name="T43" fmla="*/ 26 h 225"/>
                <a:gd name="T44" fmla="*/ 15 w 179"/>
                <a:gd name="T45" fmla="*/ 7 h 225"/>
                <a:gd name="T46" fmla="*/ 15 w 179"/>
                <a:gd name="T47" fmla="*/ 8 h 225"/>
                <a:gd name="T48" fmla="*/ 15 w 179"/>
                <a:gd name="T49" fmla="*/ 8 h 225"/>
                <a:gd name="T50" fmla="*/ 16 w 179"/>
                <a:gd name="T51" fmla="*/ 8 h 225"/>
                <a:gd name="T52" fmla="*/ 16 w 179"/>
                <a:gd name="T53" fmla="*/ 8 h 225"/>
                <a:gd name="T54" fmla="*/ 55 w 179"/>
                <a:gd name="T55" fmla="*/ 0 h 225"/>
                <a:gd name="T56" fmla="*/ 51 w 179"/>
                <a:gd name="T57" fmla="*/ 3 h 225"/>
                <a:gd name="T58" fmla="*/ 51 w 179"/>
                <a:gd name="T59" fmla="*/ 3 h 225"/>
                <a:gd name="T60" fmla="*/ 51 w 179"/>
                <a:gd name="T61" fmla="*/ 3 h 225"/>
                <a:gd name="T62" fmla="*/ 51 w 179"/>
                <a:gd name="T63" fmla="*/ 3 h 225"/>
                <a:gd name="T64" fmla="*/ 51 w 179"/>
                <a:gd name="T65" fmla="*/ 4 h 225"/>
                <a:gd name="T66" fmla="*/ 51 w 179"/>
                <a:gd name="T67" fmla="*/ 4 h 225"/>
                <a:gd name="T68" fmla="*/ 44 w 179"/>
                <a:gd name="T69" fmla="*/ 5 h 225"/>
                <a:gd name="T70" fmla="*/ 44 w 179"/>
                <a:gd name="T71" fmla="*/ 5 h 225"/>
                <a:gd name="T72" fmla="*/ 44 w 179"/>
                <a:gd name="T73" fmla="*/ 5 h 225"/>
                <a:gd name="T74" fmla="*/ 38 w 179"/>
                <a:gd name="T75" fmla="*/ 4 h 225"/>
                <a:gd name="T76" fmla="*/ 43 w 179"/>
                <a:gd name="T77" fmla="*/ 16 h 225"/>
                <a:gd name="T78" fmla="*/ 45 w 179"/>
                <a:gd name="T79" fmla="*/ 30 h 225"/>
                <a:gd name="T80" fmla="*/ 75 w 179"/>
                <a:gd name="T81" fmla="*/ 42 h 225"/>
                <a:gd name="T82" fmla="*/ 93 w 179"/>
                <a:gd name="T83" fmla="*/ 43 h 225"/>
                <a:gd name="T84" fmla="*/ 105 w 179"/>
                <a:gd name="T85" fmla="*/ 13 h 225"/>
                <a:gd name="T86" fmla="*/ 65 w 179"/>
                <a:gd name="T87" fmla="*/ 5 h 225"/>
                <a:gd name="T88" fmla="*/ 55 w 179"/>
                <a:gd name="T89"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9" h="225">
                  <a:moveTo>
                    <a:pt x="42" y="41"/>
                  </a:moveTo>
                  <a:cubicBezTo>
                    <a:pt x="42" y="41"/>
                    <a:pt x="42" y="42"/>
                    <a:pt x="42" y="42"/>
                  </a:cubicBezTo>
                  <a:cubicBezTo>
                    <a:pt x="42" y="42"/>
                    <a:pt x="42" y="42"/>
                    <a:pt x="42" y="42"/>
                  </a:cubicBezTo>
                  <a:cubicBezTo>
                    <a:pt x="42" y="41"/>
                    <a:pt x="42" y="41"/>
                    <a:pt x="42" y="41"/>
                  </a:cubicBezTo>
                  <a:moveTo>
                    <a:pt x="46" y="37"/>
                  </a:moveTo>
                  <a:cubicBezTo>
                    <a:pt x="50" y="43"/>
                    <a:pt x="50" y="43"/>
                    <a:pt x="50" y="43"/>
                  </a:cubicBezTo>
                  <a:cubicBezTo>
                    <a:pt x="56" y="44"/>
                    <a:pt x="62" y="45"/>
                    <a:pt x="68" y="45"/>
                  </a:cubicBezTo>
                  <a:cubicBezTo>
                    <a:pt x="62" y="44"/>
                    <a:pt x="57" y="42"/>
                    <a:pt x="52" y="40"/>
                  </a:cubicBezTo>
                  <a:cubicBezTo>
                    <a:pt x="50" y="39"/>
                    <a:pt x="48" y="38"/>
                    <a:pt x="46" y="37"/>
                  </a:cubicBezTo>
                  <a:moveTo>
                    <a:pt x="17" y="26"/>
                  </a:moveTo>
                  <a:cubicBezTo>
                    <a:pt x="17" y="31"/>
                    <a:pt x="14" y="35"/>
                    <a:pt x="9" y="38"/>
                  </a:cubicBezTo>
                  <a:cubicBezTo>
                    <a:pt x="7" y="39"/>
                    <a:pt x="6" y="39"/>
                    <a:pt x="4" y="40"/>
                  </a:cubicBezTo>
                  <a:cubicBezTo>
                    <a:pt x="5" y="46"/>
                    <a:pt x="5" y="52"/>
                    <a:pt x="5" y="58"/>
                  </a:cubicBezTo>
                  <a:cubicBezTo>
                    <a:pt x="5" y="69"/>
                    <a:pt x="3" y="79"/>
                    <a:pt x="0" y="89"/>
                  </a:cubicBezTo>
                  <a:cubicBezTo>
                    <a:pt x="29" y="180"/>
                    <a:pt x="179" y="225"/>
                    <a:pt x="179" y="225"/>
                  </a:cubicBezTo>
                  <a:cubicBezTo>
                    <a:pt x="179" y="225"/>
                    <a:pt x="179" y="225"/>
                    <a:pt x="179" y="225"/>
                  </a:cubicBezTo>
                  <a:cubicBezTo>
                    <a:pt x="179" y="225"/>
                    <a:pt x="179" y="225"/>
                    <a:pt x="179" y="225"/>
                  </a:cubicBezTo>
                  <a:cubicBezTo>
                    <a:pt x="179" y="225"/>
                    <a:pt x="179" y="225"/>
                    <a:pt x="179" y="225"/>
                  </a:cubicBezTo>
                  <a:cubicBezTo>
                    <a:pt x="179" y="225"/>
                    <a:pt x="179" y="211"/>
                    <a:pt x="178" y="191"/>
                  </a:cubicBezTo>
                  <a:cubicBezTo>
                    <a:pt x="176" y="192"/>
                    <a:pt x="173" y="193"/>
                    <a:pt x="171" y="193"/>
                  </a:cubicBezTo>
                  <a:cubicBezTo>
                    <a:pt x="165" y="195"/>
                    <a:pt x="160" y="195"/>
                    <a:pt x="154" y="195"/>
                  </a:cubicBezTo>
                  <a:cubicBezTo>
                    <a:pt x="137" y="195"/>
                    <a:pt x="119" y="190"/>
                    <a:pt x="107" y="180"/>
                  </a:cubicBezTo>
                  <a:cubicBezTo>
                    <a:pt x="86" y="163"/>
                    <a:pt x="79" y="137"/>
                    <a:pt x="74" y="113"/>
                  </a:cubicBezTo>
                  <a:cubicBezTo>
                    <a:pt x="71" y="96"/>
                    <a:pt x="67" y="81"/>
                    <a:pt x="56" y="69"/>
                  </a:cubicBezTo>
                  <a:cubicBezTo>
                    <a:pt x="51" y="64"/>
                    <a:pt x="46" y="59"/>
                    <a:pt x="44" y="53"/>
                  </a:cubicBezTo>
                  <a:cubicBezTo>
                    <a:pt x="44" y="58"/>
                    <a:pt x="44" y="64"/>
                    <a:pt x="44" y="69"/>
                  </a:cubicBezTo>
                  <a:cubicBezTo>
                    <a:pt x="44" y="72"/>
                    <a:pt x="43" y="76"/>
                    <a:pt x="43" y="80"/>
                  </a:cubicBezTo>
                  <a:cubicBezTo>
                    <a:pt x="42" y="83"/>
                    <a:pt x="42" y="87"/>
                    <a:pt x="41" y="91"/>
                  </a:cubicBezTo>
                  <a:cubicBezTo>
                    <a:pt x="39" y="98"/>
                    <a:pt x="36" y="104"/>
                    <a:pt x="32" y="111"/>
                  </a:cubicBezTo>
                  <a:cubicBezTo>
                    <a:pt x="32" y="111"/>
                    <a:pt x="32" y="112"/>
                    <a:pt x="31" y="112"/>
                  </a:cubicBezTo>
                  <a:cubicBezTo>
                    <a:pt x="31" y="112"/>
                    <a:pt x="31" y="112"/>
                    <a:pt x="31" y="111"/>
                  </a:cubicBezTo>
                  <a:cubicBezTo>
                    <a:pt x="30" y="111"/>
                    <a:pt x="30" y="110"/>
                    <a:pt x="30" y="110"/>
                  </a:cubicBezTo>
                  <a:cubicBezTo>
                    <a:pt x="30" y="110"/>
                    <a:pt x="30" y="110"/>
                    <a:pt x="30" y="110"/>
                  </a:cubicBezTo>
                  <a:cubicBezTo>
                    <a:pt x="33" y="103"/>
                    <a:pt x="36" y="97"/>
                    <a:pt x="37" y="90"/>
                  </a:cubicBezTo>
                  <a:cubicBezTo>
                    <a:pt x="38" y="86"/>
                    <a:pt x="38" y="83"/>
                    <a:pt x="39" y="79"/>
                  </a:cubicBezTo>
                  <a:cubicBezTo>
                    <a:pt x="39" y="76"/>
                    <a:pt x="39" y="72"/>
                    <a:pt x="39" y="69"/>
                  </a:cubicBezTo>
                  <a:cubicBezTo>
                    <a:pt x="39" y="62"/>
                    <a:pt x="39" y="55"/>
                    <a:pt x="37" y="48"/>
                  </a:cubicBezTo>
                  <a:cubicBezTo>
                    <a:pt x="36" y="42"/>
                    <a:pt x="34" y="36"/>
                    <a:pt x="32" y="30"/>
                  </a:cubicBezTo>
                  <a:cubicBezTo>
                    <a:pt x="31" y="31"/>
                    <a:pt x="30" y="31"/>
                    <a:pt x="28" y="31"/>
                  </a:cubicBezTo>
                  <a:cubicBezTo>
                    <a:pt x="28" y="31"/>
                    <a:pt x="28" y="31"/>
                    <a:pt x="28" y="31"/>
                  </a:cubicBezTo>
                  <a:cubicBezTo>
                    <a:pt x="28" y="31"/>
                    <a:pt x="28" y="31"/>
                    <a:pt x="28" y="31"/>
                  </a:cubicBezTo>
                  <a:cubicBezTo>
                    <a:pt x="28" y="31"/>
                    <a:pt x="28" y="31"/>
                    <a:pt x="28" y="31"/>
                  </a:cubicBezTo>
                  <a:cubicBezTo>
                    <a:pt x="28" y="31"/>
                    <a:pt x="28" y="31"/>
                    <a:pt x="28" y="31"/>
                  </a:cubicBezTo>
                  <a:cubicBezTo>
                    <a:pt x="24" y="31"/>
                    <a:pt x="20" y="29"/>
                    <a:pt x="17" y="26"/>
                  </a:cubicBezTo>
                  <a:cubicBezTo>
                    <a:pt x="17" y="26"/>
                    <a:pt x="17" y="26"/>
                    <a:pt x="17" y="26"/>
                  </a:cubicBezTo>
                  <a:moveTo>
                    <a:pt x="15" y="7"/>
                  </a:moveTo>
                  <a:cubicBezTo>
                    <a:pt x="15" y="7"/>
                    <a:pt x="15" y="8"/>
                    <a:pt x="15" y="8"/>
                  </a:cubicBezTo>
                  <a:cubicBezTo>
                    <a:pt x="15" y="8"/>
                    <a:pt x="15" y="8"/>
                    <a:pt x="15" y="8"/>
                  </a:cubicBezTo>
                  <a:cubicBezTo>
                    <a:pt x="15" y="8"/>
                    <a:pt x="15" y="8"/>
                    <a:pt x="15" y="8"/>
                  </a:cubicBezTo>
                  <a:cubicBezTo>
                    <a:pt x="15" y="8"/>
                    <a:pt x="15" y="8"/>
                    <a:pt x="15" y="8"/>
                  </a:cubicBezTo>
                  <a:cubicBezTo>
                    <a:pt x="16" y="8"/>
                    <a:pt x="16" y="8"/>
                    <a:pt x="16" y="8"/>
                  </a:cubicBezTo>
                  <a:cubicBezTo>
                    <a:pt x="16" y="8"/>
                    <a:pt x="16" y="8"/>
                    <a:pt x="16" y="8"/>
                  </a:cubicBezTo>
                  <a:cubicBezTo>
                    <a:pt x="16" y="8"/>
                    <a:pt x="16" y="8"/>
                    <a:pt x="16" y="8"/>
                  </a:cubicBezTo>
                  <a:cubicBezTo>
                    <a:pt x="16" y="8"/>
                    <a:pt x="16" y="8"/>
                    <a:pt x="16" y="8"/>
                  </a:cubicBezTo>
                  <a:cubicBezTo>
                    <a:pt x="15" y="7"/>
                    <a:pt x="15" y="7"/>
                    <a:pt x="15" y="7"/>
                  </a:cubicBezTo>
                  <a:moveTo>
                    <a:pt x="55" y="0"/>
                  </a:moveTo>
                  <a:cubicBezTo>
                    <a:pt x="54" y="1"/>
                    <a:pt x="53" y="2"/>
                    <a:pt x="51" y="3"/>
                  </a:cubicBezTo>
                  <a:cubicBezTo>
                    <a:pt x="51" y="3"/>
                    <a:pt x="51" y="3"/>
                    <a:pt x="51" y="3"/>
                  </a:cubicBezTo>
                  <a:cubicBezTo>
                    <a:pt x="51" y="3"/>
                    <a:pt x="51" y="3"/>
                    <a:pt x="51" y="3"/>
                  </a:cubicBezTo>
                  <a:cubicBezTo>
                    <a:pt x="51" y="3"/>
                    <a:pt x="51" y="3"/>
                    <a:pt x="51" y="3"/>
                  </a:cubicBezTo>
                  <a:cubicBezTo>
                    <a:pt x="51" y="3"/>
                    <a:pt x="51" y="3"/>
                    <a:pt x="51" y="3"/>
                  </a:cubicBezTo>
                  <a:cubicBezTo>
                    <a:pt x="51" y="3"/>
                    <a:pt x="51" y="3"/>
                    <a:pt x="51" y="3"/>
                  </a:cubicBezTo>
                  <a:cubicBezTo>
                    <a:pt x="51" y="3"/>
                    <a:pt x="51" y="3"/>
                    <a:pt x="51" y="3"/>
                  </a:cubicBezTo>
                  <a:cubicBezTo>
                    <a:pt x="51" y="3"/>
                    <a:pt x="51" y="3"/>
                    <a:pt x="51" y="3"/>
                  </a:cubicBezTo>
                  <a:cubicBezTo>
                    <a:pt x="51" y="3"/>
                    <a:pt x="51" y="3"/>
                    <a:pt x="51" y="3"/>
                  </a:cubicBezTo>
                  <a:cubicBezTo>
                    <a:pt x="51" y="3"/>
                    <a:pt x="51" y="4"/>
                    <a:pt x="51" y="4"/>
                  </a:cubicBezTo>
                  <a:cubicBezTo>
                    <a:pt x="51" y="4"/>
                    <a:pt x="51" y="4"/>
                    <a:pt x="51" y="4"/>
                  </a:cubicBezTo>
                  <a:cubicBezTo>
                    <a:pt x="51" y="4"/>
                    <a:pt x="51" y="4"/>
                    <a:pt x="51" y="4"/>
                  </a:cubicBezTo>
                  <a:cubicBezTo>
                    <a:pt x="51" y="4"/>
                    <a:pt x="51" y="4"/>
                    <a:pt x="50" y="4"/>
                  </a:cubicBezTo>
                  <a:cubicBezTo>
                    <a:pt x="48" y="5"/>
                    <a:pt x="46" y="5"/>
                    <a:pt x="44" y="5"/>
                  </a:cubicBezTo>
                  <a:cubicBezTo>
                    <a:pt x="44" y="5"/>
                    <a:pt x="44" y="5"/>
                    <a:pt x="44" y="5"/>
                  </a:cubicBezTo>
                  <a:cubicBezTo>
                    <a:pt x="44" y="5"/>
                    <a:pt x="44" y="5"/>
                    <a:pt x="44" y="5"/>
                  </a:cubicBezTo>
                  <a:cubicBezTo>
                    <a:pt x="44" y="5"/>
                    <a:pt x="44" y="5"/>
                    <a:pt x="44" y="5"/>
                  </a:cubicBezTo>
                  <a:cubicBezTo>
                    <a:pt x="44" y="5"/>
                    <a:pt x="44" y="5"/>
                    <a:pt x="44" y="5"/>
                  </a:cubicBezTo>
                  <a:cubicBezTo>
                    <a:pt x="42" y="5"/>
                    <a:pt x="40" y="5"/>
                    <a:pt x="38" y="4"/>
                  </a:cubicBezTo>
                  <a:cubicBezTo>
                    <a:pt x="38" y="4"/>
                    <a:pt x="38" y="4"/>
                    <a:pt x="38" y="4"/>
                  </a:cubicBezTo>
                  <a:cubicBezTo>
                    <a:pt x="39" y="5"/>
                    <a:pt x="40" y="7"/>
                    <a:pt x="42" y="9"/>
                  </a:cubicBezTo>
                  <a:cubicBezTo>
                    <a:pt x="43" y="11"/>
                    <a:pt x="43" y="13"/>
                    <a:pt x="43" y="16"/>
                  </a:cubicBezTo>
                  <a:cubicBezTo>
                    <a:pt x="43" y="20"/>
                    <a:pt x="42" y="23"/>
                    <a:pt x="39" y="26"/>
                  </a:cubicBezTo>
                  <a:cubicBezTo>
                    <a:pt x="41" y="27"/>
                    <a:pt x="43" y="29"/>
                    <a:pt x="45" y="30"/>
                  </a:cubicBezTo>
                  <a:cubicBezTo>
                    <a:pt x="48" y="31"/>
                    <a:pt x="51" y="33"/>
                    <a:pt x="55" y="35"/>
                  </a:cubicBezTo>
                  <a:cubicBezTo>
                    <a:pt x="61" y="38"/>
                    <a:pt x="68" y="40"/>
                    <a:pt x="75" y="42"/>
                  </a:cubicBezTo>
                  <a:cubicBezTo>
                    <a:pt x="80" y="43"/>
                    <a:pt x="86" y="43"/>
                    <a:pt x="92" y="43"/>
                  </a:cubicBezTo>
                  <a:cubicBezTo>
                    <a:pt x="92" y="43"/>
                    <a:pt x="93" y="43"/>
                    <a:pt x="93" y="43"/>
                  </a:cubicBezTo>
                  <a:cubicBezTo>
                    <a:pt x="105" y="41"/>
                    <a:pt x="116" y="38"/>
                    <a:pt x="127" y="34"/>
                  </a:cubicBezTo>
                  <a:cubicBezTo>
                    <a:pt x="120" y="26"/>
                    <a:pt x="113" y="19"/>
                    <a:pt x="105" y="13"/>
                  </a:cubicBezTo>
                  <a:cubicBezTo>
                    <a:pt x="92" y="13"/>
                    <a:pt x="78" y="11"/>
                    <a:pt x="65" y="5"/>
                  </a:cubicBezTo>
                  <a:cubicBezTo>
                    <a:pt x="65" y="5"/>
                    <a:pt x="65" y="5"/>
                    <a:pt x="65" y="5"/>
                  </a:cubicBezTo>
                  <a:cubicBezTo>
                    <a:pt x="65" y="5"/>
                    <a:pt x="65" y="5"/>
                    <a:pt x="65" y="5"/>
                  </a:cubicBezTo>
                  <a:cubicBezTo>
                    <a:pt x="61" y="3"/>
                    <a:pt x="58" y="2"/>
                    <a:pt x="5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6" name="Freeform 188">
              <a:extLst>
                <a:ext uri="{FF2B5EF4-FFF2-40B4-BE49-F238E27FC236}">
                  <a16:creationId xmlns:a16="http://schemas.microsoft.com/office/drawing/2014/main" id="{FBD2D917-BA27-49B8-BA8E-0C94D4AF2444}"/>
                </a:ext>
              </a:extLst>
            </p:cNvPr>
            <p:cNvSpPr>
              <a:spLocks/>
            </p:cNvSpPr>
            <p:nvPr/>
          </p:nvSpPr>
          <p:spPr bwMode="auto">
            <a:xfrm>
              <a:off x="7160" y="3824"/>
              <a:ext cx="351" cy="477"/>
            </a:xfrm>
            <a:custGeom>
              <a:avLst/>
              <a:gdLst>
                <a:gd name="T0" fmla="*/ 147 w 147"/>
                <a:gd name="T1" fmla="*/ 198 h 200"/>
                <a:gd name="T2" fmla="*/ 6 w 147"/>
                <a:gd name="T3" fmla="*/ 2 h 200"/>
                <a:gd name="T4" fmla="*/ 2 w 147"/>
                <a:gd name="T5" fmla="*/ 1 h 200"/>
                <a:gd name="T6" fmla="*/ 1 w 147"/>
                <a:gd name="T7" fmla="*/ 5 h 200"/>
                <a:gd name="T8" fmla="*/ 1 w 147"/>
                <a:gd name="T9" fmla="*/ 5 h 200"/>
                <a:gd name="T10" fmla="*/ 145 w 147"/>
                <a:gd name="T11" fmla="*/ 200 h 200"/>
                <a:gd name="T12" fmla="*/ 146 w 147"/>
                <a:gd name="T13" fmla="*/ 200 h 200"/>
                <a:gd name="T14" fmla="*/ 147 w 147"/>
                <a:gd name="T15" fmla="*/ 198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200">
                  <a:moveTo>
                    <a:pt x="147" y="198"/>
                  </a:moveTo>
                  <a:cubicBezTo>
                    <a:pt x="6" y="2"/>
                    <a:pt x="6" y="2"/>
                    <a:pt x="6" y="2"/>
                  </a:cubicBezTo>
                  <a:cubicBezTo>
                    <a:pt x="5" y="0"/>
                    <a:pt x="3" y="0"/>
                    <a:pt x="2" y="1"/>
                  </a:cubicBezTo>
                  <a:cubicBezTo>
                    <a:pt x="0" y="2"/>
                    <a:pt x="0" y="4"/>
                    <a:pt x="1" y="5"/>
                  </a:cubicBezTo>
                  <a:cubicBezTo>
                    <a:pt x="1" y="5"/>
                    <a:pt x="1" y="5"/>
                    <a:pt x="1" y="5"/>
                  </a:cubicBezTo>
                  <a:cubicBezTo>
                    <a:pt x="145" y="200"/>
                    <a:pt x="145" y="200"/>
                    <a:pt x="145" y="200"/>
                  </a:cubicBezTo>
                  <a:cubicBezTo>
                    <a:pt x="145" y="200"/>
                    <a:pt x="146" y="200"/>
                    <a:pt x="146" y="200"/>
                  </a:cubicBezTo>
                  <a:cubicBezTo>
                    <a:pt x="147" y="200"/>
                    <a:pt x="147" y="199"/>
                    <a:pt x="147" y="198"/>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7" name="Freeform 189">
              <a:extLst>
                <a:ext uri="{FF2B5EF4-FFF2-40B4-BE49-F238E27FC236}">
                  <a16:creationId xmlns:a16="http://schemas.microsoft.com/office/drawing/2014/main" id="{F3BFCF39-BC0F-4B06-9362-D3B5E8BC16BF}"/>
                </a:ext>
              </a:extLst>
            </p:cNvPr>
            <p:cNvSpPr>
              <a:spLocks/>
            </p:cNvSpPr>
            <p:nvPr/>
          </p:nvSpPr>
          <p:spPr bwMode="auto">
            <a:xfrm>
              <a:off x="7377" y="4125"/>
              <a:ext cx="129" cy="129"/>
            </a:xfrm>
            <a:custGeom>
              <a:avLst/>
              <a:gdLst>
                <a:gd name="T0" fmla="*/ 53 w 54"/>
                <a:gd name="T1" fmla="*/ 11 h 54"/>
                <a:gd name="T2" fmla="*/ 41 w 54"/>
                <a:gd name="T3" fmla="*/ 13 h 54"/>
                <a:gd name="T4" fmla="*/ 29 w 54"/>
                <a:gd name="T5" fmla="*/ 13 h 54"/>
                <a:gd name="T6" fmla="*/ 17 w 54"/>
                <a:gd name="T7" fmla="*/ 9 h 54"/>
                <a:gd name="T8" fmla="*/ 6 w 54"/>
                <a:gd name="T9" fmla="*/ 3 h 54"/>
                <a:gd name="T10" fmla="*/ 6 w 54"/>
                <a:gd name="T11" fmla="*/ 3 h 54"/>
                <a:gd name="T12" fmla="*/ 0 w 54"/>
                <a:gd name="T13" fmla="*/ 0 h 54"/>
                <a:gd name="T14" fmla="*/ 3 w 54"/>
                <a:gd name="T15" fmla="*/ 6 h 54"/>
                <a:gd name="T16" fmla="*/ 3 w 54"/>
                <a:gd name="T17" fmla="*/ 6 h 54"/>
                <a:gd name="T18" fmla="*/ 7 w 54"/>
                <a:gd name="T19" fmla="*/ 17 h 54"/>
                <a:gd name="T20" fmla="*/ 8 w 54"/>
                <a:gd name="T21" fmla="*/ 29 h 54"/>
                <a:gd name="T22" fmla="*/ 7 w 54"/>
                <a:gd name="T23" fmla="*/ 41 h 54"/>
                <a:gd name="T24" fmla="*/ 4 w 54"/>
                <a:gd name="T25" fmla="*/ 53 h 54"/>
                <a:gd name="T26" fmla="*/ 4 w 54"/>
                <a:gd name="T27" fmla="*/ 53 h 54"/>
                <a:gd name="T28" fmla="*/ 4 w 54"/>
                <a:gd name="T29" fmla="*/ 54 h 54"/>
                <a:gd name="T30" fmla="*/ 5 w 54"/>
                <a:gd name="T31" fmla="*/ 54 h 54"/>
                <a:gd name="T32" fmla="*/ 10 w 54"/>
                <a:gd name="T33" fmla="*/ 42 h 54"/>
                <a:gd name="T34" fmla="*/ 11 w 54"/>
                <a:gd name="T35" fmla="*/ 29 h 54"/>
                <a:gd name="T36" fmla="*/ 10 w 54"/>
                <a:gd name="T37" fmla="*/ 16 h 54"/>
                <a:gd name="T38" fmla="*/ 7 w 54"/>
                <a:gd name="T39" fmla="*/ 4 h 54"/>
                <a:gd name="T40" fmla="*/ 4 w 54"/>
                <a:gd name="T41" fmla="*/ 6 h 54"/>
                <a:gd name="T42" fmla="*/ 4 w 54"/>
                <a:gd name="T43" fmla="*/ 6 h 54"/>
                <a:gd name="T44" fmla="*/ 16 w 54"/>
                <a:gd name="T45" fmla="*/ 12 h 54"/>
                <a:gd name="T46" fmla="*/ 28 w 54"/>
                <a:gd name="T47" fmla="*/ 15 h 54"/>
                <a:gd name="T48" fmla="*/ 41 w 54"/>
                <a:gd name="T49" fmla="*/ 16 h 54"/>
                <a:gd name="T50" fmla="*/ 54 w 54"/>
                <a:gd name="T51" fmla="*/ 12 h 54"/>
                <a:gd name="T52" fmla="*/ 54 w 54"/>
                <a:gd name="T53" fmla="*/ 11 h 54"/>
                <a:gd name="T54" fmla="*/ 54 w 54"/>
                <a:gd name="T55" fmla="*/ 11 h 54"/>
                <a:gd name="T56" fmla="*/ 53 w 54"/>
                <a:gd name="T57"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3" y="11"/>
                  </a:moveTo>
                  <a:cubicBezTo>
                    <a:pt x="50" y="12"/>
                    <a:pt x="45" y="13"/>
                    <a:pt x="41" y="13"/>
                  </a:cubicBezTo>
                  <a:cubicBezTo>
                    <a:pt x="37" y="14"/>
                    <a:pt x="33" y="14"/>
                    <a:pt x="29" y="13"/>
                  </a:cubicBezTo>
                  <a:cubicBezTo>
                    <a:pt x="25" y="12"/>
                    <a:pt x="21" y="11"/>
                    <a:pt x="17" y="9"/>
                  </a:cubicBezTo>
                  <a:cubicBezTo>
                    <a:pt x="13" y="8"/>
                    <a:pt x="9" y="5"/>
                    <a:pt x="6" y="3"/>
                  </a:cubicBezTo>
                  <a:cubicBezTo>
                    <a:pt x="6" y="3"/>
                    <a:pt x="6" y="3"/>
                    <a:pt x="6" y="3"/>
                  </a:cubicBezTo>
                  <a:cubicBezTo>
                    <a:pt x="0" y="0"/>
                    <a:pt x="0" y="0"/>
                    <a:pt x="0" y="0"/>
                  </a:cubicBezTo>
                  <a:cubicBezTo>
                    <a:pt x="3" y="6"/>
                    <a:pt x="3" y="6"/>
                    <a:pt x="3" y="6"/>
                  </a:cubicBezTo>
                  <a:cubicBezTo>
                    <a:pt x="3" y="6"/>
                    <a:pt x="3" y="6"/>
                    <a:pt x="3" y="6"/>
                  </a:cubicBezTo>
                  <a:cubicBezTo>
                    <a:pt x="5" y="9"/>
                    <a:pt x="6" y="13"/>
                    <a:pt x="7" y="17"/>
                  </a:cubicBezTo>
                  <a:cubicBezTo>
                    <a:pt x="8" y="21"/>
                    <a:pt x="8" y="25"/>
                    <a:pt x="8" y="29"/>
                  </a:cubicBezTo>
                  <a:cubicBezTo>
                    <a:pt x="9" y="33"/>
                    <a:pt x="8" y="37"/>
                    <a:pt x="7" y="41"/>
                  </a:cubicBezTo>
                  <a:cubicBezTo>
                    <a:pt x="7" y="46"/>
                    <a:pt x="5" y="49"/>
                    <a:pt x="4" y="53"/>
                  </a:cubicBezTo>
                  <a:cubicBezTo>
                    <a:pt x="4" y="53"/>
                    <a:pt x="4" y="53"/>
                    <a:pt x="4" y="53"/>
                  </a:cubicBezTo>
                  <a:cubicBezTo>
                    <a:pt x="4" y="54"/>
                    <a:pt x="4" y="54"/>
                    <a:pt x="4" y="54"/>
                  </a:cubicBezTo>
                  <a:cubicBezTo>
                    <a:pt x="5" y="54"/>
                    <a:pt x="5" y="54"/>
                    <a:pt x="5" y="54"/>
                  </a:cubicBezTo>
                  <a:cubicBezTo>
                    <a:pt x="7" y="50"/>
                    <a:pt x="9" y="46"/>
                    <a:pt x="10" y="42"/>
                  </a:cubicBezTo>
                  <a:cubicBezTo>
                    <a:pt x="11" y="38"/>
                    <a:pt x="11" y="33"/>
                    <a:pt x="11" y="29"/>
                  </a:cubicBezTo>
                  <a:cubicBezTo>
                    <a:pt x="11" y="25"/>
                    <a:pt x="11" y="21"/>
                    <a:pt x="10" y="16"/>
                  </a:cubicBezTo>
                  <a:cubicBezTo>
                    <a:pt x="9" y="12"/>
                    <a:pt x="8" y="8"/>
                    <a:pt x="7" y="4"/>
                  </a:cubicBezTo>
                  <a:cubicBezTo>
                    <a:pt x="4" y="6"/>
                    <a:pt x="4" y="6"/>
                    <a:pt x="4" y="6"/>
                  </a:cubicBezTo>
                  <a:cubicBezTo>
                    <a:pt x="4" y="6"/>
                    <a:pt x="4" y="6"/>
                    <a:pt x="4" y="6"/>
                  </a:cubicBezTo>
                  <a:cubicBezTo>
                    <a:pt x="8" y="9"/>
                    <a:pt x="11" y="11"/>
                    <a:pt x="16" y="12"/>
                  </a:cubicBezTo>
                  <a:cubicBezTo>
                    <a:pt x="20" y="14"/>
                    <a:pt x="24" y="15"/>
                    <a:pt x="28" y="15"/>
                  </a:cubicBezTo>
                  <a:cubicBezTo>
                    <a:pt x="33" y="16"/>
                    <a:pt x="37" y="16"/>
                    <a:pt x="41" y="16"/>
                  </a:cubicBezTo>
                  <a:cubicBezTo>
                    <a:pt x="46" y="15"/>
                    <a:pt x="50" y="14"/>
                    <a:pt x="54" y="12"/>
                  </a:cubicBezTo>
                  <a:cubicBezTo>
                    <a:pt x="54" y="11"/>
                    <a:pt x="54" y="11"/>
                    <a:pt x="54" y="11"/>
                  </a:cubicBezTo>
                  <a:cubicBezTo>
                    <a:pt x="54" y="11"/>
                    <a:pt x="54" y="11"/>
                    <a:pt x="54" y="11"/>
                  </a:cubicBezTo>
                  <a:lnTo>
                    <a:pt x="53" y="11"/>
                  </a:ln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8" name="Freeform 190">
              <a:extLst>
                <a:ext uri="{FF2B5EF4-FFF2-40B4-BE49-F238E27FC236}">
                  <a16:creationId xmlns:a16="http://schemas.microsoft.com/office/drawing/2014/main" id="{4FE8AE7C-F862-44A4-B687-2C62C3D9924F}"/>
                </a:ext>
              </a:extLst>
            </p:cNvPr>
            <p:cNvSpPr>
              <a:spLocks/>
            </p:cNvSpPr>
            <p:nvPr/>
          </p:nvSpPr>
          <p:spPr bwMode="auto">
            <a:xfrm>
              <a:off x="7298" y="4018"/>
              <a:ext cx="184" cy="183"/>
            </a:xfrm>
            <a:custGeom>
              <a:avLst/>
              <a:gdLst>
                <a:gd name="T0" fmla="*/ 75 w 77"/>
                <a:gd name="T1" fmla="*/ 14 h 77"/>
                <a:gd name="T2" fmla="*/ 57 w 77"/>
                <a:gd name="T3" fmla="*/ 18 h 77"/>
                <a:gd name="T4" fmla="*/ 39 w 77"/>
                <a:gd name="T5" fmla="*/ 16 h 77"/>
                <a:gd name="T6" fmla="*/ 22 w 77"/>
                <a:gd name="T7" fmla="*/ 11 h 77"/>
                <a:gd name="T8" fmla="*/ 13 w 77"/>
                <a:gd name="T9" fmla="*/ 6 h 77"/>
                <a:gd name="T10" fmla="*/ 6 w 77"/>
                <a:gd name="T11" fmla="*/ 1 h 77"/>
                <a:gd name="T12" fmla="*/ 6 w 77"/>
                <a:gd name="T13" fmla="*/ 1 h 77"/>
                <a:gd name="T14" fmla="*/ 6 w 77"/>
                <a:gd name="T15" fmla="*/ 1 h 77"/>
                <a:gd name="T16" fmla="*/ 2 w 77"/>
                <a:gd name="T17" fmla="*/ 2 h 77"/>
                <a:gd name="T18" fmla="*/ 2 w 77"/>
                <a:gd name="T19" fmla="*/ 5 h 77"/>
                <a:gd name="T20" fmla="*/ 7 w 77"/>
                <a:gd name="T21" fmla="*/ 22 h 77"/>
                <a:gd name="T22" fmla="*/ 8 w 77"/>
                <a:gd name="T23" fmla="*/ 40 h 77"/>
                <a:gd name="T24" fmla="*/ 7 w 77"/>
                <a:gd name="T25" fmla="*/ 58 h 77"/>
                <a:gd name="T26" fmla="*/ 1 w 77"/>
                <a:gd name="T27" fmla="*/ 75 h 77"/>
                <a:gd name="T28" fmla="*/ 1 w 77"/>
                <a:gd name="T29" fmla="*/ 75 h 77"/>
                <a:gd name="T30" fmla="*/ 1 w 77"/>
                <a:gd name="T31" fmla="*/ 76 h 77"/>
                <a:gd name="T32" fmla="*/ 3 w 77"/>
                <a:gd name="T33" fmla="*/ 76 h 77"/>
                <a:gd name="T34" fmla="*/ 10 w 77"/>
                <a:gd name="T35" fmla="*/ 58 h 77"/>
                <a:gd name="T36" fmla="*/ 12 w 77"/>
                <a:gd name="T37" fmla="*/ 40 h 77"/>
                <a:gd name="T38" fmla="*/ 11 w 77"/>
                <a:gd name="T39" fmla="*/ 21 h 77"/>
                <a:gd name="T40" fmla="*/ 7 w 77"/>
                <a:gd name="T41" fmla="*/ 2 h 77"/>
                <a:gd name="T42" fmla="*/ 3 w 77"/>
                <a:gd name="T43" fmla="*/ 6 h 77"/>
                <a:gd name="T44" fmla="*/ 3 w 77"/>
                <a:gd name="T45" fmla="*/ 6 h 77"/>
                <a:gd name="T46" fmla="*/ 11 w 77"/>
                <a:gd name="T47" fmla="*/ 11 h 77"/>
                <a:gd name="T48" fmla="*/ 20 w 77"/>
                <a:gd name="T49" fmla="*/ 15 h 77"/>
                <a:gd name="T50" fmla="*/ 38 w 77"/>
                <a:gd name="T51" fmla="*/ 20 h 77"/>
                <a:gd name="T52" fmla="*/ 57 w 77"/>
                <a:gd name="T53" fmla="*/ 21 h 77"/>
                <a:gd name="T54" fmla="*/ 76 w 77"/>
                <a:gd name="T55" fmla="*/ 16 h 77"/>
                <a:gd name="T56" fmla="*/ 77 w 77"/>
                <a:gd name="T57" fmla="*/ 15 h 77"/>
                <a:gd name="T58" fmla="*/ 75 w 77"/>
                <a:gd name="T59" fmla="*/ 1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7" h="77">
                  <a:moveTo>
                    <a:pt x="75" y="14"/>
                  </a:moveTo>
                  <a:cubicBezTo>
                    <a:pt x="70" y="16"/>
                    <a:pt x="63" y="18"/>
                    <a:pt x="57" y="18"/>
                  </a:cubicBezTo>
                  <a:cubicBezTo>
                    <a:pt x="51" y="18"/>
                    <a:pt x="45" y="18"/>
                    <a:pt x="39" y="16"/>
                  </a:cubicBezTo>
                  <a:cubicBezTo>
                    <a:pt x="33" y="15"/>
                    <a:pt x="27" y="13"/>
                    <a:pt x="22" y="11"/>
                  </a:cubicBezTo>
                  <a:cubicBezTo>
                    <a:pt x="19" y="9"/>
                    <a:pt x="16" y="8"/>
                    <a:pt x="13" y="6"/>
                  </a:cubicBezTo>
                  <a:cubicBezTo>
                    <a:pt x="11" y="5"/>
                    <a:pt x="8" y="3"/>
                    <a:pt x="6" y="1"/>
                  </a:cubicBezTo>
                  <a:cubicBezTo>
                    <a:pt x="6" y="1"/>
                    <a:pt x="6" y="1"/>
                    <a:pt x="6" y="1"/>
                  </a:cubicBezTo>
                  <a:cubicBezTo>
                    <a:pt x="6" y="1"/>
                    <a:pt x="6" y="1"/>
                    <a:pt x="6" y="1"/>
                  </a:cubicBezTo>
                  <a:cubicBezTo>
                    <a:pt x="4" y="0"/>
                    <a:pt x="3" y="1"/>
                    <a:pt x="2" y="2"/>
                  </a:cubicBezTo>
                  <a:cubicBezTo>
                    <a:pt x="1" y="3"/>
                    <a:pt x="1" y="4"/>
                    <a:pt x="2" y="5"/>
                  </a:cubicBezTo>
                  <a:cubicBezTo>
                    <a:pt x="4" y="10"/>
                    <a:pt x="6" y="16"/>
                    <a:pt x="7" y="22"/>
                  </a:cubicBezTo>
                  <a:cubicBezTo>
                    <a:pt x="8" y="28"/>
                    <a:pt x="8" y="34"/>
                    <a:pt x="8" y="40"/>
                  </a:cubicBezTo>
                  <a:cubicBezTo>
                    <a:pt x="9" y="46"/>
                    <a:pt x="8" y="52"/>
                    <a:pt x="7" y="58"/>
                  </a:cubicBezTo>
                  <a:cubicBezTo>
                    <a:pt x="5" y="64"/>
                    <a:pt x="3" y="69"/>
                    <a:pt x="1" y="75"/>
                  </a:cubicBezTo>
                  <a:cubicBezTo>
                    <a:pt x="1" y="75"/>
                    <a:pt x="1" y="75"/>
                    <a:pt x="1" y="75"/>
                  </a:cubicBezTo>
                  <a:cubicBezTo>
                    <a:pt x="0" y="75"/>
                    <a:pt x="1" y="76"/>
                    <a:pt x="1" y="76"/>
                  </a:cubicBezTo>
                  <a:cubicBezTo>
                    <a:pt x="2" y="77"/>
                    <a:pt x="2" y="76"/>
                    <a:pt x="3" y="76"/>
                  </a:cubicBezTo>
                  <a:cubicBezTo>
                    <a:pt x="5" y="70"/>
                    <a:pt x="8" y="64"/>
                    <a:pt x="10" y="58"/>
                  </a:cubicBezTo>
                  <a:cubicBezTo>
                    <a:pt x="11" y="52"/>
                    <a:pt x="12" y="46"/>
                    <a:pt x="12" y="40"/>
                  </a:cubicBezTo>
                  <a:cubicBezTo>
                    <a:pt x="13" y="33"/>
                    <a:pt x="12" y="27"/>
                    <a:pt x="11" y="21"/>
                  </a:cubicBezTo>
                  <a:cubicBezTo>
                    <a:pt x="11" y="15"/>
                    <a:pt x="9" y="9"/>
                    <a:pt x="7" y="2"/>
                  </a:cubicBezTo>
                  <a:cubicBezTo>
                    <a:pt x="3" y="6"/>
                    <a:pt x="3" y="6"/>
                    <a:pt x="3" y="6"/>
                  </a:cubicBezTo>
                  <a:cubicBezTo>
                    <a:pt x="3" y="6"/>
                    <a:pt x="3" y="6"/>
                    <a:pt x="3" y="6"/>
                  </a:cubicBezTo>
                  <a:cubicBezTo>
                    <a:pt x="5" y="8"/>
                    <a:pt x="8" y="9"/>
                    <a:pt x="11" y="11"/>
                  </a:cubicBezTo>
                  <a:cubicBezTo>
                    <a:pt x="14" y="12"/>
                    <a:pt x="17" y="14"/>
                    <a:pt x="20" y="15"/>
                  </a:cubicBezTo>
                  <a:cubicBezTo>
                    <a:pt x="26" y="18"/>
                    <a:pt x="32" y="19"/>
                    <a:pt x="38" y="20"/>
                  </a:cubicBezTo>
                  <a:cubicBezTo>
                    <a:pt x="45" y="21"/>
                    <a:pt x="51" y="21"/>
                    <a:pt x="57" y="21"/>
                  </a:cubicBezTo>
                  <a:cubicBezTo>
                    <a:pt x="64" y="20"/>
                    <a:pt x="70" y="19"/>
                    <a:pt x="76" y="16"/>
                  </a:cubicBezTo>
                  <a:cubicBezTo>
                    <a:pt x="77" y="16"/>
                    <a:pt x="77" y="16"/>
                    <a:pt x="77" y="15"/>
                  </a:cubicBezTo>
                  <a:cubicBezTo>
                    <a:pt x="77" y="14"/>
                    <a:pt x="76" y="14"/>
                    <a:pt x="75" y="14"/>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39" name="Freeform 191">
              <a:extLst>
                <a:ext uri="{FF2B5EF4-FFF2-40B4-BE49-F238E27FC236}">
                  <a16:creationId xmlns:a16="http://schemas.microsoft.com/office/drawing/2014/main" id="{06FC6CA4-E0D4-4A44-A93A-56034EA5F098}"/>
                </a:ext>
              </a:extLst>
            </p:cNvPr>
            <p:cNvSpPr>
              <a:spLocks/>
            </p:cNvSpPr>
            <p:nvPr/>
          </p:nvSpPr>
          <p:spPr bwMode="auto">
            <a:xfrm>
              <a:off x="7210" y="3896"/>
              <a:ext cx="212" cy="212"/>
            </a:xfrm>
            <a:custGeom>
              <a:avLst/>
              <a:gdLst>
                <a:gd name="T0" fmla="*/ 87 w 89"/>
                <a:gd name="T1" fmla="*/ 16 h 89"/>
                <a:gd name="T2" fmla="*/ 66 w 89"/>
                <a:gd name="T3" fmla="*/ 20 h 89"/>
                <a:gd name="T4" fmla="*/ 45 w 89"/>
                <a:gd name="T5" fmla="*/ 19 h 89"/>
                <a:gd name="T6" fmla="*/ 25 w 89"/>
                <a:gd name="T7" fmla="*/ 12 h 89"/>
                <a:gd name="T8" fmla="*/ 15 w 89"/>
                <a:gd name="T9" fmla="*/ 7 h 89"/>
                <a:gd name="T10" fmla="*/ 6 w 89"/>
                <a:gd name="T11" fmla="*/ 1 h 89"/>
                <a:gd name="T12" fmla="*/ 6 w 89"/>
                <a:gd name="T13" fmla="*/ 1 h 89"/>
                <a:gd name="T14" fmla="*/ 6 w 89"/>
                <a:gd name="T15" fmla="*/ 1 h 89"/>
                <a:gd name="T16" fmla="*/ 1 w 89"/>
                <a:gd name="T17" fmla="*/ 2 h 89"/>
                <a:gd name="T18" fmla="*/ 1 w 89"/>
                <a:gd name="T19" fmla="*/ 5 h 89"/>
                <a:gd name="T20" fmla="*/ 1 w 89"/>
                <a:gd name="T21" fmla="*/ 5 h 89"/>
                <a:gd name="T22" fmla="*/ 7 w 89"/>
                <a:gd name="T23" fmla="*/ 25 h 89"/>
                <a:gd name="T24" fmla="*/ 9 w 89"/>
                <a:gd name="T25" fmla="*/ 46 h 89"/>
                <a:gd name="T26" fmla="*/ 9 w 89"/>
                <a:gd name="T27" fmla="*/ 56 h 89"/>
                <a:gd name="T28" fmla="*/ 7 w 89"/>
                <a:gd name="T29" fmla="*/ 67 h 89"/>
                <a:gd name="T30" fmla="*/ 0 w 89"/>
                <a:gd name="T31" fmla="*/ 87 h 89"/>
                <a:gd name="T32" fmla="*/ 0 w 89"/>
                <a:gd name="T33" fmla="*/ 87 h 89"/>
                <a:gd name="T34" fmla="*/ 1 w 89"/>
                <a:gd name="T35" fmla="*/ 88 h 89"/>
                <a:gd name="T36" fmla="*/ 2 w 89"/>
                <a:gd name="T37" fmla="*/ 88 h 89"/>
                <a:gd name="T38" fmla="*/ 11 w 89"/>
                <a:gd name="T39" fmla="*/ 68 h 89"/>
                <a:gd name="T40" fmla="*/ 13 w 89"/>
                <a:gd name="T41" fmla="*/ 57 h 89"/>
                <a:gd name="T42" fmla="*/ 14 w 89"/>
                <a:gd name="T43" fmla="*/ 46 h 89"/>
                <a:gd name="T44" fmla="*/ 13 w 89"/>
                <a:gd name="T45" fmla="*/ 24 h 89"/>
                <a:gd name="T46" fmla="*/ 7 w 89"/>
                <a:gd name="T47" fmla="*/ 2 h 89"/>
                <a:gd name="T48" fmla="*/ 7 w 89"/>
                <a:gd name="T49" fmla="*/ 2 h 89"/>
                <a:gd name="T50" fmla="*/ 2 w 89"/>
                <a:gd name="T51" fmla="*/ 6 h 89"/>
                <a:gd name="T52" fmla="*/ 2 w 89"/>
                <a:gd name="T53" fmla="*/ 6 h 89"/>
                <a:gd name="T54" fmla="*/ 12 w 89"/>
                <a:gd name="T55" fmla="*/ 12 h 89"/>
                <a:gd name="T56" fmla="*/ 22 w 89"/>
                <a:gd name="T57" fmla="*/ 17 h 89"/>
                <a:gd name="T58" fmla="*/ 44 w 89"/>
                <a:gd name="T59" fmla="*/ 23 h 89"/>
                <a:gd name="T60" fmla="*/ 66 w 89"/>
                <a:gd name="T61" fmla="*/ 24 h 89"/>
                <a:gd name="T62" fmla="*/ 88 w 89"/>
                <a:gd name="T63" fmla="*/ 18 h 89"/>
                <a:gd name="T64" fmla="*/ 89 w 89"/>
                <a:gd name="T65" fmla="*/ 17 h 89"/>
                <a:gd name="T66" fmla="*/ 87 w 89"/>
                <a:gd name="T67" fmla="*/ 16 h 89"/>
                <a:gd name="T68" fmla="*/ 87 w 89"/>
                <a:gd name="T69" fmla="*/ 1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9" h="89">
                  <a:moveTo>
                    <a:pt x="87" y="16"/>
                  </a:moveTo>
                  <a:cubicBezTo>
                    <a:pt x="81" y="19"/>
                    <a:pt x="73" y="20"/>
                    <a:pt x="66" y="20"/>
                  </a:cubicBezTo>
                  <a:cubicBezTo>
                    <a:pt x="59" y="20"/>
                    <a:pt x="52" y="20"/>
                    <a:pt x="45" y="19"/>
                  </a:cubicBezTo>
                  <a:cubicBezTo>
                    <a:pt x="38" y="17"/>
                    <a:pt x="31" y="15"/>
                    <a:pt x="25" y="12"/>
                  </a:cubicBezTo>
                  <a:cubicBezTo>
                    <a:pt x="21" y="10"/>
                    <a:pt x="18" y="8"/>
                    <a:pt x="15" y="7"/>
                  </a:cubicBezTo>
                  <a:cubicBezTo>
                    <a:pt x="12" y="5"/>
                    <a:pt x="9" y="3"/>
                    <a:pt x="6" y="1"/>
                  </a:cubicBezTo>
                  <a:cubicBezTo>
                    <a:pt x="6" y="1"/>
                    <a:pt x="6" y="1"/>
                    <a:pt x="6" y="1"/>
                  </a:cubicBezTo>
                  <a:cubicBezTo>
                    <a:pt x="6" y="1"/>
                    <a:pt x="6" y="1"/>
                    <a:pt x="6" y="1"/>
                  </a:cubicBezTo>
                  <a:cubicBezTo>
                    <a:pt x="5" y="0"/>
                    <a:pt x="2" y="0"/>
                    <a:pt x="1" y="2"/>
                  </a:cubicBezTo>
                  <a:cubicBezTo>
                    <a:pt x="1" y="3"/>
                    <a:pt x="1" y="4"/>
                    <a:pt x="1" y="5"/>
                  </a:cubicBezTo>
                  <a:cubicBezTo>
                    <a:pt x="1" y="5"/>
                    <a:pt x="1" y="5"/>
                    <a:pt x="1" y="5"/>
                  </a:cubicBezTo>
                  <a:cubicBezTo>
                    <a:pt x="4" y="11"/>
                    <a:pt x="6" y="18"/>
                    <a:pt x="7" y="25"/>
                  </a:cubicBezTo>
                  <a:cubicBezTo>
                    <a:pt x="9" y="32"/>
                    <a:pt x="9" y="39"/>
                    <a:pt x="9" y="46"/>
                  </a:cubicBezTo>
                  <a:cubicBezTo>
                    <a:pt x="9" y="49"/>
                    <a:pt x="9" y="53"/>
                    <a:pt x="9" y="56"/>
                  </a:cubicBezTo>
                  <a:cubicBezTo>
                    <a:pt x="8" y="60"/>
                    <a:pt x="8" y="63"/>
                    <a:pt x="7" y="67"/>
                  </a:cubicBezTo>
                  <a:cubicBezTo>
                    <a:pt x="6" y="74"/>
                    <a:pt x="3" y="80"/>
                    <a:pt x="0" y="87"/>
                  </a:cubicBezTo>
                  <a:cubicBezTo>
                    <a:pt x="0" y="87"/>
                    <a:pt x="0" y="87"/>
                    <a:pt x="0" y="87"/>
                  </a:cubicBezTo>
                  <a:cubicBezTo>
                    <a:pt x="0" y="87"/>
                    <a:pt x="0" y="88"/>
                    <a:pt x="1" y="88"/>
                  </a:cubicBezTo>
                  <a:cubicBezTo>
                    <a:pt x="1" y="89"/>
                    <a:pt x="2" y="88"/>
                    <a:pt x="2" y="88"/>
                  </a:cubicBezTo>
                  <a:cubicBezTo>
                    <a:pt x="6" y="81"/>
                    <a:pt x="9" y="75"/>
                    <a:pt x="11" y="68"/>
                  </a:cubicBezTo>
                  <a:cubicBezTo>
                    <a:pt x="12" y="64"/>
                    <a:pt x="12" y="60"/>
                    <a:pt x="13" y="57"/>
                  </a:cubicBezTo>
                  <a:cubicBezTo>
                    <a:pt x="13" y="53"/>
                    <a:pt x="14" y="49"/>
                    <a:pt x="14" y="46"/>
                  </a:cubicBezTo>
                  <a:cubicBezTo>
                    <a:pt x="14" y="38"/>
                    <a:pt x="14" y="31"/>
                    <a:pt x="13" y="24"/>
                  </a:cubicBezTo>
                  <a:cubicBezTo>
                    <a:pt x="12" y="16"/>
                    <a:pt x="10" y="9"/>
                    <a:pt x="7" y="2"/>
                  </a:cubicBezTo>
                  <a:cubicBezTo>
                    <a:pt x="7" y="2"/>
                    <a:pt x="7" y="2"/>
                    <a:pt x="7" y="2"/>
                  </a:cubicBezTo>
                  <a:cubicBezTo>
                    <a:pt x="2" y="6"/>
                    <a:pt x="2" y="6"/>
                    <a:pt x="2" y="6"/>
                  </a:cubicBezTo>
                  <a:cubicBezTo>
                    <a:pt x="2" y="6"/>
                    <a:pt x="2" y="6"/>
                    <a:pt x="2" y="6"/>
                  </a:cubicBezTo>
                  <a:cubicBezTo>
                    <a:pt x="6" y="8"/>
                    <a:pt x="9" y="10"/>
                    <a:pt x="12" y="12"/>
                  </a:cubicBezTo>
                  <a:cubicBezTo>
                    <a:pt x="15" y="14"/>
                    <a:pt x="19" y="16"/>
                    <a:pt x="22" y="17"/>
                  </a:cubicBezTo>
                  <a:cubicBezTo>
                    <a:pt x="29" y="20"/>
                    <a:pt x="37" y="22"/>
                    <a:pt x="44" y="23"/>
                  </a:cubicBezTo>
                  <a:cubicBezTo>
                    <a:pt x="51" y="24"/>
                    <a:pt x="59" y="24"/>
                    <a:pt x="66" y="24"/>
                  </a:cubicBezTo>
                  <a:cubicBezTo>
                    <a:pt x="74" y="23"/>
                    <a:pt x="81" y="21"/>
                    <a:pt x="88" y="18"/>
                  </a:cubicBezTo>
                  <a:cubicBezTo>
                    <a:pt x="89" y="18"/>
                    <a:pt x="89" y="17"/>
                    <a:pt x="89" y="17"/>
                  </a:cubicBezTo>
                  <a:cubicBezTo>
                    <a:pt x="89" y="16"/>
                    <a:pt x="88" y="16"/>
                    <a:pt x="87" y="16"/>
                  </a:cubicBezTo>
                  <a:cubicBezTo>
                    <a:pt x="87" y="16"/>
                    <a:pt x="87" y="16"/>
                    <a:pt x="87" y="16"/>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0" name="Freeform 192">
              <a:extLst>
                <a:ext uri="{FF2B5EF4-FFF2-40B4-BE49-F238E27FC236}">
                  <a16:creationId xmlns:a16="http://schemas.microsoft.com/office/drawing/2014/main" id="{1743F741-1D81-4D4D-AB09-4E852A8150AF}"/>
                </a:ext>
              </a:extLst>
            </p:cNvPr>
            <p:cNvSpPr>
              <a:spLocks/>
            </p:cNvSpPr>
            <p:nvPr/>
          </p:nvSpPr>
          <p:spPr bwMode="auto">
            <a:xfrm>
              <a:off x="6450" y="3360"/>
              <a:ext cx="641" cy="720"/>
            </a:xfrm>
            <a:custGeom>
              <a:avLst/>
              <a:gdLst>
                <a:gd name="T0" fmla="*/ 0 w 269"/>
                <a:gd name="T1" fmla="*/ 86 h 302"/>
                <a:gd name="T2" fmla="*/ 269 w 269"/>
                <a:gd name="T3" fmla="*/ 174 h 302"/>
                <a:gd name="T4" fmla="*/ 0 w 269"/>
                <a:gd name="T5" fmla="*/ 86 h 302"/>
              </a:gdLst>
              <a:ahLst/>
              <a:cxnLst>
                <a:cxn ang="0">
                  <a:pos x="T0" y="T1"/>
                </a:cxn>
                <a:cxn ang="0">
                  <a:pos x="T2" y="T3"/>
                </a:cxn>
                <a:cxn ang="0">
                  <a:pos x="T4" y="T5"/>
                </a:cxn>
              </a:cxnLst>
              <a:rect l="0" t="0" r="r" b="b"/>
              <a:pathLst>
                <a:path w="269" h="302">
                  <a:moveTo>
                    <a:pt x="0" y="86"/>
                  </a:moveTo>
                  <a:cubicBezTo>
                    <a:pt x="0" y="86"/>
                    <a:pt x="248" y="0"/>
                    <a:pt x="269" y="174"/>
                  </a:cubicBezTo>
                  <a:cubicBezTo>
                    <a:pt x="150" y="302"/>
                    <a:pt x="0" y="86"/>
                    <a:pt x="0" y="86"/>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1" name="Freeform 193">
              <a:extLst>
                <a:ext uri="{FF2B5EF4-FFF2-40B4-BE49-F238E27FC236}">
                  <a16:creationId xmlns:a16="http://schemas.microsoft.com/office/drawing/2014/main" id="{C696DA3B-C946-4C14-B1F4-614670AB4574}"/>
                </a:ext>
              </a:extLst>
            </p:cNvPr>
            <p:cNvSpPr>
              <a:spLocks noEditPoints="1"/>
            </p:cNvSpPr>
            <p:nvPr/>
          </p:nvSpPr>
          <p:spPr bwMode="auto">
            <a:xfrm>
              <a:off x="6598" y="3541"/>
              <a:ext cx="453" cy="331"/>
            </a:xfrm>
            <a:custGeom>
              <a:avLst/>
              <a:gdLst>
                <a:gd name="T0" fmla="*/ 97 w 190"/>
                <a:gd name="T1" fmla="*/ 66 h 139"/>
                <a:gd name="T2" fmla="*/ 31 w 190"/>
                <a:gd name="T3" fmla="*/ 82 h 139"/>
                <a:gd name="T4" fmla="*/ 24 w 190"/>
                <a:gd name="T5" fmla="*/ 83 h 139"/>
                <a:gd name="T6" fmla="*/ 0 w 190"/>
                <a:gd name="T7" fmla="*/ 79 h 139"/>
                <a:gd name="T8" fmla="*/ 122 w 190"/>
                <a:gd name="T9" fmla="*/ 139 h 139"/>
                <a:gd name="T10" fmla="*/ 171 w 190"/>
                <a:gd name="T11" fmla="*/ 120 h 139"/>
                <a:gd name="T12" fmla="*/ 171 w 190"/>
                <a:gd name="T13" fmla="*/ 118 h 139"/>
                <a:gd name="T14" fmla="*/ 179 w 190"/>
                <a:gd name="T15" fmla="*/ 105 h 139"/>
                <a:gd name="T16" fmla="*/ 179 w 190"/>
                <a:gd name="T17" fmla="*/ 105 h 139"/>
                <a:gd name="T18" fmla="*/ 178 w 190"/>
                <a:gd name="T19" fmla="*/ 104 h 139"/>
                <a:gd name="T20" fmla="*/ 178 w 190"/>
                <a:gd name="T21" fmla="*/ 104 h 139"/>
                <a:gd name="T22" fmla="*/ 178 w 190"/>
                <a:gd name="T23" fmla="*/ 103 h 139"/>
                <a:gd name="T24" fmla="*/ 178 w 190"/>
                <a:gd name="T25" fmla="*/ 103 h 139"/>
                <a:gd name="T26" fmla="*/ 178 w 190"/>
                <a:gd name="T27" fmla="*/ 103 h 139"/>
                <a:gd name="T28" fmla="*/ 178 w 190"/>
                <a:gd name="T29" fmla="*/ 103 h 139"/>
                <a:gd name="T30" fmla="*/ 178 w 190"/>
                <a:gd name="T31" fmla="*/ 103 h 139"/>
                <a:gd name="T32" fmla="*/ 178 w 190"/>
                <a:gd name="T33" fmla="*/ 103 h 139"/>
                <a:gd name="T34" fmla="*/ 178 w 190"/>
                <a:gd name="T35" fmla="*/ 103 h 139"/>
                <a:gd name="T36" fmla="*/ 177 w 190"/>
                <a:gd name="T37" fmla="*/ 91 h 139"/>
                <a:gd name="T38" fmla="*/ 172 w 190"/>
                <a:gd name="T39" fmla="*/ 90 h 139"/>
                <a:gd name="T40" fmla="*/ 172 w 190"/>
                <a:gd name="T41" fmla="*/ 90 h 139"/>
                <a:gd name="T42" fmla="*/ 172 w 190"/>
                <a:gd name="T43" fmla="*/ 90 h 139"/>
                <a:gd name="T44" fmla="*/ 172 w 190"/>
                <a:gd name="T45" fmla="*/ 90 h 139"/>
                <a:gd name="T46" fmla="*/ 162 w 190"/>
                <a:gd name="T47" fmla="*/ 90 h 139"/>
                <a:gd name="T48" fmla="*/ 151 w 190"/>
                <a:gd name="T49" fmla="*/ 91 h 139"/>
                <a:gd name="T50" fmla="*/ 131 w 190"/>
                <a:gd name="T51" fmla="*/ 98 h 139"/>
                <a:gd name="T52" fmla="*/ 112 w 190"/>
                <a:gd name="T53" fmla="*/ 109 h 139"/>
                <a:gd name="T54" fmla="*/ 97 w 190"/>
                <a:gd name="T55" fmla="*/ 125 h 139"/>
                <a:gd name="T56" fmla="*/ 97 w 190"/>
                <a:gd name="T57" fmla="*/ 125 h 139"/>
                <a:gd name="T58" fmla="*/ 96 w 190"/>
                <a:gd name="T59" fmla="*/ 125 h 139"/>
                <a:gd name="T60" fmla="*/ 96 w 190"/>
                <a:gd name="T61" fmla="*/ 125 h 139"/>
                <a:gd name="T62" fmla="*/ 95 w 190"/>
                <a:gd name="T63" fmla="*/ 123 h 139"/>
                <a:gd name="T64" fmla="*/ 110 w 190"/>
                <a:gd name="T65" fmla="*/ 106 h 139"/>
                <a:gd name="T66" fmla="*/ 129 w 190"/>
                <a:gd name="T67" fmla="*/ 94 h 139"/>
                <a:gd name="T68" fmla="*/ 150 w 190"/>
                <a:gd name="T69" fmla="*/ 86 h 139"/>
                <a:gd name="T70" fmla="*/ 157 w 190"/>
                <a:gd name="T71" fmla="*/ 84 h 139"/>
                <a:gd name="T72" fmla="*/ 103 w 190"/>
                <a:gd name="T73" fmla="*/ 66 h 139"/>
                <a:gd name="T74" fmla="*/ 99 w 190"/>
                <a:gd name="T75" fmla="*/ 66 h 139"/>
                <a:gd name="T76" fmla="*/ 97 w 190"/>
                <a:gd name="T77" fmla="*/ 66 h 139"/>
                <a:gd name="T78" fmla="*/ 134 w 190"/>
                <a:gd name="T79" fmla="*/ 0 h 139"/>
                <a:gd name="T80" fmla="*/ 134 w 190"/>
                <a:gd name="T81" fmla="*/ 38 h 139"/>
                <a:gd name="T82" fmla="*/ 138 w 190"/>
                <a:gd name="T83" fmla="*/ 46 h 139"/>
                <a:gd name="T84" fmla="*/ 143 w 190"/>
                <a:gd name="T85" fmla="*/ 55 h 139"/>
                <a:gd name="T86" fmla="*/ 157 w 190"/>
                <a:gd name="T87" fmla="*/ 71 h 139"/>
                <a:gd name="T88" fmla="*/ 174 w 190"/>
                <a:gd name="T89" fmla="*/ 83 h 139"/>
                <a:gd name="T90" fmla="*/ 174 w 190"/>
                <a:gd name="T91" fmla="*/ 83 h 139"/>
                <a:gd name="T92" fmla="*/ 175 w 190"/>
                <a:gd name="T93" fmla="*/ 84 h 139"/>
                <a:gd name="T94" fmla="*/ 180 w 190"/>
                <a:gd name="T95" fmla="*/ 86 h 139"/>
                <a:gd name="T96" fmla="*/ 184 w 190"/>
                <a:gd name="T97" fmla="*/ 83 h 139"/>
                <a:gd name="T98" fmla="*/ 189 w 190"/>
                <a:gd name="T99" fmla="*/ 81 h 139"/>
                <a:gd name="T100" fmla="*/ 186 w 190"/>
                <a:gd name="T101" fmla="*/ 77 h 139"/>
                <a:gd name="T102" fmla="*/ 190 w 190"/>
                <a:gd name="T103" fmla="*/ 58 h 139"/>
                <a:gd name="T104" fmla="*/ 163 w 190"/>
                <a:gd name="T105" fmla="*/ 15 h 139"/>
                <a:gd name="T106" fmla="*/ 134 w 190"/>
                <a:gd name="T107"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0" h="139">
                  <a:moveTo>
                    <a:pt x="97" y="66"/>
                  </a:moveTo>
                  <a:cubicBezTo>
                    <a:pt x="74" y="66"/>
                    <a:pt x="53" y="80"/>
                    <a:pt x="31" y="82"/>
                  </a:cubicBezTo>
                  <a:cubicBezTo>
                    <a:pt x="29" y="82"/>
                    <a:pt x="26" y="83"/>
                    <a:pt x="24" y="83"/>
                  </a:cubicBezTo>
                  <a:cubicBezTo>
                    <a:pt x="16" y="83"/>
                    <a:pt x="7" y="81"/>
                    <a:pt x="0" y="79"/>
                  </a:cubicBezTo>
                  <a:cubicBezTo>
                    <a:pt x="33" y="109"/>
                    <a:pt x="77" y="138"/>
                    <a:pt x="122" y="139"/>
                  </a:cubicBezTo>
                  <a:cubicBezTo>
                    <a:pt x="136" y="129"/>
                    <a:pt x="152" y="122"/>
                    <a:pt x="171" y="120"/>
                  </a:cubicBezTo>
                  <a:cubicBezTo>
                    <a:pt x="171" y="119"/>
                    <a:pt x="171" y="119"/>
                    <a:pt x="171" y="118"/>
                  </a:cubicBezTo>
                  <a:cubicBezTo>
                    <a:pt x="171" y="113"/>
                    <a:pt x="174" y="108"/>
                    <a:pt x="179" y="105"/>
                  </a:cubicBezTo>
                  <a:cubicBezTo>
                    <a:pt x="179" y="105"/>
                    <a:pt x="179" y="105"/>
                    <a:pt x="179" y="105"/>
                  </a:cubicBezTo>
                  <a:cubicBezTo>
                    <a:pt x="179" y="104"/>
                    <a:pt x="178" y="104"/>
                    <a:pt x="178" y="104"/>
                  </a:cubicBezTo>
                  <a:cubicBezTo>
                    <a:pt x="178" y="104"/>
                    <a:pt x="178" y="104"/>
                    <a:pt x="178" y="104"/>
                  </a:cubicBezTo>
                  <a:cubicBezTo>
                    <a:pt x="178" y="103"/>
                    <a:pt x="178" y="103"/>
                    <a:pt x="178" y="103"/>
                  </a:cubicBezTo>
                  <a:cubicBezTo>
                    <a:pt x="178" y="103"/>
                    <a:pt x="178" y="103"/>
                    <a:pt x="178" y="103"/>
                  </a:cubicBezTo>
                  <a:cubicBezTo>
                    <a:pt x="178" y="103"/>
                    <a:pt x="178" y="103"/>
                    <a:pt x="178" y="103"/>
                  </a:cubicBezTo>
                  <a:cubicBezTo>
                    <a:pt x="178" y="103"/>
                    <a:pt x="178" y="103"/>
                    <a:pt x="178" y="103"/>
                  </a:cubicBezTo>
                  <a:cubicBezTo>
                    <a:pt x="178" y="103"/>
                    <a:pt x="178" y="103"/>
                    <a:pt x="178" y="103"/>
                  </a:cubicBezTo>
                  <a:cubicBezTo>
                    <a:pt x="178" y="103"/>
                    <a:pt x="178" y="103"/>
                    <a:pt x="178" y="103"/>
                  </a:cubicBezTo>
                  <a:cubicBezTo>
                    <a:pt x="178" y="103"/>
                    <a:pt x="178" y="103"/>
                    <a:pt x="178" y="103"/>
                  </a:cubicBezTo>
                  <a:cubicBezTo>
                    <a:pt x="176" y="99"/>
                    <a:pt x="176" y="95"/>
                    <a:pt x="177" y="91"/>
                  </a:cubicBezTo>
                  <a:cubicBezTo>
                    <a:pt x="172" y="90"/>
                    <a:pt x="172" y="90"/>
                    <a:pt x="172" y="90"/>
                  </a:cubicBezTo>
                  <a:cubicBezTo>
                    <a:pt x="172" y="90"/>
                    <a:pt x="172" y="90"/>
                    <a:pt x="172" y="90"/>
                  </a:cubicBezTo>
                  <a:cubicBezTo>
                    <a:pt x="172" y="90"/>
                    <a:pt x="172" y="90"/>
                    <a:pt x="172" y="90"/>
                  </a:cubicBezTo>
                  <a:cubicBezTo>
                    <a:pt x="172" y="90"/>
                    <a:pt x="172" y="90"/>
                    <a:pt x="172" y="90"/>
                  </a:cubicBezTo>
                  <a:cubicBezTo>
                    <a:pt x="169" y="90"/>
                    <a:pt x="165" y="90"/>
                    <a:pt x="162" y="90"/>
                  </a:cubicBezTo>
                  <a:cubicBezTo>
                    <a:pt x="158" y="90"/>
                    <a:pt x="154" y="91"/>
                    <a:pt x="151" y="91"/>
                  </a:cubicBezTo>
                  <a:cubicBezTo>
                    <a:pt x="144" y="93"/>
                    <a:pt x="137" y="95"/>
                    <a:pt x="131" y="98"/>
                  </a:cubicBezTo>
                  <a:cubicBezTo>
                    <a:pt x="124" y="101"/>
                    <a:pt x="118" y="105"/>
                    <a:pt x="112" y="109"/>
                  </a:cubicBezTo>
                  <a:cubicBezTo>
                    <a:pt x="107" y="114"/>
                    <a:pt x="101" y="119"/>
                    <a:pt x="97" y="125"/>
                  </a:cubicBezTo>
                  <a:cubicBezTo>
                    <a:pt x="97" y="125"/>
                    <a:pt x="97" y="125"/>
                    <a:pt x="97" y="125"/>
                  </a:cubicBezTo>
                  <a:cubicBezTo>
                    <a:pt x="97" y="125"/>
                    <a:pt x="97" y="125"/>
                    <a:pt x="96" y="125"/>
                  </a:cubicBezTo>
                  <a:cubicBezTo>
                    <a:pt x="96" y="125"/>
                    <a:pt x="96" y="125"/>
                    <a:pt x="96" y="125"/>
                  </a:cubicBezTo>
                  <a:cubicBezTo>
                    <a:pt x="95" y="125"/>
                    <a:pt x="95" y="124"/>
                    <a:pt x="95" y="123"/>
                  </a:cubicBezTo>
                  <a:cubicBezTo>
                    <a:pt x="99" y="117"/>
                    <a:pt x="104" y="111"/>
                    <a:pt x="110" y="106"/>
                  </a:cubicBezTo>
                  <a:cubicBezTo>
                    <a:pt x="116" y="101"/>
                    <a:pt x="122" y="97"/>
                    <a:pt x="129" y="94"/>
                  </a:cubicBezTo>
                  <a:cubicBezTo>
                    <a:pt x="135" y="90"/>
                    <a:pt x="142" y="87"/>
                    <a:pt x="150" y="86"/>
                  </a:cubicBezTo>
                  <a:cubicBezTo>
                    <a:pt x="152" y="85"/>
                    <a:pt x="155" y="85"/>
                    <a:pt x="157" y="84"/>
                  </a:cubicBezTo>
                  <a:cubicBezTo>
                    <a:pt x="103" y="66"/>
                    <a:pt x="103" y="66"/>
                    <a:pt x="103" y="66"/>
                  </a:cubicBezTo>
                  <a:cubicBezTo>
                    <a:pt x="101" y="66"/>
                    <a:pt x="100" y="66"/>
                    <a:pt x="99" y="66"/>
                  </a:cubicBezTo>
                  <a:cubicBezTo>
                    <a:pt x="98" y="66"/>
                    <a:pt x="98" y="66"/>
                    <a:pt x="97" y="66"/>
                  </a:cubicBezTo>
                  <a:moveTo>
                    <a:pt x="134" y="0"/>
                  </a:moveTo>
                  <a:cubicBezTo>
                    <a:pt x="129" y="12"/>
                    <a:pt x="130" y="26"/>
                    <a:pt x="134" y="38"/>
                  </a:cubicBezTo>
                  <a:cubicBezTo>
                    <a:pt x="135" y="41"/>
                    <a:pt x="136" y="44"/>
                    <a:pt x="138" y="46"/>
                  </a:cubicBezTo>
                  <a:cubicBezTo>
                    <a:pt x="139" y="49"/>
                    <a:pt x="141" y="52"/>
                    <a:pt x="143" y="55"/>
                  </a:cubicBezTo>
                  <a:cubicBezTo>
                    <a:pt x="148" y="61"/>
                    <a:pt x="152" y="66"/>
                    <a:pt x="157" y="71"/>
                  </a:cubicBezTo>
                  <a:cubicBezTo>
                    <a:pt x="162" y="75"/>
                    <a:pt x="168" y="80"/>
                    <a:pt x="174" y="83"/>
                  </a:cubicBezTo>
                  <a:cubicBezTo>
                    <a:pt x="174" y="83"/>
                    <a:pt x="174" y="83"/>
                    <a:pt x="174" y="83"/>
                  </a:cubicBezTo>
                  <a:cubicBezTo>
                    <a:pt x="174" y="84"/>
                    <a:pt x="175" y="84"/>
                    <a:pt x="175" y="84"/>
                  </a:cubicBezTo>
                  <a:cubicBezTo>
                    <a:pt x="180" y="86"/>
                    <a:pt x="180" y="86"/>
                    <a:pt x="180" y="86"/>
                  </a:cubicBezTo>
                  <a:cubicBezTo>
                    <a:pt x="181" y="85"/>
                    <a:pt x="183" y="84"/>
                    <a:pt x="184" y="83"/>
                  </a:cubicBezTo>
                  <a:cubicBezTo>
                    <a:pt x="186" y="82"/>
                    <a:pt x="187" y="82"/>
                    <a:pt x="189" y="81"/>
                  </a:cubicBezTo>
                  <a:cubicBezTo>
                    <a:pt x="188" y="80"/>
                    <a:pt x="187" y="79"/>
                    <a:pt x="186" y="77"/>
                  </a:cubicBezTo>
                  <a:cubicBezTo>
                    <a:pt x="182" y="71"/>
                    <a:pt x="184" y="63"/>
                    <a:pt x="190" y="58"/>
                  </a:cubicBezTo>
                  <a:cubicBezTo>
                    <a:pt x="177" y="45"/>
                    <a:pt x="168" y="31"/>
                    <a:pt x="163" y="15"/>
                  </a:cubicBezTo>
                  <a:cubicBezTo>
                    <a:pt x="154" y="9"/>
                    <a:pt x="144" y="4"/>
                    <a:pt x="13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2" name="Freeform 194">
              <a:extLst>
                <a:ext uri="{FF2B5EF4-FFF2-40B4-BE49-F238E27FC236}">
                  <a16:creationId xmlns:a16="http://schemas.microsoft.com/office/drawing/2014/main" id="{FF8E9C98-3368-487F-99F5-6C1A4D009B96}"/>
                </a:ext>
              </a:extLst>
            </p:cNvPr>
            <p:cNvSpPr>
              <a:spLocks/>
            </p:cNvSpPr>
            <p:nvPr/>
          </p:nvSpPr>
          <p:spPr bwMode="auto">
            <a:xfrm>
              <a:off x="6540" y="3593"/>
              <a:ext cx="561" cy="189"/>
            </a:xfrm>
            <a:custGeom>
              <a:avLst/>
              <a:gdLst>
                <a:gd name="T0" fmla="*/ 1 w 235"/>
                <a:gd name="T1" fmla="*/ 2 h 79"/>
                <a:gd name="T2" fmla="*/ 230 w 235"/>
                <a:gd name="T3" fmla="*/ 79 h 79"/>
                <a:gd name="T4" fmla="*/ 234 w 235"/>
                <a:gd name="T5" fmla="*/ 77 h 79"/>
                <a:gd name="T6" fmla="*/ 232 w 235"/>
                <a:gd name="T7" fmla="*/ 73 h 79"/>
                <a:gd name="T8" fmla="*/ 232 w 235"/>
                <a:gd name="T9" fmla="*/ 73 h 79"/>
                <a:gd name="T10" fmla="*/ 2 w 235"/>
                <a:gd name="T11" fmla="*/ 0 h 79"/>
                <a:gd name="T12" fmla="*/ 0 w 235"/>
                <a:gd name="T13" fmla="*/ 1 h 79"/>
                <a:gd name="T14" fmla="*/ 1 w 235"/>
                <a:gd name="T15" fmla="*/ 2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79">
                  <a:moveTo>
                    <a:pt x="1" y="2"/>
                  </a:moveTo>
                  <a:cubicBezTo>
                    <a:pt x="230" y="79"/>
                    <a:pt x="230" y="79"/>
                    <a:pt x="230" y="79"/>
                  </a:cubicBezTo>
                  <a:cubicBezTo>
                    <a:pt x="232" y="79"/>
                    <a:pt x="234" y="79"/>
                    <a:pt x="234" y="77"/>
                  </a:cubicBezTo>
                  <a:cubicBezTo>
                    <a:pt x="235" y="75"/>
                    <a:pt x="234" y="73"/>
                    <a:pt x="232" y="73"/>
                  </a:cubicBezTo>
                  <a:cubicBezTo>
                    <a:pt x="232" y="73"/>
                    <a:pt x="232" y="73"/>
                    <a:pt x="232" y="73"/>
                  </a:cubicBezTo>
                  <a:cubicBezTo>
                    <a:pt x="2" y="0"/>
                    <a:pt x="2" y="0"/>
                    <a:pt x="2" y="0"/>
                  </a:cubicBezTo>
                  <a:cubicBezTo>
                    <a:pt x="1" y="0"/>
                    <a:pt x="1" y="0"/>
                    <a:pt x="0" y="1"/>
                  </a:cubicBezTo>
                  <a:cubicBezTo>
                    <a:pt x="0" y="1"/>
                    <a:pt x="0" y="2"/>
                    <a:pt x="1" y="2"/>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3" name="Freeform 195">
              <a:extLst>
                <a:ext uri="{FF2B5EF4-FFF2-40B4-BE49-F238E27FC236}">
                  <a16:creationId xmlns:a16="http://schemas.microsoft.com/office/drawing/2014/main" id="{F8AB3EA1-41EB-4CF5-9F3A-3A0FD7B1DEEA}"/>
                </a:ext>
              </a:extLst>
            </p:cNvPr>
            <p:cNvSpPr>
              <a:spLocks/>
            </p:cNvSpPr>
            <p:nvPr/>
          </p:nvSpPr>
          <p:spPr bwMode="auto">
            <a:xfrm>
              <a:off x="6631" y="3560"/>
              <a:ext cx="119" cy="155"/>
            </a:xfrm>
            <a:custGeom>
              <a:avLst/>
              <a:gdLst>
                <a:gd name="T0" fmla="*/ 1 w 50"/>
                <a:gd name="T1" fmla="*/ 65 h 65"/>
                <a:gd name="T2" fmla="*/ 9 w 50"/>
                <a:gd name="T3" fmla="*/ 55 h 65"/>
                <a:gd name="T4" fmla="*/ 20 w 50"/>
                <a:gd name="T5" fmla="*/ 48 h 65"/>
                <a:gd name="T6" fmla="*/ 32 w 50"/>
                <a:gd name="T7" fmla="*/ 44 h 65"/>
                <a:gd name="T8" fmla="*/ 44 w 50"/>
                <a:gd name="T9" fmla="*/ 43 h 65"/>
                <a:gd name="T10" fmla="*/ 44 w 50"/>
                <a:gd name="T11" fmla="*/ 43 h 65"/>
                <a:gd name="T12" fmla="*/ 50 w 50"/>
                <a:gd name="T13" fmla="*/ 43 h 65"/>
                <a:gd name="T14" fmla="*/ 45 w 50"/>
                <a:gd name="T15" fmla="*/ 39 h 65"/>
                <a:gd name="T16" fmla="*/ 35 w 50"/>
                <a:gd name="T17" fmla="*/ 32 h 65"/>
                <a:gd name="T18" fmla="*/ 27 w 50"/>
                <a:gd name="T19" fmla="*/ 23 h 65"/>
                <a:gd name="T20" fmla="*/ 20 w 50"/>
                <a:gd name="T21" fmla="*/ 13 h 65"/>
                <a:gd name="T22" fmla="*/ 16 w 50"/>
                <a:gd name="T23" fmla="*/ 1 h 65"/>
                <a:gd name="T24" fmla="*/ 16 w 50"/>
                <a:gd name="T25" fmla="*/ 1 h 65"/>
                <a:gd name="T26" fmla="*/ 15 w 50"/>
                <a:gd name="T27" fmla="*/ 1 h 65"/>
                <a:gd name="T28" fmla="*/ 15 w 50"/>
                <a:gd name="T29" fmla="*/ 1 h 65"/>
                <a:gd name="T30" fmla="*/ 18 w 50"/>
                <a:gd name="T31" fmla="*/ 14 h 65"/>
                <a:gd name="T32" fmla="*/ 24 w 50"/>
                <a:gd name="T33" fmla="*/ 25 h 65"/>
                <a:gd name="T34" fmla="*/ 33 w 50"/>
                <a:gd name="T35" fmla="*/ 35 h 65"/>
                <a:gd name="T36" fmla="*/ 43 w 50"/>
                <a:gd name="T37" fmla="*/ 43 h 65"/>
                <a:gd name="T38" fmla="*/ 43 w 50"/>
                <a:gd name="T39" fmla="*/ 43 h 65"/>
                <a:gd name="T40" fmla="*/ 44 w 50"/>
                <a:gd name="T41" fmla="*/ 39 h 65"/>
                <a:gd name="T42" fmla="*/ 44 w 50"/>
                <a:gd name="T43" fmla="*/ 39 h 65"/>
                <a:gd name="T44" fmla="*/ 31 w 50"/>
                <a:gd name="T45" fmla="*/ 41 h 65"/>
                <a:gd name="T46" fmla="*/ 19 w 50"/>
                <a:gd name="T47" fmla="*/ 46 h 65"/>
                <a:gd name="T48" fmla="*/ 8 w 50"/>
                <a:gd name="T49" fmla="*/ 54 h 65"/>
                <a:gd name="T50" fmla="*/ 0 w 50"/>
                <a:gd name="T51" fmla="*/ 64 h 65"/>
                <a:gd name="T52" fmla="*/ 0 w 50"/>
                <a:gd name="T53" fmla="*/ 65 h 65"/>
                <a:gd name="T54" fmla="*/ 1 w 50"/>
                <a:gd name="T55"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65">
                  <a:moveTo>
                    <a:pt x="1" y="65"/>
                  </a:moveTo>
                  <a:cubicBezTo>
                    <a:pt x="3" y="61"/>
                    <a:pt x="6" y="58"/>
                    <a:pt x="9" y="55"/>
                  </a:cubicBezTo>
                  <a:cubicBezTo>
                    <a:pt x="13" y="53"/>
                    <a:pt x="16" y="50"/>
                    <a:pt x="20" y="48"/>
                  </a:cubicBezTo>
                  <a:cubicBezTo>
                    <a:pt x="24" y="47"/>
                    <a:pt x="28" y="45"/>
                    <a:pt x="32" y="44"/>
                  </a:cubicBezTo>
                  <a:cubicBezTo>
                    <a:pt x="36" y="43"/>
                    <a:pt x="40" y="43"/>
                    <a:pt x="44" y="43"/>
                  </a:cubicBezTo>
                  <a:cubicBezTo>
                    <a:pt x="44" y="43"/>
                    <a:pt x="44" y="43"/>
                    <a:pt x="44" y="43"/>
                  </a:cubicBezTo>
                  <a:cubicBezTo>
                    <a:pt x="50" y="43"/>
                    <a:pt x="50" y="43"/>
                    <a:pt x="50" y="43"/>
                  </a:cubicBezTo>
                  <a:cubicBezTo>
                    <a:pt x="45" y="39"/>
                    <a:pt x="45" y="39"/>
                    <a:pt x="45" y="39"/>
                  </a:cubicBezTo>
                  <a:cubicBezTo>
                    <a:pt x="41" y="37"/>
                    <a:pt x="38" y="35"/>
                    <a:pt x="35" y="32"/>
                  </a:cubicBezTo>
                  <a:cubicBezTo>
                    <a:pt x="32" y="30"/>
                    <a:pt x="29" y="27"/>
                    <a:pt x="27" y="23"/>
                  </a:cubicBezTo>
                  <a:cubicBezTo>
                    <a:pt x="24" y="20"/>
                    <a:pt x="22" y="17"/>
                    <a:pt x="20" y="13"/>
                  </a:cubicBezTo>
                  <a:cubicBezTo>
                    <a:pt x="18" y="9"/>
                    <a:pt x="17" y="5"/>
                    <a:pt x="16" y="1"/>
                  </a:cubicBezTo>
                  <a:cubicBezTo>
                    <a:pt x="16" y="1"/>
                    <a:pt x="16" y="1"/>
                    <a:pt x="16" y="1"/>
                  </a:cubicBezTo>
                  <a:cubicBezTo>
                    <a:pt x="16" y="1"/>
                    <a:pt x="16" y="0"/>
                    <a:pt x="15" y="1"/>
                  </a:cubicBezTo>
                  <a:cubicBezTo>
                    <a:pt x="15" y="1"/>
                    <a:pt x="15" y="1"/>
                    <a:pt x="15" y="1"/>
                  </a:cubicBezTo>
                  <a:cubicBezTo>
                    <a:pt x="16" y="6"/>
                    <a:pt x="17" y="10"/>
                    <a:pt x="18" y="14"/>
                  </a:cubicBezTo>
                  <a:cubicBezTo>
                    <a:pt x="20" y="18"/>
                    <a:pt x="22" y="21"/>
                    <a:pt x="24" y="25"/>
                  </a:cubicBezTo>
                  <a:cubicBezTo>
                    <a:pt x="27" y="28"/>
                    <a:pt x="30" y="32"/>
                    <a:pt x="33" y="35"/>
                  </a:cubicBezTo>
                  <a:cubicBezTo>
                    <a:pt x="36" y="38"/>
                    <a:pt x="39" y="40"/>
                    <a:pt x="43" y="43"/>
                  </a:cubicBezTo>
                  <a:cubicBezTo>
                    <a:pt x="43" y="43"/>
                    <a:pt x="43" y="43"/>
                    <a:pt x="43" y="43"/>
                  </a:cubicBezTo>
                  <a:cubicBezTo>
                    <a:pt x="44" y="39"/>
                    <a:pt x="44" y="39"/>
                    <a:pt x="44" y="39"/>
                  </a:cubicBezTo>
                  <a:cubicBezTo>
                    <a:pt x="44" y="39"/>
                    <a:pt x="44" y="39"/>
                    <a:pt x="44" y="39"/>
                  </a:cubicBezTo>
                  <a:cubicBezTo>
                    <a:pt x="39" y="39"/>
                    <a:pt x="35" y="40"/>
                    <a:pt x="31" y="41"/>
                  </a:cubicBezTo>
                  <a:cubicBezTo>
                    <a:pt x="27" y="42"/>
                    <a:pt x="22" y="44"/>
                    <a:pt x="19" y="46"/>
                  </a:cubicBezTo>
                  <a:cubicBezTo>
                    <a:pt x="15" y="48"/>
                    <a:pt x="11" y="51"/>
                    <a:pt x="8" y="54"/>
                  </a:cubicBezTo>
                  <a:cubicBezTo>
                    <a:pt x="5" y="57"/>
                    <a:pt x="2" y="60"/>
                    <a:pt x="0" y="64"/>
                  </a:cubicBezTo>
                  <a:cubicBezTo>
                    <a:pt x="0" y="65"/>
                    <a:pt x="0" y="65"/>
                    <a:pt x="0" y="65"/>
                  </a:cubicBezTo>
                  <a:cubicBezTo>
                    <a:pt x="1" y="65"/>
                    <a:pt x="1" y="65"/>
                    <a:pt x="1" y="65"/>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4" name="Freeform 196">
              <a:extLst>
                <a:ext uri="{FF2B5EF4-FFF2-40B4-BE49-F238E27FC236}">
                  <a16:creationId xmlns:a16="http://schemas.microsoft.com/office/drawing/2014/main" id="{4B779FA2-40E3-46CD-88C3-8419B6E6BBA5}"/>
                </a:ext>
              </a:extLst>
            </p:cNvPr>
            <p:cNvSpPr>
              <a:spLocks/>
            </p:cNvSpPr>
            <p:nvPr/>
          </p:nvSpPr>
          <p:spPr bwMode="auto">
            <a:xfrm>
              <a:off x="6707" y="3555"/>
              <a:ext cx="165" cy="224"/>
            </a:xfrm>
            <a:custGeom>
              <a:avLst/>
              <a:gdLst>
                <a:gd name="T0" fmla="*/ 2 w 69"/>
                <a:gd name="T1" fmla="*/ 94 h 94"/>
                <a:gd name="T2" fmla="*/ 15 w 69"/>
                <a:gd name="T3" fmla="*/ 80 h 94"/>
                <a:gd name="T4" fmla="*/ 31 w 69"/>
                <a:gd name="T5" fmla="*/ 71 h 94"/>
                <a:gd name="T6" fmla="*/ 48 w 69"/>
                <a:gd name="T7" fmla="*/ 65 h 94"/>
                <a:gd name="T8" fmla="*/ 57 w 69"/>
                <a:gd name="T9" fmla="*/ 64 h 94"/>
                <a:gd name="T10" fmla="*/ 66 w 69"/>
                <a:gd name="T11" fmla="*/ 64 h 94"/>
                <a:gd name="T12" fmla="*/ 66 w 69"/>
                <a:gd name="T13" fmla="*/ 64 h 94"/>
                <a:gd name="T14" fmla="*/ 66 w 69"/>
                <a:gd name="T15" fmla="*/ 63 h 94"/>
                <a:gd name="T16" fmla="*/ 69 w 69"/>
                <a:gd name="T17" fmla="*/ 60 h 94"/>
                <a:gd name="T18" fmla="*/ 68 w 69"/>
                <a:gd name="T19" fmla="*/ 58 h 94"/>
                <a:gd name="T20" fmla="*/ 54 w 69"/>
                <a:gd name="T21" fmla="*/ 47 h 94"/>
                <a:gd name="T22" fmla="*/ 42 w 69"/>
                <a:gd name="T23" fmla="*/ 34 h 94"/>
                <a:gd name="T24" fmla="*/ 33 w 69"/>
                <a:gd name="T25" fmla="*/ 18 h 94"/>
                <a:gd name="T26" fmla="*/ 27 w 69"/>
                <a:gd name="T27" fmla="*/ 1 h 94"/>
                <a:gd name="T28" fmla="*/ 27 w 69"/>
                <a:gd name="T29" fmla="*/ 1 h 94"/>
                <a:gd name="T30" fmla="*/ 26 w 69"/>
                <a:gd name="T31" fmla="*/ 0 h 94"/>
                <a:gd name="T32" fmla="*/ 25 w 69"/>
                <a:gd name="T33" fmla="*/ 1 h 94"/>
                <a:gd name="T34" fmla="*/ 30 w 69"/>
                <a:gd name="T35" fmla="*/ 19 h 94"/>
                <a:gd name="T36" fmla="*/ 38 w 69"/>
                <a:gd name="T37" fmla="*/ 36 h 94"/>
                <a:gd name="T38" fmla="*/ 50 w 69"/>
                <a:gd name="T39" fmla="*/ 51 h 94"/>
                <a:gd name="T40" fmla="*/ 65 w 69"/>
                <a:gd name="T41" fmla="*/ 63 h 94"/>
                <a:gd name="T42" fmla="*/ 66 w 69"/>
                <a:gd name="T43" fmla="*/ 58 h 94"/>
                <a:gd name="T44" fmla="*/ 66 w 69"/>
                <a:gd name="T45" fmla="*/ 58 h 94"/>
                <a:gd name="T46" fmla="*/ 57 w 69"/>
                <a:gd name="T47" fmla="*/ 59 h 94"/>
                <a:gd name="T48" fmla="*/ 47 w 69"/>
                <a:gd name="T49" fmla="*/ 60 h 94"/>
                <a:gd name="T50" fmla="*/ 29 w 69"/>
                <a:gd name="T51" fmla="*/ 67 h 94"/>
                <a:gd name="T52" fmla="*/ 13 w 69"/>
                <a:gd name="T53" fmla="*/ 78 h 94"/>
                <a:gd name="T54" fmla="*/ 1 w 69"/>
                <a:gd name="T55" fmla="*/ 93 h 94"/>
                <a:gd name="T56" fmla="*/ 1 w 69"/>
                <a:gd name="T57" fmla="*/ 94 h 94"/>
                <a:gd name="T58" fmla="*/ 2 w 69"/>
                <a:gd name="T5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9" h="94">
                  <a:moveTo>
                    <a:pt x="2" y="94"/>
                  </a:moveTo>
                  <a:cubicBezTo>
                    <a:pt x="6" y="89"/>
                    <a:pt x="10" y="84"/>
                    <a:pt x="15" y="80"/>
                  </a:cubicBezTo>
                  <a:cubicBezTo>
                    <a:pt x="20" y="76"/>
                    <a:pt x="25" y="73"/>
                    <a:pt x="31" y="71"/>
                  </a:cubicBezTo>
                  <a:cubicBezTo>
                    <a:pt x="36" y="68"/>
                    <a:pt x="42" y="66"/>
                    <a:pt x="48" y="65"/>
                  </a:cubicBezTo>
                  <a:cubicBezTo>
                    <a:pt x="51" y="64"/>
                    <a:pt x="54" y="64"/>
                    <a:pt x="57" y="64"/>
                  </a:cubicBezTo>
                  <a:cubicBezTo>
                    <a:pt x="60" y="64"/>
                    <a:pt x="63" y="64"/>
                    <a:pt x="66" y="64"/>
                  </a:cubicBezTo>
                  <a:cubicBezTo>
                    <a:pt x="66" y="64"/>
                    <a:pt x="66" y="64"/>
                    <a:pt x="66" y="64"/>
                  </a:cubicBezTo>
                  <a:cubicBezTo>
                    <a:pt x="66" y="63"/>
                    <a:pt x="66" y="63"/>
                    <a:pt x="66" y="63"/>
                  </a:cubicBezTo>
                  <a:cubicBezTo>
                    <a:pt x="68" y="63"/>
                    <a:pt x="69" y="62"/>
                    <a:pt x="69" y="60"/>
                  </a:cubicBezTo>
                  <a:cubicBezTo>
                    <a:pt x="69" y="59"/>
                    <a:pt x="69" y="59"/>
                    <a:pt x="68" y="58"/>
                  </a:cubicBezTo>
                  <a:cubicBezTo>
                    <a:pt x="63" y="55"/>
                    <a:pt x="58" y="51"/>
                    <a:pt x="54" y="47"/>
                  </a:cubicBezTo>
                  <a:cubicBezTo>
                    <a:pt x="49" y="43"/>
                    <a:pt x="45" y="39"/>
                    <a:pt x="42" y="34"/>
                  </a:cubicBezTo>
                  <a:cubicBezTo>
                    <a:pt x="38" y="29"/>
                    <a:pt x="35" y="24"/>
                    <a:pt x="33" y="18"/>
                  </a:cubicBezTo>
                  <a:cubicBezTo>
                    <a:pt x="30" y="13"/>
                    <a:pt x="29" y="7"/>
                    <a:pt x="27" y="1"/>
                  </a:cubicBezTo>
                  <a:cubicBezTo>
                    <a:pt x="27" y="1"/>
                    <a:pt x="27" y="1"/>
                    <a:pt x="27" y="1"/>
                  </a:cubicBezTo>
                  <a:cubicBezTo>
                    <a:pt x="27" y="0"/>
                    <a:pt x="27" y="0"/>
                    <a:pt x="26" y="0"/>
                  </a:cubicBezTo>
                  <a:cubicBezTo>
                    <a:pt x="25" y="0"/>
                    <a:pt x="25" y="1"/>
                    <a:pt x="25" y="1"/>
                  </a:cubicBezTo>
                  <a:cubicBezTo>
                    <a:pt x="26" y="7"/>
                    <a:pt x="27" y="14"/>
                    <a:pt x="30" y="19"/>
                  </a:cubicBezTo>
                  <a:cubicBezTo>
                    <a:pt x="32" y="25"/>
                    <a:pt x="35" y="31"/>
                    <a:pt x="38" y="36"/>
                  </a:cubicBezTo>
                  <a:cubicBezTo>
                    <a:pt x="42" y="41"/>
                    <a:pt x="46" y="46"/>
                    <a:pt x="50" y="51"/>
                  </a:cubicBezTo>
                  <a:cubicBezTo>
                    <a:pt x="55" y="55"/>
                    <a:pt x="59" y="59"/>
                    <a:pt x="65" y="63"/>
                  </a:cubicBezTo>
                  <a:cubicBezTo>
                    <a:pt x="66" y="58"/>
                    <a:pt x="66" y="58"/>
                    <a:pt x="66" y="58"/>
                  </a:cubicBezTo>
                  <a:cubicBezTo>
                    <a:pt x="66" y="58"/>
                    <a:pt x="66" y="58"/>
                    <a:pt x="66" y="58"/>
                  </a:cubicBezTo>
                  <a:cubicBezTo>
                    <a:pt x="63" y="58"/>
                    <a:pt x="60" y="58"/>
                    <a:pt x="57" y="59"/>
                  </a:cubicBezTo>
                  <a:cubicBezTo>
                    <a:pt x="53" y="59"/>
                    <a:pt x="50" y="59"/>
                    <a:pt x="47" y="60"/>
                  </a:cubicBezTo>
                  <a:cubicBezTo>
                    <a:pt x="41" y="62"/>
                    <a:pt x="35" y="64"/>
                    <a:pt x="29" y="67"/>
                  </a:cubicBezTo>
                  <a:cubicBezTo>
                    <a:pt x="23" y="70"/>
                    <a:pt x="18" y="74"/>
                    <a:pt x="13" y="78"/>
                  </a:cubicBezTo>
                  <a:cubicBezTo>
                    <a:pt x="8" y="82"/>
                    <a:pt x="4" y="87"/>
                    <a:pt x="1" y="93"/>
                  </a:cubicBezTo>
                  <a:cubicBezTo>
                    <a:pt x="0" y="93"/>
                    <a:pt x="0" y="94"/>
                    <a:pt x="1" y="94"/>
                  </a:cubicBezTo>
                  <a:cubicBezTo>
                    <a:pt x="1" y="94"/>
                    <a:pt x="2" y="94"/>
                    <a:pt x="2" y="94"/>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5" name="Freeform 197">
              <a:extLst>
                <a:ext uri="{FF2B5EF4-FFF2-40B4-BE49-F238E27FC236}">
                  <a16:creationId xmlns:a16="http://schemas.microsoft.com/office/drawing/2014/main" id="{6FF12BA5-6DA1-44CF-B2B9-3DC1FC0D5520}"/>
                </a:ext>
              </a:extLst>
            </p:cNvPr>
            <p:cNvSpPr>
              <a:spLocks/>
            </p:cNvSpPr>
            <p:nvPr/>
          </p:nvSpPr>
          <p:spPr bwMode="auto">
            <a:xfrm>
              <a:off x="6824" y="3577"/>
              <a:ext cx="193" cy="262"/>
            </a:xfrm>
            <a:custGeom>
              <a:avLst/>
              <a:gdLst>
                <a:gd name="T0" fmla="*/ 2 w 81"/>
                <a:gd name="T1" fmla="*/ 110 h 110"/>
                <a:gd name="T2" fmla="*/ 17 w 81"/>
                <a:gd name="T3" fmla="*/ 94 h 110"/>
                <a:gd name="T4" fmla="*/ 36 w 81"/>
                <a:gd name="T5" fmla="*/ 83 h 110"/>
                <a:gd name="T6" fmla="*/ 56 w 81"/>
                <a:gd name="T7" fmla="*/ 76 h 110"/>
                <a:gd name="T8" fmla="*/ 67 w 81"/>
                <a:gd name="T9" fmla="*/ 75 h 110"/>
                <a:gd name="T10" fmla="*/ 77 w 81"/>
                <a:gd name="T11" fmla="*/ 75 h 110"/>
                <a:gd name="T12" fmla="*/ 77 w 81"/>
                <a:gd name="T13" fmla="*/ 75 h 110"/>
                <a:gd name="T14" fmla="*/ 77 w 81"/>
                <a:gd name="T15" fmla="*/ 75 h 110"/>
                <a:gd name="T16" fmla="*/ 81 w 81"/>
                <a:gd name="T17" fmla="*/ 71 h 110"/>
                <a:gd name="T18" fmla="*/ 79 w 81"/>
                <a:gd name="T19" fmla="*/ 68 h 110"/>
                <a:gd name="T20" fmla="*/ 79 w 81"/>
                <a:gd name="T21" fmla="*/ 68 h 110"/>
                <a:gd name="T22" fmla="*/ 62 w 81"/>
                <a:gd name="T23" fmla="*/ 56 h 110"/>
                <a:gd name="T24" fmla="*/ 48 w 81"/>
                <a:gd name="T25" fmla="*/ 40 h 110"/>
                <a:gd name="T26" fmla="*/ 43 w 81"/>
                <a:gd name="T27" fmla="*/ 31 h 110"/>
                <a:gd name="T28" fmla="*/ 38 w 81"/>
                <a:gd name="T29" fmla="*/ 22 h 110"/>
                <a:gd name="T30" fmla="*/ 32 w 81"/>
                <a:gd name="T31" fmla="*/ 1 h 110"/>
                <a:gd name="T32" fmla="*/ 32 w 81"/>
                <a:gd name="T33" fmla="*/ 1 h 110"/>
                <a:gd name="T34" fmla="*/ 30 w 81"/>
                <a:gd name="T35" fmla="*/ 0 h 110"/>
                <a:gd name="T36" fmla="*/ 29 w 81"/>
                <a:gd name="T37" fmla="*/ 2 h 110"/>
                <a:gd name="T38" fmla="*/ 34 w 81"/>
                <a:gd name="T39" fmla="*/ 23 h 110"/>
                <a:gd name="T40" fmla="*/ 39 w 81"/>
                <a:gd name="T41" fmla="*/ 33 h 110"/>
                <a:gd name="T42" fmla="*/ 45 w 81"/>
                <a:gd name="T43" fmla="*/ 43 h 110"/>
                <a:gd name="T44" fmla="*/ 58 w 81"/>
                <a:gd name="T45" fmla="*/ 60 h 110"/>
                <a:gd name="T46" fmla="*/ 76 w 81"/>
                <a:gd name="T47" fmla="*/ 74 h 110"/>
                <a:gd name="T48" fmla="*/ 76 w 81"/>
                <a:gd name="T49" fmla="*/ 74 h 110"/>
                <a:gd name="T50" fmla="*/ 77 w 81"/>
                <a:gd name="T51" fmla="*/ 68 h 110"/>
                <a:gd name="T52" fmla="*/ 77 w 81"/>
                <a:gd name="T53" fmla="*/ 68 h 110"/>
                <a:gd name="T54" fmla="*/ 66 w 81"/>
                <a:gd name="T55" fmla="*/ 69 h 110"/>
                <a:gd name="T56" fmla="*/ 55 w 81"/>
                <a:gd name="T57" fmla="*/ 71 h 110"/>
                <a:gd name="T58" fmla="*/ 34 w 81"/>
                <a:gd name="T59" fmla="*/ 79 h 110"/>
                <a:gd name="T60" fmla="*/ 15 w 81"/>
                <a:gd name="T61" fmla="*/ 91 h 110"/>
                <a:gd name="T62" fmla="*/ 0 w 81"/>
                <a:gd name="T63" fmla="*/ 108 h 110"/>
                <a:gd name="T64" fmla="*/ 1 w 81"/>
                <a:gd name="T65" fmla="*/ 110 h 110"/>
                <a:gd name="T66" fmla="*/ 2 w 81"/>
                <a:gd name="T67" fmla="*/ 110 h 110"/>
                <a:gd name="T68" fmla="*/ 2 w 81"/>
                <a:gd name="T6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1" h="110">
                  <a:moveTo>
                    <a:pt x="2" y="110"/>
                  </a:moveTo>
                  <a:cubicBezTo>
                    <a:pt x="6" y="104"/>
                    <a:pt x="12" y="99"/>
                    <a:pt x="17" y="94"/>
                  </a:cubicBezTo>
                  <a:cubicBezTo>
                    <a:pt x="23" y="90"/>
                    <a:pt x="29" y="86"/>
                    <a:pt x="36" y="83"/>
                  </a:cubicBezTo>
                  <a:cubicBezTo>
                    <a:pt x="42" y="80"/>
                    <a:pt x="49" y="78"/>
                    <a:pt x="56" y="76"/>
                  </a:cubicBezTo>
                  <a:cubicBezTo>
                    <a:pt x="59" y="76"/>
                    <a:pt x="63" y="75"/>
                    <a:pt x="67" y="75"/>
                  </a:cubicBezTo>
                  <a:cubicBezTo>
                    <a:pt x="70" y="75"/>
                    <a:pt x="74" y="75"/>
                    <a:pt x="77" y="75"/>
                  </a:cubicBezTo>
                  <a:cubicBezTo>
                    <a:pt x="77" y="75"/>
                    <a:pt x="77" y="75"/>
                    <a:pt x="77" y="75"/>
                  </a:cubicBezTo>
                  <a:cubicBezTo>
                    <a:pt x="77" y="75"/>
                    <a:pt x="77" y="75"/>
                    <a:pt x="77" y="75"/>
                  </a:cubicBezTo>
                  <a:cubicBezTo>
                    <a:pt x="79" y="74"/>
                    <a:pt x="81" y="73"/>
                    <a:pt x="81" y="71"/>
                  </a:cubicBezTo>
                  <a:cubicBezTo>
                    <a:pt x="80" y="70"/>
                    <a:pt x="80" y="69"/>
                    <a:pt x="79" y="68"/>
                  </a:cubicBezTo>
                  <a:cubicBezTo>
                    <a:pt x="79" y="68"/>
                    <a:pt x="79" y="68"/>
                    <a:pt x="79" y="68"/>
                  </a:cubicBezTo>
                  <a:cubicBezTo>
                    <a:pt x="73" y="65"/>
                    <a:pt x="67" y="60"/>
                    <a:pt x="62" y="56"/>
                  </a:cubicBezTo>
                  <a:cubicBezTo>
                    <a:pt x="57" y="51"/>
                    <a:pt x="53" y="46"/>
                    <a:pt x="48" y="40"/>
                  </a:cubicBezTo>
                  <a:cubicBezTo>
                    <a:pt x="46" y="37"/>
                    <a:pt x="44" y="34"/>
                    <a:pt x="43" y="31"/>
                  </a:cubicBezTo>
                  <a:cubicBezTo>
                    <a:pt x="41" y="28"/>
                    <a:pt x="39" y="25"/>
                    <a:pt x="38" y="22"/>
                  </a:cubicBezTo>
                  <a:cubicBezTo>
                    <a:pt x="35" y="15"/>
                    <a:pt x="33" y="8"/>
                    <a:pt x="32" y="1"/>
                  </a:cubicBezTo>
                  <a:cubicBezTo>
                    <a:pt x="32" y="1"/>
                    <a:pt x="32" y="1"/>
                    <a:pt x="32" y="1"/>
                  </a:cubicBezTo>
                  <a:cubicBezTo>
                    <a:pt x="31" y="1"/>
                    <a:pt x="31" y="0"/>
                    <a:pt x="30" y="0"/>
                  </a:cubicBezTo>
                  <a:cubicBezTo>
                    <a:pt x="29" y="1"/>
                    <a:pt x="29" y="1"/>
                    <a:pt x="29" y="2"/>
                  </a:cubicBezTo>
                  <a:cubicBezTo>
                    <a:pt x="30" y="9"/>
                    <a:pt x="32" y="16"/>
                    <a:pt x="34" y="23"/>
                  </a:cubicBezTo>
                  <a:cubicBezTo>
                    <a:pt x="36" y="27"/>
                    <a:pt x="37" y="30"/>
                    <a:pt x="39" y="33"/>
                  </a:cubicBezTo>
                  <a:cubicBezTo>
                    <a:pt x="41" y="36"/>
                    <a:pt x="42" y="40"/>
                    <a:pt x="45" y="43"/>
                  </a:cubicBezTo>
                  <a:cubicBezTo>
                    <a:pt x="49" y="49"/>
                    <a:pt x="53" y="55"/>
                    <a:pt x="58" y="60"/>
                  </a:cubicBezTo>
                  <a:cubicBezTo>
                    <a:pt x="64" y="65"/>
                    <a:pt x="69" y="70"/>
                    <a:pt x="76" y="74"/>
                  </a:cubicBezTo>
                  <a:cubicBezTo>
                    <a:pt x="76" y="74"/>
                    <a:pt x="76" y="74"/>
                    <a:pt x="76" y="74"/>
                  </a:cubicBezTo>
                  <a:cubicBezTo>
                    <a:pt x="77" y="68"/>
                    <a:pt x="77" y="68"/>
                    <a:pt x="77" y="68"/>
                  </a:cubicBezTo>
                  <a:cubicBezTo>
                    <a:pt x="77" y="68"/>
                    <a:pt x="77" y="68"/>
                    <a:pt x="77" y="68"/>
                  </a:cubicBezTo>
                  <a:cubicBezTo>
                    <a:pt x="73" y="68"/>
                    <a:pt x="70" y="68"/>
                    <a:pt x="66" y="69"/>
                  </a:cubicBezTo>
                  <a:cubicBezTo>
                    <a:pt x="62" y="69"/>
                    <a:pt x="58" y="70"/>
                    <a:pt x="55" y="71"/>
                  </a:cubicBezTo>
                  <a:cubicBezTo>
                    <a:pt x="47" y="72"/>
                    <a:pt x="40" y="75"/>
                    <a:pt x="34" y="79"/>
                  </a:cubicBezTo>
                  <a:cubicBezTo>
                    <a:pt x="27" y="82"/>
                    <a:pt x="21" y="86"/>
                    <a:pt x="15" y="91"/>
                  </a:cubicBezTo>
                  <a:cubicBezTo>
                    <a:pt x="9" y="96"/>
                    <a:pt x="4" y="102"/>
                    <a:pt x="0" y="108"/>
                  </a:cubicBezTo>
                  <a:cubicBezTo>
                    <a:pt x="0" y="109"/>
                    <a:pt x="0" y="110"/>
                    <a:pt x="1" y="110"/>
                  </a:cubicBezTo>
                  <a:cubicBezTo>
                    <a:pt x="1" y="110"/>
                    <a:pt x="2" y="110"/>
                    <a:pt x="2" y="110"/>
                  </a:cubicBezTo>
                  <a:cubicBezTo>
                    <a:pt x="2" y="110"/>
                    <a:pt x="2" y="110"/>
                    <a:pt x="2" y="110"/>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6" name="Freeform 198">
              <a:extLst>
                <a:ext uri="{FF2B5EF4-FFF2-40B4-BE49-F238E27FC236}">
                  <a16:creationId xmlns:a16="http://schemas.microsoft.com/office/drawing/2014/main" id="{A18CB875-1241-4C51-8181-FE20A70AFAAD}"/>
                </a:ext>
              </a:extLst>
            </p:cNvPr>
            <p:cNvSpPr>
              <a:spLocks/>
            </p:cNvSpPr>
            <p:nvPr/>
          </p:nvSpPr>
          <p:spPr bwMode="auto">
            <a:xfrm>
              <a:off x="6762" y="3066"/>
              <a:ext cx="758" cy="673"/>
            </a:xfrm>
            <a:custGeom>
              <a:avLst/>
              <a:gdLst>
                <a:gd name="T0" fmla="*/ 159 w 318"/>
                <a:gd name="T1" fmla="*/ 0 h 282"/>
                <a:gd name="T2" fmla="*/ 159 w 318"/>
                <a:gd name="T3" fmla="*/ 282 h 282"/>
                <a:gd name="T4" fmla="*/ 159 w 318"/>
                <a:gd name="T5" fmla="*/ 0 h 282"/>
              </a:gdLst>
              <a:ahLst/>
              <a:cxnLst>
                <a:cxn ang="0">
                  <a:pos x="T0" y="T1"/>
                </a:cxn>
                <a:cxn ang="0">
                  <a:pos x="T2" y="T3"/>
                </a:cxn>
                <a:cxn ang="0">
                  <a:pos x="T4" y="T5"/>
                </a:cxn>
              </a:cxnLst>
              <a:rect l="0" t="0" r="r" b="b"/>
              <a:pathLst>
                <a:path w="318" h="282">
                  <a:moveTo>
                    <a:pt x="159" y="0"/>
                  </a:moveTo>
                  <a:cubicBezTo>
                    <a:pt x="159" y="0"/>
                    <a:pt x="318" y="209"/>
                    <a:pt x="159" y="282"/>
                  </a:cubicBezTo>
                  <a:cubicBezTo>
                    <a:pt x="0" y="209"/>
                    <a:pt x="159" y="0"/>
                    <a:pt x="159"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7" name="Freeform 199">
              <a:extLst>
                <a:ext uri="{FF2B5EF4-FFF2-40B4-BE49-F238E27FC236}">
                  <a16:creationId xmlns:a16="http://schemas.microsoft.com/office/drawing/2014/main" id="{752A95D5-79E5-4756-BEE2-4FAA7DB491BD}"/>
                </a:ext>
              </a:extLst>
            </p:cNvPr>
            <p:cNvSpPr>
              <a:spLocks noEditPoints="1"/>
            </p:cNvSpPr>
            <p:nvPr/>
          </p:nvSpPr>
          <p:spPr bwMode="auto">
            <a:xfrm>
              <a:off x="6972" y="3443"/>
              <a:ext cx="341" cy="281"/>
            </a:xfrm>
            <a:custGeom>
              <a:avLst/>
              <a:gdLst>
                <a:gd name="T0" fmla="*/ 78 w 143"/>
                <a:gd name="T1" fmla="*/ 118 h 118"/>
                <a:gd name="T2" fmla="*/ 78 w 143"/>
                <a:gd name="T3" fmla="*/ 118 h 118"/>
                <a:gd name="T4" fmla="*/ 78 w 143"/>
                <a:gd name="T5" fmla="*/ 118 h 118"/>
                <a:gd name="T6" fmla="*/ 78 w 143"/>
                <a:gd name="T7" fmla="*/ 117 h 118"/>
                <a:gd name="T8" fmla="*/ 78 w 143"/>
                <a:gd name="T9" fmla="*/ 118 h 118"/>
                <a:gd name="T10" fmla="*/ 78 w 143"/>
                <a:gd name="T11" fmla="*/ 117 h 118"/>
                <a:gd name="T12" fmla="*/ 58 w 143"/>
                <a:gd name="T13" fmla="*/ 112 h 118"/>
                <a:gd name="T14" fmla="*/ 58 w 143"/>
                <a:gd name="T15" fmla="*/ 112 h 118"/>
                <a:gd name="T16" fmla="*/ 58 w 143"/>
                <a:gd name="T17" fmla="*/ 112 h 118"/>
                <a:gd name="T18" fmla="*/ 65 w 143"/>
                <a:gd name="T19" fmla="*/ 110 h 118"/>
                <a:gd name="T20" fmla="*/ 78 w 143"/>
                <a:gd name="T21" fmla="*/ 117 h 118"/>
                <a:gd name="T22" fmla="*/ 65 w 143"/>
                <a:gd name="T23" fmla="*/ 110 h 118"/>
                <a:gd name="T24" fmla="*/ 65 w 143"/>
                <a:gd name="T25" fmla="*/ 110 h 118"/>
                <a:gd name="T26" fmla="*/ 65 w 143"/>
                <a:gd name="T27" fmla="*/ 110 h 118"/>
                <a:gd name="T28" fmla="*/ 65 w 143"/>
                <a:gd name="T29" fmla="*/ 110 h 118"/>
                <a:gd name="T30" fmla="*/ 65 w 143"/>
                <a:gd name="T31" fmla="*/ 110 h 118"/>
                <a:gd name="T32" fmla="*/ 140 w 143"/>
                <a:gd name="T33" fmla="*/ 0 h 118"/>
                <a:gd name="T34" fmla="*/ 126 w 143"/>
                <a:gd name="T35" fmla="*/ 24 h 118"/>
                <a:gd name="T36" fmla="*/ 89 w 143"/>
                <a:gd name="T37" fmla="*/ 44 h 118"/>
                <a:gd name="T38" fmla="*/ 72 w 143"/>
                <a:gd name="T39" fmla="*/ 37 h 118"/>
                <a:gd name="T40" fmla="*/ 45 w 143"/>
                <a:gd name="T41" fmla="*/ 50 h 118"/>
                <a:gd name="T42" fmla="*/ 14 w 143"/>
                <a:gd name="T43" fmla="*/ 37 h 118"/>
                <a:gd name="T44" fmla="*/ 0 w 143"/>
                <a:gd name="T45" fmla="*/ 14 h 118"/>
                <a:gd name="T46" fmla="*/ 33 w 143"/>
                <a:gd name="T47" fmla="*/ 99 h 118"/>
                <a:gd name="T48" fmla="*/ 35 w 143"/>
                <a:gd name="T49" fmla="*/ 98 h 118"/>
                <a:gd name="T50" fmla="*/ 42 w 143"/>
                <a:gd name="T51" fmla="*/ 96 h 118"/>
                <a:gd name="T52" fmla="*/ 52 w 143"/>
                <a:gd name="T53" fmla="*/ 100 h 118"/>
                <a:gd name="T54" fmla="*/ 58 w 143"/>
                <a:gd name="T55" fmla="*/ 93 h 118"/>
                <a:gd name="T56" fmla="*/ 65 w 143"/>
                <a:gd name="T57" fmla="*/ 92 h 118"/>
                <a:gd name="T58" fmla="*/ 78 w 143"/>
                <a:gd name="T59" fmla="*/ 99 h 118"/>
                <a:gd name="T60" fmla="*/ 80 w 143"/>
                <a:gd name="T61" fmla="*/ 104 h 118"/>
                <a:gd name="T62" fmla="*/ 84 w 143"/>
                <a:gd name="T63" fmla="*/ 101 h 118"/>
                <a:gd name="T64" fmla="*/ 91 w 143"/>
                <a:gd name="T65" fmla="*/ 99 h 118"/>
                <a:gd name="T66" fmla="*/ 100 w 143"/>
                <a:gd name="T67" fmla="*/ 103 h 118"/>
                <a:gd name="T68" fmla="*/ 136 w 143"/>
                <a:gd name="T69" fmla="*/ 57 h 118"/>
                <a:gd name="T70" fmla="*/ 140 w 143"/>
                <a:gd name="T71"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3" h="118">
                  <a:moveTo>
                    <a:pt x="78" y="118"/>
                  </a:moveTo>
                  <a:cubicBezTo>
                    <a:pt x="78" y="118"/>
                    <a:pt x="78" y="118"/>
                    <a:pt x="78" y="118"/>
                  </a:cubicBezTo>
                  <a:cubicBezTo>
                    <a:pt x="78" y="118"/>
                    <a:pt x="78" y="118"/>
                    <a:pt x="78" y="118"/>
                  </a:cubicBezTo>
                  <a:moveTo>
                    <a:pt x="78" y="117"/>
                  </a:moveTo>
                  <a:cubicBezTo>
                    <a:pt x="78" y="118"/>
                    <a:pt x="78" y="118"/>
                    <a:pt x="78" y="118"/>
                  </a:cubicBezTo>
                  <a:cubicBezTo>
                    <a:pt x="78" y="118"/>
                    <a:pt x="78" y="118"/>
                    <a:pt x="78" y="117"/>
                  </a:cubicBezTo>
                  <a:moveTo>
                    <a:pt x="58" y="112"/>
                  </a:moveTo>
                  <a:cubicBezTo>
                    <a:pt x="58" y="112"/>
                    <a:pt x="58" y="112"/>
                    <a:pt x="58" y="112"/>
                  </a:cubicBezTo>
                  <a:cubicBezTo>
                    <a:pt x="58" y="112"/>
                    <a:pt x="58" y="112"/>
                    <a:pt x="58" y="112"/>
                  </a:cubicBezTo>
                  <a:moveTo>
                    <a:pt x="65" y="110"/>
                  </a:moveTo>
                  <a:cubicBezTo>
                    <a:pt x="70" y="110"/>
                    <a:pt x="75" y="113"/>
                    <a:pt x="78" y="117"/>
                  </a:cubicBezTo>
                  <a:cubicBezTo>
                    <a:pt x="75" y="113"/>
                    <a:pt x="70" y="110"/>
                    <a:pt x="65" y="110"/>
                  </a:cubicBezTo>
                  <a:moveTo>
                    <a:pt x="65" y="110"/>
                  </a:moveTo>
                  <a:cubicBezTo>
                    <a:pt x="65" y="110"/>
                    <a:pt x="65" y="110"/>
                    <a:pt x="65" y="110"/>
                  </a:cubicBezTo>
                  <a:cubicBezTo>
                    <a:pt x="65" y="110"/>
                    <a:pt x="65" y="110"/>
                    <a:pt x="65" y="110"/>
                  </a:cubicBezTo>
                  <a:cubicBezTo>
                    <a:pt x="65" y="110"/>
                    <a:pt x="65" y="110"/>
                    <a:pt x="65" y="110"/>
                  </a:cubicBezTo>
                  <a:moveTo>
                    <a:pt x="140" y="0"/>
                  </a:moveTo>
                  <a:cubicBezTo>
                    <a:pt x="137" y="9"/>
                    <a:pt x="132" y="17"/>
                    <a:pt x="126" y="24"/>
                  </a:cubicBezTo>
                  <a:cubicBezTo>
                    <a:pt x="118" y="34"/>
                    <a:pt x="103" y="44"/>
                    <a:pt x="89" y="44"/>
                  </a:cubicBezTo>
                  <a:cubicBezTo>
                    <a:pt x="82" y="44"/>
                    <a:pt x="76" y="42"/>
                    <a:pt x="72" y="37"/>
                  </a:cubicBezTo>
                  <a:cubicBezTo>
                    <a:pt x="65" y="46"/>
                    <a:pt x="55" y="50"/>
                    <a:pt x="45" y="50"/>
                  </a:cubicBezTo>
                  <a:cubicBezTo>
                    <a:pt x="33" y="50"/>
                    <a:pt x="21" y="45"/>
                    <a:pt x="14" y="37"/>
                  </a:cubicBezTo>
                  <a:cubicBezTo>
                    <a:pt x="8" y="30"/>
                    <a:pt x="4" y="23"/>
                    <a:pt x="0" y="14"/>
                  </a:cubicBezTo>
                  <a:cubicBezTo>
                    <a:pt x="0" y="45"/>
                    <a:pt x="8" y="75"/>
                    <a:pt x="33" y="99"/>
                  </a:cubicBezTo>
                  <a:cubicBezTo>
                    <a:pt x="34" y="99"/>
                    <a:pt x="34" y="98"/>
                    <a:pt x="35" y="98"/>
                  </a:cubicBezTo>
                  <a:cubicBezTo>
                    <a:pt x="37" y="97"/>
                    <a:pt x="40" y="96"/>
                    <a:pt x="42" y="96"/>
                  </a:cubicBezTo>
                  <a:cubicBezTo>
                    <a:pt x="46" y="96"/>
                    <a:pt x="49" y="98"/>
                    <a:pt x="52" y="100"/>
                  </a:cubicBezTo>
                  <a:cubicBezTo>
                    <a:pt x="53" y="97"/>
                    <a:pt x="55" y="95"/>
                    <a:pt x="58" y="93"/>
                  </a:cubicBezTo>
                  <a:cubicBezTo>
                    <a:pt x="60" y="92"/>
                    <a:pt x="63" y="92"/>
                    <a:pt x="65" y="92"/>
                  </a:cubicBezTo>
                  <a:cubicBezTo>
                    <a:pt x="71" y="92"/>
                    <a:pt x="76" y="94"/>
                    <a:pt x="78" y="99"/>
                  </a:cubicBezTo>
                  <a:cubicBezTo>
                    <a:pt x="79" y="101"/>
                    <a:pt x="80" y="103"/>
                    <a:pt x="80" y="104"/>
                  </a:cubicBezTo>
                  <a:cubicBezTo>
                    <a:pt x="81" y="103"/>
                    <a:pt x="82" y="102"/>
                    <a:pt x="84" y="101"/>
                  </a:cubicBezTo>
                  <a:cubicBezTo>
                    <a:pt x="86" y="100"/>
                    <a:pt x="89" y="99"/>
                    <a:pt x="91" y="99"/>
                  </a:cubicBezTo>
                  <a:cubicBezTo>
                    <a:pt x="94" y="99"/>
                    <a:pt x="98" y="101"/>
                    <a:pt x="100" y="103"/>
                  </a:cubicBezTo>
                  <a:cubicBezTo>
                    <a:pt x="108" y="82"/>
                    <a:pt x="121" y="68"/>
                    <a:pt x="136" y="57"/>
                  </a:cubicBezTo>
                  <a:cubicBezTo>
                    <a:pt x="142" y="39"/>
                    <a:pt x="143" y="20"/>
                    <a:pt x="140"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8" name="Freeform 200">
              <a:extLst>
                <a:ext uri="{FF2B5EF4-FFF2-40B4-BE49-F238E27FC236}">
                  <a16:creationId xmlns:a16="http://schemas.microsoft.com/office/drawing/2014/main" id="{1D959AF5-9C88-487F-AFC4-CFCF97D15831}"/>
                </a:ext>
              </a:extLst>
            </p:cNvPr>
            <p:cNvSpPr>
              <a:spLocks/>
            </p:cNvSpPr>
            <p:nvPr/>
          </p:nvSpPr>
          <p:spPr bwMode="auto">
            <a:xfrm>
              <a:off x="7134" y="3162"/>
              <a:ext cx="14" cy="586"/>
            </a:xfrm>
            <a:custGeom>
              <a:avLst/>
              <a:gdLst>
                <a:gd name="T0" fmla="*/ 2 w 6"/>
                <a:gd name="T1" fmla="*/ 1 h 246"/>
                <a:gd name="T2" fmla="*/ 0 w 6"/>
                <a:gd name="T3" fmla="*/ 242 h 246"/>
                <a:gd name="T4" fmla="*/ 3 w 6"/>
                <a:gd name="T5" fmla="*/ 246 h 246"/>
                <a:gd name="T6" fmla="*/ 6 w 6"/>
                <a:gd name="T7" fmla="*/ 243 h 246"/>
                <a:gd name="T8" fmla="*/ 6 w 6"/>
                <a:gd name="T9" fmla="*/ 242 h 246"/>
                <a:gd name="T10" fmla="*/ 4 w 6"/>
                <a:gd name="T11" fmla="*/ 1 h 246"/>
                <a:gd name="T12" fmla="*/ 3 w 6"/>
                <a:gd name="T13" fmla="*/ 0 h 246"/>
                <a:gd name="T14" fmla="*/ 2 w 6"/>
                <a:gd name="T15" fmla="*/ 1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246">
                  <a:moveTo>
                    <a:pt x="2" y="1"/>
                  </a:moveTo>
                  <a:cubicBezTo>
                    <a:pt x="0" y="242"/>
                    <a:pt x="0" y="242"/>
                    <a:pt x="0" y="242"/>
                  </a:cubicBezTo>
                  <a:cubicBezTo>
                    <a:pt x="0" y="244"/>
                    <a:pt x="1" y="246"/>
                    <a:pt x="3" y="246"/>
                  </a:cubicBezTo>
                  <a:cubicBezTo>
                    <a:pt x="5" y="246"/>
                    <a:pt x="6" y="244"/>
                    <a:pt x="6" y="243"/>
                  </a:cubicBezTo>
                  <a:cubicBezTo>
                    <a:pt x="6" y="242"/>
                    <a:pt x="6" y="242"/>
                    <a:pt x="6" y="242"/>
                  </a:cubicBezTo>
                  <a:cubicBezTo>
                    <a:pt x="4" y="1"/>
                    <a:pt x="4" y="1"/>
                    <a:pt x="4" y="1"/>
                  </a:cubicBezTo>
                  <a:cubicBezTo>
                    <a:pt x="4" y="0"/>
                    <a:pt x="4" y="0"/>
                    <a:pt x="3" y="0"/>
                  </a:cubicBezTo>
                  <a:cubicBezTo>
                    <a:pt x="2" y="0"/>
                    <a:pt x="2" y="0"/>
                    <a:pt x="2"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49" name="Freeform 201">
              <a:extLst>
                <a:ext uri="{FF2B5EF4-FFF2-40B4-BE49-F238E27FC236}">
                  <a16:creationId xmlns:a16="http://schemas.microsoft.com/office/drawing/2014/main" id="{BAA89327-1615-4595-8EE9-E3155DE52702}"/>
                </a:ext>
              </a:extLst>
            </p:cNvPr>
            <p:cNvSpPr>
              <a:spLocks/>
            </p:cNvSpPr>
            <p:nvPr/>
          </p:nvSpPr>
          <p:spPr bwMode="auto">
            <a:xfrm>
              <a:off x="7055" y="3269"/>
              <a:ext cx="158" cy="112"/>
            </a:xfrm>
            <a:custGeom>
              <a:avLst/>
              <a:gdLst>
                <a:gd name="T0" fmla="*/ 0 w 66"/>
                <a:gd name="T1" fmla="*/ 7 h 47"/>
                <a:gd name="T2" fmla="*/ 12 w 66"/>
                <a:gd name="T3" fmla="*/ 12 h 47"/>
                <a:gd name="T4" fmla="*/ 22 w 66"/>
                <a:gd name="T5" fmla="*/ 20 h 47"/>
                <a:gd name="T6" fmla="*/ 29 w 66"/>
                <a:gd name="T7" fmla="*/ 30 h 47"/>
                <a:gd name="T8" fmla="*/ 34 w 66"/>
                <a:gd name="T9" fmla="*/ 41 h 47"/>
                <a:gd name="T10" fmla="*/ 34 w 66"/>
                <a:gd name="T11" fmla="*/ 41 h 47"/>
                <a:gd name="T12" fmla="*/ 37 w 66"/>
                <a:gd name="T13" fmla="*/ 47 h 47"/>
                <a:gd name="T14" fmla="*/ 38 w 66"/>
                <a:gd name="T15" fmla="*/ 41 h 47"/>
                <a:gd name="T16" fmla="*/ 38 w 66"/>
                <a:gd name="T17" fmla="*/ 41 h 47"/>
                <a:gd name="T18" fmla="*/ 42 w 66"/>
                <a:gd name="T19" fmla="*/ 29 h 47"/>
                <a:gd name="T20" fmla="*/ 48 w 66"/>
                <a:gd name="T21" fmla="*/ 18 h 47"/>
                <a:gd name="T22" fmla="*/ 56 w 66"/>
                <a:gd name="T23" fmla="*/ 9 h 47"/>
                <a:gd name="T24" fmla="*/ 66 w 66"/>
                <a:gd name="T25" fmla="*/ 2 h 47"/>
                <a:gd name="T26" fmla="*/ 66 w 66"/>
                <a:gd name="T27" fmla="*/ 2 h 47"/>
                <a:gd name="T28" fmla="*/ 66 w 66"/>
                <a:gd name="T29" fmla="*/ 1 h 47"/>
                <a:gd name="T30" fmla="*/ 65 w 66"/>
                <a:gd name="T31" fmla="*/ 0 h 47"/>
                <a:gd name="T32" fmla="*/ 54 w 66"/>
                <a:gd name="T33" fmla="*/ 8 h 47"/>
                <a:gd name="T34" fmla="*/ 46 w 66"/>
                <a:gd name="T35" fmla="*/ 17 h 47"/>
                <a:gd name="T36" fmla="*/ 39 w 66"/>
                <a:gd name="T37" fmla="*/ 28 h 47"/>
                <a:gd name="T38" fmla="*/ 34 w 66"/>
                <a:gd name="T39" fmla="*/ 40 h 47"/>
                <a:gd name="T40" fmla="*/ 34 w 66"/>
                <a:gd name="T41" fmla="*/ 40 h 47"/>
                <a:gd name="T42" fmla="*/ 38 w 66"/>
                <a:gd name="T43" fmla="*/ 40 h 47"/>
                <a:gd name="T44" fmla="*/ 38 w 66"/>
                <a:gd name="T45" fmla="*/ 40 h 47"/>
                <a:gd name="T46" fmla="*/ 32 w 66"/>
                <a:gd name="T47" fmla="*/ 28 h 47"/>
                <a:gd name="T48" fmla="*/ 24 w 66"/>
                <a:gd name="T49" fmla="*/ 18 h 47"/>
                <a:gd name="T50" fmla="*/ 13 w 66"/>
                <a:gd name="T51" fmla="*/ 10 h 47"/>
                <a:gd name="T52" fmla="*/ 1 w 66"/>
                <a:gd name="T53" fmla="*/ 5 h 47"/>
                <a:gd name="T54" fmla="*/ 0 w 66"/>
                <a:gd name="T55" fmla="*/ 6 h 47"/>
                <a:gd name="T56" fmla="*/ 0 w 66"/>
                <a:gd name="T57"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 h="47">
                  <a:moveTo>
                    <a:pt x="0" y="7"/>
                  </a:moveTo>
                  <a:cubicBezTo>
                    <a:pt x="4" y="8"/>
                    <a:pt x="8" y="10"/>
                    <a:pt x="12" y="12"/>
                  </a:cubicBezTo>
                  <a:cubicBezTo>
                    <a:pt x="15" y="14"/>
                    <a:pt x="19" y="17"/>
                    <a:pt x="22" y="20"/>
                  </a:cubicBezTo>
                  <a:cubicBezTo>
                    <a:pt x="25" y="23"/>
                    <a:pt x="27" y="26"/>
                    <a:pt x="29" y="30"/>
                  </a:cubicBezTo>
                  <a:cubicBezTo>
                    <a:pt x="31" y="33"/>
                    <a:pt x="33" y="37"/>
                    <a:pt x="34" y="41"/>
                  </a:cubicBezTo>
                  <a:cubicBezTo>
                    <a:pt x="34" y="41"/>
                    <a:pt x="34" y="41"/>
                    <a:pt x="34" y="41"/>
                  </a:cubicBezTo>
                  <a:cubicBezTo>
                    <a:pt x="37" y="47"/>
                    <a:pt x="37" y="47"/>
                    <a:pt x="37" y="47"/>
                  </a:cubicBezTo>
                  <a:cubicBezTo>
                    <a:pt x="38" y="41"/>
                    <a:pt x="38" y="41"/>
                    <a:pt x="38" y="41"/>
                  </a:cubicBezTo>
                  <a:cubicBezTo>
                    <a:pt x="38" y="41"/>
                    <a:pt x="38" y="41"/>
                    <a:pt x="38" y="41"/>
                  </a:cubicBezTo>
                  <a:cubicBezTo>
                    <a:pt x="39" y="37"/>
                    <a:pt x="40" y="33"/>
                    <a:pt x="42" y="29"/>
                  </a:cubicBezTo>
                  <a:cubicBezTo>
                    <a:pt x="43" y="25"/>
                    <a:pt x="45" y="22"/>
                    <a:pt x="48" y="18"/>
                  </a:cubicBezTo>
                  <a:cubicBezTo>
                    <a:pt x="50" y="15"/>
                    <a:pt x="53" y="12"/>
                    <a:pt x="56" y="9"/>
                  </a:cubicBezTo>
                  <a:cubicBezTo>
                    <a:pt x="59" y="6"/>
                    <a:pt x="62" y="4"/>
                    <a:pt x="66" y="2"/>
                  </a:cubicBezTo>
                  <a:cubicBezTo>
                    <a:pt x="66" y="2"/>
                    <a:pt x="66" y="2"/>
                    <a:pt x="66" y="2"/>
                  </a:cubicBezTo>
                  <a:cubicBezTo>
                    <a:pt x="66" y="1"/>
                    <a:pt x="66" y="1"/>
                    <a:pt x="66" y="1"/>
                  </a:cubicBezTo>
                  <a:cubicBezTo>
                    <a:pt x="65" y="0"/>
                    <a:pt x="65" y="0"/>
                    <a:pt x="65" y="0"/>
                  </a:cubicBezTo>
                  <a:cubicBezTo>
                    <a:pt x="61" y="2"/>
                    <a:pt x="58" y="5"/>
                    <a:pt x="54" y="8"/>
                  </a:cubicBezTo>
                  <a:cubicBezTo>
                    <a:pt x="51" y="10"/>
                    <a:pt x="48" y="13"/>
                    <a:pt x="46" y="17"/>
                  </a:cubicBezTo>
                  <a:cubicBezTo>
                    <a:pt x="43" y="20"/>
                    <a:pt x="41" y="24"/>
                    <a:pt x="39" y="28"/>
                  </a:cubicBezTo>
                  <a:cubicBezTo>
                    <a:pt x="37" y="32"/>
                    <a:pt x="35" y="36"/>
                    <a:pt x="34" y="40"/>
                  </a:cubicBezTo>
                  <a:cubicBezTo>
                    <a:pt x="34" y="40"/>
                    <a:pt x="34" y="40"/>
                    <a:pt x="34" y="40"/>
                  </a:cubicBezTo>
                  <a:cubicBezTo>
                    <a:pt x="38" y="40"/>
                    <a:pt x="38" y="40"/>
                    <a:pt x="38" y="40"/>
                  </a:cubicBezTo>
                  <a:cubicBezTo>
                    <a:pt x="38" y="40"/>
                    <a:pt x="38" y="40"/>
                    <a:pt x="38" y="40"/>
                  </a:cubicBezTo>
                  <a:cubicBezTo>
                    <a:pt x="36" y="36"/>
                    <a:pt x="34" y="32"/>
                    <a:pt x="32" y="28"/>
                  </a:cubicBezTo>
                  <a:cubicBezTo>
                    <a:pt x="30" y="24"/>
                    <a:pt x="27" y="21"/>
                    <a:pt x="24" y="18"/>
                  </a:cubicBezTo>
                  <a:cubicBezTo>
                    <a:pt x="20" y="15"/>
                    <a:pt x="17" y="12"/>
                    <a:pt x="13" y="10"/>
                  </a:cubicBezTo>
                  <a:cubicBezTo>
                    <a:pt x="9" y="8"/>
                    <a:pt x="5" y="6"/>
                    <a:pt x="1" y="5"/>
                  </a:cubicBezTo>
                  <a:cubicBezTo>
                    <a:pt x="0" y="5"/>
                    <a:pt x="0" y="6"/>
                    <a:pt x="0" y="6"/>
                  </a:cubicBezTo>
                  <a:cubicBezTo>
                    <a:pt x="0" y="6"/>
                    <a:pt x="0" y="7"/>
                    <a:pt x="0" y="7"/>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0" name="Freeform 202">
              <a:extLst>
                <a:ext uri="{FF2B5EF4-FFF2-40B4-BE49-F238E27FC236}">
                  <a16:creationId xmlns:a16="http://schemas.microsoft.com/office/drawing/2014/main" id="{27C4F2E3-73F9-41F9-9FA8-DD16CA09D859}"/>
                </a:ext>
              </a:extLst>
            </p:cNvPr>
            <p:cNvSpPr>
              <a:spLocks/>
            </p:cNvSpPr>
            <p:nvPr/>
          </p:nvSpPr>
          <p:spPr bwMode="auto">
            <a:xfrm>
              <a:off x="6996" y="3491"/>
              <a:ext cx="271" cy="169"/>
            </a:xfrm>
            <a:custGeom>
              <a:avLst/>
              <a:gdLst>
                <a:gd name="T0" fmla="*/ 1 w 114"/>
                <a:gd name="T1" fmla="*/ 8 h 71"/>
                <a:gd name="T2" fmla="*/ 21 w 114"/>
                <a:gd name="T3" fmla="*/ 18 h 71"/>
                <a:gd name="T4" fmla="*/ 37 w 114"/>
                <a:gd name="T5" fmla="*/ 31 h 71"/>
                <a:gd name="T6" fmla="*/ 50 w 114"/>
                <a:gd name="T7" fmla="*/ 49 h 71"/>
                <a:gd name="T8" fmla="*/ 54 w 114"/>
                <a:gd name="T9" fmla="*/ 59 h 71"/>
                <a:gd name="T10" fmla="*/ 58 w 114"/>
                <a:gd name="T11" fmla="*/ 69 h 71"/>
                <a:gd name="T12" fmla="*/ 58 w 114"/>
                <a:gd name="T13" fmla="*/ 69 h 71"/>
                <a:gd name="T14" fmla="*/ 58 w 114"/>
                <a:gd name="T15" fmla="*/ 69 h 71"/>
                <a:gd name="T16" fmla="*/ 62 w 114"/>
                <a:gd name="T17" fmla="*/ 71 h 71"/>
                <a:gd name="T18" fmla="*/ 64 w 114"/>
                <a:gd name="T19" fmla="*/ 68 h 71"/>
                <a:gd name="T20" fmla="*/ 64 w 114"/>
                <a:gd name="T21" fmla="*/ 68 h 71"/>
                <a:gd name="T22" fmla="*/ 71 w 114"/>
                <a:gd name="T23" fmla="*/ 49 h 71"/>
                <a:gd name="T24" fmla="*/ 82 w 114"/>
                <a:gd name="T25" fmla="*/ 30 h 71"/>
                <a:gd name="T26" fmla="*/ 89 w 114"/>
                <a:gd name="T27" fmla="*/ 22 h 71"/>
                <a:gd name="T28" fmla="*/ 96 w 114"/>
                <a:gd name="T29" fmla="*/ 15 h 71"/>
                <a:gd name="T30" fmla="*/ 113 w 114"/>
                <a:gd name="T31" fmla="*/ 3 h 71"/>
                <a:gd name="T32" fmla="*/ 113 w 114"/>
                <a:gd name="T33" fmla="*/ 3 h 71"/>
                <a:gd name="T34" fmla="*/ 114 w 114"/>
                <a:gd name="T35" fmla="*/ 1 h 71"/>
                <a:gd name="T36" fmla="*/ 112 w 114"/>
                <a:gd name="T37" fmla="*/ 0 h 71"/>
                <a:gd name="T38" fmla="*/ 94 w 114"/>
                <a:gd name="T39" fmla="*/ 12 h 71"/>
                <a:gd name="T40" fmla="*/ 86 w 114"/>
                <a:gd name="T41" fmla="*/ 19 h 71"/>
                <a:gd name="T42" fmla="*/ 78 w 114"/>
                <a:gd name="T43" fmla="*/ 28 h 71"/>
                <a:gd name="T44" fmla="*/ 66 w 114"/>
                <a:gd name="T45" fmla="*/ 46 h 71"/>
                <a:gd name="T46" fmla="*/ 58 w 114"/>
                <a:gd name="T47" fmla="*/ 67 h 71"/>
                <a:gd name="T48" fmla="*/ 58 w 114"/>
                <a:gd name="T49" fmla="*/ 67 h 71"/>
                <a:gd name="T50" fmla="*/ 64 w 114"/>
                <a:gd name="T51" fmla="*/ 66 h 71"/>
                <a:gd name="T52" fmla="*/ 64 w 114"/>
                <a:gd name="T53" fmla="*/ 66 h 71"/>
                <a:gd name="T54" fmla="*/ 60 w 114"/>
                <a:gd name="T55" fmla="*/ 56 h 71"/>
                <a:gd name="T56" fmla="*/ 55 w 114"/>
                <a:gd name="T57" fmla="*/ 46 h 71"/>
                <a:gd name="T58" fmla="*/ 41 w 114"/>
                <a:gd name="T59" fmla="*/ 28 h 71"/>
                <a:gd name="T60" fmla="*/ 23 w 114"/>
                <a:gd name="T61" fmla="*/ 15 h 71"/>
                <a:gd name="T62" fmla="*/ 2 w 114"/>
                <a:gd name="T63" fmla="*/ 6 h 71"/>
                <a:gd name="T64" fmla="*/ 1 w 114"/>
                <a:gd name="T65" fmla="*/ 7 h 71"/>
                <a:gd name="T66" fmla="*/ 1 w 114"/>
                <a:gd name="T67" fmla="*/ 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71">
                  <a:moveTo>
                    <a:pt x="1" y="8"/>
                  </a:moveTo>
                  <a:cubicBezTo>
                    <a:pt x="8" y="10"/>
                    <a:pt x="15" y="14"/>
                    <a:pt x="21" y="18"/>
                  </a:cubicBezTo>
                  <a:cubicBezTo>
                    <a:pt x="27" y="22"/>
                    <a:pt x="32" y="26"/>
                    <a:pt x="37" y="31"/>
                  </a:cubicBezTo>
                  <a:cubicBezTo>
                    <a:pt x="42" y="37"/>
                    <a:pt x="46" y="43"/>
                    <a:pt x="50" y="49"/>
                  </a:cubicBezTo>
                  <a:cubicBezTo>
                    <a:pt x="52" y="52"/>
                    <a:pt x="53" y="55"/>
                    <a:pt x="54" y="59"/>
                  </a:cubicBezTo>
                  <a:cubicBezTo>
                    <a:pt x="56" y="62"/>
                    <a:pt x="57" y="65"/>
                    <a:pt x="58" y="69"/>
                  </a:cubicBezTo>
                  <a:cubicBezTo>
                    <a:pt x="58" y="69"/>
                    <a:pt x="58" y="69"/>
                    <a:pt x="58" y="69"/>
                  </a:cubicBezTo>
                  <a:cubicBezTo>
                    <a:pt x="58" y="69"/>
                    <a:pt x="58" y="69"/>
                    <a:pt x="58" y="69"/>
                  </a:cubicBezTo>
                  <a:cubicBezTo>
                    <a:pt x="59" y="70"/>
                    <a:pt x="61" y="71"/>
                    <a:pt x="62" y="71"/>
                  </a:cubicBezTo>
                  <a:cubicBezTo>
                    <a:pt x="63" y="70"/>
                    <a:pt x="64" y="69"/>
                    <a:pt x="64" y="68"/>
                  </a:cubicBezTo>
                  <a:cubicBezTo>
                    <a:pt x="64" y="68"/>
                    <a:pt x="64" y="68"/>
                    <a:pt x="64" y="68"/>
                  </a:cubicBezTo>
                  <a:cubicBezTo>
                    <a:pt x="66" y="62"/>
                    <a:pt x="68" y="55"/>
                    <a:pt x="71" y="49"/>
                  </a:cubicBezTo>
                  <a:cubicBezTo>
                    <a:pt x="74" y="42"/>
                    <a:pt x="78" y="36"/>
                    <a:pt x="82" y="30"/>
                  </a:cubicBezTo>
                  <a:cubicBezTo>
                    <a:pt x="84" y="28"/>
                    <a:pt x="86" y="25"/>
                    <a:pt x="89" y="22"/>
                  </a:cubicBezTo>
                  <a:cubicBezTo>
                    <a:pt x="91" y="20"/>
                    <a:pt x="93" y="17"/>
                    <a:pt x="96" y="15"/>
                  </a:cubicBezTo>
                  <a:cubicBezTo>
                    <a:pt x="101" y="10"/>
                    <a:pt x="107" y="6"/>
                    <a:pt x="113" y="3"/>
                  </a:cubicBezTo>
                  <a:cubicBezTo>
                    <a:pt x="113" y="3"/>
                    <a:pt x="113" y="3"/>
                    <a:pt x="113" y="3"/>
                  </a:cubicBezTo>
                  <a:cubicBezTo>
                    <a:pt x="114" y="2"/>
                    <a:pt x="114" y="1"/>
                    <a:pt x="114" y="1"/>
                  </a:cubicBezTo>
                  <a:cubicBezTo>
                    <a:pt x="114" y="0"/>
                    <a:pt x="113" y="0"/>
                    <a:pt x="112" y="0"/>
                  </a:cubicBezTo>
                  <a:cubicBezTo>
                    <a:pt x="106" y="4"/>
                    <a:pt x="99" y="7"/>
                    <a:pt x="94" y="12"/>
                  </a:cubicBezTo>
                  <a:cubicBezTo>
                    <a:pt x="91" y="14"/>
                    <a:pt x="88" y="17"/>
                    <a:pt x="86" y="19"/>
                  </a:cubicBezTo>
                  <a:cubicBezTo>
                    <a:pt x="83" y="22"/>
                    <a:pt x="80" y="25"/>
                    <a:pt x="78" y="28"/>
                  </a:cubicBezTo>
                  <a:cubicBezTo>
                    <a:pt x="74" y="33"/>
                    <a:pt x="70" y="40"/>
                    <a:pt x="66" y="46"/>
                  </a:cubicBezTo>
                  <a:cubicBezTo>
                    <a:pt x="63" y="53"/>
                    <a:pt x="60" y="59"/>
                    <a:pt x="58" y="67"/>
                  </a:cubicBezTo>
                  <a:cubicBezTo>
                    <a:pt x="58" y="67"/>
                    <a:pt x="58" y="67"/>
                    <a:pt x="58" y="67"/>
                  </a:cubicBezTo>
                  <a:cubicBezTo>
                    <a:pt x="64" y="66"/>
                    <a:pt x="64" y="66"/>
                    <a:pt x="64" y="66"/>
                  </a:cubicBezTo>
                  <a:cubicBezTo>
                    <a:pt x="64" y="66"/>
                    <a:pt x="64" y="66"/>
                    <a:pt x="64" y="66"/>
                  </a:cubicBezTo>
                  <a:cubicBezTo>
                    <a:pt x="63" y="63"/>
                    <a:pt x="62" y="59"/>
                    <a:pt x="60" y="56"/>
                  </a:cubicBezTo>
                  <a:cubicBezTo>
                    <a:pt x="58" y="53"/>
                    <a:pt x="57" y="49"/>
                    <a:pt x="55" y="46"/>
                  </a:cubicBezTo>
                  <a:cubicBezTo>
                    <a:pt x="51" y="39"/>
                    <a:pt x="46" y="34"/>
                    <a:pt x="41" y="28"/>
                  </a:cubicBezTo>
                  <a:cubicBezTo>
                    <a:pt x="35" y="23"/>
                    <a:pt x="29" y="18"/>
                    <a:pt x="23" y="15"/>
                  </a:cubicBezTo>
                  <a:cubicBezTo>
                    <a:pt x="16" y="11"/>
                    <a:pt x="9" y="8"/>
                    <a:pt x="2" y="6"/>
                  </a:cubicBezTo>
                  <a:cubicBezTo>
                    <a:pt x="1" y="6"/>
                    <a:pt x="1" y="6"/>
                    <a:pt x="1" y="7"/>
                  </a:cubicBezTo>
                  <a:cubicBezTo>
                    <a:pt x="0" y="8"/>
                    <a:pt x="1" y="8"/>
                    <a:pt x="1" y="8"/>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1" name="Freeform 203">
              <a:extLst>
                <a:ext uri="{FF2B5EF4-FFF2-40B4-BE49-F238E27FC236}">
                  <a16:creationId xmlns:a16="http://schemas.microsoft.com/office/drawing/2014/main" id="{DAAF0BFE-4F6D-40C2-BF92-8BC500949E3C}"/>
                </a:ext>
              </a:extLst>
            </p:cNvPr>
            <p:cNvSpPr>
              <a:spLocks/>
            </p:cNvSpPr>
            <p:nvPr/>
          </p:nvSpPr>
          <p:spPr bwMode="auto">
            <a:xfrm>
              <a:off x="7189" y="3362"/>
              <a:ext cx="641" cy="720"/>
            </a:xfrm>
            <a:custGeom>
              <a:avLst/>
              <a:gdLst>
                <a:gd name="T0" fmla="*/ 269 w 269"/>
                <a:gd name="T1" fmla="*/ 86 h 302"/>
                <a:gd name="T2" fmla="*/ 0 w 269"/>
                <a:gd name="T3" fmla="*/ 174 h 302"/>
                <a:gd name="T4" fmla="*/ 269 w 269"/>
                <a:gd name="T5" fmla="*/ 86 h 302"/>
              </a:gdLst>
              <a:ahLst/>
              <a:cxnLst>
                <a:cxn ang="0">
                  <a:pos x="T0" y="T1"/>
                </a:cxn>
                <a:cxn ang="0">
                  <a:pos x="T2" y="T3"/>
                </a:cxn>
                <a:cxn ang="0">
                  <a:pos x="T4" y="T5"/>
                </a:cxn>
              </a:cxnLst>
              <a:rect l="0" t="0" r="r" b="b"/>
              <a:pathLst>
                <a:path w="269" h="302">
                  <a:moveTo>
                    <a:pt x="269" y="86"/>
                  </a:moveTo>
                  <a:cubicBezTo>
                    <a:pt x="269" y="86"/>
                    <a:pt x="119" y="302"/>
                    <a:pt x="0" y="174"/>
                  </a:cubicBezTo>
                  <a:cubicBezTo>
                    <a:pt x="21" y="0"/>
                    <a:pt x="269" y="86"/>
                    <a:pt x="269" y="86"/>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2" name="Freeform 204">
              <a:extLst>
                <a:ext uri="{FF2B5EF4-FFF2-40B4-BE49-F238E27FC236}">
                  <a16:creationId xmlns:a16="http://schemas.microsoft.com/office/drawing/2014/main" id="{F05D1A75-A3E8-4A68-AECE-5687219FBE14}"/>
                </a:ext>
              </a:extLst>
            </p:cNvPr>
            <p:cNvSpPr>
              <a:spLocks/>
            </p:cNvSpPr>
            <p:nvPr/>
          </p:nvSpPr>
          <p:spPr bwMode="auto">
            <a:xfrm>
              <a:off x="7816" y="3565"/>
              <a:ext cx="14" cy="2"/>
            </a:xfrm>
            <a:custGeom>
              <a:avLst/>
              <a:gdLst>
                <a:gd name="T0" fmla="*/ 0 w 6"/>
                <a:gd name="T1" fmla="*/ 0 h 1"/>
                <a:gd name="T2" fmla="*/ 6 w 6"/>
                <a:gd name="T3" fmla="*/ 1 h 1"/>
                <a:gd name="T4" fmla="*/ 6 w 6"/>
                <a:gd name="T5" fmla="*/ 1 h 1"/>
                <a:gd name="T6" fmla="*/ 0 w 6"/>
                <a:gd name="T7" fmla="*/ 0 h 1"/>
              </a:gdLst>
              <a:ahLst/>
              <a:cxnLst>
                <a:cxn ang="0">
                  <a:pos x="T0" y="T1"/>
                </a:cxn>
                <a:cxn ang="0">
                  <a:pos x="T2" y="T3"/>
                </a:cxn>
                <a:cxn ang="0">
                  <a:pos x="T4" y="T5"/>
                </a:cxn>
                <a:cxn ang="0">
                  <a:pos x="T6" y="T7"/>
                </a:cxn>
              </a:cxnLst>
              <a:rect l="0" t="0" r="r" b="b"/>
              <a:pathLst>
                <a:path w="6" h="1">
                  <a:moveTo>
                    <a:pt x="0" y="0"/>
                  </a:moveTo>
                  <a:cubicBezTo>
                    <a:pt x="4" y="1"/>
                    <a:pt x="6" y="1"/>
                    <a:pt x="6" y="1"/>
                  </a:cubicBezTo>
                  <a:cubicBezTo>
                    <a:pt x="6" y="1"/>
                    <a:pt x="6" y="1"/>
                    <a:pt x="6" y="1"/>
                  </a:cubicBezTo>
                  <a:cubicBezTo>
                    <a:pt x="6" y="1"/>
                    <a:pt x="4" y="1"/>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3" name="Freeform 205">
              <a:extLst>
                <a:ext uri="{FF2B5EF4-FFF2-40B4-BE49-F238E27FC236}">
                  <a16:creationId xmlns:a16="http://schemas.microsoft.com/office/drawing/2014/main" id="{F5C04708-C2CA-4FEA-A6F9-C1282298D486}"/>
                </a:ext>
              </a:extLst>
            </p:cNvPr>
            <p:cNvSpPr>
              <a:spLocks noEditPoints="1"/>
            </p:cNvSpPr>
            <p:nvPr/>
          </p:nvSpPr>
          <p:spPr bwMode="auto">
            <a:xfrm>
              <a:off x="7196" y="3531"/>
              <a:ext cx="634" cy="341"/>
            </a:xfrm>
            <a:custGeom>
              <a:avLst/>
              <a:gdLst>
                <a:gd name="T0" fmla="*/ 7 w 266"/>
                <a:gd name="T1" fmla="*/ 112 h 143"/>
                <a:gd name="T2" fmla="*/ 7 w 266"/>
                <a:gd name="T3" fmla="*/ 112 h 143"/>
                <a:gd name="T4" fmla="*/ 7 w 266"/>
                <a:gd name="T5" fmla="*/ 112 h 143"/>
                <a:gd name="T6" fmla="*/ 7 w 266"/>
                <a:gd name="T7" fmla="*/ 112 h 143"/>
                <a:gd name="T8" fmla="*/ 7 w 266"/>
                <a:gd name="T9" fmla="*/ 112 h 143"/>
                <a:gd name="T10" fmla="*/ 4 w 266"/>
                <a:gd name="T11" fmla="*/ 92 h 143"/>
                <a:gd name="T12" fmla="*/ 4 w 266"/>
                <a:gd name="T13" fmla="*/ 92 h 143"/>
                <a:gd name="T14" fmla="*/ 4 w 266"/>
                <a:gd name="T15" fmla="*/ 92 h 143"/>
                <a:gd name="T16" fmla="*/ 0 w 266"/>
                <a:gd name="T17" fmla="*/ 87 h 143"/>
                <a:gd name="T18" fmla="*/ 0 w 266"/>
                <a:gd name="T19" fmla="*/ 87 h 143"/>
                <a:gd name="T20" fmla="*/ 4 w 266"/>
                <a:gd name="T21" fmla="*/ 92 h 143"/>
                <a:gd name="T22" fmla="*/ 0 w 266"/>
                <a:gd name="T23" fmla="*/ 87 h 143"/>
                <a:gd name="T24" fmla="*/ 203 w 266"/>
                <a:gd name="T25" fmla="*/ 0 h 143"/>
                <a:gd name="T26" fmla="*/ 205 w 266"/>
                <a:gd name="T27" fmla="*/ 33 h 143"/>
                <a:gd name="T28" fmla="*/ 169 w 266"/>
                <a:gd name="T29" fmla="*/ 100 h 143"/>
                <a:gd name="T30" fmla="*/ 125 w 266"/>
                <a:gd name="T31" fmla="*/ 116 h 143"/>
                <a:gd name="T32" fmla="*/ 113 w 266"/>
                <a:gd name="T33" fmla="*/ 115 h 143"/>
                <a:gd name="T34" fmla="*/ 92 w 266"/>
                <a:gd name="T35" fmla="*/ 73 h 143"/>
                <a:gd name="T36" fmla="*/ 65 w 266"/>
                <a:gd name="T37" fmla="*/ 79 h 143"/>
                <a:gd name="T38" fmla="*/ 58 w 266"/>
                <a:gd name="T39" fmla="*/ 79 h 143"/>
                <a:gd name="T40" fmla="*/ 50 w 266"/>
                <a:gd name="T41" fmla="*/ 70 h 143"/>
                <a:gd name="T42" fmla="*/ 42 w 266"/>
                <a:gd name="T43" fmla="*/ 66 h 143"/>
                <a:gd name="T44" fmla="*/ 22 w 266"/>
                <a:gd name="T45" fmla="*/ 72 h 143"/>
                <a:gd name="T46" fmla="*/ 22 w 266"/>
                <a:gd name="T47" fmla="*/ 72 h 143"/>
                <a:gd name="T48" fmla="*/ 20 w 266"/>
                <a:gd name="T49" fmla="*/ 70 h 143"/>
                <a:gd name="T50" fmla="*/ 11 w 266"/>
                <a:gd name="T51" fmla="*/ 56 h 143"/>
                <a:gd name="T52" fmla="*/ 6 w 266"/>
                <a:gd name="T53" fmla="*/ 66 h 143"/>
                <a:gd name="T54" fmla="*/ 10 w 266"/>
                <a:gd name="T55" fmla="*/ 70 h 143"/>
                <a:gd name="T56" fmla="*/ 11 w 266"/>
                <a:gd name="T57" fmla="*/ 82 h 143"/>
                <a:gd name="T58" fmla="*/ 23 w 266"/>
                <a:gd name="T59" fmla="*/ 90 h 143"/>
                <a:gd name="T60" fmla="*/ 22 w 266"/>
                <a:gd name="T61" fmla="*/ 106 h 143"/>
                <a:gd name="T62" fmla="*/ 33 w 266"/>
                <a:gd name="T63" fmla="*/ 113 h 143"/>
                <a:gd name="T64" fmla="*/ 31 w 266"/>
                <a:gd name="T65" fmla="*/ 130 h 143"/>
                <a:gd name="T66" fmla="*/ 41 w 266"/>
                <a:gd name="T67" fmla="*/ 135 h 143"/>
                <a:gd name="T68" fmla="*/ 41 w 266"/>
                <a:gd name="T69" fmla="*/ 135 h 143"/>
                <a:gd name="T70" fmla="*/ 41 w 266"/>
                <a:gd name="T71" fmla="*/ 135 h 143"/>
                <a:gd name="T72" fmla="*/ 82 w 266"/>
                <a:gd name="T73" fmla="*/ 143 h 143"/>
                <a:gd name="T74" fmla="*/ 266 w 266"/>
                <a:gd name="T75" fmla="*/ 15 h 143"/>
                <a:gd name="T76" fmla="*/ 260 w 266"/>
                <a:gd name="T77" fmla="*/ 14 h 143"/>
                <a:gd name="T78" fmla="*/ 203 w 266"/>
                <a:gd name="T79"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6" h="143">
                  <a:moveTo>
                    <a:pt x="7" y="112"/>
                  </a:moveTo>
                  <a:cubicBezTo>
                    <a:pt x="7" y="112"/>
                    <a:pt x="7" y="112"/>
                    <a:pt x="7" y="112"/>
                  </a:cubicBezTo>
                  <a:cubicBezTo>
                    <a:pt x="7" y="112"/>
                    <a:pt x="7" y="112"/>
                    <a:pt x="7" y="112"/>
                  </a:cubicBezTo>
                  <a:cubicBezTo>
                    <a:pt x="7" y="112"/>
                    <a:pt x="7" y="112"/>
                    <a:pt x="7" y="112"/>
                  </a:cubicBezTo>
                  <a:cubicBezTo>
                    <a:pt x="7" y="112"/>
                    <a:pt x="7" y="112"/>
                    <a:pt x="7" y="112"/>
                  </a:cubicBezTo>
                  <a:moveTo>
                    <a:pt x="4" y="92"/>
                  </a:moveTo>
                  <a:cubicBezTo>
                    <a:pt x="4" y="92"/>
                    <a:pt x="4" y="92"/>
                    <a:pt x="4" y="92"/>
                  </a:cubicBezTo>
                  <a:cubicBezTo>
                    <a:pt x="4" y="92"/>
                    <a:pt x="4" y="92"/>
                    <a:pt x="4" y="92"/>
                  </a:cubicBezTo>
                  <a:moveTo>
                    <a:pt x="0" y="87"/>
                  </a:moveTo>
                  <a:cubicBezTo>
                    <a:pt x="0" y="87"/>
                    <a:pt x="0" y="87"/>
                    <a:pt x="0" y="87"/>
                  </a:cubicBezTo>
                  <a:cubicBezTo>
                    <a:pt x="1" y="88"/>
                    <a:pt x="3" y="90"/>
                    <a:pt x="4" y="92"/>
                  </a:cubicBezTo>
                  <a:cubicBezTo>
                    <a:pt x="3" y="90"/>
                    <a:pt x="1" y="88"/>
                    <a:pt x="0" y="87"/>
                  </a:cubicBezTo>
                  <a:moveTo>
                    <a:pt x="203" y="0"/>
                  </a:moveTo>
                  <a:cubicBezTo>
                    <a:pt x="207" y="10"/>
                    <a:pt x="207" y="22"/>
                    <a:pt x="205" y="33"/>
                  </a:cubicBezTo>
                  <a:cubicBezTo>
                    <a:pt x="200" y="56"/>
                    <a:pt x="189" y="85"/>
                    <a:pt x="169" y="100"/>
                  </a:cubicBezTo>
                  <a:cubicBezTo>
                    <a:pt x="157" y="110"/>
                    <a:pt x="141" y="116"/>
                    <a:pt x="125" y="116"/>
                  </a:cubicBezTo>
                  <a:cubicBezTo>
                    <a:pt x="121" y="116"/>
                    <a:pt x="117" y="115"/>
                    <a:pt x="113" y="115"/>
                  </a:cubicBezTo>
                  <a:cubicBezTo>
                    <a:pt x="92" y="111"/>
                    <a:pt x="84" y="91"/>
                    <a:pt x="92" y="73"/>
                  </a:cubicBezTo>
                  <a:cubicBezTo>
                    <a:pt x="83" y="75"/>
                    <a:pt x="74" y="79"/>
                    <a:pt x="65" y="79"/>
                  </a:cubicBezTo>
                  <a:cubicBezTo>
                    <a:pt x="62" y="79"/>
                    <a:pt x="60" y="79"/>
                    <a:pt x="58" y="79"/>
                  </a:cubicBezTo>
                  <a:cubicBezTo>
                    <a:pt x="53" y="77"/>
                    <a:pt x="52" y="74"/>
                    <a:pt x="50" y="70"/>
                  </a:cubicBezTo>
                  <a:cubicBezTo>
                    <a:pt x="47" y="67"/>
                    <a:pt x="45" y="66"/>
                    <a:pt x="42" y="66"/>
                  </a:cubicBezTo>
                  <a:cubicBezTo>
                    <a:pt x="36" y="66"/>
                    <a:pt x="29" y="71"/>
                    <a:pt x="22" y="72"/>
                  </a:cubicBezTo>
                  <a:cubicBezTo>
                    <a:pt x="22" y="72"/>
                    <a:pt x="22" y="72"/>
                    <a:pt x="22" y="72"/>
                  </a:cubicBezTo>
                  <a:cubicBezTo>
                    <a:pt x="21" y="72"/>
                    <a:pt x="20" y="71"/>
                    <a:pt x="20" y="70"/>
                  </a:cubicBezTo>
                  <a:cubicBezTo>
                    <a:pt x="20" y="62"/>
                    <a:pt x="16" y="58"/>
                    <a:pt x="11" y="56"/>
                  </a:cubicBezTo>
                  <a:cubicBezTo>
                    <a:pt x="9" y="59"/>
                    <a:pt x="8" y="62"/>
                    <a:pt x="6" y="66"/>
                  </a:cubicBezTo>
                  <a:cubicBezTo>
                    <a:pt x="8" y="67"/>
                    <a:pt x="9" y="68"/>
                    <a:pt x="10" y="70"/>
                  </a:cubicBezTo>
                  <a:cubicBezTo>
                    <a:pt x="12" y="74"/>
                    <a:pt x="13" y="78"/>
                    <a:pt x="11" y="82"/>
                  </a:cubicBezTo>
                  <a:cubicBezTo>
                    <a:pt x="16" y="83"/>
                    <a:pt x="21" y="85"/>
                    <a:pt x="23" y="90"/>
                  </a:cubicBezTo>
                  <a:cubicBezTo>
                    <a:pt x="26" y="95"/>
                    <a:pt x="25" y="101"/>
                    <a:pt x="22" y="106"/>
                  </a:cubicBezTo>
                  <a:cubicBezTo>
                    <a:pt x="27" y="106"/>
                    <a:pt x="31" y="109"/>
                    <a:pt x="33" y="113"/>
                  </a:cubicBezTo>
                  <a:cubicBezTo>
                    <a:pt x="36" y="119"/>
                    <a:pt x="35" y="126"/>
                    <a:pt x="31" y="130"/>
                  </a:cubicBezTo>
                  <a:cubicBezTo>
                    <a:pt x="34" y="132"/>
                    <a:pt x="37" y="133"/>
                    <a:pt x="41" y="135"/>
                  </a:cubicBezTo>
                  <a:cubicBezTo>
                    <a:pt x="41" y="135"/>
                    <a:pt x="41" y="135"/>
                    <a:pt x="41" y="135"/>
                  </a:cubicBezTo>
                  <a:cubicBezTo>
                    <a:pt x="41" y="135"/>
                    <a:pt x="41" y="135"/>
                    <a:pt x="41" y="135"/>
                  </a:cubicBezTo>
                  <a:cubicBezTo>
                    <a:pt x="54" y="141"/>
                    <a:pt x="68" y="143"/>
                    <a:pt x="82" y="143"/>
                  </a:cubicBezTo>
                  <a:cubicBezTo>
                    <a:pt x="177" y="143"/>
                    <a:pt x="266" y="16"/>
                    <a:pt x="266" y="15"/>
                  </a:cubicBezTo>
                  <a:cubicBezTo>
                    <a:pt x="266" y="15"/>
                    <a:pt x="264" y="15"/>
                    <a:pt x="260" y="14"/>
                  </a:cubicBezTo>
                  <a:cubicBezTo>
                    <a:pt x="251" y="11"/>
                    <a:pt x="230" y="4"/>
                    <a:pt x="203"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4" name="Freeform 206">
              <a:extLst>
                <a:ext uri="{FF2B5EF4-FFF2-40B4-BE49-F238E27FC236}">
                  <a16:creationId xmlns:a16="http://schemas.microsoft.com/office/drawing/2014/main" id="{95D9B8DE-CAF6-4D60-9D9A-FF597CFD4A8B}"/>
                </a:ext>
              </a:extLst>
            </p:cNvPr>
            <p:cNvSpPr>
              <a:spLocks/>
            </p:cNvSpPr>
            <p:nvPr/>
          </p:nvSpPr>
          <p:spPr bwMode="auto">
            <a:xfrm>
              <a:off x="7179" y="3596"/>
              <a:ext cx="560" cy="188"/>
            </a:xfrm>
            <a:custGeom>
              <a:avLst/>
              <a:gdLst>
                <a:gd name="T0" fmla="*/ 233 w 235"/>
                <a:gd name="T1" fmla="*/ 0 h 79"/>
                <a:gd name="T2" fmla="*/ 3 w 235"/>
                <a:gd name="T3" fmla="*/ 73 h 79"/>
                <a:gd name="T4" fmla="*/ 1 w 235"/>
                <a:gd name="T5" fmla="*/ 77 h 79"/>
                <a:gd name="T6" fmla="*/ 5 w 235"/>
                <a:gd name="T7" fmla="*/ 79 h 79"/>
                <a:gd name="T8" fmla="*/ 5 w 235"/>
                <a:gd name="T9" fmla="*/ 79 h 79"/>
                <a:gd name="T10" fmla="*/ 234 w 235"/>
                <a:gd name="T11" fmla="*/ 2 h 79"/>
                <a:gd name="T12" fmla="*/ 235 w 235"/>
                <a:gd name="T13" fmla="*/ 1 h 79"/>
                <a:gd name="T14" fmla="*/ 233 w 235"/>
                <a:gd name="T15" fmla="*/ 0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5" h="79">
                  <a:moveTo>
                    <a:pt x="233" y="0"/>
                  </a:moveTo>
                  <a:cubicBezTo>
                    <a:pt x="3" y="73"/>
                    <a:pt x="3" y="73"/>
                    <a:pt x="3" y="73"/>
                  </a:cubicBezTo>
                  <a:cubicBezTo>
                    <a:pt x="1" y="73"/>
                    <a:pt x="0" y="75"/>
                    <a:pt x="1" y="77"/>
                  </a:cubicBezTo>
                  <a:cubicBezTo>
                    <a:pt x="1" y="78"/>
                    <a:pt x="3" y="79"/>
                    <a:pt x="5" y="79"/>
                  </a:cubicBezTo>
                  <a:cubicBezTo>
                    <a:pt x="5" y="79"/>
                    <a:pt x="5" y="79"/>
                    <a:pt x="5" y="79"/>
                  </a:cubicBezTo>
                  <a:cubicBezTo>
                    <a:pt x="234" y="2"/>
                    <a:pt x="234" y="2"/>
                    <a:pt x="234" y="2"/>
                  </a:cubicBezTo>
                  <a:cubicBezTo>
                    <a:pt x="235" y="2"/>
                    <a:pt x="235" y="1"/>
                    <a:pt x="235" y="1"/>
                  </a:cubicBezTo>
                  <a:cubicBezTo>
                    <a:pt x="235" y="0"/>
                    <a:pt x="234" y="0"/>
                    <a:pt x="233" y="0"/>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5" name="Freeform 207">
              <a:extLst>
                <a:ext uri="{FF2B5EF4-FFF2-40B4-BE49-F238E27FC236}">
                  <a16:creationId xmlns:a16="http://schemas.microsoft.com/office/drawing/2014/main" id="{280E27BB-33BF-4C12-A3CA-AA554D49A6E1}"/>
                </a:ext>
              </a:extLst>
            </p:cNvPr>
            <p:cNvSpPr>
              <a:spLocks/>
            </p:cNvSpPr>
            <p:nvPr/>
          </p:nvSpPr>
          <p:spPr bwMode="auto">
            <a:xfrm>
              <a:off x="7532" y="3553"/>
              <a:ext cx="124" cy="145"/>
            </a:xfrm>
            <a:custGeom>
              <a:avLst/>
              <a:gdLst>
                <a:gd name="T0" fmla="*/ 26 w 52"/>
                <a:gd name="T1" fmla="*/ 1 h 61"/>
                <a:gd name="T2" fmla="*/ 25 w 52"/>
                <a:gd name="T3" fmla="*/ 13 h 61"/>
                <a:gd name="T4" fmla="*/ 21 w 52"/>
                <a:gd name="T5" fmla="*/ 25 h 61"/>
                <a:gd name="T6" fmla="*/ 13 w 52"/>
                <a:gd name="T7" fmla="*/ 35 h 61"/>
                <a:gd name="T8" fmla="*/ 4 w 52"/>
                <a:gd name="T9" fmla="*/ 44 h 61"/>
                <a:gd name="T10" fmla="*/ 4 w 52"/>
                <a:gd name="T11" fmla="*/ 44 h 61"/>
                <a:gd name="T12" fmla="*/ 0 w 52"/>
                <a:gd name="T13" fmla="*/ 47 h 61"/>
                <a:gd name="T14" fmla="*/ 6 w 52"/>
                <a:gd name="T15" fmla="*/ 47 h 61"/>
                <a:gd name="T16" fmla="*/ 18 w 52"/>
                <a:gd name="T17" fmla="*/ 47 h 61"/>
                <a:gd name="T18" fmla="*/ 30 w 52"/>
                <a:gd name="T19" fmla="*/ 50 h 61"/>
                <a:gd name="T20" fmla="*/ 41 w 52"/>
                <a:gd name="T21" fmla="*/ 54 h 61"/>
                <a:gd name="T22" fmla="*/ 51 w 52"/>
                <a:gd name="T23" fmla="*/ 61 h 61"/>
                <a:gd name="T24" fmla="*/ 51 w 52"/>
                <a:gd name="T25" fmla="*/ 61 h 61"/>
                <a:gd name="T26" fmla="*/ 52 w 52"/>
                <a:gd name="T27" fmla="*/ 61 h 61"/>
                <a:gd name="T28" fmla="*/ 52 w 52"/>
                <a:gd name="T29" fmla="*/ 60 h 61"/>
                <a:gd name="T30" fmla="*/ 42 w 52"/>
                <a:gd name="T31" fmla="*/ 52 h 61"/>
                <a:gd name="T32" fmla="*/ 31 w 52"/>
                <a:gd name="T33" fmla="*/ 47 h 61"/>
                <a:gd name="T34" fmla="*/ 18 w 52"/>
                <a:gd name="T35" fmla="*/ 44 h 61"/>
                <a:gd name="T36" fmla="*/ 5 w 52"/>
                <a:gd name="T37" fmla="*/ 43 h 61"/>
                <a:gd name="T38" fmla="*/ 5 w 52"/>
                <a:gd name="T39" fmla="*/ 43 h 61"/>
                <a:gd name="T40" fmla="*/ 7 w 52"/>
                <a:gd name="T41" fmla="*/ 47 h 61"/>
                <a:gd name="T42" fmla="*/ 7 w 52"/>
                <a:gd name="T43" fmla="*/ 47 h 61"/>
                <a:gd name="T44" fmla="*/ 16 w 52"/>
                <a:gd name="T45" fmla="*/ 38 h 61"/>
                <a:gd name="T46" fmla="*/ 23 w 52"/>
                <a:gd name="T47" fmla="*/ 26 h 61"/>
                <a:gd name="T48" fmla="*/ 27 w 52"/>
                <a:gd name="T49" fmla="*/ 14 h 61"/>
                <a:gd name="T50" fmla="*/ 28 w 52"/>
                <a:gd name="T51" fmla="*/ 1 h 61"/>
                <a:gd name="T52" fmla="*/ 27 w 52"/>
                <a:gd name="T53" fmla="*/ 0 h 61"/>
                <a:gd name="T54" fmla="*/ 26 w 52"/>
                <a:gd name="T55"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2" h="61">
                  <a:moveTo>
                    <a:pt x="26" y="1"/>
                  </a:moveTo>
                  <a:cubicBezTo>
                    <a:pt x="27" y="5"/>
                    <a:pt x="26" y="9"/>
                    <a:pt x="25" y="13"/>
                  </a:cubicBezTo>
                  <a:cubicBezTo>
                    <a:pt x="24" y="18"/>
                    <a:pt x="23" y="22"/>
                    <a:pt x="21" y="25"/>
                  </a:cubicBezTo>
                  <a:cubicBezTo>
                    <a:pt x="19" y="29"/>
                    <a:pt x="16" y="32"/>
                    <a:pt x="13" y="35"/>
                  </a:cubicBezTo>
                  <a:cubicBezTo>
                    <a:pt x="11" y="39"/>
                    <a:pt x="8" y="41"/>
                    <a:pt x="4" y="44"/>
                  </a:cubicBezTo>
                  <a:cubicBezTo>
                    <a:pt x="4" y="44"/>
                    <a:pt x="4" y="44"/>
                    <a:pt x="4" y="44"/>
                  </a:cubicBezTo>
                  <a:cubicBezTo>
                    <a:pt x="0" y="47"/>
                    <a:pt x="0" y="47"/>
                    <a:pt x="0" y="47"/>
                  </a:cubicBezTo>
                  <a:cubicBezTo>
                    <a:pt x="6" y="47"/>
                    <a:pt x="6" y="47"/>
                    <a:pt x="6" y="47"/>
                  </a:cubicBezTo>
                  <a:cubicBezTo>
                    <a:pt x="10" y="47"/>
                    <a:pt x="14" y="47"/>
                    <a:pt x="18" y="47"/>
                  </a:cubicBezTo>
                  <a:cubicBezTo>
                    <a:pt x="22" y="48"/>
                    <a:pt x="26" y="48"/>
                    <a:pt x="30" y="50"/>
                  </a:cubicBezTo>
                  <a:cubicBezTo>
                    <a:pt x="34" y="51"/>
                    <a:pt x="38" y="52"/>
                    <a:pt x="41" y="54"/>
                  </a:cubicBezTo>
                  <a:cubicBezTo>
                    <a:pt x="45" y="56"/>
                    <a:pt x="48" y="59"/>
                    <a:pt x="51" y="61"/>
                  </a:cubicBezTo>
                  <a:cubicBezTo>
                    <a:pt x="51" y="61"/>
                    <a:pt x="51" y="61"/>
                    <a:pt x="51" y="61"/>
                  </a:cubicBezTo>
                  <a:cubicBezTo>
                    <a:pt x="52" y="61"/>
                    <a:pt x="52" y="61"/>
                    <a:pt x="52" y="61"/>
                  </a:cubicBezTo>
                  <a:cubicBezTo>
                    <a:pt x="52" y="60"/>
                    <a:pt x="52" y="60"/>
                    <a:pt x="52" y="60"/>
                  </a:cubicBezTo>
                  <a:cubicBezTo>
                    <a:pt x="49" y="57"/>
                    <a:pt x="46" y="55"/>
                    <a:pt x="42" y="52"/>
                  </a:cubicBezTo>
                  <a:cubicBezTo>
                    <a:pt x="39" y="50"/>
                    <a:pt x="35" y="48"/>
                    <a:pt x="31" y="47"/>
                  </a:cubicBezTo>
                  <a:cubicBezTo>
                    <a:pt x="27" y="46"/>
                    <a:pt x="22" y="45"/>
                    <a:pt x="18" y="44"/>
                  </a:cubicBezTo>
                  <a:cubicBezTo>
                    <a:pt x="14" y="43"/>
                    <a:pt x="10" y="43"/>
                    <a:pt x="5" y="43"/>
                  </a:cubicBezTo>
                  <a:cubicBezTo>
                    <a:pt x="5" y="43"/>
                    <a:pt x="5" y="43"/>
                    <a:pt x="5" y="43"/>
                  </a:cubicBezTo>
                  <a:cubicBezTo>
                    <a:pt x="7" y="47"/>
                    <a:pt x="7" y="47"/>
                    <a:pt x="7" y="47"/>
                  </a:cubicBezTo>
                  <a:cubicBezTo>
                    <a:pt x="7" y="47"/>
                    <a:pt x="7" y="47"/>
                    <a:pt x="7" y="47"/>
                  </a:cubicBezTo>
                  <a:cubicBezTo>
                    <a:pt x="10" y="44"/>
                    <a:pt x="13" y="41"/>
                    <a:pt x="16" y="38"/>
                  </a:cubicBezTo>
                  <a:cubicBezTo>
                    <a:pt x="19" y="34"/>
                    <a:pt x="21" y="30"/>
                    <a:pt x="23" y="26"/>
                  </a:cubicBezTo>
                  <a:cubicBezTo>
                    <a:pt x="25" y="22"/>
                    <a:pt x="26" y="18"/>
                    <a:pt x="27" y="14"/>
                  </a:cubicBezTo>
                  <a:cubicBezTo>
                    <a:pt x="28" y="10"/>
                    <a:pt x="28" y="5"/>
                    <a:pt x="28" y="1"/>
                  </a:cubicBezTo>
                  <a:cubicBezTo>
                    <a:pt x="28" y="0"/>
                    <a:pt x="27" y="0"/>
                    <a:pt x="27" y="0"/>
                  </a:cubicBezTo>
                  <a:cubicBezTo>
                    <a:pt x="27" y="0"/>
                    <a:pt x="26" y="1"/>
                    <a:pt x="26"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6" name="Freeform 208">
              <a:extLst>
                <a:ext uri="{FF2B5EF4-FFF2-40B4-BE49-F238E27FC236}">
                  <a16:creationId xmlns:a16="http://schemas.microsoft.com/office/drawing/2014/main" id="{5ED7AEA4-39BD-4F77-9B6D-549BEC03AE49}"/>
                </a:ext>
              </a:extLst>
            </p:cNvPr>
            <p:cNvSpPr>
              <a:spLocks/>
            </p:cNvSpPr>
            <p:nvPr/>
          </p:nvSpPr>
          <p:spPr bwMode="auto">
            <a:xfrm>
              <a:off x="7408" y="3548"/>
              <a:ext cx="172" cy="217"/>
            </a:xfrm>
            <a:custGeom>
              <a:avLst/>
              <a:gdLst>
                <a:gd name="T0" fmla="*/ 36 w 72"/>
                <a:gd name="T1" fmla="*/ 1 h 91"/>
                <a:gd name="T2" fmla="*/ 33 w 72"/>
                <a:gd name="T3" fmla="*/ 19 h 91"/>
                <a:gd name="T4" fmla="*/ 26 w 72"/>
                <a:gd name="T5" fmla="*/ 36 h 91"/>
                <a:gd name="T6" fmla="*/ 15 w 72"/>
                <a:gd name="T7" fmla="*/ 51 h 91"/>
                <a:gd name="T8" fmla="*/ 9 w 72"/>
                <a:gd name="T9" fmla="*/ 57 h 91"/>
                <a:gd name="T10" fmla="*/ 1 w 72"/>
                <a:gd name="T11" fmla="*/ 63 h 91"/>
                <a:gd name="T12" fmla="*/ 1 w 72"/>
                <a:gd name="T13" fmla="*/ 63 h 91"/>
                <a:gd name="T14" fmla="*/ 1 w 72"/>
                <a:gd name="T15" fmla="*/ 63 h 91"/>
                <a:gd name="T16" fmla="*/ 1 w 72"/>
                <a:gd name="T17" fmla="*/ 67 h 91"/>
                <a:gd name="T18" fmla="*/ 3 w 72"/>
                <a:gd name="T19" fmla="*/ 68 h 91"/>
                <a:gd name="T20" fmla="*/ 21 w 72"/>
                <a:gd name="T21" fmla="*/ 68 h 91"/>
                <a:gd name="T22" fmla="*/ 39 w 72"/>
                <a:gd name="T23" fmla="*/ 72 h 91"/>
                <a:gd name="T24" fmla="*/ 55 w 72"/>
                <a:gd name="T25" fmla="*/ 80 h 91"/>
                <a:gd name="T26" fmla="*/ 70 w 72"/>
                <a:gd name="T27" fmla="*/ 90 h 91"/>
                <a:gd name="T28" fmla="*/ 70 w 72"/>
                <a:gd name="T29" fmla="*/ 90 h 91"/>
                <a:gd name="T30" fmla="*/ 71 w 72"/>
                <a:gd name="T31" fmla="*/ 90 h 91"/>
                <a:gd name="T32" fmla="*/ 71 w 72"/>
                <a:gd name="T33" fmla="*/ 89 h 91"/>
                <a:gd name="T34" fmla="*/ 57 w 72"/>
                <a:gd name="T35" fmla="*/ 77 h 91"/>
                <a:gd name="T36" fmla="*/ 40 w 72"/>
                <a:gd name="T37" fmla="*/ 68 h 91"/>
                <a:gd name="T38" fmla="*/ 22 w 72"/>
                <a:gd name="T39" fmla="*/ 64 h 91"/>
                <a:gd name="T40" fmla="*/ 3 w 72"/>
                <a:gd name="T41" fmla="*/ 62 h 91"/>
                <a:gd name="T42" fmla="*/ 5 w 72"/>
                <a:gd name="T43" fmla="*/ 67 h 91"/>
                <a:gd name="T44" fmla="*/ 5 w 72"/>
                <a:gd name="T45" fmla="*/ 67 h 91"/>
                <a:gd name="T46" fmla="*/ 12 w 72"/>
                <a:gd name="T47" fmla="*/ 61 h 91"/>
                <a:gd name="T48" fmla="*/ 19 w 72"/>
                <a:gd name="T49" fmla="*/ 54 h 91"/>
                <a:gd name="T50" fmla="*/ 30 w 72"/>
                <a:gd name="T51" fmla="*/ 38 h 91"/>
                <a:gd name="T52" fmla="*/ 36 w 72"/>
                <a:gd name="T53" fmla="*/ 20 h 91"/>
                <a:gd name="T54" fmla="*/ 38 w 72"/>
                <a:gd name="T55" fmla="*/ 1 h 91"/>
                <a:gd name="T56" fmla="*/ 36 w 72"/>
                <a:gd name="T57" fmla="*/ 0 h 91"/>
                <a:gd name="T58" fmla="*/ 36 w 72"/>
                <a:gd name="T59" fmla="*/ 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2" h="91">
                  <a:moveTo>
                    <a:pt x="36" y="1"/>
                  </a:moveTo>
                  <a:cubicBezTo>
                    <a:pt x="36" y="7"/>
                    <a:pt x="35" y="13"/>
                    <a:pt x="33" y="19"/>
                  </a:cubicBezTo>
                  <a:cubicBezTo>
                    <a:pt x="32" y="25"/>
                    <a:pt x="29" y="31"/>
                    <a:pt x="26" y="36"/>
                  </a:cubicBezTo>
                  <a:cubicBezTo>
                    <a:pt x="23" y="41"/>
                    <a:pt x="20" y="46"/>
                    <a:pt x="15" y="51"/>
                  </a:cubicBezTo>
                  <a:cubicBezTo>
                    <a:pt x="13" y="53"/>
                    <a:pt x="11" y="55"/>
                    <a:pt x="9" y="57"/>
                  </a:cubicBezTo>
                  <a:cubicBezTo>
                    <a:pt x="6" y="59"/>
                    <a:pt x="4" y="61"/>
                    <a:pt x="1" y="63"/>
                  </a:cubicBezTo>
                  <a:cubicBezTo>
                    <a:pt x="1" y="63"/>
                    <a:pt x="1" y="63"/>
                    <a:pt x="1" y="63"/>
                  </a:cubicBezTo>
                  <a:cubicBezTo>
                    <a:pt x="1" y="63"/>
                    <a:pt x="1" y="63"/>
                    <a:pt x="1" y="63"/>
                  </a:cubicBezTo>
                  <a:cubicBezTo>
                    <a:pt x="0" y="64"/>
                    <a:pt x="0" y="66"/>
                    <a:pt x="1" y="67"/>
                  </a:cubicBezTo>
                  <a:cubicBezTo>
                    <a:pt x="2" y="68"/>
                    <a:pt x="3" y="68"/>
                    <a:pt x="3" y="68"/>
                  </a:cubicBezTo>
                  <a:cubicBezTo>
                    <a:pt x="9" y="67"/>
                    <a:pt x="15" y="68"/>
                    <a:pt x="21" y="68"/>
                  </a:cubicBezTo>
                  <a:cubicBezTo>
                    <a:pt x="27" y="69"/>
                    <a:pt x="33" y="70"/>
                    <a:pt x="39" y="72"/>
                  </a:cubicBezTo>
                  <a:cubicBezTo>
                    <a:pt x="45" y="74"/>
                    <a:pt x="50" y="76"/>
                    <a:pt x="55" y="80"/>
                  </a:cubicBezTo>
                  <a:cubicBezTo>
                    <a:pt x="61" y="82"/>
                    <a:pt x="65" y="86"/>
                    <a:pt x="70" y="90"/>
                  </a:cubicBezTo>
                  <a:cubicBezTo>
                    <a:pt x="70" y="90"/>
                    <a:pt x="70" y="90"/>
                    <a:pt x="70" y="90"/>
                  </a:cubicBezTo>
                  <a:cubicBezTo>
                    <a:pt x="70" y="91"/>
                    <a:pt x="71" y="91"/>
                    <a:pt x="71" y="90"/>
                  </a:cubicBezTo>
                  <a:cubicBezTo>
                    <a:pt x="72" y="90"/>
                    <a:pt x="72" y="89"/>
                    <a:pt x="71" y="89"/>
                  </a:cubicBezTo>
                  <a:cubicBezTo>
                    <a:pt x="67" y="85"/>
                    <a:pt x="62" y="80"/>
                    <a:pt x="57" y="77"/>
                  </a:cubicBezTo>
                  <a:cubicBezTo>
                    <a:pt x="52" y="73"/>
                    <a:pt x="46" y="71"/>
                    <a:pt x="40" y="68"/>
                  </a:cubicBezTo>
                  <a:cubicBezTo>
                    <a:pt x="34" y="66"/>
                    <a:pt x="28" y="65"/>
                    <a:pt x="22" y="64"/>
                  </a:cubicBezTo>
                  <a:cubicBezTo>
                    <a:pt x="16" y="63"/>
                    <a:pt x="9" y="62"/>
                    <a:pt x="3" y="62"/>
                  </a:cubicBezTo>
                  <a:cubicBezTo>
                    <a:pt x="5" y="67"/>
                    <a:pt x="5" y="67"/>
                    <a:pt x="5" y="67"/>
                  </a:cubicBezTo>
                  <a:cubicBezTo>
                    <a:pt x="5" y="67"/>
                    <a:pt x="5" y="67"/>
                    <a:pt x="5" y="67"/>
                  </a:cubicBezTo>
                  <a:cubicBezTo>
                    <a:pt x="7" y="65"/>
                    <a:pt x="10" y="63"/>
                    <a:pt x="12" y="61"/>
                  </a:cubicBezTo>
                  <a:cubicBezTo>
                    <a:pt x="15" y="59"/>
                    <a:pt x="17" y="57"/>
                    <a:pt x="19" y="54"/>
                  </a:cubicBezTo>
                  <a:cubicBezTo>
                    <a:pt x="23" y="49"/>
                    <a:pt x="27" y="44"/>
                    <a:pt x="30" y="38"/>
                  </a:cubicBezTo>
                  <a:cubicBezTo>
                    <a:pt x="33" y="32"/>
                    <a:pt x="35" y="26"/>
                    <a:pt x="36" y="20"/>
                  </a:cubicBezTo>
                  <a:cubicBezTo>
                    <a:pt x="37" y="14"/>
                    <a:pt x="38" y="7"/>
                    <a:pt x="38" y="1"/>
                  </a:cubicBezTo>
                  <a:cubicBezTo>
                    <a:pt x="38" y="0"/>
                    <a:pt x="37" y="0"/>
                    <a:pt x="36" y="0"/>
                  </a:cubicBezTo>
                  <a:cubicBezTo>
                    <a:pt x="36" y="0"/>
                    <a:pt x="36" y="0"/>
                    <a:pt x="36"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7" name="Freeform 209">
              <a:extLst>
                <a:ext uri="{FF2B5EF4-FFF2-40B4-BE49-F238E27FC236}">
                  <a16:creationId xmlns:a16="http://schemas.microsoft.com/office/drawing/2014/main" id="{9510AB9E-74E4-4463-AAC0-472DD01F4455}"/>
                </a:ext>
              </a:extLst>
            </p:cNvPr>
            <p:cNvSpPr>
              <a:spLocks/>
            </p:cNvSpPr>
            <p:nvPr/>
          </p:nvSpPr>
          <p:spPr bwMode="auto">
            <a:xfrm>
              <a:off x="7263" y="3567"/>
              <a:ext cx="200" cy="255"/>
            </a:xfrm>
            <a:custGeom>
              <a:avLst/>
              <a:gdLst>
                <a:gd name="T0" fmla="*/ 42 w 84"/>
                <a:gd name="T1" fmla="*/ 1 h 107"/>
                <a:gd name="T2" fmla="*/ 39 w 84"/>
                <a:gd name="T3" fmla="*/ 23 h 107"/>
                <a:gd name="T4" fmla="*/ 31 w 84"/>
                <a:gd name="T5" fmla="*/ 43 h 107"/>
                <a:gd name="T6" fmla="*/ 18 w 84"/>
                <a:gd name="T7" fmla="*/ 60 h 107"/>
                <a:gd name="T8" fmla="*/ 11 w 84"/>
                <a:gd name="T9" fmla="*/ 67 h 107"/>
                <a:gd name="T10" fmla="*/ 2 w 84"/>
                <a:gd name="T11" fmla="*/ 74 h 107"/>
                <a:gd name="T12" fmla="*/ 2 w 84"/>
                <a:gd name="T13" fmla="*/ 74 h 107"/>
                <a:gd name="T14" fmla="*/ 2 w 84"/>
                <a:gd name="T15" fmla="*/ 74 h 107"/>
                <a:gd name="T16" fmla="*/ 2 w 84"/>
                <a:gd name="T17" fmla="*/ 79 h 107"/>
                <a:gd name="T18" fmla="*/ 5 w 84"/>
                <a:gd name="T19" fmla="*/ 80 h 107"/>
                <a:gd name="T20" fmla="*/ 5 w 84"/>
                <a:gd name="T21" fmla="*/ 80 h 107"/>
                <a:gd name="T22" fmla="*/ 25 w 84"/>
                <a:gd name="T23" fmla="*/ 80 h 107"/>
                <a:gd name="T24" fmla="*/ 46 w 84"/>
                <a:gd name="T25" fmla="*/ 85 h 107"/>
                <a:gd name="T26" fmla="*/ 56 w 84"/>
                <a:gd name="T27" fmla="*/ 89 h 107"/>
                <a:gd name="T28" fmla="*/ 65 w 84"/>
                <a:gd name="T29" fmla="*/ 93 h 107"/>
                <a:gd name="T30" fmla="*/ 82 w 84"/>
                <a:gd name="T31" fmla="*/ 106 h 107"/>
                <a:gd name="T32" fmla="*/ 82 w 84"/>
                <a:gd name="T33" fmla="*/ 106 h 107"/>
                <a:gd name="T34" fmla="*/ 84 w 84"/>
                <a:gd name="T35" fmla="*/ 106 h 107"/>
                <a:gd name="T36" fmla="*/ 84 w 84"/>
                <a:gd name="T37" fmla="*/ 104 h 107"/>
                <a:gd name="T38" fmla="*/ 67 w 84"/>
                <a:gd name="T39" fmla="*/ 90 h 107"/>
                <a:gd name="T40" fmla="*/ 58 w 84"/>
                <a:gd name="T41" fmla="*/ 85 h 107"/>
                <a:gd name="T42" fmla="*/ 47 w 84"/>
                <a:gd name="T43" fmla="*/ 80 h 107"/>
                <a:gd name="T44" fmla="*/ 26 w 84"/>
                <a:gd name="T45" fmla="*/ 75 h 107"/>
                <a:gd name="T46" fmla="*/ 4 w 84"/>
                <a:gd name="T47" fmla="*/ 73 h 107"/>
                <a:gd name="T48" fmla="*/ 4 w 84"/>
                <a:gd name="T49" fmla="*/ 73 h 107"/>
                <a:gd name="T50" fmla="*/ 6 w 84"/>
                <a:gd name="T51" fmla="*/ 79 h 107"/>
                <a:gd name="T52" fmla="*/ 6 w 84"/>
                <a:gd name="T53" fmla="*/ 79 h 107"/>
                <a:gd name="T54" fmla="*/ 15 w 84"/>
                <a:gd name="T55" fmla="*/ 72 h 107"/>
                <a:gd name="T56" fmla="*/ 23 w 84"/>
                <a:gd name="T57" fmla="*/ 64 h 107"/>
                <a:gd name="T58" fmla="*/ 35 w 84"/>
                <a:gd name="T59" fmla="*/ 45 h 107"/>
                <a:gd name="T60" fmla="*/ 43 w 84"/>
                <a:gd name="T61" fmla="*/ 24 h 107"/>
                <a:gd name="T62" fmla="*/ 44 w 84"/>
                <a:gd name="T63" fmla="*/ 1 h 107"/>
                <a:gd name="T64" fmla="*/ 43 w 84"/>
                <a:gd name="T65" fmla="*/ 0 h 107"/>
                <a:gd name="T66" fmla="*/ 42 w 84"/>
                <a:gd name="T67" fmla="*/ 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4" h="107">
                  <a:moveTo>
                    <a:pt x="42" y="1"/>
                  </a:moveTo>
                  <a:cubicBezTo>
                    <a:pt x="42" y="8"/>
                    <a:pt x="41" y="16"/>
                    <a:pt x="39" y="23"/>
                  </a:cubicBezTo>
                  <a:cubicBezTo>
                    <a:pt x="37" y="30"/>
                    <a:pt x="35" y="36"/>
                    <a:pt x="31" y="43"/>
                  </a:cubicBezTo>
                  <a:cubicBezTo>
                    <a:pt x="27" y="49"/>
                    <a:pt x="23" y="55"/>
                    <a:pt x="18" y="60"/>
                  </a:cubicBezTo>
                  <a:cubicBezTo>
                    <a:pt x="16" y="62"/>
                    <a:pt x="13" y="65"/>
                    <a:pt x="11" y="67"/>
                  </a:cubicBezTo>
                  <a:cubicBezTo>
                    <a:pt x="8" y="70"/>
                    <a:pt x="5" y="72"/>
                    <a:pt x="2" y="74"/>
                  </a:cubicBezTo>
                  <a:cubicBezTo>
                    <a:pt x="2" y="74"/>
                    <a:pt x="2" y="74"/>
                    <a:pt x="2" y="74"/>
                  </a:cubicBezTo>
                  <a:cubicBezTo>
                    <a:pt x="2" y="74"/>
                    <a:pt x="2" y="74"/>
                    <a:pt x="2" y="74"/>
                  </a:cubicBezTo>
                  <a:cubicBezTo>
                    <a:pt x="1" y="75"/>
                    <a:pt x="0" y="77"/>
                    <a:pt x="2" y="79"/>
                  </a:cubicBezTo>
                  <a:cubicBezTo>
                    <a:pt x="2" y="79"/>
                    <a:pt x="3" y="80"/>
                    <a:pt x="5" y="80"/>
                  </a:cubicBezTo>
                  <a:cubicBezTo>
                    <a:pt x="5" y="80"/>
                    <a:pt x="5" y="80"/>
                    <a:pt x="5" y="80"/>
                  </a:cubicBezTo>
                  <a:cubicBezTo>
                    <a:pt x="11" y="79"/>
                    <a:pt x="18" y="79"/>
                    <a:pt x="25" y="80"/>
                  </a:cubicBezTo>
                  <a:cubicBezTo>
                    <a:pt x="32" y="81"/>
                    <a:pt x="39" y="83"/>
                    <a:pt x="46" y="85"/>
                  </a:cubicBezTo>
                  <a:cubicBezTo>
                    <a:pt x="49" y="86"/>
                    <a:pt x="52" y="87"/>
                    <a:pt x="56" y="89"/>
                  </a:cubicBezTo>
                  <a:cubicBezTo>
                    <a:pt x="59" y="90"/>
                    <a:pt x="62" y="91"/>
                    <a:pt x="65" y="93"/>
                  </a:cubicBezTo>
                  <a:cubicBezTo>
                    <a:pt x="71" y="97"/>
                    <a:pt x="77" y="101"/>
                    <a:pt x="82" y="106"/>
                  </a:cubicBezTo>
                  <a:cubicBezTo>
                    <a:pt x="82" y="106"/>
                    <a:pt x="82" y="106"/>
                    <a:pt x="82" y="106"/>
                  </a:cubicBezTo>
                  <a:cubicBezTo>
                    <a:pt x="83" y="107"/>
                    <a:pt x="84" y="107"/>
                    <a:pt x="84" y="106"/>
                  </a:cubicBezTo>
                  <a:cubicBezTo>
                    <a:pt x="84" y="106"/>
                    <a:pt x="84" y="105"/>
                    <a:pt x="84" y="104"/>
                  </a:cubicBezTo>
                  <a:cubicBezTo>
                    <a:pt x="79" y="99"/>
                    <a:pt x="73" y="94"/>
                    <a:pt x="67" y="90"/>
                  </a:cubicBezTo>
                  <a:cubicBezTo>
                    <a:pt x="64" y="88"/>
                    <a:pt x="61" y="87"/>
                    <a:pt x="58" y="85"/>
                  </a:cubicBezTo>
                  <a:cubicBezTo>
                    <a:pt x="54" y="83"/>
                    <a:pt x="51" y="82"/>
                    <a:pt x="47" y="80"/>
                  </a:cubicBezTo>
                  <a:cubicBezTo>
                    <a:pt x="41" y="78"/>
                    <a:pt x="33" y="76"/>
                    <a:pt x="26" y="75"/>
                  </a:cubicBezTo>
                  <a:cubicBezTo>
                    <a:pt x="19" y="73"/>
                    <a:pt x="12" y="73"/>
                    <a:pt x="4" y="73"/>
                  </a:cubicBezTo>
                  <a:cubicBezTo>
                    <a:pt x="4" y="73"/>
                    <a:pt x="4" y="73"/>
                    <a:pt x="4" y="73"/>
                  </a:cubicBezTo>
                  <a:cubicBezTo>
                    <a:pt x="6" y="79"/>
                    <a:pt x="6" y="79"/>
                    <a:pt x="6" y="79"/>
                  </a:cubicBezTo>
                  <a:cubicBezTo>
                    <a:pt x="6" y="79"/>
                    <a:pt x="6" y="79"/>
                    <a:pt x="6" y="79"/>
                  </a:cubicBezTo>
                  <a:cubicBezTo>
                    <a:pt x="9" y="77"/>
                    <a:pt x="12" y="74"/>
                    <a:pt x="15" y="72"/>
                  </a:cubicBezTo>
                  <a:cubicBezTo>
                    <a:pt x="17" y="69"/>
                    <a:pt x="20" y="67"/>
                    <a:pt x="23" y="64"/>
                  </a:cubicBezTo>
                  <a:cubicBezTo>
                    <a:pt x="28" y="58"/>
                    <a:pt x="32" y="51"/>
                    <a:pt x="35" y="45"/>
                  </a:cubicBezTo>
                  <a:cubicBezTo>
                    <a:pt x="39" y="38"/>
                    <a:pt x="41" y="31"/>
                    <a:pt x="43" y="24"/>
                  </a:cubicBezTo>
                  <a:cubicBezTo>
                    <a:pt x="44" y="16"/>
                    <a:pt x="45" y="9"/>
                    <a:pt x="44" y="1"/>
                  </a:cubicBezTo>
                  <a:cubicBezTo>
                    <a:pt x="44" y="1"/>
                    <a:pt x="44" y="0"/>
                    <a:pt x="43" y="0"/>
                  </a:cubicBezTo>
                  <a:cubicBezTo>
                    <a:pt x="42" y="0"/>
                    <a:pt x="42" y="1"/>
                    <a:pt x="42"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8" name="Freeform 210">
              <a:extLst>
                <a:ext uri="{FF2B5EF4-FFF2-40B4-BE49-F238E27FC236}">
                  <a16:creationId xmlns:a16="http://schemas.microsoft.com/office/drawing/2014/main" id="{F7D64863-7B9F-4667-8DF3-2CE877C130AB}"/>
                </a:ext>
              </a:extLst>
            </p:cNvPr>
            <p:cNvSpPr>
              <a:spLocks/>
            </p:cNvSpPr>
            <p:nvPr/>
          </p:nvSpPr>
          <p:spPr bwMode="auto">
            <a:xfrm>
              <a:off x="6700" y="3751"/>
              <a:ext cx="613" cy="627"/>
            </a:xfrm>
            <a:custGeom>
              <a:avLst/>
              <a:gdLst>
                <a:gd name="T0" fmla="*/ 5 w 257"/>
                <a:gd name="T1" fmla="*/ 263 h 263"/>
                <a:gd name="T2" fmla="*/ 172 w 257"/>
                <a:gd name="T3" fmla="*/ 34 h 263"/>
                <a:gd name="T4" fmla="*/ 5 w 257"/>
                <a:gd name="T5" fmla="*/ 263 h 263"/>
              </a:gdLst>
              <a:ahLst/>
              <a:cxnLst>
                <a:cxn ang="0">
                  <a:pos x="T0" y="T1"/>
                </a:cxn>
                <a:cxn ang="0">
                  <a:pos x="T2" y="T3"/>
                </a:cxn>
                <a:cxn ang="0">
                  <a:pos x="T4" y="T5"/>
                </a:cxn>
              </a:cxnLst>
              <a:rect l="0" t="0" r="r" b="b"/>
              <a:pathLst>
                <a:path w="257" h="263">
                  <a:moveTo>
                    <a:pt x="5" y="263"/>
                  </a:moveTo>
                  <a:cubicBezTo>
                    <a:pt x="5" y="263"/>
                    <a:pt x="0" y="0"/>
                    <a:pt x="172" y="34"/>
                  </a:cubicBezTo>
                  <a:cubicBezTo>
                    <a:pt x="257" y="187"/>
                    <a:pt x="5" y="263"/>
                    <a:pt x="5" y="263"/>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59" name="Freeform 211">
              <a:extLst>
                <a:ext uri="{FF2B5EF4-FFF2-40B4-BE49-F238E27FC236}">
                  <a16:creationId xmlns:a16="http://schemas.microsoft.com/office/drawing/2014/main" id="{F744441C-5936-45D4-A627-352506BB9801}"/>
                </a:ext>
              </a:extLst>
            </p:cNvPr>
            <p:cNvSpPr>
              <a:spLocks noEditPoints="1"/>
            </p:cNvSpPr>
            <p:nvPr/>
          </p:nvSpPr>
          <p:spPr bwMode="auto">
            <a:xfrm>
              <a:off x="6710" y="3827"/>
              <a:ext cx="441" cy="551"/>
            </a:xfrm>
            <a:custGeom>
              <a:avLst/>
              <a:gdLst>
                <a:gd name="T0" fmla="*/ 162 w 185"/>
                <a:gd name="T1" fmla="*/ 35 h 231"/>
                <a:gd name="T2" fmla="*/ 155 w 185"/>
                <a:gd name="T3" fmla="*/ 37 h 231"/>
                <a:gd name="T4" fmla="*/ 155 w 185"/>
                <a:gd name="T5" fmla="*/ 37 h 231"/>
                <a:gd name="T6" fmla="*/ 148 w 185"/>
                <a:gd name="T7" fmla="*/ 35 h 231"/>
                <a:gd name="T8" fmla="*/ 144 w 185"/>
                <a:gd name="T9" fmla="*/ 54 h 231"/>
                <a:gd name="T10" fmla="*/ 144 w 185"/>
                <a:gd name="T11" fmla="*/ 77 h 231"/>
                <a:gd name="T12" fmla="*/ 152 w 185"/>
                <a:gd name="T13" fmla="*/ 100 h 231"/>
                <a:gd name="T14" fmla="*/ 159 w 185"/>
                <a:gd name="T15" fmla="*/ 115 h 231"/>
                <a:gd name="T16" fmla="*/ 159 w 185"/>
                <a:gd name="T17" fmla="*/ 116 h 231"/>
                <a:gd name="T18" fmla="*/ 157 w 185"/>
                <a:gd name="T19" fmla="*/ 116 h 231"/>
                <a:gd name="T20" fmla="*/ 105 w 185"/>
                <a:gd name="T21" fmla="*/ 140 h 231"/>
                <a:gd name="T22" fmla="*/ 69 w 185"/>
                <a:gd name="T23" fmla="*/ 140 h 231"/>
                <a:gd name="T24" fmla="*/ 25 w 185"/>
                <a:gd name="T25" fmla="*/ 199 h 231"/>
                <a:gd name="T26" fmla="*/ 25 w 185"/>
                <a:gd name="T27" fmla="*/ 197 h 231"/>
                <a:gd name="T28" fmla="*/ 43 w 185"/>
                <a:gd name="T29" fmla="*/ 119 h 231"/>
                <a:gd name="T30" fmla="*/ 1 w 185"/>
                <a:gd name="T31" fmla="*/ 231 h 231"/>
                <a:gd name="T32" fmla="*/ 1 w 185"/>
                <a:gd name="T33" fmla="*/ 231 h 231"/>
                <a:gd name="T34" fmla="*/ 1 w 185"/>
                <a:gd name="T35" fmla="*/ 231 h 231"/>
                <a:gd name="T36" fmla="*/ 1 w 185"/>
                <a:gd name="T37" fmla="*/ 231 h 231"/>
                <a:gd name="T38" fmla="*/ 1 w 185"/>
                <a:gd name="T39" fmla="*/ 231 h 231"/>
                <a:gd name="T40" fmla="*/ 184 w 185"/>
                <a:gd name="T41" fmla="*/ 46 h 231"/>
                <a:gd name="T42" fmla="*/ 182 w 185"/>
                <a:gd name="T43" fmla="*/ 46 h 231"/>
                <a:gd name="T44" fmla="*/ 182 w 185"/>
                <a:gd name="T45" fmla="*/ 46 h 231"/>
                <a:gd name="T46" fmla="*/ 169 w 185"/>
                <a:gd name="T47" fmla="*/ 39 h 231"/>
                <a:gd name="T48" fmla="*/ 169 w 185"/>
                <a:gd name="T49" fmla="*/ 38 h 231"/>
                <a:gd name="T50" fmla="*/ 169 w 185"/>
                <a:gd name="T51" fmla="*/ 38 h 231"/>
                <a:gd name="T52" fmla="*/ 169 w 185"/>
                <a:gd name="T53" fmla="*/ 38 h 231"/>
                <a:gd name="T54" fmla="*/ 167 w 185"/>
                <a:gd name="T55" fmla="*/ 31 h 231"/>
                <a:gd name="T56" fmla="*/ 124 w 185"/>
                <a:gd name="T57" fmla="*/ 0 h 231"/>
                <a:gd name="T58" fmla="*/ 127 w 185"/>
                <a:gd name="T59" fmla="*/ 17 h 231"/>
                <a:gd name="T60" fmla="*/ 130 w 185"/>
                <a:gd name="T61" fmla="*/ 39 h 231"/>
                <a:gd name="T62" fmla="*/ 142 w 185"/>
                <a:gd name="T63" fmla="*/ 29 h 231"/>
                <a:gd name="T64" fmla="*/ 142 w 185"/>
                <a:gd name="T65" fmla="*/ 29 h 231"/>
                <a:gd name="T66" fmla="*/ 142 w 185"/>
                <a:gd name="T67" fmla="*/ 29 h 231"/>
                <a:gd name="T68" fmla="*/ 142 w 185"/>
                <a:gd name="T69" fmla="*/ 29 h 231"/>
                <a:gd name="T70" fmla="*/ 140 w 185"/>
                <a:gd name="T71" fmla="*/ 22 h 231"/>
                <a:gd name="T72" fmla="*/ 143 w 185"/>
                <a:gd name="T73" fmla="*/ 13 h 231"/>
                <a:gd name="T74" fmla="*/ 143 w 185"/>
                <a:gd name="T75" fmla="*/ 13 h 231"/>
                <a:gd name="T76" fmla="*/ 139 w 185"/>
                <a:gd name="T77" fmla="*/ 13 h 231"/>
                <a:gd name="T78" fmla="*/ 139 w 185"/>
                <a:gd name="T79" fmla="*/ 13 h 231"/>
                <a:gd name="T80" fmla="*/ 139 w 185"/>
                <a:gd name="T81" fmla="*/ 13 h 231"/>
                <a:gd name="T82" fmla="*/ 126 w 185"/>
                <a:gd name="T83" fmla="*/ 6 h 231"/>
                <a:gd name="T84" fmla="*/ 126 w 185"/>
                <a:gd name="T85" fmla="*/ 6 h 231"/>
                <a:gd name="T86" fmla="*/ 126 w 185"/>
                <a:gd name="T87" fmla="*/ 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5" h="231">
                  <a:moveTo>
                    <a:pt x="167" y="31"/>
                  </a:moveTo>
                  <a:cubicBezTo>
                    <a:pt x="166" y="32"/>
                    <a:pt x="164" y="34"/>
                    <a:pt x="162" y="35"/>
                  </a:cubicBezTo>
                  <a:cubicBezTo>
                    <a:pt x="160" y="36"/>
                    <a:pt x="157" y="37"/>
                    <a:pt x="155" y="37"/>
                  </a:cubicBezTo>
                  <a:cubicBezTo>
                    <a:pt x="155" y="37"/>
                    <a:pt x="155" y="37"/>
                    <a:pt x="155" y="37"/>
                  </a:cubicBezTo>
                  <a:cubicBezTo>
                    <a:pt x="155" y="37"/>
                    <a:pt x="155" y="37"/>
                    <a:pt x="155" y="37"/>
                  </a:cubicBezTo>
                  <a:cubicBezTo>
                    <a:pt x="155" y="37"/>
                    <a:pt x="155" y="37"/>
                    <a:pt x="155" y="37"/>
                  </a:cubicBezTo>
                  <a:cubicBezTo>
                    <a:pt x="155" y="37"/>
                    <a:pt x="155" y="37"/>
                    <a:pt x="155" y="37"/>
                  </a:cubicBezTo>
                  <a:cubicBezTo>
                    <a:pt x="153" y="37"/>
                    <a:pt x="150" y="36"/>
                    <a:pt x="148" y="35"/>
                  </a:cubicBezTo>
                  <a:cubicBezTo>
                    <a:pt x="147" y="38"/>
                    <a:pt x="147" y="40"/>
                    <a:pt x="146" y="43"/>
                  </a:cubicBezTo>
                  <a:cubicBezTo>
                    <a:pt x="145" y="46"/>
                    <a:pt x="144" y="50"/>
                    <a:pt x="144" y="54"/>
                  </a:cubicBezTo>
                  <a:cubicBezTo>
                    <a:pt x="143" y="61"/>
                    <a:pt x="143" y="68"/>
                    <a:pt x="144" y="75"/>
                  </a:cubicBezTo>
                  <a:cubicBezTo>
                    <a:pt x="144" y="76"/>
                    <a:pt x="144" y="76"/>
                    <a:pt x="144" y="77"/>
                  </a:cubicBezTo>
                  <a:cubicBezTo>
                    <a:pt x="147" y="79"/>
                    <a:pt x="151" y="79"/>
                    <a:pt x="153" y="82"/>
                  </a:cubicBezTo>
                  <a:cubicBezTo>
                    <a:pt x="157" y="87"/>
                    <a:pt x="155" y="95"/>
                    <a:pt x="152" y="100"/>
                  </a:cubicBezTo>
                  <a:cubicBezTo>
                    <a:pt x="152" y="101"/>
                    <a:pt x="152" y="101"/>
                    <a:pt x="151" y="102"/>
                  </a:cubicBezTo>
                  <a:cubicBezTo>
                    <a:pt x="154" y="106"/>
                    <a:pt x="156" y="111"/>
                    <a:pt x="159" y="115"/>
                  </a:cubicBezTo>
                  <a:cubicBezTo>
                    <a:pt x="159" y="115"/>
                    <a:pt x="159" y="115"/>
                    <a:pt x="159" y="115"/>
                  </a:cubicBezTo>
                  <a:cubicBezTo>
                    <a:pt x="160" y="115"/>
                    <a:pt x="160" y="116"/>
                    <a:pt x="159" y="116"/>
                  </a:cubicBezTo>
                  <a:cubicBezTo>
                    <a:pt x="159" y="117"/>
                    <a:pt x="159" y="117"/>
                    <a:pt x="158" y="117"/>
                  </a:cubicBezTo>
                  <a:cubicBezTo>
                    <a:pt x="158" y="117"/>
                    <a:pt x="158" y="117"/>
                    <a:pt x="157" y="116"/>
                  </a:cubicBezTo>
                  <a:cubicBezTo>
                    <a:pt x="154" y="113"/>
                    <a:pt x="152" y="109"/>
                    <a:pt x="150" y="105"/>
                  </a:cubicBezTo>
                  <a:cubicBezTo>
                    <a:pt x="140" y="122"/>
                    <a:pt x="124" y="136"/>
                    <a:pt x="105" y="140"/>
                  </a:cubicBezTo>
                  <a:cubicBezTo>
                    <a:pt x="99" y="141"/>
                    <a:pt x="93" y="142"/>
                    <a:pt x="87" y="142"/>
                  </a:cubicBezTo>
                  <a:cubicBezTo>
                    <a:pt x="81" y="142"/>
                    <a:pt x="75" y="141"/>
                    <a:pt x="69" y="140"/>
                  </a:cubicBezTo>
                  <a:cubicBezTo>
                    <a:pt x="26" y="198"/>
                    <a:pt x="26" y="198"/>
                    <a:pt x="26" y="198"/>
                  </a:cubicBezTo>
                  <a:cubicBezTo>
                    <a:pt x="26" y="198"/>
                    <a:pt x="26" y="199"/>
                    <a:pt x="25" y="199"/>
                  </a:cubicBezTo>
                  <a:cubicBezTo>
                    <a:pt x="25" y="199"/>
                    <a:pt x="25" y="198"/>
                    <a:pt x="25" y="198"/>
                  </a:cubicBezTo>
                  <a:cubicBezTo>
                    <a:pt x="24" y="198"/>
                    <a:pt x="24" y="197"/>
                    <a:pt x="25" y="197"/>
                  </a:cubicBezTo>
                  <a:cubicBezTo>
                    <a:pt x="66" y="139"/>
                    <a:pt x="66" y="139"/>
                    <a:pt x="66" y="139"/>
                  </a:cubicBezTo>
                  <a:cubicBezTo>
                    <a:pt x="56" y="136"/>
                    <a:pt x="49" y="128"/>
                    <a:pt x="43" y="119"/>
                  </a:cubicBezTo>
                  <a:cubicBezTo>
                    <a:pt x="35" y="106"/>
                    <a:pt x="31" y="93"/>
                    <a:pt x="29" y="79"/>
                  </a:cubicBezTo>
                  <a:cubicBezTo>
                    <a:pt x="0" y="146"/>
                    <a:pt x="1" y="229"/>
                    <a:pt x="1" y="231"/>
                  </a:cubicBezTo>
                  <a:cubicBezTo>
                    <a:pt x="1" y="231"/>
                    <a:pt x="1" y="231"/>
                    <a:pt x="1" y="231"/>
                  </a:cubicBezTo>
                  <a:cubicBezTo>
                    <a:pt x="1" y="231"/>
                    <a:pt x="1" y="231"/>
                    <a:pt x="1" y="231"/>
                  </a:cubicBezTo>
                  <a:cubicBezTo>
                    <a:pt x="1" y="231"/>
                    <a:pt x="1" y="231"/>
                    <a:pt x="1" y="231"/>
                  </a:cubicBezTo>
                  <a:cubicBezTo>
                    <a:pt x="1" y="231"/>
                    <a:pt x="1" y="231"/>
                    <a:pt x="1" y="231"/>
                  </a:cubicBezTo>
                  <a:cubicBezTo>
                    <a:pt x="1" y="231"/>
                    <a:pt x="1" y="231"/>
                    <a:pt x="1" y="231"/>
                  </a:cubicBezTo>
                  <a:cubicBezTo>
                    <a:pt x="1" y="231"/>
                    <a:pt x="1" y="231"/>
                    <a:pt x="1" y="231"/>
                  </a:cubicBezTo>
                  <a:cubicBezTo>
                    <a:pt x="1" y="231"/>
                    <a:pt x="1" y="231"/>
                    <a:pt x="1" y="231"/>
                  </a:cubicBezTo>
                  <a:cubicBezTo>
                    <a:pt x="1" y="231"/>
                    <a:pt x="1" y="231"/>
                    <a:pt x="1" y="231"/>
                  </a:cubicBezTo>
                  <a:cubicBezTo>
                    <a:pt x="1" y="231"/>
                    <a:pt x="185" y="175"/>
                    <a:pt x="185" y="64"/>
                  </a:cubicBezTo>
                  <a:cubicBezTo>
                    <a:pt x="185" y="58"/>
                    <a:pt x="185" y="52"/>
                    <a:pt x="184" y="46"/>
                  </a:cubicBezTo>
                  <a:cubicBezTo>
                    <a:pt x="183" y="46"/>
                    <a:pt x="182" y="46"/>
                    <a:pt x="182" y="46"/>
                  </a:cubicBezTo>
                  <a:cubicBezTo>
                    <a:pt x="182" y="46"/>
                    <a:pt x="182" y="46"/>
                    <a:pt x="182" y="46"/>
                  </a:cubicBezTo>
                  <a:cubicBezTo>
                    <a:pt x="182" y="46"/>
                    <a:pt x="182" y="46"/>
                    <a:pt x="182" y="46"/>
                  </a:cubicBezTo>
                  <a:cubicBezTo>
                    <a:pt x="182" y="46"/>
                    <a:pt x="182" y="46"/>
                    <a:pt x="182" y="46"/>
                  </a:cubicBezTo>
                  <a:cubicBezTo>
                    <a:pt x="182" y="46"/>
                    <a:pt x="182" y="46"/>
                    <a:pt x="182" y="46"/>
                  </a:cubicBezTo>
                  <a:cubicBezTo>
                    <a:pt x="177" y="46"/>
                    <a:pt x="172" y="43"/>
                    <a:pt x="169" y="39"/>
                  </a:cubicBezTo>
                  <a:cubicBezTo>
                    <a:pt x="169" y="39"/>
                    <a:pt x="169" y="39"/>
                    <a:pt x="169" y="39"/>
                  </a:cubicBezTo>
                  <a:cubicBezTo>
                    <a:pt x="169" y="39"/>
                    <a:pt x="169" y="38"/>
                    <a:pt x="169" y="38"/>
                  </a:cubicBezTo>
                  <a:cubicBezTo>
                    <a:pt x="169" y="38"/>
                    <a:pt x="169" y="38"/>
                    <a:pt x="169" y="38"/>
                  </a:cubicBezTo>
                  <a:cubicBezTo>
                    <a:pt x="169" y="38"/>
                    <a:pt x="169" y="38"/>
                    <a:pt x="169" y="38"/>
                  </a:cubicBezTo>
                  <a:cubicBezTo>
                    <a:pt x="169" y="38"/>
                    <a:pt x="169" y="38"/>
                    <a:pt x="169" y="38"/>
                  </a:cubicBezTo>
                  <a:cubicBezTo>
                    <a:pt x="169" y="38"/>
                    <a:pt x="169" y="38"/>
                    <a:pt x="169" y="38"/>
                  </a:cubicBezTo>
                  <a:cubicBezTo>
                    <a:pt x="169" y="38"/>
                    <a:pt x="169" y="38"/>
                    <a:pt x="169" y="38"/>
                  </a:cubicBezTo>
                  <a:cubicBezTo>
                    <a:pt x="167" y="36"/>
                    <a:pt x="167" y="33"/>
                    <a:pt x="167" y="31"/>
                  </a:cubicBezTo>
                  <a:cubicBezTo>
                    <a:pt x="167" y="31"/>
                    <a:pt x="167" y="31"/>
                    <a:pt x="167" y="31"/>
                  </a:cubicBezTo>
                  <a:moveTo>
                    <a:pt x="124" y="0"/>
                  </a:moveTo>
                  <a:cubicBezTo>
                    <a:pt x="120" y="0"/>
                    <a:pt x="116" y="1"/>
                    <a:pt x="112" y="2"/>
                  </a:cubicBezTo>
                  <a:cubicBezTo>
                    <a:pt x="113" y="9"/>
                    <a:pt x="120" y="14"/>
                    <a:pt x="127" y="17"/>
                  </a:cubicBezTo>
                  <a:cubicBezTo>
                    <a:pt x="127" y="18"/>
                    <a:pt x="128" y="19"/>
                    <a:pt x="127" y="20"/>
                  </a:cubicBezTo>
                  <a:cubicBezTo>
                    <a:pt x="125" y="28"/>
                    <a:pt x="125" y="35"/>
                    <a:pt x="130" y="39"/>
                  </a:cubicBezTo>
                  <a:cubicBezTo>
                    <a:pt x="134" y="36"/>
                    <a:pt x="139" y="33"/>
                    <a:pt x="142" y="30"/>
                  </a:cubicBezTo>
                  <a:cubicBezTo>
                    <a:pt x="142" y="30"/>
                    <a:pt x="142" y="30"/>
                    <a:pt x="142" y="29"/>
                  </a:cubicBezTo>
                  <a:cubicBezTo>
                    <a:pt x="142" y="29"/>
                    <a:pt x="142" y="29"/>
                    <a:pt x="142" y="29"/>
                  </a:cubicBezTo>
                  <a:cubicBezTo>
                    <a:pt x="142" y="29"/>
                    <a:pt x="142" y="29"/>
                    <a:pt x="142" y="29"/>
                  </a:cubicBezTo>
                  <a:cubicBezTo>
                    <a:pt x="142" y="29"/>
                    <a:pt x="142" y="29"/>
                    <a:pt x="142" y="29"/>
                  </a:cubicBezTo>
                  <a:cubicBezTo>
                    <a:pt x="142" y="29"/>
                    <a:pt x="142" y="29"/>
                    <a:pt x="142" y="29"/>
                  </a:cubicBezTo>
                  <a:cubicBezTo>
                    <a:pt x="142" y="29"/>
                    <a:pt x="142" y="29"/>
                    <a:pt x="142" y="29"/>
                  </a:cubicBezTo>
                  <a:cubicBezTo>
                    <a:pt x="142" y="29"/>
                    <a:pt x="142" y="29"/>
                    <a:pt x="142" y="29"/>
                  </a:cubicBezTo>
                  <a:cubicBezTo>
                    <a:pt x="142" y="29"/>
                    <a:pt x="142" y="29"/>
                    <a:pt x="142" y="29"/>
                  </a:cubicBezTo>
                  <a:cubicBezTo>
                    <a:pt x="141" y="26"/>
                    <a:pt x="140" y="24"/>
                    <a:pt x="140" y="22"/>
                  </a:cubicBezTo>
                  <a:cubicBezTo>
                    <a:pt x="140" y="18"/>
                    <a:pt x="141" y="15"/>
                    <a:pt x="143" y="13"/>
                  </a:cubicBezTo>
                  <a:cubicBezTo>
                    <a:pt x="143" y="13"/>
                    <a:pt x="143" y="13"/>
                    <a:pt x="143" y="13"/>
                  </a:cubicBezTo>
                  <a:cubicBezTo>
                    <a:pt x="143" y="13"/>
                    <a:pt x="143" y="13"/>
                    <a:pt x="143" y="13"/>
                  </a:cubicBezTo>
                  <a:cubicBezTo>
                    <a:pt x="143" y="13"/>
                    <a:pt x="143" y="13"/>
                    <a:pt x="143" y="13"/>
                  </a:cubicBezTo>
                  <a:cubicBezTo>
                    <a:pt x="143" y="13"/>
                    <a:pt x="143" y="13"/>
                    <a:pt x="143" y="13"/>
                  </a:cubicBezTo>
                  <a:cubicBezTo>
                    <a:pt x="141" y="13"/>
                    <a:pt x="140" y="13"/>
                    <a:pt x="139" y="13"/>
                  </a:cubicBezTo>
                  <a:cubicBezTo>
                    <a:pt x="139" y="13"/>
                    <a:pt x="139" y="13"/>
                    <a:pt x="139" y="13"/>
                  </a:cubicBezTo>
                  <a:cubicBezTo>
                    <a:pt x="139" y="13"/>
                    <a:pt x="139" y="13"/>
                    <a:pt x="139" y="13"/>
                  </a:cubicBezTo>
                  <a:cubicBezTo>
                    <a:pt x="139" y="13"/>
                    <a:pt x="139" y="13"/>
                    <a:pt x="139" y="13"/>
                  </a:cubicBezTo>
                  <a:cubicBezTo>
                    <a:pt x="139" y="13"/>
                    <a:pt x="139" y="13"/>
                    <a:pt x="139" y="13"/>
                  </a:cubicBezTo>
                  <a:cubicBezTo>
                    <a:pt x="134" y="13"/>
                    <a:pt x="129" y="11"/>
                    <a:pt x="126" y="6"/>
                  </a:cubicBezTo>
                  <a:cubicBezTo>
                    <a:pt x="126" y="6"/>
                    <a:pt x="126" y="6"/>
                    <a:pt x="126" y="6"/>
                  </a:cubicBezTo>
                  <a:cubicBezTo>
                    <a:pt x="126" y="6"/>
                    <a:pt x="126" y="6"/>
                    <a:pt x="126" y="6"/>
                  </a:cubicBezTo>
                  <a:cubicBezTo>
                    <a:pt x="126" y="6"/>
                    <a:pt x="126" y="6"/>
                    <a:pt x="126" y="6"/>
                  </a:cubicBezTo>
                  <a:cubicBezTo>
                    <a:pt x="126" y="6"/>
                    <a:pt x="126" y="6"/>
                    <a:pt x="126" y="5"/>
                  </a:cubicBezTo>
                  <a:cubicBezTo>
                    <a:pt x="126" y="5"/>
                    <a:pt x="126" y="5"/>
                    <a:pt x="126" y="5"/>
                  </a:cubicBezTo>
                  <a:cubicBezTo>
                    <a:pt x="125" y="4"/>
                    <a:pt x="124" y="2"/>
                    <a:pt x="124"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0" name="Freeform 212">
              <a:extLst>
                <a:ext uri="{FF2B5EF4-FFF2-40B4-BE49-F238E27FC236}">
                  <a16:creationId xmlns:a16="http://schemas.microsoft.com/office/drawing/2014/main" id="{280DC3D4-0791-485E-86C0-7BCC53587D20}"/>
                </a:ext>
              </a:extLst>
            </p:cNvPr>
            <p:cNvSpPr>
              <a:spLocks/>
            </p:cNvSpPr>
            <p:nvPr/>
          </p:nvSpPr>
          <p:spPr bwMode="auto">
            <a:xfrm>
              <a:off x="6767" y="3822"/>
              <a:ext cx="350" cy="479"/>
            </a:xfrm>
            <a:custGeom>
              <a:avLst/>
              <a:gdLst>
                <a:gd name="T0" fmla="*/ 2 w 147"/>
                <a:gd name="T1" fmla="*/ 200 h 201"/>
                <a:gd name="T2" fmla="*/ 146 w 147"/>
                <a:gd name="T3" fmla="*/ 6 h 201"/>
                <a:gd name="T4" fmla="*/ 145 w 147"/>
                <a:gd name="T5" fmla="*/ 1 h 201"/>
                <a:gd name="T6" fmla="*/ 141 w 147"/>
                <a:gd name="T7" fmla="*/ 2 h 201"/>
                <a:gd name="T8" fmla="*/ 141 w 147"/>
                <a:gd name="T9" fmla="*/ 2 h 201"/>
                <a:gd name="T10" fmla="*/ 1 w 147"/>
                <a:gd name="T11" fmla="*/ 199 h 201"/>
                <a:gd name="T12" fmla="*/ 1 w 147"/>
                <a:gd name="T13" fmla="*/ 200 h 201"/>
                <a:gd name="T14" fmla="*/ 2 w 147"/>
                <a:gd name="T15" fmla="*/ 200 h 2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201">
                  <a:moveTo>
                    <a:pt x="2" y="200"/>
                  </a:moveTo>
                  <a:cubicBezTo>
                    <a:pt x="146" y="6"/>
                    <a:pt x="146" y="6"/>
                    <a:pt x="146" y="6"/>
                  </a:cubicBezTo>
                  <a:cubicBezTo>
                    <a:pt x="147" y="4"/>
                    <a:pt x="147" y="2"/>
                    <a:pt x="145" y="1"/>
                  </a:cubicBezTo>
                  <a:cubicBezTo>
                    <a:pt x="144" y="0"/>
                    <a:pt x="142" y="1"/>
                    <a:pt x="141" y="2"/>
                  </a:cubicBezTo>
                  <a:cubicBezTo>
                    <a:pt x="141" y="2"/>
                    <a:pt x="141" y="2"/>
                    <a:pt x="141" y="2"/>
                  </a:cubicBezTo>
                  <a:cubicBezTo>
                    <a:pt x="1" y="199"/>
                    <a:pt x="1" y="199"/>
                    <a:pt x="1" y="199"/>
                  </a:cubicBezTo>
                  <a:cubicBezTo>
                    <a:pt x="0" y="199"/>
                    <a:pt x="0" y="200"/>
                    <a:pt x="1" y="200"/>
                  </a:cubicBezTo>
                  <a:cubicBezTo>
                    <a:pt x="1" y="201"/>
                    <a:pt x="2" y="201"/>
                    <a:pt x="2" y="200"/>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1" name="Freeform 213">
              <a:extLst>
                <a:ext uri="{FF2B5EF4-FFF2-40B4-BE49-F238E27FC236}">
                  <a16:creationId xmlns:a16="http://schemas.microsoft.com/office/drawing/2014/main" id="{DD7CAB42-E0DC-4559-9367-6815EEA77BBF}"/>
                </a:ext>
              </a:extLst>
            </p:cNvPr>
            <p:cNvSpPr>
              <a:spLocks/>
            </p:cNvSpPr>
            <p:nvPr/>
          </p:nvSpPr>
          <p:spPr bwMode="auto">
            <a:xfrm>
              <a:off x="6776" y="4120"/>
              <a:ext cx="134" cy="131"/>
            </a:xfrm>
            <a:custGeom>
              <a:avLst/>
              <a:gdLst>
                <a:gd name="T0" fmla="*/ 56 w 56"/>
                <a:gd name="T1" fmla="*/ 54 h 55"/>
                <a:gd name="T2" fmla="*/ 50 w 56"/>
                <a:gd name="T3" fmla="*/ 43 h 55"/>
                <a:gd name="T4" fmla="*/ 47 w 56"/>
                <a:gd name="T5" fmla="*/ 31 h 55"/>
                <a:gd name="T6" fmla="*/ 46 w 56"/>
                <a:gd name="T7" fmla="*/ 19 h 55"/>
                <a:gd name="T8" fmla="*/ 49 w 56"/>
                <a:gd name="T9" fmla="*/ 6 h 55"/>
                <a:gd name="T10" fmla="*/ 49 w 56"/>
                <a:gd name="T11" fmla="*/ 6 h 55"/>
                <a:gd name="T12" fmla="*/ 50 w 56"/>
                <a:gd name="T13" fmla="*/ 0 h 55"/>
                <a:gd name="T14" fmla="*/ 46 w 56"/>
                <a:gd name="T15" fmla="*/ 4 h 55"/>
                <a:gd name="T16" fmla="*/ 46 w 56"/>
                <a:gd name="T17" fmla="*/ 4 h 55"/>
                <a:gd name="T18" fmla="*/ 36 w 56"/>
                <a:gd name="T19" fmla="*/ 12 h 55"/>
                <a:gd name="T20" fmla="*/ 25 w 56"/>
                <a:gd name="T21" fmla="*/ 17 h 55"/>
                <a:gd name="T22" fmla="*/ 13 w 56"/>
                <a:gd name="T23" fmla="*/ 20 h 55"/>
                <a:gd name="T24" fmla="*/ 0 w 56"/>
                <a:gd name="T25" fmla="*/ 20 h 55"/>
                <a:gd name="T26" fmla="*/ 0 w 56"/>
                <a:gd name="T27" fmla="*/ 20 h 55"/>
                <a:gd name="T28" fmla="*/ 0 w 56"/>
                <a:gd name="T29" fmla="*/ 21 h 55"/>
                <a:gd name="T30" fmla="*/ 0 w 56"/>
                <a:gd name="T31" fmla="*/ 21 h 55"/>
                <a:gd name="T32" fmla="*/ 13 w 56"/>
                <a:gd name="T33" fmla="*/ 22 h 55"/>
                <a:gd name="T34" fmla="*/ 26 w 56"/>
                <a:gd name="T35" fmla="*/ 19 h 55"/>
                <a:gd name="T36" fmla="*/ 38 w 56"/>
                <a:gd name="T37" fmla="*/ 15 h 55"/>
                <a:gd name="T38" fmla="*/ 48 w 56"/>
                <a:gd name="T39" fmla="*/ 7 h 55"/>
                <a:gd name="T40" fmla="*/ 48 w 56"/>
                <a:gd name="T41" fmla="*/ 7 h 55"/>
                <a:gd name="T42" fmla="*/ 45 w 56"/>
                <a:gd name="T43" fmla="*/ 5 h 55"/>
                <a:gd name="T44" fmla="*/ 45 w 56"/>
                <a:gd name="T45" fmla="*/ 5 h 55"/>
                <a:gd name="T46" fmla="*/ 43 w 56"/>
                <a:gd name="T47" fmla="*/ 18 h 55"/>
                <a:gd name="T48" fmla="*/ 44 w 56"/>
                <a:gd name="T49" fmla="*/ 32 h 55"/>
                <a:gd name="T50" fmla="*/ 48 w 56"/>
                <a:gd name="T51" fmla="*/ 44 h 55"/>
                <a:gd name="T52" fmla="*/ 55 w 56"/>
                <a:gd name="T53" fmla="*/ 55 h 55"/>
                <a:gd name="T54" fmla="*/ 56 w 56"/>
                <a:gd name="T55" fmla="*/ 55 h 55"/>
                <a:gd name="T56" fmla="*/ 56 w 56"/>
                <a:gd name="T57"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55">
                  <a:moveTo>
                    <a:pt x="56" y="54"/>
                  </a:moveTo>
                  <a:cubicBezTo>
                    <a:pt x="54" y="51"/>
                    <a:pt x="51" y="47"/>
                    <a:pt x="50" y="43"/>
                  </a:cubicBezTo>
                  <a:cubicBezTo>
                    <a:pt x="48" y="39"/>
                    <a:pt x="47" y="35"/>
                    <a:pt x="47" y="31"/>
                  </a:cubicBezTo>
                  <a:cubicBezTo>
                    <a:pt x="46" y="27"/>
                    <a:pt x="46" y="23"/>
                    <a:pt x="46" y="19"/>
                  </a:cubicBezTo>
                  <a:cubicBezTo>
                    <a:pt x="47" y="14"/>
                    <a:pt x="48" y="10"/>
                    <a:pt x="49" y="6"/>
                  </a:cubicBezTo>
                  <a:cubicBezTo>
                    <a:pt x="49" y="6"/>
                    <a:pt x="49" y="6"/>
                    <a:pt x="49" y="6"/>
                  </a:cubicBezTo>
                  <a:cubicBezTo>
                    <a:pt x="50" y="0"/>
                    <a:pt x="50" y="0"/>
                    <a:pt x="50" y="0"/>
                  </a:cubicBezTo>
                  <a:cubicBezTo>
                    <a:pt x="46" y="4"/>
                    <a:pt x="46" y="4"/>
                    <a:pt x="46" y="4"/>
                  </a:cubicBezTo>
                  <a:cubicBezTo>
                    <a:pt x="46" y="4"/>
                    <a:pt x="46" y="4"/>
                    <a:pt x="46" y="4"/>
                  </a:cubicBezTo>
                  <a:cubicBezTo>
                    <a:pt x="43" y="7"/>
                    <a:pt x="39" y="10"/>
                    <a:pt x="36" y="12"/>
                  </a:cubicBezTo>
                  <a:cubicBezTo>
                    <a:pt x="32" y="14"/>
                    <a:pt x="29" y="15"/>
                    <a:pt x="25" y="17"/>
                  </a:cubicBezTo>
                  <a:cubicBezTo>
                    <a:pt x="21" y="18"/>
                    <a:pt x="17" y="19"/>
                    <a:pt x="13" y="20"/>
                  </a:cubicBezTo>
                  <a:cubicBezTo>
                    <a:pt x="9" y="20"/>
                    <a:pt x="5" y="20"/>
                    <a:pt x="0" y="20"/>
                  </a:cubicBezTo>
                  <a:cubicBezTo>
                    <a:pt x="0" y="20"/>
                    <a:pt x="0" y="20"/>
                    <a:pt x="0" y="20"/>
                  </a:cubicBezTo>
                  <a:cubicBezTo>
                    <a:pt x="0" y="20"/>
                    <a:pt x="0" y="20"/>
                    <a:pt x="0" y="21"/>
                  </a:cubicBezTo>
                  <a:cubicBezTo>
                    <a:pt x="0" y="21"/>
                    <a:pt x="0" y="21"/>
                    <a:pt x="0" y="21"/>
                  </a:cubicBezTo>
                  <a:cubicBezTo>
                    <a:pt x="4" y="22"/>
                    <a:pt x="9" y="22"/>
                    <a:pt x="13" y="22"/>
                  </a:cubicBezTo>
                  <a:cubicBezTo>
                    <a:pt x="17" y="21"/>
                    <a:pt x="22" y="21"/>
                    <a:pt x="26" y="19"/>
                  </a:cubicBezTo>
                  <a:cubicBezTo>
                    <a:pt x="30" y="18"/>
                    <a:pt x="34" y="17"/>
                    <a:pt x="38" y="15"/>
                  </a:cubicBezTo>
                  <a:cubicBezTo>
                    <a:pt x="41" y="12"/>
                    <a:pt x="45" y="10"/>
                    <a:pt x="48" y="7"/>
                  </a:cubicBezTo>
                  <a:cubicBezTo>
                    <a:pt x="48" y="7"/>
                    <a:pt x="48" y="7"/>
                    <a:pt x="48" y="7"/>
                  </a:cubicBezTo>
                  <a:cubicBezTo>
                    <a:pt x="45" y="5"/>
                    <a:pt x="45" y="5"/>
                    <a:pt x="45" y="5"/>
                  </a:cubicBezTo>
                  <a:cubicBezTo>
                    <a:pt x="45" y="5"/>
                    <a:pt x="45" y="5"/>
                    <a:pt x="45" y="5"/>
                  </a:cubicBezTo>
                  <a:cubicBezTo>
                    <a:pt x="44" y="10"/>
                    <a:pt x="43" y="14"/>
                    <a:pt x="43" y="18"/>
                  </a:cubicBezTo>
                  <a:cubicBezTo>
                    <a:pt x="43" y="23"/>
                    <a:pt x="43" y="27"/>
                    <a:pt x="44" y="32"/>
                  </a:cubicBezTo>
                  <a:cubicBezTo>
                    <a:pt x="45" y="36"/>
                    <a:pt x="46" y="40"/>
                    <a:pt x="48" y="44"/>
                  </a:cubicBezTo>
                  <a:cubicBezTo>
                    <a:pt x="50" y="48"/>
                    <a:pt x="52" y="52"/>
                    <a:pt x="55" y="55"/>
                  </a:cubicBezTo>
                  <a:cubicBezTo>
                    <a:pt x="56" y="55"/>
                    <a:pt x="56" y="55"/>
                    <a:pt x="56" y="55"/>
                  </a:cubicBezTo>
                  <a:cubicBezTo>
                    <a:pt x="56" y="54"/>
                    <a:pt x="56" y="54"/>
                    <a:pt x="56" y="54"/>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2" name="Freeform 214">
              <a:extLst>
                <a:ext uri="{FF2B5EF4-FFF2-40B4-BE49-F238E27FC236}">
                  <a16:creationId xmlns:a16="http://schemas.microsoft.com/office/drawing/2014/main" id="{C5B47E9C-285B-41B1-B469-2111794E89D1}"/>
                </a:ext>
              </a:extLst>
            </p:cNvPr>
            <p:cNvSpPr>
              <a:spLocks/>
            </p:cNvSpPr>
            <p:nvPr/>
          </p:nvSpPr>
          <p:spPr bwMode="auto">
            <a:xfrm>
              <a:off x="6800" y="4018"/>
              <a:ext cx="196" cy="178"/>
            </a:xfrm>
            <a:custGeom>
              <a:avLst/>
              <a:gdLst>
                <a:gd name="T0" fmla="*/ 82 w 82"/>
                <a:gd name="T1" fmla="*/ 74 h 75"/>
                <a:gd name="T2" fmla="*/ 73 w 82"/>
                <a:gd name="T3" fmla="*/ 57 h 75"/>
                <a:gd name="T4" fmla="*/ 69 w 82"/>
                <a:gd name="T5" fmla="*/ 40 h 75"/>
                <a:gd name="T6" fmla="*/ 69 w 82"/>
                <a:gd name="T7" fmla="*/ 21 h 75"/>
                <a:gd name="T8" fmla="*/ 71 w 82"/>
                <a:gd name="T9" fmla="*/ 12 h 75"/>
                <a:gd name="T10" fmla="*/ 73 w 82"/>
                <a:gd name="T11" fmla="*/ 3 h 75"/>
                <a:gd name="T12" fmla="*/ 73 w 82"/>
                <a:gd name="T13" fmla="*/ 3 h 75"/>
                <a:gd name="T14" fmla="*/ 73 w 82"/>
                <a:gd name="T15" fmla="*/ 3 h 75"/>
                <a:gd name="T16" fmla="*/ 71 w 82"/>
                <a:gd name="T17" fmla="*/ 0 h 75"/>
                <a:gd name="T18" fmla="*/ 69 w 82"/>
                <a:gd name="T19" fmla="*/ 0 h 75"/>
                <a:gd name="T20" fmla="*/ 54 w 82"/>
                <a:gd name="T21" fmla="*/ 11 h 75"/>
                <a:gd name="T22" fmla="*/ 37 w 82"/>
                <a:gd name="T23" fmla="*/ 18 h 75"/>
                <a:gd name="T24" fmla="*/ 20 w 82"/>
                <a:gd name="T25" fmla="*/ 22 h 75"/>
                <a:gd name="T26" fmla="*/ 2 w 82"/>
                <a:gd name="T27" fmla="*/ 21 h 75"/>
                <a:gd name="T28" fmla="*/ 2 w 82"/>
                <a:gd name="T29" fmla="*/ 21 h 75"/>
                <a:gd name="T30" fmla="*/ 0 w 82"/>
                <a:gd name="T31" fmla="*/ 22 h 75"/>
                <a:gd name="T32" fmla="*/ 1 w 82"/>
                <a:gd name="T33" fmla="*/ 23 h 75"/>
                <a:gd name="T34" fmla="*/ 20 w 82"/>
                <a:gd name="T35" fmla="*/ 25 h 75"/>
                <a:gd name="T36" fmla="*/ 39 w 82"/>
                <a:gd name="T37" fmla="*/ 22 h 75"/>
                <a:gd name="T38" fmla="*/ 56 w 82"/>
                <a:gd name="T39" fmla="*/ 15 h 75"/>
                <a:gd name="T40" fmla="*/ 72 w 82"/>
                <a:gd name="T41" fmla="*/ 5 h 75"/>
                <a:gd name="T42" fmla="*/ 68 w 82"/>
                <a:gd name="T43" fmla="*/ 2 h 75"/>
                <a:gd name="T44" fmla="*/ 68 w 82"/>
                <a:gd name="T45" fmla="*/ 2 h 75"/>
                <a:gd name="T46" fmla="*/ 66 w 82"/>
                <a:gd name="T47" fmla="*/ 11 h 75"/>
                <a:gd name="T48" fmla="*/ 64 w 82"/>
                <a:gd name="T49" fmla="*/ 21 h 75"/>
                <a:gd name="T50" fmla="*/ 65 w 82"/>
                <a:gd name="T51" fmla="*/ 40 h 75"/>
                <a:gd name="T52" fmla="*/ 71 w 82"/>
                <a:gd name="T53" fmla="*/ 59 h 75"/>
                <a:gd name="T54" fmla="*/ 81 w 82"/>
                <a:gd name="T55" fmla="*/ 75 h 75"/>
                <a:gd name="T56" fmla="*/ 82 w 82"/>
                <a:gd name="T57" fmla="*/ 75 h 75"/>
                <a:gd name="T58" fmla="*/ 82 w 82"/>
                <a:gd name="T59" fmla="*/ 7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2" h="75">
                  <a:moveTo>
                    <a:pt x="82" y="74"/>
                  </a:moveTo>
                  <a:cubicBezTo>
                    <a:pt x="78" y="69"/>
                    <a:pt x="75" y="63"/>
                    <a:pt x="73" y="57"/>
                  </a:cubicBezTo>
                  <a:cubicBezTo>
                    <a:pt x="71" y="52"/>
                    <a:pt x="70" y="46"/>
                    <a:pt x="69" y="40"/>
                  </a:cubicBezTo>
                  <a:cubicBezTo>
                    <a:pt x="68" y="34"/>
                    <a:pt x="68" y="27"/>
                    <a:pt x="69" y="21"/>
                  </a:cubicBezTo>
                  <a:cubicBezTo>
                    <a:pt x="69" y="18"/>
                    <a:pt x="70" y="15"/>
                    <a:pt x="71" y="12"/>
                  </a:cubicBezTo>
                  <a:cubicBezTo>
                    <a:pt x="71" y="9"/>
                    <a:pt x="72" y="6"/>
                    <a:pt x="73" y="3"/>
                  </a:cubicBezTo>
                  <a:cubicBezTo>
                    <a:pt x="73" y="3"/>
                    <a:pt x="73" y="3"/>
                    <a:pt x="73" y="3"/>
                  </a:cubicBezTo>
                  <a:cubicBezTo>
                    <a:pt x="73" y="3"/>
                    <a:pt x="73" y="3"/>
                    <a:pt x="73" y="3"/>
                  </a:cubicBezTo>
                  <a:cubicBezTo>
                    <a:pt x="74" y="2"/>
                    <a:pt x="73" y="0"/>
                    <a:pt x="71" y="0"/>
                  </a:cubicBezTo>
                  <a:cubicBezTo>
                    <a:pt x="70" y="0"/>
                    <a:pt x="69" y="0"/>
                    <a:pt x="69" y="0"/>
                  </a:cubicBezTo>
                  <a:cubicBezTo>
                    <a:pt x="64" y="4"/>
                    <a:pt x="59" y="8"/>
                    <a:pt x="54" y="11"/>
                  </a:cubicBezTo>
                  <a:cubicBezTo>
                    <a:pt x="49" y="14"/>
                    <a:pt x="43" y="16"/>
                    <a:pt x="37" y="18"/>
                  </a:cubicBezTo>
                  <a:cubicBezTo>
                    <a:pt x="32" y="20"/>
                    <a:pt x="26" y="21"/>
                    <a:pt x="20" y="22"/>
                  </a:cubicBezTo>
                  <a:cubicBezTo>
                    <a:pt x="14" y="22"/>
                    <a:pt x="8" y="22"/>
                    <a:pt x="2" y="21"/>
                  </a:cubicBezTo>
                  <a:cubicBezTo>
                    <a:pt x="2" y="21"/>
                    <a:pt x="2" y="21"/>
                    <a:pt x="2" y="21"/>
                  </a:cubicBezTo>
                  <a:cubicBezTo>
                    <a:pt x="1" y="21"/>
                    <a:pt x="0" y="22"/>
                    <a:pt x="0" y="22"/>
                  </a:cubicBezTo>
                  <a:cubicBezTo>
                    <a:pt x="0" y="23"/>
                    <a:pt x="1" y="23"/>
                    <a:pt x="1" y="23"/>
                  </a:cubicBezTo>
                  <a:cubicBezTo>
                    <a:pt x="7" y="24"/>
                    <a:pt x="14" y="25"/>
                    <a:pt x="20" y="25"/>
                  </a:cubicBezTo>
                  <a:cubicBezTo>
                    <a:pt x="26" y="24"/>
                    <a:pt x="33" y="23"/>
                    <a:pt x="39" y="22"/>
                  </a:cubicBezTo>
                  <a:cubicBezTo>
                    <a:pt x="45" y="20"/>
                    <a:pt x="51" y="18"/>
                    <a:pt x="56" y="15"/>
                  </a:cubicBezTo>
                  <a:cubicBezTo>
                    <a:pt x="62" y="12"/>
                    <a:pt x="67" y="9"/>
                    <a:pt x="72" y="5"/>
                  </a:cubicBezTo>
                  <a:cubicBezTo>
                    <a:pt x="68" y="2"/>
                    <a:pt x="68" y="2"/>
                    <a:pt x="68" y="2"/>
                  </a:cubicBezTo>
                  <a:cubicBezTo>
                    <a:pt x="68" y="2"/>
                    <a:pt x="68" y="2"/>
                    <a:pt x="68" y="2"/>
                  </a:cubicBezTo>
                  <a:cubicBezTo>
                    <a:pt x="67" y="5"/>
                    <a:pt x="66" y="8"/>
                    <a:pt x="66" y="11"/>
                  </a:cubicBezTo>
                  <a:cubicBezTo>
                    <a:pt x="65" y="14"/>
                    <a:pt x="64" y="18"/>
                    <a:pt x="64" y="21"/>
                  </a:cubicBezTo>
                  <a:cubicBezTo>
                    <a:pt x="64" y="27"/>
                    <a:pt x="64" y="34"/>
                    <a:pt x="65" y="40"/>
                  </a:cubicBezTo>
                  <a:cubicBezTo>
                    <a:pt x="66" y="47"/>
                    <a:pt x="68" y="53"/>
                    <a:pt x="71" y="59"/>
                  </a:cubicBezTo>
                  <a:cubicBezTo>
                    <a:pt x="73" y="64"/>
                    <a:pt x="76" y="70"/>
                    <a:pt x="81" y="75"/>
                  </a:cubicBezTo>
                  <a:cubicBezTo>
                    <a:pt x="81" y="75"/>
                    <a:pt x="82" y="75"/>
                    <a:pt x="82" y="75"/>
                  </a:cubicBezTo>
                  <a:cubicBezTo>
                    <a:pt x="82" y="75"/>
                    <a:pt x="82" y="74"/>
                    <a:pt x="82" y="74"/>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3" name="Freeform 215">
              <a:extLst>
                <a:ext uri="{FF2B5EF4-FFF2-40B4-BE49-F238E27FC236}">
                  <a16:creationId xmlns:a16="http://schemas.microsoft.com/office/drawing/2014/main" id="{3D04202F-3777-419C-96DF-5093D9FB2ABD}"/>
                </a:ext>
              </a:extLst>
            </p:cNvPr>
            <p:cNvSpPr>
              <a:spLocks/>
            </p:cNvSpPr>
            <p:nvPr/>
          </p:nvSpPr>
          <p:spPr bwMode="auto">
            <a:xfrm>
              <a:off x="6862" y="3894"/>
              <a:ext cx="229" cy="212"/>
            </a:xfrm>
            <a:custGeom>
              <a:avLst/>
              <a:gdLst>
                <a:gd name="T0" fmla="*/ 95 w 96"/>
                <a:gd name="T1" fmla="*/ 87 h 89"/>
                <a:gd name="T2" fmla="*/ 85 w 96"/>
                <a:gd name="T3" fmla="*/ 68 h 89"/>
                <a:gd name="T4" fmla="*/ 80 w 96"/>
                <a:gd name="T5" fmla="*/ 47 h 89"/>
                <a:gd name="T6" fmla="*/ 80 w 96"/>
                <a:gd name="T7" fmla="*/ 26 h 89"/>
                <a:gd name="T8" fmla="*/ 82 w 96"/>
                <a:gd name="T9" fmla="*/ 15 h 89"/>
                <a:gd name="T10" fmla="*/ 85 w 96"/>
                <a:gd name="T11" fmla="*/ 5 h 89"/>
                <a:gd name="T12" fmla="*/ 85 w 96"/>
                <a:gd name="T13" fmla="*/ 5 h 89"/>
                <a:gd name="T14" fmla="*/ 85 w 96"/>
                <a:gd name="T15" fmla="*/ 5 h 89"/>
                <a:gd name="T16" fmla="*/ 83 w 96"/>
                <a:gd name="T17" fmla="*/ 0 h 89"/>
                <a:gd name="T18" fmla="*/ 79 w 96"/>
                <a:gd name="T19" fmla="*/ 1 h 89"/>
                <a:gd name="T20" fmla="*/ 79 w 96"/>
                <a:gd name="T21" fmla="*/ 1 h 89"/>
                <a:gd name="T22" fmla="*/ 62 w 96"/>
                <a:gd name="T23" fmla="*/ 13 h 89"/>
                <a:gd name="T24" fmla="*/ 43 w 96"/>
                <a:gd name="T25" fmla="*/ 21 h 89"/>
                <a:gd name="T26" fmla="*/ 33 w 96"/>
                <a:gd name="T27" fmla="*/ 24 h 89"/>
                <a:gd name="T28" fmla="*/ 22 w 96"/>
                <a:gd name="T29" fmla="*/ 26 h 89"/>
                <a:gd name="T30" fmla="*/ 1 w 96"/>
                <a:gd name="T31" fmla="*/ 26 h 89"/>
                <a:gd name="T32" fmla="*/ 1 w 96"/>
                <a:gd name="T33" fmla="*/ 26 h 89"/>
                <a:gd name="T34" fmla="*/ 0 w 96"/>
                <a:gd name="T35" fmla="*/ 27 h 89"/>
                <a:gd name="T36" fmla="*/ 1 w 96"/>
                <a:gd name="T37" fmla="*/ 28 h 89"/>
                <a:gd name="T38" fmla="*/ 23 w 96"/>
                <a:gd name="T39" fmla="*/ 29 h 89"/>
                <a:gd name="T40" fmla="*/ 34 w 96"/>
                <a:gd name="T41" fmla="*/ 28 h 89"/>
                <a:gd name="T42" fmla="*/ 44 w 96"/>
                <a:gd name="T43" fmla="*/ 26 h 89"/>
                <a:gd name="T44" fmla="*/ 65 w 96"/>
                <a:gd name="T45" fmla="*/ 18 h 89"/>
                <a:gd name="T46" fmla="*/ 84 w 96"/>
                <a:gd name="T47" fmla="*/ 6 h 89"/>
                <a:gd name="T48" fmla="*/ 84 w 96"/>
                <a:gd name="T49" fmla="*/ 6 h 89"/>
                <a:gd name="T50" fmla="*/ 78 w 96"/>
                <a:gd name="T51" fmla="*/ 3 h 89"/>
                <a:gd name="T52" fmla="*/ 78 w 96"/>
                <a:gd name="T53" fmla="*/ 3 h 89"/>
                <a:gd name="T54" fmla="*/ 76 w 96"/>
                <a:gd name="T55" fmla="*/ 14 h 89"/>
                <a:gd name="T56" fmla="*/ 74 w 96"/>
                <a:gd name="T57" fmla="*/ 25 h 89"/>
                <a:gd name="T58" fmla="*/ 75 w 96"/>
                <a:gd name="T59" fmla="*/ 48 h 89"/>
                <a:gd name="T60" fmla="*/ 82 w 96"/>
                <a:gd name="T61" fmla="*/ 69 h 89"/>
                <a:gd name="T62" fmla="*/ 93 w 96"/>
                <a:gd name="T63" fmla="*/ 88 h 89"/>
                <a:gd name="T64" fmla="*/ 95 w 96"/>
                <a:gd name="T65" fmla="*/ 88 h 89"/>
                <a:gd name="T66" fmla="*/ 95 w 96"/>
                <a:gd name="T67" fmla="*/ 87 h 89"/>
                <a:gd name="T68" fmla="*/ 95 w 96"/>
                <a:gd name="T69" fmla="*/ 8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89">
                  <a:moveTo>
                    <a:pt x="95" y="87"/>
                  </a:moveTo>
                  <a:cubicBezTo>
                    <a:pt x="91" y="81"/>
                    <a:pt x="87" y="74"/>
                    <a:pt x="85" y="68"/>
                  </a:cubicBezTo>
                  <a:cubicBezTo>
                    <a:pt x="82" y="61"/>
                    <a:pt x="81" y="54"/>
                    <a:pt x="80" y="47"/>
                  </a:cubicBezTo>
                  <a:cubicBezTo>
                    <a:pt x="79" y="40"/>
                    <a:pt x="79" y="33"/>
                    <a:pt x="80" y="26"/>
                  </a:cubicBezTo>
                  <a:cubicBezTo>
                    <a:pt x="80" y="22"/>
                    <a:pt x="81" y="18"/>
                    <a:pt x="82" y="15"/>
                  </a:cubicBezTo>
                  <a:cubicBezTo>
                    <a:pt x="83" y="12"/>
                    <a:pt x="84" y="8"/>
                    <a:pt x="85" y="5"/>
                  </a:cubicBezTo>
                  <a:cubicBezTo>
                    <a:pt x="85" y="5"/>
                    <a:pt x="85" y="5"/>
                    <a:pt x="85" y="5"/>
                  </a:cubicBezTo>
                  <a:cubicBezTo>
                    <a:pt x="85" y="5"/>
                    <a:pt x="85" y="5"/>
                    <a:pt x="85" y="5"/>
                  </a:cubicBezTo>
                  <a:cubicBezTo>
                    <a:pt x="85" y="3"/>
                    <a:pt x="84" y="1"/>
                    <a:pt x="83" y="0"/>
                  </a:cubicBezTo>
                  <a:cubicBezTo>
                    <a:pt x="81" y="0"/>
                    <a:pt x="80" y="0"/>
                    <a:pt x="79" y="1"/>
                  </a:cubicBezTo>
                  <a:cubicBezTo>
                    <a:pt x="79" y="1"/>
                    <a:pt x="79" y="1"/>
                    <a:pt x="79" y="1"/>
                  </a:cubicBezTo>
                  <a:cubicBezTo>
                    <a:pt x="74" y="6"/>
                    <a:pt x="68" y="10"/>
                    <a:pt x="62" y="13"/>
                  </a:cubicBezTo>
                  <a:cubicBezTo>
                    <a:pt x="56" y="16"/>
                    <a:pt x="50" y="19"/>
                    <a:pt x="43" y="21"/>
                  </a:cubicBezTo>
                  <a:cubicBezTo>
                    <a:pt x="40" y="23"/>
                    <a:pt x="36" y="23"/>
                    <a:pt x="33" y="24"/>
                  </a:cubicBezTo>
                  <a:cubicBezTo>
                    <a:pt x="29" y="25"/>
                    <a:pt x="26" y="26"/>
                    <a:pt x="22" y="26"/>
                  </a:cubicBezTo>
                  <a:cubicBezTo>
                    <a:pt x="15" y="27"/>
                    <a:pt x="8" y="26"/>
                    <a:pt x="1" y="26"/>
                  </a:cubicBezTo>
                  <a:cubicBezTo>
                    <a:pt x="1" y="26"/>
                    <a:pt x="1" y="26"/>
                    <a:pt x="1" y="26"/>
                  </a:cubicBezTo>
                  <a:cubicBezTo>
                    <a:pt x="0" y="25"/>
                    <a:pt x="0" y="26"/>
                    <a:pt x="0" y="27"/>
                  </a:cubicBezTo>
                  <a:cubicBezTo>
                    <a:pt x="0" y="27"/>
                    <a:pt x="0" y="28"/>
                    <a:pt x="1" y="28"/>
                  </a:cubicBezTo>
                  <a:cubicBezTo>
                    <a:pt x="8" y="29"/>
                    <a:pt x="15" y="30"/>
                    <a:pt x="23" y="29"/>
                  </a:cubicBezTo>
                  <a:cubicBezTo>
                    <a:pt x="26" y="29"/>
                    <a:pt x="30" y="29"/>
                    <a:pt x="34" y="28"/>
                  </a:cubicBezTo>
                  <a:cubicBezTo>
                    <a:pt x="37" y="28"/>
                    <a:pt x="41" y="27"/>
                    <a:pt x="44" y="26"/>
                  </a:cubicBezTo>
                  <a:cubicBezTo>
                    <a:pt x="51" y="24"/>
                    <a:pt x="58" y="21"/>
                    <a:pt x="65" y="18"/>
                  </a:cubicBezTo>
                  <a:cubicBezTo>
                    <a:pt x="72" y="15"/>
                    <a:pt x="78" y="11"/>
                    <a:pt x="84" y="6"/>
                  </a:cubicBezTo>
                  <a:cubicBezTo>
                    <a:pt x="84" y="6"/>
                    <a:pt x="84" y="6"/>
                    <a:pt x="84" y="6"/>
                  </a:cubicBezTo>
                  <a:cubicBezTo>
                    <a:pt x="78" y="3"/>
                    <a:pt x="78" y="3"/>
                    <a:pt x="78" y="3"/>
                  </a:cubicBezTo>
                  <a:cubicBezTo>
                    <a:pt x="78" y="3"/>
                    <a:pt x="78" y="3"/>
                    <a:pt x="78" y="3"/>
                  </a:cubicBezTo>
                  <a:cubicBezTo>
                    <a:pt x="78" y="6"/>
                    <a:pt x="76" y="10"/>
                    <a:pt x="76" y="14"/>
                  </a:cubicBezTo>
                  <a:cubicBezTo>
                    <a:pt x="75" y="17"/>
                    <a:pt x="74" y="21"/>
                    <a:pt x="74" y="25"/>
                  </a:cubicBezTo>
                  <a:cubicBezTo>
                    <a:pt x="74" y="32"/>
                    <a:pt x="74" y="40"/>
                    <a:pt x="75" y="48"/>
                  </a:cubicBezTo>
                  <a:cubicBezTo>
                    <a:pt x="76" y="55"/>
                    <a:pt x="79" y="62"/>
                    <a:pt x="82" y="69"/>
                  </a:cubicBezTo>
                  <a:cubicBezTo>
                    <a:pt x="85" y="76"/>
                    <a:pt x="88" y="82"/>
                    <a:pt x="93" y="88"/>
                  </a:cubicBezTo>
                  <a:cubicBezTo>
                    <a:pt x="94" y="89"/>
                    <a:pt x="95" y="89"/>
                    <a:pt x="95" y="88"/>
                  </a:cubicBezTo>
                  <a:cubicBezTo>
                    <a:pt x="96" y="88"/>
                    <a:pt x="96" y="87"/>
                    <a:pt x="95" y="87"/>
                  </a:cubicBezTo>
                  <a:cubicBezTo>
                    <a:pt x="95" y="87"/>
                    <a:pt x="95" y="87"/>
                    <a:pt x="95" y="87"/>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4" name="Freeform 216">
              <a:extLst>
                <a:ext uri="{FF2B5EF4-FFF2-40B4-BE49-F238E27FC236}">
                  <a16:creationId xmlns:a16="http://schemas.microsoft.com/office/drawing/2014/main" id="{4D8638D2-8AF5-4132-A78D-B11493B7D04C}"/>
                </a:ext>
              </a:extLst>
            </p:cNvPr>
            <p:cNvSpPr>
              <a:spLocks noEditPoints="1"/>
            </p:cNvSpPr>
            <p:nvPr/>
          </p:nvSpPr>
          <p:spPr bwMode="auto">
            <a:xfrm>
              <a:off x="7001" y="3655"/>
              <a:ext cx="283" cy="286"/>
            </a:xfrm>
            <a:custGeom>
              <a:avLst/>
              <a:gdLst>
                <a:gd name="T0" fmla="*/ 4 w 119"/>
                <a:gd name="T1" fmla="*/ 77 h 120"/>
                <a:gd name="T2" fmla="*/ 21 w 119"/>
                <a:gd name="T3" fmla="*/ 85 h 120"/>
                <a:gd name="T4" fmla="*/ 20 w 119"/>
                <a:gd name="T5" fmla="*/ 101 h 120"/>
                <a:gd name="T6" fmla="*/ 40 w 119"/>
                <a:gd name="T7" fmla="*/ 107 h 120"/>
                <a:gd name="T8" fmla="*/ 45 w 119"/>
                <a:gd name="T9" fmla="*/ 103 h 120"/>
                <a:gd name="T10" fmla="*/ 47 w 119"/>
                <a:gd name="T11" fmla="*/ 110 h 120"/>
                <a:gd name="T12" fmla="*/ 67 w 119"/>
                <a:gd name="T13" fmla="*/ 116 h 120"/>
                <a:gd name="T14" fmla="*/ 75 w 119"/>
                <a:gd name="T15" fmla="*/ 104 h 120"/>
                <a:gd name="T16" fmla="*/ 94 w 119"/>
                <a:gd name="T17" fmla="*/ 107 h 120"/>
                <a:gd name="T18" fmla="*/ 100 w 119"/>
                <a:gd name="T19" fmla="*/ 87 h 120"/>
                <a:gd name="T20" fmla="*/ 96 w 119"/>
                <a:gd name="T21" fmla="*/ 82 h 120"/>
                <a:gd name="T22" fmla="*/ 109 w 119"/>
                <a:gd name="T23" fmla="*/ 82 h 120"/>
                <a:gd name="T24" fmla="*/ 115 w 119"/>
                <a:gd name="T25" fmla="*/ 61 h 120"/>
                <a:gd name="T26" fmla="*/ 104 w 119"/>
                <a:gd name="T27" fmla="*/ 54 h 120"/>
                <a:gd name="T28" fmla="*/ 105 w 119"/>
                <a:gd name="T29" fmla="*/ 38 h 120"/>
                <a:gd name="T30" fmla="*/ 93 w 119"/>
                <a:gd name="T31" fmla="*/ 30 h 120"/>
                <a:gd name="T32" fmla="*/ 92 w 119"/>
                <a:gd name="T33" fmla="*/ 18 h 120"/>
                <a:gd name="T34" fmla="*/ 72 w 119"/>
                <a:gd name="T35" fmla="*/ 12 h 120"/>
                <a:gd name="T36" fmla="*/ 68 w 119"/>
                <a:gd name="T37" fmla="*/ 15 h 120"/>
                <a:gd name="T38" fmla="*/ 66 w 119"/>
                <a:gd name="T39" fmla="*/ 10 h 120"/>
                <a:gd name="T40" fmla="*/ 46 w 119"/>
                <a:gd name="T41" fmla="*/ 4 h 120"/>
                <a:gd name="T42" fmla="*/ 40 w 119"/>
                <a:gd name="T43" fmla="*/ 11 h 120"/>
                <a:gd name="T44" fmla="*/ 23 w 119"/>
                <a:gd name="T45" fmla="*/ 9 h 120"/>
                <a:gd name="T46" fmla="*/ 17 w 119"/>
                <a:gd name="T47" fmla="*/ 29 h 120"/>
                <a:gd name="T48" fmla="*/ 20 w 119"/>
                <a:gd name="T49" fmla="*/ 33 h 120"/>
                <a:gd name="T50" fmla="*/ 15 w 119"/>
                <a:gd name="T51" fmla="*/ 35 h 120"/>
                <a:gd name="T52" fmla="*/ 9 w 119"/>
                <a:gd name="T53" fmla="*/ 56 h 120"/>
                <a:gd name="T54" fmla="*/ 10 w 119"/>
                <a:gd name="T55" fmla="*/ 57 h 120"/>
                <a:gd name="T56" fmla="*/ 10 w 119"/>
                <a:gd name="T57" fmla="*/ 57 h 120"/>
                <a:gd name="T58" fmla="*/ 4 w 119"/>
                <a:gd name="T59" fmla="*/ 77 h 120"/>
                <a:gd name="T60" fmla="*/ 26 w 119"/>
                <a:gd name="T61" fmla="*/ 78 h 120"/>
                <a:gd name="T62" fmla="*/ 30 w 119"/>
                <a:gd name="T63" fmla="*/ 59 h 120"/>
                <a:gd name="T64" fmla="*/ 26 w 119"/>
                <a:gd name="T65" fmla="*/ 54 h 120"/>
                <a:gd name="T66" fmla="*/ 31 w 119"/>
                <a:gd name="T67" fmla="*/ 34 h 120"/>
                <a:gd name="T68" fmla="*/ 38 w 119"/>
                <a:gd name="T69" fmla="*/ 32 h 120"/>
                <a:gd name="T70" fmla="*/ 46 w 119"/>
                <a:gd name="T71" fmla="*/ 23 h 120"/>
                <a:gd name="T72" fmla="*/ 66 w 119"/>
                <a:gd name="T73" fmla="*/ 29 h 120"/>
                <a:gd name="T74" fmla="*/ 68 w 119"/>
                <a:gd name="T75" fmla="*/ 34 h 120"/>
                <a:gd name="T76" fmla="*/ 86 w 119"/>
                <a:gd name="T77" fmla="*/ 40 h 120"/>
                <a:gd name="T78" fmla="*/ 84 w 119"/>
                <a:gd name="T79" fmla="*/ 58 h 120"/>
                <a:gd name="T80" fmla="*/ 89 w 119"/>
                <a:gd name="T81" fmla="*/ 60 h 120"/>
                <a:gd name="T82" fmla="*/ 89 w 119"/>
                <a:gd name="T83" fmla="*/ 60 h 120"/>
                <a:gd name="T84" fmla="*/ 89 w 119"/>
                <a:gd name="T85" fmla="*/ 60 h 120"/>
                <a:gd name="T86" fmla="*/ 93 w 119"/>
                <a:gd name="T87" fmla="*/ 65 h 120"/>
                <a:gd name="T88" fmla="*/ 87 w 119"/>
                <a:gd name="T89" fmla="*/ 85 h 120"/>
                <a:gd name="T90" fmla="*/ 74 w 119"/>
                <a:gd name="T91" fmla="*/ 86 h 120"/>
                <a:gd name="T92" fmla="*/ 73 w 119"/>
                <a:gd name="T93" fmla="*/ 86 h 120"/>
                <a:gd name="T94" fmla="*/ 66 w 119"/>
                <a:gd name="T95" fmla="*/ 100 h 120"/>
                <a:gd name="T96" fmla="*/ 45 w 119"/>
                <a:gd name="T97" fmla="*/ 94 h 120"/>
                <a:gd name="T98" fmla="*/ 43 w 119"/>
                <a:gd name="T99" fmla="*/ 85 h 120"/>
                <a:gd name="T100" fmla="*/ 26 w 119"/>
                <a:gd name="T101" fmla="*/ 7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9" h="120">
                  <a:moveTo>
                    <a:pt x="4" y="77"/>
                  </a:moveTo>
                  <a:cubicBezTo>
                    <a:pt x="7" y="84"/>
                    <a:pt x="14" y="86"/>
                    <a:pt x="21" y="85"/>
                  </a:cubicBezTo>
                  <a:cubicBezTo>
                    <a:pt x="18" y="89"/>
                    <a:pt x="17" y="95"/>
                    <a:pt x="20" y="101"/>
                  </a:cubicBezTo>
                  <a:cubicBezTo>
                    <a:pt x="24" y="108"/>
                    <a:pt x="33" y="111"/>
                    <a:pt x="40" y="107"/>
                  </a:cubicBezTo>
                  <a:cubicBezTo>
                    <a:pt x="42" y="106"/>
                    <a:pt x="44" y="104"/>
                    <a:pt x="45" y="103"/>
                  </a:cubicBezTo>
                  <a:cubicBezTo>
                    <a:pt x="45" y="105"/>
                    <a:pt x="45" y="108"/>
                    <a:pt x="47" y="110"/>
                  </a:cubicBezTo>
                  <a:cubicBezTo>
                    <a:pt x="51" y="117"/>
                    <a:pt x="60" y="120"/>
                    <a:pt x="67" y="116"/>
                  </a:cubicBezTo>
                  <a:cubicBezTo>
                    <a:pt x="72" y="113"/>
                    <a:pt x="75" y="109"/>
                    <a:pt x="75" y="104"/>
                  </a:cubicBezTo>
                  <a:cubicBezTo>
                    <a:pt x="79" y="109"/>
                    <a:pt x="87" y="111"/>
                    <a:pt x="94" y="107"/>
                  </a:cubicBezTo>
                  <a:cubicBezTo>
                    <a:pt x="101" y="103"/>
                    <a:pt x="103" y="94"/>
                    <a:pt x="100" y="87"/>
                  </a:cubicBezTo>
                  <a:cubicBezTo>
                    <a:pt x="98" y="85"/>
                    <a:pt x="97" y="83"/>
                    <a:pt x="96" y="82"/>
                  </a:cubicBezTo>
                  <a:cubicBezTo>
                    <a:pt x="100" y="84"/>
                    <a:pt x="105" y="84"/>
                    <a:pt x="109" y="82"/>
                  </a:cubicBezTo>
                  <a:cubicBezTo>
                    <a:pt x="116" y="78"/>
                    <a:pt x="119" y="68"/>
                    <a:pt x="115" y="61"/>
                  </a:cubicBezTo>
                  <a:cubicBezTo>
                    <a:pt x="113" y="57"/>
                    <a:pt x="109" y="54"/>
                    <a:pt x="104" y="54"/>
                  </a:cubicBezTo>
                  <a:cubicBezTo>
                    <a:pt x="107" y="49"/>
                    <a:pt x="108" y="43"/>
                    <a:pt x="105" y="38"/>
                  </a:cubicBezTo>
                  <a:cubicBezTo>
                    <a:pt x="103" y="33"/>
                    <a:pt x="98" y="31"/>
                    <a:pt x="93" y="30"/>
                  </a:cubicBezTo>
                  <a:cubicBezTo>
                    <a:pt x="95" y="26"/>
                    <a:pt x="94" y="22"/>
                    <a:pt x="92" y="18"/>
                  </a:cubicBezTo>
                  <a:cubicBezTo>
                    <a:pt x="88" y="11"/>
                    <a:pt x="79" y="8"/>
                    <a:pt x="72" y="12"/>
                  </a:cubicBezTo>
                  <a:cubicBezTo>
                    <a:pt x="70" y="13"/>
                    <a:pt x="69" y="14"/>
                    <a:pt x="68" y="15"/>
                  </a:cubicBezTo>
                  <a:cubicBezTo>
                    <a:pt x="68" y="14"/>
                    <a:pt x="67" y="12"/>
                    <a:pt x="66" y="10"/>
                  </a:cubicBezTo>
                  <a:cubicBezTo>
                    <a:pt x="63" y="3"/>
                    <a:pt x="53" y="0"/>
                    <a:pt x="46" y="4"/>
                  </a:cubicBezTo>
                  <a:cubicBezTo>
                    <a:pt x="43" y="6"/>
                    <a:pt x="41" y="8"/>
                    <a:pt x="40" y="11"/>
                  </a:cubicBezTo>
                  <a:cubicBezTo>
                    <a:pt x="35" y="7"/>
                    <a:pt x="28" y="6"/>
                    <a:pt x="23" y="9"/>
                  </a:cubicBezTo>
                  <a:cubicBezTo>
                    <a:pt x="16" y="13"/>
                    <a:pt x="13" y="22"/>
                    <a:pt x="17" y="29"/>
                  </a:cubicBezTo>
                  <a:cubicBezTo>
                    <a:pt x="18" y="31"/>
                    <a:pt x="19" y="32"/>
                    <a:pt x="20" y="33"/>
                  </a:cubicBezTo>
                  <a:cubicBezTo>
                    <a:pt x="18" y="34"/>
                    <a:pt x="17" y="34"/>
                    <a:pt x="15" y="35"/>
                  </a:cubicBezTo>
                  <a:cubicBezTo>
                    <a:pt x="8" y="39"/>
                    <a:pt x="5" y="48"/>
                    <a:pt x="9" y="56"/>
                  </a:cubicBezTo>
                  <a:cubicBezTo>
                    <a:pt x="9" y="56"/>
                    <a:pt x="10" y="56"/>
                    <a:pt x="10" y="57"/>
                  </a:cubicBezTo>
                  <a:cubicBezTo>
                    <a:pt x="10" y="57"/>
                    <a:pt x="10" y="57"/>
                    <a:pt x="10" y="57"/>
                  </a:cubicBezTo>
                  <a:cubicBezTo>
                    <a:pt x="3" y="61"/>
                    <a:pt x="0" y="70"/>
                    <a:pt x="4" y="77"/>
                  </a:cubicBezTo>
                  <a:moveTo>
                    <a:pt x="26" y="78"/>
                  </a:moveTo>
                  <a:cubicBezTo>
                    <a:pt x="23" y="71"/>
                    <a:pt x="24" y="64"/>
                    <a:pt x="30" y="59"/>
                  </a:cubicBezTo>
                  <a:cubicBezTo>
                    <a:pt x="28" y="58"/>
                    <a:pt x="27" y="56"/>
                    <a:pt x="26" y="54"/>
                  </a:cubicBezTo>
                  <a:cubicBezTo>
                    <a:pt x="22" y="47"/>
                    <a:pt x="24" y="38"/>
                    <a:pt x="31" y="34"/>
                  </a:cubicBezTo>
                  <a:cubicBezTo>
                    <a:pt x="34" y="33"/>
                    <a:pt x="36" y="32"/>
                    <a:pt x="38" y="32"/>
                  </a:cubicBezTo>
                  <a:cubicBezTo>
                    <a:pt x="39" y="28"/>
                    <a:pt x="42" y="25"/>
                    <a:pt x="46" y="23"/>
                  </a:cubicBezTo>
                  <a:cubicBezTo>
                    <a:pt x="53" y="19"/>
                    <a:pt x="62" y="22"/>
                    <a:pt x="66" y="29"/>
                  </a:cubicBezTo>
                  <a:cubicBezTo>
                    <a:pt x="67" y="30"/>
                    <a:pt x="67" y="32"/>
                    <a:pt x="68" y="34"/>
                  </a:cubicBezTo>
                  <a:cubicBezTo>
                    <a:pt x="75" y="31"/>
                    <a:pt x="83" y="34"/>
                    <a:pt x="86" y="40"/>
                  </a:cubicBezTo>
                  <a:cubicBezTo>
                    <a:pt x="89" y="46"/>
                    <a:pt x="88" y="53"/>
                    <a:pt x="84" y="58"/>
                  </a:cubicBezTo>
                  <a:cubicBezTo>
                    <a:pt x="86" y="58"/>
                    <a:pt x="87" y="59"/>
                    <a:pt x="89" y="60"/>
                  </a:cubicBezTo>
                  <a:cubicBezTo>
                    <a:pt x="89" y="60"/>
                    <a:pt x="89" y="60"/>
                    <a:pt x="89" y="60"/>
                  </a:cubicBezTo>
                  <a:cubicBezTo>
                    <a:pt x="89" y="60"/>
                    <a:pt x="89" y="60"/>
                    <a:pt x="89" y="60"/>
                  </a:cubicBezTo>
                  <a:cubicBezTo>
                    <a:pt x="91" y="61"/>
                    <a:pt x="92" y="63"/>
                    <a:pt x="93" y="65"/>
                  </a:cubicBezTo>
                  <a:cubicBezTo>
                    <a:pt x="97" y="72"/>
                    <a:pt x="95" y="81"/>
                    <a:pt x="87" y="85"/>
                  </a:cubicBezTo>
                  <a:cubicBezTo>
                    <a:pt x="83" y="88"/>
                    <a:pt x="78" y="87"/>
                    <a:pt x="74" y="86"/>
                  </a:cubicBezTo>
                  <a:cubicBezTo>
                    <a:pt x="73" y="86"/>
                    <a:pt x="73" y="86"/>
                    <a:pt x="73" y="86"/>
                  </a:cubicBezTo>
                  <a:cubicBezTo>
                    <a:pt x="73" y="92"/>
                    <a:pt x="71" y="97"/>
                    <a:pt x="66" y="100"/>
                  </a:cubicBezTo>
                  <a:cubicBezTo>
                    <a:pt x="58" y="104"/>
                    <a:pt x="49" y="101"/>
                    <a:pt x="45" y="94"/>
                  </a:cubicBezTo>
                  <a:cubicBezTo>
                    <a:pt x="44" y="91"/>
                    <a:pt x="43" y="88"/>
                    <a:pt x="43" y="85"/>
                  </a:cubicBezTo>
                  <a:cubicBezTo>
                    <a:pt x="37" y="87"/>
                    <a:pt x="30" y="84"/>
                    <a:pt x="26" y="78"/>
                  </a:cubicBezTo>
                </a:path>
              </a:pathLst>
            </a:custGeom>
            <a:solidFill>
              <a:srgbClr val="FFC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5" name="Freeform 217">
              <a:extLst>
                <a:ext uri="{FF2B5EF4-FFF2-40B4-BE49-F238E27FC236}">
                  <a16:creationId xmlns:a16="http://schemas.microsoft.com/office/drawing/2014/main" id="{FFEE9014-B084-44C7-A814-AD616E1AB745}"/>
                </a:ext>
              </a:extLst>
            </p:cNvPr>
            <p:cNvSpPr>
              <a:spLocks noEditPoints="1"/>
            </p:cNvSpPr>
            <p:nvPr/>
          </p:nvSpPr>
          <p:spPr bwMode="auto">
            <a:xfrm>
              <a:off x="7022" y="3786"/>
              <a:ext cx="0" cy="3"/>
            </a:xfrm>
            <a:custGeom>
              <a:avLst/>
              <a:gdLst>
                <a:gd name="T0" fmla="*/ 0 h 1"/>
                <a:gd name="T1" fmla="*/ 1 h 1"/>
                <a:gd name="T2" fmla="*/ 0 h 1"/>
                <a:gd name="T3" fmla="*/ 0 h 1"/>
                <a:gd name="T4" fmla="*/ 0 h 1"/>
                <a:gd name="T5" fmla="*/ 0 h 1"/>
                <a:gd name="T6" fmla="*/ 0 h 1"/>
                <a:gd name="T7" fmla="*/ 0 h 1"/>
                <a:gd name="T8" fmla="*/ 0 h 1"/>
                <a:gd name="T9" fmla="*/ 0 h 1"/>
                <a:gd name="T10" fmla="*/ 0 h 1"/>
                <a:gd name="T11"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Lst>
              <a:rect l="0" t="0" r="r" b="b"/>
              <a:pathLst>
                <a:path h="1">
                  <a:moveTo>
                    <a:pt x="0" y="0"/>
                  </a:moveTo>
                  <a:cubicBezTo>
                    <a:pt x="0" y="0"/>
                    <a:pt x="0" y="0"/>
                    <a:pt x="0" y="1"/>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A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6" name="Freeform 218">
              <a:extLst>
                <a:ext uri="{FF2B5EF4-FFF2-40B4-BE49-F238E27FC236}">
                  <a16:creationId xmlns:a16="http://schemas.microsoft.com/office/drawing/2014/main" id="{7280368C-C702-40D7-8C89-E7449B085133}"/>
                </a:ext>
              </a:extLst>
            </p:cNvPr>
            <p:cNvSpPr>
              <a:spLocks noEditPoints="1"/>
            </p:cNvSpPr>
            <p:nvPr/>
          </p:nvSpPr>
          <p:spPr bwMode="auto">
            <a:xfrm>
              <a:off x="7229" y="3848"/>
              <a:ext cx="31" cy="5"/>
            </a:xfrm>
            <a:custGeom>
              <a:avLst/>
              <a:gdLst>
                <a:gd name="T0" fmla="*/ 6 w 13"/>
                <a:gd name="T1" fmla="*/ 2 h 2"/>
                <a:gd name="T2" fmla="*/ 6 w 13"/>
                <a:gd name="T3" fmla="*/ 2 h 2"/>
                <a:gd name="T4" fmla="*/ 6 w 13"/>
                <a:gd name="T5" fmla="*/ 2 h 2"/>
                <a:gd name="T6" fmla="*/ 6 w 13"/>
                <a:gd name="T7" fmla="*/ 2 h 2"/>
                <a:gd name="T8" fmla="*/ 0 w 13"/>
                <a:gd name="T9" fmla="*/ 1 h 2"/>
                <a:gd name="T10" fmla="*/ 6 w 13"/>
                <a:gd name="T11" fmla="*/ 2 h 2"/>
                <a:gd name="T12" fmla="*/ 0 w 13"/>
                <a:gd name="T13" fmla="*/ 1 h 2"/>
                <a:gd name="T14" fmla="*/ 13 w 13"/>
                <a:gd name="T15" fmla="*/ 1 h 2"/>
                <a:gd name="T16" fmla="*/ 12 w 13"/>
                <a:gd name="T17" fmla="*/ 1 h 2"/>
                <a:gd name="T18" fmla="*/ 13 w 13"/>
                <a:gd name="T19" fmla="*/ 1 h 2"/>
                <a:gd name="T20" fmla="*/ 13 w 13"/>
                <a:gd name="T21" fmla="*/ 0 h 2"/>
                <a:gd name="T22" fmla="*/ 13 w 13"/>
                <a:gd name="T23" fmla="*/ 1 h 2"/>
                <a:gd name="T24" fmla="*/ 13 w 13"/>
                <a:gd name="T25" fmla="*/ 0 h 2"/>
                <a:gd name="T26" fmla="*/ 13 w 13"/>
                <a:gd name="T27" fmla="*/ 0 h 2"/>
                <a:gd name="T28" fmla="*/ 13 w 13"/>
                <a:gd name="T29" fmla="*/ 0 h 2"/>
                <a:gd name="T30" fmla="*/ 13 w 13"/>
                <a:gd name="T31" fmla="*/ 0 h 2"/>
                <a:gd name="T32" fmla="*/ 13 w 13"/>
                <a:gd name="T33" fmla="*/ 0 h 2"/>
                <a:gd name="T34" fmla="*/ 13 w 13"/>
                <a:gd name="T35" fmla="*/ 0 h 2"/>
                <a:gd name="T36" fmla="*/ 13 w 13"/>
                <a:gd name="T37" fmla="*/ 0 h 2"/>
                <a:gd name="T38" fmla="*/ 13 w 13"/>
                <a:gd name="T39" fmla="*/ 0 h 2"/>
                <a:gd name="T40" fmla="*/ 13 w 13"/>
                <a:gd name="T41" fmla="*/ 0 h 2"/>
                <a:gd name="T42" fmla="*/ 13 w 13"/>
                <a:gd name="T43" fmla="*/ 0 h 2"/>
                <a:gd name="T44" fmla="*/ 13 w 13"/>
                <a:gd name="T45" fmla="*/ 0 h 2"/>
                <a:gd name="T46" fmla="*/ 13 w 13"/>
                <a:gd name="T47" fmla="*/ 0 h 2"/>
                <a:gd name="T48" fmla="*/ 13 w 13"/>
                <a:gd name="T4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 h="2">
                  <a:moveTo>
                    <a:pt x="6" y="2"/>
                  </a:moveTo>
                  <a:cubicBezTo>
                    <a:pt x="6" y="2"/>
                    <a:pt x="6" y="2"/>
                    <a:pt x="6" y="2"/>
                  </a:cubicBezTo>
                  <a:cubicBezTo>
                    <a:pt x="6" y="2"/>
                    <a:pt x="6" y="2"/>
                    <a:pt x="6" y="2"/>
                  </a:cubicBezTo>
                  <a:cubicBezTo>
                    <a:pt x="6" y="2"/>
                    <a:pt x="6" y="2"/>
                    <a:pt x="6" y="2"/>
                  </a:cubicBezTo>
                  <a:moveTo>
                    <a:pt x="0" y="1"/>
                  </a:moveTo>
                  <a:cubicBezTo>
                    <a:pt x="2" y="2"/>
                    <a:pt x="4" y="2"/>
                    <a:pt x="6" y="2"/>
                  </a:cubicBezTo>
                  <a:cubicBezTo>
                    <a:pt x="4" y="2"/>
                    <a:pt x="2" y="2"/>
                    <a:pt x="0" y="1"/>
                  </a:cubicBezTo>
                  <a:moveTo>
                    <a:pt x="13" y="1"/>
                  </a:moveTo>
                  <a:cubicBezTo>
                    <a:pt x="13" y="1"/>
                    <a:pt x="13" y="1"/>
                    <a:pt x="12" y="1"/>
                  </a:cubicBezTo>
                  <a:cubicBezTo>
                    <a:pt x="13" y="1"/>
                    <a:pt x="13" y="1"/>
                    <a:pt x="13" y="1"/>
                  </a:cubicBezTo>
                  <a:moveTo>
                    <a:pt x="13" y="0"/>
                  </a:moveTo>
                  <a:cubicBezTo>
                    <a:pt x="13" y="0"/>
                    <a:pt x="13" y="1"/>
                    <a:pt x="13" y="1"/>
                  </a:cubicBezTo>
                  <a:cubicBezTo>
                    <a:pt x="13" y="1"/>
                    <a:pt x="13" y="0"/>
                    <a:pt x="13" y="0"/>
                  </a:cubicBezTo>
                  <a:moveTo>
                    <a:pt x="13" y="0"/>
                  </a:moveTo>
                  <a:cubicBezTo>
                    <a:pt x="13" y="0"/>
                    <a:pt x="13" y="0"/>
                    <a:pt x="13" y="0"/>
                  </a:cubicBezTo>
                  <a:cubicBezTo>
                    <a:pt x="13" y="0"/>
                    <a:pt x="13" y="0"/>
                    <a:pt x="13" y="0"/>
                  </a:cubicBezTo>
                  <a:moveTo>
                    <a:pt x="13" y="0"/>
                  </a:moveTo>
                  <a:cubicBezTo>
                    <a:pt x="13" y="0"/>
                    <a:pt x="13" y="0"/>
                    <a:pt x="13" y="0"/>
                  </a:cubicBezTo>
                  <a:cubicBezTo>
                    <a:pt x="13" y="0"/>
                    <a:pt x="13" y="0"/>
                    <a:pt x="13" y="0"/>
                  </a:cubicBezTo>
                  <a:moveTo>
                    <a:pt x="13" y="0"/>
                  </a:moveTo>
                  <a:cubicBezTo>
                    <a:pt x="13" y="0"/>
                    <a:pt x="13" y="0"/>
                    <a:pt x="13" y="0"/>
                  </a:cubicBezTo>
                  <a:cubicBezTo>
                    <a:pt x="13" y="0"/>
                    <a:pt x="13" y="0"/>
                    <a:pt x="13" y="0"/>
                  </a:cubicBezTo>
                  <a:moveTo>
                    <a:pt x="13" y="0"/>
                  </a:moveTo>
                  <a:cubicBezTo>
                    <a:pt x="13" y="0"/>
                    <a:pt x="13" y="0"/>
                    <a:pt x="13" y="0"/>
                  </a:cubicBezTo>
                  <a:cubicBezTo>
                    <a:pt x="13" y="0"/>
                    <a:pt x="13" y="0"/>
                    <a:pt x="13" y="0"/>
                  </a:cubicBezTo>
                </a:path>
              </a:pathLst>
            </a:custGeom>
            <a:solidFill>
              <a:srgbClr val="FA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7" name="Freeform 219">
              <a:extLst>
                <a:ext uri="{FF2B5EF4-FFF2-40B4-BE49-F238E27FC236}">
                  <a16:creationId xmlns:a16="http://schemas.microsoft.com/office/drawing/2014/main" id="{57792D8A-43A2-4A9C-B29D-472B02AF4DB1}"/>
                </a:ext>
              </a:extLst>
            </p:cNvPr>
            <p:cNvSpPr>
              <a:spLocks/>
            </p:cNvSpPr>
            <p:nvPr/>
          </p:nvSpPr>
          <p:spPr bwMode="auto">
            <a:xfrm>
              <a:off x="7179" y="3903"/>
              <a:ext cx="26" cy="12"/>
            </a:xfrm>
            <a:custGeom>
              <a:avLst/>
              <a:gdLst>
                <a:gd name="T0" fmla="*/ 0 w 11"/>
                <a:gd name="T1" fmla="*/ 0 h 5"/>
                <a:gd name="T2" fmla="*/ 11 w 11"/>
                <a:gd name="T3" fmla="*/ 5 h 5"/>
                <a:gd name="T4" fmla="*/ 0 w 11"/>
                <a:gd name="T5" fmla="*/ 0 h 5"/>
              </a:gdLst>
              <a:ahLst/>
              <a:cxnLst>
                <a:cxn ang="0">
                  <a:pos x="T0" y="T1"/>
                </a:cxn>
                <a:cxn ang="0">
                  <a:pos x="T2" y="T3"/>
                </a:cxn>
                <a:cxn ang="0">
                  <a:pos x="T4" y="T5"/>
                </a:cxn>
              </a:cxnLst>
              <a:rect l="0" t="0" r="r" b="b"/>
              <a:pathLst>
                <a:path w="11" h="5">
                  <a:moveTo>
                    <a:pt x="0" y="0"/>
                  </a:moveTo>
                  <a:cubicBezTo>
                    <a:pt x="3" y="3"/>
                    <a:pt x="7" y="5"/>
                    <a:pt x="11" y="5"/>
                  </a:cubicBezTo>
                  <a:cubicBezTo>
                    <a:pt x="7" y="5"/>
                    <a:pt x="3" y="3"/>
                    <a:pt x="0" y="0"/>
                  </a:cubicBezTo>
                </a:path>
              </a:pathLst>
            </a:custGeom>
            <a:solidFill>
              <a:srgbClr val="FA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8" name="Freeform 220">
              <a:extLst>
                <a:ext uri="{FF2B5EF4-FFF2-40B4-BE49-F238E27FC236}">
                  <a16:creationId xmlns:a16="http://schemas.microsoft.com/office/drawing/2014/main" id="{4AB4A206-2D8B-4A3E-A6E2-701EAFD65CE2}"/>
                </a:ext>
              </a:extLst>
            </p:cNvPr>
            <p:cNvSpPr>
              <a:spLocks noEditPoints="1"/>
            </p:cNvSpPr>
            <p:nvPr/>
          </p:nvSpPr>
          <p:spPr bwMode="auto">
            <a:xfrm>
              <a:off x="7010" y="3839"/>
              <a:ext cx="134" cy="98"/>
            </a:xfrm>
            <a:custGeom>
              <a:avLst/>
              <a:gdLst>
                <a:gd name="T0" fmla="*/ 56 w 56"/>
                <a:gd name="T1" fmla="*/ 41 h 41"/>
                <a:gd name="T2" fmla="*/ 56 w 56"/>
                <a:gd name="T3" fmla="*/ 41 h 41"/>
                <a:gd name="T4" fmla="*/ 56 w 56"/>
                <a:gd name="T5" fmla="*/ 41 h 41"/>
                <a:gd name="T6" fmla="*/ 56 w 56"/>
                <a:gd name="T7" fmla="*/ 41 h 41"/>
                <a:gd name="T8" fmla="*/ 43 w 56"/>
                <a:gd name="T9" fmla="*/ 34 h 41"/>
                <a:gd name="T10" fmla="*/ 56 w 56"/>
                <a:gd name="T11" fmla="*/ 41 h 41"/>
                <a:gd name="T12" fmla="*/ 43 w 56"/>
                <a:gd name="T13" fmla="*/ 34 h 41"/>
                <a:gd name="T14" fmla="*/ 43 w 56"/>
                <a:gd name="T15" fmla="*/ 33 h 41"/>
                <a:gd name="T16" fmla="*/ 43 w 56"/>
                <a:gd name="T17" fmla="*/ 34 h 41"/>
                <a:gd name="T18" fmla="*/ 43 w 56"/>
                <a:gd name="T19" fmla="*/ 33 h 41"/>
                <a:gd name="T20" fmla="*/ 43 w 56"/>
                <a:gd name="T21" fmla="*/ 33 h 41"/>
                <a:gd name="T22" fmla="*/ 43 w 56"/>
                <a:gd name="T23" fmla="*/ 33 h 41"/>
                <a:gd name="T24" fmla="*/ 43 w 56"/>
                <a:gd name="T25" fmla="*/ 33 h 41"/>
                <a:gd name="T26" fmla="*/ 43 w 56"/>
                <a:gd name="T27" fmla="*/ 33 h 41"/>
                <a:gd name="T28" fmla="*/ 43 w 56"/>
                <a:gd name="T29" fmla="*/ 33 h 41"/>
                <a:gd name="T30" fmla="*/ 43 w 56"/>
                <a:gd name="T31" fmla="*/ 33 h 41"/>
                <a:gd name="T32" fmla="*/ 29 w 56"/>
                <a:gd name="T33" fmla="*/ 32 h 41"/>
                <a:gd name="T34" fmla="*/ 29 w 56"/>
                <a:gd name="T35" fmla="*/ 32 h 41"/>
                <a:gd name="T36" fmla="*/ 29 w 56"/>
                <a:gd name="T37" fmla="*/ 32 h 41"/>
                <a:gd name="T38" fmla="*/ 29 w 56"/>
                <a:gd name="T39" fmla="*/ 32 h 41"/>
                <a:gd name="T40" fmla="*/ 22 w 56"/>
                <a:gd name="T41" fmla="*/ 30 h 41"/>
                <a:gd name="T42" fmla="*/ 22 w 56"/>
                <a:gd name="T43" fmla="*/ 30 h 41"/>
                <a:gd name="T44" fmla="*/ 29 w 56"/>
                <a:gd name="T45" fmla="*/ 32 h 41"/>
                <a:gd name="T46" fmla="*/ 22 w 56"/>
                <a:gd name="T47" fmla="*/ 30 h 41"/>
                <a:gd name="T48" fmla="*/ 16 w 56"/>
                <a:gd name="T49" fmla="*/ 24 h 41"/>
                <a:gd name="T50" fmla="*/ 16 w 56"/>
                <a:gd name="T51" fmla="*/ 25 h 41"/>
                <a:gd name="T52" fmla="*/ 16 w 56"/>
                <a:gd name="T53" fmla="*/ 25 h 41"/>
                <a:gd name="T54" fmla="*/ 16 w 56"/>
                <a:gd name="T55" fmla="*/ 24 h 41"/>
                <a:gd name="T56" fmla="*/ 16 w 56"/>
                <a:gd name="T57" fmla="*/ 24 h 41"/>
                <a:gd name="T58" fmla="*/ 16 w 56"/>
                <a:gd name="T59" fmla="*/ 24 h 41"/>
                <a:gd name="T60" fmla="*/ 16 w 56"/>
                <a:gd name="T61" fmla="*/ 24 h 41"/>
                <a:gd name="T62" fmla="*/ 16 w 56"/>
                <a:gd name="T63" fmla="*/ 24 h 41"/>
                <a:gd name="T64" fmla="*/ 16 w 56"/>
                <a:gd name="T65" fmla="*/ 24 h 41"/>
                <a:gd name="T66" fmla="*/ 16 w 56"/>
                <a:gd name="T67" fmla="*/ 24 h 41"/>
                <a:gd name="T68" fmla="*/ 16 w 56"/>
                <a:gd name="T69" fmla="*/ 24 h 41"/>
                <a:gd name="T70" fmla="*/ 16 w 56"/>
                <a:gd name="T71" fmla="*/ 24 h 41"/>
                <a:gd name="T72" fmla="*/ 16 w 56"/>
                <a:gd name="T73" fmla="*/ 24 h 41"/>
                <a:gd name="T74" fmla="*/ 13 w 56"/>
                <a:gd name="T75" fmla="*/ 8 h 41"/>
                <a:gd name="T76" fmla="*/ 13 w 56"/>
                <a:gd name="T77" fmla="*/ 8 h 41"/>
                <a:gd name="T78" fmla="*/ 13 w 56"/>
                <a:gd name="T79" fmla="*/ 8 h 41"/>
                <a:gd name="T80" fmla="*/ 13 w 56"/>
                <a:gd name="T81" fmla="*/ 8 h 41"/>
                <a:gd name="T82" fmla="*/ 17 w 56"/>
                <a:gd name="T83" fmla="*/ 8 h 41"/>
                <a:gd name="T84" fmla="*/ 17 w 56"/>
                <a:gd name="T85" fmla="*/ 8 h 41"/>
                <a:gd name="T86" fmla="*/ 17 w 56"/>
                <a:gd name="T87" fmla="*/ 8 h 41"/>
                <a:gd name="T88" fmla="*/ 17 w 56"/>
                <a:gd name="T89" fmla="*/ 8 h 41"/>
                <a:gd name="T90" fmla="*/ 17 w 56"/>
                <a:gd name="T91" fmla="*/ 8 h 41"/>
                <a:gd name="T92" fmla="*/ 17 w 56"/>
                <a:gd name="T93" fmla="*/ 8 h 41"/>
                <a:gd name="T94" fmla="*/ 0 w 56"/>
                <a:gd name="T95" fmla="*/ 1 h 41"/>
                <a:gd name="T96" fmla="*/ 13 w 56"/>
                <a:gd name="T97" fmla="*/ 8 h 41"/>
                <a:gd name="T98" fmla="*/ 0 w 56"/>
                <a:gd name="T99" fmla="*/ 1 h 41"/>
                <a:gd name="T100" fmla="*/ 0 w 56"/>
                <a:gd name="T101" fmla="*/ 1 h 41"/>
                <a:gd name="T102" fmla="*/ 0 w 56"/>
                <a:gd name="T103" fmla="*/ 1 h 41"/>
                <a:gd name="T104" fmla="*/ 0 w 56"/>
                <a:gd name="T105" fmla="*/ 1 h 41"/>
                <a:gd name="T106" fmla="*/ 0 w 56"/>
                <a:gd name="T107" fmla="*/ 0 h 41"/>
                <a:gd name="T108" fmla="*/ 0 w 56"/>
                <a:gd name="T109" fmla="*/ 1 h 41"/>
                <a:gd name="T110" fmla="*/ 0 w 56"/>
                <a:gd name="T11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6" h="41">
                  <a:moveTo>
                    <a:pt x="56" y="41"/>
                  </a:moveTo>
                  <a:cubicBezTo>
                    <a:pt x="56" y="41"/>
                    <a:pt x="56" y="41"/>
                    <a:pt x="56" y="41"/>
                  </a:cubicBezTo>
                  <a:cubicBezTo>
                    <a:pt x="56" y="41"/>
                    <a:pt x="56" y="41"/>
                    <a:pt x="56" y="41"/>
                  </a:cubicBezTo>
                  <a:cubicBezTo>
                    <a:pt x="56" y="41"/>
                    <a:pt x="56" y="41"/>
                    <a:pt x="56" y="41"/>
                  </a:cubicBezTo>
                  <a:moveTo>
                    <a:pt x="43" y="34"/>
                  </a:moveTo>
                  <a:cubicBezTo>
                    <a:pt x="46" y="38"/>
                    <a:pt x="51" y="41"/>
                    <a:pt x="56" y="41"/>
                  </a:cubicBezTo>
                  <a:cubicBezTo>
                    <a:pt x="51" y="41"/>
                    <a:pt x="46" y="38"/>
                    <a:pt x="43" y="34"/>
                  </a:cubicBezTo>
                  <a:moveTo>
                    <a:pt x="43" y="33"/>
                  </a:moveTo>
                  <a:cubicBezTo>
                    <a:pt x="43" y="33"/>
                    <a:pt x="43" y="34"/>
                    <a:pt x="43" y="34"/>
                  </a:cubicBezTo>
                  <a:cubicBezTo>
                    <a:pt x="43" y="34"/>
                    <a:pt x="43" y="33"/>
                    <a:pt x="43" y="33"/>
                  </a:cubicBezTo>
                  <a:moveTo>
                    <a:pt x="43" y="33"/>
                  </a:moveTo>
                  <a:cubicBezTo>
                    <a:pt x="43" y="33"/>
                    <a:pt x="43" y="33"/>
                    <a:pt x="43" y="33"/>
                  </a:cubicBezTo>
                  <a:cubicBezTo>
                    <a:pt x="43" y="33"/>
                    <a:pt x="43" y="33"/>
                    <a:pt x="43" y="33"/>
                  </a:cubicBezTo>
                  <a:moveTo>
                    <a:pt x="43" y="33"/>
                  </a:moveTo>
                  <a:cubicBezTo>
                    <a:pt x="43" y="33"/>
                    <a:pt x="43" y="33"/>
                    <a:pt x="43" y="33"/>
                  </a:cubicBezTo>
                  <a:cubicBezTo>
                    <a:pt x="43" y="33"/>
                    <a:pt x="43" y="33"/>
                    <a:pt x="43" y="33"/>
                  </a:cubicBezTo>
                  <a:moveTo>
                    <a:pt x="29" y="32"/>
                  </a:moveTo>
                  <a:cubicBezTo>
                    <a:pt x="29" y="32"/>
                    <a:pt x="29" y="32"/>
                    <a:pt x="29" y="32"/>
                  </a:cubicBezTo>
                  <a:cubicBezTo>
                    <a:pt x="29" y="32"/>
                    <a:pt x="29" y="32"/>
                    <a:pt x="29" y="32"/>
                  </a:cubicBezTo>
                  <a:cubicBezTo>
                    <a:pt x="29" y="32"/>
                    <a:pt x="29" y="32"/>
                    <a:pt x="29" y="32"/>
                  </a:cubicBezTo>
                  <a:moveTo>
                    <a:pt x="22" y="30"/>
                  </a:moveTo>
                  <a:cubicBezTo>
                    <a:pt x="22" y="30"/>
                    <a:pt x="22" y="30"/>
                    <a:pt x="22" y="30"/>
                  </a:cubicBezTo>
                  <a:cubicBezTo>
                    <a:pt x="24" y="31"/>
                    <a:pt x="27" y="32"/>
                    <a:pt x="29" y="32"/>
                  </a:cubicBezTo>
                  <a:cubicBezTo>
                    <a:pt x="27" y="32"/>
                    <a:pt x="24" y="31"/>
                    <a:pt x="22" y="30"/>
                  </a:cubicBezTo>
                  <a:moveTo>
                    <a:pt x="16" y="24"/>
                  </a:moveTo>
                  <a:cubicBezTo>
                    <a:pt x="16" y="25"/>
                    <a:pt x="16" y="25"/>
                    <a:pt x="16" y="25"/>
                  </a:cubicBezTo>
                  <a:cubicBezTo>
                    <a:pt x="16" y="25"/>
                    <a:pt x="16" y="25"/>
                    <a:pt x="16" y="25"/>
                  </a:cubicBezTo>
                  <a:cubicBezTo>
                    <a:pt x="16" y="25"/>
                    <a:pt x="16" y="25"/>
                    <a:pt x="16" y="24"/>
                  </a:cubicBezTo>
                  <a:moveTo>
                    <a:pt x="16" y="24"/>
                  </a:moveTo>
                  <a:cubicBezTo>
                    <a:pt x="16" y="24"/>
                    <a:pt x="16" y="24"/>
                    <a:pt x="16" y="24"/>
                  </a:cubicBezTo>
                  <a:cubicBezTo>
                    <a:pt x="16" y="24"/>
                    <a:pt x="16" y="24"/>
                    <a:pt x="16" y="24"/>
                  </a:cubicBezTo>
                  <a:moveTo>
                    <a:pt x="16" y="24"/>
                  </a:moveTo>
                  <a:cubicBezTo>
                    <a:pt x="16" y="24"/>
                    <a:pt x="16" y="24"/>
                    <a:pt x="16" y="24"/>
                  </a:cubicBezTo>
                  <a:cubicBezTo>
                    <a:pt x="16" y="24"/>
                    <a:pt x="16" y="24"/>
                    <a:pt x="16" y="24"/>
                  </a:cubicBezTo>
                  <a:moveTo>
                    <a:pt x="16" y="24"/>
                  </a:moveTo>
                  <a:cubicBezTo>
                    <a:pt x="16" y="24"/>
                    <a:pt x="16" y="24"/>
                    <a:pt x="16" y="24"/>
                  </a:cubicBezTo>
                  <a:cubicBezTo>
                    <a:pt x="16" y="24"/>
                    <a:pt x="16" y="24"/>
                    <a:pt x="16" y="24"/>
                  </a:cubicBezTo>
                  <a:moveTo>
                    <a:pt x="13" y="8"/>
                  </a:moveTo>
                  <a:cubicBezTo>
                    <a:pt x="13" y="8"/>
                    <a:pt x="13" y="8"/>
                    <a:pt x="13" y="8"/>
                  </a:cubicBezTo>
                  <a:cubicBezTo>
                    <a:pt x="13" y="8"/>
                    <a:pt x="13" y="8"/>
                    <a:pt x="13" y="8"/>
                  </a:cubicBezTo>
                  <a:cubicBezTo>
                    <a:pt x="13" y="8"/>
                    <a:pt x="13" y="8"/>
                    <a:pt x="13" y="8"/>
                  </a:cubicBezTo>
                  <a:moveTo>
                    <a:pt x="17" y="8"/>
                  </a:moveTo>
                  <a:cubicBezTo>
                    <a:pt x="17" y="8"/>
                    <a:pt x="17" y="8"/>
                    <a:pt x="17" y="8"/>
                  </a:cubicBezTo>
                  <a:cubicBezTo>
                    <a:pt x="17" y="8"/>
                    <a:pt x="17" y="8"/>
                    <a:pt x="17" y="8"/>
                  </a:cubicBezTo>
                  <a:moveTo>
                    <a:pt x="17" y="8"/>
                  </a:moveTo>
                  <a:cubicBezTo>
                    <a:pt x="17" y="8"/>
                    <a:pt x="17" y="8"/>
                    <a:pt x="17" y="8"/>
                  </a:cubicBezTo>
                  <a:cubicBezTo>
                    <a:pt x="17" y="8"/>
                    <a:pt x="17" y="8"/>
                    <a:pt x="17" y="8"/>
                  </a:cubicBezTo>
                  <a:moveTo>
                    <a:pt x="0" y="1"/>
                  </a:moveTo>
                  <a:cubicBezTo>
                    <a:pt x="3" y="6"/>
                    <a:pt x="8" y="8"/>
                    <a:pt x="13" y="8"/>
                  </a:cubicBezTo>
                  <a:cubicBezTo>
                    <a:pt x="8" y="8"/>
                    <a:pt x="3" y="6"/>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path>
              </a:pathLst>
            </a:custGeom>
            <a:solidFill>
              <a:srgbClr val="FA3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69" name="Freeform 221">
              <a:extLst>
                <a:ext uri="{FF2B5EF4-FFF2-40B4-BE49-F238E27FC236}">
                  <a16:creationId xmlns:a16="http://schemas.microsoft.com/office/drawing/2014/main" id="{5A4D5C28-2FA0-4392-9144-EAEB33CAEB0D}"/>
                </a:ext>
              </a:extLst>
            </p:cNvPr>
            <p:cNvSpPr>
              <a:spLocks/>
            </p:cNvSpPr>
            <p:nvPr/>
          </p:nvSpPr>
          <p:spPr bwMode="auto">
            <a:xfrm>
              <a:off x="7048" y="3898"/>
              <a:ext cx="14" cy="12"/>
            </a:xfrm>
            <a:custGeom>
              <a:avLst/>
              <a:gdLst>
                <a:gd name="T0" fmla="*/ 0 w 6"/>
                <a:gd name="T1" fmla="*/ 0 h 5"/>
                <a:gd name="T2" fmla="*/ 0 w 6"/>
                <a:gd name="T3" fmla="*/ 0 h 5"/>
                <a:gd name="T4" fmla="*/ 6 w 6"/>
                <a:gd name="T5" fmla="*/ 5 h 5"/>
                <a:gd name="T6" fmla="*/ 6 w 6"/>
                <a:gd name="T7" fmla="*/ 5 h 5"/>
                <a:gd name="T8" fmla="*/ 0 w 6"/>
                <a:gd name="T9" fmla="*/ 0 h 5"/>
              </a:gdLst>
              <a:ahLst/>
              <a:cxnLst>
                <a:cxn ang="0">
                  <a:pos x="T0" y="T1"/>
                </a:cxn>
                <a:cxn ang="0">
                  <a:pos x="T2" y="T3"/>
                </a:cxn>
                <a:cxn ang="0">
                  <a:pos x="T4" y="T5"/>
                </a:cxn>
                <a:cxn ang="0">
                  <a:pos x="T6" y="T7"/>
                </a:cxn>
                <a:cxn ang="0">
                  <a:pos x="T8" y="T9"/>
                </a:cxn>
              </a:cxnLst>
              <a:rect l="0" t="0" r="r" b="b"/>
              <a:pathLst>
                <a:path w="6" h="5">
                  <a:moveTo>
                    <a:pt x="0" y="0"/>
                  </a:moveTo>
                  <a:cubicBezTo>
                    <a:pt x="0" y="0"/>
                    <a:pt x="0" y="0"/>
                    <a:pt x="0" y="0"/>
                  </a:cubicBezTo>
                  <a:cubicBezTo>
                    <a:pt x="2" y="2"/>
                    <a:pt x="4" y="4"/>
                    <a:pt x="6" y="5"/>
                  </a:cubicBezTo>
                  <a:cubicBezTo>
                    <a:pt x="6" y="5"/>
                    <a:pt x="6" y="5"/>
                    <a:pt x="6" y="5"/>
                  </a:cubicBezTo>
                  <a:cubicBezTo>
                    <a:pt x="4" y="4"/>
                    <a:pt x="2" y="2"/>
                    <a:pt x="0" y="0"/>
                  </a:cubicBezTo>
                </a:path>
              </a:pathLst>
            </a:custGeom>
            <a:solidFill>
              <a:srgbClr val="F02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0" name="Freeform 222">
              <a:extLst>
                <a:ext uri="{FF2B5EF4-FFF2-40B4-BE49-F238E27FC236}">
                  <a16:creationId xmlns:a16="http://schemas.microsoft.com/office/drawing/2014/main" id="{1E71F725-5F54-4971-8BF1-EF6932AF427F}"/>
                </a:ext>
              </a:extLst>
            </p:cNvPr>
            <p:cNvSpPr>
              <a:spLocks/>
            </p:cNvSpPr>
            <p:nvPr/>
          </p:nvSpPr>
          <p:spPr bwMode="auto">
            <a:xfrm>
              <a:off x="7005" y="3755"/>
              <a:ext cx="277" cy="182"/>
            </a:xfrm>
            <a:custGeom>
              <a:avLst/>
              <a:gdLst>
                <a:gd name="T0" fmla="*/ 7 w 116"/>
                <a:gd name="T1" fmla="*/ 13 h 76"/>
                <a:gd name="T2" fmla="*/ 7 w 116"/>
                <a:gd name="T3" fmla="*/ 13 h 76"/>
                <a:gd name="T4" fmla="*/ 7 w 116"/>
                <a:gd name="T5" fmla="*/ 14 h 76"/>
                <a:gd name="T6" fmla="*/ 8 w 116"/>
                <a:gd name="T7" fmla="*/ 15 h 76"/>
                <a:gd name="T8" fmla="*/ 0 w 116"/>
                <a:gd name="T9" fmla="*/ 28 h 76"/>
                <a:gd name="T10" fmla="*/ 2 w 116"/>
                <a:gd name="T11" fmla="*/ 36 h 76"/>
                <a:gd name="T12" fmla="*/ 2 w 116"/>
                <a:gd name="T13" fmla="*/ 36 h 76"/>
                <a:gd name="T14" fmla="*/ 15 w 116"/>
                <a:gd name="T15" fmla="*/ 43 h 76"/>
                <a:gd name="T16" fmla="*/ 19 w 116"/>
                <a:gd name="T17" fmla="*/ 43 h 76"/>
                <a:gd name="T18" fmla="*/ 19 w 116"/>
                <a:gd name="T19" fmla="*/ 43 h 76"/>
                <a:gd name="T20" fmla="*/ 18 w 116"/>
                <a:gd name="T21" fmla="*/ 59 h 76"/>
                <a:gd name="T22" fmla="*/ 18 w 116"/>
                <a:gd name="T23" fmla="*/ 59 h 76"/>
                <a:gd name="T24" fmla="*/ 18 w 116"/>
                <a:gd name="T25" fmla="*/ 59 h 76"/>
                <a:gd name="T26" fmla="*/ 24 w 116"/>
                <a:gd name="T27" fmla="*/ 65 h 76"/>
                <a:gd name="T28" fmla="*/ 31 w 116"/>
                <a:gd name="T29" fmla="*/ 67 h 76"/>
                <a:gd name="T30" fmla="*/ 43 w 116"/>
                <a:gd name="T31" fmla="*/ 61 h 76"/>
                <a:gd name="T32" fmla="*/ 45 w 116"/>
                <a:gd name="T33" fmla="*/ 68 h 76"/>
                <a:gd name="T34" fmla="*/ 45 w 116"/>
                <a:gd name="T35" fmla="*/ 68 h 76"/>
                <a:gd name="T36" fmla="*/ 45 w 116"/>
                <a:gd name="T37" fmla="*/ 69 h 76"/>
                <a:gd name="T38" fmla="*/ 58 w 116"/>
                <a:gd name="T39" fmla="*/ 76 h 76"/>
                <a:gd name="T40" fmla="*/ 73 w 116"/>
                <a:gd name="T41" fmla="*/ 62 h 76"/>
                <a:gd name="T42" fmla="*/ 84 w 116"/>
                <a:gd name="T43" fmla="*/ 67 h 76"/>
                <a:gd name="T44" fmla="*/ 91 w 116"/>
                <a:gd name="T45" fmla="*/ 65 h 76"/>
                <a:gd name="T46" fmla="*/ 92 w 116"/>
                <a:gd name="T47" fmla="*/ 65 h 76"/>
                <a:gd name="T48" fmla="*/ 94 w 116"/>
                <a:gd name="T49" fmla="*/ 40 h 76"/>
                <a:gd name="T50" fmla="*/ 94 w 116"/>
                <a:gd name="T51" fmla="*/ 40 h 76"/>
                <a:gd name="T52" fmla="*/ 100 w 116"/>
                <a:gd name="T53" fmla="*/ 41 h 76"/>
                <a:gd name="T54" fmla="*/ 107 w 116"/>
                <a:gd name="T55" fmla="*/ 40 h 76"/>
                <a:gd name="T56" fmla="*/ 107 w 116"/>
                <a:gd name="T57" fmla="*/ 39 h 76"/>
                <a:gd name="T58" fmla="*/ 107 w 116"/>
                <a:gd name="T59" fmla="*/ 39 h 76"/>
                <a:gd name="T60" fmla="*/ 107 w 116"/>
                <a:gd name="T61" fmla="*/ 39 h 76"/>
                <a:gd name="T62" fmla="*/ 100 w 116"/>
                <a:gd name="T63" fmla="*/ 29 h 76"/>
                <a:gd name="T64" fmla="*/ 93 w 116"/>
                <a:gd name="T65" fmla="*/ 30 h 76"/>
                <a:gd name="T66" fmla="*/ 86 w 116"/>
                <a:gd name="T67" fmla="*/ 43 h 76"/>
                <a:gd name="T68" fmla="*/ 86 w 116"/>
                <a:gd name="T69" fmla="*/ 43 h 76"/>
                <a:gd name="T70" fmla="*/ 86 w 116"/>
                <a:gd name="T71" fmla="*/ 43 h 76"/>
                <a:gd name="T72" fmla="*/ 85 w 116"/>
                <a:gd name="T73" fmla="*/ 43 h 76"/>
                <a:gd name="T74" fmla="*/ 85 w 116"/>
                <a:gd name="T75" fmla="*/ 43 h 76"/>
                <a:gd name="T76" fmla="*/ 78 w 116"/>
                <a:gd name="T77" fmla="*/ 45 h 76"/>
                <a:gd name="T78" fmla="*/ 78 w 116"/>
                <a:gd name="T79" fmla="*/ 45 h 76"/>
                <a:gd name="T80" fmla="*/ 72 w 116"/>
                <a:gd name="T81" fmla="*/ 44 h 76"/>
                <a:gd name="T82" fmla="*/ 71 w 116"/>
                <a:gd name="T83" fmla="*/ 44 h 76"/>
                <a:gd name="T84" fmla="*/ 63 w 116"/>
                <a:gd name="T85" fmla="*/ 58 h 76"/>
                <a:gd name="T86" fmla="*/ 56 w 116"/>
                <a:gd name="T87" fmla="*/ 60 h 76"/>
                <a:gd name="T88" fmla="*/ 44 w 116"/>
                <a:gd name="T89" fmla="*/ 52 h 76"/>
                <a:gd name="T90" fmla="*/ 43 w 116"/>
                <a:gd name="T91" fmla="*/ 52 h 76"/>
                <a:gd name="T92" fmla="*/ 43 w 116"/>
                <a:gd name="T93" fmla="*/ 52 h 76"/>
                <a:gd name="T94" fmla="*/ 41 w 116"/>
                <a:gd name="T95" fmla="*/ 45 h 76"/>
                <a:gd name="T96" fmla="*/ 41 w 116"/>
                <a:gd name="T97" fmla="*/ 43 h 76"/>
                <a:gd name="T98" fmla="*/ 37 w 116"/>
                <a:gd name="T99" fmla="*/ 44 h 76"/>
                <a:gd name="T100" fmla="*/ 24 w 116"/>
                <a:gd name="T101" fmla="*/ 36 h 76"/>
                <a:gd name="T102" fmla="*/ 22 w 116"/>
                <a:gd name="T103" fmla="*/ 29 h 76"/>
                <a:gd name="T104" fmla="*/ 28 w 116"/>
                <a:gd name="T105" fmla="*/ 17 h 76"/>
                <a:gd name="T106" fmla="*/ 25 w 116"/>
                <a:gd name="T107" fmla="*/ 1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76">
                  <a:moveTo>
                    <a:pt x="7" y="0"/>
                  </a:moveTo>
                  <a:cubicBezTo>
                    <a:pt x="5" y="4"/>
                    <a:pt x="5" y="9"/>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3"/>
                  </a:cubicBezTo>
                  <a:cubicBezTo>
                    <a:pt x="7" y="13"/>
                    <a:pt x="7" y="13"/>
                    <a:pt x="7" y="14"/>
                  </a:cubicBezTo>
                  <a:cubicBezTo>
                    <a:pt x="7" y="14"/>
                    <a:pt x="7" y="14"/>
                    <a:pt x="7" y="14"/>
                  </a:cubicBezTo>
                  <a:cubicBezTo>
                    <a:pt x="7" y="14"/>
                    <a:pt x="8" y="14"/>
                    <a:pt x="8" y="15"/>
                  </a:cubicBezTo>
                  <a:cubicBezTo>
                    <a:pt x="8" y="15"/>
                    <a:pt x="8" y="15"/>
                    <a:pt x="8" y="15"/>
                  </a:cubicBezTo>
                  <a:cubicBezTo>
                    <a:pt x="8" y="15"/>
                    <a:pt x="8" y="15"/>
                    <a:pt x="8" y="15"/>
                  </a:cubicBezTo>
                  <a:cubicBezTo>
                    <a:pt x="8" y="15"/>
                    <a:pt x="8" y="15"/>
                    <a:pt x="8" y="15"/>
                  </a:cubicBezTo>
                  <a:cubicBezTo>
                    <a:pt x="3" y="18"/>
                    <a:pt x="0" y="23"/>
                    <a:pt x="0" y="28"/>
                  </a:cubicBezTo>
                  <a:cubicBezTo>
                    <a:pt x="0" y="31"/>
                    <a:pt x="1" y="33"/>
                    <a:pt x="2" y="35"/>
                  </a:cubicBezTo>
                  <a:cubicBezTo>
                    <a:pt x="2" y="35"/>
                    <a:pt x="2" y="35"/>
                    <a:pt x="2" y="35"/>
                  </a:cubicBezTo>
                  <a:cubicBezTo>
                    <a:pt x="2" y="36"/>
                    <a:pt x="2" y="36"/>
                    <a:pt x="2" y="36"/>
                  </a:cubicBezTo>
                  <a:cubicBezTo>
                    <a:pt x="2" y="36"/>
                    <a:pt x="2" y="36"/>
                    <a:pt x="2" y="36"/>
                  </a:cubicBezTo>
                  <a:cubicBezTo>
                    <a:pt x="2" y="36"/>
                    <a:pt x="2" y="36"/>
                    <a:pt x="2" y="36"/>
                  </a:cubicBezTo>
                  <a:cubicBezTo>
                    <a:pt x="2" y="36"/>
                    <a:pt x="2" y="36"/>
                    <a:pt x="2" y="36"/>
                  </a:cubicBezTo>
                  <a:cubicBezTo>
                    <a:pt x="5" y="41"/>
                    <a:pt x="10" y="43"/>
                    <a:pt x="15" y="43"/>
                  </a:cubicBezTo>
                  <a:cubicBezTo>
                    <a:pt x="15" y="43"/>
                    <a:pt x="15" y="43"/>
                    <a:pt x="15" y="43"/>
                  </a:cubicBezTo>
                  <a:cubicBezTo>
                    <a:pt x="15" y="43"/>
                    <a:pt x="15" y="43"/>
                    <a:pt x="15" y="43"/>
                  </a:cubicBezTo>
                  <a:cubicBezTo>
                    <a:pt x="16" y="43"/>
                    <a:pt x="17" y="43"/>
                    <a:pt x="19" y="43"/>
                  </a:cubicBezTo>
                  <a:cubicBezTo>
                    <a:pt x="19" y="43"/>
                    <a:pt x="19" y="43"/>
                    <a:pt x="19" y="43"/>
                  </a:cubicBezTo>
                  <a:cubicBezTo>
                    <a:pt x="19" y="43"/>
                    <a:pt x="19" y="43"/>
                    <a:pt x="19" y="43"/>
                  </a:cubicBezTo>
                  <a:cubicBezTo>
                    <a:pt x="19" y="43"/>
                    <a:pt x="19" y="43"/>
                    <a:pt x="19" y="43"/>
                  </a:cubicBezTo>
                  <a:cubicBezTo>
                    <a:pt x="19" y="43"/>
                    <a:pt x="19" y="43"/>
                    <a:pt x="19" y="43"/>
                  </a:cubicBezTo>
                  <a:cubicBezTo>
                    <a:pt x="19" y="43"/>
                    <a:pt x="19" y="43"/>
                    <a:pt x="19" y="43"/>
                  </a:cubicBezTo>
                  <a:cubicBezTo>
                    <a:pt x="19" y="43"/>
                    <a:pt x="19" y="43"/>
                    <a:pt x="19" y="43"/>
                  </a:cubicBezTo>
                  <a:cubicBezTo>
                    <a:pt x="17" y="45"/>
                    <a:pt x="16" y="48"/>
                    <a:pt x="16" y="52"/>
                  </a:cubicBezTo>
                  <a:cubicBezTo>
                    <a:pt x="16" y="54"/>
                    <a:pt x="17" y="56"/>
                    <a:pt x="18" y="59"/>
                  </a:cubicBezTo>
                  <a:cubicBezTo>
                    <a:pt x="18" y="59"/>
                    <a:pt x="18" y="59"/>
                    <a:pt x="18" y="59"/>
                  </a:cubicBezTo>
                  <a:cubicBezTo>
                    <a:pt x="18" y="59"/>
                    <a:pt x="18" y="59"/>
                    <a:pt x="18" y="59"/>
                  </a:cubicBezTo>
                  <a:cubicBezTo>
                    <a:pt x="18" y="59"/>
                    <a:pt x="18" y="59"/>
                    <a:pt x="18" y="59"/>
                  </a:cubicBezTo>
                  <a:cubicBezTo>
                    <a:pt x="18" y="59"/>
                    <a:pt x="18" y="59"/>
                    <a:pt x="18" y="59"/>
                  </a:cubicBezTo>
                  <a:cubicBezTo>
                    <a:pt x="18" y="59"/>
                    <a:pt x="18" y="59"/>
                    <a:pt x="18" y="59"/>
                  </a:cubicBezTo>
                  <a:cubicBezTo>
                    <a:pt x="18" y="59"/>
                    <a:pt x="18" y="59"/>
                    <a:pt x="18" y="59"/>
                  </a:cubicBezTo>
                  <a:cubicBezTo>
                    <a:pt x="18" y="59"/>
                    <a:pt x="18" y="59"/>
                    <a:pt x="18" y="59"/>
                  </a:cubicBezTo>
                  <a:cubicBezTo>
                    <a:pt x="18" y="60"/>
                    <a:pt x="18" y="60"/>
                    <a:pt x="18" y="60"/>
                  </a:cubicBezTo>
                  <a:cubicBezTo>
                    <a:pt x="20" y="62"/>
                    <a:pt x="22" y="64"/>
                    <a:pt x="24" y="65"/>
                  </a:cubicBezTo>
                  <a:cubicBezTo>
                    <a:pt x="26" y="66"/>
                    <a:pt x="29" y="67"/>
                    <a:pt x="31" y="67"/>
                  </a:cubicBezTo>
                  <a:cubicBezTo>
                    <a:pt x="31" y="67"/>
                    <a:pt x="31" y="67"/>
                    <a:pt x="31" y="67"/>
                  </a:cubicBezTo>
                  <a:cubicBezTo>
                    <a:pt x="31" y="67"/>
                    <a:pt x="31" y="67"/>
                    <a:pt x="31" y="67"/>
                  </a:cubicBezTo>
                  <a:cubicBezTo>
                    <a:pt x="33" y="67"/>
                    <a:pt x="36" y="66"/>
                    <a:pt x="38" y="65"/>
                  </a:cubicBezTo>
                  <a:cubicBezTo>
                    <a:pt x="40" y="64"/>
                    <a:pt x="42" y="62"/>
                    <a:pt x="43" y="61"/>
                  </a:cubicBezTo>
                  <a:cubicBezTo>
                    <a:pt x="43" y="61"/>
                    <a:pt x="43" y="61"/>
                    <a:pt x="43" y="61"/>
                  </a:cubicBezTo>
                  <a:cubicBezTo>
                    <a:pt x="43" y="61"/>
                    <a:pt x="43" y="61"/>
                    <a:pt x="43" y="61"/>
                  </a:cubicBezTo>
                  <a:cubicBezTo>
                    <a:pt x="43" y="61"/>
                    <a:pt x="43" y="61"/>
                    <a:pt x="43" y="61"/>
                  </a:cubicBezTo>
                  <a:cubicBezTo>
                    <a:pt x="43" y="63"/>
                    <a:pt x="43" y="66"/>
                    <a:pt x="45" y="68"/>
                  </a:cubicBezTo>
                  <a:cubicBezTo>
                    <a:pt x="45" y="68"/>
                    <a:pt x="45" y="68"/>
                    <a:pt x="45" y="68"/>
                  </a:cubicBezTo>
                  <a:cubicBezTo>
                    <a:pt x="45" y="68"/>
                    <a:pt x="45" y="68"/>
                    <a:pt x="45" y="68"/>
                  </a:cubicBezTo>
                  <a:cubicBezTo>
                    <a:pt x="45" y="68"/>
                    <a:pt x="45" y="68"/>
                    <a:pt x="45" y="68"/>
                  </a:cubicBezTo>
                  <a:cubicBezTo>
                    <a:pt x="45" y="68"/>
                    <a:pt x="45" y="68"/>
                    <a:pt x="45" y="68"/>
                  </a:cubicBezTo>
                  <a:cubicBezTo>
                    <a:pt x="45" y="68"/>
                    <a:pt x="45" y="68"/>
                    <a:pt x="45" y="68"/>
                  </a:cubicBezTo>
                  <a:cubicBezTo>
                    <a:pt x="45" y="68"/>
                    <a:pt x="45" y="69"/>
                    <a:pt x="45" y="69"/>
                  </a:cubicBezTo>
                  <a:cubicBezTo>
                    <a:pt x="45" y="69"/>
                    <a:pt x="45" y="69"/>
                    <a:pt x="45" y="69"/>
                  </a:cubicBezTo>
                  <a:cubicBezTo>
                    <a:pt x="48" y="73"/>
                    <a:pt x="53" y="76"/>
                    <a:pt x="58" y="76"/>
                  </a:cubicBezTo>
                  <a:cubicBezTo>
                    <a:pt x="58" y="76"/>
                    <a:pt x="58" y="76"/>
                    <a:pt x="58" y="76"/>
                  </a:cubicBezTo>
                  <a:cubicBezTo>
                    <a:pt x="58" y="76"/>
                    <a:pt x="58" y="76"/>
                    <a:pt x="58" y="76"/>
                  </a:cubicBezTo>
                  <a:cubicBezTo>
                    <a:pt x="60" y="76"/>
                    <a:pt x="63" y="75"/>
                    <a:pt x="65" y="74"/>
                  </a:cubicBezTo>
                  <a:cubicBezTo>
                    <a:pt x="70" y="71"/>
                    <a:pt x="73" y="67"/>
                    <a:pt x="73" y="62"/>
                  </a:cubicBezTo>
                  <a:cubicBezTo>
                    <a:pt x="73" y="62"/>
                    <a:pt x="73" y="62"/>
                    <a:pt x="73" y="62"/>
                  </a:cubicBezTo>
                  <a:cubicBezTo>
                    <a:pt x="76" y="65"/>
                    <a:pt x="80" y="67"/>
                    <a:pt x="84" y="67"/>
                  </a:cubicBezTo>
                  <a:cubicBezTo>
                    <a:pt x="84" y="67"/>
                    <a:pt x="84" y="67"/>
                    <a:pt x="84" y="67"/>
                  </a:cubicBezTo>
                  <a:cubicBezTo>
                    <a:pt x="84" y="67"/>
                    <a:pt x="84" y="67"/>
                    <a:pt x="84" y="67"/>
                  </a:cubicBezTo>
                  <a:cubicBezTo>
                    <a:pt x="87" y="67"/>
                    <a:pt x="89" y="66"/>
                    <a:pt x="91" y="65"/>
                  </a:cubicBezTo>
                  <a:cubicBezTo>
                    <a:pt x="91" y="65"/>
                    <a:pt x="91" y="65"/>
                    <a:pt x="91" y="65"/>
                  </a:cubicBezTo>
                  <a:cubicBezTo>
                    <a:pt x="91" y="65"/>
                    <a:pt x="91" y="65"/>
                    <a:pt x="91" y="65"/>
                  </a:cubicBezTo>
                  <a:cubicBezTo>
                    <a:pt x="91" y="65"/>
                    <a:pt x="91" y="65"/>
                    <a:pt x="91" y="65"/>
                  </a:cubicBezTo>
                  <a:cubicBezTo>
                    <a:pt x="91" y="65"/>
                    <a:pt x="92" y="65"/>
                    <a:pt x="92" y="65"/>
                  </a:cubicBezTo>
                  <a:cubicBezTo>
                    <a:pt x="97" y="62"/>
                    <a:pt x="99" y="57"/>
                    <a:pt x="99" y="52"/>
                  </a:cubicBezTo>
                  <a:cubicBezTo>
                    <a:pt x="99" y="49"/>
                    <a:pt x="99" y="47"/>
                    <a:pt x="98" y="45"/>
                  </a:cubicBezTo>
                  <a:cubicBezTo>
                    <a:pt x="96" y="43"/>
                    <a:pt x="95" y="41"/>
                    <a:pt x="94" y="40"/>
                  </a:cubicBezTo>
                  <a:cubicBezTo>
                    <a:pt x="94" y="40"/>
                    <a:pt x="94" y="40"/>
                    <a:pt x="94" y="40"/>
                  </a:cubicBezTo>
                  <a:cubicBezTo>
                    <a:pt x="94" y="40"/>
                    <a:pt x="94" y="40"/>
                    <a:pt x="94" y="40"/>
                  </a:cubicBezTo>
                  <a:cubicBezTo>
                    <a:pt x="94" y="40"/>
                    <a:pt x="94" y="40"/>
                    <a:pt x="94" y="40"/>
                  </a:cubicBezTo>
                  <a:cubicBezTo>
                    <a:pt x="96" y="41"/>
                    <a:pt x="98" y="41"/>
                    <a:pt x="100" y="41"/>
                  </a:cubicBezTo>
                  <a:cubicBezTo>
                    <a:pt x="100" y="41"/>
                    <a:pt x="100" y="41"/>
                    <a:pt x="100" y="41"/>
                  </a:cubicBezTo>
                  <a:cubicBezTo>
                    <a:pt x="100" y="41"/>
                    <a:pt x="100" y="41"/>
                    <a:pt x="100" y="41"/>
                  </a:cubicBezTo>
                  <a:cubicBezTo>
                    <a:pt x="102" y="41"/>
                    <a:pt x="104" y="41"/>
                    <a:pt x="106" y="40"/>
                  </a:cubicBezTo>
                  <a:cubicBezTo>
                    <a:pt x="107" y="40"/>
                    <a:pt x="107" y="40"/>
                    <a:pt x="107" y="40"/>
                  </a:cubicBezTo>
                  <a:cubicBezTo>
                    <a:pt x="107" y="40"/>
                    <a:pt x="107" y="40"/>
                    <a:pt x="107" y="40"/>
                  </a:cubicBezTo>
                  <a:cubicBezTo>
                    <a:pt x="107" y="40"/>
                    <a:pt x="107" y="40"/>
                    <a:pt x="107" y="40"/>
                  </a:cubicBezTo>
                  <a:cubicBezTo>
                    <a:pt x="107" y="40"/>
                    <a:pt x="107" y="39"/>
                    <a:pt x="107" y="39"/>
                  </a:cubicBezTo>
                  <a:cubicBezTo>
                    <a:pt x="107" y="39"/>
                    <a:pt x="107" y="39"/>
                    <a:pt x="107" y="39"/>
                  </a:cubicBezTo>
                  <a:cubicBezTo>
                    <a:pt x="107" y="39"/>
                    <a:pt x="107" y="39"/>
                    <a:pt x="107" y="39"/>
                  </a:cubicBezTo>
                  <a:cubicBezTo>
                    <a:pt x="107" y="39"/>
                    <a:pt x="107" y="39"/>
                    <a:pt x="107" y="39"/>
                  </a:cubicBezTo>
                  <a:cubicBezTo>
                    <a:pt x="107" y="39"/>
                    <a:pt x="107" y="39"/>
                    <a:pt x="107" y="39"/>
                  </a:cubicBezTo>
                  <a:cubicBezTo>
                    <a:pt x="107" y="39"/>
                    <a:pt x="107" y="39"/>
                    <a:pt x="107" y="39"/>
                  </a:cubicBezTo>
                  <a:cubicBezTo>
                    <a:pt x="107" y="39"/>
                    <a:pt x="107" y="39"/>
                    <a:pt x="107" y="39"/>
                  </a:cubicBezTo>
                  <a:cubicBezTo>
                    <a:pt x="107" y="39"/>
                    <a:pt x="107" y="39"/>
                    <a:pt x="107" y="39"/>
                  </a:cubicBezTo>
                  <a:cubicBezTo>
                    <a:pt x="107" y="39"/>
                    <a:pt x="107" y="39"/>
                    <a:pt x="107" y="39"/>
                  </a:cubicBezTo>
                  <a:cubicBezTo>
                    <a:pt x="113" y="36"/>
                    <a:pt x="116" y="29"/>
                    <a:pt x="114" y="23"/>
                  </a:cubicBezTo>
                  <a:cubicBezTo>
                    <a:pt x="111" y="27"/>
                    <a:pt x="106" y="29"/>
                    <a:pt x="100" y="29"/>
                  </a:cubicBezTo>
                  <a:cubicBezTo>
                    <a:pt x="97" y="29"/>
                    <a:pt x="95" y="29"/>
                    <a:pt x="93" y="28"/>
                  </a:cubicBezTo>
                  <a:cubicBezTo>
                    <a:pt x="93" y="29"/>
                    <a:pt x="93" y="29"/>
                    <a:pt x="93" y="30"/>
                  </a:cubicBezTo>
                  <a:cubicBezTo>
                    <a:pt x="93" y="30"/>
                    <a:pt x="93" y="30"/>
                    <a:pt x="93" y="30"/>
                  </a:cubicBezTo>
                  <a:cubicBezTo>
                    <a:pt x="93" y="35"/>
                    <a:pt x="91" y="40"/>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6" y="43"/>
                  </a:cubicBezTo>
                  <a:cubicBezTo>
                    <a:pt x="86" y="43"/>
                    <a:pt x="86" y="43"/>
                    <a:pt x="85" y="43"/>
                  </a:cubicBezTo>
                  <a:cubicBezTo>
                    <a:pt x="85" y="43"/>
                    <a:pt x="85" y="43"/>
                    <a:pt x="85" y="43"/>
                  </a:cubicBezTo>
                  <a:cubicBezTo>
                    <a:pt x="85" y="43"/>
                    <a:pt x="85" y="43"/>
                    <a:pt x="85" y="43"/>
                  </a:cubicBezTo>
                  <a:cubicBezTo>
                    <a:pt x="85" y="43"/>
                    <a:pt x="85" y="43"/>
                    <a:pt x="85" y="43"/>
                  </a:cubicBezTo>
                  <a:cubicBezTo>
                    <a:pt x="85" y="43"/>
                    <a:pt x="85" y="43"/>
                    <a:pt x="85" y="43"/>
                  </a:cubicBezTo>
                  <a:cubicBezTo>
                    <a:pt x="83" y="44"/>
                    <a:pt x="81" y="45"/>
                    <a:pt x="78" y="45"/>
                  </a:cubicBezTo>
                  <a:cubicBezTo>
                    <a:pt x="78" y="45"/>
                    <a:pt x="78" y="45"/>
                    <a:pt x="78" y="45"/>
                  </a:cubicBezTo>
                  <a:cubicBezTo>
                    <a:pt x="78" y="45"/>
                    <a:pt x="78" y="45"/>
                    <a:pt x="78" y="45"/>
                  </a:cubicBezTo>
                  <a:cubicBezTo>
                    <a:pt x="78" y="45"/>
                    <a:pt x="78" y="45"/>
                    <a:pt x="78" y="45"/>
                  </a:cubicBezTo>
                  <a:cubicBezTo>
                    <a:pt x="78" y="45"/>
                    <a:pt x="78" y="45"/>
                    <a:pt x="78" y="45"/>
                  </a:cubicBezTo>
                  <a:cubicBezTo>
                    <a:pt x="76" y="45"/>
                    <a:pt x="74" y="44"/>
                    <a:pt x="72" y="44"/>
                  </a:cubicBezTo>
                  <a:cubicBezTo>
                    <a:pt x="72" y="44"/>
                    <a:pt x="72" y="44"/>
                    <a:pt x="72" y="44"/>
                  </a:cubicBezTo>
                  <a:cubicBezTo>
                    <a:pt x="72" y="44"/>
                    <a:pt x="72" y="44"/>
                    <a:pt x="72" y="44"/>
                  </a:cubicBezTo>
                  <a:cubicBezTo>
                    <a:pt x="71" y="44"/>
                    <a:pt x="71" y="44"/>
                    <a:pt x="71" y="44"/>
                  </a:cubicBezTo>
                  <a:cubicBezTo>
                    <a:pt x="71" y="44"/>
                    <a:pt x="71" y="44"/>
                    <a:pt x="71" y="44"/>
                  </a:cubicBezTo>
                  <a:cubicBezTo>
                    <a:pt x="71" y="44"/>
                    <a:pt x="71" y="44"/>
                    <a:pt x="71" y="44"/>
                  </a:cubicBezTo>
                  <a:cubicBezTo>
                    <a:pt x="71" y="44"/>
                    <a:pt x="71" y="44"/>
                    <a:pt x="71" y="44"/>
                  </a:cubicBezTo>
                  <a:cubicBezTo>
                    <a:pt x="71" y="50"/>
                    <a:pt x="69" y="55"/>
                    <a:pt x="64" y="58"/>
                  </a:cubicBezTo>
                  <a:cubicBezTo>
                    <a:pt x="64" y="58"/>
                    <a:pt x="64" y="58"/>
                    <a:pt x="63" y="58"/>
                  </a:cubicBezTo>
                  <a:cubicBezTo>
                    <a:pt x="61" y="59"/>
                    <a:pt x="59" y="60"/>
                    <a:pt x="56" y="60"/>
                  </a:cubicBezTo>
                  <a:cubicBezTo>
                    <a:pt x="56" y="60"/>
                    <a:pt x="56" y="60"/>
                    <a:pt x="56" y="60"/>
                  </a:cubicBezTo>
                  <a:cubicBezTo>
                    <a:pt x="56" y="60"/>
                    <a:pt x="56" y="60"/>
                    <a:pt x="56" y="60"/>
                  </a:cubicBezTo>
                  <a:cubicBezTo>
                    <a:pt x="56" y="60"/>
                    <a:pt x="56" y="60"/>
                    <a:pt x="56" y="60"/>
                  </a:cubicBezTo>
                  <a:cubicBezTo>
                    <a:pt x="56" y="60"/>
                    <a:pt x="56" y="60"/>
                    <a:pt x="56" y="60"/>
                  </a:cubicBezTo>
                  <a:cubicBezTo>
                    <a:pt x="51" y="60"/>
                    <a:pt x="46" y="57"/>
                    <a:pt x="44" y="52"/>
                  </a:cubicBezTo>
                  <a:cubicBezTo>
                    <a:pt x="44" y="52"/>
                    <a:pt x="44" y="52"/>
                    <a:pt x="44" y="52"/>
                  </a:cubicBezTo>
                  <a:cubicBezTo>
                    <a:pt x="44" y="52"/>
                    <a:pt x="43" y="52"/>
                    <a:pt x="43" y="52"/>
                  </a:cubicBezTo>
                  <a:cubicBezTo>
                    <a:pt x="43" y="52"/>
                    <a:pt x="43" y="52"/>
                    <a:pt x="43" y="52"/>
                  </a:cubicBezTo>
                  <a:cubicBezTo>
                    <a:pt x="43" y="52"/>
                    <a:pt x="43" y="52"/>
                    <a:pt x="43" y="52"/>
                  </a:cubicBezTo>
                  <a:cubicBezTo>
                    <a:pt x="43" y="52"/>
                    <a:pt x="43" y="52"/>
                    <a:pt x="43" y="52"/>
                  </a:cubicBezTo>
                  <a:cubicBezTo>
                    <a:pt x="43" y="52"/>
                    <a:pt x="43" y="52"/>
                    <a:pt x="43" y="52"/>
                  </a:cubicBezTo>
                  <a:cubicBezTo>
                    <a:pt x="42" y="49"/>
                    <a:pt x="41" y="47"/>
                    <a:pt x="41" y="45"/>
                  </a:cubicBezTo>
                  <a:cubicBezTo>
                    <a:pt x="41" y="45"/>
                    <a:pt x="41" y="45"/>
                    <a:pt x="41" y="45"/>
                  </a:cubicBezTo>
                  <a:cubicBezTo>
                    <a:pt x="41" y="45"/>
                    <a:pt x="41" y="45"/>
                    <a:pt x="41" y="45"/>
                  </a:cubicBezTo>
                  <a:cubicBezTo>
                    <a:pt x="41" y="44"/>
                    <a:pt x="41" y="44"/>
                    <a:pt x="41" y="43"/>
                  </a:cubicBezTo>
                  <a:cubicBezTo>
                    <a:pt x="41" y="43"/>
                    <a:pt x="41" y="43"/>
                    <a:pt x="41" y="43"/>
                  </a:cubicBezTo>
                  <a:cubicBezTo>
                    <a:pt x="41" y="43"/>
                    <a:pt x="41" y="43"/>
                    <a:pt x="41" y="43"/>
                  </a:cubicBezTo>
                  <a:cubicBezTo>
                    <a:pt x="40" y="43"/>
                    <a:pt x="39" y="44"/>
                    <a:pt x="37" y="44"/>
                  </a:cubicBezTo>
                  <a:cubicBezTo>
                    <a:pt x="37" y="44"/>
                    <a:pt x="37" y="44"/>
                    <a:pt x="37" y="44"/>
                  </a:cubicBezTo>
                  <a:cubicBezTo>
                    <a:pt x="37" y="44"/>
                    <a:pt x="37" y="44"/>
                    <a:pt x="37" y="44"/>
                  </a:cubicBezTo>
                  <a:cubicBezTo>
                    <a:pt x="37" y="44"/>
                    <a:pt x="37" y="44"/>
                    <a:pt x="37" y="44"/>
                  </a:cubicBezTo>
                  <a:cubicBezTo>
                    <a:pt x="37" y="44"/>
                    <a:pt x="37" y="44"/>
                    <a:pt x="37" y="44"/>
                  </a:cubicBezTo>
                  <a:cubicBezTo>
                    <a:pt x="32" y="44"/>
                    <a:pt x="27" y="41"/>
                    <a:pt x="24" y="36"/>
                  </a:cubicBezTo>
                  <a:cubicBezTo>
                    <a:pt x="24" y="36"/>
                    <a:pt x="24" y="36"/>
                    <a:pt x="24" y="36"/>
                  </a:cubicBezTo>
                  <a:cubicBezTo>
                    <a:pt x="24" y="36"/>
                    <a:pt x="24" y="36"/>
                    <a:pt x="24" y="36"/>
                  </a:cubicBezTo>
                  <a:cubicBezTo>
                    <a:pt x="23" y="34"/>
                    <a:pt x="22" y="31"/>
                    <a:pt x="22" y="29"/>
                  </a:cubicBezTo>
                  <a:cubicBezTo>
                    <a:pt x="22" y="29"/>
                    <a:pt x="22" y="29"/>
                    <a:pt x="22" y="29"/>
                  </a:cubicBezTo>
                  <a:cubicBezTo>
                    <a:pt x="22" y="29"/>
                    <a:pt x="22" y="29"/>
                    <a:pt x="22" y="29"/>
                  </a:cubicBezTo>
                  <a:cubicBezTo>
                    <a:pt x="22" y="24"/>
                    <a:pt x="24" y="20"/>
                    <a:pt x="28" y="17"/>
                  </a:cubicBezTo>
                  <a:cubicBezTo>
                    <a:pt x="28" y="17"/>
                    <a:pt x="28" y="17"/>
                    <a:pt x="28" y="17"/>
                  </a:cubicBezTo>
                  <a:cubicBezTo>
                    <a:pt x="27" y="16"/>
                    <a:pt x="26" y="15"/>
                    <a:pt x="25" y="14"/>
                  </a:cubicBezTo>
                  <a:cubicBezTo>
                    <a:pt x="25" y="14"/>
                    <a:pt x="25" y="14"/>
                    <a:pt x="25" y="14"/>
                  </a:cubicBezTo>
                  <a:cubicBezTo>
                    <a:pt x="17" y="14"/>
                    <a:pt x="9" y="8"/>
                    <a:pt x="7" y="0"/>
                  </a:cubicBezTo>
                </a:path>
              </a:pathLst>
            </a:custGeom>
            <a:solidFill>
              <a:srgbClr val="FFBA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1" name="Freeform 223">
              <a:extLst>
                <a:ext uri="{FF2B5EF4-FFF2-40B4-BE49-F238E27FC236}">
                  <a16:creationId xmlns:a16="http://schemas.microsoft.com/office/drawing/2014/main" id="{2579456A-B052-4587-8367-E72603382826}"/>
                </a:ext>
              </a:extLst>
            </p:cNvPr>
            <p:cNvSpPr>
              <a:spLocks noEditPoints="1"/>
            </p:cNvSpPr>
            <p:nvPr/>
          </p:nvSpPr>
          <p:spPr bwMode="auto">
            <a:xfrm>
              <a:off x="7053" y="3700"/>
              <a:ext cx="179" cy="203"/>
            </a:xfrm>
            <a:custGeom>
              <a:avLst/>
              <a:gdLst>
                <a:gd name="T0" fmla="*/ 21 w 75"/>
                <a:gd name="T1" fmla="*/ 66 h 85"/>
                <a:gd name="T2" fmla="*/ 23 w 75"/>
                <a:gd name="T3" fmla="*/ 75 h 85"/>
                <a:gd name="T4" fmla="*/ 44 w 75"/>
                <a:gd name="T5" fmla="*/ 81 h 85"/>
                <a:gd name="T6" fmla="*/ 51 w 75"/>
                <a:gd name="T7" fmla="*/ 67 h 85"/>
                <a:gd name="T8" fmla="*/ 51 w 75"/>
                <a:gd name="T9" fmla="*/ 66 h 85"/>
                <a:gd name="T10" fmla="*/ 52 w 75"/>
                <a:gd name="T11" fmla="*/ 67 h 85"/>
                <a:gd name="T12" fmla="*/ 65 w 75"/>
                <a:gd name="T13" fmla="*/ 66 h 85"/>
                <a:gd name="T14" fmla="*/ 71 w 75"/>
                <a:gd name="T15" fmla="*/ 46 h 85"/>
                <a:gd name="T16" fmla="*/ 67 w 75"/>
                <a:gd name="T17" fmla="*/ 41 h 85"/>
                <a:gd name="T18" fmla="*/ 67 w 75"/>
                <a:gd name="T19" fmla="*/ 41 h 85"/>
                <a:gd name="T20" fmla="*/ 62 w 75"/>
                <a:gd name="T21" fmla="*/ 39 h 85"/>
                <a:gd name="T22" fmla="*/ 64 w 75"/>
                <a:gd name="T23" fmla="*/ 21 h 85"/>
                <a:gd name="T24" fmla="*/ 46 w 75"/>
                <a:gd name="T25" fmla="*/ 15 h 85"/>
                <a:gd name="T26" fmla="*/ 44 w 75"/>
                <a:gd name="T27" fmla="*/ 10 h 85"/>
                <a:gd name="T28" fmla="*/ 24 w 75"/>
                <a:gd name="T29" fmla="*/ 4 h 85"/>
                <a:gd name="T30" fmla="*/ 16 w 75"/>
                <a:gd name="T31" fmla="*/ 13 h 85"/>
                <a:gd name="T32" fmla="*/ 9 w 75"/>
                <a:gd name="T33" fmla="*/ 15 h 85"/>
                <a:gd name="T34" fmla="*/ 4 w 75"/>
                <a:gd name="T35" fmla="*/ 35 h 85"/>
                <a:gd name="T36" fmla="*/ 8 w 75"/>
                <a:gd name="T37" fmla="*/ 40 h 85"/>
                <a:gd name="T38" fmla="*/ 4 w 75"/>
                <a:gd name="T39" fmla="*/ 59 h 85"/>
                <a:gd name="T40" fmla="*/ 21 w 75"/>
                <a:gd name="T41" fmla="*/ 66 h 85"/>
                <a:gd name="T42" fmla="*/ 22 w 75"/>
                <a:gd name="T43" fmla="*/ 49 h 85"/>
                <a:gd name="T44" fmla="*/ 28 w 75"/>
                <a:gd name="T45" fmla="*/ 29 h 85"/>
                <a:gd name="T46" fmla="*/ 48 w 75"/>
                <a:gd name="T47" fmla="*/ 35 h 85"/>
                <a:gd name="T48" fmla="*/ 42 w 75"/>
                <a:gd name="T49" fmla="*/ 55 h 85"/>
                <a:gd name="T50" fmla="*/ 22 w 75"/>
                <a:gd name="T51" fmla="*/ 49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5" h="85">
                  <a:moveTo>
                    <a:pt x="21" y="66"/>
                  </a:moveTo>
                  <a:cubicBezTo>
                    <a:pt x="21" y="69"/>
                    <a:pt x="22" y="72"/>
                    <a:pt x="23" y="75"/>
                  </a:cubicBezTo>
                  <a:cubicBezTo>
                    <a:pt x="27" y="82"/>
                    <a:pt x="36" y="85"/>
                    <a:pt x="44" y="81"/>
                  </a:cubicBezTo>
                  <a:cubicBezTo>
                    <a:pt x="49" y="78"/>
                    <a:pt x="51" y="73"/>
                    <a:pt x="51" y="67"/>
                  </a:cubicBezTo>
                  <a:cubicBezTo>
                    <a:pt x="51" y="67"/>
                    <a:pt x="51" y="67"/>
                    <a:pt x="51" y="66"/>
                  </a:cubicBezTo>
                  <a:cubicBezTo>
                    <a:pt x="52" y="67"/>
                    <a:pt x="52" y="67"/>
                    <a:pt x="52" y="67"/>
                  </a:cubicBezTo>
                  <a:cubicBezTo>
                    <a:pt x="56" y="68"/>
                    <a:pt x="61" y="69"/>
                    <a:pt x="65" y="66"/>
                  </a:cubicBezTo>
                  <a:cubicBezTo>
                    <a:pt x="73" y="62"/>
                    <a:pt x="75" y="53"/>
                    <a:pt x="71" y="46"/>
                  </a:cubicBezTo>
                  <a:cubicBezTo>
                    <a:pt x="70" y="44"/>
                    <a:pt x="69" y="42"/>
                    <a:pt x="67" y="41"/>
                  </a:cubicBezTo>
                  <a:cubicBezTo>
                    <a:pt x="67" y="41"/>
                    <a:pt x="67" y="41"/>
                    <a:pt x="67" y="41"/>
                  </a:cubicBezTo>
                  <a:cubicBezTo>
                    <a:pt x="65" y="40"/>
                    <a:pt x="64" y="39"/>
                    <a:pt x="62" y="39"/>
                  </a:cubicBezTo>
                  <a:cubicBezTo>
                    <a:pt x="66" y="34"/>
                    <a:pt x="67" y="27"/>
                    <a:pt x="64" y="21"/>
                  </a:cubicBezTo>
                  <a:cubicBezTo>
                    <a:pt x="61" y="15"/>
                    <a:pt x="53" y="12"/>
                    <a:pt x="46" y="15"/>
                  </a:cubicBezTo>
                  <a:cubicBezTo>
                    <a:pt x="45" y="13"/>
                    <a:pt x="45" y="11"/>
                    <a:pt x="44" y="10"/>
                  </a:cubicBezTo>
                  <a:cubicBezTo>
                    <a:pt x="40" y="3"/>
                    <a:pt x="31" y="0"/>
                    <a:pt x="24" y="4"/>
                  </a:cubicBezTo>
                  <a:cubicBezTo>
                    <a:pt x="20" y="6"/>
                    <a:pt x="17" y="9"/>
                    <a:pt x="16" y="13"/>
                  </a:cubicBezTo>
                  <a:cubicBezTo>
                    <a:pt x="14" y="13"/>
                    <a:pt x="12" y="14"/>
                    <a:pt x="9" y="15"/>
                  </a:cubicBezTo>
                  <a:cubicBezTo>
                    <a:pt x="2" y="19"/>
                    <a:pt x="0" y="28"/>
                    <a:pt x="4" y="35"/>
                  </a:cubicBezTo>
                  <a:cubicBezTo>
                    <a:pt x="5" y="37"/>
                    <a:pt x="6" y="39"/>
                    <a:pt x="8" y="40"/>
                  </a:cubicBezTo>
                  <a:cubicBezTo>
                    <a:pt x="2" y="45"/>
                    <a:pt x="1" y="52"/>
                    <a:pt x="4" y="59"/>
                  </a:cubicBezTo>
                  <a:cubicBezTo>
                    <a:pt x="8" y="65"/>
                    <a:pt x="15" y="68"/>
                    <a:pt x="21" y="66"/>
                  </a:cubicBezTo>
                  <a:moveTo>
                    <a:pt x="22" y="49"/>
                  </a:moveTo>
                  <a:cubicBezTo>
                    <a:pt x="18" y="42"/>
                    <a:pt x="21" y="33"/>
                    <a:pt x="28" y="29"/>
                  </a:cubicBezTo>
                  <a:cubicBezTo>
                    <a:pt x="35" y="25"/>
                    <a:pt x="44" y="27"/>
                    <a:pt x="48" y="35"/>
                  </a:cubicBezTo>
                  <a:cubicBezTo>
                    <a:pt x="52" y="42"/>
                    <a:pt x="50" y="51"/>
                    <a:pt x="42" y="55"/>
                  </a:cubicBezTo>
                  <a:cubicBezTo>
                    <a:pt x="35" y="59"/>
                    <a:pt x="26" y="56"/>
                    <a:pt x="22" y="49"/>
                  </a:cubicBezTo>
                </a:path>
              </a:pathLst>
            </a:custGeom>
            <a:solidFill>
              <a:srgbClr val="FFB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2" name="Freeform 224">
              <a:extLst>
                <a:ext uri="{FF2B5EF4-FFF2-40B4-BE49-F238E27FC236}">
                  <a16:creationId xmlns:a16="http://schemas.microsoft.com/office/drawing/2014/main" id="{1DD0239F-EA78-4760-A831-969FFE53FD42}"/>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3" name="Freeform 225">
              <a:extLst>
                <a:ext uri="{FF2B5EF4-FFF2-40B4-BE49-F238E27FC236}">
                  <a16:creationId xmlns:a16="http://schemas.microsoft.com/office/drawing/2014/main" id="{8C97EC2C-DEEC-452C-AC8E-A43ADE1091BC}"/>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4" name="Freeform 226">
              <a:extLst>
                <a:ext uri="{FF2B5EF4-FFF2-40B4-BE49-F238E27FC236}">
                  <a16:creationId xmlns:a16="http://schemas.microsoft.com/office/drawing/2014/main" id="{F5B75328-9C5D-4851-B40C-FA88A1235230}"/>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5" name="Freeform 227">
              <a:extLst>
                <a:ext uri="{FF2B5EF4-FFF2-40B4-BE49-F238E27FC236}">
                  <a16:creationId xmlns:a16="http://schemas.microsoft.com/office/drawing/2014/main" id="{6AA5C75F-92EF-4EE3-B1EC-341CF7557758}"/>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6" name="Freeform 228">
              <a:extLst>
                <a:ext uri="{FF2B5EF4-FFF2-40B4-BE49-F238E27FC236}">
                  <a16:creationId xmlns:a16="http://schemas.microsoft.com/office/drawing/2014/main" id="{4103C108-B525-4DD9-9433-D8BF07C7E04A}"/>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7" name="Freeform 229">
              <a:extLst>
                <a:ext uri="{FF2B5EF4-FFF2-40B4-BE49-F238E27FC236}">
                  <a16:creationId xmlns:a16="http://schemas.microsoft.com/office/drawing/2014/main" id="{F41B2E7A-5644-4FED-8370-9CFF8AD169DF}"/>
                </a:ext>
              </a:extLst>
            </p:cNvPr>
            <p:cNvSpPr>
              <a:spLocks/>
            </p:cNvSpPr>
            <p:nvPr/>
          </p:nvSpPr>
          <p:spPr bwMode="auto">
            <a:xfrm>
              <a:off x="7060" y="3784"/>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8" name="Freeform 230">
              <a:extLst>
                <a:ext uri="{FF2B5EF4-FFF2-40B4-BE49-F238E27FC236}">
                  <a16:creationId xmlns:a16="http://schemas.microsoft.com/office/drawing/2014/main" id="{CFEC34F7-0996-425C-B546-CF3A50AE4CA3}"/>
                </a:ext>
              </a:extLst>
            </p:cNvPr>
            <p:cNvSpPr>
              <a:spLocks/>
            </p:cNvSpPr>
            <p:nvPr/>
          </p:nvSpPr>
          <p:spPr bwMode="auto">
            <a:xfrm>
              <a:off x="7060" y="3784"/>
              <a:ext cx="2"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79" name="Freeform 231">
              <a:extLst>
                <a:ext uri="{FF2B5EF4-FFF2-40B4-BE49-F238E27FC236}">
                  <a16:creationId xmlns:a16="http://schemas.microsoft.com/office/drawing/2014/main" id="{50325866-8689-4050-BF9C-98EFEB37A293}"/>
                </a:ext>
              </a:extLst>
            </p:cNvPr>
            <p:cNvSpPr>
              <a:spLocks/>
            </p:cNvSpPr>
            <p:nvPr/>
          </p:nvSpPr>
          <p:spPr bwMode="auto">
            <a:xfrm>
              <a:off x="7062" y="3841"/>
              <a:ext cx="20" cy="17"/>
            </a:xfrm>
            <a:custGeom>
              <a:avLst/>
              <a:gdLst>
                <a:gd name="T0" fmla="*/ 0 w 8"/>
                <a:gd name="T1" fmla="*/ 0 h 7"/>
                <a:gd name="T2" fmla="*/ 8 w 8"/>
                <a:gd name="T3" fmla="*/ 7 h 7"/>
                <a:gd name="T4" fmla="*/ 8 w 8"/>
                <a:gd name="T5" fmla="*/ 7 h 7"/>
                <a:gd name="T6" fmla="*/ 0 w 8"/>
                <a:gd name="T7" fmla="*/ 0 h 7"/>
              </a:gdLst>
              <a:ahLst/>
              <a:cxnLst>
                <a:cxn ang="0">
                  <a:pos x="T0" y="T1"/>
                </a:cxn>
                <a:cxn ang="0">
                  <a:pos x="T2" y="T3"/>
                </a:cxn>
                <a:cxn ang="0">
                  <a:pos x="T4" y="T5"/>
                </a:cxn>
                <a:cxn ang="0">
                  <a:pos x="T6" y="T7"/>
                </a:cxn>
              </a:cxnLst>
              <a:rect l="0" t="0" r="r" b="b"/>
              <a:pathLst>
                <a:path w="8" h="7">
                  <a:moveTo>
                    <a:pt x="0" y="0"/>
                  </a:moveTo>
                  <a:cubicBezTo>
                    <a:pt x="2" y="3"/>
                    <a:pt x="5" y="5"/>
                    <a:pt x="8" y="7"/>
                  </a:cubicBezTo>
                  <a:cubicBezTo>
                    <a:pt x="8" y="7"/>
                    <a:pt x="8" y="7"/>
                    <a:pt x="8" y="7"/>
                  </a:cubicBezTo>
                  <a:cubicBezTo>
                    <a:pt x="5" y="5"/>
                    <a:pt x="2" y="3"/>
                    <a:pt x="0" y="0"/>
                  </a:cubicBezTo>
                </a:path>
              </a:pathLst>
            </a:custGeom>
            <a:solidFill>
              <a:srgbClr val="FA2D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0" name="Freeform 232">
              <a:extLst>
                <a:ext uri="{FF2B5EF4-FFF2-40B4-BE49-F238E27FC236}">
                  <a16:creationId xmlns:a16="http://schemas.microsoft.com/office/drawing/2014/main" id="{9F4D515E-49AD-4F6B-8AC7-80BBA63BA3A8}"/>
                </a:ext>
              </a:extLst>
            </p:cNvPr>
            <p:cNvSpPr>
              <a:spLocks/>
            </p:cNvSpPr>
            <p:nvPr/>
          </p:nvSpPr>
          <p:spPr bwMode="auto">
            <a:xfrm>
              <a:off x="7082" y="3858"/>
              <a:ext cx="11" cy="2"/>
            </a:xfrm>
            <a:custGeom>
              <a:avLst/>
              <a:gdLst>
                <a:gd name="T0" fmla="*/ 0 w 5"/>
                <a:gd name="T1" fmla="*/ 0 h 1"/>
                <a:gd name="T2" fmla="*/ 0 w 5"/>
                <a:gd name="T3" fmla="*/ 0 h 1"/>
                <a:gd name="T4" fmla="*/ 5 w 5"/>
                <a:gd name="T5" fmla="*/ 1 h 1"/>
                <a:gd name="T6" fmla="*/ 0 w 5"/>
                <a:gd name="T7" fmla="*/ 0 h 1"/>
              </a:gdLst>
              <a:ahLst/>
              <a:cxnLst>
                <a:cxn ang="0">
                  <a:pos x="T0" y="T1"/>
                </a:cxn>
                <a:cxn ang="0">
                  <a:pos x="T2" y="T3"/>
                </a:cxn>
                <a:cxn ang="0">
                  <a:pos x="T4" y="T5"/>
                </a:cxn>
                <a:cxn ang="0">
                  <a:pos x="T6" y="T7"/>
                </a:cxn>
              </a:cxnLst>
              <a:rect l="0" t="0" r="r" b="b"/>
              <a:pathLst>
                <a:path w="5" h="1">
                  <a:moveTo>
                    <a:pt x="0" y="0"/>
                  </a:moveTo>
                  <a:cubicBezTo>
                    <a:pt x="0" y="0"/>
                    <a:pt x="0" y="0"/>
                    <a:pt x="0" y="0"/>
                  </a:cubicBezTo>
                  <a:cubicBezTo>
                    <a:pt x="2" y="0"/>
                    <a:pt x="3" y="1"/>
                    <a:pt x="5" y="1"/>
                  </a:cubicBezTo>
                  <a:cubicBezTo>
                    <a:pt x="3" y="1"/>
                    <a:pt x="2" y="0"/>
                    <a:pt x="0" y="0"/>
                  </a:cubicBezTo>
                </a:path>
              </a:pathLst>
            </a:custGeom>
            <a:solidFill>
              <a:srgbClr val="F0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1" name="Freeform 233">
              <a:extLst>
                <a:ext uri="{FF2B5EF4-FFF2-40B4-BE49-F238E27FC236}">
                  <a16:creationId xmlns:a16="http://schemas.microsoft.com/office/drawing/2014/main" id="{3CFF95C5-7FBA-4EEB-AF33-7612195A73EF}"/>
                </a:ext>
              </a:extLst>
            </p:cNvPr>
            <p:cNvSpPr>
              <a:spLocks/>
            </p:cNvSpPr>
            <p:nvPr/>
          </p:nvSpPr>
          <p:spPr bwMode="auto">
            <a:xfrm>
              <a:off x="7177" y="3860"/>
              <a:ext cx="2"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1" y="0"/>
                  </a:cubicBezTo>
                  <a:cubicBezTo>
                    <a:pt x="1" y="0"/>
                    <a:pt x="0" y="0"/>
                    <a:pt x="0" y="0"/>
                  </a:cubicBezTo>
                </a:path>
              </a:pathLst>
            </a:custGeom>
            <a:solidFill>
              <a:srgbClr val="FA2D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2" name="Freeform 234">
              <a:extLst>
                <a:ext uri="{FF2B5EF4-FFF2-40B4-BE49-F238E27FC236}">
                  <a16:creationId xmlns:a16="http://schemas.microsoft.com/office/drawing/2014/main" id="{10D15475-BEA0-478E-AE9B-65FA320168CC}"/>
                </a:ext>
              </a:extLst>
            </p:cNvPr>
            <p:cNvSpPr>
              <a:spLocks/>
            </p:cNvSpPr>
            <p:nvPr/>
          </p:nvSpPr>
          <p:spPr bwMode="auto">
            <a:xfrm>
              <a:off x="7179" y="3860"/>
              <a:ext cx="12" cy="3"/>
            </a:xfrm>
            <a:custGeom>
              <a:avLst/>
              <a:gdLst>
                <a:gd name="T0" fmla="*/ 0 w 5"/>
                <a:gd name="T1" fmla="*/ 0 h 1"/>
                <a:gd name="T2" fmla="*/ 0 w 5"/>
                <a:gd name="T3" fmla="*/ 0 h 1"/>
                <a:gd name="T4" fmla="*/ 5 w 5"/>
                <a:gd name="T5" fmla="*/ 1 h 1"/>
                <a:gd name="T6" fmla="*/ 0 w 5"/>
                <a:gd name="T7" fmla="*/ 0 h 1"/>
              </a:gdLst>
              <a:ahLst/>
              <a:cxnLst>
                <a:cxn ang="0">
                  <a:pos x="T0" y="T1"/>
                </a:cxn>
                <a:cxn ang="0">
                  <a:pos x="T2" y="T3"/>
                </a:cxn>
                <a:cxn ang="0">
                  <a:pos x="T4" y="T5"/>
                </a:cxn>
                <a:cxn ang="0">
                  <a:pos x="T6" y="T7"/>
                </a:cxn>
              </a:cxnLst>
              <a:rect l="0" t="0" r="r" b="b"/>
              <a:pathLst>
                <a:path w="5" h="1">
                  <a:moveTo>
                    <a:pt x="0" y="0"/>
                  </a:moveTo>
                  <a:cubicBezTo>
                    <a:pt x="0" y="0"/>
                    <a:pt x="0" y="0"/>
                    <a:pt x="0" y="0"/>
                  </a:cubicBezTo>
                  <a:cubicBezTo>
                    <a:pt x="2" y="1"/>
                    <a:pt x="4" y="1"/>
                    <a:pt x="5" y="1"/>
                  </a:cubicBezTo>
                  <a:cubicBezTo>
                    <a:pt x="4" y="1"/>
                    <a:pt x="2" y="1"/>
                    <a:pt x="0" y="0"/>
                  </a:cubicBezTo>
                </a:path>
              </a:pathLst>
            </a:custGeom>
            <a:solidFill>
              <a:srgbClr val="F023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3" name="Freeform 235">
              <a:extLst>
                <a:ext uri="{FF2B5EF4-FFF2-40B4-BE49-F238E27FC236}">
                  <a16:creationId xmlns:a16="http://schemas.microsoft.com/office/drawing/2014/main" id="{04E775F9-CD66-4E8A-A38A-F467F74E593E}"/>
                </a:ext>
              </a:extLst>
            </p:cNvPr>
            <p:cNvSpPr>
              <a:spLocks/>
            </p:cNvSpPr>
            <p:nvPr/>
          </p:nvSpPr>
          <p:spPr bwMode="auto">
            <a:xfrm>
              <a:off x="7110" y="3879"/>
              <a:ext cx="29" cy="19"/>
            </a:xfrm>
            <a:custGeom>
              <a:avLst/>
              <a:gdLst>
                <a:gd name="T0" fmla="*/ 0 w 12"/>
                <a:gd name="T1" fmla="*/ 0 h 8"/>
                <a:gd name="T2" fmla="*/ 12 w 12"/>
                <a:gd name="T3" fmla="*/ 8 h 8"/>
                <a:gd name="T4" fmla="*/ 12 w 12"/>
                <a:gd name="T5" fmla="*/ 8 h 8"/>
                <a:gd name="T6" fmla="*/ 0 w 12"/>
                <a:gd name="T7" fmla="*/ 0 h 8"/>
              </a:gdLst>
              <a:ahLst/>
              <a:cxnLst>
                <a:cxn ang="0">
                  <a:pos x="T0" y="T1"/>
                </a:cxn>
                <a:cxn ang="0">
                  <a:pos x="T2" y="T3"/>
                </a:cxn>
                <a:cxn ang="0">
                  <a:pos x="T4" y="T5"/>
                </a:cxn>
                <a:cxn ang="0">
                  <a:pos x="T6" y="T7"/>
                </a:cxn>
              </a:cxnLst>
              <a:rect l="0" t="0" r="r" b="b"/>
              <a:pathLst>
                <a:path w="12" h="8">
                  <a:moveTo>
                    <a:pt x="0" y="0"/>
                  </a:moveTo>
                  <a:cubicBezTo>
                    <a:pt x="2" y="5"/>
                    <a:pt x="7" y="7"/>
                    <a:pt x="12" y="8"/>
                  </a:cubicBezTo>
                  <a:cubicBezTo>
                    <a:pt x="12" y="8"/>
                    <a:pt x="12" y="8"/>
                    <a:pt x="12" y="8"/>
                  </a:cubicBezTo>
                  <a:cubicBezTo>
                    <a:pt x="7" y="7"/>
                    <a:pt x="2" y="5"/>
                    <a:pt x="0" y="0"/>
                  </a:cubicBezTo>
                </a:path>
              </a:pathLst>
            </a:custGeom>
            <a:solidFill>
              <a:srgbClr val="FA2D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4" name="Freeform 236">
              <a:extLst>
                <a:ext uri="{FF2B5EF4-FFF2-40B4-BE49-F238E27FC236}">
                  <a16:creationId xmlns:a16="http://schemas.microsoft.com/office/drawing/2014/main" id="{BD6E8EC3-3D23-43B4-A3D6-48D45679724E}"/>
                </a:ext>
              </a:extLst>
            </p:cNvPr>
            <p:cNvSpPr>
              <a:spLocks/>
            </p:cNvSpPr>
            <p:nvPr/>
          </p:nvSpPr>
          <p:spPr bwMode="auto">
            <a:xfrm>
              <a:off x="7053" y="3743"/>
              <a:ext cx="174" cy="155"/>
            </a:xfrm>
            <a:custGeom>
              <a:avLst/>
              <a:gdLst>
                <a:gd name="T0" fmla="*/ 3 w 73"/>
                <a:gd name="T1" fmla="*/ 17 h 65"/>
                <a:gd name="T2" fmla="*/ 3 w 73"/>
                <a:gd name="T3" fmla="*/ 17 h 65"/>
                <a:gd name="T4" fmla="*/ 3 w 73"/>
                <a:gd name="T5" fmla="*/ 17 h 65"/>
                <a:gd name="T6" fmla="*/ 3 w 73"/>
                <a:gd name="T7" fmla="*/ 17 h 65"/>
                <a:gd name="T8" fmla="*/ 3 w 73"/>
                <a:gd name="T9" fmla="*/ 17 h 65"/>
                <a:gd name="T10" fmla="*/ 3 w 73"/>
                <a:gd name="T11" fmla="*/ 17 h 65"/>
                <a:gd name="T12" fmla="*/ 3 w 73"/>
                <a:gd name="T13" fmla="*/ 17 h 65"/>
                <a:gd name="T14" fmla="*/ 4 w 73"/>
                <a:gd name="T15" fmla="*/ 17 h 65"/>
                <a:gd name="T16" fmla="*/ 8 w 73"/>
                <a:gd name="T17" fmla="*/ 22 h 65"/>
                <a:gd name="T18" fmla="*/ 8 w 73"/>
                <a:gd name="T19" fmla="*/ 22 h 65"/>
                <a:gd name="T20" fmla="*/ 4 w 73"/>
                <a:gd name="T21" fmla="*/ 41 h 65"/>
                <a:gd name="T22" fmla="*/ 4 w 73"/>
                <a:gd name="T23" fmla="*/ 41 h 65"/>
                <a:gd name="T24" fmla="*/ 17 w 73"/>
                <a:gd name="T25" fmla="*/ 49 h 65"/>
                <a:gd name="T26" fmla="*/ 17 w 73"/>
                <a:gd name="T27" fmla="*/ 49 h 65"/>
                <a:gd name="T28" fmla="*/ 21 w 73"/>
                <a:gd name="T29" fmla="*/ 48 h 65"/>
                <a:gd name="T30" fmla="*/ 21 w 73"/>
                <a:gd name="T31" fmla="*/ 48 h 65"/>
                <a:gd name="T32" fmla="*/ 21 w 73"/>
                <a:gd name="T33" fmla="*/ 50 h 65"/>
                <a:gd name="T34" fmla="*/ 23 w 73"/>
                <a:gd name="T35" fmla="*/ 57 h 65"/>
                <a:gd name="T36" fmla="*/ 23 w 73"/>
                <a:gd name="T37" fmla="*/ 57 h 65"/>
                <a:gd name="T38" fmla="*/ 23 w 73"/>
                <a:gd name="T39" fmla="*/ 57 h 65"/>
                <a:gd name="T40" fmla="*/ 24 w 73"/>
                <a:gd name="T41" fmla="*/ 57 h 65"/>
                <a:gd name="T42" fmla="*/ 36 w 73"/>
                <a:gd name="T43" fmla="*/ 65 h 65"/>
                <a:gd name="T44" fmla="*/ 43 w 73"/>
                <a:gd name="T45" fmla="*/ 63 h 65"/>
                <a:gd name="T46" fmla="*/ 44 w 73"/>
                <a:gd name="T47" fmla="*/ 63 h 65"/>
                <a:gd name="T48" fmla="*/ 51 w 73"/>
                <a:gd name="T49" fmla="*/ 49 h 65"/>
                <a:gd name="T50" fmla="*/ 51 w 73"/>
                <a:gd name="T51" fmla="*/ 49 h 65"/>
                <a:gd name="T52" fmla="*/ 51 w 73"/>
                <a:gd name="T53" fmla="*/ 48 h 65"/>
                <a:gd name="T54" fmla="*/ 51 w 73"/>
                <a:gd name="T55" fmla="*/ 48 h 65"/>
                <a:gd name="T56" fmla="*/ 52 w 73"/>
                <a:gd name="T57" fmla="*/ 49 h 65"/>
                <a:gd name="T58" fmla="*/ 58 w 73"/>
                <a:gd name="T59" fmla="*/ 50 h 65"/>
                <a:gd name="T60" fmla="*/ 65 w 73"/>
                <a:gd name="T61" fmla="*/ 48 h 65"/>
                <a:gd name="T62" fmla="*/ 73 w 73"/>
                <a:gd name="T63" fmla="*/ 33 h 65"/>
                <a:gd name="T64" fmla="*/ 67 w 73"/>
                <a:gd name="T65" fmla="*/ 23 h 65"/>
                <a:gd name="T66" fmla="*/ 67 w 73"/>
                <a:gd name="T67" fmla="*/ 23 h 65"/>
                <a:gd name="T68" fmla="*/ 49 w 73"/>
                <a:gd name="T69" fmla="*/ 29 h 65"/>
                <a:gd name="T70" fmla="*/ 43 w 73"/>
                <a:gd name="T71" fmla="*/ 37 h 65"/>
                <a:gd name="T72" fmla="*/ 43 w 73"/>
                <a:gd name="T73" fmla="*/ 37 h 65"/>
                <a:gd name="T74" fmla="*/ 43 w 73"/>
                <a:gd name="T75" fmla="*/ 37 h 65"/>
                <a:gd name="T76" fmla="*/ 43 w 73"/>
                <a:gd name="T77" fmla="*/ 37 h 65"/>
                <a:gd name="T78" fmla="*/ 43 w 73"/>
                <a:gd name="T79" fmla="*/ 37 h 65"/>
                <a:gd name="T80" fmla="*/ 43 w 73"/>
                <a:gd name="T81" fmla="*/ 37 h 65"/>
                <a:gd name="T82" fmla="*/ 43 w 73"/>
                <a:gd name="T83" fmla="*/ 37 h 65"/>
                <a:gd name="T84" fmla="*/ 42 w 73"/>
                <a:gd name="T85" fmla="*/ 37 h 65"/>
                <a:gd name="T86" fmla="*/ 42 w 73"/>
                <a:gd name="T87" fmla="*/ 37 h 65"/>
                <a:gd name="T88" fmla="*/ 42 w 73"/>
                <a:gd name="T89" fmla="*/ 37 h 65"/>
                <a:gd name="T90" fmla="*/ 42 w 73"/>
                <a:gd name="T91" fmla="*/ 37 h 65"/>
                <a:gd name="T92" fmla="*/ 42 w 73"/>
                <a:gd name="T93" fmla="*/ 37 h 65"/>
                <a:gd name="T94" fmla="*/ 35 w 73"/>
                <a:gd name="T95" fmla="*/ 39 h 65"/>
                <a:gd name="T96" fmla="*/ 35 w 73"/>
                <a:gd name="T97" fmla="*/ 39 h 65"/>
                <a:gd name="T98" fmla="*/ 35 w 73"/>
                <a:gd name="T99" fmla="*/ 39 h 65"/>
                <a:gd name="T100" fmla="*/ 22 w 73"/>
                <a:gd name="T101" fmla="*/ 32 h 65"/>
                <a:gd name="T102" fmla="*/ 22 w 73"/>
                <a:gd name="T103" fmla="*/ 32 h 65"/>
                <a:gd name="T104" fmla="*/ 22 w 73"/>
                <a:gd name="T105" fmla="*/ 31 h 65"/>
                <a:gd name="T106" fmla="*/ 22 w 73"/>
                <a:gd name="T107" fmla="*/ 31 h 65"/>
                <a:gd name="T108" fmla="*/ 22 w 73"/>
                <a:gd name="T109" fmla="*/ 31 h 65"/>
                <a:gd name="T110" fmla="*/ 22 w 73"/>
                <a:gd name="T111" fmla="*/ 31 h 65"/>
                <a:gd name="T112" fmla="*/ 22 w 73"/>
                <a:gd name="T113" fmla="*/ 31 h 65"/>
                <a:gd name="T114" fmla="*/ 22 w 73"/>
                <a:gd name="T115" fmla="*/ 31 h 65"/>
                <a:gd name="T116" fmla="*/ 22 w 73"/>
                <a:gd name="T117" fmla="*/ 31 h 65"/>
                <a:gd name="T118" fmla="*/ 20 w 73"/>
                <a:gd name="T119" fmla="*/ 22 h 65"/>
                <a:gd name="T120" fmla="*/ 6 w 73"/>
                <a:gd name="T121"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3" h="65">
                  <a:moveTo>
                    <a:pt x="6" y="0"/>
                  </a:moveTo>
                  <a:cubicBezTo>
                    <a:pt x="2" y="4"/>
                    <a:pt x="0" y="11"/>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3" y="17"/>
                    <a:pt x="3" y="17"/>
                  </a:cubicBezTo>
                  <a:cubicBezTo>
                    <a:pt x="3" y="17"/>
                    <a:pt x="4" y="17"/>
                    <a:pt x="4" y="17"/>
                  </a:cubicBezTo>
                  <a:cubicBezTo>
                    <a:pt x="4" y="17"/>
                    <a:pt x="4" y="17"/>
                    <a:pt x="4" y="17"/>
                  </a:cubicBezTo>
                  <a:cubicBezTo>
                    <a:pt x="5" y="19"/>
                    <a:pt x="6" y="21"/>
                    <a:pt x="8" y="22"/>
                  </a:cubicBezTo>
                  <a:cubicBezTo>
                    <a:pt x="8" y="22"/>
                    <a:pt x="8" y="22"/>
                    <a:pt x="8" y="22"/>
                  </a:cubicBezTo>
                  <a:cubicBezTo>
                    <a:pt x="8" y="22"/>
                    <a:pt x="8" y="22"/>
                    <a:pt x="8" y="22"/>
                  </a:cubicBezTo>
                  <a:cubicBezTo>
                    <a:pt x="8" y="22"/>
                    <a:pt x="8" y="22"/>
                    <a:pt x="8" y="22"/>
                  </a:cubicBezTo>
                  <a:cubicBezTo>
                    <a:pt x="4" y="25"/>
                    <a:pt x="2" y="29"/>
                    <a:pt x="2" y="34"/>
                  </a:cubicBezTo>
                  <a:cubicBezTo>
                    <a:pt x="2" y="36"/>
                    <a:pt x="3" y="39"/>
                    <a:pt x="4" y="41"/>
                  </a:cubicBezTo>
                  <a:cubicBezTo>
                    <a:pt x="4" y="41"/>
                    <a:pt x="4" y="41"/>
                    <a:pt x="4" y="41"/>
                  </a:cubicBezTo>
                  <a:cubicBezTo>
                    <a:pt x="4" y="41"/>
                    <a:pt x="4" y="41"/>
                    <a:pt x="4" y="41"/>
                  </a:cubicBezTo>
                  <a:cubicBezTo>
                    <a:pt x="4" y="41"/>
                    <a:pt x="4" y="41"/>
                    <a:pt x="4" y="41"/>
                  </a:cubicBezTo>
                  <a:cubicBezTo>
                    <a:pt x="7" y="46"/>
                    <a:pt x="12" y="49"/>
                    <a:pt x="17" y="49"/>
                  </a:cubicBezTo>
                  <a:cubicBezTo>
                    <a:pt x="17" y="49"/>
                    <a:pt x="17" y="49"/>
                    <a:pt x="17" y="49"/>
                  </a:cubicBezTo>
                  <a:cubicBezTo>
                    <a:pt x="17" y="49"/>
                    <a:pt x="17" y="49"/>
                    <a:pt x="17" y="49"/>
                  </a:cubicBezTo>
                  <a:cubicBezTo>
                    <a:pt x="19" y="49"/>
                    <a:pt x="20" y="48"/>
                    <a:pt x="21" y="48"/>
                  </a:cubicBezTo>
                  <a:cubicBezTo>
                    <a:pt x="21" y="48"/>
                    <a:pt x="21" y="48"/>
                    <a:pt x="21" y="48"/>
                  </a:cubicBezTo>
                  <a:cubicBezTo>
                    <a:pt x="21" y="48"/>
                    <a:pt x="21" y="48"/>
                    <a:pt x="21" y="48"/>
                  </a:cubicBezTo>
                  <a:cubicBezTo>
                    <a:pt x="21" y="48"/>
                    <a:pt x="21" y="48"/>
                    <a:pt x="21" y="48"/>
                  </a:cubicBezTo>
                  <a:cubicBezTo>
                    <a:pt x="21" y="48"/>
                    <a:pt x="21" y="48"/>
                    <a:pt x="21" y="48"/>
                  </a:cubicBezTo>
                  <a:cubicBezTo>
                    <a:pt x="21" y="49"/>
                    <a:pt x="21" y="49"/>
                    <a:pt x="21" y="50"/>
                  </a:cubicBezTo>
                  <a:cubicBezTo>
                    <a:pt x="21" y="52"/>
                    <a:pt x="22" y="54"/>
                    <a:pt x="23" y="57"/>
                  </a:cubicBezTo>
                  <a:cubicBezTo>
                    <a:pt x="23" y="57"/>
                    <a:pt x="23" y="57"/>
                    <a:pt x="23" y="57"/>
                  </a:cubicBezTo>
                  <a:cubicBezTo>
                    <a:pt x="23" y="57"/>
                    <a:pt x="23" y="57"/>
                    <a:pt x="23" y="57"/>
                  </a:cubicBezTo>
                  <a:cubicBezTo>
                    <a:pt x="23" y="57"/>
                    <a:pt x="23" y="57"/>
                    <a:pt x="23" y="57"/>
                  </a:cubicBezTo>
                  <a:cubicBezTo>
                    <a:pt x="23" y="57"/>
                    <a:pt x="23" y="57"/>
                    <a:pt x="23" y="57"/>
                  </a:cubicBezTo>
                  <a:cubicBezTo>
                    <a:pt x="23" y="57"/>
                    <a:pt x="23" y="57"/>
                    <a:pt x="23" y="57"/>
                  </a:cubicBezTo>
                  <a:cubicBezTo>
                    <a:pt x="23" y="57"/>
                    <a:pt x="24" y="57"/>
                    <a:pt x="24" y="57"/>
                  </a:cubicBezTo>
                  <a:cubicBezTo>
                    <a:pt x="24" y="57"/>
                    <a:pt x="24" y="57"/>
                    <a:pt x="24" y="57"/>
                  </a:cubicBezTo>
                  <a:cubicBezTo>
                    <a:pt x="26" y="62"/>
                    <a:pt x="31" y="65"/>
                    <a:pt x="36" y="65"/>
                  </a:cubicBezTo>
                  <a:cubicBezTo>
                    <a:pt x="36" y="65"/>
                    <a:pt x="36" y="65"/>
                    <a:pt x="36" y="65"/>
                  </a:cubicBezTo>
                  <a:cubicBezTo>
                    <a:pt x="36" y="65"/>
                    <a:pt x="36" y="65"/>
                    <a:pt x="36" y="65"/>
                  </a:cubicBezTo>
                  <a:cubicBezTo>
                    <a:pt x="39" y="65"/>
                    <a:pt x="41" y="64"/>
                    <a:pt x="43" y="63"/>
                  </a:cubicBezTo>
                  <a:cubicBezTo>
                    <a:pt x="44" y="63"/>
                    <a:pt x="44" y="63"/>
                    <a:pt x="44" y="63"/>
                  </a:cubicBezTo>
                  <a:cubicBezTo>
                    <a:pt x="44" y="63"/>
                    <a:pt x="44" y="63"/>
                    <a:pt x="44" y="63"/>
                  </a:cubicBezTo>
                  <a:cubicBezTo>
                    <a:pt x="49" y="60"/>
                    <a:pt x="51" y="55"/>
                    <a:pt x="51" y="49"/>
                  </a:cubicBezTo>
                  <a:cubicBezTo>
                    <a:pt x="51" y="49"/>
                    <a:pt x="51" y="49"/>
                    <a:pt x="51" y="49"/>
                  </a:cubicBezTo>
                  <a:cubicBezTo>
                    <a:pt x="51" y="49"/>
                    <a:pt x="51" y="49"/>
                    <a:pt x="51" y="49"/>
                  </a:cubicBezTo>
                  <a:cubicBezTo>
                    <a:pt x="51" y="49"/>
                    <a:pt x="51" y="49"/>
                    <a:pt x="51" y="49"/>
                  </a:cubicBezTo>
                  <a:cubicBezTo>
                    <a:pt x="51" y="49"/>
                    <a:pt x="51" y="49"/>
                    <a:pt x="51" y="49"/>
                  </a:cubicBezTo>
                  <a:cubicBezTo>
                    <a:pt x="51" y="49"/>
                    <a:pt x="51" y="48"/>
                    <a:pt x="51" y="48"/>
                  </a:cubicBezTo>
                  <a:cubicBezTo>
                    <a:pt x="51" y="48"/>
                    <a:pt x="51" y="48"/>
                    <a:pt x="51" y="48"/>
                  </a:cubicBezTo>
                  <a:cubicBezTo>
                    <a:pt x="51" y="48"/>
                    <a:pt x="51" y="48"/>
                    <a:pt x="51" y="48"/>
                  </a:cubicBezTo>
                  <a:cubicBezTo>
                    <a:pt x="52" y="49"/>
                    <a:pt x="52" y="49"/>
                    <a:pt x="52" y="49"/>
                  </a:cubicBezTo>
                  <a:cubicBezTo>
                    <a:pt x="52" y="49"/>
                    <a:pt x="52" y="49"/>
                    <a:pt x="52" y="49"/>
                  </a:cubicBezTo>
                  <a:cubicBezTo>
                    <a:pt x="54" y="49"/>
                    <a:pt x="56" y="50"/>
                    <a:pt x="58" y="50"/>
                  </a:cubicBezTo>
                  <a:cubicBezTo>
                    <a:pt x="58" y="50"/>
                    <a:pt x="58" y="50"/>
                    <a:pt x="58" y="50"/>
                  </a:cubicBezTo>
                  <a:cubicBezTo>
                    <a:pt x="58" y="50"/>
                    <a:pt x="58" y="50"/>
                    <a:pt x="58" y="50"/>
                  </a:cubicBezTo>
                  <a:cubicBezTo>
                    <a:pt x="61" y="50"/>
                    <a:pt x="63" y="49"/>
                    <a:pt x="65" y="48"/>
                  </a:cubicBezTo>
                  <a:cubicBezTo>
                    <a:pt x="70" y="45"/>
                    <a:pt x="73" y="40"/>
                    <a:pt x="73" y="35"/>
                  </a:cubicBezTo>
                  <a:cubicBezTo>
                    <a:pt x="73" y="34"/>
                    <a:pt x="73" y="34"/>
                    <a:pt x="73" y="33"/>
                  </a:cubicBezTo>
                  <a:cubicBezTo>
                    <a:pt x="73" y="31"/>
                    <a:pt x="72" y="29"/>
                    <a:pt x="71" y="28"/>
                  </a:cubicBezTo>
                  <a:cubicBezTo>
                    <a:pt x="70" y="26"/>
                    <a:pt x="69" y="24"/>
                    <a:pt x="67" y="23"/>
                  </a:cubicBezTo>
                  <a:cubicBezTo>
                    <a:pt x="67" y="23"/>
                    <a:pt x="67" y="23"/>
                    <a:pt x="67" y="23"/>
                  </a:cubicBezTo>
                  <a:cubicBezTo>
                    <a:pt x="67" y="23"/>
                    <a:pt x="67" y="23"/>
                    <a:pt x="67" y="23"/>
                  </a:cubicBezTo>
                  <a:cubicBezTo>
                    <a:pt x="64" y="27"/>
                    <a:pt x="59" y="29"/>
                    <a:pt x="52" y="29"/>
                  </a:cubicBezTo>
                  <a:cubicBezTo>
                    <a:pt x="51" y="29"/>
                    <a:pt x="50" y="29"/>
                    <a:pt x="49" y="29"/>
                  </a:cubicBezTo>
                  <a:cubicBezTo>
                    <a:pt x="48" y="32"/>
                    <a:pt x="46" y="35"/>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3" y="37"/>
                  </a:cubicBezTo>
                  <a:cubicBezTo>
                    <a:pt x="43" y="37"/>
                    <a:pt x="43"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2" y="37"/>
                    <a:pt x="42" y="37"/>
                    <a:pt x="42" y="37"/>
                  </a:cubicBezTo>
                  <a:cubicBezTo>
                    <a:pt x="40" y="38"/>
                    <a:pt x="37" y="39"/>
                    <a:pt x="35" y="39"/>
                  </a:cubicBezTo>
                  <a:cubicBezTo>
                    <a:pt x="35" y="39"/>
                    <a:pt x="35" y="39"/>
                    <a:pt x="35" y="39"/>
                  </a:cubicBezTo>
                  <a:cubicBezTo>
                    <a:pt x="35" y="39"/>
                    <a:pt x="35" y="39"/>
                    <a:pt x="35" y="39"/>
                  </a:cubicBezTo>
                  <a:cubicBezTo>
                    <a:pt x="35" y="39"/>
                    <a:pt x="35" y="39"/>
                    <a:pt x="35" y="39"/>
                  </a:cubicBezTo>
                  <a:cubicBezTo>
                    <a:pt x="35" y="39"/>
                    <a:pt x="35" y="39"/>
                    <a:pt x="35" y="39"/>
                  </a:cubicBezTo>
                  <a:cubicBezTo>
                    <a:pt x="30" y="39"/>
                    <a:pt x="25" y="36"/>
                    <a:pt x="22" y="32"/>
                  </a:cubicBezTo>
                  <a:cubicBezTo>
                    <a:pt x="22" y="32"/>
                    <a:pt x="22" y="32"/>
                    <a:pt x="22" y="32"/>
                  </a:cubicBezTo>
                  <a:cubicBezTo>
                    <a:pt x="22" y="32"/>
                    <a:pt x="22" y="32"/>
                    <a:pt x="22" y="32"/>
                  </a:cubicBezTo>
                  <a:cubicBezTo>
                    <a:pt x="22" y="32"/>
                    <a:pt x="22" y="32"/>
                    <a:pt x="22" y="32"/>
                  </a:cubicBezTo>
                  <a:cubicBezTo>
                    <a:pt x="22" y="32"/>
                    <a:pt x="22" y="32"/>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2" y="31"/>
                    <a:pt x="22" y="31"/>
                    <a:pt x="22" y="31"/>
                  </a:cubicBezTo>
                  <a:cubicBezTo>
                    <a:pt x="21" y="29"/>
                    <a:pt x="20" y="26"/>
                    <a:pt x="20" y="24"/>
                  </a:cubicBezTo>
                  <a:cubicBezTo>
                    <a:pt x="20" y="23"/>
                    <a:pt x="20" y="23"/>
                    <a:pt x="20" y="22"/>
                  </a:cubicBezTo>
                  <a:cubicBezTo>
                    <a:pt x="12" y="20"/>
                    <a:pt x="5" y="11"/>
                    <a:pt x="5" y="2"/>
                  </a:cubicBezTo>
                  <a:cubicBezTo>
                    <a:pt x="5" y="1"/>
                    <a:pt x="6" y="1"/>
                    <a:pt x="6" y="0"/>
                  </a:cubicBezTo>
                </a:path>
              </a:pathLst>
            </a:custGeom>
            <a:solidFill>
              <a:srgbClr val="FFA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5" name="Freeform 237">
              <a:extLst>
                <a:ext uri="{FF2B5EF4-FFF2-40B4-BE49-F238E27FC236}">
                  <a16:creationId xmlns:a16="http://schemas.microsoft.com/office/drawing/2014/main" id="{11BD5256-6173-4A10-87A0-FBA8A3B41BD4}"/>
                </a:ext>
              </a:extLst>
            </p:cNvPr>
            <p:cNvSpPr>
              <a:spLocks/>
            </p:cNvSpPr>
            <p:nvPr/>
          </p:nvSpPr>
          <p:spPr bwMode="auto">
            <a:xfrm>
              <a:off x="7096" y="3760"/>
              <a:ext cx="81" cy="81"/>
            </a:xfrm>
            <a:custGeom>
              <a:avLst/>
              <a:gdLst>
                <a:gd name="T0" fmla="*/ 10 w 34"/>
                <a:gd name="T1" fmla="*/ 4 h 34"/>
                <a:gd name="T2" fmla="*/ 30 w 34"/>
                <a:gd name="T3" fmla="*/ 10 h 34"/>
                <a:gd name="T4" fmla="*/ 24 w 34"/>
                <a:gd name="T5" fmla="*/ 30 h 34"/>
                <a:gd name="T6" fmla="*/ 4 w 34"/>
                <a:gd name="T7" fmla="*/ 24 h 34"/>
                <a:gd name="T8" fmla="*/ 10 w 34"/>
                <a:gd name="T9" fmla="*/ 4 h 34"/>
              </a:gdLst>
              <a:ahLst/>
              <a:cxnLst>
                <a:cxn ang="0">
                  <a:pos x="T0" y="T1"/>
                </a:cxn>
                <a:cxn ang="0">
                  <a:pos x="T2" y="T3"/>
                </a:cxn>
                <a:cxn ang="0">
                  <a:pos x="T4" y="T5"/>
                </a:cxn>
                <a:cxn ang="0">
                  <a:pos x="T6" y="T7"/>
                </a:cxn>
                <a:cxn ang="0">
                  <a:pos x="T8" y="T9"/>
                </a:cxn>
              </a:cxnLst>
              <a:rect l="0" t="0" r="r" b="b"/>
              <a:pathLst>
                <a:path w="34" h="34">
                  <a:moveTo>
                    <a:pt x="10" y="4"/>
                  </a:moveTo>
                  <a:cubicBezTo>
                    <a:pt x="17" y="0"/>
                    <a:pt x="26" y="2"/>
                    <a:pt x="30" y="10"/>
                  </a:cubicBezTo>
                  <a:cubicBezTo>
                    <a:pt x="34" y="17"/>
                    <a:pt x="32" y="26"/>
                    <a:pt x="24" y="30"/>
                  </a:cubicBezTo>
                  <a:cubicBezTo>
                    <a:pt x="17" y="34"/>
                    <a:pt x="8" y="31"/>
                    <a:pt x="4" y="24"/>
                  </a:cubicBezTo>
                  <a:cubicBezTo>
                    <a:pt x="0" y="17"/>
                    <a:pt x="3" y="8"/>
                    <a:pt x="10" y="4"/>
                  </a:cubicBezTo>
                </a:path>
              </a:pathLst>
            </a:custGeom>
            <a:solidFill>
              <a:srgbClr val="FFC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6" name="Freeform 238">
              <a:extLst>
                <a:ext uri="{FF2B5EF4-FFF2-40B4-BE49-F238E27FC236}">
                  <a16:creationId xmlns:a16="http://schemas.microsoft.com/office/drawing/2014/main" id="{3A060BD5-3284-4257-8A56-6C6D3D86A9F6}"/>
                </a:ext>
              </a:extLst>
            </p:cNvPr>
            <p:cNvSpPr>
              <a:spLocks/>
            </p:cNvSpPr>
            <p:nvPr/>
          </p:nvSpPr>
          <p:spPr bwMode="auto">
            <a:xfrm>
              <a:off x="7105" y="381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7" name="Freeform 239">
              <a:extLst>
                <a:ext uri="{FF2B5EF4-FFF2-40B4-BE49-F238E27FC236}">
                  <a16:creationId xmlns:a16="http://schemas.microsoft.com/office/drawing/2014/main" id="{253C75C9-B973-4B4A-8AAC-2845348518CF}"/>
                </a:ext>
              </a:extLst>
            </p:cNvPr>
            <p:cNvSpPr>
              <a:spLocks/>
            </p:cNvSpPr>
            <p:nvPr/>
          </p:nvSpPr>
          <p:spPr bwMode="auto">
            <a:xfrm>
              <a:off x="7105" y="381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B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8" name="Freeform 240">
              <a:extLst>
                <a:ext uri="{FF2B5EF4-FFF2-40B4-BE49-F238E27FC236}">
                  <a16:creationId xmlns:a16="http://schemas.microsoft.com/office/drawing/2014/main" id="{1D74C9FA-066D-4C30-95E0-F895EF8BA72E}"/>
                </a:ext>
              </a:extLst>
            </p:cNvPr>
            <p:cNvSpPr>
              <a:spLocks/>
            </p:cNvSpPr>
            <p:nvPr/>
          </p:nvSpPr>
          <p:spPr bwMode="auto">
            <a:xfrm>
              <a:off x="7105" y="381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89" name="Oval 241">
              <a:extLst>
                <a:ext uri="{FF2B5EF4-FFF2-40B4-BE49-F238E27FC236}">
                  <a16:creationId xmlns:a16="http://schemas.microsoft.com/office/drawing/2014/main" id="{495D7181-68C4-40C2-AB08-8882065B8309}"/>
                </a:ext>
              </a:extLst>
            </p:cNvPr>
            <p:cNvSpPr>
              <a:spLocks noChangeArrowheads="1"/>
            </p:cNvSpPr>
            <p:nvPr/>
          </p:nvSpPr>
          <p:spPr bwMode="auto">
            <a:xfrm>
              <a:off x="7105" y="3817"/>
              <a:ext cx="1" cy="1"/>
            </a:xfrm>
            <a:prstGeom prst="ellipse">
              <a:avLst/>
            </a:prstGeom>
            <a:solidFill>
              <a:srgbClr val="FFB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0" name="Freeform 242">
              <a:extLst>
                <a:ext uri="{FF2B5EF4-FFF2-40B4-BE49-F238E27FC236}">
                  <a16:creationId xmlns:a16="http://schemas.microsoft.com/office/drawing/2014/main" id="{E654B643-061B-4EFC-9523-E7294EACE554}"/>
                </a:ext>
              </a:extLst>
            </p:cNvPr>
            <p:cNvSpPr>
              <a:spLocks/>
            </p:cNvSpPr>
            <p:nvPr/>
          </p:nvSpPr>
          <p:spPr bwMode="auto">
            <a:xfrm>
              <a:off x="7105" y="381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1" name="Freeform 243">
              <a:extLst>
                <a:ext uri="{FF2B5EF4-FFF2-40B4-BE49-F238E27FC236}">
                  <a16:creationId xmlns:a16="http://schemas.microsoft.com/office/drawing/2014/main" id="{CD935E33-C02A-4DB7-B562-D99A72372C4C}"/>
                </a:ext>
              </a:extLst>
            </p:cNvPr>
            <p:cNvSpPr>
              <a:spLocks/>
            </p:cNvSpPr>
            <p:nvPr/>
          </p:nvSpPr>
          <p:spPr bwMode="auto">
            <a:xfrm>
              <a:off x="7155"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2" name="Freeform 244">
              <a:extLst>
                <a:ext uri="{FF2B5EF4-FFF2-40B4-BE49-F238E27FC236}">
                  <a16:creationId xmlns:a16="http://schemas.microsoft.com/office/drawing/2014/main" id="{4690DA4E-7E1D-439E-858D-D9C47F18F784}"/>
                </a:ext>
              </a:extLst>
            </p:cNvPr>
            <p:cNvSpPr>
              <a:spLocks/>
            </p:cNvSpPr>
            <p:nvPr/>
          </p:nvSpPr>
          <p:spPr bwMode="auto">
            <a:xfrm>
              <a:off x="7155"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3" name="Freeform 245">
              <a:extLst>
                <a:ext uri="{FF2B5EF4-FFF2-40B4-BE49-F238E27FC236}">
                  <a16:creationId xmlns:a16="http://schemas.microsoft.com/office/drawing/2014/main" id="{8D2DDF1E-3B9D-40AC-AB9C-999A318F25BF}"/>
                </a:ext>
              </a:extLst>
            </p:cNvPr>
            <p:cNvSpPr>
              <a:spLocks/>
            </p:cNvSpPr>
            <p:nvPr/>
          </p:nvSpPr>
          <p:spPr bwMode="auto">
            <a:xfrm>
              <a:off x="7155"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4" name="Freeform 246">
              <a:extLst>
                <a:ext uri="{FF2B5EF4-FFF2-40B4-BE49-F238E27FC236}">
                  <a16:creationId xmlns:a16="http://schemas.microsoft.com/office/drawing/2014/main" id="{496FF983-0804-45FC-B8F9-869F5E0D996E}"/>
                </a:ext>
              </a:extLst>
            </p:cNvPr>
            <p:cNvSpPr>
              <a:spLocks/>
            </p:cNvSpPr>
            <p:nvPr/>
          </p:nvSpPr>
          <p:spPr bwMode="auto">
            <a:xfrm>
              <a:off x="7155"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5" name="Freeform 247">
              <a:extLst>
                <a:ext uri="{FF2B5EF4-FFF2-40B4-BE49-F238E27FC236}">
                  <a16:creationId xmlns:a16="http://schemas.microsoft.com/office/drawing/2014/main" id="{0126ACBC-E17C-4F13-B021-BE3BAB9E1E5C}"/>
                </a:ext>
              </a:extLst>
            </p:cNvPr>
            <p:cNvSpPr>
              <a:spLocks/>
            </p:cNvSpPr>
            <p:nvPr/>
          </p:nvSpPr>
          <p:spPr bwMode="auto">
            <a:xfrm>
              <a:off x="7155"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6" name="Freeform 248">
              <a:extLst>
                <a:ext uri="{FF2B5EF4-FFF2-40B4-BE49-F238E27FC236}">
                  <a16:creationId xmlns:a16="http://schemas.microsoft.com/office/drawing/2014/main" id="{5935C37E-308D-4103-9FCC-93CDD50587BB}"/>
                </a:ext>
              </a:extLst>
            </p:cNvPr>
            <p:cNvSpPr>
              <a:spLocks/>
            </p:cNvSpPr>
            <p:nvPr/>
          </p:nvSpPr>
          <p:spPr bwMode="auto">
            <a:xfrm>
              <a:off x="7153"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7" name="Freeform 249">
              <a:extLst>
                <a:ext uri="{FF2B5EF4-FFF2-40B4-BE49-F238E27FC236}">
                  <a16:creationId xmlns:a16="http://schemas.microsoft.com/office/drawing/2014/main" id="{7E4D7424-5E54-41E5-841E-2292239525F5}"/>
                </a:ext>
              </a:extLst>
            </p:cNvPr>
            <p:cNvSpPr>
              <a:spLocks/>
            </p:cNvSpPr>
            <p:nvPr/>
          </p:nvSpPr>
          <p:spPr bwMode="auto">
            <a:xfrm>
              <a:off x="7153" y="383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B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8" name="Freeform 250">
              <a:extLst>
                <a:ext uri="{FF2B5EF4-FFF2-40B4-BE49-F238E27FC236}">
                  <a16:creationId xmlns:a16="http://schemas.microsoft.com/office/drawing/2014/main" id="{35959375-B3CE-445B-85E8-4E1EF3F41E27}"/>
                </a:ext>
              </a:extLst>
            </p:cNvPr>
            <p:cNvSpPr>
              <a:spLocks/>
            </p:cNvSpPr>
            <p:nvPr/>
          </p:nvSpPr>
          <p:spPr bwMode="auto">
            <a:xfrm>
              <a:off x="7153" y="383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99" name="Oval 251">
              <a:extLst>
                <a:ext uri="{FF2B5EF4-FFF2-40B4-BE49-F238E27FC236}">
                  <a16:creationId xmlns:a16="http://schemas.microsoft.com/office/drawing/2014/main" id="{C2A65CFC-2409-4031-960D-D6BE9FC88BFE}"/>
                </a:ext>
              </a:extLst>
            </p:cNvPr>
            <p:cNvSpPr>
              <a:spLocks noChangeArrowheads="1"/>
            </p:cNvSpPr>
            <p:nvPr/>
          </p:nvSpPr>
          <p:spPr bwMode="auto">
            <a:xfrm>
              <a:off x="7153" y="3832"/>
              <a:ext cx="1" cy="1"/>
            </a:xfrm>
            <a:prstGeom prst="ellipse">
              <a:avLst/>
            </a:prstGeom>
            <a:solidFill>
              <a:srgbClr val="FFB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0" name="Freeform 252">
              <a:extLst>
                <a:ext uri="{FF2B5EF4-FFF2-40B4-BE49-F238E27FC236}">
                  <a16:creationId xmlns:a16="http://schemas.microsoft.com/office/drawing/2014/main" id="{B4DE9321-A1D8-4602-BC0B-EF2AAF0EB63E}"/>
                </a:ext>
              </a:extLst>
            </p:cNvPr>
            <p:cNvSpPr>
              <a:spLocks/>
            </p:cNvSpPr>
            <p:nvPr/>
          </p:nvSpPr>
          <p:spPr bwMode="auto">
            <a:xfrm>
              <a:off x="7153" y="383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1" name="Freeform 253">
              <a:extLst>
                <a:ext uri="{FF2B5EF4-FFF2-40B4-BE49-F238E27FC236}">
                  <a16:creationId xmlns:a16="http://schemas.microsoft.com/office/drawing/2014/main" id="{681C968A-A885-4CF0-B15E-8A0D21FB876A}"/>
                </a:ext>
              </a:extLst>
            </p:cNvPr>
            <p:cNvSpPr>
              <a:spLocks/>
            </p:cNvSpPr>
            <p:nvPr/>
          </p:nvSpPr>
          <p:spPr bwMode="auto">
            <a:xfrm>
              <a:off x="7098" y="3779"/>
              <a:ext cx="76" cy="57"/>
            </a:xfrm>
            <a:custGeom>
              <a:avLst/>
              <a:gdLst>
                <a:gd name="T0" fmla="*/ 4 w 32"/>
                <a:gd name="T1" fmla="*/ 0 h 24"/>
                <a:gd name="T2" fmla="*/ 3 w 32"/>
                <a:gd name="T3" fmla="*/ 16 h 24"/>
                <a:gd name="T4" fmla="*/ 3 w 32"/>
                <a:gd name="T5" fmla="*/ 16 h 24"/>
                <a:gd name="T6" fmla="*/ 3 w 32"/>
                <a:gd name="T7" fmla="*/ 16 h 24"/>
                <a:gd name="T8" fmla="*/ 3 w 32"/>
                <a:gd name="T9" fmla="*/ 16 h 24"/>
                <a:gd name="T10" fmla="*/ 3 w 32"/>
                <a:gd name="T11" fmla="*/ 16 h 24"/>
                <a:gd name="T12" fmla="*/ 3 w 32"/>
                <a:gd name="T13" fmla="*/ 16 h 24"/>
                <a:gd name="T14" fmla="*/ 3 w 32"/>
                <a:gd name="T15" fmla="*/ 16 h 24"/>
                <a:gd name="T16" fmla="*/ 16 w 32"/>
                <a:gd name="T17" fmla="*/ 24 h 24"/>
                <a:gd name="T18" fmla="*/ 23 w 32"/>
                <a:gd name="T19" fmla="*/ 22 h 24"/>
                <a:gd name="T20" fmla="*/ 23 w 32"/>
                <a:gd name="T21" fmla="*/ 22 h 24"/>
                <a:gd name="T22" fmla="*/ 23 w 32"/>
                <a:gd name="T23" fmla="*/ 22 h 24"/>
                <a:gd name="T24" fmla="*/ 23 w 32"/>
                <a:gd name="T25" fmla="*/ 22 h 24"/>
                <a:gd name="T26" fmla="*/ 23 w 32"/>
                <a:gd name="T27" fmla="*/ 22 h 24"/>
                <a:gd name="T28" fmla="*/ 23 w 32"/>
                <a:gd name="T29" fmla="*/ 22 h 24"/>
                <a:gd name="T30" fmla="*/ 23 w 32"/>
                <a:gd name="T31" fmla="*/ 22 h 24"/>
                <a:gd name="T32" fmla="*/ 24 w 32"/>
                <a:gd name="T33" fmla="*/ 22 h 24"/>
                <a:gd name="T34" fmla="*/ 24 w 32"/>
                <a:gd name="T35" fmla="*/ 22 h 24"/>
                <a:gd name="T36" fmla="*/ 24 w 32"/>
                <a:gd name="T37" fmla="*/ 22 h 24"/>
                <a:gd name="T38" fmla="*/ 24 w 32"/>
                <a:gd name="T39" fmla="*/ 22 h 24"/>
                <a:gd name="T40" fmla="*/ 24 w 32"/>
                <a:gd name="T41" fmla="*/ 22 h 24"/>
                <a:gd name="T42" fmla="*/ 24 w 32"/>
                <a:gd name="T43" fmla="*/ 22 h 24"/>
                <a:gd name="T44" fmla="*/ 24 w 32"/>
                <a:gd name="T45" fmla="*/ 22 h 24"/>
                <a:gd name="T46" fmla="*/ 24 w 32"/>
                <a:gd name="T47" fmla="*/ 22 h 24"/>
                <a:gd name="T48" fmla="*/ 24 w 32"/>
                <a:gd name="T49" fmla="*/ 22 h 24"/>
                <a:gd name="T50" fmla="*/ 24 w 32"/>
                <a:gd name="T51" fmla="*/ 22 h 24"/>
                <a:gd name="T52" fmla="*/ 24 w 32"/>
                <a:gd name="T53" fmla="*/ 22 h 24"/>
                <a:gd name="T54" fmla="*/ 24 w 32"/>
                <a:gd name="T55" fmla="*/ 22 h 24"/>
                <a:gd name="T56" fmla="*/ 24 w 32"/>
                <a:gd name="T57" fmla="*/ 22 h 24"/>
                <a:gd name="T58" fmla="*/ 24 w 32"/>
                <a:gd name="T59" fmla="*/ 22 h 24"/>
                <a:gd name="T60" fmla="*/ 31 w 32"/>
                <a:gd name="T61" fmla="*/ 7 h 24"/>
                <a:gd name="T62" fmla="*/ 18 w 32"/>
                <a:gd name="T63" fmla="*/ 14 h 24"/>
                <a:gd name="T64" fmla="*/ 4 w 32"/>
                <a:gd name="T6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24">
                  <a:moveTo>
                    <a:pt x="4" y="0"/>
                  </a:moveTo>
                  <a:cubicBezTo>
                    <a:pt x="1" y="5"/>
                    <a:pt x="0" y="11"/>
                    <a:pt x="3" y="16"/>
                  </a:cubicBezTo>
                  <a:cubicBezTo>
                    <a:pt x="3" y="16"/>
                    <a:pt x="3" y="16"/>
                    <a:pt x="3" y="16"/>
                  </a:cubicBezTo>
                  <a:cubicBezTo>
                    <a:pt x="3" y="16"/>
                    <a:pt x="3" y="16"/>
                    <a:pt x="3" y="16"/>
                  </a:cubicBezTo>
                  <a:cubicBezTo>
                    <a:pt x="3" y="16"/>
                    <a:pt x="3" y="16"/>
                    <a:pt x="3" y="16"/>
                  </a:cubicBezTo>
                  <a:cubicBezTo>
                    <a:pt x="3" y="16"/>
                    <a:pt x="3" y="16"/>
                    <a:pt x="3" y="16"/>
                  </a:cubicBezTo>
                  <a:cubicBezTo>
                    <a:pt x="3" y="16"/>
                    <a:pt x="3" y="16"/>
                    <a:pt x="3" y="16"/>
                  </a:cubicBezTo>
                  <a:cubicBezTo>
                    <a:pt x="3" y="16"/>
                    <a:pt x="3" y="16"/>
                    <a:pt x="3" y="16"/>
                  </a:cubicBezTo>
                  <a:cubicBezTo>
                    <a:pt x="6" y="21"/>
                    <a:pt x="11" y="24"/>
                    <a:pt x="16" y="24"/>
                  </a:cubicBezTo>
                  <a:cubicBezTo>
                    <a:pt x="18" y="24"/>
                    <a:pt x="21" y="23"/>
                    <a:pt x="23" y="22"/>
                  </a:cubicBezTo>
                  <a:cubicBezTo>
                    <a:pt x="23" y="22"/>
                    <a:pt x="23" y="22"/>
                    <a:pt x="23" y="22"/>
                  </a:cubicBezTo>
                  <a:cubicBezTo>
                    <a:pt x="23" y="22"/>
                    <a:pt x="23" y="22"/>
                    <a:pt x="23" y="22"/>
                  </a:cubicBezTo>
                  <a:cubicBezTo>
                    <a:pt x="23" y="22"/>
                    <a:pt x="23" y="22"/>
                    <a:pt x="23" y="22"/>
                  </a:cubicBezTo>
                  <a:cubicBezTo>
                    <a:pt x="23" y="22"/>
                    <a:pt x="23" y="22"/>
                    <a:pt x="23" y="22"/>
                  </a:cubicBezTo>
                  <a:cubicBezTo>
                    <a:pt x="23" y="22"/>
                    <a:pt x="23" y="22"/>
                    <a:pt x="23" y="22"/>
                  </a:cubicBezTo>
                  <a:cubicBezTo>
                    <a:pt x="23" y="22"/>
                    <a:pt x="23" y="22"/>
                    <a:pt x="23"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4" y="22"/>
                    <a:pt x="24" y="22"/>
                    <a:pt x="24" y="22"/>
                  </a:cubicBezTo>
                  <a:cubicBezTo>
                    <a:pt x="29" y="19"/>
                    <a:pt x="32" y="13"/>
                    <a:pt x="31" y="7"/>
                  </a:cubicBezTo>
                  <a:cubicBezTo>
                    <a:pt x="28" y="11"/>
                    <a:pt x="24" y="14"/>
                    <a:pt x="18" y="14"/>
                  </a:cubicBezTo>
                  <a:cubicBezTo>
                    <a:pt x="9" y="14"/>
                    <a:pt x="4" y="8"/>
                    <a:pt x="4" y="0"/>
                  </a:cubicBezTo>
                </a:path>
              </a:pathLst>
            </a:custGeom>
            <a:solidFill>
              <a:srgbClr val="FFBA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804" name="Group 256">
            <a:extLst>
              <a:ext uri="{FF2B5EF4-FFF2-40B4-BE49-F238E27FC236}">
                <a16:creationId xmlns:a16="http://schemas.microsoft.com/office/drawing/2014/main" id="{AC3957FC-280F-4305-B2A2-982237078115}"/>
              </a:ext>
            </a:extLst>
          </p:cNvPr>
          <p:cNvGrpSpPr>
            <a:grpSpLocks noChangeAspect="1"/>
          </p:cNvGrpSpPr>
          <p:nvPr/>
        </p:nvGrpSpPr>
        <p:grpSpPr bwMode="auto">
          <a:xfrm>
            <a:off x="-3175" y="-1587"/>
            <a:ext cx="2566988" cy="4235450"/>
            <a:chOff x="-2" y="-1"/>
            <a:chExt cx="1617" cy="2668"/>
          </a:xfrm>
          <a:effectLst>
            <a:outerShdw blurRad="50800" dist="38100" dir="18900000" algn="bl" rotWithShape="0">
              <a:prstClr val="black">
                <a:alpha val="40000"/>
              </a:prstClr>
            </a:outerShdw>
          </a:effectLst>
        </p:grpSpPr>
        <p:sp>
          <p:nvSpPr>
            <p:cNvPr id="28806" name="Freeform 257">
              <a:extLst>
                <a:ext uri="{FF2B5EF4-FFF2-40B4-BE49-F238E27FC236}">
                  <a16:creationId xmlns:a16="http://schemas.microsoft.com/office/drawing/2014/main" id="{F8485EFA-29FC-43FB-9B7D-0710632970FA}"/>
                </a:ext>
              </a:extLst>
            </p:cNvPr>
            <p:cNvSpPr>
              <a:spLocks/>
            </p:cNvSpPr>
            <p:nvPr/>
          </p:nvSpPr>
          <p:spPr bwMode="auto">
            <a:xfrm>
              <a:off x="133" y="1175"/>
              <a:ext cx="322" cy="1430"/>
            </a:xfrm>
            <a:custGeom>
              <a:avLst/>
              <a:gdLst>
                <a:gd name="T0" fmla="*/ 133 w 135"/>
                <a:gd name="T1" fmla="*/ 602 h 602"/>
                <a:gd name="T2" fmla="*/ 77 w 135"/>
                <a:gd name="T3" fmla="*/ 545 h 602"/>
                <a:gd name="T4" fmla="*/ 42 w 135"/>
                <a:gd name="T5" fmla="*/ 474 h 602"/>
                <a:gd name="T6" fmla="*/ 8 w 135"/>
                <a:gd name="T7" fmla="*/ 318 h 602"/>
                <a:gd name="T8" fmla="*/ 1 w 135"/>
                <a:gd name="T9" fmla="*/ 159 h 602"/>
                <a:gd name="T10" fmla="*/ 11 w 135"/>
                <a:gd name="T11" fmla="*/ 0 h 602"/>
                <a:gd name="T12" fmla="*/ 30 w 135"/>
                <a:gd name="T13" fmla="*/ 2 h 602"/>
                <a:gd name="T14" fmla="*/ 16 w 135"/>
                <a:gd name="T15" fmla="*/ 159 h 602"/>
                <a:gd name="T16" fmla="*/ 19 w 135"/>
                <a:gd name="T17" fmla="*/ 317 h 602"/>
                <a:gd name="T18" fmla="*/ 49 w 135"/>
                <a:gd name="T19" fmla="*/ 471 h 602"/>
                <a:gd name="T20" fmla="*/ 82 w 135"/>
                <a:gd name="T21" fmla="*/ 542 h 602"/>
                <a:gd name="T22" fmla="*/ 135 w 135"/>
                <a:gd name="T23" fmla="*/ 599 h 602"/>
                <a:gd name="T24" fmla="*/ 133 w 135"/>
                <a:gd name="T25" fmla="*/ 60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5" h="602">
                  <a:moveTo>
                    <a:pt x="133" y="602"/>
                  </a:moveTo>
                  <a:cubicBezTo>
                    <a:pt x="110" y="588"/>
                    <a:pt x="92" y="568"/>
                    <a:pt x="77" y="545"/>
                  </a:cubicBezTo>
                  <a:cubicBezTo>
                    <a:pt x="62" y="523"/>
                    <a:pt x="51" y="499"/>
                    <a:pt x="42" y="474"/>
                  </a:cubicBezTo>
                  <a:cubicBezTo>
                    <a:pt x="23" y="424"/>
                    <a:pt x="14" y="371"/>
                    <a:pt x="8" y="318"/>
                  </a:cubicBezTo>
                  <a:cubicBezTo>
                    <a:pt x="2" y="265"/>
                    <a:pt x="0" y="212"/>
                    <a:pt x="1" y="159"/>
                  </a:cubicBezTo>
                  <a:cubicBezTo>
                    <a:pt x="2" y="106"/>
                    <a:pt x="5" y="53"/>
                    <a:pt x="11" y="0"/>
                  </a:cubicBezTo>
                  <a:cubicBezTo>
                    <a:pt x="30" y="2"/>
                    <a:pt x="30" y="2"/>
                    <a:pt x="30" y="2"/>
                  </a:cubicBezTo>
                  <a:cubicBezTo>
                    <a:pt x="23" y="54"/>
                    <a:pt x="18" y="107"/>
                    <a:pt x="16" y="159"/>
                  </a:cubicBezTo>
                  <a:cubicBezTo>
                    <a:pt x="14" y="212"/>
                    <a:pt x="15" y="265"/>
                    <a:pt x="19" y="317"/>
                  </a:cubicBezTo>
                  <a:cubicBezTo>
                    <a:pt x="24" y="369"/>
                    <a:pt x="32" y="422"/>
                    <a:pt x="49" y="471"/>
                  </a:cubicBezTo>
                  <a:cubicBezTo>
                    <a:pt x="57" y="496"/>
                    <a:pt x="68" y="520"/>
                    <a:pt x="82" y="542"/>
                  </a:cubicBezTo>
                  <a:cubicBezTo>
                    <a:pt x="96" y="564"/>
                    <a:pt x="114" y="584"/>
                    <a:pt x="135" y="599"/>
                  </a:cubicBezTo>
                  <a:cubicBezTo>
                    <a:pt x="133" y="602"/>
                    <a:pt x="133" y="602"/>
                    <a:pt x="133" y="602"/>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7" name="Freeform 258">
              <a:extLst>
                <a:ext uri="{FF2B5EF4-FFF2-40B4-BE49-F238E27FC236}">
                  <a16:creationId xmlns:a16="http://schemas.microsoft.com/office/drawing/2014/main" id="{B68FFBB6-7CA6-4E47-AD50-FEE48CC56B46}"/>
                </a:ext>
              </a:extLst>
            </p:cNvPr>
            <p:cNvSpPr>
              <a:spLocks/>
            </p:cNvSpPr>
            <p:nvPr/>
          </p:nvSpPr>
          <p:spPr bwMode="auto">
            <a:xfrm>
              <a:off x="288" y="2394"/>
              <a:ext cx="119" cy="57"/>
            </a:xfrm>
            <a:custGeom>
              <a:avLst/>
              <a:gdLst>
                <a:gd name="T0" fmla="*/ 0 w 50"/>
                <a:gd name="T1" fmla="*/ 5 h 24"/>
                <a:gd name="T2" fmla="*/ 50 w 50"/>
                <a:gd name="T3" fmla="*/ 21 h 24"/>
                <a:gd name="T4" fmla="*/ 48 w 50"/>
                <a:gd name="T5" fmla="*/ 24 h 24"/>
                <a:gd name="T6" fmla="*/ 1 w 50"/>
                <a:gd name="T7" fmla="*/ 9 h 24"/>
                <a:gd name="T8" fmla="*/ 0 w 50"/>
                <a:gd name="T9" fmla="*/ 5 h 24"/>
              </a:gdLst>
              <a:ahLst/>
              <a:cxnLst>
                <a:cxn ang="0">
                  <a:pos x="T0" y="T1"/>
                </a:cxn>
                <a:cxn ang="0">
                  <a:pos x="T2" y="T3"/>
                </a:cxn>
                <a:cxn ang="0">
                  <a:pos x="T4" y="T5"/>
                </a:cxn>
                <a:cxn ang="0">
                  <a:pos x="T6" y="T7"/>
                </a:cxn>
                <a:cxn ang="0">
                  <a:pos x="T8" y="T9"/>
                </a:cxn>
              </a:cxnLst>
              <a:rect l="0" t="0" r="r" b="b"/>
              <a:pathLst>
                <a:path w="50" h="24">
                  <a:moveTo>
                    <a:pt x="0" y="5"/>
                  </a:moveTo>
                  <a:cubicBezTo>
                    <a:pt x="28" y="0"/>
                    <a:pt x="49" y="20"/>
                    <a:pt x="50" y="21"/>
                  </a:cubicBezTo>
                  <a:cubicBezTo>
                    <a:pt x="48" y="24"/>
                    <a:pt x="48" y="24"/>
                    <a:pt x="48" y="24"/>
                  </a:cubicBezTo>
                  <a:cubicBezTo>
                    <a:pt x="47" y="24"/>
                    <a:pt x="27" y="4"/>
                    <a:pt x="1" y="9"/>
                  </a:cubicBezTo>
                  <a:cubicBezTo>
                    <a:pt x="0" y="5"/>
                    <a:pt x="0" y="5"/>
                    <a:pt x="0" y="5"/>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8" name="Freeform 259">
              <a:extLst>
                <a:ext uri="{FF2B5EF4-FFF2-40B4-BE49-F238E27FC236}">
                  <a16:creationId xmlns:a16="http://schemas.microsoft.com/office/drawing/2014/main" id="{51DF5691-43D3-462B-B8E3-947E753D92A6}"/>
                </a:ext>
              </a:extLst>
            </p:cNvPr>
            <p:cNvSpPr>
              <a:spLocks/>
            </p:cNvSpPr>
            <p:nvPr/>
          </p:nvSpPr>
          <p:spPr bwMode="auto">
            <a:xfrm>
              <a:off x="283" y="2446"/>
              <a:ext cx="48" cy="143"/>
            </a:xfrm>
            <a:custGeom>
              <a:avLst/>
              <a:gdLst>
                <a:gd name="T0" fmla="*/ 5 w 20"/>
                <a:gd name="T1" fmla="*/ 26 h 60"/>
                <a:gd name="T2" fmla="*/ 9 w 20"/>
                <a:gd name="T3" fmla="*/ 0 h 60"/>
                <a:gd name="T4" fmla="*/ 13 w 20"/>
                <a:gd name="T5" fmla="*/ 1 h 60"/>
                <a:gd name="T6" fmla="*/ 20 w 20"/>
                <a:gd name="T7" fmla="*/ 57 h 60"/>
                <a:gd name="T8" fmla="*/ 17 w 20"/>
                <a:gd name="T9" fmla="*/ 60 h 60"/>
                <a:gd name="T10" fmla="*/ 5 w 20"/>
                <a:gd name="T11" fmla="*/ 26 h 60"/>
              </a:gdLst>
              <a:ahLst/>
              <a:cxnLst>
                <a:cxn ang="0">
                  <a:pos x="T0" y="T1"/>
                </a:cxn>
                <a:cxn ang="0">
                  <a:pos x="T2" y="T3"/>
                </a:cxn>
                <a:cxn ang="0">
                  <a:pos x="T4" y="T5"/>
                </a:cxn>
                <a:cxn ang="0">
                  <a:pos x="T6" y="T7"/>
                </a:cxn>
                <a:cxn ang="0">
                  <a:pos x="T8" y="T9"/>
                </a:cxn>
                <a:cxn ang="0">
                  <a:pos x="T10" y="T11"/>
                </a:cxn>
              </a:cxnLst>
              <a:rect l="0" t="0" r="r" b="b"/>
              <a:pathLst>
                <a:path w="20" h="60">
                  <a:moveTo>
                    <a:pt x="5" y="26"/>
                  </a:moveTo>
                  <a:cubicBezTo>
                    <a:pt x="5" y="18"/>
                    <a:pt x="6" y="10"/>
                    <a:pt x="9" y="0"/>
                  </a:cubicBezTo>
                  <a:cubicBezTo>
                    <a:pt x="13" y="1"/>
                    <a:pt x="13" y="1"/>
                    <a:pt x="13" y="1"/>
                  </a:cubicBezTo>
                  <a:cubicBezTo>
                    <a:pt x="0" y="38"/>
                    <a:pt x="19" y="56"/>
                    <a:pt x="20" y="57"/>
                  </a:cubicBezTo>
                  <a:cubicBezTo>
                    <a:pt x="17" y="60"/>
                    <a:pt x="17" y="60"/>
                    <a:pt x="17" y="60"/>
                  </a:cubicBezTo>
                  <a:cubicBezTo>
                    <a:pt x="17" y="59"/>
                    <a:pt x="5" y="48"/>
                    <a:pt x="5" y="26"/>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09" name="Freeform 260">
              <a:extLst>
                <a:ext uri="{FF2B5EF4-FFF2-40B4-BE49-F238E27FC236}">
                  <a16:creationId xmlns:a16="http://schemas.microsoft.com/office/drawing/2014/main" id="{4883F61A-F851-4A33-BC62-76C35EA40917}"/>
                </a:ext>
              </a:extLst>
            </p:cNvPr>
            <p:cNvSpPr>
              <a:spLocks/>
            </p:cNvSpPr>
            <p:nvPr/>
          </p:nvSpPr>
          <p:spPr bwMode="auto">
            <a:xfrm>
              <a:off x="179" y="2377"/>
              <a:ext cx="97" cy="152"/>
            </a:xfrm>
            <a:custGeom>
              <a:avLst/>
              <a:gdLst>
                <a:gd name="T0" fmla="*/ 0 w 41"/>
                <a:gd name="T1" fmla="*/ 64 h 64"/>
                <a:gd name="T2" fmla="*/ 40 w 41"/>
                <a:gd name="T3" fmla="*/ 0 h 64"/>
                <a:gd name="T4" fmla="*/ 41 w 41"/>
                <a:gd name="T5" fmla="*/ 3 h 64"/>
                <a:gd name="T6" fmla="*/ 4 w 41"/>
                <a:gd name="T7" fmla="*/ 64 h 64"/>
                <a:gd name="T8" fmla="*/ 4 w 41"/>
                <a:gd name="T9" fmla="*/ 64 h 64"/>
                <a:gd name="T10" fmla="*/ 0 w 41"/>
                <a:gd name="T11" fmla="*/ 64 h 64"/>
              </a:gdLst>
              <a:ahLst/>
              <a:cxnLst>
                <a:cxn ang="0">
                  <a:pos x="T0" y="T1"/>
                </a:cxn>
                <a:cxn ang="0">
                  <a:pos x="T2" y="T3"/>
                </a:cxn>
                <a:cxn ang="0">
                  <a:pos x="T4" y="T5"/>
                </a:cxn>
                <a:cxn ang="0">
                  <a:pos x="T6" y="T7"/>
                </a:cxn>
                <a:cxn ang="0">
                  <a:pos x="T8" y="T9"/>
                </a:cxn>
                <a:cxn ang="0">
                  <a:pos x="T10" y="T11"/>
                </a:cxn>
              </a:cxnLst>
              <a:rect l="0" t="0" r="r" b="b"/>
              <a:pathLst>
                <a:path w="41" h="64">
                  <a:moveTo>
                    <a:pt x="0" y="64"/>
                  </a:moveTo>
                  <a:cubicBezTo>
                    <a:pt x="0" y="63"/>
                    <a:pt x="0" y="16"/>
                    <a:pt x="40" y="0"/>
                  </a:cubicBezTo>
                  <a:cubicBezTo>
                    <a:pt x="41" y="3"/>
                    <a:pt x="41" y="3"/>
                    <a:pt x="41" y="3"/>
                  </a:cubicBezTo>
                  <a:cubicBezTo>
                    <a:pt x="4" y="19"/>
                    <a:pt x="4" y="63"/>
                    <a:pt x="4" y="64"/>
                  </a:cubicBezTo>
                  <a:cubicBezTo>
                    <a:pt x="4" y="64"/>
                    <a:pt x="4" y="64"/>
                    <a:pt x="4" y="64"/>
                  </a:cubicBezTo>
                  <a:cubicBezTo>
                    <a:pt x="0" y="64"/>
                    <a:pt x="0" y="64"/>
                    <a:pt x="0" y="64"/>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0" name="Freeform 261">
              <a:extLst>
                <a:ext uri="{FF2B5EF4-FFF2-40B4-BE49-F238E27FC236}">
                  <a16:creationId xmlns:a16="http://schemas.microsoft.com/office/drawing/2014/main" id="{04ED825E-0D2B-423B-B34A-C99C2BB26278}"/>
                </a:ext>
              </a:extLst>
            </p:cNvPr>
            <p:cNvSpPr>
              <a:spLocks/>
            </p:cNvSpPr>
            <p:nvPr/>
          </p:nvSpPr>
          <p:spPr bwMode="auto">
            <a:xfrm>
              <a:off x="172" y="2223"/>
              <a:ext cx="50" cy="116"/>
            </a:xfrm>
            <a:custGeom>
              <a:avLst/>
              <a:gdLst>
                <a:gd name="T0" fmla="*/ 2 w 21"/>
                <a:gd name="T1" fmla="*/ 36 h 49"/>
                <a:gd name="T2" fmla="*/ 19 w 21"/>
                <a:gd name="T3" fmla="*/ 0 h 49"/>
                <a:gd name="T4" fmla="*/ 21 w 21"/>
                <a:gd name="T5" fmla="*/ 3 h 49"/>
                <a:gd name="T6" fmla="*/ 8 w 21"/>
                <a:gd name="T7" fmla="*/ 48 h 49"/>
                <a:gd name="T8" fmla="*/ 4 w 21"/>
                <a:gd name="T9" fmla="*/ 49 h 49"/>
                <a:gd name="T10" fmla="*/ 2 w 21"/>
                <a:gd name="T11" fmla="*/ 36 h 49"/>
              </a:gdLst>
              <a:ahLst/>
              <a:cxnLst>
                <a:cxn ang="0">
                  <a:pos x="T0" y="T1"/>
                </a:cxn>
                <a:cxn ang="0">
                  <a:pos x="T2" y="T3"/>
                </a:cxn>
                <a:cxn ang="0">
                  <a:pos x="T4" y="T5"/>
                </a:cxn>
                <a:cxn ang="0">
                  <a:pos x="T6" y="T7"/>
                </a:cxn>
                <a:cxn ang="0">
                  <a:pos x="T8" y="T9"/>
                </a:cxn>
                <a:cxn ang="0">
                  <a:pos x="T10" y="T11"/>
                </a:cxn>
              </a:cxnLst>
              <a:rect l="0" t="0" r="r" b="b"/>
              <a:pathLst>
                <a:path w="21" h="49">
                  <a:moveTo>
                    <a:pt x="2" y="36"/>
                  </a:moveTo>
                  <a:cubicBezTo>
                    <a:pt x="2" y="26"/>
                    <a:pt x="5" y="12"/>
                    <a:pt x="19" y="0"/>
                  </a:cubicBezTo>
                  <a:cubicBezTo>
                    <a:pt x="21" y="3"/>
                    <a:pt x="21" y="3"/>
                    <a:pt x="21" y="3"/>
                  </a:cubicBezTo>
                  <a:cubicBezTo>
                    <a:pt x="0" y="22"/>
                    <a:pt x="8" y="48"/>
                    <a:pt x="8" y="48"/>
                  </a:cubicBezTo>
                  <a:cubicBezTo>
                    <a:pt x="4" y="49"/>
                    <a:pt x="4" y="49"/>
                    <a:pt x="4" y="49"/>
                  </a:cubicBezTo>
                  <a:cubicBezTo>
                    <a:pt x="4" y="49"/>
                    <a:pt x="2" y="44"/>
                    <a:pt x="2" y="36"/>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1" name="Freeform 262">
              <a:extLst>
                <a:ext uri="{FF2B5EF4-FFF2-40B4-BE49-F238E27FC236}">
                  <a16:creationId xmlns:a16="http://schemas.microsoft.com/office/drawing/2014/main" id="{4D213EB2-185F-47DF-AD56-CE08B12C010D}"/>
                </a:ext>
              </a:extLst>
            </p:cNvPr>
            <p:cNvSpPr>
              <a:spLocks/>
            </p:cNvSpPr>
            <p:nvPr/>
          </p:nvSpPr>
          <p:spPr bwMode="auto">
            <a:xfrm>
              <a:off x="43" y="2261"/>
              <a:ext cx="148" cy="131"/>
            </a:xfrm>
            <a:custGeom>
              <a:avLst/>
              <a:gdLst>
                <a:gd name="T0" fmla="*/ 0 w 62"/>
                <a:gd name="T1" fmla="*/ 55 h 55"/>
                <a:gd name="T2" fmla="*/ 22 w 62"/>
                <a:gd name="T3" fmla="*/ 12 h 55"/>
                <a:gd name="T4" fmla="*/ 62 w 62"/>
                <a:gd name="T5" fmla="*/ 1 h 55"/>
                <a:gd name="T6" fmla="*/ 61 w 62"/>
                <a:gd name="T7" fmla="*/ 5 h 55"/>
                <a:gd name="T8" fmla="*/ 25 w 62"/>
                <a:gd name="T9" fmla="*/ 15 h 55"/>
                <a:gd name="T10" fmla="*/ 4 w 62"/>
                <a:gd name="T11" fmla="*/ 55 h 55"/>
                <a:gd name="T12" fmla="*/ 0 w 62"/>
                <a:gd name="T13" fmla="*/ 55 h 55"/>
              </a:gdLst>
              <a:ahLst/>
              <a:cxnLst>
                <a:cxn ang="0">
                  <a:pos x="T0" y="T1"/>
                </a:cxn>
                <a:cxn ang="0">
                  <a:pos x="T2" y="T3"/>
                </a:cxn>
                <a:cxn ang="0">
                  <a:pos x="T4" y="T5"/>
                </a:cxn>
                <a:cxn ang="0">
                  <a:pos x="T6" y="T7"/>
                </a:cxn>
                <a:cxn ang="0">
                  <a:pos x="T8" y="T9"/>
                </a:cxn>
                <a:cxn ang="0">
                  <a:pos x="T10" y="T11"/>
                </a:cxn>
                <a:cxn ang="0">
                  <a:pos x="T12" y="T13"/>
                </a:cxn>
              </a:cxnLst>
              <a:rect l="0" t="0" r="r" b="b"/>
              <a:pathLst>
                <a:path w="62" h="55">
                  <a:moveTo>
                    <a:pt x="0" y="55"/>
                  </a:moveTo>
                  <a:cubicBezTo>
                    <a:pt x="0" y="54"/>
                    <a:pt x="3" y="28"/>
                    <a:pt x="22" y="12"/>
                  </a:cubicBezTo>
                  <a:cubicBezTo>
                    <a:pt x="33" y="3"/>
                    <a:pt x="46" y="0"/>
                    <a:pt x="62" y="1"/>
                  </a:cubicBezTo>
                  <a:cubicBezTo>
                    <a:pt x="61" y="5"/>
                    <a:pt x="61" y="5"/>
                    <a:pt x="61" y="5"/>
                  </a:cubicBezTo>
                  <a:cubicBezTo>
                    <a:pt x="47" y="4"/>
                    <a:pt x="34" y="7"/>
                    <a:pt x="25" y="15"/>
                  </a:cubicBezTo>
                  <a:cubicBezTo>
                    <a:pt x="7" y="30"/>
                    <a:pt x="4" y="55"/>
                    <a:pt x="4" y="55"/>
                  </a:cubicBezTo>
                  <a:lnTo>
                    <a:pt x="0" y="55"/>
                  </a:ln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2" name="Freeform 263">
              <a:extLst>
                <a:ext uri="{FF2B5EF4-FFF2-40B4-BE49-F238E27FC236}">
                  <a16:creationId xmlns:a16="http://schemas.microsoft.com/office/drawing/2014/main" id="{9C5C894C-6C32-48F1-B065-810BBDD431DE}"/>
                </a:ext>
              </a:extLst>
            </p:cNvPr>
            <p:cNvSpPr>
              <a:spLocks/>
            </p:cNvSpPr>
            <p:nvPr/>
          </p:nvSpPr>
          <p:spPr bwMode="auto">
            <a:xfrm>
              <a:off x="226" y="2216"/>
              <a:ext cx="124" cy="85"/>
            </a:xfrm>
            <a:custGeom>
              <a:avLst/>
              <a:gdLst>
                <a:gd name="T0" fmla="*/ 0 w 52"/>
                <a:gd name="T1" fmla="*/ 17 h 36"/>
                <a:gd name="T2" fmla="*/ 52 w 52"/>
                <a:gd name="T3" fmla="*/ 34 h 36"/>
                <a:gd name="T4" fmla="*/ 48 w 52"/>
                <a:gd name="T5" fmla="*/ 36 h 36"/>
                <a:gd name="T6" fmla="*/ 2 w 52"/>
                <a:gd name="T7" fmla="*/ 20 h 36"/>
                <a:gd name="T8" fmla="*/ 0 w 52"/>
                <a:gd name="T9" fmla="*/ 17 h 36"/>
              </a:gdLst>
              <a:ahLst/>
              <a:cxnLst>
                <a:cxn ang="0">
                  <a:pos x="T0" y="T1"/>
                </a:cxn>
                <a:cxn ang="0">
                  <a:pos x="T2" y="T3"/>
                </a:cxn>
                <a:cxn ang="0">
                  <a:pos x="T4" y="T5"/>
                </a:cxn>
                <a:cxn ang="0">
                  <a:pos x="T6" y="T7"/>
                </a:cxn>
                <a:cxn ang="0">
                  <a:pos x="T8" y="T9"/>
                </a:cxn>
              </a:cxnLst>
              <a:rect l="0" t="0" r="r" b="b"/>
              <a:pathLst>
                <a:path w="52" h="36">
                  <a:moveTo>
                    <a:pt x="0" y="17"/>
                  </a:moveTo>
                  <a:cubicBezTo>
                    <a:pt x="32" y="0"/>
                    <a:pt x="52" y="34"/>
                    <a:pt x="52" y="34"/>
                  </a:cubicBezTo>
                  <a:cubicBezTo>
                    <a:pt x="48" y="36"/>
                    <a:pt x="48" y="36"/>
                    <a:pt x="48" y="36"/>
                  </a:cubicBezTo>
                  <a:cubicBezTo>
                    <a:pt x="48" y="35"/>
                    <a:pt x="31" y="5"/>
                    <a:pt x="2" y="20"/>
                  </a:cubicBezTo>
                  <a:cubicBezTo>
                    <a:pt x="0" y="17"/>
                    <a:pt x="0" y="17"/>
                    <a:pt x="0" y="17"/>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3" name="Freeform 264">
              <a:extLst>
                <a:ext uri="{FF2B5EF4-FFF2-40B4-BE49-F238E27FC236}">
                  <a16:creationId xmlns:a16="http://schemas.microsoft.com/office/drawing/2014/main" id="{800776B1-DC33-4C3D-811B-66FE32FBCB56}"/>
                </a:ext>
              </a:extLst>
            </p:cNvPr>
            <p:cNvSpPr>
              <a:spLocks/>
            </p:cNvSpPr>
            <p:nvPr/>
          </p:nvSpPr>
          <p:spPr bwMode="auto">
            <a:xfrm>
              <a:off x="181" y="2018"/>
              <a:ext cx="253" cy="141"/>
            </a:xfrm>
            <a:custGeom>
              <a:avLst/>
              <a:gdLst>
                <a:gd name="T0" fmla="*/ 0 w 106"/>
                <a:gd name="T1" fmla="*/ 14 h 59"/>
                <a:gd name="T2" fmla="*/ 106 w 106"/>
                <a:gd name="T3" fmla="*/ 57 h 59"/>
                <a:gd name="T4" fmla="*/ 103 w 106"/>
                <a:gd name="T5" fmla="*/ 59 h 59"/>
                <a:gd name="T6" fmla="*/ 1 w 106"/>
                <a:gd name="T7" fmla="*/ 18 h 59"/>
                <a:gd name="T8" fmla="*/ 0 w 106"/>
                <a:gd name="T9" fmla="*/ 14 h 59"/>
              </a:gdLst>
              <a:ahLst/>
              <a:cxnLst>
                <a:cxn ang="0">
                  <a:pos x="T0" y="T1"/>
                </a:cxn>
                <a:cxn ang="0">
                  <a:pos x="T2" y="T3"/>
                </a:cxn>
                <a:cxn ang="0">
                  <a:pos x="T4" y="T5"/>
                </a:cxn>
                <a:cxn ang="0">
                  <a:pos x="T6" y="T7"/>
                </a:cxn>
                <a:cxn ang="0">
                  <a:pos x="T8" y="T9"/>
                </a:cxn>
              </a:cxnLst>
              <a:rect l="0" t="0" r="r" b="b"/>
              <a:pathLst>
                <a:path w="106" h="59">
                  <a:moveTo>
                    <a:pt x="0" y="14"/>
                  </a:moveTo>
                  <a:cubicBezTo>
                    <a:pt x="73" y="0"/>
                    <a:pt x="106" y="57"/>
                    <a:pt x="106" y="57"/>
                  </a:cubicBezTo>
                  <a:cubicBezTo>
                    <a:pt x="103" y="59"/>
                    <a:pt x="103" y="59"/>
                    <a:pt x="103" y="59"/>
                  </a:cubicBezTo>
                  <a:cubicBezTo>
                    <a:pt x="102" y="59"/>
                    <a:pt x="71" y="4"/>
                    <a:pt x="1" y="18"/>
                  </a:cubicBezTo>
                  <a:cubicBezTo>
                    <a:pt x="0" y="14"/>
                    <a:pt x="0" y="14"/>
                    <a:pt x="0" y="14"/>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4" name="Freeform 265">
              <a:extLst>
                <a:ext uri="{FF2B5EF4-FFF2-40B4-BE49-F238E27FC236}">
                  <a16:creationId xmlns:a16="http://schemas.microsoft.com/office/drawing/2014/main" id="{36729D4B-33FC-487C-B7FA-B475D760296A}"/>
                </a:ext>
              </a:extLst>
            </p:cNvPr>
            <p:cNvSpPr>
              <a:spLocks/>
            </p:cNvSpPr>
            <p:nvPr/>
          </p:nvSpPr>
          <p:spPr bwMode="auto">
            <a:xfrm>
              <a:off x="88" y="2066"/>
              <a:ext cx="100" cy="109"/>
            </a:xfrm>
            <a:custGeom>
              <a:avLst/>
              <a:gdLst>
                <a:gd name="T0" fmla="*/ 0 w 42"/>
                <a:gd name="T1" fmla="*/ 45 h 46"/>
                <a:gd name="T2" fmla="*/ 41 w 42"/>
                <a:gd name="T3" fmla="*/ 0 h 46"/>
                <a:gd name="T4" fmla="*/ 42 w 42"/>
                <a:gd name="T5" fmla="*/ 4 h 46"/>
                <a:gd name="T6" fmla="*/ 4 w 42"/>
                <a:gd name="T7" fmla="*/ 46 h 46"/>
                <a:gd name="T8" fmla="*/ 0 w 42"/>
                <a:gd name="T9" fmla="*/ 46 h 46"/>
                <a:gd name="T10" fmla="*/ 0 w 42"/>
                <a:gd name="T11" fmla="*/ 45 h 46"/>
              </a:gdLst>
              <a:ahLst/>
              <a:cxnLst>
                <a:cxn ang="0">
                  <a:pos x="T0" y="T1"/>
                </a:cxn>
                <a:cxn ang="0">
                  <a:pos x="T2" y="T3"/>
                </a:cxn>
                <a:cxn ang="0">
                  <a:pos x="T4" y="T5"/>
                </a:cxn>
                <a:cxn ang="0">
                  <a:pos x="T6" y="T7"/>
                </a:cxn>
                <a:cxn ang="0">
                  <a:pos x="T8" y="T9"/>
                </a:cxn>
                <a:cxn ang="0">
                  <a:pos x="T10" y="T11"/>
                </a:cxn>
              </a:cxnLst>
              <a:rect l="0" t="0" r="r" b="b"/>
              <a:pathLst>
                <a:path w="42" h="46">
                  <a:moveTo>
                    <a:pt x="0" y="45"/>
                  </a:moveTo>
                  <a:cubicBezTo>
                    <a:pt x="0" y="37"/>
                    <a:pt x="2" y="6"/>
                    <a:pt x="41" y="0"/>
                  </a:cubicBezTo>
                  <a:cubicBezTo>
                    <a:pt x="42" y="4"/>
                    <a:pt x="42" y="4"/>
                    <a:pt x="42" y="4"/>
                  </a:cubicBezTo>
                  <a:cubicBezTo>
                    <a:pt x="1" y="10"/>
                    <a:pt x="4" y="44"/>
                    <a:pt x="4" y="46"/>
                  </a:cubicBezTo>
                  <a:cubicBezTo>
                    <a:pt x="0" y="46"/>
                    <a:pt x="0" y="46"/>
                    <a:pt x="0" y="46"/>
                  </a:cubicBezTo>
                  <a:cubicBezTo>
                    <a:pt x="0" y="46"/>
                    <a:pt x="0" y="46"/>
                    <a:pt x="0" y="45"/>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5" name="Freeform 266">
              <a:extLst>
                <a:ext uri="{FF2B5EF4-FFF2-40B4-BE49-F238E27FC236}">
                  <a16:creationId xmlns:a16="http://schemas.microsoft.com/office/drawing/2014/main" id="{0C022DBF-1F50-4B4E-A776-1217612AE4D6}"/>
                </a:ext>
              </a:extLst>
            </p:cNvPr>
            <p:cNvSpPr>
              <a:spLocks/>
            </p:cNvSpPr>
            <p:nvPr/>
          </p:nvSpPr>
          <p:spPr bwMode="auto">
            <a:xfrm>
              <a:off x="186" y="2071"/>
              <a:ext cx="76" cy="54"/>
            </a:xfrm>
            <a:custGeom>
              <a:avLst/>
              <a:gdLst>
                <a:gd name="T0" fmla="*/ 0 w 32"/>
                <a:gd name="T1" fmla="*/ 8 h 23"/>
                <a:gd name="T2" fmla="*/ 32 w 32"/>
                <a:gd name="T3" fmla="*/ 21 h 23"/>
                <a:gd name="T4" fmla="*/ 28 w 32"/>
                <a:gd name="T5" fmla="*/ 23 h 23"/>
                <a:gd name="T6" fmla="*/ 2 w 32"/>
                <a:gd name="T7" fmla="*/ 11 h 23"/>
                <a:gd name="T8" fmla="*/ 0 w 32"/>
                <a:gd name="T9" fmla="*/ 8 h 23"/>
              </a:gdLst>
              <a:ahLst/>
              <a:cxnLst>
                <a:cxn ang="0">
                  <a:pos x="T0" y="T1"/>
                </a:cxn>
                <a:cxn ang="0">
                  <a:pos x="T2" y="T3"/>
                </a:cxn>
                <a:cxn ang="0">
                  <a:pos x="T4" y="T5"/>
                </a:cxn>
                <a:cxn ang="0">
                  <a:pos x="T6" y="T7"/>
                </a:cxn>
                <a:cxn ang="0">
                  <a:pos x="T8" y="T9"/>
                </a:cxn>
              </a:cxnLst>
              <a:rect l="0" t="0" r="r" b="b"/>
              <a:pathLst>
                <a:path w="32" h="23">
                  <a:moveTo>
                    <a:pt x="0" y="8"/>
                  </a:moveTo>
                  <a:cubicBezTo>
                    <a:pt x="20" y="0"/>
                    <a:pt x="32" y="21"/>
                    <a:pt x="32" y="21"/>
                  </a:cubicBezTo>
                  <a:cubicBezTo>
                    <a:pt x="28" y="23"/>
                    <a:pt x="28" y="23"/>
                    <a:pt x="28" y="23"/>
                  </a:cubicBezTo>
                  <a:cubicBezTo>
                    <a:pt x="28" y="22"/>
                    <a:pt x="18" y="5"/>
                    <a:pt x="2" y="11"/>
                  </a:cubicBezTo>
                  <a:cubicBezTo>
                    <a:pt x="0" y="8"/>
                    <a:pt x="0" y="8"/>
                    <a:pt x="0" y="8"/>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6" name="Freeform 267">
              <a:extLst>
                <a:ext uri="{FF2B5EF4-FFF2-40B4-BE49-F238E27FC236}">
                  <a16:creationId xmlns:a16="http://schemas.microsoft.com/office/drawing/2014/main" id="{F1F4F832-0110-4F2D-8385-85AAEBB501A6}"/>
                </a:ext>
              </a:extLst>
            </p:cNvPr>
            <p:cNvSpPr>
              <a:spLocks/>
            </p:cNvSpPr>
            <p:nvPr/>
          </p:nvSpPr>
          <p:spPr bwMode="auto">
            <a:xfrm>
              <a:off x="162" y="1885"/>
              <a:ext cx="164" cy="98"/>
            </a:xfrm>
            <a:custGeom>
              <a:avLst/>
              <a:gdLst>
                <a:gd name="T0" fmla="*/ 0 w 69"/>
                <a:gd name="T1" fmla="*/ 4 h 41"/>
                <a:gd name="T2" fmla="*/ 0 w 69"/>
                <a:gd name="T3" fmla="*/ 0 h 41"/>
                <a:gd name="T4" fmla="*/ 69 w 69"/>
                <a:gd name="T5" fmla="*/ 41 h 41"/>
                <a:gd name="T6" fmla="*/ 65 w 69"/>
                <a:gd name="T7" fmla="*/ 41 h 41"/>
                <a:gd name="T8" fmla="*/ 0 w 69"/>
                <a:gd name="T9" fmla="*/ 4 h 41"/>
              </a:gdLst>
              <a:ahLst/>
              <a:cxnLst>
                <a:cxn ang="0">
                  <a:pos x="T0" y="T1"/>
                </a:cxn>
                <a:cxn ang="0">
                  <a:pos x="T2" y="T3"/>
                </a:cxn>
                <a:cxn ang="0">
                  <a:pos x="T4" y="T5"/>
                </a:cxn>
                <a:cxn ang="0">
                  <a:pos x="T6" y="T7"/>
                </a:cxn>
                <a:cxn ang="0">
                  <a:pos x="T8" y="T9"/>
                </a:cxn>
              </a:cxnLst>
              <a:rect l="0" t="0" r="r" b="b"/>
              <a:pathLst>
                <a:path w="69" h="41">
                  <a:moveTo>
                    <a:pt x="0" y="4"/>
                  </a:moveTo>
                  <a:cubicBezTo>
                    <a:pt x="0" y="0"/>
                    <a:pt x="0" y="0"/>
                    <a:pt x="0" y="0"/>
                  </a:cubicBezTo>
                  <a:cubicBezTo>
                    <a:pt x="64" y="1"/>
                    <a:pt x="69" y="40"/>
                    <a:pt x="69" y="41"/>
                  </a:cubicBezTo>
                  <a:cubicBezTo>
                    <a:pt x="65" y="41"/>
                    <a:pt x="65" y="41"/>
                    <a:pt x="65" y="41"/>
                  </a:cubicBezTo>
                  <a:cubicBezTo>
                    <a:pt x="65" y="40"/>
                    <a:pt x="60" y="5"/>
                    <a:pt x="0" y="4"/>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7" name="Freeform 268">
              <a:extLst>
                <a:ext uri="{FF2B5EF4-FFF2-40B4-BE49-F238E27FC236}">
                  <a16:creationId xmlns:a16="http://schemas.microsoft.com/office/drawing/2014/main" id="{1963783B-31FF-49B5-80A8-E941BCE44F0E}"/>
                </a:ext>
              </a:extLst>
            </p:cNvPr>
            <p:cNvSpPr>
              <a:spLocks/>
            </p:cNvSpPr>
            <p:nvPr/>
          </p:nvSpPr>
          <p:spPr bwMode="auto">
            <a:xfrm>
              <a:off x="112" y="1907"/>
              <a:ext cx="52" cy="81"/>
            </a:xfrm>
            <a:custGeom>
              <a:avLst/>
              <a:gdLst>
                <a:gd name="T0" fmla="*/ 0 w 22"/>
                <a:gd name="T1" fmla="*/ 24 h 34"/>
                <a:gd name="T2" fmla="*/ 5 w 22"/>
                <a:gd name="T3" fmla="*/ 7 h 34"/>
                <a:gd name="T4" fmla="*/ 22 w 22"/>
                <a:gd name="T5" fmla="*/ 0 h 34"/>
                <a:gd name="T6" fmla="*/ 22 w 22"/>
                <a:gd name="T7" fmla="*/ 4 h 34"/>
                <a:gd name="T8" fmla="*/ 8 w 22"/>
                <a:gd name="T9" fmla="*/ 9 h 34"/>
                <a:gd name="T10" fmla="*/ 5 w 22"/>
                <a:gd name="T11" fmla="*/ 33 h 34"/>
                <a:gd name="T12" fmla="*/ 1 w 22"/>
                <a:gd name="T13" fmla="*/ 34 h 34"/>
                <a:gd name="T14" fmla="*/ 0 w 22"/>
                <a:gd name="T15" fmla="*/ 2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4">
                  <a:moveTo>
                    <a:pt x="0" y="24"/>
                  </a:moveTo>
                  <a:cubicBezTo>
                    <a:pt x="0" y="18"/>
                    <a:pt x="1" y="11"/>
                    <a:pt x="5" y="7"/>
                  </a:cubicBezTo>
                  <a:cubicBezTo>
                    <a:pt x="8" y="2"/>
                    <a:pt x="14" y="0"/>
                    <a:pt x="22" y="0"/>
                  </a:cubicBezTo>
                  <a:cubicBezTo>
                    <a:pt x="22" y="4"/>
                    <a:pt x="22" y="4"/>
                    <a:pt x="22" y="4"/>
                  </a:cubicBezTo>
                  <a:cubicBezTo>
                    <a:pt x="15" y="4"/>
                    <a:pt x="11" y="6"/>
                    <a:pt x="8" y="9"/>
                  </a:cubicBezTo>
                  <a:cubicBezTo>
                    <a:pt x="1" y="17"/>
                    <a:pt x="5" y="33"/>
                    <a:pt x="5" y="33"/>
                  </a:cubicBezTo>
                  <a:cubicBezTo>
                    <a:pt x="1" y="34"/>
                    <a:pt x="1" y="34"/>
                    <a:pt x="1" y="34"/>
                  </a:cubicBezTo>
                  <a:cubicBezTo>
                    <a:pt x="1" y="34"/>
                    <a:pt x="0" y="29"/>
                    <a:pt x="0" y="24"/>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8" name="Freeform 269">
              <a:extLst>
                <a:ext uri="{FF2B5EF4-FFF2-40B4-BE49-F238E27FC236}">
                  <a16:creationId xmlns:a16="http://schemas.microsoft.com/office/drawing/2014/main" id="{54C7F07D-1A03-41F6-9012-B593B0714BDC}"/>
                </a:ext>
              </a:extLst>
            </p:cNvPr>
            <p:cNvSpPr>
              <a:spLocks/>
            </p:cNvSpPr>
            <p:nvPr/>
          </p:nvSpPr>
          <p:spPr bwMode="auto">
            <a:xfrm>
              <a:off x="405" y="2536"/>
              <a:ext cx="100" cy="131"/>
            </a:xfrm>
            <a:custGeom>
              <a:avLst/>
              <a:gdLst>
                <a:gd name="T0" fmla="*/ 42 w 42"/>
                <a:gd name="T1" fmla="*/ 28 h 55"/>
                <a:gd name="T2" fmla="*/ 0 w 42"/>
                <a:gd name="T3" fmla="*/ 28 h 55"/>
                <a:gd name="T4" fmla="*/ 42 w 42"/>
                <a:gd name="T5" fmla="*/ 28 h 55"/>
              </a:gdLst>
              <a:ahLst/>
              <a:cxnLst>
                <a:cxn ang="0">
                  <a:pos x="T0" y="T1"/>
                </a:cxn>
                <a:cxn ang="0">
                  <a:pos x="T2" y="T3"/>
                </a:cxn>
                <a:cxn ang="0">
                  <a:pos x="T4" y="T5"/>
                </a:cxn>
              </a:cxnLst>
              <a:rect l="0" t="0" r="r" b="b"/>
              <a:pathLst>
                <a:path w="42" h="55">
                  <a:moveTo>
                    <a:pt x="42" y="28"/>
                  </a:moveTo>
                  <a:cubicBezTo>
                    <a:pt x="42" y="0"/>
                    <a:pt x="0" y="0"/>
                    <a:pt x="0" y="28"/>
                  </a:cubicBezTo>
                  <a:cubicBezTo>
                    <a:pt x="0" y="55"/>
                    <a:pt x="42" y="55"/>
                    <a:pt x="42"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19" name="Freeform 270">
              <a:extLst>
                <a:ext uri="{FF2B5EF4-FFF2-40B4-BE49-F238E27FC236}">
                  <a16:creationId xmlns:a16="http://schemas.microsoft.com/office/drawing/2014/main" id="{12E9A300-E547-4498-A2CE-F2571572AA6B}"/>
                </a:ext>
              </a:extLst>
            </p:cNvPr>
            <p:cNvSpPr>
              <a:spLocks noEditPoints="1"/>
            </p:cNvSpPr>
            <p:nvPr/>
          </p:nvSpPr>
          <p:spPr bwMode="auto">
            <a:xfrm>
              <a:off x="405" y="2598"/>
              <a:ext cx="7" cy="34"/>
            </a:xfrm>
            <a:custGeom>
              <a:avLst/>
              <a:gdLst>
                <a:gd name="T0" fmla="*/ 0 w 3"/>
                <a:gd name="T1" fmla="*/ 2 h 14"/>
                <a:gd name="T2" fmla="*/ 3 w 3"/>
                <a:gd name="T3" fmla="*/ 14 h 14"/>
                <a:gd name="T4" fmla="*/ 0 w 3"/>
                <a:gd name="T5" fmla="*/ 2 h 14"/>
                <a:gd name="T6" fmla="*/ 0 w 3"/>
                <a:gd name="T7" fmla="*/ 2 h 14"/>
                <a:gd name="T8" fmla="*/ 0 w 3"/>
                <a:gd name="T9" fmla="*/ 2 h 14"/>
                <a:gd name="T10" fmla="*/ 0 w 3"/>
                <a:gd name="T11" fmla="*/ 2 h 14"/>
                <a:gd name="T12" fmla="*/ 0 w 3"/>
                <a:gd name="T13" fmla="*/ 2 h 14"/>
                <a:gd name="T14" fmla="*/ 0 w 3"/>
                <a:gd name="T15" fmla="*/ 2 h 14"/>
                <a:gd name="T16" fmla="*/ 0 w 3"/>
                <a:gd name="T17" fmla="*/ 2 h 14"/>
                <a:gd name="T18" fmla="*/ 0 w 3"/>
                <a:gd name="T19" fmla="*/ 2 h 14"/>
                <a:gd name="T20" fmla="*/ 0 w 3"/>
                <a:gd name="T21" fmla="*/ 2 h 14"/>
                <a:gd name="T22" fmla="*/ 0 w 3"/>
                <a:gd name="T23" fmla="*/ 2 h 14"/>
                <a:gd name="T24" fmla="*/ 0 w 3"/>
                <a:gd name="T25" fmla="*/ 2 h 14"/>
                <a:gd name="T26" fmla="*/ 0 w 3"/>
                <a:gd name="T27" fmla="*/ 1 h 14"/>
                <a:gd name="T28" fmla="*/ 0 w 3"/>
                <a:gd name="T29" fmla="*/ 2 h 14"/>
                <a:gd name="T30" fmla="*/ 0 w 3"/>
                <a:gd name="T31" fmla="*/ 1 h 14"/>
                <a:gd name="T32" fmla="*/ 0 w 3"/>
                <a:gd name="T33" fmla="*/ 1 h 14"/>
                <a:gd name="T34" fmla="*/ 0 w 3"/>
                <a:gd name="T35" fmla="*/ 1 h 14"/>
                <a:gd name="T36" fmla="*/ 0 w 3"/>
                <a:gd name="T37" fmla="*/ 1 h 14"/>
                <a:gd name="T38" fmla="*/ 0 w 3"/>
                <a:gd name="T39" fmla="*/ 1 h 14"/>
                <a:gd name="T40" fmla="*/ 0 w 3"/>
                <a:gd name="T41" fmla="*/ 1 h 14"/>
                <a:gd name="T42" fmla="*/ 0 w 3"/>
                <a:gd name="T43" fmla="*/ 1 h 14"/>
                <a:gd name="T44" fmla="*/ 0 w 3"/>
                <a:gd name="T45" fmla="*/ 1 h 14"/>
                <a:gd name="T46" fmla="*/ 0 w 3"/>
                <a:gd name="T47" fmla="*/ 1 h 14"/>
                <a:gd name="T48" fmla="*/ 0 w 3"/>
                <a:gd name="T49" fmla="*/ 1 h 14"/>
                <a:gd name="T50" fmla="*/ 0 w 3"/>
                <a:gd name="T51" fmla="*/ 1 h 14"/>
                <a:gd name="T52" fmla="*/ 0 w 3"/>
                <a:gd name="T53" fmla="*/ 1 h 14"/>
                <a:gd name="T54" fmla="*/ 0 w 3"/>
                <a:gd name="T55" fmla="*/ 1 h 14"/>
                <a:gd name="T56" fmla="*/ 0 w 3"/>
                <a:gd name="T57" fmla="*/ 1 h 14"/>
                <a:gd name="T58" fmla="*/ 0 w 3"/>
                <a:gd name="T59" fmla="*/ 1 h 14"/>
                <a:gd name="T60" fmla="*/ 0 w 3"/>
                <a:gd name="T61" fmla="*/ 1 h 14"/>
                <a:gd name="T62" fmla="*/ 0 w 3"/>
                <a:gd name="T63" fmla="*/ 1 h 14"/>
                <a:gd name="T64" fmla="*/ 0 w 3"/>
                <a:gd name="T65" fmla="*/ 1 h 14"/>
                <a:gd name="T66" fmla="*/ 0 w 3"/>
                <a:gd name="T67" fmla="*/ 1 h 14"/>
                <a:gd name="T68" fmla="*/ 0 w 3"/>
                <a:gd name="T69" fmla="*/ 1 h 14"/>
                <a:gd name="T70" fmla="*/ 0 w 3"/>
                <a:gd name="T71" fmla="*/ 1 h 14"/>
                <a:gd name="T72" fmla="*/ 0 w 3"/>
                <a:gd name="T73" fmla="*/ 1 h 14"/>
                <a:gd name="T74" fmla="*/ 0 w 3"/>
                <a:gd name="T75" fmla="*/ 1 h 14"/>
                <a:gd name="T76" fmla="*/ 0 w 3"/>
                <a:gd name="T77" fmla="*/ 1 h 14"/>
                <a:gd name="T78" fmla="*/ 0 w 3"/>
                <a:gd name="T79" fmla="*/ 1 h 14"/>
                <a:gd name="T80" fmla="*/ 0 w 3"/>
                <a:gd name="T81" fmla="*/ 1 h 14"/>
                <a:gd name="T82" fmla="*/ 0 w 3"/>
                <a:gd name="T83" fmla="*/ 1 h 14"/>
                <a:gd name="T84" fmla="*/ 0 w 3"/>
                <a:gd name="T85" fmla="*/ 1 h 14"/>
                <a:gd name="T86" fmla="*/ 0 w 3"/>
                <a:gd name="T87" fmla="*/ 1 h 14"/>
                <a:gd name="T88" fmla="*/ 0 w 3"/>
                <a:gd name="T89" fmla="*/ 1 h 14"/>
                <a:gd name="T90" fmla="*/ 0 w 3"/>
                <a:gd name="T91" fmla="*/ 1 h 14"/>
                <a:gd name="T92" fmla="*/ 0 w 3"/>
                <a:gd name="T93" fmla="*/ 1 h 14"/>
                <a:gd name="T94" fmla="*/ 0 w 3"/>
                <a:gd name="T95" fmla="*/ 1 h 14"/>
                <a:gd name="T96" fmla="*/ 0 w 3"/>
                <a:gd name="T97" fmla="*/ 1 h 14"/>
                <a:gd name="T98" fmla="*/ 0 w 3"/>
                <a:gd name="T99" fmla="*/ 1 h 14"/>
                <a:gd name="T100" fmla="*/ 0 w 3"/>
                <a:gd name="T101" fmla="*/ 1 h 14"/>
                <a:gd name="T102" fmla="*/ 0 w 3"/>
                <a:gd name="T103" fmla="*/ 1 h 14"/>
                <a:gd name="T104" fmla="*/ 0 w 3"/>
                <a:gd name="T105" fmla="*/ 0 h 14"/>
                <a:gd name="T106" fmla="*/ 0 w 3"/>
                <a:gd name="T107" fmla="*/ 0 h 14"/>
                <a:gd name="T108" fmla="*/ 0 w 3"/>
                <a:gd name="T109" fmla="*/ 0 h 14"/>
                <a:gd name="T110" fmla="*/ 0 w 3"/>
                <a:gd name="T111" fmla="*/ 0 h 14"/>
                <a:gd name="T112" fmla="*/ 0 w 3"/>
                <a:gd name="T113" fmla="*/ 0 h 14"/>
                <a:gd name="T114" fmla="*/ 0 w 3"/>
                <a:gd name="T115" fmla="*/ 0 h 14"/>
                <a:gd name="T116" fmla="*/ 0 w 3"/>
                <a:gd name="T117" fmla="*/ 0 h 14"/>
                <a:gd name="T118" fmla="*/ 0 w 3"/>
                <a:gd name="T119" fmla="*/ 0 h 14"/>
                <a:gd name="T120" fmla="*/ 0 w 3"/>
                <a:gd name="T1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 h="14">
                  <a:moveTo>
                    <a:pt x="0" y="2"/>
                  </a:moveTo>
                  <a:cubicBezTo>
                    <a:pt x="0" y="7"/>
                    <a:pt x="1" y="11"/>
                    <a:pt x="3" y="14"/>
                  </a:cubicBezTo>
                  <a:cubicBezTo>
                    <a:pt x="1" y="11"/>
                    <a:pt x="0" y="7"/>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2"/>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0" name="Freeform 271">
              <a:extLst>
                <a:ext uri="{FF2B5EF4-FFF2-40B4-BE49-F238E27FC236}">
                  <a16:creationId xmlns:a16="http://schemas.microsoft.com/office/drawing/2014/main" id="{830F24CC-28DE-4843-B53B-8F98E437A918}"/>
                </a:ext>
              </a:extLst>
            </p:cNvPr>
            <p:cNvSpPr>
              <a:spLocks/>
            </p:cNvSpPr>
            <p:nvPr/>
          </p:nvSpPr>
          <p:spPr bwMode="auto">
            <a:xfrm>
              <a:off x="405" y="2556"/>
              <a:ext cx="74" cy="95"/>
            </a:xfrm>
            <a:custGeom>
              <a:avLst/>
              <a:gdLst>
                <a:gd name="T0" fmla="*/ 15 w 31"/>
                <a:gd name="T1" fmla="*/ 0 h 40"/>
                <a:gd name="T2" fmla="*/ 0 w 31"/>
                <a:gd name="T3" fmla="*/ 18 h 40"/>
                <a:gd name="T4" fmla="*/ 0 w 31"/>
                <a:gd name="T5" fmla="*/ 18 h 40"/>
                <a:gd name="T6" fmla="*/ 0 w 31"/>
                <a:gd name="T7" fmla="*/ 18 h 40"/>
                <a:gd name="T8" fmla="*/ 0 w 31"/>
                <a:gd name="T9" fmla="*/ 18 h 40"/>
                <a:gd name="T10" fmla="*/ 0 w 31"/>
                <a:gd name="T11" fmla="*/ 18 h 40"/>
                <a:gd name="T12" fmla="*/ 0 w 31"/>
                <a:gd name="T13" fmla="*/ 18 h 40"/>
                <a:gd name="T14" fmla="*/ 0 w 31"/>
                <a:gd name="T15" fmla="*/ 19 h 40"/>
                <a:gd name="T16" fmla="*/ 0 w 31"/>
                <a:gd name="T17" fmla="*/ 19 h 40"/>
                <a:gd name="T18" fmla="*/ 0 w 31"/>
                <a:gd name="T19" fmla="*/ 19 h 40"/>
                <a:gd name="T20" fmla="*/ 0 w 31"/>
                <a:gd name="T21" fmla="*/ 19 h 40"/>
                <a:gd name="T22" fmla="*/ 0 w 31"/>
                <a:gd name="T23" fmla="*/ 19 h 40"/>
                <a:gd name="T24" fmla="*/ 0 w 31"/>
                <a:gd name="T25" fmla="*/ 19 h 40"/>
                <a:gd name="T26" fmla="*/ 0 w 31"/>
                <a:gd name="T27" fmla="*/ 19 h 40"/>
                <a:gd name="T28" fmla="*/ 0 w 31"/>
                <a:gd name="T29" fmla="*/ 19 h 40"/>
                <a:gd name="T30" fmla="*/ 0 w 31"/>
                <a:gd name="T31" fmla="*/ 19 h 40"/>
                <a:gd name="T32" fmla="*/ 0 w 31"/>
                <a:gd name="T33" fmla="*/ 19 h 40"/>
                <a:gd name="T34" fmla="*/ 0 w 31"/>
                <a:gd name="T35" fmla="*/ 19 h 40"/>
                <a:gd name="T36" fmla="*/ 0 w 31"/>
                <a:gd name="T37" fmla="*/ 19 h 40"/>
                <a:gd name="T38" fmla="*/ 0 w 31"/>
                <a:gd name="T39" fmla="*/ 19 h 40"/>
                <a:gd name="T40" fmla="*/ 0 w 31"/>
                <a:gd name="T41" fmla="*/ 19 h 40"/>
                <a:gd name="T42" fmla="*/ 0 w 31"/>
                <a:gd name="T43" fmla="*/ 19 h 40"/>
                <a:gd name="T44" fmla="*/ 0 w 31"/>
                <a:gd name="T45" fmla="*/ 19 h 40"/>
                <a:gd name="T46" fmla="*/ 0 w 31"/>
                <a:gd name="T47" fmla="*/ 19 h 40"/>
                <a:gd name="T48" fmla="*/ 0 w 31"/>
                <a:gd name="T49" fmla="*/ 19 h 40"/>
                <a:gd name="T50" fmla="*/ 0 w 31"/>
                <a:gd name="T51" fmla="*/ 19 h 40"/>
                <a:gd name="T52" fmla="*/ 0 w 31"/>
                <a:gd name="T53" fmla="*/ 19 h 40"/>
                <a:gd name="T54" fmla="*/ 0 w 31"/>
                <a:gd name="T55" fmla="*/ 19 h 40"/>
                <a:gd name="T56" fmla="*/ 0 w 31"/>
                <a:gd name="T57" fmla="*/ 19 h 40"/>
                <a:gd name="T58" fmla="*/ 0 w 31"/>
                <a:gd name="T59" fmla="*/ 19 h 40"/>
                <a:gd name="T60" fmla="*/ 0 w 31"/>
                <a:gd name="T61" fmla="*/ 19 h 40"/>
                <a:gd name="T62" fmla="*/ 0 w 31"/>
                <a:gd name="T63" fmla="*/ 19 h 40"/>
                <a:gd name="T64" fmla="*/ 0 w 31"/>
                <a:gd name="T65" fmla="*/ 20 h 40"/>
                <a:gd name="T66" fmla="*/ 0 w 31"/>
                <a:gd name="T67" fmla="*/ 20 h 40"/>
                <a:gd name="T68" fmla="*/ 0 w 31"/>
                <a:gd name="T69" fmla="*/ 20 h 40"/>
                <a:gd name="T70" fmla="*/ 0 w 31"/>
                <a:gd name="T71" fmla="*/ 20 h 40"/>
                <a:gd name="T72" fmla="*/ 0 w 31"/>
                <a:gd name="T73" fmla="*/ 20 h 40"/>
                <a:gd name="T74" fmla="*/ 0 w 31"/>
                <a:gd name="T75" fmla="*/ 20 h 40"/>
                <a:gd name="T76" fmla="*/ 0 w 31"/>
                <a:gd name="T77" fmla="*/ 20 h 40"/>
                <a:gd name="T78" fmla="*/ 0 w 31"/>
                <a:gd name="T79" fmla="*/ 20 h 40"/>
                <a:gd name="T80" fmla="*/ 3 w 31"/>
                <a:gd name="T81" fmla="*/ 32 h 40"/>
                <a:gd name="T82" fmla="*/ 21 w 31"/>
                <a:gd name="T83" fmla="*/ 40 h 40"/>
                <a:gd name="T84" fmla="*/ 31 w 31"/>
                <a:gd name="T85" fmla="*/ 38 h 40"/>
                <a:gd name="T86" fmla="*/ 10 w 31"/>
                <a:gd name="T87" fmla="*/ 15 h 40"/>
                <a:gd name="T88" fmla="*/ 15 w 31"/>
                <a:gd name="T8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 h="40">
                  <a:moveTo>
                    <a:pt x="15" y="0"/>
                  </a:moveTo>
                  <a:cubicBezTo>
                    <a:pt x="7" y="2"/>
                    <a:pt x="0" y="8"/>
                    <a:pt x="0" y="18"/>
                  </a:cubicBezTo>
                  <a:cubicBezTo>
                    <a:pt x="0" y="18"/>
                    <a:pt x="0" y="18"/>
                    <a:pt x="0" y="18"/>
                  </a:cubicBezTo>
                  <a:cubicBezTo>
                    <a:pt x="0" y="18"/>
                    <a:pt x="0" y="18"/>
                    <a:pt x="0" y="18"/>
                  </a:cubicBezTo>
                  <a:cubicBezTo>
                    <a:pt x="0" y="18"/>
                    <a:pt x="0" y="18"/>
                    <a:pt x="0" y="18"/>
                  </a:cubicBezTo>
                  <a:cubicBezTo>
                    <a:pt x="0" y="18"/>
                    <a:pt x="0" y="18"/>
                    <a:pt x="0" y="18"/>
                  </a:cubicBezTo>
                  <a:cubicBezTo>
                    <a:pt x="0" y="18"/>
                    <a:pt x="0" y="18"/>
                    <a:pt x="0" y="18"/>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5"/>
                    <a:pt x="1" y="29"/>
                    <a:pt x="3" y="32"/>
                  </a:cubicBezTo>
                  <a:cubicBezTo>
                    <a:pt x="8" y="38"/>
                    <a:pt x="14" y="40"/>
                    <a:pt x="21" y="40"/>
                  </a:cubicBezTo>
                  <a:cubicBezTo>
                    <a:pt x="24" y="40"/>
                    <a:pt x="28" y="40"/>
                    <a:pt x="31" y="38"/>
                  </a:cubicBezTo>
                  <a:cubicBezTo>
                    <a:pt x="20" y="37"/>
                    <a:pt x="10" y="30"/>
                    <a:pt x="10" y="15"/>
                  </a:cubicBezTo>
                  <a:cubicBezTo>
                    <a:pt x="10" y="9"/>
                    <a:pt x="12" y="4"/>
                    <a:pt x="1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1" name="Freeform 272">
              <a:extLst>
                <a:ext uri="{FF2B5EF4-FFF2-40B4-BE49-F238E27FC236}">
                  <a16:creationId xmlns:a16="http://schemas.microsoft.com/office/drawing/2014/main" id="{D150CB53-8D1C-4149-A838-CDA78F364D10}"/>
                </a:ext>
              </a:extLst>
            </p:cNvPr>
            <p:cNvSpPr>
              <a:spLocks/>
            </p:cNvSpPr>
            <p:nvPr/>
          </p:nvSpPr>
          <p:spPr bwMode="auto">
            <a:xfrm>
              <a:off x="355" y="2382"/>
              <a:ext cx="100" cy="131"/>
            </a:xfrm>
            <a:custGeom>
              <a:avLst/>
              <a:gdLst>
                <a:gd name="T0" fmla="*/ 42 w 42"/>
                <a:gd name="T1" fmla="*/ 28 h 55"/>
                <a:gd name="T2" fmla="*/ 0 w 42"/>
                <a:gd name="T3" fmla="*/ 28 h 55"/>
                <a:gd name="T4" fmla="*/ 42 w 42"/>
                <a:gd name="T5" fmla="*/ 28 h 55"/>
              </a:gdLst>
              <a:ahLst/>
              <a:cxnLst>
                <a:cxn ang="0">
                  <a:pos x="T0" y="T1"/>
                </a:cxn>
                <a:cxn ang="0">
                  <a:pos x="T2" y="T3"/>
                </a:cxn>
                <a:cxn ang="0">
                  <a:pos x="T4" y="T5"/>
                </a:cxn>
              </a:cxnLst>
              <a:rect l="0" t="0" r="r" b="b"/>
              <a:pathLst>
                <a:path w="42" h="55">
                  <a:moveTo>
                    <a:pt x="42" y="28"/>
                  </a:moveTo>
                  <a:cubicBezTo>
                    <a:pt x="42" y="0"/>
                    <a:pt x="0" y="0"/>
                    <a:pt x="0" y="28"/>
                  </a:cubicBezTo>
                  <a:cubicBezTo>
                    <a:pt x="0" y="55"/>
                    <a:pt x="42" y="55"/>
                    <a:pt x="42"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2" name="Freeform 273">
              <a:extLst>
                <a:ext uri="{FF2B5EF4-FFF2-40B4-BE49-F238E27FC236}">
                  <a16:creationId xmlns:a16="http://schemas.microsoft.com/office/drawing/2014/main" id="{D7030B4D-588B-4766-9334-8588B40C7BE2}"/>
                </a:ext>
              </a:extLst>
            </p:cNvPr>
            <p:cNvSpPr>
              <a:spLocks noEditPoints="1"/>
            </p:cNvSpPr>
            <p:nvPr/>
          </p:nvSpPr>
          <p:spPr bwMode="auto">
            <a:xfrm>
              <a:off x="355" y="2444"/>
              <a:ext cx="0" cy="19"/>
            </a:xfrm>
            <a:custGeom>
              <a:avLst/>
              <a:gdLst>
                <a:gd name="T0" fmla="*/ 8 h 8"/>
                <a:gd name="T1" fmla="*/ 8 h 8"/>
                <a:gd name="T2" fmla="*/ 8 h 8"/>
                <a:gd name="T3" fmla="*/ 8 h 8"/>
                <a:gd name="T4" fmla="*/ 8 h 8"/>
                <a:gd name="T5" fmla="*/ 8 h 8"/>
                <a:gd name="T6" fmla="*/ 8 h 8"/>
                <a:gd name="T7" fmla="*/ 2 h 8"/>
                <a:gd name="T8" fmla="*/ 2 h 8"/>
                <a:gd name="T9" fmla="*/ 1 h 8"/>
                <a:gd name="T10" fmla="*/ 1 h 8"/>
                <a:gd name="T11" fmla="*/ 1 h 8"/>
                <a:gd name="T12" fmla="*/ 1 h 8"/>
                <a:gd name="T13" fmla="*/ 1 h 8"/>
                <a:gd name="T14" fmla="*/ 1 h 8"/>
                <a:gd name="T15" fmla="*/ 1 h 8"/>
                <a:gd name="T16" fmla="*/ 1 h 8"/>
                <a:gd name="T17" fmla="*/ 1 h 8"/>
                <a:gd name="T18" fmla="*/ 1 h 8"/>
                <a:gd name="T19" fmla="*/ 1 h 8"/>
                <a:gd name="T20" fmla="*/ 1 h 8"/>
                <a:gd name="T21" fmla="*/ 1 h 8"/>
                <a:gd name="T22" fmla="*/ 1 h 8"/>
                <a:gd name="T23" fmla="*/ 1 h 8"/>
                <a:gd name="T24" fmla="*/ 1 h 8"/>
                <a:gd name="T25" fmla="*/ 1 h 8"/>
                <a:gd name="T26" fmla="*/ 1 h 8"/>
                <a:gd name="T27" fmla="*/ 0 h 8"/>
                <a:gd name="T28" fmla="*/ 0 h 8"/>
                <a:gd name="T29" fmla="*/ 0 h 8"/>
                <a:gd name="T30" fmla="*/ 0 h 8"/>
                <a:gd name="T31" fmla="*/ 0 h 8"/>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8">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2"/>
                  </a:moveTo>
                  <a:cubicBezTo>
                    <a:pt x="0" y="4"/>
                    <a:pt x="0" y="6"/>
                    <a:pt x="0" y="8"/>
                  </a:cubicBezTo>
                  <a:cubicBezTo>
                    <a:pt x="0" y="6"/>
                    <a:pt x="0" y="4"/>
                    <a:pt x="0" y="2"/>
                  </a:cubicBezTo>
                  <a:moveTo>
                    <a:pt x="0" y="2"/>
                  </a:moveTo>
                  <a:cubicBezTo>
                    <a:pt x="0" y="2"/>
                    <a:pt x="0" y="2"/>
                    <a:pt x="0" y="2"/>
                  </a:cubicBez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3" name="Freeform 274">
              <a:extLst>
                <a:ext uri="{FF2B5EF4-FFF2-40B4-BE49-F238E27FC236}">
                  <a16:creationId xmlns:a16="http://schemas.microsoft.com/office/drawing/2014/main" id="{422BCB3E-AE18-483E-9E93-6D6882C5B3B8}"/>
                </a:ext>
              </a:extLst>
            </p:cNvPr>
            <p:cNvSpPr>
              <a:spLocks/>
            </p:cNvSpPr>
            <p:nvPr/>
          </p:nvSpPr>
          <p:spPr bwMode="auto">
            <a:xfrm>
              <a:off x="355" y="2399"/>
              <a:ext cx="74" cy="97"/>
            </a:xfrm>
            <a:custGeom>
              <a:avLst/>
              <a:gdLst>
                <a:gd name="T0" fmla="*/ 16 w 31"/>
                <a:gd name="T1" fmla="*/ 0 h 41"/>
                <a:gd name="T2" fmla="*/ 0 w 31"/>
                <a:gd name="T3" fmla="*/ 19 h 41"/>
                <a:gd name="T4" fmla="*/ 0 w 31"/>
                <a:gd name="T5" fmla="*/ 19 h 41"/>
                <a:gd name="T6" fmla="*/ 0 w 31"/>
                <a:gd name="T7" fmla="*/ 19 h 41"/>
                <a:gd name="T8" fmla="*/ 0 w 31"/>
                <a:gd name="T9" fmla="*/ 19 h 41"/>
                <a:gd name="T10" fmla="*/ 0 w 31"/>
                <a:gd name="T11" fmla="*/ 19 h 41"/>
                <a:gd name="T12" fmla="*/ 0 w 31"/>
                <a:gd name="T13" fmla="*/ 19 h 41"/>
                <a:gd name="T14" fmla="*/ 0 w 31"/>
                <a:gd name="T15" fmla="*/ 20 h 41"/>
                <a:gd name="T16" fmla="*/ 0 w 31"/>
                <a:gd name="T17" fmla="*/ 20 h 41"/>
                <a:gd name="T18" fmla="*/ 0 w 31"/>
                <a:gd name="T19" fmla="*/ 20 h 41"/>
                <a:gd name="T20" fmla="*/ 0 w 31"/>
                <a:gd name="T21" fmla="*/ 20 h 41"/>
                <a:gd name="T22" fmla="*/ 0 w 31"/>
                <a:gd name="T23" fmla="*/ 20 h 41"/>
                <a:gd name="T24" fmla="*/ 0 w 31"/>
                <a:gd name="T25" fmla="*/ 20 h 41"/>
                <a:gd name="T26" fmla="*/ 0 w 31"/>
                <a:gd name="T27" fmla="*/ 20 h 41"/>
                <a:gd name="T28" fmla="*/ 0 w 31"/>
                <a:gd name="T29" fmla="*/ 20 h 41"/>
                <a:gd name="T30" fmla="*/ 0 w 31"/>
                <a:gd name="T31" fmla="*/ 20 h 41"/>
                <a:gd name="T32" fmla="*/ 0 w 31"/>
                <a:gd name="T33" fmla="*/ 20 h 41"/>
                <a:gd name="T34" fmla="*/ 0 w 31"/>
                <a:gd name="T35" fmla="*/ 20 h 41"/>
                <a:gd name="T36" fmla="*/ 0 w 31"/>
                <a:gd name="T37" fmla="*/ 20 h 41"/>
                <a:gd name="T38" fmla="*/ 0 w 31"/>
                <a:gd name="T39" fmla="*/ 20 h 41"/>
                <a:gd name="T40" fmla="*/ 0 w 31"/>
                <a:gd name="T41" fmla="*/ 20 h 41"/>
                <a:gd name="T42" fmla="*/ 0 w 31"/>
                <a:gd name="T43" fmla="*/ 20 h 41"/>
                <a:gd name="T44" fmla="*/ 0 w 31"/>
                <a:gd name="T45" fmla="*/ 20 h 41"/>
                <a:gd name="T46" fmla="*/ 0 w 31"/>
                <a:gd name="T47" fmla="*/ 20 h 41"/>
                <a:gd name="T48" fmla="*/ 0 w 31"/>
                <a:gd name="T49" fmla="*/ 20 h 41"/>
                <a:gd name="T50" fmla="*/ 0 w 31"/>
                <a:gd name="T51" fmla="*/ 20 h 41"/>
                <a:gd name="T52" fmla="*/ 0 w 31"/>
                <a:gd name="T53" fmla="*/ 20 h 41"/>
                <a:gd name="T54" fmla="*/ 0 w 31"/>
                <a:gd name="T55" fmla="*/ 20 h 41"/>
                <a:gd name="T56" fmla="*/ 0 w 31"/>
                <a:gd name="T57" fmla="*/ 20 h 41"/>
                <a:gd name="T58" fmla="*/ 0 w 31"/>
                <a:gd name="T59" fmla="*/ 20 h 41"/>
                <a:gd name="T60" fmla="*/ 0 w 31"/>
                <a:gd name="T61" fmla="*/ 20 h 41"/>
                <a:gd name="T62" fmla="*/ 0 w 31"/>
                <a:gd name="T63" fmla="*/ 21 h 41"/>
                <a:gd name="T64" fmla="*/ 0 w 31"/>
                <a:gd name="T65" fmla="*/ 21 h 41"/>
                <a:gd name="T66" fmla="*/ 0 w 31"/>
                <a:gd name="T67" fmla="*/ 21 h 41"/>
                <a:gd name="T68" fmla="*/ 0 w 31"/>
                <a:gd name="T69" fmla="*/ 27 h 41"/>
                <a:gd name="T70" fmla="*/ 0 w 31"/>
                <a:gd name="T71" fmla="*/ 27 h 41"/>
                <a:gd name="T72" fmla="*/ 0 w 31"/>
                <a:gd name="T73" fmla="*/ 27 h 41"/>
                <a:gd name="T74" fmla="*/ 0 w 31"/>
                <a:gd name="T75" fmla="*/ 27 h 41"/>
                <a:gd name="T76" fmla="*/ 0 w 31"/>
                <a:gd name="T77" fmla="*/ 27 h 41"/>
                <a:gd name="T78" fmla="*/ 0 w 31"/>
                <a:gd name="T79" fmla="*/ 27 h 41"/>
                <a:gd name="T80" fmla="*/ 0 w 31"/>
                <a:gd name="T81" fmla="*/ 27 h 41"/>
                <a:gd name="T82" fmla="*/ 0 w 31"/>
                <a:gd name="T83" fmla="*/ 27 h 41"/>
                <a:gd name="T84" fmla="*/ 0 w 31"/>
                <a:gd name="T85" fmla="*/ 27 h 41"/>
                <a:gd name="T86" fmla="*/ 21 w 31"/>
                <a:gd name="T87" fmla="*/ 41 h 41"/>
                <a:gd name="T88" fmla="*/ 31 w 31"/>
                <a:gd name="T89" fmla="*/ 39 h 41"/>
                <a:gd name="T90" fmla="*/ 11 w 31"/>
                <a:gd name="T91" fmla="*/ 17 h 41"/>
                <a:gd name="T92" fmla="*/ 16 w 31"/>
                <a:gd name="T9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1" h="41">
                  <a:moveTo>
                    <a:pt x="16" y="0"/>
                  </a:moveTo>
                  <a:cubicBezTo>
                    <a:pt x="8" y="2"/>
                    <a:pt x="0" y="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1"/>
                    <a:pt x="0" y="21"/>
                    <a:pt x="0" y="21"/>
                  </a:cubicBezTo>
                  <a:cubicBezTo>
                    <a:pt x="0" y="21"/>
                    <a:pt x="0" y="21"/>
                    <a:pt x="0" y="21"/>
                  </a:cubicBezTo>
                  <a:cubicBezTo>
                    <a:pt x="0" y="21"/>
                    <a:pt x="0" y="21"/>
                    <a:pt x="0" y="21"/>
                  </a:cubicBezTo>
                  <a:cubicBezTo>
                    <a:pt x="0" y="23"/>
                    <a:pt x="0" y="25"/>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3" y="36"/>
                    <a:pt x="12" y="41"/>
                    <a:pt x="21" y="41"/>
                  </a:cubicBezTo>
                  <a:cubicBezTo>
                    <a:pt x="24" y="41"/>
                    <a:pt x="28" y="41"/>
                    <a:pt x="31" y="39"/>
                  </a:cubicBezTo>
                  <a:cubicBezTo>
                    <a:pt x="20" y="38"/>
                    <a:pt x="11" y="30"/>
                    <a:pt x="11" y="17"/>
                  </a:cubicBezTo>
                  <a:cubicBezTo>
                    <a:pt x="11" y="10"/>
                    <a:pt x="13" y="4"/>
                    <a:pt x="16"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4" name="Freeform 275">
              <a:extLst>
                <a:ext uri="{FF2B5EF4-FFF2-40B4-BE49-F238E27FC236}">
                  <a16:creationId xmlns:a16="http://schemas.microsoft.com/office/drawing/2014/main" id="{55FE0C62-B8E6-45FD-A9A1-FEF055B9CE9D}"/>
                </a:ext>
              </a:extLst>
            </p:cNvPr>
            <p:cNvSpPr>
              <a:spLocks/>
            </p:cNvSpPr>
            <p:nvPr/>
          </p:nvSpPr>
          <p:spPr bwMode="auto">
            <a:xfrm>
              <a:off x="276" y="2520"/>
              <a:ext cx="103" cy="131"/>
            </a:xfrm>
            <a:custGeom>
              <a:avLst/>
              <a:gdLst>
                <a:gd name="T0" fmla="*/ 43 w 43"/>
                <a:gd name="T1" fmla="*/ 28 h 55"/>
                <a:gd name="T2" fmla="*/ 0 w 43"/>
                <a:gd name="T3" fmla="*/ 28 h 55"/>
                <a:gd name="T4" fmla="*/ 43 w 43"/>
                <a:gd name="T5" fmla="*/ 28 h 55"/>
              </a:gdLst>
              <a:ahLst/>
              <a:cxnLst>
                <a:cxn ang="0">
                  <a:pos x="T0" y="T1"/>
                </a:cxn>
                <a:cxn ang="0">
                  <a:pos x="T2" y="T3"/>
                </a:cxn>
                <a:cxn ang="0">
                  <a:pos x="T4" y="T5"/>
                </a:cxn>
              </a:cxnLst>
              <a:rect l="0" t="0" r="r" b="b"/>
              <a:pathLst>
                <a:path w="43" h="55">
                  <a:moveTo>
                    <a:pt x="43" y="28"/>
                  </a:moveTo>
                  <a:cubicBezTo>
                    <a:pt x="43" y="0"/>
                    <a:pt x="0" y="0"/>
                    <a:pt x="0" y="28"/>
                  </a:cubicBezTo>
                  <a:cubicBezTo>
                    <a:pt x="0" y="55"/>
                    <a:pt x="43" y="55"/>
                    <a:pt x="43"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5" name="Freeform 276">
              <a:extLst>
                <a:ext uri="{FF2B5EF4-FFF2-40B4-BE49-F238E27FC236}">
                  <a16:creationId xmlns:a16="http://schemas.microsoft.com/office/drawing/2014/main" id="{69030632-2BF8-493D-AB42-BCFDFCD4B4A8}"/>
                </a:ext>
              </a:extLst>
            </p:cNvPr>
            <p:cNvSpPr>
              <a:spLocks noEditPoints="1"/>
            </p:cNvSpPr>
            <p:nvPr/>
          </p:nvSpPr>
          <p:spPr bwMode="auto">
            <a:xfrm>
              <a:off x="276" y="2582"/>
              <a:ext cx="7" cy="28"/>
            </a:xfrm>
            <a:custGeom>
              <a:avLst/>
              <a:gdLst>
                <a:gd name="T0" fmla="*/ 3 w 3"/>
                <a:gd name="T1" fmla="*/ 12 h 12"/>
                <a:gd name="T2" fmla="*/ 3 w 3"/>
                <a:gd name="T3" fmla="*/ 12 h 12"/>
                <a:gd name="T4" fmla="*/ 3 w 3"/>
                <a:gd name="T5" fmla="*/ 12 h 12"/>
                <a:gd name="T6" fmla="*/ 0 w 3"/>
                <a:gd name="T7" fmla="*/ 2 h 12"/>
                <a:gd name="T8" fmla="*/ 3 w 3"/>
                <a:gd name="T9" fmla="*/ 12 h 12"/>
                <a:gd name="T10" fmla="*/ 0 w 3"/>
                <a:gd name="T11" fmla="*/ 2 h 12"/>
                <a:gd name="T12" fmla="*/ 0 w 3"/>
                <a:gd name="T13" fmla="*/ 1 h 12"/>
                <a:gd name="T14" fmla="*/ 0 w 3"/>
                <a:gd name="T15" fmla="*/ 2 h 12"/>
                <a:gd name="T16" fmla="*/ 0 w 3"/>
                <a:gd name="T17" fmla="*/ 2 h 12"/>
                <a:gd name="T18" fmla="*/ 0 w 3"/>
                <a:gd name="T19" fmla="*/ 1 h 12"/>
                <a:gd name="T20" fmla="*/ 0 w 3"/>
                <a:gd name="T21" fmla="*/ 1 h 12"/>
                <a:gd name="T22" fmla="*/ 0 w 3"/>
                <a:gd name="T23" fmla="*/ 1 h 12"/>
                <a:gd name="T24" fmla="*/ 0 w 3"/>
                <a:gd name="T25" fmla="*/ 1 h 12"/>
                <a:gd name="T26" fmla="*/ 0 w 3"/>
                <a:gd name="T27" fmla="*/ 1 h 12"/>
                <a:gd name="T28" fmla="*/ 0 w 3"/>
                <a:gd name="T29" fmla="*/ 1 h 12"/>
                <a:gd name="T30" fmla="*/ 0 w 3"/>
                <a:gd name="T31" fmla="*/ 1 h 12"/>
                <a:gd name="T32" fmla="*/ 0 w 3"/>
                <a:gd name="T33" fmla="*/ 1 h 12"/>
                <a:gd name="T34" fmla="*/ 0 w 3"/>
                <a:gd name="T35" fmla="*/ 1 h 12"/>
                <a:gd name="T36" fmla="*/ 0 w 3"/>
                <a:gd name="T37" fmla="*/ 1 h 12"/>
                <a:gd name="T38" fmla="*/ 0 w 3"/>
                <a:gd name="T39" fmla="*/ 1 h 12"/>
                <a:gd name="T40" fmla="*/ 0 w 3"/>
                <a:gd name="T41" fmla="*/ 1 h 12"/>
                <a:gd name="T42" fmla="*/ 0 w 3"/>
                <a:gd name="T43" fmla="*/ 1 h 12"/>
                <a:gd name="T44" fmla="*/ 0 w 3"/>
                <a:gd name="T45" fmla="*/ 1 h 12"/>
                <a:gd name="T46" fmla="*/ 0 w 3"/>
                <a:gd name="T47" fmla="*/ 1 h 12"/>
                <a:gd name="T48" fmla="*/ 0 w 3"/>
                <a:gd name="T49" fmla="*/ 1 h 12"/>
                <a:gd name="T50" fmla="*/ 0 w 3"/>
                <a:gd name="T51" fmla="*/ 1 h 12"/>
                <a:gd name="T52" fmla="*/ 0 w 3"/>
                <a:gd name="T53" fmla="*/ 1 h 12"/>
                <a:gd name="T54" fmla="*/ 0 w 3"/>
                <a:gd name="T55" fmla="*/ 1 h 12"/>
                <a:gd name="T56" fmla="*/ 0 w 3"/>
                <a:gd name="T57" fmla="*/ 1 h 12"/>
                <a:gd name="T58" fmla="*/ 0 w 3"/>
                <a:gd name="T59" fmla="*/ 1 h 12"/>
                <a:gd name="T60" fmla="*/ 0 w 3"/>
                <a:gd name="T61" fmla="*/ 1 h 12"/>
                <a:gd name="T62" fmla="*/ 0 w 3"/>
                <a:gd name="T63" fmla="*/ 1 h 12"/>
                <a:gd name="T64" fmla="*/ 0 w 3"/>
                <a:gd name="T65" fmla="*/ 1 h 12"/>
                <a:gd name="T66" fmla="*/ 0 w 3"/>
                <a:gd name="T67" fmla="*/ 1 h 12"/>
                <a:gd name="T68" fmla="*/ 0 w 3"/>
                <a:gd name="T69" fmla="*/ 1 h 12"/>
                <a:gd name="T70" fmla="*/ 0 w 3"/>
                <a:gd name="T71" fmla="*/ 1 h 12"/>
                <a:gd name="T72" fmla="*/ 0 w 3"/>
                <a:gd name="T73" fmla="*/ 1 h 12"/>
                <a:gd name="T74" fmla="*/ 0 w 3"/>
                <a:gd name="T75" fmla="*/ 1 h 12"/>
                <a:gd name="T76" fmla="*/ 0 w 3"/>
                <a:gd name="T77" fmla="*/ 1 h 12"/>
                <a:gd name="T78" fmla="*/ 0 w 3"/>
                <a:gd name="T79" fmla="*/ 1 h 12"/>
                <a:gd name="T80" fmla="*/ 0 w 3"/>
                <a:gd name="T81" fmla="*/ 1 h 12"/>
                <a:gd name="T82" fmla="*/ 0 w 3"/>
                <a:gd name="T83" fmla="*/ 1 h 12"/>
                <a:gd name="T84" fmla="*/ 0 w 3"/>
                <a:gd name="T85" fmla="*/ 1 h 12"/>
                <a:gd name="T86" fmla="*/ 0 w 3"/>
                <a:gd name="T87" fmla="*/ 0 h 12"/>
                <a:gd name="T88" fmla="*/ 0 w 3"/>
                <a:gd name="T89" fmla="*/ 0 h 12"/>
                <a:gd name="T90" fmla="*/ 0 w 3"/>
                <a:gd name="T9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 h="12">
                  <a:moveTo>
                    <a:pt x="3" y="12"/>
                  </a:moveTo>
                  <a:cubicBezTo>
                    <a:pt x="3" y="12"/>
                    <a:pt x="3" y="12"/>
                    <a:pt x="3" y="12"/>
                  </a:cubicBezTo>
                  <a:cubicBezTo>
                    <a:pt x="3" y="12"/>
                    <a:pt x="3" y="12"/>
                    <a:pt x="3" y="12"/>
                  </a:cubicBezTo>
                  <a:moveTo>
                    <a:pt x="0" y="2"/>
                  </a:moveTo>
                  <a:cubicBezTo>
                    <a:pt x="0" y="6"/>
                    <a:pt x="1" y="9"/>
                    <a:pt x="3" y="12"/>
                  </a:cubicBezTo>
                  <a:cubicBezTo>
                    <a:pt x="1" y="9"/>
                    <a:pt x="0" y="6"/>
                    <a:pt x="0" y="2"/>
                  </a:cubicBezTo>
                  <a:moveTo>
                    <a:pt x="0" y="1"/>
                  </a:moveTo>
                  <a:cubicBezTo>
                    <a:pt x="0" y="1"/>
                    <a:pt x="0" y="2"/>
                    <a:pt x="0" y="2"/>
                  </a:cubicBezTo>
                  <a:cubicBezTo>
                    <a:pt x="0" y="2"/>
                    <a:pt x="0" y="2"/>
                    <a:pt x="0" y="2"/>
                  </a:cubicBezTo>
                  <a:cubicBezTo>
                    <a:pt x="0" y="2"/>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6" name="Freeform 277">
              <a:extLst>
                <a:ext uri="{FF2B5EF4-FFF2-40B4-BE49-F238E27FC236}">
                  <a16:creationId xmlns:a16="http://schemas.microsoft.com/office/drawing/2014/main" id="{58617A82-6334-47E8-A309-C6DC88D90614}"/>
                </a:ext>
              </a:extLst>
            </p:cNvPr>
            <p:cNvSpPr>
              <a:spLocks/>
            </p:cNvSpPr>
            <p:nvPr/>
          </p:nvSpPr>
          <p:spPr bwMode="auto">
            <a:xfrm>
              <a:off x="276" y="2539"/>
              <a:ext cx="77" cy="95"/>
            </a:xfrm>
            <a:custGeom>
              <a:avLst/>
              <a:gdLst>
                <a:gd name="T0" fmla="*/ 15 w 32"/>
                <a:gd name="T1" fmla="*/ 0 h 40"/>
                <a:gd name="T2" fmla="*/ 0 w 32"/>
                <a:gd name="T3" fmla="*/ 18 h 40"/>
                <a:gd name="T4" fmla="*/ 0 w 32"/>
                <a:gd name="T5" fmla="*/ 18 h 40"/>
                <a:gd name="T6" fmla="*/ 0 w 32"/>
                <a:gd name="T7" fmla="*/ 19 h 40"/>
                <a:gd name="T8" fmla="*/ 0 w 32"/>
                <a:gd name="T9" fmla="*/ 19 h 40"/>
                <a:gd name="T10" fmla="*/ 0 w 32"/>
                <a:gd name="T11" fmla="*/ 19 h 40"/>
                <a:gd name="T12" fmla="*/ 0 w 32"/>
                <a:gd name="T13" fmla="*/ 19 h 40"/>
                <a:gd name="T14" fmla="*/ 0 w 32"/>
                <a:gd name="T15" fmla="*/ 19 h 40"/>
                <a:gd name="T16" fmla="*/ 0 w 32"/>
                <a:gd name="T17" fmla="*/ 19 h 40"/>
                <a:gd name="T18" fmla="*/ 0 w 32"/>
                <a:gd name="T19" fmla="*/ 19 h 40"/>
                <a:gd name="T20" fmla="*/ 0 w 32"/>
                <a:gd name="T21" fmla="*/ 19 h 40"/>
                <a:gd name="T22" fmla="*/ 0 w 32"/>
                <a:gd name="T23" fmla="*/ 19 h 40"/>
                <a:gd name="T24" fmla="*/ 0 w 32"/>
                <a:gd name="T25" fmla="*/ 19 h 40"/>
                <a:gd name="T26" fmla="*/ 0 w 32"/>
                <a:gd name="T27" fmla="*/ 19 h 40"/>
                <a:gd name="T28" fmla="*/ 0 w 32"/>
                <a:gd name="T29" fmla="*/ 19 h 40"/>
                <a:gd name="T30" fmla="*/ 0 w 32"/>
                <a:gd name="T31" fmla="*/ 19 h 40"/>
                <a:gd name="T32" fmla="*/ 0 w 32"/>
                <a:gd name="T33" fmla="*/ 19 h 40"/>
                <a:gd name="T34" fmla="*/ 0 w 32"/>
                <a:gd name="T35" fmla="*/ 19 h 40"/>
                <a:gd name="T36" fmla="*/ 0 w 32"/>
                <a:gd name="T37" fmla="*/ 19 h 40"/>
                <a:gd name="T38" fmla="*/ 0 w 32"/>
                <a:gd name="T39" fmla="*/ 19 h 40"/>
                <a:gd name="T40" fmla="*/ 0 w 32"/>
                <a:gd name="T41" fmla="*/ 19 h 40"/>
                <a:gd name="T42" fmla="*/ 0 w 32"/>
                <a:gd name="T43" fmla="*/ 19 h 40"/>
                <a:gd name="T44" fmla="*/ 0 w 32"/>
                <a:gd name="T45" fmla="*/ 19 h 40"/>
                <a:gd name="T46" fmla="*/ 0 w 32"/>
                <a:gd name="T47" fmla="*/ 19 h 40"/>
                <a:gd name="T48" fmla="*/ 0 w 32"/>
                <a:gd name="T49" fmla="*/ 19 h 40"/>
                <a:gd name="T50" fmla="*/ 0 w 32"/>
                <a:gd name="T51" fmla="*/ 19 h 40"/>
                <a:gd name="T52" fmla="*/ 0 w 32"/>
                <a:gd name="T53" fmla="*/ 20 h 40"/>
                <a:gd name="T54" fmla="*/ 0 w 32"/>
                <a:gd name="T55" fmla="*/ 20 h 40"/>
                <a:gd name="T56" fmla="*/ 3 w 32"/>
                <a:gd name="T57" fmla="*/ 30 h 40"/>
                <a:gd name="T58" fmla="*/ 3 w 32"/>
                <a:gd name="T59" fmla="*/ 30 h 40"/>
                <a:gd name="T60" fmla="*/ 3 w 32"/>
                <a:gd name="T61" fmla="*/ 30 h 40"/>
                <a:gd name="T62" fmla="*/ 22 w 32"/>
                <a:gd name="T63" fmla="*/ 40 h 40"/>
                <a:gd name="T64" fmla="*/ 32 w 32"/>
                <a:gd name="T65" fmla="*/ 38 h 40"/>
                <a:gd name="T66" fmla="*/ 11 w 32"/>
                <a:gd name="T67" fmla="*/ 15 h 40"/>
                <a:gd name="T68" fmla="*/ 15 w 32"/>
                <a:gd name="T6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 h="40">
                  <a:moveTo>
                    <a:pt x="15" y="0"/>
                  </a:moveTo>
                  <a:cubicBezTo>
                    <a:pt x="7" y="2"/>
                    <a:pt x="1" y="8"/>
                    <a:pt x="0" y="18"/>
                  </a:cubicBezTo>
                  <a:cubicBezTo>
                    <a:pt x="0" y="18"/>
                    <a:pt x="0" y="18"/>
                    <a:pt x="0" y="18"/>
                  </a:cubicBezTo>
                  <a:cubicBezTo>
                    <a:pt x="0" y="18"/>
                    <a:pt x="0" y="1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20"/>
                    <a:pt x="0" y="20"/>
                  </a:cubicBezTo>
                  <a:cubicBezTo>
                    <a:pt x="0" y="20"/>
                    <a:pt x="0" y="20"/>
                    <a:pt x="0" y="20"/>
                  </a:cubicBezTo>
                  <a:cubicBezTo>
                    <a:pt x="0" y="24"/>
                    <a:pt x="1" y="27"/>
                    <a:pt x="3" y="30"/>
                  </a:cubicBezTo>
                  <a:cubicBezTo>
                    <a:pt x="3" y="30"/>
                    <a:pt x="3" y="30"/>
                    <a:pt x="3" y="30"/>
                  </a:cubicBezTo>
                  <a:cubicBezTo>
                    <a:pt x="3" y="30"/>
                    <a:pt x="3" y="30"/>
                    <a:pt x="3" y="30"/>
                  </a:cubicBezTo>
                  <a:cubicBezTo>
                    <a:pt x="7" y="37"/>
                    <a:pt x="14" y="40"/>
                    <a:pt x="22" y="40"/>
                  </a:cubicBezTo>
                  <a:cubicBezTo>
                    <a:pt x="25" y="40"/>
                    <a:pt x="29" y="39"/>
                    <a:pt x="32" y="38"/>
                  </a:cubicBezTo>
                  <a:cubicBezTo>
                    <a:pt x="21" y="37"/>
                    <a:pt x="11" y="30"/>
                    <a:pt x="11" y="15"/>
                  </a:cubicBezTo>
                  <a:cubicBezTo>
                    <a:pt x="11" y="9"/>
                    <a:pt x="12" y="4"/>
                    <a:pt x="1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7" name="Freeform 278">
              <a:extLst>
                <a:ext uri="{FF2B5EF4-FFF2-40B4-BE49-F238E27FC236}">
                  <a16:creationId xmlns:a16="http://schemas.microsoft.com/office/drawing/2014/main" id="{78FF79DA-2CDA-4DF3-B477-B246395524AC}"/>
                </a:ext>
              </a:extLst>
            </p:cNvPr>
            <p:cNvSpPr>
              <a:spLocks/>
            </p:cNvSpPr>
            <p:nvPr/>
          </p:nvSpPr>
          <p:spPr bwMode="auto">
            <a:xfrm>
              <a:off x="131" y="2465"/>
              <a:ext cx="102" cy="131"/>
            </a:xfrm>
            <a:custGeom>
              <a:avLst/>
              <a:gdLst>
                <a:gd name="T0" fmla="*/ 43 w 43"/>
                <a:gd name="T1" fmla="*/ 27 h 55"/>
                <a:gd name="T2" fmla="*/ 0 w 43"/>
                <a:gd name="T3" fmla="*/ 27 h 55"/>
                <a:gd name="T4" fmla="*/ 43 w 43"/>
                <a:gd name="T5" fmla="*/ 27 h 55"/>
              </a:gdLst>
              <a:ahLst/>
              <a:cxnLst>
                <a:cxn ang="0">
                  <a:pos x="T0" y="T1"/>
                </a:cxn>
                <a:cxn ang="0">
                  <a:pos x="T2" y="T3"/>
                </a:cxn>
                <a:cxn ang="0">
                  <a:pos x="T4" y="T5"/>
                </a:cxn>
              </a:cxnLst>
              <a:rect l="0" t="0" r="r" b="b"/>
              <a:pathLst>
                <a:path w="43" h="55">
                  <a:moveTo>
                    <a:pt x="43" y="27"/>
                  </a:moveTo>
                  <a:cubicBezTo>
                    <a:pt x="43" y="0"/>
                    <a:pt x="0" y="0"/>
                    <a:pt x="0" y="27"/>
                  </a:cubicBezTo>
                  <a:cubicBezTo>
                    <a:pt x="0" y="55"/>
                    <a:pt x="43" y="55"/>
                    <a:pt x="43"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8" name="Freeform 279">
              <a:extLst>
                <a:ext uri="{FF2B5EF4-FFF2-40B4-BE49-F238E27FC236}">
                  <a16:creationId xmlns:a16="http://schemas.microsoft.com/office/drawing/2014/main" id="{1EEC9906-A2D0-4289-A6BF-2A74C1522CF0}"/>
                </a:ext>
              </a:extLst>
            </p:cNvPr>
            <p:cNvSpPr>
              <a:spLocks noEditPoints="1"/>
            </p:cNvSpPr>
            <p:nvPr/>
          </p:nvSpPr>
          <p:spPr bwMode="auto">
            <a:xfrm>
              <a:off x="131" y="2525"/>
              <a:ext cx="7" cy="33"/>
            </a:xfrm>
            <a:custGeom>
              <a:avLst/>
              <a:gdLst>
                <a:gd name="T0" fmla="*/ 3 w 3"/>
                <a:gd name="T1" fmla="*/ 14 h 14"/>
                <a:gd name="T2" fmla="*/ 0 w 3"/>
                <a:gd name="T3" fmla="*/ 2 h 14"/>
                <a:gd name="T4" fmla="*/ 0 w 3"/>
                <a:gd name="T5" fmla="*/ 2 h 14"/>
                <a:gd name="T6" fmla="*/ 0 w 3"/>
                <a:gd name="T7" fmla="*/ 2 h 14"/>
                <a:gd name="T8" fmla="*/ 0 w 3"/>
                <a:gd name="T9" fmla="*/ 2 h 14"/>
                <a:gd name="T10" fmla="*/ 0 w 3"/>
                <a:gd name="T11" fmla="*/ 2 h 14"/>
                <a:gd name="T12" fmla="*/ 0 w 3"/>
                <a:gd name="T13" fmla="*/ 2 h 14"/>
                <a:gd name="T14" fmla="*/ 0 w 3"/>
                <a:gd name="T15" fmla="*/ 2 h 14"/>
                <a:gd name="T16" fmla="*/ 0 w 3"/>
                <a:gd name="T17" fmla="*/ 2 h 14"/>
                <a:gd name="T18" fmla="*/ 0 w 3"/>
                <a:gd name="T19" fmla="*/ 2 h 14"/>
                <a:gd name="T20" fmla="*/ 0 w 3"/>
                <a:gd name="T21" fmla="*/ 2 h 14"/>
                <a:gd name="T22" fmla="*/ 0 w 3"/>
                <a:gd name="T23" fmla="*/ 2 h 14"/>
                <a:gd name="T24" fmla="*/ 0 w 3"/>
                <a:gd name="T25" fmla="*/ 2 h 14"/>
                <a:gd name="T26" fmla="*/ 0 w 3"/>
                <a:gd name="T27" fmla="*/ 2 h 14"/>
                <a:gd name="T28" fmla="*/ 0 w 3"/>
                <a:gd name="T29" fmla="*/ 2 h 14"/>
                <a:gd name="T30" fmla="*/ 0 w 3"/>
                <a:gd name="T31" fmla="*/ 1 h 14"/>
                <a:gd name="T32" fmla="*/ 0 w 3"/>
                <a:gd name="T33" fmla="*/ 1 h 14"/>
                <a:gd name="T34" fmla="*/ 0 w 3"/>
                <a:gd name="T35" fmla="*/ 1 h 14"/>
                <a:gd name="T36" fmla="*/ 0 w 3"/>
                <a:gd name="T37" fmla="*/ 1 h 14"/>
                <a:gd name="T38" fmla="*/ 0 w 3"/>
                <a:gd name="T39" fmla="*/ 1 h 14"/>
                <a:gd name="T40" fmla="*/ 0 w 3"/>
                <a:gd name="T41" fmla="*/ 1 h 14"/>
                <a:gd name="T42" fmla="*/ 0 w 3"/>
                <a:gd name="T43" fmla="*/ 1 h 14"/>
                <a:gd name="T44" fmla="*/ 0 w 3"/>
                <a:gd name="T45" fmla="*/ 1 h 14"/>
                <a:gd name="T46" fmla="*/ 0 w 3"/>
                <a:gd name="T47" fmla="*/ 1 h 14"/>
                <a:gd name="T48" fmla="*/ 0 w 3"/>
                <a:gd name="T49" fmla="*/ 1 h 14"/>
                <a:gd name="T50" fmla="*/ 0 w 3"/>
                <a:gd name="T51" fmla="*/ 1 h 14"/>
                <a:gd name="T52" fmla="*/ 0 w 3"/>
                <a:gd name="T53" fmla="*/ 1 h 14"/>
                <a:gd name="T54" fmla="*/ 0 w 3"/>
                <a:gd name="T55" fmla="*/ 1 h 14"/>
                <a:gd name="T56" fmla="*/ 0 w 3"/>
                <a:gd name="T57" fmla="*/ 1 h 14"/>
                <a:gd name="T58" fmla="*/ 0 w 3"/>
                <a:gd name="T59" fmla="*/ 1 h 14"/>
                <a:gd name="T60" fmla="*/ 0 w 3"/>
                <a:gd name="T61" fmla="*/ 1 h 14"/>
                <a:gd name="T62" fmla="*/ 0 w 3"/>
                <a:gd name="T63" fmla="*/ 1 h 14"/>
                <a:gd name="T64" fmla="*/ 0 w 3"/>
                <a:gd name="T65" fmla="*/ 1 h 14"/>
                <a:gd name="T66" fmla="*/ 0 w 3"/>
                <a:gd name="T67" fmla="*/ 0 h 14"/>
                <a:gd name="T68" fmla="*/ 0 w 3"/>
                <a:gd name="T69" fmla="*/ 0 h 14"/>
                <a:gd name="T70" fmla="*/ 0 w 3"/>
                <a:gd name="T71" fmla="*/ 0 h 14"/>
                <a:gd name="T72" fmla="*/ 0 w 3"/>
                <a:gd name="T73" fmla="*/ 0 h 14"/>
                <a:gd name="T74" fmla="*/ 0 w 3"/>
                <a:gd name="T7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 h="14">
                  <a:moveTo>
                    <a:pt x="3" y="14"/>
                  </a:moveTo>
                  <a:cubicBezTo>
                    <a:pt x="3" y="14"/>
                    <a:pt x="3" y="14"/>
                    <a:pt x="3" y="14"/>
                  </a:cubicBezTo>
                  <a:cubicBezTo>
                    <a:pt x="3" y="14"/>
                    <a:pt x="3" y="14"/>
                    <a:pt x="3" y="14"/>
                  </a:cubicBezTo>
                  <a:moveTo>
                    <a:pt x="0" y="2"/>
                  </a:moveTo>
                  <a:cubicBezTo>
                    <a:pt x="0" y="7"/>
                    <a:pt x="1" y="11"/>
                    <a:pt x="3" y="14"/>
                  </a:cubicBezTo>
                  <a:cubicBezTo>
                    <a:pt x="1" y="11"/>
                    <a:pt x="0" y="7"/>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2"/>
                    <a:pt x="0" y="2"/>
                    <a:pt x="0" y="2"/>
                  </a:cubicBezTo>
                  <a:cubicBezTo>
                    <a:pt x="0" y="2"/>
                    <a:pt x="0" y="2"/>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29" name="Freeform 280">
              <a:extLst>
                <a:ext uri="{FF2B5EF4-FFF2-40B4-BE49-F238E27FC236}">
                  <a16:creationId xmlns:a16="http://schemas.microsoft.com/office/drawing/2014/main" id="{D55C7B77-9D7D-4C31-97B7-35801A63CBFB}"/>
                </a:ext>
              </a:extLst>
            </p:cNvPr>
            <p:cNvSpPr>
              <a:spLocks/>
            </p:cNvSpPr>
            <p:nvPr/>
          </p:nvSpPr>
          <p:spPr bwMode="auto">
            <a:xfrm>
              <a:off x="131" y="2482"/>
              <a:ext cx="74" cy="97"/>
            </a:xfrm>
            <a:custGeom>
              <a:avLst/>
              <a:gdLst>
                <a:gd name="T0" fmla="*/ 18 w 31"/>
                <a:gd name="T1" fmla="*/ 0 h 41"/>
                <a:gd name="T2" fmla="*/ 0 w 31"/>
                <a:gd name="T3" fmla="*/ 18 h 41"/>
                <a:gd name="T4" fmla="*/ 0 w 31"/>
                <a:gd name="T5" fmla="*/ 18 h 41"/>
                <a:gd name="T6" fmla="*/ 0 w 31"/>
                <a:gd name="T7" fmla="*/ 18 h 41"/>
                <a:gd name="T8" fmla="*/ 0 w 31"/>
                <a:gd name="T9" fmla="*/ 18 h 41"/>
                <a:gd name="T10" fmla="*/ 0 w 31"/>
                <a:gd name="T11" fmla="*/ 18 h 41"/>
                <a:gd name="T12" fmla="*/ 0 w 31"/>
                <a:gd name="T13" fmla="*/ 18 h 41"/>
                <a:gd name="T14" fmla="*/ 0 w 31"/>
                <a:gd name="T15" fmla="*/ 19 h 41"/>
                <a:gd name="T16" fmla="*/ 0 w 31"/>
                <a:gd name="T17" fmla="*/ 19 h 41"/>
                <a:gd name="T18" fmla="*/ 0 w 31"/>
                <a:gd name="T19" fmla="*/ 19 h 41"/>
                <a:gd name="T20" fmla="*/ 0 w 31"/>
                <a:gd name="T21" fmla="*/ 19 h 41"/>
                <a:gd name="T22" fmla="*/ 0 w 31"/>
                <a:gd name="T23" fmla="*/ 19 h 41"/>
                <a:gd name="T24" fmla="*/ 0 w 31"/>
                <a:gd name="T25" fmla="*/ 19 h 41"/>
                <a:gd name="T26" fmla="*/ 0 w 31"/>
                <a:gd name="T27" fmla="*/ 19 h 41"/>
                <a:gd name="T28" fmla="*/ 0 w 31"/>
                <a:gd name="T29" fmla="*/ 19 h 41"/>
                <a:gd name="T30" fmla="*/ 0 w 31"/>
                <a:gd name="T31" fmla="*/ 19 h 41"/>
                <a:gd name="T32" fmla="*/ 0 w 31"/>
                <a:gd name="T33" fmla="*/ 19 h 41"/>
                <a:gd name="T34" fmla="*/ 0 w 31"/>
                <a:gd name="T35" fmla="*/ 19 h 41"/>
                <a:gd name="T36" fmla="*/ 0 w 31"/>
                <a:gd name="T37" fmla="*/ 19 h 41"/>
                <a:gd name="T38" fmla="*/ 0 w 31"/>
                <a:gd name="T39" fmla="*/ 19 h 41"/>
                <a:gd name="T40" fmla="*/ 0 w 31"/>
                <a:gd name="T41" fmla="*/ 19 h 41"/>
                <a:gd name="T42" fmla="*/ 0 w 31"/>
                <a:gd name="T43" fmla="*/ 19 h 41"/>
                <a:gd name="T44" fmla="*/ 0 w 31"/>
                <a:gd name="T45" fmla="*/ 19 h 41"/>
                <a:gd name="T46" fmla="*/ 0 w 31"/>
                <a:gd name="T47" fmla="*/ 19 h 41"/>
                <a:gd name="T48" fmla="*/ 0 w 31"/>
                <a:gd name="T49" fmla="*/ 19 h 41"/>
                <a:gd name="T50" fmla="*/ 0 w 31"/>
                <a:gd name="T51" fmla="*/ 19 h 41"/>
                <a:gd name="T52" fmla="*/ 0 w 31"/>
                <a:gd name="T53" fmla="*/ 19 h 41"/>
                <a:gd name="T54" fmla="*/ 0 w 31"/>
                <a:gd name="T55" fmla="*/ 19 h 41"/>
                <a:gd name="T56" fmla="*/ 0 w 31"/>
                <a:gd name="T57" fmla="*/ 19 h 41"/>
                <a:gd name="T58" fmla="*/ 0 w 31"/>
                <a:gd name="T59" fmla="*/ 19 h 41"/>
                <a:gd name="T60" fmla="*/ 0 w 31"/>
                <a:gd name="T61" fmla="*/ 20 h 41"/>
                <a:gd name="T62" fmla="*/ 0 w 31"/>
                <a:gd name="T63" fmla="*/ 20 h 41"/>
                <a:gd name="T64" fmla="*/ 0 w 31"/>
                <a:gd name="T65" fmla="*/ 20 h 41"/>
                <a:gd name="T66" fmla="*/ 0 w 31"/>
                <a:gd name="T67" fmla="*/ 20 h 41"/>
                <a:gd name="T68" fmla="*/ 0 w 31"/>
                <a:gd name="T69" fmla="*/ 20 h 41"/>
                <a:gd name="T70" fmla="*/ 0 w 31"/>
                <a:gd name="T71" fmla="*/ 20 h 41"/>
                <a:gd name="T72" fmla="*/ 0 w 31"/>
                <a:gd name="T73" fmla="*/ 20 h 41"/>
                <a:gd name="T74" fmla="*/ 0 w 31"/>
                <a:gd name="T75" fmla="*/ 20 h 41"/>
                <a:gd name="T76" fmla="*/ 0 w 31"/>
                <a:gd name="T77" fmla="*/ 20 h 41"/>
                <a:gd name="T78" fmla="*/ 0 w 31"/>
                <a:gd name="T79" fmla="*/ 20 h 41"/>
                <a:gd name="T80" fmla="*/ 0 w 31"/>
                <a:gd name="T81" fmla="*/ 20 h 41"/>
                <a:gd name="T82" fmla="*/ 0 w 31"/>
                <a:gd name="T83" fmla="*/ 20 h 41"/>
                <a:gd name="T84" fmla="*/ 0 w 31"/>
                <a:gd name="T85" fmla="*/ 20 h 41"/>
                <a:gd name="T86" fmla="*/ 0 w 31"/>
                <a:gd name="T87" fmla="*/ 20 h 41"/>
                <a:gd name="T88" fmla="*/ 0 w 31"/>
                <a:gd name="T89" fmla="*/ 20 h 41"/>
                <a:gd name="T90" fmla="*/ 0 w 31"/>
                <a:gd name="T91" fmla="*/ 20 h 41"/>
                <a:gd name="T92" fmla="*/ 0 w 31"/>
                <a:gd name="T93" fmla="*/ 20 h 41"/>
                <a:gd name="T94" fmla="*/ 0 w 31"/>
                <a:gd name="T95" fmla="*/ 20 h 41"/>
                <a:gd name="T96" fmla="*/ 3 w 31"/>
                <a:gd name="T97" fmla="*/ 32 h 41"/>
                <a:gd name="T98" fmla="*/ 3 w 31"/>
                <a:gd name="T99" fmla="*/ 32 h 41"/>
                <a:gd name="T100" fmla="*/ 3 w 31"/>
                <a:gd name="T101" fmla="*/ 32 h 41"/>
                <a:gd name="T102" fmla="*/ 22 w 31"/>
                <a:gd name="T103" fmla="*/ 41 h 41"/>
                <a:gd name="T104" fmla="*/ 31 w 31"/>
                <a:gd name="T105" fmla="*/ 39 h 41"/>
                <a:gd name="T106" fmla="*/ 12 w 31"/>
                <a:gd name="T107" fmla="*/ 16 h 41"/>
                <a:gd name="T108" fmla="*/ 18 w 31"/>
                <a:gd name="T10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 h="41">
                  <a:moveTo>
                    <a:pt x="18" y="0"/>
                  </a:moveTo>
                  <a:cubicBezTo>
                    <a:pt x="9" y="1"/>
                    <a:pt x="1" y="7"/>
                    <a:pt x="0" y="18"/>
                  </a:cubicBezTo>
                  <a:cubicBezTo>
                    <a:pt x="0" y="18"/>
                    <a:pt x="0" y="18"/>
                    <a:pt x="0" y="18"/>
                  </a:cubicBezTo>
                  <a:cubicBezTo>
                    <a:pt x="0" y="18"/>
                    <a:pt x="0" y="18"/>
                    <a:pt x="0" y="18"/>
                  </a:cubicBezTo>
                  <a:cubicBezTo>
                    <a:pt x="0" y="18"/>
                    <a:pt x="0" y="18"/>
                    <a:pt x="0" y="18"/>
                  </a:cubicBezTo>
                  <a:cubicBezTo>
                    <a:pt x="0" y="18"/>
                    <a:pt x="0" y="18"/>
                    <a:pt x="0" y="18"/>
                  </a:cubicBezTo>
                  <a:cubicBezTo>
                    <a:pt x="0" y="18"/>
                    <a:pt x="0" y="18"/>
                    <a:pt x="0" y="18"/>
                  </a:cubicBezTo>
                  <a:cubicBezTo>
                    <a:pt x="0" y="18"/>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5"/>
                    <a:pt x="1" y="29"/>
                    <a:pt x="3" y="32"/>
                  </a:cubicBezTo>
                  <a:cubicBezTo>
                    <a:pt x="3" y="32"/>
                    <a:pt x="3" y="32"/>
                    <a:pt x="3" y="32"/>
                  </a:cubicBezTo>
                  <a:cubicBezTo>
                    <a:pt x="3" y="32"/>
                    <a:pt x="3" y="32"/>
                    <a:pt x="3" y="32"/>
                  </a:cubicBezTo>
                  <a:cubicBezTo>
                    <a:pt x="7" y="38"/>
                    <a:pt x="15" y="41"/>
                    <a:pt x="22" y="41"/>
                  </a:cubicBezTo>
                  <a:cubicBezTo>
                    <a:pt x="25" y="41"/>
                    <a:pt x="28" y="40"/>
                    <a:pt x="31" y="39"/>
                  </a:cubicBezTo>
                  <a:cubicBezTo>
                    <a:pt x="21" y="37"/>
                    <a:pt x="12" y="30"/>
                    <a:pt x="12" y="16"/>
                  </a:cubicBezTo>
                  <a:cubicBezTo>
                    <a:pt x="12" y="9"/>
                    <a:pt x="14" y="4"/>
                    <a:pt x="18"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0" name="Freeform 281">
              <a:extLst>
                <a:ext uri="{FF2B5EF4-FFF2-40B4-BE49-F238E27FC236}">
                  <a16:creationId xmlns:a16="http://schemas.microsoft.com/office/drawing/2014/main" id="{1907437E-1018-44EB-8440-A5759C790137}"/>
                </a:ext>
              </a:extLst>
            </p:cNvPr>
            <p:cNvSpPr>
              <a:spLocks/>
            </p:cNvSpPr>
            <p:nvPr/>
          </p:nvSpPr>
          <p:spPr bwMode="auto">
            <a:xfrm>
              <a:off x="136" y="2273"/>
              <a:ext cx="102" cy="130"/>
            </a:xfrm>
            <a:custGeom>
              <a:avLst/>
              <a:gdLst>
                <a:gd name="T0" fmla="*/ 43 w 43"/>
                <a:gd name="T1" fmla="*/ 28 h 55"/>
                <a:gd name="T2" fmla="*/ 0 w 43"/>
                <a:gd name="T3" fmla="*/ 28 h 55"/>
                <a:gd name="T4" fmla="*/ 43 w 43"/>
                <a:gd name="T5" fmla="*/ 28 h 55"/>
              </a:gdLst>
              <a:ahLst/>
              <a:cxnLst>
                <a:cxn ang="0">
                  <a:pos x="T0" y="T1"/>
                </a:cxn>
                <a:cxn ang="0">
                  <a:pos x="T2" y="T3"/>
                </a:cxn>
                <a:cxn ang="0">
                  <a:pos x="T4" y="T5"/>
                </a:cxn>
              </a:cxnLst>
              <a:rect l="0" t="0" r="r" b="b"/>
              <a:pathLst>
                <a:path w="43" h="55">
                  <a:moveTo>
                    <a:pt x="43" y="28"/>
                  </a:moveTo>
                  <a:cubicBezTo>
                    <a:pt x="43" y="0"/>
                    <a:pt x="0" y="0"/>
                    <a:pt x="0" y="28"/>
                  </a:cubicBezTo>
                  <a:cubicBezTo>
                    <a:pt x="0" y="55"/>
                    <a:pt x="43" y="55"/>
                    <a:pt x="43"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1" name="Freeform 282">
              <a:extLst>
                <a:ext uri="{FF2B5EF4-FFF2-40B4-BE49-F238E27FC236}">
                  <a16:creationId xmlns:a16="http://schemas.microsoft.com/office/drawing/2014/main" id="{F2C19780-4561-47EA-B062-FBD7A2D0E4B1}"/>
                </a:ext>
              </a:extLst>
            </p:cNvPr>
            <p:cNvSpPr>
              <a:spLocks noEditPoints="1"/>
            </p:cNvSpPr>
            <p:nvPr/>
          </p:nvSpPr>
          <p:spPr bwMode="auto">
            <a:xfrm>
              <a:off x="136" y="2335"/>
              <a:ext cx="7" cy="30"/>
            </a:xfrm>
            <a:custGeom>
              <a:avLst/>
              <a:gdLst>
                <a:gd name="T0" fmla="*/ 3 w 3"/>
                <a:gd name="T1" fmla="*/ 13 h 13"/>
                <a:gd name="T2" fmla="*/ 3 w 3"/>
                <a:gd name="T3" fmla="*/ 13 h 13"/>
                <a:gd name="T4" fmla="*/ 3 w 3"/>
                <a:gd name="T5" fmla="*/ 13 h 13"/>
                <a:gd name="T6" fmla="*/ 3 w 3"/>
                <a:gd name="T7" fmla="*/ 13 h 13"/>
                <a:gd name="T8" fmla="*/ 0 w 3"/>
                <a:gd name="T9" fmla="*/ 2 h 13"/>
                <a:gd name="T10" fmla="*/ 0 w 3"/>
                <a:gd name="T11" fmla="*/ 2 h 13"/>
                <a:gd name="T12" fmla="*/ 0 w 3"/>
                <a:gd name="T13" fmla="*/ 2 h 13"/>
                <a:gd name="T14" fmla="*/ 0 w 3"/>
                <a:gd name="T15" fmla="*/ 2 h 13"/>
                <a:gd name="T16" fmla="*/ 0 w 3"/>
                <a:gd name="T17" fmla="*/ 2 h 13"/>
                <a:gd name="T18" fmla="*/ 0 w 3"/>
                <a:gd name="T19" fmla="*/ 2 h 13"/>
                <a:gd name="T20" fmla="*/ 0 w 3"/>
                <a:gd name="T21" fmla="*/ 2 h 13"/>
                <a:gd name="T22" fmla="*/ 0 w 3"/>
                <a:gd name="T23" fmla="*/ 1 h 13"/>
                <a:gd name="T24" fmla="*/ 0 w 3"/>
                <a:gd name="T25" fmla="*/ 1 h 13"/>
                <a:gd name="T26" fmla="*/ 0 w 3"/>
                <a:gd name="T27" fmla="*/ 1 h 13"/>
                <a:gd name="T28" fmla="*/ 0 w 3"/>
                <a:gd name="T29" fmla="*/ 1 h 13"/>
                <a:gd name="T30" fmla="*/ 0 w 3"/>
                <a:gd name="T31" fmla="*/ 1 h 13"/>
                <a:gd name="T32" fmla="*/ 0 w 3"/>
                <a:gd name="T33" fmla="*/ 1 h 13"/>
                <a:gd name="T34" fmla="*/ 0 w 3"/>
                <a:gd name="T35" fmla="*/ 1 h 13"/>
                <a:gd name="T36" fmla="*/ 0 w 3"/>
                <a:gd name="T37" fmla="*/ 1 h 13"/>
                <a:gd name="T38" fmla="*/ 0 w 3"/>
                <a:gd name="T39" fmla="*/ 1 h 13"/>
                <a:gd name="T40" fmla="*/ 0 w 3"/>
                <a:gd name="T41" fmla="*/ 1 h 13"/>
                <a:gd name="T42" fmla="*/ 0 w 3"/>
                <a:gd name="T43" fmla="*/ 1 h 13"/>
                <a:gd name="T44" fmla="*/ 0 w 3"/>
                <a:gd name="T45" fmla="*/ 1 h 13"/>
                <a:gd name="T46" fmla="*/ 0 w 3"/>
                <a:gd name="T47" fmla="*/ 1 h 13"/>
                <a:gd name="T48" fmla="*/ 0 w 3"/>
                <a:gd name="T49" fmla="*/ 1 h 13"/>
                <a:gd name="T50" fmla="*/ 0 w 3"/>
                <a:gd name="T51" fmla="*/ 1 h 13"/>
                <a:gd name="T52" fmla="*/ 0 w 3"/>
                <a:gd name="T53" fmla="*/ 1 h 13"/>
                <a:gd name="T54" fmla="*/ 0 w 3"/>
                <a:gd name="T55" fmla="*/ 1 h 13"/>
                <a:gd name="T56" fmla="*/ 0 w 3"/>
                <a:gd name="T57" fmla="*/ 1 h 13"/>
                <a:gd name="T58" fmla="*/ 0 w 3"/>
                <a:gd name="T59" fmla="*/ 0 h 13"/>
                <a:gd name="T60" fmla="*/ 0 w 3"/>
                <a:gd name="T61" fmla="*/ 0 h 13"/>
                <a:gd name="T62" fmla="*/ 0 w 3"/>
                <a:gd name="T63" fmla="*/ 0 h 13"/>
                <a:gd name="T64" fmla="*/ 0 w 3"/>
                <a:gd name="T65" fmla="*/ 0 h 13"/>
                <a:gd name="T66" fmla="*/ 0 w 3"/>
                <a:gd name="T67" fmla="*/ 0 h 13"/>
                <a:gd name="T68" fmla="*/ 0 w 3"/>
                <a:gd name="T69" fmla="*/ 0 h 13"/>
                <a:gd name="T70" fmla="*/ 0 w 3"/>
                <a:gd name="T71" fmla="*/ 0 h 13"/>
                <a:gd name="T72" fmla="*/ 0 w 3"/>
                <a:gd name="T73" fmla="*/ 0 h 13"/>
                <a:gd name="T74" fmla="*/ 0 w 3"/>
                <a:gd name="T7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 h="13">
                  <a:moveTo>
                    <a:pt x="3" y="13"/>
                  </a:moveTo>
                  <a:cubicBezTo>
                    <a:pt x="3" y="13"/>
                    <a:pt x="3" y="13"/>
                    <a:pt x="3" y="13"/>
                  </a:cubicBezTo>
                  <a:cubicBezTo>
                    <a:pt x="3" y="13"/>
                    <a:pt x="3" y="13"/>
                    <a:pt x="3" y="13"/>
                  </a:cubicBezTo>
                  <a:moveTo>
                    <a:pt x="3" y="13"/>
                  </a:moveTo>
                  <a:cubicBezTo>
                    <a:pt x="3" y="13"/>
                    <a:pt x="3" y="13"/>
                    <a:pt x="3" y="13"/>
                  </a:cubicBezTo>
                  <a:cubicBezTo>
                    <a:pt x="3" y="13"/>
                    <a:pt x="3" y="13"/>
                    <a:pt x="3" y="13"/>
                  </a:cubicBezTo>
                  <a:moveTo>
                    <a:pt x="3" y="13"/>
                  </a:moveTo>
                  <a:cubicBezTo>
                    <a:pt x="3" y="13"/>
                    <a:pt x="3" y="13"/>
                    <a:pt x="3" y="13"/>
                  </a:cubicBezTo>
                  <a:cubicBezTo>
                    <a:pt x="3" y="13"/>
                    <a:pt x="3" y="13"/>
                    <a:pt x="3" y="13"/>
                  </a:cubicBezTo>
                  <a:moveTo>
                    <a:pt x="0" y="2"/>
                  </a:moveTo>
                  <a:cubicBezTo>
                    <a:pt x="0" y="6"/>
                    <a:pt x="1" y="10"/>
                    <a:pt x="3" y="13"/>
                  </a:cubicBezTo>
                  <a:cubicBezTo>
                    <a:pt x="1" y="10"/>
                    <a:pt x="0" y="6"/>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2" name="Freeform 283">
              <a:extLst>
                <a:ext uri="{FF2B5EF4-FFF2-40B4-BE49-F238E27FC236}">
                  <a16:creationId xmlns:a16="http://schemas.microsoft.com/office/drawing/2014/main" id="{EF4A5987-569B-4040-8FD8-EFB4FC27FFE6}"/>
                </a:ext>
              </a:extLst>
            </p:cNvPr>
            <p:cNvSpPr>
              <a:spLocks/>
            </p:cNvSpPr>
            <p:nvPr/>
          </p:nvSpPr>
          <p:spPr bwMode="auto">
            <a:xfrm>
              <a:off x="136" y="2289"/>
              <a:ext cx="86" cy="98"/>
            </a:xfrm>
            <a:custGeom>
              <a:avLst/>
              <a:gdLst>
                <a:gd name="T0" fmla="*/ 17 w 36"/>
                <a:gd name="T1" fmla="*/ 0 h 41"/>
                <a:gd name="T2" fmla="*/ 0 w 36"/>
                <a:gd name="T3" fmla="*/ 19 h 41"/>
                <a:gd name="T4" fmla="*/ 0 w 36"/>
                <a:gd name="T5" fmla="*/ 19 h 41"/>
                <a:gd name="T6" fmla="*/ 0 w 36"/>
                <a:gd name="T7" fmla="*/ 19 h 41"/>
                <a:gd name="T8" fmla="*/ 0 w 36"/>
                <a:gd name="T9" fmla="*/ 19 h 41"/>
                <a:gd name="T10" fmla="*/ 0 w 36"/>
                <a:gd name="T11" fmla="*/ 19 h 41"/>
                <a:gd name="T12" fmla="*/ 0 w 36"/>
                <a:gd name="T13" fmla="*/ 19 h 41"/>
                <a:gd name="T14" fmla="*/ 0 w 36"/>
                <a:gd name="T15" fmla="*/ 19 h 41"/>
                <a:gd name="T16" fmla="*/ 0 w 36"/>
                <a:gd name="T17" fmla="*/ 19 h 41"/>
                <a:gd name="T18" fmla="*/ 0 w 36"/>
                <a:gd name="T19" fmla="*/ 19 h 41"/>
                <a:gd name="T20" fmla="*/ 0 w 36"/>
                <a:gd name="T21" fmla="*/ 19 h 41"/>
                <a:gd name="T22" fmla="*/ 0 w 36"/>
                <a:gd name="T23" fmla="*/ 19 h 41"/>
                <a:gd name="T24" fmla="*/ 0 w 36"/>
                <a:gd name="T25" fmla="*/ 19 h 41"/>
                <a:gd name="T26" fmla="*/ 0 w 36"/>
                <a:gd name="T27" fmla="*/ 20 h 41"/>
                <a:gd name="T28" fmla="*/ 0 w 36"/>
                <a:gd name="T29" fmla="*/ 20 h 41"/>
                <a:gd name="T30" fmla="*/ 0 w 36"/>
                <a:gd name="T31" fmla="*/ 20 h 41"/>
                <a:gd name="T32" fmla="*/ 0 w 36"/>
                <a:gd name="T33" fmla="*/ 20 h 41"/>
                <a:gd name="T34" fmla="*/ 0 w 36"/>
                <a:gd name="T35" fmla="*/ 20 h 41"/>
                <a:gd name="T36" fmla="*/ 0 w 36"/>
                <a:gd name="T37" fmla="*/ 20 h 41"/>
                <a:gd name="T38" fmla="*/ 0 w 36"/>
                <a:gd name="T39" fmla="*/ 20 h 41"/>
                <a:gd name="T40" fmla="*/ 0 w 36"/>
                <a:gd name="T41" fmla="*/ 20 h 41"/>
                <a:gd name="T42" fmla="*/ 0 w 36"/>
                <a:gd name="T43" fmla="*/ 20 h 41"/>
                <a:gd name="T44" fmla="*/ 0 w 36"/>
                <a:gd name="T45" fmla="*/ 20 h 41"/>
                <a:gd name="T46" fmla="*/ 0 w 36"/>
                <a:gd name="T47" fmla="*/ 20 h 41"/>
                <a:gd name="T48" fmla="*/ 0 w 36"/>
                <a:gd name="T49" fmla="*/ 20 h 41"/>
                <a:gd name="T50" fmla="*/ 0 w 36"/>
                <a:gd name="T51" fmla="*/ 20 h 41"/>
                <a:gd name="T52" fmla="*/ 0 w 36"/>
                <a:gd name="T53" fmla="*/ 20 h 41"/>
                <a:gd name="T54" fmla="*/ 0 w 36"/>
                <a:gd name="T55" fmla="*/ 20 h 41"/>
                <a:gd name="T56" fmla="*/ 0 w 36"/>
                <a:gd name="T57" fmla="*/ 20 h 41"/>
                <a:gd name="T58" fmla="*/ 0 w 36"/>
                <a:gd name="T59" fmla="*/ 20 h 41"/>
                <a:gd name="T60" fmla="*/ 0 w 36"/>
                <a:gd name="T61" fmla="*/ 20 h 41"/>
                <a:gd name="T62" fmla="*/ 0 w 36"/>
                <a:gd name="T63" fmla="*/ 20 h 41"/>
                <a:gd name="T64" fmla="*/ 0 w 36"/>
                <a:gd name="T65" fmla="*/ 20 h 41"/>
                <a:gd name="T66" fmla="*/ 0 w 36"/>
                <a:gd name="T67" fmla="*/ 20 h 41"/>
                <a:gd name="T68" fmla="*/ 0 w 36"/>
                <a:gd name="T69" fmla="*/ 20 h 41"/>
                <a:gd name="T70" fmla="*/ 0 w 36"/>
                <a:gd name="T71" fmla="*/ 20 h 41"/>
                <a:gd name="T72" fmla="*/ 0 w 36"/>
                <a:gd name="T73" fmla="*/ 20 h 41"/>
                <a:gd name="T74" fmla="*/ 0 w 36"/>
                <a:gd name="T75" fmla="*/ 21 h 41"/>
                <a:gd name="T76" fmla="*/ 0 w 36"/>
                <a:gd name="T77" fmla="*/ 21 h 41"/>
                <a:gd name="T78" fmla="*/ 0 w 36"/>
                <a:gd name="T79" fmla="*/ 21 h 41"/>
                <a:gd name="T80" fmla="*/ 0 w 36"/>
                <a:gd name="T81" fmla="*/ 21 h 41"/>
                <a:gd name="T82" fmla="*/ 0 w 36"/>
                <a:gd name="T83" fmla="*/ 21 h 41"/>
                <a:gd name="T84" fmla="*/ 0 w 36"/>
                <a:gd name="T85" fmla="*/ 21 h 41"/>
                <a:gd name="T86" fmla="*/ 0 w 36"/>
                <a:gd name="T87" fmla="*/ 21 h 41"/>
                <a:gd name="T88" fmla="*/ 3 w 36"/>
                <a:gd name="T89" fmla="*/ 32 h 41"/>
                <a:gd name="T90" fmla="*/ 3 w 36"/>
                <a:gd name="T91" fmla="*/ 32 h 41"/>
                <a:gd name="T92" fmla="*/ 3 w 36"/>
                <a:gd name="T93" fmla="*/ 32 h 41"/>
                <a:gd name="T94" fmla="*/ 3 w 36"/>
                <a:gd name="T95" fmla="*/ 32 h 41"/>
                <a:gd name="T96" fmla="*/ 3 w 36"/>
                <a:gd name="T97" fmla="*/ 32 h 41"/>
                <a:gd name="T98" fmla="*/ 3 w 36"/>
                <a:gd name="T99" fmla="*/ 32 h 41"/>
                <a:gd name="T100" fmla="*/ 3 w 36"/>
                <a:gd name="T101" fmla="*/ 32 h 41"/>
                <a:gd name="T102" fmla="*/ 21 w 36"/>
                <a:gd name="T103" fmla="*/ 41 h 41"/>
                <a:gd name="T104" fmla="*/ 36 w 36"/>
                <a:gd name="T105" fmla="*/ 36 h 41"/>
                <a:gd name="T106" fmla="*/ 14 w 36"/>
                <a:gd name="T107" fmla="*/ 13 h 41"/>
                <a:gd name="T108" fmla="*/ 17 w 36"/>
                <a:gd name="T10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 h="41">
                  <a:moveTo>
                    <a:pt x="17" y="0"/>
                  </a:moveTo>
                  <a:cubicBezTo>
                    <a:pt x="9" y="2"/>
                    <a:pt x="1" y="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5"/>
                    <a:pt x="1" y="29"/>
                    <a:pt x="3" y="32"/>
                  </a:cubicBezTo>
                  <a:cubicBezTo>
                    <a:pt x="3" y="32"/>
                    <a:pt x="3" y="32"/>
                    <a:pt x="3" y="32"/>
                  </a:cubicBezTo>
                  <a:cubicBezTo>
                    <a:pt x="3" y="32"/>
                    <a:pt x="3" y="32"/>
                    <a:pt x="3" y="32"/>
                  </a:cubicBezTo>
                  <a:cubicBezTo>
                    <a:pt x="3" y="32"/>
                    <a:pt x="3" y="32"/>
                    <a:pt x="3" y="32"/>
                  </a:cubicBezTo>
                  <a:cubicBezTo>
                    <a:pt x="3" y="32"/>
                    <a:pt x="3" y="32"/>
                    <a:pt x="3" y="32"/>
                  </a:cubicBezTo>
                  <a:cubicBezTo>
                    <a:pt x="3" y="32"/>
                    <a:pt x="3" y="32"/>
                    <a:pt x="3" y="32"/>
                  </a:cubicBezTo>
                  <a:cubicBezTo>
                    <a:pt x="3" y="32"/>
                    <a:pt x="3" y="32"/>
                    <a:pt x="3" y="32"/>
                  </a:cubicBezTo>
                  <a:cubicBezTo>
                    <a:pt x="7" y="38"/>
                    <a:pt x="14" y="41"/>
                    <a:pt x="21" y="41"/>
                  </a:cubicBezTo>
                  <a:cubicBezTo>
                    <a:pt x="26" y="41"/>
                    <a:pt x="32" y="40"/>
                    <a:pt x="36" y="36"/>
                  </a:cubicBezTo>
                  <a:cubicBezTo>
                    <a:pt x="24" y="36"/>
                    <a:pt x="14" y="28"/>
                    <a:pt x="14" y="13"/>
                  </a:cubicBezTo>
                  <a:cubicBezTo>
                    <a:pt x="14" y="8"/>
                    <a:pt x="15" y="4"/>
                    <a:pt x="1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3" name="Freeform 284">
              <a:extLst>
                <a:ext uri="{FF2B5EF4-FFF2-40B4-BE49-F238E27FC236}">
                  <a16:creationId xmlns:a16="http://schemas.microsoft.com/office/drawing/2014/main" id="{00F1D853-B934-42E1-A279-FC16B39F3D83}"/>
                </a:ext>
              </a:extLst>
            </p:cNvPr>
            <p:cNvSpPr>
              <a:spLocks/>
            </p:cNvSpPr>
            <p:nvPr/>
          </p:nvSpPr>
          <p:spPr bwMode="auto">
            <a:xfrm>
              <a:off x="295" y="2232"/>
              <a:ext cx="100" cy="131"/>
            </a:xfrm>
            <a:custGeom>
              <a:avLst/>
              <a:gdLst>
                <a:gd name="T0" fmla="*/ 42 w 42"/>
                <a:gd name="T1" fmla="*/ 28 h 55"/>
                <a:gd name="T2" fmla="*/ 0 w 42"/>
                <a:gd name="T3" fmla="*/ 28 h 55"/>
                <a:gd name="T4" fmla="*/ 42 w 42"/>
                <a:gd name="T5" fmla="*/ 28 h 55"/>
              </a:gdLst>
              <a:ahLst/>
              <a:cxnLst>
                <a:cxn ang="0">
                  <a:pos x="T0" y="T1"/>
                </a:cxn>
                <a:cxn ang="0">
                  <a:pos x="T2" y="T3"/>
                </a:cxn>
                <a:cxn ang="0">
                  <a:pos x="T4" y="T5"/>
                </a:cxn>
              </a:cxnLst>
              <a:rect l="0" t="0" r="r" b="b"/>
              <a:pathLst>
                <a:path w="42" h="55">
                  <a:moveTo>
                    <a:pt x="42" y="28"/>
                  </a:moveTo>
                  <a:cubicBezTo>
                    <a:pt x="42" y="0"/>
                    <a:pt x="0" y="0"/>
                    <a:pt x="0" y="28"/>
                  </a:cubicBezTo>
                  <a:cubicBezTo>
                    <a:pt x="0" y="55"/>
                    <a:pt x="42" y="55"/>
                    <a:pt x="42"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4" name="Freeform 285">
              <a:extLst>
                <a:ext uri="{FF2B5EF4-FFF2-40B4-BE49-F238E27FC236}">
                  <a16:creationId xmlns:a16="http://schemas.microsoft.com/office/drawing/2014/main" id="{60BDD872-528C-4CCD-9A9D-E093DDB07941}"/>
                </a:ext>
              </a:extLst>
            </p:cNvPr>
            <p:cNvSpPr>
              <a:spLocks noEditPoints="1"/>
            </p:cNvSpPr>
            <p:nvPr/>
          </p:nvSpPr>
          <p:spPr bwMode="auto">
            <a:xfrm>
              <a:off x="295" y="2296"/>
              <a:ext cx="5" cy="27"/>
            </a:xfrm>
            <a:custGeom>
              <a:avLst/>
              <a:gdLst>
                <a:gd name="T0" fmla="*/ 2 w 2"/>
                <a:gd name="T1" fmla="*/ 11 h 11"/>
                <a:gd name="T2" fmla="*/ 2 w 2"/>
                <a:gd name="T3" fmla="*/ 11 h 11"/>
                <a:gd name="T4" fmla="*/ 2 w 2"/>
                <a:gd name="T5" fmla="*/ 11 h 11"/>
                <a:gd name="T6" fmla="*/ 0 w 2"/>
                <a:gd name="T7" fmla="*/ 1 h 11"/>
                <a:gd name="T8" fmla="*/ 2 w 2"/>
                <a:gd name="T9" fmla="*/ 11 h 11"/>
                <a:gd name="T10" fmla="*/ 0 w 2"/>
                <a:gd name="T11" fmla="*/ 1 h 11"/>
                <a:gd name="T12" fmla="*/ 0 w 2"/>
                <a:gd name="T13" fmla="*/ 1 h 11"/>
                <a:gd name="T14" fmla="*/ 0 w 2"/>
                <a:gd name="T15" fmla="*/ 1 h 11"/>
                <a:gd name="T16" fmla="*/ 0 w 2"/>
                <a:gd name="T17" fmla="*/ 1 h 11"/>
                <a:gd name="T18" fmla="*/ 0 w 2"/>
                <a:gd name="T19" fmla="*/ 1 h 11"/>
                <a:gd name="T20" fmla="*/ 0 w 2"/>
                <a:gd name="T21" fmla="*/ 1 h 11"/>
                <a:gd name="T22" fmla="*/ 0 w 2"/>
                <a:gd name="T23" fmla="*/ 1 h 11"/>
                <a:gd name="T24" fmla="*/ 0 w 2"/>
                <a:gd name="T25" fmla="*/ 1 h 11"/>
                <a:gd name="T26" fmla="*/ 0 w 2"/>
                <a:gd name="T27" fmla="*/ 1 h 11"/>
                <a:gd name="T28" fmla="*/ 0 w 2"/>
                <a:gd name="T29" fmla="*/ 1 h 11"/>
                <a:gd name="T30" fmla="*/ 0 w 2"/>
                <a:gd name="T31" fmla="*/ 1 h 11"/>
                <a:gd name="T32" fmla="*/ 0 w 2"/>
                <a:gd name="T33" fmla="*/ 1 h 11"/>
                <a:gd name="T34" fmla="*/ 0 w 2"/>
                <a:gd name="T35" fmla="*/ 1 h 11"/>
                <a:gd name="T36" fmla="*/ 0 w 2"/>
                <a:gd name="T37" fmla="*/ 1 h 11"/>
                <a:gd name="T38" fmla="*/ 0 w 2"/>
                <a:gd name="T39" fmla="*/ 1 h 11"/>
                <a:gd name="T40" fmla="*/ 0 w 2"/>
                <a:gd name="T41" fmla="*/ 1 h 11"/>
                <a:gd name="T42" fmla="*/ 0 w 2"/>
                <a:gd name="T43" fmla="*/ 1 h 11"/>
                <a:gd name="T44" fmla="*/ 0 w 2"/>
                <a:gd name="T45" fmla="*/ 0 h 11"/>
                <a:gd name="T46" fmla="*/ 0 w 2"/>
                <a:gd name="T47" fmla="*/ 1 h 11"/>
                <a:gd name="T48" fmla="*/ 0 w 2"/>
                <a:gd name="T49" fmla="*/ 0 h 11"/>
                <a:gd name="T50" fmla="*/ 0 w 2"/>
                <a:gd name="T51" fmla="*/ 0 h 11"/>
                <a:gd name="T52" fmla="*/ 0 w 2"/>
                <a:gd name="T53" fmla="*/ 0 h 11"/>
                <a:gd name="T54" fmla="*/ 0 w 2"/>
                <a:gd name="T55" fmla="*/ 0 h 11"/>
                <a:gd name="T56" fmla="*/ 0 w 2"/>
                <a:gd name="T57" fmla="*/ 0 h 11"/>
                <a:gd name="T58" fmla="*/ 0 w 2"/>
                <a:gd name="T59" fmla="*/ 0 h 11"/>
                <a:gd name="T60" fmla="*/ 0 w 2"/>
                <a:gd name="T61" fmla="*/ 0 h 11"/>
                <a:gd name="T62" fmla="*/ 0 w 2"/>
                <a:gd name="T63" fmla="*/ 0 h 11"/>
                <a:gd name="T64" fmla="*/ 0 w 2"/>
                <a:gd name="T65" fmla="*/ 0 h 11"/>
                <a:gd name="T66" fmla="*/ 0 w 2"/>
                <a:gd name="T67" fmla="*/ 0 h 11"/>
                <a:gd name="T68" fmla="*/ 0 w 2"/>
                <a:gd name="T69" fmla="*/ 0 h 11"/>
                <a:gd name="T70" fmla="*/ 0 w 2"/>
                <a:gd name="T71" fmla="*/ 0 h 11"/>
                <a:gd name="T72" fmla="*/ 0 w 2"/>
                <a:gd name="T73" fmla="*/ 0 h 11"/>
                <a:gd name="T74" fmla="*/ 0 w 2"/>
                <a:gd name="T75" fmla="*/ 0 h 11"/>
                <a:gd name="T76" fmla="*/ 0 w 2"/>
                <a:gd name="T77" fmla="*/ 0 h 11"/>
                <a:gd name="T78" fmla="*/ 0 w 2"/>
                <a:gd name="T79" fmla="*/ 0 h 11"/>
                <a:gd name="T80" fmla="*/ 0 w 2"/>
                <a:gd name="T81" fmla="*/ 0 h 11"/>
                <a:gd name="T82" fmla="*/ 0 w 2"/>
                <a:gd name="T83" fmla="*/ 0 h 11"/>
                <a:gd name="T84" fmla="*/ 0 w 2"/>
                <a:gd name="T85" fmla="*/ 0 h 11"/>
                <a:gd name="T86" fmla="*/ 0 w 2"/>
                <a:gd name="T87" fmla="*/ 0 h 11"/>
                <a:gd name="T88" fmla="*/ 0 w 2"/>
                <a:gd name="T89" fmla="*/ 0 h 11"/>
                <a:gd name="T90" fmla="*/ 0 w 2"/>
                <a:gd name="T91" fmla="*/ 0 h 11"/>
                <a:gd name="T92" fmla="*/ 0 w 2"/>
                <a:gd name="T93" fmla="*/ 0 h 11"/>
                <a:gd name="T94" fmla="*/ 0 w 2"/>
                <a:gd name="T95" fmla="*/ 0 h 11"/>
                <a:gd name="T96" fmla="*/ 0 w 2"/>
                <a:gd name="T97" fmla="*/ 0 h 11"/>
                <a:gd name="T98" fmla="*/ 0 w 2"/>
                <a:gd name="T99" fmla="*/ 0 h 11"/>
                <a:gd name="T100" fmla="*/ 0 w 2"/>
                <a:gd name="T101" fmla="*/ 0 h 11"/>
                <a:gd name="T102" fmla="*/ 0 w 2"/>
                <a:gd name="T103" fmla="*/ 0 h 11"/>
                <a:gd name="T104" fmla="*/ 0 w 2"/>
                <a:gd name="T105" fmla="*/ 0 h 11"/>
                <a:gd name="T106" fmla="*/ 0 w 2"/>
                <a:gd name="T107" fmla="*/ 0 h 11"/>
                <a:gd name="T108" fmla="*/ 0 w 2"/>
                <a:gd name="T109" fmla="*/ 0 h 11"/>
                <a:gd name="T110" fmla="*/ 0 w 2"/>
                <a:gd name="T111" fmla="*/ 0 h 11"/>
                <a:gd name="T112" fmla="*/ 0 w 2"/>
                <a:gd name="T113" fmla="*/ 0 h 11"/>
                <a:gd name="T114" fmla="*/ 0 w 2"/>
                <a:gd name="T11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 h="11">
                  <a:moveTo>
                    <a:pt x="2" y="11"/>
                  </a:moveTo>
                  <a:cubicBezTo>
                    <a:pt x="2" y="11"/>
                    <a:pt x="2" y="11"/>
                    <a:pt x="2" y="11"/>
                  </a:cubicBezTo>
                  <a:cubicBezTo>
                    <a:pt x="2" y="11"/>
                    <a:pt x="2" y="11"/>
                    <a:pt x="2" y="11"/>
                  </a:cubicBezTo>
                  <a:moveTo>
                    <a:pt x="0" y="1"/>
                  </a:moveTo>
                  <a:cubicBezTo>
                    <a:pt x="0" y="5"/>
                    <a:pt x="0" y="8"/>
                    <a:pt x="2" y="11"/>
                  </a:cubicBezTo>
                  <a:cubicBezTo>
                    <a:pt x="0" y="8"/>
                    <a:pt x="0" y="5"/>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5" name="Freeform 286">
              <a:extLst>
                <a:ext uri="{FF2B5EF4-FFF2-40B4-BE49-F238E27FC236}">
                  <a16:creationId xmlns:a16="http://schemas.microsoft.com/office/drawing/2014/main" id="{414BA942-8E41-43C9-A2E1-0C9C3D7F4ED2}"/>
                </a:ext>
              </a:extLst>
            </p:cNvPr>
            <p:cNvSpPr>
              <a:spLocks/>
            </p:cNvSpPr>
            <p:nvPr/>
          </p:nvSpPr>
          <p:spPr bwMode="auto">
            <a:xfrm>
              <a:off x="295" y="2251"/>
              <a:ext cx="74" cy="95"/>
            </a:xfrm>
            <a:custGeom>
              <a:avLst/>
              <a:gdLst>
                <a:gd name="T0" fmla="*/ 17 w 31"/>
                <a:gd name="T1" fmla="*/ 0 h 40"/>
                <a:gd name="T2" fmla="*/ 0 w 31"/>
                <a:gd name="T3" fmla="*/ 19 h 40"/>
                <a:gd name="T4" fmla="*/ 0 w 31"/>
                <a:gd name="T5" fmla="*/ 19 h 40"/>
                <a:gd name="T6" fmla="*/ 0 w 31"/>
                <a:gd name="T7" fmla="*/ 19 h 40"/>
                <a:gd name="T8" fmla="*/ 0 w 31"/>
                <a:gd name="T9" fmla="*/ 19 h 40"/>
                <a:gd name="T10" fmla="*/ 0 w 31"/>
                <a:gd name="T11" fmla="*/ 19 h 40"/>
                <a:gd name="T12" fmla="*/ 0 w 31"/>
                <a:gd name="T13" fmla="*/ 19 h 40"/>
                <a:gd name="T14" fmla="*/ 0 w 31"/>
                <a:gd name="T15" fmla="*/ 19 h 40"/>
                <a:gd name="T16" fmla="*/ 0 w 31"/>
                <a:gd name="T17" fmla="*/ 19 h 40"/>
                <a:gd name="T18" fmla="*/ 0 w 31"/>
                <a:gd name="T19" fmla="*/ 19 h 40"/>
                <a:gd name="T20" fmla="*/ 0 w 31"/>
                <a:gd name="T21" fmla="*/ 19 h 40"/>
                <a:gd name="T22" fmla="*/ 0 w 31"/>
                <a:gd name="T23" fmla="*/ 19 h 40"/>
                <a:gd name="T24" fmla="*/ 0 w 31"/>
                <a:gd name="T25" fmla="*/ 19 h 40"/>
                <a:gd name="T26" fmla="*/ 0 w 31"/>
                <a:gd name="T27" fmla="*/ 19 h 40"/>
                <a:gd name="T28" fmla="*/ 0 w 31"/>
                <a:gd name="T29" fmla="*/ 19 h 40"/>
                <a:gd name="T30" fmla="*/ 0 w 31"/>
                <a:gd name="T31" fmla="*/ 19 h 40"/>
                <a:gd name="T32" fmla="*/ 0 w 31"/>
                <a:gd name="T33" fmla="*/ 19 h 40"/>
                <a:gd name="T34" fmla="*/ 0 w 31"/>
                <a:gd name="T35" fmla="*/ 19 h 40"/>
                <a:gd name="T36" fmla="*/ 0 w 31"/>
                <a:gd name="T37" fmla="*/ 19 h 40"/>
                <a:gd name="T38" fmla="*/ 0 w 31"/>
                <a:gd name="T39" fmla="*/ 19 h 40"/>
                <a:gd name="T40" fmla="*/ 0 w 31"/>
                <a:gd name="T41" fmla="*/ 19 h 40"/>
                <a:gd name="T42" fmla="*/ 0 w 31"/>
                <a:gd name="T43" fmla="*/ 19 h 40"/>
                <a:gd name="T44" fmla="*/ 0 w 31"/>
                <a:gd name="T45" fmla="*/ 19 h 40"/>
                <a:gd name="T46" fmla="*/ 0 w 31"/>
                <a:gd name="T47" fmla="*/ 19 h 40"/>
                <a:gd name="T48" fmla="*/ 0 w 31"/>
                <a:gd name="T49" fmla="*/ 20 h 40"/>
                <a:gd name="T50" fmla="*/ 0 w 31"/>
                <a:gd name="T51" fmla="*/ 20 h 40"/>
                <a:gd name="T52" fmla="*/ 0 w 31"/>
                <a:gd name="T53" fmla="*/ 20 h 40"/>
                <a:gd name="T54" fmla="*/ 0 w 31"/>
                <a:gd name="T55" fmla="*/ 20 h 40"/>
                <a:gd name="T56" fmla="*/ 0 w 31"/>
                <a:gd name="T57" fmla="*/ 20 h 40"/>
                <a:gd name="T58" fmla="*/ 0 w 31"/>
                <a:gd name="T59" fmla="*/ 20 h 40"/>
                <a:gd name="T60" fmla="*/ 0 w 31"/>
                <a:gd name="T61" fmla="*/ 20 h 40"/>
                <a:gd name="T62" fmla="*/ 0 w 31"/>
                <a:gd name="T63" fmla="*/ 20 h 40"/>
                <a:gd name="T64" fmla="*/ 0 w 31"/>
                <a:gd name="T65" fmla="*/ 20 h 40"/>
                <a:gd name="T66" fmla="*/ 0 w 31"/>
                <a:gd name="T67" fmla="*/ 20 h 40"/>
                <a:gd name="T68" fmla="*/ 0 w 31"/>
                <a:gd name="T69" fmla="*/ 20 h 40"/>
                <a:gd name="T70" fmla="*/ 0 w 31"/>
                <a:gd name="T71" fmla="*/ 20 h 40"/>
                <a:gd name="T72" fmla="*/ 2 w 31"/>
                <a:gd name="T73" fmla="*/ 30 h 40"/>
                <a:gd name="T74" fmla="*/ 2 w 31"/>
                <a:gd name="T75" fmla="*/ 30 h 40"/>
                <a:gd name="T76" fmla="*/ 2 w 31"/>
                <a:gd name="T77" fmla="*/ 30 h 40"/>
                <a:gd name="T78" fmla="*/ 21 w 31"/>
                <a:gd name="T79" fmla="*/ 40 h 40"/>
                <a:gd name="T80" fmla="*/ 31 w 31"/>
                <a:gd name="T81" fmla="*/ 38 h 40"/>
                <a:gd name="T82" fmla="*/ 11 w 31"/>
                <a:gd name="T83" fmla="*/ 15 h 40"/>
                <a:gd name="T84" fmla="*/ 17 w 31"/>
                <a:gd name="T8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 h="40">
                  <a:moveTo>
                    <a:pt x="17" y="0"/>
                  </a:moveTo>
                  <a:cubicBezTo>
                    <a:pt x="8" y="1"/>
                    <a:pt x="0" y="7"/>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4"/>
                    <a:pt x="0" y="27"/>
                    <a:pt x="2" y="30"/>
                  </a:cubicBezTo>
                  <a:cubicBezTo>
                    <a:pt x="2" y="30"/>
                    <a:pt x="2" y="30"/>
                    <a:pt x="2" y="30"/>
                  </a:cubicBezTo>
                  <a:cubicBezTo>
                    <a:pt x="2" y="30"/>
                    <a:pt x="2" y="30"/>
                    <a:pt x="2" y="30"/>
                  </a:cubicBezTo>
                  <a:cubicBezTo>
                    <a:pt x="6" y="37"/>
                    <a:pt x="13" y="40"/>
                    <a:pt x="21" y="40"/>
                  </a:cubicBezTo>
                  <a:cubicBezTo>
                    <a:pt x="25" y="40"/>
                    <a:pt x="28" y="40"/>
                    <a:pt x="31" y="38"/>
                  </a:cubicBezTo>
                  <a:cubicBezTo>
                    <a:pt x="21" y="37"/>
                    <a:pt x="11" y="29"/>
                    <a:pt x="11" y="15"/>
                  </a:cubicBezTo>
                  <a:cubicBezTo>
                    <a:pt x="11" y="9"/>
                    <a:pt x="13" y="4"/>
                    <a:pt x="1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6" name="Freeform 287">
              <a:extLst>
                <a:ext uri="{FF2B5EF4-FFF2-40B4-BE49-F238E27FC236}">
                  <a16:creationId xmlns:a16="http://schemas.microsoft.com/office/drawing/2014/main" id="{8031CE6C-0C99-44D6-A834-F07614598D7B}"/>
                </a:ext>
              </a:extLst>
            </p:cNvPr>
            <p:cNvSpPr>
              <a:spLocks/>
            </p:cNvSpPr>
            <p:nvPr/>
          </p:nvSpPr>
          <p:spPr bwMode="auto">
            <a:xfrm>
              <a:off x="379" y="2092"/>
              <a:ext cx="102" cy="131"/>
            </a:xfrm>
            <a:custGeom>
              <a:avLst/>
              <a:gdLst>
                <a:gd name="T0" fmla="*/ 43 w 43"/>
                <a:gd name="T1" fmla="*/ 27 h 55"/>
                <a:gd name="T2" fmla="*/ 0 w 43"/>
                <a:gd name="T3" fmla="*/ 27 h 55"/>
                <a:gd name="T4" fmla="*/ 43 w 43"/>
                <a:gd name="T5" fmla="*/ 27 h 55"/>
              </a:gdLst>
              <a:ahLst/>
              <a:cxnLst>
                <a:cxn ang="0">
                  <a:pos x="T0" y="T1"/>
                </a:cxn>
                <a:cxn ang="0">
                  <a:pos x="T2" y="T3"/>
                </a:cxn>
                <a:cxn ang="0">
                  <a:pos x="T4" y="T5"/>
                </a:cxn>
              </a:cxnLst>
              <a:rect l="0" t="0" r="r" b="b"/>
              <a:pathLst>
                <a:path w="43" h="55">
                  <a:moveTo>
                    <a:pt x="43" y="27"/>
                  </a:moveTo>
                  <a:cubicBezTo>
                    <a:pt x="43" y="0"/>
                    <a:pt x="0" y="0"/>
                    <a:pt x="0" y="27"/>
                  </a:cubicBezTo>
                  <a:cubicBezTo>
                    <a:pt x="0" y="55"/>
                    <a:pt x="43" y="55"/>
                    <a:pt x="43"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7" name="Freeform 288">
              <a:extLst>
                <a:ext uri="{FF2B5EF4-FFF2-40B4-BE49-F238E27FC236}">
                  <a16:creationId xmlns:a16="http://schemas.microsoft.com/office/drawing/2014/main" id="{CD8F2E86-E0AA-490A-B515-2BA91F8E794A}"/>
                </a:ext>
              </a:extLst>
            </p:cNvPr>
            <p:cNvSpPr>
              <a:spLocks noEditPoints="1"/>
            </p:cNvSpPr>
            <p:nvPr/>
          </p:nvSpPr>
          <p:spPr bwMode="auto">
            <a:xfrm>
              <a:off x="379" y="2154"/>
              <a:ext cx="5" cy="24"/>
            </a:xfrm>
            <a:custGeom>
              <a:avLst/>
              <a:gdLst>
                <a:gd name="T0" fmla="*/ 2 w 2"/>
                <a:gd name="T1" fmla="*/ 10 h 10"/>
                <a:gd name="T2" fmla="*/ 2 w 2"/>
                <a:gd name="T3" fmla="*/ 10 h 10"/>
                <a:gd name="T4" fmla="*/ 2 w 2"/>
                <a:gd name="T5" fmla="*/ 10 h 10"/>
                <a:gd name="T6" fmla="*/ 0 w 2"/>
                <a:gd name="T7" fmla="*/ 2 h 10"/>
                <a:gd name="T8" fmla="*/ 2 w 2"/>
                <a:gd name="T9" fmla="*/ 10 h 10"/>
                <a:gd name="T10" fmla="*/ 0 w 2"/>
                <a:gd name="T11" fmla="*/ 2 h 10"/>
                <a:gd name="T12" fmla="*/ 0 w 2"/>
                <a:gd name="T13" fmla="*/ 1 h 10"/>
                <a:gd name="T14" fmla="*/ 0 w 2"/>
                <a:gd name="T15" fmla="*/ 1 h 10"/>
                <a:gd name="T16" fmla="*/ 0 w 2"/>
                <a:gd name="T17" fmla="*/ 1 h 10"/>
                <a:gd name="T18" fmla="*/ 0 w 2"/>
                <a:gd name="T19" fmla="*/ 1 h 10"/>
                <a:gd name="T20" fmla="*/ 0 w 2"/>
                <a:gd name="T21" fmla="*/ 1 h 10"/>
                <a:gd name="T22" fmla="*/ 0 w 2"/>
                <a:gd name="T23" fmla="*/ 1 h 10"/>
                <a:gd name="T24" fmla="*/ 0 w 2"/>
                <a:gd name="T25" fmla="*/ 1 h 10"/>
                <a:gd name="T26" fmla="*/ 0 w 2"/>
                <a:gd name="T27" fmla="*/ 1 h 10"/>
                <a:gd name="T28" fmla="*/ 0 w 2"/>
                <a:gd name="T29" fmla="*/ 1 h 10"/>
                <a:gd name="T30" fmla="*/ 0 w 2"/>
                <a:gd name="T31" fmla="*/ 1 h 10"/>
                <a:gd name="T32" fmla="*/ 0 w 2"/>
                <a:gd name="T33" fmla="*/ 1 h 10"/>
                <a:gd name="T34" fmla="*/ 0 w 2"/>
                <a:gd name="T35" fmla="*/ 1 h 10"/>
                <a:gd name="T36" fmla="*/ 0 w 2"/>
                <a:gd name="T37" fmla="*/ 1 h 10"/>
                <a:gd name="T38" fmla="*/ 0 w 2"/>
                <a:gd name="T39" fmla="*/ 1 h 10"/>
                <a:gd name="T40" fmla="*/ 0 w 2"/>
                <a:gd name="T41" fmla="*/ 1 h 10"/>
                <a:gd name="T42" fmla="*/ 0 w 2"/>
                <a:gd name="T43" fmla="*/ 1 h 10"/>
                <a:gd name="T44" fmla="*/ 0 w 2"/>
                <a:gd name="T45" fmla="*/ 1 h 10"/>
                <a:gd name="T46" fmla="*/ 0 w 2"/>
                <a:gd name="T47" fmla="*/ 1 h 10"/>
                <a:gd name="T48" fmla="*/ 0 w 2"/>
                <a:gd name="T49" fmla="*/ 1 h 10"/>
                <a:gd name="T50" fmla="*/ 0 w 2"/>
                <a:gd name="T51" fmla="*/ 1 h 10"/>
                <a:gd name="T52" fmla="*/ 0 w 2"/>
                <a:gd name="T53" fmla="*/ 1 h 10"/>
                <a:gd name="T54" fmla="*/ 0 w 2"/>
                <a:gd name="T55" fmla="*/ 1 h 10"/>
                <a:gd name="T56" fmla="*/ 0 w 2"/>
                <a:gd name="T57" fmla="*/ 1 h 10"/>
                <a:gd name="T58" fmla="*/ 0 w 2"/>
                <a:gd name="T59" fmla="*/ 1 h 10"/>
                <a:gd name="T60" fmla="*/ 0 w 2"/>
                <a:gd name="T61" fmla="*/ 1 h 10"/>
                <a:gd name="T62" fmla="*/ 0 w 2"/>
                <a:gd name="T63" fmla="*/ 1 h 10"/>
                <a:gd name="T64" fmla="*/ 0 w 2"/>
                <a:gd name="T65" fmla="*/ 1 h 10"/>
                <a:gd name="T66" fmla="*/ 0 w 2"/>
                <a:gd name="T67" fmla="*/ 1 h 10"/>
                <a:gd name="T68" fmla="*/ 0 w 2"/>
                <a:gd name="T69" fmla="*/ 1 h 10"/>
                <a:gd name="T70" fmla="*/ 0 w 2"/>
                <a:gd name="T71" fmla="*/ 1 h 10"/>
                <a:gd name="T72" fmla="*/ 0 w 2"/>
                <a:gd name="T73" fmla="*/ 1 h 10"/>
                <a:gd name="T74" fmla="*/ 0 w 2"/>
                <a:gd name="T75" fmla="*/ 0 h 10"/>
                <a:gd name="T76" fmla="*/ 0 w 2"/>
                <a:gd name="T77" fmla="*/ 0 h 10"/>
                <a:gd name="T78" fmla="*/ 0 w 2"/>
                <a:gd name="T79" fmla="*/ 0 h 10"/>
                <a:gd name="T80" fmla="*/ 0 w 2"/>
                <a:gd name="T81" fmla="*/ 0 h 10"/>
                <a:gd name="T82" fmla="*/ 0 w 2"/>
                <a:gd name="T83" fmla="*/ 0 h 10"/>
                <a:gd name="T84" fmla="*/ 0 w 2"/>
                <a:gd name="T85" fmla="*/ 0 h 10"/>
                <a:gd name="T86" fmla="*/ 0 w 2"/>
                <a:gd name="T87" fmla="*/ 0 h 10"/>
                <a:gd name="T88" fmla="*/ 0 w 2"/>
                <a:gd name="T89" fmla="*/ 0 h 10"/>
                <a:gd name="T90" fmla="*/ 0 w 2"/>
                <a:gd name="T91" fmla="*/ 0 h 10"/>
                <a:gd name="T92" fmla="*/ 0 w 2"/>
                <a:gd name="T93" fmla="*/ 0 h 10"/>
                <a:gd name="T94" fmla="*/ 0 w 2"/>
                <a:gd name="T95" fmla="*/ 0 h 10"/>
                <a:gd name="T96" fmla="*/ 0 w 2"/>
                <a:gd name="T97" fmla="*/ 0 h 10"/>
                <a:gd name="T98" fmla="*/ 0 w 2"/>
                <a:gd name="T99" fmla="*/ 0 h 10"/>
                <a:gd name="T100" fmla="*/ 0 w 2"/>
                <a:gd name="T101" fmla="*/ 0 h 10"/>
                <a:gd name="T102" fmla="*/ 0 w 2"/>
                <a:gd name="T103" fmla="*/ 0 h 10"/>
                <a:gd name="T104" fmla="*/ 0 w 2"/>
                <a:gd name="T105" fmla="*/ 0 h 10"/>
                <a:gd name="T106" fmla="*/ 0 w 2"/>
                <a:gd name="T107" fmla="*/ 0 h 10"/>
                <a:gd name="T108" fmla="*/ 0 w 2"/>
                <a:gd name="T109" fmla="*/ 0 h 10"/>
                <a:gd name="T110" fmla="*/ 0 w 2"/>
                <a:gd name="T111" fmla="*/ 0 h 10"/>
                <a:gd name="T112" fmla="*/ 0 w 2"/>
                <a:gd name="T113" fmla="*/ 0 h 10"/>
                <a:gd name="T114" fmla="*/ 0 w 2"/>
                <a:gd name="T11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 h="10">
                  <a:moveTo>
                    <a:pt x="2" y="10"/>
                  </a:moveTo>
                  <a:cubicBezTo>
                    <a:pt x="2" y="10"/>
                    <a:pt x="2" y="10"/>
                    <a:pt x="2" y="10"/>
                  </a:cubicBezTo>
                  <a:cubicBezTo>
                    <a:pt x="2" y="10"/>
                    <a:pt x="2" y="10"/>
                    <a:pt x="2" y="10"/>
                  </a:cubicBezTo>
                  <a:moveTo>
                    <a:pt x="0" y="2"/>
                  </a:moveTo>
                  <a:cubicBezTo>
                    <a:pt x="0" y="5"/>
                    <a:pt x="1" y="7"/>
                    <a:pt x="2" y="10"/>
                  </a:cubicBezTo>
                  <a:cubicBezTo>
                    <a:pt x="1" y="7"/>
                    <a:pt x="0" y="5"/>
                    <a:pt x="0" y="2"/>
                  </a:cubicBezTo>
                  <a:moveTo>
                    <a:pt x="0" y="1"/>
                  </a:moveTo>
                  <a:cubicBezTo>
                    <a:pt x="0" y="1"/>
                    <a:pt x="0" y="1"/>
                    <a:pt x="0" y="1"/>
                  </a:cubicBez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8" name="Freeform 289">
              <a:extLst>
                <a:ext uri="{FF2B5EF4-FFF2-40B4-BE49-F238E27FC236}">
                  <a16:creationId xmlns:a16="http://schemas.microsoft.com/office/drawing/2014/main" id="{47FC3B34-8C8F-4D01-9592-8C1C8842F897}"/>
                </a:ext>
              </a:extLst>
            </p:cNvPr>
            <p:cNvSpPr>
              <a:spLocks/>
            </p:cNvSpPr>
            <p:nvPr/>
          </p:nvSpPr>
          <p:spPr bwMode="auto">
            <a:xfrm>
              <a:off x="379" y="2109"/>
              <a:ext cx="74" cy="97"/>
            </a:xfrm>
            <a:custGeom>
              <a:avLst/>
              <a:gdLst>
                <a:gd name="T0" fmla="*/ 17 w 31"/>
                <a:gd name="T1" fmla="*/ 0 h 41"/>
                <a:gd name="T2" fmla="*/ 0 w 31"/>
                <a:gd name="T3" fmla="*/ 19 h 41"/>
                <a:gd name="T4" fmla="*/ 0 w 31"/>
                <a:gd name="T5" fmla="*/ 19 h 41"/>
                <a:gd name="T6" fmla="*/ 0 w 31"/>
                <a:gd name="T7" fmla="*/ 19 h 41"/>
                <a:gd name="T8" fmla="*/ 0 w 31"/>
                <a:gd name="T9" fmla="*/ 19 h 41"/>
                <a:gd name="T10" fmla="*/ 0 w 31"/>
                <a:gd name="T11" fmla="*/ 19 h 41"/>
                <a:gd name="T12" fmla="*/ 0 w 31"/>
                <a:gd name="T13" fmla="*/ 19 h 41"/>
                <a:gd name="T14" fmla="*/ 0 w 31"/>
                <a:gd name="T15" fmla="*/ 19 h 41"/>
                <a:gd name="T16" fmla="*/ 0 w 31"/>
                <a:gd name="T17" fmla="*/ 19 h 41"/>
                <a:gd name="T18" fmla="*/ 0 w 31"/>
                <a:gd name="T19" fmla="*/ 19 h 41"/>
                <a:gd name="T20" fmla="*/ 0 w 31"/>
                <a:gd name="T21" fmla="*/ 19 h 41"/>
                <a:gd name="T22" fmla="*/ 0 w 31"/>
                <a:gd name="T23" fmla="*/ 19 h 41"/>
                <a:gd name="T24" fmla="*/ 0 w 31"/>
                <a:gd name="T25" fmla="*/ 19 h 41"/>
                <a:gd name="T26" fmla="*/ 0 w 31"/>
                <a:gd name="T27" fmla="*/ 19 h 41"/>
                <a:gd name="T28" fmla="*/ 0 w 31"/>
                <a:gd name="T29" fmla="*/ 19 h 41"/>
                <a:gd name="T30" fmla="*/ 0 w 31"/>
                <a:gd name="T31" fmla="*/ 20 h 41"/>
                <a:gd name="T32" fmla="*/ 0 w 31"/>
                <a:gd name="T33" fmla="*/ 20 h 41"/>
                <a:gd name="T34" fmla="*/ 0 w 31"/>
                <a:gd name="T35" fmla="*/ 20 h 41"/>
                <a:gd name="T36" fmla="*/ 0 w 31"/>
                <a:gd name="T37" fmla="*/ 20 h 41"/>
                <a:gd name="T38" fmla="*/ 0 w 31"/>
                <a:gd name="T39" fmla="*/ 20 h 41"/>
                <a:gd name="T40" fmla="*/ 0 w 31"/>
                <a:gd name="T41" fmla="*/ 20 h 41"/>
                <a:gd name="T42" fmla="*/ 0 w 31"/>
                <a:gd name="T43" fmla="*/ 20 h 41"/>
                <a:gd name="T44" fmla="*/ 0 w 31"/>
                <a:gd name="T45" fmla="*/ 20 h 41"/>
                <a:gd name="T46" fmla="*/ 0 w 31"/>
                <a:gd name="T47" fmla="*/ 20 h 41"/>
                <a:gd name="T48" fmla="*/ 0 w 31"/>
                <a:gd name="T49" fmla="*/ 20 h 41"/>
                <a:gd name="T50" fmla="*/ 0 w 31"/>
                <a:gd name="T51" fmla="*/ 20 h 41"/>
                <a:gd name="T52" fmla="*/ 0 w 31"/>
                <a:gd name="T53" fmla="*/ 20 h 41"/>
                <a:gd name="T54" fmla="*/ 0 w 31"/>
                <a:gd name="T55" fmla="*/ 20 h 41"/>
                <a:gd name="T56" fmla="*/ 0 w 31"/>
                <a:gd name="T57" fmla="*/ 20 h 41"/>
                <a:gd name="T58" fmla="*/ 0 w 31"/>
                <a:gd name="T59" fmla="*/ 20 h 41"/>
                <a:gd name="T60" fmla="*/ 0 w 31"/>
                <a:gd name="T61" fmla="*/ 20 h 41"/>
                <a:gd name="T62" fmla="*/ 0 w 31"/>
                <a:gd name="T63" fmla="*/ 20 h 41"/>
                <a:gd name="T64" fmla="*/ 0 w 31"/>
                <a:gd name="T65" fmla="*/ 20 h 41"/>
                <a:gd name="T66" fmla="*/ 0 w 31"/>
                <a:gd name="T67" fmla="*/ 20 h 41"/>
                <a:gd name="T68" fmla="*/ 0 w 31"/>
                <a:gd name="T69" fmla="*/ 20 h 41"/>
                <a:gd name="T70" fmla="*/ 0 w 31"/>
                <a:gd name="T71" fmla="*/ 21 h 41"/>
                <a:gd name="T72" fmla="*/ 2 w 31"/>
                <a:gd name="T73" fmla="*/ 29 h 41"/>
                <a:gd name="T74" fmla="*/ 2 w 31"/>
                <a:gd name="T75" fmla="*/ 29 h 41"/>
                <a:gd name="T76" fmla="*/ 2 w 31"/>
                <a:gd name="T77" fmla="*/ 29 h 41"/>
                <a:gd name="T78" fmla="*/ 21 w 31"/>
                <a:gd name="T79" fmla="*/ 41 h 41"/>
                <a:gd name="T80" fmla="*/ 31 w 31"/>
                <a:gd name="T81" fmla="*/ 39 h 41"/>
                <a:gd name="T82" fmla="*/ 11 w 31"/>
                <a:gd name="T83" fmla="*/ 16 h 41"/>
                <a:gd name="T84" fmla="*/ 17 w 31"/>
                <a:gd name="T8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 h="41">
                  <a:moveTo>
                    <a:pt x="17" y="0"/>
                  </a:moveTo>
                  <a:cubicBezTo>
                    <a:pt x="8" y="2"/>
                    <a:pt x="1" y="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1"/>
                  </a:cubicBezTo>
                  <a:cubicBezTo>
                    <a:pt x="0" y="24"/>
                    <a:pt x="1" y="26"/>
                    <a:pt x="2" y="29"/>
                  </a:cubicBezTo>
                  <a:cubicBezTo>
                    <a:pt x="2" y="29"/>
                    <a:pt x="2" y="29"/>
                    <a:pt x="2" y="29"/>
                  </a:cubicBezTo>
                  <a:cubicBezTo>
                    <a:pt x="2" y="29"/>
                    <a:pt x="2" y="29"/>
                    <a:pt x="2" y="29"/>
                  </a:cubicBezTo>
                  <a:cubicBezTo>
                    <a:pt x="5" y="37"/>
                    <a:pt x="13" y="41"/>
                    <a:pt x="21" y="41"/>
                  </a:cubicBezTo>
                  <a:cubicBezTo>
                    <a:pt x="25" y="41"/>
                    <a:pt x="28" y="40"/>
                    <a:pt x="31" y="39"/>
                  </a:cubicBezTo>
                  <a:cubicBezTo>
                    <a:pt x="20" y="37"/>
                    <a:pt x="11" y="30"/>
                    <a:pt x="11" y="16"/>
                  </a:cubicBezTo>
                  <a:cubicBezTo>
                    <a:pt x="11" y="10"/>
                    <a:pt x="14" y="4"/>
                    <a:pt x="1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39" name="Freeform 290">
              <a:extLst>
                <a:ext uri="{FF2B5EF4-FFF2-40B4-BE49-F238E27FC236}">
                  <a16:creationId xmlns:a16="http://schemas.microsoft.com/office/drawing/2014/main" id="{903D6030-051A-4A22-B3B2-DC05A970E8DC}"/>
                </a:ext>
              </a:extLst>
            </p:cNvPr>
            <p:cNvSpPr>
              <a:spLocks/>
            </p:cNvSpPr>
            <p:nvPr/>
          </p:nvSpPr>
          <p:spPr bwMode="auto">
            <a:xfrm>
              <a:off x="207" y="2061"/>
              <a:ext cx="100" cy="131"/>
            </a:xfrm>
            <a:custGeom>
              <a:avLst/>
              <a:gdLst>
                <a:gd name="T0" fmla="*/ 42 w 42"/>
                <a:gd name="T1" fmla="*/ 27 h 55"/>
                <a:gd name="T2" fmla="*/ 0 w 42"/>
                <a:gd name="T3" fmla="*/ 27 h 55"/>
                <a:gd name="T4" fmla="*/ 42 w 42"/>
                <a:gd name="T5" fmla="*/ 27 h 55"/>
              </a:gdLst>
              <a:ahLst/>
              <a:cxnLst>
                <a:cxn ang="0">
                  <a:pos x="T0" y="T1"/>
                </a:cxn>
                <a:cxn ang="0">
                  <a:pos x="T2" y="T3"/>
                </a:cxn>
                <a:cxn ang="0">
                  <a:pos x="T4" y="T5"/>
                </a:cxn>
              </a:cxnLst>
              <a:rect l="0" t="0" r="r" b="b"/>
              <a:pathLst>
                <a:path w="42" h="55">
                  <a:moveTo>
                    <a:pt x="42" y="27"/>
                  </a:moveTo>
                  <a:cubicBezTo>
                    <a:pt x="42" y="0"/>
                    <a:pt x="0" y="0"/>
                    <a:pt x="0" y="27"/>
                  </a:cubicBezTo>
                  <a:cubicBezTo>
                    <a:pt x="0" y="55"/>
                    <a:pt x="42" y="55"/>
                    <a:pt x="42"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0" name="Freeform 291">
              <a:extLst>
                <a:ext uri="{FF2B5EF4-FFF2-40B4-BE49-F238E27FC236}">
                  <a16:creationId xmlns:a16="http://schemas.microsoft.com/office/drawing/2014/main" id="{04EB6DB6-ECA0-4B7E-95D8-C88FC27F55E7}"/>
                </a:ext>
              </a:extLst>
            </p:cNvPr>
            <p:cNvSpPr>
              <a:spLocks/>
            </p:cNvSpPr>
            <p:nvPr/>
          </p:nvSpPr>
          <p:spPr bwMode="auto">
            <a:xfrm>
              <a:off x="207" y="2078"/>
              <a:ext cx="81" cy="97"/>
            </a:xfrm>
            <a:custGeom>
              <a:avLst/>
              <a:gdLst>
                <a:gd name="T0" fmla="*/ 15 w 34"/>
                <a:gd name="T1" fmla="*/ 0 h 41"/>
                <a:gd name="T2" fmla="*/ 0 w 34"/>
                <a:gd name="T3" fmla="*/ 20 h 41"/>
                <a:gd name="T4" fmla="*/ 21 w 34"/>
                <a:gd name="T5" fmla="*/ 41 h 41"/>
                <a:gd name="T6" fmla="*/ 34 w 34"/>
                <a:gd name="T7" fmla="*/ 37 h 41"/>
                <a:gd name="T8" fmla="*/ 12 w 34"/>
                <a:gd name="T9" fmla="*/ 14 h 41"/>
                <a:gd name="T10" fmla="*/ 15 w 34"/>
                <a:gd name="T11" fmla="*/ 0 h 41"/>
              </a:gdLst>
              <a:ahLst/>
              <a:cxnLst>
                <a:cxn ang="0">
                  <a:pos x="T0" y="T1"/>
                </a:cxn>
                <a:cxn ang="0">
                  <a:pos x="T2" y="T3"/>
                </a:cxn>
                <a:cxn ang="0">
                  <a:pos x="T4" y="T5"/>
                </a:cxn>
                <a:cxn ang="0">
                  <a:pos x="T6" y="T7"/>
                </a:cxn>
                <a:cxn ang="0">
                  <a:pos x="T8" y="T9"/>
                </a:cxn>
                <a:cxn ang="0">
                  <a:pos x="T10" y="T11"/>
                </a:cxn>
              </a:cxnLst>
              <a:rect l="0" t="0" r="r" b="b"/>
              <a:pathLst>
                <a:path w="34" h="41">
                  <a:moveTo>
                    <a:pt x="15" y="0"/>
                  </a:moveTo>
                  <a:cubicBezTo>
                    <a:pt x="7" y="2"/>
                    <a:pt x="0" y="9"/>
                    <a:pt x="0" y="20"/>
                  </a:cubicBezTo>
                  <a:cubicBezTo>
                    <a:pt x="0" y="34"/>
                    <a:pt x="10" y="41"/>
                    <a:pt x="21" y="41"/>
                  </a:cubicBezTo>
                  <a:cubicBezTo>
                    <a:pt x="26" y="41"/>
                    <a:pt x="30" y="40"/>
                    <a:pt x="34" y="37"/>
                  </a:cubicBezTo>
                  <a:cubicBezTo>
                    <a:pt x="22" y="37"/>
                    <a:pt x="12" y="29"/>
                    <a:pt x="12" y="14"/>
                  </a:cubicBezTo>
                  <a:cubicBezTo>
                    <a:pt x="12" y="9"/>
                    <a:pt x="13" y="4"/>
                    <a:pt x="15"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1" name="Freeform 292">
              <a:extLst>
                <a:ext uri="{FF2B5EF4-FFF2-40B4-BE49-F238E27FC236}">
                  <a16:creationId xmlns:a16="http://schemas.microsoft.com/office/drawing/2014/main" id="{A2512DBB-C399-4DD8-BCF4-D07AA695492C}"/>
                </a:ext>
              </a:extLst>
            </p:cNvPr>
            <p:cNvSpPr>
              <a:spLocks/>
            </p:cNvSpPr>
            <p:nvPr/>
          </p:nvSpPr>
          <p:spPr bwMode="auto">
            <a:xfrm>
              <a:off x="41" y="2114"/>
              <a:ext cx="102" cy="130"/>
            </a:xfrm>
            <a:custGeom>
              <a:avLst/>
              <a:gdLst>
                <a:gd name="T0" fmla="*/ 43 w 43"/>
                <a:gd name="T1" fmla="*/ 27 h 55"/>
                <a:gd name="T2" fmla="*/ 0 w 43"/>
                <a:gd name="T3" fmla="*/ 27 h 55"/>
                <a:gd name="T4" fmla="*/ 43 w 43"/>
                <a:gd name="T5" fmla="*/ 27 h 55"/>
              </a:gdLst>
              <a:ahLst/>
              <a:cxnLst>
                <a:cxn ang="0">
                  <a:pos x="T0" y="T1"/>
                </a:cxn>
                <a:cxn ang="0">
                  <a:pos x="T2" y="T3"/>
                </a:cxn>
                <a:cxn ang="0">
                  <a:pos x="T4" y="T5"/>
                </a:cxn>
              </a:cxnLst>
              <a:rect l="0" t="0" r="r" b="b"/>
              <a:pathLst>
                <a:path w="43" h="55">
                  <a:moveTo>
                    <a:pt x="43" y="27"/>
                  </a:moveTo>
                  <a:cubicBezTo>
                    <a:pt x="43" y="0"/>
                    <a:pt x="0" y="0"/>
                    <a:pt x="0" y="27"/>
                  </a:cubicBezTo>
                  <a:cubicBezTo>
                    <a:pt x="0" y="55"/>
                    <a:pt x="43" y="55"/>
                    <a:pt x="43"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2" name="Freeform 293">
              <a:extLst>
                <a:ext uri="{FF2B5EF4-FFF2-40B4-BE49-F238E27FC236}">
                  <a16:creationId xmlns:a16="http://schemas.microsoft.com/office/drawing/2014/main" id="{66BA84FA-A1A3-416A-A631-9E69F09AABA2}"/>
                </a:ext>
              </a:extLst>
            </p:cNvPr>
            <p:cNvSpPr>
              <a:spLocks noEditPoints="1"/>
            </p:cNvSpPr>
            <p:nvPr/>
          </p:nvSpPr>
          <p:spPr bwMode="auto">
            <a:xfrm>
              <a:off x="41" y="2175"/>
              <a:ext cx="7" cy="29"/>
            </a:xfrm>
            <a:custGeom>
              <a:avLst/>
              <a:gdLst>
                <a:gd name="T0" fmla="*/ 3 w 3"/>
                <a:gd name="T1" fmla="*/ 11 h 12"/>
                <a:gd name="T2" fmla="*/ 3 w 3"/>
                <a:gd name="T3" fmla="*/ 12 h 12"/>
                <a:gd name="T4" fmla="*/ 3 w 3"/>
                <a:gd name="T5" fmla="*/ 11 h 12"/>
                <a:gd name="T6" fmla="*/ 3 w 3"/>
                <a:gd name="T7" fmla="*/ 11 h 12"/>
                <a:gd name="T8" fmla="*/ 3 w 3"/>
                <a:gd name="T9" fmla="*/ 11 h 12"/>
                <a:gd name="T10" fmla="*/ 3 w 3"/>
                <a:gd name="T11" fmla="*/ 11 h 12"/>
                <a:gd name="T12" fmla="*/ 0 w 3"/>
                <a:gd name="T13" fmla="*/ 1 h 12"/>
                <a:gd name="T14" fmla="*/ 3 w 3"/>
                <a:gd name="T15" fmla="*/ 11 h 12"/>
                <a:gd name="T16" fmla="*/ 0 w 3"/>
                <a:gd name="T17" fmla="*/ 1 h 12"/>
                <a:gd name="T18" fmla="*/ 0 w 3"/>
                <a:gd name="T19" fmla="*/ 1 h 12"/>
                <a:gd name="T20" fmla="*/ 0 w 3"/>
                <a:gd name="T21" fmla="*/ 1 h 12"/>
                <a:gd name="T22" fmla="*/ 0 w 3"/>
                <a:gd name="T23" fmla="*/ 1 h 12"/>
                <a:gd name="T24" fmla="*/ 0 w 3"/>
                <a:gd name="T25" fmla="*/ 1 h 12"/>
                <a:gd name="T26" fmla="*/ 0 w 3"/>
                <a:gd name="T27" fmla="*/ 1 h 12"/>
                <a:gd name="T28" fmla="*/ 0 w 3"/>
                <a:gd name="T29" fmla="*/ 1 h 12"/>
                <a:gd name="T30" fmla="*/ 0 w 3"/>
                <a:gd name="T31" fmla="*/ 1 h 12"/>
                <a:gd name="T32" fmla="*/ 0 w 3"/>
                <a:gd name="T33" fmla="*/ 1 h 12"/>
                <a:gd name="T34" fmla="*/ 0 w 3"/>
                <a:gd name="T35" fmla="*/ 1 h 12"/>
                <a:gd name="T36" fmla="*/ 0 w 3"/>
                <a:gd name="T37" fmla="*/ 1 h 12"/>
                <a:gd name="T38" fmla="*/ 0 w 3"/>
                <a:gd name="T39" fmla="*/ 1 h 12"/>
                <a:gd name="T40" fmla="*/ 0 w 3"/>
                <a:gd name="T41" fmla="*/ 1 h 12"/>
                <a:gd name="T42" fmla="*/ 0 w 3"/>
                <a:gd name="T43" fmla="*/ 1 h 12"/>
                <a:gd name="T44" fmla="*/ 0 w 3"/>
                <a:gd name="T45" fmla="*/ 1 h 12"/>
                <a:gd name="T46" fmla="*/ 0 w 3"/>
                <a:gd name="T47" fmla="*/ 1 h 12"/>
                <a:gd name="T48" fmla="*/ 0 w 3"/>
                <a:gd name="T49" fmla="*/ 1 h 12"/>
                <a:gd name="T50" fmla="*/ 0 w 3"/>
                <a:gd name="T51" fmla="*/ 1 h 12"/>
                <a:gd name="T52" fmla="*/ 0 w 3"/>
                <a:gd name="T53" fmla="*/ 1 h 12"/>
                <a:gd name="T54" fmla="*/ 0 w 3"/>
                <a:gd name="T55" fmla="*/ 1 h 12"/>
                <a:gd name="T56" fmla="*/ 0 w 3"/>
                <a:gd name="T57" fmla="*/ 1 h 12"/>
                <a:gd name="T58" fmla="*/ 0 w 3"/>
                <a:gd name="T59" fmla="*/ 1 h 12"/>
                <a:gd name="T60" fmla="*/ 0 w 3"/>
                <a:gd name="T61" fmla="*/ 1 h 12"/>
                <a:gd name="T62" fmla="*/ 0 w 3"/>
                <a:gd name="T63" fmla="*/ 1 h 12"/>
                <a:gd name="T64" fmla="*/ 0 w 3"/>
                <a:gd name="T65" fmla="*/ 1 h 12"/>
                <a:gd name="T66" fmla="*/ 0 w 3"/>
                <a:gd name="T67" fmla="*/ 1 h 12"/>
                <a:gd name="T68" fmla="*/ 0 w 3"/>
                <a:gd name="T69" fmla="*/ 0 h 12"/>
                <a:gd name="T70" fmla="*/ 0 w 3"/>
                <a:gd name="T71" fmla="*/ 0 h 12"/>
                <a:gd name="T72" fmla="*/ 0 w 3"/>
                <a:gd name="T73" fmla="*/ 0 h 12"/>
                <a:gd name="T74" fmla="*/ 0 w 3"/>
                <a:gd name="T75" fmla="*/ 0 h 12"/>
                <a:gd name="T76" fmla="*/ 0 w 3"/>
                <a:gd name="T77" fmla="*/ 0 h 12"/>
                <a:gd name="T78" fmla="*/ 0 w 3"/>
                <a:gd name="T79" fmla="*/ 0 h 12"/>
                <a:gd name="T80" fmla="*/ 0 w 3"/>
                <a:gd name="T81" fmla="*/ 0 h 12"/>
                <a:gd name="T82" fmla="*/ 0 w 3"/>
                <a:gd name="T83" fmla="*/ 0 h 12"/>
                <a:gd name="T84" fmla="*/ 0 w 3"/>
                <a:gd name="T85" fmla="*/ 0 h 12"/>
                <a:gd name="T86" fmla="*/ 0 w 3"/>
                <a:gd name="T87" fmla="*/ 0 h 12"/>
                <a:gd name="T88" fmla="*/ 0 w 3"/>
                <a:gd name="T89" fmla="*/ 0 h 12"/>
                <a:gd name="T90" fmla="*/ 0 w 3"/>
                <a:gd name="T91" fmla="*/ 0 h 12"/>
                <a:gd name="T92" fmla="*/ 0 w 3"/>
                <a:gd name="T93" fmla="*/ 0 h 12"/>
                <a:gd name="T94" fmla="*/ 0 w 3"/>
                <a:gd name="T95" fmla="*/ 0 h 12"/>
                <a:gd name="T96" fmla="*/ 0 w 3"/>
                <a:gd name="T97" fmla="*/ 0 h 12"/>
                <a:gd name="T98" fmla="*/ 0 w 3"/>
                <a:gd name="T99" fmla="*/ 0 h 12"/>
                <a:gd name="T100" fmla="*/ 0 w 3"/>
                <a:gd name="T101" fmla="*/ 0 h 12"/>
                <a:gd name="T102" fmla="*/ 0 w 3"/>
                <a:gd name="T103" fmla="*/ 0 h 12"/>
                <a:gd name="T104" fmla="*/ 0 w 3"/>
                <a:gd name="T105" fmla="*/ 0 h 12"/>
                <a:gd name="T106" fmla="*/ 0 w 3"/>
                <a:gd name="T107" fmla="*/ 0 h 12"/>
                <a:gd name="T108" fmla="*/ 0 w 3"/>
                <a:gd name="T109" fmla="*/ 0 h 12"/>
                <a:gd name="T110" fmla="*/ 0 w 3"/>
                <a:gd name="T111" fmla="*/ 0 h 12"/>
                <a:gd name="T112" fmla="*/ 0 w 3"/>
                <a:gd name="T113" fmla="*/ 0 h 12"/>
                <a:gd name="T114" fmla="*/ 0 w 3"/>
                <a:gd name="T115" fmla="*/ 0 h 12"/>
                <a:gd name="T116" fmla="*/ 0 w 3"/>
                <a:gd name="T117" fmla="*/ 0 h 12"/>
                <a:gd name="T118" fmla="*/ 0 w 3"/>
                <a:gd name="T119" fmla="*/ 0 h 12"/>
                <a:gd name="T120" fmla="*/ 0 w 3"/>
                <a:gd name="T1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 h="12">
                  <a:moveTo>
                    <a:pt x="3" y="11"/>
                  </a:moveTo>
                  <a:cubicBezTo>
                    <a:pt x="3" y="12"/>
                    <a:pt x="3" y="12"/>
                    <a:pt x="3" y="12"/>
                  </a:cubicBezTo>
                  <a:cubicBezTo>
                    <a:pt x="3" y="12"/>
                    <a:pt x="3" y="11"/>
                    <a:pt x="3" y="11"/>
                  </a:cubicBezTo>
                  <a:moveTo>
                    <a:pt x="3" y="11"/>
                  </a:moveTo>
                  <a:cubicBezTo>
                    <a:pt x="3" y="11"/>
                    <a:pt x="3" y="11"/>
                    <a:pt x="3" y="11"/>
                  </a:cubicBezTo>
                  <a:cubicBezTo>
                    <a:pt x="3" y="11"/>
                    <a:pt x="3" y="11"/>
                    <a:pt x="3" y="11"/>
                  </a:cubicBezTo>
                  <a:moveTo>
                    <a:pt x="0" y="1"/>
                  </a:moveTo>
                  <a:cubicBezTo>
                    <a:pt x="0" y="5"/>
                    <a:pt x="1" y="9"/>
                    <a:pt x="3" y="11"/>
                  </a:cubicBezTo>
                  <a:cubicBezTo>
                    <a:pt x="1" y="9"/>
                    <a:pt x="0" y="5"/>
                    <a:pt x="0" y="1"/>
                  </a:cubicBezTo>
                  <a:moveTo>
                    <a:pt x="0" y="1"/>
                  </a:moveTo>
                  <a:cubicBezTo>
                    <a:pt x="0" y="1"/>
                    <a:pt x="0" y="1"/>
                    <a:pt x="0" y="1"/>
                  </a:cubicBez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3" name="Freeform 294">
              <a:extLst>
                <a:ext uri="{FF2B5EF4-FFF2-40B4-BE49-F238E27FC236}">
                  <a16:creationId xmlns:a16="http://schemas.microsoft.com/office/drawing/2014/main" id="{CA4487FF-99EB-425A-8905-8C7B40C81561}"/>
                </a:ext>
              </a:extLst>
            </p:cNvPr>
            <p:cNvSpPr>
              <a:spLocks/>
            </p:cNvSpPr>
            <p:nvPr/>
          </p:nvSpPr>
          <p:spPr bwMode="auto">
            <a:xfrm>
              <a:off x="41" y="2130"/>
              <a:ext cx="78" cy="98"/>
            </a:xfrm>
            <a:custGeom>
              <a:avLst/>
              <a:gdLst>
                <a:gd name="T0" fmla="*/ 19 w 33"/>
                <a:gd name="T1" fmla="*/ 0 h 41"/>
                <a:gd name="T2" fmla="*/ 0 w 33"/>
                <a:gd name="T3" fmla="*/ 19 h 41"/>
                <a:gd name="T4" fmla="*/ 0 w 33"/>
                <a:gd name="T5" fmla="*/ 19 h 41"/>
                <a:gd name="T6" fmla="*/ 0 w 33"/>
                <a:gd name="T7" fmla="*/ 19 h 41"/>
                <a:gd name="T8" fmla="*/ 0 w 33"/>
                <a:gd name="T9" fmla="*/ 19 h 41"/>
                <a:gd name="T10" fmla="*/ 0 w 33"/>
                <a:gd name="T11" fmla="*/ 19 h 41"/>
                <a:gd name="T12" fmla="*/ 0 w 33"/>
                <a:gd name="T13" fmla="*/ 19 h 41"/>
                <a:gd name="T14" fmla="*/ 0 w 33"/>
                <a:gd name="T15" fmla="*/ 19 h 41"/>
                <a:gd name="T16" fmla="*/ 0 w 33"/>
                <a:gd name="T17" fmla="*/ 19 h 41"/>
                <a:gd name="T18" fmla="*/ 0 w 33"/>
                <a:gd name="T19" fmla="*/ 19 h 41"/>
                <a:gd name="T20" fmla="*/ 0 w 33"/>
                <a:gd name="T21" fmla="*/ 19 h 41"/>
                <a:gd name="T22" fmla="*/ 0 w 33"/>
                <a:gd name="T23" fmla="*/ 19 h 41"/>
                <a:gd name="T24" fmla="*/ 0 w 33"/>
                <a:gd name="T25" fmla="*/ 19 h 41"/>
                <a:gd name="T26" fmla="*/ 0 w 33"/>
                <a:gd name="T27" fmla="*/ 19 h 41"/>
                <a:gd name="T28" fmla="*/ 0 w 33"/>
                <a:gd name="T29" fmla="*/ 19 h 41"/>
                <a:gd name="T30" fmla="*/ 0 w 33"/>
                <a:gd name="T31" fmla="*/ 19 h 41"/>
                <a:gd name="T32" fmla="*/ 0 w 33"/>
                <a:gd name="T33" fmla="*/ 19 h 41"/>
                <a:gd name="T34" fmla="*/ 0 w 33"/>
                <a:gd name="T35" fmla="*/ 19 h 41"/>
                <a:gd name="T36" fmla="*/ 0 w 33"/>
                <a:gd name="T37" fmla="*/ 19 h 41"/>
                <a:gd name="T38" fmla="*/ 0 w 33"/>
                <a:gd name="T39" fmla="*/ 20 h 41"/>
                <a:gd name="T40" fmla="*/ 0 w 33"/>
                <a:gd name="T41" fmla="*/ 20 h 41"/>
                <a:gd name="T42" fmla="*/ 0 w 33"/>
                <a:gd name="T43" fmla="*/ 20 h 41"/>
                <a:gd name="T44" fmla="*/ 0 w 33"/>
                <a:gd name="T45" fmla="*/ 20 h 41"/>
                <a:gd name="T46" fmla="*/ 0 w 33"/>
                <a:gd name="T47" fmla="*/ 20 h 41"/>
                <a:gd name="T48" fmla="*/ 0 w 33"/>
                <a:gd name="T49" fmla="*/ 20 h 41"/>
                <a:gd name="T50" fmla="*/ 0 w 33"/>
                <a:gd name="T51" fmla="*/ 20 h 41"/>
                <a:gd name="T52" fmla="*/ 0 w 33"/>
                <a:gd name="T53" fmla="*/ 20 h 41"/>
                <a:gd name="T54" fmla="*/ 0 w 33"/>
                <a:gd name="T55" fmla="*/ 20 h 41"/>
                <a:gd name="T56" fmla="*/ 0 w 33"/>
                <a:gd name="T57" fmla="*/ 20 h 41"/>
                <a:gd name="T58" fmla="*/ 0 w 33"/>
                <a:gd name="T59" fmla="*/ 20 h 41"/>
                <a:gd name="T60" fmla="*/ 0 w 33"/>
                <a:gd name="T61" fmla="*/ 20 h 41"/>
                <a:gd name="T62" fmla="*/ 0 w 33"/>
                <a:gd name="T63" fmla="*/ 20 h 41"/>
                <a:gd name="T64" fmla="*/ 0 w 33"/>
                <a:gd name="T65" fmla="*/ 20 h 41"/>
                <a:gd name="T66" fmla="*/ 0 w 33"/>
                <a:gd name="T67" fmla="*/ 20 h 41"/>
                <a:gd name="T68" fmla="*/ 0 w 33"/>
                <a:gd name="T69" fmla="*/ 20 h 41"/>
                <a:gd name="T70" fmla="*/ 0 w 33"/>
                <a:gd name="T71" fmla="*/ 20 h 41"/>
                <a:gd name="T72" fmla="*/ 3 w 33"/>
                <a:gd name="T73" fmla="*/ 30 h 41"/>
                <a:gd name="T74" fmla="*/ 3 w 33"/>
                <a:gd name="T75" fmla="*/ 30 h 41"/>
                <a:gd name="T76" fmla="*/ 3 w 33"/>
                <a:gd name="T77" fmla="*/ 30 h 41"/>
                <a:gd name="T78" fmla="*/ 3 w 33"/>
                <a:gd name="T79" fmla="*/ 30 h 41"/>
                <a:gd name="T80" fmla="*/ 3 w 33"/>
                <a:gd name="T81" fmla="*/ 31 h 41"/>
                <a:gd name="T82" fmla="*/ 22 w 33"/>
                <a:gd name="T83" fmla="*/ 41 h 41"/>
                <a:gd name="T84" fmla="*/ 33 w 33"/>
                <a:gd name="T85" fmla="*/ 38 h 41"/>
                <a:gd name="T86" fmla="*/ 14 w 33"/>
                <a:gd name="T87" fmla="*/ 15 h 41"/>
                <a:gd name="T88" fmla="*/ 19 w 33"/>
                <a:gd name="T8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 h="41">
                  <a:moveTo>
                    <a:pt x="19" y="0"/>
                  </a:moveTo>
                  <a:cubicBezTo>
                    <a:pt x="9" y="1"/>
                    <a:pt x="1" y="7"/>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4"/>
                    <a:pt x="1" y="28"/>
                    <a:pt x="3" y="30"/>
                  </a:cubicBezTo>
                  <a:cubicBezTo>
                    <a:pt x="3" y="30"/>
                    <a:pt x="3" y="30"/>
                    <a:pt x="3" y="30"/>
                  </a:cubicBezTo>
                  <a:cubicBezTo>
                    <a:pt x="3" y="30"/>
                    <a:pt x="3" y="30"/>
                    <a:pt x="3" y="30"/>
                  </a:cubicBezTo>
                  <a:cubicBezTo>
                    <a:pt x="3" y="30"/>
                    <a:pt x="3" y="30"/>
                    <a:pt x="3" y="30"/>
                  </a:cubicBezTo>
                  <a:cubicBezTo>
                    <a:pt x="3" y="30"/>
                    <a:pt x="3" y="31"/>
                    <a:pt x="3" y="31"/>
                  </a:cubicBezTo>
                  <a:cubicBezTo>
                    <a:pt x="7" y="37"/>
                    <a:pt x="14" y="41"/>
                    <a:pt x="22" y="41"/>
                  </a:cubicBezTo>
                  <a:cubicBezTo>
                    <a:pt x="26" y="41"/>
                    <a:pt x="30" y="40"/>
                    <a:pt x="33" y="38"/>
                  </a:cubicBezTo>
                  <a:cubicBezTo>
                    <a:pt x="23" y="36"/>
                    <a:pt x="14" y="29"/>
                    <a:pt x="14" y="15"/>
                  </a:cubicBezTo>
                  <a:cubicBezTo>
                    <a:pt x="14" y="9"/>
                    <a:pt x="16" y="4"/>
                    <a:pt x="19"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4" name="Freeform 295">
              <a:extLst>
                <a:ext uri="{FF2B5EF4-FFF2-40B4-BE49-F238E27FC236}">
                  <a16:creationId xmlns:a16="http://schemas.microsoft.com/office/drawing/2014/main" id="{C900C9BD-6B5B-4E14-B362-16015E073B7C}"/>
                </a:ext>
              </a:extLst>
            </p:cNvPr>
            <p:cNvSpPr>
              <a:spLocks/>
            </p:cNvSpPr>
            <p:nvPr/>
          </p:nvSpPr>
          <p:spPr bwMode="auto">
            <a:xfrm>
              <a:off x="-2" y="2327"/>
              <a:ext cx="102" cy="131"/>
            </a:xfrm>
            <a:custGeom>
              <a:avLst/>
              <a:gdLst>
                <a:gd name="T0" fmla="*/ 43 w 43"/>
                <a:gd name="T1" fmla="*/ 27 h 55"/>
                <a:gd name="T2" fmla="*/ 0 w 43"/>
                <a:gd name="T3" fmla="*/ 27 h 55"/>
                <a:gd name="T4" fmla="*/ 43 w 43"/>
                <a:gd name="T5" fmla="*/ 27 h 55"/>
              </a:gdLst>
              <a:ahLst/>
              <a:cxnLst>
                <a:cxn ang="0">
                  <a:pos x="T0" y="T1"/>
                </a:cxn>
                <a:cxn ang="0">
                  <a:pos x="T2" y="T3"/>
                </a:cxn>
                <a:cxn ang="0">
                  <a:pos x="T4" y="T5"/>
                </a:cxn>
              </a:cxnLst>
              <a:rect l="0" t="0" r="r" b="b"/>
              <a:pathLst>
                <a:path w="43" h="55">
                  <a:moveTo>
                    <a:pt x="43" y="27"/>
                  </a:moveTo>
                  <a:cubicBezTo>
                    <a:pt x="43" y="0"/>
                    <a:pt x="0" y="0"/>
                    <a:pt x="0" y="27"/>
                  </a:cubicBezTo>
                  <a:cubicBezTo>
                    <a:pt x="0" y="55"/>
                    <a:pt x="43" y="55"/>
                    <a:pt x="43"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5" name="Freeform 296">
              <a:extLst>
                <a:ext uri="{FF2B5EF4-FFF2-40B4-BE49-F238E27FC236}">
                  <a16:creationId xmlns:a16="http://schemas.microsoft.com/office/drawing/2014/main" id="{E1BEAC3C-E6FC-47EC-BEF3-C8B83B2EDB01}"/>
                </a:ext>
              </a:extLst>
            </p:cNvPr>
            <p:cNvSpPr>
              <a:spLocks noEditPoints="1"/>
            </p:cNvSpPr>
            <p:nvPr/>
          </p:nvSpPr>
          <p:spPr bwMode="auto">
            <a:xfrm>
              <a:off x="-2" y="2389"/>
              <a:ext cx="7" cy="29"/>
            </a:xfrm>
            <a:custGeom>
              <a:avLst/>
              <a:gdLst>
                <a:gd name="T0" fmla="*/ 3 w 3"/>
                <a:gd name="T1" fmla="*/ 12 h 12"/>
                <a:gd name="T2" fmla="*/ 3 w 3"/>
                <a:gd name="T3" fmla="*/ 12 h 12"/>
                <a:gd name="T4" fmla="*/ 3 w 3"/>
                <a:gd name="T5" fmla="*/ 12 h 12"/>
                <a:gd name="T6" fmla="*/ 0 w 3"/>
                <a:gd name="T7" fmla="*/ 1 h 12"/>
                <a:gd name="T8" fmla="*/ 3 w 3"/>
                <a:gd name="T9" fmla="*/ 12 h 12"/>
                <a:gd name="T10" fmla="*/ 0 w 3"/>
                <a:gd name="T11" fmla="*/ 1 h 12"/>
                <a:gd name="T12" fmla="*/ 0 w 3"/>
                <a:gd name="T13" fmla="*/ 1 h 12"/>
                <a:gd name="T14" fmla="*/ 0 w 3"/>
                <a:gd name="T15" fmla="*/ 1 h 12"/>
                <a:gd name="T16" fmla="*/ 0 w 3"/>
                <a:gd name="T17" fmla="*/ 1 h 12"/>
                <a:gd name="T18" fmla="*/ 0 w 3"/>
                <a:gd name="T19" fmla="*/ 1 h 12"/>
                <a:gd name="T20" fmla="*/ 0 w 3"/>
                <a:gd name="T21" fmla="*/ 1 h 12"/>
                <a:gd name="T22" fmla="*/ 0 w 3"/>
                <a:gd name="T23" fmla="*/ 1 h 12"/>
                <a:gd name="T24" fmla="*/ 0 w 3"/>
                <a:gd name="T25" fmla="*/ 1 h 12"/>
                <a:gd name="T26" fmla="*/ 0 w 3"/>
                <a:gd name="T27" fmla="*/ 1 h 12"/>
                <a:gd name="T28" fmla="*/ 0 w 3"/>
                <a:gd name="T29" fmla="*/ 1 h 12"/>
                <a:gd name="T30" fmla="*/ 0 w 3"/>
                <a:gd name="T31" fmla="*/ 1 h 12"/>
                <a:gd name="T32" fmla="*/ 0 w 3"/>
                <a:gd name="T33" fmla="*/ 1 h 12"/>
                <a:gd name="T34" fmla="*/ 0 w 3"/>
                <a:gd name="T35" fmla="*/ 1 h 12"/>
                <a:gd name="T36" fmla="*/ 0 w 3"/>
                <a:gd name="T37" fmla="*/ 1 h 12"/>
                <a:gd name="T38" fmla="*/ 0 w 3"/>
                <a:gd name="T39" fmla="*/ 1 h 12"/>
                <a:gd name="T40" fmla="*/ 0 w 3"/>
                <a:gd name="T41" fmla="*/ 1 h 12"/>
                <a:gd name="T42" fmla="*/ 0 w 3"/>
                <a:gd name="T43" fmla="*/ 1 h 12"/>
                <a:gd name="T44" fmla="*/ 0 w 3"/>
                <a:gd name="T45" fmla="*/ 1 h 12"/>
                <a:gd name="T46" fmla="*/ 0 w 3"/>
                <a:gd name="T47" fmla="*/ 1 h 12"/>
                <a:gd name="T48" fmla="*/ 0 w 3"/>
                <a:gd name="T49" fmla="*/ 1 h 12"/>
                <a:gd name="T50" fmla="*/ 0 w 3"/>
                <a:gd name="T51" fmla="*/ 1 h 12"/>
                <a:gd name="T52" fmla="*/ 0 w 3"/>
                <a:gd name="T53" fmla="*/ 1 h 12"/>
                <a:gd name="T54" fmla="*/ 0 w 3"/>
                <a:gd name="T55" fmla="*/ 1 h 12"/>
                <a:gd name="T56" fmla="*/ 0 w 3"/>
                <a:gd name="T57" fmla="*/ 1 h 12"/>
                <a:gd name="T58" fmla="*/ 0 w 3"/>
                <a:gd name="T59" fmla="*/ 1 h 12"/>
                <a:gd name="T60" fmla="*/ 0 w 3"/>
                <a:gd name="T61" fmla="*/ 1 h 12"/>
                <a:gd name="T62" fmla="*/ 0 w 3"/>
                <a:gd name="T63" fmla="*/ 1 h 12"/>
                <a:gd name="T64" fmla="*/ 0 w 3"/>
                <a:gd name="T65" fmla="*/ 1 h 12"/>
                <a:gd name="T66" fmla="*/ 0 w 3"/>
                <a:gd name="T67" fmla="*/ 1 h 12"/>
                <a:gd name="T68" fmla="*/ 0 w 3"/>
                <a:gd name="T69" fmla="*/ 0 h 12"/>
                <a:gd name="T70" fmla="*/ 0 w 3"/>
                <a:gd name="T71" fmla="*/ 1 h 12"/>
                <a:gd name="T72" fmla="*/ 0 w 3"/>
                <a:gd name="T73" fmla="*/ 0 h 12"/>
                <a:gd name="T74" fmla="*/ 0 w 3"/>
                <a:gd name="T75" fmla="*/ 0 h 12"/>
                <a:gd name="T76" fmla="*/ 0 w 3"/>
                <a:gd name="T77" fmla="*/ 0 h 12"/>
                <a:gd name="T78" fmla="*/ 0 w 3"/>
                <a:gd name="T79" fmla="*/ 0 h 12"/>
                <a:gd name="T80" fmla="*/ 0 w 3"/>
                <a:gd name="T81" fmla="*/ 0 h 12"/>
                <a:gd name="T82" fmla="*/ 0 w 3"/>
                <a:gd name="T83" fmla="*/ 0 h 12"/>
                <a:gd name="T84" fmla="*/ 0 w 3"/>
                <a:gd name="T85" fmla="*/ 0 h 12"/>
                <a:gd name="T86" fmla="*/ 0 w 3"/>
                <a:gd name="T87" fmla="*/ 0 h 12"/>
                <a:gd name="T88" fmla="*/ 0 w 3"/>
                <a:gd name="T89" fmla="*/ 0 h 12"/>
                <a:gd name="T90" fmla="*/ 0 w 3"/>
                <a:gd name="T91" fmla="*/ 0 h 12"/>
                <a:gd name="T92" fmla="*/ 0 w 3"/>
                <a:gd name="T93" fmla="*/ 0 h 12"/>
                <a:gd name="T94" fmla="*/ 0 w 3"/>
                <a:gd name="T95" fmla="*/ 0 h 12"/>
                <a:gd name="T96" fmla="*/ 0 w 3"/>
                <a:gd name="T97" fmla="*/ 0 h 12"/>
                <a:gd name="T98" fmla="*/ 0 w 3"/>
                <a:gd name="T99" fmla="*/ 0 h 12"/>
                <a:gd name="T100" fmla="*/ 0 w 3"/>
                <a:gd name="T101" fmla="*/ 0 h 12"/>
                <a:gd name="T102" fmla="*/ 0 w 3"/>
                <a:gd name="T103" fmla="*/ 0 h 12"/>
                <a:gd name="T104" fmla="*/ 0 w 3"/>
                <a:gd name="T105" fmla="*/ 0 h 12"/>
                <a:gd name="T106" fmla="*/ 0 w 3"/>
                <a:gd name="T107" fmla="*/ 0 h 12"/>
                <a:gd name="T108" fmla="*/ 0 w 3"/>
                <a:gd name="T109" fmla="*/ 0 h 12"/>
                <a:gd name="T110" fmla="*/ 0 w 3"/>
                <a:gd name="T111" fmla="*/ 0 h 12"/>
                <a:gd name="T112" fmla="*/ 0 w 3"/>
                <a:gd name="T113" fmla="*/ 0 h 12"/>
                <a:gd name="T114" fmla="*/ 0 w 3"/>
                <a:gd name="T11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 h="12">
                  <a:moveTo>
                    <a:pt x="3" y="12"/>
                  </a:moveTo>
                  <a:cubicBezTo>
                    <a:pt x="3" y="12"/>
                    <a:pt x="3" y="12"/>
                    <a:pt x="3" y="12"/>
                  </a:cubicBezTo>
                  <a:cubicBezTo>
                    <a:pt x="3" y="12"/>
                    <a:pt x="3" y="12"/>
                    <a:pt x="3" y="12"/>
                  </a:cubicBezTo>
                  <a:moveTo>
                    <a:pt x="0" y="1"/>
                  </a:moveTo>
                  <a:cubicBezTo>
                    <a:pt x="0" y="6"/>
                    <a:pt x="1" y="9"/>
                    <a:pt x="3" y="12"/>
                  </a:cubicBezTo>
                  <a:cubicBezTo>
                    <a:pt x="1" y="9"/>
                    <a:pt x="0" y="6"/>
                    <a:pt x="0" y="1"/>
                  </a:cubicBezTo>
                  <a:moveTo>
                    <a:pt x="0" y="1"/>
                  </a:moveTo>
                  <a:cubicBezTo>
                    <a:pt x="0" y="1"/>
                    <a:pt x="0" y="1"/>
                    <a:pt x="0" y="1"/>
                  </a:cubicBez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6" name="Freeform 297">
              <a:extLst>
                <a:ext uri="{FF2B5EF4-FFF2-40B4-BE49-F238E27FC236}">
                  <a16:creationId xmlns:a16="http://schemas.microsoft.com/office/drawing/2014/main" id="{149D3CB6-80D8-4259-99B7-164E813D157D}"/>
                </a:ext>
              </a:extLst>
            </p:cNvPr>
            <p:cNvSpPr>
              <a:spLocks/>
            </p:cNvSpPr>
            <p:nvPr/>
          </p:nvSpPr>
          <p:spPr bwMode="auto">
            <a:xfrm>
              <a:off x="-2" y="2344"/>
              <a:ext cx="76" cy="97"/>
            </a:xfrm>
            <a:custGeom>
              <a:avLst/>
              <a:gdLst>
                <a:gd name="T0" fmla="*/ 17 w 32"/>
                <a:gd name="T1" fmla="*/ 0 h 41"/>
                <a:gd name="T2" fmla="*/ 0 w 32"/>
                <a:gd name="T3" fmla="*/ 19 h 41"/>
                <a:gd name="T4" fmla="*/ 0 w 32"/>
                <a:gd name="T5" fmla="*/ 19 h 41"/>
                <a:gd name="T6" fmla="*/ 0 w 32"/>
                <a:gd name="T7" fmla="*/ 19 h 41"/>
                <a:gd name="T8" fmla="*/ 0 w 32"/>
                <a:gd name="T9" fmla="*/ 19 h 41"/>
                <a:gd name="T10" fmla="*/ 0 w 32"/>
                <a:gd name="T11" fmla="*/ 19 h 41"/>
                <a:gd name="T12" fmla="*/ 0 w 32"/>
                <a:gd name="T13" fmla="*/ 19 h 41"/>
                <a:gd name="T14" fmla="*/ 0 w 32"/>
                <a:gd name="T15" fmla="*/ 19 h 41"/>
                <a:gd name="T16" fmla="*/ 0 w 32"/>
                <a:gd name="T17" fmla="*/ 19 h 41"/>
                <a:gd name="T18" fmla="*/ 0 w 32"/>
                <a:gd name="T19" fmla="*/ 19 h 41"/>
                <a:gd name="T20" fmla="*/ 0 w 32"/>
                <a:gd name="T21" fmla="*/ 19 h 41"/>
                <a:gd name="T22" fmla="*/ 0 w 32"/>
                <a:gd name="T23" fmla="*/ 19 h 41"/>
                <a:gd name="T24" fmla="*/ 0 w 32"/>
                <a:gd name="T25" fmla="*/ 19 h 41"/>
                <a:gd name="T26" fmla="*/ 0 w 32"/>
                <a:gd name="T27" fmla="*/ 19 h 41"/>
                <a:gd name="T28" fmla="*/ 0 w 32"/>
                <a:gd name="T29" fmla="*/ 19 h 41"/>
                <a:gd name="T30" fmla="*/ 0 w 32"/>
                <a:gd name="T31" fmla="*/ 19 h 41"/>
                <a:gd name="T32" fmla="*/ 0 w 32"/>
                <a:gd name="T33" fmla="*/ 20 h 41"/>
                <a:gd name="T34" fmla="*/ 0 w 32"/>
                <a:gd name="T35" fmla="*/ 20 h 41"/>
                <a:gd name="T36" fmla="*/ 0 w 32"/>
                <a:gd name="T37" fmla="*/ 20 h 41"/>
                <a:gd name="T38" fmla="*/ 0 w 32"/>
                <a:gd name="T39" fmla="*/ 20 h 41"/>
                <a:gd name="T40" fmla="*/ 0 w 32"/>
                <a:gd name="T41" fmla="*/ 20 h 41"/>
                <a:gd name="T42" fmla="*/ 0 w 32"/>
                <a:gd name="T43" fmla="*/ 20 h 41"/>
                <a:gd name="T44" fmla="*/ 0 w 32"/>
                <a:gd name="T45" fmla="*/ 20 h 41"/>
                <a:gd name="T46" fmla="*/ 0 w 32"/>
                <a:gd name="T47" fmla="*/ 20 h 41"/>
                <a:gd name="T48" fmla="*/ 0 w 32"/>
                <a:gd name="T49" fmla="*/ 20 h 41"/>
                <a:gd name="T50" fmla="*/ 0 w 32"/>
                <a:gd name="T51" fmla="*/ 20 h 41"/>
                <a:gd name="T52" fmla="*/ 0 w 32"/>
                <a:gd name="T53" fmla="*/ 20 h 41"/>
                <a:gd name="T54" fmla="*/ 0 w 32"/>
                <a:gd name="T55" fmla="*/ 20 h 41"/>
                <a:gd name="T56" fmla="*/ 0 w 32"/>
                <a:gd name="T57" fmla="*/ 20 h 41"/>
                <a:gd name="T58" fmla="*/ 0 w 32"/>
                <a:gd name="T59" fmla="*/ 20 h 41"/>
                <a:gd name="T60" fmla="*/ 0 w 32"/>
                <a:gd name="T61" fmla="*/ 20 h 41"/>
                <a:gd name="T62" fmla="*/ 0 w 32"/>
                <a:gd name="T63" fmla="*/ 20 h 41"/>
                <a:gd name="T64" fmla="*/ 0 w 32"/>
                <a:gd name="T65" fmla="*/ 20 h 41"/>
                <a:gd name="T66" fmla="*/ 0 w 32"/>
                <a:gd name="T67" fmla="*/ 20 h 41"/>
                <a:gd name="T68" fmla="*/ 0 w 32"/>
                <a:gd name="T69" fmla="*/ 20 h 41"/>
                <a:gd name="T70" fmla="*/ 0 w 32"/>
                <a:gd name="T71" fmla="*/ 20 h 41"/>
                <a:gd name="T72" fmla="*/ 3 w 32"/>
                <a:gd name="T73" fmla="*/ 31 h 41"/>
                <a:gd name="T74" fmla="*/ 3 w 32"/>
                <a:gd name="T75" fmla="*/ 31 h 41"/>
                <a:gd name="T76" fmla="*/ 3 w 32"/>
                <a:gd name="T77" fmla="*/ 31 h 41"/>
                <a:gd name="T78" fmla="*/ 21 w 32"/>
                <a:gd name="T79" fmla="*/ 41 h 41"/>
                <a:gd name="T80" fmla="*/ 32 w 32"/>
                <a:gd name="T81" fmla="*/ 38 h 41"/>
                <a:gd name="T82" fmla="*/ 12 w 32"/>
                <a:gd name="T83" fmla="*/ 16 h 41"/>
                <a:gd name="T84" fmla="*/ 17 w 32"/>
                <a:gd name="T85"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 h="41">
                  <a:moveTo>
                    <a:pt x="17" y="0"/>
                  </a:moveTo>
                  <a:cubicBezTo>
                    <a:pt x="8" y="2"/>
                    <a:pt x="1" y="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5"/>
                    <a:pt x="1" y="28"/>
                    <a:pt x="3" y="31"/>
                  </a:cubicBezTo>
                  <a:cubicBezTo>
                    <a:pt x="3" y="31"/>
                    <a:pt x="3" y="31"/>
                    <a:pt x="3" y="31"/>
                  </a:cubicBezTo>
                  <a:cubicBezTo>
                    <a:pt x="3" y="31"/>
                    <a:pt x="3" y="31"/>
                    <a:pt x="3" y="31"/>
                  </a:cubicBezTo>
                  <a:cubicBezTo>
                    <a:pt x="7" y="38"/>
                    <a:pt x="14" y="41"/>
                    <a:pt x="21" y="41"/>
                  </a:cubicBezTo>
                  <a:cubicBezTo>
                    <a:pt x="25" y="41"/>
                    <a:pt x="29" y="40"/>
                    <a:pt x="32" y="38"/>
                  </a:cubicBezTo>
                  <a:cubicBezTo>
                    <a:pt x="21" y="37"/>
                    <a:pt x="12" y="30"/>
                    <a:pt x="12" y="16"/>
                  </a:cubicBezTo>
                  <a:cubicBezTo>
                    <a:pt x="12" y="9"/>
                    <a:pt x="14" y="4"/>
                    <a:pt x="1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7" name="Freeform 298">
              <a:extLst>
                <a:ext uri="{FF2B5EF4-FFF2-40B4-BE49-F238E27FC236}">
                  <a16:creationId xmlns:a16="http://schemas.microsoft.com/office/drawing/2014/main" id="{F9A07594-877D-455A-B75C-6933D9255B19}"/>
                </a:ext>
              </a:extLst>
            </p:cNvPr>
            <p:cNvSpPr>
              <a:spLocks/>
            </p:cNvSpPr>
            <p:nvPr/>
          </p:nvSpPr>
          <p:spPr bwMode="auto">
            <a:xfrm>
              <a:off x="67" y="1921"/>
              <a:ext cx="102" cy="131"/>
            </a:xfrm>
            <a:custGeom>
              <a:avLst/>
              <a:gdLst>
                <a:gd name="T0" fmla="*/ 43 w 43"/>
                <a:gd name="T1" fmla="*/ 28 h 55"/>
                <a:gd name="T2" fmla="*/ 0 w 43"/>
                <a:gd name="T3" fmla="*/ 28 h 55"/>
                <a:gd name="T4" fmla="*/ 43 w 43"/>
                <a:gd name="T5" fmla="*/ 28 h 55"/>
              </a:gdLst>
              <a:ahLst/>
              <a:cxnLst>
                <a:cxn ang="0">
                  <a:pos x="T0" y="T1"/>
                </a:cxn>
                <a:cxn ang="0">
                  <a:pos x="T2" y="T3"/>
                </a:cxn>
                <a:cxn ang="0">
                  <a:pos x="T4" y="T5"/>
                </a:cxn>
              </a:cxnLst>
              <a:rect l="0" t="0" r="r" b="b"/>
              <a:pathLst>
                <a:path w="43" h="55">
                  <a:moveTo>
                    <a:pt x="43" y="28"/>
                  </a:moveTo>
                  <a:cubicBezTo>
                    <a:pt x="43" y="0"/>
                    <a:pt x="0" y="0"/>
                    <a:pt x="0" y="28"/>
                  </a:cubicBezTo>
                  <a:cubicBezTo>
                    <a:pt x="0" y="55"/>
                    <a:pt x="43" y="55"/>
                    <a:pt x="43" y="28"/>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8" name="Freeform 299">
              <a:extLst>
                <a:ext uri="{FF2B5EF4-FFF2-40B4-BE49-F238E27FC236}">
                  <a16:creationId xmlns:a16="http://schemas.microsoft.com/office/drawing/2014/main" id="{A3E74039-9D98-4830-96A8-923AE01D0730}"/>
                </a:ext>
              </a:extLst>
            </p:cNvPr>
            <p:cNvSpPr>
              <a:spLocks noEditPoints="1"/>
            </p:cNvSpPr>
            <p:nvPr/>
          </p:nvSpPr>
          <p:spPr bwMode="auto">
            <a:xfrm>
              <a:off x="67" y="1983"/>
              <a:ext cx="2" cy="19"/>
            </a:xfrm>
            <a:custGeom>
              <a:avLst/>
              <a:gdLst>
                <a:gd name="T0" fmla="*/ 1 w 1"/>
                <a:gd name="T1" fmla="*/ 8 h 8"/>
                <a:gd name="T2" fmla="*/ 0 w 1"/>
                <a:gd name="T3" fmla="*/ 2 h 8"/>
                <a:gd name="T4" fmla="*/ 0 w 1"/>
                <a:gd name="T5" fmla="*/ 2 h 8"/>
                <a:gd name="T6" fmla="*/ 0 w 1"/>
                <a:gd name="T7" fmla="*/ 2 h 8"/>
                <a:gd name="T8" fmla="*/ 0 w 1"/>
                <a:gd name="T9" fmla="*/ 2 h 8"/>
                <a:gd name="T10" fmla="*/ 0 w 1"/>
                <a:gd name="T11" fmla="*/ 2 h 8"/>
                <a:gd name="T12" fmla="*/ 0 w 1"/>
                <a:gd name="T13" fmla="*/ 1 h 8"/>
                <a:gd name="T14" fmla="*/ 0 w 1"/>
                <a:gd name="T15" fmla="*/ 1 h 8"/>
                <a:gd name="T16" fmla="*/ 0 w 1"/>
                <a:gd name="T17" fmla="*/ 1 h 8"/>
                <a:gd name="T18" fmla="*/ 0 w 1"/>
                <a:gd name="T19" fmla="*/ 1 h 8"/>
                <a:gd name="T20" fmla="*/ 0 w 1"/>
                <a:gd name="T21" fmla="*/ 1 h 8"/>
                <a:gd name="T22" fmla="*/ 0 w 1"/>
                <a:gd name="T23" fmla="*/ 1 h 8"/>
                <a:gd name="T24" fmla="*/ 0 w 1"/>
                <a:gd name="T25" fmla="*/ 1 h 8"/>
                <a:gd name="T26" fmla="*/ 0 w 1"/>
                <a:gd name="T27" fmla="*/ 1 h 8"/>
                <a:gd name="T28" fmla="*/ 0 w 1"/>
                <a:gd name="T29" fmla="*/ 1 h 8"/>
                <a:gd name="T30" fmla="*/ 0 w 1"/>
                <a:gd name="T31" fmla="*/ 1 h 8"/>
                <a:gd name="T32" fmla="*/ 0 w 1"/>
                <a:gd name="T33" fmla="*/ 1 h 8"/>
                <a:gd name="T34" fmla="*/ 0 w 1"/>
                <a:gd name="T35" fmla="*/ 1 h 8"/>
                <a:gd name="T36" fmla="*/ 0 w 1"/>
                <a:gd name="T37" fmla="*/ 1 h 8"/>
                <a:gd name="T38" fmla="*/ 0 w 1"/>
                <a:gd name="T39" fmla="*/ 1 h 8"/>
                <a:gd name="T40" fmla="*/ 0 w 1"/>
                <a:gd name="T41" fmla="*/ 1 h 8"/>
                <a:gd name="T42" fmla="*/ 0 w 1"/>
                <a:gd name="T43" fmla="*/ 1 h 8"/>
                <a:gd name="T44" fmla="*/ 0 w 1"/>
                <a:gd name="T45" fmla="*/ 1 h 8"/>
                <a:gd name="T46" fmla="*/ 0 w 1"/>
                <a:gd name="T47" fmla="*/ 1 h 8"/>
                <a:gd name="T48" fmla="*/ 0 w 1"/>
                <a:gd name="T49" fmla="*/ 0 h 8"/>
                <a:gd name="T50" fmla="*/ 0 w 1"/>
                <a:gd name="T51" fmla="*/ 0 h 8"/>
                <a:gd name="T52" fmla="*/ 0 w 1"/>
                <a:gd name="T53" fmla="*/ 0 h 8"/>
                <a:gd name="T54" fmla="*/ 0 w 1"/>
                <a:gd name="T55" fmla="*/ 0 h 8"/>
                <a:gd name="T56" fmla="*/ 0 w 1"/>
                <a:gd name="T57" fmla="*/ 0 h 8"/>
                <a:gd name="T58" fmla="*/ 0 w 1"/>
                <a:gd name="T59" fmla="*/ 0 h 8"/>
                <a:gd name="T60" fmla="*/ 0 w 1"/>
                <a:gd name="T61" fmla="*/ 0 h 8"/>
                <a:gd name="T62" fmla="*/ 0 w 1"/>
                <a:gd name="T6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 h="8">
                  <a:moveTo>
                    <a:pt x="0" y="2"/>
                  </a:moveTo>
                  <a:cubicBezTo>
                    <a:pt x="0" y="4"/>
                    <a:pt x="1" y="6"/>
                    <a:pt x="1" y="8"/>
                  </a:cubicBezTo>
                  <a:cubicBezTo>
                    <a:pt x="1" y="6"/>
                    <a:pt x="0" y="4"/>
                    <a:pt x="0" y="2"/>
                  </a:cubicBezTo>
                  <a:moveTo>
                    <a:pt x="0" y="2"/>
                  </a:moveTo>
                  <a:cubicBezTo>
                    <a:pt x="0" y="2"/>
                    <a:pt x="0" y="2"/>
                    <a:pt x="0" y="2"/>
                  </a:cubicBez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49" name="Freeform 300">
              <a:extLst>
                <a:ext uri="{FF2B5EF4-FFF2-40B4-BE49-F238E27FC236}">
                  <a16:creationId xmlns:a16="http://schemas.microsoft.com/office/drawing/2014/main" id="{CD05AA58-D518-45BB-8C88-5CF87546AA42}"/>
                </a:ext>
              </a:extLst>
            </p:cNvPr>
            <p:cNvSpPr>
              <a:spLocks/>
            </p:cNvSpPr>
            <p:nvPr/>
          </p:nvSpPr>
          <p:spPr bwMode="auto">
            <a:xfrm>
              <a:off x="67" y="1938"/>
              <a:ext cx="69" cy="97"/>
            </a:xfrm>
            <a:custGeom>
              <a:avLst/>
              <a:gdLst>
                <a:gd name="T0" fmla="*/ 18 w 29"/>
                <a:gd name="T1" fmla="*/ 0 h 41"/>
                <a:gd name="T2" fmla="*/ 0 w 29"/>
                <a:gd name="T3" fmla="*/ 19 h 41"/>
                <a:gd name="T4" fmla="*/ 0 w 29"/>
                <a:gd name="T5" fmla="*/ 19 h 41"/>
                <a:gd name="T6" fmla="*/ 0 w 29"/>
                <a:gd name="T7" fmla="*/ 19 h 41"/>
                <a:gd name="T8" fmla="*/ 0 w 29"/>
                <a:gd name="T9" fmla="*/ 19 h 41"/>
                <a:gd name="T10" fmla="*/ 0 w 29"/>
                <a:gd name="T11" fmla="*/ 19 h 41"/>
                <a:gd name="T12" fmla="*/ 0 w 29"/>
                <a:gd name="T13" fmla="*/ 19 h 41"/>
                <a:gd name="T14" fmla="*/ 0 w 29"/>
                <a:gd name="T15" fmla="*/ 19 h 41"/>
                <a:gd name="T16" fmla="*/ 0 w 29"/>
                <a:gd name="T17" fmla="*/ 19 h 41"/>
                <a:gd name="T18" fmla="*/ 0 w 29"/>
                <a:gd name="T19" fmla="*/ 19 h 41"/>
                <a:gd name="T20" fmla="*/ 0 w 29"/>
                <a:gd name="T21" fmla="*/ 19 h 41"/>
                <a:gd name="T22" fmla="*/ 0 w 29"/>
                <a:gd name="T23" fmla="*/ 20 h 41"/>
                <a:gd name="T24" fmla="*/ 0 w 29"/>
                <a:gd name="T25" fmla="*/ 20 h 41"/>
                <a:gd name="T26" fmla="*/ 0 w 29"/>
                <a:gd name="T27" fmla="*/ 20 h 41"/>
                <a:gd name="T28" fmla="*/ 0 w 29"/>
                <a:gd name="T29" fmla="*/ 20 h 41"/>
                <a:gd name="T30" fmla="*/ 0 w 29"/>
                <a:gd name="T31" fmla="*/ 20 h 41"/>
                <a:gd name="T32" fmla="*/ 0 w 29"/>
                <a:gd name="T33" fmla="*/ 20 h 41"/>
                <a:gd name="T34" fmla="*/ 0 w 29"/>
                <a:gd name="T35" fmla="*/ 20 h 41"/>
                <a:gd name="T36" fmla="*/ 0 w 29"/>
                <a:gd name="T37" fmla="*/ 20 h 41"/>
                <a:gd name="T38" fmla="*/ 0 w 29"/>
                <a:gd name="T39" fmla="*/ 20 h 41"/>
                <a:gd name="T40" fmla="*/ 0 w 29"/>
                <a:gd name="T41" fmla="*/ 20 h 41"/>
                <a:gd name="T42" fmla="*/ 0 w 29"/>
                <a:gd name="T43" fmla="*/ 20 h 41"/>
                <a:gd name="T44" fmla="*/ 0 w 29"/>
                <a:gd name="T45" fmla="*/ 20 h 41"/>
                <a:gd name="T46" fmla="*/ 0 w 29"/>
                <a:gd name="T47" fmla="*/ 20 h 41"/>
                <a:gd name="T48" fmla="*/ 0 w 29"/>
                <a:gd name="T49" fmla="*/ 20 h 41"/>
                <a:gd name="T50" fmla="*/ 0 w 29"/>
                <a:gd name="T51" fmla="*/ 20 h 41"/>
                <a:gd name="T52" fmla="*/ 0 w 29"/>
                <a:gd name="T53" fmla="*/ 20 h 41"/>
                <a:gd name="T54" fmla="*/ 0 w 29"/>
                <a:gd name="T55" fmla="*/ 20 h 41"/>
                <a:gd name="T56" fmla="*/ 0 w 29"/>
                <a:gd name="T57" fmla="*/ 20 h 41"/>
                <a:gd name="T58" fmla="*/ 0 w 29"/>
                <a:gd name="T59" fmla="*/ 20 h 41"/>
                <a:gd name="T60" fmla="*/ 0 w 29"/>
                <a:gd name="T61" fmla="*/ 20 h 41"/>
                <a:gd name="T62" fmla="*/ 0 w 29"/>
                <a:gd name="T63" fmla="*/ 20 h 41"/>
                <a:gd name="T64" fmla="*/ 0 w 29"/>
                <a:gd name="T65" fmla="*/ 20 h 41"/>
                <a:gd name="T66" fmla="*/ 0 w 29"/>
                <a:gd name="T67" fmla="*/ 20 h 41"/>
                <a:gd name="T68" fmla="*/ 0 w 29"/>
                <a:gd name="T69" fmla="*/ 20 h 41"/>
                <a:gd name="T70" fmla="*/ 0 w 29"/>
                <a:gd name="T71" fmla="*/ 21 h 41"/>
                <a:gd name="T72" fmla="*/ 0 w 29"/>
                <a:gd name="T73" fmla="*/ 21 h 41"/>
                <a:gd name="T74" fmla="*/ 0 w 29"/>
                <a:gd name="T75" fmla="*/ 21 h 41"/>
                <a:gd name="T76" fmla="*/ 0 w 29"/>
                <a:gd name="T77" fmla="*/ 21 h 41"/>
                <a:gd name="T78" fmla="*/ 0 w 29"/>
                <a:gd name="T79" fmla="*/ 21 h 41"/>
                <a:gd name="T80" fmla="*/ 0 w 29"/>
                <a:gd name="T81" fmla="*/ 21 h 41"/>
                <a:gd name="T82" fmla="*/ 0 w 29"/>
                <a:gd name="T83" fmla="*/ 21 h 41"/>
                <a:gd name="T84" fmla="*/ 1 w 29"/>
                <a:gd name="T85" fmla="*/ 27 h 41"/>
                <a:gd name="T86" fmla="*/ 22 w 29"/>
                <a:gd name="T87" fmla="*/ 41 h 41"/>
                <a:gd name="T88" fmla="*/ 29 w 29"/>
                <a:gd name="T89" fmla="*/ 40 h 41"/>
                <a:gd name="T90" fmla="*/ 12 w 29"/>
                <a:gd name="T91" fmla="*/ 18 h 41"/>
                <a:gd name="T92" fmla="*/ 18 w 29"/>
                <a:gd name="T9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 h="41">
                  <a:moveTo>
                    <a:pt x="18" y="0"/>
                  </a:moveTo>
                  <a:cubicBezTo>
                    <a:pt x="9" y="2"/>
                    <a:pt x="1" y="8"/>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3"/>
                    <a:pt x="1" y="25"/>
                    <a:pt x="1" y="27"/>
                  </a:cubicBezTo>
                  <a:cubicBezTo>
                    <a:pt x="4" y="37"/>
                    <a:pt x="13" y="41"/>
                    <a:pt x="22" y="41"/>
                  </a:cubicBezTo>
                  <a:cubicBezTo>
                    <a:pt x="24" y="41"/>
                    <a:pt x="27" y="41"/>
                    <a:pt x="29" y="40"/>
                  </a:cubicBezTo>
                  <a:cubicBezTo>
                    <a:pt x="20" y="38"/>
                    <a:pt x="12" y="31"/>
                    <a:pt x="12" y="18"/>
                  </a:cubicBezTo>
                  <a:cubicBezTo>
                    <a:pt x="12" y="10"/>
                    <a:pt x="14" y="5"/>
                    <a:pt x="18"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0" name="Freeform 301">
              <a:extLst>
                <a:ext uri="{FF2B5EF4-FFF2-40B4-BE49-F238E27FC236}">
                  <a16:creationId xmlns:a16="http://schemas.microsoft.com/office/drawing/2014/main" id="{6EB6259B-B3A3-4041-B9B2-2793009B6D68}"/>
                </a:ext>
              </a:extLst>
            </p:cNvPr>
            <p:cNvSpPr>
              <a:spLocks/>
            </p:cNvSpPr>
            <p:nvPr/>
          </p:nvSpPr>
          <p:spPr bwMode="auto">
            <a:xfrm>
              <a:off x="272" y="1919"/>
              <a:ext cx="102" cy="130"/>
            </a:xfrm>
            <a:custGeom>
              <a:avLst/>
              <a:gdLst>
                <a:gd name="T0" fmla="*/ 43 w 43"/>
                <a:gd name="T1" fmla="*/ 27 h 55"/>
                <a:gd name="T2" fmla="*/ 0 w 43"/>
                <a:gd name="T3" fmla="*/ 27 h 55"/>
                <a:gd name="T4" fmla="*/ 43 w 43"/>
                <a:gd name="T5" fmla="*/ 27 h 55"/>
              </a:gdLst>
              <a:ahLst/>
              <a:cxnLst>
                <a:cxn ang="0">
                  <a:pos x="T0" y="T1"/>
                </a:cxn>
                <a:cxn ang="0">
                  <a:pos x="T2" y="T3"/>
                </a:cxn>
                <a:cxn ang="0">
                  <a:pos x="T4" y="T5"/>
                </a:cxn>
              </a:cxnLst>
              <a:rect l="0" t="0" r="r" b="b"/>
              <a:pathLst>
                <a:path w="43" h="55">
                  <a:moveTo>
                    <a:pt x="43" y="27"/>
                  </a:moveTo>
                  <a:cubicBezTo>
                    <a:pt x="43" y="0"/>
                    <a:pt x="0" y="0"/>
                    <a:pt x="0" y="27"/>
                  </a:cubicBezTo>
                  <a:cubicBezTo>
                    <a:pt x="0" y="55"/>
                    <a:pt x="43" y="55"/>
                    <a:pt x="43" y="27"/>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1" name="Freeform 302">
              <a:extLst>
                <a:ext uri="{FF2B5EF4-FFF2-40B4-BE49-F238E27FC236}">
                  <a16:creationId xmlns:a16="http://schemas.microsoft.com/office/drawing/2014/main" id="{2D130F01-0E30-4AD3-AF2D-58C8A7FBC840}"/>
                </a:ext>
              </a:extLst>
            </p:cNvPr>
            <p:cNvSpPr>
              <a:spLocks noEditPoints="1"/>
            </p:cNvSpPr>
            <p:nvPr/>
          </p:nvSpPr>
          <p:spPr bwMode="auto">
            <a:xfrm>
              <a:off x="272" y="1980"/>
              <a:ext cx="7" cy="29"/>
            </a:xfrm>
            <a:custGeom>
              <a:avLst/>
              <a:gdLst>
                <a:gd name="T0" fmla="*/ 3 w 3"/>
                <a:gd name="T1" fmla="*/ 12 h 12"/>
                <a:gd name="T2" fmla="*/ 3 w 3"/>
                <a:gd name="T3" fmla="*/ 12 h 12"/>
                <a:gd name="T4" fmla="*/ 3 w 3"/>
                <a:gd name="T5" fmla="*/ 12 h 12"/>
                <a:gd name="T6" fmla="*/ 0 w 3"/>
                <a:gd name="T7" fmla="*/ 1 h 12"/>
                <a:gd name="T8" fmla="*/ 3 w 3"/>
                <a:gd name="T9" fmla="*/ 12 h 12"/>
                <a:gd name="T10" fmla="*/ 0 w 3"/>
                <a:gd name="T11" fmla="*/ 1 h 12"/>
                <a:gd name="T12" fmla="*/ 0 w 3"/>
                <a:gd name="T13" fmla="*/ 1 h 12"/>
                <a:gd name="T14" fmla="*/ 0 w 3"/>
                <a:gd name="T15" fmla="*/ 1 h 12"/>
                <a:gd name="T16" fmla="*/ 0 w 3"/>
                <a:gd name="T17" fmla="*/ 1 h 12"/>
                <a:gd name="T18" fmla="*/ 0 w 3"/>
                <a:gd name="T19" fmla="*/ 1 h 12"/>
                <a:gd name="T20" fmla="*/ 0 w 3"/>
                <a:gd name="T21" fmla="*/ 1 h 12"/>
                <a:gd name="T22" fmla="*/ 0 w 3"/>
                <a:gd name="T23" fmla="*/ 1 h 12"/>
                <a:gd name="T24" fmla="*/ 0 w 3"/>
                <a:gd name="T25" fmla="*/ 1 h 12"/>
                <a:gd name="T26" fmla="*/ 0 w 3"/>
                <a:gd name="T27" fmla="*/ 1 h 12"/>
                <a:gd name="T28" fmla="*/ 0 w 3"/>
                <a:gd name="T29" fmla="*/ 1 h 12"/>
                <a:gd name="T30" fmla="*/ 0 w 3"/>
                <a:gd name="T31" fmla="*/ 1 h 12"/>
                <a:gd name="T32" fmla="*/ 0 w 3"/>
                <a:gd name="T33" fmla="*/ 1 h 12"/>
                <a:gd name="T34" fmla="*/ 0 w 3"/>
                <a:gd name="T35" fmla="*/ 1 h 12"/>
                <a:gd name="T36" fmla="*/ 0 w 3"/>
                <a:gd name="T37" fmla="*/ 1 h 12"/>
                <a:gd name="T38" fmla="*/ 0 w 3"/>
                <a:gd name="T39" fmla="*/ 1 h 12"/>
                <a:gd name="T40" fmla="*/ 0 w 3"/>
                <a:gd name="T41" fmla="*/ 1 h 12"/>
                <a:gd name="T42" fmla="*/ 0 w 3"/>
                <a:gd name="T43" fmla="*/ 1 h 12"/>
                <a:gd name="T44" fmla="*/ 0 w 3"/>
                <a:gd name="T45" fmla="*/ 1 h 12"/>
                <a:gd name="T46" fmla="*/ 0 w 3"/>
                <a:gd name="T47" fmla="*/ 1 h 12"/>
                <a:gd name="T48" fmla="*/ 0 w 3"/>
                <a:gd name="T49" fmla="*/ 1 h 12"/>
                <a:gd name="T50" fmla="*/ 0 w 3"/>
                <a:gd name="T51" fmla="*/ 1 h 12"/>
                <a:gd name="T52" fmla="*/ 0 w 3"/>
                <a:gd name="T53" fmla="*/ 1 h 12"/>
                <a:gd name="T54" fmla="*/ 0 w 3"/>
                <a:gd name="T55" fmla="*/ 1 h 12"/>
                <a:gd name="T56" fmla="*/ 0 w 3"/>
                <a:gd name="T57" fmla="*/ 0 h 12"/>
                <a:gd name="T58" fmla="*/ 0 w 3"/>
                <a:gd name="T59" fmla="*/ 0 h 12"/>
                <a:gd name="T60" fmla="*/ 0 w 3"/>
                <a:gd name="T61" fmla="*/ 0 h 12"/>
                <a:gd name="T62" fmla="*/ 0 w 3"/>
                <a:gd name="T63" fmla="*/ 0 h 12"/>
                <a:gd name="T64" fmla="*/ 0 w 3"/>
                <a:gd name="T65" fmla="*/ 0 h 12"/>
                <a:gd name="T66" fmla="*/ 0 w 3"/>
                <a:gd name="T67" fmla="*/ 0 h 12"/>
                <a:gd name="T68" fmla="*/ 0 w 3"/>
                <a:gd name="T69" fmla="*/ 0 h 12"/>
                <a:gd name="T70" fmla="*/ 0 w 3"/>
                <a:gd name="T71" fmla="*/ 0 h 12"/>
                <a:gd name="T72" fmla="*/ 0 w 3"/>
                <a:gd name="T73" fmla="*/ 0 h 12"/>
                <a:gd name="T74" fmla="*/ 0 w 3"/>
                <a:gd name="T75" fmla="*/ 0 h 12"/>
                <a:gd name="T76" fmla="*/ 0 w 3"/>
                <a:gd name="T77" fmla="*/ 0 h 12"/>
                <a:gd name="T78" fmla="*/ 0 w 3"/>
                <a:gd name="T79" fmla="*/ 0 h 12"/>
                <a:gd name="T80" fmla="*/ 0 w 3"/>
                <a:gd name="T81" fmla="*/ 0 h 12"/>
                <a:gd name="T82" fmla="*/ 0 w 3"/>
                <a:gd name="T83" fmla="*/ 0 h 12"/>
                <a:gd name="T84" fmla="*/ 0 w 3"/>
                <a:gd name="T85" fmla="*/ 0 h 12"/>
                <a:gd name="T86" fmla="*/ 0 w 3"/>
                <a:gd name="T87" fmla="*/ 0 h 12"/>
                <a:gd name="T88" fmla="*/ 0 w 3"/>
                <a:gd name="T89" fmla="*/ 0 h 12"/>
                <a:gd name="T90" fmla="*/ 0 w 3"/>
                <a:gd name="T91" fmla="*/ 0 h 12"/>
                <a:gd name="T92" fmla="*/ 0 w 3"/>
                <a:gd name="T93" fmla="*/ 0 h 12"/>
                <a:gd name="T94" fmla="*/ 0 w 3"/>
                <a:gd name="T95" fmla="*/ 0 h 12"/>
                <a:gd name="T96" fmla="*/ 0 w 3"/>
                <a:gd name="T97" fmla="*/ 0 h 12"/>
                <a:gd name="T98" fmla="*/ 0 w 3"/>
                <a:gd name="T99" fmla="*/ 0 h 12"/>
                <a:gd name="T100" fmla="*/ 0 w 3"/>
                <a:gd name="T101" fmla="*/ 0 h 12"/>
                <a:gd name="T102" fmla="*/ 0 w 3"/>
                <a:gd name="T103" fmla="*/ 0 h 12"/>
                <a:gd name="T104" fmla="*/ 0 w 3"/>
                <a:gd name="T105" fmla="*/ 0 h 12"/>
                <a:gd name="T106" fmla="*/ 0 w 3"/>
                <a:gd name="T107" fmla="*/ 0 h 12"/>
                <a:gd name="T108" fmla="*/ 0 w 3"/>
                <a:gd name="T109" fmla="*/ 0 h 12"/>
                <a:gd name="T110" fmla="*/ 0 w 3"/>
                <a:gd name="T111" fmla="*/ 0 h 12"/>
                <a:gd name="T112" fmla="*/ 0 w 3"/>
                <a:gd name="T113" fmla="*/ 0 h 12"/>
                <a:gd name="T114" fmla="*/ 0 w 3"/>
                <a:gd name="T115" fmla="*/ 0 h 12"/>
                <a:gd name="T116" fmla="*/ 0 w 3"/>
                <a:gd name="T117" fmla="*/ 0 h 12"/>
                <a:gd name="T118" fmla="*/ 0 w 3"/>
                <a:gd name="T119" fmla="*/ 0 h 12"/>
                <a:gd name="T120" fmla="*/ 0 w 3"/>
                <a:gd name="T1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 h="12">
                  <a:moveTo>
                    <a:pt x="3" y="12"/>
                  </a:moveTo>
                  <a:cubicBezTo>
                    <a:pt x="3" y="12"/>
                    <a:pt x="3" y="12"/>
                    <a:pt x="3" y="12"/>
                  </a:cubicBezTo>
                  <a:cubicBezTo>
                    <a:pt x="3" y="12"/>
                    <a:pt x="3" y="12"/>
                    <a:pt x="3" y="12"/>
                  </a:cubicBezTo>
                  <a:moveTo>
                    <a:pt x="0" y="1"/>
                  </a:moveTo>
                  <a:cubicBezTo>
                    <a:pt x="0" y="6"/>
                    <a:pt x="1" y="9"/>
                    <a:pt x="3" y="12"/>
                  </a:cubicBezTo>
                  <a:cubicBezTo>
                    <a:pt x="1" y="9"/>
                    <a:pt x="0" y="6"/>
                    <a:pt x="0" y="1"/>
                  </a:cubicBezTo>
                  <a:moveTo>
                    <a:pt x="0" y="1"/>
                  </a:moveTo>
                  <a:cubicBezTo>
                    <a:pt x="0" y="1"/>
                    <a:pt x="0" y="1"/>
                    <a:pt x="0" y="1"/>
                  </a:cubicBez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2" name="Freeform 303">
              <a:extLst>
                <a:ext uri="{FF2B5EF4-FFF2-40B4-BE49-F238E27FC236}">
                  <a16:creationId xmlns:a16="http://schemas.microsoft.com/office/drawing/2014/main" id="{90B96E7E-06F4-47B0-BD54-FD01BE263D95}"/>
                </a:ext>
              </a:extLst>
            </p:cNvPr>
            <p:cNvSpPr>
              <a:spLocks/>
            </p:cNvSpPr>
            <p:nvPr/>
          </p:nvSpPr>
          <p:spPr bwMode="auto">
            <a:xfrm>
              <a:off x="272" y="1935"/>
              <a:ext cx="69" cy="98"/>
            </a:xfrm>
            <a:custGeom>
              <a:avLst/>
              <a:gdLst>
                <a:gd name="T0" fmla="*/ 19 w 29"/>
                <a:gd name="T1" fmla="*/ 0 h 41"/>
                <a:gd name="T2" fmla="*/ 0 w 29"/>
                <a:gd name="T3" fmla="*/ 19 h 41"/>
                <a:gd name="T4" fmla="*/ 0 w 29"/>
                <a:gd name="T5" fmla="*/ 19 h 41"/>
                <a:gd name="T6" fmla="*/ 0 w 29"/>
                <a:gd name="T7" fmla="*/ 19 h 41"/>
                <a:gd name="T8" fmla="*/ 0 w 29"/>
                <a:gd name="T9" fmla="*/ 19 h 41"/>
                <a:gd name="T10" fmla="*/ 0 w 29"/>
                <a:gd name="T11" fmla="*/ 19 h 41"/>
                <a:gd name="T12" fmla="*/ 0 w 29"/>
                <a:gd name="T13" fmla="*/ 19 h 41"/>
                <a:gd name="T14" fmla="*/ 0 w 29"/>
                <a:gd name="T15" fmla="*/ 19 h 41"/>
                <a:gd name="T16" fmla="*/ 0 w 29"/>
                <a:gd name="T17" fmla="*/ 19 h 41"/>
                <a:gd name="T18" fmla="*/ 0 w 29"/>
                <a:gd name="T19" fmla="*/ 19 h 41"/>
                <a:gd name="T20" fmla="*/ 0 w 29"/>
                <a:gd name="T21" fmla="*/ 19 h 41"/>
                <a:gd name="T22" fmla="*/ 0 w 29"/>
                <a:gd name="T23" fmla="*/ 19 h 41"/>
                <a:gd name="T24" fmla="*/ 0 w 29"/>
                <a:gd name="T25" fmla="*/ 19 h 41"/>
                <a:gd name="T26" fmla="*/ 0 w 29"/>
                <a:gd name="T27" fmla="*/ 19 h 41"/>
                <a:gd name="T28" fmla="*/ 0 w 29"/>
                <a:gd name="T29" fmla="*/ 19 h 41"/>
                <a:gd name="T30" fmla="*/ 0 w 29"/>
                <a:gd name="T31" fmla="*/ 19 h 41"/>
                <a:gd name="T32" fmla="*/ 0 w 29"/>
                <a:gd name="T33" fmla="*/ 19 h 41"/>
                <a:gd name="T34" fmla="*/ 0 w 29"/>
                <a:gd name="T35" fmla="*/ 19 h 41"/>
                <a:gd name="T36" fmla="*/ 0 w 29"/>
                <a:gd name="T37" fmla="*/ 19 h 41"/>
                <a:gd name="T38" fmla="*/ 0 w 29"/>
                <a:gd name="T39" fmla="*/ 19 h 41"/>
                <a:gd name="T40" fmla="*/ 0 w 29"/>
                <a:gd name="T41" fmla="*/ 19 h 41"/>
                <a:gd name="T42" fmla="*/ 0 w 29"/>
                <a:gd name="T43" fmla="*/ 19 h 41"/>
                <a:gd name="T44" fmla="*/ 0 w 29"/>
                <a:gd name="T45" fmla="*/ 19 h 41"/>
                <a:gd name="T46" fmla="*/ 0 w 29"/>
                <a:gd name="T47" fmla="*/ 20 h 41"/>
                <a:gd name="T48" fmla="*/ 0 w 29"/>
                <a:gd name="T49" fmla="*/ 20 h 41"/>
                <a:gd name="T50" fmla="*/ 0 w 29"/>
                <a:gd name="T51" fmla="*/ 20 h 41"/>
                <a:gd name="T52" fmla="*/ 0 w 29"/>
                <a:gd name="T53" fmla="*/ 20 h 41"/>
                <a:gd name="T54" fmla="*/ 0 w 29"/>
                <a:gd name="T55" fmla="*/ 20 h 41"/>
                <a:gd name="T56" fmla="*/ 0 w 29"/>
                <a:gd name="T57" fmla="*/ 20 h 41"/>
                <a:gd name="T58" fmla="*/ 0 w 29"/>
                <a:gd name="T59" fmla="*/ 20 h 41"/>
                <a:gd name="T60" fmla="*/ 0 w 29"/>
                <a:gd name="T61" fmla="*/ 20 h 41"/>
                <a:gd name="T62" fmla="*/ 0 w 29"/>
                <a:gd name="T63" fmla="*/ 20 h 41"/>
                <a:gd name="T64" fmla="*/ 0 w 29"/>
                <a:gd name="T65" fmla="*/ 20 h 41"/>
                <a:gd name="T66" fmla="*/ 0 w 29"/>
                <a:gd name="T67" fmla="*/ 20 h 41"/>
                <a:gd name="T68" fmla="*/ 0 w 29"/>
                <a:gd name="T69" fmla="*/ 20 h 41"/>
                <a:gd name="T70" fmla="*/ 0 w 29"/>
                <a:gd name="T71" fmla="*/ 20 h 41"/>
                <a:gd name="T72" fmla="*/ 0 w 29"/>
                <a:gd name="T73" fmla="*/ 20 h 41"/>
                <a:gd name="T74" fmla="*/ 0 w 29"/>
                <a:gd name="T75" fmla="*/ 20 h 41"/>
                <a:gd name="T76" fmla="*/ 3 w 29"/>
                <a:gd name="T77" fmla="*/ 31 h 41"/>
                <a:gd name="T78" fmla="*/ 3 w 29"/>
                <a:gd name="T79" fmla="*/ 31 h 41"/>
                <a:gd name="T80" fmla="*/ 3 w 29"/>
                <a:gd name="T81" fmla="*/ 31 h 41"/>
                <a:gd name="T82" fmla="*/ 21 w 29"/>
                <a:gd name="T83" fmla="*/ 41 h 41"/>
                <a:gd name="T84" fmla="*/ 29 w 29"/>
                <a:gd name="T85" fmla="*/ 39 h 41"/>
                <a:gd name="T86" fmla="*/ 12 w 29"/>
                <a:gd name="T87" fmla="*/ 17 h 41"/>
                <a:gd name="T88" fmla="*/ 19 w 29"/>
                <a:gd name="T89"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 h="41">
                  <a:moveTo>
                    <a:pt x="19" y="0"/>
                  </a:moveTo>
                  <a:cubicBezTo>
                    <a:pt x="9" y="1"/>
                    <a:pt x="1" y="7"/>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5"/>
                    <a:pt x="1" y="28"/>
                    <a:pt x="3" y="31"/>
                  </a:cubicBezTo>
                  <a:cubicBezTo>
                    <a:pt x="3" y="31"/>
                    <a:pt x="3" y="31"/>
                    <a:pt x="3" y="31"/>
                  </a:cubicBezTo>
                  <a:cubicBezTo>
                    <a:pt x="3" y="31"/>
                    <a:pt x="3" y="31"/>
                    <a:pt x="3" y="31"/>
                  </a:cubicBezTo>
                  <a:cubicBezTo>
                    <a:pt x="7" y="38"/>
                    <a:pt x="14" y="41"/>
                    <a:pt x="21" y="41"/>
                  </a:cubicBezTo>
                  <a:cubicBezTo>
                    <a:pt x="24" y="41"/>
                    <a:pt x="27" y="40"/>
                    <a:pt x="29" y="39"/>
                  </a:cubicBezTo>
                  <a:cubicBezTo>
                    <a:pt x="20" y="37"/>
                    <a:pt x="12" y="30"/>
                    <a:pt x="12" y="17"/>
                  </a:cubicBezTo>
                  <a:cubicBezTo>
                    <a:pt x="12" y="10"/>
                    <a:pt x="15" y="4"/>
                    <a:pt x="19"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3" name="Freeform 304">
              <a:extLst>
                <a:ext uri="{FF2B5EF4-FFF2-40B4-BE49-F238E27FC236}">
                  <a16:creationId xmlns:a16="http://schemas.microsoft.com/office/drawing/2014/main" id="{59C9BAB0-E85C-47F9-B0F4-6985245339B3}"/>
                </a:ext>
              </a:extLst>
            </p:cNvPr>
            <p:cNvSpPr>
              <a:spLocks/>
            </p:cNvSpPr>
            <p:nvPr/>
          </p:nvSpPr>
          <p:spPr bwMode="auto">
            <a:xfrm>
              <a:off x="584" y="125"/>
              <a:ext cx="1014" cy="225"/>
            </a:xfrm>
            <a:custGeom>
              <a:avLst/>
              <a:gdLst>
                <a:gd name="T0" fmla="*/ 425 w 426"/>
                <a:gd name="T1" fmla="*/ 87 h 95"/>
                <a:gd name="T2" fmla="*/ 363 w 426"/>
                <a:gd name="T3" fmla="*/ 44 h 95"/>
                <a:gd name="T4" fmla="*/ 201 w 426"/>
                <a:gd name="T5" fmla="*/ 0 h 95"/>
                <a:gd name="T6" fmla="*/ 2 w 426"/>
                <a:gd name="T7" fmla="*/ 64 h 95"/>
                <a:gd name="T8" fmla="*/ 1 w 426"/>
                <a:gd name="T9" fmla="*/ 69 h 95"/>
                <a:gd name="T10" fmla="*/ 7 w 426"/>
                <a:gd name="T11" fmla="*/ 70 h 95"/>
                <a:gd name="T12" fmla="*/ 201 w 426"/>
                <a:gd name="T13" fmla="*/ 8 h 95"/>
                <a:gd name="T14" fmla="*/ 359 w 426"/>
                <a:gd name="T15" fmla="*/ 51 h 95"/>
                <a:gd name="T16" fmla="*/ 404 w 426"/>
                <a:gd name="T17" fmla="*/ 80 h 95"/>
                <a:gd name="T18" fmla="*/ 415 w 426"/>
                <a:gd name="T19" fmla="*/ 90 h 95"/>
                <a:gd name="T20" fmla="*/ 418 w 426"/>
                <a:gd name="T21" fmla="*/ 92 h 95"/>
                <a:gd name="T22" fmla="*/ 419 w 426"/>
                <a:gd name="T23" fmla="*/ 93 h 95"/>
                <a:gd name="T24" fmla="*/ 419 w 426"/>
                <a:gd name="T25" fmla="*/ 93 h 95"/>
                <a:gd name="T26" fmla="*/ 425 w 426"/>
                <a:gd name="T27" fmla="*/ 93 h 95"/>
                <a:gd name="T28" fmla="*/ 425 w 426"/>
                <a:gd name="T29" fmla="*/ 87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6" h="95">
                  <a:moveTo>
                    <a:pt x="425" y="87"/>
                  </a:moveTo>
                  <a:cubicBezTo>
                    <a:pt x="424" y="87"/>
                    <a:pt x="402" y="65"/>
                    <a:pt x="363" y="44"/>
                  </a:cubicBezTo>
                  <a:cubicBezTo>
                    <a:pt x="324" y="22"/>
                    <a:pt x="268" y="0"/>
                    <a:pt x="201" y="0"/>
                  </a:cubicBezTo>
                  <a:cubicBezTo>
                    <a:pt x="142" y="0"/>
                    <a:pt x="75" y="16"/>
                    <a:pt x="2" y="64"/>
                  </a:cubicBezTo>
                  <a:cubicBezTo>
                    <a:pt x="1" y="65"/>
                    <a:pt x="0" y="67"/>
                    <a:pt x="1" y="69"/>
                  </a:cubicBezTo>
                  <a:cubicBezTo>
                    <a:pt x="3" y="71"/>
                    <a:pt x="5" y="71"/>
                    <a:pt x="7" y="70"/>
                  </a:cubicBezTo>
                  <a:cubicBezTo>
                    <a:pt x="78" y="24"/>
                    <a:pt x="144" y="8"/>
                    <a:pt x="201" y="8"/>
                  </a:cubicBezTo>
                  <a:cubicBezTo>
                    <a:pt x="267" y="8"/>
                    <a:pt x="321" y="29"/>
                    <a:pt x="359" y="51"/>
                  </a:cubicBezTo>
                  <a:cubicBezTo>
                    <a:pt x="378" y="61"/>
                    <a:pt x="393" y="72"/>
                    <a:pt x="404" y="80"/>
                  </a:cubicBezTo>
                  <a:cubicBezTo>
                    <a:pt x="409" y="84"/>
                    <a:pt x="413" y="87"/>
                    <a:pt x="415" y="90"/>
                  </a:cubicBezTo>
                  <a:cubicBezTo>
                    <a:pt x="416" y="91"/>
                    <a:pt x="417" y="92"/>
                    <a:pt x="418" y="92"/>
                  </a:cubicBezTo>
                  <a:cubicBezTo>
                    <a:pt x="419" y="93"/>
                    <a:pt x="419" y="93"/>
                    <a:pt x="419" y="93"/>
                  </a:cubicBezTo>
                  <a:cubicBezTo>
                    <a:pt x="419" y="93"/>
                    <a:pt x="419" y="93"/>
                    <a:pt x="419" y="93"/>
                  </a:cubicBezTo>
                  <a:cubicBezTo>
                    <a:pt x="421" y="95"/>
                    <a:pt x="423" y="95"/>
                    <a:pt x="425" y="93"/>
                  </a:cubicBezTo>
                  <a:cubicBezTo>
                    <a:pt x="426" y="92"/>
                    <a:pt x="426" y="89"/>
                    <a:pt x="425" y="87"/>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4" name="Freeform 305">
              <a:extLst>
                <a:ext uri="{FF2B5EF4-FFF2-40B4-BE49-F238E27FC236}">
                  <a16:creationId xmlns:a16="http://schemas.microsoft.com/office/drawing/2014/main" id="{17753030-16E2-45EB-B688-39B41C63E0AD}"/>
                </a:ext>
              </a:extLst>
            </p:cNvPr>
            <p:cNvSpPr>
              <a:spLocks/>
            </p:cNvSpPr>
            <p:nvPr/>
          </p:nvSpPr>
          <p:spPr bwMode="auto">
            <a:xfrm>
              <a:off x="1401" y="193"/>
              <a:ext cx="214" cy="188"/>
            </a:xfrm>
            <a:custGeom>
              <a:avLst/>
              <a:gdLst>
                <a:gd name="T0" fmla="*/ 88 w 90"/>
                <a:gd name="T1" fmla="*/ 17 h 79"/>
                <a:gd name="T2" fmla="*/ 70 w 90"/>
                <a:gd name="T3" fmla="*/ 9 h 79"/>
                <a:gd name="T4" fmla="*/ 31 w 90"/>
                <a:gd name="T5" fmla="*/ 0 h 79"/>
                <a:gd name="T6" fmla="*/ 3 w 90"/>
                <a:gd name="T7" fmla="*/ 8 h 79"/>
                <a:gd name="T8" fmla="*/ 2 w 90"/>
                <a:gd name="T9" fmla="*/ 8 h 79"/>
                <a:gd name="T10" fmla="*/ 1 w 90"/>
                <a:gd name="T11" fmla="*/ 10 h 79"/>
                <a:gd name="T12" fmla="*/ 0 w 90"/>
                <a:gd name="T13" fmla="*/ 16 h 79"/>
                <a:gd name="T14" fmla="*/ 8 w 90"/>
                <a:gd name="T15" fmla="*/ 40 h 79"/>
                <a:gd name="T16" fmla="*/ 45 w 90"/>
                <a:gd name="T17" fmla="*/ 78 h 79"/>
                <a:gd name="T18" fmla="*/ 51 w 90"/>
                <a:gd name="T19" fmla="*/ 77 h 79"/>
                <a:gd name="T20" fmla="*/ 50 w 90"/>
                <a:gd name="T21" fmla="*/ 72 h 79"/>
                <a:gd name="T22" fmla="*/ 15 w 90"/>
                <a:gd name="T23" fmla="*/ 36 h 79"/>
                <a:gd name="T24" fmla="*/ 8 w 90"/>
                <a:gd name="T25" fmla="*/ 16 h 79"/>
                <a:gd name="T26" fmla="*/ 9 w 90"/>
                <a:gd name="T27" fmla="*/ 13 h 79"/>
                <a:gd name="T28" fmla="*/ 9 w 90"/>
                <a:gd name="T29" fmla="*/ 12 h 79"/>
                <a:gd name="T30" fmla="*/ 9 w 90"/>
                <a:gd name="T31" fmla="*/ 12 h 79"/>
                <a:gd name="T32" fmla="*/ 7 w 90"/>
                <a:gd name="T33" fmla="*/ 12 h 79"/>
                <a:gd name="T34" fmla="*/ 9 w 90"/>
                <a:gd name="T35" fmla="*/ 12 h 79"/>
                <a:gd name="T36" fmla="*/ 9 w 90"/>
                <a:gd name="T37" fmla="*/ 12 h 79"/>
                <a:gd name="T38" fmla="*/ 7 w 90"/>
                <a:gd name="T39" fmla="*/ 12 h 79"/>
                <a:gd name="T40" fmla="*/ 9 w 90"/>
                <a:gd name="T41" fmla="*/ 12 h 79"/>
                <a:gd name="T42" fmla="*/ 5 w 90"/>
                <a:gd name="T43" fmla="*/ 11 h 79"/>
                <a:gd name="T44" fmla="*/ 7 w 90"/>
                <a:gd name="T45" fmla="*/ 14 h 79"/>
                <a:gd name="T46" fmla="*/ 31 w 90"/>
                <a:gd name="T47" fmla="*/ 8 h 79"/>
                <a:gd name="T48" fmla="*/ 67 w 90"/>
                <a:gd name="T49" fmla="*/ 16 h 79"/>
                <a:gd name="T50" fmla="*/ 79 w 90"/>
                <a:gd name="T51" fmla="*/ 22 h 79"/>
                <a:gd name="T52" fmla="*/ 82 w 90"/>
                <a:gd name="T53" fmla="*/ 24 h 79"/>
                <a:gd name="T54" fmla="*/ 83 w 90"/>
                <a:gd name="T55" fmla="*/ 24 h 79"/>
                <a:gd name="T56" fmla="*/ 83 w 90"/>
                <a:gd name="T57" fmla="*/ 24 h 79"/>
                <a:gd name="T58" fmla="*/ 83 w 90"/>
                <a:gd name="T59" fmla="*/ 24 h 79"/>
                <a:gd name="T60" fmla="*/ 89 w 90"/>
                <a:gd name="T61" fmla="*/ 23 h 79"/>
                <a:gd name="T62" fmla="*/ 88 w 90"/>
                <a:gd name="T63" fmla="*/ 1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0" h="79">
                  <a:moveTo>
                    <a:pt x="88" y="17"/>
                  </a:moveTo>
                  <a:cubicBezTo>
                    <a:pt x="88" y="17"/>
                    <a:pt x="81" y="13"/>
                    <a:pt x="70" y="9"/>
                  </a:cubicBezTo>
                  <a:cubicBezTo>
                    <a:pt x="60" y="5"/>
                    <a:pt x="46" y="0"/>
                    <a:pt x="31" y="0"/>
                  </a:cubicBezTo>
                  <a:cubicBezTo>
                    <a:pt x="22" y="0"/>
                    <a:pt x="12" y="2"/>
                    <a:pt x="3" y="8"/>
                  </a:cubicBezTo>
                  <a:cubicBezTo>
                    <a:pt x="2" y="8"/>
                    <a:pt x="2" y="8"/>
                    <a:pt x="2" y="8"/>
                  </a:cubicBezTo>
                  <a:cubicBezTo>
                    <a:pt x="1" y="10"/>
                    <a:pt x="1" y="10"/>
                    <a:pt x="1" y="10"/>
                  </a:cubicBezTo>
                  <a:cubicBezTo>
                    <a:pt x="1" y="10"/>
                    <a:pt x="0" y="12"/>
                    <a:pt x="0" y="16"/>
                  </a:cubicBezTo>
                  <a:cubicBezTo>
                    <a:pt x="0" y="22"/>
                    <a:pt x="2" y="30"/>
                    <a:pt x="8" y="40"/>
                  </a:cubicBezTo>
                  <a:cubicBezTo>
                    <a:pt x="15" y="51"/>
                    <a:pt x="26" y="64"/>
                    <a:pt x="45" y="78"/>
                  </a:cubicBezTo>
                  <a:cubicBezTo>
                    <a:pt x="47" y="79"/>
                    <a:pt x="49" y="79"/>
                    <a:pt x="51" y="77"/>
                  </a:cubicBezTo>
                  <a:cubicBezTo>
                    <a:pt x="52" y="76"/>
                    <a:pt x="52" y="73"/>
                    <a:pt x="50" y="72"/>
                  </a:cubicBezTo>
                  <a:cubicBezTo>
                    <a:pt x="31" y="58"/>
                    <a:pt x="21" y="46"/>
                    <a:pt x="15" y="36"/>
                  </a:cubicBezTo>
                  <a:cubicBezTo>
                    <a:pt x="9" y="27"/>
                    <a:pt x="8" y="20"/>
                    <a:pt x="8" y="16"/>
                  </a:cubicBezTo>
                  <a:cubicBezTo>
                    <a:pt x="8" y="15"/>
                    <a:pt x="9" y="14"/>
                    <a:pt x="9" y="13"/>
                  </a:cubicBezTo>
                  <a:cubicBezTo>
                    <a:pt x="9" y="12"/>
                    <a:pt x="9" y="12"/>
                    <a:pt x="9" y="12"/>
                  </a:cubicBezTo>
                  <a:cubicBezTo>
                    <a:pt x="9" y="12"/>
                    <a:pt x="9" y="12"/>
                    <a:pt x="9" y="12"/>
                  </a:cubicBezTo>
                  <a:cubicBezTo>
                    <a:pt x="7" y="12"/>
                    <a:pt x="7" y="12"/>
                    <a:pt x="7" y="12"/>
                  </a:cubicBezTo>
                  <a:cubicBezTo>
                    <a:pt x="9" y="12"/>
                    <a:pt x="9" y="12"/>
                    <a:pt x="9" y="12"/>
                  </a:cubicBezTo>
                  <a:cubicBezTo>
                    <a:pt x="9" y="12"/>
                    <a:pt x="9" y="12"/>
                    <a:pt x="9" y="12"/>
                  </a:cubicBezTo>
                  <a:cubicBezTo>
                    <a:pt x="7" y="12"/>
                    <a:pt x="7" y="12"/>
                    <a:pt x="7" y="12"/>
                  </a:cubicBezTo>
                  <a:cubicBezTo>
                    <a:pt x="9" y="12"/>
                    <a:pt x="9" y="12"/>
                    <a:pt x="9" y="12"/>
                  </a:cubicBezTo>
                  <a:cubicBezTo>
                    <a:pt x="5" y="11"/>
                    <a:pt x="5" y="11"/>
                    <a:pt x="5" y="11"/>
                  </a:cubicBezTo>
                  <a:cubicBezTo>
                    <a:pt x="7" y="14"/>
                    <a:pt x="7" y="14"/>
                    <a:pt x="7" y="14"/>
                  </a:cubicBezTo>
                  <a:cubicBezTo>
                    <a:pt x="14" y="10"/>
                    <a:pt x="23" y="8"/>
                    <a:pt x="31" y="8"/>
                  </a:cubicBezTo>
                  <a:cubicBezTo>
                    <a:pt x="44" y="8"/>
                    <a:pt x="57" y="12"/>
                    <a:pt x="67" y="16"/>
                  </a:cubicBezTo>
                  <a:cubicBezTo>
                    <a:pt x="72" y="18"/>
                    <a:pt x="76" y="20"/>
                    <a:pt x="79" y="22"/>
                  </a:cubicBezTo>
                  <a:cubicBezTo>
                    <a:pt x="80" y="23"/>
                    <a:pt x="82" y="23"/>
                    <a:pt x="82" y="24"/>
                  </a:cubicBezTo>
                  <a:cubicBezTo>
                    <a:pt x="83" y="24"/>
                    <a:pt x="83" y="24"/>
                    <a:pt x="83" y="24"/>
                  </a:cubicBezTo>
                  <a:cubicBezTo>
                    <a:pt x="83" y="24"/>
                    <a:pt x="83" y="24"/>
                    <a:pt x="83" y="24"/>
                  </a:cubicBezTo>
                  <a:cubicBezTo>
                    <a:pt x="83" y="24"/>
                    <a:pt x="83" y="24"/>
                    <a:pt x="83" y="24"/>
                  </a:cubicBezTo>
                  <a:cubicBezTo>
                    <a:pt x="85" y="25"/>
                    <a:pt x="88" y="25"/>
                    <a:pt x="89" y="23"/>
                  </a:cubicBezTo>
                  <a:cubicBezTo>
                    <a:pt x="90" y="21"/>
                    <a:pt x="90" y="19"/>
                    <a:pt x="88" y="17"/>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5" name="Freeform 306">
              <a:extLst>
                <a:ext uri="{FF2B5EF4-FFF2-40B4-BE49-F238E27FC236}">
                  <a16:creationId xmlns:a16="http://schemas.microsoft.com/office/drawing/2014/main" id="{D87A6AAE-03CF-415A-AF3E-19D37820796D}"/>
                </a:ext>
              </a:extLst>
            </p:cNvPr>
            <p:cNvSpPr>
              <a:spLocks/>
            </p:cNvSpPr>
            <p:nvPr/>
          </p:nvSpPr>
          <p:spPr bwMode="auto">
            <a:xfrm>
              <a:off x="1298" y="120"/>
              <a:ext cx="238" cy="256"/>
            </a:xfrm>
            <a:custGeom>
              <a:avLst/>
              <a:gdLst>
                <a:gd name="T0" fmla="*/ 97 w 100"/>
                <a:gd name="T1" fmla="*/ 7 h 108"/>
                <a:gd name="T2" fmla="*/ 56 w 100"/>
                <a:gd name="T3" fmla="*/ 0 h 108"/>
                <a:gd name="T4" fmla="*/ 29 w 100"/>
                <a:gd name="T5" fmla="*/ 4 h 108"/>
                <a:gd name="T6" fmla="*/ 3 w 100"/>
                <a:gd name="T7" fmla="*/ 21 h 108"/>
                <a:gd name="T8" fmla="*/ 2 w 100"/>
                <a:gd name="T9" fmla="*/ 22 h 108"/>
                <a:gd name="T10" fmla="*/ 2 w 100"/>
                <a:gd name="T11" fmla="*/ 22 h 108"/>
                <a:gd name="T12" fmla="*/ 0 w 100"/>
                <a:gd name="T13" fmla="*/ 35 h 108"/>
                <a:gd name="T14" fmla="*/ 8 w 100"/>
                <a:gd name="T15" fmla="*/ 65 h 108"/>
                <a:gd name="T16" fmla="*/ 47 w 100"/>
                <a:gd name="T17" fmla="*/ 106 h 108"/>
                <a:gd name="T18" fmla="*/ 52 w 100"/>
                <a:gd name="T19" fmla="*/ 106 h 108"/>
                <a:gd name="T20" fmla="*/ 51 w 100"/>
                <a:gd name="T21" fmla="*/ 100 h 108"/>
                <a:gd name="T22" fmla="*/ 15 w 100"/>
                <a:gd name="T23" fmla="*/ 61 h 108"/>
                <a:gd name="T24" fmla="*/ 8 w 100"/>
                <a:gd name="T25" fmla="*/ 35 h 108"/>
                <a:gd name="T26" fmla="*/ 9 w 100"/>
                <a:gd name="T27" fmla="*/ 28 h 108"/>
                <a:gd name="T28" fmla="*/ 9 w 100"/>
                <a:gd name="T29" fmla="*/ 26 h 108"/>
                <a:gd name="T30" fmla="*/ 9 w 100"/>
                <a:gd name="T31" fmla="*/ 26 h 108"/>
                <a:gd name="T32" fmla="*/ 9 w 100"/>
                <a:gd name="T33" fmla="*/ 26 h 108"/>
                <a:gd name="T34" fmla="*/ 8 w 100"/>
                <a:gd name="T35" fmla="*/ 25 h 108"/>
                <a:gd name="T36" fmla="*/ 9 w 100"/>
                <a:gd name="T37" fmla="*/ 26 h 108"/>
                <a:gd name="T38" fmla="*/ 9 w 100"/>
                <a:gd name="T39" fmla="*/ 26 h 108"/>
                <a:gd name="T40" fmla="*/ 8 w 100"/>
                <a:gd name="T41" fmla="*/ 25 h 108"/>
                <a:gd name="T42" fmla="*/ 9 w 100"/>
                <a:gd name="T43" fmla="*/ 26 h 108"/>
                <a:gd name="T44" fmla="*/ 6 w 100"/>
                <a:gd name="T45" fmla="*/ 24 h 108"/>
                <a:gd name="T46" fmla="*/ 9 w 100"/>
                <a:gd name="T47" fmla="*/ 27 h 108"/>
                <a:gd name="T48" fmla="*/ 31 w 100"/>
                <a:gd name="T49" fmla="*/ 11 h 108"/>
                <a:gd name="T50" fmla="*/ 56 w 100"/>
                <a:gd name="T51" fmla="*/ 8 h 108"/>
                <a:gd name="T52" fmla="*/ 83 w 100"/>
                <a:gd name="T53" fmla="*/ 11 h 108"/>
                <a:gd name="T54" fmla="*/ 91 w 100"/>
                <a:gd name="T55" fmla="*/ 13 h 108"/>
                <a:gd name="T56" fmla="*/ 94 w 100"/>
                <a:gd name="T57" fmla="*/ 14 h 108"/>
                <a:gd name="T58" fmla="*/ 94 w 100"/>
                <a:gd name="T59" fmla="*/ 14 h 108"/>
                <a:gd name="T60" fmla="*/ 94 w 100"/>
                <a:gd name="T61" fmla="*/ 14 h 108"/>
                <a:gd name="T62" fmla="*/ 99 w 100"/>
                <a:gd name="T63" fmla="*/ 12 h 108"/>
                <a:gd name="T64" fmla="*/ 97 w 100"/>
                <a:gd name="T65" fmla="*/ 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8">
                  <a:moveTo>
                    <a:pt x="97" y="7"/>
                  </a:moveTo>
                  <a:cubicBezTo>
                    <a:pt x="97" y="7"/>
                    <a:pt x="79" y="0"/>
                    <a:pt x="56" y="0"/>
                  </a:cubicBezTo>
                  <a:cubicBezTo>
                    <a:pt x="47" y="0"/>
                    <a:pt x="38" y="1"/>
                    <a:pt x="29" y="4"/>
                  </a:cubicBezTo>
                  <a:cubicBezTo>
                    <a:pt x="19" y="7"/>
                    <a:pt x="10" y="13"/>
                    <a:pt x="3" y="21"/>
                  </a:cubicBezTo>
                  <a:cubicBezTo>
                    <a:pt x="2" y="22"/>
                    <a:pt x="2" y="22"/>
                    <a:pt x="2" y="22"/>
                  </a:cubicBezTo>
                  <a:cubicBezTo>
                    <a:pt x="2" y="22"/>
                    <a:pt x="2" y="22"/>
                    <a:pt x="2" y="22"/>
                  </a:cubicBezTo>
                  <a:cubicBezTo>
                    <a:pt x="2" y="23"/>
                    <a:pt x="0" y="27"/>
                    <a:pt x="0" y="35"/>
                  </a:cubicBezTo>
                  <a:cubicBezTo>
                    <a:pt x="0" y="42"/>
                    <a:pt x="2" y="52"/>
                    <a:pt x="8" y="65"/>
                  </a:cubicBezTo>
                  <a:cubicBezTo>
                    <a:pt x="15" y="77"/>
                    <a:pt x="27" y="91"/>
                    <a:pt x="47" y="106"/>
                  </a:cubicBezTo>
                  <a:cubicBezTo>
                    <a:pt x="48" y="108"/>
                    <a:pt x="51" y="107"/>
                    <a:pt x="52" y="106"/>
                  </a:cubicBezTo>
                  <a:cubicBezTo>
                    <a:pt x="54" y="104"/>
                    <a:pt x="53" y="101"/>
                    <a:pt x="51" y="100"/>
                  </a:cubicBezTo>
                  <a:cubicBezTo>
                    <a:pt x="33" y="85"/>
                    <a:pt x="22" y="72"/>
                    <a:pt x="15" y="61"/>
                  </a:cubicBezTo>
                  <a:cubicBezTo>
                    <a:pt x="9" y="50"/>
                    <a:pt x="8" y="41"/>
                    <a:pt x="8" y="35"/>
                  </a:cubicBezTo>
                  <a:cubicBezTo>
                    <a:pt x="8" y="32"/>
                    <a:pt x="8" y="29"/>
                    <a:pt x="9" y="28"/>
                  </a:cubicBezTo>
                  <a:cubicBezTo>
                    <a:pt x="9" y="27"/>
                    <a:pt x="9" y="26"/>
                    <a:pt x="9" y="26"/>
                  </a:cubicBezTo>
                  <a:cubicBezTo>
                    <a:pt x="9" y="26"/>
                    <a:pt x="9" y="26"/>
                    <a:pt x="9" y="26"/>
                  </a:cubicBezTo>
                  <a:cubicBezTo>
                    <a:pt x="9" y="26"/>
                    <a:pt x="9" y="26"/>
                    <a:pt x="9" y="26"/>
                  </a:cubicBezTo>
                  <a:cubicBezTo>
                    <a:pt x="8" y="25"/>
                    <a:pt x="8" y="25"/>
                    <a:pt x="8" y="25"/>
                  </a:cubicBezTo>
                  <a:cubicBezTo>
                    <a:pt x="9" y="26"/>
                    <a:pt x="9" y="26"/>
                    <a:pt x="9" y="26"/>
                  </a:cubicBezTo>
                  <a:cubicBezTo>
                    <a:pt x="9" y="26"/>
                    <a:pt x="9" y="26"/>
                    <a:pt x="9" y="26"/>
                  </a:cubicBezTo>
                  <a:cubicBezTo>
                    <a:pt x="8" y="25"/>
                    <a:pt x="8" y="25"/>
                    <a:pt x="8" y="25"/>
                  </a:cubicBezTo>
                  <a:cubicBezTo>
                    <a:pt x="9" y="26"/>
                    <a:pt x="9" y="26"/>
                    <a:pt x="9" y="26"/>
                  </a:cubicBezTo>
                  <a:cubicBezTo>
                    <a:pt x="6" y="24"/>
                    <a:pt x="6" y="24"/>
                    <a:pt x="6" y="24"/>
                  </a:cubicBezTo>
                  <a:cubicBezTo>
                    <a:pt x="9" y="27"/>
                    <a:pt x="9" y="27"/>
                    <a:pt x="9" y="27"/>
                  </a:cubicBezTo>
                  <a:cubicBezTo>
                    <a:pt x="15" y="19"/>
                    <a:pt x="23" y="14"/>
                    <a:pt x="31" y="11"/>
                  </a:cubicBezTo>
                  <a:cubicBezTo>
                    <a:pt x="39" y="9"/>
                    <a:pt x="48" y="8"/>
                    <a:pt x="56" y="8"/>
                  </a:cubicBezTo>
                  <a:cubicBezTo>
                    <a:pt x="66" y="8"/>
                    <a:pt x="76" y="9"/>
                    <a:pt x="83" y="11"/>
                  </a:cubicBezTo>
                  <a:cubicBezTo>
                    <a:pt x="87" y="12"/>
                    <a:pt x="89" y="13"/>
                    <a:pt x="91" y="13"/>
                  </a:cubicBezTo>
                  <a:cubicBezTo>
                    <a:pt x="92" y="14"/>
                    <a:pt x="93" y="14"/>
                    <a:pt x="94" y="14"/>
                  </a:cubicBezTo>
                  <a:cubicBezTo>
                    <a:pt x="94" y="14"/>
                    <a:pt x="94" y="14"/>
                    <a:pt x="94" y="14"/>
                  </a:cubicBezTo>
                  <a:cubicBezTo>
                    <a:pt x="94" y="14"/>
                    <a:pt x="94" y="14"/>
                    <a:pt x="94" y="14"/>
                  </a:cubicBezTo>
                  <a:cubicBezTo>
                    <a:pt x="96" y="15"/>
                    <a:pt x="99" y="14"/>
                    <a:pt x="99" y="12"/>
                  </a:cubicBezTo>
                  <a:cubicBezTo>
                    <a:pt x="100" y="10"/>
                    <a:pt x="99" y="8"/>
                    <a:pt x="97" y="7"/>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6" name="Freeform 307">
              <a:extLst>
                <a:ext uri="{FF2B5EF4-FFF2-40B4-BE49-F238E27FC236}">
                  <a16:creationId xmlns:a16="http://schemas.microsoft.com/office/drawing/2014/main" id="{9162A64D-1F2E-4CCE-8078-9E5B79DC868A}"/>
                </a:ext>
              </a:extLst>
            </p:cNvPr>
            <p:cNvSpPr>
              <a:spLocks/>
            </p:cNvSpPr>
            <p:nvPr/>
          </p:nvSpPr>
          <p:spPr bwMode="auto">
            <a:xfrm>
              <a:off x="1189" y="67"/>
              <a:ext cx="209" cy="259"/>
            </a:xfrm>
            <a:custGeom>
              <a:avLst/>
              <a:gdLst>
                <a:gd name="T0" fmla="*/ 84 w 88"/>
                <a:gd name="T1" fmla="*/ 0 h 109"/>
                <a:gd name="T2" fmla="*/ 77 w 88"/>
                <a:gd name="T3" fmla="*/ 0 h 109"/>
                <a:gd name="T4" fmla="*/ 38 w 88"/>
                <a:gd name="T5" fmla="*/ 5 h 109"/>
                <a:gd name="T6" fmla="*/ 16 w 88"/>
                <a:gd name="T7" fmla="*/ 14 h 109"/>
                <a:gd name="T8" fmla="*/ 0 w 88"/>
                <a:gd name="T9" fmla="*/ 31 h 109"/>
                <a:gd name="T10" fmla="*/ 0 w 88"/>
                <a:gd name="T11" fmla="*/ 32 h 109"/>
                <a:gd name="T12" fmla="*/ 0 w 88"/>
                <a:gd name="T13" fmla="*/ 33 h 109"/>
                <a:gd name="T14" fmla="*/ 0 w 88"/>
                <a:gd name="T15" fmla="*/ 34 h 109"/>
                <a:gd name="T16" fmla="*/ 6 w 88"/>
                <a:gd name="T17" fmla="*/ 61 h 109"/>
                <a:gd name="T18" fmla="*/ 46 w 88"/>
                <a:gd name="T19" fmla="*/ 107 h 109"/>
                <a:gd name="T20" fmla="*/ 52 w 88"/>
                <a:gd name="T21" fmla="*/ 106 h 109"/>
                <a:gd name="T22" fmla="*/ 51 w 88"/>
                <a:gd name="T23" fmla="*/ 101 h 109"/>
                <a:gd name="T24" fmla="*/ 14 w 88"/>
                <a:gd name="T25" fmla="*/ 57 h 109"/>
                <a:gd name="T26" fmla="*/ 8 w 88"/>
                <a:gd name="T27" fmla="*/ 34 h 109"/>
                <a:gd name="T28" fmla="*/ 8 w 88"/>
                <a:gd name="T29" fmla="*/ 33 h 109"/>
                <a:gd name="T30" fmla="*/ 8 w 88"/>
                <a:gd name="T31" fmla="*/ 33 h 109"/>
                <a:gd name="T32" fmla="*/ 7 w 88"/>
                <a:gd name="T33" fmla="*/ 33 h 109"/>
                <a:gd name="T34" fmla="*/ 8 w 88"/>
                <a:gd name="T35" fmla="*/ 33 h 109"/>
                <a:gd name="T36" fmla="*/ 8 w 88"/>
                <a:gd name="T37" fmla="*/ 33 h 109"/>
                <a:gd name="T38" fmla="*/ 7 w 88"/>
                <a:gd name="T39" fmla="*/ 33 h 109"/>
                <a:gd name="T40" fmla="*/ 8 w 88"/>
                <a:gd name="T41" fmla="*/ 33 h 109"/>
                <a:gd name="T42" fmla="*/ 4 w 88"/>
                <a:gd name="T43" fmla="*/ 33 h 109"/>
                <a:gd name="T44" fmla="*/ 7 w 88"/>
                <a:gd name="T45" fmla="*/ 35 h 109"/>
                <a:gd name="T46" fmla="*/ 20 w 88"/>
                <a:gd name="T47" fmla="*/ 21 h 109"/>
                <a:gd name="T48" fmla="*/ 50 w 88"/>
                <a:gd name="T49" fmla="*/ 10 h 109"/>
                <a:gd name="T50" fmla="*/ 77 w 88"/>
                <a:gd name="T51" fmla="*/ 8 h 109"/>
                <a:gd name="T52" fmla="*/ 82 w 88"/>
                <a:gd name="T53" fmla="*/ 8 h 109"/>
                <a:gd name="T54" fmla="*/ 83 w 88"/>
                <a:gd name="T55" fmla="*/ 8 h 109"/>
                <a:gd name="T56" fmla="*/ 83 w 88"/>
                <a:gd name="T57" fmla="*/ 8 h 109"/>
                <a:gd name="T58" fmla="*/ 88 w 88"/>
                <a:gd name="T59" fmla="*/ 5 h 109"/>
                <a:gd name="T60" fmla="*/ 84 w 88"/>
                <a:gd name="T6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09">
                  <a:moveTo>
                    <a:pt x="84" y="0"/>
                  </a:moveTo>
                  <a:cubicBezTo>
                    <a:pt x="84" y="0"/>
                    <a:pt x="81" y="0"/>
                    <a:pt x="77" y="0"/>
                  </a:cubicBezTo>
                  <a:cubicBezTo>
                    <a:pt x="69" y="0"/>
                    <a:pt x="53" y="1"/>
                    <a:pt x="38" y="5"/>
                  </a:cubicBezTo>
                  <a:cubicBezTo>
                    <a:pt x="30" y="7"/>
                    <a:pt x="22" y="10"/>
                    <a:pt x="16" y="14"/>
                  </a:cubicBezTo>
                  <a:cubicBezTo>
                    <a:pt x="9" y="18"/>
                    <a:pt x="3" y="24"/>
                    <a:pt x="0" y="31"/>
                  </a:cubicBezTo>
                  <a:cubicBezTo>
                    <a:pt x="0" y="32"/>
                    <a:pt x="0" y="32"/>
                    <a:pt x="0" y="32"/>
                  </a:cubicBezTo>
                  <a:cubicBezTo>
                    <a:pt x="0" y="33"/>
                    <a:pt x="0" y="33"/>
                    <a:pt x="0" y="33"/>
                  </a:cubicBezTo>
                  <a:cubicBezTo>
                    <a:pt x="0" y="33"/>
                    <a:pt x="0" y="33"/>
                    <a:pt x="0" y="34"/>
                  </a:cubicBezTo>
                  <a:cubicBezTo>
                    <a:pt x="0" y="37"/>
                    <a:pt x="0" y="47"/>
                    <a:pt x="6" y="61"/>
                  </a:cubicBezTo>
                  <a:cubicBezTo>
                    <a:pt x="12" y="74"/>
                    <a:pt x="24" y="91"/>
                    <a:pt x="46" y="107"/>
                  </a:cubicBezTo>
                  <a:cubicBezTo>
                    <a:pt x="48" y="109"/>
                    <a:pt x="51" y="108"/>
                    <a:pt x="52" y="106"/>
                  </a:cubicBezTo>
                  <a:cubicBezTo>
                    <a:pt x="53" y="105"/>
                    <a:pt x="53" y="102"/>
                    <a:pt x="51" y="101"/>
                  </a:cubicBezTo>
                  <a:cubicBezTo>
                    <a:pt x="30" y="85"/>
                    <a:pt x="19" y="70"/>
                    <a:pt x="14" y="57"/>
                  </a:cubicBezTo>
                  <a:cubicBezTo>
                    <a:pt x="8" y="45"/>
                    <a:pt x="8" y="36"/>
                    <a:pt x="8" y="34"/>
                  </a:cubicBezTo>
                  <a:cubicBezTo>
                    <a:pt x="8" y="33"/>
                    <a:pt x="8" y="33"/>
                    <a:pt x="8" y="33"/>
                  </a:cubicBezTo>
                  <a:cubicBezTo>
                    <a:pt x="8" y="33"/>
                    <a:pt x="8" y="33"/>
                    <a:pt x="8" y="33"/>
                  </a:cubicBezTo>
                  <a:cubicBezTo>
                    <a:pt x="7" y="33"/>
                    <a:pt x="7" y="33"/>
                    <a:pt x="7" y="33"/>
                  </a:cubicBezTo>
                  <a:cubicBezTo>
                    <a:pt x="8" y="33"/>
                    <a:pt x="8" y="33"/>
                    <a:pt x="8" y="33"/>
                  </a:cubicBezTo>
                  <a:cubicBezTo>
                    <a:pt x="8" y="33"/>
                    <a:pt x="8" y="33"/>
                    <a:pt x="8" y="33"/>
                  </a:cubicBezTo>
                  <a:cubicBezTo>
                    <a:pt x="7" y="33"/>
                    <a:pt x="7" y="33"/>
                    <a:pt x="7" y="33"/>
                  </a:cubicBezTo>
                  <a:cubicBezTo>
                    <a:pt x="8" y="33"/>
                    <a:pt x="8" y="33"/>
                    <a:pt x="8" y="33"/>
                  </a:cubicBezTo>
                  <a:cubicBezTo>
                    <a:pt x="4" y="33"/>
                    <a:pt x="4" y="33"/>
                    <a:pt x="4" y="33"/>
                  </a:cubicBezTo>
                  <a:cubicBezTo>
                    <a:pt x="7" y="35"/>
                    <a:pt x="7" y="35"/>
                    <a:pt x="7" y="35"/>
                  </a:cubicBezTo>
                  <a:cubicBezTo>
                    <a:pt x="10" y="29"/>
                    <a:pt x="14" y="24"/>
                    <a:pt x="20" y="21"/>
                  </a:cubicBezTo>
                  <a:cubicBezTo>
                    <a:pt x="28" y="15"/>
                    <a:pt x="40" y="12"/>
                    <a:pt x="50" y="10"/>
                  </a:cubicBezTo>
                  <a:cubicBezTo>
                    <a:pt x="61" y="9"/>
                    <a:pt x="71" y="8"/>
                    <a:pt x="77" y="8"/>
                  </a:cubicBezTo>
                  <a:cubicBezTo>
                    <a:pt x="79" y="8"/>
                    <a:pt x="81" y="8"/>
                    <a:pt x="82" y="8"/>
                  </a:cubicBezTo>
                  <a:cubicBezTo>
                    <a:pt x="82" y="8"/>
                    <a:pt x="83" y="8"/>
                    <a:pt x="83" y="8"/>
                  </a:cubicBezTo>
                  <a:cubicBezTo>
                    <a:pt x="83" y="8"/>
                    <a:pt x="83" y="8"/>
                    <a:pt x="83" y="8"/>
                  </a:cubicBezTo>
                  <a:cubicBezTo>
                    <a:pt x="85" y="8"/>
                    <a:pt x="87" y="7"/>
                    <a:pt x="88" y="5"/>
                  </a:cubicBezTo>
                  <a:cubicBezTo>
                    <a:pt x="88" y="2"/>
                    <a:pt x="86" y="0"/>
                    <a:pt x="84" y="0"/>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7" name="Freeform 308">
              <a:extLst>
                <a:ext uri="{FF2B5EF4-FFF2-40B4-BE49-F238E27FC236}">
                  <a16:creationId xmlns:a16="http://schemas.microsoft.com/office/drawing/2014/main" id="{753A0676-1FAB-4E8C-8BF4-C5B37D523AF4}"/>
                </a:ext>
              </a:extLst>
            </p:cNvPr>
            <p:cNvSpPr>
              <a:spLocks/>
            </p:cNvSpPr>
            <p:nvPr/>
          </p:nvSpPr>
          <p:spPr bwMode="auto">
            <a:xfrm>
              <a:off x="1084" y="22"/>
              <a:ext cx="190" cy="290"/>
            </a:xfrm>
            <a:custGeom>
              <a:avLst/>
              <a:gdLst>
                <a:gd name="T0" fmla="*/ 75 w 80"/>
                <a:gd name="T1" fmla="*/ 1 h 122"/>
                <a:gd name="T2" fmla="*/ 44 w 80"/>
                <a:gd name="T3" fmla="*/ 11 h 122"/>
                <a:gd name="T4" fmla="*/ 19 w 80"/>
                <a:gd name="T5" fmla="*/ 25 h 122"/>
                <a:gd name="T6" fmla="*/ 1 w 80"/>
                <a:gd name="T7" fmla="*/ 45 h 122"/>
                <a:gd name="T8" fmla="*/ 0 w 80"/>
                <a:gd name="T9" fmla="*/ 46 h 122"/>
                <a:gd name="T10" fmla="*/ 0 w 80"/>
                <a:gd name="T11" fmla="*/ 47 h 122"/>
                <a:gd name="T12" fmla="*/ 7 w 80"/>
                <a:gd name="T13" fmla="*/ 72 h 122"/>
                <a:gd name="T14" fmla="*/ 51 w 80"/>
                <a:gd name="T15" fmla="*/ 121 h 122"/>
                <a:gd name="T16" fmla="*/ 57 w 80"/>
                <a:gd name="T17" fmla="*/ 119 h 122"/>
                <a:gd name="T18" fmla="*/ 56 w 80"/>
                <a:gd name="T19" fmla="*/ 114 h 122"/>
                <a:gd name="T20" fmla="*/ 15 w 80"/>
                <a:gd name="T21" fmla="*/ 68 h 122"/>
                <a:gd name="T22" fmla="*/ 9 w 80"/>
                <a:gd name="T23" fmla="*/ 53 h 122"/>
                <a:gd name="T24" fmla="*/ 9 w 80"/>
                <a:gd name="T25" fmla="*/ 48 h 122"/>
                <a:gd name="T26" fmla="*/ 8 w 80"/>
                <a:gd name="T27" fmla="*/ 47 h 122"/>
                <a:gd name="T28" fmla="*/ 8 w 80"/>
                <a:gd name="T29" fmla="*/ 47 h 122"/>
                <a:gd name="T30" fmla="*/ 8 w 80"/>
                <a:gd name="T31" fmla="*/ 47 h 122"/>
                <a:gd name="T32" fmla="*/ 7 w 80"/>
                <a:gd name="T33" fmla="*/ 47 h 122"/>
                <a:gd name="T34" fmla="*/ 8 w 80"/>
                <a:gd name="T35" fmla="*/ 47 h 122"/>
                <a:gd name="T36" fmla="*/ 8 w 80"/>
                <a:gd name="T37" fmla="*/ 47 h 122"/>
                <a:gd name="T38" fmla="*/ 7 w 80"/>
                <a:gd name="T39" fmla="*/ 47 h 122"/>
                <a:gd name="T40" fmla="*/ 8 w 80"/>
                <a:gd name="T41" fmla="*/ 47 h 122"/>
                <a:gd name="T42" fmla="*/ 4 w 80"/>
                <a:gd name="T43" fmla="*/ 47 h 122"/>
                <a:gd name="T44" fmla="*/ 8 w 80"/>
                <a:gd name="T45" fmla="*/ 49 h 122"/>
                <a:gd name="T46" fmla="*/ 24 w 80"/>
                <a:gd name="T47" fmla="*/ 32 h 122"/>
                <a:gd name="T48" fmla="*/ 58 w 80"/>
                <a:gd name="T49" fmla="*/ 14 h 122"/>
                <a:gd name="T50" fmla="*/ 72 w 80"/>
                <a:gd name="T51" fmla="*/ 10 h 122"/>
                <a:gd name="T52" fmla="*/ 76 w 80"/>
                <a:gd name="T53" fmla="*/ 9 h 122"/>
                <a:gd name="T54" fmla="*/ 77 w 80"/>
                <a:gd name="T55" fmla="*/ 8 h 122"/>
                <a:gd name="T56" fmla="*/ 77 w 80"/>
                <a:gd name="T57" fmla="*/ 8 h 122"/>
                <a:gd name="T58" fmla="*/ 80 w 80"/>
                <a:gd name="T59" fmla="*/ 4 h 122"/>
                <a:gd name="T60" fmla="*/ 75 w 80"/>
                <a:gd name="T61" fmla="*/ 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 h="122">
                  <a:moveTo>
                    <a:pt x="75" y="1"/>
                  </a:moveTo>
                  <a:cubicBezTo>
                    <a:pt x="75" y="1"/>
                    <a:pt x="60" y="4"/>
                    <a:pt x="44" y="11"/>
                  </a:cubicBezTo>
                  <a:cubicBezTo>
                    <a:pt x="35" y="15"/>
                    <a:pt x="27" y="19"/>
                    <a:pt x="19" y="25"/>
                  </a:cubicBezTo>
                  <a:cubicBezTo>
                    <a:pt x="11" y="31"/>
                    <a:pt x="5" y="37"/>
                    <a:pt x="1" y="45"/>
                  </a:cubicBezTo>
                  <a:cubicBezTo>
                    <a:pt x="0" y="46"/>
                    <a:pt x="0" y="46"/>
                    <a:pt x="0" y="46"/>
                  </a:cubicBezTo>
                  <a:cubicBezTo>
                    <a:pt x="0" y="47"/>
                    <a:pt x="0" y="47"/>
                    <a:pt x="0" y="47"/>
                  </a:cubicBezTo>
                  <a:cubicBezTo>
                    <a:pt x="0" y="48"/>
                    <a:pt x="1" y="58"/>
                    <a:pt x="7" y="72"/>
                  </a:cubicBezTo>
                  <a:cubicBezTo>
                    <a:pt x="14" y="86"/>
                    <a:pt x="27" y="104"/>
                    <a:pt x="51" y="121"/>
                  </a:cubicBezTo>
                  <a:cubicBezTo>
                    <a:pt x="53" y="122"/>
                    <a:pt x="56" y="121"/>
                    <a:pt x="57" y="119"/>
                  </a:cubicBezTo>
                  <a:cubicBezTo>
                    <a:pt x="58" y="118"/>
                    <a:pt x="58" y="115"/>
                    <a:pt x="56" y="114"/>
                  </a:cubicBezTo>
                  <a:cubicBezTo>
                    <a:pt x="32" y="98"/>
                    <a:pt x="21" y="81"/>
                    <a:pt x="15" y="68"/>
                  </a:cubicBezTo>
                  <a:cubicBezTo>
                    <a:pt x="12" y="62"/>
                    <a:pt x="10" y="56"/>
                    <a:pt x="9" y="53"/>
                  </a:cubicBezTo>
                  <a:cubicBezTo>
                    <a:pt x="9" y="51"/>
                    <a:pt x="9" y="49"/>
                    <a:pt x="9" y="48"/>
                  </a:cubicBezTo>
                  <a:cubicBezTo>
                    <a:pt x="9" y="48"/>
                    <a:pt x="8" y="47"/>
                    <a:pt x="8" y="47"/>
                  </a:cubicBezTo>
                  <a:cubicBezTo>
                    <a:pt x="8" y="47"/>
                    <a:pt x="8" y="47"/>
                    <a:pt x="8" y="47"/>
                  </a:cubicBezTo>
                  <a:cubicBezTo>
                    <a:pt x="8" y="47"/>
                    <a:pt x="8" y="47"/>
                    <a:pt x="8" y="47"/>
                  </a:cubicBezTo>
                  <a:cubicBezTo>
                    <a:pt x="7" y="47"/>
                    <a:pt x="7" y="47"/>
                    <a:pt x="7" y="47"/>
                  </a:cubicBezTo>
                  <a:cubicBezTo>
                    <a:pt x="8" y="47"/>
                    <a:pt x="8" y="47"/>
                    <a:pt x="8" y="47"/>
                  </a:cubicBezTo>
                  <a:cubicBezTo>
                    <a:pt x="8" y="47"/>
                    <a:pt x="8" y="47"/>
                    <a:pt x="8" y="47"/>
                  </a:cubicBezTo>
                  <a:cubicBezTo>
                    <a:pt x="7" y="47"/>
                    <a:pt x="7" y="47"/>
                    <a:pt x="7" y="47"/>
                  </a:cubicBezTo>
                  <a:cubicBezTo>
                    <a:pt x="8" y="47"/>
                    <a:pt x="8" y="47"/>
                    <a:pt x="8" y="47"/>
                  </a:cubicBezTo>
                  <a:cubicBezTo>
                    <a:pt x="4" y="47"/>
                    <a:pt x="4" y="47"/>
                    <a:pt x="4" y="47"/>
                  </a:cubicBezTo>
                  <a:cubicBezTo>
                    <a:pt x="8" y="49"/>
                    <a:pt x="8" y="49"/>
                    <a:pt x="8" y="49"/>
                  </a:cubicBezTo>
                  <a:cubicBezTo>
                    <a:pt x="11" y="42"/>
                    <a:pt x="17" y="37"/>
                    <a:pt x="24" y="32"/>
                  </a:cubicBezTo>
                  <a:cubicBezTo>
                    <a:pt x="34" y="24"/>
                    <a:pt x="47" y="18"/>
                    <a:pt x="58" y="14"/>
                  </a:cubicBezTo>
                  <a:cubicBezTo>
                    <a:pt x="64" y="12"/>
                    <a:pt x="68" y="11"/>
                    <a:pt x="72" y="10"/>
                  </a:cubicBezTo>
                  <a:cubicBezTo>
                    <a:pt x="73" y="9"/>
                    <a:pt x="75" y="9"/>
                    <a:pt x="76" y="9"/>
                  </a:cubicBezTo>
                  <a:cubicBezTo>
                    <a:pt x="76" y="9"/>
                    <a:pt x="76" y="9"/>
                    <a:pt x="77" y="8"/>
                  </a:cubicBezTo>
                  <a:cubicBezTo>
                    <a:pt x="77" y="8"/>
                    <a:pt x="77" y="8"/>
                    <a:pt x="77" y="8"/>
                  </a:cubicBezTo>
                  <a:cubicBezTo>
                    <a:pt x="79" y="8"/>
                    <a:pt x="80" y="6"/>
                    <a:pt x="80" y="4"/>
                  </a:cubicBezTo>
                  <a:cubicBezTo>
                    <a:pt x="79" y="1"/>
                    <a:pt x="77" y="0"/>
                    <a:pt x="75" y="1"/>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8" name="Freeform 309">
              <a:extLst>
                <a:ext uri="{FF2B5EF4-FFF2-40B4-BE49-F238E27FC236}">
                  <a16:creationId xmlns:a16="http://schemas.microsoft.com/office/drawing/2014/main" id="{E5059385-0F26-427B-828A-90FFA8DDEC5C}"/>
                </a:ext>
              </a:extLst>
            </p:cNvPr>
            <p:cNvSpPr>
              <a:spLocks/>
            </p:cNvSpPr>
            <p:nvPr/>
          </p:nvSpPr>
          <p:spPr bwMode="auto">
            <a:xfrm>
              <a:off x="979" y="6"/>
              <a:ext cx="188" cy="287"/>
            </a:xfrm>
            <a:custGeom>
              <a:avLst/>
              <a:gdLst>
                <a:gd name="T0" fmla="*/ 75 w 79"/>
                <a:gd name="T1" fmla="*/ 0 h 121"/>
                <a:gd name="T2" fmla="*/ 44 w 79"/>
                <a:gd name="T3" fmla="*/ 9 h 121"/>
                <a:gd name="T4" fmla="*/ 19 w 79"/>
                <a:gd name="T5" fmla="*/ 26 h 121"/>
                <a:gd name="T6" fmla="*/ 1 w 79"/>
                <a:gd name="T7" fmla="*/ 54 h 121"/>
                <a:gd name="T8" fmla="*/ 0 w 79"/>
                <a:gd name="T9" fmla="*/ 55 h 121"/>
                <a:gd name="T10" fmla="*/ 1 w 79"/>
                <a:gd name="T11" fmla="*/ 57 h 121"/>
                <a:gd name="T12" fmla="*/ 13 w 79"/>
                <a:gd name="T13" fmla="*/ 80 h 121"/>
                <a:gd name="T14" fmla="*/ 56 w 79"/>
                <a:gd name="T15" fmla="*/ 119 h 121"/>
                <a:gd name="T16" fmla="*/ 61 w 79"/>
                <a:gd name="T17" fmla="*/ 118 h 121"/>
                <a:gd name="T18" fmla="*/ 59 w 79"/>
                <a:gd name="T19" fmla="*/ 112 h 121"/>
                <a:gd name="T20" fmla="*/ 19 w 79"/>
                <a:gd name="T21" fmla="*/ 75 h 121"/>
                <a:gd name="T22" fmla="*/ 11 w 79"/>
                <a:gd name="T23" fmla="*/ 60 h 121"/>
                <a:gd name="T24" fmla="*/ 9 w 79"/>
                <a:gd name="T25" fmla="*/ 55 h 121"/>
                <a:gd name="T26" fmla="*/ 8 w 79"/>
                <a:gd name="T27" fmla="*/ 54 h 121"/>
                <a:gd name="T28" fmla="*/ 8 w 79"/>
                <a:gd name="T29" fmla="*/ 54 h 121"/>
                <a:gd name="T30" fmla="*/ 8 w 79"/>
                <a:gd name="T31" fmla="*/ 54 h 121"/>
                <a:gd name="T32" fmla="*/ 4 w 79"/>
                <a:gd name="T33" fmla="*/ 55 h 121"/>
                <a:gd name="T34" fmla="*/ 8 w 79"/>
                <a:gd name="T35" fmla="*/ 57 h 121"/>
                <a:gd name="T36" fmla="*/ 25 w 79"/>
                <a:gd name="T37" fmla="*/ 32 h 121"/>
                <a:gd name="T38" fmla="*/ 58 w 79"/>
                <a:gd name="T39" fmla="*/ 12 h 121"/>
                <a:gd name="T40" fmla="*/ 71 w 79"/>
                <a:gd name="T41" fmla="*/ 9 h 121"/>
                <a:gd name="T42" fmla="*/ 74 w 79"/>
                <a:gd name="T43" fmla="*/ 8 h 121"/>
                <a:gd name="T44" fmla="*/ 75 w 79"/>
                <a:gd name="T45" fmla="*/ 8 h 121"/>
                <a:gd name="T46" fmla="*/ 76 w 79"/>
                <a:gd name="T47" fmla="*/ 8 h 121"/>
                <a:gd name="T48" fmla="*/ 76 w 79"/>
                <a:gd name="T49" fmla="*/ 8 h 121"/>
                <a:gd name="T50" fmla="*/ 79 w 79"/>
                <a:gd name="T51" fmla="*/ 3 h 121"/>
                <a:gd name="T52" fmla="*/ 75 w 79"/>
                <a:gd name="T53"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9" h="121">
                  <a:moveTo>
                    <a:pt x="75" y="0"/>
                  </a:moveTo>
                  <a:cubicBezTo>
                    <a:pt x="74" y="0"/>
                    <a:pt x="60" y="2"/>
                    <a:pt x="44" y="9"/>
                  </a:cubicBezTo>
                  <a:cubicBezTo>
                    <a:pt x="36" y="13"/>
                    <a:pt x="27" y="19"/>
                    <a:pt x="19" y="26"/>
                  </a:cubicBezTo>
                  <a:cubicBezTo>
                    <a:pt x="12" y="33"/>
                    <a:pt x="5" y="42"/>
                    <a:pt x="1" y="54"/>
                  </a:cubicBezTo>
                  <a:cubicBezTo>
                    <a:pt x="0" y="55"/>
                    <a:pt x="0" y="55"/>
                    <a:pt x="0" y="55"/>
                  </a:cubicBezTo>
                  <a:cubicBezTo>
                    <a:pt x="1" y="57"/>
                    <a:pt x="1" y="57"/>
                    <a:pt x="1" y="57"/>
                  </a:cubicBezTo>
                  <a:cubicBezTo>
                    <a:pt x="1" y="57"/>
                    <a:pt x="4" y="67"/>
                    <a:pt x="13" y="80"/>
                  </a:cubicBezTo>
                  <a:cubicBezTo>
                    <a:pt x="21" y="93"/>
                    <a:pt x="35" y="108"/>
                    <a:pt x="56" y="119"/>
                  </a:cubicBezTo>
                  <a:cubicBezTo>
                    <a:pt x="57" y="121"/>
                    <a:pt x="60" y="120"/>
                    <a:pt x="61" y="118"/>
                  </a:cubicBezTo>
                  <a:cubicBezTo>
                    <a:pt x="62" y="116"/>
                    <a:pt x="61" y="114"/>
                    <a:pt x="59" y="112"/>
                  </a:cubicBezTo>
                  <a:cubicBezTo>
                    <a:pt x="40" y="102"/>
                    <a:pt x="28" y="87"/>
                    <a:pt x="19" y="75"/>
                  </a:cubicBezTo>
                  <a:cubicBezTo>
                    <a:pt x="15" y="69"/>
                    <a:pt x="13" y="64"/>
                    <a:pt x="11" y="60"/>
                  </a:cubicBezTo>
                  <a:cubicBezTo>
                    <a:pt x="10" y="58"/>
                    <a:pt x="9" y="57"/>
                    <a:pt x="9" y="55"/>
                  </a:cubicBezTo>
                  <a:cubicBezTo>
                    <a:pt x="9" y="55"/>
                    <a:pt x="8" y="55"/>
                    <a:pt x="8" y="54"/>
                  </a:cubicBezTo>
                  <a:cubicBezTo>
                    <a:pt x="8" y="54"/>
                    <a:pt x="8" y="54"/>
                    <a:pt x="8" y="54"/>
                  </a:cubicBezTo>
                  <a:cubicBezTo>
                    <a:pt x="8" y="54"/>
                    <a:pt x="8" y="54"/>
                    <a:pt x="8" y="54"/>
                  </a:cubicBezTo>
                  <a:cubicBezTo>
                    <a:pt x="4" y="55"/>
                    <a:pt x="4" y="55"/>
                    <a:pt x="4" y="55"/>
                  </a:cubicBezTo>
                  <a:cubicBezTo>
                    <a:pt x="8" y="57"/>
                    <a:pt x="8" y="57"/>
                    <a:pt x="8" y="57"/>
                  </a:cubicBezTo>
                  <a:cubicBezTo>
                    <a:pt x="12" y="46"/>
                    <a:pt x="18" y="38"/>
                    <a:pt x="25" y="32"/>
                  </a:cubicBezTo>
                  <a:cubicBezTo>
                    <a:pt x="35" y="22"/>
                    <a:pt x="48" y="16"/>
                    <a:pt x="58" y="12"/>
                  </a:cubicBezTo>
                  <a:cubicBezTo>
                    <a:pt x="63" y="11"/>
                    <a:pt x="68" y="10"/>
                    <a:pt x="71" y="9"/>
                  </a:cubicBezTo>
                  <a:cubicBezTo>
                    <a:pt x="72" y="9"/>
                    <a:pt x="74" y="8"/>
                    <a:pt x="74" y="8"/>
                  </a:cubicBezTo>
                  <a:cubicBezTo>
                    <a:pt x="75" y="8"/>
                    <a:pt x="75" y="8"/>
                    <a:pt x="75" y="8"/>
                  </a:cubicBezTo>
                  <a:cubicBezTo>
                    <a:pt x="76" y="8"/>
                    <a:pt x="76" y="8"/>
                    <a:pt x="76" y="8"/>
                  </a:cubicBezTo>
                  <a:cubicBezTo>
                    <a:pt x="76" y="8"/>
                    <a:pt x="76" y="8"/>
                    <a:pt x="76" y="8"/>
                  </a:cubicBezTo>
                  <a:cubicBezTo>
                    <a:pt x="78" y="8"/>
                    <a:pt x="79" y="6"/>
                    <a:pt x="79" y="3"/>
                  </a:cubicBezTo>
                  <a:cubicBezTo>
                    <a:pt x="79" y="1"/>
                    <a:pt x="77" y="0"/>
                    <a:pt x="75" y="0"/>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59" name="Freeform 310">
              <a:extLst>
                <a:ext uri="{FF2B5EF4-FFF2-40B4-BE49-F238E27FC236}">
                  <a16:creationId xmlns:a16="http://schemas.microsoft.com/office/drawing/2014/main" id="{10D2372B-438F-40C6-93D1-2B607DFA47D6}"/>
                </a:ext>
              </a:extLst>
            </p:cNvPr>
            <p:cNvSpPr>
              <a:spLocks/>
            </p:cNvSpPr>
            <p:nvPr/>
          </p:nvSpPr>
          <p:spPr bwMode="auto">
            <a:xfrm>
              <a:off x="874" y="-1"/>
              <a:ext cx="169" cy="287"/>
            </a:xfrm>
            <a:custGeom>
              <a:avLst/>
              <a:gdLst>
                <a:gd name="T0" fmla="*/ 60 w 71"/>
                <a:gd name="T1" fmla="*/ 1 h 121"/>
                <a:gd name="T2" fmla="*/ 35 w 71"/>
                <a:gd name="T3" fmla="*/ 18 h 121"/>
                <a:gd name="T4" fmla="*/ 1 w 71"/>
                <a:gd name="T5" fmla="*/ 65 h 121"/>
                <a:gd name="T6" fmla="*/ 0 w 71"/>
                <a:gd name="T7" fmla="*/ 67 h 121"/>
                <a:gd name="T8" fmla="*/ 2 w 71"/>
                <a:gd name="T9" fmla="*/ 68 h 121"/>
                <a:gd name="T10" fmla="*/ 22 w 71"/>
                <a:gd name="T11" fmla="*/ 90 h 121"/>
                <a:gd name="T12" fmla="*/ 65 w 71"/>
                <a:gd name="T13" fmla="*/ 120 h 121"/>
                <a:gd name="T14" fmla="*/ 70 w 71"/>
                <a:gd name="T15" fmla="*/ 118 h 121"/>
                <a:gd name="T16" fmla="*/ 68 w 71"/>
                <a:gd name="T17" fmla="*/ 113 h 121"/>
                <a:gd name="T18" fmla="*/ 27 w 71"/>
                <a:gd name="T19" fmla="*/ 84 h 121"/>
                <a:gd name="T20" fmla="*/ 13 w 71"/>
                <a:gd name="T21" fmla="*/ 69 h 121"/>
                <a:gd name="T22" fmla="*/ 9 w 71"/>
                <a:gd name="T23" fmla="*/ 65 h 121"/>
                <a:gd name="T24" fmla="*/ 8 w 71"/>
                <a:gd name="T25" fmla="*/ 64 h 121"/>
                <a:gd name="T26" fmla="*/ 8 w 71"/>
                <a:gd name="T27" fmla="*/ 63 h 121"/>
                <a:gd name="T28" fmla="*/ 5 w 71"/>
                <a:gd name="T29" fmla="*/ 66 h 121"/>
                <a:gd name="T30" fmla="*/ 9 w 71"/>
                <a:gd name="T31" fmla="*/ 67 h 121"/>
                <a:gd name="T32" fmla="*/ 40 w 71"/>
                <a:gd name="T33" fmla="*/ 24 h 121"/>
                <a:gd name="T34" fmla="*/ 57 w 71"/>
                <a:gd name="T35" fmla="*/ 12 h 121"/>
                <a:gd name="T36" fmla="*/ 62 w 71"/>
                <a:gd name="T37" fmla="*/ 9 h 121"/>
                <a:gd name="T38" fmla="*/ 63 w 71"/>
                <a:gd name="T39" fmla="*/ 8 h 121"/>
                <a:gd name="T40" fmla="*/ 64 w 71"/>
                <a:gd name="T41" fmla="*/ 8 h 121"/>
                <a:gd name="T42" fmla="*/ 64 w 71"/>
                <a:gd name="T43" fmla="*/ 8 h 121"/>
                <a:gd name="T44" fmla="*/ 66 w 71"/>
                <a:gd name="T45" fmla="*/ 2 h 121"/>
                <a:gd name="T46" fmla="*/ 60 w 71"/>
                <a:gd name="T47" fmla="*/ 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121">
                  <a:moveTo>
                    <a:pt x="60" y="1"/>
                  </a:moveTo>
                  <a:cubicBezTo>
                    <a:pt x="60" y="1"/>
                    <a:pt x="48" y="7"/>
                    <a:pt x="35" y="18"/>
                  </a:cubicBezTo>
                  <a:cubicBezTo>
                    <a:pt x="21" y="29"/>
                    <a:pt x="6" y="44"/>
                    <a:pt x="1" y="65"/>
                  </a:cubicBezTo>
                  <a:cubicBezTo>
                    <a:pt x="0" y="67"/>
                    <a:pt x="0" y="67"/>
                    <a:pt x="0" y="67"/>
                  </a:cubicBezTo>
                  <a:cubicBezTo>
                    <a:pt x="2" y="68"/>
                    <a:pt x="2" y="68"/>
                    <a:pt x="2" y="68"/>
                  </a:cubicBezTo>
                  <a:cubicBezTo>
                    <a:pt x="2" y="68"/>
                    <a:pt x="10" y="78"/>
                    <a:pt x="22" y="90"/>
                  </a:cubicBezTo>
                  <a:cubicBezTo>
                    <a:pt x="33" y="101"/>
                    <a:pt x="49" y="115"/>
                    <a:pt x="65" y="120"/>
                  </a:cubicBezTo>
                  <a:cubicBezTo>
                    <a:pt x="67" y="121"/>
                    <a:pt x="70" y="120"/>
                    <a:pt x="70" y="118"/>
                  </a:cubicBezTo>
                  <a:cubicBezTo>
                    <a:pt x="71" y="116"/>
                    <a:pt x="70" y="113"/>
                    <a:pt x="68" y="113"/>
                  </a:cubicBezTo>
                  <a:cubicBezTo>
                    <a:pt x="54" y="108"/>
                    <a:pt x="39" y="95"/>
                    <a:pt x="27" y="84"/>
                  </a:cubicBezTo>
                  <a:cubicBezTo>
                    <a:pt x="21" y="79"/>
                    <a:pt x="17" y="73"/>
                    <a:pt x="13" y="69"/>
                  </a:cubicBezTo>
                  <a:cubicBezTo>
                    <a:pt x="12" y="68"/>
                    <a:pt x="10" y="66"/>
                    <a:pt x="9" y="65"/>
                  </a:cubicBezTo>
                  <a:cubicBezTo>
                    <a:pt x="9" y="64"/>
                    <a:pt x="9" y="64"/>
                    <a:pt x="8" y="64"/>
                  </a:cubicBezTo>
                  <a:cubicBezTo>
                    <a:pt x="8" y="63"/>
                    <a:pt x="8" y="63"/>
                    <a:pt x="8" y="63"/>
                  </a:cubicBezTo>
                  <a:cubicBezTo>
                    <a:pt x="5" y="66"/>
                    <a:pt x="5" y="66"/>
                    <a:pt x="5" y="66"/>
                  </a:cubicBezTo>
                  <a:cubicBezTo>
                    <a:pt x="9" y="67"/>
                    <a:pt x="9" y="67"/>
                    <a:pt x="9" y="67"/>
                  </a:cubicBezTo>
                  <a:cubicBezTo>
                    <a:pt x="13" y="49"/>
                    <a:pt x="27" y="34"/>
                    <a:pt x="40" y="24"/>
                  </a:cubicBezTo>
                  <a:cubicBezTo>
                    <a:pt x="46" y="19"/>
                    <a:pt x="52" y="15"/>
                    <a:pt x="57" y="12"/>
                  </a:cubicBezTo>
                  <a:cubicBezTo>
                    <a:pt x="59" y="11"/>
                    <a:pt x="61" y="10"/>
                    <a:pt x="62" y="9"/>
                  </a:cubicBezTo>
                  <a:cubicBezTo>
                    <a:pt x="63" y="8"/>
                    <a:pt x="63" y="8"/>
                    <a:pt x="63" y="8"/>
                  </a:cubicBezTo>
                  <a:cubicBezTo>
                    <a:pt x="64" y="8"/>
                    <a:pt x="64" y="8"/>
                    <a:pt x="64" y="8"/>
                  </a:cubicBezTo>
                  <a:cubicBezTo>
                    <a:pt x="64" y="8"/>
                    <a:pt x="64" y="8"/>
                    <a:pt x="64" y="8"/>
                  </a:cubicBezTo>
                  <a:cubicBezTo>
                    <a:pt x="66" y="7"/>
                    <a:pt x="67" y="4"/>
                    <a:pt x="66" y="2"/>
                  </a:cubicBezTo>
                  <a:cubicBezTo>
                    <a:pt x="65" y="0"/>
                    <a:pt x="62" y="0"/>
                    <a:pt x="60" y="1"/>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0" name="Freeform 311">
              <a:extLst>
                <a:ext uri="{FF2B5EF4-FFF2-40B4-BE49-F238E27FC236}">
                  <a16:creationId xmlns:a16="http://schemas.microsoft.com/office/drawing/2014/main" id="{6E4091F6-B977-4D1C-9CAA-2AEB634702E7}"/>
                </a:ext>
              </a:extLst>
            </p:cNvPr>
            <p:cNvSpPr>
              <a:spLocks/>
            </p:cNvSpPr>
            <p:nvPr/>
          </p:nvSpPr>
          <p:spPr bwMode="auto">
            <a:xfrm>
              <a:off x="781" y="1"/>
              <a:ext cx="184" cy="297"/>
            </a:xfrm>
            <a:custGeom>
              <a:avLst/>
              <a:gdLst>
                <a:gd name="T0" fmla="*/ 57 w 77"/>
                <a:gd name="T1" fmla="*/ 2 h 125"/>
                <a:gd name="T2" fmla="*/ 32 w 77"/>
                <a:gd name="T3" fmla="*/ 26 h 125"/>
                <a:gd name="T4" fmla="*/ 13 w 77"/>
                <a:gd name="T5" fmla="*/ 49 h 125"/>
                <a:gd name="T6" fmla="*/ 1 w 77"/>
                <a:gd name="T7" fmla="*/ 76 h 125"/>
                <a:gd name="T8" fmla="*/ 0 w 77"/>
                <a:gd name="T9" fmla="*/ 78 h 125"/>
                <a:gd name="T10" fmla="*/ 2 w 77"/>
                <a:gd name="T11" fmla="*/ 80 h 125"/>
                <a:gd name="T12" fmla="*/ 70 w 77"/>
                <a:gd name="T13" fmla="*/ 124 h 125"/>
                <a:gd name="T14" fmla="*/ 76 w 77"/>
                <a:gd name="T15" fmla="*/ 122 h 125"/>
                <a:gd name="T16" fmla="*/ 74 w 77"/>
                <a:gd name="T17" fmla="*/ 117 h 125"/>
                <a:gd name="T18" fmla="*/ 27 w 77"/>
                <a:gd name="T19" fmla="*/ 88 h 125"/>
                <a:gd name="T20" fmla="*/ 12 w 77"/>
                <a:gd name="T21" fmla="*/ 77 h 125"/>
                <a:gd name="T22" fmla="*/ 8 w 77"/>
                <a:gd name="T23" fmla="*/ 74 h 125"/>
                <a:gd name="T24" fmla="*/ 7 w 77"/>
                <a:gd name="T25" fmla="*/ 73 h 125"/>
                <a:gd name="T26" fmla="*/ 5 w 77"/>
                <a:gd name="T27" fmla="*/ 77 h 125"/>
                <a:gd name="T28" fmla="*/ 9 w 77"/>
                <a:gd name="T29" fmla="*/ 77 h 125"/>
                <a:gd name="T30" fmla="*/ 19 w 77"/>
                <a:gd name="T31" fmla="*/ 54 h 125"/>
                <a:gd name="T32" fmla="*/ 47 w 77"/>
                <a:gd name="T33" fmla="*/ 22 h 125"/>
                <a:gd name="T34" fmla="*/ 58 w 77"/>
                <a:gd name="T35" fmla="*/ 12 h 125"/>
                <a:gd name="T36" fmla="*/ 61 w 77"/>
                <a:gd name="T37" fmla="*/ 9 h 125"/>
                <a:gd name="T38" fmla="*/ 62 w 77"/>
                <a:gd name="T39" fmla="*/ 8 h 125"/>
                <a:gd name="T40" fmla="*/ 62 w 77"/>
                <a:gd name="T41" fmla="*/ 8 h 125"/>
                <a:gd name="T42" fmla="*/ 63 w 77"/>
                <a:gd name="T43" fmla="*/ 2 h 125"/>
                <a:gd name="T44" fmla="*/ 57 w 77"/>
                <a:gd name="T45" fmla="*/ 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125">
                  <a:moveTo>
                    <a:pt x="57" y="2"/>
                  </a:moveTo>
                  <a:cubicBezTo>
                    <a:pt x="57" y="2"/>
                    <a:pt x="45" y="12"/>
                    <a:pt x="32" y="26"/>
                  </a:cubicBezTo>
                  <a:cubicBezTo>
                    <a:pt x="25" y="33"/>
                    <a:pt x="18" y="41"/>
                    <a:pt x="13" y="49"/>
                  </a:cubicBezTo>
                  <a:cubicBezTo>
                    <a:pt x="7" y="58"/>
                    <a:pt x="2" y="67"/>
                    <a:pt x="1" y="76"/>
                  </a:cubicBezTo>
                  <a:cubicBezTo>
                    <a:pt x="0" y="78"/>
                    <a:pt x="0" y="78"/>
                    <a:pt x="0" y="78"/>
                  </a:cubicBezTo>
                  <a:cubicBezTo>
                    <a:pt x="2" y="80"/>
                    <a:pt x="2" y="80"/>
                    <a:pt x="2" y="80"/>
                  </a:cubicBezTo>
                  <a:cubicBezTo>
                    <a:pt x="2" y="80"/>
                    <a:pt x="33" y="104"/>
                    <a:pt x="70" y="124"/>
                  </a:cubicBezTo>
                  <a:cubicBezTo>
                    <a:pt x="72" y="125"/>
                    <a:pt x="75" y="124"/>
                    <a:pt x="76" y="122"/>
                  </a:cubicBezTo>
                  <a:cubicBezTo>
                    <a:pt x="77" y="120"/>
                    <a:pt x="76" y="118"/>
                    <a:pt x="74" y="117"/>
                  </a:cubicBezTo>
                  <a:cubicBezTo>
                    <a:pt x="56" y="107"/>
                    <a:pt x="39" y="96"/>
                    <a:pt x="27" y="88"/>
                  </a:cubicBezTo>
                  <a:cubicBezTo>
                    <a:pt x="21" y="83"/>
                    <a:pt x="16" y="80"/>
                    <a:pt x="12" y="77"/>
                  </a:cubicBezTo>
                  <a:cubicBezTo>
                    <a:pt x="11" y="76"/>
                    <a:pt x="9" y="75"/>
                    <a:pt x="8" y="74"/>
                  </a:cubicBezTo>
                  <a:cubicBezTo>
                    <a:pt x="8" y="74"/>
                    <a:pt x="7" y="73"/>
                    <a:pt x="7" y="73"/>
                  </a:cubicBezTo>
                  <a:cubicBezTo>
                    <a:pt x="5" y="77"/>
                    <a:pt x="5" y="77"/>
                    <a:pt x="5" y="77"/>
                  </a:cubicBezTo>
                  <a:cubicBezTo>
                    <a:pt x="9" y="77"/>
                    <a:pt x="9" y="77"/>
                    <a:pt x="9" y="77"/>
                  </a:cubicBezTo>
                  <a:cubicBezTo>
                    <a:pt x="10" y="70"/>
                    <a:pt x="14" y="62"/>
                    <a:pt x="19" y="54"/>
                  </a:cubicBezTo>
                  <a:cubicBezTo>
                    <a:pt x="27" y="42"/>
                    <a:pt x="38" y="30"/>
                    <a:pt x="47" y="22"/>
                  </a:cubicBezTo>
                  <a:cubicBezTo>
                    <a:pt x="51" y="17"/>
                    <a:pt x="55" y="14"/>
                    <a:pt x="58" y="12"/>
                  </a:cubicBezTo>
                  <a:cubicBezTo>
                    <a:pt x="59" y="10"/>
                    <a:pt x="60" y="10"/>
                    <a:pt x="61" y="9"/>
                  </a:cubicBezTo>
                  <a:cubicBezTo>
                    <a:pt x="61" y="9"/>
                    <a:pt x="62" y="8"/>
                    <a:pt x="62" y="8"/>
                  </a:cubicBezTo>
                  <a:cubicBezTo>
                    <a:pt x="62" y="8"/>
                    <a:pt x="62" y="8"/>
                    <a:pt x="62" y="8"/>
                  </a:cubicBezTo>
                  <a:cubicBezTo>
                    <a:pt x="64" y="7"/>
                    <a:pt x="64" y="4"/>
                    <a:pt x="63" y="2"/>
                  </a:cubicBezTo>
                  <a:cubicBezTo>
                    <a:pt x="61" y="1"/>
                    <a:pt x="59" y="0"/>
                    <a:pt x="57" y="2"/>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1" name="Freeform 312">
              <a:extLst>
                <a:ext uri="{FF2B5EF4-FFF2-40B4-BE49-F238E27FC236}">
                  <a16:creationId xmlns:a16="http://schemas.microsoft.com/office/drawing/2014/main" id="{9CED6F16-2B60-4A2B-B83F-FD2D97732886}"/>
                </a:ext>
              </a:extLst>
            </p:cNvPr>
            <p:cNvSpPr>
              <a:spLocks/>
            </p:cNvSpPr>
            <p:nvPr/>
          </p:nvSpPr>
          <p:spPr bwMode="auto">
            <a:xfrm>
              <a:off x="722" y="41"/>
              <a:ext cx="143" cy="255"/>
            </a:xfrm>
            <a:custGeom>
              <a:avLst/>
              <a:gdLst>
                <a:gd name="T0" fmla="*/ 34 w 60"/>
                <a:gd name="T1" fmla="*/ 2 h 107"/>
                <a:gd name="T2" fmla="*/ 17 w 60"/>
                <a:gd name="T3" fmla="*/ 22 h 107"/>
                <a:gd name="T4" fmla="*/ 0 w 60"/>
                <a:gd name="T5" fmla="*/ 69 h 107"/>
                <a:gd name="T6" fmla="*/ 0 w 60"/>
                <a:gd name="T7" fmla="*/ 70 h 107"/>
                <a:gd name="T8" fmla="*/ 1 w 60"/>
                <a:gd name="T9" fmla="*/ 71 h 107"/>
                <a:gd name="T10" fmla="*/ 1 w 60"/>
                <a:gd name="T11" fmla="*/ 72 h 107"/>
                <a:gd name="T12" fmla="*/ 16 w 60"/>
                <a:gd name="T13" fmla="*/ 88 h 107"/>
                <a:gd name="T14" fmla="*/ 55 w 60"/>
                <a:gd name="T15" fmla="*/ 107 h 107"/>
                <a:gd name="T16" fmla="*/ 59 w 60"/>
                <a:gd name="T17" fmla="*/ 104 h 107"/>
                <a:gd name="T18" fmla="*/ 56 w 60"/>
                <a:gd name="T19" fmla="*/ 99 h 107"/>
                <a:gd name="T20" fmla="*/ 21 w 60"/>
                <a:gd name="T21" fmla="*/ 82 h 107"/>
                <a:gd name="T22" fmla="*/ 11 w 60"/>
                <a:gd name="T23" fmla="*/ 72 h 107"/>
                <a:gd name="T24" fmla="*/ 9 w 60"/>
                <a:gd name="T25" fmla="*/ 69 h 107"/>
                <a:gd name="T26" fmla="*/ 8 w 60"/>
                <a:gd name="T27" fmla="*/ 68 h 107"/>
                <a:gd name="T28" fmla="*/ 8 w 60"/>
                <a:gd name="T29" fmla="*/ 68 h 107"/>
                <a:gd name="T30" fmla="*/ 8 w 60"/>
                <a:gd name="T31" fmla="*/ 68 h 107"/>
                <a:gd name="T32" fmla="*/ 4 w 60"/>
                <a:gd name="T33" fmla="*/ 70 h 107"/>
                <a:gd name="T34" fmla="*/ 8 w 60"/>
                <a:gd name="T35" fmla="*/ 70 h 107"/>
                <a:gd name="T36" fmla="*/ 8 w 60"/>
                <a:gd name="T37" fmla="*/ 69 h 107"/>
                <a:gd name="T38" fmla="*/ 24 w 60"/>
                <a:gd name="T39" fmla="*/ 27 h 107"/>
                <a:gd name="T40" fmla="*/ 35 w 60"/>
                <a:gd name="T41" fmla="*/ 13 h 107"/>
                <a:gd name="T42" fmla="*/ 38 w 60"/>
                <a:gd name="T43" fmla="*/ 9 h 107"/>
                <a:gd name="T44" fmla="*/ 39 w 60"/>
                <a:gd name="T45" fmla="*/ 8 h 107"/>
                <a:gd name="T46" fmla="*/ 39 w 60"/>
                <a:gd name="T47" fmla="*/ 8 h 107"/>
                <a:gd name="T48" fmla="*/ 39 w 60"/>
                <a:gd name="T49" fmla="*/ 7 h 107"/>
                <a:gd name="T50" fmla="*/ 39 w 60"/>
                <a:gd name="T51" fmla="*/ 2 h 107"/>
                <a:gd name="T52" fmla="*/ 34 w 60"/>
                <a:gd name="T53" fmla="*/ 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107">
                  <a:moveTo>
                    <a:pt x="34" y="2"/>
                  </a:moveTo>
                  <a:cubicBezTo>
                    <a:pt x="34" y="2"/>
                    <a:pt x="25" y="10"/>
                    <a:pt x="17" y="22"/>
                  </a:cubicBezTo>
                  <a:cubicBezTo>
                    <a:pt x="9" y="35"/>
                    <a:pt x="1" y="51"/>
                    <a:pt x="0" y="69"/>
                  </a:cubicBezTo>
                  <a:cubicBezTo>
                    <a:pt x="0" y="69"/>
                    <a:pt x="0" y="70"/>
                    <a:pt x="0" y="70"/>
                  </a:cubicBezTo>
                  <a:cubicBezTo>
                    <a:pt x="1" y="71"/>
                    <a:pt x="1" y="71"/>
                    <a:pt x="1" y="71"/>
                  </a:cubicBezTo>
                  <a:cubicBezTo>
                    <a:pt x="1" y="72"/>
                    <a:pt x="1" y="72"/>
                    <a:pt x="1" y="72"/>
                  </a:cubicBezTo>
                  <a:cubicBezTo>
                    <a:pt x="1" y="73"/>
                    <a:pt x="7" y="80"/>
                    <a:pt x="16" y="88"/>
                  </a:cubicBezTo>
                  <a:cubicBezTo>
                    <a:pt x="25" y="95"/>
                    <a:pt x="38" y="104"/>
                    <a:pt x="55" y="107"/>
                  </a:cubicBezTo>
                  <a:cubicBezTo>
                    <a:pt x="57" y="107"/>
                    <a:pt x="59" y="106"/>
                    <a:pt x="59" y="104"/>
                  </a:cubicBezTo>
                  <a:cubicBezTo>
                    <a:pt x="60" y="102"/>
                    <a:pt x="58" y="99"/>
                    <a:pt x="56" y="99"/>
                  </a:cubicBezTo>
                  <a:cubicBezTo>
                    <a:pt x="42" y="97"/>
                    <a:pt x="30" y="89"/>
                    <a:pt x="21" y="82"/>
                  </a:cubicBezTo>
                  <a:cubicBezTo>
                    <a:pt x="17" y="78"/>
                    <a:pt x="13" y="74"/>
                    <a:pt x="11" y="72"/>
                  </a:cubicBezTo>
                  <a:cubicBezTo>
                    <a:pt x="10" y="70"/>
                    <a:pt x="9" y="69"/>
                    <a:pt x="9" y="69"/>
                  </a:cubicBezTo>
                  <a:cubicBezTo>
                    <a:pt x="8" y="68"/>
                    <a:pt x="8" y="68"/>
                    <a:pt x="8" y="68"/>
                  </a:cubicBezTo>
                  <a:cubicBezTo>
                    <a:pt x="8" y="68"/>
                    <a:pt x="8" y="68"/>
                    <a:pt x="8" y="68"/>
                  </a:cubicBezTo>
                  <a:cubicBezTo>
                    <a:pt x="8" y="68"/>
                    <a:pt x="8" y="68"/>
                    <a:pt x="8" y="68"/>
                  </a:cubicBezTo>
                  <a:cubicBezTo>
                    <a:pt x="4" y="70"/>
                    <a:pt x="4" y="70"/>
                    <a:pt x="4" y="70"/>
                  </a:cubicBezTo>
                  <a:cubicBezTo>
                    <a:pt x="8" y="70"/>
                    <a:pt x="8" y="70"/>
                    <a:pt x="8" y="70"/>
                  </a:cubicBezTo>
                  <a:cubicBezTo>
                    <a:pt x="8" y="69"/>
                    <a:pt x="8" y="69"/>
                    <a:pt x="8" y="69"/>
                  </a:cubicBezTo>
                  <a:cubicBezTo>
                    <a:pt x="8" y="54"/>
                    <a:pt x="16" y="39"/>
                    <a:pt x="24" y="27"/>
                  </a:cubicBezTo>
                  <a:cubicBezTo>
                    <a:pt x="28" y="21"/>
                    <a:pt x="32" y="16"/>
                    <a:pt x="35" y="13"/>
                  </a:cubicBezTo>
                  <a:cubicBezTo>
                    <a:pt x="36" y="11"/>
                    <a:pt x="37" y="10"/>
                    <a:pt x="38" y="9"/>
                  </a:cubicBezTo>
                  <a:cubicBezTo>
                    <a:pt x="38" y="8"/>
                    <a:pt x="39" y="8"/>
                    <a:pt x="39" y="8"/>
                  </a:cubicBezTo>
                  <a:cubicBezTo>
                    <a:pt x="39" y="8"/>
                    <a:pt x="39" y="8"/>
                    <a:pt x="39" y="8"/>
                  </a:cubicBezTo>
                  <a:cubicBezTo>
                    <a:pt x="39" y="7"/>
                    <a:pt x="39" y="7"/>
                    <a:pt x="39" y="7"/>
                  </a:cubicBezTo>
                  <a:cubicBezTo>
                    <a:pt x="41" y="6"/>
                    <a:pt x="41" y="3"/>
                    <a:pt x="39" y="2"/>
                  </a:cubicBezTo>
                  <a:cubicBezTo>
                    <a:pt x="38" y="0"/>
                    <a:pt x="35" y="0"/>
                    <a:pt x="34" y="2"/>
                  </a:cubicBezTo>
                  <a:close/>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863" name="Group 315">
            <a:extLst>
              <a:ext uri="{FF2B5EF4-FFF2-40B4-BE49-F238E27FC236}">
                <a16:creationId xmlns:a16="http://schemas.microsoft.com/office/drawing/2014/main" id="{EC2B05A7-EDEF-4E52-A63D-0C533AA325B2}"/>
              </a:ext>
            </a:extLst>
          </p:cNvPr>
          <p:cNvGrpSpPr>
            <a:grpSpLocks noChangeAspect="1"/>
          </p:cNvGrpSpPr>
          <p:nvPr/>
        </p:nvGrpSpPr>
        <p:grpSpPr bwMode="auto">
          <a:xfrm>
            <a:off x="26194" y="87654"/>
            <a:ext cx="2738438" cy="3108324"/>
            <a:chOff x="-93" y="-82"/>
            <a:chExt cx="1725" cy="1958"/>
          </a:xfrm>
          <a:effectLst>
            <a:outerShdw blurRad="50800" dist="38100" dir="2700000" algn="tl" rotWithShape="0">
              <a:prstClr val="black">
                <a:alpha val="40000"/>
              </a:prstClr>
            </a:outerShdw>
          </a:effectLst>
        </p:grpSpPr>
        <p:sp>
          <p:nvSpPr>
            <p:cNvPr id="769" name="Freeform 316">
              <a:extLst>
                <a:ext uri="{FF2B5EF4-FFF2-40B4-BE49-F238E27FC236}">
                  <a16:creationId xmlns:a16="http://schemas.microsoft.com/office/drawing/2014/main" id="{FF474C88-5F90-46B6-9524-893DAF4EEB8B}"/>
                </a:ext>
              </a:extLst>
            </p:cNvPr>
            <p:cNvSpPr>
              <a:spLocks/>
            </p:cNvSpPr>
            <p:nvPr/>
          </p:nvSpPr>
          <p:spPr bwMode="auto">
            <a:xfrm>
              <a:off x="192" y="-82"/>
              <a:ext cx="1440" cy="1196"/>
            </a:xfrm>
            <a:custGeom>
              <a:avLst/>
              <a:gdLst>
                <a:gd name="T0" fmla="*/ 10 w 605"/>
                <a:gd name="T1" fmla="*/ 111 h 503"/>
                <a:gd name="T2" fmla="*/ 265 w 605"/>
                <a:gd name="T3" fmla="*/ 48 h 503"/>
                <a:gd name="T4" fmla="*/ 473 w 605"/>
                <a:gd name="T5" fmla="*/ 168 h 503"/>
                <a:gd name="T6" fmla="*/ 566 w 605"/>
                <a:gd name="T7" fmla="*/ 293 h 503"/>
                <a:gd name="T8" fmla="*/ 605 w 605"/>
                <a:gd name="T9" fmla="*/ 466 h 503"/>
                <a:gd name="T10" fmla="*/ 432 w 605"/>
                <a:gd name="T11" fmla="*/ 503 h 503"/>
                <a:gd name="T12" fmla="*/ 264 w 605"/>
                <a:gd name="T13" fmla="*/ 447 h 503"/>
                <a:gd name="T14" fmla="*/ 109 w 605"/>
                <a:gd name="T15" fmla="*/ 358 h 503"/>
                <a:gd name="T16" fmla="*/ 10 w 605"/>
                <a:gd name="T17" fmla="*/ 111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5" h="503">
                  <a:moveTo>
                    <a:pt x="10" y="111"/>
                  </a:moveTo>
                  <a:cubicBezTo>
                    <a:pt x="10" y="111"/>
                    <a:pt x="104" y="0"/>
                    <a:pt x="265" y="48"/>
                  </a:cubicBezTo>
                  <a:cubicBezTo>
                    <a:pt x="265" y="48"/>
                    <a:pt x="277" y="172"/>
                    <a:pt x="473" y="168"/>
                  </a:cubicBezTo>
                  <a:cubicBezTo>
                    <a:pt x="473" y="168"/>
                    <a:pt x="446" y="273"/>
                    <a:pt x="566" y="293"/>
                  </a:cubicBezTo>
                  <a:cubicBezTo>
                    <a:pt x="566" y="293"/>
                    <a:pt x="528" y="391"/>
                    <a:pt x="605" y="466"/>
                  </a:cubicBezTo>
                  <a:cubicBezTo>
                    <a:pt x="605" y="466"/>
                    <a:pt x="479" y="387"/>
                    <a:pt x="432" y="503"/>
                  </a:cubicBezTo>
                  <a:cubicBezTo>
                    <a:pt x="432" y="503"/>
                    <a:pt x="380" y="363"/>
                    <a:pt x="264" y="447"/>
                  </a:cubicBezTo>
                  <a:cubicBezTo>
                    <a:pt x="264" y="447"/>
                    <a:pt x="220" y="275"/>
                    <a:pt x="109" y="358"/>
                  </a:cubicBezTo>
                  <a:cubicBezTo>
                    <a:pt x="109" y="358"/>
                    <a:pt x="0" y="187"/>
                    <a:pt x="10" y="111"/>
                  </a:cubicBezTo>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317">
              <a:extLst>
                <a:ext uri="{FF2B5EF4-FFF2-40B4-BE49-F238E27FC236}">
                  <a16:creationId xmlns:a16="http://schemas.microsoft.com/office/drawing/2014/main" id="{D4BC9C94-BEC9-475B-B313-6B80AD7390E3}"/>
                </a:ext>
              </a:extLst>
            </p:cNvPr>
            <p:cNvSpPr>
              <a:spLocks noEditPoints="1"/>
            </p:cNvSpPr>
            <p:nvPr/>
          </p:nvSpPr>
          <p:spPr bwMode="auto">
            <a:xfrm>
              <a:off x="276" y="3"/>
              <a:ext cx="547" cy="124"/>
            </a:xfrm>
            <a:custGeom>
              <a:avLst/>
              <a:gdLst>
                <a:gd name="T0" fmla="*/ 230 w 230"/>
                <a:gd name="T1" fmla="*/ 12 h 52"/>
                <a:gd name="T2" fmla="*/ 230 w 230"/>
                <a:gd name="T3" fmla="*/ 12 h 52"/>
                <a:gd name="T4" fmla="*/ 230 w 230"/>
                <a:gd name="T5" fmla="*/ 12 h 52"/>
                <a:gd name="T6" fmla="*/ 230 w 230"/>
                <a:gd name="T7" fmla="*/ 12 h 52"/>
                <a:gd name="T8" fmla="*/ 230 w 230"/>
                <a:gd name="T9" fmla="*/ 12 h 52"/>
                <a:gd name="T10" fmla="*/ 230 w 230"/>
                <a:gd name="T11" fmla="*/ 12 h 52"/>
                <a:gd name="T12" fmla="*/ 230 w 230"/>
                <a:gd name="T13" fmla="*/ 12 h 52"/>
                <a:gd name="T14" fmla="*/ 230 w 230"/>
                <a:gd name="T15" fmla="*/ 12 h 52"/>
                <a:gd name="T16" fmla="*/ 230 w 230"/>
                <a:gd name="T17" fmla="*/ 12 h 52"/>
                <a:gd name="T18" fmla="*/ 230 w 230"/>
                <a:gd name="T19" fmla="*/ 12 h 52"/>
                <a:gd name="T20" fmla="*/ 230 w 230"/>
                <a:gd name="T21" fmla="*/ 12 h 52"/>
                <a:gd name="T22" fmla="*/ 230 w 230"/>
                <a:gd name="T23" fmla="*/ 12 h 52"/>
                <a:gd name="T24" fmla="*/ 230 w 230"/>
                <a:gd name="T25" fmla="*/ 12 h 52"/>
                <a:gd name="T26" fmla="*/ 230 w 230"/>
                <a:gd name="T27" fmla="*/ 12 h 52"/>
                <a:gd name="T28" fmla="*/ 229 w 230"/>
                <a:gd name="T29" fmla="*/ 12 h 52"/>
                <a:gd name="T30" fmla="*/ 229 w 230"/>
                <a:gd name="T31" fmla="*/ 12 h 52"/>
                <a:gd name="T32" fmla="*/ 229 w 230"/>
                <a:gd name="T33" fmla="*/ 12 h 52"/>
                <a:gd name="T34" fmla="*/ 151 w 230"/>
                <a:gd name="T35" fmla="*/ 0 h 52"/>
                <a:gd name="T36" fmla="*/ 0 w 230"/>
                <a:gd name="T37" fmla="*/ 52 h 52"/>
                <a:gd name="T38" fmla="*/ 0 w 230"/>
                <a:gd name="T39" fmla="*/ 52 h 52"/>
                <a:gd name="T40" fmla="*/ 151 w 230"/>
                <a:gd name="T41" fmla="*/ 0 h 52"/>
                <a:gd name="T42" fmla="*/ 151 w 230"/>
                <a:gd name="T43" fmla="*/ 0 h 52"/>
                <a:gd name="T44" fmla="*/ 151 w 230"/>
                <a:gd name="T45" fmla="*/ 0 h 52"/>
                <a:gd name="T46" fmla="*/ 151 w 230"/>
                <a:gd name="T47" fmla="*/ 0 h 52"/>
                <a:gd name="T48" fmla="*/ 151 w 230"/>
                <a:gd name="T4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 h="52">
                  <a:moveTo>
                    <a:pt x="230" y="12"/>
                  </a:moveTo>
                  <a:cubicBezTo>
                    <a:pt x="230" y="12"/>
                    <a:pt x="230" y="12"/>
                    <a:pt x="230" y="12"/>
                  </a:cubicBezTo>
                  <a:cubicBezTo>
                    <a:pt x="230" y="12"/>
                    <a:pt x="230" y="12"/>
                    <a:pt x="230" y="12"/>
                  </a:cubicBezTo>
                  <a:moveTo>
                    <a:pt x="230" y="12"/>
                  </a:moveTo>
                  <a:cubicBezTo>
                    <a:pt x="230" y="12"/>
                    <a:pt x="230" y="12"/>
                    <a:pt x="230" y="12"/>
                  </a:cubicBezTo>
                  <a:cubicBezTo>
                    <a:pt x="230" y="12"/>
                    <a:pt x="230" y="12"/>
                    <a:pt x="230" y="12"/>
                  </a:cubicBezTo>
                  <a:moveTo>
                    <a:pt x="230" y="12"/>
                  </a:moveTo>
                  <a:cubicBezTo>
                    <a:pt x="230" y="12"/>
                    <a:pt x="230" y="12"/>
                    <a:pt x="230" y="12"/>
                  </a:cubicBezTo>
                  <a:cubicBezTo>
                    <a:pt x="230" y="12"/>
                    <a:pt x="230" y="12"/>
                    <a:pt x="230" y="12"/>
                  </a:cubicBezTo>
                  <a:moveTo>
                    <a:pt x="230" y="12"/>
                  </a:moveTo>
                  <a:cubicBezTo>
                    <a:pt x="230" y="12"/>
                    <a:pt x="230" y="12"/>
                    <a:pt x="230" y="12"/>
                  </a:cubicBezTo>
                  <a:cubicBezTo>
                    <a:pt x="230" y="12"/>
                    <a:pt x="230" y="12"/>
                    <a:pt x="230" y="12"/>
                  </a:cubicBezTo>
                  <a:cubicBezTo>
                    <a:pt x="230" y="12"/>
                    <a:pt x="230" y="12"/>
                    <a:pt x="230" y="12"/>
                  </a:cubicBezTo>
                  <a:cubicBezTo>
                    <a:pt x="230" y="12"/>
                    <a:pt x="230" y="12"/>
                    <a:pt x="230" y="12"/>
                  </a:cubicBezTo>
                  <a:moveTo>
                    <a:pt x="229" y="12"/>
                  </a:moveTo>
                  <a:cubicBezTo>
                    <a:pt x="229" y="12"/>
                    <a:pt x="229" y="12"/>
                    <a:pt x="229" y="12"/>
                  </a:cubicBezTo>
                  <a:cubicBezTo>
                    <a:pt x="229" y="12"/>
                    <a:pt x="229" y="12"/>
                    <a:pt x="229" y="12"/>
                  </a:cubicBezTo>
                  <a:moveTo>
                    <a:pt x="151" y="0"/>
                  </a:moveTo>
                  <a:cubicBezTo>
                    <a:pt x="80" y="0"/>
                    <a:pt x="29" y="30"/>
                    <a:pt x="0" y="52"/>
                  </a:cubicBezTo>
                  <a:cubicBezTo>
                    <a:pt x="0" y="52"/>
                    <a:pt x="0" y="52"/>
                    <a:pt x="0" y="52"/>
                  </a:cubicBezTo>
                  <a:cubicBezTo>
                    <a:pt x="29" y="30"/>
                    <a:pt x="80" y="0"/>
                    <a:pt x="151" y="0"/>
                  </a:cubicBezTo>
                  <a:moveTo>
                    <a:pt x="151" y="0"/>
                  </a:moveTo>
                  <a:cubicBezTo>
                    <a:pt x="151" y="0"/>
                    <a:pt x="151" y="0"/>
                    <a:pt x="151" y="0"/>
                  </a:cubicBezTo>
                  <a:cubicBezTo>
                    <a:pt x="151" y="0"/>
                    <a:pt x="151" y="0"/>
                    <a:pt x="151" y="0"/>
                  </a:cubicBezTo>
                  <a:cubicBezTo>
                    <a:pt x="151" y="0"/>
                    <a:pt x="151" y="0"/>
                    <a:pt x="151"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318">
              <a:extLst>
                <a:ext uri="{FF2B5EF4-FFF2-40B4-BE49-F238E27FC236}">
                  <a16:creationId xmlns:a16="http://schemas.microsoft.com/office/drawing/2014/main" id="{532C4E1B-DD82-462D-878C-676626A3D3E2}"/>
                </a:ext>
              </a:extLst>
            </p:cNvPr>
            <p:cNvSpPr>
              <a:spLocks/>
            </p:cNvSpPr>
            <p:nvPr/>
          </p:nvSpPr>
          <p:spPr bwMode="auto">
            <a:xfrm>
              <a:off x="276" y="3"/>
              <a:ext cx="690" cy="379"/>
            </a:xfrm>
            <a:custGeom>
              <a:avLst/>
              <a:gdLst>
                <a:gd name="T0" fmla="*/ 151 w 290"/>
                <a:gd name="T1" fmla="*/ 0 h 159"/>
                <a:gd name="T2" fmla="*/ 151 w 290"/>
                <a:gd name="T3" fmla="*/ 0 h 159"/>
                <a:gd name="T4" fmla="*/ 0 w 290"/>
                <a:gd name="T5" fmla="*/ 52 h 159"/>
                <a:gd name="T6" fmla="*/ 18 w 290"/>
                <a:gd name="T7" fmla="*/ 57 h 159"/>
                <a:gd name="T8" fmla="*/ 19 w 290"/>
                <a:gd name="T9" fmla="*/ 57 h 159"/>
                <a:gd name="T10" fmla="*/ 19 w 290"/>
                <a:gd name="T11" fmla="*/ 57 h 159"/>
                <a:gd name="T12" fmla="*/ 19 w 290"/>
                <a:gd name="T13" fmla="*/ 57 h 159"/>
                <a:gd name="T14" fmla="*/ 19 w 290"/>
                <a:gd name="T15" fmla="*/ 57 h 159"/>
                <a:gd name="T16" fmla="*/ 19 w 290"/>
                <a:gd name="T17" fmla="*/ 58 h 159"/>
                <a:gd name="T18" fmla="*/ 19 w 290"/>
                <a:gd name="T19" fmla="*/ 58 h 159"/>
                <a:gd name="T20" fmla="*/ 19 w 290"/>
                <a:gd name="T21" fmla="*/ 58 h 159"/>
                <a:gd name="T22" fmla="*/ 19 w 290"/>
                <a:gd name="T23" fmla="*/ 58 h 159"/>
                <a:gd name="T24" fmla="*/ 88 w 290"/>
                <a:gd name="T25" fmla="*/ 94 h 159"/>
                <a:gd name="T26" fmla="*/ 122 w 290"/>
                <a:gd name="T27" fmla="*/ 86 h 159"/>
                <a:gd name="T28" fmla="*/ 158 w 290"/>
                <a:gd name="T29" fmla="*/ 70 h 159"/>
                <a:gd name="T30" fmla="*/ 189 w 290"/>
                <a:gd name="T31" fmla="*/ 47 h 159"/>
                <a:gd name="T32" fmla="*/ 189 w 290"/>
                <a:gd name="T33" fmla="*/ 47 h 159"/>
                <a:gd name="T34" fmla="*/ 191 w 290"/>
                <a:gd name="T35" fmla="*/ 46 h 159"/>
                <a:gd name="T36" fmla="*/ 192 w 290"/>
                <a:gd name="T37" fmla="*/ 47 h 159"/>
                <a:gd name="T38" fmla="*/ 192 w 290"/>
                <a:gd name="T39" fmla="*/ 50 h 159"/>
                <a:gd name="T40" fmla="*/ 161 w 290"/>
                <a:gd name="T41" fmla="*/ 76 h 159"/>
                <a:gd name="T42" fmla="*/ 125 w 290"/>
                <a:gd name="T43" fmla="*/ 94 h 159"/>
                <a:gd name="T44" fmla="*/ 99 w 290"/>
                <a:gd name="T45" fmla="*/ 102 h 159"/>
                <a:gd name="T46" fmla="*/ 131 w 290"/>
                <a:gd name="T47" fmla="*/ 134 h 159"/>
                <a:gd name="T48" fmla="*/ 141 w 290"/>
                <a:gd name="T49" fmla="*/ 139 h 159"/>
                <a:gd name="T50" fmla="*/ 172 w 290"/>
                <a:gd name="T51" fmla="*/ 155 h 159"/>
                <a:gd name="T52" fmla="*/ 179 w 290"/>
                <a:gd name="T53" fmla="*/ 159 h 159"/>
                <a:gd name="T54" fmla="*/ 167 w 290"/>
                <a:gd name="T55" fmla="*/ 136 h 159"/>
                <a:gd name="T56" fmla="*/ 169 w 290"/>
                <a:gd name="T57" fmla="*/ 134 h 159"/>
                <a:gd name="T58" fmla="*/ 214 w 290"/>
                <a:gd name="T59" fmla="*/ 130 h 159"/>
                <a:gd name="T60" fmla="*/ 256 w 290"/>
                <a:gd name="T61" fmla="*/ 117 h 159"/>
                <a:gd name="T62" fmla="*/ 290 w 290"/>
                <a:gd name="T63" fmla="*/ 98 h 159"/>
                <a:gd name="T64" fmla="*/ 230 w 290"/>
                <a:gd name="T65" fmla="*/ 12 h 159"/>
                <a:gd name="T66" fmla="*/ 230 w 290"/>
                <a:gd name="T67" fmla="*/ 12 h 159"/>
                <a:gd name="T68" fmla="*/ 230 w 290"/>
                <a:gd name="T69" fmla="*/ 12 h 159"/>
                <a:gd name="T70" fmla="*/ 230 w 290"/>
                <a:gd name="T71" fmla="*/ 12 h 159"/>
                <a:gd name="T72" fmla="*/ 230 w 290"/>
                <a:gd name="T73" fmla="*/ 12 h 159"/>
                <a:gd name="T74" fmla="*/ 230 w 290"/>
                <a:gd name="T75" fmla="*/ 12 h 159"/>
                <a:gd name="T76" fmla="*/ 230 w 290"/>
                <a:gd name="T77" fmla="*/ 12 h 159"/>
                <a:gd name="T78" fmla="*/ 230 w 290"/>
                <a:gd name="T79" fmla="*/ 12 h 159"/>
                <a:gd name="T80" fmla="*/ 230 w 290"/>
                <a:gd name="T81" fmla="*/ 12 h 159"/>
                <a:gd name="T82" fmla="*/ 229 w 290"/>
                <a:gd name="T83" fmla="*/ 12 h 159"/>
                <a:gd name="T84" fmla="*/ 229 w 290"/>
                <a:gd name="T85" fmla="*/ 12 h 159"/>
                <a:gd name="T86" fmla="*/ 151 w 290"/>
                <a:gd name="T87" fmla="*/ 0 h 159"/>
                <a:gd name="T88" fmla="*/ 151 w 290"/>
                <a:gd name="T8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0" h="159">
                  <a:moveTo>
                    <a:pt x="151" y="0"/>
                  </a:moveTo>
                  <a:cubicBezTo>
                    <a:pt x="151" y="0"/>
                    <a:pt x="151" y="0"/>
                    <a:pt x="151" y="0"/>
                  </a:cubicBezTo>
                  <a:cubicBezTo>
                    <a:pt x="80" y="0"/>
                    <a:pt x="29" y="30"/>
                    <a:pt x="0" y="52"/>
                  </a:cubicBezTo>
                  <a:cubicBezTo>
                    <a:pt x="6" y="54"/>
                    <a:pt x="12" y="55"/>
                    <a:pt x="18" y="57"/>
                  </a:cubicBezTo>
                  <a:cubicBezTo>
                    <a:pt x="19" y="57"/>
                    <a:pt x="19" y="57"/>
                    <a:pt x="19" y="57"/>
                  </a:cubicBezTo>
                  <a:cubicBezTo>
                    <a:pt x="19" y="57"/>
                    <a:pt x="19" y="57"/>
                    <a:pt x="19" y="57"/>
                  </a:cubicBezTo>
                  <a:cubicBezTo>
                    <a:pt x="19" y="57"/>
                    <a:pt x="19" y="57"/>
                    <a:pt x="19" y="57"/>
                  </a:cubicBezTo>
                  <a:cubicBezTo>
                    <a:pt x="19" y="57"/>
                    <a:pt x="19" y="57"/>
                    <a:pt x="19" y="57"/>
                  </a:cubicBezTo>
                  <a:cubicBezTo>
                    <a:pt x="19" y="57"/>
                    <a:pt x="19" y="57"/>
                    <a:pt x="19" y="58"/>
                  </a:cubicBezTo>
                  <a:cubicBezTo>
                    <a:pt x="19" y="58"/>
                    <a:pt x="19" y="58"/>
                    <a:pt x="19" y="58"/>
                  </a:cubicBezTo>
                  <a:cubicBezTo>
                    <a:pt x="19" y="58"/>
                    <a:pt x="19" y="58"/>
                    <a:pt x="19" y="58"/>
                  </a:cubicBezTo>
                  <a:cubicBezTo>
                    <a:pt x="19" y="58"/>
                    <a:pt x="19" y="58"/>
                    <a:pt x="19" y="58"/>
                  </a:cubicBezTo>
                  <a:cubicBezTo>
                    <a:pt x="40" y="65"/>
                    <a:pt x="64" y="76"/>
                    <a:pt x="88" y="94"/>
                  </a:cubicBezTo>
                  <a:cubicBezTo>
                    <a:pt x="100" y="92"/>
                    <a:pt x="111" y="89"/>
                    <a:pt x="122" y="86"/>
                  </a:cubicBezTo>
                  <a:cubicBezTo>
                    <a:pt x="135" y="82"/>
                    <a:pt x="147" y="76"/>
                    <a:pt x="158" y="70"/>
                  </a:cubicBezTo>
                  <a:cubicBezTo>
                    <a:pt x="169" y="63"/>
                    <a:pt x="179" y="56"/>
                    <a:pt x="189" y="47"/>
                  </a:cubicBezTo>
                  <a:cubicBezTo>
                    <a:pt x="189" y="47"/>
                    <a:pt x="189" y="47"/>
                    <a:pt x="189" y="47"/>
                  </a:cubicBezTo>
                  <a:cubicBezTo>
                    <a:pt x="189" y="46"/>
                    <a:pt x="190" y="46"/>
                    <a:pt x="191" y="46"/>
                  </a:cubicBezTo>
                  <a:cubicBezTo>
                    <a:pt x="191" y="46"/>
                    <a:pt x="192" y="47"/>
                    <a:pt x="192" y="47"/>
                  </a:cubicBezTo>
                  <a:cubicBezTo>
                    <a:pt x="193" y="48"/>
                    <a:pt x="193" y="49"/>
                    <a:pt x="192" y="50"/>
                  </a:cubicBezTo>
                  <a:cubicBezTo>
                    <a:pt x="183" y="60"/>
                    <a:pt x="172" y="68"/>
                    <a:pt x="161" y="76"/>
                  </a:cubicBezTo>
                  <a:cubicBezTo>
                    <a:pt x="150" y="83"/>
                    <a:pt x="138" y="89"/>
                    <a:pt x="125" y="94"/>
                  </a:cubicBezTo>
                  <a:cubicBezTo>
                    <a:pt x="117" y="97"/>
                    <a:pt x="108" y="100"/>
                    <a:pt x="99" y="102"/>
                  </a:cubicBezTo>
                  <a:cubicBezTo>
                    <a:pt x="110" y="111"/>
                    <a:pt x="121" y="121"/>
                    <a:pt x="131" y="134"/>
                  </a:cubicBezTo>
                  <a:cubicBezTo>
                    <a:pt x="141" y="139"/>
                    <a:pt x="141" y="139"/>
                    <a:pt x="141" y="139"/>
                  </a:cubicBezTo>
                  <a:cubicBezTo>
                    <a:pt x="152" y="144"/>
                    <a:pt x="162" y="150"/>
                    <a:pt x="172" y="155"/>
                  </a:cubicBezTo>
                  <a:cubicBezTo>
                    <a:pt x="179" y="159"/>
                    <a:pt x="179" y="159"/>
                    <a:pt x="179" y="159"/>
                  </a:cubicBezTo>
                  <a:cubicBezTo>
                    <a:pt x="175" y="152"/>
                    <a:pt x="171" y="144"/>
                    <a:pt x="167" y="136"/>
                  </a:cubicBezTo>
                  <a:cubicBezTo>
                    <a:pt x="167" y="135"/>
                    <a:pt x="168" y="134"/>
                    <a:pt x="169" y="134"/>
                  </a:cubicBezTo>
                  <a:cubicBezTo>
                    <a:pt x="184" y="131"/>
                    <a:pt x="199" y="132"/>
                    <a:pt x="214" y="130"/>
                  </a:cubicBezTo>
                  <a:cubicBezTo>
                    <a:pt x="229" y="128"/>
                    <a:pt x="243" y="123"/>
                    <a:pt x="256" y="117"/>
                  </a:cubicBezTo>
                  <a:cubicBezTo>
                    <a:pt x="268" y="112"/>
                    <a:pt x="279" y="106"/>
                    <a:pt x="290" y="98"/>
                  </a:cubicBezTo>
                  <a:cubicBezTo>
                    <a:pt x="235" y="63"/>
                    <a:pt x="230" y="13"/>
                    <a:pt x="230" y="12"/>
                  </a:cubicBezTo>
                  <a:cubicBezTo>
                    <a:pt x="230" y="12"/>
                    <a:pt x="230" y="12"/>
                    <a:pt x="230" y="12"/>
                  </a:cubicBezTo>
                  <a:cubicBezTo>
                    <a:pt x="230" y="12"/>
                    <a:pt x="230" y="12"/>
                    <a:pt x="230" y="12"/>
                  </a:cubicBezTo>
                  <a:cubicBezTo>
                    <a:pt x="230" y="12"/>
                    <a:pt x="230" y="12"/>
                    <a:pt x="230" y="12"/>
                  </a:cubicBezTo>
                  <a:cubicBezTo>
                    <a:pt x="230" y="12"/>
                    <a:pt x="230" y="12"/>
                    <a:pt x="230" y="12"/>
                  </a:cubicBezTo>
                  <a:cubicBezTo>
                    <a:pt x="230" y="12"/>
                    <a:pt x="230" y="12"/>
                    <a:pt x="230" y="12"/>
                  </a:cubicBezTo>
                  <a:cubicBezTo>
                    <a:pt x="230" y="12"/>
                    <a:pt x="230" y="12"/>
                    <a:pt x="230" y="12"/>
                  </a:cubicBezTo>
                  <a:cubicBezTo>
                    <a:pt x="230" y="12"/>
                    <a:pt x="230" y="12"/>
                    <a:pt x="230" y="12"/>
                  </a:cubicBezTo>
                  <a:cubicBezTo>
                    <a:pt x="230" y="12"/>
                    <a:pt x="230" y="12"/>
                    <a:pt x="230" y="12"/>
                  </a:cubicBezTo>
                  <a:cubicBezTo>
                    <a:pt x="230" y="12"/>
                    <a:pt x="230" y="12"/>
                    <a:pt x="229" y="12"/>
                  </a:cubicBezTo>
                  <a:cubicBezTo>
                    <a:pt x="229" y="12"/>
                    <a:pt x="229" y="12"/>
                    <a:pt x="229" y="12"/>
                  </a:cubicBezTo>
                  <a:cubicBezTo>
                    <a:pt x="201" y="3"/>
                    <a:pt x="175" y="0"/>
                    <a:pt x="151" y="0"/>
                  </a:cubicBezTo>
                  <a:cubicBezTo>
                    <a:pt x="151" y="0"/>
                    <a:pt x="151" y="0"/>
                    <a:pt x="151" y="0"/>
                  </a:cubicBezTo>
                </a:path>
              </a:pathLst>
            </a:custGeom>
            <a:solidFill>
              <a:srgbClr val="428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319">
              <a:extLst>
                <a:ext uri="{FF2B5EF4-FFF2-40B4-BE49-F238E27FC236}">
                  <a16:creationId xmlns:a16="http://schemas.microsoft.com/office/drawing/2014/main" id="{96513A52-76C3-492A-BBFD-C748D64A7200}"/>
                </a:ext>
              </a:extLst>
            </p:cNvPr>
            <p:cNvSpPr>
              <a:spLocks/>
            </p:cNvSpPr>
            <p:nvPr/>
          </p:nvSpPr>
          <p:spPr bwMode="auto">
            <a:xfrm>
              <a:off x="645" y="727"/>
              <a:ext cx="69" cy="49"/>
            </a:xfrm>
            <a:custGeom>
              <a:avLst/>
              <a:gdLst>
                <a:gd name="T0" fmla="*/ 0 w 29"/>
                <a:gd name="T1" fmla="*/ 0 h 21"/>
                <a:gd name="T2" fmla="*/ 0 w 29"/>
                <a:gd name="T3" fmla="*/ 0 h 21"/>
                <a:gd name="T4" fmla="*/ 29 w 29"/>
                <a:gd name="T5" fmla="*/ 21 h 21"/>
                <a:gd name="T6" fmla="*/ 29 w 29"/>
                <a:gd name="T7" fmla="*/ 21 h 21"/>
                <a:gd name="T8" fmla="*/ 0 w 29"/>
                <a:gd name="T9" fmla="*/ 0 h 21"/>
              </a:gdLst>
              <a:ahLst/>
              <a:cxnLst>
                <a:cxn ang="0">
                  <a:pos x="T0" y="T1"/>
                </a:cxn>
                <a:cxn ang="0">
                  <a:pos x="T2" y="T3"/>
                </a:cxn>
                <a:cxn ang="0">
                  <a:pos x="T4" y="T5"/>
                </a:cxn>
                <a:cxn ang="0">
                  <a:pos x="T6" y="T7"/>
                </a:cxn>
                <a:cxn ang="0">
                  <a:pos x="T8" y="T9"/>
                </a:cxn>
              </a:cxnLst>
              <a:rect l="0" t="0" r="r" b="b"/>
              <a:pathLst>
                <a:path w="29" h="21">
                  <a:moveTo>
                    <a:pt x="0" y="0"/>
                  </a:moveTo>
                  <a:cubicBezTo>
                    <a:pt x="0" y="0"/>
                    <a:pt x="0" y="0"/>
                    <a:pt x="0" y="0"/>
                  </a:cubicBezTo>
                  <a:cubicBezTo>
                    <a:pt x="11" y="5"/>
                    <a:pt x="21" y="12"/>
                    <a:pt x="29" y="21"/>
                  </a:cubicBezTo>
                  <a:cubicBezTo>
                    <a:pt x="29" y="21"/>
                    <a:pt x="29" y="21"/>
                    <a:pt x="29" y="21"/>
                  </a:cubicBezTo>
                  <a:cubicBezTo>
                    <a:pt x="21" y="12"/>
                    <a:pt x="11" y="5"/>
                    <a:pt x="0"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320">
              <a:extLst>
                <a:ext uri="{FF2B5EF4-FFF2-40B4-BE49-F238E27FC236}">
                  <a16:creationId xmlns:a16="http://schemas.microsoft.com/office/drawing/2014/main" id="{50148691-930C-42EE-998B-E49C27B70032}"/>
                </a:ext>
              </a:extLst>
            </p:cNvPr>
            <p:cNvSpPr>
              <a:spLocks/>
            </p:cNvSpPr>
            <p:nvPr/>
          </p:nvSpPr>
          <p:spPr bwMode="auto">
            <a:xfrm>
              <a:off x="623" y="365"/>
              <a:ext cx="138" cy="411"/>
            </a:xfrm>
            <a:custGeom>
              <a:avLst/>
              <a:gdLst>
                <a:gd name="T0" fmla="*/ 0 w 58"/>
                <a:gd name="T1" fmla="*/ 0 h 173"/>
                <a:gd name="T2" fmla="*/ 28 w 58"/>
                <a:gd name="T3" fmla="*/ 46 h 173"/>
                <a:gd name="T4" fmla="*/ 28 w 58"/>
                <a:gd name="T5" fmla="*/ 46 h 173"/>
                <a:gd name="T6" fmla="*/ 31 w 58"/>
                <a:gd name="T7" fmla="*/ 53 h 173"/>
                <a:gd name="T8" fmla="*/ 31 w 58"/>
                <a:gd name="T9" fmla="*/ 53 h 173"/>
                <a:gd name="T10" fmla="*/ 32 w 58"/>
                <a:gd name="T11" fmla="*/ 54 h 173"/>
                <a:gd name="T12" fmla="*/ 32 w 58"/>
                <a:gd name="T13" fmla="*/ 56 h 173"/>
                <a:gd name="T14" fmla="*/ 32 w 58"/>
                <a:gd name="T15" fmla="*/ 56 h 173"/>
                <a:gd name="T16" fmla="*/ 32 w 58"/>
                <a:gd name="T17" fmla="*/ 56 h 173"/>
                <a:gd name="T18" fmla="*/ 32 w 58"/>
                <a:gd name="T19" fmla="*/ 56 h 173"/>
                <a:gd name="T20" fmla="*/ 32 w 58"/>
                <a:gd name="T21" fmla="*/ 56 h 173"/>
                <a:gd name="T22" fmla="*/ 32 w 58"/>
                <a:gd name="T23" fmla="*/ 56 h 173"/>
                <a:gd name="T24" fmla="*/ 32 w 58"/>
                <a:gd name="T25" fmla="*/ 56 h 173"/>
                <a:gd name="T26" fmla="*/ 32 w 58"/>
                <a:gd name="T27" fmla="*/ 56 h 173"/>
                <a:gd name="T28" fmla="*/ 32 w 58"/>
                <a:gd name="T29" fmla="*/ 56 h 173"/>
                <a:gd name="T30" fmla="*/ 32 w 58"/>
                <a:gd name="T31" fmla="*/ 56 h 173"/>
                <a:gd name="T32" fmla="*/ 32 w 58"/>
                <a:gd name="T33" fmla="*/ 56 h 173"/>
                <a:gd name="T34" fmla="*/ 32 w 58"/>
                <a:gd name="T35" fmla="*/ 56 h 173"/>
                <a:gd name="T36" fmla="*/ 32 w 58"/>
                <a:gd name="T37" fmla="*/ 56 h 173"/>
                <a:gd name="T38" fmla="*/ 32 w 58"/>
                <a:gd name="T39" fmla="*/ 56 h 173"/>
                <a:gd name="T40" fmla="*/ 9 w 58"/>
                <a:gd name="T41" fmla="*/ 152 h 173"/>
                <a:gd name="T42" fmla="*/ 38 w 58"/>
                <a:gd name="T43" fmla="*/ 173 h 173"/>
                <a:gd name="T44" fmla="*/ 40 w 58"/>
                <a:gd name="T45" fmla="*/ 100 h 173"/>
                <a:gd name="T46" fmla="*/ 50 w 58"/>
                <a:gd name="T47" fmla="*/ 72 h 173"/>
                <a:gd name="T48" fmla="*/ 54 w 58"/>
                <a:gd name="T49" fmla="*/ 45 h 173"/>
                <a:gd name="T50" fmla="*/ 43 w 58"/>
                <a:gd name="T51" fmla="*/ 22 h 173"/>
                <a:gd name="T52" fmla="*/ 38 w 58"/>
                <a:gd name="T53" fmla="*/ 19 h 173"/>
                <a:gd name="T54" fmla="*/ 22 w 58"/>
                <a:gd name="T55" fmla="*/ 11 h 173"/>
                <a:gd name="T56" fmla="*/ 0 w 58"/>
                <a:gd name="T5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 h="173">
                  <a:moveTo>
                    <a:pt x="0" y="0"/>
                  </a:moveTo>
                  <a:cubicBezTo>
                    <a:pt x="10" y="13"/>
                    <a:pt x="19" y="29"/>
                    <a:pt x="28" y="46"/>
                  </a:cubicBezTo>
                  <a:cubicBezTo>
                    <a:pt x="28" y="46"/>
                    <a:pt x="28" y="46"/>
                    <a:pt x="28" y="46"/>
                  </a:cubicBezTo>
                  <a:cubicBezTo>
                    <a:pt x="29" y="48"/>
                    <a:pt x="30" y="50"/>
                    <a:pt x="31" y="53"/>
                  </a:cubicBezTo>
                  <a:cubicBezTo>
                    <a:pt x="31" y="53"/>
                    <a:pt x="31" y="53"/>
                    <a:pt x="31" y="53"/>
                  </a:cubicBezTo>
                  <a:cubicBezTo>
                    <a:pt x="31" y="53"/>
                    <a:pt x="31" y="54"/>
                    <a:pt x="32" y="54"/>
                  </a:cubicBezTo>
                  <a:cubicBezTo>
                    <a:pt x="32" y="55"/>
                    <a:pt x="32" y="55"/>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6"/>
                    <a:pt x="32" y="56"/>
                    <a:pt x="32" y="56"/>
                  </a:cubicBezTo>
                  <a:cubicBezTo>
                    <a:pt x="32" y="57"/>
                    <a:pt x="4" y="91"/>
                    <a:pt x="9" y="152"/>
                  </a:cubicBezTo>
                  <a:cubicBezTo>
                    <a:pt x="20" y="157"/>
                    <a:pt x="30" y="164"/>
                    <a:pt x="38" y="173"/>
                  </a:cubicBezTo>
                  <a:cubicBezTo>
                    <a:pt x="34" y="149"/>
                    <a:pt x="34" y="124"/>
                    <a:pt x="40" y="100"/>
                  </a:cubicBezTo>
                  <a:cubicBezTo>
                    <a:pt x="42" y="91"/>
                    <a:pt x="46" y="81"/>
                    <a:pt x="50" y="72"/>
                  </a:cubicBezTo>
                  <a:cubicBezTo>
                    <a:pt x="55" y="63"/>
                    <a:pt x="58" y="56"/>
                    <a:pt x="54" y="45"/>
                  </a:cubicBezTo>
                  <a:cubicBezTo>
                    <a:pt x="51" y="37"/>
                    <a:pt x="47" y="30"/>
                    <a:pt x="43" y="22"/>
                  </a:cubicBezTo>
                  <a:cubicBezTo>
                    <a:pt x="38" y="19"/>
                    <a:pt x="38" y="19"/>
                    <a:pt x="38" y="19"/>
                  </a:cubicBezTo>
                  <a:cubicBezTo>
                    <a:pt x="22" y="11"/>
                    <a:pt x="22" y="11"/>
                    <a:pt x="22" y="11"/>
                  </a:cubicBezTo>
                  <a:cubicBezTo>
                    <a:pt x="15" y="8"/>
                    <a:pt x="7" y="4"/>
                    <a:pt x="0" y="0"/>
                  </a:cubicBezTo>
                </a:path>
              </a:pathLst>
            </a:custGeom>
            <a:solidFill>
              <a:srgbClr val="428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321">
              <a:extLst>
                <a:ext uri="{FF2B5EF4-FFF2-40B4-BE49-F238E27FC236}">
                  <a16:creationId xmlns:a16="http://schemas.microsoft.com/office/drawing/2014/main" id="{C2DE9D11-4041-47BB-9A17-FE58B6122E8C}"/>
                </a:ext>
              </a:extLst>
            </p:cNvPr>
            <p:cNvSpPr>
              <a:spLocks/>
            </p:cNvSpPr>
            <p:nvPr/>
          </p:nvSpPr>
          <p:spPr bwMode="auto">
            <a:xfrm>
              <a:off x="199" y="165"/>
              <a:ext cx="1205" cy="666"/>
            </a:xfrm>
            <a:custGeom>
              <a:avLst/>
              <a:gdLst>
                <a:gd name="T0" fmla="*/ 502 w 506"/>
                <a:gd name="T1" fmla="*/ 279 h 280"/>
                <a:gd name="T2" fmla="*/ 384 w 506"/>
                <a:gd name="T3" fmla="*/ 201 h 280"/>
                <a:gd name="T4" fmla="*/ 262 w 506"/>
                <a:gd name="T5" fmla="*/ 129 h 280"/>
                <a:gd name="T6" fmla="*/ 231 w 506"/>
                <a:gd name="T7" fmla="*/ 112 h 280"/>
                <a:gd name="T8" fmla="*/ 216 w 506"/>
                <a:gd name="T9" fmla="*/ 103 h 280"/>
                <a:gd name="T10" fmla="*/ 200 w 506"/>
                <a:gd name="T11" fmla="*/ 95 h 280"/>
                <a:gd name="T12" fmla="*/ 169 w 506"/>
                <a:gd name="T13" fmla="*/ 79 h 280"/>
                <a:gd name="T14" fmla="*/ 137 w 506"/>
                <a:gd name="T15" fmla="*/ 64 h 280"/>
                <a:gd name="T16" fmla="*/ 6 w 506"/>
                <a:gd name="T17" fmla="*/ 13 h 280"/>
                <a:gd name="T18" fmla="*/ 6 w 506"/>
                <a:gd name="T19" fmla="*/ 13 h 280"/>
                <a:gd name="T20" fmla="*/ 1 w 506"/>
                <a:gd name="T21" fmla="*/ 5 h 280"/>
                <a:gd name="T22" fmla="*/ 9 w 506"/>
                <a:gd name="T23" fmla="*/ 1 h 280"/>
                <a:gd name="T24" fmla="*/ 9 w 506"/>
                <a:gd name="T25" fmla="*/ 1 h 280"/>
                <a:gd name="T26" fmla="*/ 141 w 506"/>
                <a:gd name="T27" fmla="*/ 55 h 280"/>
                <a:gd name="T28" fmla="*/ 173 w 506"/>
                <a:gd name="T29" fmla="*/ 71 h 280"/>
                <a:gd name="T30" fmla="*/ 204 w 506"/>
                <a:gd name="T31" fmla="*/ 87 h 280"/>
                <a:gd name="T32" fmla="*/ 220 w 506"/>
                <a:gd name="T33" fmla="*/ 95 h 280"/>
                <a:gd name="T34" fmla="*/ 236 w 506"/>
                <a:gd name="T35" fmla="*/ 104 h 280"/>
                <a:gd name="T36" fmla="*/ 267 w 506"/>
                <a:gd name="T37" fmla="*/ 122 h 280"/>
                <a:gd name="T38" fmla="*/ 387 w 506"/>
                <a:gd name="T39" fmla="*/ 196 h 280"/>
                <a:gd name="T40" fmla="*/ 505 w 506"/>
                <a:gd name="T41" fmla="*/ 276 h 280"/>
                <a:gd name="T42" fmla="*/ 505 w 506"/>
                <a:gd name="T43" fmla="*/ 279 h 280"/>
                <a:gd name="T44" fmla="*/ 502 w 506"/>
                <a:gd name="T45" fmla="*/ 279 h 280"/>
                <a:gd name="T46" fmla="*/ 502 w 506"/>
                <a:gd name="T47" fmla="*/ 27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06" h="280">
                  <a:moveTo>
                    <a:pt x="502" y="279"/>
                  </a:moveTo>
                  <a:cubicBezTo>
                    <a:pt x="463" y="252"/>
                    <a:pt x="424" y="226"/>
                    <a:pt x="384" y="201"/>
                  </a:cubicBezTo>
                  <a:cubicBezTo>
                    <a:pt x="344" y="176"/>
                    <a:pt x="304" y="152"/>
                    <a:pt x="262" y="129"/>
                  </a:cubicBezTo>
                  <a:cubicBezTo>
                    <a:pt x="252" y="123"/>
                    <a:pt x="242" y="118"/>
                    <a:pt x="231" y="112"/>
                  </a:cubicBezTo>
                  <a:cubicBezTo>
                    <a:pt x="216" y="103"/>
                    <a:pt x="216" y="103"/>
                    <a:pt x="216" y="103"/>
                  </a:cubicBezTo>
                  <a:cubicBezTo>
                    <a:pt x="200" y="95"/>
                    <a:pt x="200" y="95"/>
                    <a:pt x="200" y="95"/>
                  </a:cubicBezTo>
                  <a:cubicBezTo>
                    <a:pt x="190" y="90"/>
                    <a:pt x="179" y="85"/>
                    <a:pt x="169" y="79"/>
                  </a:cubicBezTo>
                  <a:cubicBezTo>
                    <a:pt x="137" y="64"/>
                    <a:pt x="137" y="64"/>
                    <a:pt x="137" y="64"/>
                  </a:cubicBezTo>
                  <a:cubicBezTo>
                    <a:pt x="94" y="45"/>
                    <a:pt x="50" y="27"/>
                    <a:pt x="6" y="13"/>
                  </a:cubicBezTo>
                  <a:cubicBezTo>
                    <a:pt x="6" y="13"/>
                    <a:pt x="6" y="13"/>
                    <a:pt x="6" y="13"/>
                  </a:cubicBezTo>
                  <a:cubicBezTo>
                    <a:pt x="2" y="12"/>
                    <a:pt x="0" y="9"/>
                    <a:pt x="1" y="5"/>
                  </a:cubicBezTo>
                  <a:cubicBezTo>
                    <a:pt x="2" y="2"/>
                    <a:pt x="6" y="0"/>
                    <a:pt x="9" y="1"/>
                  </a:cubicBezTo>
                  <a:cubicBezTo>
                    <a:pt x="9" y="1"/>
                    <a:pt x="9" y="1"/>
                    <a:pt x="9" y="1"/>
                  </a:cubicBezTo>
                  <a:cubicBezTo>
                    <a:pt x="55" y="16"/>
                    <a:pt x="98" y="35"/>
                    <a:pt x="141" y="55"/>
                  </a:cubicBezTo>
                  <a:cubicBezTo>
                    <a:pt x="173" y="71"/>
                    <a:pt x="173" y="71"/>
                    <a:pt x="173" y="71"/>
                  </a:cubicBezTo>
                  <a:cubicBezTo>
                    <a:pt x="184" y="76"/>
                    <a:pt x="194" y="82"/>
                    <a:pt x="204" y="87"/>
                  </a:cubicBezTo>
                  <a:cubicBezTo>
                    <a:pt x="220" y="95"/>
                    <a:pt x="220" y="95"/>
                    <a:pt x="220" y="95"/>
                  </a:cubicBezTo>
                  <a:cubicBezTo>
                    <a:pt x="236" y="104"/>
                    <a:pt x="236" y="104"/>
                    <a:pt x="236" y="104"/>
                  </a:cubicBezTo>
                  <a:cubicBezTo>
                    <a:pt x="246" y="110"/>
                    <a:pt x="256" y="115"/>
                    <a:pt x="267" y="122"/>
                  </a:cubicBezTo>
                  <a:cubicBezTo>
                    <a:pt x="308" y="145"/>
                    <a:pt x="348" y="170"/>
                    <a:pt x="387" y="196"/>
                  </a:cubicBezTo>
                  <a:cubicBezTo>
                    <a:pt x="427" y="221"/>
                    <a:pt x="466" y="248"/>
                    <a:pt x="505" y="276"/>
                  </a:cubicBezTo>
                  <a:cubicBezTo>
                    <a:pt x="506" y="276"/>
                    <a:pt x="506" y="278"/>
                    <a:pt x="505" y="279"/>
                  </a:cubicBezTo>
                  <a:cubicBezTo>
                    <a:pt x="504" y="280"/>
                    <a:pt x="503" y="280"/>
                    <a:pt x="502" y="279"/>
                  </a:cubicBezTo>
                  <a:cubicBezTo>
                    <a:pt x="502" y="279"/>
                    <a:pt x="502" y="279"/>
                    <a:pt x="502" y="279"/>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322">
              <a:extLst>
                <a:ext uri="{FF2B5EF4-FFF2-40B4-BE49-F238E27FC236}">
                  <a16:creationId xmlns:a16="http://schemas.microsoft.com/office/drawing/2014/main" id="{E17A4A2F-55F8-4716-812B-E7CC60507779}"/>
                </a:ext>
              </a:extLst>
            </p:cNvPr>
            <p:cNvSpPr>
              <a:spLocks/>
            </p:cNvSpPr>
            <p:nvPr/>
          </p:nvSpPr>
          <p:spPr bwMode="auto">
            <a:xfrm>
              <a:off x="704" y="389"/>
              <a:ext cx="498" cy="416"/>
            </a:xfrm>
            <a:custGeom>
              <a:avLst/>
              <a:gdLst>
                <a:gd name="T0" fmla="*/ 70 w 209"/>
                <a:gd name="T1" fmla="*/ 171 h 175"/>
                <a:gd name="T2" fmla="*/ 68 w 209"/>
                <a:gd name="T3" fmla="*/ 129 h 175"/>
                <a:gd name="T4" fmla="*/ 57 w 209"/>
                <a:gd name="T5" fmla="*/ 88 h 175"/>
                <a:gd name="T6" fmla="*/ 39 w 209"/>
                <a:gd name="T7" fmla="*/ 50 h 175"/>
                <a:gd name="T8" fmla="*/ 14 w 209"/>
                <a:gd name="T9" fmla="*/ 16 h 175"/>
                <a:gd name="T10" fmla="*/ 0 w 209"/>
                <a:gd name="T11" fmla="*/ 0 h 175"/>
                <a:gd name="T12" fmla="*/ 21 w 209"/>
                <a:gd name="T13" fmla="*/ 6 h 175"/>
                <a:gd name="T14" fmla="*/ 66 w 209"/>
                <a:gd name="T15" fmla="*/ 16 h 175"/>
                <a:gd name="T16" fmla="*/ 113 w 209"/>
                <a:gd name="T17" fmla="*/ 18 h 175"/>
                <a:gd name="T18" fmla="*/ 159 w 209"/>
                <a:gd name="T19" fmla="*/ 14 h 175"/>
                <a:gd name="T20" fmla="*/ 205 w 209"/>
                <a:gd name="T21" fmla="*/ 3 h 175"/>
                <a:gd name="T22" fmla="*/ 205 w 209"/>
                <a:gd name="T23" fmla="*/ 3 h 175"/>
                <a:gd name="T24" fmla="*/ 208 w 209"/>
                <a:gd name="T25" fmla="*/ 5 h 175"/>
                <a:gd name="T26" fmla="*/ 207 w 209"/>
                <a:gd name="T27" fmla="*/ 9 h 175"/>
                <a:gd name="T28" fmla="*/ 161 w 209"/>
                <a:gd name="T29" fmla="*/ 22 h 175"/>
                <a:gd name="T30" fmla="*/ 113 w 209"/>
                <a:gd name="T31" fmla="*/ 28 h 175"/>
                <a:gd name="T32" fmla="*/ 65 w 209"/>
                <a:gd name="T33" fmla="*/ 26 h 175"/>
                <a:gd name="T34" fmla="*/ 17 w 209"/>
                <a:gd name="T35" fmla="*/ 18 h 175"/>
                <a:gd name="T36" fmla="*/ 23 w 209"/>
                <a:gd name="T37" fmla="*/ 8 h 175"/>
                <a:gd name="T38" fmla="*/ 48 w 209"/>
                <a:gd name="T39" fmla="*/ 45 h 175"/>
                <a:gd name="T40" fmla="*/ 66 w 209"/>
                <a:gd name="T41" fmla="*/ 85 h 175"/>
                <a:gd name="T42" fmla="*/ 75 w 209"/>
                <a:gd name="T43" fmla="*/ 128 h 175"/>
                <a:gd name="T44" fmla="*/ 76 w 209"/>
                <a:gd name="T45" fmla="*/ 172 h 175"/>
                <a:gd name="T46" fmla="*/ 73 w 209"/>
                <a:gd name="T47" fmla="*/ 175 h 175"/>
                <a:gd name="T48" fmla="*/ 70 w 209"/>
                <a:gd name="T49" fmla="*/ 172 h 175"/>
                <a:gd name="T50" fmla="*/ 70 w 209"/>
                <a:gd name="T51" fmla="*/ 17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9" h="175">
                  <a:moveTo>
                    <a:pt x="70" y="171"/>
                  </a:moveTo>
                  <a:cubicBezTo>
                    <a:pt x="71" y="157"/>
                    <a:pt x="70" y="143"/>
                    <a:pt x="68" y="129"/>
                  </a:cubicBezTo>
                  <a:cubicBezTo>
                    <a:pt x="66" y="115"/>
                    <a:pt x="62" y="101"/>
                    <a:pt x="57" y="88"/>
                  </a:cubicBezTo>
                  <a:cubicBezTo>
                    <a:pt x="52" y="75"/>
                    <a:pt x="46" y="62"/>
                    <a:pt x="39" y="50"/>
                  </a:cubicBezTo>
                  <a:cubicBezTo>
                    <a:pt x="32" y="38"/>
                    <a:pt x="23" y="27"/>
                    <a:pt x="14" y="16"/>
                  </a:cubicBezTo>
                  <a:cubicBezTo>
                    <a:pt x="0" y="0"/>
                    <a:pt x="0" y="0"/>
                    <a:pt x="0" y="0"/>
                  </a:cubicBezTo>
                  <a:cubicBezTo>
                    <a:pt x="21" y="6"/>
                    <a:pt x="21" y="6"/>
                    <a:pt x="21" y="6"/>
                  </a:cubicBezTo>
                  <a:cubicBezTo>
                    <a:pt x="35" y="11"/>
                    <a:pt x="51" y="14"/>
                    <a:pt x="66" y="16"/>
                  </a:cubicBezTo>
                  <a:cubicBezTo>
                    <a:pt x="81" y="18"/>
                    <a:pt x="97" y="18"/>
                    <a:pt x="113" y="18"/>
                  </a:cubicBezTo>
                  <a:cubicBezTo>
                    <a:pt x="128" y="18"/>
                    <a:pt x="144" y="17"/>
                    <a:pt x="159" y="14"/>
                  </a:cubicBezTo>
                  <a:cubicBezTo>
                    <a:pt x="175" y="12"/>
                    <a:pt x="190" y="8"/>
                    <a:pt x="205" y="3"/>
                  </a:cubicBezTo>
                  <a:cubicBezTo>
                    <a:pt x="205" y="3"/>
                    <a:pt x="205" y="3"/>
                    <a:pt x="205" y="3"/>
                  </a:cubicBezTo>
                  <a:cubicBezTo>
                    <a:pt x="206" y="2"/>
                    <a:pt x="208" y="3"/>
                    <a:pt x="208" y="5"/>
                  </a:cubicBezTo>
                  <a:cubicBezTo>
                    <a:pt x="209" y="6"/>
                    <a:pt x="208" y="8"/>
                    <a:pt x="207" y="9"/>
                  </a:cubicBezTo>
                  <a:cubicBezTo>
                    <a:pt x="192" y="14"/>
                    <a:pt x="176" y="19"/>
                    <a:pt x="161" y="22"/>
                  </a:cubicBezTo>
                  <a:cubicBezTo>
                    <a:pt x="145" y="25"/>
                    <a:pt x="129" y="27"/>
                    <a:pt x="113" y="28"/>
                  </a:cubicBezTo>
                  <a:cubicBezTo>
                    <a:pt x="97" y="28"/>
                    <a:pt x="81" y="28"/>
                    <a:pt x="65" y="26"/>
                  </a:cubicBezTo>
                  <a:cubicBezTo>
                    <a:pt x="49" y="25"/>
                    <a:pt x="33" y="22"/>
                    <a:pt x="17" y="18"/>
                  </a:cubicBezTo>
                  <a:cubicBezTo>
                    <a:pt x="23" y="8"/>
                    <a:pt x="23" y="8"/>
                    <a:pt x="23" y="8"/>
                  </a:cubicBezTo>
                  <a:cubicBezTo>
                    <a:pt x="33" y="20"/>
                    <a:pt x="41" y="32"/>
                    <a:pt x="48" y="45"/>
                  </a:cubicBezTo>
                  <a:cubicBezTo>
                    <a:pt x="55" y="58"/>
                    <a:pt x="61" y="71"/>
                    <a:pt x="66" y="85"/>
                  </a:cubicBezTo>
                  <a:cubicBezTo>
                    <a:pt x="70" y="99"/>
                    <a:pt x="73" y="114"/>
                    <a:pt x="75" y="128"/>
                  </a:cubicBezTo>
                  <a:cubicBezTo>
                    <a:pt x="77" y="143"/>
                    <a:pt x="78" y="157"/>
                    <a:pt x="76" y="172"/>
                  </a:cubicBezTo>
                  <a:cubicBezTo>
                    <a:pt x="76" y="174"/>
                    <a:pt x="74" y="175"/>
                    <a:pt x="73" y="175"/>
                  </a:cubicBezTo>
                  <a:cubicBezTo>
                    <a:pt x="71" y="174"/>
                    <a:pt x="70" y="173"/>
                    <a:pt x="70" y="172"/>
                  </a:cubicBezTo>
                  <a:lnTo>
                    <a:pt x="70" y="171"/>
                  </a:ln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323">
              <a:extLst>
                <a:ext uri="{FF2B5EF4-FFF2-40B4-BE49-F238E27FC236}">
                  <a16:creationId xmlns:a16="http://schemas.microsoft.com/office/drawing/2014/main" id="{6AE72F11-C7BE-4BEF-9C37-6C49C0360FC7}"/>
                </a:ext>
              </a:extLst>
            </p:cNvPr>
            <p:cNvSpPr>
              <a:spLocks/>
            </p:cNvSpPr>
            <p:nvPr/>
          </p:nvSpPr>
          <p:spPr bwMode="auto">
            <a:xfrm>
              <a:off x="1099" y="622"/>
              <a:ext cx="362" cy="316"/>
            </a:xfrm>
            <a:custGeom>
              <a:avLst/>
              <a:gdLst>
                <a:gd name="T0" fmla="*/ 55 w 152"/>
                <a:gd name="T1" fmla="*/ 131 h 133"/>
                <a:gd name="T2" fmla="*/ 51 w 152"/>
                <a:gd name="T3" fmla="*/ 100 h 133"/>
                <a:gd name="T4" fmla="*/ 42 w 152"/>
                <a:gd name="T5" fmla="*/ 70 h 133"/>
                <a:gd name="T6" fmla="*/ 11 w 152"/>
                <a:gd name="T7" fmla="*/ 15 h 133"/>
                <a:gd name="T8" fmla="*/ 11 w 152"/>
                <a:gd name="T9" fmla="*/ 15 h 133"/>
                <a:gd name="T10" fmla="*/ 0 w 152"/>
                <a:gd name="T11" fmla="*/ 0 h 133"/>
                <a:gd name="T12" fmla="*/ 18 w 152"/>
                <a:gd name="T13" fmla="*/ 6 h 133"/>
                <a:gd name="T14" fmla="*/ 49 w 152"/>
                <a:gd name="T15" fmla="*/ 15 h 133"/>
                <a:gd name="T16" fmla="*/ 82 w 152"/>
                <a:gd name="T17" fmla="*/ 20 h 133"/>
                <a:gd name="T18" fmla="*/ 115 w 152"/>
                <a:gd name="T19" fmla="*/ 20 h 133"/>
                <a:gd name="T20" fmla="*/ 147 w 152"/>
                <a:gd name="T21" fmla="*/ 14 h 133"/>
                <a:gd name="T22" fmla="*/ 147 w 152"/>
                <a:gd name="T23" fmla="*/ 13 h 133"/>
                <a:gd name="T24" fmla="*/ 151 w 152"/>
                <a:gd name="T25" fmla="*/ 16 h 133"/>
                <a:gd name="T26" fmla="*/ 149 w 152"/>
                <a:gd name="T27" fmla="*/ 20 h 133"/>
                <a:gd name="T28" fmla="*/ 116 w 152"/>
                <a:gd name="T29" fmla="*/ 28 h 133"/>
                <a:gd name="T30" fmla="*/ 82 w 152"/>
                <a:gd name="T31" fmla="*/ 29 h 133"/>
                <a:gd name="T32" fmla="*/ 47 w 152"/>
                <a:gd name="T33" fmla="*/ 25 h 133"/>
                <a:gd name="T34" fmla="*/ 14 w 152"/>
                <a:gd name="T35" fmla="*/ 17 h 133"/>
                <a:gd name="T36" fmla="*/ 21 w 152"/>
                <a:gd name="T37" fmla="*/ 8 h 133"/>
                <a:gd name="T38" fmla="*/ 21 w 152"/>
                <a:gd name="T39" fmla="*/ 8 h 133"/>
                <a:gd name="T40" fmla="*/ 49 w 152"/>
                <a:gd name="T41" fmla="*/ 67 h 133"/>
                <a:gd name="T42" fmla="*/ 56 w 152"/>
                <a:gd name="T43" fmla="*/ 99 h 133"/>
                <a:gd name="T44" fmla="*/ 58 w 152"/>
                <a:gd name="T45" fmla="*/ 131 h 133"/>
                <a:gd name="T46" fmla="*/ 57 w 152"/>
                <a:gd name="T47" fmla="*/ 133 h 133"/>
                <a:gd name="T48" fmla="*/ 55 w 152"/>
                <a:gd name="T49" fmla="*/ 13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33">
                  <a:moveTo>
                    <a:pt x="55" y="131"/>
                  </a:moveTo>
                  <a:cubicBezTo>
                    <a:pt x="55" y="121"/>
                    <a:pt x="53" y="110"/>
                    <a:pt x="51" y="100"/>
                  </a:cubicBezTo>
                  <a:cubicBezTo>
                    <a:pt x="49" y="90"/>
                    <a:pt x="45" y="79"/>
                    <a:pt x="42" y="70"/>
                  </a:cubicBezTo>
                  <a:cubicBezTo>
                    <a:pt x="34" y="50"/>
                    <a:pt x="23" y="32"/>
                    <a:pt x="11" y="15"/>
                  </a:cubicBezTo>
                  <a:cubicBezTo>
                    <a:pt x="11" y="15"/>
                    <a:pt x="11" y="15"/>
                    <a:pt x="11" y="15"/>
                  </a:cubicBezTo>
                  <a:cubicBezTo>
                    <a:pt x="0" y="0"/>
                    <a:pt x="0" y="0"/>
                    <a:pt x="0" y="0"/>
                  </a:cubicBezTo>
                  <a:cubicBezTo>
                    <a:pt x="18" y="6"/>
                    <a:pt x="18" y="6"/>
                    <a:pt x="18" y="6"/>
                  </a:cubicBezTo>
                  <a:cubicBezTo>
                    <a:pt x="28" y="9"/>
                    <a:pt x="39" y="12"/>
                    <a:pt x="49" y="15"/>
                  </a:cubicBezTo>
                  <a:cubicBezTo>
                    <a:pt x="60" y="17"/>
                    <a:pt x="71" y="19"/>
                    <a:pt x="82" y="20"/>
                  </a:cubicBezTo>
                  <a:cubicBezTo>
                    <a:pt x="93" y="21"/>
                    <a:pt x="104" y="21"/>
                    <a:pt x="115" y="20"/>
                  </a:cubicBezTo>
                  <a:cubicBezTo>
                    <a:pt x="126" y="19"/>
                    <a:pt x="137" y="17"/>
                    <a:pt x="147" y="14"/>
                  </a:cubicBezTo>
                  <a:cubicBezTo>
                    <a:pt x="147" y="13"/>
                    <a:pt x="147" y="13"/>
                    <a:pt x="147" y="13"/>
                  </a:cubicBezTo>
                  <a:cubicBezTo>
                    <a:pt x="149" y="13"/>
                    <a:pt x="151" y="14"/>
                    <a:pt x="151" y="16"/>
                  </a:cubicBezTo>
                  <a:cubicBezTo>
                    <a:pt x="152" y="17"/>
                    <a:pt x="151" y="19"/>
                    <a:pt x="149" y="20"/>
                  </a:cubicBezTo>
                  <a:cubicBezTo>
                    <a:pt x="139" y="24"/>
                    <a:pt x="127" y="26"/>
                    <a:pt x="116" y="28"/>
                  </a:cubicBezTo>
                  <a:cubicBezTo>
                    <a:pt x="105" y="29"/>
                    <a:pt x="93" y="29"/>
                    <a:pt x="82" y="29"/>
                  </a:cubicBezTo>
                  <a:cubicBezTo>
                    <a:pt x="70" y="28"/>
                    <a:pt x="59" y="27"/>
                    <a:pt x="47" y="25"/>
                  </a:cubicBezTo>
                  <a:cubicBezTo>
                    <a:pt x="36" y="23"/>
                    <a:pt x="25" y="21"/>
                    <a:pt x="14" y="17"/>
                  </a:cubicBezTo>
                  <a:cubicBezTo>
                    <a:pt x="21" y="8"/>
                    <a:pt x="21" y="8"/>
                    <a:pt x="21" y="8"/>
                  </a:cubicBezTo>
                  <a:cubicBezTo>
                    <a:pt x="21" y="8"/>
                    <a:pt x="21" y="8"/>
                    <a:pt x="21" y="8"/>
                  </a:cubicBezTo>
                  <a:cubicBezTo>
                    <a:pt x="33" y="26"/>
                    <a:pt x="42" y="46"/>
                    <a:pt x="49" y="67"/>
                  </a:cubicBezTo>
                  <a:cubicBezTo>
                    <a:pt x="52" y="78"/>
                    <a:pt x="54" y="88"/>
                    <a:pt x="56" y="99"/>
                  </a:cubicBezTo>
                  <a:cubicBezTo>
                    <a:pt x="58" y="110"/>
                    <a:pt x="59" y="120"/>
                    <a:pt x="58" y="131"/>
                  </a:cubicBezTo>
                  <a:cubicBezTo>
                    <a:pt x="58" y="132"/>
                    <a:pt x="58" y="133"/>
                    <a:pt x="57" y="133"/>
                  </a:cubicBezTo>
                  <a:cubicBezTo>
                    <a:pt x="56" y="133"/>
                    <a:pt x="55" y="132"/>
                    <a:pt x="55" y="131"/>
                  </a:cubicBezTo>
                  <a:close/>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324">
              <a:extLst>
                <a:ext uri="{FF2B5EF4-FFF2-40B4-BE49-F238E27FC236}">
                  <a16:creationId xmlns:a16="http://schemas.microsoft.com/office/drawing/2014/main" id="{515071AB-2493-466A-93F9-BD63BB329045}"/>
                </a:ext>
              </a:extLst>
            </p:cNvPr>
            <p:cNvSpPr>
              <a:spLocks/>
            </p:cNvSpPr>
            <p:nvPr/>
          </p:nvSpPr>
          <p:spPr bwMode="auto">
            <a:xfrm>
              <a:off x="345" y="113"/>
              <a:ext cx="390" cy="476"/>
            </a:xfrm>
            <a:custGeom>
              <a:avLst/>
              <a:gdLst>
                <a:gd name="T0" fmla="*/ 71 w 164"/>
                <a:gd name="T1" fmla="*/ 195 h 200"/>
                <a:gd name="T2" fmla="*/ 70 w 164"/>
                <a:gd name="T3" fmla="*/ 156 h 200"/>
                <a:gd name="T4" fmla="*/ 60 w 164"/>
                <a:gd name="T5" fmla="*/ 120 h 200"/>
                <a:gd name="T6" fmla="*/ 40 w 164"/>
                <a:gd name="T7" fmla="*/ 87 h 200"/>
                <a:gd name="T8" fmla="*/ 13 w 164"/>
                <a:gd name="T9" fmla="*/ 59 h 200"/>
                <a:gd name="T10" fmla="*/ 0 w 164"/>
                <a:gd name="T11" fmla="*/ 49 h 200"/>
                <a:gd name="T12" fmla="*/ 18 w 164"/>
                <a:gd name="T13" fmla="*/ 49 h 200"/>
                <a:gd name="T14" fmla="*/ 18 w 164"/>
                <a:gd name="T15" fmla="*/ 49 h 200"/>
                <a:gd name="T16" fmla="*/ 37 w 164"/>
                <a:gd name="T17" fmla="*/ 49 h 200"/>
                <a:gd name="T18" fmla="*/ 56 w 164"/>
                <a:gd name="T19" fmla="*/ 48 h 200"/>
                <a:gd name="T20" fmla="*/ 93 w 164"/>
                <a:gd name="T21" fmla="*/ 40 h 200"/>
                <a:gd name="T22" fmla="*/ 129 w 164"/>
                <a:gd name="T23" fmla="*/ 24 h 200"/>
                <a:gd name="T24" fmla="*/ 160 w 164"/>
                <a:gd name="T25" fmla="*/ 1 h 200"/>
                <a:gd name="T26" fmla="*/ 160 w 164"/>
                <a:gd name="T27" fmla="*/ 1 h 200"/>
                <a:gd name="T28" fmla="*/ 163 w 164"/>
                <a:gd name="T29" fmla="*/ 1 h 200"/>
                <a:gd name="T30" fmla="*/ 163 w 164"/>
                <a:gd name="T31" fmla="*/ 4 h 200"/>
                <a:gd name="T32" fmla="*/ 132 w 164"/>
                <a:gd name="T33" fmla="*/ 30 h 200"/>
                <a:gd name="T34" fmla="*/ 96 w 164"/>
                <a:gd name="T35" fmla="*/ 48 h 200"/>
                <a:gd name="T36" fmla="*/ 57 w 164"/>
                <a:gd name="T37" fmla="*/ 58 h 200"/>
                <a:gd name="T38" fmla="*/ 37 w 164"/>
                <a:gd name="T39" fmla="*/ 61 h 200"/>
                <a:gd name="T40" fmla="*/ 17 w 164"/>
                <a:gd name="T41" fmla="*/ 61 h 200"/>
                <a:gd name="T42" fmla="*/ 17 w 164"/>
                <a:gd name="T43" fmla="*/ 61 h 200"/>
                <a:gd name="T44" fmla="*/ 21 w 164"/>
                <a:gd name="T45" fmla="*/ 50 h 200"/>
                <a:gd name="T46" fmla="*/ 49 w 164"/>
                <a:gd name="T47" fmla="*/ 80 h 200"/>
                <a:gd name="T48" fmla="*/ 69 w 164"/>
                <a:gd name="T49" fmla="*/ 116 h 200"/>
                <a:gd name="T50" fmla="*/ 79 w 164"/>
                <a:gd name="T51" fmla="*/ 155 h 200"/>
                <a:gd name="T52" fmla="*/ 79 w 164"/>
                <a:gd name="T53" fmla="*/ 196 h 200"/>
                <a:gd name="T54" fmla="*/ 74 w 164"/>
                <a:gd name="T55" fmla="*/ 199 h 200"/>
                <a:gd name="T56" fmla="*/ 71 w 164"/>
                <a:gd name="T57" fmla="*/ 195 h 200"/>
                <a:gd name="T58" fmla="*/ 71 w 164"/>
                <a:gd name="T59"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4" h="200">
                  <a:moveTo>
                    <a:pt x="71" y="195"/>
                  </a:moveTo>
                  <a:cubicBezTo>
                    <a:pt x="73" y="182"/>
                    <a:pt x="72" y="169"/>
                    <a:pt x="70" y="156"/>
                  </a:cubicBezTo>
                  <a:cubicBezTo>
                    <a:pt x="68" y="144"/>
                    <a:pt x="65" y="131"/>
                    <a:pt x="60" y="120"/>
                  </a:cubicBezTo>
                  <a:cubicBezTo>
                    <a:pt x="55" y="108"/>
                    <a:pt x="48" y="97"/>
                    <a:pt x="40" y="87"/>
                  </a:cubicBezTo>
                  <a:cubicBezTo>
                    <a:pt x="32" y="77"/>
                    <a:pt x="23" y="67"/>
                    <a:pt x="13" y="59"/>
                  </a:cubicBezTo>
                  <a:cubicBezTo>
                    <a:pt x="0" y="49"/>
                    <a:pt x="0" y="49"/>
                    <a:pt x="0" y="49"/>
                  </a:cubicBezTo>
                  <a:cubicBezTo>
                    <a:pt x="18" y="49"/>
                    <a:pt x="18" y="49"/>
                    <a:pt x="18" y="49"/>
                  </a:cubicBezTo>
                  <a:cubicBezTo>
                    <a:pt x="18" y="49"/>
                    <a:pt x="18" y="49"/>
                    <a:pt x="18" y="49"/>
                  </a:cubicBezTo>
                  <a:cubicBezTo>
                    <a:pt x="24" y="49"/>
                    <a:pt x="30" y="49"/>
                    <a:pt x="37" y="49"/>
                  </a:cubicBezTo>
                  <a:cubicBezTo>
                    <a:pt x="43" y="49"/>
                    <a:pt x="50" y="49"/>
                    <a:pt x="56" y="48"/>
                  </a:cubicBezTo>
                  <a:cubicBezTo>
                    <a:pt x="69" y="46"/>
                    <a:pt x="81" y="44"/>
                    <a:pt x="93" y="40"/>
                  </a:cubicBezTo>
                  <a:cubicBezTo>
                    <a:pt x="106" y="36"/>
                    <a:pt x="118" y="30"/>
                    <a:pt x="129" y="24"/>
                  </a:cubicBezTo>
                  <a:cubicBezTo>
                    <a:pt x="140" y="17"/>
                    <a:pt x="150" y="10"/>
                    <a:pt x="160" y="1"/>
                  </a:cubicBezTo>
                  <a:cubicBezTo>
                    <a:pt x="160" y="1"/>
                    <a:pt x="160" y="1"/>
                    <a:pt x="160" y="1"/>
                  </a:cubicBezTo>
                  <a:cubicBezTo>
                    <a:pt x="161" y="0"/>
                    <a:pt x="162" y="0"/>
                    <a:pt x="163" y="1"/>
                  </a:cubicBezTo>
                  <a:cubicBezTo>
                    <a:pt x="164" y="2"/>
                    <a:pt x="164" y="3"/>
                    <a:pt x="163" y="4"/>
                  </a:cubicBezTo>
                  <a:cubicBezTo>
                    <a:pt x="154" y="14"/>
                    <a:pt x="143" y="22"/>
                    <a:pt x="132" y="30"/>
                  </a:cubicBezTo>
                  <a:cubicBezTo>
                    <a:pt x="121" y="37"/>
                    <a:pt x="109" y="43"/>
                    <a:pt x="96" y="48"/>
                  </a:cubicBezTo>
                  <a:cubicBezTo>
                    <a:pt x="84" y="52"/>
                    <a:pt x="71" y="56"/>
                    <a:pt x="57" y="58"/>
                  </a:cubicBezTo>
                  <a:cubicBezTo>
                    <a:pt x="51" y="59"/>
                    <a:pt x="44" y="60"/>
                    <a:pt x="37" y="61"/>
                  </a:cubicBezTo>
                  <a:cubicBezTo>
                    <a:pt x="30" y="61"/>
                    <a:pt x="24" y="61"/>
                    <a:pt x="17" y="61"/>
                  </a:cubicBezTo>
                  <a:cubicBezTo>
                    <a:pt x="17" y="61"/>
                    <a:pt x="17" y="61"/>
                    <a:pt x="17" y="61"/>
                  </a:cubicBezTo>
                  <a:cubicBezTo>
                    <a:pt x="21" y="50"/>
                    <a:pt x="21" y="50"/>
                    <a:pt x="21" y="50"/>
                  </a:cubicBezTo>
                  <a:cubicBezTo>
                    <a:pt x="32" y="59"/>
                    <a:pt x="41" y="69"/>
                    <a:pt x="49" y="80"/>
                  </a:cubicBezTo>
                  <a:cubicBezTo>
                    <a:pt x="57" y="91"/>
                    <a:pt x="64" y="103"/>
                    <a:pt x="69" y="116"/>
                  </a:cubicBezTo>
                  <a:cubicBezTo>
                    <a:pt x="74" y="128"/>
                    <a:pt x="77" y="142"/>
                    <a:pt x="79" y="155"/>
                  </a:cubicBezTo>
                  <a:cubicBezTo>
                    <a:pt x="81" y="169"/>
                    <a:pt x="81" y="182"/>
                    <a:pt x="79" y="196"/>
                  </a:cubicBezTo>
                  <a:cubicBezTo>
                    <a:pt x="79" y="198"/>
                    <a:pt x="77" y="200"/>
                    <a:pt x="74" y="199"/>
                  </a:cubicBezTo>
                  <a:cubicBezTo>
                    <a:pt x="72" y="199"/>
                    <a:pt x="71" y="197"/>
                    <a:pt x="71" y="195"/>
                  </a:cubicBezTo>
                  <a:cubicBezTo>
                    <a:pt x="71" y="195"/>
                    <a:pt x="71" y="195"/>
                    <a:pt x="71" y="195"/>
                  </a:cubicBezTo>
                </a:path>
              </a:pathLst>
            </a:custGeom>
            <a:solidFill>
              <a:srgbClr val="3B8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325">
              <a:extLst>
                <a:ext uri="{FF2B5EF4-FFF2-40B4-BE49-F238E27FC236}">
                  <a16:creationId xmlns:a16="http://schemas.microsoft.com/office/drawing/2014/main" id="{AAE5C81C-D75E-4D47-A266-B10F6D9B55E4}"/>
                </a:ext>
              </a:extLst>
            </p:cNvPr>
            <p:cNvSpPr>
              <a:spLocks/>
            </p:cNvSpPr>
            <p:nvPr/>
          </p:nvSpPr>
          <p:spPr bwMode="auto">
            <a:xfrm>
              <a:off x="-93" y="103"/>
              <a:ext cx="928" cy="1773"/>
            </a:xfrm>
            <a:custGeom>
              <a:avLst/>
              <a:gdLst>
                <a:gd name="T0" fmla="*/ 111 w 390"/>
                <a:gd name="T1" fmla="*/ 4 h 745"/>
                <a:gd name="T2" fmla="*/ 333 w 390"/>
                <a:gd name="T3" fmla="*/ 166 h 745"/>
                <a:gd name="T4" fmla="*/ 390 w 390"/>
                <a:gd name="T5" fmla="*/ 423 h 745"/>
                <a:gd name="T6" fmla="*/ 364 w 390"/>
                <a:gd name="T7" fmla="*/ 588 h 745"/>
                <a:gd name="T8" fmla="*/ 265 w 390"/>
                <a:gd name="T9" fmla="*/ 745 h 745"/>
                <a:gd name="T10" fmla="*/ 118 w 390"/>
                <a:gd name="T11" fmla="*/ 630 h 745"/>
                <a:gd name="T12" fmla="*/ 42 w 390"/>
                <a:gd name="T13" fmla="*/ 453 h 745"/>
                <a:gd name="T14" fmla="*/ 0 w 390"/>
                <a:gd name="T15" fmla="*/ 262 h 745"/>
                <a:gd name="T16" fmla="*/ 111 w 390"/>
                <a:gd name="T17" fmla="*/ 4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 h="745">
                  <a:moveTo>
                    <a:pt x="111" y="4"/>
                  </a:moveTo>
                  <a:cubicBezTo>
                    <a:pt x="111" y="4"/>
                    <a:pt x="256" y="0"/>
                    <a:pt x="333" y="166"/>
                  </a:cubicBezTo>
                  <a:cubicBezTo>
                    <a:pt x="333" y="166"/>
                    <a:pt x="251" y="265"/>
                    <a:pt x="390" y="423"/>
                  </a:cubicBezTo>
                  <a:cubicBezTo>
                    <a:pt x="390" y="423"/>
                    <a:pt x="295" y="476"/>
                    <a:pt x="364" y="588"/>
                  </a:cubicBezTo>
                  <a:cubicBezTo>
                    <a:pt x="364" y="588"/>
                    <a:pt x="266" y="629"/>
                    <a:pt x="265" y="745"/>
                  </a:cubicBezTo>
                  <a:cubicBezTo>
                    <a:pt x="265" y="745"/>
                    <a:pt x="235" y="585"/>
                    <a:pt x="118" y="630"/>
                  </a:cubicBezTo>
                  <a:cubicBezTo>
                    <a:pt x="118" y="630"/>
                    <a:pt x="184" y="487"/>
                    <a:pt x="42" y="453"/>
                  </a:cubicBezTo>
                  <a:cubicBezTo>
                    <a:pt x="42" y="453"/>
                    <a:pt x="137" y="293"/>
                    <a:pt x="0" y="262"/>
                  </a:cubicBezTo>
                  <a:cubicBezTo>
                    <a:pt x="0" y="262"/>
                    <a:pt x="48" y="50"/>
                    <a:pt x="111" y="4"/>
                  </a:cubicBezTo>
                </a:path>
              </a:pathLst>
            </a:custGeom>
            <a:solidFill>
              <a:srgbClr val="5CB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326">
              <a:extLst>
                <a:ext uri="{FF2B5EF4-FFF2-40B4-BE49-F238E27FC236}">
                  <a16:creationId xmlns:a16="http://schemas.microsoft.com/office/drawing/2014/main" id="{ACFC50B0-C01F-43E7-96EA-D0FDC38E98E5}"/>
                </a:ext>
              </a:extLst>
            </p:cNvPr>
            <p:cNvSpPr>
              <a:spLocks/>
            </p:cNvSpPr>
            <p:nvPr/>
          </p:nvSpPr>
          <p:spPr bwMode="auto">
            <a:xfrm>
              <a:off x="99" y="113"/>
              <a:ext cx="177" cy="85"/>
            </a:xfrm>
            <a:custGeom>
              <a:avLst/>
              <a:gdLst>
                <a:gd name="T0" fmla="*/ 31 w 74"/>
                <a:gd name="T1" fmla="*/ 0 h 36"/>
                <a:gd name="T2" fmla="*/ 30 w 74"/>
                <a:gd name="T3" fmla="*/ 0 h 36"/>
                <a:gd name="T4" fmla="*/ 0 w 74"/>
                <a:gd name="T5" fmla="*/ 36 h 36"/>
                <a:gd name="T6" fmla="*/ 30 w 74"/>
                <a:gd name="T7" fmla="*/ 0 h 36"/>
                <a:gd name="T8" fmla="*/ 31 w 74"/>
                <a:gd name="T9" fmla="*/ 0 h 36"/>
                <a:gd name="T10" fmla="*/ 74 w 74"/>
                <a:gd name="T11" fmla="*/ 6 h 36"/>
                <a:gd name="T12" fmla="*/ 74 w 74"/>
                <a:gd name="T13" fmla="*/ 6 h 36"/>
                <a:gd name="T14" fmla="*/ 31 w 74"/>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36">
                  <a:moveTo>
                    <a:pt x="31" y="0"/>
                  </a:moveTo>
                  <a:cubicBezTo>
                    <a:pt x="30" y="0"/>
                    <a:pt x="30" y="0"/>
                    <a:pt x="30" y="0"/>
                  </a:cubicBezTo>
                  <a:cubicBezTo>
                    <a:pt x="19" y="8"/>
                    <a:pt x="9" y="20"/>
                    <a:pt x="0" y="36"/>
                  </a:cubicBezTo>
                  <a:cubicBezTo>
                    <a:pt x="9" y="20"/>
                    <a:pt x="19" y="8"/>
                    <a:pt x="30" y="0"/>
                  </a:cubicBezTo>
                  <a:cubicBezTo>
                    <a:pt x="30" y="0"/>
                    <a:pt x="30" y="0"/>
                    <a:pt x="31" y="0"/>
                  </a:cubicBezTo>
                  <a:cubicBezTo>
                    <a:pt x="34" y="0"/>
                    <a:pt x="51" y="0"/>
                    <a:pt x="74" y="6"/>
                  </a:cubicBezTo>
                  <a:cubicBezTo>
                    <a:pt x="74" y="6"/>
                    <a:pt x="74" y="6"/>
                    <a:pt x="74" y="6"/>
                  </a:cubicBezTo>
                  <a:cubicBezTo>
                    <a:pt x="51" y="0"/>
                    <a:pt x="34" y="0"/>
                    <a:pt x="31"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Rectangle 327">
              <a:extLst>
                <a:ext uri="{FF2B5EF4-FFF2-40B4-BE49-F238E27FC236}">
                  <a16:creationId xmlns:a16="http://schemas.microsoft.com/office/drawing/2014/main" id="{DD8F9CC4-0714-4891-AFD3-92C1D44F14A2}"/>
                </a:ext>
              </a:extLst>
            </p:cNvPr>
            <p:cNvSpPr>
              <a:spLocks noChangeArrowheads="1"/>
            </p:cNvSpPr>
            <p:nvPr/>
          </p:nvSpPr>
          <p:spPr bwMode="auto">
            <a:xfrm>
              <a:off x="276" y="127"/>
              <a:ext cx="1" cy="1"/>
            </a:xfrm>
            <a:prstGeom prst="rect">
              <a:avLst/>
            </a:prstGeom>
            <a:solidFill>
              <a:srgbClr val="BDD8B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Rectangle 328">
              <a:extLst>
                <a:ext uri="{FF2B5EF4-FFF2-40B4-BE49-F238E27FC236}">
                  <a16:creationId xmlns:a16="http://schemas.microsoft.com/office/drawing/2014/main" id="{21A57823-2860-4E99-84EF-6D4D0DAC80E1}"/>
                </a:ext>
              </a:extLst>
            </p:cNvPr>
            <p:cNvSpPr>
              <a:spLocks noChangeArrowheads="1"/>
            </p:cNvSpPr>
            <p:nvPr/>
          </p:nvSpPr>
          <p:spPr bwMode="auto">
            <a:xfrm>
              <a:off x="276" y="127"/>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329">
              <a:extLst>
                <a:ext uri="{FF2B5EF4-FFF2-40B4-BE49-F238E27FC236}">
                  <a16:creationId xmlns:a16="http://schemas.microsoft.com/office/drawing/2014/main" id="{A2C1023E-45DC-4AEE-B491-A3527BE81317}"/>
                </a:ext>
              </a:extLst>
            </p:cNvPr>
            <p:cNvSpPr>
              <a:spLocks noEditPoints="1"/>
            </p:cNvSpPr>
            <p:nvPr/>
          </p:nvSpPr>
          <p:spPr bwMode="auto">
            <a:xfrm>
              <a:off x="276" y="127"/>
              <a:ext cx="45" cy="14"/>
            </a:xfrm>
            <a:custGeom>
              <a:avLst/>
              <a:gdLst>
                <a:gd name="T0" fmla="*/ 19 w 19"/>
                <a:gd name="T1" fmla="*/ 6 h 6"/>
                <a:gd name="T2" fmla="*/ 19 w 19"/>
                <a:gd name="T3" fmla="*/ 6 h 6"/>
                <a:gd name="T4" fmla="*/ 19 w 19"/>
                <a:gd name="T5" fmla="*/ 6 h 6"/>
                <a:gd name="T6" fmla="*/ 19 w 19"/>
                <a:gd name="T7" fmla="*/ 6 h 6"/>
                <a:gd name="T8" fmla="*/ 19 w 19"/>
                <a:gd name="T9" fmla="*/ 6 h 6"/>
                <a:gd name="T10" fmla="*/ 19 w 19"/>
                <a:gd name="T11" fmla="*/ 6 h 6"/>
                <a:gd name="T12" fmla="*/ 19 w 19"/>
                <a:gd name="T13" fmla="*/ 5 h 6"/>
                <a:gd name="T14" fmla="*/ 19 w 19"/>
                <a:gd name="T15" fmla="*/ 5 h 6"/>
                <a:gd name="T16" fmla="*/ 19 w 19"/>
                <a:gd name="T17" fmla="*/ 5 h 6"/>
                <a:gd name="T18" fmla="*/ 19 w 19"/>
                <a:gd name="T19" fmla="*/ 5 h 6"/>
                <a:gd name="T20" fmla="*/ 19 w 19"/>
                <a:gd name="T21" fmla="*/ 5 h 6"/>
                <a:gd name="T22" fmla="*/ 19 w 19"/>
                <a:gd name="T23" fmla="*/ 5 h 6"/>
                <a:gd name="T24" fmla="*/ 0 w 19"/>
                <a:gd name="T25" fmla="*/ 0 h 6"/>
                <a:gd name="T26" fmla="*/ 0 w 19"/>
                <a:gd name="T27" fmla="*/ 0 h 6"/>
                <a:gd name="T28" fmla="*/ 18 w 19"/>
                <a:gd name="T29" fmla="*/ 5 h 6"/>
                <a:gd name="T30" fmla="*/ 0 w 19"/>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6">
                  <a:moveTo>
                    <a:pt x="19" y="6"/>
                  </a:moveTo>
                  <a:cubicBezTo>
                    <a:pt x="19" y="6"/>
                    <a:pt x="19" y="6"/>
                    <a:pt x="19" y="6"/>
                  </a:cubicBezTo>
                  <a:cubicBezTo>
                    <a:pt x="19" y="6"/>
                    <a:pt x="19" y="6"/>
                    <a:pt x="19" y="6"/>
                  </a:cubicBezTo>
                  <a:moveTo>
                    <a:pt x="19" y="6"/>
                  </a:moveTo>
                  <a:cubicBezTo>
                    <a:pt x="19" y="6"/>
                    <a:pt x="19" y="6"/>
                    <a:pt x="19" y="6"/>
                  </a:cubicBezTo>
                  <a:cubicBezTo>
                    <a:pt x="19" y="6"/>
                    <a:pt x="19" y="6"/>
                    <a:pt x="19" y="6"/>
                  </a:cubicBezTo>
                  <a:moveTo>
                    <a:pt x="19" y="5"/>
                  </a:moveTo>
                  <a:cubicBezTo>
                    <a:pt x="19" y="5"/>
                    <a:pt x="19" y="5"/>
                    <a:pt x="19" y="5"/>
                  </a:cubicBezTo>
                  <a:cubicBezTo>
                    <a:pt x="19" y="5"/>
                    <a:pt x="19" y="5"/>
                    <a:pt x="19" y="5"/>
                  </a:cubicBezTo>
                  <a:moveTo>
                    <a:pt x="19" y="5"/>
                  </a:moveTo>
                  <a:cubicBezTo>
                    <a:pt x="19" y="5"/>
                    <a:pt x="19" y="5"/>
                    <a:pt x="19" y="5"/>
                  </a:cubicBezTo>
                  <a:cubicBezTo>
                    <a:pt x="19" y="5"/>
                    <a:pt x="19" y="5"/>
                    <a:pt x="19" y="5"/>
                  </a:cubicBezTo>
                  <a:moveTo>
                    <a:pt x="0" y="0"/>
                  </a:moveTo>
                  <a:cubicBezTo>
                    <a:pt x="0" y="0"/>
                    <a:pt x="0" y="0"/>
                    <a:pt x="0" y="0"/>
                  </a:cubicBezTo>
                  <a:cubicBezTo>
                    <a:pt x="6" y="2"/>
                    <a:pt x="12" y="3"/>
                    <a:pt x="18" y="5"/>
                  </a:cubicBezTo>
                  <a:cubicBezTo>
                    <a:pt x="12" y="3"/>
                    <a:pt x="6" y="2"/>
                    <a:pt x="0" y="0"/>
                  </a:cubicBezTo>
                </a:path>
              </a:pathLst>
            </a:custGeom>
            <a:solidFill>
              <a:srgbClr val="398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330">
              <a:extLst>
                <a:ext uri="{FF2B5EF4-FFF2-40B4-BE49-F238E27FC236}">
                  <a16:creationId xmlns:a16="http://schemas.microsoft.com/office/drawing/2014/main" id="{651B5433-B07B-4FB6-A355-3294EF802C9F}"/>
                </a:ext>
              </a:extLst>
            </p:cNvPr>
            <p:cNvSpPr>
              <a:spLocks/>
            </p:cNvSpPr>
            <p:nvPr/>
          </p:nvSpPr>
          <p:spPr bwMode="auto">
            <a:xfrm>
              <a:off x="645" y="727"/>
              <a:ext cx="38" cy="147"/>
            </a:xfrm>
            <a:custGeom>
              <a:avLst/>
              <a:gdLst>
                <a:gd name="T0" fmla="*/ 0 w 16"/>
                <a:gd name="T1" fmla="*/ 0 h 62"/>
                <a:gd name="T2" fmla="*/ 16 w 16"/>
                <a:gd name="T3" fmla="*/ 62 h 62"/>
                <a:gd name="T4" fmla="*/ 16 w 16"/>
                <a:gd name="T5" fmla="*/ 62 h 62"/>
                <a:gd name="T6" fmla="*/ 0 w 16"/>
                <a:gd name="T7" fmla="*/ 0 h 62"/>
                <a:gd name="T8" fmla="*/ 0 w 16"/>
                <a:gd name="T9" fmla="*/ 0 h 62"/>
              </a:gdLst>
              <a:ahLst/>
              <a:cxnLst>
                <a:cxn ang="0">
                  <a:pos x="T0" y="T1"/>
                </a:cxn>
                <a:cxn ang="0">
                  <a:pos x="T2" y="T3"/>
                </a:cxn>
                <a:cxn ang="0">
                  <a:pos x="T4" y="T5"/>
                </a:cxn>
                <a:cxn ang="0">
                  <a:pos x="T6" y="T7"/>
                </a:cxn>
                <a:cxn ang="0">
                  <a:pos x="T8" y="T9"/>
                </a:cxn>
              </a:cxnLst>
              <a:rect l="0" t="0" r="r" b="b"/>
              <a:pathLst>
                <a:path w="16" h="62">
                  <a:moveTo>
                    <a:pt x="0" y="0"/>
                  </a:moveTo>
                  <a:cubicBezTo>
                    <a:pt x="1" y="18"/>
                    <a:pt x="6" y="39"/>
                    <a:pt x="16" y="62"/>
                  </a:cubicBezTo>
                  <a:cubicBezTo>
                    <a:pt x="16" y="62"/>
                    <a:pt x="16" y="62"/>
                    <a:pt x="16" y="62"/>
                  </a:cubicBezTo>
                  <a:cubicBezTo>
                    <a:pt x="6" y="39"/>
                    <a:pt x="2" y="18"/>
                    <a:pt x="0" y="0"/>
                  </a:cubicBezTo>
                  <a:cubicBezTo>
                    <a:pt x="0" y="0"/>
                    <a:pt x="0" y="0"/>
                    <a:pt x="0"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Oval 331">
              <a:extLst>
                <a:ext uri="{FF2B5EF4-FFF2-40B4-BE49-F238E27FC236}">
                  <a16:creationId xmlns:a16="http://schemas.microsoft.com/office/drawing/2014/main" id="{5C9C0879-EBC4-4C27-8910-8E27850F20A7}"/>
                </a:ext>
              </a:extLst>
            </p:cNvPr>
            <p:cNvSpPr>
              <a:spLocks noChangeArrowheads="1"/>
            </p:cNvSpPr>
            <p:nvPr/>
          </p:nvSpPr>
          <p:spPr bwMode="auto">
            <a:xfrm>
              <a:off x="645" y="727"/>
              <a:ext cx="1" cy="1"/>
            </a:xfrm>
            <a:prstGeom prst="ellipse">
              <a:avLst/>
            </a:prstGeom>
            <a:solidFill>
              <a:srgbClr val="BDD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332">
              <a:extLst>
                <a:ext uri="{FF2B5EF4-FFF2-40B4-BE49-F238E27FC236}">
                  <a16:creationId xmlns:a16="http://schemas.microsoft.com/office/drawing/2014/main" id="{E668892D-5282-4656-945B-E996C379A460}"/>
                </a:ext>
              </a:extLst>
            </p:cNvPr>
            <p:cNvSpPr>
              <a:spLocks/>
            </p:cNvSpPr>
            <p:nvPr/>
          </p:nvSpPr>
          <p:spPr bwMode="auto">
            <a:xfrm>
              <a:off x="633" y="498"/>
              <a:ext cx="66" cy="229"/>
            </a:xfrm>
            <a:custGeom>
              <a:avLst/>
              <a:gdLst>
                <a:gd name="T0" fmla="*/ 28 w 28"/>
                <a:gd name="T1" fmla="*/ 0 h 96"/>
                <a:gd name="T2" fmla="*/ 5 w 28"/>
                <a:gd name="T3" fmla="*/ 96 h 96"/>
                <a:gd name="T4" fmla="*/ 5 w 28"/>
                <a:gd name="T5" fmla="*/ 96 h 96"/>
                <a:gd name="T6" fmla="*/ 28 w 28"/>
                <a:gd name="T7" fmla="*/ 0 h 96"/>
              </a:gdLst>
              <a:ahLst/>
              <a:cxnLst>
                <a:cxn ang="0">
                  <a:pos x="T0" y="T1"/>
                </a:cxn>
                <a:cxn ang="0">
                  <a:pos x="T2" y="T3"/>
                </a:cxn>
                <a:cxn ang="0">
                  <a:pos x="T4" y="T5"/>
                </a:cxn>
                <a:cxn ang="0">
                  <a:pos x="T6" y="T7"/>
                </a:cxn>
              </a:cxnLst>
              <a:rect l="0" t="0" r="r" b="b"/>
              <a:pathLst>
                <a:path w="28" h="96">
                  <a:moveTo>
                    <a:pt x="28" y="0"/>
                  </a:moveTo>
                  <a:cubicBezTo>
                    <a:pt x="28" y="1"/>
                    <a:pt x="0" y="35"/>
                    <a:pt x="5" y="96"/>
                  </a:cubicBezTo>
                  <a:cubicBezTo>
                    <a:pt x="5" y="96"/>
                    <a:pt x="5" y="96"/>
                    <a:pt x="5" y="96"/>
                  </a:cubicBezTo>
                  <a:cubicBezTo>
                    <a:pt x="0" y="35"/>
                    <a:pt x="28" y="1"/>
                    <a:pt x="28" y="0"/>
                  </a:cubicBezTo>
                </a:path>
              </a:pathLst>
            </a:custGeom>
            <a:solidFill>
              <a:srgbClr val="398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333">
              <a:extLst>
                <a:ext uri="{FF2B5EF4-FFF2-40B4-BE49-F238E27FC236}">
                  <a16:creationId xmlns:a16="http://schemas.microsoft.com/office/drawing/2014/main" id="{74DD1E2E-C0A2-4447-8AE3-F6CAE4346D04}"/>
                </a:ext>
              </a:extLst>
            </p:cNvPr>
            <p:cNvSpPr>
              <a:spLocks/>
            </p:cNvSpPr>
            <p:nvPr/>
          </p:nvSpPr>
          <p:spPr bwMode="auto">
            <a:xfrm>
              <a:off x="9" y="1183"/>
              <a:ext cx="14" cy="3"/>
            </a:xfrm>
            <a:custGeom>
              <a:avLst/>
              <a:gdLst>
                <a:gd name="T0" fmla="*/ 0 w 6"/>
                <a:gd name="T1" fmla="*/ 0 h 1"/>
                <a:gd name="T2" fmla="*/ 6 w 6"/>
                <a:gd name="T3" fmla="*/ 1 h 1"/>
                <a:gd name="T4" fmla="*/ 6 w 6"/>
                <a:gd name="T5" fmla="*/ 1 h 1"/>
                <a:gd name="T6" fmla="*/ 0 w 6"/>
                <a:gd name="T7" fmla="*/ 0 h 1"/>
              </a:gdLst>
              <a:ahLst/>
              <a:cxnLst>
                <a:cxn ang="0">
                  <a:pos x="T0" y="T1"/>
                </a:cxn>
                <a:cxn ang="0">
                  <a:pos x="T2" y="T3"/>
                </a:cxn>
                <a:cxn ang="0">
                  <a:pos x="T4" y="T5"/>
                </a:cxn>
                <a:cxn ang="0">
                  <a:pos x="T6" y="T7"/>
                </a:cxn>
              </a:cxnLst>
              <a:rect l="0" t="0" r="r" b="b"/>
              <a:pathLst>
                <a:path w="6" h="1">
                  <a:moveTo>
                    <a:pt x="0" y="0"/>
                  </a:moveTo>
                  <a:cubicBezTo>
                    <a:pt x="2" y="0"/>
                    <a:pt x="4" y="1"/>
                    <a:pt x="6" y="1"/>
                  </a:cubicBezTo>
                  <a:cubicBezTo>
                    <a:pt x="6" y="1"/>
                    <a:pt x="6" y="1"/>
                    <a:pt x="6" y="1"/>
                  </a:cubicBezTo>
                  <a:cubicBezTo>
                    <a:pt x="4" y="1"/>
                    <a:pt x="2" y="0"/>
                    <a:pt x="0" y="0"/>
                  </a:cubicBezTo>
                </a:path>
              </a:pathLst>
            </a:custGeom>
            <a:solidFill>
              <a:srgbClr val="DBEB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334">
              <a:extLst>
                <a:ext uri="{FF2B5EF4-FFF2-40B4-BE49-F238E27FC236}">
                  <a16:creationId xmlns:a16="http://schemas.microsoft.com/office/drawing/2014/main" id="{67841CC8-C6CE-4E34-AAE8-58AED1797200}"/>
                </a:ext>
              </a:extLst>
            </p:cNvPr>
            <p:cNvSpPr>
              <a:spLocks/>
            </p:cNvSpPr>
            <p:nvPr/>
          </p:nvSpPr>
          <p:spPr bwMode="auto">
            <a:xfrm>
              <a:off x="-93" y="113"/>
              <a:ext cx="792" cy="1073"/>
            </a:xfrm>
            <a:custGeom>
              <a:avLst/>
              <a:gdLst>
                <a:gd name="T0" fmla="*/ 112 w 333"/>
                <a:gd name="T1" fmla="*/ 0 h 451"/>
                <a:gd name="T2" fmla="*/ 111 w 333"/>
                <a:gd name="T3" fmla="*/ 0 h 451"/>
                <a:gd name="T4" fmla="*/ 81 w 333"/>
                <a:gd name="T5" fmla="*/ 36 h 451"/>
                <a:gd name="T6" fmla="*/ 0 w 333"/>
                <a:gd name="T7" fmla="*/ 258 h 451"/>
                <a:gd name="T8" fmla="*/ 0 w 333"/>
                <a:gd name="T9" fmla="*/ 258 h 451"/>
                <a:gd name="T10" fmla="*/ 74 w 333"/>
                <a:gd name="T11" fmla="*/ 344 h 451"/>
                <a:gd name="T12" fmla="*/ 42 w 333"/>
                <a:gd name="T13" fmla="*/ 449 h 451"/>
                <a:gd name="T14" fmla="*/ 43 w 333"/>
                <a:gd name="T15" fmla="*/ 450 h 451"/>
                <a:gd name="T16" fmla="*/ 49 w 333"/>
                <a:gd name="T17" fmla="*/ 451 h 451"/>
                <a:gd name="T18" fmla="*/ 65 w 333"/>
                <a:gd name="T19" fmla="*/ 423 h 451"/>
                <a:gd name="T20" fmla="*/ 119 w 333"/>
                <a:gd name="T21" fmla="*/ 363 h 451"/>
                <a:gd name="T22" fmla="*/ 168 w 333"/>
                <a:gd name="T23" fmla="*/ 296 h 451"/>
                <a:gd name="T24" fmla="*/ 183 w 333"/>
                <a:gd name="T25" fmla="*/ 220 h 451"/>
                <a:gd name="T26" fmla="*/ 185 w 333"/>
                <a:gd name="T27" fmla="*/ 219 h 451"/>
                <a:gd name="T28" fmla="*/ 187 w 333"/>
                <a:gd name="T29" fmla="*/ 219 h 451"/>
                <a:gd name="T30" fmla="*/ 213 w 333"/>
                <a:gd name="T31" fmla="*/ 271 h 451"/>
                <a:gd name="T32" fmla="*/ 251 w 333"/>
                <a:gd name="T33" fmla="*/ 305 h 451"/>
                <a:gd name="T34" fmla="*/ 311 w 333"/>
                <a:gd name="T35" fmla="*/ 322 h 451"/>
                <a:gd name="T36" fmla="*/ 326 w 333"/>
                <a:gd name="T37" fmla="*/ 320 h 451"/>
                <a:gd name="T38" fmla="*/ 310 w 333"/>
                <a:gd name="T39" fmla="*/ 258 h 451"/>
                <a:gd name="T40" fmla="*/ 310 w 333"/>
                <a:gd name="T41" fmla="*/ 258 h 451"/>
                <a:gd name="T42" fmla="*/ 333 w 333"/>
                <a:gd name="T43" fmla="*/ 162 h 451"/>
                <a:gd name="T44" fmla="*/ 333 w 333"/>
                <a:gd name="T45" fmla="*/ 162 h 451"/>
                <a:gd name="T46" fmla="*/ 333 w 333"/>
                <a:gd name="T47" fmla="*/ 162 h 451"/>
                <a:gd name="T48" fmla="*/ 333 w 333"/>
                <a:gd name="T49" fmla="*/ 162 h 451"/>
                <a:gd name="T50" fmla="*/ 333 w 333"/>
                <a:gd name="T51" fmla="*/ 162 h 451"/>
                <a:gd name="T52" fmla="*/ 333 w 333"/>
                <a:gd name="T53" fmla="*/ 162 h 451"/>
                <a:gd name="T54" fmla="*/ 333 w 333"/>
                <a:gd name="T55" fmla="*/ 162 h 451"/>
                <a:gd name="T56" fmla="*/ 333 w 333"/>
                <a:gd name="T57" fmla="*/ 162 h 451"/>
                <a:gd name="T58" fmla="*/ 333 w 333"/>
                <a:gd name="T59" fmla="*/ 162 h 451"/>
                <a:gd name="T60" fmla="*/ 333 w 333"/>
                <a:gd name="T61" fmla="*/ 162 h 451"/>
                <a:gd name="T62" fmla="*/ 333 w 333"/>
                <a:gd name="T63" fmla="*/ 162 h 451"/>
                <a:gd name="T64" fmla="*/ 333 w 333"/>
                <a:gd name="T65" fmla="*/ 162 h 451"/>
                <a:gd name="T66" fmla="*/ 333 w 333"/>
                <a:gd name="T67" fmla="*/ 160 h 451"/>
                <a:gd name="T68" fmla="*/ 332 w 333"/>
                <a:gd name="T69" fmla="*/ 159 h 451"/>
                <a:gd name="T70" fmla="*/ 332 w 333"/>
                <a:gd name="T71" fmla="*/ 159 h 451"/>
                <a:gd name="T72" fmla="*/ 329 w 333"/>
                <a:gd name="T73" fmla="*/ 152 h 451"/>
                <a:gd name="T74" fmla="*/ 329 w 333"/>
                <a:gd name="T75" fmla="*/ 152 h 451"/>
                <a:gd name="T76" fmla="*/ 174 w 333"/>
                <a:gd name="T77" fmla="*/ 12 h 451"/>
                <a:gd name="T78" fmla="*/ 174 w 333"/>
                <a:gd name="T79" fmla="*/ 12 h 451"/>
                <a:gd name="T80" fmla="*/ 174 w 333"/>
                <a:gd name="T81" fmla="*/ 12 h 451"/>
                <a:gd name="T82" fmla="*/ 174 w 333"/>
                <a:gd name="T83" fmla="*/ 12 h 451"/>
                <a:gd name="T84" fmla="*/ 174 w 333"/>
                <a:gd name="T85" fmla="*/ 11 h 451"/>
                <a:gd name="T86" fmla="*/ 174 w 333"/>
                <a:gd name="T87" fmla="*/ 11 h 451"/>
                <a:gd name="T88" fmla="*/ 174 w 333"/>
                <a:gd name="T89" fmla="*/ 11 h 451"/>
                <a:gd name="T90" fmla="*/ 174 w 333"/>
                <a:gd name="T91" fmla="*/ 11 h 451"/>
                <a:gd name="T92" fmla="*/ 173 w 333"/>
                <a:gd name="T93" fmla="*/ 11 h 451"/>
                <a:gd name="T94" fmla="*/ 155 w 333"/>
                <a:gd name="T95" fmla="*/ 6 h 451"/>
                <a:gd name="T96" fmla="*/ 155 w 333"/>
                <a:gd name="T97" fmla="*/ 6 h 451"/>
                <a:gd name="T98" fmla="*/ 112 w 333"/>
                <a:gd name="T99" fmla="*/ 0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3" h="451">
                  <a:moveTo>
                    <a:pt x="112" y="0"/>
                  </a:moveTo>
                  <a:cubicBezTo>
                    <a:pt x="111" y="0"/>
                    <a:pt x="111" y="0"/>
                    <a:pt x="111" y="0"/>
                  </a:cubicBezTo>
                  <a:cubicBezTo>
                    <a:pt x="100" y="8"/>
                    <a:pt x="90" y="20"/>
                    <a:pt x="81" y="36"/>
                  </a:cubicBezTo>
                  <a:cubicBezTo>
                    <a:pt x="35" y="109"/>
                    <a:pt x="3" y="248"/>
                    <a:pt x="0" y="258"/>
                  </a:cubicBezTo>
                  <a:cubicBezTo>
                    <a:pt x="0" y="258"/>
                    <a:pt x="0" y="258"/>
                    <a:pt x="0" y="258"/>
                  </a:cubicBezTo>
                  <a:cubicBezTo>
                    <a:pt x="58" y="271"/>
                    <a:pt x="74" y="307"/>
                    <a:pt x="74" y="344"/>
                  </a:cubicBezTo>
                  <a:cubicBezTo>
                    <a:pt x="74" y="395"/>
                    <a:pt x="42" y="449"/>
                    <a:pt x="42" y="449"/>
                  </a:cubicBezTo>
                  <a:cubicBezTo>
                    <a:pt x="43" y="449"/>
                    <a:pt x="43" y="450"/>
                    <a:pt x="43" y="450"/>
                  </a:cubicBezTo>
                  <a:cubicBezTo>
                    <a:pt x="45" y="450"/>
                    <a:pt x="47" y="451"/>
                    <a:pt x="49" y="451"/>
                  </a:cubicBezTo>
                  <a:cubicBezTo>
                    <a:pt x="54" y="442"/>
                    <a:pt x="59" y="432"/>
                    <a:pt x="65" y="423"/>
                  </a:cubicBezTo>
                  <a:cubicBezTo>
                    <a:pt x="80" y="401"/>
                    <a:pt x="100" y="382"/>
                    <a:pt x="119" y="363"/>
                  </a:cubicBezTo>
                  <a:cubicBezTo>
                    <a:pt x="139" y="343"/>
                    <a:pt x="158" y="323"/>
                    <a:pt x="168" y="296"/>
                  </a:cubicBezTo>
                  <a:cubicBezTo>
                    <a:pt x="178" y="272"/>
                    <a:pt x="180" y="246"/>
                    <a:pt x="183" y="220"/>
                  </a:cubicBezTo>
                  <a:cubicBezTo>
                    <a:pt x="184" y="219"/>
                    <a:pt x="185" y="219"/>
                    <a:pt x="185" y="219"/>
                  </a:cubicBezTo>
                  <a:cubicBezTo>
                    <a:pt x="186" y="219"/>
                    <a:pt x="187" y="219"/>
                    <a:pt x="187" y="219"/>
                  </a:cubicBezTo>
                  <a:cubicBezTo>
                    <a:pt x="195" y="237"/>
                    <a:pt x="202" y="255"/>
                    <a:pt x="213" y="271"/>
                  </a:cubicBezTo>
                  <a:cubicBezTo>
                    <a:pt x="223" y="286"/>
                    <a:pt x="236" y="296"/>
                    <a:pt x="251" y="305"/>
                  </a:cubicBezTo>
                  <a:cubicBezTo>
                    <a:pt x="268" y="314"/>
                    <a:pt x="290" y="322"/>
                    <a:pt x="311" y="322"/>
                  </a:cubicBezTo>
                  <a:cubicBezTo>
                    <a:pt x="316" y="322"/>
                    <a:pt x="321" y="321"/>
                    <a:pt x="326" y="320"/>
                  </a:cubicBezTo>
                  <a:cubicBezTo>
                    <a:pt x="316" y="297"/>
                    <a:pt x="311" y="276"/>
                    <a:pt x="310" y="258"/>
                  </a:cubicBezTo>
                  <a:cubicBezTo>
                    <a:pt x="310" y="258"/>
                    <a:pt x="310" y="258"/>
                    <a:pt x="310" y="258"/>
                  </a:cubicBezTo>
                  <a:cubicBezTo>
                    <a:pt x="305" y="197"/>
                    <a:pt x="333" y="163"/>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2"/>
                    <a:pt x="333" y="162"/>
                    <a:pt x="333" y="162"/>
                  </a:cubicBezTo>
                  <a:cubicBezTo>
                    <a:pt x="333" y="161"/>
                    <a:pt x="333" y="161"/>
                    <a:pt x="333" y="160"/>
                  </a:cubicBezTo>
                  <a:cubicBezTo>
                    <a:pt x="332" y="160"/>
                    <a:pt x="332" y="159"/>
                    <a:pt x="332" y="159"/>
                  </a:cubicBezTo>
                  <a:cubicBezTo>
                    <a:pt x="332" y="159"/>
                    <a:pt x="332" y="159"/>
                    <a:pt x="332" y="159"/>
                  </a:cubicBezTo>
                  <a:cubicBezTo>
                    <a:pt x="331" y="156"/>
                    <a:pt x="330" y="154"/>
                    <a:pt x="329" y="152"/>
                  </a:cubicBezTo>
                  <a:cubicBezTo>
                    <a:pt x="329" y="152"/>
                    <a:pt x="329" y="152"/>
                    <a:pt x="329" y="152"/>
                  </a:cubicBezTo>
                  <a:cubicBezTo>
                    <a:pt x="285" y="65"/>
                    <a:pt x="221" y="27"/>
                    <a:pt x="174" y="12"/>
                  </a:cubicBezTo>
                  <a:cubicBezTo>
                    <a:pt x="174" y="12"/>
                    <a:pt x="174" y="12"/>
                    <a:pt x="174" y="12"/>
                  </a:cubicBezTo>
                  <a:cubicBezTo>
                    <a:pt x="174" y="12"/>
                    <a:pt x="174" y="12"/>
                    <a:pt x="174" y="12"/>
                  </a:cubicBezTo>
                  <a:cubicBezTo>
                    <a:pt x="174" y="12"/>
                    <a:pt x="174" y="12"/>
                    <a:pt x="174" y="12"/>
                  </a:cubicBezTo>
                  <a:cubicBezTo>
                    <a:pt x="174" y="11"/>
                    <a:pt x="174" y="11"/>
                    <a:pt x="174" y="11"/>
                  </a:cubicBezTo>
                  <a:cubicBezTo>
                    <a:pt x="174" y="11"/>
                    <a:pt x="174" y="11"/>
                    <a:pt x="174" y="11"/>
                  </a:cubicBezTo>
                  <a:cubicBezTo>
                    <a:pt x="174" y="11"/>
                    <a:pt x="174" y="11"/>
                    <a:pt x="174" y="11"/>
                  </a:cubicBezTo>
                  <a:cubicBezTo>
                    <a:pt x="174" y="11"/>
                    <a:pt x="174" y="11"/>
                    <a:pt x="174" y="11"/>
                  </a:cubicBezTo>
                  <a:cubicBezTo>
                    <a:pt x="173" y="11"/>
                    <a:pt x="173" y="11"/>
                    <a:pt x="173" y="11"/>
                  </a:cubicBezTo>
                  <a:cubicBezTo>
                    <a:pt x="167" y="9"/>
                    <a:pt x="161" y="8"/>
                    <a:pt x="155" y="6"/>
                  </a:cubicBezTo>
                  <a:cubicBezTo>
                    <a:pt x="155" y="6"/>
                    <a:pt x="155" y="6"/>
                    <a:pt x="155" y="6"/>
                  </a:cubicBezTo>
                  <a:cubicBezTo>
                    <a:pt x="132" y="0"/>
                    <a:pt x="115" y="0"/>
                    <a:pt x="112" y="0"/>
                  </a:cubicBezTo>
                </a:path>
              </a:pathLst>
            </a:custGeom>
            <a:solidFill>
              <a:srgbClr val="4FA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335">
              <a:extLst>
                <a:ext uri="{FF2B5EF4-FFF2-40B4-BE49-F238E27FC236}">
                  <a16:creationId xmlns:a16="http://schemas.microsoft.com/office/drawing/2014/main" id="{2BB0EF23-84B2-4973-9D9E-AE9E961F2938}"/>
                </a:ext>
              </a:extLst>
            </p:cNvPr>
            <p:cNvSpPr>
              <a:spLocks/>
            </p:cNvSpPr>
            <p:nvPr/>
          </p:nvSpPr>
          <p:spPr bwMode="auto">
            <a:xfrm>
              <a:off x="154" y="96"/>
              <a:ext cx="374" cy="1449"/>
            </a:xfrm>
            <a:custGeom>
              <a:avLst/>
              <a:gdLst>
                <a:gd name="T0" fmla="*/ 152 w 157"/>
                <a:gd name="T1" fmla="*/ 607 h 609"/>
                <a:gd name="T2" fmla="*/ 127 w 157"/>
                <a:gd name="T3" fmla="*/ 454 h 609"/>
                <a:gd name="T4" fmla="*/ 95 w 157"/>
                <a:gd name="T5" fmla="*/ 303 h 609"/>
                <a:gd name="T6" fmla="*/ 86 w 157"/>
                <a:gd name="T7" fmla="*/ 265 h 609"/>
                <a:gd name="T8" fmla="*/ 81 w 157"/>
                <a:gd name="T9" fmla="*/ 247 h 609"/>
                <a:gd name="T10" fmla="*/ 76 w 157"/>
                <a:gd name="T11" fmla="*/ 228 h 609"/>
                <a:gd name="T12" fmla="*/ 66 w 157"/>
                <a:gd name="T13" fmla="*/ 191 h 609"/>
                <a:gd name="T14" fmla="*/ 55 w 157"/>
                <a:gd name="T15" fmla="*/ 154 h 609"/>
                <a:gd name="T16" fmla="*/ 1 w 157"/>
                <a:gd name="T17" fmla="*/ 10 h 609"/>
                <a:gd name="T18" fmla="*/ 1 w 157"/>
                <a:gd name="T19" fmla="*/ 10 h 609"/>
                <a:gd name="T20" fmla="*/ 4 w 157"/>
                <a:gd name="T21" fmla="*/ 1 h 609"/>
                <a:gd name="T22" fmla="*/ 13 w 157"/>
                <a:gd name="T23" fmla="*/ 4 h 609"/>
                <a:gd name="T24" fmla="*/ 13 w 157"/>
                <a:gd name="T25" fmla="*/ 4 h 609"/>
                <a:gd name="T26" fmla="*/ 65 w 157"/>
                <a:gd name="T27" fmla="*/ 151 h 609"/>
                <a:gd name="T28" fmla="*/ 76 w 157"/>
                <a:gd name="T29" fmla="*/ 188 h 609"/>
                <a:gd name="T30" fmla="*/ 86 w 157"/>
                <a:gd name="T31" fmla="*/ 225 h 609"/>
                <a:gd name="T32" fmla="*/ 90 w 157"/>
                <a:gd name="T33" fmla="*/ 244 h 609"/>
                <a:gd name="T34" fmla="*/ 95 w 157"/>
                <a:gd name="T35" fmla="*/ 263 h 609"/>
                <a:gd name="T36" fmla="*/ 104 w 157"/>
                <a:gd name="T37" fmla="*/ 301 h 609"/>
                <a:gd name="T38" fmla="*/ 133 w 157"/>
                <a:gd name="T39" fmla="*/ 453 h 609"/>
                <a:gd name="T40" fmla="*/ 156 w 157"/>
                <a:gd name="T41" fmla="*/ 606 h 609"/>
                <a:gd name="T42" fmla="*/ 154 w 157"/>
                <a:gd name="T43" fmla="*/ 609 h 609"/>
                <a:gd name="T44" fmla="*/ 152 w 157"/>
                <a:gd name="T45" fmla="*/ 607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7" h="609">
                  <a:moveTo>
                    <a:pt x="152" y="607"/>
                  </a:moveTo>
                  <a:cubicBezTo>
                    <a:pt x="145" y="556"/>
                    <a:pt x="136" y="505"/>
                    <a:pt x="127" y="454"/>
                  </a:cubicBezTo>
                  <a:cubicBezTo>
                    <a:pt x="117" y="403"/>
                    <a:pt x="107" y="353"/>
                    <a:pt x="95" y="303"/>
                  </a:cubicBezTo>
                  <a:cubicBezTo>
                    <a:pt x="92" y="290"/>
                    <a:pt x="89" y="278"/>
                    <a:pt x="86" y="265"/>
                  </a:cubicBezTo>
                  <a:cubicBezTo>
                    <a:pt x="81" y="247"/>
                    <a:pt x="81" y="247"/>
                    <a:pt x="81" y="247"/>
                  </a:cubicBezTo>
                  <a:cubicBezTo>
                    <a:pt x="76" y="228"/>
                    <a:pt x="76" y="228"/>
                    <a:pt x="76" y="228"/>
                  </a:cubicBezTo>
                  <a:cubicBezTo>
                    <a:pt x="73" y="216"/>
                    <a:pt x="70" y="203"/>
                    <a:pt x="66" y="191"/>
                  </a:cubicBezTo>
                  <a:cubicBezTo>
                    <a:pt x="55" y="154"/>
                    <a:pt x="55" y="154"/>
                    <a:pt x="55" y="154"/>
                  </a:cubicBezTo>
                  <a:cubicBezTo>
                    <a:pt x="39" y="105"/>
                    <a:pt x="22" y="56"/>
                    <a:pt x="1" y="10"/>
                  </a:cubicBezTo>
                  <a:cubicBezTo>
                    <a:pt x="1" y="10"/>
                    <a:pt x="1" y="10"/>
                    <a:pt x="1" y="10"/>
                  </a:cubicBezTo>
                  <a:cubicBezTo>
                    <a:pt x="0" y="6"/>
                    <a:pt x="1" y="3"/>
                    <a:pt x="4" y="1"/>
                  </a:cubicBezTo>
                  <a:cubicBezTo>
                    <a:pt x="8" y="0"/>
                    <a:pt x="11" y="1"/>
                    <a:pt x="13" y="4"/>
                  </a:cubicBezTo>
                  <a:cubicBezTo>
                    <a:pt x="13" y="4"/>
                    <a:pt x="13" y="4"/>
                    <a:pt x="13" y="4"/>
                  </a:cubicBezTo>
                  <a:cubicBezTo>
                    <a:pt x="34" y="52"/>
                    <a:pt x="50" y="101"/>
                    <a:pt x="65" y="151"/>
                  </a:cubicBezTo>
                  <a:cubicBezTo>
                    <a:pt x="76" y="188"/>
                    <a:pt x="76" y="188"/>
                    <a:pt x="76" y="188"/>
                  </a:cubicBezTo>
                  <a:cubicBezTo>
                    <a:pt x="79" y="200"/>
                    <a:pt x="82" y="213"/>
                    <a:pt x="86" y="225"/>
                  </a:cubicBezTo>
                  <a:cubicBezTo>
                    <a:pt x="90" y="244"/>
                    <a:pt x="90" y="244"/>
                    <a:pt x="90" y="244"/>
                  </a:cubicBezTo>
                  <a:cubicBezTo>
                    <a:pt x="95" y="263"/>
                    <a:pt x="95" y="263"/>
                    <a:pt x="95" y="263"/>
                  </a:cubicBezTo>
                  <a:cubicBezTo>
                    <a:pt x="98" y="276"/>
                    <a:pt x="101" y="288"/>
                    <a:pt x="104" y="301"/>
                  </a:cubicBezTo>
                  <a:cubicBezTo>
                    <a:pt x="115" y="351"/>
                    <a:pt x="125" y="402"/>
                    <a:pt x="133" y="453"/>
                  </a:cubicBezTo>
                  <a:cubicBezTo>
                    <a:pt x="142" y="504"/>
                    <a:pt x="150" y="555"/>
                    <a:pt x="156" y="606"/>
                  </a:cubicBezTo>
                  <a:cubicBezTo>
                    <a:pt x="157" y="607"/>
                    <a:pt x="156" y="609"/>
                    <a:pt x="154" y="609"/>
                  </a:cubicBezTo>
                  <a:cubicBezTo>
                    <a:pt x="153" y="609"/>
                    <a:pt x="152" y="608"/>
                    <a:pt x="152" y="607"/>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336">
              <a:extLst>
                <a:ext uri="{FF2B5EF4-FFF2-40B4-BE49-F238E27FC236}">
                  <a16:creationId xmlns:a16="http://schemas.microsoft.com/office/drawing/2014/main" id="{0C487AA5-2314-4706-8670-390FBE852E07}"/>
                </a:ext>
              </a:extLst>
            </p:cNvPr>
            <p:cNvSpPr>
              <a:spLocks/>
            </p:cNvSpPr>
            <p:nvPr/>
          </p:nvSpPr>
          <p:spPr bwMode="auto">
            <a:xfrm>
              <a:off x="173" y="665"/>
              <a:ext cx="524" cy="437"/>
            </a:xfrm>
            <a:custGeom>
              <a:avLst/>
              <a:gdLst>
                <a:gd name="T0" fmla="*/ 2 w 220"/>
                <a:gd name="T1" fmla="*/ 179 h 184"/>
                <a:gd name="T2" fmla="*/ 31 w 220"/>
                <a:gd name="T3" fmla="*/ 145 h 184"/>
                <a:gd name="T4" fmla="*/ 54 w 220"/>
                <a:gd name="T5" fmla="*/ 107 h 184"/>
                <a:gd name="T6" fmla="*/ 68 w 220"/>
                <a:gd name="T7" fmla="*/ 65 h 184"/>
                <a:gd name="T8" fmla="*/ 73 w 220"/>
                <a:gd name="T9" fmla="*/ 43 h 184"/>
                <a:gd name="T10" fmla="*/ 75 w 220"/>
                <a:gd name="T11" fmla="*/ 21 h 184"/>
                <a:gd name="T12" fmla="*/ 78 w 220"/>
                <a:gd name="T13" fmla="*/ 0 h 184"/>
                <a:gd name="T14" fmla="*/ 88 w 220"/>
                <a:gd name="T15" fmla="*/ 19 h 184"/>
                <a:gd name="T16" fmla="*/ 112 w 220"/>
                <a:gd name="T17" fmla="*/ 62 h 184"/>
                <a:gd name="T18" fmla="*/ 142 w 220"/>
                <a:gd name="T19" fmla="*/ 102 h 184"/>
                <a:gd name="T20" fmla="*/ 159 w 220"/>
                <a:gd name="T21" fmla="*/ 120 h 184"/>
                <a:gd name="T22" fmla="*/ 168 w 220"/>
                <a:gd name="T23" fmla="*/ 129 h 184"/>
                <a:gd name="T24" fmla="*/ 173 w 220"/>
                <a:gd name="T25" fmla="*/ 133 h 184"/>
                <a:gd name="T26" fmla="*/ 177 w 220"/>
                <a:gd name="T27" fmla="*/ 137 h 184"/>
                <a:gd name="T28" fmla="*/ 218 w 220"/>
                <a:gd name="T29" fmla="*/ 166 h 184"/>
                <a:gd name="T30" fmla="*/ 218 w 220"/>
                <a:gd name="T31" fmla="*/ 167 h 184"/>
                <a:gd name="T32" fmla="*/ 219 w 220"/>
                <a:gd name="T33" fmla="*/ 171 h 184"/>
                <a:gd name="T34" fmla="*/ 214 w 220"/>
                <a:gd name="T35" fmla="*/ 172 h 184"/>
                <a:gd name="T36" fmla="*/ 172 w 220"/>
                <a:gd name="T37" fmla="*/ 143 h 184"/>
                <a:gd name="T38" fmla="*/ 167 w 220"/>
                <a:gd name="T39" fmla="*/ 139 h 184"/>
                <a:gd name="T40" fmla="*/ 162 w 220"/>
                <a:gd name="T41" fmla="*/ 135 h 184"/>
                <a:gd name="T42" fmla="*/ 153 w 220"/>
                <a:gd name="T43" fmla="*/ 126 h 184"/>
                <a:gd name="T44" fmla="*/ 135 w 220"/>
                <a:gd name="T45" fmla="*/ 108 h 184"/>
                <a:gd name="T46" fmla="*/ 103 w 220"/>
                <a:gd name="T47" fmla="*/ 68 h 184"/>
                <a:gd name="T48" fmla="*/ 76 w 220"/>
                <a:gd name="T49" fmla="*/ 24 h 184"/>
                <a:gd name="T50" fmla="*/ 76 w 220"/>
                <a:gd name="T51" fmla="*/ 24 h 184"/>
                <a:gd name="T52" fmla="*/ 88 w 220"/>
                <a:gd name="T53" fmla="*/ 22 h 184"/>
                <a:gd name="T54" fmla="*/ 84 w 220"/>
                <a:gd name="T55" fmla="*/ 45 h 184"/>
                <a:gd name="T56" fmla="*/ 79 w 220"/>
                <a:gd name="T57" fmla="*/ 68 h 184"/>
                <a:gd name="T58" fmla="*/ 62 w 220"/>
                <a:gd name="T59" fmla="*/ 111 h 184"/>
                <a:gd name="T60" fmla="*/ 37 w 220"/>
                <a:gd name="T61" fmla="*/ 150 h 184"/>
                <a:gd name="T62" fmla="*/ 5 w 220"/>
                <a:gd name="T63" fmla="*/ 183 h 184"/>
                <a:gd name="T64" fmla="*/ 1 w 220"/>
                <a:gd name="T65" fmla="*/ 183 h 184"/>
                <a:gd name="T66" fmla="*/ 1 w 220"/>
                <a:gd name="T67" fmla="*/ 179 h 184"/>
                <a:gd name="T68" fmla="*/ 2 w 220"/>
                <a:gd name="T69" fmla="*/ 17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0" h="184">
                  <a:moveTo>
                    <a:pt x="2" y="179"/>
                  </a:moveTo>
                  <a:cubicBezTo>
                    <a:pt x="13" y="169"/>
                    <a:pt x="23" y="157"/>
                    <a:pt x="31" y="145"/>
                  </a:cubicBezTo>
                  <a:cubicBezTo>
                    <a:pt x="40" y="133"/>
                    <a:pt x="47" y="120"/>
                    <a:pt x="54" y="107"/>
                  </a:cubicBezTo>
                  <a:cubicBezTo>
                    <a:pt x="60" y="93"/>
                    <a:pt x="65" y="79"/>
                    <a:pt x="68" y="65"/>
                  </a:cubicBezTo>
                  <a:cubicBezTo>
                    <a:pt x="70" y="58"/>
                    <a:pt x="71" y="50"/>
                    <a:pt x="73" y="43"/>
                  </a:cubicBezTo>
                  <a:cubicBezTo>
                    <a:pt x="74" y="36"/>
                    <a:pt x="74" y="28"/>
                    <a:pt x="75" y="21"/>
                  </a:cubicBezTo>
                  <a:cubicBezTo>
                    <a:pt x="78" y="0"/>
                    <a:pt x="78" y="0"/>
                    <a:pt x="78" y="0"/>
                  </a:cubicBezTo>
                  <a:cubicBezTo>
                    <a:pt x="88" y="19"/>
                    <a:pt x="88" y="19"/>
                    <a:pt x="88" y="19"/>
                  </a:cubicBezTo>
                  <a:cubicBezTo>
                    <a:pt x="94" y="34"/>
                    <a:pt x="103" y="48"/>
                    <a:pt x="112" y="62"/>
                  </a:cubicBezTo>
                  <a:cubicBezTo>
                    <a:pt x="121" y="76"/>
                    <a:pt x="131" y="89"/>
                    <a:pt x="142" y="102"/>
                  </a:cubicBezTo>
                  <a:cubicBezTo>
                    <a:pt x="147" y="108"/>
                    <a:pt x="153" y="114"/>
                    <a:pt x="159" y="120"/>
                  </a:cubicBezTo>
                  <a:cubicBezTo>
                    <a:pt x="168" y="129"/>
                    <a:pt x="168" y="129"/>
                    <a:pt x="168" y="129"/>
                  </a:cubicBezTo>
                  <a:cubicBezTo>
                    <a:pt x="173" y="133"/>
                    <a:pt x="173" y="133"/>
                    <a:pt x="173" y="133"/>
                  </a:cubicBezTo>
                  <a:cubicBezTo>
                    <a:pt x="177" y="137"/>
                    <a:pt x="177" y="137"/>
                    <a:pt x="177" y="137"/>
                  </a:cubicBezTo>
                  <a:cubicBezTo>
                    <a:pt x="190" y="148"/>
                    <a:pt x="204" y="158"/>
                    <a:pt x="218" y="166"/>
                  </a:cubicBezTo>
                  <a:cubicBezTo>
                    <a:pt x="218" y="167"/>
                    <a:pt x="218" y="167"/>
                    <a:pt x="218" y="167"/>
                  </a:cubicBezTo>
                  <a:cubicBezTo>
                    <a:pt x="219" y="168"/>
                    <a:pt x="220" y="170"/>
                    <a:pt x="219" y="171"/>
                  </a:cubicBezTo>
                  <a:cubicBezTo>
                    <a:pt x="218" y="172"/>
                    <a:pt x="216" y="173"/>
                    <a:pt x="214" y="172"/>
                  </a:cubicBezTo>
                  <a:cubicBezTo>
                    <a:pt x="200" y="163"/>
                    <a:pt x="185" y="154"/>
                    <a:pt x="172" y="143"/>
                  </a:cubicBezTo>
                  <a:cubicBezTo>
                    <a:pt x="167" y="139"/>
                    <a:pt x="167" y="139"/>
                    <a:pt x="167" y="139"/>
                  </a:cubicBezTo>
                  <a:cubicBezTo>
                    <a:pt x="162" y="135"/>
                    <a:pt x="162" y="135"/>
                    <a:pt x="162" y="135"/>
                  </a:cubicBezTo>
                  <a:cubicBezTo>
                    <a:pt x="159" y="132"/>
                    <a:pt x="156" y="129"/>
                    <a:pt x="153" y="126"/>
                  </a:cubicBezTo>
                  <a:cubicBezTo>
                    <a:pt x="147" y="120"/>
                    <a:pt x="140" y="115"/>
                    <a:pt x="135" y="108"/>
                  </a:cubicBezTo>
                  <a:cubicBezTo>
                    <a:pt x="123" y="96"/>
                    <a:pt x="112" y="82"/>
                    <a:pt x="103" y="68"/>
                  </a:cubicBezTo>
                  <a:cubicBezTo>
                    <a:pt x="93" y="54"/>
                    <a:pt x="84" y="40"/>
                    <a:pt x="76" y="24"/>
                  </a:cubicBezTo>
                  <a:cubicBezTo>
                    <a:pt x="76" y="24"/>
                    <a:pt x="76" y="24"/>
                    <a:pt x="76" y="24"/>
                  </a:cubicBezTo>
                  <a:cubicBezTo>
                    <a:pt x="88" y="22"/>
                    <a:pt x="88" y="22"/>
                    <a:pt x="88" y="22"/>
                  </a:cubicBezTo>
                  <a:cubicBezTo>
                    <a:pt x="87" y="30"/>
                    <a:pt x="86" y="38"/>
                    <a:pt x="84" y="45"/>
                  </a:cubicBezTo>
                  <a:cubicBezTo>
                    <a:pt x="83" y="53"/>
                    <a:pt x="81" y="60"/>
                    <a:pt x="79" y="68"/>
                  </a:cubicBezTo>
                  <a:cubicBezTo>
                    <a:pt x="75" y="83"/>
                    <a:pt x="69" y="97"/>
                    <a:pt x="62" y="111"/>
                  </a:cubicBezTo>
                  <a:cubicBezTo>
                    <a:pt x="55" y="125"/>
                    <a:pt x="47" y="138"/>
                    <a:pt x="37" y="150"/>
                  </a:cubicBezTo>
                  <a:cubicBezTo>
                    <a:pt x="28" y="162"/>
                    <a:pt x="18" y="173"/>
                    <a:pt x="5" y="183"/>
                  </a:cubicBezTo>
                  <a:cubicBezTo>
                    <a:pt x="4" y="184"/>
                    <a:pt x="2" y="184"/>
                    <a:pt x="1" y="183"/>
                  </a:cubicBezTo>
                  <a:cubicBezTo>
                    <a:pt x="0" y="182"/>
                    <a:pt x="0" y="180"/>
                    <a:pt x="1" y="179"/>
                  </a:cubicBezTo>
                  <a:lnTo>
                    <a:pt x="2" y="179"/>
                  </a:ln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337">
              <a:extLst>
                <a:ext uri="{FF2B5EF4-FFF2-40B4-BE49-F238E27FC236}">
                  <a16:creationId xmlns:a16="http://schemas.microsoft.com/office/drawing/2014/main" id="{1C4458B8-A69B-4874-9A04-A3A0DE204CBC}"/>
                </a:ext>
              </a:extLst>
            </p:cNvPr>
            <p:cNvSpPr>
              <a:spLocks/>
            </p:cNvSpPr>
            <p:nvPr/>
          </p:nvSpPr>
          <p:spPr bwMode="auto">
            <a:xfrm>
              <a:off x="326" y="1148"/>
              <a:ext cx="361" cy="340"/>
            </a:xfrm>
            <a:custGeom>
              <a:avLst/>
              <a:gdLst>
                <a:gd name="T0" fmla="*/ 0 w 152"/>
                <a:gd name="T1" fmla="*/ 140 h 143"/>
                <a:gd name="T2" fmla="*/ 20 w 152"/>
                <a:gd name="T3" fmla="*/ 114 h 143"/>
                <a:gd name="T4" fmla="*/ 36 w 152"/>
                <a:gd name="T5" fmla="*/ 84 h 143"/>
                <a:gd name="T6" fmla="*/ 47 w 152"/>
                <a:gd name="T7" fmla="*/ 53 h 143"/>
                <a:gd name="T8" fmla="*/ 51 w 152"/>
                <a:gd name="T9" fmla="*/ 37 h 143"/>
                <a:gd name="T10" fmla="*/ 54 w 152"/>
                <a:gd name="T11" fmla="*/ 21 h 143"/>
                <a:gd name="T12" fmla="*/ 54 w 152"/>
                <a:gd name="T13" fmla="*/ 21 h 143"/>
                <a:gd name="T14" fmla="*/ 58 w 152"/>
                <a:gd name="T15" fmla="*/ 0 h 143"/>
                <a:gd name="T16" fmla="*/ 66 w 152"/>
                <a:gd name="T17" fmla="*/ 19 h 143"/>
                <a:gd name="T18" fmla="*/ 81 w 152"/>
                <a:gd name="T19" fmla="*/ 51 h 143"/>
                <a:gd name="T20" fmla="*/ 100 w 152"/>
                <a:gd name="T21" fmla="*/ 81 h 143"/>
                <a:gd name="T22" fmla="*/ 123 w 152"/>
                <a:gd name="T23" fmla="*/ 108 h 143"/>
                <a:gd name="T24" fmla="*/ 150 w 152"/>
                <a:gd name="T25" fmla="*/ 131 h 143"/>
                <a:gd name="T26" fmla="*/ 150 w 152"/>
                <a:gd name="T27" fmla="*/ 131 h 143"/>
                <a:gd name="T28" fmla="*/ 151 w 152"/>
                <a:gd name="T29" fmla="*/ 135 h 143"/>
                <a:gd name="T30" fmla="*/ 147 w 152"/>
                <a:gd name="T31" fmla="*/ 136 h 143"/>
                <a:gd name="T32" fmla="*/ 117 w 152"/>
                <a:gd name="T33" fmla="*/ 114 h 143"/>
                <a:gd name="T34" fmla="*/ 92 w 152"/>
                <a:gd name="T35" fmla="*/ 87 h 143"/>
                <a:gd name="T36" fmla="*/ 71 w 152"/>
                <a:gd name="T37" fmla="*/ 57 h 143"/>
                <a:gd name="T38" fmla="*/ 54 w 152"/>
                <a:gd name="T39" fmla="*/ 24 h 143"/>
                <a:gd name="T40" fmla="*/ 66 w 152"/>
                <a:gd name="T41" fmla="*/ 23 h 143"/>
                <a:gd name="T42" fmla="*/ 66 w 152"/>
                <a:gd name="T43" fmla="*/ 23 h 143"/>
                <a:gd name="T44" fmla="*/ 62 w 152"/>
                <a:gd name="T45" fmla="*/ 40 h 143"/>
                <a:gd name="T46" fmla="*/ 57 w 152"/>
                <a:gd name="T47" fmla="*/ 56 h 143"/>
                <a:gd name="T48" fmla="*/ 43 w 152"/>
                <a:gd name="T49" fmla="*/ 88 h 143"/>
                <a:gd name="T50" fmla="*/ 25 w 152"/>
                <a:gd name="T51" fmla="*/ 117 h 143"/>
                <a:gd name="T52" fmla="*/ 2 w 152"/>
                <a:gd name="T53" fmla="*/ 143 h 143"/>
                <a:gd name="T54" fmla="*/ 0 w 152"/>
                <a:gd name="T55" fmla="*/ 143 h 143"/>
                <a:gd name="T56" fmla="*/ 0 w 152"/>
                <a:gd name="T57" fmla="*/ 14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2" h="143">
                  <a:moveTo>
                    <a:pt x="0" y="140"/>
                  </a:moveTo>
                  <a:cubicBezTo>
                    <a:pt x="8" y="132"/>
                    <a:pt x="14" y="123"/>
                    <a:pt x="20" y="114"/>
                  </a:cubicBezTo>
                  <a:cubicBezTo>
                    <a:pt x="26" y="104"/>
                    <a:pt x="31" y="94"/>
                    <a:pt x="36" y="84"/>
                  </a:cubicBezTo>
                  <a:cubicBezTo>
                    <a:pt x="40" y="74"/>
                    <a:pt x="44" y="64"/>
                    <a:pt x="47" y="53"/>
                  </a:cubicBezTo>
                  <a:cubicBezTo>
                    <a:pt x="48" y="48"/>
                    <a:pt x="49" y="42"/>
                    <a:pt x="51" y="37"/>
                  </a:cubicBezTo>
                  <a:cubicBezTo>
                    <a:pt x="52" y="31"/>
                    <a:pt x="53" y="26"/>
                    <a:pt x="54" y="21"/>
                  </a:cubicBezTo>
                  <a:cubicBezTo>
                    <a:pt x="54" y="21"/>
                    <a:pt x="54" y="21"/>
                    <a:pt x="54" y="21"/>
                  </a:cubicBezTo>
                  <a:cubicBezTo>
                    <a:pt x="58" y="0"/>
                    <a:pt x="58" y="0"/>
                    <a:pt x="58" y="0"/>
                  </a:cubicBezTo>
                  <a:cubicBezTo>
                    <a:pt x="66" y="19"/>
                    <a:pt x="66" y="19"/>
                    <a:pt x="66" y="19"/>
                  </a:cubicBezTo>
                  <a:cubicBezTo>
                    <a:pt x="70" y="30"/>
                    <a:pt x="75" y="41"/>
                    <a:pt x="81" y="51"/>
                  </a:cubicBezTo>
                  <a:cubicBezTo>
                    <a:pt x="87" y="61"/>
                    <a:pt x="93" y="72"/>
                    <a:pt x="100" y="81"/>
                  </a:cubicBezTo>
                  <a:cubicBezTo>
                    <a:pt x="107" y="91"/>
                    <a:pt x="114" y="100"/>
                    <a:pt x="123" y="108"/>
                  </a:cubicBezTo>
                  <a:cubicBezTo>
                    <a:pt x="131" y="117"/>
                    <a:pt x="140" y="124"/>
                    <a:pt x="150" y="131"/>
                  </a:cubicBezTo>
                  <a:cubicBezTo>
                    <a:pt x="150" y="131"/>
                    <a:pt x="150" y="131"/>
                    <a:pt x="150" y="131"/>
                  </a:cubicBezTo>
                  <a:cubicBezTo>
                    <a:pt x="152" y="132"/>
                    <a:pt x="152" y="134"/>
                    <a:pt x="151" y="135"/>
                  </a:cubicBezTo>
                  <a:cubicBezTo>
                    <a:pt x="150" y="137"/>
                    <a:pt x="148" y="137"/>
                    <a:pt x="147" y="136"/>
                  </a:cubicBezTo>
                  <a:cubicBezTo>
                    <a:pt x="136" y="130"/>
                    <a:pt x="126" y="123"/>
                    <a:pt x="117" y="114"/>
                  </a:cubicBezTo>
                  <a:cubicBezTo>
                    <a:pt x="108" y="106"/>
                    <a:pt x="100" y="97"/>
                    <a:pt x="92" y="87"/>
                  </a:cubicBezTo>
                  <a:cubicBezTo>
                    <a:pt x="85" y="77"/>
                    <a:pt x="78" y="67"/>
                    <a:pt x="71" y="57"/>
                  </a:cubicBezTo>
                  <a:cubicBezTo>
                    <a:pt x="65" y="46"/>
                    <a:pt x="59" y="36"/>
                    <a:pt x="54" y="24"/>
                  </a:cubicBezTo>
                  <a:cubicBezTo>
                    <a:pt x="66" y="23"/>
                    <a:pt x="66" y="23"/>
                    <a:pt x="66" y="23"/>
                  </a:cubicBezTo>
                  <a:cubicBezTo>
                    <a:pt x="66" y="23"/>
                    <a:pt x="66" y="23"/>
                    <a:pt x="66" y="23"/>
                  </a:cubicBezTo>
                  <a:cubicBezTo>
                    <a:pt x="65" y="28"/>
                    <a:pt x="64" y="34"/>
                    <a:pt x="62" y="40"/>
                  </a:cubicBezTo>
                  <a:cubicBezTo>
                    <a:pt x="60" y="45"/>
                    <a:pt x="59" y="51"/>
                    <a:pt x="57" y="56"/>
                  </a:cubicBezTo>
                  <a:cubicBezTo>
                    <a:pt x="53" y="67"/>
                    <a:pt x="48" y="77"/>
                    <a:pt x="43" y="88"/>
                  </a:cubicBezTo>
                  <a:cubicBezTo>
                    <a:pt x="38" y="98"/>
                    <a:pt x="32" y="108"/>
                    <a:pt x="25" y="117"/>
                  </a:cubicBezTo>
                  <a:cubicBezTo>
                    <a:pt x="18" y="126"/>
                    <a:pt x="11" y="135"/>
                    <a:pt x="2" y="143"/>
                  </a:cubicBezTo>
                  <a:cubicBezTo>
                    <a:pt x="2" y="143"/>
                    <a:pt x="1" y="143"/>
                    <a:pt x="0" y="143"/>
                  </a:cubicBezTo>
                  <a:cubicBezTo>
                    <a:pt x="0" y="142"/>
                    <a:pt x="0" y="141"/>
                    <a:pt x="0" y="140"/>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338">
              <a:extLst>
                <a:ext uri="{FF2B5EF4-FFF2-40B4-BE49-F238E27FC236}">
                  <a16:creationId xmlns:a16="http://schemas.microsoft.com/office/drawing/2014/main" id="{BBD0B8D6-983E-4AC8-96BB-45FB128D42AE}"/>
                </a:ext>
              </a:extLst>
            </p:cNvPr>
            <p:cNvSpPr>
              <a:spLocks/>
            </p:cNvSpPr>
            <p:nvPr/>
          </p:nvSpPr>
          <p:spPr bwMode="auto">
            <a:xfrm>
              <a:off x="83" y="246"/>
              <a:ext cx="495" cy="414"/>
            </a:xfrm>
            <a:custGeom>
              <a:avLst/>
              <a:gdLst>
                <a:gd name="T0" fmla="*/ 3 w 208"/>
                <a:gd name="T1" fmla="*/ 165 h 174"/>
                <a:gd name="T2" fmla="*/ 18 w 208"/>
                <a:gd name="T3" fmla="*/ 152 h 174"/>
                <a:gd name="T4" fmla="*/ 31 w 208"/>
                <a:gd name="T5" fmla="*/ 136 h 174"/>
                <a:gd name="T6" fmla="*/ 50 w 208"/>
                <a:gd name="T7" fmla="*/ 100 h 174"/>
                <a:gd name="T8" fmla="*/ 53 w 208"/>
                <a:gd name="T9" fmla="*/ 91 h 174"/>
                <a:gd name="T10" fmla="*/ 56 w 208"/>
                <a:gd name="T11" fmla="*/ 81 h 174"/>
                <a:gd name="T12" fmla="*/ 58 w 208"/>
                <a:gd name="T13" fmla="*/ 71 h 174"/>
                <a:gd name="T14" fmla="*/ 60 w 208"/>
                <a:gd name="T15" fmla="*/ 61 h 174"/>
                <a:gd name="T16" fmla="*/ 62 w 208"/>
                <a:gd name="T17" fmla="*/ 41 h 174"/>
                <a:gd name="T18" fmla="*/ 61 w 208"/>
                <a:gd name="T19" fmla="*/ 21 h 174"/>
                <a:gd name="T20" fmla="*/ 61 w 208"/>
                <a:gd name="T21" fmla="*/ 0 h 174"/>
                <a:gd name="T22" fmla="*/ 73 w 208"/>
                <a:gd name="T23" fmla="*/ 17 h 174"/>
                <a:gd name="T24" fmla="*/ 73 w 208"/>
                <a:gd name="T25" fmla="*/ 17 h 174"/>
                <a:gd name="T26" fmla="*/ 85 w 208"/>
                <a:gd name="T27" fmla="*/ 32 h 174"/>
                <a:gd name="T28" fmla="*/ 92 w 208"/>
                <a:gd name="T29" fmla="*/ 39 h 174"/>
                <a:gd name="T30" fmla="*/ 99 w 208"/>
                <a:gd name="T31" fmla="*/ 46 h 174"/>
                <a:gd name="T32" fmla="*/ 130 w 208"/>
                <a:gd name="T33" fmla="*/ 71 h 174"/>
                <a:gd name="T34" fmla="*/ 148 w 208"/>
                <a:gd name="T35" fmla="*/ 81 h 174"/>
                <a:gd name="T36" fmla="*/ 157 w 208"/>
                <a:gd name="T37" fmla="*/ 85 h 174"/>
                <a:gd name="T38" fmla="*/ 162 w 208"/>
                <a:gd name="T39" fmla="*/ 87 h 174"/>
                <a:gd name="T40" fmla="*/ 166 w 208"/>
                <a:gd name="T41" fmla="*/ 89 h 174"/>
                <a:gd name="T42" fmla="*/ 206 w 208"/>
                <a:gd name="T43" fmla="*/ 98 h 174"/>
                <a:gd name="T44" fmla="*/ 206 w 208"/>
                <a:gd name="T45" fmla="*/ 98 h 174"/>
                <a:gd name="T46" fmla="*/ 208 w 208"/>
                <a:gd name="T47" fmla="*/ 101 h 174"/>
                <a:gd name="T48" fmla="*/ 205 w 208"/>
                <a:gd name="T49" fmla="*/ 103 h 174"/>
                <a:gd name="T50" fmla="*/ 164 w 208"/>
                <a:gd name="T51" fmla="*/ 95 h 174"/>
                <a:gd name="T52" fmla="*/ 159 w 208"/>
                <a:gd name="T53" fmla="*/ 94 h 174"/>
                <a:gd name="T54" fmla="*/ 154 w 208"/>
                <a:gd name="T55" fmla="*/ 92 h 174"/>
                <a:gd name="T56" fmla="*/ 145 w 208"/>
                <a:gd name="T57" fmla="*/ 88 h 174"/>
                <a:gd name="T58" fmla="*/ 126 w 208"/>
                <a:gd name="T59" fmla="*/ 79 h 174"/>
                <a:gd name="T60" fmla="*/ 92 w 208"/>
                <a:gd name="T61" fmla="*/ 54 h 174"/>
                <a:gd name="T62" fmla="*/ 84 w 208"/>
                <a:gd name="T63" fmla="*/ 47 h 174"/>
                <a:gd name="T64" fmla="*/ 76 w 208"/>
                <a:gd name="T65" fmla="*/ 40 h 174"/>
                <a:gd name="T66" fmla="*/ 62 w 208"/>
                <a:gd name="T67" fmla="*/ 24 h 174"/>
                <a:gd name="T68" fmla="*/ 62 w 208"/>
                <a:gd name="T69" fmla="*/ 24 h 174"/>
                <a:gd name="T70" fmla="*/ 74 w 208"/>
                <a:gd name="T71" fmla="*/ 20 h 174"/>
                <a:gd name="T72" fmla="*/ 74 w 208"/>
                <a:gd name="T73" fmla="*/ 41 h 174"/>
                <a:gd name="T74" fmla="*/ 72 w 208"/>
                <a:gd name="T75" fmla="*/ 63 h 174"/>
                <a:gd name="T76" fmla="*/ 70 w 208"/>
                <a:gd name="T77" fmla="*/ 74 h 174"/>
                <a:gd name="T78" fmla="*/ 67 w 208"/>
                <a:gd name="T79" fmla="*/ 84 h 174"/>
                <a:gd name="T80" fmla="*/ 64 w 208"/>
                <a:gd name="T81" fmla="*/ 94 h 174"/>
                <a:gd name="T82" fmla="*/ 60 w 208"/>
                <a:gd name="T83" fmla="*/ 104 h 174"/>
                <a:gd name="T84" fmla="*/ 38 w 208"/>
                <a:gd name="T85" fmla="*/ 142 h 174"/>
                <a:gd name="T86" fmla="*/ 8 w 208"/>
                <a:gd name="T87" fmla="*/ 172 h 174"/>
                <a:gd name="T88" fmla="*/ 2 w 208"/>
                <a:gd name="T89" fmla="*/ 171 h 174"/>
                <a:gd name="T90" fmla="*/ 3 w 208"/>
                <a:gd name="T91" fmla="*/ 16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 h="174">
                  <a:moveTo>
                    <a:pt x="3" y="165"/>
                  </a:moveTo>
                  <a:cubicBezTo>
                    <a:pt x="8" y="161"/>
                    <a:pt x="13" y="157"/>
                    <a:pt x="18" y="152"/>
                  </a:cubicBezTo>
                  <a:cubicBezTo>
                    <a:pt x="22" y="147"/>
                    <a:pt x="27" y="142"/>
                    <a:pt x="31" y="136"/>
                  </a:cubicBezTo>
                  <a:cubicBezTo>
                    <a:pt x="38" y="125"/>
                    <a:pt x="45" y="113"/>
                    <a:pt x="50" y="100"/>
                  </a:cubicBezTo>
                  <a:cubicBezTo>
                    <a:pt x="51" y="97"/>
                    <a:pt x="52" y="94"/>
                    <a:pt x="53" y="91"/>
                  </a:cubicBezTo>
                  <a:cubicBezTo>
                    <a:pt x="54" y="88"/>
                    <a:pt x="55" y="84"/>
                    <a:pt x="56" y="81"/>
                  </a:cubicBezTo>
                  <a:cubicBezTo>
                    <a:pt x="58" y="71"/>
                    <a:pt x="58" y="71"/>
                    <a:pt x="58" y="71"/>
                  </a:cubicBezTo>
                  <a:cubicBezTo>
                    <a:pt x="59" y="68"/>
                    <a:pt x="59" y="65"/>
                    <a:pt x="60" y="61"/>
                  </a:cubicBezTo>
                  <a:cubicBezTo>
                    <a:pt x="61" y="55"/>
                    <a:pt x="61" y="48"/>
                    <a:pt x="62" y="41"/>
                  </a:cubicBezTo>
                  <a:cubicBezTo>
                    <a:pt x="62" y="34"/>
                    <a:pt x="61" y="27"/>
                    <a:pt x="61" y="21"/>
                  </a:cubicBezTo>
                  <a:cubicBezTo>
                    <a:pt x="61" y="0"/>
                    <a:pt x="61" y="0"/>
                    <a:pt x="61" y="0"/>
                  </a:cubicBezTo>
                  <a:cubicBezTo>
                    <a:pt x="73" y="17"/>
                    <a:pt x="73" y="17"/>
                    <a:pt x="73" y="17"/>
                  </a:cubicBezTo>
                  <a:cubicBezTo>
                    <a:pt x="73" y="17"/>
                    <a:pt x="73" y="17"/>
                    <a:pt x="73" y="17"/>
                  </a:cubicBezTo>
                  <a:cubicBezTo>
                    <a:pt x="76" y="22"/>
                    <a:pt x="81" y="27"/>
                    <a:pt x="85" y="32"/>
                  </a:cubicBezTo>
                  <a:cubicBezTo>
                    <a:pt x="87" y="35"/>
                    <a:pt x="89" y="37"/>
                    <a:pt x="92" y="39"/>
                  </a:cubicBezTo>
                  <a:cubicBezTo>
                    <a:pt x="99" y="46"/>
                    <a:pt x="99" y="46"/>
                    <a:pt x="99" y="46"/>
                  </a:cubicBezTo>
                  <a:cubicBezTo>
                    <a:pt x="109" y="56"/>
                    <a:pt x="119" y="64"/>
                    <a:pt x="130" y="71"/>
                  </a:cubicBezTo>
                  <a:cubicBezTo>
                    <a:pt x="136" y="75"/>
                    <a:pt x="142" y="78"/>
                    <a:pt x="148" y="81"/>
                  </a:cubicBezTo>
                  <a:cubicBezTo>
                    <a:pt x="157" y="85"/>
                    <a:pt x="157" y="85"/>
                    <a:pt x="157" y="85"/>
                  </a:cubicBezTo>
                  <a:cubicBezTo>
                    <a:pt x="159" y="86"/>
                    <a:pt x="160" y="86"/>
                    <a:pt x="162" y="87"/>
                  </a:cubicBezTo>
                  <a:cubicBezTo>
                    <a:pt x="166" y="89"/>
                    <a:pt x="166" y="89"/>
                    <a:pt x="166" y="89"/>
                  </a:cubicBezTo>
                  <a:cubicBezTo>
                    <a:pt x="179" y="93"/>
                    <a:pt x="192" y="96"/>
                    <a:pt x="206" y="98"/>
                  </a:cubicBezTo>
                  <a:cubicBezTo>
                    <a:pt x="206" y="98"/>
                    <a:pt x="206" y="98"/>
                    <a:pt x="206" y="98"/>
                  </a:cubicBezTo>
                  <a:cubicBezTo>
                    <a:pt x="207" y="98"/>
                    <a:pt x="208" y="99"/>
                    <a:pt x="208" y="101"/>
                  </a:cubicBezTo>
                  <a:cubicBezTo>
                    <a:pt x="208" y="102"/>
                    <a:pt x="206" y="103"/>
                    <a:pt x="205" y="103"/>
                  </a:cubicBezTo>
                  <a:cubicBezTo>
                    <a:pt x="191" y="101"/>
                    <a:pt x="178" y="100"/>
                    <a:pt x="164" y="95"/>
                  </a:cubicBezTo>
                  <a:cubicBezTo>
                    <a:pt x="159" y="94"/>
                    <a:pt x="159" y="94"/>
                    <a:pt x="159" y="94"/>
                  </a:cubicBezTo>
                  <a:cubicBezTo>
                    <a:pt x="158" y="93"/>
                    <a:pt x="156" y="92"/>
                    <a:pt x="154" y="92"/>
                  </a:cubicBezTo>
                  <a:cubicBezTo>
                    <a:pt x="145" y="88"/>
                    <a:pt x="145" y="88"/>
                    <a:pt x="145" y="88"/>
                  </a:cubicBezTo>
                  <a:cubicBezTo>
                    <a:pt x="138" y="85"/>
                    <a:pt x="132" y="82"/>
                    <a:pt x="126" y="79"/>
                  </a:cubicBezTo>
                  <a:cubicBezTo>
                    <a:pt x="114" y="72"/>
                    <a:pt x="102" y="64"/>
                    <a:pt x="92" y="54"/>
                  </a:cubicBezTo>
                  <a:cubicBezTo>
                    <a:pt x="84" y="47"/>
                    <a:pt x="84" y="47"/>
                    <a:pt x="84" y="47"/>
                  </a:cubicBezTo>
                  <a:cubicBezTo>
                    <a:pt x="81" y="45"/>
                    <a:pt x="79" y="43"/>
                    <a:pt x="76" y="40"/>
                  </a:cubicBezTo>
                  <a:cubicBezTo>
                    <a:pt x="71" y="35"/>
                    <a:pt x="67" y="30"/>
                    <a:pt x="62" y="24"/>
                  </a:cubicBezTo>
                  <a:cubicBezTo>
                    <a:pt x="62" y="24"/>
                    <a:pt x="62" y="24"/>
                    <a:pt x="62" y="24"/>
                  </a:cubicBezTo>
                  <a:cubicBezTo>
                    <a:pt x="74" y="20"/>
                    <a:pt x="74" y="20"/>
                    <a:pt x="74" y="20"/>
                  </a:cubicBezTo>
                  <a:cubicBezTo>
                    <a:pt x="74" y="27"/>
                    <a:pt x="74" y="34"/>
                    <a:pt x="74" y="41"/>
                  </a:cubicBezTo>
                  <a:cubicBezTo>
                    <a:pt x="73" y="49"/>
                    <a:pt x="73" y="56"/>
                    <a:pt x="72" y="63"/>
                  </a:cubicBezTo>
                  <a:cubicBezTo>
                    <a:pt x="71" y="66"/>
                    <a:pt x="70" y="70"/>
                    <a:pt x="70" y="74"/>
                  </a:cubicBezTo>
                  <a:cubicBezTo>
                    <a:pt x="67" y="84"/>
                    <a:pt x="67" y="84"/>
                    <a:pt x="67" y="84"/>
                  </a:cubicBezTo>
                  <a:cubicBezTo>
                    <a:pt x="66" y="88"/>
                    <a:pt x="65" y="91"/>
                    <a:pt x="64" y="94"/>
                  </a:cubicBezTo>
                  <a:cubicBezTo>
                    <a:pt x="62" y="98"/>
                    <a:pt x="61" y="101"/>
                    <a:pt x="60" y="104"/>
                  </a:cubicBezTo>
                  <a:cubicBezTo>
                    <a:pt x="54" y="118"/>
                    <a:pt x="47" y="130"/>
                    <a:pt x="38" y="142"/>
                  </a:cubicBezTo>
                  <a:cubicBezTo>
                    <a:pt x="30" y="153"/>
                    <a:pt x="20" y="164"/>
                    <a:pt x="8" y="172"/>
                  </a:cubicBezTo>
                  <a:cubicBezTo>
                    <a:pt x="6" y="174"/>
                    <a:pt x="3" y="173"/>
                    <a:pt x="2" y="171"/>
                  </a:cubicBezTo>
                  <a:cubicBezTo>
                    <a:pt x="0" y="169"/>
                    <a:pt x="1" y="167"/>
                    <a:pt x="3" y="165"/>
                  </a:cubicBezTo>
                  <a:close/>
                </a:path>
              </a:pathLst>
            </a:custGeom>
            <a:solidFill>
              <a:srgbClr val="4D99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36" name="Group 341">
            <a:extLst>
              <a:ext uri="{FF2B5EF4-FFF2-40B4-BE49-F238E27FC236}">
                <a16:creationId xmlns:a16="http://schemas.microsoft.com/office/drawing/2014/main" id="{05A63F40-BE79-474E-8A6D-FC0B40C55049}"/>
              </a:ext>
            </a:extLst>
          </p:cNvPr>
          <p:cNvGrpSpPr>
            <a:grpSpLocks noChangeAspect="1"/>
          </p:cNvGrpSpPr>
          <p:nvPr/>
        </p:nvGrpSpPr>
        <p:grpSpPr bwMode="auto">
          <a:xfrm>
            <a:off x="-262731" y="-359454"/>
            <a:ext cx="2085975" cy="2187576"/>
            <a:chOff x="-312" y="-519"/>
            <a:chExt cx="1314" cy="1378"/>
          </a:xfrm>
          <a:effectLst>
            <a:outerShdw blurRad="50800" dist="38100" algn="l" rotWithShape="0">
              <a:prstClr val="black">
                <a:alpha val="40000"/>
              </a:prstClr>
            </a:outerShdw>
          </a:effectLst>
        </p:grpSpPr>
        <p:sp>
          <p:nvSpPr>
            <p:cNvPr id="938" name="Freeform 342">
              <a:extLst>
                <a:ext uri="{FF2B5EF4-FFF2-40B4-BE49-F238E27FC236}">
                  <a16:creationId xmlns:a16="http://schemas.microsoft.com/office/drawing/2014/main" id="{9C35CFC6-0A3B-45E4-8DD6-AD1F633C1D7A}"/>
                </a:ext>
              </a:extLst>
            </p:cNvPr>
            <p:cNvSpPr>
              <a:spLocks/>
            </p:cNvSpPr>
            <p:nvPr/>
          </p:nvSpPr>
          <p:spPr bwMode="auto">
            <a:xfrm>
              <a:off x="-312" y="-268"/>
              <a:ext cx="627" cy="612"/>
            </a:xfrm>
            <a:custGeom>
              <a:avLst/>
              <a:gdLst>
                <a:gd name="T0" fmla="*/ 0 w 263"/>
                <a:gd name="T1" fmla="*/ 6 h 257"/>
                <a:gd name="T2" fmla="*/ 229 w 263"/>
                <a:gd name="T3" fmla="*/ 172 h 257"/>
                <a:gd name="T4" fmla="*/ 0 w 263"/>
                <a:gd name="T5" fmla="*/ 6 h 257"/>
              </a:gdLst>
              <a:ahLst/>
              <a:cxnLst>
                <a:cxn ang="0">
                  <a:pos x="T0" y="T1"/>
                </a:cxn>
                <a:cxn ang="0">
                  <a:pos x="T2" y="T3"/>
                </a:cxn>
                <a:cxn ang="0">
                  <a:pos x="T4" y="T5"/>
                </a:cxn>
              </a:cxnLst>
              <a:rect l="0" t="0" r="r" b="b"/>
              <a:pathLst>
                <a:path w="263" h="257">
                  <a:moveTo>
                    <a:pt x="0" y="6"/>
                  </a:moveTo>
                  <a:cubicBezTo>
                    <a:pt x="0" y="6"/>
                    <a:pt x="76" y="257"/>
                    <a:pt x="229" y="172"/>
                  </a:cubicBezTo>
                  <a:cubicBezTo>
                    <a:pt x="263" y="0"/>
                    <a:pt x="0" y="6"/>
                    <a:pt x="0" y="6"/>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343">
              <a:extLst>
                <a:ext uri="{FF2B5EF4-FFF2-40B4-BE49-F238E27FC236}">
                  <a16:creationId xmlns:a16="http://schemas.microsoft.com/office/drawing/2014/main" id="{BFF0A25E-7755-44BC-8524-CA803B708B67}"/>
                </a:ext>
              </a:extLst>
            </p:cNvPr>
            <p:cNvSpPr>
              <a:spLocks/>
            </p:cNvSpPr>
            <p:nvPr/>
          </p:nvSpPr>
          <p:spPr bwMode="auto">
            <a:xfrm>
              <a:off x="-312" y="-25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344">
              <a:extLst>
                <a:ext uri="{FF2B5EF4-FFF2-40B4-BE49-F238E27FC236}">
                  <a16:creationId xmlns:a16="http://schemas.microsoft.com/office/drawing/2014/main" id="{9A3D4A2F-73EF-4DC2-A8E6-1F40756C1BF3}"/>
                </a:ext>
              </a:extLst>
            </p:cNvPr>
            <p:cNvSpPr>
              <a:spLocks noEditPoints="1"/>
            </p:cNvSpPr>
            <p:nvPr/>
          </p:nvSpPr>
          <p:spPr bwMode="auto">
            <a:xfrm>
              <a:off x="-312" y="-254"/>
              <a:ext cx="536" cy="427"/>
            </a:xfrm>
            <a:custGeom>
              <a:avLst/>
              <a:gdLst>
                <a:gd name="T0" fmla="*/ 204 w 225"/>
                <a:gd name="T1" fmla="*/ 171 h 179"/>
                <a:gd name="T2" fmla="*/ 204 w 225"/>
                <a:gd name="T3" fmla="*/ 171 h 179"/>
                <a:gd name="T4" fmla="*/ 204 w 225"/>
                <a:gd name="T5" fmla="*/ 171 h 179"/>
                <a:gd name="T6" fmla="*/ 217 w 225"/>
                <a:gd name="T7" fmla="*/ 163 h 179"/>
                <a:gd name="T8" fmla="*/ 217 w 225"/>
                <a:gd name="T9" fmla="*/ 163 h 179"/>
                <a:gd name="T10" fmla="*/ 218 w 225"/>
                <a:gd name="T11" fmla="*/ 163 h 179"/>
                <a:gd name="T12" fmla="*/ 218 w 225"/>
                <a:gd name="T13" fmla="*/ 163 h 179"/>
                <a:gd name="T14" fmla="*/ 217 w 225"/>
                <a:gd name="T15" fmla="*/ 163 h 179"/>
                <a:gd name="T16" fmla="*/ 218 w 225"/>
                <a:gd name="T17" fmla="*/ 163 h 179"/>
                <a:gd name="T18" fmla="*/ 218 w 225"/>
                <a:gd name="T19" fmla="*/ 163 h 179"/>
                <a:gd name="T20" fmla="*/ 217 w 225"/>
                <a:gd name="T21" fmla="*/ 161 h 179"/>
                <a:gd name="T22" fmla="*/ 184 w 225"/>
                <a:gd name="T23" fmla="*/ 137 h 179"/>
                <a:gd name="T24" fmla="*/ 184 w 225"/>
                <a:gd name="T25" fmla="*/ 137 h 179"/>
                <a:gd name="T26" fmla="*/ 183 w 225"/>
                <a:gd name="T27" fmla="*/ 129 h 179"/>
                <a:gd name="T28" fmla="*/ 186 w 225"/>
                <a:gd name="T29" fmla="*/ 126 h 179"/>
                <a:gd name="T30" fmla="*/ 192 w 225"/>
                <a:gd name="T31" fmla="*/ 52 h 179"/>
                <a:gd name="T32" fmla="*/ 184 w 225"/>
                <a:gd name="T33" fmla="*/ 104 h 179"/>
                <a:gd name="T34" fmla="*/ 196 w 225"/>
                <a:gd name="T35" fmla="*/ 134 h 179"/>
                <a:gd name="T36" fmla="*/ 210 w 225"/>
                <a:gd name="T37" fmla="*/ 135 h 179"/>
                <a:gd name="T38" fmla="*/ 222 w 225"/>
                <a:gd name="T39" fmla="*/ 141 h 179"/>
                <a:gd name="T40" fmla="*/ 222 w 225"/>
                <a:gd name="T41" fmla="*/ 128 h 179"/>
                <a:gd name="T42" fmla="*/ 225 w 225"/>
                <a:gd name="T43" fmla="*/ 124 h 179"/>
                <a:gd name="T44" fmla="*/ 192 w 225"/>
                <a:gd name="T45" fmla="*/ 52 h 179"/>
                <a:gd name="T46" fmla="*/ 0 w 225"/>
                <a:gd name="T47" fmla="*/ 0 h 179"/>
                <a:gd name="T48" fmla="*/ 136 w 225"/>
                <a:gd name="T49" fmla="*/ 179 h 179"/>
                <a:gd name="T50" fmla="*/ 186 w 225"/>
                <a:gd name="T51" fmla="*/ 175 h 179"/>
                <a:gd name="T52" fmla="*/ 200 w 225"/>
                <a:gd name="T53" fmla="*/ 162 h 179"/>
                <a:gd name="T54" fmla="*/ 195 w 225"/>
                <a:gd name="T55" fmla="*/ 146 h 179"/>
                <a:gd name="T56" fmla="*/ 157 w 225"/>
                <a:gd name="T57" fmla="*/ 139 h 179"/>
                <a:gd name="T58" fmla="*/ 146 w 225"/>
                <a:gd name="T59" fmla="*/ 140 h 179"/>
                <a:gd name="T60" fmla="*/ 116 w 225"/>
                <a:gd name="T61" fmla="*/ 148 h 179"/>
                <a:gd name="T62" fmla="*/ 115 w 225"/>
                <a:gd name="T63" fmla="*/ 149 h 179"/>
                <a:gd name="T64" fmla="*/ 115 w 225"/>
                <a:gd name="T65" fmla="*/ 146 h 179"/>
                <a:gd name="T66" fmla="*/ 146 w 225"/>
                <a:gd name="T67" fmla="*/ 136 h 179"/>
                <a:gd name="T68" fmla="*/ 162 w 225"/>
                <a:gd name="T69" fmla="*/ 135 h 179"/>
                <a:gd name="T70" fmla="*/ 157 w 225"/>
                <a:gd name="T71" fmla="*/ 123 h 179"/>
                <a:gd name="T72" fmla="*/ 46 w 225"/>
                <a:gd name="T73" fmla="*/ 72 h 179"/>
                <a:gd name="T74" fmla="*/ 34 w 225"/>
                <a:gd name="T75"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5" h="179">
                  <a:moveTo>
                    <a:pt x="204" y="171"/>
                  </a:moveTo>
                  <a:cubicBezTo>
                    <a:pt x="204" y="171"/>
                    <a:pt x="204" y="171"/>
                    <a:pt x="204" y="171"/>
                  </a:cubicBezTo>
                  <a:cubicBezTo>
                    <a:pt x="204" y="171"/>
                    <a:pt x="204" y="171"/>
                    <a:pt x="204" y="171"/>
                  </a:cubicBezTo>
                  <a:moveTo>
                    <a:pt x="204" y="171"/>
                  </a:moveTo>
                  <a:cubicBezTo>
                    <a:pt x="204" y="171"/>
                    <a:pt x="204" y="171"/>
                    <a:pt x="204" y="171"/>
                  </a:cubicBezTo>
                  <a:cubicBezTo>
                    <a:pt x="204" y="171"/>
                    <a:pt x="204" y="171"/>
                    <a:pt x="204" y="171"/>
                  </a:cubicBezTo>
                  <a:moveTo>
                    <a:pt x="217" y="163"/>
                  </a:moveTo>
                  <a:cubicBezTo>
                    <a:pt x="217" y="163"/>
                    <a:pt x="217" y="163"/>
                    <a:pt x="217" y="163"/>
                  </a:cubicBezTo>
                  <a:cubicBezTo>
                    <a:pt x="217" y="163"/>
                    <a:pt x="217" y="163"/>
                    <a:pt x="217" y="163"/>
                  </a:cubicBezTo>
                  <a:cubicBezTo>
                    <a:pt x="217" y="163"/>
                    <a:pt x="217" y="163"/>
                    <a:pt x="217" y="163"/>
                  </a:cubicBezTo>
                  <a:moveTo>
                    <a:pt x="217" y="161"/>
                  </a:moveTo>
                  <a:cubicBezTo>
                    <a:pt x="218" y="162"/>
                    <a:pt x="218" y="162"/>
                    <a:pt x="218" y="163"/>
                  </a:cubicBezTo>
                  <a:cubicBezTo>
                    <a:pt x="218" y="163"/>
                    <a:pt x="218" y="163"/>
                    <a:pt x="218" y="163"/>
                  </a:cubicBezTo>
                  <a:cubicBezTo>
                    <a:pt x="218" y="163"/>
                    <a:pt x="218" y="163"/>
                    <a:pt x="218" y="163"/>
                  </a:cubicBezTo>
                  <a:cubicBezTo>
                    <a:pt x="217" y="163"/>
                    <a:pt x="217" y="163"/>
                    <a:pt x="217" y="163"/>
                  </a:cubicBezTo>
                  <a:cubicBezTo>
                    <a:pt x="217" y="163"/>
                    <a:pt x="217" y="163"/>
                    <a:pt x="217" y="163"/>
                  </a:cubicBezTo>
                  <a:cubicBezTo>
                    <a:pt x="217" y="163"/>
                    <a:pt x="217" y="163"/>
                    <a:pt x="217" y="163"/>
                  </a:cubicBezTo>
                  <a:cubicBezTo>
                    <a:pt x="218" y="163"/>
                    <a:pt x="218" y="163"/>
                    <a:pt x="218" y="163"/>
                  </a:cubicBezTo>
                  <a:cubicBezTo>
                    <a:pt x="218" y="163"/>
                    <a:pt x="218" y="163"/>
                    <a:pt x="218" y="163"/>
                  </a:cubicBezTo>
                  <a:cubicBezTo>
                    <a:pt x="218" y="163"/>
                    <a:pt x="218" y="163"/>
                    <a:pt x="218" y="163"/>
                  </a:cubicBezTo>
                  <a:cubicBezTo>
                    <a:pt x="218" y="162"/>
                    <a:pt x="218" y="162"/>
                    <a:pt x="217" y="161"/>
                  </a:cubicBezTo>
                  <a:cubicBezTo>
                    <a:pt x="217" y="161"/>
                    <a:pt x="217" y="161"/>
                    <a:pt x="217" y="161"/>
                  </a:cubicBezTo>
                  <a:moveTo>
                    <a:pt x="184" y="137"/>
                  </a:moveTo>
                  <a:cubicBezTo>
                    <a:pt x="184" y="137"/>
                    <a:pt x="184" y="137"/>
                    <a:pt x="184" y="137"/>
                  </a:cubicBezTo>
                  <a:cubicBezTo>
                    <a:pt x="184" y="137"/>
                    <a:pt x="184" y="137"/>
                    <a:pt x="184" y="137"/>
                  </a:cubicBezTo>
                  <a:cubicBezTo>
                    <a:pt x="184" y="137"/>
                    <a:pt x="184" y="137"/>
                    <a:pt x="184" y="137"/>
                  </a:cubicBezTo>
                  <a:moveTo>
                    <a:pt x="181" y="111"/>
                  </a:moveTo>
                  <a:cubicBezTo>
                    <a:pt x="181" y="117"/>
                    <a:pt x="182" y="123"/>
                    <a:pt x="183" y="129"/>
                  </a:cubicBezTo>
                  <a:cubicBezTo>
                    <a:pt x="189" y="133"/>
                    <a:pt x="189" y="133"/>
                    <a:pt x="189" y="133"/>
                  </a:cubicBezTo>
                  <a:cubicBezTo>
                    <a:pt x="187" y="131"/>
                    <a:pt x="186" y="129"/>
                    <a:pt x="186" y="126"/>
                  </a:cubicBezTo>
                  <a:cubicBezTo>
                    <a:pt x="183" y="121"/>
                    <a:pt x="182" y="116"/>
                    <a:pt x="181" y="111"/>
                  </a:cubicBezTo>
                  <a:moveTo>
                    <a:pt x="192" y="52"/>
                  </a:moveTo>
                  <a:cubicBezTo>
                    <a:pt x="187" y="63"/>
                    <a:pt x="184" y="74"/>
                    <a:pt x="182" y="85"/>
                  </a:cubicBezTo>
                  <a:cubicBezTo>
                    <a:pt x="182" y="92"/>
                    <a:pt x="183" y="98"/>
                    <a:pt x="184" y="104"/>
                  </a:cubicBezTo>
                  <a:cubicBezTo>
                    <a:pt x="186" y="111"/>
                    <a:pt x="188" y="118"/>
                    <a:pt x="191" y="124"/>
                  </a:cubicBezTo>
                  <a:cubicBezTo>
                    <a:pt x="192" y="127"/>
                    <a:pt x="194" y="130"/>
                    <a:pt x="196" y="134"/>
                  </a:cubicBezTo>
                  <a:cubicBezTo>
                    <a:pt x="197" y="135"/>
                    <a:pt x="198" y="137"/>
                    <a:pt x="200" y="139"/>
                  </a:cubicBezTo>
                  <a:cubicBezTo>
                    <a:pt x="202" y="137"/>
                    <a:pt x="206" y="135"/>
                    <a:pt x="210" y="135"/>
                  </a:cubicBezTo>
                  <a:cubicBezTo>
                    <a:pt x="212" y="135"/>
                    <a:pt x="215" y="136"/>
                    <a:pt x="217" y="137"/>
                  </a:cubicBezTo>
                  <a:cubicBezTo>
                    <a:pt x="219" y="138"/>
                    <a:pt x="220" y="140"/>
                    <a:pt x="222" y="141"/>
                  </a:cubicBezTo>
                  <a:cubicBezTo>
                    <a:pt x="221" y="139"/>
                    <a:pt x="220" y="137"/>
                    <a:pt x="220" y="135"/>
                  </a:cubicBezTo>
                  <a:cubicBezTo>
                    <a:pt x="220" y="132"/>
                    <a:pt x="221" y="130"/>
                    <a:pt x="222" y="128"/>
                  </a:cubicBezTo>
                  <a:cubicBezTo>
                    <a:pt x="222" y="128"/>
                    <a:pt x="222" y="128"/>
                    <a:pt x="222" y="128"/>
                  </a:cubicBezTo>
                  <a:cubicBezTo>
                    <a:pt x="223" y="126"/>
                    <a:pt x="224" y="125"/>
                    <a:pt x="225" y="124"/>
                  </a:cubicBezTo>
                  <a:cubicBezTo>
                    <a:pt x="216" y="107"/>
                    <a:pt x="212" y="90"/>
                    <a:pt x="212" y="73"/>
                  </a:cubicBezTo>
                  <a:cubicBezTo>
                    <a:pt x="206" y="65"/>
                    <a:pt x="199" y="58"/>
                    <a:pt x="192" y="52"/>
                  </a:cubicBezTo>
                  <a:moveTo>
                    <a:pt x="3" y="0"/>
                  </a:moveTo>
                  <a:cubicBezTo>
                    <a:pt x="1" y="0"/>
                    <a:pt x="0" y="0"/>
                    <a:pt x="0" y="0"/>
                  </a:cubicBezTo>
                  <a:cubicBezTo>
                    <a:pt x="0" y="0"/>
                    <a:pt x="0" y="0"/>
                    <a:pt x="0" y="0"/>
                  </a:cubicBezTo>
                  <a:cubicBezTo>
                    <a:pt x="0" y="0"/>
                    <a:pt x="45" y="149"/>
                    <a:pt x="136" y="179"/>
                  </a:cubicBezTo>
                  <a:cubicBezTo>
                    <a:pt x="146" y="175"/>
                    <a:pt x="157" y="173"/>
                    <a:pt x="168" y="173"/>
                  </a:cubicBezTo>
                  <a:cubicBezTo>
                    <a:pt x="174" y="173"/>
                    <a:pt x="180" y="174"/>
                    <a:pt x="186" y="175"/>
                  </a:cubicBezTo>
                  <a:cubicBezTo>
                    <a:pt x="186" y="173"/>
                    <a:pt x="187" y="171"/>
                    <a:pt x="188" y="170"/>
                  </a:cubicBezTo>
                  <a:cubicBezTo>
                    <a:pt x="190" y="165"/>
                    <a:pt x="195" y="162"/>
                    <a:pt x="200" y="162"/>
                  </a:cubicBezTo>
                  <a:cubicBezTo>
                    <a:pt x="197" y="159"/>
                    <a:pt x="195" y="155"/>
                    <a:pt x="195" y="150"/>
                  </a:cubicBezTo>
                  <a:cubicBezTo>
                    <a:pt x="195" y="149"/>
                    <a:pt x="195" y="148"/>
                    <a:pt x="195" y="146"/>
                  </a:cubicBezTo>
                  <a:cubicBezTo>
                    <a:pt x="190" y="144"/>
                    <a:pt x="184" y="143"/>
                    <a:pt x="178" y="141"/>
                  </a:cubicBezTo>
                  <a:cubicBezTo>
                    <a:pt x="171" y="140"/>
                    <a:pt x="164" y="139"/>
                    <a:pt x="157" y="139"/>
                  </a:cubicBezTo>
                  <a:cubicBezTo>
                    <a:pt x="156" y="139"/>
                    <a:pt x="156" y="139"/>
                    <a:pt x="155" y="139"/>
                  </a:cubicBezTo>
                  <a:cubicBezTo>
                    <a:pt x="152" y="139"/>
                    <a:pt x="149" y="140"/>
                    <a:pt x="146" y="140"/>
                  </a:cubicBezTo>
                  <a:cubicBezTo>
                    <a:pt x="143" y="140"/>
                    <a:pt x="139" y="141"/>
                    <a:pt x="136" y="142"/>
                  </a:cubicBezTo>
                  <a:cubicBezTo>
                    <a:pt x="129" y="143"/>
                    <a:pt x="122" y="146"/>
                    <a:pt x="116" y="148"/>
                  </a:cubicBezTo>
                  <a:cubicBezTo>
                    <a:pt x="116" y="148"/>
                    <a:pt x="116" y="148"/>
                    <a:pt x="116" y="148"/>
                  </a:cubicBezTo>
                  <a:cubicBezTo>
                    <a:pt x="116" y="149"/>
                    <a:pt x="115" y="149"/>
                    <a:pt x="115" y="149"/>
                  </a:cubicBezTo>
                  <a:cubicBezTo>
                    <a:pt x="115" y="149"/>
                    <a:pt x="114" y="148"/>
                    <a:pt x="114" y="148"/>
                  </a:cubicBezTo>
                  <a:cubicBezTo>
                    <a:pt x="114" y="147"/>
                    <a:pt x="114" y="146"/>
                    <a:pt x="115" y="146"/>
                  </a:cubicBezTo>
                  <a:cubicBezTo>
                    <a:pt x="121" y="143"/>
                    <a:pt x="128" y="140"/>
                    <a:pt x="135" y="138"/>
                  </a:cubicBezTo>
                  <a:cubicBezTo>
                    <a:pt x="138" y="137"/>
                    <a:pt x="142" y="137"/>
                    <a:pt x="146" y="136"/>
                  </a:cubicBezTo>
                  <a:cubicBezTo>
                    <a:pt x="149" y="135"/>
                    <a:pt x="153" y="135"/>
                    <a:pt x="157" y="135"/>
                  </a:cubicBezTo>
                  <a:cubicBezTo>
                    <a:pt x="158" y="135"/>
                    <a:pt x="160" y="135"/>
                    <a:pt x="162" y="135"/>
                  </a:cubicBezTo>
                  <a:cubicBezTo>
                    <a:pt x="166" y="135"/>
                    <a:pt x="169" y="135"/>
                    <a:pt x="172" y="135"/>
                  </a:cubicBezTo>
                  <a:cubicBezTo>
                    <a:pt x="167" y="132"/>
                    <a:pt x="162" y="127"/>
                    <a:pt x="157" y="123"/>
                  </a:cubicBezTo>
                  <a:cubicBezTo>
                    <a:pt x="144" y="112"/>
                    <a:pt x="129" y="108"/>
                    <a:pt x="113" y="104"/>
                  </a:cubicBezTo>
                  <a:cubicBezTo>
                    <a:pt x="88" y="99"/>
                    <a:pt x="62" y="92"/>
                    <a:pt x="46" y="72"/>
                  </a:cubicBezTo>
                  <a:cubicBezTo>
                    <a:pt x="32" y="55"/>
                    <a:pt x="28" y="29"/>
                    <a:pt x="32" y="8"/>
                  </a:cubicBezTo>
                  <a:cubicBezTo>
                    <a:pt x="33" y="5"/>
                    <a:pt x="33" y="3"/>
                    <a:pt x="34" y="1"/>
                  </a:cubicBezTo>
                  <a:cubicBezTo>
                    <a:pt x="19" y="0"/>
                    <a:pt x="8" y="0"/>
                    <a:pt x="3"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345">
              <a:extLst>
                <a:ext uri="{FF2B5EF4-FFF2-40B4-BE49-F238E27FC236}">
                  <a16:creationId xmlns:a16="http://schemas.microsoft.com/office/drawing/2014/main" id="{FA10813A-412C-4993-BF5F-F96EBD491788}"/>
                </a:ext>
              </a:extLst>
            </p:cNvPr>
            <p:cNvSpPr>
              <a:spLocks/>
            </p:cNvSpPr>
            <p:nvPr/>
          </p:nvSpPr>
          <p:spPr bwMode="auto">
            <a:xfrm>
              <a:off x="-236" y="-199"/>
              <a:ext cx="480" cy="350"/>
            </a:xfrm>
            <a:custGeom>
              <a:avLst/>
              <a:gdLst>
                <a:gd name="T0" fmla="*/ 2 w 201"/>
                <a:gd name="T1" fmla="*/ 0 h 147"/>
                <a:gd name="T2" fmla="*/ 199 w 201"/>
                <a:gd name="T3" fmla="*/ 140 h 147"/>
                <a:gd name="T4" fmla="*/ 200 w 201"/>
                <a:gd name="T5" fmla="*/ 145 h 147"/>
                <a:gd name="T6" fmla="*/ 195 w 201"/>
                <a:gd name="T7" fmla="*/ 146 h 147"/>
                <a:gd name="T8" fmla="*/ 195 w 201"/>
                <a:gd name="T9" fmla="*/ 146 h 147"/>
                <a:gd name="T10" fmla="*/ 1 w 201"/>
                <a:gd name="T11" fmla="*/ 2 h 147"/>
                <a:gd name="T12" fmla="*/ 1 w 201"/>
                <a:gd name="T13" fmla="*/ 0 h 147"/>
                <a:gd name="T14" fmla="*/ 2 w 201"/>
                <a:gd name="T15" fmla="*/ 0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1" h="147">
                  <a:moveTo>
                    <a:pt x="2" y="0"/>
                  </a:moveTo>
                  <a:cubicBezTo>
                    <a:pt x="199" y="140"/>
                    <a:pt x="199" y="140"/>
                    <a:pt x="199" y="140"/>
                  </a:cubicBezTo>
                  <a:cubicBezTo>
                    <a:pt x="200" y="141"/>
                    <a:pt x="201" y="143"/>
                    <a:pt x="200" y="145"/>
                  </a:cubicBezTo>
                  <a:cubicBezTo>
                    <a:pt x="199" y="146"/>
                    <a:pt x="197" y="147"/>
                    <a:pt x="195" y="146"/>
                  </a:cubicBezTo>
                  <a:cubicBezTo>
                    <a:pt x="195" y="146"/>
                    <a:pt x="195" y="146"/>
                    <a:pt x="195" y="146"/>
                  </a:cubicBezTo>
                  <a:cubicBezTo>
                    <a:pt x="1" y="2"/>
                    <a:pt x="1" y="2"/>
                    <a:pt x="1" y="2"/>
                  </a:cubicBezTo>
                  <a:cubicBezTo>
                    <a:pt x="0" y="1"/>
                    <a:pt x="0" y="1"/>
                    <a:pt x="1" y="0"/>
                  </a:cubicBezTo>
                  <a:cubicBezTo>
                    <a:pt x="1" y="0"/>
                    <a:pt x="2" y="0"/>
                    <a:pt x="2" y="0"/>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346">
              <a:extLst>
                <a:ext uri="{FF2B5EF4-FFF2-40B4-BE49-F238E27FC236}">
                  <a16:creationId xmlns:a16="http://schemas.microsoft.com/office/drawing/2014/main" id="{513F627D-CB0A-4A84-B98C-C9B92E1DF1FD}"/>
                </a:ext>
              </a:extLst>
            </p:cNvPr>
            <p:cNvSpPr>
              <a:spLocks/>
            </p:cNvSpPr>
            <p:nvPr/>
          </p:nvSpPr>
          <p:spPr bwMode="auto">
            <a:xfrm>
              <a:off x="-188" y="-197"/>
              <a:ext cx="131" cy="129"/>
            </a:xfrm>
            <a:custGeom>
              <a:avLst/>
              <a:gdLst>
                <a:gd name="T0" fmla="*/ 44 w 55"/>
                <a:gd name="T1" fmla="*/ 1 h 54"/>
                <a:gd name="T2" fmla="*/ 41 w 55"/>
                <a:gd name="T3" fmla="*/ 13 h 54"/>
                <a:gd name="T4" fmla="*/ 42 w 55"/>
                <a:gd name="T5" fmla="*/ 26 h 54"/>
                <a:gd name="T6" fmla="*/ 45 w 55"/>
                <a:gd name="T7" fmla="*/ 38 h 54"/>
                <a:gd name="T8" fmla="*/ 51 w 55"/>
                <a:gd name="T9" fmla="*/ 49 h 54"/>
                <a:gd name="T10" fmla="*/ 51 w 55"/>
                <a:gd name="T11" fmla="*/ 49 h 54"/>
                <a:gd name="T12" fmla="*/ 55 w 55"/>
                <a:gd name="T13" fmla="*/ 54 h 54"/>
                <a:gd name="T14" fmla="*/ 49 w 55"/>
                <a:gd name="T15" fmla="*/ 52 h 54"/>
                <a:gd name="T16" fmla="*/ 49 w 55"/>
                <a:gd name="T17" fmla="*/ 52 h 54"/>
                <a:gd name="T18" fmla="*/ 37 w 55"/>
                <a:gd name="T19" fmla="*/ 48 h 54"/>
                <a:gd name="T20" fmla="*/ 25 w 55"/>
                <a:gd name="T21" fmla="*/ 46 h 54"/>
                <a:gd name="T22" fmla="*/ 13 w 55"/>
                <a:gd name="T23" fmla="*/ 47 h 54"/>
                <a:gd name="T24" fmla="*/ 1 w 55"/>
                <a:gd name="T25" fmla="*/ 51 h 54"/>
                <a:gd name="T26" fmla="*/ 1 w 55"/>
                <a:gd name="T27" fmla="*/ 51 h 54"/>
                <a:gd name="T28" fmla="*/ 0 w 55"/>
                <a:gd name="T29" fmla="*/ 50 h 54"/>
                <a:gd name="T30" fmla="*/ 1 w 55"/>
                <a:gd name="T31" fmla="*/ 50 h 54"/>
                <a:gd name="T32" fmla="*/ 13 w 55"/>
                <a:gd name="T33" fmla="*/ 45 h 54"/>
                <a:gd name="T34" fmla="*/ 25 w 55"/>
                <a:gd name="T35" fmla="*/ 44 h 54"/>
                <a:gd name="T36" fmla="*/ 38 w 55"/>
                <a:gd name="T37" fmla="*/ 44 h 54"/>
                <a:gd name="T38" fmla="*/ 51 w 55"/>
                <a:gd name="T39" fmla="*/ 48 h 54"/>
                <a:gd name="T40" fmla="*/ 48 w 55"/>
                <a:gd name="T41" fmla="*/ 51 h 54"/>
                <a:gd name="T42" fmla="*/ 48 w 55"/>
                <a:gd name="T43" fmla="*/ 51 h 54"/>
                <a:gd name="T44" fmla="*/ 42 w 55"/>
                <a:gd name="T45" fmla="*/ 39 h 54"/>
                <a:gd name="T46" fmla="*/ 39 w 55"/>
                <a:gd name="T47" fmla="*/ 26 h 54"/>
                <a:gd name="T48" fmla="*/ 39 w 55"/>
                <a:gd name="T49" fmla="*/ 13 h 54"/>
                <a:gd name="T50" fmla="*/ 42 w 55"/>
                <a:gd name="T51" fmla="*/ 1 h 54"/>
                <a:gd name="T52" fmla="*/ 43 w 55"/>
                <a:gd name="T53" fmla="*/ 0 h 54"/>
                <a:gd name="T54" fmla="*/ 44 w 55"/>
                <a:gd name="T55"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 h="54">
                  <a:moveTo>
                    <a:pt x="44" y="1"/>
                  </a:moveTo>
                  <a:cubicBezTo>
                    <a:pt x="42" y="5"/>
                    <a:pt x="41" y="9"/>
                    <a:pt x="41" y="13"/>
                  </a:cubicBezTo>
                  <a:cubicBezTo>
                    <a:pt x="41" y="18"/>
                    <a:pt x="41" y="22"/>
                    <a:pt x="42" y="26"/>
                  </a:cubicBezTo>
                  <a:cubicBezTo>
                    <a:pt x="42" y="30"/>
                    <a:pt x="44" y="34"/>
                    <a:pt x="45" y="38"/>
                  </a:cubicBezTo>
                  <a:cubicBezTo>
                    <a:pt x="47" y="42"/>
                    <a:pt x="49" y="45"/>
                    <a:pt x="51" y="49"/>
                  </a:cubicBezTo>
                  <a:cubicBezTo>
                    <a:pt x="51" y="49"/>
                    <a:pt x="51" y="49"/>
                    <a:pt x="51" y="49"/>
                  </a:cubicBezTo>
                  <a:cubicBezTo>
                    <a:pt x="55" y="54"/>
                    <a:pt x="55" y="54"/>
                    <a:pt x="55" y="54"/>
                  </a:cubicBezTo>
                  <a:cubicBezTo>
                    <a:pt x="49" y="52"/>
                    <a:pt x="49" y="52"/>
                    <a:pt x="49" y="52"/>
                  </a:cubicBezTo>
                  <a:cubicBezTo>
                    <a:pt x="49" y="52"/>
                    <a:pt x="49" y="52"/>
                    <a:pt x="49" y="52"/>
                  </a:cubicBezTo>
                  <a:cubicBezTo>
                    <a:pt x="45" y="50"/>
                    <a:pt x="41" y="49"/>
                    <a:pt x="37" y="48"/>
                  </a:cubicBezTo>
                  <a:cubicBezTo>
                    <a:pt x="33" y="47"/>
                    <a:pt x="29" y="46"/>
                    <a:pt x="25" y="46"/>
                  </a:cubicBezTo>
                  <a:cubicBezTo>
                    <a:pt x="21" y="46"/>
                    <a:pt x="17" y="46"/>
                    <a:pt x="13" y="47"/>
                  </a:cubicBezTo>
                  <a:cubicBezTo>
                    <a:pt x="9" y="48"/>
                    <a:pt x="5" y="49"/>
                    <a:pt x="1" y="51"/>
                  </a:cubicBezTo>
                  <a:cubicBezTo>
                    <a:pt x="1" y="51"/>
                    <a:pt x="1" y="51"/>
                    <a:pt x="1" y="51"/>
                  </a:cubicBezTo>
                  <a:cubicBezTo>
                    <a:pt x="1" y="51"/>
                    <a:pt x="0" y="51"/>
                    <a:pt x="0" y="50"/>
                  </a:cubicBezTo>
                  <a:cubicBezTo>
                    <a:pt x="0" y="50"/>
                    <a:pt x="0" y="50"/>
                    <a:pt x="1" y="50"/>
                  </a:cubicBezTo>
                  <a:cubicBezTo>
                    <a:pt x="4" y="48"/>
                    <a:pt x="8" y="46"/>
                    <a:pt x="13" y="45"/>
                  </a:cubicBezTo>
                  <a:cubicBezTo>
                    <a:pt x="17" y="44"/>
                    <a:pt x="21" y="44"/>
                    <a:pt x="25" y="44"/>
                  </a:cubicBezTo>
                  <a:cubicBezTo>
                    <a:pt x="30" y="43"/>
                    <a:pt x="34" y="44"/>
                    <a:pt x="38" y="44"/>
                  </a:cubicBezTo>
                  <a:cubicBezTo>
                    <a:pt x="42" y="45"/>
                    <a:pt x="46" y="46"/>
                    <a:pt x="51" y="48"/>
                  </a:cubicBezTo>
                  <a:cubicBezTo>
                    <a:pt x="48" y="51"/>
                    <a:pt x="48" y="51"/>
                    <a:pt x="48" y="51"/>
                  </a:cubicBezTo>
                  <a:cubicBezTo>
                    <a:pt x="48" y="51"/>
                    <a:pt x="48" y="51"/>
                    <a:pt x="48" y="51"/>
                  </a:cubicBezTo>
                  <a:cubicBezTo>
                    <a:pt x="46" y="47"/>
                    <a:pt x="44" y="43"/>
                    <a:pt x="42" y="39"/>
                  </a:cubicBezTo>
                  <a:cubicBezTo>
                    <a:pt x="41" y="35"/>
                    <a:pt x="40" y="31"/>
                    <a:pt x="39" y="26"/>
                  </a:cubicBezTo>
                  <a:cubicBezTo>
                    <a:pt x="38" y="22"/>
                    <a:pt x="38" y="18"/>
                    <a:pt x="39" y="13"/>
                  </a:cubicBezTo>
                  <a:cubicBezTo>
                    <a:pt x="40" y="9"/>
                    <a:pt x="41" y="5"/>
                    <a:pt x="42" y="1"/>
                  </a:cubicBezTo>
                  <a:cubicBezTo>
                    <a:pt x="43" y="0"/>
                    <a:pt x="43" y="0"/>
                    <a:pt x="43" y="0"/>
                  </a:cubicBezTo>
                  <a:cubicBezTo>
                    <a:pt x="44" y="1"/>
                    <a:pt x="44" y="1"/>
                    <a:pt x="44"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347">
              <a:extLst>
                <a:ext uri="{FF2B5EF4-FFF2-40B4-BE49-F238E27FC236}">
                  <a16:creationId xmlns:a16="http://schemas.microsoft.com/office/drawing/2014/main" id="{C5195706-985D-4718-BB6B-DB62F39EF4B0}"/>
                </a:ext>
              </a:extLst>
            </p:cNvPr>
            <p:cNvSpPr>
              <a:spLocks/>
            </p:cNvSpPr>
            <p:nvPr/>
          </p:nvSpPr>
          <p:spPr bwMode="auto">
            <a:xfrm>
              <a:off x="-133" y="-171"/>
              <a:ext cx="181" cy="181"/>
            </a:xfrm>
            <a:custGeom>
              <a:avLst/>
              <a:gdLst>
                <a:gd name="T0" fmla="*/ 62 w 76"/>
                <a:gd name="T1" fmla="*/ 1 h 76"/>
                <a:gd name="T2" fmla="*/ 59 w 76"/>
                <a:gd name="T3" fmla="*/ 19 h 76"/>
                <a:gd name="T4" fmla="*/ 60 w 76"/>
                <a:gd name="T5" fmla="*/ 38 h 76"/>
                <a:gd name="T6" fmla="*/ 66 w 76"/>
                <a:gd name="T7" fmla="*/ 55 h 76"/>
                <a:gd name="T8" fmla="*/ 70 w 76"/>
                <a:gd name="T9" fmla="*/ 63 h 76"/>
                <a:gd name="T10" fmla="*/ 75 w 76"/>
                <a:gd name="T11" fmla="*/ 71 h 76"/>
                <a:gd name="T12" fmla="*/ 75 w 76"/>
                <a:gd name="T13" fmla="*/ 71 h 76"/>
                <a:gd name="T14" fmla="*/ 75 w 76"/>
                <a:gd name="T15" fmla="*/ 71 h 76"/>
                <a:gd name="T16" fmla="*/ 75 w 76"/>
                <a:gd name="T17" fmla="*/ 75 h 76"/>
                <a:gd name="T18" fmla="*/ 72 w 76"/>
                <a:gd name="T19" fmla="*/ 75 h 76"/>
                <a:gd name="T20" fmla="*/ 55 w 76"/>
                <a:gd name="T21" fmla="*/ 70 h 76"/>
                <a:gd name="T22" fmla="*/ 37 w 76"/>
                <a:gd name="T23" fmla="*/ 68 h 76"/>
                <a:gd name="T24" fmla="*/ 19 w 76"/>
                <a:gd name="T25" fmla="*/ 70 h 76"/>
                <a:gd name="T26" fmla="*/ 2 w 76"/>
                <a:gd name="T27" fmla="*/ 76 h 76"/>
                <a:gd name="T28" fmla="*/ 2 w 76"/>
                <a:gd name="T29" fmla="*/ 76 h 76"/>
                <a:gd name="T30" fmla="*/ 0 w 76"/>
                <a:gd name="T31" fmla="*/ 75 h 76"/>
                <a:gd name="T32" fmla="*/ 1 w 76"/>
                <a:gd name="T33" fmla="*/ 74 h 76"/>
                <a:gd name="T34" fmla="*/ 18 w 76"/>
                <a:gd name="T35" fmla="*/ 67 h 76"/>
                <a:gd name="T36" fmla="*/ 37 w 76"/>
                <a:gd name="T37" fmla="*/ 64 h 76"/>
                <a:gd name="T38" fmla="*/ 56 w 76"/>
                <a:gd name="T39" fmla="*/ 65 h 76"/>
                <a:gd name="T40" fmla="*/ 74 w 76"/>
                <a:gd name="T41" fmla="*/ 70 h 76"/>
                <a:gd name="T42" fmla="*/ 71 w 76"/>
                <a:gd name="T43" fmla="*/ 74 h 76"/>
                <a:gd name="T44" fmla="*/ 71 w 76"/>
                <a:gd name="T45" fmla="*/ 74 h 76"/>
                <a:gd name="T46" fmla="*/ 66 w 76"/>
                <a:gd name="T47" fmla="*/ 66 h 76"/>
                <a:gd name="T48" fmla="*/ 61 w 76"/>
                <a:gd name="T49" fmla="*/ 57 h 76"/>
                <a:gd name="T50" fmla="*/ 56 w 76"/>
                <a:gd name="T51" fmla="*/ 38 h 76"/>
                <a:gd name="T52" fmla="*/ 56 w 76"/>
                <a:gd name="T53" fmla="*/ 19 h 76"/>
                <a:gd name="T54" fmla="*/ 60 w 76"/>
                <a:gd name="T55" fmla="*/ 0 h 76"/>
                <a:gd name="T56" fmla="*/ 62 w 76"/>
                <a:gd name="T57" fmla="*/ 0 h 76"/>
                <a:gd name="T58" fmla="*/ 62 w 76"/>
                <a:gd name="T59"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6" h="76">
                  <a:moveTo>
                    <a:pt x="62" y="1"/>
                  </a:moveTo>
                  <a:cubicBezTo>
                    <a:pt x="60" y="7"/>
                    <a:pt x="59" y="13"/>
                    <a:pt x="59" y="19"/>
                  </a:cubicBezTo>
                  <a:cubicBezTo>
                    <a:pt x="58" y="26"/>
                    <a:pt x="59" y="32"/>
                    <a:pt x="60" y="38"/>
                  </a:cubicBezTo>
                  <a:cubicBezTo>
                    <a:pt x="61" y="44"/>
                    <a:pt x="63" y="50"/>
                    <a:pt x="66" y="55"/>
                  </a:cubicBezTo>
                  <a:cubicBezTo>
                    <a:pt x="67" y="58"/>
                    <a:pt x="69" y="60"/>
                    <a:pt x="70" y="63"/>
                  </a:cubicBezTo>
                  <a:cubicBezTo>
                    <a:pt x="72" y="66"/>
                    <a:pt x="74" y="68"/>
                    <a:pt x="75" y="71"/>
                  </a:cubicBezTo>
                  <a:cubicBezTo>
                    <a:pt x="75" y="71"/>
                    <a:pt x="75" y="71"/>
                    <a:pt x="75" y="71"/>
                  </a:cubicBezTo>
                  <a:cubicBezTo>
                    <a:pt x="75" y="71"/>
                    <a:pt x="75" y="71"/>
                    <a:pt x="75" y="71"/>
                  </a:cubicBezTo>
                  <a:cubicBezTo>
                    <a:pt x="76" y="72"/>
                    <a:pt x="76" y="74"/>
                    <a:pt x="75" y="75"/>
                  </a:cubicBezTo>
                  <a:cubicBezTo>
                    <a:pt x="74" y="75"/>
                    <a:pt x="73" y="75"/>
                    <a:pt x="72" y="75"/>
                  </a:cubicBezTo>
                  <a:cubicBezTo>
                    <a:pt x="67" y="73"/>
                    <a:pt x="61" y="71"/>
                    <a:pt x="55" y="70"/>
                  </a:cubicBezTo>
                  <a:cubicBezTo>
                    <a:pt x="49" y="69"/>
                    <a:pt x="43" y="68"/>
                    <a:pt x="37" y="68"/>
                  </a:cubicBezTo>
                  <a:cubicBezTo>
                    <a:pt x="31" y="68"/>
                    <a:pt x="25" y="69"/>
                    <a:pt x="19" y="70"/>
                  </a:cubicBezTo>
                  <a:cubicBezTo>
                    <a:pt x="13" y="71"/>
                    <a:pt x="7" y="73"/>
                    <a:pt x="2" y="76"/>
                  </a:cubicBezTo>
                  <a:cubicBezTo>
                    <a:pt x="2" y="76"/>
                    <a:pt x="2" y="76"/>
                    <a:pt x="2" y="76"/>
                  </a:cubicBezTo>
                  <a:cubicBezTo>
                    <a:pt x="1" y="76"/>
                    <a:pt x="0" y="76"/>
                    <a:pt x="0" y="75"/>
                  </a:cubicBezTo>
                  <a:cubicBezTo>
                    <a:pt x="0" y="75"/>
                    <a:pt x="0" y="74"/>
                    <a:pt x="1" y="74"/>
                  </a:cubicBezTo>
                  <a:cubicBezTo>
                    <a:pt x="6" y="71"/>
                    <a:pt x="12" y="69"/>
                    <a:pt x="18" y="67"/>
                  </a:cubicBezTo>
                  <a:cubicBezTo>
                    <a:pt x="24" y="65"/>
                    <a:pt x="30" y="64"/>
                    <a:pt x="37" y="64"/>
                  </a:cubicBezTo>
                  <a:cubicBezTo>
                    <a:pt x="43" y="64"/>
                    <a:pt x="49" y="64"/>
                    <a:pt x="56" y="65"/>
                  </a:cubicBezTo>
                  <a:cubicBezTo>
                    <a:pt x="62" y="66"/>
                    <a:pt x="68" y="67"/>
                    <a:pt x="74" y="70"/>
                  </a:cubicBezTo>
                  <a:cubicBezTo>
                    <a:pt x="71" y="74"/>
                    <a:pt x="71" y="74"/>
                    <a:pt x="71" y="74"/>
                  </a:cubicBezTo>
                  <a:cubicBezTo>
                    <a:pt x="71" y="74"/>
                    <a:pt x="71" y="74"/>
                    <a:pt x="71" y="74"/>
                  </a:cubicBezTo>
                  <a:cubicBezTo>
                    <a:pt x="69" y="71"/>
                    <a:pt x="67" y="69"/>
                    <a:pt x="66" y="66"/>
                  </a:cubicBezTo>
                  <a:cubicBezTo>
                    <a:pt x="64" y="63"/>
                    <a:pt x="63" y="60"/>
                    <a:pt x="61" y="57"/>
                  </a:cubicBezTo>
                  <a:cubicBezTo>
                    <a:pt x="59" y="51"/>
                    <a:pt x="57" y="45"/>
                    <a:pt x="56" y="38"/>
                  </a:cubicBezTo>
                  <a:cubicBezTo>
                    <a:pt x="55" y="32"/>
                    <a:pt x="55" y="26"/>
                    <a:pt x="56" y="19"/>
                  </a:cubicBezTo>
                  <a:cubicBezTo>
                    <a:pt x="56" y="13"/>
                    <a:pt x="58" y="6"/>
                    <a:pt x="60" y="0"/>
                  </a:cubicBezTo>
                  <a:cubicBezTo>
                    <a:pt x="60" y="0"/>
                    <a:pt x="61" y="0"/>
                    <a:pt x="62" y="0"/>
                  </a:cubicBezTo>
                  <a:cubicBezTo>
                    <a:pt x="62" y="0"/>
                    <a:pt x="62" y="1"/>
                    <a:pt x="62"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348">
              <a:extLst>
                <a:ext uri="{FF2B5EF4-FFF2-40B4-BE49-F238E27FC236}">
                  <a16:creationId xmlns:a16="http://schemas.microsoft.com/office/drawing/2014/main" id="{9814C68C-971B-4E16-9D52-824832BA4FC7}"/>
                </a:ext>
              </a:extLst>
            </p:cNvPr>
            <p:cNvSpPr>
              <a:spLocks/>
            </p:cNvSpPr>
            <p:nvPr/>
          </p:nvSpPr>
          <p:spPr bwMode="auto">
            <a:xfrm>
              <a:off x="-40" y="-113"/>
              <a:ext cx="212" cy="214"/>
            </a:xfrm>
            <a:custGeom>
              <a:avLst/>
              <a:gdLst>
                <a:gd name="T0" fmla="*/ 72 w 89"/>
                <a:gd name="T1" fmla="*/ 2 h 90"/>
                <a:gd name="T2" fmla="*/ 68 w 89"/>
                <a:gd name="T3" fmla="*/ 23 h 90"/>
                <a:gd name="T4" fmla="*/ 70 w 89"/>
                <a:gd name="T5" fmla="*/ 45 h 90"/>
                <a:gd name="T6" fmla="*/ 77 w 89"/>
                <a:gd name="T7" fmla="*/ 65 h 90"/>
                <a:gd name="T8" fmla="*/ 82 w 89"/>
                <a:gd name="T9" fmla="*/ 75 h 90"/>
                <a:gd name="T10" fmla="*/ 88 w 89"/>
                <a:gd name="T11" fmla="*/ 83 h 90"/>
                <a:gd name="T12" fmla="*/ 88 w 89"/>
                <a:gd name="T13" fmla="*/ 83 h 90"/>
                <a:gd name="T14" fmla="*/ 88 w 89"/>
                <a:gd name="T15" fmla="*/ 83 h 90"/>
                <a:gd name="T16" fmla="*/ 87 w 89"/>
                <a:gd name="T17" fmla="*/ 88 h 90"/>
                <a:gd name="T18" fmla="*/ 84 w 89"/>
                <a:gd name="T19" fmla="*/ 88 h 90"/>
                <a:gd name="T20" fmla="*/ 84 w 89"/>
                <a:gd name="T21" fmla="*/ 88 h 90"/>
                <a:gd name="T22" fmla="*/ 64 w 89"/>
                <a:gd name="T23" fmla="*/ 82 h 90"/>
                <a:gd name="T24" fmla="*/ 43 w 89"/>
                <a:gd name="T25" fmla="*/ 80 h 90"/>
                <a:gd name="T26" fmla="*/ 32 w 89"/>
                <a:gd name="T27" fmla="*/ 81 h 90"/>
                <a:gd name="T28" fmla="*/ 22 w 89"/>
                <a:gd name="T29" fmla="*/ 83 h 90"/>
                <a:gd name="T30" fmla="*/ 2 w 89"/>
                <a:gd name="T31" fmla="*/ 89 h 90"/>
                <a:gd name="T32" fmla="*/ 2 w 89"/>
                <a:gd name="T33" fmla="*/ 89 h 90"/>
                <a:gd name="T34" fmla="*/ 0 w 89"/>
                <a:gd name="T35" fmla="*/ 89 h 90"/>
                <a:gd name="T36" fmla="*/ 1 w 89"/>
                <a:gd name="T37" fmla="*/ 87 h 90"/>
                <a:gd name="T38" fmla="*/ 21 w 89"/>
                <a:gd name="T39" fmla="*/ 79 h 90"/>
                <a:gd name="T40" fmla="*/ 32 w 89"/>
                <a:gd name="T41" fmla="*/ 77 h 90"/>
                <a:gd name="T42" fmla="*/ 43 w 89"/>
                <a:gd name="T43" fmla="*/ 76 h 90"/>
                <a:gd name="T44" fmla="*/ 65 w 89"/>
                <a:gd name="T45" fmla="*/ 77 h 90"/>
                <a:gd name="T46" fmla="*/ 86 w 89"/>
                <a:gd name="T47" fmla="*/ 82 h 90"/>
                <a:gd name="T48" fmla="*/ 86 w 89"/>
                <a:gd name="T49" fmla="*/ 82 h 90"/>
                <a:gd name="T50" fmla="*/ 82 w 89"/>
                <a:gd name="T51" fmla="*/ 87 h 90"/>
                <a:gd name="T52" fmla="*/ 82 w 89"/>
                <a:gd name="T53" fmla="*/ 87 h 90"/>
                <a:gd name="T54" fmla="*/ 76 w 89"/>
                <a:gd name="T55" fmla="*/ 78 h 90"/>
                <a:gd name="T56" fmla="*/ 72 w 89"/>
                <a:gd name="T57" fmla="*/ 67 h 90"/>
                <a:gd name="T58" fmla="*/ 65 w 89"/>
                <a:gd name="T59" fmla="*/ 46 h 90"/>
                <a:gd name="T60" fmla="*/ 65 w 89"/>
                <a:gd name="T61" fmla="*/ 23 h 90"/>
                <a:gd name="T62" fmla="*/ 70 w 89"/>
                <a:gd name="T63" fmla="*/ 1 h 90"/>
                <a:gd name="T64" fmla="*/ 72 w 89"/>
                <a:gd name="T65" fmla="*/ 1 h 90"/>
                <a:gd name="T66" fmla="*/ 72 w 89"/>
                <a:gd name="T67" fmla="*/ 2 h 90"/>
                <a:gd name="T68" fmla="*/ 72 w 89"/>
                <a:gd name="T69" fmla="*/ 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9" h="90">
                  <a:moveTo>
                    <a:pt x="72" y="2"/>
                  </a:moveTo>
                  <a:cubicBezTo>
                    <a:pt x="70" y="9"/>
                    <a:pt x="69" y="16"/>
                    <a:pt x="68" y="23"/>
                  </a:cubicBezTo>
                  <a:cubicBezTo>
                    <a:pt x="68" y="31"/>
                    <a:pt x="68" y="38"/>
                    <a:pt x="70" y="45"/>
                  </a:cubicBezTo>
                  <a:cubicBezTo>
                    <a:pt x="72" y="52"/>
                    <a:pt x="74" y="59"/>
                    <a:pt x="77" y="65"/>
                  </a:cubicBezTo>
                  <a:cubicBezTo>
                    <a:pt x="78" y="68"/>
                    <a:pt x="80" y="71"/>
                    <a:pt x="82" y="75"/>
                  </a:cubicBezTo>
                  <a:cubicBezTo>
                    <a:pt x="84" y="78"/>
                    <a:pt x="86" y="80"/>
                    <a:pt x="88" y="83"/>
                  </a:cubicBezTo>
                  <a:cubicBezTo>
                    <a:pt x="88" y="83"/>
                    <a:pt x="88" y="83"/>
                    <a:pt x="88" y="83"/>
                  </a:cubicBezTo>
                  <a:cubicBezTo>
                    <a:pt x="88" y="83"/>
                    <a:pt x="88" y="83"/>
                    <a:pt x="88" y="83"/>
                  </a:cubicBezTo>
                  <a:cubicBezTo>
                    <a:pt x="89" y="85"/>
                    <a:pt x="88" y="87"/>
                    <a:pt x="87" y="88"/>
                  </a:cubicBezTo>
                  <a:cubicBezTo>
                    <a:pt x="86" y="89"/>
                    <a:pt x="85" y="89"/>
                    <a:pt x="84" y="88"/>
                  </a:cubicBezTo>
                  <a:cubicBezTo>
                    <a:pt x="84" y="88"/>
                    <a:pt x="84" y="88"/>
                    <a:pt x="84" y="88"/>
                  </a:cubicBezTo>
                  <a:cubicBezTo>
                    <a:pt x="78" y="86"/>
                    <a:pt x="71" y="84"/>
                    <a:pt x="64" y="82"/>
                  </a:cubicBezTo>
                  <a:cubicBezTo>
                    <a:pt x="57" y="81"/>
                    <a:pt x="50" y="80"/>
                    <a:pt x="43" y="80"/>
                  </a:cubicBezTo>
                  <a:cubicBezTo>
                    <a:pt x="39" y="80"/>
                    <a:pt x="36" y="81"/>
                    <a:pt x="32" y="81"/>
                  </a:cubicBezTo>
                  <a:cubicBezTo>
                    <a:pt x="29" y="81"/>
                    <a:pt x="25" y="82"/>
                    <a:pt x="22" y="83"/>
                  </a:cubicBezTo>
                  <a:cubicBezTo>
                    <a:pt x="15" y="84"/>
                    <a:pt x="8" y="87"/>
                    <a:pt x="2" y="89"/>
                  </a:cubicBezTo>
                  <a:cubicBezTo>
                    <a:pt x="2" y="89"/>
                    <a:pt x="2" y="89"/>
                    <a:pt x="2" y="89"/>
                  </a:cubicBezTo>
                  <a:cubicBezTo>
                    <a:pt x="1" y="90"/>
                    <a:pt x="0" y="89"/>
                    <a:pt x="0" y="89"/>
                  </a:cubicBezTo>
                  <a:cubicBezTo>
                    <a:pt x="0" y="88"/>
                    <a:pt x="0" y="87"/>
                    <a:pt x="1" y="87"/>
                  </a:cubicBezTo>
                  <a:cubicBezTo>
                    <a:pt x="7" y="84"/>
                    <a:pt x="14" y="81"/>
                    <a:pt x="21" y="79"/>
                  </a:cubicBezTo>
                  <a:cubicBezTo>
                    <a:pt x="24" y="78"/>
                    <a:pt x="28" y="78"/>
                    <a:pt x="32" y="77"/>
                  </a:cubicBezTo>
                  <a:cubicBezTo>
                    <a:pt x="35" y="76"/>
                    <a:pt x="39" y="76"/>
                    <a:pt x="43" y="76"/>
                  </a:cubicBezTo>
                  <a:cubicBezTo>
                    <a:pt x="50" y="75"/>
                    <a:pt x="57" y="76"/>
                    <a:pt x="65" y="77"/>
                  </a:cubicBezTo>
                  <a:cubicBezTo>
                    <a:pt x="72" y="78"/>
                    <a:pt x="79" y="80"/>
                    <a:pt x="86" y="82"/>
                  </a:cubicBezTo>
                  <a:cubicBezTo>
                    <a:pt x="86" y="82"/>
                    <a:pt x="86" y="82"/>
                    <a:pt x="86" y="82"/>
                  </a:cubicBezTo>
                  <a:cubicBezTo>
                    <a:pt x="82" y="87"/>
                    <a:pt x="82" y="87"/>
                    <a:pt x="82" y="87"/>
                  </a:cubicBezTo>
                  <a:cubicBezTo>
                    <a:pt x="82" y="87"/>
                    <a:pt x="82" y="87"/>
                    <a:pt x="82" y="87"/>
                  </a:cubicBezTo>
                  <a:cubicBezTo>
                    <a:pt x="80" y="84"/>
                    <a:pt x="78" y="81"/>
                    <a:pt x="76" y="78"/>
                  </a:cubicBezTo>
                  <a:cubicBezTo>
                    <a:pt x="75" y="74"/>
                    <a:pt x="73" y="71"/>
                    <a:pt x="72" y="67"/>
                  </a:cubicBezTo>
                  <a:cubicBezTo>
                    <a:pt x="69" y="60"/>
                    <a:pt x="67" y="53"/>
                    <a:pt x="65" y="46"/>
                  </a:cubicBezTo>
                  <a:cubicBezTo>
                    <a:pt x="64" y="38"/>
                    <a:pt x="64" y="31"/>
                    <a:pt x="65" y="23"/>
                  </a:cubicBezTo>
                  <a:cubicBezTo>
                    <a:pt x="66" y="16"/>
                    <a:pt x="67" y="8"/>
                    <a:pt x="70" y="1"/>
                  </a:cubicBezTo>
                  <a:cubicBezTo>
                    <a:pt x="70" y="1"/>
                    <a:pt x="71" y="0"/>
                    <a:pt x="72" y="1"/>
                  </a:cubicBezTo>
                  <a:cubicBezTo>
                    <a:pt x="72" y="1"/>
                    <a:pt x="73" y="2"/>
                    <a:pt x="72" y="2"/>
                  </a:cubicBezTo>
                  <a:cubicBezTo>
                    <a:pt x="72" y="2"/>
                    <a:pt x="72" y="2"/>
                    <a:pt x="72" y="2"/>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349">
              <a:extLst>
                <a:ext uri="{FF2B5EF4-FFF2-40B4-BE49-F238E27FC236}">
                  <a16:creationId xmlns:a16="http://schemas.microsoft.com/office/drawing/2014/main" id="{542D233A-FF97-440C-B0B7-22B48345D350}"/>
                </a:ext>
              </a:extLst>
            </p:cNvPr>
            <p:cNvSpPr>
              <a:spLocks/>
            </p:cNvSpPr>
            <p:nvPr/>
          </p:nvSpPr>
          <p:spPr bwMode="auto">
            <a:xfrm>
              <a:off x="-14" y="218"/>
              <a:ext cx="720" cy="641"/>
            </a:xfrm>
            <a:custGeom>
              <a:avLst/>
              <a:gdLst>
                <a:gd name="T0" fmla="*/ 216 w 302"/>
                <a:gd name="T1" fmla="*/ 269 h 269"/>
                <a:gd name="T2" fmla="*/ 129 w 302"/>
                <a:gd name="T3" fmla="*/ 0 h 269"/>
                <a:gd name="T4" fmla="*/ 216 w 302"/>
                <a:gd name="T5" fmla="*/ 269 h 269"/>
              </a:gdLst>
              <a:ahLst/>
              <a:cxnLst>
                <a:cxn ang="0">
                  <a:pos x="T0" y="T1"/>
                </a:cxn>
                <a:cxn ang="0">
                  <a:pos x="T2" y="T3"/>
                </a:cxn>
                <a:cxn ang="0">
                  <a:pos x="T4" y="T5"/>
                </a:cxn>
              </a:cxnLst>
              <a:rect l="0" t="0" r="r" b="b"/>
              <a:pathLst>
                <a:path w="302" h="269">
                  <a:moveTo>
                    <a:pt x="216" y="269"/>
                  </a:moveTo>
                  <a:cubicBezTo>
                    <a:pt x="216" y="269"/>
                    <a:pt x="302" y="21"/>
                    <a:pt x="129" y="0"/>
                  </a:cubicBezTo>
                  <a:cubicBezTo>
                    <a:pt x="0" y="119"/>
                    <a:pt x="216" y="269"/>
                    <a:pt x="216" y="269"/>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350">
              <a:extLst>
                <a:ext uri="{FF2B5EF4-FFF2-40B4-BE49-F238E27FC236}">
                  <a16:creationId xmlns:a16="http://schemas.microsoft.com/office/drawing/2014/main" id="{E1A73708-2D77-47E8-82A6-35D61F07F8A4}"/>
                </a:ext>
              </a:extLst>
            </p:cNvPr>
            <p:cNvSpPr>
              <a:spLocks noEditPoints="1"/>
            </p:cNvSpPr>
            <p:nvPr/>
          </p:nvSpPr>
          <p:spPr bwMode="auto">
            <a:xfrm>
              <a:off x="196" y="225"/>
              <a:ext cx="331" cy="489"/>
            </a:xfrm>
            <a:custGeom>
              <a:avLst/>
              <a:gdLst>
                <a:gd name="T0" fmla="*/ 34 w 139"/>
                <a:gd name="T1" fmla="*/ 26 h 205"/>
                <a:gd name="T2" fmla="*/ 34 w 139"/>
                <a:gd name="T3" fmla="*/ 26 h 205"/>
                <a:gd name="T4" fmla="*/ 20 w 139"/>
                <a:gd name="T5" fmla="*/ 34 h 205"/>
                <a:gd name="T6" fmla="*/ 19 w 139"/>
                <a:gd name="T7" fmla="*/ 34 h 205"/>
                <a:gd name="T8" fmla="*/ 0 w 139"/>
                <a:gd name="T9" fmla="*/ 82 h 205"/>
                <a:gd name="T10" fmla="*/ 60 w 139"/>
                <a:gd name="T11" fmla="*/ 205 h 205"/>
                <a:gd name="T12" fmla="*/ 56 w 139"/>
                <a:gd name="T13" fmla="*/ 174 h 205"/>
                <a:gd name="T14" fmla="*/ 73 w 139"/>
                <a:gd name="T15" fmla="*/ 106 h 205"/>
                <a:gd name="T16" fmla="*/ 72 w 139"/>
                <a:gd name="T17" fmla="*/ 102 h 205"/>
                <a:gd name="T18" fmla="*/ 54 w 139"/>
                <a:gd name="T19" fmla="*/ 48 h 205"/>
                <a:gd name="T20" fmla="*/ 53 w 139"/>
                <a:gd name="T21" fmla="*/ 55 h 205"/>
                <a:gd name="T22" fmla="*/ 45 w 139"/>
                <a:gd name="T23" fmla="*/ 76 h 205"/>
                <a:gd name="T24" fmla="*/ 32 w 139"/>
                <a:gd name="T25" fmla="*/ 95 h 205"/>
                <a:gd name="T26" fmla="*/ 15 w 139"/>
                <a:gd name="T27" fmla="*/ 109 h 205"/>
                <a:gd name="T28" fmla="*/ 14 w 139"/>
                <a:gd name="T29" fmla="*/ 109 h 205"/>
                <a:gd name="T30" fmla="*/ 13 w 139"/>
                <a:gd name="T31" fmla="*/ 109 h 205"/>
                <a:gd name="T32" fmla="*/ 14 w 139"/>
                <a:gd name="T33" fmla="*/ 107 h 205"/>
                <a:gd name="T34" fmla="*/ 14 w 139"/>
                <a:gd name="T35" fmla="*/ 107 h 205"/>
                <a:gd name="T36" fmla="*/ 29 w 139"/>
                <a:gd name="T37" fmla="*/ 92 h 205"/>
                <a:gd name="T38" fmla="*/ 41 w 139"/>
                <a:gd name="T39" fmla="*/ 74 h 205"/>
                <a:gd name="T40" fmla="*/ 47 w 139"/>
                <a:gd name="T41" fmla="*/ 54 h 205"/>
                <a:gd name="T42" fmla="*/ 49 w 139"/>
                <a:gd name="T43" fmla="*/ 43 h 205"/>
                <a:gd name="T44" fmla="*/ 49 w 139"/>
                <a:gd name="T45" fmla="*/ 32 h 205"/>
                <a:gd name="T46" fmla="*/ 49 w 139"/>
                <a:gd name="T47" fmla="*/ 32 h 205"/>
                <a:gd name="T48" fmla="*/ 49 w 139"/>
                <a:gd name="T49" fmla="*/ 32 h 205"/>
                <a:gd name="T50" fmla="*/ 49 w 139"/>
                <a:gd name="T51" fmla="*/ 32 h 205"/>
                <a:gd name="T52" fmla="*/ 47 w 139"/>
                <a:gd name="T53" fmla="*/ 28 h 205"/>
                <a:gd name="T54" fmla="*/ 42 w 139"/>
                <a:gd name="T55" fmla="*/ 28 h 205"/>
                <a:gd name="T56" fmla="*/ 35 w 139"/>
                <a:gd name="T57" fmla="*/ 27 h 205"/>
                <a:gd name="T58" fmla="*/ 34 w 139"/>
                <a:gd name="T59" fmla="*/ 26 h 205"/>
                <a:gd name="T60" fmla="*/ 80 w 139"/>
                <a:gd name="T61" fmla="*/ 15 h 205"/>
                <a:gd name="T62" fmla="*/ 68 w 139"/>
                <a:gd name="T63" fmla="*/ 21 h 205"/>
                <a:gd name="T64" fmla="*/ 61 w 139"/>
                <a:gd name="T65" fmla="*/ 19 h 205"/>
                <a:gd name="T66" fmla="*/ 57 w 139"/>
                <a:gd name="T67" fmla="*/ 16 h 205"/>
                <a:gd name="T68" fmla="*/ 55 w 139"/>
                <a:gd name="T69" fmla="*/ 21 h 205"/>
                <a:gd name="T70" fmla="*/ 53 w 139"/>
                <a:gd name="T71" fmla="*/ 24 h 205"/>
                <a:gd name="T72" fmla="*/ 54 w 139"/>
                <a:gd name="T73" fmla="*/ 30 h 205"/>
                <a:gd name="T74" fmla="*/ 55 w 139"/>
                <a:gd name="T75" fmla="*/ 31 h 205"/>
                <a:gd name="T76" fmla="*/ 55 w 139"/>
                <a:gd name="T77" fmla="*/ 31 h 205"/>
                <a:gd name="T78" fmla="*/ 68 w 139"/>
                <a:gd name="T79" fmla="*/ 47 h 205"/>
                <a:gd name="T80" fmla="*/ 84 w 139"/>
                <a:gd name="T81" fmla="*/ 61 h 205"/>
                <a:gd name="T82" fmla="*/ 92 w 139"/>
                <a:gd name="T83" fmla="*/ 67 h 205"/>
                <a:gd name="T84" fmla="*/ 100 w 139"/>
                <a:gd name="T85" fmla="*/ 71 h 205"/>
                <a:gd name="T86" fmla="*/ 120 w 139"/>
                <a:gd name="T87" fmla="*/ 74 h 205"/>
                <a:gd name="T88" fmla="*/ 139 w 139"/>
                <a:gd name="T89" fmla="*/ 71 h 205"/>
                <a:gd name="T90" fmla="*/ 123 w 139"/>
                <a:gd name="T91" fmla="*/ 42 h 205"/>
                <a:gd name="T92" fmla="*/ 80 w 139"/>
                <a:gd name="T93" fmla="*/ 15 h 205"/>
                <a:gd name="T94" fmla="*/ 36 w 139"/>
                <a:gd name="T95" fmla="*/ 10 h 205"/>
                <a:gd name="T96" fmla="*/ 42 w 139"/>
                <a:gd name="T97" fmla="*/ 12 h 205"/>
                <a:gd name="T98" fmla="*/ 42 w 139"/>
                <a:gd name="T99" fmla="*/ 12 h 205"/>
                <a:gd name="T100" fmla="*/ 36 w 139"/>
                <a:gd name="T101" fmla="*/ 10 h 205"/>
                <a:gd name="T102" fmla="*/ 56 w 139"/>
                <a:gd name="T103" fmla="*/ 4 h 205"/>
                <a:gd name="T104" fmla="*/ 56 w 139"/>
                <a:gd name="T105" fmla="*/ 4 h 205"/>
                <a:gd name="T106" fmla="*/ 56 w 139"/>
                <a:gd name="T107" fmla="*/ 4 h 205"/>
                <a:gd name="T108" fmla="*/ 58 w 139"/>
                <a:gd name="T109" fmla="*/ 0 h 205"/>
                <a:gd name="T110" fmla="*/ 57 w 139"/>
                <a:gd name="T111" fmla="*/ 4 h 205"/>
                <a:gd name="T112" fmla="*/ 56 w 139"/>
                <a:gd name="T113" fmla="*/ 4 h 205"/>
                <a:gd name="T114" fmla="*/ 57 w 139"/>
                <a:gd name="T115" fmla="*/ 4 h 205"/>
                <a:gd name="T116" fmla="*/ 58 w 139"/>
                <a:gd name="T117" fmla="*/ 0 h 205"/>
                <a:gd name="T118" fmla="*/ 58 w 139"/>
                <a:gd name="T119"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9" h="205">
                  <a:moveTo>
                    <a:pt x="34" y="26"/>
                  </a:moveTo>
                  <a:cubicBezTo>
                    <a:pt x="34" y="26"/>
                    <a:pt x="34" y="26"/>
                    <a:pt x="34" y="26"/>
                  </a:cubicBezTo>
                  <a:cubicBezTo>
                    <a:pt x="31" y="31"/>
                    <a:pt x="26" y="34"/>
                    <a:pt x="20" y="34"/>
                  </a:cubicBezTo>
                  <a:cubicBezTo>
                    <a:pt x="20" y="34"/>
                    <a:pt x="19" y="34"/>
                    <a:pt x="19" y="34"/>
                  </a:cubicBezTo>
                  <a:cubicBezTo>
                    <a:pt x="17" y="53"/>
                    <a:pt x="10" y="69"/>
                    <a:pt x="0" y="82"/>
                  </a:cubicBezTo>
                  <a:cubicBezTo>
                    <a:pt x="0" y="128"/>
                    <a:pt x="29" y="172"/>
                    <a:pt x="60" y="205"/>
                  </a:cubicBezTo>
                  <a:cubicBezTo>
                    <a:pt x="57" y="195"/>
                    <a:pt x="55" y="184"/>
                    <a:pt x="56" y="174"/>
                  </a:cubicBezTo>
                  <a:cubicBezTo>
                    <a:pt x="58" y="151"/>
                    <a:pt x="73" y="129"/>
                    <a:pt x="73" y="106"/>
                  </a:cubicBezTo>
                  <a:cubicBezTo>
                    <a:pt x="73" y="104"/>
                    <a:pt x="72" y="103"/>
                    <a:pt x="72" y="102"/>
                  </a:cubicBezTo>
                  <a:cubicBezTo>
                    <a:pt x="54" y="48"/>
                    <a:pt x="54" y="48"/>
                    <a:pt x="54" y="48"/>
                  </a:cubicBezTo>
                  <a:cubicBezTo>
                    <a:pt x="54" y="50"/>
                    <a:pt x="53" y="53"/>
                    <a:pt x="53" y="55"/>
                  </a:cubicBezTo>
                  <a:cubicBezTo>
                    <a:pt x="51" y="62"/>
                    <a:pt x="48" y="69"/>
                    <a:pt x="45" y="76"/>
                  </a:cubicBezTo>
                  <a:cubicBezTo>
                    <a:pt x="41" y="83"/>
                    <a:pt x="37" y="89"/>
                    <a:pt x="32" y="95"/>
                  </a:cubicBezTo>
                  <a:cubicBezTo>
                    <a:pt x="27" y="100"/>
                    <a:pt x="22" y="105"/>
                    <a:pt x="15" y="109"/>
                  </a:cubicBezTo>
                  <a:cubicBezTo>
                    <a:pt x="15" y="109"/>
                    <a:pt x="15" y="109"/>
                    <a:pt x="14" y="109"/>
                  </a:cubicBezTo>
                  <a:cubicBezTo>
                    <a:pt x="14" y="109"/>
                    <a:pt x="14" y="109"/>
                    <a:pt x="13" y="109"/>
                  </a:cubicBezTo>
                  <a:cubicBezTo>
                    <a:pt x="13" y="108"/>
                    <a:pt x="13" y="108"/>
                    <a:pt x="14" y="107"/>
                  </a:cubicBezTo>
                  <a:cubicBezTo>
                    <a:pt x="14" y="107"/>
                    <a:pt x="14" y="107"/>
                    <a:pt x="14" y="107"/>
                  </a:cubicBezTo>
                  <a:cubicBezTo>
                    <a:pt x="20" y="103"/>
                    <a:pt x="25" y="98"/>
                    <a:pt x="29" y="92"/>
                  </a:cubicBezTo>
                  <a:cubicBezTo>
                    <a:pt x="34" y="87"/>
                    <a:pt x="38" y="81"/>
                    <a:pt x="41" y="74"/>
                  </a:cubicBezTo>
                  <a:cubicBezTo>
                    <a:pt x="44" y="68"/>
                    <a:pt x="46" y="61"/>
                    <a:pt x="47" y="54"/>
                  </a:cubicBezTo>
                  <a:cubicBezTo>
                    <a:pt x="48" y="50"/>
                    <a:pt x="48" y="47"/>
                    <a:pt x="49" y="43"/>
                  </a:cubicBezTo>
                  <a:cubicBezTo>
                    <a:pt x="49" y="40"/>
                    <a:pt x="49" y="36"/>
                    <a:pt x="49" y="32"/>
                  </a:cubicBezTo>
                  <a:cubicBezTo>
                    <a:pt x="49" y="32"/>
                    <a:pt x="49" y="32"/>
                    <a:pt x="49" y="32"/>
                  </a:cubicBezTo>
                  <a:cubicBezTo>
                    <a:pt x="49" y="32"/>
                    <a:pt x="49" y="32"/>
                    <a:pt x="49" y="32"/>
                  </a:cubicBezTo>
                  <a:cubicBezTo>
                    <a:pt x="49" y="32"/>
                    <a:pt x="49" y="32"/>
                    <a:pt x="49" y="32"/>
                  </a:cubicBezTo>
                  <a:cubicBezTo>
                    <a:pt x="47" y="28"/>
                    <a:pt x="47" y="28"/>
                    <a:pt x="47" y="28"/>
                  </a:cubicBezTo>
                  <a:cubicBezTo>
                    <a:pt x="46" y="28"/>
                    <a:pt x="44" y="28"/>
                    <a:pt x="42" y="28"/>
                  </a:cubicBezTo>
                  <a:cubicBezTo>
                    <a:pt x="40" y="28"/>
                    <a:pt x="37" y="28"/>
                    <a:pt x="35" y="27"/>
                  </a:cubicBezTo>
                  <a:cubicBezTo>
                    <a:pt x="34" y="26"/>
                    <a:pt x="34" y="26"/>
                    <a:pt x="34" y="26"/>
                  </a:cubicBezTo>
                  <a:moveTo>
                    <a:pt x="80" y="15"/>
                  </a:moveTo>
                  <a:cubicBezTo>
                    <a:pt x="77" y="18"/>
                    <a:pt x="73" y="21"/>
                    <a:pt x="68" y="21"/>
                  </a:cubicBezTo>
                  <a:cubicBezTo>
                    <a:pt x="66" y="21"/>
                    <a:pt x="63" y="20"/>
                    <a:pt x="61" y="19"/>
                  </a:cubicBezTo>
                  <a:cubicBezTo>
                    <a:pt x="59" y="18"/>
                    <a:pt x="58" y="17"/>
                    <a:pt x="57" y="16"/>
                  </a:cubicBezTo>
                  <a:cubicBezTo>
                    <a:pt x="57" y="17"/>
                    <a:pt x="56" y="19"/>
                    <a:pt x="55" y="21"/>
                  </a:cubicBezTo>
                  <a:cubicBezTo>
                    <a:pt x="55" y="22"/>
                    <a:pt x="54" y="23"/>
                    <a:pt x="53" y="24"/>
                  </a:cubicBezTo>
                  <a:cubicBezTo>
                    <a:pt x="54" y="30"/>
                    <a:pt x="54" y="30"/>
                    <a:pt x="54" y="30"/>
                  </a:cubicBezTo>
                  <a:cubicBezTo>
                    <a:pt x="55" y="30"/>
                    <a:pt x="55" y="30"/>
                    <a:pt x="55" y="31"/>
                  </a:cubicBezTo>
                  <a:cubicBezTo>
                    <a:pt x="55" y="31"/>
                    <a:pt x="55" y="31"/>
                    <a:pt x="55" y="31"/>
                  </a:cubicBezTo>
                  <a:cubicBezTo>
                    <a:pt x="59" y="36"/>
                    <a:pt x="63" y="42"/>
                    <a:pt x="68" y="47"/>
                  </a:cubicBezTo>
                  <a:cubicBezTo>
                    <a:pt x="73" y="52"/>
                    <a:pt x="78" y="57"/>
                    <a:pt x="84" y="61"/>
                  </a:cubicBezTo>
                  <a:cubicBezTo>
                    <a:pt x="86" y="63"/>
                    <a:pt x="89" y="65"/>
                    <a:pt x="92" y="67"/>
                  </a:cubicBezTo>
                  <a:cubicBezTo>
                    <a:pt x="95" y="68"/>
                    <a:pt x="97" y="70"/>
                    <a:pt x="100" y="71"/>
                  </a:cubicBezTo>
                  <a:cubicBezTo>
                    <a:pt x="107" y="73"/>
                    <a:pt x="113" y="74"/>
                    <a:pt x="120" y="74"/>
                  </a:cubicBezTo>
                  <a:cubicBezTo>
                    <a:pt x="126" y="74"/>
                    <a:pt x="133" y="73"/>
                    <a:pt x="139" y="71"/>
                  </a:cubicBezTo>
                  <a:cubicBezTo>
                    <a:pt x="135" y="60"/>
                    <a:pt x="130" y="51"/>
                    <a:pt x="123" y="42"/>
                  </a:cubicBezTo>
                  <a:cubicBezTo>
                    <a:pt x="108" y="37"/>
                    <a:pt x="93" y="28"/>
                    <a:pt x="80" y="15"/>
                  </a:cubicBezTo>
                  <a:moveTo>
                    <a:pt x="36" y="10"/>
                  </a:moveTo>
                  <a:cubicBezTo>
                    <a:pt x="38" y="11"/>
                    <a:pt x="40" y="12"/>
                    <a:pt x="42" y="12"/>
                  </a:cubicBezTo>
                  <a:cubicBezTo>
                    <a:pt x="42" y="12"/>
                    <a:pt x="42" y="12"/>
                    <a:pt x="42" y="12"/>
                  </a:cubicBezTo>
                  <a:cubicBezTo>
                    <a:pt x="40" y="12"/>
                    <a:pt x="38" y="11"/>
                    <a:pt x="36" y="10"/>
                  </a:cubicBezTo>
                  <a:moveTo>
                    <a:pt x="56" y="4"/>
                  </a:moveTo>
                  <a:cubicBezTo>
                    <a:pt x="56" y="4"/>
                    <a:pt x="56" y="4"/>
                    <a:pt x="56" y="4"/>
                  </a:cubicBezTo>
                  <a:cubicBezTo>
                    <a:pt x="56" y="4"/>
                    <a:pt x="56" y="4"/>
                    <a:pt x="56" y="4"/>
                  </a:cubicBezTo>
                  <a:moveTo>
                    <a:pt x="58" y="0"/>
                  </a:moveTo>
                  <a:cubicBezTo>
                    <a:pt x="58" y="2"/>
                    <a:pt x="57" y="3"/>
                    <a:pt x="57" y="4"/>
                  </a:cubicBezTo>
                  <a:cubicBezTo>
                    <a:pt x="57" y="4"/>
                    <a:pt x="56" y="4"/>
                    <a:pt x="56" y="4"/>
                  </a:cubicBezTo>
                  <a:cubicBezTo>
                    <a:pt x="56" y="4"/>
                    <a:pt x="57" y="4"/>
                    <a:pt x="57" y="4"/>
                  </a:cubicBezTo>
                  <a:cubicBezTo>
                    <a:pt x="57" y="3"/>
                    <a:pt x="58" y="2"/>
                    <a:pt x="58" y="0"/>
                  </a:cubicBezTo>
                  <a:cubicBezTo>
                    <a:pt x="58" y="0"/>
                    <a:pt x="58" y="0"/>
                    <a:pt x="58"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351">
              <a:extLst>
                <a:ext uri="{FF2B5EF4-FFF2-40B4-BE49-F238E27FC236}">
                  <a16:creationId xmlns:a16="http://schemas.microsoft.com/office/drawing/2014/main" id="{237FB3D5-6809-40D8-BEF7-1667DC45B8F2}"/>
                </a:ext>
              </a:extLst>
            </p:cNvPr>
            <p:cNvSpPr>
              <a:spLocks/>
            </p:cNvSpPr>
            <p:nvPr/>
          </p:nvSpPr>
          <p:spPr bwMode="auto">
            <a:xfrm>
              <a:off x="284" y="211"/>
              <a:ext cx="191" cy="557"/>
            </a:xfrm>
            <a:custGeom>
              <a:avLst/>
              <a:gdLst>
                <a:gd name="T0" fmla="*/ 77 w 80"/>
                <a:gd name="T1" fmla="*/ 234 h 234"/>
                <a:gd name="T2" fmla="*/ 1 w 80"/>
                <a:gd name="T3" fmla="*/ 4 h 234"/>
                <a:gd name="T4" fmla="*/ 3 w 80"/>
                <a:gd name="T5" fmla="*/ 0 h 234"/>
                <a:gd name="T6" fmla="*/ 7 w 80"/>
                <a:gd name="T7" fmla="*/ 2 h 234"/>
                <a:gd name="T8" fmla="*/ 7 w 80"/>
                <a:gd name="T9" fmla="*/ 2 h 234"/>
                <a:gd name="T10" fmla="*/ 79 w 80"/>
                <a:gd name="T11" fmla="*/ 233 h 234"/>
                <a:gd name="T12" fmla="*/ 79 w 80"/>
                <a:gd name="T13" fmla="*/ 234 h 234"/>
                <a:gd name="T14" fmla="*/ 77 w 80"/>
                <a:gd name="T15" fmla="*/ 234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234">
                  <a:moveTo>
                    <a:pt x="77" y="234"/>
                  </a:moveTo>
                  <a:cubicBezTo>
                    <a:pt x="1" y="4"/>
                    <a:pt x="1" y="4"/>
                    <a:pt x="1" y="4"/>
                  </a:cubicBezTo>
                  <a:cubicBezTo>
                    <a:pt x="0" y="3"/>
                    <a:pt x="1" y="1"/>
                    <a:pt x="3" y="0"/>
                  </a:cubicBezTo>
                  <a:cubicBezTo>
                    <a:pt x="4" y="0"/>
                    <a:pt x="6" y="1"/>
                    <a:pt x="7" y="2"/>
                  </a:cubicBezTo>
                  <a:cubicBezTo>
                    <a:pt x="7" y="2"/>
                    <a:pt x="7" y="2"/>
                    <a:pt x="7" y="2"/>
                  </a:cubicBezTo>
                  <a:cubicBezTo>
                    <a:pt x="79" y="233"/>
                    <a:pt x="79" y="233"/>
                    <a:pt x="79" y="233"/>
                  </a:cubicBezTo>
                  <a:cubicBezTo>
                    <a:pt x="80" y="233"/>
                    <a:pt x="79" y="234"/>
                    <a:pt x="79" y="234"/>
                  </a:cubicBezTo>
                  <a:cubicBezTo>
                    <a:pt x="78" y="234"/>
                    <a:pt x="77" y="234"/>
                    <a:pt x="77" y="234"/>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352">
              <a:extLst>
                <a:ext uri="{FF2B5EF4-FFF2-40B4-BE49-F238E27FC236}">
                  <a16:creationId xmlns:a16="http://schemas.microsoft.com/office/drawing/2014/main" id="{9DFBBB65-2C23-4641-B1BF-3ADC17B1662F}"/>
                </a:ext>
              </a:extLst>
            </p:cNvPr>
            <p:cNvSpPr>
              <a:spLocks/>
            </p:cNvSpPr>
            <p:nvPr/>
          </p:nvSpPr>
          <p:spPr bwMode="auto">
            <a:xfrm>
              <a:off x="353" y="559"/>
              <a:ext cx="153" cy="121"/>
            </a:xfrm>
            <a:custGeom>
              <a:avLst/>
              <a:gdLst>
                <a:gd name="T0" fmla="*/ 0 w 64"/>
                <a:gd name="T1" fmla="*/ 50 h 51"/>
                <a:gd name="T2" fmla="*/ 9 w 64"/>
                <a:gd name="T3" fmla="*/ 41 h 51"/>
                <a:gd name="T4" fmla="*/ 16 w 64"/>
                <a:gd name="T5" fmla="*/ 31 h 51"/>
                <a:gd name="T6" fmla="*/ 20 w 64"/>
                <a:gd name="T7" fmla="*/ 19 h 51"/>
                <a:gd name="T8" fmla="*/ 21 w 64"/>
                <a:gd name="T9" fmla="*/ 7 h 51"/>
                <a:gd name="T10" fmla="*/ 21 w 64"/>
                <a:gd name="T11" fmla="*/ 7 h 51"/>
                <a:gd name="T12" fmla="*/ 22 w 64"/>
                <a:gd name="T13" fmla="*/ 0 h 51"/>
                <a:gd name="T14" fmla="*/ 25 w 64"/>
                <a:gd name="T15" fmla="*/ 6 h 51"/>
                <a:gd name="T16" fmla="*/ 32 w 64"/>
                <a:gd name="T17" fmla="*/ 16 h 51"/>
                <a:gd name="T18" fmla="*/ 41 w 64"/>
                <a:gd name="T19" fmla="*/ 24 h 51"/>
                <a:gd name="T20" fmla="*/ 52 w 64"/>
                <a:gd name="T21" fmla="*/ 30 h 51"/>
                <a:gd name="T22" fmla="*/ 63 w 64"/>
                <a:gd name="T23" fmla="*/ 34 h 51"/>
                <a:gd name="T24" fmla="*/ 63 w 64"/>
                <a:gd name="T25" fmla="*/ 34 h 51"/>
                <a:gd name="T26" fmla="*/ 64 w 64"/>
                <a:gd name="T27" fmla="*/ 35 h 51"/>
                <a:gd name="T28" fmla="*/ 63 w 64"/>
                <a:gd name="T29" fmla="*/ 36 h 51"/>
                <a:gd name="T30" fmla="*/ 51 w 64"/>
                <a:gd name="T31" fmla="*/ 32 h 51"/>
                <a:gd name="T32" fmla="*/ 40 w 64"/>
                <a:gd name="T33" fmla="*/ 26 h 51"/>
                <a:gd name="T34" fmla="*/ 30 w 64"/>
                <a:gd name="T35" fmla="*/ 18 h 51"/>
                <a:gd name="T36" fmla="*/ 22 w 64"/>
                <a:gd name="T37" fmla="*/ 8 h 51"/>
                <a:gd name="T38" fmla="*/ 22 w 64"/>
                <a:gd name="T39" fmla="*/ 8 h 51"/>
                <a:gd name="T40" fmla="*/ 25 w 64"/>
                <a:gd name="T41" fmla="*/ 7 h 51"/>
                <a:gd name="T42" fmla="*/ 25 w 64"/>
                <a:gd name="T43" fmla="*/ 7 h 51"/>
                <a:gd name="T44" fmla="*/ 23 w 64"/>
                <a:gd name="T45" fmla="*/ 20 h 51"/>
                <a:gd name="T46" fmla="*/ 18 w 64"/>
                <a:gd name="T47" fmla="*/ 32 h 51"/>
                <a:gd name="T48" fmla="*/ 11 w 64"/>
                <a:gd name="T49" fmla="*/ 43 h 51"/>
                <a:gd name="T50" fmla="*/ 1 w 64"/>
                <a:gd name="T51" fmla="*/ 51 h 51"/>
                <a:gd name="T52" fmla="*/ 0 w 64"/>
                <a:gd name="T53" fmla="*/ 51 h 51"/>
                <a:gd name="T54" fmla="*/ 0 w 64"/>
                <a:gd name="T55"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51">
                  <a:moveTo>
                    <a:pt x="0" y="50"/>
                  </a:moveTo>
                  <a:cubicBezTo>
                    <a:pt x="3" y="47"/>
                    <a:pt x="6" y="44"/>
                    <a:pt x="9" y="41"/>
                  </a:cubicBezTo>
                  <a:cubicBezTo>
                    <a:pt x="12" y="38"/>
                    <a:pt x="14" y="35"/>
                    <a:pt x="16" y="31"/>
                  </a:cubicBezTo>
                  <a:cubicBezTo>
                    <a:pt x="18" y="27"/>
                    <a:pt x="19" y="23"/>
                    <a:pt x="20" y="19"/>
                  </a:cubicBezTo>
                  <a:cubicBezTo>
                    <a:pt x="21" y="15"/>
                    <a:pt x="21" y="11"/>
                    <a:pt x="21" y="7"/>
                  </a:cubicBezTo>
                  <a:cubicBezTo>
                    <a:pt x="21" y="7"/>
                    <a:pt x="21" y="7"/>
                    <a:pt x="21" y="7"/>
                  </a:cubicBezTo>
                  <a:cubicBezTo>
                    <a:pt x="22" y="0"/>
                    <a:pt x="22" y="0"/>
                    <a:pt x="22" y="0"/>
                  </a:cubicBezTo>
                  <a:cubicBezTo>
                    <a:pt x="25" y="6"/>
                    <a:pt x="25" y="6"/>
                    <a:pt x="25" y="6"/>
                  </a:cubicBezTo>
                  <a:cubicBezTo>
                    <a:pt x="27" y="9"/>
                    <a:pt x="30" y="13"/>
                    <a:pt x="32" y="16"/>
                  </a:cubicBezTo>
                  <a:cubicBezTo>
                    <a:pt x="35" y="19"/>
                    <a:pt x="38" y="21"/>
                    <a:pt x="41" y="24"/>
                  </a:cubicBezTo>
                  <a:cubicBezTo>
                    <a:pt x="44" y="27"/>
                    <a:pt x="48" y="29"/>
                    <a:pt x="52" y="30"/>
                  </a:cubicBezTo>
                  <a:cubicBezTo>
                    <a:pt x="55" y="32"/>
                    <a:pt x="59" y="33"/>
                    <a:pt x="63" y="34"/>
                  </a:cubicBezTo>
                  <a:cubicBezTo>
                    <a:pt x="63" y="34"/>
                    <a:pt x="63" y="34"/>
                    <a:pt x="63" y="34"/>
                  </a:cubicBezTo>
                  <a:cubicBezTo>
                    <a:pt x="64" y="34"/>
                    <a:pt x="64" y="35"/>
                    <a:pt x="64" y="35"/>
                  </a:cubicBezTo>
                  <a:cubicBezTo>
                    <a:pt x="64" y="36"/>
                    <a:pt x="64" y="36"/>
                    <a:pt x="63" y="36"/>
                  </a:cubicBezTo>
                  <a:cubicBezTo>
                    <a:pt x="59" y="35"/>
                    <a:pt x="55" y="34"/>
                    <a:pt x="51" y="32"/>
                  </a:cubicBezTo>
                  <a:cubicBezTo>
                    <a:pt x="47" y="31"/>
                    <a:pt x="43" y="29"/>
                    <a:pt x="40" y="26"/>
                  </a:cubicBezTo>
                  <a:cubicBezTo>
                    <a:pt x="36" y="24"/>
                    <a:pt x="33" y="21"/>
                    <a:pt x="30" y="18"/>
                  </a:cubicBezTo>
                  <a:cubicBezTo>
                    <a:pt x="27" y="15"/>
                    <a:pt x="24" y="11"/>
                    <a:pt x="22" y="8"/>
                  </a:cubicBezTo>
                  <a:cubicBezTo>
                    <a:pt x="22" y="8"/>
                    <a:pt x="22" y="8"/>
                    <a:pt x="22" y="8"/>
                  </a:cubicBezTo>
                  <a:cubicBezTo>
                    <a:pt x="25" y="7"/>
                    <a:pt x="25" y="7"/>
                    <a:pt x="25" y="7"/>
                  </a:cubicBezTo>
                  <a:cubicBezTo>
                    <a:pt x="25" y="7"/>
                    <a:pt x="25" y="7"/>
                    <a:pt x="25" y="7"/>
                  </a:cubicBezTo>
                  <a:cubicBezTo>
                    <a:pt x="25" y="11"/>
                    <a:pt x="25" y="16"/>
                    <a:pt x="23" y="20"/>
                  </a:cubicBezTo>
                  <a:cubicBezTo>
                    <a:pt x="22" y="24"/>
                    <a:pt x="20" y="28"/>
                    <a:pt x="18" y="32"/>
                  </a:cubicBezTo>
                  <a:cubicBezTo>
                    <a:pt x="16" y="36"/>
                    <a:pt x="14" y="39"/>
                    <a:pt x="11" y="43"/>
                  </a:cubicBezTo>
                  <a:cubicBezTo>
                    <a:pt x="8" y="46"/>
                    <a:pt x="4" y="49"/>
                    <a:pt x="1" y="51"/>
                  </a:cubicBezTo>
                  <a:cubicBezTo>
                    <a:pt x="0" y="51"/>
                    <a:pt x="0" y="51"/>
                    <a:pt x="0" y="51"/>
                  </a:cubicBezTo>
                  <a:cubicBezTo>
                    <a:pt x="0" y="50"/>
                    <a:pt x="0" y="50"/>
                    <a:pt x="0" y="50"/>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353">
              <a:extLst>
                <a:ext uri="{FF2B5EF4-FFF2-40B4-BE49-F238E27FC236}">
                  <a16:creationId xmlns:a16="http://schemas.microsoft.com/office/drawing/2014/main" id="{F198580F-2DC4-42DE-90BF-A38784650317}"/>
                </a:ext>
              </a:extLst>
            </p:cNvPr>
            <p:cNvSpPr>
              <a:spLocks/>
            </p:cNvSpPr>
            <p:nvPr/>
          </p:nvSpPr>
          <p:spPr bwMode="auto">
            <a:xfrm>
              <a:off x="286" y="437"/>
              <a:ext cx="227" cy="165"/>
            </a:xfrm>
            <a:custGeom>
              <a:avLst/>
              <a:gdLst>
                <a:gd name="T0" fmla="*/ 1 w 95"/>
                <a:gd name="T1" fmla="*/ 67 h 69"/>
                <a:gd name="T2" fmla="*/ 14 w 95"/>
                <a:gd name="T3" fmla="*/ 55 h 69"/>
                <a:gd name="T4" fmla="*/ 24 w 95"/>
                <a:gd name="T5" fmla="*/ 39 h 69"/>
                <a:gd name="T6" fmla="*/ 29 w 95"/>
                <a:gd name="T7" fmla="*/ 22 h 69"/>
                <a:gd name="T8" fmla="*/ 31 w 95"/>
                <a:gd name="T9" fmla="*/ 12 h 69"/>
                <a:gd name="T10" fmla="*/ 31 w 95"/>
                <a:gd name="T11" fmla="*/ 3 h 69"/>
                <a:gd name="T12" fmla="*/ 31 w 95"/>
                <a:gd name="T13" fmla="*/ 3 h 69"/>
                <a:gd name="T14" fmla="*/ 31 w 95"/>
                <a:gd name="T15" fmla="*/ 3 h 69"/>
                <a:gd name="T16" fmla="*/ 34 w 95"/>
                <a:gd name="T17" fmla="*/ 0 h 69"/>
                <a:gd name="T18" fmla="*/ 36 w 95"/>
                <a:gd name="T19" fmla="*/ 2 h 69"/>
                <a:gd name="T20" fmla="*/ 47 w 95"/>
                <a:gd name="T21" fmla="*/ 16 h 69"/>
                <a:gd name="T22" fmla="*/ 61 w 95"/>
                <a:gd name="T23" fmla="*/ 28 h 69"/>
                <a:gd name="T24" fmla="*/ 76 w 95"/>
                <a:gd name="T25" fmla="*/ 37 h 69"/>
                <a:gd name="T26" fmla="*/ 94 w 95"/>
                <a:gd name="T27" fmla="*/ 42 h 69"/>
                <a:gd name="T28" fmla="*/ 94 w 95"/>
                <a:gd name="T29" fmla="*/ 42 h 69"/>
                <a:gd name="T30" fmla="*/ 95 w 95"/>
                <a:gd name="T31" fmla="*/ 44 h 69"/>
                <a:gd name="T32" fmla="*/ 93 w 95"/>
                <a:gd name="T33" fmla="*/ 45 h 69"/>
                <a:gd name="T34" fmla="*/ 75 w 95"/>
                <a:gd name="T35" fmla="*/ 40 h 69"/>
                <a:gd name="T36" fmla="*/ 58 w 95"/>
                <a:gd name="T37" fmla="*/ 31 h 69"/>
                <a:gd name="T38" fmla="*/ 44 w 95"/>
                <a:gd name="T39" fmla="*/ 19 h 69"/>
                <a:gd name="T40" fmla="*/ 31 w 95"/>
                <a:gd name="T41" fmla="*/ 5 h 69"/>
                <a:gd name="T42" fmla="*/ 37 w 95"/>
                <a:gd name="T43" fmla="*/ 3 h 69"/>
                <a:gd name="T44" fmla="*/ 37 w 95"/>
                <a:gd name="T45" fmla="*/ 3 h 69"/>
                <a:gd name="T46" fmla="*/ 36 w 95"/>
                <a:gd name="T47" fmla="*/ 13 h 69"/>
                <a:gd name="T48" fmla="*/ 34 w 95"/>
                <a:gd name="T49" fmla="*/ 23 h 69"/>
                <a:gd name="T50" fmla="*/ 27 w 95"/>
                <a:gd name="T51" fmla="*/ 41 h 69"/>
                <a:gd name="T52" fmla="*/ 17 w 95"/>
                <a:gd name="T53" fmla="*/ 57 h 69"/>
                <a:gd name="T54" fmla="*/ 2 w 95"/>
                <a:gd name="T55" fmla="*/ 69 h 69"/>
                <a:gd name="T56" fmla="*/ 1 w 95"/>
                <a:gd name="T57" fmla="*/ 69 h 69"/>
                <a:gd name="T58" fmla="*/ 1 w 95"/>
                <a:gd name="T59" fmla="*/ 6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5" h="69">
                  <a:moveTo>
                    <a:pt x="1" y="67"/>
                  </a:moveTo>
                  <a:cubicBezTo>
                    <a:pt x="6" y="64"/>
                    <a:pt x="10" y="59"/>
                    <a:pt x="14" y="55"/>
                  </a:cubicBezTo>
                  <a:cubicBezTo>
                    <a:pt x="18" y="50"/>
                    <a:pt x="21" y="45"/>
                    <a:pt x="24" y="39"/>
                  </a:cubicBezTo>
                  <a:cubicBezTo>
                    <a:pt x="26" y="33"/>
                    <a:pt x="28" y="28"/>
                    <a:pt x="29" y="22"/>
                  </a:cubicBezTo>
                  <a:cubicBezTo>
                    <a:pt x="30" y="19"/>
                    <a:pt x="30" y="15"/>
                    <a:pt x="31" y="12"/>
                  </a:cubicBezTo>
                  <a:cubicBezTo>
                    <a:pt x="31" y="9"/>
                    <a:pt x="31" y="6"/>
                    <a:pt x="31" y="3"/>
                  </a:cubicBezTo>
                  <a:cubicBezTo>
                    <a:pt x="31" y="3"/>
                    <a:pt x="31" y="3"/>
                    <a:pt x="31" y="3"/>
                  </a:cubicBezTo>
                  <a:cubicBezTo>
                    <a:pt x="31" y="3"/>
                    <a:pt x="31" y="3"/>
                    <a:pt x="31" y="3"/>
                  </a:cubicBezTo>
                  <a:cubicBezTo>
                    <a:pt x="31" y="2"/>
                    <a:pt x="32" y="0"/>
                    <a:pt x="34" y="0"/>
                  </a:cubicBezTo>
                  <a:cubicBezTo>
                    <a:pt x="35" y="0"/>
                    <a:pt x="36" y="1"/>
                    <a:pt x="36" y="2"/>
                  </a:cubicBezTo>
                  <a:cubicBezTo>
                    <a:pt x="39" y="7"/>
                    <a:pt x="43" y="12"/>
                    <a:pt x="47" y="16"/>
                  </a:cubicBezTo>
                  <a:cubicBezTo>
                    <a:pt x="51" y="20"/>
                    <a:pt x="56" y="24"/>
                    <a:pt x="61" y="28"/>
                  </a:cubicBezTo>
                  <a:cubicBezTo>
                    <a:pt x="65" y="32"/>
                    <a:pt x="71" y="35"/>
                    <a:pt x="76" y="37"/>
                  </a:cubicBezTo>
                  <a:cubicBezTo>
                    <a:pt x="82" y="40"/>
                    <a:pt x="88" y="41"/>
                    <a:pt x="94" y="42"/>
                  </a:cubicBezTo>
                  <a:cubicBezTo>
                    <a:pt x="94" y="42"/>
                    <a:pt x="94" y="42"/>
                    <a:pt x="94" y="42"/>
                  </a:cubicBezTo>
                  <a:cubicBezTo>
                    <a:pt x="94" y="43"/>
                    <a:pt x="95" y="43"/>
                    <a:pt x="95" y="44"/>
                  </a:cubicBezTo>
                  <a:cubicBezTo>
                    <a:pt x="94" y="44"/>
                    <a:pt x="94" y="45"/>
                    <a:pt x="93" y="45"/>
                  </a:cubicBezTo>
                  <a:cubicBezTo>
                    <a:pt x="87" y="44"/>
                    <a:pt x="81" y="42"/>
                    <a:pt x="75" y="40"/>
                  </a:cubicBezTo>
                  <a:cubicBezTo>
                    <a:pt x="69" y="38"/>
                    <a:pt x="64" y="35"/>
                    <a:pt x="58" y="31"/>
                  </a:cubicBezTo>
                  <a:cubicBezTo>
                    <a:pt x="53" y="28"/>
                    <a:pt x="48" y="24"/>
                    <a:pt x="44" y="19"/>
                  </a:cubicBezTo>
                  <a:cubicBezTo>
                    <a:pt x="39" y="15"/>
                    <a:pt x="35" y="10"/>
                    <a:pt x="31" y="5"/>
                  </a:cubicBezTo>
                  <a:cubicBezTo>
                    <a:pt x="37" y="3"/>
                    <a:pt x="37" y="3"/>
                    <a:pt x="37" y="3"/>
                  </a:cubicBezTo>
                  <a:cubicBezTo>
                    <a:pt x="37" y="3"/>
                    <a:pt x="37" y="3"/>
                    <a:pt x="37" y="3"/>
                  </a:cubicBezTo>
                  <a:cubicBezTo>
                    <a:pt x="37" y="7"/>
                    <a:pt x="36" y="10"/>
                    <a:pt x="36" y="13"/>
                  </a:cubicBezTo>
                  <a:cubicBezTo>
                    <a:pt x="35" y="16"/>
                    <a:pt x="35" y="19"/>
                    <a:pt x="34" y="23"/>
                  </a:cubicBezTo>
                  <a:cubicBezTo>
                    <a:pt x="33" y="29"/>
                    <a:pt x="30" y="35"/>
                    <a:pt x="27" y="41"/>
                  </a:cubicBezTo>
                  <a:cubicBezTo>
                    <a:pt x="25" y="46"/>
                    <a:pt x="21" y="52"/>
                    <a:pt x="17" y="57"/>
                  </a:cubicBezTo>
                  <a:cubicBezTo>
                    <a:pt x="12" y="61"/>
                    <a:pt x="8" y="66"/>
                    <a:pt x="2" y="69"/>
                  </a:cubicBezTo>
                  <a:cubicBezTo>
                    <a:pt x="1" y="69"/>
                    <a:pt x="1" y="69"/>
                    <a:pt x="1" y="69"/>
                  </a:cubicBezTo>
                  <a:cubicBezTo>
                    <a:pt x="0" y="68"/>
                    <a:pt x="0" y="68"/>
                    <a:pt x="1" y="67"/>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354">
              <a:extLst>
                <a:ext uri="{FF2B5EF4-FFF2-40B4-BE49-F238E27FC236}">
                  <a16:creationId xmlns:a16="http://schemas.microsoft.com/office/drawing/2014/main" id="{8B3CF35C-A1B2-4FCB-A704-20923786EB41}"/>
                </a:ext>
              </a:extLst>
            </p:cNvPr>
            <p:cNvSpPr>
              <a:spLocks/>
            </p:cNvSpPr>
            <p:nvPr/>
          </p:nvSpPr>
          <p:spPr bwMode="auto">
            <a:xfrm>
              <a:off x="227" y="294"/>
              <a:ext cx="262" cy="193"/>
            </a:xfrm>
            <a:custGeom>
              <a:avLst/>
              <a:gdLst>
                <a:gd name="T0" fmla="*/ 1 w 110"/>
                <a:gd name="T1" fmla="*/ 78 h 81"/>
                <a:gd name="T2" fmla="*/ 16 w 110"/>
                <a:gd name="T3" fmla="*/ 63 h 81"/>
                <a:gd name="T4" fmla="*/ 28 w 110"/>
                <a:gd name="T5" fmla="*/ 45 h 81"/>
                <a:gd name="T6" fmla="*/ 34 w 110"/>
                <a:gd name="T7" fmla="*/ 25 h 81"/>
                <a:gd name="T8" fmla="*/ 36 w 110"/>
                <a:gd name="T9" fmla="*/ 14 h 81"/>
                <a:gd name="T10" fmla="*/ 36 w 110"/>
                <a:gd name="T11" fmla="*/ 3 h 81"/>
                <a:gd name="T12" fmla="*/ 36 w 110"/>
                <a:gd name="T13" fmla="*/ 3 h 81"/>
                <a:gd name="T14" fmla="*/ 36 w 110"/>
                <a:gd name="T15" fmla="*/ 3 h 81"/>
                <a:gd name="T16" fmla="*/ 40 w 110"/>
                <a:gd name="T17" fmla="*/ 0 h 81"/>
                <a:gd name="T18" fmla="*/ 42 w 110"/>
                <a:gd name="T19" fmla="*/ 2 h 81"/>
                <a:gd name="T20" fmla="*/ 42 w 110"/>
                <a:gd name="T21" fmla="*/ 2 h 81"/>
                <a:gd name="T22" fmla="*/ 55 w 110"/>
                <a:gd name="T23" fmla="*/ 18 h 81"/>
                <a:gd name="T24" fmla="*/ 71 w 110"/>
                <a:gd name="T25" fmla="*/ 32 h 81"/>
                <a:gd name="T26" fmla="*/ 79 w 110"/>
                <a:gd name="T27" fmla="*/ 38 h 81"/>
                <a:gd name="T28" fmla="*/ 89 w 110"/>
                <a:gd name="T29" fmla="*/ 43 h 81"/>
                <a:gd name="T30" fmla="*/ 109 w 110"/>
                <a:gd name="T31" fmla="*/ 49 h 81"/>
                <a:gd name="T32" fmla="*/ 109 w 110"/>
                <a:gd name="T33" fmla="*/ 49 h 81"/>
                <a:gd name="T34" fmla="*/ 110 w 110"/>
                <a:gd name="T35" fmla="*/ 51 h 81"/>
                <a:gd name="T36" fmla="*/ 109 w 110"/>
                <a:gd name="T37" fmla="*/ 52 h 81"/>
                <a:gd name="T38" fmla="*/ 87 w 110"/>
                <a:gd name="T39" fmla="*/ 46 h 81"/>
                <a:gd name="T40" fmla="*/ 77 w 110"/>
                <a:gd name="T41" fmla="*/ 42 h 81"/>
                <a:gd name="T42" fmla="*/ 68 w 110"/>
                <a:gd name="T43" fmla="*/ 36 h 81"/>
                <a:gd name="T44" fmla="*/ 51 w 110"/>
                <a:gd name="T45" fmla="*/ 22 h 81"/>
                <a:gd name="T46" fmla="*/ 36 w 110"/>
                <a:gd name="T47" fmla="*/ 5 h 81"/>
                <a:gd name="T48" fmla="*/ 36 w 110"/>
                <a:gd name="T49" fmla="*/ 5 h 81"/>
                <a:gd name="T50" fmla="*/ 43 w 110"/>
                <a:gd name="T51" fmla="*/ 3 h 81"/>
                <a:gd name="T52" fmla="*/ 43 w 110"/>
                <a:gd name="T53" fmla="*/ 3 h 81"/>
                <a:gd name="T54" fmla="*/ 42 w 110"/>
                <a:gd name="T55" fmla="*/ 15 h 81"/>
                <a:gd name="T56" fmla="*/ 40 w 110"/>
                <a:gd name="T57" fmla="*/ 26 h 81"/>
                <a:gd name="T58" fmla="*/ 32 w 110"/>
                <a:gd name="T59" fmla="*/ 47 h 81"/>
                <a:gd name="T60" fmla="*/ 19 w 110"/>
                <a:gd name="T61" fmla="*/ 66 h 81"/>
                <a:gd name="T62" fmla="*/ 2 w 110"/>
                <a:gd name="T63" fmla="*/ 80 h 81"/>
                <a:gd name="T64" fmla="*/ 0 w 110"/>
                <a:gd name="T65" fmla="*/ 80 h 81"/>
                <a:gd name="T66" fmla="*/ 1 w 110"/>
                <a:gd name="T67" fmla="*/ 78 h 81"/>
                <a:gd name="T68" fmla="*/ 1 w 110"/>
                <a:gd name="T69" fmla="*/ 7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0" h="81">
                  <a:moveTo>
                    <a:pt x="1" y="78"/>
                  </a:moveTo>
                  <a:cubicBezTo>
                    <a:pt x="7" y="74"/>
                    <a:pt x="12" y="69"/>
                    <a:pt x="16" y="63"/>
                  </a:cubicBezTo>
                  <a:cubicBezTo>
                    <a:pt x="21" y="58"/>
                    <a:pt x="25" y="52"/>
                    <a:pt x="28" y="45"/>
                  </a:cubicBezTo>
                  <a:cubicBezTo>
                    <a:pt x="31" y="39"/>
                    <a:pt x="33" y="32"/>
                    <a:pt x="34" y="25"/>
                  </a:cubicBezTo>
                  <a:cubicBezTo>
                    <a:pt x="35" y="21"/>
                    <a:pt x="35" y="18"/>
                    <a:pt x="36" y="14"/>
                  </a:cubicBezTo>
                  <a:cubicBezTo>
                    <a:pt x="36" y="11"/>
                    <a:pt x="36" y="7"/>
                    <a:pt x="36" y="3"/>
                  </a:cubicBezTo>
                  <a:cubicBezTo>
                    <a:pt x="36" y="3"/>
                    <a:pt x="36" y="3"/>
                    <a:pt x="36" y="3"/>
                  </a:cubicBezTo>
                  <a:cubicBezTo>
                    <a:pt x="36" y="3"/>
                    <a:pt x="36" y="3"/>
                    <a:pt x="36" y="3"/>
                  </a:cubicBezTo>
                  <a:cubicBezTo>
                    <a:pt x="36" y="1"/>
                    <a:pt x="38" y="0"/>
                    <a:pt x="40" y="0"/>
                  </a:cubicBezTo>
                  <a:cubicBezTo>
                    <a:pt x="41" y="0"/>
                    <a:pt x="42" y="1"/>
                    <a:pt x="42" y="2"/>
                  </a:cubicBezTo>
                  <a:cubicBezTo>
                    <a:pt x="42" y="2"/>
                    <a:pt x="42" y="2"/>
                    <a:pt x="42" y="2"/>
                  </a:cubicBezTo>
                  <a:cubicBezTo>
                    <a:pt x="46" y="7"/>
                    <a:pt x="50" y="13"/>
                    <a:pt x="55" y="18"/>
                  </a:cubicBezTo>
                  <a:cubicBezTo>
                    <a:pt x="60" y="23"/>
                    <a:pt x="65" y="28"/>
                    <a:pt x="71" y="32"/>
                  </a:cubicBezTo>
                  <a:cubicBezTo>
                    <a:pt x="73" y="34"/>
                    <a:pt x="76" y="36"/>
                    <a:pt x="79" y="38"/>
                  </a:cubicBezTo>
                  <a:cubicBezTo>
                    <a:pt x="82" y="40"/>
                    <a:pt x="86" y="42"/>
                    <a:pt x="89" y="43"/>
                  </a:cubicBezTo>
                  <a:cubicBezTo>
                    <a:pt x="95" y="46"/>
                    <a:pt x="102" y="48"/>
                    <a:pt x="109" y="49"/>
                  </a:cubicBezTo>
                  <a:cubicBezTo>
                    <a:pt x="109" y="49"/>
                    <a:pt x="109" y="49"/>
                    <a:pt x="109" y="49"/>
                  </a:cubicBezTo>
                  <a:cubicBezTo>
                    <a:pt x="110" y="49"/>
                    <a:pt x="110" y="50"/>
                    <a:pt x="110" y="51"/>
                  </a:cubicBezTo>
                  <a:cubicBezTo>
                    <a:pt x="110" y="51"/>
                    <a:pt x="109" y="52"/>
                    <a:pt x="109" y="52"/>
                  </a:cubicBezTo>
                  <a:cubicBezTo>
                    <a:pt x="101" y="50"/>
                    <a:pt x="94" y="49"/>
                    <a:pt x="87" y="46"/>
                  </a:cubicBezTo>
                  <a:cubicBezTo>
                    <a:pt x="84" y="45"/>
                    <a:pt x="81" y="43"/>
                    <a:pt x="77" y="42"/>
                  </a:cubicBezTo>
                  <a:cubicBezTo>
                    <a:pt x="74" y="40"/>
                    <a:pt x="71" y="38"/>
                    <a:pt x="68" y="36"/>
                  </a:cubicBezTo>
                  <a:cubicBezTo>
                    <a:pt x="62" y="32"/>
                    <a:pt x="56" y="27"/>
                    <a:pt x="51" y="22"/>
                  </a:cubicBezTo>
                  <a:cubicBezTo>
                    <a:pt x="45" y="17"/>
                    <a:pt x="41" y="12"/>
                    <a:pt x="36" y="5"/>
                  </a:cubicBezTo>
                  <a:cubicBezTo>
                    <a:pt x="36" y="5"/>
                    <a:pt x="36" y="5"/>
                    <a:pt x="36" y="5"/>
                  </a:cubicBezTo>
                  <a:cubicBezTo>
                    <a:pt x="43" y="3"/>
                    <a:pt x="43" y="3"/>
                    <a:pt x="43" y="3"/>
                  </a:cubicBezTo>
                  <a:cubicBezTo>
                    <a:pt x="43" y="3"/>
                    <a:pt x="43" y="3"/>
                    <a:pt x="43" y="3"/>
                  </a:cubicBezTo>
                  <a:cubicBezTo>
                    <a:pt x="42" y="7"/>
                    <a:pt x="42" y="11"/>
                    <a:pt x="42" y="15"/>
                  </a:cubicBezTo>
                  <a:cubicBezTo>
                    <a:pt x="41" y="18"/>
                    <a:pt x="41" y="22"/>
                    <a:pt x="40" y="26"/>
                  </a:cubicBezTo>
                  <a:cubicBezTo>
                    <a:pt x="38" y="33"/>
                    <a:pt x="35" y="40"/>
                    <a:pt x="32" y="47"/>
                  </a:cubicBezTo>
                  <a:cubicBezTo>
                    <a:pt x="28" y="54"/>
                    <a:pt x="24" y="60"/>
                    <a:pt x="19" y="66"/>
                  </a:cubicBezTo>
                  <a:cubicBezTo>
                    <a:pt x="14" y="71"/>
                    <a:pt x="9" y="76"/>
                    <a:pt x="2" y="80"/>
                  </a:cubicBezTo>
                  <a:cubicBezTo>
                    <a:pt x="1" y="81"/>
                    <a:pt x="1" y="80"/>
                    <a:pt x="0" y="80"/>
                  </a:cubicBezTo>
                  <a:cubicBezTo>
                    <a:pt x="0" y="79"/>
                    <a:pt x="0" y="79"/>
                    <a:pt x="1" y="78"/>
                  </a:cubicBezTo>
                  <a:cubicBezTo>
                    <a:pt x="1" y="78"/>
                    <a:pt x="1" y="78"/>
                    <a:pt x="1" y="78"/>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355">
              <a:extLst>
                <a:ext uri="{FF2B5EF4-FFF2-40B4-BE49-F238E27FC236}">
                  <a16:creationId xmlns:a16="http://schemas.microsoft.com/office/drawing/2014/main" id="{C3083E40-B230-42D8-BD3E-D8A37519C0E1}"/>
                </a:ext>
              </a:extLst>
            </p:cNvPr>
            <p:cNvSpPr>
              <a:spLocks/>
            </p:cNvSpPr>
            <p:nvPr/>
          </p:nvSpPr>
          <p:spPr bwMode="auto">
            <a:xfrm>
              <a:off x="327" y="-209"/>
              <a:ext cx="675" cy="756"/>
            </a:xfrm>
            <a:custGeom>
              <a:avLst/>
              <a:gdLst>
                <a:gd name="T0" fmla="*/ 283 w 283"/>
                <a:gd name="T1" fmla="*/ 159 h 317"/>
                <a:gd name="T2" fmla="*/ 0 w 283"/>
                <a:gd name="T3" fmla="*/ 159 h 317"/>
                <a:gd name="T4" fmla="*/ 283 w 283"/>
                <a:gd name="T5" fmla="*/ 159 h 317"/>
              </a:gdLst>
              <a:ahLst/>
              <a:cxnLst>
                <a:cxn ang="0">
                  <a:pos x="T0" y="T1"/>
                </a:cxn>
                <a:cxn ang="0">
                  <a:pos x="T2" y="T3"/>
                </a:cxn>
                <a:cxn ang="0">
                  <a:pos x="T4" y="T5"/>
                </a:cxn>
              </a:cxnLst>
              <a:rect l="0" t="0" r="r" b="b"/>
              <a:pathLst>
                <a:path w="283" h="317">
                  <a:moveTo>
                    <a:pt x="283" y="159"/>
                  </a:moveTo>
                  <a:cubicBezTo>
                    <a:pt x="283" y="159"/>
                    <a:pt x="74" y="0"/>
                    <a:pt x="0" y="159"/>
                  </a:cubicBezTo>
                  <a:cubicBezTo>
                    <a:pt x="74" y="317"/>
                    <a:pt x="283" y="159"/>
                    <a:pt x="283" y="159"/>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356">
              <a:extLst>
                <a:ext uri="{FF2B5EF4-FFF2-40B4-BE49-F238E27FC236}">
                  <a16:creationId xmlns:a16="http://schemas.microsoft.com/office/drawing/2014/main" id="{38587CA2-438C-449D-811F-7A9B31CF0D7F}"/>
                </a:ext>
              </a:extLst>
            </p:cNvPr>
            <p:cNvSpPr>
              <a:spLocks/>
            </p:cNvSpPr>
            <p:nvPr/>
          </p:nvSpPr>
          <p:spPr bwMode="auto">
            <a:xfrm>
              <a:off x="375" y="1"/>
              <a:ext cx="248" cy="336"/>
            </a:xfrm>
            <a:custGeom>
              <a:avLst/>
              <a:gdLst>
                <a:gd name="T0" fmla="*/ 86 w 104"/>
                <a:gd name="T1" fmla="*/ 0 h 141"/>
                <a:gd name="T2" fmla="*/ 48 w 104"/>
                <a:gd name="T3" fmla="*/ 6 h 141"/>
                <a:gd name="T4" fmla="*/ 2 w 104"/>
                <a:gd name="T5" fmla="*/ 41 h 141"/>
                <a:gd name="T6" fmla="*/ 3 w 104"/>
                <a:gd name="T7" fmla="*/ 58 h 141"/>
                <a:gd name="T8" fmla="*/ 0 w 104"/>
                <a:gd name="T9" fmla="*/ 62 h 141"/>
                <a:gd name="T10" fmla="*/ 5 w 104"/>
                <a:gd name="T11" fmla="*/ 63 h 141"/>
                <a:gd name="T12" fmla="*/ 11 w 104"/>
                <a:gd name="T13" fmla="*/ 84 h 141"/>
                <a:gd name="T14" fmla="*/ 5 w 104"/>
                <a:gd name="T15" fmla="*/ 90 h 141"/>
                <a:gd name="T16" fmla="*/ 6 w 104"/>
                <a:gd name="T17" fmla="*/ 107 h 141"/>
                <a:gd name="T18" fmla="*/ 5 w 104"/>
                <a:gd name="T19" fmla="*/ 109 h 141"/>
                <a:gd name="T20" fmla="*/ 86 w 104"/>
                <a:gd name="T21" fmla="*/ 141 h 141"/>
                <a:gd name="T22" fmla="*/ 90 w 104"/>
                <a:gd name="T23" fmla="*/ 141 h 141"/>
                <a:gd name="T24" fmla="*/ 68 w 104"/>
                <a:gd name="T25" fmla="*/ 128 h 141"/>
                <a:gd name="T26" fmla="*/ 68 w 104"/>
                <a:gd name="T27" fmla="*/ 70 h 141"/>
                <a:gd name="T28" fmla="*/ 80 w 104"/>
                <a:gd name="T29" fmla="*/ 15 h 141"/>
                <a:gd name="T30" fmla="*/ 104 w 104"/>
                <a:gd name="T31" fmla="*/ 1 h 141"/>
                <a:gd name="T32" fmla="*/ 86 w 104"/>
                <a:gd name="T3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4" h="141">
                  <a:moveTo>
                    <a:pt x="86" y="0"/>
                  </a:moveTo>
                  <a:cubicBezTo>
                    <a:pt x="73" y="0"/>
                    <a:pt x="60" y="2"/>
                    <a:pt x="48" y="6"/>
                  </a:cubicBezTo>
                  <a:cubicBezTo>
                    <a:pt x="37" y="21"/>
                    <a:pt x="22" y="33"/>
                    <a:pt x="2" y="41"/>
                  </a:cubicBezTo>
                  <a:cubicBezTo>
                    <a:pt x="5" y="46"/>
                    <a:pt x="6" y="52"/>
                    <a:pt x="3" y="58"/>
                  </a:cubicBezTo>
                  <a:cubicBezTo>
                    <a:pt x="2" y="59"/>
                    <a:pt x="1" y="60"/>
                    <a:pt x="0" y="62"/>
                  </a:cubicBezTo>
                  <a:cubicBezTo>
                    <a:pt x="2" y="62"/>
                    <a:pt x="4" y="62"/>
                    <a:pt x="5" y="63"/>
                  </a:cubicBezTo>
                  <a:cubicBezTo>
                    <a:pt x="12" y="67"/>
                    <a:pt x="15" y="76"/>
                    <a:pt x="11" y="84"/>
                  </a:cubicBezTo>
                  <a:cubicBezTo>
                    <a:pt x="10" y="86"/>
                    <a:pt x="7" y="88"/>
                    <a:pt x="5" y="90"/>
                  </a:cubicBezTo>
                  <a:cubicBezTo>
                    <a:pt x="9" y="94"/>
                    <a:pt x="10" y="101"/>
                    <a:pt x="6" y="107"/>
                  </a:cubicBezTo>
                  <a:cubicBezTo>
                    <a:pt x="6" y="107"/>
                    <a:pt x="6" y="108"/>
                    <a:pt x="5" y="109"/>
                  </a:cubicBezTo>
                  <a:cubicBezTo>
                    <a:pt x="28" y="132"/>
                    <a:pt x="56" y="141"/>
                    <a:pt x="86" y="141"/>
                  </a:cubicBezTo>
                  <a:cubicBezTo>
                    <a:pt x="87" y="141"/>
                    <a:pt x="89" y="141"/>
                    <a:pt x="90" y="141"/>
                  </a:cubicBezTo>
                  <a:cubicBezTo>
                    <a:pt x="82" y="138"/>
                    <a:pt x="74" y="134"/>
                    <a:pt x="68" y="128"/>
                  </a:cubicBezTo>
                  <a:cubicBezTo>
                    <a:pt x="52" y="113"/>
                    <a:pt x="48" y="83"/>
                    <a:pt x="68" y="70"/>
                  </a:cubicBezTo>
                  <a:cubicBezTo>
                    <a:pt x="51" y="54"/>
                    <a:pt x="66" y="28"/>
                    <a:pt x="80" y="15"/>
                  </a:cubicBezTo>
                  <a:cubicBezTo>
                    <a:pt x="87" y="9"/>
                    <a:pt x="96" y="5"/>
                    <a:pt x="104" y="1"/>
                  </a:cubicBezTo>
                  <a:cubicBezTo>
                    <a:pt x="98" y="0"/>
                    <a:pt x="92" y="0"/>
                    <a:pt x="86"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357">
              <a:extLst>
                <a:ext uri="{FF2B5EF4-FFF2-40B4-BE49-F238E27FC236}">
                  <a16:creationId xmlns:a16="http://schemas.microsoft.com/office/drawing/2014/main" id="{9D037C4A-92B7-4849-B8DC-4FDA73B36A61}"/>
                </a:ext>
              </a:extLst>
            </p:cNvPr>
            <p:cNvSpPr>
              <a:spLocks/>
            </p:cNvSpPr>
            <p:nvPr/>
          </p:nvSpPr>
          <p:spPr bwMode="auto">
            <a:xfrm>
              <a:off x="320" y="161"/>
              <a:ext cx="586" cy="16"/>
            </a:xfrm>
            <a:custGeom>
              <a:avLst/>
              <a:gdLst>
                <a:gd name="T0" fmla="*/ 245 w 246"/>
                <a:gd name="T1" fmla="*/ 5 h 7"/>
                <a:gd name="T2" fmla="*/ 3 w 246"/>
                <a:gd name="T3" fmla="*/ 7 h 7"/>
                <a:gd name="T4" fmla="*/ 0 w 246"/>
                <a:gd name="T5" fmla="*/ 4 h 7"/>
                <a:gd name="T6" fmla="*/ 3 w 246"/>
                <a:gd name="T7" fmla="*/ 0 h 7"/>
                <a:gd name="T8" fmla="*/ 3 w 246"/>
                <a:gd name="T9" fmla="*/ 0 h 7"/>
                <a:gd name="T10" fmla="*/ 245 w 246"/>
                <a:gd name="T11" fmla="*/ 3 h 7"/>
                <a:gd name="T12" fmla="*/ 246 w 246"/>
                <a:gd name="T13" fmla="*/ 4 h 7"/>
                <a:gd name="T14" fmla="*/ 245 w 246"/>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7">
                  <a:moveTo>
                    <a:pt x="245" y="5"/>
                  </a:moveTo>
                  <a:cubicBezTo>
                    <a:pt x="3" y="7"/>
                    <a:pt x="3" y="7"/>
                    <a:pt x="3" y="7"/>
                  </a:cubicBezTo>
                  <a:cubicBezTo>
                    <a:pt x="1" y="7"/>
                    <a:pt x="0" y="5"/>
                    <a:pt x="0" y="4"/>
                  </a:cubicBezTo>
                  <a:cubicBezTo>
                    <a:pt x="0" y="2"/>
                    <a:pt x="1" y="0"/>
                    <a:pt x="3" y="0"/>
                  </a:cubicBezTo>
                  <a:cubicBezTo>
                    <a:pt x="3" y="0"/>
                    <a:pt x="3" y="0"/>
                    <a:pt x="3" y="0"/>
                  </a:cubicBezTo>
                  <a:cubicBezTo>
                    <a:pt x="245" y="3"/>
                    <a:pt x="245" y="3"/>
                    <a:pt x="245" y="3"/>
                  </a:cubicBezTo>
                  <a:cubicBezTo>
                    <a:pt x="245" y="3"/>
                    <a:pt x="246" y="3"/>
                    <a:pt x="246" y="4"/>
                  </a:cubicBezTo>
                  <a:cubicBezTo>
                    <a:pt x="246" y="4"/>
                    <a:pt x="245" y="5"/>
                    <a:pt x="245" y="5"/>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358">
              <a:extLst>
                <a:ext uri="{FF2B5EF4-FFF2-40B4-BE49-F238E27FC236}">
                  <a16:creationId xmlns:a16="http://schemas.microsoft.com/office/drawing/2014/main" id="{04328E5E-7332-49F2-BE55-E44787C6A69A}"/>
                </a:ext>
              </a:extLst>
            </p:cNvPr>
            <p:cNvSpPr>
              <a:spLocks/>
            </p:cNvSpPr>
            <p:nvPr/>
          </p:nvSpPr>
          <p:spPr bwMode="auto">
            <a:xfrm>
              <a:off x="687" y="99"/>
              <a:ext cx="110" cy="157"/>
            </a:xfrm>
            <a:custGeom>
              <a:avLst/>
              <a:gdLst>
                <a:gd name="T0" fmla="*/ 40 w 46"/>
                <a:gd name="T1" fmla="*/ 65 h 66"/>
                <a:gd name="T2" fmla="*/ 35 w 46"/>
                <a:gd name="T3" fmla="*/ 54 h 66"/>
                <a:gd name="T4" fmla="*/ 27 w 46"/>
                <a:gd name="T5" fmla="*/ 44 h 66"/>
                <a:gd name="T6" fmla="*/ 17 w 46"/>
                <a:gd name="T7" fmla="*/ 36 h 66"/>
                <a:gd name="T8" fmla="*/ 5 w 46"/>
                <a:gd name="T9" fmla="*/ 31 h 66"/>
                <a:gd name="T10" fmla="*/ 5 w 46"/>
                <a:gd name="T11" fmla="*/ 31 h 66"/>
                <a:gd name="T12" fmla="*/ 0 w 46"/>
                <a:gd name="T13" fmla="*/ 29 h 66"/>
                <a:gd name="T14" fmla="*/ 6 w 46"/>
                <a:gd name="T15" fmla="*/ 28 h 66"/>
                <a:gd name="T16" fmla="*/ 6 w 46"/>
                <a:gd name="T17" fmla="*/ 28 h 66"/>
                <a:gd name="T18" fmla="*/ 17 w 46"/>
                <a:gd name="T19" fmla="*/ 24 h 66"/>
                <a:gd name="T20" fmla="*/ 28 w 46"/>
                <a:gd name="T21" fmla="*/ 18 h 66"/>
                <a:gd name="T22" fmla="*/ 37 w 46"/>
                <a:gd name="T23" fmla="*/ 10 h 66"/>
                <a:gd name="T24" fmla="*/ 45 w 46"/>
                <a:gd name="T25" fmla="*/ 0 h 66"/>
                <a:gd name="T26" fmla="*/ 45 w 46"/>
                <a:gd name="T27" fmla="*/ 0 h 66"/>
                <a:gd name="T28" fmla="*/ 46 w 46"/>
                <a:gd name="T29" fmla="*/ 0 h 66"/>
                <a:gd name="T30" fmla="*/ 46 w 46"/>
                <a:gd name="T31" fmla="*/ 1 h 66"/>
                <a:gd name="T32" fmla="*/ 39 w 46"/>
                <a:gd name="T33" fmla="*/ 11 h 66"/>
                <a:gd name="T34" fmla="*/ 30 w 46"/>
                <a:gd name="T35" fmla="*/ 20 h 66"/>
                <a:gd name="T36" fmla="*/ 19 w 46"/>
                <a:gd name="T37" fmla="*/ 27 h 66"/>
                <a:gd name="T38" fmla="*/ 7 w 46"/>
                <a:gd name="T39" fmla="*/ 31 h 66"/>
                <a:gd name="T40" fmla="*/ 7 w 46"/>
                <a:gd name="T41" fmla="*/ 31 h 66"/>
                <a:gd name="T42" fmla="*/ 7 w 46"/>
                <a:gd name="T43" fmla="*/ 28 h 66"/>
                <a:gd name="T44" fmla="*/ 7 w 46"/>
                <a:gd name="T45" fmla="*/ 28 h 66"/>
                <a:gd name="T46" fmla="*/ 19 w 46"/>
                <a:gd name="T47" fmla="*/ 34 h 66"/>
                <a:gd name="T48" fmla="*/ 29 w 46"/>
                <a:gd name="T49" fmla="*/ 42 h 66"/>
                <a:gd name="T50" fmla="*/ 36 w 46"/>
                <a:gd name="T51" fmla="*/ 53 h 66"/>
                <a:gd name="T52" fmla="*/ 41 w 46"/>
                <a:gd name="T53" fmla="*/ 65 h 66"/>
                <a:gd name="T54" fmla="*/ 41 w 46"/>
                <a:gd name="T55" fmla="*/ 66 h 66"/>
                <a:gd name="T56" fmla="*/ 40 w 46"/>
                <a:gd name="T5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 h="66">
                  <a:moveTo>
                    <a:pt x="40" y="65"/>
                  </a:moveTo>
                  <a:cubicBezTo>
                    <a:pt x="39" y="61"/>
                    <a:pt x="37" y="57"/>
                    <a:pt x="35" y="54"/>
                  </a:cubicBezTo>
                  <a:cubicBezTo>
                    <a:pt x="32" y="50"/>
                    <a:pt x="30" y="47"/>
                    <a:pt x="27" y="44"/>
                  </a:cubicBezTo>
                  <a:cubicBezTo>
                    <a:pt x="24" y="41"/>
                    <a:pt x="20" y="38"/>
                    <a:pt x="17" y="36"/>
                  </a:cubicBezTo>
                  <a:cubicBezTo>
                    <a:pt x="13" y="34"/>
                    <a:pt x="9" y="33"/>
                    <a:pt x="5" y="31"/>
                  </a:cubicBezTo>
                  <a:cubicBezTo>
                    <a:pt x="5" y="31"/>
                    <a:pt x="5" y="31"/>
                    <a:pt x="5" y="31"/>
                  </a:cubicBezTo>
                  <a:cubicBezTo>
                    <a:pt x="0" y="29"/>
                    <a:pt x="0" y="29"/>
                    <a:pt x="0" y="29"/>
                  </a:cubicBezTo>
                  <a:cubicBezTo>
                    <a:pt x="6" y="28"/>
                    <a:pt x="6" y="28"/>
                    <a:pt x="6" y="28"/>
                  </a:cubicBezTo>
                  <a:cubicBezTo>
                    <a:pt x="6" y="28"/>
                    <a:pt x="6" y="28"/>
                    <a:pt x="6" y="28"/>
                  </a:cubicBezTo>
                  <a:cubicBezTo>
                    <a:pt x="10" y="27"/>
                    <a:pt x="14" y="25"/>
                    <a:pt x="17" y="24"/>
                  </a:cubicBezTo>
                  <a:cubicBezTo>
                    <a:pt x="21" y="22"/>
                    <a:pt x="25" y="20"/>
                    <a:pt x="28" y="18"/>
                  </a:cubicBezTo>
                  <a:cubicBezTo>
                    <a:pt x="31" y="16"/>
                    <a:pt x="35" y="13"/>
                    <a:pt x="37" y="10"/>
                  </a:cubicBezTo>
                  <a:cubicBezTo>
                    <a:pt x="40" y="7"/>
                    <a:pt x="43" y="4"/>
                    <a:pt x="45" y="0"/>
                  </a:cubicBezTo>
                  <a:cubicBezTo>
                    <a:pt x="45" y="0"/>
                    <a:pt x="45" y="0"/>
                    <a:pt x="45" y="0"/>
                  </a:cubicBezTo>
                  <a:cubicBezTo>
                    <a:pt x="46" y="0"/>
                    <a:pt x="46" y="0"/>
                    <a:pt x="46" y="0"/>
                  </a:cubicBezTo>
                  <a:cubicBezTo>
                    <a:pt x="46" y="1"/>
                    <a:pt x="46" y="1"/>
                    <a:pt x="46" y="1"/>
                  </a:cubicBezTo>
                  <a:cubicBezTo>
                    <a:pt x="44" y="4"/>
                    <a:pt x="42" y="8"/>
                    <a:pt x="39" y="11"/>
                  </a:cubicBezTo>
                  <a:cubicBezTo>
                    <a:pt x="36" y="15"/>
                    <a:pt x="33" y="18"/>
                    <a:pt x="30" y="20"/>
                  </a:cubicBezTo>
                  <a:cubicBezTo>
                    <a:pt x="26" y="23"/>
                    <a:pt x="23" y="25"/>
                    <a:pt x="19" y="27"/>
                  </a:cubicBezTo>
                  <a:cubicBezTo>
                    <a:pt x="15" y="29"/>
                    <a:pt x="11" y="30"/>
                    <a:pt x="7" y="31"/>
                  </a:cubicBezTo>
                  <a:cubicBezTo>
                    <a:pt x="7" y="31"/>
                    <a:pt x="7" y="31"/>
                    <a:pt x="7" y="31"/>
                  </a:cubicBezTo>
                  <a:cubicBezTo>
                    <a:pt x="7" y="28"/>
                    <a:pt x="7" y="28"/>
                    <a:pt x="7" y="28"/>
                  </a:cubicBezTo>
                  <a:cubicBezTo>
                    <a:pt x="7" y="28"/>
                    <a:pt x="7" y="28"/>
                    <a:pt x="7" y="28"/>
                  </a:cubicBezTo>
                  <a:cubicBezTo>
                    <a:pt x="11" y="29"/>
                    <a:pt x="15" y="31"/>
                    <a:pt x="19" y="34"/>
                  </a:cubicBezTo>
                  <a:cubicBezTo>
                    <a:pt x="22" y="36"/>
                    <a:pt x="26" y="39"/>
                    <a:pt x="29" y="42"/>
                  </a:cubicBezTo>
                  <a:cubicBezTo>
                    <a:pt x="32" y="45"/>
                    <a:pt x="34" y="49"/>
                    <a:pt x="36" y="53"/>
                  </a:cubicBezTo>
                  <a:cubicBezTo>
                    <a:pt x="39" y="57"/>
                    <a:pt x="40" y="61"/>
                    <a:pt x="41" y="65"/>
                  </a:cubicBezTo>
                  <a:cubicBezTo>
                    <a:pt x="41" y="65"/>
                    <a:pt x="41" y="66"/>
                    <a:pt x="41" y="66"/>
                  </a:cubicBezTo>
                  <a:cubicBezTo>
                    <a:pt x="40" y="66"/>
                    <a:pt x="40" y="66"/>
                    <a:pt x="40" y="65"/>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359">
              <a:extLst>
                <a:ext uri="{FF2B5EF4-FFF2-40B4-BE49-F238E27FC236}">
                  <a16:creationId xmlns:a16="http://schemas.microsoft.com/office/drawing/2014/main" id="{A5B936F9-2587-4B52-923F-47D4989ACD07}"/>
                </a:ext>
              </a:extLst>
            </p:cNvPr>
            <p:cNvSpPr>
              <a:spLocks/>
            </p:cNvSpPr>
            <p:nvPr/>
          </p:nvSpPr>
          <p:spPr bwMode="auto">
            <a:xfrm>
              <a:off x="406" y="41"/>
              <a:ext cx="171" cy="272"/>
            </a:xfrm>
            <a:custGeom>
              <a:avLst/>
              <a:gdLst>
                <a:gd name="T0" fmla="*/ 63 w 72"/>
                <a:gd name="T1" fmla="*/ 113 h 114"/>
                <a:gd name="T2" fmla="*/ 54 w 72"/>
                <a:gd name="T3" fmla="*/ 94 h 114"/>
                <a:gd name="T4" fmla="*/ 40 w 72"/>
                <a:gd name="T5" fmla="*/ 77 h 114"/>
                <a:gd name="T6" fmla="*/ 23 w 72"/>
                <a:gd name="T7" fmla="*/ 65 h 114"/>
                <a:gd name="T8" fmla="*/ 13 w 72"/>
                <a:gd name="T9" fmla="*/ 60 h 114"/>
                <a:gd name="T10" fmla="*/ 3 w 72"/>
                <a:gd name="T11" fmla="*/ 57 h 114"/>
                <a:gd name="T12" fmla="*/ 3 w 72"/>
                <a:gd name="T13" fmla="*/ 57 h 114"/>
                <a:gd name="T14" fmla="*/ 3 w 72"/>
                <a:gd name="T15" fmla="*/ 57 h 114"/>
                <a:gd name="T16" fmla="*/ 1 w 72"/>
                <a:gd name="T17" fmla="*/ 52 h 114"/>
                <a:gd name="T18" fmla="*/ 3 w 72"/>
                <a:gd name="T19" fmla="*/ 50 h 114"/>
                <a:gd name="T20" fmla="*/ 3 w 72"/>
                <a:gd name="T21" fmla="*/ 50 h 114"/>
                <a:gd name="T22" fmla="*/ 23 w 72"/>
                <a:gd name="T23" fmla="*/ 43 h 114"/>
                <a:gd name="T24" fmla="*/ 41 w 72"/>
                <a:gd name="T25" fmla="*/ 33 h 114"/>
                <a:gd name="T26" fmla="*/ 49 w 72"/>
                <a:gd name="T27" fmla="*/ 26 h 114"/>
                <a:gd name="T28" fmla="*/ 57 w 72"/>
                <a:gd name="T29" fmla="*/ 19 h 114"/>
                <a:gd name="T30" fmla="*/ 69 w 72"/>
                <a:gd name="T31" fmla="*/ 1 h 114"/>
                <a:gd name="T32" fmla="*/ 69 w 72"/>
                <a:gd name="T33" fmla="*/ 1 h 114"/>
                <a:gd name="T34" fmla="*/ 71 w 72"/>
                <a:gd name="T35" fmla="*/ 1 h 114"/>
                <a:gd name="T36" fmla="*/ 71 w 72"/>
                <a:gd name="T37" fmla="*/ 2 h 114"/>
                <a:gd name="T38" fmla="*/ 59 w 72"/>
                <a:gd name="T39" fmla="*/ 21 h 114"/>
                <a:gd name="T40" fmla="*/ 52 w 72"/>
                <a:gd name="T41" fmla="*/ 29 h 114"/>
                <a:gd name="T42" fmla="*/ 44 w 72"/>
                <a:gd name="T43" fmla="*/ 36 h 114"/>
                <a:gd name="T44" fmla="*/ 25 w 72"/>
                <a:gd name="T45" fmla="*/ 48 h 114"/>
                <a:gd name="T46" fmla="*/ 5 w 72"/>
                <a:gd name="T47" fmla="*/ 57 h 114"/>
                <a:gd name="T48" fmla="*/ 5 w 72"/>
                <a:gd name="T49" fmla="*/ 57 h 114"/>
                <a:gd name="T50" fmla="*/ 5 w 72"/>
                <a:gd name="T51" fmla="*/ 50 h 114"/>
                <a:gd name="T52" fmla="*/ 5 w 72"/>
                <a:gd name="T53" fmla="*/ 50 h 114"/>
                <a:gd name="T54" fmla="*/ 16 w 72"/>
                <a:gd name="T55" fmla="*/ 55 h 114"/>
                <a:gd name="T56" fmla="*/ 25 w 72"/>
                <a:gd name="T57" fmla="*/ 60 h 114"/>
                <a:gd name="T58" fmla="*/ 43 w 72"/>
                <a:gd name="T59" fmla="*/ 74 h 114"/>
                <a:gd name="T60" fmla="*/ 57 w 72"/>
                <a:gd name="T61" fmla="*/ 92 h 114"/>
                <a:gd name="T62" fmla="*/ 66 w 72"/>
                <a:gd name="T63" fmla="*/ 113 h 114"/>
                <a:gd name="T64" fmla="*/ 65 w 72"/>
                <a:gd name="T65" fmla="*/ 114 h 114"/>
                <a:gd name="T66" fmla="*/ 63 w 72"/>
                <a:gd name="T67"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114">
                  <a:moveTo>
                    <a:pt x="63" y="113"/>
                  </a:moveTo>
                  <a:cubicBezTo>
                    <a:pt x="61" y="106"/>
                    <a:pt x="58" y="100"/>
                    <a:pt x="54" y="94"/>
                  </a:cubicBezTo>
                  <a:cubicBezTo>
                    <a:pt x="50" y="88"/>
                    <a:pt x="45" y="82"/>
                    <a:pt x="40" y="77"/>
                  </a:cubicBezTo>
                  <a:cubicBezTo>
                    <a:pt x="35" y="73"/>
                    <a:pt x="29" y="68"/>
                    <a:pt x="23" y="65"/>
                  </a:cubicBezTo>
                  <a:cubicBezTo>
                    <a:pt x="20" y="63"/>
                    <a:pt x="16" y="62"/>
                    <a:pt x="13" y="60"/>
                  </a:cubicBezTo>
                  <a:cubicBezTo>
                    <a:pt x="10" y="59"/>
                    <a:pt x="6" y="58"/>
                    <a:pt x="3" y="57"/>
                  </a:cubicBezTo>
                  <a:cubicBezTo>
                    <a:pt x="3" y="57"/>
                    <a:pt x="3" y="57"/>
                    <a:pt x="3" y="57"/>
                  </a:cubicBezTo>
                  <a:cubicBezTo>
                    <a:pt x="3" y="57"/>
                    <a:pt x="3" y="57"/>
                    <a:pt x="3" y="57"/>
                  </a:cubicBezTo>
                  <a:cubicBezTo>
                    <a:pt x="1" y="56"/>
                    <a:pt x="0" y="54"/>
                    <a:pt x="1" y="52"/>
                  </a:cubicBezTo>
                  <a:cubicBezTo>
                    <a:pt x="1" y="51"/>
                    <a:pt x="2" y="50"/>
                    <a:pt x="3" y="50"/>
                  </a:cubicBezTo>
                  <a:cubicBezTo>
                    <a:pt x="3" y="50"/>
                    <a:pt x="3" y="50"/>
                    <a:pt x="3" y="50"/>
                  </a:cubicBezTo>
                  <a:cubicBezTo>
                    <a:pt x="10" y="49"/>
                    <a:pt x="17" y="46"/>
                    <a:pt x="23" y="43"/>
                  </a:cubicBezTo>
                  <a:cubicBezTo>
                    <a:pt x="29" y="40"/>
                    <a:pt x="35" y="37"/>
                    <a:pt x="41" y="33"/>
                  </a:cubicBezTo>
                  <a:cubicBezTo>
                    <a:pt x="44" y="31"/>
                    <a:pt x="47" y="28"/>
                    <a:pt x="49" y="26"/>
                  </a:cubicBezTo>
                  <a:cubicBezTo>
                    <a:pt x="52" y="24"/>
                    <a:pt x="55" y="21"/>
                    <a:pt x="57" y="19"/>
                  </a:cubicBezTo>
                  <a:cubicBezTo>
                    <a:pt x="62" y="13"/>
                    <a:pt x="65" y="7"/>
                    <a:pt x="69" y="1"/>
                  </a:cubicBezTo>
                  <a:cubicBezTo>
                    <a:pt x="69" y="1"/>
                    <a:pt x="69" y="1"/>
                    <a:pt x="69" y="1"/>
                  </a:cubicBezTo>
                  <a:cubicBezTo>
                    <a:pt x="69" y="1"/>
                    <a:pt x="70" y="0"/>
                    <a:pt x="71" y="1"/>
                  </a:cubicBezTo>
                  <a:cubicBezTo>
                    <a:pt x="71" y="1"/>
                    <a:pt x="72" y="2"/>
                    <a:pt x="71" y="2"/>
                  </a:cubicBezTo>
                  <a:cubicBezTo>
                    <a:pt x="68" y="9"/>
                    <a:pt x="64" y="15"/>
                    <a:pt x="59" y="21"/>
                  </a:cubicBezTo>
                  <a:cubicBezTo>
                    <a:pt x="57" y="24"/>
                    <a:pt x="55" y="26"/>
                    <a:pt x="52" y="29"/>
                  </a:cubicBezTo>
                  <a:cubicBezTo>
                    <a:pt x="49" y="32"/>
                    <a:pt x="47" y="34"/>
                    <a:pt x="44" y="36"/>
                  </a:cubicBezTo>
                  <a:cubicBezTo>
                    <a:pt x="38" y="41"/>
                    <a:pt x="32" y="45"/>
                    <a:pt x="25" y="48"/>
                  </a:cubicBezTo>
                  <a:cubicBezTo>
                    <a:pt x="19" y="52"/>
                    <a:pt x="12" y="55"/>
                    <a:pt x="5" y="57"/>
                  </a:cubicBezTo>
                  <a:cubicBezTo>
                    <a:pt x="5" y="57"/>
                    <a:pt x="5" y="57"/>
                    <a:pt x="5" y="57"/>
                  </a:cubicBezTo>
                  <a:cubicBezTo>
                    <a:pt x="5" y="50"/>
                    <a:pt x="5" y="50"/>
                    <a:pt x="5" y="50"/>
                  </a:cubicBezTo>
                  <a:cubicBezTo>
                    <a:pt x="5" y="50"/>
                    <a:pt x="5" y="50"/>
                    <a:pt x="5" y="50"/>
                  </a:cubicBezTo>
                  <a:cubicBezTo>
                    <a:pt x="9" y="52"/>
                    <a:pt x="12" y="53"/>
                    <a:pt x="16" y="55"/>
                  </a:cubicBezTo>
                  <a:cubicBezTo>
                    <a:pt x="19" y="56"/>
                    <a:pt x="22" y="58"/>
                    <a:pt x="25" y="60"/>
                  </a:cubicBezTo>
                  <a:cubicBezTo>
                    <a:pt x="32" y="64"/>
                    <a:pt x="38" y="69"/>
                    <a:pt x="43" y="74"/>
                  </a:cubicBezTo>
                  <a:cubicBezTo>
                    <a:pt x="49" y="79"/>
                    <a:pt x="53" y="85"/>
                    <a:pt x="57" y="92"/>
                  </a:cubicBezTo>
                  <a:cubicBezTo>
                    <a:pt x="61" y="98"/>
                    <a:pt x="64" y="105"/>
                    <a:pt x="66" y="113"/>
                  </a:cubicBezTo>
                  <a:cubicBezTo>
                    <a:pt x="66" y="113"/>
                    <a:pt x="65" y="114"/>
                    <a:pt x="65" y="114"/>
                  </a:cubicBezTo>
                  <a:cubicBezTo>
                    <a:pt x="64" y="114"/>
                    <a:pt x="63" y="114"/>
                    <a:pt x="63" y="113"/>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360">
              <a:extLst>
                <a:ext uri="{FF2B5EF4-FFF2-40B4-BE49-F238E27FC236}">
                  <a16:creationId xmlns:a16="http://schemas.microsoft.com/office/drawing/2014/main" id="{48AB26E1-32C6-4FC5-86BF-4C3C88ADEBAB}"/>
                </a:ext>
              </a:extLst>
            </p:cNvPr>
            <p:cNvSpPr>
              <a:spLocks/>
            </p:cNvSpPr>
            <p:nvPr/>
          </p:nvSpPr>
          <p:spPr bwMode="auto">
            <a:xfrm>
              <a:off x="-14" y="-519"/>
              <a:ext cx="720" cy="641"/>
            </a:xfrm>
            <a:custGeom>
              <a:avLst/>
              <a:gdLst>
                <a:gd name="T0" fmla="*/ 215 w 302"/>
                <a:gd name="T1" fmla="*/ 0 h 269"/>
                <a:gd name="T2" fmla="*/ 128 w 302"/>
                <a:gd name="T3" fmla="*/ 269 h 269"/>
                <a:gd name="T4" fmla="*/ 215 w 302"/>
                <a:gd name="T5" fmla="*/ 0 h 269"/>
              </a:gdLst>
              <a:ahLst/>
              <a:cxnLst>
                <a:cxn ang="0">
                  <a:pos x="T0" y="T1"/>
                </a:cxn>
                <a:cxn ang="0">
                  <a:pos x="T2" y="T3"/>
                </a:cxn>
                <a:cxn ang="0">
                  <a:pos x="T4" y="T5"/>
                </a:cxn>
              </a:cxnLst>
              <a:rect l="0" t="0" r="r" b="b"/>
              <a:pathLst>
                <a:path w="302" h="269">
                  <a:moveTo>
                    <a:pt x="215" y="0"/>
                  </a:moveTo>
                  <a:cubicBezTo>
                    <a:pt x="215" y="0"/>
                    <a:pt x="0" y="150"/>
                    <a:pt x="128" y="269"/>
                  </a:cubicBezTo>
                  <a:cubicBezTo>
                    <a:pt x="302" y="248"/>
                    <a:pt x="215" y="0"/>
                    <a:pt x="215" y="0"/>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361">
              <a:extLst>
                <a:ext uri="{FF2B5EF4-FFF2-40B4-BE49-F238E27FC236}">
                  <a16:creationId xmlns:a16="http://schemas.microsoft.com/office/drawing/2014/main" id="{047760BB-F6AA-41BC-9C22-0C473C84AA41}"/>
                </a:ext>
              </a:extLst>
            </p:cNvPr>
            <p:cNvSpPr>
              <a:spLocks/>
            </p:cNvSpPr>
            <p:nvPr/>
          </p:nvSpPr>
          <p:spPr bwMode="auto">
            <a:xfrm>
              <a:off x="499" y="-519"/>
              <a:ext cx="2" cy="5"/>
            </a:xfrm>
            <a:custGeom>
              <a:avLst/>
              <a:gdLst>
                <a:gd name="T0" fmla="*/ 0 w 1"/>
                <a:gd name="T1" fmla="*/ 0 h 2"/>
                <a:gd name="T2" fmla="*/ 0 w 1"/>
                <a:gd name="T3" fmla="*/ 0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0"/>
                    <a:pt x="0" y="0"/>
                  </a:cubicBezTo>
                  <a:cubicBezTo>
                    <a:pt x="0" y="0"/>
                    <a:pt x="0" y="1"/>
                    <a:pt x="1" y="2"/>
                  </a:cubicBezTo>
                  <a:cubicBezTo>
                    <a:pt x="0" y="1"/>
                    <a:pt x="0" y="0"/>
                    <a:pt x="0" y="0"/>
                  </a:cubicBezTo>
                </a:path>
              </a:pathLst>
            </a:custGeom>
            <a:solidFill>
              <a:srgbClr val="FEC7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362">
              <a:extLst>
                <a:ext uri="{FF2B5EF4-FFF2-40B4-BE49-F238E27FC236}">
                  <a16:creationId xmlns:a16="http://schemas.microsoft.com/office/drawing/2014/main" id="{AB0DAE6A-BE27-485D-AEA0-DB09C43FA815}"/>
                </a:ext>
              </a:extLst>
            </p:cNvPr>
            <p:cNvSpPr>
              <a:spLocks noEditPoints="1"/>
            </p:cNvSpPr>
            <p:nvPr/>
          </p:nvSpPr>
          <p:spPr bwMode="auto">
            <a:xfrm>
              <a:off x="77" y="-519"/>
              <a:ext cx="460" cy="622"/>
            </a:xfrm>
            <a:custGeom>
              <a:avLst/>
              <a:gdLst>
                <a:gd name="T0" fmla="*/ 100 w 193"/>
                <a:gd name="T1" fmla="*/ 261 h 261"/>
                <a:gd name="T2" fmla="*/ 100 w 193"/>
                <a:gd name="T3" fmla="*/ 261 h 261"/>
                <a:gd name="T4" fmla="*/ 100 w 193"/>
                <a:gd name="T5" fmla="*/ 261 h 261"/>
                <a:gd name="T6" fmla="*/ 93 w 193"/>
                <a:gd name="T7" fmla="*/ 259 h 261"/>
                <a:gd name="T8" fmla="*/ 100 w 193"/>
                <a:gd name="T9" fmla="*/ 261 h 261"/>
                <a:gd name="T10" fmla="*/ 93 w 193"/>
                <a:gd name="T11" fmla="*/ 259 h 261"/>
                <a:gd name="T12" fmla="*/ 93 w 193"/>
                <a:gd name="T13" fmla="*/ 259 h 261"/>
                <a:gd name="T14" fmla="*/ 93 w 193"/>
                <a:gd name="T15" fmla="*/ 259 h 261"/>
                <a:gd name="T16" fmla="*/ 93 w 193"/>
                <a:gd name="T17" fmla="*/ 259 h 261"/>
                <a:gd name="T18" fmla="*/ 93 w 193"/>
                <a:gd name="T19" fmla="*/ 259 h 261"/>
                <a:gd name="T20" fmla="*/ 81 w 193"/>
                <a:gd name="T21" fmla="*/ 258 h 261"/>
                <a:gd name="T22" fmla="*/ 80 w 193"/>
                <a:gd name="T23" fmla="*/ 258 h 261"/>
                <a:gd name="T24" fmla="*/ 81 w 193"/>
                <a:gd name="T25" fmla="*/ 259 h 261"/>
                <a:gd name="T26" fmla="*/ 81 w 193"/>
                <a:gd name="T27" fmla="*/ 258 h 261"/>
                <a:gd name="T28" fmla="*/ 177 w 193"/>
                <a:gd name="T29" fmla="*/ 0 h 261"/>
                <a:gd name="T30" fmla="*/ 62 w 193"/>
                <a:gd name="T31" fmla="*/ 235 h 261"/>
                <a:gd name="T32" fmla="*/ 72 w 193"/>
                <a:gd name="T33" fmla="*/ 231 h 261"/>
                <a:gd name="T34" fmla="*/ 79 w 193"/>
                <a:gd name="T35" fmla="*/ 233 h 261"/>
                <a:gd name="T36" fmla="*/ 87 w 193"/>
                <a:gd name="T37" fmla="*/ 243 h 261"/>
                <a:gd name="T38" fmla="*/ 96 w 193"/>
                <a:gd name="T39" fmla="*/ 241 h 261"/>
                <a:gd name="T40" fmla="*/ 103 w 193"/>
                <a:gd name="T41" fmla="*/ 242 h 261"/>
                <a:gd name="T42" fmla="*/ 110 w 193"/>
                <a:gd name="T43" fmla="*/ 254 h 261"/>
                <a:gd name="T44" fmla="*/ 115 w 193"/>
                <a:gd name="T45" fmla="*/ 253 h 261"/>
                <a:gd name="T46" fmla="*/ 122 w 193"/>
                <a:gd name="T47" fmla="*/ 255 h 261"/>
                <a:gd name="T48" fmla="*/ 127 w 193"/>
                <a:gd name="T49" fmla="*/ 259 h 261"/>
                <a:gd name="T50" fmla="*/ 136 w 193"/>
                <a:gd name="T51" fmla="*/ 255 h 261"/>
                <a:gd name="T52" fmla="*/ 122 w 193"/>
                <a:gd name="T53" fmla="*/ 246 h 261"/>
                <a:gd name="T54" fmla="*/ 120 w 193"/>
                <a:gd name="T55" fmla="*/ 243 h 261"/>
                <a:gd name="T56" fmla="*/ 122 w 193"/>
                <a:gd name="T57" fmla="*/ 216 h 261"/>
                <a:gd name="T58" fmla="*/ 114 w 193"/>
                <a:gd name="T59" fmla="*/ 207 h 261"/>
                <a:gd name="T60" fmla="*/ 120 w 193"/>
                <a:gd name="T61" fmla="*/ 174 h 261"/>
                <a:gd name="T62" fmla="*/ 106 w 193"/>
                <a:gd name="T63" fmla="*/ 177 h 261"/>
                <a:gd name="T64" fmla="*/ 78 w 193"/>
                <a:gd name="T65" fmla="*/ 152 h 261"/>
                <a:gd name="T66" fmla="*/ 92 w 193"/>
                <a:gd name="T67" fmla="*/ 96 h 261"/>
                <a:gd name="T68" fmla="*/ 160 w 193"/>
                <a:gd name="T69" fmla="*/ 61 h 261"/>
                <a:gd name="T70" fmla="*/ 175 w 193"/>
                <a:gd name="T71" fmla="*/ 59 h 261"/>
                <a:gd name="T72" fmla="*/ 193 w 193"/>
                <a:gd name="T73" fmla="*/ 62 h 261"/>
                <a:gd name="T74" fmla="*/ 178 w 193"/>
                <a:gd name="T75" fmla="*/ 2 h 261"/>
                <a:gd name="T76" fmla="*/ 177 w 193"/>
                <a:gd name="T7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3" h="261">
                  <a:moveTo>
                    <a:pt x="100" y="261"/>
                  </a:moveTo>
                  <a:cubicBezTo>
                    <a:pt x="100" y="261"/>
                    <a:pt x="100" y="261"/>
                    <a:pt x="100" y="261"/>
                  </a:cubicBezTo>
                  <a:cubicBezTo>
                    <a:pt x="100" y="261"/>
                    <a:pt x="100" y="261"/>
                    <a:pt x="100" y="261"/>
                  </a:cubicBezTo>
                  <a:moveTo>
                    <a:pt x="93" y="259"/>
                  </a:moveTo>
                  <a:cubicBezTo>
                    <a:pt x="95" y="259"/>
                    <a:pt x="98" y="260"/>
                    <a:pt x="100" y="261"/>
                  </a:cubicBezTo>
                  <a:cubicBezTo>
                    <a:pt x="98" y="260"/>
                    <a:pt x="95" y="259"/>
                    <a:pt x="93" y="259"/>
                  </a:cubicBezTo>
                  <a:moveTo>
                    <a:pt x="93" y="259"/>
                  </a:moveTo>
                  <a:cubicBezTo>
                    <a:pt x="93" y="259"/>
                    <a:pt x="93" y="259"/>
                    <a:pt x="93" y="259"/>
                  </a:cubicBezTo>
                  <a:cubicBezTo>
                    <a:pt x="93" y="259"/>
                    <a:pt x="93" y="259"/>
                    <a:pt x="93" y="259"/>
                  </a:cubicBezTo>
                  <a:cubicBezTo>
                    <a:pt x="93" y="259"/>
                    <a:pt x="93" y="259"/>
                    <a:pt x="93" y="259"/>
                  </a:cubicBezTo>
                  <a:moveTo>
                    <a:pt x="81" y="258"/>
                  </a:moveTo>
                  <a:cubicBezTo>
                    <a:pt x="80" y="258"/>
                    <a:pt x="80" y="258"/>
                    <a:pt x="80" y="258"/>
                  </a:cubicBezTo>
                  <a:cubicBezTo>
                    <a:pt x="81" y="259"/>
                    <a:pt x="81" y="259"/>
                    <a:pt x="81" y="259"/>
                  </a:cubicBezTo>
                  <a:cubicBezTo>
                    <a:pt x="81" y="258"/>
                    <a:pt x="81" y="258"/>
                    <a:pt x="81" y="258"/>
                  </a:cubicBezTo>
                  <a:moveTo>
                    <a:pt x="177" y="0"/>
                  </a:moveTo>
                  <a:cubicBezTo>
                    <a:pt x="177" y="0"/>
                    <a:pt x="0" y="123"/>
                    <a:pt x="62" y="235"/>
                  </a:cubicBezTo>
                  <a:cubicBezTo>
                    <a:pt x="65" y="232"/>
                    <a:pt x="69" y="231"/>
                    <a:pt x="72" y="231"/>
                  </a:cubicBezTo>
                  <a:cubicBezTo>
                    <a:pt x="75" y="231"/>
                    <a:pt x="77" y="232"/>
                    <a:pt x="79" y="233"/>
                  </a:cubicBezTo>
                  <a:cubicBezTo>
                    <a:pt x="84" y="235"/>
                    <a:pt x="86" y="239"/>
                    <a:pt x="87" y="243"/>
                  </a:cubicBezTo>
                  <a:cubicBezTo>
                    <a:pt x="89" y="242"/>
                    <a:pt x="92" y="241"/>
                    <a:pt x="96" y="241"/>
                  </a:cubicBezTo>
                  <a:cubicBezTo>
                    <a:pt x="98" y="241"/>
                    <a:pt x="100" y="241"/>
                    <a:pt x="103" y="242"/>
                  </a:cubicBezTo>
                  <a:cubicBezTo>
                    <a:pt x="107" y="245"/>
                    <a:pt x="110" y="249"/>
                    <a:pt x="110" y="254"/>
                  </a:cubicBezTo>
                  <a:cubicBezTo>
                    <a:pt x="112" y="254"/>
                    <a:pt x="114" y="253"/>
                    <a:pt x="115" y="253"/>
                  </a:cubicBezTo>
                  <a:cubicBezTo>
                    <a:pt x="118" y="253"/>
                    <a:pt x="120" y="254"/>
                    <a:pt x="122" y="255"/>
                  </a:cubicBezTo>
                  <a:cubicBezTo>
                    <a:pt x="124" y="256"/>
                    <a:pt x="126" y="258"/>
                    <a:pt x="127" y="259"/>
                  </a:cubicBezTo>
                  <a:cubicBezTo>
                    <a:pt x="130" y="258"/>
                    <a:pt x="133" y="257"/>
                    <a:pt x="136" y="255"/>
                  </a:cubicBezTo>
                  <a:cubicBezTo>
                    <a:pt x="135" y="250"/>
                    <a:pt x="130" y="246"/>
                    <a:pt x="122" y="246"/>
                  </a:cubicBezTo>
                  <a:cubicBezTo>
                    <a:pt x="121" y="246"/>
                    <a:pt x="120" y="245"/>
                    <a:pt x="120" y="243"/>
                  </a:cubicBezTo>
                  <a:cubicBezTo>
                    <a:pt x="122" y="234"/>
                    <a:pt x="133" y="224"/>
                    <a:pt x="122" y="216"/>
                  </a:cubicBezTo>
                  <a:cubicBezTo>
                    <a:pt x="119" y="213"/>
                    <a:pt x="115" y="213"/>
                    <a:pt x="114" y="207"/>
                  </a:cubicBezTo>
                  <a:cubicBezTo>
                    <a:pt x="111" y="197"/>
                    <a:pt x="117" y="185"/>
                    <a:pt x="120" y="174"/>
                  </a:cubicBezTo>
                  <a:cubicBezTo>
                    <a:pt x="115" y="176"/>
                    <a:pt x="111" y="177"/>
                    <a:pt x="106" y="177"/>
                  </a:cubicBezTo>
                  <a:cubicBezTo>
                    <a:pt x="92" y="177"/>
                    <a:pt x="81" y="168"/>
                    <a:pt x="78" y="152"/>
                  </a:cubicBezTo>
                  <a:cubicBezTo>
                    <a:pt x="74" y="133"/>
                    <a:pt x="80" y="112"/>
                    <a:pt x="92" y="96"/>
                  </a:cubicBezTo>
                  <a:cubicBezTo>
                    <a:pt x="108" y="77"/>
                    <a:pt x="136" y="65"/>
                    <a:pt x="160" y="61"/>
                  </a:cubicBezTo>
                  <a:cubicBezTo>
                    <a:pt x="165" y="60"/>
                    <a:pt x="170" y="59"/>
                    <a:pt x="175" y="59"/>
                  </a:cubicBezTo>
                  <a:cubicBezTo>
                    <a:pt x="181" y="59"/>
                    <a:pt x="187" y="60"/>
                    <a:pt x="193" y="62"/>
                  </a:cubicBezTo>
                  <a:cubicBezTo>
                    <a:pt x="188" y="33"/>
                    <a:pt x="180" y="9"/>
                    <a:pt x="178" y="2"/>
                  </a:cubicBezTo>
                  <a:cubicBezTo>
                    <a:pt x="177" y="1"/>
                    <a:pt x="177" y="0"/>
                    <a:pt x="17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363">
              <a:extLst>
                <a:ext uri="{FF2B5EF4-FFF2-40B4-BE49-F238E27FC236}">
                  <a16:creationId xmlns:a16="http://schemas.microsoft.com/office/drawing/2014/main" id="{259FA113-F4B7-4500-BA80-9B197DC6881D}"/>
                </a:ext>
              </a:extLst>
            </p:cNvPr>
            <p:cNvSpPr>
              <a:spLocks/>
            </p:cNvSpPr>
            <p:nvPr/>
          </p:nvSpPr>
          <p:spPr bwMode="auto">
            <a:xfrm>
              <a:off x="282" y="-428"/>
              <a:ext cx="190" cy="558"/>
            </a:xfrm>
            <a:custGeom>
              <a:avLst/>
              <a:gdLst>
                <a:gd name="T0" fmla="*/ 80 w 80"/>
                <a:gd name="T1" fmla="*/ 1 h 234"/>
                <a:gd name="T2" fmla="*/ 7 w 80"/>
                <a:gd name="T3" fmla="*/ 232 h 234"/>
                <a:gd name="T4" fmla="*/ 3 w 80"/>
                <a:gd name="T5" fmla="*/ 234 h 234"/>
                <a:gd name="T6" fmla="*/ 1 w 80"/>
                <a:gd name="T7" fmla="*/ 230 h 234"/>
                <a:gd name="T8" fmla="*/ 1 w 80"/>
                <a:gd name="T9" fmla="*/ 230 h 234"/>
                <a:gd name="T10" fmla="*/ 77 w 80"/>
                <a:gd name="T11" fmla="*/ 0 h 234"/>
                <a:gd name="T12" fmla="*/ 79 w 80"/>
                <a:gd name="T13" fmla="*/ 0 h 234"/>
                <a:gd name="T14" fmla="*/ 80 w 80"/>
                <a:gd name="T15" fmla="*/ 1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234">
                  <a:moveTo>
                    <a:pt x="80" y="1"/>
                  </a:moveTo>
                  <a:cubicBezTo>
                    <a:pt x="7" y="232"/>
                    <a:pt x="7" y="232"/>
                    <a:pt x="7" y="232"/>
                  </a:cubicBezTo>
                  <a:cubicBezTo>
                    <a:pt x="6" y="233"/>
                    <a:pt x="5" y="234"/>
                    <a:pt x="3" y="234"/>
                  </a:cubicBezTo>
                  <a:cubicBezTo>
                    <a:pt x="1" y="233"/>
                    <a:pt x="0" y="231"/>
                    <a:pt x="1" y="230"/>
                  </a:cubicBezTo>
                  <a:cubicBezTo>
                    <a:pt x="1" y="230"/>
                    <a:pt x="1" y="230"/>
                    <a:pt x="1" y="230"/>
                  </a:cubicBezTo>
                  <a:cubicBezTo>
                    <a:pt x="77" y="0"/>
                    <a:pt x="77" y="0"/>
                    <a:pt x="77" y="0"/>
                  </a:cubicBezTo>
                  <a:cubicBezTo>
                    <a:pt x="78" y="0"/>
                    <a:pt x="78" y="0"/>
                    <a:pt x="79" y="0"/>
                  </a:cubicBezTo>
                  <a:cubicBezTo>
                    <a:pt x="79" y="0"/>
                    <a:pt x="80" y="1"/>
                    <a:pt x="80" y="1"/>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4" name="Freeform 364">
              <a:extLst>
                <a:ext uri="{FF2B5EF4-FFF2-40B4-BE49-F238E27FC236}">
                  <a16:creationId xmlns:a16="http://schemas.microsoft.com/office/drawing/2014/main" id="{74AFD03B-E01E-4410-A031-EAFA8B2DEA8F}"/>
                </a:ext>
              </a:extLst>
            </p:cNvPr>
            <p:cNvSpPr>
              <a:spLocks/>
            </p:cNvSpPr>
            <p:nvPr/>
          </p:nvSpPr>
          <p:spPr bwMode="auto">
            <a:xfrm>
              <a:off x="368" y="-347"/>
              <a:ext cx="145" cy="126"/>
            </a:xfrm>
            <a:custGeom>
              <a:avLst/>
              <a:gdLst>
                <a:gd name="T0" fmla="*/ 60 w 61"/>
                <a:gd name="T1" fmla="*/ 26 h 53"/>
                <a:gd name="T2" fmla="*/ 48 w 61"/>
                <a:gd name="T3" fmla="*/ 28 h 53"/>
                <a:gd name="T4" fmla="*/ 36 w 61"/>
                <a:gd name="T5" fmla="*/ 32 h 53"/>
                <a:gd name="T6" fmla="*/ 26 w 61"/>
                <a:gd name="T7" fmla="*/ 39 h 53"/>
                <a:gd name="T8" fmla="*/ 18 w 61"/>
                <a:gd name="T9" fmla="*/ 48 h 53"/>
                <a:gd name="T10" fmla="*/ 18 w 61"/>
                <a:gd name="T11" fmla="*/ 48 h 53"/>
                <a:gd name="T12" fmla="*/ 14 w 61"/>
                <a:gd name="T13" fmla="*/ 53 h 53"/>
                <a:gd name="T14" fmla="*/ 14 w 61"/>
                <a:gd name="T15" fmla="*/ 47 h 53"/>
                <a:gd name="T16" fmla="*/ 14 w 61"/>
                <a:gd name="T17" fmla="*/ 47 h 53"/>
                <a:gd name="T18" fmla="*/ 14 w 61"/>
                <a:gd name="T19" fmla="*/ 35 h 53"/>
                <a:gd name="T20" fmla="*/ 12 w 61"/>
                <a:gd name="T21" fmla="*/ 23 h 53"/>
                <a:gd name="T22" fmla="*/ 7 w 61"/>
                <a:gd name="T23" fmla="*/ 11 h 53"/>
                <a:gd name="T24" fmla="*/ 0 w 61"/>
                <a:gd name="T25" fmla="*/ 1 h 53"/>
                <a:gd name="T26" fmla="*/ 0 w 61"/>
                <a:gd name="T27" fmla="*/ 1 h 53"/>
                <a:gd name="T28" fmla="*/ 0 w 61"/>
                <a:gd name="T29" fmla="*/ 0 h 53"/>
                <a:gd name="T30" fmla="*/ 1 w 61"/>
                <a:gd name="T31" fmla="*/ 0 h 53"/>
                <a:gd name="T32" fmla="*/ 9 w 61"/>
                <a:gd name="T33" fmla="*/ 10 h 53"/>
                <a:gd name="T34" fmla="*/ 15 w 61"/>
                <a:gd name="T35" fmla="*/ 22 h 53"/>
                <a:gd name="T36" fmla="*/ 18 w 61"/>
                <a:gd name="T37" fmla="*/ 34 h 53"/>
                <a:gd name="T38" fmla="*/ 18 w 61"/>
                <a:gd name="T39" fmla="*/ 47 h 53"/>
                <a:gd name="T40" fmla="*/ 18 w 61"/>
                <a:gd name="T41" fmla="*/ 47 h 53"/>
                <a:gd name="T42" fmla="*/ 15 w 61"/>
                <a:gd name="T43" fmla="*/ 46 h 53"/>
                <a:gd name="T44" fmla="*/ 15 w 61"/>
                <a:gd name="T45" fmla="*/ 46 h 53"/>
                <a:gd name="T46" fmla="*/ 24 w 61"/>
                <a:gd name="T47" fmla="*/ 37 h 53"/>
                <a:gd name="T48" fmla="*/ 35 w 61"/>
                <a:gd name="T49" fmla="*/ 30 h 53"/>
                <a:gd name="T50" fmla="*/ 48 w 61"/>
                <a:gd name="T51" fmla="*/ 26 h 53"/>
                <a:gd name="T52" fmla="*/ 61 w 61"/>
                <a:gd name="T53" fmla="*/ 25 h 53"/>
                <a:gd name="T54" fmla="*/ 61 w 61"/>
                <a:gd name="T55" fmla="*/ 26 h 53"/>
                <a:gd name="T56" fmla="*/ 61 w 61"/>
                <a:gd name="T57" fmla="*/ 26 h 53"/>
                <a:gd name="T58" fmla="*/ 60 w 61"/>
                <a:gd name="T59"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1" h="53">
                  <a:moveTo>
                    <a:pt x="60" y="26"/>
                  </a:moveTo>
                  <a:cubicBezTo>
                    <a:pt x="56" y="26"/>
                    <a:pt x="52" y="27"/>
                    <a:pt x="48" y="28"/>
                  </a:cubicBezTo>
                  <a:cubicBezTo>
                    <a:pt x="44" y="29"/>
                    <a:pt x="40" y="30"/>
                    <a:pt x="36" y="32"/>
                  </a:cubicBezTo>
                  <a:cubicBezTo>
                    <a:pt x="33" y="34"/>
                    <a:pt x="29" y="36"/>
                    <a:pt x="26" y="39"/>
                  </a:cubicBezTo>
                  <a:cubicBezTo>
                    <a:pt x="23" y="42"/>
                    <a:pt x="20" y="45"/>
                    <a:pt x="18" y="48"/>
                  </a:cubicBezTo>
                  <a:cubicBezTo>
                    <a:pt x="18" y="48"/>
                    <a:pt x="18" y="48"/>
                    <a:pt x="18" y="48"/>
                  </a:cubicBezTo>
                  <a:cubicBezTo>
                    <a:pt x="14" y="53"/>
                    <a:pt x="14" y="53"/>
                    <a:pt x="14" y="53"/>
                  </a:cubicBezTo>
                  <a:cubicBezTo>
                    <a:pt x="14" y="47"/>
                    <a:pt x="14" y="47"/>
                    <a:pt x="14" y="47"/>
                  </a:cubicBezTo>
                  <a:cubicBezTo>
                    <a:pt x="14" y="47"/>
                    <a:pt x="14" y="47"/>
                    <a:pt x="14" y="47"/>
                  </a:cubicBezTo>
                  <a:cubicBezTo>
                    <a:pt x="15" y="43"/>
                    <a:pt x="15" y="39"/>
                    <a:pt x="14" y="35"/>
                  </a:cubicBezTo>
                  <a:cubicBezTo>
                    <a:pt x="14" y="31"/>
                    <a:pt x="13" y="27"/>
                    <a:pt x="12" y="23"/>
                  </a:cubicBezTo>
                  <a:cubicBezTo>
                    <a:pt x="11" y="19"/>
                    <a:pt x="9" y="15"/>
                    <a:pt x="7" y="11"/>
                  </a:cubicBezTo>
                  <a:cubicBezTo>
                    <a:pt x="5" y="8"/>
                    <a:pt x="3" y="4"/>
                    <a:pt x="0" y="1"/>
                  </a:cubicBezTo>
                  <a:cubicBezTo>
                    <a:pt x="0" y="1"/>
                    <a:pt x="0" y="1"/>
                    <a:pt x="0" y="1"/>
                  </a:cubicBezTo>
                  <a:cubicBezTo>
                    <a:pt x="0" y="0"/>
                    <a:pt x="0" y="0"/>
                    <a:pt x="0" y="0"/>
                  </a:cubicBezTo>
                  <a:cubicBezTo>
                    <a:pt x="1" y="0"/>
                    <a:pt x="1" y="0"/>
                    <a:pt x="1" y="0"/>
                  </a:cubicBezTo>
                  <a:cubicBezTo>
                    <a:pt x="4" y="3"/>
                    <a:pt x="7" y="7"/>
                    <a:pt x="9" y="10"/>
                  </a:cubicBezTo>
                  <a:cubicBezTo>
                    <a:pt x="11" y="14"/>
                    <a:pt x="13" y="18"/>
                    <a:pt x="15" y="22"/>
                  </a:cubicBezTo>
                  <a:cubicBezTo>
                    <a:pt x="16" y="26"/>
                    <a:pt x="17" y="30"/>
                    <a:pt x="18" y="34"/>
                  </a:cubicBezTo>
                  <a:cubicBezTo>
                    <a:pt x="18" y="39"/>
                    <a:pt x="18" y="43"/>
                    <a:pt x="18" y="47"/>
                  </a:cubicBezTo>
                  <a:cubicBezTo>
                    <a:pt x="18" y="47"/>
                    <a:pt x="18" y="47"/>
                    <a:pt x="18" y="47"/>
                  </a:cubicBezTo>
                  <a:cubicBezTo>
                    <a:pt x="15" y="46"/>
                    <a:pt x="15" y="46"/>
                    <a:pt x="15" y="46"/>
                  </a:cubicBezTo>
                  <a:cubicBezTo>
                    <a:pt x="15" y="46"/>
                    <a:pt x="15" y="46"/>
                    <a:pt x="15" y="46"/>
                  </a:cubicBezTo>
                  <a:cubicBezTo>
                    <a:pt x="17" y="43"/>
                    <a:pt x="20" y="39"/>
                    <a:pt x="24" y="37"/>
                  </a:cubicBezTo>
                  <a:cubicBezTo>
                    <a:pt x="27" y="34"/>
                    <a:pt x="31" y="32"/>
                    <a:pt x="35" y="30"/>
                  </a:cubicBezTo>
                  <a:cubicBezTo>
                    <a:pt x="39" y="28"/>
                    <a:pt x="43" y="26"/>
                    <a:pt x="48" y="26"/>
                  </a:cubicBezTo>
                  <a:cubicBezTo>
                    <a:pt x="52" y="25"/>
                    <a:pt x="56" y="24"/>
                    <a:pt x="61" y="25"/>
                  </a:cubicBezTo>
                  <a:cubicBezTo>
                    <a:pt x="61" y="25"/>
                    <a:pt x="61" y="25"/>
                    <a:pt x="61" y="26"/>
                  </a:cubicBezTo>
                  <a:cubicBezTo>
                    <a:pt x="61" y="26"/>
                    <a:pt x="61" y="26"/>
                    <a:pt x="61" y="26"/>
                  </a:cubicBezTo>
                  <a:lnTo>
                    <a:pt x="60" y="26"/>
                  </a:ln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5" name="Freeform 365">
              <a:extLst>
                <a:ext uri="{FF2B5EF4-FFF2-40B4-BE49-F238E27FC236}">
                  <a16:creationId xmlns:a16="http://schemas.microsoft.com/office/drawing/2014/main" id="{E90F5ABA-3CA1-444E-A8EB-0C31097CECD7}"/>
                </a:ext>
              </a:extLst>
            </p:cNvPr>
            <p:cNvSpPr>
              <a:spLocks/>
            </p:cNvSpPr>
            <p:nvPr/>
          </p:nvSpPr>
          <p:spPr bwMode="auto">
            <a:xfrm>
              <a:off x="303" y="-268"/>
              <a:ext cx="217" cy="171"/>
            </a:xfrm>
            <a:custGeom>
              <a:avLst/>
              <a:gdLst>
                <a:gd name="T0" fmla="*/ 90 w 91"/>
                <a:gd name="T1" fmla="*/ 36 h 72"/>
                <a:gd name="T2" fmla="*/ 71 w 91"/>
                <a:gd name="T3" fmla="*/ 38 h 72"/>
                <a:gd name="T4" fmla="*/ 54 w 91"/>
                <a:gd name="T5" fmla="*/ 45 h 72"/>
                <a:gd name="T6" fmla="*/ 40 w 91"/>
                <a:gd name="T7" fmla="*/ 56 h 72"/>
                <a:gd name="T8" fmla="*/ 33 w 91"/>
                <a:gd name="T9" fmla="*/ 63 h 72"/>
                <a:gd name="T10" fmla="*/ 28 w 91"/>
                <a:gd name="T11" fmla="*/ 70 h 72"/>
                <a:gd name="T12" fmla="*/ 28 w 91"/>
                <a:gd name="T13" fmla="*/ 70 h 72"/>
                <a:gd name="T14" fmla="*/ 28 w 91"/>
                <a:gd name="T15" fmla="*/ 70 h 72"/>
                <a:gd name="T16" fmla="*/ 24 w 91"/>
                <a:gd name="T17" fmla="*/ 71 h 72"/>
                <a:gd name="T18" fmla="*/ 23 w 91"/>
                <a:gd name="T19" fmla="*/ 68 h 72"/>
                <a:gd name="T20" fmla="*/ 22 w 91"/>
                <a:gd name="T21" fmla="*/ 50 h 72"/>
                <a:gd name="T22" fmla="*/ 18 w 91"/>
                <a:gd name="T23" fmla="*/ 33 h 72"/>
                <a:gd name="T24" fmla="*/ 11 w 91"/>
                <a:gd name="T25" fmla="*/ 16 h 72"/>
                <a:gd name="T26" fmla="*/ 0 w 91"/>
                <a:gd name="T27" fmla="*/ 2 h 72"/>
                <a:gd name="T28" fmla="*/ 0 w 91"/>
                <a:gd name="T29" fmla="*/ 2 h 72"/>
                <a:gd name="T30" fmla="*/ 0 w 91"/>
                <a:gd name="T31" fmla="*/ 0 h 72"/>
                <a:gd name="T32" fmla="*/ 2 w 91"/>
                <a:gd name="T33" fmla="*/ 0 h 72"/>
                <a:gd name="T34" fmla="*/ 14 w 91"/>
                <a:gd name="T35" fmla="*/ 15 h 72"/>
                <a:gd name="T36" fmla="*/ 22 w 91"/>
                <a:gd name="T37" fmla="*/ 31 h 72"/>
                <a:gd name="T38" fmla="*/ 27 w 91"/>
                <a:gd name="T39" fmla="*/ 50 h 72"/>
                <a:gd name="T40" fmla="*/ 28 w 91"/>
                <a:gd name="T41" fmla="*/ 69 h 72"/>
                <a:gd name="T42" fmla="*/ 23 w 91"/>
                <a:gd name="T43" fmla="*/ 67 h 72"/>
                <a:gd name="T44" fmla="*/ 23 w 91"/>
                <a:gd name="T45" fmla="*/ 67 h 72"/>
                <a:gd name="T46" fmla="*/ 29 w 91"/>
                <a:gd name="T47" fmla="*/ 59 h 72"/>
                <a:gd name="T48" fmla="*/ 36 w 91"/>
                <a:gd name="T49" fmla="*/ 53 h 72"/>
                <a:gd name="T50" fmla="*/ 53 w 91"/>
                <a:gd name="T51" fmla="*/ 42 h 72"/>
                <a:gd name="T52" fmla="*/ 71 w 91"/>
                <a:gd name="T53" fmla="*/ 36 h 72"/>
                <a:gd name="T54" fmla="*/ 90 w 91"/>
                <a:gd name="T55" fmla="*/ 34 h 72"/>
                <a:gd name="T56" fmla="*/ 91 w 91"/>
                <a:gd name="T57" fmla="*/ 35 h 72"/>
                <a:gd name="T58" fmla="*/ 90 w 91"/>
                <a:gd name="T59"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1" h="72">
                  <a:moveTo>
                    <a:pt x="90" y="36"/>
                  </a:moveTo>
                  <a:cubicBezTo>
                    <a:pt x="84" y="36"/>
                    <a:pt x="77" y="37"/>
                    <a:pt x="71" y="38"/>
                  </a:cubicBezTo>
                  <a:cubicBezTo>
                    <a:pt x="66" y="40"/>
                    <a:pt x="60" y="42"/>
                    <a:pt x="54" y="45"/>
                  </a:cubicBezTo>
                  <a:cubicBezTo>
                    <a:pt x="49" y="49"/>
                    <a:pt x="44" y="52"/>
                    <a:pt x="40" y="56"/>
                  </a:cubicBezTo>
                  <a:cubicBezTo>
                    <a:pt x="37" y="58"/>
                    <a:pt x="35" y="61"/>
                    <a:pt x="33" y="63"/>
                  </a:cubicBezTo>
                  <a:cubicBezTo>
                    <a:pt x="31" y="65"/>
                    <a:pt x="30" y="68"/>
                    <a:pt x="28" y="70"/>
                  </a:cubicBezTo>
                  <a:cubicBezTo>
                    <a:pt x="28" y="70"/>
                    <a:pt x="28" y="70"/>
                    <a:pt x="28" y="70"/>
                  </a:cubicBezTo>
                  <a:cubicBezTo>
                    <a:pt x="28" y="70"/>
                    <a:pt x="28" y="70"/>
                    <a:pt x="28" y="70"/>
                  </a:cubicBezTo>
                  <a:cubicBezTo>
                    <a:pt x="27" y="72"/>
                    <a:pt x="25" y="72"/>
                    <a:pt x="24" y="71"/>
                  </a:cubicBezTo>
                  <a:cubicBezTo>
                    <a:pt x="23" y="70"/>
                    <a:pt x="22" y="69"/>
                    <a:pt x="23" y="68"/>
                  </a:cubicBezTo>
                  <a:cubicBezTo>
                    <a:pt x="23" y="62"/>
                    <a:pt x="23" y="56"/>
                    <a:pt x="22" y="50"/>
                  </a:cubicBezTo>
                  <a:cubicBezTo>
                    <a:pt x="21" y="44"/>
                    <a:pt x="20" y="39"/>
                    <a:pt x="18" y="33"/>
                  </a:cubicBezTo>
                  <a:cubicBezTo>
                    <a:pt x="16" y="27"/>
                    <a:pt x="14" y="21"/>
                    <a:pt x="11" y="16"/>
                  </a:cubicBezTo>
                  <a:cubicBezTo>
                    <a:pt x="8" y="11"/>
                    <a:pt x="4" y="6"/>
                    <a:pt x="0" y="2"/>
                  </a:cubicBezTo>
                  <a:cubicBezTo>
                    <a:pt x="0" y="2"/>
                    <a:pt x="0" y="2"/>
                    <a:pt x="0" y="2"/>
                  </a:cubicBezTo>
                  <a:cubicBezTo>
                    <a:pt x="0" y="1"/>
                    <a:pt x="0" y="1"/>
                    <a:pt x="0" y="0"/>
                  </a:cubicBezTo>
                  <a:cubicBezTo>
                    <a:pt x="1" y="0"/>
                    <a:pt x="1" y="0"/>
                    <a:pt x="2" y="0"/>
                  </a:cubicBezTo>
                  <a:cubicBezTo>
                    <a:pt x="6" y="5"/>
                    <a:pt x="10" y="9"/>
                    <a:pt x="14" y="15"/>
                  </a:cubicBezTo>
                  <a:cubicBezTo>
                    <a:pt x="17" y="20"/>
                    <a:pt x="20" y="26"/>
                    <a:pt x="22" y="31"/>
                  </a:cubicBezTo>
                  <a:cubicBezTo>
                    <a:pt x="24" y="37"/>
                    <a:pt x="26" y="43"/>
                    <a:pt x="27" y="50"/>
                  </a:cubicBezTo>
                  <a:cubicBezTo>
                    <a:pt x="28" y="56"/>
                    <a:pt x="29" y="62"/>
                    <a:pt x="28" y="69"/>
                  </a:cubicBezTo>
                  <a:cubicBezTo>
                    <a:pt x="23" y="67"/>
                    <a:pt x="23" y="67"/>
                    <a:pt x="23" y="67"/>
                  </a:cubicBezTo>
                  <a:cubicBezTo>
                    <a:pt x="23" y="67"/>
                    <a:pt x="23" y="67"/>
                    <a:pt x="23" y="67"/>
                  </a:cubicBezTo>
                  <a:cubicBezTo>
                    <a:pt x="25" y="64"/>
                    <a:pt x="27" y="62"/>
                    <a:pt x="29" y="59"/>
                  </a:cubicBezTo>
                  <a:cubicBezTo>
                    <a:pt x="32" y="57"/>
                    <a:pt x="34" y="55"/>
                    <a:pt x="36" y="53"/>
                  </a:cubicBezTo>
                  <a:cubicBezTo>
                    <a:pt x="41" y="48"/>
                    <a:pt x="47" y="45"/>
                    <a:pt x="53" y="42"/>
                  </a:cubicBezTo>
                  <a:cubicBezTo>
                    <a:pt x="58" y="39"/>
                    <a:pt x="64" y="37"/>
                    <a:pt x="71" y="36"/>
                  </a:cubicBezTo>
                  <a:cubicBezTo>
                    <a:pt x="77" y="34"/>
                    <a:pt x="83" y="34"/>
                    <a:pt x="90" y="34"/>
                  </a:cubicBezTo>
                  <a:cubicBezTo>
                    <a:pt x="90" y="34"/>
                    <a:pt x="91" y="35"/>
                    <a:pt x="91" y="35"/>
                  </a:cubicBezTo>
                  <a:cubicBezTo>
                    <a:pt x="91" y="36"/>
                    <a:pt x="90" y="36"/>
                    <a:pt x="90" y="36"/>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6" name="Freeform 366">
              <a:extLst>
                <a:ext uri="{FF2B5EF4-FFF2-40B4-BE49-F238E27FC236}">
                  <a16:creationId xmlns:a16="http://schemas.microsoft.com/office/drawing/2014/main" id="{9022932D-8001-419D-A14C-36B5AFB246EF}"/>
                </a:ext>
              </a:extLst>
            </p:cNvPr>
            <p:cNvSpPr>
              <a:spLocks/>
            </p:cNvSpPr>
            <p:nvPr/>
          </p:nvSpPr>
          <p:spPr bwMode="auto">
            <a:xfrm>
              <a:off x="246" y="-154"/>
              <a:ext cx="253" cy="200"/>
            </a:xfrm>
            <a:custGeom>
              <a:avLst/>
              <a:gdLst>
                <a:gd name="T0" fmla="*/ 105 w 106"/>
                <a:gd name="T1" fmla="*/ 43 h 84"/>
                <a:gd name="T2" fmla="*/ 84 w 106"/>
                <a:gd name="T3" fmla="*/ 45 h 84"/>
                <a:gd name="T4" fmla="*/ 64 w 106"/>
                <a:gd name="T5" fmla="*/ 54 h 84"/>
                <a:gd name="T6" fmla="*/ 47 w 106"/>
                <a:gd name="T7" fmla="*/ 66 h 84"/>
                <a:gd name="T8" fmla="*/ 39 w 106"/>
                <a:gd name="T9" fmla="*/ 74 h 84"/>
                <a:gd name="T10" fmla="*/ 33 w 106"/>
                <a:gd name="T11" fmla="*/ 82 h 84"/>
                <a:gd name="T12" fmla="*/ 33 w 106"/>
                <a:gd name="T13" fmla="*/ 82 h 84"/>
                <a:gd name="T14" fmla="*/ 33 w 106"/>
                <a:gd name="T15" fmla="*/ 83 h 84"/>
                <a:gd name="T16" fmla="*/ 28 w 106"/>
                <a:gd name="T17" fmla="*/ 83 h 84"/>
                <a:gd name="T18" fmla="*/ 27 w 106"/>
                <a:gd name="T19" fmla="*/ 80 h 84"/>
                <a:gd name="T20" fmla="*/ 27 w 106"/>
                <a:gd name="T21" fmla="*/ 80 h 84"/>
                <a:gd name="T22" fmla="*/ 26 w 106"/>
                <a:gd name="T23" fmla="*/ 59 h 84"/>
                <a:gd name="T24" fmla="*/ 22 w 106"/>
                <a:gd name="T25" fmla="*/ 39 h 84"/>
                <a:gd name="T26" fmla="*/ 18 w 106"/>
                <a:gd name="T27" fmla="*/ 29 h 84"/>
                <a:gd name="T28" fmla="*/ 13 w 106"/>
                <a:gd name="T29" fmla="*/ 19 h 84"/>
                <a:gd name="T30" fmla="*/ 0 w 106"/>
                <a:gd name="T31" fmla="*/ 3 h 84"/>
                <a:gd name="T32" fmla="*/ 0 w 106"/>
                <a:gd name="T33" fmla="*/ 2 h 84"/>
                <a:gd name="T34" fmla="*/ 0 w 106"/>
                <a:gd name="T35" fmla="*/ 1 h 84"/>
                <a:gd name="T36" fmla="*/ 2 w 106"/>
                <a:gd name="T37" fmla="*/ 1 h 84"/>
                <a:gd name="T38" fmla="*/ 16 w 106"/>
                <a:gd name="T39" fmla="*/ 18 h 84"/>
                <a:gd name="T40" fmla="*/ 22 w 106"/>
                <a:gd name="T41" fmla="*/ 27 h 84"/>
                <a:gd name="T42" fmla="*/ 26 w 106"/>
                <a:gd name="T43" fmla="*/ 37 h 84"/>
                <a:gd name="T44" fmla="*/ 32 w 106"/>
                <a:gd name="T45" fmla="*/ 59 h 84"/>
                <a:gd name="T46" fmla="*/ 33 w 106"/>
                <a:gd name="T47" fmla="*/ 81 h 84"/>
                <a:gd name="T48" fmla="*/ 33 w 106"/>
                <a:gd name="T49" fmla="*/ 81 h 84"/>
                <a:gd name="T50" fmla="*/ 27 w 106"/>
                <a:gd name="T51" fmla="*/ 78 h 84"/>
                <a:gd name="T52" fmla="*/ 27 w 106"/>
                <a:gd name="T53" fmla="*/ 78 h 84"/>
                <a:gd name="T54" fmla="*/ 35 w 106"/>
                <a:gd name="T55" fmla="*/ 70 h 84"/>
                <a:gd name="T56" fmla="*/ 43 w 106"/>
                <a:gd name="T57" fmla="*/ 62 h 84"/>
                <a:gd name="T58" fmla="*/ 62 w 106"/>
                <a:gd name="T59" fmla="*/ 50 h 84"/>
                <a:gd name="T60" fmla="*/ 83 w 106"/>
                <a:gd name="T61" fmla="*/ 42 h 84"/>
                <a:gd name="T62" fmla="*/ 105 w 106"/>
                <a:gd name="T63" fmla="*/ 40 h 84"/>
                <a:gd name="T64" fmla="*/ 106 w 106"/>
                <a:gd name="T65" fmla="*/ 42 h 84"/>
                <a:gd name="T66" fmla="*/ 105 w 106"/>
                <a:gd name="T67" fmla="*/ 4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6" h="84">
                  <a:moveTo>
                    <a:pt x="105" y="43"/>
                  </a:moveTo>
                  <a:cubicBezTo>
                    <a:pt x="98" y="42"/>
                    <a:pt x="91" y="44"/>
                    <a:pt x="84" y="45"/>
                  </a:cubicBezTo>
                  <a:cubicBezTo>
                    <a:pt x="77" y="47"/>
                    <a:pt x="70" y="50"/>
                    <a:pt x="64" y="54"/>
                  </a:cubicBezTo>
                  <a:cubicBezTo>
                    <a:pt x="58" y="57"/>
                    <a:pt x="52" y="61"/>
                    <a:pt x="47" y="66"/>
                  </a:cubicBezTo>
                  <a:cubicBezTo>
                    <a:pt x="44" y="69"/>
                    <a:pt x="42" y="71"/>
                    <a:pt x="39" y="74"/>
                  </a:cubicBezTo>
                  <a:cubicBezTo>
                    <a:pt x="37" y="77"/>
                    <a:pt x="35" y="80"/>
                    <a:pt x="33" y="82"/>
                  </a:cubicBezTo>
                  <a:cubicBezTo>
                    <a:pt x="33" y="82"/>
                    <a:pt x="33" y="82"/>
                    <a:pt x="33" y="82"/>
                  </a:cubicBezTo>
                  <a:cubicBezTo>
                    <a:pt x="33" y="83"/>
                    <a:pt x="33" y="83"/>
                    <a:pt x="33" y="83"/>
                  </a:cubicBezTo>
                  <a:cubicBezTo>
                    <a:pt x="32" y="84"/>
                    <a:pt x="29" y="84"/>
                    <a:pt x="28" y="83"/>
                  </a:cubicBezTo>
                  <a:cubicBezTo>
                    <a:pt x="27" y="82"/>
                    <a:pt x="27" y="81"/>
                    <a:pt x="27" y="80"/>
                  </a:cubicBezTo>
                  <a:cubicBezTo>
                    <a:pt x="27" y="80"/>
                    <a:pt x="27" y="80"/>
                    <a:pt x="27" y="80"/>
                  </a:cubicBezTo>
                  <a:cubicBezTo>
                    <a:pt x="27" y="73"/>
                    <a:pt x="27" y="66"/>
                    <a:pt x="26" y="59"/>
                  </a:cubicBezTo>
                  <a:cubicBezTo>
                    <a:pt x="25" y="52"/>
                    <a:pt x="24" y="45"/>
                    <a:pt x="22" y="39"/>
                  </a:cubicBezTo>
                  <a:cubicBezTo>
                    <a:pt x="21" y="35"/>
                    <a:pt x="19" y="32"/>
                    <a:pt x="18" y="29"/>
                  </a:cubicBezTo>
                  <a:cubicBezTo>
                    <a:pt x="16" y="26"/>
                    <a:pt x="15" y="22"/>
                    <a:pt x="13" y="19"/>
                  </a:cubicBezTo>
                  <a:cubicBezTo>
                    <a:pt x="10" y="13"/>
                    <a:pt x="5" y="8"/>
                    <a:pt x="0" y="3"/>
                  </a:cubicBezTo>
                  <a:cubicBezTo>
                    <a:pt x="0" y="2"/>
                    <a:pt x="0" y="2"/>
                    <a:pt x="0" y="2"/>
                  </a:cubicBezTo>
                  <a:cubicBezTo>
                    <a:pt x="0" y="2"/>
                    <a:pt x="0" y="1"/>
                    <a:pt x="0" y="1"/>
                  </a:cubicBezTo>
                  <a:cubicBezTo>
                    <a:pt x="1" y="0"/>
                    <a:pt x="2" y="0"/>
                    <a:pt x="2" y="1"/>
                  </a:cubicBezTo>
                  <a:cubicBezTo>
                    <a:pt x="7" y="6"/>
                    <a:pt x="12" y="11"/>
                    <a:pt x="16" y="18"/>
                  </a:cubicBezTo>
                  <a:cubicBezTo>
                    <a:pt x="18" y="21"/>
                    <a:pt x="20" y="24"/>
                    <a:pt x="22" y="27"/>
                  </a:cubicBezTo>
                  <a:cubicBezTo>
                    <a:pt x="23" y="30"/>
                    <a:pt x="25" y="34"/>
                    <a:pt x="26" y="37"/>
                  </a:cubicBezTo>
                  <a:cubicBezTo>
                    <a:pt x="29" y="44"/>
                    <a:pt x="31" y="51"/>
                    <a:pt x="32" y="59"/>
                  </a:cubicBezTo>
                  <a:cubicBezTo>
                    <a:pt x="33" y="66"/>
                    <a:pt x="34" y="73"/>
                    <a:pt x="33" y="81"/>
                  </a:cubicBezTo>
                  <a:cubicBezTo>
                    <a:pt x="33" y="81"/>
                    <a:pt x="33" y="81"/>
                    <a:pt x="33" y="81"/>
                  </a:cubicBezTo>
                  <a:cubicBezTo>
                    <a:pt x="27" y="78"/>
                    <a:pt x="27" y="78"/>
                    <a:pt x="27" y="78"/>
                  </a:cubicBezTo>
                  <a:cubicBezTo>
                    <a:pt x="27" y="78"/>
                    <a:pt x="27" y="78"/>
                    <a:pt x="27" y="78"/>
                  </a:cubicBezTo>
                  <a:cubicBezTo>
                    <a:pt x="30" y="76"/>
                    <a:pt x="32" y="73"/>
                    <a:pt x="35" y="70"/>
                  </a:cubicBezTo>
                  <a:cubicBezTo>
                    <a:pt x="37" y="67"/>
                    <a:pt x="40" y="64"/>
                    <a:pt x="43" y="62"/>
                  </a:cubicBezTo>
                  <a:cubicBezTo>
                    <a:pt x="49" y="57"/>
                    <a:pt x="55" y="53"/>
                    <a:pt x="62" y="50"/>
                  </a:cubicBezTo>
                  <a:cubicBezTo>
                    <a:pt x="68" y="46"/>
                    <a:pt x="76" y="44"/>
                    <a:pt x="83" y="42"/>
                  </a:cubicBezTo>
                  <a:cubicBezTo>
                    <a:pt x="90" y="40"/>
                    <a:pt x="98" y="40"/>
                    <a:pt x="105" y="40"/>
                  </a:cubicBezTo>
                  <a:cubicBezTo>
                    <a:pt x="106" y="40"/>
                    <a:pt x="106" y="41"/>
                    <a:pt x="106" y="42"/>
                  </a:cubicBezTo>
                  <a:cubicBezTo>
                    <a:pt x="106" y="42"/>
                    <a:pt x="106" y="43"/>
                    <a:pt x="105" y="43"/>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7" name="Freeform 367">
              <a:extLst>
                <a:ext uri="{FF2B5EF4-FFF2-40B4-BE49-F238E27FC236}">
                  <a16:creationId xmlns:a16="http://schemas.microsoft.com/office/drawing/2014/main" id="{706499C2-E5E3-4109-9D0F-2AEA34C585BF}"/>
                </a:ext>
              </a:extLst>
            </p:cNvPr>
            <p:cNvSpPr>
              <a:spLocks/>
            </p:cNvSpPr>
            <p:nvPr/>
          </p:nvSpPr>
          <p:spPr bwMode="auto">
            <a:xfrm>
              <a:off x="-310" y="-1"/>
              <a:ext cx="625" cy="612"/>
            </a:xfrm>
            <a:custGeom>
              <a:avLst/>
              <a:gdLst>
                <a:gd name="T0" fmla="*/ 0 w 262"/>
                <a:gd name="T1" fmla="*/ 251 h 257"/>
                <a:gd name="T2" fmla="*/ 229 w 262"/>
                <a:gd name="T3" fmla="*/ 85 h 257"/>
                <a:gd name="T4" fmla="*/ 0 w 262"/>
                <a:gd name="T5" fmla="*/ 251 h 257"/>
              </a:gdLst>
              <a:ahLst/>
              <a:cxnLst>
                <a:cxn ang="0">
                  <a:pos x="T0" y="T1"/>
                </a:cxn>
                <a:cxn ang="0">
                  <a:pos x="T2" y="T3"/>
                </a:cxn>
                <a:cxn ang="0">
                  <a:pos x="T4" y="T5"/>
                </a:cxn>
              </a:cxnLst>
              <a:rect l="0" t="0" r="r" b="b"/>
              <a:pathLst>
                <a:path w="262" h="257">
                  <a:moveTo>
                    <a:pt x="0" y="251"/>
                  </a:moveTo>
                  <a:cubicBezTo>
                    <a:pt x="0" y="251"/>
                    <a:pt x="262" y="257"/>
                    <a:pt x="229" y="85"/>
                  </a:cubicBezTo>
                  <a:cubicBezTo>
                    <a:pt x="76" y="0"/>
                    <a:pt x="0" y="251"/>
                    <a:pt x="0" y="251"/>
                  </a:cubicBezTo>
                </a:path>
              </a:pathLst>
            </a:custGeom>
            <a:solidFill>
              <a:srgbClr val="FB44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8" name="Freeform 368">
              <a:extLst>
                <a:ext uri="{FF2B5EF4-FFF2-40B4-BE49-F238E27FC236}">
                  <a16:creationId xmlns:a16="http://schemas.microsoft.com/office/drawing/2014/main" id="{E9E9A7C1-8990-4810-AB9E-78234B3AEE6B}"/>
                </a:ext>
              </a:extLst>
            </p:cNvPr>
            <p:cNvSpPr>
              <a:spLocks noEditPoints="1"/>
            </p:cNvSpPr>
            <p:nvPr/>
          </p:nvSpPr>
          <p:spPr bwMode="auto">
            <a:xfrm>
              <a:off x="-310" y="158"/>
              <a:ext cx="551" cy="439"/>
            </a:xfrm>
            <a:custGeom>
              <a:avLst/>
              <a:gdLst>
                <a:gd name="T0" fmla="*/ 209 w 231"/>
                <a:gd name="T1" fmla="*/ 46 h 184"/>
                <a:gd name="T2" fmla="*/ 201 w 231"/>
                <a:gd name="T3" fmla="*/ 43 h 184"/>
                <a:gd name="T4" fmla="*/ 202 w 231"/>
                <a:gd name="T5" fmla="*/ 60 h 184"/>
                <a:gd name="T6" fmla="*/ 212 w 231"/>
                <a:gd name="T7" fmla="*/ 58 h 184"/>
                <a:gd name="T8" fmla="*/ 229 w 231"/>
                <a:gd name="T9" fmla="*/ 74 h 184"/>
                <a:gd name="T10" fmla="*/ 225 w 231"/>
                <a:gd name="T11" fmla="*/ 60 h 184"/>
                <a:gd name="T12" fmla="*/ 218 w 231"/>
                <a:gd name="T13" fmla="*/ 43 h 184"/>
                <a:gd name="T14" fmla="*/ 231 w 231"/>
                <a:gd name="T15" fmla="*/ 39 h 184"/>
                <a:gd name="T16" fmla="*/ 225 w 231"/>
                <a:gd name="T17" fmla="*/ 38 h 184"/>
                <a:gd name="T18" fmla="*/ 218 w 231"/>
                <a:gd name="T19" fmla="*/ 30 h 184"/>
                <a:gd name="T20" fmla="*/ 225 w 231"/>
                <a:gd name="T21" fmla="*/ 38 h 184"/>
                <a:gd name="T22" fmla="*/ 218 w 231"/>
                <a:gd name="T23" fmla="*/ 30 h 184"/>
                <a:gd name="T24" fmla="*/ 216 w 231"/>
                <a:gd name="T25" fmla="*/ 20 h 184"/>
                <a:gd name="T26" fmla="*/ 216 w 231"/>
                <a:gd name="T27" fmla="*/ 20 h 184"/>
                <a:gd name="T28" fmla="*/ 217 w 231"/>
                <a:gd name="T29" fmla="*/ 20 h 184"/>
                <a:gd name="T30" fmla="*/ 217 w 231"/>
                <a:gd name="T31" fmla="*/ 20 h 184"/>
                <a:gd name="T32" fmla="*/ 216 w 231"/>
                <a:gd name="T33" fmla="*/ 20 h 184"/>
                <a:gd name="T34" fmla="*/ 201 w 231"/>
                <a:gd name="T35" fmla="*/ 6 h 184"/>
                <a:gd name="T36" fmla="*/ 209 w 231"/>
                <a:gd name="T37" fmla="*/ 18 h 184"/>
                <a:gd name="T38" fmla="*/ 201 w 231"/>
                <a:gd name="T39" fmla="*/ 6 h 184"/>
                <a:gd name="T40" fmla="*/ 167 w 231"/>
                <a:gd name="T41" fmla="*/ 0 h 184"/>
                <a:gd name="T42" fmla="*/ 3 w 231"/>
                <a:gd name="T43" fmla="*/ 184 h 184"/>
                <a:gd name="T44" fmla="*/ 111 w 231"/>
                <a:gd name="T45" fmla="*/ 142 h 184"/>
                <a:gd name="T46" fmla="*/ 34 w 231"/>
                <a:gd name="T47" fmla="*/ 161 h 184"/>
                <a:gd name="T48" fmla="*/ 32 w 231"/>
                <a:gd name="T49" fmla="*/ 161 h 184"/>
                <a:gd name="T50" fmla="*/ 90 w 231"/>
                <a:gd name="T51" fmla="*/ 116 h 184"/>
                <a:gd name="T52" fmla="*/ 125 w 231"/>
                <a:gd name="T53" fmla="*/ 36 h 184"/>
                <a:gd name="T54" fmla="*/ 114 w 231"/>
                <a:gd name="T55" fmla="*/ 27 h 184"/>
                <a:gd name="T56" fmla="*/ 116 w 231"/>
                <a:gd name="T57" fmla="*/ 26 h 184"/>
                <a:gd name="T58" fmla="*/ 129 w 231"/>
                <a:gd name="T59" fmla="*/ 34 h 184"/>
                <a:gd name="T60" fmla="*/ 142 w 231"/>
                <a:gd name="T61" fmla="*/ 30 h 184"/>
                <a:gd name="T62" fmla="*/ 153 w 231"/>
                <a:gd name="T63" fmla="*/ 42 h 184"/>
                <a:gd name="T64" fmla="*/ 166 w 231"/>
                <a:gd name="T65" fmla="*/ 42 h 184"/>
                <a:gd name="T66" fmla="*/ 188 w 231"/>
                <a:gd name="T67" fmla="*/ 40 h 184"/>
                <a:gd name="T68" fmla="*/ 194 w 231"/>
                <a:gd name="T69" fmla="*/ 31 h 184"/>
                <a:gd name="T70" fmla="*/ 200 w 231"/>
                <a:gd name="T71" fmla="*/ 19 h 184"/>
                <a:gd name="T72" fmla="*/ 193 w 231"/>
                <a:gd name="T73" fmla="*/ 17 h 184"/>
                <a:gd name="T74" fmla="*/ 185 w 231"/>
                <a:gd name="T75" fmla="*/ 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1" h="184">
                  <a:moveTo>
                    <a:pt x="218" y="43"/>
                  </a:moveTo>
                  <a:cubicBezTo>
                    <a:pt x="215" y="45"/>
                    <a:pt x="212" y="46"/>
                    <a:pt x="209" y="46"/>
                  </a:cubicBezTo>
                  <a:cubicBezTo>
                    <a:pt x="206" y="46"/>
                    <a:pt x="204" y="45"/>
                    <a:pt x="202" y="44"/>
                  </a:cubicBezTo>
                  <a:cubicBezTo>
                    <a:pt x="201" y="44"/>
                    <a:pt x="201" y="43"/>
                    <a:pt x="201" y="43"/>
                  </a:cubicBezTo>
                  <a:cubicBezTo>
                    <a:pt x="197" y="47"/>
                    <a:pt x="194" y="52"/>
                    <a:pt x="191" y="56"/>
                  </a:cubicBezTo>
                  <a:cubicBezTo>
                    <a:pt x="194" y="59"/>
                    <a:pt x="197" y="60"/>
                    <a:pt x="202" y="60"/>
                  </a:cubicBezTo>
                  <a:cubicBezTo>
                    <a:pt x="204" y="60"/>
                    <a:pt x="207" y="59"/>
                    <a:pt x="211" y="58"/>
                  </a:cubicBezTo>
                  <a:cubicBezTo>
                    <a:pt x="211" y="58"/>
                    <a:pt x="211" y="58"/>
                    <a:pt x="212" y="58"/>
                  </a:cubicBezTo>
                  <a:cubicBezTo>
                    <a:pt x="212" y="58"/>
                    <a:pt x="213" y="58"/>
                    <a:pt x="213" y="59"/>
                  </a:cubicBezTo>
                  <a:cubicBezTo>
                    <a:pt x="217" y="66"/>
                    <a:pt x="222" y="73"/>
                    <a:pt x="229" y="74"/>
                  </a:cubicBezTo>
                  <a:cubicBezTo>
                    <a:pt x="230" y="70"/>
                    <a:pt x="230" y="66"/>
                    <a:pt x="231" y="62"/>
                  </a:cubicBezTo>
                  <a:cubicBezTo>
                    <a:pt x="229" y="61"/>
                    <a:pt x="227" y="61"/>
                    <a:pt x="225" y="60"/>
                  </a:cubicBezTo>
                  <a:cubicBezTo>
                    <a:pt x="220" y="57"/>
                    <a:pt x="217" y="52"/>
                    <a:pt x="217" y="47"/>
                  </a:cubicBezTo>
                  <a:cubicBezTo>
                    <a:pt x="217" y="45"/>
                    <a:pt x="218" y="44"/>
                    <a:pt x="218" y="43"/>
                  </a:cubicBezTo>
                  <a:moveTo>
                    <a:pt x="225" y="38"/>
                  </a:moveTo>
                  <a:cubicBezTo>
                    <a:pt x="227" y="39"/>
                    <a:pt x="229" y="39"/>
                    <a:pt x="231" y="39"/>
                  </a:cubicBezTo>
                  <a:cubicBezTo>
                    <a:pt x="231" y="39"/>
                    <a:pt x="231" y="39"/>
                    <a:pt x="231" y="39"/>
                  </a:cubicBezTo>
                  <a:cubicBezTo>
                    <a:pt x="229" y="39"/>
                    <a:pt x="227" y="39"/>
                    <a:pt x="225" y="38"/>
                  </a:cubicBezTo>
                  <a:moveTo>
                    <a:pt x="218" y="30"/>
                  </a:moveTo>
                  <a:cubicBezTo>
                    <a:pt x="218" y="30"/>
                    <a:pt x="218" y="30"/>
                    <a:pt x="218" y="30"/>
                  </a:cubicBezTo>
                  <a:cubicBezTo>
                    <a:pt x="219" y="33"/>
                    <a:pt x="221" y="36"/>
                    <a:pt x="225" y="37"/>
                  </a:cubicBezTo>
                  <a:cubicBezTo>
                    <a:pt x="225" y="37"/>
                    <a:pt x="225" y="37"/>
                    <a:pt x="225" y="38"/>
                  </a:cubicBezTo>
                  <a:cubicBezTo>
                    <a:pt x="225" y="37"/>
                    <a:pt x="225" y="37"/>
                    <a:pt x="225" y="37"/>
                  </a:cubicBezTo>
                  <a:cubicBezTo>
                    <a:pt x="221" y="36"/>
                    <a:pt x="219" y="33"/>
                    <a:pt x="218" y="30"/>
                  </a:cubicBezTo>
                  <a:moveTo>
                    <a:pt x="216" y="20"/>
                  </a:moveTo>
                  <a:cubicBezTo>
                    <a:pt x="216" y="20"/>
                    <a:pt x="216" y="20"/>
                    <a:pt x="216" y="20"/>
                  </a:cubicBezTo>
                  <a:cubicBezTo>
                    <a:pt x="216" y="20"/>
                    <a:pt x="216" y="20"/>
                    <a:pt x="216" y="20"/>
                  </a:cubicBezTo>
                  <a:cubicBezTo>
                    <a:pt x="216" y="20"/>
                    <a:pt x="216" y="20"/>
                    <a:pt x="216" y="20"/>
                  </a:cubicBezTo>
                  <a:moveTo>
                    <a:pt x="217" y="20"/>
                  </a:moveTo>
                  <a:cubicBezTo>
                    <a:pt x="217" y="20"/>
                    <a:pt x="217" y="20"/>
                    <a:pt x="217" y="20"/>
                  </a:cubicBezTo>
                  <a:cubicBezTo>
                    <a:pt x="217" y="20"/>
                    <a:pt x="217" y="20"/>
                    <a:pt x="217" y="20"/>
                  </a:cubicBezTo>
                  <a:cubicBezTo>
                    <a:pt x="217" y="20"/>
                    <a:pt x="217" y="20"/>
                    <a:pt x="217" y="20"/>
                  </a:cubicBezTo>
                  <a:moveTo>
                    <a:pt x="209" y="19"/>
                  </a:moveTo>
                  <a:cubicBezTo>
                    <a:pt x="211" y="20"/>
                    <a:pt x="214" y="20"/>
                    <a:pt x="216" y="20"/>
                  </a:cubicBezTo>
                  <a:cubicBezTo>
                    <a:pt x="214" y="20"/>
                    <a:pt x="211" y="20"/>
                    <a:pt x="209" y="19"/>
                  </a:cubicBezTo>
                  <a:moveTo>
                    <a:pt x="201" y="6"/>
                  </a:moveTo>
                  <a:cubicBezTo>
                    <a:pt x="201" y="11"/>
                    <a:pt x="204" y="16"/>
                    <a:pt x="209" y="18"/>
                  </a:cubicBezTo>
                  <a:cubicBezTo>
                    <a:pt x="209" y="18"/>
                    <a:pt x="209" y="18"/>
                    <a:pt x="209" y="18"/>
                  </a:cubicBezTo>
                  <a:cubicBezTo>
                    <a:pt x="209" y="18"/>
                    <a:pt x="209" y="18"/>
                    <a:pt x="209" y="18"/>
                  </a:cubicBezTo>
                  <a:cubicBezTo>
                    <a:pt x="204" y="16"/>
                    <a:pt x="201" y="11"/>
                    <a:pt x="201" y="6"/>
                  </a:cubicBezTo>
                  <a:cubicBezTo>
                    <a:pt x="201" y="6"/>
                    <a:pt x="201" y="6"/>
                    <a:pt x="201" y="6"/>
                  </a:cubicBezTo>
                  <a:moveTo>
                    <a:pt x="167" y="0"/>
                  </a:moveTo>
                  <a:cubicBezTo>
                    <a:pt x="55" y="0"/>
                    <a:pt x="0" y="184"/>
                    <a:pt x="0" y="184"/>
                  </a:cubicBezTo>
                  <a:cubicBezTo>
                    <a:pt x="0" y="184"/>
                    <a:pt x="1" y="184"/>
                    <a:pt x="3" y="184"/>
                  </a:cubicBezTo>
                  <a:cubicBezTo>
                    <a:pt x="18" y="184"/>
                    <a:pt x="91" y="183"/>
                    <a:pt x="151" y="156"/>
                  </a:cubicBezTo>
                  <a:cubicBezTo>
                    <a:pt x="137" y="155"/>
                    <a:pt x="124" y="151"/>
                    <a:pt x="111" y="142"/>
                  </a:cubicBezTo>
                  <a:cubicBezTo>
                    <a:pt x="102" y="136"/>
                    <a:pt x="95" y="130"/>
                    <a:pt x="91" y="120"/>
                  </a:cubicBezTo>
                  <a:cubicBezTo>
                    <a:pt x="34" y="161"/>
                    <a:pt x="34" y="161"/>
                    <a:pt x="34" y="161"/>
                  </a:cubicBezTo>
                  <a:cubicBezTo>
                    <a:pt x="34" y="161"/>
                    <a:pt x="33" y="161"/>
                    <a:pt x="33" y="161"/>
                  </a:cubicBezTo>
                  <a:cubicBezTo>
                    <a:pt x="33" y="161"/>
                    <a:pt x="32" y="161"/>
                    <a:pt x="32" y="161"/>
                  </a:cubicBezTo>
                  <a:cubicBezTo>
                    <a:pt x="32" y="160"/>
                    <a:pt x="32" y="160"/>
                    <a:pt x="32" y="159"/>
                  </a:cubicBezTo>
                  <a:cubicBezTo>
                    <a:pt x="90" y="116"/>
                    <a:pt x="90" y="116"/>
                    <a:pt x="90" y="116"/>
                  </a:cubicBezTo>
                  <a:cubicBezTo>
                    <a:pt x="88" y="105"/>
                    <a:pt x="88" y="92"/>
                    <a:pt x="90" y="81"/>
                  </a:cubicBezTo>
                  <a:cubicBezTo>
                    <a:pt x="95" y="62"/>
                    <a:pt x="108" y="45"/>
                    <a:pt x="125" y="36"/>
                  </a:cubicBezTo>
                  <a:cubicBezTo>
                    <a:pt x="121" y="34"/>
                    <a:pt x="118" y="31"/>
                    <a:pt x="114" y="28"/>
                  </a:cubicBezTo>
                  <a:cubicBezTo>
                    <a:pt x="114" y="28"/>
                    <a:pt x="114" y="27"/>
                    <a:pt x="114" y="27"/>
                  </a:cubicBezTo>
                  <a:cubicBezTo>
                    <a:pt x="114" y="26"/>
                    <a:pt x="115" y="26"/>
                    <a:pt x="115" y="26"/>
                  </a:cubicBezTo>
                  <a:cubicBezTo>
                    <a:pt x="115" y="26"/>
                    <a:pt x="116" y="26"/>
                    <a:pt x="116" y="26"/>
                  </a:cubicBezTo>
                  <a:cubicBezTo>
                    <a:pt x="116" y="26"/>
                    <a:pt x="116" y="26"/>
                    <a:pt x="116" y="26"/>
                  </a:cubicBezTo>
                  <a:cubicBezTo>
                    <a:pt x="120" y="29"/>
                    <a:pt x="124" y="32"/>
                    <a:pt x="129" y="34"/>
                  </a:cubicBezTo>
                  <a:cubicBezTo>
                    <a:pt x="129" y="34"/>
                    <a:pt x="130" y="34"/>
                    <a:pt x="131" y="33"/>
                  </a:cubicBezTo>
                  <a:cubicBezTo>
                    <a:pt x="134" y="32"/>
                    <a:pt x="138" y="30"/>
                    <a:pt x="142" y="30"/>
                  </a:cubicBezTo>
                  <a:cubicBezTo>
                    <a:pt x="144" y="30"/>
                    <a:pt x="147" y="31"/>
                    <a:pt x="149" y="32"/>
                  </a:cubicBezTo>
                  <a:cubicBezTo>
                    <a:pt x="152" y="35"/>
                    <a:pt x="152" y="38"/>
                    <a:pt x="153" y="42"/>
                  </a:cubicBezTo>
                  <a:cubicBezTo>
                    <a:pt x="154" y="42"/>
                    <a:pt x="155" y="42"/>
                    <a:pt x="156" y="42"/>
                  </a:cubicBezTo>
                  <a:cubicBezTo>
                    <a:pt x="159" y="42"/>
                    <a:pt x="163" y="42"/>
                    <a:pt x="166" y="42"/>
                  </a:cubicBezTo>
                  <a:cubicBezTo>
                    <a:pt x="170" y="42"/>
                    <a:pt x="173" y="42"/>
                    <a:pt x="177" y="42"/>
                  </a:cubicBezTo>
                  <a:cubicBezTo>
                    <a:pt x="181" y="41"/>
                    <a:pt x="184" y="40"/>
                    <a:pt x="188" y="40"/>
                  </a:cubicBezTo>
                  <a:cubicBezTo>
                    <a:pt x="190" y="39"/>
                    <a:pt x="193" y="38"/>
                    <a:pt x="196" y="37"/>
                  </a:cubicBezTo>
                  <a:cubicBezTo>
                    <a:pt x="194" y="35"/>
                    <a:pt x="194" y="33"/>
                    <a:pt x="194" y="31"/>
                  </a:cubicBezTo>
                  <a:cubicBezTo>
                    <a:pt x="194" y="28"/>
                    <a:pt x="195" y="26"/>
                    <a:pt x="196" y="23"/>
                  </a:cubicBezTo>
                  <a:cubicBezTo>
                    <a:pt x="197" y="22"/>
                    <a:pt x="198" y="20"/>
                    <a:pt x="200" y="19"/>
                  </a:cubicBezTo>
                  <a:cubicBezTo>
                    <a:pt x="200" y="19"/>
                    <a:pt x="200" y="19"/>
                    <a:pt x="200" y="19"/>
                  </a:cubicBezTo>
                  <a:cubicBezTo>
                    <a:pt x="197" y="19"/>
                    <a:pt x="195" y="18"/>
                    <a:pt x="193" y="17"/>
                  </a:cubicBezTo>
                  <a:cubicBezTo>
                    <a:pt x="188" y="14"/>
                    <a:pt x="185" y="9"/>
                    <a:pt x="185" y="4"/>
                  </a:cubicBezTo>
                  <a:cubicBezTo>
                    <a:pt x="185" y="3"/>
                    <a:pt x="185" y="3"/>
                    <a:pt x="185" y="2"/>
                  </a:cubicBezTo>
                  <a:cubicBezTo>
                    <a:pt x="179" y="1"/>
                    <a:pt x="173" y="0"/>
                    <a:pt x="167" y="0"/>
                  </a:cubicBezTo>
                </a:path>
              </a:pathLst>
            </a:custGeom>
            <a:solidFill>
              <a:srgbClr val="FA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69" name="Freeform 369">
              <a:extLst>
                <a:ext uri="{FF2B5EF4-FFF2-40B4-BE49-F238E27FC236}">
                  <a16:creationId xmlns:a16="http://schemas.microsoft.com/office/drawing/2014/main" id="{54BF208B-B772-4FAD-A91D-7F5BD02DA463}"/>
                </a:ext>
              </a:extLst>
            </p:cNvPr>
            <p:cNvSpPr>
              <a:spLocks/>
            </p:cNvSpPr>
            <p:nvPr/>
          </p:nvSpPr>
          <p:spPr bwMode="auto">
            <a:xfrm>
              <a:off x="-233" y="192"/>
              <a:ext cx="477" cy="350"/>
            </a:xfrm>
            <a:custGeom>
              <a:avLst/>
              <a:gdLst>
                <a:gd name="T0" fmla="*/ 0 w 200"/>
                <a:gd name="T1" fmla="*/ 145 h 147"/>
                <a:gd name="T2" fmla="*/ 195 w 200"/>
                <a:gd name="T3" fmla="*/ 1 h 147"/>
                <a:gd name="T4" fmla="*/ 199 w 200"/>
                <a:gd name="T5" fmla="*/ 2 h 147"/>
                <a:gd name="T6" fmla="*/ 199 w 200"/>
                <a:gd name="T7" fmla="*/ 7 h 147"/>
                <a:gd name="T8" fmla="*/ 198 w 200"/>
                <a:gd name="T9" fmla="*/ 7 h 147"/>
                <a:gd name="T10" fmla="*/ 2 w 200"/>
                <a:gd name="T11" fmla="*/ 147 h 147"/>
                <a:gd name="T12" fmla="*/ 0 w 200"/>
                <a:gd name="T13" fmla="*/ 147 h 147"/>
                <a:gd name="T14" fmla="*/ 0 w 200"/>
                <a:gd name="T15" fmla="*/ 145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147">
                  <a:moveTo>
                    <a:pt x="0" y="145"/>
                  </a:moveTo>
                  <a:cubicBezTo>
                    <a:pt x="195" y="1"/>
                    <a:pt x="195" y="1"/>
                    <a:pt x="195" y="1"/>
                  </a:cubicBezTo>
                  <a:cubicBezTo>
                    <a:pt x="196" y="0"/>
                    <a:pt x="198" y="1"/>
                    <a:pt x="199" y="2"/>
                  </a:cubicBezTo>
                  <a:cubicBezTo>
                    <a:pt x="200" y="4"/>
                    <a:pt x="200" y="6"/>
                    <a:pt x="199" y="7"/>
                  </a:cubicBezTo>
                  <a:cubicBezTo>
                    <a:pt x="198" y="7"/>
                    <a:pt x="198" y="7"/>
                    <a:pt x="198" y="7"/>
                  </a:cubicBezTo>
                  <a:cubicBezTo>
                    <a:pt x="2" y="147"/>
                    <a:pt x="2" y="147"/>
                    <a:pt x="2" y="147"/>
                  </a:cubicBezTo>
                  <a:cubicBezTo>
                    <a:pt x="1" y="147"/>
                    <a:pt x="1" y="147"/>
                    <a:pt x="0" y="147"/>
                  </a:cubicBezTo>
                  <a:cubicBezTo>
                    <a:pt x="0" y="146"/>
                    <a:pt x="0" y="146"/>
                    <a:pt x="0" y="145"/>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0" name="Freeform 370">
              <a:extLst>
                <a:ext uri="{FF2B5EF4-FFF2-40B4-BE49-F238E27FC236}">
                  <a16:creationId xmlns:a16="http://schemas.microsoft.com/office/drawing/2014/main" id="{5835D530-EF52-4357-953B-C0F97A0D8296}"/>
                </a:ext>
              </a:extLst>
            </p:cNvPr>
            <p:cNvSpPr>
              <a:spLocks/>
            </p:cNvSpPr>
            <p:nvPr/>
          </p:nvSpPr>
          <p:spPr bwMode="auto">
            <a:xfrm>
              <a:off x="-186" y="399"/>
              <a:ext cx="132" cy="136"/>
            </a:xfrm>
            <a:custGeom>
              <a:avLst/>
              <a:gdLst>
                <a:gd name="T0" fmla="*/ 1 w 55"/>
                <a:gd name="T1" fmla="*/ 0 h 57"/>
                <a:gd name="T2" fmla="*/ 12 w 55"/>
                <a:gd name="T3" fmla="*/ 7 h 57"/>
                <a:gd name="T4" fmla="*/ 24 w 55"/>
                <a:gd name="T5" fmla="*/ 10 h 57"/>
                <a:gd name="T6" fmla="*/ 37 w 55"/>
                <a:gd name="T7" fmla="*/ 10 h 57"/>
                <a:gd name="T8" fmla="*/ 49 w 55"/>
                <a:gd name="T9" fmla="*/ 8 h 57"/>
                <a:gd name="T10" fmla="*/ 49 w 55"/>
                <a:gd name="T11" fmla="*/ 8 h 57"/>
                <a:gd name="T12" fmla="*/ 55 w 55"/>
                <a:gd name="T13" fmla="*/ 6 h 57"/>
                <a:gd name="T14" fmla="*/ 51 w 55"/>
                <a:gd name="T15" fmla="*/ 11 h 57"/>
                <a:gd name="T16" fmla="*/ 51 w 55"/>
                <a:gd name="T17" fmla="*/ 11 h 57"/>
                <a:gd name="T18" fmla="*/ 44 w 55"/>
                <a:gd name="T19" fmla="*/ 21 h 57"/>
                <a:gd name="T20" fmla="*/ 39 w 55"/>
                <a:gd name="T21" fmla="*/ 32 h 57"/>
                <a:gd name="T22" fmla="*/ 36 w 55"/>
                <a:gd name="T23" fmla="*/ 44 h 57"/>
                <a:gd name="T24" fmla="*/ 36 w 55"/>
                <a:gd name="T25" fmla="*/ 56 h 57"/>
                <a:gd name="T26" fmla="*/ 36 w 55"/>
                <a:gd name="T27" fmla="*/ 56 h 57"/>
                <a:gd name="T28" fmla="*/ 35 w 55"/>
                <a:gd name="T29" fmla="*/ 57 h 57"/>
                <a:gd name="T30" fmla="*/ 34 w 55"/>
                <a:gd name="T31" fmla="*/ 56 h 57"/>
                <a:gd name="T32" fmla="*/ 34 w 55"/>
                <a:gd name="T33" fmla="*/ 44 h 57"/>
                <a:gd name="T34" fmla="*/ 36 w 55"/>
                <a:gd name="T35" fmla="*/ 31 h 57"/>
                <a:gd name="T36" fmla="*/ 41 w 55"/>
                <a:gd name="T37" fmla="*/ 19 h 57"/>
                <a:gd name="T38" fmla="*/ 48 w 55"/>
                <a:gd name="T39" fmla="*/ 8 h 57"/>
                <a:gd name="T40" fmla="*/ 48 w 55"/>
                <a:gd name="T41" fmla="*/ 8 h 57"/>
                <a:gd name="T42" fmla="*/ 50 w 55"/>
                <a:gd name="T43" fmla="*/ 12 h 57"/>
                <a:gd name="T44" fmla="*/ 50 w 55"/>
                <a:gd name="T45" fmla="*/ 12 h 57"/>
                <a:gd name="T46" fmla="*/ 37 w 55"/>
                <a:gd name="T47" fmla="*/ 14 h 57"/>
                <a:gd name="T48" fmla="*/ 24 w 55"/>
                <a:gd name="T49" fmla="*/ 13 h 57"/>
                <a:gd name="T50" fmla="*/ 12 w 55"/>
                <a:gd name="T51" fmla="*/ 9 h 57"/>
                <a:gd name="T52" fmla="*/ 1 w 55"/>
                <a:gd name="T53" fmla="*/ 1 h 57"/>
                <a:gd name="T54" fmla="*/ 0 w 55"/>
                <a:gd name="T55" fmla="*/ 0 h 57"/>
                <a:gd name="T56" fmla="*/ 1 w 55"/>
                <a:gd name="T5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57">
                  <a:moveTo>
                    <a:pt x="1" y="0"/>
                  </a:moveTo>
                  <a:cubicBezTo>
                    <a:pt x="5" y="3"/>
                    <a:pt x="8" y="5"/>
                    <a:pt x="12" y="7"/>
                  </a:cubicBezTo>
                  <a:cubicBezTo>
                    <a:pt x="16" y="8"/>
                    <a:pt x="20" y="9"/>
                    <a:pt x="24" y="10"/>
                  </a:cubicBezTo>
                  <a:cubicBezTo>
                    <a:pt x="29" y="11"/>
                    <a:pt x="33" y="11"/>
                    <a:pt x="37" y="10"/>
                  </a:cubicBezTo>
                  <a:cubicBezTo>
                    <a:pt x="41" y="10"/>
                    <a:pt x="45" y="9"/>
                    <a:pt x="49" y="8"/>
                  </a:cubicBezTo>
                  <a:cubicBezTo>
                    <a:pt x="49" y="8"/>
                    <a:pt x="49" y="8"/>
                    <a:pt x="49" y="8"/>
                  </a:cubicBezTo>
                  <a:cubicBezTo>
                    <a:pt x="55" y="6"/>
                    <a:pt x="55" y="6"/>
                    <a:pt x="55" y="6"/>
                  </a:cubicBezTo>
                  <a:cubicBezTo>
                    <a:pt x="51" y="11"/>
                    <a:pt x="51" y="11"/>
                    <a:pt x="51" y="11"/>
                  </a:cubicBezTo>
                  <a:cubicBezTo>
                    <a:pt x="51" y="11"/>
                    <a:pt x="51" y="11"/>
                    <a:pt x="51" y="11"/>
                  </a:cubicBezTo>
                  <a:cubicBezTo>
                    <a:pt x="48" y="14"/>
                    <a:pt x="46" y="17"/>
                    <a:pt x="44" y="21"/>
                  </a:cubicBezTo>
                  <a:cubicBezTo>
                    <a:pt x="42" y="24"/>
                    <a:pt x="40" y="28"/>
                    <a:pt x="39" y="32"/>
                  </a:cubicBezTo>
                  <a:cubicBezTo>
                    <a:pt x="37" y="36"/>
                    <a:pt x="36" y="40"/>
                    <a:pt x="36" y="44"/>
                  </a:cubicBezTo>
                  <a:cubicBezTo>
                    <a:pt x="35" y="48"/>
                    <a:pt x="35" y="52"/>
                    <a:pt x="36" y="56"/>
                  </a:cubicBezTo>
                  <a:cubicBezTo>
                    <a:pt x="36" y="56"/>
                    <a:pt x="36" y="56"/>
                    <a:pt x="36" y="56"/>
                  </a:cubicBezTo>
                  <a:cubicBezTo>
                    <a:pt x="36" y="57"/>
                    <a:pt x="35" y="57"/>
                    <a:pt x="35" y="57"/>
                  </a:cubicBezTo>
                  <a:cubicBezTo>
                    <a:pt x="35" y="57"/>
                    <a:pt x="34" y="57"/>
                    <a:pt x="34" y="56"/>
                  </a:cubicBezTo>
                  <a:cubicBezTo>
                    <a:pt x="34" y="52"/>
                    <a:pt x="33" y="48"/>
                    <a:pt x="34" y="44"/>
                  </a:cubicBezTo>
                  <a:cubicBezTo>
                    <a:pt x="34" y="39"/>
                    <a:pt x="35" y="35"/>
                    <a:pt x="36" y="31"/>
                  </a:cubicBezTo>
                  <a:cubicBezTo>
                    <a:pt x="37" y="27"/>
                    <a:pt x="39" y="23"/>
                    <a:pt x="41" y="19"/>
                  </a:cubicBezTo>
                  <a:cubicBezTo>
                    <a:pt x="43" y="15"/>
                    <a:pt x="45" y="12"/>
                    <a:pt x="48" y="8"/>
                  </a:cubicBezTo>
                  <a:cubicBezTo>
                    <a:pt x="48" y="8"/>
                    <a:pt x="48" y="8"/>
                    <a:pt x="48" y="8"/>
                  </a:cubicBezTo>
                  <a:cubicBezTo>
                    <a:pt x="50" y="12"/>
                    <a:pt x="50" y="12"/>
                    <a:pt x="50" y="12"/>
                  </a:cubicBezTo>
                  <a:cubicBezTo>
                    <a:pt x="50" y="12"/>
                    <a:pt x="50" y="12"/>
                    <a:pt x="50" y="12"/>
                  </a:cubicBezTo>
                  <a:cubicBezTo>
                    <a:pt x="46" y="13"/>
                    <a:pt x="42" y="13"/>
                    <a:pt x="37" y="14"/>
                  </a:cubicBezTo>
                  <a:cubicBezTo>
                    <a:pt x="33" y="14"/>
                    <a:pt x="28" y="13"/>
                    <a:pt x="24" y="13"/>
                  </a:cubicBezTo>
                  <a:cubicBezTo>
                    <a:pt x="20" y="12"/>
                    <a:pt x="15" y="10"/>
                    <a:pt x="12" y="9"/>
                  </a:cubicBezTo>
                  <a:cubicBezTo>
                    <a:pt x="8" y="7"/>
                    <a:pt x="4" y="4"/>
                    <a:pt x="1" y="1"/>
                  </a:cubicBezTo>
                  <a:cubicBezTo>
                    <a:pt x="0" y="0"/>
                    <a:pt x="0" y="0"/>
                    <a:pt x="0" y="0"/>
                  </a:cubicBezTo>
                  <a:cubicBezTo>
                    <a:pt x="1" y="0"/>
                    <a:pt x="1" y="0"/>
                    <a:pt x="1" y="0"/>
                  </a:cubicBez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1" name="Freeform 371">
              <a:extLst>
                <a:ext uri="{FF2B5EF4-FFF2-40B4-BE49-F238E27FC236}">
                  <a16:creationId xmlns:a16="http://schemas.microsoft.com/office/drawing/2014/main" id="{AD626261-17B6-4F8B-8A9A-F3C6E34ADCBF}"/>
                </a:ext>
              </a:extLst>
            </p:cNvPr>
            <p:cNvSpPr>
              <a:spLocks/>
            </p:cNvSpPr>
            <p:nvPr/>
          </p:nvSpPr>
          <p:spPr bwMode="auto">
            <a:xfrm>
              <a:off x="-131" y="313"/>
              <a:ext cx="181" cy="196"/>
            </a:xfrm>
            <a:custGeom>
              <a:avLst/>
              <a:gdLst>
                <a:gd name="T0" fmla="*/ 2 w 76"/>
                <a:gd name="T1" fmla="*/ 1 h 82"/>
                <a:gd name="T2" fmla="*/ 18 w 76"/>
                <a:gd name="T3" fmla="*/ 9 h 82"/>
                <a:gd name="T4" fmla="*/ 36 w 76"/>
                <a:gd name="T5" fmla="*/ 14 h 82"/>
                <a:gd name="T6" fmla="*/ 54 w 76"/>
                <a:gd name="T7" fmla="*/ 14 h 82"/>
                <a:gd name="T8" fmla="*/ 63 w 76"/>
                <a:gd name="T9" fmla="*/ 12 h 82"/>
                <a:gd name="T10" fmla="*/ 72 w 76"/>
                <a:gd name="T11" fmla="*/ 9 h 82"/>
                <a:gd name="T12" fmla="*/ 72 w 76"/>
                <a:gd name="T13" fmla="*/ 9 h 82"/>
                <a:gd name="T14" fmla="*/ 72 w 76"/>
                <a:gd name="T15" fmla="*/ 9 h 82"/>
                <a:gd name="T16" fmla="*/ 76 w 76"/>
                <a:gd name="T17" fmla="*/ 11 h 82"/>
                <a:gd name="T18" fmla="*/ 75 w 76"/>
                <a:gd name="T19" fmla="*/ 14 h 82"/>
                <a:gd name="T20" fmla="*/ 65 w 76"/>
                <a:gd name="T21" fmla="*/ 29 h 82"/>
                <a:gd name="T22" fmla="*/ 58 w 76"/>
                <a:gd name="T23" fmla="*/ 45 h 82"/>
                <a:gd name="T24" fmla="*/ 54 w 76"/>
                <a:gd name="T25" fmla="*/ 63 h 82"/>
                <a:gd name="T26" fmla="*/ 54 w 76"/>
                <a:gd name="T27" fmla="*/ 81 h 82"/>
                <a:gd name="T28" fmla="*/ 54 w 76"/>
                <a:gd name="T29" fmla="*/ 81 h 82"/>
                <a:gd name="T30" fmla="*/ 53 w 76"/>
                <a:gd name="T31" fmla="*/ 82 h 82"/>
                <a:gd name="T32" fmla="*/ 52 w 76"/>
                <a:gd name="T33" fmla="*/ 81 h 82"/>
                <a:gd name="T34" fmla="*/ 51 w 76"/>
                <a:gd name="T35" fmla="*/ 63 h 82"/>
                <a:gd name="T36" fmla="*/ 54 w 76"/>
                <a:gd name="T37" fmla="*/ 44 h 82"/>
                <a:gd name="T38" fmla="*/ 61 w 76"/>
                <a:gd name="T39" fmla="*/ 26 h 82"/>
                <a:gd name="T40" fmla="*/ 71 w 76"/>
                <a:gd name="T41" fmla="*/ 10 h 82"/>
                <a:gd name="T42" fmla="*/ 74 w 76"/>
                <a:gd name="T43" fmla="*/ 15 h 82"/>
                <a:gd name="T44" fmla="*/ 74 w 76"/>
                <a:gd name="T45" fmla="*/ 15 h 82"/>
                <a:gd name="T46" fmla="*/ 64 w 76"/>
                <a:gd name="T47" fmla="*/ 17 h 82"/>
                <a:gd name="T48" fmla="*/ 55 w 76"/>
                <a:gd name="T49" fmla="*/ 18 h 82"/>
                <a:gd name="T50" fmla="*/ 35 w 76"/>
                <a:gd name="T51" fmla="*/ 18 h 82"/>
                <a:gd name="T52" fmla="*/ 17 w 76"/>
                <a:gd name="T53" fmla="*/ 12 h 82"/>
                <a:gd name="T54" fmla="*/ 1 w 76"/>
                <a:gd name="T55" fmla="*/ 2 h 82"/>
                <a:gd name="T56" fmla="*/ 0 w 76"/>
                <a:gd name="T57" fmla="*/ 1 h 82"/>
                <a:gd name="T58" fmla="*/ 2 w 76"/>
                <a:gd name="T59" fmla="*/ 0 h 82"/>
                <a:gd name="T60" fmla="*/ 2 w 76"/>
                <a:gd name="T61" fmla="*/ 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6" h="82">
                  <a:moveTo>
                    <a:pt x="2" y="1"/>
                  </a:moveTo>
                  <a:cubicBezTo>
                    <a:pt x="7" y="4"/>
                    <a:pt x="12" y="7"/>
                    <a:pt x="18" y="9"/>
                  </a:cubicBezTo>
                  <a:cubicBezTo>
                    <a:pt x="24" y="11"/>
                    <a:pt x="30" y="13"/>
                    <a:pt x="36" y="14"/>
                  </a:cubicBezTo>
                  <a:cubicBezTo>
                    <a:pt x="42" y="14"/>
                    <a:pt x="48" y="14"/>
                    <a:pt x="54" y="14"/>
                  </a:cubicBezTo>
                  <a:cubicBezTo>
                    <a:pt x="57" y="13"/>
                    <a:pt x="60" y="12"/>
                    <a:pt x="63" y="12"/>
                  </a:cubicBezTo>
                  <a:cubicBezTo>
                    <a:pt x="66" y="11"/>
                    <a:pt x="69" y="10"/>
                    <a:pt x="72" y="9"/>
                  </a:cubicBezTo>
                  <a:cubicBezTo>
                    <a:pt x="72" y="9"/>
                    <a:pt x="72" y="9"/>
                    <a:pt x="72" y="9"/>
                  </a:cubicBezTo>
                  <a:cubicBezTo>
                    <a:pt x="72" y="9"/>
                    <a:pt x="72" y="9"/>
                    <a:pt x="72" y="9"/>
                  </a:cubicBezTo>
                  <a:cubicBezTo>
                    <a:pt x="74" y="9"/>
                    <a:pt x="75" y="10"/>
                    <a:pt x="76" y="11"/>
                  </a:cubicBezTo>
                  <a:cubicBezTo>
                    <a:pt x="76" y="12"/>
                    <a:pt x="76" y="13"/>
                    <a:pt x="75" y="14"/>
                  </a:cubicBezTo>
                  <a:cubicBezTo>
                    <a:pt x="71" y="18"/>
                    <a:pt x="68" y="23"/>
                    <a:pt x="65" y="29"/>
                  </a:cubicBezTo>
                  <a:cubicBezTo>
                    <a:pt x="62" y="34"/>
                    <a:pt x="60" y="39"/>
                    <a:pt x="58" y="45"/>
                  </a:cubicBezTo>
                  <a:cubicBezTo>
                    <a:pt x="56" y="51"/>
                    <a:pt x="55" y="57"/>
                    <a:pt x="54" y="63"/>
                  </a:cubicBezTo>
                  <a:cubicBezTo>
                    <a:pt x="53" y="69"/>
                    <a:pt x="54" y="75"/>
                    <a:pt x="54" y="81"/>
                  </a:cubicBezTo>
                  <a:cubicBezTo>
                    <a:pt x="54" y="81"/>
                    <a:pt x="54" y="81"/>
                    <a:pt x="54" y="81"/>
                  </a:cubicBezTo>
                  <a:cubicBezTo>
                    <a:pt x="54" y="82"/>
                    <a:pt x="54" y="82"/>
                    <a:pt x="53" y="82"/>
                  </a:cubicBezTo>
                  <a:cubicBezTo>
                    <a:pt x="53" y="82"/>
                    <a:pt x="52" y="82"/>
                    <a:pt x="52" y="81"/>
                  </a:cubicBezTo>
                  <a:cubicBezTo>
                    <a:pt x="51" y="75"/>
                    <a:pt x="50" y="69"/>
                    <a:pt x="51" y="63"/>
                  </a:cubicBezTo>
                  <a:cubicBezTo>
                    <a:pt x="51" y="56"/>
                    <a:pt x="52" y="50"/>
                    <a:pt x="54" y="44"/>
                  </a:cubicBezTo>
                  <a:cubicBezTo>
                    <a:pt x="56" y="38"/>
                    <a:pt x="58" y="32"/>
                    <a:pt x="61" y="26"/>
                  </a:cubicBezTo>
                  <a:cubicBezTo>
                    <a:pt x="63" y="21"/>
                    <a:pt x="67" y="15"/>
                    <a:pt x="71" y="10"/>
                  </a:cubicBezTo>
                  <a:cubicBezTo>
                    <a:pt x="74" y="15"/>
                    <a:pt x="74" y="15"/>
                    <a:pt x="74" y="15"/>
                  </a:cubicBezTo>
                  <a:cubicBezTo>
                    <a:pt x="74" y="15"/>
                    <a:pt x="74" y="15"/>
                    <a:pt x="74" y="15"/>
                  </a:cubicBezTo>
                  <a:cubicBezTo>
                    <a:pt x="71" y="16"/>
                    <a:pt x="68" y="17"/>
                    <a:pt x="64" y="17"/>
                  </a:cubicBezTo>
                  <a:cubicBezTo>
                    <a:pt x="61" y="18"/>
                    <a:pt x="58" y="18"/>
                    <a:pt x="55" y="18"/>
                  </a:cubicBezTo>
                  <a:cubicBezTo>
                    <a:pt x="48" y="19"/>
                    <a:pt x="42" y="18"/>
                    <a:pt x="35" y="18"/>
                  </a:cubicBezTo>
                  <a:cubicBezTo>
                    <a:pt x="29" y="17"/>
                    <a:pt x="23" y="15"/>
                    <a:pt x="17" y="12"/>
                  </a:cubicBezTo>
                  <a:cubicBezTo>
                    <a:pt x="11" y="10"/>
                    <a:pt x="5" y="6"/>
                    <a:pt x="1" y="2"/>
                  </a:cubicBezTo>
                  <a:cubicBezTo>
                    <a:pt x="0" y="2"/>
                    <a:pt x="0" y="1"/>
                    <a:pt x="0" y="1"/>
                  </a:cubicBezTo>
                  <a:cubicBezTo>
                    <a:pt x="1" y="0"/>
                    <a:pt x="1" y="0"/>
                    <a:pt x="2" y="0"/>
                  </a:cubicBezTo>
                  <a:lnTo>
                    <a:pt x="2" y="1"/>
                  </a:lnTo>
                  <a:close/>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2" name="Freeform 372">
              <a:extLst>
                <a:ext uri="{FF2B5EF4-FFF2-40B4-BE49-F238E27FC236}">
                  <a16:creationId xmlns:a16="http://schemas.microsoft.com/office/drawing/2014/main" id="{FE96644D-55C6-4EB5-81D5-26109BCC6DD1}"/>
                </a:ext>
              </a:extLst>
            </p:cNvPr>
            <p:cNvSpPr>
              <a:spLocks/>
            </p:cNvSpPr>
            <p:nvPr/>
          </p:nvSpPr>
          <p:spPr bwMode="auto">
            <a:xfrm>
              <a:off x="-38" y="220"/>
              <a:ext cx="210" cy="229"/>
            </a:xfrm>
            <a:custGeom>
              <a:avLst/>
              <a:gdLst>
                <a:gd name="T0" fmla="*/ 2 w 88"/>
                <a:gd name="T1" fmla="*/ 0 h 96"/>
                <a:gd name="T2" fmla="*/ 21 w 88"/>
                <a:gd name="T3" fmla="*/ 11 h 96"/>
                <a:gd name="T4" fmla="*/ 42 w 88"/>
                <a:gd name="T5" fmla="*/ 16 h 96"/>
                <a:gd name="T6" fmla="*/ 63 w 88"/>
                <a:gd name="T7" fmla="*/ 16 h 96"/>
                <a:gd name="T8" fmla="*/ 74 w 88"/>
                <a:gd name="T9" fmla="*/ 14 h 96"/>
                <a:gd name="T10" fmla="*/ 84 w 88"/>
                <a:gd name="T11" fmla="*/ 11 h 96"/>
                <a:gd name="T12" fmla="*/ 84 w 88"/>
                <a:gd name="T13" fmla="*/ 11 h 96"/>
                <a:gd name="T14" fmla="*/ 84 w 88"/>
                <a:gd name="T15" fmla="*/ 11 h 96"/>
                <a:gd name="T16" fmla="*/ 88 w 88"/>
                <a:gd name="T17" fmla="*/ 13 h 96"/>
                <a:gd name="T18" fmla="*/ 87 w 88"/>
                <a:gd name="T19" fmla="*/ 16 h 96"/>
                <a:gd name="T20" fmla="*/ 87 w 88"/>
                <a:gd name="T21" fmla="*/ 16 h 96"/>
                <a:gd name="T22" fmla="*/ 76 w 88"/>
                <a:gd name="T23" fmla="*/ 33 h 96"/>
                <a:gd name="T24" fmla="*/ 67 w 88"/>
                <a:gd name="T25" fmla="*/ 53 h 96"/>
                <a:gd name="T26" fmla="*/ 64 w 88"/>
                <a:gd name="T27" fmla="*/ 63 h 96"/>
                <a:gd name="T28" fmla="*/ 63 w 88"/>
                <a:gd name="T29" fmla="*/ 73 h 96"/>
                <a:gd name="T30" fmla="*/ 63 w 88"/>
                <a:gd name="T31" fmla="*/ 94 h 96"/>
                <a:gd name="T32" fmla="*/ 63 w 88"/>
                <a:gd name="T33" fmla="*/ 94 h 96"/>
                <a:gd name="T34" fmla="*/ 62 w 88"/>
                <a:gd name="T35" fmla="*/ 96 h 96"/>
                <a:gd name="T36" fmla="*/ 60 w 88"/>
                <a:gd name="T37" fmla="*/ 95 h 96"/>
                <a:gd name="T38" fmla="*/ 59 w 88"/>
                <a:gd name="T39" fmla="*/ 73 h 96"/>
                <a:gd name="T40" fmla="*/ 60 w 88"/>
                <a:gd name="T41" fmla="*/ 62 h 96"/>
                <a:gd name="T42" fmla="*/ 63 w 88"/>
                <a:gd name="T43" fmla="*/ 51 h 96"/>
                <a:gd name="T44" fmla="*/ 70 w 88"/>
                <a:gd name="T45" fmla="*/ 31 h 96"/>
                <a:gd name="T46" fmla="*/ 82 w 88"/>
                <a:gd name="T47" fmla="*/ 12 h 96"/>
                <a:gd name="T48" fmla="*/ 82 w 88"/>
                <a:gd name="T49" fmla="*/ 12 h 96"/>
                <a:gd name="T50" fmla="*/ 86 w 88"/>
                <a:gd name="T51" fmla="*/ 17 h 96"/>
                <a:gd name="T52" fmla="*/ 86 w 88"/>
                <a:gd name="T53" fmla="*/ 17 h 96"/>
                <a:gd name="T54" fmla="*/ 75 w 88"/>
                <a:gd name="T55" fmla="*/ 20 h 96"/>
                <a:gd name="T56" fmla="*/ 64 w 88"/>
                <a:gd name="T57" fmla="*/ 21 h 96"/>
                <a:gd name="T58" fmla="*/ 41 w 88"/>
                <a:gd name="T59" fmla="*/ 20 h 96"/>
                <a:gd name="T60" fmla="*/ 19 w 88"/>
                <a:gd name="T61" fmla="*/ 14 h 96"/>
                <a:gd name="T62" fmla="*/ 0 w 88"/>
                <a:gd name="T63" fmla="*/ 2 h 96"/>
                <a:gd name="T64" fmla="*/ 0 w 88"/>
                <a:gd name="T65" fmla="*/ 1 h 96"/>
                <a:gd name="T66" fmla="*/ 2 w 88"/>
                <a:gd name="T67" fmla="*/ 0 h 96"/>
                <a:gd name="T68" fmla="*/ 2 w 88"/>
                <a:gd name="T69"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 h="96">
                  <a:moveTo>
                    <a:pt x="2" y="0"/>
                  </a:moveTo>
                  <a:cubicBezTo>
                    <a:pt x="7" y="5"/>
                    <a:pt x="14" y="8"/>
                    <a:pt x="21" y="11"/>
                  </a:cubicBezTo>
                  <a:cubicBezTo>
                    <a:pt x="27" y="13"/>
                    <a:pt x="34" y="15"/>
                    <a:pt x="42" y="16"/>
                  </a:cubicBezTo>
                  <a:cubicBezTo>
                    <a:pt x="49" y="16"/>
                    <a:pt x="56" y="17"/>
                    <a:pt x="63" y="16"/>
                  </a:cubicBezTo>
                  <a:cubicBezTo>
                    <a:pt x="67" y="15"/>
                    <a:pt x="70" y="14"/>
                    <a:pt x="74" y="14"/>
                  </a:cubicBezTo>
                  <a:cubicBezTo>
                    <a:pt x="77" y="13"/>
                    <a:pt x="80" y="12"/>
                    <a:pt x="84" y="11"/>
                  </a:cubicBezTo>
                  <a:cubicBezTo>
                    <a:pt x="84" y="11"/>
                    <a:pt x="84" y="11"/>
                    <a:pt x="84" y="11"/>
                  </a:cubicBezTo>
                  <a:cubicBezTo>
                    <a:pt x="84" y="11"/>
                    <a:pt x="84" y="11"/>
                    <a:pt x="84" y="11"/>
                  </a:cubicBezTo>
                  <a:cubicBezTo>
                    <a:pt x="86" y="10"/>
                    <a:pt x="88" y="11"/>
                    <a:pt x="88" y="13"/>
                  </a:cubicBezTo>
                  <a:cubicBezTo>
                    <a:pt x="88" y="14"/>
                    <a:pt x="88" y="15"/>
                    <a:pt x="87" y="16"/>
                  </a:cubicBezTo>
                  <a:cubicBezTo>
                    <a:pt x="87" y="16"/>
                    <a:pt x="87" y="16"/>
                    <a:pt x="87" y="16"/>
                  </a:cubicBezTo>
                  <a:cubicBezTo>
                    <a:pt x="83" y="21"/>
                    <a:pt x="79" y="27"/>
                    <a:pt x="76" y="33"/>
                  </a:cubicBezTo>
                  <a:cubicBezTo>
                    <a:pt x="72" y="39"/>
                    <a:pt x="69" y="46"/>
                    <a:pt x="67" y="53"/>
                  </a:cubicBezTo>
                  <a:cubicBezTo>
                    <a:pt x="66" y="56"/>
                    <a:pt x="65" y="59"/>
                    <a:pt x="64" y="63"/>
                  </a:cubicBezTo>
                  <a:cubicBezTo>
                    <a:pt x="64" y="66"/>
                    <a:pt x="63" y="70"/>
                    <a:pt x="63" y="73"/>
                  </a:cubicBezTo>
                  <a:cubicBezTo>
                    <a:pt x="62" y="80"/>
                    <a:pt x="62" y="87"/>
                    <a:pt x="63" y="94"/>
                  </a:cubicBezTo>
                  <a:cubicBezTo>
                    <a:pt x="63" y="94"/>
                    <a:pt x="63" y="94"/>
                    <a:pt x="63" y="94"/>
                  </a:cubicBezTo>
                  <a:cubicBezTo>
                    <a:pt x="63" y="95"/>
                    <a:pt x="63" y="96"/>
                    <a:pt x="62" y="96"/>
                  </a:cubicBezTo>
                  <a:cubicBezTo>
                    <a:pt x="61" y="96"/>
                    <a:pt x="61" y="95"/>
                    <a:pt x="60" y="95"/>
                  </a:cubicBezTo>
                  <a:cubicBezTo>
                    <a:pt x="59" y="88"/>
                    <a:pt x="59" y="80"/>
                    <a:pt x="59" y="73"/>
                  </a:cubicBezTo>
                  <a:cubicBezTo>
                    <a:pt x="59" y="69"/>
                    <a:pt x="60" y="66"/>
                    <a:pt x="60" y="62"/>
                  </a:cubicBezTo>
                  <a:cubicBezTo>
                    <a:pt x="61" y="58"/>
                    <a:pt x="62" y="55"/>
                    <a:pt x="63" y="51"/>
                  </a:cubicBezTo>
                  <a:cubicBezTo>
                    <a:pt x="65" y="44"/>
                    <a:pt x="67" y="37"/>
                    <a:pt x="70" y="31"/>
                  </a:cubicBezTo>
                  <a:cubicBezTo>
                    <a:pt x="74" y="24"/>
                    <a:pt x="78" y="18"/>
                    <a:pt x="82" y="12"/>
                  </a:cubicBezTo>
                  <a:cubicBezTo>
                    <a:pt x="82" y="12"/>
                    <a:pt x="82" y="12"/>
                    <a:pt x="82" y="12"/>
                  </a:cubicBezTo>
                  <a:cubicBezTo>
                    <a:pt x="86" y="17"/>
                    <a:pt x="86" y="17"/>
                    <a:pt x="86" y="17"/>
                  </a:cubicBezTo>
                  <a:cubicBezTo>
                    <a:pt x="86" y="17"/>
                    <a:pt x="86" y="17"/>
                    <a:pt x="86" y="17"/>
                  </a:cubicBezTo>
                  <a:cubicBezTo>
                    <a:pt x="82" y="18"/>
                    <a:pt x="79" y="19"/>
                    <a:pt x="75" y="20"/>
                  </a:cubicBezTo>
                  <a:cubicBezTo>
                    <a:pt x="71" y="20"/>
                    <a:pt x="67" y="21"/>
                    <a:pt x="64" y="21"/>
                  </a:cubicBezTo>
                  <a:cubicBezTo>
                    <a:pt x="56" y="22"/>
                    <a:pt x="48" y="21"/>
                    <a:pt x="41" y="20"/>
                  </a:cubicBezTo>
                  <a:cubicBezTo>
                    <a:pt x="34" y="19"/>
                    <a:pt x="26" y="17"/>
                    <a:pt x="19" y="14"/>
                  </a:cubicBezTo>
                  <a:cubicBezTo>
                    <a:pt x="13" y="11"/>
                    <a:pt x="6" y="7"/>
                    <a:pt x="0" y="2"/>
                  </a:cubicBezTo>
                  <a:cubicBezTo>
                    <a:pt x="0" y="2"/>
                    <a:pt x="0" y="1"/>
                    <a:pt x="0" y="1"/>
                  </a:cubicBezTo>
                  <a:cubicBezTo>
                    <a:pt x="1" y="0"/>
                    <a:pt x="1" y="0"/>
                    <a:pt x="2" y="0"/>
                  </a:cubicBezTo>
                  <a:cubicBezTo>
                    <a:pt x="2" y="0"/>
                    <a:pt x="2" y="0"/>
                    <a:pt x="2" y="0"/>
                  </a:cubicBezTo>
                </a:path>
              </a:pathLst>
            </a:custGeom>
            <a:solidFill>
              <a:srgbClr val="F029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3" name="Freeform 373">
              <a:extLst>
                <a:ext uri="{FF2B5EF4-FFF2-40B4-BE49-F238E27FC236}">
                  <a16:creationId xmlns:a16="http://schemas.microsoft.com/office/drawing/2014/main" id="{31F9C113-5D72-4B1C-AE6A-B93A57593A9B}"/>
                </a:ext>
              </a:extLst>
            </p:cNvPr>
            <p:cNvSpPr>
              <a:spLocks noEditPoints="1"/>
            </p:cNvSpPr>
            <p:nvPr/>
          </p:nvSpPr>
          <p:spPr bwMode="auto">
            <a:xfrm>
              <a:off x="127" y="27"/>
              <a:ext cx="283" cy="284"/>
            </a:xfrm>
            <a:custGeom>
              <a:avLst/>
              <a:gdLst>
                <a:gd name="T0" fmla="*/ 63 w 119"/>
                <a:gd name="T1" fmla="*/ 109 h 119"/>
                <a:gd name="T2" fmla="*/ 63 w 119"/>
                <a:gd name="T3" fmla="*/ 109 h 119"/>
                <a:gd name="T4" fmla="*/ 64 w 119"/>
                <a:gd name="T5" fmla="*/ 110 h 119"/>
                <a:gd name="T6" fmla="*/ 84 w 119"/>
                <a:gd name="T7" fmla="*/ 104 h 119"/>
                <a:gd name="T8" fmla="*/ 86 w 119"/>
                <a:gd name="T9" fmla="*/ 99 h 119"/>
                <a:gd name="T10" fmla="*/ 90 w 119"/>
                <a:gd name="T11" fmla="*/ 102 h 119"/>
                <a:gd name="T12" fmla="*/ 110 w 119"/>
                <a:gd name="T13" fmla="*/ 96 h 119"/>
                <a:gd name="T14" fmla="*/ 109 w 119"/>
                <a:gd name="T15" fmla="*/ 79 h 119"/>
                <a:gd name="T16" fmla="*/ 115 w 119"/>
                <a:gd name="T17" fmla="*/ 73 h 119"/>
                <a:gd name="T18" fmla="*/ 109 w 119"/>
                <a:gd name="T19" fmla="*/ 52 h 119"/>
                <a:gd name="T20" fmla="*/ 104 w 119"/>
                <a:gd name="T21" fmla="*/ 51 h 119"/>
                <a:gd name="T22" fmla="*/ 107 w 119"/>
                <a:gd name="T23" fmla="*/ 47 h 119"/>
                <a:gd name="T24" fmla="*/ 101 w 119"/>
                <a:gd name="T25" fmla="*/ 26 h 119"/>
                <a:gd name="T26" fmla="*/ 89 w 119"/>
                <a:gd name="T27" fmla="*/ 25 h 119"/>
                <a:gd name="T28" fmla="*/ 82 w 119"/>
                <a:gd name="T29" fmla="*/ 13 h 119"/>
                <a:gd name="T30" fmla="*/ 66 w 119"/>
                <a:gd name="T31" fmla="*/ 14 h 119"/>
                <a:gd name="T32" fmla="*/ 58 w 119"/>
                <a:gd name="T33" fmla="*/ 4 h 119"/>
                <a:gd name="T34" fmla="*/ 38 w 119"/>
                <a:gd name="T35" fmla="*/ 10 h 119"/>
                <a:gd name="T36" fmla="*/ 38 w 119"/>
                <a:gd name="T37" fmla="*/ 23 h 119"/>
                <a:gd name="T38" fmla="*/ 33 w 119"/>
                <a:gd name="T39" fmla="*/ 19 h 119"/>
                <a:gd name="T40" fmla="*/ 12 w 119"/>
                <a:gd name="T41" fmla="*/ 25 h 119"/>
                <a:gd name="T42" fmla="*/ 16 w 119"/>
                <a:gd name="T43" fmla="*/ 44 h 119"/>
                <a:gd name="T44" fmla="*/ 4 w 119"/>
                <a:gd name="T45" fmla="*/ 52 h 119"/>
                <a:gd name="T46" fmla="*/ 10 w 119"/>
                <a:gd name="T47" fmla="*/ 72 h 119"/>
                <a:gd name="T48" fmla="*/ 17 w 119"/>
                <a:gd name="T49" fmla="*/ 74 h 119"/>
                <a:gd name="T50" fmla="*/ 13 w 119"/>
                <a:gd name="T51" fmla="*/ 78 h 119"/>
                <a:gd name="T52" fmla="*/ 19 w 119"/>
                <a:gd name="T53" fmla="*/ 99 h 119"/>
                <a:gd name="T54" fmla="*/ 35 w 119"/>
                <a:gd name="T55" fmla="*/ 98 h 119"/>
                <a:gd name="T56" fmla="*/ 42 w 119"/>
                <a:gd name="T57" fmla="*/ 115 h 119"/>
                <a:gd name="T58" fmla="*/ 63 w 119"/>
                <a:gd name="T59" fmla="*/ 109 h 119"/>
                <a:gd name="T60" fmla="*/ 34 w 119"/>
                <a:gd name="T61" fmla="*/ 75 h 119"/>
                <a:gd name="T62" fmla="*/ 26 w 119"/>
                <a:gd name="T63" fmla="*/ 73 h 119"/>
                <a:gd name="T64" fmla="*/ 20 w 119"/>
                <a:gd name="T65" fmla="*/ 53 h 119"/>
                <a:gd name="T66" fmla="*/ 33 w 119"/>
                <a:gd name="T67" fmla="*/ 45 h 119"/>
                <a:gd name="T68" fmla="*/ 34 w 119"/>
                <a:gd name="T69" fmla="*/ 45 h 119"/>
                <a:gd name="T70" fmla="*/ 34 w 119"/>
                <a:gd name="T71" fmla="*/ 31 h 119"/>
                <a:gd name="T72" fmla="*/ 55 w 119"/>
                <a:gd name="T73" fmla="*/ 25 h 119"/>
                <a:gd name="T74" fmla="*/ 59 w 119"/>
                <a:gd name="T75" fmla="*/ 29 h 119"/>
                <a:gd name="T76" fmla="*/ 60 w 119"/>
                <a:gd name="T77" fmla="*/ 29 h 119"/>
                <a:gd name="T78" fmla="*/ 60 w 119"/>
                <a:gd name="T79" fmla="*/ 30 h 119"/>
                <a:gd name="T80" fmla="*/ 62 w 119"/>
                <a:gd name="T81" fmla="*/ 34 h 119"/>
                <a:gd name="T82" fmla="*/ 79 w 119"/>
                <a:gd name="T83" fmla="*/ 32 h 119"/>
                <a:gd name="T84" fmla="*/ 86 w 119"/>
                <a:gd name="T85" fmla="*/ 51 h 119"/>
                <a:gd name="T86" fmla="*/ 91 w 119"/>
                <a:gd name="T87" fmla="*/ 53 h 119"/>
                <a:gd name="T88" fmla="*/ 97 w 119"/>
                <a:gd name="T89" fmla="*/ 73 h 119"/>
                <a:gd name="T90" fmla="*/ 87 w 119"/>
                <a:gd name="T91" fmla="*/ 80 h 119"/>
                <a:gd name="T92" fmla="*/ 86 w 119"/>
                <a:gd name="T93" fmla="*/ 87 h 119"/>
                <a:gd name="T94" fmla="*/ 65 w 119"/>
                <a:gd name="T95" fmla="*/ 93 h 119"/>
                <a:gd name="T96" fmla="*/ 60 w 119"/>
                <a:gd name="T97" fmla="*/ 89 h 119"/>
                <a:gd name="T98" fmla="*/ 42 w 119"/>
                <a:gd name="T99" fmla="*/ 92 h 119"/>
                <a:gd name="T100" fmla="*/ 34 w 119"/>
                <a:gd name="T101" fmla="*/ 7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9" h="119">
                  <a:moveTo>
                    <a:pt x="63" y="109"/>
                  </a:moveTo>
                  <a:cubicBezTo>
                    <a:pt x="63" y="109"/>
                    <a:pt x="63" y="109"/>
                    <a:pt x="63" y="109"/>
                  </a:cubicBezTo>
                  <a:cubicBezTo>
                    <a:pt x="63" y="109"/>
                    <a:pt x="63" y="109"/>
                    <a:pt x="64" y="110"/>
                  </a:cubicBezTo>
                  <a:cubicBezTo>
                    <a:pt x="71" y="114"/>
                    <a:pt x="80" y="111"/>
                    <a:pt x="84" y="104"/>
                  </a:cubicBezTo>
                  <a:cubicBezTo>
                    <a:pt x="85" y="102"/>
                    <a:pt x="86" y="100"/>
                    <a:pt x="86" y="99"/>
                  </a:cubicBezTo>
                  <a:cubicBezTo>
                    <a:pt x="87" y="100"/>
                    <a:pt x="88" y="101"/>
                    <a:pt x="90" y="102"/>
                  </a:cubicBezTo>
                  <a:cubicBezTo>
                    <a:pt x="97" y="106"/>
                    <a:pt x="106" y="103"/>
                    <a:pt x="110" y="96"/>
                  </a:cubicBezTo>
                  <a:cubicBezTo>
                    <a:pt x="114" y="90"/>
                    <a:pt x="113" y="83"/>
                    <a:pt x="109" y="79"/>
                  </a:cubicBezTo>
                  <a:cubicBezTo>
                    <a:pt x="111" y="77"/>
                    <a:pt x="114" y="75"/>
                    <a:pt x="115" y="73"/>
                  </a:cubicBezTo>
                  <a:cubicBezTo>
                    <a:pt x="119" y="65"/>
                    <a:pt x="116" y="56"/>
                    <a:pt x="109" y="52"/>
                  </a:cubicBezTo>
                  <a:cubicBezTo>
                    <a:pt x="108" y="51"/>
                    <a:pt x="106" y="51"/>
                    <a:pt x="104" y="51"/>
                  </a:cubicBezTo>
                  <a:cubicBezTo>
                    <a:pt x="105" y="49"/>
                    <a:pt x="106" y="48"/>
                    <a:pt x="107" y="47"/>
                  </a:cubicBezTo>
                  <a:cubicBezTo>
                    <a:pt x="111" y="39"/>
                    <a:pt x="109" y="30"/>
                    <a:pt x="101" y="26"/>
                  </a:cubicBezTo>
                  <a:cubicBezTo>
                    <a:pt x="97" y="24"/>
                    <a:pt x="93" y="24"/>
                    <a:pt x="89" y="25"/>
                  </a:cubicBezTo>
                  <a:cubicBezTo>
                    <a:pt x="89" y="20"/>
                    <a:pt x="86" y="16"/>
                    <a:pt x="82" y="13"/>
                  </a:cubicBezTo>
                  <a:cubicBezTo>
                    <a:pt x="76" y="11"/>
                    <a:pt x="70" y="11"/>
                    <a:pt x="66" y="14"/>
                  </a:cubicBezTo>
                  <a:cubicBezTo>
                    <a:pt x="65" y="10"/>
                    <a:pt x="63" y="6"/>
                    <a:pt x="58" y="4"/>
                  </a:cubicBezTo>
                  <a:cubicBezTo>
                    <a:pt x="51" y="0"/>
                    <a:pt x="42" y="2"/>
                    <a:pt x="38" y="10"/>
                  </a:cubicBezTo>
                  <a:cubicBezTo>
                    <a:pt x="36" y="14"/>
                    <a:pt x="36" y="19"/>
                    <a:pt x="38" y="23"/>
                  </a:cubicBezTo>
                  <a:cubicBezTo>
                    <a:pt x="36" y="22"/>
                    <a:pt x="35" y="20"/>
                    <a:pt x="33" y="19"/>
                  </a:cubicBezTo>
                  <a:cubicBezTo>
                    <a:pt x="26" y="15"/>
                    <a:pt x="16" y="18"/>
                    <a:pt x="12" y="25"/>
                  </a:cubicBezTo>
                  <a:cubicBezTo>
                    <a:pt x="9" y="31"/>
                    <a:pt x="11" y="39"/>
                    <a:pt x="16" y="44"/>
                  </a:cubicBezTo>
                  <a:cubicBezTo>
                    <a:pt x="11" y="44"/>
                    <a:pt x="6" y="47"/>
                    <a:pt x="4" y="52"/>
                  </a:cubicBezTo>
                  <a:cubicBezTo>
                    <a:pt x="0" y="59"/>
                    <a:pt x="2" y="68"/>
                    <a:pt x="10" y="72"/>
                  </a:cubicBezTo>
                  <a:cubicBezTo>
                    <a:pt x="12" y="73"/>
                    <a:pt x="14" y="74"/>
                    <a:pt x="17" y="74"/>
                  </a:cubicBezTo>
                  <a:cubicBezTo>
                    <a:pt x="15" y="75"/>
                    <a:pt x="14" y="77"/>
                    <a:pt x="13" y="78"/>
                  </a:cubicBezTo>
                  <a:cubicBezTo>
                    <a:pt x="9" y="86"/>
                    <a:pt x="11" y="95"/>
                    <a:pt x="19" y="99"/>
                  </a:cubicBezTo>
                  <a:cubicBezTo>
                    <a:pt x="24" y="102"/>
                    <a:pt x="30" y="101"/>
                    <a:pt x="35" y="98"/>
                  </a:cubicBezTo>
                  <a:cubicBezTo>
                    <a:pt x="33" y="104"/>
                    <a:pt x="36" y="111"/>
                    <a:pt x="42" y="115"/>
                  </a:cubicBezTo>
                  <a:cubicBezTo>
                    <a:pt x="49" y="119"/>
                    <a:pt x="59" y="116"/>
                    <a:pt x="63" y="109"/>
                  </a:cubicBezTo>
                  <a:moveTo>
                    <a:pt x="34" y="75"/>
                  </a:moveTo>
                  <a:cubicBezTo>
                    <a:pt x="32" y="75"/>
                    <a:pt x="29" y="75"/>
                    <a:pt x="26" y="73"/>
                  </a:cubicBezTo>
                  <a:cubicBezTo>
                    <a:pt x="19" y="69"/>
                    <a:pt x="16" y="60"/>
                    <a:pt x="20" y="53"/>
                  </a:cubicBezTo>
                  <a:cubicBezTo>
                    <a:pt x="23" y="48"/>
                    <a:pt x="28" y="45"/>
                    <a:pt x="33" y="45"/>
                  </a:cubicBezTo>
                  <a:cubicBezTo>
                    <a:pt x="34" y="45"/>
                    <a:pt x="34" y="45"/>
                    <a:pt x="34" y="45"/>
                  </a:cubicBezTo>
                  <a:cubicBezTo>
                    <a:pt x="32" y="41"/>
                    <a:pt x="32" y="36"/>
                    <a:pt x="34" y="31"/>
                  </a:cubicBezTo>
                  <a:cubicBezTo>
                    <a:pt x="38" y="24"/>
                    <a:pt x="47" y="21"/>
                    <a:pt x="55" y="25"/>
                  </a:cubicBezTo>
                  <a:cubicBezTo>
                    <a:pt x="57" y="26"/>
                    <a:pt x="58" y="28"/>
                    <a:pt x="59" y="29"/>
                  </a:cubicBezTo>
                  <a:cubicBezTo>
                    <a:pt x="60" y="29"/>
                    <a:pt x="60" y="29"/>
                    <a:pt x="60" y="29"/>
                  </a:cubicBezTo>
                  <a:cubicBezTo>
                    <a:pt x="60" y="30"/>
                    <a:pt x="60" y="30"/>
                    <a:pt x="60" y="30"/>
                  </a:cubicBezTo>
                  <a:cubicBezTo>
                    <a:pt x="61" y="31"/>
                    <a:pt x="62" y="33"/>
                    <a:pt x="62" y="34"/>
                  </a:cubicBezTo>
                  <a:cubicBezTo>
                    <a:pt x="67" y="30"/>
                    <a:pt x="73" y="29"/>
                    <a:pt x="79" y="32"/>
                  </a:cubicBezTo>
                  <a:cubicBezTo>
                    <a:pt x="86" y="36"/>
                    <a:pt x="89" y="44"/>
                    <a:pt x="86" y="51"/>
                  </a:cubicBezTo>
                  <a:cubicBezTo>
                    <a:pt x="87" y="51"/>
                    <a:pt x="89" y="52"/>
                    <a:pt x="91" y="53"/>
                  </a:cubicBezTo>
                  <a:cubicBezTo>
                    <a:pt x="98" y="57"/>
                    <a:pt x="101" y="66"/>
                    <a:pt x="97" y="73"/>
                  </a:cubicBezTo>
                  <a:cubicBezTo>
                    <a:pt x="95" y="77"/>
                    <a:pt x="91" y="79"/>
                    <a:pt x="87" y="80"/>
                  </a:cubicBezTo>
                  <a:cubicBezTo>
                    <a:pt x="87" y="83"/>
                    <a:pt x="87" y="85"/>
                    <a:pt x="86" y="87"/>
                  </a:cubicBezTo>
                  <a:cubicBezTo>
                    <a:pt x="82" y="94"/>
                    <a:pt x="72" y="97"/>
                    <a:pt x="65" y="93"/>
                  </a:cubicBezTo>
                  <a:cubicBezTo>
                    <a:pt x="63" y="92"/>
                    <a:pt x="62" y="91"/>
                    <a:pt x="60" y="89"/>
                  </a:cubicBezTo>
                  <a:cubicBezTo>
                    <a:pt x="56" y="94"/>
                    <a:pt x="48" y="96"/>
                    <a:pt x="42" y="92"/>
                  </a:cubicBezTo>
                  <a:cubicBezTo>
                    <a:pt x="35" y="89"/>
                    <a:pt x="33" y="82"/>
                    <a:pt x="34" y="75"/>
                  </a:cubicBezTo>
                </a:path>
              </a:pathLst>
            </a:custGeom>
            <a:solidFill>
              <a:srgbClr val="FFC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4" name="Freeform 374">
              <a:extLst>
                <a:ext uri="{FF2B5EF4-FFF2-40B4-BE49-F238E27FC236}">
                  <a16:creationId xmlns:a16="http://schemas.microsoft.com/office/drawing/2014/main" id="{CF545A81-6B01-464C-8D8E-2DA274DAC132}"/>
                </a:ext>
              </a:extLst>
            </p:cNvPr>
            <p:cNvSpPr>
              <a:spLocks/>
            </p:cNvSpPr>
            <p:nvPr/>
          </p:nvSpPr>
          <p:spPr bwMode="auto">
            <a:xfrm>
              <a:off x="241" y="82"/>
              <a:ext cx="5" cy="2"/>
            </a:xfrm>
            <a:custGeom>
              <a:avLst/>
              <a:gdLst>
                <a:gd name="T0" fmla="*/ 0 w 2"/>
                <a:gd name="T1" fmla="*/ 0 h 1"/>
                <a:gd name="T2" fmla="*/ 0 w 2"/>
                <a:gd name="T3" fmla="*/ 0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cubicBezTo>
                    <a:pt x="0" y="0"/>
                    <a:pt x="0" y="0"/>
                    <a:pt x="0" y="0"/>
                  </a:cubicBezTo>
                  <a:cubicBezTo>
                    <a:pt x="1" y="0"/>
                    <a:pt x="1" y="0"/>
                    <a:pt x="2" y="1"/>
                  </a:cubicBezTo>
                  <a:cubicBezTo>
                    <a:pt x="2" y="1"/>
                    <a:pt x="2" y="1"/>
                    <a:pt x="2" y="1"/>
                  </a:cubicBezTo>
                  <a:cubicBezTo>
                    <a:pt x="1" y="0"/>
                    <a:pt x="1" y="0"/>
                    <a:pt x="0" y="0"/>
                  </a:cubicBezTo>
                </a:path>
              </a:pathLst>
            </a:custGeom>
            <a:solidFill>
              <a:srgbClr val="FFEE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5" name="Freeform 375">
              <a:extLst>
                <a:ext uri="{FF2B5EF4-FFF2-40B4-BE49-F238E27FC236}">
                  <a16:creationId xmlns:a16="http://schemas.microsoft.com/office/drawing/2014/main" id="{199FE6FB-54D3-4A6F-90D5-F9E675BF4A97}"/>
                </a:ext>
              </a:extLst>
            </p:cNvPr>
            <p:cNvSpPr>
              <a:spLocks/>
            </p:cNvSpPr>
            <p:nvPr/>
          </p:nvSpPr>
          <p:spPr bwMode="auto">
            <a:xfrm>
              <a:off x="132" y="32"/>
              <a:ext cx="181" cy="274"/>
            </a:xfrm>
            <a:custGeom>
              <a:avLst/>
              <a:gdLst>
                <a:gd name="T0" fmla="*/ 36 w 76"/>
                <a:gd name="T1" fmla="*/ 8 h 115"/>
                <a:gd name="T2" fmla="*/ 34 w 76"/>
                <a:gd name="T3" fmla="*/ 15 h 115"/>
                <a:gd name="T4" fmla="*/ 36 w 76"/>
                <a:gd name="T5" fmla="*/ 21 h 115"/>
                <a:gd name="T6" fmla="*/ 31 w 76"/>
                <a:gd name="T7" fmla="*/ 17 h 115"/>
                <a:gd name="T8" fmla="*/ 14 w 76"/>
                <a:gd name="T9" fmla="*/ 19 h 115"/>
                <a:gd name="T10" fmla="*/ 9 w 76"/>
                <a:gd name="T11" fmla="*/ 26 h 115"/>
                <a:gd name="T12" fmla="*/ 14 w 76"/>
                <a:gd name="T13" fmla="*/ 42 h 115"/>
                <a:gd name="T14" fmla="*/ 14 w 76"/>
                <a:gd name="T15" fmla="*/ 42 h 115"/>
                <a:gd name="T16" fmla="*/ 0 w 76"/>
                <a:gd name="T17" fmla="*/ 55 h 115"/>
                <a:gd name="T18" fmla="*/ 8 w 76"/>
                <a:gd name="T19" fmla="*/ 70 h 115"/>
                <a:gd name="T20" fmla="*/ 15 w 76"/>
                <a:gd name="T21" fmla="*/ 72 h 115"/>
                <a:gd name="T22" fmla="*/ 15 w 76"/>
                <a:gd name="T23" fmla="*/ 72 h 115"/>
                <a:gd name="T24" fmla="*/ 9 w 76"/>
                <a:gd name="T25" fmla="*/ 84 h 115"/>
                <a:gd name="T26" fmla="*/ 24 w 76"/>
                <a:gd name="T27" fmla="*/ 99 h 115"/>
                <a:gd name="T28" fmla="*/ 33 w 76"/>
                <a:gd name="T29" fmla="*/ 96 h 115"/>
                <a:gd name="T30" fmla="*/ 32 w 76"/>
                <a:gd name="T31" fmla="*/ 100 h 115"/>
                <a:gd name="T32" fmla="*/ 47 w 76"/>
                <a:gd name="T33" fmla="*/ 115 h 115"/>
                <a:gd name="T34" fmla="*/ 61 w 76"/>
                <a:gd name="T35" fmla="*/ 107 h 115"/>
                <a:gd name="T36" fmla="*/ 69 w 76"/>
                <a:gd name="T37" fmla="*/ 109 h 115"/>
                <a:gd name="T38" fmla="*/ 61 w 76"/>
                <a:gd name="T39" fmla="*/ 90 h 115"/>
                <a:gd name="T40" fmla="*/ 58 w 76"/>
                <a:gd name="T41" fmla="*/ 87 h 115"/>
                <a:gd name="T42" fmla="*/ 58 w 76"/>
                <a:gd name="T43" fmla="*/ 87 h 115"/>
                <a:gd name="T44" fmla="*/ 58 w 76"/>
                <a:gd name="T45" fmla="*/ 87 h 115"/>
                <a:gd name="T46" fmla="*/ 58 w 76"/>
                <a:gd name="T47" fmla="*/ 87 h 115"/>
                <a:gd name="T48" fmla="*/ 47 w 76"/>
                <a:gd name="T49" fmla="*/ 92 h 115"/>
                <a:gd name="T50" fmla="*/ 47 w 76"/>
                <a:gd name="T51" fmla="*/ 92 h 115"/>
                <a:gd name="T52" fmla="*/ 47 w 76"/>
                <a:gd name="T53" fmla="*/ 92 h 115"/>
                <a:gd name="T54" fmla="*/ 40 w 76"/>
                <a:gd name="T55" fmla="*/ 91 h 115"/>
                <a:gd name="T56" fmla="*/ 32 w 76"/>
                <a:gd name="T57" fmla="*/ 77 h 115"/>
                <a:gd name="T58" fmla="*/ 32 w 76"/>
                <a:gd name="T59" fmla="*/ 77 h 115"/>
                <a:gd name="T60" fmla="*/ 32 w 76"/>
                <a:gd name="T61" fmla="*/ 73 h 115"/>
                <a:gd name="T62" fmla="*/ 31 w 76"/>
                <a:gd name="T63" fmla="*/ 73 h 115"/>
                <a:gd name="T64" fmla="*/ 31 w 76"/>
                <a:gd name="T65" fmla="*/ 73 h 115"/>
                <a:gd name="T66" fmla="*/ 24 w 76"/>
                <a:gd name="T67" fmla="*/ 72 h 115"/>
                <a:gd name="T68" fmla="*/ 24 w 76"/>
                <a:gd name="T69" fmla="*/ 71 h 115"/>
                <a:gd name="T70" fmla="*/ 16 w 76"/>
                <a:gd name="T71" fmla="*/ 58 h 115"/>
                <a:gd name="T72" fmla="*/ 18 w 76"/>
                <a:gd name="T73" fmla="*/ 51 h 115"/>
                <a:gd name="T74" fmla="*/ 18 w 76"/>
                <a:gd name="T75" fmla="*/ 51 h 115"/>
                <a:gd name="T76" fmla="*/ 18 w 76"/>
                <a:gd name="T77" fmla="*/ 51 h 115"/>
                <a:gd name="T78" fmla="*/ 31 w 76"/>
                <a:gd name="T79" fmla="*/ 43 h 115"/>
                <a:gd name="T80" fmla="*/ 31 w 76"/>
                <a:gd name="T81" fmla="*/ 43 h 115"/>
                <a:gd name="T82" fmla="*/ 31 w 76"/>
                <a:gd name="T83" fmla="*/ 43 h 115"/>
                <a:gd name="T84" fmla="*/ 31 w 76"/>
                <a:gd name="T85" fmla="*/ 36 h 115"/>
                <a:gd name="T86" fmla="*/ 31 w 76"/>
                <a:gd name="T87" fmla="*/ 36 h 115"/>
                <a:gd name="T88" fmla="*/ 46 w 76"/>
                <a:gd name="T89" fmla="*/ 21 h 115"/>
                <a:gd name="T90" fmla="*/ 46 w 76"/>
                <a:gd name="T91" fmla="*/ 21 h 115"/>
                <a:gd name="T92" fmla="*/ 46 w 76"/>
                <a:gd name="T93" fmla="*/ 21 h 115"/>
                <a:gd name="T94" fmla="*/ 46 w 76"/>
                <a:gd name="T95" fmla="*/ 21 h 115"/>
                <a:gd name="T96" fmla="*/ 46 w 76"/>
                <a:gd name="T97" fmla="*/ 15 h 115"/>
                <a:gd name="T98" fmla="*/ 49 w 76"/>
                <a:gd name="T9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6" h="115">
                  <a:moveTo>
                    <a:pt x="49" y="0"/>
                  </a:moveTo>
                  <a:cubicBezTo>
                    <a:pt x="44" y="0"/>
                    <a:pt x="39" y="3"/>
                    <a:pt x="36" y="8"/>
                  </a:cubicBezTo>
                  <a:cubicBezTo>
                    <a:pt x="36" y="8"/>
                    <a:pt x="36" y="8"/>
                    <a:pt x="36" y="8"/>
                  </a:cubicBezTo>
                  <a:cubicBezTo>
                    <a:pt x="35" y="10"/>
                    <a:pt x="34" y="12"/>
                    <a:pt x="34" y="15"/>
                  </a:cubicBezTo>
                  <a:cubicBezTo>
                    <a:pt x="34" y="17"/>
                    <a:pt x="35" y="19"/>
                    <a:pt x="36" y="21"/>
                  </a:cubicBezTo>
                  <a:cubicBezTo>
                    <a:pt x="36" y="21"/>
                    <a:pt x="36" y="21"/>
                    <a:pt x="36" y="21"/>
                  </a:cubicBezTo>
                  <a:cubicBezTo>
                    <a:pt x="36" y="21"/>
                    <a:pt x="36" y="21"/>
                    <a:pt x="36" y="21"/>
                  </a:cubicBezTo>
                  <a:cubicBezTo>
                    <a:pt x="34" y="20"/>
                    <a:pt x="33" y="18"/>
                    <a:pt x="31" y="17"/>
                  </a:cubicBezTo>
                  <a:cubicBezTo>
                    <a:pt x="29" y="16"/>
                    <a:pt x="26" y="15"/>
                    <a:pt x="24" y="15"/>
                  </a:cubicBezTo>
                  <a:cubicBezTo>
                    <a:pt x="20" y="15"/>
                    <a:pt x="16" y="17"/>
                    <a:pt x="14" y="19"/>
                  </a:cubicBezTo>
                  <a:cubicBezTo>
                    <a:pt x="12" y="20"/>
                    <a:pt x="11" y="22"/>
                    <a:pt x="10" y="23"/>
                  </a:cubicBezTo>
                  <a:cubicBezTo>
                    <a:pt x="10" y="24"/>
                    <a:pt x="9" y="25"/>
                    <a:pt x="9" y="26"/>
                  </a:cubicBezTo>
                  <a:cubicBezTo>
                    <a:pt x="9" y="28"/>
                    <a:pt x="9" y="29"/>
                    <a:pt x="9" y="30"/>
                  </a:cubicBezTo>
                  <a:cubicBezTo>
                    <a:pt x="9" y="35"/>
                    <a:pt x="11" y="39"/>
                    <a:pt x="14" y="42"/>
                  </a:cubicBezTo>
                  <a:cubicBezTo>
                    <a:pt x="14" y="42"/>
                    <a:pt x="14" y="42"/>
                    <a:pt x="14" y="42"/>
                  </a:cubicBezTo>
                  <a:cubicBezTo>
                    <a:pt x="14" y="42"/>
                    <a:pt x="14" y="42"/>
                    <a:pt x="14" y="42"/>
                  </a:cubicBezTo>
                  <a:cubicBezTo>
                    <a:pt x="9" y="42"/>
                    <a:pt x="4" y="45"/>
                    <a:pt x="2" y="50"/>
                  </a:cubicBezTo>
                  <a:cubicBezTo>
                    <a:pt x="1" y="51"/>
                    <a:pt x="0" y="53"/>
                    <a:pt x="0" y="55"/>
                  </a:cubicBezTo>
                  <a:cubicBezTo>
                    <a:pt x="0" y="56"/>
                    <a:pt x="0" y="56"/>
                    <a:pt x="0" y="57"/>
                  </a:cubicBezTo>
                  <a:cubicBezTo>
                    <a:pt x="0" y="62"/>
                    <a:pt x="3" y="67"/>
                    <a:pt x="8" y="70"/>
                  </a:cubicBezTo>
                  <a:cubicBezTo>
                    <a:pt x="10" y="71"/>
                    <a:pt x="12" y="72"/>
                    <a:pt x="15" y="72"/>
                  </a:cubicBezTo>
                  <a:cubicBezTo>
                    <a:pt x="15" y="72"/>
                    <a:pt x="15" y="72"/>
                    <a:pt x="15" y="72"/>
                  </a:cubicBezTo>
                  <a:cubicBezTo>
                    <a:pt x="15" y="72"/>
                    <a:pt x="15" y="72"/>
                    <a:pt x="15" y="72"/>
                  </a:cubicBezTo>
                  <a:cubicBezTo>
                    <a:pt x="15" y="72"/>
                    <a:pt x="15" y="72"/>
                    <a:pt x="15" y="72"/>
                  </a:cubicBezTo>
                  <a:cubicBezTo>
                    <a:pt x="13" y="73"/>
                    <a:pt x="12" y="75"/>
                    <a:pt x="11" y="76"/>
                  </a:cubicBezTo>
                  <a:cubicBezTo>
                    <a:pt x="10" y="79"/>
                    <a:pt x="9" y="81"/>
                    <a:pt x="9" y="84"/>
                  </a:cubicBezTo>
                  <a:cubicBezTo>
                    <a:pt x="9" y="89"/>
                    <a:pt x="12" y="94"/>
                    <a:pt x="17" y="97"/>
                  </a:cubicBezTo>
                  <a:cubicBezTo>
                    <a:pt x="19" y="98"/>
                    <a:pt x="21" y="99"/>
                    <a:pt x="24" y="99"/>
                  </a:cubicBezTo>
                  <a:cubicBezTo>
                    <a:pt x="27" y="99"/>
                    <a:pt x="30" y="98"/>
                    <a:pt x="33" y="96"/>
                  </a:cubicBezTo>
                  <a:cubicBezTo>
                    <a:pt x="33" y="96"/>
                    <a:pt x="33" y="96"/>
                    <a:pt x="33" y="96"/>
                  </a:cubicBezTo>
                  <a:cubicBezTo>
                    <a:pt x="33" y="96"/>
                    <a:pt x="33" y="96"/>
                    <a:pt x="33" y="96"/>
                  </a:cubicBezTo>
                  <a:cubicBezTo>
                    <a:pt x="33" y="97"/>
                    <a:pt x="32" y="98"/>
                    <a:pt x="32" y="100"/>
                  </a:cubicBezTo>
                  <a:cubicBezTo>
                    <a:pt x="32" y="105"/>
                    <a:pt x="35" y="110"/>
                    <a:pt x="40" y="113"/>
                  </a:cubicBezTo>
                  <a:cubicBezTo>
                    <a:pt x="42" y="114"/>
                    <a:pt x="45" y="115"/>
                    <a:pt x="47" y="115"/>
                  </a:cubicBezTo>
                  <a:cubicBezTo>
                    <a:pt x="53" y="115"/>
                    <a:pt x="58" y="112"/>
                    <a:pt x="61" y="107"/>
                  </a:cubicBezTo>
                  <a:cubicBezTo>
                    <a:pt x="61" y="107"/>
                    <a:pt x="61" y="107"/>
                    <a:pt x="61" y="107"/>
                  </a:cubicBezTo>
                  <a:cubicBezTo>
                    <a:pt x="61" y="107"/>
                    <a:pt x="61" y="107"/>
                    <a:pt x="62" y="108"/>
                  </a:cubicBezTo>
                  <a:cubicBezTo>
                    <a:pt x="64" y="109"/>
                    <a:pt x="67" y="109"/>
                    <a:pt x="69" y="109"/>
                  </a:cubicBezTo>
                  <a:cubicBezTo>
                    <a:pt x="71" y="109"/>
                    <a:pt x="74" y="109"/>
                    <a:pt x="76" y="108"/>
                  </a:cubicBezTo>
                  <a:cubicBezTo>
                    <a:pt x="68" y="106"/>
                    <a:pt x="62" y="97"/>
                    <a:pt x="61" y="90"/>
                  </a:cubicBezTo>
                  <a:cubicBezTo>
                    <a:pt x="61" y="90"/>
                    <a:pt x="61" y="90"/>
                    <a:pt x="61" y="90"/>
                  </a:cubicBezTo>
                  <a:cubicBezTo>
                    <a:pt x="60" y="89"/>
                    <a:pt x="59" y="88"/>
                    <a:pt x="58" y="87"/>
                  </a:cubicBezTo>
                  <a:cubicBezTo>
                    <a:pt x="58" y="87"/>
                    <a:pt x="58" y="87"/>
                    <a:pt x="58" y="87"/>
                  </a:cubicBezTo>
                  <a:cubicBezTo>
                    <a:pt x="58" y="87"/>
                    <a:pt x="58" y="87"/>
                    <a:pt x="58" y="87"/>
                  </a:cubicBezTo>
                  <a:cubicBezTo>
                    <a:pt x="58" y="87"/>
                    <a:pt x="58" y="87"/>
                    <a:pt x="58" y="87"/>
                  </a:cubicBezTo>
                  <a:cubicBezTo>
                    <a:pt x="58" y="87"/>
                    <a:pt x="58" y="87"/>
                    <a:pt x="58" y="87"/>
                  </a:cubicBezTo>
                  <a:cubicBezTo>
                    <a:pt x="58" y="87"/>
                    <a:pt x="58" y="87"/>
                    <a:pt x="58" y="87"/>
                  </a:cubicBezTo>
                  <a:cubicBezTo>
                    <a:pt x="58" y="87"/>
                    <a:pt x="58" y="87"/>
                    <a:pt x="58" y="87"/>
                  </a:cubicBezTo>
                  <a:cubicBezTo>
                    <a:pt x="58" y="87"/>
                    <a:pt x="58" y="87"/>
                    <a:pt x="58" y="87"/>
                  </a:cubicBezTo>
                  <a:cubicBezTo>
                    <a:pt x="55" y="90"/>
                    <a:pt x="51" y="92"/>
                    <a:pt x="47" y="92"/>
                  </a:cubicBezTo>
                  <a:cubicBezTo>
                    <a:pt x="47" y="92"/>
                    <a:pt x="47" y="92"/>
                    <a:pt x="47" y="92"/>
                  </a:cubicBezTo>
                  <a:cubicBezTo>
                    <a:pt x="47" y="92"/>
                    <a:pt x="47" y="92"/>
                    <a:pt x="47" y="92"/>
                  </a:cubicBezTo>
                  <a:cubicBezTo>
                    <a:pt x="47" y="92"/>
                    <a:pt x="47" y="92"/>
                    <a:pt x="47" y="92"/>
                  </a:cubicBezTo>
                  <a:cubicBezTo>
                    <a:pt x="47" y="92"/>
                    <a:pt x="47" y="92"/>
                    <a:pt x="47" y="92"/>
                  </a:cubicBezTo>
                  <a:cubicBezTo>
                    <a:pt x="44" y="92"/>
                    <a:pt x="42" y="92"/>
                    <a:pt x="40" y="91"/>
                  </a:cubicBezTo>
                  <a:cubicBezTo>
                    <a:pt x="40" y="91"/>
                    <a:pt x="40" y="91"/>
                    <a:pt x="40" y="91"/>
                  </a:cubicBezTo>
                  <a:cubicBezTo>
                    <a:pt x="40" y="90"/>
                    <a:pt x="40" y="90"/>
                    <a:pt x="40" y="90"/>
                  </a:cubicBezTo>
                  <a:cubicBezTo>
                    <a:pt x="35" y="88"/>
                    <a:pt x="32" y="83"/>
                    <a:pt x="32" y="77"/>
                  </a:cubicBezTo>
                  <a:cubicBezTo>
                    <a:pt x="32" y="77"/>
                    <a:pt x="32" y="77"/>
                    <a:pt x="32" y="77"/>
                  </a:cubicBezTo>
                  <a:cubicBezTo>
                    <a:pt x="32" y="77"/>
                    <a:pt x="32" y="77"/>
                    <a:pt x="32" y="77"/>
                  </a:cubicBezTo>
                  <a:cubicBezTo>
                    <a:pt x="32" y="76"/>
                    <a:pt x="32" y="75"/>
                    <a:pt x="32" y="73"/>
                  </a:cubicBezTo>
                  <a:cubicBezTo>
                    <a:pt x="32" y="73"/>
                    <a:pt x="32" y="73"/>
                    <a:pt x="32" y="73"/>
                  </a:cubicBezTo>
                  <a:cubicBezTo>
                    <a:pt x="32" y="73"/>
                    <a:pt x="31" y="73"/>
                    <a:pt x="31" y="73"/>
                  </a:cubicBezTo>
                  <a:cubicBezTo>
                    <a:pt x="31" y="73"/>
                    <a:pt x="31" y="73"/>
                    <a:pt x="31" y="73"/>
                  </a:cubicBezTo>
                  <a:cubicBezTo>
                    <a:pt x="31" y="73"/>
                    <a:pt x="31" y="73"/>
                    <a:pt x="31" y="73"/>
                  </a:cubicBezTo>
                  <a:cubicBezTo>
                    <a:pt x="31" y="73"/>
                    <a:pt x="31" y="73"/>
                    <a:pt x="31" y="73"/>
                  </a:cubicBezTo>
                  <a:cubicBezTo>
                    <a:pt x="31" y="73"/>
                    <a:pt x="31" y="73"/>
                    <a:pt x="31" y="73"/>
                  </a:cubicBezTo>
                  <a:cubicBezTo>
                    <a:pt x="29" y="73"/>
                    <a:pt x="26" y="73"/>
                    <a:pt x="24" y="72"/>
                  </a:cubicBezTo>
                  <a:cubicBezTo>
                    <a:pt x="24" y="72"/>
                    <a:pt x="24" y="71"/>
                    <a:pt x="24" y="71"/>
                  </a:cubicBezTo>
                  <a:cubicBezTo>
                    <a:pt x="24" y="71"/>
                    <a:pt x="24" y="71"/>
                    <a:pt x="24" y="71"/>
                  </a:cubicBezTo>
                  <a:cubicBezTo>
                    <a:pt x="19" y="69"/>
                    <a:pt x="16" y="64"/>
                    <a:pt x="16" y="58"/>
                  </a:cubicBezTo>
                  <a:cubicBezTo>
                    <a:pt x="16" y="58"/>
                    <a:pt x="16" y="58"/>
                    <a:pt x="16" y="58"/>
                  </a:cubicBezTo>
                  <a:cubicBezTo>
                    <a:pt x="16" y="58"/>
                    <a:pt x="16" y="58"/>
                    <a:pt x="16" y="58"/>
                  </a:cubicBezTo>
                  <a:cubicBezTo>
                    <a:pt x="16" y="56"/>
                    <a:pt x="17" y="53"/>
                    <a:pt x="18" y="51"/>
                  </a:cubicBezTo>
                  <a:cubicBezTo>
                    <a:pt x="18" y="51"/>
                    <a:pt x="18" y="51"/>
                    <a:pt x="18" y="51"/>
                  </a:cubicBezTo>
                  <a:cubicBezTo>
                    <a:pt x="18" y="51"/>
                    <a:pt x="18" y="51"/>
                    <a:pt x="18" y="51"/>
                  </a:cubicBezTo>
                  <a:cubicBezTo>
                    <a:pt x="18" y="51"/>
                    <a:pt x="18" y="51"/>
                    <a:pt x="18" y="51"/>
                  </a:cubicBezTo>
                  <a:cubicBezTo>
                    <a:pt x="18" y="51"/>
                    <a:pt x="18" y="51"/>
                    <a:pt x="18" y="51"/>
                  </a:cubicBezTo>
                  <a:cubicBezTo>
                    <a:pt x="21" y="46"/>
                    <a:pt x="26" y="43"/>
                    <a:pt x="31" y="43"/>
                  </a:cubicBezTo>
                  <a:cubicBezTo>
                    <a:pt x="31" y="43"/>
                    <a:pt x="31" y="43"/>
                    <a:pt x="31" y="43"/>
                  </a:cubicBezTo>
                  <a:cubicBezTo>
                    <a:pt x="31" y="43"/>
                    <a:pt x="31" y="43"/>
                    <a:pt x="31" y="43"/>
                  </a:cubicBezTo>
                  <a:cubicBezTo>
                    <a:pt x="31" y="43"/>
                    <a:pt x="31" y="43"/>
                    <a:pt x="31" y="43"/>
                  </a:cubicBezTo>
                  <a:cubicBezTo>
                    <a:pt x="31" y="43"/>
                    <a:pt x="31" y="43"/>
                    <a:pt x="31" y="43"/>
                  </a:cubicBezTo>
                  <a:cubicBezTo>
                    <a:pt x="31" y="43"/>
                    <a:pt x="31" y="43"/>
                    <a:pt x="31" y="43"/>
                  </a:cubicBezTo>
                  <a:cubicBezTo>
                    <a:pt x="32" y="43"/>
                    <a:pt x="32" y="43"/>
                    <a:pt x="32" y="43"/>
                  </a:cubicBezTo>
                  <a:cubicBezTo>
                    <a:pt x="31" y="41"/>
                    <a:pt x="31" y="39"/>
                    <a:pt x="31" y="36"/>
                  </a:cubicBezTo>
                  <a:cubicBezTo>
                    <a:pt x="31" y="36"/>
                    <a:pt x="31" y="36"/>
                    <a:pt x="31" y="36"/>
                  </a:cubicBezTo>
                  <a:cubicBezTo>
                    <a:pt x="31" y="36"/>
                    <a:pt x="31" y="36"/>
                    <a:pt x="31" y="36"/>
                  </a:cubicBezTo>
                  <a:cubicBezTo>
                    <a:pt x="31" y="34"/>
                    <a:pt x="31" y="32"/>
                    <a:pt x="32" y="29"/>
                  </a:cubicBezTo>
                  <a:cubicBezTo>
                    <a:pt x="35" y="24"/>
                    <a:pt x="40"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6" y="21"/>
                    <a:pt x="46" y="21"/>
                    <a:pt x="46" y="21"/>
                  </a:cubicBezTo>
                  <a:cubicBezTo>
                    <a:pt x="47" y="21"/>
                    <a:pt x="47" y="21"/>
                    <a:pt x="48" y="22"/>
                  </a:cubicBezTo>
                  <a:cubicBezTo>
                    <a:pt x="47" y="20"/>
                    <a:pt x="46" y="17"/>
                    <a:pt x="46" y="15"/>
                  </a:cubicBezTo>
                  <a:cubicBezTo>
                    <a:pt x="46" y="9"/>
                    <a:pt x="49" y="4"/>
                    <a:pt x="53" y="0"/>
                  </a:cubicBezTo>
                  <a:cubicBezTo>
                    <a:pt x="51" y="0"/>
                    <a:pt x="50" y="0"/>
                    <a:pt x="49" y="0"/>
                  </a:cubicBezTo>
                </a:path>
              </a:pathLst>
            </a:custGeom>
            <a:solidFill>
              <a:srgbClr val="FFBA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6" name="Freeform 376">
              <a:extLst>
                <a:ext uri="{FF2B5EF4-FFF2-40B4-BE49-F238E27FC236}">
                  <a16:creationId xmlns:a16="http://schemas.microsoft.com/office/drawing/2014/main" id="{AA9B99DD-DE81-4893-AF3E-DC9305312C15}"/>
                </a:ext>
              </a:extLst>
            </p:cNvPr>
            <p:cNvSpPr>
              <a:spLocks noEditPoints="1"/>
            </p:cNvSpPr>
            <p:nvPr/>
          </p:nvSpPr>
          <p:spPr bwMode="auto">
            <a:xfrm>
              <a:off x="165" y="77"/>
              <a:ext cx="203" cy="181"/>
            </a:xfrm>
            <a:custGeom>
              <a:avLst/>
              <a:gdLst>
                <a:gd name="T0" fmla="*/ 26 w 85"/>
                <a:gd name="T1" fmla="*/ 71 h 76"/>
                <a:gd name="T2" fmla="*/ 44 w 85"/>
                <a:gd name="T3" fmla="*/ 68 h 76"/>
                <a:gd name="T4" fmla="*/ 49 w 85"/>
                <a:gd name="T5" fmla="*/ 72 h 76"/>
                <a:gd name="T6" fmla="*/ 70 w 85"/>
                <a:gd name="T7" fmla="*/ 66 h 76"/>
                <a:gd name="T8" fmla="*/ 71 w 85"/>
                <a:gd name="T9" fmla="*/ 59 h 76"/>
                <a:gd name="T10" fmla="*/ 81 w 85"/>
                <a:gd name="T11" fmla="*/ 52 h 76"/>
                <a:gd name="T12" fmla="*/ 75 w 85"/>
                <a:gd name="T13" fmla="*/ 32 h 76"/>
                <a:gd name="T14" fmla="*/ 70 w 85"/>
                <a:gd name="T15" fmla="*/ 30 h 76"/>
                <a:gd name="T16" fmla="*/ 63 w 85"/>
                <a:gd name="T17" fmla="*/ 11 h 76"/>
                <a:gd name="T18" fmla="*/ 46 w 85"/>
                <a:gd name="T19" fmla="*/ 13 h 76"/>
                <a:gd name="T20" fmla="*/ 44 w 85"/>
                <a:gd name="T21" fmla="*/ 9 h 76"/>
                <a:gd name="T22" fmla="*/ 43 w 85"/>
                <a:gd name="T23" fmla="*/ 8 h 76"/>
                <a:gd name="T24" fmla="*/ 39 w 85"/>
                <a:gd name="T25" fmla="*/ 4 h 76"/>
                <a:gd name="T26" fmla="*/ 18 w 85"/>
                <a:gd name="T27" fmla="*/ 10 h 76"/>
                <a:gd name="T28" fmla="*/ 18 w 85"/>
                <a:gd name="T29" fmla="*/ 24 h 76"/>
                <a:gd name="T30" fmla="*/ 18 w 85"/>
                <a:gd name="T31" fmla="*/ 24 h 76"/>
                <a:gd name="T32" fmla="*/ 17 w 85"/>
                <a:gd name="T33" fmla="*/ 24 h 76"/>
                <a:gd name="T34" fmla="*/ 17 w 85"/>
                <a:gd name="T35" fmla="*/ 24 h 76"/>
                <a:gd name="T36" fmla="*/ 4 w 85"/>
                <a:gd name="T37" fmla="*/ 32 h 76"/>
                <a:gd name="T38" fmla="*/ 10 w 85"/>
                <a:gd name="T39" fmla="*/ 52 h 76"/>
                <a:gd name="T40" fmla="*/ 18 w 85"/>
                <a:gd name="T41" fmla="*/ 54 h 76"/>
                <a:gd name="T42" fmla="*/ 26 w 85"/>
                <a:gd name="T43" fmla="*/ 71 h 76"/>
                <a:gd name="T44" fmla="*/ 29 w 85"/>
                <a:gd name="T45" fmla="*/ 33 h 76"/>
                <a:gd name="T46" fmla="*/ 50 w 85"/>
                <a:gd name="T47" fmla="*/ 27 h 76"/>
                <a:gd name="T48" fmla="*/ 56 w 85"/>
                <a:gd name="T49" fmla="*/ 48 h 76"/>
                <a:gd name="T50" fmla="*/ 35 w 85"/>
                <a:gd name="T51" fmla="*/ 54 h 76"/>
                <a:gd name="T52" fmla="*/ 29 w 85"/>
                <a:gd name="T53" fmla="*/ 3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 h="76">
                  <a:moveTo>
                    <a:pt x="26" y="71"/>
                  </a:moveTo>
                  <a:cubicBezTo>
                    <a:pt x="32" y="75"/>
                    <a:pt x="40" y="73"/>
                    <a:pt x="44" y="68"/>
                  </a:cubicBezTo>
                  <a:cubicBezTo>
                    <a:pt x="46" y="70"/>
                    <a:pt x="47" y="71"/>
                    <a:pt x="49" y="72"/>
                  </a:cubicBezTo>
                  <a:cubicBezTo>
                    <a:pt x="56" y="76"/>
                    <a:pt x="66" y="73"/>
                    <a:pt x="70" y="66"/>
                  </a:cubicBezTo>
                  <a:cubicBezTo>
                    <a:pt x="71" y="64"/>
                    <a:pt x="71" y="62"/>
                    <a:pt x="71" y="59"/>
                  </a:cubicBezTo>
                  <a:cubicBezTo>
                    <a:pt x="75" y="58"/>
                    <a:pt x="79" y="56"/>
                    <a:pt x="81" y="52"/>
                  </a:cubicBezTo>
                  <a:cubicBezTo>
                    <a:pt x="85" y="45"/>
                    <a:pt x="82" y="36"/>
                    <a:pt x="75" y="32"/>
                  </a:cubicBezTo>
                  <a:cubicBezTo>
                    <a:pt x="73" y="31"/>
                    <a:pt x="71" y="30"/>
                    <a:pt x="70" y="30"/>
                  </a:cubicBezTo>
                  <a:cubicBezTo>
                    <a:pt x="73" y="23"/>
                    <a:pt x="70" y="15"/>
                    <a:pt x="63" y="11"/>
                  </a:cubicBezTo>
                  <a:cubicBezTo>
                    <a:pt x="57" y="8"/>
                    <a:pt x="51" y="9"/>
                    <a:pt x="46" y="13"/>
                  </a:cubicBezTo>
                  <a:cubicBezTo>
                    <a:pt x="46" y="12"/>
                    <a:pt x="45" y="10"/>
                    <a:pt x="44" y="9"/>
                  </a:cubicBezTo>
                  <a:cubicBezTo>
                    <a:pt x="43" y="8"/>
                    <a:pt x="43" y="8"/>
                    <a:pt x="43" y="8"/>
                  </a:cubicBezTo>
                  <a:cubicBezTo>
                    <a:pt x="42" y="7"/>
                    <a:pt x="41" y="5"/>
                    <a:pt x="39" y="4"/>
                  </a:cubicBezTo>
                  <a:cubicBezTo>
                    <a:pt x="31" y="0"/>
                    <a:pt x="22" y="3"/>
                    <a:pt x="18" y="10"/>
                  </a:cubicBezTo>
                  <a:cubicBezTo>
                    <a:pt x="16" y="15"/>
                    <a:pt x="16" y="20"/>
                    <a:pt x="18" y="24"/>
                  </a:cubicBezTo>
                  <a:cubicBezTo>
                    <a:pt x="18" y="24"/>
                    <a:pt x="18" y="24"/>
                    <a:pt x="18" y="24"/>
                  </a:cubicBezTo>
                  <a:cubicBezTo>
                    <a:pt x="18" y="24"/>
                    <a:pt x="18" y="24"/>
                    <a:pt x="17" y="24"/>
                  </a:cubicBezTo>
                  <a:cubicBezTo>
                    <a:pt x="17" y="24"/>
                    <a:pt x="17" y="24"/>
                    <a:pt x="17" y="24"/>
                  </a:cubicBezTo>
                  <a:cubicBezTo>
                    <a:pt x="12" y="24"/>
                    <a:pt x="7" y="27"/>
                    <a:pt x="4" y="32"/>
                  </a:cubicBezTo>
                  <a:cubicBezTo>
                    <a:pt x="0" y="39"/>
                    <a:pt x="3" y="48"/>
                    <a:pt x="10" y="52"/>
                  </a:cubicBezTo>
                  <a:cubicBezTo>
                    <a:pt x="13" y="54"/>
                    <a:pt x="16" y="54"/>
                    <a:pt x="18" y="54"/>
                  </a:cubicBezTo>
                  <a:cubicBezTo>
                    <a:pt x="17" y="61"/>
                    <a:pt x="19" y="68"/>
                    <a:pt x="26" y="71"/>
                  </a:cubicBezTo>
                  <a:moveTo>
                    <a:pt x="29" y="33"/>
                  </a:moveTo>
                  <a:cubicBezTo>
                    <a:pt x="33" y="26"/>
                    <a:pt x="42" y="23"/>
                    <a:pt x="50" y="27"/>
                  </a:cubicBezTo>
                  <a:cubicBezTo>
                    <a:pt x="57" y="31"/>
                    <a:pt x="60" y="41"/>
                    <a:pt x="56" y="48"/>
                  </a:cubicBezTo>
                  <a:cubicBezTo>
                    <a:pt x="52" y="55"/>
                    <a:pt x="43" y="58"/>
                    <a:pt x="35" y="54"/>
                  </a:cubicBezTo>
                  <a:cubicBezTo>
                    <a:pt x="28" y="50"/>
                    <a:pt x="25" y="41"/>
                    <a:pt x="29" y="33"/>
                  </a:cubicBezTo>
                </a:path>
              </a:pathLst>
            </a:custGeom>
            <a:solidFill>
              <a:srgbClr val="FFBD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7" name="Freeform 377">
              <a:extLst>
                <a:ext uri="{FF2B5EF4-FFF2-40B4-BE49-F238E27FC236}">
                  <a16:creationId xmlns:a16="http://schemas.microsoft.com/office/drawing/2014/main" id="{5FCA292A-4E6D-47BF-9076-31AD3135A15A}"/>
                </a:ext>
              </a:extLst>
            </p:cNvPr>
            <p:cNvSpPr>
              <a:spLocks noEditPoints="1"/>
            </p:cNvSpPr>
            <p:nvPr/>
          </p:nvSpPr>
          <p:spPr bwMode="auto">
            <a:xfrm>
              <a:off x="244" y="201"/>
              <a:ext cx="23" cy="10"/>
            </a:xfrm>
            <a:custGeom>
              <a:avLst/>
              <a:gdLst>
                <a:gd name="T0" fmla="*/ 10 w 10"/>
                <a:gd name="T1" fmla="*/ 4 h 4"/>
                <a:gd name="T2" fmla="*/ 10 w 10"/>
                <a:gd name="T3" fmla="*/ 4 h 4"/>
                <a:gd name="T4" fmla="*/ 10 w 10"/>
                <a:gd name="T5" fmla="*/ 4 h 4"/>
                <a:gd name="T6" fmla="*/ 10 w 10"/>
                <a:gd name="T7" fmla="*/ 4 h 4"/>
                <a:gd name="T8" fmla="*/ 0 w 10"/>
                <a:gd name="T9" fmla="*/ 0 h 4"/>
                <a:gd name="T10" fmla="*/ 0 w 10"/>
                <a:gd name="T11" fmla="*/ 0 h 4"/>
                <a:gd name="T12" fmla="*/ 2 w 10"/>
                <a:gd name="T13" fmla="*/ 2 h 4"/>
                <a:gd name="T14" fmla="*/ 9 w 10"/>
                <a:gd name="T15" fmla="*/ 4 h 4"/>
                <a:gd name="T16" fmla="*/ 2 w 10"/>
                <a:gd name="T17" fmla="*/ 2 h 4"/>
                <a:gd name="T18" fmla="*/ 2 w 10"/>
                <a:gd name="T19" fmla="*/ 2 h 4"/>
                <a:gd name="T20" fmla="*/ 0 w 10"/>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4">
                  <a:moveTo>
                    <a:pt x="10" y="4"/>
                  </a:moveTo>
                  <a:cubicBezTo>
                    <a:pt x="10" y="4"/>
                    <a:pt x="10" y="4"/>
                    <a:pt x="10" y="4"/>
                  </a:cubicBezTo>
                  <a:cubicBezTo>
                    <a:pt x="10" y="4"/>
                    <a:pt x="10" y="4"/>
                    <a:pt x="10" y="4"/>
                  </a:cubicBezTo>
                  <a:cubicBezTo>
                    <a:pt x="10" y="4"/>
                    <a:pt x="10" y="4"/>
                    <a:pt x="10" y="4"/>
                  </a:cubicBezTo>
                  <a:moveTo>
                    <a:pt x="0" y="0"/>
                  </a:moveTo>
                  <a:cubicBezTo>
                    <a:pt x="0" y="0"/>
                    <a:pt x="0" y="0"/>
                    <a:pt x="0" y="0"/>
                  </a:cubicBezTo>
                  <a:cubicBezTo>
                    <a:pt x="1" y="1"/>
                    <a:pt x="1" y="1"/>
                    <a:pt x="2" y="2"/>
                  </a:cubicBezTo>
                  <a:cubicBezTo>
                    <a:pt x="5" y="3"/>
                    <a:pt x="7" y="4"/>
                    <a:pt x="9" y="4"/>
                  </a:cubicBezTo>
                  <a:cubicBezTo>
                    <a:pt x="7" y="4"/>
                    <a:pt x="5" y="3"/>
                    <a:pt x="2" y="2"/>
                  </a:cubicBezTo>
                  <a:cubicBezTo>
                    <a:pt x="2" y="2"/>
                    <a:pt x="2" y="2"/>
                    <a:pt x="2" y="2"/>
                  </a:cubicBezTo>
                  <a:cubicBezTo>
                    <a:pt x="1" y="1"/>
                    <a:pt x="1" y="1"/>
                    <a:pt x="0" y="0"/>
                  </a:cubicBezTo>
                </a:path>
              </a:pathLst>
            </a:custGeom>
            <a:solidFill>
              <a:srgbClr val="FFEB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8" name="Freeform 378">
              <a:extLst>
                <a:ext uri="{FF2B5EF4-FFF2-40B4-BE49-F238E27FC236}">
                  <a16:creationId xmlns:a16="http://schemas.microsoft.com/office/drawing/2014/main" id="{B1E61770-E5CA-46EB-B1F4-F9A82D7496BF}"/>
                </a:ext>
              </a:extLst>
            </p:cNvPr>
            <p:cNvSpPr>
              <a:spLocks/>
            </p:cNvSpPr>
            <p:nvPr/>
          </p:nvSpPr>
          <p:spPr bwMode="auto">
            <a:xfrm>
              <a:off x="282" y="24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FB7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79" name="Freeform 379">
              <a:extLst>
                <a:ext uri="{FF2B5EF4-FFF2-40B4-BE49-F238E27FC236}">
                  <a16:creationId xmlns:a16="http://schemas.microsoft.com/office/drawing/2014/main" id="{CC3B7A72-7370-441F-BC07-11F1D4B4437A}"/>
                </a:ext>
              </a:extLst>
            </p:cNvPr>
            <p:cNvSpPr>
              <a:spLocks/>
            </p:cNvSpPr>
            <p:nvPr/>
          </p:nvSpPr>
          <p:spPr bwMode="auto">
            <a:xfrm>
              <a:off x="170" y="82"/>
              <a:ext cx="152" cy="172"/>
            </a:xfrm>
            <a:custGeom>
              <a:avLst/>
              <a:gdLst>
                <a:gd name="T0" fmla="*/ 30 w 64"/>
                <a:gd name="T1" fmla="*/ 0 h 72"/>
                <a:gd name="T2" fmla="*/ 30 w 64"/>
                <a:gd name="T3" fmla="*/ 0 h 72"/>
                <a:gd name="T4" fmla="*/ 16 w 64"/>
                <a:gd name="T5" fmla="*/ 8 h 72"/>
                <a:gd name="T6" fmla="*/ 15 w 64"/>
                <a:gd name="T7" fmla="*/ 15 h 72"/>
                <a:gd name="T8" fmla="*/ 16 w 64"/>
                <a:gd name="T9" fmla="*/ 22 h 72"/>
                <a:gd name="T10" fmla="*/ 16 w 64"/>
                <a:gd name="T11" fmla="*/ 22 h 72"/>
                <a:gd name="T12" fmla="*/ 16 w 64"/>
                <a:gd name="T13" fmla="*/ 22 h 72"/>
                <a:gd name="T14" fmla="*/ 16 w 64"/>
                <a:gd name="T15" fmla="*/ 22 h 72"/>
                <a:gd name="T16" fmla="*/ 15 w 64"/>
                <a:gd name="T17" fmla="*/ 22 h 72"/>
                <a:gd name="T18" fmla="*/ 15 w 64"/>
                <a:gd name="T19" fmla="*/ 22 h 72"/>
                <a:gd name="T20" fmla="*/ 15 w 64"/>
                <a:gd name="T21" fmla="*/ 22 h 72"/>
                <a:gd name="T22" fmla="*/ 15 w 64"/>
                <a:gd name="T23" fmla="*/ 22 h 72"/>
                <a:gd name="T24" fmla="*/ 15 w 64"/>
                <a:gd name="T25" fmla="*/ 22 h 72"/>
                <a:gd name="T26" fmla="*/ 2 w 64"/>
                <a:gd name="T27" fmla="*/ 30 h 72"/>
                <a:gd name="T28" fmla="*/ 2 w 64"/>
                <a:gd name="T29" fmla="*/ 30 h 72"/>
                <a:gd name="T30" fmla="*/ 2 w 64"/>
                <a:gd name="T31" fmla="*/ 30 h 72"/>
                <a:gd name="T32" fmla="*/ 2 w 64"/>
                <a:gd name="T33" fmla="*/ 30 h 72"/>
                <a:gd name="T34" fmla="*/ 2 w 64"/>
                <a:gd name="T35" fmla="*/ 30 h 72"/>
                <a:gd name="T36" fmla="*/ 0 w 64"/>
                <a:gd name="T37" fmla="*/ 37 h 72"/>
                <a:gd name="T38" fmla="*/ 8 w 64"/>
                <a:gd name="T39" fmla="*/ 50 h 72"/>
                <a:gd name="T40" fmla="*/ 15 w 64"/>
                <a:gd name="T41" fmla="*/ 52 h 72"/>
                <a:gd name="T42" fmla="*/ 16 w 64"/>
                <a:gd name="T43" fmla="*/ 52 h 72"/>
                <a:gd name="T44" fmla="*/ 16 w 64"/>
                <a:gd name="T45" fmla="*/ 52 h 72"/>
                <a:gd name="T46" fmla="*/ 16 w 64"/>
                <a:gd name="T47" fmla="*/ 52 h 72"/>
                <a:gd name="T48" fmla="*/ 16 w 64"/>
                <a:gd name="T49" fmla="*/ 56 h 72"/>
                <a:gd name="T50" fmla="*/ 24 w 64"/>
                <a:gd name="T51" fmla="*/ 69 h 72"/>
                <a:gd name="T52" fmla="*/ 31 w 64"/>
                <a:gd name="T53" fmla="*/ 71 h 72"/>
                <a:gd name="T54" fmla="*/ 42 w 64"/>
                <a:gd name="T55" fmla="*/ 66 h 72"/>
                <a:gd name="T56" fmla="*/ 47 w 64"/>
                <a:gd name="T57" fmla="*/ 70 h 72"/>
                <a:gd name="T58" fmla="*/ 47 w 64"/>
                <a:gd name="T59" fmla="*/ 70 h 72"/>
                <a:gd name="T60" fmla="*/ 47 w 64"/>
                <a:gd name="T61" fmla="*/ 70 h 72"/>
                <a:gd name="T62" fmla="*/ 54 w 64"/>
                <a:gd name="T63" fmla="*/ 72 h 72"/>
                <a:gd name="T64" fmla="*/ 64 w 64"/>
                <a:gd name="T65" fmla="*/ 68 h 72"/>
                <a:gd name="T66" fmla="*/ 63 w 64"/>
                <a:gd name="T67" fmla="*/ 68 h 72"/>
                <a:gd name="T68" fmla="*/ 61 w 64"/>
                <a:gd name="T69" fmla="*/ 68 h 72"/>
                <a:gd name="T70" fmla="*/ 43 w 64"/>
                <a:gd name="T71" fmla="*/ 53 h 72"/>
                <a:gd name="T72" fmla="*/ 41 w 64"/>
                <a:gd name="T73" fmla="*/ 54 h 72"/>
                <a:gd name="T74" fmla="*/ 41 w 64"/>
                <a:gd name="T75" fmla="*/ 54 h 72"/>
                <a:gd name="T76" fmla="*/ 41 w 64"/>
                <a:gd name="T77" fmla="*/ 54 h 72"/>
                <a:gd name="T78" fmla="*/ 41 w 64"/>
                <a:gd name="T79" fmla="*/ 54 h 72"/>
                <a:gd name="T80" fmla="*/ 40 w 64"/>
                <a:gd name="T81" fmla="*/ 54 h 72"/>
                <a:gd name="T82" fmla="*/ 33 w 64"/>
                <a:gd name="T83" fmla="*/ 52 h 72"/>
                <a:gd name="T84" fmla="*/ 31 w 64"/>
                <a:gd name="T85" fmla="*/ 50 h 72"/>
                <a:gd name="T86" fmla="*/ 25 w 64"/>
                <a:gd name="T87" fmla="*/ 39 h 72"/>
                <a:gd name="T88" fmla="*/ 25 w 64"/>
                <a:gd name="T89" fmla="*/ 39 h 72"/>
                <a:gd name="T90" fmla="*/ 25 w 64"/>
                <a:gd name="T91" fmla="*/ 39 h 72"/>
                <a:gd name="T92" fmla="*/ 27 w 64"/>
                <a:gd name="T93" fmla="*/ 31 h 72"/>
                <a:gd name="T94" fmla="*/ 27 w 64"/>
                <a:gd name="T95" fmla="*/ 31 h 72"/>
                <a:gd name="T96" fmla="*/ 27 w 64"/>
                <a:gd name="T97" fmla="*/ 31 h 72"/>
                <a:gd name="T98" fmla="*/ 27 w 64"/>
                <a:gd name="T99" fmla="*/ 31 h 72"/>
                <a:gd name="T100" fmla="*/ 27 w 64"/>
                <a:gd name="T101" fmla="*/ 31 h 72"/>
                <a:gd name="T102" fmla="*/ 28 w 64"/>
                <a:gd name="T103" fmla="*/ 30 h 72"/>
                <a:gd name="T104" fmla="*/ 36 w 64"/>
                <a:gd name="T105" fmla="*/ 24 h 72"/>
                <a:gd name="T106" fmla="*/ 35 w 64"/>
                <a:gd name="T107" fmla="*/ 21 h 72"/>
                <a:gd name="T108" fmla="*/ 42 w 64"/>
                <a:gd name="T109" fmla="*/ 7 h 72"/>
                <a:gd name="T110" fmla="*/ 41 w 64"/>
                <a:gd name="T111" fmla="*/ 6 h 72"/>
                <a:gd name="T112" fmla="*/ 37 w 64"/>
                <a:gd name="T113" fmla="*/ 2 h 72"/>
                <a:gd name="T114" fmla="*/ 37 w 64"/>
                <a:gd name="T115" fmla="*/ 2 h 72"/>
                <a:gd name="T116" fmla="*/ 37 w 64"/>
                <a:gd name="T117" fmla="*/ 2 h 72"/>
                <a:gd name="T118" fmla="*/ 37 w 64"/>
                <a:gd name="T119" fmla="*/ 2 h 72"/>
                <a:gd name="T120" fmla="*/ 30 w 64"/>
                <a:gd name="T121"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 h="72">
                  <a:moveTo>
                    <a:pt x="30" y="0"/>
                  </a:moveTo>
                  <a:cubicBezTo>
                    <a:pt x="30" y="0"/>
                    <a:pt x="30" y="0"/>
                    <a:pt x="30" y="0"/>
                  </a:cubicBezTo>
                  <a:cubicBezTo>
                    <a:pt x="24" y="0"/>
                    <a:pt x="19" y="3"/>
                    <a:pt x="16" y="8"/>
                  </a:cubicBezTo>
                  <a:cubicBezTo>
                    <a:pt x="15" y="11"/>
                    <a:pt x="15" y="13"/>
                    <a:pt x="15" y="15"/>
                  </a:cubicBezTo>
                  <a:cubicBezTo>
                    <a:pt x="15" y="18"/>
                    <a:pt x="15" y="20"/>
                    <a:pt x="16" y="22"/>
                  </a:cubicBezTo>
                  <a:cubicBezTo>
                    <a:pt x="16" y="22"/>
                    <a:pt x="16" y="22"/>
                    <a:pt x="16" y="22"/>
                  </a:cubicBezTo>
                  <a:cubicBezTo>
                    <a:pt x="16" y="22"/>
                    <a:pt x="16" y="22"/>
                    <a:pt x="16" y="22"/>
                  </a:cubicBezTo>
                  <a:cubicBezTo>
                    <a:pt x="16" y="22"/>
                    <a:pt x="16" y="22"/>
                    <a:pt x="16" y="22"/>
                  </a:cubicBezTo>
                  <a:cubicBezTo>
                    <a:pt x="16" y="22"/>
                    <a:pt x="16" y="22"/>
                    <a:pt x="15" y="22"/>
                  </a:cubicBezTo>
                  <a:cubicBezTo>
                    <a:pt x="15" y="22"/>
                    <a:pt x="15" y="22"/>
                    <a:pt x="15" y="22"/>
                  </a:cubicBezTo>
                  <a:cubicBezTo>
                    <a:pt x="15" y="22"/>
                    <a:pt x="15" y="22"/>
                    <a:pt x="15" y="22"/>
                  </a:cubicBezTo>
                  <a:cubicBezTo>
                    <a:pt x="15" y="22"/>
                    <a:pt x="15" y="22"/>
                    <a:pt x="15" y="22"/>
                  </a:cubicBezTo>
                  <a:cubicBezTo>
                    <a:pt x="15" y="22"/>
                    <a:pt x="15" y="22"/>
                    <a:pt x="15" y="22"/>
                  </a:cubicBezTo>
                  <a:cubicBezTo>
                    <a:pt x="10" y="22"/>
                    <a:pt x="5" y="25"/>
                    <a:pt x="2" y="30"/>
                  </a:cubicBezTo>
                  <a:cubicBezTo>
                    <a:pt x="2" y="30"/>
                    <a:pt x="2" y="30"/>
                    <a:pt x="2" y="30"/>
                  </a:cubicBezTo>
                  <a:cubicBezTo>
                    <a:pt x="2" y="30"/>
                    <a:pt x="2" y="30"/>
                    <a:pt x="2" y="30"/>
                  </a:cubicBezTo>
                  <a:cubicBezTo>
                    <a:pt x="2" y="30"/>
                    <a:pt x="2" y="30"/>
                    <a:pt x="2" y="30"/>
                  </a:cubicBezTo>
                  <a:cubicBezTo>
                    <a:pt x="2" y="30"/>
                    <a:pt x="2" y="30"/>
                    <a:pt x="2" y="30"/>
                  </a:cubicBezTo>
                  <a:cubicBezTo>
                    <a:pt x="1" y="32"/>
                    <a:pt x="0" y="35"/>
                    <a:pt x="0" y="37"/>
                  </a:cubicBezTo>
                  <a:cubicBezTo>
                    <a:pt x="0" y="43"/>
                    <a:pt x="3" y="48"/>
                    <a:pt x="8" y="50"/>
                  </a:cubicBezTo>
                  <a:cubicBezTo>
                    <a:pt x="10" y="52"/>
                    <a:pt x="13" y="52"/>
                    <a:pt x="15" y="52"/>
                  </a:cubicBezTo>
                  <a:cubicBezTo>
                    <a:pt x="15" y="52"/>
                    <a:pt x="16" y="52"/>
                    <a:pt x="16" y="52"/>
                  </a:cubicBezTo>
                  <a:cubicBezTo>
                    <a:pt x="16" y="52"/>
                    <a:pt x="16" y="52"/>
                    <a:pt x="16" y="52"/>
                  </a:cubicBezTo>
                  <a:cubicBezTo>
                    <a:pt x="16" y="52"/>
                    <a:pt x="16" y="52"/>
                    <a:pt x="16" y="52"/>
                  </a:cubicBezTo>
                  <a:cubicBezTo>
                    <a:pt x="16" y="54"/>
                    <a:pt x="16" y="55"/>
                    <a:pt x="16" y="56"/>
                  </a:cubicBezTo>
                  <a:cubicBezTo>
                    <a:pt x="16" y="62"/>
                    <a:pt x="19" y="67"/>
                    <a:pt x="24" y="69"/>
                  </a:cubicBezTo>
                  <a:cubicBezTo>
                    <a:pt x="26" y="71"/>
                    <a:pt x="28" y="71"/>
                    <a:pt x="31" y="71"/>
                  </a:cubicBezTo>
                  <a:cubicBezTo>
                    <a:pt x="35" y="71"/>
                    <a:pt x="39" y="69"/>
                    <a:pt x="42" y="66"/>
                  </a:cubicBezTo>
                  <a:cubicBezTo>
                    <a:pt x="44" y="68"/>
                    <a:pt x="45" y="69"/>
                    <a:pt x="47" y="70"/>
                  </a:cubicBezTo>
                  <a:cubicBezTo>
                    <a:pt x="47" y="70"/>
                    <a:pt x="47" y="70"/>
                    <a:pt x="47" y="70"/>
                  </a:cubicBezTo>
                  <a:cubicBezTo>
                    <a:pt x="47" y="70"/>
                    <a:pt x="47" y="70"/>
                    <a:pt x="47" y="70"/>
                  </a:cubicBezTo>
                  <a:cubicBezTo>
                    <a:pt x="49" y="71"/>
                    <a:pt x="52" y="72"/>
                    <a:pt x="54" y="72"/>
                  </a:cubicBezTo>
                  <a:cubicBezTo>
                    <a:pt x="58" y="72"/>
                    <a:pt x="62" y="71"/>
                    <a:pt x="64" y="68"/>
                  </a:cubicBezTo>
                  <a:cubicBezTo>
                    <a:pt x="64" y="68"/>
                    <a:pt x="63" y="68"/>
                    <a:pt x="63" y="68"/>
                  </a:cubicBezTo>
                  <a:cubicBezTo>
                    <a:pt x="62" y="68"/>
                    <a:pt x="62" y="68"/>
                    <a:pt x="61" y="68"/>
                  </a:cubicBezTo>
                  <a:cubicBezTo>
                    <a:pt x="53" y="68"/>
                    <a:pt x="45" y="62"/>
                    <a:pt x="43" y="53"/>
                  </a:cubicBezTo>
                  <a:cubicBezTo>
                    <a:pt x="42" y="54"/>
                    <a:pt x="41" y="54"/>
                    <a:pt x="41" y="54"/>
                  </a:cubicBezTo>
                  <a:cubicBezTo>
                    <a:pt x="41" y="54"/>
                    <a:pt x="41" y="54"/>
                    <a:pt x="41" y="54"/>
                  </a:cubicBezTo>
                  <a:cubicBezTo>
                    <a:pt x="41" y="54"/>
                    <a:pt x="41" y="54"/>
                    <a:pt x="41" y="54"/>
                  </a:cubicBezTo>
                  <a:cubicBezTo>
                    <a:pt x="41" y="54"/>
                    <a:pt x="41" y="54"/>
                    <a:pt x="41" y="54"/>
                  </a:cubicBezTo>
                  <a:cubicBezTo>
                    <a:pt x="41" y="54"/>
                    <a:pt x="41" y="54"/>
                    <a:pt x="40" y="54"/>
                  </a:cubicBezTo>
                  <a:cubicBezTo>
                    <a:pt x="38" y="54"/>
                    <a:pt x="36" y="53"/>
                    <a:pt x="33" y="52"/>
                  </a:cubicBezTo>
                  <a:cubicBezTo>
                    <a:pt x="32" y="51"/>
                    <a:pt x="32" y="51"/>
                    <a:pt x="31" y="50"/>
                  </a:cubicBezTo>
                  <a:cubicBezTo>
                    <a:pt x="27" y="47"/>
                    <a:pt x="25" y="43"/>
                    <a:pt x="25" y="39"/>
                  </a:cubicBezTo>
                  <a:cubicBezTo>
                    <a:pt x="25" y="39"/>
                    <a:pt x="25" y="39"/>
                    <a:pt x="25" y="39"/>
                  </a:cubicBezTo>
                  <a:cubicBezTo>
                    <a:pt x="25" y="39"/>
                    <a:pt x="25" y="39"/>
                    <a:pt x="25" y="39"/>
                  </a:cubicBezTo>
                  <a:cubicBezTo>
                    <a:pt x="25" y="36"/>
                    <a:pt x="26" y="34"/>
                    <a:pt x="27" y="31"/>
                  </a:cubicBezTo>
                  <a:cubicBezTo>
                    <a:pt x="27" y="31"/>
                    <a:pt x="27" y="31"/>
                    <a:pt x="27" y="31"/>
                  </a:cubicBezTo>
                  <a:cubicBezTo>
                    <a:pt x="27" y="31"/>
                    <a:pt x="27" y="31"/>
                    <a:pt x="27" y="31"/>
                  </a:cubicBezTo>
                  <a:cubicBezTo>
                    <a:pt x="27" y="31"/>
                    <a:pt x="27" y="31"/>
                    <a:pt x="27" y="31"/>
                  </a:cubicBezTo>
                  <a:cubicBezTo>
                    <a:pt x="27" y="31"/>
                    <a:pt x="27" y="31"/>
                    <a:pt x="27" y="31"/>
                  </a:cubicBezTo>
                  <a:cubicBezTo>
                    <a:pt x="28" y="31"/>
                    <a:pt x="28" y="30"/>
                    <a:pt x="28" y="30"/>
                  </a:cubicBezTo>
                  <a:cubicBezTo>
                    <a:pt x="30" y="27"/>
                    <a:pt x="33" y="25"/>
                    <a:pt x="36" y="24"/>
                  </a:cubicBezTo>
                  <a:cubicBezTo>
                    <a:pt x="35" y="23"/>
                    <a:pt x="35" y="22"/>
                    <a:pt x="35" y="21"/>
                  </a:cubicBezTo>
                  <a:cubicBezTo>
                    <a:pt x="35" y="15"/>
                    <a:pt x="38" y="10"/>
                    <a:pt x="42" y="7"/>
                  </a:cubicBezTo>
                  <a:cubicBezTo>
                    <a:pt x="41" y="6"/>
                    <a:pt x="41" y="6"/>
                    <a:pt x="41" y="6"/>
                  </a:cubicBezTo>
                  <a:cubicBezTo>
                    <a:pt x="40" y="5"/>
                    <a:pt x="39" y="3"/>
                    <a:pt x="37" y="2"/>
                  </a:cubicBezTo>
                  <a:cubicBezTo>
                    <a:pt x="37" y="2"/>
                    <a:pt x="37" y="2"/>
                    <a:pt x="37" y="2"/>
                  </a:cubicBezTo>
                  <a:cubicBezTo>
                    <a:pt x="37" y="2"/>
                    <a:pt x="37" y="2"/>
                    <a:pt x="37" y="2"/>
                  </a:cubicBezTo>
                  <a:cubicBezTo>
                    <a:pt x="37" y="2"/>
                    <a:pt x="37" y="2"/>
                    <a:pt x="37" y="2"/>
                  </a:cubicBezTo>
                  <a:cubicBezTo>
                    <a:pt x="34" y="1"/>
                    <a:pt x="32" y="0"/>
                    <a:pt x="30" y="0"/>
                  </a:cubicBezTo>
                </a:path>
              </a:pathLst>
            </a:custGeom>
            <a:solidFill>
              <a:srgbClr val="FFAE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80" name="Freeform 380">
              <a:extLst>
                <a:ext uri="{FF2B5EF4-FFF2-40B4-BE49-F238E27FC236}">
                  <a16:creationId xmlns:a16="http://schemas.microsoft.com/office/drawing/2014/main" id="{233D636C-A589-42B1-95CE-B016BDB28F7B}"/>
                </a:ext>
              </a:extLst>
            </p:cNvPr>
            <p:cNvSpPr>
              <a:spLocks/>
            </p:cNvSpPr>
            <p:nvPr/>
          </p:nvSpPr>
          <p:spPr bwMode="auto">
            <a:xfrm>
              <a:off x="224" y="132"/>
              <a:ext cx="84" cy="83"/>
            </a:xfrm>
            <a:custGeom>
              <a:avLst/>
              <a:gdLst>
                <a:gd name="T0" fmla="*/ 31 w 35"/>
                <a:gd name="T1" fmla="*/ 25 h 35"/>
                <a:gd name="T2" fmla="*/ 25 w 35"/>
                <a:gd name="T3" fmla="*/ 4 h 35"/>
                <a:gd name="T4" fmla="*/ 4 w 35"/>
                <a:gd name="T5" fmla="*/ 10 h 35"/>
                <a:gd name="T6" fmla="*/ 10 w 35"/>
                <a:gd name="T7" fmla="*/ 31 h 35"/>
                <a:gd name="T8" fmla="*/ 31 w 35"/>
                <a:gd name="T9" fmla="*/ 25 h 35"/>
              </a:gdLst>
              <a:ahLst/>
              <a:cxnLst>
                <a:cxn ang="0">
                  <a:pos x="T0" y="T1"/>
                </a:cxn>
                <a:cxn ang="0">
                  <a:pos x="T2" y="T3"/>
                </a:cxn>
                <a:cxn ang="0">
                  <a:pos x="T4" y="T5"/>
                </a:cxn>
                <a:cxn ang="0">
                  <a:pos x="T6" y="T7"/>
                </a:cxn>
                <a:cxn ang="0">
                  <a:pos x="T8" y="T9"/>
                </a:cxn>
              </a:cxnLst>
              <a:rect l="0" t="0" r="r" b="b"/>
              <a:pathLst>
                <a:path w="35" h="35">
                  <a:moveTo>
                    <a:pt x="31" y="25"/>
                  </a:moveTo>
                  <a:cubicBezTo>
                    <a:pt x="35" y="18"/>
                    <a:pt x="32" y="8"/>
                    <a:pt x="25" y="4"/>
                  </a:cubicBezTo>
                  <a:cubicBezTo>
                    <a:pt x="17" y="0"/>
                    <a:pt x="8" y="3"/>
                    <a:pt x="4" y="10"/>
                  </a:cubicBezTo>
                  <a:cubicBezTo>
                    <a:pt x="0" y="18"/>
                    <a:pt x="3" y="27"/>
                    <a:pt x="10" y="31"/>
                  </a:cubicBezTo>
                  <a:cubicBezTo>
                    <a:pt x="18" y="35"/>
                    <a:pt x="27" y="32"/>
                    <a:pt x="31" y="25"/>
                  </a:cubicBezTo>
                </a:path>
              </a:pathLst>
            </a:custGeom>
            <a:solidFill>
              <a:srgbClr val="FFC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81" name="Freeform 381">
              <a:extLst>
                <a:ext uri="{FF2B5EF4-FFF2-40B4-BE49-F238E27FC236}">
                  <a16:creationId xmlns:a16="http://schemas.microsoft.com/office/drawing/2014/main" id="{899BE38B-78FD-4249-86C1-96B9DACEE690}"/>
                </a:ext>
              </a:extLst>
            </p:cNvPr>
            <p:cNvSpPr>
              <a:spLocks noEditPoints="1"/>
            </p:cNvSpPr>
            <p:nvPr/>
          </p:nvSpPr>
          <p:spPr bwMode="auto">
            <a:xfrm>
              <a:off x="234" y="15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FFB0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82" name="Freeform 382">
              <a:extLst>
                <a:ext uri="{FF2B5EF4-FFF2-40B4-BE49-F238E27FC236}">
                  <a16:creationId xmlns:a16="http://schemas.microsoft.com/office/drawing/2014/main" id="{C2D53A63-D6D7-48F3-A256-594779E27A61}"/>
                </a:ext>
              </a:extLst>
            </p:cNvPr>
            <p:cNvSpPr>
              <a:spLocks noEditPoints="1"/>
            </p:cNvSpPr>
            <p:nvPr/>
          </p:nvSpPr>
          <p:spPr bwMode="auto">
            <a:xfrm>
              <a:off x="229" y="153"/>
              <a:ext cx="7" cy="22"/>
            </a:xfrm>
            <a:custGeom>
              <a:avLst/>
              <a:gdLst>
                <a:gd name="T0" fmla="*/ 2 w 3"/>
                <a:gd name="T1" fmla="*/ 1 h 9"/>
                <a:gd name="T2" fmla="*/ 2 w 3"/>
                <a:gd name="T3" fmla="*/ 1 h 9"/>
                <a:gd name="T4" fmla="*/ 0 w 3"/>
                <a:gd name="T5" fmla="*/ 9 h 9"/>
                <a:gd name="T6" fmla="*/ 2 w 3"/>
                <a:gd name="T7" fmla="*/ 1 h 9"/>
                <a:gd name="T8" fmla="*/ 2 w 3"/>
                <a:gd name="T9" fmla="*/ 1 h 9"/>
                <a:gd name="T10" fmla="*/ 2 w 3"/>
                <a:gd name="T11" fmla="*/ 1 h 9"/>
                <a:gd name="T12" fmla="*/ 2 w 3"/>
                <a:gd name="T13" fmla="*/ 1 h 9"/>
                <a:gd name="T14" fmla="*/ 2 w 3"/>
                <a:gd name="T15" fmla="*/ 1 h 9"/>
                <a:gd name="T16" fmla="*/ 2 w 3"/>
                <a:gd name="T17" fmla="*/ 1 h 9"/>
                <a:gd name="T18" fmla="*/ 2 w 3"/>
                <a:gd name="T19" fmla="*/ 1 h 9"/>
                <a:gd name="T20" fmla="*/ 2 w 3"/>
                <a:gd name="T21" fmla="*/ 1 h 9"/>
                <a:gd name="T22" fmla="*/ 3 w 3"/>
                <a:gd name="T23" fmla="*/ 0 h 9"/>
                <a:gd name="T24" fmla="*/ 2 w 3"/>
                <a:gd name="T25" fmla="*/ 1 h 9"/>
                <a:gd name="T26" fmla="*/ 2 w 3"/>
                <a:gd name="T27" fmla="*/ 1 h 9"/>
                <a:gd name="T28" fmla="*/ 3 w 3"/>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9">
                  <a:moveTo>
                    <a:pt x="2" y="1"/>
                  </a:moveTo>
                  <a:cubicBezTo>
                    <a:pt x="2" y="1"/>
                    <a:pt x="2" y="1"/>
                    <a:pt x="2" y="1"/>
                  </a:cubicBezTo>
                  <a:cubicBezTo>
                    <a:pt x="1" y="4"/>
                    <a:pt x="0" y="6"/>
                    <a:pt x="0" y="9"/>
                  </a:cubicBezTo>
                  <a:cubicBezTo>
                    <a:pt x="0" y="6"/>
                    <a:pt x="1" y="4"/>
                    <a:pt x="2" y="1"/>
                  </a:cubicBezTo>
                  <a:cubicBezTo>
                    <a:pt x="2" y="1"/>
                    <a:pt x="2" y="1"/>
                    <a:pt x="2" y="1"/>
                  </a:cubicBezTo>
                  <a:cubicBezTo>
                    <a:pt x="2" y="1"/>
                    <a:pt x="2" y="1"/>
                    <a:pt x="2" y="1"/>
                  </a:cubicBezTo>
                  <a:moveTo>
                    <a:pt x="2" y="1"/>
                  </a:moveTo>
                  <a:cubicBezTo>
                    <a:pt x="2" y="1"/>
                    <a:pt x="2" y="1"/>
                    <a:pt x="2" y="1"/>
                  </a:cubicBezTo>
                  <a:cubicBezTo>
                    <a:pt x="2" y="1"/>
                    <a:pt x="2" y="1"/>
                    <a:pt x="2" y="1"/>
                  </a:cubicBezTo>
                  <a:cubicBezTo>
                    <a:pt x="2" y="1"/>
                    <a:pt x="2" y="1"/>
                    <a:pt x="2" y="1"/>
                  </a:cubicBezTo>
                  <a:cubicBezTo>
                    <a:pt x="2" y="1"/>
                    <a:pt x="2" y="1"/>
                    <a:pt x="2" y="1"/>
                  </a:cubicBezTo>
                  <a:moveTo>
                    <a:pt x="3" y="0"/>
                  </a:moveTo>
                  <a:cubicBezTo>
                    <a:pt x="3" y="0"/>
                    <a:pt x="3" y="1"/>
                    <a:pt x="2" y="1"/>
                  </a:cubicBezTo>
                  <a:cubicBezTo>
                    <a:pt x="2" y="1"/>
                    <a:pt x="2" y="1"/>
                    <a:pt x="2" y="1"/>
                  </a:cubicBezTo>
                  <a:cubicBezTo>
                    <a:pt x="3" y="1"/>
                    <a:pt x="3" y="0"/>
                    <a:pt x="3" y="0"/>
                  </a:cubicBezTo>
                </a:path>
              </a:pathLst>
            </a:custGeom>
            <a:solidFill>
              <a:srgbClr val="FF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83" name="Freeform 383">
              <a:extLst>
                <a:ext uri="{FF2B5EF4-FFF2-40B4-BE49-F238E27FC236}">
                  <a16:creationId xmlns:a16="http://schemas.microsoft.com/office/drawing/2014/main" id="{4014D5F2-3E6B-482D-9AA4-0EDBCB2541FC}"/>
                </a:ext>
              </a:extLst>
            </p:cNvPr>
            <p:cNvSpPr>
              <a:spLocks/>
            </p:cNvSpPr>
            <p:nvPr/>
          </p:nvSpPr>
          <p:spPr bwMode="auto">
            <a:xfrm>
              <a:off x="229" y="139"/>
              <a:ext cx="57" cy="72"/>
            </a:xfrm>
            <a:custGeom>
              <a:avLst/>
              <a:gdLst>
                <a:gd name="T0" fmla="*/ 16 w 24"/>
                <a:gd name="T1" fmla="*/ 0 h 30"/>
                <a:gd name="T2" fmla="*/ 3 w 24"/>
                <a:gd name="T3" fmla="*/ 6 h 30"/>
                <a:gd name="T4" fmla="*/ 2 w 24"/>
                <a:gd name="T5" fmla="*/ 7 h 30"/>
                <a:gd name="T6" fmla="*/ 2 w 24"/>
                <a:gd name="T7" fmla="*/ 7 h 30"/>
                <a:gd name="T8" fmla="*/ 2 w 24"/>
                <a:gd name="T9" fmla="*/ 7 h 30"/>
                <a:gd name="T10" fmla="*/ 2 w 24"/>
                <a:gd name="T11" fmla="*/ 7 h 30"/>
                <a:gd name="T12" fmla="*/ 2 w 24"/>
                <a:gd name="T13" fmla="*/ 7 h 30"/>
                <a:gd name="T14" fmla="*/ 0 w 24"/>
                <a:gd name="T15" fmla="*/ 15 h 30"/>
                <a:gd name="T16" fmla="*/ 8 w 24"/>
                <a:gd name="T17" fmla="*/ 28 h 30"/>
                <a:gd name="T18" fmla="*/ 15 w 24"/>
                <a:gd name="T19" fmla="*/ 30 h 30"/>
                <a:gd name="T20" fmla="*/ 24 w 24"/>
                <a:gd name="T21" fmla="*/ 27 h 30"/>
                <a:gd name="T22" fmla="*/ 10 w 24"/>
                <a:gd name="T23" fmla="*/ 13 h 30"/>
                <a:gd name="T24" fmla="*/ 17 w 24"/>
                <a:gd name="T25" fmla="*/ 0 h 30"/>
                <a:gd name="T26" fmla="*/ 16 w 24"/>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0">
                  <a:moveTo>
                    <a:pt x="16" y="0"/>
                  </a:moveTo>
                  <a:cubicBezTo>
                    <a:pt x="11" y="0"/>
                    <a:pt x="6" y="2"/>
                    <a:pt x="3" y="6"/>
                  </a:cubicBezTo>
                  <a:cubicBezTo>
                    <a:pt x="3" y="6"/>
                    <a:pt x="3" y="7"/>
                    <a:pt x="2" y="7"/>
                  </a:cubicBezTo>
                  <a:cubicBezTo>
                    <a:pt x="2" y="7"/>
                    <a:pt x="2" y="7"/>
                    <a:pt x="2" y="7"/>
                  </a:cubicBezTo>
                  <a:cubicBezTo>
                    <a:pt x="2" y="7"/>
                    <a:pt x="2" y="7"/>
                    <a:pt x="2" y="7"/>
                  </a:cubicBezTo>
                  <a:cubicBezTo>
                    <a:pt x="2" y="7"/>
                    <a:pt x="2" y="7"/>
                    <a:pt x="2" y="7"/>
                  </a:cubicBezTo>
                  <a:cubicBezTo>
                    <a:pt x="2" y="7"/>
                    <a:pt x="2" y="7"/>
                    <a:pt x="2" y="7"/>
                  </a:cubicBezTo>
                  <a:cubicBezTo>
                    <a:pt x="1" y="10"/>
                    <a:pt x="0" y="12"/>
                    <a:pt x="0" y="15"/>
                  </a:cubicBezTo>
                  <a:cubicBezTo>
                    <a:pt x="0" y="20"/>
                    <a:pt x="3" y="25"/>
                    <a:pt x="8" y="28"/>
                  </a:cubicBezTo>
                  <a:cubicBezTo>
                    <a:pt x="11" y="29"/>
                    <a:pt x="13" y="30"/>
                    <a:pt x="15" y="30"/>
                  </a:cubicBezTo>
                  <a:cubicBezTo>
                    <a:pt x="19" y="30"/>
                    <a:pt x="22" y="29"/>
                    <a:pt x="24" y="27"/>
                  </a:cubicBezTo>
                  <a:cubicBezTo>
                    <a:pt x="17" y="27"/>
                    <a:pt x="10" y="22"/>
                    <a:pt x="10" y="13"/>
                  </a:cubicBezTo>
                  <a:cubicBezTo>
                    <a:pt x="10" y="7"/>
                    <a:pt x="13" y="2"/>
                    <a:pt x="17" y="0"/>
                  </a:cubicBezTo>
                  <a:cubicBezTo>
                    <a:pt x="17" y="0"/>
                    <a:pt x="16" y="0"/>
                    <a:pt x="16" y="0"/>
                  </a:cubicBezTo>
                </a:path>
              </a:pathLst>
            </a:custGeom>
            <a:solidFill>
              <a:srgbClr val="FFBA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884" name="CuadroTexto 28883">
            <a:extLst>
              <a:ext uri="{FF2B5EF4-FFF2-40B4-BE49-F238E27FC236}">
                <a16:creationId xmlns:a16="http://schemas.microsoft.com/office/drawing/2014/main" id="{12FE2040-8BA7-4222-B8F6-4D46E8709343}"/>
              </a:ext>
            </a:extLst>
          </p:cNvPr>
          <p:cNvSpPr txBox="1"/>
          <p:nvPr/>
        </p:nvSpPr>
        <p:spPr>
          <a:xfrm>
            <a:off x="2662180" y="5430838"/>
            <a:ext cx="7013692" cy="369332"/>
          </a:xfrm>
          <a:prstGeom prst="rect">
            <a:avLst/>
          </a:prstGeom>
          <a:noFill/>
        </p:spPr>
        <p:txBody>
          <a:bodyPr wrap="square" rtlCol="0">
            <a:spAutoFit/>
          </a:bodyPr>
          <a:lstStyle/>
          <a:p>
            <a:pPr algn="ctr"/>
            <a:r>
              <a:rPr lang="en-US" dirty="0">
                <a:solidFill>
                  <a:srgbClr val="F4F4F4"/>
                </a:solidFill>
                <a:hlinkClick r:id="rId2">
                  <a:extLst>
                    <a:ext uri="{A12FA001-AC4F-418D-AE19-62706E023703}">
                      <ahyp:hlinkClr xmlns:ahyp="http://schemas.microsoft.com/office/drawing/2018/hyperlinkcolor" val="tx"/>
                    </a:ext>
                  </a:extLst>
                </a:hlinkClick>
              </a:rPr>
              <a:t>http://free-powerpoint-templates-download.com/</a:t>
            </a:r>
            <a:r>
              <a:rPr lang="en-US" dirty="0">
                <a:solidFill>
                  <a:srgbClr val="F4F4F4"/>
                </a:solidFill>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1D8D5F4C-2D32-4354-9994-79E04D718CF6}"/>
              </a:ext>
            </a:extLst>
          </p:cNvPr>
          <p:cNvSpPr/>
          <p:nvPr/>
        </p:nvSpPr>
        <p:spPr>
          <a:xfrm>
            <a:off x="0" y="0"/>
            <a:ext cx="4229100" cy="6858000"/>
          </a:xfrm>
          <a:prstGeom prst="rect">
            <a:avLst/>
          </a:prstGeom>
          <a:solidFill>
            <a:srgbClr val="8B21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9" name="Group 68">
            <a:extLst>
              <a:ext uri="{FF2B5EF4-FFF2-40B4-BE49-F238E27FC236}">
                <a16:creationId xmlns:a16="http://schemas.microsoft.com/office/drawing/2014/main" id="{9EFBCE63-4243-4056-82C3-D422C81C5B58}"/>
              </a:ext>
            </a:extLst>
          </p:cNvPr>
          <p:cNvGrpSpPr>
            <a:grpSpLocks noChangeAspect="1"/>
          </p:cNvGrpSpPr>
          <p:nvPr/>
        </p:nvGrpSpPr>
        <p:grpSpPr bwMode="auto">
          <a:xfrm rot="20400761">
            <a:off x="1219203" y="1002961"/>
            <a:ext cx="4229100" cy="5477069"/>
            <a:chOff x="367" y="-281"/>
            <a:chExt cx="3504" cy="4538"/>
          </a:xfrm>
          <a:effectLst>
            <a:outerShdw blurRad="63500" sx="102000" sy="102000" algn="ctr" rotWithShape="0">
              <a:prstClr val="black">
                <a:alpha val="40000"/>
              </a:prstClr>
            </a:outerShdw>
          </a:effectLst>
        </p:grpSpPr>
        <p:sp>
          <p:nvSpPr>
            <p:cNvPr id="171" name="Freeform 69">
              <a:extLst>
                <a:ext uri="{FF2B5EF4-FFF2-40B4-BE49-F238E27FC236}">
                  <a16:creationId xmlns:a16="http://schemas.microsoft.com/office/drawing/2014/main" id="{1CF1322A-BF30-4895-9A90-6592095ADAC0}"/>
                </a:ext>
              </a:extLst>
            </p:cNvPr>
            <p:cNvSpPr>
              <a:spLocks/>
            </p:cNvSpPr>
            <p:nvPr/>
          </p:nvSpPr>
          <p:spPr bwMode="auto">
            <a:xfrm>
              <a:off x="1654" y="431"/>
              <a:ext cx="1366" cy="1159"/>
            </a:xfrm>
            <a:custGeom>
              <a:avLst/>
              <a:gdLst>
                <a:gd name="T0" fmla="*/ 24 w 575"/>
                <a:gd name="T1" fmla="*/ 191 h 488"/>
                <a:gd name="T2" fmla="*/ 244 w 575"/>
                <a:gd name="T3" fmla="*/ 459 h 488"/>
                <a:gd name="T4" fmla="*/ 551 w 575"/>
                <a:gd name="T5" fmla="*/ 297 h 488"/>
                <a:gd name="T6" fmla="*/ 330 w 575"/>
                <a:gd name="T7" fmla="*/ 29 h 488"/>
                <a:gd name="T8" fmla="*/ 24 w 575"/>
                <a:gd name="T9" fmla="*/ 191 h 488"/>
              </a:gdLst>
              <a:ahLst/>
              <a:cxnLst>
                <a:cxn ang="0">
                  <a:pos x="T0" y="T1"/>
                </a:cxn>
                <a:cxn ang="0">
                  <a:pos x="T2" y="T3"/>
                </a:cxn>
                <a:cxn ang="0">
                  <a:pos x="T4" y="T5"/>
                </a:cxn>
                <a:cxn ang="0">
                  <a:pos x="T6" y="T7"/>
                </a:cxn>
                <a:cxn ang="0">
                  <a:pos x="T8" y="T9"/>
                </a:cxn>
              </a:cxnLst>
              <a:rect l="0" t="0" r="r" b="b"/>
              <a:pathLst>
                <a:path w="575" h="488">
                  <a:moveTo>
                    <a:pt x="24" y="191"/>
                  </a:moveTo>
                  <a:cubicBezTo>
                    <a:pt x="0" y="310"/>
                    <a:pt x="99" y="430"/>
                    <a:pt x="244" y="459"/>
                  </a:cubicBezTo>
                  <a:cubicBezTo>
                    <a:pt x="390" y="488"/>
                    <a:pt x="527" y="415"/>
                    <a:pt x="551" y="297"/>
                  </a:cubicBezTo>
                  <a:cubicBezTo>
                    <a:pt x="575" y="178"/>
                    <a:pt x="476" y="58"/>
                    <a:pt x="330" y="29"/>
                  </a:cubicBezTo>
                  <a:cubicBezTo>
                    <a:pt x="185" y="0"/>
                    <a:pt x="48" y="73"/>
                    <a:pt x="24" y="191"/>
                  </a:cubicBezTo>
                  <a:close/>
                </a:path>
              </a:pathLst>
            </a:custGeom>
            <a:solidFill>
              <a:srgbClr val="FFE0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70">
              <a:extLst>
                <a:ext uri="{FF2B5EF4-FFF2-40B4-BE49-F238E27FC236}">
                  <a16:creationId xmlns:a16="http://schemas.microsoft.com/office/drawing/2014/main" id="{A4DD5B4D-9D73-4866-A51D-4A4682B79929}"/>
                </a:ext>
              </a:extLst>
            </p:cNvPr>
            <p:cNvSpPr>
              <a:spLocks/>
            </p:cNvSpPr>
            <p:nvPr/>
          </p:nvSpPr>
          <p:spPr bwMode="auto">
            <a:xfrm>
              <a:off x="3315" y="3050"/>
              <a:ext cx="104" cy="300"/>
            </a:xfrm>
            <a:custGeom>
              <a:avLst/>
              <a:gdLst>
                <a:gd name="T0" fmla="*/ 1 w 44"/>
                <a:gd name="T1" fmla="*/ 116 h 126"/>
                <a:gd name="T2" fmla="*/ 6 w 44"/>
                <a:gd name="T3" fmla="*/ 125 h 126"/>
                <a:gd name="T4" fmla="*/ 16 w 44"/>
                <a:gd name="T5" fmla="*/ 119 h 126"/>
                <a:gd name="T6" fmla="*/ 43 w 44"/>
                <a:gd name="T7" fmla="*/ 11 h 126"/>
                <a:gd name="T8" fmla="*/ 37 w 44"/>
                <a:gd name="T9" fmla="*/ 1 h 126"/>
                <a:gd name="T10" fmla="*/ 28 w 44"/>
                <a:gd name="T11" fmla="*/ 7 h 126"/>
                <a:gd name="T12" fmla="*/ 1 w 44"/>
                <a:gd name="T13" fmla="*/ 116 h 126"/>
              </a:gdLst>
              <a:ahLst/>
              <a:cxnLst>
                <a:cxn ang="0">
                  <a:pos x="T0" y="T1"/>
                </a:cxn>
                <a:cxn ang="0">
                  <a:pos x="T2" y="T3"/>
                </a:cxn>
                <a:cxn ang="0">
                  <a:pos x="T4" y="T5"/>
                </a:cxn>
                <a:cxn ang="0">
                  <a:pos x="T6" y="T7"/>
                </a:cxn>
                <a:cxn ang="0">
                  <a:pos x="T8" y="T9"/>
                </a:cxn>
                <a:cxn ang="0">
                  <a:pos x="T10" y="T11"/>
                </a:cxn>
                <a:cxn ang="0">
                  <a:pos x="T12" y="T13"/>
                </a:cxn>
              </a:cxnLst>
              <a:rect l="0" t="0" r="r" b="b"/>
              <a:pathLst>
                <a:path w="44" h="126">
                  <a:moveTo>
                    <a:pt x="1" y="116"/>
                  </a:moveTo>
                  <a:cubicBezTo>
                    <a:pt x="0" y="120"/>
                    <a:pt x="2" y="124"/>
                    <a:pt x="6" y="125"/>
                  </a:cubicBezTo>
                  <a:cubicBezTo>
                    <a:pt x="10" y="126"/>
                    <a:pt x="15" y="123"/>
                    <a:pt x="16" y="119"/>
                  </a:cubicBezTo>
                  <a:cubicBezTo>
                    <a:pt x="43" y="11"/>
                    <a:pt x="43" y="11"/>
                    <a:pt x="43" y="11"/>
                  </a:cubicBezTo>
                  <a:cubicBezTo>
                    <a:pt x="44" y="6"/>
                    <a:pt x="41" y="2"/>
                    <a:pt x="37" y="1"/>
                  </a:cubicBezTo>
                  <a:cubicBezTo>
                    <a:pt x="33" y="0"/>
                    <a:pt x="29" y="3"/>
                    <a:pt x="28" y="7"/>
                  </a:cubicBezTo>
                  <a:cubicBezTo>
                    <a:pt x="1" y="116"/>
                    <a:pt x="1" y="116"/>
                    <a:pt x="1" y="116"/>
                  </a:cubicBezTo>
                </a:path>
              </a:pathLst>
            </a:custGeom>
            <a:solidFill>
              <a:srgbClr val="44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71">
              <a:extLst>
                <a:ext uri="{FF2B5EF4-FFF2-40B4-BE49-F238E27FC236}">
                  <a16:creationId xmlns:a16="http://schemas.microsoft.com/office/drawing/2014/main" id="{4EE88A4A-5A01-48C7-8323-E34C592F441C}"/>
                </a:ext>
              </a:extLst>
            </p:cNvPr>
            <p:cNvSpPr>
              <a:spLocks/>
            </p:cNvSpPr>
            <p:nvPr/>
          </p:nvSpPr>
          <p:spPr bwMode="auto">
            <a:xfrm>
              <a:off x="2959" y="3540"/>
              <a:ext cx="539" cy="270"/>
            </a:xfrm>
            <a:custGeom>
              <a:avLst/>
              <a:gdLst>
                <a:gd name="T0" fmla="*/ 188 w 227"/>
                <a:gd name="T1" fmla="*/ 47 h 114"/>
                <a:gd name="T2" fmla="*/ 204 w 227"/>
                <a:gd name="T3" fmla="*/ 86 h 114"/>
                <a:gd name="T4" fmla="*/ 65 w 227"/>
                <a:gd name="T5" fmla="*/ 79 h 114"/>
                <a:gd name="T6" fmla="*/ 28 w 227"/>
                <a:gd name="T7" fmla="*/ 4 h 114"/>
                <a:gd name="T8" fmla="*/ 188 w 227"/>
                <a:gd name="T9" fmla="*/ 47 h 114"/>
              </a:gdLst>
              <a:ahLst/>
              <a:cxnLst>
                <a:cxn ang="0">
                  <a:pos x="T0" y="T1"/>
                </a:cxn>
                <a:cxn ang="0">
                  <a:pos x="T2" y="T3"/>
                </a:cxn>
                <a:cxn ang="0">
                  <a:pos x="T4" y="T5"/>
                </a:cxn>
                <a:cxn ang="0">
                  <a:pos x="T6" y="T7"/>
                </a:cxn>
                <a:cxn ang="0">
                  <a:pos x="T8" y="T9"/>
                </a:cxn>
              </a:cxnLst>
              <a:rect l="0" t="0" r="r" b="b"/>
              <a:pathLst>
                <a:path w="227" h="114">
                  <a:moveTo>
                    <a:pt x="188" y="47"/>
                  </a:moveTo>
                  <a:cubicBezTo>
                    <a:pt x="188" y="47"/>
                    <a:pt x="227" y="69"/>
                    <a:pt x="204" y="86"/>
                  </a:cubicBezTo>
                  <a:cubicBezTo>
                    <a:pt x="182" y="102"/>
                    <a:pt x="127" y="114"/>
                    <a:pt x="65" y="79"/>
                  </a:cubicBezTo>
                  <a:cubicBezTo>
                    <a:pt x="0" y="43"/>
                    <a:pt x="5" y="8"/>
                    <a:pt x="28" y="4"/>
                  </a:cubicBezTo>
                  <a:cubicBezTo>
                    <a:pt x="52" y="0"/>
                    <a:pt x="142" y="9"/>
                    <a:pt x="188" y="47"/>
                  </a:cubicBezTo>
                  <a:close/>
                </a:path>
              </a:pathLst>
            </a:custGeom>
            <a:solidFill>
              <a:srgbClr val="ED97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72">
              <a:extLst>
                <a:ext uri="{FF2B5EF4-FFF2-40B4-BE49-F238E27FC236}">
                  <a16:creationId xmlns:a16="http://schemas.microsoft.com/office/drawing/2014/main" id="{6F115988-6FC6-467D-AB6A-5400973D243B}"/>
                </a:ext>
              </a:extLst>
            </p:cNvPr>
            <p:cNvSpPr>
              <a:spLocks/>
            </p:cNvSpPr>
            <p:nvPr/>
          </p:nvSpPr>
          <p:spPr bwMode="auto">
            <a:xfrm>
              <a:off x="3184" y="3542"/>
              <a:ext cx="91" cy="192"/>
            </a:xfrm>
            <a:custGeom>
              <a:avLst/>
              <a:gdLst>
                <a:gd name="T0" fmla="*/ 13 w 38"/>
                <a:gd name="T1" fmla="*/ 45 h 81"/>
                <a:gd name="T2" fmla="*/ 19 w 38"/>
                <a:gd name="T3" fmla="*/ 0 h 81"/>
                <a:gd name="T4" fmla="*/ 35 w 38"/>
                <a:gd name="T5" fmla="*/ 2 h 81"/>
                <a:gd name="T6" fmla="*/ 30 w 38"/>
                <a:gd name="T7" fmla="*/ 47 h 81"/>
                <a:gd name="T8" fmla="*/ 37 w 38"/>
                <a:gd name="T9" fmla="*/ 64 h 81"/>
                <a:gd name="T10" fmla="*/ 17 w 38"/>
                <a:gd name="T11" fmla="*/ 80 h 81"/>
                <a:gd name="T12" fmla="*/ 1 w 38"/>
                <a:gd name="T13" fmla="*/ 60 h 81"/>
                <a:gd name="T14" fmla="*/ 13 w 38"/>
                <a:gd name="T15" fmla="*/ 45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81">
                  <a:moveTo>
                    <a:pt x="13" y="45"/>
                  </a:moveTo>
                  <a:cubicBezTo>
                    <a:pt x="19" y="0"/>
                    <a:pt x="19" y="0"/>
                    <a:pt x="19" y="0"/>
                  </a:cubicBezTo>
                  <a:cubicBezTo>
                    <a:pt x="35" y="2"/>
                    <a:pt x="35" y="2"/>
                    <a:pt x="35" y="2"/>
                  </a:cubicBezTo>
                  <a:cubicBezTo>
                    <a:pt x="30" y="47"/>
                    <a:pt x="30" y="47"/>
                    <a:pt x="30" y="47"/>
                  </a:cubicBezTo>
                  <a:cubicBezTo>
                    <a:pt x="35" y="51"/>
                    <a:pt x="38" y="57"/>
                    <a:pt x="37" y="64"/>
                  </a:cubicBezTo>
                  <a:cubicBezTo>
                    <a:pt x="36" y="74"/>
                    <a:pt x="27" y="81"/>
                    <a:pt x="17" y="80"/>
                  </a:cubicBezTo>
                  <a:cubicBezTo>
                    <a:pt x="7" y="79"/>
                    <a:pt x="0" y="70"/>
                    <a:pt x="1" y="60"/>
                  </a:cubicBezTo>
                  <a:cubicBezTo>
                    <a:pt x="2" y="53"/>
                    <a:pt x="7" y="47"/>
                    <a:pt x="13" y="45"/>
                  </a:cubicBezTo>
                  <a:close/>
                </a:path>
              </a:pathLst>
            </a:custGeom>
            <a:solidFill>
              <a:srgbClr val="D680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73">
              <a:extLst>
                <a:ext uri="{FF2B5EF4-FFF2-40B4-BE49-F238E27FC236}">
                  <a16:creationId xmlns:a16="http://schemas.microsoft.com/office/drawing/2014/main" id="{0CE94350-B974-4C0A-9AEE-22F7D08ADC4D}"/>
                </a:ext>
              </a:extLst>
            </p:cNvPr>
            <p:cNvSpPr>
              <a:spLocks/>
            </p:cNvSpPr>
            <p:nvPr/>
          </p:nvSpPr>
          <p:spPr bwMode="auto">
            <a:xfrm>
              <a:off x="2997" y="3236"/>
              <a:ext cx="463" cy="479"/>
            </a:xfrm>
            <a:custGeom>
              <a:avLst/>
              <a:gdLst>
                <a:gd name="T0" fmla="*/ 195 w 195"/>
                <a:gd name="T1" fmla="*/ 202 h 202"/>
                <a:gd name="T2" fmla="*/ 182 w 195"/>
                <a:gd name="T3" fmla="*/ 127 h 202"/>
                <a:gd name="T4" fmla="*/ 155 w 195"/>
                <a:gd name="T5" fmla="*/ 18 h 202"/>
                <a:gd name="T6" fmla="*/ 67 w 195"/>
                <a:gd name="T7" fmla="*/ 72 h 202"/>
                <a:gd name="T8" fmla="*/ 0 w 195"/>
                <a:gd name="T9" fmla="*/ 139 h 202"/>
                <a:gd name="T10" fmla="*/ 195 w 195"/>
                <a:gd name="T11" fmla="*/ 202 h 202"/>
              </a:gdLst>
              <a:ahLst/>
              <a:cxnLst>
                <a:cxn ang="0">
                  <a:pos x="T0" y="T1"/>
                </a:cxn>
                <a:cxn ang="0">
                  <a:pos x="T2" y="T3"/>
                </a:cxn>
                <a:cxn ang="0">
                  <a:pos x="T4" y="T5"/>
                </a:cxn>
                <a:cxn ang="0">
                  <a:pos x="T6" y="T7"/>
                </a:cxn>
                <a:cxn ang="0">
                  <a:pos x="T8" y="T9"/>
                </a:cxn>
                <a:cxn ang="0">
                  <a:pos x="T10" y="T11"/>
                </a:cxn>
              </a:cxnLst>
              <a:rect l="0" t="0" r="r" b="b"/>
              <a:pathLst>
                <a:path w="195" h="202">
                  <a:moveTo>
                    <a:pt x="195" y="202"/>
                  </a:moveTo>
                  <a:cubicBezTo>
                    <a:pt x="195" y="202"/>
                    <a:pt x="186" y="167"/>
                    <a:pt x="182" y="127"/>
                  </a:cubicBezTo>
                  <a:cubicBezTo>
                    <a:pt x="178" y="99"/>
                    <a:pt x="180" y="35"/>
                    <a:pt x="155" y="18"/>
                  </a:cubicBezTo>
                  <a:cubicBezTo>
                    <a:pt x="131" y="0"/>
                    <a:pt x="114" y="24"/>
                    <a:pt x="67" y="72"/>
                  </a:cubicBezTo>
                  <a:cubicBezTo>
                    <a:pt x="22" y="118"/>
                    <a:pt x="0" y="139"/>
                    <a:pt x="0" y="139"/>
                  </a:cubicBezTo>
                  <a:cubicBezTo>
                    <a:pt x="0" y="139"/>
                    <a:pt x="154" y="147"/>
                    <a:pt x="195" y="202"/>
                  </a:cubicBezTo>
                </a:path>
              </a:pathLst>
            </a:custGeom>
            <a:solidFill>
              <a:srgbClr val="F4D9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74">
              <a:extLst>
                <a:ext uri="{FF2B5EF4-FFF2-40B4-BE49-F238E27FC236}">
                  <a16:creationId xmlns:a16="http://schemas.microsoft.com/office/drawing/2014/main" id="{8C61EA72-F441-4902-B1EB-FAE998FCE41B}"/>
                </a:ext>
              </a:extLst>
            </p:cNvPr>
            <p:cNvSpPr>
              <a:spLocks/>
            </p:cNvSpPr>
            <p:nvPr/>
          </p:nvSpPr>
          <p:spPr bwMode="auto">
            <a:xfrm>
              <a:off x="3191" y="3105"/>
              <a:ext cx="171" cy="218"/>
            </a:xfrm>
            <a:custGeom>
              <a:avLst/>
              <a:gdLst>
                <a:gd name="T0" fmla="*/ 55 w 72"/>
                <a:gd name="T1" fmla="*/ 92 h 92"/>
                <a:gd name="T2" fmla="*/ 28 w 72"/>
                <a:gd name="T3" fmla="*/ 87 h 92"/>
                <a:gd name="T4" fmla="*/ 6 w 72"/>
                <a:gd name="T5" fmla="*/ 72 h 92"/>
                <a:gd name="T6" fmla="*/ 0 w 72"/>
                <a:gd name="T7" fmla="*/ 43 h 92"/>
                <a:gd name="T8" fmla="*/ 5 w 72"/>
                <a:gd name="T9" fmla="*/ 0 h 92"/>
                <a:gd name="T10" fmla="*/ 45 w 72"/>
                <a:gd name="T11" fmla="*/ 11 h 92"/>
                <a:gd name="T12" fmla="*/ 70 w 72"/>
                <a:gd name="T13" fmla="*/ 33 h 92"/>
                <a:gd name="T14" fmla="*/ 72 w 72"/>
                <a:gd name="T15" fmla="*/ 64 h 92"/>
                <a:gd name="T16" fmla="*/ 55 w 72"/>
                <a:gd name="T17"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92">
                  <a:moveTo>
                    <a:pt x="55" y="92"/>
                  </a:moveTo>
                  <a:cubicBezTo>
                    <a:pt x="55" y="92"/>
                    <a:pt x="46" y="78"/>
                    <a:pt x="28" y="87"/>
                  </a:cubicBezTo>
                  <a:cubicBezTo>
                    <a:pt x="28" y="87"/>
                    <a:pt x="25" y="67"/>
                    <a:pt x="6" y="72"/>
                  </a:cubicBezTo>
                  <a:cubicBezTo>
                    <a:pt x="6" y="72"/>
                    <a:pt x="12" y="52"/>
                    <a:pt x="0" y="43"/>
                  </a:cubicBezTo>
                  <a:cubicBezTo>
                    <a:pt x="0" y="43"/>
                    <a:pt x="16" y="24"/>
                    <a:pt x="5" y="0"/>
                  </a:cubicBezTo>
                  <a:cubicBezTo>
                    <a:pt x="5" y="0"/>
                    <a:pt x="24" y="16"/>
                    <a:pt x="45" y="11"/>
                  </a:cubicBezTo>
                  <a:cubicBezTo>
                    <a:pt x="45" y="11"/>
                    <a:pt x="55" y="35"/>
                    <a:pt x="70" y="33"/>
                  </a:cubicBezTo>
                  <a:cubicBezTo>
                    <a:pt x="70" y="33"/>
                    <a:pt x="62" y="49"/>
                    <a:pt x="72" y="64"/>
                  </a:cubicBezTo>
                  <a:cubicBezTo>
                    <a:pt x="72" y="64"/>
                    <a:pt x="53" y="69"/>
                    <a:pt x="55" y="92"/>
                  </a:cubicBezTo>
                </a:path>
              </a:pathLst>
            </a:custGeom>
            <a:solidFill>
              <a:srgbClr val="8CC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75">
              <a:extLst>
                <a:ext uri="{FF2B5EF4-FFF2-40B4-BE49-F238E27FC236}">
                  <a16:creationId xmlns:a16="http://schemas.microsoft.com/office/drawing/2014/main" id="{7303D190-372C-4AC9-9A1D-F73459AE8975}"/>
                </a:ext>
              </a:extLst>
            </p:cNvPr>
            <p:cNvSpPr>
              <a:spLocks/>
            </p:cNvSpPr>
            <p:nvPr/>
          </p:nvSpPr>
          <p:spPr bwMode="auto">
            <a:xfrm>
              <a:off x="3227" y="3136"/>
              <a:ext cx="88" cy="164"/>
            </a:xfrm>
            <a:custGeom>
              <a:avLst/>
              <a:gdLst>
                <a:gd name="T0" fmla="*/ 37 w 37"/>
                <a:gd name="T1" fmla="*/ 69 h 69"/>
                <a:gd name="T2" fmla="*/ 0 w 37"/>
                <a:gd name="T3" fmla="*/ 0 h 69"/>
                <a:gd name="T4" fmla="*/ 37 w 37"/>
                <a:gd name="T5" fmla="*/ 69 h 69"/>
              </a:gdLst>
              <a:ahLst/>
              <a:cxnLst>
                <a:cxn ang="0">
                  <a:pos x="T0" y="T1"/>
                </a:cxn>
                <a:cxn ang="0">
                  <a:pos x="T2" y="T3"/>
                </a:cxn>
                <a:cxn ang="0">
                  <a:pos x="T4" y="T5"/>
                </a:cxn>
              </a:cxnLst>
              <a:rect l="0" t="0" r="r" b="b"/>
              <a:pathLst>
                <a:path w="37" h="69">
                  <a:moveTo>
                    <a:pt x="37" y="69"/>
                  </a:moveTo>
                  <a:cubicBezTo>
                    <a:pt x="37" y="69"/>
                    <a:pt x="31" y="19"/>
                    <a:pt x="0" y="0"/>
                  </a:cubicBezTo>
                  <a:cubicBezTo>
                    <a:pt x="0" y="0"/>
                    <a:pt x="23" y="18"/>
                    <a:pt x="37" y="69"/>
                  </a:cubicBezTo>
                  <a:close/>
                </a:path>
              </a:pathLst>
            </a:custGeom>
            <a:solidFill>
              <a:srgbClr val="306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76">
              <a:extLst>
                <a:ext uri="{FF2B5EF4-FFF2-40B4-BE49-F238E27FC236}">
                  <a16:creationId xmlns:a16="http://schemas.microsoft.com/office/drawing/2014/main" id="{F748E557-EE19-494F-B3B4-C3AD9827F4F7}"/>
                </a:ext>
              </a:extLst>
            </p:cNvPr>
            <p:cNvSpPr>
              <a:spLocks/>
            </p:cNvSpPr>
            <p:nvPr/>
          </p:nvSpPr>
          <p:spPr bwMode="auto">
            <a:xfrm>
              <a:off x="3322" y="3252"/>
              <a:ext cx="247" cy="178"/>
            </a:xfrm>
            <a:custGeom>
              <a:avLst/>
              <a:gdLst>
                <a:gd name="T0" fmla="*/ 0 w 104"/>
                <a:gd name="T1" fmla="*/ 30 h 75"/>
                <a:gd name="T2" fmla="*/ 19 w 104"/>
                <a:gd name="T3" fmla="*/ 10 h 75"/>
                <a:gd name="T4" fmla="*/ 43 w 104"/>
                <a:gd name="T5" fmla="*/ 0 h 75"/>
                <a:gd name="T6" fmla="*/ 71 w 104"/>
                <a:gd name="T7" fmla="*/ 10 h 75"/>
                <a:gd name="T8" fmla="*/ 104 w 104"/>
                <a:gd name="T9" fmla="*/ 38 h 75"/>
                <a:gd name="T10" fmla="*/ 73 w 104"/>
                <a:gd name="T11" fmla="*/ 65 h 75"/>
                <a:gd name="T12" fmla="*/ 41 w 104"/>
                <a:gd name="T13" fmla="*/ 75 h 75"/>
                <a:gd name="T14" fmla="*/ 14 w 104"/>
                <a:gd name="T15" fmla="*/ 60 h 75"/>
                <a:gd name="T16" fmla="*/ 0 w 104"/>
                <a:gd name="T17" fmla="*/ 3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75">
                  <a:moveTo>
                    <a:pt x="0" y="30"/>
                  </a:moveTo>
                  <a:cubicBezTo>
                    <a:pt x="0" y="30"/>
                    <a:pt x="17" y="30"/>
                    <a:pt x="19" y="10"/>
                  </a:cubicBezTo>
                  <a:cubicBezTo>
                    <a:pt x="19" y="10"/>
                    <a:pt x="37" y="18"/>
                    <a:pt x="43" y="0"/>
                  </a:cubicBezTo>
                  <a:cubicBezTo>
                    <a:pt x="43" y="0"/>
                    <a:pt x="57" y="16"/>
                    <a:pt x="71" y="10"/>
                  </a:cubicBezTo>
                  <a:cubicBezTo>
                    <a:pt x="71" y="10"/>
                    <a:pt x="78" y="34"/>
                    <a:pt x="104" y="38"/>
                  </a:cubicBezTo>
                  <a:cubicBezTo>
                    <a:pt x="104" y="38"/>
                    <a:pt x="81" y="46"/>
                    <a:pt x="73" y="65"/>
                  </a:cubicBezTo>
                  <a:cubicBezTo>
                    <a:pt x="73" y="65"/>
                    <a:pt x="48" y="61"/>
                    <a:pt x="41" y="75"/>
                  </a:cubicBezTo>
                  <a:cubicBezTo>
                    <a:pt x="41" y="75"/>
                    <a:pt x="33" y="59"/>
                    <a:pt x="14" y="60"/>
                  </a:cubicBezTo>
                  <a:cubicBezTo>
                    <a:pt x="14" y="60"/>
                    <a:pt x="20" y="41"/>
                    <a:pt x="0" y="30"/>
                  </a:cubicBezTo>
                </a:path>
              </a:pathLst>
            </a:custGeom>
            <a:solidFill>
              <a:srgbClr val="8CC6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77">
              <a:extLst>
                <a:ext uri="{FF2B5EF4-FFF2-40B4-BE49-F238E27FC236}">
                  <a16:creationId xmlns:a16="http://schemas.microsoft.com/office/drawing/2014/main" id="{EFEF9D0D-C14A-4EEF-A603-AEADC7B65EFD}"/>
                </a:ext>
              </a:extLst>
            </p:cNvPr>
            <p:cNvSpPr>
              <a:spLocks/>
            </p:cNvSpPr>
            <p:nvPr/>
          </p:nvSpPr>
          <p:spPr bwMode="auto">
            <a:xfrm>
              <a:off x="3346" y="3331"/>
              <a:ext cx="185" cy="52"/>
            </a:xfrm>
            <a:custGeom>
              <a:avLst/>
              <a:gdLst>
                <a:gd name="T0" fmla="*/ 0 w 78"/>
                <a:gd name="T1" fmla="*/ 0 h 22"/>
                <a:gd name="T2" fmla="*/ 78 w 78"/>
                <a:gd name="T3" fmla="*/ 7 h 22"/>
                <a:gd name="T4" fmla="*/ 0 w 78"/>
                <a:gd name="T5" fmla="*/ 0 h 22"/>
              </a:gdLst>
              <a:ahLst/>
              <a:cxnLst>
                <a:cxn ang="0">
                  <a:pos x="T0" y="T1"/>
                </a:cxn>
                <a:cxn ang="0">
                  <a:pos x="T2" y="T3"/>
                </a:cxn>
                <a:cxn ang="0">
                  <a:pos x="T4" y="T5"/>
                </a:cxn>
              </a:cxnLst>
              <a:rect l="0" t="0" r="r" b="b"/>
              <a:pathLst>
                <a:path w="78" h="22">
                  <a:moveTo>
                    <a:pt x="0" y="0"/>
                  </a:moveTo>
                  <a:cubicBezTo>
                    <a:pt x="0" y="0"/>
                    <a:pt x="46" y="22"/>
                    <a:pt x="78" y="7"/>
                  </a:cubicBezTo>
                  <a:cubicBezTo>
                    <a:pt x="78" y="7"/>
                    <a:pt x="50" y="16"/>
                    <a:pt x="0" y="0"/>
                  </a:cubicBezTo>
                </a:path>
              </a:pathLst>
            </a:custGeom>
            <a:solidFill>
              <a:srgbClr val="3066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78">
              <a:extLst>
                <a:ext uri="{FF2B5EF4-FFF2-40B4-BE49-F238E27FC236}">
                  <a16:creationId xmlns:a16="http://schemas.microsoft.com/office/drawing/2014/main" id="{D522596B-0E10-467E-9560-4A477978D4E2}"/>
                </a:ext>
              </a:extLst>
            </p:cNvPr>
            <p:cNvSpPr>
              <a:spLocks/>
            </p:cNvSpPr>
            <p:nvPr/>
          </p:nvSpPr>
          <p:spPr bwMode="auto">
            <a:xfrm>
              <a:off x="3310" y="3257"/>
              <a:ext cx="83" cy="83"/>
            </a:xfrm>
            <a:custGeom>
              <a:avLst/>
              <a:gdLst>
                <a:gd name="T0" fmla="*/ 35 w 35"/>
                <a:gd name="T1" fmla="*/ 17 h 35"/>
                <a:gd name="T2" fmla="*/ 18 w 35"/>
                <a:gd name="T3" fmla="*/ 35 h 35"/>
                <a:gd name="T4" fmla="*/ 0 w 35"/>
                <a:gd name="T5" fmla="*/ 18 h 35"/>
                <a:gd name="T6" fmla="*/ 17 w 35"/>
                <a:gd name="T7" fmla="*/ 0 h 35"/>
                <a:gd name="T8" fmla="*/ 35 w 35"/>
                <a:gd name="T9" fmla="*/ 17 h 35"/>
              </a:gdLst>
              <a:ahLst/>
              <a:cxnLst>
                <a:cxn ang="0">
                  <a:pos x="T0" y="T1"/>
                </a:cxn>
                <a:cxn ang="0">
                  <a:pos x="T2" y="T3"/>
                </a:cxn>
                <a:cxn ang="0">
                  <a:pos x="T4" y="T5"/>
                </a:cxn>
                <a:cxn ang="0">
                  <a:pos x="T6" y="T7"/>
                </a:cxn>
                <a:cxn ang="0">
                  <a:pos x="T8" y="T9"/>
                </a:cxn>
              </a:cxnLst>
              <a:rect l="0" t="0" r="r" b="b"/>
              <a:pathLst>
                <a:path w="35" h="35">
                  <a:moveTo>
                    <a:pt x="35" y="17"/>
                  </a:moveTo>
                  <a:cubicBezTo>
                    <a:pt x="35" y="27"/>
                    <a:pt x="28" y="35"/>
                    <a:pt x="18" y="35"/>
                  </a:cubicBezTo>
                  <a:cubicBezTo>
                    <a:pt x="9" y="35"/>
                    <a:pt x="1" y="28"/>
                    <a:pt x="0" y="18"/>
                  </a:cubicBezTo>
                  <a:cubicBezTo>
                    <a:pt x="0" y="9"/>
                    <a:pt x="7" y="1"/>
                    <a:pt x="17" y="0"/>
                  </a:cubicBezTo>
                  <a:cubicBezTo>
                    <a:pt x="26" y="0"/>
                    <a:pt x="34" y="7"/>
                    <a:pt x="35" y="17"/>
                  </a:cubicBezTo>
                </a:path>
              </a:pathLst>
            </a:custGeom>
            <a:solidFill>
              <a:srgbClr val="E23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79">
              <a:extLst>
                <a:ext uri="{FF2B5EF4-FFF2-40B4-BE49-F238E27FC236}">
                  <a16:creationId xmlns:a16="http://schemas.microsoft.com/office/drawing/2014/main" id="{71C52FC4-93CD-4411-BE00-B3DCB0830BE3}"/>
                </a:ext>
              </a:extLst>
            </p:cNvPr>
            <p:cNvSpPr>
              <a:spLocks/>
            </p:cNvSpPr>
            <p:nvPr/>
          </p:nvSpPr>
          <p:spPr bwMode="auto">
            <a:xfrm>
              <a:off x="3341" y="3271"/>
              <a:ext cx="36" cy="34"/>
            </a:xfrm>
            <a:custGeom>
              <a:avLst/>
              <a:gdLst>
                <a:gd name="T0" fmla="*/ 7 w 15"/>
                <a:gd name="T1" fmla="*/ 0 h 14"/>
                <a:gd name="T2" fmla="*/ 7 w 15"/>
                <a:gd name="T3" fmla="*/ 0 h 14"/>
                <a:gd name="T4" fmla="*/ 0 w 15"/>
                <a:gd name="T5" fmla="*/ 7 h 14"/>
                <a:gd name="T6" fmla="*/ 7 w 15"/>
                <a:gd name="T7" fmla="*/ 14 h 14"/>
                <a:gd name="T8" fmla="*/ 7 w 15"/>
                <a:gd name="T9" fmla="*/ 14 h 14"/>
                <a:gd name="T10" fmla="*/ 14 w 15"/>
                <a:gd name="T11" fmla="*/ 6 h 14"/>
                <a:gd name="T12" fmla="*/ 7 w 1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5" h="14">
                  <a:moveTo>
                    <a:pt x="7" y="0"/>
                  </a:moveTo>
                  <a:cubicBezTo>
                    <a:pt x="7" y="0"/>
                    <a:pt x="7" y="0"/>
                    <a:pt x="7" y="0"/>
                  </a:cubicBezTo>
                  <a:cubicBezTo>
                    <a:pt x="3" y="0"/>
                    <a:pt x="0" y="3"/>
                    <a:pt x="0" y="7"/>
                  </a:cubicBezTo>
                  <a:cubicBezTo>
                    <a:pt x="0" y="11"/>
                    <a:pt x="3" y="14"/>
                    <a:pt x="7" y="14"/>
                  </a:cubicBezTo>
                  <a:cubicBezTo>
                    <a:pt x="7" y="14"/>
                    <a:pt x="7" y="14"/>
                    <a:pt x="7" y="14"/>
                  </a:cubicBezTo>
                  <a:cubicBezTo>
                    <a:pt x="11" y="14"/>
                    <a:pt x="15" y="10"/>
                    <a:pt x="14" y="6"/>
                  </a:cubicBezTo>
                  <a:cubicBezTo>
                    <a:pt x="14" y="3"/>
                    <a:pt x="11" y="0"/>
                    <a:pt x="7" y="0"/>
                  </a:cubicBezTo>
                </a:path>
              </a:pathLst>
            </a:custGeom>
            <a:solidFill>
              <a:srgbClr val="B832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80">
              <a:extLst>
                <a:ext uri="{FF2B5EF4-FFF2-40B4-BE49-F238E27FC236}">
                  <a16:creationId xmlns:a16="http://schemas.microsoft.com/office/drawing/2014/main" id="{3169093C-2B6E-4D68-8C19-DD7F6A72A1A2}"/>
                </a:ext>
              </a:extLst>
            </p:cNvPr>
            <p:cNvSpPr>
              <a:spLocks/>
            </p:cNvSpPr>
            <p:nvPr/>
          </p:nvSpPr>
          <p:spPr bwMode="auto">
            <a:xfrm>
              <a:off x="3301" y="3309"/>
              <a:ext cx="88" cy="88"/>
            </a:xfrm>
            <a:custGeom>
              <a:avLst/>
              <a:gdLst>
                <a:gd name="T0" fmla="*/ 21 w 37"/>
                <a:gd name="T1" fmla="*/ 36 h 37"/>
                <a:gd name="T2" fmla="*/ 1 w 37"/>
                <a:gd name="T3" fmla="*/ 21 h 37"/>
                <a:gd name="T4" fmla="*/ 17 w 37"/>
                <a:gd name="T5" fmla="*/ 2 h 37"/>
                <a:gd name="T6" fmla="*/ 36 w 37"/>
                <a:gd name="T7" fmla="*/ 17 h 37"/>
                <a:gd name="T8" fmla="*/ 21 w 37"/>
                <a:gd name="T9" fmla="*/ 36 h 37"/>
              </a:gdLst>
              <a:ahLst/>
              <a:cxnLst>
                <a:cxn ang="0">
                  <a:pos x="T0" y="T1"/>
                </a:cxn>
                <a:cxn ang="0">
                  <a:pos x="T2" y="T3"/>
                </a:cxn>
                <a:cxn ang="0">
                  <a:pos x="T4" y="T5"/>
                </a:cxn>
                <a:cxn ang="0">
                  <a:pos x="T6" y="T7"/>
                </a:cxn>
                <a:cxn ang="0">
                  <a:pos x="T8" y="T9"/>
                </a:cxn>
              </a:cxnLst>
              <a:rect l="0" t="0" r="r" b="b"/>
              <a:pathLst>
                <a:path w="37" h="37">
                  <a:moveTo>
                    <a:pt x="21" y="36"/>
                  </a:moveTo>
                  <a:cubicBezTo>
                    <a:pt x="11" y="37"/>
                    <a:pt x="3" y="30"/>
                    <a:pt x="1" y="21"/>
                  </a:cubicBezTo>
                  <a:cubicBezTo>
                    <a:pt x="0" y="11"/>
                    <a:pt x="7" y="3"/>
                    <a:pt x="17" y="2"/>
                  </a:cubicBezTo>
                  <a:cubicBezTo>
                    <a:pt x="26" y="0"/>
                    <a:pt x="35" y="7"/>
                    <a:pt x="36" y="17"/>
                  </a:cubicBezTo>
                  <a:cubicBezTo>
                    <a:pt x="37" y="26"/>
                    <a:pt x="30" y="35"/>
                    <a:pt x="21" y="36"/>
                  </a:cubicBezTo>
                </a:path>
              </a:pathLst>
            </a:custGeom>
            <a:solidFill>
              <a:srgbClr val="E02F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81">
              <a:extLst>
                <a:ext uri="{FF2B5EF4-FFF2-40B4-BE49-F238E27FC236}">
                  <a16:creationId xmlns:a16="http://schemas.microsoft.com/office/drawing/2014/main" id="{1F95F3AF-C333-4ECF-BEA3-6B87E918B2C8}"/>
                </a:ext>
              </a:extLst>
            </p:cNvPr>
            <p:cNvSpPr>
              <a:spLocks/>
            </p:cNvSpPr>
            <p:nvPr/>
          </p:nvSpPr>
          <p:spPr bwMode="auto">
            <a:xfrm>
              <a:off x="3339" y="3342"/>
              <a:ext cx="38" cy="34"/>
            </a:xfrm>
            <a:custGeom>
              <a:avLst/>
              <a:gdLst>
                <a:gd name="T0" fmla="*/ 8 w 16"/>
                <a:gd name="T1" fmla="*/ 0 h 14"/>
                <a:gd name="T2" fmla="*/ 7 w 16"/>
                <a:gd name="T3" fmla="*/ 0 h 14"/>
                <a:gd name="T4" fmla="*/ 1 w 16"/>
                <a:gd name="T5" fmla="*/ 8 h 14"/>
                <a:gd name="T6" fmla="*/ 8 w 16"/>
                <a:gd name="T7" fmla="*/ 14 h 14"/>
                <a:gd name="T8" fmla="*/ 9 w 16"/>
                <a:gd name="T9" fmla="*/ 14 h 14"/>
                <a:gd name="T10" fmla="*/ 15 w 16"/>
                <a:gd name="T11" fmla="*/ 6 h 14"/>
                <a:gd name="T12" fmla="*/ 8 w 16"/>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8" y="0"/>
                  </a:moveTo>
                  <a:cubicBezTo>
                    <a:pt x="8" y="0"/>
                    <a:pt x="7" y="0"/>
                    <a:pt x="7" y="0"/>
                  </a:cubicBezTo>
                  <a:cubicBezTo>
                    <a:pt x="3" y="0"/>
                    <a:pt x="0" y="4"/>
                    <a:pt x="1" y="8"/>
                  </a:cubicBezTo>
                  <a:cubicBezTo>
                    <a:pt x="1" y="12"/>
                    <a:pt x="4" y="14"/>
                    <a:pt x="8" y="14"/>
                  </a:cubicBezTo>
                  <a:cubicBezTo>
                    <a:pt x="8" y="14"/>
                    <a:pt x="8" y="14"/>
                    <a:pt x="9" y="14"/>
                  </a:cubicBezTo>
                  <a:cubicBezTo>
                    <a:pt x="13" y="14"/>
                    <a:pt x="16" y="10"/>
                    <a:pt x="15" y="6"/>
                  </a:cubicBezTo>
                  <a:cubicBezTo>
                    <a:pt x="15" y="2"/>
                    <a:pt x="11" y="0"/>
                    <a:pt x="8" y="0"/>
                  </a:cubicBezTo>
                </a:path>
              </a:pathLst>
            </a:custGeom>
            <a:solidFill>
              <a:srgbClr val="B62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82">
              <a:extLst>
                <a:ext uri="{FF2B5EF4-FFF2-40B4-BE49-F238E27FC236}">
                  <a16:creationId xmlns:a16="http://schemas.microsoft.com/office/drawing/2014/main" id="{86EA3BD1-4C2D-463D-831B-2A3EC420263A}"/>
                </a:ext>
              </a:extLst>
            </p:cNvPr>
            <p:cNvSpPr>
              <a:spLocks/>
            </p:cNvSpPr>
            <p:nvPr/>
          </p:nvSpPr>
          <p:spPr bwMode="auto">
            <a:xfrm>
              <a:off x="3244" y="3269"/>
              <a:ext cx="92" cy="92"/>
            </a:xfrm>
            <a:custGeom>
              <a:avLst/>
              <a:gdLst>
                <a:gd name="T0" fmla="*/ 30 w 39"/>
                <a:gd name="T1" fmla="*/ 6 h 39"/>
                <a:gd name="T2" fmla="*/ 33 w 39"/>
                <a:gd name="T3" fmla="*/ 30 h 39"/>
                <a:gd name="T4" fmla="*/ 9 w 39"/>
                <a:gd name="T5" fmla="*/ 33 h 39"/>
                <a:gd name="T6" fmla="*/ 6 w 39"/>
                <a:gd name="T7" fmla="*/ 9 h 39"/>
                <a:gd name="T8" fmla="*/ 30 w 39"/>
                <a:gd name="T9" fmla="*/ 6 h 39"/>
              </a:gdLst>
              <a:ahLst/>
              <a:cxnLst>
                <a:cxn ang="0">
                  <a:pos x="T0" y="T1"/>
                </a:cxn>
                <a:cxn ang="0">
                  <a:pos x="T2" y="T3"/>
                </a:cxn>
                <a:cxn ang="0">
                  <a:pos x="T4" y="T5"/>
                </a:cxn>
                <a:cxn ang="0">
                  <a:pos x="T6" y="T7"/>
                </a:cxn>
                <a:cxn ang="0">
                  <a:pos x="T8" y="T9"/>
                </a:cxn>
              </a:cxnLst>
              <a:rect l="0" t="0" r="r" b="b"/>
              <a:pathLst>
                <a:path w="39" h="39">
                  <a:moveTo>
                    <a:pt x="30" y="6"/>
                  </a:moveTo>
                  <a:cubicBezTo>
                    <a:pt x="38" y="12"/>
                    <a:pt x="39" y="22"/>
                    <a:pt x="33" y="30"/>
                  </a:cubicBezTo>
                  <a:cubicBezTo>
                    <a:pt x="28" y="38"/>
                    <a:pt x="17" y="39"/>
                    <a:pt x="9" y="33"/>
                  </a:cubicBezTo>
                  <a:cubicBezTo>
                    <a:pt x="1" y="27"/>
                    <a:pt x="0" y="16"/>
                    <a:pt x="6" y="9"/>
                  </a:cubicBezTo>
                  <a:cubicBezTo>
                    <a:pt x="12" y="1"/>
                    <a:pt x="23" y="0"/>
                    <a:pt x="30" y="6"/>
                  </a:cubicBezTo>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83">
              <a:extLst>
                <a:ext uri="{FF2B5EF4-FFF2-40B4-BE49-F238E27FC236}">
                  <a16:creationId xmlns:a16="http://schemas.microsoft.com/office/drawing/2014/main" id="{EB848C15-A7B1-4135-9D16-201FE152D9E9}"/>
                </a:ext>
              </a:extLst>
            </p:cNvPr>
            <p:cNvSpPr>
              <a:spLocks/>
            </p:cNvSpPr>
            <p:nvPr/>
          </p:nvSpPr>
          <p:spPr bwMode="auto">
            <a:xfrm>
              <a:off x="3265" y="3286"/>
              <a:ext cx="40" cy="35"/>
            </a:xfrm>
            <a:custGeom>
              <a:avLst/>
              <a:gdLst>
                <a:gd name="T0" fmla="*/ 8 w 17"/>
                <a:gd name="T1" fmla="*/ 0 h 15"/>
                <a:gd name="T2" fmla="*/ 3 w 17"/>
                <a:gd name="T3" fmla="*/ 3 h 15"/>
                <a:gd name="T4" fmla="*/ 4 w 17"/>
                <a:gd name="T5" fmla="*/ 13 h 15"/>
                <a:gd name="T6" fmla="*/ 8 w 17"/>
                <a:gd name="T7" fmla="*/ 15 h 15"/>
                <a:gd name="T8" fmla="*/ 14 w 17"/>
                <a:gd name="T9" fmla="*/ 12 h 15"/>
                <a:gd name="T10" fmla="*/ 13 w 17"/>
                <a:gd name="T11" fmla="*/ 1 h 15"/>
                <a:gd name="T12" fmla="*/ 8 w 17"/>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7" h="15">
                  <a:moveTo>
                    <a:pt x="8" y="0"/>
                  </a:moveTo>
                  <a:cubicBezTo>
                    <a:pt x="6" y="0"/>
                    <a:pt x="4" y="1"/>
                    <a:pt x="3" y="3"/>
                  </a:cubicBezTo>
                  <a:cubicBezTo>
                    <a:pt x="0" y="6"/>
                    <a:pt x="1" y="11"/>
                    <a:pt x="4" y="13"/>
                  </a:cubicBezTo>
                  <a:cubicBezTo>
                    <a:pt x="5" y="14"/>
                    <a:pt x="7" y="15"/>
                    <a:pt x="8" y="15"/>
                  </a:cubicBezTo>
                  <a:cubicBezTo>
                    <a:pt x="11" y="15"/>
                    <a:pt x="13" y="14"/>
                    <a:pt x="14" y="12"/>
                  </a:cubicBezTo>
                  <a:cubicBezTo>
                    <a:pt x="17" y="8"/>
                    <a:pt x="16" y="4"/>
                    <a:pt x="13" y="1"/>
                  </a:cubicBezTo>
                  <a:cubicBezTo>
                    <a:pt x="12" y="0"/>
                    <a:pt x="10" y="0"/>
                    <a:pt x="8" y="0"/>
                  </a:cubicBezTo>
                </a:path>
              </a:pathLst>
            </a:custGeom>
            <a:solidFill>
              <a:srgbClr val="C13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84">
              <a:extLst>
                <a:ext uri="{FF2B5EF4-FFF2-40B4-BE49-F238E27FC236}">
                  <a16:creationId xmlns:a16="http://schemas.microsoft.com/office/drawing/2014/main" id="{6DF2B1AA-A23B-4617-A7D7-EC9FB27E8789}"/>
                </a:ext>
              </a:extLst>
            </p:cNvPr>
            <p:cNvSpPr>
              <a:spLocks/>
            </p:cNvSpPr>
            <p:nvPr/>
          </p:nvSpPr>
          <p:spPr bwMode="auto">
            <a:xfrm>
              <a:off x="367" y="156"/>
              <a:ext cx="724" cy="648"/>
            </a:xfrm>
            <a:custGeom>
              <a:avLst/>
              <a:gdLst>
                <a:gd name="T0" fmla="*/ 108 w 305"/>
                <a:gd name="T1" fmla="*/ 4 h 273"/>
                <a:gd name="T2" fmla="*/ 219 w 305"/>
                <a:gd name="T3" fmla="*/ 95 h 273"/>
                <a:gd name="T4" fmla="*/ 280 w 305"/>
                <a:gd name="T5" fmla="*/ 56 h 273"/>
                <a:gd name="T6" fmla="*/ 280 w 305"/>
                <a:gd name="T7" fmla="*/ 164 h 273"/>
                <a:gd name="T8" fmla="*/ 281 w 305"/>
                <a:gd name="T9" fmla="*/ 164 h 273"/>
                <a:gd name="T10" fmla="*/ 119 w 305"/>
                <a:gd name="T11" fmla="*/ 273 h 273"/>
                <a:gd name="T12" fmla="*/ 27 w 305"/>
                <a:gd name="T13" fmla="*/ 166 h 273"/>
                <a:gd name="T14" fmla="*/ 27 w 305"/>
                <a:gd name="T15" fmla="*/ 166 h 273"/>
                <a:gd name="T16" fmla="*/ 108 w 305"/>
                <a:gd name="T17" fmla="*/ 4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73">
                  <a:moveTo>
                    <a:pt x="108" y="4"/>
                  </a:moveTo>
                  <a:cubicBezTo>
                    <a:pt x="160" y="0"/>
                    <a:pt x="216" y="27"/>
                    <a:pt x="219" y="95"/>
                  </a:cubicBezTo>
                  <a:cubicBezTo>
                    <a:pt x="219" y="95"/>
                    <a:pt x="254" y="47"/>
                    <a:pt x="280" y="56"/>
                  </a:cubicBezTo>
                  <a:cubicBezTo>
                    <a:pt x="305" y="64"/>
                    <a:pt x="282" y="158"/>
                    <a:pt x="280" y="164"/>
                  </a:cubicBezTo>
                  <a:cubicBezTo>
                    <a:pt x="281" y="164"/>
                    <a:pt x="281" y="164"/>
                    <a:pt x="281" y="164"/>
                  </a:cubicBezTo>
                  <a:cubicBezTo>
                    <a:pt x="119" y="273"/>
                    <a:pt x="119" y="273"/>
                    <a:pt x="119" y="273"/>
                  </a:cubicBezTo>
                  <a:cubicBezTo>
                    <a:pt x="119" y="273"/>
                    <a:pt x="54" y="247"/>
                    <a:pt x="27" y="166"/>
                  </a:cubicBezTo>
                  <a:cubicBezTo>
                    <a:pt x="27" y="166"/>
                    <a:pt x="27" y="166"/>
                    <a:pt x="27" y="166"/>
                  </a:cubicBezTo>
                  <a:cubicBezTo>
                    <a:pt x="0" y="86"/>
                    <a:pt x="56" y="7"/>
                    <a:pt x="108" y="4"/>
                  </a:cubicBez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85">
              <a:extLst>
                <a:ext uri="{FF2B5EF4-FFF2-40B4-BE49-F238E27FC236}">
                  <a16:creationId xmlns:a16="http://schemas.microsoft.com/office/drawing/2014/main" id="{FC6537AF-AECA-48CC-B9CB-E5E1116104D9}"/>
                </a:ext>
              </a:extLst>
            </p:cNvPr>
            <p:cNvSpPr>
              <a:spLocks/>
            </p:cNvSpPr>
            <p:nvPr/>
          </p:nvSpPr>
          <p:spPr bwMode="auto">
            <a:xfrm>
              <a:off x="398" y="282"/>
              <a:ext cx="309" cy="522"/>
            </a:xfrm>
            <a:custGeom>
              <a:avLst/>
              <a:gdLst>
                <a:gd name="T0" fmla="*/ 130 w 130"/>
                <a:gd name="T1" fmla="*/ 204 h 220"/>
                <a:gd name="T2" fmla="*/ 106 w 130"/>
                <a:gd name="T3" fmla="*/ 220 h 220"/>
                <a:gd name="T4" fmla="*/ 14 w 130"/>
                <a:gd name="T5" fmla="*/ 113 h 220"/>
                <a:gd name="T6" fmla="*/ 14 w 130"/>
                <a:gd name="T7" fmla="*/ 113 h 220"/>
                <a:gd name="T8" fmla="*/ 27 w 130"/>
                <a:gd name="T9" fmla="*/ 0 h 220"/>
                <a:gd name="T10" fmla="*/ 130 w 130"/>
                <a:gd name="T11" fmla="*/ 204 h 220"/>
              </a:gdLst>
              <a:ahLst/>
              <a:cxnLst>
                <a:cxn ang="0">
                  <a:pos x="T0" y="T1"/>
                </a:cxn>
                <a:cxn ang="0">
                  <a:pos x="T2" y="T3"/>
                </a:cxn>
                <a:cxn ang="0">
                  <a:pos x="T4" y="T5"/>
                </a:cxn>
                <a:cxn ang="0">
                  <a:pos x="T6" y="T7"/>
                </a:cxn>
                <a:cxn ang="0">
                  <a:pos x="T8" y="T9"/>
                </a:cxn>
                <a:cxn ang="0">
                  <a:pos x="T10" y="T11"/>
                </a:cxn>
              </a:cxnLst>
              <a:rect l="0" t="0" r="r" b="b"/>
              <a:pathLst>
                <a:path w="130" h="220">
                  <a:moveTo>
                    <a:pt x="130" y="204"/>
                  </a:moveTo>
                  <a:cubicBezTo>
                    <a:pt x="106" y="220"/>
                    <a:pt x="106" y="220"/>
                    <a:pt x="106" y="220"/>
                  </a:cubicBezTo>
                  <a:cubicBezTo>
                    <a:pt x="106" y="220"/>
                    <a:pt x="41" y="194"/>
                    <a:pt x="14" y="113"/>
                  </a:cubicBezTo>
                  <a:cubicBezTo>
                    <a:pt x="14" y="113"/>
                    <a:pt x="14" y="113"/>
                    <a:pt x="14" y="113"/>
                  </a:cubicBezTo>
                  <a:cubicBezTo>
                    <a:pt x="0" y="71"/>
                    <a:pt x="8" y="30"/>
                    <a:pt x="27" y="0"/>
                  </a:cubicBezTo>
                  <a:cubicBezTo>
                    <a:pt x="0" y="96"/>
                    <a:pt x="130" y="204"/>
                    <a:pt x="130" y="204"/>
                  </a:cubicBez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86">
              <a:extLst>
                <a:ext uri="{FF2B5EF4-FFF2-40B4-BE49-F238E27FC236}">
                  <a16:creationId xmlns:a16="http://schemas.microsoft.com/office/drawing/2014/main" id="{053C872C-15C4-41C5-B9E1-86578F2A928B}"/>
                </a:ext>
              </a:extLst>
            </p:cNvPr>
            <p:cNvSpPr>
              <a:spLocks/>
            </p:cNvSpPr>
            <p:nvPr/>
          </p:nvSpPr>
          <p:spPr bwMode="auto">
            <a:xfrm>
              <a:off x="875" y="892"/>
              <a:ext cx="860" cy="966"/>
            </a:xfrm>
            <a:custGeom>
              <a:avLst/>
              <a:gdLst>
                <a:gd name="T0" fmla="*/ 860 w 860"/>
                <a:gd name="T1" fmla="*/ 572 h 966"/>
                <a:gd name="T2" fmla="*/ 335 w 860"/>
                <a:gd name="T3" fmla="*/ 0 h 966"/>
                <a:gd name="T4" fmla="*/ 0 w 860"/>
                <a:gd name="T5" fmla="*/ 211 h 966"/>
                <a:gd name="T6" fmla="*/ 521 w 860"/>
                <a:gd name="T7" fmla="*/ 966 h 966"/>
                <a:gd name="T8" fmla="*/ 860 w 860"/>
                <a:gd name="T9" fmla="*/ 572 h 966"/>
              </a:gdLst>
              <a:ahLst/>
              <a:cxnLst>
                <a:cxn ang="0">
                  <a:pos x="T0" y="T1"/>
                </a:cxn>
                <a:cxn ang="0">
                  <a:pos x="T2" y="T3"/>
                </a:cxn>
                <a:cxn ang="0">
                  <a:pos x="T4" y="T5"/>
                </a:cxn>
                <a:cxn ang="0">
                  <a:pos x="T6" y="T7"/>
                </a:cxn>
                <a:cxn ang="0">
                  <a:pos x="T8" y="T9"/>
                </a:cxn>
              </a:cxnLst>
              <a:rect l="0" t="0" r="r" b="b"/>
              <a:pathLst>
                <a:path w="860" h="966">
                  <a:moveTo>
                    <a:pt x="860" y="572"/>
                  </a:moveTo>
                  <a:lnTo>
                    <a:pt x="335" y="0"/>
                  </a:lnTo>
                  <a:lnTo>
                    <a:pt x="0" y="211"/>
                  </a:lnTo>
                  <a:lnTo>
                    <a:pt x="521" y="966"/>
                  </a:lnTo>
                  <a:lnTo>
                    <a:pt x="860" y="572"/>
                  </a:ln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87">
              <a:extLst>
                <a:ext uri="{FF2B5EF4-FFF2-40B4-BE49-F238E27FC236}">
                  <a16:creationId xmlns:a16="http://schemas.microsoft.com/office/drawing/2014/main" id="{BC08AB4C-C5E2-46A4-B5DF-DE94192DA52F}"/>
                </a:ext>
              </a:extLst>
            </p:cNvPr>
            <p:cNvSpPr>
              <a:spLocks/>
            </p:cNvSpPr>
            <p:nvPr/>
          </p:nvSpPr>
          <p:spPr bwMode="auto">
            <a:xfrm>
              <a:off x="875" y="1039"/>
              <a:ext cx="665" cy="819"/>
            </a:xfrm>
            <a:custGeom>
              <a:avLst/>
              <a:gdLst>
                <a:gd name="T0" fmla="*/ 102 w 665"/>
                <a:gd name="T1" fmla="*/ 0 h 819"/>
                <a:gd name="T2" fmla="*/ 665 w 665"/>
                <a:gd name="T3" fmla="*/ 651 h 819"/>
                <a:gd name="T4" fmla="*/ 521 w 665"/>
                <a:gd name="T5" fmla="*/ 819 h 819"/>
                <a:gd name="T6" fmla="*/ 0 w 665"/>
                <a:gd name="T7" fmla="*/ 64 h 819"/>
                <a:gd name="T8" fmla="*/ 102 w 665"/>
                <a:gd name="T9" fmla="*/ 0 h 819"/>
              </a:gdLst>
              <a:ahLst/>
              <a:cxnLst>
                <a:cxn ang="0">
                  <a:pos x="T0" y="T1"/>
                </a:cxn>
                <a:cxn ang="0">
                  <a:pos x="T2" y="T3"/>
                </a:cxn>
                <a:cxn ang="0">
                  <a:pos x="T4" y="T5"/>
                </a:cxn>
                <a:cxn ang="0">
                  <a:pos x="T6" y="T7"/>
                </a:cxn>
                <a:cxn ang="0">
                  <a:pos x="T8" y="T9"/>
                </a:cxn>
              </a:cxnLst>
              <a:rect l="0" t="0" r="r" b="b"/>
              <a:pathLst>
                <a:path w="665" h="819">
                  <a:moveTo>
                    <a:pt x="102" y="0"/>
                  </a:moveTo>
                  <a:lnTo>
                    <a:pt x="665" y="651"/>
                  </a:lnTo>
                  <a:lnTo>
                    <a:pt x="521" y="819"/>
                  </a:lnTo>
                  <a:lnTo>
                    <a:pt x="0" y="64"/>
                  </a:lnTo>
                  <a:lnTo>
                    <a:pt x="102" y="0"/>
                  </a:ln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88">
              <a:extLst>
                <a:ext uri="{FF2B5EF4-FFF2-40B4-BE49-F238E27FC236}">
                  <a16:creationId xmlns:a16="http://schemas.microsoft.com/office/drawing/2014/main" id="{0B1A107F-6ADE-431F-B550-59488E5B73A5}"/>
                </a:ext>
              </a:extLst>
            </p:cNvPr>
            <p:cNvSpPr>
              <a:spLocks/>
            </p:cNvSpPr>
            <p:nvPr/>
          </p:nvSpPr>
          <p:spPr bwMode="auto">
            <a:xfrm>
              <a:off x="540" y="429"/>
              <a:ext cx="815" cy="753"/>
            </a:xfrm>
            <a:custGeom>
              <a:avLst/>
              <a:gdLst>
                <a:gd name="T0" fmla="*/ 314 w 343"/>
                <a:gd name="T1" fmla="*/ 69 h 317"/>
                <a:gd name="T2" fmla="*/ 282 w 343"/>
                <a:gd name="T3" fmla="*/ 195 h 317"/>
                <a:gd name="T4" fmla="*/ 78 w 343"/>
                <a:gd name="T5" fmla="*/ 310 h 317"/>
                <a:gd name="T6" fmla="*/ 4 w 343"/>
                <a:gd name="T7" fmla="*/ 235 h 317"/>
                <a:gd name="T8" fmla="*/ 151 w 343"/>
                <a:gd name="T9" fmla="*/ 80 h 317"/>
                <a:gd name="T10" fmla="*/ 314 w 343"/>
                <a:gd name="T11" fmla="*/ 69 h 317"/>
              </a:gdLst>
              <a:ahLst/>
              <a:cxnLst>
                <a:cxn ang="0">
                  <a:pos x="T0" y="T1"/>
                </a:cxn>
                <a:cxn ang="0">
                  <a:pos x="T2" y="T3"/>
                </a:cxn>
                <a:cxn ang="0">
                  <a:pos x="T4" y="T5"/>
                </a:cxn>
                <a:cxn ang="0">
                  <a:pos x="T6" y="T7"/>
                </a:cxn>
                <a:cxn ang="0">
                  <a:pos x="T8" y="T9"/>
                </a:cxn>
                <a:cxn ang="0">
                  <a:pos x="T10" y="T11"/>
                </a:cxn>
              </a:cxnLst>
              <a:rect l="0" t="0" r="r" b="b"/>
              <a:pathLst>
                <a:path w="343" h="317">
                  <a:moveTo>
                    <a:pt x="314" y="69"/>
                  </a:moveTo>
                  <a:cubicBezTo>
                    <a:pt x="322" y="81"/>
                    <a:pt x="343" y="142"/>
                    <a:pt x="282" y="195"/>
                  </a:cubicBezTo>
                  <a:cubicBezTo>
                    <a:pt x="220" y="247"/>
                    <a:pt x="115" y="304"/>
                    <a:pt x="78" y="310"/>
                  </a:cubicBezTo>
                  <a:cubicBezTo>
                    <a:pt x="40" y="317"/>
                    <a:pt x="7" y="280"/>
                    <a:pt x="4" y="235"/>
                  </a:cubicBezTo>
                  <a:cubicBezTo>
                    <a:pt x="0" y="175"/>
                    <a:pt x="99" y="106"/>
                    <a:pt x="151" y="80"/>
                  </a:cubicBezTo>
                  <a:cubicBezTo>
                    <a:pt x="203" y="55"/>
                    <a:pt x="269" y="0"/>
                    <a:pt x="314" y="69"/>
                  </a:cubicBez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89">
              <a:extLst>
                <a:ext uri="{FF2B5EF4-FFF2-40B4-BE49-F238E27FC236}">
                  <a16:creationId xmlns:a16="http://schemas.microsoft.com/office/drawing/2014/main" id="{8CC6F8B9-9688-435C-9FB4-AD6508E1C2F0}"/>
                </a:ext>
              </a:extLst>
            </p:cNvPr>
            <p:cNvSpPr>
              <a:spLocks/>
            </p:cNvSpPr>
            <p:nvPr/>
          </p:nvSpPr>
          <p:spPr bwMode="auto">
            <a:xfrm>
              <a:off x="545" y="821"/>
              <a:ext cx="261" cy="361"/>
            </a:xfrm>
            <a:custGeom>
              <a:avLst/>
              <a:gdLst>
                <a:gd name="T0" fmla="*/ 110 w 110"/>
                <a:gd name="T1" fmla="*/ 134 h 152"/>
                <a:gd name="T2" fmla="*/ 76 w 110"/>
                <a:gd name="T3" fmla="*/ 145 h 152"/>
                <a:gd name="T4" fmla="*/ 2 w 110"/>
                <a:gd name="T5" fmla="*/ 70 h 152"/>
                <a:gd name="T6" fmla="*/ 34 w 110"/>
                <a:gd name="T7" fmla="*/ 0 h 152"/>
                <a:gd name="T8" fmla="*/ 110 w 110"/>
                <a:gd name="T9" fmla="*/ 134 h 152"/>
              </a:gdLst>
              <a:ahLst/>
              <a:cxnLst>
                <a:cxn ang="0">
                  <a:pos x="T0" y="T1"/>
                </a:cxn>
                <a:cxn ang="0">
                  <a:pos x="T2" y="T3"/>
                </a:cxn>
                <a:cxn ang="0">
                  <a:pos x="T4" y="T5"/>
                </a:cxn>
                <a:cxn ang="0">
                  <a:pos x="T6" y="T7"/>
                </a:cxn>
                <a:cxn ang="0">
                  <a:pos x="T8" y="T9"/>
                </a:cxn>
              </a:cxnLst>
              <a:rect l="0" t="0" r="r" b="b"/>
              <a:pathLst>
                <a:path w="110" h="152">
                  <a:moveTo>
                    <a:pt x="110" y="134"/>
                  </a:moveTo>
                  <a:cubicBezTo>
                    <a:pt x="96" y="140"/>
                    <a:pt x="84" y="144"/>
                    <a:pt x="76" y="145"/>
                  </a:cubicBezTo>
                  <a:cubicBezTo>
                    <a:pt x="38" y="152"/>
                    <a:pt x="5" y="115"/>
                    <a:pt x="2" y="70"/>
                  </a:cubicBezTo>
                  <a:cubicBezTo>
                    <a:pt x="0" y="47"/>
                    <a:pt x="14" y="23"/>
                    <a:pt x="34" y="0"/>
                  </a:cubicBezTo>
                  <a:cubicBezTo>
                    <a:pt x="17" y="105"/>
                    <a:pt x="110" y="134"/>
                    <a:pt x="110" y="134"/>
                  </a:cubicBezTo>
                  <a:close/>
                </a:path>
              </a:pathLst>
            </a:custGeom>
            <a:solidFill>
              <a:srgbClr val="E5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 name="Freeform 90">
              <a:extLst>
                <a:ext uri="{FF2B5EF4-FFF2-40B4-BE49-F238E27FC236}">
                  <a16:creationId xmlns:a16="http://schemas.microsoft.com/office/drawing/2014/main" id="{3987CD64-CF7B-439F-B57D-0C32475F0C47}"/>
                </a:ext>
              </a:extLst>
            </p:cNvPr>
            <p:cNvSpPr>
              <a:spLocks/>
            </p:cNvSpPr>
            <p:nvPr/>
          </p:nvSpPr>
          <p:spPr bwMode="auto">
            <a:xfrm>
              <a:off x="3201" y="2727"/>
              <a:ext cx="670" cy="582"/>
            </a:xfrm>
            <a:custGeom>
              <a:avLst/>
              <a:gdLst>
                <a:gd name="T0" fmla="*/ 174 w 282"/>
                <a:gd name="T1" fmla="*/ 242 h 245"/>
                <a:gd name="T2" fmla="*/ 83 w 282"/>
                <a:gd name="T3" fmla="*/ 147 h 245"/>
                <a:gd name="T4" fmla="*/ 22 w 282"/>
                <a:gd name="T5" fmla="*/ 175 h 245"/>
                <a:gd name="T6" fmla="*/ 34 w 282"/>
                <a:gd name="T7" fmla="*/ 78 h 245"/>
                <a:gd name="T8" fmla="*/ 33 w 282"/>
                <a:gd name="T9" fmla="*/ 78 h 245"/>
                <a:gd name="T10" fmla="*/ 195 w 282"/>
                <a:gd name="T11" fmla="*/ 0 h 245"/>
                <a:gd name="T12" fmla="*/ 267 w 282"/>
                <a:gd name="T13" fmla="*/ 106 h 245"/>
                <a:gd name="T14" fmla="*/ 267 w 282"/>
                <a:gd name="T15" fmla="*/ 106 h 245"/>
                <a:gd name="T16" fmla="*/ 174 w 282"/>
                <a:gd name="T17" fmla="*/ 24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245">
                  <a:moveTo>
                    <a:pt x="174" y="242"/>
                  </a:moveTo>
                  <a:cubicBezTo>
                    <a:pt x="126" y="240"/>
                    <a:pt x="77" y="208"/>
                    <a:pt x="83" y="147"/>
                  </a:cubicBezTo>
                  <a:cubicBezTo>
                    <a:pt x="83" y="147"/>
                    <a:pt x="45" y="186"/>
                    <a:pt x="22" y="175"/>
                  </a:cubicBezTo>
                  <a:cubicBezTo>
                    <a:pt x="0" y="165"/>
                    <a:pt x="32" y="84"/>
                    <a:pt x="34" y="78"/>
                  </a:cubicBezTo>
                  <a:cubicBezTo>
                    <a:pt x="33" y="78"/>
                    <a:pt x="33" y="78"/>
                    <a:pt x="33" y="78"/>
                  </a:cubicBezTo>
                  <a:cubicBezTo>
                    <a:pt x="195" y="0"/>
                    <a:pt x="195" y="0"/>
                    <a:pt x="195" y="0"/>
                  </a:cubicBezTo>
                  <a:cubicBezTo>
                    <a:pt x="195" y="0"/>
                    <a:pt x="251" y="31"/>
                    <a:pt x="267" y="106"/>
                  </a:cubicBezTo>
                  <a:cubicBezTo>
                    <a:pt x="267" y="106"/>
                    <a:pt x="267" y="106"/>
                    <a:pt x="267" y="106"/>
                  </a:cubicBezTo>
                  <a:cubicBezTo>
                    <a:pt x="282" y="182"/>
                    <a:pt x="222" y="245"/>
                    <a:pt x="174" y="242"/>
                  </a:cubicBez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 name="Freeform 91">
              <a:extLst>
                <a:ext uri="{FF2B5EF4-FFF2-40B4-BE49-F238E27FC236}">
                  <a16:creationId xmlns:a16="http://schemas.microsoft.com/office/drawing/2014/main" id="{456BF9D1-765B-4300-A687-0A640581FE86}"/>
                </a:ext>
              </a:extLst>
            </p:cNvPr>
            <p:cNvSpPr>
              <a:spLocks/>
            </p:cNvSpPr>
            <p:nvPr/>
          </p:nvSpPr>
          <p:spPr bwMode="auto">
            <a:xfrm>
              <a:off x="3607" y="2727"/>
              <a:ext cx="252" cy="492"/>
            </a:xfrm>
            <a:custGeom>
              <a:avLst/>
              <a:gdLst>
                <a:gd name="T0" fmla="*/ 0 w 106"/>
                <a:gd name="T1" fmla="*/ 12 h 207"/>
                <a:gd name="T2" fmla="*/ 24 w 106"/>
                <a:gd name="T3" fmla="*/ 0 h 207"/>
                <a:gd name="T4" fmla="*/ 96 w 106"/>
                <a:gd name="T5" fmla="*/ 106 h 207"/>
                <a:gd name="T6" fmla="*/ 96 w 106"/>
                <a:gd name="T7" fmla="*/ 106 h 207"/>
                <a:gd name="T8" fmla="*/ 71 w 106"/>
                <a:gd name="T9" fmla="*/ 207 h 207"/>
                <a:gd name="T10" fmla="*/ 0 w 106"/>
                <a:gd name="T11" fmla="*/ 12 h 207"/>
              </a:gdLst>
              <a:ahLst/>
              <a:cxnLst>
                <a:cxn ang="0">
                  <a:pos x="T0" y="T1"/>
                </a:cxn>
                <a:cxn ang="0">
                  <a:pos x="T2" y="T3"/>
                </a:cxn>
                <a:cxn ang="0">
                  <a:pos x="T4" y="T5"/>
                </a:cxn>
                <a:cxn ang="0">
                  <a:pos x="T6" y="T7"/>
                </a:cxn>
                <a:cxn ang="0">
                  <a:pos x="T8" y="T9"/>
                </a:cxn>
                <a:cxn ang="0">
                  <a:pos x="T10" y="T11"/>
                </a:cxn>
              </a:cxnLst>
              <a:rect l="0" t="0" r="r" b="b"/>
              <a:pathLst>
                <a:path w="106" h="207">
                  <a:moveTo>
                    <a:pt x="0" y="12"/>
                  </a:moveTo>
                  <a:cubicBezTo>
                    <a:pt x="24" y="0"/>
                    <a:pt x="24" y="0"/>
                    <a:pt x="24" y="0"/>
                  </a:cubicBezTo>
                  <a:cubicBezTo>
                    <a:pt x="24" y="0"/>
                    <a:pt x="80" y="31"/>
                    <a:pt x="96" y="106"/>
                  </a:cubicBezTo>
                  <a:cubicBezTo>
                    <a:pt x="96" y="106"/>
                    <a:pt x="96" y="106"/>
                    <a:pt x="96" y="106"/>
                  </a:cubicBezTo>
                  <a:cubicBezTo>
                    <a:pt x="104" y="146"/>
                    <a:pt x="91" y="181"/>
                    <a:pt x="71" y="207"/>
                  </a:cubicBezTo>
                  <a:cubicBezTo>
                    <a:pt x="106" y="123"/>
                    <a:pt x="0" y="12"/>
                    <a:pt x="0" y="12"/>
                  </a:cubicBez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 name="Freeform 92">
              <a:extLst>
                <a:ext uri="{FF2B5EF4-FFF2-40B4-BE49-F238E27FC236}">
                  <a16:creationId xmlns:a16="http://schemas.microsoft.com/office/drawing/2014/main" id="{30A3523D-2046-43DA-AD80-236215A7EB17}"/>
                </a:ext>
              </a:extLst>
            </p:cNvPr>
            <p:cNvSpPr>
              <a:spLocks/>
            </p:cNvSpPr>
            <p:nvPr/>
          </p:nvSpPr>
          <p:spPr bwMode="auto">
            <a:xfrm>
              <a:off x="2745" y="1697"/>
              <a:ext cx="746" cy="888"/>
            </a:xfrm>
            <a:custGeom>
              <a:avLst/>
              <a:gdLst>
                <a:gd name="T0" fmla="*/ 0 w 746"/>
                <a:gd name="T1" fmla="*/ 313 h 888"/>
                <a:gd name="T2" fmla="*/ 416 w 746"/>
                <a:gd name="T3" fmla="*/ 888 h 888"/>
                <a:gd name="T4" fmla="*/ 746 w 746"/>
                <a:gd name="T5" fmla="*/ 738 h 888"/>
                <a:gd name="T6" fmla="*/ 356 w 746"/>
                <a:gd name="T7" fmla="*/ 0 h 888"/>
                <a:gd name="T8" fmla="*/ 0 w 746"/>
                <a:gd name="T9" fmla="*/ 313 h 888"/>
              </a:gdLst>
              <a:ahLst/>
              <a:cxnLst>
                <a:cxn ang="0">
                  <a:pos x="T0" y="T1"/>
                </a:cxn>
                <a:cxn ang="0">
                  <a:pos x="T2" y="T3"/>
                </a:cxn>
                <a:cxn ang="0">
                  <a:pos x="T4" y="T5"/>
                </a:cxn>
                <a:cxn ang="0">
                  <a:pos x="T6" y="T7"/>
                </a:cxn>
                <a:cxn ang="0">
                  <a:pos x="T8" y="T9"/>
                </a:cxn>
              </a:cxnLst>
              <a:rect l="0" t="0" r="r" b="b"/>
              <a:pathLst>
                <a:path w="746" h="888">
                  <a:moveTo>
                    <a:pt x="0" y="313"/>
                  </a:moveTo>
                  <a:lnTo>
                    <a:pt x="416" y="888"/>
                  </a:lnTo>
                  <a:lnTo>
                    <a:pt x="746" y="738"/>
                  </a:lnTo>
                  <a:lnTo>
                    <a:pt x="356" y="0"/>
                  </a:lnTo>
                  <a:lnTo>
                    <a:pt x="0" y="313"/>
                  </a:ln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 name="Freeform 93">
              <a:extLst>
                <a:ext uri="{FF2B5EF4-FFF2-40B4-BE49-F238E27FC236}">
                  <a16:creationId xmlns:a16="http://schemas.microsoft.com/office/drawing/2014/main" id="{631F990D-BFA0-4E1E-9C4A-D5CA2DB2DB31}"/>
                </a:ext>
              </a:extLst>
            </p:cNvPr>
            <p:cNvSpPr>
              <a:spLocks/>
            </p:cNvSpPr>
            <p:nvPr/>
          </p:nvSpPr>
          <p:spPr bwMode="auto">
            <a:xfrm>
              <a:off x="2949" y="1697"/>
              <a:ext cx="542" cy="784"/>
            </a:xfrm>
            <a:custGeom>
              <a:avLst/>
              <a:gdLst>
                <a:gd name="T0" fmla="*/ 440 w 542"/>
                <a:gd name="T1" fmla="*/ 784 h 784"/>
                <a:gd name="T2" fmla="*/ 0 w 542"/>
                <a:gd name="T3" fmla="*/ 133 h 784"/>
                <a:gd name="T4" fmla="*/ 152 w 542"/>
                <a:gd name="T5" fmla="*/ 0 h 784"/>
                <a:gd name="T6" fmla="*/ 542 w 542"/>
                <a:gd name="T7" fmla="*/ 738 h 784"/>
                <a:gd name="T8" fmla="*/ 440 w 542"/>
                <a:gd name="T9" fmla="*/ 784 h 784"/>
              </a:gdLst>
              <a:ahLst/>
              <a:cxnLst>
                <a:cxn ang="0">
                  <a:pos x="T0" y="T1"/>
                </a:cxn>
                <a:cxn ang="0">
                  <a:pos x="T2" y="T3"/>
                </a:cxn>
                <a:cxn ang="0">
                  <a:pos x="T4" y="T5"/>
                </a:cxn>
                <a:cxn ang="0">
                  <a:pos x="T6" y="T7"/>
                </a:cxn>
                <a:cxn ang="0">
                  <a:pos x="T8" y="T9"/>
                </a:cxn>
              </a:cxnLst>
              <a:rect l="0" t="0" r="r" b="b"/>
              <a:pathLst>
                <a:path w="542" h="784">
                  <a:moveTo>
                    <a:pt x="440" y="784"/>
                  </a:moveTo>
                  <a:lnTo>
                    <a:pt x="0" y="133"/>
                  </a:lnTo>
                  <a:lnTo>
                    <a:pt x="152" y="0"/>
                  </a:lnTo>
                  <a:lnTo>
                    <a:pt x="542" y="738"/>
                  </a:lnTo>
                  <a:lnTo>
                    <a:pt x="440" y="784"/>
                  </a:ln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 name="Freeform 94">
              <a:extLst>
                <a:ext uri="{FF2B5EF4-FFF2-40B4-BE49-F238E27FC236}">
                  <a16:creationId xmlns:a16="http://schemas.microsoft.com/office/drawing/2014/main" id="{FFD6B6C1-3D2A-4BB5-BA20-B2E05FADAE94}"/>
                </a:ext>
              </a:extLst>
            </p:cNvPr>
            <p:cNvSpPr>
              <a:spLocks/>
            </p:cNvSpPr>
            <p:nvPr/>
          </p:nvSpPr>
          <p:spPr bwMode="auto">
            <a:xfrm>
              <a:off x="3011" y="2393"/>
              <a:ext cx="772" cy="608"/>
            </a:xfrm>
            <a:custGeom>
              <a:avLst/>
              <a:gdLst>
                <a:gd name="T0" fmla="*/ 19 w 325"/>
                <a:gd name="T1" fmla="*/ 189 h 256"/>
                <a:gd name="T2" fmla="*/ 63 w 325"/>
                <a:gd name="T3" fmla="*/ 81 h 256"/>
                <a:gd name="T4" fmla="*/ 263 w 325"/>
                <a:gd name="T5" fmla="*/ 1 h 256"/>
                <a:gd name="T6" fmla="*/ 322 w 325"/>
                <a:gd name="T7" fmla="*/ 77 h 256"/>
                <a:gd name="T8" fmla="*/ 169 w 325"/>
                <a:gd name="T9" fmla="*/ 198 h 256"/>
                <a:gd name="T10" fmla="*/ 19 w 325"/>
                <a:gd name="T11" fmla="*/ 189 h 256"/>
              </a:gdLst>
              <a:ahLst/>
              <a:cxnLst>
                <a:cxn ang="0">
                  <a:pos x="T0" y="T1"/>
                </a:cxn>
                <a:cxn ang="0">
                  <a:pos x="T2" y="T3"/>
                </a:cxn>
                <a:cxn ang="0">
                  <a:pos x="T4" y="T5"/>
                </a:cxn>
                <a:cxn ang="0">
                  <a:pos x="T6" y="T7"/>
                </a:cxn>
                <a:cxn ang="0">
                  <a:pos x="T8" y="T9"/>
                </a:cxn>
                <a:cxn ang="0">
                  <a:pos x="T10" y="T11"/>
                </a:cxn>
              </a:cxnLst>
              <a:rect l="0" t="0" r="r" b="b"/>
              <a:pathLst>
                <a:path w="325" h="256">
                  <a:moveTo>
                    <a:pt x="19" y="189"/>
                  </a:moveTo>
                  <a:cubicBezTo>
                    <a:pt x="13" y="177"/>
                    <a:pt x="0" y="120"/>
                    <a:pt x="63" y="81"/>
                  </a:cubicBezTo>
                  <a:cubicBezTo>
                    <a:pt x="125" y="41"/>
                    <a:pt x="228" y="3"/>
                    <a:pt x="263" y="1"/>
                  </a:cubicBezTo>
                  <a:cubicBezTo>
                    <a:pt x="298" y="0"/>
                    <a:pt x="325" y="37"/>
                    <a:pt x="322" y="77"/>
                  </a:cubicBezTo>
                  <a:cubicBezTo>
                    <a:pt x="318" y="132"/>
                    <a:pt x="220" y="182"/>
                    <a:pt x="169" y="198"/>
                  </a:cubicBezTo>
                  <a:cubicBezTo>
                    <a:pt x="119" y="215"/>
                    <a:pt x="52" y="256"/>
                    <a:pt x="19" y="189"/>
                  </a:cubicBez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 name="Freeform 95">
              <a:extLst>
                <a:ext uri="{FF2B5EF4-FFF2-40B4-BE49-F238E27FC236}">
                  <a16:creationId xmlns:a16="http://schemas.microsoft.com/office/drawing/2014/main" id="{630609D0-33FA-4EA3-A5E5-0D94674D49DF}"/>
                </a:ext>
              </a:extLst>
            </p:cNvPr>
            <p:cNvSpPr>
              <a:spLocks/>
            </p:cNvSpPr>
            <p:nvPr/>
          </p:nvSpPr>
          <p:spPr bwMode="auto">
            <a:xfrm>
              <a:off x="3557" y="2393"/>
              <a:ext cx="226" cy="323"/>
            </a:xfrm>
            <a:custGeom>
              <a:avLst/>
              <a:gdLst>
                <a:gd name="T0" fmla="*/ 0 w 95"/>
                <a:gd name="T1" fmla="*/ 8 h 136"/>
                <a:gd name="T2" fmla="*/ 33 w 95"/>
                <a:gd name="T3" fmla="*/ 1 h 136"/>
                <a:gd name="T4" fmla="*/ 92 w 95"/>
                <a:gd name="T5" fmla="*/ 77 h 136"/>
                <a:gd name="T6" fmla="*/ 54 w 95"/>
                <a:gd name="T7" fmla="*/ 136 h 136"/>
                <a:gd name="T8" fmla="*/ 0 w 95"/>
                <a:gd name="T9" fmla="*/ 8 h 136"/>
              </a:gdLst>
              <a:ahLst/>
              <a:cxnLst>
                <a:cxn ang="0">
                  <a:pos x="T0" y="T1"/>
                </a:cxn>
                <a:cxn ang="0">
                  <a:pos x="T2" y="T3"/>
                </a:cxn>
                <a:cxn ang="0">
                  <a:pos x="T4" y="T5"/>
                </a:cxn>
                <a:cxn ang="0">
                  <a:pos x="T6" y="T7"/>
                </a:cxn>
                <a:cxn ang="0">
                  <a:pos x="T8" y="T9"/>
                </a:cxn>
              </a:cxnLst>
              <a:rect l="0" t="0" r="r" b="b"/>
              <a:pathLst>
                <a:path w="95" h="136">
                  <a:moveTo>
                    <a:pt x="0" y="8"/>
                  </a:moveTo>
                  <a:cubicBezTo>
                    <a:pt x="14" y="4"/>
                    <a:pt x="25" y="2"/>
                    <a:pt x="33" y="1"/>
                  </a:cubicBezTo>
                  <a:cubicBezTo>
                    <a:pt x="68" y="0"/>
                    <a:pt x="95" y="37"/>
                    <a:pt x="92" y="77"/>
                  </a:cubicBezTo>
                  <a:cubicBezTo>
                    <a:pt x="91" y="98"/>
                    <a:pt x="75" y="118"/>
                    <a:pt x="54" y="136"/>
                  </a:cubicBezTo>
                  <a:cubicBezTo>
                    <a:pt x="82" y="44"/>
                    <a:pt x="0" y="8"/>
                    <a:pt x="0" y="8"/>
                  </a:cubicBezTo>
                  <a:close/>
                </a:path>
              </a:pathLst>
            </a:custGeom>
            <a:solidFill>
              <a:srgbClr val="E5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 name="Freeform 96">
              <a:extLst>
                <a:ext uri="{FF2B5EF4-FFF2-40B4-BE49-F238E27FC236}">
                  <a16:creationId xmlns:a16="http://schemas.microsoft.com/office/drawing/2014/main" id="{944EBBD6-E65B-4C20-A76E-0F91C823D466}"/>
                </a:ext>
              </a:extLst>
            </p:cNvPr>
            <p:cNvSpPr>
              <a:spLocks/>
            </p:cNvSpPr>
            <p:nvPr/>
          </p:nvSpPr>
          <p:spPr bwMode="auto">
            <a:xfrm>
              <a:off x="904" y="2780"/>
              <a:ext cx="2145" cy="1118"/>
            </a:xfrm>
            <a:custGeom>
              <a:avLst/>
              <a:gdLst>
                <a:gd name="T0" fmla="*/ 451 w 903"/>
                <a:gd name="T1" fmla="*/ 168 h 471"/>
                <a:gd name="T2" fmla="*/ 903 w 903"/>
                <a:gd name="T3" fmla="*/ 0 h 471"/>
                <a:gd name="T4" fmla="*/ 651 w 903"/>
                <a:gd name="T5" fmla="*/ 471 h 471"/>
                <a:gd name="T6" fmla="*/ 563 w 903"/>
                <a:gd name="T7" fmla="*/ 471 h 471"/>
                <a:gd name="T8" fmla="*/ 451 w 903"/>
                <a:gd name="T9" fmla="*/ 328 h 471"/>
                <a:gd name="T10" fmla="*/ 340 w 903"/>
                <a:gd name="T11" fmla="*/ 471 h 471"/>
                <a:gd name="T12" fmla="*/ 252 w 903"/>
                <a:gd name="T13" fmla="*/ 471 h 471"/>
                <a:gd name="T14" fmla="*/ 0 w 903"/>
                <a:gd name="T15" fmla="*/ 0 h 471"/>
                <a:gd name="T16" fmla="*/ 451 w 903"/>
                <a:gd name="T17" fmla="*/ 168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3" h="471">
                  <a:moveTo>
                    <a:pt x="451" y="168"/>
                  </a:moveTo>
                  <a:cubicBezTo>
                    <a:pt x="903" y="0"/>
                    <a:pt x="903" y="0"/>
                    <a:pt x="903" y="0"/>
                  </a:cubicBezTo>
                  <a:cubicBezTo>
                    <a:pt x="903" y="0"/>
                    <a:pt x="847" y="471"/>
                    <a:pt x="651" y="471"/>
                  </a:cubicBezTo>
                  <a:cubicBezTo>
                    <a:pt x="563" y="471"/>
                    <a:pt x="563" y="471"/>
                    <a:pt x="563" y="471"/>
                  </a:cubicBezTo>
                  <a:cubicBezTo>
                    <a:pt x="563" y="471"/>
                    <a:pt x="479" y="328"/>
                    <a:pt x="451" y="328"/>
                  </a:cubicBezTo>
                  <a:cubicBezTo>
                    <a:pt x="425" y="328"/>
                    <a:pt x="340" y="471"/>
                    <a:pt x="340" y="471"/>
                  </a:cubicBezTo>
                  <a:cubicBezTo>
                    <a:pt x="252" y="471"/>
                    <a:pt x="252" y="471"/>
                    <a:pt x="252" y="471"/>
                  </a:cubicBezTo>
                  <a:cubicBezTo>
                    <a:pt x="15" y="471"/>
                    <a:pt x="0" y="0"/>
                    <a:pt x="0" y="0"/>
                  </a:cubicBezTo>
                  <a:lnTo>
                    <a:pt x="451" y="168"/>
                  </a:ln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 name="Freeform 97">
              <a:extLst>
                <a:ext uri="{FF2B5EF4-FFF2-40B4-BE49-F238E27FC236}">
                  <a16:creationId xmlns:a16="http://schemas.microsoft.com/office/drawing/2014/main" id="{22ED5070-533D-4D6B-9130-6C40C5CFF826}"/>
                </a:ext>
              </a:extLst>
            </p:cNvPr>
            <p:cNvSpPr>
              <a:spLocks/>
            </p:cNvSpPr>
            <p:nvPr/>
          </p:nvSpPr>
          <p:spPr bwMode="auto">
            <a:xfrm>
              <a:off x="904" y="2794"/>
              <a:ext cx="632" cy="1104"/>
            </a:xfrm>
            <a:custGeom>
              <a:avLst/>
              <a:gdLst>
                <a:gd name="T0" fmla="*/ 137 w 266"/>
                <a:gd name="T1" fmla="*/ 146 h 465"/>
                <a:gd name="T2" fmla="*/ 266 w 266"/>
                <a:gd name="T3" fmla="*/ 465 h 465"/>
                <a:gd name="T4" fmla="*/ 252 w 266"/>
                <a:gd name="T5" fmla="*/ 465 h 465"/>
                <a:gd name="T6" fmla="*/ 0 w 266"/>
                <a:gd name="T7" fmla="*/ 0 h 465"/>
                <a:gd name="T8" fmla="*/ 137 w 266"/>
                <a:gd name="T9" fmla="*/ 146 h 465"/>
              </a:gdLst>
              <a:ahLst/>
              <a:cxnLst>
                <a:cxn ang="0">
                  <a:pos x="T0" y="T1"/>
                </a:cxn>
                <a:cxn ang="0">
                  <a:pos x="T2" y="T3"/>
                </a:cxn>
                <a:cxn ang="0">
                  <a:pos x="T4" y="T5"/>
                </a:cxn>
                <a:cxn ang="0">
                  <a:pos x="T6" y="T7"/>
                </a:cxn>
                <a:cxn ang="0">
                  <a:pos x="T8" y="T9"/>
                </a:cxn>
              </a:cxnLst>
              <a:rect l="0" t="0" r="r" b="b"/>
              <a:pathLst>
                <a:path w="266" h="465">
                  <a:moveTo>
                    <a:pt x="137" y="146"/>
                  </a:moveTo>
                  <a:cubicBezTo>
                    <a:pt x="147" y="373"/>
                    <a:pt x="244" y="451"/>
                    <a:pt x="266" y="465"/>
                  </a:cubicBezTo>
                  <a:cubicBezTo>
                    <a:pt x="252" y="465"/>
                    <a:pt x="252" y="465"/>
                    <a:pt x="252" y="465"/>
                  </a:cubicBezTo>
                  <a:cubicBezTo>
                    <a:pt x="30" y="465"/>
                    <a:pt x="3" y="53"/>
                    <a:pt x="0" y="0"/>
                  </a:cubicBezTo>
                  <a:lnTo>
                    <a:pt x="137" y="146"/>
                  </a:lnTo>
                  <a:close/>
                </a:path>
              </a:pathLst>
            </a:custGeom>
            <a:solidFill>
              <a:srgbClr val="E02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 name="Freeform 98">
              <a:extLst>
                <a:ext uri="{FF2B5EF4-FFF2-40B4-BE49-F238E27FC236}">
                  <a16:creationId xmlns:a16="http://schemas.microsoft.com/office/drawing/2014/main" id="{9D0A7F22-D7A3-493E-88BF-8D7B8076E8D6}"/>
                </a:ext>
              </a:extLst>
            </p:cNvPr>
            <p:cNvSpPr>
              <a:spLocks/>
            </p:cNvSpPr>
            <p:nvPr/>
          </p:nvSpPr>
          <p:spPr bwMode="auto">
            <a:xfrm>
              <a:off x="2574" y="2811"/>
              <a:ext cx="470" cy="1059"/>
            </a:xfrm>
            <a:custGeom>
              <a:avLst/>
              <a:gdLst>
                <a:gd name="T0" fmla="*/ 132 w 198"/>
                <a:gd name="T1" fmla="*/ 115 h 446"/>
                <a:gd name="T2" fmla="*/ 174 w 198"/>
                <a:gd name="T3" fmla="*/ 0 h 446"/>
                <a:gd name="T4" fmla="*/ 198 w 198"/>
                <a:gd name="T5" fmla="*/ 0 h 446"/>
                <a:gd name="T6" fmla="*/ 0 w 198"/>
                <a:gd name="T7" fmla="*/ 446 h 446"/>
                <a:gd name="T8" fmla="*/ 0 w 198"/>
                <a:gd name="T9" fmla="*/ 446 h 446"/>
                <a:gd name="T10" fmla="*/ 132 w 198"/>
                <a:gd name="T11" fmla="*/ 115 h 446"/>
              </a:gdLst>
              <a:ahLst/>
              <a:cxnLst>
                <a:cxn ang="0">
                  <a:pos x="T0" y="T1"/>
                </a:cxn>
                <a:cxn ang="0">
                  <a:pos x="T2" y="T3"/>
                </a:cxn>
                <a:cxn ang="0">
                  <a:pos x="T4" y="T5"/>
                </a:cxn>
                <a:cxn ang="0">
                  <a:pos x="T6" y="T7"/>
                </a:cxn>
                <a:cxn ang="0">
                  <a:pos x="T8" y="T9"/>
                </a:cxn>
                <a:cxn ang="0">
                  <a:pos x="T10" y="T11"/>
                </a:cxn>
              </a:cxnLst>
              <a:rect l="0" t="0" r="r" b="b"/>
              <a:pathLst>
                <a:path w="198" h="446">
                  <a:moveTo>
                    <a:pt x="132" y="115"/>
                  </a:moveTo>
                  <a:cubicBezTo>
                    <a:pt x="174" y="0"/>
                    <a:pt x="174" y="0"/>
                    <a:pt x="174" y="0"/>
                  </a:cubicBezTo>
                  <a:cubicBezTo>
                    <a:pt x="198" y="0"/>
                    <a:pt x="198" y="0"/>
                    <a:pt x="198" y="0"/>
                  </a:cubicBezTo>
                  <a:cubicBezTo>
                    <a:pt x="189" y="67"/>
                    <a:pt x="137" y="381"/>
                    <a:pt x="0" y="446"/>
                  </a:cubicBezTo>
                  <a:cubicBezTo>
                    <a:pt x="0" y="446"/>
                    <a:pt x="0" y="446"/>
                    <a:pt x="0" y="446"/>
                  </a:cubicBezTo>
                  <a:cubicBezTo>
                    <a:pt x="0" y="446"/>
                    <a:pt x="108" y="306"/>
                    <a:pt x="132" y="115"/>
                  </a:cubicBez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 name="Freeform 99">
              <a:extLst>
                <a:ext uri="{FF2B5EF4-FFF2-40B4-BE49-F238E27FC236}">
                  <a16:creationId xmlns:a16="http://schemas.microsoft.com/office/drawing/2014/main" id="{B706E802-D25F-49D8-AFAA-F47F9230ADA0}"/>
                </a:ext>
              </a:extLst>
            </p:cNvPr>
            <p:cNvSpPr>
              <a:spLocks/>
            </p:cNvSpPr>
            <p:nvPr/>
          </p:nvSpPr>
          <p:spPr bwMode="auto">
            <a:xfrm>
              <a:off x="916" y="1374"/>
              <a:ext cx="2385" cy="1945"/>
            </a:xfrm>
            <a:custGeom>
              <a:avLst/>
              <a:gdLst>
                <a:gd name="T0" fmla="*/ 0 w 1004"/>
                <a:gd name="T1" fmla="*/ 426 h 819"/>
                <a:gd name="T2" fmla="*/ 267 w 1004"/>
                <a:gd name="T3" fmla="*/ 0 h 819"/>
                <a:gd name="T4" fmla="*/ 572 w 1004"/>
                <a:gd name="T5" fmla="*/ 148 h 819"/>
                <a:gd name="T6" fmla="*/ 910 w 1004"/>
                <a:gd name="T7" fmla="*/ 149 h 819"/>
                <a:gd name="T8" fmla="*/ 963 w 1004"/>
                <a:gd name="T9" fmla="*/ 648 h 819"/>
                <a:gd name="T10" fmla="*/ 436 w 1004"/>
                <a:gd name="T11" fmla="*/ 744 h 819"/>
                <a:gd name="T12" fmla="*/ 436 w 1004"/>
                <a:gd name="T13" fmla="*/ 744 h 819"/>
                <a:gd name="T14" fmla="*/ 434 w 1004"/>
                <a:gd name="T15" fmla="*/ 743 h 819"/>
                <a:gd name="T16" fmla="*/ 432 w 1004"/>
                <a:gd name="T17" fmla="*/ 743 h 819"/>
                <a:gd name="T18" fmla="*/ 432 w 1004"/>
                <a:gd name="T19" fmla="*/ 743 h 819"/>
                <a:gd name="T20" fmla="*/ 0 w 1004"/>
                <a:gd name="T21" fmla="*/ 426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4" h="819">
                  <a:moveTo>
                    <a:pt x="0" y="426"/>
                  </a:moveTo>
                  <a:cubicBezTo>
                    <a:pt x="99" y="131"/>
                    <a:pt x="267" y="0"/>
                    <a:pt x="267" y="0"/>
                  </a:cubicBezTo>
                  <a:cubicBezTo>
                    <a:pt x="572" y="148"/>
                    <a:pt x="572" y="148"/>
                    <a:pt x="572" y="148"/>
                  </a:cubicBezTo>
                  <a:cubicBezTo>
                    <a:pt x="910" y="149"/>
                    <a:pt x="910" y="149"/>
                    <a:pt x="910" y="149"/>
                  </a:cubicBezTo>
                  <a:cubicBezTo>
                    <a:pt x="910" y="149"/>
                    <a:pt x="1004" y="340"/>
                    <a:pt x="963" y="648"/>
                  </a:cubicBezTo>
                  <a:cubicBezTo>
                    <a:pt x="963" y="648"/>
                    <a:pt x="766" y="819"/>
                    <a:pt x="436" y="744"/>
                  </a:cubicBezTo>
                  <a:cubicBezTo>
                    <a:pt x="436" y="744"/>
                    <a:pt x="436" y="744"/>
                    <a:pt x="436" y="744"/>
                  </a:cubicBezTo>
                  <a:cubicBezTo>
                    <a:pt x="435" y="744"/>
                    <a:pt x="435" y="743"/>
                    <a:pt x="434" y="743"/>
                  </a:cubicBezTo>
                  <a:cubicBezTo>
                    <a:pt x="433" y="743"/>
                    <a:pt x="433" y="743"/>
                    <a:pt x="432" y="743"/>
                  </a:cubicBezTo>
                  <a:cubicBezTo>
                    <a:pt x="432" y="743"/>
                    <a:pt x="432" y="743"/>
                    <a:pt x="432" y="743"/>
                  </a:cubicBezTo>
                  <a:cubicBezTo>
                    <a:pt x="102" y="665"/>
                    <a:pt x="0" y="426"/>
                    <a:pt x="0" y="426"/>
                  </a:cubicBez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 name="Freeform 100">
              <a:extLst>
                <a:ext uri="{FF2B5EF4-FFF2-40B4-BE49-F238E27FC236}">
                  <a16:creationId xmlns:a16="http://schemas.microsoft.com/office/drawing/2014/main" id="{6FFF1949-7114-4B96-BBA6-AAB10B4E0335}"/>
                </a:ext>
              </a:extLst>
            </p:cNvPr>
            <p:cNvSpPr>
              <a:spLocks/>
            </p:cNvSpPr>
            <p:nvPr/>
          </p:nvSpPr>
          <p:spPr bwMode="auto">
            <a:xfrm>
              <a:off x="916" y="1495"/>
              <a:ext cx="510" cy="1095"/>
            </a:xfrm>
            <a:custGeom>
              <a:avLst/>
              <a:gdLst>
                <a:gd name="T0" fmla="*/ 96 w 215"/>
                <a:gd name="T1" fmla="*/ 461 h 461"/>
                <a:gd name="T2" fmla="*/ 46 w 215"/>
                <a:gd name="T3" fmla="*/ 450 h 461"/>
                <a:gd name="T4" fmla="*/ 0 w 215"/>
                <a:gd name="T5" fmla="*/ 375 h 461"/>
                <a:gd name="T6" fmla="*/ 215 w 215"/>
                <a:gd name="T7" fmla="*/ 0 h 461"/>
                <a:gd name="T8" fmla="*/ 96 w 215"/>
                <a:gd name="T9" fmla="*/ 461 h 461"/>
              </a:gdLst>
              <a:ahLst/>
              <a:cxnLst>
                <a:cxn ang="0">
                  <a:pos x="T0" y="T1"/>
                </a:cxn>
                <a:cxn ang="0">
                  <a:pos x="T2" y="T3"/>
                </a:cxn>
                <a:cxn ang="0">
                  <a:pos x="T4" y="T5"/>
                </a:cxn>
                <a:cxn ang="0">
                  <a:pos x="T6" y="T7"/>
                </a:cxn>
                <a:cxn ang="0">
                  <a:pos x="T8" y="T9"/>
                </a:cxn>
              </a:cxnLst>
              <a:rect l="0" t="0" r="r" b="b"/>
              <a:pathLst>
                <a:path w="215" h="461">
                  <a:moveTo>
                    <a:pt x="96" y="461"/>
                  </a:moveTo>
                  <a:cubicBezTo>
                    <a:pt x="46" y="450"/>
                    <a:pt x="46" y="450"/>
                    <a:pt x="46" y="450"/>
                  </a:cubicBezTo>
                  <a:cubicBezTo>
                    <a:pt x="14" y="406"/>
                    <a:pt x="0" y="375"/>
                    <a:pt x="0" y="375"/>
                  </a:cubicBezTo>
                  <a:cubicBezTo>
                    <a:pt x="64" y="184"/>
                    <a:pt x="157" y="62"/>
                    <a:pt x="215" y="0"/>
                  </a:cubicBezTo>
                  <a:cubicBezTo>
                    <a:pt x="101" y="241"/>
                    <a:pt x="96" y="461"/>
                    <a:pt x="96" y="461"/>
                  </a:cubicBezTo>
                  <a:close/>
                </a:path>
              </a:pathLst>
            </a:custGeom>
            <a:solidFill>
              <a:srgbClr val="E02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 name="Freeform 101">
              <a:extLst>
                <a:ext uri="{FF2B5EF4-FFF2-40B4-BE49-F238E27FC236}">
                  <a16:creationId xmlns:a16="http://schemas.microsoft.com/office/drawing/2014/main" id="{5EBE7424-91C7-4AD1-8D81-C0C8C88F59F1}"/>
                </a:ext>
              </a:extLst>
            </p:cNvPr>
            <p:cNvSpPr>
              <a:spLocks/>
            </p:cNvSpPr>
            <p:nvPr/>
          </p:nvSpPr>
          <p:spPr bwMode="auto">
            <a:xfrm>
              <a:off x="3027" y="1728"/>
              <a:ext cx="274" cy="1246"/>
            </a:xfrm>
            <a:custGeom>
              <a:avLst/>
              <a:gdLst>
                <a:gd name="T0" fmla="*/ 74 w 115"/>
                <a:gd name="T1" fmla="*/ 499 h 525"/>
                <a:gd name="T2" fmla="*/ 37 w 115"/>
                <a:gd name="T3" fmla="*/ 525 h 525"/>
                <a:gd name="T4" fmla="*/ 31 w 115"/>
                <a:gd name="T5" fmla="*/ 514 h 525"/>
                <a:gd name="T6" fmla="*/ 0 w 115"/>
                <a:gd name="T7" fmla="*/ 40 h 525"/>
                <a:gd name="T8" fmla="*/ 5 w 115"/>
                <a:gd name="T9" fmla="*/ 0 h 525"/>
                <a:gd name="T10" fmla="*/ 21 w 115"/>
                <a:gd name="T11" fmla="*/ 0 h 525"/>
                <a:gd name="T12" fmla="*/ 74 w 115"/>
                <a:gd name="T13" fmla="*/ 499 h 525"/>
              </a:gdLst>
              <a:ahLst/>
              <a:cxnLst>
                <a:cxn ang="0">
                  <a:pos x="T0" y="T1"/>
                </a:cxn>
                <a:cxn ang="0">
                  <a:pos x="T2" y="T3"/>
                </a:cxn>
                <a:cxn ang="0">
                  <a:pos x="T4" y="T5"/>
                </a:cxn>
                <a:cxn ang="0">
                  <a:pos x="T6" y="T7"/>
                </a:cxn>
                <a:cxn ang="0">
                  <a:pos x="T8" y="T9"/>
                </a:cxn>
                <a:cxn ang="0">
                  <a:pos x="T10" y="T11"/>
                </a:cxn>
                <a:cxn ang="0">
                  <a:pos x="T12" y="T13"/>
                </a:cxn>
              </a:cxnLst>
              <a:rect l="0" t="0" r="r" b="b"/>
              <a:pathLst>
                <a:path w="115" h="525">
                  <a:moveTo>
                    <a:pt x="74" y="499"/>
                  </a:moveTo>
                  <a:cubicBezTo>
                    <a:pt x="74" y="499"/>
                    <a:pt x="61" y="510"/>
                    <a:pt x="37" y="525"/>
                  </a:cubicBezTo>
                  <a:cubicBezTo>
                    <a:pt x="31" y="514"/>
                    <a:pt x="31" y="514"/>
                    <a:pt x="31" y="514"/>
                  </a:cubicBezTo>
                  <a:cubicBezTo>
                    <a:pt x="31" y="514"/>
                    <a:pt x="70" y="193"/>
                    <a:pt x="0" y="40"/>
                  </a:cubicBezTo>
                  <a:cubicBezTo>
                    <a:pt x="5" y="0"/>
                    <a:pt x="5" y="0"/>
                    <a:pt x="5" y="0"/>
                  </a:cubicBezTo>
                  <a:cubicBezTo>
                    <a:pt x="21" y="0"/>
                    <a:pt x="21" y="0"/>
                    <a:pt x="21" y="0"/>
                  </a:cubicBezTo>
                  <a:cubicBezTo>
                    <a:pt x="21" y="0"/>
                    <a:pt x="115" y="191"/>
                    <a:pt x="74" y="499"/>
                  </a:cubicBezTo>
                  <a:close/>
                </a:path>
              </a:pathLst>
            </a:custGeom>
            <a:solidFill>
              <a:srgbClr val="EA60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0" name="Freeform 102">
              <a:extLst>
                <a:ext uri="{FF2B5EF4-FFF2-40B4-BE49-F238E27FC236}">
                  <a16:creationId xmlns:a16="http://schemas.microsoft.com/office/drawing/2014/main" id="{7AC0D491-1D6F-402E-8623-9396B9426FD9}"/>
                </a:ext>
              </a:extLst>
            </p:cNvPr>
            <p:cNvSpPr>
              <a:spLocks/>
            </p:cNvSpPr>
            <p:nvPr/>
          </p:nvSpPr>
          <p:spPr bwMode="auto">
            <a:xfrm>
              <a:off x="956" y="2113"/>
              <a:ext cx="2271" cy="1018"/>
            </a:xfrm>
            <a:custGeom>
              <a:avLst/>
              <a:gdLst>
                <a:gd name="T0" fmla="*/ 28 w 956"/>
                <a:gd name="T1" fmla="*/ 0 h 429"/>
                <a:gd name="T2" fmla="*/ 956 w 956"/>
                <a:gd name="T3" fmla="*/ 218 h 429"/>
                <a:gd name="T4" fmla="*/ 951 w 956"/>
                <a:gd name="T5" fmla="*/ 289 h 429"/>
                <a:gd name="T6" fmla="*/ 0 w 956"/>
                <a:gd name="T7" fmla="*/ 69 h 429"/>
                <a:gd name="T8" fmla="*/ 28 w 956"/>
                <a:gd name="T9" fmla="*/ 0 h 429"/>
              </a:gdLst>
              <a:ahLst/>
              <a:cxnLst>
                <a:cxn ang="0">
                  <a:pos x="T0" y="T1"/>
                </a:cxn>
                <a:cxn ang="0">
                  <a:pos x="T2" y="T3"/>
                </a:cxn>
                <a:cxn ang="0">
                  <a:pos x="T4" y="T5"/>
                </a:cxn>
                <a:cxn ang="0">
                  <a:pos x="T6" y="T7"/>
                </a:cxn>
                <a:cxn ang="0">
                  <a:pos x="T8" y="T9"/>
                </a:cxn>
              </a:cxnLst>
              <a:rect l="0" t="0" r="r" b="b"/>
              <a:pathLst>
                <a:path w="956" h="429">
                  <a:moveTo>
                    <a:pt x="28" y="0"/>
                  </a:moveTo>
                  <a:cubicBezTo>
                    <a:pt x="454" y="357"/>
                    <a:pt x="955" y="218"/>
                    <a:pt x="956" y="218"/>
                  </a:cubicBezTo>
                  <a:cubicBezTo>
                    <a:pt x="955" y="239"/>
                    <a:pt x="951" y="289"/>
                    <a:pt x="951" y="289"/>
                  </a:cubicBezTo>
                  <a:cubicBezTo>
                    <a:pt x="389" y="429"/>
                    <a:pt x="0" y="70"/>
                    <a:pt x="0" y="69"/>
                  </a:cubicBezTo>
                  <a:cubicBezTo>
                    <a:pt x="9" y="45"/>
                    <a:pt x="18" y="22"/>
                    <a:pt x="28" y="0"/>
                  </a:cubicBez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1" name="Freeform 103">
              <a:extLst>
                <a:ext uri="{FF2B5EF4-FFF2-40B4-BE49-F238E27FC236}">
                  <a16:creationId xmlns:a16="http://schemas.microsoft.com/office/drawing/2014/main" id="{25BFB0FF-69B5-4B0B-B15D-E6A4B737D8A1}"/>
                </a:ext>
              </a:extLst>
            </p:cNvPr>
            <p:cNvSpPr>
              <a:spLocks noEditPoints="1"/>
            </p:cNvSpPr>
            <p:nvPr/>
          </p:nvSpPr>
          <p:spPr bwMode="auto">
            <a:xfrm>
              <a:off x="1861" y="2500"/>
              <a:ext cx="444" cy="451"/>
            </a:xfrm>
            <a:custGeom>
              <a:avLst/>
              <a:gdLst>
                <a:gd name="T0" fmla="*/ 86 w 444"/>
                <a:gd name="T1" fmla="*/ 0 h 451"/>
                <a:gd name="T2" fmla="*/ 0 w 444"/>
                <a:gd name="T3" fmla="*/ 365 h 451"/>
                <a:gd name="T4" fmla="*/ 359 w 444"/>
                <a:gd name="T5" fmla="*/ 451 h 451"/>
                <a:gd name="T6" fmla="*/ 444 w 444"/>
                <a:gd name="T7" fmla="*/ 85 h 451"/>
                <a:gd name="T8" fmla="*/ 86 w 444"/>
                <a:gd name="T9" fmla="*/ 0 h 451"/>
                <a:gd name="T10" fmla="*/ 152 w 444"/>
                <a:gd name="T11" fmla="*/ 111 h 451"/>
                <a:gd name="T12" fmla="*/ 335 w 444"/>
                <a:gd name="T13" fmla="*/ 154 h 451"/>
                <a:gd name="T14" fmla="*/ 292 w 444"/>
                <a:gd name="T15" fmla="*/ 339 h 451"/>
                <a:gd name="T16" fmla="*/ 107 w 444"/>
                <a:gd name="T17" fmla="*/ 296 h 451"/>
                <a:gd name="T18" fmla="*/ 152 w 444"/>
                <a:gd name="T19" fmla="*/ 11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451">
                  <a:moveTo>
                    <a:pt x="86" y="0"/>
                  </a:moveTo>
                  <a:lnTo>
                    <a:pt x="0" y="365"/>
                  </a:lnTo>
                  <a:lnTo>
                    <a:pt x="359" y="451"/>
                  </a:lnTo>
                  <a:lnTo>
                    <a:pt x="444" y="85"/>
                  </a:lnTo>
                  <a:lnTo>
                    <a:pt x="86" y="0"/>
                  </a:lnTo>
                  <a:close/>
                  <a:moveTo>
                    <a:pt x="152" y="111"/>
                  </a:moveTo>
                  <a:lnTo>
                    <a:pt x="335" y="154"/>
                  </a:lnTo>
                  <a:lnTo>
                    <a:pt x="292" y="339"/>
                  </a:lnTo>
                  <a:lnTo>
                    <a:pt x="107" y="296"/>
                  </a:lnTo>
                  <a:lnTo>
                    <a:pt x="152" y="111"/>
                  </a:lnTo>
                  <a:close/>
                </a:path>
              </a:pathLst>
            </a:custGeom>
            <a:solidFill>
              <a:srgbClr val="D6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2" name="Freeform 104">
              <a:extLst>
                <a:ext uri="{FF2B5EF4-FFF2-40B4-BE49-F238E27FC236}">
                  <a16:creationId xmlns:a16="http://schemas.microsoft.com/office/drawing/2014/main" id="{8289E53D-D3A1-4029-8555-8A9EB8DAEA2F}"/>
                </a:ext>
              </a:extLst>
            </p:cNvPr>
            <p:cNvSpPr>
              <a:spLocks/>
            </p:cNvSpPr>
            <p:nvPr/>
          </p:nvSpPr>
          <p:spPr bwMode="auto">
            <a:xfrm>
              <a:off x="678" y="2374"/>
              <a:ext cx="2680" cy="1211"/>
            </a:xfrm>
            <a:custGeom>
              <a:avLst/>
              <a:gdLst>
                <a:gd name="T0" fmla="*/ 59 w 1128"/>
                <a:gd name="T1" fmla="*/ 178 h 510"/>
                <a:gd name="T2" fmla="*/ 495 w 1128"/>
                <a:gd name="T3" fmla="*/ 446 h 510"/>
                <a:gd name="T4" fmla="*/ 495 w 1128"/>
                <a:gd name="T5" fmla="*/ 447 h 510"/>
                <a:gd name="T6" fmla="*/ 516 w 1128"/>
                <a:gd name="T7" fmla="*/ 452 h 510"/>
                <a:gd name="T8" fmla="*/ 516 w 1128"/>
                <a:gd name="T9" fmla="*/ 451 h 510"/>
                <a:gd name="T10" fmla="*/ 1025 w 1128"/>
                <a:gd name="T11" fmla="*/ 401 h 510"/>
                <a:gd name="T12" fmla="*/ 1066 w 1128"/>
                <a:gd name="T13" fmla="*/ 223 h 510"/>
                <a:gd name="T14" fmla="*/ 551 w 1128"/>
                <a:gd name="T15" fmla="*/ 251 h 510"/>
                <a:gd name="T16" fmla="*/ 101 w 1128"/>
                <a:gd name="T17" fmla="*/ 0 h 510"/>
                <a:gd name="T18" fmla="*/ 59 w 1128"/>
                <a:gd name="T19" fmla="*/ 178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8" h="510">
                  <a:moveTo>
                    <a:pt x="59" y="178"/>
                  </a:moveTo>
                  <a:cubicBezTo>
                    <a:pt x="145" y="342"/>
                    <a:pt x="417" y="425"/>
                    <a:pt x="495" y="446"/>
                  </a:cubicBezTo>
                  <a:cubicBezTo>
                    <a:pt x="495" y="447"/>
                    <a:pt x="495" y="447"/>
                    <a:pt x="495" y="447"/>
                  </a:cubicBezTo>
                  <a:cubicBezTo>
                    <a:pt x="516" y="452"/>
                    <a:pt x="516" y="452"/>
                    <a:pt x="516" y="452"/>
                  </a:cubicBezTo>
                  <a:cubicBezTo>
                    <a:pt x="516" y="451"/>
                    <a:pt x="516" y="451"/>
                    <a:pt x="516" y="451"/>
                  </a:cubicBezTo>
                  <a:cubicBezTo>
                    <a:pt x="595" y="466"/>
                    <a:pt x="876" y="510"/>
                    <a:pt x="1025" y="401"/>
                  </a:cubicBezTo>
                  <a:cubicBezTo>
                    <a:pt x="1128" y="325"/>
                    <a:pt x="1066" y="223"/>
                    <a:pt x="1066" y="223"/>
                  </a:cubicBezTo>
                  <a:cubicBezTo>
                    <a:pt x="1066" y="223"/>
                    <a:pt x="884" y="324"/>
                    <a:pt x="551" y="251"/>
                  </a:cubicBezTo>
                  <a:cubicBezTo>
                    <a:pt x="220" y="171"/>
                    <a:pt x="101" y="0"/>
                    <a:pt x="101" y="0"/>
                  </a:cubicBezTo>
                  <a:cubicBezTo>
                    <a:pt x="101" y="0"/>
                    <a:pt x="0" y="64"/>
                    <a:pt x="59" y="178"/>
                  </a:cubicBezTo>
                  <a:close/>
                </a:path>
              </a:pathLst>
            </a:custGeom>
            <a:solidFill>
              <a:srgbClr val="F9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3" name="Freeform 105">
              <a:extLst>
                <a:ext uri="{FF2B5EF4-FFF2-40B4-BE49-F238E27FC236}">
                  <a16:creationId xmlns:a16="http://schemas.microsoft.com/office/drawing/2014/main" id="{1F54E474-ADD1-4FA8-8395-D2BCD9EBD59F}"/>
                </a:ext>
              </a:extLst>
            </p:cNvPr>
            <p:cNvSpPr>
              <a:spLocks/>
            </p:cNvSpPr>
            <p:nvPr/>
          </p:nvSpPr>
          <p:spPr bwMode="auto">
            <a:xfrm>
              <a:off x="2852" y="2903"/>
              <a:ext cx="506" cy="544"/>
            </a:xfrm>
            <a:custGeom>
              <a:avLst/>
              <a:gdLst>
                <a:gd name="T0" fmla="*/ 105 w 213"/>
                <a:gd name="T1" fmla="*/ 24 h 229"/>
                <a:gd name="T2" fmla="*/ 105 w 213"/>
                <a:gd name="T3" fmla="*/ 19 h 229"/>
                <a:gd name="T4" fmla="*/ 151 w 213"/>
                <a:gd name="T5" fmla="*/ 0 h 229"/>
                <a:gd name="T6" fmla="*/ 110 w 213"/>
                <a:gd name="T7" fmla="*/ 178 h 229"/>
                <a:gd name="T8" fmla="*/ 0 w 213"/>
                <a:gd name="T9" fmla="*/ 229 h 229"/>
                <a:gd name="T10" fmla="*/ 105 w 213"/>
                <a:gd name="T11" fmla="*/ 24 h 229"/>
              </a:gdLst>
              <a:ahLst/>
              <a:cxnLst>
                <a:cxn ang="0">
                  <a:pos x="T0" y="T1"/>
                </a:cxn>
                <a:cxn ang="0">
                  <a:pos x="T2" y="T3"/>
                </a:cxn>
                <a:cxn ang="0">
                  <a:pos x="T4" y="T5"/>
                </a:cxn>
                <a:cxn ang="0">
                  <a:pos x="T6" y="T7"/>
                </a:cxn>
                <a:cxn ang="0">
                  <a:pos x="T8" y="T9"/>
                </a:cxn>
                <a:cxn ang="0">
                  <a:pos x="T10" y="T11"/>
                </a:cxn>
              </a:cxnLst>
              <a:rect l="0" t="0" r="r" b="b"/>
              <a:pathLst>
                <a:path w="213" h="229">
                  <a:moveTo>
                    <a:pt x="105" y="24"/>
                  </a:moveTo>
                  <a:cubicBezTo>
                    <a:pt x="105" y="19"/>
                    <a:pt x="105" y="19"/>
                    <a:pt x="105" y="19"/>
                  </a:cubicBezTo>
                  <a:cubicBezTo>
                    <a:pt x="135" y="9"/>
                    <a:pt x="151" y="0"/>
                    <a:pt x="151" y="0"/>
                  </a:cubicBezTo>
                  <a:cubicBezTo>
                    <a:pt x="151" y="0"/>
                    <a:pt x="213" y="102"/>
                    <a:pt x="110" y="178"/>
                  </a:cubicBezTo>
                  <a:cubicBezTo>
                    <a:pt x="78" y="201"/>
                    <a:pt x="40" y="218"/>
                    <a:pt x="0" y="229"/>
                  </a:cubicBezTo>
                  <a:cubicBezTo>
                    <a:pt x="0" y="229"/>
                    <a:pt x="118" y="150"/>
                    <a:pt x="105" y="24"/>
                  </a:cubicBezTo>
                  <a:close/>
                </a:path>
              </a:pathLst>
            </a:custGeom>
            <a:solidFill>
              <a:srgbClr val="E5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4" name="Freeform 106">
              <a:extLst>
                <a:ext uri="{FF2B5EF4-FFF2-40B4-BE49-F238E27FC236}">
                  <a16:creationId xmlns:a16="http://schemas.microsoft.com/office/drawing/2014/main" id="{AE873E0E-86E1-429F-AF71-1FF3533E403E}"/>
                </a:ext>
              </a:extLst>
            </p:cNvPr>
            <p:cNvSpPr>
              <a:spLocks/>
            </p:cNvSpPr>
            <p:nvPr/>
          </p:nvSpPr>
          <p:spPr bwMode="auto">
            <a:xfrm>
              <a:off x="678" y="2374"/>
              <a:ext cx="466" cy="714"/>
            </a:xfrm>
            <a:custGeom>
              <a:avLst/>
              <a:gdLst>
                <a:gd name="T0" fmla="*/ 101 w 196"/>
                <a:gd name="T1" fmla="*/ 0 h 301"/>
                <a:gd name="T2" fmla="*/ 196 w 196"/>
                <a:gd name="T3" fmla="*/ 91 h 301"/>
                <a:gd name="T4" fmla="*/ 172 w 196"/>
                <a:gd name="T5" fmla="*/ 297 h 301"/>
                <a:gd name="T6" fmla="*/ 173 w 196"/>
                <a:gd name="T7" fmla="*/ 301 h 301"/>
                <a:gd name="T8" fmla="*/ 173 w 196"/>
                <a:gd name="T9" fmla="*/ 301 h 301"/>
                <a:gd name="T10" fmla="*/ 59 w 196"/>
                <a:gd name="T11" fmla="*/ 178 h 301"/>
                <a:gd name="T12" fmla="*/ 101 w 196"/>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196" h="301">
                  <a:moveTo>
                    <a:pt x="101" y="0"/>
                  </a:moveTo>
                  <a:cubicBezTo>
                    <a:pt x="101" y="0"/>
                    <a:pt x="129" y="40"/>
                    <a:pt x="196" y="91"/>
                  </a:cubicBezTo>
                  <a:cubicBezTo>
                    <a:pt x="148" y="199"/>
                    <a:pt x="166" y="279"/>
                    <a:pt x="172" y="297"/>
                  </a:cubicBezTo>
                  <a:cubicBezTo>
                    <a:pt x="172" y="300"/>
                    <a:pt x="173" y="301"/>
                    <a:pt x="173" y="301"/>
                  </a:cubicBezTo>
                  <a:cubicBezTo>
                    <a:pt x="173" y="301"/>
                    <a:pt x="173" y="301"/>
                    <a:pt x="173" y="301"/>
                  </a:cubicBezTo>
                  <a:cubicBezTo>
                    <a:pt x="125" y="267"/>
                    <a:pt x="84" y="226"/>
                    <a:pt x="59" y="178"/>
                  </a:cubicBezTo>
                  <a:cubicBezTo>
                    <a:pt x="0" y="64"/>
                    <a:pt x="101" y="0"/>
                    <a:pt x="101" y="0"/>
                  </a:cubicBezTo>
                  <a:close/>
                </a:path>
              </a:pathLst>
            </a:custGeom>
            <a:solidFill>
              <a:srgbClr val="E5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5" name="Freeform 107">
              <a:extLst>
                <a:ext uri="{FF2B5EF4-FFF2-40B4-BE49-F238E27FC236}">
                  <a16:creationId xmlns:a16="http://schemas.microsoft.com/office/drawing/2014/main" id="{1EA3B1A0-4522-4C25-A415-2BB5AEA1FD9E}"/>
                </a:ext>
              </a:extLst>
            </p:cNvPr>
            <p:cNvSpPr>
              <a:spLocks/>
            </p:cNvSpPr>
            <p:nvPr/>
          </p:nvSpPr>
          <p:spPr bwMode="auto">
            <a:xfrm>
              <a:off x="797" y="3815"/>
              <a:ext cx="967" cy="442"/>
            </a:xfrm>
            <a:custGeom>
              <a:avLst/>
              <a:gdLst>
                <a:gd name="T0" fmla="*/ 93 w 407"/>
                <a:gd name="T1" fmla="*/ 53 h 186"/>
                <a:gd name="T2" fmla="*/ 208 w 407"/>
                <a:gd name="T3" fmla="*/ 77 h 186"/>
                <a:gd name="T4" fmla="*/ 220 w 407"/>
                <a:gd name="T5" fmla="*/ 84 h 186"/>
                <a:gd name="T6" fmla="*/ 206 w 407"/>
                <a:gd name="T7" fmla="*/ 7 h 186"/>
                <a:gd name="T8" fmla="*/ 407 w 407"/>
                <a:gd name="T9" fmla="*/ 0 h 186"/>
                <a:gd name="T10" fmla="*/ 364 w 407"/>
                <a:gd name="T11" fmla="*/ 178 h 186"/>
                <a:gd name="T12" fmla="*/ 110 w 407"/>
                <a:gd name="T13" fmla="*/ 182 h 186"/>
                <a:gd name="T14" fmla="*/ 110 w 407"/>
                <a:gd name="T15" fmla="*/ 182 h 186"/>
                <a:gd name="T16" fmla="*/ 110 w 407"/>
                <a:gd name="T17" fmla="*/ 182 h 186"/>
                <a:gd name="T18" fmla="*/ 79 w 407"/>
                <a:gd name="T19" fmla="*/ 178 h 186"/>
                <a:gd name="T20" fmla="*/ 93 w 407"/>
                <a:gd name="T21" fmla="*/ 5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186">
                  <a:moveTo>
                    <a:pt x="93" y="53"/>
                  </a:moveTo>
                  <a:cubicBezTo>
                    <a:pt x="152" y="40"/>
                    <a:pt x="208" y="77"/>
                    <a:pt x="208" y="77"/>
                  </a:cubicBezTo>
                  <a:cubicBezTo>
                    <a:pt x="214" y="73"/>
                    <a:pt x="218" y="88"/>
                    <a:pt x="220" y="84"/>
                  </a:cubicBezTo>
                  <a:cubicBezTo>
                    <a:pt x="233" y="49"/>
                    <a:pt x="206" y="7"/>
                    <a:pt x="206" y="7"/>
                  </a:cubicBezTo>
                  <a:cubicBezTo>
                    <a:pt x="206" y="7"/>
                    <a:pt x="358" y="6"/>
                    <a:pt x="407" y="0"/>
                  </a:cubicBezTo>
                  <a:cubicBezTo>
                    <a:pt x="407" y="0"/>
                    <a:pt x="398" y="172"/>
                    <a:pt x="364" y="178"/>
                  </a:cubicBezTo>
                  <a:cubicBezTo>
                    <a:pt x="337" y="183"/>
                    <a:pt x="179" y="186"/>
                    <a:pt x="110" y="182"/>
                  </a:cubicBezTo>
                  <a:cubicBezTo>
                    <a:pt x="110" y="182"/>
                    <a:pt x="110" y="182"/>
                    <a:pt x="110" y="182"/>
                  </a:cubicBezTo>
                  <a:cubicBezTo>
                    <a:pt x="110" y="182"/>
                    <a:pt x="110" y="182"/>
                    <a:pt x="110" y="182"/>
                  </a:cubicBezTo>
                  <a:cubicBezTo>
                    <a:pt x="93" y="181"/>
                    <a:pt x="82" y="180"/>
                    <a:pt x="79" y="178"/>
                  </a:cubicBezTo>
                  <a:cubicBezTo>
                    <a:pt x="0" y="157"/>
                    <a:pt x="34" y="65"/>
                    <a:pt x="93" y="53"/>
                  </a:cubicBez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6" name="Freeform 108">
              <a:extLst>
                <a:ext uri="{FF2B5EF4-FFF2-40B4-BE49-F238E27FC236}">
                  <a16:creationId xmlns:a16="http://schemas.microsoft.com/office/drawing/2014/main" id="{C1434048-0A91-4A6E-A195-BF6EF67C086E}"/>
                </a:ext>
              </a:extLst>
            </p:cNvPr>
            <p:cNvSpPr>
              <a:spLocks noEditPoints="1"/>
            </p:cNvSpPr>
            <p:nvPr/>
          </p:nvSpPr>
          <p:spPr bwMode="auto">
            <a:xfrm>
              <a:off x="1284" y="3863"/>
              <a:ext cx="180" cy="170"/>
            </a:xfrm>
            <a:custGeom>
              <a:avLst/>
              <a:gdLst>
                <a:gd name="T0" fmla="*/ 12 w 180"/>
                <a:gd name="T1" fmla="*/ 0 h 170"/>
                <a:gd name="T2" fmla="*/ 0 w 180"/>
                <a:gd name="T3" fmla="*/ 156 h 170"/>
                <a:gd name="T4" fmla="*/ 169 w 180"/>
                <a:gd name="T5" fmla="*/ 170 h 170"/>
                <a:gd name="T6" fmla="*/ 180 w 180"/>
                <a:gd name="T7" fmla="*/ 11 h 170"/>
                <a:gd name="T8" fmla="*/ 12 w 180"/>
                <a:gd name="T9" fmla="*/ 0 h 170"/>
                <a:gd name="T10" fmla="*/ 50 w 180"/>
                <a:gd name="T11" fmla="*/ 40 h 170"/>
                <a:gd name="T12" fmla="*/ 138 w 180"/>
                <a:gd name="T13" fmla="*/ 47 h 170"/>
                <a:gd name="T14" fmla="*/ 131 w 180"/>
                <a:gd name="T15" fmla="*/ 128 h 170"/>
                <a:gd name="T16" fmla="*/ 43 w 180"/>
                <a:gd name="T17" fmla="*/ 121 h 170"/>
                <a:gd name="T18" fmla="*/ 50 w 180"/>
                <a:gd name="T19" fmla="*/ 4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70">
                  <a:moveTo>
                    <a:pt x="12" y="0"/>
                  </a:moveTo>
                  <a:lnTo>
                    <a:pt x="0" y="156"/>
                  </a:lnTo>
                  <a:lnTo>
                    <a:pt x="169" y="170"/>
                  </a:lnTo>
                  <a:lnTo>
                    <a:pt x="180" y="11"/>
                  </a:lnTo>
                  <a:lnTo>
                    <a:pt x="12" y="0"/>
                  </a:lnTo>
                  <a:close/>
                  <a:moveTo>
                    <a:pt x="50" y="40"/>
                  </a:moveTo>
                  <a:lnTo>
                    <a:pt x="138" y="47"/>
                  </a:lnTo>
                  <a:lnTo>
                    <a:pt x="131" y="128"/>
                  </a:lnTo>
                  <a:lnTo>
                    <a:pt x="43" y="121"/>
                  </a:lnTo>
                  <a:lnTo>
                    <a:pt x="50" y="40"/>
                  </a:lnTo>
                  <a:close/>
                </a:path>
              </a:pathLst>
            </a:custGeom>
            <a:solidFill>
              <a:srgbClr val="D6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7" name="Freeform 109">
              <a:extLst>
                <a:ext uri="{FF2B5EF4-FFF2-40B4-BE49-F238E27FC236}">
                  <a16:creationId xmlns:a16="http://schemas.microsoft.com/office/drawing/2014/main" id="{2C00F1E4-36DD-4999-9846-B213815014AD}"/>
                </a:ext>
              </a:extLst>
            </p:cNvPr>
            <p:cNvSpPr>
              <a:spLocks/>
            </p:cNvSpPr>
            <p:nvPr/>
          </p:nvSpPr>
          <p:spPr bwMode="auto">
            <a:xfrm>
              <a:off x="2179" y="3798"/>
              <a:ext cx="948" cy="435"/>
            </a:xfrm>
            <a:custGeom>
              <a:avLst/>
              <a:gdLst>
                <a:gd name="T0" fmla="*/ 306 w 399"/>
                <a:gd name="T1" fmla="*/ 45 h 183"/>
                <a:gd name="T2" fmla="*/ 201 w 399"/>
                <a:gd name="T3" fmla="*/ 77 h 183"/>
                <a:gd name="T4" fmla="*/ 190 w 399"/>
                <a:gd name="T5" fmla="*/ 84 h 183"/>
                <a:gd name="T6" fmla="*/ 208 w 399"/>
                <a:gd name="T7" fmla="*/ 0 h 183"/>
                <a:gd name="T8" fmla="*/ 0 w 399"/>
                <a:gd name="T9" fmla="*/ 0 h 183"/>
                <a:gd name="T10" fmla="*/ 63 w 399"/>
                <a:gd name="T11" fmla="*/ 181 h 183"/>
                <a:gd name="T12" fmla="*/ 299 w 399"/>
                <a:gd name="T13" fmla="*/ 167 h 183"/>
                <a:gd name="T14" fmla="*/ 299 w 399"/>
                <a:gd name="T15" fmla="*/ 167 h 183"/>
                <a:gd name="T16" fmla="*/ 299 w 399"/>
                <a:gd name="T17" fmla="*/ 167 h 183"/>
                <a:gd name="T18" fmla="*/ 327 w 399"/>
                <a:gd name="T19" fmla="*/ 160 h 183"/>
                <a:gd name="T20" fmla="*/ 306 w 399"/>
                <a:gd name="T21" fmla="*/ 4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9" h="183">
                  <a:moveTo>
                    <a:pt x="306" y="45"/>
                  </a:moveTo>
                  <a:cubicBezTo>
                    <a:pt x="250" y="38"/>
                    <a:pt x="201" y="76"/>
                    <a:pt x="201" y="77"/>
                  </a:cubicBezTo>
                  <a:cubicBezTo>
                    <a:pt x="195" y="72"/>
                    <a:pt x="192" y="87"/>
                    <a:pt x="190" y="84"/>
                  </a:cubicBezTo>
                  <a:cubicBezTo>
                    <a:pt x="176" y="52"/>
                    <a:pt x="208" y="0"/>
                    <a:pt x="208" y="0"/>
                  </a:cubicBezTo>
                  <a:cubicBezTo>
                    <a:pt x="208" y="0"/>
                    <a:pt x="46" y="3"/>
                    <a:pt x="0" y="0"/>
                  </a:cubicBezTo>
                  <a:cubicBezTo>
                    <a:pt x="0" y="0"/>
                    <a:pt x="31" y="178"/>
                    <a:pt x="63" y="181"/>
                  </a:cubicBezTo>
                  <a:cubicBezTo>
                    <a:pt x="89" y="183"/>
                    <a:pt x="236" y="175"/>
                    <a:pt x="299" y="167"/>
                  </a:cubicBezTo>
                  <a:cubicBezTo>
                    <a:pt x="299" y="167"/>
                    <a:pt x="299" y="167"/>
                    <a:pt x="299" y="167"/>
                  </a:cubicBezTo>
                  <a:cubicBezTo>
                    <a:pt x="299" y="167"/>
                    <a:pt x="299" y="167"/>
                    <a:pt x="299" y="167"/>
                  </a:cubicBezTo>
                  <a:cubicBezTo>
                    <a:pt x="315" y="165"/>
                    <a:pt x="325" y="162"/>
                    <a:pt x="327" y="160"/>
                  </a:cubicBezTo>
                  <a:cubicBezTo>
                    <a:pt x="399" y="136"/>
                    <a:pt x="361" y="53"/>
                    <a:pt x="306" y="45"/>
                  </a:cubicBez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8" name="Freeform 110">
              <a:extLst>
                <a:ext uri="{FF2B5EF4-FFF2-40B4-BE49-F238E27FC236}">
                  <a16:creationId xmlns:a16="http://schemas.microsoft.com/office/drawing/2014/main" id="{F747CA66-1C50-4153-85E7-D522048A153B}"/>
                </a:ext>
              </a:extLst>
            </p:cNvPr>
            <p:cNvSpPr>
              <a:spLocks noEditPoints="1"/>
            </p:cNvSpPr>
            <p:nvPr/>
          </p:nvSpPr>
          <p:spPr bwMode="auto">
            <a:xfrm>
              <a:off x="2486" y="3853"/>
              <a:ext cx="180" cy="171"/>
            </a:xfrm>
            <a:custGeom>
              <a:avLst/>
              <a:gdLst>
                <a:gd name="T0" fmla="*/ 0 w 180"/>
                <a:gd name="T1" fmla="*/ 26 h 171"/>
                <a:gd name="T2" fmla="*/ 24 w 180"/>
                <a:gd name="T3" fmla="*/ 171 h 171"/>
                <a:gd name="T4" fmla="*/ 180 w 180"/>
                <a:gd name="T5" fmla="*/ 145 h 171"/>
                <a:gd name="T6" fmla="*/ 157 w 180"/>
                <a:gd name="T7" fmla="*/ 0 h 171"/>
                <a:gd name="T8" fmla="*/ 0 w 180"/>
                <a:gd name="T9" fmla="*/ 26 h 171"/>
                <a:gd name="T10" fmla="*/ 135 w 180"/>
                <a:gd name="T11" fmla="*/ 116 h 171"/>
                <a:gd name="T12" fmla="*/ 57 w 180"/>
                <a:gd name="T13" fmla="*/ 128 h 171"/>
                <a:gd name="T14" fmla="*/ 45 w 180"/>
                <a:gd name="T15" fmla="*/ 55 h 171"/>
                <a:gd name="T16" fmla="*/ 123 w 180"/>
                <a:gd name="T17" fmla="*/ 43 h 171"/>
                <a:gd name="T18" fmla="*/ 135 w 180"/>
                <a:gd name="T19" fmla="*/ 116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71">
                  <a:moveTo>
                    <a:pt x="0" y="26"/>
                  </a:moveTo>
                  <a:lnTo>
                    <a:pt x="24" y="171"/>
                  </a:lnTo>
                  <a:lnTo>
                    <a:pt x="180" y="145"/>
                  </a:lnTo>
                  <a:lnTo>
                    <a:pt x="157" y="0"/>
                  </a:lnTo>
                  <a:lnTo>
                    <a:pt x="0" y="26"/>
                  </a:lnTo>
                  <a:close/>
                  <a:moveTo>
                    <a:pt x="135" y="116"/>
                  </a:moveTo>
                  <a:lnTo>
                    <a:pt x="57" y="128"/>
                  </a:lnTo>
                  <a:lnTo>
                    <a:pt x="45" y="55"/>
                  </a:lnTo>
                  <a:lnTo>
                    <a:pt x="123" y="43"/>
                  </a:lnTo>
                  <a:lnTo>
                    <a:pt x="135" y="116"/>
                  </a:lnTo>
                  <a:close/>
                </a:path>
              </a:pathLst>
            </a:custGeom>
            <a:solidFill>
              <a:srgbClr val="D6A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9" name="Freeform 111">
              <a:extLst>
                <a:ext uri="{FF2B5EF4-FFF2-40B4-BE49-F238E27FC236}">
                  <a16:creationId xmlns:a16="http://schemas.microsoft.com/office/drawing/2014/main" id="{B4E0B64C-754B-4D7F-B77E-E1C1EACB1284}"/>
                </a:ext>
              </a:extLst>
            </p:cNvPr>
            <p:cNvSpPr>
              <a:spLocks/>
            </p:cNvSpPr>
            <p:nvPr/>
          </p:nvSpPr>
          <p:spPr bwMode="auto">
            <a:xfrm>
              <a:off x="1526" y="-281"/>
              <a:ext cx="1556" cy="1038"/>
            </a:xfrm>
            <a:custGeom>
              <a:avLst/>
              <a:gdLst>
                <a:gd name="T0" fmla="*/ 628 w 655"/>
                <a:gd name="T1" fmla="*/ 437 h 437"/>
                <a:gd name="T2" fmla="*/ 606 w 655"/>
                <a:gd name="T3" fmla="*/ 211 h 437"/>
                <a:gd name="T4" fmla="*/ 130 w 655"/>
                <a:gd name="T5" fmla="*/ 183 h 437"/>
                <a:gd name="T6" fmla="*/ 0 w 655"/>
                <a:gd name="T7" fmla="*/ 390 h 437"/>
                <a:gd name="T8" fmla="*/ 34 w 655"/>
                <a:gd name="T9" fmla="*/ 405 h 437"/>
                <a:gd name="T10" fmla="*/ 214 w 655"/>
                <a:gd name="T11" fmla="*/ 335 h 437"/>
                <a:gd name="T12" fmla="*/ 628 w 655"/>
                <a:gd name="T13" fmla="*/ 437 h 437"/>
              </a:gdLst>
              <a:ahLst/>
              <a:cxnLst>
                <a:cxn ang="0">
                  <a:pos x="T0" y="T1"/>
                </a:cxn>
                <a:cxn ang="0">
                  <a:pos x="T2" y="T3"/>
                </a:cxn>
                <a:cxn ang="0">
                  <a:pos x="T4" y="T5"/>
                </a:cxn>
                <a:cxn ang="0">
                  <a:pos x="T6" y="T7"/>
                </a:cxn>
                <a:cxn ang="0">
                  <a:pos x="T8" y="T9"/>
                </a:cxn>
                <a:cxn ang="0">
                  <a:pos x="T10" y="T11"/>
                </a:cxn>
                <a:cxn ang="0">
                  <a:pos x="T12" y="T13"/>
                </a:cxn>
              </a:cxnLst>
              <a:rect l="0" t="0" r="r" b="b"/>
              <a:pathLst>
                <a:path w="655" h="437">
                  <a:moveTo>
                    <a:pt x="628" y="437"/>
                  </a:moveTo>
                  <a:cubicBezTo>
                    <a:pt x="628" y="437"/>
                    <a:pt x="655" y="329"/>
                    <a:pt x="606" y="211"/>
                  </a:cubicBezTo>
                  <a:cubicBezTo>
                    <a:pt x="536" y="43"/>
                    <a:pt x="253" y="0"/>
                    <a:pt x="130" y="183"/>
                  </a:cubicBezTo>
                  <a:cubicBezTo>
                    <a:pt x="52" y="301"/>
                    <a:pt x="0" y="390"/>
                    <a:pt x="0" y="390"/>
                  </a:cubicBezTo>
                  <a:cubicBezTo>
                    <a:pt x="34" y="405"/>
                    <a:pt x="34" y="405"/>
                    <a:pt x="34" y="405"/>
                  </a:cubicBezTo>
                  <a:cubicBezTo>
                    <a:pt x="34" y="405"/>
                    <a:pt x="122" y="252"/>
                    <a:pt x="214" y="335"/>
                  </a:cubicBezTo>
                  <a:lnTo>
                    <a:pt x="628" y="437"/>
                  </a:lnTo>
                  <a:close/>
                </a:path>
              </a:pathLst>
            </a:custGeom>
            <a:solidFill>
              <a:srgbClr val="EE42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0" name="Freeform 112">
              <a:extLst>
                <a:ext uri="{FF2B5EF4-FFF2-40B4-BE49-F238E27FC236}">
                  <a16:creationId xmlns:a16="http://schemas.microsoft.com/office/drawing/2014/main" id="{EED74803-A486-491A-9B79-546A9F81A650}"/>
                </a:ext>
              </a:extLst>
            </p:cNvPr>
            <p:cNvSpPr>
              <a:spLocks/>
            </p:cNvSpPr>
            <p:nvPr/>
          </p:nvSpPr>
          <p:spPr bwMode="auto">
            <a:xfrm>
              <a:off x="1671" y="189"/>
              <a:ext cx="280" cy="340"/>
            </a:xfrm>
            <a:custGeom>
              <a:avLst/>
              <a:gdLst>
                <a:gd name="T0" fmla="*/ 115 w 118"/>
                <a:gd name="T1" fmla="*/ 102 h 143"/>
                <a:gd name="T2" fmla="*/ 118 w 118"/>
                <a:gd name="T3" fmla="*/ 0 h 143"/>
                <a:gd name="T4" fmla="*/ 14 w 118"/>
                <a:gd name="T5" fmla="*/ 143 h 143"/>
                <a:gd name="T6" fmla="*/ 115 w 118"/>
                <a:gd name="T7" fmla="*/ 102 h 143"/>
              </a:gdLst>
              <a:ahLst/>
              <a:cxnLst>
                <a:cxn ang="0">
                  <a:pos x="T0" y="T1"/>
                </a:cxn>
                <a:cxn ang="0">
                  <a:pos x="T2" y="T3"/>
                </a:cxn>
                <a:cxn ang="0">
                  <a:pos x="T4" y="T5"/>
                </a:cxn>
                <a:cxn ang="0">
                  <a:pos x="T6" y="T7"/>
                </a:cxn>
              </a:cxnLst>
              <a:rect l="0" t="0" r="r" b="b"/>
              <a:pathLst>
                <a:path w="118" h="143">
                  <a:moveTo>
                    <a:pt x="115" y="102"/>
                  </a:moveTo>
                  <a:cubicBezTo>
                    <a:pt x="115" y="102"/>
                    <a:pt x="86" y="71"/>
                    <a:pt x="118" y="0"/>
                  </a:cubicBezTo>
                  <a:cubicBezTo>
                    <a:pt x="118" y="0"/>
                    <a:pt x="0" y="113"/>
                    <a:pt x="14" y="143"/>
                  </a:cubicBezTo>
                  <a:lnTo>
                    <a:pt x="115" y="102"/>
                  </a:lnTo>
                  <a:close/>
                </a:path>
              </a:pathLst>
            </a:custGeom>
            <a:solidFill>
              <a:srgbClr val="C62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1" name="Freeform 113">
              <a:extLst>
                <a:ext uri="{FF2B5EF4-FFF2-40B4-BE49-F238E27FC236}">
                  <a16:creationId xmlns:a16="http://schemas.microsoft.com/office/drawing/2014/main" id="{C3BB8516-77F2-4297-8816-0A499B86246C}"/>
                </a:ext>
              </a:extLst>
            </p:cNvPr>
            <p:cNvSpPr>
              <a:spLocks/>
            </p:cNvSpPr>
            <p:nvPr/>
          </p:nvSpPr>
          <p:spPr bwMode="auto">
            <a:xfrm>
              <a:off x="1296" y="436"/>
              <a:ext cx="461" cy="430"/>
            </a:xfrm>
            <a:custGeom>
              <a:avLst/>
              <a:gdLst>
                <a:gd name="T0" fmla="*/ 8 w 194"/>
                <a:gd name="T1" fmla="*/ 73 h 181"/>
                <a:gd name="T2" fmla="*/ 81 w 194"/>
                <a:gd name="T3" fmla="*/ 171 h 181"/>
                <a:gd name="T4" fmla="*/ 185 w 194"/>
                <a:gd name="T5" fmla="*/ 108 h 181"/>
                <a:gd name="T6" fmla="*/ 113 w 194"/>
                <a:gd name="T7" fmla="*/ 10 h 181"/>
                <a:gd name="T8" fmla="*/ 8 w 194"/>
                <a:gd name="T9" fmla="*/ 73 h 181"/>
              </a:gdLst>
              <a:ahLst/>
              <a:cxnLst>
                <a:cxn ang="0">
                  <a:pos x="T0" y="T1"/>
                </a:cxn>
                <a:cxn ang="0">
                  <a:pos x="T2" y="T3"/>
                </a:cxn>
                <a:cxn ang="0">
                  <a:pos x="T4" y="T5"/>
                </a:cxn>
                <a:cxn ang="0">
                  <a:pos x="T6" y="T7"/>
                </a:cxn>
                <a:cxn ang="0">
                  <a:pos x="T8" y="T9"/>
                </a:cxn>
              </a:cxnLst>
              <a:rect l="0" t="0" r="r" b="b"/>
              <a:pathLst>
                <a:path w="194" h="181">
                  <a:moveTo>
                    <a:pt x="8" y="73"/>
                  </a:moveTo>
                  <a:cubicBezTo>
                    <a:pt x="0" y="117"/>
                    <a:pt x="32" y="161"/>
                    <a:pt x="81" y="171"/>
                  </a:cubicBezTo>
                  <a:cubicBezTo>
                    <a:pt x="129" y="181"/>
                    <a:pt x="176" y="152"/>
                    <a:pt x="185" y="108"/>
                  </a:cubicBezTo>
                  <a:cubicBezTo>
                    <a:pt x="194" y="63"/>
                    <a:pt x="161" y="20"/>
                    <a:pt x="113" y="10"/>
                  </a:cubicBezTo>
                  <a:cubicBezTo>
                    <a:pt x="64" y="0"/>
                    <a:pt x="17" y="28"/>
                    <a:pt x="8" y="7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2" name="Freeform 114">
              <a:extLst>
                <a:ext uri="{FF2B5EF4-FFF2-40B4-BE49-F238E27FC236}">
                  <a16:creationId xmlns:a16="http://schemas.microsoft.com/office/drawing/2014/main" id="{80847F42-B69E-4D9B-BD82-DEBF6E398753}"/>
                </a:ext>
              </a:extLst>
            </p:cNvPr>
            <p:cNvSpPr>
              <a:spLocks/>
            </p:cNvSpPr>
            <p:nvPr/>
          </p:nvSpPr>
          <p:spPr bwMode="auto">
            <a:xfrm>
              <a:off x="1324" y="415"/>
              <a:ext cx="461" cy="427"/>
            </a:xfrm>
            <a:custGeom>
              <a:avLst/>
              <a:gdLst>
                <a:gd name="T0" fmla="*/ 9 w 194"/>
                <a:gd name="T1" fmla="*/ 73 h 180"/>
                <a:gd name="T2" fmla="*/ 81 w 194"/>
                <a:gd name="T3" fmla="*/ 171 h 180"/>
                <a:gd name="T4" fmla="*/ 185 w 194"/>
                <a:gd name="T5" fmla="*/ 108 h 180"/>
                <a:gd name="T6" fmla="*/ 113 w 194"/>
                <a:gd name="T7" fmla="*/ 10 h 180"/>
                <a:gd name="T8" fmla="*/ 9 w 194"/>
                <a:gd name="T9" fmla="*/ 73 h 180"/>
              </a:gdLst>
              <a:ahLst/>
              <a:cxnLst>
                <a:cxn ang="0">
                  <a:pos x="T0" y="T1"/>
                </a:cxn>
                <a:cxn ang="0">
                  <a:pos x="T2" y="T3"/>
                </a:cxn>
                <a:cxn ang="0">
                  <a:pos x="T4" y="T5"/>
                </a:cxn>
                <a:cxn ang="0">
                  <a:pos x="T6" y="T7"/>
                </a:cxn>
                <a:cxn ang="0">
                  <a:pos x="T8" y="T9"/>
                </a:cxn>
              </a:cxnLst>
              <a:rect l="0" t="0" r="r" b="b"/>
              <a:pathLst>
                <a:path w="194" h="180">
                  <a:moveTo>
                    <a:pt x="9" y="73"/>
                  </a:moveTo>
                  <a:cubicBezTo>
                    <a:pt x="0" y="117"/>
                    <a:pt x="32" y="161"/>
                    <a:pt x="81" y="171"/>
                  </a:cubicBezTo>
                  <a:cubicBezTo>
                    <a:pt x="130" y="180"/>
                    <a:pt x="176" y="152"/>
                    <a:pt x="185" y="108"/>
                  </a:cubicBezTo>
                  <a:cubicBezTo>
                    <a:pt x="194" y="63"/>
                    <a:pt x="162" y="19"/>
                    <a:pt x="113" y="10"/>
                  </a:cubicBezTo>
                  <a:cubicBezTo>
                    <a:pt x="65" y="0"/>
                    <a:pt x="18" y="28"/>
                    <a:pt x="9" y="73"/>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3" name="Freeform 115">
              <a:extLst>
                <a:ext uri="{FF2B5EF4-FFF2-40B4-BE49-F238E27FC236}">
                  <a16:creationId xmlns:a16="http://schemas.microsoft.com/office/drawing/2014/main" id="{CD05CC6E-C58C-47C9-A461-E4011AE9843B}"/>
                </a:ext>
              </a:extLst>
            </p:cNvPr>
            <p:cNvSpPr>
              <a:spLocks/>
            </p:cNvSpPr>
            <p:nvPr/>
          </p:nvSpPr>
          <p:spPr bwMode="auto">
            <a:xfrm>
              <a:off x="1075" y="638"/>
              <a:ext cx="2173" cy="2094"/>
            </a:xfrm>
            <a:custGeom>
              <a:avLst/>
              <a:gdLst>
                <a:gd name="T0" fmla="*/ 766 w 915"/>
                <a:gd name="T1" fmla="*/ 121 h 882"/>
                <a:gd name="T2" fmla="*/ 672 w 915"/>
                <a:gd name="T3" fmla="*/ 306 h 882"/>
                <a:gd name="T4" fmla="*/ 500 w 915"/>
                <a:gd name="T5" fmla="*/ 284 h 882"/>
                <a:gd name="T6" fmla="*/ 345 w 915"/>
                <a:gd name="T7" fmla="*/ 241 h 882"/>
                <a:gd name="T8" fmla="*/ 346 w 915"/>
                <a:gd name="T9" fmla="*/ 12 h 882"/>
                <a:gd name="T10" fmla="*/ 328 w 915"/>
                <a:gd name="T11" fmla="*/ 0 h 882"/>
                <a:gd name="T12" fmla="*/ 92 w 915"/>
                <a:gd name="T13" fmla="*/ 249 h 882"/>
                <a:gd name="T14" fmla="*/ 111 w 915"/>
                <a:gd name="T15" fmla="*/ 510 h 882"/>
                <a:gd name="T16" fmla="*/ 0 w 915"/>
                <a:gd name="T17" fmla="*/ 758 h 882"/>
                <a:gd name="T18" fmla="*/ 401 w 915"/>
                <a:gd name="T19" fmla="*/ 866 h 882"/>
                <a:gd name="T20" fmla="*/ 867 w 915"/>
                <a:gd name="T21" fmla="*/ 488 h 882"/>
                <a:gd name="T22" fmla="*/ 792 w 915"/>
                <a:gd name="T23" fmla="*/ 124 h 882"/>
                <a:gd name="T24" fmla="*/ 766 w 915"/>
                <a:gd name="T25" fmla="*/ 121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5" h="882">
                  <a:moveTo>
                    <a:pt x="766" y="121"/>
                  </a:moveTo>
                  <a:cubicBezTo>
                    <a:pt x="766" y="121"/>
                    <a:pt x="790" y="265"/>
                    <a:pt x="672" y="306"/>
                  </a:cubicBezTo>
                  <a:cubicBezTo>
                    <a:pt x="500" y="284"/>
                    <a:pt x="500" y="284"/>
                    <a:pt x="500" y="284"/>
                  </a:cubicBezTo>
                  <a:cubicBezTo>
                    <a:pt x="345" y="241"/>
                    <a:pt x="345" y="241"/>
                    <a:pt x="345" y="241"/>
                  </a:cubicBezTo>
                  <a:cubicBezTo>
                    <a:pt x="345" y="241"/>
                    <a:pt x="254" y="152"/>
                    <a:pt x="346" y="12"/>
                  </a:cubicBezTo>
                  <a:cubicBezTo>
                    <a:pt x="328" y="0"/>
                    <a:pt x="328" y="0"/>
                    <a:pt x="328" y="0"/>
                  </a:cubicBezTo>
                  <a:cubicBezTo>
                    <a:pt x="328" y="0"/>
                    <a:pt x="157" y="48"/>
                    <a:pt x="92" y="249"/>
                  </a:cubicBezTo>
                  <a:cubicBezTo>
                    <a:pt x="61" y="344"/>
                    <a:pt x="93" y="427"/>
                    <a:pt x="111" y="510"/>
                  </a:cubicBezTo>
                  <a:cubicBezTo>
                    <a:pt x="135" y="625"/>
                    <a:pt x="128" y="761"/>
                    <a:pt x="0" y="758"/>
                  </a:cubicBezTo>
                  <a:cubicBezTo>
                    <a:pt x="0" y="758"/>
                    <a:pt x="225" y="882"/>
                    <a:pt x="401" y="866"/>
                  </a:cubicBezTo>
                  <a:cubicBezTo>
                    <a:pt x="644" y="844"/>
                    <a:pt x="810" y="776"/>
                    <a:pt x="867" y="488"/>
                  </a:cubicBezTo>
                  <a:cubicBezTo>
                    <a:pt x="915" y="251"/>
                    <a:pt x="792" y="124"/>
                    <a:pt x="792" y="124"/>
                  </a:cubicBezTo>
                  <a:lnTo>
                    <a:pt x="766" y="121"/>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4" name="Freeform 116">
              <a:extLst>
                <a:ext uri="{FF2B5EF4-FFF2-40B4-BE49-F238E27FC236}">
                  <a16:creationId xmlns:a16="http://schemas.microsoft.com/office/drawing/2014/main" id="{670E4769-1B54-44D8-A81A-0B31B954E1C2}"/>
                </a:ext>
              </a:extLst>
            </p:cNvPr>
            <p:cNvSpPr>
              <a:spLocks/>
            </p:cNvSpPr>
            <p:nvPr/>
          </p:nvSpPr>
          <p:spPr bwMode="auto">
            <a:xfrm>
              <a:off x="2168" y="1042"/>
              <a:ext cx="254" cy="206"/>
            </a:xfrm>
            <a:custGeom>
              <a:avLst/>
              <a:gdLst>
                <a:gd name="T0" fmla="*/ 4 w 107"/>
                <a:gd name="T1" fmla="*/ 34 h 87"/>
                <a:gd name="T2" fmla="*/ 46 w 107"/>
                <a:gd name="T3" fmla="*/ 81 h 87"/>
                <a:gd name="T4" fmla="*/ 103 w 107"/>
                <a:gd name="T5" fmla="*/ 53 h 87"/>
                <a:gd name="T6" fmla="*/ 61 w 107"/>
                <a:gd name="T7" fmla="*/ 6 h 87"/>
                <a:gd name="T8" fmla="*/ 4 w 107"/>
                <a:gd name="T9" fmla="*/ 34 h 87"/>
              </a:gdLst>
              <a:ahLst/>
              <a:cxnLst>
                <a:cxn ang="0">
                  <a:pos x="T0" y="T1"/>
                </a:cxn>
                <a:cxn ang="0">
                  <a:pos x="T2" y="T3"/>
                </a:cxn>
                <a:cxn ang="0">
                  <a:pos x="T4" y="T5"/>
                </a:cxn>
                <a:cxn ang="0">
                  <a:pos x="T6" y="T7"/>
                </a:cxn>
                <a:cxn ang="0">
                  <a:pos x="T8" y="T9"/>
                </a:cxn>
              </a:cxnLst>
              <a:rect l="0" t="0" r="r" b="b"/>
              <a:pathLst>
                <a:path w="107" h="87">
                  <a:moveTo>
                    <a:pt x="4" y="34"/>
                  </a:moveTo>
                  <a:cubicBezTo>
                    <a:pt x="0" y="54"/>
                    <a:pt x="19" y="76"/>
                    <a:pt x="46" y="81"/>
                  </a:cubicBezTo>
                  <a:cubicBezTo>
                    <a:pt x="74" y="87"/>
                    <a:pt x="99" y="74"/>
                    <a:pt x="103" y="53"/>
                  </a:cubicBezTo>
                  <a:cubicBezTo>
                    <a:pt x="107" y="33"/>
                    <a:pt x="89" y="11"/>
                    <a:pt x="61" y="6"/>
                  </a:cubicBezTo>
                  <a:cubicBezTo>
                    <a:pt x="34" y="0"/>
                    <a:pt x="9" y="13"/>
                    <a:pt x="4" y="34"/>
                  </a:cubicBezTo>
                  <a:close/>
                </a:path>
              </a:pathLst>
            </a:custGeom>
            <a:solidFill>
              <a:srgbClr val="F4D6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5" name="Freeform 117">
              <a:extLst>
                <a:ext uri="{FF2B5EF4-FFF2-40B4-BE49-F238E27FC236}">
                  <a16:creationId xmlns:a16="http://schemas.microsoft.com/office/drawing/2014/main" id="{279F2F27-E680-4210-80A3-94D5087F8E16}"/>
                </a:ext>
              </a:extLst>
            </p:cNvPr>
            <p:cNvSpPr>
              <a:spLocks/>
            </p:cNvSpPr>
            <p:nvPr/>
          </p:nvSpPr>
          <p:spPr bwMode="auto">
            <a:xfrm>
              <a:off x="2175" y="1034"/>
              <a:ext cx="254" cy="205"/>
            </a:xfrm>
            <a:custGeom>
              <a:avLst/>
              <a:gdLst>
                <a:gd name="T0" fmla="*/ 4 w 107"/>
                <a:gd name="T1" fmla="*/ 33 h 86"/>
                <a:gd name="T2" fmla="*/ 46 w 107"/>
                <a:gd name="T3" fmla="*/ 81 h 86"/>
                <a:gd name="T4" fmla="*/ 103 w 107"/>
                <a:gd name="T5" fmla="*/ 53 h 86"/>
                <a:gd name="T6" fmla="*/ 61 w 107"/>
                <a:gd name="T7" fmla="*/ 5 h 86"/>
                <a:gd name="T8" fmla="*/ 4 w 107"/>
                <a:gd name="T9" fmla="*/ 33 h 86"/>
              </a:gdLst>
              <a:ahLst/>
              <a:cxnLst>
                <a:cxn ang="0">
                  <a:pos x="T0" y="T1"/>
                </a:cxn>
                <a:cxn ang="0">
                  <a:pos x="T2" y="T3"/>
                </a:cxn>
                <a:cxn ang="0">
                  <a:pos x="T4" y="T5"/>
                </a:cxn>
                <a:cxn ang="0">
                  <a:pos x="T6" y="T7"/>
                </a:cxn>
                <a:cxn ang="0">
                  <a:pos x="T8" y="T9"/>
                </a:cxn>
              </a:cxnLst>
              <a:rect l="0" t="0" r="r" b="b"/>
              <a:pathLst>
                <a:path w="107" h="86">
                  <a:moveTo>
                    <a:pt x="4" y="33"/>
                  </a:moveTo>
                  <a:cubicBezTo>
                    <a:pt x="0" y="54"/>
                    <a:pt x="19" y="75"/>
                    <a:pt x="46" y="81"/>
                  </a:cubicBezTo>
                  <a:cubicBezTo>
                    <a:pt x="74" y="86"/>
                    <a:pt x="99" y="74"/>
                    <a:pt x="103" y="53"/>
                  </a:cubicBezTo>
                  <a:cubicBezTo>
                    <a:pt x="107" y="32"/>
                    <a:pt x="89" y="11"/>
                    <a:pt x="61" y="5"/>
                  </a:cubicBezTo>
                  <a:cubicBezTo>
                    <a:pt x="34" y="0"/>
                    <a:pt x="8" y="12"/>
                    <a:pt x="4" y="33"/>
                  </a:cubicBezTo>
                  <a:close/>
                </a:path>
              </a:pathLst>
            </a:custGeom>
            <a:solidFill>
              <a:srgbClr val="F9C8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6" name="Freeform 118">
              <a:extLst>
                <a:ext uri="{FF2B5EF4-FFF2-40B4-BE49-F238E27FC236}">
                  <a16:creationId xmlns:a16="http://schemas.microsoft.com/office/drawing/2014/main" id="{65EF47F7-C524-4658-96BC-0FC81FB569D3}"/>
                </a:ext>
              </a:extLst>
            </p:cNvPr>
            <p:cNvSpPr>
              <a:spLocks/>
            </p:cNvSpPr>
            <p:nvPr/>
          </p:nvSpPr>
          <p:spPr bwMode="auto">
            <a:xfrm>
              <a:off x="1923" y="966"/>
              <a:ext cx="185" cy="154"/>
            </a:xfrm>
            <a:custGeom>
              <a:avLst/>
              <a:gdLst>
                <a:gd name="T0" fmla="*/ 3 w 78"/>
                <a:gd name="T1" fmla="*/ 26 h 65"/>
                <a:gd name="T2" fmla="*/ 33 w 78"/>
                <a:gd name="T3" fmla="*/ 61 h 65"/>
                <a:gd name="T4" fmla="*/ 74 w 78"/>
                <a:gd name="T5" fmla="*/ 40 h 65"/>
                <a:gd name="T6" fmla="*/ 44 w 78"/>
                <a:gd name="T7" fmla="*/ 4 h 65"/>
                <a:gd name="T8" fmla="*/ 3 w 78"/>
                <a:gd name="T9" fmla="*/ 26 h 65"/>
              </a:gdLst>
              <a:ahLst/>
              <a:cxnLst>
                <a:cxn ang="0">
                  <a:pos x="T0" y="T1"/>
                </a:cxn>
                <a:cxn ang="0">
                  <a:pos x="T2" y="T3"/>
                </a:cxn>
                <a:cxn ang="0">
                  <a:pos x="T4" y="T5"/>
                </a:cxn>
                <a:cxn ang="0">
                  <a:pos x="T6" y="T7"/>
                </a:cxn>
                <a:cxn ang="0">
                  <a:pos x="T8" y="T9"/>
                </a:cxn>
              </a:cxnLst>
              <a:rect l="0" t="0" r="r" b="b"/>
              <a:pathLst>
                <a:path w="78" h="65">
                  <a:moveTo>
                    <a:pt x="3" y="26"/>
                  </a:moveTo>
                  <a:cubicBezTo>
                    <a:pt x="0" y="41"/>
                    <a:pt x="13" y="57"/>
                    <a:pt x="33" y="61"/>
                  </a:cubicBezTo>
                  <a:cubicBezTo>
                    <a:pt x="53" y="65"/>
                    <a:pt x="71" y="56"/>
                    <a:pt x="74" y="40"/>
                  </a:cubicBezTo>
                  <a:cubicBezTo>
                    <a:pt x="78" y="24"/>
                    <a:pt x="64" y="8"/>
                    <a:pt x="44" y="4"/>
                  </a:cubicBezTo>
                  <a:cubicBezTo>
                    <a:pt x="25" y="0"/>
                    <a:pt x="6" y="10"/>
                    <a:pt x="3" y="26"/>
                  </a:cubicBezTo>
                  <a:close/>
                </a:path>
              </a:pathLst>
            </a:custGeom>
            <a:solidFill>
              <a:srgbClr val="FFD0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7" name="Freeform 119">
              <a:extLst>
                <a:ext uri="{FF2B5EF4-FFF2-40B4-BE49-F238E27FC236}">
                  <a16:creationId xmlns:a16="http://schemas.microsoft.com/office/drawing/2014/main" id="{24292950-51F3-4D02-A9D1-5C660791B35F}"/>
                </a:ext>
              </a:extLst>
            </p:cNvPr>
            <p:cNvSpPr>
              <a:spLocks/>
            </p:cNvSpPr>
            <p:nvPr/>
          </p:nvSpPr>
          <p:spPr bwMode="auto">
            <a:xfrm>
              <a:off x="2531" y="1087"/>
              <a:ext cx="183" cy="154"/>
            </a:xfrm>
            <a:custGeom>
              <a:avLst/>
              <a:gdLst>
                <a:gd name="T0" fmla="*/ 3 w 77"/>
                <a:gd name="T1" fmla="*/ 26 h 65"/>
                <a:gd name="T2" fmla="*/ 33 w 77"/>
                <a:gd name="T3" fmla="*/ 61 h 65"/>
                <a:gd name="T4" fmla="*/ 74 w 77"/>
                <a:gd name="T5" fmla="*/ 40 h 65"/>
                <a:gd name="T6" fmla="*/ 44 w 77"/>
                <a:gd name="T7" fmla="*/ 4 h 65"/>
                <a:gd name="T8" fmla="*/ 3 w 77"/>
                <a:gd name="T9" fmla="*/ 26 h 65"/>
              </a:gdLst>
              <a:ahLst/>
              <a:cxnLst>
                <a:cxn ang="0">
                  <a:pos x="T0" y="T1"/>
                </a:cxn>
                <a:cxn ang="0">
                  <a:pos x="T2" y="T3"/>
                </a:cxn>
                <a:cxn ang="0">
                  <a:pos x="T4" y="T5"/>
                </a:cxn>
                <a:cxn ang="0">
                  <a:pos x="T6" y="T7"/>
                </a:cxn>
                <a:cxn ang="0">
                  <a:pos x="T8" y="T9"/>
                </a:cxn>
              </a:cxnLst>
              <a:rect l="0" t="0" r="r" b="b"/>
              <a:pathLst>
                <a:path w="77" h="65">
                  <a:moveTo>
                    <a:pt x="3" y="26"/>
                  </a:moveTo>
                  <a:cubicBezTo>
                    <a:pt x="0" y="41"/>
                    <a:pt x="13" y="58"/>
                    <a:pt x="33" y="61"/>
                  </a:cubicBezTo>
                  <a:cubicBezTo>
                    <a:pt x="52" y="65"/>
                    <a:pt x="71" y="56"/>
                    <a:pt x="74" y="40"/>
                  </a:cubicBezTo>
                  <a:cubicBezTo>
                    <a:pt x="77" y="24"/>
                    <a:pt x="64" y="8"/>
                    <a:pt x="44" y="4"/>
                  </a:cubicBezTo>
                  <a:cubicBezTo>
                    <a:pt x="24" y="0"/>
                    <a:pt x="6" y="10"/>
                    <a:pt x="3" y="26"/>
                  </a:cubicBezTo>
                  <a:close/>
                </a:path>
              </a:pathLst>
            </a:custGeom>
            <a:solidFill>
              <a:srgbClr val="FFD0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8" name="Freeform 120">
              <a:extLst>
                <a:ext uri="{FF2B5EF4-FFF2-40B4-BE49-F238E27FC236}">
                  <a16:creationId xmlns:a16="http://schemas.microsoft.com/office/drawing/2014/main" id="{9C8DFEA2-F07F-47E2-B547-AEDF0FD40F31}"/>
                </a:ext>
              </a:extLst>
            </p:cNvPr>
            <p:cNvSpPr>
              <a:spLocks/>
            </p:cNvSpPr>
            <p:nvPr/>
          </p:nvSpPr>
          <p:spPr bwMode="auto">
            <a:xfrm>
              <a:off x="2531" y="826"/>
              <a:ext cx="264" cy="201"/>
            </a:xfrm>
            <a:custGeom>
              <a:avLst/>
              <a:gdLst>
                <a:gd name="T0" fmla="*/ 100 w 111"/>
                <a:gd name="T1" fmla="*/ 82 h 85"/>
                <a:gd name="T2" fmla="*/ 79 w 111"/>
                <a:gd name="T3" fmla="*/ 74 h 85"/>
                <a:gd name="T4" fmla="*/ 11 w 111"/>
                <a:gd name="T5" fmla="*/ 35 h 85"/>
                <a:gd name="T6" fmla="*/ 6 w 111"/>
                <a:gd name="T7" fmla="*/ 20 h 85"/>
                <a:gd name="T8" fmla="*/ 40 w 111"/>
                <a:gd name="T9" fmla="*/ 8 h 85"/>
                <a:gd name="T10" fmla="*/ 105 w 111"/>
                <a:gd name="T11" fmla="*/ 56 h 85"/>
                <a:gd name="T12" fmla="*/ 100 w 111"/>
                <a:gd name="T13" fmla="*/ 82 h 85"/>
              </a:gdLst>
              <a:ahLst/>
              <a:cxnLst>
                <a:cxn ang="0">
                  <a:pos x="T0" y="T1"/>
                </a:cxn>
                <a:cxn ang="0">
                  <a:pos x="T2" y="T3"/>
                </a:cxn>
                <a:cxn ang="0">
                  <a:pos x="T4" y="T5"/>
                </a:cxn>
                <a:cxn ang="0">
                  <a:pos x="T6" y="T7"/>
                </a:cxn>
                <a:cxn ang="0">
                  <a:pos x="T8" y="T9"/>
                </a:cxn>
                <a:cxn ang="0">
                  <a:pos x="T10" y="T11"/>
                </a:cxn>
                <a:cxn ang="0">
                  <a:pos x="T12" y="T13"/>
                </a:cxn>
              </a:cxnLst>
              <a:rect l="0" t="0" r="r" b="b"/>
              <a:pathLst>
                <a:path w="111" h="85">
                  <a:moveTo>
                    <a:pt x="100" y="82"/>
                  </a:moveTo>
                  <a:cubicBezTo>
                    <a:pt x="94" y="85"/>
                    <a:pt x="89" y="85"/>
                    <a:pt x="79" y="74"/>
                  </a:cubicBezTo>
                  <a:cubicBezTo>
                    <a:pt x="70" y="62"/>
                    <a:pt x="46" y="43"/>
                    <a:pt x="11" y="35"/>
                  </a:cubicBezTo>
                  <a:cubicBezTo>
                    <a:pt x="11" y="35"/>
                    <a:pt x="0" y="32"/>
                    <a:pt x="6" y="20"/>
                  </a:cubicBezTo>
                  <a:cubicBezTo>
                    <a:pt x="12" y="9"/>
                    <a:pt x="18" y="0"/>
                    <a:pt x="40" y="8"/>
                  </a:cubicBezTo>
                  <a:cubicBezTo>
                    <a:pt x="61" y="16"/>
                    <a:pt x="93" y="39"/>
                    <a:pt x="105" y="56"/>
                  </a:cubicBezTo>
                  <a:cubicBezTo>
                    <a:pt x="111" y="66"/>
                    <a:pt x="109" y="77"/>
                    <a:pt x="100" y="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9" name="Freeform 121">
              <a:extLst>
                <a:ext uri="{FF2B5EF4-FFF2-40B4-BE49-F238E27FC236}">
                  <a16:creationId xmlns:a16="http://schemas.microsoft.com/office/drawing/2014/main" id="{C2113380-39AF-42A7-A51D-751F10764B15}"/>
                </a:ext>
              </a:extLst>
            </p:cNvPr>
            <p:cNvSpPr>
              <a:spLocks/>
            </p:cNvSpPr>
            <p:nvPr/>
          </p:nvSpPr>
          <p:spPr bwMode="auto">
            <a:xfrm>
              <a:off x="1937" y="750"/>
              <a:ext cx="280" cy="123"/>
            </a:xfrm>
            <a:custGeom>
              <a:avLst/>
              <a:gdLst>
                <a:gd name="T0" fmla="*/ 6 w 118"/>
                <a:gd name="T1" fmla="*/ 45 h 52"/>
                <a:gd name="T2" fmla="*/ 28 w 118"/>
                <a:gd name="T3" fmla="*/ 45 h 52"/>
                <a:gd name="T4" fmla="*/ 107 w 118"/>
                <a:gd name="T5" fmla="*/ 37 h 52"/>
                <a:gd name="T6" fmla="*/ 116 w 118"/>
                <a:gd name="T7" fmla="*/ 24 h 52"/>
                <a:gd name="T8" fmla="*/ 90 w 118"/>
                <a:gd name="T9" fmla="*/ 0 h 52"/>
                <a:gd name="T10" fmla="*/ 11 w 118"/>
                <a:gd name="T11" fmla="*/ 20 h 52"/>
                <a:gd name="T12" fmla="*/ 6 w 118"/>
                <a:gd name="T13" fmla="*/ 45 h 52"/>
              </a:gdLst>
              <a:ahLst/>
              <a:cxnLst>
                <a:cxn ang="0">
                  <a:pos x="T0" y="T1"/>
                </a:cxn>
                <a:cxn ang="0">
                  <a:pos x="T2" y="T3"/>
                </a:cxn>
                <a:cxn ang="0">
                  <a:pos x="T4" y="T5"/>
                </a:cxn>
                <a:cxn ang="0">
                  <a:pos x="T6" y="T7"/>
                </a:cxn>
                <a:cxn ang="0">
                  <a:pos x="T8" y="T9"/>
                </a:cxn>
                <a:cxn ang="0">
                  <a:pos x="T10" y="T11"/>
                </a:cxn>
                <a:cxn ang="0">
                  <a:pos x="T12" y="T13"/>
                </a:cxn>
              </a:cxnLst>
              <a:rect l="0" t="0" r="r" b="b"/>
              <a:pathLst>
                <a:path w="118" h="52">
                  <a:moveTo>
                    <a:pt x="6" y="45"/>
                  </a:moveTo>
                  <a:cubicBezTo>
                    <a:pt x="10" y="50"/>
                    <a:pt x="15" y="52"/>
                    <a:pt x="28" y="45"/>
                  </a:cubicBezTo>
                  <a:cubicBezTo>
                    <a:pt x="42" y="39"/>
                    <a:pt x="71" y="30"/>
                    <a:pt x="107" y="37"/>
                  </a:cubicBezTo>
                  <a:cubicBezTo>
                    <a:pt x="107" y="37"/>
                    <a:pt x="118" y="37"/>
                    <a:pt x="116" y="24"/>
                  </a:cubicBezTo>
                  <a:cubicBezTo>
                    <a:pt x="115" y="11"/>
                    <a:pt x="113" y="1"/>
                    <a:pt x="90" y="0"/>
                  </a:cubicBezTo>
                  <a:cubicBezTo>
                    <a:pt x="67" y="0"/>
                    <a:pt x="29" y="8"/>
                    <a:pt x="11" y="20"/>
                  </a:cubicBezTo>
                  <a:cubicBezTo>
                    <a:pt x="2" y="26"/>
                    <a:pt x="0" y="37"/>
                    <a:pt x="6"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0" name="Freeform 122">
              <a:extLst>
                <a:ext uri="{FF2B5EF4-FFF2-40B4-BE49-F238E27FC236}">
                  <a16:creationId xmlns:a16="http://schemas.microsoft.com/office/drawing/2014/main" id="{E103FC57-932C-4BEF-98C3-055E1F6093C2}"/>
                </a:ext>
              </a:extLst>
            </p:cNvPr>
            <p:cNvSpPr>
              <a:spLocks/>
            </p:cNvSpPr>
            <p:nvPr/>
          </p:nvSpPr>
          <p:spPr bwMode="auto">
            <a:xfrm>
              <a:off x="2545" y="980"/>
              <a:ext cx="159" cy="107"/>
            </a:xfrm>
            <a:custGeom>
              <a:avLst/>
              <a:gdLst>
                <a:gd name="T0" fmla="*/ 56 w 67"/>
                <a:gd name="T1" fmla="*/ 39 h 45"/>
                <a:gd name="T2" fmla="*/ 35 w 67"/>
                <a:gd name="T3" fmla="*/ 10 h 45"/>
                <a:gd name="T4" fmla="*/ 9 w 67"/>
                <a:gd name="T5" fmla="*/ 29 h 45"/>
                <a:gd name="T6" fmla="*/ 1 w 67"/>
                <a:gd name="T7" fmla="*/ 28 h 45"/>
                <a:gd name="T8" fmla="*/ 34 w 67"/>
                <a:gd name="T9" fmla="*/ 2 h 45"/>
                <a:gd name="T10" fmla="*/ 64 w 67"/>
                <a:gd name="T11" fmla="*/ 40 h 45"/>
                <a:gd name="T12" fmla="*/ 56 w 67"/>
                <a:gd name="T13" fmla="*/ 39 h 45"/>
              </a:gdLst>
              <a:ahLst/>
              <a:cxnLst>
                <a:cxn ang="0">
                  <a:pos x="T0" y="T1"/>
                </a:cxn>
                <a:cxn ang="0">
                  <a:pos x="T2" y="T3"/>
                </a:cxn>
                <a:cxn ang="0">
                  <a:pos x="T4" y="T5"/>
                </a:cxn>
                <a:cxn ang="0">
                  <a:pos x="T6" y="T7"/>
                </a:cxn>
                <a:cxn ang="0">
                  <a:pos x="T8" y="T9"/>
                </a:cxn>
                <a:cxn ang="0">
                  <a:pos x="T10" y="T11"/>
                </a:cxn>
                <a:cxn ang="0">
                  <a:pos x="T12" y="T13"/>
                </a:cxn>
              </a:cxnLst>
              <a:rect l="0" t="0" r="r" b="b"/>
              <a:pathLst>
                <a:path w="67" h="45">
                  <a:moveTo>
                    <a:pt x="56" y="39"/>
                  </a:moveTo>
                  <a:cubicBezTo>
                    <a:pt x="58" y="25"/>
                    <a:pt x="48" y="14"/>
                    <a:pt x="35" y="10"/>
                  </a:cubicBezTo>
                  <a:cubicBezTo>
                    <a:pt x="21" y="6"/>
                    <a:pt x="12" y="19"/>
                    <a:pt x="9" y="29"/>
                  </a:cubicBezTo>
                  <a:cubicBezTo>
                    <a:pt x="8" y="34"/>
                    <a:pt x="0" y="33"/>
                    <a:pt x="1" y="28"/>
                  </a:cubicBezTo>
                  <a:cubicBezTo>
                    <a:pt x="4" y="13"/>
                    <a:pt x="16" y="0"/>
                    <a:pt x="34" y="2"/>
                  </a:cubicBezTo>
                  <a:cubicBezTo>
                    <a:pt x="54" y="4"/>
                    <a:pt x="67" y="23"/>
                    <a:pt x="64" y="40"/>
                  </a:cubicBezTo>
                  <a:cubicBezTo>
                    <a:pt x="64" y="45"/>
                    <a:pt x="55" y="44"/>
                    <a:pt x="56" y="39"/>
                  </a:cubicBez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1" name="Freeform 123">
              <a:extLst>
                <a:ext uri="{FF2B5EF4-FFF2-40B4-BE49-F238E27FC236}">
                  <a16:creationId xmlns:a16="http://schemas.microsoft.com/office/drawing/2014/main" id="{A168B49E-0FFF-4C7B-9EE9-E485123F92DA}"/>
                </a:ext>
              </a:extLst>
            </p:cNvPr>
            <p:cNvSpPr>
              <a:spLocks/>
            </p:cNvSpPr>
            <p:nvPr/>
          </p:nvSpPr>
          <p:spPr bwMode="auto">
            <a:xfrm>
              <a:off x="1980" y="864"/>
              <a:ext cx="161" cy="111"/>
            </a:xfrm>
            <a:custGeom>
              <a:avLst/>
              <a:gdLst>
                <a:gd name="T0" fmla="*/ 10 w 68"/>
                <a:gd name="T1" fmla="*/ 31 h 47"/>
                <a:gd name="T2" fmla="*/ 41 w 68"/>
                <a:gd name="T3" fmla="*/ 13 h 47"/>
                <a:gd name="T4" fmla="*/ 57 w 68"/>
                <a:gd name="T5" fmla="*/ 40 h 47"/>
                <a:gd name="T6" fmla="*/ 65 w 68"/>
                <a:gd name="T7" fmla="*/ 42 h 47"/>
                <a:gd name="T8" fmla="*/ 45 w 68"/>
                <a:gd name="T9" fmla="*/ 6 h 47"/>
                <a:gd name="T10" fmla="*/ 2 w 68"/>
                <a:gd name="T11" fmla="*/ 29 h 47"/>
                <a:gd name="T12" fmla="*/ 10 w 68"/>
                <a:gd name="T13" fmla="*/ 31 h 47"/>
              </a:gdLst>
              <a:ahLst/>
              <a:cxnLst>
                <a:cxn ang="0">
                  <a:pos x="T0" y="T1"/>
                </a:cxn>
                <a:cxn ang="0">
                  <a:pos x="T2" y="T3"/>
                </a:cxn>
                <a:cxn ang="0">
                  <a:pos x="T4" y="T5"/>
                </a:cxn>
                <a:cxn ang="0">
                  <a:pos x="T6" y="T7"/>
                </a:cxn>
                <a:cxn ang="0">
                  <a:pos x="T8" y="T9"/>
                </a:cxn>
                <a:cxn ang="0">
                  <a:pos x="T10" y="T11"/>
                </a:cxn>
                <a:cxn ang="0">
                  <a:pos x="T12" y="T13"/>
                </a:cxn>
              </a:cxnLst>
              <a:rect l="0" t="0" r="r" b="b"/>
              <a:pathLst>
                <a:path w="68" h="47">
                  <a:moveTo>
                    <a:pt x="10" y="31"/>
                  </a:moveTo>
                  <a:cubicBezTo>
                    <a:pt x="13" y="18"/>
                    <a:pt x="26" y="11"/>
                    <a:pt x="41" y="13"/>
                  </a:cubicBezTo>
                  <a:cubicBezTo>
                    <a:pt x="55" y="15"/>
                    <a:pt x="58" y="30"/>
                    <a:pt x="57" y="40"/>
                  </a:cubicBezTo>
                  <a:cubicBezTo>
                    <a:pt x="56" y="45"/>
                    <a:pt x="64" y="47"/>
                    <a:pt x="65" y="42"/>
                  </a:cubicBezTo>
                  <a:cubicBezTo>
                    <a:pt x="68" y="27"/>
                    <a:pt x="62" y="11"/>
                    <a:pt x="45" y="6"/>
                  </a:cubicBezTo>
                  <a:cubicBezTo>
                    <a:pt x="26" y="0"/>
                    <a:pt x="6" y="12"/>
                    <a:pt x="2" y="29"/>
                  </a:cubicBezTo>
                  <a:cubicBezTo>
                    <a:pt x="0" y="34"/>
                    <a:pt x="9" y="36"/>
                    <a:pt x="10" y="31"/>
                  </a:cubicBezTo>
                  <a:close/>
                </a:path>
              </a:pathLst>
            </a:custGeom>
            <a:solidFill>
              <a:srgbClr val="584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2" name="Freeform 124">
              <a:extLst>
                <a:ext uri="{FF2B5EF4-FFF2-40B4-BE49-F238E27FC236}">
                  <a16:creationId xmlns:a16="http://schemas.microsoft.com/office/drawing/2014/main" id="{50FE3AEA-BF7E-4C71-AD8C-50B5ECF89650}"/>
                </a:ext>
              </a:extLst>
            </p:cNvPr>
            <p:cNvSpPr>
              <a:spLocks/>
            </p:cNvSpPr>
            <p:nvPr/>
          </p:nvSpPr>
          <p:spPr bwMode="auto">
            <a:xfrm>
              <a:off x="1790" y="996"/>
              <a:ext cx="979" cy="625"/>
            </a:xfrm>
            <a:custGeom>
              <a:avLst/>
              <a:gdLst>
                <a:gd name="T0" fmla="*/ 146 w 412"/>
                <a:gd name="T1" fmla="*/ 69 h 263"/>
                <a:gd name="T2" fmla="*/ 214 w 412"/>
                <a:gd name="T3" fmla="*/ 90 h 263"/>
                <a:gd name="T4" fmla="*/ 284 w 412"/>
                <a:gd name="T5" fmla="*/ 97 h 263"/>
                <a:gd name="T6" fmla="*/ 412 w 412"/>
                <a:gd name="T7" fmla="*/ 75 h 263"/>
                <a:gd name="T8" fmla="*/ 202 w 412"/>
                <a:gd name="T9" fmla="*/ 148 h 263"/>
                <a:gd name="T10" fmla="*/ 36 w 412"/>
                <a:gd name="T11" fmla="*/ 0 h 263"/>
                <a:gd name="T12" fmla="*/ 146 w 412"/>
                <a:gd name="T13" fmla="*/ 69 h 263"/>
              </a:gdLst>
              <a:ahLst/>
              <a:cxnLst>
                <a:cxn ang="0">
                  <a:pos x="T0" y="T1"/>
                </a:cxn>
                <a:cxn ang="0">
                  <a:pos x="T2" y="T3"/>
                </a:cxn>
                <a:cxn ang="0">
                  <a:pos x="T4" y="T5"/>
                </a:cxn>
                <a:cxn ang="0">
                  <a:pos x="T6" y="T7"/>
                </a:cxn>
                <a:cxn ang="0">
                  <a:pos x="T8" y="T9"/>
                </a:cxn>
                <a:cxn ang="0">
                  <a:pos x="T10" y="T11"/>
                </a:cxn>
                <a:cxn ang="0">
                  <a:pos x="T12" y="T13"/>
                </a:cxn>
              </a:cxnLst>
              <a:rect l="0" t="0" r="r" b="b"/>
              <a:pathLst>
                <a:path w="412" h="263">
                  <a:moveTo>
                    <a:pt x="146" y="69"/>
                  </a:moveTo>
                  <a:cubicBezTo>
                    <a:pt x="193" y="58"/>
                    <a:pt x="209" y="80"/>
                    <a:pt x="214" y="90"/>
                  </a:cubicBezTo>
                  <a:cubicBezTo>
                    <a:pt x="222" y="83"/>
                    <a:pt x="245" y="69"/>
                    <a:pt x="284" y="97"/>
                  </a:cubicBezTo>
                  <a:cubicBezTo>
                    <a:pt x="334" y="133"/>
                    <a:pt x="381" y="113"/>
                    <a:pt x="412" y="75"/>
                  </a:cubicBezTo>
                  <a:cubicBezTo>
                    <a:pt x="412" y="75"/>
                    <a:pt x="373" y="263"/>
                    <a:pt x="202" y="148"/>
                  </a:cubicBezTo>
                  <a:cubicBezTo>
                    <a:pt x="0" y="189"/>
                    <a:pt x="36" y="0"/>
                    <a:pt x="36" y="0"/>
                  </a:cubicBezTo>
                  <a:cubicBezTo>
                    <a:pt x="50" y="47"/>
                    <a:pt x="86" y="83"/>
                    <a:pt x="146" y="69"/>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3" name="Freeform 125">
              <a:extLst>
                <a:ext uri="{FF2B5EF4-FFF2-40B4-BE49-F238E27FC236}">
                  <a16:creationId xmlns:a16="http://schemas.microsoft.com/office/drawing/2014/main" id="{172E3C30-E33C-4B09-B486-35CF324C1FB4}"/>
                </a:ext>
              </a:extLst>
            </p:cNvPr>
            <p:cNvSpPr>
              <a:spLocks/>
            </p:cNvSpPr>
            <p:nvPr/>
          </p:nvSpPr>
          <p:spPr bwMode="auto">
            <a:xfrm>
              <a:off x="2151" y="1312"/>
              <a:ext cx="204" cy="155"/>
            </a:xfrm>
            <a:custGeom>
              <a:avLst/>
              <a:gdLst>
                <a:gd name="T0" fmla="*/ 2 w 86"/>
                <a:gd name="T1" fmla="*/ 27 h 65"/>
                <a:gd name="T2" fmla="*/ 39 w 86"/>
                <a:gd name="T3" fmla="*/ 61 h 65"/>
                <a:gd name="T4" fmla="*/ 84 w 86"/>
                <a:gd name="T5" fmla="*/ 38 h 65"/>
                <a:gd name="T6" fmla="*/ 47 w 86"/>
                <a:gd name="T7" fmla="*/ 3 h 65"/>
                <a:gd name="T8" fmla="*/ 2 w 86"/>
                <a:gd name="T9" fmla="*/ 27 h 65"/>
              </a:gdLst>
              <a:ahLst/>
              <a:cxnLst>
                <a:cxn ang="0">
                  <a:pos x="T0" y="T1"/>
                </a:cxn>
                <a:cxn ang="0">
                  <a:pos x="T2" y="T3"/>
                </a:cxn>
                <a:cxn ang="0">
                  <a:pos x="T4" y="T5"/>
                </a:cxn>
                <a:cxn ang="0">
                  <a:pos x="T6" y="T7"/>
                </a:cxn>
                <a:cxn ang="0">
                  <a:pos x="T8" y="T9"/>
                </a:cxn>
              </a:cxnLst>
              <a:rect l="0" t="0" r="r" b="b"/>
              <a:pathLst>
                <a:path w="86" h="65">
                  <a:moveTo>
                    <a:pt x="2" y="27"/>
                  </a:moveTo>
                  <a:cubicBezTo>
                    <a:pt x="0" y="43"/>
                    <a:pt x="17" y="58"/>
                    <a:pt x="39" y="61"/>
                  </a:cubicBezTo>
                  <a:cubicBezTo>
                    <a:pt x="62" y="65"/>
                    <a:pt x="82" y="54"/>
                    <a:pt x="84" y="38"/>
                  </a:cubicBezTo>
                  <a:cubicBezTo>
                    <a:pt x="86" y="22"/>
                    <a:pt x="70" y="7"/>
                    <a:pt x="47" y="3"/>
                  </a:cubicBezTo>
                  <a:cubicBezTo>
                    <a:pt x="25" y="0"/>
                    <a:pt x="5" y="11"/>
                    <a:pt x="2" y="27"/>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4" name="Freeform 126">
              <a:extLst>
                <a:ext uri="{FF2B5EF4-FFF2-40B4-BE49-F238E27FC236}">
                  <a16:creationId xmlns:a16="http://schemas.microsoft.com/office/drawing/2014/main" id="{775343EB-DF44-4AEC-89BC-B44D05F44AE7}"/>
                </a:ext>
              </a:extLst>
            </p:cNvPr>
            <p:cNvSpPr>
              <a:spLocks/>
            </p:cNvSpPr>
            <p:nvPr/>
          </p:nvSpPr>
          <p:spPr bwMode="auto">
            <a:xfrm>
              <a:off x="1624" y="360"/>
              <a:ext cx="1548" cy="741"/>
            </a:xfrm>
            <a:custGeom>
              <a:avLst/>
              <a:gdLst>
                <a:gd name="T0" fmla="*/ 613 w 652"/>
                <a:gd name="T1" fmla="*/ 219 h 312"/>
                <a:gd name="T2" fmla="*/ 622 w 652"/>
                <a:gd name="T3" fmla="*/ 274 h 312"/>
                <a:gd name="T4" fmla="*/ 557 w 652"/>
                <a:gd name="T5" fmla="*/ 252 h 312"/>
                <a:gd name="T6" fmla="*/ 486 w 652"/>
                <a:gd name="T7" fmla="*/ 236 h 312"/>
                <a:gd name="T8" fmla="*/ 391 w 652"/>
                <a:gd name="T9" fmla="*/ 180 h 312"/>
                <a:gd name="T10" fmla="*/ 263 w 652"/>
                <a:gd name="T11" fmla="*/ 157 h 312"/>
                <a:gd name="T12" fmla="*/ 146 w 652"/>
                <a:gd name="T13" fmla="*/ 163 h 312"/>
                <a:gd name="T14" fmla="*/ 65 w 652"/>
                <a:gd name="T15" fmla="*/ 147 h 312"/>
                <a:gd name="T16" fmla="*/ 34 w 652"/>
                <a:gd name="T17" fmla="*/ 82 h 312"/>
                <a:gd name="T18" fmla="*/ 64 w 652"/>
                <a:gd name="T19" fmla="*/ 25 h 312"/>
                <a:gd name="T20" fmla="*/ 132 w 652"/>
                <a:gd name="T21" fmla="*/ 45 h 312"/>
                <a:gd name="T22" fmla="*/ 201 w 652"/>
                <a:gd name="T23" fmla="*/ 8 h 312"/>
                <a:gd name="T24" fmla="*/ 261 w 652"/>
                <a:gd name="T25" fmla="*/ 47 h 312"/>
                <a:gd name="T26" fmla="*/ 358 w 652"/>
                <a:gd name="T27" fmla="*/ 30 h 312"/>
                <a:gd name="T28" fmla="*/ 415 w 652"/>
                <a:gd name="T29" fmla="*/ 73 h 312"/>
                <a:gd name="T30" fmla="*/ 496 w 652"/>
                <a:gd name="T31" fmla="*/ 73 h 312"/>
                <a:gd name="T32" fmla="*/ 522 w 652"/>
                <a:gd name="T33" fmla="*/ 137 h 312"/>
                <a:gd name="T34" fmla="*/ 604 w 652"/>
                <a:gd name="T35" fmla="*/ 153 h 312"/>
                <a:gd name="T36" fmla="*/ 613 w 652"/>
                <a:gd name="T37" fmla="*/ 219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2" h="312">
                  <a:moveTo>
                    <a:pt x="613" y="219"/>
                  </a:moveTo>
                  <a:cubicBezTo>
                    <a:pt x="613" y="219"/>
                    <a:pt x="652" y="236"/>
                    <a:pt x="622" y="274"/>
                  </a:cubicBezTo>
                  <a:cubicBezTo>
                    <a:pt x="592" y="312"/>
                    <a:pt x="555" y="269"/>
                    <a:pt x="557" y="252"/>
                  </a:cubicBezTo>
                  <a:cubicBezTo>
                    <a:pt x="557" y="252"/>
                    <a:pt x="517" y="276"/>
                    <a:pt x="486" y="236"/>
                  </a:cubicBezTo>
                  <a:cubicBezTo>
                    <a:pt x="486" y="236"/>
                    <a:pt x="394" y="227"/>
                    <a:pt x="391" y="180"/>
                  </a:cubicBezTo>
                  <a:cubicBezTo>
                    <a:pt x="391" y="180"/>
                    <a:pt x="314" y="224"/>
                    <a:pt x="263" y="157"/>
                  </a:cubicBezTo>
                  <a:cubicBezTo>
                    <a:pt x="263" y="157"/>
                    <a:pt x="207" y="198"/>
                    <a:pt x="146" y="163"/>
                  </a:cubicBezTo>
                  <a:cubicBezTo>
                    <a:pt x="146" y="163"/>
                    <a:pt x="90" y="200"/>
                    <a:pt x="65" y="147"/>
                  </a:cubicBezTo>
                  <a:cubicBezTo>
                    <a:pt x="65" y="147"/>
                    <a:pt x="0" y="142"/>
                    <a:pt x="34" y="82"/>
                  </a:cubicBezTo>
                  <a:cubicBezTo>
                    <a:pt x="34" y="82"/>
                    <a:pt x="25" y="34"/>
                    <a:pt x="64" y="25"/>
                  </a:cubicBezTo>
                  <a:cubicBezTo>
                    <a:pt x="103" y="16"/>
                    <a:pt x="132" y="45"/>
                    <a:pt x="132" y="45"/>
                  </a:cubicBezTo>
                  <a:cubicBezTo>
                    <a:pt x="132" y="45"/>
                    <a:pt x="164" y="0"/>
                    <a:pt x="201" y="8"/>
                  </a:cubicBezTo>
                  <a:cubicBezTo>
                    <a:pt x="239" y="15"/>
                    <a:pt x="261" y="47"/>
                    <a:pt x="261" y="47"/>
                  </a:cubicBezTo>
                  <a:cubicBezTo>
                    <a:pt x="261" y="47"/>
                    <a:pt x="317" y="13"/>
                    <a:pt x="358" y="30"/>
                  </a:cubicBezTo>
                  <a:cubicBezTo>
                    <a:pt x="400" y="47"/>
                    <a:pt x="415" y="73"/>
                    <a:pt x="415" y="73"/>
                  </a:cubicBezTo>
                  <a:cubicBezTo>
                    <a:pt x="415" y="73"/>
                    <a:pt x="453" y="55"/>
                    <a:pt x="496" y="73"/>
                  </a:cubicBezTo>
                  <a:cubicBezTo>
                    <a:pt x="539" y="91"/>
                    <a:pt x="522" y="137"/>
                    <a:pt x="522" y="137"/>
                  </a:cubicBezTo>
                  <a:cubicBezTo>
                    <a:pt x="522" y="137"/>
                    <a:pt x="573" y="125"/>
                    <a:pt x="604" y="153"/>
                  </a:cubicBezTo>
                  <a:cubicBezTo>
                    <a:pt x="636" y="181"/>
                    <a:pt x="613" y="219"/>
                    <a:pt x="613" y="219"/>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5" name="Freeform 127">
              <a:extLst>
                <a:ext uri="{FF2B5EF4-FFF2-40B4-BE49-F238E27FC236}">
                  <a16:creationId xmlns:a16="http://schemas.microsoft.com/office/drawing/2014/main" id="{2C4AC931-49B7-4D4F-B969-7347FD7A56D7}"/>
                </a:ext>
              </a:extLst>
            </p:cNvPr>
            <p:cNvSpPr>
              <a:spLocks/>
            </p:cNvSpPr>
            <p:nvPr/>
          </p:nvSpPr>
          <p:spPr bwMode="auto">
            <a:xfrm>
              <a:off x="1631" y="322"/>
              <a:ext cx="1549" cy="741"/>
            </a:xfrm>
            <a:custGeom>
              <a:avLst/>
              <a:gdLst>
                <a:gd name="T0" fmla="*/ 613 w 652"/>
                <a:gd name="T1" fmla="*/ 220 h 312"/>
                <a:gd name="T2" fmla="*/ 622 w 652"/>
                <a:gd name="T3" fmla="*/ 274 h 312"/>
                <a:gd name="T4" fmla="*/ 557 w 652"/>
                <a:gd name="T5" fmla="*/ 252 h 312"/>
                <a:gd name="T6" fmla="*/ 486 w 652"/>
                <a:gd name="T7" fmla="*/ 237 h 312"/>
                <a:gd name="T8" fmla="*/ 391 w 652"/>
                <a:gd name="T9" fmla="*/ 181 h 312"/>
                <a:gd name="T10" fmla="*/ 264 w 652"/>
                <a:gd name="T11" fmla="*/ 157 h 312"/>
                <a:gd name="T12" fmla="*/ 146 w 652"/>
                <a:gd name="T13" fmla="*/ 163 h 312"/>
                <a:gd name="T14" fmla="*/ 65 w 652"/>
                <a:gd name="T15" fmla="*/ 147 h 312"/>
                <a:gd name="T16" fmla="*/ 34 w 652"/>
                <a:gd name="T17" fmla="*/ 83 h 312"/>
                <a:gd name="T18" fmla="*/ 64 w 652"/>
                <a:gd name="T19" fmla="*/ 25 h 312"/>
                <a:gd name="T20" fmla="*/ 132 w 652"/>
                <a:gd name="T21" fmla="*/ 46 h 312"/>
                <a:gd name="T22" fmla="*/ 201 w 652"/>
                <a:gd name="T23" fmla="*/ 8 h 312"/>
                <a:gd name="T24" fmla="*/ 262 w 652"/>
                <a:gd name="T25" fmla="*/ 47 h 312"/>
                <a:gd name="T26" fmla="*/ 359 w 652"/>
                <a:gd name="T27" fmla="*/ 31 h 312"/>
                <a:gd name="T28" fmla="*/ 415 w 652"/>
                <a:gd name="T29" fmla="*/ 73 h 312"/>
                <a:gd name="T30" fmla="*/ 497 w 652"/>
                <a:gd name="T31" fmla="*/ 73 h 312"/>
                <a:gd name="T32" fmla="*/ 523 w 652"/>
                <a:gd name="T33" fmla="*/ 137 h 312"/>
                <a:gd name="T34" fmla="*/ 604 w 652"/>
                <a:gd name="T35" fmla="*/ 153 h 312"/>
                <a:gd name="T36" fmla="*/ 613 w 652"/>
                <a:gd name="T37" fmla="*/ 22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2" h="312">
                  <a:moveTo>
                    <a:pt x="613" y="220"/>
                  </a:moveTo>
                  <a:cubicBezTo>
                    <a:pt x="613" y="220"/>
                    <a:pt x="652" y="237"/>
                    <a:pt x="622" y="274"/>
                  </a:cubicBezTo>
                  <a:cubicBezTo>
                    <a:pt x="592" y="312"/>
                    <a:pt x="555" y="269"/>
                    <a:pt x="557" y="252"/>
                  </a:cubicBezTo>
                  <a:cubicBezTo>
                    <a:pt x="557" y="252"/>
                    <a:pt x="518" y="277"/>
                    <a:pt x="486" y="237"/>
                  </a:cubicBezTo>
                  <a:cubicBezTo>
                    <a:pt x="486" y="237"/>
                    <a:pt x="394" y="228"/>
                    <a:pt x="391" y="181"/>
                  </a:cubicBezTo>
                  <a:cubicBezTo>
                    <a:pt x="391" y="181"/>
                    <a:pt x="314" y="224"/>
                    <a:pt x="264" y="157"/>
                  </a:cubicBezTo>
                  <a:cubicBezTo>
                    <a:pt x="264" y="157"/>
                    <a:pt x="207" y="198"/>
                    <a:pt x="146" y="163"/>
                  </a:cubicBezTo>
                  <a:cubicBezTo>
                    <a:pt x="146" y="163"/>
                    <a:pt x="90" y="200"/>
                    <a:pt x="65" y="147"/>
                  </a:cubicBezTo>
                  <a:cubicBezTo>
                    <a:pt x="65" y="147"/>
                    <a:pt x="0" y="142"/>
                    <a:pt x="34" y="83"/>
                  </a:cubicBezTo>
                  <a:cubicBezTo>
                    <a:pt x="34" y="83"/>
                    <a:pt x="26" y="34"/>
                    <a:pt x="64" y="25"/>
                  </a:cubicBezTo>
                  <a:cubicBezTo>
                    <a:pt x="103" y="16"/>
                    <a:pt x="132" y="46"/>
                    <a:pt x="132" y="46"/>
                  </a:cubicBezTo>
                  <a:cubicBezTo>
                    <a:pt x="132" y="46"/>
                    <a:pt x="164" y="0"/>
                    <a:pt x="201" y="8"/>
                  </a:cubicBezTo>
                  <a:cubicBezTo>
                    <a:pt x="239" y="15"/>
                    <a:pt x="262" y="47"/>
                    <a:pt x="262" y="47"/>
                  </a:cubicBezTo>
                  <a:cubicBezTo>
                    <a:pt x="262" y="47"/>
                    <a:pt x="317" y="14"/>
                    <a:pt x="359" y="31"/>
                  </a:cubicBezTo>
                  <a:cubicBezTo>
                    <a:pt x="400" y="47"/>
                    <a:pt x="415" y="73"/>
                    <a:pt x="415" y="73"/>
                  </a:cubicBezTo>
                  <a:cubicBezTo>
                    <a:pt x="415" y="73"/>
                    <a:pt x="454" y="55"/>
                    <a:pt x="497" y="73"/>
                  </a:cubicBezTo>
                  <a:cubicBezTo>
                    <a:pt x="539" y="91"/>
                    <a:pt x="523" y="137"/>
                    <a:pt x="523" y="137"/>
                  </a:cubicBezTo>
                  <a:cubicBezTo>
                    <a:pt x="523" y="137"/>
                    <a:pt x="573" y="126"/>
                    <a:pt x="604" y="153"/>
                  </a:cubicBezTo>
                  <a:cubicBezTo>
                    <a:pt x="636" y="181"/>
                    <a:pt x="613" y="220"/>
                    <a:pt x="613" y="22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6" name="Freeform 128">
              <a:extLst>
                <a:ext uri="{FF2B5EF4-FFF2-40B4-BE49-F238E27FC236}">
                  <a16:creationId xmlns:a16="http://schemas.microsoft.com/office/drawing/2014/main" id="{24B4706A-6A20-42AA-9E10-802195318341}"/>
                </a:ext>
              </a:extLst>
            </p:cNvPr>
            <p:cNvSpPr>
              <a:spLocks/>
            </p:cNvSpPr>
            <p:nvPr/>
          </p:nvSpPr>
          <p:spPr bwMode="auto">
            <a:xfrm>
              <a:off x="1075" y="655"/>
              <a:ext cx="736" cy="1890"/>
            </a:xfrm>
            <a:custGeom>
              <a:avLst/>
              <a:gdLst>
                <a:gd name="T0" fmla="*/ 111 w 310"/>
                <a:gd name="T1" fmla="*/ 503 h 796"/>
                <a:gd name="T2" fmla="*/ 92 w 310"/>
                <a:gd name="T3" fmla="*/ 242 h 796"/>
                <a:gd name="T4" fmla="*/ 310 w 310"/>
                <a:gd name="T5" fmla="*/ 0 h 796"/>
                <a:gd name="T6" fmla="*/ 299 w 310"/>
                <a:gd name="T7" fmla="*/ 7 h 796"/>
                <a:gd name="T8" fmla="*/ 190 w 310"/>
                <a:gd name="T9" fmla="*/ 643 h 796"/>
                <a:gd name="T10" fmla="*/ 0 w 310"/>
                <a:gd name="T11" fmla="*/ 751 h 796"/>
                <a:gd name="T12" fmla="*/ 111 w 310"/>
                <a:gd name="T13" fmla="*/ 503 h 796"/>
              </a:gdLst>
              <a:ahLst/>
              <a:cxnLst>
                <a:cxn ang="0">
                  <a:pos x="T0" y="T1"/>
                </a:cxn>
                <a:cxn ang="0">
                  <a:pos x="T2" y="T3"/>
                </a:cxn>
                <a:cxn ang="0">
                  <a:pos x="T4" y="T5"/>
                </a:cxn>
                <a:cxn ang="0">
                  <a:pos x="T6" y="T7"/>
                </a:cxn>
                <a:cxn ang="0">
                  <a:pos x="T8" y="T9"/>
                </a:cxn>
                <a:cxn ang="0">
                  <a:pos x="T10" y="T11"/>
                </a:cxn>
                <a:cxn ang="0">
                  <a:pos x="T12" y="T13"/>
                </a:cxn>
              </a:cxnLst>
              <a:rect l="0" t="0" r="r" b="b"/>
              <a:pathLst>
                <a:path w="310" h="796">
                  <a:moveTo>
                    <a:pt x="111" y="503"/>
                  </a:moveTo>
                  <a:cubicBezTo>
                    <a:pt x="93" y="420"/>
                    <a:pt x="61" y="337"/>
                    <a:pt x="92" y="242"/>
                  </a:cubicBezTo>
                  <a:cubicBezTo>
                    <a:pt x="144" y="81"/>
                    <a:pt x="264" y="18"/>
                    <a:pt x="310" y="0"/>
                  </a:cubicBezTo>
                  <a:cubicBezTo>
                    <a:pt x="306" y="2"/>
                    <a:pt x="303" y="5"/>
                    <a:pt x="299" y="7"/>
                  </a:cubicBezTo>
                  <a:cubicBezTo>
                    <a:pt x="86" y="149"/>
                    <a:pt x="211" y="489"/>
                    <a:pt x="190" y="643"/>
                  </a:cubicBezTo>
                  <a:cubicBezTo>
                    <a:pt x="168" y="796"/>
                    <a:pt x="0" y="751"/>
                    <a:pt x="0" y="751"/>
                  </a:cubicBezTo>
                  <a:cubicBezTo>
                    <a:pt x="128" y="754"/>
                    <a:pt x="135" y="618"/>
                    <a:pt x="111" y="50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27" name="Rectángulo 1126">
            <a:extLst>
              <a:ext uri="{FF2B5EF4-FFF2-40B4-BE49-F238E27FC236}">
                <a16:creationId xmlns:a16="http://schemas.microsoft.com/office/drawing/2014/main" id="{298F0301-B81F-449F-8DBD-D3E7314796CA}"/>
              </a:ext>
            </a:extLst>
          </p:cNvPr>
          <p:cNvSpPr/>
          <p:nvPr/>
        </p:nvSpPr>
        <p:spPr>
          <a:xfrm>
            <a:off x="4229100" y="0"/>
            <a:ext cx="7962900" cy="6858000"/>
          </a:xfrm>
          <a:prstGeom prst="rect">
            <a:avLst/>
          </a:prstGeom>
          <a:gradFill flip="none" rotWithShape="1">
            <a:gsLst>
              <a:gs pos="0">
                <a:srgbClr val="E9E9E9">
                  <a:shade val="67500"/>
                  <a:satMod val="115000"/>
                </a:srgbClr>
              </a:gs>
              <a:gs pos="99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9" name="Group 131">
            <a:extLst>
              <a:ext uri="{FF2B5EF4-FFF2-40B4-BE49-F238E27FC236}">
                <a16:creationId xmlns:a16="http://schemas.microsoft.com/office/drawing/2014/main" id="{E280C771-D1B9-4B2B-B1F4-B53CDDA23A01}"/>
              </a:ext>
            </a:extLst>
          </p:cNvPr>
          <p:cNvGrpSpPr>
            <a:grpSpLocks noChangeAspect="1"/>
          </p:cNvGrpSpPr>
          <p:nvPr/>
        </p:nvGrpSpPr>
        <p:grpSpPr bwMode="auto">
          <a:xfrm>
            <a:off x="9652993" y="4323559"/>
            <a:ext cx="3507562" cy="2994609"/>
            <a:chOff x="3519" y="709"/>
            <a:chExt cx="3925" cy="3351"/>
          </a:xfrm>
        </p:grpSpPr>
        <p:sp>
          <p:nvSpPr>
            <p:cNvPr id="1131" name="Freeform 132">
              <a:extLst>
                <a:ext uri="{FF2B5EF4-FFF2-40B4-BE49-F238E27FC236}">
                  <a16:creationId xmlns:a16="http://schemas.microsoft.com/office/drawing/2014/main" id="{609A6D36-D6B4-478F-9CCE-5EFDA8B93144}"/>
                </a:ext>
              </a:extLst>
            </p:cNvPr>
            <p:cNvSpPr>
              <a:spLocks/>
            </p:cNvSpPr>
            <p:nvPr/>
          </p:nvSpPr>
          <p:spPr bwMode="auto">
            <a:xfrm>
              <a:off x="3538" y="3596"/>
              <a:ext cx="3816" cy="464"/>
            </a:xfrm>
            <a:custGeom>
              <a:avLst/>
              <a:gdLst>
                <a:gd name="T0" fmla="*/ 0 w 1607"/>
                <a:gd name="T1" fmla="*/ 66 h 195"/>
                <a:gd name="T2" fmla="*/ 1607 w 1607"/>
                <a:gd name="T3" fmla="*/ 66 h 195"/>
                <a:gd name="T4" fmla="*/ 1448 w 1607"/>
                <a:gd name="T5" fmla="*/ 66 h 195"/>
                <a:gd name="T6" fmla="*/ 1207 w 1607"/>
                <a:gd name="T7" fmla="*/ 83 h 195"/>
                <a:gd name="T8" fmla="*/ 876 w 1607"/>
                <a:gd name="T9" fmla="*/ 107 h 195"/>
                <a:gd name="T10" fmla="*/ 805 w 1607"/>
                <a:gd name="T11" fmla="*/ 128 h 195"/>
                <a:gd name="T12" fmla="*/ 561 w 1607"/>
                <a:gd name="T13" fmla="*/ 152 h 195"/>
                <a:gd name="T14" fmla="*/ 432 w 1607"/>
                <a:gd name="T15" fmla="*/ 148 h 195"/>
                <a:gd name="T16" fmla="*/ 216 w 1607"/>
                <a:gd name="T17" fmla="*/ 88 h 195"/>
                <a:gd name="T18" fmla="*/ 0 w 1607"/>
                <a:gd name="T19" fmla="*/ 6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7" h="195">
                  <a:moveTo>
                    <a:pt x="0" y="66"/>
                  </a:moveTo>
                  <a:cubicBezTo>
                    <a:pt x="0" y="66"/>
                    <a:pt x="812" y="0"/>
                    <a:pt x="1607" y="66"/>
                  </a:cubicBezTo>
                  <a:cubicBezTo>
                    <a:pt x="1607" y="66"/>
                    <a:pt x="1575" y="71"/>
                    <a:pt x="1448" y="66"/>
                  </a:cubicBezTo>
                  <a:cubicBezTo>
                    <a:pt x="1448" y="66"/>
                    <a:pt x="1516" y="108"/>
                    <a:pt x="1207" y="83"/>
                  </a:cubicBezTo>
                  <a:cubicBezTo>
                    <a:pt x="1207" y="83"/>
                    <a:pt x="1247" y="148"/>
                    <a:pt x="876" y="107"/>
                  </a:cubicBezTo>
                  <a:cubicBezTo>
                    <a:pt x="876" y="107"/>
                    <a:pt x="857" y="135"/>
                    <a:pt x="805" y="128"/>
                  </a:cubicBezTo>
                  <a:cubicBezTo>
                    <a:pt x="805" y="128"/>
                    <a:pt x="809" y="182"/>
                    <a:pt x="561" y="152"/>
                  </a:cubicBezTo>
                  <a:cubicBezTo>
                    <a:pt x="561" y="152"/>
                    <a:pt x="485" y="195"/>
                    <a:pt x="432" y="148"/>
                  </a:cubicBezTo>
                  <a:cubicBezTo>
                    <a:pt x="432" y="148"/>
                    <a:pt x="151" y="175"/>
                    <a:pt x="216" y="88"/>
                  </a:cubicBezTo>
                  <a:cubicBezTo>
                    <a:pt x="216" y="88"/>
                    <a:pt x="81" y="70"/>
                    <a:pt x="0" y="66"/>
                  </a:cubicBezTo>
                </a:path>
              </a:pathLst>
            </a:custGeom>
            <a:solidFill>
              <a:srgbClr val="5E93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2" name="Freeform 133">
              <a:extLst>
                <a:ext uri="{FF2B5EF4-FFF2-40B4-BE49-F238E27FC236}">
                  <a16:creationId xmlns:a16="http://schemas.microsoft.com/office/drawing/2014/main" id="{FA387B16-5455-42BF-AB0E-51260B0C5D33}"/>
                </a:ext>
              </a:extLst>
            </p:cNvPr>
            <p:cNvSpPr>
              <a:spLocks/>
            </p:cNvSpPr>
            <p:nvPr/>
          </p:nvSpPr>
          <p:spPr bwMode="auto">
            <a:xfrm>
              <a:off x="5554" y="3901"/>
              <a:ext cx="190" cy="92"/>
            </a:xfrm>
            <a:custGeom>
              <a:avLst/>
              <a:gdLst>
                <a:gd name="T0" fmla="*/ 24 w 80"/>
                <a:gd name="T1" fmla="*/ 19 h 39"/>
                <a:gd name="T2" fmla="*/ 68 w 80"/>
                <a:gd name="T3" fmla="*/ 19 h 39"/>
                <a:gd name="T4" fmla="*/ 24 w 80"/>
                <a:gd name="T5" fmla="*/ 19 h 39"/>
              </a:gdLst>
              <a:ahLst/>
              <a:cxnLst>
                <a:cxn ang="0">
                  <a:pos x="T0" y="T1"/>
                </a:cxn>
                <a:cxn ang="0">
                  <a:pos x="T2" y="T3"/>
                </a:cxn>
                <a:cxn ang="0">
                  <a:pos x="T4" y="T5"/>
                </a:cxn>
              </a:cxnLst>
              <a:rect l="0" t="0" r="r" b="b"/>
              <a:pathLst>
                <a:path w="80" h="39">
                  <a:moveTo>
                    <a:pt x="24" y="19"/>
                  </a:moveTo>
                  <a:cubicBezTo>
                    <a:pt x="24" y="19"/>
                    <a:pt x="56" y="0"/>
                    <a:pt x="68" y="19"/>
                  </a:cubicBezTo>
                  <a:cubicBezTo>
                    <a:pt x="80" y="38"/>
                    <a:pt x="0" y="39"/>
                    <a:pt x="24" y="19"/>
                  </a:cubicBezTo>
                </a:path>
              </a:pathLst>
            </a:custGeom>
            <a:solidFill>
              <a:srgbClr val="5A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3" name="Freeform 134">
              <a:extLst>
                <a:ext uri="{FF2B5EF4-FFF2-40B4-BE49-F238E27FC236}">
                  <a16:creationId xmlns:a16="http://schemas.microsoft.com/office/drawing/2014/main" id="{AEB18FAD-FA8B-4A95-BB90-7CD33690A323}"/>
                </a:ext>
              </a:extLst>
            </p:cNvPr>
            <p:cNvSpPr>
              <a:spLocks/>
            </p:cNvSpPr>
            <p:nvPr/>
          </p:nvSpPr>
          <p:spPr bwMode="auto">
            <a:xfrm>
              <a:off x="6416" y="3853"/>
              <a:ext cx="187" cy="55"/>
            </a:xfrm>
            <a:custGeom>
              <a:avLst/>
              <a:gdLst>
                <a:gd name="T0" fmla="*/ 29 w 79"/>
                <a:gd name="T1" fmla="*/ 3 h 23"/>
                <a:gd name="T2" fmla="*/ 61 w 79"/>
                <a:gd name="T3" fmla="*/ 12 h 23"/>
                <a:gd name="T4" fmla="*/ 29 w 79"/>
                <a:gd name="T5" fmla="*/ 3 h 23"/>
              </a:gdLst>
              <a:ahLst/>
              <a:cxnLst>
                <a:cxn ang="0">
                  <a:pos x="T0" y="T1"/>
                </a:cxn>
                <a:cxn ang="0">
                  <a:pos x="T2" y="T3"/>
                </a:cxn>
                <a:cxn ang="0">
                  <a:pos x="T4" y="T5"/>
                </a:cxn>
              </a:cxnLst>
              <a:rect l="0" t="0" r="r" b="b"/>
              <a:pathLst>
                <a:path w="79" h="23">
                  <a:moveTo>
                    <a:pt x="29" y="3"/>
                  </a:moveTo>
                  <a:cubicBezTo>
                    <a:pt x="38" y="0"/>
                    <a:pt x="79" y="2"/>
                    <a:pt x="61" y="12"/>
                  </a:cubicBezTo>
                  <a:cubicBezTo>
                    <a:pt x="44" y="23"/>
                    <a:pt x="0" y="12"/>
                    <a:pt x="29" y="3"/>
                  </a:cubicBezTo>
                </a:path>
              </a:pathLst>
            </a:custGeom>
            <a:solidFill>
              <a:srgbClr val="5A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4" name="Freeform 135">
              <a:extLst>
                <a:ext uri="{FF2B5EF4-FFF2-40B4-BE49-F238E27FC236}">
                  <a16:creationId xmlns:a16="http://schemas.microsoft.com/office/drawing/2014/main" id="{601175C9-70BB-4162-8E9C-9C7E7A5AA841}"/>
                </a:ext>
              </a:extLst>
            </p:cNvPr>
            <p:cNvSpPr>
              <a:spLocks/>
            </p:cNvSpPr>
            <p:nvPr/>
          </p:nvSpPr>
          <p:spPr bwMode="auto">
            <a:xfrm>
              <a:off x="5884" y="3946"/>
              <a:ext cx="121" cy="50"/>
            </a:xfrm>
            <a:custGeom>
              <a:avLst/>
              <a:gdLst>
                <a:gd name="T0" fmla="*/ 18 w 51"/>
                <a:gd name="T1" fmla="*/ 3 h 21"/>
                <a:gd name="T2" fmla="*/ 30 w 51"/>
                <a:gd name="T3" fmla="*/ 15 h 21"/>
                <a:gd name="T4" fmla="*/ 18 w 51"/>
                <a:gd name="T5" fmla="*/ 3 h 21"/>
              </a:gdLst>
              <a:ahLst/>
              <a:cxnLst>
                <a:cxn ang="0">
                  <a:pos x="T0" y="T1"/>
                </a:cxn>
                <a:cxn ang="0">
                  <a:pos x="T2" y="T3"/>
                </a:cxn>
                <a:cxn ang="0">
                  <a:pos x="T4" y="T5"/>
                </a:cxn>
              </a:cxnLst>
              <a:rect l="0" t="0" r="r" b="b"/>
              <a:pathLst>
                <a:path w="51" h="21">
                  <a:moveTo>
                    <a:pt x="18" y="3"/>
                  </a:moveTo>
                  <a:cubicBezTo>
                    <a:pt x="28" y="0"/>
                    <a:pt x="51" y="8"/>
                    <a:pt x="30" y="15"/>
                  </a:cubicBezTo>
                  <a:cubicBezTo>
                    <a:pt x="9" y="21"/>
                    <a:pt x="0" y="9"/>
                    <a:pt x="18" y="3"/>
                  </a:cubicBezTo>
                </a:path>
              </a:pathLst>
            </a:custGeom>
            <a:solidFill>
              <a:srgbClr val="5AB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5" name="Freeform 136">
              <a:extLst>
                <a:ext uri="{FF2B5EF4-FFF2-40B4-BE49-F238E27FC236}">
                  <a16:creationId xmlns:a16="http://schemas.microsoft.com/office/drawing/2014/main" id="{810B4813-9B58-4E5F-816E-9A2444F9841D}"/>
                </a:ext>
              </a:extLst>
            </p:cNvPr>
            <p:cNvSpPr>
              <a:spLocks/>
            </p:cNvSpPr>
            <p:nvPr/>
          </p:nvSpPr>
          <p:spPr bwMode="auto">
            <a:xfrm>
              <a:off x="5350" y="2180"/>
              <a:ext cx="819" cy="1538"/>
            </a:xfrm>
            <a:custGeom>
              <a:avLst/>
              <a:gdLst>
                <a:gd name="T0" fmla="*/ 138 w 819"/>
                <a:gd name="T1" fmla="*/ 0 h 1538"/>
                <a:gd name="T2" fmla="*/ 819 w 819"/>
                <a:gd name="T3" fmla="*/ 74 h 1538"/>
                <a:gd name="T4" fmla="*/ 686 w 819"/>
                <a:gd name="T5" fmla="*/ 1538 h 1538"/>
                <a:gd name="T6" fmla="*/ 0 w 819"/>
                <a:gd name="T7" fmla="*/ 1514 h 1538"/>
                <a:gd name="T8" fmla="*/ 138 w 819"/>
                <a:gd name="T9" fmla="*/ 0 h 1538"/>
              </a:gdLst>
              <a:ahLst/>
              <a:cxnLst>
                <a:cxn ang="0">
                  <a:pos x="T0" y="T1"/>
                </a:cxn>
                <a:cxn ang="0">
                  <a:pos x="T2" y="T3"/>
                </a:cxn>
                <a:cxn ang="0">
                  <a:pos x="T4" y="T5"/>
                </a:cxn>
                <a:cxn ang="0">
                  <a:pos x="T6" y="T7"/>
                </a:cxn>
                <a:cxn ang="0">
                  <a:pos x="T8" y="T9"/>
                </a:cxn>
              </a:cxnLst>
              <a:rect l="0" t="0" r="r" b="b"/>
              <a:pathLst>
                <a:path w="819" h="1538">
                  <a:moveTo>
                    <a:pt x="138" y="0"/>
                  </a:moveTo>
                  <a:lnTo>
                    <a:pt x="819" y="74"/>
                  </a:lnTo>
                  <a:lnTo>
                    <a:pt x="686" y="1538"/>
                  </a:lnTo>
                  <a:lnTo>
                    <a:pt x="0" y="1514"/>
                  </a:lnTo>
                  <a:lnTo>
                    <a:pt x="138" y="0"/>
                  </a:lnTo>
                  <a:close/>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6" name="Freeform 137">
              <a:extLst>
                <a:ext uri="{FF2B5EF4-FFF2-40B4-BE49-F238E27FC236}">
                  <a16:creationId xmlns:a16="http://schemas.microsoft.com/office/drawing/2014/main" id="{42FB1E87-0C8E-4BDE-B439-9D85D725C899}"/>
                </a:ext>
              </a:extLst>
            </p:cNvPr>
            <p:cNvSpPr>
              <a:spLocks/>
            </p:cNvSpPr>
            <p:nvPr/>
          </p:nvSpPr>
          <p:spPr bwMode="auto">
            <a:xfrm>
              <a:off x="6516" y="2636"/>
              <a:ext cx="786" cy="1070"/>
            </a:xfrm>
            <a:custGeom>
              <a:avLst/>
              <a:gdLst>
                <a:gd name="T0" fmla="*/ 60 w 331"/>
                <a:gd name="T1" fmla="*/ 0 h 450"/>
                <a:gd name="T2" fmla="*/ 330 w 331"/>
                <a:gd name="T3" fmla="*/ 25 h 450"/>
                <a:gd name="T4" fmla="*/ 271 w 331"/>
                <a:gd name="T5" fmla="*/ 450 h 450"/>
                <a:gd name="T6" fmla="*/ 0 w 331"/>
                <a:gd name="T7" fmla="*/ 396 h 450"/>
                <a:gd name="T8" fmla="*/ 60 w 331"/>
                <a:gd name="T9" fmla="*/ 0 h 450"/>
              </a:gdLst>
              <a:ahLst/>
              <a:cxnLst>
                <a:cxn ang="0">
                  <a:pos x="T0" y="T1"/>
                </a:cxn>
                <a:cxn ang="0">
                  <a:pos x="T2" y="T3"/>
                </a:cxn>
                <a:cxn ang="0">
                  <a:pos x="T4" y="T5"/>
                </a:cxn>
                <a:cxn ang="0">
                  <a:pos x="T6" y="T7"/>
                </a:cxn>
                <a:cxn ang="0">
                  <a:pos x="T8" y="T9"/>
                </a:cxn>
              </a:cxnLst>
              <a:rect l="0" t="0" r="r" b="b"/>
              <a:pathLst>
                <a:path w="331" h="450">
                  <a:moveTo>
                    <a:pt x="60" y="0"/>
                  </a:moveTo>
                  <a:cubicBezTo>
                    <a:pt x="65" y="1"/>
                    <a:pt x="331" y="18"/>
                    <a:pt x="330" y="25"/>
                  </a:cubicBezTo>
                  <a:cubicBezTo>
                    <a:pt x="271" y="450"/>
                    <a:pt x="271" y="450"/>
                    <a:pt x="271" y="450"/>
                  </a:cubicBezTo>
                  <a:cubicBezTo>
                    <a:pt x="0" y="396"/>
                    <a:pt x="0" y="396"/>
                    <a:pt x="0" y="396"/>
                  </a:cubicBezTo>
                  <a:lnTo>
                    <a:pt x="60" y="0"/>
                  </a:ln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7" name="Freeform 138">
              <a:extLst>
                <a:ext uri="{FF2B5EF4-FFF2-40B4-BE49-F238E27FC236}">
                  <a16:creationId xmlns:a16="http://schemas.microsoft.com/office/drawing/2014/main" id="{E48564D1-F089-4105-ABAF-A696099EF69A}"/>
                </a:ext>
              </a:extLst>
            </p:cNvPr>
            <p:cNvSpPr>
              <a:spLocks/>
            </p:cNvSpPr>
            <p:nvPr/>
          </p:nvSpPr>
          <p:spPr bwMode="auto">
            <a:xfrm>
              <a:off x="3809" y="1717"/>
              <a:ext cx="988" cy="2031"/>
            </a:xfrm>
            <a:custGeom>
              <a:avLst/>
              <a:gdLst>
                <a:gd name="T0" fmla="*/ 151 w 416"/>
                <a:gd name="T1" fmla="*/ 855 h 855"/>
                <a:gd name="T2" fmla="*/ 0 w 416"/>
                <a:gd name="T3" fmla="*/ 50 h 855"/>
                <a:gd name="T4" fmla="*/ 350 w 416"/>
                <a:gd name="T5" fmla="*/ 0 h 855"/>
                <a:gd name="T6" fmla="*/ 416 w 416"/>
                <a:gd name="T7" fmla="*/ 825 h 855"/>
                <a:gd name="T8" fmla="*/ 151 w 416"/>
                <a:gd name="T9" fmla="*/ 855 h 855"/>
              </a:gdLst>
              <a:ahLst/>
              <a:cxnLst>
                <a:cxn ang="0">
                  <a:pos x="T0" y="T1"/>
                </a:cxn>
                <a:cxn ang="0">
                  <a:pos x="T2" y="T3"/>
                </a:cxn>
                <a:cxn ang="0">
                  <a:pos x="T4" y="T5"/>
                </a:cxn>
                <a:cxn ang="0">
                  <a:pos x="T6" y="T7"/>
                </a:cxn>
                <a:cxn ang="0">
                  <a:pos x="T8" y="T9"/>
                </a:cxn>
              </a:cxnLst>
              <a:rect l="0" t="0" r="r" b="b"/>
              <a:pathLst>
                <a:path w="416" h="855">
                  <a:moveTo>
                    <a:pt x="151" y="855"/>
                  </a:moveTo>
                  <a:cubicBezTo>
                    <a:pt x="149" y="854"/>
                    <a:pt x="0" y="50"/>
                    <a:pt x="0" y="50"/>
                  </a:cubicBezTo>
                  <a:cubicBezTo>
                    <a:pt x="350" y="0"/>
                    <a:pt x="350" y="0"/>
                    <a:pt x="350" y="0"/>
                  </a:cubicBezTo>
                  <a:cubicBezTo>
                    <a:pt x="416" y="825"/>
                    <a:pt x="416" y="825"/>
                    <a:pt x="416" y="825"/>
                  </a:cubicBezTo>
                  <a:lnTo>
                    <a:pt x="151" y="855"/>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8" name="Freeform 139">
              <a:extLst>
                <a:ext uri="{FF2B5EF4-FFF2-40B4-BE49-F238E27FC236}">
                  <a16:creationId xmlns:a16="http://schemas.microsoft.com/office/drawing/2014/main" id="{A296AE3A-BA05-4916-9388-28823CB6DED1}"/>
                </a:ext>
              </a:extLst>
            </p:cNvPr>
            <p:cNvSpPr>
              <a:spLocks/>
            </p:cNvSpPr>
            <p:nvPr/>
          </p:nvSpPr>
          <p:spPr bwMode="auto">
            <a:xfrm>
              <a:off x="6741" y="3216"/>
              <a:ext cx="703" cy="540"/>
            </a:xfrm>
            <a:custGeom>
              <a:avLst/>
              <a:gdLst>
                <a:gd name="T0" fmla="*/ 0 w 296"/>
                <a:gd name="T1" fmla="*/ 214 h 227"/>
                <a:gd name="T2" fmla="*/ 39 w 296"/>
                <a:gd name="T3" fmla="*/ 0 h 227"/>
                <a:gd name="T4" fmla="*/ 295 w 296"/>
                <a:gd name="T5" fmla="*/ 47 h 227"/>
                <a:gd name="T6" fmla="*/ 242 w 296"/>
                <a:gd name="T7" fmla="*/ 227 h 227"/>
                <a:gd name="T8" fmla="*/ 0 w 296"/>
                <a:gd name="T9" fmla="*/ 214 h 227"/>
              </a:gdLst>
              <a:ahLst/>
              <a:cxnLst>
                <a:cxn ang="0">
                  <a:pos x="T0" y="T1"/>
                </a:cxn>
                <a:cxn ang="0">
                  <a:pos x="T2" y="T3"/>
                </a:cxn>
                <a:cxn ang="0">
                  <a:pos x="T4" y="T5"/>
                </a:cxn>
                <a:cxn ang="0">
                  <a:pos x="T6" y="T7"/>
                </a:cxn>
                <a:cxn ang="0">
                  <a:pos x="T8" y="T9"/>
                </a:cxn>
              </a:cxnLst>
              <a:rect l="0" t="0" r="r" b="b"/>
              <a:pathLst>
                <a:path w="296" h="227">
                  <a:moveTo>
                    <a:pt x="0" y="214"/>
                  </a:moveTo>
                  <a:cubicBezTo>
                    <a:pt x="2" y="208"/>
                    <a:pt x="39" y="0"/>
                    <a:pt x="39" y="0"/>
                  </a:cubicBezTo>
                  <a:cubicBezTo>
                    <a:pt x="39" y="0"/>
                    <a:pt x="296" y="43"/>
                    <a:pt x="295" y="47"/>
                  </a:cubicBezTo>
                  <a:cubicBezTo>
                    <a:pt x="294" y="51"/>
                    <a:pt x="242" y="227"/>
                    <a:pt x="242" y="227"/>
                  </a:cubicBezTo>
                  <a:lnTo>
                    <a:pt x="0" y="214"/>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9" name="Freeform 140">
              <a:extLst>
                <a:ext uri="{FF2B5EF4-FFF2-40B4-BE49-F238E27FC236}">
                  <a16:creationId xmlns:a16="http://schemas.microsoft.com/office/drawing/2014/main" id="{3FAF0B70-C869-4A79-8D39-3577DD5A95FF}"/>
                </a:ext>
              </a:extLst>
            </p:cNvPr>
            <p:cNvSpPr>
              <a:spLocks/>
            </p:cNvSpPr>
            <p:nvPr/>
          </p:nvSpPr>
          <p:spPr bwMode="auto">
            <a:xfrm>
              <a:off x="3519" y="2950"/>
              <a:ext cx="819" cy="806"/>
            </a:xfrm>
            <a:custGeom>
              <a:avLst/>
              <a:gdLst>
                <a:gd name="T0" fmla="*/ 36 w 345"/>
                <a:gd name="T1" fmla="*/ 339 h 339"/>
                <a:gd name="T2" fmla="*/ 328 w 345"/>
                <a:gd name="T3" fmla="*/ 335 h 339"/>
                <a:gd name="T4" fmla="*/ 345 w 345"/>
                <a:gd name="T5" fmla="*/ 0 h 339"/>
                <a:gd name="T6" fmla="*/ 0 w 345"/>
                <a:gd name="T7" fmla="*/ 7 h 339"/>
                <a:gd name="T8" fmla="*/ 36 w 345"/>
                <a:gd name="T9" fmla="*/ 339 h 339"/>
              </a:gdLst>
              <a:ahLst/>
              <a:cxnLst>
                <a:cxn ang="0">
                  <a:pos x="T0" y="T1"/>
                </a:cxn>
                <a:cxn ang="0">
                  <a:pos x="T2" y="T3"/>
                </a:cxn>
                <a:cxn ang="0">
                  <a:pos x="T4" y="T5"/>
                </a:cxn>
                <a:cxn ang="0">
                  <a:pos x="T6" y="T7"/>
                </a:cxn>
                <a:cxn ang="0">
                  <a:pos x="T8" y="T9"/>
                </a:cxn>
              </a:cxnLst>
              <a:rect l="0" t="0" r="r" b="b"/>
              <a:pathLst>
                <a:path w="345" h="339">
                  <a:moveTo>
                    <a:pt x="36" y="339"/>
                  </a:moveTo>
                  <a:cubicBezTo>
                    <a:pt x="43" y="339"/>
                    <a:pt x="328" y="335"/>
                    <a:pt x="328" y="335"/>
                  </a:cubicBezTo>
                  <a:cubicBezTo>
                    <a:pt x="345" y="0"/>
                    <a:pt x="345" y="0"/>
                    <a:pt x="345" y="0"/>
                  </a:cubicBezTo>
                  <a:cubicBezTo>
                    <a:pt x="0" y="7"/>
                    <a:pt x="0" y="7"/>
                    <a:pt x="0" y="7"/>
                  </a:cubicBezTo>
                  <a:lnTo>
                    <a:pt x="36" y="339"/>
                  </a:ln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0" name="Freeform 141">
              <a:extLst>
                <a:ext uri="{FF2B5EF4-FFF2-40B4-BE49-F238E27FC236}">
                  <a16:creationId xmlns:a16="http://schemas.microsoft.com/office/drawing/2014/main" id="{A18DEEDE-3EF9-47CD-9364-19F0EA41238E}"/>
                </a:ext>
              </a:extLst>
            </p:cNvPr>
            <p:cNvSpPr>
              <a:spLocks/>
            </p:cNvSpPr>
            <p:nvPr/>
          </p:nvSpPr>
          <p:spPr bwMode="auto">
            <a:xfrm>
              <a:off x="6314" y="1821"/>
              <a:ext cx="256" cy="271"/>
            </a:xfrm>
            <a:custGeom>
              <a:avLst/>
              <a:gdLst>
                <a:gd name="T0" fmla="*/ 108 w 108"/>
                <a:gd name="T1" fmla="*/ 0 h 114"/>
                <a:gd name="T2" fmla="*/ 1 w 108"/>
                <a:gd name="T3" fmla="*/ 7 h 114"/>
                <a:gd name="T4" fmla="*/ 3 w 108"/>
                <a:gd name="T5" fmla="*/ 114 h 114"/>
                <a:gd name="T6" fmla="*/ 107 w 108"/>
                <a:gd name="T7" fmla="*/ 110 h 114"/>
                <a:gd name="T8" fmla="*/ 108 w 108"/>
                <a:gd name="T9" fmla="*/ 0 h 114"/>
              </a:gdLst>
              <a:ahLst/>
              <a:cxnLst>
                <a:cxn ang="0">
                  <a:pos x="T0" y="T1"/>
                </a:cxn>
                <a:cxn ang="0">
                  <a:pos x="T2" y="T3"/>
                </a:cxn>
                <a:cxn ang="0">
                  <a:pos x="T4" y="T5"/>
                </a:cxn>
                <a:cxn ang="0">
                  <a:pos x="T6" y="T7"/>
                </a:cxn>
                <a:cxn ang="0">
                  <a:pos x="T8" y="T9"/>
                </a:cxn>
              </a:cxnLst>
              <a:rect l="0" t="0" r="r" b="b"/>
              <a:pathLst>
                <a:path w="108" h="114">
                  <a:moveTo>
                    <a:pt x="108" y="0"/>
                  </a:moveTo>
                  <a:cubicBezTo>
                    <a:pt x="73" y="2"/>
                    <a:pt x="36" y="5"/>
                    <a:pt x="1" y="7"/>
                  </a:cubicBezTo>
                  <a:cubicBezTo>
                    <a:pt x="0" y="41"/>
                    <a:pt x="2" y="93"/>
                    <a:pt x="3" y="114"/>
                  </a:cubicBezTo>
                  <a:cubicBezTo>
                    <a:pt x="107" y="110"/>
                    <a:pt x="107" y="110"/>
                    <a:pt x="107" y="110"/>
                  </a:cubicBezTo>
                  <a:lnTo>
                    <a:pt x="108" y="0"/>
                  </a:lnTo>
                  <a:close/>
                </a:path>
              </a:pathLst>
            </a:custGeom>
            <a:noFill/>
            <a:ln w="158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1" name="Freeform 142">
              <a:extLst>
                <a:ext uri="{FF2B5EF4-FFF2-40B4-BE49-F238E27FC236}">
                  <a16:creationId xmlns:a16="http://schemas.microsoft.com/office/drawing/2014/main" id="{60266A94-15DB-430C-940D-79A99F631470}"/>
                </a:ext>
              </a:extLst>
            </p:cNvPr>
            <p:cNvSpPr>
              <a:spLocks/>
            </p:cNvSpPr>
            <p:nvPr/>
          </p:nvSpPr>
          <p:spPr bwMode="auto">
            <a:xfrm>
              <a:off x="5884" y="1601"/>
              <a:ext cx="1026" cy="294"/>
            </a:xfrm>
            <a:custGeom>
              <a:avLst/>
              <a:gdLst>
                <a:gd name="T0" fmla="*/ 196 w 432"/>
                <a:gd name="T1" fmla="*/ 106 h 124"/>
                <a:gd name="T2" fmla="*/ 44 w 432"/>
                <a:gd name="T3" fmla="*/ 95 h 124"/>
                <a:gd name="T4" fmla="*/ 25 w 432"/>
                <a:gd name="T5" fmla="*/ 36 h 124"/>
                <a:gd name="T6" fmla="*/ 54 w 432"/>
                <a:gd name="T7" fmla="*/ 5 h 124"/>
                <a:gd name="T8" fmla="*/ 213 w 432"/>
                <a:gd name="T9" fmla="*/ 58 h 124"/>
                <a:gd name="T10" fmla="*/ 370 w 432"/>
                <a:gd name="T11" fmla="*/ 5 h 124"/>
                <a:gd name="T12" fmla="*/ 431 w 432"/>
                <a:gd name="T13" fmla="*/ 38 h 124"/>
                <a:gd name="T14" fmla="*/ 381 w 432"/>
                <a:gd name="T15" fmla="*/ 106 h 124"/>
                <a:gd name="T16" fmla="*/ 229 w 432"/>
                <a:gd name="T17" fmla="*/ 101 h 124"/>
                <a:gd name="T18" fmla="*/ 196 w 432"/>
                <a:gd name="T19" fmla="*/ 10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124">
                  <a:moveTo>
                    <a:pt x="196" y="106"/>
                  </a:moveTo>
                  <a:cubicBezTo>
                    <a:pt x="196" y="106"/>
                    <a:pt x="88" y="124"/>
                    <a:pt x="44" y="95"/>
                  </a:cubicBezTo>
                  <a:cubicBezTo>
                    <a:pt x="0" y="66"/>
                    <a:pt x="25" y="36"/>
                    <a:pt x="25" y="36"/>
                  </a:cubicBezTo>
                  <a:cubicBezTo>
                    <a:pt x="54" y="5"/>
                    <a:pt x="54" y="5"/>
                    <a:pt x="54" y="5"/>
                  </a:cubicBezTo>
                  <a:cubicBezTo>
                    <a:pt x="213" y="58"/>
                    <a:pt x="213" y="58"/>
                    <a:pt x="213" y="58"/>
                  </a:cubicBezTo>
                  <a:cubicBezTo>
                    <a:pt x="213" y="58"/>
                    <a:pt x="366" y="8"/>
                    <a:pt x="370" y="5"/>
                  </a:cubicBezTo>
                  <a:cubicBezTo>
                    <a:pt x="374" y="2"/>
                    <a:pt x="430" y="0"/>
                    <a:pt x="431" y="38"/>
                  </a:cubicBezTo>
                  <a:cubicBezTo>
                    <a:pt x="432" y="76"/>
                    <a:pt x="415" y="101"/>
                    <a:pt x="381" y="106"/>
                  </a:cubicBezTo>
                  <a:cubicBezTo>
                    <a:pt x="347" y="111"/>
                    <a:pt x="236" y="103"/>
                    <a:pt x="229" y="101"/>
                  </a:cubicBezTo>
                  <a:cubicBezTo>
                    <a:pt x="222" y="99"/>
                    <a:pt x="196" y="106"/>
                    <a:pt x="196" y="106"/>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2" name="Freeform 143">
              <a:extLst>
                <a:ext uri="{FF2B5EF4-FFF2-40B4-BE49-F238E27FC236}">
                  <a16:creationId xmlns:a16="http://schemas.microsoft.com/office/drawing/2014/main" id="{5E8E6BF2-96C2-4483-ABB3-0AE49B06D185}"/>
                </a:ext>
              </a:extLst>
            </p:cNvPr>
            <p:cNvSpPr>
              <a:spLocks/>
            </p:cNvSpPr>
            <p:nvPr/>
          </p:nvSpPr>
          <p:spPr bwMode="auto">
            <a:xfrm>
              <a:off x="5958" y="1175"/>
              <a:ext cx="964" cy="651"/>
            </a:xfrm>
            <a:custGeom>
              <a:avLst/>
              <a:gdLst>
                <a:gd name="T0" fmla="*/ 176 w 406"/>
                <a:gd name="T1" fmla="*/ 270 h 274"/>
                <a:gd name="T2" fmla="*/ 22 w 406"/>
                <a:gd name="T3" fmla="*/ 153 h 274"/>
                <a:gd name="T4" fmla="*/ 55 w 406"/>
                <a:gd name="T5" fmla="*/ 38 h 274"/>
                <a:gd name="T6" fmla="*/ 130 w 406"/>
                <a:gd name="T7" fmla="*/ 70 h 274"/>
                <a:gd name="T8" fmla="*/ 193 w 406"/>
                <a:gd name="T9" fmla="*/ 254 h 274"/>
                <a:gd name="T10" fmla="*/ 218 w 406"/>
                <a:gd name="T11" fmla="*/ 237 h 274"/>
                <a:gd name="T12" fmla="*/ 276 w 406"/>
                <a:gd name="T13" fmla="*/ 111 h 274"/>
                <a:gd name="T14" fmla="*/ 356 w 406"/>
                <a:gd name="T15" fmla="*/ 64 h 274"/>
                <a:gd name="T16" fmla="*/ 400 w 406"/>
                <a:gd name="T17" fmla="*/ 146 h 274"/>
                <a:gd name="T18" fmla="*/ 235 w 406"/>
                <a:gd name="T19" fmla="*/ 261 h 274"/>
                <a:gd name="T20" fmla="*/ 176 w 406"/>
                <a:gd name="T21" fmla="*/ 27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6" h="274">
                  <a:moveTo>
                    <a:pt x="176" y="270"/>
                  </a:moveTo>
                  <a:cubicBezTo>
                    <a:pt x="173" y="271"/>
                    <a:pt x="44" y="221"/>
                    <a:pt x="22" y="153"/>
                  </a:cubicBezTo>
                  <a:cubicBezTo>
                    <a:pt x="0" y="86"/>
                    <a:pt x="7" y="77"/>
                    <a:pt x="55" y="38"/>
                  </a:cubicBezTo>
                  <a:cubicBezTo>
                    <a:pt x="103" y="0"/>
                    <a:pt x="117" y="36"/>
                    <a:pt x="130" y="70"/>
                  </a:cubicBezTo>
                  <a:cubicBezTo>
                    <a:pt x="143" y="104"/>
                    <a:pt x="193" y="254"/>
                    <a:pt x="193" y="254"/>
                  </a:cubicBezTo>
                  <a:cubicBezTo>
                    <a:pt x="193" y="254"/>
                    <a:pt x="212" y="243"/>
                    <a:pt x="218" y="237"/>
                  </a:cubicBezTo>
                  <a:cubicBezTo>
                    <a:pt x="224" y="230"/>
                    <a:pt x="231" y="165"/>
                    <a:pt x="276" y="111"/>
                  </a:cubicBezTo>
                  <a:cubicBezTo>
                    <a:pt x="321" y="56"/>
                    <a:pt x="339" y="60"/>
                    <a:pt x="356" y="64"/>
                  </a:cubicBezTo>
                  <a:cubicBezTo>
                    <a:pt x="373" y="69"/>
                    <a:pt x="406" y="117"/>
                    <a:pt x="400" y="146"/>
                  </a:cubicBezTo>
                  <a:cubicBezTo>
                    <a:pt x="394" y="175"/>
                    <a:pt x="272" y="248"/>
                    <a:pt x="235" y="261"/>
                  </a:cubicBezTo>
                  <a:cubicBezTo>
                    <a:pt x="198" y="274"/>
                    <a:pt x="176" y="270"/>
                    <a:pt x="176" y="270"/>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3" name="Freeform 144">
              <a:extLst>
                <a:ext uri="{FF2B5EF4-FFF2-40B4-BE49-F238E27FC236}">
                  <a16:creationId xmlns:a16="http://schemas.microsoft.com/office/drawing/2014/main" id="{E8DA904D-056D-4880-BCAB-761CAA06B6A6}"/>
                </a:ext>
              </a:extLst>
            </p:cNvPr>
            <p:cNvSpPr>
              <a:spLocks/>
            </p:cNvSpPr>
            <p:nvPr/>
          </p:nvSpPr>
          <p:spPr bwMode="auto">
            <a:xfrm>
              <a:off x="6535" y="1384"/>
              <a:ext cx="237" cy="285"/>
            </a:xfrm>
            <a:custGeom>
              <a:avLst/>
              <a:gdLst>
                <a:gd name="T0" fmla="*/ 79 w 100"/>
                <a:gd name="T1" fmla="*/ 10 h 120"/>
                <a:gd name="T2" fmla="*/ 64 w 100"/>
                <a:gd name="T3" fmla="*/ 20 h 120"/>
                <a:gd name="T4" fmla="*/ 41 w 100"/>
                <a:gd name="T5" fmla="*/ 47 h 120"/>
                <a:gd name="T6" fmla="*/ 21 w 100"/>
                <a:gd name="T7" fmla="*/ 78 h 120"/>
                <a:gd name="T8" fmla="*/ 12 w 100"/>
                <a:gd name="T9" fmla="*/ 96 h 120"/>
                <a:gd name="T10" fmla="*/ 12 w 100"/>
                <a:gd name="T11" fmla="*/ 98 h 120"/>
                <a:gd name="T12" fmla="*/ 0 w 100"/>
                <a:gd name="T13" fmla="*/ 120 h 120"/>
                <a:gd name="T14" fmla="*/ 24 w 100"/>
                <a:gd name="T15" fmla="*/ 107 h 120"/>
                <a:gd name="T16" fmla="*/ 39 w 100"/>
                <a:gd name="T17" fmla="*/ 92 h 120"/>
                <a:gd name="T18" fmla="*/ 66 w 100"/>
                <a:gd name="T19" fmla="*/ 64 h 120"/>
                <a:gd name="T20" fmla="*/ 89 w 100"/>
                <a:gd name="T21" fmla="*/ 36 h 120"/>
                <a:gd name="T22" fmla="*/ 99 w 100"/>
                <a:gd name="T23" fmla="*/ 7 h 120"/>
                <a:gd name="T24" fmla="*/ 79 w 100"/>
                <a:gd name="T25" fmla="*/ 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120">
                  <a:moveTo>
                    <a:pt x="79" y="10"/>
                  </a:moveTo>
                  <a:cubicBezTo>
                    <a:pt x="73" y="13"/>
                    <a:pt x="69" y="16"/>
                    <a:pt x="64" y="20"/>
                  </a:cubicBezTo>
                  <a:cubicBezTo>
                    <a:pt x="56" y="28"/>
                    <a:pt x="48" y="38"/>
                    <a:pt x="41" y="47"/>
                  </a:cubicBezTo>
                  <a:cubicBezTo>
                    <a:pt x="34" y="57"/>
                    <a:pt x="26" y="67"/>
                    <a:pt x="21" y="78"/>
                  </a:cubicBezTo>
                  <a:cubicBezTo>
                    <a:pt x="18" y="84"/>
                    <a:pt x="15" y="90"/>
                    <a:pt x="12" y="96"/>
                  </a:cubicBezTo>
                  <a:cubicBezTo>
                    <a:pt x="12" y="97"/>
                    <a:pt x="12" y="97"/>
                    <a:pt x="12" y="98"/>
                  </a:cubicBezTo>
                  <a:cubicBezTo>
                    <a:pt x="7" y="105"/>
                    <a:pt x="3" y="112"/>
                    <a:pt x="0" y="120"/>
                  </a:cubicBezTo>
                  <a:cubicBezTo>
                    <a:pt x="9" y="120"/>
                    <a:pt x="17" y="113"/>
                    <a:pt x="24" y="107"/>
                  </a:cubicBezTo>
                  <a:cubicBezTo>
                    <a:pt x="27" y="100"/>
                    <a:pt x="33" y="96"/>
                    <a:pt x="39" y="92"/>
                  </a:cubicBezTo>
                  <a:cubicBezTo>
                    <a:pt x="50" y="85"/>
                    <a:pt x="58" y="74"/>
                    <a:pt x="66" y="64"/>
                  </a:cubicBezTo>
                  <a:cubicBezTo>
                    <a:pt x="74" y="55"/>
                    <a:pt x="83" y="46"/>
                    <a:pt x="89" y="36"/>
                  </a:cubicBezTo>
                  <a:cubicBezTo>
                    <a:pt x="93" y="28"/>
                    <a:pt x="100" y="16"/>
                    <a:pt x="99" y="7"/>
                  </a:cubicBezTo>
                  <a:cubicBezTo>
                    <a:pt x="99" y="0"/>
                    <a:pt x="81" y="9"/>
                    <a:pt x="79" y="10"/>
                  </a:cubicBez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4" name="Freeform 145">
              <a:extLst>
                <a:ext uri="{FF2B5EF4-FFF2-40B4-BE49-F238E27FC236}">
                  <a16:creationId xmlns:a16="http://schemas.microsoft.com/office/drawing/2014/main" id="{6DA8BD97-2B0A-48BB-BFED-998304CE7E99}"/>
                </a:ext>
              </a:extLst>
            </p:cNvPr>
            <p:cNvSpPr>
              <a:spLocks/>
            </p:cNvSpPr>
            <p:nvPr/>
          </p:nvSpPr>
          <p:spPr bwMode="auto">
            <a:xfrm>
              <a:off x="6152" y="1344"/>
              <a:ext cx="181" cy="344"/>
            </a:xfrm>
            <a:custGeom>
              <a:avLst/>
              <a:gdLst>
                <a:gd name="T0" fmla="*/ 57 w 76"/>
                <a:gd name="T1" fmla="*/ 86 h 145"/>
                <a:gd name="T2" fmla="*/ 42 w 76"/>
                <a:gd name="T3" fmla="*/ 49 h 145"/>
                <a:gd name="T4" fmla="*/ 27 w 76"/>
                <a:gd name="T5" fmla="*/ 13 h 145"/>
                <a:gd name="T6" fmla="*/ 9 w 76"/>
                <a:gd name="T7" fmla="*/ 3 h 145"/>
                <a:gd name="T8" fmla="*/ 0 w 76"/>
                <a:gd name="T9" fmla="*/ 18 h 145"/>
                <a:gd name="T10" fmla="*/ 11 w 76"/>
                <a:gd name="T11" fmla="*/ 58 h 145"/>
                <a:gd name="T12" fmla="*/ 41 w 76"/>
                <a:gd name="T13" fmla="*/ 112 h 145"/>
                <a:gd name="T14" fmla="*/ 43 w 76"/>
                <a:gd name="T15" fmla="*/ 113 h 145"/>
                <a:gd name="T16" fmla="*/ 76 w 76"/>
                <a:gd name="T17" fmla="*/ 145 h 145"/>
                <a:gd name="T18" fmla="*/ 68 w 76"/>
                <a:gd name="T19" fmla="*/ 117 h 145"/>
                <a:gd name="T20" fmla="*/ 57 w 76"/>
                <a:gd name="T21" fmla="*/ 8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145">
                  <a:moveTo>
                    <a:pt x="57" y="86"/>
                  </a:moveTo>
                  <a:cubicBezTo>
                    <a:pt x="52" y="74"/>
                    <a:pt x="46" y="61"/>
                    <a:pt x="42" y="49"/>
                  </a:cubicBezTo>
                  <a:cubicBezTo>
                    <a:pt x="38" y="37"/>
                    <a:pt x="35" y="23"/>
                    <a:pt x="27" y="13"/>
                  </a:cubicBezTo>
                  <a:cubicBezTo>
                    <a:pt x="23" y="8"/>
                    <a:pt x="17" y="0"/>
                    <a:pt x="9" y="3"/>
                  </a:cubicBezTo>
                  <a:cubicBezTo>
                    <a:pt x="3" y="5"/>
                    <a:pt x="0" y="12"/>
                    <a:pt x="0" y="18"/>
                  </a:cubicBezTo>
                  <a:cubicBezTo>
                    <a:pt x="0" y="32"/>
                    <a:pt x="5" y="46"/>
                    <a:pt x="11" y="58"/>
                  </a:cubicBezTo>
                  <a:cubicBezTo>
                    <a:pt x="19" y="77"/>
                    <a:pt x="30" y="95"/>
                    <a:pt x="41" y="112"/>
                  </a:cubicBezTo>
                  <a:cubicBezTo>
                    <a:pt x="42" y="112"/>
                    <a:pt x="42" y="112"/>
                    <a:pt x="43" y="113"/>
                  </a:cubicBezTo>
                  <a:cubicBezTo>
                    <a:pt x="52" y="125"/>
                    <a:pt x="63" y="136"/>
                    <a:pt x="76" y="145"/>
                  </a:cubicBezTo>
                  <a:cubicBezTo>
                    <a:pt x="75" y="136"/>
                    <a:pt x="71" y="126"/>
                    <a:pt x="68" y="117"/>
                  </a:cubicBezTo>
                  <a:cubicBezTo>
                    <a:pt x="64" y="107"/>
                    <a:pt x="61" y="96"/>
                    <a:pt x="57" y="86"/>
                  </a:cubicBez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5" name="Freeform 146">
              <a:extLst>
                <a:ext uri="{FF2B5EF4-FFF2-40B4-BE49-F238E27FC236}">
                  <a16:creationId xmlns:a16="http://schemas.microsoft.com/office/drawing/2014/main" id="{F5D8A097-D84D-485A-B752-CECBE1358A3C}"/>
                </a:ext>
              </a:extLst>
            </p:cNvPr>
            <p:cNvSpPr>
              <a:spLocks/>
            </p:cNvSpPr>
            <p:nvPr/>
          </p:nvSpPr>
          <p:spPr bwMode="auto">
            <a:xfrm>
              <a:off x="5965" y="1301"/>
              <a:ext cx="945" cy="525"/>
            </a:xfrm>
            <a:custGeom>
              <a:avLst/>
              <a:gdLst>
                <a:gd name="T0" fmla="*/ 383 w 398"/>
                <a:gd name="T1" fmla="*/ 84 h 221"/>
                <a:gd name="T2" fmla="*/ 305 w 398"/>
                <a:gd name="T3" fmla="*/ 151 h 221"/>
                <a:gd name="T4" fmla="*/ 267 w 398"/>
                <a:gd name="T5" fmla="*/ 176 h 221"/>
                <a:gd name="T6" fmla="*/ 212 w 398"/>
                <a:gd name="T7" fmla="*/ 210 h 221"/>
                <a:gd name="T8" fmla="*/ 165 w 398"/>
                <a:gd name="T9" fmla="*/ 213 h 221"/>
                <a:gd name="T10" fmla="*/ 109 w 398"/>
                <a:gd name="T11" fmla="*/ 168 h 221"/>
                <a:gd name="T12" fmla="*/ 47 w 398"/>
                <a:gd name="T13" fmla="*/ 60 h 221"/>
                <a:gd name="T14" fmla="*/ 34 w 398"/>
                <a:gd name="T15" fmla="*/ 0 h 221"/>
                <a:gd name="T16" fmla="*/ 19 w 398"/>
                <a:gd name="T17" fmla="*/ 100 h 221"/>
                <a:gd name="T18" fmla="*/ 173 w 398"/>
                <a:gd name="T19" fmla="*/ 217 h 221"/>
                <a:gd name="T20" fmla="*/ 232 w 398"/>
                <a:gd name="T21" fmla="*/ 208 h 221"/>
                <a:gd name="T22" fmla="*/ 397 w 398"/>
                <a:gd name="T23" fmla="*/ 93 h 221"/>
                <a:gd name="T24" fmla="*/ 395 w 398"/>
                <a:gd name="T25" fmla="*/ 68 h 221"/>
                <a:gd name="T26" fmla="*/ 383 w 398"/>
                <a:gd name="T27" fmla="*/ 8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 h="221">
                  <a:moveTo>
                    <a:pt x="383" y="84"/>
                  </a:moveTo>
                  <a:cubicBezTo>
                    <a:pt x="361" y="110"/>
                    <a:pt x="334" y="132"/>
                    <a:pt x="305" y="151"/>
                  </a:cubicBezTo>
                  <a:cubicBezTo>
                    <a:pt x="293" y="160"/>
                    <a:pt x="280" y="168"/>
                    <a:pt x="267" y="176"/>
                  </a:cubicBezTo>
                  <a:cubicBezTo>
                    <a:pt x="249" y="189"/>
                    <a:pt x="231" y="201"/>
                    <a:pt x="212" y="210"/>
                  </a:cubicBezTo>
                  <a:cubicBezTo>
                    <a:pt x="196" y="217"/>
                    <a:pt x="182" y="220"/>
                    <a:pt x="165" y="213"/>
                  </a:cubicBezTo>
                  <a:cubicBezTo>
                    <a:pt x="143" y="204"/>
                    <a:pt x="124" y="187"/>
                    <a:pt x="109" y="168"/>
                  </a:cubicBezTo>
                  <a:cubicBezTo>
                    <a:pt x="82" y="137"/>
                    <a:pt x="61" y="99"/>
                    <a:pt x="47" y="60"/>
                  </a:cubicBezTo>
                  <a:cubicBezTo>
                    <a:pt x="41" y="41"/>
                    <a:pt x="35" y="20"/>
                    <a:pt x="34" y="0"/>
                  </a:cubicBezTo>
                  <a:cubicBezTo>
                    <a:pt x="2" y="27"/>
                    <a:pt x="0" y="42"/>
                    <a:pt x="19" y="100"/>
                  </a:cubicBezTo>
                  <a:cubicBezTo>
                    <a:pt x="41" y="168"/>
                    <a:pt x="170" y="218"/>
                    <a:pt x="173" y="217"/>
                  </a:cubicBezTo>
                  <a:cubicBezTo>
                    <a:pt x="173" y="217"/>
                    <a:pt x="195" y="221"/>
                    <a:pt x="232" y="208"/>
                  </a:cubicBezTo>
                  <a:cubicBezTo>
                    <a:pt x="269" y="195"/>
                    <a:pt x="391" y="122"/>
                    <a:pt x="397" y="93"/>
                  </a:cubicBezTo>
                  <a:cubicBezTo>
                    <a:pt x="398" y="86"/>
                    <a:pt x="397" y="77"/>
                    <a:pt x="395" y="68"/>
                  </a:cubicBezTo>
                  <a:cubicBezTo>
                    <a:pt x="391" y="74"/>
                    <a:pt x="387" y="79"/>
                    <a:pt x="383" y="84"/>
                  </a:cubicBez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6" name="Oval 147">
              <a:extLst>
                <a:ext uri="{FF2B5EF4-FFF2-40B4-BE49-F238E27FC236}">
                  <a16:creationId xmlns:a16="http://schemas.microsoft.com/office/drawing/2014/main" id="{39A8F0C9-9CD9-4188-90C9-8EE270F4D03A}"/>
                </a:ext>
              </a:extLst>
            </p:cNvPr>
            <p:cNvSpPr>
              <a:spLocks noChangeArrowheads="1"/>
            </p:cNvSpPr>
            <p:nvPr/>
          </p:nvSpPr>
          <p:spPr bwMode="auto">
            <a:xfrm>
              <a:off x="6281" y="1703"/>
              <a:ext cx="147" cy="176"/>
            </a:xfrm>
            <a:prstGeom prst="ellipse">
              <a:avLst/>
            </a:pr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7" name="Oval 148">
              <a:extLst>
                <a:ext uri="{FF2B5EF4-FFF2-40B4-BE49-F238E27FC236}">
                  <a16:creationId xmlns:a16="http://schemas.microsoft.com/office/drawing/2014/main" id="{D396391B-BD9E-4F48-BBEA-94289CCEB071}"/>
                </a:ext>
              </a:extLst>
            </p:cNvPr>
            <p:cNvSpPr>
              <a:spLocks noChangeArrowheads="1"/>
            </p:cNvSpPr>
            <p:nvPr/>
          </p:nvSpPr>
          <p:spPr bwMode="auto">
            <a:xfrm>
              <a:off x="6390" y="1703"/>
              <a:ext cx="178" cy="164"/>
            </a:xfrm>
            <a:prstGeom prst="ellipse">
              <a:avLst/>
            </a:pr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8" name="Oval 149">
              <a:extLst>
                <a:ext uri="{FF2B5EF4-FFF2-40B4-BE49-F238E27FC236}">
                  <a16:creationId xmlns:a16="http://schemas.microsoft.com/office/drawing/2014/main" id="{A4E00172-3BD7-43F4-B770-414D0F9B15F5}"/>
                </a:ext>
              </a:extLst>
            </p:cNvPr>
            <p:cNvSpPr>
              <a:spLocks noChangeArrowheads="1"/>
            </p:cNvSpPr>
            <p:nvPr/>
          </p:nvSpPr>
          <p:spPr bwMode="auto">
            <a:xfrm>
              <a:off x="6349" y="1610"/>
              <a:ext cx="133" cy="152"/>
            </a:xfrm>
            <a:prstGeom prst="ellipse">
              <a:avLst/>
            </a:pr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9" name="Freeform 150">
              <a:extLst>
                <a:ext uri="{FF2B5EF4-FFF2-40B4-BE49-F238E27FC236}">
                  <a16:creationId xmlns:a16="http://schemas.microsoft.com/office/drawing/2014/main" id="{7790DB1E-B4BD-4935-BB34-197BC8BCA649}"/>
                </a:ext>
              </a:extLst>
            </p:cNvPr>
            <p:cNvSpPr>
              <a:spLocks/>
            </p:cNvSpPr>
            <p:nvPr/>
          </p:nvSpPr>
          <p:spPr bwMode="auto">
            <a:xfrm>
              <a:off x="6119" y="1339"/>
              <a:ext cx="221" cy="357"/>
            </a:xfrm>
            <a:custGeom>
              <a:avLst/>
              <a:gdLst>
                <a:gd name="T0" fmla="*/ 92 w 93"/>
                <a:gd name="T1" fmla="*/ 147 h 150"/>
                <a:gd name="T2" fmla="*/ 62 w 93"/>
                <a:gd name="T3" fmla="*/ 58 h 150"/>
                <a:gd name="T4" fmla="*/ 45 w 93"/>
                <a:gd name="T5" fmla="*/ 17 h 150"/>
                <a:gd name="T6" fmla="*/ 26 w 93"/>
                <a:gd name="T7" fmla="*/ 0 h 150"/>
                <a:gd name="T8" fmla="*/ 22 w 93"/>
                <a:gd name="T9" fmla="*/ 54 h 150"/>
                <a:gd name="T10" fmla="*/ 61 w 93"/>
                <a:gd name="T11" fmla="*/ 122 h 150"/>
                <a:gd name="T12" fmla="*/ 63 w 93"/>
                <a:gd name="T13" fmla="*/ 121 h 150"/>
                <a:gd name="T14" fmla="*/ 33 w 93"/>
                <a:gd name="T15" fmla="*/ 64 h 150"/>
                <a:gd name="T16" fmla="*/ 22 w 93"/>
                <a:gd name="T17" fmla="*/ 34 h 150"/>
                <a:gd name="T18" fmla="*/ 18 w 93"/>
                <a:gd name="T19" fmla="*/ 17 h 150"/>
                <a:gd name="T20" fmla="*/ 31 w 93"/>
                <a:gd name="T21" fmla="*/ 9 h 150"/>
                <a:gd name="T22" fmla="*/ 37 w 93"/>
                <a:gd name="T23" fmla="*/ 17 h 150"/>
                <a:gd name="T24" fmla="*/ 64 w 93"/>
                <a:gd name="T25" fmla="*/ 81 h 150"/>
                <a:gd name="T26" fmla="*/ 88 w 93"/>
                <a:gd name="T27" fmla="*/ 148 h 150"/>
                <a:gd name="T28" fmla="*/ 92 w 93"/>
                <a:gd name="T29" fmla="*/ 14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150">
                  <a:moveTo>
                    <a:pt x="92" y="147"/>
                  </a:moveTo>
                  <a:cubicBezTo>
                    <a:pt x="84" y="117"/>
                    <a:pt x="74" y="87"/>
                    <a:pt x="62" y="58"/>
                  </a:cubicBezTo>
                  <a:cubicBezTo>
                    <a:pt x="57" y="44"/>
                    <a:pt x="51" y="31"/>
                    <a:pt x="45" y="17"/>
                  </a:cubicBezTo>
                  <a:cubicBezTo>
                    <a:pt x="41" y="10"/>
                    <a:pt x="36" y="0"/>
                    <a:pt x="26" y="0"/>
                  </a:cubicBezTo>
                  <a:cubicBezTo>
                    <a:pt x="0" y="0"/>
                    <a:pt x="18" y="43"/>
                    <a:pt x="22" y="54"/>
                  </a:cubicBezTo>
                  <a:cubicBezTo>
                    <a:pt x="31" y="79"/>
                    <a:pt x="44" y="102"/>
                    <a:pt x="61" y="122"/>
                  </a:cubicBezTo>
                  <a:cubicBezTo>
                    <a:pt x="62" y="123"/>
                    <a:pt x="63" y="122"/>
                    <a:pt x="63" y="121"/>
                  </a:cubicBezTo>
                  <a:cubicBezTo>
                    <a:pt x="51" y="103"/>
                    <a:pt x="41" y="84"/>
                    <a:pt x="33" y="64"/>
                  </a:cubicBezTo>
                  <a:cubicBezTo>
                    <a:pt x="28" y="55"/>
                    <a:pt x="25" y="45"/>
                    <a:pt x="22" y="34"/>
                  </a:cubicBezTo>
                  <a:cubicBezTo>
                    <a:pt x="21" y="29"/>
                    <a:pt x="18" y="22"/>
                    <a:pt x="18" y="17"/>
                  </a:cubicBezTo>
                  <a:cubicBezTo>
                    <a:pt x="19" y="9"/>
                    <a:pt x="25" y="5"/>
                    <a:pt x="31" y="9"/>
                  </a:cubicBezTo>
                  <a:cubicBezTo>
                    <a:pt x="34" y="11"/>
                    <a:pt x="36" y="14"/>
                    <a:pt x="37" y="17"/>
                  </a:cubicBezTo>
                  <a:cubicBezTo>
                    <a:pt x="48" y="37"/>
                    <a:pt x="56" y="59"/>
                    <a:pt x="64" y="81"/>
                  </a:cubicBezTo>
                  <a:cubicBezTo>
                    <a:pt x="72" y="103"/>
                    <a:pt x="79" y="126"/>
                    <a:pt x="88" y="148"/>
                  </a:cubicBezTo>
                  <a:cubicBezTo>
                    <a:pt x="89" y="150"/>
                    <a:pt x="93" y="149"/>
                    <a:pt x="92" y="147"/>
                  </a:cubicBezTo>
                </a:path>
              </a:pathLst>
            </a:custGeom>
            <a:solidFill>
              <a:srgbClr val="2D1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0" name="Freeform 151">
              <a:extLst>
                <a:ext uri="{FF2B5EF4-FFF2-40B4-BE49-F238E27FC236}">
                  <a16:creationId xmlns:a16="http://schemas.microsoft.com/office/drawing/2014/main" id="{61CD5333-00B7-4417-B34F-0281262AB908}"/>
                </a:ext>
              </a:extLst>
            </p:cNvPr>
            <p:cNvSpPr>
              <a:spLocks/>
            </p:cNvSpPr>
            <p:nvPr/>
          </p:nvSpPr>
          <p:spPr bwMode="auto">
            <a:xfrm>
              <a:off x="6516" y="1382"/>
              <a:ext cx="261" cy="306"/>
            </a:xfrm>
            <a:custGeom>
              <a:avLst/>
              <a:gdLst>
                <a:gd name="T0" fmla="*/ 107 w 110"/>
                <a:gd name="T1" fmla="*/ 4 h 129"/>
                <a:gd name="T2" fmla="*/ 48 w 110"/>
                <a:gd name="T3" fmla="*/ 47 h 129"/>
                <a:gd name="T4" fmla="*/ 1 w 110"/>
                <a:gd name="T5" fmla="*/ 127 h 129"/>
                <a:gd name="T6" fmla="*/ 4 w 110"/>
                <a:gd name="T7" fmla="*/ 128 h 129"/>
                <a:gd name="T8" fmla="*/ 46 w 110"/>
                <a:gd name="T9" fmla="*/ 61 h 129"/>
                <a:gd name="T10" fmla="*/ 103 w 110"/>
                <a:gd name="T11" fmla="*/ 10 h 129"/>
                <a:gd name="T12" fmla="*/ 64 w 110"/>
                <a:gd name="T13" fmla="*/ 69 h 129"/>
                <a:gd name="T14" fmla="*/ 10 w 110"/>
                <a:gd name="T15" fmla="*/ 122 h 129"/>
                <a:gd name="T16" fmla="*/ 12 w 110"/>
                <a:gd name="T17" fmla="*/ 124 h 129"/>
                <a:gd name="T18" fmla="*/ 75 w 110"/>
                <a:gd name="T19" fmla="*/ 67 h 129"/>
                <a:gd name="T20" fmla="*/ 110 w 110"/>
                <a:gd name="T21" fmla="*/ 7 h 129"/>
                <a:gd name="T22" fmla="*/ 107 w 110"/>
                <a:gd name="T23" fmla="*/ 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29">
                  <a:moveTo>
                    <a:pt x="107" y="4"/>
                  </a:moveTo>
                  <a:cubicBezTo>
                    <a:pt x="80" y="0"/>
                    <a:pt x="61" y="29"/>
                    <a:pt x="48" y="47"/>
                  </a:cubicBezTo>
                  <a:cubicBezTo>
                    <a:pt x="30" y="72"/>
                    <a:pt x="12" y="98"/>
                    <a:pt x="1" y="127"/>
                  </a:cubicBezTo>
                  <a:cubicBezTo>
                    <a:pt x="0" y="128"/>
                    <a:pt x="3" y="129"/>
                    <a:pt x="4" y="128"/>
                  </a:cubicBezTo>
                  <a:cubicBezTo>
                    <a:pt x="18" y="106"/>
                    <a:pt x="31" y="82"/>
                    <a:pt x="46" y="61"/>
                  </a:cubicBezTo>
                  <a:cubicBezTo>
                    <a:pt x="60" y="42"/>
                    <a:pt x="78" y="12"/>
                    <a:pt x="103" y="10"/>
                  </a:cubicBezTo>
                  <a:cubicBezTo>
                    <a:pt x="100" y="34"/>
                    <a:pt x="79" y="53"/>
                    <a:pt x="64" y="69"/>
                  </a:cubicBezTo>
                  <a:cubicBezTo>
                    <a:pt x="47" y="88"/>
                    <a:pt x="28" y="105"/>
                    <a:pt x="10" y="122"/>
                  </a:cubicBezTo>
                  <a:cubicBezTo>
                    <a:pt x="9" y="123"/>
                    <a:pt x="10" y="125"/>
                    <a:pt x="12" y="124"/>
                  </a:cubicBezTo>
                  <a:cubicBezTo>
                    <a:pt x="34" y="108"/>
                    <a:pt x="55" y="88"/>
                    <a:pt x="75" y="67"/>
                  </a:cubicBezTo>
                  <a:cubicBezTo>
                    <a:pt x="91" y="50"/>
                    <a:pt x="107" y="31"/>
                    <a:pt x="110" y="7"/>
                  </a:cubicBezTo>
                  <a:cubicBezTo>
                    <a:pt x="110" y="5"/>
                    <a:pt x="108" y="4"/>
                    <a:pt x="107" y="4"/>
                  </a:cubicBezTo>
                </a:path>
              </a:pathLst>
            </a:custGeom>
            <a:solidFill>
              <a:srgbClr val="2D1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1" name="Freeform 152">
              <a:extLst>
                <a:ext uri="{FF2B5EF4-FFF2-40B4-BE49-F238E27FC236}">
                  <a16:creationId xmlns:a16="http://schemas.microsoft.com/office/drawing/2014/main" id="{EE086502-15EB-437D-A45A-3F859C1DFE1D}"/>
                </a:ext>
              </a:extLst>
            </p:cNvPr>
            <p:cNvSpPr>
              <a:spLocks/>
            </p:cNvSpPr>
            <p:nvPr/>
          </p:nvSpPr>
          <p:spPr bwMode="auto">
            <a:xfrm>
              <a:off x="6019" y="1684"/>
              <a:ext cx="262" cy="102"/>
            </a:xfrm>
            <a:custGeom>
              <a:avLst/>
              <a:gdLst>
                <a:gd name="T0" fmla="*/ 108 w 110"/>
                <a:gd name="T1" fmla="*/ 40 h 43"/>
                <a:gd name="T2" fmla="*/ 53 w 110"/>
                <a:gd name="T3" fmla="*/ 25 h 43"/>
                <a:gd name="T4" fmla="*/ 2 w 110"/>
                <a:gd name="T5" fmla="*/ 0 h 43"/>
                <a:gd name="T6" fmla="*/ 1 w 110"/>
                <a:gd name="T7" fmla="*/ 3 h 43"/>
                <a:gd name="T8" fmla="*/ 50 w 110"/>
                <a:gd name="T9" fmla="*/ 30 h 43"/>
                <a:gd name="T10" fmla="*/ 108 w 110"/>
                <a:gd name="T11" fmla="*/ 42 h 43"/>
                <a:gd name="T12" fmla="*/ 108 w 110"/>
                <a:gd name="T13" fmla="*/ 40 h 43"/>
              </a:gdLst>
              <a:ahLst/>
              <a:cxnLst>
                <a:cxn ang="0">
                  <a:pos x="T0" y="T1"/>
                </a:cxn>
                <a:cxn ang="0">
                  <a:pos x="T2" y="T3"/>
                </a:cxn>
                <a:cxn ang="0">
                  <a:pos x="T4" y="T5"/>
                </a:cxn>
                <a:cxn ang="0">
                  <a:pos x="T6" y="T7"/>
                </a:cxn>
                <a:cxn ang="0">
                  <a:pos x="T8" y="T9"/>
                </a:cxn>
                <a:cxn ang="0">
                  <a:pos x="T10" y="T11"/>
                </a:cxn>
                <a:cxn ang="0">
                  <a:pos x="T12" y="T13"/>
                </a:cxn>
              </a:cxnLst>
              <a:rect l="0" t="0" r="r" b="b"/>
              <a:pathLst>
                <a:path w="110" h="43">
                  <a:moveTo>
                    <a:pt x="108" y="40"/>
                  </a:moveTo>
                  <a:cubicBezTo>
                    <a:pt x="90" y="35"/>
                    <a:pt x="71" y="31"/>
                    <a:pt x="53" y="25"/>
                  </a:cubicBezTo>
                  <a:cubicBezTo>
                    <a:pt x="36" y="18"/>
                    <a:pt x="20" y="7"/>
                    <a:pt x="2" y="0"/>
                  </a:cubicBezTo>
                  <a:cubicBezTo>
                    <a:pt x="1" y="0"/>
                    <a:pt x="0" y="2"/>
                    <a:pt x="1" y="3"/>
                  </a:cubicBezTo>
                  <a:cubicBezTo>
                    <a:pt x="14" y="16"/>
                    <a:pt x="33" y="24"/>
                    <a:pt x="50" y="30"/>
                  </a:cubicBezTo>
                  <a:cubicBezTo>
                    <a:pt x="68" y="37"/>
                    <a:pt x="88" y="43"/>
                    <a:pt x="108" y="42"/>
                  </a:cubicBezTo>
                  <a:cubicBezTo>
                    <a:pt x="109" y="42"/>
                    <a:pt x="110" y="40"/>
                    <a:pt x="108" y="40"/>
                  </a:cubicBezTo>
                </a:path>
              </a:pathLst>
            </a:custGeom>
            <a:solidFill>
              <a:srgbClr val="2D1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2" name="Freeform 153">
              <a:extLst>
                <a:ext uri="{FF2B5EF4-FFF2-40B4-BE49-F238E27FC236}">
                  <a16:creationId xmlns:a16="http://schemas.microsoft.com/office/drawing/2014/main" id="{7579F95E-C23B-4423-9BDE-CD698E67EEA1}"/>
                </a:ext>
              </a:extLst>
            </p:cNvPr>
            <p:cNvSpPr>
              <a:spLocks/>
            </p:cNvSpPr>
            <p:nvPr/>
          </p:nvSpPr>
          <p:spPr bwMode="auto">
            <a:xfrm>
              <a:off x="6570" y="1705"/>
              <a:ext cx="254" cy="97"/>
            </a:xfrm>
            <a:custGeom>
              <a:avLst/>
              <a:gdLst>
                <a:gd name="T0" fmla="*/ 104 w 107"/>
                <a:gd name="T1" fmla="*/ 1 h 41"/>
                <a:gd name="T2" fmla="*/ 55 w 107"/>
                <a:gd name="T3" fmla="*/ 24 h 41"/>
                <a:gd name="T4" fmla="*/ 2 w 107"/>
                <a:gd name="T5" fmla="*/ 37 h 41"/>
                <a:gd name="T6" fmla="*/ 2 w 107"/>
                <a:gd name="T7" fmla="*/ 40 h 41"/>
                <a:gd name="T8" fmla="*/ 58 w 107"/>
                <a:gd name="T9" fmla="*/ 30 h 41"/>
                <a:gd name="T10" fmla="*/ 106 w 107"/>
                <a:gd name="T11" fmla="*/ 3 h 41"/>
                <a:gd name="T12" fmla="*/ 104 w 107"/>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107" h="41">
                  <a:moveTo>
                    <a:pt x="104" y="1"/>
                  </a:moveTo>
                  <a:cubicBezTo>
                    <a:pt x="87" y="7"/>
                    <a:pt x="72" y="18"/>
                    <a:pt x="55" y="24"/>
                  </a:cubicBezTo>
                  <a:cubicBezTo>
                    <a:pt x="37" y="30"/>
                    <a:pt x="20" y="33"/>
                    <a:pt x="2" y="37"/>
                  </a:cubicBezTo>
                  <a:cubicBezTo>
                    <a:pt x="0" y="37"/>
                    <a:pt x="0" y="40"/>
                    <a:pt x="2" y="40"/>
                  </a:cubicBezTo>
                  <a:cubicBezTo>
                    <a:pt x="21" y="41"/>
                    <a:pt x="41" y="36"/>
                    <a:pt x="58" y="30"/>
                  </a:cubicBezTo>
                  <a:cubicBezTo>
                    <a:pt x="74" y="24"/>
                    <a:pt x="94" y="16"/>
                    <a:pt x="106" y="3"/>
                  </a:cubicBezTo>
                  <a:cubicBezTo>
                    <a:pt x="107" y="2"/>
                    <a:pt x="106" y="0"/>
                    <a:pt x="104" y="1"/>
                  </a:cubicBezTo>
                </a:path>
              </a:pathLst>
            </a:custGeom>
            <a:solidFill>
              <a:srgbClr val="2D1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3" name="Freeform 154">
              <a:extLst>
                <a:ext uri="{FF2B5EF4-FFF2-40B4-BE49-F238E27FC236}">
                  <a16:creationId xmlns:a16="http://schemas.microsoft.com/office/drawing/2014/main" id="{AA16FED0-012F-487E-92B2-A9E1C18C1CA2}"/>
                </a:ext>
              </a:extLst>
            </p:cNvPr>
            <p:cNvSpPr>
              <a:spLocks/>
            </p:cNvSpPr>
            <p:nvPr/>
          </p:nvSpPr>
          <p:spPr bwMode="auto">
            <a:xfrm>
              <a:off x="5917" y="1898"/>
              <a:ext cx="1017" cy="1839"/>
            </a:xfrm>
            <a:custGeom>
              <a:avLst/>
              <a:gdLst>
                <a:gd name="T0" fmla="*/ 2 w 428"/>
                <a:gd name="T1" fmla="*/ 20 h 774"/>
                <a:gd name="T2" fmla="*/ 87 w 428"/>
                <a:gd name="T3" fmla="*/ 759 h 774"/>
                <a:gd name="T4" fmla="*/ 418 w 428"/>
                <a:gd name="T5" fmla="*/ 774 h 774"/>
                <a:gd name="T6" fmla="*/ 428 w 428"/>
                <a:gd name="T7" fmla="*/ 0 h 774"/>
                <a:gd name="T8" fmla="*/ 2 w 428"/>
                <a:gd name="T9" fmla="*/ 20 h 774"/>
              </a:gdLst>
              <a:ahLst/>
              <a:cxnLst>
                <a:cxn ang="0">
                  <a:pos x="T0" y="T1"/>
                </a:cxn>
                <a:cxn ang="0">
                  <a:pos x="T2" y="T3"/>
                </a:cxn>
                <a:cxn ang="0">
                  <a:pos x="T4" y="T5"/>
                </a:cxn>
                <a:cxn ang="0">
                  <a:pos x="T6" y="T7"/>
                </a:cxn>
                <a:cxn ang="0">
                  <a:pos x="T8" y="T9"/>
                </a:cxn>
              </a:cxnLst>
              <a:rect l="0" t="0" r="r" b="b"/>
              <a:pathLst>
                <a:path w="428" h="774">
                  <a:moveTo>
                    <a:pt x="2" y="20"/>
                  </a:moveTo>
                  <a:cubicBezTo>
                    <a:pt x="0" y="32"/>
                    <a:pt x="87" y="759"/>
                    <a:pt x="87" y="759"/>
                  </a:cubicBezTo>
                  <a:cubicBezTo>
                    <a:pt x="418" y="774"/>
                    <a:pt x="418" y="774"/>
                    <a:pt x="418" y="774"/>
                  </a:cubicBezTo>
                  <a:cubicBezTo>
                    <a:pt x="428" y="0"/>
                    <a:pt x="428" y="0"/>
                    <a:pt x="428" y="0"/>
                  </a:cubicBezTo>
                  <a:lnTo>
                    <a:pt x="2" y="20"/>
                  </a:lnTo>
                  <a:close/>
                </a:path>
              </a:pathLst>
            </a:custGeom>
            <a:solidFill>
              <a:srgbClr val="519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4" name="Freeform 155">
              <a:extLst>
                <a:ext uri="{FF2B5EF4-FFF2-40B4-BE49-F238E27FC236}">
                  <a16:creationId xmlns:a16="http://schemas.microsoft.com/office/drawing/2014/main" id="{3CB8E566-C2FE-4AC7-B04B-59D5024AD808}"/>
                </a:ext>
              </a:extLst>
            </p:cNvPr>
            <p:cNvSpPr>
              <a:spLocks/>
            </p:cNvSpPr>
            <p:nvPr/>
          </p:nvSpPr>
          <p:spPr bwMode="auto">
            <a:xfrm>
              <a:off x="6017" y="2765"/>
              <a:ext cx="905" cy="207"/>
            </a:xfrm>
            <a:custGeom>
              <a:avLst/>
              <a:gdLst>
                <a:gd name="T0" fmla="*/ 381 w 381"/>
                <a:gd name="T1" fmla="*/ 0 h 87"/>
                <a:gd name="T2" fmla="*/ 0 w 381"/>
                <a:gd name="T3" fmla="*/ 16 h 87"/>
                <a:gd name="T4" fmla="*/ 7 w 381"/>
                <a:gd name="T5" fmla="*/ 78 h 87"/>
                <a:gd name="T6" fmla="*/ 380 w 381"/>
                <a:gd name="T7" fmla="*/ 87 h 87"/>
                <a:gd name="T8" fmla="*/ 381 w 381"/>
                <a:gd name="T9" fmla="*/ 0 h 87"/>
              </a:gdLst>
              <a:ahLst/>
              <a:cxnLst>
                <a:cxn ang="0">
                  <a:pos x="T0" y="T1"/>
                </a:cxn>
                <a:cxn ang="0">
                  <a:pos x="T2" y="T3"/>
                </a:cxn>
                <a:cxn ang="0">
                  <a:pos x="T4" y="T5"/>
                </a:cxn>
                <a:cxn ang="0">
                  <a:pos x="T6" y="T7"/>
                </a:cxn>
                <a:cxn ang="0">
                  <a:pos x="T8" y="T9"/>
                </a:cxn>
              </a:cxnLst>
              <a:rect l="0" t="0" r="r" b="b"/>
              <a:pathLst>
                <a:path w="381" h="87">
                  <a:moveTo>
                    <a:pt x="381" y="0"/>
                  </a:moveTo>
                  <a:cubicBezTo>
                    <a:pt x="0" y="16"/>
                    <a:pt x="0" y="16"/>
                    <a:pt x="0" y="16"/>
                  </a:cubicBezTo>
                  <a:cubicBezTo>
                    <a:pt x="2" y="37"/>
                    <a:pt x="5" y="58"/>
                    <a:pt x="7" y="78"/>
                  </a:cubicBezTo>
                  <a:cubicBezTo>
                    <a:pt x="100" y="80"/>
                    <a:pt x="291" y="84"/>
                    <a:pt x="380" y="87"/>
                  </a:cubicBezTo>
                  <a:lnTo>
                    <a:pt x="381" y="0"/>
                  </a:lnTo>
                  <a:close/>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5" name="Freeform 156">
              <a:extLst>
                <a:ext uri="{FF2B5EF4-FFF2-40B4-BE49-F238E27FC236}">
                  <a16:creationId xmlns:a16="http://schemas.microsoft.com/office/drawing/2014/main" id="{CE24C216-FBD6-4AF1-9A84-061244749608}"/>
                </a:ext>
              </a:extLst>
            </p:cNvPr>
            <p:cNvSpPr>
              <a:spLocks/>
            </p:cNvSpPr>
            <p:nvPr/>
          </p:nvSpPr>
          <p:spPr bwMode="auto">
            <a:xfrm>
              <a:off x="6057" y="3147"/>
              <a:ext cx="860" cy="181"/>
            </a:xfrm>
            <a:custGeom>
              <a:avLst/>
              <a:gdLst>
                <a:gd name="T0" fmla="*/ 361 w 362"/>
                <a:gd name="T1" fmla="*/ 76 h 76"/>
                <a:gd name="T2" fmla="*/ 362 w 362"/>
                <a:gd name="T3" fmla="*/ 0 h 76"/>
                <a:gd name="T4" fmla="*/ 0 w 362"/>
                <a:gd name="T5" fmla="*/ 0 h 76"/>
                <a:gd name="T6" fmla="*/ 8 w 362"/>
                <a:gd name="T7" fmla="*/ 68 h 76"/>
                <a:gd name="T8" fmla="*/ 361 w 362"/>
                <a:gd name="T9" fmla="*/ 76 h 76"/>
              </a:gdLst>
              <a:ahLst/>
              <a:cxnLst>
                <a:cxn ang="0">
                  <a:pos x="T0" y="T1"/>
                </a:cxn>
                <a:cxn ang="0">
                  <a:pos x="T2" y="T3"/>
                </a:cxn>
                <a:cxn ang="0">
                  <a:pos x="T4" y="T5"/>
                </a:cxn>
                <a:cxn ang="0">
                  <a:pos x="T6" y="T7"/>
                </a:cxn>
                <a:cxn ang="0">
                  <a:pos x="T8" y="T9"/>
                </a:cxn>
              </a:cxnLst>
              <a:rect l="0" t="0" r="r" b="b"/>
              <a:pathLst>
                <a:path w="362" h="76">
                  <a:moveTo>
                    <a:pt x="361" y="76"/>
                  </a:moveTo>
                  <a:cubicBezTo>
                    <a:pt x="362" y="0"/>
                    <a:pt x="362" y="0"/>
                    <a:pt x="362" y="0"/>
                  </a:cubicBezTo>
                  <a:cubicBezTo>
                    <a:pt x="0" y="0"/>
                    <a:pt x="0" y="0"/>
                    <a:pt x="0" y="0"/>
                  </a:cubicBezTo>
                  <a:cubicBezTo>
                    <a:pt x="3" y="20"/>
                    <a:pt x="5" y="47"/>
                    <a:pt x="8" y="68"/>
                  </a:cubicBezTo>
                  <a:lnTo>
                    <a:pt x="361" y="76"/>
                  </a:lnTo>
                  <a:close/>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6" name="Freeform 157">
              <a:extLst>
                <a:ext uri="{FF2B5EF4-FFF2-40B4-BE49-F238E27FC236}">
                  <a16:creationId xmlns:a16="http://schemas.microsoft.com/office/drawing/2014/main" id="{2E5D415C-B311-4A5C-AF8D-078F0CCF261B}"/>
                </a:ext>
              </a:extLst>
            </p:cNvPr>
            <p:cNvSpPr>
              <a:spLocks/>
            </p:cNvSpPr>
            <p:nvPr/>
          </p:nvSpPr>
          <p:spPr bwMode="auto">
            <a:xfrm>
              <a:off x="5929" y="1997"/>
              <a:ext cx="1002" cy="236"/>
            </a:xfrm>
            <a:custGeom>
              <a:avLst/>
              <a:gdLst>
                <a:gd name="T0" fmla="*/ 9 w 422"/>
                <a:gd name="T1" fmla="*/ 99 h 99"/>
                <a:gd name="T2" fmla="*/ 421 w 422"/>
                <a:gd name="T3" fmla="*/ 93 h 99"/>
                <a:gd name="T4" fmla="*/ 422 w 422"/>
                <a:gd name="T5" fmla="*/ 0 h 99"/>
                <a:gd name="T6" fmla="*/ 0 w 422"/>
                <a:gd name="T7" fmla="*/ 14 h 99"/>
                <a:gd name="T8" fmla="*/ 9 w 422"/>
                <a:gd name="T9" fmla="*/ 99 h 99"/>
              </a:gdLst>
              <a:ahLst/>
              <a:cxnLst>
                <a:cxn ang="0">
                  <a:pos x="T0" y="T1"/>
                </a:cxn>
                <a:cxn ang="0">
                  <a:pos x="T2" y="T3"/>
                </a:cxn>
                <a:cxn ang="0">
                  <a:pos x="T4" y="T5"/>
                </a:cxn>
                <a:cxn ang="0">
                  <a:pos x="T6" y="T7"/>
                </a:cxn>
                <a:cxn ang="0">
                  <a:pos x="T8" y="T9"/>
                </a:cxn>
              </a:cxnLst>
              <a:rect l="0" t="0" r="r" b="b"/>
              <a:pathLst>
                <a:path w="422" h="99">
                  <a:moveTo>
                    <a:pt x="9" y="99"/>
                  </a:moveTo>
                  <a:cubicBezTo>
                    <a:pt x="98" y="98"/>
                    <a:pt x="311" y="94"/>
                    <a:pt x="421" y="93"/>
                  </a:cubicBezTo>
                  <a:cubicBezTo>
                    <a:pt x="422" y="0"/>
                    <a:pt x="422" y="0"/>
                    <a:pt x="422" y="0"/>
                  </a:cubicBezTo>
                  <a:cubicBezTo>
                    <a:pt x="302" y="3"/>
                    <a:pt x="57" y="10"/>
                    <a:pt x="0" y="14"/>
                  </a:cubicBezTo>
                  <a:cubicBezTo>
                    <a:pt x="2" y="35"/>
                    <a:pt x="5" y="65"/>
                    <a:pt x="9" y="99"/>
                  </a:cubicBezTo>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7" name="Freeform 158">
              <a:extLst>
                <a:ext uri="{FF2B5EF4-FFF2-40B4-BE49-F238E27FC236}">
                  <a16:creationId xmlns:a16="http://schemas.microsoft.com/office/drawing/2014/main" id="{A12DED07-24C0-48D2-8D75-BE7FFAA0CE35}"/>
                </a:ext>
              </a:extLst>
            </p:cNvPr>
            <p:cNvSpPr>
              <a:spLocks/>
            </p:cNvSpPr>
            <p:nvPr/>
          </p:nvSpPr>
          <p:spPr bwMode="auto">
            <a:xfrm>
              <a:off x="5972" y="2394"/>
              <a:ext cx="954" cy="221"/>
            </a:xfrm>
            <a:custGeom>
              <a:avLst/>
              <a:gdLst>
                <a:gd name="T0" fmla="*/ 0 w 402"/>
                <a:gd name="T1" fmla="*/ 5 h 93"/>
                <a:gd name="T2" fmla="*/ 9 w 402"/>
                <a:gd name="T3" fmla="*/ 83 h 93"/>
                <a:gd name="T4" fmla="*/ 401 w 402"/>
                <a:gd name="T5" fmla="*/ 93 h 93"/>
                <a:gd name="T6" fmla="*/ 402 w 402"/>
                <a:gd name="T7" fmla="*/ 0 h 93"/>
                <a:gd name="T8" fmla="*/ 0 w 402"/>
                <a:gd name="T9" fmla="*/ 5 h 93"/>
              </a:gdLst>
              <a:ahLst/>
              <a:cxnLst>
                <a:cxn ang="0">
                  <a:pos x="T0" y="T1"/>
                </a:cxn>
                <a:cxn ang="0">
                  <a:pos x="T2" y="T3"/>
                </a:cxn>
                <a:cxn ang="0">
                  <a:pos x="T4" y="T5"/>
                </a:cxn>
                <a:cxn ang="0">
                  <a:pos x="T6" y="T7"/>
                </a:cxn>
                <a:cxn ang="0">
                  <a:pos x="T8" y="T9"/>
                </a:cxn>
              </a:cxnLst>
              <a:rect l="0" t="0" r="r" b="b"/>
              <a:pathLst>
                <a:path w="402" h="93">
                  <a:moveTo>
                    <a:pt x="0" y="5"/>
                  </a:moveTo>
                  <a:cubicBezTo>
                    <a:pt x="2" y="30"/>
                    <a:pt x="5" y="56"/>
                    <a:pt x="9" y="83"/>
                  </a:cubicBezTo>
                  <a:cubicBezTo>
                    <a:pt x="401" y="93"/>
                    <a:pt x="401" y="93"/>
                    <a:pt x="401" y="93"/>
                  </a:cubicBezTo>
                  <a:cubicBezTo>
                    <a:pt x="402" y="0"/>
                    <a:pt x="402" y="0"/>
                    <a:pt x="402" y="0"/>
                  </a:cubicBezTo>
                  <a:lnTo>
                    <a:pt x="0" y="5"/>
                  </a:lnTo>
                  <a:close/>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8" name="Freeform 159">
              <a:extLst>
                <a:ext uri="{FF2B5EF4-FFF2-40B4-BE49-F238E27FC236}">
                  <a16:creationId xmlns:a16="http://schemas.microsoft.com/office/drawing/2014/main" id="{01139B86-6B94-4680-B6D8-B5E95F4CA1BE}"/>
                </a:ext>
              </a:extLst>
            </p:cNvPr>
            <p:cNvSpPr>
              <a:spLocks/>
            </p:cNvSpPr>
            <p:nvPr/>
          </p:nvSpPr>
          <p:spPr bwMode="auto">
            <a:xfrm>
              <a:off x="6102" y="3537"/>
              <a:ext cx="810" cy="202"/>
            </a:xfrm>
            <a:custGeom>
              <a:avLst/>
              <a:gdLst>
                <a:gd name="T0" fmla="*/ 340 w 341"/>
                <a:gd name="T1" fmla="*/ 85 h 85"/>
                <a:gd name="T2" fmla="*/ 341 w 341"/>
                <a:gd name="T3" fmla="*/ 0 h 85"/>
                <a:gd name="T4" fmla="*/ 0 w 341"/>
                <a:gd name="T5" fmla="*/ 0 h 85"/>
                <a:gd name="T6" fmla="*/ 9 w 341"/>
                <a:gd name="T7" fmla="*/ 70 h 85"/>
                <a:gd name="T8" fmla="*/ 340 w 341"/>
                <a:gd name="T9" fmla="*/ 85 h 85"/>
              </a:gdLst>
              <a:ahLst/>
              <a:cxnLst>
                <a:cxn ang="0">
                  <a:pos x="T0" y="T1"/>
                </a:cxn>
                <a:cxn ang="0">
                  <a:pos x="T2" y="T3"/>
                </a:cxn>
                <a:cxn ang="0">
                  <a:pos x="T4" y="T5"/>
                </a:cxn>
                <a:cxn ang="0">
                  <a:pos x="T6" y="T7"/>
                </a:cxn>
                <a:cxn ang="0">
                  <a:pos x="T8" y="T9"/>
                </a:cxn>
              </a:cxnLst>
              <a:rect l="0" t="0" r="r" b="b"/>
              <a:pathLst>
                <a:path w="341" h="85">
                  <a:moveTo>
                    <a:pt x="340" y="85"/>
                  </a:moveTo>
                  <a:cubicBezTo>
                    <a:pt x="341" y="0"/>
                    <a:pt x="341" y="0"/>
                    <a:pt x="341" y="0"/>
                  </a:cubicBezTo>
                  <a:cubicBezTo>
                    <a:pt x="0" y="0"/>
                    <a:pt x="0" y="0"/>
                    <a:pt x="0" y="0"/>
                  </a:cubicBezTo>
                  <a:cubicBezTo>
                    <a:pt x="5" y="40"/>
                    <a:pt x="9" y="70"/>
                    <a:pt x="9" y="70"/>
                  </a:cubicBezTo>
                  <a:lnTo>
                    <a:pt x="340" y="85"/>
                  </a:lnTo>
                  <a:close/>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9" name="Freeform 160">
              <a:extLst>
                <a:ext uri="{FF2B5EF4-FFF2-40B4-BE49-F238E27FC236}">
                  <a16:creationId xmlns:a16="http://schemas.microsoft.com/office/drawing/2014/main" id="{6D1D468B-79C6-47E2-B7E2-86D0D8717B48}"/>
                </a:ext>
              </a:extLst>
            </p:cNvPr>
            <p:cNvSpPr>
              <a:spLocks/>
            </p:cNvSpPr>
            <p:nvPr/>
          </p:nvSpPr>
          <p:spPr bwMode="auto">
            <a:xfrm>
              <a:off x="6354" y="1959"/>
              <a:ext cx="216" cy="1766"/>
            </a:xfrm>
            <a:custGeom>
              <a:avLst/>
              <a:gdLst>
                <a:gd name="T0" fmla="*/ 78 w 91"/>
                <a:gd name="T1" fmla="*/ 0 h 743"/>
                <a:gd name="T2" fmla="*/ 0 w 91"/>
                <a:gd name="T3" fmla="*/ 0 h 743"/>
                <a:gd name="T4" fmla="*/ 6 w 91"/>
                <a:gd name="T5" fmla="*/ 739 h 743"/>
                <a:gd name="T6" fmla="*/ 91 w 91"/>
                <a:gd name="T7" fmla="*/ 743 h 743"/>
                <a:gd name="T8" fmla="*/ 78 w 91"/>
                <a:gd name="T9" fmla="*/ 0 h 743"/>
              </a:gdLst>
              <a:ahLst/>
              <a:cxnLst>
                <a:cxn ang="0">
                  <a:pos x="T0" y="T1"/>
                </a:cxn>
                <a:cxn ang="0">
                  <a:pos x="T2" y="T3"/>
                </a:cxn>
                <a:cxn ang="0">
                  <a:pos x="T4" y="T5"/>
                </a:cxn>
                <a:cxn ang="0">
                  <a:pos x="T6" y="T7"/>
                </a:cxn>
                <a:cxn ang="0">
                  <a:pos x="T8" y="T9"/>
                </a:cxn>
              </a:cxnLst>
              <a:rect l="0" t="0" r="r" b="b"/>
              <a:pathLst>
                <a:path w="91" h="743">
                  <a:moveTo>
                    <a:pt x="78" y="0"/>
                  </a:moveTo>
                  <a:cubicBezTo>
                    <a:pt x="0" y="0"/>
                    <a:pt x="0" y="0"/>
                    <a:pt x="0" y="0"/>
                  </a:cubicBezTo>
                  <a:cubicBezTo>
                    <a:pt x="4" y="4"/>
                    <a:pt x="6" y="648"/>
                    <a:pt x="6" y="739"/>
                  </a:cubicBezTo>
                  <a:cubicBezTo>
                    <a:pt x="91" y="743"/>
                    <a:pt x="91" y="743"/>
                    <a:pt x="91" y="743"/>
                  </a:cubicBezTo>
                  <a:cubicBezTo>
                    <a:pt x="87" y="638"/>
                    <a:pt x="78" y="0"/>
                    <a:pt x="78" y="0"/>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0" name="Freeform 161">
              <a:extLst>
                <a:ext uri="{FF2B5EF4-FFF2-40B4-BE49-F238E27FC236}">
                  <a16:creationId xmlns:a16="http://schemas.microsoft.com/office/drawing/2014/main" id="{02C82405-86DF-4E22-9DC2-D5AA91726800}"/>
                </a:ext>
              </a:extLst>
            </p:cNvPr>
            <p:cNvSpPr>
              <a:spLocks/>
            </p:cNvSpPr>
            <p:nvPr/>
          </p:nvSpPr>
          <p:spPr bwMode="auto">
            <a:xfrm>
              <a:off x="6354" y="1959"/>
              <a:ext cx="188" cy="1759"/>
            </a:xfrm>
            <a:custGeom>
              <a:avLst/>
              <a:gdLst>
                <a:gd name="T0" fmla="*/ 79 w 79"/>
                <a:gd name="T1" fmla="*/ 80 h 740"/>
                <a:gd name="T2" fmla="*/ 78 w 79"/>
                <a:gd name="T3" fmla="*/ 0 h 740"/>
                <a:gd name="T4" fmla="*/ 0 w 79"/>
                <a:gd name="T5" fmla="*/ 0 h 740"/>
                <a:gd name="T6" fmla="*/ 6 w 79"/>
                <a:gd name="T7" fmla="*/ 739 h 740"/>
                <a:gd name="T8" fmla="*/ 30 w 79"/>
                <a:gd name="T9" fmla="*/ 740 h 740"/>
                <a:gd name="T10" fmla="*/ 40 w 79"/>
                <a:gd name="T11" fmla="*/ 91 h 740"/>
                <a:gd name="T12" fmla="*/ 79 w 79"/>
                <a:gd name="T13" fmla="*/ 80 h 740"/>
              </a:gdLst>
              <a:ahLst/>
              <a:cxnLst>
                <a:cxn ang="0">
                  <a:pos x="T0" y="T1"/>
                </a:cxn>
                <a:cxn ang="0">
                  <a:pos x="T2" y="T3"/>
                </a:cxn>
                <a:cxn ang="0">
                  <a:pos x="T4" y="T5"/>
                </a:cxn>
                <a:cxn ang="0">
                  <a:pos x="T6" y="T7"/>
                </a:cxn>
                <a:cxn ang="0">
                  <a:pos x="T8" y="T9"/>
                </a:cxn>
                <a:cxn ang="0">
                  <a:pos x="T10" y="T11"/>
                </a:cxn>
                <a:cxn ang="0">
                  <a:pos x="T12" y="T13"/>
                </a:cxn>
              </a:cxnLst>
              <a:rect l="0" t="0" r="r" b="b"/>
              <a:pathLst>
                <a:path w="79" h="740">
                  <a:moveTo>
                    <a:pt x="79" y="80"/>
                  </a:moveTo>
                  <a:cubicBezTo>
                    <a:pt x="78" y="31"/>
                    <a:pt x="78" y="0"/>
                    <a:pt x="78" y="0"/>
                  </a:cubicBezTo>
                  <a:cubicBezTo>
                    <a:pt x="0" y="0"/>
                    <a:pt x="0" y="0"/>
                    <a:pt x="0" y="0"/>
                  </a:cubicBezTo>
                  <a:cubicBezTo>
                    <a:pt x="4" y="4"/>
                    <a:pt x="6" y="648"/>
                    <a:pt x="6" y="739"/>
                  </a:cubicBezTo>
                  <a:cubicBezTo>
                    <a:pt x="30" y="740"/>
                    <a:pt x="30" y="740"/>
                    <a:pt x="30" y="740"/>
                  </a:cubicBezTo>
                  <a:cubicBezTo>
                    <a:pt x="40" y="91"/>
                    <a:pt x="40" y="91"/>
                    <a:pt x="40" y="91"/>
                  </a:cubicBezTo>
                  <a:lnTo>
                    <a:pt x="79" y="80"/>
                  </a:ln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1" name="Freeform 162">
              <a:extLst>
                <a:ext uri="{FF2B5EF4-FFF2-40B4-BE49-F238E27FC236}">
                  <a16:creationId xmlns:a16="http://schemas.microsoft.com/office/drawing/2014/main" id="{97852A83-54D3-49F2-A60E-BCBB5C7C030D}"/>
                </a:ext>
              </a:extLst>
            </p:cNvPr>
            <p:cNvSpPr>
              <a:spLocks/>
            </p:cNvSpPr>
            <p:nvPr/>
          </p:nvSpPr>
          <p:spPr bwMode="auto">
            <a:xfrm>
              <a:off x="5851" y="1788"/>
              <a:ext cx="1144" cy="323"/>
            </a:xfrm>
            <a:custGeom>
              <a:avLst/>
              <a:gdLst>
                <a:gd name="T0" fmla="*/ 0 w 482"/>
                <a:gd name="T1" fmla="*/ 34 h 136"/>
                <a:gd name="T2" fmla="*/ 482 w 482"/>
                <a:gd name="T3" fmla="*/ 5 h 136"/>
                <a:gd name="T4" fmla="*/ 482 w 482"/>
                <a:gd name="T5" fmla="*/ 116 h 136"/>
                <a:gd name="T6" fmla="*/ 7 w 482"/>
                <a:gd name="T7" fmla="*/ 136 h 136"/>
                <a:gd name="T8" fmla="*/ 0 w 482"/>
                <a:gd name="T9" fmla="*/ 34 h 136"/>
              </a:gdLst>
              <a:ahLst/>
              <a:cxnLst>
                <a:cxn ang="0">
                  <a:pos x="T0" y="T1"/>
                </a:cxn>
                <a:cxn ang="0">
                  <a:pos x="T2" y="T3"/>
                </a:cxn>
                <a:cxn ang="0">
                  <a:pos x="T4" y="T5"/>
                </a:cxn>
                <a:cxn ang="0">
                  <a:pos x="T6" y="T7"/>
                </a:cxn>
                <a:cxn ang="0">
                  <a:pos x="T8" y="T9"/>
                </a:cxn>
              </a:cxnLst>
              <a:rect l="0" t="0" r="r" b="b"/>
              <a:pathLst>
                <a:path w="482" h="136">
                  <a:moveTo>
                    <a:pt x="0" y="34"/>
                  </a:moveTo>
                  <a:cubicBezTo>
                    <a:pt x="10" y="34"/>
                    <a:pt x="482" y="0"/>
                    <a:pt x="482" y="5"/>
                  </a:cubicBezTo>
                  <a:cubicBezTo>
                    <a:pt x="482" y="116"/>
                    <a:pt x="482" y="116"/>
                    <a:pt x="482" y="116"/>
                  </a:cubicBezTo>
                  <a:cubicBezTo>
                    <a:pt x="7" y="136"/>
                    <a:pt x="7" y="136"/>
                    <a:pt x="7" y="136"/>
                  </a:cubicBezTo>
                  <a:lnTo>
                    <a:pt x="0" y="34"/>
                  </a:lnTo>
                  <a:close/>
                </a:path>
              </a:pathLst>
            </a:custGeom>
            <a:solidFill>
              <a:srgbClr val="519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2" name="Freeform 163">
              <a:extLst>
                <a:ext uri="{FF2B5EF4-FFF2-40B4-BE49-F238E27FC236}">
                  <a16:creationId xmlns:a16="http://schemas.microsoft.com/office/drawing/2014/main" id="{486CA05A-566F-41DC-87E8-989D7D2F898E}"/>
                </a:ext>
              </a:extLst>
            </p:cNvPr>
            <p:cNvSpPr>
              <a:spLocks/>
            </p:cNvSpPr>
            <p:nvPr/>
          </p:nvSpPr>
          <p:spPr bwMode="auto">
            <a:xfrm>
              <a:off x="5865" y="1919"/>
              <a:ext cx="1130" cy="192"/>
            </a:xfrm>
            <a:custGeom>
              <a:avLst/>
              <a:gdLst>
                <a:gd name="T0" fmla="*/ 358 w 476"/>
                <a:gd name="T1" fmla="*/ 15 h 81"/>
                <a:gd name="T2" fmla="*/ 160 w 476"/>
                <a:gd name="T3" fmla="*/ 41 h 81"/>
                <a:gd name="T4" fmla="*/ 61 w 476"/>
                <a:gd name="T5" fmla="*/ 54 h 81"/>
                <a:gd name="T6" fmla="*/ 0 w 476"/>
                <a:gd name="T7" fmla="*/ 61 h 81"/>
                <a:gd name="T8" fmla="*/ 1 w 476"/>
                <a:gd name="T9" fmla="*/ 81 h 81"/>
                <a:gd name="T10" fmla="*/ 476 w 476"/>
                <a:gd name="T11" fmla="*/ 61 h 81"/>
                <a:gd name="T12" fmla="*/ 476 w 476"/>
                <a:gd name="T13" fmla="*/ 0 h 81"/>
                <a:gd name="T14" fmla="*/ 358 w 476"/>
                <a:gd name="T15" fmla="*/ 15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6" h="81">
                  <a:moveTo>
                    <a:pt x="358" y="15"/>
                  </a:moveTo>
                  <a:cubicBezTo>
                    <a:pt x="292" y="24"/>
                    <a:pt x="226" y="33"/>
                    <a:pt x="160" y="41"/>
                  </a:cubicBezTo>
                  <a:cubicBezTo>
                    <a:pt x="127" y="46"/>
                    <a:pt x="94" y="50"/>
                    <a:pt x="61" y="54"/>
                  </a:cubicBezTo>
                  <a:cubicBezTo>
                    <a:pt x="41" y="57"/>
                    <a:pt x="20" y="58"/>
                    <a:pt x="0" y="61"/>
                  </a:cubicBezTo>
                  <a:cubicBezTo>
                    <a:pt x="1" y="81"/>
                    <a:pt x="1" y="81"/>
                    <a:pt x="1" y="81"/>
                  </a:cubicBezTo>
                  <a:cubicBezTo>
                    <a:pt x="476" y="61"/>
                    <a:pt x="476" y="61"/>
                    <a:pt x="476" y="61"/>
                  </a:cubicBezTo>
                  <a:cubicBezTo>
                    <a:pt x="476" y="0"/>
                    <a:pt x="476" y="0"/>
                    <a:pt x="476" y="0"/>
                  </a:cubicBezTo>
                  <a:cubicBezTo>
                    <a:pt x="437" y="5"/>
                    <a:pt x="397" y="10"/>
                    <a:pt x="358" y="15"/>
                  </a:cubicBezTo>
                  <a:close/>
                </a:path>
              </a:pathLst>
            </a:custGeom>
            <a:solidFill>
              <a:srgbClr val="446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3" name="Freeform 164">
              <a:extLst>
                <a:ext uri="{FF2B5EF4-FFF2-40B4-BE49-F238E27FC236}">
                  <a16:creationId xmlns:a16="http://schemas.microsoft.com/office/drawing/2014/main" id="{E012B7B0-DC3E-48CC-A58D-455D9F5FC0AD}"/>
                </a:ext>
              </a:extLst>
            </p:cNvPr>
            <p:cNvSpPr>
              <a:spLocks noEditPoints="1"/>
            </p:cNvSpPr>
            <p:nvPr/>
          </p:nvSpPr>
          <p:spPr bwMode="auto">
            <a:xfrm>
              <a:off x="6625" y="1879"/>
              <a:ext cx="197" cy="373"/>
            </a:xfrm>
            <a:custGeom>
              <a:avLst/>
              <a:gdLst>
                <a:gd name="T0" fmla="*/ 81 w 83"/>
                <a:gd name="T1" fmla="*/ 33 h 157"/>
                <a:gd name="T2" fmla="*/ 40 w 83"/>
                <a:gd name="T3" fmla="*/ 0 h 157"/>
                <a:gd name="T4" fmla="*/ 1 w 83"/>
                <a:gd name="T5" fmla="*/ 45 h 157"/>
                <a:gd name="T6" fmla="*/ 1 w 83"/>
                <a:gd name="T7" fmla="*/ 157 h 157"/>
                <a:gd name="T8" fmla="*/ 83 w 83"/>
                <a:gd name="T9" fmla="*/ 143 h 157"/>
                <a:gd name="T10" fmla="*/ 81 w 83"/>
                <a:gd name="T11" fmla="*/ 33 h 157"/>
                <a:gd name="T12" fmla="*/ 40 w 83"/>
                <a:gd name="T13" fmla="*/ 46 h 157"/>
                <a:gd name="T14" fmla="*/ 31 w 83"/>
                <a:gd name="T15" fmla="*/ 37 h 157"/>
                <a:gd name="T16" fmla="*/ 40 w 83"/>
                <a:gd name="T17" fmla="*/ 28 h 157"/>
                <a:gd name="T18" fmla="*/ 49 w 83"/>
                <a:gd name="T19" fmla="*/ 37 h 157"/>
                <a:gd name="T20" fmla="*/ 40 w 83"/>
                <a:gd name="T21" fmla="*/ 4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57">
                  <a:moveTo>
                    <a:pt x="81" y="33"/>
                  </a:moveTo>
                  <a:cubicBezTo>
                    <a:pt x="40" y="0"/>
                    <a:pt x="40" y="0"/>
                    <a:pt x="40" y="0"/>
                  </a:cubicBezTo>
                  <a:cubicBezTo>
                    <a:pt x="40" y="0"/>
                    <a:pt x="1" y="42"/>
                    <a:pt x="1" y="45"/>
                  </a:cubicBezTo>
                  <a:cubicBezTo>
                    <a:pt x="0" y="47"/>
                    <a:pt x="1" y="157"/>
                    <a:pt x="1" y="157"/>
                  </a:cubicBezTo>
                  <a:cubicBezTo>
                    <a:pt x="83" y="143"/>
                    <a:pt x="83" y="143"/>
                    <a:pt x="83" y="143"/>
                  </a:cubicBezTo>
                  <a:lnTo>
                    <a:pt x="81" y="33"/>
                  </a:lnTo>
                  <a:close/>
                  <a:moveTo>
                    <a:pt x="40" y="46"/>
                  </a:moveTo>
                  <a:cubicBezTo>
                    <a:pt x="35" y="46"/>
                    <a:pt x="31" y="42"/>
                    <a:pt x="31" y="37"/>
                  </a:cubicBezTo>
                  <a:cubicBezTo>
                    <a:pt x="31" y="32"/>
                    <a:pt x="35" y="28"/>
                    <a:pt x="40" y="28"/>
                  </a:cubicBezTo>
                  <a:cubicBezTo>
                    <a:pt x="45" y="28"/>
                    <a:pt x="49" y="32"/>
                    <a:pt x="49" y="37"/>
                  </a:cubicBezTo>
                  <a:cubicBezTo>
                    <a:pt x="49" y="42"/>
                    <a:pt x="45" y="46"/>
                    <a:pt x="40" y="46"/>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4" name="Freeform 165">
              <a:extLst>
                <a:ext uri="{FF2B5EF4-FFF2-40B4-BE49-F238E27FC236}">
                  <a16:creationId xmlns:a16="http://schemas.microsoft.com/office/drawing/2014/main" id="{19D13FF6-E21D-44E1-BD5D-75EEC6D90CEE}"/>
                </a:ext>
              </a:extLst>
            </p:cNvPr>
            <p:cNvSpPr>
              <a:spLocks/>
            </p:cNvSpPr>
            <p:nvPr/>
          </p:nvSpPr>
          <p:spPr bwMode="auto">
            <a:xfrm>
              <a:off x="6715" y="1802"/>
              <a:ext cx="14" cy="81"/>
            </a:xfrm>
            <a:custGeom>
              <a:avLst/>
              <a:gdLst>
                <a:gd name="T0" fmla="*/ 5 w 6"/>
                <a:gd name="T1" fmla="*/ 1 h 34"/>
                <a:gd name="T2" fmla="*/ 2 w 6"/>
                <a:gd name="T3" fmla="*/ 1 h 34"/>
                <a:gd name="T4" fmla="*/ 1 w 6"/>
                <a:gd name="T5" fmla="*/ 31 h 34"/>
                <a:gd name="T6" fmla="*/ 6 w 6"/>
                <a:gd name="T7" fmla="*/ 31 h 34"/>
                <a:gd name="T8" fmla="*/ 5 w 6"/>
                <a:gd name="T9" fmla="*/ 1 h 34"/>
              </a:gdLst>
              <a:ahLst/>
              <a:cxnLst>
                <a:cxn ang="0">
                  <a:pos x="T0" y="T1"/>
                </a:cxn>
                <a:cxn ang="0">
                  <a:pos x="T2" y="T3"/>
                </a:cxn>
                <a:cxn ang="0">
                  <a:pos x="T4" y="T5"/>
                </a:cxn>
                <a:cxn ang="0">
                  <a:pos x="T6" y="T7"/>
                </a:cxn>
                <a:cxn ang="0">
                  <a:pos x="T8" y="T9"/>
                </a:cxn>
              </a:cxnLst>
              <a:rect l="0" t="0" r="r" b="b"/>
              <a:pathLst>
                <a:path w="6" h="34">
                  <a:moveTo>
                    <a:pt x="5" y="1"/>
                  </a:moveTo>
                  <a:cubicBezTo>
                    <a:pt x="4" y="0"/>
                    <a:pt x="2" y="0"/>
                    <a:pt x="2" y="1"/>
                  </a:cubicBezTo>
                  <a:cubicBezTo>
                    <a:pt x="0" y="11"/>
                    <a:pt x="1" y="21"/>
                    <a:pt x="1" y="31"/>
                  </a:cubicBezTo>
                  <a:cubicBezTo>
                    <a:pt x="1" y="34"/>
                    <a:pt x="6" y="34"/>
                    <a:pt x="6" y="31"/>
                  </a:cubicBezTo>
                  <a:cubicBezTo>
                    <a:pt x="6" y="21"/>
                    <a:pt x="6" y="11"/>
                    <a:pt x="5" y="1"/>
                  </a:cubicBezTo>
                </a:path>
              </a:pathLst>
            </a:custGeom>
            <a:solidFill>
              <a:srgbClr val="2D1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5" name="Freeform 166">
              <a:extLst>
                <a:ext uri="{FF2B5EF4-FFF2-40B4-BE49-F238E27FC236}">
                  <a16:creationId xmlns:a16="http://schemas.microsoft.com/office/drawing/2014/main" id="{A4732A12-4C24-41DE-A91E-3A3E965963A3}"/>
                </a:ext>
              </a:extLst>
            </p:cNvPr>
            <p:cNvSpPr>
              <a:spLocks/>
            </p:cNvSpPr>
            <p:nvPr/>
          </p:nvSpPr>
          <p:spPr bwMode="auto">
            <a:xfrm>
              <a:off x="4588" y="709"/>
              <a:ext cx="1317" cy="747"/>
            </a:xfrm>
            <a:custGeom>
              <a:avLst/>
              <a:gdLst>
                <a:gd name="T0" fmla="*/ 251 w 555"/>
                <a:gd name="T1" fmla="*/ 274 h 314"/>
                <a:gd name="T2" fmla="*/ 463 w 555"/>
                <a:gd name="T3" fmla="*/ 144 h 314"/>
                <a:gd name="T4" fmla="*/ 522 w 555"/>
                <a:gd name="T5" fmla="*/ 137 h 314"/>
                <a:gd name="T6" fmla="*/ 514 w 555"/>
                <a:gd name="T7" fmla="*/ 279 h 314"/>
                <a:gd name="T8" fmla="*/ 229 w 555"/>
                <a:gd name="T9" fmla="*/ 306 h 314"/>
                <a:gd name="T10" fmla="*/ 65 w 555"/>
                <a:gd name="T11" fmla="*/ 221 h 314"/>
                <a:gd name="T12" fmla="*/ 13 w 555"/>
                <a:gd name="T13" fmla="*/ 118 h 314"/>
                <a:gd name="T14" fmla="*/ 134 w 555"/>
                <a:gd name="T15" fmla="*/ 5 h 314"/>
                <a:gd name="T16" fmla="*/ 211 w 555"/>
                <a:gd name="T17" fmla="*/ 265 h 314"/>
                <a:gd name="T18" fmla="*/ 251 w 555"/>
                <a:gd name="T19" fmla="*/ 27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5" h="314">
                  <a:moveTo>
                    <a:pt x="251" y="274"/>
                  </a:moveTo>
                  <a:cubicBezTo>
                    <a:pt x="251" y="274"/>
                    <a:pt x="394" y="160"/>
                    <a:pt x="463" y="144"/>
                  </a:cubicBezTo>
                  <a:cubicBezTo>
                    <a:pt x="532" y="128"/>
                    <a:pt x="522" y="137"/>
                    <a:pt x="522" y="137"/>
                  </a:cubicBezTo>
                  <a:cubicBezTo>
                    <a:pt x="522" y="137"/>
                    <a:pt x="555" y="244"/>
                    <a:pt x="514" y="279"/>
                  </a:cubicBezTo>
                  <a:cubicBezTo>
                    <a:pt x="473" y="314"/>
                    <a:pt x="229" y="306"/>
                    <a:pt x="229" y="306"/>
                  </a:cubicBezTo>
                  <a:cubicBezTo>
                    <a:pt x="229" y="306"/>
                    <a:pt x="130" y="301"/>
                    <a:pt x="65" y="221"/>
                  </a:cubicBezTo>
                  <a:cubicBezTo>
                    <a:pt x="0" y="140"/>
                    <a:pt x="13" y="118"/>
                    <a:pt x="13" y="118"/>
                  </a:cubicBezTo>
                  <a:cubicBezTo>
                    <a:pt x="13" y="118"/>
                    <a:pt x="83" y="10"/>
                    <a:pt x="134" y="5"/>
                  </a:cubicBezTo>
                  <a:cubicBezTo>
                    <a:pt x="185" y="0"/>
                    <a:pt x="211" y="265"/>
                    <a:pt x="211" y="265"/>
                  </a:cubicBezTo>
                  <a:lnTo>
                    <a:pt x="251" y="274"/>
                  </a:ln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6" name="Freeform 167">
              <a:extLst>
                <a:ext uri="{FF2B5EF4-FFF2-40B4-BE49-F238E27FC236}">
                  <a16:creationId xmlns:a16="http://schemas.microsoft.com/office/drawing/2014/main" id="{8E568B2F-A816-41FD-BCB9-F6A1CACE7E58}"/>
                </a:ext>
              </a:extLst>
            </p:cNvPr>
            <p:cNvSpPr>
              <a:spLocks/>
            </p:cNvSpPr>
            <p:nvPr/>
          </p:nvSpPr>
          <p:spPr bwMode="auto">
            <a:xfrm>
              <a:off x="4649" y="709"/>
              <a:ext cx="1202" cy="704"/>
            </a:xfrm>
            <a:custGeom>
              <a:avLst/>
              <a:gdLst>
                <a:gd name="T0" fmla="*/ 39 w 506"/>
                <a:gd name="T1" fmla="*/ 80 h 296"/>
                <a:gd name="T2" fmla="*/ 103 w 506"/>
                <a:gd name="T3" fmla="*/ 139 h 296"/>
                <a:gd name="T4" fmla="*/ 152 w 506"/>
                <a:gd name="T5" fmla="*/ 260 h 296"/>
                <a:gd name="T6" fmla="*/ 190 w 506"/>
                <a:gd name="T7" fmla="*/ 294 h 296"/>
                <a:gd name="T8" fmla="*/ 235 w 506"/>
                <a:gd name="T9" fmla="*/ 282 h 296"/>
                <a:gd name="T10" fmla="*/ 238 w 506"/>
                <a:gd name="T11" fmla="*/ 284 h 296"/>
                <a:gd name="T12" fmla="*/ 401 w 506"/>
                <a:gd name="T13" fmla="*/ 194 h 296"/>
                <a:gd name="T14" fmla="*/ 505 w 506"/>
                <a:gd name="T15" fmla="*/ 176 h 296"/>
                <a:gd name="T16" fmla="*/ 496 w 506"/>
                <a:gd name="T17" fmla="*/ 137 h 296"/>
                <a:gd name="T18" fmla="*/ 437 w 506"/>
                <a:gd name="T19" fmla="*/ 144 h 296"/>
                <a:gd name="T20" fmla="*/ 225 w 506"/>
                <a:gd name="T21" fmla="*/ 274 h 296"/>
                <a:gd name="T22" fmla="*/ 185 w 506"/>
                <a:gd name="T23" fmla="*/ 265 h 296"/>
                <a:gd name="T24" fmla="*/ 108 w 506"/>
                <a:gd name="T25" fmla="*/ 5 h 296"/>
                <a:gd name="T26" fmla="*/ 0 w 506"/>
                <a:gd name="T27" fmla="*/ 99 h 296"/>
                <a:gd name="T28" fmla="*/ 39 w 506"/>
                <a:gd name="T29" fmla="*/ 8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6" h="296">
                  <a:moveTo>
                    <a:pt x="39" y="80"/>
                  </a:moveTo>
                  <a:cubicBezTo>
                    <a:pt x="70" y="75"/>
                    <a:pt x="91" y="116"/>
                    <a:pt x="103" y="139"/>
                  </a:cubicBezTo>
                  <a:cubicBezTo>
                    <a:pt x="124" y="177"/>
                    <a:pt x="135" y="220"/>
                    <a:pt x="152" y="260"/>
                  </a:cubicBezTo>
                  <a:cubicBezTo>
                    <a:pt x="159" y="278"/>
                    <a:pt x="167" y="296"/>
                    <a:pt x="190" y="294"/>
                  </a:cubicBezTo>
                  <a:cubicBezTo>
                    <a:pt x="206" y="292"/>
                    <a:pt x="220" y="286"/>
                    <a:pt x="235" y="282"/>
                  </a:cubicBezTo>
                  <a:cubicBezTo>
                    <a:pt x="237" y="282"/>
                    <a:pt x="238" y="283"/>
                    <a:pt x="238" y="284"/>
                  </a:cubicBezTo>
                  <a:cubicBezTo>
                    <a:pt x="287" y="246"/>
                    <a:pt x="347" y="224"/>
                    <a:pt x="401" y="194"/>
                  </a:cubicBezTo>
                  <a:cubicBezTo>
                    <a:pt x="432" y="177"/>
                    <a:pt x="474" y="156"/>
                    <a:pt x="505" y="176"/>
                  </a:cubicBezTo>
                  <a:cubicBezTo>
                    <a:pt x="501" y="154"/>
                    <a:pt x="496" y="137"/>
                    <a:pt x="496" y="137"/>
                  </a:cubicBezTo>
                  <a:cubicBezTo>
                    <a:pt x="496" y="137"/>
                    <a:pt x="506" y="128"/>
                    <a:pt x="437" y="144"/>
                  </a:cubicBezTo>
                  <a:cubicBezTo>
                    <a:pt x="368" y="160"/>
                    <a:pt x="225" y="274"/>
                    <a:pt x="225" y="274"/>
                  </a:cubicBezTo>
                  <a:cubicBezTo>
                    <a:pt x="185" y="265"/>
                    <a:pt x="185" y="265"/>
                    <a:pt x="185" y="265"/>
                  </a:cubicBezTo>
                  <a:cubicBezTo>
                    <a:pt x="185" y="265"/>
                    <a:pt x="159" y="0"/>
                    <a:pt x="108" y="5"/>
                  </a:cubicBezTo>
                  <a:cubicBezTo>
                    <a:pt x="70" y="9"/>
                    <a:pt x="23" y="68"/>
                    <a:pt x="0" y="99"/>
                  </a:cubicBezTo>
                  <a:cubicBezTo>
                    <a:pt x="11" y="90"/>
                    <a:pt x="25" y="82"/>
                    <a:pt x="39" y="80"/>
                  </a:cubicBez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7" name="Freeform 168">
              <a:extLst>
                <a:ext uri="{FF2B5EF4-FFF2-40B4-BE49-F238E27FC236}">
                  <a16:creationId xmlns:a16="http://schemas.microsoft.com/office/drawing/2014/main" id="{73CD88B9-40D9-475C-AAA5-730192AF8A77}"/>
                </a:ext>
              </a:extLst>
            </p:cNvPr>
            <p:cNvSpPr>
              <a:spLocks/>
            </p:cNvSpPr>
            <p:nvPr/>
          </p:nvSpPr>
          <p:spPr bwMode="auto">
            <a:xfrm>
              <a:off x="5157" y="1163"/>
              <a:ext cx="813" cy="419"/>
            </a:xfrm>
            <a:custGeom>
              <a:avLst/>
              <a:gdLst>
                <a:gd name="T0" fmla="*/ 333 w 342"/>
                <a:gd name="T1" fmla="*/ 3 h 176"/>
                <a:gd name="T2" fmla="*/ 0 w 342"/>
                <a:gd name="T3" fmla="*/ 116 h 176"/>
                <a:gd name="T4" fmla="*/ 342 w 342"/>
                <a:gd name="T5" fmla="*/ 88 h 176"/>
                <a:gd name="T6" fmla="*/ 294 w 342"/>
                <a:gd name="T7" fmla="*/ 74 h 176"/>
                <a:gd name="T8" fmla="*/ 333 w 342"/>
                <a:gd name="T9" fmla="*/ 3 h 176"/>
              </a:gdLst>
              <a:ahLst/>
              <a:cxnLst>
                <a:cxn ang="0">
                  <a:pos x="T0" y="T1"/>
                </a:cxn>
                <a:cxn ang="0">
                  <a:pos x="T2" y="T3"/>
                </a:cxn>
                <a:cxn ang="0">
                  <a:pos x="T4" y="T5"/>
                </a:cxn>
                <a:cxn ang="0">
                  <a:pos x="T6" y="T7"/>
                </a:cxn>
                <a:cxn ang="0">
                  <a:pos x="T8" y="T9"/>
                </a:cxn>
              </a:cxnLst>
              <a:rect l="0" t="0" r="r" b="b"/>
              <a:pathLst>
                <a:path w="342" h="176">
                  <a:moveTo>
                    <a:pt x="333" y="3"/>
                  </a:moveTo>
                  <a:cubicBezTo>
                    <a:pt x="333" y="0"/>
                    <a:pt x="226" y="117"/>
                    <a:pt x="0" y="116"/>
                  </a:cubicBezTo>
                  <a:cubicBezTo>
                    <a:pt x="0" y="116"/>
                    <a:pt x="172" y="176"/>
                    <a:pt x="342" y="88"/>
                  </a:cubicBezTo>
                  <a:cubicBezTo>
                    <a:pt x="294" y="74"/>
                    <a:pt x="294" y="74"/>
                    <a:pt x="294" y="74"/>
                  </a:cubicBezTo>
                  <a:cubicBezTo>
                    <a:pt x="294" y="74"/>
                    <a:pt x="329" y="29"/>
                    <a:pt x="333" y="3"/>
                  </a:cubicBezTo>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8" name="Freeform 169">
              <a:extLst>
                <a:ext uri="{FF2B5EF4-FFF2-40B4-BE49-F238E27FC236}">
                  <a16:creationId xmlns:a16="http://schemas.microsoft.com/office/drawing/2014/main" id="{C6A0C3D1-3BF8-4B82-A523-4C813E504AAA}"/>
                </a:ext>
              </a:extLst>
            </p:cNvPr>
            <p:cNvSpPr>
              <a:spLocks/>
            </p:cNvSpPr>
            <p:nvPr/>
          </p:nvSpPr>
          <p:spPr bwMode="auto">
            <a:xfrm>
              <a:off x="4303" y="1028"/>
              <a:ext cx="740" cy="496"/>
            </a:xfrm>
            <a:custGeom>
              <a:avLst/>
              <a:gdLst>
                <a:gd name="T0" fmla="*/ 56 w 312"/>
                <a:gd name="T1" fmla="*/ 0 h 209"/>
                <a:gd name="T2" fmla="*/ 312 w 312"/>
                <a:gd name="T3" fmla="*/ 165 h 209"/>
                <a:gd name="T4" fmla="*/ 0 w 312"/>
                <a:gd name="T5" fmla="*/ 55 h 209"/>
                <a:gd name="T6" fmla="*/ 54 w 312"/>
                <a:gd name="T7" fmla="*/ 73 h 209"/>
                <a:gd name="T8" fmla="*/ 56 w 312"/>
                <a:gd name="T9" fmla="*/ 0 h 209"/>
              </a:gdLst>
              <a:ahLst/>
              <a:cxnLst>
                <a:cxn ang="0">
                  <a:pos x="T0" y="T1"/>
                </a:cxn>
                <a:cxn ang="0">
                  <a:pos x="T2" y="T3"/>
                </a:cxn>
                <a:cxn ang="0">
                  <a:pos x="T4" y="T5"/>
                </a:cxn>
                <a:cxn ang="0">
                  <a:pos x="T6" y="T7"/>
                </a:cxn>
                <a:cxn ang="0">
                  <a:pos x="T8" y="T9"/>
                </a:cxn>
              </a:cxnLst>
              <a:rect l="0" t="0" r="r" b="b"/>
              <a:pathLst>
                <a:path w="312" h="209">
                  <a:moveTo>
                    <a:pt x="56" y="0"/>
                  </a:moveTo>
                  <a:cubicBezTo>
                    <a:pt x="56" y="0"/>
                    <a:pt x="151" y="147"/>
                    <a:pt x="312" y="165"/>
                  </a:cubicBezTo>
                  <a:cubicBezTo>
                    <a:pt x="312" y="165"/>
                    <a:pt x="101" y="209"/>
                    <a:pt x="0" y="55"/>
                  </a:cubicBezTo>
                  <a:cubicBezTo>
                    <a:pt x="54" y="73"/>
                    <a:pt x="54" y="73"/>
                    <a:pt x="54" y="73"/>
                  </a:cubicBezTo>
                  <a:cubicBezTo>
                    <a:pt x="54" y="73"/>
                    <a:pt x="44" y="30"/>
                    <a:pt x="56" y="0"/>
                  </a:cubicBezTo>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9" name="Freeform 170">
              <a:extLst>
                <a:ext uri="{FF2B5EF4-FFF2-40B4-BE49-F238E27FC236}">
                  <a16:creationId xmlns:a16="http://schemas.microsoft.com/office/drawing/2014/main" id="{461752CC-2992-480E-A787-8EDF10B1E94E}"/>
                </a:ext>
              </a:extLst>
            </p:cNvPr>
            <p:cNvSpPr>
              <a:spLocks/>
            </p:cNvSpPr>
            <p:nvPr/>
          </p:nvSpPr>
          <p:spPr bwMode="auto">
            <a:xfrm>
              <a:off x="5374" y="1337"/>
              <a:ext cx="596" cy="159"/>
            </a:xfrm>
            <a:custGeom>
              <a:avLst/>
              <a:gdLst>
                <a:gd name="T0" fmla="*/ 203 w 251"/>
                <a:gd name="T1" fmla="*/ 1 h 67"/>
                <a:gd name="T2" fmla="*/ 205 w 251"/>
                <a:gd name="T3" fmla="*/ 0 h 67"/>
                <a:gd name="T4" fmla="*/ 175 w 251"/>
                <a:gd name="T5" fmla="*/ 9 h 67"/>
                <a:gd name="T6" fmla="*/ 16 w 251"/>
                <a:gd name="T7" fmla="*/ 57 h 67"/>
                <a:gd name="T8" fmla="*/ 0 w 251"/>
                <a:gd name="T9" fmla="*/ 61 h 67"/>
                <a:gd name="T10" fmla="*/ 251 w 251"/>
                <a:gd name="T11" fmla="*/ 15 h 67"/>
                <a:gd name="T12" fmla="*/ 203 w 251"/>
                <a:gd name="T13" fmla="*/ 1 h 67"/>
              </a:gdLst>
              <a:ahLst/>
              <a:cxnLst>
                <a:cxn ang="0">
                  <a:pos x="T0" y="T1"/>
                </a:cxn>
                <a:cxn ang="0">
                  <a:pos x="T2" y="T3"/>
                </a:cxn>
                <a:cxn ang="0">
                  <a:pos x="T4" y="T5"/>
                </a:cxn>
                <a:cxn ang="0">
                  <a:pos x="T6" y="T7"/>
                </a:cxn>
                <a:cxn ang="0">
                  <a:pos x="T8" y="T9"/>
                </a:cxn>
                <a:cxn ang="0">
                  <a:pos x="T10" y="T11"/>
                </a:cxn>
                <a:cxn ang="0">
                  <a:pos x="T12" y="T13"/>
                </a:cxn>
              </a:cxnLst>
              <a:rect l="0" t="0" r="r" b="b"/>
              <a:pathLst>
                <a:path w="251" h="67">
                  <a:moveTo>
                    <a:pt x="203" y="1"/>
                  </a:moveTo>
                  <a:cubicBezTo>
                    <a:pt x="203" y="1"/>
                    <a:pt x="204" y="1"/>
                    <a:pt x="205" y="0"/>
                  </a:cubicBezTo>
                  <a:cubicBezTo>
                    <a:pt x="195" y="3"/>
                    <a:pt x="185" y="6"/>
                    <a:pt x="175" y="9"/>
                  </a:cubicBezTo>
                  <a:cubicBezTo>
                    <a:pt x="123" y="27"/>
                    <a:pt x="70" y="43"/>
                    <a:pt x="16" y="57"/>
                  </a:cubicBezTo>
                  <a:cubicBezTo>
                    <a:pt x="11" y="58"/>
                    <a:pt x="6" y="59"/>
                    <a:pt x="0" y="61"/>
                  </a:cubicBezTo>
                  <a:cubicBezTo>
                    <a:pt x="66" y="67"/>
                    <a:pt x="159" y="63"/>
                    <a:pt x="251" y="15"/>
                  </a:cubicBezTo>
                  <a:lnTo>
                    <a:pt x="203" y="1"/>
                  </a:ln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0" name="Freeform 171">
              <a:extLst>
                <a:ext uri="{FF2B5EF4-FFF2-40B4-BE49-F238E27FC236}">
                  <a16:creationId xmlns:a16="http://schemas.microsoft.com/office/drawing/2014/main" id="{F703F7DB-B780-4A8B-ADBC-1FA2052FEFF6}"/>
                </a:ext>
              </a:extLst>
            </p:cNvPr>
            <p:cNvSpPr>
              <a:spLocks/>
            </p:cNvSpPr>
            <p:nvPr/>
          </p:nvSpPr>
          <p:spPr bwMode="auto">
            <a:xfrm>
              <a:off x="4303" y="1159"/>
              <a:ext cx="475" cy="270"/>
            </a:xfrm>
            <a:custGeom>
              <a:avLst/>
              <a:gdLst>
                <a:gd name="T0" fmla="*/ 53 w 200"/>
                <a:gd name="T1" fmla="*/ 18 h 114"/>
                <a:gd name="T2" fmla="*/ 0 w 200"/>
                <a:gd name="T3" fmla="*/ 0 h 114"/>
                <a:gd name="T4" fmla="*/ 200 w 200"/>
                <a:gd name="T5" fmla="*/ 114 h 114"/>
                <a:gd name="T6" fmla="*/ 53 w 200"/>
                <a:gd name="T7" fmla="*/ 18 h 114"/>
              </a:gdLst>
              <a:ahLst/>
              <a:cxnLst>
                <a:cxn ang="0">
                  <a:pos x="T0" y="T1"/>
                </a:cxn>
                <a:cxn ang="0">
                  <a:pos x="T2" y="T3"/>
                </a:cxn>
                <a:cxn ang="0">
                  <a:pos x="T4" y="T5"/>
                </a:cxn>
                <a:cxn ang="0">
                  <a:pos x="T6" y="T7"/>
                </a:cxn>
              </a:cxnLst>
              <a:rect l="0" t="0" r="r" b="b"/>
              <a:pathLst>
                <a:path w="200" h="114">
                  <a:moveTo>
                    <a:pt x="53" y="18"/>
                  </a:moveTo>
                  <a:cubicBezTo>
                    <a:pt x="0" y="0"/>
                    <a:pt x="0" y="0"/>
                    <a:pt x="0" y="0"/>
                  </a:cubicBezTo>
                  <a:cubicBezTo>
                    <a:pt x="52" y="80"/>
                    <a:pt x="134" y="107"/>
                    <a:pt x="200" y="114"/>
                  </a:cubicBezTo>
                  <a:cubicBezTo>
                    <a:pt x="147" y="89"/>
                    <a:pt x="97" y="57"/>
                    <a:pt x="53" y="18"/>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1" name="Freeform 172">
              <a:extLst>
                <a:ext uri="{FF2B5EF4-FFF2-40B4-BE49-F238E27FC236}">
                  <a16:creationId xmlns:a16="http://schemas.microsoft.com/office/drawing/2014/main" id="{C15964F6-2BFC-435B-AEFE-90C60ABA0563}"/>
                </a:ext>
              </a:extLst>
            </p:cNvPr>
            <p:cNvSpPr>
              <a:spLocks/>
            </p:cNvSpPr>
            <p:nvPr/>
          </p:nvSpPr>
          <p:spPr bwMode="auto">
            <a:xfrm>
              <a:off x="5008" y="1263"/>
              <a:ext cx="223" cy="212"/>
            </a:xfrm>
            <a:custGeom>
              <a:avLst/>
              <a:gdLst>
                <a:gd name="T0" fmla="*/ 87 w 94"/>
                <a:gd name="T1" fmla="*/ 22 h 89"/>
                <a:gd name="T2" fmla="*/ 46 w 94"/>
                <a:gd name="T3" fmla="*/ 15 h 89"/>
                <a:gd name="T4" fmla="*/ 1 w 94"/>
                <a:gd name="T5" fmla="*/ 69 h 89"/>
                <a:gd name="T6" fmla="*/ 70 w 94"/>
                <a:gd name="T7" fmla="*/ 89 h 89"/>
                <a:gd name="T8" fmla="*/ 87 w 94"/>
                <a:gd name="T9" fmla="*/ 72 h 89"/>
                <a:gd name="T10" fmla="*/ 87 w 94"/>
                <a:gd name="T11" fmla="*/ 22 h 89"/>
              </a:gdLst>
              <a:ahLst/>
              <a:cxnLst>
                <a:cxn ang="0">
                  <a:pos x="T0" y="T1"/>
                </a:cxn>
                <a:cxn ang="0">
                  <a:pos x="T2" y="T3"/>
                </a:cxn>
                <a:cxn ang="0">
                  <a:pos x="T4" y="T5"/>
                </a:cxn>
                <a:cxn ang="0">
                  <a:pos x="T6" y="T7"/>
                </a:cxn>
                <a:cxn ang="0">
                  <a:pos x="T8" y="T9"/>
                </a:cxn>
                <a:cxn ang="0">
                  <a:pos x="T10" y="T11"/>
                </a:cxn>
              </a:cxnLst>
              <a:rect l="0" t="0" r="r" b="b"/>
              <a:pathLst>
                <a:path w="94" h="89">
                  <a:moveTo>
                    <a:pt x="87" y="22"/>
                  </a:moveTo>
                  <a:cubicBezTo>
                    <a:pt x="87" y="22"/>
                    <a:pt x="64" y="0"/>
                    <a:pt x="46" y="15"/>
                  </a:cubicBezTo>
                  <a:cubicBezTo>
                    <a:pt x="28" y="30"/>
                    <a:pt x="1" y="53"/>
                    <a:pt x="1" y="69"/>
                  </a:cubicBezTo>
                  <a:cubicBezTo>
                    <a:pt x="0" y="84"/>
                    <a:pt x="67" y="89"/>
                    <a:pt x="70" y="89"/>
                  </a:cubicBezTo>
                  <a:cubicBezTo>
                    <a:pt x="73" y="89"/>
                    <a:pt x="87" y="72"/>
                    <a:pt x="87" y="72"/>
                  </a:cubicBezTo>
                  <a:cubicBezTo>
                    <a:pt x="87" y="72"/>
                    <a:pt x="94" y="40"/>
                    <a:pt x="87" y="22"/>
                  </a:cubicBezTo>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2" name="Freeform 173">
              <a:extLst>
                <a:ext uri="{FF2B5EF4-FFF2-40B4-BE49-F238E27FC236}">
                  <a16:creationId xmlns:a16="http://schemas.microsoft.com/office/drawing/2014/main" id="{79E25600-D244-4343-8087-3C98A9FBF8E6}"/>
                </a:ext>
              </a:extLst>
            </p:cNvPr>
            <p:cNvSpPr>
              <a:spLocks/>
            </p:cNvSpPr>
            <p:nvPr/>
          </p:nvSpPr>
          <p:spPr bwMode="auto">
            <a:xfrm>
              <a:off x="5008" y="1311"/>
              <a:ext cx="206" cy="164"/>
            </a:xfrm>
            <a:custGeom>
              <a:avLst/>
              <a:gdLst>
                <a:gd name="T0" fmla="*/ 51 w 87"/>
                <a:gd name="T1" fmla="*/ 42 h 69"/>
                <a:gd name="T2" fmla="*/ 39 w 87"/>
                <a:gd name="T3" fmla="*/ 8 h 69"/>
                <a:gd name="T4" fmla="*/ 40 w 87"/>
                <a:gd name="T5" fmla="*/ 0 h 69"/>
                <a:gd name="T6" fmla="*/ 1 w 87"/>
                <a:gd name="T7" fmla="*/ 49 h 69"/>
                <a:gd name="T8" fmla="*/ 70 w 87"/>
                <a:gd name="T9" fmla="*/ 69 h 69"/>
                <a:gd name="T10" fmla="*/ 87 w 87"/>
                <a:gd name="T11" fmla="*/ 52 h 69"/>
                <a:gd name="T12" fmla="*/ 87 w 87"/>
                <a:gd name="T13" fmla="*/ 49 h 69"/>
                <a:gd name="T14" fmla="*/ 51 w 87"/>
                <a:gd name="T15" fmla="*/ 42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69">
                  <a:moveTo>
                    <a:pt x="51" y="42"/>
                  </a:moveTo>
                  <a:cubicBezTo>
                    <a:pt x="40" y="34"/>
                    <a:pt x="37" y="20"/>
                    <a:pt x="39" y="8"/>
                  </a:cubicBezTo>
                  <a:cubicBezTo>
                    <a:pt x="39" y="5"/>
                    <a:pt x="39" y="3"/>
                    <a:pt x="40" y="0"/>
                  </a:cubicBezTo>
                  <a:cubicBezTo>
                    <a:pt x="22" y="15"/>
                    <a:pt x="1" y="35"/>
                    <a:pt x="1" y="49"/>
                  </a:cubicBezTo>
                  <a:cubicBezTo>
                    <a:pt x="0" y="64"/>
                    <a:pt x="67" y="69"/>
                    <a:pt x="70" y="69"/>
                  </a:cubicBezTo>
                  <a:cubicBezTo>
                    <a:pt x="73" y="69"/>
                    <a:pt x="87" y="52"/>
                    <a:pt x="87" y="52"/>
                  </a:cubicBezTo>
                  <a:cubicBezTo>
                    <a:pt x="87" y="52"/>
                    <a:pt x="87" y="51"/>
                    <a:pt x="87" y="49"/>
                  </a:cubicBezTo>
                  <a:cubicBezTo>
                    <a:pt x="74" y="51"/>
                    <a:pt x="61" y="50"/>
                    <a:pt x="51" y="42"/>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3" name="Freeform 174">
              <a:extLst>
                <a:ext uri="{FF2B5EF4-FFF2-40B4-BE49-F238E27FC236}">
                  <a16:creationId xmlns:a16="http://schemas.microsoft.com/office/drawing/2014/main" id="{323AF263-0E79-4A00-9686-AFF2314E3324}"/>
                </a:ext>
              </a:extLst>
            </p:cNvPr>
            <p:cNvSpPr>
              <a:spLocks/>
            </p:cNvSpPr>
            <p:nvPr/>
          </p:nvSpPr>
          <p:spPr bwMode="auto">
            <a:xfrm>
              <a:off x="4269" y="1439"/>
              <a:ext cx="1518" cy="2307"/>
            </a:xfrm>
            <a:custGeom>
              <a:avLst/>
              <a:gdLst>
                <a:gd name="T0" fmla="*/ 77 w 639"/>
                <a:gd name="T1" fmla="*/ 0 h 971"/>
                <a:gd name="T2" fmla="*/ 639 w 639"/>
                <a:gd name="T3" fmla="*/ 62 h 971"/>
                <a:gd name="T4" fmla="*/ 557 w 639"/>
                <a:gd name="T5" fmla="*/ 971 h 971"/>
                <a:gd name="T6" fmla="*/ 0 w 639"/>
                <a:gd name="T7" fmla="*/ 971 h 971"/>
                <a:gd name="T8" fmla="*/ 77 w 639"/>
                <a:gd name="T9" fmla="*/ 0 h 971"/>
              </a:gdLst>
              <a:ahLst/>
              <a:cxnLst>
                <a:cxn ang="0">
                  <a:pos x="T0" y="T1"/>
                </a:cxn>
                <a:cxn ang="0">
                  <a:pos x="T2" y="T3"/>
                </a:cxn>
                <a:cxn ang="0">
                  <a:pos x="T4" y="T5"/>
                </a:cxn>
                <a:cxn ang="0">
                  <a:pos x="T6" y="T7"/>
                </a:cxn>
                <a:cxn ang="0">
                  <a:pos x="T8" y="T9"/>
                </a:cxn>
              </a:cxnLst>
              <a:rect l="0" t="0" r="r" b="b"/>
              <a:pathLst>
                <a:path w="639" h="971">
                  <a:moveTo>
                    <a:pt x="77" y="0"/>
                  </a:moveTo>
                  <a:cubicBezTo>
                    <a:pt x="81" y="0"/>
                    <a:pt x="639" y="62"/>
                    <a:pt x="639" y="62"/>
                  </a:cubicBezTo>
                  <a:cubicBezTo>
                    <a:pt x="557" y="971"/>
                    <a:pt x="557" y="971"/>
                    <a:pt x="557" y="971"/>
                  </a:cubicBezTo>
                  <a:cubicBezTo>
                    <a:pt x="0" y="971"/>
                    <a:pt x="0" y="971"/>
                    <a:pt x="0" y="971"/>
                  </a:cubicBezTo>
                  <a:lnTo>
                    <a:pt x="77" y="0"/>
                  </a:lnTo>
                  <a:close/>
                </a:path>
              </a:pathLst>
            </a:custGeom>
            <a:solidFill>
              <a:srgbClr val="519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4" name="Freeform 175">
              <a:extLst>
                <a:ext uri="{FF2B5EF4-FFF2-40B4-BE49-F238E27FC236}">
                  <a16:creationId xmlns:a16="http://schemas.microsoft.com/office/drawing/2014/main" id="{57E35264-076F-48DA-8716-1DBC8EA76196}"/>
                </a:ext>
              </a:extLst>
            </p:cNvPr>
            <p:cNvSpPr>
              <a:spLocks/>
            </p:cNvSpPr>
            <p:nvPr/>
          </p:nvSpPr>
          <p:spPr bwMode="auto">
            <a:xfrm>
              <a:off x="4424" y="1439"/>
              <a:ext cx="1363" cy="660"/>
            </a:xfrm>
            <a:custGeom>
              <a:avLst/>
              <a:gdLst>
                <a:gd name="T0" fmla="*/ 574 w 574"/>
                <a:gd name="T1" fmla="*/ 62 h 278"/>
                <a:gd name="T2" fmla="*/ 12 w 574"/>
                <a:gd name="T3" fmla="*/ 0 h 278"/>
                <a:gd name="T4" fmla="*/ 0 w 574"/>
                <a:gd name="T5" fmla="*/ 141 h 278"/>
                <a:gd name="T6" fmla="*/ 554 w 574"/>
                <a:gd name="T7" fmla="*/ 278 h 278"/>
                <a:gd name="T8" fmla="*/ 574 w 574"/>
                <a:gd name="T9" fmla="*/ 62 h 278"/>
              </a:gdLst>
              <a:ahLst/>
              <a:cxnLst>
                <a:cxn ang="0">
                  <a:pos x="T0" y="T1"/>
                </a:cxn>
                <a:cxn ang="0">
                  <a:pos x="T2" y="T3"/>
                </a:cxn>
                <a:cxn ang="0">
                  <a:pos x="T4" y="T5"/>
                </a:cxn>
                <a:cxn ang="0">
                  <a:pos x="T6" y="T7"/>
                </a:cxn>
                <a:cxn ang="0">
                  <a:pos x="T8" y="T9"/>
                </a:cxn>
              </a:cxnLst>
              <a:rect l="0" t="0" r="r" b="b"/>
              <a:pathLst>
                <a:path w="574" h="278">
                  <a:moveTo>
                    <a:pt x="574" y="62"/>
                  </a:moveTo>
                  <a:cubicBezTo>
                    <a:pt x="574" y="62"/>
                    <a:pt x="16" y="0"/>
                    <a:pt x="12" y="0"/>
                  </a:cubicBezTo>
                  <a:cubicBezTo>
                    <a:pt x="0" y="141"/>
                    <a:pt x="0" y="141"/>
                    <a:pt x="0" y="141"/>
                  </a:cubicBezTo>
                  <a:cubicBezTo>
                    <a:pt x="554" y="278"/>
                    <a:pt x="554" y="278"/>
                    <a:pt x="554" y="278"/>
                  </a:cubicBezTo>
                  <a:lnTo>
                    <a:pt x="574" y="62"/>
                  </a:lnTo>
                  <a:close/>
                </a:path>
              </a:pathLst>
            </a:custGeom>
            <a:solidFill>
              <a:srgbClr val="446B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5" name="Freeform 176">
              <a:extLst>
                <a:ext uri="{FF2B5EF4-FFF2-40B4-BE49-F238E27FC236}">
                  <a16:creationId xmlns:a16="http://schemas.microsoft.com/office/drawing/2014/main" id="{94F3F308-46AB-4D08-9BEB-CC37B00D2869}"/>
                </a:ext>
              </a:extLst>
            </p:cNvPr>
            <p:cNvSpPr>
              <a:spLocks/>
            </p:cNvSpPr>
            <p:nvPr/>
          </p:nvSpPr>
          <p:spPr bwMode="auto">
            <a:xfrm>
              <a:off x="4336" y="1351"/>
              <a:ext cx="1520" cy="501"/>
            </a:xfrm>
            <a:custGeom>
              <a:avLst/>
              <a:gdLst>
                <a:gd name="T0" fmla="*/ 33 w 1520"/>
                <a:gd name="T1" fmla="*/ 0 h 501"/>
                <a:gd name="T2" fmla="*/ 1520 w 1520"/>
                <a:gd name="T3" fmla="*/ 171 h 501"/>
                <a:gd name="T4" fmla="*/ 1493 w 1520"/>
                <a:gd name="T5" fmla="*/ 501 h 501"/>
                <a:gd name="T6" fmla="*/ 0 w 1520"/>
                <a:gd name="T7" fmla="*/ 316 h 501"/>
                <a:gd name="T8" fmla="*/ 33 w 1520"/>
                <a:gd name="T9" fmla="*/ 0 h 501"/>
              </a:gdLst>
              <a:ahLst/>
              <a:cxnLst>
                <a:cxn ang="0">
                  <a:pos x="T0" y="T1"/>
                </a:cxn>
                <a:cxn ang="0">
                  <a:pos x="T2" y="T3"/>
                </a:cxn>
                <a:cxn ang="0">
                  <a:pos x="T4" y="T5"/>
                </a:cxn>
                <a:cxn ang="0">
                  <a:pos x="T6" y="T7"/>
                </a:cxn>
                <a:cxn ang="0">
                  <a:pos x="T8" y="T9"/>
                </a:cxn>
              </a:cxnLst>
              <a:rect l="0" t="0" r="r" b="b"/>
              <a:pathLst>
                <a:path w="1520" h="501">
                  <a:moveTo>
                    <a:pt x="33" y="0"/>
                  </a:moveTo>
                  <a:lnTo>
                    <a:pt x="1520" y="171"/>
                  </a:lnTo>
                  <a:lnTo>
                    <a:pt x="1493" y="501"/>
                  </a:lnTo>
                  <a:lnTo>
                    <a:pt x="0" y="316"/>
                  </a:lnTo>
                  <a:lnTo>
                    <a:pt x="33" y="0"/>
                  </a:lnTo>
                  <a:close/>
                </a:path>
              </a:pathLst>
            </a:custGeom>
            <a:solidFill>
              <a:srgbClr val="7CD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6" name="Freeform 177">
              <a:extLst>
                <a:ext uri="{FF2B5EF4-FFF2-40B4-BE49-F238E27FC236}">
                  <a16:creationId xmlns:a16="http://schemas.microsoft.com/office/drawing/2014/main" id="{80FD71F5-0679-4DE7-B685-15589FEFEAF2}"/>
                </a:ext>
              </a:extLst>
            </p:cNvPr>
            <p:cNvSpPr>
              <a:spLocks/>
            </p:cNvSpPr>
            <p:nvPr/>
          </p:nvSpPr>
          <p:spPr bwMode="auto">
            <a:xfrm>
              <a:off x="4336" y="1510"/>
              <a:ext cx="1501" cy="342"/>
            </a:xfrm>
            <a:custGeom>
              <a:avLst/>
              <a:gdLst>
                <a:gd name="T0" fmla="*/ 498 w 632"/>
                <a:gd name="T1" fmla="*/ 83 h 144"/>
                <a:gd name="T2" fmla="*/ 118 w 632"/>
                <a:gd name="T3" fmla="*/ 21 h 144"/>
                <a:gd name="T4" fmla="*/ 11 w 632"/>
                <a:gd name="T5" fmla="*/ 1 h 144"/>
                <a:gd name="T6" fmla="*/ 7 w 632"/>
                <a:gd name="T7" fmla="*/ 0 h 144"/>
                <a:gd name="T8" fmla="*/ 0 w 632"/>
                <a:gd name="T9" fmla="*/ 66 h 144"/>
                <a:gd name="T10" fmla="*/ 629 w 632"/>
                <a:gd name="T11" fmla="*/ 144 h 144"/>
                <a:gd name="T12" fmla="*/ 632 w 632"/>
                <a:gd name="T13" fmla="*/ 102 h 144"/>
                <a:gd name="T14" fmla="*/ 498 w 632"/>
                <a:gd name="T15" fmla="*/ 83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2" h="144">
                  <a:moveTo>
                    <a:pt x="498" y="83"/>
                  </a:moveTo>
                  <a:cubicBezTo>
                    <a:pt x="371" y="64"/>
                    <a:pt x="244" y="44"/>
                    <a:pt x="118" y="21"/>
                  </a:cubicBezTo>
                  <a:cubicBezTo>
                    <a:pt x="82" y="14"/>
                    <a:pt x="47" y="7"/>
                    <a:pt x="11" y="1"/>
                  </a:cubicBezTo>
                  <a:cubicBezTo>
                    <a:pt x="9" y="1"/>
                    <a:pt x="8" y="1"/>
                    <a:pt x="7" y="0"/>
                  </a:cubicBezTo>
                  <a:cubicBezTo>
                    <a:pt x="0" y="66"/>
                    <a:pt x="0" y="66"/>
                    <a:pt x="0" y="66"/>
                  </a:cubicBezTo>
                  <a:cubicBezTo>
                    <a:pt x="629" y="144"/>
                    <a:pt x="629" y="144"/>
                    <a:pt x="629" y="144"/>
                  </a:cubicBezTo>
                  <a:cubicBezTo>
                    <a:pt x="632" y="102"/>
                    <a:pt x="632" y="102"/>
                    <a:pt x="632" y="102"/>
                  </a:cubicBezTo>
                  <a:cubicBezTo>
                    <a:pt x="588" y="96"/>
                    <a:pt x="543" y="89"/>
                    <a:pt x="498" y="83"/>
                  </a:cubicBezTo>
                  <a:close/>
                </a:path>
              </a:pathLst>
            </a:custGeom>
            <a:solidFill>
              <a:srgbClr val="5199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7" name="Freeform 178">
              <a:extLst>
                <a:ext uri="{FF2B5EF4-FFF2-40B4-BE49-F238E27FC236}">
                  <a16:creationId xmlns:a16="http://schemas.microsoft.com/office/drawing/2014/main" id="{636E7DA3-A7DD-4FC4-ABC8-020E187E91D0}"/>
                </a:ext>
              </a:extLst>
            </p:cNvPr>
            <p:cNvSpPr>
              <a:spLocks/>
            </p:cNvSpPr>
            <p:nvPr/>
          </p:nvSpPr>
          <p:spPr bwMode="auto">
            <a:xfrm>
              <a:off x="4770" y="947"/>
              <a:ext cx="257" cy="442"/>
            </a:xfrm>
            <a:custGeom>
              <a:avLst/>
              <a:gdLst>
                <a:gd name="T0" fmla="*/ 108 w 108"/>
                <a:gd name="T1" fmla="*/ 182 h 186"/>
                <a:gd name="T2" fmla="*/ 74 w 108"/>
                <a:gd name="T3" fmla="*/ 91 h 186"/>
                <a:gd name="T4" fmla="*/ 32 w 108"/>
                <a:gd name="T5" fmla="*/ 2 h 186"/>
                <a:gd name="T6" fmla="*/ 28 w 108"/>
                <a:gd name="T7" fmla="*/ 0 h 186"/>
                <a:gd name="T8" fmla="*/ 1 w 108"/>
                <a:gd name="T9" fmla="*/ 31 h 186"/>
                <a:gd name="T10" fmla="*/ 5 w 108"/>
                <a:gd name="T11" fmla="*/ 33 h 186"/>
                <a:gd name="T12" fmla="*/ 28 w 108"/>
                <a:gd name="T13" fmla="*/ 7 h 186"/>
                <a:gd name="T14" fmla="*/ 68 w 108"/>
                <a:gd name="T15" fmla="*/ 93 h 186"/>
                <a:gd name="T16" fmla="*/ 104 w 108"/>
                <a:gd name="T17" fmla="*/ 183 h 186"/>
                <a:gd name="T18" fmla="*/ 108 w 108"/>
                <a:gd name="T19" fmla="*/ 18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86">
                  <a:moveTo>
                    <a:pt x="108" y="182"/>
                  </a:moveTo>
                  <a:cubicBezTo>
                    <a:pt x="101" y="151"/>
                    <a:pt x="87" y="120"/>
                    <a:pt x="74" y="91"/>
                  </a:cubicBezTo>
                  <a:cubicBezTo>
                    <a:pt x="61" y="61"/>
                    <a:pt x="47" y="31"/>
                    <a:pt x="32" y="2"/>
                  </a:cubicBezTo>
                  <a:cubicBezTo>
                    <a:pt x="31" y="0"/>
                    <a:pt x="29" y="0"/>
                    <a:pt x="28" y="0"/>
                  </a:cubicBezTo>
                  <a:cubicBezTo>
                    <a:pt x="16" y="8"/>
                    <a:pt x="7" y="18"/>
                    <a:pt x="1" y="31"/>
                  </a:cubicBezTo>
                  <a:cubicBezTo>
                    <a:pt x="0" y="33"/>
                    <a:pt x="3" y="36"/>
                    <a:pt x="5" y="33"/>
                  </a:cubicBezTo>
                  <a:cubicBezTo>
                    <a:pt x="11" y="23"/>
                    <a:pt x="18" y="14"/>
                    <a:pt x="28" y="7"/>
                  </a:cubicBezTo>
                  <a:cubicBezTo>
                    <a:pt x="42" y="35"/>
                    <a:pt x="56" y="64"/>
                    <a:pt x="68" y="93"/>
                  </a:cubicBezTo>
                  <a:cubicBezTo>
                    <a:pt x="81" y="122"/>
                    <a:pt x="90" y="154"/>
                    <a:pt x="104" y="183"/>
                  </a:cubicBezTo>
                  <a:cubicBezTo>
                    <a:pt x="105" y="186"/>
                    <a:pt x="108" y="184"/>
                    <a:pt x="108" y="182"/>
                  </a:cubicBezTo>
                </a:path>
              </a:pathLst>
            </a:custGeom>
            <a:solidFill>
              <a:srgbClr val="350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8" name="Freeform 179">
              <a:extLst>
                <a:ext uri="{FF2B5EF4-FFF2-40B4-BE49-F238E27FC236}">
                  <a16:creationId xmlns:a16="http://schemas.microsoft.com/office/drawing/2014/main" id="{EA7CADD9-0584-4D78-A017-EEC08AED0ED6}"/>
                </a:ext>
              </a:extLst>
            </p:cNvPr>
            <p:cNvSpPr>
              <a:spLocks/>
            </p:cNvSpPr>
            <p:nvPr/>
          </p:nvSpPr>
          <p:spPr bwMode="auto">
            <a:xfrm>
              <a:off x="4780" y="1109"/>
              <a:ext cx="216" cy="235"/>
            </a:xfrm>
            <a:custGeom>
              <a:avLst/>
              <a:gdLst>
                <a:gd name="T0" fmla="*/ 90 w 91"/>
                <a:gd name="T1" fmla="*/ 96 h 99"/>
                <a:gd name="T2" fmla="*/ 45 w 91"/>
                <a:gd name="T3" fmla="*/ 52 h 99"/>
                <a:gd name="T4" fmla="*/ 3 w 91"/>
                <a:gd name="T5" fmla="*/ 1 h 99"/>
                <a:gd name="T6" fmla="*/ 1 w 91"/>
                <a:gd name="T7" fmla="*/ 2 h 99"/>
                <a:gd name="T8" fmla="*/ 88 w 91"/>
                <a:gd name="T9" fmla="*/ 98 h 99"/>
                <a:gd name="T10" fmla="*/ 90 w 91"/>
                <a:gd name="T11" fmla="*/ 96 h 99"/>
              </a:gdLst>
              <a:ahLst/>
              <a:cxnLst>
                <a:cxn ang="0">
                  <a:pos x="T0" y="T1"/>
                </a:cxn>
                <a:cxn ang="0">
                  <a:pos x="T2" y="T3"/>
                </a:cxn>
                <a:cxn ang="0">
                  <a:pos x="T4" y="T5"/>
                </a:cxn>
                <a:cxn ang="0">
                  <a:pos x="T6" y="T7"/>
                </a:cxn>
                <a:cxn ang="0">
                  <a:pos x="T8" y="T9"/>
                </a:cxn>
                <a:cxn ang="0">
                  <a:pos x="T10" y="T11"/>
                </a:cxn>
              </a:cxnLst>
              <a:rect l="0" t="0" r="r" b="b"/>
              <a:pathLst>
                <a:path w="91" h="99">
                  <a:moveTo>
                    <a:pt x="90" y="96"/>
                  </a:moveTo>
                  <a:cubicBezTo>
                    <a:pt x="74" y="82"/>
                    <a:pt x="59" y="68"/>
                    <a:pt x="45" y="52"/>
                  </a:cubicBezTo>
                  <a:cubicBezTo>
                    <a:pt x="30" y="36"/>
                    <a:pt x="16" y="19"/>
                    <a:pt x="3" y="1"/>
                  </a:cubicBezTo>
                  <a:cubicBezTo>
                    <a:pt x="2" y="0"/>
                    <a:pt x="0" y="1"/>
                    <a:pt x="1" y="2"/>
                  </a:cubicBezTo>
                  <a:cubicBezTo>
                    <a:pt x="23" y="38"/>
                    <a:pt x="54" y="73"/>
                    <a:pt x="88" y="98"/>
                  </a:cubicBezTo>
                  <a:cubicBezTo>
                    <a:pt x="89" y="99"/>
                    <a:pt x="91" y="97"/>
                    <a:pt x="90" y="96"/>
                  </a:cubicBezTo>
                </a:path>
              </a:pathLst>
            </a:custGeom>
            <a:solidFill>
              <a:srgbClr val="350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9" name="Freeform 180">
              <a:extLst>
                <a:ext uri="{FF2B5EF4-FFF2-40B4-BE49-F238E27FC236}">
                  <a16:creationId xmlns:a16="http://schemas.microsoft.com/office/drawing/2014/main" id="{2C863F0B-6FF8-4422-8493-3E12DBE0ED66}"/>
                </a:ext>
              </a:extLst>
            </p:cNvPr>
            <p:cNvSpPr>
              <a:spLocks/>
            </p:cNvSpPr>
            <p:nvPr/>
          </p:nvSpPr>
          <p:spPr bwMode="auto">
            <a:xfrm>
              <a:off x="5214" y="1130"/>
              <a:ext cx="497" cy="273"/>
            </a:xfrm>
            <a:custGeom>
              <a:avLst/>
              <a:gdLst>
                <a:gd name="T0" fmla="*/ 204 w 209"/>
                <a:gd name="T1" fmla="*/ 1 h 115"/>
                <a:gd name="T2" fmla="*/ 97 w 209"/>
                <a:gd name="T3" fmla="*/ 46 h 115"/>
                <a:gd name="T4" fmla="*/ 48 w 209"/>
                <a:gd name="T5" fmla="*/ 76 h 115"/>
                <a:gd name="T6" fmla="*/ 1 w 209"/>
                <a:gd name="T7" fmla="*/ 111 h 115"/>
                <a:gd name="T8" fmla="*/ 3 w 209"/>
                <a:gd name="T9" fmla="*/ 114 h 115"/>
                <a:gd name="T10" fmla="*/ 8 w 209"/>
                <a:gd name="T11" fmla="*/ 111 h 115"/>
                <a:gd name="T12" fmla="*/ 88 w 209"/>
                <a:gd name="T13" fmla="*/ 86 h 115"/>
                <a:gd name="T14" fmla="*/ 88 w 209"/>
                <a:gd name="T15" fmla="*/ 84 h 115"/>
                <a:gd name="T16" fmla="*/ 12 w 209"/>
                <a:gd name="T17" fmla="*/ 108 h 115"/>
                <a:gd name="T18" fmla="*/ 49 w 209"/>
                <a:gd name="T19" fmla="*/ 82 h 115"/>
                <a:gd name="T20" fmla="*/ 99 w 209"/>
                <a:gd name="T21" fmla="*/ 52 h 115"/>
                <a:gd name="T22" fmla="*/ 200 w 209"/>
                <a:gd name="T23" fmla="*/ 9 h 115"/>
                <a:gd name="T24" fmla="*/ 164 w 209"/>
                <a:gd name="T25" fmla="*/ 64 h 115"/>
                <a:gd name="T26" fmla="*/ 167 w 209"/>
                <a:gd name="T27" fmla="*/ 66 h 115"/>
                <a:gd name="T28" fmla="*/ 208 w 209"/>
                <a:gd name="T29" fmla="*/ 5 h 115"/>
                <a:gd name="T30" fmla="*/ 204 w 209"/>
                <a:gd name="T31" fmla="*/ 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9" h="115">
                  <a:moveTo>
                    <a:pt x="204" y="1"/>
                  </a:moveTo>
                  <a:cubicBezTo>
                    <a:pt x="167" y="12"/>
                    <a:pt x="131" y="28"/>
                    <a:pt x="97" y="46"/>
                  </a:cubicBezTo>
                  <a:cubicBezTo>
                    <a:pt x="80" y="55"/>
                    <a:pt x="64" y="65"/>
                    <a:pt x="48" y="76"/>
                  </a:cubicBezTo>
                  <a:cubicBezTo>
                    <a:pt x="32" y="86"/>
                    <a:pt x="14" y="97"/>
                    <a:pt x="1" y="111"/>
                  </a:cubicBezTo>
                  <a:cubicBezTo>
                    <a:pt x="0" y="113"/>
                    <a:pt x="2" y="115"/>
                    <a:pt x="3" y="114"/>
                  </a:cubicBezTo>
                  <a:cubicBezTo>
                    <a:pt x="5" y="113"/>
                    <a:pt x="7" y="112"/>
                    <a:pt x="8" y="111"/>
                  </a:cubicBezTo>
                  <a:cubicBezTo>
                    <a:pt x="36" y="108"/>
                    <a:pt x="64" y="99"/>
                    <a:pt x="88" y="86"/>
                  </a:cubicBezTo>
                  <a:cubicBezTo>
                    <a:pt x="90" y="86"/>
                    <a:pt x="89" y="83"/>
                    <a:pt x="88" y="84"/>
                  </a:cubicBezTo>
                  <a:cubicBezTo>
                    <a:pt x="63" y="94"/>
                    <a:pt x="38" y="102"/>
                    <a:pt x="12" y="108"/>
                  </a:cubicBezTo>
                  <a:cubicBezTo>
                    <a:pt x="25" y="100"/>
                    <a:pt x="37" y="90"/>
                    <a:pt x="49" y="82"/>
                  </a:cubicBezTo>
                  <a:cubicBezTo>
                    <a:pt x="65" y="71"/>
                    <a:pt x="82" y="62"/>
                    <a:pt x="99" y="52"/>
                  </a:cubicBezTo>
                  <a:cubicBezTo>
                    <a:pt x="131" y="35"/>
                    <a:pt x="165" y="21"/>
                    <a:pt x="200" y="9"/>
                  </a:cubicBezTo>
                  <a:cubicBezTo>
                    <a:pt x="191" y="29"/>
                    <a:pt x="179" y="47"/>
                    <a:pt x="164" y="64"/>
                  </a:cubicBezTo>
                  <a:cubicBezTo>
                    <a:pt x="163" y="65"/>
                    <a:pt x="165" y="68"/>
                    <a:pt x="167" y="66"/>
                  </a:cubicBezTo>
                  <a:cubicBezTo>
                    <a:pt x="186" y="50"/>
                    <a:pt x="199" y="27"/>
                    <a:pt x="208" y="5"/>
                  </a:cubicBezTo>
                  <a:cubicBezTo>
                    <a:pt x="209" y="2"/>
                    <a:pt x="206" y="0"/>
                    <a:pt x="204" y="1"/>
                  </a:cubicBezTo>
                </a:path>
              </a:pathLst>
            </a:custGeom>
            <a:solidFill>
              <a:srgbClr val="350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0" name="Freeform 181">
              <a:extLst>
                <a:ext uri="{FF2B5EF4-FFF2-40B4-BE49-F238E27FC236}">
                  <a16:creationId xmlns:a16="http://schemas.microsoft.com/office/drawing/2014/main" id="{520906ED-A0B3-496C-9968-7CA5DD350C73}"/>
                </a:ext>
              </a:extLst>
            </p:cNvPr>
            <p:cNvSpPr>
              <a:spLocks/>
            </p:cNvSpPr>
            <p:nvPr/>
          </p:nvSpPr>
          <p:spPr bwMode="auto">
            <a:xfrm>
              <a:off x="4970" y="2527"/>
              <a:ext cx="1579" cy="352"/>
            </a:xfrm>
            <a:custGeom>
              <a:avLst/>
              <a:gdLst>
                <a:gd name="T0" fmla="*/ 23 w 665"/>
                <a:gd name="T1" fmla="*/ 5 h 148"/>
                <a:gd name="T2" fmla="*/ 297 w 665"/>
                <a:gd name="T3" fmla="*/ 117 h 148"/>
                <a:gd name="T4" fmla="*/ 615 w 665"/>
                <a:gd name="T5" fmla="*/ 38 h 148"/>
                <a:gd name="T6" fmla="*/ 583 w 665"/>
                <a:gd name="T7" fmla="*/ 89 h 148"/>
                <a:gd name="T8" fmla="*/ 665 w 665"/>
                <a:gd name="T9" fmla="*/ 89 h 148"/>
                <a:gd name="T10" fmla="*/ 307 w 665"/>
                <a:gd name="T11" fmla="*/ 132 h 148"/>
                <a:gd name="T12" fmla="*/ 0 w 665"/>
                <a:gd name="T13" fmla="*/ 55 h 148"/>
                <a:gd name="T14" fmla="*/ 53 w 665"/>
                <a:gd name="T15" fmla="*/ 56 h 148"/>
                <a:gd name="T16" fmla="*/ 23 w 665"/>
                <a:gd name="T17"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5" h="148">
                  <a:moveTo>
                    <a:pt x="23" y="5"/>
                  </a:moveTo>
                  <a:cubicBezTo>
                    <a:pt x="20" y="0"/>
                    <a:pt x="169" y="82"/>
                    <a:pt x="297" y="117"/>
                  </a:cubicBezTo>
                  <a:cubicBezTo>
                    <a:pt x="297" y="117"/>
                    <a:pt x="495" y="115"/>
                    <a:pt x="615" y="38"/>
                  </a:cubicBezTo>
                  <a:cubicBezTo>
                    <a:pt x="583" y="89"/>
                    <a:pt x="583" y="89"/>
                    <a:pt x="583" y="89"/>
                  </a:cubicBezTo>
                  <a:cubicBezTo>
                    <a:pt x="665" y="89"/>
                    <a:pt x="665" y="89"/>
                    <a:pt x="665" y="89"/>
                  </a:cubicBezTo>
                  <a:cubicBezTo>
                    <a:pt x="665" y="89"/>
                    <a:pt x="530" y="148"/>
                    <a:pt x="307" y="132"/>
                  </a:cubicBezTo>
                  <a:cubicBezTo>
                    <a:pt x="85" y="115"/>
                    <a:pt x="0" y="55"/>
                    <a:pt x="0" y="55"/>
                  </a:cubicBezTo>
                  <a:cubicBezTo>
                    <a:pt x="0" y="55"/>
                    <a:pt x="23" y="60"/>
                    <a:pt x="53" y="56"/>
                  </a:cubicBezTo>
                  <a:cubicBezTo>
                    <a:pt x="53" y="56"/>
                    <a:pt x="38" y="30"/>
                    <a:pt x="23" y="5"/>
                  </a:cubicBezTo>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1" name="Freeform 182">
              <a:extLst>
                <a:ext uri="{FF2B5EF4-FFF2-40B4-BE49-F238E27FC236}">
                  <a16:creationId xmlns:a16="http://schemas.microsoft.com/office/drawing/2014/main" id="{808F0A06-D8C9-4828-9A53-38338309CDCA}"/>
                </a:ext>
              </a:extLst>
            </p:cNvPr>
            <p:cNvSpPr>
              <a:spLocks noEditPoints="1"/>
            </p:cNvSpPr>
            <p:nvPr/>
          </p:nvSpPr>
          <p:spPr bwMode="auto">
            <a:xfrm>
              <a:off x="5704" y="2287"/>
              <a:ext cx="686" cy="532"/>
            </a:xfrm>
            <a:custGeom>
              <a:avLst/>
              <a:gdLst>
                <a:gd name="T0" fmla="*/ 227 w 289"/>
                <a:gd name="T1" fmla="*/ 0 h 224"/>
                <a:gd name="T2" fmla="*/ 7 w 289"/>
                <a:gd name="T3" fmla="*/ 223 h 224"/>
                <a:gd name="T4" fmla="*/ 289 w 289"/>
                <a:gd name="T5" fmla="*/ 95 h 224"/>
                <a:gd name="T6" fmla="*/ 227 w 289"/>
                <a:gd name="T7" fmla="*/ 0 h 224"/>
                <a:gd name="T8" fmla="*/ 63 w 289"/>
                <a:gd name="T9" fmla="*/ 187 h 224"/>
                <a:gd name="T10" fmla="*/ 207 w 289"/>
                <a:gd name="T11" fmla="*/ 59 h 224"/>
                <a:gd name="T12" fmla="*/ 222 w 289"/>
                <a:gd name="T13" fmla="*/ 91 h 224"/>
                <a:gd name="T14" fmla="*/ 63 w 289"/>
                <a:gd name="T15" fmla="*/ 187 h 2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 h="224">
                  <a:moveTo>
                    <a:pt x="227" y="0"/>
                  </a:moveTo>
                  <a:cubicBezTo>
                    <a:pt x="110" y="39"/>
                    <a:pt x="0" y="224"/>
                    <a:pt x="7" y="223"/>
                  </a:cubicBezTo>
                  <a:cubicBezTo>
                    <a:pt x="215" y="197"/>
                    <a:pt x="289" y="95"/>
                    <a:pt x="289" y="95"/>
                  </a:cubicBezTo>
                  <a:cubicBezTo>
                    <a:pt x="270" y="25"/>
                    <a:pt x="227" y="0"/>
                    <a:pt x="227" y="0"/>
                  </a:cubicBezTo>
                  <a:moveTo>
                    <a:pt x="63" y="187"/>
                  </a:moveTo>
                  <a:cubicBezTo>
                    <a:pt x="57" y="188"/>
                    <a:pt x="150" y="81"/>
                    <a:pt x="207" y="59"/>
                  </a:cubicBezTo>
                  <a:cubicBezTo>
                    <a:pt x="207" y="59"/>
                    <a:pt x="221" y="69"/>
                    <a:pt x="222" y="91"/>
                  </a:cubicBezTo>
                  <a:cubicBezTo>
                    <a:pt x="222" y="91"/>
                    <a:pt x="104" y="182"/>
                    <a:pt x="63" y="187"/>
                  </a:cubicBezTo>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2" name="Freeform 183">
              <a:extLst>
                <a:ext uri="{FF2B5EF4-FFF2-40B4-BE49-F238E27FC236}">
                  <a16:creationId xmlns:a16="http://schemas.microsoft.com/office/drawing/2014/main" id="{D24580F6-2241-42FB-A61C-657DA21C1654}"/>
                </a:ext>
              </a:extLst>
            </p:cNvPr>
            <p:cNvSpPr>
              <a:spLocks noEditPoints="1"/>
            </p:cNvSpPr>
            <p:nvPr/>
          </p:nvSpPr>
          <p:spPr bwMode="auto">
            <a:xfrm>
              <a:off x="5214" y="2195"/>
              <a:ext cx="461" cy="610"/>
            </a:xfrm>
            <a:custGeom>
              <a:avLst/>
              <a:gdLst>
                <a:gd name="T0" fmla="*/ 110 w 194"/>
                <a:gd name="T1" fmla="*/ 0 h 257"/>
                <a:gd name="T2" fmla="*/ 0 w 194"/>
                <a:gd name="T3" fmla="*/ 91 h 257"/>
                <a:gd name="T4" fmla="*/ 175 w 194"/>
                <a:gd name="T5" fmla="*/ 257 h 257"/>
                <a:gd name="T6" fmla="*/ 194 w 194"/>
                <a:gd name="T7" fmla="*/ 257 h 257"/>
                <a:gd name="T8" fmla="*/ 110 w 194"/>
                <a:gd name="T9" fmla="*/ 0 h 257"/>
                <a:gd name="T10" fmla="*/ 43 w 194"/>
                <a:gd name="T11" fmla="*/ 98 h 257"/>
                <a:gd name="T12" fmla="*/ 57 w 194"/>
                <a:gd name="T13" fmla="*/ 68 h 257"/>
                <a:gd name="T14" fmla="*/ 154 w 194"/>
                <a:gd name="T15" fmla="*/ 219 h 257"/>
                <a:gd name="T16" fmla="*/ 43 w 194"/>
                <a:gd name="T17" fmla="*/ 9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57">
                  <a:moveTo>
                    <a:pt x="110" y="0"/>
                  </a:moveTo>
                  <a:cubicBezTo>
                    <a:pt x="36" y="17"/>
                    <a:pt x="0" y="91"/>
                    <a:pt x="0" y="91"/>
                  </a:cubicBezTo>
                  <a:cubicBezTo>
                    <a:pt x="21" y="181"/>
                    <a:pt x="175" y="257"/>
                    <a:pt x="175" y="257"/>
                  </a:cubicBezTo>
                  <a:cubicBezTo>
                    <a:pt x="194" y="257"/>
                    <a:pt x="194" y="257"/>
                    <a:pt x="194" y="257"/>
                  </a:cubicBezTo>
                  <a:cubicBezTo>
                    <a:pt x="186" y="91"/>
                    <a:pt x="110" y="0"/>
                    <a:pt x="110" y="0"/>
                  </a:cubicBezTo>
                  <a:moveTo>
                    <a:pt x="43" y="98"/>
                  </a:moveTo>
                  <a:cubicBezTo>
                    <a:pt x="42" y="93"/>
                    <a:pt x="57" y="68"/>
                    <a:pt x="57" y="68"/>
                  </a:cubicBezTo>
                  <a:cubicBezTo>
                    <a:pt x="57" y="68"/>
                    <a:pt x="142" y="190"/>
                    <a:pt x="154" y="219"/>
                  </a:cubicBezTo>
                  <a:cubicBezTo>
                    <a:pt x="155" y="223"/>
                    <a:pt x="53" y="148"/>
                    <a:pt x="43" y="98"/>
                  </a:cubicBezTo>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3" name="Freeform 184">
              <a:extLst>
                <a:ext uri="{FF2B5EF4-FFF2-40B4-BE49-F238E27FC236}">
                  <a16:creationId xmlns:a16="http://schemas.microsoft.com/office/drawing/2014/main" id="{6DAD858D-4185-4650-89DC-DC80C4051C0F}"/>
                </a:ext>
              </a:extLst>
            </p:cNvPr>
            <p:cNvSpPr>
              <a:spLocks/>
            </p:cNvSpPr>
            <p:nvPr/>
          </p:nvSpPr>
          <p:spPr bwMode="auto">
            <a:xfrm>
              <a:off x="5620" y="2675"/>
              <a:ext cx="164" cy="228"/>
            </a:xfrm>
            <a:custGeom>
              <a:avLst/>
              <a:gdLst>
                <a:gd name="T0" fmla="*/ 0 w 69"/>
                <a:gd name="T1" fmla="*/ 72 h 96"/>
                <a:gd name="T2" fmla="*/ 42 w 69"/>
                <a:gd name="T3" fmla="*/ 7 h 96"/>
                <a:gd name="T4" fmla="*/ 66 w 69"/>
                <a:gd name="T5" fmla="*/ 17 h 96"/>
                <a:gd name="T6" fmla="*/ 58 w 69"/>
                <a:gd name="T7" fmla="*/ 77 h 96"/>
                <a:gd name="T8" fmla="*/ 0 w 69"/>
                <a:gd name="T9" fmla="*/ 72 h 96"/>
              </a:gdLst>
              <a:ahLst/>
              <a:cxnLst>
                <a:cxn ang="0">
                  <a:pos x="T0" y="T1"/>
                </a:cxn>
                <a:cxn ang="0">
                  <a:pos x="T2" y="T3"/>
                </a:cxn>
                <a:cxn ang="0">
                  <a:pos x="T4" y="T5"/>
                </a:cxn>
                <a:cxn ang="0">
                  <a:pos x="T6" y="T7"/>
                </a:cxn>
                <a:cxn ang="0">
                  <a:pos x="T8" y="T9"/>
                </a:cxn>
              </a:cxnLst>
              <a:rect l="0" t="0" r="r" b="b"/>
              <a:pathLst>
                <a:path w="69" h="96">
                  <a:moveTo>
                    <a:pt x="0" y="72"/>
                  </a:moveTo>
                  <a:cubicBezTo>
                    <a:pt x="0" y="72"/>
                    <a:pt x="14" y="15"/>
                    <a:pt x="42" y="7"/>
                  </a:cubicBezTo>
                  <a:cubicBezTo>
                    <a:pt x="69" y="0"/>
                    <a:pt x="66" y="17"/>
                    <a:pt x="66" y="17"/>
                  </a:cubicBezTo>
                  <a:cubicBezTo>
                    <a:pt x="66" y="17"/>
                    <a:pt x="60" y="58"/>
                    <a:pt x="58" y="77"/>
                  </a:cubicBezTo>
                  <a:cubicBezTo>
                    <a:pt x="57" y="96"/>
                    <a:pt x="0" y="72"/>
                    <a:pt x="0" y="72"/>
                  </a:cubicBezTo>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Freeform 185">
              <a:extLst>
                <a:ext uri="{FF2B5EF4-FFF2-40B4-BE49-F238E27FC236}">
                  <a16:creationId xmlns:a16="http://schemas.microsoft.com/office/drawing/2014/main" id="{D6C52A58-BCAE-4307-AB93-B17E4A1EC8E9}"/>
                </a:ext>
              </a:extLst>
            </p:cNvPr>
            <p:cNvSpPr>
              <a:spLocks/>
            </p:cNvSpPr>
            <p:nvPr/>
          </p:nvSpPr>
          <p:spPr bwMode="auto">
            <a:xfrm>
              <a:off x="5027" y="2765"/>
              <a:ext cx="1349" cy="1048"/>
            </a:xfrm>
            <a:custGeom>
              <a:avLst/>
              <a:gdLst>
                <a:gd name="T0" fmla="*/ 0 w 568"/>
                <a:gd name="T1" fmla="*/ 0 h 441"/>
                <a:gd name="T2" fmla="*/ 568 w 568"/>
                <a:gd name="T3" fmla="*/ 22 h 441"/>
                <a:gd name="T4" fmla="*/ 524 w 568"/>
                <a:gd name="T5" fmla="*/ 441 h 441"/>
                <a:gd name="T6" fmla="*/ 20 w 568"/>
                <a:gd name="T7" fmla="*/ 429 h 441"/>
                <a:gd name="T8" fmla="*/ 0 w 568"/>
                <a:gd name="T9" fmla="*/ 0 h 441"/>
              </a:gdLst>
              <a:ahLst/>
              <a:cxnLst>
                <a:cxn ang="0">
                  <a:pos x="T0" y="T1"/>
                </a:cxn>
                <a:cxn ang="0">
                  <a:pos x="T2" y="T3"/>
                </a:cxn>
                <a:cxn ang="0">
                  <a:pos x="T4" y="T5"/>
                </a:cxn>
                <a:cxn ang="0">
                  <a:pos x="T6" y="T7"/>
                </a:cxn>
                <a:cxn ang="0">
                  <a:pos x="T8" y="T9"/>
                </a:cxn>
              </a:cxnLst>
              <a:rect l="0" t="0" r="r" b="b"/>
              <a:pathLst>
                <a:path w="568" h="441">
                  <a:moveTo>
                    <a:pt x="0" y="0"/>
                  </a:moveTo>
                  <a:cubicBezTo>
                    <a:pt x="10" y="1"/>
                    <a:pt x="568" y="18"/>
                    <a:pt x="568" y="22"/>
                  </a:cubicBezTo>
                  <a:cubicBezTo>
                    <a:pt x="568" y="26"/>
                    <a:pt x="524" y="441"/>
                    <a:pt x="524" y="441"/>
                  </a:cubicBezTo>
                  <a:cubicBezTo>
                    <a:pt x="20" y="429"/>
                    <a:pt x="20" y="429"/>
                    <a:pt x="20" y="429"/>
                  </a:cubicBezTo>
                  <a:lnTo>
                    <a:pt x="0" y="0"/>
                  </a:lnTo>
                  <a:close/>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Freeform 186">
              <a:extLst>
                <a:ext uri="{FF2B5EF4-FFF2-40B4-BE49-F238E27FC236}">
                  <a16:creationId xmlns:a16="http://schemas.microsoft.com/office/drawing/2014/main" id="{7146D448-0A49-48C7-8A8C-9A48D970FBD2}"/>
                </a:ext>
              </a:extLst>
            </p:cNvPr>
            <p:cNvSpPr>
              <a:spLocks/>
            </p:cNvSpPr>
            <p:nvPr/>
          </p:nvSpPr>
          <p:spPr bwMode="auto">
            <a:xfrm>
              <a:off x="5027" y="2765"/>
              <a:ext cx="434" cy="1029"/>
            </a:xfrm>
            <a:custGeom>
              <a:avLst/>
              <a:gdLst>
                <a:gd name="T0" fmla="*/ 0 w 183"/>
                <a:gd name="T1" fmla="*/ 0 h 433"/>
                <a:gd name="T2" fmla="*/ 20 w 183"/>
                <a:gd name="T3" fmla="*/ 429 h 433"/>
                <a:gd name="T4" fmla="*/ 183 w 183"/>
                <a:gd name="T5" fmla="*/ 433 h 433"/>
                <a:gd name="T6" fmla="*/ 127 w 183"/>
                <a:gd name="T7" fmla="*/ 4 h 433"/>
                <a:gd name="T8" fmla="*/ 0 w 183"/>
                <a:gd name="T9" fmla="*/ 0 h 433"/>
              </a:gdLst>
              <a:ahLst/>
              <a:cxnLst>
                <a:cxn ang="0">
                  <a:pos x="T0" y="T1"/>
                </a:cxn>
                <a:cxn ang="0">
                  <a:pos x="T2" y="T3"/>
                </a:cxn>
                <a:cxn ang="0">
                  <a:pos x="T4" y="T5"/>
                </a:cxn>
                <a:cxn ang="0">
                  <a:pos x="T6" y="T7"/>
                </a:cxn>
                <a:cxn ang="0">
                  <a:pos x="T8" y="T9"/>
                </a:cxn>
              </a:cxnLst>
              <a:rect l="0" t="0" r="r" b="b"/>
              <a:pathLst>
                <a:path w="183" h="433">
                  <a:moveTo>
                    <a:pt x="0" y="0"/>
                  </a:moveTo>
                  <a:cubicBezTo>
                    <a:pt x="20" y="429"/>
                    <a:pt x="20" y="429"/>
                    <a:pt x="20" y="429"/>
                  </a:cubicBezTo>
                  <a:cubicBezTo>
                    <a:pt x="183" y="433"/>
                    <a:pt x="183" y="433"/>
                    <a:pt x="183" y="433"/>
                  </a:cubicBezTo>
                  <a:cubicBezTo>
                    <a:pt x="170" y="334"/>
                    <a:pt x="141" y="101"/>
                    <a:pt x="127" y="4"/>
                  </a:cubicBezTo>
                  <a:cubicBezTo>
                    <a:pt x="55" y="2"/>
                    <a:pt x="3" y="0"/>
                    <a:pt x="0" y="0"/>
                  </a:cubicBez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Freeform 187">
              <a:extLst>
                <a:ext uri="{FF2B5EF4-FFF2-40B4-BE49-F238E27FC236}">
                  <a16:creationId xmlns:a16="http://schemas.microsoft.com/office/drawing/2014/main" id="{858994A5-8CF2-4314-BADD-E018549A08EC}"/>
                </a:ext>
              </a:extLst>
            </p:cNvPr>
            <p:cNvSpPr>
              <a:spLocks/>
            </p:cNvSpPr>
            <p:nvPr/>
          </p:nvSpPr>
          <p:spPr bwMode="auto">
            <a:xfrm>
              <a:off x="5027" y="2765"/>
              <a:ext cx="1349" cy="287"/>
            </a:xfrm>
            <a:custGeom>
              <a:avLst/>
              <a:gdLst>
                <a:gd name="T0" fmla="*/ 5 w 568"/>
                <a:gd name="T1" fmla="*/ 94 h 121"/>
                <a:gd name="T2" fmla="*/ 558 w 568"/>
                <a:gd name="T3" fmla="*/ 121 h 121"/>
                <a:gd name="T4" fmla="*/ 568 w 568"/>
                <a:gd name="T5" fmla="*/ 22 h 121"/>
                <a:gd name="T6" fmla="*/ 0 w 568"/>
                <a:gd name="T7" fmla="*/ 0 h 121"/>
                <a:gd name="T8" fmla="*/ 5 w 568"/>
                <a:gd name="T9" fmla="*/ 94 h 121"/>
              </a:gdLst>
              <a:ahLst/>
              <a:cxnLst>
                <a:cxn ang="0">
                  <a:pos x="T0" y="T1"/>
                </a:cxn>
                <a:cxn ang="0">
                  <a:pos x="T2" y="T3"/>
                </a:cxn>
                <a:cxn ang="0">
                  <a:pos x="T4" y="T5"/>
                </a:cxn>
                <a:cxn ang="0">
                  <a:pos x="T6" y="T7"/>
                </a:cxn>
                <a:cxn ang="0">
                  <a:pos x="T8" y="T9"/>
                </a:cxn>
              </a:cxnLst>
              <a:rect l="0" t="0" r="r" b="b"/>
              <a:pathLst>
                <a:path w="568" h="121">
                  <a:moveTo>
                    <a:pt x="5" y="94"/>
                  </a:moveTo>
                  <a:cubicBezTo>
                    <a:pt x="117" y="99"/>
                    <a:pt x="407" y="114"/>
                    <a:pt x="558" y="121"/>
                  </a:cubicBezTo>
                  <a:cubicBezTo>
                    <a:pt x="564" y="65"/>
                    <a:pt x="568" y="23"/>
                    <a:pt x="568" y="22"/>
                  </a:cubicBezTo>
                  <a:cubicBezTo>
                    <a:pt x="568" y="18"/>
                    <a:pt x="10" y="1"/>
                    <a:pt x="0" y="0"/>
                  </a:cubicBezTo>
                  <a:lnTo>
                    <a:pt x="5" y="94"/>
                  </a:ln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Freeform 188">
              <a:extLst>
                <a:ext uri="{FF2B5EF4-FFF2-40B4-BE49-F238E27FC236}">
                  <a16:creationId xmlns:a16="http://schemas.microsoft.com/office/drawing/2014/main" id="{A575E90A-E76D-414B-86DD-02A13AB6F5C3}"/>
                </a:ext>
              </a:extLst>
            </p:cNvPr>
            <p:cNvSpPr>
              <a:spLocks/>
            </p:cNvSpPr>
            <p:nvPr/>
          </p:nvSpPr>
          <p:spPr bwMode="auto">
            <a:xfrm>
              <a:off x="5027" y="2765"/>
              <a:ext cx="1330" cy="287"/>
            </a:xfrm>
            <a:custGeom>
              <a:avLst/>
              <a:gdLst>
                <a:gd name="T0" fmla="*/ 0 w 560"/>
                <a:gd name="T1" fmla="*/ 0 h 121"/>
                <a:gd name="T2" fmla="*/ 5 w 560"/>
                <a:gd name="T3" fmla="*/ 94 h 121"/>
                <a:gd name="T4" fmla="*/ 558 w 560"/>
                <a:gd name="T5" fmla="*/ 121 h 121"/>
                <a:gd name="T6" fmla="*/ 560 w 560"/>
                <a:gd name="T7" fmla="*/ 103 h 121"/>
                <a:gd name="T8" fmla="*/ 195 w 560"/>
                <a:gd name="T9" fmla="*/ 7 h 121"/>
                <a:gd name="T10" fmla="*/ 0 w 560"/>
                <a:gd name="T11" fmla="*/ 0 h 121"/>
              </a:gdLst>
              <a:ahLst/>
              <a:cxnLst>
                <a:cxn ang="0">
                  <a:pos x="T0" y="T1"/>
                </a:cxn>
                <a:cxn ang="0">
                  <a:pos x="T2" y="T3"/>
                </a:cxn>
                <a:cxn ang="0">
                  <a:pos x="T4" y="T5"/>
                </a:cxn>
                <a:cxn ang="0">
                  <a:pos x="T6" y="T7"/>
                </a:cxn>
                <a:cxn ang="0">
                  <a:pos x="T8" y="T9"/>
                </a:cxn>
                <a:cxn ang="0">
                  <a:pos x="T10" y="T11"/>
                </a:cxn>
              </a:cxnLst>
              <a:rect l="0" t="0" r="r" b="b"/>
              <a:pathLst>
                <a:path w="560" h="121">
                  <a:moveTo>
                    <a:pt x="0" y="0"/>
                  </a:moveTo>
                  <a:cubicBezTo>
                    <a:pt x="5" y="94"/>
                    <a:pt x="5" y="94"/>
                    <a:pt x="5" y="94"/>
                  </a:cubicBezTo>
                  <a:cubicBezTo>
                    <a:pt x="117" y="99"/>
                    <a:pt x="407" y="114"/>
                    <a:pt x="558" y="121"/>
                  </a:cubicBezTo>
                  <a:cubicBezTo>
                    <a:pt x="558" y="115"/>
                    <a:pt x="559" y="109"/>
                    <a:pt x="560" y="103"/>
                  </a:cubicBezTo>
                  <a:cubicBezTo>
                    <a:pt x="195" y="7"/>
                    <a:pt x="195" y="7"/>
                    <a:pt x="195" y="7"/>
                  </a:cubicBezTo>
                  <a:cubicBezTo>
                    <a:pt x="91" y="3"/>
                    <a:pt x="4" y="0"/>
                    <a:pt x="0" y="0"/>
                  </a:cubicBezTo>
                  <a:close/>
                </a:path>
              </a:pathLst>
            </a:custGeom>
            <a:solidFill>
              <a:srgbClr val="CE70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8" name="Freeform 189">
              <a:extLst>
                <a:ext uri="{FF2B5EF4-FFF2-40B4-BE49-F238E27FC236}">
                  <a16:creationId xmlns:a16="http://schemas.microsoft.com/office/drawing/2014/main" id="{5F1ACE28-EBE0-4741-9D61-267D20DC76A8}"/>
                </a:ext>
              </a:extLst>
            </p:cNvPr>
            <p:cNvSpPr>
              <a:spLocks/>
            </p:cNvSpPr>
            <p:nvPr/>
          </p:nvSpPr>
          <p:spPr bwMode="auto">
            <a:xfrm>
              <a:off x="5585" y="2784"/>
              <a:ext cx="252" cy="1017"/>
            </a:xfrm>
            <a:custGeom>
              <a:avLst/>
              <a:gdLst>
                <a:gd name="T0" fmla="*/ 106 w 106"/>
                <a:gd name="T1" fmla="*/ 4 h 428"/>
                <a:gd name="T2" fmla="*/ 2 w 106"/>
                <a:gd name="T3" fmla="*/ 0 h 428"/>
                <a:gd name="T4" fmla="*/ 3 w 106"/>
                <a:gd name="T5" fmla="*/ 426 h 428"/>
                <a:gd name="T6" fmla="*/ 90 w 106"/>
                <a:gd name="T7" fmla="*/ 428 h 428"/>
                <a:gd name="T8" fmla="*/ 106 w 106"/>
                <a:gd name="T9" fmla="*/ 4 h 428"/>
              </a:gdLst>
              <a:ahLst/>
              <a:cxnLst>
                <a:cxn ang="0">
                  <a:pos x="T0" y="T1"/>
                </a:cxn>
                <a:cxn ang="0">
                  <a:pos x="T2" y="T3"/>
                </a:cxn>
                <a:cxn ang="0">
                  <a:pos x="T4" y="T5"/>
                </a:cxn>
                <a:cxn ang="0">
                  <a:pos x="T6" y="T7"/>
                </a:cxn>
                <a:cxn ang="0">
                  <a:pos x="T8" y="T9"/>
                </a:cxn>
              </a:cxnLst>
              <a:rect l="0" t="0" r="r" b="b"/>
              <a:pathLst>
                <a:path w="106" h="428">
                  <a:moveTo>
                    <a:pt x="106" y="4"/>
                  </a:moveTo>
                  <a:cubicBezTo>
                    <a:pt x="72" y="3"/>
                    <a:pt x="36" y="1"/>
                    <a:pt x="2" y="0"/>
                  </a:cubicBezTo>
                  <a:cubicBezTo>
                    <a:pt x="0" y="101"/>
                    <a:pt x="2" y="365"/>
                    <a:pt x="3" y="426"/>
                  </a:cubicBezTo>
                  <a:cubicBezTo>
                    <a:pt x="90" y="428"/>
                    <a:pt x="90" y="428"/>
                    <a:pt x="90" y="428"/>
                  </a:cubicBezTo>
                  <a:lnTo>
                    <a:pt x="106" y="4"/>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Oval 190">
              <a:extLst>
                <a:ext uri="{FF2B5EF4-FFF2-40B4-BE49-F238E27FC236}">
                  <a16:creationId xmlns:a16="http://schemas.microsoft.com/office/drawing/2014/main" id="{492AEB79-1966-48AD-ADE1-4BE99FB9B537}"/>
                </a:ext>
              </a:extLst>
            </p:cNvPr>
            <p:cNvSpPr>
              <a:spLocks noChangeArrowheads="1"/>
            </p:cNvSpPr>
            <p:nvPr/>
          </p:nvSpPr>
          <p:spPr bwMode="auto">
            <a:xfrm>
              <a:off x="5404" y="3528"/>
              <a:ext cx="136" cy="12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Oval 191">
              <a:extLst>
                <a:ext uri="{FF2B5EF4-FFF2-40B4-BE49-F238E27FC236}">
                  <a16:creationId xmlns:a16="http://schemas.microsoft.com/office/drawing/2014/main" id="{8FB1356A-B283-4E3D-8515-91602B6E2E49}"/>
                </a:ext>
              </a:extLst>
            </p:cNvPr>
            <p:cNvSpPr>
              <a:spLocks noChangeArrowheads="1"/>
            </p:cNvSpPr>
            <p:nvPr/>
          </p:nvSpPr>
          <p:spPr bwMode="auto">
            <a:xfrm>
              <a:off x="5366" y="3380"/>
              <a:ext cx="95"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Oval 192">
              <a:extLst>
                <a:ext uri="{FF2B5EF4-FFF2-40B4-BE49-F238E27FC236}">
                  <a16:creationId xmlns:a16="http://schemas.microsoft.com/office/drawing/2014/main" id="{D01BD7FB-41E9-45E3-9DA8-33DAC2CD440F}"/>
                </a:ext>
              </a:extLst>
            </p:cNvPr>
            <p:cNvSpPr>
              <a:spLocks noChangeArrowheads="1"/>
            </p:cNvSpPr>
            <p:nvPr/>
          </p:nvSpPr>
          <p:spPr bwMode="auto">
            <a:xfrm>
              <a:off x="5207" y="3238"/>
              <a:ext cx="152" cy="152"/>
            </a:xfrm>
            <a:prstGeom prst="ellipse">
              <a:avLst/>
            </a:prstGeom>
            <a:solidFill>
              <a:srgbClr val="DB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Oval 193">
              <a:extLst>
                <a:ext uri="{FF2B5EF4-FFF2-40B4-BE49-F238E27FC236}">
                  <a16:creationId xmlns:a16="http://schemas.microsoft.com/office/drawing/2014/main" id="{1D9F8038-F18E-428A-8863-81B925201C31}"/>
                </a:ext>
              </a:extLst>
            </p:cNvPr>
            <p:cNvSpPr>
              <a:spLocks noChangeArrowheads="1"/>
            </p:cNvSpPr>
            <p:nvPr/>
          </p:nvSpPr>
          <p:spPr bwMode="auto">
            <a:xfrm>
              <a:off x="5447" y="3157"/>
              <a:ext cx="126" cy="13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Oval 194">
              <a:extLst>
                <a:ext uri="{FF2B5EF4-FFF2-40B4-BE49-F238E27FC236}">
                  <a16:creationId xmlns:a16="http://schemas.microsoft.com/office/drawing/2014/main" id="{5040D3C0-3902-464C-9349-F944FB24086A}"/>
                </a:ext>
              </a:extLst>
            </p:cNvPr>
            <p:cNvSpPr>
              <a:spLocks noChangeArrowheads="1"/>
            </p:cNvSpPr>
            <p:nvPr/>
          </p:nvSpPr>
          <p:spPr bwMode="auto">
            <a:xfrm>
              <a:off x="5331" y="3052"/>
              <a:ext cx="95"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Freeform 195">
              <a:extLst>
                <a:ext uri="{FF2B5EF4-FFF2-40B4-BE49-F238E27FC236}">
                  <a16:creationId xmlns:a16="http://schemas.microsoft.com/office/drawing/2014/main" id="{128898D0-119A-4B47-BFD7-EE66DDF43522}"/>
                </a:ext>
              </a:extLst>
            </p:cNvPr>
            <p:cNvSpPr>
              <a:spLocks/>
            </p:cNvSpPr>
            <p:nvPr/>
          </p:nvSpPr>
          <p:spPr bwMode="auto">
            <a:xfrm>
              <a:off x="5404" y="3539"/>
              <a:ext cx="38" cy="107"/>
            </a:xfrm>
            <a:custGeom>
              <a:avLst/>
              <a:gdLst>
                <a:gd name="T0" fmla="*/ 15 w 16"/>
                <a:gd name="T1" fmla="*/ 35 h 45"/>
                <a:gd name="T2" fmla="*/ 15 w 16"/>
                <a:gd name="T3" fmla="*/ 32 h 45"/>
                <a:gd name="T4" fmla="*/ 15 w 16"/>
                <a:gd name="T5" fmla="*/ 28 h 45"/>
                <a:gd name="T6" fmla="*/ 14 w 16"/>
                <a:gd name="T7" fmla="*/ 25 h 45"/>
                <a:gd name="T8" fmla="*/ 12 w 16"/>
                <a:gd name="T9" fmla="*/ 6 h 45"/>
                <a:gd name="T10" fmla="*/ 12 w 16"/>
                <a:gd name="T11" fmla="*/ 5 h 45"/>
                <a:gd name="T12" fmla="*/ 12 w 16"/>
                <a:gd name="T13" fmla="*/ 4 h 45"/>
                <a:gd name="T14" fmla="*/ 11 w 16"/>
                <a:gd name="T15" fmla="*/ 0 h 45"/>
                <a:gd name="T16" fmla="*/ 0 w 16"/>
                <a:gd name="T17" fmla="*/ 21 h 45"/>
                <a:gd name="T18" fmla="*/ 16 w 16"/>
                <a:gd name="T19" fmla="*/ 45 h 45"/>
                <a:gd name="T20" fmla="*/ 15 w 16"/>
                <a:gd name="T21" fmla="*/ 36 h 45"/>
                <a:gd name="T22" fmla="*/ 15 w 16"/>
                <a:gd name="T23" fmla="*/ 3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45">
                  <a:moveTo>
                    <a:pt x="15" y="35"/>
                  </a:moveTo>
                  <a:cubicBezTo>
                    <a:pt x="15" y="34"/>
                    <a:pt x="15" y="33"/>
                    <a:pt x="15" y="32"/>
                  </a:cubicBezTo>
                  <a:cubicBezTo>
                    <a:pt x="15" y="31"/>
                    <a:pt x="15" y="29"/>
                    <a:pt x="15" y="28"/>
                  </a:cubicBezTo>
                  <a:cubicBezTo>
                    <a:pt x="14" y="27"/>
                    <a:pt x="14" y="26"/>
                    <a:pt x="14" y="25"/>
                  </a:cubicBezTo>
                  <a:cubicBezTo>
                    <a:pt x="13" y="19"/>
                    <a:pt x="12" y="12"/>
                    <a:pt x="12" y="6"/>
                  </a:cubicBezTo>
                  <a:cubicBezTo>
                    <a:pt x="12" y="6"/>
                    <a:pt x="12" y="5"/>
                    <a:pt x="12" y="5"/>
                  </a:cubicBezTo>
                  <a:cubicBezTo>
                    <a:pt x="11" y="4"/>
                    <a:pt x="12" y="4"/>
                    <a:pt x="12" y="4"/>
                  </a:cubicBezTo>
                  <a:cubicBezTo>
                    <a:pt x="11" y="3"/>
                    <a:pt x="11" y="2"/>
                    <a:pt x="11" y="0"/>
                  </a:cubicBezTo>
                  <a:cubicBezTo>
                    <a:pt x="4" y="5"/>
                    <a:pt x="0" y="13"/>
                    <a:pt x="0" y="21"/>
                  </a:cubicBezTo>
                  <a:cubicBezTo>
                    <a:pt x="0" y="31"/>
                    <a:pt x="7" y="40"/>
                    <a:pt x="16" y="45"/>
                  </a:cubicBezTo>
                  <a:cubicBezTo>
                    <a:pt x="16" y="42"/>
                    <a:pt x="16" y="39"/>
                    <a:pt x="15" y="36"/>
                  </a:cubicBezTo>
                  <a:cubicBezTo>
                    <a:pt x="15" y="35"/>
                    <a:pt x="15" y="35"/>
                    <a:pt x="15" y="35"/>
                  </a:cubicBezTo>
                  <a:close/>
                </a:path>
              </a:pathLst>
            </a:custGeom>
            <a:solidFill>
              <a:srgbClr val="DB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5" name="Freeform 196">
              <a:extLst>
                <a:ext uri="{FF2B5EF4-FFF2-40B4-BE49-F238E27FC236}">
                  <a16:creationId xmlns:a16="http://schemas.microsoft.com/office/drawing/2014/main" id="{C1AACBC0-EA93-4246-A205-31CEC4F709CC}"/>
                </a:ext>
              </a:extLst>
            </p:cNvPr>
            <p:cNvSpPr>
              <a:spLocks/>
            </p:cNvSpPr>
            <p:nvPr/>
          </p:nvSpPr>
          <p:spPr bwMode="auto">
            <a:xfrm>
              <a:off x="5366" y="3380"/>
              <a:ext cx="55" cy="83"/>
            </a:xfrm>
            <a:custGeom>
              <a:avLst/>
              <a:gdLst>
                <a:gd name="T0" fmla="*/ 18 w 23"/>
                <a:gd name="T1" fmla="*/ 0 h 35"/>
                <a:gd name="T2" fmla="*/ 0 w 23"/>
                <a:gd name="T3" fmla="*/ 18 h 35"/>
                <a:gd name="T4" fmla="*/ 20 w 23"/>
                <a:gd name="T5" fmla="*/ 35 h 35"/>
                <a:gd name="T6" fmla="*/ 23 w 23"/>
                <a:gd name="T7" fmla="*/ 35 h 35"/>
                <a:gd name="T8" fmla="*/ 18 w 23"/>
                <a:gd name="T9" fmla="*/ 0 h 35"/>
              </a:gdLst>
              <a:ahLst/>
              <a:cxnLst>
                <a:cxn ang="0">
                  <a:pos x="T0" y="T1"/>
                </a:cxn>
                <a:cxn ang="0">
                  <a:pos x="T2" y="T3"/>
                </a:cxn>
                <a:cxn ang="0">
                  <a:pos x="T4" y="T5"/>
                </a:cxn>
                <a:cxn ang="0">
                  <a:pos x="T6" y="T7"/>
                </a:cxn>
                <a:cxn ang="0">
                  <a:pos x="T8" y="T9"/>
                </a:cxn>
              </a:cxnLst>
              <a:rect l="0" t="0" r="r" b="b"/>
              <a:pathLst>
                <a:path w="23" h="35">
                  <a:moveTo>
                    <a:pt x="18" y="0"/>
                  </a:moveTo>
                  <a:cubicBezTo>
                    <a:pt x="8" y="1"/>
                    <a:pt x="0" y="9"/>
                    <a:pt x="0" y="18"/>
                  </a:cubicBezTo>
                  <a:cubicBezTo>
                    <a:pt x="0" y="27"/>
                    <a:pt x="9" y="35"/>
                    <a:pt x="20" y="35"/>
                  </a:cubicBezTo>
                  <a:cubicBezTo>
                    <a:pt x="21" y="35"/>
                    <a:pt x="22" y="35"/>
                    <a:pt x="23" y="35"/>
                  </a:cubicBezTo>
                  <a:cubicBezTo>
                    <a:pt x="21" y="23"/>
                    <a:pt x="20" y="12"/>
                    <a:pt x="18" y="0"/>
                  </a:cubicBezTo>
                  <a:close/>
                </a:path>
              </a:pathLst>
            </a:custGeom>
            <a:solidFill>
              <a:srgbClr val="DB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Freeform 197">
              <a:extLst>
                <a:ext uri="{FF2B5EF4-FFF2-40B4-BE49-F238E27FC236}">
                  <a16:creationId xmlns:a16="http://schemas.microsoft.com/office/drawing/2014/main" id="{45A5060E-E150-4C39-B769-B051FE8219CD}"/>
                </a:ext>
              </a:extLst>
            </p:cNvPr>
            <p:cNvSpPr>
              <a:spLocks/>
            </p:cNvSpPr>
            <p:nvPr/>
          </p:nvSpPr>
          <p:spPr bwMode="auto">
            <a:xfrm>
              <a:off x="5331" y="3055"/>
              <a:ext cx="47" cy="80"/>
            </a:xfrm>
            <a:custGeom>
              <a:avLst/>
              <a:gdLst>
                <a:gd name="T0" fmla="*/ 18 w 20"/>
                <a:gd name="T1" fmla="*/ 19 h 34"/>
                <a:gd name="T2" fmla="*/ 15 w 20"/>
                <a:gd name="T3" fmla="*/ 0 h 34"/>
                <a:gd name="T4" fmla="*/ 0 w 20"/>
                <a:gd name="T5" fmla="*/ 17 h 34"/>
                <a:gd name="T6" fmla="*/ 20 w 20"/>
                <a:gd name="T7" fmla="*/ 34 h 34"/>
                <a:gd name="T8" fmla="*/ 18 w 20"/>
                <a:gd name="T9" fmla="*/ 19 h 34"/>
              </a:gdLst>
              <a:ahLst/>
              <a:cxnLst>
                <a:cxn ang="0">
                  <a:pos x="T0" y="T1"/>
                </a:cxn>
                <a:cxn ang="0">
                  <a:pos x="T2" y="T3"/>
                </a:cxn>
                <a:cxn ang="0">
                  <a:pos x="T4" y="T5"/>
                </a:cxn>
                <a:cxn ang="0">
                  <a:pos x="T6" y="T7"/>
                </a:cxn>
                <a:cxn ang="0">
                  <a:pos x="T8" y="T9"/>
                </a:cxn>
              </a:cxnLst>
              <a:rect l="0" t="0" r="r" b="b"/>
              <a:pathLst>
                <a:path w="20" h="34">
                  <a:moveTo>
                    <a:pt x="18" y="19"/>
                  </a:moveTo>
                  <a:cubicBezTo>
                    <a:pt x="18" y="13"/>
                    <a:pt x="16" y="6"/>
                    <a:pt x="15" y="0"/>
                  </a:cubicBezTo>
                  <a:cubicBezTo>
                    <a:pt x="7" y="2"/>
                    <a:pt x="0" y="8"/>
                    <a:pt x="0" y="17"/>
                  </a:cubicBezTo>
                  <a:cubicBezTo>
                    <a:pt x="0" y="26"/>
                    <a:pt x="9" y="34"/>
                    <a:pt x="20" y="34"/>
                  </a:cubicBezTo>
                  <a:cubicBezTo>
                    <a:pt x="19" y="29"/>
                    <a:pt x="18" y="24"/>
                    <a:pt x="18" y="19"/>
                  </a:cubicBezTo>
                  <a:close/>
                </a:path>
              </a:pathLst>
            </a:custGeom>
            <a:solidFill>
              <a:srgbClr val="DB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Oval 198">
              <a:extLst>
                <a:ext uri="{FF2B5EF4-FFF2-40B4-BE49-F238E27FC236}">
                  <a16:creationId xmlns:a16="http://schemas.microsoft.com/office/drawing/2014/main" id="{E28E8B22-99AD-42B8-BA7E-8FE2530329E8}"/>
                </a:ext>
              </a:extLst>
            </p:cNvPr>
            <p:cNvSpPr>
              <a:spLocks noChangeArrowheads="1"/>
            </p:cNvSpPr>
            <p:nvPr/>
          </p:nvSpPr>
          <p:spPr bwMode="auto">
            <a:xfrm>
              <a:off x="5910" y="3074"/>
              <a:ext cx="159" cy="17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8" name="Oval 199">
              <a:extLst>
                <a:ext uri="{FF2B5EF4-FFF2-40B4-BE49-F238E27FC236}">
                  <a16:creationId xmlns:a16="http://schemas.microsoft.com/office/drawing/2014/main" id="{A294C4B2-036E-4D70-AFA8-226BA60132E7}"/>
                </a:ext>
              </a:extLst>
            </p:cNvPr>
            <p:cNvSpPr>
              <a:spLocks noChangeArrowheads="1"/>
            </p:cNvSpPr>
            <p:nvPr/>
          </p:nvSpPr>
          <p:spPr bwMode="auto">
            <a:xfrm>
              <a:off x="6162" y="3074"/>
              <a:ext cx="100" cy="9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9" name="Oval 200">
              <a:extLst>
                <a:ext uri="{FF2B5EF4-FFF2-40B4-BE49-F238E27FC236}">
                  <a16:creationId xmlns:a16="http://schemas.microsoft.com/office/drawing/2014/main" id="{6AF76B0C-F8A3-4EC1-A2B1-0B51F36BCDA7}"/>
                </a:ext>
              </a:extLst>
            </p:cNvPr>
            <p:cNvSpPr>
              <a:spLocks noChangeArrowheads="1"/>
            </p:cNvSpPr>
            <p:nvPr/>
          </p:nvSpPr>
          <p:spPr bwMode="auto">
            <a:xfrm>
              <a:off x="6183" y="3219"/>
              <a:ext cx="100" cy="10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0" name="Oval 201">
              <a:extLst>
                <a:ext uri="{FF2B5EF4-FFF2-40B4-BE49-F238E27FC236}">
                  <a16:creationId xmlns:a16="http://schemas.microsoft.com/office/drawing/2014/main" id="{02D7A7CC-8D43-46C9-8248-A177D4429D76}"/>
                </a:ext>
              </a:extLst>
            </p:cNvPr>
            <p:cNvSpPr>
              <a:spLocks noChangeArrowheads="1"/>
            </p:cNvSpPr>
            <p:nvPr/>
          </p:nvSpPr>
          <p:spPr bwMode="auto">
            <a:xfrm>
              <a:off x="5993" y="3642"/>
              <a:ext cx="100" cy="10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1" name="Oval 202">
              <a:extLst>
                <a:ext uri="{FF2B5EF4-FFF2-40B4-BE49-F238E27FC236}">
                  <a16:creationId xmlns:a16="http://schemas.microsoft.com/office/drawing/2014/main" id="{FCE3F8DA-6275-4C4E-BFFF-D3126DD44033}"/>
                </a:ext>
              </a:extLst>
            </p:cNvPr>
            <p:cNvSpPr>
              <a:spLocks noChangeArrowheads="1"/>
            </p:cNvSpPr>
            <p:nvPr/>
          </p:nvSpPr>
          <p:spPr bwMode="auto">
            <a:xfrm>
              <a:off x="6000" y="3328"/>
              <a:ext cx="88" cy="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2" name="Oval 203">
              <a:extLst>
                <a:ext uri="{FF2B5EF4-FFF2-40B4-BE49-F238E27FC236}">
                  <a16:creationId xmlns:a16="http://schemas.microsoft.com/office/drawing/2014/main" id="{D9982927-11BE-4E37-8784-632703CE5432}"/>
                </a:ext>
              </a:extLst>
            </p:cNvPr>
            <p:cNvSpPr>
              <a:spLocks noChangeArrowheads="1"/>
            </p:cNvSpPr>
            <p:nvPr/>
          </p:nvSpPr>
          <p:spPr bwMode="auto">
            <a:xfrm>
              <a:off x="5910" y="3490"/>
              <a:ext cx="79" cy="8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3" name="Oval 204">
              <a:extLst>
                <a:ext uri="{FF2B5EF4-FFF2-40B4-BE49-F238E27FC236}">
                  <a16:creationId xmlns:a16="http://schemas.microsoft.com/office/drawing/2014/main" id="{DC1A13E5-7A97-4256-910E-E6DB52397A29}"/>
                </a:ext>
              </a:extLst>
            </p:cNvPr>
            <p:cNvSpPr>
              <a:spLocks noChangeArrowheads="1"/>
            </p:cNvSpPr>
            <p:nvPr/>
          </p:nvSpPr>
          <p:spPr bwMode="auto">
            <a:xfrm>
              <a:off x="5314" y="3651"/>
              <a:ext cx="81" cy="81"/>
            </a:xfrm>
            <a:prstGeom prst="ellipse">
              <a:avLst/>
            </a:prstGeom>
            <a:solidFill>
              <a:srgbClr val="DBD4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4" name="Oval 205">
              <a:extLst>
                <a:ext uri="{FF2B5EF4-FFF2-40B4-BE49-F238E27FC236}">
                  <a16:creationId xmlns:a16="http://schemas.microsoft.com/office/drawing/2014/main" id="{1E74EF3E-A9D2-4C6E-BD74-89B3CE253CED}"/>
                </a:ext>
              </a:extLst>
            </p:cNvPr>
            <p:cNvSpPr>
              <a:spLocks noChangeArrowheads="1"/>
            </p:cNvSpPr>
            <p:nvPr/>
          </p:nvSpPr>
          <p:spPr bwMode="auto">
            <a:xfrm>
              <a:off x="6102" y="3490"/>
              <a:ext cx="162" cy="16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5" name="Freeform 206">
              <a:extLst>
                <a:ext uri="{FF2B5EF4-FFF2-40B4-BE49-F238E27FC236}">
                  <a16:creationId xmlns:a16="http://schemas.microsoft.com/office/drawing/2014/main" id="{796092B9-5F2D-4284-A1AC-B875AE17D104}"/>
                </a:ext>
              </a:extLst>
            </p:cNvPr>
            <p:cNvSpPr>
              <a:spLocks noEditPoints="1"/>
            </p:cNvSpPr>
            <p:nvPr/>
          </p:nvSpPr>
          <p:spPr bwMode="auto">
            <a:xfrm>
              <a:off x="4699" y="2323"/>
              <a:ext cx="537" cy="335"/>
            </a:xfrm>
            <a:custGeom>
              <a:avLst/>
              <a:gdLst>
                <a:gd name="T0" fmla="*/ 160 w 226"/>
                <a:gd name="T1" fmla="*/ 14 h 141"/>
                <a:gd name="T2" fmla="*/ 4 w 226"/>
                <a:gd name="T3" fmla="*/ 141 h 141"/>
                <a:gd name="T4" fmla="*/ 226 w 226"/>
                <a:gd name="T5" fmla="*/ 49 h 141"/>
                <a:gd name="T6" fmla="*/ 160 w 226"/>
                <a:gd name="T7" fmla="*/ 14 h 141"/>
                <a:gd name="T8" fmla="*/ 28 w 226"/>
                <a:gd name="T9" fmla="*/ 126 h 141"/>
                <a:gd name="T10" fmla="*/ 174 w 226"/>
                <a:gd name="T11" fmla="*/ 44 h 141"/>
                <a:gd name="T12" fmla="*/ 28 w 226"/>
                <a:gd name="T13" fmla="*/ 126 h 141"/>
              </a:gdLst>
              <a:ahLst/>
              <a:cxnLst>
                <a:cxn ang="0">
                  <a:pos x="T0" y="T1"/>
                </a:cxn>
                <a:cxn ang="0">
                  <a:pos x="T2" y="T3"/>
                </a:cxn>
                <a:cxn ang="0">
                  <a:pos x="T4" y="T5"/>
                </a:cxn>
                <a:cxn ang="0">
                  <a:pos x="T6" y="T7"/>
                </a:cxn>
                <a:cxn ang="0">
                  <a:pos x="T8" y="T9"/>
                </a:cxn>
                <a:cxn ang="0">
                  <a:pos x="T10" y="T11"/>
                </a:cxn>
                <a:cxn ang="0">
                  <a:pos x="T12" y="T13"/>
                </a:cxn>
              </a:cxnLst>
              <a:rect l="0" t="0" r="r" b="b"/>
              <a:pathLst>
                <a:path w="226" h="141">
                  <a:moveTo>
                    <a:pt x="160" y="14"/>
                  </a:moveTo>
                  <a:cubicBezTo>
                    <a:pt x="102" y="28"/>
                    <a:pt x="0" y="141"/>
                    <a:pt x="4" y="141"/>
                  </a:cubicBezTo>
                  <a:cubicBezTo>
                    <a:pt x="134" y="125"/>
                    <a:pt x="225" y="75"/>
                    <a:pt x="226" y="49"/>
                  </a:cubicBezTo>
                  <a:cubicBezTo>
                    <a:pt x="226" y="23"/>
                    <a:pt x="219" y="0"/>
                    <a:pt x="160" y="14"/>
                  </a:cubicBezTo>
                  <a:moveTo>
                    <a:pt x="28" y="126"/>
                  </a:moveTo>
                  <a:cubicBezTo>
                    <a:pt x="22" y="127"/>
                    <a:pt x="142" y="42"/>
                    <a:pt x="174" y="44"/>
                  </a:cubicBezTo>
                  <a:cubicBezTo>
                    <a:pt x="206" y="46"/>
                    <a:pt x="136" y="100"/>
                    <a:pt x="28" y="126"/>
                  </a:cubicBezTo>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6" name="Freeform 207">
              <a:extLst>
                <a:ext uri="{FF2B5EF4-FFF2-40B4-BE49-F238E27FC236}">
                  <a16:creationId xmlns:a16="http://schemas.microsoft.com/office/drawing/2014/main" id="{20107053-DDFD-421A-8249-E9268FC8F014}"/>
                </a:ext>
              </a:extLst>
            </p:cNvPr>
            <p:cNvSpPr>
              <a:spLocks noEditPoints="1"/>
            </p:cNvSpPr>
            <p:nvPr/>
          </p:nvSpPr>
          <p:spPr bwMode="auto">
            <a:xfrm>
              <a:off x="3989" y="2427"/>
              <a:ext cx="492" cy="321"/>
            </a:xfrm>
            <a:custGeom>
              <a:avLst/>
              <a:gdLst>
                <a:gd name="T0" fmla="*/ 35 w 207"/>
                <a:gd name="T1" fmla="*/ 13 h 135"/>
                <a:gd name="T2" fmla="*/ 0 w 207"/>
                <a:gd name="T3" fmla="*/ 79 h 135"/>
                <a:gd name="T4" fmla="*/ 186 w 207"/>
                <a:gd name="T5" fmla="*/ 110 h 135"/>
                <a:gd name="T6" fmla="*/ 207 w 207"/>
                <a:gd name="T7" fmla="*/ 101 h 135"/>
                <a:gd name="T8" fmla="*/ 35 w 207"/>
                <a:gd name="T9" fmla="*/ 13 h 135"/>
                <a:gd name="T10" fmla="*/ 173 w 207"/>
                <a:gd name="T11" fmla="*/ 101 h 135"/>
                <a:gd name="T12" fmla="*/ 33 w 207"/>
                <a:gd name="T13" fmla="*/ 79 h 135"/>
                <a:gd name="T14" fmla="*/ 47 w 207"/>
                <a:gd name="T15" fmla="*/ 53 h 135"/>
                <a:gd name="T16" fmla="*/ 177 w 207"/>
                <a:gd name="T17" fmla="*/ 92 h 135"/>
                <a:gd name="T18" fmla="*/ 173 w 207"/>
                <a:gd name="T19"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7" h="135">
                  <a:moveTo>
                    <a:pt x="35" y="13"/>
                  </a:moveTo>
                  <a:cubicBezTo>
                    <a:pt x="2" y="26"/>
                    <a:pt x="0" y="79"/>
                    <a:pt x="0" y="79"/>
                  </a:cubicBezTo>
                  <a:cubicBezTo>
                    <a:pt x="45" y="135"/>
                    <a:pt x="183" y="110"/>
                    <a:pt x="186" y="110"/>
                  </a:cubicBezTo>
                  <a:cubicBezTo>
                    <a:pt x="207" y="101"/>
                    <a:pt x="207" y="101"/>
                    <a:pt x="207" y="101"/>
                  </a:cubicBezTo>
                  <a:cubicBezTo>
                    <a:pt x="207" y="101"/>
                    <a:pt x="68" y="0"/>
                    <a:pt x="35" y="13"/>
                  </a:cubicBezTo>
                  <a:moveTo>
                    <a:pt x="173" y="101"/>
                  </a:moveTo>
                  <a:cubicBezTo>
                    <a:pt x="170" y="100"/>
                    <a:pt x="46" y="92"/>
                    <a:pt x="33" y="79"/>
                  </a:cubicBezTo>
                  <a:cubicBezTo>
                    <a:pt x="19" y="65"/>
                    <a:pt x="47" y="53"/>
                    <a:pt x="47" y="53"/>
                  </a:cubicBezTo>
                  <a:cubicBezTo>
                    <a:pt x="177" y="92"/>
                    <a:pt x="177" y="92"/>
                    <a:pt x="177" y="92"/>
                  </a:cubicBezTo>
                  <a:lnTo>
                    <a:pt x="173" y="101"/>
                  </a:lnTo>
                  <a:close/>
                </a:path>
              </a:pathLst>
            </a:custGeom>
            <a:solidFill>
              <a:srgbClr val="DE95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7" name="Freeform 208">
              <a:extLst>
                <a:ext uri="{FF2B5EF4-FFF2-40B4-BE49-F238E27FC236}">
                  <a16:creationId xmlns:a16="http://schemas.microsoft.com/office/drawing/2014/main" id="{637DC74F-E1BC-45F4-A9EC-47E73307339C}"/>
                </a:ext>
              </a:extLst>
            </p:cNvPr>
            <p:cNvSpPr>
              <a:spLocks noEditPoints="1"/>
            </p:cNvSpPr>
            <p:nvPr/>
          </p:nvSpPr>
          <p:spPr bwMode="auto">
            <a:xfrm>
              <a:off x="4153" y="1855"/>
              <a:ext cx="458" cy="817"/>
            </a:xfrm>
            <a:custGeom>
              <a:avLst/>
              <a:gdLst>
                <a:gd name="T0" fmla="*/ 98 w 193"/>
                <a:gd name="T1" fmla="*/ 0 h 344"/>
                <a:gd name="T2" fmla="*/ 12 w 193"/>
                <a:gd name="T3" fmla="*/ 55 h 344"/>
                <a:gd name="T4" fmla="*/ 148 w 193"/>
                <a:gd name="T5" fmla="*/ 344 h 344"/>
                <a:gd name="T6" fmla="*/ 186 w 193"/>
                <a:gd name="T7" fmla="*/ 344 h 344"/>
                <a:gd name="T8" fmla="*/ 98 w 193"/>
                <a:gd name="T9" fmla="*/ 0 h 344"/>
                <a:gd name="T10" fmla="*/ 87 w 193"/>
                <a:gd name="T11" fmla="*/ 176 h 344"/>
                <a:gd name="T12" fmla="*/ 64 w 193"/>
                <a:gd name="T13" fmla="*/ 77 h 344"/>
                <a:gd name="T14" fmla="*/ 124 w 193"/>
                <a:gd name="T15" fmla="*/ 110 h 344"/>
                <a:gd name="T16" fmla="*/ 164 w 193"/>
                <a:gd name="T17" fmla="*/ 325 h 344"/>
                <a:gd name="T18" fmla="*/ 87 w 193"/>
                <a:gd name="T19" fmla="*/ 176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344">
                  <a:moveTo>
                    <a:pt x="98" y="0"/>
                  </a:moveTo>
                  <a:cubicBezTo>
                    <a:pt x="98" y="0"/>
                    <a:pt x="25" y="22"/>
                    <a:pt x="12" y="55"/>
                  </a:cubicBezTo>
                  <a:cubicBezTo>
                    <a:pt x="0" y="88"/>
                    <a:pt x="85" y="280"/>
                    <a:pt x="148" y="344"/>
                  </a:cubicBezTo>
                  <a:cubicBezTo>
                    <a:pt x="186" y="344"/>
                    <a:pt x="186" y="344"/>
                    <a:pt x="186" y="344"/>
                  </a:cubicBezTo>
                  <a:cubicBezTo>
                    <a:pt x="186" y="344"/>
                    <a:pt x="193" y="59"/>
                    <a:pt x="98" y="0"/>
                  </a:cubicBezTo>
                  <a:moveTo>
                    <a:pt x="87" y="176"/>
                  </a:moveTo>
                  <a:cubicBezTo>
                    <a:pt x="67" y="127"/>
                    <a:pt x="64" y="77"/>
                    <a:pt x="64" y="77"/>
                  </a:cubicBezTo>
                  <a:cubicBezTo>
                    <a:pt x="64" y="77"/>
                    <a:pt x="101" y="27"/>
                    <a:pt x="124" y="110"/>
                  </a:cubicBezTo>
                  <a:cubicBezTo>
                    <a:pt x="148" y="193"/>
                    <a:pt x="164" y="325"/>
                    <a:pt x="164" y="325"/>
                  </a:cubicBezTo>
                  <a:cubicBezTo>
                    <a:pt x="164" y="325"/>
                    <a:pt x="107" y="225"/>
                    <a:pt x="87" y="176"/>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8" name="Freeform 209">
              <a:extLst>
                <a:ext uri="{FF2B5EF4-FFF2-40B4-BE49-F238E27FC236}">
                  <a16:creationId xmlns:a16="http://schemas.microsoft.com/office/drawing/2014/main" id="{3CEF0B19-5C7E-4240-B6E9-9558B039BF40}"/>
                </a:ext>
              </a:extLst>
            </p:cNvPr>
            <p:cNvSpPr>
              <a:spLocks noEditPoints="1"/>
            </p:cNvSpPr>
            <p:nvPr/>
          </p:nvSpPr>
          <p:spPr bwMode="auto">
            <a:xfrm>
              <a:off x="3982" y="2159"/>
              <a:ext cx="560" cy="530"/>
            </a:xfrm>
            <a:custGeom>
              <a:avLst/>
              <a:gdLst>
                <a:gd name="T0" fmla="*/ 140 w 236"/>
                <a:gd name="T1" fmla="*/ 54 h 223"/>
                <a:gd name="T2" fmla="*/ 52 w 236"/>
                <a:gd name="T3" fmla="*/ 7 h 223"/>
                <a:gd name="T4" fmla="*/ 8 w 236"/>
                <a:gd name="T5" fmla="*/ 93 h 223"/>
                <a:gd name="T6" fmla="*/ 204 w 236"/>
                <a:gd name="T7" fmla="*/ 223 h 223"/>
                <a:gd name="T8" fmla="*/ 236 w 236"/>
                <a:gd name="T9" fmla="*/ 219 h 223"/>
                <a:gd name="T10" fmla="*/ 140 w 236"/>
                <a:gd name="T11" fmla="*/ 54 h 223"/>
                <a:gd name="T12" fmla="*/ 62 w 236"/>
                <a:gd name="T13" fmla="*/ 95 h 223"/>
                <a:gd name="T14" fmla="*/ 75 w 236"/>
                <a:gd name="T15" fmla="*/ 42 h 223"/>
                <a:gd name="T16" fmla="*/ 210 w 236"/>
                <a:gd name="T17" fmla="*/ 209 h 223"/>
                <a:gd name="T18" fmla="*/ 62 w 236"/>
                <a:gd name="T19" fmla="*/ 95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223">
                  <a:moveTo>
                    <a:pt x="140" y="54"/>
                  </a:moveTo>
                  <a:cubicBezTo>
                    <a:pt x="79" y="0"/>
                    <a:pt x="52" y="7"/>
                    <a:pt x="52" y="7"/>
                  </a:cubicBezTo>
                  <a:cubicBezTo>
                    <a:pt x="52" y="7"/>
                    <a:pt x="0" y="55"/>
                    <a:pt x="8" y="93"/>
                  </a:cubicBezTo>
                  <a:cubicBezTo>
                    <a:pt x="16" y="131"/>
                    <a:pt x="204" y="223"/>
                    <a:pt x="204" y="223"/>
                  </a:cubicBezTo>
                  <a:cubicBezTo>
                    <a:pt x="236" y="219"/>
                    <a:pt x="236" y="219"/>
                    <a:pt x="236" y="219"/>
                  </a:cubicBezTo>
                  <a:cubicBezTo>
                    <a:pt x="236" y="219"/>
                    <a:pt x="202" y="108"/>
                    <a:pt x="140" y="54"/>
                  </a:cubicBezTo>
                  <a:moveTo>
                    <a:pt x="62" y="95"/>
                  </a:moveTo>
                  <a:cubicBezTo>
                    <a:pt x="45" y="69"/>
                    <a:pt x="75" y="42"/>
                    <a:pt x="75" y="42"/>
                  </a:cubicBezTo>
                  <a:cubicBezTo>
                    <a:pt x="75" y="42"/>
                    <a:pt x="178" y="121"/>
                    <a:pt x="210" y="209"/>
                  </a:cubicBezTo>
                  <a:cubicBezTo>
                    <a:pt x="211" y="213"/>
                    <a:pt x="78" y="121"/>
                    <a:pt x="62" y="95"/>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9" name="Freeform 210">
              <a:extLst>
                <a:ext uri="{FF2B5EF4-FFF2-40B4-BE49-F238E27FC236}">
                  <a16:creationId xmlns:a16="http://schemas.microsoft.com/office/drawing/2014/main" id="{1DF7B86D-548B-4EB4-814A-A486FDB24B58}"/>
                </a:ext>
              </a:extLst>
            </p:cNvPr>
            <p:cNvSpPr>
              <a:spLocks noEditPoints="1"/>
            </p:cNvSpPr>
            <p:nvPr/>
          </p:nvSpPr>
          <p:spPr bwMode="auto">
            <a:xfrm>
              <a:off x="4573" y="1783"/>
              <a:ext cx="454" cy="908"/>
            </a:xfrm>
            <a:custGeom>
              <a:avLst/>
              <a:gdLst>
                <a:gd name="T0" fmla="*/ 167 w 191"/>
                <a:gd name="T1" fmla="*/ 41 h 382"/>
                <a:gd name="T2" fmla="*/ 50 w 191"/>
                <a:gd name="T3" fmla="*/ 46 h 382"/>
                <a:gd name="T4" fmla="*/ 1 w 191"/>
                <a:gd name="T5" fmla="*/ 371 h 382"/>
                <a:gd name="T6" fmla="*/ 23 w 191"/>
                <a:gd name="T7" fmla="*/ 381 h 382"/>
                <a:gd name="T8" fmla="*/ 138 w 191"/>
                <a:gd name="T9" fmla="*/ 224 h 382"/>
                <a:gd name="T10" fmla="*/ 167 w 191"/>
                <a:gd name="T11" fmla="*/ 41 h 382"/>
                <a:gd name="T12" fmla="*/ 134 w 191"/>
                <a:gd name="T13" fmla="*/ 98 h 382"/>
                <a:gd name="T14" fmla="*/ 17 w 191"/>
                <a:gd name="T15" fmla="*/ 362 h 382"/>
                <a:gd name="T16" fmla="*/ 97 w 191"/>
                <a:gd name="T17" fmla="*/ 64 h 382"/>
                <a:gd name="T18" fmla="*/ 134 w 191"/>
                <a:gd name="T19" fmla="*/ 98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382">
                  <a:moveTo>
                    <a:pt x="167" y="41"/>
                  </a:moveTo>
                  <a:cubicBezTo>
                    <a:pt x="143" y="18"/>
                    <a:pt x="83" y="0"/>
                    <a:pt x="50" y="46"/>
                  </a:cubicBezTo>
                  <a:cubicBezTo>
                    <a:pt x="17" y="93"/>
                    <a:pt x="0" y="365"/>
                    <a:pt x="1" y="371"/>
                  </a:cubicBezTo>
                  <a:cubicBezTo>
                    <a:pt x="1" y="371"/>
                    <a:pt x="20" y="382"/>
                    <a:pt x="23" y="381"/>
                  </a:cubicBezTo>
                  <a:cubicBezTo>
                    <a:pt x="27" y="379"/>
                    <a:pt x="115" y="270"/>
                    <a:pt x="138" y="224"/>
                  </a:cubicBezTo>
                  <a:cubicBezTo>
                    <a:pt x="161" y="179"/>
                    <a:pt x="191" y="64"/>
                    <a:pt x="167" y="41"/>
                  </a:cubicBezTo>
                  <a:moveTo>
                    <a:pt x="134" y="98"/>
                  </a:moveTo>
                  <a:cubicBezTo>
                    <a:pt x="125" y="162"/>
                    <a:pt x="17" y="362"/>
                    <a:pt x="17" y="362"/>
                  </a:cubicBezTo>
                  <a:cubicBezTo>
                    <a:pt x="16" y="351"/>
                    <a:pt x="97" y="64"/>
                    <a:pt x="97" y="64"/>
                  </a:cubicBezTo>
                  <a:cubicBezTo>
                    <a:pt x="97" y="64"/>
                    <a:pt x="143" y="35"/>
                    <a:pt x="134" y="98"/>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0" name="Freeform 211">
              <a:extLst>
                <a:ext uri="{FF2B5EF4-FFF2-40B4-BE49-F238E27FC236}">
                  <a16:creationId xmlns:a16="http://schemas.microsoft.com/office/drawing/2014/main" id="{F42A45A7-F1D7-44EA-B452-351FF82D3143}"/>
                </a:ext>
              </a:extLst>
            </p:cNvPr>
            <p:cNvSpPr>
              <a:spLocks noEditPoints="1"/>
            </p:cNvSpPr>
            <p:nvPr/>
          </p:nvSpPr>
          <p:spPr bwMode="auto">
            <a:xfrm>
              <a:off x="4630" y="2071"/>
              <a:ext cx="606" cy="601"/>
            </a:xfrm>
            <a:custGeom>
              <a:avLst/>
              <a:gdLst>
                <a:gd name="T0" fmla="*/ 221 w 255"/>
                <a:gd name="T1" fmla="*/ 12 h 253"/>
                <a:gd name="T2" fmla="*/ 151 w 255"/>
                <a:gd name="T3" fmla="*/ 39 h 253"/>
                <a:gd name="T4" fmla="*/ 0 w 255"/>
                <a:gd name="T5" fmla="*/ 251 h 253"/>
                <a:gd name="T6" fmla="*/ 52 w 255"/>
                <a:gd name="T7" fmla="*/ 234 h 253"/>
                <a:gd name="T8" fmla="*/ 246 w 255"/>
                <a:gd name="T9" fmla="*/ 65 h 253"/>
                <a:gd name="T10" fmla="*/ 221 w 255"/>
                <a:gd name="T11" fmla="*/ 12 h 253"/>
                <a:gd name="T12" fmla="*/ 196 w 255"/>
                <a:gd name="T13" fmla="*/ 79 h 253"/>
                <a:gd name="T14" fmla="*/ 21 w 255"/>
                <a:gd name="T15" fmla="*/ 234 h 253"/>
                <a:gd name="T16" fmla="*/ 151 w 255"/>
                <a:gd name="T17" fmla="*/ 73 h 253"/>
                <a:gd name="T18" fmla="*/ 196 w 255"/>
                <a:gd name="T19" fmla="*/ 7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5" h="253">
                  <a:moveTo>
                    <a:pt x="221" y="12"/>
                  </a:moveTo>
                  <a:cubicBezTo>
                    <a:pt x="221" y="12"/>
                    <a:pt x="203" y="0"/>
                    <a:pt x="151" y="39"/>
                  </a:cubicBezTo>
                  <a:cubicBezTo>
                    <a:pt x="100" y="78"/>
                    <a:pt x="1" y="246"/>
                    <a:pt x="0" y="251"/>
                  </a:cubicBezTo>
                  <a:cubicBezTo>
                    <a:pt x="0" y="251"/>
                    <a:pt x="15" y="253"/>
                    <a:pt x="52" y="234"/>
                  </a:cubicBezTo>
                  <a:cubicBezTo>
                    <a:pt x="89" y="216"/>
                    <a:pt x="237" y="107"/>
                    <a:pt x="246" y="65"/>
                  </a:cubicBezTo>
                  <a:cubicBezTo>
                    <a:pt x="255" y="23"/>
                    <a:pt x="221" y="12"/>
                    <a:pt x="221" y="12"/>
                  </a:cubicBezTo>
                  <a:moveTo>
                    <a:pt x="196" y="79"/>
                  </a:moveTo>
                  <a:cubicBezTo>
                    <a:pt x="188" y="102"/>
                    <a:pt x="21" y="234"/>
                    <a:pt x="21" y="234"/>
                  </a:cubicBezTo>
                  <a:cubicBezTo>
                    <a:pt x="23" y="231"/>
                    <a:pt x="117" y="94"/>
                    <a:pt x="151" y="73"/>
                  </a:cubicBezTo>
                  <a:cubicBezTo>
                    <a:pt x="186" y="52"/>
                    <a:pt x="204" y="56"/>
                    <a:pt x="196" y="79"/>
                  </a:cubicBezTo>
                </a:path>
              </a:pathLst>
            </a:custGeom>
            <a:solidFill>
              <a:srgbClr val="F9DA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1" name="Freeform 212">
              <a:extLst>
                <a:ext uri="{FF2B5EF4-FFF2-40B4-BE49-F238E27FC236}">
                  <a16:creationId xmlns:a16="http://schemas.microsoft.com/office/drawing/2014/main" id="{CF41ACED-7BC9-4E96-90EB-249BE5BA0856}"/>
                </a:ext>
              </a:extLst>
            </p:cNvPr>
            <p:cNvSpPr>
              <a:spLocks/>
            </p:cNvSpPr>
            <p:nvPr/>
          </p:nvSpPr>
          <p:spPr bwMode="auto">
            <a:xfrm>
              <a:off x="3999" y="2715"/>
              <a:ext cx="1287" cy="1152"/>
            </a:xfrm>
            <a:custGeom>
              <a:avLst/>
              <a:gdLst>
                <a:gd name="T0" fmla="*/ 0 w 542"/>
                <a:gd name="T1" fmla="*/ 91 h 485"/>
                <a:gd name="T2" fmla="*/ 69 w 542"/>
                <a:gd name="T3" fmla="*/ 479 h 485"/>
                <a:gd name="T4" fmla="*/ 542 w 542"/>
                <a:gd name="T5" fmla="*/ 485 h 485"/>
                <a:gd name="T6" fmla="*/ 542 w 542"/>
                <a:gd name="T7" fmla="*/ 0 h 485"/>
                <a:gd name="T8" fmla="*/ 0 w 542"/>
                <a:gd name="T9" fmla="*/ 91 h 485"/>
              </a:gdLst>
              <a:ahLst/>
              <a:cxnLst>
                <a:cxn ang="0">
                  <a:pos x="T0" y="T1"/>
                </a:cxn>
                <a:cxn ang="0">
                  <a:pos x="T2" y="T3"/>
                </a:cxn>
                <a:cxn ang="0">
                  <a:pos x="T4" y="T5"/>
                </a:cxn>
                <a:cxn ang="0">
                  <a:pos x="T6" y="T7"/>
                </a:cxn>
                <a:cxn ang="0">
                  <a:pos x="T8" y="T9"/>
                </a:cxn>
              </a:cxnLst>
              <a:rect l="0" t="0" r="r" b="b"/>
              <a:pathLst>
                <a:path w="542" h="485">
                  <a:moveTo>
                    <a:pt x="0" y="91"/>
                  </a:moveTo>
                  <a:cubicBezTo>
                    <a:pt x="2" y="102"/>
                    <a:pt x="69" y="479"/>
                    <a:pt x="69" y="479"/>
                  </a:cubicBezTo>
                  <a:cubicBezTo>
                    <a:pt x="542" y="485"/>
                    <a:pt x="542" y="485"/>
                    <a:pt x="542" y="485"/>
                  </a:cubicBezTo>
                  <a:cubicBezTo>
                    <a:pt x="542" y="0"/>
                    <a:pt x="542" y="0"/>
                    <a:pt x="542" y="0"/>
                  </a:cubicBezTo>
                  <a:lnTo>
                    <a:pt x="0" y="91"/>
                  </a:lnTo>
                  <a:close/>
                </a:path>
              </a:pathLst>
            </a:custGeom>
            <a:solidFill>
              <a:srgbClr val="FF7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2" name="Freeform 213">
              <a:extLst>
                <a:ext uri="{FF2B5EF4-FFF2-40B4-BE49-F238E27FC236}">
                  <a16:creationId xmlns:a16="http://schemas.microsoft.com/office/drawing/2014/main" id="{D9C7051E-5430-4D08-B482-340865845FA1}"/>
                </a:ext>
              </a:extLst>
            </p:cNvPr>
            <p:cNvSpPr>
              <a:spLocks/>
            </p:cNvSpPr>
            <p:nvPr/>
          </p:nvSpPr>
          <p:spPr bwMode="auto">
            <a:xfrm>
              <a:off x="3999" y="2872"/>
              <a:ext cx="1287" cy="995"/>
            </a:xfrm>
            <a:custGeom>
              <a:avLst/>
              <a:gdLst>
                <a:gd name="T0" fmla="*/ 326 w 542"/>
                <a:gd name="T1" fmla="*/ 183 h 419"/>
                <a:gd name="T2" fmla="*/ 264 w 542"/>
                <a:gd name="T3" fmla="*/ 129 h 419"/>
                <a:gd name="T4" fmla="*/ 213 w 542"/>
                <a:gd name="T5" fmla="*/ 80 h 419"/>
                <a:gd name="T6" fmla="*/ 151 w 542"/>
                <a:gd name="T7" fmla="*/ 0 h 419"/>
                <a:gd name="T8" fmla="*/ 0 w 542"/>
                <a:gd name="T9" fmla="*/ 25 h 419"/>
                <a:gd name="T10" fmla="*/ 69 w 542"/>
                <a:gd name="T11" fmla="*/ 413 h 419"/>
                <a:gd name="T12" fmla="*/ 542 w 542"/>
                <a:gd name="T13" fmla="*/ 419 h 419"/>
                <a:gd name="T14" fmla="*/ 542 w 542"/>
                <a:gd name="T15" fmla="*/ 366 h 419"/>
                <a:gd name="T16" fmla="*/ 326 w 542"/>
                <a:gd name="T17" fmla="*/ 183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419">
                  <a:moveTo>
                    <a:pt x="326" y="183"/>
                  </a:moveTo>
                  <a:cubicBezTo>
                    <a:pt x="305" y="165"/>
                    <a:pt x="285" y="147"/>
                    <a:pt x="264" y="129"/>
                  </a:cubicBezTo>
                  <a:cubicBezTo>
                    <a:pt x="247" y="113"/>
                    <a:pt x="228" y="98"/>
                    <a:pt x="213" y="80"/>
                  </a:cubicBezTo>
                  <a:cubicBezTo>
                    <a:pt x="191" y="54"/>
                    <a:pt x="175" y="24"/>
                    <a:pt x="151" y="0"/>
                  </a:cubicBezTo>
                  <a:cubicBezTo>
                    <a:pt x="0" y="25"/>
                    <a:pt x="0" y="25"/>
                    <a:pt x="0" y="25"/>
                  </a:cubicBezTo>
                  <a:cubicBezTo>
                    <a:pt x="2" y="36"/>
                    <a:pt x="69" y="413"/>
                    <a:pt x="69" y="413"/>
                  </a:cubicBezTo>
                  <a:cubicBezTo>
                    <a:pt x="542" y="419"/>
                    <a:pt x="542" y="419"/>
                    <a:pt x="542" y="419"/>
                  </a:cubicBezTo>
                  <a:cubicBezTo>
                    <a:pt x="542" y="366"/>
                    <a:pt x="542" y="366"/>
                    <a:pt x="542" y="366"/>
                  </a:cubicBezTo>
                  <a:cubicBezTo>
                    <a:pt x="467" y="309"/>
                    <a:pt x="397" y="246"/>
                    <a:pt x="326" y="183"/>
                  </a:cubicBezTo>
                  <a:close/>
                </a:path>
              </a:pathLst>
            </a:custGeom>
            <a:solidFill>
              <a:srgbClr val="DD5F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3" name="Freeform 214">
              <a:extLst>
                <a:ext uri="{FF2B5EF4-FFF2-40B4-BE49-F238E27FC236}">
                  <a16:creationId xmlns:a16="http://schemas.microsoft.com/office/drawing/2014/main" id="{C1B0AA9F-8624-427B-AC6C-95ED1C1A0029}"/>
                </a:ext>
              </a:extLst>
            </p:cNvPr>
            <p:cNvSpPr>
              <a:spLocks/>
            </p:cNvSpPr>
            <p:nvPr/>
          </p:nvSpPr>
          <p:spPr bwMode="auto">
            <a:xfrm>
              <a:off x="4108" y="2751"/>
              <a:ext cx="971" cy="988"/>
            </a:xfrm>
            <a:custGeom>
              <a:avLst/>
              <a:gdLst>
                <a:gd name="T0" fmla="*/ 308 w 409"/>
                <a:gd name="T1" fmla="*/ 17 h 416"/>
                <a:gd name="T2" fmla="*/ 0 w 409"/>
                <a:gd name="T3" fmla="*/ 338 h 416"/>
                <a:gd name="T4" fmla="*/ 14 w 409"/>
                <a:gd name="T5" fmla="*/ 416 h 416"/>
                <a:gd name="T6" fmla="*/ 409 w 409"/>
                <a:gd name="T7" fmla="*/ 0 h 416"/>
                <a:gd name="T8" fmla="*/ 308 w 409"/>
                <a:gd name="T9" fmla="*/ 17 h 416"/>
              </a:gdLst>
              <a:ahLst/>
              <a:cxnLst>
                <a:cxn ang="0">
                  <a:pos x="T0" y="T1"/>
                </a:cxn>
                <a:cxn ang="0">
                  <a:pos x="T2" y="T3"/>
                </a:cxn>
                <a:cxn ang="0">
                  <a:pos x="T4" y="T5"/>
                </a:cxn>
                <a:cxn ang="0">
                  <a:pos x="T6" y="T7"/>
                </a:cxn>
                <a:cxn ang="0">
                  <a:pos x="T8" y="T9"/>
                </a:cxn>
              </a:cxnLst>
              <a:rect l="0" t="0" r="r" b="b"/>
              <a:pathLst>
                <a:path w="409" h="416">
                  <a:moveTo>
                    <a:pt x="308" y="17"/>
                  </a:moveTo>
                  <a:cubicBezTo>
                    <a:pt x="0" y="338"/>
                    <a:pt x="0" y="338"/>
                    <a:pt x="0" y="338"/>
                  </a:cubicBezTo>
                  <a:cubicBezTo>
                    <a:pt x="6" y="367"/>
                    <a:pt x="10" y="394"/>
                    <a:pt x="14" y="416"/>
                  </a:cubicBezTo>
                  <a:cubicBezTo>
                    <a:pt x="409" y="0"/>
                    <a:pt x="409" y="0"/>
                    <a:pt x="409" y="0"/>
                  </a:cubicBezTo>
                  <a:lnTo>
                    <a:pt x="308" y="17"/>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4" name="Freeform 215">
              <a:extLst>
                <a:ext uri="{FF2B5EF4-FFF2-40B4-BE49-F238E27FC236}">
                  <a16:creationId xmlns:a16="http://schemas.microsoft.com/office/drawing/2014/main" id="{DC1E8C5C-C241-4B84-B07D-EF17001ACE4F}"/>
                </a:ext>
              </a:extLst>
            </p:cNvPr>
            <p:cNvSpPr>
              <a:spLocks/>
            </p:cNvSpPr>
            <p:nvPr/>
          </p:nvSpPr>
          <p:spPr bwMode="auto">
            <a:xfrm>
              <a:off x="4229" y="2715"/>
              <a:ext cx="1057" cy="1140"/>
            </a:xfrm>
            <a:custGeom>
              <a:avLst/>
              <a:gdLst>
                <a:gd name="T0" fmla="*/ 445 w 445"/>
                <a:gd name="T1" fmla="*/ 81 h 480"/>
                <a:gd name="T2" fmla="*/ 445 w 445"/>
                <a:gd name="T3" fmla="*/ 81 h 480"/>
                <a:gd name="T4" fmla="*/ 445 w 445"/>
                <a:gd name="T5" fmla="*/ 0 h 480"/>
                <a:gd name="T6" fmla="*/ 441 w 445"/>
                <a:gd name="T7" fmla="*/ 1 h 480"/>
                <a:gd name="T8" fmla="*/ 2 w 445"/>
                <a:gd name="T9" fmla="*/ 479 h 480"/>
                <a:gd name="T10" fmla="*/ 2 w 445"/>
                <a:gd name="T11" fmla="*/ 479 h 480"/>
                <a:gd name="T12" fmla="*/ 82 w 445"/>
                <a:gd name="T13" fmla="*/ 480 h 480"/>
                <a:gd name="T14" fmla="*/ 445 w 445"/>
                <a:gd name="T15" fmla="*/ 81 h 4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 h="480">
                  <a:moveTo>
                    <a:pt x="445" y="81"/>
                  </a:moveTo>
                  <a:cubicBezTo>
                    <a:pt x="445" y="81"/>
                    <a:pt x="445" y="81"/>
                    <a:pt x="445" y="81"/>
                  </a:cubicBezTo>
                  <a:cubicBezTo>
                    <a:pt x="445" y="0"/>
                    <a:pt x="445" y="0"/>
                    <a:pt x="445" y="0"/>
                  </a:cubicBezTo>
                  <a:cubicBezTo>
                    <a:pt x="441" y="1"/>
                    <a:pt x="441" y="1"/>
                    <a:pt x="441" y="1"/>
                  </a:cubicBezTo>
                  <a:cubicBezTo>
                    <a:pt x="359" y="90"/>
                    <a:pt x="0" y="479"/>
                    <a:pt x="2" y="479"/>
                  </a:cubicBezTo>
                  <a:cubicBezTo>
                    <a:pt x="2" y="479"/>
                    <a:pt x="2" y="479"/>
                    <a:pt x="2" y="479"/>
                  </a:cubicBezTo>
                  <a:cubicBezTo>
                    <a:pt x="82" y="480"/>
                    <a:pt x="82" y="480"/>
                    <a:pt x="82" y="480"/>
                  </a:cubicBezTo>
                  <a:lnTo>
                    <a:pt x="445" y="81"/>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5" name="Freeform 216">
              <a:extLst>
                <a:ext uri="{FF2B5EF4-FFF2-40B4-BE49-F238E27FC236}">
                  <a16:creationId xmlns:a16="http://schemas.microsoft.com/office/drawing/2014/main" id="{6F5A49E5-7473-471F-A899-CCADEBC9C4A6}"/>
                </a:ext>
              </a:extLst>
            </p:cNvPr>
            <p:cNvSpPr>
              <a:spLocks/>
            </p:cNvSpPr>
            <p:nvPr/>
          </p:nvSpPr>
          <p:spPr bwMode="auto">
            <a:xfrm>
              <a:off x="4640" y="3131"/>
              <a:ext cx="646" cy="729"/>
            </a:xfrm>
            <a:custGeom>
              <a:avLst/>
              <a:gdLst>
                <a:gd name="T0" fmla="*/ 89 w 272"/>
                <a:gd name="T1" fmla="*/ 307 h 307"/>
                <a:gd name="T2" fmla="*/ 272 w 272"/>
                <a:gd name="T3" fmla="*/ 107 h 307"/>
                <a:gd name="T4" fmla="*/ 272 w 272"/>
                <a:gd name="T5" fmla="*/ 0 h 307"/>
                <a:gd name="T6" fmla="*/ 0 w 272"/>
                <a:gd name="T7" fmla="*/ 306 h 307"/>
                <a:gd name="T8" fmla="*/ 89 w 272"/>
                <a:gd name="T9" fmla="*/ 307 h 307"/>
              </a:gdLst>
              <a:ahLst/>
              <a:cxnLst>
                <a:cxn ang="0">
                  <a:pos x="T0" y="T1"/>
                </a:cxn>
                <a:cxn ang="0">
                  <a:pos x="T2" y="T3"/>
                </a:cxn>
                <a:cxn ang="0">
                  <a:pos x="T4" y="T5"/>
                </a:cxn>
                <a:cxn ang="0">
                  <a:pos x="T6" y="T7"/>
                </a:cxn>
                <a:cxn ang="0">
                  <a:pos x="T8" y="T9"/>
                </a:cxn>
              </a:cxnLst>
              <a:rect l="0" t="0" r="r" b="b"/>
              <a:pathLst>
                <a:path w="272" h="307">
                  <a:moveTo>
                    <a:pt x="89" y="307"/>
                  </a:moveTo>
                  <a:cubicBezTo>
                    <a:pt x="134" y="258"/>
                    <a:pt x="221" y="162"/>
                    <a:pt x="272" y="107"/>
                  </a:cubicBezTo>
                  <a:cubicBezTo>
                    <a:pt x="272" y="0"/>
                    <a:pt x="272" y="0"/>
                    <a:pt x="272" y="0"/>
                  </a:cubicBezTo>
                  <a:cubicBezTo>
                    <a:pt x="0" y="306"/>
                    <a:pt x="0" y="306"/>
                    <a:pt x="0" y="306"/>
                  </a:cubicBezTo>
                  <a:lnTo>
                    <a:pt x="89" y="307"/>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6" name="Freeform 217">
              <a:extLst>
                <a:ext uri="{FF2B5EF4-FFF2-40B4-BE49-F238E27FC236}">
                  <a16:creationId xmlns:a16="http://schemas.microsoft.com/office/drawing/2014/main" id="{90E18FC8-7E3F-4B66-98B3-425DC53BA0C2}"/>
                </a:ext>
              </a:extLst>
            </p:cNvPr>
            <p:cNvSpPr>
              <a:spLocks/>
            </p:cNvSpPr>
            <p:nvPr/>
          </p:nvSpPr>
          <p:spPr bwMode="auto">
            <a:xfrm>
              <a:off x="5046" y="3623"/>
              <a:ext cx="240" cy="244"/>
            </a:xfrm>
            <a:custGeom>
              <a:avLst/>
              <a:gdLst>
                <a:gd name="T0" fmla="*/ 101 w 101"/>
                <a:gd name="T1" fmla="*/ 0 h 103"/>
                <a:gd name="T2" fmla="*/ 0 w 101"/>
                <a:gd name="T3" fmla="*/ 101 h 103"/>
                <a:gd name="T4" fmla="*/ 101 w 101"/>
                <a:gd name="T5" fmla="*/ 103 h 103"/>
                <a:gd name="T6" fmla="*/ 101 w 101"/>
                <a:gd name="T7" fmla="*/ 0 h 103"/>
              </a:gdLst>
              <a:ahLst/>
              <a:cxnLst>
                <a:cxn ang="0">
                  <a:pos x="T0" y="T1"/>
                </a:cxn>
                <a:cxn ang="0">
                  <a:pos x="T2" y="T3"/>
                </a:cxn>
                <a:cxn ang="0">
                  <a:pos x="T4" y="T5"/>
                </a:cxn>
                <a:cxn ang="0">
                  <a:pos x="T6" y="T7"/>
                </a:cxn>
              </a:cxnLst>
              <a:rect l="0" t="0" r="r" b="b"/>
              <a:pathLst>
                <a:path w="101" h="103">
                  <a:moveTo>
                    <a:pt x="101" y="0"/>
                  </a:moveTo>
                  <a:cubicBezTo>
                    <a:pt x="54" y="48"/>
                    <a:pt x="1" y="101"/>
                    <a:pt x="0" y="101"/>
                  </a:cubicBezTo>
                  <a:cubicBezTo>
                    <a:pt x="101" y="103"/>
                    <a:pt x="101" y="103"/>
                    <a:pt x="101" y="103"/>
                  </a:cubicBezTo>
                  <a:lnTo>
                    <a:pt x="101" y="0"/>
                  </a:lnTo>
                  <a:close/>
                </a:path>
              </a:pathLst>
            </a:custGeom>
            <a:solidFill>
              <a:srgbClr val="EA4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7" name="Freeform 218">
              <a:extLst>
                <a:ext uri="{FF2B5EF4-FFF2-40B4-BE49-F238E27FC236}">
                  <a16:creationId xmlns:a16="http://schemas.microsoft.com/office/drawing/2014/main" id="{EF6A2215-6430-4488-8F1C-D86840ED606A}"/>
                </a:ext>
              </a:extLst>
            </p:cNvPr>
            <p:cNvSpPr>
              <a:spLocks/>
            </p:cNvSpPr>
            <p:nvPr/>
          </p:nvSpPr>
          <p:spPr bwMode="auto">
            <a:xfrm>
              <a:off x="4044" y="2836"/>
              <a:ext cx="534" cy="513"/>
            </a:xfrm>
            <a:custGeom>
              <a:avLst/>
              <a:gdLst>
                <a:gd name="T0" fmla="*/ 0 w 225"/>
                <a:gd name="T1" fmla="*/ 145 h 216"/>
                <a:gd name="T2" fmla="*/ 12 w 225"/>
                <a:gd name="T3" fmla="*/ 216 h 216"/>
                <a:gd name="T4" fmla="*/ 225 w 225"/>
                <a:gd name="T5" fmla="*/ 0 h 216"/>
                <a:gd name="T6" fmla="*/ 135 w 225"/>
                <a:gd name="T7" fmla="*/ 15 h 216"/>
                <a:gd name="T8" fmla="*/ 0 w 225"/>
                <a:gd name="T9" fmla="*/ 145 h 216"/>
              </a:gdLst>
              <a:ahLst/>
              <a:cxnLst>
                <a:cxn ang="0">
                  <a:pos x="T0" y="T1"/>
                </a:cxn>
                <a:cxn ang="0">
                  <a:pos x="T2" y="T3"/>
                </a:cxn>
                <a:cxn ang="0">
                  <a:pos x="T4" y="T5"/>
                </a:cxn>
                <a:cxn ang="0">
                  <a:pos x="T6" y="T7"/>
                </a:cxn>
                <a:cxn ang="0">
                  <a:pos x="T8" y="T9"/>
                </a:cxn>
              </a:cxnLst>
              <a:rect l="0" t="0" r="r" b="b"/>
              <a:pathLst>
                <a:path w="225" h="216">
                  <a:moveTo>
                    <a:pt x="0" y="145"/>
                  </a:moveTo>
                  <a:cubicBezTo>
                    <a:pt x="4" y="168"/>
                    <a:pt x="8" y="192"/>
                    <a:pt x="12" y="216"/>
                  </a:cubicBezTo>
                  <a:cubicBezTo>
                    <a:pt x="72" y="156"/>
                    <a:pt x="179" y="46"/>
                    <a:pt x="225" y="0"/>
                  </a:cubicBezTo>
                  <a:cubicBezTo>
                    <a:pt x="135" y="15"/>
                    <a:pt x="135" y="15"/>
                    <a:pt x="135" y="15"/>
                  </a:cubicBezTo>
                  <a:cubicBezTo>
                    <a:pt x="97" y="51"/>
                    <a:pt x="44" y="102"/>
                    <a:pt x="0" y="145"/>
                  </a:cubicBezTo>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8" name="Freeform 219">
              <a:extLst>
                <a:ext uri="{FF2B5EF4-FFF2-40B4-BE49-F238E27FC236}">
                  <a16:creationId xmlns:a16="http://schemas.microsoft.com/office/drawing/2014/main" id="{1B1C066F-D2E4-491B-A19D-D2D30B28E961}"/>
                </a:ext>
              </a:extLst>
            </p:cNvPr>
            <p:cNvSpPr>
              <a:spLocks/>
            </p:cNvSpPr>
            <p:nvPr/>
          </p:nvSpPr>
          <p:spPr bwMode="auto">
            <a:xfrm>
              <a:off x="4108" y="3095"/>
              <a:ext cx="548" cy="644"/>
            </a:xfrm>
            <a:custGeom>
              <a:avLst/>
              <a:gdLst>
                <a:gd name="T0" fmla="*/ 186 w 231"/>
                <a:gd name="T1" fmla="*/ 0 h 271"/>
                <a:gd name="T2" fmla="*/ 0 w 231"/>
                <a:gd name="T3" fmla="*/ 193 h 271"/>
                <a:gd name="T4" fmla="*/ 14 w 231"/>
                <a:gd name="T5" fmla="*/ 271 h 271"/>
                <a:gd name="T6" fmla="*/ 231 w 231"/>
                <a:gd name="T7" fmla="*/ 43 h 271"/>
                <a:gd name="T8" fmla="*/ 186 w 231"/>
                <a:gd name="T9" fmla="*/ 0 h 271"/>
              </a:gdLst>
              <a:ahLst/>
              <a:cxnLst>
                <a:cxn ang="0">
                  <a:pos x="T0" y="T1"/>
                </a:cxn>
                <a:cxn ang="0">
                  <a:pos x="T2" y="T3"/>
                </a:cxn>
                <a:cxn ang="0">
                  <a:pos x="T4" y="T5"/>
                </a:cxn>
                <a:cxn ang="0">
                  <a:pos x="T6" y="T7"/>
                </a:cxn>
                <a:cxn ang="0">
                  <a:pos x="T8" y="T9"/>
                </a:cxn>
              </a:cxnLst>
              <a:rect l="0" t="0" r="r" b="b"/>
              <a:pathLst>
                <a:path w="231" h="271">
                  <a:moveTo>
                    <a:pt x="186" y="0"/>
                  </a:moveTo>
                  <a:cubicBezTo>
                    <a:pt x="0" y="193"/>
                    <a:pt x="0" y="193"/>
                    <a:pt x="0" y="193"/>
                  </a:cubicBezTo>
                  <a:cubicBezTo>
                    <a:pt x="6" y="222"/>
                    <a:pt x="10" y="249"/>
                    <a:pt x="14" y="271"/>
                  </a:cubicBezTo>
                  <a:cubicBezTo>
                    <a:pt x="231" y="43"/>
                    <a:pt x="231" y="43"/>
                    <a:pt x="231" y="43"/>
                  </a:cubicBezTo>
                  <a:cubicBezTo>
                    <a:pt x="216" y="28"/>
                    <a:pt x="201" y="14"/>
                    <a:pt x="186" y="0"/>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9" name="Freeform 220">
              <a:extLst>
                <a:ext uri="{FF2B5EF4-FFF2-40B4-BE49-F238E27FC236}">
                  <a16:creationId xmlns:a16="http://schemas.microsoft.com/office/drawing/2014/main" id="{3F1D0972-EF16-468E-83F7-1E8FD74FB5BC}"/>
                </a:ext>
              </a:extLst>
            </p:cNvPr>
            <p:cNvSpPr>
              <a:spLocks/>
            </p:cNvSpPr>
            <p:nvPr/>
          </p:nvSpPr>
          <p:spPr bwMode="auto">
            <a:xfrm>
              <a:off x="4231" y="3285"/>
              <a:ext cx="625" cy="570"/>
            </a:xfrm>
            <a:custGeom>
              <a:avLst/>
              <a:gdLst>
                <a:gd name="T0" fmla="*/ 219 w 263"/>
                <a:gd name="T1" fmla="*/ 0 h 240"/>
                <a:gd name="T2" fmla="*/ 1 w 263"/>
                <a:gd name="T3" fmla="*/ 239 h 240"/>
                <a:gd name="T4" fmla="*/ 1 w 263"/>
                <a:gd name="T5" fmla="*/ 239 h 240"/>
                <a:gd name="T6" fmla="*/ 81 w 263"/>
                <a:gd name="T7" fmla="*/ 240 h 240"/>
                <a:gd name="T8" fmla="*/ 263 w 263"/>
                <a:gd name="T9" fmla="*/ 40 h 240"/>
                <a:gd name="T10" fmla="*/ 219 w 263"/>
                <a:gd name="T11" fmla="*/ 0 h 240"/>
              </a:gdLst>
              <a:ahLst/>
              <a:cxnLst>
                <a:cxn ang="0">
                  <a:pos x="T0" y="T1"/>
                </a:cxn>
                <a:cxn ang="0">
                  <a:pos x="T2" y="T3"/>
                </a:cxn>
                <a:cxn ang="0">
                  <a:pos x="T4" y="T5"/>
                </a:cxn>
                <a:cxn ang="0">
                  <a:pos x="T6" y="T7"/>
                </a:cxn>
                <a:cxn ang="0">
                  <a:pos x="T8" y="T9"/>
                </a:cxn>
                <a:cxn ang="0">
                  <a:pos x="T10" y="T11"/>
                </a:cxn>
              </a:cxnLst>
              <a:rect l="0" t="0" r="r" b="b"/>
              <a:pathLst>
                <a:path w="263" h="240">
                  <a:moveTo>
                    <a:pt x="219" y="0"/>
                  </a:moveTo>
                  <a:cubicBezTo>
                    <a:pt x="108" y="121"/>
                    <a:pt x="0" y="239"/>
                    <a:pt x="1" y="239"/>
                  </a:cubicBezTo>
                  <a:cubicBezTo>
                    <a:pt x="1" y="239"/>
                    <a:pt x="1" y="239"/>
                    <a:pt x="1" y="239"/>
                  </a:cubicBezTo>
                  <a:cubicBezTo>
                    <a:pt x="81" y="240"/>
                    <a:pt x="81" y="240"/>
                    <a:pt x="81" y="240"/>
                  </a:cubicBezTo>
                  <a:cubicBezTo>
                    <a:pt x="263" y="40"/>
                    <a:pt x="263" y="40"/>
                    <a:pt x="263" y="40"/>
                  </a:cubicBezTo>
                  <a:cubicBezTo>
                    <a:pt x="248" y="27"/>
                    <a:pt x="234" y="14"/>
                    <a:pt x="219" y="0"/>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0" name="Freeform 221">
              <a:extLst>
                <a:ext uri="{FF2B5EF4-FFF2-40B4-BE49-F238E27FC236}">
                  <a16:creationId xmlns:a16="http://schemas.microsoft.com/office/drawing/2014/main" id="{2BB73479-492C-49BD-97C5-04104179E51B}"/>
                </a:ext>
              </a:extLst>
            </p:cNvPr>
            <p:cNvSpPr>
              <a:spLocks/>
            </p:cNvSpPr>
            <p:nvPr/>
          </p:nvSpPr>
          <p:spPr bwMode="auto">
            <a:xfrm>
              <a:off x="4640" y="3482"/>
              <a:ext cx="460" cy="378"/>
            </a:xfrm>
            <a:custGeom>
              <a:avLst/>
              <a:gdLst>
                <a:gd name="T0" fmla="*/ 165 w 194"/>
                <a:gd name="T1" fmla="*/ 20 h 159"/>
                <a:gd name="T2" fmla="*/ 141 w 194"/>
                <a:gd name="T3" fmla="*/ 0 h 159"/>
                <a:gd name="T4" fmla="*/ 0 w 194"/>
                <a:gd name="T5" fmla="*/ 158 h 159"/>
                <a:gd name="T6" fmla="*/ 89 w 194"/>
                <a:gd name="T7" fmla="*/ 159 h 159"/>
                <a:gd name="T8" fmla="*/ 194 w 194"/>
                <a:gd name="T9" fmla="*/ 43 h 159"/>
                <a:gd name="T10" fmla="*/ 165 w 194"/>
                <a:gd name="T11" fmla="*/ 20 h 159"/>
              </a:gdLst>
              <a:ahLst/>
              <a:cxnLst>
                <a:cxn ang="0">
                  <a:pos x="T0" y="T1"/>
                </a:cxn>
                <a:cxn ang="0">
                  <a:pos x="T2" y="T3"/>
                </a:cxn>
                <a:cxn ang="0">
                  <a:pos x="T4" y="T5"/>
                </a:cxn>
                <a:cxn ang="0">
                  <a:pos x="T6" y="T7"/>
                </a:cxn>
                <a:cxn ang="0">
                  <a:pos x="T8" y="T9"/>
                </a:cxn>
                <a:cxn ang="0">
                  <a:pos x="T10" y="T11"/>
                </a:cxn>
              </a:cxnLst>
              <a:rect l="0" t="0" r="r" b="b"/>
              <a:pathLst>
                <a:path w="194" h="159">
                  <a:moveTo>
                    <a:pt x="165" y="20"/>
                  </a:moveTo>
                  <a:cubicBezTo>
                    <a:pt x="157" y="13"/>
                    <a:pt x="149" y="7"/>
                    <a:pt x="141" y="0"/>
                  </a:cubicBezTo>
                  <a:cubicBezTo>
                    <a:pt x="0" y="158"/>
                    <a:pt x="0" y="158"/>
                    <a:pt x="0" y="158"/>
                  </a:cubicBezTo>
                  <a:cubicBezTo>
                    <a:pt x="89" y="159"/>
                    <a:pt x="89" y="159"/>
                    <a:pt x="89" y="159"/>
                  </a:cubicBezTo>
                  <a:cubicBezTo>
                    <a:pt x="115" y="131"/>
                    <a:pt x="155" y="86"/>
                    <a:pt x="194" y="43"/>
                  </a:cubicBezTo>
                  <a:cubicBezTo>
                    <a:pt x="185" y="36"/>
                    <a:pt x="175" y="28"/>
                    <a:pt x="165" y="20"/>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1" name="Freeform 222">
              <a:extLst>
                <a:ext uri="{FF2B5EF4-FFF2-40B4-BE49-F238E27FC236}">
                  <a16:creationId xmlns:a16="http://schemas.microsoft.com/office/drawing/2014/main" id="{174C7C1B-2E11-4C4F-9252-F18473FD0612}"/>
                </a:ext>
              </a:extLst>
            </p:cNvPr>
            <p:cNvSpPr>
              <a:spLocks/>
            </p:cNvSpPr>
            <p:nvPr/>
          </p:nvSpPr>
          <p:spPr bwMode="auto">
            <a:xfrm>
              <a:off x="5046" y="3682"/>
              <a:ext cx="240" cy="185"/>
            </a:xfrm>
            <a:custGeom>
              <a:avLst/>
              <a:gdLst>
                <a:gd name="T0" fmla="*/ 77 w 101"/>
                <a:gd name="T1" fmla="*/ 0 h 78"/>
                <a:gd name="T2" fmla="*/ 0 w 101"/>
                <a:gd name="T3" fmla="*/ 76 h 78"/>
                <a:gd name="T4" fmla="*/ 101 w 101"/>
                <a:gd name="T5" fmla="*/ 78 h 78"/>
                <a:gd name="T6" fmla="*/ 101 w 101"/>
                <a:gd name="T7" fmla="*/ 19 h 78"/>
                <a:gd name="T8" fmla="*/ 77 w 101"/>
                <a:gd name="T9" fmla="*/ 0 h 78"/>
              </a:gdLst>
              <a:ahLst/>
              <a:cxnLst>
                <a:cxn ang="0">
                  <a:pos x="T0" y="T1"/>
                </a:cxn>
                <a:cxn ang="0">
                  <a:pos x="T2" y="T3"/>
                </a:cxn>
                <a:cxn ang="0">
                  <a:pos x="T4" y="T5"/>
                </a:cxn>
                <a:cxn ang="0">
                  <a:pos x="T6" y="T7"/>
                </a:cxn>
                <a:cxn ang="0">
                  <a:pos x="T8" y="T9"/>
                </a:cxn>
              </a:cxnLst>
              <a:rect l="0" t="0" r="r" b="b"/>
              <a:pathLst>
                <a:path w="101" h="78">
                  <a:moveTo>
                    <a:pt x="77" y="0"/>
                  </a:moveTo>
                  <a:cubicBezTo>
                    <a:pt x="37" y="40"/>
                    <a:pt x="0" y="76"/>
                    <a:pt x="0" y="76"/>
                  </a:cubicBezTo>
                  <a:cubicBezTo>
                    <a:pt x="101" y="78"/>
                    <a:pt x="101" y="78"/>
                    <a:pt x="101" y="78"/>
                  </a:cubicBezTo>
                  <a:cubicBezTo>
                    <a:pt x="101" y="19"/>
                    <a:pt x="101" y="19"/>
                    <a:pt x="101" y="19"/>
                  </a:cubicBezTo>
                  <a:cubicBezTo>
                    <a:pt x="93" y="13"/>
                    <a:pt x="85" y="6"/>
                    <a:pt x="77" y="0"/>
                  </a:cubicBezTo>
                  <a:close/>
                </a:path>
              </a:pathLst>
            </a:custGeom>
            <a:solidFill>
              <a:srgbClr val="9B2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2" name="Freeform 223">
              <a:extLst>
                <a:ext uri="{FF2B5EF4-FFF2-40B4-BE49-F238E27FC236}">
                  <a16:creationId xmlns:a16="http://schemas.microsoft.com/office/drawing/2014/main" id="{41D84302-7B07-4D79-A327-AFFA64D2A301}"/>
                </a:ext>
              </a:extLst>
            </p:cNvPr>
            <p:cNvSpPr>
              <a:spLocks/>
            </p:cNvSpPr>
            <p:nvPr/>
          </p:nvSpPr>
          <p:spPr bwMode="auto">
            <a:xfrm>
              <a:off x="3923" y="2525"/>
              <a:ext cx="1420" cy="515"/>
            </a:xfrm>
            <a:custGeom>
              <a:avLst/>
              <a:gdLst>
                <a:gd name="T0" fmla="*/ 0 w 1420"/>
                <a:gd name="T1" fmla="*/ 256 h 515"/>
                <a:gd name="T2" fmla="*/ 1420 w 1420"/>
                <a:gd name="T3" fmla="*/ 0 h 515"/>
                <a:gd name="T4" fmla="*/ 1420 w 1420"/>
                <a:gd name="T5" fmla="*/ 309 h 515"/>
                <a:gd name="T6" fmla="*/ 38 w 1420"/>
                <a:gd name="T7" fmla="*/ 515 h 515"/>
                <a:gd name="T8" fmla="*/ 0 w 1420"/>
                <a:gd name="T9" fmla="*/ 256 h 515"/>
              </a:gdLst>
              <a:ahLst/>
              <a:cxnLst>
                <a:cxn ang="0">
                  <a:pos x="T0" y="T1"/>
                </a:cxn>
                <a:cxn ang="0">
                  <a:pos x="T2" y="T3"/>
                </a:cxn>
                <a:cxn ang="0">
                  <a:pos x="T4" y="T5"/>
                </a:cxn>
                <a:cxn ang="0">
                  <a:pos x="T6" y="T7"/>
                </a:cxn>
                <a:cxn ang="0">
                  <a:pos x="T8" y="T9"/>
                </a:cxn>
              </a:cxnLst>
              <a:rect l="0" t="0" r="r" b="b"/>
              <a:pathLst>
                <a:path w="1420" h="515">
                  <a:moveTo>
                    <a:pt x="0" y="256"/>
                  </a:moveTo>
                  <a:lnTo>
                    <a:pt x="1420" y="0"/>
                  </a:lnTo>
                  <a:lnTo>
                    <a:pt x="1420" y="309"/>
                  </a:lnTo>
                  <a:lnTo>
                    <a:pt x="38" y="515"/>
                  </a:lnTo>
                  <a:lnTo>
                    <a:pt x="0" y="256"/>
                  </a:lnTo>
                  <a:close/>
                </a:path>
              </a:pathLst>
            </a:custGeom>
            <a:solidFill>
              <a:srgbClr val="FF7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3" name="Freeform 224">
              <a:extLst>
                <a:ext uri="{FF2B5EF4-FFF2-40B4-BE49-F238E27FC236}">
                  <a16:creationId xmlns:a16="http://schemas.microsoft.com/office/drawing/2014/main" id="{4D4ED021-3C79-4B82-A98A-D1849FC5A3AD}"/>
                </a:ext>
              </a:extLst>
            </p:cNvPr>
            <p:cNvSpPr>
              <a:spLocks/>
            </p:cNvSpPr>
            <p:nvPr/>
          </p:nvSpPr>
          <p:spPr bwMode="auto">
            <a:xfrm>
              <a:off x="3954" y="2525"/>
              <a:ext cx="1389" cy="515"/>
            </a:xfrm>
            <a:custGeom>
              <a:avLst/>
              <a:gdLst>
                <a:gd name="T0" fmla="*/ 1275 w 1389"/>
                <a:gd name="T1" fmla="*/ 19 h 515"/>
                <a:gd name="T2" fmla="*/ 1263 w 1389"/>
                <a:gd name="T3" fmla="*/ 209 h 515"/>
                <a:gd name="T4" fmla="*/ 0 w 1389"/>
                <a:gd name="T5" fmla="*/ 458 h 515"/>
                <a:gd name="T6" fmla="*/ 7 w 1389"/>
                <a:gd name="T7" fmla="*/ 515 h 515"/>
                <a:gd name="T8" fmla="*/ 1389 w 1389"/>
                <a:gd name="T9" fmla="*/ 309 h 515"/>
                <a:gd name="T10" fmla="*/ 1389 w 1389"/>
                <a:gd name="T11" fmla="*/ 0 h 515"/>
                <a:gd name="T12" fmla="*/ 1275 w 1389"/>
                <a:gd name="T13" fmla="*/ 19 h 515"/>
              </a:gdLst>
              <a:ahLst/>
              <a:cxnLst>
                <a:cxn ang="0">
                  <a:pos x="T0" y="T1"/>
                </a:cxn>
                <a:cxn ang="0">
                  <a:pos x="T2" y="T3"/>
                </a:cxn>
                <a:cxn ang="0">
                  <a:pos x="T4" y="T5"/>
                </a:cxn>
                <a:cxn ang="0">
                  <a:pos x="T6" y="T7"/>
                </a:cxn>
                <a:cxn ang="0">
                  <a:pos x="T8" y="T9"/>
                </a:cxn>
                <a:cxn ang="0">
                  <a:pos x="T10" y="T11"/>
                </a:cxn>
                <a:cxn ang="0">
                  <a:pos x="T12" y="T13"/>
                </a:cxn>
              </a:cxnLst>
              <a:rect l="0" t="0" r="r" b="b"/>
              <a:pathLst>
                <a:path w="1389" h="515">
                  <a:moveTo>
                    <a:pt x="1275" y="19"/>
                  </a:moveTo>
                  <a:lnTo>
                    <a:pt x="1263" y="209"/>
                  </a:lnTo>
                  <a:lnTo>
                    <a:pt x="0" y="458"/>
                  </a:lnTo>
                  <a:lnTo>
                    <a:pt x="7" y="515"/>
                  </a:lnTo>
                  <a:lnTo>
                    <a:pt x="1389" y="309"/>
                  </a:lnTo>
                  <a:lnTo>
                    <a:pt x="1389" y="0"/>
                  </a:lnTo>
                  <a:lnTo>
                    <a:pt x="1275" y="19"/>
                  </a:lnTo>
                  <a:close/>
                </a:path>
              </a:pathLst>
            </a:custGeom>
            <a:solidFill>
              <a:srgbClr val="DD5F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24" name="CuadroTexto 1223">
            <a:extLst>
              <a:ext uri="{FF2B5EF4-FFF2-40B4-BE49-F238E27FC236}">
                <a16:creationId xmlns:a16="http://schemas.microsoft.com/office/drawing/2014/main" id="{D9F20B52-50AB-43E5-8E0B-8692B1410478}"/>
              </a:ext>
            </a:extLst>
          </p:cNvPr>
          <p:cNvSpPr txBox="1"/>
          <p:nvPr/>
        </p:nvSpPr>
        <p:spPr>
          <a:xfrm>
            <a:off x="4895506" y="597323"/>
            <a:ext cx="6398720" cy="1200329"/>
          </a:xfrm>
          <a:prstGeom prst="rect">
            <a:avLst/>
          </a:prstGeom>
          <a:noFill/>
        </p:spPr>
        <p:txBody>
          <a:bodyPr wrap="square" rtlCol="0">
            <a:spAutoFit/>
          </a:bodyPr>
          <a:lstStyle/>
          <a:p>
            <a:pPr algn="ctr"/>
            <a:r>
              <a:rPr lang="en-US" sz="7200" dirty="0">
                <a:solidFill>
                  <a:srgbClr val="8B2125"/>
                </a:solidFill>
                <a:latin typeface="Merry Christmas Flake" pitchFamily="2" charset="0"/>
              </a:rPr>
              <a:t>Merry 0 Christmas</a:t>
            </a:r>
          </a:p>
        </p:txBody>
      </p:sp>
      <p:sp>
        <p:nvSpPr>
          <p:cNvPr id="1225" name="CuadroTexto 1224">
            <a:extLst>
              <a:ext uri="{FF2B5EF4-FFF2-40B4-BE49-F238E27FC236}">
                <a16:creationId xmlns:a16="http://schemas.microsoft.com/office/drawing/2014/main" id="{2ECB6108-709D-4BE5-A944-F7E8E76621AE}"/>
              </a:ext>
            </a:extLst>
          </p:cNvPr>
          <p:cNvSpPr txBox="1"/>
          <p:nvPr/>
        </p:nvSpPr>
        <p:spPr>
          <a:xfrm>
            <a:off x="5519663" y="1891845"/>
            <a:ext cx="5002468" cy="1015663"/>
          </a:xfrm>
          <a:prstGeom prst="rect">
            <a:avLst/>
          </a:prstGeom>
          <a:noFill/>
        </p:spPr>
        <p:txBody>
          <a:bodyPr wrap="square" rtlCol="0">
            <a:spAutoFit/>
          </a:bodyPr>
          <a:lstStyle/>
          <a:p>
            <a:pPr algn="ctr"/>
            <a:r>
              <a:rPr lang="es-CO" sz="2000" dirty="0">
                <a:solidFill>
                  <a:schemeClr val="tx1">
                    <a:lumMod val="75000"/>
                    <a:lumOff val="25000"/>
                  </a:schemeClr>
                </a:solidFill>
                <a:latin typeface="Cronos Pro" panose="020C0502030403020304" pitchFamily="34" charset="0"/>
              </a:rPr>
              <a:t>Lorem ipsum dolor sit amet, consectetur adipiscing elit. Quisque placerat ornare elementum. Aenean in scelerisque erat. </a:t>
            </a:r>
            <a:endParaRPr lang="es-CO" sz="2800" dirty="0">
              <a:solidFill>
                <a:schemeClr val="tx1">
                  <a:lumMod val="75000"/>
                  <a:lumOff val="25000"/>
                </a:schemeClr>
              </a:solidFill>
              <a:latin typeface="Cronos Pro" panose="020C0502030403020304" pitchFamily="34" charset="0"/>
            </a:endParaRPr>
          </a:p>
        </p:txBody>
      </p:sp>
      <p:sp>
        <p:nvSpPr>
          <p:cNvPr id="1226" name="CuadroTexto 1225">
            <a:extLst>
              <a:ext uri="{FF2B5EF4-FFF2-40B4-BE49-F238E27FC236}">
                <a16:creationId xmlns:a16="http://schemas.microsoft.com/office/drawing/2014/main" id="{BA8C48B5-DBD8-45D5-9289-F28E63F5DA5A}"/>
              </a:ext>
            </a:extLst>
          </p:cNvPr>
          <p:cNvSpPr txBox="1"/>
          <p:nvPr/>
        </p:nvSpPr>
        <p:spPr>
          <a:xfrm>
            <a:off x="406115" y="3847419"/>
            <a:ext cx="707254" cy="1200329"/>
          </a:xfrm>
          <a:prstGeom prst="rect">
            <a:avLst/>
          </a:prstGeom>
          <a:noFill/>
        </p:spPr>
        <p:txBody>
          <a:bodyPr wrap="square" rtlCol="0">
            <a:spAutoFit/>
          </a:bodyPr>
          <a:lstStyle/>
          <a:p>
            <a:r>
              <a:rPr lang="en-US" sz="7200" dirty="0">
                <a:solidFill>
                  <a:srgbClr val="DDC43D"/>
                </a:solidFill>
                <a:latin typeface="Merry Christmas Flake" pitchFamily="2" charset="0"/>
              </a:rPr>
              <a:t>1</a:t>
            </a:r>
          </a:p>
        </p:txBody>
      </p:sp>
      <p:sp>
        <p:nvSpPr>
          <p:cNvPr id="1227" name="CuadroTexto 1226">
            <a:extLst>
              <a:ext uri="{FF2B5EF4-FFF2-40B4-BE49-F238E27FC236}">
                <a16:creationId xmlns:a16="http://schemas.microsoft.com/office/drawing/2014/main" id="{4D73AB24-4757-4E28-84F8-CE6AAE446475}"/>
              </a:ext>
            </a:extLst>
          </p:cNvPr>
          <p:cNvSpPr txBox="1"/>
          <p:nvPr/>
        </p:nvSpPr>
        <p:spPr>
          <a:xfrm>
            <a:off x="2351647" y="-20392"/>
            <a:ext cx="707254" cy="1200329"/>
          </a:xfrm>
          <a:prstGeom prst="rect">
            <a:avLst/>
          </a:prstGeom>
          <a:noFill/>
        </p:spPr>
        <p:txBody>
          <a:bodyPr wrap="square" rtlCol="0">
            <a:spAutoFit/>
          </a:bodyPr>
          <a:lstStyle/>
          <a:p>
            <a:r>
              <a:rPr lang="en-US" sz="7200" dirty="0">
                <a:solidFill>
                  <a:srgbClr val="DDC43D"/>
                </a:solidFill>
                <a:latin typeface="Merry Christmas Flake" pitchFamily="2" charset="0"/>
              </a:rPr>
              <a:t>2</a:t>
            </a:r>
          </a:p>
        </p:txBody>
      </p:sp>
      <p:sp>
        <p:nvSpPr>
          <p:cNvPr id="1228" name="CuadroTexto 1227">
            <a:extLst>
              <a:ext uri="{FF2B5EF4-FFF2-40B4-BE49-F238E27FC236}">
                <a16:creationId xmlns:a16="http://schemas.microsoft.com/office/drawing/2014/main" id="{286F9D0B-D462-48F4-A79E-CDFDADD3FAEC}"/>
              </a:ext>
            </a:extLst>
          </p:cNvPr>
          <p:cNvSpPr txBox="1"/>
          <p:nvPr/>
        </p:nvSpPr>
        <p:spPr>
          <a:xfrm>
            <a:off x="442716" y="5220700"/>
            <a:ext cx="707254" cy="1200329"/>
          </a:xfrm>
          <a:prstGeom prst="rect">
            <a:avLst/>
          </a:prstGeom>
          <a:noFill/>
        </p:spPr>
        <p:txBody>
          <a:bodyPr wrap="square" rtlCol="0">
            <a:spAutoFit/>
          </a:bodyPr>
          <a:lstStyle/>
          <a:p>
            <a:r>
              <a:rPr lang="en-US" sz="7200" dirty="0">
                <a:solidFill>
                  <a:srgbClr val="DDC43D"/>
                </a:solidFill>
                <a:latin typeface="Merry Christmas Flake" pitchFamily="2" charset="0"/>
              </a:rPr>
              <a:t>4</a:t>
            </a:r>
          </a:p>
        </p:txBody>
      </p:sp>
      <p:sp>
        <p:nvSpPr>
          <p:cNvPr id="1229" name="CuadroTexto 1228">
            <a:extLst>
              <a:ext uri="{FF2B5EF4-FFF2-40B4-BE49-F238E27FC236}">
                <a16:creationId xmlns:a16="http://schemas.microsoft.com/office/drawing/2014/main" id="{99E5483A-1C3E-4667-A218-9EF39592D081}"/>
              </a:ext>
            </a:extLst>
          </p:cNvPr>
          <p:cNvSpPr txBox="1"/>
          <p:nvPr/>
        </p:nvSpPr>
        <p:spPr>
          <a:xfrm>
            <a:off x="4920630" y="1688836"/>
            <a:ext cx="707254" cy="1200329"/>
          </a:xfrm>
          <a:prstGeom prst="rect">
            <a:avLst/>
          </a:prstGeom>
          <a:noFill/>
        </p:spPr>
        <p:txBody>
          <a:bodyPr wrap="square" rtlCol="0">
            <a:spAutoFit/>
          </a:bodyPr>
          <a:lstStyle/>
          <a:p>
            <a:r>
              <a:rPr lang="en-US" sz="7200" dirty="0">
                <a:solidFill>
                  <a:srgbClr val="8B2125"/>
                </a:solidFill>
                <a:latin typeface="Merry Christmas Flake" pitchFamily="2" charset="0"/>
              </a:rPr>
              <a:t>6</a:t>
            </a:r>
          </a:p>
        </p:txBody>
      </p:sp>
      <p:sp>
        <p:nvSpPr>
          <p:cNvPr id="1230" name="CuadroTexto 1229">
            <a:extLst>
              <a:ext uri="{FF2B5EF4-FFF2-40B4-BE49-F238E27FC236}">
                <a16:creationId xmlns:a16="http://schemas.microsoft.com/office/drawing/2014/main" id="{51B987EC-FE76-42C8-95A9-61F742759522}"/>
              </a:ext>
            </a:extLst>
          </p:cNvPr>
          <p:cNvSpPr txBox="1"/>
          <p:nvPr/>
        </p:nvSpPr>
        <p:spPr>
          <a:xfrm>
            <a:off x="10327099" y="1663031"/>
            <a:ext cx="707254" cy="1200329"/>
          </a:xfrm>
          <a:prstGeom prst="rect">
            <a:avLst/>
          </a:prstGeom>
          <a:noFill/>
        </p:spPr>
        <p:txBody>
          <a:bodyPr wrap="square" rtlCol="0">
            <a:spAutoFit/>
          </a:bodyPr>
          <a:lstStyle/>
          <a:p>
            <a:r>
              <a:rPr lang="en-US" sz="7200" dirty="0">
                <a:solidFill>
                  <a:srgbClr val="8B2125"/>
                </a:solidFill>
                <a:latin typeface="Merry Christmas Flake" pitchFamily="2" charset="0"/>
              </a:rPr>
              <a:t>6</a:t>
            </a:r>
          </a:p>
        </p:txBody>
      </p:sp>
      <p:sp>
        <p:nvSpPr>
          <p:cNvPr id="1231" name="CuadroTexto 1230">
            <a:extLst>
              <a:ext uri="{FF2B5EF4-FFF2-40B4-BE49-F238E27FC236}">
                <a16:creationId xmlns:a16="http://schemas.microsoft.com/office/drawing/2014/main" id="{DD0071C8-E537-4FBA-AC4A-AC8489E68EFA}"/>
              </a:ext>
            </a:extLst>
          </p:cNvPr>
          <p:cNvSpPr txBox="1"/>
          <p:nvPr/>
        </p:nvSpPr>
        <p:spPr>
          <a:xfrm>
            <a:off x="133334" y="2457749"/>
            <a:ext cx="707254" cy="1200329"/>
          </a:xfrm>
          <a:prstGeom prst="rect">
            <a:avLst/>
          </a:prstGeom>
          <a:noFill/>
        </p:spPr>
        <p:txBody>
          <a:bodyPr wrap="square" rtlCol="0">
            <a:spAutoFit/>
          </a:bodyPr>
          <a:lstStyle/>
          <a:p>
            <a:r>
              <a:rPr lang="en-US" sz="7200" dirty="0">
                <a:solidFill>
                  <a:srgbClr val="F4F4F4"/>
                </a:solidFill>
                <a:latin typeface="Merry Christmas Flake" pitchFamily="2" charset="0"/>
              </a:rPr>
              <a:t>6</a:t>
            </a:r>
          </a:p>
        </p:txBody>
      </p:sp>
      <p:sp>
        <p:nvSpPr>
          <p:cNvPr id="1232" name="CuadroTexto 1231">
            <a:extLst>
              <a:ext uri="{FF2B5EF4-FFF2-40B4-BE49-F238E27FC236}">
                <a16:creationId xmlns:a16="http://schemas.microsoft.com/office/drawing/2014/main" id="{C86E0FB1-7C4F-4D02-AD68-54C72D7C50D1}"/>
              </a:ext>
            </a:extLst>
          </p:cNvPr>
          <p:cNvSpPr txBox="1"/>
          <p:nvPr/>
        </p:nvSpPr>
        <p:spPr>
          <a:xfrm>
            <a:off x="1218378" y="3276580"/>
            <a:ext cx="707254" cy="1200329"/>
          </a:xfrm>
          <a:prstGeom prst="rect">
            <a:avLst/>
          </a:prstGeom>
          <a:noFill/>
        </p:spPr>
        <p:txBody>
          <a:bodyPr wrap="square" rtlCol="0">
            <a:spAutoFit/>
          </a:bodyPr>
          <a:lstStyle/>
          <a:p>
            <a:r>
              <a:rPr lang="en-US" sz="7200" dirty="0">
                <a:solidFill>
                  <a:srgbClr val="F4F4F4"/>
                </a:solidFill>
                <a:latin typeface="Merry Christmas Flake" pitchFamily="2" charset="0"/>
              </a:rPr>
              <a:t>6</a:t>
            </a:r>
          </a:p>
        </p:txBody>
      </p:sp>
      <p:sp>
        <p:nvSpPr>
          <p:cNvPr id="1233" name="CuadroTexto 1232">
            <a:extLst>
              <a:ext uri="{FF2B5EF4-FFF2-40B4-BE49-F238E27FC236}">
                <a16:creationId xmlns:a16="http://schemas.microsoft.com/office/drawing/2014/main" id="{015B8A82-50F3-497C-9D2D-061EF9A053C8}"/>
              </a:ext>
            </a:extLst>
          </p:cNvPr>
          <p:cNvSpPr txBox="1"/>
          <p:nvPr/>
        </p:nvSpPr>
        <p:spPr>
          <a:xfrm>
            <a:off x="3334198" y="79067"/>
            <a:ext cx="707254" cy="1200329"/>
          </a:xfrm>
          <a:prstGeom prst="rect">
            <a:avLst/>
          </a:prstGeom>
          <a:noFill/>
        </p:spPr>
        <p:txBody>
          <a:bodyPr wrap="square" rtlCol="0">
            <a:spAutoFit/>
          </a:bodyPr>
          <a:lstStyle/>
          <a:p>
            <a:r>
              <a:rPr lang="en-US" sz="7200" dirty="0">
                <a:solidFill>
                  <a:srgbClr val="F4F4F4"/>
                </a:solidFill>
                <a:latin typeface="Merry Christmas Flake" pitchFamily="2" charset="0"/>
              </a:rPr>
              <a:t>6</a:t>
            </a:r>
          </a:p>
        </p:txBody>
      </p:sp>
      <p:grpSp>
        <p:nvGrpSpPr>
          <p:cNvPr id="1235" name="Group 227">
            <a:extLst>
              <a:ext uri="{FF2B5EF4-FFF2-40B4-BE49-F238E27FC236}">
                <a16:creationId xmlns:a16="http://schemas.microsoft.com/office/drawing/2014/main" id="{5D386172-9CDA-46A3-B8FB-D410309A50FF}"/>
              </a:ext>
            </a:extLst>
          </p:cNvPr>
          <p:cNvGrpSpPr>
            <a:grpSpLocks noChangeAspect="1"/>
          </p:cNvGrpSpPr>
          <p:nvPr/>
        </p:nvGrpSpPr>
        <p:grpSpPr bwMode="auto">
          <a:xfrm>
            <a:off x="8585671" y="3001701"/>
            <a:ext cx="2939101" cy="3893120"/>
            <a:chOff x="4965" y="2397"/>
            <a:chExt cx="1297" cy="1718"/>
          </a:xfrm>
          <a:effectLst>
            <a:outerShdw blurRad="50800" dist="38100" algn="l" rotWithShape="0">
              <a:prstClr val="black">
                <a:alpha val="40000"/>
              </a:prstClr>
            </a:outerShdw>
          </a:effectLst>
        </p:grpSpPr>
        <p:sp>
          <p:nvSpPr>
            <p:cNvPr id="1237" name="Freeform 228">
              <a:extLst>
                <a:ext uri="{FF2B5EF4-FFF2-40B4-BE49-F238E27FC236}">
                  <a16:creationId xmlns:a16="http://schemas.microsoft.com/office/drawing/2014/main" id="{8955E188-0C4C-41A3-AE9F-95A86E4F1AEF}"/>
                </a:ext>
              </a:extLst>
            </p:cNvPr>
            <p:cNvSpPr>
              <a:spLocks/>
            </p:cNvSpPr>
            <p:nvPr/>
          </p:nvSpPr>
          <p:spPr bwMode="auto">
            <a:xfrm>
              <a:off x="6059" y="3463"/>
              <a:ext cx="203" cy="189"/>
            </a:xfrm>
            <a:custGeom>
              <a:avLst/>
              <a:gdLst>
                <a:gd name="T0" fmla="*/ 0 w 175"/>
                <a:gd name="T1" fmla="*/ 110 h 163"/>
                <a:gd name="T2" fmla="*/ 106 w 175"/>
                <a:gd name="T3" fmla="*/ 157 h 163"/>
                <a:gd name="T4" fmla="*/ 151 w 175"/>
                <a:gd name="T5" fmla="*/ 71 h 163"/>
                <a:gd name="T6" fmla="*/ 150 w 175"/>
                <a:gd name="T7" fmla="*/ 33 h 163"/>
                <a:gd name="T8" fmla="*/ 111 w 175"/>
                <a:gd name="T9" fmla="*/ 1 h 163"/>
                <a:gd name="T10" fmla="*/ 45 w 175"/>
                <a:gd name="T11" fmla="*/ 5 h 163"/>
                <a:gd name="T12" fmla="*/ 0 w 175"/>
                <a:gd name="T13" fmla="*/ 110 h 163"/>
              </a:gdLst>
              <a:ahLst/>
              <a:cxnLst>
                <a:cxn ang="0">
                  <a:pos x="T0" y="T1"/>
                </a:cxn>
                <a:cxn ang="0">
                  <a:pos x="T2" y="T3"/>
                </a:cxn>
                <a:cxn ang="0">
                  <a:pos x="T4" y="T5"/>
                </a:cxn>
                <a:cxn ang="0">
                  <a:pos x="T6" y="T7"/>
                </a:cxn>
                <a:cxn ang="0">
                  <a:pos x="T8" y="T9"/>
                </a:cxn>
                <a:cxn ang="0">
                  <a:pos x="T10" y="T11"/>
                </a:cxn>
                <a:cxn ang="0">
                  <a:pos x="T12" y="T13"/>
                </a:cxn>
              </a:cxnLst>
              <a:rect l="0" t="0" r="r" b="b"/>
              <a:pathLst>
                <a:path w="175" h="163">
                  <a:moveTo>
                    <a:pt x="0" y="110"/>
                  </a:moveTo>
                  <a:cubicBezTo>
                    <a:pt x="0" y="110"/>
                    <a:pt x="68" y="163"/>
                    <a:pt x="106" y="157"/>
                  </a:cubicBezTo>
                  <a:cubicBezTo>
                    <a:pt x="143" y="151"/>
                    <a:pt x="175" y="92"/>
                    <a:pt x="151" y="71"/>
                  </a:cubicBezTo>
                  <a:cubicBezTo>
                    <a:pt x="127" y="50"/>
                    <a:pt x="121" y="48"/>
                    <a:pt x="150" y="33"/>
                  </a:cubicBezTo>
                  <a:cubicBezTo>
                    <a:pt x="150" y="33"/>
                    <a:pt x="164" y="4"/>
                    <a:pt x="111" y="1"/>
                  </a:cubicBezTo>
                  <a:cubicBezTo>
                    <a:pt x="72" y="0"/>
                    <a:pt x="45" y="5"/>
                    <a:pt x="45" y="5"/>
                  </a:cubicBezTo>
                  <a:lnTo>
                    <a:pt x="0" y="110"/>
                  </a:ln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8" name="Freeform 229">
              <a:extLst>
                <a:ext uri="{FF2B5EF4-FFF2-40B4-BE49-F238E27FC236}">
                  <a16:creationId xmlns:a16="http://schemas.microsoft.com/office/drawing/2014/main" id="{94B37B3D-3E8E-4F86-B8FB-D559A5E8A067}"/>
                </a:ext>
              </a:extLst>
            </p:cNvPr>
            <p:cNvSpPr>
              <a:spLocks/>
            </p:cNvSpPr>
            <p:nvPr/>
          </p:nvSpPr>
          <p:spPr bwMode="auto">
            <a:xfrm>
              <a:off x="5686" y="3311"/>
              <a:ext cx="428" cy="281"/>
            </a:xfrm>
            <a:custGeom>
              <a:avLst/>
              <a:gdLst>
                <a:gd name="T0" fmla="*/ 0 w 428"/>
                <a:gd name="T1" fmla="*/ 115 h 281"/>
                <a:gd name="T2" fmla="*/ 374 w 428"/>
                <a:gd name="T3" fmla="*/ 281 h 281"/>
                <a:gd name="T4" fmla="*/ 428 w 428"/>
                <a:gd name="T5" fmla="*/ 159 h 281"/>
                <a:gd name="T6" fmla="*/ 55 w 428"/>
                <a:gd name="T7" fmla="*/ 0 h 281"/>
                <a:gd name="T8" fmla="*/ 0 w 428"/>
                <a:gd name="T9" fmla="*/ 115 h 281"/>
              </a:gdLst>
              <a:ahLst/>
              <a:cxnLst>
                <a:cxn ang="0">
                  <a:pos x="T0" y="T1"/>
                </a:cxn>
                <a:cxn ang="0">
                  <a:pos x="T2" y="T3"/>
                </a:cxn>
                <a:cxn ang="0">
                  <a:pos x="T4" y="T5"/>
                </a:cxn>
                <a:cxn ang="0">
                  <a:pos x="T6" y="T7"/>
                </a:cxn>
                <a:cxn ang="0">
                  <a:pos x="T8" y="T9"/>
                </a:cxn>
              </a:cxnLst>
              <a:rect l="0" t="0" r="r" b="b"/>
              <a:pathLst>
                <a:path w="428" h="281">
                  <a:moveTo>
                    <a:pt x="0" y="115"/>
                  </a:moveTo>
                  <a:lnTo>
                    <a:pt x="374" y="281"/>
                  </a:lnTo>
                  <a:lnTo>
                    <a:pt x="428" y="159"/>
                  </a:lnTo>
                  <a:lnTo>
                    <a:pt x="55" y="0"/>
                  </a:lnTo>
                  <a:lnTo>
                    <a:pt x="0" y="115"/>
                  </a:ln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9" name="Freeform 230">
              <a:extLst>
                <a:ext uri="{FF2B5EF4-FFF2-40B4-BE49-F238E27FC236}">
                  <a16:creationId xmlns:a16="http://schemas.microsoft.com/office/drawing/2014/main" id="{A2F30745-AF61-4471-B08B-B0645E135656}"/>
                </a:ext>
              </a:extLst>
            </p:cNvPr>
            <p:cNvSpPr>
              <a:spLocks/>
            </p:cNvSpPr>
            <p:nvPr/>
          </p:nvSpPr>
          <p:spPr bwMode="auto">
            <a:xfrm>
              <a:off x="4965" y="3463"/>
              <a:ext cx="202" cy="189"/>
            </a:xfrm>
            <a:custGeom>
              <a:avLst/>
              <a:gdLst>
                <a:gd name="T0" fmla="*/ 175 w 175"/>
                <a:gd name="T1" fmla="*/ 110 h 163"/>
                <a:gd name="T2" fmla="*/ 69 w 175"/>
                <a:gd name="T3" fmla="*/ 157 h 163"/>
                <a:gd name="T4" fmla="*/ 24 w 175"/>
                <a:gd name="T5" fmla="*/ 71 h 163"/>
                <a:gd name="T6" fmla="*/ 25 w 175"/>
                <a:gd name="T7" fmla="*/ 33 h 163"/>
                <a:gd name="T8" fmla="*/ 64 w 175"/>
                <a:gd name="T9" fmla="*/ 1 h 163"/>
                <a:gd name="T10" fmla="*/ 130 w 175"/>
                <a:gd name="T11" fmla="*/ 5 h 163"/>
                <a:gd name="T12" fmla="*/ 175 w 175"/>
                <a:gd name="T13" fmla="*/ 110 h 163"/>
              </a:gdLst>
              <a:ahLst/>
              <a:cxnLst>
                <a:cxn ang="0">
                  <a:pos x="T0" y="T1"/>
                </a:cxn>
                <a:cxn ang="0">
                  <a:pos x="T2" y="T3"/>
                </a:cxn>
                <a:cxn ang="0">
                  <a:pos x="T4" y="T5"/>
                </a:cxn>
                <a:cxn ang="0">
                  <a:pos x="T6" y="T7"/>
                </a:cxn>
                <a:cxn ang="0">
                  <a:pos x="T8" y="T9"/>
                </a:cxn>
                <a:cxn ang="0">
                  <a:pos x="T10" y="T11"/>
                </a:cxn>
                <a:cxn ang="0">
                  <a:pos x="T12" y="T13"/>
                </a:cxn>
              </a:cxnLst>
              <a:rect l="0" t="0" r="r" b="b"/>
              <a:pathLst>
                <a:path w="175" h="163">
                  <a:moveTo>
                    <a:pt x="175" y="110"/>
                  </a:moveTo>
                  <a:cubicBezTo>
                    <a:pt x="175" y="110"/>
                    <a:pt x="107" y="163"/>
                    <a:pt x="69" y="157"/>
                  </a:cubicBezTo>
                  <a:cubicBezTo>
                    <a:pt x="31" y="151"/>
                    <a:pt x="0" y="92"/>
                    <a:pt x="24" y="71"/>
                  </a:cubicBezTo>
                  <a:cubicBezTo>
                    <a:pt x="48" y="50"/>
                    <a:pt x="54" y="48"/>
                    <a:pt x="25" y="33"/>
                  </a:cubicBezTo>
                  <a:cubicBezTo>
                    <a:pt x="25" y="33"/>
                    <a:pt x="10" y="4"/>
                    <a:pt x="64" y="1"/>
                  </a:cubicBezTo>
                  <a:cubicBezTo>
                    <a:pt x="103" y="0"/>
                    <a:pt x="130" y="5"/>
                    <a:pt x="130" y="5"/>
                  </a:cubicBezTo>
                  <a:lnTo>
                    <a:pt x="175" y="110"/>
                  </a:ln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0" name="Freeform 231">
              <a:extLst>
                <a:ext uri="{FF2B5EF4-FFF2-40B4-BE49-F238E27FC236}">
                  <a16:creationId xmlns:a16="http://schemas.microsoft.com/office/drawing/2014/main" id="{43F2E4B2-4C0F-4C4C-AA3F-F4F12D5DB912}"/>
                </a:ext>
              </a:extLst>
            </p:cNvPr>
            <p:cNvSpPr>
              <a:spLocks/>
            </p:cNvSpPr>
            <p:nvPr/>
          </p:nvSpPr>
          <p:spPr bwMode="auto">
            <a:xfrm>
              <a:off x="5112" y="3311"/>
              <a:ext cx="429" cy="281"/>
            </a:xfrm>
            <a:custGeom>
              <a:avLst/>
              <a:gdLst>
                <a:gd name="T0" fmla="*/ 429 w 429"/>
                <a:gd name="T1" fmla="*/ 115 h 281"/>
                <a:gd name="T2" fmla="*/ 54 w 429"/>
                <a:gd name="T3" fmla="*/ 281 h 281"/>
                <a:gd name="T4" fmla="*/ 0 w 429"/>
                <a:gd name="T5" fmla="*/ 159 h 281"/>
                <a:gd name="T6" fmla="*/ 373 w 429"/>
                <a:gd name="T7" fmla="*/ 0 h 281"/>
                <a:gd name="T8" fmla="*/ 429 w 429"/>
                <a:gd name="T9" fmla="*/ 115 h 281"/>
              </a:gdLst>
              <a:ahLst/>
              <a:cxnLst>
                <a:cxn ang="0">
                  <a:pos x="T0" y="T1"/>
                </a:cxn>
                <a:cxn ang="0">
                  <a:pos x="T2" y="T3"/>
                </a:cxn>
                <a:cxn ang="0">
                  <a:pos x="T4" y="T5"/>
                </a:cxn>
                <a:cxn ang="0">
                  <a:pos x="T6" y="T7"/>
                </a:cxn>
                <a:cxn ang="0">
                  <a:pos x="T8" y="T9"/>
                </a:cxn>
              </a:cxnLst>
              <a:rect l="0" t="0" r="r" b="b"/>
              <a:pathLst>
                <a:path w="429" h="281">
                  <a:moveTo>
                    <a:pt x="429" y="115"/>
                  </a:moveTo>
                  <a:lnTo>
                    <a:pt x="54" y="281"/>
                  </a:lnTo>
                  <a:lnTo>
                    <a:pt x="0" y="159"/>
                  </a:lnTo>
                  <a:lnTo>
                    <a:pt x="373" y="0"/>
                  </a:lnTo>
                  <a:lnTo>
                    <a:pt x="429" y="115"/>
                  </a:ln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1" name="Freeform 232">
              <a:extLst>
                <a:ext uri="{FF2B5EF4-FFF2-40B4-BE49-F238E27FC236}">
                  <a16:creationId xmlns:a16="http://schemas.microsoft.com/office/drawing/2014/main" id="{DC4E4FD4-CA8E-4D34-BB52-E16B938829DF}"/>
                </a:ext>
              </a:extLst>
            </p:cNvPr>
            <p:cNvSpPr>
              <a:spLocks/>
            </p:cNvSpPr>
            <p:nvPr/>
          </p:nvSpPr>
          <p:spPr bwMode="auto">
            <a:xfrm>
              <a:off x="5421" y="4062"/>
              <a:ext cx="122" cy="53"/>
            </a:xfrm>
            <a:custGeom>
              <a:avLst/>
              <a:gdLst>
                <a:gd name="T0" fmla="*/ 43 w 105"/>
                <a:gd name="T1" fmla="*/ 0 h 46"/>
                <a:gd name="T2" fmla="*/ 0 w 105"/>
                <a:gd name="T3" fmla="*/ 46 h 46"/>
                <a:gd name="T4" fmla="*/ 32 w 105"/>
                <a:gd name="T5" fmla="*/ 46 h 46"/>
                <a:gd name="T6" fmla="*/ 50 w 105"/>
                <a:gd name="T7" fmla="*/ 32 h 46"/>
                <a:gd name="T8" fmla="*/ 50 w 105"/>
                <a:gd name="T9" fmla="*/ 46 h 46"/>
                <a:gd name="T10" fmla="*/ 101 w 105"/>
                <a:gd name="T11" fmla="*/ 46 h 46"/>
                <a:gd name="T12" fmla="*/ 99 w 105"/>
                <a:gd name="T13" fmla="*/ 1 h 46"/>
                <a:gd name="T14" fmla="*/ 43 w 105"/>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46">
                  <a:moveTo>
                    <a:pt x="43" y="0"/>
                  </a:moveTo>
                  <a:cubicBezTo>
                    <a:pt x="43" y="0"/>
                    <a:pt x="12" y="16"/>
                    <a:pt x="0" y="46"/>
                  </a:cubicBezTo>
                  <a:cubicBezTo>
                    <a:pt x="32" y="46"/>
                    <a:pt x="32" y="46"/>
                    <a:pt x="32" y="46"/>
                  </a:cubicBezTo>
                  <a:cubicBezTo>
                    <a:pt x="50" y="32"/>
                    <a:pt x="50" y="32"/>
                    <a:pt x="50" y="32"/>
                  </a:cubicBezTo>
                  <a:cubicBezTo>
                    <a:pt x="50" y="46"/>
                    <a:pt x="50" y="46"/>
                    <a:pt x="50" y="46"/>
                  </a:cubicBezTo>
                  <a:cubicBezTo>
                    <a:pt x="101" y="46"/>
                    <a:pt x="101" y="46"/>
                    <a:pt x="101" y="46"/>
                  </a:cubicBezTo>
                  <a:cubicBezTo>
                    <a:pt x="101" y="46"/>
                    <a:pt x="105" y="21"/>
                    <a:pt x="99" y="1"/>
                  </a:cubicBezTo>
                  <a:lnTo>
                    <a:pt x="43" y="0"/>
                  </a:ln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2" name="Freeform 233">
              <a:extLst>
                <a:ext uri="{FF2B5EF4-FFF2-40B4-BE49-F238E27FC236}">
                  <a16:creationId xmlns:a16="http://schemas.microsoft.com/office/drawing/2014/main" id="{93433A51-AA4D-4385-93C1-99EB76B0E5C3}"/>
                </a:ext>
              </a:extLst>
            </p:cNvPr>
            <p:cNvSpPr>
              <a:spLocks/>
            </p:cNvSpPr>
            <p:nvPr/>
          </p:nvSpPr>
          <p:spPr bwMode="auto">
            <a:xfrm>
              <a:off x="5653" y="4062"/>
              <a:ext cx="121" cy="53"/>
            </a:xfrm>
            <a:custGeom>
              <a:avLst/>
              <a:gdLst>
                <a:gd name="T0" fmla="*/ 62 w 104"/>
                <a:gd name="T1" fmla="*/ 0 h 46"/>
                <a:gd name="T2" fmla="*/ 104 w 104"/>
                <a:gd name="T3" fmla="*/ 46 h 46"/>
                <a:gd name="T4" fmla="*/ 73 w 104"/>
                <a:gd name="T5" fmla="*/ 46 h 46"/>
                <a:gd name="T6" fmla="*/ 55 w 104"/>
                <a:gd name="T7" fmla="*/ 32 h 46"/>
                <a:gd name="T8" fmla="*/ 55 w 104"/>
                <a:gd name="T9" fmla="*/ 46 h 46"/>
                <a:gd name="T10" fmla="*/ 4 w 104"/>
                <a:gd name="T11" fmla="*/ 46 h 46"/>
                <a:gd name="T12" fmla="*/ 6 w 104"/>
                <a:gd name="T13" fmla="*/ 1 h 46"/>
                <a:gd name="T14" fmla="*/ 62 w 104"/>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46">
                  <a:moveTo>
                    <a:pt x="62" y="0"/>
                  </a:moveTo>
                  <a:cubicBezTo>
                    <a:pt x="62" y="0"/>
                    <a:pt x="92" y="16"/>
                    <a:pt x="104" y="46"/>
                  </a:cubicBezTo>
                  <a:cubicBezTo>
                    <a:pt x="73" y="46"/>
                    <a:pt x="73" y="46"/>
                    <a:pt x="73" y="46"/>
                  </a:cubicBezTo>
                  <a:cubicBezTo>
                    <a:pt x="55" y="32"/>
                    <a:pt x="55" y="32"/>
                    <a:pt x="55" y="32"/>
                  </a:cubicBezTo>
                  <a:cubicBezTo>
                    <a:pt x="55" y="46"/>
                    <a:pt x="55" y="46"/>
                    <a:pt x="55" y="46"/>
                  </a:cubicBezTo>
                  <a:cubicBezTo>
                    <a:pt x="4" y="46"/>
                    <a:pt x="4" y="46"/>
                    <a:pt x="4" y="46"/>
                  </a:cubicBezTo>
                  <a:cubicBezTo>
                    <a:pt x="4" y="46"/>
                    <a:pt x="0" y="21"/>
                    <a:pt x="6" y="1"/>
                  </a:cubicBezTo>
                  <a:lnTo>
                    <a:pt x="62" y="0"/>
                  </a:lnTo>
                  <a:close/>
                </a:path>
              </a:pathLst>
            </a:custGeom>
            <a:solidFill>
              <a:srgbClr val="2D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3" name="Freeform 234">
              <a:extLst>
                <a:ext uri="{FF2B5EF4-FFF2-40B4-BE49-F238E27FC236}">
                  <a16:creationId xmlns:a16="http://schemas.microsoft.com/office/drawing/2014/main" id="{73D14138-DA84-4E74-B74B-0405985E3259}"/>
                </a:ext>
              </a:extLst>
            </p:cNvPr>
            <p:cNvSpPr>
              <a:spLocks/>
            </p:cNvSpPr>
            <p:nvPr/>
          </p:nvSpPr>
          <p:spPr bwMode="auto">
            <a:xfrm>
              <a:off x="5347" y="3907"/>
              <a:ext cx="502" cy="156"/>
            </a:xfrm>
            <a:custGeom>
              <a:avLst/>
              <a:gdLst>
                <a:gd name="T0" fmla="*/ 216 w 433"/>
                <a:gd name="T1" fmla="*/ 34 h 135"/>
                <a:gd name="T2" fmla="*/ 0 w 433"/>
                <a:gd name="T3" fmla="*/ 0 h 135"/>
                <a:gd name="T4" fmla="*/ 121 w 433"/>
                <a:gd name="T5" fmla="*/ 135 h 135"/>
                <a:gd name="T6" fmla="*/ 163 w 433"/>
                <a:gd name="T7" fmla="*/ 135 h 135"/>
                <a:gd name="T8" fmla="*/ 216 w 433"/>
                <a:gd name="T9" fmla="*/ 35 h 135"/>
                <a:gd name="T10" fmla="*/ 270 w 433"/>
                <a:gd name="T11" fmla="*/ 135 h 135"/>
                <a:gd name="T12" fmla="*/ 312 w 433"/>
                <a:gd name="T13" fmla="*/ 135 h 135"/>
                <a:gd name="T14" fmla="*/ 433 w 433"/>
                <a:gd name="T15" fmla="*/ 0 h 135"/>
                <a:gd name="T16" fmla="*/ 216 w 433"/>
                <a:gd name="T17" fmla="*/ 3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135">
                  <a:moveTo>
                    <a:pt x="216" y="34"/>
                  </a:moveTo>
                  <a:cubicBezTo>
                    <a:pt x="0" y="0"/>
                    <a:pt x="0" y="0"/>
                    <a:pt x="0" y="0"/>
                  </a:cubicBezTo>
                  <a:cubicBezTo>
                    <a:pt x="0" y="0"/>
                    <a:pt x="27" y="135"/>
                    <a:pt x="121" y="135"/>
                  </a:cubicBezTo>
                  <a:cubicBezTo>
                    <a:pt x="163" y="135"/>
                    <a:pt x="163" y="135"/>
                    <a:pt x="163" y="135"/>
                  </a:cubicBezTo>
                  <a:cubicBezTo>
                    <a:pt x="163" y="135"/>
                    <a:pt x="203" y="35"/>
                    <a:pt x="216" y="35"/>
                  </a:cubicBezTo>
                  <a:cubicBezTo>
                    <a:pt x="229" y="35"/>
                    <a:pt x="270" y="135"/>
                    <a:pt x="270" y="135"/>
                  </a:cubicBezTo>
                  <a:cubicBezTo>
                    <a:pt x="312" y="135"/>
                    <a:pt x="312" y="135"/>
                    <a:pt x="312" y="135"/>
                  </a:cubicBezTo>
                  <a:cubicBezTo>
                    <a:pt x="426" y="135"/>
                    <a:pt x="433" y="0"/>
                    <a:pt x="433" y="0"/>
                  </a:cubicBezTo>
                  <a:lnTo>
                    <a:pt x="216" y="34"/>
                  </a:ln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4" name="Freeform 235">
              <a:extLst>
                <a:ext uri="{FF2B5EF4-FFF2-40B4-BE49-F238E27FC236}">
                  <a16:creationId xmlns:a16="http://schemas.microsoft.com/office/drawing/2014/main" id="{331F75E2-2F3D-4E7C-AD15-00E249DA942C}"/>
                </a:ext>
              </a:extLst>
            </p:cNvPr>
            <p:cNvSpPr>
              <a:spLocks/>
            </p:cNvSpPr>
            <p:nvPr/>
          </p:nvSpPr>
          <p:spPr bwMode="auto">
            <a:xfrm>
              <a:off x="5701" y="3908"/>
              <a:ext cx="148" cy="155"/>
            </a:xfrm>
            <a:custGeom>
              <a:avLst/>
              <a:gdLst>
                <a:gd name="T0" fmla="*/ 62 w 128"/>
                <a:gd name="T1" fmla="*/ 14 h 134"/>
                <a:gd name="T2" fmla="*/ 0 w 128"/>
                <a:gd name="T3" fmla="*/ 134 h 134"/>
                <a:gd name="T4" fmla="*/ 7 w 128"/>
                <a:gd name="T5" fmla="*/ 134 h 134"/>
                <a:gd name="T6" fmla="*/ 128 w 128"/>
                <a:gd name="T7" fmla="*/ 0 h 134"/>
                <a:gd name="T8" fmla="*/ 62 w 128"/>
                <a:gd name="T9" fmla="*/ 14 h 134"/>
              </a:gdLst>
              <a:ahLst/>
              <a:cxnLst>
                <a:cxn ang="0">
                  <a:pos x="T0" y="T1"/>
                </a:cxn>
                <a:cxn ang="0">
                  <a:pos x="T2" y="T3"/>
                </a:cxn>
                <a:cxn ang="0">
                  <a:pos x="T4" y="T5"/>
                </a:cxn>
                <a:cxn ang="0">
                  <a:pos x="T6" y="T7"/>
                </a:cxn>
                <a:cxn ang="0">
                  <a:pos x="T8" y="T9"/>
                </a:cxn>
              </a:cxnLst>
              <a:rect l="0" t="0" r="r" b="b"/>
              <a:pathLst>
                <a:path w="128" h="134">
                  <a:moveTo>
                    <a:pt x="62" y="14"/>
                  </a:moveTo>
                  <a:cubicBezTo>
                    <a:pt x="57" y="79"/>
                    <a:pt x="11" y="130"/>
                    <a:pt x="0" y="134"/>
                  </a:cubicBezTo>
                  <a:cubicBezTo>
                    <a:pt x="7" y="134"/>
                    <a:pt x="7" y="134"/>
                    <a:pt x="7" y="134"/>
                  </a:cubicBezTo>
                  <a:cubicBezTo>
                    <a:pt x="114" y="134"/>
                    <a:pt x="127" y="15"/>
                    <a:pt x="128" y="0"/>
                  </a:cubicBezTo>
                  <a:lnTo>
                    <a:pt x="62" y="14"/>
                  </a:lnTo>
                  <a:close/>
                </a:path>
              </a:pathLst>
            </a:custGeom>
            <a:solidFill>
              <a:srgbClr val="BA8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5" name="Freeform 236">
              <a:extLst>
                <a:ext uri="{FF2B5EF4-FFF2-40B4-BE49-F238E27FC236}">
                  <a16:creationId xmlns:a16="http://schemas.microsoft.com/office/drawing/2014/main" id="{9048F787-1CA3-438D-852C-CA2180296DDA}"/>
                </a:ext>
              </a:extLst>
            </p:cNvPr>
            <p:cNvSpPr>
              <a:spLocks/>
            </p:cNvSpPr>
            <p:nvPr/>
          </p:nvSpPr>
          <p:spPr bwMode="auto">
            <a:xfrm>
              <a:off x="5347" y="3907"/>
              <a:ext cx="111" cy="151"/>
            </a:xfrm>
            <a:custGeom>
              <a:avLst/>
              <a:gdLst>
                <a:gd name="T0" fmla="*/ 28 w 96"/>
                <a:gd name="T1" fmla="*/ 0 h 131"/>
                <a:gd name="T2" fmla="*/ 12 w 96"/>
                <a:gd name="T3" fmla="*/ 3 h 131"/>
                <a:gd name="T4" fmla="*/ 0 w 96"/>
                <a:gd name="T5" fmla="*/ 3 h 131"/>
                <a:gd name="T6" fmla="*/ 96 w 96"/>
                <a:gd name="T7" fmla="*/ 131 h 131"/>
                <a:gd name="T8" fmla="*/ 96 w 96"/>
                <a:gd name="T9" fmla="*/ 131 h 131"/>
                <a:gd name="T10" fmla="*/ 28 w 96"/>
                <a:gd name="T11" fmla="*/ 0 h 131"/>
              </a:gdLst>
              <a:ahLst/>
              <a:cxnLst>
                <a:cxn ang="0">
                  <a:pos x="T0" y="T1"/>
                </a:cxn>
                <a:cxn ang="0">
                  <a:pos x="T2" y="T3"/>
                </a:cxn>
                <a:cxn ang="0">
                  <a:pos x="T4" y="T5"/>
                </a:cxn>
                <a:cxn ang="0">
                  <a:pos x="T6" y="T7"/>
                </a:cxn>
                <a:cxn ang="0">
                  <a:pos x="T8" y="T9"/>
                </a:cxn>
                <a:cxn ang="0">
                  <a:pos x="T10" y="T11"/>
                </a:cxn>
              </a:cxnLst>
              <a:rect l="0" t="0" r="r" b="b"/>
              <a:pathLst>
                <a:path w="96" h="131">
                  <a:moveTo>
                    <a:pt x="28" y="0"/>
                  </a:moveTo>
                  <a:cubicBezTo>
                    <a:pt x="12" y="3"/>
                    <a:pt x="12" y="3"/>
                    <a:pt x="12" y="3"/>
                  </a:cubicBezTo>
                  <a:cubicBezTo>
                    <a:pt x="0" y="3"/>
                    <a:pt x="0" y="3"/>
                    <a:pt x="0" y="3"/>
                  </a:cubicBezTo>
                  <a:cubicBezTo>
                    <a:pt x="5" y="23"/>
                    <a:pt x="30" y="113"/>
                    <a:pt x="96" y="131"/>
                  </a:cubicBezTo>
                  <a:cubicBezTo>
                    <a:pt x="96" y="131"/>
                    <a:pt x="96" y="131"/>
                    <a:pt x="96" y="131"/>
                  </a:cubicBezTo>
                  <a:cubicBezTo>
                    <a:pt x="96" y="131"/>
                    <a:pt x="39" y="55"/>
                    <a:pt x="28" y="0"/>
                  </a:cubicBezTo>
                  <a:close/>
                </a:path>
              </a:pathLst>
            </a:custGeom>
            <a:solidFill>
              <a:srgbClr val="C9A2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6" name="Freeform 237">
              <a:extLst>
                <a:ext uri="{FF2B5EF4-FFF2-40B4-BE49-F238E27FC236}">
                  <a16:creationId xmlns:a16="http://schemas.microsoft.com/office/drawing/2014/main" id="{725F206E-5873-4DB5-95BA-CC4DFB461D93}"/>
                </a:ext>
              </a:extLst>
            </p:cNvPr>
            <p:cNvSpPr>
              <a:spLocks/>
            </p:cNvSpPr>
            <p:nvPr/>
          </p:nvSpPr>
          <p:spPr bwMode="auto">
            <a:xfrm>
              <a:off x="5228" y="3230"/>
              <a:ext cx="737" cy="726"/>
            </a:xfrm>
            <a:custGeom>
              <a:avLst/>
              <a:gdLst>
                <a:gd name="T0" fmla="*/ 508 w 636"/>
                <a:gd name="T1" fmla="*/ 117 h 627"/>
                <a:gd name="T2" fmla="*/ 319 w 636"/>
                <a:gd name="T3" fmla="*/ 0 h 627"/>
                <a:gd name="T4" fmla="*/ 319 w 636"/>
                <a:gd name="T5" fmla="*/ 0 h 627"/>
                <a:gd name="T6" fmla="*/ 318 w 636"/>
                <a:gd name="T7" fmla="*/ 0 h 627"/>
                <a:gd name="T8" fmla="*/ 318 w 636"/>
                <a:gd name="T9" fmla="*/ 0 h 627"/>
                <a:gd name="T10" fmla="*/ 318 w 636"/>
                <a:gd name="T11" fmla="*/ 0 h 627"/>
                <a:gd name="T12" fmla="*/ 129 w 636"/>
                <a:gd name="T13" fmla="*/ 117 h 627"/>
                <a:gd name="T14" fmla="*/ 40 w 636"/>
                <a:gd name="T15" fmla="*/ 511 h 627"/>
                <a:gd name="T16" fmla="*/ 314 w 636"/>
                <a:gd name="T17" fmla="*/ 627 h 627"/>
                <a:gd name="T18" fmla="*/ 314 w 636"/>
                <a:gd name="T19" fmla="*/ 627 h 627"/>
                <a:gd name="T20" fmla="*/ 318 w 636"/>
                <a:gd name="T21" fmla="*/ 627 h 627"/>
                <a:gd name="T22" fmla="*/ 322 w 636"/>
                <a:gd name="T23" fmla="*/ 627 h 627"/>
                <a:gd name="T24" fmla="*/ 322 w 636"/>
                <a:gd name="T25" fmla="*/ 627 h 627"/>
                <a:gd name="T26" fmla="*/ 597 w 636"/>
                <a:gd name="T27" fmla="*/ 511 h 627"/>
                <a:gd name="T28" fmla="*/ 508 w 636"/>
                <a:gd name="T29" fmla="*/ 117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6" h="627">
                  <a:moveTo>
                    <a:pt x="508" y="117"/>
                  </a:moveTo>
                  <a:cubicBezTo>
                    <a:pt x="461" y="4"/>
                    <a:pt x="326" y="0"/>
                    <a:pt x="319" y="0"/>
                  </a:cubicBezTo>
                  <a:cubicBezTo>
                    <a:pt x="319" y="0"/>
                    <a:pt x="319" y="0"/>
                    <a:pt x="319" y="0"/>
                  </a:cubicBezTo>
                  <a:cubicBezTo>
                    <a:pt x="319" y="0"/>
                    <a:pt x="318" y="0"/>
                    <a:pt x="318" y="0"/>
                  </a:cubicBezTo>
                  <a:cubicBezTo>
                    <a:pt x="318" y="0"/>
                    <a:pt x="318" y="0"/>
                    <a:pt x="318" y="0"/>
                  </a:cubicBezTo>
                  <a:cubicBezTo>
                    <a:pt x="318" y="0"/>
                    <a:pt x="318" y="0"/>
                    <a:pt x="318" y="0"/>
                  </a:cubicBezTo>
                  <a:cubicBezTo>
                    <a:pt x="310" y="0"/>
                    <a:pt x="176" y="4"/>
                    <a:pt x="129" y="117"/>
                  </a:cubicBezTo>
                  <a:cubicBezTo>
                    <a:pt x="80" y="233"/>
                    <a:pt x="0" y="407"/>
                    <a:pt x="40" y="511"/>
                  </a:cubicBezTo>
                  <a:cubicBezTo>
                    <a:pt x="78" y="612"/>
                    <a:pt x="214" y="627"/>
                    <a:pt x="314" y="627"/>
                  </a:cubicBezTo>
                  <a:cubicBezTo>
                    <a:pt x="314" y="627"/>
                    <a:pt x="314" y="627"/>
                    <a:pt x="314" y="627"/>
                  </a:cubicBezTo>
                  <a:cubicBezTo>
                    <a:pt x="316" y="627"/>
                    <a:pt x="317" y="627"/>
                    <a:pt x="318" y="627"/>
                  </a:cubicBezTo>
                  <a:cubicBezTo>
                    <a:pt x="320" y="627"/>
                    <a:pt x="321" y="627"/>
                    <a:pt x="322" y="627"/>
                  </a:cubicBezTo>
                  <a:cubicBezTo>
                    <a:pt x="322" y="627"/>
                    <a:pt x="322" y="627"/>
                    <a:pt x="322" y="627"/>
                  </a:cubicBezTo>
                  <a:cubicBezTo>
                    <a:pt x="422" y="627"/>
                    <a:pt x="559" y="612"/>
                    <a:pt x="597" y="511"/>
                  </a:cubicBezTo>
                  <a:cubicBezTo>
                    <a:pt x="636" y="407"/>
                    <a:pt x="557" y="233"/>
                    <a:pt x="508" y="117"/>
                  </a:cubicBezTo>
                  <a:close/>
                </a:path>
              </a:pathLst>
            </a:custGeom>
            <a:solidFill>
              <a:srgbClr val="AF8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7" name="Freeform 238">
              <a:extLst>
                <a:ext uri="{FF2B5EF4-FFF2-40B4-BE49-F238E27FC236}">
                  <a16:creationId xmlns:a16="http://schemas.microsoft.com/office/drawing/2014/main" id="{D5163965-CF62-4C74-BCD0-E61E3762AB17}"/>
                </a:ext>
              </a:extLst>
            </p:cNvPr>
            <p:cNvSpPr>
              <a:spLocks/>
            </p:cNvSpPr>
            <p:nvPr/>
          </p:nvSpPr>
          <p:spPr bwMode="auto">
            <a:xfrm>
              <a:off x="5436" y="3242"/>
              <a:ext cx="529" cy="714"/>
            </a:xfrm>
            <a:custGeom>
              <a:avLst/>
              <a:gdLst>
                <a:gd name="T0" fmla="*/ 198 w 456"/>
                <a:gd name="T1" fmla="*/ 0 h 617"/>
                <a:gd name="T2" fmla="*/ 166 w 456"/>
                <a:gd name="T3" fmla="*/ 60 h 617"/>
                <a:gd name="T4" fmla="*/ 240 w 456"/>
                <a:gd name="T5" fmla="*/ 544 h 617"/>
                <a:gd name="T6" fmla="*/ 0 w 456"/>
                <a:gd name="T7" fmla="*/ 604 h 617"/>
                <a:gd name="T8" fmla="*/ 134 w 456"/>
                <a:gd name="T9" fmla="*/ 617 h 617"/>
                <a:gd name="T10" fmla="*/ 134 w 456"/>
                <a:gd name="T11" fmla="*/ 617 h 617"/>
                <a:gd name="T12" fmla="*/ 138 w 456"/>
                <a:gd name="T13" fmla="*/ 617 h 617"/>
                <a:gd name="T14" fmla="*/ 142 w 456"/>
                <a:gd name="T15" fmla="*/ 617 h 617"/>
                <a:gd name="T16" fmla="*/ 142 w 456"/>
                <a:gd name="T17" fmla="*/ 617 h 617"/>
                <a:gd name="T18" fmla="*/ 417 w 456"/>
                <a:gd name="T19" fmla="*/ 501 h 617"/>
                <a:gd name="T20" fmla="*/ 328 w 456"/>
                <a:gd name="T21" fmla="*/ 107 h 617"/>
                <a:gd name="T22" fmla="*/ 198 w 456"/>
                <a:gd name="T23"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6" h="617">
                  <a:moveTo>
                    <a:pt x="198" y="0"/>
                  </a:moveTo>
                  <a:cubicBezTo>
                    <a:pt x="161" y="10"/>
                    <a:pt x="140" y="28"/>
                    <a:pt x="166" y="60"/>
                  </a:cubicBezTo>
                  <a:cubicBezTo>
                    <a:pt x="236" y="148"/>
                    <a:pt x="289" y="474"/>
                    <a:pt x="240" y="544"/>
                  </a:cubicBezTo>
                  <a:cubicBezTo>
                    <a:pt x="192" y="614"/>
                    <a:pt x="3" y="604"/>
                    <a:pt x="0" y="604"/>
                  </a:cubicBezTo>
                  <a:cubicBezTo>
                    <a:pt x="45" y="614"/>
                    <a:pt x="93" y="617"/>
                    <a:pt x="134" y="617"/>
                  </a:cubicBezTo>
                  <a:cubicBezTo>
                    <a:pt x="134" y="617"/>
                    <a:pt x="134" y="617"/>
                    <a:pt x="134" y="617"/>
                  </a:cubicBezTo>
                  <a:cubicBezTo>
                    <a:pt x="136" y="617"/>
                    <a:pt x="137" y="617"/>
                    <a:pt x="138" y="617"/>
                  </a:cubicBezTo>
                  <a:cubicBezTo>
                    <a:pt x="140" y="617"/>
                    <a:pt x="141" y="617"/>
                    <a:pt x="142" y="617"/>
                  </a:cubicBezTo>
                  <a:cubicBezTo>
                    <a:pt x="142" y="617"/>
                    <a:pt x="142" y="617"/>
                    <a:pt x="142" y="617"/>
                  </a:cubicBezTo>
                  <a:cubicBezTo>
                    <a:pt x="242" y="617"/>
                    <a:pt x="379" y="602"/>
                    <a:pt x="417" y="501"/>
                  </a:cubicBezTo>
                  <a:cubicBezTo>
                    <a:pt x="456" y="397"/>
                    <a:pt x="377" y="223"/>
                    <a:pt x="328" y="107"/>
                  </a:cubicBezTo>
                  <a:cubicBezTo>
                    <a:pt x="301" y="41"/>
                    <a:pt x="243" y="12"/>
                    <a:pt x="198" y="0"/>
                  </a:cubicBezTo>
                  <a:close/>
                </a:path>
              </a:pathLst>
            </a:custGeom>
            <a:solidFill>
              <a:srgbClr val="9E7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8" name="Freeform 239">
              <a:extLst>
                <a:ext uri="{FF2B5EF4-FFF2-40B4-BE49-F238E27FC236}">
                  <a16:creationId xmlns:a16="http://schemas.microsoft.com/office/drawing/2014/main" id="{0F587F28-A0B6-4B57-92FE-46005BD1320F}"/>
                </a:ext>
              </a:extLst>
            </p:cNvPr>
            <p:cNvSpPr>
              <a:spLocks/>
            </p:cNvSpPr>
            <p:nvPr/>
          </p:nvSpPr>
          <p:spPr bwMode="auto">
            <a:xfrm>
              <a:off x="5306" y="3381"/>
              <a:ext cx="581" cy="530"/>
            </a:xfrm>
            <a:custGeom>
              <a:avLst/>
              <a:gdLst>
                <a:gd name="T0" fmla="*/ 400 w 501"/>
                <a:gd name="T1" fmla="*/ 92 h 458"/>
                <a:gd name="T2" fmla="*/ 251 w 501"/>
                <a:gd name="T3" fmla="*/ 0 h 458"/>
                <a:gd name="T4" fmla="*/ 101 w 501"/>
                <a:gd name="T5" fmla="*/ 92 h 458"/>
                <a:gd name="T6" fmla="*/ 31 w 501"/>
                <a:gd name="T7" fmla="*/ 366 h 458"/>
                <a:gd name="T8" fmla="*/ 247 w 501"/>
                <a:gd name="T9" fmla="*/ 458 h 458"/>
                <a:gd name="T10" fmla="*/ 247 w 501"/>
                <a:gd name="T11" fmla="*/ 458 h 458"/>
                <a:gd name="T12" fmla="*/ 250 w 501"/>
                <a:gd name="T13" fmla="*/ 458 h 458"/>
                <a:gd name="T14" fmla="*/ 254 w 501"/>
                <a:gd name="T15" fmla="*/ 458 h 458"/>
                <a:gd name="T16" fmla="*/ 254 w 501"/>
                <a:gd name="T17" fmla="*/ 458 h 458"/>
                <a:gd name="T18" fmla="*/ 470 w 501"/>
                <a:gd name="T19" fmla="*/ 366 h 458"/>
                <a:gd name="T20" fmla="*/ 400 w 501"/>
                <a:gd name="T21" fmla="*/ 92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1" h="458">
                  <a:moveTo>
                    <a:pt x="400" y="92"/>
                  </a:moveTo>
                  <a:cubicBezTo>
                    <a:pt x="363" y="3"/>
                    <a:pt x="257" y="0"/>
                    <a:pt x="251" y="0"/>
                  </a:cubicBezTo>
                  <a:cubicBezTo>
                    <a:pt x="251" y="0"/>
                    <a:pt x="138" y="3"/>
                    <a:pt x="101" y="92"/>
                  </a:cubicBezTo>
                  <a:cubicBezTo>
                    <a:pt x="63" y="184"/>
                    <a:pt x="0" y="284"/>
                    <a:pt x="31" y="366"/>
                  </a:cubicBezTo>
                  <a:cubicBezTo>
                    <a:pt x="61" y="446"/>
                    <a:pt x="168" y="458"/>
                    <a:pt x="247" y="458"/>
                  </a:cubicBezTo>
                  <a:cubicBezTo>
                    <a:pt x="247" y="458"/>
                    <a:pt x="247" y="458"/>
                    <a:pt x="247" y="458"/>
                  </a:cubicBezTo>
                  <a:cubicBezTo>
                    <a:pt x="248" y="458"/>
                    <a:pt x="249" y="458"/>
                    <a:pt x="250" y="458"/>
                  </a:cubicBezTo>
                  <a:cubicBezTo>
                    <a:pt x="251" y="458"/>
                    <a:pt x="253" y="458"/>
                    <a:pt x="254" y="458"/>
                  </a:cubicBezTo>
                  <a:cubicBezTo>
                    <a:pt x="254" y="458"/>
                    <a:pt x="254" y="458"/>
                    <a:pt x="254" y="458"/>
                  </a:cubicBezTo>
                  <a:cubicBezTo>
                    <a:pt x="332" y="458"/>
                    <a:pt x="440" y="446"/>
                    <a:pt x="470" y="366"/>
                  </a:cubicBezTo>
                  <a:cubicBezTo>
                    <a:pt x="501" y="284"/>
                    <a:pt x="438" y="184"/>
                    <a:pt x="400" y="92"/>
                  </a:cubicBezTo>
                  <a:close/>
                </a:path>
              </a:pathLst>
            </a:custGeom>
            <a:solidFill>
              <a:srgbClr val="D1B2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9" name="Freeform 240">
              <a:extLst>
                <a:ext uri="{FF2B5EF4-FFF2-40B4-BE49-F238E27FC236}">
                  <a16:creationId xmlns:a16="http://schemas.microsoft.com/office/drawing/2014/main" id="{EDD1B9FB-248E-497D-8623-08171ED4BDD4}"/>
                </a:ext>
              </a:extLst>
            </p:cNvPr>
            <p:cNvSpPr>
              <a:spLocks/>
            </p:cNvSpPr>
            <p:nvPr/>
          </p:nvSpPr>
          <p:spPr bwMode="auto">
            <a:xfrm>
              <a:off x="5669" y="3395"/>
              <a:ext cx="218" cy="512"/>
            </a:xfrm>
            <a:custGeom>
              <a:avLst/>
              <a:gdLst>
                <a:gd name="T0" fmla="*/ 58 w 188"/>
                <a:gd name="T1" fmla="*/ 321 h 442"/>
                <a:gd name="T2" fmla="*/ 8 w 188"/>
                <a:gd name="T3" fmla="*/ 442 h 442"/>
                <a:gd name="T4" fmla="*/ 157 w 188"/>
                <a:gd name="T5" fmla="*/ 354 h 442"/>
                <a:gd name="T6" fmla="*/ 87 w 188"/>
                <a:gd name="T7" fmla="*/ 80 h 442"/>
                <a:gd name="T8" fmla="*/ 0 w 188"/>
                <a:gd name="T9" fmla="*/ 0 h 442"/>
                <a:gd name="T10" fmla="*/ 58 w 188"/>
                <a:gd name="T11" fmla="*/ 321 h 442"/>
              </a:gdLst>
              <a:ahLst/>
              <a:cxnLst>
                <a:cxn ang="0">
                  <a:pos x="T0" y="T1"/>
                </a:cxn>
                <a:cxn ang="0">
                  <a:pos x="T2" y="T3"/>
                </a:cxn>
                <a:cxn ang="0">
                  <a:pos x="T4" y="T5"/>
                </a:cxn>
                <a:cxn ang="0">
                  <a:pos x="T6" y="T7"/>
                </a:cxn>
                <a:cxn ang="0">
                  <a:pos x="T8" y="T9"/>
                </a:cxn>
                <a:cxn ang="0">
                  <a:pos x="T10" y="T11"/>
                </a:cxn>
              </a:cxnLst>
              <a:rect l="0" t="0" r="r" b="b"/>
              <a:pathLst>
                <a:path w="188" h="442">
                  <a:moveTo>
                    <a:pt x="58" y="321"/>
                  </a:moveTo>
                  <a:cubicBezTo>
                    <a:pt x="63" y="391"/>
                    <a:pt x="36" y="425"/>
                    <a:pt x="8" y="442"/>
                  </a:cubicBezTo>
                  <a:cubicBezTo>
                    <a:pt x="71" y="435"/>
                    <a:pt x="135" y="413"/>
                    <a:pt x="157" y="354"/>
                  </a:cubicBezTo>
                  <a:cubicBezTo>
                    <a:pt x="188" y="272"/>
                    <a:pt x="125" y="172"/>
                    <a:pt x="87" y="80"/>
                  </a:cubicBezTo>
                  <a:cubicBezTo>
                    <a:pt x="68" y="35"/>
                    <a:pt x="32" y="12"/>
                    <a:pt x="0" y="0"/>
                  </a:cubicBezTo>
                  <a:cubicBezTo>
                    <a:pt x="50" y="128"/>
                    <a:pt x="49" y="203"/>
                    <a:pt x="58" y="321"/>
                  </a:cubicBezTo>
                  <a:close/>
                </a:path>
              </a:pathLst>
            </a:custGeom>
            <a:solidFill>
              <a:srgbClr val="BFA2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0" name="Freeform 241">
              <a:extLst>
                <a:ext uri="{FF2B5EF4-FFF2-40B4-BE49-F238E27FC236}">
                  <a16:creationId xmlns:a16="http://schemas.microsoft.com/office/drawing/2014/main" id="{D3217BDF-B38A-417A-ABCF-469DC73100F1}"/>
                </a:ext>
              </a:extLst>
            </p:cNvPr>
            <p:cNvSpPr>
              <a:spLocks/>
            </p:cNvSpPr>
            <p:nvPr/>
          </p:nvSpPr>
          <p:spPr bwMode="auto">
            <a:xfrm>
              <a:off x="5067" y="3276"/>
              <a:ext cx="1101" cy="631"/>
            </a:xfrm>
            <a:custGeom>
              <a:avLst/>
              <a:gdLst>
                <a:gd name="T0" fmla="*/ 1101 w 1101"/>
                <a:gd name="T1" fmla="*/ 509 h 631"/>
                <a:gd name="T2" fmla="*/ 83 w 1101"/>
                <a:gd name="T3" fmla="*/ 631 h 631"/>
                <a:gd name="T4" fmla="*/ 0 w 1101"/>
                <a:gd name="T5" fmla="*/ 122 h 631"/>
                <a:gd name="T6" fmla="*/ 1018 w 1101"/>
                <a:gd name="T7" fmla="*/ 0 h 631"/>
                <a:gd name="T8" fmla="*/ 1101 w 1101"/>
                <a:gd name="T9" fmla="*/ 509 h 631"/>
              </a:gdLst>
              <a:ahLst/>
              <a:cxnLst>
                <a:cxn ang="0">
                  <a:pos x="T0" y="T1"/>
                </a:cxn>
                <a:cxn ang="0">
                  <a:pos x="T2" y="T3"/>
                </a:cxn>
                <a:cxn ang="0">
                  <a:pos x="T4" y="T5"/>
                </a:cxn>
                <a:cxn ang="0">
                  <a:pos x="T6" y="T7"/>
                </a:cxn>
                <a:cxn ang="0">
                  <a:pos x="T8" y="T9"/>
                </a:cxn>
              </a:cxnLst>
              <a:rect l="0" t="0" r="r" b="b"/>
              <a:pathLst>
                <a:path w="1101" h="631">
                  <a:moveTo>
                    <a:pt x="1101" y="509"/>
                  </a:moveTo>
                  <a:lnTo>
                    <a:pt x="83" y="631"/>
                  </a:lnTo>
                  <a:lnTo>
                    <a:pt x="0" y="122"/>
                  </a:lnTo>
                  <a:lnTo>
                    <a:pt x="1018" y="0"/>
                  </a:lnTo>
                  <a:lnTo>
                    <a:pt x="1101" y="509"/>
                  </a:lnTo>
                  <a:close/>
                </a:path>
              </a:pathLst>
            </a:custGeom>
            <a:solidFill>
              <a:srgbClr val="A300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1" name="Freeform 242">
              <a:extLst>
                <a:ext uri="{FF2B5EF4-FFF2-40B4-BE49-F238E27FC236}">
                  <a16:creationId xmlns:a16="http://schemas.microsoft.com/office/drawing/2014/main" id="{6B2677DA-AEE5-41F2-8731-653E10D23C9B}"/>
                </a:ext>
              </a:extLst>
            </p:cNvPr>
            <p:cNvSpPr>
              <a:spLocks/>
            </p:cNvSpPr>
            <p:nvPr/>
          </p:nvSpPr>
          <p:spPr bwMode="auto">
            <a:xfrm>
              <a:off x="5091" y="3427"/>
              <a:ext cx="1035" cy="219"/>
            </a:xfrm>
            <a:custGeom>
              <a:avLst/>
              <a:gdLst>
                <a:gd name="T0" fmla="*/ 1035 w 1035"/>
                <a:gd name="T1" fmla="*/ 98 h 219"/>
                <a:gd name="T2" fmla="*/ 16 w 1035"/>
                <a:gd name="T3" fmla="*/ 219 h 219"/>
                <a:gd name="T4" fmla="*/ 0 w 1035"/>
                <a:gd name="T5" fmla="*/ 122 h 219"/>
                <a:gd name="T6" fmla="*/ 1019 w 1035"/>
                <a:gd name="T7" fmla="*/ 0 h 219"/>
                <a:gd name="T8" fmla="*/ 1035 w 1035"/>
                <a:gd name="T9" fmla="*/ 98 h 219"/>
              </a:gdLst>
              <a:ahLst/>
              <a:cxnLst>
                <a:cxn ang="0">
                  <a:pos x="T0" y="T1"/>
                </a:cxn>
                <a:cxn ang="0">
                  <a:pos x="T2" y="T3"/>
                </a:cxn>
                <a:cxn ang="0">
                  <a:pos x="T4" y="T5"/>
                </a:cxn>
                <a:cxn ang="0">
                  <a:pos x="T6" y="T7"/>
                </a:cxn>
                <a:cxn ang="0">
                  <a:pos x="T8" y="T9"/>
                </a:cxn>
              </a:cxnLst>
              <a:rect l="0" t="0" r="r" b="b"/>
              <a:pathLst>
                <a:path w="1035" h="219">
                  <a:moveTo>
                    <a:pt x="1035" y="98"/>
                  </a:moveTo>
                  <a:lnTo>
                    <a:pt x="16" y="219"/>
                  </a:lnTo>
                  <a:lnTo>
                    <a:pt x="0" y="122"/>
                  </a:lnTo>
                  <a:lnTo>
                    <a:pt x="1019" y="0"/>
                  </a:lnTo>
                  <a:lnTo>
                    <a:pt x="1035" y="98"/>
                  </a:lnTo>
                  <a:close/>
                </a:path>
              </a:pathLst>
            </a:custGeom>
            <a:solidFill>
              <a:srgbClr val="FFA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2" name="Freeform 243">
              <a:extLst>
                <a:ext uri="{FF2B5EF4-FFF2-40B4-BE49-F238E27FC236}">
                  <a16:creationId xmlns:a16="http://schemas.microsoft.com/office/drawing/2014/main" id="{B012AAD4-250F-492E-A2C6-A9702E8BD2CD}"/>
                </a:ext>
              </a:extLst>
            </p:cNvPr>
            <p:cNvSpPr>
              <a:spLocks/>
            </p:cNvSpPr>
            <p:nvPr/>
          </p:nvSpPr>
          <p:spPr bwMode="auto">
            <a:xfrm>
              <a:off x="5746" y="3305"/>
              <a:ext cx="178" cy="521"/>
            </a:xfrm>
            <a:custGeom>
              <a:avLst/>
              <a:gdLst>
                <a:gd name="T0" fmla="*/ 82 w 178"/>
                <a:gd name="T1" fmla="*/ 521 h 521"/>
                <a:gd name="T2" fmla="*/ 0 w 178"/>
                <a:gd name="T3" fmla="*/ 11 h 521"/>
                <a:gd name="T4" fmla="*/ 96 w 178"/>
                <a:gd name="T5" fmla="*/ 0 h 521"/>
                <a:gd name="T6" fmla="*/ 178 w 178"/>
                <a:gd name="T7" fmla="*/ 509 h 521"/>
                <a:gd name="T8" fmla="*/ 82 w 178"/>
                <a:gd name="T9" fmla="*/ 521 h 521"/>
              </a:gdLst>
              <a:ahLst/>
              <a:cxnLst>
                <a:cxn ang="0">
                  <a:pos x="T0" y="T1"/>
                </a:cxn>
                <a:cxn ang="0">
                  <a:pos x="T2" y="T3"/>
                </a:cxn>
                <a:cxn ang="0">
                  <a:pos x="T4" y="T5"/>
                </a:cxn>
                <a:cxn ang="0">
                  <a:pos x="T6" y="T7"/>
                </a:cxn>
                <a:cxn ang="0">
                  <a:pos x="T8" y="T9"/>
                </a:cxn>
              </a:cxnLst>
              <a:rect l="0" t="0" r="r" b="b"/>
              <a:pathLst>
                <a:path w="178" h="521">
                  <a:moveTo>
                    <a:pt x="82" y="521"/>
                  </a:moveTo>
                  <a:lnTo>
                    <a:pt x="0" y="11"/>
                  </a:lnTo>
                  <a:lnTo>
                    <a:pt x="96" y="0"/>
                  </a:lnTo>
                  <a:lnTo>
                    <a:pt x="178" y="509"/>
                  </a:lnTo>
                  <a:lnTo>
                    <a:pt x="82" y="521"/>
                  </a:lnTo>
                  <a:close/>
                </a:path>
              </a:pathLst>
            </a:custGeom>
            <a:solidFill>
              <a:srgbClr val="FFA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3" name="Freeform 244">
              <a:extLst>
                <a:ext uri="{FF2B5EF4-FFF2-40B4-BE49-F238E27FC236}">
                  <a16:creationId xmlns:a16="http://schemas.microsoft.com/office/drawing/2014/main" id="{8503B690-DA4A-4ADF-A031-9BF399D9C42D}"/>
                </a:ext>
              </a:extLst>
            </p:cNvPr>
            <p:cNvSpPr>
              <a:spLocks/>
            </p:cNvSpPr>
            <p:nvPr/>
          </p:nvSpPr>
          <p:spPr bwMode="auto">
            <a:xfrm>
              <a:off x="5680" y="3397"/>
              <a:ext cx="139" cy="130"/>
            </a:xfrm>
            <a:custGeom>
              <a:avLst/>
              <a:gdLst>
                <a:gd name="T0" fmla="*/ 120 w 120"/>
                <a:gd name="T1" fmla="*/ 91 h 112"/>
                <a:gd name="T2" fmla="*/ 61 w 120"/>
                <a:gd name="T3" fmla="*/ 9 h 112"/>
                <a:gd name="T4" fmla="*/ 22 w 120"/>
                <a:gd name="T5" fmla="*/ 97 h 112"/>
                <a:gd name="T6" fmla="*/ 115 w 120"/>
                <a:gd name="T7" fmla="*/ 100 h 112"/>
                <a:gd name="T8" fmla="*/ 120 w 120"/>
                <a:gd name="T9" fmla="*/ 91 h 112"/>
              </a:gdLst>
              <a:ahLst/>
              <a:cxnLst>
                <a:cxn ang="0">
                  <a:pos x="T0" y="T1"/>
                </a:cxn>
                <a:cxn ang="0">
                  <a:pos x="T2" y="T3"/>
                </a:cxn>
                <a:cxn ang="0">
                  <a:pos x="T4" y="T5"/>
                </a:cxn>
                <a:cxn ang="0">
                  <a:pos x="T6" y="T7"/>
                </a:cxn>
                <a:cxn ang="0">
                  <a:pos x="T8" y="T9"/>
                </a:cxn>
              </a:cxnLst>
              <a:rect l="0" t="0" r="r" b="b"/>
              <a:pathLst>
                <a:path w="120" h="112">
                  <a:moveTo>
                    <a:pt x="120" y="91"/>
                  </a:moveTo>
                  <a:cubicBezTo>
                    <a:pt x="120" y="91"/>
                    <a:pt x="100" y="0"/>
                    <a:pt x="61" y="9"/>
                  </a:cubicBezTo>
                  <a:cubicBezTo>
                    <a:pt x="23" y="17"/>
                    <a:pt x="0" y="82"/>
                    <a:pt x="22" y="97"/>
                  </a:cubicBezTo>
                  <a:cubicBezTo>
                    <a:pt x="45" y="112"/>
                    <a:pt x="115" y="100"/>
                    <a:pt x="115" y="100"/>
                  </a:cubicBezTo>
                  <a:lnTo>
                    <a:pt x="120" y="91"/>
                  </a:lnTo>
                  <a:close/>
                </a:path>
              </a:pathLst>
            </a:custGeom>
            <a:solidFill>
              <a:srgbClr val="E28F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4" name="Freeform 245">
              <a:extLst>
                <a:ext uri="{FF2B5EF4-FFF2-40B4-BE49-F238E27FC236}">
                  <a16:creationId xmlns:a16="http://schemas.microsoft.com/office/drawing/2014/main" id="{453EF3E2-78FA-466A-9B91-105E8363C655}"/>
                </a:ext>
              </a:extLst>
            </p:cNvPr>
            <p:cNvSpPr>
              <a:spLocks/>
            </p:cNvSpPr>
            <p:nvPr/>
          </p:nvSpPr>
          <p:spPr bwMode="auto">
            <a:xfrm>
              <a:off x="5815" y="3490"/>
              <a:ext cx="140" cy="129"/>
            </a:xfrm>
            <a:custGeom>
              <a:avLst/>
              <a:gdLst>
                <a:gd name="T0" fmla="*/ 0 w 120"/>
                <a:gd name="T1" fmla="*/ 21 h 112"/>
                <a:gd name="T2" fmla="*/ 59 w 120"/>
                <a:gd name="T3" fmla="*/ 104 h 112"/>
                <a:gd name="T4" fmla="*/ 98 w 120"/>
                <a:gd name="T5" fmla="*/ 16 h 112"/>
                <a:gd name="T6" fmla="*/ 5 w 120"/>
                <a:gd name="T7" fmla="*/ 13 h 112"/>
                <a:gd name="T8" fmla="*/ 0 w 120"/>
                <a:gd name="T9" fmla="*/ 21 h 112"/>
              </a:gdLst>
              <a:ahLst/>
              <a:cxnLst>
                <a:cxn ang="0">
                  <a:pos x="T0" y="T1"/>
                </a:cxn>
                <a:cxn ang="0">
                  <a:pos x="T2" y="T3"/>
                </a:cxn>
                <a:cxn ang="0">
                  <a:pos x="T4" y="T5"/>
                </a:cxn>
                <a:cxn ang="0">
                  <a:pos x="T6" y="T7"/>
                </a:cxn>
                <a:cxn ang="0">
                  <a:pos x="T8" y="T9"/>
                </a:cxn>
              </a:cxnLst>
              <a:rect l="0" t="0" r="r" b="b"/>
              <a:pathLst>
                <a:path w="120" h="112">
                  <a:moveTo>
                    <a:pt x="0" y="21"/>
                  </a:moveTo>
                  <a:cubicBezTo>
                    <a:pt x="0" y="21"/>
                    <a:pt x="20" y="112"/>
                    <a:pt x="59" y="104"/>
                  </a:cubicBezTo>
                  <a:cubicBezTo>
                    <a:pt x="97" y="96"/>
                    <a:pt x="120" y="31"/>
                    <a:pt x="98" y="16"/>
                  </a:cubicBezTo>
                  <a:cubicBezTo>
                    <a:pt x="75" y="0"/>
                    <a:pt x="5" y="13"/>
                    <a:pt x="5" y="13"/>
                  </a:cubicBezTo>
                  <a:lnTo>
                    <a:pt x="0" y="21"/>
                  </a:lnTo>
                  <a:close/>
                </a:path>
              </a:pathLst>
            </a:custGeom>
            <a:solidFill>
              <a:srgbClr val="E28F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5" name="Freeform 246">
              <a:extLst>
                <a:ext uri="{FF2B5EF4-FFF2-40B4-BE49-F238E27FC236}">
                  <a16:creationId xmlns:a16="http://schemas.microsoft.com/office/drawing/2014/main" id="{B6FADE10-DEBA-40A1-9324-12E155600429}"/>
                </a:ext>
              </a:extLst>
            </p:cNvPr>
            <p:cNvSpPr>
              <a:spLocks/>
            </p:cNvSpPr>
            <p:nvPr/>
          </p:nvSpPr>
          <p:spPr bwMode="auto">
            <a:xfrm>
              <a:off x="5706" y="3507"/>
              <a:ext cx="134" cy="138"/>
            </a:xfrm>
            <a:custGeom>
              <a:avLst/>
              <a:gdLst>
                <a:gd name="T0" fmla="*/ 90 w 115"/>
                <a:gd name="T1" fmla="*/ 0 h 119"/>
                <a:gd name="T2" fmla="*/ 10 w 115"/>
                <a:gd name="T3" fmla="*/ 55 h 119"/>
                <a:gd name="T4" fmla="*/ 100 w 115"/>
                <a:gd name="T5" fmla="*/ 98 h 119"/>
                <a:gd name="T6" fmla="*/ 99 w 115"/>
                <a:gd name="T7" fmla="*/ 5 h 119"/>
                <a:gd name="T8" fmla="*/ 90 w 115"/>
                <a:gd name="T9" fmla="*/ 0 h 119"/>
              </a:gdLst>
              <a:ahLst/>
              <a:cxnLst>
                <a:cxn ang="0">
                  <a:pos x="T0" y="T1"/>
                </a:cxn>
                <a:cxn ang="0">
                  <a:pos x="T2" y="T3"/>
                </a:cxn>
                <a:cxn ang="0">
                  <a:pos x="T4" y="T5"/>
                </a:cxn>
                <a:cxn ang="0">
                  <a:pos x="T6" y="T7"/>
                </a:cxn>
                <a:cxn ang="0">
                  <a:pos x="T8" y="T9"/>
                </a:cxn>
              </a:cxnLst>
              <a:rect l="0" t="0" r="r" b="b"/>
              <a:pathLst>
                <a:path w="115" h="119">
                  <a:moveTo>
                    <a:pt x="90" y="0"/>
                  </a:moveTo>
                  <a:cubicBezTo>
                    <a:pt x="90" y="0"/>
                    <a:pt x="0" y="16"/>
                    <a:pt x="10" y="55"/>
                  </a:cubicBezTo>
                  <a:cubicBezTo>
                    <a:pt x="20" y="94"/>
                    <a:pt x="86" y="119"/>
                    <a:pt x="100" y="98"/>
                  </a:cubicBezTo>
                  <a:cubicBezTo>
                    <a:pt x="115" y="76"/>
                    <a:pt x="99" y="5"/>
                    <a:pt x="99" y="5"/>
                  </a:cubicBezTo>
                  <a:lnTo>
                    <a:pt x="90" y="0"/>
                  </a:lnTo>
                  <a:close/>
                </a:path>
              </a:pathLst>
            </a:custGeom>
            <a:solidFill>
              <a:srgbClr val="E28F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6" name="Freeform 247">
              <a:extLst>
                <a:ext uri="{FF2B5EF4-FFF2-40B4-BE49-F238E27FC236}">
                  <a16:creationId xmlns:a16="http://schemas.microsoft.com/office/drawing/2014/main" id="{45F6B15D-B9E4-43E2-ADAD-05C1297B1B07}"/>
                </a:ext>
              </a:extLst>
            </p:cNvPr>
            <p:cNvSpPr>
              <a:spLocks/>
            </p:cNvSpPr>
            <p:nvPr/>
          </p:nvSpPr>
          <p:spPr bwMode="auto">
            <a:xfrm>
              <a:off x="5795" y="3372"/>
              <a:ext cx="133" cy="139"/>
            </a:xfrm>
            <a:custGeom>
              <a:avLst/>
              <a:gdLst>
                <a:gd name="T0" fmla="*/ 24 w 115"/>
                <a:gd name="T1" fmla="*/ 120 h 120"/>
                <a:gd name="T2" fmla="*/ 105 w 115"/>
                <a:gd name="T3" fmla="*/ 65 h 120"/>
                <a:gd name="T4" fmla="*/ 15 w 115"/>
                <a:gd name="T5" fmla="*/ 22 h 120"/>
                <a:gd name="T6" fmla="*/ 16 w 115"/>
                <a:gd name="T7" fmla="*/ 115 h 120"/>
                <a:gd name="T8" fmla="*/ 24 w 115"/>
                <a:gd name="T9" fmla="*/ 120 h 120"/>
              </a:gdLst>
              <a:ahLst/>
              <a:cxnLst>
                <a:cxn ang="0">
                  <a:pos x="T0" y="T1"/>
                </a:cxn>
                <a:cxn ang="0">
                  <a:pos x="T2" y="T3"/>
                </a:cxn>
                <a:cxn ang="0">
                  <a:pos x="T4" y="T5"/>
                </a:cxn>
                <a:cxn ang="0">
                  <a:pos x="T6" y="T7"/>
                </a:cxn>
                <a:cxn ang="0">
                  <a:pos x="T8" y="T9"/>
                </a:cxn>
              </a:cxnLst>
              <a:rect l="0" t="0" r="r" b="b"/>
              <a:pathLst>
                <a:path w="115" h="120">
                  <a:moveTo>
                    <a:pt x="24" y="120"/>
                  </a:moveTo>
                  <a:cubicBezTo>
                    <a:pt x="24" y="120"/>
                    <a:pt x="115" y="104"/>
                    <a:pt x="105" y="65"/>
                  </a:cubicBezTo>
                  <a:cubicBezTo>
                    <a:pt x="95" y="26"/>
                    <a:pt x="29" y="0"/>
                    <a:pt x="15" y="22"/>
                  </a:cubicBezTo>
                  <a:cubicBezTo>
                    <a:pt x="0" y="44"/>
                    <a:pt x="16" y="115"/>
                    <a:pt x="16" y="115"/>
                  </a:cubicBezTo>
                  <a:lnTo>
                    <a:pt x="24" y="120"/>
                  </a:lnTo>
                  <a:close/>
                </a:path>
              </a:pathLst>
            </a:custGeom>
            <a:solidFill>
              <a:srgbClr val="E28F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7" name="Freeform 248">
              <a:extLst>
                <a:ext uri="{FF2B5EF4-FFF2-40B4-BE49-F238E27FC236}">
                  <a16:creationId xmlns:a16="http://schemas.microsoft.com/office/drawing/2014/main" id="{A504EEAD-81C4-4621-A3C8-F46BC0E5FF12}"/>
                </a:ext>
              </a:extLst>
            </p:cNvPr>
            <p:cNvSpPr>
              <a:spLocks/>
            </p:cNvSpPr>
            <p:nvPr/>
          </p:nvSpPr>
          <p:spPr bwMode="auto">
            <a:xfrm>
              <a:off x="5821" y="3432"/>
              <a:ext cx="25" cy="57"/>
            </a:xfrm>
            <a:custGeom>
              <a:avLst/>
              <a:gdLst>
                <a:gd name="T0" fmla="*/ 1 w 21"/>
                <a:gd name="T1" fmla="*/ 49 h 49"/>
                <a:gd name="T2" fmla="*/ 10 w 21"/>
                <a:gd name="T3" fmla="*/ 1 h 49"/>
                <a:gd name="T4" fmla="*/ 1 w 21"/>
                <a:gd name="T5" fmla="*/ 49 h 49"/>
              </a:gdLst>
              <a:ahLst/>
              <a:cxnLst>
                <a:cxn ang="0">
                  <a:pos x="T0" y="T1"/>
                </a:cxn>
                <a:cxn ang="0">
                  <a:pos x="T2" y="T3"/>
                </a:cxn>
                <a:cxn ang="0">
                  <a:pos x="T4" y="T5"/>
                </a:cxn>
              </a:cxnLst>
              <a:rect l="0" t="0" r="r" b="b"/>
              <a:pathLst>
                <a:path w="21" h="49">
                  <a:moveTo>
                    <a:pt x="1" y="49"/>
                  </a:moveTo>
                  <a:cubicBezTo>
                    <a:pt x="1" y="49"/>
                    <a:pt x="0" y="3"/>
                    <a:pt x="10" y="1"/>
                  </a:cubicBezTo>
                  <a:cubicBezTo>
                    <a:pt x="21" y="0"/>
                    <a:pt x="1" y="49"/>
                    <a:pt x="1" y="49"/>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8" name="Freeform 249">
              <a:extLst>
                <a:ext uri="{FF2B5EF4-FFF2-40B4-BE49-F238E27FC236}">
                  <a16:creationId xmlns:a16="http://schemas.microsoft.com/office/drawing/2014/main" id="{384CF406-9ABE-4FA1-A29A-5AC9171AABFF}"/>
                </a:ext>
              </a:extLst>
            </p:cNvPr>
            <p:cNvSpPr>
              <a:spLocks/>
            </p:cNvSpPr>
            <p:nvPr/>
          </p:nvSpPr>
          <p:spPr bwMode="auto">
            <a:xfrm>
              <a:off x="5830" y="3426"/>
              <a:ext cx="45" cy="66"/>
            </a:xfrm>
            <a:custGeom>
              <a:avLst/>
              <a:gdLst>
                <a:gd name="T0" fmla="*/ 0 w 38"/>
                <a:gd name="T1" fmla="*/ 57 h 57"/>
                <a:gd name="T2" fmla="*/ 28 w 38"/>
                <a:gd name="T3" fmla="*/ 3 h 57"/>
                <a:gd name="T4" fmla="*/ 0 w 38"/>
                <a:gd name="T5" fmla="*/ 57 h 57"/>
              </a:gdLst>
              <a:ahLst/>
              <a:cxnLst>
                <a:cxn ang="0">
                  <a:pos x="T0" y="T1"/>
                </a:cxn>
                <a:cxn ang="0">
                  <a:pos x="T2" y="T3"/>
                </a:cxn>
                <a:cxn ang="0">
                  <a:pos x="T4" y="T5"/>
                </a:cxn>
              </a:cxnLst>
              <a:rect l="0" t="0" r="r" b="b"/>
              <a:pathLst>
                <a:path w="38" h="57">
                  <a:moveTo>
                    <a:pt x="0" y="57"/>
                  </a:moveTo>
                  <a:cubicBezTo>
                    <a:pt x="0" y="57"/>
                    <a:pt x="18" y="0"/>
                    <a:pt x="28" y="3"/>
                  </a:cubicBezTo>
                  <a:cubicBezTo>
                    <a:pt x="38" y="7"/>
                    <a:pt x="0" y="57"/>
                    <a:pt x="0" y="57"/>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9" name="Freeform 250">
              <a:extLst>
                <a:ext uri="{FF2B5EF4-FFF2-40B4-BE49-F238E27FC236}">
                  <a16:creationId xmlns:a16="http://schemas.microsoft.com/office/drawing/2014/main" id="{FCAC3BA6-AFA2-4350-8021-145BADE353AB}"/>
                </a:ext>
              </a:extLst>
            </p:cNvPr>
            <p:cNvSpPr>
              <a:spLocks/>
            </p:cNvSpPr>
            <p:nvPr/>
          </p:nvSpPr>
          <p:spPr bwMode="auto">
            <a:xfrm>
              <a:off x="5835" y="3452"/>
              <a:ext cx="52" cy="44"/>
            </a:xfrm>
            <a:custGeom>
              <a:avLst/>
              <a:gdLst>
                <a:gd name="T0" fmla="*/ 0 w 45"/>
                <a:gd name="T1" fmla="*/ 38 h 38"/>
                <a:gd name="T2" fmla="*/ 37 w 45"/>
                <a:gd name="T3" fmla="*/ 8 h 38"/>
                <a:gd name="T4" fmla="*/ 0 w 45"/>
                <a:gd name="T5" fmla="*/ 38 h 38"/>
              </a:gdLst>
              <a:ahLst/>
              <a:cxnLst>
                <a:cxn ang="0">
                  <a:pos x="T0" y="T1"/>
                </a:cxn>
                <a:cxn ang="0">
                  <a:pos x="T2" y="T3"/>
                </a:cxn>
                <a:cxn ang="0">
                  <a:pos x="T4" y="T5"/>
                </a:cxn>
              </a:cxnLst>
              <a:rect l="0" t="0" r="r" b="b"/>
              <a:pathLst>
                <a:path w="45" h="38">
                  <a:moveTo>
                    <a:pt x="0" y="38"/>
                  </a:moveTo>
                  <a:cubicBezTo>
                    <a:pt x="0" y="38"/>
                    <a:pt x="29" y="0"/>
                    <a:pt x="37" y="8"/>
                  </a:cubicBezTo>
                  <a:cubicBezTo>
                    <a:pt x="45" y="15"/>
                    <a:pt x="0" y="38"/>
                    <a:pt x="0" y="38"/>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0" name="Freeform 251">
              <a:extLst>
                <a:ext uri="{FF2B5EF4-FFF2-40B4-BE49-F238E27FC236}">
                  <a16:creationId xmlns:a16="http://schemas.microsoft.com/office/drawing/2014/main" id="{E1FE75BF-0CC0-41C9-AB94-A5A7B3867EF1}"/>
                </a:ext>
              </a:extLst>
            </p:cNvPr>
            <p:cNvSpPr>
              <a:spLocks/>
            </p:cNvSpPr>
            <p:nvPr/>
          </p:nvSpPr>
          <p:spPr bwMode="auto">
            <a:xfrm>
              <a:off x="5791" y="3527"/>
              <a:ext cx="24" cy="58"/>
            </a:xfrm>
            <a:custGeom>
              <a:avLst/>
              <a:gdLst>
                <a:gd name="T0" fmla="*/ 19 w 21"/>
                <a:gd name="T1" fmla="*/ 0 h 50"/>
                <a:gd name="T2" fmla="*/ 10 w 21"/>
                <a:gd name="T3" fmla="*/ 48 h 50"/>
                <a:gd name="T4" fmla="*/ 19 w 21"/>
                <a:gd name="T5" fmla="*/ 0 h 50"/>
              </a:gdLst>
              <a:ahLst/>
              <a:cxnLst>
                <a:cxn ang="0">
                  <a:pos x="T0" y="T1"/>
                </a:cxn>
                <a:cxn ang="0">
                  <a:pos x="T2" y="T3"/>
                </a:cxn>
                <a:cxn ang="0">
                  <a:pos x="T4" y="T5"/>
                </a:cxn>
              </a:cxnLst>
              <a:rect l="0" t="0" r="r" b="b"/>
              <a:pathLst>
                <a:path w="21" h="50">
                  <a:moveTo>
                    <a:pt x="19" y="0"/>
                  </a:moveTo>
                  <a:cubicBezTo>
                    <a:pt x="19" y="0"/>
                    <a:pt x="21" y="46"/>
                    <a:pt x="10" y="48"/>
                  </a:cubicBezTo>
                  <a:cubicBezTo>
                    <a:pt x="0" y="50"/>
                    <a:pt x="19" y="0"/>
                    <a:pt x="19"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1" name="Freeform 252">
              <a:extLst>
                <a:ext uri="{FF2B5EF4-FFF2-40B4-BE49-F238E27FC236}">
                  <a16:creationId xmlns:a16="http://schemas.microsoft.com/office/drawing/2014/main" id="{A7318191-1671-4E58-B749-33BDFA8A8E8C}"/>
                </a:ext>
              </a:extLst>
            </p:cNvPr>
            <p:cNvSpPr>
              <a:spLocks/>
            </p:cNvSpPr>
            <p:nvPr/>
          </p:nvSpPr>
          <p:spPr bwMode="auto">
            <a:xfrm>
              <a:off x="5762" y="3523"/>
              <a:ext cx="43" cy="68"/>
            </a:xfrm>
            <a:custGeom>
              <a:avLst/>
              <a:gdLst>
                <a:gd name="T0" fmla="*/ 37 w 37"/>
                <a:gd name="T1" fmla="*/ 0 h 58"/>
                <a:gd name="T2" fmla="*/ 10 w 37"/>
                <a:gd name="T3" fmla="*/ 54 h 58"/>
                <a:gd name="T4" fmla="*/ 37 w 37"/>
                <a:gd name="T5" fmla="*/ 0 h 58"/>
              </a:gdLst>
              <a:ahLst/>
              <a:cxnLst>
                <a:cxn ang="0">
                  <a:pos x="T0" y="T1"/>
                </a:cxn>
                <a:cxn ang="0">
                  <a:pos x="T2" y="T3"/>
                </a:cxn>
                <a:cxn ang="0">
                  <a:pos x="T4" y="T5"/>
                </a:cxn>
              </a:cxnLst>
              <a:rect l="0" t="0" r="r" b="b"/>
              <a:pathLst>
                <a:path w="37" h="58">
                  <a:moveTo>
                    <a:pt x="37" y="0"/>
                  </a:moveTo>
                  <a:cubicBezTo>
                    <a:pt x="37" y="0"/>
                    <a:pt x="20" y="58"/>
                    <a:pt x="10" y="54"/>
                  </a:cubicBezTo>
                  <a:cubicBezTo>
                    <a:pt x="0" y="51"/>
                    <a:pt x="37" y="0"/>
                    <a:pt x="37"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2" name="Freeform 253">
              <a:extLst>
                <a:ext uri="{FF2B5EF4-FFF2-40B4-BE49-F238E27FC236}">
                  <a16:creationId xmlns:a16="http://schemas.microsoft.com/office/drawing/2014/main" id="{A7F276B9-CB77-4026-8182-DB209B0C412C}"/>
                </a:ext>
              </a:extLst>
            </p:cNvPr>
            <p:cNvSpPr>
              <a:spLocks/>
            </p:cNvSpPr>
            <p:nvPr/>
          </p:nvSpPr>
          <p:spPr bwMode="auto">
            <a:xfrm>
              <a:off x="5748" y="3521"/>
              <a:ext cx="53" cy="44"/>
            </a:xfrm>
            <a:custGeom>
              <a:avLst/>
              <a:gdLst>
                <a:gd name="T0" fmla="*/ 46 w 46"/>
                <a:gd name="T1" fmla="*/ 0 h 38"/>
                <a:gd name="T2" fmla="*/ 8 w 46"/>
                <a:gd name="T3" fmla="*/ 30 h 38"/>
                <a:gd name="T4" fmla="*/ 46 w 46"/>
                <a:gd name="T5" fmla="*/ 0 h 38"/>
              </a:gdLst>
              <a:ahLst/>
              <a:cxnLst>
                <a:cxn ang="0">
                  <a:pos x="T0" y="T1"/>
                </a:cxn>
                <a:cxn ang="0">
                  <a:pos x="T2" y="T3"/>
                </a:cxn>
                <a:cxn ang="0">
                  <a:pos x="T4" y="T5"/>
                </a:cxn>
              </a:cxnLst>
              <a:rect l="0" t="0" r="r" b="b"/>
              <a:pathLst>
                <a:path w="46" h="38">
                  <a:moveTo>
                    <a:pt x="46" y="0"/>
                  </a:moveTo>
                  <a:cubicBezTo>
                    <a:pt x="46" y="0"/>
                    <a:pt x="16" y="38"/>
                    <a:pt x="8" y="30"/>
                  </a:cubicBezTo>
                  <a:cubicBezTo>
                    <a:pt x="0" y="22"/>
                    <a:pt x="46" y="0"/>
                    <a:pt x="46"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3" name="Freeform 254">
              <a:extLst>
                <a:ext uri="{FF2B5EF4-FFF2-40B4-BE49-F238E27FC236}">
                  <a16:creationId xmlns:a16="http://schemas.microsoft.com/office/drawing/2014/main" id="{E6F8F3B7-073A-4BF5-B986-3FB7FFE7E790}"/>
                </a:ext>
              </a:extLst>
            </p:cNvPr>
            <p:cNvSpPr>
              <a:spLocks/>
            </p:cNvSpPr>
            <p:nvPr/>
          </p:nvSpPr>
          <p:spPr bwMode="auto">
            <a:xfrm>
              <a:off x="5740" y="3478"/>
              <a:ext cx="59" cy="25"/>
            </a:xfrm>
            <a:custGeom>
              <a:avLst/>
              <a:gdLst>
                <a:gd name="T0" fmla="*/ 51 w 51"/>
                <a:gd name="T1" fmla="*/ 21 h 21"/>
                <a:gd name="T2" fmla="*/ 2 w 51"/>
                <a:gd name="T3" fmla="*/ 10 h 21"/>
                <a:gd name="T4" fmla="*/ 51 w 51"/>
                <a:gd name="T5" fmla="*/ 21 h 21"/>
              </a:gdLst>
              <a:ahLst/>
              <a:cxnLst>
                <a:cxn ang="0">
                  <a:pos x="T0" y="T1"/>
                </a:cxn>
                <a:cxn ang="0">
                  <a:pos x="T2" y="T3"/>
                </a:cxn>
                <a:cxn ang="0">
                  <a:pos x="T4" y="T5"/>
                </a:cxn>
              </a:cxnLst>
              <a:rect l="0" t="0" r="r" b="b"/>
              <a:pathLst>
                <a:path w="51" h="21">
                  <a:moveTo>
                    <a:pt x="51" y="21"/>
                  </a:moveTo>
                  <a:cubicBezTo>
                    <a:pt x="51" y="21"/>
                    <a:pt x="5" y="21"/>
                    <a:pt x="2" y="10"/>
                  </a:cubicBezTo>
                  <a:cubicBezTo>
                    <a:pt x="0" y="0"/>
                    <a:pt x="51" y="21"/>
                    <a:pt x="51" y="21"/>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4" name="Freeform 255">
              <a:extLst>
                <a:ext uri="{FF2B5EF4-FFF2-40B4-BE49-F238E27FC236}">
                  <a16:creationId xmlns:a16="http://schemas.microsoft.com/office/drawing/2014/main" id="{4D16FDF6-0933-4CC7-AEEB-6CFEBBF3E96B}"/>
                </a:ext>
              </a:extLst>
            </p:cNvPr>
            <p:cNvSpPr>
              <a:spLocks/>
            </p:cNvSpPr>
            <p:nvPr/>
          </p:nvSpPr>
          <p:spPr bwMode="auto">
            <a:xfrm>
              <a:off x="5734" y="3449"/>
              <a:ext cx="67" cy="45"/>
            </a:xfrm>
            <a:custGeom>
              <a:avLst/>
              <a:gdLst>
                <a:gd name="T0" fmla="*/ 58 w 58"/>
                <a:gd name="T1" fmla="*/ 39 h 39"/>
                <a:gd name="T2" fmla="*/ 3 w 58"/>
                <a:gd name="T3" fmla="*/ 10 h 39"/>
                <a:gd name="T4" fmla="*/ 58 w 58"/>
                <a:gd name="T5" fmla="*/ 39 h 39"/>
              </a:gdLst>
              <a:ahLst/>
              <a:cxnLst>
                <a:cxn ang="0">
                  <a:pos x="T0" y="T1"/>
                </a:cxn>
                <a:cxn ang="0">
                  <a:pos x="T2" y="T3"/>
                </a:cxn>
                <a:cxn ang="0">
                  <a:pos x="T4" y="T5"/>
                </a:cxn>
              </a:cxnLst>
              <a:rect l="0" t="0" r="r" b="b"/>
              <a:pathLst>
                <a:path w="58" h="39">
                  <a:moveTo>
                    <a:pt x="58" y="39"/>
                  </a:moveTo>
                  <a:cubicBezTo>
                    <a:pt x="58" y="39"/>
                    <a:pt x="0" y="20"/>
                    <a:pt x="3" y="10"/>
                  </a:cubicBezTo>
                  <a:cubicBezTo>
                    <a:pt x="6" y="0"/>
                    <a:pt x="58" y="39"/>
                    <a:pt x="58" y="39"/>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5" name="Freeform 256">
              <a:extLst>
                <a:ext uri="{FF2B5EF4-FFF2-40B4-BE49-F238E27FC236}">
                  <a16:creationId xmlns:a16="http://schemas.microsoft.com/office/drawing/2014/main" id="{0B44FC3C-3598-4224-B150-8354763CCF14}"/>
                </a:ext>
              </a:extLst>
            </p:cNvPr>
            <p:cNvSpPr>
              <a:spLocks/>
            </p:cNvSpPr>
            <p:nvPr/>
          </p:nvSpPr>
          <p:spPr bwMode="auto">
            <a:xfrm>
              <a:off x="5760" y="3437"/>
              <a:ext cx="45" cy="54"/>
            </a:xfrm>
            <a:custGeom>
              <a:avLst/>
              <a:gdLst>
                <a:gd name="T0" fmla="*/ 39 w 39"/>
                <a:gd name="T1" fmla="*/ 47 h 47"/>
                <a:gd name="T2" fmla="*/ 7 w 39"/>
                <a:gd name="T3" fmla="*/ 8 h 47"/>
                <a:gd name="T4" fmla="*/ 39 w 39"/>
                <a:gd name="T5" fmla="*/ 47 h 47"/>
              </a:gdLst>
              <a:ahLst/>
              <a:cxnLst>
                <a:cxn ang="0">
                  <a:pos x="T0" y="T1"/>
                </a:cxn>
                <a:cxn ang="0">
                  <a:pos x="T2" y="T3"/>
                </a:cxn>
                <a:cxn ang="0">
                  <a:pos x="T4" y="T5"/>
                </a:cxn>
              </a:cxnLst>
              <a:rect l="0" t="0" r="r" b="b"/>
              <a:pathLst>
                <a:path w="39" h="47">
                  <a:moveTo>
                    <a:pt x="39" y="47"/>
                  </a:moveTo>
                  <a:cubicBezTo>
                    <a:pt x="39" y="47"/>
                    <a:pt x="0" y="16"/>
                    <a:pt x="7" y="8"/>
                  </a:cubicBezTo>
                  <a:cubicBezTo>
                    <a:pt x="14" y="0"/>
                    <a:pt x="39" y="47"/>
                    <a:pt x="39" y="47"/>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6" name="Freeform 257">
              <a:extLst>
                <a:ext uri="{FF2B5EF4-FFF2-40B4-BE49-F238E27FC236}">
                  <a16:creationId xmlns:a16="http://schemas.microsoft.com/office/drawing/2014/main" id="{647439E9-DC58-4B6A-9D21-DEC98182871B}"/>
                </a:ext>
              </a:extLst>
            </p:cNvPr>
            <p:cNvSpPr>
              <a:spLocks/>
            </p:cNvSpPr>
            <p:nvPr/>
          </p:nvSpPr>
          <p:spPr bwMode="auto">
            <a:xfrm>
              <a:off x="5837" y="3513"/>
              <a:ext cx="60" cy="25"/>
            </a:xfrm>
            <a:custGeom>
              <a:avLst/>
              <a:gdLst>
                <a:gd name="T0" fmla="*/ 0 w 51"/>
                <a:gd name="T1" fmla="*/ 0 h 22"/>
                <a:gd name="T2" fmla="*/ 48 w 51"/>
                <a:gd name="T3" fmla="*/ 12 h 22"/>
                <a:gd name="T4" fmla="*/ 0 w 51"/>
                <a:gd name="T5" fmla="*/ 0 h 22"/>
              </a:gdLst>
              <a:ahLst/>
              <a:cxnLst>
                <a:cxn ang="0">
                  <a:pos x="T0" y="T1"/>
                </a:cxn>
                <a:cxn ang="0">
                  <a:pos x="T2" y="T3"/>
                </a:cxn>
                <a:cxn ang="0">
                  <a:pos x="T4" y="T5"/>
                </a:cxn>
              </a:cxnLst>
              <a:rect l="0" t="0" r="r" b="b"/>
              <a:pathLst>
                <a:path w="51" h="22">
                  <a:moveTo>
                    <a:pt x="0" y="0"/>
                  </a:moveTo>
                  <a:cubicBezTo>
                    <a:pt x="0" y="0"/>
                    <a:pt x="46" y="1"/>
                    <a:pt x="48" y="12"/>
                  </a:cubicBezTo>
                  <a:cubicBezTo>
                    <a:pt x="51" y="22"/>
                    <a:pt x="0" y="0"/>
                    <a:pt x="0"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7" name="Freeform 258">
              <a:extLst>
                <a:ext uri="{FF2B5EF4-FFF2-40B4-BE49-F238E27FC236}">
                  <a16:creationId xmlns:a16="http://schemas.microsoft.com/office/drawing/2014/main" id="{491F09D8-5400-44D1-99DA-113290F601BE}"/>
                </a:ext>
              </a:extLst>
            </p:cNvPr>
            <p:cNvSpPr>
              <a:spLocks/>
            </p:cNvSpPr>
            <p:nvPr/>
          </p:nvSpPr>
          <p:spPr bwMode="auto">
            <a:xfrm>
              <a:off x="5834" y="3521"/>
              <a:ext cx="67" cy="46"/>
            </a:xfrm>
            <a:custGeom>
              <a:avLst/>
              <a:gdLst>
                <a:gd name="T0" fmla="*/ 0 w 58"/>
                <a:gd name="T1" fmla="*/ 0 h 40"/>
                <a:gd name="T2" fmla="*/ 56 w 58"/>
                <a:gd name="T3" fmla="*/ 30 h 40"/>
                <a:gd name="T4" fmla="*/ 0 w 58"/>
                <a:gd name="T5" fmla="*/ 0 h 40"/>
              </a:gdLst>
              <a:ahLst/>
              <a:cxnLst>
                <a:cxn ang="0">
                  <a:pos x="T0" y="T1"/>
                </a:cxn>
                <a:cxn ang="0">
                  <a:pos x="T2" y="T3"/>
                </a:cxn>
                <a:cxn ang="0">
                  <a:pos x="T4" y="T5"/>
                </a:cxn>
              </a:cxnLst>
              <a:rect l="0" t="0" r="r" b="b"/>
              <a:pathLst>
                <a:path w="58" h="40">
                  <a:moveTo>
                    <a:pt x="0" y="0"/>
                  </a:moveTo>
                  <a:cubicBezTo>
                    <a:pt x="0" y="0"/>
                    <a:pt x="58" y="20"/>
                    <a:pt x="56" y="30"/>
                  </a:cubicBezTo>
                  <a:cubicBezTo>
                    <a:pt x="53" y="40"/>
                    <a:pt x="0" y="0"/>
                    <a:pt x="0"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8" name="Freeform 259">
              <a:extLst>
                <a:ext uri="{FF2B5EF4-FFF2-40B4-BE49-F238E27FC236}">
                  <a16:creationId xmlns:a16="http://schemas.microsoft.com/office/drawing/2014/main" id="{684575A7-1B83-421F-975E-666C8C144375}"/>
                </a:ext>
              </a:extLst>
            </p:cNvPr>
            <p:cNvSpPr>
              <a:spLocks/>
            </p:cNvSpPr>
            <p:nvPr/>
          </p:nvSpPr>
          <p:spPr bwMode="auto">
            <a:xfrm>
              <a:off x="5832" y="3526"/>
              <a:ext cx="45" cy="53"/>
            </a:xfrm>
            <a:custGeom>
              <a:avLst/>
              <a:gdLst>
                <a:gd name="T0" fmla="*/ 0 w 39"/>
                <a:gd name="T1" fmla="*/ 0 h 46"/>
                <a:gd name="T2" fmla="*/ 32 w 39"/>
                <a:gd name="T3" fmla="*/ 38 h 46"/>
                <a:gd name="T4" fmla="*/ 0 w 39"/>
                <a:gd name="T5" fmla="*/ 0 h 46"/>
              </a:gdLst>
              <a:ahLst/>
              <a:cxnLst>
                <a:cxn ang="0">
                  <a:pos x="T0" y="T1"/>
                </a:cxn>
                <a:cxn ang="0">
                  <a:pos x="T2" y="T3"/>
                </a:cxn>
                <a:cxn ang="0">
                  <a:pos x="T4" y="T5"/>
                </a:cxn>
              </a:cxnLst>
              <a:rect l="0" t="0" r="r" b="b"/>
              <a:pathLst>
                <a:path w="39" h="46">
                  <a:moveTo>
                    <a:pt x="0" y="0"/>
                  </a:moveTo>
                  <a:cubicBezTo>
                    <a:pt x="0" y="0"/>
                    <a:pt x="39" y="31"/>
                    <a:pt x="32" y="38"/>
                  </a:cubicBezTo>
                  <a:cubicBezTo>
                    <a:pt x="25" y="46"/>
                    <a:pt x="0" y="0"/>
                    <a:pt x="0" y="0"/>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9" name="Freeform 260">
              <a:extLst>
                <a:ext uri="{FF2B5EF4-FFF2-40B4-BE49-F238E27FC236}">
                  <a16:creationId xmlns:a16="http://schemas.microsoft.com/office/drawing/2014/main" id="{B17A2643-817C-4D40-B8EF-10AA40894B89}"/>
                </a:ext>
              </a:extLst>
            </p:cNvPr>
            <p:cNvSpPr>
              <a:spLocks/>
            </p:cNvSpPr>
            <p:nvPr/>
          </p:nvSpPr>
          <p:spPr bwMode="auto">
            <a:xfrm>
              <a:off x="5790" y="3482"/>
              <a:ext cx="60" cy="59"/>
            </a:xfrm>
            <a:custGeom>
              <a:avLst/>
              <a:gdLst>
                <a:gd name="T0" fmla="*/ 50 w 52"/>
                <a:gd name="T1" fmla="*/ 22 h 51"/>
                <a:gd name="T2" fmla="*/ 30 w 52"/>
                <a:gd name="T3" fmla="*/ 49 h 51"/>
                <a:gd name="T4" fmla="*/ 2 w 52"/>
                <a:gd name="T5" fmla="*/ 28 h 51"/>
                <a:gd name="T6" fmla="*/ 22 w 52"/>
                <a:gd name="T7" fmla="*/ 1 h 51"/>
                <a:gd name="T8" fmla="*/ 50 w 52"/>
                <a:gd name="T9" fmla="*/ 22 h 51"/>
              </a:gdLst>
              <a:ahLst/>
              <a:cxnLst>
                <a:cxn ang="0">
                  <a:pos x="T0" y="T1"/>
                </a:cxn>
                <a:cxn ang="0">
                  <a:pos x="T2" y="T3"/>
                </a:cxn>
                <a:cxn ang="0">
                  <a:pos x="T4" y="T5"/>
                </a:cxn>
                <a:cxn ang="0">
                  <a:pos x="T6" y="T7"/>
                </a:cxn>
                <a:cxn ang="0">
                  <a:pos x="T8" y="T9"/>
                </a:cxn>
              </a:cxnLst>
              <a:rect l="0" t="0" r="r" b="b"/>
              <a:pathLst>
                <a:path w="52" h="51">
                  <a:moveTo>
                    <a:pt x="50" y="22"/>
                  </a:moveTo>
                  <a:cubicBezTo>
                    <a:pt x="52" y="36"/>
                    <a:pt x="43" y="48"/>
                    <a:pt x="30" y="49"/>
                  </a:cubicBezTo>
                  <a:cubicBezTo>
                    <a:pt x="17" y="51"/>
                    <a:pt x="4" y="41"/>
                    <a:pt x="2" y="28"/>
                  </a:cubicBezTo>
                  <a:cubicBezTo>
                    <a:pt x="0" y="15"/>
                    <a:pt x="9" y="3"/>
                    <a:pt x="22" y="1"/>
                  </a:cubicBezTo>
                  <a:cubicBezTo>
                    <a:pt x="35" y="0"/>
                    <a:pt x="48" y="9"/>
                    <a:pt x="50" y="22"/>
                  </a:cubicBezTo>
                  <a:close/>
                </a:path>
              </a:pathLst>
            </a:custGeom>
            <a:solidFill>
              <a:srgbClr val="B76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0" name="Freeform 261">
              <a:extLst>
                <a:ext uri="{FF2B5EF4-FFF2-40B4-BE49-F238E27FC236}">
                  <a16:creationId xmlns:a16="http://schemas.microsoft.com/office/drawing/2014/main" id="{8F752679-A976-4139-84B5-C9D85B12E22B}"/>
                </a:ext>
              </a:extLst>
            </p:cNvPr>
            <p:cNvSpPr>
              <a:spLocks/>
            </p:cNvSpPr>
            <p:nvPr/>
          </p:nvSpPr>
          <p:spPr bwMode="auto">
            <a:xfrm>
              <a:off x="5706" y="2476"/>
              <a:ext cx="275" cy="312"/>
            </a:xfrm>
            <a:custGeom>
              <a:avLst/>
              <a:gdLst>
                <a:gd name="T0" fmla="*/ 0 w 237"/>
                <a:gd name="T1" fmla="*/ 237 h 270"/>
                <a:gd name="T2" fmla="*/ 41 w 237"/>
                <a:gd name="T3" fmla="*/ 192 h 270"/>
                <a:gd name="T4" fmla="*/ 45 w 237"/>
                <a:gd name="T5" fmla="*/ 101 h 270"/>
                <a:gd name="T6" fmla="*/ 68 w 237"/>
                <a:gd name="T7" fmla="*/ 135 h 270"/>
                <a:gd name="T8" fmla="*/ 89 w 237"/>
                <a:gd name="T9" fmla="*/ 152 h 270"/>
                <a:gd name="T10" fmla="*/ 112 w 237"/>
                <a:gd name="T11" fmla="*/ 64 h 270"/>
                <a:gd name="T12" fmla="*/ 138 w 237"/>
                <a:gd name="T13" fmla="*/ 81 h 270"/>
                <a:gd name="T14" fmla="*/ 137 w 237"/>
                <a:gd name="T15" fmla="*/ 127 h 270"/>
                <a:gd name="T16" fmla="*/ 165 w 237"/>
                <a:gd name="T17" fmla="*/ 95 h 270"/>
                <a:gd name="T18" fmla="*/ 175 w 237"/>
                <a:gd name="T19" fmla="*/ 20 h 270"/>
                <a:gd name="T20" fmla="*/ 222 w 237"/>
                <a:gd name="T21" fmla="*/ 45 h 270"/>
                <a:gd name="T22" fmla="*/ 191 w 237"/>
                <a:gd name="T23" fmla="*/ 126 h 270"/>
                <a:gd name="T24" fmla="*/ 191 w 237"/>
                <a:gd name="T25" fmla="*/ 149 h 270"/>
                <a:gd name="T26" fmla="*/ 233 w 237"/>
                <a:gd name="T27" fmla="*/ 172 h 270"/>
                <a:gd name="T28" fmla="*/ 191 w 237"/>
                <a:gd name="T29" fmla="*/ 186 h 270"/>
                <a:gd name="T30" fmla="*/ 139 w 237"/>
                <a:gd name="T31" fmla="*/ 188 h 270"/>
                <a:gd name="T32" fmla="*/ 177 w 237"/>
                <a:gd name="T33" fmla="*/ 216 h 270"/>
                <a:gd name="T34" fmla="*/ 169 w 237"/>
                <a:gd name="T35" fmla="*/ 244 h 270"/>
                <a:gd name="T36" fmla="*/ 108 w 237"/>
                <a:gd name="T37" fmla="*/ 227 h 270"/>
                <a:gd name="T38" fmla="*/ 35 w 237"/>
                <a:gd name="T39" fmla="*/ 270 h 270"/>
                <a:gd name="T40" fmla="*/ 0 w 237"/>
                <a:gd name="T41" fmla="*/ 23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7" h="270">
                  <a:moveTo>
                    <a:pt x="0" y="237"/>
                  </a:moveTo>
                  <a:cubicBezTo>
                    <a:pt x="0" y="237"/>
                    <a:pt x="42" y="203"/>
                    <a:pt x="41" y="192"/>
                  </a:cubicBezTo>
                  <a:cubicBezTo>
                    <a:pt x="40" y="180"/>
                    <a:pt x="27" y="111"/>
                    <a:pt x="45" y="101"/>
                  </a:cubicBezTo>
                  <a:cubicBezTo>
                    <a:pt x="63" y="92"/>
                    <a:pt x="64" y="114"/>
                    <a:pt x="68" y="135"/>
                  </a:cubicBezTo>
                  <a:cubicBezTo>
                    <a:pt x="72" y="155"/>
                    <a:pt x="85" y="171"/>
                    <a:pt x="89" y="152"/>
                  </a:cubicBezTo>
                  <a:cubicBezTo>
                    <a:pt x="92" y="132"/>
                    <a:pt x="99" y="83"/>
                    <a:pt x="112" y="64"/>
                  </a:cubicBezTo>
                  <a:cubicBezTo>
                    <a:pt x="125" y="45"/>
                    <a:pt x="144" y="60"/>
                    <a:pt x="138" y="81"/>
                  </a:cubicBezTo>
                  <a:cubicBezTo>
                    <a:pt x="132" y="102"/>
                    <a:pt x="128" y="123"/>
                    <a:pt x="137" y="127"/>
                  </a:cubicBezTo>
                  <a:cubicBezTo>
                    <a:pt x="151" y="133"/>
                    <a:pt x="163" y="115"/>
                    <a:pt x="165" y="95"/>
                  </a:cubicBezTo>
                  <a:cubicBezTo>
                    <a:pt x="166" y="76"/>
                    <a:pt x="164" y="36"/>
                    <a:pt x="175" y="20"/>
                  </a:cubicBezTo>
                  <a:cubicBezTo>
                    <a:pt x="185" y="3"/>
                    <a:pt x="217" y="0"/>
                    <a:pt x="222" y="45"/>
                  </a:cubicBezTo>
                  <a:cubicBezTo>
                    <a:pt x="226" y="89"/>
                    <a:pt x="204" y="112"/>
                    <a:pt x="191" y="126"/>
                  </a:cubicBezTo>
                  <a:cubicBezTo>
                    <a:pt x="179" y="140"/>
                    <a:pt x="179" y="149"/>
                    <a:pt x="191" y="149"/>
                  </a:cubicBezTo>
                  <a:cubicBezTo>
                    <a:pt x="202" y="149"/>
                    <a:pt x="237" y="149"/>
                    <a:pt x="233" y="172"/>
                  </a:cubicBezTo>
                  <a:cubicBezTo>
                    <a:pt x="230" y="190"/>
                    <a:pt x="212" y="190"/>
                    <a:pt x="191" y="186"/>
                  </a:cubicBezTo>
                  <a:cubicBezTo>
                    <a:pt x="169" y="182"/>
                    <a:pt x="142" y="180"/>
                    <a:pt x="139" y="188"/>
                  </a:cubicBezTo>
                  <a:cubicBezTo>
                    <a:pt x="135" y="197"/>
                    <a:pt x="167" y="208"/>
                    <a:pt x="177" y="216"/>
                  </a:cubicBezTo>
                  <a:cubicBezTo>
                    <a:pt x="188" y="223"/>
                    <a:pt x="190" y="241"/>
                    <a:pt x="169" y="244"/>
                  </a:cubicBezTo>
                  <a:cubicBezTo>
                    <a:pt x="148" y="247"/>
                    <a:pt x="122" y="223"/>
                    <a:pt x="108" y="227"/>
                  </a:cubicBezTo>
                  <a:cubicBezTo>
                    <a:pt x="95" y="231"/>
                    <a:pt x="76" y="230"/>
                    <a:pt x="35" y="270"/>
                  </a:cubicBezTo>
                  <a:lnTo>
                    <a:pt x="0" y="237"/>
                  </a:lnTo>
                  <a:close/>
                </a:path>
              </a:pathLst>
            </a:custGeom>
            <a:solidFill>
              <a:srgbClr val="88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1" name="Freeform 262">
              <a:extLst>
                <a:ext uri="{FF2B5EF4-FFF2-40B4-BE49-F238E27FC236}">
                  <a16:creationId xmlns:a16="http://schemas.microsoft.com/office/drawing/2014/main" id="{F060BA76-588F-4B3E-91CF-376E197B4D77}"/>
                </a:ext>
              </a:extLst>
            </p:cNvPr>
            <p:cNvSpPr>
              <a:spLocks/>
            </p:cNvSpPr>
            <p:nvPr/>
          </p:nvSpPr>
          <p:spPr bwMode="auto">
            <a:xfrm>
              <a:off x="5739" y="2719"/>
              <a:ext cx="188" cy="68"/>
            </a:xfrm>
            <a:custGeom>
              <a:avLst/>
              <a:gdLst>
                <a:gd name="T0" fmla="*/ 149 w 162"/>
                <a:gd name="T1" fmla="*/ 6 h 59"/>
                <a:gd name="T2" fmla="*/ 140 w 162"/>
                <a:gd name="T3" fmla="*/ 0 h 59"/>
                <a:gd name="T4" fmla="*/ 140 w 162"/>
                <a:gd name="T5" fmla="*/ 0 h 59"/>
                <a:gd name="T6" fmla="*/ 124 w 162"/>
                <a:gd name="T7" fmla="*/ 19 h 59"/>
                <a:gd name="T8" fmla="*/ 61 w 162"/>
                <a:gd name="T9" fmla="*/ 3 h 59"/>
                <a:gd name="T10" fmla="*/ 0 w 162"/>
                <a:gd name="T11" fmla="*/ 42 h 59"/>
                <a:gd name="T12" fmla="*/ 8 w 162"/>
                <a:gd name="T13" fmla="*/ 59 h 59"/>
                <a:gd name="T14" fmla="*/ 80 w 162"/>
                <a:gd name="T15" fmla="*/ 17 h 59"/>
                <a:gd name="T16" fmla="*/ 141 w 162"/>
                <a:gd name="T17" fmla="*/ 34 h 59"/>
                <a:gd name="T18" fmla="*/ 149 w 162"/>
                <a:gd name="T19" fmla="*/ 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59">
                  <a:moveTo>
                    <a:pt x="149" y="6"/>
                  </a:moveTo>
                  <a:cubicBezTo>
                    <a:pt x="147" y="4"/>
                    <a:pt x="144" y="2"/>
                    <a:pt x="140" y="0"/>
                  </a:cubicBezTo>
                  <a:cubicBezTo>
                    <a:pt x="140" y="0"/>
                    <a:pt x="140" y="0"/>
                    <a:pt x="140" y="0"/>
                  </a:cubicBezTo>
                  <a:cubicBezTo>
                    <a:pt x="142" y="12"/>
                    <a:pt x="138" y="25"/>
                    <a:pt x="124" y="19"/>
                  </a:cubicBezTo>
                  <a:cubicBezTo>
                    <a:pt x="110" y="13"/>
                    <a:pt x="78" y="1"/>
                    <a:pt x="61" y="3"/>
                  </a:cubicBezTo>
                  <a:cubicBezTo>
                    <a:pt x="44" y="4"/>
                    <a:pt x="0" y="42"/>
                    <a:pt x="0" y="42"/>
                  </a:cubicBezTo>
                  <a:cubicBezTo>
                    <a:pt x="8" y="59"/>
                    <a:pt x="8" y="59"/>
                    <a:pt x="8" y="59"/>
                  </a:cubicBezTo>
                  <a:cubicBezTo>
                    <a:pt x="48" y="20"/>
                    <a:pt x="67" y="21"/>
                    <a:pt x="80" y="17"/>
                  </a:cubicBezTo>
                  <a:cubicBezTo>
                    <a:pt x="94" y="13"/>
                    <a:pt x="120" y="37"/>
                    <a:pt x="141" y="34"/>
                  </a:cubicBezTo>
                  <a:cubicBezTo>
                    <a:pt x="162" y="31"/>
                    <a:pt x="160" y="13"/>
                    <a:pt x="149" y="6"/>
                  </a:cubicBezTo>
                  <a:close/>
                </a:path>
              </a:pathLst>
            </a:custGeom>
            <a:solidFill>
              <a:srgbClr val="724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2" name="Freeform 263">
              <a:extLst>
                <a:ext uri="{FF2B5EF4-FFF2-40B4-BE49-F238E27FC236}">
                  <a16:creationId xmlns:a16="http://schemas.microsoft.com/office/drawing/2014/main" id="{AF9C808E-B253-4F24-B042-155F02A904F9}"/>
                </a:ext>
              </a:extLst>
            </p:cNvPr>
            <p:cNvSpPr>
              <a:spLocks/>
            </p:cNvSpPr>
            <p:nvPr/>
          </p:nvSpPr>
          <p:spPr bwMode="auto">
            <a:xfrm>
              <a:off x="5450" y="2397"/>
              <a:ext cx="253" cy="367"/>
            </a:xfrm>
            <a:custGeom>
              <a:avLst/>
              <a:gdLst>
                <a:gd name="T0" fmla="*/ 195 w 218"/>
                <a:gd name="T1" fmla="*/ 300 h 317"/>
                <a:gd name="T2" fmla="*/ 174 w 218"/>
                <a:gd name="T3" fmla="*/ 243 h 317"/>
                <a:gd name="T4" fmla="*/ 205 w 218"/>
                <a:gd name="T5" fmla="*/ 158 h 317"/>
                <a:gd name="T6" fmla="*/ 171 w 218"/>
                <a:gd name="T7" fmla="*/ 180 h 317"/>
                <a:gd name="T8" fmla="*/ 146 w 218"/>
                <a:gd name="T9" fmla="*/ 188 h 317"/>
                <a:gd name="T10" fmla="*/ 157 w 218"/>
                <a:gd name="T11" fmla="*/ 98 h 317"/>
                <a:gd name="T12" fmla="*/ 126 w 218"/>
                <a:gd name="T13" fmla="*/ 104 h 317"/>
                <a:gd name="T14" fmla="*/ 110 w 218"/>
                <a:gd name="T15" fmla="*/ 147 h 317"/>
                <a:gd name="T16" fmla="*/ 96 w 218"/>
                <a:gd name="T17" fmla="*/ 107 h 317"/>
                <a:gd name="T18" fmla="*/ 115 w 218"/>
                <a:gd name="T19" fmla="*/ 33 h 317"/>
                <a:gd name="T20" fmla="*/ 62 w 218"/>
                <a:gd name="T21" fmla="*/ 39 h 317"/>
                <a:gd name="T22" fmla="*/ 60 w 218"/>
                <a:gd name="T23" fmla="*/ 126 h 317"/>
                <a:gd name="T24" fmla="*/ 52 w 218"/>
                <a:gd name="T25" fmla="*/ 147 h 317"/>
                <a:gd name="T26" fmla="*/ 4 w 218"/>
                <a:gd name="T27" fmla="*/ 152 h 317"/>
                <a:gd name="T28" fmla="*/ 38 w 218"/>
                <a:gd name="T29" fmla="*/ 181 h 317"/>
                <a:gd name="T30" fmla="*/ 86 w 218"/>
                <a:gd name="T31" fmla="*/ 203 h 317"/>
                <a:gd name="T32" fmla="*/ 39 w 218"/>
                <a:gd name="T33" fmla="*/ 214 h 317"/>
                <a:gd name="T34" fmla="*/ 36 w 218"/>
                <a:gd name="T35" fmla="*/ 243 h 317"/>
                <a:gd name="T36" fmla="*/ 99 w 218"/>
                <a:gd name="T37" fmla="*/ 250 h 317"/>
                <a:gd name="T38" fmla="*/ 151 w 218"/>
                <a:gd name="T39" fmla="*/ 317 h 317"/>
                <a:gd name="T40" fmla="*/ 195 w 218"/>
                <a:gd name="T41" fmla="*/ 3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8" h="317">
                  <a:moveTo>
                    <a:pt x="195" y="300"/>
                  </a:moveTo>
                  <a:cubicBezTo>
                    <a:pt x="195" y="300"/>
                    <a:pt x="169" y="253"/>
                    <a:pt x="174" y="243"/>
                  </a:cubicBezTo>
                  <a:cubicBezTo>
                    <a:pt x="179" y="233"/>
                    <a:pt x="218" y="173"/>
                    <a:pt x="205" y="158"/>
                  </a:cubicBezTo>
                  <a:cubicBezTo>
                    <a:pt x="192" y="142"/>
                    <a:pt x="182" y="162"/>
                    <a:pt x="171" y="180"/>
                  </a:cubicBezTo>
                  <a:cubicBezTo>
                    <a:pt x="160" y="198"/>
                    <a:pt x="141" y="207"/>
                    <a:pt x="146" y="188"/>
                  </a:cubicBezTo>
                  <a:cubicBezTo>
                    <a:pt x="150" y="168"/>
                    <a:pt x="162" y="121"/>
                    <a:pt x="157" y="98"/>
                  </a:cubicBezTo>
                  <a:cubicBezTo>
                    <a:pt x="152" y="75"/>
                    <a:pt x="129" y="82"/>
                    <a:pt x="126" y="104"/>
                  </a:cubicBezTo>
                  <a:cubicBezTo>
                    <a:pt x="124" y="126"/>
                    <a:pt x="119" y="146"/>
                    <a:pt x="110" y="147"/>
                  </a:cubicBezTo>
                  <a:cubicBezTo>
                    <a:pt x="95" y="147"/>
                    <a:pt x="90" y="126"/>
                    <a:pt x="96" y="107"/>
                  </a:cubicBezTo>
                  <a:cubicBezTo>
                    <a:pt x="102" y="88"/>
                    <a:pt x="119" y="53"/>
                    <a:pt x="115" y="33"/>
                  </a:cubicBezTo>
                  <a:cubicBezTo>
                    <a:pt x="111" y="14"/>
                    <a:pt x="83" y="0"/>
                    <a:pt x="62" y="39"/>
                  </a:cubicBezTo>
                  <a:cubicBezTo>
                    <a:pt x="41" y="78"/>
                    <a:pt x="54" y="108"/>
                    <a:pt x="60" y="126"/>
                  </a:cubicBezTo>
                  <a:cubicBezTo>
                    <a:pt x="66" y="144"/>
                    <a:pt x="62" y="151"/>
                    <a:pt x="52" y="147"/>
                  </a:cubicBezTo>
                  <a:cubicBezTo>
                    <a:pt x="41" y="143"/>
                    <a:pt x="9" y="130"/>
                    <a:pt x="4" y="152"/>
                  </a:cubicBezTo>
                  <a:cubicBezTo>
                    <a:pt x="0" y="171"/>
                    <a:pt x="17" y="178"/>
                    <a:pt x="38" y="181"/>
                  </a:cubicBezTo>
                  <a:cubicBezTo>
                    <a:pt x="60" y="185"/>
                    <a:pt x="85" y="194"/>
                    <a:pt x="86" y="203"/>
                  </a:cubicBezTo>
                  <a:cubicBezTo>
                    <a:pt x="86" y="213"/>
                    <a:pt x="52" y="211"/>
                    <a:pt x="39" y="214"/>
                  </a:cubicBezTo>
                  <a:cubicBezTo>
                    <a:pt x="27" y="217"/>
                    <a:pt x="18" y="233"/>
                    <a:pt x="36" y="243"/>
                  </a:cubicBezTo>
                  <a:cubicBezTo>
                    <a:pt x="54" y="254"/>
                    <a:pt x="88" y="242"/>
                    <a:pt x="99" y="250"/>
                  </a:cubicBezTo>
                  <a:cubicBezTo>
                    <a:pt x="111" y="259"/>
                    <a:pt x="128" y="265"/>
                    <a:pt x="151" y="317"/>
                  </a:cubicBezTo>
                  <a:lnTo>
                    <a:pt x="195" y="300"/>
                  </a:lnTo>
                  <a:close/>
                </a:path>
              </a:pathLst>
            </a:custGeom>
            <a:solidFill>
              <a:srgbClr val="88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3" name="Freeform 264">
              <a:extLst>
                <a:ext uri="{FF2B5EF4-FFF2-40B4-BE49-F238E27FC236}">
                  <a16:creationId xmlns:a16="http://schemas.microsoft.com/office/drawing/2014/main" id="{4D2F4E12-0E15-404D-9828-E16F641E14F9}"/>
                </a:ext>
              </a:extLst>
            </p:cNvPr>
            <p:cNvSpPr>
              <a:spLocks/>
            </p:cNvSpPr>
            <p:nvPr/>
          </p:nvSpPr>
          <p:spPr bwMode="auto">
            <a:xfrm>
              <a:off x="5471" y="2643"/>
              <a:ext cx="169" cy="120"/>
            </a:xfrm>
            <a:custGeom>
              <a:avLst/>
              <a:gdLst>
                <a:gd name="T0" fmla="*/ 21 w 146"/>
                <a:gd name="T1" fmla="*/ 1 h 103"/>
                <a:gd name="T2" fmla="*/ 32 w 146"/>
                <a:gd name="T3" fmla="*/ 0 h 103"/>
                <a:gd name="T4" fmla="*/ 32 w 146"/>
                <a:gd name="T5" fmla="*/ 0 h 103"/>
                <a:gd name="T6" fmla="*/ 40 w 146"/>
                <a:gd name="T7" fmla="*/ 23 h 103"/>
                <a:gd name="T8" fmla="*/ 105 w 146"/>
                <a:gd name="T9" fmla="*/ 31 h 103"/>
                <a:gd name="T10" fmla="*/ 146 w 146"/>
                <a:gd name="T11" fmla="*/ 91 h 103"/>
                <a:gd name="T12" fmla="*/ 132 w 146"/>
                <a:gd name="T13" fmla="*/ 103 h 103"/>
                <a:gd name="T14" fmla="*/ 81 w 146"/>
                <a:gd name="T15" fmla="*/ 37 h 103"/>
                <a:gd name="T16" fmla="*/ 18 w 146"/>
                <a:gd name="T17" fmla="*/ 30 h 103"/>
                <a:gd name="T18" fmla="*/ 21 w 146"/>
                <a:gd name="T19" fmla="*/ 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03">
                  <a:moveTo>
                    <a:pt x="21" y="1"/>
                  </a:moveTo>
                  <a:cubicBezTo>
                    <a:pt x="24" y="0"/>
                    <a:pt x="28" y="0"/>
                    <a:pt x="32" y="0"/>
                  </a:cubicBezTo>
                  <a:cubicBezTo>
                    <a:pt x="32" y="0"/>
                    <a:pt x="32" y="0"/>
                    <a:pt x="32" y="0"/>
                  </a:cubicBezTo>
                  <a:cubicBezTo>
                    <a:pt x="25" y="10"/>
                    <a:pt x="25" y="23"/>
                    <a:pt x="40" y="23"/>
                  </a:cubicBezTo>
                  <a:cubicBezTo>
                    <a:pt x="55" y="23"/>
                    <a:pt x="90" y="23"/>
                    <a:pt x="105" y="31"/>
                  </a:cubicBezTo>
                  <a:cubicBezTo>
                    <a:pt x="120" y="39"/>
                    <a:pt x="146" y="91"/>
                    <a:pt x="146" y="91"/>
                  </a:cubicBezTo>
                  <a:cubicBezTo>
                    <a:pt x="132" y="103"/>
                    <a:pt x="132" y="103"/>
                    <a:pt x="132" y="103"/>
                  </a:cubicBezTo>
                  <a:cubicBezTo>
                    <a:pt x="110" y="52"/>
                    <a:pt x="92" y="46"/>
                    <a:pt x="81" y="37"/>
                  </a:cubicBezTo>
                  <a:cubicBezTo>
                    <a:pt x="70" y="29"/>
                    <a:pt x="36" y="41"/>
                    <a:pt x="18" y="30"/>
                  </a:cubicBezTo>
                  <a:cubicBezTo>
                    <a:pt x="0" y="20"/>
                    <a:pt x="9" y="4"/>
                    <a:pt x="21" y="1"/>
                  </a:cubicBezTo>
                  <a:close/>
                </a:path>
              </a:pathLst>
            </a:custGeom>
            <a:solidFill>
              <a:srgbClr val="724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4" name="Freeform 265">
              <a:extLst>
                <a:ext uri="{FF2B5EF4-FFF2-40B4-BE49-F238E27FC236}">
                  <a16:creationId xmlns:a16="http://schemas.microsoft.com/office/drawing/2014/main" id="{3F499C08-E526-42EB-871F-00641F7752E0}"/>
                </a:ext>
              </a:extLst>
            </p:cNvPr>
            <p:cNvSpPr>
              <a:spLocks/>
            </p:cNvSpPr>
            <p:nvPr/>
          </p:nvSpPr>
          <p:spPr bwMode="auto">
            <a:xfrm>
              <a:off x="5260" y="2568"/>
              <a:ext cx="292" cy="255"/>
            </a:xfrm>
            <a:custGeom>
              <a:avLst/>
              <a:gdLst>
                <a:gd name="T0" fmla="*/ 252 w 252"/>
                <a:gd name="T1" fmla="*/ 178 h 220"/>
                <a:gd name="T2" fmla="*/ 71 w 252"/>
                <a:gd name="T3" fmla="*/ 84 h 220"/>
                <a:gd name="T4" fmla="*/ 210 w 252"/>
                <a:gd name="T5" fmla="*/ 220 h 220"/>
                <a:gd name="T6" fmla="*/ 252 w 252"/>
                <a:gd name="T7" fmla="*/ 178 h 220"/>
              </a:gdLst>
              <a:ahLst/>
              <a:cxnLst>
                <a:cxn ang="0">
                  <a:pos x="T0" y="T1"/>
                </a:cxn>
                <a:cxn ang="0">
                  <a:pos x="T2" y="T3"/>
                </a:cxn>
                <a:cxn ang="0">
                  <a:pos x="T4" y="T5"/>
                </a:cxn>
                <a:cxn ang="0">
                  <a:pos x="T6" y="T7"/>
                </a:cxn>
              </a:cxnLst>
              <a:rect l="0" t="0" r="r" b="b"/>
              <a:pathLst>
                <a:path w="252" h="220">
                  <a:moveTo>
                    <a:pt x="252" y="178"/>
                  </a:moveTo>
                  <a:cubicBezTo>
                    <a:pt x="252" y="178"/>
                    <a:pt x="146" y="0"/>
                    <a:pt x="71" y="84"/>
                  </a:cubicBezTo>
                  <a:cubicBezTo>
                    <a:pt x="0" y="165"/>
                    <a:pt x="210" y="220"/>
                    <a:pt x="210" y="220"/>
                  </a:cubicBezTo>
                  <a:lnTo>
                    <a:pt x="252" y="178"/>
                  </a:ln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5" name="Freeform 266">
              <a:extLst>
                <a:ext uri="{FF2B5EF4-FFF2-40B4-BE49-F238E27FC236}">
                  <a16:creationId xmlns:a16="http://schemas.microsoft.com/office/drawing/2014/main" id="{1B6EDE7E-1FE3-4B63-BE27-8CFEE213F7FD}"/>
                </a:ext>
              </a:extLst>
            </p:cNvPr>
            <p:cNvSpPr>
              <a:spLocks/>
            </p:cNvSpPr>
            <p:nvPr/>
          </p:nvSpPr>
          <p:spPr bwMode="auto">
            <a:xfrm>
              <a:off x="5377" y="2678"/>
              <a:ext cx="156" cy="132"/>
            </a:xfrm>
            <a:custGeom>
              <a:avLst/>
              <a:gdLst>
                <a:gd name="T0" fmla="*/ 134 w 134"/>
                <a:gd name="T1" fmla="*/ 96 h 114"/>
                <a:gd name="T2" fmla="*/ 25 w 134"/>
                <a:gd name="T3" fmla="*/ 21 h 114"/>
                <a:gd name="T4" fmla="*/ 131 w 134"/>
                <a:gd name="T5" fmla="*/ 114 h 114"/>
                <a:gd name="T6" fmla="*/ 134 w 134"/>
                <a:gd name="T7" fmla="*/ 96 h 114"/>
              </a:gdLst>
              <a:ahLst/>
              <a:cxnLst>
                <a:cxn ang="0">
                  <a:pos x="T0" y="T1"/>
                </a:cxn>
                <a:cxn ang="0">
                  <a:pos x="T2" y="T3"/>
                </a:cxn>
                <a:cxn ang="0">
                  <a:pos x="T4" y="T5"/>
                </a:cxn>
                <a:cxn ang="0">
                  <a:pos x="T6" y="T7"/>
                </a:cxn>
              </a:cxnLst>
              <a:rect l="0" t="0" r="r" b="b"/>
              <a:pathLst>
                <a:path w="134" h="114">
                  <a:moveTo>
                    <a:pt x="134" y="96"/>
                  </a:moveTo>
                  <a:cubicBezTo>
                    <a:pt x="134" y="96"/>
                    <a:pt x="50" y="0"/>
                    <a:pt x="25" y="21"/>
                  </a:cubicBezTo>
                  <a:cubicBezTo>
                    <a:pt x="0" y="42"/>
                    <a:pt x="131" y="114"/>
                    <a:pt x="131" y="114"/>
                  </a:cubicBezTo>
                  <a:lnTo>
                    <a:pt x="134" y="96"/>
                  </a:lnTo>
                  <a:close/>
                </a:path>
              </a:pathLst>
            </a:custGeom>
            <a:solidFill>
              <a:srgbClr val="88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6" name="Freeform 267">
              <a:extLst>
                <a:ext uri="{FF2B5EF4-FFF2-40B4-BE49-F238E27FC236}">
                  <a16:creationId xmlns:a16="http://schemas.microsoft.com/office/drawing/2014/main" id="{E9EEF6E9-9236-4B61-A3FA-D89FEF9BD65D}"/>
                </a:ext>
              </a:extLst>
            </p:cNvPr>
            <p:cNvSpPr>
              <a:spLocks/>
            </p:cNvSpPr>
            <p:nvPr/>
          </p:nvSpPr>
          <p:spPr bwMode="auto">
            <a:xfrm>
              <a:off x="5810" y="2679"/>
              <a:ext cx="277" cy="240"/>
            </a:xfrm>
            <a:custGeom>
              <a:avLst/>
              <a:gdLst>
                <a:gd name="T0" fmla="*/ 0 w 239"/>
                <a:gd name="T1" fmla="*/ 125 h 207"/>
                <a:gd name="T2" fmla="*/ 203 w 239"/>
                <a:gd name="T3" fmla="*/ 106 h 207"/>
                <a:gd name="T4" fmla="*/ 23 w 239"/>
                <a:gd name="T5" fmla="*/ 180 h 207"/>
                <a:gd name="T6" fmla="*/ 0 w 239"/>
                <a:gd name="T7" fmla="*/ 125 h 207"/>
              </a:gdLst>
              <a:ahLst/>
              <a:cxnLst>
                <a:cxn ang="0">
                  <a:pos x="T0" y="T1"/>
                </a:cxn>
                <a:cxn ang="0">
                  <a:pos x="T2" y="T3"/>
                </a:cxn>
                <a:cxn ang="0">
                  <a:pos x="T4" y="T5"/>
                </a:cxn>
                <a:cxn ang="0">
                  <a:pos x="T6" y="T7"/>
                </a:cxn>
              </a:cxnLst>
              <a:rect l="0" t="0" r="r" b="b"/>
              <a:pathLst>
                <a:path w="239" h="207">
                  <a:moveTo>
                    <a:pt x="0" y="125"/>
                  </a:moveTo>
                  <a:cubicBezTo>
                    <a:pt x="0" y="125"/>
                    <a:pt x="165" y="0"/>
                    <a:pt x="203" y="106"/>
                  </a:cubicBezTo>
                  <a:cubicBezTo>
                    <a:pt x="239" y="207"/>
                    <a:pt x="23" y="180"/>
                    <a:pt x="23" y="180"/>
                  </a:cubicBezTo>
                  <a:lnTo>
                    <a:pt x="0" y="125"/>
                  </a:ln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7" name="Freeform 268">
              <a:extLst>
                <a:ext uri="{FF2B5EF4-FFF2-40B4-BE49-F238E27FC236}">
                  <a16:creationId xmlns:a16="http://schemas.microsoft.com/office/drawing/2014/main" id="{47D4AAD2-859E-4E62-A20F-95DE07E1B117}"/>
                </a:ext>
              </a:extLst>
            </p:cNvPr>
            <p:cNvSpPr>
              <a:spLocks/>
            </p:cNvSpPr>
            <p:nvPr/>
          </p:nvSpPr>
          <p:spPr bwMode="auto">
            <a:xfrm>
              <a:off x="5818" y="2779"/>
              <a:ext cx="172" cy="87"/>
            </a:xfrm>
            <a:custGeom>
              <a:avLst/>
              <a:gdLst>
                <a:gd name="T0" fmla="*/ 4 w 149"/>
                <a:gd name="T1" fmla="*/ 57 h 75"/>
                <a:gd name="T2" fmla="*/ 133 w 149"/>
                <a:gd name="T3" fmla="*/ 28 h 75"/>
                <a:gd name="T4" fmla="*/ 0 w 149"/>
                <a:gd name="T5" fmla="*/ 75 h 75"/>
                <a:gd name="T6" fmla="*/ 4 w 149"/>
                <a:gd name="T7" fmla="*/ 57 h 75"/>
              </a:gdLst>
              <a:ahLst/>
              <a:cxnLst>
                <a:cxn ang="0">
                  <a:pos x="T0" y="T1"/>
                </a:cxn>
                <a:cxn ang="0">
                  <a:pos x="T2" y="T3"/>
                </a:cxn>
                <a:cxn ang="0">
                  <a:pos x="T4" y="T5"/>
                </a:cxn>
                <a:cxn ang="0">
                  <a:pos x="T6" y="T7"/>
                </a:cxn>
              </a:cxnLst>
              <a:rect l="0" t="0" r="r" b="b"/>
              <a:pathLst>
                <a:path w="149" h="75">
                  <a:moveTo>
                    <a:pt x="4" y="57"/>
                  </a:moveTo>
                  <a:cubicBezTo>
                    <a:pt x="4" y="57"/>
                    <a:pt x="118" y="0"/>
                    <a:pt x="133" y="28"/>
                  </a:cubicBezTo>
                  <a:cubicBezTo>
                    <a:pt x="149" y="57"/>
                    <a:pt x="0" y="75"/>
                    <a:pt x="0" y="75"/>
                  </a:cubicBezTo>
                  <a:lnTo>
                    <a:pt x="4" y="57"/>
                  </a:lnTo>
                  <a:close/>
                </a:path>
              </a:pathLst>
            </a:custGeom>
            <a:solidFill>
              <a:srgbClr val="88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8" name="Freeform 269">
              <a:extLst>
                <a:ext uri="{FF2B5EF4-FFF2-40B4-BE49-F238E27FC236}">
                  <a16:creationId xmlns:a16="http://schemas.microsoft.com/office/drawing/2014/main" id="{CA8DC17A-7C87-4623-A0C0-B42F9721E9EE}"/>
                </a:ext>
              </a:extLst>
            </p:cNvPr>
            <p:cNvSpPr>
              <a:spLocks/>
            </p:cNvSpPr>
            <p:nvPr/>
          </p:nvSpPr>
          <p:spPr bwMode="auto">
            <a:xfrm>
              <a:off x="5316" y="2714"/>
              <a:ext cx="590" cy="676"/>
            </a:xfrm>
            <a:custGeom>
              <a:avLst/>
              <a:gdLst>
                <a:gd name="T0" fmla="*/ 466 w 509"/>
                <a:gd name="T1" fmla="*/ 153 h 584"/>
                <a:gd name="T2" fmla="*/ 322 w 509"/>
                <a:gd name="T3" fmla="*/ 21 h 584"/>
                <a:gd name="T4" fmla="*/ 322 w 509"/>
                <a:gd name="T5" fmla="*/ 21 h 584"/>
                <a:gd name="T6" fmla="*/ 322 w 509"/>
                <a:gd name="T7" fmla="*/ 21 h 584"/>
                <a:gd name="T8" fmla="*/ 322 w 509"/>
                <a:gd name="T9" fmla="*/ 21 h 584"/>
                <a:gd name="T10" fmla="*/ 322 w 509"/>
                <a:gd name="T11" fmla="*/ 21 h 584"/>
                <a:gd name="T12" fmla="*/ 139 w 509"/>
                <a:gd name="T13" fmla="*/ 89 h 584"/>
                <a:gd name="T14" fmla="*/ 16 w 509"/>
                <a:gd name="T15" fmla="*/ 418 h 584"/>
                <a:gd name="T16" fmla="*/ 214 w 509"/>
                <a:gd name="T17" fmla="*/ 560 h 584"/>
                <a:gd name="T18" fmla="*/ 214 w 509"/>
                <a:gd name="T19" fmla="*/ 560 h 584"/>
                <a:gd name="T20" fmla="*/ 217 w 509"/>
                <a:gd name="T21" fmla="*/ 561 h 584"/>
                <a:gd name="T22" fmla="*/ 221 w 509"/>
                <a:gd name="T23" fmla="*/ 562 h 584"/>
                <a:gd name="T24" fmla="*/ 221 w 509"/>
                <a:gd name="T25" fmla="*/ 562 h 584"/>
                <a:gd name="T26" fmla="*/ 457 w 509"/>
                <a:gd name="T27" fmla="*/ 504 h 584"/>
                <a:gd name="T28" fmla="*/ 466 w 509"/>
                <a:gd name="T29" fmla="*/ 153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9" h="584">
                  <a:moveTo>
                    <a:pt x="466" y="153"/>
                  </a:moveTo>
                  <a:cubicBezTo>
                    <a:pt x="445" y="48"/>
                    <a:pt x="329" y="22"/>
                    <a:pt x="322" y="21"/>
                  </a:cubicBezTo>
                  <a:cubicBezTo>
                    <a:pt x="322" y="21"/>
                    <a:pt x="322" y="21"/>
                    <a:pt x="322" y="21"/>
                  </a:cubicBezTo>
                  <a:cubicBezTo>
                    <a:pt x="322" y="21"/>
                    <a:pt x="322" y="21"/>
                    <a:pt x="322" y="21"/>
                  </a:cubicBezTo>
                  <a:cubicBezTo>
                    <a:pt x="322" y="21"/>
                    <a:pt x="322" y="21"/>
                    <a:pt x="322" y="21"/>
                  </a:cubicBezTo>
                  <a:cubicBezTo>
                    <a:pt x="322" y="21"/>
                    <a:pt x="322" y="21"/>
                    <a:pt x="322" y="21"/>
                  </a:cubicBezTo>
                  <a:cubicBezTo>
                    <a:pt x="315" y="20"/>
                    <a:pt x="198" y="0"/>
                    <a:pt x="139" y="89"/>
                  </a:cubicBezTo>
                  <a:cubicBezTo>
                    <a:pt x="78" y="182"/>
                    <a:pt x="0" y="322"/>
                    <a:pt x="16" y="418"/>
                  </a:cubicBezTo>
                  <a:cubicBezTo>
                    <a:pt x="32" y="512"/>
                    <a:pt x="128" y="543"/>
                    <a:pt x="214" y="560"/>
                  </a:cubicBezTo>
                  <a:cubicBezTo>
                    <a:pt x="214" y="560"/>
                    <a:pt x="214" y="560"/>
                    <a:pt x="214" y="560"/>
                  </a:cubicBezTo>
                  <a:cubicBezTo>
                    <a:pt x="215" y="561"/>
                    <a:pt x="216" y="561"/>
                    <a:pt x="217" y="561"/>
                  </a:cubicBezTo>
                  <a:cubicBezTo>
                    <a:pt x="218" y="561"/>
                    <a:pt x="220" y="562"/>
                    <a:pt x="221" y="562"/>
                  </a:cubicBezTo>
                  <a:cubicBezTo>
                    <a:pt x="221" y="562"/>
                    <a:pt x="221" y="562"/>
                    <a:pt x="221" y="562"/>
                  </a:cubicBezTo>
                  <a:cubicBezTo>
                    <a:pt x="307" y="578"/>
                    <a:pt x="407" y="584"/>
                    <a:pt x="457" y="504"/>
                  </a:cubicBezTo>
                  <a:cubicBezTo>
                    <a:pt x="509" y="421"/>
                    <a:pt x="488" y="261"/>
                    <a:pt x="466" y="153"/>
                  </a:cubicBezTo>
                  <a:close/>
                </a:path>
              </a:pathLst>
            </a:custGeom>
            <a:solidFill>
              <a:srgbClr val="C499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9" name="Freeform 270">
              <a:extLst>
                <a:ext uri="{FF2B5EF4-FFF2-40B4-BE49-F238E27FC236}">
                  <a16:creationId xmlns:a16="http://schemas.microsoft.com/office/drawing/2014/main" id="{68A4F177-2DD1-4B8D-8014-49FEDF4A75DC}"/>
                </a:ext>
              </a:extLst>
            </p:cNvPr>
            <p:cNvSpPr>
              <a:spLocks/>
            </p:cNvSpPr>
            <p:nvPr/>
          </p:nvSpPr>
          <p:spPr bwMode="auto">
            <a:xfrm>
              <a:off x="5371" y="2742"/>
              <a:ext cx="535" cy="648"/>
            </a:xfrm>
            <a:custGeom>
              <a:avLst/>
              <a:gdLst>
                <a:gd name="T0" fmla="*/ 409 w 461"/>
                <a:gd name="T1" fmla="*/ 480 h 560"/>
                <a:gd name="T2" fmla="*/ 418 w 461"/>
                <a:gd name="T3" fmla="*/ 129 h 560"/>
                <a:gd name="T4" fmla="*/ 287 w 461"/>
                <a:gd name="T5" fmla="*/ 0 h 560"/>
                <a:gd name="T6" fmla="*/ 413 w 461"/>
                <a:gd name="T7" fmla="*/ 291 h 560"/>
                <a:gd name="T8" fmla="*/ 274 w 461"/>
                <a:gd name="T9" fmla="*/ 506 h 560"/>
                <a:gd name="T10" fmla="*/ 0 w 461"/>
                <a:gd name="T11" fmla="*/ 461 h 560"/>
                <a:gd name="T12" fmla="*/ 0 w 461"/>
                <a:gd name="T13" fmla="*/ 461 h 560"/>
                <a:gd name="T14" fmla="*/ 166 w 461"/>
                <a:gd name="T15" fmla="*/ 536 h 560"/>
                <a:gd name="T16" fmla="*/ 166 w 461"/>
                <a:gd name="T17" fmla="*/ 536 h 560"/>
                <a:gd name="T18" fmla="*/ 169 w 461"/>
                <a:gd name="T19" fmla="*/ 537 h 560"/>
                <a:gd name="T20" fmla="*/ 173 w 461"/>
                <a:gd name="T21" fmla="*/ 538 h 560"/>
                <a:gd name="T22" fmla="*/ 173 w 461"/>
                <a:gd name="T23" fmla="*/ 538 h 560"/>
                <a:gd name="T24" fmla="*/ 409 w 461"/>
                <a:gd name="T25" fmla="*/ 48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 h="560">
                  <a:moveTo>
                    <a:pt x="409" y="480"/>
                  </a:moveTo>
                  <a:cubicBezTo>
                    <a:pt x="461" y="397"/>
                    <a:pt x="440" y="237"/>
                    <a:pt x="418" y="129"/>
                  </a:cubicBezTo>
                  <a:cubicBezTo>
                    <a:pt x="400" y="42"/>
                    <a:pt x="319" y="10"/>
                    <a:pt x="287" y="0"/>
                  </a:cubicBezTo>
                  <a:cubicBezTo>
                    <a:pt x="413" y="56"/>
                    <a:pt x="407" y="229"/>
                    <a:pt x="413" y="291"/>
                  </a:cubicBezTo>
                  <a:cubicBezTo>
                    <a:pt x="419" y="354"/>
                    <a:pt x="394" y="486"/>
                    <a:pt x="274" y="506"/>
                  </a:cubicBezTo>
                  <a:cubicBezTo>
                    <a:pt x="155" y="526"/>
                    <a:pt x="0" y="461"/>
                    <a:pt x="0" y="461"/>
                  </a:cubicBezTo>
                  <a:cubicBezTo>
                    <a:pt x="0" y="461"/>
                    <a:pt x="0" y="461"/>
                    <a:pt x="0" y="461"/>
                  </a:cubicBezTo>
                  <a:cubicBezTo>
                    <a:pt x="39" y="505"/>
                    <a:pt x="105" y="524"/>
                    <a:pt x="166" y="536"/>
                  </a:cubicBezTo>
                  <a:cubicBezTo>
                    <a:pt x="166" y="536"/>
                    <a:pt x="166" y="536"/>
                    <a:pt x="166" y="536"/>
                  </a:cubicBezTo>
                  <a:cubicBezTo>
                    <a:pt x="167" y="537"/>
                    <a:pt x="168" y="537"/>
                    <a:pt x="169" y="537"/>
                  </a:cubicBezTo>
                  <a:cubicBezTo>
                    <a:pt x="170" y="537"/>
                    <a:pt x="172" y="538"/>
                    <a:pt x="173" y="538"/>
                  </a:cubicBezTo>
                  <a:cubicBezTo>
                    <a:pt x="173" y="538"/>
                    <a:pt x="173" y="538"/>
                    <a:pt x="173" y="538"/>
                  </a:cubicBezTo>
                  <a:cubicBezTo>
                    <a:pt x="259" y="554"/>
                    <a:pt x="359" y="560"/>
                    <a:pt x="409" y="480"/>
                  </a:cubicBezTo>
                  <a:close/>
                </a:path>
              </a:pathLst>
            </a:custGeom>
            <a:solidFill>
              <a:srgbClr val="BA8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271">
              <a:extLst>
                <a:ext uri="{FF2B5EF4-FFF2-40B4-BE49-F238E27FC236}">
                  <a16:creationId xmlns:a16="http://schemas.microsoft.com/office/drawing/2014/main" id="{0DBC1B4C-8CE7-48F0-AB0F-5256669BDB80}"/>
                </a:ext>
              </a:extLst>
            </p:cNvPr>
            <p:cNvSpPr>
              <a:spLocks/>
            </p:cNvSpPr>
            <p:nvPr/>
          </p:nvSpPr>
          <p:spPr bwMode="auto">
            <a:xfrm>
              <a:off x="5516" y="2916"/>
              <a:ext cx="47" cy="47"/>
            </a:xfrm>
            <a:custGeom>
              <a:avLst/>
              <a:gdLst>
                <a:gd name="T0" fmla="*/ 38 w 40"/>
                <a:gd name="T1" fmla="*/ 24 h 41"/>
                <a:gd name="T2" fmla="*/ 17 w 40"/>
                <a:gd name="T3" fmla="*/ 39 h 41"/>
                <a:gd name="T4" fmla="*/ 2 w 40"/>
                <a:gd name="T5" fmla="*/ 17 h 41"/>
                <a:gd name="T6" fmla="*/ 24 w 40"/>
                <a:gd name="T7" fmla="*/ 2 h 41"/>
                <a:gd name="T8" fmla="*/ 38 w 40"/>
                <a:gd name="T9" fmla="*/ 24 h 41"/>
              </a:gdLst>
              <a:ahLst/>
              <a:cxnLst>
                <a:cxn ang="0">
                  <a:pos x="T0" y="T1"/>
                </a:cxn>
                <a:cxn ang="0">
                  <a:pos x="T2" y="T3"/>
                </a:cxn>
                <a:cxn ang="0">
                  <a:pos x="T4" y="T5"/>
                </a:cxn>
                <a:cxn ang="0">
                  <a:pos x="T6" y="T7"/>
                </a:cxn>
                <a:cxn ang="0">
                  <a:pos x="T8" y="T9"/>
                </a:cxn>
              </a:cxnLst>
              <a:rect l="0" t="0" r="r" b="b"/>
              <a:pathLst>
                <a:path w="40" h="41">
                  <a:moveTo>
                    <a:pt x="38" y="24"/>
                  </a:moveTo>
                  <a:cubicBezTo>
                    <a:pt x="37" y="34"/>
                    <a:pt x="27" y="41"/>
                    <a:pt x="17" y="39"/>
                  </a:cubicBezTo>
                  <a:cubicBezTo>
                    <a:pt x="7" y="37"/>
                    <a:pt x="0" y="27"/>
                    <a:pt x="2" y="17"/>
                  </a:cubicBezTo>
                  <a:cubicBezTo>
                    <a:pt x="4" y="7"/>
                    <a:pt x="14" y="0"/>
                    <a:pt x="24" y="2"/>
                  </a:cubicBezTo>
                  <a:cubicBezTo>
                    <a:pt x="34" y="4"/>
                    <a:pt x="40" y="14"/>
                    <a:pt x="38" y="24"/>
                  </a:cubicBezTo>
                  <a:close/>
                </a:path>
              </a:pathLst>
            </a:custGeom>
            <a:solidFill>
              <a:srgbClr val="584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272">
              <a:extLst>
                <a:ext uri="{FF2B5EF4-FFF2-40B4-BE49-F238E27FC236}">
                  <a16:creationId xmlns:a16="http://schemas.microsoft.com/office/drawing/2014/main" id="{250C93AA-E14E-44F8-883C-9A364805AEED}"/>
                </a:ext>
              </a:extLst>
            </p:cNvPr>
            <p:cNvSpPr>
              <a:spLocks/>
            </p:cNvSpPr>
            <p:nvPr/>
          </p:nvSpPr>
          <p:spPr bwMode="auto">
            <a:xfrm>
              <a:off x="5728" y="2957"/>
              <a:ext cx="48" cy="47"/>
            </a:xfrm>
            <a:custGeom>
              <a:avLst/>
              <a:gdLst>
                <a:gd name="T0" fmla="*/ 39 w 41"/>
                <a:gd name="T1" fmla="*/ 24 h 40"/>
                <a:gd name="T2" fmla="*/ 17 w 41"/>
                <a:gd name="T3" fmla="*/ 38 h 40"/>
                <a:gd name="T4" fmla="*/ 2 w 41"/>
                <a:gd name="T5" fmla="*/ 17 h 40"/>
                <a:gd name="T6" fmla="*/ 24 w 41"/>
                <a:gd name="T7" fmla="*/ 2 h 40"/>
                <a:gd name="T8" fmla="*/ 39 w 41"/>
                <a:gd name="T9" fmla="*/ 24 h 40"/>
              </a:gdLst>
              <a:ahLst/>
              <a:cxnLst>
                <a:cxn ang="0">
                  <a:pos x="T0" y="T1"/>
                </a:cxn>
                <a:cxn ang="0">
                  <a:pos x="T2" y="T3"/>
                </a:cxn>
                <a:cxn ang="0">
                  <a:pos x="T4" y="T5"/>
                </a:cxn>
                <a:cxn ang="0">
                  <a:pos x="T6" y="T7"/>
                </a:cxn>
                <a:cxn ang="0">
                  <a:pos x="T8" y="T9"/>
                </a:cxn>
              </a:cxnLst>
              <a:rect l="0" t="0" r="r" b="b"/>
              <a:pathLst>
                <a:path w="41" h="40">
                  <a:moveTo>
                    <a:pt x="39" y="24"/>
                  </a:moveTo>
                  <a:cubicBezTo>
                    <a:pt x="37" y="34"/>
                    <a:pt x="27" y="40"/>
                    <a:pt x="17" y="38"/>
                  </a:cubicBezTo>
                  <a:cubicBezTo>
                    <a:pt x="7" y="36"/>
                    <a:pt x="0" y="27"/>
                    <a:pt x="2" y="17"/>
                  </a:cubicBezTo>
                  <a:cubicBezTo>
                    <a:pt x="4" y="6"/>
                    <a:pt x="14" y="0"/>
                    <a:pt x="24" y="2"/>
                  </a:cubicBezTo>
                  <a:cubicBezTo>
                    <a:pt x="34" y="4"/>
                    <a:pt x="41" y="14"/>
                    <a:pt x="39" y="24"/>
                  </a:cubicBezTo>
                  <a:close/>
                </a:path>
              </a:pathLst>
            </a:custGeom>
            <a:solidFill>
              <a:srgbClr val="584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273">
              <a:extLst>
                <a:ext uri="{FF2B5EF4-FFF2-40B4-BE49-F238E27FC236}">
                  <a16:creationId xmlns:a16="http://schemas.microsoft.com/office/drawing/2014/main" id="{99208748-7941-4B7E-81AC-B24AF2F2143D}"/>
                </a:ext>
              </a:extLst>
            </p:cNvPr>
            <p:cNvSpPr>
              <a:spLocks/>
            </p:cNvSpPr>
            <p:nvPr/>
          </p:nvSpPr>
          <p:spPr bwMode="auto">
            <a:xfrm>
              <a:off x="5456" y="3005"/>
              <a:ext cx="304" cy="209"/>
            </a:xfrm>
            <a:custGeom>
              <a:avLst/>
              <a:gdLst>
                <a:gd name="T0" fmla="*/ 254 w 262"/>
                <a:gd name="T1" fmla="*/ 114 h 181"/>
                <a:gd name="T2" fmla="*/ 116 w 262"/>
                <a:gd name="T3" fmla="*/ 168 h 181"/>
                <a:gd name="T4" fmla="*/ 8 w 262"/>
                <a:gd name="T5" fmla="*/ 67 h 181"/>
                <a:gd name="T6" fmla="*/ 146 w 262"/>
                <a:gd name="T7" fmla="*/ 13 h 181"/>
                <a:gd name="T8" fmla="*/ 254 w 262"/>
                <a:gd name="T9" fmla="*/ 114 h 181"/>
              </a:gdLst>
              <a:ahLst/>
              <a:cxnLst>
                <a:cxn ang="0">
                  <a:pos x="T0" y="T1"/>
                </a:cxn>
                <a:cxn ang="0">
                  <a:pos x="T2" y="T3"/>
                </a:cxn>
                <a:cxn ang="0">
                  <a:pos x="T4" y="T5"/>
                </a:cxn>
                <a:cxn ang="0">
                  <a:pos x="T6" y="T7"/>
                </a:cxn>
                <a:cxn ang="0">
                  <a:pos x="T8" y="T9"/>
                </a:cxn>
              </a:cxnLst>
              <a:rect l="0" t="0" r="r" b="b"/>
              <a:pathLst>
                <a:path w="262" h="181">
                  <a:moveTo>
                    <a:pt x="254" y="114"/>
                  </a:moveTo>
                  <a:cubicBezTo>
                    <a:pt x="245" y="157"/>
                    <a:pt x="184" y="181"/>
                    <a:pt x="116" y="168"/>
                  </a:cubicBezTo>
                  <a:cubicBezTo>
                    <a:pt x="48" y="155"/>
                    <a:pt x="0" y="109"/>
                    <a:pt x="8" y="67"/>
                  </a:cubicBezTo>
                  <a:cubicBezTo>
                    <a:pt x="17" y="24"/>
                    <a:pt x="78" y="0"/>
                    <a:pt x="146" y="13"/>
                  </a:cubicBezTo>
                  <a:cubicBezTo>
                    <a:pt x="214" y="26"/>
                    <a:pt x="262" y="72"/>
                    <a:pt x="254" y="114"/>
                  </a:cubicBezTo>
                  <a:close/>
                </a:path>
              </a:pathLst>
            </a:custGeom>
            <a:solidFill>
              <a:srgbClr val="E02D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274">
              <a:extLst>
                <a:ext uri="{FF2B5EF4-FFF2-40B4-BE49-F238E27FC236}">
                  <a16:creationId xmlns:a16="http://schemas.microsoft.com/office/drawing/2014/main" id="{012BE98F-AAAA-4ECB-BBAE-AFDD9D0A089B}"/>
                </a:ext>
              </a:extLst>
            </p:cNvPr>
            <p:cNvSpPr>
              <a:spLocks/>
            </p:cNvSpPr>
            <p:nvPr/>
          </p:nvSpPr>
          <p:spPr bwMode="auto">
            <a:xfrm>
              <a:off x="5469" y="3037"/>
              <a:ext cx="288" cy="177"/>
            </a:xfrm>
            <a:custGeom>
              <a:avLst/>
              <a:gdLst>
                <a:gd name="T0" fmla="*/ 243 w 249"/>
                <a:gd name="T1" fmla="*/ 86 h 153"/>
                <a:gd name="T2" fmla="*/ 181 w 249"/>
                <a:gd name="T3" fmla="*/ 0 h 153"/>
                <a:gd name="T4" fmla="*/ 144 w 249"/>
                <a:gd name="T5" fmla="*/ 95 h 153"/>
                <a:gd name="T6" fmla="*/ 0 w 249"/>
                <a:gd name="T7" fmla="*/ 67 h 153"/>
                <a:gd name="T8" fmla="*/ 105 w 249"/>
                <a:gd name="T9" fmla="*/ 140 h 153"/>
                <a:gd name="T10" fmla="*/ 243 w 249"/>
                <a:gd name="T11" fmla="*/ 86 h 153"/>
              </a:gdLst>
              <a:ahLst/>
              <a:cxnLst>
                <a:cxn ang="0">
                  <a:pos x="T0" y="T1"/>
                </a:cxn>
                <a:cxn ang="0">
                  <a:pos x="T2" y="T3"/>
                </a:cxn>
                <a:cxn ang="0">
                  <a:pos x="T4" y="T5"/>
                </a:cxn>
                <a:cxn ang="0">
                  <a:pos x="T6" y="T7"/>
                </a:cxn>
                <a:cxn ang="0">
                  <a:pos x="T8" y="T9"/>
                </a:cxn>
                <a:cxn ang="0">
                  <a:pos x="T10" y="T11"/>
                </a:cxn>
              </a:cxnLst>
              <a:rect l="0" t="0" r="r" b="b"/>
              <a:pathLst>
                <a:path w="249" h="153">
                  <a:moveTo>
                    <a:pt x="243" y="86"/>
                  </a:moveTo>
                  <a:cubicBezTo>
                    <a:pt x="249" y="54"/>
                    <a:pt x="223" y="21"/>
                    <a:pt x="181" y="0"/>
                  </a:cubicBezTo>
                  <a:cubicBezTo>
                    <a:pt x="213" y="28"/>
                    <a:pt x="206" y="81"/>
                    <a:pt x="144" y="95"/>
                  </a:cubicBezTo>
                  <a:cubicBezTo>
                    <a:pt x="74" y="111"/>
                    <a:pt x="0" y="67"/>
                    <a:pt x="0" y="67"/>
                  </a:cubicBezTo>
                  <a:cubicBezTo>
                    <a:pt x="12" y="100"/>
                    <a:pt x="53" y="130"/>
                    <a:pt x="105" y="140"/>
                  </a:cubicBezTo>
                  <a:cubicBezTo>
                    <a:pt x="173" y="153"/>
                    <a:pt x="234" y="129"/>
                    <a:pt x="243" y="86"/>
                  </a:cubicBezTo>
                  <a:close/>
                </a:path>
              </a:pathLst>
            </a:custGeom>
            <a:solidFill>
              <a:srgbClr val="C618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275">
              <a:extLst>
                <a:ext uri="{FF2B5EF4-FFF2-40B4-BE49-F238E27FC236}">
                  <a16:creationId xmlns:a16="http://schemas.microsoft.com/office/drawing/2014/main" id="{9D428237-0C41-41FD-8321-82437E0F4B42}"/>
                </a:ext>
              </a:extLst>
            </p:cNvPr>
            <p:cNvSpPr>
              <a:spLocks/>
            </p:cNvSpPr>
            <p:nvPr/>
          </p:nvSpPr>
          <p:spPr bwMode="auto">
            <a:xfrm>
              <a:off x="5502" y="3204"/>
              <a:ext cx="131" cy="75"/>
            </a:xfrm>
            <a:custGeom>
              <a:avLst/>
              <a:gdLst>
                <a:gd name="T0" fmla="*/ 10 w 113"/>
                <a:gd name="T1" fmla="*/ 2 h 65"/>
                <a:gd name="T2" fmla="*/ 112 w 113"/>
                <a:gd name="T3" fmla="*/ 24 h 65"/>
                <a:gd name="T4" fmla="*/ 107 w 113"/>
                <a:gd name="T5" fmla="*/ 24 h 65"/>
                <a:gd name="T6" fmla="*/ 14 w 113"/>
                <a:gd name="T7" fmla="*/ 3 h 65"/>
                <a:gd name="T8" fmla="*/ 10 w 113"/>
                <a:gd name="T9" fmla="*/ 2 h 65"/>
              </a:gdLst>
              <a:ahLst/>
              <a:cxnLst>
                <a:cxn ang="0">
                  <a:pos x="T0" y="T1"/>
                </a:cxn>
                <a:cxn ang="0">
                  <a:pos x="T2" y="T3"/>
                </a:cxn>
                <a:cxn ang="0">
                  <a:pos x="T4" y="T5"/>
                </a:cxn>
                <a:cxn ang="0">
                  <a:pos x="T6" y="T7"/>
                </a:cxn>
                <a:cxn ang="0">
                  <a:pos x="T8" y="T9"/>
                </a:cxn>
              </a:cxnLst>
              <a:rect l="0" t="0" r="r" b="b"/>
              <a:pathLst>
                <a:path w="113" h="65">
                  <a:moveTo>
                    <a:pt x="10" y="2"/>
                  </a:moveTo>
                  <a:cubicBezTo>
                    <a:pt x="0" y="44"/>
                    <a:pt x="103" y="65"/>
                    <a:pt x="112" y="24"/>
                  </a:cubicBezTo>
                  <a:cubicBezTo>
                    <a:pt x="113" y="22"/>
                    <a:pt x="108" y="21"/>
                    <a:pt x="107" y="24"/>
                  </a:cubicBezTo>
                  <a:cubicBezTo>
                    <a:pt x="100" y="58"/>
                    <a:pt x="6" y="39"/>
                    <a:pt x="14" y="3"/>
                  </a:cubicBezTo>
                  <a:cubicBezTo>
                    <a:pt x="15" y="1"/>
                    <a:pt x="10" y="0"/>
                    <a:pt x="10" y="2"/>
                  </a:cubicBezTo>
                  <a:close/>
                </a:path>
              </a:pathLst>
            </a:custGeom>
            <a:solidFill>
              <a:srgbClr val="885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89" name="CuadroTexto 388">
            <a:extLst>
              <a:ext uri="{FF2B5EF4-FFF2-40B4-BE49-F238E27FC236}">
                <a16:creationId xmlns:a16="http://schemas.microsoft.com/office/drawing/2014/main" id="{1C51978D-B5E0-41F1-9251-D249FBD17619}"/>
              </a:ext>
            </a:extLst>
          </p:cNvPr>
          <p:cNvSpPr txBox="1"/>
          <p:nvPr/>
        </p:nvSpPr>
        <p:spPr>
          <a:xfrm>
            <a:off x="7601171" y="2739142"/>
            <a:ext cx="707254" cy="1200329"/>
          </a:xfrm>
          <a:prstGeom prst="rect">
            <a:avLst/>
          </a:prstGeom>
          <a:noFill/>
        </p:spPr>
        <p:txBody>
          <a:bodyPr wrap="square" rtlCol="0">
            <a:spAutoFit/>
          </a:bodyPr>
          <a:lstStyle/>
          <a:p>
            <a:r>
              <a:rPr lang="en-US" sz="7200" dirty="0">
                <a:solidFill>
                  <a:srgbClr val="8B2125"/>
                </a:solidFill>
                <a:latin typeface="Merry Christmas Flake" pitchFamily="2" charset="0"/>
              </a:rPr>
              <a:t>6</a:t>
            </a:r>
          </a:p>
        </p:txBody>
      </p:sp>
      <p:sp>
        <p:nvSpPr>
          <p:cNvPr id="390" name="CuadroTexto 389">
            <a:extLst>
              <a:ext uri="{FF2B5EF4-FFF2-40B4-BE49-F238E27FC236}">
                <a16:creationId xmlns:a16="http://schemas.microsoft.com/office/drawing/2014/main" id="{D1EC873D-DAFB-4CCF-AA98-51EDB350B26D}"/>
              </a:ext>
            </a:extLst>
          </p:cNvPr>
          <p:cNvSpPr txBox="1"/>
          <p:nvPr/>
        </p:nvSpPr>
        <p:spPr>
          <a:xfrm>
            <a:off x="5056067" y="2976663"/>
            <a:ext cx="707254" cy="1200329"/>
          </a:xfrm>
          <a:prstGeom prst="rect">
            <a:avLst/>
          </a:prstGeom>
          <a:noFill/>
        </p:spPr>
        <p:txBody>
          <a:bodyPr wrap="square" rtlCol="0">
            <a:spAutoFit/>
          </a:bodyPr>
          <a:lstStyle/>
          <a:p>
            <a:r>
              <a:rPr lang="en-US" sz="7200" dirty="0">
                <a:solidFill>
                  <a:srgbClr val="DDC43D"/>
                </a:solidFill>
                <a:latin typeface="Merry Christmas Flake" pitchFamily="2" charset="0"/>
              </a:rPr>
              <a:t>2</a:t>
            </a:r>
          </a:p>
        </p:txBody>
      </p:sp>
      <p:sp>
        <p:nvSpPr>
          <p:cNvPr id="391" name="CuadroTexto 390">
            <a:extLst>
              <a:ext uri="{FF2B5EF4-FFF2-40B4-BE49-F238E27FC236}">
                <a16:creationId xmlns:a16="http://schemas.microsoft.com/office/drawing/2014/main" id="{AFDBABF1-41AF-4F28-910D-B8F71E481BBD}"/>
              </a:ext>
            </a:extLst>
          </p:cNvPr>
          <p:cNvSpPr txBox="1"/>
          <p:nvPr/>
        </p:nvSpPr>
        <p:spPr>
          <a:xfrm>
            <a:off x="4733020" y="155245"/>
            <a:ext cx="707254" cy="1200329"/>
          </a:xfrm>
          <a:prstGeom prst="rect">
            <a:avLst/>
          </a:prstGeom>
          <a:noFill/>
        </p:spPr>
        <p:txBody>
          <a:bodyPr wrap="square" rtlCol="0">
            <a:spAutoFit/>
          </a:bodyPr>
          <a:lstStyle/>
          <a:p>
            <a:r>
              <a:rPr lang="en-US" sz="7200" dirty="0">
                <a:solidFill>
                  <a:srgbClr val="DDC43D"/>
                </a:solidFill>
                <a:latin typeface="Merry Christmas Flake" pitchFamily="2" charset="0"/>
              </a:rPr>
              <a:t>1</a:t>
            </a:r>
          </a:p>
        </p:txBody>
      </p:sp>
      <p:grpSp>
        <p:nvGrpSpPr>
          <p:cNvPr id="394" name="Group 278">
            <a:extLst>
              <a:ext uri="{FF2B5EF4-FFF2-40B4-BE49-F238E27FC236}">
                <a16:creationId xmlns:a16="http://schemas.microsoft.com/office/drawing/2014/main" id="{57C4EB51-5D53-440C-8767-04B7A080E100}"/>
              </a:ext>
            </a:extLst>
          </p:cNvPr>
          <p:cNvGrpSpPr>
            <a:grpSpLocks noChangeAspect="1"/>
          </p:cNvGrpSpPr>
          <p:nvPr/>
        </p:nvGrpSpPr>
        <p:grpSpPr bwMode="auto">
          <a:xfrm>
            <a:off x="279348" y="680926"/>
            <a:ext cx="1991517" cy="885680"/>
            <a:chOff x="31" y="360"/>
            <a:chExt cx="1574" cy="700"/>
          </a:xfrm>
          <a:solidFill>
            <a:srgbClr val="F4F4F4"/>
          </a:solidFill>
        </p:grpSpPr>
        <p:sp>
          <p:nvSpPr>
            <p:cNvPr id="398" name="Freeform 279">
              <a:extLst>
                <a:ext uri="{FF2B5EF4-FFF2-40B4-BE49-F238E27FC236}">
                  <a16:creationId xmlns:a16="http://schemas.microsoft.com/office/drawing/2014/main" id="{22DF0C7B-BE8D-4DEB-9105-9EAF16C8E669}"/>
                </a:ext>
              </a:extLst>
            </p:cNvPr>
            <p:cNvSpPr>
              <a:spLocks/>
            </p:cNvSpPr>
            <p:nvPr/>
          </p:nvSpPr>
          <p:spPr bwMode="auto">
            <a:xfrm>
              <a:off x="31" y="360"/>
              <a:ext cx="183" cy="520"/>
            </a:xfrm>
            <a:custGeom>
              <a:avLst/>
              <a:gdLst>
                <a:gd name="T0" fmla="*/ 40 w 77"/>
                <a:gd name="T1" fmla="*/ 217 h 217"/>
                <a:gd name="T2" fmla="*/ 35 w 77"/>
                <a:gd name="T3" fmla="*/ 206 h 217"/>
                <a:gd name="T4" fmla="*/ 49 w 77"/>
                <a:gd name="T5" fmla="*/ 111 h 217"/>
                <a:gd name="T6" fmla="*/ 36 w 77"/>
                <a:gd name="T7" fmla="*/ 107 h 217"/>
                <a:gd name="T8" fmla="*/ 24 w 77"/>
                <a:gd name="T9" fmla="*/ 107 h 217"/>
                <a:gd name="T10" fmla="*/ 18 w 77"/>
                <a:gd name="T11" fmla="*/ 153 h 217"/>
                <a:gd name="T12" fmla="*/ 12 w 77"/>
                <a:gd name="T13" fmla="*/ 200 h 217"/>
                <a:gd name="T14" fmla="*/ 10 w 77"/>
                <a:gd name="T15" fmla="*/ 204 h 217"/>
                <a:gd name="T16" fmla="*/ 5 w 77"/>
                <a:gd name="T17" fmla="*/ 206 h 217"/>
                <a:gd name="T18" fmla="*/ 3 w 77"/>
                <a:gd name="T19" fmla="*/ 158 h 217"/>
                <a:gd name="T20" fmla="*/ 25 w 77"/>
                <a:gd name="T21" fmla="*/ 5 h 217"/>
                <a:gd name="T22" fmla="*/ 30 w 77"/>
                <a:gd name="T23" fmla="*/ 1 h 217"/>
                <a:gd name="T24" fmla="*/ 36 w 77"/>
                <a:gd name="T25" fmla="*/ 3 h 217"/>
                <a:gd name="T26" fmla="*/ 39 w 77"/>
                <a:gd name="T27" fmla="*/ 7 h 217"/>
                <a:gd name="T28" fmla="*/ 35 w 77"/>
                <a:gd name="T29" fmla="*/ 27 h 217"/>
                <a:gd name="T30" fmla="*/ 27 w 77"/>
                <a:gd name="T31" fmla="*/ 83 h 217"/>
                <a:gd name="T32" fmla="*/ 25 w 77"/>
                <a:gd name="T33" fmla="*/ 93 h 217"/>
                <a:gd name="T34" fmla="*/ 24 w 77"/>
                <a:gd name="T35" fmla="*/ 100 h 217"/>
                <a:gd name="T36" fmla="*/ 50 w 77"/>
                <a:gd name="T37" fmla="*/ 102 h 217"/>
                <a:gd name="T38" fmla="*/ 65 w 77"/>
                <a:gd name="T39" fmla="*/ 14 h 217"/>
                <a:gd name="T40" fmla="*/ 66 w 77"/>
                <a:gd name="T41" fmla="*/ 7 h 217"/>
                <a:gd name="T42" fmla="*/ 77 w 77"/>
                <a:gd name="T43" fmla="*/ 18 h 217"/>
                <a:gd name="T44" fmla="*/ 74 w 77"/>
                <a:gd name="T45" fmla="*/ 41 h 217"/>
                <a:gd name="T46" fmla="*/ 63 w 77"/>
                <a:gd name="T47" fmla="*/ 119 h 217"/>
                <a:gd name="T48" fmla="*/ 50 w 77"/>
                <a:gd name="T49" fmla="*/ 208 h 217"/>
                <a:gd name="T50" fmla="*/ 46 w 77"/>
                <a:gd name="T51" fmla="*/ 214 h 217"/>
                <a:gd name="T52" fmla="*/ 40 w 77"/>
                <a:gd name="T5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 h="217">
                  <a:moveTo>
                    <a:pt x="40" y="217"/>
                  </a:moveTo>
                  <a:cubicBezTo>
                    <a:pt x="35" y="216"/>
                    <a:pt x="34" y="212"/>
                    <a:pt x="35" y="206"/>
                  </a:cubicBezTo>
                  <a:cubicBezTo>
                    <a:pt x="41" y="172"/>
                    <a:pt x="46" y="140"/>
                    <a:pt x="49" y="111"/>
                  </a:cubicBezTo>
                  <a:cubicBezTo>
                    <a:pt x="44" y="109"/>
                    <a:pt x="40" y="108"/>
                    <a:pt x="36" y="107"/>
                  </a:cubicBezTo>
                  <a:cubicBezTo>
                    <a:pt x="32" y="107"/>
                    <a:pt x="28" y="107"/>
                    <a:pt x="24" y="107"/>
                  </a:cubicBezTo>
                  <a:cubicBezTo>
                    <a:pt x="22" y="117"/>
                    <a:pt x="20" y="133"/>
                    <a:pt x="18" y="153"/>
                  </a:cubicBezTo>
                  <a:cubicBezTo>
                    <a:pt x="16" y="174"/>
                    <a:pt x="14" y="189"/>
                    <a:pt x="12" y="200"/>
                  </a:cubicBezTo>
                  <a:cubicBezTo>
                    <a:pt x="12" y="201"/>
                    <a:pt x="11" y="203"/>
                    <a:pt x="10" y="204"/>
                  </a:cubicBezTo>
                  <a:cubicBezTo>
                    <a:pt x="9" y="205"/>
                    <a:pt x="7" y="206"/>
                    <a:pt x="5" y="206"/>
                  </a:cubicBezTo>
                  <a:cubicBezTo>
                    <a:pt x="1" y="205"/>
                    <a:pt x="0" y="189"/>
                    <a:pt x="3" y="158"/>
                  </a:cubicBezTo>
                  <a:cubicBezTo>
                    <a:pt x="7" y="115"/>
                    <a:pt x="15" y="64"/>
                    <a:pt x="25" y="5"/>
                  </a:cubicBezTo>
                  <a:cubicBezTo>
                    <a:pt x="26" y="2"/>
                    <a:pt x="27" y="0"/>
                    <a:pt x="30" y="1"/>
                  </a:cubicBezTo>
                  <a:cubicBezTo>
                    <a:pt x="32" y="1"/>
                    <a:pt x="34" y="2"/>
                    <a:pt x="36" y="3"/>
                  </a:cubicBezTo>
                  <a:cubicBezTo>
                    <a:pt x="37" y="4"/>
                    <a:pt x="39" y="6"/>
                    <a:pt x="39" y="7"/>
                  </a:cubicBezTo>
                  <a:cubicBezTo>
                    <a:pt x="37" y="13"/>
                    <a:pt x="36" y="20"/>
                    <a:pt x="35" y="27"/>
                  </a:cubicBezTo>
                  <a:cubicBezTo>
                    <a:pt x="27" y="83"/>
                    <a:pt x="27" y="83"/>
                    <a:pt x="27" y="83"/>
                  </a:cubicBezTo>
                  <a:cubicBezTo>
                    <a:pt x="25" y="93"/>
                    <a:pt x="25" y="93"/>
                    <a:pt x="25" y="93"/>
                  </a:cubicBezTo>
                  <a:cubicBezTo>
                    <a:pt x="24" y="95"/>
                    <a:pt x="24" y="98"/>
                    <a:pt x="24" y="100"/>
                  </a:cubicBezTo>
                  <a:cubicBezTo>
                    <a:pt x="50" y="102"/>
                    <a:pt x="50" y="102"/>
                    <a:pt x="50" y="102"/>
                  </a:cubicBezTo>
                  <a:cubicBezTo>
                    <a:pt x="65" y="14"/>
                    <a:pt x="65" y="14"/>
                    <a:pt x="65" y="14"/>
                  </a:cubicBezTo>
                  <a:cubicBezTo>
                    <a:pt x="66" y="7"/>
                    <a:pt x="66" y="7"/>
                    <a:pt x="66" y="7"/>
                  </a:cubicBezTo>
                  <a:cubicBezTo>
                    <a:pt x="73" y="8"/>
                    <a:pt x="77" y="12"/>
                    <a:pt x="77" y="18"/>
                  </a:cubicBezTo>
                  <a:cubicBezTo>
                    <a:pt x="77" y="21"/>
                    <a:pt x="76" y="29"/>
                    <a:pt x="74" y="41"/>
                  </a:cubicBezTo>
                  <a:cubicBezTo>
                    <a:pt x="72" y="53"/>
                    <a:pt x="68" y="79"/>
                    <a:pt x="63" y="119"/>
                  </a:cubicBezTo>
                  <a:cubicBezTo>
                    <a:pt x="57" y="159"/>
                    <a:pt x="53" y="189"/>
                    <a:pt x="50" y="208"/>
                  </a:cubicBezTo>
                  <a:cubicBezTo>
                    <a:pt x="49" y="211"/>
                    <a:pt x="48" y="213"/>
                    <a:pt x="46" y="214"/>
                  </a:cubicBezTo>
                  <a:cubicBezTo>
                    <a:pt x="44" y="216"/>
                    <a:pt x="42" y="217"/>
                    <a:pt x="40" y="2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280">
              <a:extLst>
                <a:ext uri="{FF2B5EF4-FFF2-40B4-BE49-F238E27FC236}">
                  <a16:creationId xmlns:a16="http://schemas.microsoft.com/office/drawing/2014/main" id="{A2A9216C-0E0B-4F5F-86B8-FDF116991523}"/>
                </a:ext>
              </a:extLst>
            </p:cNvPr>
            <p:cNvSpPr>
              <a:spLocks noEditPoints="1"/>
            </p:cNvSpPr>
            <p:nvPr/>
          </p:nvSpPr>
          <p:spPr bwMode="auto">
            <a:xfrm>
              <a:off x="217" y="394"/>
              <a:ext cx="195" cy="527"/>
            </a:xfrm>
            <a:custGeom>
              <a:avLst/>
              <a:gdLst>
                <a:gd name="T0" fmla="*/ 71 w 82"/>
                <a:gd name="T1" fmla="*/ 136 h 220"/>
                <a:gd name="T2" fmla="*/ 63 w 82"/>
                <a:gd name="T3" fmla="*/ 169 h 220"/>
                <a:gd name="T4" fmla="*/ 62 w 82"/>
                <a:gd name="T5" fmla="*/ 170 h 220"/>
                <a:gd name="T6" fmla="*/ 58 w 82"/>
                <a:gd name="T7" fmla="*/ 186 h 220"/>
                <a:gd name="T8" fmla="*/ 52 w 82"/>
                <a:gd name="T9" fmla="*/ 203 h 220"/>
                <a:gd name="T10" fmla="*/ 40 w 82"/>
                <a:gd name="T11" fmla="*/ 215 h 220"/>
                <a:gd name="T12" fmla="*/ 25 w 82"/>
                <a:gd name="T13" fmla="*/ 219 h 220"/>
                <a:gd name="T14" fmla="*/ 13 w 82"/>
                <a:gd name="T15" fmla="*/ 212 h 220"/>
                <a:gd name="T16" fmla="*/ 5 w 82"/>
                <a:gd name="T17" fmla="*/ 197 h 220"/>
                <a:gd name="T18" fmla="*/ 1 w 82"/>
                <a:gd name="T19" fmla="*/ 177 h 220"/>
                <a:gd name="T20" fmla="*/ 1 w 82"/>
                <a:gd name="T21" fmla="*/ 155 h 220"/>
                <a:gd name="T22" fmla="*/ 2 w 82"/>
                <a:gd name="T23" fmla="*/ 133 h 220"/>
                <a:gd name="T24" fmla="*/ 5 w 82"/>
                <a:gd name="T25" fmla="*/ 105 h 220"/>
                <a:gd name="T26" fmla="*/ 8 w 82"/>
                <a:gd name="T27" fmla="*/ 89 h 220"/>
                <a:gd name="T28" fmla="*/ 10 w 82"/>
                <a:gd name="T29" fmla="*/ 76 h 220"/>
                <a:gd name="T30" fmla="*/ 11 w 82"/>
                <a:gd name="T31" fmla="*/ 70 h 220"/>
                <a:gd name="T32" fmla="*/ 13 w 82"/>
                <a:gd name="T33" fmla="*/ 63 h 220"/>
                <a:gd name="T34" fmla="*/ 16 w 82"/>
                <a:gd name="T35" fmla="*/ 49 h 220"/>
                <a:gd name="T36" fmla="*/ 19 w 82"/>
                <a:gd name="T37" fmla="*/ 36 h 220"/>
                <a:gd name="T38" fmla="*/ 24 w 82"/>
                <a:gd name="T39" fmla="*/ 24 h 220"/>
                <a:gd name="T40" fmla="*/ 29 w 82"/>
                <a:gd name="T41" fmla="*/ 14 h 220"/>
                <a:gd name="T42" fmla="*/ 36 w 82"/>
                <a:gd name="T43" fmla="*/ 6 h 220"/>
                <a:gd name="T44" fmla="*/ 53 w 82"/>
                <a:gd name="T45" fmla="*/ 1 h 220"/>
                <a:gd name="T46" fmla="*/ 67 w 82"/>
                <a:gd name="T47" fmla="*/ 7 h 220"/>
                <a:gd name="T48" fmla="*/ 75 w 82"/>
                <a:gd name="T49" fmla="*/ 19 h 220"/>
                <a:gd name="T50" fmla="*/ 80 w 82"/>
                <a:gd name="T51" fmla="*/ 33 h 220"/>
                <a:gd name="T52" fmla="*/ 81 w 82"/>
                <a:gd name="T53" fmla="*/ 52 h 220"/>
                <a:gd name="T54" fmla="*/ 81 w 82"/>
                <a:gd name="T55" fmla="*/ 71 h 220"/>
                <a:gd name="T56" fmla="*/ 79 w 82"/>
                <a:gd name="T57" fmla="*/ 92 h 220"/>
                <a:gd name="T58" fmla="*/ 74 w 82"/>
                <a:gd name="T59" fmla="*/ 120 h 220"/>
                <a:gd name="T60" fmla="*/ 71 w 82"/>
                <a:gd name="T61" fmla="*/ 136 h 220"/>
                <a:gd name="T62" fmla="*/ 65 w 82"/>
                <a:gd name="T63" fmla="*/ 33 h 220"/>
                <a:gd name="T64" fmla="*/ 61 w 82"/>
                <a:gd name="T65" fmla="*/ 21 h 220"/>
                <a:gd name="T66" fmla="*/ 53 w 82"/>
                <a:gd name="T67" fmla="*/ 16 h 220"/>
                <a:gd name="T68" fmla="*/ 46 w 82"/>
                <a:gd name="T69" fmla="*/ 17 h 220"/>
                <a:gd name="T70" fmla="*/ 40 w 82"/>
                <a:gd name="T71" fmla="*/ 24 h 220"/>
                <a:gd name="T72" fmla="*/ 35 w 82"/>
                <a:gd name="T73" fmla="*/ 35 h 220"/>
                <a:gd name="T74" fmla="*/ 31 w 82"/>
                <a:gd name="T75" fmla="*/ 48 h 220"/>
                <a:gd name="T76" fmla="*/ 27 w 82"/>
                <a:gd name="T77" fmla="*/ 61 h 220"/>
                <a:gd name="T78" fmla="*/ 24 w 82"/>
                <a:gd name="T79" fmla="*/ 74 h 220"/>
                <a:gd name="T80" fmla="*/ 20 w 82"/>
                <a:gd name="T81" fmla="*/ 93 h 220"/>
                <a:gd name="T82" fmla="*/ 20 w 82"/>
                <a:gd name="T83" fmla="*/ 95 h 220"/>
                <a:gd name="T84" fmla="*/ 16 w 82"/>
                <a:gd name="T85" fmla="*/ 134 h 220"/>
                <a:gd name="T86" fmla="*/ 15 w 82"/>
                <a:gd name="T87" fmla="*/ 169 h 220"/>
                <a:gd name="T88" fmla="*/ 19 w 82"/>
                <a:gd name="T89" fmla="*/ 193 h 220"/>
                <a:gd name="T90" fmla="*/ 28 w 82"/>
                <a:gd name="T91" fmla="*/ 204 h 220"/>
                <a:gd name="T92" fmla="*/ 39 w 82"/>
                <a:gd name="T93" fmla="*/ 196 h 220"/>
                <a:gd name="T94" fmla="*/ 49 w 82"/>
                <a:gd name="T95" fmla="*/ 172 h 220"/>
                <a:gd name="T96" fmla="*/ 59 w 82"/>
                <a:gd name="T97" fmla="*/ 134 h 220"/>
                <a:gd name="T98" fmla="*/ 62 w 82"/>
                <a:gd name="T99" fmla="*/ 119 h 220"/>
                <a:gd name="T100" fmla="*/ 64 w 82"/>
                <a:gd name="T101" fmla="*/ 104 h 220"/>
                <a:gd name="T102" fmla="*/ 66 w 82"/>
                <a:gd name="T103" fmla="*/ 86 h 220"/>
                <a:gd name="T104" fmla="*/ 67 w 82"/>
                <a:gd name="T105" fmla="*/ 67 h 220"/>
                <a:gd name="T106" fmla="*/ 67 w 82"/>
                <a:gd name="T107" fmla="*/ 49 h 220"/>
                <a:gd name="T108" fmla="*/ 65 w 82"/>
                <a:gd name="T109" fmla="*/ 3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 h="220">
                  <a:moveTo>
                    <a:pt x="71" y="136"/>
                  </a:moveTo>
                  <a:cubicBezTo>
                    <a:pt x="63" y="169"/>
                    <a:pt x="63" y="169"/>
                    <a:pt x="63" y="169"/>
                  </a:cubicBezTo>
                  <a:cubicBezTo>
                    <a:pt x="62" y="170"/>
                    <a:pt x="62" y="170"/>
                    <a:pt x="62" y="170"/>
                  </a:cubicBezTo>
                  <a:cubicBezTo>
                    <a:pt x="60" y="175"/>
                    <a:pt x="59" y="181"/>
                    <a:pt x="58" y="186"/>
                  </a:cubicBezTo>
                  <a:cubicBezTo>
                    <a:pt x="57" y="192"/>
                    <a:pt x="55" y="198"/>
                    <a:pt x="52" y="203"/>
                  </a:cubicBezTo>
                  <a:cubicBezTo>
                    <a:pt x="49" y="208"/>
                    <a:pt x="45" y="212"/>
                    <a:pt x="40" y="215"/>
                  </a:cubicBezTo>
                  <a:cubicBezTo>
                    <a:pt x="35" y="219"/>
                    <a:pt x="30" y="220"/>
                    <a:pt x="25" y="219"/>
                  </a:cubicBezTo>
                  <a:cubicBezTo>
                    <a:pt x="20" y="218"/>
                    <a:pt x="16" y="216"/>
                    <a:pt x="13" y="212"/>
                  </a:cubicBezTo>
                  <a:cubicBezTo>
                    <a:pt x="9" y="207"/>
                    <a:pt x="7" y="203"/>
                    <a:pt x="5" y="197"/>
                  </a:cubicBezTo>
                  <a:cubicBezTo>
                    <a:pt x="3" y="191"/>
                    <a:pt x="2" y="185"/>
                    <a:pt x="1" y="177"/>
                  </a:cubicBezTo>
                  <a:cubicBezTo>
                    <a:pt x="1" y="169"/>
                    <a:pt x="0" y="162"/>
                    <a:pt x="1" y="155"/>
                  </a:cubicBezTo>
                  <a:cubicBezTo>
                    <a:pt x="1" y="148"/>
                    <a:pt x="1" y="140"/>
                    <a:pt x="2" y="133"/>
                  </a:cubicBezTo>
                  <a:cubicBezTo>
                    <a:pt x="3" y="121"/>
                    <a:pt x="4" y="112"/>
                    <a:pt x="5" y="105"/>
                  </a:cubicBezTo>
                  <a:cubicBezTo>
                    <a:pt x="7" y="99"/>
                    <a:pt x="8" y="93"/>
                    <a:pt x="8" y="89"/>
                  </a:cubicBezTo>
                  <a:cubicBezTo>
                    <a:pt x="9" y="84"/>
                    <a:pt x="10" y="80"/>
                    <a:pt x="10" y="76"/>
                  </a:cubicBezTo>
                  <a:cubicBezTo>
                    <a:pt x="11" y="74"/>
                    <a:pt x="11" y="72"/>
                    <a:pt x="11" y="70"/>
                  </a:cubicBezTo>
                  <a:cubicBezTo>
                    <a:pt x="12" y="68"/>
                    <a:pt x="12" y="66"/>
                    <a:pt x="13" y="63"/>
                  </a:cubicBezTo>
                  <a:cubicBezTo>
                    <a:pt x="14" y="58"/>
                    <a:pt x="15" y="53"/>
                    <a:pt x="16" y="49"/>
                  </a:cubicBezTo>
                  <a:cubicBezTo>
                    <a:pt x="17" y="45"/>
                    <a:pt x="18" y="41"/>
                    <a:pt x="19" y="36"/>
                  </a:cubicBezTo>
                  <a:cubicBezTo>
                    <a:pt x="21" y="31"/>
                    <a:pt x="22" y="27"/>
                    <a:pt x="24" y="24"/>
                  </a:cubicBezTo>
                  <a:cubicBezTo>
                    <a:pt x="25" y="20"/>
                    <a:pt x="27" y="17"/>
                    <a:pt x="29" y="14"/>
                  </a:cubicBezTo>
                  <a:cubicBezTo>
                    <a:pt x="32" y="10"/>
                    <a:pt x="34" y="8"/>
                    <a:pt x="36" y="6"/>
                  </a:cubicBezTo>
                  <a:cubicBezTo>
                    <a:pt x="41" y="2"/>
                    <a:pt x="47" y="0"/>
                    <a:pt x="53" y="1"/>
                  </a:cubicBezTo>
                  <a:cubicBezTo>
                    <a:pt x="58" y="2"/>
                    <a:pt x="63" y="4"/>
                    <a:pt x="67" y="7"/>
                  </a:cubicBezTo>
                  <a:cubicBezTo>
                    <a:pt x="70" y="10"/>
                    <a:pt x="73" y="14"/>
                    <a:pt x="75" y="19"/>
                  </a:cubicBezTo>
                  <a:cubicBezTo>
                    <a:pt x="77" y="24"/>
                    <a:pt x="79" y="29"/>
                    <a:pt x="80" y="33"/>
                  </a:cubicBezTo>
                  <a:cubicBezTo>
                    <a:pt x="81" y="38"/>
                    <a:pt x="82" y="44"/>
                    <a:pt x="81" y="52"/>
                  </a:cubicBezTo>
                  <a:cubicBezTo>
                    <a:pt x="81" y="60"/>
                    <a:pt x="81" y="66"/>
                    <a:pt x="81" y="71"/>
                  </a:cubicBezTo>
                  <a:cubicBezTo>
                    <a:pt x="81" y="76"/>
                    <a:pt x="80" y="83"/>
                    <a:pt x="79" y="92"/>
                  </a:cubicBezTo>
                  <a:cubicBezTo>
                    <a:pt x="77" y="104"/>
                    <a:pt x="75" y="113"/>
                    <a:pt x="74" y="120"/>
                  </a:cubicBezTo>
                  <a:lnTo>
                    <a:pt x="71" y="136"/>
                  </a:lnTo>
                  <a:close/>
                  <a:moveTo>
                    <a:pt x="65" y="33"/>
                  </a:moveTo>
                  <a:cubicBezTo>
                    <a:pt x="64" y="28"/>
                    <a:pt x="63" y="24"/>
                    <a:pt x="61" y="21"/>
                  </a:cubicBezTo>
                  <a:cubicBezTo>
                    <a:pt x="58" y="18"/>
                    <a:pt x="56" y="16"/>
                    <a:pt x="53" y="16"/>
                  </a:cubicBezTo>
                  <a:cubicBezTo>
                    <a:pt x="51" y="15"/>
                    <a:pt x="48" y="16"/>
                    <a:pt x="46" y="17"/>
                  </a:cubicBezTo>
                  <a:cubicBezTo>
                    <a:pt x="44" y="19"/>
                    <a:pt x="42" y="21"/>
                    <a:pt x="40" y="24"/>
                  </a:cubicBezTo>
                  <a:cubicBezTo>
                    <a:pt x="39" y="28"/>
                    <a:pt x="37" y="31"/>
                    <a:pt x="35" y="35"/>
                  </a:cubicBezTo>
                  <a:cubicBezTo>
                    <a:pt x="34" y="38"/>
                    <a:pt x="32" y="43"/>
                    <a:pt x="31" y="48"/>
                  </a:cubicBezTo>
                  <a:cubicBezTo>
                    <a:pt x="29" y="53"/>
                    <a:pt x="28" y="57"/>
                    <a:pt x="27" y="61"/>
                  </a:cubicBezTo>
                  <a:cubicBezTo>
                    <a:pt x="26" y="65"/>
                    <a:pt x="25" y="70"/>
                    <a:pt x="24" y="74"/>
                  </a:cubicBezTo>
                  <a:cubicBezTo>
                    <a:pt x="22" y="83"/>
                    <a:pt x="21" y="89"/>
                    <a:pt x="20" y="93"/>
                  </a:cubicBezTo>
                  <a:cubicBezTo>
                    <a:pt x="20" y="95"/>
                    <a:pt x="20" y="95"/>
                    <a:pt x="20" y="95"/>
                  </a:cubicBezTo>
                  <a:cubicBezTo>
                    <a:pt x="18" y="107"/>
                    <a:pt x="16" y="120"/>
                    <a:pt x="16" y="134"/>
                  </a:cubicBezTo>
                  <a:cubicBezTo>
                    <a:pt x="15" y="148"/>
                    <a:pt x="15" y="160"/>
                    <a:pt x="15" y="169"/>
                  </a:cubicBezTo>
                  <a:cubicBezTo>
                    <a:pt x="15" y="178"/>
                    <a:pt x="17" y="186"/>
                    <a:pt x="19" y="193"/>
                  </a:cubicBezTo>
                  <a:cubicBezTo>
                    <a:pt x="21" y="200"/>
                    <a:pt x="24" y="204"/>
                    <a:pt x="28" y="204"/>
                  </a:cubicBezTo>
                  <a:cubicBezTo>
                    <a:pt x="32" y="205"/>
                    <a:pt x="36" y="202"/>
                    <a:pt x="39" y="196"/>
                  </a:cubicBezTo>
                  <a:cubicBezTo>
                    <a:pt x="43" y="189"/>
                    <a:pt x="46" y="181"/>
                    <a:pt x="49" y="172"/>
                  </a:cubicBezTo>
                  <a:cubicBezTo>
                    <a:pt x="54" y="154"/>
                    <a:pt x="57" y="142"/>
                    <a:pt x="59" y="134"/>
                  </a:cubicBezTo>
                  <a:cubicBezTo>
                    <a:pt x="60" y="127"/>
                    <a:pt x="61" y="122"/>
                    <a:pt x="62" y="119"/>
                  </a:cubicBezTo>
                  <a:cubicBezTo>
                    <a:pt x="62" y="115"/>
                    <a:pt x="63" y="110"/>
                    <a:pt x="64" y="104"/>
                  </a:cubicBezTo>
                  <a:cubicBezTo>
                    <a:pt x="65" y="98"/>
                    <a:pt x="65" y="92"/>
                    <a:pt x="66" y="86"/>
                  </a:cubicBezTo>
                  <a:cubicBezTo>
                    <a:pt x="66" y="80"/>
                    <a:pt x="67" y="74"/>
                    <a:pt x="67" y="67"/>
                  </a:cubicBezTo>
                  <a:cubicBezTo>
                    <a:pt x="68" y="60"/>
                    <a:pt x="68" y="54"/>
                    <a:pt x="67" y="49"/>
                  </a:cubicBezTo>
                  <a:cubicBezTo>
                    <a:pt x="67" y="43"/>
                    <a:pt x="66" y="38"/>
                    <a:pt x="65"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281">
              <a:extLst>
                <a:ext uri="{FF2B5EF4-FFF2-40B4-BE49-F238E27FC236}">
                  <a16:creationId xmlns:a16="http://schemas.microsoft.com/office/drawing/2014/main" id="{DB153E7F-72A2-4C02-B847-FD78B900FEA6}"/>
                </a:ext>
              </a:extLst>
            </p:cNvPr>
            <p:cNvSpPr>
              <a:spLocks/>
            </p:cNvSpPr>
            <p:nvPr/>
          </p:nvSpPr>
          <p:spPr bwMode="auto">
            <a:xfrm>
              <a:off x="405" y="870"/>
              <a:ext cx="90" cy="120"/>
            </a:xfrm>
            <a:custGeom>
              <a:avLst/>
              <a:gdLst>
                <a:gd name="T0" fmla="*/ 31 w 38"/>
                <a:gd name="T1" fmla="*/ 31 h 50"/>
                <a:gd name="T2" fmla="*/ 18 w 38"/>
                <a:gd name="T3" fmla="*/ 44 h 50"/>
                <a:gd name="T4" fmla="*/ 5 w 38"/>
                <a:gd name="T5" fmla="*/ 49 h 50"/>
                <a:gd name="T6" fmla="*/ 0 w 38"/>
                <a:gd name="T7" fmla="*/ 45 h 50"/>
                <a:gd name="T8" fmla="*/ 4 w 38"/>
                <a:gd name="T9" fmla="*/ 40 h 50"/>
                <a:gd name="T10" fmla="*/ 17 w 38"/>
                <a:gd name="T11" fmla="*/ 15 h 50"/>
                <a:gd name="T12" fmla="*/ 30 w 38"/>
                <a:gd name="T13" fmla="*/ 1 h 50"/>
                <a:gd name="T14" fmla="*/ 37 w 38"/>
                <a:gd name="T15" fmla="*/ 17 h 50"/>
                <a:gd name="T16" fmla="*/ 31 w 38"/>
                <a:gd name="T17"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0">
                  <a:moveTo>
                    <a:pt x="31" y="31"/>
                  </a:moveTo>
                  <a:cubicBezTo>
                    <a:pt x="27" y="36"/>
                    <a:pt x="23" y="41"/>
                    <a:pt x="18" y="44"/>
                  </a:cubicBezTo>
                  <a:cubicBezTo>
                    <a:pt x="12" y="48"/>
                    <a:pt x="8" y="50"/>
                    <a:pt x="5" y="49"/>
                  </a:cubicBezTo>
                  <a:cubicBezTo>
                    <a:pt x="1" y="49"/>
                    <a:pt x="0" y="47"/>
                    <a:pt x="0" y="45"/>
                  </a:cubicBezTo>
                  <a:cubicBezTo>
                    <a:pt x="0" y="43"/>
                    <a:pt x="2" y="41"/>
                    <a:pt x="4" y="40"/>
                  </a:cubicBezTo>
                  <a:cubicBezTo>
                    <a:pt x="9" y="36"/>
                    <a:pt x="13" y="28"/>
                    <a:pt x="17" y="15"/>
                  </a:cubicBezTo>
                  <a:cubicBezTo>
                    <a:pt x="20" y="5"/>
                    <a:pt x="24" y="0"/>
                    <a:pt x="30" y="1"/>
                  </a:cubicBezTo>
                  <a:cubicBezTo>
                    <a:pt x="36" y="2"/>
                    <a:pt x="38" y="7"/>
                    <a:pt x="37" y="17"/>
                  </a:cubicBezTo>
                  <a:cubicBezTo>
                    <a:pt x="36" y="21"/>
                    <a:pt x="34" y="25"/>
                    <a:pt x="31"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282">
              <a:extLst>
                <a:ext uri="{FF2B5EF4-FFF2-40B4-BE49-F238E27FC236}">
                  <a16:creationId xmlns:a16="http://schemas.microsoft.com/office/drawing/2014/main" id="{809B7A28-9493-44B3-85D9-B491D2454C2E}"/>
                </a:ext>
              </a:extLst>
            </p:cNvPr>
            <p:cNvSpPr>
              <a:spLocks/>
            </p:cNvSpPr>
            <p:nvPr/>
          </p:nvSpPr>
          <p:spPr bwMode="auto">
            <a:xfrm>
              <a:off x="643" y="461"/>
              <a:ext cx="162" cy="517"/>
            </a:xfrm>
            <a:custGeom>
              <a:avLst/>
              <a:gdLst>
                <a:gd name="T0" fmla="*/ 42 w 68"/>
                <a:gd name="T1" fmla="*/ 216 h 216"/>
                <a:gd name="T2" fmla="*/ 37 w 68"/>
                <a:gd name="T3" fmla="*/ 206 h 216"/>
                <a:gd name="T4" fmla="*/ 45 w 68"/>
                <a:gd name="T5" fmla="*/ 110 h 216"/>
                <a:gd name="T6" fmla="*/ 32 w 68"/>
                <a:gd name="T7" fmla="*/ 107 h 216"/>
                <a:gd name="T8" fmla="*/ 20 w 68"/>
                <a:gd name="T9" fmla="*/ 108 h 216"/>
                <a:gd name="T10" fmla="*/ 17 w 68"/>
                <a:gd name="T11" fmla="*/ 154 h 216"/>
                <a:gd name="T12" fmla="*/ 14 w 68"/>
                <a:gd name="T13" fmla="*/ 200 h 216"/>
                <a:gd name="T14" fmla="*/ 12 w 68"/>
                <a:gd name="T15" fmla="*/ 205 h 216"/>
                <a:gd name="T16" fmla="*/ 7 w 68"/>
                <a:gd name="T17" fmla="*/ 207 h 216"/>
                <a:gd name="T18" fmla="*/ 2 w 68"/>
                <a:gd name="T19" fmla="*/ 159 h 216"/>
                <a:gd name="T20" fmla="*/ 15 w 68"/>
                <a:gd name="T21" fmla="*/ 5 h 216"/>
                <a:gd name="T22" fmla="*/ 20 w 68"/>
                <a:gd name="T23" fmla="*/ 1 h 216"/>
                <a:gd name="T24" fmla="*/ 26 w 68"/>
                <a:gd name="T25" fmla="*/ 3 h 216"/>
                <a:gd name="T26" fmla="*/ 29 w 68"/>
                <a:gd name="T27" fmla="*/ 6 h 216"/>
                <a:gd name="T28" fmla="*/ 26 w 68"/>
                <a:gd name="T29" fmla="*/ 27 h 216"/>
                <a:gd name="T30" fmla="*/ 21 w 68"/>
                <a:gd name="T31" fmla="*/ 83 h 216"/>
                <a:gd name="T32" fmla="*/ 20 w 68"/>
                <a:gd name="T33" fmla="*/ 93 h 216"/>
                <a:gd name="T34" fmla="*/ 20 w 68"/>
                <a:gd name="T35" fmla="*/ 100 h 216"/>
                <a:gd name="T36" fmla="*/ 46 w 68"/>
                <a:gd name="T37" fmla="*/ 101 h 216"/>
                <a:gd name="T38" fmla="*/ 56 w 68"/>
                <a:gd name="T39" fmla="*/ 12 h 216"/>
                <a:gd name="T40" fmla="*/ 56 w 68"/>
                <a:gd name="T41" fmla="*/ 5 h 216"/>
                <a:gd name="T42" fmla="*/ 68 w 68"/>
                <a:gd name="T43" fmla="*/ 15 h 216"/>
                <a:gd name="T44" fmla="*/ 66 w 68"/>
                <a:gd name="T45" fmla="*/ 38 h 216"/>
                <a:gd name="T46" fmla="*/ 59 w 68"/>
                <a:gd name="T47" fmla="*/ 117 h 216"/>
                <a:gd name="T48" fmla="*/ 51 w 68"/>
                <a:gd name="T49" fmla="*/ 207 h 216"/>
                <a:gd name="T50" fmla="*/ 48 w 68"/>
                <a:gd name="T51" fmla="*/ 213 h 216"/>
                <a:gd name="T52" fmla="*/ 42 w 68"/>
                <a:gd name="T53"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216">
                  <a:moveTo>
                    <a:pt x="42" y="216"/>
                  </a:moveTo>
                  <a:cubicBezTo>
                    <a:pt x="38" y="215"/>
                    <a:pt x="36" y="212"/>
                    <a:pt x="37" y="206"/>
                  </a:cubicBezTo>
                  <a:cubicBezTo>
                    <a:pt x="41" y="171"/>
                    <a:pt x="43" y="139"/>
                    <a:pt x="45" y="110"/>
                  </a:cubicBezTo>
                  <a:cubicBezTo>
                    <a:pt x="41" y="108"/>
                    <a:pt x="36" y="107"/>
                    <a:pt x="32" y="107"/>
                  </a:cubicBezTo>
                  <a:cubicBezTo>
                    <a:pt x="28" y="106"/>
                    <a:pt x="24" y="107"/>
                    <a:pt x="20" y="108"/>
                  </a:cubicBezTo>
                  <a:cubicBezTo>
                    <a:pt x="19" y="118"/>
                    <a:pt x="18" y="133"/>
                    <a:pt x="17" y="154"/>
                  </a:cubicBezTo>
                  <a:cubicBezTo>
                    <a:pt x="16" y="174"/>
                    <a:pt x="15" y="190"/>
                    <a:pt x="14" y="200"/>
                  </a:cubicBezTo>
                  <a:cubicBezTo>
                    <a:pt x="14" y="202"/>
                    <a:pt x="13" y="204"/>
                    <a:pt x="12" y="205"/>
                  </a:cubicBezTo>
                  <a:cubicBezTo>
                    <a:pt x="10" y="206"/>
                    <a:pt x="9" y="207"/>
                    <a:pt x="7" y="207"/>
                  </a:cubicBezTo>
                  <a:cubicBezTo>
                    <a:pt x="2" y="206"/>
                    <a:pt x="0" y="190"/>
                    <a:pt x="2" y="159"/>
                  </a:cubicBezTo>
                  <a:cubicBezTo>
                    <a:pt x="4" y="116"/>
                    <a:pt x="8" y="65"/>
                    <a:pt x="15" y="5"/>
                  </a:cubicBezTo>
                  <a:cubicBezTo>
                    <a:pt x="15" y="2"/>
                    <a:pt x="17" y="0"/>
                    <a:pt x="20" y="1"/>
                  </a:cubicBezTo>
                  <a:cubicBezTo>
                    <a:pt x="22" y="1"/>
                    <a:pt x="24" y="2"/>
                    <a:pt x="26" y="3"/>
                  </a:cubicBezTo>
                  <a:cubicBezTo>
                    <a:pt x="27" y="4"/>
                    <a:pt x="29" y="5"/>
                    <a:pt x="29" y="6"/>
                  </a:cubicBezTo>
                  <a:cubicBezTo>
                    <a:pt x="28" y="13"/>
                    <a:pt x="27" y="19"/>
                    <a:pt x="26" y="27"/>
                  </a:cubicBezTo>
                  <a:cubicBezTo>
                    <a:pt x="21" y="83"/>
                    <a:pt x="21" y="83"/>
                    <a:pt x="21" y="83"/>
                  </a:cubicBezTo>
                  <a:cubicBezTo>
                    <a:pt x="20" y="93"/>
                    <a:pt x="20" y="93"/>
                    <a:pt x="20" y="93"/>
                  </a:cubicBezTo>
                  <a:cubicBezTo>
                    <a:pt x="20" y="95"/>
                    <a:pt x="19" y="98"/>
                    <a:pt x="20" y="100"/>
                  </a:cubicBezTo>
                  <a:cubicBezTo>
                    <a:pt x="46" y="101"/>
                    <a:pt x="46" y="101"/>
                    <a:pt x="46" y="101"/>
                  </a:cubicBezTo>
                  <a:cubicBezTo>
                    <a:pt x="56" y="12"/>
                    <a:pt x="56" y="12"/>
                    <a:pt x="56" y="12"/>
                  </a:cubicBezTo>
                  <a:cubicBezTo>
                    <a:pt x="56" y="5"/>
                    <a:pt x="56" y="5"/>
                    <a:pt x="56" y="5"/>
                  </a:cubicBezTo>
                  <a:cubicBezTo>
                    <a:pt x="63" y="5"/>
                    <a:pt x="67" y="9"/>
                    <a:pt x="68" y="15"/>
                  </a:cubicBezTo>
                  <a:cubicBezTo>
                    <a:pt x="68" y="18"/>
                    <a:pt x="67" y="26"/>
                    <a:pt x="66" y="38"/>
                  </a:cubicBezTo>
                  <a:cubicBezTo>
                    <a:pt x="64" y="51"/>
                    <a:pt x="62" y="77"/>
                    <a:pt x="59" y="117"/>
                  </a:cubicBezTo>
                  <a:cubicBezTo>
                    <a:pt x="56" y="157"/>
                    <a:pt x="54" y="187"/>
                    <a:pt x="51" y="207"/>
                  </a:cubicBezTo>
                  <a:cubicBezTo>
                    <a:pt x="51" y="209"/>
                    <a:pt x="50" y="211"/>
                    <a:pt x="48" y="213"/>
                  </a:cubicBezTo>
                  <a:cubicBezTo>
                    <a:pt x="47" y="215"/>
                    <a:pt x="45" y="216"/>
                    <a:pt x="42"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283">
              <a:extLst>
                <a:ext uri="{FF2B5EF4-FFF2-40B4-BE49-F238E27FC236}">
                  <a16:creationId xmlns:a16="http://schemas.microsoft.com/office/drawing/2014/main" id="{C1CFD8A6-927E-4A14-94AE-31194C71A618}"/>
                </a:ext>
              </a:extLst>
            </p:cNvPr>
            <p:cNvSpPr>
              <a:spLocks noEditPoints="1"/>
            </p:cNvSpPr>
            <p:nvPr/>
          </p:nvSpPr>
          <p:spPr bwMode="auto">
            <a:xfrm>
              <a:off x="829" y="475"/>
              <a:ext cx="173" cy="527"/>
            </a:xfrm>
            <a:custGeom>
              <a:avLst/>
              <a:gdLst>
                <a:gd name="T0" fmla="*/ 69 w 73"/>
                <a:gd name="T1" fmla="*/ 133 h 220"/>
                <a:gd name="T2" fmla="*/ 63 w 73"/>
                <a:gd name="T3" fmla="*/ 167 h 220"/>
                <a:gd name="T4" fmla="*/ 63 w 73"/>
                <a:gd name="T5" fmla="*/ 168 h 220"/>
                <a:gd name="T6" fmla="*/ 60 w 73"/>
                <a:gd name="T7" fmla="*/ 184 h 220"/>
                <a:gd name="T8" fmla="*/ 55 w 73"/>
                <a:gd name="T9" fmla="*/ 201 h 220"/>
                <a:gd name="T10" fmla="*/ 45 w 73"/>
                <a:gd name="T11" fmla="*/ 215 h 220"/>
                <a:gd name="T12" fmla="*/ 31 w 73"/>
                <a:gd name="T13" fmla="*/ 220 h 220"/>
                <a:gd name="T14" fmla="*/ 17 w 73"/>
                <a:gd name="T15" fmla="*/ 213 h 220"/>
                <a:gd name="T16" fmla="*/ 8 w 73"/>
                <a:gd name="T17" fmla="*/ 199 h 220"/>
                <a:gd name="T18" fmla="*/ 3 w 73"/>
                <a:gd name="T19" fmla="*/ 180 h 220"/>
                <a:gd name="T20" fmla="*/ 0 w 73"/>
                <a:gd name="T21" fmla="*/ 158 h 220"/>
                <a:gd name="T22" fmla="*/ 0 w 73"/>
                <a:gd name="T23" fmla="*/ 136 h 220"/>
                <a:gd name="T24" fmla="*/ 0 w 73"/>
                <a:gd name="T25" fmla="*/ 108 h 220"/>
                <a:gd name="T26" fmla="*/ 2 w 73"/>
                <a:gd name="T27" fmla="*/ 91 h 220"/>
                <a:gd name="T28" fmla="*/ 3 w 73"/>
                <a:gd name="T29" fmla="*/ 79 h 220"/>
                <a:gd name="T30" fmla="*/ 3 w 73"/>
                <a:gd name="T31" fmla="*/ 73 h 220"/>
                <a:gd name="T32" fmla="*/ 4 w 73"/>
                <a:gd name="T33" fmla="*/ 65 h 220"/>
                <a:gd name="T34" fmla="*/ 6 w 73"/>
                <a:gd name="T35" fmla="*/ 51 h 220"/>
                <a:gd name="T36" fmla="*/ 8 w 73"/>
                <a:gd name="T37" fmla="*/ 38 h 220"/>
                <a:gd name="T38" fmla="*/ 11 w 73"/>
                <a:gd name="T39" fmla="*/ 25 h 220"/>
                <a:gd name="T40" fmla="*/ 16 w 73"/>
                <a:gd name="T41" fmla="*/ 15 h 220"/>
                <a:gd name="T42" fmla="*/ 22 w 73"/>
                <a:gd name="T43" fmla="*/ 6 h 220"/>
                <a:gd name="T44" fmla="*/ 38 w 73"/>
                <a:gd name="T45" fmla="*/ 0 h 220"/>
                <a:gd name="T46" fmla="*/ 53 w 73"/>
                <a:gd name="T47" fmla="*/ 5 h 220"/>
                <a:gd name="T48" fmla="*/ 62 w 73"/>
                <a:gd name="T49" fmla="*/ 16 h 220"/>
                <a:gd name="T50" fmla="*/ 68 w 73"/>
                <a:gd name="T51" fmla="*/ 30 h 220"/>
                <a:gd name="T52" fmla="*/ 71 w 73"/>
                <a:gd name="T53" fmla="*/ 48 h 220"/>
                <a:gd name="T54" fmla="*/ 73 w 73"/>
                <a:gd name="T55" fmla="*/ 67 h 220"/>
                <a:gd name="T56" fmla="*/ 72 w 73"/>
                <a:gd name="T57" fmla="*/ 88 h 220"/>
                <a:gd name="T58" fmla="*/ 70 w 73"/>
                <a:gd name="T59" fmla="*/ 117 h 220"/>
                <a:gd name="T60" fmla="*/ 69 w 73"/>
                <a:gd name="T61" fmla="*/ 133 h 220"/>
                <a:gd name="T62" fmla="*/ 54 w 73"/>
                <a:gd name="T63" fmla="*/ 31 h 220"/>
                <a:gd name="T64" fmla="*/ 48 w 73"/>
                <a:gd name="T65" fmla="*/ 19 h 220"/>
                <a:gd name="T66" fmla="*/ 40 w 73"/>
                <a:gd name="T67" fmla="*/ 15 h 220"/>
                <a:gd name="T68" fmla="*/ 33 w 73"/>
                <a:gd name="T69" fmla="*/ 17 h 220"/>
                <a:gd name="T70" fmla="*/ 28 w 73"/>
                <a:gd name="T71" fmla="*/ 24 h 220"/>
                <a:gd name="T72" fmla="*/ 24 w 73"/>
                <a:gd name="T73" fmla="*/ 35 h 220"/>
                <a:gd name="T74" fmla="*/ 21 w 73"/>
                <a:gd name="T75" fmla="*/ 48 h 220"/>
                <a:gd name="T76" fmla="*/ 18 w 73"/>
                <a:gd name="T77" fmla="*/ 62 h 220"/>
                <a:gd name="T78" fmla="*/ 16 w 73"/>
                <a:gd name="T79" fmla="*/ 76 h 220"/>
                <a:gd name="T80" fmla="*/ 14 w 73"/>
                <a:gd name="T81" fmla="*/ 95 h 220"/>
                <a:gd name="T82" fmla="*/ 14 w 73"/>
                <a:gd name="T83" fmla="*/ 96 h 220"/>
                <a:gd name="T84" fmla="*/ 13 w 73"/>
                <a:gd name="T85" fmla="*/ 136 h 220"/>
                <a:gd name="T86" fmla="*/ 16 w 73"/>
                <a:gd name="T87" fmla="*/ 171 h 220"/>
                <a:gd name="T88" fmla="*/ 22 w 73"/>
                <a:gd name="T89" fmla="*/ 194 h 220"/>
                <a:gd name="T90" fmla="*/ 32 w 73"/>
                <a:gd name="T91" fmla="*/ 205 h 220"/>
                <a:gd name="T92" fmla="*/ 43 w 73"/>
                <a:gd name="T93" fmla="*/ 195 h 220"/>
                <a:gd name="T94" fmla="*/ 50 w 73"/>
                <a:gd name="T95" fmla="*/ 170 h 220"/>
                <a:gd name="T96" fmla="*/ 56 w 73"/>
                <a:gd name="T97" fmla="*/ 132 h 220"/>
                <a:gd name="T98" fmla="*/ 58 w 73"/>
                <a:gd name="T99" fmla="*/ 116 h 220"/>
                <a:gd name="T100" fmla="*/ 59 w 73"/>
                <a:gd name="T101" fmla="*/ 102 h 220"/>
                <a:gd name="T102" fmla="*/ 59 w 73"/>
                <a:gd name="T103" fmla="*/ 83 h 220"/>
                <a:gd name="T104" fmla="*/ 59 w 73"/>
                <a:gd name="T105" fmla="*/ 65 h 220"/>
                <a:gd name="T106" fmla="*/ 57 w 73"/>
                <a:gd name="T107" fmla="*/ 46 h 220"/>
                <a:gd name="T108" fmla="*/ 54 w 73"/>
                <a:gd name="T109" fmla="*/ 31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3" h="220">
                  <a:moveTo>
                    <a:pt x="69" y="133"/>
                  </a:moveTo>
                  <a:cubicBezTo>
                    <a:pt x="63" y="167"/>
                    <a:pt x="63" y="167"/>
                    <a:pt x="63" y="167"/>
                  </a:cubicBezTo>
                  <a:cubicBezTo>
                    <a:pt x="63" y="168"/>
                    <a:pt x="63" y="168"/>
                    <a:pt x="63" y="168"/>
                  </a:cubicBezTo>
                  <a:cubicBezTo>
                    <a:pt x="62" y="173"/>
                    <a:pt x="61" y="178"/>
                    <a:pt x="60" y="184"/>
                  </a:cubicBezTo>
                  <a:cubicBezTo>
                    <a:pt x="59" y="190"/>
                    <a:pt x="58" y="196"/>
                    <a:pt x="55" y="201"/>
                  </a:cubicBezTo>
                  <a:cubicBezTo>
                    <a:pt x="53" y="206"/>
                    <a:pt x="49" y="211"/>
                    <a:pt x="45" y="215"/>
                  </a:cubicBezTo>
                  <a:cubicBezTo>
                    <a:pt x="40" y="218"/>
                    <a:pt x="36" y="220"/>
                    <a:pt x="31" y="220"/>
                  </a:cubicBezTo>
                  <a:cubicBezTo>
                    <a:pt x="26" y="219"/>
                    <a:pt x="21" y="217"/>
                    <a:pt x="17" y="213"/>
                  </a:cubicBezTo>
                  <a:cubicBezTo>
                    <a:pt x="14" y="210"/>
                    <a:pt x="11" y="205"/>
                    <a:pt x="8" y="199"/>
                  </a:cubicBezTo>
                  <a:cubicBezTo>
                    <a:pt x="6" y="194"/>
                    <a:pt x="4" y="187"/>
                    <a:pt x="3" y="180"/>
                  </a:cubicBezTo>
                  <a:cubicBezTo>
                    <a:pt x="2" y="172"/>
                    <a:pt x="1" y="165"/>
                    <a:pt x="0" y="158"/>
                  </a:cubicBezTo>
                  <a:cubicBezTo>
                    <a:pt x="0" y="151"/>
                    <a:pt x="0" y="144"/>
                    <a:pt x="0" y="136"/>
                  </a:cubicBezTo>
                  <a:cubicBezTo>
                    <a:pt x="0" y="124"/>
                    <a:pt x="0" y="115"/>
                    <a:pt x="0" y="108"/>
                  </a:cubicBezTo>
                  <a:cubicBezTo>
                    <a:pt x="1" y="102"/>
                    <a:pt x="2" y="96"/>
                    <a:pt x="2" y="91"/>
                  </a:cubicBezTo>
                  <a:cubicBezTo>
                    <a:pt x="2" y="87"/>
                    <a:pt x="3" y="83"/>
                    <a:pt x="3" y="79"/>
                  </a:cubicBezTo>
                  <a:cubicBezTo>
                    <a:pt x="3" y="77"/>
                    <a:pt x="3" y="75"/>
                    <a:pt x="3" y="73"/>
                  </a:cubicBezTo>
                  <a:cubicBezTo>
                    <a:pt x="4" y="70"/>
                    <a:pt x="4" y="68"/>
                    <a:pt x="4" y="65"/>
                  </a:cubicBezTo>
                  <a:cubicBezTo>
                    <a:pt x="5" y="60"/>
                    <a:pt x="5" y="56"/>
                    <a:pt x="6" y="51"/>
                  </a:cubicBezTo>
                  <a:cubicBezTo>
                    <a:pt x="6" y="47"/>
                    <a:pt x="7" y="43"/>
                    <a:pt x="8" y="38"/>
                  </a:cubicBezTo>
                  <a:cubicBezTo>
                    <a:pt x="9" y="33"/>
                    <a:pt x="10" y="29"/>
                    <a:pt x="11" y="25"/>
                  </a:cubicBezTo>
                  <a:cubicBezTo>
                    <a:pt x="13" y="22"/>
                    <a:pt x="14" y="18"/>
                    <a:pt x="16" y="15"/>
                  </a:cubicBezTo>
                  <a:cubicBezTo>
                    <a:pt x="18" y="11"/>
                    <a:pt x="20" y="9"/>
                    <a:pt x="22" y="6"/>
                  </a:cubicBezTo>
                  <a:cubicBezTo>
                    <a:pt x="27" y="2"/>
                    <a:pt x="32" y="0"/>
                    <a:pt x="38" y="0"/>
                  </a:cubicBezTo>
                  <a:cubicBezTo>
                    <a:pt x="44" y="1"/>
                    <a:pt x="49" y="2"/>
                    <a:pt x="53" y="5"/>
                  </a:cubicBezTo>
                  <a:cubicBezTo>
                    <a:pt x="56" y="7"/>
                    <a:pt x="60" y="11"/>
                    <a:pt x="62" y="16"/>
                  </a:cubicBezTo>
                  <a:cubicBezTo>
                    <a:pt x="64" y="20"/>
                    <a:pt x="66" y="25"/>
                    <a:pt x="68" y="30"/>
                  </a:cubicBezTo>
                  <a:cubicBezTo>
                    <a:pt x="70" y="34"/>
                    <a:pt x="71" y="40"/>
                    <a:pt x="71" y="48"/>
                  </a:cubicBezTo>
                  <a:cubicBezTo>
                    <a:pt x="72" y="56"/>
                    <a:pt x="72" y="62"/>
                    <a:pt x="73" y="67"/>
                  </a:cubicBezTo>
                  <a:cubicBezTo>
                    <a:pt x="73" y="72"/>
                    <a:pt x="73" y="79"/>
                    <a:pt x="72" y="88"/>
                  </a:cubicBezTo>
                  <a:cubicBezTo>
                    <a:pt x="71" y="100"/>
                    <a:pt x="71" y="110"/>
                    <a:pt x="70" y="117"/>
                  </a:cubicBezTo>
                  <a:lnTo>
                    <a:pt x="69" y="133"/>
                  </a:lnTo>
                  <a:close/>
                  <a:moveTo>
                    <a:pt x="54" y="31"/>
                  </a:moveTo>
                  <a:cubicBezTo>
                    <a:pt x="52" y="26"/>
                    <a:pt x="50" y="22"/>
                    <a:pt x="48" y="19"/>
                  </a:cubicBezTo>
                  <a:cubicBezTo>
                    <a:pt x="45" y="16"/>
                    <a:pt x="43" y="15"/>
                    <a:pt x="40" y="15"/>
                  </a:cubicBezTo>
                  <a:cubicBezTo>
                    <a:pt x="37" y="15"/>
                    <a:pt x="35" y="15"/>
                    <a:pt x="33" y="17"/>
                  </a:cubicBezTo>
                  <a:cubicBezTo>
                    <a:pt x="31" y="19"/>
                    <a:pt x="30" y="21"/>
                    <a:pt x="28" y="24"/>
                  </a:cubicBezTo>
                  <a:cubicBezTo>
                    <a:pt x="27" y="28"/>
                    <a:pt x="25" y="31"/>
                    <a:pt x="24" y="35"/>
                  </a:cubicBezTo>
                  <a:cubicBezTo>
                    <a:pt x="23" y="39"/>
                    <a:pt x="22" y="43"/>
                    <a:pt x="21" y="48"/>
                  </a:cubicBezTo>
                  <a:cubicBezTo>
                    <a:pt x="20" y="54"/>
                    <a:pt x="19" y="58"/>
                    <a:pt x="18" y="62"/>
                  </a:cubicBezTo>
                  <a:cubicBezTo>
                    <a:pt x="17" y="66"/>
                    <a:pt x="17" y="71"/>
                    <a:pt x="16" y="76"/>
                  </a:cubicBezTo>
                  <a:cubicBezTo>
                    <a:pt x="15" y="84"/>
                    <a:pt x="15" y="90"/>
                    <a:pt x="14" y="95"/>
                  </a:cubicBezTo>
                  <a:cubicBezTo>
                    <a:pt x="14" y="96"/>
                    <a:pt x="14" y="96"/>
                    <a:pt x="14" y="96"/>
                  </a:cubicBezTo>
                  <a:cubicBezTo>
                    <a:pt x="13" y="108"/>
                    <a:pt x="13" y="122"/>
                    <a:pt x="13" y="136"/>
                  </a:cubicBezTo>
                  <a:cubicBezTo>
                    <a:pt x="14" y="150"/>
                    <a:pt x="15" y="162"/>
                    <a:pt x="16" y="171"/>
                  </a:cubicBezTo>
                  <a:cubicBezTo>
                    <a:pt x="17" y="180"/>
                    <a:pt x="19" y="188"/>
                    <a:pt x="22" y="194"/>
                  </a:cubicBezTo>
                  <a:cubicBezTo>
                    <a:pt x="25" y="201"/>
                    <a:pt x="28" y="204"/>
                    <a:pt x="32" y="205"/>
                  </a:cubicBezTo>
                  <a:cubicBezTo>
                    <a:pt x="36" y="205"/>
                    <a:pt x="39" y="202"/>
                    <a:pt x="43" y="195"/>
                  </a:cubicBezTo>
                  <a:cubicBezTo>
                    <a:pt x="46" y="189"/>
                    <a:pt x="48" y="180"/>
                    <a:pt x="50" y="170"/>
                  </a:cubicBezTo>
                  <a:cubicBezTo>
                    <a:pt x="54" y="152"/>
                    <a:pt x="56" y="140"/>
                    <a:pt x="56" y="132"/>
                  </a:cubicBezTo>
                  <a:cubicBezTo>
                    <a:pt x="57" y="125"/>
                    <a:pt x="57" y="120"/>
                    <a:pt x="58" y="116"/>
                  </a:cubicBezTo>
                  <a:cubicBezTo>
                    <a:pt x="58" y="113"/>
                    <a:pt x="58" y="108"/>
                    <a:pt x="59" y="102"/>
                  </a:cubicBezTo>
                  <a:cubicBezTo>
                    <a:pt x="59" y="95"/>
                    <a:pt x="59" y="89"/>
                    <a:pt x="59" y="83"/>
                  </a:cubicBezTo>
                  <a:cubicBezTo>
                    <a:pt x="59" y="78"/>
                    <a:pt x="59" y="71"/>
                    <a:pt x="59" y="65"/>
                  </a:cubicBezTo>
                  <a:cubicBezTo>
                    <a:pt x="58" y="58"/>
                    <a:pt x="58" y="51"/>
                    <a:pt x="57" y="46"/>
                  </a:cubicBezTo>
                  <a:cubicBezTo>
                    <a:pt x="56" y="41"/>
                    <a:pt x="55" y="35"/>
                    <a:pt x="5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284">
              <a:extLst>
                <a:ext uri="{FF2B5EF4-FFF2-40B4-BE49-F238E27FC236}">
                  <a16:creationId xmlns:a16="http://schemas.microsoft.com/office/drawing/2014/main" id="{EC5C3B22-61DC-400A-BC78-D6C5B6690BC1}"/>
                </a:ext>
              </a:extLst>
            </p:cNvPr>
            <p:cNvSpPr>
              <a:spLocks/>
            </p:cNvSpPr>
            <p:nvPr/>
          </p:nvSpPr>
          <p:spPr bwMode="auto">
            <a:xfrm>
              <a:off x="1033" y="938"/>
              <a:ext cx="84" cy="122"/>
            </a:xfrm>
            <a:custGeom>
              <a:avLst/>
              <a:gdLst>
                <a:gd name="T0" fmla="*/ 29 w 35"/>
                <a:gd name="T1" fmla="*/ 30 h 51"/>
                <a:gd name="T2" fmla="*/ 17 w 35"/>
                <a:gd name="T3" fmla="*/ 45 h 51"/>
                <a:gd name="T4" fmla="*/ 5 w 35"/>
                <a:gd name="T5" fmla="*/ 51 h 51"/>
                <a:gd name="T6" fmla="*/ 0 w 35"/>
                <a:gd name="T7" fmla="*/ 47 h 51"/>
                <a:gd name="T8" fmla="*/ 3 w 35"/>
                <a:gd name="T9" fmla="*/ 41 h 51"/>
                <a:gd name="T10" fmla="*/ 14 w 35"/>
                <a:gd name="T11" fmla="*/ 16 h 51"/>
                <a:gd name="T12" fmla="*/ 26 w 35"/>
                <a:gd name="T13" fmla="*/ 0 h 51"/>
                <a:gd name="T14" fmla="*/ 34 w 35"/>
                <a:gd name="T15" fmla="*/ 15 h 51"/>
                <a:gd name="T16" fmla="*/ 29 w 35"/>
                <a:gd name="T17" fmla="*/ 3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51">
                  <a:moveTo>
                    <a:pt x="29" y="30"/>
                  </a:moveTo>
                  <a:cubicBezTo>
                    <a:pt x="26" y="36"/>
                    <a:pt x="22" y="40"/>
                    <a:pt x="17" y="45"/>
                  </a:cubicBezTo>
                  <a:cubicBezTo>
                    <a:pt x="13" y="49"/>
                    <a:pt x="8" y="51"/>
                    <a:pt x="5" y="51"/>
                  </a:cubicBezTo>
                  <a:cubicBezTo>
                    <a:pt x="1" y="51"/>
                    <a:pt x="0" y="49"/>
                    <a:pt x="0" y="47"/>
                  </a:cubicBezTo>
                  <a:cubicBezTo>
                    <a:pt x="0" y="45"/>
                    <a:pt x="1" y="43"/>
                    <a:pt x="3" y="41"/>
                  </a:cubicBezTo>
                  <a:cubicBezTo>
                    <a:pt x="8" y="37"/>
                    <a:pt x="11" y="28"/>
                    <a:pt x="14" y="16"/>
                  </a:cubicBezTo>
                  <a:cubicBezTo>
                    <a:pt x="16" y="5"/>
                    <a:pt x="20" y="0"/>
                    <a:pt x="26" y="0"/>
                  </a:cubicBezTo>
                  <a:cubicBezTo>
                    <a:pt x="32" y="1"/>
                    <a:pt x="35" y="6"/>
                    <a:pt x="34" y="15"/>
                  </a:cubicBezTo>
                  <a:cubicBezTo>
                    <a:pt x="34" y="19"/>
                    <a:pt x="32" y="24"/>
                    <a:pt x="29"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285">
              <a:extLst>
                <a:ext uri="{FF2B5EF4-FFF2-40B4-BE49-F238E27FC236}">
                  <a16:creationId xmlns:a16="http://schemas.microsoft.com/office/drawing/2014/main" id="{8D0DD057-284B-4E74-B1AC-A807CBEEC93D}"/>
                </a:ext>
              </a:extLst>
            </p:cNvPr>
            <p:cNvSpPr>
              <a:spLocks/>
            </p:cNvSpPr>
            <p:nvPr/>
          </p:nvSpPr>
          <p:spPr bwMode="auto">
            <a:xfrm>
              <a:off x="1257" y="511"/>
              <a:ext cx="136" cy="508"/>
            </a:xfrm>
            <a:custGeom>
              <a:avLst/>
              <a:gdLst>
                <a:gd name="T0" fmla="*/ 49 w 57"/>
                <a:gd name="T1" fmla="*/ 212 h 212"/>
                <a:gd name="T2" fmla="*/ 42 w 57"/>
                <a:gd name="T3" fmla="*/ 202 h 212"/>
                <a:gd name="T4" fmla="*/ 41 w 57"/>
                <a:gd name="T5" fmla="*/ 106 h 212"/>
                <a:gd name="T6" fmla="*/ 28 w 57"/>
                <a:gd name="T7" fmla="*/ 104 h 212"/>
                <a:gd name="T8" fmla="*/ 16 w 57"/>
                <a:gd name="T9" fmla="*/ 106 h 212"/>
                <a:gd name="T10" fmla="*/ 17 w 57"/>
                <a:gd name="T11" fmla="*/ 152 h 212"/>
                <a:gd name="T12" fmla="*/ 19 w 57"/>
                <a:gd name="T13" fmla="*/ 199 h 212"/>
                <a:gd name="T14" fmla="*/ 17 w 57"/>
                <a:gd name="T15" fmla="*/ 204 h 212"/>
                <a:gd name="T16" fmla="*/ 13 w 57"/>
                <a:gd name="T17" fmla="*/ 206 h 212"/>
                <a:gd name="T18" fmla="*/ 3 w 57"/>
                <a:gd name="T19" fmla="*/ 159 h 212"/>
                <a:gd name="T20" fmla="*/ 1 w 57"/>
                <a:gd name="T21" fmla="*/ 5 h 212"/>
                <a:gd name="T22" fmla="*/ 6 w 57"/>
                <a:gd name="T23" fmla="*/ 0 h 212"/>
                <a:gd name="T24" fmla="*/ 12 w 57"/>
                <a:gd name="T25" fmla="*/ 1 h 212"/>
                <a:gd name="T26" fmla="*/ 16 w 57"/>
                <a:gd name="T27" fmla="*/ 4 h 212"/>
                <a:gd name="T28" fmla="*/ 14 w 57"/>
                <a:gd name="T29" fmla="*/ 25 h 212"/>
                <a:gd name="T30" fmla="*/ 15 w 57"/>
                <a:gd name="T31" fmla="*/ 81 h 212"/>
                <a:gd name="T32" fmla="*/ 15 w 57"/>
                <a:gd name="T33" fmla="*/ 92 h 212"/>
                <a:gd name="T34" fmla="*/ 15 w 57"/>
                <a:gd name="T35" fmla="*/ 99 h 212"/>
                <a:gd name="T36" fmla="*/ 42 w 57"/>
                <a:gd name="T37" fmla="*/ 97 h 212"/>
                <a:gd name="T38" fmla="*/ 42 w 57"/>
                <a:gd name="T39" fmla="*/ 7 h 212"/>
                <a:gd name="T40" fmla="*/ 43 w 57"/>
                <a:gd name="T41" fmla="*/ 0 h 212"/>
                <a:gd name="T42" fmla="*/ 55 w 57"/>
                <a:gd name="T43" fmla="*/ 10 h 212"/>
                <a:gd name="T44" fmla="*/ 55 w 57"/>
                <a:gd name="T45" fmla="*/ 33 h 212"/>
                <a:gd name="T46" fmla="*/ 56 w 57"/>
                <a:gd name="T47" fmla="*/ 112 h 212"/>
                <a:gd name="T48" fmla="*/ 57 w 57"/>
                <a:gd name="T49" fmla="*/ 202 h 212"/>
                <a:gd name="T50" fmla="*/ 54 w 57"/>
                <a:gd name="T51" fmla="*/ 209 h 212"/>
                <a:gd name="T52" fmla="*/ 49 w 57"/>
                <a:gd name="T53" fmla="*/ 21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212">
                  <a:moveTo>
                    <a:pt x="49" y="212"/>
                  </a:moveTo>
                  <a:cubicBezTo>
                    <a:pt x="44" y="211"/>
                    <a:pt x="42" y="208"/>
                    <a:pt x="42" y="202"/>
                  </a:cubicBezTo>
                  <a:cubicBezTo>
                    <a:pt x="43" y="168"/>
                    <a:pt x="42" y="135"/>
                    <a:pt x="41" y="106"/>
                  </a:cubicBezTo>
                  <a:cubicBezTo>
                    <a:pt x="37" y="105"/>
                    <a:pt x="32" y="104"/>
                    <a:pt x="28" y="104"/>
                  </a:cubicBezTo>
                  <a:cubicBezTo>
                    <a:pt x="23" y="104"/>
                    <a:pt x="20" y="105"/>
                    <a:pt x="16" y="106"/>
                  </a:cubicBezTo>
                  <a:cubicBezTo>
                    <a:pt x="16" y="116"/>
                    <a:pt x="16" y="132"/>
                    <a:pt x="17" y="152"/>
                  </a:cubicBezTo>
                  <a:cubicBezTo>
                    <a:pt x="19" y="173"/>
                    <a:pt x="19" y="188"/>
                    <a:pt x="19" y="199"/>
                  </a:cubicBezTo>
                  <a:cubicBezTo>
                    <a:pt x="19" y="201"/>
                    <a:pt x="18" y="202"/>
                    <a:pt x="17" y="204"/>
                  </a:cubicBezTo>
                  <a:cubicBezTo>
                    <a:pt x="16" y="205"/>
                    <a:pt x="15" y="206"/>
                    <a:pt x="13" y="206"/>
                  </a:cubicBezTo>
                  <a:cubicBezTo>
                    <a:pt x="8" y="206"/>
                    <a:pt x="4" y="190"/>
                    <a:pt x="3" y="159"/>
                  </a:cubicBezTo>
                  <a:cubicBezTo>
                    <a:pt x="1" y="116"/>
                    <a:pt x="0" y="65"/>
                    <a:pt x="1" y="5"/>
                  </a:cubicBezTo>
                  <a:cubicBezTo>
                    <a:pt x="1" y="1"/>
                    <a:pt x="3" y="0"/>
                    <a:pt x="6" y="0"/>
                  </a:cubicBezTo>
                  <a:cubicBezTo>
                    <a:pt x="8" y="0"/>
                    <a:pt x="10" y="0"/>
                    <a:pt x="12" y="1"/>
                  </a:cubicBezTo>
                  <a:cubicBezTo>
                    <a:pt x="14" y="2"/>
                    <a:pt x="15" y="3"/>
                    <a:pt x="16" y="4"/>
                  </a:cubicBezTo>
                  <a:cubicBezTo>
                    <a:pt x="15" y="11"/>
                    <a:pt x="14" y="18"/>
                    <a:pt x="14" y="25"/>
                  </a:cubicBezTo>
                  <a:cubicBezTo>
                    <a:pt x="15" y="81"/>
                    <a:pt x="15" y="81"/>
                    <a:pt x="15" y="81"/>
                  </a:cubicBezTo>
                  <a:cubicBezTo>
                    <a:pt x="15" y="92"/>
                    <a:pt x="15" y="92"/>
                    <a:pt x="15" y="92"/>
                  </a:cubicBezTo>
                  <a:cubicBezTo>
                    <a:pt x="14" y="94"/>
                    <a:pt x="15" y="96"/>
                    <a:pt x="15" y="99"/>
                  </a:cubicBezTo>
                  <a:cubicBezTo>
                    <a:pt x="42" y="97"/>
                    <a:pt x="42" y="97"/>
                    <a:pt x="42" y="97"/>
                  </a:cubicBezTo>
                  <a:cubicBezTo>
                    <a:pt x="42" y="7"/>
                    <a:pt x="42" y="7"/>
                    <a:pt x="42" y="7"/>
                  </a:cubicBezTo>
                  <a:cubicBezTo>
                    <a:pt x="43" y="0"/>
                    <a:pt x="43" y="0"/>
                    <a:pt x="43" y="0"/>
                  </a:cubicBezTo>
                  <a:cubicBezTo>
                    <a:pt x="49" y="0"/>
                    <a:pt x="54" y="4"/>
                    <a:pt x="55" y="10"/>
                  </a:cubicBezTo>
                  <a:cubicBezTo>
                    <a:pt x="55" y="13"/>
                    <a:pt x="55" y="21"/>
                    <a:pt x="55" y="33"/>
                  </a:cubicBezTo>
                  <a:cubicBezTo>
                    <a:pt x="55" y="45"/>
                    <a:pt x="55" y="72"/>
                    <a:pt x="56" y="112"/>
                  </a:cubicBezTo>
                  <a:cubicBezTo>
                    <a:pt x="57" y="152"/>
                    <a:pt x="57" y="182"/>
                    <a:pt x="57" y="202"/>
                  </a:cubicBezTo>
                  <a:cubicBezTo>
                    <a:pt x="57" y="204"/>
                    <a:pt x="56" y="206"/>
                    <a:pt x="54" y="209"/>
                  </a:cubicBezTo>
                  <a:cubicBezTo>
                    <a:pt x="53" y="211"/>
                    <a:pt x="51" y="212"/>
                    <a:pt x="49" y="2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286">
              <a:extLst>
                <a:ext uri="{FF2B5EF4-FFF2-40B4-BE49-F238E27FC236}">
                  <a16:creationId xmlns:a16="http://schemas.microsoft.com/office/drawing/2014/main" id="{540827E5-EF89-4DE6-BD14-A19A78F86910}"/>
                </a:ext>
              </a:extLst>
            </p:cNvPr>
            <p:cNvSpPr>
              <a:spLocks noEditPoints="1"/>
            </p:cNvSpPr>
            <p:nvPr/>
          </p:nvSpPr>
          <p:spPr bwMode="auto">
            <a:xfrm>
              <a:off x="1433" y="499"/>
              <a:ext cx="172" cy="527"/>
            </a:xfrm>
            <a:custGeom>
              <a:avLst/>
              <a:gdLst>
                <a:gd name="T0" fmla="*/ 72 w 72"/>
                <a:gd name="T1" fmla="*/ 129 h 220"/>
                <a:gd name="T2" fmla="*/ 70 w 72"/>
                <a:gd name="T3" fmla="*/ 163 h 220"/>
                <a:gd name="T4" fmla="*/ 70 w 72"/>
                <a:gd name="T5" fmla="*/ 165 h 220"/>
                <a:gd name="T6" fmla="*/ 69 w 72"/>
                <a:gd name="T7" fmla="*/ 181 h 220"/>
                <a:gd name="T8" fmla="*/ 66 w 72"/>
                <a:gd name="T9" fmla="*/ 198 h 220"/>
                <a:gd name="T10" fmla="*/ 57 w 72"/>
                <a:gd name="T11" fmla="*/ 213 h 220"/>
                <a:gd name="T12" fmla="*/ 43 w 72"/>
                <a:gd name="T13" fmla="*/ 220 h 220"/>
                <a:gd name="T14" fmla="*/ 30 w 72"/>
                <a:gd name="T15" fmla="*/ 215 h 220"/>
                <a:gd name="T16" fmla="*/ 19 w 72"/>
                <a:gd name="T17" fmla="*/ 202 h 220"/>
                <a:gd name="T18" fmla="*/ 12 w 72"/>
                <a:gd name="T19" fmla="*/ 183 h 220"/>
                <a:gd name="T20" fmla="*/ 7 w 72"/>
                <a:gd name="T21" fmla="*/ 162 h 220"/>
                <a:gd name="T22" fmla="*/ 3 w 72"/>
                <a:gd name="T23" fmla="*/ 140 h 220"/>
                <a:gd name="T24" fmla="*/ 1 w 72"/>
                <a:gd name="T25" fmla="*/ 112 h 220"/>
                <a:gd name="T26" fmla="*/ 1 w 72"/>
                <a:gd name="T27" fmla="*/ 95 h 220"/>
                <a:gd name="T28" fmla="*/ 0 w 72"/>
                <a:gd name="T29" fmla="*/ 83 h 220"/>
                <a:gd name="T30" fmla="*/ 0 w 72"/>
                <a:gd name="T31" fmla="*/ 77 h 220"/>
                <a:gd name="T32" fmla="*/ 0 w 72"/>
                <a:gd name="T33" fmla="*/ 69 h 220"/>
                <a:gd name="T34" fmla="*/ 0 w 72"/>
                <a:gd name="T35" fmla="*/ 55 h 220"/>
                <a:gd name="T36" fmla="*/ 1 w 72"/>
                <a:gd name="T37" fmla="*/ 41 h 220"/>
                <a:gd name="T38" fmla="*/ 3 w 72"/>
                <a:gd name="T39" fmla="*/ 29 h 220"/>
                <a:gd name="T40" fmla="*/ 6 w 72"/>
                <a:gd name="T41" fmla="*/ 18 h 220"/>
                <a:gd name="T42" fmla="*/ 12 w 72"/>
                <a:gd name="T43" fmla="*/ 9 h 220"/>
                <a:gd name="T44" fmla="*/ 27 w 72"/>
                <a:gd name="T45" fmla="*/ 1 h 220"/>
                <a:gd name="T46" fmla="*/ 42 w 72"/>
                <a:gd name="T47" fmla="*/ 3 h 220"/>
                <a:gd name="T48" fmla="*/ 52 w 72"/>
                <a:gd name="T49" fmla="*/ 13 h 220"/>
                <a:gd name="T50" fmla="*/ 60 w 72"/>
                <a:gd name="T51" fmla="*/ 27 h 220"/>
                <a:gd name="T52" fmla="*/ 65 w 72"/>
                <a:gd name="T53" fmla="*/ 45 h 220"/>
                <a:gd name="T54" fmla="*/ 68 w 72"/>
                <a:gd name="T55" fmla="*/ 64 h 220"/>
                <a:gd name="T56" fmla="*/ 70 w 72"/>
                <a:gd name="T57" fmla="*/ 85 h 220"/>
                <a:gd name="T58" fmla="*/ 71 w 72"/>
                <a:gd name="T59" fmla="*/ 113 h 220"/>
                <a:gd name="T60" fmla="*/ 72 w 72"/>
                <a:gd name="T61" fmla="*/ 129 h 220"/>
                <a:gd name="T62" fmla="*/ 46 w 72"/>
                <a:gd name="T63" fmla="*/ 29 h 220"/>
                <a:gd name="T64" fmla="*/ 38 w 72"/>
                <a:gd name="T65" fmla="*/ 19 h 220"/>
                <a:gd name="T66" fmla="*/ 30 w 72"/>
                <a:gd name="T67" fmla="*/ 15 h 220"/>
                <a:gd name="T68" fmla="*/ 24 w 72"/>
                <a:gd name="T69" fmla="*/ 18 h 220"/>
                <a:gd name="T70" fmla="*/ 20 w 72"/>
                <a:gd name="T71" fmla="*/ 26 h 220"/>
                <a:gd name="T72" fmla="*/ 17 w 72"/>
                <a:gd name="T73" fmla="*/ 37 h 220"/>
                <a:gd name="T74" fmla="*/ 15 w 72"/>
                <a:gd name="T75" fmla="*/ 51 h 220"/>
                <a:gd name="T76" fmla="*/ 14 w 72"/>
                <a:gd name="T77" fmla="*/ 65 h 220"/>
                <a:gd name="T78" fmla="*/ 13 w 72"/>
                <a:gd name="T79" fmla="*/ 78 h 220"/>
                <a:gd name="T80" fmla="*/ 13 w 72"/>
                <a:gd name="T81" fmla="*/ 98 h 220"/>
                <a:gd name="T82" fmla="*/ 13 w 72"/>
                <a:gd name="T83" fmla="*/ 99 h 220"/>
                <a:gd name="T84" fmla="*/ 17 w 72"/>
                <a:gd name="T85" fmla="*/ 138 h 220"/>
                <a:gd name="T86" fmla="*/ 23 w 72"/>
                <a:gd name="T87" fmla="*/ 173 h 220"/>
                <a:gd name="T88" fmla="*/ 32 w 72"/>
                <a:gd name="T89" fmla="*/ 195 h 220"/>
                <a:gd name="T90" fmla="*/ 44 w 72"/>
                <a:gd name="T91" fmla="*/ 205 h 220"/>
                <a:gd name="T92" fmla="*/ 53 w 72"/>
                <a:gd name="T93" fmla="*/ 194 h 220"/>
                <a:gd name="T94" fmla="*/ 57 w 72"/>
                <a:gd name="T95" fmla="*/ 168 h 220"/>
                <a:gd name="T96" fmla="*/ 59 w 72"/>
                <a:gd name="T97" fmla="*/ 130 h 220"/>
                <a:gd name="T98" fmla="*/ 59 w 72"/>
                <a:gd name="T99" fmla="*/ 114 h 220"/>
                <a:gd name="T100" fmla="*/ 58 w 72"/>
                <a:gd name="T101" fmla="*/ 99 h 220"/>
                <a:gd name="T102" fmla="*/ 57 w 72"/>
                <a:gd name="T103" fmla="*/ 81 h 220"/>
                <a:gd name="T104" fmla="*/ 54 w 72"/>
                <a:gd name="T105" fmla="*/ 62 h 220"/>
                <a:gd name="T106" fmla="*/ 51 w 72"/>
                <a:gd name="T107" fmla="*/ 44 h 220"/>
                <a:gd name="T108" fmla="*/ 46 w 72"/>
                <a:gd name="T109" fmla="*/ 2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 h="220">
                  <a:moveTo>
                    <a:pt x="72" y="129"/>
                  </a:moveTo>
                  <a:cubicBezTo>
                    <a:pt x="70" y="163"/>
                    <a:pt x="70" y="163"/>
                    <a:pt x="70" y="163"/>
                  </a:cubicBezTo>
                  <a:cubicBezTo>
                    <a:pt x="70" y="165"/>
                    <a:pt x="70" y="165"/>
                    <a:pt x="70" y="165"/>
                  </a:cubicBezTo>
                  <a:cubicBezTo>
                    <a:pt x="69" y="170"/>
                    <a:pt x="69" y="175"/>
                    <a:pt x="69" y="181"/>
                  </a:cubicBezTo>
                  <a:cubicBezTo>
                    <a:pt x="69" y="187"/>
                    <a:pt x="68" y="193"/>
                    <a:pt x="66" y="198"/>
                  </a:cubicBezTo>
                  <a:cubicBezTo>
                    <a:pt x="64" y="204"/>
                    <a:pt x="61" y="209"/>
                    <a:pt x="57" y="213"/>
                  </a:cubicBezTo>
                  <a:cubicBezTo>
                    <a:pt x="53" y="217"/>
                    <a:pt x="48" y="219"/>
                    <a:pt x="43" y="220"/>
                  </a:cubicBezTo>
                  <a:cubicBezTo>
                    <a:pt x="38" y="220"/>
                    <a:pt x="34" y="218"/>
                    <a:pt x="30" y="215"/>
                  </a:cubicBezTo>
                  <a:cubicBezTo>
                    <a:pt x="25" y="211"/>
                    <a:pt x="22" y="207"/>
                    <a:pt x="19" y="202"/>
                  </a:cubicBezTo>
                  <a:cubicBezTo>
                    <a:pt x="16" y="197"/>
                    <a:pt x="14" y="190"/>
                    <a:pt x="12" y="183"/>
                  </a:cubicBezTo>
                  <a:cubicBezTo>
                    <a:pt x="9" y="176"/>
                    <a:pt x="8" y="169"/>
                    <a:pt x="7" y="162"/>
                  </a:cubicBezTo>
                  <a:cubicBezTo>
                    <a:pt x="5" y="155"/>
                    <a:pt x="4" y="147"/>
                    <a:pt x="3" y="140"/>
                  </a:cubicBezTo>
                  <a:cubicBezTo>
                    <a:pt x="2" y="128"/>
                    <a:pt x="1" y="119"/>
                    <a:pt x="1" y="112"/>
                  </a:cubicBezTo>
                  <a:cubicBezTo>
                    <a:pt x="1" y="106"/>
                    <a:pt x="1" y="100"/>
                    <a:pt x="1" y="95"/>
                  </a:cubicBezTo>
                  <a:cubicBezTo>
                    <a:pt x="1" y="91"/>
                    <a:pt x="0" y="86"/>
                    <a:pt x="0" y="83"/>
                  </a:cubicBezTo>
                  <a:cubicBezTo>
                    <a:pt x="0" y="81"/>
                    <a:pt x="0" y="79"/>
                    <a:pt x="0" y="77"/>
                  </a:cubicBezTo>
                  <a:cubicBezTo>
                    <a:pt x="0" y="74"/>
                    <a:pt x="0" y="72"/>
                    <a:pt x="0" y="69"/>
                  </a:cubicBezTo>
                  <a:cubicBezTo>
                    <a:pt x="0" y="64"/>
                    <a:pt x="0" y="59"/>
                    <a:pt x="0" y="55"/>
                  </a:cubicBezTo>
                  <a:cubicBezTo>
                    <a:pt x="0" y="51"/>
                    <a:pt x="1" y="46"/>
                    <a:pt x="1" y="41"/>
                  </a:cubicBezTo>
                  <a:cubicBezTo>
                    <a:pt x="2" y="37"/>
                    <a:pt x="2" y="32"/>
                    <a:pt x="3" y="29"/>
                  </a:cubicBezTo>
                  <a:cubicBezTo>
                    <a:pt x="4" y="25"/>
                    <a:pt x="5" y="21"/>
                    <a:pt x="6" y="18"/>
                  </a:cubicBezTo>
                  <a:cubicBezTo>
                    <a:pt x="8" y="14"/>
                    <a:pt x="10" y="11"/>
                    <a:pt x="12" y="9"/>
                  </a:cubicBezTo>
                  <a:cubicBezTo>
                    <a:pt x="16" y="3"/>
                    <a:pt x="21" y="1"/>
                    <a:pt x="27" y="1"/>
                  </a:cubicBezTo>
                  <a:cubicBezTo>
                    <a:pt x="33" y="0"/>
                    <a:pt x="38" y="1"/>
                    <a:pt x="42" y="3"/>
                  </a:cubicBezTo>
                  <a:cubicBezTo>
                    <a:pt x="46" y="5"/>
                    <a:pt x="49" y="9"/>
                    <a:pt x="52" y="13"/>
                  </a:cubicBezTo>
                  <a:cubicBezTo>
                    <a:pt x="55" y="18"/>
                    <a:pt x="58" y="22"/>
                    <a:pt x="60" y="27"/>
                  </a:cubicBezTo>
                  <a:cubicBezTo>
                    <a:pt x="62" y="31"/>
                    <a:pt x="64" y="37"/>
                    <a:pt x="65" y="45"/>
                  </a:cubicBezTo>
                  <a:cubicBezTo>
                    <a:pt x="67" y="53"/>
                    <a:pt x="68" y="59"/>
                    <a:pt x="68" y="64"/>
                  </a:cubicBezTo>
                  <a:cubicBezTo>
                    <a:pt x="69" y="68"/>
                    <a:pt x="70" y="75"/>
                    <a:pt x="70" y="85"/>
                  </a:cubicBezTo>
                  <a:cubicBezTo>
                    <a:pt x="71" y="97"/>
                    <a:pt x="71" y="106"/>
                    <a:pt x="71" y="113"/>
                  </a:cubicBezTo>
                  <a:lnTo>
                    <a:pt x="72" y="129"/>
                  </a:lnTo>
                  <a:close/>
                  <a:moveTo>
                    <a:pt x="46" y="29"/>
                  </a:moveTo>
                  <a:cubicBezTo>
                    <a:pt x="44" y="25"/>
                    <a:pt x="41" y="21"/>
                    <a:pt x="38" y="19"/>
                  </a:cubicBezTo>
                  <a:cubicBezTo>
                    <a:pt x="36" y="16"/>
                    <a:pt x="33" y="15"/>
                    <a:pt x="30" y="15"/>
                  </a:cubicBezTo>
                  <a:cubicBezTo>
                    <a:pt x="28" y="15"/>
                    <a:pt x="25" y="16"/>
                    <a:pt x="24" y="18"/>
                  </a:cubicBezTo>
                  <a:cubicBezTo>
                    <a:pt x="22" y="20"/>
                    <a:pt x="21" y="22"/>
                    <a:pt x="20" y="26"/>
                  </a:cubicBezTo>
                  <a:cubicBezTo>
                    <a:pt x="18" y="29"/>
                    <a:pt x="17" y="33"/>
                    <a:pt x="17" y="37"/>
                  </a:cubicBezTo>
                  <a:cubicBezTo>
                    <a:pt x="16" y="41"/>
                    <a:pt x="15" y="45"/>
                    <a:pt x="15" y="51"/>
                  </a:cubicBezTo>
                  <a:cubicBezTo>
                    <a:pt x="14" y="56"/>
                    <a:pt x="14" y="60"/>
                    <a:pt x="14" y="65"/>
                  </a:cubicBezTo>
                  <a:cubicBezTo>
                    <a:pt x="14" y="69"/>
                    <a:pt x="13" y="73"/>
                    <a:pt x="13" y="78"/>
                  </a:cubicBezTo>
                  <a:cubicBezTo>
                    <a:pt x="13" y="86"/>
                    <a:pt x="13" y="93"/>
                    <a:pt x="13" y="98"/>
                  </a:cubicBezTo>
                  <a:cubicBezTo>
                    <a:pt x="13" y="99"/>
                    <a:pt x="13" y="99"/>
                    <a:pt x="13" y="99"/>
                  </a:cubicBezTo>
                  <a:cubicBezTo>
                    <a:pt x="14" y="111"/>
                    <a:pt x="15" y="124"/>
                    <a:pt x="17" y="138"/>
                  </a:cubicBezTo>
                  <a:cubicBezTo>
                    <a:pt x="19" y="152"/>
                    <a:pt x="21" y="164"/>
                    <a:pt x="23" y="173"/>
                  </a:cubicBezTo>
                  <a:cubicBezTo>
                    <a:pt x="26" y="182"/>
                    <a:pt x="28" y="189"/>
                    <a:pt x="32" y="195"/>
                  </a:cubicBezTo>
                  <a:cubicBezTo>
                    <a:pt x="35" y="202"/>
                    <a:pt x="39" y="205"/>
                    <a:pt x="44" y="205"/>
                  </a:cubicBezTo>
                  <a:cubicBezTo>
                    <a:pt x="47" y="205"/>
                    <a:pt x="50" y="201"/>
                    <a:pt x="53" y="194"/>
                  </a:cubicBezTo>
                  <a:cubicBezTo>
                    <a:pt x="55" y="187"/>
                    <a:pt x="56" y="179"/>
                    <a:pt x="57" y="168"/>
                  </a:cubicBezTo>
                  <a:cubicBezTo>
                    <a:pt x="59" y="150"/>
                    <a:pt x="59" y="137"/>
                    <a:pt x="59" y="130"/>
                  </a:cubicBezTo>
                  <a:cubicBezTo>
                    <a:pt x="59" y="123"/>
                    <a:pt x="59" y="117"/>
                    <a:pt x="59" y="114"/>
                  </a:cubicBezTo>
                  <a:cubicBezTo>
                    <a:pt x="59" y="111"/>
                    <a:pt x="59" y="106"/>
                    <a:pt x="58" y="99"/>
                  </a:cubicBezTo>
                  <a:cubicBezTo>
                    <a:pt x="58" y="93"/>
                    <a:pt x="57" y="87"/>
                    <a:pt x="57" y="81"/>
                  </a:cubicBezTo>
                  <a:cubicBezTo>
                    <a:pt x="56" y="75"/>
                    <a:pt x="55" y="69"/>
                    <a:pt x="54" y="62"/>
                  </a:cubicBezTo>
                  <a:cubicBezTo>
                    <a:pt x="53" y="56"/>
                    <a:pt x="52" y="49"/>
                    <a:pt x="51" y="44"/>
                  </a:cubicBezTo>
                  <a:cubicBezTo>
                    <a:pt x="49" y="39"/>
                    <a:pt x="47" y="34"/>
                    <a:pt x="4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3" name="Group 289">
            <a:extLst>
              <a:ext uri="{FF2B5EF4-FFF2-40B4-BE49-F238E27FC236}">
                <a16:creationId xmlns:a16="http://schemas.microsoft.com/office/drawing/2014/main" id="{1D35DC8C-9DA8-4C7D-976E-08E46C92425B}"/>
              </a:ext>
            </a:extLst>
          </p:cNvPr>
          <p:cNvGrpSpPr>
            <a:grpSpLocks noChangeAspect="1"/>
          </p:cNvGrpSpPr>
          <p:nvPr/>
        </p:nvGrpSpPr>
        <p:grpSpPr bwMode="auto">
          <a:xfrm>
            <a:off x="11072813" y="79375"/>
            <a:ext cx="963612" cy="2647950"/>
            <a:chOff x="6975" y="50"/>
            <a:chExt cx="607" cy="1668"/>
          </a:xfrm>
        </p:grpSpPr>
        <p:sp>
          <p:nvSpPr>
            <p:cNvPr id="415" name="Freeform 290">
              <a:extLst>
                <a:ext uri="{FF2B5EF4-FFF2-40B4-BE49-F238E27FC236}">
                  <a16:creationId xmlns:a16="http://schemas.microsoft.com/office/drawing/2014/main" id="{D0522208-B3B0-4594-B75B-F2AF9B8F2CDB}"/>
                </a:ext>
              </a:extLst>
            </p:cNvPr>
            <p:cNvSpPr>
              <a:spLocks/>
            </p:cNvSpPr>
            <p:nvPr/>
          </p:nvSpPr>
          <p:spPr bwMode="auto">
            <a:xfrm flipH="1">
              <a:off x="7289" y="50"/>
              <a:ext cx="29" cy="972"/>
            </a:xfrm>
            <a:custGeom>
              <a:avLst/>
              <a:gdLst>
                <a:gd name="T0" fmla="*/ 8 w 8"/>
                <a:gd name="T1" fmla="*/ 1057 h 1061"/>
                <a:gd name="T2" fmla="*/ 8 w 8"/>
                <a:gd name="T3" fmla="*/ 4 h 1061"/>
                <a:gd name="T4" fmla="*/ 4 w 8"/>
                <a:gd name="T5" fmla="*/ 0 h 1061"/>
                <a:gd name="T6" fmla="*/ 0 w 8"/>
                <a:gd name="T7" fmla="*/ 4 h 1061"/>
                <a:gd name="T8" fmla="*/ 0 w 8"/>
                <a:gd name="T9" fmla="*/ 1057 h 1061"/>
                <a:gd name="T10" fmla="*/ 4 w 8"/>
                <a:gd name="T11" fmla="*/ 1061 h 1061"/>
                <a:gd name="T12" fmla="*/ 8 w 8"/>
                <a:gd name="T13" fmla="*/ 1057 h 1061"/>
              </a:gdLst>
              <a:ahLst/>
              <a:cxnLst>
                <a:cxn ang="0">
                  <a:pos x="T0" y="T1"/>
                </a:cxn>
                <a:cxn ang="0">
                  <a:pos x="T2" y="T3"/>
                </a:cxn>
                <a:cxn ang="0">
                  <a:pos x="T4" y="T5"/>
                </a:cxn>
                <a:cxn ang="0">
                  <a:pos x="T6" y="T7"/>
                </a:cxn>
                <a:cxn ang="0">
                  <a:pos x="T8" y="T9"/>
                </a:cxn>
                <a:cxn ang="0">
                  <a:pos x="T10" y="T11"/>
                </a:cxn>
                <a:cxn ang="0">
                  <a:pos x="T12" y="T13"/>
                </a:cxn>
              </a:cxnLst>
              <a:rect l="0" t="0" r="r" b="b"/>
              <a:pathLst>
                <a:path w="8" h="1061">
                  <a:moveTo>
                    <a:pt x="8" y="1057"/>
                  </a:moveTo>
                  <a:cubicBezTo>
                    <a:pt x="8" y="4"/>
                    <a:pt x="8" y="4"/>
                    <a:pt x="8" y="4"/>
                  </a:cubicBezTo>
                  <a:cubicBezTo>
                    <a:pt x="8" y="2"/>
                    <a:pt x="6" y="0"/>
                    <a:pt x="4" y="0"/>
                  </a:cubicBezTo>
                  <a:cubicBezTo>
                    <a:pt x="1" y="0"/>
                    <a:pt x="0" y="2"/>
                    <a:pt x="0" y="4"/>
                  </a:cubicBezTo>
                  <a:cubicBezTo>
                    <a:pt x="0" y="1057"/>
                    <a:pt x="0" y="1057"/>
                    <a:pt x="0" y="1057"/>
                  </a:cubicBezTo>
                  <a:cubicBezTo>
                    <a:pt x="0" y="1060"/>
                    <a:pt x="1" y="1061"/>
                    <a:pt x="4" y="1061"/>
                  </a:cubicBezTo>
                  <a:cubicBezTo>
                    <a:pt x="6" y="1061"/>
                    <a:pt x="8" y="1060"/>
                    <a:pt x="8" y="1057"/>
                  </a:cubicBezTo>
                </a:path>
              </a:pathLst>
            </a:custGeom>
            <a:solidFill>
              <a:srgbClr val="D69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Oval 291">
              <a:extLst>
                <a:ext uri="{FF2B5EF4-FFF2-40B4-BE49-F238E27FC236}">
                  <a16:creationId xmlns:a16="http://schemas.microsoft.com/office/drawing/2014/main" id="{3D93F814-3282-4209-85D3-F21D41888817}"/>
                </a:ext>
              </a:extLst>
            </p:cNvPr>
            <p:cNvSpPr>
              <a:spLocks noChangeArrowheads="1"/>
            </p:cNvSpPr>
            <p:nvPr/>
          </p:nvSpPr>
          <p:spPr bwMode="auto">
            <a:xfrm>
              <a:off x="7200" y="1013"/>
              <a:ext cx="156" cy="211"/>
            </a:xfrm>
            <a:prstGeom prst="ellipse">
              <a:avLst/>
            </a:prstGeom>
            <a:solidFill>
              <a:srgbClr val="FBB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292">
              <a:extLst>
                <a:ext uri="{FF2B5EF4-FFF2-40B4-BE49-F238E27FC236}">
                  <a16:creationId xmlns:a16="http://schemas.microsoft.com/office/drawing/2014/main" id="{B085B6CA-7695-4274-A266-0FC99DF04893}"/>
                </a:ext>
              </a:extLst>
            </p:cNvPr>
            <p:cNvSpPr>
              <a:spLocks/>
            </p:cNvSpPr>
            <p:nvPr/>
          </p:nvSpPr>
          <p:spPr bwMode="auto">
            <a:xfrm>
              <a:off x="6975" y="1120"/>
              <a:ext cx="607" cy="598"/>
            </a:xfrm>
            <a:custGeom>
              <a:avLst/>
              <a:gdLst>
                <a:gd name="T0" fmla="*/ 253 w 253"/>
                <a:gd name="T1" fmla="*/ 126 h 252"/>
                <a:gd name="T2" fmla="*/ 247 w 253"/>
                <a:gd name="T3" fmla="*/ 162 h 252"/>
                <a:gd name="T4" fmla="*/ 242 w 253"/>
                <a:gd name="T5" fmla="*/ 176 h 252"/>
                <a:gd name="T6" fmla="*/ 233 w 253"/>
                <a:gd name="T7" fmla="*/ 195 h 252"/>
                <a:gd name="T8" fmla="*/ 127 w 253"/>
                <a:gd name="T9" fmla="*/ 252 h 252"/>
                <a:gd name="T10" fmla="*/ 21 w 253"/>
                <a:gd name="T11" fmla="*/ 195 h 252"/>
                <a:gd name="T12" fmla="*/ 11 w 253"/>
                <a:gd name="T13" fmla="*/ 176 h 252"/>
                <a:gd name="T14" fmla="*/ 6 w 253"/>
                <a:gd name="T15" fmla="*/ 162 h 252"/>
                <a:gd name="T16" fmla="*/ 0 w 253"/>
                <a:gd name="T17" fmla="*/ 126 h 252"/>
                <a:gd name="T18" fmla="*/ 7 w 253"/>
                <a:gd name="T19" fmla="*/ 86 h 252"/>
                <a:gd name="T20" fmla="*/ 12 w 253"/>
                <a:gd name="T21" fmla="*/ 73 h 252"/>
                <a:gd name="T22" fmla="*/ 21 w 253"/>
                <a:gd name="T23" fmla="*/ 56 h 252"/>
                <a:gd name="T24" fmla="*/ 94 w 253"/>
                <a:gd name="T25" fmla="*/ 4 h 252"/>
                <a:gd name="T26" fmla="*/ 127 w 253"/>
                <a:gd name="T27" fmla="*/ 0 h 252"/>
                <a:gd name="T28" fmla="*/ 159 w 253"/>
                <a:gd name="T29" fmla="*/ 4 h 252"/>
                <a:gd name="T30" fmla="*/ 232 w 253"/>
                <a:gd name="T31" fmla="*/ 56 h 252"/>
                <a:gd name="T32" fmla="*/ 241 w 253"/>
                <a:gd name="T33" fmla="*/ 73 h 252"/>
                <a:gd name="T34" fmla="*/ 246 w 253"/>
                <a:gd name="T35" fmla="*/ 86 h 252"/>
                <a:gd name="T36" fmla="*/ 253 w 253"/>
                <a:gd name="T37" fmla="*/ 126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3" h="252">
                  <a:moveTo>
                    <a:pt x="253" y="126"/>
                  </a:moveTo>
                  <a:cubicBezTo>
                    <a:pt x="253" y="139"/>
                    <a:pt x="251" y="151"/>
                    <a:pt x="247" y="162"/>
                  </a:cubicBezTo>
                  <a:cubicBezTo>
                    <a:pt x="246" y="167"/>
                    <a:pt x="244" y="172"/>
                    <a:pt x="242" y="176"/>
                  </a:cubicBezTo>
                  <a:cubicBezTo>
                    <a:pt x="240" y="183"/>
                    <a:pt x="236" y="189"/>
                    <a:pt x="233" y="195"/>
                  </a:cubicBezTo>
                  <a:cubicBezTo>
                    <a:pt x="210" y="229"/>
                    <a:pt x="171" y="252"/>
                    <a:pt x="127" y="252"/>
                  </a:cubicBezTo>
                  <a:cubicBezTo>
                    <a:pt x="82" y="252"/>
                    <a:pt x="43" y="229"/>
                    <a:pt x="21" y="195"/>
                  </a:cubicBezTo>
                  <a:cubicBezTo>
                    <a:pt x="17" y="189"/>
                    <a:pt x="14" y="183"/>
                    <a:pt x="11" y="176"/>
                  </a:cubicBezTo>
                  <a:cubicBezTo>
                    <a:pt x="9" y="172"/>
                    <a:pt x="7" y="167"/>
                    <a:pt x="6" y="162"/>
                  </a:cubicBezTo>
                  <a:cubicBezTo>
                    <a:pt x="2" y="151"/>
                    <a:pt x="0" y="139"/>
                    <a:pt x="0" y="126"/>
                  </a:cubicBezTo>
                  <a:cubicBezTo>
                    <a:pt x="0" y="112"/>
                    <a:pt x="3" y="98"/>
                    <a:pt x="7" y="86"/>
                  </a:cubicBezTo>
                  <a:cubicBezTo>
                    <a:pt x="9" y="81"/>
                    <a:pt x="10" y="77"/>
                    <a:pt x="12" y="73"/>
                  </a:cubicBezTo>
                  <a:cubicBezTo>
                    <a:pt x="15" y="67"/>
                    <a:pt x="18" y="61"/>
                    <a:pt x="21" y="56"/>
                  </a:cubicBezTo>
                  <a:cubicBezTo>
                    <a:pt x="38" y="31"/>
                    <a:pt x="64" y="12"/>
                    <a:pt x="94" y="4"/>
                  </a:cubicBezTo>
                  <a:cubicBezTo>
                    <a:pt x="105" y="1"/>
                    <a:pt x="115" y="0"/>
                    <a:pt x="127" y="0"/>
                  </a:cubicBezTo>
                  <a:cubicBezTo>
                    <a:pt x="138" y="0"/>
                    <a:pt x="148" y="1"/>
                    <a:pt x="159" y="4"/>
                  </a:cubicBezTo>
                  <a:cubicBezTo>
                    <a:pt x="189" y="12"/>
                    <a:pt x="215" y="31"/>
                    <a:pt x="232" y="56"/>
                  </a:cubicBezTo>
                  <a:cubicBezTo>
                    <a:pt x="235" y="61"/>
                    <a:pt x="238" y="67"/>
                    <a:pt x="241" y="73"/>
                  </a:cubicBezTo>
                  <a:cubicBezTo>
                    <a:pt x="243" y="77"/>
                    <a:pt x="245" y="81"/>
                    <a:pt x="246" y="86"/>
                  </a:cubicBezTo>
                  <a:cubicBezTo>
                    <a:pt x="250" y="98"/>
                    <a:pt x="253" y="112"/>
                    <a:pt x="253" y="126"/>
                  </a:cubicBezTo>
                </a:path>
              </a:pathLst>
            </a:custGeom>
            <a:solidFill>
              <a:srgbClr val="53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293">
              <a:extLst>
                <a:ext uri="{FF2B5EF4-FFF2-40B4-BE49-F238E27FC236}">
                  <a16:creationId xmlns:a16="http://schemas.microsoft.com/office/drawing/2014/main" id="{17D9DF85-0B0E-415E-8FBA-E9D0195CD7E7}"/>
                </a:ext>
              </a:extLst>
            </p:cNvPr>
            <p:cNvSpPr>
              <a:spLocks/>
            </p:cNvSpPr>
            <p:nvPr/>
          </p:nvSpPr>
          <p:spPr bwMode="auto">
            <a:xfrm>
              <a:off x="7003" y="1253"/>
              <a:ext cx="550" cy="59"/>
            </a:xfrm>
            <a:custGeom>
              <a:avLst/>
              <a:gdLst>
                <a:gd name="T0" fmla="*/ 229 w 229"/>
                <a:gd name="T1" fmla="*/ 17 h 25"/>
                <a:gd name="T2" fmla="*/ 0 w 229"/>
                <a:gd name="T3" fmla="*/ 17 h 25"/>
                <a:gd name="T4" fmla="*/ 9 w 229"/>
                <a:gd name="T5" fmla="*/ 0 h 25"/>
                <a:gd name="T6" fmla="*/ 220 w 229"/>
                <a:gd name="T7" fmla="*/ 0 h 25"/>
                <a:gd name="T8" fmla="*/ 229 w 229"/>
                <a:gd name="T9" fmla="*/ 17 h 25"/>
              </a:gdLst>
              <a:ahLst/>
              <a:cxnLst>
                <a:cxn ang="0">
                  <a:pos x="T0" y="T1"/>
                </a:cxn>
                <a:cxn ang="0">
                  <a:pos x="T2" y="T3"/>
                </a:cxn>
                <a:cxn ang="0">
                  <a:pos x="T4" y="T5"/>
                </a:cxn>
                <a:cxn ang="0">
                  <a:pos x="T6" y="T7"/>
                </a:cxn>
                <a:cxn ang="0">
                  <a:pos x="T8" y="T9"/>
                </a:cxn>
              </a:cxnLst>
              <a:rect l="0" t="0" r="r" b="b"/>
              <a:pathLst>
                <a:path w="229" h="25">
                  <a:moveTo>
                    <a:pt x="229" y="17"/>
                  </a:moveTo>
                  <a:cubicBezTo>
                    <a:pt x="153" y="25"/>
                    <a:pt x="76" y="25"/>
                    <a:pt x="0" y="17"/>
                  </a:cubicBezTo>
                  <a:cubicBezTo>
                    <a:pt x="3" y="11"/>
                    <a:pt x="6" y="5"/>
                    <a:pt x="9" y="0"/>
                  </a:cubicBezTo>
                  <a:cubicBezTo>
                    <a:pt x="79" y="7"/>
                    <a:pt x="150" y="7"/>
                    <a:pt x="220" y="0"/>
                  </a:cubicBezTo>
                  <a:cubicBezTo>
                    <a:pt x="223" y="5"/>
                    <a:pt x="226" y="11"/>
                    <a:pt x="229"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294">
              <a:extLst>
                <a:ext uri="{FF2B5EF4-FFF2-40B4-BE49-F238E27FC236}">
                  <a16:creationId xmlns:a16="http://schemas.microsoft.com/office/drawing/2014/main" id="{5D5FA16F-EAEA-452D-ADE1-21B144DC515D}"/>
                </a:ext>
              </a:extLst>
            </p:cNvPr>
            <p:cNvSpPr>
              <a:spLocks/>
            </p:cNvSpPr>
            <p:nvPr/>
          </p:nvSpPr>
          <p:spPr bwMode="auto">
            <a:xfrm>
              <a:off x="7001" y="1538"/>
              <a:ext cx="555" cy="59"/>
            </a:xfrm>
            <a:custGeom>
              <a:avLst/>
              <a:gdLst>
                <a:gd name="T0" fmla="*/ 231 w 231"/>
                <a:gd name="T1" fmla="*/ 0 h 25"/>
                <a:gd name="T2" fmla="*/ 222 w 231"/>
                <a:gd name="T3" fmla="*/ 19 h 25"/>
                <a:gd name="T4" fmla="*/ 10 w 231"/>
                <a:gd name="T5" fmla="*/ 19 h 25"/>
                <a:gd name="T6" fmla="*/ 0 w 231"/>
                <a:gd name="T7" fmla="*/ 0 h 25"/>
                <a:gd name="T8" fmla="*/ 231 w 231"/>
                <a:gd name="T9" fmla="*/ 0 h 25"/>
              </a:gdLst>
              <a:ahLst/>
              <a:cxnLst>
                <a:cxn ang="0">
                  <a:pos x="T0" y="T1"/>
                </a:cxn>
                <a:cxn ang="0">
                  <a:pos x="T2" y="T3"/>
                </a:cxn>
                <a:cxn ang="0">
                  <a:pos x="T4" y="T5"/>
                </a:cxn>
                <a:cxn ang="0">
                  <a:pos x="T6" y="T7"/>
                </a:cxn>
                <a:cxn ang="0">
                  <a:pos x="T8" y="T9"/>
                </a:cxn>
              </a:cxnLst>
              <a:rect l="0" t="0" r="r" b="b"/>
              <a:pathLst>
                <a:path w="231" h="25">
                  <a:moveTo>
                    <a:pt x="231" y="0"/>
                  </a:moveTo>
                  <a:cubicBezTo>
                    <a:pt x="229" y="7"/>
                    <a:pt x="225" y="13"/>
                    <a:pt x="222" y="19"/>
                  </a:cubicBezTo>
                  <a:cubicBezTo>
                    <a:pt x="151" y="25"/>
                    <a:pt x="80" y="25"/>
                    <a:pt x="10" y="19"/>
                  </a:cubicBezTo>
                  <a:cubicBezTo>
                    <a:pt x="6" y="13"/>
                    <a:pt x="3" y="7"/>
                    <a:pt x="0" y="0"/>
                  </a:cubicBezTo>
                  <a:cubicBezTo>
                    <a:pt x="77" y="8"/>
                    <a:pt x="154" y="8"/>
                    <a:pt x="23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295">
              <a:extLst>
                <a:ext uri="{FF2B5EF4-FFF2-40B4-BE49-F238E27FC236}">
                  <a16:creationId xmlns:a16="http://schemas.microsoft.com/office/drawing/2014/main" id="{4FE77192-70D5-450B-8CB1-8A6B71D2B01C}"/>
                </a:ext>
              </a:extLst>
            </p:cNvPr>
            <p:cNvSpPr>
              <a:spLocks/>
            </p:cNvSpPr>
            <p:nvPr/>
          </p:nvSpPr>
          <p:spPr bwMode="auto">
            <a:xfrm>
              <a:off x="6975" y="1324"/>
              <a:ext cx="607" cy="202"/>
            </a:xfrm>
            <a:custGeom>
              <a:avLst/>
              <a:gdLst>
                <a:gd name="T0" fmla="*/ 253 w 253"/>
                <a:gd name="T1" fmla="*/ 40 h 85"/>
                <a:gd name="T2" fmla="*/ 247 w 253"/>
                <a:gd name="T3" fmla="*/ 76 h 85"/>
                <a:gd name="T4" fmla="*/ 6 w 253"/>
                <a:gd name="T5" fmla="*/ 76 h 85"/>
                <a:gd name="T6" fmla="*/ 0 w 253"/>
                <a:gd name="T7" fmla="*/ 40 h 85"/>
                <a:gd name="T8" fmla="*/ 7 w 253"/>
                <a:gd name="T9" fmla="*/ 0 h 85"/>
                <a:gd name="T10" fmla="*/ 246 w 253"/>
                <a:gd name="T11" fmla="*/ 0 h 85"/>
                <a:gd name="T12" fmla="*/ 253 w 253"/>
                <a:gd name="T13" fmla="*/ 40 h 85"/>
              </a:gdLst>
              <a:ahLst/>
              <a:cxnLst>
                <a:cxn ang="0">
                  <a:pos x="T0" y="T1"/>
                </a:cxn>
                <a:cxn ang="0">
                  <a:pos x="T2" y="T3"/>
                </a:cxn>
                <a:cxn ang="0">
                  <a:pos x="T4" y="T5"/>
                </a:cxn>
                <a:cxn ang="0">
                  <a:pos x="T6" y="T7"/>
                </a:cxn>
                <a:cxn ang="0">
                  <a:pos x="T8" y="T9"/>
                </a:cxn>
                <a:cxn ang="0">
                  <a:pos x="T10" y="T11"/>
                </a:cxn>
                <a:cxn ang="0">
                  <a:pos x="T12" y="T13"/>
                </a:cxn>
              </a:cxnLst>
              <a:rect l="0" t="0" r="r" b="b"/>
              <a:pathLst>
                <a:path w="253" h="85">
                  <a:moveTo>
                    <a:pt x="253" y="40"/>
                  </a:moveTo>
                  <a:cubicBezTo>
                    <a:pt x="253" y="53"/>
                    <a:pt x="251" y="65"/>
                    <a:pt x="247" y="76"/>
                  </a:cubicBezTo>
                  <a:cubicBezTo>
                    <a:pt x="167" y="85"/>
                    <a:pt x="86" y="85"/>
                    <a:pt x="6" y="76"/>
                  </a:cubicBezTo>
                  <a:cubicBezTo>
                    <a:pt x="2" y="65"/>
                    <a:pt x="0" y="53"/>
                    <a:pt x="0" y="40"/>
                  </a:cubicBezTo>
                  <a:cubicBezTo>
                    <a:pt x="0" y="26"/>
                    <a:pt x="3" y="12"/>
                    <a:pt x="7" y="0"/>
                  </a:cubicBezTo>
                  <a:cubicBezTo>
                    <a:pt x="87" y="8"/>
                    <a:pt x="167" y="8"/>
                    <a:pt x="246" y="0"/>
                  </a:cubicBezTo>
                  <a:cubicBezTo>
                    <a:pt x="250" y="12"/>
                    <a:pt x="253" y="26"/>
                    <a:pt x="253" y="4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296">
              <a:extLst>
                <a:ext uri="{FF2B5EF4-FFF2-40B4-BE49-F238E27FC236}">
                  <a16:creationId xmlns:a16="http://schemas.microsoft.com/office/drawing/2014/main" id="{39459FCC-E93A-4205-AB8A-1E5872FFC629}"/>
                </a:ext>
              </a:extLst>
            </p:cNvPr>
            <p:cNvSpPr>
              <a:spLocks noEditPoints="1"/>
            </p:cNvSpPr>
            <p:nvPr/>
          </p:nvSpPr>
          <p:spPr bwMode="auto">
            <a:xfrm>
              <a:off x="7279" y="1417"/>
              <a:ext cx="303" cy="301"/>
            </a:xfrm>
            <a:custGeom>
              <a:avLst/>
              <a:gdLst>
                <a:gd name="T0" fmla="*/ 115 w 126"/>
                <a:gd name="T1" fmla="*/ 52 h 127"/>
                <a:gd name="T2" fmla="*/ 106 w 126"/>
                <a:gd name="T3" fmla="*/ 70 h 127"/>
                <a:gd name="T4" fmla="*/ 0 w 126"/>
                <a:gd name="T5" fmla="*/ 127 h 127"/>
                <a:gd name="T6" fmla="*/ 106 w 126"/>
                <a:gd name="T7" fmla="*/ 70 h 127"/>
                <a:gd name="T8" fmla="*/ 115 w 126"/>
                <a:gd name="T9" fmla="*/ 52 h 127"/>
                <a:gd name="T10" fmla="*/ 120 w 126"/>
                <a:gd name="T11" fmla="*/ 37 h 127"/>
                <a:gd name="T12" fmla="*/ 115 w 126"/>
                <a:gd name="T13" fmla="*/ 51 h 127"/>
                <a:gd name="T14" fmla="*/ 120 w 126"/>
                <a:gd name="T15" fmla="*/ 37 h 127"/>
                <a:gd name="T16" fmla="*/ 126 w 126"/>
                <a:gd name="T17" fmla="*/ 0 h 127"/>
                <a:gd name="T18" fmla="*/ 126 w 126"/>
                <a:gd name="T19" fmla="*/ 1 h 127"/>
                <a:gd name="T20" fmla="*/ 126 w 126"/>
                <a:gd name="T21" fmla="*/ 1 h 127"/>
                <a:gd name="T22" fmla="*/ 126 w 126"/>
                <a:gd name="T23" fmla="*/ 1 h 127"/>
                <a:gd name="T24" fmla="*/ 122 w 126"/>
                <a:gd name="T25" fmla="*/ 31 h 127"/>
                <a:gd name="T26" fmla="*/ 126 w 126"/>
                <a:gd name="T27" fmla="*/ 1 h 127"/>
                <a:gd name="T28" fmla="*/ 126 w 126"/>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7">
                  <a:moveTo>
                    <a:pt x="115" y="52"/>
                  </a:moveTo>
                  <a:cubicBezTo>
                    <a:pt x="112" y="58"/>
                    <a:pt x="109" y="64"/>
                    <a:pt x="106" y="70"/>
                  </a:cubicBezTo>
                  <a:cubicBezTo>
                    <a:pt x="83" y="104"/>
                    <a:pt x="44" y="127"/>
                    <a:pt x="0" y="127"/>
                  </a:cubicBezTo>
                  <a:cubicBezTo>
                    <a:pt x="44" y="127"/>
                    <a:pt x="83" y="104"/>
                    <a:pt x="106" y="70"/>
                  </a:cubicBezTo>
                  <a:cubicBezTo>
                    <a:pt x="109" y="64"/>
                    <a:pt x="112" y="58"/>
                    <a:pt x="115" y="52"/>
                  </a:cubicBezTo>
                  <a:moveTo>
                    <a:pt x="120" y="37"/>
                  </a:moveTo>
                  <a:cubicBezTo>
                    <a:pt x="119" y="42"/>
                    <a:pt x="117" y="47"/>
                    <a:pt x="115" y="51"/>
                  </a:cubicBezTo>
                  <a:cubicBezTo>
                    <a:pt x="117" y="47"/>
                    <a:pt x="119" y="42"/>
                    <a:pt x="120" y="37"/>
                  </a:cubicBezTo>
                  <a:moveTo>
                    <a:pt x="126" y="0"/>
                  </a:moveTo>
                  <a:cubicBezTo>
                    <a:pt x="126" y="0"/>
                    <a:pt x="126" y="1"/>
                    <a:pt x="126" y="1"/>
                  </a:cubicBezTo>
                  <a:cubicBezTo>
                    <a:pt x="126" y="1"/>
                    <a:pt x="126" y="1"/>
                    <a:pt x="126" y="1"/>
                  </a:cubicBezTo>
                  <a:cubicBezTo>
                    <a:pt x="126" y="1"/>
                    <a:pt x="126" y="1"/>
                    <a:pt x="126" y="1"/>
                  </a:cubicBezTo>
                  <a:cubicBezTo>
                    <a:pt x="126" y="11"/>
                    <a:pt x="125" y="21"/>
                    <a:pt x="122" y="31"/>
                  </a:cubicBezTo>
                  <a:cubicBezTo>
                    <a:pt x="125" y="21"/>
                    <a:pt x="126" y="11"/>
                    <a:pt x="126" y="1"/>
                  </a:cubicBezTo>
                  <a:cubicBezTo>
                    <a:pt x="126" y="1"/>
                    <a:pt x="126" y="0"/>
                    <a:pt x="126" y="0"/>
                  </a:cubicBezTo>
                </a:path>
              </a:pathLst>
            </a:custGeom>
            <a:solidFill>
              <a:srgbClr val="53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297">
              <a:extLst>
                <a:ext uri="{FF2B5EF4-FFF2-40B4-BE49-F238E27FC236}">
                  <a16:creationId xmlns:a16="http://schemas.microsoft.com/office/drawing/2014/main" id="{EEDFC018-7F4C-4043-9BF4-C2AC342DD4C3}"/>
                </a:ext>
              </a:extLst>
            </p:cNvPr>
            <p:cNvSpPr>
              <a:spLocks noEditPoints="1"/>
            </p:cNvSpPr>
            <p:nvPr/>
          </p:nvSpPr>
          <p:spPr bwMode="auto">
            <a:xfrm>
              <a:off x="6999" y="1505"/>
              <a:ext cx="569" cy="213"/>
            </a:xfrm>
            <a:custGeom>
              <a:avLst/>
              <a:gdLst>
                <a:gd name="T0" fmla="*/ 232 w 237"/>
                <a:gd name="T1" fmla="*/ 15 h 90"/>
                <a:gd name="T2" fmla="*/ 223 w 237"/>
                <a:gd name="T3" fmla="*/ 33 h 90"/>
                <a:gd name="T4" fmla="*/ 137 w 237"/>
                <a:gd name="T5" fmla="*/ 37 h 90"/>
                <a:gd name="T6" fmla="*/ 99 w 237"/>
                <a:gd name="T7" fmla="*/ 43 h 90"/>
                <a:gd name="T8" fmla="*/ 46 w 237"/>
                <a:gd name="T9" fmla="*/ 35 h 90"/>
                <a:gd name="T10" fmla="*/ 11 w 237"/>
                <a:gd name="T11" fmla="*/ 33 h 90"/>
                <a:gd name="T12" fmla="*/ 117 w 237"/>
                <a:gd name="T13" fmla="*/ 90 h 90"/>
                <a:gd name="T14" fmla="*/ 117 w 237"/>
                <a:gd name="T15" fmla="*/ 90 h 90"/>
                <a:gd name="T16" fmla="*/ 223 w 237"/>
                <a:gd name="T17" fmla="*/ 33 h 90"/>
                <a:gd name="T18" fmla="*/ 232 w 237"/>
                <a:gd name="T19" fmla="*/ 15 h 90"/>
                <a:gd name="T20" fmla="*/ 232 w 237"/>
                <a:gd name="T21" fmla="*/ 15 h 90"/>
                <a:gd name="T22" fmla="*/ 0 w 237"/>
                <a:gd name="T23" fmla="*/ 11 h 90"/>
                <a:gd name="T24" fmla="*/ 1 w 237"/>
                <a:gd name="T25" fmla="*/ 14 h 90"/>
                <a:gd name="T26" fmla="*/ 1 w 237"/>
                <a:gd name="T27" fmla="*/ 14 h 90"/>
                <a:gd name="T28" fmla="*/ 5 w 237"/>
                <a:gd name="T29" fmla="*/ 15 h 90"/>
                <a:gd name="T30" fmla="*/ 0 w 237"/>
                <a:gd name="T31" fmla="*/ 11 h 90"/>
                <a:gd name="T32" fmla="*/ 237 w 237"/>
                <a:gd name="T33" fmla="*/ 0 h 90"/>
                <a:gd name="T34" fmla="*/ 192 w 237"/>
                <a:gd name="T35" fmla="*/ 4 h 90"/>
                <a:gd name="T36" fmla="*/ 174 w 237"/>
                <a:gd name="T37" fmla="*/ 19 h 90"/>
                <a:gd name="T38" fmla="*/ 232 w 237"/>
                <a:gd name="T39" fmla="*/ 14 h 90"/>
                <a:gd name="T40" fmla="*/ 232 w 237"/>
                <a:gd name="T41" fmla="*/ 14 h 90"/>
                <a:gd name="T42" fmla="*/ 232 w 237"/>
                <a:gd name="T43" fmla="*/ 14 h 90"/>
                <a:gd name="T44" fmla="*/ 237 w 237"/>
                <a:gd name="T45" fmla="*/ 0 h 90"/>
                <a:gd name="T46" fmla="*/ 237 w 237"/>
                <a:gd name="T47"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7" h="90">
                  <a:moveTo>
                    <a:pt x="232" y="15"/>
                  </a:moveTo>
                  <a:cubicBezTo>
                    <a:pt x="229" y="21"/>
                    <a:pt x="226" y="27"/>
                    <a:pt x="223" y="33"/>
                  </a:cubicBezTo>
                  <a:cubicBezTo>
                    <a:pt x="194" y="35"/>
                    <a:pt x="165" y="37"/>
                    <a:pt x="137" y="37"/>
                  </a:cubicBezTo>
                  <a:cubicBezTo>
                    <a:pt x="124" y="41"/>
                    <a:pt x="112" y="43"/>
                    <a:pt x="99" y="43"/>
                  </a:cubicBezTo>
                  <a:cubicBezTo>
                    <a:pt x="80" y="43"/>
                    <a:pt x="63" y="41"/>
                    <a:pt x="46" y="35"/>
                  </a:cubicBezTo>
                  <a:cubicBezTo>
                    <a:pt x="34" y="35"/>
                    <a:pt x="23" y="34"/>
                    <a:pt x="11" y="33"/>
                  </a:cubicBezTo>
                  <a:cubicBezTo>
                    <a:pt x="33" y="67"/>
                    <a:pt x="72" y="90"/>
                    <a:pt x="117" y="90"/>
                  </a:cubicBezTo>
                  <a:cubicBezTo>
                    <a:pt x="117" y="90"/>
                    <a:pt x="117" y="90"/>
                    <a:pt x="117" y="90"/>
                  </a:cubicBezTo>
                  <a:cubicBezTo>
                    <a:pt x="161" y="90"/>
                    <a:pt x="200" y="67"/>
                    <a:pt x="223" y="33"/>
                  </a:cubicBezTo>
                  <a:cubicBezTo>
                    <a:pt x="226" y="27"/>
                    <a:pt x="229" y="21"/>
                    <a:pt x="232" y="15"/>
                  </a:cubicBezTo>
                  <a:cubicBezTo>
                    <a:pt x="232" y="15"/>
                    <a:pt x="232" y="15"/>
                    <a:pt x="232" y="15"/>
                  </a:cubicBezTo>
                  <a:moveTo>
                    <a:pt x="0" y="11"/>
                  </a:moveTo>
                  <a:cubicBezTo>
                    <a:pt x="0" y="12"/>
                    <a:pt x="0" y="13"/>
                    <a:pt x="1" y="14"/>
                  </a:cubicBezTo>
                  <a:cubicBezTo>
                    <a:pt x="1" y="14"/>
                    <a:pt x="1" y="14"/>
                    <a:pt x="1" y="14"/>
                  </a:cubicBezTo>
                  <a:cubicBezTo>
                    <a:pt x="2" y="14"/>
                    <a:pt x="3" y="15"/>
                    <a:pt x="5" y="15"/>
                  </a:cubicBezTo>
                  <a:cubicBezTo>
                    <a:pt x="3" y="14"/>
                    <a:pt x="1" y="12"/>
                    <a:pt x="0" y="11"/>
                  </a:cubicBezTo>
                  <a:moveTo>
                    <a:pt x="237" y="0"/>
                  </a:moveTo>
                  <a:cubicBezTo>
                    <a:pt x="222" y="2"/>
                    <a:pt x="207" y="3"/>
                    <a:pt x="192" y="4"/>
                  </a:cubicBezTo>
                  <a:cubicBezTo>
                    <a:pt x="186" y="10"/>
                    <a:pt x="180" y="15"/>
                    <a:pt x="174" y="19"/>
                  </a:cubicBezTo>
                  <a:cubicBezTo>
                    <a:pt x="193" y="18"/>
                    <a:pt x="213" y="16"/>
                    <a:pt x="232" y="14"/>
                  </a:cubicBezTo>
                  <a:cubicBezTo>
                    <a:pt x="232" y="14"/>
                    <a:pt x="232" y="14"/>
                    <a:pt x="232" y="14"/>
                  </a:cubicBezTo>
                  <a:cubicBezTo>
                    <a:pt x="232" y="14"/>
                    <a:pt x="232" y="14"/>
                    <a:pt x="232" y="14"/>
                  </a:cubicBezTo>
                  <a:cubicBezTo>
                    <a:pt x="234" y="10"/>
                    <a:pt x="236" y="5"/>
                    <a:pt x="237" y="0"/>
                  </a:cubicBezTo>
                  <a:cubicBezTo>
                    <a:pt x="237" y="0"/>
                    <a:pt x="237" y="0"/>
                    <a:pt x="237" y="0"/>
                  </a:cubicBezTo>
                </a:path>
              </a:pathLst>
            </a:custGeom>
            <a:solidFill>
              <a:srgbClr val="1B62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298">
              <a:extLst>
                <a:ext uri="{FF2B5EF4-FFF2-40B4-BE49-F238E27FC236}">
                  <a16:creationId xmlns:a16="http://schemas.microsoft.com/office/drawing/2014/main" id="{DD03934E-A736-4967-B5FF-42CB562B2B27}"/>
                </a:ext>
              </a:extLst>
            </p:cNvPr>
            <p:cNvSpPr>
              <a:spLocks noEditPoints="1"/>
            </p:cNvSpPr>
            <p:nvPr/>
          </p:nvSpPr>
          <p:spPr bwMode="auto">
            <a:xfrm>
              <a:off x="7001" y="1538"/>
              <a:ext cx="555" cy="54"/>
            </a:xfrm>
            <a:custGeom>
              <a:avLst/>
              <a:gdLst>
                <a:gd name="T0" fmla="*/ 0 w 231"/>
                <a:gd name="T1" fmla="*/ 0 h 23"/>
                <a:gd name="T2" fmla="*/ 10 w 231"/>
                <a:gd name="T3" fmla="*/ 19 h 23"/>
                <a:gd name="T4" fmla="*/ 10 w 231"/>
                <a:gd name="T5" fmla="*/ 19 h 23"/>
                <a:gd name="T6" fmla="*/ 45 w 231"/>
                <a:gd name="T7" fmla="*/ 21 h 23"/>
                <a:gd name="T8" fmla="*/ 4 w 231"/>
                <a:gd name="T9" fmla="*/ 1 h 23"/>
                <a:gd name="T10" fmla="*/ 0 w 231"/>
                <a:gd name="T11" fmla="*/ 0 h 23"/>
                <a:gd name="T12" fmla="*/ 231 w 231"/>
                <a:gd name="T13" fmla="*/ 0 h 23"/>
                <a:gd name="T14" fmla="*/ 173 w 231"/>
                <a:gd name="T15" fmla="*/ 5 h 23"/>
                <a:gd name="T16" fmla="*/ 136 w 231"/>
                <a:gd name="T17" fmla="*/ 23 h 23"/>
                <a:gd name="T18" fmla="*/ 222 w 231"/>
                <a:gd name="T19" fmla="*/ 19 h 23"/>
                <a:gd name="T20" fmla="*/ 231 w 231"/>
                <a:gd name="T21" fmla="*/ 1 h 23"/>
                <a:gd name="T22" fmla="*/ 231 w 231"/>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1" h="23">
                  <a:moveTo>
                    <a:pt x="0" y="0"/>
                  </a:moveTo>
                  <a:cubicBezTo>
                    <a:pt x="3" y="7"/>
                    <a:pt x="6" y="13"/>
                    <a:pt x="10" y="19"/>
                  </a:cubicBezTo>
                  <a:cubicBezTo>
                    <a:pt x="10" y="19"/>
                    <a:pt x="10" y="19"/>
                    <a:pt x="10" y="19"/>
                  </a:cubicBezTo>
                  <a:cubicBezTo>
                    <a:pt x="22" y="20"/>
                    <a:pt x="33" y="21"/>
                    <a:pt x="45" y="21"/>
                  </a:cubicBezTo>
                  <a:cubicBezTo>
                    <a:pt x="30" y="17"/>
                    <a:pt x="16" y="10"/>
                    <a:pt x="4" y="1"/>
                  </a:cubicBezTo>
                  <a:cubicBezTo>
                    <a:pt x="2" y="1"/>
                    <a:pt x="1" y="0"/>
                    <a:pt x="0" y="0"/>
                  </a:cubicBezTo>
                  <a:moveTo>
                    <a:pt x="231" y="0"/>
                  </a:moveTo>
                  <a:cubicBezTo>
                    <a:pt x="212" y="2"/>
                    <a:pt x="192" y="4"/>
                    <a:pt x="173" y="5"/>
                  </a:cubicBezTo>
                  <a:cubicBezTo>
                    <a:pt x="161" y="13"/>
                    <a:pt x="149" y="19"/>
                    <a:pt x="136" y="23"/>
                  </a:cubicBezTo>
                  <a:cubicBezTo>
                    <a:pt x="164" y="23"/>
                    <a:pt x="193" y="21"/>
                    <a:pt x="222" y="19"/>
                  </a:cubicBezTo>
                  <a:cubicBezTo>
                    <a:pt x="225" y="13"/>
                    <a:pt x="228" y="7"/>
                    <a:pt x="231" y="1"/>
                  </a:cubicBezTo>
                  <a:cubicBezTo>
                    <a:pt x="231" y="1"/>
                    <a:pt x="231" y="1"/>
                    <a:pt x="231" y="0"/>
                  </a:cubicBezTo>
                </a:path>
              </a:pathLst>
            </a:custGeom>
            <a:solidFill>
              <a:srgbClr val="53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299">
              <a:extLst>
                <a:ext uri="{FF2B5EF4-FFF2-40B4-BE49-F238E27FC236}">
                  <a16:creationId xmlns:a16="http://schemas.microsoft.com/office/drawing/2014/main" id="{B6B20C02-FEFA-44A7-A87F-1446ADE57FB7}"/>
                </a:ext>
              </a:extLst>
            </p:cNvPr>
            <p:cNvSpPr>
              <a:spLocks/>
            </p:cNvSpPr>
            <p:nvPr/>
          </p:nvSpPr>
          <p:spPr bwMode="auto">
            <a:xfrm>
              <a:off x="7460" y="1336"/>
              <a:ext cx="122" cy="178"/>
            </a:xfrm>
            <a:custGeom>
              <a:avLst/>
              <a:gdLst>
                <a:gd name="T0" fmla="*/ 46 w 51"/>
                <a:gd name="T1" fmla="*/ 0 h 75"/>
                <a:gd name="T2" fmla="*/ 0 w 51"/>
                <a:gd name="T3" fmla="*/ 75 h 75"/>
                <a:gd name="T4" fmla="*/ 45 w 51"/>
                <a:gd name="T5" fmla="*/ 71 h 75"/>
                <a:gd name="T6" fmla="*/ 45 w 51"/>
                <a:gd name="T7" fmla="*/ 71 h 75"/>
                <a:gd name="T8" fmla="*/ 47 w 51"/>
                <a:gd name="T9" fmla="*/ 65 h 75"/>
                <a:gd name="T10" fmla="*/ 51 w 51"/>
                <a:gd name="T11" fmla="*/ 35 h 75"/>
                <a:gd name="T12" fmla="*/ 51 w 51"/>
                <a:gd name="T13" fmla="*/ 35 h 75"/>
                <a:gd name="T14" fmla="*/ 51 w 51"/>
                <a:gd name="T15" fmla="*/ 34 h 75"/>
                <a:gd name="T16" fmla="*/ 46 w 51"/>
                <a:gd name="T1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75">
                  <a:moveTo>
                    <a:pt x="46" y="0"/>
                  </a:moveTo>
                  <a:cubicBezTo>
                    <a:pt x="38" y="29"/>
                    <a:pt x="22" y="55"/>
                    <a:pt x="0" y="75"/>
                  </a:cubicBezTo>
                  <a:cubicBezTo>
                    <a:pt x="15" y="74"/>
                    <a:pt x="30" y="73"/>
                    <a:pt x="45" y="71"/>
                  </a:cubicBezTo>
                  <a:cubicBezTo>
                    <a:pt x="45" y="71"/>
                    <a:pt x="45" y="71"/>
                    <a:pt x="45" y="71"/>
                  </a:cubicBezTo>
                  <a:cubicBezTo>
                    <a:pt x="46" y="69"/>
                    <a:pt x="47" y="67"/>
                    <a:pt x="47" y="65"/>
                  </a:cubicBezTo>
                  <a:cubicBezTo>
                    <a:pt x="50" y="55"/>
                    <a:pt x="51" y="45"/>
                    <a:pt x="51" y="35"/>
                  </a:cubicBezTo>
                  <a:cubicBezTo>
                    <a:pt x="51" y="35"/>
                    <a:pt x="51" y="35"/>
                    <a:pt x="51" y="35"/>
                  </a:cubicBezTo>
                  <a:cubicBezTo>
                    <a:pt x="51" y="35"/>
                    <a:pt x="51" y="34"/>
                    <a:pt x="51" y="34"/>
                  </a:cubicBezTo>
                  <a:cubicBezTo>
                    <a:pt x="51" y="22"/>
                    <a:pt x="49" y="11"/>
                    <a:pt x="46" y="0"/>
                  </a:cubicBezTo>
                </a:path>
              </a:pathLst>
            </a:custGeom>
            <a:solidFill>
              <a:srgbClr val="53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25" name="CuadroTexto 424">
            <a:extLst>
              <a:ext uri="{FF2B5EF4-FFF2-40B4-BE49-F238E27FC236}">
                <a16:creationId xmlns:a16="http://schemas.microsoft.com/office/drawing/2014/main" id="{6DE1D653-9783-41EE-B659-AF93E6827898}"/>
              </a:ext>
            </a:extLst>
          </p:cNvPr>
          <p:cNvSpPr txBox="1"/>
          <p:nvPr/>
        </p:nvSpPr>
        <p:spPr>
          <a:xfrm>
            <a:off x="4583877" y="5017414"/>
            <a:ext cx="3754657" cy="1323439"/>
          </a:xfrm>
          <a:prstGeom prst="rect">
            <a:avLst/>
          </a:prstGeom>
          <a:noFill/>
        </p:spPr>
        <p:txBody>
          <a:bodyPr wrap="square" rtlCol="0">
            <a:spAutoFit/>
          </a:bodyPr>
          <a:lstStyle/>
          <a:p>
            <a:r>
              <a:rPr lang="es-CO" sz="2000" dirty="0">
                <a:solidFill>
                  <a:schemeClr val="tx1">
                    <a:lumMod val="75000"/>
                    <a:lumOff val="25000"/>
                  </a:schemeClr>
                </a:solidFill>
                <a:latin typeface="Cronos Pro" panose="020C0502030403020304" pitchFamily="34" charset="0"/>
              </a:rPr>
              <a:t>Lorem ipsum dolor sit amet, consectetur adipiscing elit. Quisque placerat ornare elementum. Aenean in scelerisque erat. </a:t>
            </a:r>
            <a:endParaRPr lang="es-CO" sz="2800" dirty="0">
              <a:solidFill>
                <a:schemeClr val="tx1">
                  <a:lumMod val="75000"/>
                  <a:lumOff val="25000"/>
                </a:schemeClr>
              </a:solidFill>
              <a:latin typeface="Cronos Pro" panose="020C0502030403020304" pitchFamily="34" charset="0"/>
            </a:endParaRPr>
          </a:p>
        </p:txBody>
      </p:sp>
      <p:grpSp>
        <p:nvGrpSpPr>
          <p:cNvPr id="494" name="Group 4">
            <a:extLst>
              <a:ext uri="{FF2B5EF4-FFF2-40B4-BE49-F238E27FC236}">
                <a16:creationId xmlns:a16="http://schemas.microsoft.com/office/drawing/2014/main" id="{B295115E-6DCE-43D5-A098-95ECD7055911}"/>
              </a:ext>
            </a:extLst>
          </p:cNvPr>
          <p:cNvGrpSpPr>
            <a:grpSpLocks noChangeAspect="1"/>
          </p:cNvGrpSpPr>
          <p:nvPr/>
        </p:nvGrpSpPr>
        <p:grpSpPr bwMode="auto">
          <a:xfrm>
            <a:off x="8515350" y="853997"/>
            <a:ext cx="3114061" cy="6004003"/>
            <a:chOff x="5201" y="982"/>
            <a:chExt cx="1056" cy="2036"/>
          </a:xfrm>
        </p:grpSpPr>
        <p:grpSp>
          <p:nvGrpSpPr>
            <p:cNvPr id="495" name="Group 205">
              <a:extLst>
                <a:ext uri="{FF2B5EF4-FFF2-40B4-BE49-F238E27FC236}">
                  <a16:creationId xmlns:a16="http://schemas.microsoft.com/office/drawing/2014/main" id="{A6EFC5E0-1A7B-41F5-B168-652EF6350C13}"/>
                </a:ext>
              </a:extLst>
            </p:cNvPr>
            <p:cNvGrpSpPr>
              <a:grpSpLocks/>
            </p:cNvGrpSpPr>
            <p:nvPr/>
          </p:nvGrpSpPr>
          <p:grpSpPr bwMode="auto">
            <a:xfrm>
              <a:off x="5359" y="1841"/>
              <a:ext cx="561" cy="1142"/>
              <a:chOff x="5359" y="1841"/>
              <a:chExt cx="561" cy="1142"/>
            </a:xfrm>
          </p:grpSpPr>
          <p:sp>
            <p:nvSpPr>
              <p:cNvPr id="1342" name="Freeform 5">
                <a:extLst>
                  <a:ext uri="{FF2B5EF4-FFF2-40B4-BE49-F238E27FC236}">
                    <a16:creationId xmlns:a16="http://schemas.microsoft.com/office/drawing/2014/main" id="{42E9F479-D9E4-49F0-887C-2DF4026C530E}"/>
                  </a:ext>
                </a:extLst>
              </p:cNvPr>
              <p:cNvSpPr>
                <a:spLocks noEditPoints="1"/>
              </p:cNvSpPr>
              <p:nvPr/>
            </p:nvSpPr>
            <p:spPr bwMode="auto">
              <a:xfrm>
                <a:off x="5567" y="2645"/>
                <a:ext cx="52" cy="26"/>
              </a:xfrm>
              <a:custGeom>
                <a:avLst/>
                <a:gdLst>
                  <a:gd name="T0" fmla="*/ 26 w 52"/>
                  <a:gd name="T1" fmla="*/ 26 h 26"/>
                  <a:gd name="T2" fmla="*/ 0 w 52"/>
                  <a:gd name="T3" fmla="*/ 14 h 26"/>
                  <a:gd name="T4" fmla="*/ 26 w 52"/>
                  <a:gd name="T5" fmla="*/ 0 h 26"/>
                  <a:gd name="T6" fmla="*/ 52 w 52"/>
                  <a:gd name="T7" fmla="*/ 14 h 26"/>
                  <a:gd name="T8" fmla="*/ 26 w 52"/>
                  <a:gd name="T9" fmla="*/ 26 h 26"/>
                  <a:gd name="T10" fmla="*/ 4 w 52"/>
                  <a:gd name="T11" fmla="*/ 14 h 26"/>
                  <a:gd name="T12" fmla="*/ 26 w 52"/>
                  <a:gd name="T13" fmla="*/ 24 h 26"/>
                  <a:gd name="T14" fmla="*/ 47 w 52"/>
                  <a:gd name="T15" fmla="*/ 14 h 26"/>
                  <a:gd name="T16" fmla="*/ 26 w 52"/>
                  <a:gd name="T17" fmla="*/ 2 h 26"/>
                  <a:gd name="T18" fmla="*/ 4 w 52"/>
                  <a:gd name="T1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6">
                    <a:moveTo>
                      <a:pt x="26" y="26"/>
                    </a:moveTo>
                    <a:lnTo>
                      <a:pt x="0" y="14"/>
                    </a:lnTo>
                    <a:lnTo>
                      <a:pt x="26" y="0"/>
                    </a:lnTo>
                    <a:lnTo>
                      <a:pt x="52" y="14"/>
                    </a:lnTo>
                    <a:lnTo>
                      <a:pt x="26" y="26"/>
                    </a:lnTo>
                    <a:close/>
                    <a:moveTo>
                      <a:pt x="4" y="14"/>
                    </a:moveTo>
                    <a:lnTo>
                      <a:pt x="26" y="24"/>
                    </a:lnTo>
                    <a:lnTo>
                      <a:pt x="47" y="14"/>
                    </a:lnTo>
                    <a:lnTo>
                      <a:pt x="26" y="2"/>
                    </a:lnTo>
                    <a:lnTo>
                      <a:pt x="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3" name="Rectangle 6">
                <a:extLst>
                  <a:ext uri="{FF2B5EF4-FFF2-40B4-BE49-F238E27FC236}">
                    <a16:creationId xmlns:a16="http://schemas.microsoft.com/office/drawing/2014/main" id="{4AFEC7EF-0AD7-48D3-A491-87EB3F5DE9E5}"/>
                  </a:ext>
                </a:extLst>
              </p:cNvPr>
              <p:cNvSpPr>
                <a:spLocks noChangeArrowheads="1"/>
              </p:cNvSpPr>
              <p:nvPr/>
            </p:nvSpPr>
            <p:spPr bwMode="auto">
              <a:xfrm>
                <a:off x="5488" y="2576"/>
                <a:ext cx="2" cy="16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4" name="Freeform 7">
                <a:extLst>
                  <a:ext uri="{FF2B5EF4-FFF2-40B4-BE49-F238E27FC236}">
                    <a16:creationId xmlns:a16="http://schemas.microsoft.com/office/drawing/2014/main" id="{3B1FA712-B1F5-4043-8387-6F83DED9B2FB}"/>
                  </a:ext>
                </a:extLst>
              </p:cNvPr>
              <p:cNvSpPr>
                <a:spLocks noEditPoints="1"/>
              </p:cNvSpPr>
              <p:nvPr/>
            </p:nvSpPr>
            <p:spPr bwMode="auto">
              <a:xfrm>
                <a:off x="5476" y="2528"/>
                <a:ext cx="26" cy="53"/>
              </a:xfrm>
              <a:custGeom>
                <a:avLst/>
                <a:gdLst>
                  <a:gd name="T0" fmla="*/ 12 w 26"/>
                  <a:gd name="T1" fmla="*/ 53 h 53"/>
                  <a:gd name="T2" fmla="*/ 0 w 26"/>
                  <a:gd name="T3" fmla="*/ 27 h 53"/>
                  <a:gd name="T4" fmla="*/ 12 w 26"/>
                  <a:gd name="T5" fmla="*/ 0 h 53"/>
                  <a:gd name="T6" fmla="*/ 26 w 26"/>
                  <a:gd name="T7" fmla="*/ 27 h 53"/>
                  <a:gd name="T8" fmla="*/ 12 w 26"/>
                  <a:gd name="T9" fmla="*/ 53 h 53"/>
                  <a:gd name="T10" fmla="*/ 2 w 26"/>
                  <a:gd name="T11" fmla="*/ 27 h 53"/>
                  <a:gd name="T12" fmla="*/ 12 w 26"/>
                  <a:gd name="T13" fmla="*/ 48 h 53"/>
                  <a:gd name="T14" fmla="*/ 24 w 26"/>
                  <a:gd name="T15" fmla="*/ 27 h 53"/>
                  <a:gd name="T16" fmla="*/ 12 w 26"/>
                  <a:gd name="T17" fmla="*/ 5 h 53"/>
                  <a:gd name="T18" fmla="*/ 2 w 26"/>
                  <a:gd name="T19"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3">
                    <a:moveTo>
                      <a:pt x="12" y="53"/>
                    </a:moveTo>
                    <a:lnTo>
                      <a:pt x="0" y="27"/>
                    </a:lnTo>
                    <a:lnTo>
                      <a:pt x="12" y="0"/>
                    </a:lnTo>
                    <a:lnTo>
                      <a:pt x="26" y="27"/>
                    </a:lnTo>
                    <a:lnTo>
                      <a:pt x="12" y="53"/>
                    </a:lnTo>
                    <a:close/>
                    <a:moveTo>
                      <a:pt x="2" y="27"/>
                    </a:moveTo>
                    <a:lnTo>
                      <a:pt x="12" y="48"/>
                    </a:lnTo>
                    <a:lnTo>
                      <a:pt x="24" y="27"/>
                    </a:lnTo>
                    <a:lnTo>
                      <a:pt x="12" y="5"/>
                    </a:lnTo>
                    <a:lnTo>
                      <a:pt x="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5" name="Freeform 8">
                <a:extLst>
                  <a:ext uri="{FF2B5EF4-FFF2-40B4-BE49-F238E27FC236}">
                    <a16:creationId xmlns:a16="http://schemas.microsoft.com/office/drawing/2014/main" id="{16CFFA6E-B79B-4721-A8E0-9844945DC12C}"/>
                  </a:ext>
                </a:extLst>
              </p:cNvPr>
              <p:cNvSpPr>
                <a:spLocks/>
              </p:cNvSpPr>
              <p:nvPr/>
            </p:nvSpPr>
            <p:spPr bwMode="auto">
              <a:xfrm>
                <a:off x="5469" y="2571"/>
                <a:ext cx="21" cy="19"/>
              </a:xfrm>
              <a:custGeom>
                <a:avLst/>
                <a:gdLst>
                  <a:gd name="T0" fmla="*/ 19 w 21"/>
                  <a:gd name="T1" fmla="*/ 19 h 19"/>
                  <a:gd name="T2" fmla="*/ 0 w 21"/>
                  <a:gd name="T3" fmla="*/ 0 h 19"/>
                  <a:gd name="T4" fmla="*/ 2 w 21"/>
                  <a:gd name="T5" fmla="*/ 0 h 19"/>
                  <a:gd name="T6" fmla="*/ 21 w 21"/>
                  <a:gd name="T7" fmla="*/ 19 h 19"/>
                  <a:gd name="T8" fmla="*/ 19 w 21"/>
                  <a:gd name="T9" fmla="*/ 19 h 19"/>
                </a:gdLst>
                <a:ahLst/>
                <a:cxnLst>
                  <a:cxn ang="0">
                    <a:pos x="T0" y="T1"/>
                  </a:cxn>
                  <a:cxn ang="0">
                    <a:pos x="T2" y="T3"/>
                  </a:cxn>
                  <a:cxn ang="0">
                    <a:pos x="T4" y="T5"/>
                  </a:cxn>
                  <a:cxn ang="0">
                    <a:pos x="T6" y="T7"/>
                  </a:cxn>
                  <a:cxn ang="0">
                    <a:pos x="T8" y="T9"/>
                  </a:cxn>
                </a:cxnLst>
                <a:rect l="0" t="0" r="r" b="b"/>
                <a:pathLst>
                  <a:path w="21" h="19">
                    <a:moveTo>
                      <a:pt x="19" y="19"/>
                    </a:moveTo>
                    <a:lnTo>
                      <a:pt x="0" y="0"/>
                    </a:lnTo>
                    <a:lnTo>
                      <a:pt x="2" y="0"/>
                    </a:lnTo>
                    <a:lnTo>
                      <a:pt x="21" y="19"/>
                    </a:lnTo>
                    <a:lnTo>
                      <a:pt x="1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6" name="Freeform 9">
                <a:extLst>
                  <a:ext uri="{FF2B5EF4-FFF2-40B4-BE49-F238E27FC236}">
                    <a16:creationId xmlns:a16="http://schemas.microsoft.com/office/drawing/2014/main" id="{3C97A002-CFD2-4378-8403-4E6CCF1630A1}"/>
                  </a:ext>
                </a:extLst>
              </p:cNvPr>
              <p:cNvSpPr>
                <a:spLocks/>
              </p:cNvSpPr>
              <p:nvPr/>
            </p:nvSpPr>
            <p:spPr bwMode="auto">
              <a:xfrm>
                <a:off x="5474" y="2600"/>
                <a:ext cx="16" cy="14"/>
              </a:xfrm>
              <a:custGeom>
                <a:avLst/>
                <a:gdLst>
                  <a:gd name="T0" fmla="*/ 14 w 16"/>
                  <a:gd name="T1" fmla="*/ 14 h 14"/>
                  <a:gd name="T2" fmla="*/ 0 w 16"/>
                  <a:gd name="T3" fmla="*/ 0 h 14"/>
                  <a:gd name="T4" fmla="*/ 2 w 16"/>
                  <a:gd name="T5" fmla="*/ 0 h 14"/>
                  <a:gd name="T6" fmla="*/ 16 w 16"/>
                  <a:gd name="T7" fmla="*/ 12 h 14"/>
                  <a:gd name="T8" fmla="*/ 14 w 16"/>
                  <a:gd name="T9" fmla="*/ 14 h 14"/>
                </a:gdLst>
                <a:ahLst/>
                <a:cxnLst>
                  <a:cxn ang="0">
                    <a:pos x="T0" y="T1"/>
                  </a:cxn>
                  <a:cxn ang="0">
                    <a:pos x="T2" y="T3"/>
                  </a:cxn>
                  <a:cxn ang="0">
                    <a:pos x="T4" y="T5"/>
                  </a:cxn>
                  <a:cxn ang="0">
                    <a:pos x="T6" y="T7"/>
                  </a:cxn>
                  <a:cxn ang="0">
                    <a:pos x="T8" y="T9"/>
                  </a:cxn>
                </a:cxnLst>
                <a:rect l="0" t="0" r="r" b="b"/>
                <a:pathLst>
                  <a:path w="16" h="14">
                    <a:moveTo>
                      <a:pt x="14" y="14"/>
                    </a:moveTo>
                    <a:lnTo>
                      <a:pt x="0" y="0"/>
                    </a:lnTo>
                    <a:lnTo>
                      <a:pt x="2" y="0"/>
                    </a:lnTo>
                    <a:lnTo>
                      <a:pt x="16" y="12"/>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7" name="Freeform 10">
                <a:extLst>
                  <a:ext uri="{FF2B5EF4-FFF2-40B4-BE49-F238E27FC236}">
                    <a16:creationId xmlns:a16="http://schemas.microsoft.com/office/drawing/2014/main" id="{4826A924-3D4E-4E8A-B897-C2E52BEA456A}"/>
                  </a:ext>
                </a:extLst>
              </p:cNvPr>
              <p:cNvSpPr>
                <a:spLocks/>
              </p:cNvSpPr>
              <p:nvPr/>
            </p:nvSpPr>
            <p:spPr bwMode="auto">
              <a:xfrm>
                <a:off x="5488" y="2571"/>
                <a:ext cx="21" cy="19"/>
              </a:xfrm>
              <a:custGeom>
                <a:avLst/>
                <a:gdLst>
                  <a:gd name="T0" fmla="*/ 2 w 21"/>
                  <a:gd name="T1" fmla="*/ 19 h 19"/>
                  <a:gd name="T2" fmla="*/ 0 w 21"/>
                  <a:gd name="T3" fmla="*/ 19 h 19"/>
                  <a:gd name="T4" fmla="*/ 19 w 21"/>
                  <a:gd name="T5" fmla="*/ 0 h 19"/>
                  <a:gd name="T6" fmla="*/ 21 w 21"/>
                  <a:gd name="T7" fmla="*/ 0 h 19"/>
                  <a:gd name="T8" fmla="*/ 2 w 21"/>
                  <a:gd name="T9" fmla="*/ 19 h 19"/>
                </a:gdLst>
                <a:ahLst/>
                <a:cxnLst>
                  <a:cxn ang="0">
                    <a:pos x="T0" y="T1"/>
                  </a:cxn>
                  <a:cxn ang="0">
                    <a:pos x="T2" y="T3"/>
                  </a:cxn>
                  <a:cxn ang="0">
                    <a:pos x="T4" y="T5"/>
                  </a:cxn>
                  <a:cxn ang="0">
                    <a:pos x="T6" y="T7"/>
                  </a:cxn>
                  <a:cxn ang="0">
                    <a:pos x="T8" y="T9"/>
                  </a:cxn>
                </a:cxnLst>
                <a:rect l="0" t="0" r="r" b="b"/>
                <a:pathLst>
                  <a:path w="21" h="19">
                    <a:moveTo>
                      <a:pt x="2" y="19"/>
                    </a:moveTo>
                    <a:lnTo>
                      <a:pt x="0" y="19"/>
                    </a:lnTo>
                    <a:lnTo>
                      <a:pt x="19" y="0"/>
                    </a:lnTo>
                    <a:lnTo>
                      <a:pt x="21"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8" name="Freeform 11">
                <a:extLst>
                  <a:ext uri="{FF2B5EF4-FFF2-40B4-BE49-F238E27FC236}">
                    <a16:creationId xmlns:a16="http://schemas.microsoft.com/office/drawing/2014/main" id="{F595210B-B4D3-43F5-8B91-31290CBCCD8C}"/>
                  </a:ext>
                </a:extLst>
              </p:cNvPr>
              <p:cNvSpPr>
                <a:spLocks/>
              </p:cNvSpPr>
              <p:nvPr/>
            </p:nvSpPr>
            <p:spPr bwMode="auto">
              <a:xfrm>
                <a:off x="5488" y="2600"/>
                <a:ext cx="17" cy="14"/>
              </a:xfrm>
              <a:custGeom>
                <a:avLst/>
                <a:gdLst>
                  <a:gd name="T0" fmla="*/ 2 w 17"/>
                  <a:gd name="T1" fmla="*/ 14 h 14"/>
                  <a:gd name="T2" fmla="*/ 0 w 17"/>
                  <a:gd name="T3" fmla="*/ 12 h 14"/>
                  <a:gd name="T4" fmla="*/ 14 w 17"/>
                  <a:gd name="T5" fmla="*/ 0 h 14"/>
                  <a:gd name="T6" fmla="*/ 17 w 17"/>
                  <a:gd name="T7" fmla="*/ 0 h 14"/>
                  <a:gd name="T8" fmla="*/ 2 w 17"/>
                  <a:gd name="T9" fmla="*/ 14 h 14"/>
                </a:gdLst>
                <a:ahLst/>
                <a:cxnLst>
                  <a:cxn ang="0">
                    <a:pos x="T0" y="T1"/>
                  </a:cxn>
                  <a:cxn ang="0">
                    <a:pos x="T2" y="T3"/>
                  </a:cxn>
                  <a:cxn ang="0">
                    <a:pos x="T4" y="T5"/>
                  </a:cxn>
                  <a:cxn ang="0">
                    <a:pos x="T6" y="T7"/>
                  </a:cxn>
                  <a:cxn ang="0">
                    <a:pos x="T8" y="T9"/>
                  </a:cxn>
                </a:cxnLst>
                <a:rect l="0" t="0" r="r" b="b"/>
                <a:pathLst>
                  <a:path w="17" h="14">
                    <a:moveTo>
                      <a:pt x="2" y="14"/>
                    </a:moveTo>
                    <a:lnTo>
                      <a:pt x="0" y="12"/>
                    </a:lnTo>
                    <a:lnTo>
                      <a:pt x="14" y="0"/>
                    </a:lnTo>
                    <a:lnTo>
                      <a:pt x="17"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9" name="Freeform 12">
                <a:extLst>
                  <a:ext uri="{FF2B5EF4-FFF2-40B4-BE49-F238E27FC236}">
                    <a16:creationId xmlns:a16="http://schemas.microsoft.com/office/drawing/2014/main" id="{55124F68-736B-4963-BFEF-04410199733F}"/>
                  </a:ext>
                </a:extLst>
              </p:cNvPr>
              <p:cNvSpPr>
                <a:spLocks noEditPoints="1"/>
              </p:cNvSpPr>
              <p:nvPr/>
            </p:nvSpPr>
            <p:spPr bwMode="auto">
              <a:xfrm>
                <a:off x="5476" y="2735"/>
                <a:ext cx="26" cy="53"/>
              </a:xfrm>
              <a:custGeom>
                <a:avLst/>
                <a:gdLst>
                  <a:gd name="T0" fmla="*/ 12 w 26"/>
                  <a:gd name="T1" fmla="*/ 53 h 53"/>
                  <a:gd name="T2" fmla="*/ 0 w 26"/>
                  <a:gd name="T3" fmla="*/ 26 h 53"/>
                  <a:gd name="T4" fmla="*/ 12 w 26"/>
                  <a:gd name="T5" fmla="*/ 0 h 53"/>
                  <a:gd name="T6" fmla="*/ 26 w 26"/>
                  <a:gd name="T7" fmla="*/ 26 h 53"/>
                  <a:gd name="T8" fmla="*/ 12 w 26"/>
                  <a:gd name="T9" fmla="*/ 53 h 53"/>
                  <a:gd name="T10" fmla="*/ 2 w 26"/>
                  <a:gd name="T11" fmla="*/ 26 h 53"/>
                  <a:gd name="T12" fmla="*/ 12 w 26"/>
                  <a:gd name="T13" fmla="*/ 48 h 53"/>
                  <a:gd name="T14" fmla="*/ 24 w 26"/>
                  <a:gd name="T15" fmla="*/ 26 h 53"/>
                  <a:gd name="T16" fmla="*/ 12 w 26"/>
                  <a:gd name="T17" fmla="*/ 7 h 53"/>
                  <a:gd name="T18" fmla="*/ 2 w 26"/>
                  <a:gd name="T19"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3">
                    <a:moveTo>
                      <a:pt x="12" y="53"/>
                    </a:moveTo>
                    <a:lnTo>
                      <a:pt x="0" y="26"/>
                    </a:lnTo>
                    <a:lnTo>
                      <a:pt x="12" y="0"/>
                    </a:lnTo>
                    <a:lnTo>
                      <a:pt x="26" y="26"/>
                    </a:lnTo>
                    <a:lnTo>
                      <a:pt x="12" y="53"/>
                    </a:lnTo>
                    <a:close/>
                    <a:moveTo>
                      <a:pt x="2" y="26"/>
                    </a:moveTo>
                    <a:lnTo>
                      <a:pt x="12" y="48"/>
                    </a:lnTo>
                    <a:lnTo>
                      <a:pt x="24" y="26"/>
                    </a:lnTo>
                    <a:lnTo>
                      <a:pt x="12" y="7"/>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0" name="Freeform 13">
                <a:extLst>
                  <a:ext uri="{FF2B5EF4-FFF2-40B4-BE49-F238E27FC236}">
                    <a16:creationId xmlns:a16="http://schemas.microsoft.com/office/drawing/2014/main" id="{0B8F99C3-B359-4E6B-92D0-933C1CE4DE92}"/>
                  </a:ext>
                </a:extLst>
              </p:cNvPr>
              <p:cNvSpPr>
                <a:spLocks/>
              </p:cNvSpPr>
              <p:nvPr/>
            </p:nvSpPr>
            <p:spPr bwMode="auto">
              <a:xfrm>
                <a:off x="5469" y="2726"/>
                <a:ext cx="21" cy="21"/>
              </a:xfrm>
              <a:custGeom>
                <a:avLst/>
                <a:gdLst>
                  <a:gd name="T0" fmla="*/ 2 w 21"/>
                  <a:gd name="T1" fmla="*/ 21 h 21"/>
                  <a:gd name="T2" fmla="*/ 0 w 21"/>
                  <a:gd name="T3" fmla="*/ 19 h 21"/>
                  <a:gd name="T4" fmla="*/ 19 w 21"/>
                  <a:gd name="T5" fmla="*/ 0 h 21"/>
                  <a:gd name="T6" fmla="*/ 21 w 21"/>
                  <a:gd name="T7" fmla="*/ 2 h 21"/>
                  <a:gd name="T8" fmla="*/ 2 w 21"/>
                  <a:gd name="T9" fmla="*/ 21 h 21"/>
                </a:gdLst>
                <a:ahLst/>
                <a:cxnLst>
                  <a:cxn ang="0">
                    <a:pos x="T0" y="T1"/>
                  </a:cxn>
                  <a:cxn ang="0">
                    <a:pos x="T2" y="T3"/>
                  </a:cxn>
                  <a:cxn ang="0">
                    <a:pos x="T4" y="T5"/>
                  </a:cxn>
                  <a:cxn ang="0">
                    <a:pos x="T6" y="T7"/>
                  </a:cxn>
                  <a:cxn ang="0">
                    <a:pos x="T8" y="T9"/>
                  </a:cxn>
                </a:cxnLst>
                <a:rect l="0" t="0" r="r" b="b"/>
                <a:pathLst>
                  <a:path w="21" h="21">
                    <a:moveTo>
                      <a:pt x="2" y="21"/>
                    </a:moveTo>
                    <a:lnTo>
                      <a:pt x="0" y="19"/>
                    </a:lnTo>
                    <a:lnTo>
                      <a:pt x="19" y="0"/>
                    </a:lnTo>
                    <a:lnTo>
                      <a:pt x="21" y="2"/>
                    </a:lnTo>
                    <a:lnTo>
                      <a:pt x="2"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1" name="Freeform 14">
                <a:extLst>
                  <a:ext uri="{FF2B5EF4-FFF2-40B4-BE49-F238E27FC236}">
                    <a16:creationId xmlns:a16="http://schemas.microsoft.com/office/drawing/2014/main" id="{E312BEDF-6300-47FB-8008-8B709A83FDDF}"/>
                  </a:ext>
                </a:extLst>
              </p:cNvPr>
              <p:cNvSpPr>
                <a:spLocks/>
              </p:cNvSpPr>
              <p:nvPr/>
            </p:nvSpPr>
            <p:spPr bwMode="auto">
              <a:xfrm>
                <a:off x="5474" y="2704"/>
                <a:ext cx="16" cy="15"/>
              </a:xfrm>
              <a:custGeom>
                <a:avLst/>
                <a:gdLst>
                  <a:gd name="T0" fmla="*/ 2 w 16"/>
                  <a:gd name="T1" fmla="*/ 15 h 15"/>
                  <a:gd name="T2" fmla="*/ 0 w 16"/>
                  <a:gd name="T3" fmla="*/ 12 h 15"/>
                  <a:gd name="T4" fmla="*/ 14 w 16"/>
                  <a:gd name="T5" fmla="*/ 0 h 15"/>
                  <a:gd name="T6" fmla="*/ 16 w 16"/>
                  <a:gd name="T7" fmla="*/ 3 h 15"/>
                  <a:gd name="T8" fmla="*/ 2 w 16"/>
                  <a:gd name="T9" fmla="*/ 15 h 15"/>
                </a:gdLst>
                <a:ahLst/>
                <a:cxnLst>
                  <a:cxn ang="0">
                    <a:pos x="T0" y="T1"/>
                  </a:cxn>
                  <a:cxn ang="0">
                    <a:pos x="T2" y="T3"/>
                  </a:cxn>
                  <a:cxn ang="0">
                    <a:pos x="T4" y="T5"/>
                  </a:cxn>
                  <a:cxn ang="0">
                    <a:pos x="T6" y="T7"/>
                  </a:cxn>
                  <a:cxn ang="0">
                    <a:pos x="T8" y="T9"/>
                  </a:cxn>
                </a:cxnLst>
                <a:rect l="0" t="0" r="r" b="b"/>
                <a:pathLst>
                  <a:path w="16" h="15">
                    <a:moveTo>
                      <a:pt x="2" y="15"/>
                    </a:moveTo>
                    <a:lnTo>
                      <a:pt x="0" y="12"/>
                    </a:lnTo>
                    <a:lnTo>
                      <a:pt x="14" y="0"/>
                    </a:lnTo>
                    <a:lnTo>
                      <a:pt x="16" y="3"/>
                    </a:lnTo>
                    <a:lnTo>
                      <a:pt x="2"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2" name="Freeform 15">
                <a:extLst>
                  <a:ext uri="{FF2B5EF4-FFF2-40B4-BE49-F238E27FC236}">
                    <a16:creationId xmlns:a16="http://schemas.microsoft.com/office/drawing/2014/main" id="{3A6A0F05-E111-4AD6-9864-A15FE1C4F8CA}"/>
                  </a:ext>
                </a:extLst>
              </p:cNvPr>
              <p:cNvSpPr>
                <a:spLocks/>
              </p:cNvSpPr>
              <p:nvPr/>
            </p:nvSpPr>
            <p:spPr bwMode="auto">
              <a:xfrm>
                <a:off x="5488" y="2726"/>
                <a:ext cx="21" cy="21"/>
              </a:xfrm>
              <a:custGeom>
                <a:avLst/>
                <a:gdLst>
                  <a:gd name="T0" fmla="*/ 19 w 21"/>
                  <a:gd name="T1" fmla="*/ 21 h 21"/>
                  <a:gd name="T2" fmla="*/ 0 w 21"/>
                  <a:gd name="T3" fmla="*/ 2 h 21"/>
                  <a:gd name="T4" fmla="*/ 2 w 21"/>
                  <a:gd name="T5" fmla="*/ 0 h 21"/>
                  <a:gd name="T6" fmla="*/ 21 w 21"/>
                  <a:gd name="T7" fmla="*/ 19 h 21"/>
                  <a:gd name="T8" fmla="*/ 19 w 21"/>
                  <a:gd name="T9" fmla="*/ 21 h 21"/>
                </a:gdLst>
                <a:ahLst/>
                <a:cxnLst>
                  <a:cxn ang="0">
                    <a:pos x="T0" y="T1"/>
                  </a:cxn>
                  <a:cxn ang="0">
                    <a:pos x="T2" y="T3"/>
                  </a:cxn>
                  <a:cxn ang="0">
                    <a:pos x="T4" y="T5"/>
                  </a:cxn>
                  <a:cxn ang="0">
                    <a:pos x="T6" y="T7"/>
                  </a:cxn>
                  <a:cxn ang="0">
                    <a:pos x="T8" y="T9"/>
                  </a:cxn>
                </a:cxnLst>
                <a:rect l="0" t="0" r="r" b="b"/>
                <a:pathLst>
                  <a:path w="21" h="21">
                    <a:moveTo>
                      <a:pt x="19" y="21"/>
                    </a:moveTo>
                    <a:lnTo>
                      <a:pt x="0" y="2"/>
                    </a:lnTo>
                    <a:lnTo>
                      <a:pt x="2" y="0"/>
                    </a:lnTo>
                    <a:lnTo>
                      <a:pt x="21" y="19"/>
                    </a:lnTo>
                    <a:lnTo>
                      <a:pt x="19"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3" name="Freeform 16">
                <a:extLst>
                  <a:ext uri="{FF2B5EF4-FFF2-40B4-BE49-F238E27FC236}">
                    <a16:creationId xmlns:a16="http://schemas.microsoft.com/office/drawing/2014/main" id="{A525DA84-C91D-4C64-9D4E-244B9AE12C2D}"/>
                  </a:ext>
                </a:extLst>
              </p:cNvPr>
              <p:cNvSpPr>
                <a:spLocks/>
              </p:cNvSpPr>
              <p:nvPr/>
            </p:nvSpPr>
            <p:spPr bwMode="auto">
              <a:xfrm>
                <a:off x="5488" y="2704"/>
                <a:ext cx="17" cy="15"/>
              </a:xfrm>
              <a:custGeom>
                <a:avLst/>
                <a:gdLst>
                  <a:gd name="T0" fmla="*/ 14 w 17"/>
                  <a:gd name="T1" fmla="*/ 15 h 15"/>
                  <a:gd name="T2" fmla="*/ 0 w 17"/>
                  <a:gd name="T3" fmla="*/ 3 h 15"/>
                  <a:gd name="T4" fmla="*/ 2 w 17"/>
                  <a:gd name="T5" fmla="*/ 0 h 15"/>
                  <a:gd name="T6" fmla="*/ 17 w 17"/>
                  <a:gd name="T7" fmla="*/ 12 h 15"/>
                  <a:gd name="T8" fmla="*/ 14 w 17"/>
                  <a:gd name="T9" fmla="*/ 15 h 15"/>
                </a:gdLst>
                <a:ahLst/>
                <a:cxnLst>
                  <a:cxn ang="0">
                    <a:pos x="T0" y="T1"/>
                  </a:cxn>
                  <a:cxn ang="0">
                    <a:pos x="T2" y="T3"/>
                  </a:cxn>
                  <a:cxn ang="0">
                    <a:pos x="T4" y="T5"/>
                  </a:cxn>
                  <a:cxn ang="0">
                    <a:pos x="T6" y="T7"/>
                  </a:cxn>
                  <a:cxn ang="0">
                    <a:pos x="T8" y="T9"/>
                  </a:cxn>
                </a:cxnLst>
                <a:rect l="0" t="0" r="r" b="b"/>
                <a:pathLst>
                  <a:path w="17" h="15">
                    <a:moveTo>
                      <a:pt x="14" y="15"/>
                    </a:moveTo>
                    <a:lnTo>
                      <a:pt x="0" y="3"/>
                    </a:lnTo>
                    <a:lnTo>
                      <a:pt x="2" y="0"/>
                    </a:lnTo>
                    <a:lnTo>
                      <a:pt x="17"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4" name="Rectangle 17">
                <a:extLst>
                  <a:ext uri="{FF2B5EF4-FFF2-40B4-BE49-F238E27FC236}">
                    <a16:creationId xmlns:a16="http://schemas.microsoft.com/office/drawing/2014/main" id="{A46F8A37-EFA0-4B6E-A6C8-36571F4A65DE}"/>
                  </a:ext>
                </a:extLst>
              </p:cNvPr>
              <p:cNvSpPr>
                <a:spLocks noChangeArrowheads="1"/>
              </p:cNvSpPr>
              <p:nvPr/>
            </p:nvSpPr>
            <p:spPr bwMode="auto">
              <a:xfrm>
                <a:off x="5407" y="2657"/>
                <a:ext cx="167"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5" name="Freeform 18">
                <a:extLst>
                  <a:ext uri="{FF2B5EF4-FFF2-40B4-BE49-F238E27FC236}">
                    <a16:creationId xmlns:a16="http://schemas.microsoft.com/office/drawing/2014/main" id="{DF396AF3-01E5-4577-9293-62A628DB0E09}"/>
                  </a:ext>
                </a:extLst>
              </p:cNvPr>
              <p:cNvSpPr>
                <a:spLocks noEditPoints="1"/>
              </p:cNvSpPr>
              <p:nvPr/>
            </p:nvSpPr>
            <p:spPr bwMode="auto">
              <a:xfrm>
                <a:off x="5359" y="2645"/>
                <a:ext cx="52" cy="26"/>
              </a:xfrm>
              <a:custGeom>
                <a:avLst/>
                <a:gdLst>
                  <a:gd name="T0" fmla="*/ 26 w 52"/>
                  <a:gd name="T1" fmla="*/ 26 h 26"/>
                  <a:gd name="T2" fmla="*/ 0 w 52"/>
                  <a:gd name="T3" fmla="*/ 14 h 26"/>
                  <a:gd name="T4" fmla="*/ 26 w 52"/>
                  <a:gd name="T5" fmla="*/ 0 h 26"/>
                  <a:gd name="T6" fmla="*/ 52 w 52"/>
                  <a:gd name="T7" fmla="*/ 14 h 26"/>
                  <a:gd name="T8" fmla="*/ 26 w 52"/>
                  <a:gd name="T9" fmla="*/ 26 h 26"/>
                  <a:gd name="T10" fmla="*/ 5 w 52"/>
                  <a:gd name="T11" fmla="*/ 14 h 26"/>
                  <a:gd name="T12" fmla="*/ 26 w 52"/>
                  <a:gd name="T13" fmla="*/ 24 h 26"/>
                  <a:gd name="T14" fmla="*/ 48 w 52"/>
                  <a:gd name="T15" fmla="*/ 14 h 26"/>
                  <a:gd name="T16" fmla="*/ 26 w 52"/>
                  <a:gd name="T17" fmla="*/ 2 h 26"/>
                  <a:gd name="T18" fmla="*/ 5 w 52"/>
                  <a:gd name="T1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6">
                    <a:moveTo>
                      <a:pt x="26" y="26"/>
                    </a:moveTo>
                    <a:lnTo>
                      <a:pt x="0" y="14"/>
                    </a:lnTo>
                    <a:lnTo>
                      <a:pt x="26" y="0"/>
                    </a:lnTo>
                    <a:lnTo>
                      <a:pt x="52" y="14"/>
                    </a:lnTo>
                    <a:lnTo>
                      <a:pt x="26" y="26"/>
                    </a:lnTo>
                    <a:close/>
                    <a:moveTo>
                      <a:pt x="5" y="14"/>
                    </a:moveTo>
                    <a:lnTo>
                      <a:pt x="26" y="24"/>
                    </a:lnTo>
                    <a:lnTo>
                      <a:pt x="48" y="14"/>
                    </a:lnTo>
                    <a:lnTo>
                      <a:pt x="26" y="2"/>
                    </a:lnTo>
                    <a:lnTo>
                      <a:pt x="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6" name="Freeform 19">
                <a:extLst>
                  <a:ext uri="{FF2B5EF4-FFF2-40B4-BE49-F238E27FC236}">
                    <a16:creationId xmlns:a16="http://schemas.microsoft.com/office/drawing/2014/main" id="{525EF042-9AA2-45E2-AD48-B6BE1F47E8B1}"/>
                  </a:ext>
                </a:extLst>
              </p:cNvPr>
              <p:cNvSpPr>
                <a:spLocks/>
              </p:cNvSpPr>
              <p:nvPr/>
            </p:nvSpPr>
            <p:spPr bwMode="auto">
              <a:xfrm>
                <a:off x="5399" y="2657"/>
                <a:ext cx="22" cy="21"/>
              </a:xfrm>
              <a:custGeom>
                <a:avLst/>
                <a:gdLst>
                  <a:gd name="T0" fmla="*/ 3 w 22"/>
                  <a:gd name="T1" fmla="*/ 21 h 21"/>
                  <a:gd name="T2" fmla="*/ 0 w 22"/>
                  <a:gd name="T3" fmla="*/ 19 h 21"/>
                  <a:gd name="T4" fmla="*/ 22 w 22"/>
                  <a:gd name="T5" fmla="*/ 0 h 21"/>
                  <a:gd name="T6" fmla="*/ 22 w 22"/>
                  <a:gd name="T7" fmla="*/ 2 h 21"/>
                  <a:gd name="T8" fmla="*/ 3 w 22"/>
                  <a:gd name="T9" fmla="*/ 21 h 21"/>
                </a:gdLst>
                <a:ahLst/>
                <a:cxnLst>
                  <a:cxn ang="0">
                    <a:pos x="T0" y="T1"/>
                  </a:cxn>
                  <a:cxn ang="0">
                    <a:pos x="T2" y="T3"/>
                  </a:cxn>
                  <a:cxn ang="0">
                    <a:pos x="T4" y="T5"/>
                  </a:cxn>
                  <a:cxn ang="0">
                    <a:pos x="T6" y="T7"/>
                  </a:cxn>
                  <a:cxn ang="0">
                    <a:pos x="T8" y="T9"/>
                  </a:cxn>
                </a:cxnLst>
                <a:rect l="0" t="0" r="r" b="b"/>
                <a:pathLst>
                  <a:path w="22" h="21">
                    <a:moveTo>
                      <a:pt x="3" y="21"/>
                    </a:moveTo>
                    <a:lnTo>
                      <a:pt x="0" y="19"/>
                    </a:lnTo>
                    <a:lnTo>
                      <a:pt x="22" y="0"/>
                    </a:lnTo>
                    <a:lnTo>
                      <a:pt x="22" y="2"/>
                    </a:lnTo>
                    <a:lnTo>
                      <a:pt x="3"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7" name="Freeform 20">
                <a:extLst>
                  <a:ext uri="{FF2B5EF4-FFF2-40B4-BE49-F238E27FC236}">
                    <a16:creationId xmlns:a16="http://schemas.microsoft.com/office/drawing/2014/main" id="{59F2974D-1BB1-4061-A236-0806EB6B0090}"/>
                  </a:ext>
                </a:extLst>
              </p:cNvPr>
              <p:cNvSpPr>
                <a:spLocks/>
              </p:cNvSpPr>
              <p:nvPr/>
            </p:nvSpPr>
            <p:spPr bwMode="auto">
              <a:xfrm>
                <a:off x="5428" y="2657"/>
                <a:ext cx="14" cy="16"/>
              </a:xfrm>
              <a:custGeom>
                <a:avLst/>
                <a:gdLst>
                  <a:gd name="T0" fmla="*/ 3 w 14"/>
                  <a:gd name="T1" fmla="*/ 16 h 16"/>
                  <a:gd name="T2" fmla="*/ 0 w 14"/>
                  <a:gd name="T3" fmla="*/ 14 h 16"/>
                  <a:gd name="T4" fmla="*/ 12 w 14"/>
                  <a:gd name="T5" fmla="*/ 0 h 16"/>
                  <a:gd name="T6" fmla="*/ 14 w 14"/>
                  <a:gd name="T7" fmla="*/ 2 h 16"/>
                  <a:gd name="T8" fmla="*/ 3 w 14"/>
                  <a:gd name="T9" fmla="*/ 16 h 16"/>
                </a:gdLst>
                <a:ahLst/>
                <a:cxnLst>
                  <a:cxn ang="0">
                    <a:pos x="T0" y="T1"/>
                  </a:cxn>
                  <a:cxn ang="0">
                    <a:pos x="T2" y="T3"/>
                  </a:cxn>
                  <a:cxn ang="0">
                    <a:pos x="T4" y="T5"/>
                  </a:cxn>
                  <a:cxn ang="0">
                    <a:pos x="T6" y="T7"/>
                  </a:cxn>
                  <a:cxn ang="0">
                    <a:pos x="T8" y="T9"/>
                  </a:cxn>
                </a:cxnLst>
                <a:rect l="0" t="0" r="r" b="b"/>
                <a:pathLst>
                  <a:path w="14" h="16">
                    <a:moveTo>
                      <a:pt x="3" y="16"/>
                    </a:moveTo>
                    <a:lnTo>
                      <a:pt x="0" y="14"/>
                    </a:lnTo>
                    <a:lnTo>
                      <a:pt x="12" y="0"/>
                    </a:lnTo>
                    <a:lnTo>
                      <a:pt x="14" y="2"/>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8" name="Freeform 21">
                <a:extLst>
                  <a:ext uri="{FF2B5EF4-FFF2-40B4-BE49-F238E27FC236}">
                    <a16:creationId xmlns:a16="http://schemas.microsoft.com/office/drawing/2014/main" id="{C30373EC-F3B1-4940-A1B3-8CF83C5CE84E}"/>
                  </a:ext>
                </a:extLst>
              </p:cNvPr>
              <p:cNvSpPr>
                <a:spLocks/>
              </p:cNvSpPr>
              <p:nvPr/>
            </p:nvSpPr>
            <p:spPr bwMode="auto">
              <a:xfrm>
                <a:off x="5399" y="2638"/>
                <a:ext cx="22" cy="21"/>
              </a:xfrm>
              <a:custGeom>
                <a:avLst/>
                <a:gdLst>
                  <a:gd name="T0" fmla="*/ 22 w 22"/>
                  <a:gd name="T1" fmla="*/ 21 h 21"/>
                  <a:gd name="T2" fmla="*/ 0 w 22"/>
                  <a:gd name="T3" fmla="*/ 2 h 21"/>
                  <a:gd name="T4" fmla="*/ 3 w 22"/>
                  <a:gd name="T5" fmla="*/ 0 h 21"/>
                  <a:gd name="T6" fmla="*/ 22 w 22"/>
                  <a:gd name="T7" fmla="*/ 19 h 21"/>
                  <a:gd name="T8" fmla="*/ 22 w 22"/>
                  <a:gd name="T9" fmla="*/ 21 h 21"/>
                </a:gdLst>
                <a:ahLst/>
                <a:cxnLst>
                  <a:cxn ang="0">
                    <a:pos x="T0" y="T1"/>
                  </a:cxn>
                  <a:cxn ang="0">
                    <a:pos x="T2" y="T3"/>
                  </a:cxn>
                  <a:cxn ang="0">
                    <a:pos x="T4" y="T5"/>
                  </a:cxn>
                  <a:cxn ang="0">
                    <a:pos x="T6" y="T7"/>
                  </a:cxn>
                  <a:cxn ang="0">
                    <a:pos x="T8" y="T9"/>
                  </a:cxn>
                </a:cxnLst>
                <a:rect l="0" t="0" r="r" b="b"/>
                <a:pathLst>
                  <a:path w="22" h="21">
                    <a:moveTo>
                      <a:pt x="22" y="21"/>
                    </a:moveTo>
                    <a:lnTo>
                      <a:pt x="0" y="2"/>
                    </a:lnTo>
                    <a:lnTo>
                      <a:pt x="3" y="0"/>
                    </a:lnTo>
                    <a:lnTo>
                      <a:pt x="22" y="19"/>
                    </a:lnTo>
                    <a:lnTo>
                      <a:pt x="22"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9" name="Freeform 22">
                <a:extLst>
                  <a:ext uri="{FF2B5EF4-FFF2-40B4-BE49-F238E27FC236}">
                    <a16:creationId xmlns:a16="http://schemas.microsoft.com/office/drawing/2014/main" id="{AA829A36-CB03-41F0-86BB-197670BF463B}"/>
                  </a:ext>
                </a:extLst>
              </p:cNvPr>
              <p:cNvSpPr>
                <a:spLocks/>
              </p:cNvSpPr>
              <p:nvPr/>
            </p:nvSpPr>
            <p:spPr bwMode="auto">
              <a:xfrm>
                <a:off x="5428" y="2643"/>
                <a:ext cx="14" cy="16"/>
              </a:xfrm>
              <a:custGeom>
                <a:avLst/>
                <a:gdLst>
                  <a:gd name="T0" fmla="*/ 12 w 14"/>
                  <a:gd name="T1" fmla="*/ 16 h 16"/>
                  <a:gd name="T2" fmla="*/ 0 w 14"/>
                  <a:gd name="T3" fmla="*/ 2 h 16"/>
                  <a:gd name="T4" fmla="*/ 3 w 14"/>
                  <a:gd name="T5" fmla="*/ 0 h 16"/>
                  <a:gd name="T6" fmla="*/ 14 w 14"/>
                  <a:gd name="T7" fmla="*/ 14 h 16"/>
                  <a:gd name="T8" fmla="*/ 12 w 14"/>
                  <a:gd name="T9" fmla="*/ 16 h 16"/>
                </a:gdLst>
                <a:ahLst/>
                <a:cxnLst>
                  <a:cxn ang="0">
                    <a:pos x="T0" y="T1"/>
                  </a:cxn>
                  <a:cxn ang="0">
                    <a:pos x="T2" y="T3"/>
                  </a:cxn>
                  <a:cxn ang="0">
                    <a:pos x="T4" y="T5"/>
                  </a:cxn>
                  <a:cxn ang="0">
                    <a:pos x="T6" y="T7"/>
                  </a:cxn>
                  <a:cxn ang="0">
                    <a:pos x="T8" y="T9"/>
                  </a:cxn>
                </a:cxnLst>
                <a:rect l="0" t="0" r="r" b="b"/>
                <a:pathLst>
                  <a:path w="14" h="16">
                    <a:moveTo>
                      <a:pt x="12" y="16"/>
                    </a:moveTo>
                    <a:lnTo>
                      <a:pt x="0" y="2"/>
                    </a:lnTo>
                    <a:lnTo>
                      <a:pt x="3" y="0"/>
                    </a:lnTo>
                    <a:lnTo>
                      <a:pt x="14" y="14"/>
                    </a:lnTo>
                    <a:lnTo>
                      <a:pt x="1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0" name="Freeform 23">
                <a:extLst>
                  <a:ext uri="{FF2B5EF4-FFF2-40B4-BE49-F238E27FC236}">
                    <a16:creationId xmlns:a16="http://schemas.microsoft.com/office/drawing/2014/main" id="{54AF4E69-4159-4BE3-9FFD-584DCAA818EB}"/>
                  </a:ext>
                </a:extLst>
              </p:cNvPr>
              <p:cNvSpPr>
                <a:spLocks/>
              </p:cNvSpPr>
              <p:nvPr/>
            </p:nvSpPr>
            <p:spPr bwMode="auto">
              <a:xfrm>
                <a:off x="5557" y="2657"/>
                <a:ext cx="19" cy="21"/>
              </a:xfrm>
              <a:custGeom>
                <a:avLst/>
                <a:gdLst>
                  <a:gd name="T0" fmla="*/ 19 w 19"/>
                  <a:gd name="T1" fmla="*/ 21 h 21"/>
                  <a:gd name="T2" fmla="*/ 0 w 19"/>
                  <a:gd name="T3" fmla="*/ 2 h 21"/>
                  <a:gd name="T4" fmla="*/ 0 w 19"/>
                  <a:gd name="T5" fmla="*/ 0 h 21"/>
                  <a:gd name="T6" fmla="*/ 19 w 19"/>
                  <a:gd name="T7" fmla="*/ 19 h 21"/>
                  <a:gd name="T8" fmla="*/ 19 w 19"/>
                  <a:gd name="T9" fmla="*/ 21 h 21"/>
                </a:gdLst>
                <a:ahLst/>
                <a:cxnLst>
                  <a:cxn ang="0">
                    <a:pos x="T0" y="T1"/>
                  </a:cxn>
                  <a:cxn ang="0">
                    <a:pos x="T2" y="T3"/>
                  </a:cxn>
                  <a:cxn ang="0">
                    <a:pos x="T4" y="T5"/>
                  </a:cxn>
                  <a:cxn ang="0">
                    <a:pos x="T6" y="T7"/>
                  </a:cxn>
                  <a:cxn ang="0">
                    <a:pos x="T8" y="T9"/>
                  </a:cxn>
                </a:cxnLst>
                <a:rect l="0" t="0" r="r" b="b"/>
                <a:pathLst>
                  <a:path w="19" h="21">
                    <a:moveTo>
                      <a:pt x="19" y="21"/>
                    </a:moveTo>
                    <a:lnTo>
                      <a:pt x="0" y="2"/>
                    </a:lnTo>
                    <a:lnTo>
                      <a:pt x="0" y="0"/>
                    </a:lnTo>
                    <a:lnTo>
                      <a:pt x="19" y="19"/>
                    </a:lnTo>
                    <a:lnTo>
                      <a:pt x="19"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1" name="Freeform 24">
                <a:extLst>
                  <a:ext uri="{FF2B5EF4-FFF2-40B4-BE49-F238E27FC236}">
                    <a16:creationId xmlns:a16="http://schemas.microsoft.com/office/drawing/2014/main" id="{83C9E2B4-6493-41FE-AA22-437C87568A13}"/>
                  </a:ext>
                </a:extLst>
              </p:cNvPr>
              <p:cNvSpPr>
                <a:spLocks/>
              </p:cNvSpPr>
              <p:nvPr/>
            </p:nvSpPr>
            <p:spPr bwMode="auto">
              <a:xfrm>
                <a:off x="5536" y="2657"/>
                <a:ext cx="14" cy="16"/>
              </a:xfrm>
              <a:custGeom>
                <a:avLst/>
                <a:gdLst>
                  <a:gd name="T0" fmla="*/ 12 w 14"/>
                  <a:gd name="T1" fmla="*/ 16 h 16"/>
                  <a:gd name="T2" fmla="*/ 0 w 14"/>
                  <a:gd name="T3" fmla="*/ 2 h 16"/>
                  <a:gd name="T4" fmla="*/ 0 w 14"/>
                  <a:gd name="T5" fmla="*/ 0 h 16"/>
                  <a:gd name="T6" fmla="*/ 14 w 14"/>
                  <a:gd name="T7" fmla="*/ 14 h 16"/>
                  <a:gd name="T8" fmla="*/ 12 w 14"/>
                  <a:gd name="T9" fmla="*/ 16 h 16"/>
                </a:gdLst>
                <a:ahLst/>
                <a:cxnLst>
                  <a:cxn ang="0">
                    <a:pos x="T0" y="T1"/>
                  </a:cxn>
                  <a:cxn ang="0">
                    <a:pos x="T2" y="T3"/>
                  </a:cxn>
                  <a:cxn ang="0">
                    <a:pos x="T4" y="T5"/>
                  </a:cxn>
                  <a:cxn ang="0">
                    <a:pos x="T6" y="T7"/>
                  </a:cxn>
                  <a:cxn ang="0">
                    <a:pos x="T8" y="T9"/>
                  </a:cxn>
                </a:cxnLst>
                <a:rect l="0" t="0" r="r" b="b"/>
                <a:pathLst>
                  <a:path w="14" h="16">
                    <a:moveTo>
                      <a:pt x="12" y="16"/>
                    </a:moveTo>
                    <a:lnTo>
                      <a:pt x="0" y="2"/>
                    </a:lnTo>
                    <a:lnTo>
                      <a:pt x="0" y="0"/>
                    </a:lnTo>
                    <a:lnTo>
                      <a:pt x="14" y="14"/>
                    </a:lnTo>
                    <a:lnTo>
                      <a:pt x="1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2" name="Freeform 25">
                <a:extLst>
                  <a:ext uri="{FF2B5EF4-FFF2-40B4-BE49-F238E27FC236}">
                    <a16:creationId xmlns:a16="http://schemas.microsoft.com/office/drawing/2014/main" id="{B80B4FD6-3A68-432A-81EE-35E406AC843C}"/>
                  </a:ext>
                </a:extLst>
              </p:cNvPr>
              <p:cNvSpPr>
                <a:spLocks/>
              </p:cNvSpPr>
              <p:nvPr/>
            </p:nvSpPr>
            <p:spPr bwMode="auto">
              <a:xfrm>
                <a:off x="5557" y="2638"/>
                <a:ext cx="19" cy="21"/>
              </a:xfrm>
              <a:custGeom>
                <a:avLst/>
                <a:gdLst>
                  <a:gd name="T0" fmla="*/ 0 w 19"/>
                  <a:gd name="T1" fmla="*/ 21 h 21"/>
                  <a:gd name="T2" fmla="*/ 0 w 19"/>
                  <a:gd name="T3" fmla="*/ 19 h 21"/>
                  <a:gd name="T4" fmla="*/ 19 w 19"/>
                  <a:gd name="T5" fmla="*/ 0 h 21"/>
                  <a:gd name="T6" fmla="*/ 19 w 19"/>
                  <a:gd name="T7" fmla="*/ 2 h 21"/>
                  <a:gd name="T8" fmla="*/ 0 w 19"/>
                  <a:gd name="T9" fmla="*/ 21 h 21"/>
                </a:gdLst>
                <a:ahLst/>
                <a:cxnLst>
                  <a:cxn ang="0">
                    <a:pos x="T0" y="T1"/>
                  </a:cxn>
                  <a:cxn ang="0">
                    <a:pos x="T2" y="T3"/>
                  </a:cxn>
                  <a:cxn ang="0">
                    <a:pos x="T4" y="T5"/>
                  </a:cxn>
                  <a:cxn ang="0">
                    <a:pos x="T6" y="T7"/>
                  </a:cxn>
                  <a:cxn ang="0">
                    <a:pos x="T8" y="T9"/>
                  </a:cxn>
                </a:cxnLst>
                <a:rect l="0" t="0" r="r" b="b"/>
                <a:pathLst>
                  <a:path w="19" h="21">
                    <a:moveTo>
                      <a:pt x="0" y="21"/>
                    </a:moveTo>
                    <a:lnTo>
                      <a:pt x="0" y="19"/>
                    </a:lnTo>
                    <a:lnTo>
                      <a:pt x="19" y="0"/>
                    </a:lnTo>
                    <a:lnTo>
                      <a:pt x="19" y="2"/>
                    </a:lnTo>
                    <a:lnTo>
                      <a:pt x="0"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3" name="Freeform 26">
                <a:extLst>
                  <a:ext uri="{FF2B5EF4-FFF2-40B4-BE49-F238E27FC236}">
                    <a16:creationId xmlns:a16="http://schemas.microsoft.com/office/drawing/2014/main" id="{B65F6898-7F45-4AE5-8B89-A5258287ED45}"/>
                  </a:ext>
                </a:extLst>
              </p:cNvPr>
              <p:cNvSpPr>
                <a:spLocks/>
              </p:cNvSpPr>
              <p:nvPr/>
            </p:nvSpPr>
            <p:spPr bwMode="auto">
              <a:xfrm>
                <a:off x="5536" y="2643"/>
                <a:ext cx="14" cy="16"/>
              </a:xfrm>
              <a:custGeom>
                <a:avLst/>
                <a:gdLst>
                  <a:gd name="T0" fmla="*/ 0 w 14"/>
                  <a:gd name="T1" fmla="*/ 16 h 16"/>
                  <a:gd name="T2" fmla="*/ 0 w 14"/>
                  <a:gd name="T3" fmla="*/ 14 h 16"/>
                  <a:gd name="T4" fmla="*/ 12 w 14"/>
                  <a:gd name="T5" fmla="*/ 0 h 16"/>
                  <a:gd name="T6" fmla="*/ 14 w 14"/>
                  <a:gd name="T7" fmla="*/ 2 h 16"/>
                  <a:gd name="T8" fmla="*/ 0 w 14"/>
                  <a:gd name="T9" fmla="*/ 16 h 16"/>
                </a:gdLst>
                <a:ahLst/>
                <a:cxnLst>
                  <a:cxn ang="0">
                    <a:pos x="T0" y="T1"/>
                  </a:cxn>
                  <a:cxn ang="0">
                    <a:pos x="T2" y="T3"/>
                  </a:cxn>
                  <a:cxn ang="0">
                    <a:pos x="T4" y="T5"/>
                  </a:cxn>
                  <a:cxn ang="0">
                    <a:pos x="T6" y="T7"/>
                  </a:cxn>
                  <a:cxn ang="0">
                    <a:pos x="T8" y="T9"/>
                  </a:cxn>
                </a:cxnLst>
                <a:rect l="0" t="0" r="r" b="b"/>
                <a:pathLst>
                  <a:path w="14" h="16">
                    <a:moveTo>
                      <a:pt x="0" y="16"/>
                    </a:moveTo>
                    <a:lnTo>
                      <a:pt x="0" y="14"/>
                    </a:lnTo>
                    <a:lnTo>
                      <a:pt x="12" y="0"/>
                    </a:lnTo>
                    <a:lnTo>
                      <a:pt x="14" y="2"/>
                    </a:lnTo>
                    <a:lnTo>
                      <a:pt x="0"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4" name="Freeform 27">
                <a:extLst>
                  <a:ext uri="{FF2B5EF4-FFF2-40B4-BE49-F238E27FC236}">
                    <a16:creationId xmlns:a16="http://schemas.microsoft.com/office/drawing/2014/main" id="{ACDB1A41-D701-4DA1-88A3-5988F4BE03DB}"/>
                  </a:ext>
                </a:extLst>
              </p:cNvPr>
              <p:cNvSpPr>
                <a:spLocks/>
              </p:cNvSpPr>
              <p:nvPr/>
            </p:nvSpPr>
            <p:spPr bwMode="auto">
              <a:xfrm>
                <a:off x="5431" y="2600"/>
                <a:ext cx="119" cy="119"/>
              </a:xfrm>
              <a:custGeom>
                <a:avLst/>
                <a:gdLst>
                  <a:gd name="T0" fmla="*/ 117 w 119"/>
                  <a:gd name="T1" fmla="*/ 119 h 119"/>
                  <a:gd name="T2" fmla="*/ 0 w 119"/>
                  <a:gd name="T3" fmla="*/ 2 h 119"/>
                  <a:gd name="T4" fmla="*/ 0 w 119"/>
                  <a:gd name="T5" fmla="*/ 0 h 119"/>
                  <a:gd name="T6" fmla="*/ 119 w 119"/>
                  <a:gd name="T7" fmla="*/ 116 h 119"/>
                  <a:gd name="T8" fmla="*/ 117 w 119"/>
                  <a:gd name="T9" fmla="*/ 119 h 119"/>
                </a:gdLst>
                <a:ahLst/>
                <a:cxnLst>
                  <a:cxn ang="0">
                    <a:pos x="T0" y="T1"/>
                  </a:cxn>
                  <a:cxn ang="0">
                    <a:pos x="T2" y="T3"/>
                  </a:cxn>
                  <a:cxn ang="0">
                    <a:pos x="T4" y="T5"/>
                  </a:cxn>
                  <a:cxn ang="0">
                    <a:pos x="T6" y="T7"/>
                  </a:cxn>
                  <a:cxn ang="0">
                    <a:pos x="T8" y="T9"/>
                  </a:cxn>
                </a:cxnLst>
                <a:rect l="0" t="0" r="r" b="b"/>
                <a:pathLst>
                  <a:path w="119" h="119">
                    <a:moveTo>
                      <a:pt x="117" y="119"/>
                    </a:moveTo>
                    <a:lnTo>
                      <a:pt x="0" y="2"/>
                    </a:lnTo>
                    <a:lnTo>
                      <a:pt x="0" y="0"/>
                    </a:lnTo>
                    <a:lnTo>
                      <a:pt x="119" y="116"/>
                    </a:lnTo>
                    <a:lnTo>
                      <a:pt x="117"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5" name="Freeform 28">
                <a:extLst>
                  <a:ext uri="{FF2B5EF4-FFF2-40B4-BE49-F238E27FC236}">
                    <a16:creationId xmlns:a16="http://schemas.microsoft.com/office/drawing/2014/main" id="{66BC2A16-18B4-4698-957C-A6AB35FAF5DE}"/>
                  </a:ext>
                </a:extLst>
              </p:cNvPr>
              <p:cNvSpPr>
                <a:spLocks noEditPoints="1"/>
              </p:cNvSpPr>
              <p:nvPr/>
            </p:nvSpPr>
            <p:spPr bwMode="auto">
              <a:xfrm>
                <a:off x="5397" y="2566"/>
                <a:ext cx="38" cy="38"/>
              </a:xfrm>
              <a:custGeom>
                <a:avLst/>
                <a:gdLst>
                  <a:gd name="T0" fmla="*/ 38 w 38"/>
                  <a:gd name="T1" fmla="*/ 38 h 38"/>
                  <a:gd name="T2" fmla="*/ 10 w 38"/>
                  <a:gd name="T3" fmla="*/ 29 h 38"/>
                  <a:gd name="T4" fmla="*/ 0 w 38"/>
                  <a:gd name="T5" fmla="*/ 0 h 38"/>
                  <a:gd name="T6" fmla="*/ 29 w 38"/>
                  <a:gd name="T7" fmla="*/ 10 h 38"/>
                  <a:gd name="T8" fmla="*/ 38 w 38"/>
                  <a:gd name="T9" fmla="*/ 38 h 38"/>
                  <a:gd name="T10" fmla="*/ 12 w 38"/>
                  <a:gd name="T11" fmla="*/ 27 h 38"/>
                  <a:gd name="T12" fmla="*/ 34 w 38"/>
                  <a:gd name="T13" fmla="*/ 34 h 38"/>
                  <a:gd name="T14" fmla="*/ 26 w 38"/>
                  <a:gd name="T15" fmla="*/ 12 h 38"/>
                  <a:gd name="T16" fmla="*/ 5 w 38"/>
                  <a:gd name="T17" fmla="*/ 5 h 38"/>
                  <a:gd name="T18" fmla="*/ 12 w 38"/>
                  <a:gd name="T1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10" y="29"/>
                    </a:lnTo>
                    <a:lnTo>
                      <a:pt x="0" y="0"/>
                    </a:lnTo>
                    <a:lnTo>
                      <a:pt x="29" y="10"/>
                    </a:lnTo>
                    <a:lnTo>
                      <a:pt x="38" y="38"/>
                    </a:lnTo>
                    <a:close/>
                    <a:moveTo>
                      <a:pt x="12" y="27"/>
                    </a:moveTo>
                    <a:lnTo>
                      <a:pt x="34" y="34"/>
                    </a:lnTo>
                    <a:lnTo>
                      <a:pt x="26" y="12"/>
                    </a:lnTo>
                    <a:lnTo>
                      <a:pt x="5" y="5"/>
                    </a:lnTo>
                    <a:lnTo>
                      <a:pt x="1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6" name="Rectangle 29">
                <a:extLst>
                  <a:ext uri="{FF2B5EF4-FFF2-40B4-BE49-F238E27FC236}">
                    <a16:creationId xmlns:a16="http://schemas.microsoft.com/office/drawing/2014/main" id="{449645BD-A8C1-47E2-B5D1-45360E221E09}"/>
                  </a:ext>
                </a:extLst>
              </p:cNvPr>
              <p:cNvSpPr>
                <a:spLocks noChangeArrowheads="1"/>
              </p:cNvSpPr>
              <p:nvPr/>
            </p:nvSpPr>
            <p:spPr bwMode="auto">
              <a:xfrm>
                <a:off x="5414" y="2609"/>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7" name="Freeform 30">
                <a:extLst>
                  <a:ext uri="{FF2B5EF4-FFF2-40B4-BE49-F238E27FC236}">
                    <a16:creationId xmlns:a16="http://schemas.microsoft.com/office/drawing/2014/main" id="{4178A01E-7AE6-48EF-A002-C1019274AD83}"/>
                  </a:ext>
                </a:extLst>
              </p:cNvPr>
              <p:cNvSpPr>
                <a:spLocks/>
              </p:cNvSpPr>
              <p:nvPr/>
            </p:nvSpPr>
            <p:spPr bwMode="auto">
              <a:xfrm>
                <a:off x="5438" y="2623"/>
                <a:ext cx="19" cy="5"/>
              </a:xfrm>
              <a:custGeom>
                <a:avLst/>
                <a:gdLst>
                  <a:gd name="T0" fmla="*/ 0 w 19"/>
                  <a:gd name="T1" fmla="*/ 5 h 5"/>
                  <a:gd name="T2" fmla="*/ 0 w 19"/>
                  <a:gd name="T3" fmla="*/ 3 h 5"/>
                  <a:gd name="T4" fmla="*/ 19 w 19"/>
                  <a:gd name="T5" fmla="*/ 0 h 5"/>
                  <a:gd name="T6" fmla="*/ 19 w 19"/>
                  <a:gd name="T7" fmla="*/ 3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3"/>
                    </a:lnTo>
                    <a:lnTo>
                      <a:pt x="19" y="0"/>
                    </a:lnTo>
                    <a:lnTo>
                      <a:pt x="19" y="3"/>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8" name="Rectangle 31">
                <a:extLst>
                  <a:ext uri="{FF2B5EF4-FFF2-40B4-BE49-F238E27FC236}">
                    <a16:creationId xmlns:a16="http://schemas.microsoft.com/office/drawing/2014/main" id="{E07F9A64-F384-4C86-A125-C92D4442075A}"/>
                  </a:ext>
                </a:extLst>
              </p:cNvPr>
              <p:cNvSpPr>
                <a:spLocks noChangeArrowheads="1"/>
              </p:cNvSpPr>
              <p:nvPr/>
            </p:nvSpPr>
            <p:spPr bwMode="auto">
              <a:xfrm>
                <a:off x="5440" y="2583"/>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9" name="Freeform 32">
                <a:extLst>
                  <a:ext uri="{FF2B5EF4-FFF2-40B4-BE49-F238E27FC236}">
                    <a16:creationId xmlns:a16="http://schemas.microsoft.com/office/drawing/2014/main" id="{810622EF-A0B5-4A82-9F64-E7308FD2BE9C}"/>
                  </a:ext>
                </a:extLst>
              </p:cNvPr>
              <p:cNvSpPr>
                <a:spLocks/>
              </p:cNvSpPr>
              <p:nvPr/>
            </p:nvSpPr>
            <p:spPr bwMode="auto">
              <a:xfrm>
                <a:off x="5454" y="2607"/>
                <a:ext cx="5" cy="19"/>
              </a:xfrm>
              <a:custGeom>
                <a:avLst/>
                <a:gdLst>
                  <a:gd name="T0" fmla="*/ 3 w 5"/>
                  <a:gd name="T1" fmla="*/ 19 h 19"/>
                  <a:gd name="T2" fmla="*/ 0 w 5"/>
                  <a:gd name="T3" fmla="*/ 19 h 19"/>
                  <a:gd name="T4" fmla="*/ 3 w 5"/>
                  <a:gd name="T5" fmla="*/ 0 h 19"/>
                  <a:gd name="T6" fmla="*/ 5 w 5"/>
                  <a:gd name="T7" fmla="*/ 0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19"/>
                    </a:lnTo>
                    <a:lnTo>
                      <a:pt x="3" y="0"/>
                    </a:lnTo>
                    <a:lnTo>
                      <a:pt x="5" y="0"/>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0" name="Freeform 33">
                <a:extLst>
                  <a:ext uri="{FF2B5EF4-FFF2-40B4-BE49-F238E27FC236}">
                    <a16:creationId xmlns:a16="http://schemas.microsoft.com/office/drawing/2014/main" id="{5470AAFA-39C3-48AE-93CE-84887C5BC2D9}"/>
                  </a:ext>
                </a:extLst>
              </p:cNvPr>
              <p:cNvSpPr>
                <a:spLocks noEditPoints="1"/>
              </p:cNvSpPr>
              <p:nvPr/>
            </p:nvSpPr>
            <p:spPr bwMode="auto">
              <a:xfrm>
                <a:off x="5543" y="2711"/>
                <a:ext cx="38" cy="39"/>
              </a:xfrm>
              <a:custGeom>
                <a:avLst/>
                <a:gdLst>
                  <a:gd name="T0" fmla="*/ 38 w 38"/>
                  <a:gd name="T1" fmla="*/ 39 h 39"/>
                  <a:gd name="T2" fmla="*/ 9 w 38"/>
                  <a:gd name="T3" fmla="*/ 29 h 39"/>
                  <a:gd name="T4" fmla="*/ 0 w 38"/>
                  <a:gd name="T5" fmla="*/ 0 h 39"/>
                  <a:gd name="T6" fmla="*/ 28 w 38"/>
                  <a:gd name="T7" fmla="*/ 10 h 39"/>
                  <a:gd name="T8" fmla="*/ 38 w 38"/>
                  <a:gd name="T9" fmla="*/ 39 h 39"/>
                  <a:gd name="T10" fmla="*/ 12 w 38"/>
                  <a:gd name="T11" fmla="*/ 29 h 39"/>
                  <a:gd name="T12" fmla="*/ 33 w 38"/>
                  <a:gd name="T13" fmla="*/ 36 h 39"/>
                  <a:gd name="T14" fmla="*/ 26 w 38"/>
                  <a:gd name="T15" fmla="*/ 12 h 39"/>
                  <a:gd name="T16" fmla="*/ 5 w 38"/>
                  <a:gd name="T17" fmla="*/ 5 h 39"/>
                  <a:gd name="T18" fmla="*/ 12 w 38"/>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38" y="39"/>
                    </a:moveTo>
                    <a:lnTo>
                      <a:pt x="9" y="29"/>
                    </a:lnTo>
                    <a:lnTo>
                      <a:pt x="0" y="0"/>
                    </a:lnTo>
                    <a:lnTo>
                      <a:pt x="28" y="10"/>
                    </a:lnTo>
                    <a:lnTo>
                      <a:pt x="38" y="39"/>
                    </a:lnTo>
                    <a:close/>
                    <a:moveTo>
                      <a:pt x="12" y="29"/>
                    </a:moveTo>
                    <a:lnTo>
                      <a:pt x="33" y="36"/>
                    </a:lnTo>
                    <a:lnTo>
                      <a:pt x="26" y="12"/>
                    </a:lnTo>
                    <a:lnTo>
                      <a:pt x="5" y="5"/>
                    </a:lnTo>
                    <a:lnTo>
                      <a:pt x="1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1" name="Rectangle 34">
                <a:extLst>
                  <a:ext uri="{FF2B5EF4-FFF2-40B4-BE49-F238E27FC236}">
                    <a16:creationId xmlns:a16="http://schemas.microsoft.com/office/drawing/2014/main" id="{C0FE3296-9D5B-4CDF-B2B5-C2E0BE02D8D2}"/>
                  </a:ext>
                </a:extLst>
              </p:cNvPr>
              <p:cNvSpPr>
                <a:spLocks noChangeArrowheads="1"/>
              </p:cNvSpPr>
              <p:nvPr/>
            </p:nvSpPr>
            <p:spPr bwMode="auto">
              <a:xfrm>
                <a:off x="5536" y="2707"/>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2" name="Freeform 35">
                <a:extLst>
                  <a:ext uri="{FF2B5EF4-FFF2-40B4-BE49-F238E27FC236}">
                    <a16:creationId xmlns:a16="http://schemas.microsoft.com/office/drawing/2014/main" id="{0063C8D5-8FF7-454A-A77B-920175AFA052}"/>
                  </a:ext>
                </a:extLst>
              </p:cNvPr>
              <p:cNvSpPr>
                <a:spLocks/>
              </p:cNvSpPr>
              <p:nvPr/>
            </p:nvSpPr>
            <p:spPr bwMode="auto">
              <a:xfrm>
                <a:off x="5519" y="2690"/>
                <a:ext cx="5" cy="19"/>
              </a:xfrm>
              <a:custGeom>
                <a:avLst/>
                <a:gdLst>
                  <a:gd name="T0" fmla="*/ 2 w 5"/>
                  <a:gd name="T1" fmla="*/ 19 h 19"/>
                  <a:gd name="T2" fmla="*/ 0 w 5"/>
                  <a:gd name="T3" fmla="*/ 19 h 19"/>
                  <a:gd name="T4" fmla="*/ 2 w 5"/>
                  <a:gd name="T5" fmla="*/ 0 h 19"/>
                  <a:gd name="T6" fmla="*/ 5 w 5"/>
                  <a:gd name="T7" fmla="*/ 0 h 19"/>
                  <a:gd name="T8" fmla="*/ 2 w 5"/>
                  <a:gd name="T9" fmla="*/ 19 h 19"/>
                </a:gdLst>
                <a:ahLst/>
                <a:cxnLst>
                  <a:cxn ang="0">
                    <a:pos x="T0" y="T1"/>
                  </a:cxn>
                  <a:cxn ang="0">
                    <a:pos x="T2" y="T3"/>
                  </a:cxn>
                  <a:cxn ang="0">
                    <a:pos x="T4" y="T5"/>
                  </a:cxn>
                  <a:cxn ang="0">
                    <a:pos x="T6" y="T7"/>
                  </a:cxn>
                  <a:cxn ang="0">
                    <a:pos x="T8" y="T9"/>
                  </a:cxn>
                </a:cxnLst>
                <a:rect l="0" t="0" r="r" b="b"/>
                <a:pathLst>
                  <a:path w="5" h="19">
                    <a:moveTo>
                      <a:pt x="2" y="19"/>
                    </a:moveTo>
                    <a:lnTo>
                      <a:pt x="0" y="19"/>
                    </a:lnTo>
                    <a:lnTo>
                      <a:pt x="2" y="0"/>
                    </a:lnTo>
                    <a:lnTo>
                      <a:pt x="5"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3" name="Rectangle 36">
                <a:extLst>
                  <a:ext uri="{FF2B5EF4-FFF2-40B4-BE49-F238E27FC236}">
                    <a16:creationId xmlns:a16="http://schemas.microsoft.com/office/drawing/2014/main" id="{01FD585B-38A5-4886-9A66-2FAA16C84BD0}"/>
                  </a:ext>
                </a:extLst>
              </p:cNvPr>
              <p:cNvSpPr>
                <a:spLocks noChangeArrowheads="1"/>
              </p:cNvSpPr>
              <p:nvPr/>
            </p:nvSpPr>
            <p:spPr bwMode="auto">
              <a:xfrm>
                <a:off x="5538" y="2704"/>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4" name="Freeform 37">
                <a:extLst>
                  <a:ext uri="{FF2B5EF4-FFF2-40B4-BE49-F238E27FC236}">
                    <a16:creationId xmlns:a16="http://schemas.microsoft.com/office/drawing/2014/main" id="{52AC5E2D-438D-485D-B668-7CED7F6D907B}"/>
                  </a:ext>
                </a:extLst>
              </p:cNvPr>
              <p:cNvSpPr>
                <a:spLocks/>
              </p:cNvSpPr>
              <p:nvPr/>
            </p:nvSpPr>
            <p:spPr bwMode="auto">
              <a:xfrm>
                <a:off x="5521" y="2688"/>
                <a:ext cx="19" cy="4"/>
              </a:xfrm>
              <a:custGeom>
                <a:avLst/>
                <a:gdLst>
                  <a:gd name="T0" fmla="*/ 0 w 19"/>
                  <a:gd name="T1" fmla="*/ 4 h 4"/>
                  <a:gd name="T2" fmla="*/ 0 w 19"/>
                  <a:gd name="T3" fmla="*/ 2 h 4"/>
                  <a:gd name="T4" fmla="*/ 19 w 19"/>
                  <a:gd name="T5" fmla="*/ 0 h 4"/>
                  <a:gd name="T6" fmla="*/ 19 w 19"/>
                  <a:gd name="T7" fmla="*/ 2 h 4"/>
                  <a:gd name="T8" fmla="*/ 0 w 19"/>
                  <a:gd name="T9" fmla="*/ 4 h 4"/>
                </a:gdLst>
                <a:ahLst/>
                <a:cxnLst>
                  <a:cxn ang="0">
                    <a:pos x="T0" y="T1"/>
                  </a:cxn>
                  <a:cxn ang="0">
                    <a:pos x="T2" y="T3"/>
                  </a:cxn>
                  <a:cxn ang="0">
                    <a:pos x="T4" y="T5"/>
                  </a:cxn>
                  <a:cxn ang="0">
                    <a:pos x="T6" y="T7"/>
                  </a:cxn>
                  <a:cxn ang="0">
                    <a:pos x="T8" y="T9"/>
                  </a:cxn>
                </a:cxnLst>
                <a:rect l="0" t="0" r="r" b="b"/>
                <a:pathLst>
                  <a:path w="19" h="4">
                    <a:moveTo>
                      <a:pt x="0" y="4"/>
                    </a:moveTo>
                    <a:lnTo>
                      <a:pt x="0" y="2"/>
                    </a:lnTo>
                    <a:lnTo>
                      <a:pt x="19" y="0"/>
                    </a:lnTo>
                    <a:lnTo>
                      <a:pt x="19" y="2"/>
                    </a:lnTo>
                    <a:lnTo>
                      <a:pt x="0"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5" name="Freeform 38">
                <a:extLst>
                  <a:ext uri="{FF2B5EF4-FFF2-40B4-BE49-F238E27FC236}">
                    <a16:creationId xmlns:a16="http://schemas.microsoft.com/office/drawing/2014/main" id="{9D2FD6C7-86AA-4BD2-B0F3-9C9C5624A7E2}"/>
                  </a:ext>
                </a:extLst>
              </p:cNvPr>
              <p:cNvSpPr>
                <a:spLocks/>
              </p:cNvSpPr>
              <p:nvPr/>
            </p:nvSpPr>
            <p:spPr bwMode="auto">
              <a:xfrm>
                <a:off x="5431" y="2597"/>
                <a:ext cx="119" cy="119"/>
              </a:xfrm>
              <a:custGeom>
                <a:avLst/>
                <a:gdLst>
                  <a:gd name="T0" fmla="*/ 0 w 119"/>
                  <a:gd name="T1" fmla="*/ 119 h 119"/>
                  <a:gd name="T2" fmla="*/ 0 w 119"/>
                  <a:gd name="T3" fmla="*/ 119 h 119"/>
                  <a:gd name="T4" fmla="*/ 117 w 119"/>
                  <a:gd name="T5" fmla="*/ 0 h 119"/>
                  <a:gd name="T6" fmla="*/ 119 w 119"/>
                  <a:gd name="T7" fmla="*/ 3 h 119"/>
                  <a:gd name="T8" fmla="*/ 0 w 119"/>
                  <a:gd name="T9" fmla="*/ 119 h 119"/>
                </a:gdLst>
                <a:ahLst/>
                <a:cxnLst>
                  <a:cxn ang="0">
                    <a:pos x="T0" y="T1"/>
                  </a:cxn>
                  <a:cxn ang="0">
                    <a:pos x="T2" y="T3"/>
                  </a:cxn>
                  <a:cxn ang="0">
                    <a:pos x="T4" y="T5"/>
                  </a:cxn>
                  <a:cxn ang="0">
                    <a:pos x="T6" y="T7"/>
                  </a:cxn>
                  <a:cxn ang="0">
                    <a:pos x="T8" y="T9"/>
                  </a:cxn>
                </a:cxnLst>
                <a:rect l="0" t="0" r="r" b="b"/>
                <a:pathLst>
                  <a:path w="119" h="119">
                    <a:moveTo>
                      <a:pt x="0" y="119"/>
                    </a:moveTo>
                    <a:lnTo>
                      <a:pt x="0" y="119"/>
                    </a:lnTo>
                    <a:lnTo>
                      <a:pt x="117" y="0"/>
                    </a:lnTo>
                    <a:lnTo>
                      <a:pt x="119" y="3"/>
                    </a:lnTo>
                    <a:lnTo>
                      <a:pt x="0"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6" name="Freeform 39">
                <a:extLst>
                  <a:ext uri="{FF2B5EF4-FFF2-40B4-BE49-F238E27FC236}">
                    <a16:creationId xmlns:a16="http://schemas.microsoft.com/office/drawing/2014/main" id="{CDF2EAF8-4B95-4DE0-B588-85F45E706FF1}"/>
                  </a:ext>
                </a:extLst>
              </p:cNvPr>
              <p:cNvSpPr>
                <a:spLocks noEditPoints="1"/>
              </p:cNvSpPr>
              <p:nvPr/>
            </p:nvSpPr>
            <p:spPr bwMode="auto">
              <a:xfrm>
                <a:off x="5397" y="2711"/>
                <a:ext cx="38" cy="39"/>
              </a:xfrm>
              <a:custGeom>
                <a:avLst/>
                <a:gdLst>
                  <a:gd name="T0" fmla="*/ 0 w 38"/>
                  <a:gd name="T1" fmla="*/ 39 h 39"/>
                  <a:gd name="T2" fmla="*/ 10 w 38"/>
                  <a:gd name="T3" fmla="*/ 10 h 39"/>
                  <a:gd name="T4" fmla="*/ 38 w 38"/>
                  <a:gd name="T5" fmla="*/ 0 h 39"/>
                  <a:gd name="T6" fmla="*/ 29 w 38"/>
                  <a:gd name="T7" fmla="*/ 29 h 39"/>
                  <a:gd name="T8" fmla="*/ 0 w 38"/>
                  <a:gd name="T9" fmla="*/ 39 h 39"/>
                  <a:gd name="T10" fmla="*/ 12 w 38"/>
                  <a:gd name="T11" fmla="*/ 12 h 39"/>
                  <a:gd name="T12" fmla="*/ 5 w 38"/>
                  <a:gd name="T13" fmla="*/ 36 h 39"/>
                  <a:gd name="T14" fmla="*/ 26 w 38"/>
                  <a:gd name="T15" fmla="*/ 29 h 39"/>
                  <a:gd name="T16" fmla="*/ 34 w 38"/>
                  <a:gd name="T17" fmla="*/ 5 h 39"/>
                  <a:gd name="T18" fmla="*/ 12 w 38"/>
                  <a:gd name="T19" fmla="*/ 1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0" y="39"/>
                    </a:moveTo>
                    <a:lnTo>
                      <a:pt x="10" y="10"/>
                    </a:lnTo>
                    <a:lnTo>
                      <a:pt x="38" y="0"/>
                    </a:lnTo>
                    <a:lnTo>
                      <a:pt x="29" y="29"/>
                    </a:lnTo>
                    <a:lnTo>
                      <a:pt x="0" y="39"/>
                    </a:lnTo>
                    <a:close/>
                    <a:moveTo>
                      <a:pt x="12" y="12"/>
                    </a:moveTo>
                    <a:lnTo>
                      <a:pt x="5" y="36"/>
                    </a:lnTo>
                    <a:lnTo>
                      <a:pt x="26" y="29"/>
                    </a:lnTo>
                    <a:lnTo>
                      <a:pt x="34"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7" name="Rectangle 40">
                <a:extLst>
                  <a:ext uri="{FF2B5EF4-FFF2-40B4-BE49-F238E27FC236}">
                    <a16:creationId xmlns:a16="http://schemas.microsoft.com/office/drawing/2014/main" id="{76EB0E84-827C-4975-A746-CEE0B4606273}"/>
                  </a:ext>
                </a:extLst>
              </p:cNvPr>
              <p:cNvSpPr>
                <a:spLocks noChangeArrowheads="1"/>
              </p:cNvSpPr>
              <p:nvPr/>
            </p:nvSpPr>
            <p:spPr bwMode="auto">
              <a:xfrm>
                <a:off x="5440" y="2707"/>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8" name="Freeform 41">
                <a:extLst>
                  <a:ext uri="{FF2B5EF4-FFF2-40B4-BE49-F238E27FC236}">
                    <a16:creationId xmlns:a16="http://schemas.microsoft.com/office/drawing/2014/main" id="{1A674B55-5942-496C-A420-8D54DC9E22F6}"/>
                  </a:ext>
                </a:extLst>
              </p:cNvPr>
              <p:cNvSpPr>
                <a:spLocks/>
              </p:cNvSpPr>
              <p:nvPr/>
            </p:nvSpPr>
            <p:spPr bwMode="auto">
              <a:xfrm>
                <a:off x="5454" y="2690"/>
                <a:ext cx="5" cy="19"/>
              </a:xfrm>
              <a:custGeom>
                <a:avLst/>
                <a:gdLst>
                  <a:gd name="T0" fmla="*/ 3 w 5"/>
                  <a:gd name="T1" fmla="*/ 19 h 19"/>
                  <a:gd name="T2" fmla="*/ 0 w 5"/>
                  <a:gd name="T3" fmla="*/ 0 h 19"/>
                  <a:gd name="T4" fmla="*/ 3 w 5"/>
                  <a:gd name="T5" fmla="*/ 0 h 19"/>
                  <a:gd name="T6" fmla="*/ 5 w 5"/>
                  <a:gd name="T7" fmla="*/ 19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0"/>
                    </a:lnTo>
                    <a:lnTo>
                      <a:pt x="3" y="0"/>
                    </a:lnTo>
                    <a:lnTo>
                      <a:pt x="5" y="19"/>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9" name="Rectangle 42">
                <a:extLst>
                  <a:ext uri="{FF2B5EF4-FFF2-40B4-BE49-F238E27FC236}">
                    <a16:creationId xmlns:a16="http://schemas.microsoft.com/office/drawing/2014/main" id="{50512B35-32CC-40FF-A06A-8C56F2117A54}"/>
                  </a:ext>
                </a:extLst>
              </p:cNvPr>
              <p:cNvSpPr>
                <a:spLocks noChangeArrowheads="1"/>
              </p:cNvSpPr>
              <p:nvPr/>
            </p:nvSpPr>
            <p:spPr bwMode="auto">
              <a:xfrm>
                <a:off x="5414" y="2704"/>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0" name="Freeform 43">
                <a:extLst>
                  <a:ext uri="{FF2B5EF4-FFF2-40B4-BE49-F238E27FC236}">
                    <a16:creationId xmlns:a16="http://schemas.microsoft.com/office/drawing/2014/main" id="{F281EDBE-A083-4F08-88AE-BFA543ECF7B3}"/>
                  </a:ext>
                </a:extLst>
              </p:cNvPr>
              <p:cNvSpPr>
                <a:spLocks/>
              </p:cNvSpPr>
              <p:nvPr/>
            </p:nvSpPr>
            <p:spPr bwMode="auto">
              <a:xfrm>
                <a:off x="5438" y="2688"/>
                <a:ext cx="19" cy="4"/>
              </a:xfrm>
              <a:custGeom>
                <a:avLst/>
                <a:gdLst>
                  <a:gd name="T0" fmla="*/ 19 w 19"/>
                  <a:gd name="T1" fmla="*/ 4 h 4"/>
                  <a:gd name="T2" fmla="*/ 0 w 19"/>
                  <a:gd name="T3" fmla="*/ 2 h 4"/>
                  <a:gd name="T4" fmla="*/ 0 w 19"/>
                  <a:gd name="T5" fmla="*/ 0 h 4"/>
                  <a:gd name="T6" fmla="*/ 19 w 19"/>
                  <a:gd name="T7" fmla="*/ 2 h 4"/>
                  <a:gd name="T8" fmla="*/ 19 w 19"/>
                  <a:gd name="T9" fmla="*/ 4 h 4"/>
                </a:gdLst>
                <a:ahLst/>
                <a:cxnLst>
                  <a:cxn ang="0">
                    <a:pos x="T0" y="T1"/>
                  </a:cxn>
                  <a:cxn ang="0">
                    <a:pos x="T2" y="T3"/>
                  </a:cxn>
                  <a:cxn ang="0">
                    <a:pos x="T4" y="T5"/>
                  </a:cxn>
                  <a:cxn ang="0">
                    <a:pos x="T6" y="T7"/>
                  </a:cxn>
                  <a:cxn ang="0">
                    <a:pos x="T8" y="T9"/>
                  </a:cxn>
                </a:cxnLst>
                <a:rect l="0" t="0" r="r" b="b"/>
                <a:pathLst>
                  <a:path w="19" h="4">
                    <a:moveTo>
                      <a:pt x="19" y="4"/>
                    </a:moveTo>
                    <a:lnTo>
                      <a:pt x="0" y="2"/>
                    </a:lnTo>
                    <a:lnTo>
                      <a:pt x="0" y="0"/>
                    </a:lnTo>
                    <a:lnTo>
                      <a:pt x="19" y="2"/>
                    </a:lnTo>
                    <a:lnTo>
                      <a:pt x="19"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1" name="Freeform 44">
                <a:extLst>
                  <a:ext uri="{FF2B5EF4-FFF2-40B4-BE49-F238E27FC236}">
                    <a16:creationId xmlns:a16="http://schemas.microsoft.com/office/drawing/2014/main" id="{921FF872-28D7-4353-9AC9-D5B3EB6AC17F}"/>
                  </a:ext>
                </a:extLst>
              </p:cNvPr>
              <p:cNvSpPr>
                <a:spLocks noEditPoints="1"/>
              </p:cNvSpPr>
              <p:nvPr/>
            </p:nvSpPr>
            <p:spPr bwMode="auto">
              <a:xfrm>
                <a:off x="5543" y="2566"/>
                <a:ext cx="38" cy="38"/>
              </a:xfrm>
              <a:custGeom>
                <a:avLst/>
                <a:gdLst>
                  <a:gd name="T0" fmla="*/ 0 w 38"/>
                  <a:gd name="T1" fmla="*/ 38 h 38"/>
                  <a:gd name="T2" fmla="*/ 9 w 38"/>
                  <a:gd name="T3" fmla="*/ 10 h 38"/>
                  <a:gd name="T4" fmla="*/ 38 w 38"/>
                  <a:gd name="T5" fmla="*/ 0 h 38"/>
                  <a:gd name="T6" fmla="*/ 28 w 38"/>
                  <a:gd name="T7" fmla="*/ 29 h 38"/>
                  <a:gd name="T8" fmla="*/ 0 w 38"/>
                  <a:gd name="T9" fmla="*/ 38 h 38"/>
                  <a:gd name="T10" fmla="*/ 12 w 38"/>
                  <a:gd name="T11" fmla="*/ 12 h 38"/>
                  <a:gd name="T12" fmla="*/ 5 w 38"/>
                  <a:gd name="T13" fmla="*/ 34 h 38"/>
                  <a:gd name="T14" fmla="*/ 26 w 38"/>
                  <a:gd name="T15" fmla="*/ 27 h 38"/>
                  <a:gd name="T16" fmla="*/ 33 w 38"/>
                  <a:gd name="T17" fmla="*/ 5 h 38"/>
                  <a:gd name="T18" fmla="*/ 12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10"/>
                    </a:lnTo>
                    <a:lnTo>
                      <a:pt x="38" y="0"/>
                    </a:lnTo>
                    <a:lnTo>
                      <a:pt x="28" y="29"/>
                    </a:lnTo>
                    <a:lnTo>
                      <a:pt x="0" y="38"/>
                    </a:lnTo>
                    <a:close/>
                    <a:moveTo>
                      <a:pt x="12" y="12"/>
                    </a:moveTo>
                    <a:lnTo>
                      <a:pt x="5" y="34"/>
                    </a:lnTo>
                    <a:lnTo>
                      <a:pt x="26" y="27"/>
                    </a:lnTo>
                    <a:lnTo>
                      <a:pt x="33"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2" name="Rectangle 45">
                <a:extLst>
                  <a:ext uri="{FF2B5EF4-FFF2-40B4-BE49-F238E27FC236}">
                    <a16:creationId xmlns:a16="http://schemas.microsoft.com/office/drawing/2014/main" id="{4774C920-5BEA-4DDA-89F4-5FAD419EAD62}"/>
                  </a:ext>
                </a:extLst>
              </p:cNvPr>
              <p:cNvSpPr>
                <a:spLocks noChangeArrowheads="1"/>
              </p:cNvSpPr>
              <p:nvPr/>
            </p:nvSpPr>
            <p:spPr bwMode="auto">
              <a:xfrm>
                <a:off x="5538" y="2609"/>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3" name="Freeform 46">
                <a:extLst>
                  <a:ext uri="{FF2B5EF4-FFF2-40B4-BE49-F238E27FC236}">
                    <a16:creationId xmlns:a16="http://schemas.microsoft.com/office/drawing/2014/main" id="{3740C9C3-8F6A-4FAC-994E-FD86A6445B36}"/>
                  </a:ext>
                </a:extLst>
              </p:cNvPr>
              <p:cNvSpPr>
                <a:spLocks/>
              </p:cNvSpPr>
              <p:nvPr/>
            </p:nvSpPr>
            <p:spPr bwMode="auto">
              <a:xfrm>
                <a:off x="5521" y="2623"/>
                <a:ext cx="19" cy="5"/>
              </a:xfrm>
              <a:custGeom>
                <a:avLst/>
                <a:gdLst>
                  <a:gd name="T0" fmla="*/ 19 w 19"/>
                  <a:gd name="T1" fmla="*/ 5 h 5"/>
                  <a:gd name="T2" fmla="*/ 0 w 19"/>
                  <a:gd name="T3" fmla="*/ 3 h 5"/>
                  <a:gd name="T4" fmla="*/ 0 w 19"/>
                  <a:gd name="T5" fmla="*/ 0 h 5"/>
                  <a:gd name="T6" fmla="*/ 19 w 19"/>
                  <a:gd name="T7" fmla="*/ 3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3"/>
                    </a:lnTo>
                    <a:lnTo>
                      <a:pt x="0" y="0"/>
                    </a:lnTo>
                    <a:lnTo>
                      <a:pt x="19" y="3"/>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4" name="Rectangle 47">
                <a:extLst>
                  <a:ext uri="{FF2B5EF4-FFF2-40B4-BE49-F238E27FC236}">
                    <a16:creationId xmlns:a16="http://schemas.microsoft.com/office/drawing/2014/main" id="{CEF06FD9-D621-4C1B-B528-1378B75EB12A}"/>
                  </a:ext>
                </a:extLst>
              </p:cNvPr>
              <p:cNvSpPr>
                <a:spLocks noChangeArrowheads="1"/>
              </p:cNvSpPr>
              <p:nvPr/>
            </p:nvSpPr>
            <p:spPr bwMode="auto">
              <a:xfrm>
                <a:off x="5536" y="2583"/>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5" name="Freeform 48">
                <a:extLst>
                  <a:ext uri="{FF2B5EF4-FFF2-40B4-BE49-F238E27FC236}">
                    <a16:creationId xmlns:a16="http://schemas.microsoft.com/office/drawing/2014/main" id="{70683E51-E67B-4925-8E25-EBFF966E37F9}"/>
                  </a:ext>
                </a:extLst>
              </p:cNvPr>
              <p:cNvSpPr>
                <a:spLocks/>
              </p:cNvSpPr>
              <p:nvPr/>
            </p:nvSpPr>
            <p:spPr bwMode="auto">
              <a:xfrm>
                <a:off x="5519" y="2607"/>
                <a:ext cx="5" cy="19"/>
              </a:xfrm>
              <a:custGeom>
                <a:avLst/>
                <a:gdLst>
                  <a:gd name="T0" fmla="*/ 2 w 5"/>
                  <a:gd name="T1" fmla="*/ 19 h 19"/>
                  <a:gd name="T2" fmla="*/ 0 w 5"/>
                  <a:gd name="T3" fmla="*/ 0 h 19"/>
                  <a:gd name="T4" fmla="*/ 2 w 5"/>
                  <a:gd name="T5" fmla="*/ 0 h 19"/>
                  <a:gd name="T6" fmla="*/ 5 w 5"/>
                  <a:gd name="T7" fmla="*/ 19 h 19"/>
                  <a:gd name="T8" fmla="*/ 2 w 5"/>
                  <a:gd name="T9" fmla="*/ 19 h 19"/>
                </a:gdLst>
                <a:ahLst/>
                <a:cxnLst>
                  <a:cxn ang="0">
                    <a:pos x="T0" y="T1"/>
                  </a:cxn>
                  <a:cxn ang="0">
                    <a:pos x="T2" y="T3"/>
                  </a:cxn>
                  <a:cxn ang="0">
                    <a:pos x="T4" y="T5"/>
                  </a:cxn>
                  <a:cxn ang="0">
                    <a:pos x="T6" y="T7"/>
                  </a:cxn>
                  <a:cxn ang="0">
                    <a:pos x="T8" y="T9"/>
                  </a:cxn>
                </a:cxnLst>
                <a:rect l="0" t="0" r="r" b="b"/>
                <a:pathLst>
                  <a:path w="5" h="19">
                    <a:moveTo>
                      <a:pt x="2" y="19"/>
                    </a:moveTo>
                    <a:lnTo>
                      <a:pt x="0" y="0"/>
                    </a:lnTo>
                    <a:lnTo>
                      <a:pt x="2" y="0"/>
                    </a:lnTo>
                    <a:lnTo>
                      <a:pt x="5" y="19"/>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6" name="Freeform 49">
                <a:extLst>
                  <a:ext uri="{FF2B5EF4-FFF2-40B4-BE49-F238E27FC236}">
                    <a16:creationId xmlns:a16="http://schemas.microsoft.com/office/drawing/2014/main" id="{97120DCD-C3C7-4015-B32E-5478BE240BE0}"/>
                  </a:ext>
                </a:extLst>
              </p:cNvPr>
              <p:cNvSpPr>
                <a:spLocks noEditPoints="1"/>
              </p:cNvSpPr>
              <p:nvPr/>
            </p:nvSpPr>
            <p:spPr bwMode="auto">
              <a:xfrm>
                <a:off x="5447" y="2616"/>
                <a:ext cx="84" cy="84"/>
              </a:xfrm>
              <a:custGeom>
                <a:avLst/>
                <a:gdLst>
                  <a:gd name="T0" fmla="*/ 27 w 84"/>
                  <a:gd name="T1" fmla="*/ 84 h 84"/>
                  <a:gd name="T2" fmla="*/ 24 w 84"/>
                  <a:gd name="T3" fmla="*/ 62 h 84"/>
                  <a:gd name="T4" fmla="*/ 3 w 84"/>
                  <a:gd name="T5" fmla="*/ 60 h 84"/>
                  <a:gd name="T6" fmla="*/ 17 w 84"/>
                  <a:gd name="T7" fmla="*/ 41 h 84"/>
                  <a:gd name="T8" fmla="*/ 0 w 84"/>
                  <a:gd name="T9" fmla="*/ 24 h 84"/>
                  <a:gd name="T10" fmla="*/ 27 w 84"/>
                  <a:gd name="T11" fmla="*/ 27 h 84"/>
                  <a:gd name="T12" fmla="*/ 27 w 84"/>
                  <a:gd name="T13" fmla="*/ 0 h 84"/>
                  <a:gd name="T14" fmla="*/ 43 w 84"/>
                  <a:gd name="T15" fmla="*/ 17 h 84"/>
                  <a:gd name="T16" fmla="*/ 60 w 84"/>
                  <a:gd name="T17" fmla="*/ 0 h 84"/>
                  <a:gd name="T18" fmla="*/ 62 w 84"/>
                  <a:gd name="T19" fmla="*/ 24 h 84"/>
                  <a:gd name="T20" fmla="*/ 84 w 84"/>
                  <a:gd name="T21" fmla="*/ 27 h 84"/>
                  <a:gd name="T22" fmla="*/ 69 w 84"/>
                  <a:gd name="T23" fmla="*/ 43 h 84"/>
                  <a:gd name="T24" fmla="*/ 79 w 84"/>
                  <a:gd name="T25" fmla="*/ 57 h 84"/>
                  <a:gd name="T26" fmla="*/ 58 w 84"/>
                  <a:gd name="T27" fmla="*/ 57 h 84"/>
                  <a:gd name="T28" fmla="*/ 58 w 84"/>
                  <a:gd name="T29" fmla="*/ 79 h 84"/>
                  <a:gd name="T30" fmla="*/ 43 w 84"/>
                  <a:gd name="T31" fmla="*/ 69 h 84"/>
                  <a:gd name="T32" fmla="*/ 27 w 84"/>
                  <a:gd name="T33" fmla="*/ 84 h 84"/>
                  <a:gd name="T34" fmla="*/ 7 w 84"/>
                  <a:gd name="T35" fmla="*/ 57 h 84"/>
                  <a:gd name="T36" fmla="*/ 27 w 84"/>
                  <a:gd name="T37" fmla="*/ 57 h 84"/>
                  <a:gd name="T38" fmla="*/ 29 w 84"/>
                  <a:gd name="T39" fmla="*/ 79 h 84"/>
                  <a:gd name="T40" fmla="*/ 43 w 84"/>
                  <a:gd name="T41" fmla="*/ 67 h 84"/>
                  <a:gd name="T42" fmla="*/ 55 w 84"/>
                  <a:gd name="T43" fmla="*/ 74 h 84"/>
                  <a:gd name="T44" fmla="*/ 55 w 84"/>
                  <a:gd name="T45" fmla="*/ 55 h 84"/>
                  <a:gd name="T46" fmla="*/ 74 w 84"/>
                  <a:gd name="T47" fmla="*/ 55 h 84"/>
                  <a:gd name="T48" fmla="*/ 67 w 84"/>
                  <a:gd name="T49" fmla="*/ 43 h 84"/>
                  <a:gd name="T50" fmla="*/ 79 w 84"/>
                  <a:gd name="T51" fmla="*/ 29 h 84"/>
                  <a:gd name="T52" fmla="*/ 58 w 84"/>
                  <a:gd name="T53" fmla="*/ 27 h 84"/>
                  <a:gd name="T54" fmla="*/ 58 w 84"/>
                  <a:gd name="T55" fmla="*/ 7 h 84"/>
                  <a:gd name="T56" fmla="*/ 41 w 84"/>
                  <a:gd name="T57" fmla="*/ 19 h 84"/>
                  <a:gd name="T58" fmla="*/ 29 w 84"/>
                  <a:gd name="T59" fmla="*/ 7 h 84"/>
                  <a:gd name="T60" fmla="*/ 29 w 84"/>
                  <a:gd name="T61" fmla="*/ 29 h 84"/>
                  <a:gd name="T62" fmla="*/ 7 w 84"/>
                  <a:gd name="T63" fmla="*/ 29 h 84"/>
                  <a:gd name="T64" fmla="*/ 19 w 84"/>
                  <a:gd name="T65" fmla="*/ 41 h 84"/>
                  <a:gd name="T66" fmla="*/ 7 w 84"/>
                  <a:gd name="T67" fmla="*/ 5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4" h="84">
                    <a:moveTo>
                      <a:pt x="27" y="84"/>
                    </a:moveTo>
                    <a:lnTo>
                      <a:pt x="24" y="62"/>
                    </a:lnTo>
                    <a:lnTo>
                      <a:pt x="3" y="60"/>
                    </a:lnTo>
                    <a:lnTo>
                      <a:pt x="17" y="41"/>
                    </a:lnTo>
                    <a:lnTo>
                      <a:pt x="0" y="24"/>
                    </a:lnTo>
                    <a:lnTo>
                      <a:pt x="27" y="27"/>
                    </a:lnTo>
                    <a:lnTo>
                      <a:pt x="27" y="0"/>
                    </a:lnTo>
                    <a:lnTo>
                      <a:pt x="43" y="17"/>
                    </a:lnTo>
                    <a:lnTo>
                      <a:pt x="60" y="0"/>
                    </a:lnTo>
                    <a:lnTo>
                      <a:pt x="62" y="24"/>
                    </a:lnTo>
                    <a:lnTo>
                      <a:pt x="84" y="27"/>
                    </a:lnTo>
                    <a:lnTo>
                      <a:pt x="69" y="43"/>
                    </a:lnTo>
                    <a:lnTo>
                      <a:pt x="79" y="57"/>
                    </a:lnTo>
                    <a:lnTo>
                      <a:pt x="58" y="57"/>
                    </a:lnTo>
                    <a:lnTo>
                      <a:pt x="58" y="79"/>
                    </a:lnTo>
                    <a:lnTo>
                      <a:pt x="43" y="69"/>
                    </a:lnTo>
                    <a:lnTo>
                      <a:pt x="27" y="84"/>
                    </a:lnTo>
                    <a:close/>
                    <a:moveTo>
                      <a:pt x="7" y="57"/>
                    </a:moveTo>
                    <a:lnTo>
                      <a:pt x="27" y="57"/>
                    </a:lnTo>
                    <a:lnTo>
                      <a:pt x="29" y="79"/>
                    </a:lnTo>
                    <a:lnTo>
                      <a:pt x="43" y="67"/>
                    </a:lnTo>
                    <a:lnTo>
                      <a:pt x="55" y="74"/>
                    </a:lnTo>
                    <a:lnTo>
                      <a:pt x="55" y="55"/>
                    </a:lnTo>
                    <a:lnTo>
                      <a:pt x="74" y="55"/>
                    </a:lnTo>
                    <a:lnTo>
                      <a:pt x="67" y="43"/>
                    </a:lnTo>
                    <a:lnTo>
                      <a:pt x="79" y="29"/>
                    </a:lnTo>
                    <a:lnTo>
                      <a:pt x="58" y="27"/>
                    </a:lnTo>
                    <a:lnTo>
                      <a:pt x="58" y="7"/>
                    </a:lnTo>
                    <a:lnTo>
                      <a:pt x="41" y="19"/>
                    </a:lnTo>
                    <a:lnTo>
                      <a:pt x="29" y="7"/>
                    </a:lnTo>
                    <a:lnTo>
                      <a:pt x="29" y="29"/>
                    </a:lnTo>
                    <a:lnTo>
                      <a:pt x="7" y="29"/>
                    </a:lnTo>
                    <a:lnTo>
                      <a:pt x="19" y="41"/>
                    </a:lnTo>
                    <a:lnTo>
                      <a:pt x="7"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7" name="Freeform 50">
                <a:extLst>
                  <a:ext uri="{FF2B5EF4-FFF2-40B4-BE49-F238E27FC236}">
                    <a16:creationId xmlns:a16="http://schemas.microsoft.com/office/drawing/2014/main" id="{A919DB35-FAD9-46F8-9BA3-FDB855D5469E}"/>
                  </a:ext>
                </a:extLst>
              </p:cNvPr>
              <p:cNvSpPr>
                <a:spLocks noEditPoints="1"/>
              </p:cNvSpPr>
              <p:nvPr/>
            </p:nvSpPr>
            <p:spPr bwMode="auto">
              <a:xfrm>
                <a:off x="5867" y="1957"/>
                <a:ext cx="53" cy="27"/>
              </a:xfrm>
              <a:custGeom>
                <a:avLst/>
                <a:gdLst>
                  <a:gd name="T0" fmla="*/ 27 w 53"/>
                  <a:gd name="T1" fmla="*/ 27 h 27"/>
                  <a:gd name="T2" fmla="*/ 0 w 53"/>
                  <a:gd name="T3" fmla="*/ 12 h 27"/>
                  <a:gd name="T4" fmla="*/ 27 w 53"/>
                  <a:gd name="T5" fmla="*/ 0 h 27"/>
                  <a:gd name="T6" fmla="*/ 53 w 53"/>
                  <a:gd name="T7" fmla="*/ 12 h 27"/>
                  <a:gd name="T8" fmla="*/ 27 w 53"/>
                  <a:gd name="T9" fmla="*/ 27 h 27"/>
                  <a:gd name="T10" fmla="*/ 5 w 53"/>
                  <a:gd name="T11" fmla="*/ 12 h 27"/>
                  <a:gd name="T12" fmla="*/ 27 w 53"/>
                  <a:gd name="T13" fmla="*/ 24 h 27"/>
                  <a:gd name="T14" fmla="*/ 48 w 53"/>
                  <a:gd name="T15" fmla="*/ 12 h 27"/>
                  <a:gd name="T16" fmla="*/ 27 w 53"/>
                  <a:gd name="T17" fmla="*/ 3 h 27"/>
                  <a:gd name="T18" fmla="*/ 5 w 53"/>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7">
                    <a:moveTo>
                      <a:pt x="27" y="27"/>
                    </a:moveTo>
                    <a:lnTo>
                      <a:pt x="0" y="12"/>
                    </a:lnTo>
                    <a:lnTo>
                      <a:pt x="27" y="0"/>
                    </a:lnTo>
                    <a:lnTo>
                      <a:pt x="53" y="12"/>
                    </a:lnTo>
                    <a:lnTo>
                      <a:pt x="27" y="27"/>
                    </a:lnTo>
                    <a:close/>
                    <a:moveTo>
                      <a:pt x="5" y="12"/>
                    </a:moveTo>
                    <a:lnTo>
                      <a:pt x="27" y="24"/>
                    </a:lnTo>
                    <a:lnTo>
                      <a:pt x="48" y="12"/>
                    </a:lnTo>
                    <a:lnTo>
                      <a:pt x="27" y="3"/>
                    </a:lnTo>
                    <a:lnTo>
                      <a:pt x="5"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8" name="Rectangle 51">
                <a:extLst>
                  <a:ext uri="{FF2B5EF4-FFF2-40B4-BE49-F238E27FC236}">
                    <a16:creationId xmlns:a16="http://schemas.microsoft.com/office/drawing/2014/main" id="{8D299336-04FC-4C76-ACD4-DFD25B183B85}"/>
                  </a:ext>
                </a:extLst>
              </p:cNvPr>
              <p:cNvSpPr>
                <a:spLocks noChangeArrowheads="1"/>
              </p:cNvSpPr>
              <p:nvPr/>
            </p:nvSpPr>
            <p:spPr bwMode="auto">
              <a:xfrm>
                <a:off x="5789" y="1888"/>
                <a:ext cx="2" cy="16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9" name="Freeform 52">
                <a:extLst>
                  <a:ext uri="{FF2B5EF4-FFF2-40B4-BE49-F238E27FC236}">
                    <a16:creationId xmlns:a16="http://schemas.microsoft.com/office/drawing/2014/main" id="{06D8CD7B-2F41-4924-947E-FAACEBAF507B}"/>
                  </a:ext>
                </a:extLst>
              </p:cNvPr>
              <p:cNvSpPr>
                <a:spLocks noEditPoints="1"/>
              </p:cNvSpPr>
              <p:nvPr/>
            </p:nvSpPr>
            <p:spPr bwMode="auto">
              <a:xfrm>
                <a:off x="5777" y="1841"/>
                <a:ext cx="26" cy="52"/>
              </a:xfrm>
              <a:custGeom>
                <a:avLst/>
                <a:gdLst>
                  <a:gd name="T0" fmla="*/ 12 w 26"/>
                  <a:gd name="T1" fmla="*/ 52 h 52"/>
                  <a:gd name="T2" fmla="*/ 0 w 26"/>
                  <a:gd name="T3" fmla="*/ 26 h 52"/>
                  <a:gd name="T4" fmla="*/ 12 w 26"/>
                  <a:gd name="T5" fmla="*/ 0 h 52"/>
                  <a:gd name="T6" fmla="*/ 26 w 26"/>
                  <a:gd name="T7" fmla="*/ 26 h 52"/>
                  <a:gd name="T8" fmla="*/ 12 w 26"/>
                  <a:gd name="T9" fmla="*/ 52 h 52"/>
                  <a:gd name="T10" fmla="*/ 2 w 26"/>
                  <a:gd name="T11" fmla="*/ 26 h 52"/>
                  <a:gd name="T12" fmla="*/ 12 w 26"/>
                  <a:gd name="T13" fmla="*/ 47 h 52"/>
                  <a:gd name="T14" fmla="*/ 24 w 26"/>
                  <a:gd name="T15" fmla="*/ 26 h 52"/>
                  <a:gd name="T16" fmla="*/ 12 w 26"/>
                  <a:gd name="T17" fmla="*/ 5 h 52"/>
                  <a:gd name="T18" fmla="*/ 2 w 26"/>
                  <a:gd name="T19"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12" y="52"/>
                    </a:moveTo>
                    <a:lnTo>
                      <a:pt x="0" y="26"/>
                    </a:lnTo>
                    <a:lnTo>
                      <a:pt x="12" y="0"/>
                    </a:lnTo>
                    <a:lnTo>
                      <a:pt x="26" y="26"/>
                    </a:lnTo>
                    <a:lnTo>
                      <a:pt x="12" y="52"/>
                    </a:lnTo>
                    <a:close/>
                    <a:moveTo>
                      <a:pt x="2" y="26"/>
                    </a:moveTo>
                    <a:lnTo>
                      <a:pt x="12" y="47"/>
                    </a:lnTo>
                    <a:lnTo>
                      <a:pt x="24" y="26"/>
                    </a:lnTo>
                    <a:lnTo>
                      <a:pt x="12" y="5"/>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0" name="Freeform 53">
                <a:extLst>
                  <a:ext uri="{FF2B5EF4-FFF2-40B4-BE49-F238E27FC236}">
                    <a16:creationId xmlns:a16="http://schemas.microsoft.com/office/drawing/2014/main" id="{4BB61FEA-CB8B-4EB0-8569-5B2E8D5FE05B}"/>
                  </a:ext>
                </a:extLst>
              </p:cNvPr>
              <p:cNvSpPr>
                <a:spLocks/>
              </p:cNvSpPr>
              <p:nvPr/>
            </p:nvSpPr>
            <p:spPr bwMode="auto">
              <a:xfrm>
                <a:off x="5770" y="1881"/>
                <a:ext cx="21" cy="22"/>
              </a:xfrm>
              <a:custGeom>
                <a:avLst/>
                <a:gdLst>
                  <a:gd name="T0" fmla="*/ 19 w 21"/>
                  <a:gd name="T1" fmla="*/ 22 h 22"/>
                  <a:gd name="T2" fmla="*/ 0 w 21"/>
                  <a:gd name="T3" fmla="*/ 3 h 22"/>
                  <a:gd name="T4" fmla="*/ 2 w 21"/>
                  <a:gd name="T5" fmla="*/ 0 h 22"/>
                  <a:gd name="T6" fmla="*/ 21 w 21"/>
                  <a:gd name="T7" fmla="*/ 22 h 22"/>
                  <a:gd name="T8" fmla="*/ 19 w 21"/>
                  <a:gd name="T9" fmla="*/ 22 h 22"/>
                </a:gdLst>
                <a:ahLst/>
                <a:cxnLst>
                  <a:cxn ang="0">
                    <a:pos x="T0" y="T1"/>
                  </a:cxn>
                  <a:cxn ang="0">
                    <a:pos x="T2" y="T3"/>
                  </a:cxn>
                  <a:cxn ang="0">
                    <a:pos x="T4" y="T5"/>
                  </a:cxn>
                  <a:cxn ang="0">
                    <a:pos x="T6" y="T7"/>
                  </a:cxn>
                  <a:cxn ang="0">
                    <a:pos x="T8" y="T9"/>
                  </a:cxn>
                </a:cxnLst>
                <a:rect l="0" t="0" r="r" b="b"/>
                <a:pathLst>
                  <a:path w="21" h="22">
                    <a:moveTo>
                      <a:pt x="19" y="22"/>
                    </a:moveTo>
                    <a:lnTo>
                      <a:pt x="0" y="3"/>
                    </a:lnTo>
                    <a:lnTo>
                      <a:pt x="2" y="0"/>
                    </a:lnTo>
                    <a:lnTo>
                      <a:pt x="21" y="22"/>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1" name="Freeform 54">
                <a:extLst>
                  <a:ext uri="{FF2B5EF4-FFF2-40B4-BE49-F238E27FC236}">
                    <a16:creationId xmlns:a16="http://schemas.microsoft.com/office/drawing/2014/main" id="{E2EC9952-82DF-4AF1-963D-81417106643B}"/>
                  </a:ext>
                </a:extLst>
              </p:cNvPr>
              <p:cNvSpPr>
                <a:spLocks/>
              </p:cNvSpPr>
              <p:nvPr/>
            </p:nvSpPr>
            <p:spPr bwMode="auto">
              <a:xfrm>
                <a:off x="5774" y="1910"/>
                <a:ext cx="17" cy="14"/>
              </a:xfrm>
              <a:custGeom>
                <a:avLst/>
                <a:gdLst>
                  <a:gd name="T0" fmla="*/ 15 w 17"/>
                  <a:gd name="T1" fmla="*/ 14 h 14"/>
                  <a:gd name="T2" fmla="*/ 0 w 17"/>
                  <a:gd name="T3" fmla="*/ 2 h 14"/>
                  <a:gd name="T4" fmla="*/ 3 w 17"/>
                  <a:gd name="T5" fmla="*/ 0 h 14"/>
                  <a:gd name="T6" fmla="*/ 17 w 17"/>
                  <a:gd name="T7" fmla="*/ 12 h 14"/>
                  <a:gd name="T8" fmla="*/ 15 w 17"/>
                  <a:gd name="T9" fmla="*/ 14 h 14"/>
                </a:gdLst>
                <a:ahLst/>
                <a:cxnLst>
                  <a:cxn ang="0">
                    <a:pos x="T0" y="T1"/>
                  </a:cxn>
                  <a:cxn ang="0">
                    <a:pos x="T2" y="T3"/>
                  </a:cxn>
                  <a:cxn ang="0">
                    <a:pos x="T4" y="T5"/>
                  </a:cxn>
                  <a:cxn ang="0">
                    <a:pos x="T6" y="T7"/>
                  </a:cxn>
                  <a:cxn ang="0">
                    <a:pos x="T8" y="T9"/>
                  </a:cxn>
                </a:cxnLst>
                <a:rect l="0" t="0" r="r" b="b"/>
                <a:pathLst>
                  <a:path w="17" h="14">
                    <a:moveTo>
                      <a:pt x="15" y="14"/>
                    </a:moveTo>
                    <a:lnTo>
                      <a:pt x="0" y="2"/>
                    </a:lnTo>
                    <a:lnTo>
                      <a:pt x="3" y="0"/>
                    </a:lnTo>
                    <a:lnTo>
                      <a:pt x="17" y="12"/>
                    </a:lnTo>
                    <a:lnTo>
                      <a:pt x="1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2" name="Freeform 55">
                <a:extLst>
                  <a:ext uri="{FF2B5EF4-FFF2-40B4-BE49-F238E27FC236}">
                    <a16:creationId xmlns:a16="http://schemas.microsoft.com/office/drawing/2014/main" id="{8331B520-18AA-45F9-9A5B-876D3B094E9A}"/>
                  </a:ext>
                </a:extLst>
              </p:cNvPr>
              <p:cNvSpPr>
                <a:spLocks/>
              </p:cNvSpPr>
              <p:nvPr/>
            </p:nvSpPr>
            <p:spPr bwMode="auto">
              <a:xfrm>
                <a:off x="5789" y="1881"/>
                <a:ext cx="21" cy="22"/>
              </a:xfrm>
              <a:custGeom>
                <a:avLst/>
                <a:gdLst>
                  <a:gd name="T0" fmla="*/ 2 w 21"/>
                  <a:gd name="T1" fmla="*/ 22 h 22"/>
                  <a:gd name="T2" fmla="*/ 0 w 21"/>
                  <a:gd name="T3" fmla="*/ 22 h 22"/>
                  <a:gd name="T4" fmla="*/ 19 w 21"/>
                  <a:gd name="T5" fmla="*/ 0 h 22"/>
                  <a:gd name="T6" fmla="*/ 21 w 21"/>
                  <a:gd name="T7" fmla="*/ 3 h 22"/>
                  <a:gd name="T8" fmla="*/ 2 w 21"/>
                  <a:gd name="T9" fmla="*/ 22 h 22"/>
                </a:gdLst>
                <a:ahLst/>
                <a:cxnLst>
                  <a:cxn ang="0">
                    <a:pos x="T0" y="T1"/>
                  </a:cxn>
                  <a:cxn ang="0">
                    <a:pos x="T2" y="T3"/>
                  </a:cxn>
                  <a:cxn ang="0">
                    <a:pos x="T4" y="T5"/>
                  </a:cxn>
                  <a:cxn ang="0">
                    <a:pos x="T6" y="T7"/>
                  </a:cxn>
                  <a:cxn ang="0">
                    <a:pos x="T8" y="T9"/>
                  </a:cxn>
                </a:cxnLst>
                <a:rect l="0" t="0" r="r" b="b"/>
                <a:pathLst>
                  <a:path w="21" h="22">
                    <a:moveTo>
                      <a:pt x="2" y="22"/>
                    </a:moveTo>
                    <a:lnTo>
                      <a:pt x="0" y="22"/>
                    </a:lnTo>
                    <a:lnTo>
                      <a:pt x="19" y="0"/>
                    </a:lnTo>
                    <a:lnTo>
                      <a:pt x="21" y="3"/>
                    </a:lnTo>
                    <a:lnTo>
                      <a:pt x="2"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3" name="Freeform 56">
                <a:extLst>
                  <a:ext uri="{FF2B5EF4-FFF2-40B4-BE49-F238E27FC236}">
                    <a16:creationId xmlns:a16="http://schemas.microsoft.com/office/drawing/2014/main" id="{820E33D7-5C70-43E0-94CD-2ECCDB1A07CA}"/>
                  </a:ext>
                </a:extLst>
              </p:cNvPr>
              <p:cNvSpPr>
                <a:spLocks/>
              </p:cNvSpPr>
              <p:nvPr/>
            </p:nvSpPr>
            <p:spPr bwMode="auto">
              <a:xfrm>
                <a:off x="5789" y="1910"/>
                <a:ext cx="16" cy="14"/>
              </a:xfrm>
              <a:custGeom>
                <a:avLst/>
                <a:gdLst>
                  <a:gd name="T0" fmla="*/ 2 w 16"/>
                  <a:gd name="T1" fmla="*/ 14 h 14"/>
                  <a:gd name="T2" fmla="*/ 0 w 16"/>
                  <a:gd name="T3" fmla="*/ 12 h 14"/>
                  <a:gd name="T4" fmla="*/ 14 w 16"/>
                  <a:gd name="T5" fmla="*/ 0 h 14"/>
                  <a:gd name="T6" fmla="*/ 16 w 16"/>
                  <a:gd name="T7" fmla="*/ 2 h 14"/>
                  <a:gd name="T8" fmla="*/ 2 w 16"/>
                  <a:gd name="T9" fmla="*/ 14 h 14"/>
                </a:gdLst>
                <a:ahLst/>
                <a:cxnLst>
                  <a:cxn ang="0">
                    <a:pos x="T0" y="T1"/>
                  </a:cxn>
                  <a:cxn ang="0">
                    <a:pos x="T2" y="T3"/>
                  </a:cxn>
                  <a:cxn ang="0">
                    <a:pos x="T4" y="T5"/>
                  </a:cxn>
                  <a:cxn ang="0">
                    <a:pos x="T6" y="T7"/>
                  </a:cxn>
                  <a:cxn ang="0">
                    <a:pos x="T8" y="T9"/>
                  </a:cxn>
                </a:cxnLst>
                <a:rect l="0" t="0" r="r" b="b"/>
                <a:pathLst>
                  <a:path w="16" h="14">
                    <a:moveTo>
                      <a:pt x="2" y="14"/>
                    </a:moveTo>
                    <a:lnTo>
                      <a:pt x="0" y="12"/>
                    </a:lnTo>
                    <a:lnTo>
                      <a:pt x="14" y="0"/>
                    </a:lnTo>
                    <a:lnTo>
                      <a:pt x="16"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4" name="Freeform 57">
                <a:extLst>
                  <a:ext uri="{FF2B5EF4-FFF2-40B4-BE49-F238E27FC236}">
                    <a16:creationId xmlns:a16="http://schemas.microsoft.com/office/drawing/2014/main" id="{A65025BD-367E-4707-9BA9-E97C0531629A}"/>
                  </a:ext>
                </a:extLst>
              </p:cNvPr>
              <p:cNvSpPr>
                <a:spLocks noEditPoints="1"/>
              </p:cNvSpPr>
              <p:nvPr/>
            </p:nvSpPr>
            <p:spPr bwMode="auto">
              <a:xfrm>
                <a:off x="5777" y="2048"/>
                <a:ext cx="26" cy="52"/>
              </a:xfrm>
              <a:custGeom>
                <a:avLst/>
                <a:gdLst>
                  <a:gd name="T0" fmla="*/ 12 w 26"/>
                  <a:gd name="T1" fmla="*/ 52 h 52"/>
                  <a:gd name="T2" fmla="*/ 0 w 26"/>
                  <a:gd name="T3" fmla="*/ 26 h 52"/>
                  <a:gd name="T4" fmla="*/ 12 w 26"/>
                  <a:gd name="T5" fmla="*/ 0 h 52"/>
                  <a:gd name="T6" fmla="*/ 26 w 26"/>
                  <a:gd name="T7" fmla="*/ 26 h 52"/>
                  <a:gd name="T8" fmla="*/ 12 w 26"/>
                  <a:gd name="T9" fmla="*/ 52 h 52"/>
                  <a:gd name="T10" fmla="*/ 2 w 26"/>
                  <a:gd name="T11" fmla="*/ 26 h 52"/>
                  <a:gd name="T12" fmla="*/ 12 w 26"/>
                  <a:gd name="T13" fmla="*/ 47 h 52"/>
                  <a:gd name="T14" fmla="*/ 24 w 26"/>
                  <a:gd name="T15" fmla="*/ 26 h 52"/>
                  <a:gd name="T16" fmla="*/ 12 w 26"/>
                  <a:gd name="T17" fmla="*/ 5 h 52"/>
                  <a:gd name="T18" fmla="*/ 2 w 26"/>
                  <a:gd name="T19"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12" y="52"/>
                    </a:moveTo>
                    <a:lnTo>
                      <a:pt x="0" y="26"/>
                    </a:lnTo>
                    <a:lnTo>
                      <a:pt x="12" y="0"/>
                    </a:lnTo>
                    <a:lnTo>
                      <a:pt x="26" y="26"/>
                    </a:lnTo>
                    <a:lnTo>
                      <a:pt x="12" y="52"/>
                    </a:lnTo>
                    <a:close/>
                    <a:moveTo>
                      <a:pt x="2" y="26"/>
                    </a:moveTo>
                    <a:lnTo>
                      <a:pt x="12" y="47"/>
                    </a:lnTo>
                    <a:lnTo>
                      <a:pt x="24" y="26"/>
                    </a:lnTo>
                    <a:lnTo>
                      <a:pt x="12" y="5"/>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5" name="Freeform 58">
                <a:extLst>
                  <a:ext uri="{FF2B5EF4-FFF2-40B4-BE49-F238E27FC236}">
                    <a16:creationId xmlns:a16="http://schemas.microsoft.com/office/drawing/2014/main" id="{8281515B-EEAF-4D8D-BD99-4F811501E7E6}"/>
                  </a:ext>
                </a:extLst>
              </p:cNvPr>
              <p:cNvSpPr>
                <a:spLocks/>
              </p:cNvSpPr>
              <p:nvPr/>
            </p:nvSpPr>
            <p:spPr bwMode="auto">
              <a:xfrm>
                <a:off x="5770" y="2038"/>
                <a:ext cx="21" cy="19"/>
              </a:xfrm>
              <a:custGeom>
                <a:avLst/>
                <a:gdLst>
                  <a:gd name="T0" fmla="*/ 2 w 21"/>
                  <a:gd name="T1" fmla="*/ 19 h 19"/>
                  <a:gd name="T2" fmla="*/ 0 w 21"/>
                  <a:gd name="T3" fmla="*/ 19 h 19"/>
                  <a:gd name="T4" fmla="*/ 19 w 21"/>
                  <a:gd name="T5" fmla="*/ 0 h 19"/>
                  <a:gd name="T6" fmla="*/ 21 w 21"/>
                  <a:gd name="T7" fmla="*/ 0 h 19"/>
                  <a:gd name="T8" fmla="*/ 2 w 21"/>
                  <a:gd name="T9" fmla="*/ 19 h 19"/>
                </a:gdLst>
                <a:ahLst/>
                <a:cxnLst>
                  <a:cxn ang="0">
                    <a:pos x="T0" y="T1"/>
                  </a:cxn>
                  <a:cxn ang="0">
                    <a:pos x="T2" y="T3"/>
                  </a:cxn>
                  <a:cxn ang="0">
                    <a:pos x="T4" y="T5"/>
                  </a:cxn>
                  <a:cxn ang="0">
                    <a:pos x="T6" y="T7"/>
                  </a:cxn>
                  <a:cxn ang="0">
                    <a:pos x="T8" y="T9"/>
                  </a:cxn>
                </a:cxnLst>
                <a:rect l="0" t="0" r="r" b="b"/>
                <a:pathLst>
                  <a:path w="21" h="19">
                    <a:moveTo>
                      <a:pt x="2" y="19"/>
                    </a:moveTo>
                    <a:lnTo>
                      <a:pt x="0" y="19"/>
                    </a:lnTo>
                    <a:lnTo>
                      <a:pt x="19" y="0"/>
                    </a:lnTo>
                    <a:lnTo>
                      <a:pt x="21"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6" name="Freeform 59">
                <a:extLst>
                  <a:ext uri="{FF2B5EF4-FFF2-40B4-BE49-F238E27FC236}">
                    <a16:creationId xmlns:a16="http://schemas.microsoft.com/office/drawing/2014/main" id="{CCE183B4-9F99-40BC-8BA2-5FF93D3B305F}"/>
                  </a:ext>
                </a:extLst>
              </p:cNvPr>
              <p:cNvSpPr>
                <a:spLocks/>
              </p:cNvSpPr>
              <p:nvPr/>
            </p:nvSpPr>
            <p:spPr bwMode="auto">
              <a:xfrm>
                <a:off x="5774" y="2017"/>
                <a:ext cx="17" cy="14"/>
              </a:xfrm>
              <a:custGeom>
                <a:avLst/>
                <a:gdLst>
                  <a:gd name="T0" fmla="*/ 3 w 17"/>
                  <a:gd name="T1" fmla="*/ 14 h 14"/>
                  <a:gd name="T2" fmla="*/ 0 w 17"/>
                  <a:gd name="T3" fmla="*/ 12 h 14"/>
                  <a:gd name="T4" fmla="*/ 15 w 17"/>
                  <a:gd name="T5" fmla="*/ 0 h 14"/>
                  <a:gd name="T6" fmla="*/ 17 w 17"/>
                  <a:gd name="T7" fmla="*/ 0 h 14"/>
                  <a:gd name="T8" fmla="*/ 3 w 17"/>
                  <a:gd name="T9" fmla="*/ 14 h 14"/>
                </a:gdLst>
                <a:ahLst/>
                <a:cxnLst>
                  <a:cxn ang="0">
                    <a:pos x="T0" y="T1"/>
                  </a:cxn>
                  <a:cxn ang="0">
                    <a:pos x="T2" y="T3"/>
                  </a:cxn>
                  <a:cxn ang="0">
                    <a:pos x="T4" y="T5"/>
                  </a:cxn>
                  <a:cxn ang="0">
                    <a:pos x="T6" y="T7"/>
                  </a:cxn>
                  <a:cxn ang="0">
                    <a:pos x="T8" y="T9"/>
                  </a:cxn>
                </a:cxnLst>
                <a:rect l="0" t="0" r="r" b="b"/>
                <a:pathLst>
                  <a:path w="17" h="14">
                    <a:moveTo>
                      <a:pt x="3" y="14"/>
                    </a:moveTo>
                    <a:lnTo>
                      <a:pt x="0" y="12"/>
                    </a:lnTo>
                    <a:lnTo>
                      <a:pt x="15" y="0"/>
                    </a:lnTo>
                    <a:lnTo>
                      <a:pt x="17" y="0"/>
                    </a:lnTo>
                    <a:lnTo>
                      <a:pt x="3"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7" name="Freeform 60">
                <a:extLst>
                  <a:ext uri="{FF2B5EF4-FFF2-40B4-BE49-F238E27FC236}">
                    <a16:creationId xmlns:a16="http://schemas.microsoft.com/office/drawing/2014/main" id="{7B69D2A1-35AF-48A6-A710-39B199B363E6}"/>
                  </a:ext>
                </a:extLst>
              </p:cNvPr>
              <p:cNvSpPr>
                <a:spLocks/>
              </p:cNvSpPr>
              <p:nvPr/>
            </p:nvSpPr>
            <p:spPr bwMode="auto">
              <a:xfrm>
                <a:off x="5789" y="2038"/>
                <a:ext cx="21" cy="19"/>
              </a:xfrm>
              <a:custGeom>
                <a:avLst/>
                <a:gdLst>
                  <a:gd name="T0" fmla="*/ 19 w 21"/>
                  <a:gd name="T1" fmla="*/ 19 h 19"/>
                  <a:gd name="T2" fmla="*/ 0 w 21"/>
                  <a:gd name="T3" fmla="*/ 0 h 19"/>
                  <a:gd name="T4" fmla="*/ 2 w 21"/>
                  <a:gd name="T5" fmla="*/ 0 h 19"/>
                  <a:gd name="T6" fmla="*/ 21 w 21"/>
                  <a:gd name="T7" fmla="*/ 19 h 19"/>
                  <a:gd name="T8" fmla="*/ 19 w 21"/>
                  <a:gd name="T9" fmla="*/ 19 h 19"/>
                </a:gdLst>
                <a:ahLst/>
                <a:cxnLst>
                  <a:cxn ang="0">
                    <a:pos x="T0" y="T1"/>
                  </a:cxn>
                  <a:cxn ang="0">
                    <a:pos x="T2" y="T3"/>
                  </a:cxn>
                  <a:cxn ang="0">
                    <a:pos x="T4" y="T5"/>
                  </a:cxn>
                  <a:cxn ang="0">
                    <a:pos x="T6" y="T7"/>
                  </a:cxn>
                  <a:cxn ang="0">
                    <a:pos x="T8" y="T9"/>
                  </a:cxn>
                </a:cxnLst>
                <a:rect l="0" t="0" r="r" b="b"/>
                <a:pathLst>
                  <a:path w="21" h="19">
                    <a:moveTo>
                      <a:pt x="19" y="19"/>
                    </a:moveTo>
                    <a:lnTo>
                      <a:pt x="0" y="0"/>
                    </a:lnTo>
                    <a:lnTo>
                      <a:pt x="2" y="0"/>
                    </a:lnTo>
                    <a:lnTo>
                      <a:pt x="21" y="19"/>
                    </a:lnTo>
                    <a:lnTo>
                      <a:pt x="1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8" name="Freeform 61">
                <a:extLst>
                  <a:ext uri="{FF2B5EF4-FFF2-40B4-BE49-F238E27FC236}">
                    <a16:creationId xmlns:a16="http://schemas.microsoft.com/office/drawing/2014/main" id="{E1BDF5F9-6589-41A7-9707-B70D3A07BB9E}"/>
                  </a:ext>
                </a:extLst>
              </p:cNvPr>
              <p:cNvSpPr>
                <a:spLocks/>
              </p:cNvSpPr>
              <p:nvPr/>
            </p:nvSpPr>
            <p:spPr bwMode="auto">
              <a:xfrm>
                <a:off x="5789" y="2017"/>
                <a:ext cx="16" cy="14"/>
              </a:xfrm>
              <a:custGeom>
                <a:avLst/>
                <a:gdLst>
                  <a:gd name="T0" fmla="*/ 14 w 16"/>
                  <a:gd name="T1" fmla="*/ 14 h 14"/>
                  <a:gd name="T2" fmla="*/ 0 w 16"/>
                  <a:gd name="T3" fmla="*/ 0 h 14"/>
                  <a:gd name="T4" fmla="*/ 2 w 16"/>
                  <a:gd name="T5" fmla="*/ 0 h 14"/>
                  <a:gd name="T6" fmla="*/ 16 w 16"/>
                  <a:gd name="T7" fmla="*/ 12 h 14"/>
                  <a:gd name="T8" fmla="*/ 14 w 16"/>
                  <a:gd name="T9" fmla="*/ 14 h 14"/>
                </a:gdLst>
                <a:ahLst/>
                <a:cxnLst>
                  <a:cxn ang="0">
                    <a:pos x="T0" y="T1"/>
                  </a:cxn>
                  <a:cxn ang="0">
                    <a:pos x="T2" y="T3"/>
                  </a:cxn>
                  <a:cxn ang="0">
                    <a:pos x="T4" y="T5"/>
                  </a:cxn>
                  <a:cxn ang="0">
                    <a:pos x="T6" y="T7"/>
                  </a:cxn>
                  <a:cxn ang="0">
                    <a:pos x="T8" y="T9"/>
                  </a:cxn>
                </a:cxnLst>
                <a:rect l="0" t="0" r="r" b="b"/>
                <a:pathLst>
                  <a:path w="16" h="14">
                    <a:moveTo>
                      <a:pt x="14" y="14"/>
                    </a:moveTo>
                    <a:lnTo>
                      <a:pt x="0" y="0"/>
                    </a:lnTo>
                    <a:lnTo>
                      <a:pt x="2" y="0"/>
                    </a:lnTo>
                    <a:lnTo>
                      <a:pt x="16" y="12"/>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9" name="Rectangle 62">
                <a:extLst>
                  <a:ext uri="{FF2B5EF4-FFF2-40B4-BE49-F238E27FC236}">
                    <a16:creationId xmlns:a16="http://schemas.microsoft.com/office/drawing/2014/main" id="{BBD50340-4975-4105-A52A-D6699B0ADF6D}"/>
                  </a:ext>
                </a:extLst>
              </p:cNvPr>
              <p:cNvSpPr>
                <a:spLocks noChangeArrowheads="1"/>
              </p:cNvSpPr>
              <p:nvPr/>
            </p:nvSpPr>
            <p:spPr bwMode="auto">
              <a:xfrm>
                <a:off x="5707" y="1969"/>
                <a:ext cx="168"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0" name="Freeform 63">
                <a:extLst>
                  <a:ext uri="{FF2B5EF4-FFF2-40B4-BE49-F238E27FC236}">
                    <a16:creationId xmlns:a16="http://schemas.microsoft.com/office/drawing/2014/main" id="{B30016FA-83EE-47DF-B9D7-4CC05FF0C133}"/>
                  </a:ext>
                </a:extLst>
              </p:cNvPr>
              <p:cNvSpPr>
                <a:spLocks noEditPoints="1"/>
              </p:cNvSpPr>
              <p:nvPr/>
            </p:nvSpPr>
            <p:spPr bwMode="auto">
              <a:xfrm>
                <a:off x="5660" y="1957"/>
                <a:ext cx="52" cy="27"/>
              </a:xfrm>
              <a:custGeom>
                <a:avLst/>
                <a:gdLst>
                  <a:gd name="T0" fmla="*/ 26 w 52"/>
                  <a:gd name="T1" fmla="*/ 27 h 27"/>
                  <a:gd name="T2" fmla="*/ 0 w 52"/>
                  <a:gd name="T3" fmla="*/ 12 h 27"/>
                  <a:gd name="T4" fmla="*/ 26 w 52"/>
                  <a:gd name="T5" fmla="*/ 0 h 27"/>
                  <a:gd name="T6" fmla="*/ 52 w 52"/>
                  <a:gd name="T7" fmla="*/ 12 h 27"/>
                  <a:gd name="T8" fmla="*/ 26 w 52"/>
                  <a:gd name="T9" fmla="*/ 27 h 27"/>
                  <a:gd name="T10" fmla="*/ 4 w 52"/>
                  <a:gd name="T11" fmla="*/ 12 h 27"/>
                  <a:gd name="T12" fmla="*/ 26 w 52"/>
                  <a:gd name="T13" fmla="*/ 24 h 27"/>
                  <a:gd name="T14" fmla="*/ 45 w 52"/>
                  <a:gd name="T15" fmla="*/ 12 h 27"/>
                  <a:gd name="T16" fmla="*/ 26 w 52"/>
                  <a:gd name="T17" fmla="*/ 3 h 27"/>
                  <a:gd name="T18" fmla="*/ 4 w 52"/>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7">
                    <a:moveTo>
                      <a:pt x="26" y="27"/>
                    </a:moveTo>
                    <a:lnTo>
                      <a:pt x="0" y="12"/>
                    </a:lnTo>
                    <a:lnTo>
                      <a:pt x="26" y="0"/>
                    </a:lnTo>
                    <a:lnTo>
                      <a:pt x="52" y="12"/>
                    </a:lnTo>
                    <a:lnTo>
                      <a:pt x="26" y="27"/>
                    </a:lnTo>
                    <a:close/>
                    <a:moveTo>
                      <a:pt x="4" y="12"/>
                    </a:moveTo>
                    <a:lnTo>
                      <a:pt x="26" y="24"/>
                    </a:lnTo>
                    <a:lnTo>
                      <a:pt x="45" y="12"/>
                    </a:lnTo>
                    <a:lnTo>
                      <a:pt x="26" y="3"/>
                    </a:lnTo>
                    <a:lnTo>
                      <a:pt x="4"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1" name="Freeform 64">
                <a:extLst>
                  <a:ext uri="{FF2B5EF4-FFF2-40B4-BE49-F238E27FC236}">
                    <a16:creationId xmlns:a16="http://schemas.microsoft.com/office/drawing/2014/main" id="{6E0A2E4A-B35A-4512-9254-BE1428DCEB46}"/>
                  </a:ext>
                </a:extLst>
              </p:cNvPr>
              <p:cNvSpPr>
                <a:spLocks/>
              </p:cNvSpPr>
              <p:nvPr/>
            </p:nvSpPr>
            <p:spPr bwMode="auto">
              <a:xfrm>
                <a:off x="5700" y="1969"/>
                <a:ext cx="22" cy="22"/>
              </a:xfrm>
              <a:custGeom>
                <a:avLst/>
                <a:gdLst>
                  <a:gd name="T0" fmla="*/ 3 w 22"/>
                  <a:gd name="T1" fmla="*/ 22 h 22"/>
                  <a:gd name="T2" fmla="*/ 0 w 22"/>
                  <a:gd name="T3" fmla="*/ 19 h 22"/>
                  <a:gd name="T4" fmla="*/ 19 w 22"/>
                  <a:gd name="T5" fmla="*/ 0 h 22"/>
                  <a:gd name="T6" fmla="*/ 22 w 22"/>
                  <a:gd name="T7" fmla="*/ 3 h 22"/>
                  <a:gd name="T8" fmla="*/ 3 w 22"/>
                  <a:gd name="T9" fmla="*/ 22 h 22"/>
                </a:gdLst>
                <a:ahLst/>
                <a:cxnLst>
                  <a:cxn ang="0">
                    <a:pos x="T0" y="T1"/>
                  </a:cxn>
                  <a:cxn ang="0">
                    <a:pos x="T2" y="T3"/>
                  </a:cxn>
                  <a:cxn ang="0">
                    <a:pos x="T4" y="T5"/>
                  </a:cxn>
                  <a:cxn ang="0">
                    <a:pos x="T6" y="T7"/>
                  </a:cxn>
                  <a:cxn ang="0">
                    <a:pos x="T8" y="T9"/>
                  </a:cxn>
                </a:cxnLst>
                <a:rect l="0" t="0" r="r" b="b"/>
                <a:pathLst>
                  <a:path w="22" h="22">
                    <a:moveTo>
                      <a:pt x="3" y="22"/>
                    </a:moveTo>
                    <a:lnTo>
                      <a:pt x="0" y="19"/>
                    </a:lnTo>
                    <a:lnTo>
                      <a:pt x="19" y="0"/>
                    </a:lnTo>
                    <a:lnTo>
                      <a:pt x="22" y="3"/>
                    </a:lnTo>
                    <a:lnTo>
                      <a:pt x="3"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2" name="Freeform 65">
                <a:extLst>
                  <a:ext uri="{FF2B5EF4-FFF2-40B4-BE49-F238E27FC236}">
                    <a16:creationId xmlns:a16="http://schemas.microsoft.com/office/drawing/2014/main" id="{9144C7A4-27D9-47DA-9263-BAF9C4D991F1}"/>
                  </a:ext>
                </a:extLst>
              </p:cNvPr>
              <p:cNvSpPr>
                <a:spLocks/>
              </p:cNvSpPr>
              <p:nvPr/>
            </p:nvSpPr>
            <p:spPr bwMode="auto">
              <a:xfrm>
                <a:off x="5729" y="1969"/>
                <a:ext cx="14" cy="17"/>
              </a:xfrm>
              <a:custGeom>
                <a:avLst/>
                <a:gdLst>
                  <a:gd name="T0" fmla="*/ 2 w 14"/>
                  <a:gd name="T1" fmla="*/ 17 h 17"/>
                  <a:gd name="T2" fmla="*/ 0 w 14"/>
                  <a:gd name="T3" fmla="*/ 15 h 17"/>
                  <a:gd name="T4" fmla="*/ 12 w 14"/>
                  <a:gd name="T5" fmla="*/ 0 h 17"/>
                  <a:gd name="T6" fmla="*/ 14 w 14"/>
                  <a:gd name="T7" fmla="*/ 3 h 17"/>
                  <a:gd name="T8" fmla="*/ 2 w 14"/>
                  <a:gd name="T9" fmla="*/ 17 h 17"/>
                </a:gdLst>
                <a:ahLst/>
                <a:cxnLst>
                  <a:cxn ang="0">
                    <a:pos x="T0" y="T1"/>
                  </a:cxn>
                  <a:cxn ang="0">
                    <a:pos x="T2" y="T3"/>
                  </a:cxn>
                  <a:cxn ang="0">
                    <a:pos x="T4" y="T5"/>
                  </a:cxn>
                  <a:cxn ang="0">
                    <a:pos x="T6" y="T7"/>
                  </a:cxn>
                  <a:cxn ang="0">
                    <a:pos x="T8" y="T9"/>
                  </a:cxn>
                </a:cxnLst>
                <a:rect l="0" t="0" r="r" b="b"/>
                <a:pathLst>
                  <a:path w="14" h="17">
                    <a:moveTo>
                      <a:pt x="2" y="17"/>
                    </a:moveTo>
                    <a:lnTo>
                      <a:pt x="0" y="15"/>
                    </a:lnTo>
                    <a:lnTo>
                      <a:pt x="12" y="0"/>
                    </a:lnTo>
                    <a:lnTo>
                      <a:pt x="14" y="3"/>
                    </a:lnTo>
                    <a:lnTo>
                      <a:pt x="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3" name="Freeform 66">
                <a:extLst>
                  <a:ext uri="{FF2B5EF4-FFF2-40B4-BE49-F238E27FC236}">
                    <a16:creationId xmlns:a16="http://schemas.microsoft.com/office/drawing/2014/main" id="{7D1FC8D3-B6D9-4E03-9801-4F78AED8B0D3}"/>
                  </a:ext>
                </a:extLst>
              </p:cNvPr>
              <p:cNvSpPr>
                <a:spLocks/>
              </p:cNvSpPr>
              <p:nvPr/>
            </p:nvSpPr>
            <p:spPr bwMode="auto">
              <a:xfrm>
                <a:off x="5700" y="1950"/>
                <a:ext cx="22" cy="22"/>
              </a:xfrm>
              <a:custGeom>
                <a:avLst/>
                <a:gdLst>
                  <a:gd name="T0" fmla="*/ 19 w 22"/>
                  <a:gd name="T1" fmla="*/ 22 h 22"/>
                  <a:gd name="T2" fmla="*/ 0 w 22"/>
                  <a:gd name="T3" fmla="*/ 3 h 22"/>
                  <a:gd name="T4" fmla="*/ 3 w 22"/>
                  <a:gd name="T5" fmla="*/ 0 h 22"/>
                  <a:gd name="T6" fmla="*/ 22 w 22"/>
                  <a:gd name="T7" fmla="*/ 19 h 22"/>
                  <a:gd name="T8" fmla="*/ 19 w 22"/>
                  <a:gd name="T9" fmla="*/ 22 h 22"/>
                </a:gdLst>
                <a:ahLst/>
                <a:cxnLst>
                  <a:cxn ang="0">
                    <a:pos x="T0" y="T1"/>
                  </a:cxn>
                  <a:cxn ang="0">
                    <a:pos x="T2" y="T3"/>
                  </a:cxn>
                  <a:cxn ang="0">
                    <a:pos x="T4" y="T5"/>
                  </a:cxn>
                  <a:cxn ang="0">
                    <a:pos x="T6" y="T7"/>
                  </a:cxn>
                  <a:cxn ang="0">
                    <a:pos x="T8" y="T9"/>
                  </a:cxn>
                </a:cxnLst>
                <a:rect l="0" t="0" r="r" b="b"/>
                <a:pathLst>
                  <a:path w="22" h="22">
                    <a:moveTo>
                      <a:pt x="19" y="22"/>
                    </a:moveTo>
                    <a:lnTo>
                      <a:pt x="0" y="3"/>
                    </a:lnTo>
                    <a:lnTo>
                      <a:pt x="3" y="0"/>
                    </a:lnTo>
                    <a:lnTo>
                      <a:pt x="22" y="19"/>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4" name="Freeform 67">
                <a:extLst>
                  <a:ext uri="{FF2B5EF4-FFF2-40B4-BE49-F238E27FC236}">
                    <a16:creationId xmlns:a16="http://schemas.microsoft.com/office/drawing/2014/main" id="{0425BB2F-7C87-4FC7-978D-76D681BCF992}"/>
                  </a:ext>
                </a:extLst>
              </p:cNvPr>
              <p:cNvSpPr>
                <a:spLocks/>
              </p:cNvSpPr>
              <p:nvPr/>
            </p:nvSpPr>
            <p:spPr bwMode="auto">
              <a:xfrm>
                <a:off x="5729" y="1955"/>
                <a:ext cx="14" cy="17"/>
              </a:xfrm>
              <a:custGeom>
                <a:avLst/>
                <a:gdLst>
                  <a:gd name="T0" fmla="*/ 12 w 14"/>
                  <a:gd name="T1" fmla="*/ 17 h 17"/>
                  <a:gd name="T2" fmla="*/ 0 w 14"/>
                  <a:gd name="T3" fmla="*/ 2 h 17"/>
                  <a:gd name="T4" fmla="*/ 2 w 14"/>
                  <a:gd name="T5" fmla="*/ 0 h 17"/>
                  <a:gd name="T6" fmla="*/ 14 w 14"/>
                  <a:gd name="T7" fmla="*/ 14 h 17"/>
                  <a:gd name="T8" fmla="*/ 12 w 14"/>
                  <a:gd name="T9" fmla="*/ 17 h 17"/>
                </a:gdLst>
                <a:ahLst/>
                <a:cxnLst>
                  <a:cxn ang="0">
                    <a:pos x="T0" y="T1"/>
                  </a:cxn>
                  <a:cxn ang="0">
                    <a:pos x="T2" y="T3"/>
                  </a:cxn>
                  <a:cxn ang="0">
                    <a:pos x="T4" y="T5"/>
                  </a:cxn>
                  <a:cxn ang="0">
                    <a:pos x="T6" y="T7"/>
                  </a:cxn>
                  <a:cxn ang="0">
                    <a:pos x="T8" y="T9"/>
                  </a:cxn>
                </a:cxnLst>
                <a:rect l="0" t="0" r="r" b="b"/>
                <a:pathLst>
                  <a:path w="14" h="17">
                    <a:moveTo>
                      <a:pt x="12" y="17"/>
                    </a:moveTo>
                    <a:lnTo>
                      <a:pt x="0" y="2"/>
                    </a:lnTo>
                    <a:lnTo>
                      <a:pt x="2" y="0"/>
                    </a:lnTo>
                    <a:lnTo>
                      <a:pt x="14" y="14"/>
                    </a:lnTo>
                    <a:lnTo>
                      <a:pt x="1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5" name="Freeform 68">
                <a:extLst>
                  <a:ext uri="{FF2B5EF4-FFF2-40B4-BE49-F238E27FC236}">
                    <a16:creationId xmlns:a16="http://schemas.microsoft.com/office/drawing/2014/main" id="{A16D8E2E-4514-4675-AA7B-2EEC39445C4E}"/>
                  </a:ext>
                </a:extLst>
              </p:cNvPr>
              <p:cNvSpPr>
                <a:spLocks/>
              </p:cNvSpPr>
              <p:nvPr/>
            </p:nvSpPr>
            <p:spPr bwMode="auto">
              <a:xfrm>
                <a:off x="5858" y="1969"/>
                <a:ext cx="19" cy="22"/>
              </a:xfrm>
              <a:custGeom>
                <a:avLst/>
                <a:gdLst>
                  <a:gd name="T0" fmla="*/ 19 w 19"/>
                  <a:gd name="T1" fmla="*/ 22 h 22"/>
                  <a:gd name="T2" fmla="*/ 0 w 19"/>
                  <a:gd name="T3" fmla="*/ 3 h 22"/>
                  <a:gd name="T4" fmla="*/ 0 w 19"/>
                  <a:gd name="T5" fmla="*/ 0 h 22"/>
                  <a:gd name="T6" fmla="*/ 19 w 19"/>
                  <a:gd name="T7" fmla="*/ 19 h 22"/>
                  <a:gd name="T8" fmla="*/ 19 w 19"/>
                  <a:gd name="T9" fmla="*/ 22 h 22"/>
                </a:gdLst>
                <a:ahLst/>
                <a:cxnLst>
                  <a:cxn ang="0">
                    <a:pos x="T0" y="T1"/>
                  </a:cxn>
                  <a:cxn ang="0">
                    <a:pos x="T2" y="T3"/>
                  </a:cxn>
                  <a:cxn ang="0">
                    <a:pos x="T4" y="T5"/>
                  </a:cxn>
                  <a:cxn ang="0">
                    <a:pos x="T6" y="T7"/>
                  </a:cxn>
                  <a:cxn ang="0">
                    <a:pos x="T8" y="T9"/>
                  </a:cxn>
                </a:cxnLst>
                <a:rect l="0" t="0" r="r" b="b"/>
                <a:pathLst>
                  <a:path w="19" h="22">
                    <a:moveTo>
                      <a:pt x="19" y="22"/>
                    </a:moveTo>
                    <a:lnTo>
                      <a:pt x="0" y="3"/>
                    </a:lnTo>
                    <a:lnTo>
                      <a:pt x="0" y="0"/>
                    </a:lnTo>
                    <a:lnTo>
                      <a:pt x="19" y="19"/>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6" name="Freeform 69">
                <a:extLst>
                  <a:ext uri="{FF2B5EF4-FFF2-40B4-BE49-F238E27FC236}">
                    <a16:creationId xmlns:a16="http://schemas.microsoft.com/office/drawing/2014/main" id="{08B90ADE-FA4F-4CA2-BF4C-10F86CDFCA0F}"/>
                  </a:ext>
                </a:extLst>
              </p:cNvPr>
              <p:cNvSpPr>
                <a:spLocks/>
              </p:cNvSpPr>
              <p:nvPr/>
            </p:nvSpPr>
            <p:spPr bwMode="auto">
              <a:xfrm>
                <a:off x="5836" y="1969"/>
                <a:ext cx="12" cy="17"/>
              </a:xfrm>
              <a:custGeom>
                <a:avLst/>
                <a:gdLst>
                  <a:gd name="T0" fmla="*/ 12 w 12"/>
                  <a:gd name="T1" fmla="*/ 17 h 17"/>
                  <a:gd name="T2" fmla="*/ 0 w 12"/>
                  <a:gd name="T3" fmla="*/ 3 h 17"/>
                  <a:gd name="T4" fmla="*/ 0 w 12"/>
                  <a:gd name="T5" fmla="*/ 0 h 17"/>
                  <a:gd name="T6" fmla="*/ 12 w 12"/>
                  <a:gd name="T7" fmla="*/ 15 h 17"/>
                  <a:gd name="T8" fmla="*/ 12 w 12"/>
                  <a:gd name="T9" fmla="*/ 17 h 17"/>
                </a:gdLst>
                <a:ahLst/>
                <a:cxnLst>
                  <a:cxn ang="0">
                    <a:pos x="T0" y="T1"/>
                  </a:cxn>
                  <a:cxn ang="0">
                    <a:pos x="T2" y="T3"/>
                  </a:cxn>
                  <a:cxn ang="0">
                    <a:pos x="T4" y="T5"/>
                  </a:cxn>
                  <a:cxn ang="0">
                    <a:pos x="T6" y="T7"/>
                  </a:cxn>
                  <a:cxn ang="0">
                    <a:pos x="T8" y="T9"/>
                  </a:cxn>
                </a:cxnLst>
                <a:rect l="0" t="0" r="r" b="b"/>
                <a:pathLst>
                  <a:path w="12" h="17">
                    <a:moveTo>
                      <a:pt x="12" y="17"/>
                    </a:moveTo>
                    <a:lnTo>
                      <a:pt x="0" y="3"/>
                    </a:lnTo>
                    <a:lnTo>
                      <a:pt x="0" y="0"/>
                    </a:lnTo>
                    <a:lnTo>
                      <a:pt x="12" y="15"/>
                    </a:lnTo>
                    <a:lnTo>
                      <a:pt x="1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7" name="Freeform 70">
                <a:extLst>
                  <a:ext uri="{FF2B5EF4-FFF2-40B4-BE49-F238E27FC236}">
                    <a16:creationId xmlns:a16="http://schemas.microsoft.com/office/drawing/2014/main" id="{9F54C31E-F570-4D8A-988C-29C6A148847C}"/>
                  </a:ext>
                </a:extLst>
              </p:cNvPr>
              <p:cNvSpPr>
                <a:spLocks/>
              </p:cNvSpPr>
              <p:nvPr/>
            </p:nvSpPr>
            <p:spPr bwMode="auto">
              <a:xfrm>
                <a:off x="5858" y="1950"/>
                <a:ext cx="19" cy="22"/>
              </a:xfrm>
              <a:custGeom>
                <a:avLst/>
                <a:gdLst>
                  <a:gd name="T0" fmla="*/ 0 w 19"/>
                  <a:gd name="T1" fmla="*/ 22 h 22"/>
                  <a:gd name="T2" fmla="*/ 0 w 19"/>
                  <a:gd name="T3" fmla="*/ 19 h 22"/>
                  <a:gd name="T4" fmla="*/ 19 w 19"/>
                  <a:gd name="T5" fmla="*/ 0 h 22"/>
                  <a:gd name="T6" fmla="*/ 19 w 19"/>
                  <a:gd name="T7" fmla="*/ 3 h 22"/>
                  <a:gd name="T8" fmla="*/ 0 w 19"/>
                  <a:gd name="T9" fmla="*/ 22 h 22"/>
                </a:gdLst>
                <a:ahLst/>
                <a:cxnLst>
                  <a:cxn ang="0">
                    <a:pos x="T0" y="T1"/>
                  </a:cxn>
                  <a:cxn ang="0">
                    <a:pos x="T2" y="T3"/>
                  </a:cxn>
                  <a:cxn ang="0">
                    <a:pos x="T4" y="T5"/>
                  </a:cxn>
                  <a:cxn ang="0">
                    <a:pos x="T6" y="T7"/>
                  </a:cxn>
                  <a:cxn ang="0">
                    <a:pos x="T8" y="T9"/>
                  </a:cxn>
                </a:cxnLst>
                <a:rect l="0" t="0" r="r" b="b"/>
                <a:pathLst>
                  <a:path w="19" h="22">
                    <a:moveTo>
                      <a:pt x="0" y="22"/>
                    </a:moveTo>
                    <a:lnTo>
                      <a:pt x="0" y="19"/>
                    </a:lnTo>
                    <a:lnTo>
                      <a:pt x="19" y="0"/>
                    </a:lnTo>
                    <a:lnTo>
                      <a:pt x="19" y="3"/>
                    </a:lnTo>
                    <a:lnTo>
                      <a:pt x="0"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8" name="Freeform 71">
                <a:extLst>
                  <a:ext uri="{FF2B5EF4-FFF2-40B4-BE49-F238E27FC236}">
                    <a16:creationId xmlns:a16="http://schemas.microsoft.com/office/drawing/2014/main" id="{CAA18010-6CA6-43D9-BE79-7D8D826CF356}"/>
                  </a:ext>
                </a:extLst>
              </p:cNvPr>
              <p:cNvSpPr>
                <a:spLocks/>
              </p:cNvSpPr>
              <p:nvPr/>
            </p:nvSpPr>
            <p:spPr bwMode="auto">
              <a:xfrm>
                <a:off x="5836" y="1955"/>
                <a:ext cx="12" cy="17"/>
              </a:xfrm>
              <a:custGeom>
                <a:avLst/>
                <a:gdLst>
                  <a:gd name="T0" fmla="*/ 0 w 12"/>
                  <a:gd name="T1" fmla="*/ 17 h 17"/>
                  <a:gd name="T2" fmla="*/ 0 w 12"/>
                  <a:gd name="T3" fmla="*/ 14 h 17"/>
                  <a:gd name="T4" fmla="*/ 12 w 12"/>
                  <a:gd name="T5" fmla="*/ 0 h 17"/>
                  <a:gd name="T6" fmla="*/ 12 w 12"/>
                  <a:gd name="T7" fmla="*/ 2 h 17"/>
                  <a:gd name="T8" fmla="*/ 0 w 12"/>
                  <a:gd name="T9" fmla="*/ 17 h 17"/>
                </a:gdLst>
                <a:ahLst/>
                <a:cxnLst>
                  <a:cxn ang="0">
                    <a:pos x="T0" y="T1"/>
                  </a:cxn>
                  <a:cxn ang="0">
                    <a:pos x="T2" y="T3"/>
                  </a:cxn>
                  <a:cxn ang="0">
                    <a:pos x="T4" y="T5"/>
                  </a:cxn>
                  <a:cxn ang="0">
                    <a:pos x="T6" y="T7"/>
                  </a:cxn>
                  <a:cxn ang="0">
                    <a:pos x="T8" y="T9"/>
                  </a:cxn>
                </a:cxnLst>
                <a:rect l="0" t="0" r="r" b="b"/>
                <a:pathLst>
                  <a:path w="12" h="17">
                    <a:moveTo>
                      <a:pt x="0" y="17"/>
                    </a:moveTo>
                    <a:lnTo>
                      <a:pt x="0" y="14"/>
                    </a:lnTo>
                    <a:lnTo>
                      <a:pt x="12" y="0"/>
                    </a:lnTo>
                    <a:lnTo>
                      <a:pt x="12" y="2"/>
                    </a:lnTo>
                    <a:lnTo>
                      <a:pt x="0"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9" name="Freeform 72">
                <a:extLst>
                  <a:ext uri="{FF2B5EF4-FFF2-40B4-BE49-F238E27FC236}">
                    <a16:creationId xmlns:a16="http://schemas.microsoft.com/office/drawing/2014/main" id="{0790935F-5816-4E11-A6C5-724185936F59}"/>
                  </a:ext>
                </a:extLst>
              </p:cNvPr>
              <p:cNvSpPr>
                <a:spLocks/>
              </p:cNvSpPr>
              <p:nvPr/>
            </p:nvSpPr>
            <p:spPr bwMode="auto">
              <a:xfrm>
                <a:off x="5731" y="1912"/>
                <a:ext cx="120" cy="119"/>
              </a:xfrm>
              <a:custGeom>
                <a:avLst/>
                <a:gdLst>
                  <a:gd name="T0" fmla="*/ 117 w 120"/>
                  <a:gd name="T1" fmla="*/ 119 h 119"/>
                  <a:gd name="T2" fmla="*/ 0 w 120"/>
                  <a:gd name="T3" fmla="*/ 0 h 119"/>
                  <a:gd name="T4" fmla="*/ 0 w 120"/>
                  <a:gd name="T5" fmla="*/ 0 h 119"/>
                  <a:gd name="T6" fmla="*/ 120 w 120"/>
                  <a:gd name="T7" fmla="*/ 117 h 119"/>
                  <a:gd name="T8" fmla="*/ 117 w 120"/>
                  <a:gd name="T9" fmla="*/ 119 h 119"/>
                </a:gdLst>
                <a:ahLst/>
                <a:cxnLst>
                  <a:cxn ang="0">
                    <a:pos x="T0" y="T1"/>
                  </a:cxn>
                  <a:cxn ang="0">
                    <a:pos x="T2" y="T3"/>
                  </a:cxn>
                  <a:cxn ang="0">
                    <a:pos x="T4" y="T5"/>
                  </a:cxn>
                  <a:cxn ang="0">
                    <a:pos x="T6" y="T7"/>
                  </a:cxn>
                  <a:cxn ang="0">
                    <a:pos x="T8" y="T9"/>
                  </a:cxn>
                </a:cxnLst>
                <a:rect l="0" t="0" r="r" b="b"/>
                <a:pathLst>
                  <a:path w="120" h="119">
                    <a:moveTo>
                      <a:pt x="117" y="119"/>
                    </a:moveTo>
                    <a:lnTo>
                      <a:pt x="0" y="0"/>
                    </a:lnTo>
                    <a:lnTo>
                      <a:pt x="0" y="0"/>
                    </a:lnTo>
                    <a:lnTo>
                      <a:pt x="120" y="117"/>
                    </a:lnTo>
                    <a:lnTo>
                      <a:pt x="117"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0" name="Freeform 73">
                <a:extLst>
                  <a:ext uri="{FF2B5EF4-FFF2-40B4-BE49-F238E27FC236}">
                    <a16:creationId xmlns:a16="http://schemas.microsoft.com/office/drawing/2014/main" id="{850FD9BE-B2F7-4A44-8920-563B4FC96397}"/>
                  </a:ext>
                </a:extLst>
              </p:cNvPr>
              <p:cNvSpPr>
                <a:spLocks noEditPoints="1"/>
              </p:cNvSpPr>
              <p:nvPr/>
            </p:nvSpPr>
            <p:spPr bwMode="auto">
              <a:xfrm>
                <a:off x="5698" y="1879"/>
                <a:ext cx="38" cy="38"/>
              </a:xfrm>
              <a:custGeom>
                <a:avLst/>
                <a:gdLst>
                  <a:gd name="T0" fmla="*/ 38 w 38"/>
                  <a:gd name="T1" fmla="*/ 38 h 38"/>
                  <a:gd name="T2" fmla="*/ 9 w 38"/>
                  <a:gd name="T3" fmla="*/ 28 h 38"/>
                  <a:gd name="T4" fmla="*/ 0 w 38"/>
                  <a:gd name="T5" fmla="*/ 0 h 38"/>
                  <a:gd name="T6" fmla="*/ 29 w 38"/>
                  <a:gd name="T7" fmla="*/ 9 h 38"/>
                  <a:gd name="T8" fmla="*/ 38 w 38"/>
                  <a:gd name="T9" fmla="*/ 38 h 38"/>
                  <a:gd name="T10" fmla="*/ 12 w 38"/>
                  <a:gd name="T11" fmla="*/ 26 h 38"/>
                  <a:gd name="T12" fmla="*/ 33 w 38"/>
                  <a:gd name="T13" fmla="*/ 33 h 38"/>
                  <a:gd name="T14" fmla="*/ 26 w 38"/>
                  <a:gd name="T15" fmla="*/ 12 h 38"/>
                  <a:gd name="T16" fmla="*/ 5 w 38"/>
                  <a:gd name="T17" fmla="*/ 5 h 38"/>
                  <a:gd name="T18" fmla="*/ 12 w 38"/>
                  <a:gd name="T1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9" y="28"/>
                    </a:lnTo>
                    <a:lnTo>
                      <a:pt x="0" y="0"/>
                    </a:lnTo>
                    <a:lnTo>
                      <a:pt x="29" y="9"/>
                    </a:lnTo>
                    <a:lnTo>
                      <a:pt x="38" y="38"/>
                    </a:lnTo>
                    <a:close/>
                    <a:moveTo>
                      <a:pt x="12" y="26"/>
                    </a:moveTo>
                    <a:lnTo>
                      <a:pt x="33" y="33"/>
                    </a:lnTo>
                    <a:lnTo>
                      <a:pt x="26" y="12"/>
                    </a:lnTo>
                    <a:lnTo>
                      <a:pt x="5" y="5"/>
                    </a:lnTo>
                    <a:lnTo>
                      <a:pt x="1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1" name="Rectangle 74">
                <a:extLst>
                  <a:ext uri="{FF2B5EF4-FFF2-40B4-BE49-F238E27FC236}">
                    <a16:creationId xmlns:a16="http://schemas.microsoft.com/office/drawing/2014/main" id="{A93C25E4-DE51-4DAF-AB09-009943B92C7E}"/>
                  </a:ext>
                </a:extLst>
              </p:cNvPr>
              <p:cNvSpPr>
                <a:spLocks noChangeArrowheads="1"/>
              </p:cNvSpPr>
              <p:nvPr/>
            </p:nvSpPr>
            <p:spPr bwMode="auto">
              <a:xfrm>
                <a:off x="5715" y="1922"/>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2" name="Freeform 75">
                <a:extLst>
                  <a:ext uri="{FF2B5EF4-FFF2-40B4-BE49-F238E27FC236}">
                    <a16:creationId xmlns:a16="http://schemas.microsoft.com/office/drawing/2014/main" id="{DE129FD1-41BE-430B-95EA-81C0164E991F}"/>
                  </a:ext>
                </a:extLst>
              </p:cNvPr>
              <p:cNvSpPr>
                <a:spLocks/>
              </p:cNvSpPr>
              <p:nvPr/>
            </p:nvSpPr>
            <p:spPr bwMode="auto">
              <a:xfrm>
                <a:off x="5739" y="1936"/>
                <a:ext cx="19" cy="5"/>
              </a:xfrm>
              <a:custGeom>
                <a:avLst/>
                <a:gdLst>
                  <a:gd name="T0" fmla="*/ 0 w 19"/>
                  <a:gd name="T1" fmla="*/ 5 h 5"/>
                  <a:gd name="T2" fmla="*/ 0 w 19"/>
                  <a:gd name="T3" fmla="*/ 2 h 5"/>
                  <a:gd name="T4" fmla="*/ 19 w 19"/>
                  <a:gd name="T5" fmla="*/ 0 h 5"/>
                  <a:gd name="T6" fmla="*/ 19 w 19"/>
                  <a:gd name="T7" fmla="*/ 2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2"/>
                    </a:lnTo>
                    <a:lnTo>
                      <a:pt x="19" y="0"/>
                    </a:lnTo>
                    <a:lnTo>
                      <a:pt x="19" y="2"/>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3" name="Rectangle 76">
                <a:extLst>
                  <a:ext uri="{FF2B5EF4-FFF2-40B4-BE49-F238E27FC236}">
                    <a16:creationId xmlns:a16="http://schemas.microsoft.com/office/drawing/2014/main" id="{459B30B5-A0D8-4B01-B8F7-D10467BB4481}"/>
                  </a:ext>
                </a:extLst>
              </p:cNvPr>
              <p:cNvSpPr>
                <a:spLocks noChangeArrowheads="1"/>
              </p:cNvSpPr>
              <p:nvPr/>
            </p:nvSpPr>
            <p:spPr bwMode="auto">
              <a:xfrm>
                <a:off x="5741" y="1896"/>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4" name="Freeform 77">
                <a:extLst>
                  <a:ext uri="{FF2B5EF4-FFF2-40B4-BE49-F238E27FC236}">
                    <a16:creationId xmlns:a16="http://schemas.microsoft.com/office/drawing/2014/main" id="{38275740-C2D3-4A5A-A920-30497BD54A0A}"/>
                  </a:ext>
                </a:extLst>
              </p:cNvPr>
              <p:cNvSpPr>
                <a:spLocks/>
              </p:cNvSpPr>
              <p:nvPr/>
            </p:nvSpPr>
            <p:spPr bwMode="auto">
              <a:xfrm>
                <a:off x="5755" y="1919"/>
                <a:ext cx="5" cy="19"/>
              </a:xfrm>
              <a:custGeom>
                <a:avLst/>
                <a:gdLst>
                  <a:gd name="T0" fmla="*/ 3 w 5"/>
                  <a:gd name="T1" fmla="*/ 19 h 19"/>
                  <a:gd name="T2" fmla="*/ 0 w 5"/>
                  <a:gd name="T3" fmla="*/ 19 h 19"/>
                  <a:gd name="T4" fmla="*/ 3 w 5"/>
                  <a:gd name="T5" fmla="*/ 0 h 19"/>
                  <a:gd name="T6" fmla="*/ 5 w 5"/>
                  <a:gd name="T7" fmla="*/ 0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19"/>
                    </a:lnTo>
                    <a:lnTo>
                      <a:pt x="3" y="0"/>
                    </a:lnTo>
                    <a:lnTo>
                      <a:pt x="5" y="0"/>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5" name="Freeform 78">
                <a:extLst>
                  <a:ext uri="{FF2B5EF4-FFF2-40B4-BE49-F238E27FC236}">
                    <a16:creationId xmlns:a16="http://schemas.microsoft.com/office/drawing/2014/main" id="{8FE5277B-38D4-4ACB-9033-723433846004}"/>
                  </a:ext>
                </a:extLst>
              </p:cNvPr>
              <p:cNvSpPr>
                <a:spLocks noEditPoints="1"/>
              </p:cNvSpPr>
              <p:nvPr/>
            </p:nvSpPr>
            <p:spPr bwMode="auto">
              <a:xfrm>
                <a:off x="5844" y="2024"/>
                <a:ext cx="38" cy="38"/>
              </a:xfrm>
              <a:custGeom>
                <a:avLst/>
                <a:gdLst>
                  <a:gd name="T0" fmla="*/ 38 w 38"/>
                  <a:gd name="T1" fmla="*/ 38 h 38"/>
                  <a:gd name="T2" fmla="*/ 9 w 38"/>
                  <a:gd name="T3" fmla="*/ 29 h 38"/>
                  <a:gd name="T4" fmla="*/ 0 w 38"/>
                  <a:gd name="T5" fmla="*/ 0 h 38"/>
                  <a:gd name="T6" fmla="*/ 28 w 38"/>
                  <a:gd name="T7" fmla="*/ 10 h 38"/>
                  <a:gd name="T8" fmla="*/ 38 w 38"/>
                  <a:gd name="T9" fmla="*/ 38 h 38"/>
                  <a:gd name="T10" fmla="*/ 11 w 38"/>
                  <a:gd name="T11" fmla="*/ 26 h 38"/>
                  <a:gd name="T12" fmla="*/ 33 w 38"/>
                  <a:gd name="T13" fmla="*/ 33 h 38"/>
                  <a:gd name="T14" fmla="*/ 26 w 38"/>
                  <a:gd name="T15" fmla="*/ 12 h 38"/>
                  <a:gd name="T16" fmla="*/ 4 w 38"/>
                  <a:gd name="T17" fmla="*/ 5 h 38"/>
                  <a:gd name="T18" fmla="*/ 11 w 38"/>
                  <a:gd name="T1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9" y="29"/>
                    </a:lnTo>
                    <a:lnTo>
                      <a:pt x="0" y="0"/>
                    </a:lnTo>
                    <a:lnTo>
                      <a:pt x="28" y="10"/>
                    </a:lnTo>
                    <a:lnTo>
                      <a:pt x="38" y="38"/>
                    </a:lnTo>
                    <a:close/>
                    <a:moveTo>
                      <a:pt x="11" y="26"/>
                    </a:moveTo>
                    <a:lnTo>
                      <a:pt x="33" y="33"/>
                    </a:lnTo>
                    <a:lnTo>
                      <a:pt x="26" y="12"/>
                    </a:lnTo>
                    <a:lnTo>
                      <a:pt x="4" y="5"/>
                    </a:lnTo>
                    <a:lnTo>
                      <a:pt x="11"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6" name="Rectangle 79">
                <a:extLst>
                  <a:ext uri="{FF2B5EF4-FFF2-40B4-BE49-F238E27FC236}">
                    <a16:creationId xmlns:a16="http://schemas.microsoft.com/office/drawing/2014/main" id="{12C220BC-1A67-4D48-901A-8DB55731EA3E}"/>
                  </a:ext>
                </a:extLst>
              </p:cNvPr>
              <p:cNvSpPr>
                <a:spLocks noChangeArrowheads="1"/>
              </p:cNvSpPr>
              <p:nvPr/>
            </p:nvSpPr>
            <p:spPr bwMode="auto">
              <a:xfrm>
                <a:off x="5836" y="2019"/>
                <a:ext cx="3"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7" name="Freeform 80">
                <a:extLst>
                  <a:ext uri="{FF2B5EF4-FFF2-40B4-BE49-F238E27FC236}">
                    <a16:creationId xmlns:a16="http://schemas.microsoft.com/office/drawing/2014/main" id="{1B0A9002-942A-404B-811E-3CD444053804}"/>
                  </a:ext>
                </a:extLst>
              </p:cNvPr>
              <p:cNvSpPr>
                <a:spLocks/>
              </p:cNvSpPr>
              <p:nvPr/>
            </p:nvSpPr>
            <p:spPr bwMode="auto">
              <a:xfrm>
                <a:off x="5820" y="2003"/>
                <a:ext cx="4" cy="19"/>
              </a:xfrm>
              <a:custGeom>
                <a:avLst/>
                <a:gdLst>
                  <a:gd name="T0" fmla="*/ 2 w 4"/>
                  <a:gd name="T1" fmla="*/ 19 h 19"/>
                  <a:gd name="T2" fmla="*/ 0 w 4"/>
                  <a:gd name="T3" fmla="*/ 19 h 19"/>
                  <a:gd name="T4" fmla="*/ 2 w 4"/>
                  <a:gd name="T5" fmla="*/ 0 h 19"/>
                  <a:gd name="T6" fmla="*/ 4 w 4"/>
                  <a:gd name="T7" fmla="*/ 0 h 19"/>
                  <a:gd name="T8" fmla="*/ 2 w 4"/>
                  <a:gd name="T9" fmla="*/ 19 h 19"/>
                </a:gdLst>
                <a:ahLst/>
                <a:cxnLst>
                  <a:cxn ang="0">
                    <a:pos x="T0" y="T1"/>
                  </a:cxn>
                  <a:cxn ang="0">
                    <a:pos x="T2" y="T3"/>
                  </a:cxn>
                  <a:cxn ang="0">
                    <a:pos x="T4" y="T5"/>
                  </a:cxn>
                  <a:cxn ang="0">
                    <a:pos x="T6" y="T7"/>
                  </a:cxn>
                  <a:cxn ang="0">
                    <a:pos x="T8" y="T9"/>
                  </a:cxn>
                </a:cxnLst>
                <a:rect l="0" t="0" r="r" b="b"/>
                <a:pathLst>
                  <a:path w="4" h="19">
                    <a:moveTo>
                      <a:pt x="2" y="19"/>
                    </a:moveTo>
                    <a:lnTo>
                      <a:pt x="0" y="19"/>
                    </a:lnTo>
                    <a:lnTo>
                      <a:pt x="2" y="0"/>
                    </a:lnTo>
                    <a:lnTo>
                      <a:pt x="4"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8" name="Rectangle 81">
                <a:extLst>
                  <a:ext uri="{FF2B5EF4-FFF2-40B4-BE49-F238E27FC236}">
                    <a16:creationId xmlns:a16="http://schemas.microsoft.com/office/drawing/2014/main" id="{B8847B58-A636-4FAE-BF87-0C698C39D825}"/>
                  </a:ext>
                </a:extLst>
              </p:cNvPr>
              <p:cNvSpPr>
                <a:spLocks noChangeArrowheads="1"/>
              </p:cNvSpPr>
              <p:nvPr/>
            </p:nvSpPr>
            <p:spPr bwMode="auto">
              <a:xfrm>
                <a:off x="5839" y="2017"/>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9" name="Freeform 82">
                <a:extLst>
                  <a:ext uri="{FF2B5EF4-FFF2-40B4-BE49-F238E27FC236}">
                    <a16:creationId xmlns:a16="http://schemas.microsoft.com/office/drawing/2014/main" id="{808A5BC4-7FDF-4004-9429-E0FA63D99FFA}"/>
                  </a:ext>
                </a:extLst>
              </p:cNvPr>
              <p:cNvSpPr>
                <a:spLocks/>
              </p:cNvSpPr>
              <p:nvPr/>
            </p:nvSpPr>
            <p:spPr bwMode="auto">
              <a:xfrm>
                <a:off x="5822" y="2000"/>
                <a:ext cx="19" cy="5"/>
              </a:xfrm>
              <a:custGeom>
                <a:avLst/>
                <a:gdLst>
                  <a:gd name="T0" fmla="*/ 0 w 19"/>
                  <a:gd name="T1" fmla="*/ 5 h 5"/>
                  <a:gd name="T2" fmla="*/ 0 w 19"/>
                  <a:gd name="T3" fmla="*/ 3 h 5"/>
                  <a:gd name="T4" fmla="*/ 19 w 19"/>
                  <a:gd name="T5" fmla="*/ 0 h 5"/>
                  <a:gd name="T6" fmla="*/ 19 w 19"/>
                  <a:gd name="T7" fmla="*/ 3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3"/>
                    </a:lnTo>
                    <a:lnTo>
                      <a:pt x="19" y="0"/>
                    </a:lnTo>
                    <a:lnTo>
                      <a:pt x="19" y="3"/>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0" name="Freeform 83">
                <a:extLst>
                  <a:ext uri="{FF2B5EF4-FFF2-40B4-BE49-F238E27FC236}">
                    <a16:creationId xmlns:a16="http://schemas.microsoft.com/office/drawing/2014/main" id="{74F1B74D-A3C1-4429-AFE0-829B409EE9AE}"/>
                  </a:ext>
                </a:extLst>
              </p:cNvPr>
              <p:cNvSpPr>
                <a:spLocks/>
              </p:cNvSpPr>
              <p:nvPr/>
            </p:nvSpPr>
            <p:spPr bwMode="auto">
              <a:xfrm>
                <a:off x="5731" y="1910"/>
                <a:ext cx="120" cy="119"/>
              </a:xfrm>
              <a:custGeom>
                <a:avLst/>
                <a:gdLst>
                  <a:gd name="T0" fmla="*/ 0 w 120"/>
                  <a:gd name="T1" fmla="*/ 119 h 119"/>
                  <a:gd name="T2" fmla="*/ 0 w 120"/>
                  <a:gd name="T3" fmla="*/ 119 h 119"/>
                  <a:gd name="T4" fmla="*/ 117 w 120"/>
                  <a:gd name="T5" fmla="*/ 0 h 119"/>
                  <a:gd name="T6" fmla="*/ 120 w 120"/>
                  <a:gd name="T7" fmla="*/ 2 h 119"/>
                  <a:gd name="T8" fmla="*/ 0 w 120"/>
                  <a:gd name="T9" fmla="*/ 119 h 119"/>
                </a:gdLst>
                <a:ahLst/>
                <a:cxnLst>
                  <a:cxn ang="0">
                    <a:pos x="T0" y="T1"/>
                  </a:cxn>
                  <a:cxn ang="0">
                    <a:pos x="T2" y="T3"/>
                  </a:cxn>
                  <a:cxn ang="0">
                    <a:pos x="T4" y="T5"/>
                  </a:cxn>
                  <a:cxn ang="0">
                    <a:pos x="T6" y="T7"/>
                  </a:cxn>
                  <a:cxn ang="0">
                    <a:pos x="T8" y="T9"/>
                  </a:cxn>
                </a:cxnLst>
                <a:rect l="0" t="0" r="r" b="b"/>
                <a:pathLst>
                  <a:path w="120" h="119">
                    <a:moveTo>
                      <a:pt x="0" y="119"/>
                    </a:moveTo>
                    <a:lnTo>
                      <a:pt x="0" y="119"/>
                    </a:lnTo>
                    <a:lnTo>
                      <a:pt x="117" y="0"/>
                    </a:lnTo>
                    <a:lnTo>
                      <a:pt x="120" y="2"/>
                    </a:lnTo>
                    <a:lnTo>
                      <a:pt x="0"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1" name="Freeform 84">
                <a:extLst>
                  <a:ext uri="{FF2B5EF4-FFF2-40B4-BE49-F238E27FC236}">
                    <a16:creationId xmlns:a16="http://schemas.microsoft.com/office/drawing/2014/main" id="{E7F4C78B-48A3-4AE0-A4E8-048235748251}"/>
                  </a:ext>
                </a:extLst>
              </p:cNvPr>
              <p:cNvSpPr>
                <a:spLocks noEditPoints="1"/>
              </p:cNvSpPr>
              <p:nvPr/>
            </p:nvSpPr>
            <p:spPr bwMode="auto">
              <a:xfrm>
                <a:off x="5698" y="2024"/>
                <a:ext cx="38" cy="38"/>
              </a:xfrm>
              <a:custGeom>
                <a:avLst/>
                <a:gdLst>
                  <a:gd name="T0" fmla="*/ 0 w 38"/>
                  <a:gd name="T1" fmla="*/ 38 h 38"/>
                  <a:gd name="T2" fmla="*/ 9 w 38"/>
                  <a:gd name="T3" fmla="*/ 10 h 38"/>
                  <a:gd name="T4" fmla="*/ 38 w 38"/>
                  <a:gd name="T5" fmla="*/ 0 h 38"/>
                  <a:gd name="T6" fmla="*/ 29 w 38"/>
                  <a:gd name="T7" fmla="*/ 29 h 38"/>
                  <a:gd name="T8" fmla="*/ 0 w 38"/>
                  <a:gd name="T9" fmla="*/ 38 h 38"/>
                  <a:gd name="T10" fmla="*/ 12 w 38"/>
                  <a:gd name="T11" fmla="*/ 12 h 38"/>
                  <a:gd name="T12" fmla="*/ 5 w 38"/>
                  <a:gd name="T13" fmla="*/ 33 h 38"/>
                  <a:gd name="T14" fmla="*/ 26 w 38"/>
                  <a:gd name="T15" fmla="*/ 26 h 38"/>
                  <a:gd name="T16" fmla="*/ 33 w 38"/>
                  <a:gd name="T17" fmla="*/ 5 h 38"/>
                  <a:gd name="T18" fmla="*/ 12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10"/>
                    </a:lnTo>
                    <a:lnTo>
                      <a:pt x="38" y="0"/>
                    </a:lnTo>
                    <a:lnTo>
                      <a:pt x="29" y="29"/>
                    </a:lnTo>
                    <a:lnTo>
                      <a:pt x="0" y="38"/>
                    </a:lnTo>
                    <a:close/>
                    <a:moveTo>
                      <a:pt x="12" y="12"/>
                    </a:moveTo>
                    <a:lnTo>
                      <a:pt x="5" y="33"/>
                    </a:lnTo>
                    <a:lnTo>
                      <a:pt x="26" y="26"/>
                    </a:lnTo>
                    <a:lnTo>
                      <a:pt x="33"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2" name="Rectangle 85">
                <a:extLst>
                  <a:ext uri="{FF2B5EF4-FFF2-40B4-BE49-F238E27FC236}">
                    <a16:creationId xmlns:a16="http://schemas.microsoft.com/office/drawing/2014/main" id="{8E9645C7-E74B-4FF9-9779-87D79468DBCD}"/>
                  </a:ext>
                </a:extLst>
              </p:cNvPr>
              <p:cNvSpPr>
                <a:spLocks noChangeArrowheads="1"/>
              </p:cNvSpPr>
              <p:nvPr/>
            </p:nvSpPr>
            <p:spPr bwMode="auto">
              <a:xfrm>
                <a:off x="5741" y="2019"/>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3" name="Freeform 86">
                <a:extLst>
                  <a:ext uri="{FF2B5EF4-FFF2-40B4-BE49-F238E27FC236}">
                    <a16:creationId xmlns:a16="http://schemas.microsoft.com/office/drawing/2014/main" id="{0022D291-DC07-4717-97F4-EAD536D090A2}"/>
                  </a:ext>
                </a:extLst>
              </p:cNvPr>
              <p:cNvSpPr>
                <a:spLocks/>
              </p:cNvSpPr>
              <p:nvPr/>
            </p:nvSpPr>
            <p:spPr bwMode="auto">
              <a:xfrm>
                <a:off x="5755" y="2003"/>
                <a:ext cx="5" cy="19"/>
              </a:xfrm>
              <a:custGeom>
                <a:avLst/>
                <a:gdLst>
                  <a:gd name="T0" fmla="*/ 3 w 5"/>
                  <a:gd name="T1" fmla="*/ 19 h 19"/>
                  <a:gd name="T2" fmla="*/ 0 w 5"/>
                  <a:gd name="T3" fmla="*/ 0 h 19"/>
                  <a:gd name="T4" fmla="*/ 3 w 5"/>
                  <a:gd name="T5" fmla="*/ 0 h 19"/>
                  <a:gd name="T6" fmla="*/ 5 w 5"/>
                  <a:gd name="T7" fmla="*/ 19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0"/>
                    </a:lnTo>
                    <a:lnTo>
                      <a:pt x="3" y="0"/>
                    </a:lnTo>
                    <a:lnTo>
                      <a:pt x="5" y="19"/>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4" name="Rectangle 87">
                <a:extLst>
                  <a:ext uri="{FF2B5EF4-FFF2-40B4-BE49-F238E27FC236}">
                    <a16:creationId xmlns:a16="http://schemas.microsoft.com/office/drawing/2014/main" id="{D53BB248-DB66-4573-AAC7-7A5753AD7A06}"/>
                  </a:ext>
                </a:extLst>
              </p:cNvPr>
              <p:cNvSpPr>
                <a:spLocks noChangeArrowheads="1"/>
              </p:cNvSpPr>
              <p:nvPr/>
            </p:nvSpPr>
            <p:spPr bwMode="auto">
              <a:xfrm>
                <a:off x="5715" y="2017"/>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5" name="Freeform 88">
                <a:extLst>
                  <a:ext uri="{FF2B5EF4-FFF2-40B4-BE49-F238E27FC236}">
                    <a16:creationId xmlns:a16="http://schemas.microsoft.com/office/drawing/2014/main" id="{8B4315A4-68A0-4175-9493-9CB83C40AB89}"/>
                  </a:ext>
                </a:extLst>
              </p:cNvPr>
              <p:cNvSpPr>
                <a:spLocks/>
              </p:cNvSpPr>
              <p:nvPr/>
            </p:nvSpPr>
            <p:spPr bwMode="auto">
              <a:xfrm>
                <a:off x="5739" y="2000"/>
                <a:ext cx="19" cy="5"/>
              </a:xfrm>
              <a:custGeom>
                <a:avLst/>
                <a:gdLst>
                  <a:gd name="T0" fmla="*/ 19 w 19"/>
                  <a:gd name="T1" fmla="*/ 5 h 5"/>
                  <a:gd name="T2" fmla="*/ 0 w 19"/>
                  <a:gd name="T3" fmla="*/ 3 h 5"/>
                  <a:gd name="T4" fmla="*/ 0 w 19"/>
                  <a:gd name="T5" fmla="*/ 0 h 5"/>
                  <a:gd name="T6" fmla="*/ 19 w 19"/>
                  <a:gd name="T7" fmla="*/ 3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3"/>
                    </a:lnTo>
                    <a:lnTo>
                      <a:pt x="0" y="0"/>
                    </a:lnTo>
                    <a:lnTo>
                      <a:pt x="19" y="3"/>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6" name="Freeform 89">
                <a:extLst>
                  <a:ext uri="{FF2B5EF4-FFF2-40B4-BE49-F238E27FC236}">
                    <a16:creationId xmlns:a16="http://schemas.microsoft.com/office/drawing/2014/main" id="{0EBE64D6-6433-4647-A6EB-74F57C0CDEE7}"/>
                  </a:ext>
                </a:extLst>
              </p:cNvPr>
              <p:cNvSpPr>
                <a:spLocks noEditPoints="1"/>
              </p:cNvSpPr>
              <p:nvPr/>
            </p:nvSpPr>
            <p:spPr bwMode="auto">
              <a:xfrm>
                <a:off x="5844" y="1879"/>
                <a:ext cx="38" cy="38"/>
              </a:xfrm>
              <a:custGeom>
                <a:avLst/>
                <a:gdLst>
                  <a:gd name="T0" fmla="*/ 0 w 38"/>
                  <a:gd name="T1" fmla="*/ 38 h 38"/>
                  <a:gd name="T2" fmla="*/ 9 w 38"/>
                  <a:gd name="T3" fmla="*/ 9 h 38"/>
                  <a:gd name="T4" fmla="*/ 38 w 38"/>
                  <a:gd name="T5" fmla="*/ 0 h 38"/>
                  <a:gd name="T6" fmla="*/ 28 w 38"/>
                  <a:gd name="T7" fmla="*/ 28 h 38"/>
                  <a:gd name="T8" fmla="*/ 0 w 38"/>
                  <a:gd name="T9" fmla="*/ 38 h 38"/>
                  <a:gd name="T10" fmla="*/ 11 w 38"/>
                  <a:gd name="T11" fmla="*/ 12 h 38"/>
                  <a:gd name="T12" fmla="*/ 4 w 38"/>
                  <a:gd name="T13" fmla="*/ 33 h 38"/>
                  <a:gd name="T14" fmla="*/ 26 w 38"/>
                  <a:gd name="T15" fmla="*/ 26 h 38"/>
                  <a:gd name="T16" fmla="*/ 33 w 38"/>
                  <a:gd name="T17" fmla="*/ 5 h 38"/>
                  <a:gd name="T18" fmla="*/ 11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9"/>
                    </a:lnTo>
                    <a:lnTo>
                      <a:pt x="38" y="0"/>
                    </a:lnTo>
                    <a:lnTo>
                      <a:pt x="28" y="28"/>
                    </a:lnTo>
                    <a:lnTo>
                      <a:pt x="0" y="38"/>
                    </a:lnTo>
                    <a:close/>
                    <a:moveTo>
                      <a:pt x="11" y="12"/>
                    </a:moveTo>
                    <a:lnTo>
                      <a:pt x="4" y="33"/>
                    </a:lnTo>
                    <a:lnTo>
                      <a:pt x="26" y="26"/>
                    </a:lnTo>
                    <a:lnTo>
                      <a:pt x="33" y="5"/>
                    </a:lnTo>
                    <a:lnTo>
                      <a:pt x="11"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7" name="Rectangle 90">
                <a:extLst>
                  <a:ext uri="{FF2B5EF4-FFF2-40B4-BE49-F238E27FC236}">
                    <a16:creationId xmlns:a16="http://schemas.microsoft.com/office/drawing/2014/main" id="{B99810AD-4FF4-43D2-B172-671D269BADF3}"/>
                  </a:ext>
                </a:extLst>
              </p:cNvPr>
              <p:cNvSpPr>
                <a:spLocks noChangeArrowheads="1"/>
              </p:cNvSpPr>
              <p:nvPr/>
            </p:nvSpPr>
            <p:spPr bwMode="auto">
              <a:xfrm>
                <a:off x="5839" y="1922"/>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8" name="Freeform 91">
                <a:extLst>
                  <a:ext uri="{FF2B5EF4-FFF2-40B4-BE49-F238E27FC236}">
                    <a16:creationId xmlns:a16="http://schemas.microsoft.com/office/drawing/2014/main" id="{7E20AE1A-A543-474B-8058-D44FC1265163}"/>
                  </a:ext>
                </a:extLst>
              </p:cNvPr>
              <p:cNvSpPr>
                <a:spLocks/>
              </p:cNvSpPr>
              <p:nvPr/>
            </p:nvSpPr>
            <p:spPr bwMode="auto">
              <a:xfrm>
                <a:off x="5822" y="1936"/>
                <a:ext cx="19" cy="5"/>
              </a:xfrm>
              <a:custGeom>
                <a:avLst/>
                <a:gdLst>
                  <a:gd name="T0" fmla="*/ 19 w 19"/>
                  <a:gd name="T1" fmla="*/ 5 h 5"/>
                  <a:gd name="T2" fmla="*/ 0 w 19"/>
                  <a:gd name="T3" fmla="*/ 2 h 5"/>
                  <a:gd name="T4" fmla="*/ 0 w 19"/>
                  <a:gd name="T5" fmla="*/ 0 h 5"/>
                  <a:gd name="T6" fmla="*/ 19 w 19"/>
                  <a:gd name="T7" fmla="*/ 2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2"/>
                    </a:lnTo>
                    <a:lnTo>
                      <a:pt x="0" y="0"/>
                    </a:lnTo>
                    <a:lnTo>
                      <a:pt x="19" y="2"/>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9" name="Rectangle 92">
                <a:extLst>
                  <a:ext uri="{FF2B5EF4-FFF2-40B4-BE49-F238E27FC236}">
                    <a16:creationId xmlns:a16="http://schemas.microsoft.com/office/drawing/2014/main" id="{C735F64B-6F55-40A5-B460-6BB6F8A1672A}"/>
                  </a:ext>
                </a:extLst>
              </p:cNvPr>
              <p:cNvSpPr>
                <a:spLocks noChangeArrowheads="1"/>
              </p:cNvSpPr>
              <p:nvPr/>
            </p:nvSpPr>
            <p:spPr bwMode="auto">
              <a:xfrm>
                <a:off x="5836" y="1896"/>
                <a:ext cx="3"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0" name="Freeform 93">
                <a:extLst>
                  <a:ext uri="{FF2B5EF4-FFF2-40B4-BE49-F238E27FC236}">
                    <a16:creationId xmlns:a16="http://schemas.microsoft.com/office/drawing/2014/main" id="{F6299E70-2F99-4B60-A28E-75F53B8F06FE}"/>
                  </a:ext>
                </a:extLst>
              </p:cNvPr>
              <p:cNvSpPr>
                <a:spLocks/>
              </p:cNvSpPr>
              <p:nvPr/>
            </p:nvSpPr>
            <p:spPr bwMode="auto">
              <a:xfrm>
                <a:off x="5820" y="1919"/>
                <a:ext cx="4" cy="19"/>
              </a:xfrm>
              <a:custGeom>
                <a:avLst/>
                <a:gdLst>
                  <a:gd name="T0" fmla="*/ 2 w 4"/>
                  <a:gd name="T1" fmla="*/ 19 h 19"/>
                  <a:gd name="T2" fmla="*/ 0 w 4"/>
                  <a:gd name="T3" fmla="*/ 0 h 19"/>
                  <a:gd name="T4" fmla="*/ 2 w 4"/>
                  <a:gd name="T5" fmla="*/ 0 h 19"/>
                  <a:gd name="T6" fmla="*/ 4 w 4"/>
                  <a:gd name="T7" fmla="*/ 19 h 19"/>
                  <a:gd name="T8" fmla="*/ 2 w 4"/>
                  <a:gd name="T9" fmla="*/ 19 h 19"/>
                </a:gdLst>
                <a:ahLst/>
                <a:cxnLst>
                  <a:cxn ang="0">
                    <a:pos x="T0" y="T1"/>
                  </a:cxn>
                  <a:cxn ang="0">
                    <a:pos x="T2" y="T3"/>
                  </a:cxn>
                  <a:cxn ang="0">
                    <a:pos x="T4" y="T5"/>
                  </a:cxn>
                  <a:cxn ang="0">
                    <a:pos x="T6" y="T7"/>
                  </a:cxn>
                  <a:cxn ang="0">
                    <a:pos x="T8" y="T9"/>
                  </a:cxn>
                </a:cxnLst>
                <a:rect l="0" t="0" r="r" b="b"/>
                <a:pathLst>
                  <a:path w="4" h="19">
                    <a:moveTo>
                      <a:pt x="2" y="19"/>
                    </a:moveTo>
                    <a:lnTo>
                      <a:pt x="0" y="0"/>
                    </a:lnTo>
                    <a:lnTo>
                      <a:pt x="2" y="0"/>
                    </a:lnTo>
                    <a:lnTo>
                      <a:pt x="4" y="19"/>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1" name="Freeform 94">
                <a:extLst>
                  <a:ext uri="{FF2B5EF4-FFF2-40B4-BE49-F238E27FC236}">
                    <a16:creationId xmlns:a16="http://schemas.microsoft.com/office/drawing/2014/main" id="{01D25F3B-5899-4A27-9AB9-AD02B9FEF2DD}"/>
                  </a:ext>
                </a:extLst>
              </p:cNvPr>
              <p:cNvSpPr>
                <a:spLocks noEditPoints="1"/>
              </p:cNvSpPr>
              <p:nvPr/>
            </p:nvSpPr>
            <p:spPr bwMode="auto">
              <a:xfrm>
                <a:off x="5748" y="1929"/>
                <a:ext cx="84" cy="83"/>
              </a:xfrm>
              <a:custGeom>
                <a:avLst/>
                <a:gdLst>
                  <a:gd name="T0" fmla="*/ 26 w 84"/>
                  <a:gd name="T1" fmla="*/ 83 h 83"/>
                  <a:gd name="T2" fmla="*/ 24 w 84"/>
                  <a:gd name="T3" fmla="*/ 59 h 83"/>
                  <a:gd name="T4" fmla="*/ 2 w 84"/>
                  <a:gd name="T5" fmla="*/ 59 h 83"/>
                  <a:gd name="T6" fmla="*/ 17 w 84"/>
                  <a:gd name="T7" fmla="*/ 40 h 83"/>
                  <a:gd name="T8" fmla="*/ 0 w 84"/>
                  <a:gd name="T9" fmla="*/ 24 h 83"/>
                  <a:gd name="T10" fmla="*/ 26 w 84"/>
                  <a:gd name="T11" fmla="*/ 26 h 83"/>
                  <a:gd name="T12" fmla="*/ 26 w 84"/>
                  <a:gd name="T13" fmla="*/ 0 h 83"/>
                  <a:gd name="T14" fmla="*/ 41 w 84"/>
                  <a:gd name="T15" fmla="*/ 17 h 83"/>
                  <a:gd name="T16" fmla="*/ 60 w 84"/>
                  <a:gd name="T17" fmla="*/ 0 h 83"/>
                  <a:gd name="T18" fmla="*/ 62 w 84"/>
                  <a:gd name="T19" fmla="*/ 21 h 83"/>
                  <a:gd name="T20" fmla="*/ 84 w 84"/>
                  <a:gd name="T21" fmla="*/ 26 h 83"/>
                  <a:gd name="T22" fmla="*/ 69 w 84"/>
                  <a:gd name="T23" fmla="*/ 43 h 83"/>
                  <a:gd name="T24" fmla="*/ 79 w 84"/>
                  <a:gd name="T25" fmla="*/ 57 h 83"/>
                  <a:gd name="T26" fmla="*/ 57 w 84"/>
                  <a:gd name="T27" fmla="*/ 57 h 83"/>
                  <a:gd name="T28" fmla="*/ 57 w 84"/>
                  <a:gd name="T29" fmla="*/ 78 h 83"/>
                  <a:gd name="T30" fmla="*/ 43 w 84"/>
                  <a:gd name="T31" fmla="*/ 69 h 83"/>
                  <a:gd name="T32" fmla="*/ 26 w 84"/>
                  <a:gd name="T33" fmla="*/ 83 h 83"/>
                  <a:gd name="T34" fmla="*/ 7 w 84"/>
                  <a:gd name="T35" fmla="*/ 57 h 83"/>
                  <a:gd name="T36" fmla="*/ 26 w 84"/>
                  <a:gd name="T37" fmla="*/ 57 h 83"/>
                  <a:gd name="T38" fmla="*/ 29 w 84"/>
                  <a:gd name="T39" fmla="*/ 76 h 83"/>
                  <a:gd name="T40" fmla="*/ 43 w 84"/>
                  <a:gd name="T41" fmla="*/ 66 h 83"/>
                  <a:gd name="T42" fmla="*/ 55 w 84"/>
                  <a:gd name="T43" fmla="*/ 74 h 83"/>
                  <a:gd name="T44" fmla="*/ 55 w 84"/>
                  <a:gd name="T45" fmla="*/ 55 h 83"/>
                  <a:gd name="T46" fmla="*/ 74 w 84"/>
                  <a:gd name="T47" fmla="*/ 55 h 83"/>
                  <a:gd name="T48" fmla="*/ 67 w 84"/>
                  <a:gd name="T49" fmla="*/ 43 h 83"/>
                  <a:gd name="T50" fmla="*/ 79 w 84"/>
                  <a:gd name="T51" fmla="*/ 26 h 83"/>
                  <a:gd name="T52" fmla="*/ 57 w 84"/>
                  <a:gd name="T53" fmla="*/ 24 h 83"/>
                  <a:gd name="T54" fmla="*/ 57 w 84"/>
                  <a:gd name="T55" fmla="*/ 7 h 83"/>
                  <a:gd name="T56" fmla="*/ 41 w 84"/>
                  <a:gd name="T57" fmla="*/ 19 h 83"/>
                  <a:gd name="T58" fmla="*/ 29 w 84"/>
                  <a:gd name="T59" fmla="*/ 7 h 83"/>
                  <a:gd name="T60" fmla="*/ 29 w 84"/>
                  <a:gd name="T61" fmla="*/ 28 h 83"/>
                  <a:gd name="T62" fmla="*/ 7 w 84"/>
                  <a:gd name="T63" fmla="*/ 28 h 83"/>
                  <a:gd name="T64" fmla="*/ 19 w 84"/>
                  <a:gd name="T65" fmla="*/ 40 h 83"/>
                  <a:gd name="T66" fmla="*/ 7 w 84"/>
                  <a:gd name="T67" fmla="*/ 5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4" h="83">
                    <a:moveTo>
                      <a:pt x="26" y="83"/>
                    </a:moveTo>
                    <a:lnTo>
                      <a:pt x="24" y="59"/>
                    </a:lnTo>
                    <a:lnTo>
                      <a:pt x="2" y="59"/>
                    </a:lnTo>
                    <a:lnTo>
                      <a:pt x="17" y="40"/>
                    </a:lnTo>
                    <a:lnTo>
                      <a:pt x="0" y="24"/>
                    </a:lnTo>
                    <a:lnTo>
                      <a:pt x="26" y="26"/>
                    </a:lnTo>
                    <a:lnTo>
                      <a:pt x="26" y="0"/>
                    </a:lnTo>
                    <a:lnTo>
                      <a:pt x="41" y="17"/>
                    </a:lnTo>
                    <a:lnTo>
                      <a:pt x="60" y="0"/>
                    </a:lnTo>
                    <a:lnTo>
                      <a:pt x="62" y="21"/>
                    </a:lnTo>
                    <a:lnTo>
                      <a:pt x="84" y="26"/>
                    </a:lnTo>
                    <a:lnTo>
                      <a:pt x="69" y="43"/>
                    </a:lnTo>
                    <a:lnTo>
                      <a:pt x="79" y="57"/>
                    </a:lnTo>
                    <a:lnTo>
                      <a:pt x="57" y="57"/>
                    </a:lnTo>
                    <a:lnTo>
                      <a:pt x="57" y="78"/>
                    </a:lnTo>
                    <a:lnTo>
                      <a:pt x="43" y="69"/>
                    </a:lnTo>
                    <a:lnTo>
                      <a:pt x="26" y="83"/>
                    </a:lnTo>
                    <a:close/>
                    <a:moveTo>
                      <a:pt x="7" y="57"/>
                    </a:moveTo>
                    <a:lnTo>
                      <a:pt x="26" y="57"/>
                    </a:lnTo>
                    <a:lnTo>
                      <a:pt x="29" y="76"/>
                    </a:lnTo>
                    <a:lnTo>
                      <a:pt x="43" y="66"/>
                    </a:lnTo>
                    <a:lnTo>
                      <a:pt x="55" y="74"/>
                    </a:lnTo>
                    <a:lnTo>
                      <a:pt x="55" y="55"/>
                    </a:lnTo>
                    <a:lnTo>
                      <a:pt x="74" y="55"/>
                    </a:lnTo>
                    <a:lnTo>
                      <a:pt x="67" y="43"/>
                    </a:lnTo>
                    <a:lnTo>
                      <a:pt x="79" y="26"/>
                    </a:lnTo>
                    <a:lnTo>
                      <a:pt x="57" y="24"/>
                    </a:lnTo>
                    <a:lnTo>
                      <a:pt x="57" y="7"/>
                    </a:lnTo>
                    <a:lnTo>
                      <a:pt x="41" y="19"/>
                    </a:lnTo>
                    <a:lnTo>
                      <a:pt x="29" y="7"/>
                    </a:lnTo>
                    <a:lnTo>
                      <a:pt x="29" y="28"/>
                    </a:lnTo>
                    <a:lnTo>
                      <a:pt x="7" y="28"/>
                    </a:lnTo>
                    <a:lnTo>
                      <a:pt x="19" y="40"/>
                    </a:lnTo>
                    <a:lnTo>
                      <a:pt x="7"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2" name="Freeform 95">
                <a:extLst>
                  <a:ext uri="{FF2B5EF4-FFF2-40B4-BE49-F238E27FC236}">
                    <a16:creationId xmlns:a16="http://schemas.microsoft.com/office/drawing/2014/main" id="{5BE434A0-74DD-4F6F-89B1-A71F5E174EFE}"/>
                  </a:ext>
                </a:extLst>
              </p:cNvPr>
              <p:cNvSpPr>
                <a:spLocks noEditPoints="1"/>
              </p:cNvSpPr>
              <p:nvPr/>
            </p:nvSpPr>
            <p:spPr bwMode="auto">
              <a:xfrm>
                <a:off x="5901" y="2362"/>
                <a:ext cx="19" cy="9"/>
              </a:xfrm>
              <a:custGeom>
                <a:avLst/>
                <a:gdLst>
                  <a:gd name="T0" fmla="*/ 9 w 19"/>
                  <a:gd name="T1" fmla="*/ 9 h 9"/>
                  <a:gd name="T2" fmla="*/ 0 w 19"/>
                  <a:gd name="T3" fmla="*/ 5 h 9"/>
                  <a:gd name="T4" fmla="*/ 9 w 19"/>
                  <a:gd name="T5" fmla="*/ 0 h 9"/>
                  <a:gd name="T6" fmla="*/ 19 w 19"/>
                  <a:gd name="T7" fmla="*/ 5 h 9"/>
                  <a:gd name="T8" fmla="*/ 9 w 19"/>
                  <a:gd name="T9" fmla="*/ 9 h 9"/>
                  <a:gd name="T10" fmla="*/ 2 w 19"/>
                  <a:gd name="T11" fmla="*/ 5 h 9"/>
                  <a:gd name="T12" fmla="*/ 9 w 19"/>
                  <a:gd name="T13" fmla="*/ 9 h 9"/>
                  <a:gd name="T14" fmla="*/ 17 w 19"/>
                  <a:gd name="T15" fmla="*/ 5 h 9"/>
                  <a:gd name="T16" fmla="*/ 9 w 19"/>
                  <a:gd name="T17" fmla="*/ 0 h 9"/>
                  <a:gd name="T18" fmla="*/ 2 w 19"/>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9" y="9"/>
                    </a:moveTo>
                    <a:lnTo>
                      <a:pt x="0" y="5"/>
                    </a:lnTo>
                    <a:lnTo>
                      <a:pt x="9" y="0"/>
                    </a:lnTo>
                    <a:lnTo>
                      <a:pt x="19" y="5"/>
                    </a:lnTo>
                    <a:lnTo>
                      <a:pt x="9" y="9"/>
                    </a:lnTo>
                    <a:close/>
                    <a:moveTo>
                      <a:pt x="2" y="5"/>
                    </a:moveTo>
                    <a:lnTo>
                      <a:pt x="9" y="9"/>
                    </a:lnTo>
                    <a:lnTo>
                      <a:pt x="17" y="5"/>
                    </a:lnTo>
                    <a:lnTo>
                      <a:pt x="9"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3" name="Rectangle 96">
                <a:extLst>
                  <a:ext uri="{FF2B5EF4-FFF2-40B4-BE49-F238E27FC236}">
                    <a16:creationId xmlns:a16="http://schemas.microsoft.com/office/drawing/2014/main" id="{A8BD35B6-03C7-4FBB-9052-01D386B29006}"/>
                  </a:ext>
                </a:extLst>
              </p:cNvPr>
              <p:cNvSpPr>
                <a:spLocks noChangeArrowheads="1"/>
              </p:cNvSpPr>
              <p:nvPr/>
            </p:nvSpPr>
            <p:spPr bwMode="auto">
              <a:xfrm>
                <a:off x="5870" y="2336"/>
                <a:ext cx="2" cy="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4" name="Freeform 97">
                <a:extLst>
                  <a:ext uri="{FF2B5EF4-FFF2-40B4-BE49-F238E27FC236}">
                    <a16:creationId xmlns:a16="http://schemas.microsoft.com/office/drawing/2014/main" id="{BAD74B60-2329-4EF5-97D5-7787483506B4}"/>
                  </a:ext>
                </a:extLst>
              </p:cNvPr>
              <p:cNvSpPr>
                <a:spLocks noEditPoints="1"/>
              </p:cNvSpPr>
              <p:nvPr/>
            </p:nvSpPr>
            <p:spPr bwMode="auto">
              <a:xfrm>
                <a:off x="5865" y="2317"/>
                <a:ext cx="12" cy="21"/>
              </a:xfrm>
              <a:custGeom>
                <a:avLst/>
                <a:gdLst>
                  <a:gd name="T0" fmla="*/ 5 w 12"/>
                  <a:gd name="T1" fmla="*/ 21 h 21"/>
                  <a:gd name="T2" fmla="*/ 0 w 12"/>
                  <a:gd name="T3" fmla="*/ 9 h 21"/>
                  <a:gd name="T4" fmla="*/ 5 w 12"/>
                  <a:gd name="T5" fmla="*/ 0 h 21"/>
                  <a:gd name="T6" fmla="*/ 12 w 12"/>
                  <a:gd name="T7" fmla="*/ 9 h 21"/>
                  <a:gd name="T8" fmla="*/ 5 w 12"/>
                  <a:gd name="T9" fmla="*/ 21 h 21"/>
                  <a:gd name="T10" fmla="*/ 2 w 12"/>
                  <a:gd name="T11" fmla="*/ 9 h 21"/>
                  <a:gd name="T12" fmla="*/ 5 w 12"/>
                  <a:gd name="T13" fmla="*/ 19 h 21"/>
                  <a:gd name="T14" fmla="*/ 10 w 12"/>
                  <a:gd name="T15" fmla="*/ 9 h 21"/>
                  <a:gd name="T16" fmla="*/ 5 w 12"/>
                  <a:gd name="T17" fmla="*/ 2 h 21"/>
                  <a:gd name="T18" fmla="*/ 2 w 12"/>
                  <a:gd name="T19"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1">
                    <a:moveTo>
                      <a:pt x="5" y="21"/>
                    </a:moveTo>
                    <a:lnTo>
                      <a:pt x="0" y="9"/>
                    </a:lnTo>
                    <a:lnTo>
                      <a:pt x="5" y="0"/>
                    </a:lnTo>
                    <a:lnTo>
                      <a:pt x="12" y="9"/>
                    </a:lnTo>
                    <a:lnTo>
                      <a:pt x="5" y="21"/>
                    </a:lnTo>
                    <a:close/>
                    <a:moveTo>
                      <a:pt x="2" y="9"/>
                    </a:moveTo>
                    <a:lnTo>
                      <a:pt x="5" y="19"/>
                    </a:lnTo>
                    <a:lnTo>
                      <a:pt x="10" y="9"/>
                    </a:lnTo>
                    <a:lnTo>
                      <a:pt x="5" y="2"/>
                    </a:lnTo>
                    <a:lnTo>
                      <a:pt x="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5" name="Freeform 98">
                <a:extLst>
                  <a:ext uri="{FF2B5EF4-FFF2-40B4-BE49-F238E27FC236}">
                    <a16:creationId xmlns:a16="http://schemas.microsoft.com/office/drawing/2014/main" id="{08940474-1E9E-46FC-AE9F-FA3849B662C0}"/>
                  </a:ext>
                </a:extLst>
              </p:cNvPr>
              <p:cNvSpPr>
                <a:spLocks/>
              </p:cNvSpPr>
              <p:nvPr/>
            </p:nvSpPr>
            <p:spPr bwMode="auto">
              <a:xfrm>
                <a:off x="5863" y="2333"/>
                <a:ext cx="9" cy="7"/>
              </a:xfrm>
              <a:custGeom>
                <a:avLst/>
                <a:gdLst>
                  <a:gd name="T0" fmla="*/ 7 w 9"/>
                  <a:gd name="T1" fmla="*/ 7 h 7"/>
                  <a:gd name="T2" fmla="*/ 0 w 9"/>
                  <a:gd name="T3" fmla="*/ 0 h 7"/>
                  <a:gd name="T4" fmla="*/ 0 w 9"/>
                  <a:gd name="T5" fmla="*/ 0 h 7"/>
                  <a:gd name="T6" fmla="*/ 9 w 9"/>
                  <a:gd name="T7" fmla="*/ 7 h 7"/>
                  <a:gd name="T8" fmla="*/ 7 w 9"/>
                  <a:gd name="T9" fmla="*/ 7 h 7"/>
                </a:gdLst>
                <a:ahLst/>
                <a:cxnLst>
                  <a:cxn ang="0">
                    <a:pos x="T0" y="T1"/>
                  </a:cxn>
                  <a:cxn ang="0">
                    <a:pos x="T2" y="T3"/>
                  </a:cxn>
                  <a:cxn ang="0">
                    <a:pos x="T4" y="T5"/>
                  </a:cxn>
                  <a:cxn ang="0">
                    <a:pos x="T6" y="T7"/>
                  </a:cxn>
                  <a:cxn ang="0">
                    <a:pos x="T8" y="T9"/>
                  </a:cxn>
                </a:cxnLst>
                <a:rect l="0" t="0" r="r" b="b"/>
                <a:pathLst>
                  <a:path w="9" h="7">
                    <a:moveTo>
                      <a:pt x="7" y="7"/>
                    </a:moveTo>
                    <a:lnTo>
                      <a:pt x="0" y="0"/>
                    </a:lnTo>
                    <a:lnTo>
                      <a:pt x="0" y="0"/>
                    </a:lnTo>
                    <a:lnTo>
                      <a:pt x="9"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6" name="Freeform 99">
                <a:extLst>
                  <a:ext uri="{FF2B5EF4-FFF2-40B4-BE49-F238E27FC236}">
                    <a16:creationId xmlns:a16="http://schemas.microsoft.com/office/drawing/2014/main" id="{4CB3A00E-FEB4-4588-8AD5-7E1CD567C431}"/>
                  </a:ext>
                </a:extLst>
              </p:cNvPr>
              <p:cNvSpPr>
                <a:spLocks/>
              </p:cNvSpPr>
              <p:nvPr/>
            </p:nvSpPr>
            <p:spPr bwMode="auto">
              <a:xfrm>
                <a:off x="5865" y="2343"/>
                <a:ext cx="7" cy="7"/>
              </a:xfrm>
              <a:custGeom>
                <a:avLst/>
                <a:gdLst>
                  <a:gd name="T0" fmla="*/ 5 w 7"/>
                  <a:gd name="T1" fmla="*/ 7 h 7"/>
                  <a:gd name="T2" fmla="*/ 0 w 7"/>
                  <a:gd name="T3" fmla="*/ 2 h 7"/>
                  <a:gd name="T4" fmla="*/ 0 w 7"/>
                  <a:gd name="T5" fmla="*/ 0 h 7"/>
                  <a:gd name="T6" fmla="*/ 7 w 7"/>
                  <a:gd name="T7" fmla="*/ 5 h 7"/>
                  <a:gd name="T8" fmla="*/ 5 w 7"/>
                  <a:gd name="T9" fmla="*/ 7 h 7"/>
                </a:gdLst>
                <a:ahLst/>
                <a:cxnLst>
                  <a:cxn ang="0">
                    <a:pos x="T0" y="T1"/>
                  </a:cxn>
                  <a:cxn ang="0">
                    <a:pos x="T2" y="T3"/>
                  </a:cxn>
                  <a:cxn ang="0">
                    <a:pos x="T4" y="T5"/>
                  </a:cxn>
                  <a:cxn ang="0">
                    <a:pos x="T6" y="T7"/>
                  </a:cxn>
                  <a:cxn ang="0">
                    <a:pos x="T8" y="T9"/>
                  </a:cxn>
                </a:cxnLst>
                <a:rect l="0" t="0" r="r" b="b"/>
                <a:pathLst>
                  <a:path w="7" h="7">
                    <a:moveTo>
                      <a:pt x="5" y="7"/>
                    </a:moveTo>
                    <a:lnTo>
                      <a:pt x="0" y="2"/>
                    </a:lnTo>
                    <a:lnTo>
                      <a:pt x="0" y="0"/>
                    </a:lnTo>
                    <a:lnTo>
                      <a:pt x="7" y="5"/>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7" name="Freeform 100">
                <a:extLst>
                  <a:ext uri="{FF2B5EF4-FFF2-40B4-BE49-F238E27FC236}">
                    <a16:creationId xmlns:a16="http://schemas.microsoft.com/office/drawing/2014/main" id="{9EB5CECE-B591-4463-8CED-2891612BCD31}"/>
                  </a:ext>
                </a:extLst>
              </p:cNvPr>
              <p:cNvSpPr>
                <a:spLocks/>
              </p:cNvSpPr>
              <p:nvPr/>
            </p:nvSpPr>
            <p:spPr bwMode="auto">
              <a:xfrm>
                <a:off x="5870" y="2333"/>
                <a:ext cx="9" cy="7"/>
              </a:xfrm>
              <a:custGeom>
                <a:avLst/>
                <a:gdLst>
                  <a:gd name="T0" fmla="*/ 2 w 9"/>
                  <a:gd name="T1" fmla="*/ 7 h 7"/>
                  <a:gd name="T2" fmla="*/ 0 w 9"/>
                  <a:gd name="T3" fmla="*/ 7 h 7"/>
                  <a:gd name="T4" fmla="*/ 7 w 9"/>
                  <a:gd name="T5" fmla="*/ 0 h 7"/>
                  <a:gd name="T6" fmla="*/ 9 w 9"/>
                  <a:gd name="T7" fmla="*/ 0 h 7"/>
                  <a:gd name="T8" fmla="*/ 2 w 9"/>
                  <a:gd name="T9" fmla="*/ 7 h 7"/>
                </a:gdLst>
                <a:ahLst/>
                <a:cxnLst>
                  <a:cxn ang="0">
                    <a:pos x="T0" y="T1"/>
                  </a:cxn>
                  <a:cxn ang="0">
                    <a:pos x="T2" y="T3"/>
                  </a:cxn>
                  <a:cxn ang="0">
                    <a:pos x="T4" y="T5"/>
                  </a:cxn>
                  <a:cxn ang="0">
                    <a:pos x="T6" y="T7"/>
                  </a:cxn>
                  <a:cxn ang="0">
                    <a:pos x="T8" y="T9"/>
                  </a:cxn>
                </a:cxnLst>
                <a:rect l="0" t="0" r="r" b="b"/>
                <a:pathLst>
                  <a:path w="9" h="7">
                    <a:moveTo>
                      <a:pt x="2" y="7"/>
                    </a:moveTo>
                    <a:lnTo>
                      <a:pt x="0" y="7"/>
                    </a:lnTo>
                    <a:lnTo>
                      <a:pt x="7" y="0"/>
                    </a:lnTo>
                    <a:lnTo>
                      <a:pt x="9"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8" name="Freeform 101">
                <a:extLst>
                  <a:ext uri="{FF2B5EF4-FFF2-40B4-BE49-F238E27FC236}">
                    <a16:creationId xmlns:a16="http://schemas.microsoft.com/office/drawing/2014/main" id="{3E05E2B3-03CD-4BD4-9550-EDEE2A755186}"/>
                  </a:ext>
                </a:extLst>
              </p:cNvPr>
              <p:cNvSpPr>
                <a:spLocks/>
              </p:cNvSpPr>
              <p:nvPr/>
            </p:nvSpPr>
            <p:spPr bwMode="auto">
              <a:xfrm>
                <a:off x="5870" y="2343"/>
                <a:ext cx="7" cy="7"/>
              </a:xfrm>
              <a:custGeom>
                <a:avLst/>
                <a:gdLst>
                  <a:gd name="T0" fmla="*/ 2 w 7"/>
                  <a:gd name="T1" fmla="*/ 7 h 7"/>
                  <a:gd name="T2" fmla="*/ 0 w 7"/>
                  <a:gd name="T3" fmla="*/ 5 h 7"/>
                  <a:gd name="T4" fmla="*/ 7 w 7"/>
                  <a:gd name="T5" fmla="*/ 0 h 7"/>
                  <a:gd name="T6" fmla="*/ 7 w 7"/>
                  <a:gd name="T7" fmla="*/ 2 h 7"/>
                  <a:gd name="T8" fmla="*/ 2 w 7"/>
                  <a:gd name="T9" fmla="*/ 7 h 7"/>
                </a:gdLst>
                <a:ahLst/>
                <a:cxnLst>
                  <a:cxn ang="0">
                    <a:pos x="T0" y="T1"/>
                  </a:cxn>
                  <a:cxn ang="0">
                    <a:pos x="T2" y="T3"/>
                  </a:cxn>
                  <a:cxn ang="0">
                    <a:pos x="T4" y="T5"/>
                  </a:cxn>
                  <a:cxn ang="0">
                    <a:pos x="T6" y="T7"/>
                  </a:cxn>
                  <a:cxn ang="0">
                    <a:pos x="T8" y="T9"/>
                  </a:cxn>
                </a:cxnLst>
                <a:rect l="0" t="0" r="r" b="b"/>
                <a:pathLst>
                  <a:path w="7" h="7">
                    <a:moveTo>
                      <a:pt x="2" y="7"/>
                    </a:moveTo>
                    <a:lnTo>
                      <a:pt x="0" y="5"/>
                    </a:lnTo>
                    <a:lnTo>
                      <a:pt x="7" y="0"/>
                    </a:lnTo>
                    <a:lnTo>
                      <a:pt x="7" y="2"/>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9" name="Freeform 102">
                <a:extLst>
                  <a:ext uri="{FF2B5EF4-FFF2-40B4-BE49-F238E27FC236}">
                    <a16:creationId xmlns:a16="http://schemas.microsoft.com/office/drawing/2014/main" id="{6B4F6F43-E8EE-45F1-ADF9-C6792C03752D}"/>
                  </a:ext>
                </a:extLst>
              </p:cNvPr>
              <p:cNvSpPr>
                <a:spLocks noEditPoints="1"/>
              </p:cNvSpPr>
              <p:nvPr/>
            </p:nvSpPr>
            <p:spPr bwMode="auto">
              <a:xfrm>
                <a:off x="5865" y="2395"/>
                <a:ext cx="12" cy="22"/>
              </a:xfrm>
              <a:custGeom>
                <a:avLst/>
                <a:gdLst>
                  <a:gd name="T0" fmla="*/ 5 w 12"/>
                  <a:gd name="T1" fmla="*/ 22 h 22"/>
                  <a:gd name="T2" fmla="*/ 0 w 12"/>
                  <a:gd name="T3" fmla="*/ 10 h 22"/>
                  <a:gd name="T4" fmla="*/ 5 w 12"/>
                  <a:gd name="T5" fmla="*/ 0 h 22"/>
                  <a:gd name="T6" fmla="*/ 12 w 12"/>
                  <a:gd name="T7" fmla="*/ 10 h 22"/>
                  <a:gd name="T8" fmla="*/ 5 w 12"/>
                  <a:gd name="T9" fmla="*/ 22 h 22"/>
                  <a:gd name="T10" fmla="*/ 2 w 12"/>
                  <a:gd name="T11" fmla="*/ 10 h 22"/>
                  <a:gd name="T12" fmla="*/ 5 w 12"/>
                  <a:gd name="T13" fmla="*/ 19 h 22"/>
                  <a:gd name="T14" fmla="*/ 10 w 12"/>
                  <a:gd name="T15" fmla="*/ 10 h 22"/>
                  <a:gd name="T16" fmla="*/ 5 w 12"/>
                  <a:gd name="T17" fmla="*/ 3 h 22"/>
                  <a:gd name="T18" fmla="*/ 2 w 12"/>
                  <a:gd name="T19"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2">
                    <a:moveTo>
                      <a:pt x="5" y="22"/>
                    </a:moveTo>
                    <a:lnTo>
                      <a:pt x="0" y="10"/>
                    </a:lnTo>
                    <a:lnTo>
                      <a:pt x="5" y="0"/>
                    </a:lnTo>
                    <a:lnTo>
                      <a:pt x="12" y="10"/>
                    </a:lnTo>
                    <a:lnTo>
                      <a:pt x="5" y="22"/>
                    </a:lnTo>
                    <a:close/>
                    <a:moveTo>
                      <a:pt x="2" y="10"/>
                    </a:moveTo>
                    <a:lnTo>
                      <a:pt x="5" y="19"/>
                    </a:lnTo>
                    <a:lnTo>
                      <a:pt x="10" y="10"/>
                    </a:lnTo>
                    <a:lnTo>
                      <a:pt x="5" y="3"/>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0" name="Freeform 103">
                <a:extLst>
                  <a:ext uri="{FF2B5EF4-FFF2-40B4-BE49-F238E27FC236}">
                    <a16:creationId xmlns:a16="http://schemas.microsoft.com/office/drawing/2014/main" id="{3E125D5E-B366-40E5-95FA-F916996A7AEB}"/>
                  </a:ext>
                </a:extLst>
              </p:cNvPr>
              <p:cNvSpPr>
                <a:spLocks/>
              </p:cNvSpPr>
              <p:nvPr/>
            </p:nvSpPr>
            <p:spPr bwMode="auto">
              <a:xfrm>
                <a:off x="5863" y="2393"/>
                <a:ext cx="9" cy="7"/>
              </a:xfrm>
              <a:custGeom>
                <a:avLst/>
                <a:gdLst>
                  <a:gd name="T0" fmla="*/ 0 w 9"/>
                  <a:gd name="T1" fmla="*/ 7 h 7"/>
                  <a:gd name="T2" fmla="*/ 0 w 9"/>
                  <a:gd name="T3" fmla="*/ 7 h 7"/>
                  <a:gd name="T4" fmla="*/ 7 w 9"/>
                  <a:gd name="T5" fmla="*/ 0 h 7"/>
                  <a:gd name="T6" fmla="*/ 9 w 9"/>
                  <a:gd name="T7" fmla="*/ 0 h 7"/>
                  <a:gd name="T8" fmla="*/ 0 w 9"/>
                  <a:gd name="T9" fmla="*/ 7 h 7"/>
                </a:gdLst>
                <a:ahLst/>
                <a:cxnLst>
                  <a:cxn ang="0">
                    <a:pos x="T0" y="T1"/>
                  </a:cxn>
                  <a:cxn ang="0">
                    <a:pos x="T2" y="T3"/>
                  </a:cxn>
                  <a:cxn ang="0">
                    <a:pos x="T4" y="T5"/>
                  </a:cxn>
                  <a:cxn ang="0">
                    <a:pos x="T6" y="T7"/>
                  </a:cxn>
                  <a:cxn ang="0">
                    <a:pos x="T8" y="T9"/>
                  </a:cxn>
                </a:cxnLst>
                <a:rect l="0" t="0" r="r" b="b"/>
                <a:pathLst>
                  <a:path w="9" h="7">
                    <a:moveTo>
                      <a:pt x="0" y="7"/>
                    </a:moveTo>
                    <a:lnTo>
                      <a:pt x="0" y="7"/>
                    </a:lnTo>
                    <a:lnTo>
                      <a:pt x="7" y="0"/>
                    </a:lnTo>
                    <a:lnTo>
                      <a:pt x="9"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1" name="Freeform 104">
                <a:extLst>
                  <a:ext uri="{FF2B5EF4-FFF2-40B4-BE49-F238E27FC236}">
                    <a16:creationId xmlns:a16="http://schemas.microsoft.com/office/drawing/2014/main" id="{BA68480A-A909-4D88-9954-6996315333E0}"/>
                  </a:ext>
                </a:extLst>
              </p:cNvPr>
              <p:cNvSpPr>
                <a:spLocks/>
              </p:cNvSpPr>
              <p:nvPr/>
            </p:nvSpPr>
            <p:spPr bwMode="auto">
              <a:xfrm>
                <a:off x="5865" y="2383"/>
                <a:ext cx="7" cy="5"/>
              </a:xfrm>
              <a:custGeom>
                <a:avLst/>
                <a:gdLst>
                  <a:gd name="T0" fmla="*/ 0 w 7"/>
                  <a:gd name="T1" fmla="*/ 5 h 5"/>
                  <a:gd name="T2" fmla="*/ 0 w 7"/>
                  <a:gd name="T3" fmla="*/ 5 h 5"/>
                  <a:gd name="T4" fmla="*/ 5 w 7"/>
                  <a:gd name="T5" fmla="*/ 0 h 5"/>
                  <a:gd name="T6" fmla="*/ 7 w 7"/>
                  <a:gd name="T7" fmla="*/ 0 h 5"/>
                  <a:gd name="T8" fmla="*/ 0 w 7"/>
                  <a:gd name="T9" fmla="*/ 5 h 5"/>
                </a:gdLst>
                <a:ahLst/>
                <a:cxnLst>
                  <a:cxn ang="0">
                    <a:pos x="T0" y="T1"/>
                  </a:cxn>
                  <a:cxn ang="0">
                    <a:pos x="T2" y="T3"/>
                  </a:cxn>
                  <a:cxn ang="0">
                    <a:pos x="T4" y="T5"/>
                  </a:cxn>
                  <a:cxn ang="0">
                    <a:pos x="T6" y="T7"/>
                  </a:cxn>
                  <a:cxn ang="0">
                    <a:pos x="T8" y="T9"/>
                  </a:cxn>
                </a:cxnLst>
                <a:rect l="0" t="0" r="r" b="b"/>
                <a:pathLst>
                  <a:path w="7" h="5">
                    <a:moveTo>
                      <a:pt x="0" y="5"/>
                    </a:moveTo>
                    <a:lnTo>
                      <a:pt x="0" y="5"/>
                    </a:lnTo>
                    <a:lnTo>
                      <a:pt x="5" y="0"/>
                    </a:lnTo>
                    <a:lnTo>
                      <a:pt x="7"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2" name="Freeform 105">
                <a:extLst>
                  <a:ext uri="{FF2B5EF4-FFF2-40B4-BE49-F238E27FC236}">
                    <a16:creationId xmlns:a16="http://schemas.microsoft.com/office/drawing/2014/main" id="{DEE7F3EB-8555-4C46-94F3-C763A4A18106}"/>
                  </a:ext>
                </a:extLst>
              </p:cNvPr>
              <p:cNvSpPr>
                <a:spLocks/>
              </p:cNvSpPr>
              <p:nvPr/>
            </p:nvSpPr>
            <p:spPr bwMode="auto">
              <a:xfrm>
                <a:off x="5870" y="2393"/>
                <a:ext cx="9" cy="7"/>
              </a:xfrm>
              <a:custGeom>
                <a:avLst/>
                <a:gdLst>
                  <a:gd name="T0" fmla="*/ 7 w 9"/>
                  <a:gd name="T1" fmla="*/ 7 h 7"/>
                  <a:gd name="T2" fmla="*/ 0 w 9"/>
                  <a:gd name="T3" fmla="*/ 0 h 7"/>
                  <a:gd name="T4" fmla="*/ 2 w 9"/>
                  <a:gd name="T5" fmla="*/ 0 h 7"/>
                  <a:gd name="T6" fmla="*/ 9 w 9"/>
                  <a:gd name="T7" fmla="*/ 7 h 7"/>
                  <a:gd name="T8" fmla="*/ 7 w 9"/>
                  <a:gd name="T9" fmla="*/ 7 h 7"/>
                </a:gdLst>
                <a:ahLst/>
                <a:cxnLst>
                  <a:cxn ang="0">
                    <a:pos x="T0" y="T1"/>
                  </a:cxn>
                  <a:cxn ang="0">
                    <a:pos x="T2" y="T3"/>
                  </a:cxn>
                  <a:cxn ang="0">
                    <a:pos x="T4" y="T5"/>
                  </a:cxn>
                  <a:cxn ang="0">
                    <a:pos x="T6" y="T7"/>
                  </a:cxn>
                  <a:cxn ang="0">
                    <a:pos x="T8" y="T9"/>
                  </a:cxn>
                </a:cxnLst>
                <a:rect l="0" t="0" r="r" b="b"/>
                <a:pathLst>
                  <a:path w="9" h="7">
                    <a:moveTo>
                      <a:pt x="7" y="7"/>
                    </a:moveTo>
                    <a:lnTo>
                      <a:pt x="0" y="0"/>
                    </a:lnTo>
                    <a:lnTo>
                      <a:pt x="2" y="0"/>
                    </a:lnTo>
                    <a:lnTo>
                      <a:pt x="9"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3" name="Freeform 106">
                <a:extLst>
                  <a:ext uri="{FF2B5EF4-FFF2-40B4-BE49-F238E27FC236}">
                    <a16:creationId xmlns:a16="http://schemas.microsoft.com/office/drawing/2014/main" id="{F7716309-7EC7-473B-A4F2-8A736B89B08B}"/>
                  </a:ext>
                </a:extLst>
              </p:cNvPr>
              <p:cNvSpPr>
                <a:spLocks/>
              </p:cNvSpPr>
              <p:nvPr/>
            </p:nvSpPr>
            <p:spPr bwMode="auto">
              <a:xfrm>
                <a:off x="5870" y="2383"/>
                <a:ext cx="7" cy="5"/>
              </a:xfrm>
              <a:custGeom>
                <a:avLst/>
                <a:gdLst>
                  <a:gd name="T0" fmla="*/ 7 w 7"/>
                  <a:gd name="T1" fmla="*/ 5 h 5"/>
                  <a:gd name="T2" fmla="*/ 0 w 7"/>
                  <a:gd name="T3" fmla="*/ 0 h 5"/>
                  <a:gd name="T4" fmla="*/ 2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2" y="0"/>
                    </a:lnTo>
                    <a:lnTo>
                      <a:pt x="7"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4" name="Rectangle 107">
                <a:extLst>
                  <a:ext uri="{FF2B5EF4-FFF2-40B4-BE49-F238E27FC236}">
                    <a16:creationId xmlns:a16="http://schemas.microsoft.com/office/drawing/2014/main" id="{6C687C34-FF3F-4954-87DC-FDCAB8F1EF31}"/>
                  </a:ext>
                </a:extLst>
              </p:cNvPr>
              <p:cNvSpPr>
                <a:spLocks noChangeArrowheads="1"/>
              </p:cNvSpPr>
              <p:nvPr/>
            </p:nvSpPr>
            <p:spPr bwMode="auto">
              <a:xfrm>
                <a:off x="5839" y="2367"/>
                <a:ext cx="64"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5" name="Freeform 108">
                <a:extLst>
                  <a:ext uri="{FF2B5EF4-FFF2-40B4-BE49-F238E27FC236}">
                    <a16:creationId xmlns:a16="http://schemas.microsoft.com/office/drawing/2014/main" id="{F5881B42-ACAF-4FDE-9742-8A8530D14230}"/>
                  </a:ext>
                </a:extLst>
              </p:cNvPr>
              <p:cNvSpPr>
                <a:spLocks noEditPoints="1"/>
              </p:cNvSpPr>
              <p:nvPr/>
            </p:nvSpPr>
            <p:spPr bwMode="auto">
              <a:xfrm>
                <a:off x="5820" y="2362"/>
                <a:ext cx="21" cy="9"/>
              </a:xfrm>
              <a:custGeom>
                <a:avLst/>
                <a:gdLst>
                  <a:gd name="T0" fmla="*/ 12 w 21"/>
                  <a:gd name="T1" fmla="*/ 9 h 9"/>
                  <a:gd name="T2" fmla="*/ 0 w 21"/>
                  <a:gd name="T3" fmla="*/ 5 h 9"/>
                  <a:gd name="T4" fmla="*/ 12 w 21"/>
                  <a:gd name="T5" fmla="*/ 0 h 9"/>
                  <a:gd name="T6" fmla="*/ 21 w 21"/>
                  <a:gd name="T7" fmla="*/ 5 h 9"/>
                  <a:gd name="T8" fmla="*/ 12 w 21"/>
                  <a:gd name="T9" fmla="*/ 9 h 9"/>
                  <a:gd name="T10" fmla="*/ 2 w 21"/>
                  <a:gd name="T11" fmla="*/ 5 h 9"/>
                  <a:gd name="T12" fmla="*/ 12 w 21"/>
                  <a:gd name="T13" fmla="*/ 9 h 9"/>
                  <a:gd name="T14" fmla="*/ 19 w 21"/>
                  <a:gd name="T15" fmla="*/ 5 h 9"/>
                  <a:gd name="T16" fmla="*/ 12 w 21"/>
                  <a:gd name="T17" fmla="*/ 0 h 9"/>
                  <a:gd name="T18" fmla="*/ 2 w 21"/>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9">
                    <a:moveTo>
                      <a:pt x="12" y="9"/>
                    </a:moveTo>
                    <a:lnTo>
                      <a:pt x="0" y="5"/>
                    </a:lnTo>
                    <a:lnTo>
                      <a:pt x="12" y="0"/>
                    </a:lnTo>
                    <a:lnTo>
                      <a:pt x="21" y="5"/>
                    </a:lnTo>
                    <a:lnTo>
                      <a:pt x="12" y="9"/>
                    </a:lnTo>
                    <a:close/>
                    <a:moveTo>
                      <a:pt x="2" y="5"/>
                    </a:moveTo>
                    <a:lnTo>
                      <a:pt x="12" y="9"/>
                    </a:lnTo>
                    <a:lnTo>
                      <a:pt x="19" y="5"/>
                    </a:lnTo>
                    <a:lnTo>
                      <a:pt x="1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6" name="Freeform 109">
                <a:extLst>
                  <a:ext uri="{FF2B5EF4-FFF2-40B4-BE49-F238E27FC236}">
                    <a16:creationId xmlns:a16="http://schemas.microsoft.com/office/drawing/2014/main" id="{3CC212AA-1D07-41AA-B618-6341FA6691A0}"/>
                  </a:ext>
                </a:extLst>
              </p:cNvPr>
              <p:cNvSpPr>
                <a:spLocks/>
              </p:cNvSpPr>
              <p:nvPr/>
            </p:nvSpPr>
            <p:spPr bwMode="auto">
              <a:xfrm>
                <a:off x="5836" y="2367"/>
                <a:ext cx="10" cy="7"/>
              </a:xfrm>
              <a:custGeom>
                <a:avLst/>
                <a:gdLst>
                  <a:gd name="T0" fmla="*/ 3 w 10"/>
                  <a:gd name="T1" fmla="*/ 7 h 7"/>
                  <a:gd name="T2" fmla="*/ 0 w 10"/>
                  <a:gd name="T3" fmla="*/ 7 h 7"/>
                  <a:gd name="T4" fmla="*/ 8 w 10"/>
                  <a:gd name="T5" fmla="*/ 0 h 7"/>
                  <a:gd name="T6" fmla="*/ 10 w 10"/>
                  <a:gd name="T7" fmla="*/ 0 h 7"/>
                  <a:gd name="T8" fmla="*/ 3 w 10"/>
                  <a:gd name="T9" fmla="*/ 7 h 7"/>
                </a:gdLst>
                <a:ahLst/>
                <a:cxnLst>
                  <a:cxn ang="0">
                    <a:pos x="T0" y="T1"/>
                  </a:cxn>
                  <a:cxn ang="0">
                    <a:pos x="T2" y="T3"/>
                  </a:cxn>
                  <a:cxn ang="0">
                    <a:pos x="T4" y="T5"/>
                  </a:cxn>
                  <a:cxn ang="0">
                    <a:pos x="T6" y="T7"/>
                  </a:cxn>
                  <a:cxn ang="0">
                    <a:pos x="T8" y="T9"/>
                  </a:cxn>
                </a:cxnLst>
                <a:rect l="0" t="0" r="r" b="b"/>
                <a:pathLst>
                  <a:path w="10" h="7">
                    <a:moveTo>
                      <a:pt x="3" y="7"/>
                    </a:moveTo>
                    <a:lnTo>
                      <a:pt x="0" y="7"/>
                    </a:lnTo>
                    <a:lnTo>
                      <a:pt x="8" y="0"/>
                    </a:lnTo>
                    <a:lnTo>
                      <a:pt x="1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7" name="Freeform 110">
                <a:extLst>
                  <a:ext uri="{FF2B5EF4-FFF2-40B4-BE49-F238E27FC236}">
                    <a16:creationId xmlns:a16="http://schemas.microsoft.com/office/drawing/2014/main" id="{B872068C-E92C-4358-9F38-3540D327F766}"/>
                  </a:ext>
                </a:extLst>
              </p:cNvPr>
              <p:cNvSpPr>
                <a:spLocks/>
              </p:cNvSpPr>
              <p:nvPr/>
            </p:nvSpPr>
            <p:spPr bwMode="auto">
              <a:xfrm>
                <a:off x="5848" y="2367"/>
                <a:ext cx="5" cy="4"/>
              </a:xfrm>
              <a:custGeom>
                <a:avLst/>
                <a:gdLst>
                  <a:gd name="T0" fmla="*/ 0 w 5"/>
                  <a:gd name="T1" fmla="*/ 4 h 4"/>
                  <a:gd name="T2" fmla="*/ 0 w 5"/>
                  <a:gd name="T3" fmla="*/ 4 h 4"/>
                  <a:gd name="T4" fmla="*/ 5 w 5"/>
                  <a:gd name="T5" fmla="*/ 0 h 4"/>
                  <a:gd name="T6" fmla="*/ 5 w 5"/>
                  <a:gd name="T7" fmla="*/ 0 h 4"/>
                  <a:gd name="T8" fmla="*/ 0 w 5"/>
                  <a:gd name="T9" fmla="*/ 4 h 4"/>
                </a:gdLst>
                <a:ahLst/>
                <a:cxnLst>
                  <a:cxn ang="0">
                    <a:pos x="T0" y="T1"/>
                  </a:cxn>
                  <a:cxn ang="0">
                    <a:pos x="T2" y="T3"/>
                  </a:cxn>
                  <a:cxn ang="0">
                    <a:pos x="T4" y="T5"/>
                  </a:cxn>
                  <a:cxn ang="0">
                    <a:pos x="T6" y="T7"/>
                  </a:cxn>
                  <a:cxn ang="0">
                    <a:pos x="T8" y="T9"/>
                  </a:cxn>
                </a:cxnLst>
                <a:rect l="0" t="0" r="r" b="b"/>
                <a:pathLst>
                  <a:path w="5" h="4">
                    <a:moveTo>
                      <a:pt x="0" y="4"/>
                    </a:moveTo>
                    <a:lnTo>
                      <a:pt x="0" y="4"/>
                    </a:lnTo>
                    <a:lnTo>
                      <a:pt x="5" y="0"/>
                    </a:lnTo>
                    <a:lnTo>
                      <a:pt x="5" y="0"/>
                    </a:ln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8" name="Freeform 111">
                <a:extLst>
                  <a:ext uri="{FF2B5EF4-FFF2-40B4-BE49-F238E27FC236}">
                    <a16:creationId xmlns:a16="http://schemas.microsoft.com/office/drawing/2014/main" id="{46FCC816-AB40-4EE4-A79D-6469EC3D92BE}"/>
                  </a:ext>
                </a:extLst>
              </p:cNvPr>
              <p:cNvSpPr>
                <a:spLocks/>
              </p:cNvSpPr>
              <p:nvPr/>
            </p:nvSpPr>
            <p:spPr bwMode="auto">
              <a:xfrm>
                <a:off x="5836" y="2359"/>
                <a:ext cx="10" cy="8"/>
              </a:xfrm>
              <a:custGeom>
                <a:avLst/>
                <a:gdLst>
                  <a:gd name="T0" fmla="*/ 8 w 10"/>
                  <a:gd name="T1" fmla="*/ 8 h 8"/>
                  <a:gd name="T2" fmla="*/ 0 w 10"/>
                  <a:gd name="T3" fmla="*/ 0 h 8"/>
                  <a:gd name="T4" fmla="*/ 3 w 10"/>
                  <a:gd name="T5" fmla="*/ 0 h 8"/>
                  <a:gd name="T6" fmla="*/ 10 w 10"/>
                  <a:gd name="T7" fmla="*/ 8 h 8"/>
                  <a:gd name="T8" fmla="*/ 8 w 10"/>
                  <a:gd name="T9" fmla="*/ 8 h 8"/>
                </a:gdLst>
                <a:ahLst/>
                <a:cxnLst>
                  <a:cxn ang="0">
                    <a:pos x="T0" y="T1"/>
                  </a:cxn>
                  <a:cxn ang="0">
                    <a:pos x="T2" y="T3"/>
                  </a:cxn>
                  <a:cxn ang="0">
                    <a:pos x="T4" y="T5"/>
                  </a:cxn>
                  <a:cxn ang="0">
                    <a:pos x="T6" y="T7"/>
                  </a:cxn>
                  <a:cxn ang="0">
                    <a:pos x="T8" y="T9"/>
                  </a:cxn>
                </a:cxnLst>
                <a:rect l="0" t="0" r="r" b="b"/>
                <a:pathLst>
                  <a:path w="10" h="8">
                    <a:moveTo>
                      <a:pt x="8" y="8"/>
                    </a:moveTo>
                    <a:lnTo>
                      <a:pt x="0" y="0"/>
                    </a:lnTo>
                    <a:lnTo>
                      <a:pt x="3" y="0"/>
                    </a:lnTo>
                    <a:lnTo>
                      <a:pt x="10" y="8"/>
                    </a:lnTo>
                    <a:lnTo>
                      <a:pt x="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9" name="Freeform 112">
                <a:extLst>
                  <a:ext uri="{FF2B5EF4-FFF2-40B4-BE49-F238E27FC236}">
                    <a16:creationId xmlns:a16="http://schemas.microsoft.com/office/drawing/2014/main" id="{218279E1-201A-4418-8550-B41D79AED8AA}"/>
                  </a:ext>
                </a:extLst>
              </p:cNvPr>
              <p:cNvSpPr>
                <a:spLocks/>
              </p:cNvSpPr>
              <p:nvPr/>
            </p:nvSpPr>
            <p:spPr bwMode="auto">
              <a:xfrm>
                <a:off x="5848" y="2359"/>
                <a:ext cx="5" cy="8"/>
              </a:xfrm>
              <a:custGeom>
                <a:avLst/>
                <a:gdLst>
                  <a:gd name="T0" fmla="*/ 5 w 5"/>
                  <a:gd name="T1" fmla="*/ 8 h 8"/>
                  <a:gd name="T2" fmla="*/ 0 w 5"/>
                  <a:gd name="T3" fmla="*/ 3 h 8"/>
                  <a:gd name="T4" fmla="*/ 0 w 5"/>
                  <a:gd name="T5" fmla="*/ 0 h 8"/>
                  <a:gd name="T6" fmla="*/ 5 w 5"/>
                  <a:gd name="T7" fmla="*/ 8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0" y="3"/>
                    </a:lnTo>
                    <a:lnTo>
                      <a:pt x="0" y="0"/>
                    </a:lnTo>
                    <a:lnTo>
                      <a:pt x="5" y="8"/>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0" name="Freeform 113">
                <a:extLst>
                  <a:ext uri="{FF2B5EF4-FFF2-40B4-BE49-F238E27FC236}">
                    <a16:creationId xmlns:a16="http://schemas.microsoft.com/office/drawing/2014/main" id="{1BA1317B-5D63-4D37-8748-133438BC6BB4}"/>
                  </a:ext>
                </a:extLst>
              </p:cNvPr>
              <p:cNvSpPr>
                <a:spLocks/>
              </p:cNvSpPr>
              <p:nvPr/>
            </p:nvSpPr>
            <p:spPr bwMode="auto">
              <a:xfrm>
                <a:off x="5896" y="2367"/>
                <a:ext cx="7" cy="7"/>
              </a:xfrm>
              <a:custGeom>
                <a:avLst/>
                <a:gdLst>
                  <a:gd name="T0" fmla="*/ 7 w 7"/>
                  <a:gd name="T1" fmla="*/ 7 h 7"/>
                  <a:gd name="T2" fmla="*/ 0 w 7"/>
                  <a:gd name="T3" fmla="*/ 0 h 7"/>
                  <a:gd name="T4" fmla="*/ 0 w 7"/>
                  <a:gd name="T5" fmla="*/ 0 h 7"/>
                  <a:gd name="T6" fmla="*/ 7 w 7"/>
                  <a:gd name="T7" fmla="*/ 7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0" y="0"/>
                    </a:lnTo>
                    <a:lnTo>
                      <a:pt x="0" y="0"/>
                    </a:lnTo>
                    <a:lnTo>
                      <a:pt x="7"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1" name="Freeform 114">
                <a:extLst>
                  <a:ext uri="{FF2B5EF4-FFF2-40B4-BE49-F238E27FC236}">
                    <a16:creationId xmlns:a16="http://schemas.microsoft.com/office/drawing/2014/main" id="{447648B6-7D8C-49AF-85D9-2DF2CC6E7135}"/>
                  </a:ext>
                </a:extLst>
              </p:cNvPr>
              <p:cNvSpPr>
                <a:spLocks/>
              </p:cNvSpPr>
              <p:nvPr/>
            </p:nvSpPr>
            <p:spPr bwMode="auto">
              <a:xfrm>
                <a:off x="5889" y="2367"/>
                <a:ext cx="5" cy="4"/>
              </a:xfrm>
              <a:custGeom>
                <a:avLst/>
                <a:gdLst>
                  <a:gd name="T0" fmla="*/ 5 w 5"/>
                  <a:gd name="T1" fmla="*/ 4 h 4"/>
                  <a:gd name="T2" fmla="*/ 0 w 5"/>
                  <a:gd name="T3" fmla="*/ 0 h 4"/>
                  <a:gd name="T4" fmla="*/ 0 w 5"/>
                  <a:gd name="T5" fmla="*/ 0 h 4"/>
                  <a:gd name="T6" fmla="*/ 5 w 5"/>
                  <a:gd name="T7" fmla="*/ 4 h 4"/>
                  <a:gd name="T8" fmla="*/ 5 w 5"/>
                  <a:gd name="T9" fmla="*/ 4 h 4"/>
                </a:gdLst>
                <a:ahLst/>
                <a:cxnLst>
                  <a:cxn ang="0">
                    <a:pos x="T0" y="T1"/>
                  </a:cxn>
                  <a:cxn ang="0">
                    <a:pos x="T2" y="T3"/>
                  </a:cxn>
                  <a:cxn ang="0">
                    <a:pos x="T4" y="T5"/>
                  </a:cxn>
                  <a:cxn ang="0">
                    <a:pos x="T6" y="T7"/>
                  </a:cxn>
                  <a:cxn ang="0">
                    <a:pos x="T8" y="T9"/>
                  </a:cxn>
                </a:cxnLst>
                <a:rect l="0" t="0" r="r" b="b"/>
                <a:pathLst>
                  <a:path w="5" h="4">
                    <a:moveTo>
                      <a:pt x="5" y="4"/>
                    </a:moveTo>
                    <a:lnTo>
                      <a:pt x="0" y="0"/>
                    </a:lnTo>
                    <a:lnTo>
                      <a:pt x="0" y="0"/>
                    </a:lnTo>
                    <a:lnTo>
                      <a:pt x="5" y="4"/>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2" name="Freeform 115">
                <a:extLst>
                  <a:ext uri="{FF2B5EF4-FFF2-40B4-BE49-F238E27FC236}">
                    <a16:creationId xmlns:a16="http://schemas.microsoft.com/office/drawing/2014/main" id="{36BF4352-DD32-42EE-A67C-249A01A5D16F}"/>
                  </a:ext>
                </a:extLst>
              </p:cNvPr>
              <p:cNvSpPr>
                <a:spLocks/>
              </p:cNvSpPr>
              <p:nvPr/>
            </p:nvSpPr>
            <p:spPr bwMode="auto">
              <a:xfrm>
                <a:off x="5896" y="2359"/>
                <a:ext cx="7" cy="8"/>
              </a:xfrm>
              <a:custGeom>
                <a:avLst/>
                <a:gdLst>
                  <a:gd name="T0" fmla="*/ 0 w 7"/>
                  <a:gd name="T1" fmla="*/ 8 h 8"/>
                  <a:gd name="T2" fmla="*/ 0 w 7"/>
                  <a:gd name="T3" fmla="*/ 8 h 8"/>
                  <a:gd name="T4" fmla="*/ 7 w 7"/>
                  <a:gd name="T5" fmla="*/ 0 h 8"/>
                  <a:gd name="T6" fmla="*/ 7 w 7"/>
                  <a:gd name="T7" fmla="*/ 0 h 8"/>
                  <a:gd name="T8" fmla="*/ 0 w 7"/>
                  <a:gd name="T9" fmla="*/ 8 h 8"/>
                </a:gdLst>
                <a:ahLst/>
                <a:cxnLst>
                  <a:cxn ang="0">
                    <a:pos x="T0" y="T1"/>
                  </a:cxn>
                  <a:cxn ang="0">
                    <a:pos x="T2" y="T3"/>
                  </a:cxn>
                  <a:cxn ang="0">
                    <a:pos x="T4" y="T5"/>
                  </a:cxn>
                  <a:cxn ang="0">
                    <a:pos x="T6" y="T7"/>
                  </a:cxn>
                  <a:cxn ang="0">
                    <a:pos x="T8" y="T9"/>
                  </a:cxn>
                </a:cxnLst>
                <a:rect l="0" t="0" r="r" b="b"/>
                <a:pathLst>
                  <a:path w="7" h="8">
                    <a:moveTo>
                      <a:pt x="0" y="8"/>
                    </a:moveTo>
                    <a:lnTo>
                      <a:pt x="0" y="8"/>
                    </a:lnTo>
                    <a:lnTo>
                      <a:pt x="7" y="0"/>
                    </a:lnTo>
                    <a:lnTo>
                      <a:pt x="7" y="0"/>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3" name="Freeform 116">
                <a:extLst>
                  <a:ext uri="{FF2B5EF4-FFF2-40B4-BE49-F238E27FC236}">
                    <a16:creationId xmlns:a16="http://schemas.microsoft.com/office/drawing/2014/main" id="{636DF804-214D-4F27-88B4-A4518B9BB431}"/>
                  </a:ext>
                </a:extLst>
              </p:cNvPr>
              <p:cNvSpPr>
                <a:spLocks/>
              </p:cNvSpPr>
              <p:nvPr/>
            </p:nvSpPr>
            <p:spPr bwMode="auto">
              <a:xfrm>
                <a:off x="5889" y="2359"/>
                <a:ext cx="5" cy="8"/>
              </a:xfrm>
              <a:custGeom>
                <a:avLst/>
                <a:gdLst>
                  <a:gd name="T0" fmla="*/ 0 w 5"/>
                  <a:gd name="T1" fmla="*/ 8 h 8"/>
                  <a:gd name="T2" fmla="*/ 0 w 5"/>
                  <a:gd name="T3" fmla="*/ 8 h 8"/>
                  <a:gd name="T4" fmla="*/ 5 w 5"/>
                  <a:gd name="T5" fmla="*/ 0 h 8"/>
                  <a:gd name="T6" fmla="*/ 5 w 5"/>
                  <a:gd name="T7" fmla="*/ 3 h 8"/>
                  <a:gd name="T8" fmla="*/ 0 w 5"/>
                  <a:gd name="T9" fmla="*/ 8 h 8"/>
                </a:gdLst>
                <a:ahLst/>
                <a:cxnLst>
                  <a:cxn ang="0">
                    <a:pos x="T0" y="T1"/>
                  </a:cxn>
                  <a:cxn ang="0">
                    <a:pos x="T2" y="T3"/>
                  </a:cxn>
                  <a:cxn ang="0">
                    <a:pos x="T4" y="T5"/>
                  </a:cxn>
                  <a:cxn ang="0">
                    <a:pos x="T6" y="T7"/>
                  </a:cxn>
                  <a:cxn ang="0">
                    <a:pos x="T8" y="T9"/>
                  </a:cxn>
                </a:cxnLst>
                <a:rect l="0" t="0" r="r" b="b"/>
                <a:pathLst>
                  <a:path w="5" h="8">
                    <a:moveTo>
                      <a:pt x="0" y="8"/>
                    </a:moveTo>
                    <a:lnTo>
                      <a:pt x="0" y="8"/>
                    </a:lnTo>
                    <a:lnTo>
                      <a:pt x="5" y="0"/>
                    </a:lnTo>
                    <a:lnTo>
                      <a:pt x="5" y="3"/>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4" name="Freeform 117">
                <a:extLst>
                  <a:ext uri="{FF2B5EF4-FFF2-40B4-BE49-F238E27FC236}">
                    <a16:creationId xmlns:a16="http://schemas.microsoft.com/office/drawing/2014/main" id="{61CA7370-34C6-4357-BC18-47066DDE3DF1}"/>
                  </a:ext>
                </a:extLst>
              </p:cNvPr>
              <p:cNvSpPr>
                <a:spLocks/>
              </p:cNvSpPr>
              <p:nvPr/>
            </p:nvSpPr>
            <p:spPr bwMode="auto">
              <a:xfrm>
                <a:off x="5848" y="2343"/>
                <a:ext cx="46" cy="47"/>
              </a:xfrm>
              <a:custGeom>
                <a:avLst/>
                <a:gdLst>
                  <a:gd name="T0" fmla="*/ 46 w 46"/>
                  <a:gd name="T1" fmla="*/ 47 h 47"/>
                  <a:gd name="T2" fmla="*/ 0 w 46"/>
                  <a:gd name="T3" fmla="*/ 2 h 47"/>
                  <a:gd name="T4" fmla="*/ 0 w 46"/>
                  <a:gd name="T5" fmla="*/ 0 h 47"/>
                  <a:gd name="T6" fmla="*/ 46 w 46"/>
                  <a:gd name="T7" fmla="*/ 45 h 47"/>
                  <a:gd name="T8" fmla="*/ 46 w 46"/>
                  <a:gd name="T9" fmla="*/ 47 h 47"/>
                </a:gdLst>
                <a:ahLst/>
                <a:cxnLst>
                  <a:cxn ang="0">
                    <a:pos x="T0" y="T1"/>
                  </a:cxn>
                  <a:cxn ang="0">
                    <a:pos x="T2" y="T3"/>
                  </a:cxn>
                  <a:cxn ang="0">
                    <a:pos x="T4" y="T5"/>
                  </a:cxn>
                  <a:cxn ang="0">
                    <a:pos x="T6" y="T7"/>
                  </a:cxn>
                  <a:cxn ang="0">
                    <a:pos x="T8" y="T9"/>
                  </a:cxn>
                </a:cxnLst>
                <a:rect l="0" t="0" r="r" b="b"/>
                <a:pathLst>
                  <a:path w="46" h="47">
                    <a:moveTo>
                      <a:pt x="46" y="47"/>
                    </a:moveTo>
                    <a:lnTo>
                      <a:pt x="0" y="2"/>
                    </a:lnTo>
                    <a:lnTo>
                      <a:pt x="0" y="0"/>
                    </a:lnTo>
                    <a:lnTo>
                      <a:pt x="46" y="45"/>
                    </a:lnTo>
                    <a:lnTo>
                      <a:pt x="46"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5" name="Freeform 118">
                <a:extLst>
                  <a:ext uri="{FF2B5EF4-FFF2-40B4-BE49-F238E27FC236}">
                    <a16:creationId xmlns:a16="http://schemas.microsoft.com/office/drawing/2014/main" id="{D6C729D6-D065-4496-B524-BADE06599203}"/>
                  </a:ext>
                </a:extLst>
              </p:cNvPr>
              <p:cNvSpPr>
                <a:spLocks noEditPoints="1"/>
              </p:cNvSpPr>
              <p:nvPr/>
            </p:nvSpPr>
            <p:spPr bwMode="auto">
              <a:xfrm>
                <a:off x="5836" y="2331"/>
                <a:ext cx="15" cy="14"/>
              </a:xfrm>
              <a:custGeom>
                <a:avLst/>
                <a:gdLst>
                  <a:gd name="T0" fmla="*/ 15 w 15"/>
                  <a:gd name="T1" fmla="*/ 14 h 14"/>
                  <a:gd name="T2" fmla="*/ 3 w 15"/>
                  <a:gd name="T3" fmla="*/ 12 h 14"/>
                  <a:gd name="T4" fmla="*/ 0 w 15"/>
                  <a:gd name="T5" fmla="*/ 0 h 14"/>
                  <a:gd name="T6" fmla="*/ 10 w 15"/>
                  <a:gd name="T7" fmla="*/ 5 h 14"/>
                  <a:gd name="T8" fmla="*/ 15 w 15"/>
                  <a:gd name="T9" fmla="*/ 14 h 14"/>
                  <a:gd name="T10" fmla="*/ 3 w 15"/>
                  <a:gd name="T11" fmla="*/ 9 h 14"/>
                  <a:gd name="T12" fmla="*/ 12 w 15"/>
                  <a:gd name="T13" fmla="*/ 12 h 14"/>
                  <a:gd name="T14" fmla="*/ 10 w 15"/>
                  <a:gd name="T15" fmla="*/ 5 h 14"/>
                  <a:gd name="T16" fmla="*/ 0 w 15"/>
                  <a:gd name="T17" fmla="*/ 2 h 14"/>
                  <a:gd name="T18" fmla="*/ 3 w 15"/>
                  <a:gd name="T19"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5" y="14"/>
                    </a:moveTo>
                    <a:lnTo>
                      <a:pt x="3" y="12"/>
                    </a:lnTo>
                    <a:lnTo>
                      <a:pt x="0" y="0"/>
                    </a:lnTo>
                    <a:lnTo>
                      <a:pt x="10" y="5"/>
                    </a:lnTo>
                    <a:lnTo>
                      <a:pt x="15" y="14"/>
                    </a:lnTo>
                    <a:close/>
                    <a:moveTo>
                      <a:pt x="3" y="9"/>
                    </a:moveTo>
                    <a:lnTo>
                      <a:pt x="12" y="12"/>
                    </a:lnTo>
                    <a:lnTo>
                      <a:pt x="10" y="5"/>
                    </a:lnTo>
                    <a:lnTo>
                      <a:pt x="0" y="2"/>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6" name="Rectangle 119">
                <a:extLst>
                  <a:ext uri="{FF2B5EF4-FFF2-40B4-BE49-F238E27FC236}">
                    <a16:creationId xmlns:a16="http://schemas.microsoft.com/office/drawing/2014/main" id="{3FC8AD84-BC13-402A-AE11-AF5D18B2421D}"/>
                  </a:ext>
                </a:extLst>
              </p:cNvPr>
              <p:cNvSpPr>
                <a:spLocks noChangeArrowheads="1"/>
              </p:cNvSpPr>
              <p:nvPr/>
            </p:nvSpPr>
            <p:spPr bwMode="auto">
              <a:xfrm>
                <a:off x="5841" y="2348"/>
                <a:ext cx="1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7" name="Freeform 120">
                <a:extLst>
                  <a:ext uri="{FF2B5EF4-FFF2-40B4-BE49-F238E27FC236}">
                    <a16:creationId xmlns:a16="http://schemas.microsoft.com/office/drawing/2014/main" id="{536EFF10-7EE4-4514-8D6A-E313480DEA3F}"/>
                  </a:ext>
                </a:extLst>
              </p:cNvPr>
              <p:cNvSpPr>
                <a:spLocks/>
              </p:cNvSpPr>
              <p:nvPr/>
            </p:nvSpPr>
            <p:spPr bwMode="auto">
              <a:xfrm>
                <a:off x="5851" y="2352"/>
                <a:ext cx="7" cy="3"/>
              </a:xfrm>
              <a:custGeom>
                <a:avLst/>
                <a:gdLst>
                  <a:gd name="T0" fmla="*/ 0 w 7"/>
                  <a:gd name="T1" fmla="*/ 3 h 3"/>
                  <a:gd name="T2" fmla="*/ 0 w 7"/>
                  <a:gd name="T3" fmla="*/ 3 h 3"/>
                  <a:gd name="T4" fmla="*/ 7 w 7"/>
                  <a:gd name="T5" fmla="*/ 0 h 3"/>
                  <a:gd name="T6" fmla="*/ 7 w 7"/>
                  <a:gd name="T7" fmla="*/ 3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0" y="3"/>
                    </a:lnTo>
                    <a:lnTo>
                      <a:pt x="7" y="0"/>
                    </a:lnTo>
                    <a:lnTo>
                      <a:pt x="7"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8" name="Rectangle 121">
                <a:extLst>
                  <a:ext uri="{FF2B5EF4-FFF2-40B4-BE49-F238E27FC236}">
                    <a16:creationId xmlns:a16="http://schemas.microsoft.com/office/drawing/2014/main" id="{44E39E12-EA1F-460A-9DBA-C8476411EE6A}"/>
                  </a:ext>
                </a:extLst>
              </p:cNvPr>
              <p:cNvSpPr>
                <a:spLocks noChangeArrowheads="1"/>
              </p:cNvSpPr>
              <p:nvPr/>
            </p:nvSpPr>
            <p:spPr bwMode="auto">
              <a:xfrm>
                <a:off x="5851" y="2338"/>
                <a:ext cx="2"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9" name="Freeform 122">
                <a:extLst>
                  <a:ext uri="{FF2B5EF4-FFF2-40B4-BE49-F238E27FC236}">
                    <a16:creationId xmlns:a16="http://schemas.microsoft.com/office/drawing/2014/main" id="{E1687F04-A54D-4444-8A87-26B784D4B27A}"/>
                  </a:ext>
                </a:extLst>
              </p:cNvPr>
              <p:cNvSpPr>
                <a:spLocks/>
              </p:cNvSpPr>
              <p:nvPr/>
            </p:nvSpPr>
            <p:spPr bwMode="auto">
              <a:xfrm>
                <a:off x="5858" y="2348"/>
                <a:ext cx="2" cy="7"/>
              </a:xfrm>
              <a:custGeom>
                <a:avLst/>
                <a:gdLst>
                  <a:gd name="T0" fmla="*/ 0 w 2"/>
                  <a:gd name="T1" fmla="*/ 7 h 7"/>
                  <a:gd name="T2" fmla="*/ 0 w 2"/>
                  <a:gd name="T3" fmla="*/ 7 h 7"/>
                  <a:gd name="T4" fmla="*/ 0 w 2"/>
                  <a:gd name="T5" fmla="*/ 0 h 7"/>
                  <a:gd name="T6" fmla="*/ 2 w 2"/>
                  <a:gd name="T7" fmla="*/ 0 h 7"/>
                  <a:gd name="T8" fmla="*/ 0 w 2"/>
                  <a:gd name="T9" fmla="*/ 7 h 7"/>
                </a:gdLst>
                <a:ahLst/>
                <a:cxnLst>
                  <a:cxn ang="0">
                    <a:pos x="T0" y="T1"/>
                  </a:cxn>
                  <a:cxn ang="0">
                    <a:pos x="T2" y="T3"/>
                  </a:cxn>
                  <a:cxn ang="0">
                    <a:pos x="T4" y="T5"/>
                  </a:cxn>
                  <a:cxn ang="0">
                    <a:pos x="T6" y="T7"/>
                  </a:cxn>
                  <a:cxn ang="0">
                    <a:pos x="T8" y="T9"/>
                  </a:cxn>
                </a:cxnLst>
                <a:rect l="0" t="0" r="r" b="b"/>
                <a:pathLst>
                  <a:path w="2" h="7">
                    <a:moveTo>
                      <a:pt x="0" y="7"/>
                    </a:moveTo>
                    <a:lnTo>
                      <a:pt x="0" y="7"/>
                    </a:lnTo>
                    <a:lnTo>
                      <a:pt x="0" y="0"/>
                    </a:lnTo>
                    <a:lnTo>
                      <a:pt x="2"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0" name="Freeform 123">
                <a:extLst>
                  <a:ext uri="{FF2B5EF4-FFF2-40B4-BE49-F238E27FC236}">
                    <a16:creationId xmlns:a16="http://schemas.microsoft.com/office/drawing/2014/main" id="{99B504FC-90C1-4F67-A3E0-FC0400D9B777}"/>
                  </a:ext>
                </a:extLst>
              </p:cNvPr>
              <p:cNvSpPr>
                <a:spLocks noEditPoints="1"/>
              </p:cNvSpPr>
              <p:nvPr/>
            </p:nvSpPr>
            <p:spPr bwMode="auto">
              <a:xfrm>
                <a:off x="5891" y="2388"/>
                <a:ext cx="15" cy="14"/>
              </a:xfrm>
              <a:custGeom>
                <a:avLst/>
                <a:gdLst>
                  <a:gd name="T0" fmla="*/ 15 w 15"/>
                  <a:gd name="T1" fmla="*/ 14 h 14"/>
                  <a:gd name="T2" fmla="*/ 5 w 15"/>
                  <a:gd name="T3" fmla="*/ 10 h 14"/>
                  <a:gd name="T4" fmla="*/ 0 w 15"/>
                  <a:gd name="T5" fmla="*/ 0 h 14"/>
                  <a:gd name="T6" fmla="*/ 12 w 15"/>
                  <a:gd name="T7" fmla="*/ 2 h 14"/>
                  <a:gd name="T8" fmla="*/ 15 w 15"/>
                  <a:gd name="T9" fmla="*/ 14 h 14"/>
                  <a:gd name="T10" fmla="*/ 5 w 15"/>
                  <a:gd name="T11" fmla="*/ 10 h 14"/>
                  <a:gd name="T12" fmla="*/ 12 w 15"/>
                  <a:gd name="T13" fmla="*/ 12 h 14"/>
                  <a:gd name="T14" fmla="*/ 10 w 15"/>
                  <a:gd name="T15" fmla="*/ 2 h 14"/>
                  <a:gd name="T16" fmla="*/ 3 w 15"/>
                  <a:gd name="T17" fmla="*/ 0 h 14"/>
                  <a:gd name="T18" fmla="*/ 5 w 15"/>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5" y="14"/>
                    </a:moveTo>
                    <a:lnTo>
                      <a:pt x="5" y="10"/>
                    </a:lnTo>
                    <a:lnTo>
                      <a:pt x="0" y="0"/>
                    </a:lnTo>
                    <a:lnTo>
                      <a:pt x="12" y="2"/>
                    </a:lnTo>
                    <a:lnTo>
                      <a:pt x="15" y="14"/>
                    </a:lnTo>
                    <a:close/>
                    <a:moveTo>
                      <a:pt x="5" y="10"/>
                    </a:moveTo>
                    <a:lnTo>
                      <a:pt x="12" y="12"/>
                    </a:lnTo>
                    <a:lnTo>
                      <a:pt x="10" y="2"/>
                    </a:lnTo>
                    <a:lnTo>
                      <a:pt x="3" y="0"/>
                    </a:lnTo>
                    <a:lnTo>
                      <a:pt x="5"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1" name="Rectangle 124">
                <a:extLst>
                  <a:ext uri="{FF2B5EF4-FFF2-40B4-BE49-F238E27FC236}">
                    <a16:creationId xmlns:a16="http://schemas.microsoft.com/office/drawing/2014/main" id="{731AC9A5-403E-40BD-9EE1-4B4ECE789288}"/>
                  </a:ext>
                </a:extLst>
              </p:cNvPr>
              <p:cNvSpPr>
                <a:spLocks noChangeArrowheads="1"/>
              </p:cNvSpPr>
              <p:nvPr/>
            </p:nvSpPr>
            <p:spPr bwMode="auto">
              <a:xfrm>
                <a:off x="5889" y="2386"/>
                <a:ext cx="1"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2" name="Rectangle 125">
                <a:extLst>
                  <a:ext uri="{FF2B5EF4-FFF2-40B4-BE49-F238E27FC236}">
                    <a16:creationId xmlns:a16="http://schemas.microsoft.com/office/drawing/2014/main" id="{B6E7BDB6-F812-4A95-98E7-3DA87D92ED50}"/>
                  </a:ext>
                </a:extLst>
              </p:cNvPr>
              <p:cNvSpPr>
                <a:spLocks noChangeArrowheads="1"/>
              </p:cNvSpPr>
              <p:nvPr/>
            </p:nvSpPr>
            <p:spPr bwMode="auto">
              <a:xfrm>
                <a:off x="5882" y="2378"/>
                <a:ext cx="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3" name="Rectangle 126">
                <a:extLst>
                  <a:ext uri="{FF2B5EF4-FFF2-40B4-BE49-F238E27FC236}">
                    <a16:creationId xmlns:a16="http://schemas.microsoft.com/office/drawing/2014/main" id="{FB286049-E0AF-42A6-84D1-149D170637EA}"/>
                  </a:ext>
                </a:extLst>
              </p:cNvPr>
              <p:cNvSpPr>
                <a:spLocks noChangeArrowheads="1"/>
              </p:cNvSpPr>
              <p:nvPr/>
            </p:nvSpPr>
            <p:spPr bwMode="auto">
              <a:xfrm>
                <a:off x="5889" y="2383"/>
                <a:ext cx="9"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4" name="Rectangle 127">
                <a:extLst>
                  <a:ext uri="{FF2B5EF4-FFF2-40B4-BE49-F238E27FC236}">
                    <a16:creationId xmlns:a16="http://schemas.microsoft.com/office/drawing/2014/main" id="{65A759C3-F4D8-4D12-9D77-55B1C7393DA9}"/>
                  </a:ext>
                </a:extLst>
              </p:cNvPr>
              <p:cNvSpPr>
                <a:spLocks noChangeArrowheads="1"/>
              </p:cNvSpPr>
              <p:nvPr/>
            </p:nvSpPr>
            <p:spPr bwMode="auto">
              <a:xfrm>
                <a:off x="5884" y="2378"/>
                <a:ext cx="7"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5" name="Freeform 128">
                <a:extLst>
                  <a:ext uri="{FF2B5EF4-FFF2-40B4-BE49-F238E27FC236}">
                    <a16:creationId xmlns:a16="http://schemas.microsoft.com/office/drawing/2014/main" id="{FF5143FD-08AB-4345-8749-D2DA44F848EC}"/>
                  </a:ext>
                </a:extLst>
              </p:cNvPr>
              <p:cNvSpPr>
                <a:spLocks/>
              </p:cNvSpPr>
              <p:nvPr/>
            </p:nvSpPr>
            <p:spPr bwMode="auto">
              <a:xfrm>
                <a:off x="5848" y="2343"/>
                <a:ext cx="46" cy="45"/>
              </a:xfrm>
              <a:custGeom>
                <a:avLst/>
                <a:gdLst>
                  <a:gd name="T0" fmla="*/ 0 w 46"/>
                  <a:gd name="T1" fmla="*/ 45 h 45"/>
                  <a:gd name="T2" fmla="*/ 0 w 46"/>
                  <a:gd name="T3" fmla="*/ 45 h 45"/>
                  <a:gd name="T4" fmla="*/ 46 w 46"/>
                  <a:gd name="T5" fmla="*/ 0 h 45"/>
                  <a:gd name="T6" fmla="*/ 46 w 46"/>
                  <a:gd name="T7" fmla="*/ 0 h 45"/>
                  <a:gd name="T8" fmla="*/ 0 w 46"/>
                  <a:gd name="T9" fmla="*/ 45 h 45"/>
                </a:gdLst>
                <a:ahLst/>
                <a:cxnLst>
                  <a:cxn ang="0">
                    <a:pos x="T0" y="T1"/>
                  </a:cxn>
                  <a:cxn ang="0">
                    <a:pos x="T2" y="T3"/>
                  </a:cxn>
                  <a:cxn ang="0">
                    <a:pos x="T4" y="T5"/>
                  </a:cxn>
                  <a:cxn ang="0">
                    <a:pos x="T6" y="T7"/>
                  </a:cxn>
                  <a:cxn ang="0">
                    <a:pos x="T8" y="T9"/>
                  </a:cxn>
                </a:cxnLst>
                <a:rect l="0" t="0" r="r" b="b"/>
                <a:pathLst>
                  <a:path w="46" h="45">
                    <a:moveTo>
                      <a:pt x="0" y="45"/>
                    </a:moveTo>
                    <a:lnTo>
                      <a:pt x="0" y="45"/>
                    </a:lnTo>
                    <a:lnTo>
                      <a:pt x="46" y="0"/>
                    </a:lnTo>
                    <a:lnTo>
                      <a:pt x="46" y="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6" name="Freeform 129">
                <a:extLst>
                  <a:ext uri="{FF2B5EF4-FFF2-40B4-BE49-F238E27FC236}">
                    <a16:creationId xmlns:a16="http://schemas.microsoft.com/office/drawing/2014/main" id="{0D3A80E5-23A3-495A-B7E1-D8C247D1E73C}"/>
                  </a:ext>
                </a:extLst>
              </p:cNvPr>
              <p:cNvSpPr>
                <a:spLocks noEditPoints="1"/>
              </p:cNvSpPr>
              <p:nvPr/>
            </p:nvSpPr>
            <p:spPr bwMode="auto">
              <a:xfrm>
                <a:off x="5836" y="2388"/>
                <a:ext cx="15" cy="14"/>
              </a:xfrm>
              <a:custGeom>
                <a:avLst/>
                <a:gdLst>
                  <a:gd name="T0" fmla="*/ 0 w 15"/>
                  <a:gd name="T1" fmla="*/ 14 h 14"/>
                  <a:gd name="T2" fmla="*/ 3 w 15"/>
                  <a:gd name="T3" fmla="*/ 2 h 14"/>
                  <a:gd name="T4" fmla="*/ 15 w 15"/>
                  <a:gd name="T5" fmla="*/ 0 h 14"/>
                  <a:gd name="T6" fmla="*/ 10 w 15"/>
                  <a:gd name="T7" fmla="*/ 10 h 14"/>
                  <a:gd name="T8" fmla="*/ 0 w 15"/>
                  <a:gd name="T9" fmla="*/ 14 h 14"/>
                  <a:gd name="T10" fmla="*/ 3 w 15"/>
                  <a:gd name="T11" fmla="*/ 2 h 14"/>
                  <a:gd name="T12" fmla="*/ 0 w 15"/>
                  <a:gd name="T13" fmla="*/ 12 h 14"/>
                  <a:gd name="T14" fmla="*/ 10 w 15"/>
                  <a:gd name="T15" fmla="*/ 10 h 14"/>
                  <a:gd name="T16" fmla="*/ 12 w 15"/>
                  <a:gd name="T17" fmla="*/ 0 h 14"/>
                  <a:gd name="T18" fmla="*/ 3 w 15"/>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0" y="14"/>
                    </a:moveTo>
                    <a:lnTo>
                      <a:pt x="3" y="2"/>
                    </a:lnTo>
                    <a:lnTo>
                      <a:pt x="15" y="0"/>
                    </a:lnTo>
                    <a:lnTo>
                      <a:pt x="10" y="10"/>
                    </a:lnTo>
                    <a:lnTo>
                      <a:pt x="0" y="14"/>
                    </a:lnTo>
                    <a:close/>
                    <a:moveTo>
                      <a:pt x="3" y="2"/>
                    </a:moveTo>
                    <a:lnTo>
                      <a:pt x="0" y="12"/>
                    </a:lnTo>
                    <a:lnTo>
                      <a:pt x="10" y="10"/>
                    </a:lnTo>
                    <a:lnTo>
                      <a:pt x="12"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7" name="Rectangle 130">
                <a:extLst>
                  <a:ext uri="{FF2B5EF4-FFF2-40B4-BE49-F238E27FC236}">
                    <a16:creationId xmlns:a16="http://schemas.microsoft.com/office/drawing/2014/main" id="{A4BC5771-D3D8-4F10-9F77-90F2CCCC2547}"/>
                  </a:ext>
                </a:extLst>
              </p:cNvPr>
              <p:cNvSpPr>
                <a:spLocks noChangeArrowheads="1"/>
              </p:cNvSpPr>
              <p:nvPr/>
            </p:nvSpPr>
            <p:spPr bwMode="auto">
              <a:xfrm>
                <a:off x="5851" y="2386"/>
                <a:ext cx="2"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8" name="Freeform 131">
                <a:extLst>
                  <a:ext uri="{FF2B5EF4-FFF2-40B4-BE49-F238E27FC236}">
                    <a16:creationId xmlns:a16="http://schemas.microsoft.com/office/drawing/2014/main" id="{1EB1C589-AD82-413F-91F3-0BE32F9E8712}"/>
                  </a:ext>
                </a:extLst>
              </p:cNvPr>
              <p:cNvSpPr>
                <a:spLocks/>
              </p:cNvSpPr>
              <p:nvPr/>
            </p:nvSpPr>
            <p:spPr bwMode="auto">
              <a:xfrm>
                <a:off x="5858" y="2378"/>
                <a:ext cx="2" cy="8"/>
              </a:xfrm>
              <a:custGeom>
                <a:avLst/>
                <a:gdLst>
                  <a:gd name="T0" fmla="*/ 0 w 2"/>
                  <a:gd name="T1" fmla="*/ 8 h 8"/>
                  <a:gd name="T2" fmla="*/ 0 w 2"/>
                  <a:gd name="T3" fmla="*/ 0 h 8"/>
                  <a:gd name="T4" fmla="*/ 0 w 2"/>
                  <a:gd name="T5" fmla="*/ 0 h 8"/>
                  <a:gd name="T6" fmla="*/ 2 w 2"/>
                  <a:gd name="T7" fmla="*/ 8 h 8"/>
                  <a:gd name="T8" fmla="*/ 0 w 2"/>
                  <a:gd name="T9" fmla="*/ 8 h 8"/>
                </a:gdLst>
                <a:ahLst/>
                <a:cxnLst>
                  <a:cxn ang="0">
                    <a:pos x="T0" y="T1"/>
                  </a:cxn>
                  <a:cxn ang="0">
                    <a:pos x="T2" y="T3"/>
                  </a:cxn>
                  <a:cxn ang="0">
                    <a:pos x="T4" y="T5"/>
                  </a:cxn>
                  <a:cxn ang="0">
                    <a:pos x="T6" y="T7"/>
                  </a:cxn>
                  <a:cxn ang="0">
                    <a:pos x="T8" y="T9"/>
                  </a:cxn>
                </a:cxnLst>
                <a:rect l="0" t="0" r="r" b="b"/>
                <a:pathLst>
                  <a:path w="2" h="8">
                    <a:moveTo>
                      <a:pt x="0" y="8"/>
                    </a:moveTo>
                    <a:lnTo>
                      <a:pt x="0" y="0"/>
                    </a:lnTo>
                    <a:lnTo>
                      <a:pt x="0" y="0"/>
                    </a:lnTo>
                    <a:lnTo>
                      <a:pt x="2" y="8"/>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9" name="Rectangle 132">
                <a:extLst>
                  <a:ext uri="{FF2B5EF4-FFF2-40B4-BE49-F238E27FC236}">
                    <a16:creationId xmlns:a16="http://schemas.microsoft.com/office/drawing/2014/main" id="{FC6ADB8C-964B-42A5-9A0D-ED891F143E65}"/>
                  </a:ext>
                </a:extLst>
              </p:cNvPr>
              <p:cNvSpPr>
                <a:spLocks noChangeArrowheads="1"/>
              </p:cNvSpPr>
              <p:nvPr/>
            </p:nvSpPr>
            <p:spPr bwMode="auto">
              <a:xfrm>
                <a:off x="5841" y="2383"/>
                <a:ext cx="12"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0" name="Rectangle 133">
                <a:extLst>
                  <a:ext uri="{FF2B5EF4-FFF2-40B4-BE49-F238E27FC236}">
                    <a16:creationId xmlns:a16="http://schemas.microsoft.com/office/drawing/2014/main" id="{F6F26FDA-A1BD-4C27-A42D-AEF946DD6BB9}"/>
                  </a:ext>
                </a:extLst>
              </p:cNvPr>
              <p:cNvSpPr>
                <a:spLocks noChangeArrowheads="1"/>
              </p:cNvSpPr>
              <p:nvPr/>
            </p:nvSpPr>
            <p:spPr bwMode="auto">
              <a:xfrm>
                <a:off x="5851" y="2378"/>
                <a:ext cx="7"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1" name="Freeform 134">
                <a:extLst>
                  <a:ext uri="{FF2B5EF4-FFF2-40B4-BE49-F238E27FC236}">
                    <a16:creationId xmlns:a16="http://schemas.microsoft.com/office/drawing/2014/main" id="{BBE73CCE-77AA-497D-918E-B8A996CE4825}"/>
                  </a:ext>
                </a:extLst>
              </p:cNvPr>
              <p:cNvSpPr>
                <a:spLocks noEditPoints="1"/>
              </p:cNvSpPr>
              <p:nvPr/>
            </p:nvSpPr>
            <p:spPr bwMode="auto">
              <a:xfrm>
                <a:off x="5891" y="2331"/>
                <a:ext cx="15" cy="14"/>
              </a:xfrm>
              <a:custGeom>
                <a:avLst/>
                <a:gdLst>
                  <a:gd name="T0" fmla="*/ 0 w 15"/>
                  <a:gd name="T1" fmla="*/ 14 h 14"/>
                  <a:gd name="T2" fmla="*/ 5 w 15"/>
                  <a:gd name="T3" fmla="*/ 5 h 14"/>
                  <a:gd name="T4" fmla="*/ 15 w 15"/>
                  <a:gd name="T5" fmla="*/ 0 h 14"/>
                  <a:gd name="T6" fmla="*/ 12 w 15"/>
                  <a:gd name="T7" fmla="*/ 12 h 14"/>
                  <a:gd name="T8" fmla="*/ 0 w 15"/>
                  <a:gd name="T9" fmla="*/ 14 h 14"/>
                  <a:gd name="T10" fmla="*/ 5 w 15"/>
                  <a:gd name="T11" fmla="*/ 5 h 14"/>
                  <a:gd name="T12" fmla="*/ 3 w 15"/>
                  <a:gd name="T13" fmla="*/ 12 h 14"/>
                  <a:gd name="T14" fmla="*/ 10 w 15"/>
                  <a:gd name="T15" fmla="*/ 9 h 14"/>
                  <a:gd name="T16" fmla="*/ 12 w 15"/>
                  <a:gd name="T17" fmla="*/ 2 h 14"/>
                  <a:gd name="T18" fmla="*/ 5 w 15"/>
                  <a:gd name="T19"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0" y="14"/>
                    </a:moveTo>
                    <a:lnTo>
                      <a:pt x="5" y="5"/>
                    </a:lnTo>
                    <a:lnTo>
                      <a:pt x="15" y="0"/>
                    </a:lnTo>
                    <a:lnTo>
                      <a:pt x="12" y="12"/>
                    </a:lnTo>
                    <a:lnTo>
                      <a:pt x="0" y="14"/>
                    </a:lnTo>
                    <a:close/>
                    <a:moveTo>
                      <a:pt x="5" y="5"/>
                    </a:moveTo>
                    <a:lnTo>
                      <a:pt x="3" y="12"/>
                    </a:lnTo>
                    <a:lnTo>
                      <a:pt x="10" y="9"/>
                    </a:lnTo>
                    <a:lnTo>
                      <a:pt x="12" y="2"/>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2" name="Rectangle 135">
                <a:extLst>
                  <a:ext uri="{FF2B5EF4-FFF2-40B4-BE49-F238E27FC236}">
                    <a16:creationId xmlns:a16="http://schemas.microsoft.com/office/drawing/2014/main" id="{3FBE4F34-FB1C-4670-BEB1-7221BEA506FE}"/>
                  </a:ext>
                </a:extLst>
              </p:cNvPr>
              <p:cNvSpPr>
                <a:spLocks noChangeArrowheads="1"/>
              </p:cNvSpPr>
              <p:nvPr/>
            </p:nvSpPr>
            <p:spPr bwMode="auto">
              <a:xfrm>
                <a:off x="5889" y="2348"/>
                <a:ext cx="9"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3" name="Freeform 136">
                <a:extLst>
                  <a:ext uri="{FF2B5EF4-FFF2-40B4-BE49-F238E27FC236}">
                    <a16:creationId xmlns:a16="http://schemas.microsoft.com/office/drawing/2014/main" id="{43164837-DD5A-4C0B-B933-632A90246D81}"/>
                  </a:ext>
                </a:extLst>
              </p:cNvPr>
              <p:cNvSpPr>
                <a:spLocks/>
              </p:cNvSpPr>
              <p:nvPr/>
            </p:nvSpPr>
            <p:spPr bwMode="auto">
              <a:xfrm>
                <a:off x="5884" y="2352"/>
                <a:ext cx="7" cy="3"/>
              </a:xfrm>
              <a:custGeom>
                <a:avLst/>
                <a:gdLst>
                  <a:gd name="T0" fmla="*/ 7 w 7"/>
                  <a:gd name="T1" fmla="*/ 3 h 3"/>
                  <a:gd name="T2" fmla="*/ 0 w 7"/>
                  <a:gd name="T3" fmla="*/ 3 h 3"/>
                  <a:gd name="T4" fmla="*/ 0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4" name="Rectangle 137">
                <a:extLst>
                  <a:ext uri="{FF2B5EF4-FFF2-40B4-BE49-F238E27FC236}">
                    <a16:creationId xmlns:a16="http://schemas.microsoft.com/office/drawing/2014/main" id="{4399BE57-C387-4CA7-ADB8-7FE69431A700}"/>
                  </a:ext>
                </a:extLst>
              </p:cNvPr>
              <p:cNvSpPr>
                <a:spLocks noChangeArrowheads="1"/>
              </p:cNvSpPr>
              <p:nvPr/>
            </p:nvSpPr>
            <p:spPr bwMode="auto">
              <a:xfrm>
                <a:off x="5889" y="2338"/>
                <a:ext cx="1"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5" name="Rectangle 138">
                <a:extLst>
                  <a:ext uri="{FF2B5EF4-FFF2-40B4-BE49-F238E27FC236}">
                    <a16:creationId xmlns:a16="http://schemas.microsoft.com/office/drawing/2014/main" id="{392E9AF8-4A00-4A32-9BF0-7C86D5F3D722}"/>
                  </a:ext>
                </a:extLst>
              </p:cNvPr>
              <p:cNvSpPr>
                <a:spLocks noChangeArrowheads="1"/>
              </p:cNvSpPr>
              <p:nvPr/>
            </p:nvSpPr>
            <p:spPr bwMode="auto">
              <a:xfrm>
                <a:off x="5882" y="2348"/>
                <a:ext cx="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6" name="Freeform 139">
                <a:extLst>
                  <a:ext uri="{FF2B5EF4-FFF2-40B4-BE49-F238E27FC236}">
                    <a16:creationId xmlns:a16="http://schemas.microsoft.com/office/drawing/2014/main" id="{71F3C89B-D11D-4689-81DA-C0D6303EA314}"/>
                  </a:ext>
                </a:extLst>
              </p:cNvPr>
              <p:cNvSpPr>
                <a:spLocks noEditPoints="1"/>
              </p:cNvSpPr>
              <p:nvPr/>
            </p:nvSpPr>
            <p:spPr bwMode="auto">
              <a:xfrm>
                <a:off x="5855" y="2350"/>
                <a:ext cx="32" cy="31"/>
              </a:xfrm>
              <a:custGeom>
                <a:avLst/>
                <a:gdLst>
                  <a:gd name="T0" fmla="*/ 10 w 32"/>
                  <a:gd name="T1" fmla="*/ 31 h 31"/>
                  <a:gd name="T2" fmla="*/ 8 w 32"/>
                  <a:gd name="T3" fmla="*/ 24 h 31"/>
                  <a:gd name="T4" fmla="*/ 0 w 32"/>
                  <a:gd name="T5" fmla="*/ 24 h 31"/>
                  <a:gd name="T6" fmla="*/ 5 w 32"/>
                  <a:gd name="T7" fmla="*/ 17 h 31"/>
                  <a:gd name="T8" fmla="*/ 0 w 32"/>
                  <a:gd name="T9" fmla="*/ 9 h 31"/>
                  <a:gd name="T10" fmla="*/ 10 w 32"/>
                  <a:gd name="T11" fmla="*/ 9 h 31"/>
                  <a:gd name="T12" fmla="*/ 10 w 32"/>
                  <a:gd name="T13" fmla="*/ 0 h 31"/>
                  <a:gd name="T14" fmla="*/ 15 w 32"/>
                  <a:gd name="T15" fmla="*/ 7 h 31"/>
                  <a:gd name="T16" fmla="*/ 22 w 32"/>
                  <a:gd name="T17" fmla="*/ 0 h 31"/>
                  <a:gd name="T18" fmla="*/ 22 w 32"/>
                  <a:gd name="T19" fmla="*/ 9 h 31"/>
                  <a:gd name="T20" fmla="*/ 32 w 32"/>
                  <a:gd name="T21" fmla="*/ 9 h 31"/>
                  <a:gd name="T22" fmla="*/ 27 w 32"/>
                  <a:gd name="T23" fmla="*/ 17 h 31"/>
                  <a:gd name="T24" fmla="*/ 29 w 32"/>
                  <a:gd name="T25" fmla="*/ 21 h 31"/>
                  <a:gd name="T26" fmla="*/ 22 w 32"/>
                  <a:gd name="T27" fmla="*/ 21 h 31"/>
                  <a:gd name="T28" fmla="*/ 22 w 32"/>
                  <a:gd name="T29" fmla="*/ 31 h 31"/>
                  <a:gd name="T30" fmla="*/ 17 w 32"/>
                  <a:gd name="T31" fmla="*/ 26 h 31"/>
                  <a:gd name="T32" fmla="*/ 10 w 32"/>
                  <a:gd name="T33" fmla="*/ 31 h 31"/>
                  <a:gd name="T34" fmla="*/ 3 w 32"/>
                  <a:gd name="T35" fmla="*/ 21 h 31"/>
                  <a:gd name="T36" fmla="*/ 10 w 32"/>
                  <a:gd name="T37" fmla="*/ 21 h 31"/>
                  <a:gd name="T38" fmla="*/ 10 w 32"/>
                  <a:gd name="T39" fmla="*/ 31 h 31"/>
                  <a:gd name="T40" fmla="*/ 17 w 32"/>
                  <a:gd name="T41" fmla="*/ 26 h 31"/>
                  <a:gd name="T42" fmla="*/ 22 w 32"/>
                  <a:gd name="T43" fmla="*/ 28 h 31"/>
                  <a:gd name="T44" fmla="*/ 20 w 32"/>
                  <a:gd name="T45" fmla="*/ 21 h 31"/>
                  <a:gd name="T46" fmla="*/ 29 w 32"/>
                  <a:gd name="T47" fmla="*/ 21 h 31"/>
                  <a:gd name="T48" fmla="*/ 24 w 32"/>
                  <a:gd name="T49" fmla="*/ 17 h 31"/>
                  <a:gd name="T50" fmla="*/ 29 w 32"/>
                  <a:gd name="T51" fmla="*/ 12 h 31"/>
                  <a:gd name="T52" fmla="*/ 22 w 32"/>
                  <a:gd name="T53" fmla="*/ 9 h 31"/>
                  <a:gd name="T54" fmla="*/ 22 w 32"/>
                  <a:gd name="T55" fmla="*/ 2 h 31"/>
                  <a:gd name="T56" fmla="*/ 15 w 32"/>
                  <a:gd name="T57" fmla="*/ 7 h 31"/>
                  <a:gd name="T58" fmla="*/ 10 w 32"/>
                  <a:gd name="T59" fmla="*/ 2 h 31"/>
                  <a:gd name="T60" fmla="*/ 10 w 32"/>
                  <a:gd name="T61" fmla="*/ 12 h 31"/>
                  <a:gd name="T62" fmla="*/ 3 w 32"/>
                  <a:gd name="T63" fmla="*/ 12 h 31"/>
                  <a:gd name="T64" fmla="*/ 8 w 32"/>
                  <a:gd name="T65" fmla="*/ 17 h 31"/>
                  <a:gd name="T66" fmla="*/ 3 w 32"/>
                  <a:gd name="T67"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31">
                    <a:moveTo>
                      <a:pt x="10" y="31"/>
                    </a:moveTo>
                    <a:lnTo>
                      <a:pt x="8" y="24"/>
                    </a:lnTo>
                    <a:lnTo>
                      <a:pt x="0" y="24"/>
                    </a:lnTo>
                    <a:lnTo>
                      <a:pt x="5" y="17"/>
                    </a:lnTo>
                    <a:lnTo>
                      <a:pt x="0" y="9"/>
                    </a:lnTo>
                    <a:lnTo>
                      <a:pt x="10" y="9"/>
                    </a:lnTo>
                    <a:lnTo>
                      <a:pt x="10" y="0"/>
                    </a:lnTo>
                    <a:lnTo>
                      <a:pt x="15" y="7"/>
                    </a:lnTo>
                    <a:lnTo>
                      <a:pt x="22" y="0"/>
                    </a:lnTo>
                    <a:lnTo>
                      <a:pt x="22" y="9"/>
                    </a:lnTo>
                    <a:lnTo>
                      <a:pt x="32" y="9"/>
                    </a:lnTo>
                    <a:lnTo>
                      <a:pt x="27" y="17"/>
                    </a:lnTo>
                    <a:lnTo>
                      <a:pt x="29" y="21"/>
                    </a:lnTo>
                    <a:lnTo>
                      <a:pt x="22" y="21"/>
                    </a:lnTo>
                    <a:lnTo>
                      <a:pt x="22" y="31"/>
                    </a:lnTo>
                    <a:lnTo>
                      <a:pt x="17" y="26"/>
                    </a:lnTo>
                    <a:lnTo>
                      <a:pt x="10" y="31"/>
                    </a:lnTo>
                    <a:close/>
                    <a:moveTo>
                      <a:pt x="3" y="21"/>
                    </a:moveTo>
                    <a:lnTo>
                      <a:pt x="10" y="21"/>
                    </a:lnTo>
                    <a:lnTo>
                      <a:pt x="10" y="31"/>
                    </a:lnTo>
                    <a:lnTo>
                      <a:pt x="17" y="26"/>
                    </a:lnTo>
                    <a:lnTo>
                      <a:pt x="22" y="28"/>
                    </a:lnTo>
                    <a:lnTo>
                      <a:pt x="20" y="21"/>
                    </a:lnTo>
                    <a:lnTo>
                      <a:pt x="29" y="21"/>
                    </a:lnTo>
                    <a:lnTo>
                      <a:pt x="24" y="17"/>
                    </a:lnTo>
                    <a:lnTo>
                      <a:pt x="29" y="12"/>
                    </a:lnTo>
                    <a:lnTo>
                      <a:pt x="22" y="9"/>
                    </a:lnTo>
                    <a:lnTo>
                      <a:pt x="22" y="2"/>
                    </a:lnTo>
                    <a:lnTo>
                      <a:pt x="15" y="7"/>
                    </a:lnTo>
                    <a:lnTo>
                      <a:pt x="10" y="2"/>
                    </a:lnTo>
                    <a:lnTo>
                      <a:pt x="10" y="12"/>
                    </a:lnTo>
                    <a:lnTo>
                      <a:pt x="3" y="12"/>
                    </a:lnTo>
                    <a:lnTo>
                      <a:pt x="8" y="17"/>
                    </a:lnTo>
                    <a:lnTo>
                      <a:pt x="3"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7" name="Freeform 140">
                <a:extLst>
                  <a:ext uri="{FF2B5EF4-FFF2-40B4-BE49-F238E27FC236}">
                    <a16:creationId xmlns:a16="http://schemas.microsoft.com/office/drawing/2014/main" id="{39D30226-A05E-4703-9F4C-5705690821BB}"/>
                  </a:ext>
                </a:extLst>
              </p:cNvPr>
              <p:cNvSpPr>
                <a:spLocks noEditPoints="1"/>
              </p:cNvSpPr>
              <p:nvPr/>
            </p:nvSpPr>
            <p:spPr bwMode="auto">
              <a:xfrm>
                <a:off x="5877" y="2890"/>
                <a:ext cx="10" cy="19"/>
              </a:xfrm>
              <a:custGeom>
                <a:avLst/>
                <a:gdLst>
                  <a:gd name="T0" fmla="*/ 10 w 10"/>
                  <a:gd name="T1" fmla="*/ 12 h 19"/>
                  <a:gd name="T2" fmla="*/ 0 w 10"/>
                  <a:gd name="T3" fmla="*/ 19 h 19"/>
                  <a:gd name="T4" fmla="*/ 0 w 10"/>
                  <a:gd name="T5" fmla="*/ 7 h 19"/>
                  <a:gd name="T6" fmla="*/ 10 w 10"/>
                  <a:gd name="T7" fmla="*/ 0 h 19"/>
                  <a:gd name="T8" fmla="*/ 10 w 10"/>
                  <a:gd name="T9" fmla="*/ 12 h 19"/>
                  <a:gd name="T10" fmla="*/ 0 w 10"/>
                  <a:gd name="T11" fmla="*/ 17 h 19"/>
                  <a:gd name="T12" fmla="*/ 7 w 10"/>
                  <a:gd name="T13" fmla="*/ 12 h 19"/>
                  <a:gd name="T14" fmla="*/ 7 w 10"/>
                  <a:gd name="T15" fmla="*/ 2 h 19"/>
                  <a:gd name="T16" fmla="*/ 0 w 10"/>
                  <a:gd name="T17" fmla="*/ 7 h 19"/>
                  <a:gd name="T18" fmla="*/ 0 w 10"/>
                  <a:gd name="T1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2"/>
                    </a:moveTo>
                    <a:lnTo>
                      <a:pt x="0" y="19"/>
                    </a:lnTo>
                    <a:lnTo>
                      <a:pt x="0" y="7"/>
                    </a:lnTo>
                    <a:lnTo>
                      <a:pt x="10" y="0"/>
                    </a:lnTo>
                    <a:lnTo>
                      <a:pt x="10" y="12"/>
                    </a:lnTo>
                    <a:close/>
                    <a:moveTo>
                      <a:pt x="0" y="17"/>
                    </a:moveTo>
                    <a:lnTo>
                      <a:pt x="7" y="12"/>
                    </a:lnTo>
                    <a:lnTo>
                      <a:pt x="7" y="2"/>
                    </a:lnTo>
                    <a:lnTo>
                      <a:pt x="0" y="7"/>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8" name="Freeform 141">
                <a:extLst>
                  <a:ext uri="{FF2B5EF4-FFF2-40B4-BE49-F238E27FC236}">
                    <a16:creationId xmlns:a16="http://schemas.microsoft.com/office/drawing/2014/main" id="{ECFDCF39-6F02-495F-BB70-89E8B235DD57}"/>
                  </a:ext>
                </a:extLst>
              </p:cNvPr>
              <p:cNvSpPr>
                <a:spLocks/>
              </p:cNvSpPr>
              <p:nvPr/>
            </p:nvSpPr>
            <p:spPr bwMode="auto">
              <a:xfrm>
                <a:off x="5834" y="2921"/>
                <a:ext cx="57" cy="28"/>
              </a:xfrm>
              <a:custGeom>
                <a:avLst/>
                <a:gdLst>
                  <a:gd name="T0" fmla="*/ 57 w 57"/>
                  <a:gd name="T1" fmla="*/ 28 h 28"/>
                  <a:gd name="T2" fmla="*/ 57 w 57"/>
                  <a:gd name="T3" fmla="*/ 28 h 28"/>
                  <a:gd name="T4" fmla="*/ 0 w 57"/>
                  <a:gd name="T5" fmla="*/ 0 h 28"/>
                  <a:gd name="T6" fmla="*/ 2 w 57"/>
                  <a:gd name="T7" fmla="*/ 0 h 28"/>
                  <a:gd name="T8" fmla="*/ 57 w 57"/>
                  <a:gd name="T9" fmla="*/ 28 h 28"/>
                </a:gdLst>
                <a:ahLst/>
                <a:cxnLst>
                  <a:cxn ang="0">
                    <a:pos x="T0" y="T1"/>
                  </a:cxn>
                  <a:cxn ang="0">
                    <a:pos x="T2" y="T3"/>
                  </a:cxn>
                  <a:cxn ang="0">
                    <a:pos x="T4" y="T5"/>
                  </a:cxn>
                  <a:cxn ang="0">
                    <a:pos x="T6" y="T7"/>
                  </a:cxn>
                  <a:cxn ang="0">
                    <a:pos x="T8" y="T9"/>
                  </a:cxn>
                </a:cxnLst>
                <a:rect l="0" t="0" r="r" b="b"/>
                <a:pathLst>
                  <a:path w="57" h="28">
                    <a:moveTo>
                      <a:pt x="57" y="28"/>
                    </a:moveTo>
                    <a:lnTo>
                      <a:pt x="57" y="28"/>
                    </a:lnTo>
                    <a:lnTo>
                      <a:pt x="0" y="0"/>
                    </a:lnTo>
                    <a:lnTo>
                      <a:pt x="2" y="0"/>
                    </a:lnTo>
                    <a:lnTo>
                      <a:pt x="5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9" name="Freeform 142">
                <a:extLst>
                  <a:ext uri="{FF2B5EF4-FFF2-40B4-BE49-F238E27FC236}">
                    <a16:creationId xmlns:a16="http://schemas.microsoft.com/office/drawing/2014/main" id="{47312BAD-A1A3-466B-9842-58C6993F5F62}"/>
                  </a:ext>
                </a:extLst>
              </p:cNvPr>
              <p:cNvSpPr>
                <a:spLocks noEditPoints="1"/>
              </p:cNvSpPr>
              <p:nvPr/>
            </p:nvSpPr>
            <p:spPr bwMode="auto">
              <a:xfrm>
                <a:off x="5820" y="2911"/>
                <a:ext cx="16" cy="10"/>
              </a:xfrm>
              <a:custGeom>
                <a:avLst/>
                <a:gdLst>
                  <a:gd name="T0" fmla="*/ 16 w 16"/>
                  <a:gd name="T1" fmla="*/ 10 h 10"/>
                  <a:gd name="T2" fmla="*/ 4 w 16"/>
                  <a:gd name="T3" fmla="*/ 10 h 10"/>
                  <a:gd name="T4" fmla="*/ 0 w 16"/>
                  <a:gd name="T5" fmla="*/ 0 h 10"/>
                  <a:gd name="T6" fmla="*/ 9 w 16"/>
                  <a:gd name="T7" fmla="*/ 0 h 10"/>
                  <a:gd name="T8" fmla="*/ 16 w 16"/>
                  <a:gd name="T9" fmla="*/ 10 h 10"/>
                  <a:gd name="T10" fmla="*/ 7 w 16"/>
                  <a:gd name="T11" fmla="*/ 10 h 10"/>
                  <a:gd name="T12" fmla="*/ 14 w 16"/>
                  <a:gd name="T13" fmla="*/ 10 h 10"/>
                  <a:gd name="T14" fmla="*/ 9 w 16"/>
                  <a:gd name="T15" fmla="*/ 3 h 10"/>
                  <a:gd name="T16" fmla="*/ 2 w 16"/>
                  <a:gd name="T17" fmla="*/ 3 h 10"/>
                  <a:gd name="T18" fmla="*/ 7 w 1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6" y="10"/>
                    </a:moveTo>
                    <a:lnTo>
                      <a:pt x="4" y="10"/>
                    </a:lnTo>
                    <a:lnTo>
                      <a:pt x="0" y="0"/>
                    </a:lnTo>
                    <a:lnTo>
                      <a:pt x="9" y="0"/>
                    </a:lnTo>
                    <a:lnTo>
                      <a:pt x="16" y="10"/>
                    </a:lnTo>
                    <a:close/>
                    <a:moveTo>
                      <a:pt x="7" y="10"/>
                    </a:moveTo>
                    <a:lnTo>
                      <a:pt x="14" y="10"/>
                    </a:lnTo>
                    <a:lnTo>
                      <a:pt x="9" y="3"/>
                    </a:lnTo>
                    <a:lnTo>
                      <a:pt x="2" y="3"/>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0" name="Freeform 143">
                <a:extLst>
                  <a:ext uri="{FF2B5EF4-FFF2-40B4-BE49-F238E27FC236}">
                    <a16:creationId xmlns:a16="http://schemas.microsoft.com/office/drawing/2014/main" id="{99AFC148-2C48-44CA-BBED-63E5DC4B1172}"/>
                  </a:ext>
                </a:extLst>
              </p:cNvPr>
              <p:cNvSpPr>
                <a:spLocks/>
              </p:cNvSpPr>
              <p:nvPr/>
            </p:nvSpPr>
            <p:spPr bwMode="auto">
              <a:xfrm>
                <a:off x="5829" y="2923"/>
                <a:ext cx="12" cy="3"/>
              </a:xfrm>
              <a:custGeom>
                <a:avLst/>
                <a:gdLst>
                  <a:gd name="T0" fmla="*/ 12 w 12"/>
                  <a:gd name="T1" fmla="*/ 0 h 3"/>
                  <a:gd name="T2" fmla="*/ 0 w 12"/>
                  <a:gd name="T3" fmla="*/ 3 h 3"/>
                  <a:gd name="T4" fmla="*/ 0 w 12"/>
                  <a:gd name="T5" fmla="*/ 3 h 3"/>
                  <a:gd name="T6" fmla="*/ 10 w 12"/>
                  <a:gd name="T7" fmla="*/ 0 h 3"/>
                  <a:gd name="T8" fmla="*/ 12 w 12"/>
                  <a:gd name="T9" fmla="*/ 0 h 3"/>
                </a:gdLst>
                <a:ahLst/>
                <a:cxnLst>
                  <a:cxn ang="0">
                    <a:pos x="T0" y="T1"/>
                  </a:cxn>
                  <a:cxn ang="0">
                    <a:pos x="T2" y="T3"/>
                  </a:cxn>
                  <a:cxn ang="0">
                    <a:pos x="T4" y="T5"/>
                  </a:cxn>
                  <a:cxn ang="0">
                    <a:pos x="T6" y="T7"/>
                  </a:cxn>
                  <a:cxn ang="0">
                    <a:pos x="T8" y="T9"/>
                  </a:cxn>
                </a:cxnLst>
                <a:rect l="0" t="0" r="r" b="b"/>
                <a:pathLst>
                  <a:path w="12" h="3">
                    <a:moveTo>
                      <a:pt x="12" y="0"/>
                    </a:moveTo>
                    <a:lnTo>
                      <a:pt x="0" y="3"/>
                    </a:lnTo>
                    <a:lnTo>
                      <a:pt x="0" y="3"/>
                    </a:lnTo>
                    <a:lnTo>
                      <a:pt x="10"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1" name="Freeform 144">
                <a:extLst>
                  <a:ext uri="{FF2B5EF4-FFF2-40B4-BE49-F238E27FC236}">
                    <a16:creationId xmlns:a16="http://schemas.microsoft.com/office/drawing/2014/main" id="{C205E100-9868-4B19-9EF5-69C9DCCEC303}"/>
                  </a:ext>
                </a:extLst>
              </p:cNvPr>
              <p:cNvSpPr>
                <a:spLocks/>
              </p:cNvSpPr>
              <p:nvPr/>
            </p:nvSpPr>
            <p:spPr bwMode="auto">
              <a:xfrm>
                <a:off x="5841" y="2926"/>
                <a:ext cx="7" cy="4"/>
              </a:xfrm>
              <a:custGeom>
                <a:avLst/>
                <a:gdLst>
                  <a:gd name="T0" fmla="*/ 7 w 7"/>
                  <a:gd name="T1" fmla="*/ 2 h 4"/>
                  <a:gd name="T2" fmla="*/ 0 w 7"/>
                  <a:gd name="T3" fmla="*/ 4 h 4"/>
                  <a:gd name="T4" fmla="*/ 0 w 7"/>
                  <a:gd name="T5" fmla="*/ 2 h 4"/>
                  <a:gd name="T6" fmla="*/ 5 w 7"/>
                  <a:gd name="T7" fmla="*/ 0 h 4"/>
                  <a:gd name="T8" fmla="*/ 7 w 7"/>
                  <a:gd name="T9" fmla="*/ 2 h 4"/>
                </a:gdLst>
                <a:ahLst/>
                <a:cxnLst>
                  <a:cxn ang="0">
                    <a:pos x="T0" y="T1"/>
                  </a:cxn>
                  <a:cxn ang="0">
                    <a:pos x="T2" y="T3"/>
                  </a:cxn>
                  <a:cxn ang="0">
                    <a:pos x="T4" y="T5"/>
                  </a:cxn>
                  <a:cxn ang="0">
                    <a:pos x="T6" y="T7"/>
                  </a:cxn>
                  <a:cxn ang="0">
                    <a:pos x="T8" y="T9"/>
                  </a:cxn>
                </a:cxnLst>
                <a:rect l="0" t="0" r="r" b="b"/>
                <a:pathLst>
                  <a:path w="7" h="4">
                    <a:moveTo>
                      <a:pt x="7" y="2"/>
                    </a:moveTo>
                    <a:lnTo>
                      <a:pt x="0" y="4"/>
                    </a:lnTo>
                    <a:lnTo>
                      <a:pt x="0" y="2"/>
                    </a:lnTo>
                    <a:lnTo>
                      <a:pt x="5"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2" name="Freeform 145">
                <a:extLst>
                  <a:ext uri="{FF2B5EF4-FFF2-40B4-BE49-F238E27FC236}">
                    <a16:creationId xmlns:a16="http://schemas.microsoft.com/office/drawing/2014/main" id="{3CA273F7-3A18-4EEF-BDA2-2DC914063A91}"/>
                  </a:ext>
                </a:extLst>
              </p:cNvPr>
              <p:cNvSpPr>
                <a:spLocks/>
              </p:cNvSpPr>
              <p:nvPr/>
            </p:nvSpPr>
            <p:spPr bwMode="auto">
              <a:xfrm>
                <a:off x="5836" y="2914"/>
                <a:ext cx="5" cy="9"/>
              </a:xfrm>
              <a:custGeom>
                <a:avLst/>
                <a:gdLst>
                  <a:gd name="T0" fmla="*/ 5 w 5"/>
                  <a:gd name="T1" fmla="*/ 9 h 9"/>
                  <a:gd name="T2" fmla="*/ 3 w 5"/>
                  <a:gd name="T3" fmla="*/ 9 h 9"/>
                  <a:gd name="T4" fmla="*/ 0 w 5"/>
                  <a:gd name="T5" fmla="*/ 0 h 9"/>
                  <a:gd name="T6" fmla="*/ 0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3" y="9"/>
                    </a:lnTo>
                    <a:lnTo>
                      <a:pt x="0" y="0"/>
                    </a:lnTo>
                    <a:lnTo>
                      <a:pt x="0"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3" name="Freeform 146">
                <a:extLst>
                  <a:ext uri="{FF2B5EF4-FFF2-40B4-BE49-F238E27FC236}">
                    <a16:creationId xmlns:a16="http://schemas.microsoft.com/office/drawing/2014/main" id="{2670EFBD-C335-431B-A838-6A2E2F1855F4}"/>
                  </a:ext>
                </a:extLst>
              </p:cNvPr>
              <p:cNvSpPr>
                <a:spLocks/>
              </p:cNvSpPr>
              <p:nvPr/>
            </p:nvSpPr>
            <p:spPr bwMode="auto">
              <a:xfrm>
                <a:off x="5846" y="2918"/>
                <a:ext cx="2" cy="8"/>
              </a:xfrm>
              <a:custGeom>
                <a:avLst/>
                <a:gdLst>
                  <a:gd name="T0" fmla="*/ 2 w 2"/>
                  <a:gd name="T1" fmla="*/ 8 h 8"/>
                  <a:gd name="T2" fmla="*/ 0 w 2"/>
                  <a:gd name="T3" fmla="*/ 8 h 8"/>
                  <a:gd name="T4" fmla="*/ 0 w 2"/>
                  <a:gd name="T5" fmla="*/ 3 h 8"/>
                  <a:gd name="T6" fmla="*/ 0 w 2"/>
                  <a:gd name="T7" fmla="*/ 0 h 8"/>
                  <a:gd name="T8" fmla="*/ 2 w 2"/>
                  <a:gd name="T9" fmla="*/ 8 h 8"/>
                </a:gdLst>
                <a:ahLst/>
                <a:cxnLst>
                  <a:cxn ang="0">
                    <a:pos x="T0" y="T1"/>
                  </a:cxn>
                  <a:cxn ang="0">
                    <a:pos x="T2" y="T3"/>
                  </a:cxn>
                  <a:cxn ang="0">
                    <a:pos x="T4" y="T5"/>
                  </a:cxn>
                  <a:cxn ang="0">
                    <a:pos x="T6" y="T7"/>
                  </a:cxn>
                  <a:cxn ang="0">
                    <a:pos x="T8" y="T9"/>
                  </a:cxn>
                </a:cxnLst>
                <a:rect l="0" t="0" r="r" b="b"/>
                <a:pathLst>
                  <a:path w="2" h="8">
                    <a:moveTo>
                      <a:pt x="2" y="8"/>
                    </a:moveTo>
                    <a:lnTo>
                      <a:pt x="0" y="8"/>
                    </a:lnTo>
                    <a:lnTo>
                      <a:pt x="0" y="3"/>
                    </a:lnTo>
                    <a:lnTo>
                      <a:pt x="0" y="0"/>
                    </a:lnTo>
                    <a:lnTo>
                      <a:pt x="2"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4" name="Freeform 147">
                <a:extLst>
                  <a:ext uri="{FF2B5EF4-FFF2-40B4-BE49-F238E27FC236}">
                    <a16:creationId xmlns:a16="http://schemas.microsoft.com/office/drawing/2014/main" id="{C8D3C123-8541-42F9-A5A5-F419686117E4}"/>
                  </a:ext>
                </a:extLst>
              </p:cNvPr>
              <p:cNvSpPr>
                <a:spLocks noEditPoints="1"/>
              </p:cNvSpPr>
              <p:nvPr/>
            </p:nvSpPr>
            <p:spPr bwMode="auto">
              <a:xfrm>
                <a:off x="5889" y="2949"/>
                <a:ext cx="19" cy="10"/>
              </a:xfrm>
              <a:custGeom>
                <a:avLst/>
                <a:gdLst>
                  <a:gd name="T0" fmla="*/ 19 w 19"/>
                  <a:gd name="T1" fmla="*/ 10 h 10"/>
                  <a:gd name="T2" fmla="*/ 7 w 19"/>
                  <a:gd name="T3" fmla="*/ 10 h 10"/>
                  <a:gd name="T4" fmla="*/ 0 w 19"/>
                  <a:gd name="T5" fmla="*/ 0 h 10"/>
                  <a:gd name="T6" fmla="*/ 12 w 19"/>
                  <a:gd name="T7" fmla="*/ 0 h 10"/>
                  <a:gd name="T8" fmla="*/ 19 w 19"/>
                  <a:gd name="T9" fmla="*/ 10 h 10"/>
                  <a:gd name="T10" fmla="*/ 7 w 19"/>
                  <a:gd name="T11" fmla="*/ 8 h 10"/>
                  <a:gd name="T12" fmla="*/ 17 w 19"/>
                  <a:gd name="T13" fmla="*/ 8 h 10"/>
                  <a:gd name="T14" fmla="*/ 12 w 19"/>
                  <a:gd name="T15" fmla="*/ 0 h 10"/>
                  <a:gd name="T16" fmla="*/ 2 w 19"/>
                  <a:gd name="T17" fmla="*/ 0 h 10"/>
                  <a:gd name="T18" fmla="*/ 7 w 19"/>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10"/>
                    </a:moveTo>
                    <a:lnTo>
                      <a:pt x="7" y="10"/>
                    </a:lnTo>
                    <a:lnTo>
                      <a:pt x="0" y="0"/>
                    </a:lnTo>
                    <a:lnTo>
                      <a:pt x="12" y="0"/>
                    </a:lnTo>
                    <a:lnTo>
                      <a:pt x="19" y="10"/>
                    </a:lnTo>
                    <a:close/>
                    <a:moveTo>
                      <a:pt x="7" y="8"/>
                    </a:moveTo>
                    <a:lnTo>
                      <a:pt x="17" y="8"/>
                    </a:lnTo>
                    <a:lnTo>
                      <a:pt x="12" y="0"/>
                    </a:lnTo>
                    <a:lnTo>
                      <a:pt x="2" y="0"/>
                    </a:lnTo>
                    <a:lnTo>
                      <a:pt x="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5" name="Freeform 148">
                <a:extLst>
                  <a:ext uri="{FF2B5EF4-FFF2-40B4-BE49-F238E27FC236}">
                    <a16:creationId xmlns:a16="http://schemas.microsoft.com/office/drawing/2014/main" id="{42131502-D07C-4AD6-A814-9BF460C6CE12}"/>
                  </a:ext>
                </a:extLst>
              </p:cNvPr>
              <p:cNvSpPr>
                <a:spLocks/>
              </p:cNvSpPr>
              <p:nvPr/>
            </p:nvSpPr>
            <p:spPr bwMode="auto">
              <a:xfrm>
                <a:off x="5887" y="2947"/>
                <a:ext cx="2" cy="10"/>
              </a:xfrm>
              <a:custGeom>
                <a:avLst/>
                <a:gdLst>
                  <a:gd name="T0" fmla="*/ 2 w 2"/>
                  <a:gd name="T1" fmla="*/ 10 h 10"/>
                  <a:gd name="T2" fmla="*/ 2 w 2"/>
                  <a:gd name="T3" fmla="*/ 10 h 10"/>
                  <a:gd name="T4" fmla="*/ 0 w 2"/>
                  <a:gd name="T5" fmla="*/ 0 h 10"/>
                  <a:gd name="T6" fmla="*/ 0 w 2"/>
                  <a:gd name="T7" fmla="*/ 0 h 10"/>
                  <a:gd name="T8" fmla="*/ 2 w 2"/>
                  <a:gd name="T9" fmla="*/ 10 h 10"/>
                </a:gdLst>
                <a:ahLst/>
                <a:cxnLst>
                  <a:cxn ang="0">
                    <a:pos x="T0" y="T1"/>
                  </a:cxn>
                  <a:cxn ang="0">
                    <a:pos x="T2" y="T3"/>
                  </a:cxn>
                  <a:cxn ang="0">
                    <a:pos x="T4" y="T5"/>
                  </a:cxn>
                  <a:cxn ang="0">
                    <a:pos x="T6" y="T7"/>
                  </a:cxn>
                  <a:cxn ang="0">
                    <a:pos x="T8" y="T9"/>
                  </a:cxn>
                </a:cxnLst>
                <a:rect l="0" t="0" r="r" b="b"/>
                <a:pathLst>
                  <a:path w="2" h="10">
                    <a:moveTo>
                      <a:pt x="2" y="10"/>
                    </a:moveTo>
                    <a:lnTo>
                      <a:pt x="2" y="10"/>
                    </a:lnTo>
                    <a:lnTo>
                      <a:pt x="0" y="0"/>
                    </a:lnTo>
                    <a:lnTo>
                      <a:pt x="0"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6" name="Freeform 149">
                <a:extLst>
                  <a:ext uri="{FF2B5EF4-FFF2-40B4-BE49-F238E27FC236}">
                    <a16:creationId xmlns:a16="http://schemas.microsoft.com/office/drawing/2014/main" id="{66ABEE3B-CD89-4B5E-9091-4475D6111A14}"/>
                  </a:ext>
                </a:extLst>
              </p:cNvPr>
              <p:cNvSpPr>
                <a:spLocks/>
              </p:cNvSpPr>
              <p:nvPr/>
            </p:nvSpPr>
            <p:spPr bwMode="auto">
              <a:xfrm>
                <a:off x="5879" y="2942"/>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7" name="Freeform 150">
                <a:extLst>
                  <a:ext uri="{FF2B5EF4-FFF2-40B4-BE49-F238E27FC236}">
                    <a16:creationId xmlns:a16="http://schemas.microsoft.com/office/drawing/2014/main" id="{32739C72-8566-451C-963A-4D87AAC9803F}"/>
                  </a:ext>
                </a:extLst>
              </p:cNvPr>
              <p:cNvSpPr>
                <a:spLocks/>
              </p:cNvSpPr>
              <p:nvPr/>
            </p:nvSpPr>
            <p:spPr bwMode="auto">
              <a:xfrm>
                <a:off x="5887" y="2942"/>
                <a:ext cx="9" cy="5"/>
              </a:xfrm>
              <a:custGeom>
                <a:avLst/>
                <a:gdLst>
                  <a:gd name="T0" fmla="*/ 9 w 9"/>
                  <a:gd name="T1" fmla="*/ 3 h 5"/>
                  <a:gd name="T2" fmla="*/ 0 w 9"/>
                  <a:gd name="T3" fmla="*/ 5 h 5"/>
                  <a:gd name="T4" fmla="*/ 0 w 9"/>
                  <a:gd name="T5" fmla="*/ 5 h 5"/>
                  <a:gd name="T6" fmla="*/ 9 w 9"/>
                  <a:gd name="T7" fmla="*/ 0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lnTo>
                      <a:pt x="0" y="5"/>
                    </a:lnTo>
                    <a:lnTo>
                      <a:pt x="0" y="5"/>
                    </a:lnTo>
                    <a:lnTo>
                      <a:pt x="9" y="0"/>
                    </a:lnTo>
                    <a:lnTo>
                      <a:pt x="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8" name="Freeform 151">
                <a:extLst>
                  <a:ext uri="{FF2B5EF4-FFF2-40B4-BE49-F238E27FC236}">
                    <a16:creationId xmlns:a16="http://schemas.microsoft.com/office/drawing/2014/main" id="{DE151534-AD52-40F2-A0E0-4C14672807F3}"/>
                  </a:ext>
                </a:extLst>
              </p:cNvPr>
              <p:cNvSpPr>
                <a:spLocks/>
              </p:cNvSpPr>
              <p:nvPr/>
            </p:nvSpPr>
            <p:spPr bwMode="auto">
              <a:xfrm>
                <a:off x="5879" y="2940"/>
                <a:ext cx="8" cy="5"/>
              </a:xfrm>
              <a:custGeom>
                <a:avLst/>
                <a:gdLst>
                  <a:gd name="T0" fmla="*/ 8 w 8"/>
                  <a:gd name="T1" fmla="*/ 0 h 5"/>
                  <a:gd name="T2" fmla="*/ 0 w 8"/>
                  <a:gd name="T3" fmla="*/ 5 h 5"/>
                  <a:gd name="T4" fmla="*/ 0 w 8"/>
                  <a:gd name="T5" fmla="*/ 2 h 5"/>
                  <a:gd name="T6" fmla="*/ 5 w 8"/>
                  <a:gd name="T7" fmla="*/ 0 h 5"/>
                  <a:gd name="T8" fmla="*/ 8 w 8"/>
                  <a:gd name="T9" fmla="*/ 0 h 5"/>
                </a:gdLst>
                <a:ahLst/>
                <a:cxnLst>
                  <a:cxn ang="0">
                    <a:pos x="T0" y="T1"/>
                  </a:cxn>
                  <a:cxn ang="0">
                    <a:pos x="T2" y="T3"/>
                  </a:cxn>
                  <a:cxn ang="0">
                    <a:pos x="T4" y="T5"/>
                  </a:cxn>
                  <a:cxn ang="0">
                    <a:pos x="T6" y="T7"/>
                  </a:cxn>
                  <a:cxn ang="0">
                    <a:pos x="T8" y="T9"/>
                  </a:cxn>
                </a:cxnLst>
                <a:rect l="0" t="0" r="r" b="b"/>
                <a:pathLst>
                  <a:path w="8" h="5">
                    <a:moveTo>
                      <a:pt x="8" y="0"/>
                    </a:moveTo>
                    <a:lnTo>
                      <a:pt x="0" y="5"/>
                    </a:lnTo>
                    <a:lnTo>
                      <a:pt x="0" y="2"/>
                    </a:lnTo>
                    <a:lnTo>
                      <a:pt x="5"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9" name="Freeform 152">
                <a:extLst>
                  <a:ext uri="{FF2B5EF4-FFF2-40B4-BE49-F238E27FC236}">
                    <a16:creationId xmlns:a16="http://schemas.microsoft.com/office/drawing/2014/main" id="{EE82F110-9D94-41C8-95B0-5C3CBBDAA026}"/>
                  </a:ext>
                </a:extLst>
              </p:cNvPr>
              <p:cNvSpPr>
                <a:spLocks/>
              </p:cNvSpPr>
              <p:nvPr/>
            </p:nvSpPr>
            <p:spPr bwMode="auto">
              <a:xfrm>
                <a:off x="5848" y="2907"/>
                <a:ext cx="31" cy="57"/>
              </a:xfrm>
              <a:custGeom>
                <a:avLst/>
                <a:gdLst>
                  <a:gd name="T0" fmla="*/ 31 w 31"/>
                  <a:gd name="T1" fmla="*/ 0 h 57"/>
                  <a:gd name="T2" fmla="*/ 0 w 31"/>
                  <a:gd name="T3" fmla="*/ 57 h 57"/>
                  <a:gd name="T4" fmla="*/ 0 w 31"/>
                  <a:gd name="T5" fmla="*/ 54 h 57"/>
                  <a:gd name="T6" fmla="*/ 29 w 31"/>
                  <a:gd name="T7" fmla="*/ 0 h 57"/>
                  <a:gd name="T8" fmla="*/ 31 w 31"/>
                  <a:gd name="T9" fmla="*/ 0 h 57"/>
                </a:gdLst>
                <a:ahLst/>
                <a:cxnLst>
                  <a:cxn ang="0">
                    <a:pos x="T0" y="T1"/>
                  </a:cxn>
                  <a:cxn ang="0">
                    <a:pos x="T2" y="T3"/>
                  </a:cxn>
                  <a:cxn ang="0">
                    <a:pos x="T4" y="T5"/>
                  </a:cxn>
                  <a:cxn ang="0">
                    <a:pos x="T6" y="T7"/>
                  </a:cxn>
                  <a:cxn ang="0">
                    <a:pos x="T8" y="T9"/>
                  </a:cxn>
                </a:cxnLst>
                <a:rect l="0" t="0" r="r" b="b"/>
                <a:pathLst>
                  <a:path w="31" h="57">
                    <a:moveTo>
                      <a:pt x="31" y="0"/>
                    </a:moveTo>
                    <a:lnTo>
                      <a:pt x="0" y="57"/>
                    </a:lnTo>
                    <a:lnTo>
                      <a:pt x="0" y="54"/>
                    </a:lnTo>
                    <a:lnTo>
                      <a:pt x="29"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0" name="Freeform 153">
                <a:extLst>
                  <a:ext uri="{FF2B5EF4-FFF2-40B4-BE49-F238E27FC236}">
                    <a16:creationId xmlns:a16="http://schemas.microsoft.com/office/drawing/2014/main" id="{1CFF71B7-973B-47C9-9786-6D807DCF3B41}"/>
                  </a:ext>
                </a:extLst>
              </p:cNvPr>
              <p:cNvSpPr>
                <a:spLocks noEditPoints="1"/>
              </p:cNvSpPr>
              <p:nvPr/>
            </p:nvSpPr>
            <p:spPr bwMode="auto">
              <a:xfrm>
                <a:off x="5839" y="2961"/>
                <a:ext cx="9" cy="17"/>
              </a:xfrm>
              <a:custGeom>
                <a:avLst/>
                <a:gdLst>
                  <a:gd name="T0" fmla="*/ 9 w 9"/>
                  <a:gd name="T1" fmla="*/ 12 h 17"/>
                  <a:gd name="T2" fmla="*/ 0 w 9"/>
                  <a:gd name="T3" fmla="*/ 17 h 17"/>
                  <a:gd name="T4" fmla="*/ 0 w 9"/>
                  <a:gd name="T5" fmla="*/ 7 h 17"/>
                  <a:gd name="T6" fmla="*/ 9 w 9"/>
                  <a:gd name="T7" fmla="*/ 0 h 17"/>
                  <a:gd name="T8" fmla="*/ 9 w 9"/>
                  <a:gd name="T9" fmla="*/ 12 h 17"/>
                  <a:gd name="T10" fmla="*/ 2 w 9"/>
                  <a:gd name="T11" fmla="*/ 15 h 17"/>
                  <a:gd name="T12" fmla="*/ 9 w 9"/>
                  <a:gd name="T13" fmla="*/ 10 h 17"/>
                  <a:gd name="T14" fmla="*/ 9 w 9"/>
                  <a:gd name="T15" fmla="*/ 3 h 17"/>
                  <a:gd name="T16" fmla="*/ 2 w 9"/>
                  <a:gd name="T17" fmla="*/ 7 h 17"/>
                  <a:gd name="T18" fmla="*/ 2 w 9"/>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7">
                    <a:moveTo>
                      <a:pt x="9" y="12"/>
                    </a:moveTo>
                    <a:lnTo>
                      <a:pt x="0" y="17"/>
                    </a:lnTo>
                    <a:lnTo>
                      <a:pt x="0" y="7"/>
                    </a:lnTo>
                    <a:lnTo>
                      <a:pt x="9" y="0"/>
                    </a:lnTo>
                    <a:lnTo>
                      <a:pt x="9" y="12"/>
                    </a:lnTo>
                    <a:close/>
                    <a:moveTo>
                      <a:pt x="2" y="15"/>
                    </a:moveTo>
                    <a:lnTo>
                      <a:pt x="9" y="10"/>
                    </a:lnTo>
                    <a:lnTo>
                      <a:pt x="9" y="3"/>
                    </a:lnTo>
                    <a:lnTo>
                      <a:pt x="2" y="7"/>
                    </a:lnTo>
                    <a:lnTo>
                      <a:pt x="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1" name="Freeform 154">
                <a:extLst>
                  <a:ext uri="{FF2B5EF4-FFF2-40B4-BE49-F238E27FC236}">
                    <a16:creationId xmlns:a16="http://schemas.microsoft.com/office/drawing/2014/main" id="{79E2DE33-194D-4C93-B872-CCB15C0E9EB6}"/>
                  </a:ext>
                </a:extLst>
              </p:cNvPr>
              <p:cNvSpPr>
                <a:spLocks/>
              </p:cNvSpPr>
              <p:nvPr/>
            </p:nvSpPr>
            <p:spPr bwMode="auto">
              <a:xfrm>
                <a:off x="5851" y="2957"/>
                <a:ext cx="4" cy="11"/>
              </a:xfrm>
              <a:custGeom>
                <a:avLst/>
                <a:gdLst>
                  <a:gd name="T0" fmla="*/ 4 w 4"/>
                  <a:gd name="T1" fmla="*/ 11 h 11"/>
                  <a:gd name="T2" fmla="*/ 2 w 4"/>
                  <a:gd name="T3" fmla="*/ 11 h 11"/>
                  <a:gd name="T4" fmla="*/ 0 w 4"/>
                  <a:gd name="T5" fmla="*/ 2 h 11"/>
                  <a:gd name="T6" fmla="*/ 0 w 4"/>
                  <a:gd name="T7" fmla="*/ 0 h 11"/>
                  <a:gd name="T8" fmla="*/ 4 w 4"/>
                  <a:gd name="T9" fmla="*/ 11 h 11"/>
                </a:gdLst>
                <a:ahLst/>
                <a:cxnLst>
                  <a:cxn ang="0">
                    <a:pos x="T0" y="T1"/>
                  </a:cxn>
                  <a:cxn ang="0">
                    <a:pos x="T2" y="T3"/>
                  </a:cxn>
                  <a:cxn ang="0">
                    <a:pos x="T4" y="T5"/>
                  </a:cxn>
                  <a:cxn ang="0">
                    <a:pos x="T6" y="T7"/>
                  </a:cxn>
                  <a:cxn ang="0">
                    <a:pos x="T8" y="T9"/>
                  </a:cxn>
                </a:cxnLst>
                <a:rect l="0" t="0" r="r" b="b"/>
                <a:pathLst>
                  <a:path w="4" h="11">
                    <a:moveTo>
                      <a:pt x="4" y="11"/>
                    </a:moveTo>
                    <a:lnTo>
                      <a:pt x="2" y="11"/>
                    </a:lnTo>
                    <a:lnTo>
                      <a:pt x="0" y="2"/>
                    </a:lnTo>
                    <a:lnTo>
                      <a:pt x="0" y="0"/>
                    </a:lnTo>
                    <a:lnTo>
                      <a:pt x="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2" name="Freeform 155">
                <a:extLst>
                  <a:ext uri="{FF2B5EF4-FFF2-40B4-BE49-F238E27FC236}">
                    <a16:creationId xmlns:a16="http://schemas.microsoft.com/office/drawing/2014/main" id="{9A4A4998-2270-4C0C-801D-830C89D07392}"/>
                  </a:ext>
                </a:extLst>
              </p:cNvPr>
              <p:cNvSpPr>
                <a:spLocks/>
              </p:cNvSpPr>
              <p:nvPr/>
            </p:nvSpPr>
            <p:spPr bwMode="auto">
              <a:xfrm>
                <a:off x="5853" y="2949"/>
                <a:ext cx="5" cy="8"/>
              </a:xfrm>
              <a:custGeom>
                <a:avLst/>
                <a:gdLst>
                  <a:gd name="T0" fmla="*/ 5 w 5"/>
                  <a:gd name="T1" fmla="*/ 8 h 8"/>
                  <a:gd name="T2" fmla="*/ 5 w 5"/>
                  <a:gd name="T3" fmla="*/ 8 h 8"/>
                  <a:gd name="T4" fmla="*/ 0 w 5"/>
                  <a:gd name="T5" fmla="*/ 3 h 8"/>
                  <a:gd name="T6" fmla="*/ 2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5" y="8"/>
                    </a:lnTo>
                    <a:lnTo>
                      <a:pt x="0" y="3"/>
                    </a:lnTo>
                    <a:lnTo>
                      <a:pt x="2" y="0"/>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3" name="Freeform 156">
                <a:extLst>
                  <a:ext uri="{FF2B5EF4-FFF2-40B4-BE49-F238E27FC236}">
                    <a16:creationId xmlns:a16="http://schemas.microsoft.com/office/drawing/2014/main" id="{3C65BC3D-1654-4AD5-8FE6-58008785E990}"/>
                  </a:ext>
                </a:extLst>
              </p:cNvPr>
              <p:cNvSpPr>
                <a:spLocks/>
              </p:cNvSpPr>
              <p:nvPr/>
            </p:nvSpPr>
            <p:spPr bwMode="auto">
              <a:xfrm>
                <a:off x="5841" y="2957"/>
                <a:ext cx="10" cy="4"/>
              </a:xfrm>
              <a:custGeom>
                <a:avLst/>
                <a:gdLst>
                  <a:gd name="T0" fmla="*/ 10 w 10"/>
                  <a:gd name="T1" fmla="*/ 2 h 4"/>
                  <a:gd name="T2" fmla="*/ 0 w 10"/>
                  <a:gd name="T3" fmla="*/ 4 h 4"/>
                  <a:gd name="T4" fmla="*/ 0 w 10"/>
                  <a:gd name="T5" fmla="*/ 4 h 4"/>
                  <a:gd name="T6" fmla="*/ 10 w 10"/>
                  <a:gd name="T7" fmla="*/ 0 h 4"/>
                  <a:gd name="T8" fmla="*/ 10 w 10"/>
                  <a:gd name="T9" fmla="*/ 2 h 4"/>
                </a:gdLst>
                <a:ahLst/>
                <a:cxnLst>
                  <a:cxn ang="0">
                    <a:pos x="T0" y="T1"/>
                  </a:cxn>
                  <a:cxn ang="0">
                    <a:pos x="T2" y="T3"/>
                  </a:cxn>
                  <a:cxn ang="0">
                    <a:pos x="T4" y="T5"/>
                  </a:cxn>
                  <a:cxn ang="0">
                    <a:pos x="T6" y="T7"/>
                  </a:cxn>
                  <a:cxn ang="0">
                    <a:pos x="T8" y="T9"/>
                  </a:cxn>
                </a:cxnLst>
                <a:rect l="0" t="0" r="r" b="b"/>
                <a:pathLst>
                  <a:path w="10" h="4">
                    <a:moveTo>
                      <a:pt x="10" y="2"/>
                    </a:moveTo>
                    <a:lnTo>
                      <a:pt x="0" y="4"/>
                    </a:lnTo>
                    <a:lnTo>
                      <a:pt x="0" y="4"/>
                    </a:lnTo>
                    <a:lnTo>
                      <a:pt x="10" y="0"/>
                    </a:lnTo>
                    <a:lnTo>
                      <a:pt x="1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4" name="Freeform 157">
                <a:extLst>
                  <a:ext uri="{FF2B5EF4-FFF2-40B4-BE49-F238E27FC236}">
                    <a16:creationId xmlns:a16="http://schemas.microsoft.com/office/drawing/2014/main" id="{E1201ABE-9CA5-4C76-A05C-74610E205C13}"/>
                  </a:ext>
                </a:extLst>
              </p:cNvPr>
              <p:cNvSpPr>
                <a:spLocks/>
              </p:cNvSpPr>
              <p:nvPr/>
            </p:nvSpPr>
            <p:spPr bwMode="auto">
              <a:xfrm>
                <a:off x="5848" y="2949"/>
                <a:ext cx="7" cy="3"/>
              </a:xfrm>
              <a:custGeom>
                <a:avLst/>
                <a:gdLst>
                  <a:gd name="T0" fmla="*/ 7 w 7"/>
                  <a:gd name="T1" fmla="*/ 3 h 3"/>
                  <a:gd name="T2" fmla="*/ 0 w 7"/>
                  <a:gd name="T3" fmla="*/ 3 h 3"/>
                  <a:gd name="T4" fmla="*/ 0 w 7"/>
                  <a:gd name="T5" fmla="*/ 3 h 3"/>
                  <a:gd name="T6" fmla="*/ 7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3"/>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5" name="Freeform 158">
                <a:extLst>
                  <a:ext uri="{FF2B5EF4-FFF2-40B4-BE49-F238E27FC236}">
                    <a16:creationId xmlns:a16="http://schemas.microsoft.com/office/drawing/2014/main" id="{DBDDE2D3-AFC3-4BB7-B506-4E12D7219BB1}"/>
                  </a:ext>
                </a:extLst>
              </p:cNvPr>
              <p:cNvSpPr>
                <a:spLocks/>
              </p:cNvSpPr>
              <p:nvPr/>
            </p:nvSpPr>
            <p:spPr bwMode="auto">
              <a:xfrm>
                <a:off x="5875" y="2909"/>
                <a:ext cx="9" cy="2"/>
              </a:xfrm>
              <a:custGeom>
                <a:avLst/>
                <a:gdLst>
                  <a:gd name="T0" fmla="*/ 9 w 9"/>
                  <a:gd name="T1" fmla="*/ 0 h 2"/>
                  <a:gd name="T2" fmla="*/ 0 w 9"/>
                  <a:gd name="T3" fmla="*/ 2 h 2"/>
                  <a:gd name="T4" fmla="*/ 0 w 9"/>
                  <a:gd name="T5" fmla="*/ 2 h 2"/>
                  <a:gd name="T6" fmla="*/ 9 w 9"/>
                  <a:gd name="T7" fmla="*/ 0 h 2"/>
                  <a:gd name="T8" fmla="*/ 9 w 9"/>
                  <a:gd name="T9" fmla="*/ 0 h 2"/>
                </a:gdLst>
                <a:ahLst/>
                <a:cxnLst>
                  <a:cxn ang="0">
                    <a:pos x="T0" y="T1"/>
                  </a:cxn>
                  <a:cxn ang="0">
                    <a:pos x="T2" y="T3"/>
                  </a:cxn>
                  <a:cxn ang="0">
                    <a:pos x="T4" y="T5"/>
                  </a:cxn>
                  <a:cxn ang="0">
                    <a:pos x="T6" y="T7"/>
                  </a:cxn>
                  <a:cxn ang="0">
                    <a:pos x="T8" y="T9"/>
                  </a:cxn>
                </a:cxnLst>
                <a:rect l="0" t="0" r="r" b="b"/>
                <a:pathLst>
                  <a:path w="9" h="2">
                    <a:moveTo>
                      <a:pt x="9" y="0"/>
                    </a:moveTo>
                    <a:lnTo>
                      <a:pt x="0" y="2"/>
                    </a:lnTo>
                    <a:lnTo>
                      <a:pt x="0" y="2"/>
                    </a:lnTo>
                    <a:lnTo>
                      <a:pt x="9"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6" name="Freeform 159">
                <a:extLst>
                  <a:ext uri="{FF2B5EF4-FFF2-40B4-BE49-F238E27FC236}">
                    <a16:creationId xmlns:a16="http://schemas.microsoft.com/office/drawing/2014/main" id="{1F8A3B14-D307-4D3B-AF11-25AA9536E3CE}"/>
                  </a:ext>
                </a:extLst>
              </p:cNvPr>
              <p:cNvSpPr>
                <a:spLocks/>
              </p:cNvSpPr>
              <p:nvPr/>
            </p:nvSpPr>
            <p:spPr bwMode="auto">
              <a:xfrm>
                <a:off x="5872" y="2916"/>
                <a:ext cx="7" cy="5"/>
              </a:xfrm>
              <a:custGeom>
                <a:avLst/>
                <a:gdLst>
                  <a:gd name="T0" fmla="*/ 7 w 7"/>
                  <a:gd name="T1" fmla="*/ 2 h 5"/>
                  <a:gd name="T2" fmla="*/ 0 w 7"/>
                  <a:gd name="T3" fmla="*/ 5 h 5"/>
                  <a:gd name="T4" fmla="*/ 0 w 7"/>
                  <a:gd name="T5" fmla="*/ 2 h 5"/>
                  <a:gd name="T6" fmla="*/ 7 w 7"/>
                  <a:gd name="T7" fmla="*/ 0 h 5"/>
                  <a:gd name="T8" fmla="*/ 7 w 7"/>
                  <a:gd name="T9" fmla="*/ 2 h 5"/>
                </a:gdLst>
                <a:ahLst/>
                <a:cxnLst>
                  <a:cxn ang="0">
                    <a:pos x="T0" y="T1"/>
                  </a:cxn>
                  <a:cxn ang="0">
                    <a:pos x="T2" y="T3"/>
                  </a:cxn>
                  <a:cxn ang="0">
                    <a:pos x="T4" y="T5"/>
                  </a:cxn>
                  <a:cxn ang="0">
                    <a:pos x="T6" y="T7"/>
                  </a:cxn>
                  <a:cxn ang="0">
                    <a:pos x="T8" y="T9"/>
                  </a:cxn>
                </a:cxnLst>
                <a:rect l="0" t="0" r="r" b="b"/>
                <a:pathLst>
                  <a:path w="7" h="5">
                    <a:moveTo>
                      <a:pt x="7" y="2"/>
                    </a:moveTo>
                    <a:lnTo>
                      <a:pt x="0" y="5"/>
                    </a:lnTo>
                    <a:lnTo>
                      <a:pt x="0" y="2"/>
                    </a:lnTo>
                    <a:lnTo>
                      <a:pt x="7"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7" name="Freeform 160">
                <a:extLst>
                  <a:ext uri="{FF2B5EF4-FFF2-40B4-BE49-F238E27FC236}">
                    <a16:creationId xmlns:a16="http://schemas.microsoft.com/office/drawing/2014/main" id="{443C1B72-5FED-47F1-99AC-105226035EA7}"/>
                  </a:ext>
                </a:extLst>
              </p:cNvPr>
              <p:cNvSpPr>
                <a:spLocks/>
              </p:cNvSpPr>
              <p:nvPr/>
            </p:nvSpPr>
            <p:spPr bwMode="auto">
              <a:xfrm>
                <a:off x="5872" y="2902"/>
                <a:ext cx="3" cy="9"/>
              </a:xfrm>
              <a:custGeom>
                <a:avLst/>
                <a:gdLst>
                  <a:gd name="T0" fmla="*/ 3 w 3"/>
                  <a:gd name="T1" fmla="*/ 9 h 9"/>
                  <a:gd name="T2" fmla="*/ 3 w 3"/>
                  <a:gd name="T3" fmla="*/ 9 h 9"/>
                  <a:gd name="T4" fmla="*/ 0 w 3"/>
                  <a:gd name="T5" fmla="*/ 0 h 9"/>
                  <a:gd name="T6" fmla="*/ 0 w 3"/>
                  <a:gd name="T7" fmla="*/ 0 h 9"/>
                  <a:gd name="T8" fmla="*/ 3 w 3"/>
                  <a:gd name="T9" fmla="*/ 9 h 9"/>
                </a:gdLst>
                <a:ahLst/>
                <a:cxnLst>
                  <a:cxn ang="0">
                    <a:pos x="T0" y="T1"/>
                  </a:cxn>
                  <a:cxn ang="0">
                    <a:pos x="T2" y="T3"/>
                  </a:cxn>
                  <a:cxn ang="0">
                    <a:pos x="T4" y="T5"/>
                  </a:cxn>
                  <a:cxn ang="0">
                    <a:pos x="T6" y="T7"/>
                  </a:cxn>
                  <a:cxn ang="0">
                    <a:pos x="T8" y="T9"/>
                  </a:cxn>
                </a:cxnLst>
                <a:rect l="0" t="0" r="r" b="b"/>
                <a:pathLst>
                  <a:path w="3" h="9">
                    <a:moveTo>
                      <a:pt x="3" y="9"/>
                    </a:moveTo>
                    <a:lnTo>
                      <a:pt x="3" y="9"/>
                    </a:lnTo>
                    <a:lnTo>
                      <a:pt x="0" y="0"/>
                    </a:lnTo>
                    <a:lnTo>
                      <a:pt x="0" y="0"/>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8" name="Freeform 161">
                <a:extLst>
                  <a:ext uri="{FF2B5EF4-FFF2-40B4-BE49-F238E27FC236}">
                    <a16:creationId xmlns:a16="http://schemas.microsoft.com/office/drawing/2014/main" id="{A0472AD5-E07D-4633-8B82-63C4D472CCC0}"/>
                  </a:ext>
                </a:extLst>
              </p:cNvPr>
              <p:cNvSpPr>
                <a:spLocks/>
              </p:cNvSpPr>
              <p:nvPr/>
            </p:nvSpPr>
            <p:spPr bwMode="auto">
              <a:xfrm>
                <a:off x="5867" y="2911"/>
                <a:ext cx="5" cy="7"/>
              </a:xfrm>
              <a:custGeom>
                <a:avLst/>
                <a:gdLst>
                  <a:gd name="T0" fmla="*/ 5 w 5"/>
                  <a:gd name="T1" fmla="*/ 7 h 7"/>
                  <a:gd name="T2" fmla="*/ 3 w 5"/>
                  <a:gd name="T3" fmla="*/ 7 h 7"/>
                  <a:gd name="T4" fmla="*/ 0 w 5"/>
                  <a:gd name="T5" fmla="*/ 3 h 7"/>
                  <a:gd name="T6" fmla="*/ 3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3" y="7"/>
                    </a:lnTo>
                    <a:lnTo>
                      <a:pt x="0" y="3"/>
                    </a:lnTo>
                    <a:lnTo>
                      <a:pt x="3"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9" name="Freeform 162">
                <a:extLst>
                  <a:ext uri="{FF2B5EF4-FFF2-40B4-BE49-F238E27FC236}">
                    <a16:creationId xmlns:a16="http://schemas.microsoft.com/office/drawing/2014/main" id="{0FEF8407-8D79-451C-A0E1-CE30154379C0}"/>
                  </a:ext>
                </a:extLst>
              </p:cNvPr>
              <p:cNvSpPr>
                <a:spLocks/>
              </p:cNvSpPr>
              <p:nvPr/>
            </p:nvSpPr>
            <p:spPr bwMode="auto">
              <a:xfrm>
                <a:off x="5832" y="2926"/>
                <a:ext cx="62" cy="19"/>
              </a:xfrm>
              <a:custGeom>
                <a:avLst/>
                <a:gdLst>
                  <a:gd name="T0" fmla="*/ 62 w 62"/>
                  <a:gd name="T1" fmla="*/ 0 h 19"/>
                  <a:gd name="T2" fmla="*/ 2 w 62"/>
                  <a:gd name="T3" fmla="*/ 19 h 19"/>
                  <a:gd name="T4" fmla="*/ 0 w 62"/>
                  <a:gd name="T5" fmla="*/ 19 h 19"/>
                  <a:gd name="T6" fmla="*/ 62 w 62"/>
                  <a:gd name="T7" fmla="*/ 0 h 19"/>
                  <a:gd name="T8" fmla="*/ 62 w 62"/>
                  <a:gd name="T9" fmla="*/ 0 h 19"/>
                </a:gdLst>
                <a:ahLst/>
                <a:cxnLst>
                  <a:cxn ang="0">
                    <a:pos x="T0" y="T1"/>
                  </a:cxn>
                  <a:cxn ang="0">
                    <a:pos x="T2" y="T3"/>
                  </a:cxn>
                  <a:cxn ang="0">
                    <a:pos x="T4" y="T5"/>
                  </a:cxn>
                  <a:cxn ang="0">
                    <a:pos x="T6" y="T7"/>
                  </a:cxn>
                  <a:cxn ang="0">
                    <a:pos x="T8" y="T9"/>
                  </a:cxn>
                </a:cxnLst>
                <a:rect l="0" t="0" r="r" b="b"/>
                <a:pathLst>
                  <a:path w="62" h="19">
                    <a:moveTo>
                      <a:pt x="62" y="0"/>
                    </a:moveTo>
                    <a:lnTo>
                      <a:pt x="2" y="19"/>
                    </a:lnTo>
                    <a:lnTo>
                      <a:pt x="0" y="19"/>
                    </a:lnTo>
                    <a:lnTo>
                      <a:pt x="62" y="0"/>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0" name="Freeform 163">
                <a:extLst>
                  <a:ext uri="{FF2B5EF4-FFF2-40B4-BE49-F238E27FC236}">
                    <a16:creationId xmlns:a16="http://schemas.microsoft.com/office/drawing/2014/main" id="{0F97A96F-CF05-4791-8990-2536D11186C9}"/>
                  </a:ext>
                </a:extLst>
              </p:cNvPr>
              <p:cNvSpPr>
                <a:spLocks noEditPoints="1"/>
              </p:cNvSpPr>
              <p:nvPr/>
            </p:nvSpPr>
            <p:spPr bwMode="auto">
              <a:xfrm>
                <a:off x="5815" y="2942"/>
                <a:ext cx="19" cy="10"/>
              </a:xfrm>
              <a:custGeom>
                <a:avLst/>
                <a:gdLst>
                  <a:gd name="T0" fmla="*/ 19 w 19"/>
                  <a:gd name="T1" fmla="*/ 3 h 10"/>
                  <a:gd name="T2" fmla="*/ 12 w 19"/>
                  <a:gd name="T3" fmla="*/ 10 h 10"/>
                  <a:gd name="T4" fmla="*/ 0 w 19"/>
                  <a:gd name="T5" fmla="*/ 7 h 10"/>
                  <a:gd name="T6" fmla="*/ 9 w 19"/>
                  <a:gd name="T7" fmla="*/ 0 h 10"/>
                  <a:gd name="T8" fmla="*/ 19 w 19"/>
                  <a:gd name="T9" fmla="*/ 3 h 10"/>
                  <a:gd name="T10" fmla="*/ 12 w 19"/>
                  <a:gd name="T11" fmla="*/ 7 h 10"/>
                  <a:gd name="T12" fmla="*/ 17 w 19"/>
                  <a:gd name="T13" fmla="*/ 3 h 10"/>
                  <a:gd name="T14" fmla="*/ 9 w 19"/>
                  <a:gd name="T15" fmla="*/ 0 h 10"/>
                  <a:gd name="T16" fmla="*/ 2 w 19"/>
                  <a:gd name="T17" fmla="*/ 7 h 10"/>
                  <a:gd name="T18" fmla="*/ 12 w 19"/>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3"/>
                    </a:moveTo>
                    <a:lnTo>
                      <a:pt x="12" y="10"/>
                    </a:lnTo>
                    <a:lnTo>
                      <a:pt x="0" y="7"/>
                    </a:lnTo>
                    <a:lnTo>
                      <a:pt x="9" y="0"/>
                    </a:lnTo>
                    <a:lnTo>
                      <a:pt x="19" y="3"/>
                    </a:lnTo>
                    <a:close/>
                    <a:moveTo>
                      <a:pt x="12" y="7"/>
                    </a:moveTo>
                    <a:lnTo>
                      <a:pt x="17" y="3"/>
                    </a:lnTo>
                    <a:lnTo>
                      <a:pt x="9" y="0"/>
                    </a:lnTo>
                    <a:lnTo>
                      <a:pt x="2" y="7"/>
                    </a:ln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1" name="Freeform 164">
                <a:extLst>
                  <a:ext uri="{FF2B5EF4-FFF2-40B4-BE49-F238E27FC236}">
                    <a16:creationId xmlns:a16="http://schemas.microsoft.com/office/drawing/2014/main" id="{791522EA-97FB-4C6A-8B2A-D0DA4D7E19F2}"/>
                  </a:ext>
                </a:extLst>
              </p:cNvPr>
              <p:cNvSpPr>
                <a:spLocks/>
              </p:cNvSpPr>
              <p:nvPr/>
            </p:nvSpPr>
            <p:spPr bwMode="auto">
              <a:xfrm>
                <a:off x="5834" y="2942"/>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2" name="Freeform 165">
                <a:extLst>
                  <a:ext uri="{FF2B5EF4-FFF2-40B4-BE49-F238E27FC236}">
                    <a16:creationId xmlns:a16="http://schemas.microsoft.com/office/drawing/2014/main" id="{4E363401-8B69-4515-AC95-441C3673A6AC}"/>
                  </a:ext>
                </a:extLst>
              </p:cNvPr>
              <p:cNvSpPr>
                <a:spLocks/>
              </p:cNvSpPr>
              <p:nvPr/>
            </p:nvSpPr>
            <p:spPr bwMode="auto">
              <a:xfrm>
                <a:off x="5844" y="2940"/>
                <a:ext cx="2" cy="7"/>
              </a:xfrm>
              <a:custGeom>
                <a:avLst/>
                <a:gdLst>
                  <a:gd name="T0" fmla="*/ 0 w 2"/>
                  <a:gd name="T1" fmla="*/ 7 h 7"/>
                  <a:gd name="T2" fmla="*/ 0 w 2"/>
                  <a:gd name="T3" fmla="*/ 7 h 7"/>
                  <a:gd name="T4" fmla="*/ 2 w 2"/>
                  <a:gd name="T5" fmla="*/ 0 h 7"/>
                  <a:gd name="T6" fmla="*/ 2 w 2"/>
                  <a:gd name="T7" fmla="*/ 0 h 7"/>
                  <a:gd name="T8" fmla="*/ 0 w 2"/>
                  <a:gd name="T9" fmla="*/ 7 h 7"/>
                </a:gdLst>
                <a:ahLst/>
                <a:cxnLst>
                  <a:cxn ang="0">
                    <a:pos x="T0" y="T1"/>
                  </a:cxn>
                  <a:cxn ang="0">
                    <a:pos x="T2" y="T3"/>
                  </a:cxn>
                  <a:cxn ang="0">
                    <a:pos x="T4" y="T5"/>
                  </a:cxn>
                  <a:cxn ang="0">
                    <a:pos x="T6" y="T7"/>
                  </a:cxn>
                  <a:cxn ang="0">
                    <a:pos x="T8" y="T9"/>
                  </a:cxn>
                </a:cxnLst>
                <a:rect l="0" t="0" r="r" b="b"/>
                <a:pathLst>
                  <a:path w="2" h="7">
                    <a:moveTo>
                      <a:pt x="0" y="7"/>
                    </a:moveTo>
                    <a:lnTo>
                      <a:pt x="0" y="7"/>
                    </a:lnTo>
                    <a:lnTo>
                      <a:pt x="2" y="0"/>
                    </a:lnTo>
                    <a:lnTo>
                      <a:pt x="2"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3" name="Freeform 166">
                <a:extLst>
                  <a:ext uri="{FF2B5EF4-FFF2-40B4-BE49-F238E27FC236}">
                    <a16:creationId xmlns:a16="http://schemas.microsoft.com/office/drawing/2014/main" id="{D16875EF-63C4-4436-A76A-D65702457D84}"/>
                  </a:ext>
                </a:extLst>
              </p:cNvPr>
              <p:cNvSpPr>
                <a:spLocks/>
              </p:cNvSpPr>
              <p:nvPr/>
            </p:nvSpPr>
            <p:spPr bwMode="auto">
              <a:xfrm>
                <a:off x="5829" y="2937"/>
                <a:ext cx="10" cy="5"/>
              </a:xfrm>
              <a:custGeom>
                <a:avLst/>
                <a:gdLst>
                  <a:gd name="T0" fmla="*/ 10 w 10"/>
                  <a:gd name="T1" fmla="*/ 5 h 5"/>
                  <a:gd name="T2" fmla="*/ 10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10"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4" name="Freeform 167">
                <a:extLst>
                  <a:ext uri="{FF2B5EF4-FFF2-40B4-BE49-F238E27FC236}">
                    <a16:creationId xmlns:a16="http://schemas.microsoft.com/office/drawing/2014/main" id="{CDC95234-7C39-4B5B-9CED-D9BE7FF99DE4}"/>
                  </a:ext>
                </a:extLst>
              </p:cNvPr>
              <p:cNvSpPr>
                <a:spLocks/>
              </p:cNvSpPr>
              <p:nvPr/>
            </p:nvSpPr>
            <p:spPr bwMode="auto">
              <a:xfrm>
                <a:off x="5839" y="2935"/>
                <a:ext cx="7" cy="5"/>
              </a:xfrm>
              <a:custGeom>
                <a:avLst/>
                <a:gdLst>
                  <a:gd name="T0" fmla="*/ 7 w 7"/>
                  <a:gd name="T1" fmla="*/ 5 h 5"/>
                  <a:gd name="T2" fmla="*/ 7 w 7"/>
                  <a:gd name="T3" fmla="*/ 5 h 5"/>
                  <a:gd name="T4" fmla="*/ 0 w 7"/>
                  <a:gd name="T5" fmla="*/ 2 h 5"/>
                  <a:gd name="T6" fmla="*/ 2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2"/>
                    </a:lnTo>
                    <a:lnTo>
                      <a:pt x="2"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5" name="Freeform 168">
                <a:extLst>
                  <a:ext uri="{FF2B5EF4-FFF2-40B4-BE49-F238E27FC236}">
                    <a16:creationId xmlns:a16="http://schemas.microsoft.com/office/drawing/2014/main" id="{4BEB9B3D-7F1E-4F5B-9F2E-E29E6513496B}"/>
                  </a:ext>
                </a:extLst>
              </p:cNvPr>
              <p:cNvSpPr>
                <a:spLocks noEditPoints="1"/>
              </p:cNvSpPr>
              <p:nvPr/>
            </p:nvSpPr>
            <p:spPr bwMode="auto">
              <a:xfrm>
                <a:off x="5891" y="2918"/>
                <a:ext cx="19" cy="10"/>
              </a:xfrm>
              <a:custGeom>
                <a:avLst/>
                <a:gdLst>
                  <a:gd name="T0" fmla="*/ 19 w 19"/>
                  <a:gd name="T1" fmla="*/ 3 h 10"/>
                  <a:gd name="T2" fmla="*/ 12 w 19"/>
                  <a:gd name="T3" fmla="*/ 10 h 10"/>
                  <a:gd name="T4" fmla="*/ 0 w 19"/>
                  <a:gd name="T5" fmla="*/ 8 h 10"/>
                  <a:gd name="T6" fmla="*/ 7 w 19"/>
                  <a:gd name="T7" fmla="*/ 0 h 10"/>
                  <a:gd name="T8" fmla="*/ 19 w 19"/>
                  <a:gd name="T9" fmla="*/ 3 h 10"/>
                  <a:gd name="T10" fmla="*/ 12 w 19"/>
                  <a:gd name="T11" fmla="*/ 10 h 10"/>
                  <a:gd name="T12" fmla="*/ 17 w 19"/>
                  <a:gd name="T13" fmla="*/ 3 h 10"/>
                  <a:gd name="T14" fmla="*/ 10 w 19"/>
                  <a:gd name="T15" fmla="*/ 0 h 10"/>
                  <a:gd name="T16" fmla="*/ 3 w 19"/>
                  <a:gd name="T17" fmla="*/ 8 h 10"/>
                  <a:gd name="T18" fmla="*/ 12 w 19"/>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3"/>
                    </a:moveTo>
                    <a:lnTo>
                      <a:pt x="12" y="10"/>
                    </a:lnTo>
                    <a:lnTo>
                      <a:pt x="0" y="8"/>
                    </a:lnTo>
                    <a:lnTo>
                      <a:pt x="7" y="0"/>
                    </a:lnTo>
                    <a:lnTo>
                      <a:pt x="19" y="3"/>
                    </a:lnTo>
                    <a:close/>
                    <a:moveTo>
                      <a:pt x="12" y="10"/>
                    </a:moveTo>
                    <a:lnTo>
                      <a:pt x="17" y="3"/>
                    </a:lnTo>
                    <a:lnTo>
                      <a:pt x="10" y="0"/>
                    </a:lnTo>
                    <a:lnTo>
                      <a:pt x="3" y="8"/>
                    </a:lnTo>
                    <a:lnTo>
                      <a:pt x="1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6" name="Freeform 169">
                <a:extLst>
                  <a:ext uri="{FF2B5EF4-FFF2-40B4-BE49-F238E27FC236}">
                    <a16:creationId xmlns:a16="http://schemas.microsoft.com/office/drawing/2014/main" id="{96E7F173-3D89-489B-9392-A5C861B65956}"/>
                  </a:ext>
                </a:extLst>
              </p:cNvPr>
              <p:cNvSpPr>
                <a:spLocks/>
              </p:cNvSpPr>
              <p:nvPr/>
            </p:nvSpPr>
            <p:spPr bwMode="auto">
              <a:xfrm>
                <a:off x="5887" y="2926"/>
                <a:ext cx="9" cy="7"/>
              </a:xfrm>
              <a:custGeom>
                <a:avLst/>
                <a:gdLst>
                  <a:gd name="T0" fmla="*/ 9 w 9"/>
                  <a:gd name="T1" fmla="*/ 7 h 7"/>
                  <a:gd name="T2" fmla="*/ 9 w 9"/>
                  <a:gd name="T3" fmla="*/ 7 h 7"/>
                  <a:gd name="T4" fmla="*/ 0 w 9"/>
                  <a:gd name="T5" fmla="*/ 2 h 7"/>
                  <a:gd name="T6" fmla="*/ 2 w 9"/>
                  <a:gd name="T7" fmla="*/ 0 h 7"/>
                  <a:gd name="T8" fmla="*/ 9 w 9"/>
                  <a:gd name="T9" fmla="*/ 7 h 7"/>
                </a:gdLst>
                <a:ahLst/>
                <a:cxnLst>
                  <a:cxn ang="0">
                    <a:pos x="T0" y="T1"/>
                  </a:cxn>
                  <a:cxn ang="0">
                    <a:pos x="T2" y="T3"/>
                  </a:cxn>
                  <a:cxn ang="0">
                    <a:pos x="T4" y="T5"/>
                  </a:cxn>
                  <a:cxn ang="0">
                    <a:pos x="T6" y="T7"/>
                  </a:cxn>
                  <a:cxn ang="0">
                    <a:pos x="T8" y="T9"/>
                  </a:cxn>
                </a:cxnLst>
                <a:rect l="0" t="0" r="r" b="b"/>
                <a:pathLst>
                  <a:path w="9" h="7">
                    <a:moveTo>
                      <a:pt x="9" y="7"/>
                    </a:moveTo>
                    <a:lnTo>
                      <a:pt x="9" y="7"/>
                    </a:lnTo>
                    <a:lnTo>
                      <a:pt x="0" y="2"/>
                    </a:lnTo>
                    <a:lnTo>
                      <a:pt x="2" y="0"/>
                    </a:lnTo>
                    <a:lnTo>
                      <a:pt x="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7" name="Freeform 170">
                <a:extLst>
                  <a:ext uri="{FF2B5EF4-FFF2-40B4-BE49-F238E27FC236}">
                    <a16:creationId xmlns:a16="http://schemas.microsoft.com/office/drawing/2014/main" id="{19AAA70D-A849-40C1-B9B9-2C115A055B63}"/>
                  </a:ext>
                </a:extLst>
              </p:cNvPr>
              <p:cNvSpPr>
                <a:spLocks/>
              </p:cNvSpPr>
              <p:nvPr/>
            </p:nvSpPr>
            <p:spPr bwMode="auto">
              <a:xfrm>
                <a:off x="5879" y="2930"/>
                <a:ext cx="8" cy="5"/>
              </a:xfrm>
              <a:custGeom>
                <a:avLst/>
                <a:gdLst>
                  <a:gd name="T0" fmla="*/ 8 w 8"/>
                  <a:gd name="T1" fmla="*/ 3 h 5"/>
                  <a:gd name="T2" fmla="*/ 8 w 8"/>
                  <a:gd name="T3" fmla="*/ 5 h 5"/>
                  <a:gd name="T4" fmla="*/ 0 w 8"/>
                  <a:gd name="T5" fmla="*/ 0 h 5"/>
                  <a:gd name="T6" fmla="*/ 0 w 8"/>
                  <a:gd name="T7" fmla="*/ 0 h 5"/>
                  <a:gd name="T8" fmla="*/ 8 w 8"/>
                  <a:gd name="T9" fmla="*/ 3 h 5"/>
                </a:gdLst>
                <a:ahLst/>
                <a:cxnLst>
                  <a:cxn ang="0">
                    <a:pos x="T0" y="T1"/>
                  </a:cxn>
                  <a:cxn ang="0">
                    <a:pos x="T2" y="T3"/>
                  </a:cxn>
                  <a:cxn ang="0">
                    <a:pos x="T4" y="T5"/>
                  </a:cxn>
                  <a:cxn ang="0">
                    <a:pos x="T6" y="T7"/>
                  </a:cxn>
                  <a:cxn ang="0">
                    <a:pos x="T8" y="T9"/>
                  </a:cxn>
                </a:cxnLst>
                <a:rect l="0" t="0" r="r" b="b"/>
                <a:pathLst>
                  <a:path w="8" h="5">
                    <a:moveTo>
                      <a:pt x="8" y="3"/>
                    </a:moveTo>
                    <a:lnTo>
                      <a:pt x="8" y="5"/>
                    </a:lnTo>
                    <a:lnTo>
                      <a:pt x="0" y="0"/>
                    </a:lnTo>
                    <a:lnTo>
                      <a:pt x="0"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8" name="Freeform 171">
                <a:extLst>
                  <a:ext uri="{FF2B5EF4-FFF2-40B4-BE49-F238E27FC236}">
                    <a16:creationId xmlns:a16="http://schemas.microsoft.com/office/drawing/2014/main" id="{AFA2B44E-5210-4DD0-9250-D453D4A513E8}"/>
                  </a:ext>
                </a:extLst>
              </p:cNvPr>
              <p:cNvSpPr>
                <a:spLocks/>
              </p:cNvSpPr>
              <p:nvPr/>
            </p:nvSpPr>
            <p:spPr bwMode="auto">
              <a:xfrm>
                <a:off x="5887" y="2918"/>
                <a:ext cx="7" cy="10"/>
              </a:xfrm>
              <a:custGeom>
                <a:avLst/>
                <a:gdLst>
                  <a:gd name="T0" fmla="*/ 7 w 7"/>
                  <a:gd name="T1" fmla="*/ 0 h 10"/>
                  <a:gd name="T2" fmla="*/ 2 w 7"/>
                  <a:gd name="T3" fmla="*/ 10 h 10"/>
                  <a:gd name="T4" fmla="*/ 0 w 7"/>
                  <a:gd name="T5" fmla="*/ 10 h 10"/>
                  <a:gd name="T6" fmla="*/ 4 w 7"/>
                  <a:gd name="T7" fmla="*/ 0 h 10"/>
                  <a:gd name="T8" fmla="*/ 7 w 7"/>
                  <a:gd name="T9" fmla="*/ 0 h 10"/>
                </a:gdLst>
                <a:ahLst/>
                <a:cxnLst>
                  <a:cxn ang="0">
                    <a:pos x="T0" y="T1"/>
                  </a:cxn>
                  <a:cxn ang="0">
                    <a:pos x="T2" y="T3"/>
                  </a:cxn>
                  <a:cxn ang="0">
                    <a:pos x="T4" y="T5"/>
                  </a:cxn>
                  <a:cxn ang="0">
                    <a:pos x="T6" y="T7"/>
                  </a:cxn>
                  <a:cxn ang="0">
                    <a:pos x="T8" y="T9"/>
                  </a:cxn>
                </a:cxnLst>
                <a:rect l="0" t="0" r="r" b="b"/>
                <a:pathLst>
                  <a:path w="7" h="10">
                    <a:moveTo>
                      <a:pt x="7" y="0"/>
                    </a:moveTo>
                    <a:lnTo>
                      <a:pt x="2" y="10"/>
                    </a:lnTo>
                    <a:lnTo>
                      <a:pt x="0" y="10"/>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9" name="Freeform 172">
                <a:extLst>
                  <a:ext uri="{FF2B5EF4-FFF2-40B4-BE49-F238E27FC236}">
                    <a16:creationId xmlns:a16="http://schemas.microsoft.com/office/drawing/2014/main" id="{6A714521-C1C3-404A-85DB-E6742E9B3AE7}"/>
                  </a:ext>
                </a:extLst>
              </p:cNvPr>
              <p:cNvSpPr>
                <a:spLocks/>
              </p:cNvSpPr>
              <p:nvPr/>
            </p:nvSpPr>
            <p:spPr bwMode="auto">
              <a:xfrm>
                <a:off x="5879" y="2923"/>
                <a:ext cx="5" cy="7"/>
              </a:xfrm>
              <a:custGeom>
                <a:avLst/>
                <a:gdLst>
                  <a:gd name="T0" fmla="*/ 0 w 5"/>
                  <a:gd name="T1" fmla="*/ 7 h 7"/>
                  <a:gd name="T2" fmla="*/ 0 w 5"/>
                  <a:gd name="T3" fmla="*/ 7 h 7"/>
                  <a:gd name="T4" fmla="*/ 3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3"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0" name="Freeform 173">
                <a:extLst>
                  <a:ext uri="{FF2B5EF4-FFF2-40B4-BE49-F238E27FC236}">
                    <a16:creationId xmlns:a16="http://schemas.microsoft.com/office/drawing/2014/main" id="{08DF6AD3-9AA4-469C-BCCD-5D2D0AA79462}"/>
                  </a:ext>
                </a:extLst>
              </p:cNvPr>
              <p:cNvSpPr>
                <a:spLocks/>
              </p:cNvSpPr>
              <p:nvPr/>
            </p:nvSpPr>
            <p:spPr bwMode="auto">
              <a:xfrm>
                <a:off x="5853" y="2904"/>
                <a:ext cx="19" cy="62"/>
              </a:xfrm>
              <a:custGeom>
                <a:avLst/>
                <a:gdLst>
                  <a:gd name="T0" fmla="*/ 19 w 19"/>
                  <a:gd name="T1" fmla="*/ 60 h 62"/>
                  <a:gd name="T2" fmla="*/ 19 w 19"/>
                  <a:gd name="T3" fmla="*/ 62 h 62"/>
                  <a:gd name="T4" fmla="*/ 0 w 19"/>
                  <a:gd name="T5" fmla="*/ 0 h 62"/>
                  <a:gd name="T6" fmla="*/ 0 w 19"/>
                  <a:gd name="T7" fmla="*/ 0 h 62"/>
                  <a:gd name="T8" fmla="*/ 19 w 19"/>
                  <a:gd name="T9" fmla="*/ 60 h 62"/>
                </a:gdLst>
                <a:ahLst/>
                <a:cxnLst>
                  <a:cxn ang="0">
                    <a:pos x="T0" y="T1"/>
                  </a:cxn>
                  <a:cxn ang="0">
                    <a:pos x="T2" y="T3"/>
                  </a:cxn>
                  <a:cxn ang="0">
                    <a:pos x="T4" y="T5"/>
                  </a:cxn>
                  <a:cxn ang="0">
                    <a:pos x="T6" y="T7"/>
                  </a:cxn>
                  <a:cxn ang="0">
                    <a:pos x="T8" y="T9"/>
                  </a:cxn>
                </a:cxnLst>
                <a:rect l="0" t="0" r="r" b="b"/>
                <a:pathLst>
                  <a:path w="19" h="62">
                    <a:moveTo>
                      <a:pt x="19" y="60"/>
                    </a:moveTo>
                    <a:lnTo>
                      <a:pt x="19" y="62"/>
                    </a:lnTo>
                    <a:lnTo>
                      <a:pt x="0" y="0"/>
                    </a:lnTo>
                    <a:lnTo>
                      <a:pt x="0" y="0"/>
                    </a:lnTo>
                    <a:lnTo>
                      <a:pt x="19" y="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1" name="Freeform 174">
                <a:extLst>
                  <a:ext uri="{FF2B5EF4-FFF2-40B4-BE49-F238E27FC236}">
                    <a16:creationId xmlns:a16="http://schemas.microsoft.com/office/drawing/2014/main" id="{88CCEB51-BDCB-4A7B-A546-AFE30EF40579}"/>
                  </a:ext>
                </a:extLst>
              </p:cNvPr>
              <p:cNvSpPr>
                <a:spLocks noEditPoints="1"/>
              </p:cNvSpPr>
              <p:nvPr/>
            </p:nvSpPr>
            <p:spPr bwMode="auto">
              <a:xfrm>
                <a:off x="5870" y="2964"/>
                <a:ext cx="9" cy="19"/>
              </a:xfrm>
              <a:custGeom>
                <a:avLst/>
                <a:gdLst>
                  <a:gd name="T0" fmla="*/ 7 w 9"/>
                  <a:gd name="T1" fmla="*/ 19 h 19"/>
                  <a:gd name="T2" fmla="*/ 0 w 9"/>
                  <a:gd name="T3" fmla="*/ 9 h 19"/>
                  <a:gd name="T4" fmla="*/ 2 w 9"/>
                  <a:gd name="T5" fmla="*/ 0 h 19"/>
                  <a:gd name="T6" fmla="*/ 9 w 9"/>
                  <a:gd name="T7" fmla="*/ 7 h 19"/>
                  <a:gd name="T8" fmla="*/ 7 w 9"/>
                  <a:gd name="T9" fmla="*/ 19 h 19"/>
                  <a:gd name="T10" fmla="*/ 0 w 9"/>
                  <a:gd name="T11" fmla="*/ 9 h 19"/>
                  <a:gd name="T12" fmla="*/ 7 w 9"/>
                  <a:gd name="T13" fmla="*/ 16 h 19"/>
                  <a:gd name="T14" fmla="*/ 9 w 9"/>
                  <a:gd name="T15" fmla="*/ 7 h 19"/>
                  <a:gd name="T16" fmla="*/ 2 w 9"/>
                  <a:gd name="T17" fmla="*/ 2 h 19"/>
                  <a:gd name="T18" fmla="*/ 0 w 9"/>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9"/>
                    </a:lnTo>
                    <a:lnTo>
                      <a:pt x="2" y="0"/>
                    </a:lnTo>
                    <a:lnTo>
                      <a:pt x="9" y="7"/>
                    </a:lnTo>
                    <a:lnTo>
                      <a:pt x="7" y="19"/>
                    </a:lnTo>
                    <a:close/>
                    <a:moveTo>
                      <a:pt x="0" y="9"/>
                    </a:moveTo>
                    <a:lnTo>
                      <a:pt x="7" y="16"/>
                    </a:lnTo>
                    <a:lnTo>
                      <a:pt x="9" y="7"/>
                    </a:lnTo>
                    <a:lnTo>
                      <a:pt x="2" y="2"/>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2" name="Freeform 175">
                <a:extLst>
                  <a:ext uri="{FF2B5EF4-FFF2-40B4-BE49-F238E27FC236}">
                    <a16:creationId xmlns:a16="http://schemas.microsoft.com/office/drawing/2014/main" id="{3DFFEE09-65C0-4552-ACF2-C6AFAC2A527C}"/>
                  </a:ext>
                </a:extLst>
              </p:cNvPr>
              <p:cNvSpPr>
                <a:spLocks/>
              </p:cNvSpPr>
              <p:nvPr/>
            </p:nvSpPr>
            <p:spPr bwMode="auto">
              <a:xfrm>
                <a:off x="5870" y="2959"/>
                <a:ext cx="9" cy="7"/>
              </a:xfrm>
              <a:custGeom>
                <a:avLst/>
                <a:gdLst>
                  <a:gd name="T0" fmla="*/ 9 w 9"/>
                  <a:gd name="T1" fmla="*/ 5 h 7"/>
                  <a:gd name="T2" fmla="*/ 9 w 9"/>
                  <a:gd name="T3" fmla="*/ 7 h 7"/>
                  <a:gd name="T4" fmla="*/ 0 w 9"/>
                  <a:gd name="T5" fmla="*/ 0 h 7"/>
                  <a:gd name="T6" fmla="*/ 0 w 9"/>
                  <a:gd name="T7" fmla="*/ 0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lnTo>
                      <a:pt x="9" y="7"/>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3" name="Freeform 176">
                <a:extLst>
                  <a:ext uri="{FF2B5EF4-FFF2-40B4-BE49-F238E27FC236}">
                    <a16:creationId xmlns:a16="http://schemas.microsoft.com/office/drawing/2014/main" id="{F8D02CD0-C4EB-4EDC-9F83-9F7C1B4761E7}"/>
                  </a:ext>
                </a:extLst>
              </p:cNvPr>
              <p:cNvSpPr>
                <a:spLocks/>
              </p:cNvSpPr>
              <p:nvPr/>
            </p:nvSpPr>
            <p:spPr bwMode="auto">
              <a:xfrm>
                <a:off x="5867" y="2952"/>
                <a:ext cx="8" cy="2"/>
              </a:xfrm>
              <a:custGeom>
                <a:avLst/>
                <a:gdLst>
                  <a:gd name="T0" fmla="*/ 8 w 8"/>
                  <a:gd name="T1" fmla="*/ 2 h 2"/>
                  <a:gd name="T2" fmla="*/ 0 w 8"/>
                  <a:gd name="T3" fmla="*/ 0 h 2"/>
                  <a:gd name="T4" fmla="*/ 0 w 8"/>
                  <a:gd name="T5" fmla="*/ 0 h 2"/>
                  <a:gd name="T6" fmla="*/ 8 w 8"/>
                  <a:gd name="T7" fmla="*/ 2 h 2"/>
                  <a:gd name="T8" fmla="*/ 8 w 8"/>
                  <a:gd name="T9" fmla="*/ 2 h 2"/>
                </a:gdLst>
                <a:ahLst/>
                <a:cxnLst>
                  <a:cxn ang="0">
                    <a:pos x="T0" y="T1"/>
                  </a:cxn>
                  <a:cxn ang="0">
                    <a:pos x="T2" y="T3"/>
                  </a:cxn>
                  <a:cxn ang="0">
                    <a:pos x="T4" y="T5"/>
                  </a:cxn>
                  <a:cxn ang="0">
                    <a:pos x="T6" y="T7"/>
                  </a:cxn>
                  <a:cxn ang="0">
                    <a:pos x="T8" y="T9"/>
                  </a:cxn>
                </a:cxnLst>
                <a:rect l="0" t="0" r="r" b="b"/>
                <a:pathLst>
                  <a:path w="8" h="2">
                    <a:moveTo>
                      <a:pt x="8" y="2"/>
                    </a:moveTo>
                    <a:lnTo>
                      <a:pt x="0" y="0"/>
                    </a:lnTo>
                    <a:lnTo>
                      <a:pt x="0" y="0"/>
                    </a:lnTo>
                    <a:lnTo>
                      <a:pt x="8" y="2"/>
                    </a:ln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4" name="Freeform 177">
                <a:extLst>
                  <a:ext uri="{FF2B5EF4-FFF2-40B4-BE49-F238E27FC236}">
                    <a16:creationId xmlns:a16="http://schemas.microsoft.com/office/drawing/2014/main" id="{B7B3253E-BFBE-4135-9A6A-515BCC23E98C}"/>
                  </a:ext>
                </a:extLst>
              </p:cNvPr>
              <p:cNvSpPr>
                <a:spLocks/>
              </p:cNvSpPr>
              <p:nvPr/>
            </p:nvSpPr>
            <p:spPr bwMode="auto">
              <a:xfrm>
                <a:off x="5865" y="2959"/>
                <a:ext cx="7" cy="9"/>
              </a:xfrm>
              <a:custGeom>
                <a:avLst/>
                <a:gdLst>
                  <a:gd name="T0" fmla="*/ 7 w 7"/>
                  <a:gd name="T1" fmla="*/ 0 h 9"/>
                  <a:gd name="T2" fmla="*/ 2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5" name="Freeform 178">
                <a:extLst>
                  <a:ext uri="{FF2B5EF4-FFF2-40B4-BE49-F238E27FC236}">
                    <a16:creationId xmlns:a16="http://schemas.microsoft.com/office/drawing/2014/main" id="{9D324547-46DE-475D-ACF5-093780DD3E95}"/>
                  </a:ext>
                </a:extLst>
              </p:cNvPr>
              <p:cNvSpPr>
                <a:spLocks/>
              </p:cNvSpPr>
              <p:nvPr/>
            </p:nvSpPr>
            <p:spPr bwMode="auto">
              <a:xfrm>
                <a:off x="5865" y="2952"/>
                <a:ext cx="5" cy="7"/>
              </a:xfrm>
              <a:custGeom>
                <a:avLst/>
                <a:gdLst>
                  <a:gd name="T0" fmla="*/ 5 w 5"/>
                  <a:gd name="T1" fmla="*/ 0 h 7"/>
                  <a:gd name="T2" fmla="*/ 0 w 5"/>
                  <a:gd name="T3" fmla="*/ 7 h 7"/>
                  <a:gd name="T4" fmla="*/ 0 w 5"/>
                  <a:gd name="T5" fmla="*/ 5 h 7"/>
                  <a:gd name="T6" fmla="*/ 2 w 5"/>
                  <a:gd name="T7" fmla="*/ 0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7"/>
                    </a:lnTo>
                    <a:lnTo>
                      <a:pt x="0" y="5"/>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6" name="Freeform 179">
                <a:extLst>
                  <a:ext uri="{FF2B5EF4-FFF2-40B4-BE49-F238E27FC236}">
                    <a16:creationId xmlns:a16="http://schemas.microsoft.com/office/drawing/2014/main" id="{BA385406-0CD4-4A5E-87B6-90D2E25FABF4}"/>
                  </a:ext>
                </a:extLst>
              </p:cNvPr>
              <p:cNvSpPr>
                <a:spLocks noEditPoints="1"/>
              </p:cNvSpPr>
              <p:nvPr/>
            </p:nvSpPr>
            <p:spPr bwMode="auto">
              <a:xfrm>
                <a:off x="5846" y="2888"/>
                <a:ext cx="9" cy="19"/>
              </a:xfrm>
              <a:custGeom>
                <a:avLst/>
                <a:gdLst>
                  <a:gd name="T0" fmla="*/ 9 w 9"/>
                  <a:gd name="T1" fmla="*/ 19 h 19"/>
                  <a:gd name="T2" fmla="*/ 0 w 9"/>
                  <a:gd name="T3" fmla="*/ 11 h 19"/>
                  <a:gd name="T4" fmla="*/ 2 w 9"/>
                  <a:gd name="T5" fmla="*/ 0 h 19"/>
                  <a:gd name="T6" fmla="*/ 9 w 9"/>
                  <a:gd name="T7" fmla="*/ 7 h 19"/>
                  <a:gd name="T8" fmla="*/ 9 w 9"/>
                  <a:gd name="T9" fmla="*/ 19 h 19"/>
                  <a:gd name="T10" fmla="*/ 2 w 9"/>
                  <a:gd name="T11" fmla="*/ 9 h 19"/>
                  <a:gd name="T12" fmla="*/ 7 w 9"/>
                  <a:gd name="T13" fmla="*/ 16 h 19"/>
                  <a:gd name="T14" fmla="*/ 9 w 9"/>
                  <a:gd name="T15" fmla="*/ 9 h 19"/>
                  <a:gd name="T16" fmla="*/ 2 w 9"/>
                  <a:gd name="T17" fmla="*/ 2 h 19"/>
                  <a:gd name="T18" fmla="*/ 2 w 9"/>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9"/>
                    </a:moveTo>
                    <a:lnTo>
                      <a:pt x="0" y="11"/>
                    </a:lnTo>
                    <a:lnTo>
                      <a:pt x="2" y="0"/>
                    </a:lnTo>
                    <a:lnTo>
                      <a:pt x="9" y="7"/>
                    </a:lnTo>
                    <a:lnTo>
                      <a:pt x="9" y="19"/>
                    </a:lnTo>
                    <a:close/>
                    <a:moveTo>
                      <a:pt x="2" y="9"/>
                    </a:moveTo>
                    <a:lnTo>
                      <a:pt x="7" y="16"/>
                    </a:lnTo>
                    <a:lnTo>
                      <a:pt x="9" y="9"/>
                    </a:lnTo>
                    <a:lnTo>
                      <a:pt x="2" y="2"/>
                    </a:lnTo>
                    <a:lnTo>
                      <a:pt x="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7" name="Freeform 180">
                <a:extLst>
                  <a:ext uri="{FF2B5EF4-FFF2-40B4-BE49-F238E27FC236}">
                    <a16:creationId xmlns:a16="http://schemas.microsoft.com/office/drawing/2014/main" id="{FF2937EC-449D-4254-BFF4-C03FB4D14CAD}"/>
                  </a:ext>
                </a:extLst>
              </p:cNvPr>
              <p:cNvSpPr>
                <a:spLocks/>
              </p:cNvSpPr>
              <p:nvPr/>
            </p:nvSpPr>
            <p:spPr bwMode="auto">
              <a:xfrm>
                <a:off x="5855" y="2902"/>
                <a:ext cx="5" cy="9"/>
              </a:xfrm>
              <a:custGeom>
                <a:avLst/>
                <a:gdLst>
                  <a:gd name="T0" fmla="*/ 5 w 5"/>
                  <a:gd name="T1" fmla="*/ 0 h 9"/>
                  <a:gd name="T2" fmla="*/ 0 w 5"/>
                  <a:gd name="T3" fmla="*/ 9 h 9"/>
                  <a:gd name="T4" fmla="*/ 0 w 5"/>
                  <a:gd name="T5" fmla="*/ 7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7"/>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8" name="Freeform 181">
                <a:extLst>
                  <a:ext uri="{FF2B5EF4-FFF2-40B4-BE49-F238E27FC236}">
                    <a16:creationId xmlns:a16="http://schemas.microsoft.com/office/drawing/2014/main" id="{A5C40F08-F597-46F6-AC2E-1149FB296695}"/>
                  </a:ext>
                </a:extLst>
              </p:cNvPr>
              <p:cNvSpPr>
                <a:spLocks/>
              </p:cNvSpPr>
              <p:nvPr/>
            </p:nvSpPr>
            <p:spPr bwMode="auto">
              <a:xfrm>
                <a:off x="5858" y="2911"/>
                <a:ext cx="5" cy="7"/>
              </a:xfrm>
              <a:custGeom>
                <a:avLst/>
                <a:gdLst>
                  <a:gd name="T0" fmla="*/ 5 w 5"/>
                  <a:gd name="T1" fmla="*/ 0 h 7"/>
                  <a:gd name="T2" fmla="*/ 0 w 5"/>
                  <a:gd name="T3" fmla="*/ 7 h 7"/>
                  <a:gd name="T4" fmla="*/ 0 w 5"/>
                  <a:gd name="T5" fmla="*/ 7 h 7"/>
                  <a:gd name="T6" fmla="*/ 2 w 5"/>
                  <a:gd name="T7" fmla="*/ 0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7"/>
                    </a:lnTo>
                    <a:lnTo>
                      <a:pt x="0" y="7"/>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9" name="Freeform 182">
                <a:extLst>
                  <a:ext uri="{FF2B5EF4-FFF2-40B4-BE49-F238E27FC236}">
                    <a16:creationId xmlns:a16="http://schemas.microsoft.com/office/drawing/2014/main" id="{217323C3-8F73-4F56-B381-F4F0DB1939AD}"/>
                  </a:ext>
                </a:extLst>
              </p:cNvPr>
              <p:cNvSpPr>
                <a:spLocks/>
              </p:cNvSpPr>
              <p:nvPr/>
            </p:nvSpPr>
            <p:spPr bwMode="auto">
              <a:xfrm>
                <a:off x="5846" y="2904"/>
                <a:ext cx="9" cy="7"/>
              </a:xfrm>
              <a:custGeom>
                <a:avLst/>
                <a:gdLst>
                  <a:gd name="T0" fmla="*/ 9 w 9"/>
                  <a:gd name="T1" fmla="*/ 5 h 7"/>
                  <a:gd name="T2" fmla="*/ 9 w 9"/>
                  <a:gd name="T3" fmla="*/ 7 h 7"/>
                  <a:gd name="T4" fmla="*/ 0 w 9"/>
                  <a:gd name="T5" fmla="*/ 3 h 7"/>
                  <a:gd name="T6" fmla="*/ 0 w 9"/>
                  <a:gd name="T7" fmla="*/ 0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lnTo>
                      <a:pt x="9" y="7"/>
                    </a:lnTo>
                    <a:lnTo>
                      <a:pt x="0" y="3"/>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0" name="Freeform 183">
                <a:extLst>
                  <a:ext uri="{FF2B5EF4-FFF2-40B4-BE49-F238E27FC236}">
                    <a16:creationId xmlns:a16="http://schemas.microsoft.com/office/drawing/2014/main" id="{F021FA1B-C571-4911-A839-AFE601188E97}"/>
                  </a:ext>
                </a:extLst>
              </p:cNvPr>
              <p:cNvSpPr>
                <a:spLocks/>
              </p:cNvSpPr>
              <p:nvPr/>
            </p:nvSpPr>
            <p:spPr bwMode="auto">
              <a:xfrm>
                <a:off x="5851" y="2914"/>
                <a:ext cx="7" cy="4"/>
              </a:xfrm>
              <a:custGeom>
                <a:avLst/>
                <a:gdLst>
                  <a:gd name="T0" fmla="*/ 7 w 7"/>
                  <a:gd name="T1" fmla="*/ 4 h 4"/>
                  <a:gd name="T2" fmla="*/ 0 w 7"/>
                  <a:gd name="T3" fmla="*/ 2 h 4"/>
                  <a:gd name="T4" fmla="*/ 0 w 7"/>
                  <a:gd name="T5" fmla="*/ 0 h 4"/>
                  <a:gd name="T6" fmla="*/ 7 w 7"/>
                  <a:gd name="T7" fmla="*/ 4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0" y="2"/>
                    </a:lnTo>
                    <a:lnTo>
                      <a:pt x="0" y="0"/>
                    </a:lnTo>
                    <a:lnTo>
                      <a:pt x="7" y="4"/>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1" name="Freeform 184">
                <a:extLst>
                  <a:ext uri="{FF2B5EF4-FFF2-40B4-BE49-F238E27FC236}">
                    <a16:creationId xmlns:a16="http://schemas.microsoft.com/office/drawing/2014/main" id="{D5239DAA-78FB-4A9F-8435-B4F436FAC812}"/>
                  </a:ext>
                </a:extLst>
              </p:cNvPr>
              <p:cNvSpPr>
                <a:spLocks noEditPoints="1"/>
              </p:cNvSpPr>
              <p:nvPr/>
            </p:nvSpPr>
            <p:spPr bwMode="auto">
              <a:xfrm>
                <a:off x="5846" y="2918"/>
                <a:ext cx="33" cy="34"/>
              </a:xfrm>
              <a:custGeom>
                <a:avLst/>
                <a:gdLst>
                  <a:gd name="T0" fmla="*/ 29 w 33"/>
                  <a:gd name="T1" fmla="*/ 29 h 34"/>
                  <a:gd name="T2" fmla="*/ 19 w 33"/>
                  <a:gd name="T3" fmla="*/ 27 h 34"/>
                  <a:gd name="T4" fmla="*/ 17 w 33"/>
                  <a:gd name="T5" fmla="*/ 34 h 34"/>
                  <a:gd name="T6" fmla="*/ 12 w 33"/>
                  <a:gd name="T7" fmla="*/ 24 h 34"/>
                  <a:gd name="T8" fmla="*/ 5 w 33"/>
                  <a:gd name="T9" fmla="*/ 27 h 34"/>
                  <a:gd name="T10" fmla="*/ 9 w 33"/>
                  <a:gd name="T11" fmla="*/ 19 h 34"/>
                  <a:gd name="T12" fmla="*/ 0 w 33"/>
                  <a:gd name="T13" fmla="*/ 15 h 34"/>
                  <a:gd name="T14" fmla="*/ 7 w 33"/>
                  <a:gd name="T15" fmla="*/ 12 h 34"/>
                  <a:gd name="T16" fmla="*/ 7 w 33"/>
                  <a:gd name="T17" fmla="*/ 3 h 34"/>
                  <a:gd name="T18" fmla="*/ 14 w 33"/>
                  <a:gd name="T19" fmla="*/ 8 h 34"/>
                  <a:gd name="T20" fmla="*/ 19 w 33"/>
                  <a:gd name="T21" fmla="*/ 0 h 34"/>
                  <a:gd name="T22" fmla="*/ 21 w 33"/>
                  <a:gd name="T23" fmla="*/ 8 h 34"/>
                  <a:gd name="T24" fmla="*/ 29 w 33"/>
                  <a:gd name="T25" fmla="*/ 8 h 34"/>
                  <a:gd name="T26" fmla="*/ 26 w 33"/>
                  <a:gd name="T27" fmla="*/ 15 h 34"/>
                  <a:gd name="T28" fmla="*/ 33 w 33"/>
                  <a:gd name="T29" fmla="*/ 17 h 34"/>
                  <a:gd name="T30" fmla="*/ 26 w 33"/>
                  <a:gd name="T31" fmla="*/ 22 h 34"/>
                  <a:gd name="T32" fmla="*/ 29 w 33"/>
                  <a:gd name="T33" fmla="*/ 29 h 34"/>
                  <a:gd name="T34" fmla="*/ 17 w 33"/>
                  <a:gd name="T35" fmla="*/ 31 h 34"/>
                  <a:gd name="T36" fmla="*/ 19 w 33"/>
                  <a:gd name="T37" fmla="*/ 24 h 34"/>
                  <a:gd name="T38" fmla="*/ 26 w 33"/>
                  <a:gd name="T39" fmla="*/ 27 h 34"/>
                  <a:gd name="T40" fmla="*/ 26 w 33"/>
                  <a:gd name="T41" fmla="*/ 22 h 34"/>
                  <a:gd name="T42" fmla="*/ 31 w 33"/>
                  <a:gd name="T43" fmla="*/ 17 h 34"/>
                  <a:gd name="T44" fmla="*/ 24 w 33"/>
                  <a:gd name="T45" fmla="*/ 15 h 34"/>
                  <a:gd name="T46" fmla="*/ 26 w 33"/>
                  <a:gd name="T47" fmla="*/ 8 h 34"/>
                  <a:gd name="T48" fmla="*/ 21 w 33"/>
                  <a:gd name="T49" fmla="*/ 8 h 34"/>
                  <a:gd name="T50" fmla="*/ 19 w 33"/>
                  <a:gd name="T51" fmla="*/ 3 h 34"/>
                  <a:gd name="T52" fmla="*/ 14 w 33"/>
                  <a:gd name="T53" fmla="*/ 8 h 34"/>
                  <a:gd name="T54" fmla="*/ 7 w 33"/>
                  <a:gd name="T55" fmla="*/ 5 h 34"/>
                  <a:gd name="T56" fmla="*/ 9 w 33"/>
                  <a:gd name="T57" fmla="*/ 12 h 34"/>
                  <a:gd name="T58" fmla="*/ 2 w 33"/>
                  <a:gd name="T59" fmla="*/ 15 h 34"/>
                  <a:gd name="T60" fmla="*/ 9 w 33"/>
                  <a:gd name="T61" fmla="*/ 19 h 34"/>
                  <a:gd name="T62" fmla="*/ 7 w 33"/>
                  <a:gd name="T63" fmla="*/ 27 h 34"/>
                  <a:gd name="T64" fmla="*/ 12 w 33"/>
                  <a:gd name="T65" fmla="*/ 24 h 34"/>
                  <a:gd name="T66" fmla="*/ 17 w 33"/>
                  <a:gd name="T6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4">
                    <a:moveTo>
                      <a:pt x="29" y="29"/>
                    </a:moveTo>
                    <a:lnTo>
                      <a:pt x="19" y="27"/>
                    </a:lnTo>
                    <a:lnTo>
                      <a:pt x="17" y="34"/>
                    </a:lnTo>
                    <a:lnTo>
                      <a:pt x="12" y="24"/>
                    </a:lnTo>
                    <a:lnTo>
                      <a:pt x="5" y="27"/>
                    </a:lnTo>
                    <a:lnTo>
                      <a:pt x="9" y="19"/>
                    </a:lnTo>
                    <a:lnTo>
                      <a:pt x="0" y="15"/>
                    </a:lnTo>
                    <a:lnTo>
                      <a:pt x="7" y="12"/>
                    </a:lnTo>
                    <a:lnTo>
                      <a:pt x="7" y="3"/>
                    </a:lnTo>
                    <a:lnTo>
                      <a:pt x="14" y="8"/>
                    </a:lnTo>
                    <a:lnTo>
                      <a:pt x="19" y="0"/>
                    </a:lnTo>
                    <a:lnTo>
                      <a:pt x="21" y="8"/>
                    </a:lnTo>
                    <a:lnTo>
                      <a:pt x="29" y="8"/>
                    </a:lnTo>
                    <a:lnTo>
                      <a:pt x="26" y="15"/>
                    </a:lnTo>
                    <a:lnTo>
                      <a:pt x="33" y="17"/>
                    </a:lnTo>
                    <a:lnTo>
                      <a:pt x="26" y="22"/>
                    </a:lnTo>
                    <a:lnTo>
                      <a:pt x="29" y="29"/>
                    </a:lnTo>
                    <a:close/>
                    <a:moveTo>
                      <a:pt x="17" y="31"/>
                    </a:moveTo>
                    <a:lnTo>
                      <a:pt x="19" y="24"/>
                    </a:lnTo>
                    <a:lnTo>
                      <a:pt x="26" y="27"/>
                    </a:lnTo>
                    <a:lnTo>
                      <a:pt x="26" y="22"/>
                    </a:lnTo>
                    <a:lnTo>
                      <a:pt x="31" y="17"/>
                    </a:lnTo>
                    <a:lnTo>
                      <a:pt x="24" y="15"/>
                    </a:lnTo>
                    <a:lnTo>
                      <a:pt x="26" y="8"/>
                    </a:lnTo>
                    <a:lnTo>
                      <a:pt x="21" y="8"/>
                    </a:lnTo>
                    <a:lnTo>
                      <a:pt x="19" y="3"/>
                    </a:lnTo>
                    <a:lnTo>
                      <a:pt x="14" y="8"/>
                    </a:lnTo>
                    <a:lnTo>
                      <a:pt x="7" y="5"/>
                    </a:lnTo>
                    <a:lnTo>
                      <a:pt x="9" y="12"/>
                    </a:lnTo>
                    <a:lnTo>
                      <a:pt x="2" y="15"/>
                    </a:lnTo>
                    <a:lnTo>
                      <a:pt x="9" y="19"/>
                    </a:lnTo>
                    <a:lnTo>
                      <a:pt x="7" y="27"/>
                    </a:lnTo>
                    <a:lnTo>
                      <a:pt x="12" y="24"/>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2" name="Freeform 185">
                <a:extLst>
                  <a:ext uri="{FF2B5EF4-FFF2-40B4-BE49-F238E27FC236}">
                    <a16:creationId xmlns:a16="http://schemas.microsoft.com/office/drawing/2014/main" id="{A4E71A90-98AE-494E-BA6F-B9319D25A69D}"/>
                  </a:ext>
                </a:extLst>
              </p:cNvPr>
              <p:cNvSpPr>
                <a:spLocks noEditPoints="1"/>
              </p:cNvSpPr>
              <p:nvPr/>
            </p:nvSpPr>
            <p:spPr bwMode="auto">
              <a:xfrm>
                <a:off x="5445" y="2788"/>
                <a:ext cx="9" cy="16"/>
              </a:xfrm>
              <a:custGeom>
                <a:avLst/>
                <a:gdLst>
                  <a:gd name="T0" fmla="*/ 9 w 9"/>
                  <a:gd name="T1" fmla="*/ 12 h 16"/>
                  <a:gd name="T2" fmla="*/ 0 w 9"/>
                  <a:gd name="T3" fmla="*/ 16 h 16"/>
                  <a:gd name="T4" fmla="*/ 0 w 9"/>
                  <a:gd name="T5" fmla="*/ 7 h 16"/>
                  <a:gd name="T6" fmla="*/ 9 w 9"/>
                  <a:gd name="T7" fmla="*/ 0 h 16"/>
                  <a:gd name="T8" fmla="*/ 9 w 9"/>
                  <a:gd name="T9" fmla="*/ 12 h 16"/>
                  <a:gd name="T10" fmla="*/ 2 w 9"/>
                  <a:gd name="T11" fmla="*/ 16 h 16"/>
                  <a:gd name="T12" fmla="*/ 9 w 9"/>
                  <a:gd name="T13" fmla="*/ 9 h 16"/>
                  <a:gd name="T14" fmla="*/ 9 w 9"/>
                  <a:gd name="T15" fmla="*/ 2 h 16"/>
                  <a:gd name="T16" fmla="*/ 2 w 9"/>
                  <a:gd name="T17" fmla="*/ 7 h 16"/>
                  <a:gd name="T18" fmla="*/ 2 w 9"/>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6">
                    <a:moveTo>
                      <a:pt x="9" y="12"/>
                    </a:moveTo>
                    <a:lnTo>
                      <a:pt x="0" y="16"/>
                    </a:lnTo>
                    <a:lnTo>
                      <a:pt x="0" y="7"/>
                    </a:lnTo>
                    <a:lnTo>
                      <a:pt x="9" y="0"/>
                    </a:lnTo>
                    <a:lnTo>
                      <a:pt x="9" y="12"/>
                    </a:lnTo>
                    <a:close/>
                    <a:moveTo>
                      <a:pt x="2" y="16"/>
                    </a:moveTo>
                    <a:lnTo>
                      <a:pt x="9" y="9"/>
                    </a:lnTo>
                    <a:lnTo>
                      <a:pt x="9" y="2"/>
                    </a:lnTo>
                    <a:lnTo>
                      <a:pt x="2" y="7"/>
                    </a:lnTo>
                    <a:lnTo>
                      <a:pt x="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3" name="Freeform 186">
                <a:extLst>
                  <a:ext uri="{FF2B5EF4-FFF2-40B4-BE49-F238E27FC236}">
                    <a16:creationId xmlns:a16="http://schemas.microsoft.com/office/drawing/2014/main" id="{31F2C5D9-4315-4660-81E1-587333ED89F9}"/>
                  </a:ext>
                </a:extLst>
              </p:cNvPr>
              <p:cNvSpPr>
                <a:spLocks/>
              </p:cNvSpPr>
              <p:nvPr/>
            </p:nvSpPr>
            <p:spPr bwMode="auto">
              <a:xfrm>
                <a:off x="5404" y="2816"/>
                <a:ext cx="55" cy="31"/>
              </a:xfrm>
              <a:custGeom>
                <a:avLst/>
                <a:gdLst>
                  <a:gd name="T0" fmla="*/ 55 w 55"/>
                  <a:gd name="T1" fmla="*/ 31 h 31"/>
                  <a:gd name="T2" fmla="*/ 55 w 55"/>
                  <a:gd name="T3" fmla="*/ 31 h 31"/>
                  <a:gd name="T4" fmla="*/ 0 w 55"/>
                  <a:gd name="T5" fmla="*/ 0 h 31"/>
                  <a:gd name="T6" fmla="*/ 0 w 55"/>
                  <a:gd name="T7" fmla="*/ 0 h 31"/>
                  <a:gd name="T8" fmla="*/ 55 w 55"/>
                  <a:gd name="T9" fmla="*/ 31 h 31"/>
                </a:gdLst>
                <a:ahLst/>
                <a:cxnLst>
                  <a:cxn ang="0">
                    <a:pos x="T0" y="T1"/>
                  </a:cxn>
                  <a:cxn ang="0">
                    <a:pos x="T2" y="T3"/>
                  </a:cxn>
                  <a:cxn ang="0">
                    <a:pos x="T4" y="T5"/>
                  </a:cxn>
                  <a:cxn ang="0">
                    <a:pos x="T6" y="T7"/>
                  </a:cxn>
                  <a:cxn ang="0">
                    <a:pos x="T8" y="T9"/>
                  </a:cxn>
                </a:cxnLst>
                <a:rect l="0" t="0" r="r" b="b"/>
                <a:pathLst>
                  <a:path w="55" h="31">
                    <a:moveTo>
                      <a:pt x="55" y="31"/>
                    </a:moveTo>
                    <a:lnTo>
                      <a:pt x="55" y="31"/>
                    </a:lnTo>
                    <a:lnTo>
                      <a:pt x="0" y="0"/>
                    </a:lnTo>
                    <a:lnTo>
                      <a:pt x="0" y="0"/>
                    </a:lnTo>
                    <a:lnTo>
                      <a:pt x="55"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4" name="Freeform 187">
                <a:extLst>
                  <a:ext uri="{FF2B5EF4-FFF2-40B4-BE49-F238E27FC236}">
                    <a16:creationId xmlns:a16="http://schemas.microsoft.com/office/drawing/2014/main" id="{00A3A782-2BCA-455F-B733-F9EC1DCEA068}"/>
                  </a:ext>
                </a:extLst>
              </p:cNvPr>
              <p:cNvSpPr>
                <a:spLocks noEditPoints="1"/>
              </p:cNvSpPr>
              <p:nvPr/>
            </p:nvSpPr>
            <p:spPr bwMode="auto">
              <a:xfrm>
                <a:off x="5388" y="2807"/>
                <a:ext cx="16" cy="9"/>
              </a:xfrm>
              <a:custGeom>
                <a:avLst/>
                <a:gdLst>
                  <a:gd name="T0" fmla="*/ 16 w 16"/>
                  <a:gd name="T1" fmla="*/ 9 h 9"/>
                  <a:gd name="T2" fmla="*/ 7 w 16"/>
                  <a:gd name="T3" fmla="*/ 9 h 9"/>
                  <a:gd name="T4" fmla="*/ 0 w 16"/>
                  <a:gd name="T5" fmla="*/ 0 h 9"/>
                  <a:gd name="T6" fmla="*/ 11 w 16"/>
                  <a:gd name="T7" fmla="*/ 0 h 9"/>
                  <a:gd name="T8" fmla="*/ 16 w 16"/>
                  <a:gd name="T9" fmla="*/ 9 h 9"/>
                  <a:gd name="T10" fmla="*/ 7 w 16"/>
                  <a:gd name="T11" fmla="*/ 9 h 9"/>
                  <a:gd name="T12" fmla="*/ 16 w 16"/>
                  <a:gd name="T13" fmla="*/ 9 h 9"/>
                  <a:gd name="T14" fmla="*/ 9 w 16"/>
                  <a:gd name="T15" fmla="*/ 2 h 9"/>
                  <a:gd name="T16" fmla="*/ 2 w 16"/>
                  <a:gd name="T17" fmla="*/ 2 h 9"/>
                  <a:gd name="T18" fmla="*/ 7 w 16"/>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9">
                    <a:moveTo>
                      <a:pt x="16" y="9"/>
                    </a:moveTo>
                    <a:lnTo>
                      <a:pt x="7" y="9"/>
                    </a:lnTo>
                    <a:lnTo>
                      <a:pt x="0" y="0"/>
                    </a:lnTo>
                    <a:lnTo>
                      <a:pt x="11" y="0"/>
                    </a:lnTo>
                    <a:lnTo>
                      <a:pt x="16" y="9"/>
                    </a:lnTo>
                    <a:close/>
                    <a:moveTo>
                      <a:pt x="7" y="9"/>
                    </a:moveTo>
                    <a:lnTo>
                      <a:pt x="16" y="9"/>
                    </a:lnTo>
                    <a:lnTo>
                      <a:pt x="9"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5" name="Freeform 188">
                <a:extLst>
                  <a:ext uri="{FF2B5EF4-FFF2-40B4-BE49-F238E27FC236}">
                    <a16:creationId xmlns:a16="http://schemas.microsoft.com/office/drawing/2014/main" id="{17C4FEAB-628F-401C-91EA-1CFA51B5944B}"/>
                  </a:ext>
                </a:extLst>
              </p:cNvPr>
              <p:cNvSpPr>
                <a:spLocks/>
              </p:cNvSpPr>
              <p:nvPr/>
            </p:nvSpPr>
            <p:spPr bwMode="auto">
              <a:xfrm>
                <a:off x="5397" y="2819"/>
                <a:ext cx="12" cy="4"/>
              </a:xfrm>
              <a:custGeom>
                <a:avLst/>
                <a:gdLst>
                  <a:gd name="T0" fmla="*/ 12 w 12"/>
                  <a:gd name="T1" fmla="*/ 0 h 4"/>
                  <a:gd name="T2" fmla="*/ 2 w 12"/>
                  <a:gd name="T3" fmla="*/ 4 h 4"/>
                  <a:gd name="T4" fmla="*/ 0 w 12"/>
                  <a:gd name="T5" fmla="*/ 2 h 4"/>
                  <a:gd name="T6" fmla="*/ 12 w 12"/>
                  <a:gd name="T7" fmla="*/ 0 h 4"/>
                  <a:gd name="T8" fmla="*/ 12 w 12"/>
                  <a:gd name="T9" fmla="*/ 0 h 4"/>
                </a:gdLst>
                <a:ahLst/>
                <a:cxnLst>
                  <a:cxn ang="0">
                    <a:pos x="T0" y="T1"/>
                  </a:cxn>
                  <a:cxn ang="0">
                    <a:pos x="T2" y="T3"/>
                  </a:cxn>
                  <a:cxn ang="0">
                    <a:pos x="T4" y="T5"/>
                  </a:cxn>
                  <a:cxn ang="0">
                    <a:pos x="T6" y="T7"/>
                  </a:cxn>
                  <a:cxn ang="0">
                    <a:pos x="T8" y="T9"/>
                  </a:cxn>
                </a:cxnLst>
                <a:rect l="0" t="0" r="r" b="b"/>
                <a:pathLst>
                  <a:path w="12" h="4">
                    <a:moveTo>
                      <a:pt x="12" y="0"/>
                    </a:moveTo>
                    <a:lnTo>
                      <a:pt x="2" y="4"/>
                    </a:lnTo>
                    <a:lnTo>
                      <a:pt x="0" y="2"/>
                    </a:lnTo>
                    <a:lnTo>
                      <a:pt x="12"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6" name="Freeform 189">
                <a:extLst>
                  <a:ext uri="{FF2B5EF4-FFF2-40B4-BE49-F238E27FC236}">
                    <a16:creationId xmlns:a16="http://schemas.microsoft.com/office/drawing/2014/main" id="{00A40504-99B3-4E3C-A5A4-D74C29BAE822}"/>
                  </a:ext>
                </a:extLst>
              </p:cNvPr>
              <p:cNvSpPr>
                <a:spLocks/>
              </p:cNvSpPr>
              <p:nvPr/>
            </p:nvSpPr>
            <p:spPr bwMode="auto">
              <a:xfrm>
                <a:off x="5409" y="2823"/>
                <a:ext cx="7" cy="3"/>
              </a:xfrm>
              <a:custGeom>
                <a:avLst/>
                <a:gdLst>
                  <a:gd name="T0" fmla="*/ 7 w 7"/>
                  <a:gd name="T1" fmla="*/ 0 h 3"/>
                  <a:gd name="T2" fmla="*/ 0 w 7"/>
                  <a:gd name="T3" fmla="*/ 3 h 3"/>
                  <a:gd name="T4" fmla="*/ 0 w 7"/>
                  <a:gd name="T5" fmla="*/ 3 h 3"/>
                  <a:gd name="T6" fmla="*/ 7 w 7"/>
                  <a:gd name="T7" fmla="*/ 0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0" y="3"/>
                    </a:lnTo>
                    <a:lnTo>
                      <a:pt x="0" y="3"/>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7" name="Freeform 190">
                <a:extLst>
                  <a:ext uri="{FF2B5EF4-FFF2-40B4-BE49-F238E27FC236}">
                    <a16:creationId xmlns:a16="http://schemas.microsoft.com/office/drawing/2014/main" id="{23AEACD8-53EF-4068-A924-281906ED0C84}"/>
                  </a:ext>
                </a:extLst>
              </p:cNvPr>
              <p:cNvSpPr>
                <a:spLocks/>
              </p:cNvSpPr>
              <p:nvPr/>
            </p:nvSpPr>
            <p:spPr bwMode="auto">
              <a:xfrm>
                <a:off x="5404" y="2809"/>
                <a:ext cx="5" cy="10"/>
              </a:xfrm>
              <a:custGeom>
                <a:avLst/>
                <a:gdLst>
                  <a:gd name="T0" fmla="*/ 5 w 5"/>
                  <a:gd name="T1" fmla="*/ 10 h 10"/>
                  <a:gd name="T2" fmla="*/ 3 w 5"/>
                  <a:gd name="T3" fmla="*/ 10 h 10"/>
                  <a:gd name="T4" fmla="*/ 0 w 5"/>
                  <a:gd name="T5" fmla="*/ 0 h 10"/>
                  <a:gd name="T6" fmla="*/ 3 w 5"/>
                  <a:gd name="T7" fmla="*/ 0 h 10"/>
                  <a:gd name="T8" fmla="*/ 5 w 5"/>
                  <a:gd name="T9" fmla="*/ 10 h 10"/>
                </a:gdLst>
                <a:ahLst/>
                <a:cxnLst>
                  <a:cxn ang="0">
                    <a:pos x="T0" y="T1"/>
                  </a:cxn>
                  <a:cxn ang="0">
                    <a:pos x="T2" y="T3"/>
                  </a:cxn>
                  <a:cxn ang="0">
                    <a:pos x="T4" y="T5"/>
                  </a:cxn>
                  <a:cxn ang="0">
                    <a:pos x="T6" y="T7"/>
                  </a:cxn>
                  <a:cxn ang="0">
                    <a:pos x="T8" y="T9"/>
                  </a:cxn>
                </a:cxnLst>
                <a:rect l="0" t="0" r="r" b="b"/>
                <a:pathLst>
                  <a:path w="5" h="10">
                    <a:moveTo>
                      <a:pt x="5" y="10"/>
                    </a:moveTo>
                    <a:lnTo>
                      <a:pt x="3" y="10"/>
                    </a:lnTo>
                    <a:lnTo>
                      <a:pt x="0" y="0"/>
                    </a:lnTo>
                    <a:lnTo>
                      <a:pt x="3" y="0"/>
                    </a:lnTo>
                    <a:lnTo>
                      <a:pt x="5"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8" name="Freeform 191">
                <a:extLst>
                  <a:ext uri="{FF2B5EF4-FFF2-40B4-BE49-F238E27FC236}">
                    <a16:creationId xmlns:a16="http://schemas.microsoft.com/office/drawing/2014/main" id="{A5B6C489-674A-43D8-8089-DECB03F6F060}"/>
                  </a:ext>
                </a:extLst>
              </p:cNvPr>
              <p:cNvSpPr>
                <a:spLocks/>
              </p:cNvSpPr>
              <p:nvPr/>
            </p:nvSpPr>
            <p:spPr bwMode="auto">
              <a:xfrm>
                <a:off x="5414" y="2816"/>
                <a:ext cx="2" cy="7"/>
              </a:xfrm>
              <a:custGeom>
                <a:avLst/>
                <a:gdLst>
                  <a:gd name="T0" fmla="*/ 2 w 2"/>
                  <a:gd name="T1" fmla="*/ 7 h 7"/>
                  <a:gd name="T2" fmla="*/ 0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9" name="Freeform 192">
                <a:extLst>
                  <a:ext uri="{FF2B5EF4-FFF2-40B4-BE49-F238E27FC236}">
                    <a16:creationId xmlns:a16="http://schemas.microsoft.com/office/drawing/2014/main" id="{80709BC4-374D-4AAE-960D-96E6BF007F03}"/>
                  </a:ext>
                </a:extLst>
              </p:cNvPr>
              <p:cNvSpPr>
                <a:spLocks noEditPoints="1"/>
              </p:cNvSpPr>
              <p:nvPr/>
            </p:nvSpPr>
            <p:spPr bwMode="auto">
              <a:xfrm>
                <a:off x="5457" y="2845"/>
                <a:ext cx="19" cy="9"/>
              </a:xfrm>
              <a:custGeom>
                <a:avLst/>
                <a:gdLst>
                  <a:gd name="T0" fmla="*/ 19 w 19"/>
                  <a:gd name="T1" fmla="*/ 9 h 9"/>
                  <a:gd name="T2" fmla="*/ 7 w 19"/>
                  <a:gd name="T3" fmla="*/ 9 h 9"/>
                  <a:gd name="T4" fmla="*/ 0 w 19"/>
                  <a:gd name="T5" fmla="*/ 0 h 9"/>
                  <a:gd name="T6" fmla="*/ 12 w 19"/>
                  <a:gd name="T7" fmla="*/ 0 h 9"/>
                  <a:gd name="T8" fmla="*/ 19 w 19"/>
                  <a:gd name="T9" fmla="*/ 9 h 9"/>
                  <a:gd name="T10" fmla="*/ 7 w 19"/>
                  <a:gd name="T11" fmla="*/ 9 h 9"/>
                  <a:gd name="T12" fmla="*/ 17 w 19"/>
                  <a:gd name="T13" fmla="*/ 9 h 9"/>
                  <a:gd name="T14" fmla="*/ 12 w 19"/>
                  <a:gd name="T15" fmla="*/ 2 h 9"/>
                  <a:gd name="T16" fmla="*/ 2 w 19"/>
                  <a:gd name="T17" fmla="*/ 2 h 9"/>
                  <a:gd name="T18" fmla="*/ 7 w 19"/>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19" y="9"/>
                    </a:moveTo>
                    <a:lnTo>
                      <a:pt x="7" y="9"/>
                    </a:lnTo>
                    <a:lnTo>
                      <a:pt x="0" y="0"/>
                    </a:lnTo>
                    <a:lnTo>
                      <a:pt x="12" y="0"/>
                    </a:lnTo>
                    <a:lnTo>
                      <a:pt x="19" y="9"/>
                    </a:lnTo>
                    <a:close/>
                    <a:moveTo>
                      <a:pt x="7" y="9"/>
                    </a:moveTo>
                    <a:lnTo>
                      <a:pt x="17" y="9"/>
                    </a:lnTo>
                    <a:lnTo>
                      <a:pt x="12"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0" name="Freeform 193">
                <a:extLst>
                  <a:ext uri="{FF2B5EF4-FFF2-40B4-BE49-F238E27FC236}">
                    <a16:creationId xmlns:a16="http://schemas.microsoft.com/office/drawing/2014/main" id="{C798EF65-D163-4339-B97A-3455220FFEC8}"/>
                  </a:ext>
                </a:extLst>
              </p:cNvPr>
              <p:cNvSpPr>
                <a:spLocks/>
              </p:cNvSpPr>
              <p:nvPr/>
            </p:nvSpPr>
            <p:spPr bwMode="auto">
              <a:xfrm>
                <a:off x="5454" y="2842"/>
                <a:ext cx="3" cy="12"/>
              </a:xfrm>
              <a:custGeom>
                <a:avLst/>
                <a:gdLst>
                  <a:gd name="T0" fmla="*/ 3 w 3"/>
                  <a:gd name="T1" fmla="*/ 12 h 12"/>
                  <a:gd name="T2" fmla="*/ 3 w 3"/>
                  <a:gd name="T3" fmla="*/ 12 h 12"/>
                  <a:gd name="T4" fmla="*/ 0 w 3"/>
                  <a:gd name="T5" fmla="*/ 3 h 12"/>
                  <a:gd name="T6" fmla="*/ 0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3" y="12"/>
                    </a:lnTo>
                    <a:lnTo>
                      <a:pt x="0" y="3"/>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1" name="Freeform 194">
                <a:extLst>
                  <a:ext uri="{FF2B5EF4-FFF2-40B4-BE49-F238E27FC236}">
                    <a16:creationId xmlns:a16="http://schemas.microsoft.com/office/drawing/2014/main" id="{EDA164AF-570C-48E2-9C58-CF589A913518}"/>
                  </a:ext>
                </a:extLst>
              </p:cNvPr>
              <p:cNvSpPr>
                <a:spLocks/>
              </p:cNvSpPr>
              <p:nvPr/>
            </p:nvSpPr>
            <p:spPr bwMode="auto">
              <a:xfrm>
                <a:off x="5447" y="2840"/>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2" name="Freeform 195">
                <a:extLst>
                  <a:ext uri="{FF2B5EF4-FFF2-40B4-BE49-F238E27FC236}">
                    <a16:creationId xmlns:a16="http://schemas.microsoft.com/office/drawing/2014/main" id="{DBAFDA40-8C9E-4BA4-849D-BD039C56DDA4}"/>
                  </a:ext>
                </a:extLst>
              </p:cNvPr>
              <p:cNvSpPr>
                <a:spLocks/>
              </p:cNvSpPr>
              <p:nvPr/>
            </p:nvSpPr>
            <p:spPr bwMode="auto">
              <a:xfrm>
                <a:off x="5454" y="2840"/>
                <a:ext cx="10" cy="5"/>
              </a:xfrm>
              <a:custGeom>
                <a:avLst/>
                <a:gdLst>
                  <a:gd name="T0" fmla="*/ 10 w 10"/>
                  <a:gd name="T1" fmla="*/ 0 h 5"/>
                  <a:gd name="T2" fmla="*/ 0 w 10"/>
                  <a:gd name="T3" fmla="*/ 5 h 5"/>
                  <a:gd name="T4" fmla="*/ 0 w 10"/>
                  <a:gd name="T5" fmla="*/ 2 h 5"/>
                  <a:gd name="T6" fmla="*/ 10 w 10"/>
                  <a:gd name="T7" fmla="*/ 0 h 5"/>
                  <a:gd name="T8" fmla="*/ 10 w 10"/>
                  <a:gd name="T9" fmla="*/ 0 h 5"/>
                </a:gdLst>
                <a:ahLst/>
                <a:cxnLst>
                  <a:cxn ang="0">
                    <a:pos x="T0" y="T1"/>
                  </a:cxn>
                  <a:cxn ang="0">
                    <a:pos x="T2" y="T3"/>
                  </a:cxn>
                  <a:cxn ang="0">
                    <a:pos x="T4" y="T5"/>
                  </a:cxn>
                  <a:cxn ang="0">
                    <a:pos x="T6" y="T7"/>
                  </a:cxn>
                  <a:cxn ang="0">
                    <a:pos x="T8" y="T9"/>
                  </a:cxn>
                </a:cxnLst>
                <a:rect l="0" t="0" r="r" b="b"/>
                <a:pathLst>
                  <a:path w="10" h="5">
                    <a:moveTo>
                      <a:pt x="10" y="0"/>
                    </a:moveTo>
                    <a:lnTo>
                      <a:pt x="0" y="5"/>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3" name="Freeform 196">
                <a:extLst>
                  <a:ext uri="{FF2B5EF4-FFF2-40B4-BE49-F238E27FC236}">
                    <a16:creationId xmlns:a16="http://schemas.microsoft.com/office/drawing/2014/main" id="{8D9B3063-E96A-48B2-A263-09D567471B66}"/>
                  </a:ext>
                </a:extLst>
              </p:cNvPr>
              <p:cNvSpPr>
                <a:spLocks/>
              </p:cNvSpPr>
              <p:nvPr/>
            </p:nvSpPr>
            <p:spPr bwMode="auto">
              <a:xfrm>
                <a:off x="5447" y="2838"/>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4" name="Freeform 197">
                <a:extLst>
                  <a:ext uri="{FF2B5EF4-FFF2-40B4-BE49-F238E27FC236}">
                    <a16:creationId xmlns:a16="http://schemas.microsoft.com/office/drawing/2014/main" id="{E4499F50-ADEA-4197-B996-7846C8E592DE}"/>
                  </a:ext>
                </a:extLst>
              </p:cNvPr>
              <p:cNvSpPr>
                <a:spLocks/>
              </p:cNvSpPr>
              <p:nvPr/>
            </p:nvSpPr>
            <p:spPr bwMode="auto">
              <a:xfrm>
                <a:off x="5416" y="2802"/>
                <a:ext cx="31" cy="57"/>
              </a:xfrm>
              <a:custGeom>
                <a:avLst/>
                <a:gdLst>
                  <a:gd name="T0" fmla="*/ 31 w 31"/>
                  <a:gd name="T1" fmla="*/ 0 h 57"/>
                  <a:gd name="T2" fmla="*/ 0 w 31"/>
                  <a:gd name="T3" fmla="*/ 57 h 57"/>
                  <a:gd name="T4" fmla="*/ 0 w 31"/>
                  <a:gd name="T5" fmla="*/ 57 h 57"/>
                  <a:gd name="T6" fmla="*/ 31 w 31"/>
                  <a:gd name="T7" fmla="*/ 0 h 57"/>
                  <a:gd name="T8" fmla="*/ 31 w 31"/>
                  <a:gd name="T9" fmla="*/ 0 h 57"/>
                </a:gdLst>
                <a:ahLst/>
                <a:cxnLst>
                  <a:cxn ang="0">
                    <a:pos x="T0" y="T1"/>
                  </a:cxn>
                  <a:cxn ang="0">
                    <a:pos x="T2" y="T3"/>
                  </a:cxn>
                  <a:cxn ang="0">
                    <a:pos x="T4" y="T5"/>
                  </a:cxn>
                  <a:cxn ang="0">
                    <a:pos x="T6" y="T7"/>
                  </a:cxn>
                  <a:cxn ang="0">
                    <a:pos x="T8" y="T9"/>
                  </a:cxn>
                </a:cxnLst>
                <a:rect l="0" t="0" r="r" b="b"/>
                <a:pathLst>
                  <a:path w="31" h="57">
                    <a:moveTo>
                      <a:pt x="31" y="0"/>
                    </a:moveTo>
                    <a:lnTo>
                      <a:pt x="0" y="57"/>
                    </a:lnTo>
                    <a:lnTo>
                      <a:pt x="0" y="57"/>
                    </a:lnTo>
                    <a:lnTo>
                      <a:pt x="31"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5" name="Freeform 198">
                <a:extLst>
                  <a:ext uri="{FF2B5EF4-FFF2-40B4-BE49-F238E27FC236}">
                    <a16:creationId xmlns:a16="http://schemas.microsoft.com/office/drawing/2014/main" id="{2AFAA2AC-D9F2-4B1B-8E35-EAAB61487F94}"/>
                  </a:ext>
                </a:extLst>
              </p:cNvPr>
              <p:cNvSpPr>
                <a:spLocks noEditPoints="1"/>
              </p:cNvSpPr>
              <p:nvPr/>
            </p:nvSpPr>
            <p:spPr bwMode="auto">
              <a:xfrm>
                <a:off x="5407" y="2857"/>
                <a:ext cx="9" cy="19"/>
              </a:xfrm>
              <a:custGeom>
                <a:avLst/>
                <a:gdLst>
                  <a:gd name="T0" fmla="*/ 9 w 9"/>
                  <a:gd name="T1" fmla="*/ 11 h 19"/>
                  <a:gd name="T2" fmla="*/ 0 w 9"/>
                  <a:gd name="T3" fmla="*/ 19 h 19"/>
                  <a:gd name="T4" fmla="*/ 0 w 9"/>
                  <a:gd name="T5" fmla="*/ 7 h 19"/>
                  <a:gd name="T6" fmla="*/ 9 w 9"/>
                  <a:gd name="T7" fmla="*/ 0 h 19"/>
                  <a:gd name="T8" fmla="*/ 9 w 9"/>
                  <a:gd name="T9" fmla="*/ 11 h 19"/>
                  <a:gd name="T10" fmla="*/ 2 w 9"/>
                  <a:gd name="T11" fmla="*/ 16 h 19"/>
                  <a:gd name="T12" fmla="*/ 9 w 9"/>
                  <a:gd name="T13" fmla="*/ 11 h 19"/>
                  <a:gd name="T14" fmla="*/ 9 w 9"/>
                  <a:gd name="T15" fmla="*/ 2 h 19"/>
                  <a:gd name="T16" fmla="*/ 2 w 9"/>
                  <a:gd name="T17" fmla="*/ 7 h 19"/>
                  <a:gd name="T18" fmla="*/ 2 w 9"/>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1"/>
                    </a:moveTo>
                    <a:lnTo>
                      <a:pt x="0" y="19"/>
                    </a:lnTo>
                    <a:lnTo>
                      <a:pt x="0" y="7"/>
                    </a:lnTo>
                    <a:lnTo>
                      <a:pt x="9" y="0"/>
                    </a:lnTo>
                    <a:lnTo>
                      <a:pt x="9" y="11"/>
                    </a:lnTo>
                    <a:close/>
                    <a:moveTo>
                      <a:pt x="2" y="16"/>
                    </a:moveTo>
                    <a:lnTo>
                      <a:pt x="9" y="11"/>
                    </a:lnTo>
                    <a:lnTo>
                      <a:pt x="9" y="2"/>
                    </a:lnTo>
                    <a:lnTo>
                      <a:pt x="2" y="7"/>
                    </a:lnTo>
                    <a:lnTo>
                      <a:pt x="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 name="Freeform 199">
                <a:extLst>
                  <a:ext uri="{FF2B5EF4-FFF2-40B4-BE49-F238E27FC236}">
                    <a16:creationId xmlns:a16="http://schemas.microsoft.com/office/drawing/2014/main" id="{0FED22D5-F42E-42C1-BD93-43D7821A06A8}"/>
                  </a:ext>
                </a:extLst>
              </p:cNvPr>
              <p:cNvSpPr>
                <a:spLocks/>
              </p:cNvSpPr>
              <p:nvPr/>
            </p:nvSpPr>
            <p:spPr bwMode="auto">
              <a:xfrm>
                <a:off x="5419" y="2854"/>
                <a:ext cx="4" cy="10"/>
              </a:xfrm>
              <a:custGeom>
                <a:avLst/>
                <a:gdLst>
                  <a:gd name="T0" fmla="*/ 4 w 4"/>
                  <a:gd name="T1" fmla="*/ 10 h 10"/>
                  <a:gd name="T2" fmla="*/ 2 w 4"/>
                  <a:gd name="T3" fmla="*/ 10 h 10"/>
                  <a:gd name="T4" fmla="*/ 0 w 4"/>
                  <a:gd name="T5" fmla="*/ 0 h 10"/>
                  <a:gd name="T6" fmla="*/ 0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0"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 name="Freeform 200">
                <a:extLst>
                  <a:ext uri="{FF2B5EF4-FFF2-40B4-BE49-F238E27FC236}">
                    <a16:creationId xmlns:a16="http://schemas.microsoft.com/office/drawing/2014/main" id="{57767941-28B7-49E5-A3FC-363698ED6F73}"/>
                  </a:ext>
                </a:extLst>
              </p:cNvPr>
              <p:cNvSpPr>
                <a:spLocks/>
              </p:cNvSpPr>
              <p:nvPr/>
            </p:nvSpPr>
            <p:spPr bwMode="auto">
              <a:xfrm>
                <a:off x="5421" y="2847"/>
                <a:ext cx="5" cy="7"/>
              </a:xfrm>
              <a:custGeom>
                <a:avLst/>
                <a:gdLst>
                  <a:gd name="T0" fmla="*/ 5 w 5"/>
                  <a:gd name="T1" fmla="*/ 7 h 7"/>
                  <a:gd name="T2" fmla="*/ 5 w 5"/>
                  <a:gd name="T3" fmla="*/ 7 h 7"/>
                  <a:gd name="T4" fmla="*/ 0 w 5"/>
                  <a:gd name="T5" fmla="*/ 0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5" y="7"/>
                    </a:lnTo>
                    <a:lnTo>
                      <a:pt x="0" y="0"/>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 name="Freeform 201">
                <a:extLst>
                  <a:ext uri="{FF2B5EF4-FFF2-40B4-BE49-F238E27FC236}">
                    <a16:creationId xmlns:a16="http://schemas.microsoft.com/office/drawing/2014/main" id="{53F8D695-02C5-4A71-9929-81DD70D539C7}"/>
                  </a:ext>
                </a:extLst>
              </p:cNvPr>
              <p:cNvSpPr>
                <a:spLocks/>
              </p:cNvSpPr>
              <p:nvPr/>
            </p:nvSpPr>
            <p:spPr bwMode="auto">
              <a:xfrm>
                <a:off x="5409" y="2854"/>
                <a:ext cx="10" cy="3"/>
              </a:xfrm>
              <a:custGeom>
                <a:avLst/>
                <a:gdLst>
                  <a:gd name="T0" fmla="*/ 10 w 10"/>
                  <a:gd name="T1" fmla="*/ 0 h 3"/>
                  <a:gd name="T2" fmla="*/ 0 w 10"/>
                  <a:gd name="T3" fmla="*/ 3 h 3"/>
                  <a:gd name="T4" fmla="*/ 0 w 10"/>
                  <a:gd name="T5" fmla="*/ 3 h 3"/>
                  <a:gd name="T6" fmla="*/ 10 w 10"/>
                  <a:gd name="T7" fmla="*/ 0 h 3"/>
                  <a:gd name="T8" fmla="*/ 10 w 10"/>
                  <a:gd name="T9" fmla="*/ 0 h 3"/>
                </a:gdLst>
                <a:ahLst/>
                <a:cxnLst>
                  <a:cxn ang="0">
                    <a:pos x="T0" y="T1"/>
                  </a:cxn>
                  <a:cxn ang="0">
                    <a:pos x="T2" y="T3"/>
                  </a:cxn>
                  <a:cxn ang="0">
                    <a:pos x="T4" y="T5"/>
                  </a:cxn>
                  <a:cxn ang="0">
                    <a:pos x="T6" y="T7"/>
                  </a:cxn>
                  <a:cxn ang="0">
                    <a:pos x="T8" y="T9"/>
                  </a:cxn>
                </a:cxnLst>
                <a:rect l="0" t="0" r="r" b="b"/>
                <a:pathLst>
                  <a:path w="10" h="3">
                    <a:moveTo>
                      <a:pt x="10" y="0"/>
                    </a:moveTo>
                    <a:lnTo>
                      <a:pt x="0" y="3"/>
                    </a:lnTo>
                    <a:lnTo>
                      <a:pt x="0" y="3"/>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 name="Freeform 202">
                <a:extLst>
                  <a:ext uri="{FF2B5EF4-FFF2-40B4-BE49-F238E27FC236}">
                    <a16:creationId xmlns:a16="http://schemas.microsoft.com/office/drawing/2014/main" id="{0E9ACA44-A055-4705-B36E-C4CF04EB7D2E}"/>
                  </a:ext>
                </a:extLst>
              </p:cNvPr>
              <p:cNvSpPr>
                <a:spLocks/>
              </p:cNvSpPr>
              <p:nvPr/>
            </p:nvSpPr>
            <p:spPr bwMode="auto">
              <a:xfrm>
                <a:off x="5416" y="2847"/>
                <a:ext cx="7" cy="2"/>
              </a:xfrm>
              <a:custGeom>
                <a:avLst/>
                <a:gdLst>
                  <a:gd name="T0" fmla="*/ 7 w 7"/>
                  <a:gd name="T1" fmla="*/ 0 h 2"/>
                  <a:gd name="T2" fmla="*/ 0 w 7"/>
                  <a:gd name="T3" fmla="*/ 2 h 2"/>
                  <a:gd name="T4" fmla="*/ 0 w 7"/>
                  <a:gd name="T5" fmla="*/ 0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0"/>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0" name="Freeform 203">
                <a:extLst>
                  <a:ext uri="{FF2B5EF4-FFF2-40B4-BE49-F238E27FC236}">
                    <a16:creationId xmlns:a16="http://schemas.microsoft.com/office/drawing/2014/main" id="{C62A4F60-7E3E-4AF3-ACFC-C5A51434505C}"/>
                  </a:ext>
                </a:extLst>
              </p:cNvPr>
              <p:cNvSpPr>
                <a:spLocks/>
              </p:cNvSpPr>
              <p:nvPr/>
            </p:nvSpPr>
            <p:spPr bwMode="auto">
              <a:xfrm>
                <a:off x="5442" y="2804"/>
                <a:ext cx="12" cy="5"/>
              </a:xfrm>
              <a:custGeom>
                <a:avLst/>
                <a:gdLst>
                  <a:gd name="T0" fmla="*/ 12 w 12"/>
                  <a:gd name="T1" fmla="*/ 3 h 5"/>
                  <a:gd name="T2" fmla="*/ 3 w 12"/>
                  <a:gd name="T3" fmla="*/ 5 h 5"/>
                  <a:gd name="T4" fmla="*/ 0 w 12"/>
                  <a:gd name="T5" fmla="*/ 3 h 5"/>
                  <a:gd name="T6" fmla="*/ 12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lnTo>
                      <a:pt x="3" y="5"/>
                    </a:lnTo>
                    <a:lnTo>
                      <a:pt x="0" y="3"/>
                    </a:lnTo>
                    <a:lnTo>
                      <a:pt x="12" y="0"/>
                    </a:lnTo>
                    <a:lnTo>
                      <a:pt x="1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1" name="Freeform 204">
                <a:extLst>
                  <a:ext uri="{FF2B5EF4-FFF2-40B4-BE49-F238E27FC236}">
                    <a16:creationId xmlns:a16="http://schemas.microsoft.com/office/drawing/2014/main" id="{376397C0-61E7-4838-9A00-389A6675E403}"/>
                  </a:ext>
                </a:extLst>
              </p:cNvPr>
              <p:cNvSpPr>
                <a:spLocks/>
              </p:cNvSpPr>
              <p:nvPr/>
            </p:nvSpPr>
            <p:spPr bwMode="auto">
              <a:xfrm>
                <a:off x="5440" y="2814"/>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6" name="Group 406">
              <a:extLst>
                <a:ext uri="{FF2B5EF4-FFF2-40B4-BE49-F238E27FC236}">
                  <a16:creationId xmlns:a16="http://schemas.microsoft.com/office/drawing/2014/main" id="{21CE27F5-ACAF-45DC-A271-23E3727AF4C4}"/>
                </a:ext>
              </a:extLst>
            </p:cNvPr>
            <p:cNvGrpSpPr>
              <a:grpSpLocks/>
            </p:cNvGrpSpPr>
            <p:nvPr/>
          </p:nvGrpSpPr>
          <p:grpSpPr bwMode="auto">
            <a:xfrm>
              <a:off x="5383" y="1092"/>
              <a:ext cx="403" cy="1786"/>
              <a:chOff x="5383" y="1092"/>
              <a:chExt cx="403" cy="1786"/>
            </a:xfrm>
          </p:grpSpPr>
          <p:sp>
            <p:nvSpPr>
              <p:cNvPr id="886" name="Freeform 206">
                <a:extLst>
                  <a:ext uri="{FF2B5EF4-FFF2-40B4-BE49-F238E27FC236}">
                    <a16:creationId xmlns:a16="http://schemas.microsoft.com/office/drawing/2014/main" id="{6DE051E5-6F36-47C0-B4EC-1699280C992A}"/>
                  </a:ext>
                </a:extLst>
              </p:cNvPr>
              <p:cNvSpPr>
                <a:spLocks/>
              </p:cNvSpPr>
              <p:nvPr/>
            </p:nvSpPr>
            <p:spPr bwMode="auto">
              <a:xfrm>
                <a:off x="5440" y="2797"/>
                <a:ext cx="5" cy="12"/>
              </a:xfrm>
              <a:custGeom>
                <a:avLst/>
                <a:gdLst>
                  <a:gd name="T0" fmla="*/ 5 w 5"/>
                  <a:gd name="T1" fmla="*/ 12 h 12"/>
                  <a:gd name="T2" fmla="*/ 2 w 5"/>
                  <a:gd name="T3" fmla="*/ 12 h 12"/>
                  <a:gd name="T4" fmla="*/ 0 w 5"/>
                  <a:gd name="T5" fmla="*/ 3 h 12"/>
                  <a:gd name="T6" fmla="*/ 0 w 5"/>
                  <a:gd name="T7" fmla="*/ 0 h 12"/>
                  <a:gd name="T8" fmla="*/ 5 w 5"/>
                  <a:gd name="T9" fmla="*/ 12 h 12"/>
                </a:gdLst>
                <a:ahLst/>
                <a:cxnLst>
                  <a:cxn ang="0">
                    <a:pos x="T0" y="T1"/>
                  </a:cxn>
                  <a:cxn ang="0">
                    <a:pos x="T2" y="T3"/>
                  </a:cxn>
                  <a:cxn ang="0">
                    <a:pos x="T4" y="T5"/>
                  </a:cxn>
                  <a:cxn ang="0">
                    <a:pos x="T6" y="T7"/>
                  </a:cxn>
                  <a:cxn ang="0">
                    <a:pos x="T8" y="T9"/>
                  </a:cxn>
                </a:cxnLst>
                <a:rect l="0" t="0" r="r" b="b"/>
                <a:pathLst>
                  <a:path w="5" h="12">
                    <a:moveTo>
                      <a:pt x="5" y="12"/>
                    </a:moveTo>
                    <a:lnTo>
                      <a:pt x="2" y="12"/>
                    </a:lnTo>
                    <a:lnTo>
                      <a:pt x="0" y="3"/>
                    </a:lnTo>
                    <a:lnTo>
                      <a:pt x="0" y="0"/>
                    </a:lnTo>
                    <a:lnTo>
                      <a:pt x="5"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7" name="Freeform 207">
                <a:extLst>
                  <a:ext uri="{FF2B5EF4-FFF2-40B4-BE49-F238E27FC236}">
                    <a16:creationId xmlns:a16="http://schemas.microsoft.com/office/drawing/2014/main" id="{D4B64AAB-9BFA-495E-A419-4996963C5C4D}"/>
                  </a:ext>
                </a:extLst>
              </p:cNvPr>
              <p:cNvSpPr>
                <a:spLocks/>
              </p:cNvSpPr>
              <p:nvPr/>
            </p:nvSpPr>
            <p:spPr bwMode="auto">
              <a:xfrm>
                <a:off x="5438" y="2809"/>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8" name="Freeform 208">
                <a:extLst>
                  <a:ext uri="{FF2B5EF4-FFF2-40B4-BE49-F238E27FC236}">
                    <a16:creationId xmlns:a16="http://schemas.microsoft.com/office/drawing/2014/main" id="{961B7A36-9195-479C-803A-6F5BE7D7C2EF}"/>
                  </a:ext>
                </a:extLst>
              </p:cNvPr>
              <p:cNvSpPr>
                <a:spLocks/>
              </p:cNvSpPr>
              <p:nvPr/>
            </p:nvSpPr>
            <p:spPr bwMode="auto">
              <a:xfrm>
                <a:off x="5402" y="2821"/>
                <a:ext cx="60" cy="19"/>
              </a:xfrm>
              <a:custGeom>
                <a:avLst/>
                <a:gdLst>
                  <a:gd name="T0" fmla="*/ 60 w 60"/>
                  <a:gd name="T1" fmla="*/ 2 h 19"/>
                  <a:gd name="T2" fmla="*/ 0 w 60"/>
                  <a:gd name="T3" fmla="*/ 19 h 19"/>
                  <a:gd name="T4" fmla="*/ 0 w 60"/>
                  <a:gd name="T5" fmla="*/ 19 h 19"/>
                  <a:gd name="T6" fmla="*/ 60 w 60"/>
                  <a:gd name="T7" fmla="*/ 0 h 19"/>
                  <a:gd name="T8" fmla="*/ 60 w 60"/>
                  <a:gd name="T9" fmla="*/ 2 h 19"/>
                </a:gdLst>
                <a:ahLst/>
                <a:cxnLst>
                  <a:cxn ang="0">
                    <a:pos x="T0" y="T1"/>
                  </a:cxn>
                  <a:cxn ang="0">
                    <a:pos x="T2" y="T3"/>
                  </a:cxn>
                  <a:cxn ang="0">
                    <a:pos x="T4" y="T5"/>
                  </a:cxn>
                  <a:cxn ang="0">
                    <a:pos x="T6" y="T7"/>
                  </a:cxn>
                  <a:cxn ang="0">
                    <a:pos x="T8" y="T9"/>
                  </a:cxn>
                </a:cxnLst>
                <a:rect l="0" t="0" r="r" b="b"/>
                <a:pathLst>
                  <a:path w="60" h="19">
                    <a:moveTo>
                      <a:pt x="60" y="2"/>
                    </a:moveTo>
                    <a:lnTo>
                      <a:pt x="0" y="19"/>
                    </a:lnTo>
                    <a:lnTo>
                      <a:pt x="0" y="19"/>
                    </a:lnTo>
                    <a:lnTo>
                      <a:pt x="60" y="0"/>
                    </a:lnTo>
                    <a:lnTo>
                      <a:pt x="6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9" name="Freeform 209">
                <a:extLst>
                  <a:ext uri="{FF2B5EF4-FFF2-40B4-BE49-F238E27FC236}">
                    <a16:creationId xmlns:a16="http://schemas.microsoft.com/office/drawing/2014/main" id="{414E8873-7145-4021-A597-B98C688AC0A7}"/>
                  </a:ext>
                </a:extLst>
              </p:cNvPr>
              <p:cNvSpPr>
                <a:spLocks noEditPoints="1"/>
              </p:cNvSpPr>
              <p:nvPr/>
            </p:nvSpPr>
            <p:spPr bwMode="auto">
              <a:xfrm>
                <a:off x="5383" y="2838"/>
                <a:ext cx="19" cy="9"/>
              </a:xfrm>
              <a:custGeom>
                <a:avLst/>
                <a:gdLst>
                  <a:gd name="T0" fmla="*/ 19 w 19"/>
                  <a:gd name="T1" fmla="*/ 2 h 9"/>
                  <a:gd name="T2" fmla="*/ 12 w 19"/>
                  <a:gd name="T3" fmla="*/ 9 h 9"/>
                  <a:gd name="T4" fmla="*/ 0 w 19"/>
                  <a:gd name="T5" fmla="*/ 7 h 9"/>
                  <a:gd name="T6" fmla="*/ 9 w 19"/>
                  <a:gd name="T7" fmla="*/ 0 h 9"/>
                  <a:gd name="T8" fmla="*/ 19 w 19"/>
                  <a:gd name="T9" fmla="*/ 2 h 9"/>
                  <a:gd name="T10" fmla="*/ 12 w 19"/>
                  <a:gd name="T11" fmla="*/ 9 h 9"/>
                  <a:gd name="T12" fmla="*/ 16 w 19"/>
                  <a:gd name="T13" fmla="*/ 2 h 9"/>
                  <a:gd name="T14" fmla="*/ 9 w 19"/>
                  <a:gd name="T15" fmla="*/ 0 h 9"/>
                  <a:gd name="T16" fmla="*/ 2 w 19"/>
                  <a:gd name="T17" fmla="*/ 7 h 9"/>
                  <a:gd name="T18" fmla="*/ 12 w 19"/>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19" y="2"/>
                    </a:moveTo>
                    <a:lnTo>
                      <a:pt x="12" y="9"/>
                    </a:lnTo>
                    <a:lnTo>
                      <a:pt x="0" y="7"/>
                    </a:lnTo>
                    <a:lnTo>
                      <a:pt x="9" y="0"/>
                    </a:lnTo>
                    <a:lnTo>
                      <a:pt x="19" y="2"/>
                    </a:lnTo>
                    <a:close/>
                    <a:moveTo>
                      <a:pt x="12" y="9"/>
                    </a:moveTo>
                    <a:lnTo>
                      <a:pt x="16" y="2"/>
                    </a:lnTo>
                    <a:lnTo>
                      <a:pt x="9" y="0"/>
                    </a:lnTo>
                    <a:lnTo>
                      <a:pt x="2"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0" name="Freeform 210">
                <a:extLst>
                  <a:ext uri="{FF2B5EF4-FFF2-40B4-BE49-F238E27FC236}">
                    <a16:creationId xmlns:a16="http://schemas.microsoft.com/office/drawing/2014/main" id="{A5AC0AA2-28D6-478F-8A47-DD176573C5E0}"/>
                  </a:ext>
                </a:extLst>
              </p:cNvPr>
              <p:cNvSpPr>
                <a:spLocks/>
              </p:cNvSpPr>
              <p:nvPr/>
            </p:nvSpPr>
            <p:spPr bwMode="auto">
              <a:xfrm>
                <a:off x="5402" y="2838"/>
                <a:ext cx="5" cy="9"/>
              </a:xfrm>
              <a:custGeom>
                <a:avLst/>
                <a:gdLst>
                  <a:gd name="T0" fmla="*/ 5 w 5"/>
                  <a:gd name="T1" fmla="*/ 0 h 9"/>
                  <a:gd name="T2" fmla="*/ 0 w 5"/>
                  <a:gd name="T3" fmla="*/ 9 h 9"/>
                  <a:gd name="T4" fmla="*/ 0 w 5"/>
                  <a:gd name="T5" fmla="*/ 9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9"/>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1" name="Freeform 211">
                <a:extLst>
                  <a:ext uri="{FF2B5EF4-FFF2-40B4-BE49-F238E27FC236}">
                    <a16:creationId xmlns:a16="http://schemas.microsoft.com/office/drawing/2014/main" id="{F7AC3127-58F0-4AFA-AC03-49C96177CA0E}"/>
                  </a:ext>
                </a:extLst>
              </p:cNvPr>
              <p:cNvSpPr>
                <a:spLocks/>
              </p:cNvSpPr>
              <p:nvPr/>
            </p:nvSpPr>
            <p:spPr bwMode="auto">
              <a:xfrm>
                <a:off x="5411" y="2835"/>
                <a:ext cx="3" cy="7"/>
              </a:xfrm>
              <a:custGeom>
                <a:avLst/>
                <a:gdLst>
                  <a:gd name="T0" fmla="*/ 0 w 3"/>
                  <a:gd name="T1" fmla="*/ 7 h 7"/>
                  <a:gd name="T2" fmla="*/ 0 w 3"/>
                  <a:gd name="T3" fmla="*/ 7 h 7"/>
                  <a:gd name="T4" fmla="*/ 3 w 3"/>
                  <a:gd name="T5" fmla="*/ 0 h 7"/>
                  <a:gd name="T6" fmla="*/ 3 w 3"/>
                  <a:gd name="T7" fmla="*/ 0 h 7"/>
                  <a:gd name="T8" fmla="*/ 0 w 3"/>
                  <a:gd name="T9" fmla="*/ 7 h 7"/>
                </a:gdLst>
                <a:ahLst/>
                <a:cxnLst>
                  <a:cxn ang="0">
                    <a:pos x="T0" y="T1"/>
                  </a:cxn>
                  <a:cxn ang="0">
                    <a:pos x="T2" y="T3"/>
                  </a:cxn>
                  <a:cxn ang="0">
                    <a:pos x="T4" y="T5"/>
                  </a:cxn>
                  <a:cxn ang="0">
                    <a:pos x="T6" y="T7"/>
                  </a:cxn>
                  <a:cxn ang="0">
                    <a:pos x="T8" y="T9"/>
                  </a:cxn>
                </a:cxnLst>
                <a:rect l="0" t="0" r="r" b="b"/>
                <a:pathLst>
                  <a:path w="3" h="7">
                    <a:moveTo>
                      <a:pt x="0" y="7"/>
                    </a:moveTo>
                    <a:lnTo>
                      <a:pt x="0" y="7"/>
                    </a:lnTo>
                    <a:lnTo>
                      <a:pt x="3" y="0"/>
                    </a:lnTo>
                    <a:lnTo>
                      <a:pt x="3"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2" name="Freeform 212">
                <a:extLst>
                  <a:ext uri="{FF2B5EF4-FFF2-40B4-BE49-F238E27FC236}">
                    <a16:creationId xmlns:a16="http://schemas.microsoft.com/office/drawing/2014/main" id="{D240623A-3CDE-433E-99ED-78327F70363F}"/>
                  </a:ext>
                </a:extLst>
              </p:cNvPr>
              <p:cNvSpPr>
                <a:spLocks/>
              </p:cNvSpPr>
              <p:nvPr/>
            </p:nvSpPr>
            <p:spPr bwMode="auto">
              <a:xfrm>
                <a:off x="5397" y="2833"/>
                <a:ext cx="10" cy="7"/>
              </a:xfrm>
              <a:custGeom>
                <a:avLst/>
                <a:gdLst>
                  <a:gd name="T0" fmla="*/ 10 w 10"/>
                  <a:gd name="T1" fmla="*/ 5 h 7"/>
                  <a:gd name="T2" fmla="*/ 10 w 10"/>
                  <a:gd name="T3" fmla="*/ 7 h 7"/>
                  <a:gd name="T4" fmla="*/ 0 w 10"/>
                  <a:gd name="T5" fmla="*/ 0 h 7"/>
                  <a:gd name="T6" fmla="*/ 0 w 10"/>
                  <a:gd name="T7" fmla="*/ 0 h 7"/>
                  <a:gd name="T8" fmla="*/ 10 w 10"/>
                  <a:gd name="T9" fmla="*/ 5 h 7"/>
                </a:gdLst>
                <a:ahLst/>
                <a:cxnLst>
                  <a:cxn ang="0">
                    <a:pos x="T0" y="T1"/>
                  </a:cxn>
                  <a:cxn ang="0">
                    <a:pos x="T2" y="T3"/>
                  </a:cxn>
                  <a:cxn ang="0">
                    <a:pos x="T4" y="T5"/>
                  </a:cxn>
                  <a:cxn ang="0">
                    <a:pos x="T6" y="T7"/>
                  </a:cxn>
                  <a:cxn ang="0">
                    <a:pos x="T8" y="T9"/>
                  </a:cxn>
                </a:cxnLst>
                <a:rect l="0" t="0" r="r" b="b"/>
                <a:pathLst>
                  <a:path w="10" h="7">
                    <a:moveTo>
                      <a:pt x="10" y="5"/>
                    </a:moveTo>
                    <a:lnTo>
                      <a:pt x="10" y="7"/>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3" name="Freeform 213">
                <a:extLst>
                  <a:ext uri="{FF2B5EF4-FFF2-40B4-BE49-F238E27FC236}">
                    <a16:creationId xmlns:a16="http://schemas.microsoft.com/office/drawing/2014/main" id="{C1EDC527-A21A-40EF-B66E-68B3285061F5}"/>
                  </a:ext>
                </a:extLst>
              </p:cNvPr>
              <p:cNvSpPr>
                <a:spLocks/>
              </p:cNvSpPr>
              <p:nvPr/>
            </p:nvSpPr>
            <p:spPr bwMode="auto">
              <a:xfrm>
                <a:off x="5409" y="2833"/>
                <a:ext cx="5" cy="5"/>
              </a:xfrm>
              <a:custGeom>
                <a:avLst/>
                <a:gdLst>
                  <a:gd name="T0" fmla="*/ 5 w 5"/>
                  <a:gd name="T1" fmla="*/ 2 h 5"/>
                  <a:gd name="T2" fmla="*/ 5 w 5"/>
                  <a:gd name="T3" fmla="*/ 5 h 5"/>
                  <a:gd name="T4" fmla="*/ 0 w 5"/>
                  <a:gd name="T5" fmla="*/ 0 h 5"/>
                  <a:gd name="T6" fmla="*/ 0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lnTo>
                      <a:pt x="5" y="5"/>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4" name="Freeform 214">
                <a:extLst>
                  <a:ext uri="{FF2B5EF4-FFF2-40B4-BE49-F238E27FC236}">
                    <a16:creationId xmlns:a16="http://schemas.microsoft.com/office/drawing/2014/main" id="{CDC8779B-1D53-40D2-96B3-339BDD9230B7}"/>
                  </a:ext>
                </a:extLst>
              </p:cNvPr>
              <p:cNvSpPr>
                <a:spLocks noEditPoints="1"/>
              </p:cNvSpPr>
              <p:nvPr/>
            </p:nvSpPr>
            <p:spPr bwMode="auto">
              <a:xfrm>
                <a:off x="5459" y="2814"/>
                <a:ext cx="19" cy="12"/>
              </a:xfrm>
              <a:custGeom>
                <a:avLst/>
                <a:gdLst>
                  <a:gd name="T0" fmla="*/ 19 w 19"/>
                  <a:gd name="T1" fmla="*/ 2 h 12"/>
                  <a:gd name="T2" fmla="*/ 12 w 19"/>
                  <a:gd name="T3" fmla="*/ 12 h 12"/>
                  <a:gd name="T4" fmla="*/ 0 w 19"/>
                  <a:gd name="T5" fmla="*/ 9 h 12"/>
                  <a:gd name="T6" fmla="*/ 10 w 19"/>
                  <a:gd name="T7" fmla="*/ 0 h 12"/>
                  <a:gd name="T8" fmla="*/ 19 w 19"/>
                  <a:gd name="T9" fmla="*/ 2 h 12"/>
                  <a:gd name="T10" fmla="*/ 12 w 19"/>
                  <a:gd name="T11" fmla="*/ 9 h 12"/>
                  <a:gd name="T12" fmla="*/ 17 w 19"/>
                  <a:gd name="T13" fmla="*/ 5 h 12"/>
                  <a:gd name="T14" fmla="*/ 10 w 19"/>
                  <a:gd name="T15" fmla="*/ 2 h 12"/>
                  <a:gd name="T16" fmla="*/ 3 w 19"/>
                  <a:gd name="T17" fmla="*/ 7 h 12"/>
                  <a:gd name="T18" fmla="*/ 12 w 19"/>
                  <a:gd name="T19"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2"/>
                    </a:moveTo>
                    <a:lnTo>
                      <a:pt x="12" y="12"/>
                    </a:lnTo>
                    <a:lnTo>
                      <a:pt x="0" y="9"/>
                    </a:lnTo>
                    <a:lnTo>
                      <a:pt x="10" y="0"/>
                    </a:lnTo>
                    <a:lnTo>
                      <a:pt x="19" y="2"/>
                    </a:lnTo>
                    <a:close/>
                    <a:moveTo>
                      <a:pt x="12" y="9"/>
                    </a:moveTo>
                    <a:lnTo>
                      <a:pt x="17" y="5"/>
                    </a:lnTo>
                    <a:lnTo>
                      <a:pt x="10" y="2"/>
                    </a:lnTo>
                    <a:lnTo>
                      <a:pt x="3"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5" name="Freeform 215">
                <a:extLst>
                  <a:ext uri="{FF2B5EF4-FFF2-40B4-BE49-F238E27FC236}">
                    <a16:creationId xmlns:a16="http://schemas.microsoft.com/office/drawing/2014/main" id="{C0BF1B77-84EB-476D-B175-F89A9E0BC562}"/>
                  </a:ext>
                </a:extLst>
              </p:cNvPr>
              <p:cNvSpPr>
                <a:spLocks/>
              </p:cNvSpPr>
              <p:nvPr/>
            </p:nvSpPr>
            <p:spPr bwMode="auto">
              <a:xfrm>
                <a:off x="5457" y="2823"/>
                <a:ext cx="9" cy="5"/>
              </a:xfrm>
              <a:custGeom>
                <a:avLst/>
                <a:gdLst>
                  <a:gd name="T0" fmla="*/ 9 w 9"/>
                  <a:gd name="T1" fmla="*/ 5 h 5"/>
                  <a:gd name="T2" fmla="*/ 7 w 9"/>
                  <a:gd name="T3" fmla="*/ 5 h 5"/>
                  <a:gd name="T4" fmla="*/ 0 w 9"/>
                  <a:gd name="T5" fmla="*/ 0 h 5"/>
                  <a:gd name="T6" fmla="*/ 0 w 9"/>
                  <a:gd name="T7" fmla="*/ 0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lnTo>
                      <a:pt x="7" y="5"/>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6" name="Freeform 216">
                <a:extLst>
                  <a:ext uri="{FF2B5EF4-FFF2-40B4-BE49-F238E27FC236}">
                    <a16:creationId xmlns:a16="http://schemas.microsoft.com/office/drawing/2014/main" id="{D61466C5-2B17-402B-8FBE-9F2A118C3243}"/>
                  </a:ext>
                </a:extLst>
              </p:cNvPr>
              <p:cNvSpPr>
                <a:spLocks/>
              </p:cNvSpPr>
              <p:nvPr/>
            </p:nvSpPr>
            <p:spPr bwMode="auto">
              <a:xfrm>
                <a:off x="5447" y="2826"/>
                <a:ext cx="7" cy="4"/>
              </a:xfrm>
              <a:custGeom>
                <a:avLst/>
                <a:gdLst>
                  <a:gd name="T0" fmla="*/ 7 w 7"/>
                  <a:gd name="T1" fmla="*/ 4 h 4"/>
                  <a:gd name="T2" fmla="*/ 7 w 7"/>
                  <a:gd name="T3" fmla="*/ 4 h 4"/>
                  <a:gd name="T4" fmla="*/ 0 w 7"/>
                  <a:gd name="T5" fmla="*/ 0 h 4"/>
                  <a:gd name="T6" fmla="*/ 3 w 7"/>
                  <a:gd name="T7" fmla="*/ 0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7" y="4"/>
                    </a:lnTo>
                    <a:lnTo>
                      <a:pt x="0" y="0"/>
                    </a:lnTo>
                    <a:lnTo>
                      <a:pt x="3" y="0"/>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7" name="Freeform 217">
                <a:extLst>
                  <a:ext uri="{FF2B5EF4-FFF2-40B4-BE49-F238E27FC236}">
                    <a16:creationId xmlns:a16="http://schemas.microsoft.com/office/drawing/2014/main" id="{8D579F47-E258-40C7-B8D2-496F9B400662}"/>
                  </a:ext>
                </a:extLst>
              </p:cNvPr>
              <p:cNvSpPr>
                <a:spLocks/>
              </p:cNvSpPr>
              <p:nvPr/>
            </p:nvSpPr>
            <p:spPr bwMode="auto">
              <a:xfrm>
                <a:off x="5457" y="2814"/>
                <a:ext cx="5" cy="9"/>
              </a:xfrm>
              <a:custGeom>
                <a:avLst/>
                <a:gdLst>
                  <a:gd name="T0" fmla="*/ 5 w 5"/>
                  <a:gd name="T1" fmla="*/ 0 h 9"/>
                  <a:gd name="T2" fmla="*/ 0 w 5"/>
                  <a:gd name="T3" fmla="*/ 9 h 9"/>
                  <a:gd name="T4" fmla="*/ 0 w 5"/>
                  <a:gd name="T5" fmla="*/ 9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9"/>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8" name="Freeform 218">
                <a:extLst>
                  <a:ext uri="{FF2B5EF4-FFF2-40B4-BE49-F238E27FC236}">
                    <a16:creationId xmlns:a16="http://schemas.microsoft.com/office/drawing/2014/main" id="{2C250A8E-5514-41F7-BFB0-D80FA1B21ABE}"/>
                  </a:ext>
                </a:extLst>
              </p:cNvPr>
              <p:cNvSpPr>
                <a:spLocks/>
              </p:cNvSpPr>
              <p:nvPr/>
            </p:nvSpPr>
            <p:spPr bwMode="auto">
              <a:xfrm>
                <a:off x="5447" y="2819"/>
                <a:ext cx="5" cy="7"/>
              </a:xfrm>
              <a:custGeom>
                <a:avLst/>
                <a:gdLst>
                  <a:gd name="T0" fmla="*/ 3 w 5"/>
                  <a:gd name="T1" fmla="*/ 7 h 7"/>
                  <a:gd name="T2" fmla="*/ 0 w 5"/>
                  <a:gd name="T3" fmla="*/ 7 h 7"/>
                  <a:gd name="T4" fmla="*/ 3 w 5"/>
                  <a:gd name="T5" fmla="*/ 0 h 7"/>
                  <a:gd name="T6" fmla="*/ 5 w 5"/>
                  <a:gd name="T7" fmla="*/ 2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3" y="0"/>
                    </a:lnTo>
                    <a:lnTo>
                      <a:pt x="5" y="2"/>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9" name="Freeform 219">
                <a:extLst>
                  <a:ext uri="{FF2B5EF4-FFF2-40B4-BE49-F238E27FC236}">
                    <a16:creationId xmlns:a16="http://schemas.microsoft.com/office/drawing/2014/main" id="{047DFC84-DF63-4659-83B4-87EB0593A4A5}"/>
                  </a:ext>
                </a:extLst>
              </p:cNvPr>
              <p:cNvSpPr>
                <a:spLocks/>
              </p:cNvSpPr>
              <p:nvPr/>
            </p:nvSpPr>
            <p:spPr bwMode="auto">
              <a:xfrm>
                <a:off x="5421" y="2800"/>
                <a:ext cx="19" cy="61"/>
              </a:xfrm>
              <a:custGeom>
                <a:avLst/>
                <a:gdLst>
                  <a:gd name="T0" fmla="*/ 19 w 19"/>
                  <a:gd name="T1" fmla="*/ 61 h 61"/>
                  <a:gd name="T2" fmla="*/ 19 w 19"/>
                  <a:gd name="T3" fmla="*/ 61 h 61"/>
                  <a:gd name="T4" fmla="*/ 0 w 19"/>
                  <a:gd name="T5" fmla="*/ 0 h 61"/>
                  <a:gd name="T6" fmla="*/ 2 w 19"/>
                  <a:gd name="T7" fmla="*/ 0 h 61"/>
                  <a:gd name="T8" fmla="*/ 19 w 19"/>
                  <a:gd name="T9" fmla="*/ 61 h 61"/>
                </a:gdLst>
                <a:ahLst/>
                <a:cxnLst>
                  <a:cxn ang="0">
                    <a:pos x="T0" y="T1"/>
                  </a:cxn>
                  <a:cxn ang="0">
                    <a:pos x="T2" y="T3"/>
                  </a:cxn>
                  <a:cxn ang="0">
                    <a:pos x="T4" y="T5"/>
                  </a:cxn>
                  <a:cxn ang="0">
                    <a:pos x="T6" y="T7"/>
                  </a:cxn>
                  <a:cxn ang="0">
                    <a:pos x="T8" y="T9"/>
                  </a:cxn>
                </a:cxnLst>
                <a:rect l="0" t="0" r="r" b="b"/>
                <a:pathLst>
                  <a:path w="19" h="61">
                    <a:moveTo>
                      <a:pt x="19" y="61"/>
                    </a:moveTo>
                    <a:lnTo>
                      <a:pt x="19" y="61"/>
                    </a:lnTo>
                    <a:lnTo>
                      <a:pt x="0" y="0"/>
                    </a:lnTo>
                    <a:lnTo>
                      <a:pt x="2" y="0"/>
                    </a:lnTo>
                    <a:lnTo>
                      <a:pt x="1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220">
                <a:extLst>
                  <a:ext uri="{FF2B5EF4-FFF2-40B4-BE49-F238E27FC236}">
                    <a16:creationId xmlns:a16="http://schemas.microsoft.com/office/drawing/2014/main" id="{5E6B5E4F-D811-4DAB-A79B-1957040BDE53}"/>
                  </a:ext>
                </a:extLst>
              </p:cNvPr>
              <p:cNvSpPr>
                <a:spLocks noEditPoints="1"/>
              </p:cNvSpPr>
              <p:nvPr/>
            </p:nvSpPr>
            <p:spPr bwMode="auto">
              <a:xfrm>
                <a:off x="5438" y="2859"/>
                <a:ext cx="9" cy="19"/>
              </a:xfrm>
              <a:custGeom>
                <a:avLst/>
                <a:gdLst>
                  <a:gd name="T0" fmla="*/ 7 w 9"/>
                  <a:gd name="T1" fmla="*/ 19 h 19"/>
                  <a:gd name="T2" fmla="*/ 0 w 9"/>
                  <a:gd name="T3" fmla="*/ 12 h 19"/>
                  <a:gd name="T4" fmla="*/ 2 w 9"/>
                  <a:gd name="T5" fmla="*/ 0 h 19"/>
                  <a:gd name="T6" fmla="*/ 9 w 9"/>
                  <a:gd name="T7" fmla="*/ 9 h 19"/>
                  <a:gd name="T8" fmla="*/ 7 w 9"/>
                  <a:gd name="T9" fmla="*/ 19 h 19"/>
                  <a:gd name="T10" fmla="*/ 0 w 9"/>
                  <a:gd name="T11" fmla="*/ 12 h 19"/>
                  <a:gd name="T12" fmla="*/ 7 w 9"/>
                  <a:gd name="T13" fmla="*/ 17 h 19"/>
                  <a:gd name="T14" fmla="*/ 9 w 9"/>
                  <a:gd name="T15" fmla="*/ 9 h 19"/>
                  <a:gd name="T16" fmla="*/ 2 w 9"/>
                  <a:gd name="T17" fmla="*/ 2 h 19"/>
                  <a:gd name="T18" fmla="*/ 0 w 9"/>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12"/>
                    </a:lnTo>
                    <a:lnTo>
                      <a:pt x="2" y="0"/>
                    </a:lnTo>
                    <a:lnTo>
                      <a:pt x="9" y="9"/>
                    </a:lnTo>
                    <a:lnTo>
                      <a:pt x="7" y="19"/>
                    </a:lnTo>
                    <a:close/>
                    <a:moveTo>
                      <a:pt x="0" y="12"/>
                    </a:moveTo>
                    <a:lnTo>
                      <a:pt x="7" y="17"/>
                    </a:lnTo>
                    <a:lnTo>
                      <a:pt x="9" y="9"/>
                    </a:lnTo>
                    <a:lnTo>
                      <a:pt x="2" y="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221">
                <a:extLst>
                  <a:ext uri="{FF2B5EF4-FFF2-40B4-BE49-F238E27FC236}">
                    <a16:creationId xmlns:a16="http://schemas.microsoft.com/office/drawing/2014/main" id="{EA090A63-9F5C-4540-AA5C-C48527A4729B}"/>
                  </a:ext>
                </a:extLst>
              </p:cNvPr>
              <p:cNvSpPr>
                <a:spLocks/>
              </p:cNvSpPr>
              <p:nvPr/>
            </p:nvSpPr>
            <p:spPr bwMode="auto">
              <a:xfrm>
                <a:off x="5438" y="2857"/>
                <a:ext cx="9" cy="4"/>
              </a:xfrm>
              <a:custGeom>
                <a:avLst/>
                <a:gdLst>
                  <a:gd name="T0" fmla="*/ 9 w 9"/>
                  <a:gd name="T1" fmla="*/ 4 h 4"/>
                  <a:gd name="T2" fmla="*/ 9 w 9"/>
                  <a:gd name="T3" fmla="*/ 4 h 4"/>
                  <a:gd name="T4" fmla="*/ 0 w 9"/>
                  <a:gd name="T5" fmla="*/ 0 h 4"/>
                  <a:gd name="T6" fmla="*/ 0 w 9"/>
                  <a:gd name="T7" fmla="*/ 0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lnTo>
                      <a:pt x="9" y="4"/>
                    </a:lnTo>
                    <a:lnTo>
                      <a:pt x="0" y="0"/>
                    </a:lnTo>
                    <a:lnTo>
                      <a:pt x="0" y="0"/>
                    </a:lnTo>
                    <a:lnTo>
                      <a:pt x="9"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222">
                <a:extLst>
                  <a:ext uri="{FF2B5EF4-FFF2-40B4-BE49-F238E27FC236}">
                    <a16:creationId xmlns:a16="http://schemas.microsoft.com/office/drawing/2014/main" id="{1716988A-2E12-4DF7-94EC-BC880D029DF8}"/>
                  </a:ext>
                </a:extLst>
              </p:cNvPr>
              <p:cNvSpPr>
                <a:spLocks/>
              </p:cNvSpPr>
              <p:nvPr/>
            </p:nvSpPr>
            <p:spPr bwMode="auto">
              <a:xfrm>
                <a:off x="5435" y="2847"/>
                <a:ext cx="7" cy="5"/>
              </a:xfrm>
              <a:custGeom>
                <a:avLst/>
                <a:gdLst>
                  <a:gd name="T0" fmla="*/ 7 w 7"/>
                  <a:gd name="T1" fmla="*/ 5 h 5"/>
                  <a:gd name="T2" fmla="*/ 0 w 7"/>
                  <a:gd name="T3" fmla="*/ 2 h 5"/>
                  <a:gd name="T4" fmla="*/ 0 w 7"/>
                  <a:gd name="T5" fmla="*/ 0 h 5"/>
                  <a:gd name="T6" fmla="*/ 7 w 7"/>
                  <a:gd name="T7" fmla="*/ 2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2"/>
                    </a:lnTo>
                    <a:lnTo>
                      <a:pt x="0" y="0"/>
                    </a:lnTo>
                    <a:lnTo>
                      <a:pt x="7" y="2"/>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223">
                <a:extLst>
                  <a:ext uri="{FF2B5EF4-FFF2-40B4-BE49-F238E27FC236}">
                    <a16:creationId xmlns:a16="http://schemas.microsoft.com/office/drawing/2014/main" id="{3D59F2AB-7315-49C0-A443-02A83360B0A2}"/>
                  </a:ext>
                </a:extLst>
              </p:cNvPr>
              <p:cNvSpPr>
                <a:spLocks/>
              </p:cNvSpPr>
              <p:nvPr/>
            </p:nvSpPr>
            <p:spPr bwMode="auto">
              <a:xfrm>
                <a:off x="5433" y="2857"/>
                <a:ext cx="7" cy="9"/>
              </a:xfrm>
              <a:custGeom>
                <a:avLst/>
                <a:gdLst>
                  <a:gd name="T0" fmla="*/ 7 w 7"/>
                  <a:gd name="T1" fmla="*/ 0 h 9"/>
                  <a:gd name="T2" fmla="*/ 0 w 7"/>
                  <a:gd name="T3" fmla="*/ 9 h 9"/>
                  <a:gd name="T4" fmla="*/ 0 w 7"/>
                  <a:gd name="T5" fmla="*/ 7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0" y="9"/>
                    </a:lnTo>
                    <a:lnTo>
                      <a:pt x="0" y="7"/>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224">
                <a:extLst>
                  <a:ext uri="{FF2B5EF4-FFF2-40B4-BE49-F238E27FC236}">
                    <a16:creationId xmlns:a16="http://schemas.microsoft.com/office/drawing/2014/main" id="{FECAA1B1-5CD5-45B9-96DF-56B7E830F1C5}"/>
                  </a:ext>
                </a:extLst>
              </p:cNvPr>
              <p:cNvSpPr>
                <a:spLocks/>
              </p:cNvSpPr>
              <p:nvPr/>
            </p:nvSpPr>
            <p:spPr bwMode="auto">
              <a:xfrm>
                <a:off x="5433" y="2847"/>
                <a:ext cx="5" cy="7"/>
              </a:xfrm>
              <a:custGeom>
                <a:avLst/>
                <a:gdLst>
                  <a:gd name="T0" fmla="*/ 5 w 5"/>
                  <a:gd name="T1" fmla="*/ 2 h 7"/>
                  <a:gd name="T2" fmla="*/ 0 w 5"/>
                  <a:gd name="T3" fmla="*/ 7 h 7"/>
                  <a:gd name="T4" fmla="*/ 0 w 5"/>
                  <a:gd name="T5" fmla="*/ 7 h 7"/>
                  <a:gd name="T6" fmla="*/ 2 w 5"/>
                  <a:gd name="T7" fmla="*/ 0 h 7"/>
                  <a:gd name="T8" fmla="*/ 5 w 5"/>
                  <a:gd name="T9" fmla="*/ 2 h 7"/>
                </a:gdLst>
                <a:ahLst/>
                <a:cxnLst>
                  <a:cxn ang="0">
                    <a:pos x="T0" y="T1"/>
                  </a:cxn>
                  <a:cxn ang="0">
                    <a:pos x="T2" y="T3"/>
                  </a:cxn>
                  <a:cxn ang="0">
                    <a:pos x="T4" y="T5"/>
                  </a:cxn>
                  <a:cxn ang="0">
                    <a:pos x="T6" y="T7"/>
                  </a:cxn>
                  <a:cxn ang="0">
                    <a:pos x="T8" y="T9"/>
                  </a:cxn>
                </a:cxnLst>
                <a:rect l="0" t="0" r="r" b="b"/>
                <a:pathLst>
                  <a:path w="5" h="7">
                    <a:moveTo>
                      <a:pt x="5" y="2"/>
                    </a:moveTo>
                    <a:lnTo>
                      <a:pt x="0" y="7"/>
                    </a:lnTo>
                    <a:lnTo>
                      <a:pt x="0" y="7"/>
                    </a:lnTo>
                    <a:lnTo>
                      <a:pt x="2"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225">
                <a:extLst>
                  <a:ext uri="{FF2B5EF4-FFF2-40B4-BE49-F238E27FC236}">
                    <a16:creationId xmlns:a16="http://schemas.microsoft.com/office/drawing/2014/main" id="{8E8BE8A4-997C-41A2-B182-7AA6551C966B}"/>
                  </a:ext>
                </a:extLst>
              </p:cNvPr>
              <p:cNvSpPr>
                <a:spLocks noEditPoints="1"/>
              </p:cNvSpPr>
              <p:nvPr/>
            </p:nvSpPr>
            <p:spPr bwMode="auto">
              <a:xfrm>
                <a:off x="5414" y="2783"/>
                <a:ext cx="12" cy="19"/>
              </a:xfrm>
              <a:custGeom>
                <a:avLst/>
                <a:gdLst>
                  <a:gd name="T0" fmla="*/ 9 w 12"/>
                  <a:gd name="T1" fmla="*/ 19 h 19"/>
                  <a:gd name="T2" fmla="*/ 0 w 12"/>
                  <a:gd name="T3" fmla="*/ 12 h 19"/>
                  <a:gd name="T4" fmla="*/ 2 w 12"/>
                  <a:gd name="T5" fmla="*/ 0 h 19"/>
                  <a:gd name="T6" fmla="*/ 12 w 12"/>
                  <a:gd name="T7" fmla="*/ 9 h 19"/>
                  <a:gd name="T8" fmla="*/ 9 w 12"/>
                  <a:gd name="T9" fmla="*/ 19 h 19"/>
                  <a:gd name="T10" fmla="*/ 2 w 12"/>
                  <a:gd name="T11" fmla="*/ 12 h 19"/>
                  <a:gd name="T12" fmla="*/ 7 w 12"/>
                  <a:gd name="T13" fmla="*/ 17 h 19"/>
                  <a:gd name="T14" fmla="*/ 9 w 12"/>
                  <a:gd name="T15" fmla="*/ 9 h 19"/>
                  <a:gd name="T16" fmla="*/ 5 w 12"/>
                  <a:gd name="T17" fmla="*/ 2 h 19"/>
                  <a:gd name="T18" fmla="*/ 2 w 12"/>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9">
                    <a:moveTo>
                      <a:pt x="9" y="19"/>
                    </a:moveTo>
                    <a:lnTo>
                      <a:pt x="0" y="12"/>
                    </a:lnTo>
                    <a:lnTo>
                      <a:pt x="2" y="0"/>
                    </a:lnTo>
                    <a:lnTo>
                      <a:pt x="12" y="9"/>
                    </a:lnTo>
                    <a:lnTo>
                      <a:pt x="9" y="19"/>
                    </a:lnTo>
                    <a:close/>
                    <a:moveTo>
                      <a:pt x="2" y="12"/>
                    </a:moveTo>
                    <a:lnTo>
                      <a:pt x="7" y="17"/>
                    </a:lnTo>
                    <a:lnTo>
                      <a:pt x="9" y="9"/>
                    </a:lnTo>
                    <a:lnTo>
                      <a:pt x="5" y="2"/>
                    </a:lnTo>
                    <a:lnTo>
                      <a:pt x="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226">
                <a:extLst>
                  <a:ext uri="{FF2B5EF4-FFF2-40B4-BE49-F238E27FC236}">
                    <a16:creationId xmlns:a16="http://schemas.microsoft.com/office/drawing/2014/main" id="{A57319E6-F9A4-4FC9-B478-C6609AD56663}"/>
                  </a:ext>
                </a:extLst>
              </p:cNvPr>
              <p:cNvSpPr>
                <a:spLocks/>
              </p:cNvSpPr>
              <p:nvPr/>
            </p:nvSpPr>
            <p:spPr bwMode="auto">
              <a:xfrm>
                <a:off x="5423" y="2797"/>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227">
                <a:extLst>
                  <a:ext uri="{FF2B5EF4-FFF2-40B4-BE49-F238E27FC236}">
                    <a16:creationId xmlns:a16="http://schemas.microsoft.com/office/drawing/2014/main" id="{D36A700A-56DB-4BAC-812E-430F963ED460}"/>
                  </a:ext>
                </a:extLst>
              </p:cNvPr>
              <p:cNvSpPr>
                <a:spLocks/>
              </p:cNvSpPr>
              <p:nvPr/>
            </p:nvSpPr>
            <p:spPr bwMode="auto">
              <a:xfrm>
                <a:off x="5426" y="2809"/>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228">
                <a:extLst>
                  <a:ext uri="{FF2B5EF4-FFF2-40B4-BE49-F238E27FC236}">
                    <a16:creationId xmlns:a16="http://schemas.microsoft.com/office/drawing/2014/main" id="{2B0FB08E-11AD-44B7-B5C3-5D46D0F46A29}"/>
                  </a:ext>
                </a:extLst>
              </p:cNvPr>
              <p:cNvSpPr>
                <a:spLocks/>
              </p:cNvSpPr>
              <p:nvPr/>
            </p:nvSpPr>
            <p:spPr bwMode="auto">
              <a:xfrm>
                <a:off x="5414" y="2802"/>
                <a:ext cx="9" cy="5"/>
              </a:xfrm>
              <a:custGeom>
                <a:avLst/>
                <a:gdLst>
                  <a:gd name="T0" fmla="*/ 9 w 9"/>
                  <a:gd name="T1" fmla="*/ 5 h 5"/>
                  <a:gd name="T2" fmla="*/ 9 w 9"/>
                  <a:gd name="T3" fmla="*/ 5 h 5"/>
                  <a:gd name="T4" fmla="*/ 0 w 9"/>
                  <a:gd name="T5" fmla="*/ 0 h 5"/>
                  <a:gd name="T6" fmla="*/ 0 w 9"/>
                  <a:gd name="T7" fmla="*/ 0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lnTo>
                      <a:pt x="9" y="5"/>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229">
                <a:extLst>
                  <a:ext uri="{FF2B5EF4-FFF2-40B4-BE49-F238E27FC236}">
                    <a16:creationId xmlns:a16="http://schemas.microsoft.com/office/drawing/2014/main" id="{8539524C-5675-4C18-A53E-AE4117BE9953}"/>
                  </a:ext>
                </a:extLst>
              </p:cNvPr>
              <p:cNvSpPr>
                <a:spLocks/>
              </p:cNvSpPr>
              <p:nvPr/>
            </p:nvSpPr>
            <p:spPr bwMode="auto">
              <a:xfrm>
                <a:off x="5419" y="2811"/>
                <a:ext cx="7" cy="3"/>
              </a:xfrm>
              <a:custGeom>
                <a:avLst/>
                <a:gdLst>
                  <a:gd name="T0" fmla="*/ 7 w 7"/>
                  <a:gd name="T1" fmla="*/ 3 h 3"/>
                  <a:gd name="T2" fmla="*/ 0 w 7"/>
                  <a:gd name="T3" fmla="*/ 0 h 3"/>
                  <a:gd name="T4" fmla="*/ 2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0"/>
                    </a:lnTo>
                    <a:lnTo>
                      <a:pt x="2"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230">
                <a:extLst>
                  <a:ext uri="{FF2B5EF4-FFF2-40B4-BE49-F238E27FC236}">
                    <a16:creationId xmlns:a16="http://schemas.microsoft.com/office/drawing/2014/main" id="{5705106B-7170-4D93-A97B-AF2323E44727}"/>
                  </a:ext>
                </a:extLst>
              </p:cNvPr>
              <p:cNvSpPr>
                <a:spLocks noEditPoints="1"/>
              </p:cNvSpPr>
              <p:nvPr/>
            </p:nvSpPr>
            <p:spPr bwMode="auto">
              <a:xfrm>
                <a:off x="5414" y="2814"/>
                <a:ext cx="33" cy="33"/>
              </a:xfrm>
              <a:custGeom>
                <a:avLst/>
                <a:gdLst>
                  <a:gd name="T0" fmla="*/ 28 w 33"/>
                  <a:gd name="T1" fmla="*/ 31 h 33"/>
                  <a:gd name="T2" fmla="*/ 19 w 33"/>
                  <a:gd name="T3" fmla="*/ 26 h 33"/>
                  <a:gd name="T4" fmla="*/ 17 w 33"/>
                  <a:gd name="T5" fmla="*/ 33 h 33"/>
                  <a:gd name="T6" fmla="*/ 12 w 33"/>
                  <a:gd name="T7" fmla="*/ 26 h 33"/>
                  <a:gd name="T8" fmla="*/ 5 w 33"/>
                  <a:gd name="T9" fmla="*/ 28 h 33"/>
                  <a:gd name="T10" fmla="*/ 9 w 33"/>
                  <a:gd name="T11" fmla="*/ 19 h 33"/>
                  <a:gd name="T12" fmla="*/ 0 w 33"/>
                  <a:gd name="T13" fmla="*/ 14 h 33"/>
                  <a:gd name="T14" fmla="*/ 9 w 33"/>
                  <a:gd name="T15" fmla="*/ 12 h 33"/>
                  <a:gd name="T16" fmla="*/ 7 w 33"/>
                  <a:gd name="T17" fmla="*/ 2 h 33"/>
                  <a:gd name="T18" fmla="*/ 14 w 33"/>
                  <a:gd name="T19" fmla="*/ 7 h 33"/>
                  <a:gd name="T20" fmla="*/ 19 w 33"/>
                  <a:gd name="T21" fmla="*/ 0 h 33"/>
                  <a:gd name="T22" fmla="*/ 24 w 33"/>
                  <a:gd name="T23" fmla="*/ 7 h 33"/>
                  <a:gd name="T24" fmla="*/ 28 w 33"/>
                  <a:gd name="T25" fmla="*/ 7 h 33"/>
                  <a:gd name="T26" fmla="*/ 26 w 33"/>
                  <a:gd name="T27" fmla="*/ 14 h 33"/>
                  <a:gd name="T28" fmla="*/ 33 w 33"/>
                  <a:gd name="T29" fmla="*/ 19 h 33"/>
                  <a:gd name="T30" fmla="*/ 26 w 33"/>
                  <a:gd name="T31" fmla="*/ 21 h 33"/>
                  <a:gd name="T32" fmla="*/ 28 w 33"/>
                  <a:gd name="T33" fmla="*/ 31 h 33"/>
                  <a:gd name="T34" fmla="*/ 17 w 33"/>
                  <a:gd name="T35" fmla="*/ 31 h 33"/>
                  <a:gd name="T36" fmla="*/ 19 w 33"/>
                  <a:gd name="T37" fmla="*/ 26 h 33"/>
                  <a:gd name="T38" fmla="*/ 26 w 33"/>
                  <a:gd name="T39" fmla="*/ 28 h 33"/>
                  <a:gd name="T40" fmla="*/ 26 w 33"/>
                  <a:gd name="T41" fmla="*/ 21 h 33"/>
                  <a:gd name="T42" fmla="*/ 31 w 33"/>
                  <a:gd name="T43" fmla="*/ 19 h 33"/>
                  <a:gd name="T44" fmla="*/ 24 w 33"/>
                  <a:gd name="T45" fmla="*/ 14 h 33"/>
                  <a:gd name="T46" fmla="*/ 28 w 33"/>
                  <a:gd name="T47" fmla="*/ 9 h 33"/>
                  <a:gd name="T48" fmla="*/ 21 w 33"/>
                  <a:gd name="T49" fmla="*/ 9 h 33"/>
                  <a:gd name="T50" fmla="*/ 19 w 33"/>
                  <a:gd name="T51" fmla="*/ 2 h 33"/>
                  <a:gd name="T52" fmla="*/ 14 w 33"/>
                  <a:gd name="T53" fmla="*/ 9 h 33"/>
                  <a:gd name="T54" fmla="*/ 9 w 33"/>
                  <a:gd name="T55" fmla="*/ 5 h 33"/>
                  <a:gd name="T56" fmla="*/ 9 w 33"/>
                  <a:gd name="T57" fmla="*/ 14 h 33"/>
                  <a:gd name="T58" fmla="*/ 2 w 33"/>
                  <a:gd name="T59" fmla="*/ 16 h 33"/>
                  <a:gd name="T60" fmla="*/ 9 w 33"/>
                  <a:gd name="T61" fmla="*/ 19 h 33"/>
                  <a:gd name="T62" fmla="*/ 7 w 33"/>
                  <a:gd name="T63" fmla="*/ 26 h 33"/>
                  <a:gd name="T64" fmla="*/ 14 w 33"/>
                  <a:gd name="T65" fmla="*/ 24 h 33"/>
                  <a:gd name="T66" fmla="*/ 17 w 33"/>
                  <a:gd name="T6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3">
                    <a:moveTo>
                      <a:pt x="28" y="31"/>
                    </a:moveTo>
                    <a:lnTo>
                      <a:pt x="19" y="26"/>
                    </a:lnTo>
                    <a:lnTo>
                      <a:pt x="17" y="33"/>
                    </a:lnTo>
                    <a:lnTo>
                      <a:pt x="12" y="26"/>
                    </a:lnTo>
                    <a:lnTo>
                      <a:pt x="5" y="28"/>
                    </a:lnTo>
                    <a:lnTo>
                      <a:pt x="9" y="19"/>
                    </a:lnTo>
                    <a:lnTo>
                      <a:pt x="0" y="14"/>
                    </a:lnTo>
                    <a:lnTo>
                      <a:pt x="9" y="12"/>
                    </a:lnTo>
                    <a:lnTo>
                      <a:pt x="7" y="2"/>
                    </a:lnTo>
                    <a:lnTo>
                      <a:pt x="14" y="7"/>
                    </a:lnTo>
                    <a:lnTo>
                      <a:pt x="19" y="0"/>
                    </a:lnTo>
                    <a:lnTo>
                      <a:pt x="24" y="7"/>
                    </a:lnTo>
                    <a:lnTo>
                      <a:pt x="28" y="7"/>
                    </a:lnTo>
                    <a:lnTo>
                      <a:pt x="26" y="14"/>
                    </a:lnTo>
                    <a:lnTo>
                      <a:pt x="33" y="19"/>
                    </a:lnTo>
                    <a:lnTo>
                      <a:pt x="26" y="21"/>
                    </a:lnTo>
                    <a:lnTo>
                      <a:pt x="28" y="31"/>
                    </a:lnTo>
                    <a:close/>
                    <a:moveTo>
                      <a:pt x="17" y="31"/>
                    </a:moveTo>
                    <a:lnTo>
                      <a:pt x="19" y="26"/>
                    </a:lnTo>
                    <a:lnTo>
                      <a:pt x="26" y="28"/>
                    </a:lnTo>
                    <a:lnTo>
                      <a:pt x="26" y="21"/>
                    </a:lnTo>
                    <a:lnTo>
                      <a:pt x="31" y="19"/>
                    </a:lnTo>
                    <a:lnTo>
                      <a:pt x="24" y="14"/>
                    </a:lnTo>
                    <a:lnTo>
                      <a:pt x="28" y="9"/>
                    </a:lnTo>
                    <a:lnTo>
                      <a:pt x="21" y="9"/>
                    </a:lnTo>
                    <a:lnTo>
                      <a:pt x="19" y="2"/>
                    </a:lnTo>
                    <a:lnTo>
                      <a:pt x="14" y="9"/>
                    </a:lnTo>
                    <a:lnTo>
                      <a:pt x="9" y="5"/>
                    </a:lnTo>
                    <a:lnTo>
                      <a:pt x="9" y="14"/>
                    </a:lnTo>
                    <a:lnTo>
                      <a:pt x="2" y="16"/>
                    </a:lnTo>
                    <a:lnTo>
                      <a:pt x="9" y="19"/>
                    </a:lnTo>
                    <a:lnTo>
                      <a:pt x="7" y="26"/>
                    </a:lnTo>
                    <a:lnTo>
                      <a:pt x="14" y="24"/>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231">
                <a:extLst>
                  <a:ext uri="{FF2B5EF4-FFF2-40B4-BE49-F238E27FC236}">
                    <a16:creationId xmlns:a16="http://schemas.microsoft.com/office/drawing/2014/main" id="{9DF0875F-0A25-4D6D-8BA3-BA853FC8DB6A}"/>
                  </a:ext>
                </a:extLst>
              </p:cNvPr>
              <p:cNvSpPr>
                <a:spLocks noEditPoints="1"/>
              </p:cNvSpPr>
              <p:nvPr/>
            </p:nvSpPr>
            <p:spPr bwMode="auto">
              <a:xfrm>
                <a:off x="5746" y="2117"/>
                <a:ext cx="7" cy="12"/>
              </a:xfrm>
              <a:custGeom>
                <a:avLst/>
                <a:gdLst>
                  <a:gd name="T0" fmla="*/ 7 w 7"/>
                  <a:gd name="T1" fmla="*/ 9 h 12"/>
                  <a:gd name="T2" fmla="*/ 0 w 7"/>
                  <a:gd name="T3" fmla="*/ 12 h 12"/>
                  <a:gd name="T4" fmla="*/ 0 w 7"/>
                  <a:gd name="T5" fmla="*/ 5 h 12"/>
                  <a:gd name="T6" fmla="*/ 7 w 7"/>
                  <a:gd name="T7" fmla="*/ 0 h 12"/>
                  <a:gd name="T8" fmla="*/ 7 w 7"/>
                  <a:gd name="T9" fmla="*/ 9 h 12"/>
                  <a:gd name="T10" fmla="*/ 0 w 7"/>
                  <a:gd name="T11" fmla="*/ 12 h 12"/>
                  <a:gd name="T12" fmla="*/ 4 w 7"/>
                  <a:gd name="T13" fmla="*/ 7 h 12"/>
                  <a:gd name="T14" fmla="*/ 4 w 7"/>
                  <a:gd name="T15" fmla="*/ 2 h 12"/>
                  <a:gd name="T16" fmla="*/ 0 w 7"/>
                  <a:gd name="T17" fmla="*/ 5 h 12"/>
                  <a:gd name="T18" fmla="*/ 0 w 7"/>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2">
                    <a:moveTo>
                      <a:pt x="7" y="9"/>
                    </a:moveTo>
                    <a:lnTo>
                      <a:pt x="0" y="12"/>
                    </a:lnTo>
                    <a:lnTo>
                      <a:pt x="0" y="5"/>
                    </a:lnTo>
                    <a:lnTo>
                      <a:pt x="7" y="0"/>
                    </a:lnTo>
                    <a:lnTo>
                      <a:pt x="7" y="9"/>
                    </a:lnTo>
                    <a:close/>
                    <a:moveTo>
                      <a:pt x="0" y="12"/>
                    </a:moveTo>
                    <a:lnTo>
                      <a:pt x="4" y="7"/>
                    </a:lnTo>
                    <a:lnTo>
                      <a:pt x="4" y="2"/>
                    </a:lnTo>
                    <a:lnTo>
                      <a:pt x="0" y="5"/>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232">
                <a:extLst>
                  <a:ext uri="{FF2B5EF4-FFF2-40B4-BE49-F238E27FC236}">
                    <a16:creationId xmlns:a16="http://schemas.microsoft.com/office/drawing/2014/main" id="{1C5FC581-1BF0-4DDF-8581-6A52AC31EDAC}"/>
                  </a:ext>
                </a:extLst>
              </p:cNvPr>
              <p:cNvSpPr>
                <a:spLocks/>
              </p:cNvSpPr>
              <p:nvPr/>
            </p:nvSpPr>
            <p:spPr bwMode="auto">
              <a:xfrm>
                <a:off x="5717" y="2136"/>
                <a:ext cx="38" cy="21"/>
              </a:xfrm>
              <a:custGeom>
                <a:avLst/>
                <a:gdLst>
                  <a:gd name="T0" fmla="*/ 38 w 38"/>
                  <a:gd name="T1" fmla="*/ 21 h 21"/>
                  <a:gd name="T2" fmla="*/ 38 w 38"/>
                  <a:gd name="T3" fmla="*/ 21 h 21"/>
                  <a:gd name="T4" fmla="*/ 0 w 38"/>
                  <a:gd name="T5" fmla="*/ 2 h 21"/>
                  <a:gd name="T6" fmla="*/ 0 w 38"/>
                  <a:gd name="T7" fmla="*/ 0 h 21"/>
                  <a:gd name="T8" fmla="*/ 38 w 38"/>
                  <a:gd name="T9" fmla="*/ 21 h 21"/>
                </a:gdLst>
                <a:ahLst/>
                <a:cxnLst>
                  <a:cxn ang="0">
                    <a:pos x="T0" y="T1"/>
                  </a:cxn>
                  <a:cxn ang="0">
                    <a:pos x="T2" y="T3"/>
                  </a:cxn>
                  <a:cxn ang="0">
                    <a:pos x="T4" y="T5"/>
                  </a:cxn>
                  <a:cxn ang="0">
                    <a:pos x="T6" y="T7"/>
                  </a:cxn>
                  <a:cxn ang="0">
                    <a:pos x="T8" y="T9"/>
                  </a:cxn>
                </a:cxnLst>
                <a:rect l="0" t="0" r="r" b="b"/>
                <a:pathLst>
                  <a:path w="38" h="21">
                    <a:moveTo>
                      <a:pt x="38" y="21"/>
                    </a:moveTo>
                    <a:lnTo>
                      <a:pt x="38" y="21"/>
                    </a:lnTo>
                    <a:lnTo>
                      <a:pt x="0" y="2"/>
                    </a:lnTo>
                    <a:lnTo>
                      <a:pt x="0" y="0"/>
                    </a:lnTo>
                    <a:lnTo>
                      <a:pt x="38"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233">
                <a:extLst>
                  <a:ext uri="{FF2B5EF4-FFF2-40B4-BE49-F238E27FC236}">
                    <a16:creationId xmlns:a16="http://schemas.microsoft.com/office/drawing/2014/main" id="{53D11FDB-DBC3-48E6-BC32-4214CF90E6E3}"/>
                  </a:ext>
                </a:extLst>
              </p:cNvPr>
              <p:cNvSpPr>
                <a:spLocks noEditPoints="1"/>
              </p:cNvSpPr>
              <p:nvPr/>
            </p:nvSpPr>
            <p:spPr bwMode="auto">
              <a:xfrm>
                <a:off x="5705" y="2131"/>
                <a:ext cx="14" cy="7"/>
              </a:xfrm>
              <a:custGeom>
                <a:avLst/>
                <a:gdLst>
                  <a:gd name="T0" fmla="*/ 14 w 14"/>
                  <a:gd name="T1" fmla="*/ 7 h 7"/>
                  <a:gd name="T2" fmla="*/ 5 w 14"/>
                  <a:gd name="T3" fmla="*/ 7 h 7"/>
                  <a:gd name="T4" fmla="*/ 0 w 14"/>
                  <a:gd name="T5" fmla="*/ 0 h 7"/>
                  <a:gd name="T6" fmla="*/ 10 w 14"/>
                  <a:gd name="T7" fmla="*/ 0 h 7"/>
                  <a:gd name="T8" fmla="*/ 14 w 14"/>
                  <a:gd name="T9" fmla="*/ 7 h 7"/>
                  <a:gd name="T10" fmla="*/ 5 w 14"/>
                  <a:gd name="T11" fmla="*/ 5 h 7"/>
                  <a:gd name="T12" fmla="*/ 12 w 14"/>
                  <a:gd name="T13" fmla="*/ 5 h 7"/>
                  <a:gd name="T14" fmla="*/ 10 w 14"/>
                  <a:gd name="T15" fmla="*/ 0 h 7"/>
                  <a:gd name="T16" fmla="*/ 2 w 14"/>
                  <a:gd name="T17" fmla="*/ 0 h 7"/>
                  <a:gd name="T18" fmla="*/ 5 w 14"/>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7">
                    <a:moveTo>
                      <a:pt x="14" y="7"/>
                    </a:moveTo>
                    <a:lnTo>
                      <a:pt x="5" y="7"/>
                    </a:lnTo>
                    <a:lnTo>
                      <a:pt x="0" y="0"/>
                    </a:lnTo>
                    <a:lnTo>
                      <a:pt x="10" y="0"/>
                    </a:lnTo>
                    <a:lnTo>
                      <a:pt x="14" y="7"/>
                    </a:lnTo>
                    <a:close/>
                    <a:moveTo>
                      <a:pt x="5" y="5"/>
                    </a:moveTo>
                    <a:lnTo>
                      <a:pt x="12" y="5"/>
                    </a:lnTo>
                    <a:lnTo>
                      <a:pt x="10" y="0"/>
                    </a:lnTo>
                    <a:lnTo>
                      <a:pt x="2" y="0"/>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234">
                <a:extLst>
                  <a:ext uri="{FF2B5EF4-FFF2-40B4-BE49-F238E27FC236}">
                    <a16:creationId xmlns:a16="http://schemas.microsoft.com/office/drawing/2014/main" id="{028EE62F-1F91-4B28-8DCE-85FC9CB42D3D}"/>
                  </a:ext>
                </a:extLst>
              </p:cNvPr>
              <p:cNvSpPr>
                <a:spLocks/>
              </p:cNvSpPr>
              <p:nvPr/>
            </p:nvSpPr>
            <p:spPr bwMode="auto">
              <a:xfrm>
                <a:off x="5715" y="2138"/>
                <a:ext cx="4" cy="3"/>
              </a:xfrm>
              <a:custGeom>
                <a:avLst/>
                <a:gdLst>
                  <a:gd name="T0" fmla="*/ 4 w 4"/>
                  <a:gd name="T1" fmla="*/ 0 h 3"/>
                  <a:gd name="T2" fmla="*/ 0 w 4"/>
                  <a:gd name="T3" fmla="*/ 3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0" y="3"/>
                    </a:lnTo>
                    <a:lnTo>
                      <a:pt x="0" y="3"/>
                    </a:lnTo>
                    <a:lnTo>
                      <a:pt x="4"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235">
                <a:extLst>
                  <a:ext uri="{FF2B5EF4-FFF2-40B4-BE49-F238E27FC236}">
                    <a16:creationId xmlns:a16="http://schemas.microsoft.com/office/drawing/2014/main" id="{7BAA36EF-4612-4DA5-9688-866C8E4586FE}"/>
                  </a:ext>
                </a:extLst>
              </p:cNvPr>
              <p:cNvSpPr>
                <a:spLocks/>
              </p:cNvSpPr>
              <p:nvPr/>
            </p:nvSpPr>
            <p:spPr bwMode="auto">
              <a:xfrm>
                <a:off x="5722" y="2141"/>
                <a:ext cx="2" cy="2"/>
              </a:xfrm>
              <a:custGeom>
                <a:avLst/>
                <a:gdLst>
                  <a:gd name="T0" fmla="*/ 2 w 2"/>
                  <a:gd name="T1" fmla="*/ 2 h 2"/>
                  <a:gd name="T2" fmla="*/ 0 w 2"/>
                  <a:gd name="T3" fmla="*/ 2 h 2"/>
                  <a:gd name="T4" fmla="*/ 0 w 2"/>
                  <a:gd name="T5" fmla="*/ 2 h 2"/>
                  <a:gd name="T6" fmla="*/ 2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236">
                <a:extLst>
                  <a:ext uri="{FF2B5EF4-FFF2-40B4-BE49-F238E27FC236}">
                    <a16:creationId xmlns:a16="http://schemas.microsoft.com/office/drawing/2014/main" id="{F913284A-32BE-47FB-8F77-27A7B5493AEA}"/>
                  </a:ext>
                </a:extLst>
              </p:cNvPr>
              <p:cNvSpPr>
                <a:spLocks/>
              </p:cNvSpPr>
              <p:nvPr/>
            </p:nvSpPr>
            <p:spPr bwMode="auto">
              <a:xfrm>
                <a:off x="5717" y="2131"/>
                <a:ext cx="5" cy="7"/>
              </a:xfrm>
              <a:custGeom>
                <a:avLst/>
                <a:gdLst>
                  <a:gd name="T0" fmla="*/ 5 w 5"/>
                  <a:gd name="T1" fmla="*/ 7 h 7"/>
                  <a:gd name="T2" fmla="*/ 2 w 5"/>
                  <a:gd name="T3" fmla="*/ 7 h 7"/>
                  <a:gd name="T4" fmla="*/ 0 w 5"/>
                  <a:gd name="T5" fmla="*/ 2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2" y="7"/>
                    </a:lnTo>
                    <a:lnTo>
                      <a:pt x="0" y="2"/>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237">
                <a:extLst>
                  <a:ext uri="{FF2B5EF4-FFF2-40B4-BE49-F238E27FC236}">
                    <a16:creationId xmlns:a16="http://schemas.microsoft.com/office/drawing/2014/main" id="{9662E33F-FFB1-451B-B46C-F886D382283C}"/>
                  </a:ext>
                </a:extLst>
              </p:cNvPr>
              <p:cNvSpPr>
                <a:spLocks/>
              </p:cNvSpPr>
              <p:nvPr/>
            </p:nvSpPr>
            <p:spPr bwMode="auto">
              <a:xfrm>
                <a:off x="5724" y="2136"/>
                <a:ext cx="3" cy="5"/>
              </a:xfrm>
              <a:custGeom>
                <a:avLst/>
                <a:gdLst>
                  <a:gd name="T0" fmla="*/ 3 w 3"/>
                  <a:gd name="T1" fmla="*/ 5 h 5"/>
                  <a:gd name="T2" fmla="*/ 0 w 3"/>
                  <a:gd name="T3" fmla="*/ 5 h 5"/>
                  <a:gd name="T4" fmla="*/ 0 w 3"/>
                  <a:gd name="T5" fmla="*/ 0 h 5"/>
                  <a:gd name="T6" fmla="*/ 0 w 3"/>
                  <a:gd name="T7" fmla="*/ 0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lnTo>
                      <a:pt x="0" y="5"/>
                    </a:lnTo>
                    <a:lnTo>
                      <a:pt x="0" y="0"/>
                    </a:lnTo>
                    <a:lnTo>
                      <a:pt x="0"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238">
                <a:extLst>
                  <a:ext uri="{FF2B5EF4-FFF2-40B4-BE49-F238E27FC236}">
                    <a16:creationId xmlns:a16="http://schemas.microsoft.com/office/drawing/2014/main" id="{9E0BA73F-0359-401A-BF19-BE9B75B092C8}"/>
                  </a:ext>
                </a:extLst>
              </p:cNvPr>
              <p:cNvSpPr>
                <a:spLocks noEditPoints="1"/>
              </p:cNvSpPr>
              <p:nvPr/>
            </p:nvSpPr>
            <p:spPr bwMode="auto">
              <a:xfrm>
                <a:off x="5753" y="2157"/>
                <a:ext cx="12" cy="7"/>
              </a:xfrm>
              <a:custGeom>
                <a:avLst/>
                <a:gdLst>
                  <a:gd name="T0" fmla="*/ 12 w 12"/>
                  <a:gd name="T1" fmla="*/ 7 h 7"/>
                  <a:gd name="T2" fmla="*/ 5 w 12"/>
                  <a:gd name="T3" fmla="*/ 5 h 7"/>
                  <a:gd name="T4" fmla="*/ 0 w 12"/>
                  <a:gd name="T5" fmla="*/ 0 h 7"/>
                  <a:gd name="T6" fmla="*/ 7 w 12"/>
                  <a:gd name="T7" fmla="*/ 0 h 7"/>
                  <a:gd name="T8" fmla="*/ 12 w 12"/>
                  <a:gd name="T9" fmla="*/ 7 h 7"/>
                  <a:gd name="T10" fmla="*/ 5 w 12"/>
                  <a:gd name="T11" fmla="*/ 5 h 7"/>
                  <a:gd name="T12" fmla="*/ 12 w 12"/>
                  <a:gd name="T13" fmla="*/ 5 h 7"/>
                  <a:gd name="T14" fmla="*/ 7 w 12"/>
                  <a:gd name="T15" fmla="*/ 0 h 7"/>
                  <a:gd name="T16" fmla="*/ 2 w 12"/>
                  <a:gd name="T17" fmla="*/ 0 h 7"/>
                  <a:gd name="T18" fmla="*/ 5 w 12"/>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12" y="7"/>
                    </a:moveTo>
                    <a:lnTo>
                      <a:pt x="5" y="5"/>
                    </a:lnTo>
                    <a:lnTo>
                      <a:pt x="0" y="0"/>
                    </a:lnTo>
                    <a:lnTo>
                      <a:pt x="7" y="0"/>
                    </a:lnTo>
                    <a:lnTo>
                      <a:pt x="12" y="7"/>
                    </a:lnTo>
                    <a:close/>
                    <a:moveTo>
                      <a:pt x="5" y="5"/>
                    </a:moveTo>
                    <a:lnTo>
                      <a:pt x="12" y="5"/>
                    </a:lnTo>
                    <a:lnTo>
                      <a:pt x="7" y="0"/>
                    </a:lnTo>
                    <a:lnTo>
                      <a:pt x="2" y="0"/>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239">
                <a:extLst>
                  <a:ext uri="{FF2B5EF4-FFF2-40B4-BE49-F238E27FC236}">
                    <a16:creationId xmlns:a16="http://schemas.microsoft.com/office/drawing/2014/main" id="{F82CB530-AF34-4047-AE4B-89185DA9FE4B}"/>
                  </a:ext>
                </a:extLst>
              </p:cNvPr>
              <p:cNvSpPr>
                <a:spLocks/>
              </p:cNvSpPr>
              <p:nvPr/>
            </p:nvSpPr>
            <p:spPr bwMode="auto">
              <a:xfrm>
                <a:off x="5750" y="2155"/>
                <a:ext cx="3" cy="7"/>
              </a:xfrm>
              <a:custGeom>
                <a:avLst/>
                <a:gdLst>
                  <a:gd name="T0" fmla="*/ 3 w 3"/>
                  <a:gd name="T1" fmla="*/ 7 h 7"/>
                  <a:gd name="T2" fmla="*/ 3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3"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240">
                <a:extLst>
                  <a:ext uri="{FF2B5EF4-FFF2-40B4-BE49-F238E27FC236}">
                    <a16:creationId xmlns:a16="http://schemas.microsoft.com/office/drawing/2014/main" id="{F6239F39-3C2C-4B88-B324-771AF33198FA}"/>
                  </a:ext>
                </a:extLst>
              </p:cNvPr>
              <p:cNvSpPr>
                <a:spLocks/>
              </p:cNvSpPr>
              <p:nvPr/>
            </p:nvSpPr>
            <p:spPr bwMode="auto">
              <a:xfrm>
                <a:off x="5746" y="2152"/>
                <a:ext cx="2" cy="5"/>
              </a:xfrm>
              <a:custGeom>
                <a:avLst/>
                <a:gdLst>
                  <a:gd name="T0" fmla="*/ 2 w 2"/>
                  <a:gd name="T1" fmla="*/ 5 h 5"/>
                  <a:gd name="T2" fmla="*/ 2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241">
                <a:extLst>
                  <a:ext uri="{FF2B5EF4-FFF2-40B4-BE49-F238E27FC236}">
                    <a16:creationId xmlns:a16="http://schemas.microsoft.com/office/drawing/2014/main" id="{F1615C0B-EFE3-42B8-BCF0-1F5D2491CCD2}"/>
                  </a:ext>
                </a:extLst>
              </p:cNvPr>
              <p:cNvSpPr>
                <a:spLocks/>
              </p:cNvSpPr>
              <p:nvPr/>
            </p:nvSpPr>
            <p:spPr bwMode="auto">
              <a:xfrm>
                <a:off x="5750" y="2152"/>
                <a:ext cx="8" cy="3"/>
              </a:xfrm>
              <a:custGeom>
                <a:avLst/>
                <a:gdLst>
                  <a:gd name="T0" fmla="*/ 8 w 8"/>
                  <a:gd name="T1" fmla="*/ 3 h 3"/>
                  <a:gd name="T2" fmla="*/ 0 w 8"/>
                  <a:gd name="T3" fmla="*/ 3 h 3"/>
                  <a:gd name="T4" fmla="*/ 0 w 8"/>
                  <a:gd name="T5" fmla="*/ 3 h 3"/>
                  <a:gd name="T6" fmla="*/ 8 w 8"/>
                  <a:gd name="T7" fmla="*/ 0 h 3"/>
                  <a:gd name="T8" fmla="*/ 8 w 8"/>
                  <a:gd name="T9" fmla="*/ 3 h 3"/>
                </a:gdLst>
                <a:ahLst/>
                <a:cxnLst>
                  <a:cxn ang="0">
                    <a:pos x="T0" y="T1"/>
                  </a:cxn>
                  <a:cxn ang="0">
                    <a:pos x="T2" y="T3"/>
                  </a:cxn>
                  <a:cxn ang="0">
                    <a:pos x="T4" y="T5"/>
                  </a:cxn>
                  <a:cxn ang="0">
                    <a:pos x="T6" y="T7"/>
                  </a:cxn>
                  <a:cxn ang="0">
                    <a:pos x="T8" y="T9"/>
                  </a:cxn>
                </a:cxnLst>
                <a:rect l="0" t="0" r="r" b="b"/>
                <a:pathLst>
                  <a:path w="8" h="3">
                    <a:moveTo>
                      <a:pt x="8" y="3"/>
                    </a:moveTo>
                    <a:lnTo>
                      <a:pt x="0" y="3"/>
                    </a:lnTo>
                    <a:lnTo>
                      <a:pt x="0" y="3"/>
                    </a:lnTo>
                    <a:lnTo>
                      <a:pt x="8"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242">
                <a:extLst>
                  <a:ext uri="{FF2B5EF4-FFF2-40B4-BE49-F238E27FC236}">
                    <a16:creationId xmlns:a16="http://schemas.microsoft.com/office/drawing/2014/main" id="{3C998EF2-7C90-41C9-8345-8C3B8525BDF6}"/>
                  </a:ext>
                </a:extLst>
              </p:cNvPr>
              <p:cNvSpPr>
                <a:spLocks/>
              </p:cNvSpPr>
              <p:nvPr/>
            </p:nvSpPr>
            <p:spPr bwMode="auto">
              <a:xfrm>
                <a:off x="5746" y="2150"/>
                <a:ext cx="4" cy="2"/>
              </a:xfrm>
              <a:custGeom>
                <a:avLst/>
                <a:gdLst>
                  <a:gd name="T0" fmla="*/ 4 w 4"/>
                  <a:gd name="T1" fmla="*/ 2 h 2"/>
                  <a:gd name="T2" fmla="*/ 0 w 4"/>
                  <a:gd name="T3" fmla="*/ 2 h 2"/>
                  <a:gd name="T4" fmla="*/ 0 w 4"/>
                  <a:gd name="T5" fmla="*/ 2 h 2"/>
                  <a:gd name="T6" fmla="*/ 4 w 4"/>
                  <a:gd name="T7" fmla="*/ 0 h 2"/>
                  <a:gd name="T8" fmla="*/ 4 w 4"/>
                  <a:gd name="T9" fmla="*/ 2 h 2"/>
                </a:gdLst>
                <a:ahLst/>
                <a:cxnLst>
                  <a:cxn ang="0">
                    <a:pos x="T0" y="T1"/>
                  </a:cxn>
                  <a:cxn ang="0">
                    <a:pos x="T2" y="T3"/>
                  </a:cxn>
                  <a:cxn ang="0">
                    <a:pos x="T4" y="T5"/>
                  </a:cxn>
                  <a:cxn ang="0">
                    <a:pos x="T6" y="T7"/>
                  </a:cxn>
                  <a:cxn ang="0">
                    <a:pos x="T8" y="T9"/>
                  </a:cxn>
                </a:cxnLst>
                <a:rect l="0" t="0" r="r" b="b"/>
                <a:pathLst>
                  <a:path w="4" h="2">
                    <a:moveTo>
                      <a:pt x="4" y="2"/>
                    </a:moveTo>
                    <a:lnTo>
                      <a:pt x="0" y="2"/>
                    </a:lnTo>
                    <a:lnTo>
                      <a:pt x="0" y="2"/>
                    </a:lnTo>
                    <a:lnTo>
                      <a:pt x="4" y="0"/>
                    </a:ln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243">
                <a:extLst>
                  <a:ext uri="{FF2B5EF4-FFF2-40B4-BE49-F238E27FC236}">
                    <a16:creationId xmlns:a16="http://schemas.microsoft.com/office/drawing/2014/main" id="{59A8FCA6-76C9-4F71-B616-E0B1997E1C01}"/>
                  </a:ext>
                </a:extLst>
              </p:cNvPr>
              <p:cNvSpPr>
                <a:spLocks/>
              </p:cNvSpPr>
              <p:nvPr/>
            </p:nvSpPr>
            <p:spPr bwMode="auto">
              <a:xfrm>
                <a:off x="5724" y="2129"/>
                <a:ext cx="22" cy="38"/>
              </a:xfrm>
              <a:custGeom>
                <a:avLst/>
                <a:gdLst>
                  <a:gd name="T0" fmla="*/ 22 w 22"/>
                  <a:gd name="T1" fmla="*/ 0 h 38"/>
                  <a:gd name="T2" fmla="*/ 3 w 22"/>
                  <a:gd name="T3" fmla="*/ 38 h 38"/>
                  <a:gd name="T4" fmla="*/ 0 w 22"/>
                  <a:gd name="T5" fmla="*/ 38 h 38"/>
                  <a:gd name="T6" fmla="*/ 22 w 22"/>
                  <a:gd name="T7" fmla="*/ 0 h 38"/>
                  <a:gd name="T8" fmla="*/ 22 w 22"/>
                  <a:gd name="T9" fmla="*/ 0 h 38"/>
                </a:gdLst>
                <a:ahLst/>
                <a:cxnLst>
                  <a:cxn ang="0">
                    <a:pos x="T0" y="T1"/>
                  </a:cxn>
                  <a:cxn ang="0">
                    <a:pos x="T2" y="T3"/>
                  </a:cxn>
                  <a:cxn ang="0">
                    <a:pos x="T4" y="T5"/>
                  </a:cxn>
                  <a:cxn ang="0">
                    <a:pos x="T6" y="T7"/>
                  </a:cxn>
                  <a:cxn ang="0">
                    <a:pos x="T8" y="T9"/>
                  </a:cxn>
                </a:cxnLst>
                <a:rect l="0" t="0" r="r" b="b"/>
                <a:pathLst>
                  <a:path w="22" h="38">
                    <a:moveTo>
                      <a:pt x="22" y="0"/>
                    </a:moveTo>
                    <a:lnTo>
                      <a:pt x="3" y="38"/>
                    </a:lnTo>
                    <a:lnTo>
                      <a:pt x="0" y="38"/>
                    </a:lnTo>
                    <a:lnTo>
                      <a:pt x="22"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244">
                <a:extLst>
                  <a:ext uri="{FF2B5EF4-FFF2-40B4-BE49-F238E27FC236}">
                    <a16:creationId xmlns:a16="http://schemas.microsoft.com/office/drawing/2014/main" id="{BD828121-5548-4999-B675-EAED7CA6F281}"/>
                  </a:ext>
                </a:extLst>
              </p:cNvPr>
              <p:cNvSpPr>
                <a:spLocks noEditPoints="1"/>
              </p:cNvSpPr>
              <p:nvPr/>
            </p:nvSpPr>
            <p:spPr bwMode="auto">
              <a:xfrm>
                <a:off x="5719" y="2164"/>
                <a:ext cx="8" cy="12"/>
              </a:xfrm>
              <a:custGeom>
                <a:avLst/>
                <a:gdLst>
                  <a:gd name="T0" fmla="*/ 8 w 8"/>
                  <a:gd name="T1" fmla="*/ 8 h 12"/>
                  <a:gd name="T2" fmla="*/ 0 w 8"/>
                  <a:gd name="T3" fmla="*/ 12 h 12"/>
                  <a:gd name="T4" fmla="*/ 0 w 8"/>
                  <a:gd name="T5" fmla="*/ 5 h 12"/>
                  <a:gd name="T6" fmla="*/ 8 w 8"/>
                  <a:gd name="T7" fmla="*/ 0 h 12"/>
                  <a:gd name="T8" fmla="*/ 8 w 8"/>
                  <a:gd name="T9" fmla="*/ 8 h 12"/>
                  <a:gd name="T10" fmla="*/ 0 w 8"/>
                  <a:gd name="T11" fmla="*/ 12 h 12"/>
                  <a:gd name="T12" fmla="*/ 5 w 8"/>
                  <a:gd name="T13" fmla="*/ 8 h 12"/>
                  <a:gd name="T14" fmla="*/ 8 w 8"/>
                  <a:gd name="T15" fmla="*/ 3 h 12"/>
                  <a:gd name="T16" fmla="*/ 3 w 8"/>
                  <a:gd name="T17" fmla="*/ 5 h 12"/>
                  <a:gd name="T18" fmla="*/ 0 w 8"/>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8" y="8"/>
                    </a:moveTo>
                    <a:lnTo>
                      <a:pt x="0" y="12"/>
                    </a:lnTo>
                    <a:lnTo>
                      <a:pt x="0" y="5"/>
                    </a:lnTo>
                    <a:lnTo>
                      <a:pt x="8" y="0"/>
                    </a:lnTo>
                    <a:lnTo>
                      <a:pt x="8" y="8"/>
                    </a:lnTo>
                    <a:close/>
                    <a:moveTo>
                      <a:pt x="0" y="12"/>
                    </a:moveTo>
                    <a:lnTo>
                      <a:pt x="5" y="8"/>
                    </a:lnTo>
                    <a:lnTo>
                      <a:pt x="8" y="3"/>
                    </a:lnTo>
                    <a:lnTo>
                      <a:pt x="3" y="5"/>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245">
                <a:extLst>
                  <a:ext uri="{FF2B5EF4-FFF2-40B4-BE49-F238E27FC236}">
                    <a16:creationId xmlns:a16="http://schemas.microsoft.com/office/drawing/2014/main" id="{10A2921C-2E76-4D85-9A03-AEF0132DB6E7}"/>
                  </a:ext>
                </a:extLst>
              </p:cNvPr>
              <p:cNvSpPr>
                <a:spLocks/>
              </p:cNvSpPr>
              <p:nvPr/>
            </p:nvSpPr>
            <p:spPr bwMode="auto">
              <a:xfrm>
                <a:off x="5727" y="2162"/>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246">
                <a:extLst>
                  <a:ext uri="{FF2B5EF4-FFF2-40B4-BE49-F238E27FC236}">
                    <a16:creationId xmlns:a16="http://schemas.microsoft.com/office/drawing/2014/main" id="{1FD2BD72-C997-4A34-B9A6-2050135818AF}"/>
                  </a:ext>
                </a:extLst>
              </p:cNvPr>
              <p:cNvSpPr>
                <a:spLocks/>
              </p:cNvSpPr>
              <p:nvPr/>
            </p:nvSpPr>
            <p:spPr bwMode="auto">
              <a:xfrm>
                <a:off x="5729" y="2157"/>
                <a:ext cx="2" cy="5"/>
              </a:xfrm>
              <a:custGeom>
                <a:avLst/>
                <a:gdLst>
                  <a:gd name="T0" fmla="*/ 2 w 2"/>
                  <a:gd name="T1" fmla="*/ 5 h 5"/>
                  <a:gd name="T2" fmla="*/ 2 w 2"/>
                  <a:gd name="T3" fmla="*/ 5 h 5"/>
                  <a:gd name="T4" fmla="*/ 0 w 2"/>
                  <a:gd name="T5" fmla="*/ 0 h 5"/>
                  <a:gd name="T6" fmla="*/ 2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0"/>
                    </a:lnTo>
                    <a:lnTo>
                      <a:pt x="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247">
                <a:extLst>
                  <a:ext uri="{FF2B5EF4-FFF2-40B4-BE49-F238E27FC236}">
                    <a16:creationId xmlns:a16="http://schemas.microsoft.com/office/drawing/2014/main" id="{48E6DDDB-FB94-49D5-8280-0E62AF6D6D34}"/>
                  </a:ext>
                </a:extLst>
              </p:cNvPr>
              <p:cNvSpPr>
                <a:spLocks/>
              </p:cNvSpPr>
              <p:nvPr/>
            </p:nvSpPr>
            <p:spPr bwMode="auto">
              <a:xfrm>
                <a:off x="5722" y="2162"/>
                <a:ext cx="5" cy="2"/>
              </a:xfrm>
              <a:custGeom>
                <a:avLst/>
                <a:gdLst>
                  <a:gd name="T0" fmla="*/ 5 w 5"/>
                  <a:gd name="T1" fmla="*/ 0 h 2"/>
                  <a:gd name="T2" fmla="*/ 0 w 5"/>
                  <a:gd name="T3" fmla="*/ 2 h 2"/>
                  <a:gd name="T4" fmla="*/ 0 w 5"/>
                  <a:gd name="T5" fmla="*/ 2 h 2"/>
                  <a:gd name="T6" fmla="*/ 5 w 5"/>
                  <a:gd name="T7" fmla="*/ 0 h 2"/>
                  <a:gd name="T8" fmla="*/ 5 w 5"/>
                  <a:gd name="T9" fmla="*/ 0 h 2"/>
                </a:gdLst>
                <a:ahLst/>
                <a:cxnLst>
                  <a:cxn ang="0">
                    <a:pos x="T0" y="T1"/>
                  </a:cxn>
                  <a:cxn ang="0">
                    <a:pos x="T2" y="T3"/>
                  </a:cxn>
                  <a:cxn ang="0">
                    <a:pos x="T4" y="T5"/>
                  </a:cxn>
                  <a:cxn ang="0">
                    <a:pos x="T6" y="T7"/>
                  </a:cxn>
                  <a:cxn ang="0">
                    <a:pos x="T8" y="T9"/>
                  </a:cxn>
                </a:cxnLst>
                <a:rect l="0" t="0" r="r" b="b"/>
                <a:pathLst>
                  <a:path w="5" h="2">
                    <a:moveTo>
                      <a:pt x="5" y="0"/>
                    </a:moveTo>
                    <a:lnTo>
                      <a:pt x="0" y="2"/>
                    </a:lnTo>
                    <a:lnTo>
                      <a:pt x="0" y="2"/>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248">
                <a:extLst>
                  <a:ext uri="{FF2B5EF4-FFF2-40B4-BE49-F238E27FC236}">
                    <a16:creationId xmlns:a16="http://schemas.microsoft.com/office/drawing/2014/main" id="{335DA24D-0835-46E4-B004-03CAB7209117}"/>
                  </a:ext>
                </a:extLst>
              </p:cNvPr>
              <p:cNvSpPr>
                <a:spLocks/>
              </p:cNvSpPr>
              <p:nvPr/>
            </p:nvSpPr>
            <p:spPr bwMode="auto">
              <a:xfrm>
                <a:off x="5724" y="2157"/>
                <a:ext cx="5" cy="3"/>
              </a:xfrm>
              <a:custGeom>
                <a:avLst/>
                <a:gdLst>
                  <a:gd name="T0" fmla="*/ 5 w 5"/>
                  <a:gd name="T1" fmla="*/ 0 h 3"/>
                  <a:gd name="T2" fmla="*/ 3 w 5"/>
                  <a:gd name="T3" fmla="*/ 3 h 3"/>
                  <a:gd name="T4" fmla="*/ 0 w 5"/>
                  <a:gd name="T5" fmla="*/ 0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lnTo>
                      <a:pt x="3" y="3"/>
                    </a:lnTo>
                    <a:lnTo>
                      <a:pt x="0" y="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249">
                <a:extLst>
                  <a:ext uri="{FF2B5EF4-FFF2-40B4-BE49-F238E27FC236}">
                    <a16:creationId xmlns:a16="http://schemas.microsoft.com/office/drawing/2014/main" id="{80D36DB3-0410-455F-B1F8-849EEA987A2D}"/>
                  </a:ext>
                </a:extLst>
              </p:cNvPr>
              <p:cNvSpPr>
                <a:spLocks/>
              </p:cNvSpPr>
              <p:nvPr/>
            </p:nvSpPr>
            <p:spPr bwMode="auto">
              <a:xfrm>
                <a:off x="5743" y="2129"/>
                <a:ext cx="7" cy="2"/>
              </a:xfrm>
              <a:custGeom>
                <a:avLst/>
                <a:gdLst>
                  <a:gd name="T0" fmla="*/ 7 w 7"/>
                  <a:gd name="T1" fmla="*/ 2 h 2"/>
                  <a:gd name="T2" fmla="*/ 0 w 7"/>
                  <a:gd name="T3" fmla="*/ 2 h 2"/>
                  <a:gd name="T4" fmla="*/ 0 w 7"/>
                  <a:gd name="T5" fmla="*/ 2 h 2"/>
                  <a:gd name="T6" fmla="*/ 7 w 7"/>
                  <a:gd name="T7" fmla="*/ 0 h 2"/>
                  <a:gd name="T8" fmla="*/ 7 w 7"/>
                  <a:gd name="T9" fmla="*/ 2 h 2"/>
                </a:gdLst>
                <a:ahLst/>
                <a:cxnLst>
                  <a:cxn ang="0">
                    <a:pos x="T0" y="T1"/>
                  </a:cxn>
                  <a:cxn ang="0">
                    <a:pos x="T2" y="T3"/>
                  </a:cxn>
                  <a:cxn ang="0">
                    <a:pos x="T4" y="T5"/>
                  </a:cxn>
                  <a:cxn ang="0">
                    <a:pos x="T6" y="T7"/>
                  </a:cxn>
                  <a:cxn ang="0">
                    <a:pos x="T8" y="T9"/>
                  </a:cxn>
                </a:cxnLst>
                <a:rect l="0" t="0" r="r" b="b"/>
                <a:pathLst>
                  <a:path w="7" h="2">
                    <a:moveTo>
                      <a:pt x="7" y="2"/>
                    </a:moveTo>
                    <a:lnTo>
                      <a:pt x="0" y="2"/>
                    </a:lnTo>
                    <a:lnTo>
                      <a:pt x="0" y="2"/>
                    </a:lnTo>
                    <a:lnTo>
                      <a:pt x="7"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250">
                <a:extLst>
                  <a:ext uri="{FF2B5EF4-FFF2-40B4-BE49-F238E27FC236}">
                    <a16:creationId xmlns:a16="http://schemas.microsoft.com/office/drawing/2014/main" id="{E904B792-4B59-461C-B83A-0955485D7E14}"/>
                  </a:ext>
                </a:extLst>
              </p:cNvPr>
              <p:cNvSpPr>
                <a:spLocks/>
              </p:cNvSpPr>
              <p:nvPr/>
            </p:nvSpPr>
            <p:spPr bwMode="auto">
              <a:xfrm>
                <a:off x="5741" y="2136"/>
                <a:ext cx="5" cy="2"/>
              </a:xfrm>
              <a:custGeom>
                <a:avLst/>
                <a:gdLst>
                  <a:gd name="T0" fmla="*/ 5 w 5"/>
                  <a:gd name="T1" fmla="*/ 0 h 2"/>
                  <a:gd name="T2" fmla="*/ 0 w 5"/>
                  <a:gd name="T3" fmla="*/ 2 h 2"/>
                  <a:gd name="T4" fmla="*/ 0 w 5"/>
                  <a:gd name="T5" fmla="*/ 0 h 2"/>
                  <a:gd name="T6" fmla="*/ 5 w 5"/>
                  <a:gd name="T7" fmla="*/ 0 h 2"/>
                  <a:gd name="T8" fmla="*/ 5 w 5"/>
                  <a:gd name="T9" fmla="*/ 0 h 2"/>
                </a:gdLst>
                <a:ahLst/>
                <a:cxnLst>
                  <a:cxn ang="0">
                    <a:pos x="T0" y="T1"/>
                  </a:cxn>
                  <a:cxn ang="0">
                    <a:pos x="T2" y="T3"/>
                  </a:cxn>
                  <a:cxn ang="0">
                    <a:pos x="T4" y="T5"/>
                  </a:cxn>
                  <a:cxn ang="0">
                    <a:pos x="T6" y="T7"/>
                  </a:cxn>
                  <a:cxn ang="0">
                    <a:pos x="T8" y="T9"/>
                  </a:cxn>
                </a:cxnLst>
                <a:rect l="0" t="0" r="r" b="b"/>
                <a:pathLst>
                  <a:path w="5" h="2">
                    <a:moveTo>
                      <a:pt x="5" y="0"/>
                    </a:moveTo>
                    <a:lnTo>
                      <a:pt x="0" y="2"/>
                    </a:lnTo>
                    <a:lnTo>
                      <a:pt x="0" y="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251">
                <a:extLst>
                  <a:ext uri="{FF2B5EF4-FFF2-40B4-BE49-F238E27FC236}">
                    <a16:creationId xmlns:a16="http://schemas.microsoft.com/office/drawing/2014/main" id="{8BAC5979-A6B2-46A5-808A-EE52457732AB}"/>
                  </a:ext>
                </a:extLst>
              </p:cNvPr>
              <p:cNvSpPr>
                <a:spLocks/>
              </p:cNvSpPr>
              <p:nvPr/>
            </p:nvSpPr>
            <p:spPr bwMode="auto">
              <a:xfrm>
                <a:off x="5741" y="2124"/>
                <a:ext cx="5" cy="7"/>
              </a:xfrm>
              <a:custGeom>
                <a:avLst/>
                <a:gdLst>
                  <a:gd name="T0" fmla="*/ 5 w 5"/>
                  <a:gd name="T1" fmla="*/ 7 h 7"/>
                  <a:gd name="T2" fmla="*/ 2 w 5"/>
                  <a:gd name="T3" fmla="*/ 7 h 7"/>
                  <a:gd name="T4" fmla="*/ 0 w 5"/>
                  <a:gd name="T5" fmla="*/ 2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2" y="7"/>
                    </a:lnTo>
                    <a:lnTo>
                      <a:pt x="0" y="2"/>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252">
                <a:extLst>
                  <a:ext uri="{FF2B5EF4-FFF2-40B4-BE49-F238E27FC236}">
                    <a16:creationId xmlns:a16="http://schemas.microsoft.com/office/drawing/2014/main" id="{502742D1-58EF-4F18-828B-FACD7AB40668}"/>
                  </a:ext>
                </a:extLst>
              </p:cNvPr>
              <p:cNvSpPr>
                <a:spLocks/>
              </p:cNvSpPr>
              <p:nvPr/>
            </p:nvSpPr>
            <p:spPr bwMode="auto">
              <a:xfrm>
                <a:off x="5739" y="2131"/>
                <a:ext cx="2" cy="5"/>
              </a:xfrm>
              <a:custGeom>
                <a:avLst/>
                <a:gdLst>
                  <a:gd name="T0" fmla="*/ 2 w 2"/>
                  <a:gd name="T1" fmla="*/ 5 h 5"/>
                  <a:gd name="T2" fmla="*/ 2 w 2"/>
                  <a:gd name="T3" fmla="*/ 5 h 5"/>
                  <a:gd name="T4" fmla="*/ 0 w 2"/>
                  <a:gd name="T5" fmla="*/ 2 h 5"/>
                  <a:gd name="T6" fmla="*/ 2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2"/>
                    </a:lnTo>
                    <a:lnTo>
                      <a:pt x="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253">
                <a:extLst>
                  <a:ext uri="{FF2B5EF4-FFF2-40B4-BE49-F238E27FC236}">
                    <a16:creationId xmlns:a16="http://schemas.microsoft.com/office/drawing/2014/main" id="{1AFC38C0-18AB-4ABE-8844-54440B4B9B23}"/>
                  </a:ext>
                </a:extLst>
              </p:cNvPr>
              <p:cNvSpPr>
                <a:spLocks/>
              </p:cNvSpPr>
              <p:nvPr/>
            </p:nvSpPr>
            <p:spPr bwMode="auto">
              <a:xfrm>
                <a:off x="5715" y="2141"/>
                <a:ext cx="43" cy="11"/>
              </a:xfrm>
              <a:custGeom>
                <a:avLst/>
                <a:gdLst>
                  <a:gd name="T0" fmla="*/ 43 w 43"/>
                  <a:gd name="T1" fmla="*/ 0 h 11"/>
                  <a:gd name="T2" fmla="*/ 0 w 43"/>
                  <a:gd name="T3" fmla="*/ 11 h 11"/>
                  <a:gd name="T4" fmla="*/ 0 w 43"/>
                  <a:gd name="T5" fmla="*/ 11 h 11"/>
                  <a:gd name="T6" fmla="*/ 43 w 43"/>
                  <a:gd name="T7" fmla="*/ 0 h 11"/>
                  <a:gd name="T8" fmla="*/ 43 w 43"/>
                  <a:gd name="T9" fmla="*/ 0 h 11"/>
                </a:gdLst>
                <a:ahLst/>
                <a:cxnLst>
                  <a:cxn ang="0">
                    <a:pos x="T0" y="T1"/>
                  </a:cxn>
                  <a:cxn ang="0">
                    <a:pos x="T2" y="T3"/>
                  </a:cxn>
                  <a:cxn ang="0">
                    <a:pos x="T4" y="T5"/>
                  </a:cxn>
                  <a:cxn ang="0">
                    <a:pos x="T6" y="T7"/>
                  </a:cxn>
                  <a:cxn ang="0">
                    <a:pos x="T8" y="T9"/>
                  </a:cxn>
                </a:cxnLst>
                <a:rect l="0" t="0" r="r" b="b"/>
                <a:pathLst>
                  <a:path w="43" h="11">
                    <a:moveTo>
                      <a:pt x="43" y="0"/>
                    </a:moveTo>
                    <a:lnTo>
                      <a:pt x="0" y="11"/>
                    </a:lnTo>
                    <a:lnTo>
                      <a:pt x="0" y="11"/>
                    </a:lnTo>
                    <a:lnTo>
                      <a:pt x="43" y="0"/>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254">
                <a:extLst>
                  <a:ext uri="{FF2B5EF4-FFF2-40B4-BE49-F238E27FC236}">
                    <a16:creationId xmlns:a16="http://schemas.microsoft.com/office/drawing/2014/main" id="{28069F34-DAA1-4180-A54B-5E7FF359A5DA}"/>
                  </a:ext>
                </a:extLst>
              </p:cNvPr>
              <p:cNvSpPr>
                <a:spLocks noEditPoints="1"/>
              </p:cNvSpPr>
              <p:nvPr/>
            </p:nvSpPr>
            <p:spPr bwMode="auto">
              <a:xfrm>
                <a:off x="5703" y="2152"/>
                <a:ext cx="14" cy="5"/>
              </a:xfrm>
              <a:custGeom>
                <a:avLst/>
                <a:gdLst>
                  <a:gd name="T0" fmla="*/ 14 w 14"/>
                  <a:gd name="T1" fmla="*/ 0 h 5"/>
                  <a:gd name="T2" fmla="*/ 9 w 14"/>
                  <a:gd name="T3" fmla="*/ 5 h 5"/>
                  <a:gd name="T4" fmla="*/ 0 w 14"/>
                  <a:gd name="T5" fmla="*/ 5 h 5"/>
                  <a:gd name="T6" fmla="*/ 7 w 14"/>
                  <a:gd name="T7" fmla="*/ 0 h 5"/>
                  <a:gd name="T8" fmla="*/ 14 w 14"/>
                  <a:gd name="T9" fmla="*/ 0 h 5"/>
                  <a:gd name="T10" fmla="*/ 7 w 14"/>
                  <a:gd name="T11" fmla="*/ 5 h 5"/>
                  <a:gd name="T12" fmla="*/ 12 w 14"/>
                  <a:gd name="T13" fmla="*/ 0 h 5"/>
                  <a:gd name="T14" fmla="*/ 7 w 14"/>
                  <a:gd name="T15" fmla="*/ 0 h 5"/>
                  <a:gd name="T16" fmla="*/ 2 w 14"/>
                  <a:gd name="T17" fmla="*/ 5 h 5"/>
                  <a:gd name="T18" fmla="*/ 7 w 14"/>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4" y="0"/>
                    </a:moveTo>
                    <a:lnTo>
                      <a:pt x="9" y="5"/>
                    </a:lnTo>
                    <a:lnTo>
                      <a:pt x="0" y="5"/>
                    </a:lnTo>
                    <a:lnTo>
                      <a:pt x="7" y="0"/>
                    </a:lnTo>
                    <a:lnTo>
                      <a:pt x="14" y="0"/>
                    </a:lnTo>
                    <a:close/>
                    <a:moveTo>
                      <a:pt x="7" y="5"/>
                    </a:moveTo>
                    <a:lnTo>
                      <a:pt x="12" y="0"/>
                    </a:lnTo>
                    <a:lnTo>
                      <a:pt x="7" y="0"/>
                    </a:lnTo>
                    <a:lnTo>
                      <a:pt x="2"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255">
                <a:extLst>
                  <a:ext uri="{FF2B5EF4-FFF2-40B4-BE49-F238E27FC236}">
                    <a16:creationId xmlns:a16="http://schemas.microsoft.com/office/drawing/2014/main" id="{C685F0E4-1D69-43C2-B594-5BE4372FD648}"/>
                  </a:ext>
                </a:extLst>
              </p:cNvPr>
              <p:cNvSpPr>
                <a:spLocks/>
              </p:cNvSpPr>
              <p:nvPr/>
            </p:nvSpPr>
            <p:spPr bwMode="auto">
              <a:xfrm>
                <a:off x="5715" y="2152"/>
                <a:ext cx="4" cy="8"/>
              </a:xfrm>
              <a:custGeom>
                <a:avLst/>
                <a:gdLst>
                  <a:gd name="T0" fmla="*/ 4 w 4"/>
                  <a:gd name="T1" fmla="*/ 0 h 8"/>
                  <a:gd name="T2" fmla="*/ 2 w 4"/>
                  <a:gd name="T3" fmla="*/ 8 h 8"/>
                  <a:gd name="T4" fmla="*/ 0 w 4"/>
                  <a:gd name="T5" fmla="*/ 5 h 8"/>
                  <a:gd name="T6" fmla="*/ 4 w 4"/>
                  <a:gd name="T7" fmla="*/ 0 h 8"/>
                  <a:gd name="T8" fmla="*/ 4 w 4"/>
                  <a:gd name="T9" fmla="*/ 0 h 8"/>
                </a:gdLst>
                <a:ahLst/>
                <a:cxnLst>
                  <a:cxn ang="0">
                    <a:pos x="T0" y="T1"/>
                  </a:cxn>
                  <a:cxn ang="0">
                    <a:pos x="T2" y="T3"/>
                  </a:cxn>
                  <a:cxn ang="0">
                    <a:pos x="T4" y="T5"/>
                  </a:cxn>
                  <a:cxn ang="0">
                    <a:pos x="T6" y="T7"/>
                  </a:cxn>
                  <a:cxn ang="0">
                    <a:pos x="T8" y="T9"/>
                  </a:cxn>
                </a:cxnLst>
                <a:rect l="0" t="0" r="r" b="b"/>
                <a:pathLst>
                  <a:path w="4" h="8">
                    <a:moveTo>
                      <a:pt x="4" y="0"/>
                    </a:moveTo>
                    <a:lnTo>
                      <a:pt x="2" y="8"/>
                    </a:lnTo>
                    <a:lnTo>
                      <a:pt x="0" y="5"/>
                    </a:lnTo>
                    <a:lnTo>
                      <a:pt x="4"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256">
                <a:extLst>
                  <a:ext uri="{FF2B5EF4-FFF2-40B4-BE49-F238E27FC236}">
                    <a16:creationId xmlns:a16="http://schemas.microsoft.com/office/drawing/2014/main" id="{DDFB8BFE-8932-4137-989E-4CBAA77BF277}"/>
                  </a:ext>
                </a:extLst>
              </p:cNvPr>
              <p:cNvSpPr>
                <a:spLocks/>
              </p:cNvSpPr>
              <p:nvPr/>
            </p:nvSpPr>
            <p:spPr bwMode="auto">
              <a:xfrm>
                <a:off x="5722" y="2150"/>
                <a:ext cx="2" cy="5"/>
              </a:xfrm>
              <a:custGeom>
                <a:avLst/>
                <a:gdLst>
                  <a:gd name="T0" fmla="*/ 0 w 2"/>
                  <a:gd name="T1" fmla="*/ 5 h 5"/>
                  <a:gd name="T2" fmla="*/ 0 w 2"/>
                  <a:gd name="T3" fmla="*/ 5 h 5"/>
                  <a:gd name="T4" fmla="*/ 2 w 2"/>
                  <a:gd name="T5" fmla="*/ 0 h 5"/>
                  <a:gd name="T6" fmla="*/ 2 w 2"/>
                  <a:gd name="T7" fmla="*/ 0 h 5"/>
                  <a:gd name="T8" fmla="*/ 0 w 2"/>
                  <a:gd name="T9" fmla="*/ 5 h 5"/>
                </a:gdLst>
                <a:ahLst/>
                <a:cxnLst>
                  <a:cxn ang="0">
                    <a:pos x="T0" y="T1"/>
                  </a:cxn>
                  <a:cxn ang="0">
                    <a:pos x="T2" y="T3"/>
                  </a:cxn>
                  <a:cxn ang="0">
                    <a:pos x="T4" y="T5"/>
                  </a:cxn>
                  <a:cxn ang="0">
                    <a:pos x="T6" y="T7"/>
                  </a:cxn>
                  <a:cxn ang="0">
                    <a:pos x="T8" y="T9"/>
                  </a:cxn>
                </a:cxnLst>
                <a:rect l="0" t="0" r="r" b="b"/>
                <a:pathLst>
                  <a:path w="2" h="5">
                    <a:moveTo>
                      <a:pt x="0" y="5"/>
                    </a:moveTo>
                    <a:lnTo>
                      <a:pt x="0" y="5"/>
                    </a:lnTo>
                    <a:lnTo>
                      <a:pt x="2" y="0"/>
                    </a:lnTo>
                    <a:lnTo>
                      <a:pt x="2"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257">
                <a:extLst>
                  <a:ext uri="{FF2B5EF4-FFF2-40B4-BE49-F238E27FC236}">
                    <a16:creationId xmlns:a16="http://schemas.microsoft.com/office/drawing/2014/main" id="{75272276-9322-47EA-B995-166808F57D88}"/>
                  </a:ext>
                </a:extLst>
              </p:cNvPr>
              <p:cNvSpPr>
                <a:spLocks/>
              </p:cNvSpPr>
              <p:nvPr/>
            </p:nvSpPr>
            <p:spPr bwMode="auto">
              <a:xfrm>
                <a:off x="5712" y="2148"/>
                <a:ext cx="7" cy="4"/>
              </a:xfrm>
              <a:custGeom>
                <a:avLst/>
                <a:gdLst>
                  <a:gd name="T0" fmla="*/ 7 w 7"/>
                  <a:gd name="T1" fmla="*/ 4 h 4"/>
                  <a:gd name="T2" fmla="*/ 7 w 7"/>
                  <a:gd name="T3" fmla="*/ 4 h 4"/>
                  <a:gd name="T4" fmla="*/ 0 w 7"/>
                  <a:gd name="T5" fmla="*/ 2 h 4"/>
                  <a:gd name="T6" fmla="*/ 0 w 7"/>
                  <a:gd name="T7" fmla="*/ 0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7" y="4"/>
                    </a:lnTo>
                    <a:lnTo>
                      <a:pt x="0" y="2"/>
                    </a:lnTo>
                    <a:lnTo>
                      <a:pt x="0" y="0"/>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258">
                <a:extLst>
                  <a:ext uri="{FF2B5EF4-FFF2-40B4-BE49-F238E27FC236}">
                    <a16:creationId xmlns:a16="http://schemas.microsoft.com/office/drawing/2014/main" id="{62254DF7-2C2F-4264-BBD9-A22B01BE239C}"/>
                  </a:ext>
                </a:extLst>
              </p:cNvPr>
              <p:cNvSpPr>
                <a:spLocks/>
              </p:cNvSpPr>
              <p:nvPr/>
            </p:nvSpPr>
            <p:spPr bwMode="auto">
              <a:xfrm>
                <a:off x="5719" y="2148"/>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259">
                <a:extLst>
                  <a:ext uri="{FF2B5EF4-FFF2-40B4-BE49-F238E27FC236}">
                    <a16:creationId xmlns:a16="http://schemas.microsoft.com/office/drawing/2014/main" id="{33D0DE3C-8781-4A01-9848-5EBC6F39013F}"/>
                  </a:ext>
                </a:extLst>
              </p:cNvPr>
              <p:cNvSpPr>
                <a:spLocks noEditPoints="1"/>
              </p:cNvSpPr>
              <p:nvPr/>
            </p:nvSpPr>
            <p:spPr bwMode="auto">
              <a:xfrm>
                <a:off x="5755" y="2136"/>
                <a:ext cx="12" cy="7"/>
              </a:xfrm>
              <a:custGeom>
                <a:avLst/>
                <a:gdLst>
                  <a:gd name="T0" fmla="*/ 12 w 12"/>
                  <a:gd name="T1" fmla="*/ 2 h 7"/>
                  <a:gd name="T2" fmla="*/ 7 w 12"/>
                  <a:gd name="T3" fmla="*/ 7 h 7"/>
                  <a:gd name="T4" fmla="*/ 0 w 12"/>
                  <a:gd name="T5" fmla="*/ 5 h 7"/>
                  <a:gd name="T6" fmla="*/ 5 w 12"/>
                  <a:gd name="T7" fmla="*/ 0 h 7"/>
                  <a:gd name="T8" fmla="*/ 12 w 12"/>
                  <a:gd name="T9" fmla="*/ 2 h 7"/>
                  <a:gd name="T10" fmla="*/ 7 w 12"/>
                  <a:gd name="T11" fmla="*/ 7 h 7"/>
                  <a:gd name="T12" fmla="*/ 12 w 12"/>
                  <a:gd name="T13" fmla="*/ 2 h 7"/>
                  <a:gd name="T14" fmla="*/ 5 w 12"/>
                  <a:gd name="T15" fmla="*/ 2 h 7"/>
                  <a:gd name="T16" fmla="*/ 0 w 12"/>
                  <a:gd name="T17" fmla="*/ 5 h 7"/>
                  <a:gd name="T18" fmla="*/ 7 w 12"/>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12" y="2"/>
                    </a:moveTo>
                    <a:lnTo>
                      <a:pt x="7" y="7"/>
                    </a:lnTo>
                    <a:lnTo>
                      <a:pt x="0" y="5"/>
                    </a:lnTo>
                    <a:lnTo>
                      <a:pt x="5" y="0"/>
                    </a:lnTo>
                    <a:lnTo>
                      <a:pt x="12" y="2"/>
                    </a:lnTo>
                    <a:close/>
                    <a:moveTo>
                      <a:pt x="7" y="7"/>
                    </a:moveTo>
                    <a:lnTo>
                      <a:pt x="12" y="2"/>
                    </a:lnTo>
                    <a:lnTo>
                      <a:pt x="5" y="2"/>
                    </a:lnTo>
                    <a:lnTo>
                      <a:pt x="0" y="5"/>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260">
                <a:extLst>
                  <a:ext uri="{FF2B5EF4-FFF2-40B4-BE49-F238E27FC236}">
                    <a16:creationId xmlns:a16="http://schemas.microsoft.com/office/drawing/2014/main" id="{605387BB-04BC-43C2-83BF-CED24E2A1412}"/>
                  </a:ext>
                </a:extLst>
              </p:cNvPr>
              <p:cNvSpPr>
                <a:spLocks/>
              </p:cNvSpPr>
              <p:nvPr/>
            </p:nvSpPr>
            <p:spPr bwMode="auto">
              <a:xfrm>
                <a:off x="5753" y="2143"/>
                <a:ext cx="7" cy="2"/>
              </a:xfrm>
              <a:custGeom>
                <a:avLst/>
                <a:gdLst>
                  <a:gd name="T0" fmla="*/ 7 w 7"/>
                  <a:gd name="T1" fmla="*/ 2 h 2"/>
                  <a:gd name="T2" fmla="*/ 5 w 7"/>
                  <a:gd name="T3" fmla="*/ 2 h 2"/>
                  <a:gd name="T4" fmla="*/ 0 w 7"/>
                  <a:gd name="T5" fmla="*/ 0 h 2"/>
                  <a:gd name="T6" fmla="*/ 0 w 7"/>
                  <a:gd name="T7" fmla="*/ 0 h 2"/>
                  <a:gd name="T8" fmla="*/ 7 w 7"/>
                  <a:gd name="T9" fmla="*/ 2 h 2"/>
                </a:gdLst>
                <a:ahLst/>
                <a:cxnLst>
                  <a:cxn ang="0">
                    <a:pos x="T0" y="T1"/>
                  </a:cxn>
                  <a:cxn ang="0">
                    <a:pos x="T2" y="T3"/>
                  </a:cxn>
                  <a:cxn ang="0">
                    <a:pos x="T4" y="T5"/>
                  </a:cxn>
                  <a:cxn ang="0">
                    <a:pos x="T6" y="T7"/>
                  </a:cxn>
                  <a:cxn ang="0">
                    <a:pos x="T8" y="T9"/>
                  </a:cxn>
                </a:cxnLst>
                <a:rect l="0" t="0" r="r" b="b"/>
                <a:pathLst>
                  <a:path w="7" h="2">
                    <a:moveTo>
                      <a:pt x="7" y="2"/>
                    </a:moveTo>
                    <a:lnTo>
                      <a:pt x="5" y="2"/>
                    </a:lnTo>
                    <a:lnTo>
                      <a:pt x="0" y="0"/>
                    </a:lnTo>
                    <a:lnTo>
                      <a:pt x="0"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261">
                <a:extLst>
                  <a:ext uri="{FF2B5EF4-FFF2-40B4-BE49-F238E27FC236}">
                    <a16:creationId xmlns:a16="http://schemas.microsoft.com/office/drawing/2014/main" id="{EBFBD171-C74D-422D-90D7-CD7DE8CA52A1}"/>
                  </a:ext>
                </a:extLst>
              </p:cNvPr>
              <p:cNvSpPr>
                <a:spLocks/>
              </p:cNvSpPr>
              <p:nvPr/>
            </p:nvSpPr>
            <p:spPr bwMode="auto">
              <a:xfrm>
                <a:off x="5748" y="2143"/>
                <a:ext cx="2" cy="5"/>
              </a:xfrm>
              <a:custGeom>
                <a:avLst/>
                <a:gdLst>
                  <a:gd name="T0" fmla="*/ 2 w 2"/>
                  <a:gd name="T1" fmla="*/ 2 h 5"/>
                  <a:gd name="T2" fmla="*/ 2 w 2"/>
                  <a:gd name="T3" fmla="*/ 5 h 5"/>
                  <a:gd name="T4" fmla="*/ 0 w 2"/>
                  <a:gd name="T5" fmla="*/ 0 h 5"/>
                  <a:gd name="T6" fmla="*/ 0 w 2"/>
                  <a:gd name="T7" fmla="*/ 0 h 5"/>
                  <a:gd name="T8" fmla="*/ 2 w 2"/>
                  <a:gd name="T9" fmla="*/ 2 h 5"/>
                </a:gdLst>
                <a:ahLst/>
                <a:cxnLst>
                  <a:cxn ang="0">
                    <a:pos x="T0" y="T1"/>
                  </a:cxn>
                  <a:cxn ang="0">
                    <a:pos x="T2" y="T3"/>
                  </a:cxn>
                  <a:cxn ang="0">
                    <a:pos x="T4" y="T5"/>
                  </a:cxn>
                  <a:cxn ang="0">
                    <a:pos x="T6" y="T7"/>
                  </a:cxn>
                  <a:cxn ang="0">
                    <a:pos x="T8" y="T9"/>
                  </a:cxn>
                </a:cxnLst>
                <a:rect l="0" t="0" r="r" b="b"/>
                <a:pathLst>
                  <a:path w="2" h="5">
                    <a:moveTo>
                      <a:pt x="2" y="2"/>
                    </a:moveTo>
                    <a:lnTo>
                      <a:pt x="2" y="5"/>
                    </a:lnTo>
                    <a:lnTo>
                      <a:pt x="0"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262">
                <a:extLst>
                  <a:ext uri="{FF2B5EF4-FFF2-40B4-BE49-F238E27FC236}">
                    <a16:creationId xmlns:a16="http://schemas.microsoft.com/office/drawing/2014/main" id="{2F67B139-8FD5-4F0B-A21D-D73FF4BB7AB9}"/>
                  </a:ext>
                </a:extLst>
              </p:cNvPr>
              <p:cNvSpPr>
                <a:spLocks/>
              </p:cNvSpPr>
              <p:nvPr/>
            </p:nvSpPr>
            <p:spPr bwMode="auto">
              <a:xfrm>
                <a:off x="5753" y="2136"/>
                <a:ext cx="2" cy="7"/>
              </a:xfrm>
              <a:custGeom>
                <a:avLst/>
                <a:gdLst>
                  <a:gd name="T0" fmla="*/ 2 w 2"/>
                  <a:gd name="T1" fmla="*/ 0 h 7"/>
                  <a:gd name="T2" fmla="*/ 0 w 2"/>
                  <a:gd name="T3" fmla="*/ 7 h 7"/>
                  <a:gd name="T4" fmla="*/ 0 w 2"/>
                  <a:gd name="T5" fmla="*/ 7 h 7"/>
                  <a:gd name="T6" fmla="*/ 2 w 2"/>
                  <a:gd name="T7" fmla="*/ 0 h 7"/>
                  <a:gd name="T8" fmla="*/ 2 w 2"/>
                  <a:gd name="T9" fmla="*/ 0 h 7"/>
                </a:gdLst>
                <a:ahLst/>
                <a:cxnLst>
                  <a:cxn ang="0">
                    <a:pos x="T0" y="T1"/>
                  </a:cxn>
                  <a:cxn ang="0">
                    <a:pos x="T2" y="T3"/>
                  </a:cxn>
                  <a:cxn ang="0">
                    <a:pos x="T4" y="T5"/>
                  </a:cxn>
                  <a:cxn ang="0">
                    <a:pos x="T6" y="T7"/>
                  </a:cxn>
                  <a:cxn ang="0">
                    <a:pos x="T8" y="T9"/>
                  </a:cxn>
                </a:cxnLst>
                <a:rect l="0" t="0" r="r" b="b"/>
                <a:pathLst>
                  <a:path w="2" h="7">
                    <a:moveTo>
                      <a:pt x="2" y="0"/>
                    </a:moveTo>
                    <a:lnTo>
                      <a:pt x="0" y="7"/>
                    </a:lnTo>
                    <a:lnTo>
                      <a:pt x="0" y="7"/>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263">
                <a:extLst>
                  <a:ext uri="{FF2B5EF4-FFF2-40B4-BE49-F238E27FC236}">
                    <a16:creationId xmlns:a16="http://schemas.microsoft.com/office/drawing/2014/main" id="{AE219BB6-7180-437C-B0C8-CD6DDB134FF2}"/>
                  </a:ext>
                </a:extLst>
              </p:cNvPr>
              <p:cNvSpPr>
                <a:spLocks/>
              </p:cNvSpPr>
              <p:nvPr/>
            </p:nvSpPr>
            <p:spPr bwMode="auto">
              <a:xfrm>
                <a:off x="5748" y="2138"/>
                <a:ext cx="2" cy="5"/>
              </a:xfrm>
              <a:custGeom>
                <a:avLst/>
                <a:gdLst>
                  <a:gd name="T0" fmla="*/ 0 w 2"/>
                  <a:gd name="T1" fmla="*/ 5 h 5"/>
                  <a:gd name="T2" fmla="*/ 0 w 2"/>
                  <a:gd name="T3" fmla="*/ 5 h 5"/>
                  <a:gd name="T4" fmla="*/ 0 w 2"/>
                  <a:gd name="T5" fmla="*/ 0 h 5"/>
                  <a:gd name="T6" fmla="*/ 2 w 2"/>
                  <a:gd name="T7" fmla="*/ 3 h 5"/>
                  <a:gd name="T8" fmla="*/ 0 w 2"/>
                  <a:gd name="T9" fmla="*/ 5 h 5"/>
                </a:gdLst>
                <a:ahLst/>
                <a:cxnLst>
                  <a:cxn ang="0">
                    <a:pos x="T0" y="T1"/>
                  </a:cxn>
                  <a:cxn ang="0">
                    <a:pos x="T2" y="T3"/>
                  </a:cxn>
                  <a:cxn ang="0">
                    <a:pos x="T4" y="T5"/>
                  </a:cxn>
                  <a:cxn ang="0">
                    <a:pos x="T6" y="T7"/>
                  </a:cxn>
                  <a:cxn ang="0">
                    <a:pos x="T8" y="T9"/>
                  </a:cxn>
                </a:cxnLst>
                <a:rect l="0" t="0" r="r" b="b"/>
                <a:pathLst>
                  <a:path w="2" h="5">
                    <a:moveTo>
                      <a:pt x="0" y="5"/>
                    </a:moveTo>
                    <a:lnTo>
                      <a:pt x="0" y="5"/>
                    </a:lnTo>
                    <a:lnTo>
                      <a:pt x="0" y="0"/>
                    </a:lnTo>
                    <a:lnTo>
                      <a:pt x="2" y="3"/>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264">
                <a:extLst>
                  <a:ext uri="{FF2B5EF4-FFF2-40B4-BE49-F238E27FC236}">
                    <a16:creationId xmlns:a16="http://schemas.microsoft.com/office/drawing/2014/main" id="{2CB08B16-598A-4286-9239-6988C464FBC9}"/>
                  </a:ext>
                </a:extLst>
              </p:cNvPr>
              <p:cNvSpPr>
                <a:spLocks/>
              </p:cNvSpPr>
              <p:nvPr/>
            </p:nvSpPr>
            <p:spPr bwMode="auto">
              <a:xfrm>
                <a:off x="5729" y="2126"/>
                <a:ext cx="14" cy="41"/>
              </a:xfrm>
              <a:custGeom>
                <a:avLst/>
                <a:gdLst>
                  <a:gd name="T0" fmla="*/ 14 w 14"/>
                  <a:gd name="T1" fmla="*/ 41 h 41"/>
                  <a:gd name="T2" fmla="*/ 12 w 14"/>
                  <a:gd name="T3" fmla="*/ 41 h 41"/>
                  <a:gd name="T4" fmla="*/ 0 w 14"/>
                  <a:gd name="T5" fmla="*/ 0 h 41"/>
                  <a:gd name="T6" fmla="*/ 0 w 14"/>
                  <a:gd name="T7" fmla="*/ 0 h 41"/>
                  <a:gd name="T8" fmla="*/ 14 w 14"/>
                  <a:gd name="T9" fmla="*/ 41 h 41"/>
                </a:gdLst>
                <a:ahLst/>
                <a:cxnLst>
                  <a:cxn ang="0">
                    <a:pos x="T0" y="T1"/>
                  </a:cxn>
                  <a:cxn ang="0">
                    <a:pos x="T2" y="T3"/>
                  </a:cxn>
                  <a:cxn ang="0">
                    <a:pos x="T4" y="T5"/>
                  </a:cxn>
                  <a:cxn ang="0">
                    <a:pos x="T6" y="T7"/>
                  </a:cxn>
                  <a:cxn ang="0">
                    <a:pos x="T8" y="T9"/>
                  </a:cxn>
                </a:cxnLst>
                <a:rect l="0" t="0" r="r" b="b"/>
                <a:pathLst>
                  <a:path w="14" h="41">
                    <a:moveTo>
                      <a:pt x="14" y="41"/>
                    </a:moveTo>
                    <a:lnTo>
                      <a:pt x="12" y="41"/>
                    </a:lnTo>
                    <a:lnTo>
                      <a:pt x="0" y="0"/>
                    </a:lnTo>
                    <a:lnTo>
                      <a:pt x="0" y="0"/>
                    </a:lnTo>
                    <a:lnTo>
                      <a:pt x="1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265">
                <a:extLst>
                  <a:ext uri="{FF2B5EF4-FFF2-40B4-BE49-F238E27FC236}">
                    <a16:creationId xmlns:a16="http://schemas.microsoft.com/office/drawing/2014/main" id="{D14EE966-7EFF-4100-A8D2-C7DA3DD7695C}"/>
                  </a:ext>
                </a:extLst>
              </p:cNvPr>
              <p:cNvSpPr>
                <a:spLocks noEditPoints="1"/>
              </p:cNvSpPr>
              <p:nvPr/>
            </p:nvSpPr>
            <p:spPr bwMode="auto">
              <a:xfrm>
                <a:off x="5741" y="2167"/>
                <a:ext cx="5" cy="12"/>
              </a:xfrm>
              <a:custGeom>
                <a:avLst/>
                <a:gdLst>
                  <a:gd name="T0" fmla="*/ 5 w 5"/>
                  <a:gd name="T1" fmla="*/ 12 h 12"/>
                  <a:gd name="T2" fmla="*/ 0 w 5"/>
                  <a:gd name="T3" fmla="*/ 7 h 12"/>
                  <a:gd name="T4" fmla="*/ 0 w 5"/>
                  <a:gd name="T5" fmla="*/ 0 h 12"/>
                  <a:gd name="T6" fmla="*/ 5 w 5"/>
                  <a:gd name="T7" fmla="*/ 5 h 12"/>
                  <a:gd name="T8" fmla="*/ 5 w 5"/>
                  <a:gd name="T9" fmla="*/ 12 h 12"/>
                  <a:gd name="T10" fmla="*/ 0 w 5"/>
                  <a:gd name="T11" fmla="*/ 7 h 12"/>
                  <a:gd name="T12" fmla="*/ 5 w 5"/>
                  <a:gd name="T13" fmla="*/ 12 h 12"/>
                  <a:gd name="T14" fmla="*/ 5 w 5"/>
                  <a:gd name="T15" fmla="*/ 5 h 12"/>
                  <a:gd name="T16" fmla="*/ 0 w 5"/>
                  <a:gd name="T17" fmla="*/ 0 h 12"/>
                  <a:gd name="T18" fmla="*/ 0 w 5"/>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2">
                    <a:moveTo>
                      <a:pt x="5" y="12"/>
                    </a:moveTo>
                    <a:lnTo>
                      <a:pt x="0" y="7"/>
                    </a:lnTo>
                    <a:lnTo>
                      <a:pt x="0" y="0"/>
                    </a:lnTo>
                    <a:lnTo>
                      <a:pt x="5" y="5"/>
                    </a:lnTo>
                    <a:lnTo>
                      <a:pt x="5" y="12"/>
                    </a:lnTo>
                    <a:close/>
                    <a:moveTo>
                      <a:pt x="0" y="7"/>
                    </a:moveTo>
                    <a:lnTo>
                      <a:pt x="5" y="12"/>
                    </a:lnTo>
                    <a:lnTo>
                      <a:pt x="5" y="5"/>
                    </a:lnTo>
                    <a:lnTo>
                      <a:pt x="0"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266">
                <a:extLst>
                  <a:ext uri="{FF2B5EF4-FFF2-40B4-BE49-F238E27FC236}">
                    <a16:creationId xmlns:a16="http://schemas.microsoft.com/office/drawing/2014/main" id="{3788302F-B5E7-499E-9456-E29C0D15B50D}"/>
                  </a:ext>
                </a:extLst>
              </p:cNvPr>
              <p:cNvSpPr>
                <a:spLocks/>
              </p:cNvSpPr>
              <p:nvPr/>
            </p:nvSpPr>
            <p:spPr bwMode="auto">
              <a:xfrm>
                <a:off x="5741" y="2164"/>
                <a:ext cx="7" cy="3"/>
              </a:xfrm>
              <a:custGeom>
                <a:avLst/>
                <a:gdLst>
                  <a:gd name="T0" fmla="*/ 7 w 7"/>
                  <a:gd name="T1" fmla="*/ 3 h 3"/>
                  <a:gd name="T2" fmla="*/ 5 w 7"/>
                  <a:gd name="T3" fmla="*/ 3 h 3"/>
                  <a:gd name="T4" fmla="*/ 0 w 7"/>
                  <a:gd name="T5" fmla="*/ 0 h 3"/>
                  <a:gd name="T6" fmla="*/ 0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5" y="3"/>
                    </a:lnTo>
                    <a:lnTo>
                      <a:pt x="0" y="0"/>
                    </a:lnTo>
                    <a:lnTo>
                      <a:pt x="0"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267">
                <a:extLst>
                  <a:ext uri="{FF2B5EF4-FFF2-40B4-BE49-F238E27FC236}">
                    <a16:creationId xmlns:a16="http://schemas.microsoft.com/office/drawing/2014/main" id="{2181841E-D154-48B8-825C-9D3F82E3682B}"/>
                  </a:ext>
                </a:extLst>
              </p:cNvPr>
              <p:cNvSpPr>
                <a:spLocks/>
              </p:cNvSpPr>
              <p:nvPr/>
            </p:nvSpPr>
            <p:spPr bwMode="auto">
              <a:xfrm>
                <a:off x="5739" y="2157"/>
                <a:ext cx="4" cy="5"/>
              </a:xfrm>
              <a:custGeom>
                <a:avLst/>
                <a:gdLst>
                  <a:gd name="T0" fmla="*/ 4 w 4"/>
                  <a:gd name="T1" fmla="*/ 5 h 5"/>
                  <a:gd name="T2" fmla="*/ 0 w 4"/>
                  <a:gd name="T3" fmla="*/ 3 h 5"/>
                  <a:gd name="T4" fmla="*/ 0 w 4"/>
                  <a:gd name="T5" fmla="*/ 0 h 5"/>
                  <a:gd name="T6" fmla="*/ 4 w 4"/>
                  <a:gd name="T7" fmla="*/ 3 h 5"/>
                  <a:gd name="T8" fmla="*/ 4 w 4"/>
                  <a:gd name="T9" fmla="*/ 5 h 5"/>
                </a:gdLst>
                <a:ahLst/>
                <a:cxnLst>
                  <a:cxn ang="0">
                    <a:pos x="T0" y="T1"/>
                  </a:cxn>
                  <a:cxn ang="0">
                    <a:pos x="T2" y="T3"/>
                  </a:cxn>
                  <a:cxn ang="0">
                    <a:pos x="T4" y="T5"/>
                  </a:cxn>
                  <a:cxn ang="0">
                    <a:pos x="T6" y="T7"/>
                  </a:cxn>
                  <a:cxn ang="0">
                    <a:pos x="T8" y="T9"/>
                  </a:cxn>
                </a:cxnLst>
                <a:rect l="0" t="0" r="r" b="b"/>
                <a:pathLst>
                  <a:path w="4" h="5">
                    <a:moveTo>
                      <a:pt x="4" y="5"/>
                    </a:moveTo>
                    <a:lnTo>
                      <a:pt x="0" y="3"/>
                    </a:lnTo>
                    <a:lnTo>
                      <a:pt x="0" y="0"/>
                    </a:lnTo>
                    <a:lnTo>
                      <a:pt x="4" y="3"/>
                    </a:lnTo>
                    <a:lnTo>
                      <a:pt x="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268">
                <a:extLst>
                  <a:ext uri="{FF2B5EF4-FFF2-40B4-BE49-F238E27FC236}">
                    <a16:creationId xmlns:a16="http://schemas.microsoft.com/office/drawing/2014/main" id="{57ADFA43-29C5-44FC-8C38-F4E5D8B09C37}"/>
                  </a:ext>
                </a:extLst>
              </p:cNvPr>
              <p:cNvSpPr>
                <a:spLocks/>
              </p:cNvSpPr>
              <p:nvPr/>
            </p:nvSpPr>
            <p:spPr bwMode="auto">
              <a:xfrm>
                <a:off x="5736" y="2164"/>
                <a:ext cx="5" cy="5"/>
              </a:xfrm>
              <a:custGeom>
                <a:avLst/>
                <a:gdLst>
                  <a:gd name="T0" fmla="*/ 5 w 5"/>
                  <a:gd name="T1" fmla="*/ 0 h 5"/>
                  <a:gd name="T2" fmla="*/ 3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3"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269">
                <a:extLst>
                  <a:ext uri="{FF2B5EF4-FFF2-40B4-BE49-F238E27FC236}">
                    <a16:creationId xmlns:a16="http://schemas.microsoft.com/office/drawing/2014/main" id="{76BB5CFF-2915-4E3A-8101-6DE05153A3E7}"/>
                  </a:ext>
                </a:extLst>
              </p:cNvPr>
              <p:cNvSpPr>
                <a:spLocks/>
              </p:cNvSpPr>
              <p:nvPr/>
            </p:nvSpPr>
            <p:spPr bwMode="auto">
              <a:xfrm>
                <a:off x="5736" y="2160"/>
                <a:ext cx="3" cy="2"/>
              </a:xfrm>
              <a:custGeom>
                <a:avLst/>
                <a:gdLst>
                  <a:gd name="T0" fmla="*/ 3 w 3"/>
                  <a:gd name="T1" fmla="*/ 0 h 2"/>
                  <a:gd name="T2" fmla="*/ 0 w 3"/>
                  <a:gd name="T3" fmla="*/ 2 h 2"/>
                  <a:gd name="T4" fmla="*/ 0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270">
                <a:extLst>
                  <a:ext uri="{FF2B5EF4-FFF2-40B4-BE49-F238E27FC236}">
                    <a16:creationId xmlns:a16="http://schemas.microsoft.com/office/drawing/2014/main" id="{892452CB-5172-4089-B7D1-A915AE35313A}"/>
                  </a:ext>
                </a:extLst>
              </p:cNvPr>
              <p:cNvSpPr>
                <a:spLocks noEditPoints="1"/>
              </p:cNvSpPr>
              <p:nvPr/>
            </p:nvSpPr>
            <p:spPr bwMode="auto">
              <a:xfrm>
                <a:off x="5724" y="2114"/>
                <a:ext cx="7" cy="15"/>
              </a:xfrm>
              <a:custGeom>
                <a:avLst/>
                <a:gdLst>
                  <a:gd name="T0" fmla="*/ 5 w 7"/>
                  <a:gd name="T1" fmla="*/ 15 h 15"/>
                  <a:gd name="T2" fmla="*/ 0 w 7"/>
                  <a:gd name="T3" fmla="*/ 8 h 15"/>
                  <a:gd name="T4" fmla="*/ 3 w 7"/>
                  <a:gd name="T5" fmla="*/ 0 h 15"/>
                  <a:gd name="T6" fmla="*/ 7 w 7"/>
                  <a:gd name="T7" fmla="*/ 8 h 15"/>
                  <a:gd name="T8" fmla="*/ 5 w 7"/>
                  <a:gd name="T9" fmla="*/ 15 h 15"/>
                  <a:gd name="T10" fmla="*/ 3 w 7"/>
                  <a:gd name="T11" fmla="*/ 8 h 15"/>
                  <a:gd name="T12" fmla="*/ 5 w 7"/>
                  <a:gd name="T13" fmla="*/ 12 h 15"/>
                  <a:gd name="T14" fmla="*/ 7 w 7"/>
                  <a:gd name="T15" fmla="*/ 8 h 15"/>
                  <a:gd name="T16" fmla="*/ 3 w 7"/>
                  <a:gd name="T17" fmla="*/ 3 h 15"/>
                  <a:gd name="T18" fmla="*/ 3 w 7"/>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5" y="15"/>
                    </a:moveTo>
                    <a:lnTo>
                      <a:pt x="0" y="8"/>
                    </a:lnTo>
                    <a:lnTo>
                      <a:pt x="3" y="0"/>
                    </a:lnTo>
                    <a:lnTo>
                      <a:pt x="7" y="8"/>
                    </a:lnTo>
                    <a:lnTo>
                      <a:pt x="5" y="15"/>
                    </a:lnTo>
                    <a:close/>
                    <a:moveTo>
                      <a:pt x="3" y="8"/>
                    </a:moveTo>
                    <a:lnTo>
                      <a:pt x="5" y="12"/>
                    </a:lnTo>
                    <a:lnTo>
                      <a:pt x="7" y="8"/>
                    </a:lnTo>
                    <a:lnTo>
                      <a:pt x="3" y="3"/>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271">
                <a:extLst>
                  <a:ext uri="{FF2B5EF4-FFF2-40B4-BE49-F238E27FC236}">
                    <a16:creationId xmlns:a16="http://schemas.microsoft.com/office/drawing/2014/main" id="{61321D09-DB58-440F-997B-E8595532AE53}"/>
                  </a:ext>
                </a:extLst>
              </p:cNvPr>
              <p:cNvSpPr>
                <a:spLocks/>
              </p:cNvSpPr>
              <p:nvPr/>
            </p:nvSpPr>
            <p:spPr bwMode="auto">
              <a:xfrm>
                <a:off x="5731" y="2124"/>
                <a:ext cx="3" cy="7"/>
              </a:xfrm>
              <a:custGeom>
                <a:avLst/>
                <a:gdLst>
                  <a:gd name="T0" fmla="*/ 3 w 3"/>
                  <a:gd name="T1" fmla="*/ 0 h 7"/>
                  <a:gd name="T2" fmla="*/ 0 w 3"/>
                  <a:gd name="T3" fmla="*/ 7 h 7"/>
                  <a:gd name="T4" fmla="*/ 0 w 3"/>
                  <a:gd name="T5" fmla="*/ 7 h 7"/>
                  <a:gd name="T6" fmla="*/ 3 w 3"/>
                  <a:gd name="T7" fmla="*/ 0 h 7"/>
                  <a:gd name="T8" fmla="*/ 3 w 3"/>
                  <a:gd name="T9" fmla="*/ 0 h 7"/>
                </a:gdLst>
                <a:ahLst/>
                <a:cxnLst>
                  <a:cxn ang="0">
                    <a:pos x="T0" y="T1"/>
                  </a:cxn>
                  <a:cxn ang="0">
                    <a:pos x="T2" y="T3"/>
                  </a:cxn>
                  <a:cxn ang="0">
                    <a:pos x="T4" y="T5"/>
                  </a:cxn>
                  <a:cxn ang="0">
                    <a:pos x="T6" y="T7"/>
                  </a:cxn>
                  <a:cxn ang="0">
                    <a:pos x="T8" y="T9"/>
                  </a:cxn>
                </a:cxnLst>
                <a:rect l="0" t="0" r="r" b="b"/>
                <a:pathLst>
                  <a:path w="3" h="7">
                    <a:moveTo>
                      <a:pt x="3" y="0"/>
                    </a:moveTo>
                    <a:lnTo>
                      <a:pt x="0" y="7"/>
                    </a:lnTo>
                    <a:lnTo>
                      <a:pt x="0" y="7"/>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272">
                <a:extLst>
                  <a:ext uri="{FF2B5EF4-FFF2-40B4-BE49-F238E27FC236}">
                    <a16:creationId xmlns:a16="http://schemas.microsoft.com/office/drawing/2014/main" id="{5C6D0820-D2CA-4BE5-BE70-8BA6DBB519D9}"/>
                  </a:ext>
                </a:extLst>
              </p:cNvPr>
              <p:cNvSpPr>
                <a:spLocks/>
              </p:cNvSpPr>
              <p:nvPr/>
            </p:nvSpPr>
            <p:spPr bwMode="auto">
              <a:xfrm>
                <a:off x="5731" y="2131"/>
                <a:ext cx="5" cy="5"/>
              </a:xfrm>
              <a:custGeom>
                <a:avLst/>
                <a:gdLst>
                  <a:gd name="T0" fmla="*/ 5 w 5"/>
                  <a:gd name="T1" fmla="*/ 0 h 5"/>
                  <a:gd name="T2" fmla="*/ 3 w 5"/>
                  <a:gd name="T3" fmla="*/ 5 h 5"/>
                  <a:gd name="T4" fmla="*/ 0 w 5"/>
                  <a:gd name="T5" fmla="*/ 5 h 5"/>
                  <a:gd name="T6" fmla="*/ 3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3" y="5"/>
                    </a:lnTo>
                    <a:lnTo>
                      <a:pt x="0" y="5"/>
                    </a:lnTo>
                    <a:lnTo>
                      <a:pt x="3"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273">
                <a:extLst>
                  <a:ext uri="{FF2B5EF4-FFF2-40B4-BE49-F238E27FC236}">
                    <a16:creationId xmlns:a16="http://schemas.microsoft.com/office/drawing/2014/main" id="{6D75FDFB-DF42-4DE2-8607-372B9C750A34}"/>
                  </a:ext>
                </a:extLst>
              </p:cNvPr>
              <p:cNvSpPr>
                <a:spLocks/>
              </p:cNvSpPr>
              <p:nvPr/>
            </p:nvSpPr>
            <p:spPr bwMode="auto">
              <a:xfrm>
                <a:off x="5724" y="2126"/>
                <a:ext cx="7" cy="5"/>
              </a:xfrm>
              <a:custGeom>
                <a:avLst/>
                <a:gdLst>
                  <a:gd name="T0" fmla="*/ 7 w 7"/>
                  <a:gd name="T1" fmla="*/ 5 h 5"/>
                  <a:gd name="T2" fmla="*/ 7 w 7"/>
                  <a:gd name="T3" fmla="*/ 5 h 5"/>
                  <a:gd name="T4" fmla="*/ 0 w 7"/>
                  <a:gd name="T5" fmla="*/ 0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0"/>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274">
                <a:extLst>
                  <a:ext uri="{FF2B5EF4-FFF2-40B4-BE49-F238E27FC236}">
                    <a16:creationId xmlns:a16="http://schemas.microsoft.com/office/drawing/2014/main" id="{F4BFD6BD-1C83-4A21-A91E-6C4C4C1A8034}"/>
                  </a:ext>
                </a:extLst>
              </p:cNvPr>
              <p:cNvSpPr>
                <a:spLocks/>
              </p:cNvSpPr>
              <p:nvPr/>
            </p:nvSpPr>
            <p:spPr bwMode="auto">
              <a:xfrm>
                <a:off x="5729" y="2133"/>
                <a:ext cx="2" cy="3"/>
              </a:xfrm>
              <a:custGeom>
                <a:avLst/>
                <a:gdLst>
                  <a:gd name="T0" fmla="*/ 2 w 2"/>
                  <a:gd name="T1" fmla="*/ 3 h 3"/>
                  <a:gd name="T2" fmla="*/ 0 w 2"/>
                  <a:gd name="T3" fmla="*/ 0 h 3"/>
                  <a:gd name="T4" fmla="*/ 0 w 2"/>
                  <a:gd name="T5" fmla="*/ 0 h 3"/>
                  <a:gd name="T6" fmla="*/ 2 w 2"/>
                  <a:gd name="T7" fmla="*/ 3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0" y="0"/>
                    </a:lnTo>
                    <a:lnTo>
                      <a:pt x="0" y="0"/>
                    </a:lnTo>
                    <a:lnTo>
                      <a:pt x="2"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275">
                <a:extLst>
                  <a:ext uri="{FF2B5EF4-FFF2-40B4-BE49-F238E27FC236}">
                    <a16:creationId xmlns:a16="http://schemas.microsoft.com/office/drawing/2014/main" id="{E35648A1-941F-45C2-9BD3-D04CF68ADB22}"/>
                  </a:ext>
                </a:extLst>
              </p:cNvPr>
              <p:cNvSpPr>
                <a:spLocks noEditPoints="1"/>
              </p:cNvSpPr>
              <p:nvPr/>
            </p:nvSpPr>
            <p:spPr bwMode="auto">
              <a:xfrm>
                <a:off x="5724" y="2136"/>
                <a:ext cx="22" cy="24"/>
              </a:xfrm>
              <a:custGeom>
                <a:avLst/>
                <a:gdLst>
                  <a:gd name="T0" fmla="*/ 19 w 22"/>
                  <a:gd name="T1" fmla="*/ 19 h 24"/>
                  <a:gd name="T2" fmla="*/ 15 w 22"/>
                  <a:gd name="T3" fmla="*/ 19 h 24"/>
                  <a:gd name="T4" fmla="*/ 12 w 22"/>
                  <a:gd name="T5" fmla="*/ 24 h 24"/>
                  <a:gd name="T6" fmla="*/ 7 w 22"/>
                  <a:gd name="T7" fmla="*/ 16 h 24"/>
                  <a:gd name="T8" fmla="*/ 3 w 22"/>
                  <a:gd name="T9" fmla="*/ 19 h 24"/>
                  <a:gd name="T10" fmla="*/ 5 w 22"/>
                  <a:gd name="T11" fmla="*/ 12 h 24"/>
                  <a:gd name="T12" fmla="*/ 0 w 22"/>
                  <a:gd name="T13" fmla="*/ 9 h 24"/>
                  <a:gd name="T14" fmla="*/ 5 w 22"/>
                  <a:gd name="T15" fmla="*/ 7 h 24"/>
                  <a:gd name="T16" fmla="*/ 5 w 22"/>
                  <a:gd name="T17" fmla="*/ 2 h 24"/>
                  <a:gd name="T18" fmla="*/ 10 w 22"/>
                  <a:gd name="T19" fmla="*/ 5 h 24"/>
                  <a:gd name="T20" fmla="*/ 12 w 22"/>
                  <a:gd name="T21" fmla="*/ 0 h 24"/>
                  <a:gd name="T22" fmla="*/ 15 w 22"/>
                  <a:gd name="T23" fmla="*/ 5 h 24"/>
                  <a:gd name="T24" fmla="*/ 19 w 22"/>
                  <a:gd name="T25" fmla="*/ 5 h 24"/>
                  <a:gd name="T26" fmla="*/ 17 w 22"/>
                  <a:gd name="T27" fmla="*/ 9 h 24"/>
                  <a:gd name="T28" fmla="*/ 22 w 22"/>
                  <a:gd name="T29" fmla="*/ 12 h 24"/>
                  <a:gd name="T30" fmla="*/ 19 w 22"/>
                  <a:gd name="T31" fmla="*/ 14 h 24"/>
                  <a:gd name="T32" fmla="*/ 19 w 22"/>
                  <a:gd name="T33" fmla="*/ 19 h 24"/>
                  <a:gd name="T34" fmla="*/ 12 w 22"/>
                  <a:gd name="T35" fmla="*/ 21 h 24"/>
                  <a:gd name="T36" fmla="*/ 15 w 22"/>
                  <a:gd name="T37" fmla="*/ 16 h 24"/>
                  <a:gd name="T38" fmla="*/ 19 w 22"/>
                  <a:gd name="T39" fmla="*/ 19 h 24"/>
                  <a:gd name="T40" fmla="*/ 17 w 22"/>
                  <a:gd name="T41" fmla="*/ 14 h 24"/>
                  <a:gd name="T42" fmla="*/ 22 w 22"/>
                  <a:gd name="T43" fmla="*/ 12 h 24"/>
                  <a:gd name="T44" fmla="*/ 17 w 22"/>
                  <a:gd name="T45" fmla="*/ 9 h 24"/>
                  <a:gd name="T46" fmla="*/ 19 w 22"/>
                  <a:gd name="T47" fmla="*/ 5 h 24"/>
                  <a:gd name="T48" fmla="*/ 15 w 22"/>
                  <a:gd name="T49" fmla="*/ 5 h 24"/>
                  <a:gd name="T50" fmla="*/ 12 w 22"/>
                  <a:gd name="T51" fmla="*/ 2 h 24"/>
                  <a:gd name="T52" fmla="*/ 10 w 22"/>
                  <a:gd name="T53" fmla="*/ 5 h 24"/>
                  <a:gd name="T54" fmla="*/ 5 w 22"/>
                  <a:gd name="T55" fmla="*/ 2 h 24"/>
                  <a:gd name="T56" fmla="*/ 7 w 22"/>
                  <a:gd name="T57" fmla="*/ 9 h 24"/>
                  <a:gd name="T58" fmla="*/ 3 w 22"/>
                  <a:gd name="T59" fmla="*/ 9 h 24"/>
                  <a:gd name="T60" fmla="*/ 7 w 22"/>
                  <a:gd name="T61" fmla="*/ 12 h 24"/>
                  <a:gd name="T62" fmla="*/ 5 w 22"/>
                  <a:gd name="T63" fmla="*/ 16 h 24"/>
                  <a:gd name="T64" fmla="*/ 10 w 22"/>
                  <a:gd name="T65" fmla="*/ 16 h 24"/>
                  <a:gd name="T66" fmla="*/ 12 w 22"/>
                  <a:gd name="T6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24">
                    <a:moveTo>
                      <a:pt x="19" y="19"/>
                    </a:moveTo>
                    <a:lnTo>
                      <a:pt x="15" y="19"/>
                    </a:lnTo>
                    <a:lnTo>
                      <a:pt x="12" y="24"/>
                    </a:lnTo>
                    <a:lnTo>
                      <a:pt x="7" y="16"/>
                    </a:lnTo>
                    <a:lnTo>
                      <a:pt x="3" y="19"/>
                    </a:lnTo>
                    <a:lnTo>
                      <a:pt x="5" y="12"/>
                    </a:lnTo>
                    <a:lnTo>
                      <a:pt x="0" y="9"/>
                    </a:lnTo>
                    <a:lnTo>
                      <a:pt x="5" y="7"/>
                    </a:lnTo>
                    <a:lnTo>
                      <a:pt x="5" y="2"/>
                    </a:lnTo>
                    <a:lnTo>
                      <a:pt x="10" y="5"/>
                    </a:lnTo>
                    <a:lnTo>
                      <a:pt x="12" y="0"/>
                    </a:lnTo>
                    <a:lnTo>
                      <a:pt x="15" y="5"/>
                    </a:lnTo>
                    <a:lnTo>
                      <a:pt x="19" y="5"/>
                    </a:lnTo>
                    <a:lnTo>
                      <a:pt x="17" y="9"/>
                    </a:lnTo>
                    <a:lnTo>
                      <a:pt x="22" y="12"/>
                    </a:lnTo>
                    <a:lnTo>
                      <a:pt x="19" y="14"/>
                    </a:lnTo>
                    <a:lnTo>
                      <a:pt x="19" y="19"/>
                    </a:lnTo>
                    <a:close/>
                    <a:moveTo>
                      <a:pt x="12" y="21"/>
                    </a:moveTo>
                    <a:lnTo>
                      <a:pt x="15" y="16"/>
                    </a:lnTo>
                    <a:lnTo>
                      <a:pt x="19" y="19"/>
                    </a:lnTo>
                    <a:lnTo>
                      <a:pt x="17" y="14"/>
                    </a:lnTo>
                    <a:lnTo>
                      <a:pt x="22" y="12"/>
                    </a:lnTo>
                    <a:lnTo>
                      <a:pt x="17" y="9"/>
                    </a:lnTo>
                    <a:lnTo>
                      <a:pt x="19" y="5"/>
                    </a:lnTo>
                    <a:lnTo>
                      <a:pt x="15" y="5"/>
                    </a:lnTo>
                    <a:lnTo>
                      <a:pt x="12" y="2"/>
                    </a:lnTo>
                    <a:lnTo>
                      <a:pt x="10" y="5"/>
                    </a:lnTo>
                    <a:lnTo>
                      <a:pt x="5" y="2"/>
                    </a:lnTo>
                    <a:lnTo>
                      <a:pt x="7" y="9"/>
                    </a:lnTo>
                    <a:lnTo>
                      <a:pt x="3" y="9"/>
                    </a:lnTo>
                    <a:lnTo>
                      <a:pt x="7" y="12"/>
                    </a:lnTo>
                    <a:lnTo>
                      <a:pt x="5" y="16"/>
                    </a:lnTo>
                    <a:lnTo>
                      <a:pt x="10" y="16"/>
                    </a:lnTo>
                    <a:lnTo>
                      <a:pt x="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276">
                <a:extLst>
                  <a:ext uri="{FF2B5EF4-FFF2-40B4-BE49-F238E27FC236}">
                    <a16:creationId xmlns:a16="http://schemas.microsoft.com/office/drawing/2014/main" id="{EF852B7F-04A3-404F-A351-98AF2FF8C5DB}"/>
                  </a:ext>
                </a:extLst>
              </p:cNvPr>
              <p:cNvSpPr>
                <a:spLocks noEditPoints="1"/>
              </p:cNvSpPr>
              <p:nvPr/>
            </p:nvSpPr>
            <p:spPr bwMode="auto">
              <a:xfrm>
                <a:off x="5555" y="1689"/>
                <a:ext cx="9" cy="19"/>
              </a:xfrm>
              <a:custGeom>
                <a:avLst/>
                <a:gdLst>
                  <a:gd name="T0" fmla="*/ 9 w 9"/>
                  <a:gd name="T1" fmla="*/ 12 h 19"/>
                  <a:gd name="T2" fmla="*/ 0 w 9"/>
                  <a:gd name="T3" fmla="*/ 19 h 19"/>
                  <a:gd name="T4" fmla="*/ 0 w 9"/>
                  <a:gd name="T5" fmla="*/ 7 h 19"/>
                  <a:gd name="T6" fmla="*/ 9 w 9"/>
                  <a:gd name="T7" fmla="*/ 0 h 19"/>
                  <a:gd name="T8" fmla="*/ 9 w 9"/>
                  <a:gd name="T9" fmla="*/ 12 h 19"/>
                  <a:gd name="T10" fmla="*/ 0 w 9"/>
                  <a:gd name="T11" fmla="*/ 16 h 19"/>
                  <a:gd name="T12" fmla="*/ 9 w 9"/>
                  <a:gd name="T13" fmla="*/ 12 h 19"/>
                  <a:gd name="T14" fmla="*/ 9 w 9"/>
                  <a:gd name="T15" fmla="*/ 2 h 19"/>
                  <a:gd name="T16" fmla="*/ 0 w 9"/>
                  <a:gd name="T17" fmla="*/ 7 h 19"/>
                  <a:gd name="T18" fmla="*/ 0 w 9"/>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2"/>
                    </a:moveTo>
                    <a:lnTo>
                      <a:pt x="0" y="19"/>
                    </a:lnTo>
                    <a:lnTo>
                      <a:pt x="0" y="7"/>
                    </a:lnTo>
                    <a:lnTo>
                      <a:pt x="9" y="0"/>
                    </a:lnTo>
                    <a:lnTo>
                      <a:pt x="9" y="12"/>
                    </a:lnTo>
                    <a:close/>
                    <a:moveTo>
                      <a:pt x="0" y="16"/>
                    </a:moveTo>
                    <a:lnTo>
                      <a:pt x="9" y="12"/>
                    </a:lnTo>
                    <a:lnTo>
                      <a:pt x="9" y="2"/>
                    </a:lnTo>
                    <a:lnTo>
                      <a:pt x="0"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277">
                <a:extLst>
                  <a:ext uri="{FF2B5EF4-FFF2-40B4-BE49-F238E27FC236}">
                    <a16:creationId xmlns:a16="http://schemas.microsoft.com/office/drawing/2014/main" id="{248CD2E0-08AB-4F69-B492-189726CF2B81}"/>
                  </a:ext>
                </a:extLst>
              </p:cNvPr>
              <p:cNvSpPr>
                <a:spLocks/>
              </p:cNvSpPr>
              <p:nvPr/>
            </p:nvSpPr>
            <p:spPr bwMode="auto">
              <a:xfrm>
                <a:off x="5509" y="1720"/>
                <a:ext cx="60" cy="33"/>
              </a:xfrm>
              <a:custGeom>
                <a:avLst/>
                <a:gdLst>
                  <a:gd name="T0" fmla="*/ 60 w 60"/>
                  <a:gd name="T1" fmla="*/ 33 h 33"/>
                  <a:gd name="T2" fmla="*/ 60 w 60"/>
                  <a:gd name="T3" fmla="*/ 33 h 33"/>
                  <a:gd name="T4" fmla="*/ 0 w 60"/>
                  <a:gd name="T5" fmla="*/ 0 h 33"/>
                  <a:gd name="T6" fmla="*/ 0 w 60"/>
                  <a:gd name="T7" fmla="*/ 0 h 33"/>
                  <a:gd name="T8" fmla="*/ 60 w 60"/>
                  <a:gd name="T9" fmla="*/ 33 h 33"/>
                </a:gdLst>
                <a:ahLst/>
                <a:cxnLst>
                  <a:cxn ang="0">
                    <a:pos x="T0" y="T1"/>
                  </a:cxn>
                  <a:cxn ang="0">
                    <a:pos x="T2" y="T3"/>
                  </a:cxn>
                  <a:cxn ang="0">
                    <a:pos x="T4" y="T5"/>
                  </a:cxn>
                  <a:cxn ang="0">
                    <a:pos x="T6" y="T7"/>
                  </a:cxn>
                  <a:cxn ang="0">
                    <a:pos x="T8" y="T9"/>
                  </a:cxn>
                </a:cxnLst>
                <a:rect l="0" t="0" r="r" b="b"/>
                <a:pathLst>
                  <a:path w="60" h="33">
                    <a:moveTo>
                      <a:pt x="60" y="33"/>
                    </a:moveTo>
                    <a:lnTo>
                      <a:pt x="60" y="33"/>
                    </a:lnTo>
                    <a:lnTo>
                      <a:pt x="0" y="0"/>
                    </a:lnTo>
                    <a:lnTo>
                      <a:pt x="0" y="0"/>
                    </a:lnTo>
                    <a:lnTo>
                      <a:pt x="60"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278">
                <a:extLst>
                  <a:ext uri="{FF2B5EF4-FFF2-40B4-BE49-F238E27FC236}">
                    <a16:creationId xmlns:a16="http://schemas.microsoft.com/office/drawing/2014/main" id="{F0CF4EB3-AB3C-4249-88A0-D153FF26F7C2}"/>
                  </a:ext>
                </a:extLst>
              </p:cNvPr>
              <p:cNvSpPr>
                <a:spLocks noEditPoints="1"/>
              </p:cNvSpPr>
              <p:nvPr/>
            </p:nvSpPr>
            <p:spPr bwMode="auto">
              <a:xfrm>
                <a:off x="5493" y="1710"/>
                <a:ext cx="19" cy="12"/>
              </a:xfrm>
              <a:custGeom>
                <a:avLst/>
                <a:gdLst>
                  <a:gd name="T0" fmla="*/ 19 w 19"/>
                  <a:gd name="T1" fmla="*/ 12 h 12"/>
                  <a:gd name="T2" fmla="*/ 7 w 19"/>
                  <a:gd name="T3" fmla="*/ 10 h 12"/>
                  <a:gd name="T4" fmla="*/ 0 w 19"/>
                  <a:gd name="T5" fmla="*/ 0 h 12"/>
                  <a:gd name="T6" fmla="*/ 12 w 19"/>
                  <a:gd name="T7" fmla="*/ 0 h 12"/>
                  <a:gd name="T8" fmla="*/ 19 w 19"/>
                  <a:gd name="T9" fmla="*/ 12 h 12"/>
                  <a:gd name="T10" fmla="*/ 7 w 19"/>
                  <a:gd name="T11" fmla="*/ 10 h 12"/>
                  <a:gd name="T12" fmla="*/ 16 w 19"/>
                  <a:gd name="T13" fmla="*/ 10 h 12"/>
                  <a:gd name="T14" fmla="*/ 12 w 19"/>
                  <a:gd name="T15" fmla="*/ 2 h 12"/>
                  <a:gd name="T16" fmla="*/ 2 w 19"/>
                  <a:gd name="T17" fmla="*/ 2 h 12"/>
                  <a:gd name="T18" fmla="*/ 7 w 19"/>
                  <a:gd name="T1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12"/>
                    </a:moveTo>
                    <a:lnTo>
                      <a:pt x="7" y="10"/>
                    </a:lnTo>
                    <a:lnTo>
                      <a:pt x="0" y="0"/>
                    </a:lnTo>
                    <a:lnTo>
                      <a:pt x="12" y="0"/>
                    </a:lnTo>
                    <a:lnTo>
                      <a:pt x="19" y="12"/>
                    </a:lnTo>
                    <a:close/>
                    <a:moveTo>
                      <a:pt x="7" y="10"/>
                    </a:moveTo>
                    <a:lnTo>
                      <a:pt x="16" y="10"/>
                    </a:lnTo>
                    <a:lnTo>
                      <a:pt x="12" y="2"/>
                    </a:lnTo>
                    <a:lnTo>
                      <a:pt x="2" y="2"/>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279">
                <a:extLst>
                  <a:ext uri="{FF2B5EF4-FFF2-40B4-BE49-F238E27FC236}">
                    <a16:creationId xmlns:a16="http://schemas.microsoft.com/office/drawing/2014/main" id="{087C43B9-DF97-471D-ACCE-C136065A55EA}"/>
                  </a:ext>
                </a:extLst>
              </p:cNvPr>
              <p:cNvSpPr>
                <a:spLocks/>
              </p:cNvSpPr>
              <p:nvPr/>
            </p:nvSpPr>
            <p:spPr bwMode="auto">
              <a:xfrm>
                <a:off x="5505" y="1722"/>
                <a:ext cx="9" cy="5"/>
              </a:xfrm>
              <a:custGeom>
                <a:avLst/>
                <a:gdLst>
                  <a:gd name="T0" fmla="*/ 9 w 9"/>
                  <a:gd name="T1" fmla="*/ 2 h 5"/>
                  <a:gd name="T2" fmla="*/ 0 w 9"/>
                  <a:gd name="T3" fmla="*/ 5 h 5"/>
                  <a:gd name="T4" fmla="*/ 0 w 9"/>
                  <a:gd name="T5" fmla="*/ 2 h 5"/>
                  <a:gd name="T6" fmla="*/ 9 w 9"/>
                  <a:gd name="T7" fmla="*/ 0 h 5"/>
                  <a:gd name="T8" fmla="*/ 9 w 9"/>
                  <a:gd name="T9" fmla="*/ 2 h 5"/>
                </a:gdLst>
                <a:ahLst/>
                <a:cxnLst>
                  <a:cxn ang="0">
                    <a:pos x="T0" y="T1"/>
                  </a:cxn>
                  <a:cxn ang="0">
                    <a:pos x="T2" y="T3"/>
                  </a:cxn>
                  <a:cxn ang="0">
                    <a:pos x="T4" y="T5"/>
                  </a:cxn>
                  <a:cxn ang="0">
                    <a:pos x="T6" y="T7"/>
                  </a:cxn>
                  <a:cxn ang="0">
                    <a:pos x="T8" y="T9"/>
                  </a:cxn>
                </a:cxnLst>
                <a:rect l="0" t="0" r="r" b="b"/>
                <a:pathLst>
                  <a:path w="9" h="5">
                    <a:moveTo>
                      <a:pt x="9" y="2"/>
                    </a:moveTo>
                    <a:lnTo>
                      <a:pt x="0" y="5"/>
                    </a:lnTo>
                    <a:lnTo>
                      <a:pt x="0" y="2"/>
                    </a:lnTo>
                    <a:lnTo>
                      <a:pt x="9" y="0"/>
                    </a:ln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0" name="Freeform 280">
                <a:extLst>
                  <a:ext uri="{FF2B5EF4-FFF2-40B4-BE49-F238E27FC236}">
                    <a16:creationId xmlns:a16="http://schemas.microsoft.com/office/drawing/2014/main" id="{83D405E4-F6FD-48AB-AC07-4B1CBFA1EE82}"/>
                  </a:ext>
                </a:extLst>
              </p:cNvPr>
              <p:cNvSpPr>
                <a:spLocks/>
              </p:cNvSpPr>
              <p:nvPr/>
            </p:nvSpPr>
            <p:spPr bwMode="auto">
              <a:xfrm>
                <a:off x="5514" y="1727"/>
                <a:ext cx="10" cy="4"/>
              </a:xfrm>
              <a:custGeom>
                <a:avLst/>
                <a:gdLst>
                  <a:gd name="T0" fmla="*/ 10 w 10"/>
                  <a:gd name="T1" fmla="*/ 0 h 4"/>
                  <a:gd name="T2" fmla="*/ 2 w 10"/>
                  <a:gd name="T3" fmla="*/ 4 h 4"/>
                  <a:gd name="T4" fmla="*/ 0 w 10"/>
                  <a:gd name="T5" fmla="*/ 2 h 4"/>
                  <a:gd name="T6" fmla="*/ 7 w 10"/>
                  <a:gd name="T7" fmla="*/ 0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2" y="4"/>
                    </a:lnTo>
                    <a:lnTo>
                      <a:pt x="0" y="2"/>
                    </a:lnTo>
                    <a:lnTo>
                      <a:pt x="7"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281">
                <a:extLst>
                  <a:ext uri="{FF2B5EF4-FFF2-40B4-BE49-F238E27FC236}">
                    <a16:creationId xmlns:a16="http://schemas.microsoft.com/office/drawing/2014/main" id="{7D42186C-E58F-4890-890B-286EB091BE90}"/>
                  </a:ext>
                </a:extLst>
              </p:cNvPr>
              <p:cNvSpPr>
                <a:spLocks/>
              </p:cNvSpPr>
              <p:nvPr/>
            </p:nvSpPr>
            <p:spPr bwMode="auto">
              <a:xfrm>
                <a:off x="5512" y="1712"/>
                <a:ext cx="2" cy="10"/>
              </a:xfrm>
              <a:custGeom>
                <a:avLst/>
                <a:gdLst>
                  <a:gd name="T0" fmla="*/ 2 w 2"/>
                  <a:gd name="T1" fmla="*/ 10 h 10"/>
                  <a:gd name="T2" fmla="*/ 2 w 2"/>
                  <a:gd name="T3" fmla="*/ 10 h 10"/>
                  <a:gd name="T4" fmla="*/ 0 w 2"/>
                  <a:gd name="T5" fmla="*/ 0 h 10"/>
                  <a:gd name="T6" fmla="*/ 0 w 2"/>
                  <a:gd name="T7" fmla="*/ 0 h 10"/>
                  <a:gd name="T8" fmla="*/ 2 w 2"/>
                  <a:gd name="T9" fmla="*/ 10 h 10"/>
                </a:gdLst>
                <a:ahLst/>
                <a:cxnLst>
                  <a:cxn ang="0">
                    <a:pos x="T0" y="T1"/>
                  </a:cxn>
                  <a:cxn ang="0">
                    <a:pos x="T2" y="T3"/>
                  </a:cxn>
                  <a:cxn ang="0">
                    <a:pos x="T4" y="T5"/>
                  </a:cxn>
                  <a:cxn ang="0">
                    <a:pos x="T6" y="T7"/>
                  </a:cxn>
                  <a:cxn ang="0">
                    <a:pos x="T8" y="T9"/>
                  </a:cxn>
                </a:cxnLst>
                <a:rect l="0" t="0" r="r" b="b"/>
                <a:pathLst>
                  <a:path w="2" h="10">
                    <a:moveTo>
                      <a:pt x="2" y="10"/>
                    </a:moveTo>
                    <a:lnTo>
                      <a:pt x="2" y="10"/>
                    </a:lnTo>
                    <a:lnTo>
                      <a:pt x="0" y="0"/>
                    </a:lnTo>
                    <a:lnTo>
                      <a:pt x="0"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282">
                <a:extLst>
                  <a:ext uri="{FF2B5EF4-FFF2-40B4-BE49-F238E27FC236}">
                    <a16:creationId xmlns:a16="http://schemas.microsoft.com/office/drawing/2014/main" id="{41217047-951C-452B-9FEB-4F7037357B27}"/>
                  </a:ext>
                </a:extLst>
              </p:cNvPr>
              <p:cNvSpPr>
                <a:spLocks/>
              </p:cNvSpPr>
              <p:nvPr/>
            </p:nvSpPr>
            <p:spPr bwMode="auto">
              <a:xfrm>
                <a:off x="5521" y="1720"/>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283">
                <a:extLst>
                  <a:ext uri="{FF2B5EF4-FFF2-40B4-BE49-F238E27FC236}">
                    <a16:creationId xmlns:a16="http://schemas.microsoft.com/office/drawing/2014/main" id="{246E98FC-A306-4157-947C-5D1AFCF7CBA4}"/>
                  </a:ext>
                </a:extLst>
              </p:cNvPr>
              <p:cNvSpPr>
                <a:spLocks noEditPoints="1"/>
              </p:cNvSpPr>
              <p:nvPr/>
            </p:nvSpPr>
            <p:spPr bwMode="auto">
              <a:xfrm>
                <a:off x="5567" y="1750"/>
                <a:ext cx="19" cy="12"/>
              </a:xfrm>
              <a:custGeom>
                <a:avLst/>
                <a:gdLst>
                  <a:gd name="T0" fmla="*/ 19 w 19"/>
                  <a:gd name="T1" fmla="*/ 12 h 12"/>
                  <a:gd name="T2" fmla="*/ 7 w 19"/>
                  <a:gd name="T3" fmla="*/ 12 h 12"/>
                  <a:gd name="T4" fmla="*/ 0 w 19"/>
                  <a:gd name="T5" fmla="*/ 0 h 12"/>
                  <a:gd name="T6" fmla="*/ 12 w 19"/>
                  <a:gd name="T7" fmla="*/ 0 h 12"/>
                  <a:gd name="T8" fmla="*/ 19 w 19"/>
                  <a:gd name="T9" fmla="*/ 12 h 12"/>
                  <a:gd name="T10" fmla="*/ 7 w 19"/>
                  <a:gd name="T11" fmla="*/ 10 h 12"/>
                  <a:gd name="T12" fmla="*/ 16 w 19"/>
                  <a:gd name="T13" fmla="*/ 10 h 12"/>
                  <a:gd name="T14" fmla="*/ 12 w 19"/>
                  <a:gd name="T15" fmla="*/ 3 h 12"/>
                  <a:gd name="T16" fmla="*/ 2 w 19"/>
                  <a:gd name="T17" fmla="*/ 3 h 12"/>
                  <a:gd name="T18" fmla="*/ 7 w 19"/>
                  <a:gd name="T1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12"/>
                    </a:moveTo>
                    <a:lnTo>
                      <a:pt x="7" y="12"/>
                    </a:lnTo>
                    <a:lnTo>
                      <a:pt x="0" y="0"/>
                    </a:lnTo>
                    <a:lnTo>
                      <a:pt x="12" y="0"/>
                    </a:lnTo>
                    <a:lnTo>
                      <a:pt x="19" y="12"/>
                    </a:lnTo>
                    <a:close/>
                    <a:moveTo>
                      <a:pt x="7" y="10"/>
                    </a:moveTo>
                    <a:lnTo>
                      <a:pt x="16" y="10"/>
                    </a:lnTo>
                    <a:lnTo>
                      <a:pt x="12" y="3"/>
                    </a:lnTo>
                    <a:lnTo>
                      <a:pt x="2" y="3"/>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4" name="Freeform 284">
                <a:extLst>
                  <a:ext uri="{FF2B5EF4-FFF2-40B4-BE49-F238E27FC236}">
                    <a16:creationId xmlns:a16="http://schemas.microsoft.com/office/drawing/2014/main" id="{75D20764-F47E-474F-9865-F3BEF3AC10E0}"/>
                  </a:ext>
                </a:extLst>
              </p:cNvPr>
              <p:cNvSpPr>
                <a:spLocks/>
              </p:cNvSpPr>
              <p:nvPr/>
            </p:nvSpPr>
            <p:spPr bwMode="auto">
              <a:xfrm>
                <a:off x="5564" y="1748"/>
                <a:ext cx="3" cy="12"/>
              </a:xfrm>
              <a:custGeom>
                <a:avLst/>
                <a:gdLst>
                  <a:gd name="T0" fmla="*/ 3 w 3"/>
                  <a:gd name="T1" fmla="*/ 12 h 12"/>
                  <a:gd name="T2" fmla="*/ 3 w 3"/>
                  <a:gd name="T3" fmla="*/ 12 h 12"/>
                  <a:gd name="T4" fmla="*/ 0 w 3"/>
                  <a:gd name="T5" fmla="*/ 2 h 12"/>
                  <a:gd name="T6" fmla="*/ 0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3" y="12"/>
                    </a:lnTo>
                    <a:lnTo>
                      <a:pt x="0" y="2"/>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5" name="Freeform 285">
                <a:extLst>
                  <a:ext uri="{FF2B5EF4-FFF2-40B4-BE49-F238E27FC236}">
                    <a16:creationId xmlns:a16="http://schemas.microsoft.com/office/drawing/2014/main" id="{44BE999E-A4CA-4D31-BE72-F595829BCA3C}"/>
                  </a:ext>
                </a:extLst>
              </p:cNvPr>
              <p:cNvSpPr>
                <a:spLocks/>
              </p:cNvSpPr>
              <p:nvPr/>
            </p:nvSpPr>
            <p:spPr bwMode="auto">
              <a:xfrm>
                <a:off x="5555" y="1746"/>
                <a:ext cx="2" cy="7"/>
              </a:xfrm>
              <a:custGeom>
                <a:avLst/>
                <a:gdLst>
                  <a:gd name="T0" fmla="*/ 2 w 2"/>
                  <a:gd name="T1" fmla="*/ 7 h 7"/>
                  <a:gd name="T2" fmla="*/ 2 w 2"/>
                  <a:gd name="T3" fmla="*/ 7 h 7"/>
                  <a:gd name="T4" fmla="*/ 0 w 2"/>
                  <a:gd name="T5" fmla="*/ 0 h 7"/>
                  <a:gd name="T6" fmla="*/ 2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2"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6" name="Freeform 286">
                <a:extLst>
                  <a:ext uri="{FF2B5EF4-FFF2-40B4-BE49-F238E27FC236}">
                    <a16:creationId xmlns:a16="http://schemas.microsoft.com/office/drawing/2014/main" id="{467A40AC-62A0-4DCD-AADE-BB17134E6D0F}"/>
                  </a:ext>
                </a:extLst>
              </p:cNvPr>
              <p:cNvSpPr>
                <a:spLocks/>
              </p:cNvSpPr>
              <p:nvPr/>
            </p:nvSpPr>
            <p:spPr bwMode="auto">
              <a:xfrm>
                <a:off x="5564" y="1746"/>
                <a:ext cx="10" cy="4"/>
              </a:xfrm>
              <a:custGeom>
                <a:avLst/>
                <a:gdLst>
                  <a:gd name="T0" fmla="*/ 10 w 10"/>
                  <a:gd name="T1" fmla="*/ 0 h 4"/>
                  <a:gd name="T2" fmla="*/ 0 w 10"/>
                  <a:gd name="T3" fmla="*/ 4 h 4"/>
                  <a:gd name="T4" fmla="*/ 0 w 10"/>
                  <a:gd name="T5" fmla="*/ 2 h 4"/>
                  <a:gd name="T6" fmla="*/ 10 w 10"/>
                  <a:gd name="T7" fmla="*/ 0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0" y="4"/>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7" name="Freeform 287">
                <a:extLst>
                  <a:ext uri="{FF2B5EF4-FFF2-40B4-BE49-F238E27FC236}">
                    <a16:creationId xmlns:a16="http://schemas.microsoft.com/office/drawing/2014/main" id="{2043D1C6-AE90-4BF7-8265-C1F693FF449A}"/>
                  </a:ext>
                </a:extLst>
              </p:cNvPr>
              <p:cNvSpPr>
                <a:spLocks/>
              </p:cNvSpPr>
              <p:nvPr/>
            </p:nvSpPr>
            <p:spPr bwMode="auto">
              <a:xfrm>
                <a:off x="5555" y="1741"/>
                <a:ext cx="9" cy="5"/>
              </a:xfrm>
              <a:custGeom>
                <a:avLst/>
                <a:gdLst>
                  <a:gd name="T0" fmla="*/ 9 w 9"/>
                  <a:gd name="T1" fmla="*/ 2 h 5"/>
                  <a:gd name="T2" fmla="*/ 2 w 9"/>
                  <a:gd name="T3" fmla="*/ 5 h 5"/>
                  <a:gd name="T4" fmla="*/ 0 w 9"/>
                  <a:gd name="T5" fmla="*/ 5 h 5"/>
                  <a:gd name="T6" fmla="*/ 7 w 9"/>
                  <a:gd name="T7" fmla="*/ 0 h 5"/>
                  <a:gd name="T8" fmla="*/ 9 w 9"/>
                  <a:gd name="T9" fmla="*/ 2 h 5"/>
                </a:gdLst>
                <a:ahLst/>
                <a:cxnLst>
                  <a:cxn ang="0">
                    <a:pos x="T0" y="T1"/>
                  </a:cxn>
                  <a:cxn ang="0">
                    <a:pos x="T2" y="T3"/>
                  </a:cxn>
                  <a:cxn ang="0">
                    <a:pos x="T4" y="T5"/>
                  </a:cxn>
                  <a:cxn ang="0">
                    <a:pos x="T6" y="T7"/>
                  </a:cxn>
                  <a:cxn ang="0">
                    <a:pos x="T8" y="T9"/>
                  </a:cxn>
                </a:cxnLst>
                <a:rect l="0" t="0" r="r" b="b"/>
                <a:pathLst>
                  <a:path w="9" h="5">
                    <a:moveTo>
                      <a:pt x="9" y="2"/>
                    </a:moveTo>
                    <a:lnTo>
                      <a:pt x="2" y="5"/>
                    </a:lnTo>
                    <a:lnTo>
                      <a:pt x="0" y="5"/>
                    </a:lnTo>
                    <a:lnTo>
                      <a:pt x="7" y="0"/>
                    </a:ln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8" name="Freeform 288">
                <a:extLst>
                  <a:ext uri="{FF2B5EF4-FFF2-40B4-BE49-F238E27FC236}">
                    <a16:creationId xmlns:a16="http://schemas.microsoft.com/office/drawing/2014/main" id="{54AA24B9-CC93-4164-BC26-6B63C5D8690A}"/>
                  </a:ext>
                </a:extLst>
              </p:cNvPr>
              <p:cNvSpPr>
                <a:spLocks/>
              </p:cNvSpPr>
              <p:nvPr/>
            </p:nvSpPr>
            <p:spPr bwMode="auto">
              <a:xfrm>
                <a:off x="5524" y="1705"/>
                <a:ext cx="33" cy="62"/>
              </a:xfrm>
              <a:custGeom>
                <a:avLst/>
                <a:gdLst>
                  <a:gd name="T0" fmla="*/ 33 w 33"/>
                  <a:gd name="T1" fmla="*/ 0 h 62"/>
                  <a:gd name="T2" fmla="*/ 0 w 33"/>
                  <a:gd name="T3" fmla="*/ 62 h 62"/>
                  <a:gd name="T4" fmla="*/ 0 w 33"/>
                  <a:gd name="T5" fmla="*/ 60 h 62"/>
                  <a:gd name="T6" fmla="*/ 31 w 33"/>
                  <a:gd name="T7" fmla="*/ 0 h 62"/>
                  <a:gd name="T8" fmla="*/ 33 w 33"/>
                  <a:gd name="T9" fmla="*/ 0 h 62"/>
                </a:gdLst>
                <a:ahLst/>
                <a:cxnLst>
                  <a:cxn ang="0">
                    <a:pos x="T0" y="T1"/>
                  </a:cxn>
                  <a:cxn ang="0">
                    <a:pos x="T2" y="T3"/>
                  </a:cxn>
                  <a:cxn ang="0">
                    <a:pos x="T4" y="T5"/>
                  </a:cxn>
                  <a:cxn ang="0">
                    <a:pos x="T6" y="T7"/>
                  </a:cxn>
                  <a:cxn ang="0">
                    <a:pos x="T8" y="T9"/>
                  </a:cxn>
                </a:cxnLst>
                <a:rect l="0" t="0" r="r" b="b"/>
                <a:pathLst>
                  <a:path w="33" h="62">
                    <a:moveTo>
                      <a:pt x="33" y="0"/>
                    </a:moveTo>
                    <a:lnTo>
                      <a:pt x="0" y="62"/>
                    </a:lnTo>
                    <a:lnTo>
                      <a:pt x="0" y="60"/>
                    </a:lnTo>
                    <a:lnTo>
                      <a:pt x="31" y="0"/>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9" name="Freeform 289">
                <a:extLst>
                  <a:ext uri="{FF2B5EF4-FFF2-40B4-BE49-F238E27FC236}">
                    <a16:creationId xmlns:a16="http://schemas.microsoft.com/office/drawing/2014/main" id="{DF7E832B-BA25-47F7-B8B0-61723BC7E131}"/>
                  </a:ext>
                </a:extLst>
              </p:cNvPr>
              <p:cNvSpPr>
                <a:spLocks noEditPoints="1"/>
              </p:cNvSpPr>
              <p:nvPr/>
            </p:nvSpPr>
            <p:spPr bwMode="auto">
              <a:xfrm>
                <a:off x="5514" y="1765"/>
                <a:ext cx="10" cy="19"/>
              </a:xfrm>
              <a:custGeom>
                <a:avLst/>
                <a:gdLst>
                  <a:gd name="T0" fmla="*/ 10 w 10"/>
                  <a:gd name="T1" fmla="*/ 12 h 19"/>
                  <a:gd name="T2" fmla="*/ 0 w 10"/>
                  <a:gd name="T3" fmla="*/ 19 h 19"/>
                  <a:gd name="T4" fmla="*/ 0 w 10"/>
                  <a:gd name="T5" fmla="*/ 7 h 19"/>
                  <a:gd name="T6" fmla="*/ 10 w 10"/>
                  <a:gd name="T7" fmla="*/ 0 h 19"/>
                  <a:gd name="T8" fmla="*/ 10 w 10"/>
                  <a:gd name="T9" fmla="*/ 12 h 19"/>
                  <a:gd name="T10" fmla="*/ 0 w 10"/>
                  <a:gd name="T11" fmla="*/ 16 h 19"/>
                  <a:gd name="T12" fmla="*/ 10 w 10"/>
                  <a:gd name="T13" fmla="*/ 9 h 19"/>
                  <a:gd name="T14" fmla="*/ 10 w 10"/>
                  <a:gd name="T15" fmla="*/ 2 h 19"/>
                  <a:gd name="T16" fmla="*/ 0 w 10"/>
                  <a:gd name="T17" fmla="*/ 7 h 19"/>
                  <a:gd name="T18" fmla="*/ 0 w 10"/>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2"/>
                    </a:moveTo>
                    <a:lnTo>
                      <a:pt x="0" y="19"/>
                    </a:lnTo>
                    <a:lnTo>
                      <a:pt x="0" y="7"/>
                    </a:lnTo>
                    <a:lnTo>
                      <a:pt x="10" y="0"/>
                    </a:lnTo>
                    <a:lnTo>
                      <a:pt x="10" y="12"/>
                    </a:lnTo>
                    <a:close/>
                    <a:moveTo>
                      <a:pt x="0" y="16"/>
                    </a:moveTo>
                    <a:lnTo>
                      <a:pt x="10" y="9"/>
                    </a:lnTo>
                    <a:lnTo>
                      <a:pt x="10" y="2"/>
                    </a:lnTo>
                    <a:lnTo>
                      <a:pt x="0"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0" name="Freeform 290">
                <a:extLst>
                  <a:ext uri="{FF2B5EF4-FFF2-40B4-BE49-F238E27FC236}">
                    <a16:creationId xmlns:a16="http://schemas.microsoft.com/office/drawing/2014/main" id="{23B6FC5A-5492-4176-961C-1B243F3C40B1}"/>
                  </a:ext>
                </a:extLst>
              </p:cNvPr>
              <p:cNvSpPr>
                <a:spLocks/>
              </p:cNvSpPr>
              <p:nvPr/>
            </p:nvSpPr>
            <p:spPr bwMode="auto">
              <a:xfrm>
                <a:off x="5526" y="1760"/>
                <a:ext cx="2" cy="12"/>
              </a:xfrm>
              <a:custGeom>
                <a:avLst/>
                <a:gdLst>
                  <a:gd name="T0" fmla="*/ 2 w 2"/>
                  <a:gd name="T1" fmla="*/ 12 h 12"/>
                  <a:gd name="T2" fmla="*/ 2 w 2"/>
                  <a:gd name="T3" fmla="*/ 12 h 12"/>
                  <a:gd name="T4" fmla="*/ 0 w 2"/>
                  <a:gd name="T5" fmla="*/ 0 h 12"/>
                  <a:gd name="T6" fmla="*/ 0 w 2"/>
                  <a:gd name="T7" fmla="*/ 0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2" y="12"/>
                    </a:lnTo>
                    <a:lnTo>
                      <a:pt x="0" y="0"/>
                    </a:lnTo>
                    <a:lnTo>
                      <a:pt x="0" y="0"/>
                    </a:lnTo>
                    <a:lnTo>
                      <a:pt x="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1" name="Freeform 291">
                <a:extLst>
                  <a:ext uri="{FF2B5EF4-FFF2-40B4-BE49-F238E27FC236}">
                    <a16:creationId xmlns:a16="http://schemas.microsoft.com/office/drawing/2014/main" id="{AF6537AB-81F3-4FC5-B658-EA9B6C47E88F}"/>
                  </a:ext>
                </a:extLst>
              </p:cNvPr>
              <p:cNvSpPr>
                <a:spLocks/>
              </p:cNvSpPr>
              <p:nvPr/>
            </p:nvSpPr>
            <p:spPr bwMode="auto">
              <a:xfrm>
                <a:off x="5528" y="1753"/>
                <a:ext cx="5" cy="7"/>
              </a:xfrm>
              <a:custGeom>
                <a:avLst/>
                <a:gdLst>
                  <a:gd name="T0" fmla="*/ 5 w 5"/>
                  <a:gd name="T1" fmla="*/ 7 h 7"/>
                  <a:gd name="T2" fmla="*/ 5 w 5"/>
                  <a:gd name="T3" fmla="*/ 7 h 7"/>
                  <a:gd name="T4" fmla="*/ 0 w 5"/>
                  <a:gd name="T5" fmla="*/ 0 h 7"/>
                  <a:gd name="T6" fmla="*/ 3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5" y="7"/>
                    </a:lnTo>
                    <a:lnTo>
                      <a:pt x="0" y="0"/>
                    </a:lnTo>
                    <a:lnTo>
                      <a:pt x="3"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2" name="Freeform 292">
                <a:extLst>
                  <a:ext uri="{FF2B5EF4-FFF2-40B4-BE49-F238E27FC236}">
                    <a16:creationId xmlns:a16="http://schemas.microsoft.com/office/drawing/2014/main" id="{5AF9AC71-AA8D-4BE8-8916-3C1FE04F2884}"/>
                  </a:ext>
                </a:extLst>
              </p:cNvPr>
              <p:cNvSpPr>
                <a:spLocks/>
              </p:cNvSpPr>
              <p:nvPr/>
            </p:nvSpPr>
            <p:spPr bwMode="auto">
              <a:xfrm>
                <a:off x="5514" y="1760"/>
                <a:ext cx="12" cy="5"/>
              </a:xfrm>
              <a:custGeom>
                <a:avLst/>
                <a:gdLst>
                  <a:gd name="T0" fmla="*/ 12 w 12"/>
                  <a:gd name="T1" fmla="*/ 0 h 5"/>
                  <a:gd name="T2" fmla="*/ 2 w 12"/>
                  <a:gd name="T3" fmla="*/ 5 h 5"/>
                  <a:gd name="T4" fmla="*/ 0 w 12"/>
                  <a:gd name="T5" fmla="*/ 2 h 5"/>
                  <a:gd name="T6" fmla="*/ 12 w 12"/>
                  <a:gd name="T7" fmla="*/ 0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lnTo>
                      <a:pt x="2" y="5"/>
                    </a:lnTo>
                    <a:lnTo>
                      <a:pt x="0" y="2"/>
                    </a:lnTo>
                    <a:lnTo>
                      <a:pt x="12"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3" name="Freeform 293">
                <a:extLst>
                  <a:ext uri="{FF2B5EF4-FFF2-40B4-BE49-F238E27FC236}">
                    <a16:creationId xmlns:a16="http://schemas.microsoft.com/office/drawing/2014/main" id="{8BF4C227-F003-496A-8FCF-19323B87B9ED}"/>
                  </a:ext>
                </a:extLst>
              </p:cNvPr>
              <p:cNvSpPr>
                <a:spLocks/>
              </p:cNvSpPr>
              <p:nvPr/>
            </p:nvSpPr>
            <p:spPr bwMode="auto">
              <a:xfrm>
                <a:off x="5521" y="1753"/>
                <a:ext cx="10" cy="2"/>
              </a:xfrm>
              <a:custGeom>
                <a:avLst/>
                <a:gdLst>
                  <a:gd name="T0" fmla="*/ 10 w 10"/>
                  <a:gd name="T1" fmla="*/ 0 h 2"/>
                  <a:gd name="T2" fmla="*/ 3 w 10"/>
                  <a:gd name="T3" fmla="*/ 2 h 2"/>
                  <a:gd name="T4" fmla="*/ 0 w 10"/>
                  <a:gd name="T5" fmla="*/ 0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3" y="2"/>
                    </a:lnTo>
                    <a:lnTo>
                      <a:pt x="0" y="0"/>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4" name="Freeform 294">
                <a:extLst>
                  <a:ext uri="{FF2B5EF4-FFF2-40B4-BE49-F238E27FC236}">
                    <a16:creationId xmlns:a16="http://schemas.microsoft.com/office/drawing/2014/main" id="{52466DFD-022B-453E-9BBE-1FD672A77580}"/>
                  </a:ext>
                </a:extLst>
              </p:cNvPr>
              <p:cNvSpPr>
                <a:spLocks/>
              </p:cNvSpPr>
              <p:nvPr/>
            </p:nvSpPr>
            <p:spPr bwMode="auto">
              <a:xfrm>
                <a:off x="5552" y="1708"/>
                <a:ext cx="12" cy="4"/>
              </a:xfrm>
              <a:custGeom>
                <a:avLst/>
                <a:gdLst>
                  <a:gd name="T0" fmla="*/ 12 w 12"/>
                  <a:gd name="T1" fmla="*/ 2 h 4"/>
                  <a:gd name="T2" fmla="*/ 0 w 12"/>
                  <a:gd name="T3" fmla="*/ 4 h 4"/>
                  <a:gd name="T4" fmla="*/ 0 w 12"/>
                  <a:gd name="T5" fmla="*/ 2 h 4"/>
                  <a:gd name="T6" fmla="*/ 10 w 12"/>
                  <a:gd name="T7" fmla="*/ 0 h 4"/>
                  <a:gd name="T8" fmla="*/ 12 w 12"/>
                  <a:gd name="T9" fmla="*/ 2 h 4"/>
                </a:gdLst>
                <a:ahLst/>
                <a:cxnLst>
                  <a:cxn ang="0">
                    <a:pos x="T0" y="T1"/>
                  </a:cxn>
                  <a:cxn ang="0">
                    <a:pos x="T2" y="T3"/>
                  </a:cxn>
                  <a:cxn ang="0">
                    <a:pos x="T4" y="T5"/>
                  </a:cxn>
                  <a:cxn ang="0">
                    <a:pos x="T6" y="T7"/>
                  </a:cxn>
                  <a:cxn ang="0">
                    <a:pos x="T8" y="T9"/>
                  </a:cxn>
                </a:cxnLst>
                <a:rect l="0" t="0" r="r" b="b"/>
                <a:pathLst>
                  <a:path w="12" h="4">
                    <a:moveTo>
                      <a:pt x="12" y="2"/>
                    </a:moveTo>
                    <a:lnTo>
                      <a:pt x="0" y="4"/>
                    </a:lnTo>
                    <a:lnTo>
                      <a:pt x="0" y="2"/>
                    </a:lnTo>
                    <a:lnTo>
                      <a:pt x="10" y="0"/>
                    </a:lnTo>
                    <a:lnTo>
                      <a:pt x="1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5" name="Freeform 295">
                <a:extLst>
                  <a:ext uri="{FF2B5EF4-FFF2-40B4-BE49-F238E27FC236}">
                    <a16:creationId xmlns:a16="http://schemas.microsoft.com/office/drawing/2014/main" id="{E019C34B-5A20-484B-B0FD-D9716751F329}"/>
                  </a:ext>
                </a:extLst>
              </p:cNvPr>
              <p:cNvSpPr>
                <a:spLocks/>
              </p:cNvSpPr>
              <p:nvPr/>
            </p:nvSpPr>
            <p:spPr bwMode="auto">
              <a:xfrm>
                <a:off x="5548" y="1717"/>
                <a:ext cx="7" cy="3"/>
              </a:xfrm>
              <a:custGeom>
                <a:avLst/>
                <a:gdLst>
                  <a:gd name="T0" fmla="*/ 7 w 7"/>
                  <a:gd name="T1" fmla="*/ 3 h 3"/>
                  <a:gd name="T2" fmla="*/ 0 w 7"/>
                  <a:gd name="T3" fmla="*/ 3 h 3"/>
                  <a:gd name="T4" fmla="*/ 0 w 7"/>
                  <a:gd name="T5" fmla="*/ 3 h 3"/>
                  <a:gd name="T6" fmla="*/ 7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3"/>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6" name="Freeform 296">
                <a:extLst>
                  <a:ext uri="{FF2B5EF4-FFF2-40B4-BE49-F238E27FC236}">
                    <a16:creationId xmlns:a16="http://schemas.microsoft.com/office/drawing/2014/main" id="{425DC88F-541E-4E77-B209-B86507808890}"/>
                  </a:ext>
                </a:extLst>
              </p:cNvPr>
              <p:cNvSpPr>
                <a:spLocks/>
              </p:cNvSpPr>
              <p:nvPr/>
            </p:nvSpPr>
            <p:spPr bwMode="auto">
              <a:xfrm>
                <a:off x="5550" y="1701"/>
                <a:ext cx="2" cy="11"/>
              </a:xfrm>
              <a:custGeom>
                <a:avLst/>
                <a:gdLst>
                  <a:gd name="T0" fmla="*/ 2 w 2"/>
                  <a:gd name="T1" fmla="*/ 11 h 11"/>
                  <a:gd name="T2" fmla="*/ 2 w 2"/>
                  <a:gd name="T3" fmla="*/ 11 h 11"/>
                  <a:gd name="T4" fmla="*/ 0 w 2"/>
                  <a:gd name="T5" fmla="*/ 0 h 11"/>
                  <a:gd name="T6" fmla="*/ 0 w 2"/>
                  <a:gd name="T7" fmla="*/ 0 h 11"/>
                  <a:gd name="T8" fmla="*/ 2 w 2"/>
                  <a:gd name="T9" fmla="*/ 11 h 11"/>
                </a:gdLst>
                <a:ahLst/>
                <a:cxnLst>
                  <a:cxn ang="0">
                    <a:pos x="T0" y="T1"/>
                  </a:cxn>
                  <a:cxn ang="0">
                    <a:pos x="T2" y="T3"/>
                  </a:cxn>
                  <a:cxn ang="0">
                    <a:pos x="T4" y="T5"/>
                  </a:cxn>
                  <a:cxn ang="0">
                    <a:pos x="T6" y="T7"/>
                  </a:cxn>
                  <a:cxn ang="0">
                    <a:pos x="T8" y="T9"/>
                  </a:cxn>
                </a:cxnLst>
                <a:rect l="0" t="0" r="r" b="b"/>
                <a:pathLst>
                  <a:path w="2" h="11">
                    <a:moveTo>
                      <a:pt x="2" y="11"/>
                    </a:moveTo>
                    <a:lnTo>
                      <a:pt x="2" y="11"/>
                    </a:lnTo>
                    <a:lnTo>
                      <a:pt x="0" y="0"/>
                    </a:lnTo>
                    <a:lnTo>
                      <a:pt x="0" y="0"/>
                    </a:lnTo>
                    <a:lnTo>
                      <a:pt x="2"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7" name="Freeform 297">
                <a:extLst>
                  <a:ext uri="{FF2B5EF4-FFF2-40B4-BE49-F238E27FC236}">
                    <a16:creationId xmlns:a16="http://schemas.microsoft.com/office/drawing/2014/main" id="{2BE28937-96FD-42AD-A7E5-4BC3C3060148}"/>
                  </a:ext>
                </a:extLst>
              </p:cNvPr>
              <p:cNvSpPr>
                <a:spLocks/>
              </p:cNvSpPr>
              <p:nvPr/>
            </p:nvSpPr>
            <p:spPr bwMode="auto">
              <a:xfrm>
                <a:off x="5545" y="1712"/>
                <a:ext cx="5" cy="8"/>
              </a:xfrm>
              <a:custGeom>
                <a:avLst/>
                <a:gdLst>
                  <a:gd name="T0" fmla="*/ 5 w 5"/>
                  <a:gd name="T1" fmla="*/ 8 h 8"/>
                  <a:gd name="T2" fmla="*/ 3 w 5"/>
                  <a:gd name="T3" fmla="*/ 8 h 8"/>
                  <a:gd name="T4" fmla="*/ 0 w 5"/>
                  <a:gd name="T5" fmla="*/ 0 h 8"/>
                  <a:gd name="T6" fmla="*/ 0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3" y="8"/>
                    </a:lnTo>
                    <a:lnTo>
                      <a:pt x="0" y="0"/>
                    </a:lnTo>
                    <a:lnTo>
                      <a:pt x="0" y="0"/>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8" name="Freeform 298">
                <a:extLst>
                  <a:ext uri="{FF2B5EF4-FFF2-40B4-BE49-F238E27FC236}">
                    <a16:creationId xmlns:a16="http://schemas.microsoft.com/office/drawing/2014/main" id="{8C2D9D8E-C4C2-4613-A8B1-703D206CE57C}"/>
                  </a:ext>
                </a:extLst>
              </p:cNvPr>
              <p:cNvSpPr>
                <a:spLocks/>
              </p:cNvSpPr>
              <p:nvPr/>
            </p:nvSpPr>
            <p:spPr bwMode="auto">
              <a:xfrm>
                <a:off x="5507" y="1727"/>
                <a:ext cx="67" cy="19"/>
              </a:xfrm>
              <a:custGeom>
                <a:avLst/>
                <a:gdLst>
                  <a:gd name="T0" fmla="*/ 67 w 67"/>
                  <a:gd name="T1" fmla="*/ 0 h 19"/>
                  <a:gd name="T2" fmla="*/ 0 w 67"/>
                  <a:gd name="T3" fmla="*/ 19 h 19"/>
                  <a:gd name="T4" fmla="*/ 0 w 67"/>
                  <a:gd name="T5" fmla="*/ 19 h 19"/>
                  <a:gd name="T6" fmla="*/ 64 w 67"/>
                  <a:gd name="T7" fmla="*/ 0 h 19"/>
                  <a:gd name="T8" fmla="*/ 67 w 67"/>
                  <a:gd name="T9" fmla="*/ 0 h 19"/>
                </a:gdLst>
                <a:ahLst/>
                <a:cxnLst>
                  <a:cxn ang="0">
                    <a:pos x="T0" y="T1"/>
                  </a:cxn>
                  <a:cxn ang="0">
                    <a:pos x="T2" y="T3"/>
                  </a:cxn>
                  <a:cxn ang="0">
                    <a:pos x="T4" y="T5"/>
                  </a:cxn>
                  <a:cxn ang="0">
                    <a:pos x="T6" y="T7"/>
                  </a:cxn>
                  <a:cxn ang="0">
                    <a:pos x="T8" y="T9"/>
                  </a:cxn>
                </a:cxnLst>
                <a:rect l="0" t="0" r="r" b="b"/>
                <a:pathLst>
                  <a:path w="67" h="19">
                    <a:moveTo>
                      <a:pt x="67" y="0"/>
                    </a:moveTo>
                    <a:lnTo>
                      <a:pt x="0" y="19"/>
                    </a:lnTo>
                    <a:lnTo>
                      <a:pt x="0" y="19"/>
                    </a:lnTo>
                    <a:lnTo>
                      <a:pt x="64" y="0"/>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9" name="Freeform 299">
                <a:extLst>
                  <a:ext uri="{FF2B5EF4-FFF2-40B4-BE49-F238E27FC236}">
                    <a16:creationId xmlns:a16="http://schemas.microsoft.com/office/drawing/2014/main" id="{DDE67E53-59AF-4362-AE96-F113F58B80F7}"/>
                  </a:ext>
                </a:extLst>
              </p:cNvPr>
              <p:cNvSpPr>
                <a:spLocks noEditPoints="1"/>
              </p:cNvSpPr>
              <p:nvPr/>
            </p:nvSpPr>
            <p:spPr bwMode="auto">
              <a:xfrm>
                <a:off x="5488" y="1743"/>
                <a:ext cx="21" cy="10"/>
              </a:xfrm>
              <a:custGeom>
                <a:avLst/>
                <a:gdLst>
                  <a:gd name="T0" fmla="*/ 21 w 21"/>
                  <a:gd name="T1" fmla="*/ 3 h 10"/>
                  <a:gd name="T2" fmla="*/ 12 w 21"/>
                  <a:gd name="T3" fmla="*/ 10 h 10"/>
                  <a:gd name="T4" fmla="*/ 0 w 21"/>
                  <a:gd name="T5" fmla="*/ 7 h 10"/>
                  <a:gd name="T6" fmla="*/ 9 w 21"/>
                  <a:gd name="T7" fmla="*/ 0 h 10"/>
                  <a:gd name="T8" fmla="*/ 21 w 21"/>
                  <a:gd name="T9" fmla="*/ 3 h 10"/>
                  <a:gd name="T10" fmla="*/ 12 w 21"/>
                  <a:gd name="T11" fmla="*/ 10 h 10"/>
                  <a:gd name="T12" fmla="*/ 19 w 21"/>
                  <a:gd name="T13" fmla="*/ 3 h 10"/>
                  <a:gd name="T14" fmla="*/ 9 w 21"/>
                  <a:gd name="T15" fmla="*/ 0 h 10"/>
                  <a:gd name="T16" fmla="*/ 2 w 21"/>
                  <a:gd name="T17" fmla="*/ 7 h 10"/>
                  <a:gd name="T18" fmla="*/ 12 w 21"/>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0">
                    <a:moveTo>
                      <a:pt x="21" y="3"/>
                    </a:moveTo>
                    <a:lnTo>
                      <a:pt x="12" y="10"/>
                    </a:lnTo>
                    <a:lnTo>
                      <a:pt x="0" y="7"/>
                    </a:lnTo>
                    <a:lnTo>
                      <a:pt x="9" y="0"/>
                    </a:lnTo>
                    <a:lnTo>
                      <a:pt x="21" y="3"/>
                    </a:lnTo>
                    <a:close/>
                    <a:moveTo>
                      <a:pt x="12" y="10"/>
                    </a:moveTo>
                    <a:lnTo>
                      <a:pt x="19" y="3"/>
                    </a:lnTo>
                    <a:lnTo>
                      <a:pt x="9" y="0"/>
                    </a:lnTo>
                    <a:lnTo>
                      <a:pt x="2" y="7"/>
                    </a:lnTo>
                    <a:lnTo>
                      <a:pt x="1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0" name="Freeform 300">
                <a:extLst>
                  <a:ext uri="{FF2B5EF4-FFF2-40B4-BE49-F238E27FC236}">
                    <a16:creationId xmlns:a16="http://schemas.microsoft.com/office/drawing/2014/main" id="{BA969EEE-015D-4E1F-A839-68318060F71E}"/>
                  </a:ext>
                </a:extLst>
              </p:cNvPr>
              <p:cNvSpPr>
                <a:spLocks/>
              </p:cNvSpPr>
              <p:nvPr/>
            </p:nvSpPr>
            <p:spPr bwMode="auto">
              <a:xfrm>
                <a:off x="5507" y="1743"/>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1" name="Freeform 301">
                <a:extLst>
                  <a:ext uri="{FF2B5EF4-FFF2-40B4-BE49-F238E27FC236}">
                    <a16:creationId xmlns:a16="http://schemas.microsoft.com/office/drawing/2014/main" id="{9C321219-CFFD-470B-84A4-87ECA6CE58C4}"/>
                  </a:ext>
                </a:extLst>
              </p:cNvPr>
              <p:cNvSpPr>
                <a:spLocks/>
              </p:cNvSpPr>
              <p:nvPr/>
            </p:nvSpPr>
            <p:spPr bwMode="auto">
              <a:xfrm>
                <a:off x="5516" y="1741"/>
                <a:ext cx="5" cy="7"/>
              </a:xfrm>
              <a:custGeom>
                <a:avLst/>
                <a:gdLst>
                  <a:gd name="T0" fmla="*/ 3 w 5"/>
                  <a:gd name="T1" fmla="*/ 7 h 7"/>
                  <a:gd name="T2" fmla="*/ 0 w 5"/>
                  <a:gd name="T3" fmla="*/ 7 h 7"/>
                  <a:gd name="T4" fmla="*/ 5 w 5"/>
                  <a:gd name="T5" fmla="*/ 0 h 7"/>
                  <a:gd name="T6" fmla="*/ 5 w 5"/>
                  <a:gd name="T7" fmla="*/ 0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5" y="0"/>
                    </a:lnTo>
                    <a:lnTo>
                      <a:pt x="5"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2" name="Freeform 302">
                <a:extLst>
                  <a:ext uri="{FF2B5EF4-FFF2-40B4-BE49-F238E27FC236}">
                    <a16:creationId xmlns:a16="http://schemas.microsoft.com/office/drawing/2014/main" id="{195BE4B8-B154-499A-BAF9-AE1F262880FD}"/>
                  </a:ext>
                </a:extLst>
              </p:cNvPr>
              <p:cNvSpPr>
                <a:spLocks/>
              </p:cNvSpPr>
              <p:nvPr/>
            </p:nvSpPr>
            <p:spPr bwMode="auto">
              <a:xfrm>
                <a:off x="5502" y="1739"/>
                <a:ext cx="10" cy="7"/>
              </a:xfrm>
              <a:custGeom>
                <a:avLst/>
                <a:gdLst>
                  <a:gd name="T0" fmla="*/ 10 w 10"/>
                  <a:gd name="T1" fmla="*/ 4 h 7"/>
                  <a:gd name="T2" fmla="*/ 10 w 10"/>
                  <a:gd name="T3" fmla="*/ 7 h 7"/>
                  <a:gd name="T4" fmla="*/ 0 w 10"/>
                  <a:gd name="T5" fmla="*/ 0 h 7"/>
                  <a:gd name="T6" fmla="*/ 0 w 10"/>
                  <a:gd name="T7" fmla="*/ 0 h 7"/>
                  <a:gd name="T8" fmla="*/ 10 w 10"/>
                  <a:gd name="T9" fmla="*/ 4 h 7"/>
                </a:gdLst>
                <a:ahLst/>
                <a:cxnLst>
                  <a:cxn ang="0">
                    <a:pos x="T0" y="T1"/>
                  </a:cxn>
                  <a:cxn ang="0">
                    <a:pos x="T2" y="T3"/>
                  </a:cxn>
                  <a:cxn ang="0">
                    <a:pos x="T4" y="T5"/>
                  </a:cxn>
                  <a:cxn ang="0">
                    <a:pos x="T6" y="T7"/>
                  </a:cxn>
                  <a:cxn ang="0">
                    <a:pos x="T8" y="T9"/>
                  </a:cxn>
                </a:cxnLst>
                <a:rect l="0" t="0" r="r" b="b"/>
                <a:pathLst>
                  <a:path w="10" h="7">
                    <a:moveTo>
                      <a:pt x="10" y="4"/>
                    </a:moveTo>
                    <a:lnTo>
                      <a:pt x="10" y="7"/>
                    </a:lnTo>
                    <a:lnTo>
                      <a:pt x="0" y="0"/>
                    </a:lnTo>
                    <a:lnTo>
                      <a:pt x="0"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3" name="Freeform 303">
                <a:extLst>
                  <a:ext uri="{FF2B5EF4-FFF2-40B4-BE49-F238E27FC236}">
                    <a16:creationId xmlns:a16="http://schemas.microsoft.com/office/drawing/2014/main" id="{7FCA182E-F214-48BC-83AD-B8D9A69F8C30}"/>
                  </a:ext>
                </a:extLst>
              </p:cNvPr>
              <p:cNvSpPr>
                <a:spLocks/>
              </p:cNvSpPr>
              <p:nvPr/>
            </p:nvSpPr>
            <p:spPr bwMode="auto">
              <a:xfrm>
                <a:off x="5514" y="1736"/>
                <a:ext cx="7" cy="5"/>
              </a:xfrm>
              <a:custGeom>
                <a:avLst/>
                <a:gdLst>
                  <a:gd name="T0" fmla="*/ 7 w 7"/>
                  <a:gd name="T1" fmla="*/ 5 h 5"/>
                  <a:gd name="T2" fmla="*/ 7 w 7"/>
                  <a:gd name="T3" fmla="*/ 5 h 5"/>
                  <a:gd name="T4" fmla="*/ 0 w 7"/>
                  <a:gd name="T5" fmla="*/ 3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3"/>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4" name="Freeform 304">
                <a:extLst>
                  <a:ext uri="{FF2B5EF4-FFF2-40B4-BE49-F238E27FC236}">
                    <a16:creationId xmlns:a16="http://schemas.microsoft.com/office/drawing/2014/main" id="{707332F4-571D-40AC-96D6-17463C08C2A3}"/>
                  </a:ext>
                </a:extLst>
              </p:cNvPr>
              <p:cNvSpPr>
                <a:spLocks noEditPoints="1"/>
              </p:cNvSpPr>
              <p:nvPr/>
            </p:nvSpPr>
            <p:spPr bwMode="auto">
              <a:xfrm>
                <a:off x="5569" y="1720"/>
                <a:ext cx="21" cy="9"/>
              </a:xfrm>
              <a:custGeom>
                <a:avLst/>
                <a:gdLst>
                  <a:gd name="T0" fmla="*/ 21 w 21"/>
                  <a:gd name="T1" fmla="*/ 2 h 9"/>
                  <a:gd name="T2" fmla="*/ 12 w 21"/>
                  <a:gd name="T3" fmla="*/ 9 h 9"/>
                  <a:gd name="T4" fmla="*/ 0 w 21"/>
                  <a:gd name="T5" fmla="*/ 7 h 9"/>
                  <a:gd name="T6" fmla="*/ 10 w 21"/>
                  <a:gd name="T7" fmla="*/ 0 h 9"/>
                  <a:gd name="T8" fmla="*/ 21 w 21"/>
                  <a:gd name="T9" fmla="*/ 2 h 9"/>
                  <a:gd name="T10" fmla="*/ 12 w 21"/>
                  <a:gd name="T11" fmla="*/ 9 h 9"/>
                  <a:gd name="T12" fmla="*/ 19 w 21"/>
                  <a:gd name="T13" fmla="*/ 2 h 9"/>
                  <a:gd name="T14" fmla="*/ 10 w 21"/>
                  <a:gd name="T15" fmla="*/ 0 h 9"/>
                  <a:gd name="T16" fmla="*/ 2 w 21"/>
                  <a:gd name="T17" fmla="*/ 7 h 9"/>
                  <a:gd name="T18" fmla="*/ 12 w 21"/>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9">
                    <a:moveTo>
                      <a:pt x="21" y="2"/>
                    </a:moveTo>
                    <a:lnTo>
                      <a:pt x="12" y="9"/>
                    </a:lnTo>
                    <a:lnTo>
                      <a:pt x="0" y="7"/>
                    </a:lnTo>
                    <a:lnTo>
                      <a:pt x="10" y="0"/>
                    </a:lnTo>
                    <a:lnTo>
                      <a:pt x="21" y="2"/>
                    </a:lnTo>
                    <a:close/>
                    <a:moveTo>
                      <a:pt x="12" y="9"/>
                    </a:moveTo>
                    <a:lnTo>
                      <a:pt x="19" y="2"/>
                    </a:lnTo>
                    <a:lnTo>
                      <a:pt x="10" y="0"/>
                    </a:lnTo>
                    <a:lnTo>
                      <a:pt x="2"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5" name="Freeform 305">
                <a:extLst>
                  <a:ext uri="{FF2B5EF4-FFF2-40B4-BE49-F238E27FC236}">
                    <a16:creationId xmlns:a16="http://schemas.microsoft.com/office/drawing/2014/main" id="{8BDE7197-B264-4722-80DD-646561C705A5}"/>
                  </a:ext>
                </a:extLst>
              </p:cNvPr>
              <p:cNvSpPr>
                <a:spLocks/>
              </p:cNvSpPr>
              <p:nvPr/>
            </p:nvSpPr>
            <p:spPr bwMode="auto">
              <a:xfrm>
                <a:off x="5567" y="1727"/>
                <a:ext cx="9" cy="7"/>
              </a:xfrm>
              <a:custGeom>
                <a:avLst/>
                <a:gdLst>
                  <a:gd name="T0" fmla="*/ 9 w 9"/>
                  <a:gd name="T1" fmla="*/ 7 h 7"/>
                  <a:gd name="T2" fmla="*/ 9 w 9"/>
                  <a:gd name="T3" fmla="*/ 7 h 7"/>
                  <a:gd name="T4" fmla="*/ 0 w 9"/>
                  <a:gd name="T5" fmla="*/ 2 h 7"/>
                  <a:gd name="T6" fmla="*/ 0 w 9"/>
                  <a:gd name="T7" fmla="*/ 0 h 7"/>
                  <a:gd name="T8" fmla="*/ 9 w 9"/>
                  <a:gd name="T9" fmla="*/ 7 h 7"/>
                </a:gdLst>
                <a:ahLst/>
                <a:cxnLst>
                  <a:cxn ang="0">
                    <a:pos x="T0" y="T1"/>
                  </a:cxn>
                  <a:cxn ang="0">
                    <a:pos x="T2" y="T3"/>
                  </a:cxn>
                  <a:cxn ang="0">
                    <a:pos x="T4" y="T5"/>
                  </a:cxn>
                  <a:cxn ang="0">
                    <a:pos x="T6" y="T7"/>
                  </a:cxn>
                  <a:cxn ang="0">
                    <a:pos x="T8" y="T9"/>
                  </a:cxn>
                </a:cxnLst>
                <a:rect l="0" t="0" r="r" b="b"/>
                <a:pathLst>
                  <a:path w="9" h="7">
                    <a:moveTo>
                      <a:pt x="9" y="7"/>
                    </a:moveTo>
                    <a:lnTo>
                      <a:pt x="9" y="7"/>
                    </a:lnTo>
                    <a:lnTo>
                      <a:pt x="0" y="2"/>
                    </a:lnTo>
                    <a:lnTo>
                      <a:pt x="0" y="0"/>
                    </a:lnTo>
                    <a:lnTo>
                      <a:pt x="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6" name="Freeform 306">
                <a:extLst>
                  <a:ext uri="{FF2B5EF4-FFF2-40B4-BE49-F238E27FC236}">
                    <a16:creationId xmlns:a16="http://schemas.microsoft.com/office/drawing/2014/main" id="{84DABC21-6993-48DA-9DD9-4FCF408E6A81}"/>
                  </a:ext>
                </a:extLst>
              </p:cNvPr>
              <p:cNvSpPr>
                <a:spLocks/>
              </p:cNvSpPr>
              <p:nvPr/>
            </p:nvSpPr>
            <p:spPr bwMode="auto">
              <a:xfrm>
                <a:off x="5557" y="1731"/>
                <a:ext cx="7" cy="5"/>
              </a:xfrm>
              <a:custGeom>
                <a:avLst/>
                <a:gdLst>
                  <a:gd name="T0" fmla="*/ 7 w 7"/>
                  <a:gd name="T1" fmla="*/ 3 h 5"/>
                  <a:gd name="T2" fmla="*/ 7 w 7"/>
                  <a:gd name="T3" fmla="*/ 5 h 5"/>
                  <a:gd name="T4" fmla="*/ 0 w 7"/>
                  <a:gd name="T5" fmla="*/ 0 h 5"/>
                  <a:gd name="T6" fmla="*/ 0 w 7"/>
                  <a:gd name="T7" fmla="*/ 0 h 5"/>
                  <a:gd name="T8" fmla="*/ 7 w 7"/>
                  <a:gd name="T9" fmla="*/ 3 h 5"/>
                </a:gdLst>
                <a:ahLst/>
                <a:cxnLst>
                  <a:cxn ang="0">
                    <a:pos x="T0" y="T1"/>
                  </a:cxn>
                  <a:cxn ang="0">
                    <a:pos x="T2" y="T3"/>
                  </a:cxn>
                  <a:cxn ang="0">
                    <a:pos x="T4" y="T5"/>
                  </a:cxn>
                  <a:cxn ang="0">
                    <a:pos x="T6" y="T7"/>
                  </a:cxn>
                  <a:cxn ang="0">
                    <a:pos x="T8" y="T9"/>
                  </a:cxn>
                </a:cxnLst>
                <a:rect l="0" t="0" r="r" b="b"/>
                <a:pathLst>
                  <a:path w="7" h="5">
                    <a:moveTo>
                      <a:pt x="7" y="3"/>
                    </a:moveTo>
                    <a:lnTo>
                      <a:pt x="7" y="5"/>
                    </a:lnTo>
                    <a:lnTo>
                      <a:pt x="0" y="0"/>
                    </a:lnTo>
                    <a:lnTo>
                      <a:pt x="0"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7" name="Freeform 307">
                <a:extLst>
                  <a:ext uri="{FF2B5EF4-FFF2-40B4-BE49-F238E27FC236}">
                    <a16:creationId xmlns:a16="http://schemas.microsoft.com/office/drawing/2014/main" id="{F187DBBC-613A-4ABC-ABBD-E7F3239EBF88}"/>
                  </a:ext>
                </a:extLst>
              </p:cNvPr>
              <p:cNvSpPr>
                <a:spLocks/>
              </p:cNvSpPr>
              <p:nvPr/>
            </p:nvSpPr>
            <p:spPr bwMode="auto">
              <a:xfrm>
                <a:off x="5564" y="1717"/>
                <a:ext cx="7" cy="12"/>
              </a:xfrm>
              <a:custGeom>
                <a:avLst/>
                <a:gdLst>
                  <a:gd name="T0" fmla="*/ 7 w 7"/>
                  <a:gd name="T1" fmla="*/ 3 h 12"/>
                  <a:gd name="T2" fmla="*/ 3 w 7"/>
                  <a:gd name="T3" fmla="*/ 12 h 12"/>
                  <a:gd name="T4" fmla="*/ 0 w 7"/>
                  <a:gd name="T5" fmla="*/ 12 h 12"/>
                  <a:gd name="T6" fmla="*/ 7 w 7"/>
                  <a:gd name="T7" fmla="*/ 0 h 12"/>
                  <a:gd name="T8" fmla="*/ 7 w 7"/>
                  <a:gd name="T9" fmla="*/ 3 h 12"/>
                </a:gdLst>
                <a:ahLst/>
                <a:cxnLst>
                  <a:cxn ang="0">
                    <a:pos x="T0" y="T1"/>
                  </a:cxn>
                  <a:cxn ang="0">
                    <a:pos x="T2" y="T3"/>
                  </a:cxn>
                  <a:cxn ang="0">
                    <a:pos x="T4" y="T5"/>
                  </a:cxn>
                  <a:cxn ang="0">
                    <a:pos x="T6" y="T7"/>
                  </a:cxn>
                  <a:cxn ang="0">
                    <a:pos x="T8" y="T9"/>
                  </a:cxn>
                </a:cxnLst>
                <a:rect l="0" t="0" r="r" b="b"/>
                <a:pathLst>
                  <a:path w="7" h="12">
                    <a:moveTo>
                      <a:pt x="7" y="3"/>
                    </a:moveTo>
                    <a:lnTo>
                      <a:pt x="3" y="12"/>
                    </a:lnTo>
                    <a:lnTo>
                      <a:pt x="0" y="12"/>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8" name="Freeform 308">
                <a:extLst>
                  <a:ext uri="{FF2B5EF4-FFF2-40B4-BE49-F238E27FC236}">
                    <a16:creationId xmlns:a16="http://schemas.microsoft.com/office/drawing/2014/main" id="{562F3B93-31D5-4F3A-BF15-17FD88F2901E}"/>
                  </a:ext>
                </a:extLst>
              </p:cNvPr>
              <p:cNvSpPr>
                <a:spLocks/>
              </p:cNvSpPr>
              <p:nvPr/>
            </p:nvSpPr>
            <p:spPr bwMode="auto">
              <a:xfrm>
                <a:off x="5557" y="1724"/>
                <a:ext cx="5" cy="7"/>
              </a:xfrm>
              <a:custGeom>
                <a:avLst/>
                <a:gdLst>
                  <a:gd name="T0" fmla="*/ 0 w 5"/>
                  <a:gd name="T1" fmla="*/ 7 h 7"/>
                  <a:gd name="T2" fmla="*/ 0 w 5"/>
                  <a:gd name="T3" fmla="*/ 7 h 7"/>
                  <a:gd name="T4" fmla="*/ 2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2"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9" name="Freeform 309">
                <a:extLst>
                  <a:ext uri="{FF2B5EF4-FFF2-40B4-BE49-F238E27FC236}">
                    <a16:creationId xmlns:a16="http://schemas.microsoft.com/office/drawing/2014/main" id="{14088B5F-336C-40DA-AF47-72229435853D}"/>
                  </a:ext>
                </a:extLst>
              </p:cNvPr>
              <p:cNvSpPr>
                <a:spLocks/>
              </p:cNvSpPr>
              <p:nvPr/>
            </p:nvSpPr>
            <p:spPr bwMode="auto">
              <a:xfrm>
                <a:off x="5528" y="1703"/>
                <a:ext cx="22" cy="67"/>
              </a:xfrm>
              <a:custGeom>
                <a:avLst/>
                <a:gdLst>
                  <a:gd name="T0" fmla="*/ 22 w 22"/>
                  <a:gd name="T1" fmla="*/ 64 h 67"/>
                  <a:gd name="T2" fmla="*/ 20 w 22"/>
                  <a:gd name="T3" fmla="*/ 67 h 67"/>
                  <a:gd name="T4" fmla="*/ 0 w 22"/>
                  <a:gd name="T5" fmla="*/ 0 h 67"/>
                  <a:gd name="T6" fmla="*/ 3 w 22"/>
                  <a:gd name="T7" fmla="*/ 0 h 67"/>
                  <a:gd name="T8" fmla="*/ 22 w 22"/>
                  <a:gd name="T9" fmla="*/ 64 h 67"/>
                </a:gdLst>
                <a:ahLst/>
                <a:cxnLst>
                  <a:cxn ang="0">
                    <a:pos x="T0" y="T1"/>
                  </a:cxn>
                  <a:cxn ang="0">
                    <a:pos x="T2" y="T3"/>
                  </a:cxn>
                  <a:cxn ang="0">
                    <a:pos x="T4" y="T5"/>
                  </a:cxn>
                  <a:cxn ang="0">
                    <a:pos x="T6" y="T7"/>
                  </a:cxn>
                  <a:cxn ang="0">
                    <a:pos x="T8" y="T9"/>
                  </a:cxn>
                </a:cxnLst>
                <a:rect l="0" t="0" r="r" b="b"/>
                <a:pathLst>
                  <a:path w="22" h="67">
                    <a:moveTo>
                      <a:pt x="22" y="64"/>
                    </a:moveTo>
                    <a:lnTo>
                      <a:pt x="20" y="67"/>
                    </a:lnTo>
                    <a:lnTo>
                      <a:pt x="0" y="0"/>
                    </a:lnTo>
                    <a:lnTo>
                      <a:pt x="3" y="0"/>
                    </a:lnTo>
                    <a:lnTo>
                      <a:pt x="2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0" name="Freeform 310">
                <a:extLst>
                  <a:ext uri="{FF2B5EF4-FFF2-40B4-BE49-F238E27FC236}">
                    <a16:creationId xmlns:a16="http://schemas.microsoft.com/office/drawing/2014/main" id="{653AA8BA-B908-4D59-B192-787231A7B7EC}"/>
                  </a:ext>
                </a:extLst>
              </p:cNvPr>
              <p:cNvSpPr>
                <a:spLocks noEditPoints="1"/>
              </p:cNvSpPr>
              <p:nvPr/>
            </p:nvSpPr>
            <p:spPr bwMode="auto">
              <a:xfrm>
                <a:off x="5545" y="1767"/>
                <a:ext cx="12" cy="19"/>
              </a:xfrm>
              <a:custGeom>
                <a:avLst/>
                <a:gdLst>
                  <a:gd name="T0" fmla="*/ 10 w 12"/>
                  <a:gd name="T1" fmla="*/ 19 h 19"/>
                  <a:gd name="T2" fmla="*/ 0 w 12"/>
                  <a:gd name="T3" fmla="*/ 12 h 19"/>
                  <a:gd name="T4" fmla="*/ 3 w 12"/>
                  <a:gd name="T5" fmla="*/ 0 h 19"/>
                  <a:gd name="T6" fmla="*/ 12 w 12"/>
                  <a:gd name="T7" fmla="*/ 7 h 19"/>
                  <a:gd name="T8" fmla="*/ 10 w 12"/>
                  <a:gd name="T9" fmla="*/ 19 h 19"/>
                  <a:gd name="T10" fmla="*/ 3 w 12"/>
                  <a:gd name="T11" fmla="*/ 12 h 19"/>
                  <a:gd name="T12" fmla="*/ 10 w 12"/>
                  <a:gd name="T13" fmla="*/ 17 h 19"/>
                  <a:gd name="T14" fmla="*/ 10 w 12"/>
                  <a:gd name="T15" fmla="*/ 10 h 19"/>
                  <a:gd name="T16" fmla="*/ 5 w 12"/>
                  <a:gd name="T17" fmla="*/ 3 h 19"/>
                  <a:gd name="T18" fmla="*/ 3 w 12"/>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9">
                    <a:moveTo>
                      <a:pt x="10" y="19"/>
                    </a:moveTo>
                    <a:lnTo>
                      <a:pt x="0" y="12"/>
                    </a:lnTo>
                    <a:lnTo>
                      <a:pt x="3" y="0"/>
                    </a:lnTo>
                    <a:lnTo>
                      <a:pt x="12" y="7"/>
                    </a:lnTo>
                    <a:lnTo>
                      <a:pt x="10" y="19"/>
                    </a:lnTo>
                    <a:close/>
                    <a:moveTo>
                      <a:pt x="3" y="12"/>
                    </a:moveTo>
                    <a:lnTo>
                      <a:pt x="10" y="17"/>
                    </a:lnTo>
                    <a:lnTo>
                      <a:pt x="10" y="10"/>
                    </a:lnTo>
                    <a:lnTo>
                      <a:pt x="5" y="3"/>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1" name="Freeform 311">
                <a:extLst>
                  <a:ext uri="{FF2B5EF4-FFF2-40B4-BE49-F238E27FC236}">
                    <a16:creationId xmlns:a16="http://schemas.microsoft.com/office/drawing/2014/main" id="{58C142DD-A6A5-4173-883D-B9A33F72FD43}"/>
                  </a:ext>
                </a:extLst>
              </p:cNvPr>
              <p:cNvSpPr>
                <a:spLocks/>
              </p:cNvSpPr>
              <p:nvPr/>
            </p:nvSpPr>
            <p:spPr bwMode="auto">
              <a:xfrm>
                <a:off x="5548" y="1762"/>
                <a:ext cx="9" cy="8"/>
              </a:xfrm>
              <a:custGeom>
                <a:avLst/>
                <a:gdLst>
                  <a:gd name="T0" fmla="*/ 9 w 9"/>
                  <a:gd name="T1" fmla="*/ 5 h 8"/>
                  <a:gd name="T2" fmla="*/ 9 w 9"/>
                  <a:gd name="T3" fmla="*/ 8 h 8"/>
                  <a:gd name="T4" fmla="*/ 0 w 9"/>
                  <a:gd name="T5" fmla="*/ 0 h 8"/>
                  <a:gd name="T6" fmla="*/ 0 w 9"/>
                  <a:gd name="T7" fmla="*/ 0 h 8"/>
                  <a:gd name="T8" fmla="*/ 9 w 9"/>
                  <a:gd name="T9" fmla="*/ 5 h 8"/>
                </a:gdLst>
                <a:ahLst/>
                <a:cxnLst>
                  <a:cxn ang="0">
                    <a:pos x="T0" y="T1"/>
                  </a:cxn>
                  <a:cxn ang="0">
                    <a:pos x="T2" y="T3"/>
                  </a:cxn>
                  <a:cxn ang="0">
                    <a:pos x="T4" y="T5"/>
                  </a:cxn>
                  <a:cxn ang="0">
                    <a:pos x="T6" y="T7"/>
                  </a:cxn>
                  <a:cxn ang="0">
                    <a:pos x="T8" y="T9"/>
                  </a:cxn>
                </a:cxnLst>
                <a:rect l="0" t="0" r="r" b="b"/>
                <a:pathLst>
                  <a:path w="9" h="8">
                    <a:moveTo>
                      <a:pt x="9" y="5"/>
                    </a:moveTo>
                    <a:lnTo>
                      <a:pt x="9" y="8"/>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2" name="Freeform 312">
                <a:extLst>
                  <a:ext uri="{FF2B5EF4-FFF2-40B4-BE49-F238E27FC236}">
                    <a16:creationId xmlns:a16="http://schemas.microsoft.com/office/drawing/2014/main" id="{532B124F-3C5A-4F70-826A-BED4D476EA5E}"/>
                  </a:ext>
                </a:extLst>
              </p:cNvPr>
              <p:cNvSpPr>
                <a:spLocks/>
              </p:cNvSpPr>
              <p:nvPr/>
            </p:nvSpPr>
            <p:spPr bwMode="auto">
              <a:xfrm>
                <a:off x="5545" y="1753"/>
                <a:ext cx="7" cy="5"/>
              </a:xfrm>
              <a:custGeom>
                <a:avLst/>
                <a:gdLst>
                  <a:gd name="T0" fmla="*/ 7 w 7"/>
                  <a:gd name="T1" fmla="*/ 5 h 5"/>
                  <a:gd name="T2" fmla="*/ 0 w 7"/>
                  <a:gd name="T3" fmla="*/ 2 h 5"/>
                  <a:gd name="T4" fmla="*/ 0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2"/>
                    </a:lnTo>
                    <a:lnTo>
                      <a:pt x="0" y="0"/>
                    </a:lnTo>
                    <a:lnTo>
                      <a:pt x="7"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3" name="Freeform 313">
                <a:extLst>
                  <a:ext uri="{FF2B5EF4-FFF2-40B4-BE49-F238E27FC236}">
                    <a16:creationId xmlns:a16="http://schemas.microsoft.com/office/drawing/2014/main" id="{8DB61CC3-0445-451C-9A46-4B3FF5038BAF}"/>
                  </a:ext>
                </a:extLst>
              </p:cNvPr>
              <p:cNvSpPr>
                <a:spLocks/>
              </p:cNvSpPr>
              <p:nvPr/>
            </p:nvSpPr>
            <p:spPr bwMode="auto">
              <a:xfrm>
                <a:off x="5540" y="1762"/>
                <a:ext cx="8" cy="10"/>
              </a:xfrm>
              <a:custGeom>
                <a:avLst/>
                <a:gdLst>
                  <a:gd name="T0" fmla="*/ 8 w 8"/>
                  <a:gd name="T1" fmla="*/ 0 h 10"/>
                  <a:gd name="T2" fmla="*/ 3 w 8"/>
                  <a:gd name="T3" fmla="*/ 10 h 10"/>
                  <a:gd name="T4" fmla="*/ 0 w 8"/>
                  <a:gd name="T5" fmla="*/ 10 h 10"/>
                  <a:gd name="T6" fmla="*/ 8 w 8"/>
                  <a:gd name="T7" fmla="*/ 0 h 10"/>
                  <a:gd name="T8" fmla="*/ 8 w 8"/>
                  <a:gd name="T9" fmla="*/ 0 h 10"/>
                </a:gdLst>
                <a:ahLst/>
                <a:cxnLst>
                  <a:cxn ang="0">
                    <a:pos x="T0" y="T1"/>
                  </a:cxn>
                  <a:cxn ang="0">
                    <a:pos x="T2" y="T3"/>
                  </a:cxn>
                  <a:cxn ang="0">
                    <a:pos x="T4" y="T5"/>
                  </a:cxn>
                  <a:cxn ang="0">
                    <a:pos x="T6" y="T7"/>
                  </a:cxn>
                  <a:cxn ang="0">
                    <a:pos x="T8" y="T9"/>
                  </a:cxn>
                </a:cxnLst>
                <a:rect l="0" t="0" r="r" b="b"/>
                <a:pathLst>
                  <a:path w="8" h="10">
                    <a:moveTo>
                      <a:pt x="8" y="0"/>
                    </a:moveTo>
                    <a:lnTo>
                      <a:pt x="3" y="10"/>
                    </a:lnTo>
                    <a:lnTo>
                      <a:pt x="0" y="10"/>
                    </a:lnTo>
                    <a:lnTo>
                      <a:pt x="8"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4" name="Freeform 314">
                <a:extLst>
                  <a:ext uri="{FF2B5EF4-FFF2-40B4-BE49-F238E27FC236}">
                    <a16:creationId xmlns:a16="http://schemas.microsoft.com/office/drawing/2014/main" id="{4FD2081A-3586-415B-AF68-7182AB20005F}"/>
                  </a:ext>
                </a:extLst>
              </p:cNvPr>
              <p:cNvSpPr>
                <a:spLocks/>
              </p:cNvSpPr>
              <p:nvPr/>
            </p:nvSpPr>
            <p:spPr bwMode="auto">
              <a:xfrm>
                <a:off x="5540" y="1755"/>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5" name="Freeform 315">
                <a:extLst>
                  <a:ext uri="{FF2B5EF4-FFF2-40B4-BE49-F238E27FC236}">
                    <a16:creationId xmlns:a16="http://schemas.microsoft.com/office/drawing/2014/main" id="{AF1CC3A4-8ED3-4556-9702-3C1CA7BFB4B2}"/>
                  </a:ext>
                </a:extLst>
              </p:cNvPr>
              <p:cNvSpPr>
                <a:spLocks noEditPoints="1"/>
              </p:cNvSpPr>
              <p:nvPr/>
            </p:nvSpPr>
            <p:spPr bwMode="auto">
              <a:xfrm>
                <a:off x="5521" y="1684"/>
                <a:ext cx="12" cy="21"/>
              </a:xfrm>
              <a:custGeom>
                <a:avLst/>
                <a:gdLst>
                  <a:gd name="T0" fmla="*/ 10 w 12"/>
                  <a:gd name="T1" fmla="*/ 21 h 21"/>
                  <a:gd name="T2" fmla="*/ 0 w 12"/>
                  <a:gd name="T3" fmla="*/ 14 h 21"/>
                  <a:gd name="T4" fmla="*/ 3 w 12"/>
                  <a:gd name="T5" fmla="*/ 0 h 21"/>
                  <a:gd name="T6" fmla="*/ 12 w 12"/>
                  <a:gd name="T7" fmla="*/ 9 h 21"/>
                  <a:gd name="T8" fmla="*/ 10 w 12"/>
                  <a:gd name="T9" fmla="*/ 21 h 21"/>
                  <a:gd name="T10" fmla="*/ 3 w 12"/>
                  <a:gd name="T11" fmla="*/ 12 h 21"/>
                  <a:gd name="T12" fmla="*/ 7 w 12"/>
                  <a:gd name="T13" fmla="*/ 19 h 21"/>
                  <a:gd name="T14" fmla="*/ 10 w 12"/>
                  <a:gd name="T15" fmla="*/ 9 h 21"/>
                  <a:gd name="T16" fmla="*/ 3 w 12"/>
                  <a:gd name="T17" fmla="*/ 2 h 21"/>
                  <a:gd name="T18" fmla="*/ 3 w 12"/>
                  <a:gd name="T1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1">
                    <a:moveTo>
                      <a:pt x="10" y="21"/>
                    </a:moveTo>
                    <a:lnTo>
                      <a:pt x="0" y="14"/>
                    </a:lnTo>
                    <a:lnTo>
                      <a:pt x="3" y="0"/>
                    </a:lnTo>
                    <a:lnTo>
                      <a:pt x="12" y="9"/>
                    </a:lnTo>
                    <a:lnTo>
                      <a:pt x="10" y="21"/>
                    </a:lnTo>
                    <a:close/>
                    <a:moveTo>
                      <a:pt x="3" y="12"/>
                    </a:moveTo>
                    <a:lnTo>
                      <a:pt x="7" y="19"/>
                    </a:lnTo>
                    <a:lnTo>
                      <a:pt x="10" y="9"/>
                    </a:lnTo>
                    <a:lnTo>
                      <a:pt x="3" y="2"/>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6" name="Freeform 316">
                <a:extLst>
                  <a:ext uri="{FF2B5EF4-FFF2-40B4-BE49-F238E27FC236}">
                    <a16:creationId xmlns:a16="http://schemas.microsoft.com/office/drawing/2014/main" id="{426A1941-CB81-4DA4-8E02-9E24560DECB9}"/>
                  </a:ext>
                </a:extLst>
              </p:cNvPr>
              <p:cNvSpPr>
                <a:spLocks/>
              </p:cNvSpPr>
              <p:nvPr/>
            </p:nvSpPr>
            <p:spPr bwMode="auto">
              <a:xfrm>
                <a:off x="5531" y="1701"/>
                <a:ext cx="7" cy="9"/>
              </a:xfrm>
              <a:custGeom>
                <a:avLst/>
                <a:gdLst>
                  <a:gd name="T0" fmla="*/ 7 w 7"/>
                  <a:gd name="T1" fmla="*/ 0 h 9"/>
                  <a:gd name="T2" fmla="*/ 0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0"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7" name="Freeform 317">
                <a:extLst>
                  <a:ext uri="{FF2B5EF4-FFF2-40B4-BE49-F238E27FC236}">
                    <a16:creationId xmlns:a16="http://schemas.microsoft.com/office/drawing/2014/main" id="{2F653EED-CAA1-4622-944E-376FB131BD56}"/>
                  </a:ext>
                </a:extLst>
              </p:cNvPr>
              <p:cNvSpPr>
                <a:spLocks/>
              </p:cNvSpPr>
              <p:nvPr/>
            </p:nvSpPr>
            <p:spPr bwMode="auto">
              <a:xfrm>
                <a:off x="5533" y="1712"/>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8" name="Freeform 318">
                <a:extLst>
                  <a:ext uri="{FF2B5EF4-FFF2-40B4-BE49-F238E27FC236}">
                    <a16:creationId xmlns:a16="http://schemas.microsoft.com/office/drawing/2014/main" id="{28DA5AF5-7FAA-46E3-8775-70766A8F6A05}"/>
                  </a:ext>
                </a:extLst>
              </p:cNvPr>
              <p:cNvSpPr>
                <a:spLocks/>
              </p:cNvSpPr>
              <p:nvPr/>
            </p:nvSpPr>
            <p:spPr bwMode="auto">
              <a:xfrm>
                <a:off x="5521" y="1703"/>
                <a:ext cx="10" cy="7"/>
              </a:xfrm>
              <a:custGeom>
                <a:avLst/>
                <a:gdLst>
                  <a:gd name="T0" fmla="*/ 10 w 10"/>
                  <a:gd name="T1" fmla="*/ 7 h 7"/>
                  <a:gd name="T2" fmla="*/ 10 w 10"/>
                  <a:gd name="T3" fmla="*/ 7 h 7"/>
                  <a:gd name="T4" fmla="*/ 0 w 10"/>
                  <a:gd name="T5" fmla="*/ 2 h 7"/>
                  <a:gd name="T6" fmla="*/ 0 w 10"/>
                  <a:gd name="T7" fmla="*/ 0 h 7"/>
                  <a:gd name="T8" fmla="*/ 10 w 10"/>
                  <a:gd name="T9" fmla="*/ 7 h 7"/>
                </a:gdLst>
                <a:ahLst/>
                <a:cxnLst>
                  <a:cxn ang="0">
                    <a:pos x="T0" y="T1"/>
                  </a:cxn>
                  <a:cxn ang="0">
                    <a:pos x="T2" y="T3"/>
                  </a:cxn>
                  <a:cxn ang="0">
                    <a:pos x="T4" y="T5"/>
                  </a:cxn>
                  <a:cxn ang="0">
                    <a:pos x="T6" y="T7"/>
                  </a:cxn>
                  <a:cxn ang="0">
                    <a:pos x="T8" y="T9"/>
                  </a:cxn>
                </a:cxnLst>
                <a:rect l="0" t="0" r="r" b="b"/>
                <a:pathLst>
                  <a:path w="10" h="7">
                    <a:moveTo>
                      <a:pt x="10" y="7"/>
                    </a:moveTo>
                    <a:lnTo>
                      <a:pt x="10" y="7"/>
                    </a:lnTo>
                    <a:lnTo>
                      <a:pt x="0" y="2"/>
                    </a:lnTo>
                    <a:lnTo>
                      <a:pt x="0" y="0"/>
                    </a:lnTo>
                    <a:lnTo>
                      <a:pt x="1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9" name="Freeform 319">
                <a:extLst>
                  <a:ext uri="{FF2B5EF4-FFF2-40B4-BE49-F238E27FC236}">
                    <a16:creationId xmlns:a16="http://schemas.microsoft.com/office/drawing/2014/main" id="{01E9D130-BF6B-41D1-9909-39E15A1B2D84}"/>
                  </a:ext>
                </a:extLst>
              </p:cNvPr>
              <p:cNvSpPr>
                <a:spLocks/>
              </p:cNvSpPr>
              <p:nvPr/>
            </p:nvSpPr>
            <p:spPr bwMode="auto">
              <a:xfrm>
                <a:off x="5526" y="1715"/>
                <a:ext cx="7" cy="5"/>
              </a:xfrm>
              <a:custGeom>
                <a:avLst/>
                <a:gdLst>
                  <a:gd name="T0" fmla="*/ 7 w 7"/>
                  <a:gd name="T1" fmla="*/ 5 h 5"/>
                  <a:gd name="T2" fmla="*/ 0 w 7"/>
                  <a:gd name="T3" fmla="*/ 0 h 5"/>
                  <a:gd name="T4" fmla="*/ 0 w 7"/>
                  <a:gd name="T5" fmla="*/ 0 h 5"/>
                  <a:gd name="T6" fmla="*/ 7 w 7"/>
                  <a:gd name="T7" fmla="*/ 2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0" y="0"/>
                    </a:lnTo>
                    <a:lnTo>
                      <a:pt x="7" y="2"/>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0" name="Freeform 320">
                <a:extLst>
                  <a:ext uri="{FF2B5EF4-FFF2-40B4-BE49-F238E27FC236}">
                    <a16:creationId xmlns:a16="http://schemas.microsoft.com/office/drawing/2014/main" id="{D8FFA87B-2366-46E2-9A2C-D8EF9DC06834}"/>
                  </a:ext>
                </a:extLst>
              </p:cNvPr>
              <p:cNvSpPr>
                <a:spLocks noEditPoints="1"/>
              </p:cNvSpPr>
              <p:nvPr/>
            </p:nvSpPr>
            <p:spPr bwMode="auto">
              <a:xfrm>
                <a:off x="5521" y="1717"/>
                <a:ext cx="34" cy="38"/>
              </a:xfrm>
              <a:custGeom>
                <a:avLst/>
                <a:gdLst>
                  <a:gd name="T0" fmla="*/ 29 w 34"/>
                  <a:gd name="T1" fmla="*/ 33 h 38"/>
                  <a:gd name="T2" fmla="*/ 22 w 34"/>
                  <a:gd name="T3" fmla="*/ 29 h 38"/>
                  <a:gd name="T4" fmla="*/ 17 w 34"/>
                  <a:gd name="T5" fmla="*/ 38 h 38"/>
                  <a:gd name="T6" fmla="*/ 12 w 34"/>
                  <a:gd name="T7" fmla="*/ 29 h 38"/>
                  <a:gd name="T8" fmla="*/ 5 w 34"/>
                  <a:gd name="T9" fmla="*/ 31 h 38"/>
                  <a:gd name="T10" fmla="*/ 10 w 34"/>
                  <a:gd name="T11" fmla="*/ 22 h 38"/>
                  <a:gd name="T12" fmla="*/ 0 w 34"/>
                  <a:gd name="T13" fmla="*/ 17 h 38"/>
                  <a:gd name="T14" fmla="*/ 10 w 34"/>
                  <a:gd name="T15" fmla="*/ 14 h 38"/>
                  <a:gd name="T16" fmla="*/ 7 w 34"/>
                  <a:gd name="T17" fmla="*/ 5 h 38"/>
                  <a:gd name="T18" fmla="*/ 15 w 34"/>
                  <a:gd name="T19" fmla="*/ 7 h 38"/>
                  <a:gd name="T20" fmla="*/ 19 w 34"/>
                  <a:gd name="T21" fmla="*/ 0 h 38"/>
                  <a:gd name="T22" fmla="*/ 24 w 34"/>
                  <a:gd name="T23" fmla="*/ 10 h 38"/>
                  <a:gd name="T24" fmla="*/ 31 w 34"/>
                  <a:gd name="T25" fmla="*/ 10 h 38"/>
                  <a:gd name="T26" fmla="*/ 27 w 34"/>
                  <a:gd name="T27" fmla="*/ 17 h 38"/>
                  <a:gd name="T28" fmla="*/ 34 w 34"/>
                  <a:gd name="T29" fmla="*/ 22 h 38"/>
                  <a:gd name="T30" fmla="*/ 29 w 34"/>
                  <a:gd name="T31" fmla="*/ 24 h 38"/>
                  <a:gd name="T32" fmla="*/ 29 w 34"/>
                  <a:gd name="T33" fmla="*/ 33 h 38"/>
                  <a:gd name="T34" fmla="*/ 17 w 34"/>
                  <a:gd name="T35" fmla="*/ 33 h 38"/>
                  <a:gd name="T36" fmla="*/ 22 w 34"/>
                  <a:gd name="T37" fmla="*/ 29 h 38"/>
                  <a:gd name="T38" fmla="*/ 29 w 34"/>
                  <a:gd name="T39" fmla="*/ 31 h 38"/>
                  <a:gd name="T40" fmla="*/ 27 w 34"/>
                  <a:gd name="T41" fmla="*/ 24 h 38"/>
                  <a:gd name="T42" fmla="*/ 31 w 34"/>
                  <a:gd name="T43" fmla="*/ 22 h 38"/>
                  <a:gd name="T44" fmla="*/ 24 w 34"/>
                  <a:gd name="T45" fmla="*/ 17 h 38"/>
                  <a:gd name="T46" fmla="*/ 29 w 34"/>
                  <a:gd name="T47" fmla="*/ 10 h 38"/>
                  <a:gd name="T48" fmla="*/ 24 w 34"/>
                  <a:gd name="T49" fmla="*/ 10 h 38"/>
                  <a:gd name="T50" fmla="*/ 19 w 34"/>
                  <a:gd name="T51" fmla="*/ 3 h 38"/>
                  <a:gd name="T52" fmla="*/ 15 w 34"/>
                  <a:gd name="T53" fmla="*/ 10 h 38"/>
                  <a:gd name="T54" fmla="*/ 10 w 34"/>
                  <a:gd name="T55" fmla="*/ 7 h 38"/>
                  <a:gd name="T56" fmla="*/ 10 w 34"/>
                  <a:gd name="T57" fmla="*/ 14 h 38"/>
                  <a:gd name="T58" fmla="*/ 3 w 34"/>
                  <a:gd name="T59" fmla="*/ 17 h 38"/>
                  <a:gd name="T60" fmla="*/ 10 w 34"/>
                  <a:gd name="T61" fmla="*/ 22 h 38"/>
                  <a:gd name="T62" fmla="*/ 7 w 34"/>
                  <a:gd name="T63" fmla="*/ 29 h 38"/>
                  <a:gd name="T64" fmla="*/ 15 w 34"/>
                  <a:gd name="T65" fmla="*/ 26 h 38"/>
                  <a:gd name="T66" fmla="*/ 17 w 34"/>
                  <a:gd name="T67"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38">
                    <a:moveTo>
                      <a:pt x="29" y="33"/>
                    </a:moveTo>
                    <a:lnTo>
                      <a:pt x="22" y="29"/>
                    </a:lnTo>
                    <a:lnTo>
                      <a:pt x="17" y="38"/>
                    </a:lnTo>
                    <a:lnTo>
                      <a:pt x="12" y="29"/>
                    </a:lnTo>
                    <a:lnTo>
                      <a:pt x="5" y="31"/>
                    </a:lnTo>
                    <a:lnTo>
                      <a:pt x="10" y="22"/>
                    </a:lnTo>
                    <a:lnTo>
                      <a:pt x="0" y="17"/>
                    </a:lnTo>
                    <a:lnTo>
                      <a:pt x="10" y="14"/>
                    </a:lnTo>
                    <a:lnTo>
                      <a:pt x="7" y="5"/>
                    </a:lnTo>
                    <a:lnTo>
                      <a:pt x="15" y="7"/>
                    </a:lnTo>
                    <a:lnTo>
                      <a:pt x="19" y="0"/>
                    </a:lnTo>
                    <a:lnTo>
                      <a:pt x="24" y="10"/>
                    </a:lnTo>
                    <a:lnTo>
                      <a:pt x="31" y="10"/>
                    </a:lnTo>
                    <a:lnTo>
                      <a:pt x="27" y="17"/>
                    </a:lnTo>
                    <a:lnTo>
                      <a:pt x="34" y="22"/>
                    </a:lnTo>
                    <a:lnTo>
                      <a:pt x="29" y="24"/>
                    </a:lnTo>
                    <a:lnTo>
                      <a:pt x="29" y="33"/>
                    </a:lnTo>
                    <a:close/>
                    <a:moveTo>
                      <a:pt x="17" y="33"/>
                    </a:moveTo>
                    <a:lnTo>
                      <a:pt x="22" y="29"/>
                    </a:lnTo>
                    <a:lnTo>
                      <a:pt x="29" y="31"/>
                    </a:lnTo>
                    <a:lnTo>
                      <a:pt x="27" y="24"/>
                    </a:lnTo>
                    <a:lnTo>
                      <a:pt x="31" y="22"/>
                    </a:lnTo>
                    <a:lnTo>
                      <a:pt x="24" y="17"/>
                    </a:lnTo>
                    <a:lnTo>
                      <a:pt x="29" y="10"/>
                    </a:lnTo>
                    <a:lnTo>
                      <a:pt x="24" y="10"/>
                    </a:lnTo>
                    <a:lnTo>
                      <a:pt x="19" y="3"/>
                    </a:lnTo>
                    <a:lnTo>
                      <a:pt x="15" y="10"/>
                    </a:lnTo>
                    <a:lnTo>
                      <a:pt x="10" y="7"/>
                    </a:lnTo>
                    <a:lnTo>
                      <a:pt x="10" y="14"/>
                    </a:lnTo>
                    <a:lnTo>
                      <a:pt x="3" y="17"/>
                    </a:lnTo>
                    <a:lnTo>
                      <a:pt x="10" y="22"/>
                    </a:lnTo>
                    <a:lnTo>
                      <a:pt x="7" y="29"/>
                    </a:lnTo>
                    <a:lnTo>
                      <a:pt x="15" y="26"/>
                    </a:lnTo>
                    <a:lnTo>
                      <a:pt x="17"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1" name="Freeform 321">
                <a:extLst>
                  <a:ext uri="{FF2B5EF4-FFF2-40B4-BE49-F238E27FC236}">
                    <a16:creationId xmlns:a16="http://schemas.microsoft.com/office/drawing/2014/main" id="{6150CFA7-79AC-4358-8DBA-E8F8122B97FF}"/>
                  </a:ext>
                </a:extLst>
              </p:cNvPr>
              <p:cNvSpPr>
                <a:spLocks noEditPoints="1"/>
              </p:cNvSpPr>
              <p:nvPr/>
            </p:nvSpPr>
            <p:spPr bwMode="auto">
              <a:xfrm>
                <a:off x="5748" y="1470"/>
                <a:ext cx="5" cy="7"/>
              </a:xfrm>
              <a:custGeom>
                <a:avLst/>
                <a:gdLst>
                  <a:gd name="T0" fmla="*/ 5 w 5"/>
                  <a:gd name="T1" fmla="*/ 5 h 7"/>
                  <a:gd name="T2" fmla="*/ 0 w 5"/>
                  <a:gd name="T3" fmla="*/ 7 h 7"/>
                  <a:gd name="T4" fmla="*/ 2 w 5"/>
                  <a:gd name="T5" fmla="*/ 2 h 7"/>
                  <a:gd name="T6" fmla="*/ 5 w 5"/>
                  <a:gd name="T7" fmla="*/ 0 h 7"/>
                  <a:gd name="T8" fmla="*/ 5 w 5"/>
                  <a:gd name="T9" fmla="*/ 5 h 7"/>
                  <a:gd name="T10" fmla="*/ 2 w 5"/>
                  <a:gd name="T11" fmla="*/ 5 h 7"/>
                  <a:gd name="T12" fmla="*/ 5 w 5"/>
                  <a:gd name="T13" fmla="*/ 2 h 7"/>
                  <a:gd name="T14" fmla="*/ 5 w 5"/>
                  <a:gd name="T15" fmla="*/ 0 h 7"/>
                  <a:gd name="T16" fmla="*/ 2 w 5"/>
                  <a:gd name="T17" fmla="*/ 2 h 7"/>
                  <a:gd name="T18" fmla="*/ 2 w 5"/>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5"/>
                    </a:moveTo>
                    <a:lnTo>
                      <a:pt x="0" y="7"/>
                    </a:lnTo>
                    <a:lnTo>
                      <a:pt x="2" y="2"/>
                    </a:lnTo>
                    <a:lnTo>
                      <a:pt x="5" y="0"/>
                    </a:lnTo>
                    <a:lnTo>
                      <a:pt x="5" y="5"/>
                    </a:lnTo>
                    <a:close/>
                    <a:moveTo>
                      <a:pt x="2" y="5"/>
                    </a:moveTo>
                    <a:lnTo>
                      <a:pt x="5" y="2"/>
                    </a:lnTo>
                    <a:lnTo>
                      <a:pt x="5" y="0"/>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2" name="Freeform 322">
                <a:extLst>
                  <a:ext uri="{FF2B5EF4-FFF2-40B4-BE49-F238E27FC236}">
                    <a16:creationId xmlns:a16="http://schemas.microsoft.com/office/drawing/2014/main" id="{0530F7EE-B36A-4806-9442-CE7142929241}"/>
                  </a:ext>
                </a:extLst>
              </p:cNvPr>
              <p:cNvSpPr>
                <a:spLocks/>
              </p:cNvSpPr>
              <p:nvPr/>
            </p:nvSpPr>
            <p:spPr bwMode="auto">
              <a:xfrm>
                <a:off x="5731" y="1479"/>
                <a:ext cx="24" cy="15"/>
              </a:xfrm>
              <a:custGeom>
                <a:avLst/>
                <a:gdLst>
                  <a:gd name="T0" fmla="*/ 24 w 24"/>
                  <a:gd name="T1" fmla="*/ 15 h 15"/>
                  <a:gd name="T2" fmla="*/ 24 w 24"/>
                  <a:gd name="T3" fmla="*/ 15 h 15"/>
                  <a:gd name="T4" fmla="*/ 0 w 24"/>
                  <a:gd name="T5" fmla="*/ 3 h 15"/>
                  <a:gd name="T6" fmla="*/ 0 w 24"/>
                  <a:gd name="T7" fmla="*/ 0 h 15"/>
                  <a:gd name="T8" fmla="*/ 24 w 24"/>
                  <a:gd name="T9" fmla="*/ 15 h 15"/>
                </a:gdLst>
                <a:ahLst/>
                <a:cxnLst>
                  <a:cxn ang="0">
                    <a:pos x="T0" y="T1"/>
                  </a:cxn>
                  <a:cxn ang="0">
                    <a:pos x="T2" y="T3"/>
                  </a:cxn>
                  <a:cxn ang="0">
                    <a:pos x="T4" y="T5"/>
                  </a:cxn>
                  <a:cxn ang="0">
                    <a:pos x="T6" y="T7"/>
                  </a:cxn>
                  <a:cxn ang="0">
                    <a:pos x="T8" y="T9"/>
                  </a:cxn>
                </a:cxnLst>
                <a:rect l="0" t="0" r="r" b="b"/>
                <a:pathLst>
                  <a:path w="24" h="15">
                    <a:moveTo>
                      <a:pt x="24" y="15"/>
                    </a:moveTo>
                    <a:lnTo>
                      <a:pt x="24" y="15"/>
                    </a:lnTo>
                    <a:lnTo>
                      <a:pt x="0" y="3"/>
                    </a:lnTo>
                    <a:lnTo>
                      <a:pt x="0" y="0"/>
                    </a:lnTo>
                    <a:lnTo>
                      <a:pt x="2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3" name="Freeform 323">
                <a:extLst>
                  <a:ext uri="{FF2B5EF4-FFF2-40B4-BE49-F238E27FC236}">
                    <a16:creationId xmlns:a16="http://schemas.microsoft.com/office/drawing/2014/main" id="{DD1E2372-39C4-4D78-B6CF-16D09C802123}"/>
                  </a:ext>
                </a:extLst>
              </p:cNvPr>
              <p:cNvSpPr>
                <a:spLocks noEditPoints="1"/>
              </p:cNvSpPr>
              <p:nvPr/>
            </p:nvSpPr>
            <p:spPr bwMode="auto">
              <a:xfrm>
                <a:off x="5727" y="1477"/>
                <a:ext cx="7" cy="5"/>
              </a:xfrm>
              <a:custGeom>
                <a:avLst/>
                <a:gdLst>
                  <a:gd name="T0" fmla="*/ 7 w 7"/>
                  <a:gd name="T1" fmla="*/ 5 h 5"/>
                  <a:gd name="T2" fmla="*/ 2 w 7"/>
                  <a:gd name="T3" fmla="*/ 5 h 5"/>
                  <a:gd name="T4" fmla="*/ 0 w 7"/>
                  <a:gd name="T5" fmla="*/ 0 h 5"/>
                  <a:gd name="T6" fmla="*/ 4 w 7"/>
                  <a:gd name="T7" fmla="*/ 0 h 5"/>
                  <a:gd name="T8" fmla="*/ 7 w 7"/>
                  <a:gd name="T9" fmla="*/ 5 h 5"/>
                  <a:gd name="T10" fmla="*/ 2 w 7"/>
                  <a:gd name="T11" fmla="*/ 2 h 5"/>
                  <a:gd name="T12" fmla="*/ 4 w 7"/>
                  <a:gd name="T13" fmla="*/ 2 h 5"/>
                  <a:gd name="T14" fmla="*/ 4 w 7"/>
                  <a:gd name="T15" fmla="*/ 0 h 5"/>
                  <a:gd name="T16" fmla="*/ 0 w 7"/>
                  <a:gd name="T17" fmla="*/ 0 h 5"/>
                  <a:gd name="T18" fmla="*/ 2 w 7"/>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5"/>
                    </a:moveTo>
                    <a:lnTo>
                      <a:pt x="2" y="5"/>
                    </a:lnTo>
                    <a:lnTo>
                      <a:pt x="0" y="0"/>
                    </a:lnTo>
                    <a:lnTo>
                      <a:pt x="4" y="0"/>
                    </a:lnTo>
                    <a:lnTo>
                      <a:pt x="7" y="5"/>
                    </a:lnTo>
                    <a:close/>
                    <a:moveTo>
                      <a:pt x="2" y="2"/>
                    </a:moveTo>
                    <a:lnTo>
                      <a:pt x="4" y="2"/>
                    </a:lnTo>
                    <a:lnTo>
                      <a:pt x="4"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4" name="Rectangle 324">
                <a:extLst>
                  <a:ext uri="{FF2B5EF4-FFF2-40B4-BE49-F238E27FC236}">
                    <a16:creationId xmlns:a16="http://schemas.microsoft.com/office/drawing/2014/main" id="{E693F897-CC95-4234-A907-A3DD8B3BDF19}"/>
                  </a:ext>
                </a:extLst>
              </p:cNvPr>
              <p:cNvSpPr>
                <a:spLocks noChangeArrowheads="1"/>
              </p:cNvSpPr>
              <p:nvPr/>
            </p:nvSpPr>
            <p:spPr bwMode="auto">
              <a:xfrm>
                <a:off x="5731" y="1482"/>
                <a:ext cx="3"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5" name="Freeform 325">
                <a:extLst>
                  <a:ext uri="{FF2B5EF4-FFF2-40B4-BE49-F238E27FC236}">
                    <a16:creationId xmlns:a16="http://schemas.microsoft.com/office/drawing/2014/main" id="{2DE789A9-6329-4EEB-A97F-F42621016EF9}"/>
                  </a:ext>
                </a:extLst>
              </p:cNvPr>
              <p:cNvSpPr>
                <a:spLocks/>
              </p:cNvSpPr>
              <p:nvPr/>
            </p:nvSpPr>
            <p:spPr bwMode="auto">
              <a:xfrm>
                <a:off x="5734" y="1482"/>
                <a:ext cx="2" cy="2"/>
              </a:xfrm>
              <a:custGeom>
                <a:avLst/>
                <a:gdLst>
                  <a:gd name="T0" fmla="*/ 2 w 2"/>
                  <a:gd name="T1" fmla="*/ 2 h 2"/>
                  <a:gd name="T2" fmla="*/ 0 w 2"/>
                  <a:gd name="T3" fmla="*/ 2 h 2"/>
                  <a:gd name="T4" fmla="*/ 0 w 2"/>
                  <a:gd name="T5" fmla="*/ 2 h 2"/>
                  <a:gd name="T6" fmla="*/ 2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6" name="Rectangle 326">
                <a:extLst>
                  <a:ext uri="{FF2B5EF4-FFF2-40B4-BE49-F238E27FC236}">
                    <a16:creationId xmlns:a16="http://schemas.microsoft.com/office/drawing/2014/main" id="{448B882B-5D59-4610-B6BB-4AC4E30FC1E2}"/>
                  </a:ext>
                </a:extLst>
              </p:cNvPr>
              <p:cNvSpPr>
                <a:spLocks noChangeArrowheads="1"/>
              </p:cNvSpPr>
              <p:nvPr/>
            </p:nvSpPr>
            <p:spPr bwMode="auto">
              <a:xfrm>
                <a:off x="5734" y="1477"/>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7" name="Freeform 327">
                <a:extLst>
                  <a:ext uri="{FF2B5EF4-FFF2-40B4-BE49-F238E27FC236}">
                    <a16:creationId xmlns:a16="http://schemas.microsoft.com/office/drawing/2014/main" id="{88D0523C-0AC4-48AE-B2C9-5F3DDA16DC62}"/>
                  </a:ext>
                </a:extLst>
              </p:cNvPr>
              <p:cNvSpPr>
                <a:spLocks/>
              </p:cNvSpPr>
              <p:nvPr/>
            </p:nvSpPr>
            <p:spPr bwMode="auto">
              <a:xfrm>
                <a:off x="5736" y="1479"/>
                <a:ext cx="3" cy="5"/>
              </a:xfrm>
              <a:custGeom>
                <a:avLst/>
                <a:gdLst>
                  <a:gd name="T0" fmla="*/ 3 w 3"/>
                  <a:gd name="T1" fmla="*/ 5 h 5"/>
                  <a:gd name="T2" fmla="*/ 0 w 3"/>
                  <a:gd name="T3" fmla="*/ 5 h 5"/>
                  <a:gd name="T4" fmla="*/ 0 w 3"/>
                  <a:gd name="T5" fmla="*/ 0 h 5"/>
                  <a:gd name="T6" fmla="*/ 0 w 3"/>
                  <a:gd name="T7" fmla="*/ 0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lnTo>
                      <a:pt x="0" y="5"/>
                    </a:lnTo>
                    <a:lnTo>
                      <a:pt x="0" y="0"/>
                    </a:lnTo>
                    <a:lnTo>
                      <a:pt x="0"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8" name="Freeform 328">
                <a:extLst>
                  <a:ext uri="{FF2B5EF4-FFF2-40B4-BE49-F238E27FC236}">
                    <a16:creationId xmlns:a16="http://schemas.microsoft.com/office/drawing/2014/main" id="{BA091949-D4FD-42F7-A64F-EFDF248FCA53}"/>
                  </a:ext>
                </a:extLst>
              </p:cNvPr>
              <p:cNvSpPr>
                <a:spLocks noEditPoints="1"/>
              </p:cNvSpPr>
              <p:nvPr/>
            </p:nvSpPr>
            <p:spPr bwMode="auto">
              <a:xfrm>
                <a:off x="5753" y="1491"/>
                <a:ext cx="7" cy="5"/>
              </a:xfrm>
              <a:custGeom>
                <a:avLst/>
                <a:gdLst>
                  <a:gd name="T0" fmla="*/ 7 w 7"/>
                  <a:gd name="T1" fmla="*/ 5 h 5"/>
                  <a:gd name="T2" fmla="*/ 5 w 7"/>
                  <a:gd name="T3" fmla="*/ 5 h 5"/>
                  <a:gd name="T4" fmla="*/ 0 w 7"/>
                  <a:gd name="T5" fmla="*/ 0 h 5"/>
                  <a:gd name="T6" fmla="*/ 5 w 7"/>
                  <a:gd name="T7" fmla="*/ 0 h 5"/>
                  <a:gd name="T8" fmla="*/ 7 w 7"/>
                  <a:gd name="T9" fmla="*/ 5 h 5"/>
                  <a:gd name="T10" fmla="*/ 5 w 7"/>
                  <a:gd name="T11" fmla="*/ 5 h 5"/>
                  <a:gd name="T12" fmla="*/ 7 w 7"/>
                  <a:gd name="T13" fmla="*/ 5 h 5"/>
                  <a:gd name="T14" fmla="*/ 5 w 7"/>
                  <a:gd name="T15" fmla="*/ 3 h 5"/>
                  <a:gd name="T16" fmla="*/ 2 w 7"/>
                  <a:gd name="T17" fmla="*/ 3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5"/>
                    </a:moveTo>
                    <a:lnTo>
                      <a:pt x="5" y="5"/>
                    </a:lnTo>
                    <a:lnTo>
                      <a:pt x="0" y="0"/>
                    </a:lnTo>
                    <a:lnTo>
                      <a:pt x="5" y="0"/>
                    </a:lnTo>
                    <a:lnTo>
                      <a:pt x="7" y="5"/>
                    </a:lnTo>
                    <a:close/>
                    <a:moveTo>
                      <a:pt x="5" y="5"/>
                    </a:moveTo>
                    <a:lnTo>
                      <a:pt x="7" y="5"/>
                    </a:lnTo>
                    <a:lnTo>
                      <a:pt x="5" y="3"/>
                    </a:lnTo>
                    <a:lnTo>
                      <a:pt x="2" y="3"/>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9" name="Freeform 329">
                <a:extLst>
                  <a:ext uri="{FF2B5EF4-FFF2-40B4-BE49-F238E27FC236}">
                    <a16:creationId xmlns:a16="http://schemas.microsoft.com/office/drawing/2014/main" id="{7B1E5041-FDDE-4A6C-986C-D41BBF5C9217}"/>
                  </a:ext>
                </a:extLst>
              </p:cNvPr>
              <p:cNvSpPr>
                <a:spLocks/>
              </p:cNvSpPr>
              <p:nvPr/>
            </p:nvSpPr>
            <p:spPr bwMode="auto">
              <a:xfrm>
                <a:off x="5753" y="1491"/>
                <a:ext cx="2" cy="5"/>
              </a:xfrm>
              <a:custGeom>
                <a:avLst/>
                <a:gdLst>
                  <a:gd name="T0" fmla="*/ 2 w 2"/>
                  <a:gd name="T1" fmla="*/ 5 h 5"/>
                  <a:gd name="T2" fmla="*/ 0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0"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0" name="Rectangle 330">
                <a:extLst>
                  <a:ext uri="{FF2B5EF4-FFF2-40B4-BE49-F238E27FC236}">
                    <a16:creationId xmlns:a16="http://schemas.microsoft.com/office/drawing/2014/main" id="{E3655B1E-D06D-4C2B-A7B3-B382C8472CB1}"/>
                  </a:ext>
                </a:extLst>
              </p:cNvPr>
              <p:cNvSpPr>
                <a:spLocks noChangeArrowheads="1"/>
              </p:cNvSpPr>
              <p:nvPr/>
            </p:nvSpPr>
            <p:spPr bwMode="auto">
              <a:xfrm>
                <a:off x="5750" y="1489"/>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1" name="Rectangle 331">
                <a:extLst>
                  <a:ext uri="{FF2B5EF4-FFF2-40B4-BE49-F238E27FC236}">
                    <a16:creationId xmlns:a16="http://schemas.microsoft.com/office/drawing/2014/main" id="{A06C4105-20F4-4D5E-8E93-364FC3DA7030}"/>
                  </a:ext>
                </a:extLst>
              </p:cNvPr>
              <p:cNvSpPr>
                <a:spLocks noChangeArrowheads="1"/>
              </p:cNvSpPr>
              <p:nvPr/>
            </p:nvSpPr>
            <p:spPr bwMode="auto">
              <a:xfrm>
                <a:off x="5753" y="1491"/>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2" name="Freeform 332">
                <a:extLst>
                  <a:ext uri="{FF2B5EF4-FFF2-40B4-BE49-F238E27FC236}">
                    <a16:creationId xmlns:a16="http://schemas.microsoft.com/office/drawing/2014/main" id="{525548BB-FD06-4EB0-A295-03F1F9961948}"/>
                  </a:ext>
                </a:extLst>
              </p:cNvPr>
              <p:cNvSpPr>
                <a:spLocks/>
              </p:cNvSpPr>
              <p:nvPr/>
            </p:nvSpPr>
            <p:spPr bwMode="auto">
              <a:xfrm>
                <a:off x="5750" y="1489"/>
                <a:ext cx="3" cy="2"/>
              </a:xfrm>
              <a:custGeom>
                <a:avLst/>
                <a:gdLst>
                  <a:gd name="T0" fmla="*/ 3 w 3"/>
                  <a:gd name="T1" fmla="*/ 0 h 2"/>
                  <a:gd name="T2" fmla="*/ 0 w 3"/>
                  <a:gd name="T3" fmla="*/ 2 h 2"/>
                  <a:gd name="T4" fmla="*/ 0 w 3"/>
                  <a:gd name="T5" fmla="*/ 0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0"/>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3" name="Freeform 333">
                <a:extLst>
                  <a:ext uri="{FF2B5EF4-FFF2-40B4-BE49-F238E27FC236}">
                    <a16:creationId xmlns:a16="http://schemas.microsoft.com/office/drawing/2014/main" id="{80356954-2562-4817-85BA-AD5D743C8B51}"/>
                  </a:ext>
                </a:extLst>
              </p:cNvPr>
              <p:cNvSpPr>
                <a:spLocks/>
              </p:cNvSpPr>
              <p:nvPr/>
            </p:nvSpPr>
            <p:spPr bwMode="auto">
              <a:xfrm>
                <a:off x="5736" y="1475"/>
                <a:ext cx="14" cy="23"/>
              </a:xfrm>
              <a:custGeom>
                <a:avLst/>
                <a:gdLst>
                  <a:gd name="T0" fmla="*/ 14 w 14"/>
                  <a:gd name="T1" fmla="*/ 0 h 23"/>
                  <a:gd name="T2" fmla="*/ 3 w 14"/>
                  <a:gd name="T3" fmla="*/ 23 h 23"/>
                  <a:gd name="T4" fmla="*/ 0 w 14"/>
                  <a:gd name="T5" fmla="*/ 23 h 23"/>
                  <a:gd name="T6" fmla="*/ 14 w 14"/>
                  <a:gd name="T7" fmla="*/ 0 h 23"/>
                  <a:gd name="T8" fmla="*/ 14 w 14"/>
                  <a:gd name="T9" fmla="*/ 0 h 23"/>
                </a:gdLst>
                <a:ahLst/>
                <a:cxnLst>
                  <a:cxn ang="0">
                    <a:pos x="T0" y="T1"/>
                  </a:cxn>
                  <a:cxn ang="0">
                    <a:pos x="T2" y="T3"/>
                  </a:cxn>
                  <a:cxn ang="0">
                    <a:pos x="T4" y="T5"/>
                  </a:cxn>
                  <a:cxn ang="0">
                    <a:pos x="T6" y="T7"/>
                  </a:cxn>
                  <a:cxn ang="0">
                    <a:pos x="T8" y="T9"/>
                  </a:cxn>
                </a:cxnLst>
                <a:rect l="0" t="0" r="r" b="b"/>
                <a:pathLst>
                  <a:path w="14" h="23">
                    <a:moveTo>
                      <a:pt x="14" y="0"/>
                    </a:moveTo>
                    <a:lnTo>
                      <a:pt x="3" y="23"/>
                    </a:lnTo>
                    <a:lnTo>
                      <a:pt x="0" y="23"/>
                    </a:lnTo>
                    <a:lnTo>
                      <a:pt x="14" y="0"/>
                    </a:lnTo>
                    <a:lnTo>
                      <a:pt x="1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4" name="Freeform 334">
                <a:extLst>
                  <a:ext uri="{FF2B5EF4-FFF2-40B4-BE49-F238E27FC236}">
                    <a16:creationId xmlns:a16="http://schemas.microsoft.com/office/drawing/2014/main" id="{77E7EF3A-067E-4394-9495-07D39A247329}"/>
                  </a:ext>
                </a:extLst>
              </p:cNvPr>
              <p:cNvSpPr>
                <a:spLocks noEditPoints="1"/>
              </p:cNvSpPr>
              <p:nvPr/>
            </p:nvSpPr>
            <p:spPr bwMode="auto">
              <a:xfrm>
                <a:off x="5734" y="1496"/>
                <a:ext cx="5" cy="7"/>
              </a:xfrm>
              <a:custGeom>
                <a:avLst/>
                <a:gdLst>
                  <a:gd name="T0" fmla="*/ 5 w 5"/>
                  <a:gd name="T1" fmla="*/ 5 h 7"/>
                  <a:gd name="T2" fmla="*/ 0 w 5"/>
                  <a:gd name="T3" fmla="*/ 7 h 7"/>
                  <a:gd name="T4" fmla="*/ 0 w 5"/>
                  <a:gd name="T5" fmla="*/ 2 h 7"/>
                  <a:gd name="T6" fmla="*/ 5 w 5"/>
                  <a:gd name="T7" fmla="*/ 0 h 7"/>
                  <a:gd name="T8" fmla="*/ 5 w 5"/>
                  <a:gd name="T9" fmla="*/ 5 h 7"/>
                  <a:gd name="T10" fmla="*/ 0 w 5"/>
                  <a:gd name="T11" fmla="*/ 7 h 7"/>
                  <a:gd name="T12" fmla="*/ 2 w 5"/>
                  <a:gd name="T13" fmla="*/ 5 h 7"/>
                  <a:gd name="T14" fmla="*/ 5 w 5"/>
                  <a:gd name="T15" fmla="*/ 2 h 7"/>
                  <a:gd name="T16" fmla="*/ 0 w 5"/>
                  <a:gd name="T17" fmla="*/ 5 h 7"/>
                  <a:gd name="T18" fmla="*/ 0 w 5"/>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5"/>
                    </a:moveTo>
                    <a:lnTo>
                      <a:pt x="0" y="7"/>
                    </a:lnTo>
                    <a:lnTo>
                      <a:pt x="0" y="2"/>
                    </a:lnTo>
                    <a:lnTo>
                      <a:pt x="5" y="0"/>
                    </a:lnTo>
                    <a:lnTo>
                      <a:pt x="5" y="5"/>
                    </a:lnTo>
                    <a:close/>
                    <a:moveTo>
                      <a:pt x="0" y="7"/>
                    </a:moveTo>
                    <a:lnTo>
                      <a:pt x="2" y="5"/>
                    </a:lnTo>
                    <a:lnTo>
                      <a:pt x="5" y="2"/>
                    </a:lnTo>
                    <a:lnTo>
                      <a:pt x="0" y="5"/>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5" name="Freeform 335">
                <a:extLst>
                  <a:ext uri="{FF2B5EF4-FFF2-40B4-BE49-F238E27FC236}">
                    <a16:creationId xmlns:a16="http://schemas.microsoft.com/office/drawing/2014/main" id="{08C541C4-A45A-4C2C-925F-7E2D3213A848}"/>
                  </a:ext>
                </a:extLst>
              </p:cNvPr>
              <p:cNvSpPr>
                <a:spLocks/>
              </p:cNvSpPr>
              <p:nvPr/>
            </p:nvSpPr>
            <p:spPr bwMode="auto">
              <a:xfrm>
                <a:off x="5739" y="1496"/>
                <a:ext cx="2" cy="5"/>
              </a:xfrm>
              <a:custGeom>
                <a:avLst/>
                <a:gdLst>
                  <a:gd name="T0" fmla="*/ 2 w 2"/>
                  <a:gd name="T1" fmla="*/ 5 h 5"/>
                  <a:gd name="T2" fmla="*/ 0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0"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6" name="Rectangle 336">
                <a:extLst>
                  <a:ext uri="{FF2B5EF4-FFF2-40B4-BE49-F238E27FC236}">
                    <a16:creationId xmlns:a16="http://schemas.microsoft.com/office/drawing/2014/main" id="{7CE6A363-CC2B-4EB9-9E90-22655737C267}"/>
                  </a:ext>
                </a:extLst>
              </p:cNvPr>
              <p:cNvSpPr>
                <a:spLocks noChangeArrowheads="1"/>
              </p:cNvSpPr>
              <p:nvPr/>
            </p:nvSpPr>
            <p:spPr bwMode="auto">
              <a:xfrm>
                <a:off x="5741" y="1494"/>
                <a:ext cx="1"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7" name="Rectangle 337">
                <a:extLst>
                  <a:ext uri="{FF2B5EF4-FFF2-40B4-BE49-F238E27FC236}">
                    <a16:creationId xmlns:a16="http://schemas.microsoft.com/office/drawing/2014/main" id="{B4829529-A408-4B26-97DD-C935E4C8A8E8}"/>
                  </a:ext>
                </a:extLst>
              </p:cNvPr>
              <p:cNvSpPr>
                <a:spLocks noChangeArrowheads="1"/>
              </p:cNvSpPr>
              <p:nvPr/>
            </p:nvSpPr>
            <p:spPr bwMode="auto">
              <a:xfrm>
                <a:off x="5734" y="1496"/>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8" name="Rectangle 338">
                <a:extLst>
                  <a:ext uri="{FF2B5EF4-FFF2-40B4-BE49-F238E27FC236}">
                    <a16:creationId xmlns:a16="http://schemas.microsoft.com/office/drawing/2014/main" id="{8D897C6E-3F67-4957-90A4-FB71395F7FA1}"/>
                  </a:ext>
                </a:extLst>
              </p:cNvPr>
              <p:cNvSpPr>
                <a:spLocks noChangeArrowheads="1"/>
              </p:cNvSpPr>
              <p:nvPr/>
            </p:nvSpPr>
            <p:spPr bwMode="auto">
              <a:xfrm>
                <a:off x="5736" y="1494"/>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9" name="Rectangle 339">
                <a:extLst>
                  <a:ext uri="{FF2B5EF4-FFF2-40B4-BE49-F238E27FC236}">
                    <a16:creationId xmlns:a16="http://schemas.microsoft.com/office/drawing/2014/main" id="{EE5BBE72-DA44-4D83-9CE0-6F6FE343686F}"/>
                  </a:ext>
                </a:extLst>
              </p:cNvPr>
              <p:cNvSpPr>
                <a:spLocks noChangeArrowheads="1"/>
              </p:cNvSpPr>
              <p:nvPr/>
            </p:nvSpPr>
            <p:spPr bwMode="auto">
              <a:xfrm>
                <a:off x="5748" y="1477"/>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0" name="Rectangle 340">
                <a:extLst>
                  <a:ext uri="{FF2B5EF4-FFF2-40B4-BE49-F238E27FC236}">
                    <a16:creationId xmlns:a16="http://schemas.microsoft.com/office/drawing/2014/main" id="{BD8BA659-EF57-4FBB-AEA8-5C811C31BBCF}"/>
                  </a:ext>
                </a:extLst>
              </p:cNvPr>
              <p:cNvSpPr>
                <a:spLocks noChangeArrowheads="1"/>
              </p:cNvSpPr>
              <p:nvPr/>
            </p:nvSpPr>
            <p:spPr bwMode="auto">
              <a:xfrm>
                <a:off x="5748" y="1479"/>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1" name="Rectangle 341">
                <a:extLst>
                  <a:ext uri="{FF2B5EF4-FFF2-40B4-BE49-F238E27FC236}">
                    <a16:creationId xmlns:a16="http://schemas.microsoft.com/office/drawing/2014/main" id="{2324B35D-6AE9-4718-84E3-BE38933C8136}"/>
                  </a:ext>
                </a:extLst>
              </p:cNvPr>
              <p:cNvSpPr>
                <a:spLocks noChangeArrowheads="1"/>
              </p:cNvSpPr>
              <p:nvPr/>
            </p:nvSpPr>
            <p:spPr bwMode="auto">
              <a:xfrm>
                <a:off x="5748" y="1472"/>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2" name="Freeform 342">
                <a:extLst>
                  <a:ext uri="{FF2B5EF4-FFF2-40B4-BE49-F238E27FC236}">
                    <a16:creationId xmlns:a16="http://schemas.microsoft.com/office/drawing/2014/main" id="{7B552A6E-E9D7-45D8-92E2-431E4E896E88}"/>
                  </a:ext>
                </a:extLst>
              </p:cNvPr>
              <p:cNvSpPr>
                <a:spLocks/>
              </p:cNvSpPr>
              <p:nvPr/>
            </p:nvSpPr>
            <p:spPr bwMode="auto">
              <a:xfrm>
                <a:off x="5746" y="1477"/>
                <a:ext cx="2" cy="2"/>
              </a:xfrm>
              <a:custGeom>
                <a:avLst/>
                <a:gdLst>
                  <a:gd name="T0" fmla="*/ 2 w 2"/>
                  <a:gd name="T1" fmla="*/ 2 h 2"/>
                  <a:gd name="T2" fmla="*/ 0 w 2"/>
                  <a:gd name="T3" fmla="*/ 2 h 2"/>
                  <a:gd name="T4" fmla="*/ 0 w 2"/>
                  <a:gd name="T5" fmla="*/ 0 h 2"/>
                  <a:gd name="T6" fmla="*/ 0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3" name="Freeform 343">
                <a:extLst>
                  <a:ext uri="{FF2B5EF4-FFF2-40B4-BE49-F238E27FC236}">
                    <a16:creationId xmlns:a16="http://schemas.microsoft.com/office/drawing/2014/main" id="{876E1A24-0C07-4BAF-A41B-5A767FF087D9}"/>
                  </a:ext>
                </a:extLst>
              </p:cNvPr>
              <p:cNvSpPr>
                <a:spLocks/>
              </p:cNvSpPr>
              <p:nvPr/>
            </p:nvSpPr>
            <p:spPr bwMode="auto">
              <a:xfrm>
                <a:off x="5731" y="1482"/>
                <a:ext cx="24" cy="9"/>
              </a:xfrm>
              <a:custGeom>
                <a:avLst/>
                <a:gdLst>
                  <a:gd name="T0" fmla="*/ 24 w 24"/>
                  <a:gd name="T1" fmla="*/ 2 h 9"/>
                  <a:gd name="T2" fmla="*/ 0 w 24"/>
                  <a:gd name="T3" fmla="*/ 9 h 9"/>
                  <a:gd name="T4" fmla="*/ 0 w 24"/>
                  <a:gd name="T5" fmla="*/ 7 h 9"/>
                  <a:gd name="T6" fmla="*/ 24 w 24"/>
                  <a:gd name="T7" fmla="*/ 0 h 9"/>
                  <a:gd name="T8" fmla="*/ 24 w 24"/>
                  <a:gd name="T9" fmla="*/ 2 h 9"/>
                </a:gdLst>
                <a:ahLst/>
                <a:cxnLst>
                  <a:cxn ang="0">
                    <a:pos x="T0" y="T1"/>
                  </a:cxn>
                  <a:cxn ang="0">
                    <a:pos x="T2" y="T3"/>
                  </a:cxn>
                  <a:cxn ang="0">
                    <a:pos x="T4" y="T5"/>
                  </a:cxn>
                  <a:cxn ang="0">
                    <a:pos x="T6" y="T7"/>
                  </a:cxn>
                  <a:cxn ang="0">
                    <a:pos x="T8" y="T9"/>
                  </a:cxn>
                </a:cxnLst>
                <a:rect l="0" t="0" r="r" b="b"/>
                <a:pathLst>
                  <a:path w="24" h="9">
                    <a:moveTo>
                      <a:pt x="24" y="2"/>
                    </a:moveTo>
                    <a:lnTo>
                      <a:pt x="0" y="9"/>
                    </a:lnTo>
                    <a:lnTo>
                      <a:pt x="0" y="7"/>
                    </a:lnTo>
                    <a:lnTo>
                      <a:pt x="24" y="0"/>
                    </a:lnTo>
                    <a:lnTo>
                      <a:pt x="2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0" name="Freeform 344">
                <a:extLst>
                  <a:ext uri="{FF2B5EF4-FFF2-40B4-BE49-F238E27FC236}">
                    <a16:creationId xmlns:a16="http://schemas.microsoft.com/office/drawing/2014/main" id="{6EA87282-707C-47CD-9806-80EBCB1236E9}"/>
                  </a:ext>
                </a:extLst>
              </p:cNvPr>
              <p:cNvSpPr>
                <a:spLocks noEditPoints="1"/>
              </p:cNvSpPr>
              <p:nvPr/>
            </p:nvSpPr>
            <p:spPr bwMode="auto">
              <a:xfrm>
                <a:off x="5724" y="1489"/>
                <a:ext cx="7" cy="5"/>
              </a:xfrm>
              <a:custGeom>
                <a:avLst/>
                <a:gdLst>
                  <a:gd name="T0" fmla="*/ 7 w 7"/>
                  <a:gd name="T1" fmla="*/ 0 h 5"/>
                  <a:gd name="T2" fmla="*/ 5 w 7"/>
                  <a:gd name="T3" fmla="*/ 5 h 5"/>
                  <a:gd name="T4" fmla="*/ 0 w 7"/>
                  <a:gd name="T5" fmla="*/ 2 h 5"/>
                  <a:gd name="T6" fmla="*/ 3 w 7"/>
                  <a:gd name="T7" fmla="*/ 0 h 5"/>
                  <a:gd name="T8" fmla="*/ 7 w 7"/>
                  <a:gd name="T9" fmla="*/ 0 h 5"/>
                  <a:gd name="T10" fmla="*/ 5 w 7"/>
                  <a:gd name="T11" fmla="*/ 5 h 5"/>
                  <a:gd name="T12" fmla="*/ 7 w 7"/>
                  <a:gd name="T13" fmla="*/ 2 h 5"/>
                  <a:gd name="T14" fmla="*/ 3 w 7"/>
                  <a:gd name="T15" fmla="*/ 0 h 5"/>
                  <a:gd name="T16" fmla="*/ 0 w 7"/>
                  <a:gd name="T17" fmla="*/ 2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0"/>
                    </a:moveTo>
                    <a:lnTo>
                      <a:pt x="5" y="5"/>
                    </a:lnTo>
                    <a:lnTo>
                      <a:pt x="0" y="2"/>
                    </a:lnTo>
                    <a:lnTo>
                      <a:pt x="3" y="0"/>
                    </a:lnTo>
                    <a:lnTo>
                      <a:pt x="7" y="0"/>
                    </a:lnTo>
                    <a:close/>
                    <a:moveTo>
                      <a:pt x="5" y="5"/>
                    </a:moveTo>
                    <a:lnTo>
                      <a:pt x="7" y="2"/>
                    </a:lnTo>
                    <a:lnTo>
                      <a:pt x="3" y="0"/>
                    </a:lnTo>
                    <a:lnTo>
                      <a:pt x="0" y="2"/>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1" name="Freeform 345">
                <a:extLst>
                  <a:ext uri="{FF2B5EF4-FFF2-40B4-BE49-F238E27FC236}">
                    <a16:creationId xmlns:a16="http://schemas.microsoft.com/office/drawing/2014/main" id="{44476A9F-AB81-4930-A2CE-8C1BE790A74B}"/>
                  </a:ext>
                </a:extLst>
              </p:cNvPr>
              <p:cNvSpPr>
                <a:spLocks/>
              </p:cNvSpPr>
              <p:nvPr/>
            </p:nvSpPr>
            <p:spPr bwMode="auto">
              <a:xfrm>
                <a:off x="5731" y="1489"/>
                <a:ext cx="3" cy="5"/>
              </a:xfrm>
              <a:custGeom>
                <a:avLst/>
                <a:gdLst>
                  <a:gd name="T0" fmla="*/ 3 w 3"/>
                  <a:gd name="T1" fmla="*/ 0 h 5"/>
                  <a:gd name="T2" fmla="*/ 0 w 3"/>
                  <a:gd name="T3" fmla="*/ 5 h 5"/>
                  <a:gd name="T4" fmla="*/ 0 w 3"/>
                  <a:gd name="T5" fmla="*/ 5 h 5"/>
                  <a:gd name="T6" fmla="*/ 3 w 3"/>
                  <a:gd name="T7" fmla="*/ 0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lnTo>
                      <a:pt x="0" y="5"/>
                    </a:lnTo>
                    <a:lnTo>
                      <a:pt x="0" y="5"/>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2" name="Rectangle 346">
                <a:extLst>
                  <a:ext uri="{FF2B5EF4-FFF2-40B4-BE49-F238E27FC236}">
                    <a16:creationId xmlns:a16="http://schemas.microsoft.com/office/drawing/2014/main" id="{950E89A5-E8E4-447F-B77F-E75812933B07}"/>
                  </a:ext>
                </a:extLst>
              </p:cNvPr>
              <p:cNvSpPr>
                <a:spLocks noChangeArrowheads="1"/>
              </p:cNvSpPr>
              <p:nvPr/>
            </p:nvSpPr>
            <p:spPr bwMode="auto">
              <a:xfrm>
                <a:off x="5736" y="1489"/>
                <a:ext cx="1"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3" name="Freeform 347">
                <a:extLst>
                  <a:ext uri="{FF2B5EF4-FFF2-40B4-BE49-F238E27FC236}">
                    <a16:creationId xmlns:a16="http://schemas.microsoft.com/office/drawing/2014/main" id="{25605884-79A4-449D-A829-2205FC258857}"/>
                  </a:ext>
                </a:extLst>
              </p:cNvPr>
              <p:cNvSpPr>
                <a:spLocks/>
              </p:cNvSpPr>
              <p:nvPr/>
            </p:nvSpPr>
            <p:spPr bwMode="auto">
              <a:xfrm>
                <a:off x="5729" y="1486"/>
                <a:ext cx="5" cy="3"/>
              </a:xfrm>
              <a:custGeom>
                <a:avLst/>
                <a:gdLst>
                  <a:gd name="T0" fmla="*/ 5 w 5"/>
                  <a:gd name="T1" fmla="*/ 3 h 3"/>
                  <a:gd name="T2" fmla="*/ 5 w 5"/>
                  <a:gd name="T3" fmla="*/ 3 h 3"/>
                  <a:gd name="T4" fmla="*/ 0 w 5"/>
                  <a:gd name="T5" fmla="*/ 0 h 3"/>
                  <a:gd name="T6" fmla="*/ 0 w 5"/>
                  <a:gd name="T7" fmla="*/ 0 h 3"/>
                  <a:gd name="T8" fmla="*/ 5 w 5"/>
                  <a:gd name="T9" fmla="*/ 3 h 3"/>
                </a:gdLst>
                <a:ahLst/>
                <a:cxnLst>
                  <a:cxn ang="0">
                    <a:pos x="T0" y="T1"/>
                  </a:cxn>
                  <a:cxn ang="0">
                    <a:pos x="T2" y="T3"/>
                  </a:cxn>
                  <a:cxn ang="0">
                    <a:pos x="T4" y="T5"/>
                  </a:cxn>
                  <a:cxn ang="0">
                    <a:pos x="T6" y="T7"/>
                  </a:cxn>
                  <a:cxn ang="0">
                    <a:pos x="T8" y="T9"/>
                  </a:cxn>
                </a:cxnLst>
                <a:rect l="0" t="0" r="r" b="b"/>
                <a:pathLst>
                  <a:path w="5" h="3">
                    <a:moveTo>
                      <a:pt x="5" y="3"/>
                    </a:moveTo>
                    <a:lnTo>
                      <a:pt x="5" y="3"/>
                    </a:lnTo>
                    <a:lnTo>
                      <a:pt x="0" y="0"/>
                    </a:lnTo>
                    <a:lnTo>
                      <a:pt x="0" y="0"/>
                    </a:ln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4" name="Freeform 348">
                <a:extLst>
                  <a:ext uri="{FF2B5EF4-FFF2-40B4-BE49-F238E27FC236}">
                    <a16:creationId xmlns:a16="http://schemas.microsoft.com/office/drawing/2014/main" id="{83D192F9-2838-4B70-875C-884B5E66CC24}"/>
                  </a:ext>
                </a:extLst>
              </p:cNvPr>
              <p:cNvSpPr>
                <a:spLocks/>
              </p:cNvSpPr>
              <p:nvPr/>
            </p:nvSpPr>
            <p:spPr bwMode="auto">
              <a:xfrm>
                <a:off x="5734" y="1486"/>
                <a:ext cx="2" cy="3"/>
              </a:xfrm>
              <a:custGeom>
                <a:avLst/>
                <a:gdLst>
                  <a:gd name="T0" fmla="*/ 2 w 2"/>
                  <a:gd name="T1" fmla="*/ 3 h 3"/>
                  <a:gd name="T2" fmla="*/ 2 w 2"/>
                  <a:gd name="T3" fmla="*/ 3 h 3"/>
                  <a:gd name="T4" fmla="*/ 0 w 2"/>
                  <a:gd name="T5" fmla="*/ 0 h 3"/>
                  <a:gd name="T6" fmla="*/ 0 w 2"/>
                  <a:gd name="T7" fmla="*/ 0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2" y="3"/>
                    </a:lnTo>
                    <a:lnTo>
                      <a:pt x="0" y="0"/>
                    </a:lnTo>
                    <a:lnTo>
                      <a:pt x="0" y="0"/>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5" name="Freeform 349">
                <a:extLst>
                  <a:ext uri="{FF2B5EF4-FFF2-40B4-BE49-F238E27FC236}">
                    <a16:creationId xmlns:a16="http://schemas.microsoft.com/office/drawing/2014/main" id="{3B0C4FC8-1B0E-4AF3-8887-3CA88ACF6694}"/>
                  </a:ext>
                </a:extLst>
              </p:cNvPr>
              <p:cNvSpPr>
                <a:spLocks noEditPoints="1"/>
              </p:cNvSpPr>
              <p:nvPr/>
            </p:nvSpPr>
            <p:spPr bwMode="auto">
              <a:xfrm>
                <a:off x="5755" y="1479"/>
                <a:ext cx="7" cy="5"/>
              </a:xfrm>
              <a:custGeom>
                <a:avLst/>
                <a:gdLst>
                  <a:gd name="T0" fmla="*/ 7 w 7"/>
                  <a:gd name="T1" fmla="*/ 3 h 5"/>
                  <a:gd name="T2" fmla="*/ 5 w 7"/>
                  <a:gd name="T3" fmla="*/ 5 h 5"/>
                  <a:gd name="T4" fmla="*/ 0 w 7"/>
                  <a:gd name="T5" fmla="*/ 5 h 5"/>
                  <a:gd name="T6" fmla="*/ 3 w 7"/>
                  <a:gd name="T7" fmla="*/ 0 h 5"/>
                  <a:gd name="T8" fmla="*/ 7 w 7"/>
                  <a:gd name="T9" fmla="*/ 3 h 5"/>
                  <a:gd name="T10" fmla="*/ 5 w 7"/>
                  <a:gd name="T11" fmla="*/ 5 h 5"/>
                  <a:gd name="T12" fmla="*/ 7 w 7"/>
                  <a:gd name="T13" fmla="*/ 3 h 5"/>
                  <a:gd name="T14" fmla="*/ 3 w 7"/>
                  <a:gd name="T15" fmla="*/ 0 h 5"/>
                  <a:gd name="T16" fmla="*/ 0 w 7"/>
                  <a:gd name="T17" fmla="*/ 3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3"/>
                    </a:moveTo>
                    <a:lnTo>
                      <a:pt x="5" y="5"/>
                    </a:lnTo>
                    <a:lnTo>
                      <a:pt x="0" y="5"/>
                    </a:lnTo>
                    <a:lnTo>
                      <a:pt x="3" y="0"/>
                    </a:lnTo>
                    <a:lnTo>
                      <a:pt x="7" y="3"/>
                    </a:lnTo>
                    <a:close/>
                    <a:moveTo>
                      <a:pt x="5" y="5"/>
                    </a:moveTo>
                    <a:lnTo>
                      <a:pt x="7" y="3"/>
                    </a:lnTo>
                    <a:lnTo>
                      <a:pt x="3" y="0"/>
                    </a:lnTo>
                    <a:lnTo>
                      <a:pt x="0" y="3"/>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6" name="Freeform 350">
                <a:extLst>
                  <a:ext uri="{FF2B5EF4-FFF2-40B4-BE49-F238E27FC236}">
                    <a16:creationId xmlns:a16="http://schemas.microsoft.com/office/drawing/2014/main" id="{C83D4082-3E4F-406E-8B9F-22A9DC60004D}"/>
                  </a:ext>
                </a:extLst>
              </p:cNvPr>
              <p:cNvSpPr>
                <a:spLocks/>
              </p:cNvSpPr>
              <p:nvPr/>
            </p:nvSpPr>
            <p:spPr bwMode="auto">
              <a:xfrm>
                <a:off x="5753" y="1484"/>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7" name="Freeform 351">
                <a:extLst>
                  <a:ext uri="{FF2B5EF4-FFF2-40B4-BE49-F238E27FC236}">
                    <a16:creationId xmlns:a16="http://schemas.microsoft.com/office/drawing/2014/main" id="{D728C8FB-DF3F-4168-937A-0B4912FBF053}"/>
                  </a:ext>
                </a:extLst>
              </p:cNvPr>
              <p:cNvSpPr>
                <a:spLocks/>
              </p:cNvSpPr>
              <p:nvPr/>
            </p:nvSpPr>
            <p:spPr bwMode="auto">
              <a:xfrm>
                <a:off x="5750" y="1484"/>
                <a:ext cx="3" cy="2"/>
              </a:xfrm>
              <a:custGeom>
                <a:avLst/>
                <a:gdLst>
                  <a:gd name="T0" fmla="*/ 3 w 3"/>
                  <a:gd name="T1" fmla="*/ 2 h 2"/>
                  <a:gd name="T2" fmla="*/ 3 w 3"/>
                  <a:gd name="T3" fmla="*/ 2 h 2"/>
                  <a:gd name="T4" fmla="*/ 0 w 3"/>
                  <a:gd name="T5" fmla="*/ 0 h 2"/>
                  <a:gd name="T6" fmla="*/ 0 w 3"/>
                  <a:gd name="T7" fmla="*/ 0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lnTo>
                      <a:pt x="3" y="2"/>
                    </a:lnTo>
                    <a:lnTo>
                      <a:pt x="0" y="0"/>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8" name="Freeform 352">
                <a:extLst>
                  <a:ext uri="{FF2B5EF4-FFF2-40B4-BE49-F238E27FC236}">
                    <a16:creationId xmlns:a16="http://schemas.microsoft.com/office/drawing/2014/main" id="{A0A18A18-C918-4E8B-9F88-86D75777B88B}"/>
                  </a:ext>
                </a:extLst>
              </p:cNvPr>
              <p:cNvSpPr>
                <a:spLocks/>
              </p:cNvSpPr>
              <p:nvPr/>
            </p:nvSpPr>
            <p:spPr bwMode="auto">
              <a:xfrm>
                <a:off x="5753" y="1479"/>
                <a:ext cx="2" cy="5"/>
              </a:xfrm>
              <a:custGeom>
                <a:avLst/>
                <a:gdLst>
                  <a:gd name="T0" fmla="*/ 2 w 2"/>
                  <a:gd name="T1" fmla="*/ 0 h 5"/>
                  <a:gd name="T2" fmla="*/ 0 w 2"/>
                  <a:gd name="T3" fmla="*/ 5 h 5"/>
                  <a:gd name="T4" fmla="*/ 0 w 2"/>
                  <a:gd name="T5" fmla="*/ 5 h 5"/>
                  <a:gd name="T6" fmla="*/ 2 w 2"/>
                  <a:gd name="T7" fmla="*/ 0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lnTo>
                      <a:pt x="0" y="5"/>
                    </a:lnTo>
                    <a:lnTo>
                      <a:pt x="0" y="5"/>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9" name="Freeform 353">
                <a:extLst>
                  <a:ext uri="{FF2B5EF4-FFF2-40B4-BE49-F238E27FC236}">
                    <a16:creationId xmlns:a16="http://schemas.microsoft.com/office/drawing/2014/main" id="{5B3B142B-0BDA-4A59-8E57-90BAFA9C126B}"/>
                  </a:ext>
                </a:extLst>
              </p:cNvPr>
              <p:cNvSpPr>
                <a:spLocks/>
              </p:cNvSpPr>
              <p:nvPr/>
            </p:nvSpPr>
            <p:spPr bwMode="auto">
              <a:xfrm>
                <a:off x="5750" y="1482"/>
                <a:ext cx="3" cy="2"/>
              </a:xfrm>
              <a:custGeom>
                <a:avLst/>
                <a:gdLst>
                  <a:gd name="T0" fmla="*/ 0 w 3"/>
                  <a:gd name="T1" fmla="*/ 2 h 2"/>
                  <a:gd name="T2" fmla="*/ 0 w 3"/>
                  <a:gd name="T3" fmla="*/ 2 h 2"/>
                  <a:gd name="T4" fmla="*/ 0 w 3"/>
                  <a:gd name="T5" fmla="*/ 0 h 2"/>
                  <a:gd name="T6" fmla="*/ 3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0" y="2"/>
                    </a:lnTo>
                    <a:lnTo>
                      <a:pt x="0" y="0"/>
                    </a:lnTo>
                    <a:lnTo>
                      <a:pt x="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0" name="Freeform 354">
                <a:extLst>
                  <a:ext uri="{FF2B5EF4-FFF2-40B4-BE49-F238E27FC236}">
                    <a16:creationId xmlns:a16="http://schemas.microsoft.com/office/drawing/2014/main" id="{0D41418C-A6C3-4F7F-AB98-BF3C90ED0ABA}"/>
                  </a:ext>
                </a:extLst>
              </p:cNvPr>
              <p:cNvSpPr>
                <a:spLocks/>
              </p:cNvSpPr>
              <p:nvPr/>
            </p:nvSpPr>
            <p:spPr bwMode="auto">
              <a:xfrm>
                <a:off x="5739" y="1475"/>
                <a:ext cx="9" cy="23"/>
              </a:xfrm>
              <a:custGeom>
                <a:avLst/>
                <a:gdLst>
                  <a:gd name="T0" fmla="*/ 9 w 9"/>
                  <a:gd name="T1" fmla="*/ 23 h 23"/>
                  <a:gd name="T2" fmla="*/ 9 w 9"/>
                  <a:gd name="T3" fmla="*/ 23 h 23"/>
                  <a:gd name="T4" fmla="*/ 0 w 9"/>
                  <a:gd name="T5" fmla="*/ 0 h 23"/>
                  <a:gd name="T6" fmla="*/ 2 w 9"/>
                  <a:gd name="T7" fmla="*/ 0 h 23"/>
                  <a:gd name="T8" fmla="*/ 9 w 9"/>
                  <a:gd name="T9" fmla="*/ 23 h 23"/>
                </a:gdLst>
                <a:ahLst/>
                <a:cxnLst>
                  <a:cxn ang="0">
                    <a:pos x="T0" y="T1"/>
                  </a:cxn>
                  <a:cxn ang="0">
                    <a:pos x="T2" y="T3"/>
                  </a:cxn>
                  <a:cxn ang="0">
                    <a:pos x="T4" y="T5"/>
                  </a:cxn>
                  <a:cxn ang="0">
                    <a:pos x="T6" y="T7"/>
                  </a:cxn>
                  <a:cxn ang="0">
                    <a:pos x="T8" y="T9"/>
                  </a:cxn>
                </a:cxnLst>
                <a:rect l="0" t="0" r="r" b="b"/>
                <a:pathLst>
                  <a:path w="9" h="23">
                    <a:moveTo>
                      <a:pt x="9" y="23"/>
                    </a:moveTo>
                    <a:lnTo>
                      <a:pt x="9" y="23"/>
                    </a:lnTo>
                    <a:lnTo>
                      <a:pt x="0" y="0"/>
                    </a:lnTo>
                    <a:lnTo>
                      <a:pt x="2" y="0"/>
                    </a:lnTo>
                    <a:lnTo>
                      <a:pt x="9"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1" name="Freeform 355">
                <a:extLst>
                  <a:ext uri="{FF2B5EF4-FFF2-40B4-BE49-F238E27FC236}">
                    <a16:creationId xmlns:a16="http://schemas.microsoft.com/office/drawing/2014/main" id="{44D59002-5E77-4CFE-95B3-2AC9D4902824}"/>
                  </a:ext>
                </a:extLst>
              </p:cNvPr>
              <p:cNvSpPr>
                <a:spLocks noEditPoints="1"/>
              </p:cNvSpPr>
              <p:nvPr/>
            </p:nvSpPr>
            <p:spPr bwMode="auto">
              <a:xfrm>
                <a:off x="5746" y="1498"/>
                <a:ext cx="4" cy="7"/>
              </a:xfrm>
              <a:custGeom>
                <a:avLst/>
                <a:gdLst>
                  <a:gd name="T0" fmla="*/ 2 w 4"/>
                  <a:gd name="T1" fmla="*/ 7 h 7"/>
                  <a:gd name="T2" fmla="*/ 0 w 4"/>
                  <a:gd name="T3" fmla="*/ 5 h 7"/>
                  <a:gd name="T4" fmla="*/ 0 w 4"/>
                  <a:gd name="T5" fmla="*/ 0 h 7"/>
                  <a:gd name="T6" fmla="*/ 4 w 4"/>
                  <a:gd name="T7" fmla="*/ 3 h 7"/>
                  <a:gd name="T8" fmla="*/ 2 w 4"/>
                  <a:gd name="T9" fmla="*/ 7 h 7"/>
                  <a:gd name="T10" fmla="*/ 0 w 4"/>
                  <a:gd name="T11" fmla="*/ 5 h 7"/>
                  <a:gd name="T12" fmla="*/ 2 w 4"/>
                  <a:gd name="T13" fmla="*/ 7 h 7"/>
                  <a:gd name="T14" fmla="*/ 4 w 4"/>
                  <a:gd name="T15" fmla="*/ 3 h 7"/>
                  <a:gd name="T16" fmla="*/ 2 w 4"/>
                  <a:gd name="T17" fmla="*/ 0 h 7"/>
                  <a:gd name="T18" fmla="*/ 0 w 4"/>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2" y="7"/>
                    </a:moveTo>
                    <a:lnTo>
                      <a:pt x="0" y="5"/>
                    </a:lnTo>
                    <a:lnTo>
                      <a:pt x="0" y="0"/>
                    </a:lnTo>
                    <a:lnTo>
                      <a:pt x="4" y="3"/>
                    </a:lnTo>
                    <a:lnTo>
                      <a:pt x="2" y="7"/>
                    </a:lnTo>
                    <a:close/>
                    <a:moveTo>
                      <a:pt x="0" y="5"/>
                    </a:moveTo>
                    <a:lnTo>
                      <a:pt x="2" y="7"/>
                    </a:lnTo>
                    <a:lnTo>
                      <a:pt x="4" y="3"/>
                    </a:lnTo>
                    <a:lnTo>
                      <a:pt x="2"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2" name="Freeform 356">
                <a:extLst>
                  <a:ext uri="{FF2B5EF4-FFF2-40B4-BE49-F238E27FC236}">
                    <a16:creationId xmlns:a16="http://schemas.microsoft.com/office/drawing/2014/main" id="{6B26DC88-73A0-4AFF-B365-9905537F71EC}"/>
                  </a:ext>
                </a:extLst>
              </p:cNvPr>
              <p:cNvSpPr>
                <a:spLocks/>
              </p:cNvSpPr>
              <p:nvPr/>
            </p:nvSpPr>
            <p:spPr bwMode="auto">
              <a:xfrm>
                <a:off x="5746" y="1496"/>
                <a:ext cx="4" cy="2"/>
              </a:xfrm>
              <a:custGeom>
                <a:avLst/>
                <a:gdLst>
                  <a:gd name="T0" fmla="*/ 4 w 4"/>
                  <a:gd name="T1" fmla="*/ 2 h 2"/>
                  <a:gd name="T2" fmla="*/ 4 w 4"/>
                  <a:gd name="T3" fmla="*/ 2 h 2"/>
                  <a:gd name="T4" fmla="*/ 0 w 4"/>
                  <a:gd name="T5" fmla="*/ 0 h 2"/>
                  <a:gd name="T6" fmla="*/ 0 w 4"/>
                  <a:gd name="T7" fmla="*/ 0 h 2"/>
                  <a:gd name="T8" fmla="*/ 4 w 4"/>
                  <a:gd name="T9" fmla="*/ 2 h 2"/>
                </a:gdLst>
                <a:ahLst/>
                <a:cxnLst>
                  <a:cxn ang="0">
                    <a:pos x="T0" y="T1"/>
                  </a:cxn>
                  <a:cxn ang="0">
                    <a:pos x="T2" y="T3"/>
                  </a:cxn>
                  <a:cxn ang="0">
                    <a:pos x="T4" y="T5"/>
                  </a:cxn>
                  <a:cxn ang="0">
                    <a:pos x="T6" y="T7"/>
                  </a:cxn>
                  <a:cxn ang="0">
                    <a:pos x="T8" y="T9"/>
                  </a:cxn>
                </a:cxnLst>
                <a:rect l="0" t="0" r="r" b="b"/>
                <a:pathLst>
                  <a:path w="4" h="2">
                    <a:moveTo>
                      <a:pt x="4" y="2"/>
                    </a:moveTo>
                    <a:lnTo>
                      <a:pt x="4" y="2"/>
                    </a:lnTo>
                    <a:lnTo>
                      <a:pt x="0" y="0"/>
                    </a:lnTo>
                    <a:lnTo>
                      <a:pt x="0" y="0"/>
                    </a:ln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3" name="Rectangle 357">
                <a:extLst>
                  <a:ext uri="{FF2B5EF4-FFF2-40B4-BE49-F238E27FC236}">
                    <a16:creationId xmlns:a16="http://schemas.microsoft.com/office/drawing/2014/main" id="{868E3718-FF05-411B-8FF0-CD5B08AF61B8}"/>
                  </a:ext>
                </a:extLst>
              </p:cNvPr>
              <p:cNvSpPr>
                <a:spLocks noChangeArrowheads="1"/>
              </p:cNvSpPr>
              <p:nvPr/>
            </p:nvSpPr>
            <p:spPr bwMode="auto">
              <a:xfrm>
                <a:off x="5746" y="1494"/>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4" name="Freeform 358">
                <a:extLst>
                  <a:ext uri="{FF2B5EF4-FFF2-40B4-BE49-F238E27FC236}">
                    <a16:creationId xmlns:a16="http://schemas.microsoft.com/office/drawing/2014/main" id="{3252DDA6-EE93-4EAF-A837-82E4A05EF217}"/>
                  </a:ext>
                </a:extLst>
              </p:cNvPr>
              <p:cNvSpPr>
                <a:spLocks/>
              </p:cNvSpPr>
              <p:nvPr/>
            </p:nvSpPr>
            <p:spPr bwMode="auto">
              <a:xfrm>
                <a:off x="5743" y="1496"/>
                <a:ext cx="3" cy="5"/>
              </a:xfrm>
              <a:custGeom>
                <a:avLst/>
                <a:gdLst>
                  <a:gd name="T0" fmla="*/ 3 w 3"/>
                  <a:gd name="T1" fmla="*/ 0 h 5"/>
                  <a:gd name="T2" fmla="*/ 3 w 3"/>
                  <a:gd name="T3" fmla="*/ 5 h 5"/>
                  <a:gd name="T4" fmla="*/ 0 w 3"/>
                  <a:gd name="T5" fmla="*/ 5 h 5"/>
                  <a:gd name="T6" fmla="*/ 3 w 3"/>
                  <a:gd name="T7" fmla="*/ 0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lnTo>
                      <a:pt x="3" y="5"/>
                    </a:lnTo>
                    <a:lnTo>
                      <a:pt x="0" y="5"/>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5" name="Freeform 359">
                <a:extLst>
                  <a:ext uri="{FF2B5EF4-FFF2-40B4-BE49-F238E27FC236}">
                    <a16:creationId xmlns:a16="http://schemas.microsoft.com/office/drawing/2014/main" id="{3AF657C9-84AE-4B00-A435-CE59BEDAE74C}"/>
                  </a:ext>
                </a:extLst>
              </p:cNvPr>
              <p:cNvSpPr>
                <a:spLocks/>
              </p:cNvSpPr>
              <p:nvPr/>
            </p:nvSpPr>
            <p:spPr bwMode="auto">
              <a:xfrm>
                <a:off x="5743" y="1494"/>
                <a:ext cx="3" cy="2"/>
              </a:xfrm>
              <a:custGeom>
                <a:avLst/>
                <a:gdLst>
                  <a:gd name="T0" fmla="*/ 3 w 3"/>
                  <a:gd name="T1" fmla="*/ 0 h 2"/>
                  <a:gd name="T2" fmla="*/ 0 w 3"/>
                  <a:gd name="T3" fmla="*/ 2 h 2"/>
                  <a:gd name="T4" fmla="*/ 0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6" name="Freeform 360">
                <a:extLst>
                  <a:ext uri="{FF2B5EF4-FFF2-40B4-BE49-F238E27FC236}">
                    <a16:creationId xmlns:a16="http://schemas.microsoft.com/office/drawing/2014/main" id="{C6C2F4FB-4F6B-45B9-AA78-5E3398B6CC8B}"/>
                  </a:ext>
                </a:extLst>
              </p:cNvPr>
              <p:cNvSpPr>
                <a:spLocks noEditPoints="1"/>
              </p:cNvSpPr>
              <p:nvPr/>
            </p:nvSpPr>
            <p:spPr bwMode="auto">
              <a:xfrm>
                <a:off x="5736" y="1467"/>
                <a:ext cx="5" cy="8"/>
              </a:xfrm>
              <a:custGeom>
                <a:avLst/>
                <a:gdLst>
                  <a:gd name="T0" fmla="*/ 5 w 5"/>
                  <a:gd name="T1" fmla="*/ 8 h 8"/>
                  <a:gd name="T2" fmla="*/ 0 w 5"/>
                  <a:gd name="T3" fmla="*/ 5 h 8"/>
                  <a:gd name="T4" fmla="*/ 3 w 5"/>
                  <a:gd name="T5" fmla="*/ 0 h 8"/>
                  <a:gd name="T6" fmla="*/ 5 w 5"/>
                  <a:gd name="T7" fmla="*/ 3 h 8"/>
                  <a:gd name="T8" fmla="*/ 5 w 5"/>
                  <a:gd name="T9" fmla="*/ 8 h 8"/>
                  <a:gd name="T10" fmla="*/ 3 w 5"/>
                  <a:gd name="T11" fmla="*/ 5 h 8"/>
                  <a:gd name="T12" fmla="*/ 5 w 5"/>
                  <a:gd name="T13" fmla="*/ 8 h 8"/>
                  <a:gd name="T14" fmla="*/ 5 w 5"/>
                  <a:gd name="T15" fmla="*/ 3 h 8"/>
                  <a:gd name="T16" fmla="*/ 3 w 5"/>
                  <a:gd name="T17" fmla="*/ 0 h 8"/>
                  <a:gd name="T18" fmla="*/ 3 w 5"/>
                  <a:gd name="T1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8">
                    <a:moveTo>
                      <a:pt x="5" y="8"/>
                    </a:moveTo>
                    <a:lnTo>
                      <a:pt x="0" y="5"/>
                    </a:lnTo>
                    <a:lnTo>
                      <a:pt x="3" y="0"/>
                    </a:lnTo>
                    <a:lnTo>
                      <a:pt x="5" y="3"/>
                    </a:lnTo>
                    <a:lnTo>
                      <a:pt x="5" y="8"/>
                    </a:lnTo>
                    <a:close/>
                    <a:moveTo>
                      <a:pt x="3" y="5"/>
                    </a:moveTo>
                    <a:lnTo>
                      <a:pt x="5" y="8"/>
                    </a:lnTo>
                    <a:lnTo>
                      <a:pt x="5" y="3"/>
                    </a:lnTo>
                    <a:lnTo>
                      <a:pt x="3"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7" name="Freeform 361">
                <a:extLst>
                  <a:ext uri="{FF2B5EF4-FFF2-40B4-BE49-F238E27FC236}">
                    <a16:creationId xmlns:a16="http://schemas.microsoft.com/office/drawing/2014/main" id="{84226A25-503D-4A17-AD84-56349D292DAB}"/>
                  </a:ext>
                </a:extLst>
              </p:cNvPr>
              <p:cNvSpPr>
                <a:spLocks/>
              </p:cNvSpPr>
              <p:nvPr/>
            </p:nvSpPr>
            <p:spPr bwMode="auto">
              <a:xfrm>
                <a:off x="5741" y="1472"/>
                <a:ext cx="2" cy="5"/>
              </a:xfrm>
              <a:custGeom>
                <a:avLst/>
                <a:gdLst>
                  <a:gd name="T0" fmla="*/ 2 w 2"/>
                  <a:gd name="T1" fmla="*/ 0 h 5"/>
                  <a:gd name="T2" fmla="*/ 0 w 2"/>
                  <a:gd name="T3" fmla="*/ 5 h 5"/>
                  <a:gd name="T4" fmla="*/ 0 w 2"/>
                  <a:gd name="T5" fmla="*/ 5 h 5"/>
                  <a:gd name="T6" fmla="*/ 2 w 2"/>
                  <a:gd name="T7" fmla="*/ 0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lnTo>
                      <a:pt x="0" y="5"/>
                    </a:lnTo>
                    <a:lnTo>
                      <a:pt x="0" y="5"/>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8" name="Freeform 362">
                <a:extLst>
                  <a:ext uri="{FF2B5EF4-FFF2-40B4-BE49-F238E27FC236}">
                    <a16:creationId xmlns:a16="http://schemas.microsoft.com/office/drawing/2014/main" id="{FD8F7DBE-F1A9-44D7-A6C3-DDFEDD5BC5D1}"/>
                  </a:ext>
                </a:extLst>
              </p:cNvPr>
              <p:cNvSpPr>
                <a:spLocks/>
              </p:cNvSpPr>
              <p:nvPr/>
            </p:nvSpPr>
            <p:spPr bwMode="auto">
              <a:xfrm>
                <a:off x="5741" y="1477"/>
                <a:ext cx="2"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9" name="Freeform 363">
                <a:extLst>
                  <a:ext uri="{FF2B5EF4-FFF2-40B4-BE49-F238E27FC236}">
                    <a16:creationId xmlns:a16="http://schemas.microsoft.com/office/drawing/2014/main" id="{73A2F171-21B0-498F-AC41-7A04F44D1FA2}"/>
                  </a:ext>
                </a:extLst>
              </p:cNvPr>
              <p:cNvSpPr>
                <a:spLocks/>
              </p:cNvSpPr>
              <p:nvPr/>
            </p:nvSpPr>
            <p:spPr bwMode="auto">
              <a:xfrm>
                <a:off x="5736" y="1475"/>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0" name="Rectangle 364">
                <a:extLst>
                  <a:ext uri="{FF2B5EF4-FFF2-40B4-BE49-F238E27FC236}">
                    <a16:creationId xmlns:a16="http://schemas.microsoft.com/office/drawing/2014/main" id="{D5A2E4DF-5275-42F7-9903-404055674F56}"/>
                  </a:ext>
                </a:extLst>
              </p:cNvPr>
              <p:cNvSpPr>
                <a:spLocks noChangeArrowheads="1"/>
              </p:cNvSpPr>
              <p:nvPr/>
            </p:nvSpPr>
            <p:spPr bwMode="auto">
              <a:xfrm>
                <a:off x="5739" y="1479"/>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1" name="Freeform 365">
                <a:extLst>
                  <a:ext uri="{FF2B5EF4-FFF2-40B4-BE49-F238E27FC236}">
                    <a16:creationId xmlns:a16="http://schemas.microsoft.com/office/drawing/2014/main" id="{63AAFAA0-F1CD-4FB4-881F-C680056F9F44}"/>
                  </a:ext>
                </a:extLst>
              </p:cNvPr>
              <p:cNvSpPr>
                <a:spLocks noEditPoints="1"/>
              </p:cNvSpPr>
              <p:nvPr/>
            </p:nvSpPr>
            <p:spPr bwMode="auto">
              <a:xfrm>
                <a:off x="5736" y="1479"/>
                <a:ext cx="14" cy="15"/>
              </a:xfrm>
              <a:custGeom>
                <a:avLst/>
                <a:gdLst>
                  <a:gd name="T0" fmla="*/ 12 w 14"/>
                  <a:gd name="T1" fmla="*/ 12 h 15"/>
                  <a:gd name="T2" fmla="*/ 10 w 14"/>
                  <a:gd name="T3" fmla="*/ 12 h 15"/>
                  <a:gd name="T4" fmla="*/ 7 w 14"/>
                  <a:gd name="T5" fmla="*/ 15 h 15"/>
                  <a:gd name="T6" fmla="*/ 5 w 14"/>
                  <a:gd name="T7" fmla="*/ 10 h 15"/>
                  <a:gd name="T8" fmla="*/ 3 w 14"/>
                  <a:gd name="T9" fmla="*/ 12 h 15"/>
                  <a:gd name="T10" fmla="*/ 5 w 14"/>
                  <a:gd name="T11" fmla="*/ 7 h 15"/>
                  <a:gd name="T12" fmla="*/ 0 w 14"/>
                  <a:gd name="T13" fmla="*/ 7 h 15"/>
                  <a:gd name="T14" fmla="*/ 5 w 14"/>
                  <a:gd name="T15" fmla="*/ 5 h 15"/>
                  <a:gd name="T16" fmla="*/ 3 w 14"/>
                  <a:gd name="T17" fmla="*/ 3 h 15"/>
                  <a:gd name="T18" fmla="*/ 7 w 14"/>
                  <a:gd name="T19" fmla="*/ 3 h 15"/>
                  <a:gd name="T20" fmla="*/ 7 w 14"/>
                  <a:gd name="T21" fmla="*/ 0 h 15"/>
                  <a:gd name="T22" fmla="*/ 10 w 14"/>
                  <a:gd name="T23" fmla="*/ 3 h 15"/>
                  <a:gd name="T24" fmla="*/ 12 w 14"/>
                  <a:gd name="T25" fmla="*/ 3 h 15"/>
                  <a:gd name="T26" fmla="*/ 10 w 14"/>
                  <a:gd name="T27" fmla="*/ 7 h 15"/>
                  <a:gd name="T28" fmla="*/ 14 w 14"/>
                  <a:gd name="T29" fmla="*/ 7 h 15"/>
                  <a:gd name="T30" fmla="*/ 12 w 14"/>
                  <a:gd name="T31" fmla="*/ 10 h 15"/>
                  <a:gd name="T32" fmla="*/ 12 w 14"/>
                  <a:gd name="T33" fmla="*/ 12 h 15"/>
                  <a:gd name="T34" fmla="*/ 7 w 14"/>
                  <a:gd name="T35" fmla="*/ 12 h 15"/>
                  <a:gd name="T36" fmla="*/ 7 w 14"/>
                  <a:gd name="T37" fmla="*/ 10 h 15"/>
                  <a:gd name="T38" fmla="*/ 12 w 14"/>
                  <a:gd name="T39" fmla="*/ 12 h 15"/>
                  <a:gd name="T40" fmla="*/ 12 w 14"/>
                  <a:gd name="T41" fmla="*/ 10 h 15"/>
                  <a:gd name="T42" fmla="*/ 12 w 14"/>
                  <a:gd name="T43" fmla="*/ 7 h 15"/>
                  <a:gd name="T44" fmla="*/ 10 w 14"/>
                  <a:gd name="T45" fmla="*/ 7 h 15"/>
                  <a:gd name="T46" fmla="*/ 12 w 14"/>
                  <a:gd name="T47" fmla="*/ 5 h 15"/>
                  <a:gd name="T48" fmla="*/ 10 w 14"/>
                  <a:gd name="T49" fmla="*/ 5 h 15"/>
                  <a:gd name="T50" fmla="*/ 7 w 14"/>
                  <a:gd name="T51" fmla="*/ 3 h 15"/>
                  <a:gd name="T52" fmla="*/ 7 w 14"/>
                  <a:gd name="T53" fmla="*/ 5 h 15"/>
                  <a:gd name="T54" fmla="*/ 5 w 14"/>
                  <a:gd name="T55" fmla="*/ 3 h 15"/>
                  <a:gd name="T56" fmla="*/ 5 w 14"/>
                  <a:gd name="T57" fmla="*/ 5 h 15"/>
                  <a:gd name="T58" fmla="*/ 3 w 14"/>
                  <a:gd name="T59" fmla="*/ 7 h 15"/>
                  <a:gd name="T60" fmla="*/ 5 w 14"/>
                  <a:gd name="T61" fmla="*/ 7 h 15"/>
                  <a:gd name="T62" fmla="*/ 3 w 14"/>
                  <a:gd name="T63" fmla="*/ 12 h 15"/>
                  <a:gd name="T64" fmla="*/ 5 w 14"/>
                  <a:gd name="T65" fmla="*/ 10 h 15"/>
                  <a:gd name="T66" fmla="*/ 7 w 14"/>
                  <a:gd name="T67"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 h="15">
                    <a:moveTo>
                      <a:pt x="12" y="12"/>
                    </a:moveTo>
                    <a:lnTo>
                      <a:pt x="10" y="12"/>
                    </a:lnTo>
                    <a:lnTo>
                      <a:pt x="7" y="15"/>
                    </a:lnTo>
                    <a:lnTo>
                      <a:pt x="5" y="10"/>
                    </a:lnTo>
                    <a:lnTo>
                      <a:pt x="3" y="12"/>
                    </a:lnTo>
                    <a:lnTo>
                      <a:pt x="5" y="7"/>
                    </a:lnTo>
                    <a:lnTo>
                      <a:pt x="0" y="7"/>
                    </a:lnTo>
                    <a:lnTo>
                      <a:pt x="5" y="5"/>
                    </a:lnTo>
                    <a:lnTo>
                      <a:pt x="3" y="3"/>
                    </a:lnTo>
                    <a:lnTo>
                      <a:pt x="7" y="3"/>
                    </a:lnTo>
                    <a:lnTo>
                      <a:pt x="7" y="0"/>
                    </a:lnTo>
                    <a:lnTo>
                      <a:pt x="10" y="3"/>
                    </a:lnTo>
                    <a:lnTo>
                      <a:pt x="12" y="3"/>
                    </a:lnTo>
                    <a:lnTo>
                      <a:pt x="10" y="7"/>
                    </a:lnTo>
                    <a:lnTo>
                      <a:pt x="14" y="7"/>
                    </a:lnTo>
                    <a:lnTo>
                      <a:pt x="12" y="10"/>
                    </a:lnTo>
                    <a:lnTo>
                      <a:pt x="12" y="12"/>
                    </a:lnTo>
                    <a:close/>
                    <a:moveTo>
                      <a:pt x="7" y="12"/>
                    </a:moveTo>
                    <a:lnTo>
                      <a:pt x="7" y="10"/>
                    </a:lnTo>
                    <a:lnTo>
                      <a:pt x="12" y="12"/>
                    </a:lnTo>
                    <a:lnTo>
                      <a:pt x="12" y="10"/>
                    </a:lnTo>
                    <a:lnTo>
                      <a:pt x="12" y="7"/>
                    </a:lnTo>
                    <a:lnTo>
                      <a:pt x="10" y="7"/>
                    </a:lnTo>
                    <a:lnTo>
                      <a:pt x="12" y="5"/>
                    </a:lnTo>
                    <a:lnTo>
                      <a:pt x="10" y="5"/>
                    </a:lnTo>
                    <a:lnTo>
                      <a:pt x="7" y="3"/>
                    </a:lnTo>
                    <a:lnTo>
                      <a:pt x="7" y="5"/>
                    </a:lnTo>
                    <a:lnTo>
                      <a:pt x="5" y="3"/>
                    </a:lnTo>
                    <a:lnTo>
                      <a:pt x="5" y="5"/>
                    </a:lnTo>
                    <a:lnTo>
                      <a:pt x="3" y="7"/>
                    </a:lnTo>
                    <a:lnTo>
                      <a:pt x="5" y="7"/>
                    </a:lnTo>
                    <a:lnTo>
                      <a:pt x="3" y="12"/>
                    </a:lnTo>
                    <a:lnTo>
                      <a:pt x="5"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2" name="Freeform 366">
                <a:extLst>
                  <a:ext uri="{FF2B5EF4-FFF2-40B4-BE49-F238E27FC236}">
                    <a16:creationId xmlns:a16="http://schemas.microsoft.com/office/drawing/2014/main" id="{6DB80412-A3CE-48A7-9505-0CD715A90401}"/>
                  </a:ext>
                </a:extLst>
              </p:cNvPr>
              <p:cNvSpPr>
                <a:spLocks noEditPoints="1"/>
              </p:cNvSpPr>
              <p:nvPr/>
            </p:nvSpPr>
            <p:spPr bwMode="auto">
              <a:xfrm>
                <a:off x="5753" y="1096"/>
                <a:ext cx="9" cy="17"/>
              </a:xfrm>
              <a:custGeom>
                <a:avLst/>
                <a:gdLst>
                  <a:gd name="T0" fmla="*/ 9 w 9"/>
                  <a:gd name="T1" fmla="*/ 10 h 17"/>
                  <a:gd name="T2" fmla="*/ 0 w 9"/>
                  <a:gd name="T3" fmla="*/ 17 h 17"/>
                  <a:gd name="T4" fmla="*/ 0 w 9"/>
                  <a:gd name="T5" fmla="*/ 5 h 17"/>
                  <a:gd name="T6" fmla="*/ 9 w 9"/>
                  <a:gd name="T7" fmla="*/ 0 h 17"/>
                  <a:gd name="T8" fmla="*/ 9 w 9"/>
                  <a:gd name="T9" fmla="*/ 10 h 17"/>
                  <a:gd name="T10" fmla="*/ 2 w 9"/>
                  <a:gd name="T11" fmla="*/ 15 h 17"/>
                  <a:gd name="T12" fmla="*/ 7 w 9"/>
                  <a:gd name="T13" fmla="*/ 10 h 17"/>
                  <a:gd name="T14" fmla="*/ 9 w 9"/>
                  <a:gd name="T15" fmla="*/ 0 h 17"/>
                  <a:gd name="T16" fmla="*/ 2 w 9"/>
                  <a:gd name="T17" fmla="*/ 5 h 17"/>
                  <a:gd name="T18" fmla="*/ 2 w 9"/>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7">
                    <a:moveTo>
                      <a:pt x="9" y="10"/>
                    </a:moveTo>
                    <a:lnTo>
                      <a:pt x="0" y="17"/>
                    </a:lnTo>
                    <a:lnTo>
                      <a:pt x="0" y="5"/>
                    </a:lnTo>
                    <a:lnTo>
                      <a:pt x="9" y="0"/>
                    </a:lnTo>
                    <a:lnTo>
                      <a:pt x="9" y="10"/>
                    </a:lnTo>
                    <a:close/>
                    <a:moveTo>
                      <a:pt x="2" y="15"/>
                    </a:moveTo>
                    <a:lnTo>
                      <a:pt x="7" y="10"/>
                    </a:lnTo>
                    <a:lnTo>
                      <a:pt x="9" y="0"/>
                    </a:lnTo>
                    <a:lnTo>
                      <a:pt x="2" y="5"/>
                    </a:lnTo>
                    <a:lnTo>
                      <a:pt x="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3" name="Freeform 367">
                <a:extLst>
                  <a:ext uri="{FF2B5EF4-FFF2-40B4-BE49-F238E27FC236}">
                    <a16:creationId xmlns:a16="http://schemas.microsoft.com/office/drawing/2014/main" id="{47878514-C294-4981-A76C-3B3F6A7D1831}"/>
                  </a:ext>
                </a:extLst>
              </p:cNvPr>
              <p:cNvSpPr>
                <a:spLocks/>
              </p:cNvSpPr>
              <p:nvPr/>
            </p:nvSpPr>
            <p:spPr bwMode="auto">
              <a:xfrm>
                <a:off x="5712" y="1122"/>
                <a:ext cx="55" cy="29"/>
              </a:xfrm>
              <a:custGeom>
                <a:avLst/>
                <a:gdLst>
                  <a:gd name="T0" fmla="*/ 55 w 55"/>
                  <a:gd name="T1" fmla="*/ 29 h 29"/>
                  <a:gd name="T2" fmla="*/ 55 w 55"/>
                  <a:gd name="T3" fmla="*/ 29 h 29"/>
                  <a:gd name="T4" fmla="*/ 0 w 55"/>
                  <a:gd name="T5" fmla="*/ 0 h 29"/>
                  <a:gd name="T6" fmla="*/ 3 w 55"/>
                  <a:gd name="T7" fmla="*/ 0 h 29"/>
                  <a:gd name="T8" fmla="*/ 55 w 55"/>
                  <a:gd name="T9" fmla="*/ 29 h 29"/>
                </a:gdLst>
                <a:ahLst/>
                <a:cxnLst>
                  <a:cxn ang="0">
                    <a:pos x="T0" y="T1"/>
                  </a:cxn>
                  <a:cxn ang="0">
                    <a:pos x="T2" y="T3"/>
                  </a:cxn>
                  <a:cxn ang="0">
                    <a:pos x="T4" y="T5"/>
                  </a:cxn>
                  <a:cxn ang="0">
                    <a:pos x="T6" y="T7"/>
                  </a:cxn>
                  <a:cxn ang="0">
                    <a:pos x="T8" y="T9"/>
                  </a:cxn>
                </a:cxnLst>
                <a:rect l="0" t="0" r="r" b="b"/>
                <a:pathLst>
                  <a:path w="55" h="29">
                    <a:moveTo>
                      <a:pt x="55" y="29"/>
                    </a:moveTo>
                    <a:lnTo>
                      <a:pt x="55" y="29"/>
                    </a:lnTo>
                    <a:lnTo>
                      <a:pt x="0" y="0"/>
                    </a:lnTo>
                    <a:lnTo>
                      <a:pt x="3" y="0"/>
                    </a:lnTo>
                    <a:lnTo>
                      <a:pt x="55"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4" name="Freeform 368">
                <a:extLst>
                  <a:ext uri="{FF2B5EF4-FFF2-40B4-BE49-F238E27FC236}">
                    <a16:creationId xmlns:a16="http://schemas.microsoft.com/office/drawing/2014/main" id="{EEF87C86-9D4C-444A-A351-0DE1338D9C00}"/>
                  </a:ext>
                </a:extLst>
              </p:cNvPr>
              <p:cNvSpPr>
                <a:spLocks noEditPoints="1"/>
              </p:cNvSpPr>
              <p:nvPr/>
            </p:nvSpPr>
            <p:spPr bwMode="auto">
              <a:xfrm>
                <a:off x="5698" y="1113"/>
                <a:ext cx="17" cy="9"/>
              </a:xfrm>
              <a:custGeom>
                <a:avLst/>
                <a:gdLst>
                  <a:gd name="T0" fmla="*/ 17 w 17"/>
                  <a:gd name="T1" fmla="*/ 9 h 9"/>
                  <a:gd name="T2" fmla="*/ 7 w 17"/>
                  <a:gd name="T3" fmla="*/ 9 h 9"/>
                  <a:gd name="T4" fmla="*/ 0 w 17"/>
                  <a:gd name="T5" fmla="*/ 0 h 9"/>
                  <a:gd name="T6" fmla="*/ 12 w 17"/>
                  <a:gd name="T7" fmla="*/ 2 h 9"/>
                  <a:gd name="T8" fmla="*/ 17 w 17"/>
                  <a:gd name="T9" fmla="*/ 9 h 9"/>
                  <a:gd name="T10" fmla="*/ 7 w 17"/>
                  <a:gd name="T11" fmla="*/ 9 h 9"/>
                  <a:gd name="T12" fmla="*/ 14 w 17"/>
                  <a:gd name="T13" fmla="*/ 9 h 9"/>
                  <a:gd name="T14" fmla="*/ 9 w 17"/>
                  <a:gd name="T15" fmla="*/ 2 h 9"/>
                  <a:gd name="T16" fmla="*/ 2 w 17"/>
                  <a:gd name="T17" fmla="*/ 2 h 9"/>
                  <a:gd name="T18" fmla="*/ 7 w 17"/>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7" y="9"/>
                    </a:moveTo>
                    <a:lnTo>
                      <a:pt x="7" y="9"/>
                    </a:lnTo>
                    <a:lnTo>
                      <a:pt x="0" y="0"/>
                    </a:lnTo>
                    <a:lnTo>
                      <a:pt x="12" y="2"/>
                    </a:lnTo>
                    <a:lnTo>
                      <a:pt x="17" y="9"/>
                    </a:lnTo>
                    <a:close/>
                    <a:moveTo>
                      <a:pt x="7" y="9"/>
                    </a:moveTo>
                    <a:lnTo>
                      <a:pt x="14" y="9"/>
                    </a:lnTo>
                    <a:lnTo>
                      <a:pt x="9"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5" name="Freeform 369">
                <a:extLst>
                  <a:ext uri="{FF2B5EF4-FFF2-40B4-BE49-F238E27FC236}">
                    <a16:creationId xmlns:a16="http://schemas.microsoft.com/office/drawing/2014/main" id="{F08E687D-06FC-481A-A690-2FADED9847D3}"/>
                  </a:ext>
                </a:extLst>
              </p:cNvPr>
              <p:cNvSpPr>
                <a:spLocks/>
              </p:cNvSpPr>
              <p:nvPr/>
            </p:nvSpPr>
            <p:spPr bwMode="auto">
              <a:xfrm>
                <a:off x="5707" y="1125"/>
                <a:ext cx="10" cy="2"/>
              </a:xfrm>
              <a:custGeom>
                <a:avLst/>
                <a:gdLst>
                  <a:gd name="T0" fmla="*/ 10 w 10"/>
                  <a:gd name="T1" fmla="*/ 0 h 2"/>
                  <a:gd name="T2" fmla="*/ 0 w 10"/>
                  <a:gd name="T3" fmla="*/ 2 h 2"/>
                  <a:gd name="T4" fmla="*/ 0 w 10"/>
                  <a:gd name="T5" fmla="*/ 2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0" y="2"/>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6" name="Freeform 370">
                <a:extLst>
                  <a:ext uri="{FF2B5EF4-FFF2-40B4-BE49-F238E27FC236}">
                    <a16:creationId xmlns:a16="http://schemas.microsoft.com/office/drawing/2014/main" id="{4DAAF06D-674E-4FFE-9B29-2DF28DA4C208}"/>
                  </a:ext>
                </a:extLst>
              </p:cNvPr>
              <p:cNvSpPr>
                <a:spLocks/>
              </p:cNvSpPr>
              <p:nvPr/>
            </p:nvSpPr>
            <p:spPr bwMode="auto">
              <a:xfrm>
                <a:off x="5719" y="1127"/>
                <a:ext cx="5" cy="5"/>
              </a:xfrm>
              <a:custGeom>
                <a:avLst/>
                <a:gdLst>
                  <a:gd name="T0" fmla="*/ 5 w 5"/>
                  <a:gd name="T1" fmla="*/ 3 h 5"/>
                  <a:gd name="T2" fmla="*/ 0 w 5"/>
                  <a:gd name="T3" fmla="*/ 5 h 5"/>
                  <a:gd name="T4" fmla="*/ 0 w 5"/>
                  <a:gd name="T5" fmla="*/ 3 h 5"/>
                  <a:gd name="T6" fmla="*/ 5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lnTo>
                      <a:pt x="0" y="5"/>
                    </a:lnTo>
                    <a:lnTo>
                      <a:pt x="0" y="3"/>
                    </a:lnTo>
                    <a:lnTo>
                      <a:pt x="5" y="0"/>
                    </a:ln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7" name="Freeform 371">
                <a:extLst>
                  <a:ext uri="{FF2B5EF4-FFF2-40B4-BE49-F238E27FC236}">
                    <a16:creationId xmlns:a16="http://schemas.microsoft.com/office/drawing/2014/main" id="{AC502104-CA30-4F17-94B1-3A9AD9B95006}"/>
                  </a:ext>
                </a:extLst>
              </p:cNvPr>
              <p:cNvSpPr>
                <a:spLocks/>
              </p:cNvSpPr>
              <p:nvPr/>
            </p:nvSpPr>
            <p:spPr bwMode="auto">
              <a:xfrm>
                <a:off x="5715" y="1115"/>
                <a:ext cx="4" cy="10"/>
              </a:xfrm>
              <a:custGeom>
                <a:avLst/>
                <a:gdLst>
                  <a:gd name="T0" fmla="*/ 4 w 4"/>
                  <a:gd name="T1" fmla="*/ 10 h 10"/>
                  <a:gd name="T2" fmla="*/ 2 w 4"/>
                  <a:gd name="T3" fmla="*/ 10 h 10"/>
                  <a:gd name="T4" fmla="*/ 0 w 4"/>
                  <a:gd name="T5" fmla="*/ 0 h 10"/>
                  <a:gd name="T6" fmla="*/ 0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0"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8" name="Freeform 372">
                <a:extLst>
                  <a:ext uri="{FF2B5EF4-FFF2-40B4-BE49-F238E27FC236}">
                    <a16:creationId xmlns:a16="http://schemas.microsoft.com/office/drawing/2014/main" id="{07393BC5-351B-45AA-B7EF-05F5808DAE6D}"/>
                  </a:ext>
                </a:extLst>
              </p:cNvPr>
              <p:cNvSpPr>
                <a:spLocks/>
              </p:cNvSpPr>
              <p:nvPr/>
            </p:nvSpPr>
            <p:spPr bwMode="auto">
              <a:xfrm>
                <a:off x="5722" y="1122"/>
                <a:ext cx="2" cy="8"/>
              </a:xfrm>
              <a:custGeom>
                <a:avLst/>
                <a:gdLst>
                  <a:gd name="T0" fmla="*/ 2 w 2"/>
                  <a:gd name="T1" fmla="*/ 8 h 8"/>
                  <a:gd name="T2" fmla="*/ 2 w 2"/>
                  <a:gd name="T3" fmla="*/ 8 h 8"/>
                  <a:gd name="T4" fmla="*/ 0 w 2"/>
                  <a:gd name="T5" fmla="*/ 0 h 8"/>
                  <a:gd name="T6" fmla="*/ 2 w 2"/>
                  <a:gd name="T7" fmla="*/ 0 h 8"/>
                  <a:gd name="T8" fmla="*/ 2 w 2"/>
                  <a:gd name="T9" fmla="*/ 8 h 8"/>
                </a:gdLst>
                <a:ahLst/>
                <a:cxnLst>
                  <a:cxn ang="0">
                    <a:pos x="T0" y="T1"/>
                  </a:cxn>
                  <a:cxn ang="0">
                    <a:pos x="T2" y="T3"/>
                  </a:cxn>
                  <a:cxn ang="0">
                    <a:pos x="T4" y="T5"/>
                  </a:cxn>
                  <a:cxn ang="0">
                    <a:pos x="T6" y="T7"/>
                  </a:cxn>
                  <a:cxn ang="0">
                    <a:pos x="T8" y="T9"/>
                  </a:cxn>
                </a:cxnLst>
                <a:rect l="0" t="0" r="r" b="b"/>
                <a:pathLst>
                  <a:path w="2" h="8">
                    <a:moveTo>
                      <a:pt x="2" y="8"/>
                    </a:moveTo>
                    <a:lnTo>
                      <a:pt x="2" y="8"/>
                    </a:lnTo>
                    <a:lnTo>
                      <a:pt x="0" y="0"/>
                    </a:lnTo>
                    <a:lnTo>
                      <a:pt x="2" y="0"/>
                    </a:lnTo>
                    <a:lnTo>
                      <a:pt x="2"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9" name="Freeform 373">
                <a:extLst>
                  <a:ext uri="{FF2B5EF4-FFF2-40B4-BE49-F238E27FC236}">
                    <a16:creationId xmlns:a16="http://schemas.microsoft.com/office/drawing/2014/main" id="{89255034-EE1B-46B3-BC8C-F1340011A283}"/>
                  </a:ext>
                </a:extLst>
              </p:cNvPr>
              <p:cNvSpPr>
                <a:spLocks noEditPoints="1"/>
              </p:cNvSpPr>
              <p:nvPr/>
            </p:nvSpPr>
            <p:spPr bwMode="auto">
              <a:xfrm>
                <a:off x="5765" y="1151"/>
                <a:ext cx="16" cy="10"/>
              </a:xfrm>
              <a:custGeom>
                <a:avLst/>
                <a:gdLst>
                  <a:gd name="T0" fmla="*/ 16 w 16"/>
                  <a:gd name="T1" fmla="*/ 10 h 10"/>
                  <a:gd name="T2" fmla="*/ 5 w 16"/>
                  <a:gd name="T3" fmla="*/ 7 h 10"/>
                  <a:gd name="T4" fmla="*/ 0 w 16"/>
                  <a:gd name="T5" fmla="*/ 0 h 10"/>
                  <a:gd name="T6" fmla="*/ 9 w 16"/>
                  <a:gd name="T7" fmla="*/ 0 h 10"/>
                  <a:gd name="T8" fmla="*/ 16 w 16"/>
                  <a:gd name="T9" fmla="*/ 10 h 10"/>
                  <a:gd name="T10" fmla="*/ 7 w 16"/>
                  <a:gd name="T11" fmla="*/ 7 h 10"/>
                  <a:gd name="T12" fmla="*/ 14 w 16"/>
                  <a:gd name="T13" fmla="*/ 7 h 10"/>
                  <a:gd name="T14" fmla="*/ 9 w 16"/>
                  <a:gd name="T15" fmla="*/ 0 h 10"/>
                  <a:gd name="T16" fmla="*/ 2 w 16"/>
                  <a:gd name="T17" fmla="*/ 0 h 10"/>
                  <a:gd name="T18" fmla="*/ 7 w 16"/>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6" y="10"/>
                    </a:moveTo>
                    <a:lnTo>
                      <a:pt x="5" y="7"/>
                    </a:lnTo>
                    <a:lnTo>
                      <a:pt x="0" y="0"/>
                    </a:lnTo>
                    <a:lnTo>
                      <a:pt x="9" y="0"/>
                    </a:lnTo>
                    <a:lnTo>
                      <a:pt x="16" y="10"/>
                    </a:lnTo>
                    <a:close/>
                    <a:moveTo>
                      <a:pt x="7" y="7"/>
                    </a:moveTo>
                    <a:lnTo>
                      <a:pt x="14" y="7"/>
                    </a:lnTo>
                    <a:lnTo>
                      <a:pt x="9" y="0"/>
                    </a:lnTo>
                    <a:lnTo>
                      <a:pt x="2" y="0"/>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0" name="Freeform 374">
                <a:extLst>
                  <a:ext uri="{FF2B5EF4-FFF2-40B4-BE49-F238E27FC236}">
                    <a16:creationId xmlns:a16="http://schemas.microsoft.com/office/drawing/2014/main" id="{C7C25D63-57B2-4CFD-A492-BB8EB3048A40}"/>
                  </a:ext>
                </a:extLst>
              </p:cNvPr>
              <p:cNvSpPr>
                <a:spLocks/>
              </p:cNvSpPr>
              <p:nvPr/>
            </p:nvSpPr>
            <p:spPr bwMode="auto">
              <a:xfrm>
                <a:off x="5760" y="1149"/>
                <a:ext cx="5" cy="9"/>
              </a:xfrm>
              <a:custGeom>
                <a:avLst/>
                <a:gdLst>
                  <a:gd name="T0" fmla="*/ 5 w 5"/>
                  <a:gd name="T1" fmla="*/ 9 h 9"/>
                  <a:gd name="T2" fmla="*/ 5 w 5"/>
                  <a:gd name="T3" fmla="*/ 9 h 9"/>
                  <a:gd name="T4" fmla="*/ 0 w 5"/>
                  <a:gd name="T5" fmla="*/ 0 h 9"/>
                  <a:gd name="T6" fmla="*/ 2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5" y="9"/>
                    </a:lnTo>
                    <a:lnTo>
                      <a:pt x="0" y="0"/>
                    </a:lnTo>
                    <a:lnTo>
                      <a:pt x="2"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1" name="Rectangle 375">
                <a:extLst>
                  <a:ext uri="{FF2B5EF4-FFF2-40B4-BE49-F238E27FC236}">
                    <a16:creationId xmlns:a16="http://schemas.microsoft.com/office/drawing/2014/main" id="{419D6B17-FB0D-488B-AD5D-7D90108C4D3C}"/>
                  </a:ext>
                </a:extLst>
              </p:cNvPr>
              <p:cNvSpPr>
                <a:spLocks noChangeArrowheads="1"/>
              </p:cNvSpPr>
              <p:nvPr/>
            </p:nvSpPr>
            <p:spPr bwMode="auto">
              <a:xfrm>
                <a:off x="5755" y="1144"/>
                <a:ext cx="1"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2" name="Freeform 376">
                <a:extLst>
                  <a:ext uri="{FF2B5EF4-FFF2-40B4-BE49-F238E27FC236}">
                    <a16:creationId xmlns:a16="http://schemas.microsoft.com/office/drawing/2014/main" id="{FC7475B2-2A43-4EF0-AC36-207ECD64C9D3}"/>
                  </a:ext>
                </a:extLst>
              </p:cNvPr>
              <p:cNvSpPr>
                <a:spLocks/>
              </p:cNvSpPr>
              <p:nvPr/>
            </p:nvSpPr>
            <p:spPr bwMode="auto">
              <a:xfrm>
                <a:off x="5762" y="1146"/>
                <a:ext cx="10" cy="3"/>
              </a:xfrm>
              <a:custGeom>
                <a:avLst/>
                <a:gdLst>
                  <a:gd name="T0" fmla="*/ 10 w 10"/>
                  <a:gd name="T1" fmla="*/ 0 h 3"/>
                  <a:gd name="T2" fmla="*/ 0 w 10"/>
                  <a:gd name="T3" fmla="*/ 3 h 3"/>
                  <a:gd name="T4" fmla="*/ 0 w 10"/>
                  <a:gd name="T5" fmla="*/ 3 h 3"/>
                  <a:gd name="T6" fmla="*/ 8 w 10"/>
                  <a:gd name="T7" fmla="*/ 0 h 3"/>
                  <a:gd name="T8" fmla="*/ 10 w 10"/>
                  <a:gd name="T9" fmla="*/ 0 h 3"/>
                </a:gdLst>
                <a:ahLst/>
                <a:cxnLst>
                  <a:cxn ang="0">
                    <a:pos x="T0" y="T1"/>
                  </a:cxn>
                  <a:cxn ang="0">
                    <a:pos x="T2" y="T3"/>
                  </a:cxn>
                  <a:cxn ang="0">
                    <a:pos x="T4" y="T5"/>
                  </a:cxn>
                  <a:cxn ang="0">
                    <a:pos x="T6" y="T7"/>
                  </a:cxn>
                  <a:cxn ang="0">
                    <a:pos x="T8" y="T9"/>
                  </a:cxn>
                </a:cxnLst>
                <a:rect l="0" t="0" r="r" b="b"/>
                <a:pathLst>
                  <a:path w="10" h="3">
                    <a:moveTo>
                      <a:pt x="10" y="0"/>
                    </a:moveTo>
                    <a:lnTo>
                      <a:pt x="0" y="3"/>
                    </a:lnTo>
                    <a:lnTo>
                      <a:pt x="0" y="3"/>
                    </a:lnTo>
                    <a:lnTo>
                      <a:pt x="8"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3" name="Freeform 377">
                <a:extLst>
                  <a:ext uri="{FF2B5EF4-FFF2-40B4-BE49-F238E27FC236}">
                    <a16:creationId xmlns:a16="http://schemas.microsoft.com/office/drawing/2014/main" id="{B9AE45BC-E36A-429E-AC87-1BE24B99D505}"/>
                  </a:ext>
                </a:extLst>
              </p:cNvPr>
              <p:cNvSpPr>
                <a:spLocks/>
              </p:cNvSpPr>
              <p:nvPr/>
            </p:nvSpPr>
            <p:spPr bwMode="auto">
              <a:xfrm>
                <a:off x="5755" y="1142"/>
                <a:ext cx="5" cy="4"/>
              </a:xfrm>
              <a:custGeom>
                <a:avLst/>
                <a:gdLst>
                  <a:gd name="T0" fmla="*/ 5 w 5"/>
                  <a:gd name="T1" fmla="*/ 2 h 4"/>
                  <a:gd name="T2" fmla="*/ 0 w 5"/>
                  <a:gd name="T3" fmla="*/ 4 h 4"/>
                  <a:gd name="T4" fmla="*/ 0 w 5"/>
                  <a:gd name="T5" fmla="*/ 2 h 4"/>
                  <a:gd name="T6" fmla="*/ 5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lnTo>
                      <a:pt x="0" y="4"/>
                    </a:lnTo>
                    <a:lnTo>
                      <a:pt x="0" y="2"/>
                    </a:lnTo>
                    <a:lnTo>
                      <a:pt x="5"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4" name="Freeform 378">
                <a:extLst>
                  <a:ext uri="{FF2B5EF4-FFF2-40B4-BE49-F238E27FC236}">
                    <a16:creationId xmlns:a16="http://schemas.microsoft.com/office/drawing/2014/main" id="{687A9CE9-5BF3-47C5-9496-611034E2940A}"/>
                  </a:ext>
                </a:extLst>
              </p:cNvPr>
              <p:cNvSpPr>
                <a:spLocks/>
              </p:cNvSpPr>
              <p:nvPr/>
            </p:nvSpPr>
            <p:spPr bwMode="auto">
              <a:xfrm>
                <a:off x="5724" y="1111"/>
                <a:ext cx="31" cy="52"/>
              </a:xfrm>
              <a:custGeom>
                <a:avLst/>
                <a:gdLst>
                  <a:gd name="T0" fmla="*/ 31 w 31"/>
                  <a:gd name="T1" fmla="*/ 0 h 52"/>
                  <a:gd name="T2" fmla="*/ 3 w 31"/>
                  <a:gd name="T3" fmla="*/ 52 h 52"/>
                  <a:gd name="T4" fmla="*/ 0 w 31"/>
                  <a:gd name="T5" fmla="*/ 52 h 52"/>
                  <a:gd name="T6" fmla="*/ 29 w 31"/>
                  <a:gd name="T7" fmla="*/ 0 h 52"/>
                  <a:gd name="T8" fmla="*/ 31 w 31"/>
                  <a:gd name="T9" fmla="*/ 0 h 52"/>
                </a:gdLst>
                <a:ahLst/>
                <a:cxnLst>
                  <a:cxn ang="0">
                    <a:pos x="T0" y="T1"/>
                  </a:cxn>
                  <a:cxn ang="0">
                    <a:pos x="T2" y="T3"/>
                  </a:cxn>
                  <a:cxn ang="0">
                    <a:pos x="T4" y="T5"/>
                  </a:cxn>
                  <a:cxn ang="0">
                    <a:pos x="T6" y="T7"/>
                  </a:cxn>
                  <a:cxn ang="0">
                    <a:pos x="T8" y="T9"/>
                  </a:cxn>
                </a:cxnLst>
                <a:rect l="0" t="0" r="r" b="b"/>
                <a:pathLst>
                  <a:path w="31" h="52">
                    <a:moveTo>
                      <a:pt x="31" y="0"/>
                    </a:moveTo>
                    <a:lnTo>
                      <a:pt x="3" y="52"/>
                    </a:lnTo>
                    <a:lnTo>
                      <a:pt x="0" y="52"/>
                    </a:lnTo>
                    <a:lnTo>
                      <a:pt x="29"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5" name="Freeform 379">
                <a:extLst>
                  <a:ext uri="{FF2B5EF4-FFF2-40B4-BE49-F238E27FC236}">
                    <a16:creationId xmlns:a16="http://schemas.microsoft.com/office/drawing/2014/main" id="{34962E4E-50B4-4661-B067-44C727CB7977}"/>
                  </a:ext>
                </a:extLst>
              </p:cNvPr>
              <p:cNvSpPr>
                <a:spLocks noEditPoints="1"/>
              </p:cNvSpPr>
              <p:nvPr/>
            </p:nvSpPr>
            <p:spPr bwMode="auto">
              <a:xfrm>
                <a:off x="5717" y="1161"/>
                <a:ext cx="10" cy="19"/>
              </a:xfrm>
              <a:custGeom>
                <a:avLst/>
                <a:gdLst>
                  <a:gd name="T0" fmla="*/ 10 w 10"/>
                  <a:gd name="T1" fmla="*/ 11 h 19"/>
                  <a:gd name="T2" fmla="*/ 0 w 10"/>
                  <a:gd name="T3" fmla="*/ 19 h 19"/>
                  <a:gd name="T4" fmla="*/ 0 w 10"/>
                  <a:gd name="T5" fmla="*/ 7 h 19"/>
                  <a:gd name="T6" fmla="*/ 10 w 10"/>
                  <a:gd name="T7" fmla="*/ 0 h 19"/>
                  <a:gd name="T8" fmla="*/ 10 w 10"/>
                  <a:gd name="T9" fmla="*/ 11 h 19"/>
                  <a:gd name="T10" fmla="*/ 0 w 10"/>
                  <a:gd name="T11" fmla="*/ 16 h 19"/>
                  <a:gd name="T12" fmla="*/ 7 w 10"/>
                  <a:gd name="T13" fmla="*/ 11 h 19"/>
                  <a:gd name="T14" fmla="*/ 7 w 10"/>
                  <a:gd name="T15" fmla="*/ 2 h 19"/>
                  <a:gd name="T16" fmla="*/ 2 w 10"/>
                  <a:gd name="T17" fmla="*/ 7 h 19"/>
                  <a:gd name="T18" fmla="*/ 0 w 10"/>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1"/>
                    </a:moveTo>
                    <a:lnTo>
                      <a:pt x="0" y="19"/>
                    </a:lnTo>
                    <a:lnTo>
                      <a:pt x="0" y="7"/>
                    </a:lnTo>
                    <a:lnTo>
                      <a:pt x="10" y="0"/>
                    </a:lnTo>
                    <a:lnTo>
                      <a:pt x="10" y="11"/>
                    </a:lnTo>
                    <a:close/>
                    <a:moveTo>
                      <a:pt x="0" y="16"/>
                    </a:moveTo>
                    <a:lnTo>
                      <a:pt x="7" y="11"/>
                    </a:lnTo>
                    <a:lnTo>
                      <a:pt x="7" y="2"/>
                    </a:lnTo>
                    <a:lnTo>
                      <a:pt x="2"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6" name="Freeform 380">
                <a:extLst>
                  <a:ext uri="{FF2B5EF4-FFF2-40B4-BE49-F238E27FC236}">
                    <a16:creationId xmlns:a16="http://schemas.microsoft.com/office/drawing/2014/main" id="{8F991675-6A9C-4D21-9D9E-355B87DBD894}"/>
                  </a:ext>
                </a:extLst>
              </p:cNvPr>
              <p:cNvSpPr>
                <a:spLocks/>
              </p:cNvSpPr>
              <p:nvPr/>
            </p:nvSpPr>
            <p:spPr bwMode="auto">
              <a:xfrm>
                <a:off x="5727" y="1158"/>
                <a:ext cx="4" cy="10"/>
              </a:xfrm>
              <a:custGeom>
                <a:avLst/>
                <a:gdLst>
                  <a:gd name="T0" fmla="*/ 4 w 4"/>
                  <a:gd name="T1" fmla="*/ 10 h 10"/>
                  <a:gd name="T2" fmla="*/ 2 w 4"/>
                  <a:gd name="T3" fmla="*/ 10 h 10"/>
                  <a:gd name="T4" fmla="*/ 0 w 4"/>
                  <a:gd name="T5" fmla="*/ 0 h 10"/>
                  <a:gd name="T6" fmla="*/ 2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2"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7" name="Freeform 381">
                <a:extLst>
                  <a:ext uri="{FF2B5EF4-FFF2-40B4-BE49-F238E27FC236}">
                    <a16:creationId xmlns:a16="http://schemas.microsoft.com/office/drawing/2014/main" id="{40D108CA-CB39-41D9-AAA4-B734CAFB3357}"/>
                  </a:ext>
                </a:extLst>
              </p:cNvPr>
              <p:cNvSpPr>
                <a:spLocks/>
              </p:cNvSpPr>
              <p:nvPr/>
            </p:nvSpPr>
            <p:spPr bwMode="auto">
              <a:xfrm>
                <a:off x="5731" y="1151"/>
                <a:ext cx="3" cy="7"/>
              </a:xfrm>
              <a:custGeom>
                <a:avLst/>
                <a:gdLst>
                  <a:gd name="T0" fmla="*/ 3 w 3"/>
                  <a:gd name="T1" fmla="*/ 7 h 7"/>
                  <a:gd name="T2" fmla="*/ 3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3"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8" name="Freeform 382">
                <a:extLst>
                  <a:ext uri="{FF2B5EF4-FFF2-40B4-BE49-F238E27FC236}">
                    <a16:creationId xmlns:a16="http://schemas.microsoft.com/office/drawing/2014/main" id="{AD26F8C8-CC7D-4D61-B215-E7AFE09DCBB6}"/>
                  </a:ext>
                </a:extLst>
              </p:cNvPr>
              <p:cNvSpPr>
                <a:spLocks/>
              </p:cNvSpPr>
              <p:nvPr/>
            </p:nvSpPr>
            <p:spPr bwMode="auto">
              <a:xfrm>
                <a:off x="5717" y="1158"/>
                <a:ext cx="12" cy="5"/>
              </a:xfrm>
              <a:custGeom>
                <a:avLst/>
                <a:gdLst>
                  <a:gd name="T0" fmla="*/ 12 w 12"/>
                  <a:gd name="T1" fmla="*/ 0 h 5"/>
                  <a:gd name="T2" fmla="*/ 2 w 12"/>
                  <a:gd name="T3" fmla="*/ 5 h 5"/>
                  <a:gd name="T4" fmla="*/ 0 w 12"/>
                  <a:gd name="T5" fmla="*/ 3 h 5"/>
                  <a:gd name="T6" fmla="*/ 10 w 12"/>
                  <a:gd name="T7" fmla="*/ 0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lnTo>
                      <a:pt x="2" y="5"/>
                    </a:lnTo>
                    <a:lnTo>
                      <a:pt x="0" y="3"/>
                    </a:lnTo>
                    <a:lnTo>
                      <a:pt x="10"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9" name="Freeform 383">
                <a:extLst>
                  <a:ext uri="{FF2B5EF4-FFF2-40B4-BE49-F238E27FC236}">
                    <a16:creationId xmlns:a16="http://schemas.microsoft.com/office/drawing/2014/main" id="{BC440110-EF1F-416C-BA08-FCC1AA1921DE}"/>
                  </a:ext>
                </a:extLst>
              </p:cNvPr>
              <p:cNvSpPr>
                <a:spLocks/>
              </p:cNvSpPr>
              <p:nvPr/>
            </p:nvSpPr>
            <p:spPr bwMode="auto">
              <a:xfrm>
                <a:off x="5724" y="1151"/>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0" name="Freeform 384">
                <a:extLst>
                  <a:ext uri="{FF2B5EF4-FFF2-40B4-BE49-F238E27FC236}">
                    <a16:creationId xmlns:a16="http://schemas.microsoft.com/office/drawing/2014/main" id="{79509F26-388F-4EF5-B5D3-104B8EFE71F8}"/>
                  </a:ext>
                </a:extLst>
              </p:cNvPr>
              <p:cNvSpPr>
                <a:spLocks/>
              </p:cNvSpPr>
              <p:nvPr/>
            </p:nvSpPr>
            <p:spPr bwMode="auto">
              <a:xfrm>
                <a:off x="5750" y="1113"/>
                <a:ext cx="10" cy="2"/>
              </a:xfrm>
              <a:custGeom>
                <a:avLst/>
                <a:gdLst>
                  <a:gd name="T0" fmla="*/ 10 w 10"/>
                  <a:gd name="T1" fmla="*/ 0 h 2"/>
                  <a:gd name="T2" fmla="*/ 0 w 10"/>
                  <a:gd name="T3" fmla="*/ 2 h 2"/>
                  <a:gd name="T4" fmla="*/ 0 w 10"/>
                  <a:gd name="T5" fmla="*/ 2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0" y="2"/>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1" name="Freeform 385">
                <a:extLst>
                  <a:ext uri="{FF2B5EF4-FFF2-40B4-BE49-F238E27FC236}">
                    <a16:creationId xmlns:a16="http://schemas.microsoft.com/office/drawing/2014/main" id="{B5025904-9161-4198-9095-4AF8C9DFC798}"/>
                  </a:ext>
                </a:extLst>
              </p:cNvPr>
              <p:cNvSpPr>
                <a:spLocks/>
              </p:cNvSpPr>
              <p:nvPr/>
            </p:nvSpPr>
            <p:spPr bwMode="auto">
              <a:xfrm>
                <a:off x="5748" y="1120"/>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2" name="Freeform 386">
                <a:extLst>
                  <a:ext uri="{FF2B5EF4-FFF2-40B4-BE49-F238E27FC236}">
                    <a16:creationId xmlns:a16="http://schemas.microsoft.com/office/drawing/2014/main" id="{9C528519-AFDA-4433-B3F0-8423E0906EBB}"/>
                  </a:ext>
                </a:extLst>
              </p:cNvPr>
              <p:cNvSpPr>
                <a:spLocks/>
              </p:cNvSpPr>
              <p:nvPr/>
            </p:nvSpPr>
            <p:spPr bwMode="auto">
              <a:xfrm>
                <a:off x="5748" y="1106"/>
                <a:ext cx="5" cy="9"/>
              </a:xfrm>
              <a:custGeom>
                <a:avLst/>
                <a:gdLst>
                  <a:gd name="T0" fmla="*/ 5 w 5"/>
                  <a:gd name="T1" fmla="*/ 9 h 9"/>
                  <a:gd name="T2" fmla="*/ 2 w 5"/>
                  <a:gd name="T3" fmla="*/ 9 h 9"/>
                  <a:gd name="T4" fmla="*/ 0 w 5"/>
                  <a:gd name="T5" fmla="*/ 0 h 9"/>
                  <a:gd name="T6" fmla="*/ 0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2" y="9"/>
                    </a:lnTo>
                    <a:lnTo>
                      <a:pt x="0" y="0"/>
                    </a:lnTo>
                    <a:lnTo>
                      <a:pt x="0"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3" name="Freeform 387">
                <a:extLst>
                  <a:ext uri="{FF2B5EF4-FFF2-40B4-BE49-F238E27FC236}">
                    <a16:creationId xmlns:a16="http://schemas.microsoft.com/office/drawing/2014/main" id="{AEA18385-ECC2-44C0-A714-28081129F9B2}"/>
                  </a:ext>
                </a:extLst>
              </p:cNvPr>
              <p:cNvSpPr>
                <a:spLocks/>
              </p:cNvSpPr>
              <p:nvPr/>
            </p:nvSpPr>
            <p:spPr bwMode="auto">
              <a:xfrm>
                <a:off x="5746" y="1115"/>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4" name="Freeform 388">
                <a:extLst>
                  <a:ext uri="{FF2B5EF4-FFF2-40B4-BE49-F238E27FC236}">
                    <a16:creationId xmlns:a16="http://schemas.microsoft.com/office/drawing/2014/main" id="{9A9ECF9E-EFEC-4DE1-975F-6F2B57F2B4C2}"/>
                  </a:ext>
                </a:extLst>
              </p:cNvPr>
              <p:cNvSpPr>
                <a:spLocks/>
              </p:cNvSpPr>
              <p:nvPr/>
            </p:nvSpPr>
            <p:spPr bwMode="auto">
              <a:xfrm>
                <a:off x="5710" y="1127"/>
                <a:ext cx="60" cy="19"/>
              </a:xfrm>
              <a:custGeom>
                <a:avLst/>
                <a:gdLst>
                  <a:gd name="T0" fmla="*/ 60 w 60"/>
                  <a:gd name="T1" fmla="*/ 3 h 19"/>
                  <a:gd name="T2" fmla="*/ 0 w 60"/>
                  <a:gd name="T3" fmla="*/ 19 h 19"/>
                  <a:gd name="T4" fmla="*/ 0 w 60"/>
                  <a:gd name="T5" fmla="*/ 17 h 19"/>
                  <a:gd name="T6" fmla="*/ 60 w 60"/>
                  <a:gd name="T7" fmla="*/ 0 h 19"/>
                  <a:gd name="T8" fmla="*/ 60 w 60"/>
                  <a:gd name="T9" fmla="*/ 3 h 19"/>
                </a:gdLst>
                <a:ahLst/>
                <a:cxnLst>
                  <a:cxn ang="0">
                    <a:pos x="T0" y="T1"/>
                  </a:cxn>
                  <a:cxn ang="0">
                    <a:pos x="T2" y="T3"/>
                  </a:cxn>
                  <a:cxn ang="0">
                    <a:pos x="T4" y="T5"/>
                  </a:cxn>
                  <a:cxn ang="0">
                    <a:pos x="T6" y="T7"/>
                  </a:cxn>
                  <a:cxn ang="0">
                    <a:pos x="T8" y="T9"/>
                  </a:cxn>
                </a:cxnLst>
                <a:rect l="0" t="0" r="r" b="b"/>
                <a:pathLst>
                  <a:path w="60" h="19">
                    <a:moveTo>
                      <a:pt x="60" y="3"/>
                    </a:moveTo>
                    <a:lnTo>
                      <a:pt x="0" y="19"/>
                    </a:lnTo>
                    <a:lnTo>
                      <a:pt x="0" y="17"/>
                    </a:lnTo>
                    <a:lnTo>
                      <a:pt x="60" y="0"/>
                    </a:lnTo>
                    <a:lnTo>
                      <a:pt x="6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5" name="Freeform 389">
                <a:extLst>
                  <a:ext uri="{FF2B5EF4-FFF2-40B4-BE49-F238E27FC236}">
                    <a16:creationId xmlns:a16="http://schemas.microsoft.com/office/drawing/2014/main" id="{9ED81C48-375A-4DEE-A647-A0BCFC79ECAC}"/>
                  </a:ext>
                </a:extLst>
              </p:cNvPr>
              <p:cNvSpPr>
                <a:spLocks noEditPoints="1"/>
              </p:cNvSpPr>
              <p:nvPr/>
            </p:nvSpPr>
            <p:spPr bwMode="auto">
              <a:xfrm>
                <a:off x="5693" y="1144"/>
                <a:ext cx="19" cy="7"/>
              </a:xfrm>
              <a:custGeom>
                <a:avLst/>
                <a:gdLst>
                  <a:gd name="T0" fmla="*/ 19 w 19"/>
                  <a:gd name="T1" fmla="*/ 0 h 7"/>
                  <a:gd name="T2" fmla="*/ 12 w 19"/>
                  <a:gd name="T3" fmla="*/ 7 h 7"/>
                  <a:gd name="T4" fmla="*/ 0 w 19"/>
                  <a:gd name="T5" fmla="*/ 7 h 7"/>
                  <a:gd name="T6" fmla="*/ 10 w 19"/>
                  <a:gd name="T7" fmla="*/ 0 h 7"/>
                  <a:gd name="T8" fmla="*/ 19 w 19"/>
                  <a:gd name="T9" fmla="*/ 0 h 7"/>
                  <a:gd name="T10" fmla="*/ 12 w 19"/>
                  <a:gd name="T11" fmla="*/ 7 h 7"/>
                  <a:gd name="T12" fmla="*/ 17 w 19"/>
                  <a:gd name="T13" fmla="*/ 2 h 7"/>
                  <a:gd name="T14" fmla="*/ 10 w 19"/>
                  <a:gd name="T15" fmla="*/ 0 h 7"/>
                  <a:gd name="T16" fmla="*/ 3 w 19"/>
                  <a:gd name="T17" fmla="*/ 5 h 7"/>
                  <a:gd name="T18" fmla="*/ 12 w 19"/>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7">
                    <a:moveTo>
                      <a:pt x="19" y="0"/>
                    </a:moveTo>
                    <a:lnTo>
                      <a:pt x="12" y="7"/>
                    </a:lnTo>
                    <a:lnTo>
                      <a:pt x="0" y="7"/>
                    </a:lnTo>
                    <a:lnTo>
                      <a:pt x="10" y="0"/>
                    </a:lnTo>
                    <a:lnTo>
                      <a:pt x="19" y="0"/>
                    </a:lnTo>
                    <a:close/>
                    <a:moveTo>
                      <a:pt x="12" y="7"/>
                    </a:moveTo>
                    <a:lnTo>
                      <a:pt x="17" y="2"/>
                    </a:lnTo>
                    <a:lnTo>
                      <a:pt x="10" y="0"/>
                    </a:lnTo>
                    <a:lnTo>
                      <a:pt x="3" y="5"/>
                    </a:ln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6" name="Freeform 390">
                <a:extLst>
                  <a:ext uri="{FF2B5EF4-FFF2-40B4-BE49-F238E27FC236}">
                    <a16:creationId xmlns:a16="http://schemas.microsoft.com/office/drawing/2014/main" id="{CA6DAC33-02D7-4DA9-A5DD-9AADD3544D9B}"/>
                  </a:ext>
                </a:extLst>
              </p:cNvPr>
              <p:cNvSpPr>
                <a:spLocks/>
              </p:cNvSpPr>
              <p:nvPr/>
            </p:nvSpPr>
            <p:spPr bwMode="auto">
              <a:xfrm>
                <a:off x="5710" y="1144"/>
                <a:ext cx="7" cy="9"/>
              </a:xfrm>
              <a:custGeom>
                <a:avLst/>
                <a:gdLst>
                  <a:gd name="T0" fmla="*/ 7 w 7"/>
                  <a:gd name="T1" fmla="*/ 0 h 9"/>
                  <a:gd name="T2" fmla="*/ 2 w 7"/>
                  <a:gd name="T3" fmla="*/ 9 h 9"/>
                  <a:gd name="T4" fmla="*/ 0 w 7"/>
                  <a:gd name="T5" fmla="*/ 7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7"/>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7" name="Freeform 391">
                <a:extLst>
                  <a:ext uri="{FF2B5EF4-FFF2-40B4-BE49-F238E27FC236}">
                    <a16:creationId xmlns:a16="http://schemas.microsoft.com/office/drawing/2014/main" id="{9A1401AC-A9DA-46B5-A272-BD9F043624D3}"/>
                  </a:ext>
                </a:extLst>
              </p:cNvPr>
              <p:cNvSpPr>
                <a:spLocks/>
              </p:cNvSpPr>
              <p:nvPr/>
            </p:nvSpPr>
            <p:spPr bwMode="auto">
              <a:xfrm>
                <a:off x="5719" y="1142"/>
                <a:ext cx="5" cy="7"/>
              </a:xfrm>
              <a:custGeom>
                <a:avLst/>
                <a:gdLst>
                  <a:gd name="T0" fmla="*/ 3 w 5"/>
                  <a:gd name="T1" fmla="*/ 7 h 7"/>
                  <a:gd name="T2" fmla="*/ 0 w 5"/>
                  <a:gd name="T3" fmla="*/ 7 h 7"/>
                  <a:gd name="T4" fmla="*/ 3 w 5"/>
                  <a:gd name="T5" fmla="*/ 0 h 7"/>
                  <a:gd name="T6" fmla="*/ 5 w 5"/>
                  <a:gd name="T7" fmla="*/ 0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3" y="0"/>
                    </a:lnTo>
                    <a:lnTo>
                      <a:pt x="5"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8" name="Freeform 392">
                <a:extLst>
                  <a:ext uri="{FF2B5EF4-FFF2-40B4-BE49-F238E27FC236}">
                    <a16:creationId xmlns:a16="http://schemas.microsoft.com/office/drawing/2014/main" id="{78BEBB74-A0A8-4CF9-9CDD-CC82DD3043D3}"/>
                  </a:ext>
                </a:extLst>
              </p:cNvPr>
              <p:cNvSpPr>
                <a:spLocks/>
              </p:cNvSpPr>
              <p:nvPr/>
            </p:nvSpPr>
            <p:spPr bwMode="auto">
              <a:xfrm>
                <a:off x="5707" y="1139"/>
                <a:ext cx="10" cy="5"/>
              </a:xfrm>
              <a:custGeom>
                <a:avLst/>
                <a:gdLst>
                  <a:gd name="T0" fmla="*/ 10 w 10"/>
                  <a:gd name="T1" fmla="*/ 5 h 5"/>
                  <a:gd name="T2" fmla="*/ 8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8"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9" name="Freeform 393">
                <a:extLst>
                  <a:ext uri="{FF2B5EF4-FFF2-40B4-BE49-F238E27FC236}">
                    <a16:creationId xmlns:a16="http://schemas.microsoft.com/office/drawing/2014/main" id="{78AED51C-DEE8-4EEC-92B2-AFD3445169C2}"/>
                  </a:ext>
                </a:extLst>
              </p:cNvPr>
              <p:cNvSpPr>
                <a:spLocks/>
              </p:cNvSpPr>
              <p:nvPr/>
            </p:nvSpPr>
            <p:spPr bwMode="auto">
              <a:xfrm>
                <a:off x="5717" y="1137"/>
                <a:ext cx="7" cy="5"/>
              </a:xfrm>
              <a:custGeom>
                <a:avLst/>
                <a:gdLst>
                  <a:gd name="T0" fmla="*/ 7 w 7"/>
                  <a:gd name="T1" fmla="*/ 5 h 5"/>
                  <a:gd name="T2" fmla="*/ 7 w 7"/>
                  <a:gd name="T3" fmla="*/ 5 h 5"/>
                  <a:gd name="T4" fmla="*/ 0 w 7"/>
                  <a:gd name="T5" fmla="*/ 2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2"/>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0" name="Freeform 394">
                <a:extLst>
                  <a:ext uri="{FF2B5EF4-FFF2-40B4-BE49-F238E27FC236}">
                    <a16:creationId xmlns:a16="http://schemas.microsoft.com/office/drawing/2014/main" id="{05DE333D-4BC0-4531-96F5-6ADB5C734521}"/>
                  </a:ext>
                </a:extLst>
              </p:cNvPr>
              <p:cNvSpPr>
                <a:spLocks noEditPoints="1"/>
              </p:cNvSpPr>
              <p:nvPr/>
            </p:nvSpPr>
            <p:spPr bwMode="auto">
              <a:xfrm>
                <a:off x="5767" y="1122"/>
                <a:ext cx="19" cy="10"/>
              </a:xfrm>
              <a:custGeom>
                <a:avLst/>
                <a:gdLst>
                  <a:gd name="T0" fmla="*/ 19 w 19"/>
                  <a:gd name="T1" fmla="*/ 0 h 10"/>
                  <a:gd name="T2" fmla="*/ 10 w 19"/>
                  <a:gd name="T3" fmla="*/ 10 h 10"/>
                  <a:gd name="T4" fmla="*/ 0 w 19"/>
                  <a:gd name="T5" fmla="*/ 8 h 10"/>
                  <a:gd name="T6" fmla="*/ 7 w 19"/>
                  <a:gd name="T7" fmla="*/ 0 h 10"/>
                  <a:gd name="T8" fmla="*/ 19 w 19"/>
                  <a:gd name="T9" fmla="*/ 0 h 10"/>
                  <a:gd name="T10" fmla="*/ 10 w 19"/>
                  <a:gd name="T11" fmla="*/ 8 h 10"/>
                  <a:gd name="T12" fmla="*/ 17 w 19"/>
                  <a:gd name="T13" fmla="*/ 3 h 10"/>
                  <a:gd name="T14" fmla="*/ 7 w 19"/>
                  <a:gd name="T15" fmla="*/ 0 h 10"/>
                  <a:gd name="T16" fmla="*/ 3 w 19"/>
                  <a:gd name="T17" fmla="*/ 5 h 10"/>
                  <a:gd name="T18" fmla="*/ 10 w 19"/>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0"/>
                    </a:moveTo>
                    <a:lnTo>
                      <a:pt x="10" y="10"/>
                    </a:lnTo>
                    <a:lnTo>
                      <a:pt x="0" y="8"/>
                    </a:lnTo>
                    <a:lnTo>
                      <a:pt x="7" y="0"/>
                    </a:lnTo>
                    <a:lnTo>
                      <a:pt x="19" y="0"/>
                    </a:lnTo>
                    <a:close/>
                    <a:moveTo>
                      <a:pt x="10" y="8"/>
                    </a:moveTo>
                    <a:lnTo>
                      <a:pt x="17" y="3"/>
                    </a:lnTo>
                    <a:lnTo>
                      <a:pt x="7" y="0"/>
                    </a:lnTo>
                    <a:lnTo>
                      <a:pt x="3" y="5"/>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1" name="Freeform 395">
                <a:extLst>
                  <a:ext uri="{FF2B5EF4-FFF2-40B4-BE49-F238E27FC236}">
                    <a16:creationId xmlns:a16="http://schemas.microsoft.com/office/drawing/2014/main" id="{E3FFBC1A-05D7-4FA6-8756-4FD1907F195B}"/>
                  </a:ext>
                </a:extLst>
              </p:cNvPr>
              <p:cNvSpPr>
                <a:spLocks/>
              </p:cNvSpPr>
              <p:nvPr/>
            </p:nvSpPr>
            <p:spPr bwMode="auto">
              <a:xfrm>
                <a:off x="5762" y="1130"/>
                <a:ext cx="10" cy="4"/>
              </a:xfrm>
              <a:custGeom>
                <a:avLst/>
                <a:gdLst>
                  <a:gd name="T0" fmla="*/ 10 w 10"/>
                  <a:gd name="T1" fmla="*/ 4 h 4"/>
                  <a:gd name="T2" fmla="*/ 10 w 10"/>
                  <a:gd name="T3" fmla="*/ 4 h 4"/>
                  <a:gd name="T4" fmla="*/ 0 w 10"/>
                  <a:gd name="T5" fmla="*/ 0 h 4"/>
                  <a:gd name="T6" fmla="*/ 3 w 10"/>
                  <a:gd name="T7" fmla="*/ 0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10" y="4"/>
                    </a:lnTo>
                    <a:lnTo>
                      <a:pt x="0" y="0"/>
                    </a:lnTo>
                    <a:lnTo>
                      <a:pt x="3"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2" name="Freeform 396">
                <a:extLst>
                  <a:ext uri="{FF2B5EF4-FFF2-40B4-BE49-F238E27FC236}">
                    <a16:creationId xmlns:a16="http://schemas.microsoft.com/office/drawing/2014/main" id="{9B2966F9-FEE3-489D-B330-1FD542EF4663}"/>
                  </a:ext>
                </a:extLst>
              </p:cNvPr>
              <p:cNvSpPr>
                <a:spLocks/>
              </p:cNvSpPr>
              <p:nvPr/>
            </p:nvSpPr>
            <p:spPr bwMode="auto">
              <a:xfrm>
                <a:off x="5755" y="1132"/>
                <a:ext cx="7" cy="5"/>
              </a:xfrm>
              <a:custGeom>
                <a:avLst/>
                <a:gdLst>
                  <a:gd name="T0" fmla="*/ 7 w 7"/>
                  <a:gd name="T1" fmla="*/ 2 h 5"/>
                  <a:gd name="T2" fmla="*/ 7 w 7"/>
                  <a:gd name="T3" fmla="*/ 5 h 5"/>
                  <a:gd name="T4" fmla="*/ 0 w 7"/>
                  <a:gd name="T5" fmla="*/ 0 h 5"/>
                  <a:gd name="T6" fmla="*/ 0 w 7"/>
                  <a:gd name="T7" fmla="*/ 0 h 5"/>
                  <a:gd name="T8" fmla="*/ 7 w 7"/>
                  <a:gd name="T9" fmla="*/ 2 h 5"/>
                </a:gdLst>
                <a:ahLst/>
                <a:cxnLst>
                  <a:cxn ang="0">
                    <a:pos x="T0" y="T1"/>
                  </a:cxn>
                  <a:cxn ang="0">
                    <a:pos x="T2" y="T3"/>
                  </a:cxn>
                  <a:cxn ang="0">
                    <a:pos x="T4" y="T5"/>
                  </a:cxn>
                  <a:cxn ang="0">
                    <a:pos x="T6" y="T7"/>
                  </a:cxn>
                  <a:cxn ang="0">
                    <a:pos x="T8" y="T9"/>
                  </a:cxn>
                </a:cxnLst>
                <a:rect l="0" t="0" r="r" b="b"/>
                <a:pathLst>
                  <a:path w="7" h="5">
                    <a:moveTo>
                      <a:pt x="7" y="2"/>
                    </a:moveTo>
                    <a:lnTo>
                      <a:pt x="7" y="5"/>
                    </a:lnTo>
                    <a:lnTo>
                      <a:pt x="0" y="0"/>
                    </a:lnTo>
                    <a:lnTo>
                      <a:pt x="0"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3" name="Freeform 397">
                <a:extLst>
                  <a:ext uri="{FF2B5EF4-FFF2-40B4-BE49-F238E27FC236}">
                    <a16:creationId xmlns:a16="http://schemas.microsoft.com/office/drawing/2014/main" id="{8B4FFC42-9A1A-43D4-B2DC-939C789AD8E5}"/>
                  </a:ext>
                </a:extLst>
              </p:cNvPr>
              <p:cNvSpPr>
                <a:spLocks/>
              </p:cNvSpPr>
              <p:nvPr/>
            </p:nvSpPr>
            <p:spPr bwMode="auto">
              <a:xfrm>
                <a:off x="5762" y="1120"/>
                <a:ext cx="8" cy="10"/>
              </a:xfrm>
              <a:custGeom>
                <a:avLst/>
                <a:gdLst>
                  <a:gd name="T0" fmla="*/ 8 w 8"/>
                  <a:gd name="T1" fmla="*/ 2 h 10"/>
                  <a:gd name="T2" fmla="*/ 3 w 8"/>
                  <a:gd name="T3" fmla="*/ 10 h 10"/>
                  <a:gd name="T4" fmla="*/ 0 w 8"/>
                  <a:gd name="T5" fmla="*/ 10 h 10"/>
                  <a:gd name="T6" fmla="*/ 5 w 8"/>
                  <a:gd name="T7" fmla="*/ 0 h 10"/>
                  <a:gd name="T8" fmla="*/ 8 w 8"/>
                  <a:gd name="T9" fmla="*/ 2 h 10"/>
                </a:gdLst>
                <a:ahLst/>
                <a:cxnLst>
                  <a:cxn ang="0">
                    <a:pos x="T0" y="T1"/>
                  </a:cxn>
                  <a:cxn ang="0">
                    <a:pos x="T2" y="T3"/>
                  </a:cxn>
                  <a:cxn ang="0">
                    <a:pos x="T4" y="T5"/>
                  </a:cxn>
                  <a:cxn ang="0">
                    <a:pos x="T6" y="T7"/>
                  </a:cxn>
                  <a:cxn ang="0">
                    <a:pos x="T8" y="T9"/>
                  </a:cxn>
                </a:cxnLst>
                <a:rect l="0" t="0" r="r" b="b"/>
                <a:pathLst>
                  <a:path w="8" h="10">
                    <a:moveTo>
                      <a:pt x="8" y="2"/>
                    </a:moveTo>
                    <a:lnTo>
                      <a:pt x="3" y="10"/>
                    </a:lnTo>
                    <a:lnTo>
                      <a:pt x="0" y="10"/>
                    </a:lnTo>
                    <a:lnTo>
                      <a:pt x="5" y="0"/>
                    </a:ln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4" name="Freeform 398">
                <a:extLst>
                  <a:ext uri="{FF2B5EF4-FFF2-40B4-BE49-F238E27FC236}">
                    <a16:creationId xmlns:a16="http://schemas.microsoft.com/office/drawing/2014/main" id="{0007B523-CF36-454C-A8C9-F421D5359B5A}"/>
                  </a:ext>
                </a:extLst>
              </p:cNvPr>
              <p:cNvSpPr>
                <a:spLocks/>
              </p:cNvSpPr>
              <p:nvPr/>
            </p:nvSpPr>
            <p:spPr bwMode="auto">
              <a:xfrm>
                <a:off x="5755" y="1125"/>
                <a:ext cx="5" cy="7"/>
              </a:xfrm>
              <a:custGeom>
                <a:avLst/>
                <a:gdLst>
                  <a:gd name="T0" fmla="*/ 0 w 5"/>
                  <a:gd name="T1" fmla="*/ 7 h 7"/>
                  <a:gd name="T2" fmla="*/ 0 w 5"/>
                  <a:gd name="T3" fmla="*/ 7 h 7"/>
                  <a:gd name="T4" fmla="*/ 3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3"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5" name="Freeform 399">
                <a:extLst>
                  <a:ext uri="{FF2B5EF4-FFF2-40B4-BE49-F238E27FC236}">
                    <a16:creationId xmlns:a16="http://schemas.microsoft.com/office/drawing/2014/main" id="{BDB18D80-DA00-47C2-90E3-3AB765561CE8}"/>
                  </a:ext>
                </a:extLst>
              </p:cNvPr>
              <p:cNvSpPr>
                <a:spLocks/>
              </p:cNvSpPr>
              <p:nvPr/>
            </p:nvSpPr>
            <p:spPr bwMode="auto">
              <a:xfrm>
                <a:off x="5731" y="1108"/>
                <a:ext cx="17" cy="57"/>
              </a:xfrm>
              <a:custGeom>
                <a:avLst/>
                <a:gdLst>
                  <a:gd name="T0" fmla="*/ 17 w 17"/>
                  <a:gd name="T1" fmla="*/ 57 h 57"/>
                  <a:gd name="T2" fmla="*/ 17 w 17"/>
                  <a:gd name="T3" fmla="*/ 57 h 57"/>
                  <a:gd name="T4" fmla="*/ 0 w 17"/>
                  <a:gd name="T5" fmla="*/ 0 h 57"/>
                  <a:gd name="T6" fmla="*/ 0 w 17"/>
                  <a:gd name="T7" fmla="*/ 0 h 57"/>
                  <a:gd name="T8" fmla="*/ 17 w 17"/>
                  <a:gd name="T9" fmla="*/ 57 h 57"/>
                </a:gdLst>
                <a:ahLst/>
                <a:cxnLst>
                  <a:cxn ang="0">
                    <a:pos x="T0" y="T1"/>
                  </a:cxn>
                  <a:cxn ang="0">
                    <a:pos x="T2" y="T3"/>
                  </a:cxn>
                  <a:cxn ang="0">
                    <a:pos x="T4" y="T5"/>
                  </a:cxn>
                  <a:cxn ang="0">
                    <a:pos x="T6" y="T7"/>
                  </a:cxn>
                  <a:cxn ang="0">
                    <a:pos x="T8" y="T9"/>
                  </a:cxn>
                </a:cxnLst>
                <a:rect l="0" t="0" r="r" b="b"/>
                <a:pathLst>
                  <a:path w="17" h="57">
                    <a:moveTo>
                      <a:pt x="17" y="57"/>
                    </a:moveTo>
                    <a:lnTo>
                      <a:pt x="17" y="57"/>
                    </a:lnTo>
                    <a:lnTo>
                      <a:pt x="0" y="0"/>
                    </a:lnTo>
                    <a:lnTo>
                      <a:pt x="0" y="0"/>
                    </a:lnTo>
                    <a:lnTo>
                      <a:pt x="17"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6" name="Freeform 400">
                <a:extLst>
                  <a:ext uri="{FF2B5EF4-FFF2-40B4-BE49-F238E27FC236}">
                    <a16:creationId xmlns:a16="http://schemas.microsoft.com/office/drawing/2014/main" id="{27F6B434-54A5-4EA6-9955-4587D15A9F06}"/>
                  </a:ext>
                </a:extLst>
              </p:cNvPr>
              <p:cNvSpPr>
                <a:spLocks noEditPoints="1"/>
              </p:cNvSpPr>
              <p:nvPr/>
            </p:nvSpPr>
            <p:spPr bwMode="auto">
              <a:xfrm>
                <a:off x="5746" y="1163"/>
                <a:ext cx="9" cy="19"/>
              </a:xfrm>
              <a:custGeom>
                <a:avLst/>
                <a:gdLst>
                  <a:gd name="T0" fmla="*/ 7 w 9"/>
                  <a:gd name="T1" fmla="*/ 19 h 19"/>
                  <a:gd name="T2" fmla="*/ 0 w 9"/>
                  <a:gd name="T3" fmla="*/ 12 h 19"/>
                  <a:gd name="T4" fmla="*/ 2 w 9"/>
                  <a:gd name="T5" fmla="*/ 0 h 19"/>
                  <a:gd name="T6" fmla="*/ 9 w 9"/>
                  <a:gd name="T7" fmla="*/ 9 h 19"/>
                  <a:gd name="T8" fmla="*/ 7 w 9"/>
                  <a:gd name="T9" fmla="*/ 19 h 19"/>
                  <a:gd name="T10" fmla="*/ 0 w 9"/>
                  <a:gd name="T11" fmla="*/ 12 h 19"/>
                  <a:gd name="T12" fmla="*/ 7 w 9"/>
                  <a:gd name="T13" fmla="*/ 17 h 19"/>
                  <a:gd name="T14" fmla="*/ 7 w 9"/>
                  <a:gd name="T15" fmla="*/ 9 h 19"/>
                  <a:gd name="T16" fmla="*/ 2 w 9"/>
                  <a:gd name="T17" fmla="*/ 2 h 19"/>
                  <a:gd name="T18" fmla="*/ 0 w 9"/>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12"/>
                    </a:lnTo>
                    <a:lnTo>
                      <a:pt x="2" y="0"/>
                    </a:lnTo>
                    <a:lnTo>
                      <a:pt x="9" y="9"/>
                    </a:lnTo>
                    <a:lnTo>
                      <a:pt x="7" y="19"/>
                    </a:lnTo>
                    <a:close/>
                    <a:moveTo>
                      <a:pt x="0" y="12"/>
                    </a:moveTo>
                    <a:lnTo>
                      <a:pt x="7" y="17"/>
                    </a:lnTo>
                    <a:lnTo>
                      <a:pt x="7" y="9"/>
                    </a:lnTo>
                    <a:lnTo>
                      <a:pt x="2" y="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7" name="Freeform 401">
                <a:extLst>
                  <a:ext uri="{FF2B5EF4-FFF2-40B4-BE49-F238E27FC236}">
                    <a16:creationId xmlns:a16="http://schemas.microsoft.com/office/drawing/2014/main" id="{8AA0C241-4CB2-44ED-AED3-3B76F5A17BCD}"/>
                  </a:ext>
                </a:extLst>
              </p:cNvPr>
              <p:cNvSpPr>
                <a:spLocks/>
              </p:cNvSpPr>
              <p:nvPr/>
            </p:nvSpPr>
            <p:spPr bwMode="auto">
              <a:xfrm>
                <a:off x="5746" y="1161"/>
                <a:ext cx="9" cy="4"/>
              </a:xfrm>
              <a:custGeom>
                <a:avLst/>
                <a:gdLst>
                  <a:gd name="T0" fmla="*/ 9 w 9"/>
                  <a:gd name="T1" fmla="*/ 4 h 4"/>
                  <a:gd name="T2" fmla="*/ 9 w 9"/>
                  <a:gd name="T3" fmla="*/ 4 h 4"/>
                  <a:gd name="T4" fmla="*/ 0 w 9"/>
                  <a:gd name="T5" fmla="*/ 0 h 4"/>
                  <a:gd name="T6" fmla="*/ 2 w 9"/>
                  <a:gd name="T7" fmla="*/ 0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lnTo>
                      <a:pt x="9" y="4"/>
                    </a:lnTo>
                    <a:lnTo>
                      <a:pt x="0" y="0"/>
                    </a:lnTo>
                    <a:lnTo>
                      <a:pt x="2" y="0"/>
                    </a:lnTo>
                    <a:lnTo>
                      <a:pt x="9"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8" name="Freeform 402">
                <a:extLst>
                  <a:ext uri="{FF2B5EF4-FFF2-40B4-BE49-F238E27FC236}">
                    <a16:creationId xmlns:a16="http://schemas.microsoft.com/office/drawing/2014/main" id="{BADDA8D0-F700-487E-A921-D208247AF9DD}"/>
                  </a:ext>
                </a:extLst>
              </p:cNvPr>
              <p:cNvSpPr>
                <a:spLocks/>
              </p:cNvSpPr>
              <p:nvPr/>
            </p:nvSpPr>
            <p:spPr bwMode="auto">
              <a:xfrm>
                <a:off x="5743" y="1153"/>
                <a:ext cx="7" cy="3"/>
              </a:xfrm>
              <a:custGeom>
                <a:avLst/>
                <a:gdLst>
                  <a:gd name="T0" fmla="*/ 7 w 7"/>
                  <a:gd name="T1" fmla="*/ 3 h 3"/>
                  <a:gd name="T2" fmla="*/ 0 w 7"/>
                  <a:gd name="T3" fmla="*/ 0 h 3"/>
                  <a:gd name="T4" fmla="*/ 3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0"/>
                    </a:lnTo>
                    <a:lnTo>
                      <a:pt x="3"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9" name="Freeform 403">
                <a:extLst>
                  <a:ext uri="{FF2B5EF4-FFF2-40B4-BE49-F238E27FC236}">
                    <a16:creationId xmlns:a16="http://schemas.microsoft.com/office/drawing/2014/main" id="{76FE7AFE-F0F2-4EA0-AE39-EEDAE9C205C4}"/>
                  </a:ext>
                </a:extLst>
              </p:cNvPr>
              <p:cNvSpPr>
                <a:spLocks/>
              </p:cNvSpPr>
              <p:nvPr/>
            </p:nvSpPr>
            <p:spPr bwMode="auto">
              <a:xfrm>
                <a:off x="5741" y="1161"/>
                <a:ext cx="7" cy="9"/>
              </a:xfrm>
              <a:custGeom>
                <a:avLst/>
                <a:gdLst>
                  <a:gd name="T0" fmla="*/ 7 w 7"/>
                  <a:gd name="T1" fmla="*/ 0 h 9"/>
                  <a:gd name="T2" fmla="*/ 2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0" name="Freeform 404">
                <a:extLst>
                  <a:ext uri="{FF2B5EF4-FFF2-40B4-BE49-F238E27FC236}">
                    <a16:creationId xmlns:a16="http://schemas.microsoft.com/office/drawing/2014/main" id="{D0972263-F6DB-4548-9D96-551D12BF50E5}"/>
                  </a:ext>
                </a:extLst>
              </p:cNvPr>
              <p:cNvSpPr>
                <a:spLocks/>
              </p:cNvSpPr>
              <p:nvPr/>
            </p:nvSpPr>
            <p:spPr bwMode="auto">
              <a:xfrm>
                <a:off x="5741" y="1153"/>
                <a:ext cx="5" cy="5"/>
              </a:xfrm>
              <a:custGeom>
                <a:avLst/>
                <a:gdLst>
                  <a:gd name="T0" fmla="*/ 5 w 5"/>
                  <a:gd name="T1" fmla="*/ 0 h 5"/>
                  <a:gd name="T2" fmla="*/ 0 w 5"/>
                  <a:gd name="T3" fmla="*/ 5 h 5"/>
                  <a:gd name="T4" fmla="*/ 0 w 5"/>
                  <a:gd name="T5" fmla="*/ 5 h 5"/>
                  <a:gd name="T6" fmla="*/ 2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1" name="Freeform 405">
                <a:extLst>
                  <a:ext uri="{FF2B5EF4-FFF2-40B4-BE49-F238E27FC236}">
                    <a16:creationId xmlns:a16="http://schemas.microsoft.com/office/drawing/2014/main" id="{AF18C114-657F-4C2B-BB2D-D771E2F6810D}"/>
                  </a:ext>
                </a:extLst>
              </p:cNvPr>
              <p:cNvSpPr>
                <a:spLocks noEditPoints="1"/>
              </p:cNvSpPr>
              <p:nvPr/>
            </p:nvSpPr>
            <p:spPr bwMode="auto">
              <a:xfrm>
                <a:off x="5724" y="1092"/>
                <a:ext cx="10" cy="19"/>
              </a:xfrm>
              <a:custGeom>
                <a:avLst/>
                <a:gdLst>
                  <a:gd name="T0" fmla="*/ 7 w 10"/>
                  <a:gd name="T1" fmla="*/ 19 h 19"/>
                  <a:gd name="T2" fmla="*/ 0 w 10"/>
                  <a:gd name="T3" fmla="*/ 9 h 19"/>
                  <a:gd name="T4" fmla="*/ 3 w 10"/>
                  <a:gd name="T5" fmla="*/ 0 h 19"/>
                  <a:gd name="T6" fmla="*/ 10 w 10"/>
                  <a:gd name="T7" fmla="*/ 7 h 19"/>
                  <a:gd name="T8" fmla="*/ 7 w 10"/>
                  <a:gd name="T9" fmla="*/ 19 h 19"/>
                  <a:gd name="T10" fmla="*/ 0 w 10"/>
                  <a:gd name="T11" fmla="*/ 9 h 19"/>
                  <a:gd name="T12" fmla="*/ 7 w 10"/>
                  <a:gd name="T13" fmla="*/ 16 h 19"/>
                  <a:gd name="T14" fmla="*/ 7 w 10"/>
                  <a:gd name="T15" fmla="*/ 7 h 19"/>
                  <a:gd name="T16" fmla="*/ 3 w 10"/>
                  <a:gd name="T17" fmla="*/ 2 h 19"/>
                  <a:gd name="T18" fmla="*/ 0 w 10"/>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7" y="19"/>
                    </a:moveTo>
                    <a:lnTo>
                      <a:pt x="0" y="9"/>
                    </a:lnTo>
                    <a:lnTo>
                      <a:pt x="3" y="0"/>
                    </a:lnTo>
                    <a:lnTo>
                      <a:pt x="10" y="7"/>
                    </a:lnTo>
                    <a:lnTo>
                      <a:pt x="7" y="19"/>
                    </a:lnTo>
                    <a:close/>
                    <a:moveTo>
                      <a:pt x="0" y="9"/>
                    </a:moveTo>
                    <a:lnTo>
                      <a:pt x="7" y="16"/>
                    </a:lnTo>
                    <a:lnTo>
                      <a:pt x="7" y="7"/>
                    </a:lnTo>
                    <a:lnTo>
                      <a:pt x="3" y="2"/>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7" name="Group 607">
              <a:extLst>
                <a:ext uri="{FF2B5EF4-FFF2-40B4-BE49-F238E27FC236}">
                  <a16:creationId xmlns:a16="http://schemas.microsoft.com/office/drawing/2014/main" id="{74CDF305-5F95-4CE0-AAF3-C03C314BD64F}"/>
                </a:ext>
              </a:extLst>
            </p:cNvPr>
            <p:cNvGrpSpPr>
              <a:grpSpLocks/>
            </p:cNvGrpSpPr>
            <p:nvPr/>
          </p:nvGrpSpPr>
          <p:grpSpPr bwMode="auto">
            <a:xfrm>
              <a:off x="5297" y="1103"/>
              <a:ext cx="790" cy="1915"/>
              <a:chOff x="5297" y="1103"/>
              <a:chExt cx="790" cy="1915"/>
            </a:xfrm>
          </p:grpSpPr>
          <p:sp>
            <p:nvSpPr>
              <p:cNvPr id="686" name="Freeform 407">
                <a:extLst>
                  <a:ext uri="{FF2B5EF4-FFF2-40B4-BE49-F238E27FC236}">
                    <a16:creationId xmlns:a16="http://schemas.microsoft.com/office/drawing/2014/main" id="{9608D8D9-70AD-4A65-8DE4-D9A1958BF2F9}"/>
                  </a:ext>
                </a:extLst>
              </p:cNvPr>
              <p:cNvSpPr>
                <a:spLocks/>
              </p:cNvSpPr>
              <p:nvPr/>
            </p:nvSpPr>
            <p:spPr bwMode="auto">
              <a:xfrm>
                <a:off x="5731" y="1103"/>
                <a:ext cx="8" cy="10"/>
              </a:xfrm>
              <a:custGeom>
                <a:avLst/>
                <a:gdLst>
                  <a:gd name="T0" fmla="*/ 8 w 8"/>
                  <a:gd name="T1" fmla="*/ 3 h 10"/>
                  <a:gd name="T2" fmla="*/ 3 w 8"/>
                  <a:gd name="T3" fmla="*/ 10 h 10"/>
                  <a:gd name="T4" fmla="*/ 0 w 8"/>
                  <a:gd name="T5" fmla="*/ 10 h 10"/>
                  <a:gd name="T6" fmla="*/ 5 w 8"/>
                  <a:gd name="T7" fmla="*/ 0 h 10"/>
                  <a:gd name="T8" fmla="*/ 8 w 8"/>
                  <a:gd name="T9" fmla="*/ 3 h 10"/>
                </a:gdLst>
                <a:ahLst/>
                <a:cxnLst>
                  <a:cxn ang="0">
                    <a:pos x="T0" y="T1"/>
                  </a:cxn>
                  <a:cxn ang="0">
                    <a:pos x="T2" y="T3"/>
                  </a:cxn>
                  <a:cxn ang="0">
                    <a:pos x="T4" y="T5"/>
                  </a:cxn>
                  <a:cxn ang="0">
                    <a:pos x="T6" y="T7"/>
                  </a:cxn>
                  <a:cxn ang="0">
                    <a:pos x="T8" y="T9"/>
                  </a:cxn>
                </a:cxnLst>
                <a:rect l="0" t="0" r="r" b="b"/>
                <a:pathLst>
                  <a:path w="8" h="10">
                    <a:moveTo>
                      <a:pt x="8" y="3"/>
                    </a:moveTo>
                    <a:lnTo>
                      <a:pt x="3" y="10"/>
                    </a:lnTo>
                    <a:lnTo>
                      <a:pt x="0" y="10"/>
                    </a:lnTo>
                    <a:lnTo>
                      <a:pt x="5"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Freeform 408">
                <a:extLst>
                  <a:ext uri="{FF2B5EF4-FFF2-40B4-BE49-F238E27FC236}">
                    <a16:creationId xmlns:a16="http://schemas.microsoft.com/office/drawing/2014/main" id="{5CC19293-8084-494D-985E-443EC83033FA}"/>
                  </a:ext>
                </a:extLst>
              </p:cNvPr>
              <p:cNvSpPr>
                <a:spLocks/>
              </p:cNvSpPr>
              <p:nvPr/>
            </p:nvSpPr>
            <p:spPr bwMode="auto">
              <a:xfrm>
                <a:off x="5734" y="1115"/>
                <a:ext cx="5" cy="5"/>
              </a:xfrm>
              <a:custGeom>
                <a:avLst/>
                <a:gdLst>
                  <a:gd name="T0" fmla="*/ 5 w 5"/>
                  <a:gd name="T1" fmla="*/ 0 h 5"/>
                  <a:gd name="T2" fmla="*/ 2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2"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 name="Freeform 409">
                <a:extLst>
                  <a:ext uri="{FF2B5EF4-FFF2-40B4-BE49-F238E27FC236}">
                    <a16:creationId xmlns:a16="http://schemas.microsoft.com/office/drawing/2014/main" id="{2CF4F385-23F9-4CAA-A5FD-70712EFC544F}"/>
                  </a:ext>
                </a:extLst>
              </p:cNvPr>
              <p:cNvSpPr>
                <a:spLocks/>
              </p:cNvSpPr>
              <p:nvPr/>
            </p:nvSpPr>
            <p:spPr bwMode="auto">
              <a:xfrm>
                <a:off x="5724" y="1108"/>
                <a:ext cx="10" cy="5"/>
              </a:xfrm>
              <a:custGeom>
                <a:avLst/>
                <a:gdLst>
                  <a:gd name="T0" fmla="*/ 10 w 10"/>
                  <a:gd name="T1" fmla="*/ 5 h 5"/>
                  <a:gd name="T2" fmla="*/ 7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7"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Freeform 410">
                <a:extLst>
                  <a:ext uri="{FF2B5EF4-FFF2-40B4-BE49-F238E27FC236}">
                    <a16:creationId xmlns:a16="http://schemas.microsoft.com/office/drawing/2014/main" id="{C92C3094-A33C-43D4-9C3F-694BB7DE6BFC}"/>
                  </a:ext>
                </a:extLst>
              </p:cNvPr>
              <p:cNvSpPr>
                <a:spLocks/>
              </p:cNvSpPr>
              <p:nvPr/>
            </p:nvSpPr>
            <p:spPr bwMode="auto">
              <a:xfrm>
                <a:off x="5729" y="1118"/>
                <a:ext cx="7" cy="2"/>
              </a:xfrm>
              <a:custGeom>
                <a:avLst/>
                <a:gdLst>
                  <a:gd name="T0" fmla="*/ 5 w 7"/>
                  <a:gd name="T1" fmla="*/ 2 h 2"/>
                  <a:gd name="T2" fmla="*/ 0 w 7"/>
                  <a:gd name="T3" fmla="*/ 0 h 2"/>
                  <a:gd name="T4" fmla="*/ 0 w 7"/>
                  <a:gd name="T5" fmla="*/ 0 h 2"/>
                  <a:gd name="T6" fmla="*/ 7 w 7"/>
                  <a:gd name="T7" fmla="*/ 2 h 2"/>
                  <a:gd name="T8" fmla="*/ 5 w 7"/>
                  <a:gd name="T9" fmla="*/ 2 h 2"/>
                </a:gdLst>
                <a:ahLst/>
                <a:cxnLst>
                  <a:cxn ang="0">
                    <a:pos x="T0" y="T1"/>
                  </a:cxn>
                  <a:cxn ang="0">
                    <a:pos x="T2" y="T3"/>
                  </a:cxn>
                  <a:cxn ang="0">
                    <a:pos x="T4" y="T5"/>
                  </a:cxn>
                  <a:cxn ang="0">
                    <a:pos x="T6" y="T7"/>
                  </a:cxn>
                  <a:cxn ang="0">
                    <a:pos x="T8" y="T9"/>
                  </a:cxn>
                </a:cxnLst>
                <a:rect l="0" t="0" r="r" b="b"/>
                <a:pathLst>
                  <a:path w="7" h="2">
                    <a:moveTo>
                      <a:pt x="5" y="2"/>
                    </a:moveTo>
                    <a:lnTo>
                      <a:pt x="0" y="0"/>
                    </a:lnTo>
                    <a:lnTo>
                      <a:pt x="0" y="0"/>
                    </a:lnTo>
                    <a:lnTo>
                      <a:pt x="7" y="2"/>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 name="Freeform 411">
                <a:extLst>
                  <a:ext uri="{FF2B5EF4-FFF2-40B4-BE49-F238E27FC236}">
                    <a16:creationId xmlns:a16="http://schemas.microsoft.com/office/drawing/2014/main" id="{F192D178-B939-4FA4-BF70-A4B2A71C78E7}"/>
                  </a:ext>
                </a:extLst>
              </p:cNvPr>
              <p:cNvSpPr>
                <a:spLocks noEditPoints="1"/>
              </p:cNvSpPr>
              <p:nvPr/>
            </p:nvSpPr>
            <p:spPr bwMode="auto">
              <a:xfrm>
                <a:off x="5724" y="1120"/>
                <a:ext cx="31" cy="33"/>
              </a:xfrm>
              <a:custGeom>
                <a:avLst/>
                <a:gdLst>
                  <a:gd name="T0" fmla="*/ 26 w 31"/>
                  <a:gd name="T1" fmla="*/ 29 h 33"/>
                  <a:gd name="T2" fmla="*/ 19 w 31"/>
                  <a:gd name="T3" fmla="*/ 26 h 33"/>
                  <a:gd name="T4" fmla="*/ 15 w 31"/>
                  <a:gd name="T5" fmla="*/ 33 h 33"/>
                  <a:gd name="T6" fmla="*/ 12 w 31"/>
                  <a:gd name="T7" fmla="*/ 24 h 33"/>
                  <a:gd name="T8" fmla="*/ 3 w 31"/>
                  <a:gd name="T9" fmla="*/ 26 h 33"/>
                  <a:gd name="T10" fmla="*/ 7 w 31"/>
                  <a:gd name="T11" fmla="*/ 19 h 33"/>
                  <a:gd name="T12" fmla="*/ 0 w 31"/>
                  <a:gd name="T13" fmla="*/ 14 h 33"/>
                  <a:gd name="T14" fmla="*/ 7 w 31"/>
                  <a:gd name="T15" fmla="*/ 12 h 33"/>
                  <a:gd name="T16" fmla="*/ 5 w 31"/>
                  <a:gd name="T17" fmla="*/ 5 h 33"/>
                  <a:gd name="T18" fmla="*/ 12 w 31"/>
                  <a:gd name="T19" fmla="*/ 7 h 33"/>
                  <a:gd name="T20" fmla="*/ 17 w 31"/>
                  <a:gd name="T21" fmla="*/ 0 h 33"/>
                  <a:gd name="T22" fmla="*/ 22 w 31"/>
                  <a:gd name="T23" fmla="*/ 7 h 33"/>
                  <a:gd name="T24" fmla="*/ 26 w 31"/>
                  <a:gd name="T25" fmla="*/ 7 h 33"/>
                  <a:gd name="T26" fmla="*/ 24 w 31"/>
                  <a:gd name="T27" fmla="*/ 14 h 33"/>
                  <a:gd name="T28" fmla="*/ 31 w 31"/>
                  <a:gd name="T29" fmla="*/ 19 h 33"/>
                  <a:gd name="T30" fmla="*/ 24 w 31"/>
                  <a:gd name="T31" fmla="*/ 22 h 33"/>
                  <a:gd name="T32" fmla="*/ 26 w 31"/>
                  <a:gd name="T33" fmla="*/ 29 h 33"/>
                  <a:gd name="T34" fmla="*/ 15 w 31"/>
                  <a:gd name="T35" fmla="*/ 31 h 33"/>
                  <a:gd name="T36" fmla="*/ 17 w 31"/>
                  <a:gd name="T37" fmla="*/ 24 h 33"/>
                  <a:gd name="T38" fmla="*/ 24 w 31"/>
                  <a:gd name="T39" fmla="*/ 26 h 33"/>
                  <a:gd name="T40" fmla="*/ 24 w 31"/>
                  <a:gd name="T41" fmla="*/ 22 h 33"/>
                  <a:gd name="T42" fmla="*/ 29 w 31"/>
                  <a:gd name="T43" fmla="*/ 19 h 33"/>
                  <a:gd name="T44" fmla="*/ 22 w 31"/>
                  <a:gd name="T45" fmla="*/ 14 h 33"/>
                  <a:gd name="T46" fmla="*/ 26 w 31"/>
                  <a:gd name="T47" fmla="*/ 10 h 33"/>
                  <a:gd name="T48" fmla="*/ 19 w 31"/>
                  <a:gd name="T49" fmla="*/ 10 h 33"/>
                  <a:gd name="T50" fmla="*/ 17 w 31"/>
                  <a:gd name="T51" fmla="*/ 2 h 33"/>
                  <a:gd name="T52" fmla="*/ 12 w 31"/>
                  <a:gd name="T53" fmla="*/ 10 h 33"/>
                  <a:gd name="T54" fmla="*/ 7 w 31"/>
                  <a:gd name="T55" fmla="*/ 5 h 33"/>
                  <a:gd name="T56" fmla="*/ 7 w 31"/>
                  <a:gd name="T57" fmla="*/ 12 h 33"/>
                  <a:gd name="T58" fmla="*/ 3 w 31"/>
                  <a:gd name="T59" fmla="*/ 14 h 33"/>
                  <a:gd name="T60" fmla="*/ 10 w 31"/>
                  <a:gd name="T61" fmla="*/ 19 h 33"/>
                  <a:gd name="T62" fmla="*/ 5 w 31"/>
                  <a:gd name="T63" fmla="*/ 26 h 33"/>
                  <a:gd name="T64" fmla="*/ 12 w 31"/>
                  <a:gd name="T65" fmla="*/ 24 h 33"/>
                  <a:gd name="T66" fmla="*/ 15 w 31"/>
                  <a:gd name="T6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33">
                    <a:moveTo>
                      <a:pt x="26" y="29"/>
                    </a:moveTo>
                    <a:lnTo>
                      <a:pt x="19" y="26"/>
                    </a:lnTo>
                    <a:lnTo>
                      <a:pt x="15" y="33"/>
                    </a:lnTo>
                    <a:lnTo>
                      <a:pt x="12" y="24"/>
                    </a:lnTo>
                    <a:lnTo>
                      <a:pt x="3" y="26"/>
                    </a:lnTo>
                    <a:lnTo>
                      <a:pt x="7" y="19"/>
                    </a:lnTo>
                    <a:lnTo>
                      <a:pt x="0" y="14"/>
                    </a:lnTo>
                    <a:lnTo>
                      <a:pt x="7" y="12"/>
                    </a:lnTo>
                    <a:lnTo>
                      <a:pt x="5" y="5"/>
                    </a:lnTo>
                    <a:lnTo>
                      <a:pt x="12" y="7"/>
                    </a:lnTo>
                    <a:lnTo>
                      <a:pt x="17" y="0"/>
                    </a:lnTo>
                    <a:lnTo>
                      <a:pt x="22" y="7"/>
                    </a:lnTo>
                    <a:lnTo>
                      <a:pt x="26" y="7"/>
                    </a:lnTo>
                    <a:lnTo>
                      <a:pt x="24" y="14"/>
                    </a:lnTo>
                    <a:lnTo>
                      <a:pt x="31" y="19"/>
                    </a:lnTo>
                    <a:lnTo>
                      <a:pt x="24" y="22"/>
                    </a:lnTo>
                    <a:lnTo>
                      <a:pt x="26" y="29"/>
                    </a:lnTo>
                    <a:close/>
                    <a:moveTo>
                      <a:pt x="15" y="31"/>
                    </a:moveTo>
                    <a:lnTo>
                      <a:pt x="17" y="24"/>
                    </a:lnTo>
                    <a:lnTo>
                      <a:pt x="24" y="26"/>
                    </a:lnTo>
                    <a:lnTo>
                      <a:pt x="24" y="22"/>
                    </a:lnTo>
                    <a:lnTo>
                      <a:pt x="29" y="19"/>
                    </a:lnTo>
                    <a:lnTo>
                      <a:pt x="22" y="14"/>
                    </a:lnTo>
                    <a:lnTo>
                      <a:pt x="26" y="10"/>
                    </a:lnTo>
                    <a:lnTo>
                      <a:pt x="19" y="10"/>
                    </a:lnTo>
                    <a:lnTo>
                      <a:pt x="17" y="2"/>
                    </a:lnTo>
                    <a:lnTo>
                      <a:pt x="12" y="10"/>
                    </a:lnTo>
                    <a:lnTo>
                      <a:pt x="7" y="5"/>
                    </a:lnTo>
                    <a:lnTo>
                      <a:pt x="7" y="12"/>
                    </a:lnTo>
                    <a:lnTo>
                      <a:pt x="3" y="14"/>
                    </a:lnTo>
                    <a:lnTo>
                      <a:pt x="10" y="19"/>
                    </a:lnTo>
                    <a:lnTo>
                      <a:pt x="5" y="26"/>
                    </a:lnTo>
                    <a:lnTo>
                      <a:pt x="12" y="24"/>
                    </a:lnTo>
                    <a:lnTo>
                      <a:pt x="15"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Freeform 412">
                <a:extLst>
                  <a:ext uri="{FF2B5EF4-FFF2-40B4-BE49-F238E27FC236}">
                    <a16:creationId xmlns:a16="http://schemas.microsoft.com/office/drawing/2014/main" id="{96C10F5C-60E3-494C-A24D-D68FD353ADF5}"/>
                  </a:ext>
                </a:extLst>
              </p:cNvPr>
              <p:cNvSpPr>
                <a:spLocks noEditPoints="1"/>
              </p:cNvSpPr>
              <p:nvPr/>
            </p:nvSpPr>
            <p:spPr bwMode="auto">
              <a:xfrm>
                <a:off x="5667" y="1515"/>
                <a:ext cx="36" cy="19"/>
              </a:xfrm>
              <a:custGeom>
                <a:avLst/>
                <a:gdLst>
                  <a:gd name="T0" fmla="*/ 19 w 36"/>
                  <a:gd name="T1" fmla="*/ 19 h 19"/>
                  <a:gd name="T2" fmla="*/ 0 w 36"/>
                  <a:gd name="T3" fmla="*/ 10 h 19"/>
                  <a:gd name="T4" fmla="*/ 19 w 36"/>
                  <a:gd name="T5" fmla="*/ 0 h 19"/>
                  <a:gd name="T6" fmla="*/ 36 w 36"/>
                  <a:gd name="T7" fmla="*/ 10 h 19"/>
                  <a:gd name="T8" fmla="*/ 19 w 36"/>
                  <a:gd name="T9" fmla="*/ 19 h 19"/>
                  <a:gd name="T10" fmla="*/ 5 w 36"/>
                  <a:gd name="T11" fmla="*/ 10 h 19"/>
                  <a:gd name="T12" fmla="*/ 19 w 36"/>
                  <a:gd name="T13" fmla="*/ 17 h 19"/>
                  <a:gd name="T14" fmla="*/ 31 w 36"/>
                  <a:gd name="T15" fmla="*/ 10 h 19"/>
                  <a:gd name="T16" fmla="*/ 19 w 36"/>
                  <a:gd name="T17" fmla="*/ 2 h 19"/>
                  <a:gd name="T18" fmla="*/ 5 w 36"/>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9">
                    <a:moveTo>
                      <a:pt x="19" y="19"/>
                    </a:moveTo>
                    <a:lnTo>
                      <a:pt x="0" y="10"/>
                    </a:lnTo>
                    <a:lnTo>
                      <a:pt x="19" y="0"/>
                    </a:lnTo>
                    <a:lnTo>
                      <a:pt x="36" y="10"/>
                    </a:lnTo>
                    <a:lnTo>
                      <a:pt x="19" y="19"/>
                    </a:lnTo>
                    <a:close/>
                    <a:moveTo>
                      <a:pt x="5" y="10"/>
                    </a:moveTo>
                    <a:lnTo>
                      <a:pt x="19" y="17"/>
                    </a:lnTo>
                    <a:lnTo>
                      <a:pt x="31" y="10"/>
                    </a:lnTo>
                    <a:lnTo>
                      <a:pt x="19" y="2"/>
                    </a:lnTo>
                    <a:lnTo>
                      <a:pt x="5"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 name="Rectangle 413">
                <a:extLst>
                  <a:ext uri="{FF2B5EF4-FFF2-40B4-BE49-F238E27FC236}">
                    <a16:creationId xmlns:a16="http://schemas.microsoft.com/office/drawing/2014/main" id="{97E9AF0B-0A28-42F7-B625-FB8447F4ADF7}"/>
                  </a:ext>
                </a:extLst>
              </p:cNvPr>
              <p:cNvSpPr>
                <a:spLocks noChangeArrowheads="1"/>
              </p:cNvSpPr>
              <p:nvPr/>
            </p:nvSpPr>
            <p:spPr bwMode="auto">
              <a:xfrm>
                <a:off x="5614" y="1470"/>
                <a:ext cx="3" cy="1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Freeform 414">
                <a:extLst>
                  <a:ext uri="{FF2B5EF4-FFF2-40B4-BE49-F238E27FC236}">
                    <a16:creationId xmlns:a16="http://schemas.microsoft.com/office/drawing/2014/main" id="{CF5DDE5C-C056-46E5-B797-241534B3159B}"/>
                  </a:ext>
                </a:extLst>
              </p:cNvPr>
              <p:cNvSpPr>
                <a:spLocks noEditPoints="1"/>
              </p:cNvSpPr>
              <p:nvPr/>
            </p:nvSpPr>
            <p:spPr bwMode="auto">
              <a:xfrm>
                <a:off x="5607" y="1439"/>
                <a:ext cx="19" cy="36"/>
              </a:xfrm>
              <a:custGeom>
                <a:avLst/>
                <a:gdLst>
                  <a:gd name="T0" fmla="*/ 10 w 19"/>
                  <a:gd name="T1" fmla="*/ 36 h 36"/>
                  <a:gd name="T2" fmla="*/ 0 w 19"/>
                  <a:gd name="T3" fmla="*/ 17 h 36"/>
                  <a:gd name="T4" fmla="*/ 10 w 19"/>
                  <a:gd name="T5" fmla="*/ 0 h 36"/>
                  <a:gd name="T6" fmla="*/ 19 w 19"/>
                  <a:gd name="T7" fmla="*/ 17 h 36"/>
                  <a:gd name="T8" fmla="*/ 10 w 19"/>
                  <a:gd name="T9" fmla="*/ 36 h 36"/>
                  <a:gd name="T10" fmla="*/ 3 w 19"/>
                  <a:gd name="T11" fmla="*/ 17 h 36"/>
                  <a:gd name="T12" fmla="*/ 10 w 19"/>
                  <a:gd name="T13" fmla="*/ 31 h 36"/>
                  <a:gd name="T14" fmla="*/ 17 w 19"/>
                  <a:gd name="T15" fmla="*/ 17 h 36"/>
                  <a:gd name="T16" fmla="*/ 10 w 19"/>
                  <a:gd name="T17" fmla="*/ 5 h 36"/>
                  <a:gd name="T18" fmla="*/ 3 w 19"/>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6">
                    <a:moveTo>
                      <a:pt x="10" y="36"/>
                    </a:moveTo>
                    <a:lnTo>
                      <a:pt x="0" y="17"/>
                    </a:lnTo>
                    <a:lnTo>
                      <a:pt x="10" y="0"/>
                    </a:lnTo>
                    <a:lnTo>
                      <a:pt x="19" y="17"/>
                    </a:lnTo>
                    <a:lnTo>
                      <a:pt x="10" y="36"/>
                    </a:lnTo>
                    <a:close/>
                    <a:moveTo>
                      <a:pt x="3" y="17"/>
                    </a:moveTo>
                    <a:lnTo>
                      <a:pt x="10" y="31"/>
                    </a:lnTo>
                    <a:lnTo>
                      <a:pt x="17" y="17"/>
                    </a:lnTo>
                    <a:lnTo>
                      <a:pt x="10" y="5"/>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 name="Freeform 415">
                <a:extLst>
                  <a:ext uri="{FF2B5EF4-FFF2-40B4-BE49-F238E27FC236}">
                    <a16:creationId xmlns:a16="http://schemas.microsoft.com/office/drawing/2014/main" id="{985E6BC9-2268-4286-A984-76A5F1749B0F}"/>
                  </a:ext>
                </a:extLst>
              </p:cNvPr>
              <p:cNvSpPr>
                <a:spLocks/>
              </p:cNvSpPr>
              <p:nvPr/>
            </p:nvSpPr>
            <p:spPr bwMode="auto">
              <a:xfrm>
                <a:off x="5602" y="1467"/>
                <a:ext cx="15" cy="15"/>
              </a:xfrm>
              <a:custGeom>
                <a:avLst/>
                <a:gdLst>
                  <a:gd name="T0" fmla="*/ 15 w 15"/>
                  <a:gd name="T1" fmla="*/ 15 h 15"/>
                  <a:gd name="T2" fmla="*/ 0 w 15"/>
                  <a:gd name="T3" fmla="*/ 0 h 15"/>
                  <a:gd name="T4" fmla="*/ 3 w 15"/>
                  <a:gd name="T5" fmla="*/ 0 h 15"/>
                  <a:gd name="T6" fmla="*/ 15 w 15"/>
                  <a:gd name="T7" fmla="*/ 12 h 15"/>
                  <a:gd name="T8" fmla="*/ 15 w 15"/>
                  <a:gd name="T9" fmla="*/ 15 h 15"/>
                </a:gdLst>
                <a:ahLst/>
                <a:cxnLst>
                  <a:cxn ang="0">
                    <a:pos x="T0" y="T1"/>
                  </a:cxn>
                  <a:cxn ang="0">
                    <a:pos x="T2" y="T3"/>
                  </a:cxn>
                  <a:cxn ang="0">
                    <a:pos x="T4" y="T5"/>
                  </a:cxn>
                  <a:cxn ang="0">
                    <a:pos x="T6" y="T7"/>
                  </a:cxn>
                  <a:cxn ang="0">
                    <a:pos x="T8" y="T9"/>
                  </a:cxn>
                </a:cxnLst>
                <a:rect l="0" t="0" r="r" b="b"/>
                <a:pathLst>
                  <a:path w="15" h="15">
                    <a:moveTo>
                      <a:pt x="15" y="15"/>
                    </a:moveTo>
                    <a:lnTo>
                      <a:pt x="0" y="0"/>
                    </a:lnTo>
                    <a:lnTo>
                      <a:pt x="3" y="0"/>
                    </a:lnTo>
                    <a:lnTo>
                      <a:pt x="15" y="12"/>
                    </a:lnTo>
                    <a:lnTo>
                      <a:pt x="15"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Freeform 416">
                <a:extLst>
                  <a:ext uri="{FF2B5EF4-FFF2-40B4-BE49-F238E27FC236}">
                    <a16:creationId xmlns:a16="http://schemas.microsoft.com/office/drawing/2014/main" id="{01F4200F-A962-4C6E-8BFD-5A0366476B89}"/>
                  </a:ext>
                </a:extLst>
              </p:cNvPr>
              <p:cNvSpPr>
                <a:spLocks/>
              </p:cNvSpPr>
              <p:nvPr/>
            </p:nvSpPr>
            <p:spPr bwMode="auto">
              <a:xfrm>
                <a:off x="5607" y="1486"/>
                <a:ext cx="10" cy="10"/>
              </a:xfrm>
              <a:custGeom>
                <a:avLst/>
                <a:gdLst>
                  <a:gd name="T0" fmla="*/ 10 w 10"/>
                  <a:gd name="T1" fmla="*/ 10 h 10"/>
                  <a:gd name="T2" fmla="*/ 0 w 10"/>
                  <a:gd name="T3" fmla="*/ 0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 name="Freeform 417">
                <a:extLst>
                  <a:ext uri="{FF2B5EF4-FFF2-40B4-BE49-F238E27FC236}">
                    <a16:creationId xmlns:a16="http://schemas.microsoft.com/office/drawing/2014/main" id="{3244351B-89B5-414C-9E53-206B8FE6D10F}"/>
                  </a:ext>
                </a:extLst>
              </p:cNvPr>
              <p:cNvSpPr>
                <a:spLocks/>
              </p:cNvSpPr>
              <p:nvPr/>
            </p:nvSpPr>
            <p:spPr bwMode="auto">
              <a:xfrm>
                <a:off x="5617" y="1467"/>
                <a:ext cx="12" cy="15"/>
              </a:xfrm>
              <a:custGeom>
                <a:avLst/>
                <a:gdLst>
                  <a:gd name="T0" fmla="*/ 0 w 12"/>
                  <a:gd name="T1" fmla="*/ 15 h 15"/>
                  <a:gd name="T2" fmla="*/ 0 w 12"/>
                  <a:gd name="T3" fmla="*/ 12 h 15"/>
                  <a:gd name="T4" fmla="*/ 12 w 12"/>
                  <a:gd name="T5" fmla="*/ 0 h 15"/>
                  <a:gd name="T6" fmla="*/ 12 w 12"/>
                  <a:gd name="T7" fmla="*/ 0 h 15"/>
                  <a:gd name="T8" fmla="*/ 0 w 12"/>
                  <a:gd name="T9" fmla="*/ 15 h 15"/>
                </a:gdLst>
                <a:ahLst/>
                <a:cxnLst>
                  <a:cxn ang="0">
                    <a:pos x="T0" y="T1"/>
                  </a:cxn>
                  <a:cxn ang="0">
                    <a:pos x="T2" y="T3"/>
                  </a:cxn>
                  <a:cxn ang="0">
                    <a:pos x="T4" y="T5"/>
                  </a:cxn>
                  <a:cxn ang="0">
                    <a:pos x="T6" y="T7"/>
                  </a:cxn>
                  <a:cxn ang="0">
                    <a:pos x="T8" y="T9"/>
                  </a:cxn>
                </a:cxnLst>
                <a:rect l="0" t="0" r="r" b="b"/>
                <a:pathLst>
                  <a:path w="12" h="15">
                    <a:moveTo>
                      <a:pt x="0" y="15"/>
                    </a:moveTo>
                    <a:lnTo>
                      <a:pt x="0" y="12"/>
                    </a:lnTo>
                    <a:lnTo>
                      <a:pt x="12" y="0"/>
                    </a:lnTo>
                    <a:lnTo>
                      <a:pt x="12" y="0"/>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Freeform 418">
                <a:extLst>
                  <a:ext uri="{FF2B5EF4-FFF2-40B4-BE49-F238E27FC236}">
                    <a16:creationId xmlns:a16="http://schemas.microsoft.com/office/drawing/2014/main" id="{B55BC605-BBA6-4D6C-B08A-EDF66C201516}"/>
                  </a:ext>
                </a:extLst>
              </p:cNvPr>
              <p:cNvSpPr>
                <a:spLocks/>
              </p:cNvSpPr>
              <p:nvPr/>
            </p:nvSpPr>
            <p:spPr bwMode="auto">
              <a:xfrm>
                <a:off x="5617" y="1486"/>
                <a:ext cx="9" cy="10"/>
              </a:xfrm>
              <a:custGeom>
                <a:avLst/>
                <a:gdLst>
                  <a:gd name="T0" fmla="*/ 0 w 9"/>
                  <a:gd name="T1" fmla="*/ 10 h 10"/>
                  <a:gd name="T2" fmla="*/ 0 w 9"/>
                  <a:gd name="T3" fmla="*/ 8 h 10"/>
                  <a:gd name="T4" fmla="*/ 9 w 9"/>
                  <a:gd name="T5" fmla="*/ 0 h 10"/>
                  <a:gd name="T6" fmla="*/ 9 w 9"/>
                  <a:gd name="T7" fmla="*/ 0 h 10"/>
                  <a:gd name="T8" fmla="*/ 0 w 9"/>
                  <a:gd name="T9" fmla="*/ 10 h 10"/>
                </a:gdLst>
                <a:ahLst/>
                <a:cxnLst>
                  <a:cxn ang="0">
                    <a:pos x="T0" y="T1"/>
                  </a:cxn>
                  <a:cxn ang="0">
                    <a:pos x="T2" y="T3"/>
                  </a:cxn>
                  <a:cxn ang="0">
                    <a:pos x="T4" y="T5"/>
                  </a:cxn>
                  <a:cxn ang="0">
                    <a:pos x="T6" y="T7"/>
                  </a:cxn>
                  <a:cxn ang="0">
                    <a:pos x="T8" y="T9"/>
                  </a:cxn>
                </a:cxnLst>
                <a:rect l="0" t="0" r="r" b="b"/>
                <a:pathLst>
                  <a:path w="9" h="10">
                    <a:moveTo>
                      <a:pt x="0" y="10"/>
                    </a:moveTo>
                    <a:lnTo>
                      <a:pt x="0" y="8"/>
                    </a:lnTo>
                    <a:lnTo>
                      <a:pt x="9" y="0"/>
                    </a:lnTo>
                    <a:lnTo>
                      <a:pt x="9"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8" name="Freeform 419">
                <a:extLst>
                  <a:ext uri="{FF2B5EF4-FFF2-40B4-BE49-F238E27FC236}">
                    <a16:creationId xmlns:a16="http://schemas.microsoft.com/office/drawing/2014/main" id="{E49EB146-3807-40DD-A80F-951BED2C52FF}"/>
                  </a:ext>
                </a:extLst>
              </p:cNvPr>
              <p:cNvSpPr>
                <a:spLocks noEditPoints="1"/>
              </p:cNvSpPr>
              <p:nvPr/>
            </p:nvSpPr>
            <p:spPr bwMode="auto">
              <a:xfrm>
                <a:off x="5607" y="1577"/>
                <a:ext cx="19" cy="33"/>
              </a:xfrm>
              <a:custGeom>
                <a:avLst/>
                <a:gdLst>
                  <a:gd name="T0" fmla="*/ 10 w 19"/>
                  <a:gd name="T1" fmla="*/ 33 h 33"/>
                  <a:gd name="T2" fmla="*/ 0 w 19"/>
                  <a:gd name="T3" fmla="*/ 16 h 33"/>
                  <a:gd name="T4" fmla="*/ 10 w 19"/>
                  <a:gd name="T5" fmla="*/ 0 h 33"/>
                  <a:gd name="T6" fmla="*/ 19 w 19"/>
                  <a:gd name="T7" fmla="*/ 16 h 33"/>
                  <a:gd name="T8" fmla="*/ 10 w 19"/>
                  <a:gd name="T9" fmla="*/ 33 h 33"/>
                  <a:gd name="T10" fmla="*/ 3 w 19"/>
                  <a:gd name="T11" fmla="*/ 16 h 33"/>
                  <a:gd name="T12" fmla="*/ 10 w 19"/>
                  <a:gd name="T13" fmla="*/ 31 h 33"/>
                  <a:gd name="T14" fmla="*/ 17 w 19"/>
                  <a:gd name="T15" fmla="*/ 16 h 33"/>
                  <a:gd name="T16" fmla="*/ 10 w 19"/>
                  <a:gd name="T17" fmla="*/ 2 h 33"/>
                  <a:gd name="T18" fmla="*/ 3 w 19"/>
                  <a:gd name="T19"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3">
                    <a:moveTo>
                      <a:pt x="10" y="33"/>
                    </a:moveTo>
                    <a:lnTo>
                      <a:pt x="0" y="16"/>
                    </a:lnTo>
                    <a:lnTo>
                      <a:pt x="10" y="0"/>
                    </a:lnTo>
                    <a:lnTo>
                      <a:pt x="19" y="16"/>
                    </a:lnTo>
                    <a:lnTo>
                      <a:pt x="10" y="33"/>
                    </a:lnTo>
                    <a:close/>
                    <a:moveTo>
                      <a:pt x="3" y="16"/>
                    </a:moveTo>
                    <a:lnTo>
                      <a:pt x="10" y="31"/>
                    </a:lnTo>
                    <a:lnTo>
                      <a:pt x="17" y="16"/>
                    </a:lnTo>
                    <a:lnTo>
                      <a:pt x="10" y="2"/>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9" name="Freeform 420">
                <a:extLst>
                  <a:ext uri="{FF2B5EF4-FFF2-40B4-BE49-F238E27FC236}">
                    <a16:creationId xmlns:a16="http://schemas.microsoft.com/office/drawing/2014/main" id="{062E6194-424A-49F7-B1E0-A7B5A7B88AB2}"/>
                  </a:ext>
                </a:extLst>
              </p:cNvPr>
              <p:cNvSpPr>
                <a:spLocks/>
              </p:cNvSpPr>
              <p:nvPr/>
            </p:nvSpPr>
            <p:spPr bwMode="auto">
              <a:xfrm>
                <a:off x="5602" y="1570"/>
                <a:ext cx="15" cy="14"/>
              </a:xfrm>
              <a:custGeom>
                <a:avLst/>
                <a:gdLst>
                  <a:gd name="T0" fmla="*/ 3 w 15"/>
                  <a:gd name="T1" fmla="*/ 14 h 14"/>
                  <a:gd name="T2" fmla="*/ 0 w 15"/>
                  <a:gd name="T3" fmla="*/ 12 h 14"/>
                  <a:gd name="T4" fmla="*/ 15 w 15"/>
                  <a:gd name="T5" fmla="*/ 0 h 14"/>
                  <a:gd name="T6" fmla="*/ 15 w 15"/>
                  <a:gd name="T7" fmla="*/ 0 h 14"/>
                  <a:gd name="T8" fmla="*/ 3 w 15"/>
                  <a:gd name="T9" fmla="*/ 14 h 14"/>
                </a:gdLst>
                <a:ahLst/>
                <a:cxnLst>
                  <a:cxn ang="0">
                    <a:pos x="T0" y="T1"/>
                  </a:cxn>
                  <a:cxn ang="0">
                    <a:pos x="T2" y="T3"/>
                  </a:cxn>
                  <a:cxn ang="0">
                    <a:pos x="T4" y="T5"/>
                  </a:cxn>
                  <a:cxn ang="0">
                    <a:pos x="T6" y="T7"/>
                  </a:cxn>
                  <a:cxn ang="0">
                    <a:pos x="T8" y="T9"/>
                  </a:cxn>
                </a:cxnLst>
                <a:rect l="0" t="0" r="r" b="b"/>
                <a:pathLst>
                  <a:path w="15" h="14">
                    <a:moveTo>
                      <a:pt x="3" y="14"/>
                    </a:moveTo>
                    <a:lnTo>
                      <a:pt x="0" y="12"/>
                    </a:lnTo>
                    <a:lnTo>
                      <a:pt x="15" y="0"/>
                    </a:lnTo>
                    <a:lnTo>
                      <a:pt x="15" y="0"/>
                    </a:lnTo>
                    <a:lnTo>
                      <a:pt x="3"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421">
                <a:extLst>
                  <a:ext uri="{FF2B5EF4-FFF2-40B4-BE49-F238E27FC236}">
                    <a16:creationId xmlns:a16="http://schemas.microsoft.com/office/drawing/2014/main" id="{53A87CE2-B2B6-46CC-B243-72B3CF45320B}"/>
                  </a:ext>
                </a:extLst>
              </p:cNvPr>
              <p:cNvSpPr>
                <a:spLocks/>
              </p:cNvSpPr>
              <p:nvPr/>
            </p:nvSpPr>
            <p:spPr bwMode="auto">
              <a:xfrm>
                <a:off x="5607" y="1555"/>
                <a:ext cx="10" cy="10"/>
              </a:xfrm>
              <a:custGeom>
                <a:avLst/>
                <a:gdLst>
                  <a:gd name="T0" fmla="*/ 0 w 10"/>
                  <a:gd name="T1" fmla="*/ 10 h 10"/>
                  <a:gd name="T2" fmla="*/ 0 w 10"/>
                  <a:gd name="T3" fmla="*/ 8 h 10"/>
                  <a:gd name="T4" fmla="*/ 10 w 10"/>
                  <a:gd name="T5" fmla="*/ 0 h 10"/>
                  <a:gd name="T6" fmla="*/ 10 w 10"/>
                  <a:gd name="T7" fmla="*/ 0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422">
                <a:extLst>
                  <a:ext uri="{FF2B5EF4-FFF2-40B4-BE49-F238E27FC236}">
                    <a16:creationId xmlns:a16="http://schemas.microsoft.com/office/drawing/2014/main" id="{BDBA6FF2-547C-4C26-905F-102D860A7BBF}"/>
                  </a:ext>
                </a:extLst>
              </p:cNvPr>
              <p:cNvSpPr>
                <a:spLocks/>
              </p:cNvSpPr>
              <p:nvPr/>
            </p:nvSpPr>
            <p:spPr bwMode="auto">
              <a:xfrm>
                <a:off x="5617" y="1570"/>
                <a:ext cx="12" cy="14"/>
              </a:xfrm>
              <a:custGeom>
                <a:avLst/>
                <a:gdLst>
                  <a:gd name="T0" fmla="*/ 12 w 12"/>
                  <a:gd name="T1" fmla="*/ 14 h 14"/>
                  <a:gd name="T2" fmla="*/ 0 w 12"/>
                  <a:gd name="T3" fmla="*/ 0 h 14"/>
                  <a:gd name="T4" fmla="*/ 0 w 12"/>
                  <a:gd name="T5" fmla="*/ 0 h 14"/>
                  <a:gd name="T6" fmla="*/ 12 w 12"/>
                  <a:gd name="T7" fmla="*/ 12 h 14"/>
                  <a:gd name="T8" fmla="*/ 12 w 12"/>
                  <a:gd name="T9" fmla="*/ 14 h 14"/>
                </a:gdLst>
                <a:ahLst/>
                <a:cxnLst>
                  <a:cxn ang="0">
                    <a:pos x="T0" y="T1"/>
                  </a:cxn>
                  <a:cxn ang="0">
                    <a:pos x="T2" y="T3"/>
                  </a:cxn>
                  <a:cxn ang="0">
                    <a:pos x="T4" y="T5"/>
                  </a:cxn>
                  <a:cxn ang="0">
                    <a:pos x="T6" y="T7"/>
                  </a:cxn>
                  <a:cxn ang="0">
                    <a:pos x="T8" y="T9"/>
                  </a:cxn>
                </a:cxnLst>
                <a:rect l="0" t="0" r="r" b="b"/>
                <a:pathLst>
                  <a:path w="12" h="14">
                    <a:moveTo>
                      <a:pt x="12" y="14"/>
                    </a:moveTo>
                    <a:lnTo>
                      <a:pt x="0" y="0"/>
                    </a:lnTo>
                    <a:lnTo>
                      <a:pt x="0" y="0"/>
                    </a:lnTo>
                    <a:lnTo>
                      <a:pt x="12" y="12"/>
                    </a:lnTo>
                    <a:lnTo>
                      <a:pt x="1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423">
                <a:extLst>
                  <a:ext uri="{FF2B5EF4-FFF2-40B4-BE49-F238E27FC236}">
                    <a16:creationId xmlns:a16="http://schemas.microsoft.com/office/drawing/2014/main" id="{A1714839-C244-4748-81C8-44FB22A4745F}"/>
                  </a:ext>
                </a:extLst>
              </p:cNvPr>
              <p:cNvSpPr>
                <a:spLocks/>
              </p:cNvSpPr>
              <p:nvPr/>
            </p:nvSpPr>
            <p:spPr bwMode="auto">
              <a:xfrm>
                <a:off x="5617" y="1555"/>
                <a:ext cx="9" cy="10"/>
              </a:xfrm>
              <a:custGeom>
                <a:avLst/>
                <a:gdLst>
                  <a:gd name="T0" fmla="*/ 9 w 9"/>
                  <a:gd name="T1" fmla="*/ 10 h 10"/>
                  <a:gd name="T2" fmla="*/ 0 w 9"/>
                  <a:gd name="T3" fmla="*/ 0 h 10"/>
                  <a:gd name="T4" fmla="*/ 0 w 9"/>
                  <a:gd name="T5" fmla="*/ 0 h 10"/>
                  <a:gd name="T6" fmla="*/ 9 w 9"/>
                  <a:gd name="T7" fmla="*/ 8 h 10"/>
                  <a:gd name="T8" fmla="*/ 9 w 9"/>
                  <a:gd name="T9" fmla="*/ 10 h 10"/>
                </a:gdLst>
                <a:ahLst/>
                <a:cxnLst>
                  <a:cxn ang="0">
                    <a:pos x="T0" y="T1"/>
                  </a:cxn>
                  <a:cxn ang="0">
                    <a:pos x="T2" y="T3"/>
                  </a:cxn>
                  <a:cxn ang="0">
                    <a:pos x="T4" y="T5"/>
                  </a:cxn>
                  <a:cxn ang="0">
                    <a:pos x="T6" y="T7"/>
                  </a:cxn>
                  <a:cxn ang="0">
                    <a:pos x="T8" y="T9"/>
                  </a:cxn>
                </a:cxnLst>
                <a:rect l="0" t="0" r="r" b="b"/>
                <a:pathLst>
                  <a:path w="9" h="10">
                    <a:moveTo>
                      <a:pt x="9" y="10"/>
                    </a:moveTo>
                    <a:lnTo>
                      <a:pt x="0" y="0"/>
                    </a:lnTo>
                    <a:lnTo>
                      <a:pt x="0" y="0"/>
                    </a:lnTo>
                    <a:lnTo>
                      <a:pt x="9" y="8"/>
                    </a:lnTo>
                    <a:lnTo>
                      <a:pt x="9"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Rectangle 424">
                <a:extLst>
                  <a:ext uri="{FF2B5EF4-FFF2-40B4-BE49-F238E27FC236}">
                    <a16:creationId xmlns:a16="http://schemas.microsoft.com/office/drawing/2014/main" id="{5F39BFEB-B1DB-4127-88E1-1EF8E2E3B71B}"/>
                  </a:ext>
                </a:extLst>
              </p:cNvPr>
              <p:cNvSpPr>
                <a:spLocks noChangeArrowheads="1"/>
              </p:cNvSpPr>
              <p:nvPr/>
            </p:nvSpPr>
            <p:spPr bwMode="auto">
              <a:xfrm>
                <a:off x="5562" y="1525"/>
                <a:ext cx="110"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425">
                <a:extLst>
                  <a:ext uri="{FF2B5EF4-FFF2-40B4-BE49-F238E27FC236}">
                    <a16:creationId xmlns:a16="http://schemas.microsoft.com/office/drawing/2014/main" id="{3FBD42EF-8327-49B6-BF3F-7A8F47EF47AC}"/>
                  </a:ext>
                </a:extLst>
              </p:cNvPr>
              <p:cNvSpPr>
                <a:spLocks noEditPoints="1"/>
              </p:cNvSpPr>
              <p:nvPr/>
            </p:nvSpPr>
            <p:spPr bwMode="auto">
              <a:xfrm>
                <a:off x="5531" y="1515"/>
                <a:ext cx="33" cy="19"/>
              </a:xfrm>
              <a:custGeom>
                <a:avLst/>
                <a:gdLst>
                  <a:gd name="T0" fmla="*/ 17 w 33"/>
                  <a:gd name="T1" fmla="*/ 19 h 19"/>
                  <a:gd name="T2" fmla="*/ 0 w 33"/>
                  <a:gd name="T3" fmla="*/ 10 h 19"/>
                  <a:gd name="T4" fmla="*/ 17 w 33"/>
                  <a:gd name="T5" fmla="*/ 0 h 19"/>
                  <a:gd name="T6" fmla="*/ 33 w 33"/>
                  <a:gd name="T7" fmla="*/ 10 h 19"/>
                  <a:gd name="T8" fmla="*/ 17 w 33"/>
                  <a:gd name="T9" fmla="*/ 19 h 19"/>
                  <a:gd name="T10" fmla="*/ 2 w 33"/>
                  <a:gd name="T11" fmla="*/ 10 h 19"/>
                  <a:gd name="T12" fmla="*/ 17 w 33"/>
                  <a:gd name="T13" fmla="*/ 17 h 19"/>
                  <a:gd name="T14" fmla="*/ 31 w 33"/>
                  <a:gd name="T15" fmla="*/ 10 h 19"/>
                  <a:gd name="T16" fmla="*/ 17 w 33"/>
                  <a:gd name="T17" fmla="*/ 2 h 19"/>
                  <a:gd name="T18" fmla="*/ 2 w 33"/>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9">
                    <a:moveTo>
                      <a:pt x="17" y="19"/>
                    </a:moveTo>
                    <a:lnTo>
                      <a:pt x="0" y="10"/>
                    </a:lnTo>
                    <a:lnTo>
                      <a:pt x="17" y="0"/>
                    </a:lnTo>
                    <a:lnTo>
                      <a:pt x="33" y="10"/>
                    </a:lnTo>
                    <a:lnTo>
                      <a:pt x="17" y="19"/>
                    </a:lnTo>
                    <a:close/>
                    <a:moveTo>
                      <a:pt x="2" y="10"/>
                    </a:moveTo>
                    <a:lnTo>
                      <a:pt x="17" y="17"/>
                    </a:lnTo>
                    <a:lnTo>
                      <a:pt x="31" y="10"/>
                    </a:lnTo>
                    <a:lnTo>
                      <a:pt x="17" y="2"/>
                    </a:lnTo>
                    <a:lnTo>
                      <a:pt x="2"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5" name="Freeform 426">
                <a:extLst>
                  <a:ext uri="{FF2B5EF4-FFF2-40B4-BE49-F238E27FC236}">
                    <a16:creationId xmlns:a16="http://schemas.microsoft.com/office/drawing/2014/main" id="{E4C3A8AF-8579-43EC-8602-74ED5EA5FD8D}"/>
                  </a:ext>
                </a:extLst>
              </p:cNvPr>
              <p:cNvSpPr>
                <a:spLocks/>
              </p:cNvSpPr>
              <p:nvPr/>
            </p:nvSpPr>
            <p:spPr bwMode="auto">
              <a:xfrm>
                <a:off x="5557" y="1525"/>
                <a:ext cx="14" cy="14"/>
              </a:xfrm>
              <a:custGeom>
                <a:avLst/>
                <a:gdLst>
                  <a:gd name="T0" fmla="*/ 2 w 14"/>
                  <a:gd name="T1" fmla="*/ 14 h 14"/>
                  <a:gd name="T2" fmla="*/ 0 w 14"/>
                  <a:gd name="T3" fmla="*/ 11 h 14"/>
                  <a:gd name="T4" fmla="*/ 14 w 14"/>
                  <a:gd name="T5" fmla="*/ 0 h 14"/>
                  <a:gd name="T6" fmla="*/ 14 w 14"/>
                  <a:gd name="T7" fmla="*/ 0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1"/>
                    </a:lnTo>
                    <a:lnTo>
                      <a:pt x="14" y="0"/>
                    </a:lnTo>
                    <a:lnTo>
                      <a:pt x="14"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6" name="Freeform 427">
                <a:extLst>
                  <a:ext uri="{FF2B5EF4-FFF2-40B4-BE49-F238E27FC236}">
                    <a16:creationId xmlns:a16="http://schemas.microsoft.com/office/drawing/2014/main" id="{82B2B1E0-99D0-40C0-8431-B320BB5BD142}"/>
                  </a:ext>
                </a:extLst>
              </p:cNvPr>
              <p:cNvSpPr>
                <a:spLocks/>
              </p:cNvSpPr>
              <p:nvPr/>
            </p:nvSpPr>
            <p:spPr bwMode="auto">
              <a:xfrm>
                <a:off x="5576" y="1525"/>
                <a:ext cx="10" cy="9"/>
              </a:xfrm>
              <a:custGeom>
                <a:avLst/>
                <a:gdLst>
                  <a:gd name="T0" fmla="*/ 3 w 10"/>
                  <a:gd name="T1" fmla="*/ 9 h 9"/>
                  <a:gd name="T2" fmla="*/ 0 w 10"/>
                  <a:gd name="T3" fmla="*/ 9 h 9"/>
                  <a:gd name="T4" fmla="*/ 10 w 10"/>
                  <a:gd name="T5" fmla="*/ 0 h 9"/>
                  <a:gd name="T6" fmla="*/ 10 w 10"/>
                  <a:gd name="T7" fmla="*/ 0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9"/>
                    </a:lnTo>
                    <a:lnTo>
                      <a:pt x="10" y="0"/>
                    </a:lnTo>
                    <a:lnTo>
                      <a:pt x="10" y="0"/>
                    </a:lnTo>
                    <a:lnTo>
                      <a:pt x="3"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7" name="Freeform 428">
                <a:extLst>
                  <a:ext uri="{FF2B5EF4-FFF2-40B4-BE49-F238E27FC236}">
                    <a16:creationId xmlns:a16="http://schemas.microsoft.com/office/drawing/2014/main" id="{323A8203-1571-415F-87C7-B6A9E3448D52}"/>
                  </a:ext>
                </a:extLst>
              </p:cNvPr>
              <p:cNvSpPr>
                <a:spLocks/>
              </p:cNvSpPr>
              <p:nvPr/>
            </p:nvSpPr>
            <p:spPr bwMode="auto">
              <a:xfrm>
                <a:off x="5557" y="1513"/>
                <a:ext cx="14" cy="12"/>
              </a:xfrm>
              <a:custGeom>
                <a:avLst/>
                <a:gdLst>
                  <a:gd name="T0" fmla="*/ 14 w 14"/>
                  <a:gd name="T1" fmla="*/ 12 h 12"/>
                  <a:gd name="T2" fmla="*/ 0 w 14"/>
                  <a:gd name="T3" fmla="*/ 0 h 12"/>
                  <a:gd name="T4" fmla="*/ 2 w 14"/>
                  <a:gd name="T5" fmla="*/ 0 h 12"/>
                  <a:gd name="T6" fmla="*/ 14 w 14"/>
                  <a:gd name="T7" fmla="*/ 12 h 12"/>
                  <a:gd name="T8" fmla="*/ 14 w 14"/>
                  <a:gd name="T9" fmla="*/ 12 h 12"/>
                </a:gdLst>
                <a:ahLst/>
                <a:cxnLst>
                  <a:cxn ang="0">
                    <a:pos x="T0" y="T1"/>
                  </a:cxn>
                  <a:cxn ang="0">
                    <a:pos x="T2" y="T3"/>
                  </a:cxn>
                  <a:cxn ang="0">
                    <a:pos x="T4" y="T5"/>
                  </a:cxn>
                  <a:cxn ang="0">
                    <a:pos x="T6" y="T7"/>
                  </a:cxn>
                  <a:cxn ang="0">
                    <a:pos x="T8" y="T9"/>
                  </a:cxn>
                </a:cxnLst>
                <a:rect l="0" t="0" r="r" b="b"/>
                <a:pathLst>
                  <a:path w="14" h="12">
                    <a:moveTo>
                      <a:pt x="14" y="12"/>
                    </a:moveTo>
                    <a:lnTo>
                      <a:pt x="0" y="0"/>
                    </a:lnTo>
                    <a:lnTo>
                      <a:pt x="2" y="0"/>
                    </a:lnTo>
                    <a:lnTo>
                      <a:pt x="14" y="12"/>
                    </a:lnTo>
                    <a:lnTo>
                      <a:pt x="14"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8" name="Freeform 429">
                <a:extLst>
                  <a:ext uri="{FF2B5EF4-FFF2-40B4-BE49-F238E27FC236}">
                    <a16:creationId xmlns:a16="http://schemas.microsoft.com/office/drawing/2014/main" id="{9BAE8BDA-B267-409E-B5E3-78A847348D27}"/>
                  </a:ext>
                </a:extLst>
              </p:cNvPr>
              <p:cNvSpPr>
                <a:spLocks/>
              </p:cNvSpPr>
              <p:nvPr/>
            </p:nvSpPr>
            <p:spPr bwMode="auto">
              <a:xfrm>
                <a:off x="5576" y="1515"/>
                <a:ext cx="10" cy="10"/>
              </a:xfrm>
              <a:custGeom>
                <a:avLst/>
                <a:gdLst>
                  <a:gd name="T0" fmla="*/ 10 w 10"/>
                  <a:gd name="T1" fmla="*/ 10 h 10"/>
                  <a:gd name="T2" fmla="*/ 0 w 10"/>
                  <a:gd name="T3" fmla="*/ 0 h 10"/>
                  <a:gd name="T4" fmla="*/ 3 w 10"/>
                  <a:gd name="T5" fmla="*/ 0 h 10"/>
                  <a:gd name="T6" fmla="*/ 10 w 10"/>
                  <a:gd name="T7" fmla="*/ 10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3" y="0"/>
                    </a:lnTo>
                    <a:lnTo>
                      <a:pt x="10" y="10"/>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9" name="Freeform 430">
                <a:extLst>
                  <a:ext uri="{FF2B5EF4-FFF2-40B4-BE49-F238E27FC236}">
                    <a16:creationId xmlns:a16="http://schemas.microsoft.com/office/drawing/2014/main" id="{B47430D8-86F0-4C60-BC50-D9791DA574D6}"/>
                  </a:ext>
                </a:extLst>
              </p:cNvPr>
              <p:cNvSpPr>
                <a:spLocks/>
              </p:cNvSpPr>
              <p:nvPr/>
            </p:nvSpPr>
            <p:spPr bwMode="auto">
              <a:xfrm>
                <a:off x="5660" y="1525"/>
                <a:ext cx="14" cy="14"/>
              </a:xfrm>
              <a:custGeom>
                <a:avLst/>
                <a:gdLst>
                  <a:gd name="T0" fmla="*/ 14 w 14"/>
                  <a:gd name="T1" fmla="*/ 14 h 14"/>
                  <a:gd name="T2" fmla="*/ 0 w 14"/>
                  <a:gd name="T3" fmla="*/ 0 h 14"/>
                  <a:gd name="T4" fmla="*/ 2 w 14"/>
                  <a:gd name="T5" fmla="*/ 0 h 14"/>
                  <a:gd name="T6" fmla="*/ 14 w 14"/>
                  <a:gd name="T7" fmla="*/ 11 h 14"/>
                  <a:gd name="T8" fmla="*/ 14 w 14"/>
                  <a:gd name="T9" fmla="*/ 14 h 14"/>
                </a:gdLst>
                <a:ahLst/>
                <a:cxnLst>
                  <a:cxn ang="0">
                    <a:pos x="T0" y="T1"/>
                  </a:cxn>
                  <a:cxn ang="0">
                    <a:pos x="T2" y="T3"/>
                  </a:cxn>
                  <a:cxn ang="0">
                    <a:pos x="T4" y="T5"/>
                  </a:cxn>
                  <a:cxn ang="0">
                    <a:pos x="T6" y="T7"/>
                  </a:cxn>
                  <a:cxn ang="0">
                    <a:pos x="T8" y="T9"/>
                  </a:cxn>
                </a:cxnLst>
                <a:rect l="0" t="0" r="r" b="b"/>
                <a:pathLst>
                  <a:path w="14" h="14">
                    <a:moveTo>
                      <a:pt x="14" y="14"/>
                    </a:moveTo>
                    <a:lnTo>
                      <a:pt x="0" y="0"/>
                    </a:lnTo>
                    <a:lnTo>
                      <a:pt x="2" y="0"/>
                    </a:lnTo>
                    <a:lnTo>
                      <a:pt x="14" y="11"/>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0" name="Freeform 431">
                <a:extLst>
                  <a:ext uri="{FF2B5EF4-FFF2-40B4-BE49-F238E27FC236}">
                    <a16:creationId xmlns:a16="http://schemas.microsoft.com/office/drawing/2014/main" id="{1A834159-744C-4DE8-A185-5E9E9ABB5EE5}"/>
                  </a:ext>
                </a:extLst>
              </p:cNvPr>
              <p:cNvSpPr>
                <a:spLocks/>
              </p:cNvSpPr>
              <p:nvPr/>
            </p:nvSpPr>
            <p:spPr bwMode="auto">
              <a:xfrm>
                <a:off x="5645" y="1525"/>
                <a:ext cx="10" cy="9"/>
              </a:xfrm>
              <a:custGeom>
                <a:avLst/>
                <a:gdLst>
                  <a:gd name="T0" fmla="*/ 10 w 10"/>
                  <a:gd name="T1" fmla="*/ 9 h 9"/>
                  <a:gd name="T2" fmla="*/ 0 w 10"/>
                  <a:gd name="T3" fmla="*/ 0 h 9"/>
                  <a:gd name="T4" fmla="*/ 3 w 10"/>
                  <a:gd name="T5" fmla="*/ 0 h 9"/>
                  <a:gd name="T6" fmla="*/ 10 w 10"/>
                  <a:gd name="T7" fmla="*/ 9 h 9"/>
                  <a:gd name="T8" fmla="*/ 10 w 10"/>
                  <a:gd name="T9" fmla="*/ 9 h 9"/>
                </a:gdLst>
                <a:ahLst/>
                <a:cxnLst>
                  <a:cxn ang="0">
                    <a:pos x="T0" y="T1"/>
                  </a:cxn>
                  <a:cxn ang="0">
                    <a:pos x="T2" y="T3"/>
                  </a:cxn>
                  <a:cxn ang="0">
                    <a:pos x="T4" y="T5"/>
                  </a:cxn>
                  <a:cxn ang="0">
                    <a:pos x="T6" y="T7"/>
                  </a:cxn>
                  <a:cxn ang="0">
                    <a:pos x="T8" y="T9"/>
                  </a:cxn>
                </a:cxnLst>
                <a:rect l="0" t="0" r="r" b="b"/>
                <a:pathLst>
                  <a:path w="10" h="9">
                    <a:moveTo>
                      <a:pt x="10" y="9"/>
                    </a:moveTo>
                    <a:lnTo>
                      <a:pt x="0" y="0"/>
                    </a:lnTo>
                    <a:lnTo>
                      <a:pt x="3" y="0"/>
                    </a:lnTo>
                    <a:lnTo>
                      <a:pt x="10" y="9"/>
                    </a:lnTo>
                    <a:lnTo>
                      <a:pt x="1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1" name="Freeform 432">
                <a:extLst>
                  <a:ext uri="{FF2B5EF4-FFF2-40B4-BE49-F238E27FC236}">
                    <a16:creationId xmlns:a16="http://schemas.microsoft.com/office/drawing/2014/main" id="{509B8E01-F786-436C-B189-257A43D12C01}"/>
                  </a:ext>
                </a:extLst>
              </p:cNvPr>
              <p:cNvSpPr>
                <a:spLocks/>
              </p:cNvSpPr>
              <p:nvPr/>
            </p:nvSpPr>
            <p:spPr bwMode="auto">
              <a:xfrm>
                <a:off x="5660" y="1513"/>
                <a:ext cx="14" cy="12"/>
              </a:xfrm>
              <a:custGeom>
                <a:avLst/>
                <a:gdLst>
                  <a:gd name="T0" fmla="*/ 2 w 14"/>
                  <a:gd name="T1" fmla="*/ 12 h 12"/>
                  <a:gd name="T2" fmla="*/ 0 w 14"/>
                  <a:gd name="T3" fmla="*/ 12 h 12"/>
                  <a:gd name="T4" fmla="*/ 14 w 14"/>
                  <a:gd name="T5" fmla="*/ 0 h 12"/>
                  <a:gd name="T6" fmla="*/ 14 w 14"/>
                  <a:gd name="T7" fmla="*/ 0 h 12"/>
                  <a:gd name="T8" fmla="*/ 2 w 14"/>
                  <a:gd name="T9" fmla="*/ 12 h 12"/>
                </a:gdLst>
                <a:ahLst/>
                <a:cxnLst>
                  <a:cxn ang="0">
                    <a:pos x="T0" y="T1"/>
                  </a:cxn>
                  <a:cxn ang="0">
                    <a:pos x="T2" y="T3"/>
                  </a:cxn>
                  <a:cxn ang="0">
                    <a:pos x="T4" y="T5"/>
                  </a:cxn>
                  <a:cxn ang="0">
                    <a:pos x="T6" y="T7"/>
                  </a:cxn>
                  <a:cxn ang="0">
                    <a:pos x="T8" y="T9"/>
                  </a:cxn>
                </a:cxnLst>
                <a:rect l="0" t="0" r="r" b="b"/>
                <a:pathLst>
                  <a:path w="14" h="12">
                    <a:moveTo>
                      <a:pt x="2" y="12"/>
                    </a:moveTo>
                    <a:lnTo>
                      <a:pt x="0" y="12"/>
                    </a:lnTo>
                    <a:lnTo>
                      <a:pt x="14" y="0"/>
                    </a:lnTo>
                    <a:lnTo>
                      <a:pt x="14"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2" name="Freeform 433">
                <a:extLst>
                  <a:ext uri="{FF2B5EF4-FFF2-40B4-BE49-F238E27FC236}">
                    <a16:creationId xmlns:a16="http://schemas.microsoft.com/office/drawing/2014/main" id="{AF1C266F-8EE2-4BB0-89A4-5CF4473A7B98}"/>
                  </a:ext>
                </a:extLst>
              </p:cNvPr>
              <p:cNvSpPr>
                <a:spLocks/>
              </p:cNvSpPr>
              <p:nvPr/>
            </p:nvSpPr>
            <p:spPr bwMode="auto">
              <a:xfrm>
                <a:off x="5645" y="1515"/>
                <a:ext cx="10" cy="10"/>
              </a:xfrm>
              <a:custGeom>
                <a:avLst/>
                <a:gdLst>
                  <a:gd name="T0" fmla="*/ 3 w 10"/>
                  <a:gd name="T1" fmla="*/ 10 h 10"/>
                  <a:gd name="T2" fmla="*/ 0 w 10"/>
                  <a:gd name="T3" fmla="*/ 10 h 10"/>
                  <a:gd name="T4" fmla="*/ 10 w 10"/>
                  <a:gd name="T5" fmla="*/ 0 h 10"/>
                  <a:gd name="T6" fmla="*/ 10 w 10"/>
                  <a:gd name="T7" fmla="*/ 0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10"/>
                    </a:lnTo>
                    <a:lnTo>
                      <a:pt x="10" y="0"/>
                    </a:lnTo>
                    <a:lnTo>
                      <a:pt x="10" y="0"/>
                    </a:lnTo>
                    <a:lnTo>
                      <a:pt x="3"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3" name="Freeform 434">
                <a:extLst>
                  <a:ext uri="{FF2B5EF4-FFF2-40B4-BE49-F238E27FC236}">
                    <a16:creationId xmlns:a16="http://schemas.microsoft.com/office/drawing/2014/main" id="{95A69E31-28ED-4B86-BF6E-CC5DDC6F63D7}"/>
                  </a:ext>
                </a:extLst>
              </p:cNvPr>
              <p:cNvSpPr>
                <a:spLocks/>
              </p:cNvSpPr>
              <p:nvPr/>
            </p:nvSpPr>
            <p:spPr bwMode="auto">
              <a:xfrm>
                <a:off x="5576" y="1486"/>
                <a:ext cx="81" cy="79"/>
              </a:xfrm>
              <a:custGeom>
                <a:avLst/>
                <a:gdLst>
                  <a:gd name="T0" fmla="*/ 79 w 81"/>
                  <a:gd name="T1" fmla="*/ 79 h 79"/>
                  <a:gd name="T2" fmla="*/ 0 w 81"/>
                  <a:gd name="T3" fmla="*/ 0 h 79"/>
                  <a:gd name="T4" fmla="*/ 3 w 81"/>
                  <a:gd name="T5" fmla="*/ 0 h 79"/>
                  <a:gd name="T6" fmla="*/ 81 w 81"/>
                  <a:gd name="T7" fmla="*/ 79 h 79"/>
                  <a:gd name="T8" fmla="*/ 79 w 81"/>
                  <a:gd name="T9" fmla="*/ 79 h 79"/>
                </a:gdLst>
                <a:ahLst/>
                <a:cxnLst>
                  <a:cxn ang="0">
                    <a:pos x="T0" y="T1"/>
                  </a:cxn>
                  <a:cxn ang="0">
                    <a:pos x="T2" y="T3"/>
                  </a:cxn>
                  <a:cxn ang="0">
                    <a:pos x="T4" y="T5"/>
                  </a:cxn>
                  <a:cxn ang="0">
                    <a:pos x="T6" y="T7"/>
                  </a:cxn>
                  <a:cxn ang="0">
                    <a:pos x="T8" y="T9"/>
                  </a:cxn>
                </a:cxnLst>
                <a:rect l="0" t="0" r="r" b="b"/>
                <a:pathLst>
                  <a:path w="81" h="79">
                    <a:moveTo>
                      <a:pt x="79" y="79"/>
                    </a:moveTo>
                    <a:lnTo>
                      <a:pt x="0" y="0"/>
                    </a:lnTo>
                    <a:lnTo>
                      <a:pt x="3" y="0"/>
                    </a:lnTo>
                    <a:lnTo>
                      <a:pt x="81" y="79"/>
                    </a:lnTo>
                    <a:lnTo>
                      <a:pt x="79"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4" name="Freeform 435">
                <a:extLst>
                  <a:ext uri="{FF2B5EF4-FFF2-40B4-BE49-F238E27FC236}">
                    <a16:creationId xmlns:a16="http://schemas.microsoft.com/office/drawing/2014/main" id="{0CC51296-6518-4727-B23E-1387AA1C15FD}"/>
                  </a:ext>
                </a:extLst>
              </p:cNvPr>
              <p:cNvSpPr>
                <a:spLocks noEditPoints="1"/>
              </p:cNvSpPr>
              <p:nvPr/>
            </p:nvSpPr>
            <p:spPr bwMode="auto">
              <a:xfrm>
                <a:off x="5555" y="1465"/>
                <a:ext cx="26" cy="24"/>
              </a:xfrm>
              <a:custGeom>
                <a:avLst/>
                <a:gdLst>
                  <a:gd name="T0" fmla="*/ 26 w 26"/>
                  <a:gd name="T1" fmla="*/ 24 h 24"/>
                  <a:gd name="T2" fmla="*/ 7 w 26"/>
                  <a:gd name="T3" fmla="*/ 17 h 24"/>
                  <a:gd name="T4" fmla="*/ 0 w 26"/>
                  <a:gd name="T5" fmla="*/ 0 h 24"/>
                  <a:gd name="T6" fmla="*/ 19 w 26"/>
                  <a:gd name="T7" fmla="*/ 5 h 24"/>
                  <a:gd name="T8" fmla="*/ 26 w 26"/>
                  <a:gd name="T9" fmla="*/ 24 h 24"/>
                  <a:gd name="T10" fmla="*/ 7 w 26"/>
                  <a:gd name="T11" fmla="*/ 17 h 24"/>
                  <a:gd name="T12" fmla="*/ 21 w 26"/>
                  <a:gd name="T13" fmla="*/ 21 h 24"/>
                  <a:gd name="T14" fmla="*/ 16 w 26"/>
                  <a:gd name="T15" fmla="*/ 7 h 24"/>
                  <a:gd name="T16" fmla="*/ 2 w 26"/>
                  <a:gd name="T17" fmla="*/ 2 h 24"/>
                  <a:gd name="T18" fmla="*/ 7 w 26"/>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26" y="24"/>
                    </a:moveTo>
                    <a:lnTo>
                      <a:pt x="7" y="17"/>
                    </a:lnTo>
                    <a:lnTo>
                      <a:pt x="0" y="0"/>
                    </a:lnTo>
                    <a:lnTo>
                      <a:pt x="19" y="5"/>
                    </a:lnTo>
                    <a:lnTo>
                      <a:pt x="26" y="24"/>
                    </a:lnTo>
                    <a:close/>
                    <a:moveTo>
                      <a:pt x="7" y="17"/>
                    </a:moveTo>
                    <a:lnTo>
                      <a:pt x="21" y="21"/>
                    </a:lnTo>
                    <a:lnTo>
                      <a:pt x="16" y="7"/>
                    </a:lnTo>
                    <a:lnTo>
                      <a:pt x="2" y="2"/>
                    </a:lnTo>
                    <a:lnTo>
                      <a:pt x="7"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5" name="Rectangle 436">
                <a:extLst>
                  <a:ext uri="{FF2B5EF4-FFF2-40B4-BE49-F238E27FC236}">
                    <a16:creationId xmlns:a16="http://schemas.microsoft.com/office/drawing/2014/main" id="{4BF433E4-3F78-4C19-8E1C-E89CF0F4BE2F}"/>
                  </a:ext>
                </a:extLst>
              </p:cNvPr>
              <p:cNvSpPr>
                <a:spLocks noChangeArrowheads="1"/>
              </p:cNvSpPr>
              <p:nvPr/>
            </p:nvSpPr>
            <p:spPr bwMode="auto">
              <a:xfrm>
                <a:off x="5567" y="1491"/>
                <a:ext cx="1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 name="Freeform 437">
                <a:extLst>
                  <a:ext uri="{FF2B5EF4-FFF2-40B4-BE49-F238E27FC236}">
                    <a16:creationId xmlns:a16="http://schemas.microsoft.com/office/drawing/2014/main" id="{95AB58DD-D5D7-427C-95AE-994A47F34E30}"/>
                  </a:ext>
                </a:extLst>
              </p:cNvPr>
              <p:cNvSpPr>
                <a:spLocks/>
              </p:cNvSpPr>
              <p:nvPr/>
            </p:nvSpPr>
            <p:spPr bwMode="auto">
              <a:xfrm>
                <a:off x="5581" y="1503"/>
                <a:ext cx="14" cy="2"/>
              </a:xfrm>
              <a:custGeom>
                <a:avLst/>
                <a:gdLst>
                  <a:gd name="T0" fmla="*/ 2 w 14"/>
                  <a:gd name="T1" fmla="*/ 2 h 2"/>
                  <a:gd name="T2" fmla="*/ 0 w 14"/>
                  <a:gd name="T3" fmla="*/ 0 h 2"/>
                  <a:gd name="T4" fmla="*/ 14 w 14"/>
                  <a:gd name="T5" fmla="*/ 0 h 2"/>
                  <a:gd name="T6" fmla="*/ 14 w 14"/>
                  <a:gd name="T7" fmla="*/ 0 h 2"/>
                  <a:gd name="T8" fmla="*/ 2 w 14"/>
                  <a:gd name="T9" fmla="*/ 2 h 2"/>
                </a:gdLst>
                <a:ahLst/>
                <a:cxnLst>
                  <a:cxn ang="0">
                    <a:pos x="T0" y="T1"/>
                  </a:cxn>
                  <a:cxn ang="0">
                    <a:pos x="T2" y="T3"/>
                  </a:cxn>
                  <a:cxn ang="0">
                    <a:pos x="T4" y="T5"/>
                  </a:cxn>
                  <a:cxn ang="0">
                    <a:pos x="T6" y="T7"/>
                  </a:cxn>
                  <a:cxn ang="0">
                    <a:pos x="T8" y="T9"/>
                  </a:cxn>
                </a:cxnLst>
                <a:rect l="0" t="0" r="r" b="b"/>
                <a:pathLst>
                  <a:path w="14" h="2">
                    <a:moveTo>
                      <a:pt x="2" y="2"/>
                    </a:moveTo>
                    <a:lnTo>
                      <a:pt x="0" y="0"/>
                    </a:lnTo>
                    <a:lnTo>
                      <a:pt x="14" y="0"/>
                    </a:lnTo>
                    <a:lnTo>
                      <a:pt x="14"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 name="Rectangle 438">
                <a:extLst>
                  <a:ext uri="{FF2B5EF4-FFF2-40B4-BE49-F238E27FC236}">
                    <a16:creationId xmlns:a16="http://schemas.microsoft.com/office/drawing/2014/main" id="{CA9A4B05-1CF0-49A7-9E92-D4C211E7DD37}"/>
                  </a:ext>
                </a:extLst>
              </p:cNvPr>
              <p:cNvSpPr>
                <a:spLocks noChangeArrowheads="1"/>
              </p:cNvSpPr>
              <p:nvPr/>
            </p:nvSpPr>
            <p:spPr bwMode="auto">
              <a:xfrm>
                <a:off x="5583" y="1475"/>
                <a:ext cx="3" cy="19"/>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 name="Freeform 439">
                <a:extLst>
                  <a:ext uri="{FF2B5EF4-FFF2-40B4-BE49-F238E27FC236}">
                    <a16:creationId xmlns:a16="http://schemas.microsoft.com/office/drawing/2014/main" id="{CB6000F1-65E3-4EDC-9209-9515D00AEB0B}"/>
                  </a:ext>
                </a:extLst>
              </p:cNvPr>
              <p:cNvSpPr>
                <a:spLocks/>
              </p:cNvSpPr>
              <p:nvPr/>
            </p:nvSpPr>
            <p:spPr bwMode="auto">
              <a:xfrm>
                <a:off x="5593" y="1491"/>
                <a:ext cx="5" cy="12"/>
              </a:xfrm>
              <a:custGeom>
                <a:avLst/>
                <a:gdLst>
                  <a:gd name="T0" fmla="*/ 2 w 5"/>
                  <a:gd name="T1" fmla="*/ 12 h 12"/>
                  <a:gd name="T2" fmla="*/ 0 w 5"/>
                  <a:gd name="T3" fmla="*/ 12 h 12"/>
                  <a:gd name="T4" fmla="*/ 2 w 5"/>
                  <a:gd name="T5" fmla="*/ 0 h 12"/>
                  <a:gd name="T6" fmla="*/ 5 w 5"/>
                  <a:gd name="T7" fmla="*/ 0 h 12"/>
                  <a:gd name="T8" fmla="*/ 2 w 5"/>
                  <a:gd name="T9" fmla="*/ 12 h 12"/>
                </a:gdLst>
                <a:ahLst/>
                <a:cxnLst>
                  <a:cxn ang="0">
                    <a:pos x="T0" y="T1"/>
                  </a:cxn>
                  <a:cxn ang="0">
                    <a:pos x="T2" y="T3"/>
                  </a:cxn>
                  <a:cxn ang="0">
                    <a:pos x="T4" y="T5"/>
                  </a:cxn>
                  <a:cxn ang="0">
                    <a:pos x="T6" y="T7"/>
                  </a:cxn>
                  <a:cxn ang="0">
                    <a:pos x="T8" y="T9"/>
                  </a:cxn>
                </a:cxnLst>
                <a:rect l="0" t="0" r="r" b="b"/>
                <a:pathLst>
                  <a:path w="5" h="12">
                    <a:moveTo>
                      <a:pt x="2" y="12"/>
                    </a:moveTo>
                    <a:lnTo>
                      <a:pt x="0" y="12"/>
                    </a:lnTo>
                    <a:lnTo>
                      <a:pt x="2" y="0"/>
                    </a:lnTo>
                    <a:lnTo>
                      <a:pt x="5"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 name="Freeform 440">
                <a:extLst>
                  <a:ext uri="{FF2B5EF4-FFF2-40B4-BE49-F238E27FC236}">
                    <a16:creationId xmlns:a16="http://schemas.microsoft.com/office/drawing/2014/main" id="{1E2A9799-8F1F-44D0-8A01-352FEEDDE5ED}"/>
                  </a:ext>
                </a:extLst>
              </p:cNvPr>
              <p:cNvSpPr>
                <a:spLocks noEditPoints="1"/>
              </p:cNvSpPr>
              <p:nvPr/>
            </p:nvSpPr>
            <p:spPr bwMode="auto">
              <a:xfrm>
                <a:off x="5653" y="1560"/>
                <a:ext cx="23" cy="26"/>
              </a:xfrm>
              <a:custGeom>
                <a:avLst/>
                <a:gdLst>
                  <a:gd name="T0" fmla="*/ 23 w 23"/>
                  <a:gd name="T1" fmla="*/ 26 h 26"/>
                  <a:gd name="T2" fmla="*/ 7 w 23"/>
                  <a:gd name="T3" fmla="*/ 19 h 26"/>
                  <a:gd name="T4" fmla="*/ 0 w 23"/>
                  <a:gd name="T5" fmla="*/ 0 h 26"/>
                  <a:gd name="T6" fmla="*/ 19 w 23"/>
                  <a:gd name="T7" fmla="*/ 7 h 26"/>
                  <a:gd name="T8" fmla="*/ 23 w 23"/>
                  <a:gd name="T9" fmla="*/ 26 h 26"/>
                  <a:gd name="T10" fmla="*/ 7 w 23"/>
                  <a:gd name="T11" fmla="*/ 19 h 26"/>
                  <a:gd name="T12" fmla="*/ 21 w 23"/>
                  <a:gd name="T13" fmla="*/ 24 h 26"/>
                  <a:gd name="T14" fmla="*/ 16 w 23"/>
                  <a:gd name="T15" fmla="*/ 10 h 26"/>
                  <a:gd name="T16" fmla="*/ 2 w 23"/>
                  <a:gd name="T17" fmla="*/ 5 h 26"/>
                  <a:gd name="T18" fmla="*/ 7 w 23"/>
                  <a:gd name="T19"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6">
                    <a:moveTo>
                      <a:pt x="23" y="26"/>
                    </a:moveTo>
                    <a:lnTo>
                      <a:pt x="7" y="19"/>
                    </a:lnTo>
                    <a:lnTo>
                      <a:pt x="0" y="0"/>
                    </a:lnTo>
                    <a:lnTo>
                      <a:pt x="19" y="7"/>
                    </a:lnTo>
                    <a:lnTo>
                      <a:pt x="23" y="26"/>
                    </a:lnTo>
                    <a:close/>
                    <a:moveTo>
                      <a:pt x="7" y="19"/>
                    </a:moveTo>
                    <a:lnTo>
                      <a:pt x="21" y="24"/>
                    </a:lnTo>
                    <a:lnTo>
                      <a:pt x="16" y="10"/>
                    </a:lnTo>
                    <a:lnTo>
                      <a:pt x="2" y="5"/>
                    </a:lnTo>
                    <a:lnTo>
                      <a:pt x="7"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 name="Rectangle 441">
                <a:extLst>
                  <a:ext uri="{FF2B5EF4-FFF2-40B4-BE49-F238E27FC236}">
                    <a16:creationId xmlns:a16="http://schemas.microsoft.com/office/drawing/2014/main" id="{9CCAF12A-04B5-4354-9C34-775EC66E1ED1}"/>
                  </a:ext>
                </a:extLst>
              </p:cNvPr>
              <p:cNvSpPr>
                <a:spLocks noChangeArrowheads="1"/>
              </p:cNvSpPr>
              <p:nvPr/>
            </p:nvSpPr>
            <p:spPr bwMode="auto">
              <a:xfrm>
                <a:off x="5648" y="1558"/>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 name="Freeform 442">
                <a:extLst>
                  <a:ext uri="{FF2B5EF4-FFF2-40B4-BE49-F238E27FC236}">
                    <a16:creationId xmlns:a16="http://schemas.microsoft.com/office/drawing/2014/main" id="{11E1A085-A2E8-47BE-AE5E-6F13C10EDDEE}"/>
                  </a:ext>
                </a:extLst>
              </p:cNvPr>
              <p:cNvSpPr>
                <a:spLocks/>
              </p:cNvSpPr>
              <p:nvPr/>
            </p:nvSpPr>
            <p:spPr bwMode="auto">
              <a:xfrm>
                <a:off x="5636" y="1546"/>
                <a:ext cx="2" cy="12"/>
              </a:xfrm>
              <a:custGeom>
                <a:avLst/>
                <a:gdLst>
                  <a:gd name="T0" fmla="*/ 2 w 2"/>
                  <a:gd name="T1" fmla="*/ 12 h 12"/>
                  <a:gd name="T2" fmla="*/ 0 w 2"/>
                  <a:gd name="T3" fmla="*/ 12 h 12"/>
                  <a:gd name="T4" fmla="*/ 2 w 2"/>
                  <a:gd name="T5" fmla="*/ 0 h 12"/>
                  <a:gd name="T6" fmla="*/ 2 w 2"/>
                  <a:gd name="T7" fmla="*/ 0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0" y="12"/>
                    </a:lnTo>
                    <a:lnTo>
                      <a:pt x="2" y="0"/>
                    </a:lnTo>
                    <a:lnTo>
                      <a:pt x="2"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 name="Rectangle 443">
                <a:extLst>
                  <a:ext uri="{FF2B5EF4-FFF2-40B4-BE49-F238E27FC236}">
                    <a16:creationId xmlns:a16="http://schemas.microsoft.com/office/drawing/2014/main" id="{2C30B8BF-1EF8-4C6E-A53F-A69F1BA0DEE7}"/>
                  </a:ext>
                </a:extLst>
              </p:cNvPr>
              <p:cNvSpPr>
                <a:spLocks noChangeArrowheads="1"/>
              </p:cNvSpPr>
              <p:nvPr/>
            </p:nvSpPr>
            <p:spPr bwMode="auto">
              <a:xfrm>
                <a:off x="5648" y="1555"/>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 name="Freeform 444">
                <a:extLst>
                  <a:ext uri="{FF2B5EF4-FFF2-40B4-BE49-F238E27FC236}">
                    <a16:creationId xmlns:a16="http://schemas.microsoft.com/office/drawing/2014/main" id="{772E6BF9-41FA-4A59-A4C2-5E87E86FFAC5}"/>
                  </a:ext>
                </a:extLst>
              </p:cNvPr>
              <p:cNvSpPr>
                <a:spLocks/>
              </p:cNvSpPr>
              <p:nvPr/>
            </p:nvSpPr>
            <p:spPr bwMode="auto">
              <a:xfrm>
                <a:off x="5638" y="1544"/>
                <a:ext cx="12" cy="4"/>
              </a:xfrm>
              <a:custGeom>
                <a:avLst/>
                <a:gdLst>
                  <a:gd name="T0" fmla="*/ 0 w 12"/>
                  <a:gd name="T1" fmla="*/ 4 h 4"/>
                  <a:gd name="T2" fmla="*/ 0 w 12"/>
                  <a:gd name="T3" fmla="*/ 2 h 4"/>
                  <a:gd name="T4" fmla="*/ 12 w 12"/>
                  <a:gd name="T5" fmla="*/ 0 h 4"/>
                  <a:gd name="T6" fmla="*/ 12 w 12"/>
                  <a:gd name="T7" fmla="*/ 2 h 4"/>
                  <a:gd name="T8" fmla="*/ 0 w 12"/>
                  <a:gd name="T9" fmla="*/ 4 h 4"/>
                </a:gdLst>
                <a:ahLst/>
                <a:cxnLst>
                  <a:cxn ang="0">
                    <a:pos x="T0" y="T1"/>
                  </a:cxn>
                  <a:cxn ang="0">
                    <a:pos x="T2" y="T3"/>
                  </a:cxn>
                  <a:cxn ang="0">
                    <a:pos x="T4" y="T5"/>
                  </a:cxn>
                  <a:cxn ang="0">
                    <a:pos x="T6" y="T7"/>
                  </a:cxn>
                  <a:cxn ang="0">
                    <a:pos x="T8" y="T9"/>
                  </a:cxn>
                </a:cxnLst>
                <a:rect l="0" t="0" r="r" b="b"/>
                <a:pathLst>
                  <a:path w="12" h="4">
                    <a:moveTo>
                      <a:pt x="0" y="4"/>
                    </a:moveTo>
                    <a:lnTo>
                      <a:pt x="0" y="2"/>
                    </a:lnTo>
                    <a:lnTo>
                      <a:pt x="12" y="0"/>
                    </a:lnTo>
                    <a:lnTo>
                      <a:pt x="12" y="2"/>
                    </a:lnTo>
                    <a:lnTo>
                      <a:pt x="0"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 name="Freeform 445">
                <a:extLst>
                  <a:ext uri="{FF2B5EF4-FFF2-40B4-BE49-F238E27FC236}">
                    <a16:creationId xmlns:a16="http://schemas.microsoft.com/office/drawing/2014/main" id="{89E11A80-68A1-4649-B9ED-08298E0156BD}"/>
                  </a:ext>
                </a:extLst>
              </p:cNvPr>
              <p:cNvSpPr>
                <a:spLocks/>
              </p:cNvSpPr>
              <p:nvPr/>
            </p:nvSpPr>
            <p:spPr bwMode="auto">
              <a:xfrm>
                <a:off x="5576" y="1484"/>
                <a:ext cx="81" cy="81"/>
              </a:xfrm>
              <a:custGeom>
                <a:avLst/>
                <a:gdLst>
                  <a:gd name="T0" fmla="*/ 3 w 81"/>
                  <a:gd name="T1" fmla="*/ 81 h 81"/>
                  <a:gd name="T2" fmla="*/ 0 w 81"/>
                  <a:gd name="T3" fmla="*/ 79 h 81"/>
                  <a:gd name="T4" fmla="*/ 79 w 81"/>
                  <a:gd name="T5" fmla="*/ 0 h 81"/>
                  <a:gd name="T6" fmla="*/ 81 w 81"/>
                  <a:gd name="T7" fmla="*/ 2 h 81"/>
                  <a:gd name="T8" fmla="*/ 3 w 81"/>
                  <a:gd name="T9" fmla="*/ 81 h 81"/>
                </a:gdLst>
                <a:ahLst/>
                <a:cxnLst>
                  <a:cxn ang="0">
                    <a:pos x="T0" y="T1"/>
                  </a:cxn>
                  <a:cxn ang="0">
                    <a:pos x="T2" y="T3"/>
                  </a:cxn>
                  <a:cxn ang="0">
                    <a:pos x="T4" y="T5"/>
                  </a:cxn>
                  <a:cxn ang="0">
                    <a:pos x="T6" y="T7"/>
                  </a:cxn>
                  <a:cxn ang="0">
                    <a:pos x="T8" y="T9"/>
                  </a:cxn>
                </a:cxnLst>
                <a:rect l="0" t="0" r="r" b="b"/>
                <a:pathLst>
                  <a:path w="81" h="81">
                    <a:moveTo>
                      <a:pt x="3" y="81"/>
                    </a:moveTo>
                    <a:lnTo>
                      <a:pt x="0" y="79"/>
                    </a:lnTo>
                    <a:lnTo>
                      <a:pt x="79" y="0"/>
                    </a:lnTo>
                    <a:lnTo>
                      <a:pt x="81" y="2"/>
                    </a:lnTo>
                    <a:lnTo>
                      <a:pt x="3" y="8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 name="Freeform 446">
                <a:extLst>
                  <a:ext uri="{FF2B5EF4-FFF2-40B4-BE49-F238E27FC236}">
                    <a16:creationId xmlns:a16="http://schemas.microsoft.com/office/drawing/2014/main" id="{F9DCD22F-FCE0-4F64-B8C3-33745F413038}"/>
                  </a:ext>
                </a:extLst>
              </p:cNvPr>
              <p:cNvSpPr>
                <a:spLocks noEditPoints="1"/>
              </p:cNvSpPr>
              <p:nvPr/>
            </p:nvSpPr>
            <p:spPr bwMode="auto">
              <a:xfrm>
                <a:off x="5555" y="1560"/>
                <a:ext cx="26" cy="26"/>
              </a:xfrm>
              <a:custGeom>
                <a:avLst/>
                <a:gdLst>
                  <a:gd name="T0" fmla="*/ 0 w 26"/>
                  <a:gd name="T1" fmla="*/ 26 h 26"/>
                  <a:gd name="T2" fmla="*/ 7 w 26"/>
                  <a:gd name="T3" fmla="*/ 7 h 26"/>
                  <a:gd name="T4" fmla="*/ 26 w 26"/>
                  <a:gd name="T5" fmla="*/ 0 h 26"/>
                  <a:gd name="T6" fmla="*/ 19 w 26"/>
                  <a:gd name="T7" fmla="*/ 19 h 26"/>
                  <a:gd name="T8" fmla="*/ 0 w 26"/>
                  <a:gd name="T9" fmla="*/ 26 h 26"/>
                  <a:gd name="T10" fmla="*/ 7 w 26"/>
                  <a:gd name="T11" fmla="*/ 10 h 26"/>
                  <a:gd name="T12" fmla="*/ 2 w 26"/>
                  <a:gd name="T13" fmla="*/ 24 h 26"/>
                  <a:gd name="T14" fmla="*/ 16 w 26"/>
                  <a:gd name="T15" fmla="*/ 19 h 26"/>
                  <a:gd name="T16" fmla="*/ 21 w 26"/>
                  <a:gd name="T17" fmla="*/ 5 h 26"/>
                  <a:gd name="T18" fmla="*/ 7 w 26"/>
                  <a:gd name="T19"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0" y="26"/>
                    </a:moveTo>
                    <a:lnTo>
                      <a:pt x="7" y="7"/>
                    </a:lnTo>
                    <a:lnTo>
                      <a:pt x="26" y="0"/>
                    </a:lnTo>
                    <a:lnTo>
                      <a:pt x="19" y="19"/>
                    </a:lnTo>
                    <a:lnTo>
                      <a:pt x="0" y="26"/>
                    </a:lnTo>
                    <a:close/>
                    <a:moveTo>
                      <a:pt x="7" y="10"/>
                    </a:moveTo>
                    <a:lnTo>
                      <a:pt x="2" y="24"/>
                    </a:lnTo>
                    <a:lnTo>
                      <a:pt x="16" y="19"/>
                    </a:lnTo>
                    <a:lnTo>
                      <a:pt x="21" y="5"/>
                    </a:lnTo>
                    <a:lnTo>
                      <a:pt x="7"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 name="Rectangle 447">
                <a:extLst>
                  <a:ext uri="{FF2B5EF4-FFF2-40B4-BE49-F238E27FC236}">
                    <a16:creationId xmlns:a16="http://schemas.microsoft.com/office/drawing/2014/main" id="{E77DF73B-D44F-4976-B312-6BC517AB3655}"/>
                  </a:ext>
                </a:extLst>
              </p:cNvPr>
              <p:cNvSpPr>
                <a:spLocks noChangeArrowheads="1"/>
              </p:cNvSpPr>
              <p:nvPr/>
            </p:nvSpPr>
            <p:spPr bwMode="auto">
              <a:xfrm>
                <a:off x="5583" y="1558"/>
                <a:ext cx="3"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 name="Freeform 448">
                <a:extLst>
                  <a:ext uri="{FF2B5EF4-FFF2-40B4-BE49-F238E27FC236}">
                    <a16:creationId xmlns:a16="http://schemas.microsoft.com/office/drawing/2014/main" id="{1A1CDB61-F3CD-4D48-A075-DFF2977B10F6}"/>
                  </a:ext>
                </a:extLst>
              </p:cNvPr>
              <p:cNvSpPr>
                <a:spLocks/>
              </p:cNvSpPr>
              <p:nvPr/>
            </p:nvSpPr>
            <p:spPr bwMode="auto">
              <a:xfrm>
                <a:off x="5593" y="1546"/>
                <a:ext cx="5" cy="12"/>
              </a:xfrm>
              <a:custGeom>
                <a:avLst/>
                <a:gdLst>
                  <a:gd name="T0" fmla="*/ 2 w 5"/>
                  <a:gd name="T1" fmla="*/ 12 h 12"/>
                  <a:gd name="T2" fmla="*/ 0 w 5"/>
                  <a:gd name="T3" fmla="*/ 0 h 12"/>
                  <a:gd name="T4" fmla="*/ 2 w 5"/>
                  <a:gd name="T5" fmla="*/ 0 h 12"/>
                  <a:gd name="T6" fmla="*/ 5 w 5"/>
                  <a:gd name="T7" fmla="*/ 12 h 12"/>
                  <a:gd name="T8" fmla="*/ 2 w 5"/>
                  <a:gd name="T9" fmla="*/ 12 h 12"/>
                </a:gdLst>
                <a:ahLst/>
                <a:cxnLst>
                  <a:cxn ang="0">
                    <a:pos x="T0" y="T1"/>
                  </a:cxn>
                  <a:cxn ang="0">
                    <a:pos x="T2" y="T3"/>
                  </a:cxn>
                  <a:cxn ang="0">
                    <a:pos x="T4" y="T5"/>
                  </a:cxn>
                  <a:cxn ang="0">
                    <a:pos x="T6" y="T7"/>
                  </a:cxn>
                  <a:cxn ang="0">
                    <a:pos x="T8" y="T9"/>
                  </a:cxn>
                </a:cxnLst>
                <a:rect l="0" t="0" r="r" b="b"/>
                <a:pathLst>
                  <a:path w="5" h="12">
                    <a:moveTo>
                      <a:pt x="2" y="12"/>
                    </a:moveTo>
                    <a:lnTo>
                      <a:pt x="0" y="0"/>
                    </a:lnTo>
                    <a:lnTo>
                      <a:pt x="2" y="0"/>
                    </a:lnTo>
                    <a:lnTo>
                      <a:pt x="5" y="1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 name="Rectangle 449">
                <a:extLst>
                  <a:ext uri="{FF2B5EF4-FFF2-40B4-BE49-F238E27FC236}">
                    <a16:creationId xmlns:a16="http://schemas.microsoft.com/office/drawing/2014/main" id="{9D99331C-6D2C-4DAE-B20C-1484DDF1F4C6}"/>
                  </a:ext>
                </a:extLst>
              </p:cNvPr>
              <p:cNvSpPr>
                <a:spLocks noChangeArrowheads="1"/>
              </p:cNvSpPr>
              <p:nvPr/>
            </p:nvSpPr>
            <p:spPr bwMode="auto">
              <a:xfrm>
                <a:off x="5567" y="1555"/>
                <a:ext cx="1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 name="Freeform 450">
                <a:extLst>
                  <a:ext uri="{FF2B5EF4-FFF2-40B4-BE49-F238E27FC236}">
                    <a16:creationId xmlns:a16="http://schemas.microsoft.com/office/drawing/2014/main" id="{1A5951AC-451A-407F-9C15-3310265C1063}"/>
                  </a:ext>
                </a:extLst>
              </p:cNvPr>
              <p:cNvSpPr>
                <a:spLocks/>
              </p:cNvSpPr>
              <p:nvPr/>
            </p:nvSpPr>
            <p:spPr bwMode="auto">
              <a:xfrm>
                <a:off x="5581" y="1544"/>
                <a:ext cx="14" cy="4"/>
              </a:xfrm>
              <a:custGeom>
                <a:avLst/>
                <a:gdLst>
                  <a:gd name="T0" fmla="*/ 14 w 14"/>
                  <a:gd name="T1" fmla="*/ 4 h 4"/>
                  <a:gd name="T2" fmla="*/ 0 w 14"/>
                  <a:gd name="T3" fmla="*/ 2 h 4"/>
                  <a:gd name="T4" fmla="*/ 2 w 14"/>
                  <a:gd name="T5" fmla="*/ 0 h 4"/>
                  <a:gd name="T6" fmla="*/ 14 w 14"/>
                  <a:gd name="T7" fmla="*/ 2 h 4"/>
                  <a:gd name="T8" fmla="*/ 14 w 14"/>
                  <a:gd name="T9" fmla="*/ 4 h 4"/>
                </a:gdLst>
                <a:ahLst/>
                <a:cxnLst>
                  <a:cxn ang="0">
                    <a:pos x="T0" y="T1"/>
                  </a:cxn>
                  <a:cxn ang="0">
                    <a:pos x="T2" y="T3"/>
                  </a:cxn>
                  <a:cxn ang="0">
                    <a:pos x="T4" y="T5"/>
                  </a:cxn>
                  <a:cxn ang="0">
                    <a:pos x="T6" y="T7"/>
                  </a:cxn>
                  <a:cxn ang="0">
                    <a:pos x="T8" y="T9"/>
                  </a:cxn>
                </a:cxnLst>
                <a:rect l="0" t="0" r="r" b="b"/>
                <a:pathLst>
                  <a:path w="14" h="4">
                    <a:moveTo>
                      <a:pt x="14" y="4"/>
                    </a:moveTo>
                    <a:lnTo>
                      <a:pt x="0" y="2"/>
                    </a:lnTo>
                    <a:lnTo>
                      <a:pt x="2" y="0"/>
                    </a:lnTo>
                    <a:lnTo>
                      <a:pt x="14" y="2"/>
                    </a:lnTo>
                    <a:lnTo>
                      <a:pt x="14"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 name="Freeform 451">
                <a:extLst>
                  <a:ext uri="{FF2B5EF4-FFF2-40B4-BE49-F238E27FC236}">
                    <a16:creationId xmlns:a16="http://schemas.microsoft.com/office/drawing/2014/main" id="{9742AF06-5223-47A9-AE46-27C63A93D5B2}"/>
                  </a:ext>
                </a:extLst>
              </p:cNvPr>
              <p:cNvSpPr>
                <a:spLocks noEditPoints="1"/>
              </p:cNvSpPr>
              <p:nvPr/>
            </p:nvSpPr>
            <p:spPr bwMode="auto">
              <a:xfrm>
                <a:off x="5653" y="1465"/>
                <a:ext cx="23" cy="24"/>
              </a:xfrm>
              <a:custGeom>
                <a:avLst/>
                <a:gdLst>
                  <a:gd name="T0" fmla="*/ 0 w 23"/>
                  <a:gd name="T1" fmla="*/ 24 h 24"/>
                  <a:gd name="T2" fmla="*/ 7 w 23"/>
                  <a:gd name="T3" fmla="*/ 5 h 24"/>
                  <a:gd name="T4" fmla="*/ 23 w 23"/>
                  <a:gd name="T5" fmla="*/ 0 h 24"/>
                  <a:gd name="T6" fmla="*/ 19 w 23"/>
                  <a:gd name="T7" fmla="*/ 17 h 24"/>
                  <a:gd name="T8" fmla="*/ 0 w 23"/>
                  <a:gd name="T9" fmla="*/ 24 h 24"/>
                  <a:gd name="T10" fmla="*/ 7 w 23"/>
                  <a:gd name="T11" fmla="*/ 7 h 24"/>
                  <a:gd name="T12" fmla="*/ 2 w 23"/>
                  <a:gd name="T13" fmla="*/ 21 h 24"/>
                  <a:gd name="T14" fmla="*/ 16 w 23"/>
                  <a:gd name="T15" fmla="*/ 17 h 24"/>
                  <a:gd name="T16" fmla="*/ 21 w 23"/>
                  <a:gd name="T17" fmla="*/ 2 h 24"/>
                  <a:gd name="T18" fmla="*/ 7 w 23"/>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4">
                    <a:moveTo>
                      <a:pt x="0" y="24"/>
                    </a:moveTo>
                    <a:lnTo>
                      <a:pt x="7" y="5"/>
                    </a:lnTo>
                    <a:lnTo>
                      <a:pt x="23" y="0"/>
                    </a:lnTo>
                    <a:lnTo>
                      <a:pt x="19" y="17"/>
                    </a:lnTo>
                    <a:lnTo>
                      <a:pt x="0" y="24"/>
                    </a:lnTo>
                    <a:close/>
                    <a:moveTo>
                      <a:pt x="7" y="7"/>
                    </a:moveTo>
                    <a:lnTo>
                      <a:pt x="2" y="21"/>
                    </a:lnTo>
                    <a:lnTo>
                      <a:pt x="16" y="17"/>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 name="Rectangle 452">
                <a:extLst>
                  <a:ext uri="{FF2B5EF4-FFF2-40B4-BE49-F238E27FC236}">
                    <a16:creationId xmlns:a16="http://schemas.microsoft.com/office/drawing/2014/main" id="{12638831-964E-49E4-BF57-798E51C6839F}"/>
                  </a:ext>
                </a:extLst>
              </p:cNvPr>
              <p:cNvSpPr>
                <a:spLocks noChangeArrowheads="1"/>
              </p:cNvSpPr>
              <p:nvPr/>
            </p:nvSpPr>
            <p:spPr bwMode="auto">
              <a:xfrm>
                <a:off x="5648" y="1491"/>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453">
                <a:extLst>
                  <a:ext uri="{FF2B5EF4-FFF2-40B4-BE49-F238E27FC236}">
                    <a16:creationId xmlns:a16="http://schemas.microsoft.com/office/drawing/2014/main" id="{384A7821-C9C2-4C80-9AFB-1307DCAC40B2}"/>
                  </a:ext>
                </a:extLst>
              </p:cNvPr>
              <p:cNvSpPr>
                <a:spLocks/>
              </p:cNvSpPr>
              <p:nvPr/>
            </p:nvSpPr>
            <p:spPr bwMode="auto">
              <a:xfrm>
                <a:off x="5638" y="1503"/>
                <a:ext cx="12" cy="2"/>
              </a:xfrm>
              <a:custGeom>
                <a:avLst/>
                <a:gdLst>
                  <a:gd name="T0" fmla="*/ 12 w 12"/>
                  <a:gd name="T1" fmla="*/ 2 h 2"/>
                  <a:gd name="T2" fmla="*/ 0 w 12"/>
                  <a:gd name="T3" fmla="*/ 0 h 2"/>
                  <a:gd name="T4" fmla="*/ 0 w 12"/>
                  <a:gd name="T5" fmla="*/ 0 h 2"/>
                  <a:gd name="T6" fmla="*/ 12 w 12"/>
                  <a:gd name="T7" fmla="*/ 0 h 2"/>
                  <a:gd name="T8" fmla="*/ 12 w 12"/>
                  <a:gd name="T9" fmla="*/ 2 h 2"/>
                </a:gdLst>
                <a:ahLst/>
                <a:cxnLst>
                  <a:cxn ang="0">
                    <a:pos x="T0" y="T1"/>
                  </a:cxn>
                  <a:cxn ang="0">
                    <a:pos x="T2" y="T3"/>
                  </a:cxn>
                  <a:cxn ang="0">
                    <a:pos x="T4" y="T5"/>
                  </a:cxn>
                  <a:cxn ang="0">
                    <a:pos x="T6" y="T7"/>
                  </a:cxn>
                  <a:cxn ang="0">
                    <a:pos x="T8" y="T9"/>
                  </a:cxn>
                </a:cxnLst>
                <a:rect l="0" t="0" r="r" b="b"/>
                <a:pathLst>
                  <a:path w="12" h="2">
                    <a:moveTo>
                      <a:pt x="12" y="2"/>
                    </a:moveTo>
                    <a:lnTo>
                      <a:pt x="0" y="0"/>
                    </a:lnTo>
                    <a:lnTo>
                      <a:pt x="0" y="0"/>
                    </a:lnTo>
                    <a:lnTo>
                      <a:pt x="12" y="0"/>
                    </a:lnTo>
                    <a:lnTo>
                      <a:pt x="1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 name="Rectangle 454">
                <a:extLst>
                  <a:ext uri="{FF2B5EF4-FFF2-40B4-BE49-F238E27FC236}">
                    <a16:creationId xmlns:a16="http://schemas.microsoft.com/office/drawing/2014/main" id="{1BE2DDD4-054E-4FEE-9AFA-7F1F74A3C7D0}"/>
                  </a:ext>
                </a:extLst>
              </p:cNvPr>
              <p:cNvSpPr>
                <a:spLocks noChangeArrowheads="1"/>
              </p:cNvSpPr>
              <p:nvPr/>
            </p:nvSpPr>
            <p:spPr bwMode="auto">
              <a:xfrm>
                <a:off x="5648" y="1475"/>
                <a:ext cx="2" cy="19"/>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 name="Freeform 455">
                <a:extLst>
                  <a:ext uri="{FF2B5EF4-FFF2-40B4-BE49-F238E27FC236}">
                    <a16:creationId xmlns:a16="http://schemas.microsoft.com/office/drawing/2014/main" id="{6AAAAE5D-AADD-455A-B8B8-0532B3ED050B}"/>
                  </a:ext>
                </a:extLst>
              </p:cNvPr>
              <p:cNvSpPr>
                <a:spLocks/>
              </p:cNvSpPr>
              <p:nvPr/>
            </p:nvSpPr>
            <p:spPr bwMode="auto">
              <a:xfrm>
                <a:off x="5636" y="1491"/>
                <a:ext cx="2" cy="12"/>
              </a:xfrm>
              <a:custGeom>
                <a:avLst/>
                <a:gdLst>
                  <a:gd name="T0" fmla="*/ 2 w 2"/>
                  <a:gd name="T1" fmla="*/ 12 h 12"/>
                  <a:gd name="T2" fmla="*/ 0 w 2"/>
                  <a:gd name="T3" fmla="*/ 0 h 12"/>
                  <a:gd name="T4" fmla="*/ 2 w 2"/>
                  <a:gd name="T5" fmla="*/ 0 h 12"/>
                  <a:gd name="T6" fmla="*/ 2 w 2"/>
                  <a:gd name="T7" fmla="*/ 12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0" y="0"/>
                    </a:lnTo>
                    <a:lnTo>
                      <a:pt x="2" y="0"/>
                    </a:lnTo>
                    <a:lnTo>
                      <a:pt x="2" y="1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 name="Freeform 456">
                <a:extLst>
                  <a:ext uri="{FF2B5EF4-FFF2-40B4-BE49-F238E27FC236}">
                    <a16:creationId xmlns:a16="http://schemas.microsoft.com/office/drawing/2014/main" id="{4352AC62-F325-45E6-B8E4-957F3D7E8149}"/>
                  </a:ext>
                </a:extLst>
              </p:cNvPr>
              <p:cNvSpPr>
                <a:spLocks noEditPoints="1"/>
              </p:cNvSpPr>
              <p:nvPr/>
            </p:nvSpPr>
            <p:spPr bwMode="auto">
              <a:xfrm>
                <a:off x="5588" y="1498"/>
                <a:ext cx="55" cy="53"/>
              </a:xfrm>
              <a:custGeom>
                <a:avLst/>
                <a:gdLst>
                  <a:gd name="T0" fmla="*/ 17 w 55"/>
                  <a:gd name="T1" fmla="*/ 53 h 53"/>
                  <a:gd name="T2" fmla="*/ 17 w 55"/>
                  <a:gd name="T3" fmla="*/ 38 h 53"/>
                  <a:gd name="T4" fmla="*/ 2 w 55"/>
                  <a:gd name="T5" fmla="*/ 38 h 53"/>
                  <a:gd name="T6" fmla="*/ 12 w 55"/>
                  <a:gd name="T7" fmla="*/ 27 h 53"/>
                  <a:gd name="T8" fmla="*/ 0 w 55"/>
                  <a:gd name="T9" fmla="*/ 15 h 53"/>
                  <a:gd name="T10" fmla="*/ 17 w 55"/>
                  <a:gd name="T11" fmla="*/ 17 h 53"/>
                  <a:gd name="T12" fmla="*/ 17 w 55"/>
                  <a:gd name="T13" fmla="*/ 0 h 53"/>
                  <a:gd name="T14" fmla="*/ 29 w 55"/>
                  <a:gd name="T15" fmla="*/ 10 h 53"/>
                  <a:gd name="T16" fmla="*/ 41 w 55"/>
                  <a:gd name="T17" fmla="*/ 0 h 53"/>
                  <a:gd name="T18" fmla="*/ 41 w 55"/>
                  <a:gd name="T19" fmla="*/ 15 h 53"/>
                  <a:gd name="T20" fmla="*/ 55 w 55"/>
                  <a:gd name="T21" fmla="*/ 17 h 53"/>
                  <a:gd name="T22" fmla="*/ 48 w 55"/>
                  <a:gd name="T23" fmla="*/ 27 h 53"/>
                  <a:gd name="T24" fmla="*/ 53 w 55"/>
                  <a:gd name="T25" fmla="*/ 36 h 53"/>
                  <a:gd name="T26" fmla="*/ 38 w 55"/>
                  <a:gd name="T27" fmla="*/ 36 h 53"/>
                  <a:gd name="T28" fmla="*/ 38 w 55"/>
                  <a:gd name="T29" fmla="*/ 50 h 53"/>
                  <a:gd name="T30" fmla="*/ 29 w 55"/>
                  <a:gd name="T31" fmla="*/ 46 h 53"/>
                  <a:gd name="T32" fmla="*/ 17 w 55"/>
                  <a:gd name="T33" fmla="*/ 53 h 53"/>
                  <a:gd name="T34" fmla="*/ 5 w 55"/>
                  <a:gd name="T35" fmla="*/ 36 h 53"/>
                  <a:gd name="T36" fmla="*/ 17 w 55"/>
                  <a:gd name="T37" fmla="*/ 38 h 53"/>
                  <a:gd name="T38" fmla="*/ 19 w 55"/>
                  <a:gd name="T39" fmla="*/ 50 h 53"/>
                  <a:gd name="T40" fmla="*/ 29 w 55"/>
                  <a:gd name="T41" fmla="*/ 43 h 53"/>
                  <a:gd name="T42" fmla="*/ 36 w 55"/>
                  <a:gd name="T43" fmla="*/ 48 h 53"/>
                  <a:gd name="T44" fmla="*/ 36 w 55"/>
                  <a:gd name="T45" fmla="*/ 36 h 53"/>
                  <a:gd name="T46" fmla="*/ 50 w 55"/>
                  <a:gd name="T47" fmla="*/ 36 h 53"/>
                  <a:gd name="T48" fmla="*/ 45 w 55"/>
                  <a:gd name="T49" fmla="*/ 27 h 53"/>
                  <a:gd name="T50" fmla="*/ 53 w 55"/>
                  <a:gd name="T51" fmla="*/ 17 h 53"/>
                  <a:gd name="T52" fmla="*/ 38 w 55"/>
                  <a:gd name="T53" fmla="*/ 15 h 53"/>
                  <a:gd name="T54" fmla="*/ 38 w 55"/>
                  <a:gd name="T55" fmla="*/ 3 h 53"/>
                  <a:gd name="T56" fmla="*/ 29 w 55"/>
                  <a:gd name="T57" fmla="*/ 12 h 53"/>
                  <a:gd name="T58" fmla="*/ 19 w 55"/>
                  <a:gd name="T59" fmla="*/ 3 h 53"/>
                  <a:gd name="T60" fmla="*/ 19 w 55"/>
                  <a:gd name="T61" fmla="*/ 17 h 53"/>
                  <a:gd name="T62" fmla="*/ 5 w 55"/>
                  <a:gd name="T63" fmla="*/ 17 h 53"/>
                  <a:gd name="T64" fmla="*/ 14 w 55"/>
                  <a:gd name="T65" fmla="*/ 27 h 53"/>
                  <a:gd name="T66" fmla="*/ 5 w 55"/>
                  <a:gd name="T67" fmla="*/ 3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53">
                    <a:moveTo>
                      <a:pt x="17" y="53"/>
                    </a:moveTo>
                    <a:lnTo>
                      <a:pt x="17" y="38"/>
                    </a:lnTo>
                    <a:lnTo>
                      <a:pt x="2" y="38"/>
                    </a:lnTo>
                    <a:lnTo>
                      <a:pt x="12" y="27"/>
                    </a:lnTo>
                    <a:lnTo>
                      <a:pt x="0" y="15"/>
                    </a:lnTo>
                    <a:lnTo>
                      <a:pt x="17" y="17"/>
                    </a:lnTo>
                    <a:lnTo>
                      <a:pt x="17" y="0"/>
                    </a:lnTo>
                    <a:lnTo>
                      <a:pt x="29" y="10"/>
                    </a:lnTo>
                    <a:lnTo>
                      <a:pt x="41" y="0"/>
                    </a:lnTo>
                    <a:lnTo>
                      <a:pt x="41" y="15"/>
                    </a:lnTo>
                    <a:lnTo>
                      <a:pt x="55" y="17"/>
                    </a:lnTo>
                    <a:lnTo>
                      <a:pt x="48" y="27"/>
                    </a:lnTo>
                    <a:lnTo>
                      <a:pt x="53" y="36"/>
                    </a:lnTo>
                    <a:lnTo>
                      <a:pt x="38" y="36"/>
                    </a:lnTo>
                    <a:lnTo>
                      <a:pt x="38" y="50"/>
                    </a:lnTo>
                    <a:lnTo>
                      <a:pt x="29" y="46"/>
                    </a:lnTo>
                    <a:lnTo>
                      <a:pt x="17" y="53"/>
                    </a:lnTo>
                    <a:close/>
                    <a:moveTo>
                      <a:pt x="5" y="36"/>
                    </a:moveTo>
                    <a:lnTo>
                      <a:pt x="17" y="38"/>
                    </a:lnTo>
                    <a:lnTo>
                      <a:pt x="19" y="50"/>
                    </a:lnTo>
                    <a:lnTo>
                      <a:pt x="29" y="43"/>
                    </a:lnTo>
                    <a:lnTo>
                      <a:pt x="36" y="48"/>
                    </a:lnTo>
                    <a:lnTo>
                      <a:pt x="36" y="36"/>
                    </a:lnTo>
                    <a:lnTo>
                      <a:pt x="50" y="36"/>
                    </a:lnTo>
                    <a:lnTo>
                      <a:pt x="45" y="27"/>
                    </a:lnTo>
                    <a:lnTo>
                      <a:pt x="53" y="17"/>
                    </a:lnTo>
                    <a:lnTo>
                      <a:pt x="38" y="15"/>
                    </a:lnTo>
                    <a:lnTo>
                      <a:pt x="38" y="3"/>
                    </a:lnTo>
                    <a:lnTo>
                      <a:pt x="29" y="12"/>
                    </a:lnTo>
                    <a:lnTo>
                      <a:pt x="19" y="3"/>
                    </a:lnTo>
                    <a:lnTo>
                      <a:pt x="19" y="17"/>
                    </a:lnTo>
                    <a:lnTo>
                      <a:pt x="5" y="17"/>
                    </a:lnTo>
                    <a:lnTo>
                      <a:pt x="14" y="27"/>
                    </a:lnTo>
                    <a:lnTo>
                      <a:pt x="5" y="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 name="Freeform 457">
                <a:extLst>
                  <a:ext uri="{FF2B5EF4-FFF2-40B4-BE49-F238E27FC236}">
                    <a16:creationId xmlns:a16="http://schemas.microsoft.com/office/drawing/2014/main" id="{10F628B4-2C2F-4152-93B3-2862D10FB5B2}"/>
                  </a:ext>
                </a:extLst>
              </p:cNvPr>
              <p:cNvSpPr>
                <a:spLocks noEditPoints="1"/>
              </p:cNvSpPr>
              <p:nvPr/>
            </p:nvSpPr>
            <p:spPr bwMode="auto">
              <a:xfrm>
                <a:off x="5767" y="2911"/>
                <a:ext cx="36" cy="17"/>
              </a:xfrm>
              <a:custGeom>
                <a:avLst/>
                <a:gdLst>
                  <a:gd name="T0" fmla="*/ 19 w 36"/>
                  <a:gd name="T1" fmla="*/ 17 h 17"/>
                  <a:gd name="T2" fmla="*/ 0 w 36"/>
                  <a:gd name="T3" fmla="*/ 7 h 17"/>
                  <a:gd name="T4" fmla="*/ 19 w 36"/>
                  <a:gd name="T5" fmla="*/ 0 h 17"/>
                  <a:gd name="T6" fmla="*/ 36 w 36"/>
                  <a:gd name="T7" fmla="*/ 7 h 17"/>
                  <a:gd name="T8" fmla="*/ 19 w 36"/>
                  <a:gd name="T9" fmla="*/ 17 h 17"/>
                  <a:gd name="T10" fmla="*/ 5 w 36"/>
                  <a:gd name="T11" fmla="*/ 7 h 17"/>
                  <a:gd name="T12" fmla="*/ 19 w 36"/>
                  <a:gd name="T13" fmla="*/ 15 h 17"/>
                  <a:gd name="T14" fmla="*/ 31 w 36"/>
                  <a:gd name="T15" fmla="*/ 7 h 17"/>
                  <a:gd name="T16" fmla="*/ 19 w 36"/>
                  <a:gd name="T17" fmla="*/ 3 h 17"/>
                  <a:gd name="T18" fmla="*/ 5 w 36"/>
                  <a:gd name="T1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7">
                    <a:moveTo>
                      <a:pt x="19" y="17"/>
                    </a:moveTo>
                    <a:lnTo>
                      <a:pt x="0" y="7"/>
                    </a:lnTo>
                    <a:lnTo>
                      <a:pt x="19" y="0"/>
                    </a:lnTo>
                    <a:lnTo>
                      <a:pt x="36" y="7"/>
                    </a:lnTo>
                    <a:lnTo>
                      <a:pt x="19" y="17"/>
                    </a:lnTo>
                    <a:close/>
                    <a:moveTo>
                      <a:pt x="5" y="7"/>
                    </a:moveTo>
                    <a:lnTo>
                      <a:pt x="19" y="15"/>
                    </a:lnTo>
                    <a:lnTo>
                      <a:pt x="31" y="7"/>
                    </a:lnTo>
                    <a:lnTo>
                      <a:pt x="19" y="3"/>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 name="Rectangle 458">
                <a:extLst>
                  <a:ext uri="{FF2B5EF4-FFF2-40B4-BE49-F238E27FC236}">
                    <a16:creationId xmlns:a16="http://schemas.microsoft.com/office/drawing/2014/main" id="{E3185EE5-5411-4826-8E63-B4CBF0A4FA60}"/>
                  </a:ext>
                </a:extLst>
              </p:cNvPr>
              <p:cNvSpPr>
                <a:spLocks noChangeArrowheads="1"/>
              </p:cNvSpPr>
              <p:nvPr/>
            </p:nvSpPr>
            <p:spPr bwMode="auto">
              <a:xfrm>
                <a:off x="5715" y="2866"/>
                <a:ext cx="2" cy="110"/>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 name="Freeform 459">
                <a:extLst>
                  <a:ext uri="{FF2B5EF4-FFF2-40B4-BE49-F238E27FC236}">
                    <a16:creationId xmlns:a16="http://schemas.microsoft.com/office/drawing/2014/main" id="{0A93BC26-75EB-4CE0-9B78-11AE6C215D2E}"/>
                  </a:ext>
                </a:extLst>
              </p:cNvPr>
              <p:cNvSpPr>
                <a:spLocks noEditPoints="1"/>
              </p:cNvSpPr>
              <p:nvPr/>
            </p:nvSpPr>
            <p:spPr bwMode="auto">
              <a:xfrm>
                <a:off x="5707" y="2833"/>
                <a:ext cx="20" cy="35"/>
              </a:xfrm>
              <a:custGeom>
                <a:avLst/>
                <a:gdLst>
                  <a:gd name="T0" fmla="*/ 10 w 20"/>
                  <a:gd name="T1" fmla="*/ 35 h 35"/>
                  <a:gd name="T2" fmla="*/ 0 w 20"/>
                  <a:gd name="T3" fmla="*/ 19 h 35"/>
                  <a:gd name="T4" fmla="*/ 10 w 20"/>
                  <a:gd name="T5" fmla="*/ 0 h 35"/>
                  <a:gd name="T6" fmla="*/ 20 w 20"/>
                  <a:gd name="T7" fmla="*/ 19 h 35"/>
                  <a:gd name="T8" fmla="*/ 10 w 20"/>
                  <a:gd name="T9" fmla="*/ 35 h 35"/>
                  <a:gd name="T10" fmla="*/ 3 w 20"/>
                  <a:gd name="T11" fmla="*/ 19 h 35"/>
                  <a:gd name="T12" fmla="*/ 10 w 20"/>
                  <a:gd name="T13" fmla="*/ 31 h 35"/>
                  <a:gd name="T14" fmla="*/ 17 w 20"/>
                  <a:gd name="T15" fmla="*/ 19 h 35"/>
                  <a:gd name="T16" fmla="*/ 10 w 20"/>
                  <a:gd name="T17" fmla="*/ 5 h 35"/>
                  <a:gd name="T18" fmla="*/ 3 w 20"/>
                  <a:gd name="T19"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5">
                    <a:moveTo>
                      <a:pt x="10" y="35"/>
                    </a:moveTo>
                    <a:lnTo>
                      <a:pt x="0" y="19"/>
                    </a:lnTo>
                    <a:lnTo>
                      <a:pt x="10" y="0"/>
                    </a:lnTo>
                    <a:lnTo>
                      <a:pt x="20" y="19"/>
                    </a:lnTo>
                    <a:lnTo>
                      <a:pt x="10" y="35"/>
                    </a:lnTo>
                    <a:close/>
                    <a:moveTo>
                      <a:pt x="3" y="19"/>
                    </a:moveTo>
                    <a:lnTo>
                      <a:pt x="10" y="31"/>
                    </a:lnTo>
                    <a:lnTo>
                      <a:pt x="17" y="19"/>
                    </a:lnTo>
                    <a:lnTo>
                      <a:pt x="10" y="5"/>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 name="Freeform 460">
                <a:extLst>
                  <a:ext uri="{FF2B5EF4-FFF2-40B4-BE49-F238E27FC236}">
                    <a16:creationId xmlns:a16="http://schemas.microsoft.com/office/drawing/2014/main" id="{84AA79B3-C550-4498-AFF7-A97A850D1377}"/>
                  </a:ext>
                </a:extLst>
              </p:cNvPr>
              <p:cNvSpPr>
                <a:spLocks/>
              </p:cNvSpPr>
              <p:nvPr/>
            </p:nvSpPr>
            <p:spPr bwMode="auto">
              <a:xfrm>
                <a:off x="5703" y="2861"/>
                <a:ext cx="14" cy="15"/>
              </a:xfrm>
              <a:custGeom>
                <a:avLst/>
                <a:gdLst>
                  <a:gd name="T0" fmla="*/ 14 w 14"/>
                  <a:gd name="T1" fmla="*/ 15 h 15"/>
                  <a:gd name="T2" fmla="*/ 0 w 14"/>
                  <a:gd name="T3" fmla="*/ 3 h 15"/>
                  <a:gd name="T4" fmla="*/ 2 w 14"/>
                  <a:gd name="T5" fmla="*/ 0 h 15"/>
                  <a:gd name="T6" fmla="*/ 14 w 14"/>
                  <a:gd name="T7" fmla="*/ 12 h 15"/>
                  <a:gd name="T8" fmla="*/ 14 w 14"/>
                  <a:gd name="T9" fmla="*/ 15 h 15"/>
                </a:gdLst>
                <a:ahLst/>
                <a:cxnLst>
                  <a:cxn ang="0">
                    <a:pos x="T0" y="T1"/>
                  </a:cxn>
                  <a:cxn ang="0">
                    <a:pos x="T2" y="T3"/>
                  </a:cxn>
                  <a:cxn ang="0">
                    <a:pos x="T4" y="T5"/>
                  </a:cxn>
                  <a:cxn ang="0">
                    <a:pos x="T6" y="T7"/>
                  </a:cxn>
                  <a:cxn ang="0">
                    <a:pos x="T8" y="T9"/>
                  </a:cxn>
                </a:cxnLst>
                <a:rect l="0" t="0" r="r" b="b"/>
                <a:pathLst>
                  <a:path w="14" h="15">
                    <a:moveTo>
                      <a:pt x="14" y="15"/>
                    </a:moveTo>
                    <a:lnTo>
                      <a:pt x="0" y="3"/>
                    </a:lnTo>
                    <a:lnTo>
                      <a:pt x="2" y="0"/>
                    </a:lnTo>
                    <a:lnTo>
                      <a:pt x="14"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 name="Freeform 461">
                <a:extLst>
                  <a:ext uri="{FF2B5EF4-FFF2-40B4-BE49-F238E27FC236}">
                    <a16:creationId xmlns:a16="http://schemas.microsoft.com/office/drawing/2014/main" id="{B0343A3D-DF66-440D-9C04-BC1546EF9A77}"/>
                  </a:ext>
                </a:extLst>
              </p:cNvPr>
              <p:cNvSpPr>
                <a:spLocks/>
              </p:cNvSpPr>
              <p:nvPr/>
            </p:nvSpPr>
            <p:spPr bwMode="auto">
              <a:xfrm>
                <a:off x="5707" y="2880"/>
                <a:ext cx="10" cy="10"/>
              </a:xfrm>
              <a:custGeom>
                <a:avLst/>
                <a:gdLst>
                  <a:gd name="T0" fmla="*/ 10 w 10"/>
                  <a:gd name="T1" fmla="*/ 10 h 10"/>
                  <a:gd name="T2" fmla="*/ 0 w 10"/>
                  <a:gd name="T3" fmla="*/ 0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 name="Freeform 462">
                <a:extLst>
                  <a:ext uri="{FF2B5EF4-FFF2-40B4-BE49-F238E27FC236}">
                    <a16:creationId xmlns:a16="http://schemas.microsoft.com/office/drawing/2014/main" id="{D7AE97A1-FC5D-400D-A6F2-B0DE343D15E4}"/>
                  </a:ext>
                </a:extLst>
              </p:cNvPr>
              <p:cNvSpPr>
                <a:spLocks/>
              </p:cNvSpPr>
              <p:nvPr/>
            </p:nvSpPr>
            <p:spPr bwMode="auto">
              <a:xfrm>
                <a:off x="5717" y="2861"/>
                <a:ext cx="12" cy="15"/>
              </a:xfrm>
              <a:custGeom>
                <a:avLst/>
                <a:gdLst>
                  <a:gd name="T0" fmla="*/ 0 w 12"/>
                  <a:gd name="T1" fmla="*/ 15 h 15"/>
                  <a:gd name="T2" fmla="*/ 0 w 12"/>
                  <a:gd name="T3" fmla="*/ 12 h 15"/>
                  <a:gd name="T4" fmla="*/ 12 w 12"/>
                  <a:gd name="T5" fmla="*/ 0 h 15"/>
                  <a:gd name="T6" fmla="*/ 12 w 12"/>
                  <a:gd name="T7" fmla="*/ 3 h 15"/>
                  <a:gd name="T8" fmla="*/ 0 w 12"/>
                  <a:gd name="T9" fmla="*/ 15 h 15"/>
                </a:gdLst>
                <a:ahLst/>
                <a:cxnLst>
                  <a:cxn ang="0">
                    <a:pos x="T0" y="T1"/>
                  </a:cxn>
                  <a:cxn ang="0">
                    <a:pos x="T2" y="T3"/>
                  </a:cxn>
                  <a:cxn ang="0">
                    <a:pos x="T4" y="T5"/>
                  </a:cxn>
                  <a:cxn ang="0">
                    <a:pos x="T6" y="T7"/>
                  </a:cxn>
                  <a:cxn ang="0">
                    <a:pos x="T8" y="T9"/>
                  </a:cxn>
                </a:cxnLst>
                <a:rect l="0" t="0" r="r" b="b"/>
                <a:pathLst>
                  <a:path w="12" h="15">
                    <a:moveTo>
                      <a:pt x="0" y="15"/>
                    </a:moveTo>
                    <a:lnTo>
                      <a:pt x="0" y="12"/>
                    </a:lnTo>
                    <a:lnTo>
                      <a:pt x="12" y="0"/>
                    </a:lnTo>
                    <a:lnTo>
                      <a:pt x="12" y="3"/>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 name="Freeform 463">
                <a:extLst>
                  <a:ext uri="{FF2B5EF4-FFF2-40B4-BE49-F238E27FC236}">
                    <a16:creationId xmlns:a16="http://schemas.microsoft.com/office/drawing/2014/main" id="{897C7DE7-E816-4BDD-B403-EC98210BA3E1}"/>
                  </a:ext>
                </a:extLst>
              </p:cNvPr>
              <p:cNvSpPr>
                <a:spLocks/>
              </p:cNvSpPr>
              <p:nvPr/>
            </p:nvSpPr>
            <p:spPr bwMode="auto">
              <a:xfrm>
                <a:off x="5717" y="2880"/>
                <a:ext cx="10" cy="10"/>
              </a:xfrm>
              <a:custGeom>
                <a:avLst/>
                <a:gdLst>
                  <a:gd name="T0" fmla="*/ 0 w 10"/>
                  <a:gd name="T1" fmla="*/ 10 h 10"/>
                  <a:gd name="T2" fmla="*/ 0 w 10"/>
                  <a:gd name="T3" fmla="*/ 8 h 10"/>
                  <a:gd name="T4" fmla="*/ 10 w 10"/>
                  <a:gd name="T5" fmla="*/ 0 h 10"/>
                  <a:gd name="T6" fmla="*/ 10 w 10"/>
                  <a:gd name="T7" fmla="*/ 0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 name="Freeform 464">
                <a:extLst>
                  <a:ext uri="{FF2B5EF4-FFF2-40B4-BE49-F238E27FC236}">
                    <a16:creationId xmlns:a16="http://schemas.microsoft.com/office/drawing/2014/main" id="{68920B4E-907A-4A4B-978A-8E72D157916C}"/>
                  </a:ext>
                </a:extLst>
              </p:cNvPr>
              <p:cNvSpPr>
                <a:spLocks noEditPoints="1"/>
              </p:cNvSpPr>
              <p:nvPr/>
            </p:nvSpPr>
            <p:spPr bwMode="auto">
              <a:xfrm>
                <a:off x="5707" y="2971"/>
                <a:ext cx="20" cy="35"/>
              </a:xfrm>
              <a:custGeom>
                <a:avLst/>
                <a:gdLst>
                  <a:gd name="T0" fmla="*/ 10 w 20"/>
                  <a:gd name="T1" fmla="*/ 35 h 35"/>
                  <a:gd name="T2" fmla="*/ 0 w 20"/>
                  <a:gd name="T3" fmla="*/ 16 h 35"/>
                  <a:gd name="T4" fmla="*/ 10 w 20"/>
                  <a:gd name="T5" fmla="*/ 0 h 35"/>
                  <a:gd name="T6" fmla="*/ 20 w 20"/>
                  <a:gd name="T7" fmla="*/ 16 h 35"/>
                  <a:gd name="T8" fmla="*/ 10 w 20"/>
                  <a:gd name="T9" fmla="*/ 35 h 35"/>
                  <a:gd name="T10" fmla="*/ 3 w 20"/>
                  <a:gd name="T11" fmla="*/ 16 h 35"/>
                  <a:gd name="T12" fmla="*/ 10 w 20"/>
                  <a:gd name="T13" fmla="*/ 31 h 35"/>
                  <a:gd name="T14" fmla="*/ 17 w 20"/>
                  <a:gd name="T15" fmla="*/ 16 h 35"/>
                  <a:gd name="T16" fmla="*/ 10 w 20"/>
                  <a:gd name="T17" fmla="*/ 5 h 35"/>
                  <a:gd name="T18" fmla="*/ 3 w 20"/>
                  <a:gd name="T19"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5">
                    <a:moveTo>
                      <a:pt x="10" y="35"/>
                    </a:moveTo>
                    <a:lnTo>
                      <a:pt x="0" y="16"/>
                    </a:lnTo>
                    <a:lnTo>
                      <a:pt x="10" y="0"/>
                    </a:lnTo>
                    <a:lnTo>
                      <a:pt x="20" y="16"/>
                    </a:lnTo>
                    <a:lnTo>
                      <a:pt x="10" y="35"/>
                    </a:lnTo>
                    <a:close/>
                    <a:moveTo>
                      <a:pt x="3" y="16"/>
                    </a:moveTo>
                    <a:lnTo>
                      <a:pt x="10" y="31"/>
                    </a:lnTo>
                    <a:lnTo>
                      <a:pt x="17" y="16"/>
                    </a:lnTo>
                    <a:lnTo>
                      <a:pt x="10" y="5"/>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 name="Freeform 465">
                <a:extLst>
                  <a:ext uri="{FF2B5EF4-FFF2-40B4-BE49-F238E27FC236}">
                    <a16:creationId xmlns:a16="http://schemas.microsoft.com/office/drawing/2014/main" id="{64AA50EE-ABEB-4743-B094-3B6B541E49D1}"/>
                  </a:ext>
                </a:extLst>
              </p:cNvPr>
              <p:cNvSpPr>
                <a:spLocks/>
              </p:cNvSpPr>
              <p:nvPr/>
            </p:nvSpPr>
            <p:spPr bwMode="auto">
              <a:xfrm>
                <a:off x="5703" y="2964"/>
                <a:ext cx="14" cy="14"/>
              </a:xfrm>
              <a:custGeom>
                <a:avLst/>
                <a:gdLst>
                  <a:gd name="T0" fmla="*/ 2 w 14"/>
                  <a:gd name="T1" fmla="*/ 14 h 14"/>
                  <a:gd name="T2" fmla="*/ 0 w 14"/>
                  <a:gd name="T3" fmla="*/ 12 h 14"/>
                  <a:gd name="T4" fmla="*/ 14 w 14"/>
                  <a:gd name="T5" fmla="*/ 0 h 14"/>
                  <a:gd name="T6" fmla="*/ 14 w 14"/>
                  <a:gd name="T7" fmla="*/ 2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2"/>
                    </a:lnTo>
                    <a:lnTo>
                      <a:pt x="14" y="0"/>
                    </a:lnTo>
                    <a:lnTo>
                      <a:pt x="14"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 name="Freeform 466">
                <a:extLst>
                  <a:ext uri="{FF2B5EF4-FFF2-40B4-BE49-F238E27FC236}">
                    <a16:creationId xmlns:a16="http://schemas.microsoft.com/office/drawing/2014/main" id="{64B3C777-E732-47AF-99FB-F884AB940A00}"/>
                  </a:ext>
                </a:extLst>
              </p:cNvPr>
              <p:cNvSpPr>
                <a:spLocks/>
              </p:cNvSpPr>
              <p:nvPr/>
            </p:nvSpPr>
            <p:spPr bwMode="auto">
              <a:xfrm>
                <a:off x="5707" y="2949"/>
                <a:ext cx="10" cy="10"/>
              </a:xfrm>
              <a:custGeom>
                <a:avLst/>
                <a:gdLst>
                  <a:gd name="T0" fmla="*/ 0 w 10"/>
                  <a:gd name="T1" fmla="*/ 10 h 10"/>
                  <a:gd name="T2" fmla="*/ 0 w 10"/>
                  <a:gd name="T3" fmla="*/ 8 h 10"/>
                  <a:gd name="T4" fmla="*/ 10 w 10"/>
                  <a:gd name="T5" fmla="*/ 0 h 10"/>
                  <a:gd name="T6" fmla="*/ 10 w 10"/>
                  <a:gd name="T7" fmla="*/ 3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3"/>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 name="Freeform 467">
                <a:extLst>
                  <a:ext uri="{FF2B5EF4-FFF2-40B4-BE49-F238E27FC236}">
                    <a16:creationId xmlns:a16="http://schemas.microsoft.com/office/drawing/2014/main" id="{D5376C8B-0344-4994-A793-868850E9DF41}"/>
                  </a:ext>
                </a:extLst>
              </p:cNvPr>
              <p:cNvSpPr>
                <a:spLocks/>
              </p:cNvSpPr>
              <p:nvPr/>
            </p:nvSpPr>
            <p:spPr bwMode="auto">
              <a:xfrm>
                <a:off x="5717" y="2964"/>
                <a:ext cx="12" cy="14"/>
              </a:xfrm>
              <a:custGeom>
                <a:avLst/>
                <a:gdLst>
                  <a:gd name="T0" fmla="*/ 12 w 12"/>
                  <a:gd name="T1" fmla="*/ 14 h 14"/>
                  <a:gd name="T2" fmla="*/ 0 w 12"/>
                  <a:gd name="T3" fmla="*/ 2 h 14"/>
                  <a:gd name="T4" fmla="*/ 0 w 12"/>
                  <a:gd name="T5" fmla="*/ 0 h 14"/>
                  <a:gd name="T6" fmla="*/ 12 w 12"/>
                  <a:gd name="T7" fmla="*/ 12 h 14"/>
                  <a:gd name="T8" fmla="*/ 12 w 12"/>
                  <a:gd name="T9" fmla="*/ 14 h 14"/>
                </a:gdLst>
                <a:ahLst/>
                <a:cxnLst>
                  <a:cxn ang="0">
                    <a:pos x="T0" y="T1"/>
                  </a:cxn>
                  <a:cxn ang="0">
                    <a:pos x="T2" y="T3"/>
                  </a:cxn>
                  <a:cxn ang="0">
                    <a:pos x="T4" y="T5"/>
                  </a:cxn>
                  <a:cxn ang="0">
                    <a:pos x="T6" y="T7"/>
                  </a:cxn>
                  <a:cxn ang="0">
                    <a:pos x="T8" y="T9"/>
                  </a:cxn>
                </a:cxnLst>
                <a:rect l="0" t="0" r="r" b="b"/>
                <a:pathLst>
                  <a:path w="12" h="14">
                    <a:moveTo>
                      <a:pt x="12" y="14"/>
                    </a:moveTo>
                    <a:lnTo>
                      <a:pt x="0" y="2"/>
                    </a:lnTo>
                    <a:lnTo>
                      <a:pt x="0" y="0"/>
                    </a:lnTo>
                    <a:lnTo>
                      <a:pt x="12" y="12"/>
                    </a:lnTo>
                    <a:lnTo>
                      <a:pt x="1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 name="Freeform 468">
                <a:extLst>
                  <a:ext uri="{FF2B5EF4-FFF2-40B4-BE49-F238E27FC236}">
                    <a16:creationId xmlns:a16="http://schemas.microsoft.com/office/drawing/2014/main" id="{E9107950-1D36-44FE-A6C5-7B72CEE9FB04}"/>
                  </a:ext>
                </a:extLst>
              </p:cNvPr>
              <p:cNvSpPr>
                <a:spLocks/>
              </p:cNvSpPr>
              <p:nvPr/>
            </p:nvSpPr>
            <p:spPr bwMode="auto">
              <a:xfrm>
                <a:off x="5717" y="2949"/>
                <a:ext cx="10" cy="10"/>
              </a:xfrm>
              <a:custGeom>
                <a:avLst/>
                <a:gdLst>
                  <a:gd name="T0" fmla="*/ 10 w 10"/>
                  <a:gd name="T1" fmla="*/ 10 h 10"/>
                  <a:gd name="T2" fmla="*/ 0 w 10"/>
                  <a:gd name="T3" fmla="*/ 3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3"/>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 name="Rectangle 469">
                <a:extLst>
                  <a:ext uri="{FF2B5EF4-FFF2-40B4-BE49-F238E27FC236}">
                    <a16:creationId xmlns:a16="http://schemas.microsoft.com/office/drawing/2014/main" id="{1B5A41BE-3A16-4F77-9056-04E5F096A432}"/>
                  </a:ext>
                </a:extLst>
              </p:cNvPr>
              <p:cNvSpPr>
                <a:spLocks noChangeArrowheads="1"/>
              </p:cNvSpPr>
              <p:nvPr/>
            </p:nvSpPr>
            <p:spPr bwMode="auto">
              <a:xfrm>
                <a:off x="5662" y="2918"/>
                <a:ext cx="110"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 name="Freeform 470">
                <a:extLst>
                  <a:ext uri="{FF2B5EF4-FFF2-40B4-BE49-F238E27FC236}">
                    <a16:creationId xmlns:a16="http://schemas.microsoft.com/office/drawing/2014/main" id="{C1153263-44EA-4A0F-A9CD-ADC7E06FC3F5}"/>
                  </a:ext>
                </a:extLst>
              </p:cNvPr>
              <p:cNvSpPr>
                <a:spLocks noEditPoints="1"/>
              </p:cNvSpPr>
              <p:nvPr/>
            </p:nvSpPr>
            <p:spPr bwMode="auto">
              <a:xfrm>
                <a:off x="5631" y="2911"/>
                <a:ext cx="33" cy="17"/>
              </a:xfrm>
              <a:custGeom>
                <a:avLst/>
                <a:gdLst>
                  <a:gd name="T0" fmla="*/ 17 w 33"/>
                  <a:gd name="T1" fmla="*/ 17 h 17"/>
                  <a:gd name="T2" fmla="*/ 0 w 33"/>
                  <a:gd name="T3" fmla="*/ 7 h 17"/>
                  <a:gd name="T4" fmla="*/ 17 w 33"/>
                  <a:gd name="T5" fmla="*/ 0 h 17"/>
                  <a:gd name="T6" fmla="*/ 33 w 33"/>
                  <a:gd name="T7" fmla="*/ 7 h 17"/>
                  <a:gd name="T8" fmla="*/ 17 w 33"/>
                  <a:gd name="T9" fmla="*/ 17 h 17"/>
                  <a:gd name="T10" fmla="*/ 2 w 33"/>
                  <a:gd name="T11" fmla="*/ 7 h 17"/>
                  <a:gd name="T12" fmla="*/ 17 w 33"/>
                  <a:gd name="T13" fmla="*/ 15 h 17"/>
                  <a:gd name="T14" fmla="*/ 31 w 33"/>
                  <a:gd name="T15" fmla="*/ 7 h 17"/>
                  <a:gd name="T16" fmla="*/ 17 w 33"/>
                  <a:gd name="T17" fmla="*/ 3 h 17"/>
                  <a:gd name="T18" fmla="*/ 2 w 33"/>
                  <a:gd name="T1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7">
                    <a:moveTo>
                      <a:pt x="17" y="17"/>
                    </a:moveTo>
                    <a:lnTo>
                      <a:pt x="0" y="7"/>
                    </a:lnTo>
                    <a:lnTo>
                      <a:pt x="17" y="0"/>
                    </a:lnTo>
                    <a:lnTo>
                      <a:pt x="33" y="7"/>
                    </a:lnTo>
                    <a:lnTo>
                      <a:pt x="17" y="17"/>
                    </a:lnTo>
                    <a:close/>
                    <a:moveTo>
                      <a:pt x="2" y="7"/>
                    </a:moveTo>
                    <a:lnTo>
                      <a:pt x="17" y="15"/>
                    </a:lnTo>
                    <a:lnTo>
                      <a:pt x="31" y="7"/>
                    </a:lnTo>
                    <a:lnTo>
                      <a:pt x="17"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 name="Freeform 471">
                <a:extLst>
                  <a:ext uri="{FF2B5EF4-FFF2-40B4-BE49-F238E27FC236}">
                    <a16:creationId xmlns:a16="http://schemas.microsoft.com/office/drawing/2014/main" id="{9D620974-9904-4321-AA4B-F9F73BE75979}"/>
                  </a:ext>
                </a:extLst>
              </p:cNvPr>
              <p:cNvSpPr>
                <a:spLocks/>
              </p:cNvSpPr>
              <p:nvPr/>
            </p:nvSpPr>
            <p:spPr bwMode="auto">
              <a:xfrm>
                <a:off x="5657" y="2918"/>
                <a:ext cx="15" cy="15"/>
              </a:xfrm>
              <a:custGeom>
                <a:avLst/>
                <a:gdLst>
                  <a:gd name="T0" fmla="*/ 3 w 15"/>
                  <a:gd name="T1" fmla="*/ 15 h 15"/>
                  <a:gd name="T2" fmla="*/ 0 w 15"/>
                  <a:gd name="T3" fmla="*/ 12 h 15"/>
                  <a:gd name="T4" fmla="*/ 15 w 15"/>
                  <a:gd name="T5" fmla="*/ 0 h 15"/>
                  <a:gd name="T6" fmla="*/ 15 w 15"/>
                  <a:gd name="T7" fmla="*/ 3 h 15"/>
                  <a:gd name="T8" fmla="*/ 3 w 15"/>
                  <a:gd name="T9" fmla="*/ 15 h 15"/>
                </a:gdLst>
                <a:ahLst/>
                <a:cxnLst>
                  <a:cxn ang="0">
                    <a:pos x="T0" y="T1"/>
                  </a:cxn>
                  <a:cxn ang="0">
                    <a:pos x="T2" y="T3"/>
                  </a:cxn>
                  <a:cxn ang="0">
                    <a:pos x="T4" y="T5"/>
                  </a:cxn>
                  <a:cxn ang="0">
                    <a:pos x="T6" y="T7"/>
                  </a:cxn>
                  <a:cxn ang="0">
                    <a:pos x="T8" y="T9"/>
                  </a:cxn>
                </a:cxnLst>
                <a:rect l="0" t="0" r="r" b="b"/>
                <a:pathLst>
                  <a:path w="15" h="15">
                    <a:moveTo>
                      <a:pt x="3" y="15"/>
                    </a:moveTo>
                    <a:lnTo>
                      <a:pt x="0" y="12"/>
                    </a:lnTo>
                    <a:lnTo>
                      <a:pt x="15" y="0"/>
                    </a:lnTo>
                    <a:lnTo>
                      <a:pt x="15" y="3"/>
                    </a:lnTo>
                    <a:lnTo>
                      <a:pt x="3"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 name="Freeform 472">
                <a:extLst>
                  <a:ext uri="{FF2B5EF4-FFF2-40B4-BE49-F238E27FC236}">
                    <a16:creationId xmlns:a16="http://schemas.microsoft.com/office/drawing/2014/main" id="{4D467794-8715-4BFA-967C-135A6A635EF2}"/>
                  </a:ext>
                </a:extLst>
              </p:cNvPr>
              <p:cNvSpPr>
                <a:spLocks/>
              </p:cNvSpPr>
              <p:nvPr/>
            </p:nvSpPr>
            <p:spPr bwMode="auto">
              <a:xfrm>
                <a:off x="5676" y="2918"/>
                <a:ext cx="10" cy="12"/>
              </a:xfrm>
              <a:custGeom>
                <a:avLst/>
                <a:gdLst>
                  <a:gd name="T0" fmla="*/ 3 w 10"/>
                  <a:gd name="T1" fmla="*/ 12 h 12"/>
                  <a:gd name="T2" fmla="*/ 0 w 10"/>
                  <a:gd name="T3" fmla="*/ 10 h 12"/>
                  <a:gd name="T4" fmla="*/ 10 w 10"/>
                  <a:gd name="T5" fmla="*/ 0 h 12"/>
                  <a:gd name="T6" fmla="*/ 10 w 10"/>
                  <a:gd name="T7" fmla="*/ 3 h 12"/>
                  <a:gd name="T8" fmla="*/ 3 w 10"/>
                  <a:gd name="T9" fmla="*/ 12 h 12"/>
                </a:gdLst>
                <a:ahLst/>
                <a:cxnLst>
                  <a:cxn ang="0">
                    <a:pos x="T0" y="T1"/>
                  </a:cxn>
                  <a:cxn ang="0">
                    <a:pos x="T2" y="T3"/>
                  </a:cxn>
                  <a:cxn ang="0">
                    <a:pos x="T4" y="T5"/>
                  </a:cxn>
                  <a:cxn ang="0">
                    <a:pos x="T6" y="T7"/>
                  </a:cxn>
                  <a:cxn ang="0">
                    <a:pos x="T8" y="T9"/>
                  </a:cxn>
                </a:cxnLst>
                <a:rect l="0" t="0" r="r" b="b"/>
                <a:pathLst>
                  <a:path w="10" h="12">
                    <a:moveTo>
                      <a:pt x="3" y="12"/>
                    </a:moveTo>
                    <a:lnTo>
                      <a:pt x="0" y="10"/>
                    </a:lnTo>
                    <a:lnTo>
                      <a:pt x="10" y="0"/>
                    </a:lnTo>
                    <a:lnTo>
                      <a:pt x="10" y="3"/>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 name="Freeform 473">
                <a:extLst>
                  <a:ext uri="{FF2B5EF4-FFF2-40B4-BE49-F238E27FC236}">
                    <a16:creationId xmlns:a16="http://schemas.microsoft.com/office/drawing/2014/main" id="{B936EECB-13F0-4DF6-9A0D-0EB5EEDEF066}"/>
                  </a:ext>
                </a:extLst>
              </p:cNvPr>
              <p:cNvSpPr>
                <a:spLocks/>
              </p:cNvSpPr>
              <p:nvPr/>
            </p:nvSpPr>
            <p:spPr bwMode="auto">
              <a:xfrm>
                <a:off x="5657" y="2907"/>
                <a:ext cx="15" cy="14"/>
              </a:xfrm>
              <a:custGeom>
                <a:avLst/>
                <a:gdLst>
                  <a:gd name="T0" fmla="*/ 15 w 15"/>
                  <a:gd name="T1" fmla="*/ 14 h 14"/>
                  <a:gd name="T2" fmla="*/ 0 w 15"/>
                  <a:gd name="T3" fmla="*/ 0 h 14"/>
                  <a:gd name="T4" fmla="*/ 3 w 15"/>
                  <a:gd name="T5" fmla="*/ 0 h 14"/>
                  <a:gd name="T6" fmla="*/ 15 w 15"/>
                  <a:gd name="T7" fmla="*/ 11 h 14"/>
                  <a:gd name="T8" fmla="*/ 15 w 15"/>
                  <a:gd name="T9" fmla="*/ 14 h 14"/>
                </a:gdLst>
                <a:ahLst/>
                <a:cxnLst>
                  <a:cxn ang="0">
                    <a:pos x="T0" y="T1"/>
                  </a:cxn>
                  <a:cxn ang="0">
                    <a:pos x="T2" y="T3"/>
                  </a:cxn>
                  <a:cxn ang="0">
                    <a:pos x="T4" y="T5"/>
                  </a:cxn>
                  <a:cxn ang="0">
                    <a:pos x="T6" y="T7"/>
                  </a:cxn>
                  <a:cxn ang="0">
                    <a:pos x="T8" y="T9"/>
                  </a:cxn>
                </a:cxnLst>
                <a:rect l="0" t="0" r="r" b="b"/>
                <a:pathLst>
                  <a:path w="15" h="14">
                    <a:moveTo>
                      <a:pt x="15" y="14"/>
                    </a:moveTo>
                    <a:lnTo>
                      <a:pt x="0" y="0"/>
                    </a:lnTo>
                    <a:lnTo>
                      <a:pt x="3" y="0"/>
                    </a:lnTo>
                    <a:lnTo>
                      <a:pt x="15" y="11"/>
                    </a:lnTo>
                    <a:lnTo>
                      <a:pt x="1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 name="Freeform 474">
                <a:extLst>
                  <a:ext uri="{FF2B5EF4-FFF2-40B4-BE49-F238E27FC236}">
                    <a16:creationId xmlns:a16="http://schemas.microsoft.com/office/drawing/2014/main" id="{EEE8E7A0-4794-407E-991B-97B5B75E3101}"/>
                  </a:ext>
                </a:extLst>
              </p:cNvPr>
              <p:cNvSpPr>
                <a:spLocks/>
              </p:cNvSpPr>
              <p:nvPr/>
            </p:nvSpPr>
            <p:spPr bwMode="auto">
              <a:xfrm>
                <a:off x="5676" y="2909"/>
                <a:ext cx="10" cy="12"/>
              </a:xfrm>
              <a:custGeom>
                <a:avLst/>
                <a:gdLst>
                  <a:gd name="T0" fmla="*/ 10 w 10"/>
                  <a:gd name="T1" fmla="*/ 12 h 12"/>
                  <a:gd name="T2" fmla="*/ 0 w 10"/>
                  <a:gd name="T3" fmla="*/ 2 h 12"/>
                  <a:gd name="T4" fmla="*/ 3 w 10"/>
                  <a:gd name="T5" fmla="*/ 0 h 12"/>
                  <a:gd name="T6" fmla="*/ 10 w 10"/>
                  <a:gd name="T7" fmla="*/ 9 h 12"/>
                  <a:gd name="T8" fmla="*/ 10 w 10"/>
                  <a:gd name="T9" fmla="*/ 12 h 12"/>
                </a:gdLst>
                <a:ahLst/>
                <a:cxnLst>
                  <a:cxn ang="0">
                    <a:pos x="T0" y="T1"/>
                  </a:cxn>
                  <a:cxn ang="0">
                    <a:pos x="T2" y="T3"/>
                  </a:cxn>
                  <a:cxn ang="0">
                    <a:pos x="T4" y="T5"/>
                  </a:cxn>
                  <a:cxn ang="0">
                    <a:pos x="T6" y="T7"/>
                  </a:cxn>
                  <a:cxn ang="0">
                    <a:pos x="T8" y="T9"/>
                  </a:cxn>
                </a:cxnLst>
                <a:rect l="0" t="0" r="r" b="b"/>
                <a:pathLst>
                  <a:path w="10" h="12">
                    <a:moveTo>
                      <a:pt x="10" y="12"/>
                    </a:moveTo>
                    <a:lnTo>
                      <a:pt x="0" y="2"/>
                    </a:lnTo>
                    <a:lnTo>
                      <a:pt x="3" y="0"/>
                    </a:lnTo>
                    <a:lnTo>
                      <a:pt x="10" y="9"/>
                    </a:lnTo>
                    <a:lnTo>
                      <a:pt x="10"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 name="Freeform 475">
                <a:extLst>
                  <a:ext uri="{FF2B5EF4-FFF2-40B4-BE49-F238E27FC236}">
                    <a16:creationId xmlns:a16="http://schemas.microsoft.com/office/drawing/2014/main" id="{210F6B63-C14B-4D90-A11C-786CB0074E10}"/>
                  </a:ext>
                </a:extLst>
              </p:cNvPr>
              <p:cNvSpPr>
                <a:spLocks/>
              </p:cNvSpPr>
              <p:nvPr/>
            </p:nvSpPr>
            <p:spPr bwMode="auto">
              <a:xfrm>
                <a:off x="5760" y="2918"/>
                <a:ext cx="14" cy="15"/>
              </a:xfrm>
              <a:custGeom>
                <a:avLst/>
                <a:gdLst>
                  <a:gd name="T0" fmla="*/ 14 w 14"/>
                  <a:gd name="T1" fmla="*/ 15 h 15"/>
                  <a:gd name="T2" fmla="*/ 0 w 14"/>
                  <a:gd name="T3" fmla="*/ 3 h 15"/>
                  <a:gd name="T4" fmla="*/ 2 w 14"/>
                  <a:gd name="T5" fmla="*/ 0 h 15"/>
                  <a:gd name="T6" fmla="*/ 14 w 14"/>
                  <a:gd name="T7" fmla="*/ 12 h 15"/>
                  <a:gd name="T8" fmla="*/ 14 w 14"/>
                  <a:gd name="T9" fmla="*/ 15 h 15"/>
                </a:gdLst>
                <a:ahLst/>
                <a:cxnLst>
                  <a:cxn ang="0">
                    <a:pos x="T0" y="T1"/>
                  </a:cxn>
                  <a:cxn ang="0">
                    <a:pos x="T2" y="T3"/>
                  </a:cxn>
                  <a:cxn ang="0">
                    <a:pos x="T4" y="T5"/>
                  </a:cxn>
                  <a:cxn ang="0">
                    <a:pos x="T6" y="T7"/>
                  </a:cxn>
                  <a:cxn ang="0">
                    <a:pos x="T8" y="T9"/>
                  </a:cxn>
                </a:cxnLst>
                <a:rect l="0" t="0" r="r" b="b"/>
                <a:pathLst>
                  <a:path w="14" h="15">
                    <a:moveTo>
                      <a:pt x="14" y="15"/>
                    </a:moveTo>
                    <a:lnTo>
                      <a:pt x="0" y="3"/>
                    </a:lnTo>
                    <a:lnTo>
                      <a:pt x="2" y="0"/>
                    </a:lnTo>
                    <a:lnTo>
                      <a:pt x="14"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 name="Freeform 476">
                <a:extLst>
                  <a:ext uri="{FF2B5EF4-FFF2-40B4-BE49-F238E27FC236}">
                    <a16:creationId xmlns:a16="http://schemas.microsoft.com/office/drawing/2014/main" id="{8E87E0FB-E6A8-442B-9616-98502C317B45}"/>
                  </a:ext>
                </a:extLst>
              </p:cNvPr>
              <p:cNvSpPr>
                <a:spLocks/>
              </p:cNvSpPr>
              <p:nvPr/>
            </p:nvSpPr>
            <p:spPr bwMode="auto">
              <a:xfrm>
                <a:off x="5746" y="2918"/>
                <a:ext cx="9" cy="12"/>
              </a:xfrm>
              <a:custGeom>
                <a:avLst/>
                <a:gdLst>
                  <a:gd name="T0" fmla="*/ 9 w 9"/>
                  <a:gd name="T1" fmla="*/ 12 h 12"/>
                  <a:gd name="T2" fmla="*/ 0 w 9"/>
                  <a:gd name="T3" fmla="*/ 3 h 12"/>
                  <a:gd name="T4" fmla="*/ 2 w 9"/>
                  <a:gd name="T5" fmla="*/ 0 h 12"/>
                  <a:gd name="T6" fmla="*/ 9 w 9"/>
                  <a:gd name="T7" fmla="*/ 10 h 12"/>
                  <a:gd name="T8" fmla="*/ 9 w 9"/>
                  <a:gd name="T9" fmla="*/ 12 h 12"/>
                </a:gdLst>
                <a:ahLst/>
                <a:cxnLst>
                  <a:cxn ang="0">
                    <a:pos x="T0" y="T1"/>
                  </a:cxn>
                  <a:cxn ang="0">
                    <a:pos x="T2" y="T3"/>
                  </a:cxn>
                  <a:cxn ang="0">
                    <a:pos x="T4" y="T5"/>
                  </a:cxn>
                  <a:cxn ang="0">
                    <a:pos x="T6" y="T7"/>
                  </a:cxn>
                  <a:cxn ang="0">
                    <a:pos x="T8" y="T9"/>
                  </a:cxn>
                </a:cxnLst>
                <a:rect l="0" t="0" r="r" b="b"/>
                <a:pathLst>
                  <a:path w="9" h="12">
                    <a:moveTo>
                      <a:pt x="9" y="12"/>
                    </a:moveTo>
                    <a:lnTo>
                      <a:pt x="0" y="3"/>
                    </a:lnTo>
                    <a:lnTo>
                      <a:pt x="2" y="0"/>
                    </a:lnTo>
                    <a:lnTo>
                      <a:pt x="9" y="10"/>
                    </a:lnTo>
                    <a:lnTo>
                      <a:pt x="9"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 name="Freeform 477">
                <a:extLst>
                  <a:ext uri="{FF2B5EF4-FFF2-40B4-BE49-F238E27FC236}">
                    <a16:creationId xmlns:a16="http://schemas.microsoft.com/office/drawing/2014/main" id="{B7D9DD7C-4379-4C5C-A8F4-383A25B1D9D8}"/>
                  </a:ext>
                </a:extLst>
              </p:cNvPr>
              <p:cNvSpPr>
                <a:spLocks/>
              </p:cNvSpPr>
              <p:nvPr/>
            </p:nvSpPr>
            <p:spPr bwMode="auto">
              <a:xfrm>
                <a:off x="5760" y="2907"/>
                <a:ext cx="14" cy="14"/>
              </a:xfrm>
              <a:custGeom>
                <a:avLst/>
                <a:gdLst>
                  <a:gd name="T0" fmla="*/ 2 w 14"/>
                  <a:gd name="T1" fmla="*/ 14 h 14"/>
                  <a:gd name="T2" fmla="*/ 0 w 14"/>
                  <a:gd name="T3" fmla="*/ 11 h 14"/>
                  <a:gd name="T4" fmla="*/ 14 w 14"/>
                  <a:gd name="T5" fmla="*/ 0 h 14"/>
                  <a:gd name="T6" fmla="*/ 14 w 14"/>
                  <a:gd name="T7" fmla="*/ 0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1"/>
                    </a:lnTo>
                    <a:lnTo>
                      <a:pt x="14" y="0"/>
                    </a:lnTo>
                    <a:lnTo>
                      <a:pt x="14"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 name="Freeform 478">
                <a:extLst>
                  <a:ext uri="{FF2B5EF4-FFF2-40B4-BE49-F238E27FC236}">
                    <a16:creationId xmlns:a16="http://schemas.microsoft.com/office/drawing/2014/main" id="{21536312-47F8-4EC0-A284-8C4399B72EB0}"/>
                  </a:ext>
                </a:extLst>
              </p:cNvPr>
              <p:cNvSpPr>
                <a:spLocks/>
              </p:cNvSpPr>
              <p:nvPr/>
            </p:nvSpPr>
            <p:spPr bwMode="auto">
              <a:xfrm>
                <a:off x="5746" y="2909"/>
                <a:ext cx="9" cy="12"/>
              </a:xfrm>
              <a:custGeom>
                <a:avLst/>
                <a:gdLst>
                  <a:gd name="T0" fmla="*/ 2 w 9"/>
                  <a:gd name="T1" fmla="*/ 12 h 12"/>
                  <a:gd name="T2" fmla="*/ 0 w 9"/>
                  <a:gd name="T3" fmla="*/ 9 h 12"/>
                  <a:gd name="T4" fmla="*/ 9 w 9"/>
                  <a:gd name="T5" fmla="*/ 0 h 12"/>
                  <a:gd name="T6" fmla="*/ 9 w 9"/>
                  <a:gd name="T7" fmla="*/ 2 h 12"/>
                  <a:gd name="T8" fmla="*/ 2 w 9"/>
                  <a:gd name="T9" fmla="*/ 12 h 12"/>
                </a:gdLst>
                <a:ahLst/>
                <a:cxnLst>
                  <a:cxn ang="0">
                    <a:pos x="T0" y="T1"/>
                  </a:cxn>
                  <a:cxn ang="0">
                    <a:pos x="T2" y="T3"/>
                  </a:cxn>
                  <a:cxn ang="0">
                    <a:pos x="T4" y="T5"/>
                  </a:cxn>
                  <a:cxn ang="0">
                    <a:pos x="T6" y="T7"/>
                  </a:cxn>
                  <a:cxn ang="0">
                    <a:pos x="T8" y="T9"/>
                  </a:cxn>
                </a:cxnLst>
                <a:rect l="0" t="0" r="r" b="b"/>
                <a:pathLst>
                  <a:path w="9" h="12">
                    <a:moveTo>
                      <a:pt x="2" y="12"/>
                    </a:moveTo>
                    <a:lnTo>
                      <a:pt x="0" y="9"/>
                    </a:lnTo>
                    <a:lnTo>
                      <a:pt x="9" y="0"/>
                    </a:lnTo>
                    <a:lnTo>
                      <a:pt x="9"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 name="Freeform 479">
                <a:extLst>
                  <a:ext uri="{FF2B5EF4-FFF2-40B4-BE49-F238E27FC236}">
                    <a16:creationId xmlns:a16="http://schemas.microsoft.com/office/drawing/2014/main" id="{C387C09E-49C6-4C05-B75A-AD821E450794}"/>
                  </a:ext>
                </a:extLst>
              </p:cNvPr>
              <p:cNvSpPr>
                <a:spLocks/>
              </p:cNvSpPr>
              <p:nvPr/>
            </p:nvSpPr>
            <p:spPr bwMode="auto">
              <a:xfrm>
                <a:off x="5676" y="2880"/>
                <a:ext cx="82" cy="79"/>
              </a:xfrm>
              <a:custGeom>
                <a:avLst/>
                <a:gdLst>
                  <a:gd name="T0" fmla="*/ 79 w 82"/>
                  <a:gd name="T1" fmla="*/ 79 h 79"/>
                  <a:gd name="T2" fmla="*/ 0 w 82"/>
                  <a:gd name="T3" fmla="*/ 3 h 79"/>
                  <a:gd name="T4" fmla="*/ 3 w 82"/>
                  <a:gd name="T5" fmla="*/ 0 h 79"/>
                  <a:gd name="T6" fmla="*/ 82 w 82"/>
                  <a:gd name="T7" fmla="*/ 79 h 79"/>
                  <a:gd name="T8" fmla="*/ 79 w 82"/>
                  <a:gd name="T9" fmla="*/ 79 h 79"/>
                </a:gdLst>
                <a:ahLst/>
                <a:cxnLst>
                  <a:cxn ang="0">
                    <a:pos x="T0" y="T1"/>
                  </a:cxn>
                  <a:cxn ang="0">
                    <a:pos x="T2" y="T3"/>
                  </a:cxn>
                  <a:cxn ang="0">
                    <a:pos x="T4" y="T5"/>
                  </a:cxn>
                  <a:cxn ang="0">
                    <a:pos x="T6" y="T7"/>
                  </a:cxn>
                  <a:cxn ang="0">
                    <a:pos x="T8" y="T9"/>
                  </a:cxn>
                </a:cxnLst>
                <a:rect l="0" t="0" r="r" b="b"/>
                <a:pathLst>
                  <a:path w="82" h="79">
                    <a:moveTo>
                      <a:pt x="79" y="79"/>
                    </a:moveTo>
                    <a:lnTo>
                      <a:pt x="0" y="3"/>
                    </a:lnTo>
                    <a:lnTo>
                      <a:pt x="3" y="0"/>
                    </a:lnTo>
                    <a:lnTo>
                      <a:pt x="82" y="79"/>
                    </a:lnTo>
                    <a:lnTo>
                      <a:pt x="79"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9" name="Freeform 480">
                <a:extLst>
                  <a:ext uri="{FF2B5EF4-FFF2-40B4-BE49-F238E27FC236}">
                    <a16:creationId xmlns:a16="http://schemas.microsoft.com/office/drawing/2014/main" id="{4835D4D2-F1E3-4B8D-8DAD-11AACF2B919A}"/>
                  </a:ext>
                </a:extLst>
              </p:cNvPr>
              <p:cNvSpPr>
                <a:spLocks noEditPoints="1"/>
              </p:cNvSpPr>
              <p:nvPr/>
            </p:nvSpPr>
            <p:spPr bwMode="auto">
              <a:xfrm>
                <a:off x="5655" y="2859"/>
                <a:ext cx="26" cy="24"/>
              </a:xfrm>
              <a:custGeom>
                <a:avLst/>
                <a:gdLst>
                  <a:gd name="T0" fmla="*/ 26 w 26"/>
                  <a:gd name="T1" fmla="*/ 24 h 24"/>
                  <a:gd name="T2" fmla="*/ 7 w 26"/>
                  <a:gd name="T3" fmla="*/ 19 h 24"/>
                  <a:gd name="T4" fmla="*/ 0 w 26"/>
                  <a:gd name="T5" fmla="*/ 0 h 24"/>
                  <a:gd name="T6" fmla="*/ 19 w 26"/>
                  <a:gd name="T7" fmla="*/ 5 h 24"/>
                  <a:gd name="T8" fmla="*/ 26 w 26"/>
                  <a:gd name="T9" fmla="*/ 24 h 24"/>
                  <a:gd name="T10" fmla="*/ 7 w 26"/>
                  <a:gd name="T11" fmla="*/ 17 h 24"/>
                  <a:gd name="T12" fmla="*/ 21 w 26"/>
                  <a:gd name="T13" fmla="*/ 21 h 24"/>
                  <a:gd name="T14" fmla="*/ 17 w 26"/>
                  <a:gd name="T15" fmla="*/ 7 h 24"/>
                  <a:gd name="T16" fmla="*/ 2 w 26"/>
                  <a:gd name="T17" fmla="*/ 2 h 24"/>
                  <a:gd name="T18" fmla="*/ 7 w 26"/>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26" y="24"/>
                    </a:moveTo>
                    <a:lnTo>
                      <a:pt x="7" y="19"/>
                    </a:lnTo>
                    <a:lnTo>
                      <a:pt x="0" y="0"/>
                    </a:lnTo>
                    <a:lnTo>
                      <a:pt x="19" y="5"/>
                    </a:lnTo>
                    <a:lnTo>
                      <a:pt x="26" y="24"/>
                    </a:lnTo>
                    <a:close/>
                    <a:moveTo>
                      <a:pt x="7" y="17"/>
                    </a:moveTo>
                    <a:lnTo>
                      <a:pt x="21" y="21"/>
                    </a:lnTo>
                    <a:lnTo>
                      <a:pt x="17" y="7"/>
                    </a:lnTo>
                    <a:lnTo>
                      <a:pt x="2" y="2"/>
                    </a:lnTo>
                    <a:lnTo>
                      <a:pt x="7"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0" name="Rectangle 481">
                <a:extLst>
                  <a:ext uri="{FF2B5EF4-FFF2-40B4-BE49-F238E27FC236}">
                    <a16:creationId xmlns:a16="http://schemas.microsoft.com/office/drawing/2014/main" id="{DF983E30-26C6-405C-A37B-0F345F8FC949}"/>
                  </a:ext>
                </a:extLst>
              </p:cNvPr>
              <p:cNvSpPr>
                <a:spLocks noChangeArrowheads="1"/>
              </p:cNvSpPr>
              <p:nvPr/>
            </p:nvSpPr>
            <p:spPr bwMode="auto">
              <a:xfrm>
                <a:off x="5667" y="2888"/>
                <a:ext cx="17" cy="1"/>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1" name="Freeform 482">
                <a:extLst>
                  <a:ext uri="{FF2B5EF4-FFF2-40B4-BE49-F238E27FC236}">
                    <a16:creationId xmlns:a16="http://schemas.microsoft.com/office/drawing/2014/main" id="{73FC7DA4-9D31-42C6-9183-7D076E1D1867}"/>
                  </a:ext>
                </a:extLst>
              </p:cNvPr>
              <p:cNvSpPr>
                <a:spLocks/>
              </p:cNvSpPr>
              <p:nvPr/>
            </p:nvSpPr>
            <p:spPr bwMode="auto">
              <a:xfrm>
                <a:off x="5681" y="2897"/>
                <a:ext cx="15" cy="2"/>
              </a:xfrm>
              <a:custGeom>
                <a:avLst/>
                <a:gdLst>
                  <a:gd name="T0" fmla="*/ 3 w 15"/>
                  <a:gd name="T1" fmla="*/ 2 h 2"/>
                  <a:gd name="T2" fmla="*/ 0 w 15"/>
                  <a:gd name="T3" fmla="*/ 0 h 2"/>
                  <a:gd name="T4" fmla="*/ 15 w 15"/>
                  <a:gd name="T5" fmla="*/ 0 h 2"/>
                  <a:gd name="T6" fmla="*/ 15 w 15"/>
                  <a:gd name="T7" fmla="*/ 2 h 2"/>
                  <a:gd name="T8" fmla="*/ 3 w 15"/>
                  <a:gd name="T9" fmla="*/ 2 h 2"/>
                </a:gdLst>
                <a:ahLst/>
                <a:cxnLst>
                  <a:cxn ang="0">
                    <a:pos x="T0" y="T1"/>
                  </a:cxn>
                  <a:cxn ang="0">
                    <a:pos x="T2" y="T3"/>
                  </a:cxn>
                  <a:cxn ang="0">
                    <a:pos x="T4" y="T5"/>
                  </a:cxn>
                  <a:cxn ang="0">
                    <a:pos x="T6" y="T7"/>
                  </a:cxn>
                  <a:cxn ang="0">
                    <a:pos x="T8" y="T9"/>
                  </a:cxn>
                </a:cxnLst>
                <a:rect l="0" t="0" r="r" b="b"/>
                <a:pathLst>
                  <a:path w="15" h="2">
                    <a:moveTo>
                      <a:pt x="3" y="2"/>
                    </a:moveTo>
                    <a:lnTo>
                      <a:pt x="0" y="0"/>
                    </a:lnTo>
                    <a:lnTo>
                      <a:pt x="15" y="0"/>
                    </a:lnTo>
                    <a:lnTo>
                      <a:pt x="15" y="2"/>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2" name="Rectangle 483">
                <a:extLst>
                  <a:ext uri="{FF2B5EF4-FFF2-40B4-BE49-F238E27FC236}">
                    <a16:creationId xmlns:a16="http://schemas.microsoft.com/office/drawing/2014/main" id="{9D22AA5C-4995-468E-94BC-0ED91EDB9659}"/>
                  </a:ext>
                </a:extLst>
              </p:cNvPr>
              <p:cNvSpPr>
                <a:spLocks noChangeArrowheads="1"/>
              </p:cNvSpPr>
              <p:nvPr/>
            </p:nvSpPr>
            <p:spPr bwMode="auto">
              <a:xfrm>
                <a:off x="5684" y="2871"/>
                <a:ext cx="2" cy="1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3" name="Freeform 484">
                <a:extLst>
                  <a:ext uri="{FF2B5EF4-FFF2-40B4-BE49-F238E27FC236}">
                    <a16:creationId xmlns:a16="http://schemas.microsoft.com/office/drawing/2014/main" id="{DF418C39-DF11-4E85-98FB-01D0F536F855}"/>
                  </a:ext>
                </a:extLst>
              </p:cNvPr>
              <p:cNvSpPr>
                <a:spLocks/>
              </p:cNvSpPr>
              <p:nvPr/>
            </p:nvSpPr>
            <p:spPr bwMode="auto">
              <a:xfrm>
                <a:off x="5693" y="2885"/>
                <a:ext cx="5" cy="12"/>
              </a:xfrm>
              <a:custGeom>
                <a:avLst/>
                <a:gdLst>
                  <a:gd name="T0" fmla="*/ 3 w 5"/>
                  <a:gd name="T1" fmla="*/ 12 h 12"/>
                  <a:gd name="T2" fmla="*/ 0 w 5"/>
                  <a:gd name="T3" fmla="*/ 12 h 12"/>
                  <a:gd name="T4" fmla="*/ 3 w 5"/>
                  <a:gd name="T5" fmla="*/ 0 h 12"/>
                  <a:gd name="T6" fmla="*/ 5 w 5"/>
                  <a:gd name="T7" fmla="*/ 0 h 12"/>
                  <a:gd name="T8" fmla="*/ 3 w 5"/>
                  <a:gd name="T9" fmla="*/ 12 h 12"/>
                </a:gdLst>
                <a:ahLst/>
                <a:cxnLst>
                  <a:cxn ang="0">
                    <a:pos x="T0" y="T1"/>
                  </a:cxn>
                  <a:cxn ang="0">
                    <a:pos x="T2" y="T3"/>
                  </a:cxn>
                  <a:cxn ang="0">
                    <a:pos x="T4" y="T5"/>
                  </a:cxn>
                  <a:cxn ang="0">
                    <a:pos x="T6" y="T7"/>
                  </a:cxn>
                  <a:cxn ang="0">
                    <a:pos x="T8" y="T9"/>
                  </a:cxn>
                </a:cxnLst>
                <a:rect l="0" t="0" r="r" b="b"/>
                <a:pathLst>
                  <a:path w="5" h="12">
                    <a:moveTo>
                      <a:pt x="3" y="12"/>
                    </a:moveTo>
                    <a:lnTo>
                      <a:pt x="0" y="12"/>
                    </a:lnTo>
                    <a:lnTo>
                      <a:pt x="3" y="0"/>
                    </a:lnTo>
                    <a:lnTo>
                      <a:pt x="5" y="0"/>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4" name="Freeform 485">
                <a:extLst>
                  <a:ext uri="{FF2B5EF4-FFF2-40B4-BE49-F238E27FC236}">
                    <a16:creationId xmlns:a16="http://schemas.microsoft.com/office/drawing/2014/main" id="{B59D5231-51B6-4C34-9E1E-8AB9CE2E8820}"/>
                  </a:ext>
                </a:extLst>
              </p:cNvPr>
              <p:cNvSpPr>
                <a:spLocks noEditPoints="1"/>
              </p:cNvSpPr>
              <p:nvPr/>
            </p:nvSpPr>
            <p:spPr bwMode="auto">
              <a:xfrm>
                <a:off x="5753" y="2957"/>
                <a:ext cx="24" cy="23"/>
              </a:xfrm>
              <a:custGeom>
                <a:avLst/>
                <a:gdLst>
                  <a:gd name="T0" fmla="*/ 24 w 24"/>
                  <a:gd name="T1" fmla="*/ 23 h 23"/>
                  <a:gd name="T2" fmla="*/ 7 w 24"/>
                  <a:gd name="T3" fmla="*/ 16 h 23"/>
                  <a:gd name="T4" fmla="*/ 0 w 24"/>
                  <a:gd name="T5" fmla="*/ 0 h 23"/>
                  <a:gd name="T6" fmla="*/ 19 w 24"/>
                  <a:gd name="T7" fmla="*/ 4 h 23"/>
                  <a:gd name="T8" fmla="*/ 24 w 24"/>
                  <a:gd name="T9" fmla="*/ 23 h 23"/>
                  <a:gd name="T10" fmla="*/ 7 w 24"/>
                  <a:gd name="T11" fmla="*/ 16 h 23"/>
                  <a:gd name="T12" fmla="*/ 21 w 24"/>
                  <a:gd name="T13" fmla="*/ 21 h 23"/>
                  <a:gd name="T14" fmla="*/ 17 w 24"/>
                  <a:gd name="T15" fmla="*/ 7 h 23"/>
                  <a:gd name="T16" fmla="*/ 2 w 24"/>
                  <a:gd name="T17" fmla="*/ 2 h 23"/>
                  <a:gd name="T18" fmla="*/ 7 w 24"/>
                  <a:gd name="T1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24" y="23"/>
                    </a:moveTo>
                    <a:lnTo>
                      <a:pt x="7" y="16"/>
                    </a:lnTo>
                    <a:lnTo>
                      <a:pt x="0" y="0"/>
                    </a:lnTo>
                    <a:lnTo>
                      <a:pt x="19" y="4"/>
                    </a:lnTo>
                    <a:lnTo>
                      <a:pt x="24" y="23"/>
                    </a:lnTo>
                    <a:close/>
                    <a:moveTo>
                      <a:pt x="7" y="16"/>
                    </a:moveTo>
                    <a:lnTo>
                      <a:pt x="21" y="21"/>
                    </a:lnTo>
                    <a:lnTo>
                      <a:pt x="17" y="7"/>
                    </a:lnTo>
                    <a:lnTo>
                      <a:pt x="2" y="2"/>
                    </a:lnTo>
                    <a:lnTo>
                      <a:pt x="7"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5" name="Rectangle 486">
                <a:extLst>
                  <a:ext uri="{FF2B5EF4-FFF2-40B4-BE49-F238E27FC236}">
                    <a16:creationId xmlns:a16="http://schemas.microsoft.com/office/drawing/2014/main" id="{50E22A53-06AB-4611-84BD-0F5EA5BAF2A7}"/>
                  </a:ext>
                </a:extLst>
              </p:cNvPr>
              <p:cNvSpPr>
                <a:spLocks noChangeArrowheads="1"/>
              </p:cNvSpPr>
              <p:nvPr/>
            </p:nvSpPr>
            <p:spPr bwMode="auto">
              <a:xfrm>
                <a:off x="5748" y="2952"/>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6" name="Freeform 487">
                <a:extLst>
                  <a:ext uri="{FF2B5EF4-FFF2-40B4-BE49-F238E27FC236}">
                    <a16:creationId xmlns:a16="http://schemas.microsoft.com/office/drawing/2014/main" id="{60BD806B-2630-4B50-85FF-F15B9DCF3E26}"/>
                  </a:ext>
                </a:extLst>
              </p:cNvPr>
              <p:cNvSpPr>
                <a:spLocks/>
              </p:cNvSpPr>
              <p:nvPr/>
            </p:nvSpPr>
            <p:spPr bwMode="auto">
              <a:xfrm>
                <a:off x="5736" y="2942"/>
                <a:ext cx="3" cy="12"/>
              </a:xfrm>
              <a:custGeom>
                <a:avLst/>
                <a:gdLst>
                  <a:gd name="T0" fmla="*/ 3 w 3"/>
                  <a:gd name="T1" fmla="*/ 12 h 12"/>
                  <a:gd name="T2" fmla="*/ 0 w 3"/>
                  <a:gd name="T3" fmla="*/ 12 h 12"/>
                  <a:gd name="T4" fmla="*/ 3 w 3"/>
                  <a:gd name="T5" fmla="*/ 0 h 12"/>
                  <a:gd name="T6" fmla="*/ 3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0" y="12"/>
                    </a:lnTo>
                    <a:lnTo>
                      <a:pt x="3" y="0"/>
                    </a:lnTo>
                    <a:lnTo>
                      <a:pt x="3" y="0"/>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7" name="Rectangle 488">
                <a:extLst>
                  <a:ext uri="{FF2B5EF4-FFF2-40B4-BE49-F238E27FC236}">
                    <a16:creationId xmlns:a16="http://schemas.microsoft.com/office/drawing/2014/main" id="{06581232-4722-4460-9BB5-032D27E37F64}"/>
                  </a:ext>
                </a:extLst>
              </p:cNvPr>
              <p:cNvSpPr>
                <a:spLocks noChangeArrowheads="1"/>
              </p:cNvSpPr>
              <p:nvPr/>
            </p:nvSpPr>
            <p:spPr bwMode="auto">
              <a:xfrm>
                <a:off x="5748" y="2949"/>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8" name="Freeform 489">
                <a:extLst>
                  <a:ext uri="{FF2B5EF4-FFF2-40B4-BE49-F238E27FC236}">
                    <a16:creationId xmlns:a16="http://schemas.microsoft.com/office/drawing/2014/main" id="{492E788A-67D6-4900-B896-F771B3B8EC25}"/>
                  </a:ext>
                </a:extLst>
              </p:cNvPr>
              <p:cNvSpPr>
                <a:spLocks/>
              </p:cNvSpPr>
              <p:nvPr/>
            </p:nvSpPr>
            <p:spPr bwMode="auto">
              <a:xfrm>
                <a:off x="5739" y="2940"/>
                <a:ext cx="11" cy="2"/>
              </a:xfrm>
              <a:custGeom>
                <a:avLst/>
                <a:gdLst>
                  <a:gd name="T0" fmla="*/ 0 w 11"/>
                  <a:gd name="T1" fmla="*/ 2 h 2"/>
                  <a:gd name="T2" fmla="*/ 0 w 11"/>
                  <a:gd name="T3" fmla="*/ 0 h 2"/>
                  <a:gd name="T4" fmla="*/ 11 w 11"/>
                  <a:gd name="T5" fmla="*/ 0 h 2"/>
                  <a:gd name="T6" fmla="*/ 11 w 11"/>
                  <a:gd name="T7" fmla="*/ 0 h 2"/>
                  <a:gd name="T8" fmla="*/ 0 w 11"/>
                  <a:gd name="T9" fmla="*/ 2 h 2"/>
                </a:gdLst>
                <a:ahLst/>
                <a:cxnLst>
                  <a:cxn ang="0">
                    <a:pos x="T0" y="T1"/>
                  </a:cxn>
                  <a:cxn ang="0">
                    <a:pos x="T2" y="T3"/>
                  </a:cxn>
                  <a:cxn ang="0">
                    <a:pos x="T4" y="T5"/>
                  </a:cxn>
                  <a:cxn ang="0">
                    <a:pos x="T6" y="T7"/>
                  </a:cxn>
                  <a:cxn ang="0">
                    <a:pos x="T8" y="T9"/>
                  </a:cxn>
                </a:cxnLst>
                <a:rect l="0" t="0" r="r" b="b"/>
                <a:pathLst>
                  <a:path w="11" h="2">
                    <a:moveTo>
                      <a:pt x="0" y="2"/>
                    </a:moveTo>
                    <a:lnTo>
                      <a:pt x="0" y="0"/>
                    </a:lnTo>
                    <a:lnTo>
                      <a:pt x="11" y="0"/>
                    </a:lnTo>
                    <a:lnTo>
                      <a:pt x="11" y="0"/>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9" name="Freeform 490">
                <a:extLst>
                  <a:ext uri="{FF2B5EF4-FFF2-40B4-BE49-F238E27FC236}">
                    <a16:creationId xmlns:a16="http://schemas.microsoft.com/office/drawing/2014/main" id="{F06A6FD5-A09C-41DD-B800-C6114E2C3EDF}"/>
                  </a:ext>
                </a:extLst>
              </p:cNvPr>
              <p:cNvSpPr>
                <a:spLocks/>
              </p:cNvSpPr>
              <p:nvPr/>
            </p:nvSpPr>
            <p:spPr bwMode="auto">
              <a:xfrm>
                <a:off x="5676" y="2880"/>
                <a:ext cx="82" cy="79"/>
              </a:xfrm>
              <a:custGeom>
                <a:avLst/>
                <a:gdLst>
                  <a:gd name="T0" fmla="*/ 3 w 82"/>
                  <a:gd name="T1" fmla="*/ 79 h 79"/>
                  <a:gd name="T2" fmla="*/ 0 w 82"/>
                  <a:gd name="T3" fmla="*/ 77 h 79"/>
                  <a:gd name="T4" fmla="*/ 79 w 82"/>
                  <a:gd name="T5" fmla="*/ 0 h 79"/>
                  <a:gd name="T6" fmla="*/ 82 w 82"/>
                  <a:gd name="T7" fmla="*/ 0 h 79"/>
                  <a:gd name="T8" fmla="*/ 3 w 82"/>
                  <a:gd name="T9" fmla="*/ 79 h 79"/>
                </a:gdLst>
                <a:ahLst/>
                <a:cxnLst>
                  <a:cxn ang="0">
                    <a:pos x="T0" y="T1"/>
                  </a:cxn>
                  <a:cxn ang="0">
                    <a:pos x="T2" y="T3"/>
                  </a:cxn>
                  <a:cxn ang="0">
                    <a:pos x="T4" y="T5"/>
                  </a:cxn>
                  <a:cxn ang="0">
                    <a:pos x="T6" y="T7"/>
                  </a:cxn>
                  <a:cxn ang="0">
                    <a:pos x="T8" y="T9"/>
                  </a:cxn>
                </a:cxnLst>
                <a:rect l="0" t="0" r="r" b="b"/>
                <a:pathLst>
                  <a:path w="82" h="79">
                    <a:moveTo>
                      <a:pt x="3" y="79"/>
                    </a:moveTo>
                    <a:lnTo>
                      <a:pt x="0" y="77"/>
                    </a:lnTo>
                    <a:lnTo>
                      <a:pt x="79" y="0"/>
                    </a:lnTo>
                    <a:lnTo>
                      <a:pt x="82" y="0"/>
                    </a:lnTo>
                    <a:lnTo>
                      <a:pt x="3"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0" name="Freeform 491">
                <a:extLst>
                  <a:ext uri="{FF2B5EF4-FFF2-40B4-BE49-F238E27FC236}">
                    <a16:creationId xmlns:a16="http://schemas.microsoft.com/office/drawing/2014/main" id="{E11012CD-1DAA-46F8-A49B-94D775D6C294}"/>
                  </a:ext>
                </a:extLst>
              </p:cNvPr>
              <p:cNvSpPr>
                <a:spLocks noEditPoints="1"/>
              </p:cNvSpPr>
              <p:nvPr/>
            </p:nvSpPr>
            <p:spPr bwMode="auto">
              <a:xfrm>
                <a:off x="5655" y="2957"/>
                <a:ext cx="26" cy="23"/>
              </a:xfrm>
              <a:custGeom>
                <a:avLst/>
                <a:gdLst>
                  <a:gd name="T0" fmla="*/ 0 w 26"/>
                  <a:gd name="T1" fmla="*/ 23 h 23"/>
                  <a:gd name="T2" fmla="*/ 7 w 26"/>
                  <a:gd name="T3" fmla="*/ 4 h 23"/>
                  <a:gd name="T4" fmla="*/ 26 w 26"/>
                  <a:gd name="T5" fmla="*/ 0 h 23"/>
                  <a:gd name="T6" fmla="*/ 19 w 26"/>
                  <a:gd name="T7" fmla="*/ 16 h 23"/>
                  <a:gd name="T8" fmla="*/ 0 w 26"/>
                  <a:gd name="T9" fmla="*/ 23 h 23"/>
                  <a:gd name="T10" fmla="*/ 7 w 26"/>
                  <a:gd name="T11" fmla="*/ 7 h 23"/>
                  <a:gd name="T12" fmla="*/ 2 w 26"/>
                  <a:gd name="T13" fmla="*/ 21 h 23"/>
                  <a:gd name="T14" fmla="*/ 17 w 26"/>
                  <a:gd name="T15" fmla="*/ 16 h 23"/>
                  <a:gd name="T16" fmla="*/ 21 w 26"/>
                  <a:gd name="T17" fmla="*/ 2 h 23"/>
                  <a:gd name="T18" fmla="*/ 7 w 26"/>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3">
                    <a:moveTo>
                      <a:pt x="0" y="23"/>
                    </a:moveTo>
                    <a:lnTo>
                      <a:pt x="7" y="4"/>
                    </a:lnTo>
                    <a:lnTo>
                      <a:pt x="26" y="0"/>
                    </a:lnTo>
                    <a:lnTo>
                      <a:pt x="19" y="16"/>
                    </a:lnTo>
                    <a:lnTo>
                      <a:pt x="0" y="23"/>
                    </a:lnTo>
                    <a:close/>
                    <a:moveTo>
                      <a:pt x="7" y="7"/>
                    </a:moveTo>
                    <a:lnTo>
                      <a:pt x="2" y="21"/>
                    </a:lnTo>
                    <a:lnTo>
                      <a:pt x="17" y="16"/>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1" name="Rectangle 492">
                <a:extLst>
                  <a:ext uri="{FF2B5EF4-FFF2-40B4-BE49-F238E27FC236}">
                    <a16:creationId xmlns:a16="http://schemas.microsoft.com/office/drawing/2014/main" id="{8CE2351E-1BE9-4FD4-9CAA-6F71E0C8006F}"/>
                  </a:ext>
                </a:extLst>
              </p:cNvPr>
              <p:cNvSpPr>
                <a:spLocks noChangeArrowheads="1"/>
              </p:cNvSpPr>
              <p:nvPr/>
            </p:nvSpPr>
            <p:spPr bwMode="auto">
              <a:xfrm>
                <a:off x="5684" y="2952"/>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2" name="Freeform 493">
                <a:extLst>
                  <a:ext uri="{FF2B5EF4-FFF2-40B4-BE49-F238E27FC236}">
                    <a16:creationId xmlns:a16="http://schemas.microsoft.com/office/drawing/2014/main" id="{BE0EDE43-5D61-4E00-BFCC-FDFA096344DF}"/>
                  </a:ext>
                </a:extLst>
              </p:cNvPr>
              <p:cNvSpPr>
                <a:spLocks/>
              </p:cNvSpPr>
              <p:nvPr/>
            </p:nvSpPr>
            <p:spPr bwMode="auto">
              <a:xfrm>
                <a:off x="5693" y="2942"/>
                <a:ext cx="5" cy="12"/>
              </a:xfrm>
              <a:custGeom>
                <a:avLst/>
                <a:gdLst>
                  <a:gd name="T0" fmla="*/ 3 w 5"/>
                  <a:gd name="T1" fmla="*/ 12 h 12"/>
                  <a:gd name="T2" fmla="*/ 0 w 5"/>
                  <a:gd name="T3" fmla="*/ 0 h 12"/>
                  <a:gd name="T4" fmla="*/ 3 w 5"/>
                  <a:gd name="T5" fmla="*/ 0 h 12"/>
                  <a:gd name="T6" fmla="*/ 5 w 5"/>
                  <a:gd name="T7" fmla="*/ 12 h 12"/>
                  <a:gd name="T8" fmla="*/ 3 w 5"/>
                  <a:gd name="T9" fmla="*/ 12 h 12"/>
                </a:gdLst>
                <a:ahLst/>
                <a:cxnLst>
                  <a:cxn ang="0">
                    <a:pos x="T0" y="T1"/>
                  </a:cxn>
                  <a:cxn ang="0">
                    <a:pos x="T2" y="T3"/>
                  </a:cxn>
                  <a:cxn ang="0">
                    <a:pos x="T4" y="T5"/>
                  </a:cxn>
                  <a:cxn ang="0">
                    <a:pos x="T6" y="T7"/>
                  </a:cxn>
                  <a:cxn ang="0">
                    <a:pos x="T8" y="T9"/>
                  </a:cxn>
                </a:cxnLst>
                <a:rect l="0" t="0" r="r" b="b"/>
                <a:pathLst>
                  <a:path w="5" h="12">
                    <a:moveTo>
                      <a:pt x="3" y="12"/>
                    </a:moveTo>
                    <a:lnTo>
                      <a:pt x="0" y="0"/>
                    </a:lnTo>
                    <a:lnTo>
                      <a:pt x="3" y="0"/>
                    </a:lnTo>
                    <a:lnTo>
                      <a:pt x="5" y="12"/>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3" name="Rectangle 494">
                <a:extLst>
                  <a:ext uri="{FF2B5EF4-FFF2-40B4-BE49-F238E27FC236}">
                    <a16:creationId xmlns:a16="http://schemas.microsoft.com/office/drawing/2014/main" id="{EF0182A6-F475-44D8-AC65-A098C7DDB138}"/>
                  </a:ext>
                </a:extLst>
              </p:cNvPr>
              <p:cNvSpPr>
                <a:spLocks noChangeArrowheads="1"/>
              </p:cNvSpPr>
              <p:nvPr/>
            </p:nvSpPr>
            <p:spPr bwMode="auto">
              <a:xfrm>
                <a:off x="5667" y="2949"/>
                <a:ext cx="17"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4" name="Freeform 495">
                <a:extLst>
                  <a:ext uri="{FF2B5EF4-FFF2-40B4-BE49-F238E27FC236}">
                    <a16:creationId xmlns:a16="http://schemas.microsoft.com/office/drawing/2014/main" id="{84004583-DEC0-48E3-BC85-58C4F0002664}"/>
                  </a:ext>
                </a:extLst>
              </p:cNvPr>
              <p:cNvSpPr>
                <a:spLocks/>
              </p:cNvSpPr>
              <p:nvPr/>
            </p:nvSpPr>
            <p:spPr bwMode="auto">
              <a:xfrm>
                <a:off x="5681" y="2940"/>
                <a:ext cx="15" cy="2"/>
              </a:xfrm>
              <a:custGeom>
                <a:avLst/>
                <a:gdLst>
                  <a:gd name="T0" fmla="*/ 15 w 15"/>
                  <a:gd name="T1" fmla="*/ 2 h 2"/>
                  <a:gd name="T2" fmla="*/ 0 w 15"/>
                  <a:gd name="T3" fmla="*/ 0 h 2"/>
                  <a:gd name="T4" fmla="*/ 3 w 15"/>
                  <a:gd name="T5" fmla="*/ 0 h 2"/>
                  <a:gd name="T6" fmla="*/ 15 w 15"/>
                  <a:gd name="T7" fmla="*/ 0 h 2"/>
                  <a:gd name="T8" fmla="*/ 15 w 15"/>
                  <a:gd name="T9" fmla="*/ 2 h 2"/>
                </a:gdLst>
                <a:ahLst/>
                <a:cxnLst>
                  <a:cxn ang="0">
                    <a:pos x="T0" y="T1"/>
                  </a:cxn>
                  <a:cxn ang="0">
                    <a:pos x="T2" y="T3"/>
                  </a:cxn>
                  <a:cxn ang="0">
                    <a:pos x="T4" y="T5"/>
                  </a:cxn>
                  <a:cxn ang="0">
                    <a:pos x="T6" y="T7"/>
                  </a:cxn>
                  <a:cxn ang="0">
                    <a:pos x="T8" y="T9"/>
                  </a:cxn>
                </a:cxnLst>
                <a:rect l="0" t="0" r="r" b="b"/>
                <a:pathLst>
                  <a:path w="15" h="2">
                    <a:moveTo>
                      <a:pt x="15" y="2"/>
                    </a:moveTo>
                    <a:lnTo>
                      <a:pt x="0" y="0"/>
                    </a:lnTo>
                    <a:lnTo>
                      <a:pt x="3" y="0"/>
                    </a:lnTo>
                    <a:lnTo>
                      <a:pt x="15" y="0"/>
                    </a:lnTo>
                    <a:lnTo>
                      <a:pt x="15"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5" name="Freeform 496">
                <a:extLst>
                  <a:ext uri="{FF2B5EF4-FFF2-40B4-BE49-F238E27FC236}">
                    <a16:creationId xmlns:a16="http://schemas.microsoft.com/office/drawing/2014/main" id="{BE64AB60-DDB4-46D5-A24A-FF7CB6CF417F}"/>
                  </a:ext>
                </a:extLst>
              </p:cNvPr>
              <p:cNvSpPr>
                <a:spLocks noEditPoints="1"/>
              </p:cNvSpPr>
              <p:nvPr/>
            </p:nvSpPr>
            <p:spPr bwMode="auto">
              <a:xfrm>
                <a:off x="5753" y="2859"/>
                <a:ext cx="24" cy="24"/>
              </a:xfrm>
              <a:custGeom>
                <a:avLst/>
                <a:gdLst>
                  <a:gd name="T0" fmla="*/ 0 w 24"/>
                  <a:gd name="T1" fmla="*/ 24 h 24"/>
                  <a:gd name="T2" fmla="*/ 7 w 24"/>
                  <a:gd name="T3" fmla="*/ 5 h 24"/>
                  <a:gd name="T4" fmla="*/ 24 w 24"/>
                  <a:gd name="T5" fmla="*/ 0 h 24"/>
                  <a:gd name="T6" fmla="*/ 19 w 24"/>
                  <a:gd name="T7" fmla="*/ 19 h 24"/>
                  <a:gd name="T8" fmla="*/ 0 w 24"/>
                  <a:gd name="T9" fmla="*/ 24 h 24"/>
                  <a:gd name="T10" fmla="*/ 7 w 24"/>
                  <a:gd name="T11" fmla="*/ 7 h 24"/>
                  <a:gd name="T12" fmla="*/ 2 w 24"/>
                  <a:gd name="T13" fmla="*/ 21 h 24"/>
                  <a:gd name="T14" fmla="*/ 17 w 24"/>
                  <a:gd name="T15" fmla="*/ 17 h 24"/>
                  <a:gd name="T16" fmla="*/ 21 w 24"/>
                  <a:gd name="T17" fmla="*/ 2 h 24"/>
                  <a:gd name="T18" fmla="*/ 7 w 24"/>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0" y="24"/>
                    </a:moveTo>
                    <a:lnTo>
                      <a:pt x="7" y="5"/>
                    </a:lnTo>
                    <a:lnTo>
                      <a:pt x="24" y="0"/>
                    </a:lnTo>
                    <a:lnTo>
                      <a:pt x="19" y="19"/>
                    </a:lnTo>
                    <a:lnTo>
                      <a:pt x="0" y="24"/>
                    </a:lnTo>
                    <a:close/>
                    <a:moveTo>
                      <a:pt x="7" y="7"/>
                    </a:moveTo>
                    <a:lnTo>
                      <a:pt x="2" y="21"/>
                    </a:lnTo>
                    <a:lnTo>
                      <a:pt x="17" y="17"/>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6" name="Rectangle 497">
                <a:extLst>
                  <a:ext uri="{FF2B5EF4-FFF2-40B4-BE49-F238E27FC236}">
                    <a16:creationId xmlns:a16="http://schemas.microsoft.com/office/drawing/2014/main" id="{E31D658A-D0EA-41D9-9C95-DF7901B6595C}"/>
                  </a:ext>
                </a:extLst>
              </p:cNvPr>
              <p:cNvSpPr>
                <a:spLocks noChangeArrowheads="1"/>
              </p:cNvSpPr>
              <p:nvPr/>
            </p:nvSpPr>
            <p:spPr bwMode="auto">
              <a:xfrm>
                <a:off x="5748" y="2888"/>
                <a:ext cx="19" cy="1"/>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7" name="Rectangle 498">
                <a:extLst>
                  <a:ext uri="{FF2B5EF4-FFF2-40B4-BE49-F238E27FC236}">
                    <a16:creationId xmlns:a16="http://schemas.microsoft.com/office/drawing/2014/main" id="{0A4500EB-6E27-435E-A9FA-059F6B2F56AC}"/>
                  </a:ext>
                </a:extLst>
              </p:cNvPr>
              <p:cNvSpPr>
                <a:spLocks noChangeArrowheads="1"/>
              </p:cNvSpPr>
              <p:nvPr/>
            </p:nvSpPr>
            <p:spPr bwMode="auto">
              <a:xfrm>
                <a:off x="5739" y="2897"/>
                <a:ext cx="11"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8" name="Rectangle 499">
                <a:extLst>
                  <a:ext uri="{FF2B5EF4-FFF2-40B4-BE49-F238E27FC236}">
                    <a16:creationId xmlns:a16="http://schemas.microsoft.com/office/drawing/2014/main" id="{FEB7DD2D-4281-4A55-8A0F-9E42D308A81D}"/>
                  </a:ext>
                </a:extLst>
              </p:cNvPr>
              <p:cNvSpPr>
                <a:spLocks noChangeArrowheads="1"/>
              </p:cNvSpPr>
              <p:nvPr/>
            </p:nvSpPr>
            <p:spPr bwMode="auto">
              <a:xfrm>
                <a:off x="5748" y="2871"/>
                <a:ext cx="2" cy="1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9" name="Freeform 500">
                <a:extLst>
                  <a:ext uri="{FF2B5EF4-FFF2-40B4-BE49-F238E27FC236}">
                    <a16:creationId xmlns:a16="http://schemas.microsoft.com/office/drawing/2014/main" id="{8F700739-6E66-4EAE-8BB8-CB91A68F60EE}"/>
                  </a:ext>
                </a:extLst>
              </p:cNvPr>
              <p:cNvSpPr>
                <a:spLocks/>
              </p:cNvSpPr>
              <p:nvPr/>
            </p:nvSpPr>
            <p:spPr bwMode="auto">
              <a:xfrm>
                <a:off x="5736" y="2885"/>
                <a:ext cx="3" cy="12"/>
              </a:xfrm>
              <a:custGeom>
                <a:avLst/>
                <a:gdLst>
                  <a:gd name="T0" fmla="*/ 3 w 3"/>
                  <a:gd name="T1" fmla="*/ 12 h 12"/>
                  <a:gd name="T2" fmla="*/ 0 w 3"/>
                  <a:gd name="T3" fmla="*/ 0 h 12"/>
                  <a:gd name="T4" fmla="*/ 3 w 3"/>
                  <a:gd name="T5" fmla="*/ 0 h 12"/>
                  <a:gd name="T6" fmla="*/ 3 w 3"/>
                  <a:gd name="T7" fmla="*/ 12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0" y="0"/>
                    </a:lnTo>
                    <a:lnTo>
                      <a:pt x="3" y="0"/>
                    </a:lnTo>
                    <a:lnTo>
                      <a:pt x="3" y="12"/>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0" name="Freeform 501">
                <a:extLst>
                  <a:ext uri="{FF2B5EF4-FFF2-40B4-BE49-F238E27FC236}">
                    <a16:creationId xmlns:a16="http://schemas.microsoft.com/office/drawing/2014/main" id="{D4B57DEE-B26B-43F3-98D4-6850055E4F17}"/>
                  </a:ext>
                </a:extLst>
              </p:cNvPr>
              <p:cNvSpPr>
                <a:spLocks noEditPoints="1"/>
              </p:cNvSpPr>
              <p:nvPr/>
            </p:nvSpPr>
            <p:spPr bwMode="auto">
              <a:xfrm>
                <a:off x="5688" y="2892"/>
                <a:ext cx="55" cy="55"/>
              </a:xfrm>
              <a:custGeom>
                <a:avLst/>
                <a:gdLst>
                  <a:gd name="T0" fmla="*/ 17 w 55"/>
                  <a:gd name="T1" fmla="*/ 55 h 55"/>
                  <a:gd name="T2" fmla="*/ 17 w 55"/>
                  <a:gd name="T3" fmla="*/ 41 h 55"/>
                  <a:gd name="T4" fmla="*/ 3 w 55"/>
                  <a:gd name="T5" fmla="*/ 41 h 55"/>
                  <a:gd name="T6" fmla="*/ 12 w 55"/>
                  <a:gd name="T7" fmla="*/ 26 h 55"/>
                  <a:gd name="T8" fmla="*/ 0 w 55"/>
                  <a:gd name="T9" fmla="*/ 17 h 55"/>
                  <a:gd name="T10" fmla="*/ 17 w 55"/>
                  <a:gd name="T11" fmla="*/ 17 h 55"/>
                  <a:gd name="T12" fmla="*/ 17 w 55"/>
                  <a:gd name="T13" fmla="*/ 0 h 55"/>
                  <a:gd name="T14" fmla="*/ 29 w 55"/>
                  <a:gd name="T15" fmla="*/ 10 h 55"/>
                  <a:gd name="T16" fmla="*/ 41 w 55"/>
                  <a:gd name="T17" fmla="*/ 0 h 55"/>
                  <a:gd name="T18" fmla="*/ 41 w 55"/>
                  <a:gd name="T19" fmla="*/ 15 h 55"/>
                  <a:gd name="T20" fmla="*/ 55 w 55"/>
                  <a:gd name="T21" fmla="*/ 17 h 55"/>
                  <a:gd name="T22" fmla="*/ 48 w 55"/>
                  <a:gd name="T23" fmla="*/ 29 h 55"/>
                  <a:gd name="T24" fmla="*/ 53 w 55"/>
                  <a:gd name="T25" fmla="*/ 38 h 55"/>
                  <a:gd name="T26" fmla="*/ 39 w 55"/>
                  <a:gd name="T27" fmla="*/ 38 h 55"/>
                  <a:gd name="T28" fmla="*/ 39 w 55"/>
                  <a:gd name="T29" fmla="*/ 53 h 55"/>
                  <a:gd name="T30" fmla="*/ 29 w 55"/>
                  <a:gd name="T31" fmla="*/ 45 h 55"/>
                  <a:gd name="T32" fmla="*/ 17 w 55"/>
                  <a:gd name="T33" fmla="*/ 55 h 55"/>
                  <a:gd name="T34" fmla="*/ 5 w 55"/>
                  <a:gd name="T35" fmla="*/ 38 h 55"/>
                  <a:gd name="T36" fmla="*/ 17 w 55"/>
                  <a:gd name="T37" fmla="*/ 38 h 55"/>
                  <a:gd name="T38" fmla="*/ 19 w 55"/>
                  <a:gd name="T39" fmla="*/ 50 h 55"/>
                  <a:gd name="T40" fmla="*/ 29 w 55"/>
                  <a:gd name="T41" fmla="*/ 43 h 55"/>
                  <a:gd name="T42" fmla="*/ 36 w 55"/>
                  <a:gd name="T43" fmla="*/ 48 h 55"/>
                  <a:gd name="T44" fmla="*/ 36 w 55"/>
                  <a:gd name="T45" fmla="*/ 36 h 55"/>
                  <a:gd name="T46" fmla="*/ 51 w 55"/>
                  <a:gd name="T47" fmla="*/ 36 h 55"/>
                  <a:gd name="T48" fmla="*/ 46 w 55"/>
                  <a:gd name="T49" fmla="*/ 29 h 55"/>
                  <a:gd name="T50" fmla="*/ 53 w 55"/>
                  <a:gd name="T51" fmla="*/ 17 h 55"/>
                  <a:gd name="T52" fmla="*/ 39 w 55"/>
                  <a:gd name="T53" fmla="*/ 17 h 55"/>
                  <a:gd name="T54" fmla="*/ 39 w 55"/>
                  <a:gd name="T55" fmla="*/ 5 h 55"/>
                  <a:gd name="T56" fmla="*/ 29 w 55"/>
                  <a:gd name="T57" fmla="*/ 12 h 55"/>
                  <a:gd name="T58" fmla="*/ 19 w 55"/>
                  <a:gd name="T59" fmla="*/ 5 h 55"/>
                  <a:gd name="T60" fmla="*/ 19 w 55"/>
                  <a:gd name="T61" fmla="*/ 19 h 55"/>
                  <a:gd name="T62" fmla="*/ 5 w 55"/>
                  <a:gd name="T63" fmla="*/ 19 h 55"/>
                  <a:gd name="T64" fmla="*/ 15 w 55"/>
                  <a:gd name="T65" fmla="*/ 26 h 55"/>
                  <a:gd name="T66" fmla="*/ 5 w 55"/>
                  <a:gd name="T67" fmla="*/ 3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55">
                    <a:moveTo>
                      <a:pt x="17" y="55"/>
                    </a:moveTo>
                    <a:lnTo>
                      <a:pt x="17" y="41"/>
                    </a:lnTo>
                    <a:lnTo>
                      <a:pt x="3" y="41"/>
                    </a:lnTo>
                    <a:lnTo>
                      <a:pt x="12" y="26"/>
                    </a:lnTo>
                    <a:lnTo>
                      <a:pt x="0" y="17"/>
                    </a:lnTo>
                    <a:lnTo>
                      <a:pt x="17" y="17"/>
                    </a:lnTo>
                    <a:lnTo>
                      <a:pt x="17" y="0"/>
                    </a:lnTo>
                    <a:lnTo>
                      <a:pt x="29" y="10"/>
                    </a:lnTo>
                    <a:lnTo>
                      <a:pt x="41" y="0"/>
                    </a:lnTo>
                    <a:lnTo>
                      <a:pt x="41" y="15"/>
                    </a:lnTo>
                    <a:lnTo>
                      <a:pt x="55" y="17"/>
                    </a:lnTo>
                    <a:lnTo>
                      <a:pt x="48" y="29"/>
                    </a:lnTo>
                    <a:lnTo>
                      <a:pt x="53" y="38"/>
                    </a:lnTo>
                    <a:lnTo>
                      <a:pt x="39" y="38"/>
                    </a:lnTo>
                    <a:lnTo>
                      <a:pt x="39" y="53"/>
                    </a:lnTo>
                    <a:lnTo>
                      <a:pt x="29" y="45"/>
                    </a:lnTo>
                    <a:lnTo>
                      <a:pt x="17" y="55"/>
                    </a:lnTo>
                    <a:close/>
                    <a:moveTo>
                      <a:pt x="5" y="38"/>
                    </a:moveTo>
                    <a:lnTo>
                      <a:pt x="17" y="38"/>
                    </a:lnTo>
                    <a:lnTo>
                      <a:pt x="19" y="50"/>
                    </a:lnTo>
                    <a:lnTo>
                      <a:pt x="29" y="43"/>
                    </a:lnTo>
                    <a:lnTo>
                      <a:pt x="36" y="48"/>
                    </a:lnTo>
                    <a:lnTo>
                      <a:pt x="36" y="36"/>
                    </a:lnTo>
                    <a:lnTo>
                      <a:pt x="51" y="36"/>
                    </a:lnTo>
                    <a:lnTo>
                      <a:pt x="46" y="29"/>
                    </a:lnTo>
                    <a:lnTo>
                      <a:pt x="53" y="17"/>
                    </a:lnTo>
                    <a:lnTo>
                      <a:pt x="39" y="17"/>
                    </a:lnTo>
                    <a:lnTo>
                      <a:pt x="39" y="5"/>
                    </a:lnTo>
                    <a:lnTo>
                      <a:pt x="29" y="12"/>
                    </a:lnTo>
                    <a:lnTo>
                      <a:pt x="19" y="5"/>
                    </a:lnTo>
                    <a:lnTo>
                      <a:pt x="19" y="19"/>
                    </a:lnTo>
                    <a:lnTo>
                      <a:pt x="5" y="19"/>
                    </a:lnTo>
                    <a:lnTo>
                      <a:pt x="15" y="26"/>
                    </a:lnTo>
                    <a:lnTo>
                      <a:pt x="5"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1" name="Freeform 502">
                <a:extLst>
                  <a:ext uri="{FF2B5EF4-FFF2-40B4-BE49-F238E27FC236}">
                    <a16:creationId xmlns:a16="http://schemas.microsoft.com/office/drawing/2014/main" id="{2412F0ED-0004-4089-8950-AC15E72166E9}"/>
                  </a:ext>
                </a:extLst>
              </p:cNvPr>
              <p:cNvSpPr>
                <a:spLocks noEditPoints="1"/>
              </p:cNvSpPr>
              <p:nvPr/>
            </p:nvSpPr>
            <p:spPr bwMode="auto">
              <a:xfrm>
                <a:off x="5801" y="1265"/>
                <a:ext cx="23" cy="12"/>
              </a:xfrm>
              <a:custGeom>
                <a:avLst/>
                <a:gdLst>
                  <a:gd name="T0" fmla="*/ 12 w 23"/>
                  <a:gd name="T1" fmla="*/ 12 h 12"/>
                  <a:gd name="T2" fmla="*/ 0 w 23"/>
                  <a:gd name="T3" fmla="*/ 7 h 12"/>
                  <a:gd name="T4" fmla="*/ 12 w 23"/>
                  <a:gd name="T5" fmla="*/ 0 h 12"/>
                  <a:gd name="T6" fmla="*/ 23 w 23"/>
                  <a:gd name="T7" fmla="*/ 7 h 12"/>
                  <a:gd name="T8" fmla="*/ 12 w 23"/>
                  <a:gd name="T9" fmla="*/ 12 h 12"/>
                  <a:gd name="T10" fmla="*/ 2 w 23"/>
                  <a:gd name="T11" fmla="*/ 7 h 12"/>
                  <a:gd name="T12" fmla="*/ 12 w 23"/>
                  <a:gd name="T13" fmla="*/ 10 h 12"/>
                  <a:gd name="T14" fmla="*/ 21 w 23"/>
                  <a:gd name="T15" fmla="*/ 7 h 12"/>
                  <a:gd name="T16" fmla="*/ 12 w 23"/>
                  <a:gd name="T17" fmla="*/ 3 h 12"/>
                  <a:gd name="T18" fmla="*/ 2 w 23"/>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
                    <a:moveTo>
                      <a:pt x="12" y="12"/>
                    </a:moveTo>
                    <a:lnTo>
                      <a:pt x="0" y="7"/>
                    </a:lnTo>
                    <a:lnTo>
                      <a:pt x="12" y="0"/>
                    </a:lnTo>
                    <a:lnTo>
                      <a:pt x="23" y="7"/>
                    </a:lnTo>
                    <a:lnTo>
                      <a:pt x="12" y="12"/>
                    </a:lnTo>
                    <a:close/>
                    <a:moveTo>
                      <a:pt x="2" y="7"/>
                    </a:moveTo>
                    <a:lnTo>
                      <a:pt x="12" y="10"/>
                    </a:lnTo>
                    <a:lnTo>
                      <a:pt x="21" y="7"/>
                    </a:lnTo>
                    <a:lnTo>
                      <a:pt x="12"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2" name="Rectangle 503">
                <a:extLst>
                  <a:ext uri="{FF2B5EF4-FFF2-40B4-BE49-F238E27FC236}">
                    <a16:creationId xmlns:a16="http://schemas.microsoft.com/office/drawing/2014/main" id="{6C8EF72B-F067-4068-A7F6-6A88D5F855F0}"/>
                  </a:ext>
                </a:extLst>
              </p:cNvPr>
              <p:cNvSpPr>
                <a:spLocks noChangeArrowheads="1"/>
              </p:cNvSpPr>
              <p:nvPr/>
            </p:nvSpPr>
            <p:spPr bwMode="auto">
              <a:xfrm>
                <a:off x="5767" y="1234"/>
                <a:ext cx="1" cy="74"/>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3" name="Freeform 504">
                <a:extLst>
                  <a:ext uri="{FF2B5EF4-FFF2-40B4-BE49-F238E27FC236}">
                    <a16:creationId xmlns:a16="http://schemas.microsoft.com/office/drawing/2014/main" id="{E1B33F25-1498-486B-A8DF-AE37B4D81771}"/>
                  </a:ext>
                </a:extLst>
              </p:cNvPr>
              <p:cNvSpPr>
                <a:spLocks noEditPoints="1"/>
              </p:cNvSpPr>
              <p:nvPr/>
            </p:nvSpPr>
            <p:spPr bwMode="auto">
              <a:xfrm>
                <a:off x="5760" y="1213"/>
                <a:ext cx="12" cy="24"/>
              </a:xfrm>
              <a:custGeom>
                <a:avLst/>
                <a:gdLst>
                  <a:gd name="T0" fmla="*/ 7 w 12"/>
                  <a:gd name="T1" fmla="*/ 24 h 24"/>
                  <a:gd name="T2" fmla="*/ 0 w 12"/>
                  <a:gd name="T3" fmla="*/ 12 h 24"/>
                  <a:gd name="T4" fmla="*/ 7 w 12"/>
                  <a:gd name="T5" fmla="*/ 0 h 24"/>
                  <a:gd name="T6" fmla="*/ 12 w 12"/>
                  <a:gd name="T7" fmla="*/ 12 h 24"/>
                  <a:gd name="T8" fmla="*/ 7 w 12"/>
                  <a:gd name="T9" fmla="*/ 24 h 24"/>
                  <a:gd name="T10" fmla="*/ 2 w 12"/>
                  <a:gd name="T11" fmla="*/ 12 h 24"/>
                  <a:gd name="T12" fmla="*/ 7 w 12"/>
                  <a:gd name="T13" fmla="*/ 21 h 24"/>
                  <a:gd name="T14" fmla="*/ 12 w 12"/>
                  <a:gd name="T15" fmla="*/ 12 h 24"/>
                  <a:gd name="T16" fmla="*/ 7 w 12"/>
                  <a:gd name="T17" fmla="*/ 5 h 24"/>
                  <a:gd name="T18" fmla="*/ 2 w 12"/>
                  <a:gd name="T19"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7" y="24"/>
                    </a:moveTo>
                    <a:lnTo>
                      <a:pt x="0" y="12"/>
                    </a:lnTo>
                    <a:lnTo>
                      <a:pt x="7" y="0"/>
                    </a:lnTo>
                    <a:lnTo>
                      <a:pt x="12" y="12"/>
                    </a:lnTo>
                    <a:lnTo>
                      <a:pt x="7" y="24"/>
                    </a:lnTo>
                    <a:close/>
                    <a:moveTo>
                      <a:pt x="2" y="12"/>
                    </a:moveTo>
                    <a:lnTo>
                      <a:pt x="7" y="21"/>
                    </a:lnTo>
                    <a:lnTo>
                      <a:pt x="12" y="12"/>
                    </a:lnTo>
                    <a:lnTo>
                      <a:pt x="7" y="5"/>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4" name="Freeform 505">
                <a:extLst>
                  <a:ext uri="{FF2B5EF4-FFF2-40B4-BE49-F238E27FC236}">
                    <a16:creationId xmlns:a16="http://schemas.microsoft.com/office/drawing/2014/main" id="{25118A62-40B7-4C3B-BD63-7AC4C95F7297}"/>
                  </a:ext>
                </a:extLst>
              </p:cNvPr>
              <p:cNvSpPr>
                <a:spLocks/>
              </p:cNvSpPr>
              <p:nvPr/>
            </p:nvSpPr>
            <p:spPr bwMode="auto">
              <a:xfrm>
                <a:off x="5758" y="1232"/>
                <a:ext cx="9" cy="9"/>
              </a:xfrm>
              <a:custGeom>
                <a:avLst/>
                <a:gdLst>
                  <a:gd name="T0" fmla="*/ 9 w 9"/>
                  <a:gd name="T1" fmla="*/ 9 h 9"/>
                  <a:gd name="T2" fmla="*/ 0 w 9"/>
                  <a:gd name="T3" fmla="*/ 2 h 9"/>
                  <a:gd name="T4" fmla="*/ 0 w 9"/>
                  <a:gd name="T5" fmla="*/ 0 h 9"/>
                  <a:gd name="T6" fmla="*/ 9 w 9"/>
                  <a:gd name="T7" fmla="*/ 9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2"/>
                    </a:lnTo>
                    <a:lnTo>
                      <a:pt x="0" y="0"/>
                    </a:lnTo>
                    <a:lnTo>
                      <a:pt x="9" y="9"/>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5" name="Freeform 506">
                <a:extLst>
                  <a:ext uri="{FF2B5EF4-FFF2-40B4-BE49-F238E27FC236}">
                    <a16:creationId xmlns:a16="http://schemas.microsoft.com/office/drawing/2014/main" id="{47BAE40E-469C-4B6A-A6FD-E08E166ED24D}"/>
                  </a:ext>
                </a:extLst>
              </p:cNvPr>
              <p:cNvSpPr>
                <a:spLocks/>
              </p:cNvSpPr>
              <p:nvPr/>
            </p:nvSpPr>
            <p:spPr bwMode="auto">
              <a:xfrm>
                <a:off x="5760" y="1246"/>
                <a:ext cx="7" cy="5"/>
              </a:xfrm>
              <a:custGeom>
                <a:avLst/>
                <a:gdLst>
                  <a:gd name="T0" fmla="*/ 7 w 7"/>
                  <a:gd name="T1" fmla="*/ 5 h 5"/>
                  <a:gd name="T2" fmla="*/ 0 w 7"/>
                  <a:gd name="T3" fmla="*/ 0 h 5"/>
                  <a:gd name="T4" fmla="*/ 0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0" y="0"/>
                    </a:lnTo>
                    <a:lnTo>
                      <a:pt x="7" y="5"/>
                    </a:lnTo>
                    <a:lnTo>
                      <a:pt x="7"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6" name="Freeform 507">
                <a:extLst>
                  <a:ext uri="{FF2B5EF4-FFF2-40B4-BE49-F238E27FC236}">
                    <a16:creationId xmlns:a16="http://schemas.microsoft.com/office/drawing/2014/main" id="{5DB8C8B1-F437-4B43-A6D9-D3F6AC45930C}"/>
                  </a:ext>
                </a:extLst>
              </p:cNvPr>
              <p:cNvSpPr>
                <a:spLocks/>
              </p:cNvSpPr>
              <p:nvPr/>
            </p:nvSpPr>
            <p:spPr bwMode="auto">
              <a:xfrm>
                <a:off x="5767" y="1232"/>
                <a:ext cx="7" cy="9"/>
              </a:xfrm>
              <a:custGeom>
                <a:avLst/>
                <a:gdLst>
                  <a:gd name="T0" fmla="*/ 0 w 7"/>
                  <a:gd name="T1" fmla="*/ 9 h 9"/>
                  <a:gd name="T2" fmla="*/ 0 w 7"/>
                  <a:gd name="T3" fmla="*/ 9 h 9"/>
                  <a:gd name="T4" fmla="*/ 7 w 7"/>
                  <a:gd name="T5" fmla="*/ 0 h 9"/>
                  <a:gd name="T6" fmla="*/ 7 w 7"/>
                  <a:gd name="T7" fmla="*/ 2 h 9"/>
                  <a:gd name="T8" fmla="*/ 0 w 7"/>
                  <a:gd name="T9" fmla="*/ 9 h 9"/>
                </a:gdLst>
                <a:ahLst/>
                <a:cxnLst>
                  <a:cxn ang="0">
                    <a:pos x="T0" y="T1"/>
                  </a:cxn>
                  <a:cxn ang="0">
                    <a:pos x="T2" y="T3"/>
                  </a:cxn>
                  <a:cxn ang="0">
                    <a:pos x="T4" y="T5"/>
                  </a:cxn>
                  <a:cxn ang="0">
                    <a:pos x="T6" y="T7"/>
                  </a:cxn>
                  <a:cxn ang="0">
                    <a:pos x="T8" y="T9"/>
                  </a:cxn>
                </a:cxnLst>
                <a:rect l="0" t="0" r="r" b="b"/>
                <a:pathLst>
                  <a:path w="7" h="9">
                    <a:moveTo>
                      <a:pt x="0" y="9"/>
                    </a:moveTo>
                    <a:lnTo>
                      <a:pt x="0" y="9"/>
                    </a:lnTo>
                    <a:lnTo>
                      <a:pt x="7" y="0"/>
                    </a:lnTo>
                    <a:lnTo>
                      <a:pt x="7" y="2"/>
                    </a:lnTo>
                    <a:lnTo>
                      <a:pt x="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7" name="Freeform 508">
                <a:extLst>
                  <a:ext uri="{FF2B5EF4-FFF2-40B4-BE49-F238E27FC236}">
                    <a16:creationId xmlns:a16="http://schemas.microsoft.com/office/drawing/2014/main" id="{0B240D4C-4B51-4793-A44D-60684A2BC1BF}"/>
                  </a:ext>
                </a:extLst>
              </p:cNvPr>
              <p:cNvSpPr>
                <a:spLocks/>
              </p:cNvSpPr>
              <p:nvPr/>
            </p:nvSpPr>
            <p:spPr bwMode="auto">
              <a:xfrm>
                <a:off x="5767" y="1246"/>
                <a:ext cx="7" cy="5"/>
              </a:xfrm>
              <a:custGeom>
                <a:avLst/>
                <a:gdLst>
                  <a:gd name="T0" fmla="*/ 0 w 7"/>
                  <a:gd name="T1" fmla="*/ 5 h 5"/>
                  <a:gd name="T2" fmla="*/ 0 w 7"/>
                  <a:gd name="T3" fmla="*/ 5 h 5"/>
                  <a:gd name="T4" fmla="*/ 5 w 7"/>
                  <a:gd name="T5" fmla="*/ 0 h 5"/>
                  <a:gd name="T6" fmla="*/ 7 w 7"/>
                  <a:gd name="T7" fmla="*/ 0 h 5"/>
                  <a:gd name="T8" fmla="*/ 0 w 7"/>
                  <a:gd name="T9" fmla="*/ 5 h 5"/>
                </a:gdLst>
                <a:ahLst/>
                <a:cxnLst>
                  <a:cxn ang="0">
                    <a:pos x="T0" y="T1"/>
                  </a:cxn>
                  <a:cxn ang="0">
                    <a:pos x="T2" y="T3"/>
                  </a:cxn>
                  <a:cxn ang="0">
                    <a:pos x="T4" y="T5"/>
                  </a:cxn>
                  <a:cxn ang="0">
                    <a:pos x="T6" y="T7"/>
                  </a:cxn>
                  <a:cxn ang="0">
                    <a:pos x="T8" y="T9"/>
                  </a:cxn>
                </a:cxnLst>
                <a:rect l="0" t="0" r="r" b="b"/>
                <a:pathLst>
                  <a:path w="7" h="5">
                    <a:moveTo>
                      <a:pt x="0" y="5"/>
                    </a:moveTo>
                    <a:lnTo>
                      <a:pt x="0" y="5"/>
                    </a:lnTo>
                    <a:lnTo>
                      <a:pt x="5" y="0"/>
                    </a:lnTo>
                    <a:lnTo>
                      <a:pt x="7" y="0"/>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8" name="Freeform 509">
                <a:extLst>
                  <a:ext uri="{FF2B5EF4-FFF2-40B4-BE49-F238E27FC236}">
                    <a16:creationId xmlns:a16="http://schemas.microsoft.com/office/drawing/2014/main" id="{C763587E-AFE8-49C4-89A8-6BE68CAB930F}"/>
                  </a:ext>
                </a:extLst>
              </p:cNvPr>
              <p:cNvSpPr>
                <a:spLocks noEditPoints="1"/>
              </p:cNvSpPr>
              <p:nvPr/>
            </p:nvSpPr>
            <p:spPr bwMode="auto">
              <a:xfrm>
                <a:off x="5760" y="1306"/>
                <a:ext cx="12" cy="23"/>
              </a:xfrm>
              <a:custGeom>
                <a:avLst/>
                <a:gdLst>
                  <a:gd name="T0" fmla="*/ 7 w 12"/>
                  <a:gd name="T1" fmla="*/ 23 h 23"/>
                  <a:gd name="T2" fmla="*/ 0 w 12"/>
                  <a:gd name="T3" fmla="*/ 12 h 23"/>
                  <a:gd name="T4" fmla="*/ 7 w 12"/>
                  <a:gd name="T5" fmla="*/ 0 h 23"/>
                  <a:gd name="T6" fmla="*/ 12 w 12"/>
                  <a:gd name="T7" fmla="*/ 12 h 23"/>
                  <a:gd name="T8" fmla="*/ 7 w 12"/>
                  <a:gd name="T9" fmla="*/ 23 h 23"/>
                  <a:gd name="T10" fmla="*/ 2 w 12"/>
                  <a:gd name="T11" fmla="*/ 12 h 23"/>
                  <a:gd name="T12" fmla="*/ 7 w 12"/>
                  <a:gd name="T13" fmla="*/ 21 h 23"/>
                  <a:gd name="T14" fmla="*/ 12 w 12"/>
                  <a:gd name="T15" fmla="*/ 12 h 23"/>
                  <a:gd name="T16" fmla="*/ 7 w 12"/>
                  <a:gd name="T17" fmla="*/ 2 h 23"/>
                  <a:gd name="T18" fmla="*/ 2 w 12"/>
                  <a:gd name="T19"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3">
                    <a:moveTo>
                      <a:pt x="7" y="23"/>
                    </a:moveTo>
                    <a:lnTo>
                      <a:pt x="0" y="12"/>
                    </a:lnTo>
                    <a:lnTo>
                      <a:pt x="7" y="0"/>
                    </a:lnTo>
                    <a:lnTo>
                      <a:pt x="12" y="12"/>
                    </a:lnTo>
                    <a:lnTo>
                      <a:pt x="7" y="23"/>
                    </a:lnTo>
                    <a:close/>
                    <a:moveTo>
                      <a:pt x="2" y="12"/>
                    </a:moveTo>
                    <a:lnTo>
                      <a:pt x="7" y="21"/>
                    </a:lnTo>
                    <a:lnTo>
                      <a:pt x="12" y="12"/>
                    </a:lnTo>
                    <a:lnTo>
                      <a:pt x="7"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9" name="Freeform 510">
                <a:extLst>
                  <a:ext uri="{FF2B5EF4-FFF2-40B4-BE49-F238E27FC236}">
                    <a16:creationId xmlns:a16="http://schemas.microsoft.com/office/drawing/2014/main" id="{6672551B-F35A-4544-A252-872780AB0F23}"/>
                  </a:ext>
                </a:extLst>
              </p:cNvPr>
              <p:cNvSpPr>
                <a:spLocks/>
              </p:cNvSpPr>
              <p:nvPr/>
            </p:nvSpPr>
            <p:spPr bwMode="auto">
              <a:xfrm>
                <a:off x="5758" y="1301"/>
                <a:ext cx="9" cy="9"/>
              </a:xfrm>
              <a:custGeom>
                <a:avLst/>
                <a:gdLst>
                  <a:gd name="T0" fmla="*/ 0 w 9"/>
                  <a:gd name="T1" fmla="*/ 9 h 9"/>
                  <a:gd name="T2" fmla="*/ 0 w 9"/>
                  <a:gd name="T3" fmla="*/ 7 h 9"/>
                  <a:gd name="T4" fmla="*/ 9 w 9"/>
                  <a:gd name="T5" fmla="*/ 0 h 9"/>
                  <a:gd name="T6" fmla="*/ 9 w 9"/>
                  <a:gd name="T7" fmla="*/ 0 h 9"/>
                  <a:gd name="T8" fmla="*/ 0 w 9"/>
                  <a:gd name="T9" fmla="*/ 9 h 9"/>
                </a:gdLst>
                <a:ahLst/>
                <a:cxnLst>
                  <a:cxn ang="0">
                    <a:pos x="T0" y="T1"/>
                  </a:cxn>
                  <a:cxn ang="0">
                    <a:pos x="T2" y="T3"/>
                  </a:cxn>
                  <a:cxn ang="0">
                    <a:pos x="T4" y="T5"/>
                  </a:cxn>
                  <a:cxn ang="0">
                    <a:pos x="T6" y="T7"/>
                  </a:cxn>
                  <a:cxn ang="0">
                    <a:pos x="T8" y="T9"/>
                  </a:cxn>
                </a:cxnLst>
                <a:rect l="0" t="0" r="r" b="b"/>
                <a:pathLst>
                  <a:path w="9" h="9">
                    <a:moveTo>
                      <a:pt x="0" y="9"/>
                    </a:moveTo>
                    <a:lnTo>
                      <a:pt x="0" y="7"/>
                    </a:lnTo>
                    <a:lnTo>
                      <a:pt x="9" y="0"/>
                    </a:lnTo>
                    <a:lnTo>
                      <a:pt x="9" y="0"/>
                    </a:lnTo>
                    <a:lnTo>
                      <a:pt x="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0" name="Freeform 511">
                <a:extLst>
                  <a:ext uri="{FF2B5EF4-FFF2-40B4-BE49-F238E27FC236}">
                    <a16:creationId xmlns:a16="http://schemas.microsoft.com/office/drawing/2014/main" id="{3D42F80F-9966-4B14-8673-7BDF2D4273DD}"/>
                  </a:ext>
                </a:extLst>
              </p:cNvPr>
              <p:cNvSpPr>
                <a:spLocks/>
              </p:cNvSpPr>
              <p:nvPr/>
            </p:nvSpPr>
            <p:spPr bwMode="auto">
              <a:xfrm>
                <a:off x="5760" y="1291"/>
                <a:ext cx="7" cy="8"/>
              </a:xfrm>
              <a:custGeom>
                <a:avLst/>
                <a:gdLst>
                  <a:gd name="T0" fmla="*/ 0 w 7"/>
                  <a:gd name="T1" fmla="*/ 8 h 8"/>
                  <a:gd name="T2" fmla="*/ 0 w 7"/>
                  <a:gd name="T3" fmla="*/ 5 h 8"/>
                  <a:gd name="T4" fmla="*/ 7 w 7"/>
                  <a:gd name="T5" fmla="*/ 0 h 8"/>
                  <a:gd name="T6" fmla="*/ 7 w 7"/>
                  <a:gd name="T7" fmla="*/ 0 h 8"/>
                  <a:gd name="T8" fmla="*/ 0 w 7"/>
                  <a:gd name="T9" fmla="*/ 8 h 8"/>
                </a:gdLst>
                <a:ahLst/>
                <a:cxnLst>
                  <a:cxn ang="0">
                    <a:pos x="T0" y="T1"/>
                  </a:cxn>
                  <a:cxn ang="0">
                    <a:pos x="T2" y="T3"/>
                  </a:cxn>
                  <a:cxn ang="0">
                    <a:pos x="T4" y="T5"/>
                  </a:cxn>
                  <a:cxn ang="0">
                    <a:pos x="T6" y="T7"/>
                  </a:cxn>
                  <a:cxn ang="0">
                    <a:pos x="T8" y="T9"/>
                  </a:cxn>
                </a:cxnLst>
                <a:rect l="0" t="0" r="r" b="b"/>
                <a:pathLst>
                  <a:path w="7" h="8">
                    <a:moveTo>
                      <a:pt x="0" y="8"/>
                    </a:moveTo>
                    <a:lnTo>
                      <a:pt x="0" y="5"/>
                    </a:lnTo>
                    <a:lnTo>
                      <a:pt x="7" y="0"/>
                    </a:lnTo>
                    <a:lnTo>
                      <a:pt x="7" y="0"/>
                    </a:lnTo>
                    <a:lnTo>
                      <a:pt x="0" y="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1" name="Freeform 512">
                <a:extLst>
                  <a:ext uri="{FF2B5EF4-FFF2-40B4-BE49-F238E27FC236}">
                    <a16:creationId xmlns:a16="http://schemas.microsoft.com/office/drawing/2014/main" id="{20FFF0CC-B8C2-4EAE-A2B7-3D179CC2673E}"/>
                  </a:ext>
                </a:extLst>
              </p:cNvPr>
              <p:cNvSpPr>
                <a:spLocks/>
              </p:cNvSpPr>
              <p:nvPr/>
            </p:nvSpPr>
            <p:spPr bwMode="auto">
              <a:xfrm>
                <a:off x="5767" y="1301"/>
                <a:ext cx="7" cy="9"/>
              </a:xfrm>
              <a:custGeom>
                <a:avLst/>
                <a:gdLst>
                  <a:gd name="T0" fmla="*/ 7 w 7"/>
                  <a:gd name="T1" fmla="*/ 9 h 9"/>
                  <a:gd name="T2" fmla="*/ 0 w 7"/>
                  <a:gd name="T3" fmla="*/ 0 h 9"/>
                  <a:gd name="T4" fmla="*/ 0 w 7"/>
                  <a:gd name="T5" fmla="*/ 0 h 9"/>
                  <a:gd name="T6" fmla="*/ 7 w 7"/>
                  <a:gd name="T7" fmla="*/ 7 h 9"/>
                  <a:gd name="T8" fmla="*/ 7 w 7"/>
                  <a:gd name="T9" fmla="*/ 9 h 9"/>
                </a:gdLst>
                <a:ahLst/>
                <a:cxnLst>
                  <a:cxn ang="0">
                    <a:pos x="T0" y="T1"/>
                  </a:cxn>
                  <a:cxn ang="0">
                    <a:pos x="T2" y="T3"/>
                  </a:cxn>
                  <a:cxn ang="0">
                    <a:pos x="T4" y="T5"/>
                  </a:cxn>
                  <a:cxn ang="0">
                    <a:pos x="T6" y="T7"/>
                  </a:cxn>
                  <a:cxn ang="0">
                    <a:pos x="T8" y="T9"/>
                  </a:cxn>
                </a:cxnLst>
                <a:rect l="0" t="0" r="r" b="b"/>
                <a:pathLst>
                  <a:path w="7" h="9">
                    <a:moveTo>
                      <a:pt x="7" y="9"/>
                    </a:moveTo>
                    <a:lnTo>
                      <a:pt x="0" y="0"/>
                    </a:lnTo>
                    <a:lnTo>
                      <a:pt x="0" y="0"/>
                    </a:lnTo>
                    <a:lnTo>
                      <a:pt x="7" y="7"/>
                    </a:lnTo>
                    <a:lnTo>
                      <a:pt x="7"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2" name="Freeform 513">
                <a:extLst>
                  <a:ext uri="{FF2B5EF4-FFF2-40B4-BE49-F238E27FC236}">
                    <a16:creationId xmlns:a16="http://schemas.microsoft.com/office/drawing/2014/main" id="{67C77691-E06D-454A-9996-4558E2706008}"/>
                  </a:ext>
                </a:extLst>
              </p:cNvPr>
              <p:cNvSpPr>
                <a:spLocks/>
              </p:cNvSpPr>
              <p:nvPr/>
            </p:nvSpPr>
            <p:spPr bwMode="auto">
              <a:xfrm>
                <a:off x="5767" y="1291"/>
                <a:ext cx="7" cy="8"/>
              </a:xfrm>
              <a:custGeom>
                <a:avLst/>
                <a:gdLst>
                  <a:gd name="T0" fmla="*/ 5 w 7"/>
                  <a:gd name="T1" fmla="*/ 8 h 8"/>
                  <a:gd name="T2" fmla="*/ 0 w 7"/>
                  <a:gd name="T3" fmla="*/ 0 h 8"/>
                  <a:gd name="T4" fmla="*/ 0 w 7"/>
                  <a:gd name="T5" fmla="*/ 0 h 8"/>
                  <a:gd name="T6" fmla="*/ 7 w 7"/>
                  <a:gd name="T7" fmla="*/ 5 h 8"/>
                  <a:gd name="T8" fmla="*/ 5 w 7"/>
                  <a:gd name="T9" fmla="*/ 8 h 8"/>
                </a:gdLst>
                <a:ahLst/>
                <a:cxnLst>
                  <a:cxn ang="0">
                    <a:pos x="T0" y="T1"/>
                  </a:cxn>
                  <a:cxn ang="0">
                    <a:pos x="T2" y="T3"/>
                  </a:cxn>
                  <a:cxn ang="0">
                    <a:pos x="T4" y="T5"/>
                  </a:cxn>
                  <a:cxn ang="0">
                    <a:pos x="T6" y="T7"/>
                  </a:cxn>
                  <a:cxn ang="0">
                    <a:pos x="T8" y="T9"/>
                  </a:cxn>
                </a:cxnLst>
                <a:rect l="0" t="0" r="r" b="b"/>
                <a:pathLst>
                  <a:path w="7" h="8">
                    <a:moveTo>
                      <a:pt x="5" y="8"/>
                    </a:moveTo>
                    <a:lnTo>
                      <a:pt x="0" y="0"/>
                    </a:lnTo>
                    <a:lnTo>
                      <a:pt x="0" y="0"/>
                    </a:lnTo>
                    <a:lnTo>
                      <a:pt x="7" y="5"/>
                    </a:lnTo>
                    <a:lnTo>
                      <a:pt x="5" y="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3" name="Rectangle 514">
                <a:extLst>
                  <a:ext uri="{FF2B5EF4-FFF2-40B4-BE49-F238E27FC236}">
                    <a16:creationId xmlns:a16="http://schemas.microsoft.com/office/drawing/2014/main" id="{5AA8C901-830F-4862-BF97-1639BA0FA456}"/>
                  </a:ext>
                </a:extLst>
              </p:cNvPr>
              <p:cNvSpPr>
                <a:spLocks noChangeArrowheads="1"/>
              </p:cNvSpPr>
              <p:nvPr/>
            </p:nvSpPr>
            <p:spPr bwMode="auto">
              <a:xfrm>
                <a:off x="5731" y="1270"/>
                <a:ext cx="7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4" name="Freeform 515">
                <a:extLst>
                  <a:ext uri="{FF2B5EF4-FFF2-40B4-BE49-F238E27FC236}">
                    <a16:creationId xmlns:a16="http://schemas.microsoft.com/office/drawing/2014/main" id="{DB6C5B28-C6FC-4814-BF88-1CE13BBAFCEC}"/>
                  </a:ext>
                </a:extLst>
              </p:cNvPr>
              <p:cNvSpPr>
                <a:spLocks noEditPoints="1"/>
              </p:cNvSpPr>
              <p:nvPr/>
            </p:nvSpPr>
            <p:spPr bwMode="auto">
              <a:xfrm>
                <a:off x="5710" y="1265"/>
                <a:ext cx="24" cy="12"/>
              </a:xfrm>
              <a:custGeom>
                <a:avLst/>
                <a:gdLst>
                  <a:gd name="T0" fmla="*/ 12 w 24"/>
                  <a:gd name="T1" fmla="*/ 12 h 12"/>
                  <a:gd name="T2" fmla="*/ 0 w 24"/>
                  <a:gd name="T3" fmla="*/ 7 h 12"/>
                  <a:gd name="T4" fmla="*/ 12 w 24"/>
                  <a:gd name="T5" fmla="*/ 0 h 12"/>
                  <a:gd name="T6" fmla="*/ 24 w 24"/>
                  <a:gd name="T7" fmla="*/ 7 h 12"/>
                  <a:gd name="T8" fmla="*/ 12 w 24"/>
                  <a:gd name="T9" fmla="*/ 12 h 12"/>
                  <a:gd name="T10" fmla="*/ 2 w 24"/>
                  <a:gd name="T11" fmla="*/ 7 h 12"/>
                  <a:gd name="T12" fmla="*/ 12 w 24"/>
                  <a:gd name="T13" fmla="*/ 10 h 12"/>
                  <a:gd name="T14" fmla="*/ 19 w 24"/>
                  <a:gd name="T15" fmla="*/ 7 h 12"/>
                  <a:gd name="T16" fmla="*/ 12 w 24"/>
                  <a:gd name="T17" fmla="*/ 3 h 12"/>
                  <a:gd name="T18" fmla="*/ 2 w 24"/>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2">
                    <a:moveTo>
                      <a:pt x="12" y="12"/>
                    </a:moveTo>
                    <a:lnTo>
                      <a:pt x="0" y="7"/>
                    </a:lnTo>
                    <a:lnTo>
                      <a:pt x="12" y="0"/>
                    </a:lnTo>
                    <a:lnTo>
                      <a:pt x="24" y="7"/>
                    </a:lnTo>
                    <a:lnTo>
                      <a:pt x="12" y="12"/>
                    </a:lnTo>
                    <a:close/>
                    <a:moveTo>
                      <a:pt x="2" y="7"/>
                    </a:moveTo>
                    <a:lnTo>
                      <a:pt x="12" y="10"/>
                    </a:lnTo>
                    <a:lnTo>
                      <a:pt x="19" y="7"/>
                    </a:lnTo>
                    <a:lnTo>
                      <a:pt x="12"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5" name="Freeform 516">
                <a:extLst>
                  <a:ext uri="{FF2B5EF4-FFF2-40B4-BE49-F238E27FC236}">
                    <a16:creationId xmlns:a16="http://schemas.microsoft.com/office/drawing/2014/main" id="{3ECE7AEF-E251-425E-98B3-628B79F65BDC}"/>
                  </a:ext>
                </a:extLst>
              </p:cNvPr>
              <p:cNvSpPr>
                <a:spLocks/>
              </p:cNvSpPr>
              <p:nvPr/>
            </p:nvSpPr>
            <p:spPr bwMode="auto">
              <a:xfrm>
                <a:off x="5727" y="1270"/>
                <a:ext cx="9" cy="9"/>
              </a:xfrm>
              <a:custGeom>
                <a:avLst/>
                <a:gdLst>
                  <a:gd name="T0" fmla="*/ 2 w 9"/>
                  <a:gd name="T1" fmla="*/ 9 h 9"/>
                  <a:gd name="T2" fmla="*/ 0 w 9"/>
                  <a:gd name="T3" fmla="*/ 9 h 9"/>
                  <a:gd name="T4" fmla="*/ 9 w 9"/>
                  <a:gd name="T5" fmla="*/ 0 h 9"/>
                  <a:gd name="T6" fmla="*/ 9 w 9"/>
                  <a:gd name="T7" fmla="*/ 2 h 9"/>
                  <a:gd name="T8" fmla="*/ 2 w 9"/>
                  <a:gd name="T9" fmla="*/ 9 h 9"/>
                </a:gdLst>
                <a:ahLst/>
                <a:cxnLst>
                  <a:cxn ang="0">
                    <a:pos x="T0" y="T1"/>
                  </a:cxn>
                  <a:cxn ang="0">
                    <a:pos x="T2" y="T3"/>
                  </a:cxn>
                  <a:cxn ang="0">
                    <a:pos x="T4" y="T5"/>
                  </a:cxn>
                  <a:cxn ang="0">
                    <a:pos x="T6" y="T7"/>
                  </a:cxn>
                  <a:cxn ang="0">
                    <a:pos x="T8" y="T9"/>
                  </a:cxn>
                </a:cxnLst>
                <a:rect l="0" t="0" r="r" b="b"/>
                <a:pathLst>
                  <a:path w="9" h="9">
                    <a:moveTo>
                      <a:pt x="2" y="9"/>
                    </a:moveTo>
                    <a:lnTo>
                      <a:pt x="0" y="9"/>
                    </a:lnTo>
                    <a:lnTo>
                      <a:pt x="9" y="0"/>
                    </a:lnTo>
                    <a:lnTo>
                      <a:pt x="9" y="2"/>
                    </a:lnTo>
                    <a:lnTo>
                      <a:pt x="2"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6" name="Freeform 517">
                <a:extLst>
                  <a:ext uri="{FF2B5EF4-FFF2-40B4-BE49-F238E27FC236}">
                    <a16:creationId xmlns:a16="http://schemas.microsoft.com/office/drawing/2014/main" id="{F2C9E000-E325-46FB-BB6F-DA8705A2AD2E}"/>
                  </a:ext>
                </a:extLst>
              </p:cNvPr>
              <p:cNvSpPr>
                <a:spLocks/>
              </p:cNvSpPr>
              <p:nvPr/>
            </p:nvSpPr>
            <p:spPr bwMode="auto">
              <a:xfrm>
                <a:off x="5741" y="1270"/>
                <a:ext cx="5" cy="7"/>
              </a:xfrm>
              <a:custGeom>
                <a:avLst/>
                <a:gdLst>
                  <a:gd name="T0" fmla="*/ 0 w 5"/>
                  <a:gd name="T1" fmla="*/ 7 h 7"/>
                  <a:gd name="T2" fmla="*/ 0 w 5"/>
                  <a:gd name="T3" fmla="*/ 7 h 7"/>
                  <a:gd name="T4" fmla="*/ 5 w 5"/>
                  <a:gd name="T5" fmla="*/ 0 h 7"/>
                  <a:gd name="T6" fmla="*/ 5 w 5"/>
                  <a:gd name="T7" fmla="*/ 2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5" y="0"/>
                    </a:lnTo>
                    <a:lnTo>
                      <a:pt x="5" y="2"/>
                    </a:lnTo>
                    <a:lnTo>
                      <a:pt x="0"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7" name="Freeform 518">
                <a:extLst>
                  <a:ext uri="{FF2B5EF4-FFF2-40B4-BE49-F238E27FC236}">
                    <a16:creationId xmlns:a16="http://schemas.microsoft.com/office/drawing/2014/main" id="{6CF95BB4-D242-491E-9DFD-2B7DA634EE1A}"/>
                  </a:ext>
                </a:extLst>
              </p:cNvPr>
              <p:cNvSpPr>
                <a:spLocks/>
              </p:cNvSpPr>
              <p:nvPr/>
            </p:nvSpPr>
            <p:spPr bwMode="auto">
              <a:xfrm>
                <a:off x="5727" y="1263"/>
                <a:ext cx="9" cy="9"/>
              </a:xfrm>
              <a:custGeom>
                <a:avLst/>
                <a:gdLst>
                  <a:gd name="T0" fmla="*/ 9 w 9"/>
                  <a:gd name="T1" fmla="*/ 9 h 9"/>
                  <a:gd name="T2" fmla="*/ 0 w 9"/>
                  <a:gd name="T3" fmla="*/ 0 h 9"/>
                  <a:gd name="T4" fmla="*/ 2 w 9"/>
                  <a:gd name="T5" fmla="*/ 0 h 9"/>
                  <a:gd name="T6" fmla="*/ 9 w 9"/>
                  <a:gd name="T7" fmla="*/ 7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0"/>
                    </a:lnTo>
                    <a:lnTo>
                      <a:pt x="2" y="0"/>
                    </a:lnTo>
                    <a:lnTo>
                      <a:pt x="9" y="7"/>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8" name="Freeform 519">
                <a:extLst>
                  <a:ext uri="{FF2B5EF4-FFF2-40B4-BE49-F238E27FC236}">
                    <a16:creationId xmlns:a16="http://schemas.microsoft.com/office/drawing/2014/main" id="{F7CD5B30-DC9A-42DB-8C69-8D2E76E6FD83}"/>
                  </a:ext>
                </a:extLst>
              </p:cNvPr>
              <p:cNvSpPr>
                <a:spLocks/>
              </p:cNvSpPr>
              <p:nvPr/>
            </p:nvSpPr>
            <p:spPr bwMode="auto">
              <a:xfrm>
                <a:off x="5741" y="1265"/>
                <a:ext cx="5" cy="7"/>
              </a:xfrm>
              <a:custGeom>
                <a:avLst/>
                <a:gdLst>
                  <a:gd name="T0" fmla="*/ 5 w 5"/>
                  <a:gd name="T1" fmla="*/ 7 h 7"/>
                  <a:gd name="T2" fmla="*/ 0 w 5"/>
                  <a:gd name="T3" fmla="*/ 0 h 7"/>
                  <a:gd name="T4" fmla="*/ 0 w 5"/>
                  <a:gd name="T5" fmla="*/ 0 h 7"/>
                  <a:gd name="T6" fmla="*/ 5 w 5"/>
                  <a:gd name="T7" fmla="*/ 5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0" y="0"/>
                    </a:lnTo>
                    <a:lnTo>
                      <a:pt x="0" y="0"/>
                    </a:lnTo>
                    <a:lnTo>
                      <a:pt x="5" y="5"/>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9" name="Freeform 520">
                <a:extLst>
                  <a:ext uri="{FF2B5EF4-FFF2-40B4-BE49-F238E27FC236}">
                    <a16:creationId xmlns:a16="http://schemas.microsoft.com/office/drawing/2014/main" id="{6094A373-60FE-4E48-BF2B-C72AD4B9B301}"/>
                  </a:ext>
                </a:extLst>
              </p:cNvPr>
              <p:cNvSpPr>
                <a:spLocks/>
              </p:cNvSpPr>
              <p:nvPr/>
            </p:nvSpPr>
            <p:spPr bwMode="auto">
              <a:xfrm>
                <a:off x="5796" y="1270"/>
                <a:ext cx="9" cy="9"/>
              </a:xfrm>
              <a:custGeom>
                <a:avLst/>
                <a:gdLst>
                  <a:gd name="T0" fmla="*/ 9 w 9"/>
                  <a:gd name="T1" fmla="*/ 9 h 9"/>
                  <a:gd name="T2" fmla="*/ 0 w 9"/>
                  <a:gd name="T3" fmla="*/ 2 h 9"/>
                  <a:gd name="T4" fmla="*/ 2 w 9"/>
                  <a:gd name="T5" fmla="*/ 0 h 9"/>
                  <a:gd name="T6" fmla="*/ 9 w 9"/>
                  <a:gd name="T7" fmla="*/ 9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2"/>
                    </a:lnTo>
                    <a:lnTo>
                      <a:pt x="2" y="0"/>
                    </a:lnTo>
                    <a:lnTo>
                      <a:pt x="9" y="9"/>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0" name="Freeform 521">
                <a:extLst>
                  <a:ext uri="{FF2B5EF4-FFF2-40B4-BE49-F238E27FC236}">
                    <a16:creationId xmlns:a16="http://schemas.microsoft.com/office/drawing/2014/main" id="{AD99E25A-43F3-4530-8294-9CE27FD18D20}"/>
                  </a:ext>
                </a:extLst>
              </p:cNvPr>
              <p:cNvSpPr>
                <a:spLocks/>
              </p:cNvSpPr>
              <p:nvPr/>
            </p:nvSpPr>
            <p:spPr bwMode="auto">
              <a:xfrm>
                <a:off x="5786" y="1270"/>
                <a:ext cx="7" cy="7"/>
              </a:xfrm>
              <a:custGeom>
                <a:avLst/>
                <a:gdLst>
                  <a:gd name="T0" fmla="*/ 5 w 7"/>
                  <a:gd name="T1" fmla="*/ 7 h 7"/>
                  <a:gd name="T2" fmla="*/ 0 w 7"/>
                  <a:gd name="T3" fmla="*/ 2 h 7"/>
                  <a:gd name="T4" fmla="*/ 3 w 7"/>
                  <a:gd name="T5" fmla="*/ 0 h 7"/>
                  <a:gd name="T6" fmla="*/ 7 w 7"/>
                  <a:gd name="T7" fmla="*/ 7 h 7"/>
                  <a:gd name="T8" fmla="*/ 5 w 7"/>
                  <a:gd name="T9" fmla="*/ 7 h 7"/>
                </a:gdLst>
                <a:ahLst/>
                <a:cxnLst>
                  <a:cxn ang="0">
                    <a:pos x="T0" y="T1"/>
                  </a:cxn>
                  <a:cxn ang="0">
                    <a:pos x="T2" y="T3"/>
                  </a:cxn>
                  <a:cxn ang="0">
                    <a:pos x="T4" y="T5"/>
                  </a:cxn>
                  <a:cxn ang="0">
                    <a:pos x="T6" y="T7"/>
                  </a:cxn>
                  <a:cxn ang="0">
                    <a:pos x="T8" y="T9"/>
                  </a:cxn>
                </a:cxnLst>
                <a:rect l="0" t="0" r="r" b="b"/>
                <a:pathLst>
                  <a:path w="7" h="7">
                    <a:moveTo>
                      <a:pt x="5" y="7"/>
                    </a:moveTo>
                    <a:lnTo>
                      <a:pt x="0" y="2"/>
                    </a:lnTo>
                    <a:lnTo>
                      <a:pt x="3" y="0"/>
                    </a:lnTo>
                    <a:lnTo>
                      <a:pt x="7" y="7"/>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1" name="Freeform 522">
                <a:extLst>
                  <a:ext uri="{FF2B5EF4-FFF2-40B4-BE49-F238E27FC236}">
                    <a16:creationId xmlns:a16="http://schemas.microsoft.com/office/drawing/2014/main" id="{58AA3AC2-AD78-4FB2-BA52-FB4EE2E231B2}"/>
                  </a:ext>
                </a:extLst>
              </p:cNvPr>
              <p:cNvSpPr>
                <a:spLocks/>
              </p:cNvSpPr>
              <p:nvPr/>
            </p:nvSpPr>
            <p:spPr bwMode="auto">
              <a:xfrm>
                <a:off x="5796" y="1263"/>
                <a:ext cx="9" cy="9"/>
              </a:xfrm>
              <a:custGeom>
                <a:avLst/>
                <a:gdLst>
                  <a:gd name="T0" fmla="*/ 2 w 9"/>
                  <a:gd name="T1" fmla="*/ 9 h 9"/>
                  <a:gd name="T2" fmla="*/ 0 w 9"/>
                  <a:gd name="T3" fmla="*/ 7 h 9"/>
                  <a:gd name="T4" fmla="*/ 9 w 9"/>
                  <a:gd name="T5" fmla="*/ 0 h 9"/>
                  <a:gd name="T6" fmla="*/ 9 w 9"/>
                  <a:gd name="T7" fmla="*/ 0 h 9"/>
                  <a:gd name="T8" fmla="*/ 2 w 9"/>
                  <a:gd name="T9" fmla="*/ 9 h 9"/>
                </a:gdLst>
                <a:ahLst/>
                <a:cxnLst>
                  <a:cxn ang="0">
                    <a:pos x="T0" y="T1"/>
                  </a:cxn>
                  <a:cxn ang="0">
                    <a:pos x="T2" y="T3"/>
                  </a:cxn>
                  <a:cxn ang="0">
                    <a:pos x="T4" y="T5"/>
                  </a:cxn>
                  <a:cxn ang="0">
                    <a:pos x="T6" y="T7"/>
                  </a:cxn>
                  <a:cxn ang="0">
                    <a:pos x="T8" y="T9"/>
                  </a:cxn>
                </a:cxnLst>
                <a:rect l="0" t="0" r="r" b="b"/>
                <a:pathLst>
                  <a:path w="9" h="9">
                    <a:moveTo>
                      <a:pt x="2" y="9"/>
                    </a:moveTo>
                    <a:lnTo>
                      <a:pt x="0" y="7"/>
                    </a:lnTo>
                    <a:lnTo>
                      <a:pt x="9" y="0"/>
                    </a:lnTo>
                    <a:lnTo>
                      <a:pt x="9" y="0"/>
                    </a:lnTo>
                    <a:lnTo>
                      <a:pt x="2"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2" name="Freeform 523">
                <a:extLst>
                  <a:ext uri="{FF2B5EF4-FFF2-40B4-BE49-F238E27FC236}">
                    <a16:creationId xmlns:a16="http://schemas.microsoft.com/office/drawing/2014/main" id="{773D5683-811A-4D40-9826-82A9C38A2B78}"/>
                  </a:ext>
                </a:extLst>
              </p:cNvPr>
              <p:cNvSpPr>
                <a:spLocks/>
              </p:cNvSpPr>
              <p:nvPr/>
            </p:nvSpPr>
            <p:spPr bwMode="auto">
              <a:xfrm>
                <a:off x="5786" y="1265"/>
                <a:ext cx="7" cy="7"/>
              </a:xfrm>
              <a:custGeom>
                <a:avLst/>
                <a:gdLst>
                  <a:gd name="T0" fmla="*/ 3 w 7"/>
                  <a:gd name="T1" fmla="*/ 7 h 7"/>
                  <a:gd name="T2" fmla="*/ 0 w 7"/>
                  <a:gd name="T3" fmla="*/ 5 h 7"/>
                  <a:gd name="T4" fmla="*/ 5 w 7"/>
                  <a:gd name="T5" fmla="*/ 0 h 7"/>
                  <a:gd name="T6" fmla="*/ 7 w 7"/>
                  <a:gd name="T7" fmla="*/ 0 h 7"/>
                  <a:gd name="T8" fmla="*/ 3 w 7"/>
                  <a:gd name="T9" fmla="*/ 7 h 7"/>
                </a:gdLst>
                <a:ahLst/>
                <a:cxnLst>
                  <a:cxn ang="0">
                    <a:pos x="T0" y="T1"/>
                  </a:cxn>
                  <a:cxn ang="0">
                    <a:pos x="T2" y="T3"/>
                  </a:cxn>
                  <a:cxn ang="0">
                    <a:pos x="T4" y="T5"/>
                  </a:cxn>
                  <a:cxn ang="0">
                    <a:pos x="T6" y="T7"/>
                  </a:cxn>
                  <a:cxn ang="0">
                    <a:pos x="T8" y="T9"/>
                  </a:cxn>
                </a:cxnLst>
                <a:rect l="0" t="0" r="r" b="b"/>
                <a:pathLst>
                  <a:path w="7" h="7">
                    <a:moveTo>
                      <a:pt x="3" y="7"/>
                    </a:moveTo>
                    <a:lnTo>
                      <a:pt x="0" y="5"/>
                    </a:lnTo>
                    <a:lnTo>
                      <a:pt x="5" y="0"/>
                    </a:lnTo>
                    <a:lnTo>
                      <a:pt x="7" y="0"/>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3" name="Freeform 524">
                <a:extLst>
                  <a:ext uri="{FF2B5EF4-FFF2-40B4-BE49-F238E27FC236}">
                    <a16:creationId xmlns:a16="http://schemas.microsoft.com/office/drawing/2014/main" id="{9383D2F6-7CD9-4146-807C-8BF261DD20A3}"/>
                  </a:ext>
                </a:extLst>
              </p:cNvPr>
              <p:cNvSpPr>
                <a:spLocks/>
              </p:cNvSpPr>
              <p:nvPr/>
            </p:nvSpPr>
            <p:spPr bwMode="auto">
              <a:xfrm>
                <a:off x="5741" y="1246"/>
                <a:ext cx="52" cy="53"/>
              </a:xfrm>
              <a:custGeom>
                <a:avLst/>
                <a:gdLst>
                  <a:gd name="T0" fmla="*/ 52 w 52"/>
                  <a:gd name="T1" fmla="*/ 53 h 53"/>
                  <a:gd name="T2" fmla="*/ 0 w 52"/>
                  <a:gd name="T3" fmla="*/ 0 h 53"/>
                  <a:gd name="T4" fmla="*/ 0 w 52"/>
                  <a:gd name="T5" fmla="*/ 0 h 53"/>
                  <a:gd name="T6" fmla="*/ 52 w 52"/>
                  <a:gd name="T7" fmla="*/ 50 h 53"/>
                  <a:gd name="T8" fmla="*/ 52 w 52"/>
                  <a:gd name="T9" fmla="*/ 53 h 53"/>
                </a:gdLst>
                <a:ahLst/>
                <a:cxnLst>
                  <a:cxn ang="0">
                    <a:pos x="T0" y="T1"/>
                  </a:cxn>
                  <a:cxn ang="0">
                    <a:pos x="T2" y="T3"/>
                  </a:cxn>
                  <a:cxn ang="0">
                    <a:pos x="T4" y="T5"/>
                  </a:cxn>
                  <a:cxn ang="0">
                    <a:pos x="T6" y="T7"/>
                  </a:cxn>
                  <a:cxn ang="0">
                    <a:pos x="T8" y="T9"/>
                  </a:cxn>
                </a:cxnLst>
                <a:rect l="0" t="0" r="r" b="b"/>
                <a:pathLst>
                  <a:path w="52" h="53">
                    <a:moveTo>
                      <a:pt x="52" y="53"/>
                    </a:moveTo>
                    <a:lnTo>
                      <a:pt x="0" y="0"/>
                    </a:lnTo>
                    <a:lnTo>
                      <a:pt x="0" y="0"/>
                    </a:lnTo>
                    <a:lnTo>
                      <a:pt x="52" y="50"/>
                    </a:lnTo>
                    <a:lnTo>
                      <a:pt x="52" y="5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4" name="Freeform 525">
                <a:extLst>
                  <a:ext uri="{FF2B5EF4-FFF2-40B4-BE49-F238E27FC236}">
                    <a16:creationId xmlns:a16="http://schemas.microsoft.com/office/drawing/2014/main" id="{399AB42B-8045-432F-B508-AF52BF301A0F}"/>
                  </a:ext>
                </a:extLst>
              </p:cNvPr>
              <p:cNvSpPr>
                <a:spLocks noEditPoints="1"/>
              </p:cNvSpPr>
              <p:nvPr/>
            </p:nvSpPr>
            <p:spPr bwMode="auto">
              <a:xfrm>
                <a:off x="5727" y="1230"/>
                <a:ext cx="16" cy="16"/>
              </a:xfrm>
              <a:custGeom>
                <a:avLst/>
                <a:gdLst>
                  <a:gd name="T0" fmla="*/ 16 w 16"/>
                  <a:gd name="T1" fmla="*/ 16 h 16"/>
                  <a:gd name="T2" fmla="*/ 2 w 16"/>
                  <a:gd name="T3" fmla="*/ 14 h 16"/>
                  <a:gd name="T4" fmla="*/ 0 w 16"/>
                  <a:gd name="T5" fmla="*/ 0 h 16"/>
                  <a:gd name="T6" fmla="*/ 12 w 16"/>
                  <a:gd name="T7" fmla="*/ 4 h 16"/>
                  <a:gd name="T8" fmla="*/ 16 w 16"/>
                  <a:gd name="T9" fmla="*/ 16 h 16"/>
                  <a:gd name="T10" fmla="*/ 4 w 16"/>
                  <a:gd name="T11" fmla="*/ 11 h 16"/>
                  <a:gd name="T12" fmla="*/ 14 w 16"/>
                  <a:gd name="T13" fmla="*/ 16 h 16"/>
                  <a:gd name="T14" fmla="*/ 12 w 16"/>
                  <a:gd name="T15" fmla="*/ 7 h 16"/>
                  <a:gd name="T16" fmla="*/ 2 w 16"/>
                  <a:gd name="T17" fmla="*/ 2 h 16"/>
                  <a:gd name="T18" fmla="*/ 4 w 16"/>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16" y="16"/>
                    </a:moveTo>
                    <a:lnTo>
                      <a:pt x="2" y="14"/>
                    </a:lnTo>
                    <a:lnTo>
                      <a:pt x="0" y="0"/>
                    </a:lnTo>
                    <a:lnTo>
                      <a:pt x="12" y="4"/>
                    </a:lnTo>
                    <a:lnTo>
                      <a:pt x="16" y="16"/>
                    </a:lnTo>
                    <a:close/>
                    <a:moveTo>
                      <a:pt x="4" y="11"/>
                    </a:moveTo>
                    <a:lnTo>
                      <a:pt x="14" y="16"/>
                    </a:lnTo>
                    <a:lnTo>
                      <a:pt x="12" y="7"/>
                    </a:lnTo>
                    <a:lnTo>
                      <a:pt x="2" y="2"/>
                    </a:lnTo>
                    <a:lnTo>
                      <a:pt x="4" y="1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5" name="Rectangle 526">
                <a:extLst>
                  <a:ext uri="{FF2B5EF4-FFF2-40B4-BE49-F238E27FC236}">
                    <a16:creationId xmlns:a16="http://schemas.microsoft.com/office/drawing/2014/main" id="{0090A2E9-1D0D-48C4-9C3B-9E201BB662E2}"/>
                  </a:ext>
                </a:extLst>
              </p:cNvPr>
              <p:cNvSpPr>
                <a:spLocks noChangeArrowheads="1"/>
              </p:cNvSpPr>
              <p:nvPr/>
            </p:nvSpPr>
            <p:spPr bwMode="auto">
              <a:xfrm>
                <a:off x="5734" y="1249"/>
                <a:ext cx="1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6" name="Freeform 527">
                <a:extLst>
                  <a:ext uri="{FF2B5EF4-FFF2-40B4-BE49-F238E27FC236}">
                    <a16:creationId xmlns:a16="http://schemas.microsoft.com/office/drawing/2014/main" id="{D0A9FF9C-6006-4270-9726-5E8DE65D6868}"/>
                  </a:ext>
                </a:extLst>
              </p:cNvPr>
              <p:cNvSpPr>
                <a:spLocks/>
              </p:cNvSpPr>
              <p:nvPr/>
            </p:nvSpPr>
            <p:spPr bwMode="auto">
              <a:xfrm>
                <a:off x="5743" y="1256"/>
                <a:ext cx="10" cy="2"/>
              </a:xfrm>
              <a:custGeom>
                <a:avLst/>
                <a:gdLst>
                  <a:gd name="T0" fmla="*/ 0 w 10"/>
                  <a:gd name="T1" fmla="*/ 2 h 2"/>
                  <a:gd name="T2" fmla="*/ 0 w 10"/>
                  <a:gd name="T3" fmla="*/ 2 h 2"/>
                  <a:gd name="T4" fmla="*/ 10 w 10"/>
                  <a:gd name="T5" fmla="*/ 0 h 2"/>
                  <a:gd name="T6" fmla="*/ 10 w 10"/>
                  <a:gd name="T7" fmla="*/ 2 h 2"/>
                  <a:gd name="T8" fmla="*/ 0 w 10"/>
                  <a:gd name="T9" fmla="*/ 2 h 2"/>
                </a:gdLst>
                <a:ahLst/>
                <a:cxnLst>
                  <a:cxn ang="0">
                    <a:pos x="T0" y="T1"/>
                  </a:cxn>
                  <a:cxn ang="0">
                    <a:pos x="T2" y="T3"/>
                  </a:cxn>
                  <a:cxn ang="0">
                    <a:pos x="T4" y="T5"/>
                  </a:cxn>
                  <a:cxn ang="0">
                    <a:pos x="T6" y="T7"/>
                  </a:cxn>
                  <a:cxn ang="0">
                    <a:pos x="T8" y="T9"/>
                  </a:cxn>
                </a:cxnLst>
                <a:rect l="0" t="0" r="r" b="b"/>
                <a:pathLst>
                  <a:path w="10" h="2">
                    <a:moveTo>
                      <a:pt x="0" y="2"/>
                    </a:moveTo>
                    <a:lnTo>
                      <a:pt x="0" y="2"/>
                    </a:lnTo>
                    <a:lnTo>
                      <a:pt x="10" y="0"/>
                    </a:lnTo>
                    <a:lnTo>
                      <a:pt x="10" y="2"/>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7" name="Rectangle 528">
                <a:extLst>
                  <a:ext uri="{FF2B5EF4-FFF2-40B4-BE49-F238E27FC236}">
                    <a16:creationId xmlns:a16="http://schemas.microsoft.com/office/drawing/2014/main" id="{4F0FB4B9-D305-473F-848B-F51381A2F63D}"/>
                  </a:ext>
                </a:extLst>
              </p:cNvPr>
              <p:cNvSpPr>
                <a:spLocks noChangeArrowheads="1"/>
              </p:cNvSpPr>
              <p:nvPr/>
            </p:nvSpPr>
            <p:spPr bwMode="auto">
              <a:xfrm>
                <a:off x="5746" y="1239"/>
                <a:ext cx="1"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8" name="Freeform 529">
                <a:extLst>
                  <a:ext uri="{FF2B5EF4-FFF2-40B4-BE49-F238E27FC236}">
                    <a16:creationId xmlns:a16="http://schemas.microsoft.com/office/drawing/2014/main" id="{5BA9751A-23B1-4833-9787-A4A75AE68062}"/>
                  </a:ext>
                </a:extLst>
              </p:cNvPr>
              <p:cNvSpPr>
                <a:spLocks/>
              </p:cNvSpPr>
              <p:nvPr/>
            </p:nvSpPr>
            <p:spPr bwMode="auto">
              <a:xfrm>
                <a:off x="5750" y="1249"/>
                <a:ext cx="3" cy="7"/>
              </a:xfrm>
              <a:custGeom>
                <a:avLst/>
                <a:gdLst>
                  <a:gd name="T0" fmla="*/ 3 w 3"/>
                  <a:gd name="T1" fmla="*/ 7 h 7"/>
                  <a:gd name="T2" fmla="*/ 0 w 3"/>
                  <a:gd name="T3" fmla="*/ 7 h 7"/>
                  <a:gd name="T4" fmla="*/ 3 w 3"/>
                  <a:gd name="T5" fmla="*/ 0 h 7"/>
                  <a:gd name="T6" fmla="*/ 3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3" y="0"/>
                    </a:lnTo>
                    <a:lnTo>
                      <a:pt x="3" y="0"/>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9" name="Freeform 530">
                <a:extLst>
                  <a:ext uri="{FF2B5EF4-FFF2-40B4-BE49-F238E27FC236}">
                    <a16:creationId xmlns:a16="http://schemas.microsoft.com/office/drawing/2014/main" id="{B773BA1E-5F01-40C1-9D1F-A931BB7D418C}"/>
                  </a:ext>
                </a:extLst>
              </p:cNvPr>
              <p:cNvSpPr>
                <a:spLocks noEditPoints="1"/>
              </p:cNvSpPr>
              <p:nvPr/>
            </p:nvSpPr>
            <p:spPr bwMode="auto">
              <a:xfrm>
                <a:off x="5791" y="1296"/>
                <a:ext cx="17" cy="17"/>
              </a:xfrm>
              <a:custGeom>
                <a:avLst/>
                <a:gdLst>
                  <a:gd name="T0" fmla="*/ 17 w 17"/>
                  <a:gd name="T1" fmla="*/ 17 h 17"/>
                  <a:gd name="T2" fmla="*/ 5 w 17"/>
                  <a:gd name="T3" fmla="*/ 12 h 17"/>
                  <a:gd name="T4" fmla="*/ 0 w 17"/>
                  <a:gd name="T5" fmla="*/ 0 h 17"/>
                  <a:gd name="T6" fmla="*/ 12 w 17"/>
                  <a:gd name="T7" fmla="*/ 3 h 17"/>
                  <a:gd name="T8" fmla="*/ 17 w 17"/>
                  <a:gd name="T9" fmla="*/ 17 h 17"/>
                  <a:gd name="T10" fmla="*/ 5 w 17"/>
                  <a:gd name="T11" fmla="*/ 10 h 17"/>
                  <a:gd name="T12" fmla="*/ 14 w 17"/>
                  <a:gd name="T13" fmla="*/ 14 h 17"/>
                  <a:gd name="T14" fmla="*/ 12 w 17"/>
                  <a:gd name="T15" fmla="*/ 5 h 17"/>
                  <a:gd name="T16" fmla="*/ 2 w 17"/>
                  <a:gd name="T17" fmla="*/ 0 h 17"/>
                  <a:gd name="T18" fmla="*/ 5 w 17"/>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7">
                    <a:moveTo>
                      <a:pt x="17" y="17"/>
                    </a:moveTo>
                    <a:lnTo>
                      <a:pt x="5" y="12"/>
                    </a:lnTo>
                    <a:lnTo>
                      <a:pt x="0" y="0"/>
                    </a:lnTo>
                    <a:lnTo>
                      <a:pt x="12" y="3"/>
                    </a:lnTo>
                    <a:lnTo>
                      <a:pt x="17" y="17"/>
                    </a:lnTo>
                    <a:close/>
                    <a:moveTo>
                      <a:pt x="5" y="10"/>
                    </a:moveTo>
                    <a:lnTo>
                      <a:pt x="14" y="14"/>
                    </a:lnTo>
                    <a:lnTo>
                      <a:pt x="12" y="5"/>
                    </a:lnTo>
                    <a:lnTo>
                      <a:pt x="2" y="0"/>
                    </a:lnTo>
                    <a:lnTo>
                      <a:pt x="5"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0" name="Rectangle 531">
                <a:extLst>
                  <a:ext uri="{FF2B5EF4-FFF2-40B4-BE49-F238E27FC236}">
                    <a16:creationId xmlns:a16="http://schemas.microsoft.com/office/drawing/2014/main" id="{937148B4-58FA-40E1-85F7-513F905B05C7}"/>
                  </a:ext>
                </a:extLst>
              </p:cNvPr>
              <p:cNvSpPr>
                <a:spLocks noChangeArrowheads="1"/>
              </p:cNvSpPr>
              <p:nvPr/>
            </p:nvSpPr>
            <p:spPr bwMode="auto">
              <a:xfrm>
                <a:off x="5786" y="1291"/>
                <a:ext cx="3"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1" name="Freeform 532">
                <a:extLst>
                  <a:ext uri="{FF2B5EF4-FFF2-40B4-BE49-F238E27FC236}">
                    <a16:creationId xmlns:a16="http://schemas.microsoft.com/office/drawing/2014/main" id="{D9D6CF21-984A-4457-8658-E2C4C9915951}"/>
                  </a:ext>
                </a:extLst>
              </p:cNvPr>
              <p:cNvSpPr>
                <a:spLocks/>
              </p:cNvSpPr>
              <p:nvPr/>
            </p:nvSpPr>
            <p:spPr bwMode="auto">
              <a:xfrm>
                <a:off x="5779" y="1287"/>
                <a:ext cx="2" cy="7"/>
              </a:xfrm>
              <a:custGeom>
                <a:avLst/>
                <a:gdLst>
                  <a:gd name="T0" fmla="*/ 2 w 2"/>
                  <a:gd name="T1" fmla="*/ 7 h 7"/>
                  <a:gd name="T2" fmla="*/ 0 w 2"/>
                  <a:gd name="T3" fmla="*/ 7 h 7"/>
                  <a:gd name="T4" fmla="*/ 2 w 2"/>
                  <a:gd name="T5" fmla="*/ 0 h 7"/>
                  <a:gd name="T6" fmla="*/ 2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7"/>
                    </a:lnTo>
                    <a:lnTo>
                      <a:pt x="2" y="0"/>
                    </a:lnTo>
                    <a:lnTo>
                      <a:pt x="2" y="0"/>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2" name="Rectangle 533">
                <a:extLst>
                  <a:ext uri="{FF2B5EF4-FFF2-40B4-BE49-F238E27FC236}">
                    <a16:creationId xmlns:a16="http://schemas.microsoft.com/office/drawing/2014/main" id="{DE46691E-8334-4B9B-A71E-2A8CFFE7B9E7}"/>
                  </a:ext>
                </a:extLst>
              </p:cNvPr>
              <p:cNvSpPr>
                <a:spLocks noChangeArrowheads="1"/>
              </p:cNvSpPr>
              <p:nvPr/>
            </p:nvSpPr>
            <p:spPr bwMode="auto">
              <a:xfrm>
                <a:off x="5789" y="1291"/>
                <a:ext cx="12"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3" name="Rectangle 534">
                <a:extLst>
                  <a:ext uri="{FF2B5EF4-FFF2-40B4-BE49-F238E27FC236}">
                    <a16:creationId xmlns:a16="http://schemas.microsoft.com/office/drawing/2014/main" id="{7D294C87-29CA-4EE4-B014-D5C039606A29}"/>
                  </a:ext>
                </a:extLst>
              </p:cNvPr>
              <p:cNvSpPr>
                <a:spLocks noChangeArrowheads="1"/>
              </p:cNvSpPr>
              <p:nvPr/>
            </p:nvSpPr>
            <p:spPr bwMode="auto">
              <a:xfrm>
                <a:off x="5781" y="1284"/>
                <a:ext cx="8"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4" name="Freeform 535">
                <a:extLst>
                  <a:ext uri="{FF2B5EF4-FFF2-40B4-BE49-F238E27FC236}">
                    <a16:creationId xmlns:a16="http://schemas.microsoft.com/office/drawing/2014/main" id="{E23E9F0B-9A90-4F6C-9AAB-55642CF78FA9}"/>
                  </a:ext>
                </a:extLst>
              </p:cNvPr>
              <p:cNvSpPr>
                <a:spLocks/>
              </p:cNvSpPr>
              <p:nvPr/>
            </p:nvSpPr>
            <p:spPr bwMode="auto">
              <a:xfrm>
                <a:off x="5741" y="1244"/>
                <a:ext cx="52" cy="55"/>
              </a:xfrm>
              <a:custGeom>
                <a:avLst/>
                <a:gdLst>
                  <a:gd name="T0" fmla="*/ 0 w 52"/>
                  <a:gd name="T1" fmla="*/ 55 h 55"/>
                  <a:gd name="T2" fmla="*/ 0 w 52"/>
                  <a:gd name="T3" fmla="*/ 52 h 55"/>
                  <a:gd name="T4" fmla="*/ 52 w 52"/>
                  <a:gd name="T5" fmla="*/ 0 h 55"/>
                  <a:gd name="T6" fmla="*/ 52 w 52"/>
                  <a:gd name="T7" fmla="*/ 2 h 55"/>
                  <a:gd name="T8" fmla="*/ 0 w 52"/>
                  <a:gd name="T9" fmla="*/ 55 h 55"/>
                </a:gdLst>
                <a:ahLst/>
                <a:cxnLst>
                  <a:cxn ang="0">
                    <a:pos x="T0" y="T1"/>
                  </a:cxn>
                  <a:cxn ang="0">
                    <a:pos x="T2" y="T3"/>
                  </a:cxn>
                  <a:cxn ang="0">
                    <a:pos x="T4" y="T5"/>
                  </a:cxn>
                  <a:cxn ang="0">
                    <a:pos x="T6" y="T7"/>
                  </a:cxn>
                  <a:cxn ang="0">
                    <a:pos x="T8" y="T9"/>
                  </a:cxn>
                </a:cxnLst>
                <a:rect l="0" t="0" r="r" b="b"/>
                <a:pathLst>
                  <a:path w="52" h="55">
                    <a:moveTo>
                      <a:pt x="0" y="55"/>
                    </a:moveTo>
                    <a:lnTo>
                      <a:pt x="0" y="52"/>
                    </a:lnTo>
                    <a:lnTo>
                      <a:pt x="52" y="0"/>
                    </a:lnTo>
                    <a:lnTo>
                      <a:pt x="52" y="2"/>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5" name="Freeform 536">
                <a:extLst>
                  <a:ext uri="{FF2B5EF4-FFF2-40B4-BE49-F238E27FC236}">
                    <a16:creationId xmlns:a16="http://schemas.microsoft.com/office/drawing/2014/main" id="{F1689DEF-5529-48F8-BE3D-0F7FADD07095}"/>
                  </a:ext>
                </a:extLst>
              </p:cNvPr>
              <p:cNvSpPr>
                <a:spLocks noEditPoints="1"/>
              </p:cNvSpPr>
              <p:nvPr/>
            </p:nvSpPr>
            <p:spPr bwMode="auto">
              <a:xfrm>
                <a:off x="5727" y="1296"/>
                <a:ext cx="16" cy="17"/>
              </a:xfrm>
              <a:custGeom>
                <a:avLst/>
                <a:gdLst>
                  <a:gd name="T0" fmla="*/ 0 w 16"/>
                  <a:gd name="T1" fmla="*/ 17 h 17"/>
                  <a:gd name="T2" fmla="*/ 2 w 16"/>
                  <a:gd name="T3" fmla="*/ 3 h 17"/>
                  <a:gd name="T4" fmla="*/ 16 w 16"/>
                  <a:gd name="T5" fmla="*/ 0 h 17"/>
                  <a:gd name="T6" fmla="*/ 12 w 16"/>
                  <a:gd name="T7" fmla="*/ 12 h 17"/>
                  <a:gd name="T8" fmla="*/ 0 w 16"/>
                  <a:gd name="T9" fmla="*/ 17 h 17"/>
                  <a:gd name="T10" fmla="*/ 4 w 16"/>
                  <a:gd name="T11" fmla="*/ 5 h 17"/>
                  <a:gd name="T12" fmla="*/ 2 w 16"/>
                  <a:gd name="T13" fmla="*/ 14 h 17"/>
                  <a:gd name="T14" fmla="*/ 12 w 16"/>
                  <a:gd name="T15" fmla="*/ 10 h 17"/>
                  <a:gd name="T16" fmla="*/ 14 w 16"/>
                  <a:gd name="T17" fmla="*/ 0 h 17"/>
                  <a:gd name="T18" fmla="*/ 4 w 16"/>
                  <a:gd name="T1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7">
                    <a:moveTo>
                      <a:pt x="0" y="17"/>
                    </a:moveTo>
                    <a:lnTo>
                      <a:pt x="2" y="3"/>
                    </a:lnTo>
                    <a:lnTo>
                      <a:pt x="16" y="0"/>
                    </a:lnTo>
                    <a:lnTo>
                      <a:pt x="12" y="12"/>
                    </a:lnTo>
                    <a:lnTo>
                      <a:pt x="0" y="17"/>
                    </a:lnTo>
                    <a:close/>
                    <a:moveTo>
                      <a:pt x="4" y="5"/>
                    </a:moveTo>
                    <a:lnTo>
                      <a:pt x="2" y="14"/>
                    </a:lnTo>
                    <a:lnTo>
                      <a:pt x="12" y="10"/>
                    </a:lnTo>
                    <a:lnTo>
                      <a:pt x="14" y="0"/>
                    </a:lnTo>
                    <a:lnTo>
                      <a:pt x="4"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6" name="Rectangle 537">
                <a:extLst>
                  <a:ext uri="{FF2B5EF4-FFF2-40B4-BE49-F238E27FC236}">
                    <a16:creationId xmlns:a16="http://schemas.microsoft.com/office/drawing/2014/main" id="{AF489601-4017-44E4-A2B4-98CF799245A6}"/>
                  </a:ext>
                </a:extLst>
              </p:cNvPr>
              <p:cNvSpPr>
                <a:spLocks noChangeArrowheads="1"/>
              </p:cNvSpPr>
              <p:nvPr/>
            </p:nvSpPr>
            <p:spPr bwMode="auto">
              <a:xfrm>
                <a:off x="5746" y="1291"/>
                <a:ext cx="1"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7" name="Freeform 538">
                <a:extLst>
                  <a:ext uri="{FF2B5EF4-FFF2-40B4-BE49-F238E27FC236}">
                    <a16:creationId xmlns:a16="http://schemas.microsoft.com/office/drawing/2014/main" id="{52BE7410-D71B-43CD-91C6-3563C6C473A6}"/>
                  </a:ext>
                </a:extLst>
              </p:cNvPr>
              <p:cNvSpPr>
                <a:spLocks/>
              </p:cNvSpPr>
              <p:nvPr/>
            </p:nvSpPr>
            <p:spPr bwMode="auto">
              <a:xfrm>
                <a:off x="5750" y="1287"/>
                <a:ext cx="3" cy="7"/>
              </a:xfrm>
              <a:custGeom>
                <a:avLst/>
                <a:gdLst>
                  <a:gd name="T0" fmla="*/ 3 w 3"/>
                  <a:gd name="T1" fmla="*/ 7 h 7"/>
                  <a:gd name="T2" fmla="*/ 0 w 3"/>
                  <a:gd name="T3" fmla="*/ 0 h 7"/>
                  <a:gd name="T4" fmla="*/ 3 w 3"/>
                  <a:gd name="T5" fmla="*/ 0 h 7"/>
                  <a:gd name="T6" fmla="*/ 3 w 3"/>
                  <a:gd name="T7" fmla="*/ 7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0"/>
                    </a:lnTo>
                    <a:lnTo>
                      <a:pt x="3" y="0"/>
                    </a:lnTo>
                    <a:lnTo>
                      <a:pt x="3" y="7"/>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8" name="Rectangle 539">
                <a:extLst>
                  <a:ext uri="{FF2B5EF4-FFF2-40B4-BE49-F238E27FC236}">
                    <a16:creationId xmlns:a16="http://schemas.microsoft.com/office/drawing/2014/main" id="{FACEFC32-867B-4671-B124-0CD096E929B6}"/>
                  </a:ext>
                </a:extLst>
              </p:cNvPr>
              <p:cNvSpPr>
                <a:spLocks noChangeArrowheads="1"/>
              </p:cNvSpPr>
              <p:nvPr/>
            </p:nvSpPr>
            <p:spPr bwMode="auto">
              <a:xfrm>
                <a:off x="5734" y="1291"/>
                <a:ext cx="12"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 name="Rectangle 540">
                <a:extLst>
                  <a:ext uri="{FF2B5EF4-FFF2-40B4-BE49-F238E27FC236}">
                    <a16:creationId xmlns:a16="http://schemas.microsoft.com/office/drawing/2014/main" id="{9DBD30BA-9920-4B2D-9D9D-B358699C2550}"/>
                  </a:ext>
                </a:extLst>
              </p:cNvPr>
              <p:cNvSpPr>
                <a:spLocks noChangeArrowheads="1"/>
              </p:cNvSpPr>
              <p:nvPr/>
            </p:nvSpPr>
            <p:spPr bwMode="auto">
              <a:xfrm>
                <a:off x="5743" y="1284"/>
                <a:ext cx="10"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 name="Freeform 541">
                <a:extLst>
                  <a:ext uri="{FF2B5EF4-FFF2-40B4-BE49-F238E27FC236}">
                    <a16:creationId xmlns:a16="http://schemas.microsoft.com/office/drawing/2014/main" id="{33CCB070-2254-404F-98D4-DE44F9E63061}"/>
                  </a:ext>
                </a:extLst>
              </p:cNvPr>
              <p:cNvSpPr>
                <a:spLocks noEditPoints="1"/>
              </p:cNvSpPr>
              <p:nvPr/>
            </p:nvSpPr>
            <p:spPr bwMode="auto">
              <a:xfrm>
                <a:off x="5791" y="1230"/>
                <a:ext cx="17" cy="16"/>
              </a:xfrm>
              <a:custGeom>
                <a:avLst/>
                <a:gdLst>
                  <a:gd name="T0" fmla="*/ 0 w 17"/>
                  <a:gd name="T1" fmla="*/ 16 h 16"/>
                  <a:gd name="T2" fmla="*/ 5 w 17"/>
                  <a:gd name="T3" fmla="*/ 4 h 16"/>
                  <a:gd name="T4" fmla="*/ 17 w 17"/>
                  <a:gd name="T5" fmla="*/ 0 h 16"/>
                  <a:gd name="T6" fmla="*/ 12 w 17"/>
                  <a:gd name="T7" fmla="*/ 14 h 16"/>
                  <a:gd name="T8" fmla="*/ 0 w 17"/>
                  <a:gd name="T9" fmla="*/ 16 h 16"/>
                  <a:gd name="T10" fmla="*/ 5 w 17"/>
                  <a:gd name="T11" fmla="*/ 7 h 16"/>
                  <a:gd name="T12" fmla="*/ 2 w 17"/>
                  <a:gd name="T13" fmla="*/ 16 h 16"/>
                  <a:gd name="T14" fmla="*/ 12 w 17"/>
                  <a:gd name="T15" fmla="*/ 11 h 16"/>
                  <a:gd name="T16" fmla="*/ 14 w 17"/>
                  <a:gd name="T17" fmla="*/ 2 h 16"/>
                  <a:gd name="T18" fmla="*/ 5 w 1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6">
                    <a:moveTo>
                      <a:pt x="0" y="16"/>
                    </a:moveTo>
                    <a:lnTo>
                      <a:pt x="5" y="4"/>
                    </a:lnTo>
                    <a:lnTo>
                      <a:pt x="17" y="0"/>
                    </a:lnTo>
                    <a:lnTo>
                      <a:pt x="12" y="14"/>
                    </a:lnTo>
                    <a:lnTo>
                      <a:pt x="0" y="16"/>
                    </a:lnTo>
                    <a:close/>
                    <a:moveTo>
                      <a:pt x="5" y="7"/>
                    </a:moveTo>
                    <a:lnTo>
                      <a:pt x="2" y="16"/>
                    </a:lnTo>
                    <a:lnTo>
                      <a:pt x="12" y="11"/>
                    </a:lnTo>
                    <a:lnTo>
                      <a:pt x="14" y="2"/>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 name="Rectangle 542">
                <a:extLst>
                  <a:ext uri="{FF2B5EF4-FFF2-40B4-BE49-F238E27FC236}">
                    <a16:creationId xmlns:a16="http://schemas.microsoft.com/office/drawing/2014/main" id="{C2C57585-E3B1-4C00-A01D-82AD3F1FC5B9}"/>
                  </a:ext>
                </a:extLst>
              </p:cNvPr>
              <p:cNvSpPr>
                <a:spLocks noChangeArrowheads="1"/>
              </p:cNvSpPr>
              <p:nvPr/>
            </p:nvSpPr>
            <p:spPr bwMode="auto">
              <a:xfrm>
                <a:off x="5789" y="1249"/>
                <a:ext cx="1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 name="Freeform 543">
                <a:extLst>
                  <a:ext uri="{FF2B5EF4-FFF2-40B4-BE49-F238E27FC236}">
                    <a16:creationId xmlns:a16="http://schemas.microsoft.com/office/drawing/2014/main" id="{19D47DB4-3CB8-4B78-9238-B357ED80DEF7}"/>
                  </a:ext>
                </a:extLst>
              </p:cNvPr>
              <p:cNvSpPr>
                <a:spLocks/>
              </p:cNvSpPr>
              <p:nvPr/>
            </p:nvSpPr>
            <p:spPr bwMode="auto">
              <a:xfrm>
                <a:off x="5781" y="1256"/>
                <a:ext cx="8" cy="2"/>
              </a:xfrm>
              <a:custGeom>
                <a:avLst/>
                <a:gdLst>
                  <a:gd name="T0" fmla="*/ 8 w 8"/>
                  <a:gd name="T1" fmla="*/ 2 h 2"/>
                  <a:gd name="T2" fmla="*/ 0 w 8"/>
                  <a:gd name="T3" fmla="*/ 2 h 2"/>
                  <a:gd name="T4" fmla="*/ 0 w 8"/>
                  <a:gd name="T5" fmla="*/ 0 h 2"/>
                  <a:gd name="T6" fmla="*/ 8 w 8"/>
                  <a:gd name="T7" fmla="*/ 2 h 2"/>
                  <a:gd name="T8" fmla="*/ 8 w 8"/>
                  <a:gd name="T9" fmla="*/ 2 h 2"/>
                </a:gdLst>
                <a:ahLst/>
                <a:cxnLst>
                  <a:cxn ang="0">
                    <a:pos x="T0" y="T1"/>
                  </a:cxn>
                  <a:cxn ang="0">
                    <a:pos x="T2" y="T3"/>
                  </a:cxn>
                  <a:cxn ang="0">
                    <a:pos x="T4" y="T5"/>
                  </a:cxn>
                  <a:cxn ang="0">
                    <a:pos x="T6" y="T7"/>
                  </a:cxn>
                  <a:cxn ang="0">
                    <a:pos x="T8" y="T9"/>
                  </a:cxn>
                </a:cxnLst>
                <a:rect l="0" t="0" r="r" b="b"/>
                <a:pathLst>
                  <a:path w="8" h="2">
                    <a:moveTo>
                      <a:pt x="8" y="2"/>
                    </a:moveTo>
                    <a:lnTo>
                      <a:pt x="0" y="2"/>
                    </a:lnTo>
                    <a:lnTo>
                      <a:pt x="0" y="0"/>
                    </a:lnTo>
                    <a:lnTo>
                      <a:pt x="8" y="2"/>
                    </a:lnTo>
                    <a:lnTo>
                      <a:pt x="8"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 name="Rectangle 544">
                <a:extLst>
                  <a:ext uri="{FF2B5EF4-FFF2-40B4-BE49-F238E27FC236}">
                    <a16:creationId xmlns:a16="http://schemas.microsoft.com/office/drawing/2014/main" id="{73DE9A0C-E59F-41FA-B023-03F27E349A9C}"/>
                  </a:ext>
                </a:extLst>
              </p:cNvPr>
              <p:cNvSpPr>
                <a:spLocks noChangeArrowheads="1"/>
              </p:cNvSpPr>
              <p:nvPr/>
            </p:nvSpPr>
            <p:spPr bwMode="auto">
              <a:xfrm>
                <a:off x="5786" y="1239"/>
                <a:ext cx="3"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 name="Freeform 545">
                <a:extLst>
                  <a:ext uri="{FF2B5EF4-FFF2-40B4-BE49-F238E27FC236}">
                    <a16:creationId xmlns:a16="http://schemas.microsoft.com/office/drawing/2014/main" id="{DE9DA854-21A8-4CE3-9412-CC194A299D6D}"/>
                  </a:ext>
                </a:extLst>
              </p:cNvPr>
              <p:cNvSpPr>
                <a:spLocks/>
              </p:cNvSpPr>
              <p:nvPr/>
            </p:nvSpPr>
            <p:spPr bwMode="auto">
              <a:xfrm>
                <a:off x="5779" y="1249"/>
                <a:ext cx="2" cy="7"/>
              </a:xfrm>
              <a:custGeom>
                <a:avLst/>
                <a:gdLst>
                  <a:gd name="T0" fmla="*/ 2 w 2"/>
                  <a:gd name="T1" fmla="*/ 7 h 7"/>
                  <a:gd name="T2" fmla="*/ 0 w 2"/>
                  <a:gd name="T3" fmla="*/ 0 h 7"/>
                  <a:gd name="T4" fmla="*/ 2 w 2"/>
                  <a:gd name="T5" fmla="*/ 0 h 7"/>
                  <a:gd name="T6" fmla="*/ 2 w 2"/>
                  <a:gd name="T7" fmla="*/ 7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0"/>
                    </a:lnTo>
                    <a:lnTo>
                      <a:pt x="2" y="0"/>
                    </a:lnTo>
                    <a:lnTo>
                      <a:pt x="2" y="7"/>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 name="Freeform 546">
                <a:extLst>
                  <a:ext uri="{FF2B5EF4-FFF2-40B4-BE49-F238E27FC236}">
                    <a16:creationId xmlns:a16="http://schemas.microsoft.com/office/drawing/2014/main" id="{A77AD409-C906-4FAF-B603-5E33C64AFA93}"/>
                  </a:ext>
                </a:extLst>
              </p:cNvPr>
              <p:cNvSpPr>
                <a:spLocks noEditPoints="1"/>
              </p:cNvSpPr>
              <p:nvPr/>
            </p:nvSpPr>
            <p:spPr bwMode="auto">
              <a:xfrm>
                <a:off x="5748" y="1253"/>
                <a:ext cx="36" cy="36"/>
              </a:xfrm>
              <a:custGeom>
                <a:avLst/>
                <a:gdLst>
                  <a:gd name="T0" fmla="*/ 12 w 36"/>
                  <a:gd name="T1" fmla="*/ 36 h 36"/>
                  <a:gd name="T2" fmla="*/ 10 w 36"/>
                  <a:gd name="T3" fmla="*/ 26 h 36"/>
                  <a:gd name="T4" fmla="*/ 0 w 36"/>
                  <a:gd name="T5" fmla="*/ 26 h 36"/>
                  <a:gd name="T6" fmla="*/ 7 w 36"/>
                  <a:gd name="T7" fmla="*/ 17 h 36"/>
                  <a:gd name="T8" fmla="*/ 0 w 36"/>
                  <a:gd name="T9" fmla="*/ 10 h 36"/>
                  <a:gd name="T10" fmla="*/ 12 w 36"/>
                  <a:gd name="T11" fmla="*/ 12 h 36"/>
                  <a:gd name="T12" fmla="*/ 12 w 36"/>
                  <a:gd name="T13" fmla="*/ 0 h 36"/>
                  <a:gd name="T14" fmla="*/ 19 w 36"/>
                  <a:gd name="T15" fmla="*/ 7 h 36"/>
                  <a:gd name="T16" fmla="*/ 26 w 36"/>
                  <a:gd name="T17" fmla="*/ 0 h 36"/>
                  <a:gd name="T18" fmla="*/ 26 w 36"/>
                  <a:gd name="T19" fmla="*/ 10 h 36"/>
                  <a:gd name="T20" fmla="*/ 36 w 36"/>
                  <a:gd name="T21" fmla="*/ 10 h 36"/>
                  <a:gd name="T22" fmla="*/ 31 w 36"/>
                  <a:gd name="T23" fmla="*/ 19 h 36"/>
                  <a:gd name="T24" fmla="*/ 36 w 36"/>
                  <a:gd name="T25" fmla="*/ 24 h 36"/>
                  <a:gd name="T26" fmla="*/ 26 w 36"/>
                  <a:gd name="T27" fmla="*/ 24 h 36"/>
                  <a:gd name="T28" fmla="*/ 26 w 36"/>
                  <a:gd name="T29" fmla="*/ 34 h 36"/>
                  <a:gd name="T30" fmla="*/ 19 w 36"/>
                  <a:gd name="T31" fmla="*/ 31 h 36"/>
                  <a:gd name="T32" fmla="*/ 12 w 36"/>
                  <a:gd name="T33" fmla="*/ 36 h 36"/>
                  <a:gd name="T34" fmla="*/ 2 w 36"/>
                  <a:gd name="T35" fmla="*/ 24 h 36"/>
                  <a:gd name="T36" fmla="*/ 12 w 36"/>
                  <a:gd name="T37" fmla="*/ 26 h 36"/>
                  <a:gd name="T38" fmla="*/ 12 w 36"/>
                  <a:gd name="T39" fmla="*/ 34 h 36"/>
                  <a:gd name="T40" fmla="*/ 19 w 36"/>
                  <a:gd name="T41" fmla="*/ 29 h 36"/>
                  <a:gd name="T42" fmla="*/ 24 w 36"/>
                  <a:gd name="T43" fmla="*/ 31 h 36"/>
                  <a:gd name="T44" fmla="*/ 24 w 36"/>
                  <a:gd name="T45" fmla="*/ 24 h 36"/>
                  <a:gd name="T46" fmla="*/ 33 w 36"/>
                  <a:gd name="T47" fmla="*/ 24 h 36"/>
                  <a:gd name="T48" fmla="*/ 29 w 36"/>
                  <a:gd name="T49" fmla="*/ 19 h 36"/>
                  <a:gd name="T50" fmla="*/ 33 w 36"/>
                  <a:gd name="T51" fmla="*/ 12 h 36"/>
                  <a:gd name="T52" fmla="*/ 26 w 36"/>
                  <a:gd name="T53" fmla="*/ 10 h 36"/>
                  <a:gd name="T54" fmla="*/ 26 w 36"/>
                  <a:gd name="T55" fmla="*/ 3 h 36"/>
                  <a:gd name="T56" fmla="*/ 19 w 36"/>
                  <a:gd name="T57" fmla="*/ 7 h 36"/>
                  <a:gd name="T58" fmla="*/ 12 w 36"/>
                  <a:gd name="T59" fmla="*/ 3 h 36"/>
                  <a:gd name="T60" fmla="*/ 12 w 36"/>
                  <a:gd name="T61" fmla="*/ 12 h 36"/>
                  <a:gd name="T62" fmla="*/ 2 w 36"/>
                  <a:gd name="T63" fmla="*/ 12 h 36"/>
                  <a:gd name="T64" fmla="*/ 10 w 36"/>
                  <a:gd name="T65" fmla="*/ 17 h 36"/>
                  <a:gd name="T66" fmla="*/ 2 w 36"/>
                  <a:gd name="T6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36">
                    <a:moveTo>
                      <a:pt x="12" y="36"/>
                    </a:moveTo>
                    <a:lnTo>
                      <a:pt x="10" y="26"/>
                    </a:lnTo>
                    <a:lnTo>
                      <a:pt x="0" y="26"/>
                    </a:lnTo>
                    <a:lnTo>
                      <a:pt x="7" y="17"/>
                    </a:lnTo>
                    <a:lnTo>
                      <a:pt x="0" y="10"/>
                    </a:lnTo>
                    <a:lnTo>
                      <a:pt x="12" y="12"/>
                    </a:lnTo>
                    <a:lnTo>
                      <a:pt x="12" y="0"/>
                    </a:lnTo>
                    <a:lnTo>
                      <a:pt x="19" y="7"/>
                    </a:lnTo>
                    <a:lnTo>
                      <a:pt x="26" y="0"/>
                    </a:lnTo>
                    <a:lnTo>
                      <a:pt x="26" y="10"/>
                    </a:lnTo>
                    <a:lnTo>
                      <a:pt x="36" y="10"/>
                    </a:lnTo>
                    <a:lnTo>
                      <a:pt x="31" y="19"/>
                    </a:lnTo>
                    <a:lnTo>
                      <a:pt x="36" y="24"/>
                    </a:lnTo>
                    <a:lnTo>
                      <a:pt x="26" y="24"/>
                    </a:lnTo>
                    <a:lnTo>
                      <a:pt x="26" y="34"/>
                    </a:lnTo>
                    <a:lnTo>
                      <a:pt x="19" y="31"/>
                    </a:lnTo>
                    <a:lnTo>
                      <a:pt x="12" y="36"/>
                    </a:lnTo>
                    <a:close/>
                    <a:moveTo>
                      <a:pt x="2" y="24"/>
                    </a:moveTo>
                    <a:lnTo>
                      <a:pt x="12" y="26"/>
                    </a:lnTo>
                    <a:lnTo>
                      <a:pt x="12" y="34"/>
                    </a:lnTo>
                    <a:lnTo>
                      <a:pt x="19" y="29"/>
                    </a:lnTo>
                    <a:lnTo>
                      <a:pt x="24" y="31"/>
                    </a:lnTo>
                    <a:lnTo>
                      <a:pt x="24" y="24"/>
                    </a:lnTo>
                    <a:lnTo>
                      <a:pt x="33" y="24"/>
                    </a:lnTo>
                    <a:lnTo>
                      <a:pt x="29" y="19"/>
                    </a:lnTo>
                    <a:lnTo>
                      <a:pt x="33" y="12"/>
                    </a:lnTo>
                    <a:lnTo>
                      <a:pt x="26" y="10"/>
                    </a:lnTo>
                    <a:lnTo>
                      <a:pt x="26" y="3"/>
                    </a:lnTo>
                    <a:lnTo>
                      <a:pt x="19" y="7"/>
                    </a:lnTo>
                    <a:lnTo>
                      <a:pt x="12" y="3"/>
                    </a:lnTo>
                    <a:lnTo>
                      <a:pt x="12" y="12"/>
                    </a:lnTo>
                    <a:lnTo>
                      <a:pt x="2" y="12"/>
                    </a:lnTo>
                    <a:lnTo>
                      <a:pt x="10" y="17"/>
                    </a:lnTo>
                    <a:lnTo>
                      <a:pt x="2"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 name="Freeform 547">
                <a:extLst>
                  <a:ext uri="{FF2B5EF4-FFF2-40B4-BE49-F238E27FC236}">
                    <a16:creationId xmlns:a16="http://schemas.microsoft.com/office/drawing/2014/main" id="{76C87295-3129-4E87-B7CD-82EDF9E64EB4}"/>
                  </a:ext>
                </a:extLst>
              </p:cNvPr>
              <p:cNvSpPr>
                <a:spLocks noEditPoints="1"/>
              </p:cNvSpPr>
              <p:nvPr/>
            </p:nvSpPr>
            <p:spPr bwMode="auto">
              <a:xfrm>
                <a:off x="5306" y="2352"/>
                <a:ext cx="153" cy="136"/>
              </a:xfrm>
              <a:custGeom>
                <a:avLst/>
                <a:gdLst>
                  <a:gd name="T0" fmla="*/ 110 w 153"/>
                  <a:gd name="T1" fmla="*/ 136 h 136"/>
                  <a:gd name="T2" fmla="*/ 74 w 153"/>
                  <a:gd name="T3" fmla="*/ 105 h 136"/>
                  <a:gd name="T4" fmla="*/ 34 w 153"/>
                  <a:gd name="T5" fmla="*/ 131 h 136"/>
                  <a:gd name="T6" fmla="*/ 41 w 153"/>
                  <a:gd name="T7" fmla="*/ 84 h 136"/>
                  <a:gd name="T8" fmla="*/ 0 w 153"/>
                  <a:gd name="T9" fmla="*/ 62 h 136"/>
                  <a:gd name="T10" fmla="*/ 43 w 153"/>
                  <a:gd name="T11" fmla="*/ 48 h 136"/>
                  <a:gd name="T12" fmla="*/ 43 w 153"/>
                  <a:gd name="T13" fmla="*/ 0 h 136"/>
                  <a:gd name="T14" fmla="*/ 79 w 153"/>
                  <a:gd name="T15" fmla="*/ 29 h 136"/>
                  <a:gd name="T16" fmla="*/ 120 w 153"/>
                  <a:gd name="T17" fmla="*/ 5 h 136"/>
                  <a:gd name="T18" fmla="*/ 110 w 153"/>
                  <a:gd name="T19" fmla="*/ 50 h 136"/>
                  <a:gd name="T20" fmla="*/ 153 w 153"/>
                  <a:gd name="T21" fmla="*/ 74 h 136"/>
                  <a:gd name="T22" fmla="*/ 108 w 153"/>
                  <a:gd name="T23" fmla="*/ 88 h 136"/>
                  <a:gd name="T24" fmla="*/ 110 w 153"/>
                  <a:gd name="T25" fmla="*/ 136 h 136"/>
                  <a:gd name="T26" fmla="*/ 74 w 153"/>
                  <a:gd name="T27" fmla="*/ 105 h 136"/>
                  <a:gd name="T28" fmla="*/ 108 w 153"/>
                  <a:gd name="T29" fmla="*/ 134 h 136"/>
                  <a:gd name="T30" fmla="*/ 105 w 153"/>
                  <a:gd name="T31" fmla="*/ 88 h 136"/>
                  <a:gd name="T32" fmla="*/ 108 w 153"/>
                  <a:gd name="T33" fmla="*/ 88 h 136"/>
                  <a:gd name="T34" fmla="*/ 148 w 153"/>
                  <a:gd name="T35" fmla="*/ 74 h 136"/>
                  <a:gd name="T36" fmla="*/ 108 w 153"/>
                  <a:gd name="T37" fmla="*/ 53 h 136"/>
                  <a:gd name="T38" fmla="*/ 117 w 153"/>
                  <a:gd name="T39" fmla="*/ 7 h 136"/>
                  <a:gd name="T40" fmla="*/ 79 w 153"/>
                  <a:gd name="T41" fmla="*/ 31 h 136"/>
                  <a:gd name="T42" fmla="*/ 43 w 153"/>
                  <a:gd name="T43" fmla="*/ 3 h 136"/>
                  <a:gd name="T44" fmla="*/ 46 w 153"/>
                  <a:gd name="T45" fmla="*/ 48 h 136"/>
                  <a:gd name="T46" fmla="*/ 46 w 153"/>
                  <a:gd name="T47" fmla="*/ 48 h 136"/>
                  <a:gd name="T48" fmla="*/ 3 w 153"/>
                  <a:gd name="T49" fmla="*/ 62 h 136"/>
                  <a:gd name="T50" fmla="*/ 43 w 153"/>
                  <a:gd name="T51" fmla="*/ 84 h 136"/>
                  <a:gd name="T52" fmla="*/ 36 w 153"/>
                  <a:gd name="T53" fmla="*/ 129 h 136"/>
                  <a:gd name="T54" fmla="*/ 74 w 153"/>
                  <a:gd name="T5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3" h="136">
                    <a:moveTo>
                      <a:pt x="110" y="136"/>
                    </a:moveTo>
                    <a:lnTo>
                      <a:pt x="74" y="105"/>
                    </a:lnTo>
                    <a:lnTo>
                      <a:pt x="34" y="131"/>
                    </a:lnTo>
                    <a:lnTo>
                      <a:pt x="41" y="84"/>
                    </a:lnTo>
                    <a:lnTo>
                      <a:pt x="0" y="62"/>
                    </a:lnTo>
                    <a:lnTo>
                      <a:pt x="43" y="48"/>
                    </a:lnTo>
                    <a:lnTo>
                      <a:pt x="43" y="0"/>
                    </a:lnTo>
                    <a:lnTo>
                      <a:pt x="79" y="29"/>
                    </a:lnTo>
                    <a:lnTo>
                      <a:pt x="120" y="5"/>
                    </a:lnTo>
                    <a:lnTo>
                      <a:pt x="110" y="50"/>
                    </a:lnTo>
                    <a:lnTo>
                      <a:pt x="153" y="74"/>
                    </a:lnTo>
                    <a:lnTo>
                      <a:pt x="108" y="88"/>
                    </a:lnTo>
                    <a:lnTo>
                      <a:pt x="110" y="136"/>
                    </a:lnTo>
                    <a:close/>
                    <a:moveTo>
                      <a:pt x="74" y="105"/>
                    </a:moveTo>
                    <a:lnTo>
                      <a:pt x="108" y="134"/>
                    </a:lnTo>
                    <a:lnTo>
                      <a:pt x="105" y="88"/>
                    </a:lnTo>
                    <a:lnTo>
                      <a:pt x="108" y="88"/>
                    </a:lnTo>
                    <a:lnTo>
                      <a:pt x="148" y="74"/>
                    </a:lnTo>
                    <a:lnTo>
                      <a:pt x="108" y="53"/>
                    </a:lnTo>
                    <a:lnTo>
                      <a:pt x="117" y="7"/>
                    </a:lnTo>
                    <a:lnTo>
                      <a:pt x="79" y="31"/>
                    </a:lnTo>
                    <a:lnTo>
                      <a:pt x="43" y="3"/>
                    </a:lnTo>
                    <a:lnTo>
                      <a:pt x="46" y="48"/>
                    </a:lnTo>
                    <a:lnTo>
                      <a:pt x="46" y="48"/>
                    </a:lnTo>
                    <a:lnTo>
                      <a:pt x="3" y="62"/>
                    </a:lnTo>
                    <a:lnTo>
                      <a:pt x="43" y="84"/>
                    </a:lnTo>
                    <a:lnTo>
                      <a:pt x="36" y="129"/>
                    </a:lnTo>
                    <a:lnTo>
                      <a:pt x="74" y="10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 name="Freeform 548">
                <a:extLst>
                  <a:ext uri="{FF2B5EF4-FFF2-40B4-BE49-F238E27FC236}">
                    <a16:creationId xmlns:a16="http://schemas.microsoft.com/office/drawing/2014/main" id="{2D46F714-3E37-4F3D-8DEC-FC68FB7D433C}"/>
                  </a:ext>
                </a:extLst>
              </p:cNvPr>
              <p:cNvSpPr>
                <a:spLocks noEditPoints="1"/>
              </p:cNvSpPr>
              <p:nvPr/>
            </p:nvSpPr>
            <p:spPr bwMode="auto">
              <a:xfrm>
                <a:off x="5347" y="2381"/>
                <a:ext cx="69" cy="76"/>
              </a:xfrm>
              <a:custGeom>
                <a:avLst/>
                <a:gdLst>
                  <a:gd name="T0" fmla="*/ 33 w 69"/>
                  <a:gd name="T1" fmla="*/ 76 h 76"/>
                  <a:gd name="T2" fmla="*/ 0 w 69"/>
                  <a:gd name="T3" fmla="*/ 55 h 76"/>
                  <a:gd name="T4" fmla="*/ 0 w 69"/>
                  <a:gd name="T5" fmla="*/ 55 h 76"/>
                  <a:gd name="T6" fmla="*/ 5 w 69"/>
                  <a:gd name="T7" fmla="*/ 19 h 76"/>
                  <a:gd name="T8" fmla="*/ 38 w 69"/>
                  <a:gd name="T9" fmla="*/ 0 h 76"/>
                  <a:gd name="T10" fmla="*/ 69 w 69"/>
                  <a:gd name="T11" fmla="*/ 21 h 76"/>
                  <a:gd name="T12" fmla="*/ 69 w 69"/>
                  <a:gd name="T13" fmla="*/ 24 h 76"/>
                  <a:gd name="T14" fmla="*/ 67 w 69"/>
                  <a:gd name="T15" fmla="*/ 59 h 76"/>
                  <a:gd name="T16" fmla="*/ 33 w 69"/>
                  <a:gd name="T17" fmla="*/ 76 h 76"/>
                  <a:gd name="T18" fmla="*/ 2 w 69"/>
                  <a:gd name="T19" fmla="*/ 55 h 76"/>
                  <a:gd name="T20" fmla="*/ 33 w 69"/>
                  <a:gd name="T21" fmla="*/ 76 h 76"/>
                  <a:gd name="T22" fmla="*/ 64 w 69"/>
                  <a:gd name="T23" fmla="*/ 59 h 76"/>
                  <a:gd name="T24" fmla="*/ 69 w 69"/>
                  <a:gd name="T25" fmla="*/ 24 h 76"/>
                  <a:gd name="T26" fmla="*/ 38 w 69"/>
                  <a:gd name="T27" fmla="*/ 2 h 76"/>
                  <a:gd name="T28" fmla="*/ 5 w 69"/>
                  <a:gd name="T29" fmla="*/ 19 h 76"/>
                  <a:gd name="T30" fmla="*/ 2 w 69"/>
                  <a:gd name="T31" fmla="*/ 5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76">
                    <a:moveTo>
                      <a:pt x="33" y="76"/>
                    </a:moveTo>
                    <a:lnTo>
                      <a:pt x="0" y="55"/>
                    </a:lnTo>
                    <a:lnTo>
                      <a:pt x="0" y="55"/>
                    </a:lnTo>
                    <a:lnTo>
                      <a:pt x="5" y="19"/>
                    </a:lnTo>
                    <a:lnTo>
                      <a:pt x="38" y="0"/>
                    </a:lnTo>
                    <a:lnTo>
                      <a:pt x="69" y="21"/>
                    </a:lnTo>
                    <a:lnTo>
                      <a:pt x="69" y="24"/>
                    </a:lnTo>
                    <a:lnTo>
                      <a:pt x="67" y="59"/>
                    </a:lnTo>
                    <a:lnTo>
                      <a:pt x="33" y="76"/>
                    </a:lnTo>
                    <a:close/>
                    <a:moveTo>
                      <a:pt x="2" y="55"/>
                    </a:moveTo>
                    <a:lnTo>
                      <a:pt x="33" y="76"/>
                    </a:lnTo>
                    <a:lnTo>
                      <a:pt x="64" y="59"/>
                    </a:lnTo>
                    <a:lnTo>
                      <a:pt x="69" y="24"/>
                    </a:lnTo>
                    <a:lnTo>
                      <a:pt x="38" y="2"/>
                    </a:lnTo>
                    <a:lnTo>
                      <a:pt x="5" y="19"/>
                    </a:lnTo>
                    <a:lnTo>
                      <a:pt x="2"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 name="Freeform 549">
                <a:extLst>
                  <a:ext uri="{FF2B5EF4-FFF2-40B4-BE49-F238E27FC236}">
                    <a16:creationId xmlns:a16="http://schemas.microsoft.com/office/drawing/2014/main" id="{6CFF1BE7-DD73-49CC-B958-97CB34981ECB}"/>
                  </a:ext>
                </a:extLst>
              </p:cNvPr>
              <p:cNvSpPr>
                <a:spLocks/>
              </p:cNvSpPr>
              <p:nvPr/>
            </p:nvSpPr>
            <p:spPr bwMode="auto">
              <a:xfrm>
                <a:off x="5309" y="2414"/>
                <a:ext cx="148" cy="12"/>
              </a:xfrm>
              <a:custGeom>
                <a:avLst/>
                <a:gdLst>
                  <a:gd name="T0" fmla="*/ 148 w 148"/>
                  <a:gd name="T1" fmla="*/ 12 h 12"/>
                  <a:gd name="T2" fmla="*/ 0 w 148"/>
                  <a:gd name="T3" fmla="*/ 3 h 12"/>
                  <a:gd name="T4" fmla="*/ 0 w 148"/>
                  <a:gd name="T5" fmla="*/ 0 h 12"/>
                  <a:gd name="T6" fmla="*/ 148 w 148"/>
                  <a:gd name="T7" fmla="*/ 10 h 12"/>
                  <a:gd name="T8" fmla="*/ 148 w 148"/>
                  <a:gd name="T9" fmla="*/ 12 h 12"/>
                </a:gdLst>
                <a:ahLst/>
                <a:cxnLst>
                  <a:cxn ang="0">
                    <a:pos x="T0" y="T1"/>
                  </a:cxn>
                  <a:cxn ang="0">
                    <a:pos x="T2" y="T3"/>
                  </a:cxn>
                  <a:cxn ang="0">
                    <a:pos x="T4" y="T5"/>
                  </a:cxn>
                  <a:cxn ang="0">
                    <a:pos x="T6" y="T7"/>
                  </a:cxn>
                  <a:cxn ang="0">
                    <a:pos x="T8" y="T9"/>
                  </a:cxn>
                </a:cxnLst>
                <a:rect l="0" t="0" r="r" b="b"/>
                <a:pathLst>
                  <a:path w="148" h="12">
                    <a:moveTo>
                      <a:pt x="148" y="12"/>
                    </a:moveTo>
                    <a:lnTo>
                      <a:pt x="0" y="3"/>
                    </a:lnTo>
                    <a:lnTo>
                      <a:pt x="0" y="0"/>
                    </a:lnTo>
                    <a:lnTo>
                      <a:pt x="148" y="10"/>
                    </a:lnTo>
                    <a:lnTo>
                      <a:pt x="148"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 name="Freeform 550">
                <a:extLst>
                  <a:ext uri="{FF2B5EF4-FFF2-40B4-BE49-F238E27FC236}">
                    <a16:creationId xmlns:a16="http://schemas.microsoft.com/office/drawing/2014/main" id="{CBACA092-E031-4346-8A98-BAB92C5F6074}"/>
                  </a:ext>
                </a:extLst>
              </p:cNvPr>
              <p:cNvSpPr>
                <a:spLocks/>
              </p:cNvSpPr>
              <p:nvPr/>
            </p:nvSpPr>
            <p:spPr bwMode="auto">
              <a:xfrm>
                <a:off x="5340" y="2357"/>
                <a:ext cx="83" cy="126"/>
              </a:xfrm>
              <a:custGeom>
                <a:avLst/>
                <a:gdLst>
                  <a:gd name="T0" fmla="*/ 2 w 83"/>
                  <a:gd name="T1" fmla="*/ 126 h 126"/>
                  <a:gd name="T2" fmla="*/ 0 w 83"/>
                  <a:gd name="T3" fmla="*/ 124 h 126"/>
                  <a:gd name="T4" fmla="*/ 83 w 83"/>
                  <a:gd name="T5" fmla="*/ 0 h 126"/>
                  <a:gd name="T6" fmla="*/ 83 w 83"/>
                  <a:gd name="T7" fmla="*/ 2 h 126"/>
                  <a:gd name="T8" fmla="*/ 2 w 83"/>
                  <a:gd name="T9" fmla="*/ 126 h 126"/>
                </a:gdLst>
                <a:ahLst/>
                <a:cxnLst>
                  <a:cxn ang="0">
                    <a:pos x="T0" y="T1"/>
                  </a:cxn>
                  <a:cxn ang="0">
                    <a:pos x="T2" y="T3"/>
                  </a:cxn>
                  <a:cxn ang="0">
                    <a:pos x="T4" y="T5"/>
                  </a:cxn>
                  <a:cxn ang="0">
                    <a:pos x="T6" y="T7"/>
                  </a:cxn>
                  <a:cxn ang="0">
                    <a:pos x="T8" y="T9"/>
                  </a:cxn>
                </a:cxnLst>
                <a:rect l="0" t="0" r="r" b="b"/>
                <a:pathLst>
                  <a:path w="83" h="126">
                    <a:moveTo>
                      <a:pt x="2" y="126"/>
                    </a:moveTo>
                    <a:lnTo>
                      <a:pt x="0" y="124"/>
                    </a:lnTo>
                    <a:lnTo>
                      <a:pt x="83" y="0"/>
                    </a:lnTo>
                    <a:lnTo>
                      <a:pt x="83" y="2"/>
                    </a:lnTo>
                    <a:lnTo>
                      <a:pt x="2" y="1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 name="Freeform 551">
                <a:extLst>
                  <a:ext uri="{FF2B5EF4-FFF2-40B4-BE49-F238E27FC236}">
                    <a16:creationId xmlns:a16="http://schemas.microsoft.com/office/drawing/2014/main" id="{7C874E65-A5CD-4D57-AF65-AFF61D617D8B}"/>
                  </a:ext>
                </a:extLst>
              </p:cNvPr>
              <p:cNvSpPr>
                <a:spLocks/>
              </p:cNvSpPr>
              <p:nvPr/>
            </p:nvSpPr>
            <p:spPr bwMode="auto">
              <a:xfrm>
                <a:off x="5349" y="2352"/>
                <a:ext cx="67" cy="136"/>
              </a:xfrm>
              <a:custGeom>
                <a:avLst/>
                <a:gdLst>
                  <a:gd name="T0" fmla="*/ 65 w 67"/>
                  <a:gd name="T1" fmla="*/ 136 h 136"/>
                  <a:gd name="T2" fmla="*/ 0 w 67"/>
                  <a:gd name="T3" fmla="*/ 3 h 136"/>
                  <a:gd name="T4" fmla="*/ 0 w 67"/>
                  <a:gd name="T5" fmla="*/ 0 h 136"/>
                  <a:gd name="T6" fmla="*/ 67 w 67"/>
                  <a:gd name="T7" fmla="*/ 134 h 136"/>
                  <a:gd name="T8" fmla="*/ 65 w 67"/>
                  <a:gd name="T9" fmla="*/ 136 h 136"/>
                </a:gdLst>
                <a:ahLst/>
                <a:cxnLst>
                  <a:cxn ang="0">
                    <a:pos x="T0" y="T1"/>
                  </a:cxn>
                  <a:cxn ang="0">
                    <a:pos x="T2" y="T3"/>
                  </a:cxn>
                  <a:cxn ang="0">
                    <a:pos x="T4" y="T5"/>
                  </a:cxn>
                  <a:cxn ang="0">
                    <a:pos x="T6" y="T7"/>
                  </a:cxn>
                  <a:cxn ang="0">
                    <a:pos x="T8" y="T9"/>
                  </a:cxn>
                </a:cxnLst>
                <a:rect l="0" t="0" r="r" b="b"/>
                <a:pathLst>
                  <a:path w="67" h="136">
                    <a:moveTo>
                      <a:pt x="65" y="136"/>
                    </a:moveTo>
                    <a:lnTo>
                      <a:pt x="0" y="3"/>
                    </a:lnTo>
                    <a:lnTo>
                      <a:pt x="0" y="0"/>
                    </a:lnTo>
                    <a:lnTo>
                      <a:pt x="67" y="134"/>
                    </a:lnTo>
                    <a:lnTo>
                      <a:pt x="65" y="1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 name="Freeform 552">
                <a:extLst>
                  <a:ext uri="{FF2B5EF4-FFF2-40B4-BE49-F238E27FC236}">
                    <a16:creationId xmlns:a16="http://schemas.microsoft.com/office/drawing/2014/main" id="{C30BA9B8-D1A5-426C-A2A8-A5BDBB103F10}"/>
                  </a:ext>
                </a:extLst>
              </p:cNvPr>
              <p:cNvSpPr>
                <a:spLocks noEditPoints="1"/>
              </p:cNvSpPr>
              <p:nvPr/>
            </p:nvSpPr>
            <p:spPr bwMode="auto">
              <a:xfrm>
                <a:off x="5820" y="2635"/>
                <a:ext cx="267" cy="253"/>
              </a:xfrm>
              <a:custGeom>
                <a:avLst/>
                <a:gdLst>
                  <a:gd name="T0" fmla="*/ 50 w 267"/>
                  <a:gd name="T1" fmla="*/ 233 h 253"/>
                  <a:gd name="T2" fmla="*/ 69 w 267"/>
                  <a:gd name="T3" fmla="*/ 153 h 253"/>
                  <a:gd name="T4" fmla="*/ 0 w 267"/>
                  <a:gd name="T5" fmla="*/ 107 h 253"/>
                  <a:gd name="T6" fmla="*/ 78 w 267"/>
                  <a:gd name="T7" fmla="*/ 86 h 253"/>
                  <a:gd name="T8" fmla="*/ 83 w 267"/>
                  <a:gd name="T9" fmla="*/ 0 h 253"/>
                  <a:gd name="T10" fmla="*/ 143 w 267"/>
                  <a:gd name="T11" fmla="*/ 60 h 253"/>
                  <a:gd name="T12" fmla="*/ 217 w 267"/>
                  <a:gd name="T13" fmla="*/ 22 h 253"/>
                  <a:gd name="T14" fmla="*/ 195 w 267"/>
                  <a:gd name="T15" fmla="*/ 103 h 253"/>
                  <a:gd name="T16" fmla="*/ 267 w 267"/>
                  <a:gd name="T17" fmla="*/ 145 h 253"/>
                  <a:gd name="T18" fmla="*/ 186 w 267"/>
                  <a:gd name="T19" fmla="*/ 169 h 253"/>
                  <a:gd name="T20" fmla="*/ 184 w 267"/>
                  <a:gd name="T21" fmla="*/ 253 h 253"/>
                  <a:gd name="T22" fmla="*/ 124 w 267"/>
                  <a:gd name="T23" fmla="*/ 193 h 253"/>
                  <a:gd name="T24" fmla="*/ 50 w 267"/>
                  <a:gd name="T25" fmla="*/ 233 h 253"/>
                  <a:gd name="T26" fmla="*/ 74 w 267"/>
                  <a:gd name="T27" fmla="*/ 150 h 253"/>
                  <a:gd name="T28" fmla="*/ 52 w 267"/>
                  <a:gd name="T29" fmla="*/ 229 h 253"/>
                  <a:gd name="T30" fmla="*/ 124 w 267"/>
                  <a:gd name="T31" fmla="*/ 191 h 253"/>
                  <a:gd name="T32" fmla="*/ 124 w 267"/>
                  <a:gd name="T33" fmla="*/ 191 h 253"/>
                  <a:gd name="T34" fmla="*/ 181 w 267"/>
                  <a:gd name="T35" fmla="*/ 248 h 253"/>
                  <a:gd name="T36" fmla="*/ 184 w 267"/>
                  <a:gd name="T37" fmla="*/ 167 h 253"/>
                  <a:gd name="T38" fmla="*/ 260 w 267"/>
                  <a:gd name="T39" fmla="*/ 145 h 253"/>
                  <a:gd name="T40" fmla="*/ 193 w 267"/>
                  <a:gd name="T41" fmla="*/ 103 h 253"/>
                  <a:gd name="T42" fmla="*/ 212 w 267"/>
                  <a:gd name="T43" fmla="*/ 27 h 253"/>
                  <a:gd name="T44" fmla="*/ 143 w 267"/>
                  <a:gd name="T45" fmla="*/ 62 h 253"/>
                  <a:gd name="T46" fmla="*/ 141 w 267"/>
                  <a:gd name="T47" fmla="*/ 62 h 253"/>
                  <a:gd name="T48" fmla="*/ 86 w 267"/>
                  <a:gd name="T49" fmla="*/ 8 h 253"/>
                  <a:gd name="T50" fmla="*/ 83 w 267"/>
                  <a:gd name="T51" fmla="*/ 86 h 253"/>
                  <a:gd name="T52" fmla="*/ 4 w 267"/>
                  <a:gd name="T53" fmla="*/ 107 h 253"/>
                  <a:gd name="T54" fmla="*/ 74 w 267"/>
                  <a:gd name="T55" fmla="*/ 15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253">
                    <a:moveTo>
                      <a:pt x="50" y="233"/>
                    </a:moveTo>
                    <a:lnTo>
                      <a:pt x="69" y="153"/>
                    </a:lnTo>
                    <a:lnTo>
                      <a:pt x="0" y="107"/>
                    </a:lnTo>
                    <a:lnTo>
                      <a:pt x="78" y="86"/>
                    </a:lnTo>
                    <a:lnTo>
                      <a:pt x="83" y="0"/>
                    </a:lnTo>
                    <a:lnTo>
                      <a:pt x="143" y="60"/>
                    </a:lnTo>
                    <a:lnTo>
                      <a:pt x="217" y="22"/>
                    </a:lnTo>
                    <a:lnTo>
                      <a:pt x="195" y="103"/>
                    </a:lnTo>
                    <a:lnTo>
                      <a:pt x="267" y="145"/>
                    </a:lnTo>
                    <a:lnTo>
                      <a:pt x="186" y="169"/>
                    </a:lnTo>
                    <a:lnTo>
                      <a:pt x="184" y="253"/>
                    </a:lnTo>
                    <a:lnTo>
                      <a:pt x="124" y="193"/>
                    </a:lnTo>
                    <a:lnTo>
                      <a:pt x="50" y="233"/>
                    </a:lnTo>
                    <a:close/>
                    <a:moveTo>
                      <a:pt x="74" y="150"/>
                    </a:moveTo>
                    <a:lnTo>
                      <a:pt x="52" y="229"/>
                    </a:lnTo>
                    <a:lnTo>
                      <a:pt x="124" y="191"/>
                    </a:lnTo>
                    <a:lnTo>
                      <a:pt x="124" y="191"/>
                    </a:lnTo>
                    <a:lnTo>
                      <a:pt x="181" y="248"/>
                    </a:lnTo>
                    <a:lnTo>
                      <a:pt x="184" y="167"/>
                    </a:lnTo>
                    <a:lnTo>
                      <a:pt x="260" y="145"/>
                    </a:lnTo>
                    <a:lnTo>
                      <a:pt x="193" y="103"/>
                    </a:lnTo>
                    <a:lnTo>
                      <a:pt x="212" y="27"/>
                    </a:lnTo>
                    <a:lnTo>
                      <a:pt x="143" y="62"/>
                    </a:lnTo>
                    <a:lnTo>
                      <a:pt x="141" y="62"/>
                    </a:lnTo>
                    <a:lnTo>
                      <a:pt x="86" y="8"/>
                    </a:lnTo>
                    <a:lnTo>
                      <a:pt x="83" y="86"/>
                    </a:lnTo>
                    <a:lnTo>
                      <a:pt x="4" y="107"/>
                    </a:lnTo>
                    <a:lnTo>
                      <a:pt x="74" y="1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 name="Freeform 553">
                <a:extLst>
                  <a:ext uri="{FF2B5EF4-FFF2-40B4-BE49-F238E27FC236}">
                    <a16:creationId xmlns:a16="http://schemas.microsoft.com/office/drawing/2014/main" id="{3E5DC7C9-0277-4DCA-AF1B-806B7F2377CF}"/>
                  </a:ext>
                </a:extLst>
              </p:cNvPr>
              <p:cNvSpPr>
                <a:spLocks noEditPoints="1"/>
              </p:cNvSpPr>
              <p:nvPr/>
            </p:nvSpPr>
            <p:spPr bwMode="auto">
              <a:xfrm>
                <a:off x="5889" y="2695"/>
                <a:ext cx="126" cy="133"/>
              </a:xfrm>
              <a:custGeom>
                <a:avLst/>
                <a:gdLst>
                  <a:gd name="T0" fmla="*/ 0 w 126"/>
                  <a:gd name="T1" fmla="*/ 93 h 133"/>
                  <a:gd name="T2" fmla="*/ 12 w 126"/>
                  <a:gd name="T3" fmla="*/ 24 h 133"/>
                  <a:gd name="T4" fmla="*/ 12 w 126"/>
                  <a:gd name="T5" fmla="*/ 24 h 133"/>
                  <a:gd name="T6" fmla="*/ 74 w 126"/>
                  <a:gd name="T7" fmla="*/ 0 h 133"/>
                  <a:gd name="T8" fmla="*/ 126 w 126"/>
                  <a:gd name="T9" fmla="*/ 43 h 133"/>
                  <a:gd name="T10" fmla="*/ 117 w 126"/>
                  <a:gd name="T11" fmla="*/ 109 h 133"/>
                  <a:gd name="T12" fmla="*/ 117 w 126"/>
                  <a:gd name="T13" fmla="*/ 109 h 133"/>
                  <a:gd name="T14" fmla="*/ 55 w 126"/>
                  <a:gd name="T15" fmla="*/ 133 h 133"/>
                  <a:gd name="T16" fmla="*/ 0 w 126"/>
                  <a:gd name="T17" fmla="*/ 93 h 133"/>
                  <a:gd name="T18" fmla="*/ 14 w 126"/>
                  <a:gd name="T19" fmla="*/ 26 h 133"/>
                  <a:gd name="T20" fmla="*/ 5 w 126"/>
                  <a:gd name="T21" fmla="*/ 90 h 133"/>
                  <a:gd name="T22" fmla="*/ 55 w 126"/>
                  <a:gd name="T23" fmla="*/ 131 h 133"/>
                  <a:gd name="T24" fmla="*/ 115 w 126"/>
                  <a:gd name="T25" fmla="*/ 107 h 133"/>
                  <a:gd name="T26" fmla="*/ 124 w 126"/>
                  <a:gd name="T27" fmla="*/ 43 h 133"/>
                  <a:gd name="T28" fmla="*/ 74 w 126"/>
                  <a:gd name="T29" fmla="*/ 2 h 133"/>
                  <a:gd name="T30" fmla="*/ 14 w 126"/>
                  <a:gd name="T31" fmla="*/ 2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6" h="133">
                    <a:moveTo>
                      <a:pt x="0" y="93"/>
                    </a:moveTo>
                    <a:lnTo>
                      <a:pt x="12" y="24"/>
                    </a:lnTo>
                    <a:lnTo>
                      <a:pt x="12" y="24"/>
                    </a:lnTo>
                    <a:lnTo>
                      <a:pt x="74" y="0"/>
                    </a:lnTo>
                    <a:lnTo>
                      <a:pt x="126" y="43"/>
                    </a:lnTo>
                    <a:lnTo>
                      <a:pt x="117" y="109"/>
                    </a:lnTo>
                    <a:lnTo>
                      <a:pt x="117" y="109"/>
                    </a:lnTo>
                    <a:lnTo>
                      <a:pt x="55" y="133"/>
                    </a:lnTo>
                    <a:lnTo>
                      <a:pt x="0" y="93"/>
                    </a:lnTo>
                    <a:close/>
                    <a:moveTo>
                      <a:pt x="14" y="26"/>
                    </a:moveTo>
                    <a:lnTo>
                      <a:pt x="5" y="90"/>
                    </a:lnTo>
                    <a:lnTo>
                      <a:pt x="55" y="131"/>
                    </a:lnTo>
                    <a:lnTo>
                      <a:pt x="115" y="107"/>
                    </a:lnTo>
                    <a:lnTo>
                      <a:pt x="124" y="43"/>
                    </a:lnTo>
                    <a:lnTo>
                      <a:pt x="74" y="2"/>
                    </a:lnTo>
                    <a:lnTo>
                      <a:pt x="14"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 name="Freeform 554">
                <a:extLst>
                  <a:ext uri="{FF2B5EF4-FFF2-40B4-BE49-F238E27FC236}">
                    <a16:creationId xmlns:a16="http://schemas.microsoft.com/office/drawing/2014/main" id="{26C03D98-93EA-4D7D-9899-22852712C122}"/>
                  </a:ext>
                </a:extLst>
              </p:cNvPr>
              <p:cNvSpPr>
                <a:spLocks/>
              </p:cNvSpPr>
              <p:nvPr/>
            </p:nvSpPr>
            <p:spPr bwMode="auto">
              <a:xfrm>
                <a:off x="5903" y="2640"/>
                <a:ext cx="101" cy="245"/>
              </a:xfrm>
              <a:custGeom>
                <a:avLst/>
                <a:gdLst>
                  <a:gd name="T0" fmla="*/ 98 w 101"/>
                  <a:gd name="T1" fmla="*/ 245 h 245"/>
                  <a:gd name="T2" fmla="*/ 0 w 101"/>
                  <a:gd name="T3" fmla="*/ 0 h 245"/>
                  <a:gd name="T4" fmla="*/ 3 w 101"/>
                  <a:gd name="T5" fmla="*/ 0 h 245"/>
                  <a:gd name="T6" fmla="*/ 101 w 101"/>
                  <a:gd name="T7" fmla="*/ 243 h 245"/>
                  <a:gd name="T8" fmla="*/ 98 w 101"/>
                  <a:gd name="T9" fmla="*/ 245 h 245"/>
                </a:gdLst>
                <a:ahLst/>
                <a:cxnLst>
                  <a:cxn ang="0">
                    <a:pos x="T0" y="T1"/>
                  </a:cxn>
                  <a:cxn ang="0">
                    <a:pos x="T2" y="T3"/>
                  </a:cxn>
                  <a:cxn ang="0">
                    <a:pos x="T4" y="T5"/>
                  </a:cxn>
                  <a:cxn ang="0">
                    <a:pos x="T6" y="T7"/>
                  </a:cxn>
                  <a:cxn ang="0">
                    <a:pos x="T8" y="T9"/>
                  </a:cxn>
                </a:cxnLst>
                <a:rect l="0" t="0" r="r" b="b"/>
                <a:pathLst>
                  <a:path w="101" h="245">
                    <a:moveTo>
                      <a:pt x="98" y="245"/>
                    </a:moveTo>
                    <a:lnTo>
                      <a:pt x="0" y="0"/>
                    </a:lnTo>
                    <a:lnTo>
                      <a:pt x="3" y="0"/>
                    </a:lnTo>
                    <a:lnTo>
                      <a:pt x="101" y="243"/>
                    </a:lnTo>
                    <a:lnTo>
                      <a:pt x="98" y="2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 name="Freeform 555">
                <a:extLst>
                  <a:ext uri="{FF2B5EF4-FFF2-40B4-BE49-F238E27FC236}">
                    <a16:creationId xmlns:a16="http://schemas.microsoft.com/office/drawing/2014/main" id="{D1820881-8B35-4892-9A2F-9A511F73F10C}"/>
                  </a:ext>
                </a:extLst>
              </p:cNvPr>
              <p:cNvSpPr>
                <a:spLocks/>
              </p:cNvSpPr>
              <p:nvPr/>
            </p:nvSpPr>
            <p:spPr bwMode="auto">
              <a:xfrm>
                <a:off x="5822" y="2742"/>
                <a:ext cx="263" cy="41"/>
              </a:xfrm>
              <a:custGeom>
                <a:avLst/>
                <a:gdLst>
                  <a:gd name="T0" fmla="*/ 0 w 263"/>
                  <a:gd name="T1" fmla="*/ 3 h 41"/>
                  <a:gd name="T2" fmla="*/ 0 w 263"/>
                  <a:gd name="T3" fmla="*/ 0 h 41"/>
                  <a:gd name="T4" fmla="*/ 263 w 263"/>
                  <a:gd name="T5" fmla="*/ 38 h 41"/>
                  <a:gd name="T6" fmla="*/ 263 w 263"/>
                  <a:gd name="T7" fmla="*/ 41 h 41"/>
                  <a:gd name="T8" fmla="*/ 0 w 263"/>
                  <a:gd name="T9" fmla="*/ 3 h 41"/>
                </a:gdLst>
                <a:ahLst/>
                <a:cxnLst>
                  <a:cxn ang="0">
                    <a:pos x="T0" y="T1"/>
                  </a:cxn>
                  <a:cxn ang="0">
                    <a:pos x="T2" y="T3"/>
                  </a:cxn>
                  <a:cxn ang="0">
                    <a:pos x="T4" y="T5"/>
                  </a:cxn>
                  <a:cxn ang="0">
                    <a:pos x="T6" y="T7"/>
                  </a:cxn>
                  <a:cxn ang="0">
                    <a:pos x="T8" y="T9"/>
                  </a:cxn>
                </a:cxnLst>
                <a:rect l="0" t="0" r="r" b="b"/>
                <a:pathLst>
                  <a:path w="263" h="41">
                    <a:moveTo>
                      <a:pt x="0" y="3"/>
                    </a:moveTo>
                    <a:lnTo>
                      <a:pt x="0" y="0"/>
                    </a:lnTo>
                    <a:lnTo>
                      <a:pt x="263" y="38"/>
                    </a:lnTo>
                    <a:lnTo>
                      <a:pt x="263" y="41"/>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 name="Freeform 556">
                <a:extLst>
                  <a:ext uri="{FF2B5EF4-FFF2-40B4-BE49-F238E27FC236}">
                    <a16:creationId xmlns:a16="http://schemas.microsoft.com/office/drawing/2014/main" id="{49792863-8E44-426C-8F8E-E26E5166FE0F}"/>
                  </a:ext>
                </a:extLst>
              </p:cNvPr>
              <p:cNvSpPr>
                <a:spLocks/>
              </p:cNvSpPr>
              <p:nvPr/>
            </p:nvSpPr>
            <p:spPr bwMode="auto">
              <a:xfrm>
                <a:off x="5870" y="2657"/>
                <a:ext cx="165" cy="209"/>
              </a:xfrm>
              <a:custGeom>
                <a:avLst/>
                <a:gdLst>
                  <a:gd name="T0" fmla="*/ 0 w 165"/>
                  <a:gd name="T1" fmla="*/ 207 h 209"/>
                  <a:gd name="T2" fmla="*/ 165 w 165"/>
                  <a:gd name="T3" fmla="*/ 0 h 209"/>
                  <a:gd name="T4" fmla="*/ 165 w 165"/>
                  <a:gd name="T5" fmla="*/ 2 h 209"/>
                  <a:gd name="T6" fmla="*/ 2 w 165"/>
                  <a:gd name="T7" fmla="*/ 209 h 209"/>
                  <a:gd name="T8" fmla="*/ 0 w 165"/>
                  <a:gd name="T9" fmla="*/ 207 h 209"/>
                </a:gdLst>
                <a:ahLst/>
                <a:cxnLst>
                  <a:cxn ang="0">
                    <a:pos x="T0" y="T1"/>
                  </a:cxn>
                  <a:cxn ang="0">
                    <a:pos x="T2" y="T3"/>
                  </a:cxn>
                  <a:cxn ang="0">
                    <a:pos x="T4" y="T5"/>
                  </a:cxn>
                  <a:cxn ang="0">
                    <a:pos x="T6" y="T7"/>
                  </a:cxn>
                  <a:cxn ang="0">
                    <a:pos x="T8" y="T9"/>
                  </a:cxn>
                </a:cxnLst>
                <a:rect l="0" t="0" r="r" b="b"/>
                <a:pathLst>
                  <a:path w="165" h="209">
                    <a:moveTo>
                      <a:pt x="0" y="207"/>
                    </a:moveTo>
                    <a:lnTo>
                      <a:pt x="165" y="0"/>
                    </a:lnTo>
                    <a:lnTo>
                      <a:pt x="165" y="2"/>
                    </a:lnTo>
                    <a:lnTo>
                      <a:pt x="2" y="209"/>
                    </a:lnTo>
                    <a:lnTo>
                      <a:pt x="0" y="20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 name="Freeform 557">
                <a:extLst>
                  <a:ext uri="{FF2B5EF4-FFF2-40B4-BE49-F238E27FC236}">
                    <a16:creationId xmlns:a16="http://schemas.microsoft.com/office/drawing/2014/main" id="{FFF598C4-747B-4BFC-8615-556300F506DC}"/>
                  </a:ext>
                </a:extLst>
              </p:cNvPr>
              <p:cNvSpPr>
                <a:spLocks noEditPoints="1"/>
              </p:cNvSpPr>
              <p:nvPr/>
            </p:nvSpPr>
            <p:spPr bwMode="auto">
              <a:xfrm>
                <a:off x="5655" y="2631"/>
                <a:ext cx="110" cy="102"/>
              </a:xfrm>
              <a:custGeom>
                <a:avLst/>
                <a:gdLst>
                  <a:gd name="T0" fmla="*/ 21 w 110"/>
                  <a:gd name="T1" fmla="*/ 95 h 102"/>
                  <a:gd name="T2" fmla="*/ 29 w 110"/>
                  <a:gd name="T3" fmla="*/ 61 h 102"/>
                  <a:gd name="T4" fmla="*/ 0 w 110"/>
                  <a:gd name="T5" fmla="*/ 42 h 102"/>
                  <a:gd name="T6" fmla="*/ 33 w 110"/>
                  <a:gd name="T7" fmla="*/ 33 h 102"/>
                  <a:gd name="T8" fmla="*/ 33 w 110"/>
                  <a:gd name="T9" fmla="*/ 0 h 102"/>
                  <a:gd name="T10" fmla="*/ 60 w 110"/>
                  <a:gd name="T11" fmla="*/ 23 h 102"/>
                  <a:gd name="T12" fmla="*/ 91 w 110"/>
                  <a:gd name="T13" fmla="*/ 7 h 102"/>
                  <a:gd name="T14" fmla="*/ 81 w 110"/>
                  <a:gd name="T15" fmla="*/ 40 h 102"/>
                  <a:gd name="T16" fmla="*/ 110 w 110"/>
                  <a:gd name="T17" fmla="*/ 59 h 102"/>
                  <a:gd name="T18" fmla="*/ 76 w 110"/>
                  <a:gd name="T19" fmla="*/ 69 h 102"/>
                  <a:gd name="T20" fmla="*/ 76 w 110"/>
                  <a:gd name="T21" fmla="*/ 102 h 102"/>
                  <a:gd name="T22" fmla="*/ 50 w 110"/>
                  <a:gd name="T23" fmla="*/ 78 h 102"/>
                  <a:gd name="T24" fmla="*/ 21 w 110"/>
                  <a:gd name="T25" fmla="*/ 95 h 102"/>
                  <a:gd name="T26" fmla="*/ 31 w 110"/>
                  <a:gd name="T27" fmla="*/ 59 h 102"/>
                  <a:gd name="T28" fmla="*/ 21 w 110"/>
                  <a:gd name="T29" fmla="*/ 92 h 102"/>
                  <a:gd name="T30" fmla="*/ 50 w 110"/>
                  <a:gd name="T31" fmla="*/ 76 h 102"/>
                  <a:gd name="T32" fmla="*/ 52 w 110"/>
                  <a:gd name="T33" fmla="*/ 76 h 102"/>
                  <a:gd name="T34" fmla="*/ 74 w 110"/>
                  <a:gd name="T35" fmla="*/ 100 h 102"/>
                  <a:gd name="T36" fmla="*/ 76 w 110"/>
                  <a:gd name="T37" fmla="*/ 66 h 102"/>
                  <a:gd name="T38" fmla="*/ 107 w 110"/>
                  <a:gd name="T39" fmla="*/ 57 h 102"/>
                  <a:gd name="T40" fmla="*/ 79 w 110"/>
                  <a:gd name="T41" fmla="*/ 40 h 102"/>
                  <a:gd name="T42" fmla="*/ 88 w 110"/>
                  <a:gd name="T43" fmla="*/ 9 h 102"/>
                  <a:gd name="T44" fmla="*/ 60 w 110"/>
                  <a:gd name="T45" fmla="*/ 23 h 102"/>
                  <a:gd name="T46" fmla="*/ 60 w 110"/>
                  <a:gd name="T47" fmla="*/ 23 h 102"/>
                  <a:gd name="T48" fmla="*/ 36 w 110"/>
                  <a:gd name="T49" fmla="*/ 0 h 102"/>
                  <a:gd name="T50" fmla="*/ 33 w 110"/>
                  <a:gd name="T51" fmla="*/ 33 h 102"/>
                  <a:gd name="T52" fmla="*/ 2 w 110"/>
                  <a:gd name="T53" fmla="*/ 42 h 102"/>
                  <a:gd name="T54" fmla="*/ 31 w 110"/>
                  <a:gd name="T55" fmla="*/ 5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0" h="102">
                    <a:moveTo>
                      <a:pt x="21" y="95"/>
                    </a:moveTo>
                    <a:lnTo>
                      <a:pt x="29" y="61"/>
                    </a:lnTo>
                    <a:lnTo>
                      <a:pt x="0" y="42"/>
                    </a:lnTo>
                    <a:lnTo>
                      <a:pt x="33" y="33"/>
                    </a:lnTo>
                    <a:lnTo>
                      <a:pt x="33" y="0"/>
                    </a:lnTo>
                    <a:lnTo>
                      <a:pt x="60" y="23"/>
                    </a:lnTo>
                    <a:lnTo>
                      <a:pt x="91" y="7"/>
                    </a:lnTo>
                    <a:lnTo>
                      <a:pt x="81" y="40"/>
                    </a:lnTo>
                    <a:lnTo>
                      <a:pt x="110" y="59"/>
                    </a:lnTo>
                    <a:lnTo>
                      <a:pt x="76" y="69"/>
                    </a:lnTo>
                    <a:lnTo>
                      <a:pt x="76" y="102"/>
                    </a:lnTo>
                    <a:lnTo>
                      <a:pt x="50" y="78"/>
                    </a:lnTo>
                    <a:lnTo>
                      <a:pt x="21" y="95"/>
                    </a:lnTo>
                    <a:close/>
                    <a:moveTo>
                      <a:pt x="31" y="59"/>
                    </a:moveTo>
                    <a:lnTo>
                      <a:pt x="21" y="92"/>
                    </a:lnTo>
                    <a:lnTo>
                      <a:pt x="50" y="76"/>
                    </a:lnTo>
                    <a:lnTo>
                      <a:pt x="52" y="76"/>
                    </a:lnTo>
                    <a:lnTo>
                      <a:pt x="74" y="100"/>
                    </a:lnTo>
                    <a:lnTo>
                      <a:pt x="76" y="66"/>
                    </a:lnTo>
                    <a:lnTo>
                      <a:pt x="107" y="57"/>
                    </a:lnTo>
                    <a:lnTo>
                      <a:pt x="79" y="40"/>
                    </a:lnTo>
                    <a:lnTo>
                      <a:pt x="88" y="9"/>
                    </a:lnTo>
                    <a:lnTo>
                      <a:pt x="60" y="23"/>
                    </a:lnTo>
                    <a:lnTo>
                      <a:pt x="60" y="23"/>
                    </a:lnTo>
                    <a:lnTo>
                      <a:pt x="36" y="0"/>
                    </a:lnTo>
                    <a:lnTo>
                      <a:pt x="33" y="33"/>
                    </a:lnTo>
                    <a:lnTo>
                      <a:pt x="2" y="42"/>
                    </a:lnTo>
                    <a:lnTo>
                      <a:pt x="31" y="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 name="Freeform 558">
                <a:extLst>
                  <a:ext uri="{FF2B5EF4-FFF2-40B4-BE49-F238E27FC236}">
                    <a16:creationId xmlns:a16="http://schemas.microsoft.com/office/drawing/2014/main" id="{527290D4-587B-4FDD-8CAB-03EA48E569BB}"/>
                  </a:ext>
                </a:extLst>
              </p:cNvPr>
              <p:cNvSpPr>
                <a:spLocks noEditPoints="1"/>
              </p:cNvSpPr>
              <p:nvPr/>
            </p:nvSpPr>
            <p:spPr bwMode="auto">
              <a:xfrm>
                <a:off x="5684" y="2654"/>
                <a:ext cx="52" cy="55"/>
              </a:xfrm>
              <a:custGeom>
                <a:avLst/>
                <a:gdLst>
                  <a:gd name="T0" fmla="*/ 0 w 52"/>
                  <a:gd name="T1" fmla="*/ 38 h 55"/>
                  <a:gd name="T2" fmla="*/ 4 w 52"/>
                  <a:gd name="T3" fmla="*/ 10 h 55"/>
                  <a:gd name="T4" fmla="*/ 4 w 52"/>
                  <a:gd name="T5" fmla="*/ 10 h 55"/>
                  <a:gd name="T6" fmla="*/ 31 w 52"/>
                  <a:gd name="T7" fmla="*/ 0 h 55"/>
                  <a:gd name="T8" fmla="*/ 52 w 52"/>
                  <a:gd name="T9" fmla="*/ 17 h 55"/>
                  <a:gd name="T10" fmla="*/ 47 w 52"/>
                  <a:gd name="T11" fmla="*/ 46 h 55"/>
                  <a:gd name="T12" fmla="*/ 47 w 52"/>
                  <a:gd name="T13" fmla="*/ 46 h 55"/>
                  <a:gd name="T14" fmla="*/ 21 w 52"/>
                  <a:gd name="T15" fmla="*/ 55 h 55"/>
                  <a:gd name="T16" fmla="*/ 0 w 52"/>
                  <a:gd name="T17" fmla="*/ 38 h 55"/>
                  <a:gd name="T18" fmla="*/ 4 w 52"/>
                  <a:gd name="T19" fmla="*/ 10 h 55"/>
                  <a:gd name="T20" fmla="*/ 2 w 52"/>
                  <a:gd name="T21" fmla="*/ 36 h 55"/>
                  <a:gd name="T22" fmla="*/ 21 w 52"/>
                  <a:gd name="T23" fmla="*/ 53 h 55"/>
                  <a:gd name="T24" fmla="*/ 47 w 52"/>
                  <a:gd name="T25" fmla="*/ 43 h 55"/>
                  <a:gd name="T26" fmla="*/ 50 w 52"/>
                  <a:gd name="T27" fmla="*/ 17 h 55"/>
                  <a:gd name="T28" fmla="*/ 31 w 52"/>
                  <a:gd name="T29" fmla="*/ 0 h 55"/>
                  <a:gd name="T30" fmla="*/ 4 w 52"/>
                  <a:gd name="T31"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55">
                    <a:moveTo>
                      <a:pt x="0" y="38"/>
                    </a:moveTo>
                    <a:lnTo>
                      <a:pt x="4" y="10"/>
                    </a:lnTo>
                    <a:lnTo>
                      <a:pt x="4" y="10"/>
                    </a:lnTo>
                    <a:lnTo>
                      <a:pt x="31" y="0"/>
                    </a:lnTo>
                    <a:lnTo>
                      <a:pt x="52" y="17"/>
                    </a:lnTo>
                    <a:lnTo>
                      <a:pt x="47" y="46"/>
                    </a:lnTo>
                    <a:lnTo>
                      <a:pt x="47" y="46"/>
                    </a:lnTo>
                    <a:lnTo>
                      <a:pt x="21" y="55"/>
                    </a:lnTo>
                    <a:lnTo>
                      <a:pt x="0" y="38"/>
                    </a:lnTo>
                    <a:close/>
                    <a:moveTo>
                      <a:pt x="4" y="10"/>
                    </a:moveTo>
                    <a:lnTo>
                      <a:pt x="2" y="36"/>
                    </a:lnTo>
                    <a:lnTo>
                      <a:pt x="21" y="53"/>
                    </a:lnTo>
                    <a:lnTo>
                      <a:pt x="47" y="43"/>
                    </a:lnTo>
                    <a:lnTo>
                      <a:pt x="50" y="17"/>
                    </a:lnTo>
                    <a:lnTo>
                      <a:pt x="31" y="0"/>
                    </a:lnTo>
                    <a:lnTo>
                      <a:pt x="4"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 name="Freeform 559">
                <a:extLst>
                  <a:ext uri="{FF2B5EF4-FFF2-40B4-BE49-F238E27FC236}">
                    <a16:creationId xmlns:a16="http://schemas.microsoft.com/office/drawing/2014/main" id="{43295BA8-7BAC-47D3-9136-4C08EBE971B4}"/>
                  </a:ext>
                </a:extLst>
              </p:cNvPr>
              <p:cNvSpPr>
                <a:spLocks/>
              </p:cNvSpPr>
              <p:nvPr/>
            </p:nvSpPr>
            <p:spPr bwMode="auto">
              <a:xfrm>
                <a:off x="5688" y="2631"/>
                <a:ext cx="43" cy="102"/>
              </a:xfrm>
              <a:custGeom>
                <a:avLst/>
                <a:gdLst>
                  <a:gd name="T0" fmla="*/ 41 w 43"/>
                  <a:gd name="T1" fmla="*/ 102 h 102"/>
                  <a:gd name="T2" fmla="*/ 0 w 43"/>
                  <a:gd name="T3" fmla="*/ 0 h 102"/>
                  <a:gd name="T4" fmla="*/ 3 w 43"/>
                  <a:gd name="T5" fmla="*/ 0 h 102"/>
                  <a:gd name="T6" fmla="*/ 43 w 43"/>
                  <a:gd name="T7" fmla="*/ 100 h 102"/>
                  <a:gd name="T8" fmla="*/ 41 w 43"/>
                  <a:gd name="T9" fmla="*/ 102 h 102"/>
                </a:gdLst>
                <a:ahLst/>
                <a:cxnLst>
                  <a:cxn ang="0">
                    <a:pos x="T0" y="T1"/>
                  </a:cxn>
                  <a:cxn ang="0">
                    <a:pos x="T2" y="T3"/>
                  </a:cxn>
                  <a:cxn ang="0">
                    <a:pos x="T4" y="T5"/>
                  </a:cxn>
                  <a:cxn ang="0">
                    <a:pos x="T6" y="T7"/>
                  </a:cxn>
                  <a:cxn ang="0">
                    <a:pos x="T8" y="T9"/>
                  </a:cxn>
                </a:cxnLst>
                <a:rect l="0" t="0" r="r" b="b"/>
                <a:pathLst>
                  <a:path w="43" h="102">
                    <a:moveTo>
                      <a:pt x="41" y="102"/>
                    </a:moveTo>
                    <a:lnTo>
                      <a:pt x="0" y="0"/>
                    </a:lnTo>
                    <a:lnTo>
                      <a:pt x="3" y="0"/>
                    </a:lnTo>
                    <a:lnTo>
                      <a:pt x="43" y="100"/>
                    </a:lnTo>
                    <a:lnTo>
                      <a:pt x="41" y="10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 name="Freeform 560">
                <a:extLst>
                  <a:ext uri="{FF2B5EF4-FFF2-40B4-BE49-F238E27FC236}">
                    <a16:creationId xmlns:a16="http://schemas.microsoft.com/office/drawing/2014/main" id="{4D226C7B-C4AC-4B88-A978-EC8E6E7630F4}"/>
                  </a:ext>
                </a:extLst>
              </p:cNvPr>
              <p:cNvSpPr>
                <a:spLocks/>
              </p:cNvSpPr>
              <p:nvPr/>
            </p:nvSpPr>
            <p:spPr bwMode="auto">
              <a:xfrm>
                <a:off x="5655" y="2673"/>
                <a:ext cx="110" cy="17"/>
              </a:xfrm>
              <a:custGeom>
                <a:avLst/>
                <a:gdLst>
                  <a:gd name="T0" fmla="*/ 0 w 110"/>
                  <a:gd name="T1" fmla="*/ 0 h 17"/>
                  <a:gd name="T2" fmla="*/ 0 w 110"/>
                  <a:gd name="T3" fmla="*/ 0 h 17"/>
                  <a:gd name="T4" fmla="*/ 110 w 110"/>
                  <a:gd name="T5" fmla="*/ 15 h 17"/>
                  <a:gd name="T6" fmla="*/ 110 w 110"/>
                  <a:gd name="T7" fmla="*/ 17 h 17"/>
                  <a:gd name="T8" fmla="*/ 0 w 110"/>
                  <a:gd name="T9" fmla="*/ 0 h 17"/>
                </a:gdLst>
                <a:ahLst/>
                <a:cxnLst>
                  <a:cxn ang="0">
                    <a:pos x="T0" y="T1"/>
                  </a:cxn>
                  <a:cxn ang="0">
                    <a:pos x="T2" y="T3"/>
                  </a:cxn>
                  <a:cxn ang="0">
                    <a:pos x="T4" y="T5"/>
                  </a:cxn>
                  <a:cxn ang="0">
                    <a:pos x="T6" y="T7"/>
                  </a:cxn>
                  <a:cxn ang="0">
                    <a:pos x="T8" y="T9"/>
                  </a:cxn>
                </a:cxnLst>
                <a:rect l="0" t="0" r="r" b="b"/>
                <a:pathLst>
                  <a:path w="110" h="17">
                    <a:moveTo>
                      <a:pt x="0" y="0"/>
                    </a:moveTo>
                    <a:lnTo>
                      <a:pt x="0" y="0"/>
                    </a:lnTo>
                    <a:lnTo>
                      <a:pt x="110" y="15"/>
                    </a:lnTo>
                    <a:lnTo>
                      <a:pt x="110" y="17"/>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 name="Freeform 561">
                <a:extLst>
                  <a:ext uri="{FF2B5EF4-FFF2-40B4-BE49-F238E27FC236}">
                    <a16:creationId xmlns:a16="http://schemas.microsoft.com/office/drawing/2014/main" id="{B9D2E6B1-BEA7-4E79-9F58-662B3C37D0C1}"/>
                  </a:ext>
                </a:extLst>
              </p:cNvPr>
              <p:cNvSpPr>
                <a:spLocks/>
              </p:cNvSpPr>
              <p:nvPr/>
            </p:nvSpPr>
            <p:spPr bwMode="auto">
              <a:xfrm>
                <a:off x="5676" y="2638"/>
                <a:ext cx="67" cy="85"/>
              </a:xfrm>
              <a:custGeom>
                <a:avLst/>
                <a:gdLst>
                  <a:gd name="T0" fmla="*/ 0 w 67"/>
                  <a:gd name="T1" fmla="*/ 85 h 85"/>
                  <a:gd name="T2" fmla="*/ 67 w 67"/>
                  <a:gd name="T3" fmla="*/ 0 h 85"/>
                  <a:gd name="T4" fmla="*/ 67 w 67"/>
                  <a:gd name="T5" fmla="*/ 0 h 85"/>
                  <a:gd name="T6" fmla="*/ 0 w 67"/>
                  <a:gd name="T7" fmla="*/ 85 h 85"/>
                  <a:gd name="T8" fmla="*/ 0 w 67"/>
                  <a:gd name="T9" fmla="*/ 85 h 85"/>
                </a:gdLst>
                <a:ahLst/>
                <a:cxnLst>
                  <a:cxn ang="0">
                    <a:pos x="T0" y="T1"/>
                  </a:cxn>
                  <a:cxn ang="0">
                    <a:pos x="T2" y="T3"/>
                  </a:cxn>
                  <a:cxn ang="0">
                    <a:pos x="T4" y="T5"/>
                  </a:cxn>
                  <a:cxn ang="0">
                    <a:pos x="T6" y="T7"/>
                  </a:cxn>
                  <a:cxn ang="0">
                    <a:pos x="T8" y="T9"/>
                  </a:cxn>
                </a:cxnLst>
                <a:rect l="0" t="0" r="r" b="b"/>
                <a:pathLst>
                  <a:path w="67" h="85">
                    <a:moveTo>
                      <a:pt x="0" y="85"/>
                    </a:moveTo>
                    <a:lnTo>
                      <a:pt x="67" y="0"/>
                    </a:lnTo>
                    <a:lnTo>
                      <a:pt x="67" y="0"/>
                    </a:lnTo>
                    <a:lnTo>
                      <a:pt x="0" y="85"/>
                    </a:lnTo>
                    <a:lnTo>
                      <a:pt x="0" y="8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 name="Freeform 562">
                <a:extLst>
                  <a:ext uri="{FF2B5EF4-FFF2-40B4-BE49-F238E27FC236}">
                    <a16:creationId xmlns:a16="http://schemas.microsoft.com/office/drawing/2014/main" id="{A8190F1A-4C4E-4000-AE51-14CF68BC200C}"/>
                  </a:ext>
                </a:extLst>
              </p:cNvPr>
              <p:cNvSpPr>
                <a:spLocks noEditPoints="1"/>
              </p:cNvSpPr>
              <p:nvPr/>
            </p:nvSpPr>
            <p:spPr bwMode="auto">
              <a:xfrm>
                <a:off x="5820" y="2074"/>
                <a:ext cx="205" cy="193"/>
              </a:xfrm>
              <a:custGeom>
                <a:avLst/>
                <a:gdLst>
                  <a:gd name="T0" fmla="*/ 38 w 205"/>
                  <a:gd name="T1" fmla="*/ 178 h 193"/>
                  <a:gd name="T2" fmla="*/ 55 w 205"/>
                  <a:gd name="T3" fmla="*/ 117 h 193"/>
                  <a:gd name="T4" fmla="*/ 0 w 205"/>
                  <a:gd name="T5" fmla="*/ 81 h 193"/>
                  <a:gd name="T6" fmla="*/ 62 w 205"/>
                  <a:gd name="T7" fmla="*/ 64 h 193"/>
                  <a:gd name="T8" fmla="*/ 64 w 205"/>
                  <a:gd name="T9" fmla="*/ 0 h 193"/>
                  <a:gd name="T10" fmla="*/ 109 w 205"/>
                  <a:gd name="T11" fmla="*/ 45 h 193"/>
                  <a:gd name="T12" fmla="*/ 167 w 205"/>
                  <a:gd name="T13" fmla="*/ 14 h 193"/>
                  <a:gd name="T14" fmla="*/ 150 w 205"/>
                  <a:gd name="T15" fmla="*/ 76 h 193"/>
                  <a:gd name="T16" fmla="*/ 205 w 205"/>
                  <a:gd name="T17" fmla="*/ 112 h 193"/>
                  <a:gd name="T18" fmla="*/ 143 w 205"/>
                  <a:gd name="T19" fmla="*/ 128 h 193"/>
                  <a:gd name="T20" fmla="*/ 141 w 205"/>
                  <a:gd name="T21" fmla="*/ 193 h 193"/>
                  <a:gd name="T22" fmla="*/ 95 w 205"/>
                  <a:gd name="T23" fmla="*/ 147 h 193"/>
                  <a:gd name="T24" fmla="*/ 38 w 205"/>
                  <a:gd name="T25" fmla="*/ 178 h 193"/>
                  <a:gd name="T26" fmla="*/ 57 w 205"/>
                  <a:gd name="T27" fmla="*/ 114 h 193"/>
                  <a:gd name="T28" fmla="*/ 40 w 205"/>
                  <a:gd name="T29" fmla="*/ 174 h 193"/>
                  <a:gd name="T30" fmla="*/ 95 w 205"/>
                  <a:gd name="T31" fmla="*/ 145 h 193"/>
                  <a:gd name="T32" fmla="*/ 95 w 205"/>
                  <a:gd name="T33" fmla="*/ 145 h 193"/>
                  <a:gd name="T34" fmla="*/ 138 w 205"/>
                  <a:gd name="T35" fmla="*/ 188 h 193"/>
                  <a:gd name="T36" fmla="*/ 141 w 205"/>
                  <a:gd name="T37" fmla="*/ 126 h 193"/>
                  <a:gd name="T38" fmla="*/ 200 w 205"/>
                  <a:gd name="T39" fmla="*/ 109 h 193"/>
                  <a:gd name="T40" fmla="*/ 148 w 205"/>
                  <a:gd name="T41" fmla="*/ 78 h 193"/>
                  <a:gd name="T42" fmla="*/ 164 w 205"/>
                  <a:gd name="T43" fmla="*/ 19 h 193"/>
                  <a:gd name="T44" fmla="*/ 109 w 205"/>
                  <a:gd name="T45" fmla="*/ 48 h 193"/>
                  <a:gd name="T46" fmla="*/ 109 w 205"/>
                  <a:gd name="T47" fmla="*/ 48 h 193"/>
                  <a:gd name="T48" fmla="*/ 64 w 205"/>
                  <a:gd name="T49" fmla="*/ 5 h 193"/>
                  <a:gd name="T50" fmla="*/ 64 w 205"/>
                  <a:gd name="T51" fmla="*/ 67 h 193"/>
                  <a:gd name="T52" fmla="*/ 4 w 205"/>
                  <a:gd name="T53" fmla="*/ 81 h 193"/>
                  <a:gd name="T54" fmla="*/ 57 w 205"/>
                  <a:gd name="T55" fmla="*/ 114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5" h="193">
                    <a:moveTo>
                      <a:pt x="38" y="178"/>
                    </a:moveTo>
                    <a:lnTo>
                      <a:pt x="55" y="117"/>
                    </a:lnTo>
                    <a:lnTo>
                      <a:pt x="0" y="81"/>
                    </a:lnTo>
                    <a:lnTo>
                      <a:pt x="62" y="64"/>
                    </a:lnTo>
                    <a:lnTo>
                      <a:pt x="64" y="0"/>
                    </a:lnTo>
                    <a:lnTo>
                      <a:pt x="109" y="45"/>
                    </a:lnTo>
                    <a:lnTo>
                      <a:pt x="167" y="14"/>
                    </a:lnTo>
                    <a:lnTo>
                      <a:pt x="150" y="76"/>
                    </a:lnTo>
                    <a:lnTo>
                      <a:pt x="205" y="112"/>
                    </a:lnTo>
                    <a:lnTo>
                      <a:pt x="143" y="128"/>
                    </a:lnTo>
                    <a:lnTo>
                      <a:pt x="141" y="193"/>
                    </a:lnTo>
                    <a:lnTo>
                      <a:pt x="95" y="147"/>
                    </a:lnTo>
                    <a:lnTo>
                      <a:pt x="38" y="178"/>
                    </a:lnTo>
                    <a:close/>
                    <a:moveTo>
                      <a:pt x="57" y="114"/>
                    </a:moveTo>
                    <a:lnTo>
                      <a:pt x="40" y="174"/>
                    </a:lnTo>
                    <a:lnTo>
                      <a:pt x="95" y="145"/>
                    </a:lnTo>
                    <a:lnTo>
                      <a:pt x="95" y="145"/>
                    </a:lnTo>
                    <a:lnTo>
                      <a:pt x="138" y="188"/>
                    </a:lnTo>
                    <a:lnTo>
                      <a:pt x="141" y="126"/>
                    </a:lnTo>
                    <a:lnTo>
                      <a:pt x="200" y="109"/>
                    </a:lnTo>
                    <a:lnTo>
                      <a:pt x="148" y="78"/>
                    </a:lnTo>
                    <a:lnTo>
                      <a:pt x="164" y="19"/>
                    </a:lnTo>
                    <a:lnTo>
                      <a:pt x="109" y="48"/>
                    </a:lnTo>
                    <a:lnTo>
                      <a:pt x="109" y="48"/>
                    </a:lnTo>
                    <a:lnTo>
                      <a:pt x="64" y="5"/>
                    </a:lnTo>
                    <a:lnTo>
                      <a:pt x="64" y="67"/>
                    </a:lnTo>
                    <a:lnTo>
                      <a:pt x="4" y="81"/>
                    </a:lnTo>
                    <a:lnTo>
                      <a:pt x="57" y="1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 name="Freeform 563">
                <a:extLst>
                  <a:ext uri="{FF2B5EF4-FFF2-40B4-BE49-F238E27FC236}">
                    <a16:creationId xmlns:a16="http://schemas.microsoft.com/office/drawing/2014/main" id="{5928EDDA-A262-4A44-91C1-E46EE4F9EE1A}"/>
                  </a:ext>
                </a:extLst>
              </p:cNvPr>
              <p:cNvSpPr>
                <a:spLocks noEditPoints="1"/>
              </p:cNvSpPr>
              <p:nvPr/>
            </p:nvSpPr>
            <p:spPr bwMode="auto">
              <a:xfrm>
                <a:off x="5875" y="2119"/>
                <a:ext cx="95" cy="102"/>
              </a:xfrm>
              <a:custGeom>
                <a:avLst/>
                <a:gdLst>
                  <a:gd name="T0" fmla="*/ 0 w 95"/>
                  <a:gd name="T1" fmla="*/ 72 h 102"/>
                  <a:gd name="T2" fmla="*/ 7 w 95"/>
                  <a:gd name="T3" fmla="*/ 19 h 102"/>
                  <a:gd name="T4" fmla="*/ 7 w 95"/>
                  <a:gd name="T5" fmla="*/ 19 h 102"/>
                  <a:gd name="T6" fmla="*/ 54 w 95"/>
                  <a:gd name="T7" fmla="*/ 0 h 102"/>
                  <a:gd name="T8" fmla="*/ 95 w 95"/>
                  <a:gd name="T9" fmla="*/ 31 h 102"/>
                  <a:gd name="T10" fmla="*/ 88 w 95"/>
                  <a:gd name="T11" fmla="*/ 83 h 102"/>
                  <a:gd name="T12" fmla="*/ 88 w 95"/>
                  <a:gd name="T13" fmla="*/ 83 h 102"/>
                  <a:gd name="T14" fmla="*/ 40 w 95"/>
                  <a:gd name="T15" fmla="*/ 102 h 102"/>
                  <a:gd name="T16" fmla="*/ 0 w 95"/>
                  <a:gd name="T17" fmla="*/ 72 h 102"/>
                  <a:gd name="T18" fmla="*/ 9 w 95"/>
                  <a:gd name="T19" fmla="*/ 19 h 102"/>
                  <a:gd name="T20" fmla="*/ 0 w 95"/>
                  <a:gd name="T21" fmla="*/ 69 h 102"/>
                  <a:gd name="T22" fmla="*/ 40 w 95"/>
                  <a:gd name="T23" fmla="*/ 100 h 102"/>
                  <a:gd name="T24" fmla="*/ 86 w 95"/>
                  <a:gd name="T25" fmla="*/ 81 h 102"/>
                  <a:gd name="T26" fmla="*/ 93 w 95"/>
                  <a:gd name="T27" fmla="*/ 33 h 102"/>
                  <a:gd name="T28" fmla="*/ 54 w 95"/>
                  <a:gd name="T29" fmla="*/ 3 h 102"/>
                  <a:gd name="T30" fmla="*/ 9 w 95"/>
                  <a:gd name="T31" fmla="*/ 1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102">
                    <a:moveTo>
                      <a:pt x="0" y="72"/>
                    </a:moveTo>
                    <a:lnTo>
                      <a:pt x="7" y="19"/>
                    </a:lnTo>
                    <a:lnTo>
                      <a:pt x="7" y="19"/>
                    </a:lnTo>
                    <a:lnTo>
                      <a:pt x="54" y="0"/>
                    </a:lnTo>
                    <a:lnTo>
                      <a:pt x="95" y="31"/>
                    </a:lnTo>
                    <a:lnTo>
                      <a:pt x="88" y="83"/>
                    </a:lnTo>
                    <a:lnTo>
                      <a:pt x="88" y="83"/>
                    </a:lnTo>
                    <a:lnTo>
                      <a:pt x="40" y="102"/>
                    </a:lnTo>
                    <a:lnTo>
                      <a:pt x="0" y="72"/>
                    </a:lnTo>
                    <a:close/>
                    <a:moveTo>
                      <a:pt x="9" y="19"/>
                    </a:moveTo>
                    <a:lnTo>
                      <a:pt x="0" y="69"/>
                    </a:lnTo>
                    <a:lnTo>
                      <a:pt x="40" y="100"/>
                    </a:lnTo>
                    <a:lnTo>
                      <a:pt x="86" y="81"/>
                    </a:lnTo>
                    <a:lnTo>
                      <a:pt x="93" y="33"/>
                    </a:lnTo>
                    <a:lnTo>
                      <a:pt x="54" y="3"/>
                    </a:lnTo>
                    <a:lnTo>
                      <a:pt x="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 name="Freeform 564">
                <a:extLst>
                  <a:ext uri="{FF2B5EF4-FFF2-40B4-BE49-F238E27FC236}">
                    <a16:creationId xmlns:a16="http://schemas.microsoft.com/office/drawing/2014/main" id="{298465D7-276B-4AF1-8BC0-23325265FFC1}"/>
                  </a:ext>
                </a:extLst>
              </p:cNvPr>
              <p:cNvSpPr>
                <a:spLocks/>
              </p:cNvSpPr>
              <p:nvPr/>
            </p:nvSpPr>
            <p:spPr bwMode="auto">
              <a:xfrm>
                <a:off x="5884" y="2076"/>
                <a:ext cx="77" cy="188"/>
              </a:xfrm>
              <a:custGeom>
                <a:avLst/>
                <a:gdLst>
                  <a:gd name="T0" fmla="*/ 74 w 77"/>
                  <a:gd name="T1" fmla="*/ 188 h 188"/>
                  <a:gd name="T2" fmla="*/ 0 w 77"/>
                  <a:gd name="T3" fmla="*/ 0 h 188"/>
                  <a:gd name="T4" fmla="*/ 3 w 77"/>
                  <a:gd name="T5" fmla="*/ 0 h 188"/>
                  <a:gd name="T6" fmla="*/ 77 w 77"/>
                  <a:gd name="T7" fmla="*/ 188 h 188"/>
                  <a:gd name="T8" fmla="*/ 74 w 77"/>
                  <a:gd name="T9" fmla="*/ 188 h 188"/>
                </a:gdLst>
                <a:ahLst/>
                <a:cxnLst>
                  <a:cxn ang="0">
                    <a:pos x="T0" y="T1"/>
                  </a:cxn>
                  <a:cxn ang="0">
                    <a:pos x="T2" y="T3"/>
                  </a:cxn>
                  <a:cxn ang="0">
                    <a:pos x="T4" y="T5"/>
                  </a:cxn>
                  <a:cxn ang="0">
                    <a:pos x="T6" y="T7"/>
                  </a:cxn>
                  <a:cxn ang="0">
                    <a:pos x="T8" y="T9"/>
                  </a:cxn>
                </a:cxnLst>
                <a:rect l="0" t="0" r="r" b="b"/>
                <a:pathLst>
                  <a:path w="77" h="188">
                    <a:moveTo>
                      <a:pt x="74" y="188"/>
                    </a:moveTo>
                    <a:lnTo>
                      <a:pt x="0" y="0"/>
                    </a:lnTo>
                    <a:lnTo>
                      <a:pt x="3" y="0"/>
                    </a:lnTo>
                    <a:lnTo>
                      <a:pt x="77" y="188"/>
                    </a:lnTo>
                    <a:lnTo>
                      <a:pt x="74" y="18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 name="Freeform 565">
                <a:extLst>
                  <a:ext uri="{FF2B5EF4-FFF2-40B4-BE49-F238E27FC236}">
                    <a16:creationId xmlns:a16="http://schemas.microsoft.com/office/drawing/2014/main" id="{DF28D351-EE82-4B8C-8BCC-AA4092E58EB9}"/>
                  </a:ext>
                </a:extLst>
              </p:cNvPr>
              <p:cNvSpPr>
                <a:spLocks/>
              </p:cNvSpPr>
              <p:nvPr/>
            </p:nvSpPr>
            <p:spPr bwMode="auto">
              <a:xfrm>
                <a:off x="5822" y="2155"/>
                <a:ext cx="201" cy="31"/>
              </a:xfrm>
              <a:custGeom>
                <a:avLst/>
                <a:gdLst>
                  <a:gd name="T0" fmla="*/ 0 w 201"/>
                  <a:gd name="T1" fmla="*/ 2 h 31"/>
                  <a:gd name="T2" fmla="*/ 0 w 201"/>
                  <a:gd name="T3" fmla="*/ 0 h 31"/>
                  <a:gd name="T4" fmla="*/ 201 w 201"/>
                  <a:gd name="T5" fmla="*/ 28 h 31"/>
                  <a:gd name="T6" fmla="*/ 201 w 201"/>
                  <a:gd name="T7" fmla="*/ 31 h 31"/>
                  <a:gd name="T8" fmla="*/ 0 w 201"/>
                  <a:gd name="T9" fmla="*/ 2 h 31"/>
                </a:gdLst>
                <a:ahLst/>
                <a:cxnLst>
                  <a:cxn ang="0">
                    <a:pos x="T0" y="T1"/>
                  </a:cxn>
                  <a:cxn ang="0">
                    <a:pos x="T2" y="T3"/>
                  </a:cxn>
                  <a:cxn ang="0">
                    <a:pos x="T4" y="T5"/>
                  </a:cxn>
                  <a:cxn ang="0">
                    <a:pos x="T6" y="T7"/>
                  </a:cxn>
                  <a:cxn ang="0">
                    <a:pos x="T8" y="T9"/>
                  </a:cxn>
                </a:cxnLst>
                <a:rect l="0" t="0" r="r" b="b"/>
                <a:pathLst>
                  <a:path w="201" h="31">
                    <a:moveTo>
                      <a:pt x="0" y="2"/>
                    </a:moveTo>
                    <a:lnTo>
                      <a:pt x="0" y="0"/>
                    </a:lnTo>
                    <a:lnTo>
                      <a:pt x="201" y="28"/>
                    </a:lnTo>
                    <a:lnTo>
                      <a:pt x="201" y="31"/>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 name="Freeform 566">
                <a:extLst>
                  <a:ext uri="{FF2B5EF4-FFF2-40B4-BE49-F238E27FC236}">
                    <a16:creationId xmlns:a16="http://schemas.microsoft.com/office/drawing/2014/main" id="{A5968773-2E9F-4CD0-A8E6-891EA69A864E}"/>
                  </a:ext>
                </a:extLst>
              </p:cNvPr>
              <p:cNvSpPr>
                <a:spLocks/>
              </p:cNvSpPr>
              <p:nvPr/>
            </p:nvSpPr>
            <p:spPr bwMode="auto">
              <a:xfrm>
                <a:off x="5858" y="2091"/>
                <a:ext cx="126" cy="159"/>
              </a:xfrm>
              <a:custGeom>
                <a:avLst/>
                <a:gdLst>
                  <a:gd name="T0" fmla="*/ 0 w 126"/>
                  <a:gd name="T1" fmla="*/ 159 h 159"/>
                  <a:gd name="T2" fmla="*/ 126 w 126"/>
                  <a:gd name="T3" fmla="*/ 0 h 159"/>
                  <a:gd name="T4" fmla="*/ 126 w 126"/>
                  <a:gd name="T5" fmla="*/ 0 h 159"/>
                  <a:gd name="T6" fmla="*/ 2 w 126"/>
                  <a:gd name="T7" fmla="*/ 159 h 159"/>
                  <a:gd name="T8" fmla="*/ 0 w 126"/>
                  <a:gd name="T9" fmla="*/ 159 h 159"/>
                </a:gdLst>
                <a:ahLst/>
                <a:cxnLst>
                  <a:cxn ang="0">
                    <a:pos x="T0" y="T1"/>
                  </a:cxn>
                  <a:cxn ang="0">
                    <a:pos x="T2" y="T3"/>
                  </a:cxn>
                  <a:cxn ang="0">
                    <a:pos x="T4" y="T5"/>
                  </a:cxn>
                  <a:cxn ang="0">
                    <a:pos x="T6" y="T7"/>
                  </a:cxn>
                  <a:cxn ang="0">
                    <a:pos x="T8" y="T9"/>
                  </a:cxn>
                </a:cxnLst>
                <a:rect l="0" t="0" r="r" b="b"/>
                <a:pathLst>
                  <a:path w="126" h="159">
                    <a:moveTo>
                      <a:pt x="0" y="159"/>
                    </a:moveTo>
                    <a:lnTo>
                      <a:pt x="126" y="0"/>
                    </a:lnTo>
                    <a:lnTo>
                      <a:pt x="126" y="0"/>
                    </a:lnTo>
                    <a:lnTo>
                      <a:pt x="2" y="159"/>
                    </a:lnTo>
                    <a:lnTo>
                      <a:pt x="0" y="1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 name="Freeform 567">
                <a:extLst>
                  <a:ext uri="{FF2B5EF4-FFF2-40B4-BE49-F238E27FC236}">
                    <a16:creationId xmlns:a16="http://schemas.microsoft.com/office/drawing/2014/main" id="{83F38EB8-6091-4AD6-A686-0E6006B3D320}"/>
                  </a:ext>
                </a:extLst>
              </p:cNvPr>
              <p:cNvSpPr>
                <a:spLocks noEditPoints="1"/>
              </p:cNvSpPr>
              <p:nvPr/>
            </p:nvSpPr>
            <p:spPr bwMode="auto">
              <a:xfrm>
                <a:off x="5579" y="1917"/>
                <a:ext cx="71" cy="67"/>
              </a:xfrm>
              <a:custGeom>
                <a:avLst/>
                <a:gdLst>
                  <a:gd name="T0" fmla="*/ 11 w 71"/>
                  <a:gd name="T1" fmla="*/ 62 h 67"/>
                  <a:gd name="T2" fmla="*/ 19 w 71"/>
                  <a:gd name="T3" fmla="*/ 40 h 67"/>
                  <a:gd name="T4" fmla="*/ 0 w 71"/>
                  <a:gd name="T5" fmla="*/ 29 h 67"/>
                  <a:gd name="T6" fmla="*/ 21 w 71"/>
                  <a:gd name="T7" fmla="*/ 24 h 67"/>
                  <a:gd name="T8" fmla="*/ 21 w 71"/>
                  <a:gd name="T9" fmla="*/ 0 h 67"/>
                  <a:gd name="T10" fmla="*/ 38 w 71"/>
                  <a:gd name="T11" fmla="*/ 17 h 67"/>
                  <a:gd name="T12" fmla="*/ 57 w 71"/>
                  <a:gd name="T13" fmla="*/ 7 h 67"/>
                  <a:gd name="T14" fmla="*/ 52 w 71"/>
                  <a:gd name="T15" fmla="*/ 29 h 67"/>
                  <a:gd name="T16" fmla="*/ 71 w 71"/>
                  <a:gd name="T17" fmla="*/ 40 h 67"/>
                  <a:gd name="T18" fmla="*/ 50 w 71"/>
                  <a:gd name="T19" fmla="*/ 45 h 67"/>
                  <a:gd name="T20" fmla="*/ 47 w 71"/>
                  <a:gd name="T21" fmla="*/ 67 h 67"/>
                  <a:gd name="T22" fmla="*/ 33 w 71"/>
                  <a:gd name="T23" fmla="*/ 52 h 67"/>
                  <a:gd name="T24" fmla="*/ 11 w 71"/>
                  <a:gd name="T25" fmla="*/ 62 h 67"/>
                  <a:gd name="T26" fmla="*/ 19 w 71"/>
                  <a:gd name="T27" fmla="*/ 40 h 67"/>
                  <a:gd name="T28" fmla="*/ 14 w 71"/>
                  <a:gd name="T29" fmla="*/ 62 h 67"/>
                  <a:gd name="T30" fmla="*/ 33 w 71"/>
                  <a:gd name="T31" fmla="*/ 52 h 67"/>
                  <a:gd name="T32" fmla="*/ 33 w 71"/>
                  <a:gd name="T33" fmla="*/ 52 h 67"/>
                  <a:gd name="T34" fmla="*/ 47 w 71"/>
                  <a:gd name="T35" fmla="*/ 67 h 67"/>
                  <a:gd name="T36" fmla="*/ 47 w 71"/>
                  <a:gd name="T37" fmla="*/ 45 h 67"/>
                  <a:gd name="T38" fmla="*/ 69 w 71"/>
                  <a:gd name="T39" fmla="*/ 38 h 67"/>
                  <a:gd name="T40" fmla="*/ 50 w 71"/>
                  <a:gd name="T41" fmla="*/ 29 h 67"/>
                  <a:gd name="T42" fmla="*/ 57 w 71"/>
                  <a:gd name="T43" fmla="*/ 7 h 67"/>
                  <a:gd name="T44" fmla="*/ 38 w 71"/>
                  <a:gd name="T45" fmla="*/ 17 h 67"/>
                  <a:gd name="T46" fmla="*/ 38 w 71"/>
                  <a:gd name="T47" fmla="*/ 17 h 67"/>
                  <a:gd name="T48" fmla="*/ 21 w 71"/>
                  <a:gd name="T49" fmla="*/ 2 h 67"/>
                  <a:gd name="T50" fmla="*/ 21 w 71"/>
                  <a:gd name="T51" fmla="*/ 24 h 67"/>
                  <a:gd name="T52" fmla="*/ 0 w 71"/>
                  <a:gd name="T53" fmla="*/ 29 h 67"/>
                  <a:gd name="T54" fmla="*/ 19 w 71"/>
                  <a:gd name="T55" fmla="*/ 4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7">
                    <a:moveTo>
                      <a:pt x="11" y="62"/>
                    </a:moveTo>
                    <a:lnTo>
                      <a:pt x="19" y="40"/>
                    </a:lnTo>
                    <a:lnTo>
                      <a:pt x="0" y="29"/>
                    </a:lnTo>
                    <a:lnTo>
                      <a:pt x="21" y="24"/>
                    </a:lnTo>
                    <a:lnTo>
                      <a:pt x="21" y="0"/>
                    </a:lnTo>
                    <a:lnTo>
                      <a:pt x="38" y="17"/>
                    </a:lnTo>
                    <a:lnTo>
                      <a:pt x="57" y="7"/>
                    </a:lnTo>
                    <a:lnTo>
                      <a:pt x="52" y="29"/>
                    </a:lnTo>
                    <a:lnTo>
                      <a:pt x="71" y="40"/>
                    </a:lnTo>
                    <a:lnTo>
                      <a:pt x="50" y="45"/>
                    </a:lnTo>
                    <a:lnTo>
                      <a:pt x="47" y="67"/>
                    </a:lnTo>
                    <a:lnTo>
                      <a:pt x="33" y="52"/>
                    </a:lnTo>
                    <a:lnTo>
                      <a:pt x="11" y="62"/>
                    </a:lnTo>
                    <a:close/>
                    <a:moveTo>
                      <a:pt x="19" y="40"/>
                    </a:moveTo>
                    <a:lnTo>
                      <a:pt x="14" y="62"/>
                    </a:lnTo>
                    <a:lnTo>
                      <a:pt x="33" y="52"/>
                    </a:lnTo>
                    <a:lnTo>
                      <a:pt x="33" y="52"/>
                    </a:lnTo>
                    <a:lnTo>
                      <a:pt x="47" y="67"/>
                    </a:lnTo>
                    <a:lnTo>
                      <a:pt x="47" y="45"/>
                    </a:lnTo>
                    <a:lnTo>
                      <a:pt x="69" y="38"/>
                    </a:lnTo>
                    <a:lnTo>
                      <a:pt x="50" y="29"/>
                    </a:lnTo>
                    <a:lnTo>
                      <a:pt x="57" y="7"/>
                    </a:lnTo>
                    <a:lnTo>
                      <a:pt x="38" y="17"/>
                    </a:lnTo>
                    <a:lnTo>
                      <a:pt x="38" y="17"/>
                    </a:lnTo>
                    <a:lnTo>
                      <a:pt x="21" y="2"/>
                    </a:lnTo>
                    <a:lnTo>
                      <a:pt x="21" y="24"/>
                    </a:lnTo>
                    <a:lnTo>
                      <a:pt x="0" y="29"/>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 name="Freeform 568">
                <a:extLst>
                  <a:ext uri="{FF2B5EF4-FFF2-40B4-BE49-F238E27FC236}">
                    <a16:creationId xmlns:a16="http://schemas.microsoft.com/office/drawing/2014/main" id="{2CE0F372-C5D6-4046-9531-05FA9ACC9823}"/>
                  </a:ext>
                </a:extLst>
              </p:cNvPr>
              <p:cNvSpPr>
                <a:spLocks noEditPoints="1"/>
              </p:cNvSpPr>
              <p:nvPr/>
            </p:nvSpPr>
            <p:spPr bwMode="auto">
              <a:xfrm>
                <a:off x="5598" y="1934"/>
                <a:ext cx="33" cy="35"/>
              </a:xfrm>
              <a:custGeom>
                <a:avLst/>
                <a:gdLst>
                  <a:gd name="T0" fmla="*/ 0 w 33"/>
                  <a:gd name="T1" fmla="*/ 23 h 35"/>
                  <a:gd name="T2" fmla="*/ 2 w 33"/>
                  <a:gd name="T3" fmla="*/ 7 h 35"/>
                  <a:gd name="T4" fmla="*/ 2 w 33"/>
                  <a:gd name="T5" fmla="*/ 7 h 35"/>
                  <a:gd name="T6" fmla="*/ 19 w 33"/>
                  <a:gd name="T7" fmla="*/ 0 h 35"/>
                  <a:gd name="T8" fmla="*/ 33 w 33"/>
                  <a:gd name="T9" fmla="*/ 12 h 35"/>
                  <a:gd name="T10" fmla="*/ 31 w 33"/>
                  <a:gd name="T11" fmla="*/ 28 h 35"/>
                  <a:gd name="T12" fmla="*/ 31 w 33"/>
                  <a:gd name="T13" fmla="*/ 28 h 35"/>
                  <a:gd name="T14" fmla="*/ 14 w 33"/>
                  <a:gd name="T15" fmla="*/ 35 h 35"/>
                  <a:gd name="T16" fmla="*/ 0 w 33"/>
                  <a:gd name="T17" fmla="*/ 23 h 35"/>
                  <a:gd name="T18" fmla="*/ 2 w 33"/>
                  <a:gd name="T19" fmla="*/ 7 h 35"/>
                  <a:gd name="T20" fmla="*/ 0 w 33"/>
                  <a:gd name="T21" fmla="*/ 23 h 35"/>
                  <a:gd name="T22" fmla="*/ 14 w 33"/>
                  <a:gd name="T23" fmla="*/ 35 h 35"/>
                  <a:gd name="T24" fmla="*/ 28 w 33"/>
                  <a:gd name="T25" fmla="*/ 28 h 35"/>
                  <a:gd name="T26" fmla="*/ 31 w 33"/>
                  <a:gd name="T27" fmla="*/ 12 h 35"/>
                  <a:gd name="T28" fmla="*/ 19 w 33"/>
                  <a:gd name="T29" fmla="*/ 0 h 35"/>
                  <a:gd name="T30" fmla="*/ 2 w 33"/>
                  <a:gd name="T31"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5">
                    <a:moveTo>
                      <a:pt x="0" y="23"/>
                    </a:moveTo>
                    <a:lnTo>
                      <a:pt x="2" y="7"/>
                    </a:lnTo>
                    <a:lnTo>
                      <a:pt x="2" y="7"/>
                    </a:lnTo>
                    <a:lnTo>
                      <a:pt x="19" y="0"/>
                    </a:lnTo>
                    <a:lnTo>
                      <a:pt x="33" y="12"/>
                    </a:lnTo>
                    <a:lnTo>
                      <a:pt x="31" y="28"/>
                    </a:lnTo>
                    <a:lnTo>
                      <a:pt x="31" y="28"/>
                    </a:lnTo>
                    <a:lnTo>
                      <a:pt x="14" y="35"/>
                    </a:lnTo>
                    <a:lnTo>
                      <a:pt x="0" y="23"/>
                    </a:lnTo>
                    <a:close/>
                    <a:moveTo>
                      <a:pt x="2" y="7"/>
                    </a:moveTo>
                    <a:lnTo>
                      <a:pt x="0" y="23"/>
                    </a:lnTo>
                    <a:lnTo>
                      <a:pt x="14" y="35"/>
                    </a:lnTo>
                    <a:lnTo>
                      <a:pt x="28" y="28"/>
                    </a:lnTo>
                    <a:lnTo>
                      <a:pt x="31" y="12"/>
                    </a:lnTo>
                    <a:lnTo>
                      <a:pt x="19" y="0"/>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 name="Freeform 569">
                <a:extLst>
                  <a:ext uri="{FF2B5EF4-FFF2-40B4-BE49-F238E27FC236}">
                    <a16:creationId xmlns:a16="http://schemas.microsoft.com/office/drawing/2014/main" id="{57253191-826F-4A2E-A2D4-C9C8C091557C}"/>
                  </a:ext>
                </a:extLst>
              </p:cNvPr>
              <p:cNvSpPr>
                <a:spLocks/>
              </p:cNvSpPr>
              <p:nvPr/>
            </p:nvSpPr>
            <p:spPr bwMode="auto">
              <a:xfrm>
                <a:off x="5600" y="1919"/>
                <a:ext cx="26" cy="65"/>
              </a:xfrm>
              <a:custGeom>
                <a:avLst/>
                <a:gdLst>
                  <a:gd name="T0" fmla="*/ 26 w 26"/>
                  <a:gd name="T1" fmla="*/ 65 h 65"/>
                  <a:gd name="T2" fmla="*/ 0 w 26"/>
                  <a:gd name="T3" fmla="*/ 0 h 65"/>
                  <a:gd name="T4" fmla="*/ 0 w 26"/>
                  <a:gd name="T5" fmla="*/ 0 h 65"/>
                  <a:gd name="T6" fmla="*/ 26 w 26"/>
                  <a:gd name="T7" fmla="*/ 65 h 65"/>
                  <a:gd name="T8" fmla="*/ 26 w 26"/>
                  <a:gd name="T9" fmla="*/ 65 h 65"/>
                </a:gdLst>
                <a:ahLst/>
                <a:cxnLst>
                  <a:cxn ang="0">
                    <a:pos x="T0" y="T1"/>
                  </a:cxn>
                  <a:cxn ang="0">
                    <a:pos x="T2" y="T3"/>
                  </a:cxn>
                  <a:cxn ang="0">
                    <a:pos x="T4" y="T5"/>
                  </a:cxn>
                  <a:cxn ang="0">
                    <a:pos x="T6" y="T7"/>
                  </a:cxn>
                  <a:cxn ang="0">
                    <a:pos x="T8" y="T9"/>
                  </a:cxn>
                </a:cxnLst>
                <a:rect l="0" t="0" r="r" b="b"/>
                <a:pathLst>
                  <a:path w="26" h="65">
                    <a:moveTo>
                      <a:pt x="26" y="65"/>
                    </a:moveTo>
                    <a:lnTo>
                      <a:pt x="0" y="0"/>
                    </a:lnTo>
                    <a:lnTo>
                      <a:pt x="0" y="0"/>
                    </a:lnTo>
                    <a:lnTo>
                      <a:pt x="26" y="65"/>
                    </a:lnTo>
                    <a:lnTo>
                      <a:pt x="26" y="6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 name="Freeform 570">
                <a:extLst>
                  <a:ext uri="{FF2B5EF4-FFF2-40B4-BE49-F238E27FC236}">
                    <a16:creationId xmlns:a16="http://schemas.microsoft.com/office/drawing/2014/main" id="{10A6BB1D-DB37-4BD3-88CB-F5507AC6949D}"/>
                  </a:ext>
                </a:extLst>
              </p:cNvPr>
              <p:cNvSpPr>
                <a:spLocks/>
              </p:cNvSpPr>
              <p:nvPr/>
            </p:nvSpPr>
            <p:spPr bwMode="auto">
              <a:xfrm>
                <a:off x="5579" y="1946"/>
                <a:ext cx="69" cy="11"/>
              </a:xfrm>
              <a:custGeom>
                <a:avLst/>
                <a:gdLst>
                  <a:gd name="T0" fmla="*/ 0 w 69"/>
                  <a:gd name="T1" fmla="*/ 0 h 11"/>
                  <a:gd name="T2" fmla="*/ 0 w 69"/>
                  <a:gd name="T3" fmla="*/ 0 h 11"/>
                  <a:gd name="T4" fmla="*/ 69 w 69"/>
                  <a:gd name="T5" fmla="*/ 9 h 11"/>
                  <a:gd name="T6" fmla="*/ 69 w 69"/>
                  <a:gd name="T7" fmla="*/ 11 h 11"/>
                  <a:gd name="T8" fmla="*/ 0 w 69"/>
                  <a:gd name="T9" fmla="*/ 0 h 11"/>
                </a:gdLst>
                <a:ahLst/>
                <a:cxnLst>
                  <a:cxn ang="0">
                    <a:pos x="T0" y="T1"/>
                  </a:cxn>
                  <a:cxn ang="0">
                    <a:pos x="T2" y="T3"/>
                  </a:cxn>
                  <a:cxn ang="0">
                    <a:pos x="T4" y="T5"/>
                  </a:cxn>
                  <a:cxn ang="0">
                    <a:pos x="T6" y="T7"/>
                  </a:cxn>
                  <a:cxn ang="0">
                    <a:pos x="T8" y="T9"/>
                  </a:cxn>
                </a:cxnLst>
                <a:rect l="0" t="0" r="r" b="b"/>
                <a:pathLst>
                  <a:path w="69" h="11">
                    <a:moveTo>
                      <a:pt x="0" y="0"/>
                    </a:moveTo>
                    <a:lnTo>
                      <a:pt x="0" y="0"/>
                    </a:lnTo>
                    <a:lnTo>
                      <a:pt x="69" y="9"/>
                    </a:lnTo>
                    <a:lnTo>
                      <a:pt x="69" y="11"/>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 name="Freeform 571">
                <a:extLst>
                  <a:ext uri="{FF2B5EF4-FFF2-40B4-BE49-F238E27FC236}">
                    <a16:creationId xmlns:a16="http://schemas.microsoft.com/office/drawing/2014/main" id="{C49B60FC-D01E-4B95-BD58-B676E1A60A86}"/>
                  </a:ext>
                </a:extLst>
              </p:cNvPr>
              <p:cNvSpPr>
                <a:spLocks/>
              </p:cNvSpPr>
              <p:nvPr/>
            </p:nvSpPr>
            <p:spPr bwMode="auto">
              <a:xfrm>
                <a:off x="5590" y="1924"/>
                <a:ext cx="46" cy="55"/>
              </a:xfrm>
              <a:custGeom>
                <a:avLst/>
                <a:gdLst>
                  <a:gd name="T0" fmla="*/ 0 w 46"/>
                  <a:gd name="T1" fmla="*/ 55 h 55"/>
                  <a:gd name="T2" fmla="*/ 46 w 46"/>
                  <a:gd name="T3" fmla="*/ 0 h 55"/>
                  <a:gd name="T4" fmla="*/ 46 w 46"/>
                  <a:gd name="T5" fmla="*/ 0 h 55"/>
                  <a:gd name="T6" fmla="*/ 3 w 46"/>
                  <a:gd name="T7" fmla="*/ 55 h 55"/>
                  <a:gd name="T8" fmla="*/ 0 w 46"/>
                  <a:gd name="T9" fmla="*/ 55 h 55"/>
                </a:gdLst>
                <a:ahLst/>
                <a:cxnLst>
                  <a:cxn ang="0">
                    <a:pos x="T0" y="T1"/>
                  </a:cxn>
                  <a:cxn ang="0">
                    <a:pos x="T2" y="T3"/>
                  </a:cxn>
                  <a:cxn ang="0">
                    <a:pos x="T4" y="T5"/>
                  </a:cxn>
                  <a:cxn ang="0">
                    <a:pos x="T6" y="T7"/>
                  </a:cxn>
                  <a:cxn ang="0">
                    <a:pos x="T8" y="T9"/>
                  </a:cxn>
                </a:cxnLst>
                <a:rect l="0" t="0" r="r" b="b"/>
                <a:pathLst>
                  <a:path w="46" h="55">
                    <a:moveTo>
                      <a:pt x="0" y="55"/>
                    </a:moveTo>
                    <a:lnTo>
                      <a:pt x="46" y="0"/>
                    </a:lnTo>
                    <a:lnTo>
                      <a:pt x="46" y="0"/>
                    </a:lnTo>
                    <a:lnTo>
                      <a:pt x="3" y="55"/>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 name="Freeform 572">
                <a:extLst>
                  <a:ext uri="{FF2B5EF4-FFF2-40B4-BE49-F238E27FC236}">
                    <a16:creationId xmlns:a16="http://schemas.microsoft.com/office/drawing/2014/main" id="{25D72E74-3618-45B9-B6B5-255BB1A3CD3F}"/>
                  </a:ext>
                </a:extLst>
              </p:cNvPr>
              <p:cNvSpPr>
                <a:spLocks noEditPoints="1"/>
              </p:cNvSpPr>
              <p:nvPr/>
            </p:nvSpPr>
            <p:spPr bwMode="auto">
              <a:xfrm>
                <a:off x="5731" y="1534"/>
                <a:ext cx="72" cy="67"/>
              </a:xfrm>
              <a:custGeom>
                <a:avLst/>
                <a:gdLst>
                  <a:gd name="T0" fmla="*/ 15 w 72"/>
                  <a:gd name="T1" fmla="*/ 62 h 67"/>
                  <a:gd name="T2" fmla="*/ 19 w 72"/>
                  <a:gd name="T3" fmla="*/ 40 h 67"/>
                  <a:gd name="T4" fmla="*/ 0 w 72"/>
                  <a:gd name="T5" fmla="*/ 29 h 67"/>
                  <a:gd name="T6" fmla="*/ 22 w 72"/>
                  <a:gd name="T7" fmla="*/ 21 h 67"/>
                  <a:gd name="T8" fmla="*/ 24 w 72"/>
                  <a:gd name="T9" fmla="*/ 0 h 67"/>
                  <a:gd name="T10" fmla="*/ 39 w 72"/>
                  <a:gd name="T11" fmla="*/ 14 h 67"/>
                  <a:gd name="T12" fmla="*/ 60 w 72"/>
                  <a:gd name="T13" fmla="*/ 5 h 67"/>
                  <a:gd name="T14" fmla="*/ 53 w 72"/>
                  <a:gd name="T15" fmla="*/ 26 h 67"/>
                  <a:gd name="T16" fmla="*/ 72 w 72"/>
                  <a:gd name="T17" fmla="*/ 38 h 67"/>
                  <a:gd name="T18" fmla="*/ 50 w 72"/>
                  <a:gd name="T19" fmla="*/ 45 h 67"/>
                  <a:gd name="T20" fmla="*/ 50 w 72"/>
                  <a:gd name="T21" fmla="*/ 67 h 67"/>
                  <a:gd name="T22" fmla="*/ 34 w 72"/>
                  <a:gd name="T23" fmla="*/ 50 h 67"/>
                  <a:gd name="T24" fmla="*/ 15 w 72"/>
                  <a:gd name="T25" fmla="*/ 62 h 67"/>
                  <a:gd name="T26" fmla="*/ 22 w 72"/>
                  <a:gd name="T27" fmla="*/ 40 h 67"/>
                  <a:gd name="T28" fmla="*/ 15 w 72"/>
                  <a:gd name="T29" fmla="*/ 59 h 67"/>
                  <a:gd name="T30" fmla="*/ 34 w 72"/>
                  <a:gd name="T31" fmla="*/ 50 h 67"/>
                  <a:gd name="T32" fmla="*/ 34 w 72"/>
                  <a:gd name="T33" fmla="*/ 50 h 67"/>
                  <a:gd name="T34" fmla="*/ 50 w 72"/>
                  <a:gd name="T35" fmla="*/ 64 h 67"/>
                  <a:gd name="T36" fmla="*/ 50 w 72"/>
                  <a:gd name="T37" fmla="*/ 43 h 67"/>
                  <a:gd name="T38" fmla="*/ 72 w 72"/>
                  <a:gd name="T39" fmla="*/ 38 h 67"/>
                  <a:gd name="T40" fmla="*/ 53 w 72"/>
                  <a:gd name="T41" fmla="*/ 26 h 67"/>
                  <a:gd name="T42" fmla="*/ 58 w 72"/>
                  <a:gd name="T43" fmla="*/ 7 h 67"/>
                  <a:gd name="T44" fmla="*/ 39 w 72"/>
                  <a:gd name="T45" fmla="*/ 17 h 67"/>
                  <a:gd name="T46" fmla="*/ 39 w 72"/>
                  <a:gd name="T47" fmla="*/ 17 h 67"/>
                  <a:gd name="T48" fmla="*/ 24 w 72"/>
                  <a:gd name="T49" fmla="*/ 0 h 67"/>
                  <a:gd name="T50" fmla="*/ 24 w 72"/>
                  <a:gd name="T51" fmla="*/ 21 h 67"/>
                  <a:gd name="T52" fmla="*/ 3 w 72"/>
                  <a:gd name="T53" fmla="*/ 29 h 67"/>
                  <a:gd name="T54" fmla="*/ 22 w 72"/>
                  <a:gd name="T55" fmla="*/ 4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7">
                    <a:moveTo>
                      <a:pt x="15" y="62"/>
                    </a:moveTo>
                    <a:lnTo>
                      <a:pt x="19" y="40"/>
                    </a:lnTo>
                    <a:lnTo>
                      <a:pt x="0" y="29"/>
                    </a:lnTo>
                    <a:lnTo>
                      <a:pt x="22" y="21"/>
                    </a:lnTo>
                    <a:lnTo>
                      <a:pt x="24" y="0"/>
                    </a:lnTo>
                    <a:lnTo>
                      <a:pt x="39" y="14"/>
                    </a:lnTo>
                    <a:lnTo>
                      <a:pt x="60" y="5"/>
                    </a:lnTo>
                    <a:lnTo>
                      <a:pt x="53" y="26"/>
                    </a:lnTo>
                    <a:lnTo>
                      <a:pt x="72" y="38"/>
                    </a:lnTo>
                    <a:lnTo>
                      <a:pt x="50" y="45"/>
                    </a:lnTo>
                    <a:lnTo>
                      <a:pt x="50" y="67"/>
                    </a:lnTo>
                    <a:lnTo>
                      <a:pt x="34" y="50"/>
                    </a:lnTo>
                    <a:lnTo>
                      <a:pt x="15" y="62"/>
                    </a:lnTo>
                    <a:close/>
                    <a:moveTo>
                      <a:pt x="22" y="40"/>
                    </a:moveTo>
                    <a:lnTo>
                      <a:pt x="15" y="59"/>
                    </a:lnTo>
                    <a:lnTo>
                      <a:pt x="34" y="50"/>
                    </a:lnTo>
                    <a:lnTo>
                      <a:pt x="34" y="50"/>
                    </a:lnTo>
                    <a:lnTo>
                      <a:pt x="50" y="64"/>
                    </a:lnTo>
                    <a:lnTo>
                      <a:pt x="50" y="43"/>
                    </a:lnTo>
                    <a:lnTo>
                      <a:pt x="72" y="38"/>
                    </a:lnTo>
                    <a:lnTo>
                      <a:pt x="53" y="26"/>
                    </a:lnTo>
                    <a:lnTo>
                      <a:pt x="58" y="7"/>
                    </a:lnTo>
                    <a:lnTo>
                      <a:pt x="39" y="17"/>
                    </a:lnTo>
                    <a:lnTo>
                      <a:pt x="39" y="17"/>
                    </a:lnTo>
                    <a:lnTo>
                      <a:pt x="24" y="0"/>
                    </a:lnTo>
                    <a:lnTo>
                      <a:pt x="24" y="21"/>
                    </a:lnTo>
                    <a:lnTo>
                      <a:pt x="3" y="29"/>
                    </a:lnTo>
                    <a:lnTo>
                      <a:pt x="22"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 name="Freeform 573">
                <a:extLst>
                  <a:ext uri="{FF2B5EF4-FFF2-40B4-BE49-F238E27FC236}">
                    <a16:creationId xmlns:a16="http://schemas.microsoft.com/office/drawing/2014/main" id="{1B77B941-77B1-448C-A2E3-66CC12623DE9}"/>
                  </a:ext>
                </a:extLst>
              </p:cNvPr>
              <p:cNvSpPr>
                <a:spLocks noEditPoints="1"/>
              </p:cNvSpPr>
              <p:nvPr/>
            </p:nvSpPr>
            <p:spPr bwMode="auto">
              <a:xfrm>
                <a:off x="5750" y="1548"/>
                <a:ext cx="34" cy="36"/>
              </a:xfrm>
              <a:custGeom>
                <a:avLst/>
                <a:gdLst>
                  <a:gd name="T0" fmla="*/ 0 w 34"/>
                  <a:gd name="T1" fmla="*/ 26 h 36"/>
                  <a:gd name="T2" fmla="*/ 3 w 34"/>
                  <a:gd name="T3" fmla="*/ 7 h 36"/>
                  <a:gd name="T4" fmla="*/ 3 w 34"/>
                  <a:gd name="T5" fmla="*/ 7 h 36"/>
                  <a:gd name="T6" fmla="*/ 20 w 34"/>
                  <a:gd name="T7" fmla="*/ 0 h 36"/>
                  <a:gd name="T8" fmla="*/ 34 w 34"/>
                  <a:gd name="T9" fmla="*/ 12 h 36"/>
                  <a:gd name="T10" fmla="*/ 31 w 34"/>
                  <a:gd name="T11" fmla="*/ 31 h 36"/>
                  <a:gd name="T12" fmla="*/ 31 w 34"/>
                  <a:gd name="T13" fmla="*/ 31 h 36"/>
                  <a:gd name="T14" fmla="*/ 15 w 34"/>
                  <a:gd name="T15" fmla="*/ 36 h 36"/>
                  <a:gd name="T16" fmla="*/ 0 w 34"/>
                  <a:gd name="T17" fmla="*/ 26 h 36"/>
                  <a:gd name="T18" fmla="*/ 5 w 34"/>
                  <a:gd name="T19" fmla="*/ 7 h 36"/>
                  <a:gd name="T20" fmla="*/ 3 w 34"/>
                  <a:gd name="T21" fmla="*/ 26 h 36"/>
                  <a:gd name="T22" fmla="*/ 15 w 34"/>
                  <a:gd name="T23" fmla="*/ 36 h 36"/>
                  <a:gd name="T24" fmla="*/ 31 w 34"/>
                  <a:gd name="T25" fmla="*/ 29 h 36"/>
                  <a:gd name="T26" fmla="*/ 34 w 34"/>
                  <a:gd name="T27" fmla="*/ 12 h 36"/>
                  <a:gd name="T28" fmla="*/ 20 w 34"/>
                  <a:gd name="T29" fmla="*/ 3 h 36"/>
                  <a:gd name="T30" fmla="*/ 5 w 34"/>
                  <a:gd name="T31"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36">
                    <a:moveTo>
                      <a:pt x="0" y="26"/>
                    </a:moveTo>
                    <a:lnTo>
                      <a:pt x="3" y="7"/>
                    </a:lnTo>
                    <a:lnTo>
                      <a:pt x="3" y="7"/>
                    </a:lnTo>
                    <a:lnTo>
                      <a:pt x="20" y="0"/>
                    </a:lnTo>
                    <a:lnTo>
                      <a:pt x="34" y="12"/>
                    </a:lnTo>
                    <a:lnTo>
                      <a:pt x="31" y="31"/>
                    </a:lnTo>
                    <a:lnTo>
                      <a:pt x="31" y="31"/>
                    </a:lnTo>
                    <a:lnTo>
                      <a:pt x="15" y="36"/>
                    </a:lnTo>
                    <a:lnTo>
                      <a:pt x="0" y="26"/>
                    </a:lnTo>
                    <a:close/>
                    <a:moveTo>
                      <a:pt x="5" y="7"/>
                    </a:moveTo>
                    <a:lnTo>
                      <a:pt x="3" y="26"/>
                    </a:lnTo>
                    <a:lnTo>
                      <a:pt x="15" y="36"/>
                    </a:lnTo>
                    <a:lnTo>
                      <a:pt x="31" y="29"/>
                    </a:lnTo>
                    <a:lnTo>
                      <a:pt x="34" y="12"/>
                    </a:lnTo>
                    <a:lnTo>
                      <a:pt x="20" y="3"/>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 name="Freeform 574">
                <a:extLst>
                  <a:ext uri="{FF2B5EF4-FFF2-40B4-BE49-F238E27FC236}">
                    <a16:creationId xmlns:a16="http://schemas.microsoft.com/office/drawing/2014/main" id="{C882C151-4083-4C2C-A1B9-629903DB14A8}"/>
                  </a:ext>
                </a:extLst>
              </p:cNvPr>
              <p:cNvSpPr>
                <a:spLocks/>
              </p:cNvSpPr>
              <p:nvPr/>
            </p:nvSpPr>
            <p:spPr bwMode="auto">
              <a:xfrm>
                <a:off x="5755" y="1534"/>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 name="Freeform 575">
                <a:extLst>
                  <a:ext uri="{FF2B5EF4-FFF2-40B4-BE49-F238E27FC236}">
                    <a16:creationId xmlns:a16="http://schemas.microsoft.com/office/drawing/2014/main" id="{E2FB54B0-9169-4D10-A732-51B4FAC4FB23}"/>
                  </a:ext>
                </a:extLst>
              </p:cNvPr>
              <p:cNvSpPr>
                <a:spLocks/>
              </p:cNvSpPr>
              <p:nvPr/>
            </p:nvSpPr>
            <p:spPr bwMode="auto">
              <a:xfrm>
                <a:off x="5734" y="1563"/>
                <a:ext cx="69" cy="9"/>
              </a:xfrm>
              <a:custGeom>
                <a:avLst/>
                <a:gdLst>
                  <a:gd name="T0" fmla="*/ 0 w 69"/>
                  <a:gd name="T1" fmla="*/ 0 h 9"/>
                  <a:gd name="T2" fmla="*/ 0 w 69"/>
                  <a:gd name="T3" fmla="*/ 0 h 9"/>
                  <a:gd name="T4" fmla="*/ 69 w 69"/>
                  <a:gd name="T5" fmla="*/ 9 h 9"/>
                  <a:gd name="T6" fmla="*/ 69 w 69"/>
                  <a:gd name="T7" fmla="*/ 9 h 9"/>
                  <a:gd name="T8" fmla="*/ 0 w 69"/>
                  <a:gd name="T9" fmla="*/ 0 h 9"/>
                </a:gdLst>
                <a:ahLst/>
                <a:cxnLst>
                  <a:cxn ang="0">
                    <a:pos x="T0" y="T1"/>
                  </a:cxn>
                  <a:cxn ang="0">
                    <a:pos x="T2" y="T3"/>
                  </a:cxn>
                  <a:cxn ang="0">
                    <a:pos x="T4" y="T5"/>
                  </a:cxn>
                  <a:cxn ang="0">
                    <a:pos x="T6" y="T7"/>
                  </a:cxn>
                  <a:cxn ang="0">
                    <a:pos x="T8" y="T9"/>
                  </a:cxn>
                </a:cxnLst>
                <a:rect l="0" t="0" r="r" b="b"/>
                <a:pathLst>
                  <a:path w="69" h="9">
                    <a:moveTo>
                      <a:pt x="0" y="0"/>
                    </a:moveTo>
                    <a:lnTo>
                      <a:pt x="0" y="0"/>
                    </a:lnTo>
                    <a:lnTo>
                      <a:pt x="69" y="9"/>
                    </a:lnTo>
                    <a:lnTo>
                      <a:pt x="69"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 name="Freeform 576">
                <a:extLst>
                  <a:ext uri="{FF2B5EF4-FFF2-40B4-BE49-F238E27FC236}">
                    <a16:creationId xmlns:a16="http://schemas.microsoft.com/office/drawing/2014/main" id="{38A20D8E-6C9A-4EFB-8CC2-B32CCA4B0A3D}"/>
                  </a:ext>
                </a:extLst>
              </p:cNvPr>
              <p:cNvSpPr>
                <a:spLocks/>
              </p:cNvSpPr>
              <p:nvPr/>
            </p:nvSpPr>
            <p:spPr bwMode="auto">
              <a:xfrm>
                <a:off x="5746" y="1539"/>
                <a:ext cx="43" cy="57"/>
              </a:xfrm>
              <a:custGeom>
                <a:avLst/>
                <a:gdLst>
                  <a:gd name="T0" fmla="*/ 0 w 43"/>
                  <a:gd name="T1" fmla="*/ 54 h 57"/>
                  <a:gd name="T2" fmla="*/ 43 w 43"/>
                  <a:gd name="T3" fmla="*/ 0 h 57"/>
                  <a:gd name="T4" fmla="*/ 43 w 43"/>
                  <a:gd name="T5" fmla="*/ 0 h 57"/>
                  <a:gd name="T6" fmla="*/ 0 w 43"/>
                  <a:gd name="T7" fmla="*/ 57 h 57"/>
                  <a:gd name="T8" fmla="*/ 0 w 43"/>
                  <a:gd name="T9" fmla="*/ 54 h 57"/>
                </a:gdLst>
                <a:ahLst/>
                <a:cxnLst>
                  <a:cxn ang="0">
                    <a:pos x="T0" y="T1"/>
                  </a:cxn>
                  <a:cxn ang="0">
                    <a:pos x="T2" y="T3"/>
                  </a:cxn>
                  <a:cxn ang="0">
                    <a:pos x="T4" y="T5"/>
                  </a:cxn>
                  <a:cxn ang="0">
                    <a:pos x="T6" y="T7"/>
                  </a:cxn>
                  <a:cxn ang="0">
                    <a:pos x="T8" y="T9"/>
                  </a:cxn>
                </a:cxnLst>
                <a:rect l="0" t="0" r="r" b="b"/>
                <a:pathLst>
                  <a:path w="43" h="57">
                    <a:moveTo>
                      <a:pt x="0" y="54"/>
                    </a:moveTo>
                    <a:lnTo>
                      <a:pt x="43" y="0"/>
                    </a:lnTo>
                    <a:lnTo>
                      <a:pt x="43" y="0"/>
                    </a:lnTo>
                    <a:lnTo>
                      <a:pt x="0" y="57"/>
                    </a:lnTo>
                    <a:lnTo>
                      <a:pt x="0" y="5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 name="Freeform 577">
                <a:extLst>
                  <a:ext uri="{FF2B5EF4-FFF2-40B4-BE49-F238E27FC236}">
                    <a16:creationId xmlns:a16="http://schemas.microsoft.com/office/drawing/2014/main" id="{97AFEAB6-1A7B-489D-9A3F-DF9FFE16CF71}"/>
                  </a:ext>
                </a:extLst>
              </p:cNvPr>
              <p:cNvSpPr>
                <a:spLocks noEditPoints="1"/>
              </p:cNvSpPr>
              <p:nvPr/>
            </p:nvSpPr>
            <p:spPr bwMode="auto">
              <a:xfrm>
                <a:off x="5650" y="1165"/>
                <a:ext cx="72" cy="67"/>
              </a:xfrm>
              <a:custGeom>
                <a:avLst/>
                <a:gdLst>
                  <a:gd name="T0" fmla="*/ 14 w 72"/>
                  <a:gd name="T1" fmla="*/ 62 h 67"/>
                  <a:gd name="T2" fmla="*/ 19 w 72"/>
                  <a:gd name="T3" fmla="*/ 41 h 67"/>
                  <a:gd name="T4" fmla="*/ 0 w 72"/>
                  <a:gd name="T5" fmla="*/ 29 h 67"/>
                  <a:gd name="T6" fmla="*/ 22 w 72"/>
                  <a:gd name="T7" fmla="*/ 22 h 67"/>
                  <a:gd name="T8" fmla="*/ 24 w 72"/>
                  <a:gd name="T9" fmla="*/ 0 h 67"/>
                  <a:gd name="T10" fmla="*/ 38 w 72"/>
                  <a:gd name="T11" fmla="*/ 15 h 67"/>
                  <a:gd name="T12" fmla="*/ 60 w 72"/>
                  <a:gd name="T13" fmla="*/ 5 h 67"/>
                  <a:gd name="T14" fmla="*/ 53 w 72"/>
                  <a:gd name="T15" fmla="*/ 26 h 67"/>
                  <a:gd name="T16" fmla="*/ 72 w 72"/>
                  <a:gd name="T17" fmla="*/ 38 h 67"/>
                  <a:gd name="T18" fmla="*/ 50 w 72"/>
                  <a:gd name="T19" fmla="*/ 46 h 67"/>
                  <a:gd name="T20" fmla="*/ 50 w 72"/>
                  <a:gd name="T21" fmla="*/ 67 h 67"/>
                  <a:gd name="T22" fmla="*/ 34 w 72"/>
                  <a:gd name="T23" fmla="*/ 50 h 67"/>
                  <a:gd name="T24" fmla="*/ 14 w 72"/>
                  <a:gd name="T25" fmla="*/ 62 h 67"/>
                  <a:gd name="T26" fmla="*/ 22 w 72"/>
                  <a:gd name="T27" fmla="*/ 41 h 67"/>
                  <a:gd name="T28" fmla="*/ 14 w 72"/>
                  <a:gd name="T29" fmla="*/ 60 h 67"/>
                  <a:gd name="T30" fmla="*/ 34 w 72"/>
                  <a:gd name="T31" fmla="*/ 50 h 67"/>
                  <a:gd name="T32" fmla="*/ 34 w 72"/>
                  <a:gd name="T33" fmla="*/ 50 h 67"/>
                  <a:gd name="T34" fmla="*/ 50 w 72"/>
                  <a:gd name="T35" fmla="*/ 65 h 67"/>
                  <a:gd name="T36" fmla="*/ 50 w 72"/>
                  <a:gd name="T37" fmla="*/ 43 h 67"/>
                  <a:gd name="T38" fmla="*/ 72 w 72"/>
                  <a:gd name="T39" fmla="*/ 38 h 67"/>
                  <a:gd name="T40" fmla="*/ 53 w 72"/>
                  <a:gd name="T41" fmla="*/ 26 h 67"/>
                  <a:gd name="T42" fmla="*/ 57 w 72"/>
                  <a:gd name="T43" fmla="*/ 5 h 67"/>
                  <a:gd name="T44" fmla="*/ 38 w 72"/>
                  <a:gd name="T45" fmla="*/ 17 h 67"/>
                  <a:gd name="T46" fmla="*/ 38 w 72"/>
                  <a:gd name="T47" fmla="*/ 17 h 67"/>
                  <a:gd name="T48" fmla="*/ 24 w 72"/>
                  <a:gd name="T49" fmla="*/ 0 h 67"/>
                  <a:gd name="T50" fmla="*/ 24 w 72"/>
                  <a:gd name="T51" fmla="*/ 22 h 67"/>
                  <a:gd name="T52" fmla="*/ 3 w 72"/>
                  <a:gd name="T53" fmla="*/ 29 h 67"/>
                  <a:gd name="T54" fmla="*/ 22 w 72"/>
                  <a:gd name="T55" fmla="*/ 4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7">
                    <a:moveTo>
                      <a:pt x="14" y="62"/>
                    </a:moveTo>
                    <a:lnTo>
                      <a:pt x="19" y="41"/>
                    </a:lnTo>
                    <a:lnTo>
                      <a:pt x="0" y="29"/>
                    </a:lnTo>
                    <a:lnTo>
                      <a:pt x="22" y="22"/>
                    </a:lnTo>
                    <a:lnTo>
                      <a:pt x="24" y="0"/>
                    </a:lnTo>
                    <a:lnTo>
                      <a:pt x="38" y="15"/>
                    </a:lnTo>
                    <a:lnTo>
                      <a:pt x="60" y="5"/>
                    </a:lnTo>
                    <a:lnTo>
                      <a:pt x="53" y="26"/>
                    </a:lnTo>
                    <a:lnTo>
                      <a:pt x="72" y="38"/>
                    </a:lnTo>
                    <a:lnTo>
                      <a:pt x="50" y="46"/>
                    </a:lnTo>
                    <a:lnTo>
                      <a:pt x="50" y="67"/>
                    </a:lnTo>
                    <a:lnTo>
                      <a:pt x="34" y="50"/>
                    </a:lnTo>
                    <a:lnTo>
                      <a:pt x="14" y="62"/>
                    </a:lnTo>
                    <a:close/>
                    <a:moveTo>
                      <a:pt x="22" y="41"/>
                    </a:moveTo>
                    <a:lnTo>
                      <a:pt x="14" y="60"/>
                    </a:lnTo>
                    <a:lnTo>
                      <a:pt x="34" y="50"/>
                    </a:lnTo>
                    <a:lnTo>
                      <a:pt x="34" y="50"/>
                    </a:lnTo>
                    <a:lnTo>
                      <a:pt x="50" y="65"/>
                    </a:lnTo>
                    <a:lnTo>
                      <a:pt x="50" y="43"/>
                    </a:lnTo>
                    <a:lnTo>
                      <a:pt x="72" y="38"/>
                    </a:lnTo>
                    <a:lnTo>
                      <a:pt x="53" y="26"/>
                    </a:lnTo>
                    <a:lnTo>
                      <a:pt x="57" y="5"/>
                    </a:lnTo>
                    <a:lnTo>
                      <a:pt x="38" y="17"/>
                    </a:lnTo>
                    <a:lnTo>
                      <a:pt x="38" y="17"/>
                    </a:lnTo>
                    <a:lnTo>
                      <a:pt x="24" y="0"/>
                    </a:lnTo>
                    <a:lnTo>
                      <a:pt x="24" y="22"/>
                    </a:lnTo>
                    <a:lnTo>
                      <a:pt x="3" y="29"/>
                    </a:lnTo>
                    <a:lnTo>
                      <a:pt x="22"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7" name="Freeform 578">
                <a:extLst>
                  <a:ext uri="{FF2B5EF4-FFF2-40B4-BE49-F238E27FC236}">
                    <a16:creationId xmlns:a16="http://schemas.microsoft.com/office/drawing/2014/main" id="{D5525F7A-E984-4675-91EE-4ABCD332668E}"/>
                  </a:ext>
                </a:extLst>
              </p:cNvPr>
              <p:cNvSpPr>
                <a:spLocks noEditPoints="1"/>
              </p:cNvSpPr>
              <p:nvPr/>
            </p:nvSpPr>
            <p:spPr bwMode="auto">
              <a:xfrm>
                <a:off x="5669" y="1180"/>
                <a:ext cx="34" cy="35"/>
              </a:xfrm>
              <a:custGeom>
                <a:avLst/>
                <a:gdLst>
                  <a:gd name="T0" fmla="*/ 0 w 34"/>
                  <a:gd name="T1" fmla="*/ 26 h 35"/>
                  <a:gd name="T2" fmla="*/ 3 w 34"/>
                  <a:gd name="T3" fmla="*/ 7 h 35"/>
                  <a:gd name="T4" fmla="*/ 3 w 34"/>
                  <a:gd name="T5" fmla="*/ 7 h 35"/>
                  <a:gd name="T6" fmla="*/ 19 w 34"/>
                  <a:gd name="T7" fmla="*/ 0 h 35"/>
                  <a:gd name="T8" fmla="*/ 34 w 34"/>
                  <a:gd name="T9" fmla="*/ 11 h 35"/>
                  <a:gd name="T10" fmla="*/ 31 w 34"/>
                  <a:gd name="T11" fmla="*/ 31 h 35"/>
                  <a:gd name="T12" fmla="*/ 31 w 34"/>
                  <a:gd name="T13" fmla="*/ 31 h 35"/>
                  <a:gd name="T14" fmla="*/ 15 w 34"/>
                  <a:gd name="T15" fmla="*/ 35 h 35"/>
                  <a:gd name="T16" fmla="*/ 0 w 34"/>
                  <a:gd name="T17" fmla="*/ 26 h 35"/>
                  <a:gd name="T18" fmla="*/ 5 w 34"/>
                  <a:gd name="T19" fmla="*/ 7 h 35"/>
                  <a:gd name="T20" fmla="*/ 3 w 34"/>
                  <a:gd name="T21" fmla="*/ 26 h 35"/>
                  <a:gd name="T22" fmla="*/ 15 w 34"/>
                  <a:gd name="T23" fmla="*/ 35 h 35"/>
                  <a:gd name="T24" fmla="*/ 31 w 34"/>
                  <a:gd name="T25" fmla="*/ 28 h 35"/>
                  <a:gd name="T26" fmla="*/ 34 w 34"/>
                  <a:gd name="T27" fmla="*/ 11 h 35"/>
                  <a:gd name="T28" fmla="*/ 19 w 34"/>
                  <a:gd name="T29" fmla="*/ 2 h 35"/>
                  <a:gd name="T30" fmla="*/ 5 w 34"/>
                  <a:gd name="T31"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35">
                    <a:moveTo>
                      <a:pt x="0" y="26"/>
                    </a:moveTo>
                    <a:lnTo>
                      <a:pt x="3" y="7"/>
                    </a:lnTo>
                    <a:lnTo>
                      <a:pt x="3" y="7"/>
                    </a:lnTo>
                    <a:lnTo>
                      <a:pt x="19" y="0"/>
                    </a:lnTo>
                    <a:lnTo>
                      <a:pt x="34" y="11"/>
                    </a:lnTo>
                    <a:lnTo>
                      <a:pt x="31" y="31"/>
                    </a:lnTo>
                    <a:lnTo>
                      <a:pt x="31" y="31"/>
                    </a:lnTo>
                    <a:lnTo>
                      <a:pt x="15" y="35"/>
                    </a:lnTo>
                    <a:lnTo>
                      <a:pt x="0" y="26"/>
                    </a:lnTo>
                    <a:close/>
                    <a:moveTo>
                      <a:pt x="5" y="7"/>
                    </a:moveTo>
                    <a:lnTo>
                      <a:pt x="3" y="26"/>
                    </a:lnTo>
                    <a:lnTo>
                      <a:pt x="15" y="35"/>
                    </a:lnTo>
                    <a:lnTo>
                      <a:pt x="31" y="28"/>
                    </a:lnTo>
                    <a:lnTo>
                      <a:pt x="34" y="11"/>
                    </a:lnTo>
                    <a:lnTo>
                      <a:pt x="19" y="2"/>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8" name="Freeform 579">
                <a:extLst>
                  <a:ext uri="{FF2B5EF4-FFF2-40B4-BE49-F238E27FC236}">
                    <a16:creationId xmlns:a16="http://schemas.microsoft.com/office/drawing/2014/main" id="{BD1B02B7-2BE4-4898-9BDE-1402B32DECF9}"/>
                  </a:ext>
                </a:extLst>
              </p:cNvPr>
              <p:cNvSpPr>
                <a:spLocks/>
              </p:cNvSpPr>
              <p:nvPr/>
            </p:nvSpPr>
            <p:spPr bwMode="auto">
              <a:xfrm>
                <a:off x="5674" y="1165"/>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9" name="Freeform 580">
                <a:extLst>
                  <a:ext uri="{FF2B5EF4-FFF2-40B4-BE49-F238E27FC236}">
                    <a16:creationId xmlns:a16="http://schemas.microsoft.com/office/drawing/2014/main" id="{CBA048D6-D29F-4E6E-9352-75FC9AF641EE}"/>
                  </a:ext>
                </a:extLst>
              </p:cNvPr>
              <p:cNvSpPr>
                <a:spLocks/>
              </p:cNvSpPr>
              <p:nvPr/>
            </p:nvSpPr>
            <p:spPr bwMode="auto">
              <a:xfrm>
                <a:off x="5653" y="1194"/>
                <a:ext cx="69" cy="9"/>
              </a:xfrm>
              <a:custGeom>
                <a:avLst/>
                <a:gdLst>
                  <a:gd name="T0" fmla="*/ 0 w 69"/>
                  <a:gd name="T1" fmla="*/ 0 h 9"/>
                  <a:gd name="T2" fmla="*/ 0 w 69"/>
                  <a:gd name="T3" fmla="*/ 0 h 9"/>
                  <a:gd name="T4" fmla="*/ 69 w 69"/>
                  <a:gd name="T5" fmla="*/ 9 h 9"/>
                  <a:gd name="T6" fmla="*/ 69 w 69"/>
                  <a:gd name="T7" fmla="*/ 9 h 9"/>
                  <a:gd name="T8" fmla="*/ 0 w 69"/>
                  <a:gd name="T9" fmla="*/ 0 h 9"/>
                </a:gdLst>
                <a:ahLst/>
                <a:cxnLst>
                  <a:cxn ang="0">
                    <a:pos x="T0" y="T1"/>
                  </a:cxn>
                  <a:cxn ang="0">
                    <a:pos x="T2" y="T3"/>
                  </a:cxn>
                  <a:cxn ang="0">
                    <a:pos x="T4" y="T5"/>
                  </a:cxn>
                  <a:cxn ang="0">
                    <a:pos x="T6" y="T7"/>
                  </a:cxn>
                  <a:cxn ang="0">
                    <a:pos x="T8" y="T9"/>
                  </a:cxn>
                </a:cxnLst>
                <a:rect l="0" t="0" r="r" b="b"/>
                <a:pathLst>
                  <a:path w="69" h="9">
                    <a:moveTo>
                      <a:pt x="0" y="0"/>
                    </a:moveTo>
                    <a:lnTo>
                      <a:pt x="0" y="0"/>
                    </a:lnTo>
                    <a:lnTo>
                      <a:pt x="69" y="9"/>
                    </a:lnTo>
                    <a:lnTo>
                      <a:pt x="69"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0" name="Freeform 581">
                <a:extLst>
                  <a:ext uri="{FF2B5EF4-FFF2-40B4-BE49-F238E27FC236}">
                    <a16:creationId xmlns:a16="http://schemas.microsoft.com/office/drawing/2014/main" id="{C72F2F57-5BD0-43DE-A15B-966DDBFCBE60}"/>
                  </a:ext>
                </a:extLst>
              </p:cNvPr>
              <p:cNvSpPr>
                <a:spLocks/>
              </p:cNvSpPr>
              <p:nvPr/>
            </p:nvSpPr>
            <p:spPr bwMode="auto">
              <a:xfrm>
                <a:off x="5664" y="1170"/>
                <a:ext cx="46" cy="57"/>
              </a:xfrm>
              <a:custGeom>
                <a:avLst/>
                <a:gdLst>
                  <a:gd name="T0" fmla="*/ 0 w 46"/>
                  <a:gd name="T1" fmla="*/ 55 h 57"/>
                  <a:gd name="T2" fmla="*/ 43 w 46"/>
                  <a:gd name="T3" fmla="*/ 0 h 57"/>
                  <a:gd name="T4" fmla="*/ 46 w 46"/>
                  <a:gd name="T5" fmla="*/ 0 h 57"/>
                  <a:gd name="T6" fmla="*/ 0 w 46"/>
                  <a:gd name="T7" fmla="*/ 57 h 57"/>
                  <a:gd name="T8" fmla="*/ 0 w 46"/>
                  <a:gd name="T9" fmla="*/ 55 h 57"/>
                </a:gdLst>
                <a:ahLst/>
                <a:cxnLst>
                  <a:cxn ang="0">
                    <a:pos x="T0" y="T1"/>
                  </a:cxn>
                  <a:cxn ang="0">
                    <a:pos x="T2" y="T3"/>
                  </a:cxn>
                  <a:cxn ang="0">
                    <a:pos x="T4" y="T5"/>
                  </a:cxn>
                  <a:cxn ang="0">
                    <a:pos x="T6" y="T7"/>
                  </a:cxn>
                  <a:cxn ang="0">
                    <a:pos x="T8" y="T9"/>
                  </a:cxn>
                </a:cxnLst>
                <a:rect l="0" t="0" r="r" b="b"/>
                <a:pathLst>
                  <a:path w="46" h="57">
                    <a:moveTo>
                      <a:pt x="0" y="55"/>
                    </a:moveTo>
                    <a:lnTo>
                      <a:pt x="43" y="0"/>
                    </a:lnTo>
                    <a:lnTo>
                      <a:pt x="46" y="0"/>
                    </a:lnTo>
                    <a:lnTo>
                      <a:pt x="0" y="57"/>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1" name="Freeform 582">
                <a:extLst>
                  <a:ext uri="{FF2B5EF4-FFF2-40B4-BE49-F238E27FC236}">
                    <a16:creationId xmlns:a16="http://schemas.microsoft.com/office/drawing/2014/main" id="{E8BD910C-8F9F-4C58-A1DF-2F21B1D607CC}"/>
                  </a:ext>
                </a:extLst>
              </p:cNvPr>
              <p:cNvSpPr>
                <a:spLocks noEditPoints="1"/>
              </p:cNvSpPr>
              <p:nvPr/>
            </p:nvSpPr>
            <p:spPr bwMode="auto">
              <a:xfrm>
                <a:off x="5395" y="1993"/>
                <a:ext cx="129" cy="124"/>
              </a:xfrm>
              <a:custGeom>
                <a:avLst/>
                <a:gdLst>
                  <a:gd name="T0" fmla="*/ 24 w 129"/>
                  <a:gd name="T1" fmla="*/ 114 h 124"/>
                  <a:gd name="T2" fmla="*/ 33 w 129"/>
                  <a:gd name="T3" fmla="*/ 74 h 124"/>
                  <a:gd name="T4" fmla="*/ 0 w 129"/>
                  <a:gd name="T5" fmla="*/ 52 h 124"/>
                  <a:gd name="T6" fmla="*/ 38 w 129"/>
                  <a:gd name="T7" fmla="*/ 41 h 124"/>
                  <a:gd name="T8" fmla="*/ 40 w 129"/>
                  <a:gd name="T9" fmla="*/ 0 h 124"/>
                  <a:gd name="T10" fmla="*/ 69 w 129"/>
                  <a:gd name="T11" fmla="*/ 29 h 124"/>
                  <a:gd name="T12" fmla="*/ 105 w 129"/>
                  <a:gd name="T13" fmla="*/ 10 h 124"/>
                  <a:gd name="T14" fmla="*/ 95 w 129"/>
                  <a:gd name="T15" fmla="*/ 50 h 124"/>
                  <a:gd name="T16" fmla="*/ 129 w 129"/>
                  <a:gd name="T17" fmla="*/ 71 h 124"/>
                  <a:gd name="T18" fmla="*/ 90 w 129"/>
                  <a:gd name="T19" fmla="*/ 83 h 124"/>
                  <a:gd name="T20" fmla="*/ 88 w 129"/>
                  <a:gd name="T21" fmla="*/ 124 h 124"/>
                  <a:gd name="T22" fmla="*/ 59 w 129"/>
                  <a:gd name="T23" fmla="*/ 95 h 124"/>
                  <a:gd name="T24" fmla="*/ 24 w 129"/>
                  <a:gd name="T25" fmla="*/ 114 h 124"/>
                  <a:gd name="T26" fmla="*/ 36 w 129"/>
                  <a:gd name="T27" fmla="*/ 74 h 124"/>
                  <a:gd name="T28" fmla="*/ 26 w 129"/>
                  <a:gd name="T29" fmla="*/ 112 h 124"/>
                  <a:gd name="T30" fmla="*/ 59 w 129"/>
                  <a:gd name="T31" fmla="*/ 93 h 124"/>
                  <a:gd name="T32" fmla="*/ 59 w 129"/>
                  <a:gd name="T33" fmla="*/ 93 h 124"/>
                  <a:gd name="T34" fmla="*/ 88 w 129"/>
                  <a:gd name="T35" fmla="*/ 119 h 124"/>
                  <a:gd name="T36" fmla="*/ 88 w 129"/>
                  <a:gd name="T37" fmla="*/ 81 h 124"/>
                  <a:gd name="T38" fmla="*/ 126 w 129"/>
                  <a:gd name="T39" fmla="*/ 71 h 124"/>
                  <a:gd name="T40" fmla="*/ 93 w 129"/>
                  <a:gd name="T41" fmla="*/ 50 h 124"/>
                  <a:gd name="T42" fmla="*/ 102 w 129"/>
                  <a:gd name="T43" fmla="*/ 12 h 124"/>
                  <a:gd name="T44" fmla="*/ 69 w 129"/>
                  <a:gd name="T45" fmla="*/ 31 h 124"/>
                  <a:gd name="T46" fmla="*/ 69 w 129"/>
                  <a:gd name="T47" fmla="*/ 31 h 124"/>
                  <a:gd name="T48" fmla="*/ 40 w 129"/>
                  <a:gd name="T49" fmla="*/ 5 h 124"/>
                  <a:gd name="T50" fmla="*/ 40 w 129"/>
                  <a:gd name="T51" fmla="*/ 43 h 124"/>
                  <a:gd name="T52" fmla="*/ 2 w 129"/>
                  <a:gd name="T53" fmla="*/ 52 h 124"/>
                  <a:gd name="T54" fmla="*/ 36 w 129"/>
                  <a:gd name="T55" fmla="*/ 7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4">
                    <a:moveTo>
                      <a:pt x="24" y="114"/>
                    </a:moveTo>
                    <a:lnTo>
                      <a:pt x="33" y="74"/>
                    </a:lnTo>
                    <a:lnTo>
                      <a:pt x="0" y="52"/>
                    </a:lnTo>
                    <a:lnTo>
                      <a:pt x="38" y="41"/>
                    </a:lnTo>
                    <a:lnTo>
                      <a:pt x="40" y="0"/>
                    </a:lnTo>
                    <a:lnTo>
                      <a:pt x="69" y="29"/>
                    </a:lnTo>
                    <a:lnTo>
                      <a:pt x="105" y="10"/>
                    </a:lnTo>
                    <a:lnTo>
                      <a:pt x="95" y="50"/>
                    </a:lnTo>
                    <a:lnTo>
                      <a:pt x="129" y="71"/>
                    </a:lnTo>
                    <a:lnTo>
                      <a:pt x="90" y="83"/>
                    </a:lnTo>
                    <a:lnTo>
                      <a:pt x="88" y="124"/>
                    </a:lnTo>
                    <a:lnTo>
                      <a:pt x="59" y="95"/>
                    </a:lnTo>
                    <a:lnTo>
                      <a:pt x="24" y="114"/>
                    </a:lnTo>
                    <a:close/>
                    <a:moveTo>
                      <a:pt x="36" y="74"/>
                    </a:moveTo>
                    <a:lnTo>
                      <a:pt x="26" y="112"/>
                    </a:lnTo>
                    <a:lnTo>
                      <a:pt x="59" y="93"/>
                    </a:lnTo>
                    <a:lnTo>
                      <a:pt x="59" y="93"/>
                    </a:lnTo>
                    <a:lnTo>
                      <a:pt x="88" y="119"/>
                    </a:lnTo>
                    <a:lnTo>
                      <a:pt x="88" y="81"/>
                    </a:lnTo>
                    <a:lnTo>
                      <a:pt x="126" y="71"/>
                    </a:lnTo>
                    <a:lnTo>
                      <a:pt x="93" y="50"/>
                    </a:lnTo>
                    <a:lnTo>
                      <a:pt x="102" y="12"/>
                    </a:lnTo>
                    <a:lnTo>
                      <a:pt x="69" y="31"/>
                    </a:lnTo>
                    <a:lnTo>
                      <a:pt x="69" y="31"/>
                    </a:lnTo>
                    <a:lnTo>
                      <a:pt x="40" y="5"/>
                    </a:lnTo>
                    <a:lnTo>
                      <a:pt x="40" y="43"/>
                    </a:lnTo>
                    <a:lnTo>
                      <a:pt x="2" y="52"/>
                    </a:lnTo>
                    <a:lnTo>
                      <a:pt x="36" y="7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2" name="Freeform 583">
                <a:extLst>
                  <a:ext uri="{FF2B5EF4-FFF2-40B4-BE49-F238E27FC236}">
                    <a16:creationId xmlns:a16="http://schemas.microsoft.com/office/drawing/2014/main" id="{C644E5B9-1476-4F4E-9F07-588148E0FC31}"/>
                  </a:ext>
                </a:extLst>
              </p:cNvPr>
              <p:cNvSpPr>
                <a:spLocks noEditPoints="1"/>
              </p:cNvSpPr>
              <p:nvPr/>
            </p:nvSpPr>
            <p:spPr bwMode="auto">
              <a:xfrm>
                <a:off x="5428" y="2022"/>
                <a:ext cx="62" cy="66"/>
              </a:xfrm>
              <a:custGeom>
                <a:avLst/>
                <a:gdLst>
                  <a:gd name="T0" fmla="*/ 0 w 62"/>
                  <a:gd name="T1" fmla="*/ 45 h 66"/>
                  <a:gd name="T2" fmla="*/ 5 w 62"/>
                  <a:gd name="T3" fmla="*/ 12 h 66"/>
                  <a:gd name="T4" fmla="*/ 5 w 62"/>
                  <a:gd name="T5" fmla="*/ 12 h 66"/>
                  <a:gd name="T6" fmla="*/ 36 w 62"/>
                  <a:gd name="T7" fmla="*/ 0 h 66"/>
                  <a:gd name="T8" fmla="*/ 62 w 62"/>
                  <a:gd name="T9" fmla="*/ 21 h 66"/>
                  <a:gd name="T10" fmla="*/ 57 w 62"/>
                  <a:gd name="T11" fmla="*/ 54 h 66"/>
                  <a:gd name="T12" fmla="*/ 57 w 62"/>
                  <a:gd name="T13" fmla="*/ 54 h 66"/>
                  <a:gd name="T14" fmla="*/ 26 w 62"/>
                  <a:gd name="T15" fmla="*/ 66 h 66"/>
                  <a:gd name="T16" fmla="*/ 0 w 62"/>
                  <a:gd name="T17" fmla="*/ 45 h 66"/>
                  <a:gd name="T18" fmla="*/ 7 w 62"/>
                  <a:gd name="T19" fmla="*/ 14 h 66"/>
                  <a:gd name="T20" fmla="*/ 3 w 62"/>
                  <a:gd name="T21" fmla="*/ 45 h 66"/>
                  <a:gd name="T22" fmla="*/ 26 w 62"/>
                  <a:gd name="T23" fmla="*/ 64 h 66"/>
                  <a:gd name="T24" fmla="*/ 55 w 62"/>
                  <a:gd name="T25" fmla="*/ 52 h 66"/>
                  <a:gd name="T26" fmla="*/ 60 w 62"/>
                  <a:gd name="T27" fmla="*/ 21 h 66"/>
                  <a:gd name="T28" fmla="*/ 36 w 62"/>
                  <a:gd name="T29" fmla="*/ 2 h 66"/>
                  <a:gd name="T30" fmla="*/ 7 w 62"/>
                  <a:gd name="T31" fmla="*/ 1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66">
                    <a:moveTo>
                      <a:pt x="0" y="45"/>
                    </a:moveTo>
                    <a:lnTo>
                      <a:pt x="5" y="12"/>
                    </a:lnTo>
                    <a:lnTo>
                      <a:pt x="5" y="12"/>
                    </a:lnTo>
                    <a:lnTo>
                      <a:pt x="36" y="0"/>
                    </a:lnTo>
                    <a:lnTo>
                      <a:pt x="62" y="21"/>
                    </a:lnTo>
                    <a:lnTo>
                      <a:pt x="57" y="54"/>
                    </a:lnTo>
                    <a:lnTo>
                      <a:pt x="57" y="54"/>
                    </a:lnTo>
                    <a:lnTo>
                      <a:pt x="26" y="66"/>
                    </a:lnTo>
                    <a:lnTo>
                      <a:pt x="0" y="45"/>
                    </a:lnTo>
                    <a:close/>
                    <a:moveTo>
                      <a:pt x="7" y="14"/>
                    </a:moveTo>
                    <a:lnTo>
                      <a:pt x="3" y="45"/>
                    </a:lnTo>
                    <a:lnTo>
                      <a:pt x="26" y="64"/>
                    </a:lnTo>
                    <a:lnTo>
                      <a:pt x="55" y="52"/>
                    </a:lnTo>
                    <a:lnTo>
                      <a:pt x="60" y="21"/>
                    </a:lnTo>
                    <a:lnTo>
                      <a:pt x="36" y="2"/>
                    </a:lnTo>
                    <a:lnTo>
                      <a:pt x="7"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3" name="Freeform 584">
                <a:extLst>
                  <a:ext uri="{FF2B5EF4-FFF2-40B4-BE49-F238E27FC236}">
                    <a16:creationId xmlns:a16="http://schemas.microsoft.com/office/drawing/2014/main" id="{508E1EEC-60EC-4DD8-946D-4F96EC02EFA3}"/>
                  </a:ext>
                </a:extLst>
              </p:cNvPr>
              <p:cNvSpPr>
                <a:spLocks/>
              </p:cNvSpPr>
              <p:nvPr/>
            </p:nvSpPr>
            <p:spPr bwMode="auto">
              <a:xfrm>
                <a:off x="5435" y="1995"/>
                <a:ext cx="48" cy="119"/>
              </a:xfrm>
              <a:custGeom>
                <a:avLst/>
                <a:gdLst>
                  <a:gd name="T0" fmla="*/ 48 w 48"/>
                  <a:gd name="T1" fmla="*/ 119 h 119"/>
                  <a:gd name="T2" fmla="*/ 0 w 48"/>
                  <a:gd name="T3" fmla="*/ 0 h 119"/>
                  <a:gd name="T4" fmla="*/ 0 w 48"/>
                  <a:gd name="T5" fmla="*/ 0 h 119"/>
                  <a:gd name="T6" fmla="*/ 48 w 48"/>
                  <a:gd name="T7" fmla="*/ 119 h 119"/>
                  <a:gd name="T8" fmla="*/ 48 w 48"/>
                  <a:gd name="T9" fmla="*/ 119 h 119"/>
                </a:gdLst>
                <a:ahLst/>
                <a:cxnLst>
                  <a:cxn ang="0">
                    <a:pos x="T0" y="T1"/>
                  </a:cxn>
                  <a:cxn ang="0">
                    <a:pos x="T2" y="T3"/>
                  </a:cxn>
                  <a:cxn ang="0">
                    <a:pos x="T4" y="T5"/>
                  </a:cxn>
                  <a:cxn ang="0">
                    <a:pos x="T6" y="T7"/>
                  </a:cxn>
                  <a:cxn ang="0">
                    <a:pos x="T8" y="T9"/>
                  </a:cxn>
                </a:cxnLst>
                <a:rect l="0" t="0" r="r" b="b"/>
                <a:pathLst>
                  <a:path w="48" h="119">
                    <a:moveTo>
                      <a:pt x="48" y="119"/>
                    </a:moveTo>
                    <a:lnTo>
                      <a:pt x="0" y="0"/>
                    </a:lnTo>
                    <a:lnTo>
                      <a:pt x="0" y="0"/>
                    </a:lnTo>
                    <a:lnTo>
                      <a:pt x="48" y="119"/>
                    </a:lnTo>
                    <a:lnTo>
                      <a:pt x="48"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4" name="Freeform 585">
                <a:extLst>
                  <a:ext uri="{FF2B5EF4-FFF2-40B4-BE49-F238E27FC236}">
                    <a16:creationId xmlns:a16="http://schemas.microsoft.com/office/drawing/2014/main" id="{12BFA404-44D5-47B3-9ADD-CDA79DAF83C5}"/>
                  </a:ext>
                </a:extLst>
              </p:cNvPr>
              <p:cNvSpPr>
                <a:spLocks/>
              </p:cNvSpPr>
              <p:nvPr/>
            </p:nvSpPr>
            <p:spPr bwMode="auto">
              <a:xfrm>
                <a:off x="5395" y="2045"/>
                <a:ext cx="129" cy="19"/>
              </a:xfrm>
              <a:custGeom>
                <a:avLst/>
                <a:gdLst>
                  <a:gd name="T0" fmla="*/ 0 w 129"/>
                  <a:gd name="T1" fmla="*/ 0 h 19"/>
                  <a:gd name="T2" fmla="*/ 0 w 129"/>
                  <a:gd name="T3" fmla="*/ 0 h 19"/>
                  <a:gd name="T4" fmla="*/ 129 w 129"/>
                  <a:gd name="T5" fmla="*/ 19 h 19"/>
                  <a:gd name="T6" fmla="*/ 129 w 129"/>
                  <a:gd name="T7" fmla="*/ 19 h 19"/>
                  <a:gd name="T8" fmla="*/ 0 w 129"/>
                  <a:gd name="T9" fmla="*/ 0 h 19"/>
                </a:gdLst>
                <a:ahLst/>
                <a:cxnLst>
                  <a:cxn ang="0">
                    <a:pos x="T0" y="T1"/>
                  </a:cxn>
                  <a:cxn ang="0">
                    <a:pos x="T2" y="T3"/>
                  </a:cxn>
                  <a:cxn ang="0">
                    <a:pos x="T4" y="T5"/>
                  </a:cxn>
                  <a:cxn ang="0">
                    <a:pos x="T6" y="T7"/>
                  </a:cxn>
                  <a:cxn ang="0">
                    <a:pos x="T8" y="T9"/>
                  </a:cxn>
                </a:cxnLst>
                <a:rect l="0" t="0" r="r" b="b"/>
                <a:pathLst>
                  <a:path w="129" h="19">
                    <a:moveTo>
                      <a:pt x="0" y="0"/>
                    </a:moveTo>
                    <a:lnTo>
                      <a:pt x="0" y="0"/>
                    </a:lnTo>
                    <a:lnTo>
                      <a:pt x="129" y="19"/>
                    </a:lnTo>
                    <a:lnTo>
                      <a:pt x="129" y="1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5" name="Freeform 586">
                <a:extLst>
                  <a:ext uri="{FF2B5EF4-FFF2-40B4-BE49-F238E27FC236}">
                    <a16:creationId xmlns:a16="http://schemas.microsoft.com/office/drawing/2014/main" id="{9169E78E-7030-4861-ADAA-8A3015EA9516}"/>
                  </a:ext>
                </a:extLst>
              </p:cNvPr>
              <p:cNvSpPr>
                <a:spLocks/>
              </p:cNvSpPr>
              <p:nvPr/>
            </p:nvSpPr>
            <p:spPr bwMode="auto">
              <a:xfrm>
                <a:off x="5419" y="2005"/>
                <a:ext cx="81" cy="100"/>
              </a:xfrm>
              <a:custGeom>
                <a:avLst/>
                <a:gdLst>
                  <a:gd name="T0" fmla="*/ 0 w 81"/>
                  <a:gd name="T1" fmla="*/ 100 h 100"/>
                  <a:gd name="T2" fmla="*/ 78 w 81"/>
                  <a:gd name="T3" fmla="*/ 0 h 100"/>
                  <a:gd name="T4" fmla="*/ 81 w 81"/>
                  <a:gd name="T5" fmla="*/ 0 h 100"/>
                  <a:gd name="T6" fmla="*/ 2 w 81"/>
                  <a:gd name="T7" fmla="*/ 100 h 100"/>
                  <a:gd name="T8" fmla="*/ 0 w 81"/>
                  <a:gd name="T9" fmla="*/ 100 h 100"/>
                </a:gdLst>
                <a:ahLst/>
                <a:cxnLst>
                  <a:cxn ang="0">
                    <a:pos x="T0" y="T1"/>
                  </a:cxn>
                  <a:cxn ang="0">
                    <a:pos x="T2" y="T3"/>
                  </a:cxn>
                  <a:cxn ang="0">
                    <a:pos x="T4" y="T5"/>
                  </a:cxn>
                  <a:cxn ang="0">
                    <a:pos x="T6" y="T7"/>
                  </a:cxn>
                  <a:cxn ang="0">
                    <a:pos x="T8" y="T9"/>
                  </a:cxn>
                </a:cxnLst>
                <a:rect l="0" t="0" r="r" b="b"/>
                <a:pathLst>
                  <a:path w="81" h="100">
                    <a:moveTo>
                      <a:pt x="0" y="100"/>
                    </a:moveTo>
                    <a:lnTo>
                      <a:pt x="78" y="0"/>
                    </a:lnTo>
                    <a:lnTo>
                      <a:pt x="81" y="0"/>
                    </a:lnTo>
                    <a:lnTo>
                      <a:pt x="2" y="100"/>
                    </a:lnTo>
                    <a:lnTo>
                      <a:pt x="0" y="10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6" name="Freeform 587">
                <a:extLst>
                  <a:ext uri="{FF2B5EF4-FFF2-40B4-BE49-F238E27FC236}">
                    <a16:creationId xmlns:a16="http://schemas.microsoft.com/office/drawing/2014/main" id="{3E069D7E-09BD-4012-A307-ADE13A80E149}"/>
                  </a:ext>
                </a:extLst>
              </p:cNvPr>
              <p:cNvSpPr>
                <a:spLocks noEditPoints="1"/>
              </p:cNvSpPr>
              <p:nvPr/>
            </p:nvSpPr>
            <p:spPr bwMode="auto">
              <a:xfrm>
                <a:off x="5727" y="2428"/>
                <a:ext cx="128" cy="122"/>
              </a:xfrm>
              <a:custGeom>
                <a:avLst/>
                <a:gdLst>
                  <a:gd name="T0" fmla="*/ 23 w 128"/>
                  <a:gd name="T1" fmla="*/ 112 h 122"/>
                  <a:gd name="T2" fmla="*/ 33 w 128"/>
                  <a:gd name="T3" fmla="*/ 74 h 122"/>
                  <a:gd name="T4" fmla="*/ 0 w 128"/>
                  <a:gd name="T5" fmla="*/ 53 h 122"/>
                  <a:gd name="T6" fmla="*/ 38 w 128"/>
                  <a:gd name="T7" fmla="*/ 41 h 122"/>
                  <a:gd name="T8" fmla="*/ 40 w 128"/>
                  <a:gd name="T9" fmla="*/ 0 h 122"/>
                  <a:gd name="T10" fmla="*/ 69 w 128"/>
                  <a:gd name="T11" fmla="*/ 29 h 122"/>
                  <a:gd name="T12" fmla="*/ 105 w 128"/>
                  <a:gd name="T13" fmla="*/ 10 h 122"/>
                  <a:gd name="T14" fmla="*/ 95 w 128"/>
                  <a:gd name="T15" fmla="*/ 48 h 122"/>
                  <a:gd name="T16" fmla="*/ 128 w 128"/>
                  <a:gd name="T17" fmla="*/ 69 h 122"/>
                  <a:gd name="T18" fmla="*/ 90 w 128"/>
                  <a:gd name="T19" fmla="*/ 81 h 122"/>
                  <a:gd name="T20" fmla="*/ 88 w 128"/>
                  <a:gd name="T21" fmla="*/ 122 h 122"/>
                  <a:gd name="T22" fmla="*/ 59 w 128"/>
                  <a:gd name="T23" fmla="*/ 93 h 122"/>
                  <a:gd name="T24" fmla="*/ 23 w 128"/>
                  <a:gd name="T25" fmla="*/ 112 h 122"/>
                  <a:gd name="T26" fmla="*/ 35 w 128"/>
                  <a:gd name="T27" fmla="*/ 72 h 122"/>
                  <a:gd name="T28" fmla="*/ 26 w 128"/>
                  <a:gd name="T29" fmla="*/ 110 h 122"/>
                  <a:gd name="T30" fmla="*/ 59 w 128"/>
                  <a:gd name="T31" fmla="*/ 93 h 122"/>
                  <a:gd name="T32" fmla="*/ 59 w 128"/>
                  <a:gd name="T33" fmla="*/ 93 h 122"/>
                  <a:gd name="T34" fmla="*/ 88 w 128"/>
                  <a:gd name="T35" fmla="*/ 119 h 122"/>
                  <a:gd name="T36" fmla="*/ 88 w 128"/>
                  <a:gd name="T37" fmla="*/ 81 h 122"/>
                  <a:gd name="T38" fmla="*/ 126 w 128"/>
                  <a:gd name="T39" fmla="*/ 69 h 122"/>
                  <a:gd name="T40" fmla="*/ 93 w 128"/>
                  <a:gd name="T41" fmla="*/ 50 h 122"/>
                  <a:gd name="T42" fmla="*/ 102 w 128"/>
                  <a:gd name="T43" fmla="*/ 12 h 122"/>
                  <a:gd name="T44" fmla="*/ 69 w 128"/>
                  <a:gd name="T45" fmla="*/ 29 h 122"/>
                  <a:gd name="T46" fmla="*/ 69 w 128"/>
                  <a:gd name="T47" fmla="*/ 29 h 122"/>
                  <a:gd name="T48" fmla="*/ 40 w 128"/>
                  <a:gd name="T49" fmla="*/ 3 h 122"/>
                  <a:gd name="T50" fmla="*/ 40 w 128"/>
                  <a:gd name="T51" fmla="*/ 41 h 122"/>
                  <a:gd name="T52" fmla="*/ 2 w 128"/>
                  <a:gd name="T53" fmla="*/ 53 h 122"/>
                  <a:gd name="T54" fmla="*/ 35 w 128"/>
                  <a:gd name="T55" fmla="*/ 7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 h="122">
                    <a:moveTo>
                      <a:pt x="23" y="112"/>
                    </a:moveTo>
                    <a:lnTo>
                      <a:pt x="33" y="74"/>
                    </a:lnTo>
                    <a:lnTo>
                      <a:pt x="0" y="53"/>
                    </a:lnTo>
                    <a:lnTo>
                      <a:pt x="38" y="41"/>
                    </a:lnTo>
                    <a:lnTo>
                      <a:pt x="40" y="0"/>
                    </a:lnTo>
                    <a:lnTo>
                      <a:pt x="69" y="29"/>
                    </a:lnTo>
                    <a:lnTo>
                      <a:pt x="105" y="10"/>
                    </a:lnTo>
                    <a:lnTo>
                      <a:pt x="95" y="48"/>
                    </a:lnTo>
                    <a:lnTo>
                      <a:pt x="128" y="69"/>
                    </a:lnTo>
                    <a:lnTo>
                      <a:pt x="90" y="81"/>
                    </a:lnTo>
                    <a:lnTo>
                      <a:pt x="88" y="122"/>
                    </a:lnTo>
                    <a:lnTo>
                      <a:pt x="59" y="93"/>
                    </a:lnTo>
                    <a:lnTo>
                      <a:pt x="23" y="112"/>
                    </a:lnTo>
                    <a:close/>
                    <a:moveTo>
                      <a:pt x="35" y="72"/>
                    </a:moveTo>
                    <a:lnTo>
                      <a:pt x="26" y="110"/>
                    </a:lnTo>
                    <a:lnTo>
                      <a:pt x="59" y="93"/>
                    </a:lnTo>
                    <a:lnTo>
                      <a:pt x="59" y="93"/>
                    </a:lnTo>
                    <a:lnTo>
                      <a:pt x="88" y="119"/>
                    </a:lnTo>
                    <a:lnTo>
                      <a:pt x="88" y="81"/>
                    </a:lnTo>
                    <a:lnTo>
                      <a:pt x="126" y="69"/>
                    </a:lnTo>
                    <a:lnTo>
                      <a:pt x="93" y="50"/>
                    </a:lnTo>
                    <a:lnTo>
                      <a:pt x="102" y="12"/>
                    </a:lnTo>
                    <a:lnTo>
                      <a:pt x="69" y="29"/>
                    </a:lnTo>
                    <a:lnTo>
                      <a:pt x="69" y="29"/>
                    </a:lnTo>
                    <a:lnTo>
                      <a:pt x="40" y="3"/>
                    </a:lnTo>
                    <a:lnTo>
                      <a:pt x="40" y="41"/>
                    </a:lnTo>
                    <a:lnTo>
                      <a:pt x="2" y="53"/>
                    </a:lnTo>
                    <a:lnTo>
                      <a:pt x="35" y="7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7" name="Freeform 588">
                <a:extLst>
                  <a:ext uri="{FF2B5EF4-FFF2-40B4-BE49-F238E27FC236}">
                    <a16:creationId xmlns:a16="http://schemas.microsoft.com/office/drawing/2014/main" id="{0173B853-F84C-45CF-AAA2-63DB11FC396F}"/>
                  </a:ext>
                </a:extLst>
              </p:cNvPr>
              <p:cNvSpPr>
                <a:spLocks noEditPoints="1"/>
              </p:cNvSpPr>
              <p:nvPr/>
            </p:nvSpPr>
            <p:spPr bwMode="auto">
              <a:xfrm>
                <a:off x="5760" y="2457"/>
                <a:ext cx="62" cy="64"/>
              </a:xfrm>
              <a:custGeom>
                <a:avLst/>
                <a:gdLst>
                  <a:gd name="T0" fmla="*/ 0 w 62"/>
                  <a:gd name="T1" fmla="*/ 45 h 64"/>
                  <a:gd name="T2" fmla="*/ 5 w 62"/>
                  <a:gd name="T3" fmla="*/ 12 h 64"/>
                  <a:gd name="T4" fmla="*/ 5 w 62"/>
                  <a:gd name="T5" fmla="*/ 12 h 64"/>
                  <a:gd name="T6" fmla="*/ 36 w 62"/>
                  <a:gd name="T7" fmla="*/ 0 h 64"/>
                  <a:gd name="T8" fmla="*/ 62 w 62"/>
                  <a:gd name="T9" fmla="*/ 19 h 64"/>
                  <a:gd name="T10" fmla="*/ 57 w 62"/>
                  <a:gd name="T11" fmla="*/ 52 h 64"/>
                  <a:gd name="T12" fmla="*/ 57 w 62"/>
                  <a:gd name="T13" fmla="*/ 52 h 64"/>
                  <a:gd name="T14" fmla="*/ 26 w 62"/>
                  <a:gd name="T15" fmla="*/ 64 h 64"/>
                  <a:gd name="T16" fmla="*/ 0 w 62"/>
                  <a:gd name="T17" fmla="*/ 45 h 64"/>
                  <a:gd name="T18" fmla="*/ 7 w 62"/>
                  <a:gd name="T19" fmla="*/ 12 h 64"/>
                  <a:gd name="T20" fmla="*/ 2 w 62"/>
                  <a:gd name="T21" fmla="*/ 43 h 64"/>
                  <a:gd name="T22" fmla="*/ 26 w 62"/>
                  <a:gd name="T23" fmla="*/ 62 h 64"/>
                  <a:gd name="T24" fmla="*/ 55 w 62"/>
                  <a:gd name="T25" fmla="*/ 52 h 64"/>
                  <a:gd name="T26" fmla="*/ 60 w 62"/>
                  <a:gd name="T27" fmla="*/ 21 h 64"/>
                  <a:gd name="T28" fmla="*/ 36 w 62"/>
                  <a:gd name="T29" fmla="*/ 2 h 64"/>
                  <a:gd name="T30" fmla="*/ 7 w 62"/>
                  <a:gd name="T31"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64">
                    <a:moveTo>
                      <a:pt x="0" y="45"/>
                    </a:moveTo>
                    <a:lnTo>
                      <a:pt x="5" y="12"/>
                    </a:lnTo>
                    <a:lnTo>
                      <a:pt x="5" y="12"/>
                    </a:lnTo>
                    <a:lnTo>
                      <a:pt x="36" y="0"/>
                    </a:lnTo>
                    <a:lnTo>
                      <a:pt x="62" y="19"/>
                    </a:lnTo>
                    <a:lnTo>
                      <a:pt x="57" y="52"/>
                    </a:lnTo>
                    <a:lnTo>
                      <a:pt x="57" y="52"/>
                    </a:lnTo>
                    <a:lnTo>
                      <a:pt x="26" y="64"/>
                    </a:lnTo>
                    <a:lnTo>
                      <a:pt x="0" y="45"/>
                    </a:lnTo>
                    <a:close/>
                    <a:moveTo>
                      <a:pt x="7" y="12"/>
                    </a:moveTo>
                    <a:lnTo>
                      <a:pt x="2" y="43"/>
                    </a:lnTo>
                    <a:lnTo>
                      <a:pt x="26" y="62"/>
                    </a:lnTo>
                    <a:lnTo>
                      <a:pt x="55" y="52"/>
                    </a:lnTo>
                    <a:lnTo>
                      <a:pt x="60" y="21"/>
                    </a:lnTo>
                    <a:lnTo>
                      <a:pt x="36" y="2"/>
                    </a:lnTo>
                    <a:lnTo>
                      <a:pt x="7"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8" name="Freeform 589">
                <a:extLst>
                  <a:ext uri="{FF2B5EF4-FFF2-40B4-BE49-F238E27FC236}">
                    <a16:creationId xmlns:a16="http://schemas.microsoft.com/office/drawing/2014/main" id="{8933FEFE-7E61-4E5C-BCFD-FFAE94C0527D}"/>
                  </a:ext>
                </a:extLst>
              </p:cNvPr>
              <p:cNvSpPr>
                <a:spLocks/>
              </p:cNvSpPr>
              <p:nvPr/>
            </p:nvSpPr>
            <p:spPr bwMode="auto">
              <a:xfrm>
                <a:off x="5767" y="2428"/>
                <a:ext cx="48" cy="122"/>
              </a:xfrm>
              <a:custGeom>
                <a:avLst/>
                <a:gdLst>
                  <a:gd name="T0" fmla="*/ 48 w 48"/>
                  <a:gd name="T1" fmla="*/ 122 h 122"/>
                  <a:gd name="T2" fmla="*/ 0 w 48"/>
                  <a:gd name="T3" fmla="*/ 3 h 122"/>
                  <a:gd name="T4" fmla="*/ 0 w 48"/>
                  <a:gd name="T5" fmla="*/ 0 h 122"/>
                  <a:gd name="T6" fmla="*/ 48 w 48"/>
                  <a:gd name="T7" fmla="*/ 119 h 122"/>
                  <a:gd name="T8" fmla="*/ 48 w 48"/>
                  <a:gd name="T9" fmla="*/ 122 h 122"/>
                </a:gdLst>
                <a:ahLst/>
                <a:cxnLst>
                  <a:cxn ang="0">
                    <a:pos x="T0" y="T1"/>
                  </a:cxn>
                  <a:cxn ang="0">
                    <a:pos x="T2" y="T3"/>
                  </a:cxn>
                  <a:cxn ang="0">
                    <a:pos x="T4" y="T5"/>
                  </a:cxn>
                  <a:cxn ang="0">
                    <a:pos x="T6" y="T7"/>
                  </a:cxn>
                  <a:cxn ang="0">
                    <a:pos x="T8" y="T9"/>
                  </a:cxn>
                </a:cxnLst>
                <a:rect l="0" t="0" r="r" b="b"/>
                <a:pathLst>
                  <a:path w="48" h="122">
                    <a:moveTo>
                      <a:pt x="48" y="122"/>
                    </a:moveTo>
                    <a:lnTo>
                      <a:pt x="0" y="3"/>
                    </a:lnTo>
                    <a:lnTo>
                      <a:pt x="0" y="0"/>
                    </a:lnTo>
                    <a:lnTo>
                      <a:pt x="48" y="119"/>
                    </a:lnTo>
                    <a:lnTo>
                      <a:pt x="48" y="1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9" name="Freeform 590">
                <a:extLst>
                  <a:ext uri="{FF2B5EF4-FFF2-40B4-BE49-F238E27FC236}">
                    <a16:creationId xmlns:a16="http://schemas.microsoft.com/office/drawing/2014/main" id="{39AA252C-F848-4752-B5A1-CD5D3A301B1B}"/>
                  </a:ext>
                </a:extLst>
              </p:cNvPr>
              <p:cNvSpPr>
                <a:spLocks/>
              </p:cNvSpPr>
              <p:nvPr/>
            </p:nvSpPr>
            <p:spPr bwMode="auto">
              <a:xfrm>
                <a:off x="5727" y="2478"/>
                <a:ext cx="128" cy="22"/>
              </a:xfrm>
              <a:custGeom>
                <a:avLst/>
                <a:gdLst>
                  <a:gd name="T0" fmla="*/ 0 w 128"/>
                  <a:gd name="T1" fmla="*/ 3 h 22"/>
                  <a:gd name="T2" fmla="*/ 0 w 128"/>
                  <a:gd name="T3" fmla="*/ 0 h 22"/>
                  <a:gd name="T4" fmla="*/ 128 w 128"/>
                  <a:gd name="T5" fmla="*/ 19 h 22"/>
                  <a:gd name="T6" fmla="*/ 128 w 128"/>
                  <a:gd name="T7" fmla="*/ 22 h 22"/>
                  <a:gd name="T8" fmla="*/ 0 w 128"/>
                  <a:gd name="T9" fmla="*/ 3 h 22"/>
                </a:gdLst>
                <a:ahLst/>
                <a:cxnLst>
                  <a:cxn ang="0">
                    <a:pos x="T0" y="T1"/>
                  </a:cxn>
                  <a:cxn ang="0">
                    <a:pos x="T2" y="T3"/>
                  </a:cxn>
                  <a:cxn ang="0">
                    <a:pos x="T4" y="T5"/>
                  </a:cxn>
                  <a:cxn ang="0">
                    <a:pos x="T6" y="T7"/>
                  </a:cxn>
                  <a:cxn ang="0">
                    <a:pos x="T8" y="T9"/>
                  </a:cxn>
                </a:cxnLst>
                <a:rect l="0" t="0" r="r" b="b"/>
                <a:pathLst>
                  <a:path w="128" h="22">
                    <a:moveTo>
                      <a:pt x="0" y="3"/>
                    </a:moveTo>
                    <a:lnTo>
                      <a:pt x="0" y="0"/>
                    </a:lnTo>
                    <a:lnTo>
                      <a:pt x="128" y="19"/>
                    </a:lnTo>
                    <a:lnTo>
                      <a:pt x="128" y="22"/>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0" name="Freeform 591">
                <a:extLst>
                  <a:ext uri="{FF2B5EF4-FFF2-40B4-BE49-F238E27FC236}">
                    <a16:creationId xmlns:a16="http://schemas.microsoft.com/office/drawing/2014/main" id="{83066AA1-2C09-41FB-87D8-9D4A04585606}"/>
                  </a:ext>
                </a:extLst>
              </p:cNvPr>
              <p:cNvSpPr>
                <a:spLocks/>
              </p:cNvSpPr>
              <p:nvPr/>
            </p:nvSpPr>
            <p:spPr bwMode="auto">
              <a:xfrm>
                <a:off x="5750" y="2438"/>
                <a:ext cx="82" cy="102"/>
              </a:xfrm>
              <a:custGeom>
                <a:avLst/>
                <a:gdLst>
                  <a:gd name="T0" fmla="*/ 0 w 82"/>
                  <a:gd name="T1" fmla="*/ 100 h 102"/>
                  <a:gd name="T2" fmla="*/ 79 w 82"/>
                  <a:gd name="T3" fmla="*/ 0 h 102"/>
                  <a:gd name="T4" fmla="*/ 82 w 82"/>
                  <a:gd name="T5" fmla="*/ 2 h 102"/>
                  <a:gd name="T6" fmla="*/ 3 w 82"/>
                  <a:gd name="T7" fmla="*/ 102 h 102"/>
                  <a:gd name="T8" fmla="*/ 0 w 82"/>
                  <a:gd name="T9" fmla="*/ 100 h 102"/>
                </a:gdLst>
                <a:ahLst/>
                <a:cxnLst>
                  <a:cxn ang="0">
                    <a:pos x="T0" y="T1"/>
                  </a:cxn>
                  <a:cxn ang="0">
                    <a:pos x="T2" y="T3"/>
                  </a:cxn>
                  <a:cxn ang="0">
                    <a:pos x="T4" y="T5"/>
                  </a:cxn>
                  <a:cxn ang="0">
                    <a:pos x="T6" y="T7"/>
                  </a:cxn>
                  <a:cxn ang="0">
                    <a:pos x="T8" y="T9"/>
                  </a:cxn>
                </a:cxnLst>
                <a:rect l="0" t="0" r="r" b="b"/>
                <a:pathLst>
                  <a:path w="82" h="102">
                    <a:moveTo>
                      <a:pt x="0" y="100"/>
                    </a:moveTo>
                    <a:lnTo>
                      <a:pt x="79" y="0"/>
                    </a:lnTo>
                    <a:lnTo>
                      <a:pt x="82" y="2"/>
                    </a:lnTo>
                    <a:lnTo>
                      <a:pt x="3" y="102"/>
                    </a:lnTo>
                    <a:lnTo>
                      <a:pt x="0" y="10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1" name="Freeform 592">
                <a:extLst>
                  <a:ext uri="{FF2B5EF4-FFF2-40B4-BE49-F238E27FC236}">
                    <a16:creationId xmlns:a16="http://schemas.microsoft.com/office/drawing/2014/main" id="{A6581061-DC8A-4B3F-B507-85782843635C}"/>
                  </a:ext>
                </a:extLst>
              </p:cNvPr>
              <p:cNvSpPr>
                <a:spLocks noEditPoints="1"/>
              </p:cNvSpPr>
              <p:nvPr/>
            </p:nvSpPr>
            <p:spPr bwMode="auto">
              <a:xfrm>
                <a:off x="5846" y="2545"/>
                <a:ext cx="52" cy="48"/>
              </a:xfrm>
              <a:custGeom>
                <a:avLst/>
                <a:gdLst>
                  <a:gd name="T0" fmla="*/ 0 w 52"/>
                  <a:gd name="T1" fmla="*/ 26 h 48"/>
                  <a:gd name="T2" fmla="*/ 14 w 52"/>
                  <a:gd name="T3" fmla="*/ 19 h 48"/>
                  <a:gd name="T4" fmla="*/ 12 w 52"/>
                  <a:gd name="T5" fmla="*/ 2 h 48"/>
                  <a:gd name="T6" fmla="*/ 26 w 52"/>
                  <a:gd name="T7" fmla="*/ 12 h 48"/>
                  <a:gd name="T8" fmla="*/ 38 w 52"/>
                  <a:gd name="T9" fmla="*/ 0 h 48"/>
                  <a:gd name="T10" fmla="*/ 38 w 52"/>
                  <a:gd name="T11" fmla="*/ 17 h 48"/>
                  <a:gd name="T12" fmla="*/ 52 w 52"/>
                  <a:gd name="T13" fmla="*/ 24 h 48"/>
                  <a:gd name="T14" fmla="*/ 38 w 52"/>
                  <a:gd name="T15" fmla="*/ 31 h 48"/>
                  <a:gd name="T16" fmla="*/ 41 w 52"/>
                  <a:gd name="T17" fmla="*/ 48 h 48"/>
                  <a:gd name="T18" fmla="*/ 26 w 52"/>
                  <a:gd name="T19" fmla="*/ 38 h 48"/>
                  <a:gd name="T20" fmla="*/ 14 w 52"/>
                  <a:gd name="T21" fmla="*/ 48 h 48"/>
                  <a:gd name="T22" fmla="*/ 14 w 52"/>
                  <a:gd name="T23" fmla="*/ 31 h 48"/>
                  <a:gd name="T24" fmla="*/ 0 w 52"/>
                  <a:gd name="T25" fmla="*/ 26 h 48"/>
                  <a:gd name="T26" fmla="*/ 14 w 52"/>
                  <a:gd name="T27" fmla="*/ 19 h 48"/>
                  <a:gd name="T28" fmla="*/ 0 w 52"/>
                  <a:gd name="T29" fmla="*/ 26 h 48"/>
                  <a:gd name="T30" fmla="*/ 14 w 52"/>
                  <a:gd name="T31" fmla="*/ 31 h 48"/>
                  <a:gd name="T32" fmla="*/ 14 w 52"/>
                  <a:gd name="T33" fmla="*/ 31 h 48"/>
                  <a:gd name="T34" fmla="*/ 14 w 52"/>
                  <a:gd name="T35" fmla="*/ 48 h 48"/>
                  <a:gd name="T36" fmla="*/ 26 w 52"/>
                  <a:gd name="T37" fmla="*/ 38 h 48"/>
                  <a:gd name="T38" fmla="*/ 41 w 52"/>
                  <a:gd name="T39" fmla="*/ 48 h 48"/>
                  <a:gd name="T40" fmla="*/ 38 w 52"/>
                  <a:gd name="T41" fmla="*/ 31 h 48"/>
                  <a:gd name="T42" fmla="*/ 52 w 52"/>
                  <a:gd name="T43" fmla="*/ 24 h 48"/>
                  <a:gd name="T44" fmla="*/ 36 w 52"/>
                  <a:gd name="T45" fmla="*/ 19 h 48"/>
                  <a:gd name="T46" fmla="*/ 36 w 52"/>
                  <a:gd name="T47" fmla="*/ 17 h 48"/>
                  <a:gd name="T48" fmla="*/ 38 w 52"/>
                  <a:gd name="T49" fmla="*/ 2 h 48"/>
                  <a:gd name="T50" fmla="*/ 26 w 52"/>
                  <a:gd name="T51" fmla="*/ 12 h 48"/>
                  <a:gd name="T52" fmla="*/ 12 w 52"/>
                  <a:gd name="T53" fmla="*/ 2 h 48"/>
                  <a:gd name="T54" fmla="*/ 14 w 52"/>
                  <a:gd name="T55" fmla="*/ 1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2" h="48">
                    <a:moveTo>
                      <a:pt x="0" y="26"/>
                    </a:moveTo>
                    <a:lnTo>
                      <a:pt x="14" y="19"/>
                    </a:lnTo>
                    <a:lnTo>
                      <a:pt x="12" y="2"/>
                    </a:lnTo>
                    <a:lnTo>
                      <a:pt x="26" y="12"/>
                    </a:lnTo>
                    <a:lnTo>
                      <a:pt x="38" y="0"/>
                    </a:lnTo>
                    <a:lnTo>
                      <a:pt x="38" y="17"/>
                    </a:lnTo>
                    <a:lnTo>
                      <a:pt x="52" y="24"/>
                    </a:lnTo>
                    <a:lnTo>
                      <a:pt x="38" y="31"/>
                    </a:lnTo>
                    <a:lnTo>
                      <a:pt x="41" y="48"/>
                    </a:lnTo>
                    <a:lnTo>
                      <a:pt x="26" y="38"/>
                    </a:lnTo>
                    <a:lnTo>
                      <a:pt x="14" y="48"/>
                    </a:lnTo>
                    <a:lnTo>
                      <a:pt x="14" y="31"/>
                    </a:lnTo>
                    <a:lnTo>
                      <a:pt x="0" y="26"/>
                    </a:lnTo>
                    <a:close/>
                    <a:moveTo>
                      <a:pt x="14" y="19"/>
                    </a:moveTo>
                    <a:lnTo>
                      <a:pt x="0" y="26"/>
                    </a:lnTo>
                    <a:lnTo>
                      <a:pt x="14" y="31"/>
                    </a:lnTo>
                    <a:lnTo>
                      <a:pt x="14" y="31"/>
                    </a:lnTo>
                    <a:lnTo>
                      <a:pt x="14" y="48"/>
                    </a:lnTo>
                    <a:lnTo>
                      <a:pt x="26" y="38"/>
                    </a:lnTo>
                    <a:lnTo>
                      <a:pt x="41" y="48"/>
                    </a:lnTo>
                    <a:lnTo>
                      <a:pt x="38" y="31"/>
                    </a:lnTo>
                    <a:lnTo>
                      <a:pt x="52" y="24"/>
                    </a:lnTo>
                    <a:lnTo>
                      <a:pt x="36" y="19"/>
                    </a:lnTo>
                    <a:lnTo>
                      <a:pt x="36" y="17"/>
                    </a:lnTo>
                    <a:lnTo>
                      <a:pt x="38" y="2"/>
                    </a:lnTo>
                    <a:lnTo>
                      <a:pt x="26" y="12"/>
                    </a:lnTo>
                    <a:lnTo>
                      <a:pt x="12" y="2"/>
                    </a:lnTo>
                    <a:lnTo>
                      <a:pt x="14"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2" name="Freeform 593">
                <a:extLst>
                  <a:ext uri="{FF2B5EF4-FFF2-40B4-BE49-F238E27FC236}">
                    <a16:creationId xmlns:a16="http://schemas.microsoft.com/office/drawing/2014/main" id="{7B4C2213-2211-4CEA-82DE-3CAE8F6BEDDE}"/>
                  </a:ext>
                </a:extLst>
              </p:cNvPr>
              <p:cNvSpPr>
                <a:spLocks noEditPoints="1"/>
              </p:cNvSpPr>
              <p:nvPr/>
            </p:nvSpPr>
            <p:spPr bwMode="auto">
              <a:xfrm>
                <a:off x="5860" y="2557"/>
                <a:ext cx="24" cy="26"/>
              </a:xfrm>
              <a:custGeom>
                <a:avLst/>
                <a:gdLst>
                  <a:gd name="T0" fmla="*/ 0 w 24"/>
                  <a:gd name="T1" fmla="*/ 7 h 26"/>
                  <a:gd name="T2" fmla="*/ 12 w 24"/>
                  <a:gd name="T3" fmla="*/ 0 h 26"/>
                  <a:gd name="T4" fmla="*/ 12 w 24"/>
                  <a:gd name="T5" fmla="*/ 0 h 26"/>
                  <a:gd name="T6" fmla="*/ 24 w 24"/>
                  <a:gd name="T7" fmla="*/ 5 h 26"/>
                  <a:gd name="T8" fmla="*/ 24 w 24"/>
                  <a:gd name="T9" fmla="*/ 19 h 26"/>
                  <a:gd name="T10" fmla="*/ 12 w 24"/>
                  <a:gd name="T11" fmla="*/ 26 h 26"/>
                  <a:gd name="T12" fmla="*/ 12 w 24"/>
                  <a:gd name="T13" fmla="*/ 26 h 26"/>
                  <a:gd name="T14" fmla="*/ 0 w 24"/>
                  <a:gd name="T15" fmla="*/ 19 h 26"/>
                  <a:gd name="T16" fmla="*/ 0 w 24"/>
                  <a:gd name="T17" fmla="*/ 7 h 26"/>
                  <a:gd name="T18" fmla="*/ 12 w 24"/>
                  <a:gd name="T19" fmla="*/ 0 h 26"/>
                  <a:gd name="T20" fmla="*/ 0 w 24"/>
                  <a:gd name="T21" fmla="*/ 7 h 26"/>
                  <a:gd name="T22" fmla="*/ 0 w 24"/>
                  <a:gd name="T23" fmla="*/ 19 h 26"/>
                  <a:gd name="T24" fmla="*/ 12 w 24"/>
                  <a:gd name="T25" fmla="*/ 26 h 26"/>
                  <a:gd name="T26" fmla="*/ 24 w 24"/>
                  <a:gd name="T27" fmla="*/ 19 h 26"/>
                  <a:gd name="T28" fmla="*/ 22 w 24"/>
                  <a:gd name="T29" fmla="*/ 7 h 26"/>
                  <a:gd name="T30" fmla="*/ 12 w 24"/>
                  <a:gd name="T3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26">
                    <a:moveTo>
                      <a:pt x="0" y="7"/>
                    </a:moveTo>
                    <a:lnTo>
                      <a:pt x="12" y="0"/>
                    </a:lnTo>
                    <a:lnTo>
                      <a:pt x="12" y="0"/>
                    </a:lnTo>
                    <a:lnTo>
                      <a:pt x="24" y="5"/>
                    </a:lnTo>
                    <a:lnTo>
                      <a:pt x="24" y="19"/>
                    </a:lnTo>
                    <a:lnTo>
                      <a:pt x="12" y="26"/>
                    </a:lnTo>
                    <a:lnTo>
                      <a:pt x="12" y="26"/>
                    </a:lnTo>
                    <a:lnTo>
                      <a:pt x="0" y="19"/>
                    </a:lnTo>
                    <a:lnTo>
                      <a:pt x="0" y="7"/>
                    </a:lnTo>
                    <a:close/>
                    <a:moveTo>
                      <a:pt x="12" y="0"/>
                    </a:moveTo>
                    <a:lnTo>
                      <a:pt x="0" y="7"/>
                    </a:lnTo>
                    <a:lnTo>
                      <a:pt x="0" y="19"/>
                    </a:lnTo>
                    <a:lnTo>
                      <a:pt x="12" y="26"/>
                    </a:lnTo>
                    <a:lnTo>
                      <a:pt x="24" y="19"/>
                    </a:lnTo>
                    <a:lnTo>
                      <a:pt x="22" y="7"/>
                    </a:lnTo>
                    <a:lnTo>
                      <a:pt x="1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3" name="Freeform 594">
                <a:extLst>
                  <a:ext uri="{FF2B5EF4-FFF2-40B4-BE49-F238E27FC236}">
                    <a16:creationId xmlns:a16="http://schemas.microsoft.com/office/drawing/2014/main" id="{C92950B5-2367-429A-B960-C66C57B86426}"/>
                  </a:ext>
                </a:extLst>
              </p:cNvPr>
              <p:cNvSpPr>
                <a:spLocks/>
              </p:cNvSpPr>
              <p:nvPr/>
            </p:nvSpPr>
            <p:spPr bwMode="auto">
              <a:xfrm>
                <a:off x="5860" y="2547"/>
                <a:ext cx="24" cy="46"/>
              </a:xfrm>
              <a:custGeom>
                <a:avLst/>
                <a:gdLst>
                  <a:gd name="T0" fmla="*/ 0 w 24"/>
                  <a:gd name="T1" fmla="*/ 46 h 46"/>
                  <a:gd name="T2" fmla="*/ 24 w 24"/>
                  <a:gd name="T3" fmla="*/ 0 h 46"/>
                  <a:gd name="T4" fmla="*/ 24 w 24"/>
                  <a:gd name="T5" fmla="*/ 0 h 46"/>
                  <a:gd name="T6" fmla="*/ 0 w 24"/>
                  <a:gd name="T7" fmla="*/ 46 h 46"/>
                  <a:gd name="T8" fmla="*/ 0 w 24"/>
                  <a:gd name="T9" fmla="*/ 46 h 46"/>
                </a:gdLst>
                <a:ahLst/>
                <a:cxnLst>
                  <a:cxn ang="0">
                    <a:pos x="T0" y="T1"/>
                  </a:cxn>
                  <a:cxn ang="0">
                    <a:pos x="T2" y="T3"/>
                  </a:cxn>
                  <a:cxn ang="0">
                    <a:pos x="T4" y="T5"/>
                  </a:cxn>
                  <a:cxn ang="0">
                    <a:pos x="T6" y="T7"/>
                  </a:cxn>
                  <a:cxn ang="0">
                    <a:pos x="T8" y="T9"/>
                  </a:cxn>
                </a:cxnLst>
                <a:rect l="0" t="0" r="r" b="b"/>
                <a:pathLst>
                  <a:path w="24" h="46">
                    <a:moveTo>
                      <a:pt x="0" y="46"/>
                    </a:moveTo>
                    <a:lnTo>
                      <a:pt x="24" y="0"/>
                    </a:lnTo>
                    <a:lnTo>
                      <a:pt x="24" y="0"/>
                    </a:lnTo>
                    <a:lnTo>
                      <a:pt x="0" y="46"/>
                    </a:lnTo>
                    <a:lnTo>
                      <a:pt x="0" y="4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4" name="Freeform 595">
                <a:extLst>
                  <a:ext uri="{FF2B5EF4-FFF2-40B4-BE49-F238E27FC236}">
                    <a16:creationId xmlns:a16="http://schemas.microsoft.com/office/drawing/2014/main" id="{43407DC7-54CB-4756-AFF5-F64D7896C822}"/>
                  </a:ext>
                </a:extLst>
              </p:cNvPr>
              <p:cNvSpPr>
                <a:spLocks/>
              </p:cNvSpPr>
              <p:nvPr/>
            </p:nvSpPr>
            <p:spPr bwMode="auto">
              <a:xfrm>
                <a:off x="5858" y="2547"/>
                <a:ext cx="29" cy="46"/>
              </a:xfrm>
              <a:custGeom>
                <a:avLst/>
                <a:gdLst>
                  <a:gd name="T0" fmla="*/ 0 w 29"/>
                  <a:gd name="T1" fmla="*/ 0 h 46"/>
                  <a:gd name="T2" fmla="*/ 0 w 29"/>
                  <a:gd name="T3" fmla="*/ 0 h 46"/>
                  <a:gd name="T4" fmla="*/ 29 w 29"/>
                  <a:gd name="T5" fmla="*/ 46 h 46"/>
                  <a:gd name="T6" fmla="*/ 29 w 29"/>
                  <a:gd name="T7" fmla="*/ 46 h 46"/>
                  <a:gd name="T8" fmla="*/ 0 w 29"/>
                  <a:gd name="T9" fmla="*/ 0 h 46"/>
                </a:gdLst>
                <a:ahLst/>
                <a:cxnLst>
                  <a:cxn ang="0">
                    <a:pos x="T0" y="T1"/>
                  </a:cxn>
                  <a:cxn ang="0">
                    <a:pos x="T2" y="T3"/>
                  </a:cxn>
                  <a:cxn ang="0">
                    <a:pos x="T4" y="T5"/>
                  </a:cxn>
                  <a:cxn ang="0">
                    <a:pos x="T6" y="T7"/>
                  </a:cxn>
                  <a:cxn ang="0">
                    <a:pos x="T8" y="T9"/>
                  </a:cxn>
                </a:cxnLst>
                <a:rect l="0" t="0" r="r" b="b"/>
                <a:pathLst>
                  <a:path w="29" h="46">
                    <a:moveTo>
                      <a:pt x="0" y="0"/>
                    </a:moveTo>
                    <a:lnTo>
                      <a:pt x="0" y="0"/>
                    </a:lnTo>
                    <a:lnTo>
                      <a:pt x="29" y="46"/>
                    </a:lnTo>
                    <a:lnTo>
                      <a:pt x="29" y="46"/>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5" name="Freeform 596">
                <a:extLst>
                  <a:ext uri="{FF2B5EF4-FFF2-40B4-BE49-F238E27FC236}">
                    <a16:creationId xmlns:a16="http://schemas.microsoft.com/office/drawing/2014/main" id="{A58B13F7-8EB0-4453-ABB8-0308E43683EE}"/>
                  </a:ext>
                </a:extLst>
              </p:cNvPr>
              <p:cNvSpPr>
                <a:spLocks/>
              </p:cNvSpPr>
              <p:nvPr/>
            </p:nvSpPr>
            <p:spPr bwMode="auto">
              <a:xfrm>
                <a:off x="5846" y="2569"/>
                <a:ext cx="52" cy="2"/>
              </a:xfrm>
              <a:custGeom>
                <a:avLst/>
                <a:gdLst>
                  <a:gd name="T0" fmla="*/ 0 w 52"/>
                  <a:gd name="T1" fmla="*/ 2 h 2"/>
                  <a:gd name="T2" fmla="*/ 52 w 52"/>
                  <a:gd name="T3" fmla="*/ 0 h 2"/>
                  <a:gd name="T4" fmla="*/ 52 w 52"/>
                  <a:gd name="T5" fmla="*/ 0 h 2"/>
                  <a:gd name="T6" fmla="*/ 0 w 52"/>
                  <a:gd name="T7" fmla="*/ 2 h 2"/>
                  <a:gd name="T8" fmla="*/ 0 w 52"/>
                  <a:gd name="T9" fmla="*/ 2 h 2"/>
                </a:gdLst>
                <a:ahLst/>
                <a:cxnLst>
                  <a:cxn ang="0">
                    <a:pos x="T0" y="T1"/>
                  </a:cxn>
                  <a:cxn ang="0">
                    <a:pos x="T2" y="T3"/>
                  </a:cxn>
                  <a:cxn ang="0">
                    <a:pos x="T4" y="T5"/>
                  </a:cxn>
                  <a:cxn ang="0">
                    <a:pos x="T6" y="T7"/>
                  </a:cxn>
                  <a:cxn ang="0">
                    <a:pos x="T8" y="T9"/>
                  </a:cxn>
                </a:cxnLst>
                <a:rect l="0" t="0" r="r" b="b"/>
                <a:pathLst>
                  <a:path w="52" h="2">
                    <a:moveTo>
                      <a:pt x="0" y="2"/>
                    </a:moveTo>
                    <a:lnTo>
                      <a:pt x="52" y="0"/>
                    </a:lnTo>
                    <a:lnTo>
                      <a:pt x="52" y="0"/>
                    </a:lnTo>
                    <a:lnTo>
                      <a:pt x="0" y="2"/>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6" name="Freeform 597">
                <a:extLst>
                  <a:ext uri="{FF2B5EF4-FFF2-40B4-BE49-F238E27FC236}">
                    <a16:creationId xmlns:a16="http://schemas.microsoft.com/office/drawing/2014/main" id="{D4130B02-B8F5-4F5D-BCB4-CB6AE66D7329}"/>
                  </a:ext>
                </a:extLst>
              </p:cNvPr>
              <p:cNvSpPr>
                <a:spLocks noEditPoints="1"/>
              </p:cNvSpPr>
              <p:nvPr/>
            </p:nvSpPr>
            <p:spPr bwMode="auto">
              <a:xfrm>
                <a:off x="5297" y="2897"/>
                <a:ext cx="131" cy="121"/>
              </a:xfrm>
              <a:custGeom>
                <a:avLst/>
                <a:gdLst>
                  <a:gd name="T0" fmla="*/ 26 w 131"/>
                  <a:gd name="T1" fmla="*/ 112 h 121"/>
                  <a:gd name="T2" fmla="*/ 36 w 131"/>
                  <a:gd name="T3" fmla="*/ 74 h 121"/>
                  <a:gd name="T4" fmla="*/ 0 w 131"/>
                  <a:gd name="T5" fmla="*/ 52 h 121"/>
                  <a:gd name="T6" fmla="*/ 40 w 131"/>
                  <a:gd name="T7" fmla="*/ 40 h 121"/>
                  <a:gd name="T8" fmla="*/ 40 w 131"/>
                  <a:gd name="T9" fmla="*/ 0 h 121"/>
                  <a:gd name="T10" fmla="*/ 71 w 131"/>
                  <a:gd name="T11" fmla="*/ 29 h 121"/>
                  <a:gd name="T12" fmla="*/ 107 w 131"/>
                  <a:gd name="T13" fmla="*/ 10 h 121"/>
                  <a:gd name="T14" fmla="*/ 95 w 131"/>
                  <a:gd name="T15" fmla="*/ 48 h 121"/>
                  <a:gd name="T16" fmla="*/ 131 w 131"/>
                  <a:gd name="T17" fmla="*/ 71 h 121"/>
                  <a:gd name="T18" fmla="*/ 93 w 131"/>
                  <a:gd name="T19" fmla="*/ 81 h 121"/>
                  <a:gd name="T20" fmla="*/ 91 w 131"/>
                  <a:gd name="T21" fmla="*/ 121 h 121"/>
                  <a:gd name="T22" fmla="*/ 62 w 131"/>
                  <a:gd name="T23" fmla="*/ 93 h 121"/>
                  <a:gd name="T24" fmla="*/ 26 w 131"/>
                  <a:gd name="T25" fmla="*/ 112 h 121"/>
                  <a:gd name="T26" fmla="*/ 36 w 131"/>
                  <a:gd name="T27" fmla="*/ 71 h 121"/>
                  <a:gd name="T28" fmla="*/ 26 w 131"/>
                  <a:gd name="T29" fmla="*/ 109 h 121"/>
                  <a:gd name="T30" fmla="*/ 62 w 131"/>
                  <a:gd name="T31" fmla="*/ 93 h 121"/>
                  <a:gd name="T32" fmla="*/ 62 w 131"/>
                  <a:gd name="T33" fmla="*/ 93 h 121"/>
                  <a:gd name="T34" fmla="*/ 88 w 131"/>
                  <a:gd name="T35" fmla="*/ 119 h 121"/>
                  <a:gd name="T36" fmla="*/ 91 w 131"/>
                  <a:gd name="T37" fmla="*/ 81 h 121"/>
                  <a:gd name="T38" fmla="*/ 129 w 131"/>
                  <a:gd name="T39" fmla="*/ 69 h 121"/>
                  <a:gd name="T40" fmla="*/ 95 w 131"/>
                  <a:gd name="T41" fmla="*/ 50 h 121"/>
                  <a:gd name="T42" fmla="*/ 105 w 131"/>
                  <a:gd name="T43" fmla="*/ 12 h 121"/>
                  <a:gd name="T44" fmla="*/ 71 w 131"/>
                  <a:gd name="T45" fmla="*/ 31 h 121"/>
                  <a:gd name="T46" fmla="*/ 69 w 131"/>
                  <a:gd name="T47" fmla="*/ 29 h 121"/>
                  <a:gd name="T48" fmla="*/ 43 w 131"/>
                  <a:gd name="T49" fmla="*/ 2 h 121"/>
                  <a:gd name="T50" fmla="*/ 40 w 131"/>
                  <a:gd name="T51" fmla="*/ 40 h 121"/>
                  <a:gd name="T52" fmla="*/ 5 w 131"/>
                  <a:gd name="T53" fmla="*/ 52 h 121"/>
                  <a:gd name="T54" fmla="*/ 36 w 131"/>
                  <a:gd name="T55" fmla="*/ 7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21">
                    <a:moveTo>
                      <a:pt x="26" y="112"/>
                    </a:moveTo>
                    <a:lnTo>
                      <a:pt x="36" y="74"/>
                    </a:lnTo>
                    <a:lnTo>
                      <a:pt x="0" y="52"/>
                    </a:lnTo>
                    <a:lnTo>
                      <a:pt x="40" y="40"/>
                    </a:lnTo>
                    <a:lnTo>
                      <a:pt x="40" y="0"/>
                    </a:lnTo>
                    <a:lnTo>
                      <a:pt x="71" y="29"/>
                    </a:lnTo>
                    <a:lnTo>
                      <a:pt x="107" y="10"/>
                    </a:lnTo>
                    <a:lnTo>
                      <a:pt x="95" y="48"/>
                    </a:lnTo>
                    <a:lnTo>
                      <a:pt x="131" y="71"/>
                    </a:lnTo>
                    <a:lnTo>
                      <a:pt x="93" y="81"/>
                    </a:lnTo>
                    <a:lnTo>
                      <a:pt x="91" y="121"/>
                    </a:lnTo>
                    <a:lnTo>
                      <a:pt x="62" y="93"/>
                    </a:lnTo>
                    <a:lnTo>
                      <a:pt x="26" y="112"/>
                    </a:lnTo>
                    <a:close/>
                    <a:moveTo>
                      <a:pt x="36" y="71"/>
                    </a:moveTo>
                    <a:lnTo>
                      <a:pt x="26" y="109"/>
                    </a:lnTo>
                    <a:lnTo>
                      <a:pt x="62" y="93"/>
                    </a:lnTo>
                    <a:lnTo>
                      <a:pt x="62" y="93"/>
                    </a:lnTo>
                    <a:lnTo>
                      <a:pt x="88" y="119"/>
                    </a:lnTo>
                    <a:lnTo>
                      <a:pt x="91" y="81"/>
                    </a:lnTo>
                    <a:lnTo>
                      <a:pt x="129" y="69"/>
                    </a:lnTo>
                    <a:lnTo>
                      <a:pt x="95" y="50"/>
                    </a:lnTo>
                    <a:lnTo>
                      <a:pt x="105" y="12"/>
                    </a:lnTo>
                    <a:lnTo>
                      <a:pt x="71" y="31"/>
                    </a:lnTo>
                    <a:lnTo>
                      <a:pt x="69" y="29"/>
                    </a:lnTo>
                    <a:lnTo>
                      <a:pt x="43" y="2"/>
                    </a:lnTo>
                    <a:lnTo>
                      <a:pt x="40" y="40"/>
                    </a:lnTo>
                    <a:lnTo>
                      <a:pt x="5" y="52"/>
                    </a:lnTo>
                    <a:lnTo>
                      <a:pt x="36" y="7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7" name="Freeform 598">
                <a:extLst>
                  <a:ext uri="{FF2B5EF4-FFF2-40B4-BE49-F238E27FC236}">
                    <a16:creationId xmlns:a16="http://schemas.microsoft.com/office/drawing/2014/main" id="{5A95D291-F915-44ED-A0F6-576547CE3215}"/>
                  </a:ext>
                </a:extLst>
              </p:cNvPr>
              <p:cNvSpPr>
                <a:spLocks noEditPoints="1"/>
              </p:cNvSpPr>
              <p:nvPr/>
            </p:nvSpPr>
            <p:spPr bwMode="auto">
              <a:xfrm>
                <a:off x="5333" y="2926"/>
                <a:ext cx="59" cy="64"/>
              </a:xfrm>
              <a:custGeom>
                <a:avLst/>
                <a:gdLst>
                  <a:gd name="T0" fmla="*/ 0 w 59"/>
                  <a:gd name="T1" fmla="*/ 45 h 64"/>
                  <a:gd name="T2" fmla="*/ 4 w 59"/>
                  <a:gd name="T3" fmla="*/ 11 h 64"/>
                  <a:gd name="T4" fmla="*/ 4 w 59"/>
                  <a:gd name="T5" fmla="*/ 11 h 64"/>
                  <a:gd name="T6" fmla="*/ 35 w 59"/>
                  <a:gd name="T7" fmla="*/ 0 h 64"/>
                  <a:gd name="T8" fmla="*/ 59 w 59"/>
                  <a:gd name="T9" fmla="*/ 19 h 64"/>
                  <a:gd name="T10" fmla="*/ 55 w 59"/>
                  <a:gd name="T11" fmla="*/ 52 h 64"/>
                  <a:gd name="T12" fmla="*/ 55 w 59"/>
                  <a:gd name="T13" fmla="*/ 52 h 64"/>
                  <a:gd name="T14" fmla="*/ 26 w 59"/>
                  <a:gd name="T15" fmla="*/ 64 h 64"/>
                  <a:gd name="T16" fmla="*/ 0 w 59"/>
                  <a:gd name="T17" fmla="*/ 45 h 64"/>
                  <a:gd name="T18" fmla="*/ 4 w 59"/>
                  <a:gd name="T19" fmla="*/ 11 h 64"/>
                  <a:gd name="T20" fmla="*/ 0 w 59"/>
                  <a:gd name="T21" fmla="*/ 42 h 64"/>
                  <a:gd name="T22" fmla="*/ 26 w 59"/>
                  <a:gd name="T23" fmla="*/ 64 h 64"/>
                  <a:gd name="T24" fmla="*/ 55 w 59"/>
                  <a:gd name="T25" fmla="*/ 52 h 64"/>
                  <a:gd name="T26" fmla="*/ 59 w 59"/>
                  <a:gd name="T27" fmla="*/ 21 h 64"/>
                  <a:gd name="T28" fmla="*/ 35 w 59"/>
                  <a:gd name="T29" fmla="*/ 2 h 64"/>
                  <a:gd name="T30" fmla="*/ 4 w 59"/>
                  <a:gd name="T31"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64">
                    <a:moveTo>
                      <a:pt x="0" y="45"/>
                    </a:moveTo>
                    <a:lnTo>
                      <a:pt x="4" y="11"/>
                    </a:lnTo>
                    <a:lnTo>
                      <a:pt x="4" y="11"/>
                    </a:lnTo>
                    <a:lnTo>
                      <a:pt x="35" y="0"/>
                    </a:lnTo>
                    <a:lnTo>
                      <a:pt x="59" y="19"/>
                    </a:lnTo>
                    <a:lnTo>
                      <a:pt x="55" y="52"/>
                    </a:lnTo>
                    <a:lnTo>
                      <a:pt x="55" y="52"/>
                    </a:lnTo>
                    <a:lnTo>
                      <a:pt x="26" y="64"/>
                    </a:lnTo>
                    <a:lnTo>
                      <a:pt x="0" y="45"/>
                    </a:lnTo>
                    <a:close/>
                    <a:moveTo>
                      <a:pt x="4" y="11"/>
                    </a:moveTo>
                    <a:lnTo>
                      <a:pt x="0" y="42"/>
                    </a:lnTo>
                    <a:lnTo>
                      <a:pt x="26" y="64"/>
                    </a:lnTo>
                    <a:lnTo>
                      <a:pt x="55" y="52"/>
                    </a:lnTo>
                    <a:lnTo>
                      <a:pt x="59" y="21"/>
                    </a:lnTo>
                    <a:lnTo>
                      <a:pt x="35" y="2"/>
                    </a:lnTo>
                    <a:lnTo>
                      <a:pt x="4" y="1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8" name="Freeform 599">
                <a:extLst>
                  <a:ext uri="{FF2B5EF4-FFF2-40B4-BE49-F238E27FC236}">
                    <a16:creationId xmlns:a16="http://schemas.microsoft.com/office/drawing/2014/main" id="{8B97F5D7-BC35-43ED-91F3-E82936E18DC7}"/>
                  </a:ext>
                </a:extLst>
              </p:cNvPr>
              <p:cNvSpPr>
                <a:spLocks/>
              </p:cNvSpPr>
              <p:nvPr/>
            </p:nvSpPr>
            <p:spPr bwMode="auto">
              <a:xfrm>
                <a:off x="5340" y="2897"/>
                <a:ext cx="48" cy="121"/>
              </a:xfrm>
              <a:custGeom>
                <a:avLst/>
                <a:gdLst>
                  <a:gd name="T0" fmla="*/ 45 w 48"/>
                  <a:gd name="T1" fmla="*/ 121 h 121"/>
                  <a:gd name="T2" fmla="*/ 0 w 48"/>
                  <a:gd name="T3" fmla="*/ 2 h 121"/>
                  <a:gd name="T4" fmla="*/ 0 w 48"/>
                  <a:gd name="T5" fmla="*/ 0 h 121"/>
                  <a:gd name="T6" fmla="*/ 48 w 48"/>
                  <a:gd name="T7" fmla="*/ 119 h 121"/>
                  <a:gd name="T8" fmla="*/ 45 w 48"/>
                  <a:gd name="T9" fmla="*/ 121 h 121"/>
                </a:gdLst>
                <a:ahLst/>
                <a:cxnLst>
                  <a:cxn ang="0">
                    <a:pos x="T0" y="T1"/>
                  </a:cxn>
                  <a:cxn ang="0">
                    <a:pos x="T2" y="T3"/>
                  </a:cxn>
                  <a:cxn ang="0">
                    <a:pos x="T4" y="T5"/>
                  </a:cxn>
                  <a:cxn ang="0">
                    <a:pos x="T6" y="T7"/>
                  </a:cxn>
                  <a:cxn ang="0">
                    <a:pos x="T8" y="T9"/>
                  </a:cxn>
                </a:cxnLst>
                <a:rect l="0" t="0" r="r" b="b"/>
                <a:pathLst>
                  <a:path w="48" h="121">
                    <a:moveTo>
                      <a:pt x="45" y="121"/>
                    </a:moveTo>
                    <a:lnTo>
                      <a:pt x="0" y="2"/>
                    </a:lnTo>
                    <a:lnTo>
                      <a:pt x="0" y="0"/>
                    </a:lnTo>
                    <a:lnTo>
                      <a:pt x="48" y="119"/>
                    </a:lnTo>
                    <a:lnTo>
                      <a:pt x="45" y="1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9" name="Freeform 600">
                <a:extLst>
                  <a:ext uri="{FF2B5EF4-FFF2-40B4-BE49-F238E27FC236}">
                    <a16:creationId xmlns:a16="http://schemas.microsoft.com/office/drawing/2014/main" id="{6A49683C-B69C-46DC-A840-B00B5DA0A256}"/>
                  </a:ext>
                </a:extLst>
              </p:cNvPr>
              <p:cNvSpPr>
                <a:spLocks/>
              </p:cNvSpPr>
              <p:nvPr/>
            </p:nvSpPr>
            <p:spPr bwMode="auto">
              <a:xfrm>
                <a:off x="5299" y="2947"/>
                <a:ext cx="127" cy="21"/>
              </a:xfrm>
              <a:custGeom>
                <a:avLst/>
                <a:gdLst>
                  <a:gd name="T0" fmla="*/ 0 w 127"/>
                  <a:gd name="T1" fmla="*/ 2 h 21"/>
                  <a:gd name="T2" fmla="*/ 0 w 127"/>
                  <a:gd name="T3" fmla="*/ 0 h 21"/>
                  <a:gd name="T4" fmla="*/ 127 w 127"/>
                  <a:gd name="T5" fmla="*/ 19 h 21"/>
                  <a:gd name="T6" fmla="*/ 127 w 127"/>
                  <a:gd name="T7" fmla="*/ 21 h 21"/>
                  <a:gd name="T8" fmla="*/ 0 w 127"/>
                  <a:gd name="T9" fmla="*/ 2 h 21"/>
                </a:gdLst>
                <a:ahLst/>
                <a:cxnLst>
                  <a:cxn ang="0">
                    <a:pos x="T0" y="T1"/>
                  </a:cxn>
                  <a:cxn ang="0">
                    <a:pos x="T2" y="T3"/>
                  </a:cxn>
                  <a:cxn ang="0">
                    <a:pos x="T4" y="T5"/>
                  </a:cxn>
                  <a:cxn ang="0">
                    <a:pos x="T6" y="T7"/>
                  </a:cxn>
                  <a:cxn ang="0">
                    <a:pos x="T8" y="T9"/>
                  </a:cxn>
                </a:cxnLst>
                <a:rect l="0" t="0" r="r" b="b"/>
                <a:pathLst>
                  <a:path w="127" h="21">
                    <a:moveTo>
                      <a:pt x="0" y="2"/>
                    </a:moveTo>
                    <a:lnTo>
                      <a:pt x="0" y="0"/>
                    </a:lnTo>
                    <a:lnTo>
                      <a:pt x="127" y="19"/>
                    </a:lnTo>
                    <a:lnTo>
                      <a:pt x="127" y="21"/>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0" name="Freeform 601">
                <a:extLst>
                  <a:ext uri="{FF2B5EF4-FFF2-40B4-BE49-F238E27FC236}">
                    <a16:creationId xmlns:a16="http://schemas.microsoft.com/office/drawing/2014/main" id="{64728ADB-8453-4F47-A02C-BEF477DAB5AA}"/>
                  </a:ext>
                </a:extLst>
              </p:cNvPr>
              <p:cNvSpPr>
                <a:spLocks/>
              </p:cNvSpPr>
              <p:nvPr/>
            </p:nvSpPr>
            <p:spPr bwMode="auto">
              <a:xfrm>
                <a:off x="5323" y="2907"/>
                <a:ext cx="79" cy="102"/>
              </a:xfrm>
              <a:custGeom>
                <a:avLst/>
                <a:gdLst>
                  <a:gd name="T0" fmla="*/ 0 w 79"/>
                  <a:gd name="T1" fmla="*/ 102 h 102"/>
                  <a:gd name="T2" fmla="*/ 79 w 79"/>
                  <a:gd name="T3" fmla="*/ 0 h 102"/>
                  <a:gd name="T4" fmla="*/ 79 w 79"/>
                  <a:gd name="T5" fmla="*/ 2 h 102"/>
                  <a:gd name="T6" fmla="*/ 0 w 79"/>
                  <a:gd name="T7" fmla="*/ 102 h 102"/>
                  <a:gd name="T8" fmla="*/ 0 w 79"/>
                  <a:gd name="T9" fmla="*/ 102 h 102"/>
                </a:gdLst>
                <a:ahLst/>
                <a:cxnLst>
                  <a:cxn ang="0">
                    <a:pos x="T0" y="T1"/>
                  </a:cxn>
                  <a:cxn ang="0">
                    <a:pos x="T2" y="T3"/>
                  </a:cxn>
                  <a:cxn ang="0">
                    <a:pos x="T4" y="T5"/>
                  </a:cxn>
                  <a:cxn ang="0">
                    <a:pos x="T6" y="T7"/>
                  </a:cxn>
                  <a:cxn ang="0">
                    <a:pos x="T8" y="T9"/>
                  </a:cxn>
                </a:cxnLst>
                <a:rect l="0" t="0" r="r" b="b"/>
                <a:pathLst>
                  <a:path w="79" h="102">
                    <a:moveTo>
                      <a:pt x="0" y="102"/>
                    </a:moveTo>
                    <a:lnTo>
                      <a:pt x="79" y="0"/>
                    </a:lnTo>
                    <a:lnTo>
                      <a:pt x="79" y="2"/>
                    </a:lnTo>
                    <a:lnTo>
                      <a:pt x="0" y="102"/>
                    </a:lnTo>
                    <a:lnTo>
                      <a:pt x="0" y="10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1" name="Freeform 602">
                <a:extLst>
                  <a:ext uri="{FF2B5EF4-FFF2-40B4-BE49-F238E27FC236}">
                    <a16:creationId xmlns:a16="http://schemas.microsoft.com/office/drawing/2014/main" id="{BEC9C32A-4801-4F7D-B966-94DDB0C10AFC}"/>
                  </a:ext>
                </a:extLst>
              </p:cNvPr>
              <p:cNvSpPr>
                <a:spLocks noEditPoints="1"/>
              </p:cNvSpPr>
              <p:nvPr/>
            </p:nvSpPr>
            <p:spPr bwMode="auto">
              <a:xfrm>
                <a:off x="5590" y="1341"/>
                <a:ext cx="70" cy="67"/>
              </a:xfrm>
              <a:custGeom>
                <a:avLst/>
                <a:gdLst>
                  <a:gd name="T0" fmla="*/ 12 w 70"/>
                  <a:gd name="T1" fmla="*/ 62 h 67"/>
                  <a:gd name="T2" fmla="*/ 17 w 70"/>
                  <a:gd name="T3" fmla="*/ 41 h 67"/>
                  <a:gd name="T4" fmla="*/ 0 w 70"/>
                  <a:gd name="T5" fmla="*/ 29 h 67"/>
                  <a:gd name="T6" fmla="*/ 22 w 70"/>
                  <a:gd name="T7" fmla="*/ 22 h 67"/>
                  <a:gd name="T8" fmla="*/ 22 w 70"/>
                  <a:gd name="T9" fmla="*/ 0 h 67"/>
                  <a:gd name="T10" fmla="*/ 39 w 70"/>
                  <a:gd name="T11" fmla="*/ 17 h 67"/>
                  <a:gd name="T12" fmla="*/ 58 w 70"/>
                  <a:gd name="T13" fmla="*/ 5 h 67"/>
                  <a:gd name="T14" fmla="*/ 53 w 70"/>
                  <a:gd name="T15" fmla="*/ 27 h 67"/>
                  <a:gd name="T16" fmla="*/ 70 w 70"/>
                  <a:gd name="T17" fmla="*/ 38 h 67"/>
                  <a:gd name="T18" fmla="*/ 48 w 70"/>
                  <a:gd name="T19" fmla="*/ 46 h 67"/>
                  <a:gd name="T20" fmla="*/ 48 w 70"/>
                  <a:gd name="T21" fmla="*/ 67 h 67"/>
                  <a:gd name="T22" fmla="*/ 32 w 70"/>
                  <a:gd name="T23" fmla="*/ 53 h 67"/>
                  <a:gd name="T24" fmla="*/ 12 w 70"/>
                  <a:gd name="T25" fmla="*/ 62 h 67"/>
                  <a:gd name="T26" fmla="*/ 20 w 70"/>
                  <a:gd name="T27" fmla="*/ 41 h 67"/>
                  <a:gd name="T28" fmla="*/ 15 w 70"/>
                  <a:gd name="T29" fmla="*/ 60 h 67"/>
                  <a:gd name="T30" fmla="*/ 32 w 70"/>
                  <a:gd name="T31" fmla="*/ 50 h 67"/>
                  <a:gd name="T32" fmla="*/ 34 w 70"/>
                  <a:gd name="T33" fmla="*/ 50 h 67"/>
                  <a:gd name="T34" fmla="*/ 48 w 70"/>
                  <a:gd name="T35" fmla="*/ 67 h 67"/>
                  <a:gd name="T36" fmla="*/ 48 w 70"/>
                  <a:gd name="T37" fmla="*/ 46 h 67"/>
                  <a:gd name="T38" fmla="*/ 70 w 70"/>
                  <a:gd name="T39" fmla="*/ 38 h 67"/>
                  <a:gd name="T40" fmla="*/ 51 w 70"/>
                  <a:gd name="T41" fmla="*/ 27 h 67"/>
                  <a:gd name="T42" fmla="*/ 55 w 70"/>
                  <a:gd name="T43" fmla="*/ 7 h 67"/>
                  <a:gd name="T44" fmla="*/ 39 w 70"/>
                  <a:gd name="T45" fmla="*/ 17 h 67"/>
                  <a:gd name="T46" fmla="*/ 36 w 70"/>
                  <a:gd name="T47" fmla="*/ 17 h 67"/>
                  <a:gd name="T48" fmla="*/ 22 w 70"/>
                  <a:gd name="T49" fmla="*/ 3 h 67"/>
                  <a:gd name="T50" fmla="*/ 22 w 70"/>
                  <a:gd name="T51" fmla="*/ 24 h 67"/>
                  <a:gd name="T52" fmla="*/ 0 w 70"/>
                  <a:gd name="T53" fmla="*/ 29 h 67"/>
                  <a:gd name="T54" fmla="*/ 20 w 70"/>
                  <a:gd name="T55" fmla="*/ 4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67">
                    <a:moveTo>
                      <a:pt x="12" y="62"/>
                    </a:moveTo>
                    <a:lnTo>
                      <a:pt x="17" y="41"/>
                    </a:lnTo>
                    <a:lnTo>
                      <a:pt x="0" y="29"/>
                    </a:lnTo>
                    <a:lnTo>
                      <a:pt x="22" y="22"/>
                    </a:lnTo>
                    <a:lnTo>
                      <a:pt x="22" y="0"/>
                    </a:lnTo>
                    <a:lnTo>
                      <a:pt x="39" y="17"/>
                    </a:lnTo>
                    <a:lnTo>
                      <a:pt x="58" y="5"/>
                    </a:lnTo>
                    <a:lnTo>
                      <a:pt x="53" y="27"/>
                    </a:lnTo>
                    <a:lnTo>
                      <a:pt x="70" y="38"/>
                    </a:lnTo>
                    <a:lnTo>
                      <a:pt x="48" y="46"/>
                    </a:lnTo>
                    <a:lnTo>
                      <a:pt x="48" y="67"/>
                    </a:lnTo>
                    <a:lnTo>
                      <a:pt x="32" y="53"/>
                    </a:lnTo>
                    <a:lnTo>
                      <a:pt x="12" y="62"/>
                    </a:lnTo>
                    <a:close/>
                    <a:moveTo>
                      <a:pt x="20" y="41"/>
                    </a:moveTo>
                    <a:lnTo>
                      <a:pt x="15" y="60"/>
                    </a:lnTo>
                    <a:lnTo>
                      <a:pt x="32" y="50"/>
                    </a:lnTo>
                    <a:lnTo>
                      <a:pt x="34" y="50"/>
                    </a:lnTo>
                    <a:lnTo>
                      <a:pt x="48" y="67"/>
                    </a:lnTo>
                    <a:lnTo>
                      <a:pt x="48" y="46"/>
                    </a:lnTo>
                    <a:lnTo>
                      <a:pt x="70" y="38"/>
                    </a:lnTo>
                    <a:lnTo>
                      <a:pt x="51" y="27"/>
                    </a:lnTo>
                    <a:lnTo>
                      <a:pt x="55" y="7"/>
                    </a:lnTo>
                    <a:lnTo>
                      <a:pt x="39" y="17"/>
                    </a:lnTo>
                    <a:lnTo>
                      <a:pt x="36" y="17"/>
                    </a:lnTo>
                    <a:lnTo>
                      <a:pt x="22" y="3"/>
                    </a:lnTo>
                    <a:lnTo>
                      <a:pt x="22" y="24"/>
                    </a:lnTo>
                    <a:lnTo>
                      <a:pt x="0" y="29"/>
                    </a:lnTo>
                    <a:lnTo>
                      <a:pt x="20"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2" name="Freeform 603">
                <a:extLst>
                  <a:ext uri="{FF2B5EF4-FFF2-40B4-BE49-F238E27FC236}">
                    <a16:creationId xmlns:a16="http://schemas.microsoft.com/office/drawing/2014/main" id="{5B727A72-2F2A-4C17-B0DA-3E613FDFC28B}"/>
                  </a:ext>
                </a:extLst>
              </p:cNvPr>
              <p:cNvSpPr>
                <a:spLocks noEditPoints="1"/>
              </p:cNvSpPr>
              <p:nvPr/>
            </p:nvSpPr>
            <p:spPr bwMode="auto">
              <a:xfrm>
                <a:off x="5607" y="1358"/>
                <a:ext cx="36" cy="36"/>
              </a:xfrm>
              <a:custGeom>
                <a:avLst/>
                <a:gdLst>
                  <a:gd name="T0" fmla="*/ 0 w 36"/>
                  <a:gd name="T1" fmla="*/ 24 h 36"/>
                  <a:gd name="T2" fmla="*/ 5 w 36"/>
                  <a:gd name="T3" fmla="*/ 5 h 36"/>
                  <a:gd name="T4" fmla="*/ 5 w 36"/>
                  <a:gd name="T5" fmla="*/ 5 h 36"/>
                  <a:gd name="T6" fmla="*/ 22 w 36"/>
                  <a:gd name="T7" fmla="*/ 0 h 36"/>
                  <a:gd name="T8" fmla="*/ 36 w 36"/>
                  <a:gd name="T9" fmla="*/ 10 h 36"/>
                  <a:gd name="T10" fmla="*/ 31 w 36"/>
                  <a:gd name="T11" fmla="*/ 29 h 36"/>
                  <a:gd name="T12" fmla="*/ 31 w 36"/>
                  <a:gd name="T13" fmla="*/ 29 h 36"/>
                  <a:gd name="T14" fmla="*/ 15 w 36"/>
                  <a:gd name="T15" fmla="*/ 36 h 36"/>
                  <a:gd name="T16" fmla="*/ 0 w 36"/>
                  <a:gd name="T17" fmla="*/ 24 h 36"/>
                  <a:gd name="T18" fmla="*/ 5 w 36"/>
                  <a:gd name="T19" fmla="*/ 7 h 36"/>
                  <a:gd name="T20" fmla="*/ 3 w 36"/>
                  <a:gd name="T21" fmla="*/ 24 h 36"/>
                  <a:gd name="T22" fmla="*/ 15 w 36"/>
                  <a:gd name="T23" fmla="*/ 33 h 36"/>
                  <a:gd name="T24" fmla="*/ 31 w 36"/>
                  <a:gd name="T25" fmla="*/ 29 h 36"/>
                  <a:gd name="T26" fmla="*/ 34 w 36"/>
                  <a:gd name="T27" fmla="*/ 10 h 36"/>
                  <a:gd name="T28" fmla="*/ 22 w 36"/>
                  <a:gd name="T29" fmla="*/ 0 h 36"/>
                  <a:gd name="T30" fmla="*/ 5 w 36"/>
                  <a:gd name="T31"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36">
                    <a:moveTo>
                      <a:pt x="0" y="24"/>
                    </a:moveTo>
                    <a:lnTo>
                      <a:pt x="5" y="5"/>
                    </a:lnTo>
                    <a:lnTo>
                      <a:pt x="5" y="5"/>
                    </a:lnTo>
                    <a:lnTo>
                      <a:pt x="22" y="0"/>
                    </a:lnTo>
                    <a:lnTo>
                      <a:pt x="36" y="10"/>
                    </a:lnTo>
                    <a:lnTo>
                      <a:pt x="31" y="29"/>
                    </a:lnTo>
                    <a:lnTo>
                      <a:pt x="31" y="29"/>
                    </a:lnTo>
                    <a:lnTo>
                      <a:pt x="15" y="36"/>
                    </a:lnTo>
                    <a:lnTo>
                      <a:pt x="0" y="24"/>
                    </a:lnTo>
                    <a:close/>
                    <a:moveTo>
                      <a:pt x="5" y="7"/>
                    </a:moveTo>
                    <a:lnTo>
                      <a:pt x="3" y="24"/>
                    </a:lnTo>
                    <a:lnTo>
                      <a:pt x="15" y="33"/>
                    </a:lnTo>
                    <a:lnTo>
                      <a:pt x="31" y="29"/>
                    </a:lnTo>
                    <a:lnTo>
                      <a:pt x="34" y="10"/>
                    </a:lnTo>
                    <a:lnTo>
                      <a:pt x="22" y="0"/>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3" name="Freeform 604">
                <a:extLst>
                  <a:ext uri="{FF2B5EF4-FFF2-40B4-BE49-F238E27FC236}">
                    <a16:creationId xmlns:a16="http://schemas.microsoft.com/office/drawing/2014/main" id="{1BFEFD2E-C6DE-49D7-8FDA-11EE86B1711E}"/>
                  </a:ext>
                </a:extLst>
              </p:cNvPr>
              <p:cNvSpPr>
                <a:spLocks/>
              </p:cNvSpPr>
              <p:nvPr/>
            </p:nvSpPr>
            <p:spPr bwMode="auto">
              <a:xfrm>
                <a:off x="5612" y="1341"/>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4" name="Freeform 605">
                <a:extLst>
                  <a:ext uri="{FF2B5EF4-FFF2-40B4-BE49-F238E27FC236}">
                    <a16:creationId xmlns:a16="http://schemas.microsoft.com/office/drawing/2014/main" id="{CE109E7F-6AF7-42D1-AD79-68FD8D043540}"/>
                  </a:ext>
                </a:extLst>
              </p:cNvPr>
              <p:cNvSpPr>
                <a:spLocks/>
              </p:cNvSpPr>
              <p:nvPr/>
            </p:nvSpPr>
            <p:spPr bwMode="auto">
              <a:xfrm>
                <a:off x="5590" y="1370"/>
                <a:ext cx="70" cy="9"/>
              </a:xfrm>
              <a:custGeom>
                <a:avLst/>
                <a:gdLst>
                  <a:gd name="T0" fmla="*/ 0 w 70"/>
                  <a:gd name="T1" fmla="*/ 0 h 9"/>
                  <a:gd name="T2" fmla="*/ 0 w 70"/>
                  <a:gd name="T3" fmla="*/ 0 h 9"/>
                  <a:gd name="T4" fmla="*/ 70 w 70"/>
                  <a:gd name="T5" fmla="*/ 9 h 9"/>
                  <a:gd name="T6" fmla="*/ 70 w 70"/>
                  <a:gd name="T7" fmla="*/ 9 h 9"/>
                  <a:gd name="T8" fmla="*/ 0 w 70"/>
                  <a:gd name="T9" fmla="*/ 0 h 9"/>
                </a:gdLst>
                <a:ahLst/>
                <a:cxnLst>
                  <a:cxn ang="0">
                    <a:pos x="T0" y="T1"/>
                  </a:cxn>
                  <a:cxn ang="0">
                    <a:pos x="T2" y="T3"/>
                  </a:cxn>
                  <a:cxn ang="0">
                    <a:pos x="T4" y="T5"/>
                  </a:cxn>
                  <a:cxn ang="0">
                    <a:pos x="T6" y="T7"/>
                  </a:cxn>
                  <a:cxn ang="0">
                    <a:pos x="T8" y="T9"/>
                  </a:cxn>
                </a:cxnLst>
                <a:rect l="0" t="0" r="r" b="b"/>
                <a:pathLst>
                  <a:path w="70" h="9">
                    <a:moveTo>
                      <a:pt x="0" y="0"/>
                    </a:moveTo>
                    <a:lnTo>
                      <a:pt x="0" y="0"/>
                    </a:lnTo>
                    <a:lnTo>
                      <a:pt x="70" y="9"/>
                    </a:lnTo>
                    <a:lnTo>
                      <a:pt x="70"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5" name="Freeform 606">
                <a:extLst>
                  <a:ext uri="{FF2B5EF4-FFF2-40B4-BE49-F238E27FC236}">
                    <a16:creationId xmlns:a16="http://schemas.microsoft.com/office/drawing/2014/main" id="{0ABC5DD5-F191-4B38-AA5E-4A02F149B354}"/>
                  </a:ext>
                </a:extLst>
              </p:cNvPr>
              <p:cNvSpPr>
                <a:spLocks/>
              </p:cNvSpPr>
              <p:nvPr/>
            </p:nvSpPr>
            <p:spPr bwMode="auto">
              <a:xfrm>
                <a:off x="5602" y="1346"/>
                <a:ext cx="46" cy="57"/>
              </a:xfrm>
              <a:custGeom>
                <a:avLst/>
                <a:gdLst>
                  <a:gd name="T0" fmla="*/ 0 w 46"/>
                  <a:gd name="T1" fmla="*/ 57 h 57"/>
                  <a:gd name="T2" fmla="*/ 46 w 46"/>
                  <a:gd name="T3" fmla="*/ 0 h 57"/>
                  <a:gd name="T4" fmla="*/ 46 w 46"/>
                  <a:gd name="T5" fmla="*/ 2 h 57"/>
                  <a:gd name="T6" fmla="*/ 0 w 46"/>
                  <a:gd name="T7" fmla="*/ 57 h 57"/>
                  <a:gd name="T8" fmla="*/ 0 w 46"/>
                  <a:gd name="T9" fmla="*/ 57 h 57"/>
                </a:gdLst>
                <a:ahLst/>
                <a:cxnLst>
                  <a:cxn ang="0">
                    <a:pos x="T0" y="T1"/>
                  </a:cxn>
                  <a:cxn ang="0">
                    <a:pos x="T2" y="T3"/>
                  </a:cxn>
                  <a:cxn ang="0">
                    <a:pos x="T4" y="T5"/>
                  </a:cxn>
                  <a:cxn ang="0">
                    <a:pos x="T6" y="T7"/>
                  </a:cxn>
                  <a:cxn ang="0">
                    <a:pos x="T8" y="T9"/>
                  </a:cxn>
                </a:cxnLst>
                <a:rect l="0" t="0" r="r" b="b"/>
                <a:pathLst>
                  <a:path w="46" h="57">
                    <a:moveTo>
                      <a:pt x="0" y="57"/>
                    </a:moveTo>
                    <a:lnTo>
                      <a:pt x="46" y="0"/>
                    </a:lnTo>
                    <a:lnTo>
                      <a:pt x="46" y="2"/>
                    </a:lnTo>
                    <a:lnTo>
                      <a:pt x="0" y="57"/>
                    </a:lnTo>
                    <a:lnTo>
                      <a:pt x="0"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98" name="Freeform 608">
              <a:extLst>
                <a:ext uri="{FF2B5EF4-FFF2-40B4-BE49-F238E27FC236}">
                  <a16:creationId xmlns:a16="http://schemas.microsoft.com/office/drawing/2014/main" id="{5F0AE936-9749-4947-8147-9DB543CFFD64}"/>
                </a:ext>
              </a:extLst>
            </p:cNvPr>
            <p:cNvSpPr>
              <a:spLocks noEditPoints="1"/>
            </p:cNvSpPr>
            <p:nvPr/>
          </p:nvSpPr>
          <p:spPr bwMode="auto">
            <a:xfrm>
              <a:off x="5225" y="2745"/>
              <a:ext cx="127" cy="64"/>
            </a:xfrm>
            <a:custGeom>
              <a:avLst/>
              <a:gdLst>
                <a:gd name="T0" fmla="*/ 127 w 127"/>
                <a:gd name="T1" fmla="*/ 64 h 64"/>
                <a:gd name="T2" fmla="*/ 0 w 127"/>
                <a:gd name="T3" fmla="*/ 64 h 64"/>
                <a:gd name="T4" fmla="*/ 62 w 127"/>
                <a:gd name="T5" fmla="*/ 0 h 64"/>
                <a:gd name="T6" fmla="*/ 127 w 127"/>
                <a:gd name="T7" fmla="*/ 64 h 64"/>
                <a:gd name="T8" fmla="*/ 3 w 127"/>
                <a:gd name="T9" fmla="*/ 64 h 64"/>
                <a:gd name="T10" fmla="*/ 124 w 127"/>
                <a:gd name="T11" fmla="*/ 64 h 64"/>
                <a:gd name="T12" fmla="*/ 62 w 127"/>
                <a:gd name="T13" fmla="*/ 2 h 64"/>
                <a:gd name="T14" fmla="*/ 3 w 127"/>
                <a:gd name="T15" fmla="*/ 64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64">
                  <a:moveTo>
                    <a:pt x="127" y="64"/>
                  </a:moveTo>
                  <a:lnTo>
                    <a:pt x="0" y="64"/>
                  </a:lnTo>
                  <a:lnTo>
                    <a:pt x="62" y="0"/>
                  </a:lnTo>
                  <a:lnTo>
                    <a:pt x="127" y="64"/>
                  </a:lnTo>
                  <a:close/>
                  <a:moveTo>
                    <a:pt x="3" y="64"/>
                  </a:moveTo>
                  <a:lnTo>
                    <a:pt x="124" y="64"/>
                  </a:lnTo>
                  <a:lnTo>
                    <a:pt x="62" y="2"/>
                  </a:lnTo>
                  <a:lnTo>
                    <a:pt x="3"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609">
              <a:extLst>
                <a:ext uri="{FF2B5EF4-FFF2-40B4-BE49-F238E27FC236}">
                  <a16:creationId xmlns:a16="http://schemas.microsoft.com/office/drawing/2014/main" id="{710B0B7C-244F-4B96-9BE8-18553063BAEF}"/>
                </a:ext>
              </a:extLst>
            </p:cNvPr>
            <p:cNvSpPr>
              <a:spLocks noEditPoints="1"/>
            </p:cNvSpPr>
            <p:nvPr/>
          </p:nvSpPr>
          <p:spPr bwMode="auto">
            <a:xfrm>
              <a:off x="5240" y="2726"/>
              <a:ext cx="97" cy="50"/>
            </a:xfrm>
            <a:custGeom>
              <a:avLst/>
              <a:gdLst>
                <a:gd name="T0" fmla="*/ 97 w 97"/>
                <a:gd name="T1" fmla="*/ 50 h 50"/>
                <a:gd name="T2" fmla="*/ 0 w 97"/>
                <a:gd name="T3" fmla="*/ 50 h 50"/>
                <a:gd name="T4" fmla="*/ 47 w 97"/>
                <a:gd name="T5" fmla="*/ 0 h 50"/>
                <a:gd name="T6" fmla="*/ 97 w 97"/>
                <a:gd name="T7" fmla="*/ 50 h 50"/>
                <a:gd name="T8" fmla="*/ 2 w 97"/>
                <a:gd name="T9" fmla="*/ 47 h 50"/>
                <a:gd name="T10" fmla="*/ 95 w 97"/>
                <a:gd name="T11" fmla="*/ 47 h 50"/>
                <a:gd name="T12" fmla="*/ 47 w 97"/>
                <a:gd name="T13" fmla="*/ 2 h 50"/>
                <a:gd name="T14" fmla="*/ 2 w 97"/>
                <a:gd name="T15" fmla="*/ 47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50">
                  <a:moveTo>
                    <a:pt x="97" y="50"/>
                  </a:moveTo>
                  <a:lnTo>
                    <a:pt x="0" y="50"/>
                  </a:lnTo>
                  <a:lnTo>
                    <a:pt x="47" y="0"/>
                  </a:lnTo>
                  <a:lnTo>
                    <a:pt x="97" y="50"/>
                  </a:lnTo>
                  <a:close/>
                  <a:moveTo>
                    <a:pt x="2" y="47"/>
                  </a:moveTo>
                  <a:lnTo>
                    <a:pt x="95" y="47"/>
                  </a:lnTo>
                  <a:lnTo>
                    <a:pt x="47" y="2"/>
                  </a:lnTo>
                  <a:lnTo>
                    <a:pt x="2" y="4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610">
              <a:extLst>
                <a:ext uri="{FF2B5EF4-FFF2-40B4-BE49-F238E27FC236}">
                  <a16:creationId xmlns:a16="http://schemas.microsoft.com/office/drawing/2014/main" id="{B45E0637-CB07-4C47-AC20-2948082FEDC6}"/>
                </a:ext>
              </a:extLst>
            </p:cNvPr>
            <p:cNvSpPr>
              <a:spLocks noEditPoints="1"/>
            </p:cNvSpPr>
            <p:nvPr/>
          </p:nvSpPr>
          <p:spPr bwMode="auto">
            <a:xfrm>
              <a:off x="5256" y="2707"/>
              <a:ext cx="65" cy="33"/>
            </a:xfrm>
            <a:custGeom>
              <a:avLst/>
              <a:gdLst>
                <a:gd name="T0" fmla="*/ 65 w 65"/>
                <a:gd name="T1" fmla="*/ 33 h 33"/>
                <a:gd name="T2" fmla="*/ 0 w 65"/>
                <a:gd name="T3" fmla="*/ 33 h 33"/>
                <a:gd name="T4" fmla="*/ 31 w 65"/>
                <a:gd name="T5" fmla="*/ 0 h 33"/>
                <a:gd name="T6" fmla="*/ 65 w 65"/>
                <a:gd name="T7" fmla="*/ 33 h 33"/>
                <a:gd name="T8" fmla="*/ 3 w 65"/>
                <a:gd name="T9" fmla="*/ 33 h 33"/>
                <a:gd name="T10" fmla="*/ 62 w 65"/>
                <a:gd name="T11" fmla="*/ 33 h 33"/>
                <a:gd name="T12" fmla="*/ 31 w 65"/>
                <a:gd name="T13" fmla="*/ 2 h 33"/>
                <a:gd name="T14" fmla="*/ 3 w 65"/>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3">
                  <a:moveTo>
                    <a:pt x="65" y="33"/>
                  </a:moveTo>
                  <a:lnTo>
                    <a:pt x="0" y="33"/>
                  </a:lnTo>
                  <a:lnTo>
                    <a:pt x="31" y="0"/>
                  </a:lnTo>
                  <a:lnTo>
                    <a:pt x="65" y="33"/>
                  </a:lnTo>
                  <a:close/>
                  <a:moveTo>
                    <a:pt x="3" y="33"/>
                  </a:moveTo>
                  <a:lnTo>
                    <a:pt x="62" y="33"/>
                  </a:lnTo>
                  <a:lnTo>
                    <a:pt x="31" y="2"/>
                  </a:lnTo>
                  <a:lnTo>
                    <a:pt x="3" y="3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611">
              <a:extLst>
                <a:ext uri="{FF2B5EF4-FFF2-40B4-BE49-F238E27FC236}">
                  <a16:creationId xmlns:a16="http://schemas.microsoft.com/office/drawing/2014/main" id="{F1A54967-FD3D-48BE-ABB1-0195B8C36848}"/>
                </a:ext>
              </a:extLst>
            </p:cNvPr>
            <p:cNvSpPr>
              <a:spLocks noEditPoints="1"/>
            </p:cNvSpPr>
            <p:nvPr/>
          </p:nvSpPr>
          <p:spPr bwMode="auto">
            <a:xfrm>
              <a:off x="5261" y="2688"/>
              <a:ext cx="55" cy="28"/>
            </a:xfrm>
            <a:custGeom>
              <a:avLst/>
              <a:gdLst>
                <a:gd name="T0" fmla="*/ 55 w 55"/>
                <a:gd name="T1" fmla="*/ 28 h 28"/>
                <a:gd name="T2" fmla="*/ 0 w 55"/>
                <a:gd name="T3" fmla="*/ 28 h 28"/>
                <a:gd name="T4" fmla="*/ 26 w 55"/>
                <a:gd name="T5" fmla="*/ 0 h 28"/>
                <a:gd name="T6" fmla="*/ 55 w 55"/>
                <a:gd name="T7" fmla="*/ 28 h 28"/>
                <a:gd name="T8" fmla="*/ 2 w 55"/>
                <a:gd name="T9" fmla="*/ 28 h 28"/>
                <a:gd name="T10" fmla="*/ 53 w 55"/>
                <a:gd name="T11" fmla="*/ 28 h 28"/>
                <a:gd name="T12" fmla="*/ 26 w 55"/>
                <a:gd name="T13" fmla="*/ 2 h 28"/>
                <a:gd name="T14" fmla="*/ 2 w 55"/>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28">
                  <a:moveTo>
                    <a:pt x="55" y="28"/>
                  </a:moveTo>
                  <a:lnTo>
                    <a:pt x="0" y="28"/>
                  </a:lnTo>
                  <a:lnTo>
                    <a:pt x="26" y="0"/>
                  </a:lnTo>
                  <a:lnTo>
                    <a:pt x="55" y="28"/>
                  </a:lnTo>
                  <a:close/>
                  <a:moveTo>
                    <a:pt x="2" y="28"/>
                  </a:moveTo>
                  <a:lnTo>
                    <a:pt x="53" y="28"/>
                  </a:lnTo>
                  <a:lnTo>
                    <a:pt x="26" y="2"/>
                  </a:lnTo>
                  <a:lnTo>
                    <a:pt x="2"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612">
              <a:extLst>
                <a:ext uri="{FF2B5EF4-FFF2-40B4-BE49-F238E27FC236}">
                  <a16:creationId xmlns:a16="http://schemas.microsoft.com/office/drawing/2014/main" id="{77582206-66D7-45CF-9C01-66CE2C0C436A}"/>
                </a:ext>
              </a:extLst>
            </p:cNvPr>
            <p:cNvSpPr>
              <a:spLocks noEditPoints="1"/>
            </p:cNvSpPr>
            <p:nvPr/>
          </p:nvSpPr>
          <p:spPr bwMode="auto">
            <a:xfrm>
              <a:off x="5280" y="2790"/>
              <a:ext cx="19" cy="40"/>
            </a:xfrm>
            <a:custGeom>
              <a:avLst/>
              <a:gdLst>
                <a:gd name="T0" fmla="*/ 19 w 19"/>
                <a:gd name="T1" fmla="*/ 40 h 40"/>
                <a:gd name="T2" fmla="*/ 0 w 19"/>
                <a:gd name="T3" fmla="*/ 40 h 40"/>
                <a:gd name="T4" fmla="*/ 0 w 19"/>
                <a:gd name="T5" fmla="*/ 0 h 40"/>
                <a:gd name="T6" fmla="*/ 19 w 19"/>
                <a:gd name="T7" fmla="*/ 0 h 40"/>
                <a:gd name="T8" fmla="*/ 19 w 19"/>
                <a:gd name="T9" fmla="*/ 40 h 40"/>
                <a:gd name="T10" fmla="*/ 3 w 19"/>
                <a:gd name="T11" fmla="*/ 38 h 40"/>
                <a:gd name="T12" fmla="*/ 19 w 19"/>
                <a:gd name="T13" fmla="*/ 38 h 40"/>
                <a:gd name="T14" fmla="*/ 19 w 19"/>
                <a:gd name="T15" fmla="*/ 2 h 40"/>
                <a:gd name="T16" fmla="*/ 3 w 19"/>
                <a:gd name="T17" fmla="*/ 2 h 40"/>
                <a:gd name="T18" fmla="*/ 3 w 19"/>
                <a:gd name="T19" fmla="*/ 3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40">
                  <a:moveTo>
                    <a:pt x="19" y="40"/>
                  </a:moveTo>
                  <a:lnTo>
                    <a:pt x="0" y="40"/>
                  </a:lnTo>
                  <a:lnTo>
                    <a:pt x="0" y="0"/>
                  </a:lnTo>
                  <a:lnTo>
                    <a:pt x="19" y="0"/>
                  </a:lnTo>
                  <a:lnTo>
                    <a:pt x="19" y="40"/>
                  </a:lnTo>
                  <a:close/>
                  <a:moveTo>
                    <a:pt x="3" y="38"/>
                  </a:moveTo>
                  <a:lnTo>
                    <a:pt x="19" y="38"/>
                  </a:lnTo>
                  <a:lnTo>
                    <a:pt x="19" y="2"/>
                  </a:lnTo>
                  <a:lnTo>
                    <a:pt x="3" y="2"/>
                  </a:lnTo>
                  <a:lnTo>
                    <a:pt x="3"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613">
              <a:extLst>
                <a:ext uri="{FF2B5EF4-FFF2-40B4-BE49-F238E27FC236}">
                  <a16:creationId xmlns:a16="http://schemas.microsoft.com/office/drawing/2014/main" id="{14503E11-9B07-4F62-BC75-A20D00C75A8B}"/>
                </a:ext>
              </a:extLst>
            </p:cNvPr>
            <p:cNvSpPr>
              <a:spLocks noEditPoints="1"/>
            </p:cNvSpPr>
            <p:nvPr/>
          </p:nvSpPr>
          <p:spPr bwMode="auto">
            <a:xfrm>
              <a:off x="5918" y="2576"/>
              <a:ext cx="66" cy="62"/>
            </a:xfrm>
            <a:custGeom>
              <a:avLst/>
              <a:gdLst>
                <a:gd name="T0" fmla="*/ 66 w 66"/>
                <a:gd name="T1" fmla="*/ 62 h 62"/>
                <a:gd name="T2" fmla="*/ 0 w 66"/>
                <a:gd name="T3" fmla="*/ 2 h 62"/>
                <a:gd name="T4" fmla="*/ 64 w 66"/>
                <a:gd name="T5" fmla="*/ 0 h 62"/>
                <a:gd name="T6" fmla="*/ 66 w 66"/>
                <a:gd name="T7" fmla="*/ 62 h 62"/>
                <a:gd name="T8" fmla="*/ 2 w 66"/>
                <a:gd name="T9" fmla="*/ 5 h 62"/>
                <a:gd name="T10" fmla="*/ 64 w 66"/>
                <a:gd name="T11" fmla="*/ 59 h 62"/>
                <a:gd name="T12" fmla="*/ 62 w 66"/>
                <a:gd name="T13" fmla="*/ 0 h 62"/>
                <a:gd name="T14" fmla="*/ 2 w 66"/>
                <a:gd name="T15" fmla="*/ 5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2">
                  <a:moveTo>
                    <a:pt x="66" y="62"/>
                  </a:moveTo>
                  <a:lnTo>
                    <a:pt x="0" y="2"/>
                  </a:lnTo>
                  <a:lnTo>
                    <a:pt x="64" y="0"/>
                  </a:lnTo>
                  <a:lnTo>
                    <a:pt x="66" y="62"/>
                  </a:lnTo>
                  <a:close/>
                  <a:moveTo>
                    <a:pt x="2" y="5"/>
                  </a:moveTo>
                  <a:lnTo>
                    <a:pt x="64" y="59"/>
                  </a:lnTo>
                  <a:lnTo>
                    <a:pt x="62" y="0"/>
                  </a:lnTo>
                  <a:lnTo>
                    <a:pt x="2"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614">
              <a:extLst>
                <a:ext uri="{FF2B5EF4-FFF2-40B4-BE49-F238E27FC236}">
                  <a16:creationId xmlns:a16="http://schemas.microsoft.com/office/drawing/2014/main" id="{52D2AD28-1EF2-41E4-89BF-A3B01B4BB54E}"/>
                </a:ext>
              </a:extLst>
            </p:cNvPr>
            <p:cNvSpPr>
              <a:spLocks noEditPoints="1"/>
            </p:cNvSpPr>
            <p:nvPr/>
          </p:nvSpPr>
          <p:spPr bwMode="auto">
            <a:xfrm>
              <a:off x="5941" y="2564"/>
              <a:ext cx="51" cy="50"/>
            </a:xfrm>
            <a:custGeom>
              <a:avLst/>
              <a:gdLst>
                <a:gd name="T0" fmla="*/ 51 w 51"/>
                <a:gd name="T1" fmla="*/ 50 h 50"/>
                <a:gd name="T2" fmla="*/ 0 w 51"/>
                <a:gd name="T3" fmla="*/ 5 h 50"/>
                <a:gd name="T4" fmla="*/ 48 w 51"/>
                <a:gd name="T5" fmla="*/ 0 h 50"/>
                <a:gd name="T6" fmla="*/ 51 w 51"/>
                <a:gd name="T7" fmla="*/ 50 h 50"/>
                <a:gd name="T8" fmla="*/ 3 w 51"/>
                <a:gd name="T9" fmla="*/ 5 h 50"/>
                <a:gd name="T10" fmla="*/ 51 w 51"/>
                <a:gd name="T11" fmla="*/ 48 h 50"/>
                <a:gd name="T12" fmla="*/ 48 w 51"/>
                <a:gd name="T13" fmla="*/ 2 h 50"/>
                <a:gd name="T14" fmla="*/ 3 w 51"/>
                <a:gd name="T15" fmla="*/ 5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0">
                  <a:moveTo>
                    <a:pt x="51" y="50"/>
                  </a:moveTo>
                  <a:lnTo>
                    <a:pt x="0" y="5"/>
                  </a:lnTo>
                  <a:lnTo>
                    <a:pt x="48" y="0"/>
                  </a:lnTo>
                  <a:lnTo>
                    <a:pt x="51" y="50"/>
                  </a:lnTo>
                  <a:close/>
                  <a:moveTo>
                    <a:pt x="3" y="5"/>
                  </a:moveTo>
                  <a:lnTo>
                    <a:pt x="51" y="48"/>
                  </a:lnTo>
                  <a:lnTo>
                    <a:pt x="48" y="2"/>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615">
              <a:extLst>
                <a:ext uri="{FF2B5EF4-FFF2-40B4-BE49-F238E27FC236}">
                  <a16:creationId xmlns:a16="http://schemas.microsoft.com/office/drawing/2014/main" id="{49F730CF-8338-4A13-94F4-6DC8C98DCBEC}"/>
                </a:ext>
              </a:extLst>
            </p:cNvPr>
            <p:cNvSpPr>
              <a:spLocks noEditPoints="1"/>
            </p:cNvSpPr>
            <p:nvPr/>
          </p:nvSpPr>
          <p:spPr bwMode="auto">
            <a:xfrm>
              <a:off x="5965" y="2555"/>
              <a:ext cx="36" cy="33"/>
            </a:xfrm>
            <a:custGeom>
              <a:avLst/>
              <a:gdLst>
                <a:gd name="T0" fmla="*/ 36 w 36"/>
                <a:gd name="T1" fmla="*/ 33 h 33"/>
                <a:gd name="T2" fmla="*/ 0 w 36"/>
                <a:gd name="T3" fmla="*/ 2 h 33"/>
                <a:gd name="T4" fmla="*/ 34 w 36"/>
                <a:gd name="T5" fmla="*/ 0 h 33"/>
                <a:gd name="T6" fmla="*/ 36 w 36"/>
                <a:gd name="T7" fmla="*/ 33 h 33"/>
                <a:gd name="T8" fmla="*/ 3 w 36"/>
                <a:gd name="T9" fmla="*/ 4 h 33"/>
                <a:gd name="T10" fmla="*/ 34 w 36"/>
                <a:gd name="T11" fmla="*/ 30 h 33"/>
                <a:gd name="T12" fmla="*/ 34 w 36"/>
                <a:gd name="T13" fmla="*/ 2 h 33"/>
                <a:gd name="T14" fmla="*/ 3 w 36"/>
                <a:gd name="T15" fmla="*/ 4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3">
                  <a:moveTo>
                    <a:pt x="36" y="33"/>
                  </a:moveTo>
                  <a:lnTo>
                    <a:pt x="0" y="2"/>
                  </a:lnTo>
                  <a:lnTo>
                    <a:pt x="34" y="0"/>
                  </a:lnTo>
                  <a:lnTo>
                    <a:pt x="36" y="33"/>
                  </a:lnTo>
                  <a:close/>
                  <a:moveTo>
                    <a:pt x="3" y="4"/>
                  </a:moveTo>
                  <a:lnTo>
                    <a:pt x="34" y="30"/>
                  </a:lnTo>
                  <a:lnTo>
                    <a:pt x="34" y="2"/>
                  </a:lnTo>
                  <a:lnTo>
                    <a:pt x="3"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616">
              <a:extLst>
                <a:ext uri="{FF2B5EF4-FFF2-40B4-BE49-F238E27FC236}">
                  <a16:creationId xmlns:a16="http://schemas.microsoft.com/office/drawing/2014/main" id="{3A4FE5B7-4622-4E90-A2A2-8337C2C86D8A}"/>
                </a:ext>
              </a:extLst>
            </p:cNvPr>
            <p:cNvSpPr>
              <a:spLocks noEditPoints="1"/>
            </p:cNvSpPr>
            <p:nvPr/>
          </p:nvSpPr>
          <p:spPr bwMode="auto">
            <a:xfrm>
              <a:off x="5980" y="2545"/>
              <a:ext cx="28" cy="29"/>
            </a:xfrm>
            <a:custGeom>
              <a:avLst/>
              <a:gdLst>
                <a:gd name="T0" fmla="*/ 28 w 28"/>
                <a:gd name="T1" fmla="*/ 29 h 29"/>
                <a:gd name="T2" fmla="*/ 0 w 28"/>
                <a:gd name="T3" fmla="*/ 2 h 29"/>
                <a:gd name="T4" fmla="*/ 28 w 28"/>
                <a:gd name="T5" fmla="*/ 0 h 29"/>
                <a:gd name="T6" fmla="*/ 28 w 28"/>
                <a:gd name="T7" fmla="*/ 29 h 29"/>
                <a:gd name="T8" fmla="*/ 2 w 28"/>
                <a:gd name="T9" fmla="*/ 2 h 29"/>
                <a:gd name="T10" fmla="*/ 28 w 28"/>
                <a:gd name="T11" fmla="*/ 26 h 29"/>
                <a:gd name="T12" fmla="*/ 26 w 28"/>
                <a:gd name="T13" fmla="*/ 2 h 29"/>
                <a:gd name="T14" fmla="*/ 2 w 28"/>
                <a:gd name="T15" fmla="*/ 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9">
                  <a:moveTo>
                    <a:pt x="28" y="29"/>
                  </a:moveTo>
                  <a:lnTo>
                    <a:pt x="0" y="2"/>
                  </a:lnTo>
                  <a:lnTo>
                    <a:pt x="28" y="0"/>
                  </a:lnTo>
                  <a:lnTo>
                    <a:pt x="28" y="29"/>
                  </a:lnTo>
                  <a:close/>
                  <a:moveTo>
                    <a:pt x="2" y="2"/>
                  </a:moveTo>
                  <a:lnTo>
                    <a:pt x="28" y="26"/>
                  </a:lnTo>
                  <a:lnTo>
                    <a:pt x="26" y="2"/>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617">
              <a:extLst>
                <a:ext uri="{FF2B5EF4-FFF2-40B4-BE49-F238E27FC236}">
                  <a16:creationId xmlns:a16="http://schemas.microsoft.com/office/drawing/2014/main" id="{F5C118BC-FBC5-487B-BEC3-C48C65CA25CE}"/>
                </a:ext>
              </a:extLst>
            </p:cNvPr>
            <p:cNvSpPr>
              <a:spLocks noEditPoints="1"/>
            </p:cNvSpPr>
            <p:nvPr/>
          </p:nvSpPr>
          <p:spPr bwMode="auto">
            <a:xfrm>
              <a:off x="5939" y="2595"/>
              <a:ext cx="26" cy="28"/>
            </a:xfrm>
            <a:custGeom>
              <a:avLst/>
              <a:gdLst>
                <a:gd name="T0" fmla="*/ 10 w 26"/>
                <a:gd name="T1" fmla="*/ 28 h 28"/>
                <a:gd name="T2" fmla="*/ 0 w 26"/>
                <a:gd name="T3" fmla="*/ 21 h 28"/>
                <a:gd name="T4" fmla="*/ 17 w 26"/>
                <a:gd name="T5" fmla="*/ 0 h 28"/>
                <a:gd name="T6" fmla="*/ 26 w 26"/>
                <a:gd name="T7" fmla="*/ 9 h 28"/>
                <a:gd name="T8" fmla="*/ 10 w 26"/>
                <a:gd name="T9" fmla="*/ 28 h 28"/>
                <a:gd name="T10" fmla="*/ 0 w 26"/>
                <a:gd name="T11" fmla="*/ 21 h 28"/>
                <a:gd name="T12" fmla="*/ 10 w 26"/>
                <a:gd name="T13" fmla="*/ 28 h 28"/>
                <a:gd name="T14" fmla="*/ 26 w 26"/>
                <a:gd name="T15" fmla="*/ 9 h 28"/>
                <a:gd name="T16" fmla="*/ 17 w 26"/>
                <a:gd name="T17" fmla="*/ 2 h 28"/>
                <a:gd name="T18" fmla="*/ 0 w 26"/>
                <a:gd name="T1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8">
                  <a:moveTo>
                    <a:pt x="10" y="28"/>
                  </a:moveTo>
                  <a:lnTo>
                    <a:pt x="0" y="21"/>
                  </a:lnTo>
                  <a:lnTo>
                    <a:pt x="17" y="0"/>
                  </a:lnTo>
                  <a:lnTo>
                    <a:pt x="26" y="9"/>
                  </a:lnTo>
                  <a:lnTo>
                    <a:pt x="10" y="28"/>
                  </a:lnTo>
                  <a:close/>
                  <a:moveTo>
                    <a:pt x="0" y="21"/>
                  </a:moveTo>
                  <a:lnTo>
                    <a:pt x="10" y="28"/>
                  </a:lnTo>
                  <a:lnTo>
                    <a:pt x="26" y="9"/>
                  </a:lnTo>
                  <a:lnTo>
                    <a:pt x="17" y="2"/>
                  </a:lnTo>
                  <a:lnTo>
                    <a:pt x="0"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618">
              <a:extLst>
                <a:ext uri="{FF2B5EF4-FFF2-40B4-BE49-F238E27FC236}">
                  <a16:creationId xmlns:a16="http://schemas.microsoft.com/office/drawing/2014/main" id="{29BBE93E-9D93-485A-B0A5-B101855882C9}"/>
                </a:ext>
              </a:extLst>
            </p:cNvPr>
            <p:cNvSpPr>
              <a:spLocks noEditPoints="1"/>
            </p:cNvSpPr>
            <p:nvPr/>
          </p:nvSpPr>
          <p:spPr bwMode="auto">
            <a:xfrm>
              <a:off x="5686" y="2581"/>
              <a:ext cx="53" cy="50"/>
            </a:xfrm>
            <a:custGeom>
              <a:avLst/>
              <a:gdLst>
                <a:gd name="T0" fmla="*/ 53 w 53"/>
                <a:gd name="T1" fmla="*/ 50 h 50"/>
                <a:gd name="T2" fmla="*/ 0 w 53"/>
                <a:gd name="T3" fmla="*/ 2 h 50"/>
                <a:gd name="T4" fmla="*/ 50 w 53"/>
                <a:gd name="T5" fmla="*/ 0 h 50"/>
                <a:gd name="T6" fmla="*/ 53 w 53"/>
                <a:gd name="T7" fmla="*/ 50 h 50"/>
                <a:gd name="T8" fmla="*/ 2 w 53"/>
                <a:gd name="T9" fmla="*/ 2 h 50"/>
                <a:gd name="T10" fmla="*/ 53 w 53"/>
                <a:gd name="T11" fmla="*/ 50 h 50"/>
                <a:gd name="T12" fmla="*/ 50 w 53"/>
                <a:gd name="T13" fmla="*/ 0 h 50"/>
                <a:gd name="T14" fmla="*/ 2 w 53"/>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0">
                  <a:moveTo>
                    <a:pt x="53" y="50"/>
                  </a:moveTo>
                  <a:lnTo>
                    <a:pt x="0" y="2"/>
                  </a:lnTo>
                  <a:lnTo>
                    <a:pt x="50" y="0"/>
                  </a:lnTo>
                  <a:lnTo>
                    <a:pt x="53" y="50"/>
                  </a:lnTo>
                  <a:close/>
                  <a:moveTo>
                    <a:pt x="2" y="2"/>
                  </a:moveTo>
                  <a:lnTo>
                    <a:pt x="53" y="50"/>
                  </a:lnTo>
                  <a:lnTo>
                    <a:pt x="50"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619">
              <a:extLst>
                <a:ext uri="{FF2B5EF4-FFF2-40B4-BE49-F238E27FC236}">
                  <a16:creationId xmlns:a16="http://schemas.microsoft.com/office/drawing/2014/main" id="{EBCBBD99-86E0-4306-8C48-D004F30AF9D8}"/>
                </a:ext>
              </a:extLst>
            </p:cNvPr>
            <p:cNvSpPr>
              <a:spLocks noEditPoints="1"/>
            </p:cNvSpPr>
            <p:nvPr/>
          </p:nvSpPr>
          <p:spPr bwMode="auto">
            <a:xfrm>
              <a:off x="5705" y="2571"/>
              <a:ext cx="41" cy="41"/>
            </a:xfrm>
            <a:custGeom>
              <a:avLst/>
              <a:gdLst>
                <a:gd name="T0" fmla="*/ 41 w 41"/>
                <a:gd name="T1" fmla="*/ 41 h 41"/>
                <a:gd name="T2" fmla="*/ 0 w 41"/>
                <a:gd name="T3" fmla="*/ 3 h 41"/>
                <a:gd name="T4" fmla="*/ 38 w 41"/>
                <a:gd name="T5" fmla="*/ 0 h 41"/>
                <a:gd name="T6" fmla="*/ 41 w 41"/>
                <a:gd name="T7" fmla="*/ 41 h 41"/>
                <a:gd name="T8" fmla="*/ 2 w 41"/>
                <a:gd name="T9" fmla="*/ 5 h 41"/>
                <a:gd name="T10" fmla="*/ 41 w 41"/>
                <a:gd name="T11" fmla="*/ 38 h 41"/>
                <a:gd name="T12" fmla="*/ 38 w 41"/>
                <a:gd name="T13" fmla="*/ 3 h 41"/>
                <a:gd name="T14" fmla="*/ 2 w 41"/>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41">
                  <a:moveTo>
                    <a:pt x="41" y="41"/>
                  </a:moveTo>
                  <a:lnTo>
                    <a:pt x="0" y="3"/>
                  </a:lnTo>
                  <a:lnTo>
                    <a:pt x="38" y="0"/>
                  </a:lnTo>
                  <a:lnTo>
                    <a:pt x="41" y="41"/>
                  </a:lnTo>
                  <a:close/>
                  <a:moveTo>
                    <a:pt x="2" y="5"/>
                  </a:moveTo>
                  <a:lnTo>
                    <a:pt x="41" y="38"/>
                  </a:lnTo>
                  <a:lnTo>
                    <a:pt x="38" y="3"/>
                  </a:lnTo>
                  <a:lnTo>
                    <a:pt x="2"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620">
              <a:extLst>
                <a:ext uri="{FF2B5EF4-FFF2-40B4-BE49-F238E27FC236}">
                  <a16:creationId xmlns:a16="http://schemas.microsoft.com/office/drawing/2014/main" id="{107B49AF-9EAD-40DF-869F-4E74017B4739}"/>
                </a:ext>
              </a:extLst>
            </p:cNvPr>
            <p:cNvSpPr>
              <a:spLocks noEditPoints="1"/>
            </p:cNvSpPr>
            <p:nvPr/>
          </p:nvSpPr>
          <p:spPr bwMode="auto">
            <a:xfrm>
              <a:off x="5724" y="2564"/>
              <a:ext cx="29" cy="26"/>
            </a:xfrm>
            <a:custGeom>
              <a:avLst/>
              <a:gdLst>
                <a:gd name="T0" fmla="*/ 29 w 29"/>
                <a:gd name="T1" fmla="*/ 26 h 26"/>
                <a:gd name="T2" fmla="*/ 0 w 29"/>
                <a:gd name="T3" fmla="*/ 2 h 26"/>
                <a:gd name="T4" fmla="*/ 26 w 29"/>
                <a:gd name="T5" fmla="*/ 0 h 26"/>
                <a:gd name="T6" fmla="*/ 29 w 29"/>
                <a:gd name="T7" fmla="*/ 26 h 26"/>
                <a:gd name="T8" fmla="*/ 3 w 29"/>
                <a:gd name="T9" fmla="*/ 2 h 26"/>
                <a:gd name="T10" fmla="*/ 29 w 29"/>
                <a:gd name="T11" fmla="*/ 24 h 26"/>
                <a:gd name="T12" fmla="*/ 26 w 29"/>
                <a:gd name="T13" fmla="*/ 0 h 26"/>
                <a:gd name="T14" fmla="*/ 3 w 29"/>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6">
                  <a:moveTo>
                    <a:pt x="29" y="26"/>
                  </a:moveTo>
                  <a:lnTo>
                    <a:pt x="0" y="2"/>
                  </a:lnTo>
                  <a:lnTo>
                    <a:pt x="26" y="0"/>
                  </a:lnTo>
                  <a:lnTo>
                    <a:pt x="29" y="26"/>
                  </a:lnTo>
                  <a:close/>
                  <a:moveTo>
                    <a:pt x="3" y="2"/>
                  </a:moveTo>
                  <a:lnTo>
                    <a:pt x="29" y="24"/>
                  </a:lnTo>
                  <a:lnTo>
                    <a:pt x="26"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621">
              <a:extLst>
                <a:ext uri="{FF2B5EF4-FFF2-40B4-BE49-F238E27FC236}">
                  <a16:creationId xmlns:a16="http://schemas.microsoft.com/office/drawing/2014/main" id="{4CEFC2EF-D91E-4093-8D38-F4F4A51514FC}"/>
                </a:ext>
              </a:extLst>
            </p:cNvPr>
            <p:cNvSpPr>
              <a:spLocks noEditPoints="1"/>
            </p:cNvSpPr>
            <p:nvPr/>
          </p:nvSpPr>
          <p:spPr bwMode="auto">
            <a:xfrm>
              <a:off x="5736" y="2557"/>
              <a:ext cx="24" cy="21"/>
            </a:xfrm>
            <a:custGeom>
              <a:avLst/>
              <a:gdLst>
                <a:gd name="T0" fmla="*/ 24 w 24"/>
                <a:gd name="T1" fmla="*/ 21 h 21"/>
                <a:gd name="T2" fmla="*/ 0 w 24"/>
                <a:gd name="T3" fmla="*/ 0 h 21"/>
                <a:gd name="T4" fmla="*/ 22 w 24"/>
                <a:gd name="T5" fmla="*/ 0 h 21"/>
                <a:gd name="T6" fmla="*/ 24 w 24"/>
                <a:gd name="T7" fmla="*/ 21 h 21"/>
                <a:gd name="T8" fmla="*/ 3 w 24"/>
                <a:gd name="T9" fmla="*/ 2 h 21"/>
                <a:gd name="T10" fmla="*/ 22 w 24"/>
                <a:gd name="T11" fmla="*/ 21 h 21"/>
                <a:gd name="T12" fmla="*/ 22 w 24"/>
                <a:gd name="T13" fmla="*/ 0 h 21"/>
                <a:gd name="T14" fmla="*/ 3 w 24"/>
                <a:gd name="T15" fmla="*/ 2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1">
                  <a:moveTo>
                    <a:pt x="24" y="21"/>
                  </a:moveTo>
                  <a:lnTo>
                    <a:pt x="0" y="0"/>
                  </a:lnTo>
                  <a:lnTo>
                    <a:pt x="22" y="0"/>
                  </a:lnTo>
                  <a:lnTo>
                    <a:pt x="24" y="21"/>
                  </a:lnTo>
                  <a:close/>
                  <a:moveTo>
                    <a:pt x="3" y="2"/>
                  </a:moveTo>
                  <a:lnTo>
                    <a:pt x="22" y="21"/>
                  </a:lnTo>
                  <a:lnTo>
                    <a:pt x="22"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622">
              <a:extLst>
                <a:ext uri="{FF2B5EF4-FFF2-40B4-BE49-F238E27FC236}">
                  <a16:creationId xmlns:a16="http://schemas.microsoft.com/office/drawing/2014/main" id="{FB1CFDDB-84DC-4CF5-B65D-DD6093DF4801}"/>
                </a:ext>
              </a:extLst>
            </p:cNvPr>
            <p:cNvSpPr>
              <a:spLocks noEditPoints="1"/>
            </p:cNvSpPr>
            <p:nvPr/>
          </p:nvSpPr>
          <p:spPr bwMode="auto">
            <a:xfrm>
              <a:off x="5703" y="2597"/>
              <a:ext cx="21" cy="24"/>
            </a:xfrm>
            <a:custGeom>
              <a:avLst/>
              <a:gdLst>
                <a:gd name="T0" fmla="*/ 7 w 21"/>
                <a:gd name="T1" fmla="*/ 24 h 24"/>
                <a:gd name="T2" fmla="*/ 0 w 21"/>
                <a:gd name="T3" fmla="*/ 17 h 24"/>
                <a:gd name="T4" fmla="*/ 14 w 21"/>
                <a:gd name="T5" fmla="*/ 0 h 24"/>
                <a:gd name="T6" fmla="*/ 21 w 21"/>
                <a:gd name="T7" fmla="*/ 7 h 24"/>
                <a:gd name="T8" fmla="*/ 7 w 21"/>
                <a:gd name="T9" fmla="*/ 24 h 24"/>
                <a:gd name="T10" fmla="*/ 0 w 21"/>
                <a:gd name="T11" fmla="*/ 15 h 24"/>
                <a:gd name="T12" fmla="*/ 7 w 21"/>
                <a:gd name="T13" fmla="*/ 22 h 24"/>
                <a:gd name="T14" fmla="*/ 21 w 21"/>
                <a:gd name="T15" fmla="*/ 7 h 24"/>
                <a:gd name="T16" fmla="*/ 14 w 21"/>
                <a:gd name="T17" fmla="*/ 0 h 24"/>
                <a:gd name="T18" fmla="*/ 0 w 21"/>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4">
                  <a:moveTo>
                    <a:pt x="7" y="24"/>
                  </a:moveTo>
                  <a:lnTo>
                    <a:pt x="0" y="17"/>
                  </a:lnTo>
                  <a:lnTo>
                    <a:pt x="14" y="0"/>
                  </a:lnTo>
                  <a:lnTo>
                    <a:pt x="21" y="7"/>
                  </a:lnTo>
                  <a:lnTo>
                    <a:pt x="7" y="24"/>
                  </a:lnTo>
                  <a:close/>
                  <a:moveTo>
                    <a:pt x="0" y="15"/>
                  </a:moveTo>
                  <a:lnTo>
                    <a:pt x="7" y="22"/>
                  </a:lnTo>
                  <a:lnTo>
                    <a:pt x="21" y="7"/>
                  </a:lnTo>
                  <a:lnTo>
                    <a:pt x="14" y="0"/>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623">
              <a:extLst>
                <a:ext uri="{FF2B5EF4-FFF2-40B4-BE49-F238E27FC236}">
                  <a16:creationId xmlns:a16="http://schemas.microsoft.com/office/drawing/2014/main" id="{A68E52BD-1A15-4862-B45F-4507C5D88465}"/>
                </a:ext>
              </a:extLst>
            </p:cNvPr>
            <p:cNvSpPr>
              <a:spLocks noEditPoints="1"/>
            </p:cNvSpPr>
            <p:nvPr/>
          </p:nvSpPr>
          <p:spPr bwMode="auto">
            <a:xfrm>
              <a:off x="5669" y="2419"/>
              <a:ext cx="55" cy="52"/>
            </a:xfrm>
            <a:custGeom>
              <a:avLst/>
              <a:gdLst>
                <a:gd name="T0" fmla="*/ 55 w 55"/>
                <a:gd name="T1" fmla="*/ 52 h 52"/>
                <a:gd name="T2" fmla="*/ 0 w 55"/>
                <a:gd name="T3" fmla="*/ 2 h 52"/>
                <a:gd name="T4" fmla="*/ 53 w 55"/>
                <a:gd name="T5" fmla="*/ 0 h 52"/>
                <a:gd name="T6" fmla="*/ 55 w 55"/>
                <a:gd name="T7" fmla="*/ 52 h 52"/>
                <a:gd name="T8" fmla="*/ 3 w 55"/>
                <a:gd name="T9" fmla="*/ 5 h 52"/>
                <a:gd name="T10" fmla="*/ 55 w 55"/>
                <a:gd name="T11" fmla="*/ 50 h 52"/>
                <a:gd name="T12" fmla="*/ 53 w 55"/>
                <a:gd name="T13" fmla="*/ 0 h 52"/>
                <a:gd name="T14" fmla="*/ 3 w 55"/>
                <a:gd name="T15" fmla="*/ 5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2">
                  <a:moveTo>
                    <a:pt x="55" y="52"/>
                  </a:moveTo>
                  <a:lnTo>
                    <a:pt x="0" y="2"/>
                  </a:lnTo>
                  <a:lnTo>
                    <a:pt x="53" y="0"/>
                  </a:lnTo>
                  <a:lnTo>
                    <a:pt x="55" y="52"/>
                  </a:lnTo>
                  <a:close/>
                  <a:moveTo>
                    <a:pt x="3" y="5"/>
                  </a:moveTo>
                  <a:lnTo>
                    <a:pt x="55" y="50"/>
                  </a:lnTo>
                  <a:lnTo>
                    <a:pt x="53" y="0"/>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624">
              <a:extLst>
                <a:ext uri="{FF2B5EF4-FFF2-40B4-BE49-F238E27FC236}">
                  <a16:creationId xmlns:a16="http://schemas.microsoft.com/office/drawing/2014/main" id="{E9610782-574E-4A41-A52C-9614011097D0}"/>
                </a:ext>
              </a:extLst>
            </p:cNvPr>
            <p:cNvSpPr>
              <a:spLocks noEditPoints="1"/>
            </p:cNvSpPr>
            <p:nvPr/>
          </p:nvSpPr>
          <p:spPr bwMode="auto">
            <a:xfrm>
              <a:off x="5688" y="2409"/>
              <a:ext cx="43" cy="41"/>
            </a:xfrm>
            <a:custGeom>
              <a:avLst/>
              <a:gdLst>
                <a:gd name="T0" fmla="*/ 43 w 43"/>
                <a:gd name="T1" fmla="*/ 41 h 41"/>
                <a:gd name="T2" fmla="*/ 0 w 43"/>
                <a:gd name="T3" fmla="*/ 5 h 41"/>
                <a:gd name="T4" fmla="*/ 41 w 43"/>
                <a:gd name="T5" fmla="*/ 0 h 41"/>
                <a:gd name="T6" fmla="*/ 43 w 43"/>
                <a:gd name="T7" fmla="*/ 41 h 41"/>
                <a:gd name="T8" fmla="*/ 3 w 43"/>
                <a:gd name="T9" fmla="*/ 5 h 41"/>
                <a:gd name="T10" fmla="*/ 41 w 43"/>
                <a:gd name="T11" fmla="*/ 38 h 41"/>
                <a:gd name="T12" fmla="*/ 41 w 43"/>
                <a:gd name="T13" fmla="*/ 3 h 41"/>
                <a:gd name="T14" fmla="*/ 3 w 43"/>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1">
                  <a:moveTo>
                    <a:pt x="43" y="41"/>
                  </a:moveTo>
                  <a:lnTo>
                    <a:pt x="0" y="5"/>
                  </a:lnTo>
                  <a:lnTo>
                    <a:pt x="41" y="0"/>
                  </a:lnTo>
                  <a:lnTo>
                    <a:pt x="43" y="41"/>
                  </a:lnTo>
                  <a:close/>
                  <a:moveTo>
                    <a:pt x="3" y="5"/>
                  </a:moveTo>
                  <a:lnTo>
                    <a:pt x="41" y="38"/>
                  </a:lnTo>
                  <a:lnTo>
                    <a:pt x="41" y="3"/>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625">
              <a:extLst>
                <a:ext uri="{FF2B5EF4-FFF2-40B4-BE49-F238E27FC236}">
                  <a16:creationId xmlns:a16="http://schemas.microsoft.com/office/drawing/2014/main" id="{AF5939CA-FFAA-46F7-BDA3-9BABA3A9A6F1}"/>
                </a:ext>
              </a:extLst>
            </p:cNvPr>
            <p:cNvSpPr>
              <a:spLocks noEditPoints="1"/>
            </p:cNvSpPr>
            <p:nvPr/>
          </p:nvSpPr>
          <p:spPr bwMode="auto">
            <a:xfrm>
              <a:off x="5710" y="2402"/>
              <a:ext cx="26" cy="26"/>
            </a:xfrm>
            <a:custGeom>
              <a:avLst/>
              <a:gdLst>
                <a:gd name="T0" fmla="*/ 26 w 26"/>
                <a:gd name="T1" fmla="*/ 26 h 26"/>
                <a:gd name="T2" fmla="*/ 0 w 26"/>
                <a:gd name="T3" fmla="*/ 3 h 26"/>
                <a:gd name="T4" fmla="*/ 26 w 26"/>
                <a:gd name="T5" fmla="*/ 0 h 26"/>
                <a:gd name="T6" fmla="*/ 26 w 26"/>
                <a:gd name="T7" fmla="*/ 26 h 26"/>
                <a:gd name="T8" fmla="*/ 2 w 26"/>
                <a:gd name="T9" fmla="*/ 3 h 26"/>
                <a:gd name="T10" fmla="*/ 26 w 26"/>
                <a:gd name="T11" fmla="*/ 26 h 26"/>
                <a:gd name="T12" fmla="*/ 26 w 26"/>
                <a:gd name="T13" fmla="*/ 3 h 26"/>
                <a:gd name="T14" fmla="*/ 2 w 26"/>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3"/>
                  </a:lnTo>
                  <a:lnTo>
                    <a:pt x="26" y="0"/>
                  </a:lnTo>
                  <a:lnTo>
                    <a:pt x="26" y="26"/>
                  </a:lnTo>
                  <a:close/>
                  <a:moveTo>
                    <a:pt x="2" y="3"/>
                  </a:moveTo>
                  <a:lnTo>
                    <a:pt x="26" y="26"/>
                  </a:lnTo>
                  <a:lnTo>
                    <a:pt x="26" y="3"/>
                  </a:lnTo>
                  <a:lnTo>
                    <a:pt x="2"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626">
              <a:extLst>
                <a:ext uri="{FF2B5EF4-FFF2-40B4-BE49-F238E27FC236}">
                  <a16:creationId xmlns:a16="http://schemas.microsoft.com/office/drawing/2014/main" id="{04C7FE54-DA96-4B22-959E-47873353F079}"/>
                </a:ext>
              </a:extLst>
            </p:cNvPr>
            <p:cNvSpPr>
              <a:spLocks noEditPoints="1"/>
            </p:cNvSpPr>
            <p:nvPr/>
          </p:nvSpPr>
          <p:spPr bwMode="auto">
            <a:xfrm>
              <a:off x="5719" y="2395"/>
              <a:ext cx="24" cy="24"/>
            </a:xfrm>
            <a:custGeom>
              <a:avLst/>
              <a:gdLst>
                <a:gd name="T0" fmla="*/ 24 w 24"/>
                <a:gd name="T1" fmla="*/ 24 h 24"/>
                <a:gd name="T2" fmla="*/ 0 w 24"/>
                <a:gd name="T3" fmla="*/ 3 h 24"/>
                <a:gd name="T4" fmla="*/ 24 w 24"/>
                <a:gd name="T5" fmla="*/ 0 h 24"/>
                <a:gd name="T6" fmla="*/ 24 w 24"/>
                <a:gd name="T7" fmla="*/ 24 h 24"/>
                <a:gd name="T8" fmla="*/ 3 w 24"/>
                <a:gd name="T9" fmla="*/ 3 h 24"/>
                <a:gd name="T10" fmla="*/ 24 w 24"/>
                <a:gd name="T11" fmla="*/ 22 h 24"/>
                <a:gd name="T12" fmla="*/ 24 w 24"/>
                <a:gd name="T13" fmla="*/ 0 h 24"/>
                <a:gd name="T14" fmla="*/ 3 w 24"/>
                <a:gd name="T15" fmla="*/ 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4">
                  <a:moveTo>
                    <a:pt x="24" y="24"/>
                  </a:moveTo>
                  <a:lnTo>
                    <a:pt x="0" y="3"/>
                  </a:lnTo>
                  <a:lnTo>
                    <a:pt x="24" y="0"/>
                  </a:lnTo>
                  <a:lnTo>
                    <a:pt x="24" y="24"/>
                  </a:lnTo>
                  <a:close/>
                  <a:moveTo>
                    <a:pt x="3" y="3"/>
                  </a:moveTo>
                  <a:lnTo>
                    <a:pt x="24" y="22"/>
                  </a:lnTo>
                  <a:lnTo>
                    <a:pt x="24" y="0"/>
                  </a:lnTo>
                  <a:lnTo>
                    <a:pt x="3"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627">
              <a:extLst>
                <a:ext uri="{FF2B5EF4-FFF2-40B4-BE49-F238E27FC236}">
                  <a16:creationId xmlns:a16="http://schemas.microsoft.com/office/drawing/2014/main" id="{91EF859E-7132-473C-9E13-E801579020AB}"/>
                </a:ext>
              </a:extLst>
            </p:cNvPr>
            <p:cNvSpPr>
              <a:spLocks noEditPoints="1"/>
            </p:cNvSpPr>
            <p:nvPr/>
          </p:nvSpPr>
          <p:spPr bwMode="auto">
            <a:xfrm>
              <a:off x="5686" y="2436"/>
              <a:ext cx="24" cy="23"/>
            </a:xfrm>
            <a:custGeom>
              <a:avLst/>
              <a:gdLst>
                <a:gd name="T0" fmla="*/ 10 w 24"/>
                <a:gd name="T1" fmla="*/ 23 h 23"/>
                <a:gd name="T2" fmla="*/ 0 w 24"/>
                <a:gd name="T3" fmla="*/ 16 h 23"/>
                <a:gd name="T4" fmla="*/ 17 w 24"/>
                <a:gd name="T5" fmla="*/ 0 h 23"/>
                <a:gd name="T6" fmla="*/ 24 w 24"/>
                <a:gd name="T7" fmla="*/ 7 h 23"/>
                <a:gd name="T8" fmla="*/ 10 w 24"/>
                <a:gd name="T9" fmla="*/ 23 h 23"/>
                <a:gd name="T10" fmla="*/ 2 w 24"/>
                <a:gd name="T11" fmla="*/ 16 h 23"/>
                <a:gd name="T12" fmla="*/ 10 w 24"/>
                <a:gd name="T13" fmla="*/ 21 h 23"/>
                <a:gd name="T14" fmla="*/ 21 w 24"/>
                <a:gd name="T15" fmla="*/ 7 h 23"/>
                <a:gd name="T16" fmla="*/ 17 w 24"/>
                <a:gd name="T17" fmla="*/ 0 h 23"/>
                <a:gd name="T18" fmla="*/ 2 w 24"/>
                <a:gd name="T1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10" y="23"/>
                  </a:moveTo>
                  <a:lnTo>
                    <a:pt x="0" y="16"/>
                  </a:lnTo>
                  <a:lnTo>
                    <a:pt x="17" y="0"/>
                  </a:lnTo>
                  <a:lnTo>
                    <a:pt x="24" y="7"/>
                  </a:lnTo>
                  <a:lnTo>
                    <a:pt x="10" y="23"/>
                  </a:lnTo>
                  <a:close/>
                  <a:moveTo>
                    <a:pt x="2" y="16"/>
                  </a:moveTo>
                  <a:lnTo>
                    <a:pt x="10" y="21"/>
                  </a:lnTo>
                  <a:lnTo>
                    <a:pt x="21" y="7"/>
                  </a:lnTo>
                  <a:lnTo>
                    <a:pt x="17" y="0"/>
                  </a:lnTo>
                  <a:lnTo>
                    <a:pt x="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628">
              <a:extLst>
                <a:ext uri="{FF2B5EF4-FFF2-40B4-BE49-F238E27FC236}">
                  <a16:creationId xmlns:a16="http://schemas.microsoft.com/office/drawing/2014/main" id="{52FEDEF7-FC57-4170-993F-2F2C4110A6B0}"/>
                </a:ext>
              </a:extLst>
            </p:cNvPr>
            <p:cNvSpPr>
              <a:spLocks noEditPoints="1"/>
            </p:cNvSpPr>
            <p:nvPr/>
          </p:nvSpPr>
          <p:spPr bwMode="auto">
            <a:xfrm>
              <a:off x="5419" y="2474"/>
              <a:ext cx="55" cy="50"/>
            </a:xfrm>
            <a:custGeom>
              <a:avLst/>
              <a:gdLst>
                <a:gd name="T0" fmla="*/ 55 w 55"/>
                <a:gd name="T1" fmla="*/ 50 h 50"/>
                <a:gd name="T2" fmla="*/ 0 w 55"/>
                <a:gd name="T3" fmla="*/ 2 h 50"/>
                <a:gd name="T4" fmla="*/ 52 w 55"/>
                <a:gd name="T5" fmla="*/ 0 h 50"/>
                <a:gd name="T6" fmla="*/ 55 w 55"/>
                <a:gd name="T7" fmla="*/ 50 h 50"/>
                <a:gd name="T8" fmla="*/ 2 w 55"/>
                <a:gd name="T9" fmla="*/ 2 h 50"/>
                <a:gd name="T10" fmla="*/ 55 w 55"/>
                <a:gd name="T11" fmla="*/ 47 h 50"/>
                <a:gd name="T12" fmla="*/ 52 w 55"/>
                <a:gd name="T13" fmla="*/ 0 h 50"/>
                <a:gd name="T14" fmla="*/ 2 w 55"/>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5" y="50"/>
                  </a:moveTo>
                  <a:lnTo>
                    <a:pt x="0" y="2"/>
                  </a:lnTo>
                  <a:lnTo>
                    <a:pt x="52" y="0"/>
                  </a:lnTo>
                  <a:lnTo>
                    <a:pt x="55" y="50"/>
                  </a:lnTo>
                  <a:close/>
                  <a:moveTo>
                    <a:pt x="2" y="2"/>
                  </a:moveTo>
                  <a:lnTo>
                    <a:pt x="55" y="47"/>
                  </a:lnTo>
                  <a:lnTo>
                    <a:pt x="52"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629">
              <a:extLst>
                <a:ext uri="{FF2B5EF4-FFF2-40B4-BE49-F238E27FC236}">
                  <a16:creationId xmlns:a16="http://schemas.microsoft.com/office/drawing/2014/main" id="{D4CBE79C-EA68-4D6E-871B-973BDDDF349B}"/>
                </a:ext>
              </a:extLst>
            </p:cNvPr>
            <p:cNvSpPr>
              <a:spLocks noEditPoints="1"/>
            </p:cNvSpPr>
            <p:nvPr/>
          </p:nvSpPr>
          <p:spPr bwMode="auto">
            <a:xfrm>
              <a:off x="5438" y="2464"/>
              <a:ext cx="43" cy="41"/>
            </a:xfrm>
            <a:custGeom>
              <a:avLst/>
              <a:gdLst>
                <a:gd name="T0" fmla="*/ 43 w 43"/>
                <a:gd name="T1" fmla="*/ 41 h 41"/>
                <a:gd name="T2" fmla="*/ 0 w 43"/>
                <a:gd name="T3" fmla="*/ 2 h 41"/>
                <a:gd name="T4" fmla="*/ 40 w 43"/>
                <a:gd name="T5" fmla="*/ 0 h 41"/>
                <a:gd name="T6" fmla="*/ 43 w 43"/>
                <a:gd name="T7" fmla="*/ 41 h 41"/>
                <a:gd name="T8" fmla="*/ 2 w 43"/>
                <a:gd name="T9" fmla="*/ 2 h 41"/>
                <a:gd name="T10" fmla="*/ 40 w 43"/>
                <a:gd name="T11" fmla="*/ 38 h 41"/>
                <a:gd name="T12" fmla="*/ 40 w 43"/>
                <a:gd name="T13" fmla="*/ 0 h 41"/>
                <a:gd name="T14" fmla="*/ 2 w 43"/>
                <a:gd name="T15" fmla="*/ 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1">
                  <a:moveTo>
                    <a:pt x="43" y="41"/>
                  </a:moveTo>
                  <a:lnTo>
                    <a:pt x="0" y="2"/>
                  </a:lnTo>
                  <a:lnTo>
                    <a:pt x="40" y="0"/>
                  </a:lnTo>
                  <a:lnTo>
                    <a:pt x="43" y="41"/>
                  </a:lnTo>
                  <a:close/>
                  <a:moveTo>
                    <a:pt x="2" y="2"/>
                  </a:moveTo>
                  <a:lnTo>
                    <a:pt x="40" y="38"/>
                  </a:lnTo>
                  <a:lnTo>
                    <a:pt x="40"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630">
              <a:extLst>
                <a:ext uri="{FF2B5EF4-FFF2-40B4-BE49-F238E27FC236}">
                  <a16:creationId xmlns:a16="http://schemas.microsoft.com/office/drawing/2014/main" id="{B62BBFE9-C3B9-440B-A198-8D5F4BB07848}"/>
                </a:ext>
              </a:extLst>
            </p:cNvPr>
            <p:cNvSpPr>
              <a:spLocks noEditPoints="1"/>
            </p:cNvSpPr>
            <p:nvPr/>
          </p:nvSpPr>
          <p:spPr bwMode="auto">
            <a:xfrm>
              <a:off x="5459" y="2457"/>
              <a:ext cx="26" cy="26"/>
            </a:xfrm>
            <a:custGeom>
              <a:avLst/>
              <a:gdLst>
                <a:gd name="T0" fmla="*/ 26 w 26"/>
                <a:gd name="T1" fmla="*/ 26 h 26"/>
                <a:gd name="T2" fmla="*/ 0 w 26"/>
                <a:gd name="T3" fmla="*/ 2 h 26"/>
                <a:gd name="T4" fmla="*/ 26 w 26"/>
                <a:gd name="T5" fmla="*/ 0 h 26"/>
                <a:gd name="T6" fmla="*/ 26 w 26"/>
                <a:gd name="T7" fmla="*/ 26 h 26"/>
                <a:gd name="T8" fmla="*/ 3 w 26"/>
                <a:gd name="T9" fmla="*/ 2 h 26"/>
                <a:gd name="T10" fmla="*/ 26 w 26"/>
                <a:gd name="T11" fmla="*/ 24 h 26"/>
                <a:gd name="T12" fmla="*/ 26 w 26"/>
                <a:gd name="T13" fmla="*/ 0 h 26"/>
                <a:gd name="T14" fmla="*/ 3 w 26"/>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2"/>
                  </a:lnTo>
                  <a:lnTo>
                    <a:pt x="26" y="0"/>
                  </a:lnTo>
                  <a:lnTo>
                    <a:pt x="26" y="26"/>
                  </a:lnTo>
                  <a:close/>
                  <a:moveTo>
                    <a:pt x="3" y="2"/>
                  </a:moveTo>
                  <a:lnTo>
                    <a:pt x="26" y="24"/>
                  </a:lnTo>
                  <a:lnTo>
                    <a:pt x="26"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631">
              <a:extLst>
                <a:ext uri="{FF2B5EF4-FFF2-40B4-BE49-F238E27FC236}">
                  <a16:creationId xmlns:a16="http://schemas.microsoft.com/office/drawing/2014/main" id="{9134041B-7018-4BD5-AB37-9F467100E173}"/>
                </a:ext>
              </a:extLst>
            </p:cNvPr>
            <p:cNvSpPr>
              <a:spLocks noEditPoints="1"/>
            </p:cNvSpPr>
            <p:nvPr/>
          </p:nvSpPr>
          <p:spPr bwMode="auto">
            <a:xfrm>
              <a:off x="5469" y="2450"/>
              <a:ext cx="24" cy="21"/>
            </a:xfrm>
            <a:custGeom>
              <a:avLst/>
              <a:gdLst>
                <a:gd name="T0" fmla="*/ 24 w 24"/>
                <a:gd name="T1" fmla="*/ 21 h 21"/>
                <a:gd name="T2" fmla="*/ 0 w 24"/>
                <a:gd name="T3" fmla="*/ 0 h 21"/>
                <a:gd name="T4" fmla="*/ 24 w 24"/>
                <a:gd name="T5" fmla="*/ 0 h 21"/>
                <a:gd name="T6" fmla="*/ 24 w 24"/>
                <a:gd name="T7" fmla="*/ 21 h 21"/>
                <a:gd name="T8" fmla="*/ 2 w 24"/>
                <a:gd name="T9" fmla="*/ 0 h 21"/>
                <a:gd name="T10" fmla="*/ 24 w 24"/>
                <a:gd name="T11" fmla="*/ 19 h 21"/>
                <a:gd name="T12" fmla="*/ 24 w 24"/>
                <a:gd name="T13" fmla="*/ 0 h 21"/>
                <a:gd name="T14" fmla="*/ 2 w 24"/>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1">
                  <a:moveTo>
                    <a:pt x="24" y="21"/>
                  </a:moveTo>
                  <a:lnTo>
                    <a:pt x="0" y="0"/>
                  </a:lnTo>
                  <a:lnTo>
                    <a:pt x="24" y="0"/>
                  </a:lnTo>
                  <a:lnTo>
                    <a:pt x="24" y="21"/>
                  </a:lnTo>
                  <a:close/>
                  <a:moveTo>
                    <a:pt x="2" y="0"/>
                  </a:moveTo>
                  <a:lnTo>
                    <a:pt x="24" y="19"/>
                  </a:lnTo>
                  <a:lnTo>
                    <a:pt x="24" y="0"/>
                  </a:lnTo>
                  <a:lnTo>
                    <a:pt x="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632">
              <a:extLst>
                <a:ext uri="{FF2B5EF4-FFF2-40B4-BE49-F238E27FC236}">
                  <a16:creationId xmlns:a16="http://schemas.microsoft.com/office/drawing/2014/main" id="{359777BB-2DDE-47AC-ACBB-0E447FC6333E}"/>
                </a:ext>
              </a:extLst>
            </p:cNvPr>
            <p:cNvSpPr>
              <a:spLocks noEditPoints="1"/>
            </p:cNvSpPr>
            <p:nvPr/>
          </p:nvSpPr>
          <p:spPr bwMode="auto">
            <a:xfrm>
              <a:off x="5435" y="2488"/>
              <a:ext cx="24" cy="24"/>
            </a:xfrm>
            <a:custGeom>
              <a:avLst/>
              <a:gdLst>
                <a:gd name="T0" fmla="*/ 10 w 24"/>
                <a:gd name="T1" fmla="*/ 24 h 24"/>
                <a:gd name="T2" fmla="*/ 0 w 24"/>
                <a:gd name="T3" fmla="*/ 17 h 24"/>
                <a:gd name="T4" fmla="*/ 17 w 24"/>
                <a:gd name="T5" fmla="*/ 0 h 24"/>
                <a:gd name="T6" fmla="*/ 24 w 24"/>
                <a:gd name="T7" fmla="*/ 7 h 24"/>
                <a:gd name="T8" fmla="*/ 10 w 24"/>
                <a:gd name="T9" fmla="*/ 24 h 24"/>
                <a:gd name="T10" fmla="*/ 3 w 24"/>
                <a:gd name="T11" fmla="*/ 17 h 24"/>
                <a:gd name="T12" fmla="*/ 10 w 24"/>
                <a:gd name="T13" fmla="*/ 24 h 24"/>
                <a:gd name="T14" fmla="*/ 22 w 24"/>
                <a:gd name="T15" fmla="*/ 7 h 24"/>
                <a:gd name="T16" fmla="*/ 17 w 24"/>
                <a:gd name="T17" fmla="*/ 2 h 24"/>
                <a:gd name="T18" fmla="*/ 3 w 24"/>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0" y="24"/>
                  </a:moveTo>
                  <a:lnTo>
                    <a:pt x="0" y="17"/>
                  </a:lnTo>
                  <a:lnTo>
                    <a:pt x="17" y="0"/>
                  </a:lnTo>
                  <a:lnTo>
                    <a:pt x="24" y="7"/>
                  </a:lnTo>
                  <a:lnTo>
                    <a:pt x="10" y="24"/>
                  </a:lnTo>
                  <a:close/>
                  <a:moveTo>
                    <a:pt x="3" y="17"/>
                  </a:moveTo>
                  <a:lnTo>
                    <a:pt x="10" y="24"/>
                  </a:lnTo>
                  <a:lnTo>
                    <a:pt x="22" y="7"/>
                  </a:lnTo>
                  <a:lnTo>
                    <a:pt x="17" y="2"/>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633">
              <a:extLst>
                <a:ext uri="{FF2B5EF4-FFF2-40B4-BE49-F238E27FC236}">
                  <a16:creationId xmlns:a16="http://schemas.microsoft.com/office/drawing/2014/main" id="{607EEDFC-79AA-4C28-AA82-454C53C2AD22}"/>
                </a:ext>
              </a:extLst>
            </p:cNvPr>
            <p:cNvSpPr>
              <a:spLocks noEditPoints="1"/>
            </p:cNvSpPr>
            <p:nvPr/>
          </p:nvSpPr>
          <p:spPr bwMode="auto">
            <a:xfrm>
              <a:off x="5452" y="2935"/>
              <a:ext cx="72" cy="38"/>
            </a:xfrm>
            <a:custGeom>
              <a:avLst/>
              <a:gdLst>
                <a:gd name="T0" fmla="*/ 72 w 72"/>
                <a:gd name="T1" fmla="*/ 38 h 38"/>
                <a:gd name="T2" fmla="*/ 0 w 72"/>
                <a:gd name="T3" fmla="*/ 36 h 38"/>
                <a:gd name="T4" fmla="*/ 36 w 72"/>
                <a:gd name="T5" fmla="*/ 0 h 38"/>
                <a:gd name="T6" fmla="*/ 72 w 72"/>
                <a:gd name="T7" fmla="*/ 38 h 38"/>
                <a:gd name="T8" fmla="*/ 2 w 72"/>
                <a:gd name="T9" fmla="*/ 36 h 38"/>
                <a:gd name="T10" fmla="*/ 72 w 72"/>
                <a:gd name="T11" fmla="*/ 36 h 38"/>
                <a:gd name="T12" fmla="*/ 36 w 72"/>
                <a:gd name="T13" fmla="*/ 2 h 38"/>
                <a:gd name="T14" fmla="*/ 2 w 72"/>
                <a:gd name="T15" fmla="*/ 36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38">
                  <a:moveTo>
                    <a:pt x="72" y="38"/>
                  </a:moveTo>
                  <a:lnTo>
                    <a:pt x="0" y="36"/>
                  </a:lnTo>
                  <a:lnTo>
                    <a:pt x="36" y="0"/>
                  </a:lnTo>
                  <a:lnTo>
                    <a:pt x="72" y="38"/>
                  </a:lnTo>
                  <a:close/>
                  <a:moveTo>
                    <a:pt x="2" y="36"/>
                  </a:moveTo>
                  <a:lnTo>
                    <a:pt x="72" y="36"/>
                  </a:lnTo>
                  <a:lnTo>
                    <a:pt x="36" y="2"/>
                  </a:lnTo>
                  <a:lnTo>
                    <a:pt x="2" y="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634">
              <a:extLst>
                <a:ext uri="{FF2B5EF4-FFF2-40B4-BE49-F238E27FC236}">
                  <a16:creationId xmlns:a16="http://schemas.microsoft.com/office/drawing/2014/main" id="{6C2F5989-996D-4C4A-B737-1F008F9C29EA}"/>
                </a:ext>
              </a:extLst>
            </p:cNvPr>
            <p:cNvSpPr>
              <a:spLocks noEditPoints="1"/>
            </p:cNvSpPr>
            <p:nvPr/>
          </p:nvSpPr>
          <p:spPr bwMode="auto">
            <a:xfrm>
              <a:off x="5462" y="2923"/>
              <a:ext cx="54" cy="31"/>
            </a:xfrm>
            <a:custGeom>
              <a:avLst/>
              <a:gdLst>
                <a:gd name="T0" fmla="*/ 54 w 54"/>
                <a:gd name="T1" fmla="*/ 31 h 31"/>
                <a:gd name="T2" fmla="*/ 0 w 54"/>
                <a:gd name="T3" fmla="*/ 29 h 31"/>
                <a:gd name="T4" fmla="*/ 28 w 54"/>
                <a:gd name="T5" fmla="*/ 0 h 31"/>
                <a:gd name="T6" fmla="*/ 54 w 54"/>
                <a:gd name="T7" fmla="*/ 31 h 31"/>
                <a:gd name="T8" fmla="*/ 2 w 54"/>
                <a:gd name="T9" fmla="*/ 29 h 31"/>
                <a:gd name="T10" fmla="*/ 52 w 54"/>
                <a:gd name="T11" fmla="*/ 29 h 31"/>
                <a:gd name="T12" fmla="*/ 28 w 54"/>
                <a:gd name="T13" fmla="*/ 3 h 31"/>
                <a:gd name="T14" fmla="*/ 2 w 54"/>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
                  <a:moveTo>
                    <a:pt x="54" y="31"/>
                  </a:moveTo>
                  <a:lnTo>
                    <a:pt x="0" y="29"/>
                  </a:lnTo>
                  <a:lnTo>
                    <a:pt x="28" y="0"/>
                  </a:lnTo>
                  <a:lnTo>
                    <a:pt x="54" y="31"/>
                  </a:lnTo>
                  <a:close/>
                  <a:moveTo>
                    <a:pt x="2" y="29"/>
                  </a:moveTo>
                  <a:lnTo>
                    <a:pt x="52" y="29"/>
                  </a:lnTo>
                  <a:lnTo>
                    <a:pt x="28" y="3"/>
                  </a:lnTo>
                  <a:lnTo>
                    <a:pt x="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635">
              <a:extLst>
                <a:ext uri="{FF2B5EF4-FFF2-40B4-BE49-F238E27FC236}">
                  <a16:creationId xmlns:a16="http://schemas.microsoft.com/office/drawing/2014/main" id="{C1D02A3F-7769-4E9F-9C33-8F75ECE9F902}"/>
                </a:ext>
              </a:extLst>
            </p:cNvPr>
            <p:cNvSpPr>
              <a:spLocks noEditPoints="1"/>
            </p:cNvSpPr>
            <p:nvPr/>
          </p:nvSpPr>
          <p:spPr bwMode="auto">
            <a:xfrm>
              <a:off x="5471" y="2914"/>
              <a:ext cx="36" cy="19"/>
            </a:xfrm>
            <a:custGeom>
              <a:avLst/>
              <a:gdLst>
                <a:gd name="T0" fmla="*/ 36 w 36"/>
                <a:gd name="T1" fmla="*/ 19 h 19"/>
                <a:gd name="T2" fmla="*/ 0 w 36"/>
                <a:gd name="T3" fmla="*/ 19 h 19"/>
                <a:gd name="T4" fmla="*/ 19 w 36"/>
                <a:gd name="T5" fmla="*/ 0 h 19"/>
                <a:gd name="T6" fmla="*/ 36 w 36"/>
                <a:gd name="T7" fmla="*/ 19 h 19"/>
                <a:gd name="T8" fmla="*/ 0 w 36"/>
                <a:gd name="T9" fmla="*/ 19 h 19"/>
                <a:gd name="T10" fmla="*/ 36 w 36"/>
                <a:gd name="T11" fmla="*/ 19 h 19"/>
                <a:gd name="T12" fmla="*/ 19 w 36"/>
                <a:gd name="T13" fmla="*/ 2 h 19"/>
                <a:gd name="T14" fmla="*/ 0 w 36"/>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9">
                  <a:moveTo>
                    <a:pt x="36" y="19"/>
                  </a:moveTo>
                  <a:lnTo>
                    <a:pt x="0" y="19"/>
                  </a:lnTo>
                  <a:lnTo>
                    <a:pt x="19" y="0"/>
                  </a:lnTo>
                  <a:lnTo>
                    <a:pt x="36" y="19"/>
                  </a:lnTo>
                  <a:close/>
                  <a:moveTo>
                    <a:pt x="0" y="19"/>
                  </a:moveTo>
                  <a:lnTo>
                    <a:pt x="36" y="19"/>
                  </a:lnTo>
                  <a:lnTo>
                    <a:pt x="19" y="2"/>
                  </a:lnTo>
                  <a:lnTo>
                    <a:pt x="0"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636">
              <a:extLst>
                <a:ext uri="{FF2B5EF4-FFF2-40B4-BE49-F238E27FC236}">
                  <a16:creationId xmlns:a16="http://schemas.microsoft.com/office/drawing/2014/main" id="{B84D31BB-86F8-4A65-A690-0A802DBD95E5}"/>
                </a:ext>
              </a:extLst>
            </p:cNvPr>
            <p:cNvSpPr>
              <a:spLocks noEditPoints="1"/>
            </p:cNvSpPr>
            <p:nvPr/>
          </p:nvSpPr>
          <p:spPr bwMode="auto">
            <a:xfrm>
              <a:off x="5474" y="2904"/>
              <a:ext cx="31" cy="17"/>
            </a:xfrm>
            <a:custGeom>
              <a:avLst/>
              <a:gdLst>
                <a:gd name="T0" fmla="*/ 31 w 31"/>
                <a:gd name="T1" fmla="*/ 17 h 17"/>
                <a:gd name="T2" fmla="*/ 0 w 31"/>
                <a:gd name="T3" fmla="*/ 14 h 17"/>
                <a:gd name="T4" fmla="*/ 16 w 31"/>
                <a:gd name="T5" fmla="*/ 0 h 17"/>
                <a:gd name="T6" fmla="*/ 31 w 31"/>
                <a:gd name="T7" fmla="*/ 17 h 17"/>
                <a:gd name="T8" fmla="*/ 2 w 31"/>
                <a:gd name="T9" fmla="*/ 14 h 17"/>
                <a:gd name="T10" fmla="*/ 28 w 31"/>
                <a:gd name="T11" fmla="*/ 14 h 17"/>
                <a:gd name="T12" fmla="*/ 16 w 31"/>
                <a:gd name="T13" fmla="*/ 0 h 17"/>
                <a:gd name="T14" fmla="*/ 2 w 31"/>
                <a:gd name="T15" fmla="*/ 1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7">
                  <a:moveTo>
                    <a:pt x="31" y="17"/>
                  </a:moveTo>
                  <a:lnTo>
                    <a:pt x="0" y="14"/>
                  </a:lnTo>
                  <a:lnTo>
                    <a:pt x="16" y="0"/>
                  </a:lnTo>
                  <a:lnTo>
                    <a:pt x="31" y="17"/>
                  </a:lnTo>
                  <a:close/>
                  <a:moveTo>
                    <a:pt x="2" y="14"/>
                  </a:moveTo>
                  <a:lnTo>
                    <a:pt x="28" y="14"/>
                  </a:lnTo>
                  <a:lnTo>
                    <a:pt x="16"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637">
              <a:extLst>
                <a:ext uri="{FF2B5EF4-FFF2-40B4-BE49-F238E27FC236}">
                  <a16:creationId xmlns:a16="http://schemas.microsoft.com/office/drawing/2014/main" id="{1B122CDC-29D4-458E-BD01-9F11FCF8B9DC}"/>
                </a:ext>
              </a:extLst>
            </p:cNvPr>
            <p:cNvSpPr>
              <a:spLocks noEditPoints="1"/>
            </p:cNvSpPr>
            <p:nvPr/>
          </p:nvSpPr>
          <p:spPr bwMode="auto">
            <a:xfrm>
              <a:off x="5483" y="2961"/>
              <a:ext cx="12" cy="22"/>
            </a:xfrm>
            <a:custGeom>
              <a:avLst/>
              <a:gdLst>
                <a:gd name="T0" fmla="*/ 12 w 12"/>
                <a:gd name="T1" fmla="*/ 22 h 22"/>
                <a:gd name="T2" fmla="*/ 0 w 12"/>
                <a:gd name="T3" fmla="*/ 22 h 22"/>
                <a:gd name="T4" fmla="*/ 2 w 12"/>
                <a:gd name="T5" fmla="*/ 0 h 22"/>
                <a:gd name="T6" fmla="*/ 12 w 12"/>
                <a:gd name="T7" fmla="*/ 0 h 22"/>
                <a:gd name="T8" fmla="*/ 12 w 12"/>
                <a:gd name="T9" fmla="*/ 22 h 22"/>
                <a:gd name="T10" fmla="*/ 2 w 12"/>
                <a:gd name="T11" fmla="*/ 22 h 22"/>
                <a:gd name="T12" fmla="*/ 12 w 12"/>
                <a:gd name="T13" fmla="*/ 22 h 22"/>
                <a:gd name="T14" fmla="*/ 12 w 12"/>
                <a:gd name="T15" fmla="*/ 0 h 22"/>
                <a:gd name="T16" fmla="*/ 2 w 12"/>
                <a:gd name="T17" fmla="*/ 0 h 22"/>
                <a:gd name="T18" fmla="*/ 2 w 12"/>
                <a:gd name="T1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2">
                  <a:moveTo>
                    <a:pt x="12" y="22"/>
                  </a:moveTo>
                  <a:lnTo>
                    <a:pt x="0" y="22"/>
                  </a:lnTo>
                  <a:lnTo>
                    <a:pt x="2" y="0"/>
                  </a:lnTo>
                  <a:lnTo>
                    <a:pt x="12" y="0"/>
                  </a:lnTo>
                  <a:lnTo>
                    <a:pt x="12" y="22"/>
                  </a:lnTo>
                  <a:close/>
                  <a:moveTo>
                    <a:pt x="2" y="22"/>
                  </a:moveTo>
                  <a:lnTo>
                    <a:pt x="12" y="22"/>
                  </a:lnTo>
                  <a:lnTo>
                    <a:pt x="12" y="0"/>
                  </a:lnTo>
                  <a:lnTo>
                    <a:pt x="2" y="0"/>
                  </a:lnTo>
                  <a:lnTo>
                    <a:pt x="2"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638">
              <a:extLst>
                <a:ext uri="{FF2B5EF4-FFF2-40B4-BE49-F238E27FC236}">
                  <a16:creationId xmlns:a16="http://schemas.microsoft.com/office/drawing/2014/main" id="{B86EE20F-D120-4C38-9D56-FF63D922F336}"/>
                </a:ext>
              </a:extLst>
            </p:cNvPr>
            <p:cNvSpPr>
              <a:spLocks noEditPoints="1"/>
            </p:cNvSpPr>
            <p:nvPr/>
          </p:nvSpPr>
          <p:spPr bwMode="auto">
            <a:xfrm>
              <a:off x="5593" y="2778"/>
              <a:ext cx="67" cy="64"/>
            </a:xfrm>
            <a:custGeom>
              <a:avLst/>
              <a:gdLst>
                <a:gd name="T0" fmla="*/ 67 w 67"/>
                <a:gd name="T1" fmla="*/ 64 h 64"/>
                <a:gd name="T2" fmla="*/ 0 w 67"/>
                <a:gd name="T3" fmla="*/ 5 h 64"/>
                <a:gd name="T4" fmla="*/ 64 w 67"/>
                <a:gd name="T5" fmla="*/ 0 h 64"/>
                <a:gd name="T6" fmla="*/ 67 w 67"/>
                <a:gd name="T7" fmla="*/ 64 h 64"/>
                <a:gd name="T8" fmla="*/ 2 w 67"/>
                <a:gd name="T9" fmla="*/ 5 h 64"/>
                <a:gd name="T10" fmla="*/ 67 w 67"/>
                <a:gd name="T11" fmla="*/ 62 h 64"/>
                <a:gd name="T12" fmla="*/ 64 w 67"/>
                <a:gd name="T13" fmla="*/ 2 h 64"/>
                <a:gd name="T14" fmla="*/ 2 w 67"/>
                <a:gd name="T15" fmla="*/ 5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4">
                  <a:moveTo>
                    <a:pt x="67" y="64"/>
                  </a:moveTo>
                  <a:lnTo>
                    <a:pt x="0" y="5"/>
                  </a:lnTo>
                  <a:lnTo>
                    <a:pt x="64" y="0"/>
                  </a:lnTo>
                  <a:lnTo>
                    <a:pt x="67" y="64"/>
                  </a:lnTo>
                  <a:close/>
                  <a:moveTo>
                    <a:pt x="2" y="5"/>
                  </a:moveTo>
                  <a:lnTo>
                    <a:pt x="67" y="62"/>
                  </a:lnTo>
                  <a:lnTo>
                    <a:pt x="64"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639">
              <a:extLst>
                <a:ext uri="{FF2B5EF4-FFF2-40B4-BE49-F238E27FC236}">
                  <a16:creationId xmlns:a16="http://schemas.microsoft.com/office/drawing/2014/main" id="{C2ED18B1-8229-4777-ADE1-DFEF508129F4}"/>
                </a:ext>
              </a:extLst>
            </p:cNvPr>
            <p:cNvSpPr>
              <a:spLocks noEditPoints="1"/>
            </p:cNvSpPr>
            <p:nvPr/>
          </p:nvSpPr>
          <p:spPr bwMode="auto">
            <a:xfrm>
              <a:off x="5617" y="2769"/>
              <a:ext cx="52" cy="50"/>
            </a:xfrm>
            <a:custGeom>
              <a:avLst/>
              <a:gdLst>
                <a:gd name="T0" fmla="*/ 52 w 52"/>
                <a:gd name="T1" fmla="*/ 50 h 50"/>
                <a:gd name="T2" fmla="*/ 0 w 52"/>
                <a:gd name="T3" fmla="*/ 2 h 50"/>
                <a:gd name="T4" fmla="*/ 50 w 52"/>
                <a:gd name="T5" fmla="*/ 0 h 50"/>
                <a:gd name="T6" fmla="*/ 52 w 52"/>
                <a:gd name="T7" fmla="*/ 50 h 50"/>
                <a:gd name="T8" fmla="*/ 2 w 52"/>
                <a:gd name="T9" fmla="*/ 4 h 50"/>
                <a:gd name="T10" fmla="*/ 50 w 52"/>
                <a:gd name="T11" fmla="*/ 47 h 50"/>
                <a:gd name="T12" fmla="*/ 47 w 52"/>
                <a:gd name="T13" fmla="*/ 0 h 50"/>
                <a:gd name="T14" fmla="*/ 2 w 52"/>
                <a:gd name="T15" fmla="*/ 4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50">
                  <a:moveTo>
                    <a:pt x="52" y="50"/>
                  </a:moveTo>
                  <a:lnTo>
                    <a:pt x="0" y="2"/>
                  </a:lnTo>
                  <a:lnTo>
                    <a:pt x="50" y="0"/>
                  </a:lnTo>
                  <a:lnTo>
                    <a:pt x="52" y="50"/>
                  </a:lnTo>
                  <a:close/>
                  <a:moveTo>
                    <a:pt x="2" y="4"/>
                  </a:moveTo>
                  <a:lnTo>
                    <a:pt x="50" y="47"/>
                  </a:lnTo>
                  <a:lnTo>
                    <a:pt x="47" y="0"/>
                  </a:ln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640">
              <a:extLst>
                <a:ext uri="{FF2B5EF4-FFF2-40B4-BE49-F238E27FC236}">
                  <a16:creationId xmlns:a16="http://schemas.microsoft.com/office/drawing/2014/main" id="{B5EB5157-3CAF-4054-B4A7-D0CA68E917CB}"/>
                </a:ext>
              </a:extLst>
            </p:cNvPr>
            <p:cNvSpPr>
              <a:spLocks noEditPoints="1"/>
            </p:cNvSpPr>
            <p:nvPr/>
          </p:nvSpPr>
          <p:spPr bwMode="auto">
            <a:xfrm>
              <a:off x="5643" y="2759"/>
              <a:ext cx="33" cy="33"/>
            </a:xfrm>
            <a:custGeom>
              <a:avLst/>
              <a:gdLst>
                <a:gd name="T0" fmla="*/ 33 w 33"/>
                <a:gd name="T1" fmla="*/ 33 h 33"/>
                <a:gd name="T2" fmla="*/ 0 w 33"/>
                <a:gd name="T3" fmla="*/ 2 h 33"/>
                <a:gd name="T4" fmla="*/ 31 w 33"/>
                <a:gd name="T5" fmla="*/ 0 h 33"/>
                <a:gd name="T6" fmla="*/ 33 w 33"/>
                <a:gd name="T7" fmla="*/ 33 h 33"/>
                <a:gd name="T8" fmla="*/ 2 w 33"/>
                <a:gd name="T9" fmla="*/ 2 h 33"/>
                <a:gd name="T10" fmla="*/ 33 w 33"/>
                <a:gd name="T11" fmla="*/ 31 h 33"/>
                <a:gd name="T12" fmla="*/ 31 w 33"/>
                <a:gd name="T13" fmla="*/ 0 h 33"/>
                <a:gd name="T14" fmla="*/ 2 w 33"/>
                <a:gd name="T15" fmla="*/ 2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3" y="33"/>
                  </a:moveTo>
                  <a:lnTo>
                    <a:pt x="0" y="2"/>
                  </a:lnTo>
                  <a:lnTo>
                    <a:pt x="31" y="0"/>
                  </a:lnTo>
                  <a:lnTo>
                    <a:pt x="33" y="33"/>
                  </a:lnTo>
                  <a:close/>
                  <a:moveTo>
                    <a:pt x="2" y="2"/>
                  </a:moveTo>
                  <a:lnTo>
                    <a:pt x="33" y="31"/>
                  </a:lnTo>
                  <a:lnTo>
                    <a:pt x="31"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641">
              <a:extLst>
                <a:ext uri="{FF2B5EF4-FFF2-40B4-BE49-F238E27FC236}">
                  <a16:creationId xmlns:a16="http://schemas.microsoft.com/office/drawing/2014/main" id="{003E18E3-9AFD-418A-8F59-6CDA124505AB}"/>
                </a:ext>
              </a:extLst>
            </p:cNvPr>
            <p:cNvSpPr>
              <a:spLocks noEditPoints="1"/>
            </p:cNvSpPr>
            <p:nvPr/>
          </p:nvSpPr>
          <p:spPr bwMode="auto">
            <a:xfrm>
              <a:off x="5655" y="2750"/>
              <a:ext cx="31" cy="28"/>
            </a:xfrm>
            <a:custGeom>
              <a:avLst/>
              <a:gdLst>
                <a:gd name="T0" fmla="*/ 31 w 31"/>
                <a:gd name="T1" fmla="*/ 28 h 28"/>
                <a:gd name="T2" fmla="*/ 0 w 31"/>
                <a:gd name="T3" fmla="*/ 2 h 28"/>
                <a:gd name="T4" fmla="*/ 29 w 31"/>
                <a:gd name="T5" fmla="*/ 0 h 28"/>
                <a:gd name="T6" fmla="*/ 31 w 31"/>
                <a:gd name="T7" fmla="*/ 28 h 28"/>
                <a:gd name="T8" fmla="*/ 2 w 31"/>
                <a:gd name="T9" fmla="*/ 2 h 28"/>
                <a:gd name="T10" fmla="*/ 29 w 31"/>
                <a:gd name="T11" fmla="*/ 26 h 28"/>
                <a:gd name="T12" fmla="*/ 29 w 31"/>
                <a:gd name="T13" fmla="*/ 0 h 28"/>
                <a:gd name="T14" fmla="*/ 2 w 31"/>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8">
                  <a:moveTo>
                    <a:pt x="31" y="28"/>
                  </a:moveTo>
                  <a:lnTo>
                    <a:pt x="0" y="2"/>
                  </a:lnTo>
                  <a:lnTo>
                    <a:pt x="29" y="0"/>
                  </a:lnTo>
                  <a:lnTo>
                    <a:pt x="31" y="28"/>
                  </a:lnTo>
                  <a:close/>
                  <a:moveTo>
                    <a:pt x="2" y="2"/>
                  </a:moveTo>
                  <a:lnTo>
                    <a:pt x="29" y="26"/>
                  </a:lnTo>
                  <a:lnTo>
                    <a:pt x="29"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642">
              <a:extLst>
                <a:ext uri="{FF2B5EF4-FFF2-40B4-BE49-F238E27FC236}">
                  <a16:creationId xmlns:a16="http://schemas.microsoft.com/office/drawing/2014/main" id="{32B3C06B-70ED-461D-9F00-F322384E7AB9}"/>
                </a:ext>
              </a:extLst>
            </p:cNvPr>
            <p:cNvSpPr>
              <a:spLocks noEditPoints="1"/>
            </p:cNvSpPr>
            <p:nvPr/>
          </p:nvSpPr>
          <p:spPr bwMode="auto">
            <a:xfrm>
              <a:off x="5614" y="2800"/>
              <a:ext cx="29" cy="28"/>
            </a:xfrm>
            <a:custGeom>
              <a:avLst/>
              <a:gdLst>
                <a:gd name="T0" fmla="*/ 10 w 29"/>
                <a:gd name="T1" fmla="*/ 28 h 28"/>
                <a:gd name="T2" fmla="*/ 0 w 29"/>
                <a:gd name="T3" fmla="*/ 19 h 28"/>
                <a:gd name="T4" fmla="*/ 19 w 29"/>
                <a:gd name="T5" fmla="*/ 0 h 28"/>
                <a:gd name="T6" fmla="*/ 29 w 29"/>
                <a:gd name="T7" fmla="*/ 7 h 28"/>
                <a:gd name="T8" fmla="*/ 10 w 29"/>
                <a:gd name="T9" fmla="*/ 28 h 28"/>
                <a:gd name="T10" fmla="*/ 0 w 29"/>
                <a:gd name="T11" fmla="*/ 19 h 28"/>
                <a:gd name="T12" fmla="*/ 10 w 29"/>
                <a:gd name="T13" fmla="*/ 26 h 28"/>
                <a:gd name="T14" fmla="*/ 27 w 29"/>
                <a:gd name="T15" fmla="*/ 7 h 28"/>
                <a:gd name="T16" fmla="*/ 19 w 29"/>
                <a:gd name="T17" fmla="*/ 0 h 28"/>
                <a:gd name="T18" fmla="*/ 0 w 29"/>
                <a:gd name="T1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8">
                  <a:moveTo>
                    <a:pt x="10" y="28"/>
                  </a:moveTo>
                  <a:lnTo>
                    <a:pt x="0" y="19"/>
                  </a:lnTo>
                  <a:lnTo>
                    <a:pt x="19" y="0"/>
                  </a:lnTo>
                  <a:lnTo>
                    <a:pt x="29" y="7"/>
                  </a:lnTo>
                  <a:lnTo>
                    <a:pt x="10" y="28"/>
                  </a:lnTo>
                  <a:close/>
                  <a:moveTo>
                    <a:pt x="0" y="19"/>
                  </a:moveTo>
                  <a:lnTo>
                    <a:pt x="10" y="26"/>
                  </a:lnTo>
                  <a:lnTo>
                    <a:pt x="27" y="7"/>
                  </a:lnTo>
                  <a:lnTo>
                    <a:pt x="19" y="0"/>
                  </a:lnTo>
                  <a:lnTo>
                    <a:pt x="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643">
              <a:extLst>
                <a:ext uri="{FF2B5EF4-FFF2-40B4-BE49-F238E27FC236}">
                  <a16:creationId xmlns:a16="http://schemas.microsoft.com/office/drawing/2014/main" id="{C7210609-24C9-4EFA-BA19-5456101BE6C9}"/>
                </a:ext>
              </a:extLst>
            </p:cNvPr>
            <p:cNvSpPr>
              <a:spLocks noEditPoints="1"/>
            </p:cNvSpPr>
            <p:nvPr/>
          </p:nvSpPr>
          <p:spPr bwMode="auto">
            <a:xfrm>
              <a:off x="5674" y="1334"/>
              <a:ext cx="26" cy="26"/>
            </a:xfrm>
            <a:custGeom>
              <a:avLst/>
              <a:gdLst>
                <a:gd name="T0" fmla="*/ 26 w 26"/>
                <a:gd name="T1" fmla="*/ 26 h 26"/>
                <a:gd name="T2" fmla="*/ 0 w 26"/>
                <a:gd name="T3" fmla="*/ 3 h 26"/>
                <a:gd name="T4" fmla="*/ 26 w 26"/>
                <a:gd name="T5" fmla="*/ 0 h 26"/>
                <a:gd name="T6" fmla="*/ 26 w 26"/>
                <a:gd name="T7" fmla="*/ 26 h 26"/>
                <a:gd name="T8" fmla="*/ 0 w 26"/>
                <a:gd name="T9" fmla="*/ 3 h 26"/>
                <a:gd name="T10" fmla="*/ 26 w 26"/>
                <a:gd name="T11" fmla="*/ 26 h 26"/>
                <a:gd name="T12" fmla="*/ 26 w 26"/>
                <a:gd name="T13" fmla="*/ 0 h 26"/>
                <a:gd name="T14" fmla="*/ 0 w 26"/>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3"/>
                  </a:lnTo>
                  <a:lnTo>
                    <a:pt x="26" y="0"/>
                  </a:lnTo>
                  <a:lnTo>
                    <a:pt x="26" y="26"/>
                  </a:lnTo>
                  <a:close/>
                  <a:moveTo>
                    <a:pt x="0" y="3"/>
                  </a:moveTo>
                  <a:lnTo>
                    <a:pt x="26" y="26"/>
                  </a:lnTo>
                  <a:lnTo>
                    <a:pt x="26" y="0"/>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644">
              <a:extLst>
                <a:ext uri="{FF2B5EF4-FFF2-40B4-BE49-F238E27FC236}">
                  <a16:creationId xmlns:a16="http://schemas.microsoft.com/office/drawing/2014/main" id="{C05CEA7A-1DC9-466C-9BD4-70AF332D0C3F}"/>
                </a:ext>
              </a:extLst>
            </p:cNvPr>
            <p:cNvSpPr>
              <a:spLocks noEditPoints="1"/>
            </p:cNvSpPr>
            <p:nvPr/>
          </p:nvSpPr>
          <p:spPr bwMode="auto">
            <a:xfrm>
              <a:off x="5684" y="1329"/>
              <a:ext cx="21" cy="22"/>
            </a:xfrm>
            <a:custGeom>
              <a:avLst/>
              <a:gdLst>
                <a:gd name="T0" fmla="*/ 21 w 21"/>
                <a:gd name="T1" fmla="*/ 22 h 22"/>
                <a:gd name="T2" fmla="*/ 0 w 21"/>
                <a:gd name="T3" fmla="*/ 3 h 22"/>
                <a:gd name="T4" fmla="*/ 19 w 21"/>
                <a:gd name="T5" fmla="*/ 0 h 22"/>
                <a:gd name="T6" fmla="*/ 21 w 21"/>
                <a:gd name="T7" fmla="*/ 22 h 22"/>
                <a:gd name="T8" fmla="*/ 0 w 21"/>
                <a:gd name="T9" fmla="*/ 3 h 22"/>
                <a:gd name="T10" fmla="*/ 21 w 21"/>
                <a:gd name="T11" fmla="*/ 22 h 22"/>
                <a:gd name="T12" fmla="*/ 19 w 21"/>
                <a:gd name="T13" fmla="*/ 0 h 22"/>
                <a:gd name="T14" fmla="*/ 0 w 21"/>
                <a:gd name="T15" fmla="*/ 3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2">
                  <a:moveTo>
                    <a:pt x="21" y="22"/>
                  </a:moveTo>
                  <a:lnTo>
                    <a:pt x="0" y="3"/>
                  </a:lnTo>
                  <a:lnTo>
                    <a:pt x="19" y="0"/>
                  </a:lnTo>
                  <a:lnTo>
                    <a:pt x="21" y="22"/>
                  </a:lnTo>
                  <a:close/>
                  <a:moveTo>
                    <a:pt x="0" y="3"/>
                  </a:moveTo>
                  <a:lnTo>
                    <a:pt x="21" y="22"/>
                  </a:lnTo>
                  <a:lnTo>
                    <a:pt x="19" y="0"/>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645">
              <a:extLst>
                <a:ext uri="{FF2B5EF4-FFF2-40B4-BE49-F238E27FC236}">
                  <a16:creationId xmlns:a16="http://schemas.microsoft.com/office/drawing/2014/main" id="{7B27FECA-1FB9-4E06-881A-2CBC6D39A58F}"/>
                </a:ext>
              </a:extLst>
            </p:cNvPr>
            <p:cNvSpPr>
              <a:spLocks noEditPoints="1"/>
            </p:cNvSpPr>
            <p:nvPr/>
          </p:nvSpPr>
          <p:spPr bwMode="auto">
            <a:xfrm>
              <a:off x="5693" y="1327"/>
              <a:ext cx="14" cy="12"/>
            </a:xfrm>
            <a:custGeom>
              <a:avLst/>
              <a:gdLst>
                <a:gd name="T0" fmla="*/ 14 w 14"/>
                <a:gd name="T1" fmla="*/ 12 h 12"/>
                <a:gd name="T2" fmla="*/ 0 w 14"/>
                <a:gd name="T3" fmla="*/ 0 h 12"/>
                <a:gd name="T4" fmla="*/ 14 w 14"/>
                <a:gd name="T5" fmla="*/ 0 h 12"/>
                <a:gd name="T6" fmla="*/ 14 w 14"/>
                <a:gd name="T7" fmla="*/ 12 h 12"/>
                <a:gd name="T8" fmla="*/ 3 w 14"/>
                <a:gd name="T9" fmla="*/ 0 h 12"/>
                <a:gd name="T10" fmla="*/ 14 w 14"/>
                <a:gd name="T11" fmla="*/ 12 h 12"/>
                <a:gd name="T12" fmla="*/ 14 w 14"/>
                <a:gd name="T13" fmla="*/ 0 h 12"/>
                <a:gd name="T14" fmla="*/ 3 w 1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2">
                  <a:moveTo>
                    <a:pt x="14" y="12"/>
                  </a:moveTo>
                  <a:lnTo>
                    <a:pt x="0" y="0"/>
                  </a:lnTo>
                  <a:lnTo>
                    <a:pt x="14" y="0"/>
                  </a:lnTo>
                  <a:lnTo>
                    <a:pt x="14" y="12"/>
                  </a:lnTo>
                  <a:close/>
                  <a:moveTo>
                    <a:pt x="3" y="0"/>
                  </a:moveTo>
                  <a:lnTo>
                    <a:pt x="14" y="12"/>
                  </a:lnTo>
                  <a:lnTo>
                    <a:pt x="14" y="0"/>
                  </a:lnTo>
                  <a:lnTo>
                    <a:pt x="3"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646">
              <a:extLst>
                <a:ext uri="{FF2B5EF4-FFF2-40B4-BE49-F238E27FC236}">
                  <a16:creationId xmlns:a16="http://schemas.microsoft.com/office/drawing/2014/main" id="{70C6E56C-7AA6-487E-89A2-47D60189B1C4}"/>
                </a:ext>
              </a:extLst>
            </p:cNvPr>
            <p:cNvSpPr>
              <a:spLocks noEditPoints="1"/>
            </p:cNvSpPr>
            <p:nvPr/>
          </p:nvSpPr>
          <p:spPr bwMode="auto">
            <a:xfrm>
              <a:off x="5698" y="1322"/>
              <a:ext cx="14" cy="12"/>
            </a:xfrm>
            <a:custGeom>
              <a:avLst/>
              <a:gdLst>
                <a:gd name="T0" fmla="*/ 14 w 14"/>
                <a:gd name="T1" fmla="*/ 12 h 12"/>
                <a:gd name="T2" fmla="*/ 0 w 14"/>
                <a:gd name="T3" fmla="*/ 0 h 12"/>
                <a:gd name="T4" fmla="*/ 12 w 14"/>
                <a:gd name="T5" fmla="*/ 0 h 12"/>
                <a:gd name="T6" fmla="*/ 14 w 14"/>
                <a:gd name="T7" fmla="*/ 12 h 12"/>
                <a:gd name="T8" fmla="*/ 2 w 14"/>
                <a:gd name="T9" fmla="*/ 0 h 12"/>
                <a:gd name="T10" fmla="*/ 14 w 14"/>
                <a:gd name="T11" fmla="*/ 10 h 12"/>
                <a:gd name="T12" fmla="*/ 12 w 14"/>
                <a:gd name="T13" fmla="*/ 0 h 12"/>
                <a:gd name="T14" fmla="*/ 2 w 1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2">
                  <a:moveTo>
                    <a:pt x="14" y="12"/>
                  </a:moveTo>
                  <a:lnTo>
                    <a:pt x="0" y="0"/>
                  </a:lnTo>
                  <a:lnTo>
                    <a:pt x="12" y="0"/>
                  </a:lnTo>
                  <a:lnTo>
                    <a:pt x="14" y="12"/>
                  </a:lnTo>
                  <a:close/>
                  <a:moveTo>
                    <a:pt x="2" y="0"/>
                  </a:moveTo>
                  <a:lnTo>
                    <a:pt x="14" y="10"/>
                  </a:lnTo>
                  <a:lnTo>
                    <a:pt x="12" y="0"/>
                  </a:lnTo>
                  <a:lnTo>
                    <a:pt x="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647">
              <a:extLst>
                <a:ext uri="{FF2B5EF4-FFF2-40B4-BE49-F238E27FC236}">
                  <a16:creationId xmlns:a16="http://schemas.microsoft.com/office/drawing/2014/main" id="{6F8D49CB-7BE0-46DC-BBA6-20E0A45B4730}"/>
                </a:ext>
              </a:extLst>
            </p:cNvPr>
            <p:cNvSpPr>
              <a:spLocks noEditPoints="1"/>
            </p:cNvSpPr>
            <p:nvPr/>
          </p:nvSpPr>
          <p:spPr bwMode="auto">
            <a:xfrm>
              <a:off x="5681" y="1344"/>
              <a:ext cx="12" cy="12"/>
            </a:xfrm>
            <a:custGeom>
              <a:avLst/>
              <a:gdLst>
                <a:gd name="T0" fmla="*/ 5 w 12"/>
                <a:gd name="T1" fmla="*/ 12 h 12"/>
                <a:gd name="T2" fmla="*/ 0 w 12"/>
                <a:gd name="T3" fmla="*/ 7 h 12"/>
                <a:gd name="T4" fmla="*/ 7 w 12"/>
                <a:gd name="T5" fmla="*/ 0 h 12"/>
                <a:gd name="T6" fmla="*/ 12 w 12"/>
                <a:gd name="T7" fmla="*/ 2 h 12"/>
                <a:gd name="T8" fmla="*/ 5 w 12"/>
                <a:gd name="T9" fmla="*/ 12 h 12"/>
                <a:gd name="T10" fmla="*/ 0 w 12"/>
                <a:gd name="T11" fmla="*/ 7 h 12"/>
                <a:gd name="T12" fmla="*/ 5 w 12"/>
                <a:gd name="T13" fmla="*/ 12 h 12"/>
                <a:gd name="T14" fmla="*/ 12 w 12"/>
                <a:gd name="T15" fmla="*/ 2 h 12"/>
                <a:gd name="T16" fmla="*/ 7 w 12"/>
                <a:gd name="T17" fmla="*/ 0 h 12"/>
                <a:gd name="T18" fmla="*/ 0 w 12"/>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5" y="12"/>
                  </a:moveTo>
                  <a:lnTo>
                    <a:pt x="0" y="7"/>
                  </a:lnTo>
                  <a:lnTo>
                    <a:pt x="7" y="0"/>
                  </a:lnTo>
                  <a:lnTo>
                    <a:pt x="12" y="2"/>
                  </a:lnTo>
                  <a:lnTo>
                    <a:pt x="5" y="12"/>
                  </a:lnTo>
                  <a:close/>
                  <a:moveTo>
                    <a:pt x="0" y="7"/>
                  </a:moveTo>
                  <a:lnTo>
                    <a:pt x="5" y="12"/>
                  </a:lnTo>
                  <a:lnTo>
                    <a:pt x="12" y="2"/>
                  </a:lnTo>
                  <a:lnTo>
                    <a:pt x="7" y="0"/>
                  </a:lnTo>
                  <a:lnTo>
                    <a:pt x="0"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648">
              <a:extLst>
                <a:ext uri="{FF2B5EF4-FFF2-40B4-BE49-F238E27FC236}">
                  <a16:creationId xmlns:a16="http://schemas.microsoft.com/office/drawing/2014/main" id="{46EBBF1F-96D1-4502-BF20-25C640354918}"/>
                </a:ext>
              </a:extLst>
            </p:cNvPr>
            <p:cNvSpPr>
              <a:spLocks noEditPoints="1"/>
            </p:cNvSpPr>
            <p:nvPr/>
          </p:nvSpPr>
          <p:spPr bwMode="auto">
            <a:xfrm>
              <a:off x="6116" y="2654"/>
              <a:ext cx="83" cy="57"/>
            </a:xfrm>
            <a:custGeom>
              <a:avLst/>
              <a:gdLst>
                <a:gd name="T0" fmla="*/ 83 w 83"/>
                <a:gd name="T1" fmla="*/ 24 h 57"/>
                <a:gd name="T2" fmla="*/ 0 w 83"/>
                <a:gd name="T3" fmla="*/ 57 h 57"/>
                <a:gd name="T4" fmla="*/ 24 w 83"/>
                <a:gd name="T5" fmla="*/ 0 h 57"/>
                <a:gd name="T6" fmla="*/ 83 w 83"/>
                <a:gd name="T7" fmla="*/ 24 h 57"/>
                <a:gd name="T8" fmla="*/ 2 w 83"/>
                <a:gd name="T9" fmla="*/ 57 h 57"/>
                <a:gd name="T10" fmla="*/ 81 w 83"/>
                <a:gd name="T11" fmla="*/ 24 h 57"/>
                <a:gd name="T12" fmla="*/ 26 w 83"/>
                <a:gd name="T13" fmla="*/ 0 h 57"/>
                <a:gd name="T14" fmla="*/ 2 w 83"/>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57">
                  <a:moveTo>
                    <a:pt x="83" y="24"/>
                  </a:moveTo>
                  <a:lnTo>
                    <a:pt x="0" y="57"/>
                  </a:lnTo>
                  <a:lnTo>
                    <a:pt x="24" y="0"/>
                  </a:lnTo>
                  <a:lnTo>
                    <a:pt x="83" y="24"/>
                  </a:lnTo>
                  <a:close/>
                  <a:moveTo>
                    <a:pt x="2" y="57"/>
                  </a:moveTo>
                  <a:lnTo>
                    <a:pt x="81" y="24"/>
                  </a:lnTo>
                  <a:lnTo>
                    <a:pt x="26" y="0"/>
                  </a:lnTo>
                  <a:lnTo>
                    <a:pt x="2"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649">
              <a:extLst>
                <a:ext uri="{FF2B5EF4-FFF2-40B4-BE49-F238E27FC236}">
                  <a16:creationId xmlns:a16="http://schemas.microsoft.com/office/drawing/2014/main" id="{5833FBC4-F6DA-4FD1-AA4E-EA0D40895DBD}"/>
                </a:ext>
              </a:extLst>
            </p:cNvPr>
            <p:cNvSpPr>
              <a:spLocks noEditPoints="1"/>
            </p:cNvSpPr>
            <p:nvPr/>
          </p:nvSpPr>
          <p:spPr bwMode="auto">
            <a:xfrm>
              <a:off x="6116" y="2640"/>
              <a:ext cx="64" cy="48"/>
            </a:xfrm>
            <a:custGeom>
              <a:avLst/>
              <a:gdLst>
                <a:gd name="T0" fmla="*/ 64 w 64"/>
                <a:gd name="T1" fmla="*/ 22 h 48"/>
                <a:gd name="T2" fmla="*/ 0 w 64"/>
                <a:gd name="T3" fmla="*/ 48 h 48"/>
                <a:gd name="T4" fmla="*/ 19 w 64"/>
                <a:gd name="T5" fmla="*/ 0 h 48"/>
                <a:gd name="T6" fmla="*/ 64 w 64"/>
                <a:gd name="T7" fmla="*/ 22 h 48"/>
                <a:gd name="T8" fmla="*/ 2 w 64"/>
                <a:gd name="T9" fmla="*/ 45 h 48"/>
                <a:gd name="T10" fmla="*/ 62 w 64"/>
                <a:gd name="T11" fmla="*/ 22 h 48"/>
                <a:gd name="T12" fmla="*/ 21 w 64"/>
                <a:gd name="T13" fmla="*/ 3 h 48"/>
                <a:gd name="T14" fmla="*/ 2 w 64"/>
                <a:gd name="T15" fmla="*/ 45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48">
                  <a:moveTo>
                    <a:pt x="64" y="22"/>
                  </a:moveTo>
                  <a:lnTo>
                    <a:pt x="0" y="48"/>
                  </a:lnTo>
                  <a:lnTo>
                    <a:pt x="19" y="0"/>
                  </a:lnTo>
                  <a:lnTo>
                    <a:pt x="64" y="22"/>
                  </a:lnTo>
                  <a:close/>
                  <a:moveTo>
                    <a:pt x="2" y="45"/>
                  </a:moveTo>
                  <a:lnTo>
                    <a:pt x="62" y="22"/>
                  </a:lnTo>
                  <a:lnTo>
                    <a:pt x="21" y="3"/>
                  </a:lnTo>
                  <a:lnTo>
                    <a:pt x="2" y="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650">
              <a:extLst>
                <a:ext uri="{FF2B5EF4-FFF2-40B4-BE49-F238E27FC236}">
                  <a16:creationId xmlns:a16="http://schemas.microsoft.com/office/drawing/2014/main" id="{31FED7ED-13D2-4CF9-842C-0C8A1D8D3D64}"/>
                </a:ext>
              </a:extLst>
            </p:cNvPr>
            <p:cNvSpPr>
              <a:spLocks noEditPoints="1"/>
            </p:cNvSpPr>
            <p:nvPr/>
          </p:nvSpPr>
          <p:spPr bwMode="auto">
            <a:xfrm>
              <a:off x="6118" y="2628"/>
              <a:ext cx="43" cy="31"/>
            </a:xfrm>
            <a:custGeom>
              <a:avLst/>
              <a:gdLst>
                <a:gd name="T0" fmla="*/ 43 w 43"/>
                <a:gd name="T1" fmla="*/ 15 h 31"/>
                <a:gd name="T2" fmla="*/ 0 w 43"/>
                <a:gd name="T3" fmla="*/ 31 h 31"/>
                <a:gd name="T4" fmla="*/ 12 w 43"/>
                <a:gd name="T5" fmla="*/ 0 h 31"/>
                <a:gd name="T6" fmla="*/ 43 w 43"/>
                <a:gd name="T7" fmla="*/ 15 h 31"/>
                <a:gd name="T8" fmla="*/ 2 w 43"/>
                <a:gd name="T9" fmla="*/ 29 h 31"/>
                <a:gd name="T10" fmla="*/ 41 w 43"/>
                <a:gd name="T11" fmla="*/ 15 h 31"/>
                <a:gd name="T12" fmla="*/ 14 w 43"/>
                <a:gd name="T13" fmla="*/ 3 h 31"/>
                <a:gd name="T14" fmla="*/ 2 w 43"/>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1">
                  <a:moveTo>
                    <a:pt x="43" y="15"/>
                  </a:moveTo>
                  <a:lnTo>
                    <a:pt x="0" y="31"/>
                  </a:lnTo>
                  <a:lnTo>
                    <a:pt x="12" y="0"/>
                  </a:lnTo>
                  <a:lnTo>
                    <a:pt x="43" y="15"/>
                  </a:lnTo>
                  <a:close/>
                  <a:moveTo>
                    <a:pt x="2" y="29"/>
                  </a:moveTo>
                  <a:lnTo>
                    <a:pt x="41" y="15"/>
                  </a:lnTo>
                  <a:lnTo>
                    <a:pt x="14" y="3"/>
                  </a:lnTo>
                  <a:lnTo>
                    <a:pt x="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651">
              <a:extLst>
                <a:ext uri="{FF2B5EF4-FFF2-40B4-BE49-F238E27FC236}">
                  <a16:creationId xmlns:a16="http://schemas.microsoft.com/office/drawing/2014/main" id="{2A51174C-887E-4445-9F34-72E3DAEAC203}"/>
                </a:ext>
              </a:extLst>
            </p:cNvPr>
            <p:cNvSpPr>
              <a:spLocks noEditPoints="1"/>
            </p:cNvSpPr>
            <p:nvPr/>
          </p:nvSpPr>
          <p:spPr bwMode="auto">
            <a:xfrm>
              <a:off x="6116" y="2616"/>
              <a:ext cx="36" cy="27"/>
            </a:xfrm>
            <a:custGeom>
              <a:avLst/>
              <a:gdLst>
                <a:gd name="T0" fmla="*/ 36 w 36"/>
                <a:gd name="T1" fmla="*/ 12 h 27"/>
                <a:gd name="T2" fmla="*/ 0 w 36"/>
                <a:gd name="T3" fmla="*/ 27 h 27"/>
                <a:gd name="T4" fmla="*/ 9 w 36"/>
                <a:gd name="T5" fmla="*/ 0 h 27"/>
                <a:gd name="T6" fmla="*/ 36 w 36"/>
                <a:gd name="T7" fmla="*/ 12 h 27"/>
                <a:gd name="T8" fmla="*/ 2 w 36"/>
                <a:gd name="T9" fmla="*/ 27 h 27"/>
                <a:gd name="T10" fmla="*/ 33 w 36"/>
                <a:gd name="T11" fmla="*/ 12 h 27"/>
                <a:gd name="T12" fmla="*/ 9 w 36"/>
                <a:gd name="T13" fmla="*/ 3 h 27"/>
                <a:gd name="T14" fmla="*/ 2 w 3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36" y="12"/>
                  </a:moveTo>
                  <a:lnTo>
                    <a:pt x="0" y="27"/>
                  </a:lnTo>
                  <a:lnTo>
                    <a:pt x="9" y="0"/>
                  </a:lnTo>
                  <a:lnTo>
                    <a:pt x="36" y="12"/>
                  </a:lnTo>
                  <a:close/>
                  <a:moveTo>
                    <a:pt x="2" y="27"/>
                  </a:moveTo>
                  <a:lnTo>
                    <a:pt x="33" y="12"/>
                  </a:lnTo>
                  <a:lnTo>
                    <a:pt x="9" y="3"/>
                  </a:lnTo>
                  <a:lnTo>
                    <a:pt x="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652">
              <a:extLst>
                <a:ext uri="{FF2B5EF4-FFF2-40B4-BE49-F238E27FC236}">
                  <a16:creationId xmlns:a16="http://schemas.microsoft.com/office/drawing/2014/main" id="{6AF14A6F-7930-4306-9131-F9D2204295B6}"/>
                </a:ext>
              </a:extLst>
            </p:cNvPr>
            <p:cNvSpPr>
              <a:spLocks noEditPoints="1"/>
            </p:cNvSpPr>
            <p:nvPr/>
          </p:nvSpPr>
          <p:spPr bwMode="auto">
            <a:xfrm>
              <a:off x="6147" y="2681"/>
              <a:ext cx="24" cy="28"/>
            </a:xfrm>
            <a:custGeom>
              <a:avLst/>
              <a:gdLst>
                <a:gd name="T0" fmla="*/ 24 w 24"/>
                <a:gd name="T1" fmla="*/ 23 h 28"/>
                <a:gd name="T2" fmla="*/ 12 w 24"/>
                <a:gd name="T3" fmla="*/ 28 h 28"/>
                <a:gd name="T4" fmla="*/ 0 w 24"/>
                <a:gd name="T5" fmla="*/ 4 h 28"/>
                <a:gd name="T6" fmla="*/ 14 w 24"/>
                <a:gd name="T7" fmla="*/ 0 h 28"/>
                <a:gd name="T8" fmla="*/ 24 w 24"/>
                <a:gd name="T9" fmla="*/ 23 h 28"/>
                <a:gd name="T10" fmla="*/ 12 w 24"/>
                <a:gd name="T11" fmla="*/ 28 h 28"/>
                <a:gd name="T12" fmla="*/ 21 w 24"/>
                <a:gd name="T13" fmla="*/ 23 h 28"/>
                <a:gd name="T14" fmla="*/ 12 w 24"/>
                <a:gd name="T15" fmla="*/ 0 h 28"/>
                <a:gd name="T16" fmla="*/ 2 w 24"/>
                <a:gd name="T17" fmla="*/ 4 h 28"/>
                <a:gd name="T18" fmla="*/ 12 w 24"/>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8">
                  <a:moveTo>
                    <a:pt x="24" y="23"/>
                  </a:moveTo>
                  <a:lnTo>
                    <a:pt x="12" y="28"/>
                  </a:lnTo>
                  <a:lnTo>
                    <a:pt x="0" y="4"/>
                  </a:lnTo>
                  <a:lnTo>
                    <a:pt x="14" y="0"/>
                  </a:lnTo>
                  <a:lnTo>
                    <a:pt x="24" y="23"/>
                  </a:lnTo>
                  <a:close/>
                  <a:moveTo>
                    <a:pt x="12" y="28"/>
                  </a:moveTo>
                  <a:lnTo>
                    <a:pt x="21" y="23"/>
                  </a:lnTo>
                  <a:lnTo>
                    <a:pt x="12" y="0"/>
                  </a:lnTo>
                  <a:lnTo>
                    <a:pt x="2" y="4"/>
                  </a:lnTo>
                  <a:lnTo>
                    <a:pt x="12"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653">
              <a:extLst>
                <a:ext uri="{FF2B5EF4-FFF2-40B4-BE49-F238E27FC236}">
                  <a16:creationId xmlns:a16="http://schemas.microsoft.com/office/drawing/2014/main" id="{51D419B0-33D0-4004-B425-175590C1346C}"/>
                </a:ext>
              </a:extLst>
            </p:cNvPr>
            <p:cNvSpPr>
              <a:spLocks noEditPoints="1"/>
            </p:cNvSpPr>
            <p:nvPr/>
          </p:nvSpPr>
          <p:spPr bwMode="auto">
            <a:xfrm>
              <a:off x="5793" y="1398"/>
              <a:ext cx="82" cy="58"/>
            </a:xfrm>
            <a:custGeom>
              <a:avLst/>
              <a:gdLst>
                <a:gd name="T0" fmla="*/ 82 w 82"/>
                <a:gd name="T1" fmla="*/ 24 h 58"/>
                <a:gd name="T2" fmla="*/ 0 w 82"/>
                <a:gd name="T3" fmla="*/ 58 h 58"/>
                <a:gd name="T4" fmla="*/ 24 w 82"/>
                <a:gd name="T5" fmla="*/ 0 h 58"/>
                <a:gd name="T6" fmla="*/ 82 w 82"/>
                <a:gd name="T7" fmla="*/ 24 h 58"/>
                <a:gd name="T8" fmla="*/ 0 w 82"/>
                <a:gd name="T9" fmla="*/ 58 h 58"/>
                <a:gd name="T10" fmla="*/ 79 w 82"/>
                <a:gd name="T11" fmla="*/ 24 h 58"/>
                <a:gd name="T12" fmla="*/ 24 w 82"/>
                <a:gd name="T13" fmla="*/ 0 h 58"/>
                <a:gd name="T14" fmla="*/ 0 w 82"/>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58">
                  <a:moveTo>
                    <a:pt x="82" y="24"/>
                  </a:moveTo>
                  <a:lnTo>
                    <a:pt x="0" y="58"/>
                  </a:lnTo>
                  <a:lnTo>
                    <a:pt x="24" y="0"/>
                  </a:lnTo>
                  <a:lnTo>
                    <a:pt x="82" y="24"/>
                  </a:lnTo>
                  <a:close/>
                  <a:moveTo>
                    <a:pt x="0" y="58"/>
                  </a:moveTo>
                  <a:lnTo>
                    <a:pt x="79" y="24"/>
                  </a:lnTo>
                  <a:lnTo>
                    <a:pt x="24" y="0"/>
                  </a:lnTo>
                  <a:lnTo>
                    <a:pt x="0" y="5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654">
              <a:extLst>
                <a:ext uri="{FF2B5EF4-FFF2-40B4-BE49-F238E27FC236}">
                  <a16:creationId xmlns:a16="http://schemas.microsoft.com/office/drawing/2014/main" id="{44F7D0A8-DF7A-4B6B-8A5B-480F1E964F25}"/>
                </a:ext>
              </a:extLst>
            </p:cNvPr>
            <p:cNvSpPr>
              <a:spLocks noEditPoints="1"/>
            </p:cNvSpPr>
            <p:nvPr/>
          </p:nvSpPr>
          <p:spPr bwMode="auto">
            <a:xfrm>
              <a:off x="5793" y="1384"/>
              <a:ext cx="65" cy="45"/>
            </a:xfrm>
            <a:custGeom>
              <a:avLst/>
              <a:gdLst>
                <a:gd name="T0" fmla="*/ 65 w 65"/>
                <a:gd name="T1" fmla="*/ 22 h 45"/>
                <a:gd name="T2" fmla="*/ 0 w 65"/>
                <a:gd name="T3" fmla="*/ 45 h 45"/>
                <a:gd name="T4" fmla="*/ 20 w 65"/>
                <a:gd name="T5" fmla="*/ 0 h 45"/>
                <a:gd name="T6" fmla="*/ 65 w 65"/>
                <a:gd name="T7" fmla="*/ 22 h 45"/>
                <a:gd name="T8" fmla="*/ 3 w 65"/>
                <a:gd name="T9" fmla="*/ 45 h 45"/>
                <a:gd name="T10" fmla="*/ 60 w 65"/>
                <a:gd name="T11" fmla="*/ 22 h 45"/>
                <a:gd name="T12" fmla="*/ 20 w 65"/>
                <a:gd name="T13" fmla="*/ 3 h 45"/>
                <a:gd name="T14" fmla="*/ 3 w 65"/>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45">
                  <a:moveTo>
                    <a:pt x="65" y="22"/>
                  </a:moveTo>
                  <a:lnTo>
                    <a:pt x="0" y="45"/>
                  </a:lnTo>
                  <a:lnTo>
                    <a:pt x="20" y="0"/>
                  </a:lnTo>
                  <a:lnTo>
                    <a:pt x="65" y="22"/>
                  </a:lnTo>
                  <a:close/>
                  <a:moveTo>
                    <a:pt x="3" y="45"/>
                  </a:moveTo>
                  <a:lnTo>
                    <a:pt x="60" y="22"/>
                  </a:lnTo>
                  <a:lnTo>
                    <a:pt x="20" y="3"/>
                  </a:lnTo>
                  <a:lnTo>
                    <a:pt x="3" y="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655">
              <a:extLst>
                <a:ext uri="{FF2B5EF4-FFF2-40B4-BE49-F238E27FC236}">
                  <a16:creationId xmlns:a16="http://schemas.microsoft.com/office/drawing/2014/main" id="{0A0061AE-A68A-48B3-86AA-148C28E5AD99}"/>
                </a:ext>
              </a:extLst>
            </p:cNvPr>
            <p:cNvSpPr>
              <a:spLocks noEditPoints="1"/>
            </p:cNvSpPr>
            <p:nvPr/>
          </p:nvSpPr>
          <p:spPr bwMode="auto">
            <a:xfrm>
              <a:off x="5793" y="1372"/>
              <a:ext cx="43" cy="31"/>
            </a:xfrm>
            <a:custGeom>
              <a:avLst/>
              <a:gdLst>
                <a:gd name="T0" fmla="*/ 43 w 43"/>
                <a:gd name="T1" fmla="*/ 15 h 31"/>
                <a:gd name="T2" fmla="*/ 0 w 43"/>
                <a:gd name="T3" fmla="*/ 31 h 31"/>
                <a:gd name="T4" fmla="*/ 15 w 43"/>
                <a:gd name="T5" fmla="*/ 0 h 31"/>
                <a:gd name="T6" fmla="*/ 43 w 43"/>
                <a:gd name="T7" fmla="*/ 15 h 31"/>
                <a:gd name="T8" fmla="*/ 3 w 43"/>
                <a:gd name="T9" fmla="*/ 29 h 31"/>
                <a:gd name="T10" fmla="*/ 41 w 43"/>
                <a:gd name="T11" fmla="*/ 15 h 31"/>
                <a:gd name="T12" fmla="*/ 15 w 43"/>
                <a:gd name="T13" fmla="*/ 3 h 31"/>
                <a:gd name="T14" fmla="*/ 3 w 43"/>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1">
                  <a:moveTo>
                    <a:pt x="43" y="15"/>
                  </a:moveTo>
                  <a:lnTo>
                    <a:pt x="0" y="31"/>
                  </a:lnTo>
                  <a:lnTo>
                    <a:pt x="15" y="0"/>
                  </a:lnTo>
                  <a:lnTo>
                    <a:pt x="43" y="15"/>
                  </a:lnTo>
                  <a:close/>
                  <a:moveTo>
                    <a:pt x="3" y="29"/>
                  </a:moveTo>
                  <a:lnTo>
                    <a:pt x="41" y="15"/>
                  </a:lnTo>
                  <a:lnTo>
                    <a:pt x="15" y="3"/>
                  </a:lnTo>
                  <a:lnTo>
                    <a:pt x="3"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656">
              <a:extLst>
                <a:ext uri="{FF2B5EF4-FFF2-40B4-BE49-F238E27FC236}">
                  <a16:creationId xmlns:a16="http://schemas.microsoft.com/office/drawing/2014/main" id="{E07C570F-6711-4353-8C26-CEF9ADF598FE}"/>
                </a:ext>
              </a:extLst>
            </p:cNvPr>
            <p:cNvSpPr>
              <a:spLocks noEditPoints="1"/>
            </p:cNvSpPr>
            <p:nvPr/>
          </p:nvSpPr>
          <p:spPr bwMode="auto">
            <a:xfrm>
              <a:off x="5791" y="1360"/>
              <a:ext cx="36" cy="27"/>
            </a:xfrm>
            <a:custGeom>
              <a:avLst/>
              <a:gdLst>
                <a:gd name="T0" fmla="*/ 36 w 36"/>
                <a:gd name="T1" fmla="*/ 12 h 27"/>
                <a:gd name="T2" fmla="*/ 0 w 36"/>
                <a:gd name="T3" fmla="*/ 27 h 27"/>
                <a:gd name="T4" fmla="*/ 12 w 36"/>
                <a:gd name="T5" fmla="*/ 0 h 27"/>
                <a:gd name="T6" fmla="*/ 36 w 36"/>
                <a:gd name="T7" fmla="*/ 12 h 27"/>
                <a:gd name="T8" fmla="*/ 2 w 36"/>
                <a:gd name="T9" fmla="*/ 24 h 27"/>
                <a:gd name="T10" fmla="*/ 33 w 36"/>
                <a:gd name="T11" fmla="*/ 12 h 27"/>
                <a:gd name="T12" fmla="*/ 12 w 36"/>
                <a:gd name="T13" fmla="*/ 3 h 27"/>
                <a:gd name="T14" fmla="*/ 2 w 36"/>
                <a:gd name="T15" fmla="*/ 24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36" y="12"/>
                  </a:moveTo>
                  <a:lnTo>
                    <a:pt x="0" y="27"/>
                  </a:lnTo>
                  <a:lnTo>
                    <a:pt x="12" y="0"/>
                  </a:lnTo>
                  <a:lnTo>
                    <a:pt x="36" y="12"/>
                  </a:lnTo>
                  <a:close/>
                  <a:moveTo>
                    <a:pt x="2" y="24"/>
                  </a:moveTo>
                  <a:lnTo>
                    <a:pt x="33" y="12"/>
                  </a:lnTo>
                  <a:lnTo>
                    <a:pt x="12" y="3"/>
                  </a:lnTo>
                  <a:lnTo>
                    <a:pt x="2"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657">
              <a:extLst>
                <a:ext uri="{FF2B5EF4-FFF2-40B4-BE49-F238E27FC236}">
                  <a16:creationId xmlns:a16="http://schemas.microsoft.com/office/drawing/2014/main" id="{08B6A708-C243-4E1E-89DE-ADF124993A11}"/>
                </a:ext>
              </a:extLst>
            </p:cNvPr>
            <p:cNvSpPr>
              <a:spLocks noEditPoints="1"/>
            </p:cNvSpPr>
            <p:nvPr/>
          </p:nvSpPr>
          <p:spPr bwMode="auto">
            <a:xfrm>
              <a:off x="5824" y="1422"/>
              <a:ext cx="22" cy="31"/>
            </a:xfrm>
            <a:custGeom>
              <a:avLst/>
              <a:gdLst>
                <a:gd name="T0" fmla="*/ 22 w 22"/>
                <a:gd name="T1" fmla="*/ 26 h 31"/>
                <a:gd name="T2" fmla="*/ 10 w 22"/>
                <a:gd name="T3" fmla="*/ 31 h 31"/>
                <a:gd name="T4" fmla="*/ 0 w 22"/>
                <a:gd name="T5" fmla="*/ 7 h 31"/>
                <a:gd name="T6" fmla="*/ 12 w 22"/>
                <a:gd name="T7" fmla="*/ 0 h 31"/>
                <a:gd name="T8" fmla="*/ 22 w 22"/>
                <a:gd name="T9" fmla="*/ 26 h 31"/>
                <a:gd name="T10" fmla="*/ 10 w 22"/>
                <a:gd name="T11" fmla="*/ 31 h 31"/>
                <a:gd name="T12" fmla="*/ 22 w 22"/>
                <a:gd name="T13" fmla="*/ 26 h 31"/>
                <a:gd name="T14" fmla="*/ 12 w 22"/>
                <a:gd name="T15" fmla="*/ 3 h 31"/>
                <a:gd name="T16" fmla="*/ 0 w 22"/>
                <a:gd name="T17" fmla="*/ 7 h 31"/>
                <a:gd name="T18" fmla="*/ 10 w 22"/>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1">
                  <a:moveTo>
                    <a:pt x="22" y="26"/>
                  </a:moveTo>
                  <a:lnTo>
                    <a:pt x="10" y="31"/>
                  </a:lnTo>
                  <a:lnTo>
                    <a:pt x="0" y="7"/>
                  </a:lnTo>
                  <a:lnTo>
                    <a:pt x="12" y="0"/>
                  </a:lnTo>
                  <a:lnTo>
                    <a:pt x="22" y="26"/>
                  </a:lnTo>
                  <a:close/>
                  <a:moveTo>
                    <a:pt x="10" y="31"/>
                  </a:moveTo>
                  <a:lnTo>
                    <a:pt x="22" y="26"/>
                  </a:lnTo>
                  <a:lnTo>
                    <a:pt x="12" y="3"/>
                  </a:lnTo>
                  <a:lnTo>
                    <a:pt x="0" y="7"/>
                  </a:lnTo>
                  <a:lnTo>
                    <a:pt x="10"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658">
              <a:extLst>
                <a:ext uri="{FF2B5EF4-FFF2-40B4-BE49-F238E27FC236}">
                  <a16:creationId xmlns:a16="http://schemas.microsoft.com/office/drawing/2014/main" id="{6667BC72-8DDA-42CB-A145-774E9F0D897A}"/>
                </a:ext>
              </a:extLst>
            </p:cNvPr>
            <p:cNvSpPr>
              <a:spLocks noEditPoints="1"/>
            </p:cNvSpPr>
            <p:nvPr/>
          </p:nvSpPr>
          <p:spPr bwMode="auto">
            <a:xfrm>
              <a:off x="5946" y="1953"/>
              <a:ext cx="110" cy="88"/>
            </a:xfrm>
            <a:custGeom>
              <a:avLst/>
              <a:gdLst>
                <a:gd name="T0" fmla="*/ 110 w 110"/>
                <a:gd name="T1" fmla="*/ 21 h 88"/>
                <a:gd name="T2" fmla="*/ 0 w 110"/>
                <a:gd name="T3" fmla="*/ 88 h 88"/>
                <a:gd name="T4" fmla="*/ 22 w 110"/>
                <a:gd name="T5" fmla="*/ 0 h 88"/>
                <a:gd name="T6" fmla="*/ 110 w 110"/>
                <a:gd name="T7" fmla="*/ 21 h 88"/>
                <a:gd name="T8" fmla="*/ 3 w 110"/>
                <a:gd name="T9" fmla="*/ 85 h 88"/>
                <a:gd name="T10" fmla="*/ 108 w 110"/>
                <a:gd name="T11" fmla="*/ 21 h 88"/>
                <a:gd name="T12" fmla="*/ 22 w 110"/>
                <a:gd name="T13" fmla="*/ 0 h 88"/>
                <a:gd name="T14" fmla="*/ 3 w 110"/>
                <a:gd name="T15" fmla="*/ 85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88">
                  <a:moveTo>
                    <a:pt x="110" y="21"/>
                  </a:moveTo>
                  <a:lnTo>
                    <a:pt x="0" y="88"/>
                  </a:lnTo>
                  <a:lnTo>
                    <a:pt x="22" y="0"/>
                  </a:lnTo>
                  <a:lnTo>
                    <a:pt x="110" y="21"/>
                  </a:lnTo>
                  <a:close/>
                  <a:moveTo>
                    <a:pt x="3" y="85"/>
                  </a:moveTo>
                  <a:lnTo>
                    <a:pt x="108" y="21"/>
                  </a:lnTo>
                  <a:lnTo>
                    <a:pt x="22" y="0"/>
                  </a:lnTo>
                  <a:lnTo>
                    <a:pt x="3" y="8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659">
              <a:extLst>
                <a:ext uri="{FF2B5EF4-FFF2-40B4-BE49-F238E27FC236}">
                  <a16:creationId xmlns:a16="http://schemas.microsoft.com/office/drawing/2014/main" id="{F0DEE693-C75C-4D92-B6AF-8BD8A7C40FF3}"/>
                </a:ext>
              </a:extLst>
            </p:cNvPr>
            <p:cNvSpPr>
              <a:spLocks noEditPoints="1"/>
            </p:cNvSpPr>
            <p:nvPr/>
          </p:nvSpPr>
          <p:spPr bwMode="auto">
            <a:xfrm>
              <a:off x="5941" y="1936"/>
              <a:ext cx="84" cy="67"/>
            </a:xfrm>
            <a:custGeom>
              <a:avLst/>
              <a:gdLst>
                <a:gd name="T0" fmla="*/ 84 w 84"/>
                <a:gd name="T1" fmla="*/ 17 h 67"/>
                <a:gd name="T2" fmla="*/ 0 w 84"/>
                <a:gd name="T3" fmla="*/ 67 h 67"/>
                <a:gd name="T4" fmla="*/ 17 w 84"/>
                <a:gd name="T5" fmla="*/ 0 h 67"/>
                <a:gd name="T6" fmla="*/ 84 w 84"/>
                <a:gd name="T7" fmla="*/ 17 h 67"/>
                <a:gd name="T8" fmla="*/ 3 w 84"/>
                <a:gd name="T9" fmla="*/ 64 h 67"/>
                <a:gd name="T10" fmla="*/ 82 w 84"/>
                <a:gd name="T11" fmla="*/ 17 h 67"/>
                <a:gd name="T12" fmla="*/ 17 w 84"/>
                <a:gd name="T13" fmla="*/ 0 h 67"/>
                <a:gd name="T14" fmla="*/ 3 w 84"/>
                <a:gd name="T15" fmla="*/ 64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67">
                  <a:moveTo>
                    <a:pt x="84" y="17"/>
                  </a:moveTo>
                  <a:lnTo>
                    <a:pt x="0" y="67"/>
                  </a:lnTo>
                  <a:lnTo>
                    <a:pt x="17" y="0"/>
                  </a:lnTo>
                  <a:lnTo>
                    <a:pt x="84" y="17"/>
                  </a:lnTo>
                  <a:close/>
                  <a:moveTo>
                    <a:pt x="3" y="64"/>
                  </a:moveTo>
                  <a:lnTo>
                    <a:pt x="82" y="17"/>
                  </a:lnTo>
                  <a:lnTo>
                    <a:pt x="17" y="0"/>
                  </a:lnTo>
                  <a:lnTo>
                    <a:pt x="3"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660">
              <a:extLst>
                <a:ext uri="{FF2B5EF4-FFF2-40B4-BE49-F238E27FC236}">
                  <a16:creationId xmlns:a16="http://schemas.microsoft.com/office/drawing/2014/main" id="{451DCF65-08F6-4F19-A90E-02915B6195B6}"/>
                </a:ext>
              </a:extLst>
            </p:cNvPr>
            <p:cNvSpPr>
              <a:spLocks noEditPoints="1"/>
            </p:cNvSpPr>
            <p:nvPr/>
          </p:nvSpPr>
          <p:spPr bwMode="auto">
            <a:xfrm>
              <a:off x="5937" y="1919"/>
              <a:ext cx="57" cy="46"/>
            </a:xfrm>
            <a:custGeom>
              <a:avLst/>
              <a:gdLst>
                <a:gd name="T0" fmla="*/ 57 w 57"/>
                <a:gd name="T1" fmla="*/ 12 h 46"/>
                <a:gd name="T2" fmla="*/ 0 w 57"/>
                <a:gd name="T3" fmla="*/ 46 h 46"/>
                <a:gd name="T4" fmla="*/ 12 w 57"/>
                <a:gd name="T5" fmla="*/ 0 h 46"/>
                <a:gd name="T6" fmla="*/ 57 w 57"/>
                <a:gd name="T7" fmla="*/ 12 h 46"/>
                <a:gd name="T8" fmla="*/ 2 w 57"/>
                <a:gd name="T9" fmla="*/ 43 h 46"/>
                <a:gd name="T10" fmla="*/ 52 w 57"/>
                <a:gd name="T11" fmla="*/ 12 h 46"/>
                <a:gd name="T12" fmla="*/ 12 w 57"/>
                <a:gd name="T13" fmla="*/ 3 h 46"/>
                <a:gd name="T14" fmla="*/ 2 w 57"/>
                <a:gd name="T15" fmla="*/ 43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6">
                  <a:moveTo>
                    <a:pt x="57" y="12"/>
                  </a:moveTo>
                  <a:lnTo>
                    <a:pt x="0" y="46"/>
                  </a:lnTo>
                  <a:lnTo>
                    <a:pt x="12" y="0"/>
                  </a:lnTo>
                  <a:lnTo>
                    <a:pt x="57" y="12"/>
                  </a:lnTo>
                  <a:close/>
                  <a:moveTo>
                    <a:pt x="2" y="43"/>
                  </a:moveTo>
                  <a:lnTo>
                    <a:pt x="52" y="12"/>
                  </a:lnTo>
                  <a:lnTo>
                    <a:pt x="12" y="3"/>
                  </a:lnTo>
                  <a:lnTo>
                    <a:pt x="2" y="4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661">
              <a:extLst>
                <a:ext uri="{FF2B5EF4-FFF2-40B4-BE49-F238E27FC236}">
                  <a16:creationId xmlns:a16="http://schemas.microsoft.com/office/drawing/2014/main" id="{F625C594-25AF-46B0-9D67-429732F31A6E}"/>
                </a:ext>
              </a:extLst>
            </p:cNvPr>
            <p:cNvSpPr>
              <a:spLocks noEditPoints="1"/>
            </p:cNvSpPr>
            <p:nvPr/>
          </p:nvSpPr>
          <p:spPr bwMode="auto">
            <a:xfrm>
              <a:off x="5929" y="1903"/>
              <a:ext cx="48" cy="40"/>
            </a:xfrm>
            <a:custGeom>
              <a:avLst/>
              <a:gdLst>
                <a:gd name="T0" fmla="*/ 48 w 48"/>
                <a:gd name="T1" fmla="*/ 9 h 40"/>
                <a:gd name="T2" fmla="*/ 0 w 48"/>
                <a:gd name="T3" fmla="*/ 40 h 40"/>
                <a:gd name="T4" fmla="*/ 10 w 48"/>
                <a:gd name="T5" fmla="*/ 0 h 40"/>
                <a:gd name="T6" fmla="*/ 48 w 48"/>
                <a:gd name="T7" fmla="*/ 9 h 40"/>
                <a:gd name="T8" fmla="*/ 3 w 48"/>
                <a:gd name="T9" fmla="*/ 35 h 40"/>
                <a:gd name="T10" fmla="*/ 43 w 48"/>
                <a:gd name="T11" fmla="*/ 12 h 40"/>
                <a:gd name="T12" fmla="*/ 10 w 48"/>
                <a:gd name="T13" fmla="*/ 2 h 40"/>
                <a:gd name="T14" fmla="*/ 3 w 48"/>
                <a:gd name="T15" fmla="*/ 3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0">
                  <a:moveTo>
                    <a:pt x="48" y="9"/>
                  </a:moveTo>
                  <a:lnTo>
                    <a:pt x="0" y="40"/>
                  </a:lnTo>
                  <a:lnTo>
                    <a:pt x="10" y="0"/>
                  </a:lnTo>
                  <a:lnTo>
                    <a:pt x="48" y="9"/>
                  </a:lnTo>
                  <a:close/>
                  <a:moveTo>
                    <a:pt x="3" y="35"/>
                  </a:moveTo>
                  <a:lnTo>
                    <a:pt x="43" y="12"/>
                  </a:lnTo>
                  <a:lnTo>
                    <a:pt x="10" y="2"/>
                  </a:lnTo>
                  <a:lnTo>
                    <a:pt x="3" y="3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662">
              <a:extLst>
                <a:ext uri="{FF2B5EF4-FFF2-40B4-BE49-F238E27FC236}">
                  <a16:creationId xmlns:a16="http://schemas.microsoft.com/office/drawing/2014/main" id="{718F1A67-D4CF-42D9-A476-55B7D4B0EEEC}"/>
                </a:ext>
              </a:extLst>
            </p:cNvPr>
            <p:cNvSpPr>
              <a:spLocks noEditPoints="1"/>
            </p:cNvSpPr>
            <p:nvPr/>
          </p:nvSpPr>
          <p:spPr bwMode="auto">
            <a:xfrm>
              <a:off x="5984" y="1984"/>
              <a:ext cx="39" cy="45"/>
            </a:xfrm>
            <a:custGeom>
              <a:avLst/>
              <a:gdLst>
                <a:gd name="T0" fmla="*/ 39 w 39"/>
                <a:gd name="T1" fmla="*/ 33 h 45"/>
                <a:gd name="T2" fmla="*/ 22 w 39"/>
                <a:gd name="T3" fmla="*/ 45 h 45"/>
                <a:gd name="T4" fmla="*/ 0 w 39"/>
                <a:gd name="T5" fmla="*/ 9 h 45"/>
                <a:gd name="T6" fmla="*/ 17 w 39"/>
                <a:gd name="T7" fmla="*/ 0 h 45"/>
                <a:gd name="T8" fmla="*/ 39 w 39"/>
                <a:gd name="T9" fmla="*/ 33 h 45"/>
                <a:gd name="T10" fmla="*/ 22 w 39"/>
                <a:gd name="T11" fmla="*/ 42 h 45"/>
                <a:gd name="T12" fmla="*/ 36 w 39"/>
                <a:gd name="T13" fmla="*/ 33 h 45"/>
                <a:gd name="T14" fmla="*/ 17 w 39"/>
                <a:gd name="T15" fmla="*/ 2 h 45"/>
                <a:gd name="T16" fmla="*/ 3 w 39"/>
                <a:gd name="T17" fmla="*/ 9 h 45"/>
                <a:gd name="T18" fmla="*/ 22 w 39"/>
                <a:gd name="T19"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5">
                  <a:moveTo>
                    <a:pt x="39" y="33"/>
                  </a:moveTo>
                  <a:lnTo>
                    <a:pt x="22" y="45"/>
                  </a:lnTo>
                  <a:lnTo>
                    <a:pt x="0" y="9"/>
                  </a:lnTo>
                  <a:lnTo>
                    <a:pt x="17" y="0"/>
                  </a:lnTo>
                  <a:lnTo>
                    <a:pt x="39" y="33"/>
                  </a:lnTo>
                  <a:close/>
                  <a:moveTo>
                    <a:pt x="22" y="42"/>
                  </a:moveTo>
                  <a:lnTo>
                    <a:pt x="36" y="33"/>
                  </a:lnTo>
                  <a:lnTo>
                    <a:pt x="17" y="2"/>
                  </a:lnTo>
                  <a:lnTo>
                    <a:pt x="3" y="9"/>
                  </a:lnTo>
                  <a:lnTo>
                    <a:pt x="22" y="4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663">
              <a:extLst>
                <a:ext uri="{FF2B5EF4-FFF2-40B4-BE49-F238E27FC236}">
                  <a16:creationId xmlns:a16="http://schemas.microsoft.com/office/drawing/2014/main" id="{156DC3F9-221D-411A-8F8C-A1E524A152B4}"/>
                </a:ext>
              </a:extLst>
            </p:cNvPr>
            <p:cNvSpPr>
              <a:spLocks noEditPoints="1"/>
            </p:cNvSpPr>
            <p:nvPr/>
          </p:nvSpPr>
          <p:spPr bwMode="auto">
            <a:xfrm>
              <a:off x="5483" y="2210"/>
              <a:ext cx="203" cy="116"/>
            </a:xfrm>
            <a:custGeom>
              <a:avLst/>
              <a:gdLst>
                <a:gd name="T0" fmla="*/ 203 w 203"/>
                <a:gd name="T1" fmla="*/ 90 h 116"/>
                <a:gd name="T2" fmla="*/ 0 w 203"/>
                <a:gd name="T3" fmla="*/ 116 h 116"/>
                <a:gd name="T4" fmla="*/ 88 w 203"/>
                <a:gd name="T5" fmla="*/ 0 h 116"/>
                <a:gd name="T6" fmla="*/ 203 w 203"/>
                <a:gd name="T7" fmla="*/ 90 h 116"/>
                <a:gd name="T8" fmla="*/ 5 w 203"/>
                <a:gd name="T9" fmla="*/ 114 h 116"/>
                <a:gd name="T10" fmla="*/ 198 w 203"/>
                <a:gd name="T11" fmla="*/ 88 h 116"/>
                <a:gd name="T12" fmla="*/ 88 w 203"/>
                <a:gd name="T13" fmla="*/ 4 h 116"/>
                <a:gd name="T14" fmla="*/ 5 w 203"/>
                <a:gd name="T15" fmla="*/ 114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116">
                  <a:moveTo>
                    <a:pt x="203" y="90"/>
                  </a:moveTo>
                  <a:lnTo>
                    <a:pt x="0" y="116"/>
                  </a:lnTo>
                  <a:lnTo>
                    <a:pt x="88" y="0"/>
                  </a:lnTo>
                  <a:lnTo>
                    <a:pt x="203" y="90"/>
                  </a:lnTo>
                  <a:close/>
                  <a:moveTo>
                    <a:pt x="5" y="114"/>
                  </a:moveTo>
                  <a:lnTo>
                    <a:pt x="198" y="88"/>
                  </a:lnTo>
                  <a:lnTo>
                    <a:pt x="88" y="4"/>
                  </a:lnTo>
                  <a:lnTo>
                    <a:pt x="5" y="1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664">
              <a:extLst>
                <a:ext uri="{FF2B5EF4-FFF2-40B4-BE49-F238E27FC236}">
                  <a16:creationId xmlns:a16="http://schemas.microsoft.com/office/drawing/2014/main" id="{43F0BAF2-D683-4526-BDB4-83AD34E72875}"/>
                </a:ext>
              </a:extLst>
            </p:cNvPr>
            <p:cNvSpPr>
              <a:spLocks noEditPoints="1"/>
            </p:cNvSpPr>
            <p:nvPr/>
          </p:nvSpPr>
          <p:spPr bwMode="auto">
            <a:xfrm>
              <a:off x="5500" y="2179"/>
              <a:ext cx="155" cy="90"/>
            </a:xfrm>
            <a:custGeom>
              <a:avLst/>
              <a:gdLst>
                <a:gd name="T0" fmla="*/ 155 w 155"/>
                <a:gd name="T1" fmla="*/ 69 h 90"/>
                <a:gd name="T2" fmla="*/ 0 w 155"/>
                <a:gd name="T3" fmla="*/ 90 h 90"/>
                <a:gd name="T4" fmla="*/ 67 w 155"/>
                <a:gd name="T5" fmla="*/ 0 h 90"/>
                <a:gd name="T6" fmla="*/ 155 w 155"/>
                <a:gd name="T7" fmla="*/ 69 h 90"/>
                <a:gd name="T8" fmla="*/ 5 w 155"/>
                <a:gd name="T9" fmla="*/ 88 h 90"/>
                <a:gd name="T10" fmla="*/ 150 w 155"/>
                <a:gd name="T11" fmla="*/ 69 h 90"/>
                <a:gd name="T12" fmla="*/ 67 w 155"/>
                <a:gd name="T13" fmla="*/ 4 h 90"/>
                <a:gd name="T14" fmla="*/ 5 w 155"/>
                <a:gd name="T15" fmla="*/ 88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90">
                  <a:moveTo>
                    <a:pt x="155" y="69"/>
                  </a:moveTo>
                  <a:lnTo>
                    <a:pt x="0" y="90"/>
                  </a:lnTo>
                  <a:lnTo>
                    <a:pt x="67" y="0"/>
                  </a:lnTo>
                  <a:lnTo>
                    <a:pt x="155" y="69"/>
                  </a:lnTo>
                  <a:close/>
                  <a:moveTo>
                    <a:pt x="5" y="88"/>
                  </a:moveTo>
                  <a:lnTo>
                    <a:pt x="150" y="69"/>
                  </a:lnTo>
                  <a:lnTo>
                    <a:pt x="67" y="4"/>
                  </a:lnTo>
                  <a:lnTo>
                    <a:pt x="5" y="8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665">
              <a:extLst>
                <a:ext uri="{FF2B5EF4-FFF2-40B4-BE49-F238E27FC236}">
                  <a16:creationId xmlns:a16="http://schemas.microsoft.com/office/drawing/2014/main" id="{DD06DD85-C78D-4AB2-ADA8-B33602EB0BC6}"/>
                </a:ext>
              </a:extLst>
            </p:cNvPr>
            <p:cNvSpPr>
              <a:spLocks noEditPoints="1"/>
            </p:cNvSpPr>
            <p:nvPr/>
          </p:nvSpPr>
          <p:spPr bwMode="auto">
            <a:xfrm>
              <a:off x="5516" y="2150"/>
              <a:ext cx="106" cy="60"/>
            </a:xfrm>
            <a:custGeom>
              <a:avLst/>
              <a:gdLst>
                <a:gd name="T0" fmla="*/ 106 w 106"/>
                <a:gd name="T1" fmla="*/ 48 h 60"/>
                <a:gd name="T2" fmla="*/ 0 w 106"/>
                <a:gd name="T3" fmla="*/ 60 h 60"/>
                <a:gd name="T4" fmla="*/ 46 w 106"/>
                <a:gd name="T5" fmla="*/ 0 h 60"/>
                <a:gd name="T6" fmla="*/ 106 w 106"/>
                <a:gd name="T7" fmla="*/ 48 h 60"/>
                <a:gd name="T8" fmla="*/ 5 w 106"/>
                <a:gd name="T9" fmla="*/ 57 h 60"/>
                <a:gd name="T10" fmla="*/ 101 w 106"/>
                <a:gd name="T11" fmla="*/ 45 h 60"/>
                <a:gd name="T12" fmla="*/ 48 w 106"/>
                <a:gd name="T13" fmla="*/ 2 h 60"/>
                <a:gd name="T14" fmla="*/ 5 w 106"/>
                <a:gd name="T15" fmla="*/ 5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60">
                  <a:moveTo>
                    <a:pt x="106" y="48"/>
                  </a:moveTo>
                  <a:lnTo>
                    <a:pt x="0" y="60"/>
                  </a:lnTo>
                  <a:lnTo>
                    <a:pt x="46" y="0"/>
                  </a:lnTo>
                  <a:lnTo>
                    <a:pt x="106" y="48"/>
                  </a:lnTo>
                  <a:close/>
                  <a:moveTo>
                    <a:pt x="5" y="57"/>
                  </a:moveTo>
                  <a:lnTo>
                    <a:pt x="101" y="45"/>
                  </a:lnTo>
                  <a:lnTo>
                    <a:pt x="48" y="2"/>
                  </a:lnTo>
                  <a:lnTo>
                    <a:pt x="5"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666">
              <a:extLst>
                <a:ext uri="{FF2B5EF4-FFF2-40B4-BE49-F238E27FC236}">
                  <a16:creationId xmlns:a16="http://schemas.microsoft.com/office/drawing/2014/main" id="{F4CB7EC3-8EBB-4A0F-91F6-1C5CCCBB151C}"/>
                </a:ext>
              </a:extLst>
            </p:cNvPr>
            <p:cNvSpPr>
              <a:spLocks noEditPoints="1"/>
            </p:cNvSpPr>
            <p:nvPr/>
          </p:nvSpPr>
          <p:spPr bwMode="auto">
            <a:xfrm>
              <a:off x="5519" y="2122"/>
              <a:ext cx="91" cy="50"/>
            </a:xfrm>
            <a:custGeom>
              <a:avLst/>
              <a:gdLst>
                <a:gd name="T0" fmla="*/ 91 w 91"/>
                <a:gd name="T1" fmla="*/ 38 h 50"/>
                <a:gd name="T2" fmla="*/ 0 w 91"/>
                <a:gd name="T3" fmla="*/ 50 h 50"/>
                <a:gd name="T4" fmla="*/ 40 w 91"/>
                <a:gd name="T5" fmla="*/ 0 h 50"/>
                <a:gd name="T6" fmla="*/ 91 w 91"/>
                <a:gd name="T7" fmla="*/ 38 h 50"/>
                <a:gd name="T8" fmla="*/ 7 w 91"/>
                <a:gd name="T9" fmla="*/ 47 h 50"/>
                <a:gd name="T10" fmla="*/ 86 w 91"/>
                <a:gd name="T11" fmla="*/ 38 h 50"/>
                <a:gd name="T12" fmla="*/ 40 w 91"/>
                <a:gd name="T13" fmla="*/ 2 h 50"/>
                <a:gd name="T14" fmla="*/ 7 w 91"/>
                <a:gd name="T15" fmla="*/ 47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0">
                  <a:moveTo>
                    <a:pt x="91" y="38"/>
                  </a:moveTo>
                  <a:lnTo>
                    <a:pt x="0" y="50"/>
                  </a:lnTo>
                  <a:lnTo>
                    <a:pt x="40" y="0"/>
                  </a:lnTo>
                  <a:lnTo>
                    <a:pt x="91" y="38"/>
                  </a:lnTo>
                  <a:close/>
                  <a:moveTo>
                    <a:pt x="7" y="47"/>
                  </a:moveTo>
                  <a:lnTo>
                    <a:pt x="86" y="38"/>
                  </a:lnTo>
                  <a:lnTo>
                    <a:pt x="40" y="2"/>
                  </a:lnTo>
                  <a:lnTo>
                    <a:pt x="7" y="4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667">
              <a:extLst>
                <a:ext uri="{FF2B5EF4-FFF2-40B4-BE49-F238E27FC236}">
                  <a16:creationId xmlns:a16="http://schemas.microsoft.com/office/drawing/2014/main" id="{42BCBBA6-7121-4577-833B-12C5AD949998}"/>
                </a:ext>
              </a:extLst>
            </p:cNvPr>
            <p:cNvSpPr>
              <a:spLocks noEditPoints="1"/>
            </p:cNvSpPr>
            <p:nvPr/>
          </p:nvSpPr>
          <p:spPr bwMode="auto">
            <a:xfrm>
              <a:off x="5569" y="2279"/>
              <a:ext cx="38" cy="66"/>
            </a:xfrm>
            <a:custGeom>
              <a:avLst/>
              <a:gdLst>
                <a:gd name="T0" fmla="*/ 38 w 38"/>
                <a:gd name="T1" fmla="*/ 64 h 66"/>
                <a:gd name="T2" fmla="*/ 7 w 38"/>
                <a:gd name="T3" fmla="*/ 66 h 66"/>
                <a:gd name="T4" fmla="*/ 0 w 38"/>
                <a:gd name="T5" fmla="*/ 4 h 66"/>
                <a:gd name="T6" fmla="*/ 31 w 38"/>
                <a:gd name="T7" fmla="*/ 0 h 66"/>
                <a:gd name="T8" fmla="*/ 38 w 38"/>
                <a:gd name="T9" fmla="*/ 64 h 66"/>
                <a:gd name="T10" fmla="*/ 10 w 38"/>
                <a:gd name="T11" fmla="*/ 64 h 66"/>
                <a:gd name="T12" fmla="*/ 36 w 38"/>
                <a:gd name="T13" fmla="*/ 61 h 66"/>
                <a:gd name="T14" fmla="*/ 29 w 38"/>
                <a:gd name="T15" fmla="*/ 2 h 66"/>
                <a:gd name="T16" fmla="*/ 2 w 38"/>
                <a:gd name="T17" fmla="*/ 7 h 66"/>
                <a:gd name="T18" fmla="*/ 10 w 38"/>
                <a:gd name="T19" fmla="*/ 6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6">
                  <a:moveTo>
                    <a:pt x="38" y="64"/>
                  </a:moveTo>
                  <a:lnTo>
                    <a:pt x="7" y="66"/>
                  </a:lnTo>
                  <a:lnTo>
                    <a:pt x="0" y="4"/>
                  </a:lnTo>
                  <a:lnTo>
                    <a:pt x="31" y="0"/>
                  </a:lnTo>
                  <a:lnTo>
                    <a:pt x="38" y="64"/>
                  </a:lnTo>
                  <a:close/>
                  <a:moveTo>
                    <a:pt x="10" y="64"/>
                  </a:moveTo>
                  <a:lnTo>
                    <a:pt x="36" y="61"/>
                  </a:lnTo>
                  <a:lnTo>
                    <a:pt x="29" y="2"/>
                  </a:lnTo>
                  <a:lnTo>
                    <a:pt x="2" y="7"/>
                  </a:lnTo>
                  <a:lnTo>
                    <a:pt x="10"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668">
              <a:extLst>
                <a:ext uri="{FF2B5EF4-FFF2-40B4-BE49-F238E27FC236}">
                  <a16:creationId xmlns:a16="http://schemas.microsoft.com/office/drawing/2014/main" id="{882C44AC-1C6A-433C-9AA9-51244238C0EF}"/>
                </a:ext>
              </a:extLst>
            </p:cNvPr>
            <p:cNvSpPr>
              <a:spLocks noEditPoints="1"/>
            </p:cNvSpPr>
            <p:nvPr/>
          </p:nvSpPr>
          <p:spPr bwMode="auto">
            <a:xfrm>
              <a:off x="5581" y="1729"/>
              <a:ext cx="179" cy="114"/>
            </a:xfrm>
            <a:custGeom>
              <a:avLst/>
              <a:gdLst>
                <a:gd name="T0" fmla="*/ 179 w 179"/>
                <a:gd name="T1" fmla="*/ 114 h 114"/>
                <a:gd name="T2" fmla="*/ 0 w 179"/>
                <a:gd name="T3" fmla="*/ 67 h 114"/>
                <a:gd name="T4" fmla="*/ 115 w 179"/>
                <a:gd name="T5" fmla="*/ 0 h 114"/>
                <a:gd name="T6" fmla="*/ 179 w 179"/>
                <a:gd name="T7" fmla="*/ 114 h 114"/>
                <a:gd name="T8" fmla="*/ 5 w 179"/>
                <a:gd name="T9" fmla="*/ 64 h 114"/>
                <a:gd name="T10" fmla="*/ 174 w 179"/>
                <a:gd name="T11" fmla="*/ 109 h 114"/>
                <a:gd name="T12" fmla="*/ 112 w 179"/>
                <a:gd name="T13" fmla="*/ 2 h 114"/>
                <a:gd name="T14" fmla="*/ 5 w 179"/>
                <a:gd name="T15" fmla="*/ 6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4">
                  <a:moveTo>
                    <a:pt x="179" y="114"/>
                  </a:moveTo>
                  <a:lnTo>
                    <a:pt x="0" y="67"/>
                  </a:lnTo>
                  <a:lnTo>
                    <a:pt x="115" y="0"/>
                  </a:lnTo>
                  <a:lnTo>
                    <a:pt x="179" y="114"/>
                  </a:lnTo>
                  <a:close/>
                  <a:moveTo>
                    <a:pt x="5" y="64"/>
                  </a:moveTo>
                  <a:lnTo>
                    <a:pt x="174" y="109"/>
                  </a:lnTo>
                  <a:lnTo>
                    <a:pt x="112" y="2"/>
                  </a:lnTo>
                  <a:lnTo>
                    <a:pt x="5"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669">
              <a:extLst>
                <a:ext uri="{FF2B5EF4-FFF2-40B4-BE49-F238E27FC236}">
                  <a16:creationId xmlns:a16="http://schemas.microsoft.com/office/drawing/2014/main" id="{21FE559A-FB17-4E38-A114-FC1FBF7C37D1}"/>
                </a:ext>
              </a:extLst>
            </p:cNvPr>
            <p:cNvSpPr>
              <a:spLocks noEditPoints="1"/>
            </p:cNvSpPr>
            <p:nvPr/>
          </p:nvSpPr>
          <p:spPr bwMode="auto">
            <a:xfrm>
              <a:off x="5614" y="1703"/>
              <a:ext cx="136" cy="88"/>
            </a:xfrm>
            <a:custGeom>
              <a:avLst/>
              <a:gdLst>
                <a:gd name="T0" fmla="*/ 136 w 136"/>
                <a:gd name="T1" fmla="*/ 88 h 88"/>
                <a:gd name="T2" fmla="*/ 0 w 136"/>
                <a:gd name="T3" fmla="*/ 50 h 88"/>
                <a:gd name="T4" fmla="*/ 89 w 136"/>
                <a:gd name="T5" fmla="*/ 0 h 88"/>
                <a:gd name="T6" fmla="*/ 136 w 136"/>
                <a:gd name="T7" fmla="*/ 88 h 88"/>
                <a:gd name="T8" fmla="*/ 5 w 136"/>
                <a:gd name="T9" fmla="*/ 50 h 88"/>
                <a:gd name="T10" fmla="*/ 134 w 136"/>
                <a:gd name="T11" fmla="*/ 83 h 88"/>
                <a:gd name="T12" fmla="*/ 86 w 136"/>
                <a:gd name="T13" fmla="*/ 2 h 88"/>
                <a:gd name="T14" fmla="*/ 5 w 136"/>
                <a:gd name="T15" fmla="*/ 5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88">
                  <a:moveTo>
                    <a:pt x="136" y="88"/>
                  </a:moveTo>
                  <a:lnTo>
                    <a:pt x="0" y="50"/>
                  </a:lnTo>
                  <a:lnTo>
                    <a:pt x="89" y="0"/>
                  </a:lnTo>
                  <a:lnTo>
                    <a:pt x="136" y="88"/>
                  </a:lnTo>
                  <a:close/>
                  <a:moveTo>
                    <a:pt x="5" y="50"/>
                  </a:moveTo>
                  <a:lnTo>
                    <a:pt x="134" y="83"/>
                  </a:lnTo>
                  <a:lnTo>
                    <a:pt x="86" y="2"/>
                  </a:lnTo>
                  <a:lnTo>
                    <a:pt x="5" y="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670">
              <a:extLst>
                <a:ext uri="{FF2B5EF4-FFF2-40B4-BE49-F238E27FC236}">
                  <a16:creationId xmlns:a16="http://schemas.microsoft.com/office/drawing/2014/main" id="{C405A146-57B6-49D1-A516-E08ADD6997D7}"/>
                </a:ext>
              </a:extLst>
            </p:cNvPr>
            <p:cNvSpPr>
              <a:spLocks noEditPoints="1"/>
            </p:cNvSpPr>
            <p:nvPr/>
          </p:nvSpPr>
          <p:spPr bwMode="auto">
            <a:xfrm>
              <a:off x="5650" y="1677"/>
              <a:ext cx="93" cy="59"/>
            </a:xfrm>
            <a:custGeom>
              <a:avLst/>
              <a:gdLst>
                <a:gd name="T0" fmla="*/ 93 w 93"/>
                <a:gd name="T1" fmla="*/ 59 h 59"/>
                <a:gd name="T2" fmla="*/ 0 w 93"/>
                <a:gd name="T3" fmla="*/ 33 h 59"/>
                <a:gd name="T4" fmla="*/ 60 w 93"/>
                <a:gd name="T5" fmla="*/ 0 h 59"/>
                <a:gd name="T6" fmla="*/ 93 w 93"/>
                <a:gd name="T7" fmla="*/ 59 h 59"/>
                <a:gd name="T8" fmla="*/ 5 w 93"/>
                <a:gd name="T9" fmla="*/ 33 h 59"/>
                <a:gd name="T10" fmla="*/ 89 w 93"/>
                <a:gd name="T11" fmla="*/ 54 h 59"/>
                <a:gd name="T12" fmla="*/ 57 w 93"/>
                <a:gd name="T13" fmla="*/ 2 h 59"/>
                <a:gd name="T14" fmla="*/ 5 w 93"/>
                <a:gd name="T15" fmla="*/ 33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59">
                  <a:moveTo>
                    <a:pt x="93" y="59"/>
                  </a:moveTo>
                  <a:lnTo>
                    <a:pt x="0" y="33"/>
                  </a:lnTo>
                  <a:lnTo>
                    <a:pt x="60" y="0"/>
                  </a:lnTo>
                  <a:lnTo>
                    <a:pt x="93" y="59"/>
                  </a:lnTo>
                  <a:close/>
                  <a:moveTo>
                    <a:pt x="5" y="33"/>
                  </a:moveTo>
                  <a:lnTo>
                    <a:pt x="89" y="54"/>
                  </a:lnTo>
                  <a:lnTo>
                    <a:pt x="57" y="2"/>
                  </a:lnTo>
                  <a:lnTo>
                    <a:pt x="5" y="3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671">
              <a:extLst>
                <a:ext uri="{FF2B5EF4-FFF2-40B4-BE49-F238E27FC236}">
                  <a16:creationId xmlns:a16="http://schemas.microsoft.com/office/drawing/2014/main" id="{3DCA2EC5-6C84-43A1-9793-4B6B705D8BCD}"/>
                </a:ext>
              </a:extLst>
            </p:cNvPr>
            <p:cNvSpPr>
              <a:spLocks noEditPoints="1"/>
            </p:cNvSpPr>
            <p:nvPr/>
          </p:nvSpPr>
          <p:spPr bwMode="auto">
            <a:xfrm>
              <a:off x="5664" y="1651"/>
              <a:ext cx="79" cy="50"/>
            </a:xfrm>
            <a:custGeom>
              <a:avLst/>
              <a:gdLst>
                <a:gd name="T0" fmla="*/ 79 w 79"/>
                <a:gd name="T1" fmla="*/ 50 h 50"/>
                <a:gd name="T2" fmla="*/ 0 w 79"/>
                <a:gd name="T3" fmla="*/ 31 h 50"/>
                <a:gd name="T4" fmla="*/ 51 w 79"/>
                <a:gd name="T5" fmla="*/ 0 h 50"/>
                <a:gd name="T6" fmla="*/ 79 w 79"/>
                <a:gd name="T7" fmla="*/ 50 h 50"/>
                <a:gd name="T8" fmla="*/ 8 w 79"/>
                <a:gd name="T9" fmla="*/ 28 h 50"/>
                <a:gd name="T10" fmla="*/ 77 w 79"/>
                <a:gd name="T11" fmla="*/ 47 h 50"/>
                <a:gd name="T12" fmla="*/ 51 w 79"/>
                <a:gd name="T13" fmla="*/ 2 h 50"/>
                <a:gd name="T14" fmla="*/ 8 w 79"/>
                <a:gd name="T15" fmla="*/ 28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50">
                  <a:moveTo>
                    <a:pt x="79" y="50"/>
                  </a:moveTo>
                  <a:lnTo>
                    <a:pt x="0" y="31"/>
                  </a:lnTo>
                  <a:lnTo>
                    <a:pt x="51" y="0"/>
                  </a:lnTo>
                  <a:lnTo>
                    <a:pt x="79" y="50"/>
                  </a:lnTo>
                  <a:close/>
                  <a:moveTo>
                    <a:pt x="8" y="28"/>
                  </a:moveTo>
                  <a:lnTo>
                    <a:pt x="77" y="47"/>
                  </a:lnTo>
                  <a:lnTo>
                    <a:pt x="51" y="2"/>
                  </a:lnTo>
                  <a:lnTo>
                    <a:pt x="8"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672">
              <a:extLst>
                <a:ext uri="{FF2B5EF4-FFF2-40B4-BE49-F238E27FC236}">
                  <a16:creationId xmlns:a16="http://schemas.microsoft.com/office/drawing/2014/main" id="{700D79EE-862F-418F-BD38-8D7B8F63AACD}"/>
                </a:ext>
              </a:extLst>
            </p:cNvPr>
            <p:cNvSpPr>
              <a:spLocks noEditPoints="1"/>
            </p:cNvSpPr>
            <p:nvPr/>
          </p:nvSpPr>
          <p:spPr bwMode="auto">
            <a:xfrm>
              <a:off x="5653" y="1789"/>
              <a:ext cx="40" cy="61"/>
            </a:xfrm>
            <a:custGeom>
              <a:avLst/>
              <a:gdLst>
                <a:gd name="T0" fmla="*/ 26 w 40"/>
                <a:gd name="T1" fmla="*/ 61 h 61"/>
                <a:gd name="T2" fmla="*/ 0 w 40"/>
                <a:gd name="T3" fmla="*/ 54 h 61"/>
                <a:gd name="T4" fmla="*/ 14 w 40"/>
                <a:gd name="T5" fmla="*/ 0 h 61"/>
                <a:gd name="T6" fmla="*/ 40 w 40"/>
                <a:gd name="T7" fmla="*/ 7 h 61"/>
                <a:gd name="T8" fmla="*/ 26 w 40"/>
                <a:gd name="T9" fmla="*/ 61 h 61"/>
                <a:gd name="T10" fmla="*/ 2 w 40"/>
                <a:gd name="T11" fmla="*/ 52 h 61"/>
                <a:gd name="T12" fmla="*/ 26 w 40"/>
                <a:gd name="T13" fmla="*/ 59 h 61"/>
                <a:gd name="T14" fmla="*/ 38 w 40"/>
                <a:gd name="T15" fmla="*/ 9 h 61"/>
                <a:gd name="T16" fmla="*/ 16 w 40"/>
                <a:gd name="T17" fmla="*/ 2 h 61"/>
                <a:gd name="T18" fmla="*/ 2 w 40"/>
                <a:gd name="T19"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61">
                  <a:moveTo>
                    <a:pt x="26" y="61"/>
                  </a:moveTo>
                  <a:lnTo>
                    <a:pt x="0" y="54"/>
                  </a:lnTo>
                  <a:lnTo>
                    <a:pt x="14" y="0"/>
                  </a:lnTo>
                  <a:lnTo>
                    <a:pt x="40" y="7"/>
                  </a:lnTo>
                  <a:lnTo>
                    <a:pt x="26" y="61"/>
                  </a:lnTo>
                  <a:close/>
                  <a:moveTo>
                    <a:pt x="2" y="52"/>
                  </a:moveTo>
                  <a:lnTo>
                    <a:pt x="26" y="59"/>
                  </a:lnTo>
                  <a:lnTo>
                    <a:pt x="38" y="9"/>
                  </a:lnTo>
                  <a:lnTo>
                    <a:pt x="16" y="2"/>
                  </a:lnTo>
                  <a:lnTo>
                    <a:pt x="2" y="5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673">
              <a:extLst>
                <a:ext uri="{FF2B5EF4-FFF2-40B4-BE49-F238E27FC236}">
                  <a16:creationId xmlns:a16="http://schemas.microsoft.com/office/drawing/2014/main" id="{1C63060B-3E93-4802-904B-24253F420C0D}"/>
                </a:ext>
              </a:extLst>
            </p:cNvPr>
            <p:cNvSpPr>
              <a:spLocks noEditPoints="1"/>
            </p:cNvSpPr>
            <p:nvPr/>
          </p:nvSpPr>
          <p:spPr bwMode="auto">
            <a:xfrm>
              <a:off x="6113" y="2823"/>
              <a:ext cx="110" cy="112"/>
            </a:xfrm>
            <a:custGeom>
              <a:avLst/>
              <a:gdLst>
                <a:gd name="T0" fmla="*/ 110 w 110"/>
                <a:gd name="T1" fmla="*/ 76 h 112"/>
                <a:gd name="T2" fmla="*/ 36 w 110"/>
                <a:gd name="T3" fmla="*/ 112 h 112"/>
                <a:gd name="T4" fmla="*/ 0 w 110"/>
                <a:gd name="T5" fmla="*/ 36 h 112"/>
                <a:gd name="T6" fmla="*/ 72 w 110"/>
                <a:gd name="T7" fmla="*/ 0 h 112"/>
                <a:gd name="T8" fmla="*/ 110 w 110"/>
                <a:gd name="T9" fmla="*/ 76 h 112"/>
                <a:gd name="T10" fmla="*/ 39 w 110"/>
                <a:gd name="T11" fmla="*/ 110 h 112"/>
                <a:gd name="T12" fmla="*/ 108 w 110"/>
                <a:gd name="T13" fmla="*/ 76 h 112"/>
                <a:gd name="T14" fmla="*/ 70 w 110"/>
                <a:gd name="T15" fmla="*/ 3 h 112"/>
                <a:gd name="T16" fmla="*/ 0 w 110"/>
                <a:gd name="T17" fmla="*/ 36 h 112"/>
                <a:gd name="T18" fmla="*/ 39 w 110"/>
                <a:gd name="T19" fmla="*/ 11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12">
                  <a:moveTo>
                    <a:pt x="110" y="76"/>
                  </a:moveTo>
                  <a:lnTo>
                    <a:pt x="36" y="112"/>
                  </a:lnTo>
                  <a:lnTo>
                    <a:pt x="0" y="36"/>
                  </a:lnTo>
                  <a:lnTo>
                    <a:pt x="72" y="0"/>
                  </a:lnTo>
                  <a:lnTo>
                    <a:pt x="110" y="76"/>
                  </a:lnTo>
                  <a:close/>
                  <a:moveTo>
                    <a:pt x="39" y="110"/>
                  </a:moveTo>
                  <a:lnTo>
                    <a:pt x="108" y="76"/>
                  </a:lnTo>
                  <a:lnTo>
                    <a:pt x="70" y="3"/>
                  </a:lnTo>
                  <a:lnTo>
                    <a:pt x="0" y="36"/>
                  </a:lnTo>
                  <a:lnTo>
                    <a:pt x="39" y="1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674">
              <a:extLst>
                <a:ext uri="{FF2B5EF4-FFF2-40B4-BE49-F238E27FC236}">
                  <a16:creationId xmlns:a16="http://schemas.microsoft.com/office/drawing/2014/main" id="{6D9010AF-7FE6-4190-A43F-911716CBF64F}"/>
                </a:ext>
              </a:extLst>
            </p:cNvPr>
            <p:cNvSpPr>
              <a:spLocks noEditPoints="1"/>
            </p:cNvSpPr>
            <p:nvPr/>
          </p:nvSpPr>
          <p:spPr bwMode="auto">
            <a:xfrm>
              <a:off x="6106" y="2816"/>
              <a:ext cx="93" cy="62"/>
            </a:xfrm>
            <a:custGeom>
              <a:avLst/>
              <a:gdLst>
                <a:gd name="T0" fmla="*/ 93 w 93"/>
                <a:gd name="T1" fmla="*/ 19 h 62"/>
                <a:gd name="T2" fmla="*/ 10 w 93"/>
                <a:gd name="T3" fmla="*/ 62 h 62"/>
                <a:gd name="T4" fmla="*/ 0 w 93"/>
                <a:gd name="T5" fmla="*/ 43 h 62"/>
                <a:gd name="T6" fmla="*/ 84 w 93"/>
                <a:gd name="T7" fmla="*/ 0 h 62"/>
                <a:gd name="T8" fmla="*/ 93 w 93"/>
                <a:gd name="T9" fmla="*/ 19 h 62"/>
                <a:gd name="T10" fmla="*/ 10 w 93"/>
                <a:gd name="T11" fmla="*/ 60 h 62"/>
                <a:gd name="T12" fmla="*/ 91 w 93"/>
                <a:gd name="T13" fmla="*/ 19 h 62"/>
                <a:gd name="T14" fmla="*/ 84 w 93"/>
                <a:gd name="T15" fmla="*/ 3 h 62"/>
                <a:gd name="T16" fmla="*/ 3 w 93"/>
                <a:gd name="T17" fmla="*/ 43 h 62"/>
                <a:gd name="T18" fmla="*/ 10 w 93"/>
                <a:gd name="T1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62">
                  <a:moveTo>
                    <a:pt x="93" y="19"/>
                  </a:moveTo>
                  <a:lnTo>
                    <a:pt x="10" y="62"/>
                  </a:lnTo>
                  <a:lnTo>
                    <a:pt x="0" y="43"/>
                  </a:lnTo>
                  <a:lnTo>
                    <a:pt x="84" y="0"/>
                  </a:lnTo>
                  <a:lnTo>
                    <a:pt x="93" y="19"/>
                  </a:lnTo>
                  <a:close/>
                  <a:moveTo>
                    <a:pt x="10" y="60"/>
                  </a:moveTo>
                  <a:lnTo>
                    <a:pt x="91" y="19"/>
                  </a:lnTo>
                  <a:lnTo>
                    <a:pt x="84" y="3"/>
                  </a:lnTo>
                  <a:lnTo>
                    <a:pt x="3" y="43"/>
                  </a:lnTo>
                  <a:lnTo>
                    <a:pt x="10" y="6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675">
              <a:extLst>
                <a:ext uri="{FF2B5EF4-FFF2-40B4-BE49-F238E27FC236}">
                  <a16:creationId xmlns:a16="http://schemas.microsoft.com/office/drawing/2014/main" id="{F56E6E11-0315-4A86-8590-FDAAE251DCD1}"/>
                </a:ext>
              </a:extLst>
            </p:cNvPr>
            <p:cNvSpPr>
              <a:spLocks noEditPoints="1"/>
            </p:cNvSpPr>
            <p:nvPr/>
          </p:nvSpPr>
          <p:spPr bwMode="auto">
            <a:xfrm>
              <a:off x="6137" y="2835"/>
              <a:ext cx="57" cy="88"/>
            </a:xfrm>
            <a:custGeom>
              <a:avLst/>
              <a:gdLst>
                <a:gd name="T0" fmla="*/ 57 w 57"/>
                <a:gd name="T1" fmla="*/ 79 h 88"/>
                <a:gd name="T2" fmla="*/ 41 w 57"/>
                <a:gd name="T3" fmla="*/ 88 h 88"/>
                <a:gd name="T4" fmla="*/ 0 w 57"/>
                <a:gd name="T5" fmla="*/ 7 h 88"/>
                <a:gd name="T6" fmla="*/ 17 w 57"/>
                <a:gd name="T7" fmla="*/ 0 h 88"/>
                <a:gd name="T8" fmla="*/ 57 w 57"/>
                <a:gd name="T9" fmla="*/ 79 h 88"/>
                <a:gd name="T10" fmla="*/ 41 w 57"/>
                <a:gd name="T11" fmla="*/ 86 h 88"/>
                <a:gd name="T12" fmla="*/ 55 w 57"/>
                <a:gd name="T13" fmla="*/ 79 h 88"/>
                <a:gd name="T14" fmla="*/ 17 w 57"/>
                <a:gd name="T15" fmla="*/ 3 h 88"/>
                <a:gd name="T16" fmla="*/ 3 w 57"/>
                <a:gd name="T17" fmla="*/ 7 h 88"/>
                <a:gd name="T18" fmla="*/ 41 w 57"/>
                <a:gd name="T19"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88">
                  <a:moveTo>
                    <a:pt x="57" y="79"/>
                  </a:moveTo>
                  <a:lnTo>
                    <a:pt x="41" y="88"/>
                  </a:lnTo>
                  <a:lnTo>
                    <a:pt x="0" y="7"/>
                  </a:lnTo>
                  <a:lnTo>
                    <a:pt x="17" y="0"/>
                  </a:lnTo>
                  <a:lnTo>
                    <a:pt x="57" y="79"/>
                  </a:lnTo>
                  <a:close/>
                  <a:moveTo>
                    <a:pt x="41" y="86"/>
                  </a:moveTo>
                  <a:lnTo>
                    <a:pt x="55" y="79"/>
                  </a:lnTo>
                  <a:lnTo>
                    <a:pt x="17" y="3"/>
                  </a:lnTo>
                  <a:lnTo>
                    <a:pt x="3" y="7"/>
                  </a:lnTo>
                  <a:lnTo>
                    <a:pt x="41" y="8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Freeform 676">
              <a:extLst>
                <a:ext uri="{FF2B5EF4-FFF2-40B4-BE49-F238E27FC236}">
                  <a16:creationId xmlns:a16="http://schemas.microsoft.com/office/drawing/2014/main" id="{19EE89E9-4C87-4076-AE3B-4C0BD1C85E8C}"/>
                </a:ext>
              </a:extLst>
            </p:cNvPr>
            <p:cNvSpPr>
              <a:spLocks noEditPoints="1"/>
            </p:cNvSpPr>
            <p:nvPr/>
          </p:nvSpPr>
          <p:spPr bwMode="auto">
            <a:xfrm>
              <a:off x="6130" y="2859"/>
              <a:ext cx="79" cy="52"/>
            </a:xfrm>
            <a:custGeom>
              <a:avLst/>
              <a:gdLst>
                <a:gd name="T0" fmla="*/ 79 w 79"/>
                <a:gd name="T1" fmla="*/ 17 h 52"/>
                <a:gd name="T2" fmla="*/ 7 w 79"/>
                <a:gd name="T3" fmla="*/ 52 h 52"/>
                <a:gd name="T4" fmla="*/ 0 w 79"/>
                <a:gd name="T5" fmla="*/ 36 h 52"/>
                <a:gd name="T6" fmla="*/ 72 w 79"/>
                <a:gd name="T7" fmla="*/ 0 h 52"/>
                <a:gd name="T8" fmla="*/ 79 w 79"/>
                <a:gd name="T9" fmla="*/ 17 h 52"/>
                <a:gd name="T10" fmla="*/ 7 w 79"/>
                <a:gd name="T11" fmla="*/ 50 h 52"/>
                <a:gd name="T12" fmla="*/ 79 w 79"/>
                <a:gd name="T13" fmla="*/ 14 h 52"/>
                <a:gd name="T14" fmla="*/ 72 w 79"/>
                <a:gd name="T15" fmla="*/ 2 h 52"/>
                <a:gd name="T16" fmla="*/ 2 w 79"/>
                <a:gd name="T17" fmla="*/ 36 h 52"/>
                <a:gd name="T18" fmla="*/ 7 w 79"/>
                <a:gd name="T19"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52">
                  <a:moveTo>
                    <a:pt x="79" y="17"/>
                  </a:moveTo>
                  <a:lnTo>
                    <a:pt x="7" y="52"/>
                  </a:lnTo>
                  <a:lnTo>
                    <a:pt x="0" y="36"/>
                  </a:lnTo>
                  <a:lnTo>
                    <a:pt x="72" y="0"/>
                  </a:lnTo>
                  <a:lnTo>
                    <a:pt x="79" y="17"/>
                  </a:lnTo>
                  <a:close/>
                  <a:moveTo>
                    <a:pt x="7" y="50"/>
                  </a:moveTo>
                  <a:lnTo>
                    <a:pt x="79" y="14"/>
                  </a:lnTo>
                  <a:lnTo>
                    <a:pt x="72" y="2"/>
                  </a:lnTo>
                  <a:lnTo>
                    <a:pt x="2" y="36"/>
                  </a:lnTo>
                  <a:lnTo>
                    <a:pt x="7" y="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677">
              <a:extLst>
                <a:ext uri="{FF2B5EF4-FFF2-40B4-BE49-F238E27FC236}">
                  <a16:creationId xmlns:a16="http://schemas.microsoft.com/office/drawing/2014/main" id="{EAB9B134-CC3E-4810-9521-C0FE369FEF0D}"/>
                </a:ext>
              </a:extLst>
            </p:cNvPr>
            <p:cNvSpPr>
              <a:spLocks noEditPoints="1"/>
            </p:cNvSpPr>
            <p:nvPr/>
          </p:nvSpPr>
          <p:spPr bwMode="auto">
            <a:xfrm>
              <a:off x="6106" y="2814"/>
              <a:ext cx="38" cy="28"/>
            </a:xfrm>
            <a:custGeom>
              <a:avLst/>
              <a:gdLst>
                <a:gd name="T0" fmla="*/ 38 w 38"/>
                <a:gd name="T1" fmla="*/ 28 h 28"/>
                <a:gd name="T2" fmla="*/ 0 w 38"/>
                <a:gd name="T3" fmla="*/ 26 h 28"/>
                <a:gd name="T4" fmla="*/ 7 w 38"/>
                <a:gd name="T5" fmla="*/ 0 h 28"/>
                <a:gd name="T6" fmla="*/ 38 w 38"/>
                <a:gd name="T7" fmla="*/ 28 h 28"/>
                <a:gd name="T8" fmla="*/ 0 w 38"/>
                <a:gd name="T9" fmla="*/ 24 h 28"/>
                <a:gd name="T10" fmla="*/ 34 w 38"/>
                <a:gd name="T11" fmla="*/ 26 h 28"/>
                <a:gd name="T12" fmla="*/ 7 w 38"/>
                <a:gd name="T13" fmla="*/ 2 h 28"/>
                <a:gd name="T14" fmla="*/ 0 w 38"/>
                <a:gd name="T15" fmla="*/ 2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28">
                  <a:moveTo>
                    <a:pt x="38" y="28"/>
                  </a:moveTo>
                  <a:lnTo>
                    <a:pt x="0" y="26"/>
                  </a:lnTo>
                  <a:lnTo>
                    <a:pt x="7" y="0"/>
                  </a:lnTo>
                  <a:lnTo>
                    <a:pt x="38" y="28"/>
                  </a:lnTo>
                  <a:close/>
                  <a:moveTo>
                    <a:pt x="0" y="24"/>
                  </a:moveTo>
                  <a:lnTo>
                    <a:pt x="34" y="26"/>
                  </a:lnTo>
                  <a:lnTo>
                    <a:pt x="7" y="2"/>
                  </a:lnTo>
                  <a:lnTo>
                    <a:pt x="0"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678">
              <a:extLst>
                <a:ext uri="{FF2B5EF4-FFF2-40B4-BE49-F238E27FC236}">
                  <a16:creationId xmlns:a16="http://schemas.microsoft.com/office/drawing/2014/main" id="{D9027301-56D7-4A1E-9EE9-4033AF2AC323}"/>
                </a:ext>
              </a:extLst>
            </p:cNvPr>
            <p:cNvSpPr>
              <a:spLocks/>
            </p:cNvSpPr>
            <p:nvPr/>
          </p:nvSpPr>
          <p:spPr bwMode="auto">
            <a:xfrm>
              <a:off x="6106" y="2828"/>
              <a:ext cx="46" cy="12"/>
            </a:xfrm>
            <a:custGeom>
              <a:avLst/>
              <a:gdLst>
                <a:gd name="T0" fmla="*/ 46 w 46"/>
                <a:gd name="T1" fmla="*/ 2 h 12"/>
                <a:gd name="T2" fmla="*/ 0 w 46"/>
                <a:gd name="T3" fmla="*/ 12 h 12"/>
                <a:gd name="T4" fmla="*/ 0 w 46"/>
                <a:gd name="T5" fmla="*/ 10 h 12"/>
                <a:gd name="T6" fmla="*/ 46 w 46"/>
                <a:gd name="T7" fmla="*/ 0 h 12"/>
                <a:gd name="T8" fmla="*/ 46 w 46"/>
                <a:gd name="T9" fmla="*/ 2 h 12"/>
              </a:gdLst>
              <a:ahLst/>
              <a:cxnLst>
                <a:cxn ang="0">
                  <a:pos x="T0" y="T1"/>
                </a:cxn>
                <a:cxn ang="0">
                  <a:pos x="T2" y="T3"/>
                </a:cxn>
                <a:cxn ang="0">
                  <a:pos x="T4" y="T5"/>
                </a:cxn>
                <a:cxn ang="0">
                  <a:pos x="T6" y="T7"/>
                </a:cxn>
                <a:cxn ang="0">
                  <a:pos x="T8" y="T9"/>
                </a:cxn>
              </a:cxnLst>
              <a:rect l="0" t="0" r="r" b="b"/>
              <a:pathLst>
                <a:path w="46" h="12">
                  <a:moveTo>
                    <a:pt x="46" y="2"/>
                  </a:moveTo>
                  <a:lnTo>
                    <a:pt x="0" y="12"/>
                  </a:lnTo>
                  <a:lnTo>
                    <a:pt x="0" y="10"/>
                  </a:lnTo>
                  <a:lnTo>
                    <a:pt x="46" y="0"/>
                  </a:lnTo>
                  <a:lnTo>
                    <a:pt x="46"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Freeform 679">
              <a:extLst>
                <a:ext uri="{FF2B5EF4-FFF2-40B4-BE49-F238E27FC236}">
                  <a16:creationId xmlns:a16="http://schemas.microsoft.com/office/drawing/2014/main" id="{DF22C137-0D0C-4FC8-913C-5E9E641F6418}"/>
                </a:ext>
              </a:extLst>
            </p:cNvPr>
            <p:cNvSpPr>
              <a:spLocks noEditPoints="1"/>
            </p:cNvSpPr>
            <p:nvPr/>
          </p:nvSpPr>
          <p:spPr bwMode="auto">
            <a:xfrm>
              <a:off x="6140" y="2802"/>
              <a:ext cx="26" cy="40"/>
            </a:xfrm>
            <a:custGeom>
              <a:avLst/>
              <a:gdLst>
                <a:gd name="T0" fmla="*/ 4 w 26"/>
                <a:gd name="T1" fmla="*/ 40 h 40"/>
                <a:gd name="T2" fmla="*/ 0 w 26"/>
                <a:gd name="T3" fmla="*/ 0 h 40"/>
                <a:gd name="T4" fmla="*/ 26 w 26"/>
                <a:gd name="T5" fmla="*/ 7 h 40"/>
                <a:gd name="T6" fmla="*/ 4 w 26"/>
                <a:gd name="T7" fmla="*/ 40 h 40"/>
                <a:gd name="T8" fmla="*/ 2 w 26"/>
                <a:gd name="T9" fmla="*/ 2 h 40"/>
                <a:gd name="T10" fmla="*/ 7 w 26"/>
                <a:gd name="T11" fmla="*/ 36 h 40"/>
                <a:gd name="T12" fmla="*/ 23 w 26"/>
                <a:gd name="T13" fmla="*/ 9 h 40"/>
                <a:gd name="T14" fmla="*/ 2 w 26"/>
                <a:gd name="T15" fmla="*/ 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40">
                  <a:moveTo>
                    <a:pt x="4" y="40"/>
                  </a:moveTo>
                  <a:lnTo>
                    <a:pt x="0" y="0"/>
                  </a:lnTo>
                  <a:lnTo>
                    <a:pt x="26" y="7"/>
                  </a:lnTo>
                  <a:lnTo>
                    <a:pt x="4" y="40"/>
                  </a:lnTo>
                  <a:close/>
                  <a:moveTo>
                    <a:pt x="2" y="2"/>
                  </a:moveTo>
                  <a:lnTo>
                    <a:pt x="7" y="36"/>
                  </a:lnTo>
                  <a:lnTo>
                    <a:pt x="23" y="9"/>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 name="Freeform 680">
              <a:extLst>
                <a:ext uri="{FF2B5EF4-FFF2-40B4-BE49-F238E27FC236}">
                  <a16:creationId xmlns:a16="http://schemas.microsoft.com/office/drawing/2014/main" id="{4F4B2863-1C48-4E4C-9859-057851178E21}"/>
                </a:ext>
              </a:extLst>
            </p:cNvPr>
            <p:cNvSpPr>
              <a:spLocks/>
            </p:cNvSpPr>
            <p:nvPr/>
          </p:nvSpPr>
          <p:spPr bwMode="auto">
            <a:xfrm>
              <a:off x="6128" y="2809"/>
              <a:ext cx="38" cy="31"/>
            </a:xfrm>
            <a:custGeom>
              <a:avLst/>
              <a:gdLst>
                <a:gd name="T0" fmla="*/ 2 w 38"/>
                <a:gd name="T1" fmla="*/ 31 h 31"/>
                <a:gd name="T2" fmla="*/ 0 w 38"/>
                <a:gd name="T3" fmla="*/ 31 h 31"/>
                <a:gd name="T4" fmla="*/ 35 w 38"/>
                <a:gd name="T5" fmla="*/ 0 h 31"/>
                <a:gd name="T6" fmla="*/ 38 w 38"/>
                <a:gd name="T7" fmla="*/ 2 h 31"/>
                <a:gd name="T8" fmla="*/ 2 w 38"/>
                <a:gd name="T9" fmla="*/ 31 h 31"/>
              </a:gdLst>
              <a:ahLst/>
              <a:cxnLst>
                <a:cxn ang="0">
                  <a:pos x="T0" y="T1"/>
                </a:cxn>
                <a:cxn ang="0">
                  <a:pos x="T2" y="T3"/>
                </a:cxn>
                <a:cxn ang="0">
                  <a:pos x="T4" y="T5"/>
                </a:cxn>
                <a:cxn ang="0">
                  <a:pos x="T6" y="T7"/>
                </a:cxn>
                <a:cxn ang="0">
                  <a:pos x="T8" y="T9"/>
                </a:cxn>
              </a:cxnLst>
              <a:rect l="0" t="0" r="r" b="b"/>
              <a:pathLst>
                <a:path w="38" h="31">
                  <a:moveTo>
                    <a:pt x="2" y="31"/>
                  </a:moveTo>
                  <a:lnTo>
                    <a:pt x="0" y="31"/>
                  </a:lnTo>
                  <a:lnTo>
                    <a:pt x="35" y="0"/>
                  </a:lnTo>
                  <a:lnTo>
                    <a:pt x="38" y="2"/>
                  </a:lnTo>
                  <a:lnTo>
                    <a:pt x="2"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 name="Freeform 681">
              <a:extLst>
                <a:ext uri="{FF2B5EF4-FFF2-40B4-BE49-F238E27FC236}">
                  <a16:creationId xmlns:a16="http://schemas.microsoft.com/office/drawing/2014/main" id="{770C8437-4160-4E39-9C2A-D45EF0C90815}"/>
                </a:ext>
              </a:extLst>
            </p:cNvPr>
            <p:cNvSpPr>
              <a:spLocks noEditPoints="1"/>
            </p:cNvSpPr>
            <p:nvPr/>
          </p:nvSpPr>
          <p:spPr bwMode="auto">
            <a:xfrm>
              <a:off x="6056" y="2505"/>
              <a:ext cx="62" cy="64"/>
            </a:xfrm>
            <a:custGeom>
              <a:avLst/>
              <a:gdLst>
                <a:gd name="T0" fmla="*/ 62 w 62"/>
                <a:gd name="T1" fmla="*/ 45 h 64"/>
                <a:gd name="T2" fmla="*/ 22 w 62"/>
                <a:gd name="T3" fmla="*/ 64 h 64"/>
                <a:gd name="T4" fmla="*/ 0 w 62"/>
                <a:gd name="T5" fmla="*/ 21 h 64"/>
                <a:gd name="T6" fmla="*/ 41 w 62"/>
                <a:gd name="T7" fmla="*/ 0 h 64"/>
                <a:gd name="T8" fmla="*/ 62 w 62"/>
                <a:gd name="T9" fmla="*/ 45 h 64"/>
                <a:gd name="T10" fmla="*/ 22 w 62"/>
                <a:gd name="T11" fmla="*/ 64 h 64"/>
                <a:gd name="T12" fmla="*/ 62 w 62"/>
                <a:gd name="T13" fmla="*/ 45 h 64"/>
                <a:gd name="T14" fmla="*/ 41 w 62"/>
                <a:gd name="T15" fmla="*/ 2 h 64"/>
                <a:gd name="T16" fmla="*/ 0 w 62"/>
                <a:gd name="T17" fmla="*/ 21 h 64"/>
                <a:gd name="T18" fmla="*/ 22 w 62"/>
                <a:gd name="T19"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62" y="45"/>
                  </a:moveTo>
                  <a:lnTo>
                    <a:pt x="22" y="64"/>
                  </a:lnTo>
                  <a:lnTo>
                    <a:pt x="0" y="21"/>
                  </a:lnTo>
                  <a:lnTo>
                    <a:pt x="41" y="0"/>
                  </a:lnTo>
                  <a:lnTo>
                    <a:pt x="62" y="45"/>
                  </a:lnTo>
                  <a:close/>
                  <a:moveTo>
                    <a:pt x="22" y="64"/>
                  </a:moveTo>
                  <a:lnTo>
                    <a:pt x="62" y="45"/>
                  </a:lnTo>
                  <a:lnTo>
                    <a:pt x="41" y="2"/>
                  </a:lnTo>
                  <a:lnTo>
                    <a:pt x="0" y="21"/>
                  </a:lnTo>
                  <a:lnTo>
                    <a:pt x="2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 name="Freeform 682">
              <a:extLst>
                <a:ext uri="{FF2B5EF4-FFF2-40B4-BE49-F238E27FC236}">
                  <a16:creationId xmlns:a16="http://schemas.microsoft.com/office/drawing/2014/main" id="{99399C0E-B453-40A1-A26E-21973DBCAD0A}"/>
                </a:ext>
              </a:extLst>
            </p:cNvPr>
            <p:cNvSpPr>
              <a:spLocks noEditPoints="1"/>
            </p:cNvSpPr>
            <p:nvPr/>
          </p:nvSpPr>
          <p:spPr bwMode="auto">
            <a:xfrm>
              <a:off x="6051" y="2502"/>
              <a:ext cx="53" cy="33"/>
            </a:xfrm>
            <a:custGeom>
              <a:avLst/>
              <a:gdLst>
                <a:gd name="T0" fmla="*/ 53 w 53"/>
                <a:gd name="T1" fmla="*/ 10 h 33"/>
                <a:gd name="T2" fmla="*/ 5 w 53"/>
                <a:gd name="T3" fmla="*/ 33 h 33"/>
                <a:gd name="T4" fmla="*/ 0 w 53"/>
                <a:gd name="T5" fmla="*/ 24 h 33"/>
                <a:gd name="T6" fmla="*/ 48 w 53"/>
                <a:gd name="T7" fmla="*/ 0 h 33"/>
                <a:gd name="T8" fmla="*/ 53 w 53"/>
                <a:gd name="T9" fmla="*/ 10 h 33"/>
                <a:gd name="T10" fmla="*/ 5 w 53"/>
                <a:gd name="T11" fmla="*/ 33 h 33"/>
                <a:gd name="T12" fmla="*/ 53 w 53"/>
                <a:gd name="T13" fmla="*/ 10 h 33"/>
                <a:gd name="T14" fmla="*/ 48 w 53"/>
                <a:gd name="T15" fmla="*/ 0 h 33"/>
                <a:gd name="T16" fmla="*/ 3 w 53"/>
                <a:gd name="T17" fmla="*/ 24 h 33"/>
                <a:gd name="T18" fmla="*/ 5 w 53"/>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33">
                  <a:moveTo>
                    <a:pt x="53" y="10"/>
                  </a:moveTo>
                  <a:lnTo>
                    <a:pt x="5" y="33"/>
                  </a:lnTo>
                  <a:lnTo>
                    <a:pt x="0" y="24"/>
                  </a:lnTo>
                  <a:lnTo>
                    <a:pt x="48" y="0"/>
                  </a:lnTo>
                  <a:lnTo>
                    <a:pt x="53" y="10"/>
                  </a:lnTo>
                  <a:close/>
                  <a:moveTo>
                    <a:pt x="5" y="33"/>
                  </a:moveTo>
                  <a:lnTo>
                    <a:pt x="53" y="10"/>
                  </a:lnTo>
                  <a:lnTo>
                    <a:pt x="48" y="0"/>
                  </a:lnTo>
                  <a:lnTo>
                    <a:pt x="3" y="24"/>
                  </a:lnTo>
                  <a:lnTo>
                    <a:pt x="5"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683">
              <a:extLst>
                <a:ext uri="{FF2B5EF4-FFF2-40B4-BE49-F238E27FC236}">
                  <a16:creationId xmlns:a16="http://schemas.microsoft.com/office/drawing/2014/main" id="{F2717C2D-8125-41E2-B7A0-900D72601F6A}"/>
                </a:ext>
              </a:extLst>
            </p:cNvPr>
            <p:cNvSpPr>
              <a:spLocks noEditPoints="1"/>
            </p:cNvSpPr>
            <p:nvPr/>
          </p:nvSpPr>
          <p:spPr bwMode="auto">
            <a:xfrm>
              <a:off x="6070" y="2512"/>
              <a:ext cx="31" cy="50"/>
            </a:xfrm>
            <a:custGeom>
              <a:avLst/>
              <a:gdLst>
                <a:gd name="T0" fmla="*/ 31 w 31"/>
                <a:gd name="T1" fmla="*/ 45 h 50"/>
                <a:gd name="T2" fmla="*/ 22 w 31"/>
                <a:gd name="T3" fmla="*/ 50 h 50"/>
                <a:gd name="T4" fmla="*/ 0 w 31"/>
                <a:gd name="T5" fmla="*/ 4 h 50"/>
                <a:gd name="T6" fmla="*/ 10 w 31"/>
                <a:gd name="T7" fmla="*/ 0 h 50"/>
                <a:gd name="T8" fmla="*/ 31 w 31"/>
                <a:gd name="T9" fmla="*/ 45 h 50"/>
                <a:gd name="T10" fmla="*/ 22 w 31"/>
                <a:gd name="T11" fmla="*/ 50 h 50"/>
                <a:gd name="T12" fmla="*/ 31 w 31"/>
                <a:gd name="T13" fmla="*/ 45 h 50"/>
                <a:gd name="T14" fmla="*/ 8 w 31"/>
                <a:gd name="T15" fmla="*/ 2 h 50"/>
                <a:gd name="T16" fmla="*/ 0 w 31"/>
                <a:gd name="T17" fmla="*/ 4 h 50"/>
                <a:gd name="T18" fmla="*/ 22 w 31"/>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0">
                  <a:moveTo>
                    <a:pt x="31" y="45"/>
                  </a:moveTo>
                  <a:lnTo>
                    <a:pt x="22" y="50"/>
                  </a:lnTo>
                  <a:lnTo>
                    <a:pt x="0" y="4"/>
                  </a:lnTo>
                  <a:lnTo>
                    <a:pt x="10" y="0"/>
                  </a:lnTo>
                  <a:lnTo>
                    <a:pt x="31" y="45"/>
                  </a:lnTo>
                  <a:close/>
                  <a:moveTo>
                    <a:pt x="22" y="50"/>
                  </a:moveTo>
                  <a:lnTo>
                    <a:pt x="31" y="45"/>
                  </a:lnTo>
                  <a:lnTo>
                    <a:pt x="8" y="2"/>
                  </a:lnTo>
                  <a:lnTo>
                    <a:pt x="0" y="4"/>
                  </a:lnTo>
                  <a:lnTo>
                    <a:pt x="22"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684">
              <a:extLst>
                <a:ext uri="{FF2B5EF4-FFF2-40B4-BE49-F238E27FC236}">
                  <a16:creationId xmlns:a16="http://schemas.microsoft.com/office/drawing/2014/main" id="{0568796A-3738-49E7-A0CB-CF5E14317A89}"/>
                </a:ext>
              </a:extLst>
            </p:cNvPr>
            <p:cNvSpPr>
              <a:spLocks noEditPoints="1"/>
            </p:cNvSpPr>
            <p:nvPr/>
          </p:nvSpPr>
          <p:spPr bwMode="auto">
            <a:xfrm>
              <a:off x="6066" y="2526"/>
              <a:ext cx="45" cy="29"/>
            </a:xfrm>
            <a:custGeom>
              <a:avLst/>
              <a:gdLst>
                <a:gd name="T0" fmla="*/ 45 w 45"/>
                <a:gd name="T1" fmla="*/ 9 h 29"/>
                <a:gd name="T2" fmla="*/ 4 w 45"/>
                <a:gd name="T3" fmla="*/ 29 h 29"/>
                <a:gd name="T4" fmla="*/ 0 w 45"/>
                <a:gd name="T5" fmla="*/ 19 h 29"/>
                <a:gd name="T6" fmla="*/ 40 w 45"/>
                <a:gd name="T7" fmla="*/ 0 h 29"/>
                <a:gd name="T8" fmla="*/ 45 w 45"/>
                <a:gd name="T9" fmla="*/ 9 h 29"/>
                <a:gd name="T10" fmla="*/ 4 w 45"/>
                <a:gd name="T11" fmla="*/ 29 h 29"/>
                <a:gd name="T12" fmla="*/ 45 w 45"/>
                <a:gd name="T13" fmla="*/ 9 h 29"/>
                <a:gd name="T14" fmla="*/ 40 w 45"/>
                <a:gd name="T15" fmla="*/ 0 h 29"/>
                <a:gd name="T16" fmla="*/ 0 w 45"/>
                <a:gd name="T17" fmla="*/ 21 h 29"/>
                <a:gd name="T18" fmla="*/ 4 w 45"/>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9">
                  <a:moveTo>
                    <a:pt x="45" y="9"/>
                  </a:moveTo>
                  <a:lnTo>
                    <a:pt x="4" y="29"/>
                  </a:lnTo>
                  <a:lnTo>
                    <a:pt x="0" y="19"/>
                  </a:lnTo>
                  <a:lnTo>
                    <a:pt x="40" y="0"/>
                  </a:lnTo>
                  <a:lnTo>
                    <a:pt x="45" y="9"/>
                  </a:lnTo>
                  <a:close/>
                  <a:moveTo>
                    <a:pt x="4" y="29"/>
                  </a:moveTo>
                  <a:lnTo>
                    <a:pt x="45" y="9"/>
                  </a:lnTo>
                  <a:lnTo>
                    <a:pt x="40" y="0"/>
                  </a:lnTo>
                  <a:lnTo>
                    <a:pt x="0" y="21"/>
                  </a:lnTo>
                  <a:lnTo>
                    <a:pt x="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685">
              <a:extLst>
                <a:ext uri="{FF2B5EF4-FFF2-40B4-BE49-F238E27FC236}">
                  <a16:creationId xmlns:a16="http://schemas.microsoft.com/office/drawing/2014/main" id="{6935DCF0-E240-41C1-BE76-2C3BB3561C1C}"/>
                </a:ext>
              </a:extLst>
            </p:cNvPr>
            <p:cNvSpPr>
              <a:spLocks noEditPoints="1"/>
            </p:cNvSpPr>
            <p:nvPr/>
          </p:nvSpPr>
          <p:spPr bwMode="auto">
            <a:xfrm>
              <a:off x="6051" y="2500"/>
              <a:ext cx="22" cy="16"/>
            </a:xfrm>
            <a:custGeom>
              <a:avLst/>
              <a:gdLst>
                <a:gd name="T0" fmla="*/ 22 w 22"/>
                <a:gd name="T1" fmla="*/ 16 h 16"/>
                <a:gd name="T2" fmla="*/ 0 w 22"/>
                <a:gd name="T3" fmla="*/ 14 h 16"/>
                <a:gd name="T4" fmla="*/ 5 w 22"/>
                <a:gd name="T5" fmla="*/ 0 h 16"/>
                <a:gd name="T6" fmla="*/ 22 w 22"/>
                <a:gd name="T7" fmla="*/ 16 h 16"/>
                <a:gd name="T8" fmla="*/ 0 w 22"/>
                <a:gd name="T9" fmla="*/ 14 h 16"/>
                <a:gd name="T10" fmla="*/ 19 w 22"/>
                <a:gd name="T11" fmla="*/ 16 h 16"/>
                <a:gd name="T12" fmla="*/ 5 w 22"/>
                <a:gd name="T13" fmla="*/ 2 h 16"/>
                <a:gd name="T14" fmla="*/ 0 w 22"/>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22" y="16"/>
                  </a:moveTo>
                  <a:lnTo>
                    <a:pt x="0" y="14"/>
                  </a:lnTo>
                  <a:lnTo>
                    <a:pt x="5" y="0"/>
                  </a:lnTo>
                  <a:lnTo>
                    <a:pt x="22" y="16"/>
                  </a:lnTo>
                  <a:close/>
                  <a:moveTo>
                    <a:pt x="0" y="14"/>
                  </a:moveTo>
                  <a:lnTo>
                    <a:pt x="19" y="16"/>
                  </a:lnTo>
                  <a:lnTo>
                    <a:pt x="5" y="2"/>
                  </a:lnTo>
                  <a:lnTo>
                    <a:pt x="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686">
              <a:extLst>
                <a:ext uri="{FF2B5EF4-FFF2-40B4-BE49-F238E27FC236}">
                  <a16:creationId xmlns:a16="http://schemas.microsoft.com/office/drawing/2014/main" id="{2E9E0768-EE68-4394-A46D-350DA79C65A5}"/>
                </a:ext>
              </a:extLst>
            </p:cNvPr>
            <p:cNvSpPr>
              <a:spLocks/>
            </p:cNvSpPr>
            <p:nvPr/>
          </p:nvSpPr>
          <p:spPr bwMode="auto">
            <a:xfrm>
              <a:off x="6051" y="2509"/>
              <a:ext cx="27" cy="5"/>
            </a:xfrm>
            <a:custGeom>
              <a:avLst/>
              <a:gdLst>
                <a:gd name="T0" fmla="*/ 27 w 27"/>
                <a:gd name="T1" fmla="*/ 0 h 5"/>
                <a:gd name="T2" fmla="*/ 0 w 27"/>
                <a:gd name="T3" fmla="*/ 5 h 5"/>
                <a:gd name="T4" fmla="*/ 0 w 27"/>
                <a:gd name="T5" fmla="*/ 5 h 5"/>
                <a:gd name="T6" fmla="*/ 27 w 27"/>
                <a:gd name="T7" fmla="*/ 0 h 5"/>
                <a:gd name="T8" fmla="*/ 27 w 27"/>
                <a:gd name="T9" fmla="*/ 0 h 5"/>
              </a:gdLst>
              <a:ahLst/>
              <a:cxnLst>
                <a:cxn ang="0">
                  <a:pos x="T0" y="T1"/>
                </a:cxn>
                <a:cxn ang="0">
                  <a:pos x="T2" y="T3"/>
                </a:cxn>
                <a:cxn ang="0">
                  <a:pos x="T4" y="T5"/>
                </a:cxn>
                <a:cxn ang="0">
                  <a:pos x="T6" y="T7"/>
                </a:cxn>
                <a:cxn ang="0">
                  <a:pos x="T8" y="T9"/>
                </a:cxn>
              </a:cxnLst>
              <a:rect l="0" t="0" r="r" b="b"/>
              <a:pathLst>
                <a:path w="27" h="5">
                  <a:moveTo>
                    <a:pt x="27" y="0"/>
                  </a:moveTo>
                  <a:lnTo>
                    <a:pt x="0" y="5"/>
                  </a:lnTo>
                  <a:lnTo>
                    <a:pt x="0" y="5"/>
                  </a:lnTo>
                  <a:lnTo>
                    <a:pt x="27" y="0"/>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687">
              <a:extLst>
                <a:ext uri="{FF2B5EF4-FFF2-40B4-BE49-F238E27FC236}">
                  <a16:creationId xmlns:a16="http://schemas.microsoft.com/office/drawing/2014/main" id="{BBBA02F1-9FE4-4050-9C00-199263C2BBE5}"/>
                </a:ext>
              </a:extLst>
            </p:cNvPr>
            <p:cNvSpPr>
              <a:spLocks noEditPoints="1"/>
            </p:cNvSpPr>
            <p:nvPr/>
          </p:nvSpPr>
          <p:spPr bwMode="auto">
            <a:xfrm>
              <a:off x="6070" y="2493"/>
              <a:ext cx="15" cy="23"/>
            </a:xfrm>
            <a:custGeom>
              <a:avLst/>
              <a:gdLst>
                <a:gd name="T0" fmla="*/ 3 w 15"/>
                <a:gd name="T1" fmla="*/ 23 h 23"/>
                <a:gd name="T2" fmla="*/ 0 w 15"/>
                <a:gd name="T3" fmla="*/ 0 h 23"/>
                <a:gd name="T4" fmla="*/ 15 w 15"/>
                <a:gd name="T5" fmla="*/ 4 h 23"/>
                <a:gd name="T6" fmla="*/ 3 w 15"/>
                <a:gd name="T7" fmla="*/ 23 h 23"/>
                <a:gd name="T8" fmla="*/ 3 w 15"/>
                <a:gd name="T9" fmla="*/ 2 h 23"/>
                <a:gd name="T10" fmla="*/ 5 w 15"/>
                <a:gd name="T11" fmla="*/ 21 h 23"/>
                <a:gd name="T12" fmla="*/ 15 w 15"/>
                <a:gd name="T13" fmla="*/ 4 h 23"/>
                <a:gd name="T14" fmla="*/ 3 w 15"/>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3">
                  <a:moveTo>
                    <a:pt x="3" y="23"/>
                  </a:moveTo>
                  <a:lnTo>
                    <a:pt x="0" y="0"/>
                  </a:lnTo>
                  <a:lnTo>
                    <a:pt x="15" y="4"/>
                  </a:lnTo>
                  <a:lnTo>
                    <a:pt x="3" y="23"/>
                  </a:lnTo>
                  <a:close/>
                  <a:moveTo>
                    <a:pt x="3" y="2"/>
                  </a:moveTo>
                  <a:lnTo>
                    <a:pt x="5" y="21"/>
                  </a:lnTo>
                  <a:lnTo>
                    <a:pt x="15" y="4"/>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688">
              <a:extLst>
                <a:ext uri="{FF2B5EF4-FFF2-40B4-BE49-F238E27FC236}">
                  <a16:creationId xmlns:a16="http://schemas.microsoft.com/office/drawing/2014/main" id="{8C7FE294-D237-4D76-A44E-579E16BF9A01}"/>
                </a:ext>
              </a:extLst>
            </p:cNvPr>
            <p:cNvSpPr>
              <a:spLocks/>
            </p:cNvSpPr>
            <p:nvPr/>
          </p:nvSpPr>
          <p:spPr bwMode="auto">
            <a:xfrm>
              <a:off x="6063" y="2497"/>
              <a:ext cx="22" cy="19"/>
            </a:xfrm>
            <a:custGeom>
              <a:avLst/>
              <a:gdLst>
                <a:gd name="T0" fmla="*/ 3 w 22"/>
                <a:gd name="T1" fmla="*/ 19 h 19"/>
                <a:gd name="T2" fmla="*/ 0 w 22"/>
                <a:gd name="T3" fmla="*/ 17 h 19"/>
                <a:gd name="T4" fmla="*/ 22 w 22"/>
                <a:gd name="T5" fmla="*/ 0 h 19"/>
                <a:gd name="T6" fmla="*/ 22 w 22"/>
                <a:gd name="T7" fmla="*/ 0 h 19"/>
                <a:gd name="T8" fmla="*/ 3 w 22"/>
                <a:gd name="T9" fmla="*/ 19 h 19"/>
              </a:gdLst>
              <a:ahLst/>
              <a:cxnLst>
                <a:cxn ang="0">
                  <a:pos x="T0" y="T1"/>
                </a:cxn>
                <a:cxn ang="0">
                  <a:pos x="T2" y="T3"/>
                </a:cxn>
                <a:cxn ang="0">
                  <a:pos x="T4" y="T5"/>
                </a:cxn>
                <a:cxn ang="0">
                  <a:pos x="T6" y="T7"/>
                </a:cxn>
                <a:cxn ang="0">
                  <a:pos x="T8" y="T9"/>
                </a:cxn>
              </a:cxnLst>
              <a:rect l="0" t="0" r="r" b="b"/>
              <a:pathLst>
                <a:path w="22" h="19">
                  <a:moveTo>
                    <a:pt x="3" y="19"/>
                  </a:moveTo>
                  <a:lnTo>
                    <a:pt x="0" y="17"/>
                  </a:lnTo>
                  <a:lnTo>
                    <a:pt x="22" y="0"/>
                  </a:lnTo>
                  <a:lnTo>
                    <a:pt x="22" y="0"/>
                  </a:lnTo>
                  <a:lnTo>
                    <a:pt x="3"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689">
              <a:extLst>
                <a:ext uri="{FF2B5EF4-FFF2-40B4-BE49-F238E27FC236}">
                  <a16:creationId xmlns:a16="http://schemas.microsoft.com/office/drawing/2014/main" id="{582EB513-2B91-452A-B8D9-075B769BDE59}"/>
                </a:ext>
              </a:extLst>
            </p:cNvPr>
            <p:cNvSpPr>
              <a:spLocks noEditPoints="1"/>
            </p:cNvSpPr>
            <p:nvPr/>
          </p:nvSpPr>
          <p:spPr bwMode="auto">
            <a:xfrm>
              <a:off x="5552" y="2421"/>
              <a:ext cx="108" cy="110"/>
            </a:xfrm>
            <a:custGeom>
              <a:avLst/>
              <a:gdLst>
                <a:gd name="T0" fmla="*/ 77 w 108"/>
                <a:gd name="T1" fmla="*/ 110 h 110"/>
                <a:gd name="T2" fmla="*/ 0 w 108"/>
                <a:gd name="T3" fmla="*/ 79 h 110"/>
                <a:gd name="T4" fmla="*/ 34 w 108"/>
                <a:gd name="T5" fmla="*/ 0 h 110"/>
                <a:gd name="T6" fmla="*/ 108 w 108"/>
                <a:gd name="T7" fmla="*/ 31 h 110"/>
                <a:gd name="T8" fmla="*/ 77 w 108"/>
                <a:gd name="T9" fmla="*/ 110 h 110"/>
                <a:gd name="T10" fmla="*/ 3 w 108"/>
                <a:gd name="T11" fmla="*/ 79 h 110"/>
                <a:gd name="T12" fmla="*/ 74 w 108"/>
                <a:gd name="T13" fmla="*/ 107 h 110"/>
                <a:gd name="T14" fmla="*/ 108 w 108"/>
                <a:gd name="T15" fmla="*/ 31 h 110"/>
                <a:gd name="T16" fmla="*/ 36 w 108"/>
                <a:gd name="T17" fmla="*/ 3 h 110"/>
                <a:gd name="T18" fmla="*/ 3 w 108"/>
                <a:gd name="T19"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10">
                  <a:moveTo>
                    <a:pt x="77" y="110"/>
                  </a:moveTo>
                  <a:lnTo>
                    <a:pt x="0" y="79"/>
                  </a:lnTo>
                  <a:lnTo>
                    <a:pt x="34" y="0"/>
                  </a:lnTo>
                  <a:lnTo>
                    <a:pt x="108" y="31"/>
                  </a:lnTo>
                  <a:lnTo>
                    <a:pt x="77" y="110"/>
                  </a:lnTo>
                  <a:close/>
                  <a:moveTo>
                    <a:pt x="3" y="79"/>
                  </a:moveTo>
                  <a:lnTo>
                    <a:pt x="74" y="107"/>
                  </a:lnTo>
                  <a:lnTo>
                    <a:pt x="108" y="31"/>
                  </a:lnTo>
                  <a:lnTo>
                    <a:pt x="36" y="3"/>
                  </a:lnTo>
                  <a:lnTo>
                    <a:pt x="3"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690">
              <a:extLst>
                <a:ext uri="{FF2B5EF4-FFF2-40B4-BE49-F238E27FC236}">
                  <a16:creationId xmlns:a16="http://schemas.microsoft.com/office/drawing/2014/main" id="{00159998-E452-493A-8CC8-9839A7D3B38C}"/>
                </a:ext>
              </a:extLst>
            </p:cNvPr>
            <p:cNvSpPr>
              <a:spLocks noEditPoints="1"/>
            </p:cNvSpPr>
            <p:nvPr/>
          </p:nvSpPr>
          <p:spPr bwMode="auto">
            <a:xfrm>
              <a:off x="5574" y="2417"/>
              <a:ext cx="95" cy="54"/>
            </a:xfrm>
            <a:custGeom>
              <a:avLst/>
              <a:gdLst>
                <a:gd name="T0" fmla="*/ 86 w 95"/>
                <a:gd name="T1" fmla="*/ 54 h 54"/>
                <a:gd name="T2" fmla="*/ 0 w 95"/>
                <a:gd name="T3" fmla="*/ 19 h 54"/>
                <a:gd name="T4" fmla="*/ 9 w 95"/>
                <a:gd name="T5" fmla="*/ 0 h 54"/>
                <a:gd name="T6" fmla="*/ 95 w 95"/>
                <a:gd name="T7" fmla="*/ 35 h 54"/>
                <a:gd name="T8" fmla="*/ 86 w 95"/>
                <a:gd name="T9" fmla="*/ 54 h 54"/>
                <a:gd name="T10" fmla="*/ 2 w 95"/>
                <a:gd name="T11" fmla="*/ 19 h 54"/>
                <a:gd name="T12" fmla="*/ 86 w 95"/>
                <a:gd name="T13" fmla="*/ 52 h 54"/>
                <a:gd name="T14" fmla="*/ 93 w 95"/>
                <a:gd name="T15" fmla="*/ 35 h 54"/>
                <a:gd name="T16" fmla="*/ 9 w 95"/>
                <a:gd name="T17" fmla="*/ 0 h 54"/>
                <a:gd name="T18" fmla="*/ 2 w 95"/>
                <a:gd name="T19"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54">
                  <a:moveTo>
                    <a:pt x="86" y="54"/>
                  </a:moveTo>
                  <a:lnTo>
                    <a:pt x="0" y="19"/>
                  </a:lnTo>
                  <a:lnTo>
                    <a:pt x="9" y="0"/>
                  </a:lnTo>
                  <a:lnTo>
                    <a:pt x="95" y="35"/>
                  </a:lnTo>
                  <a:lnTo>
                    <a:pt x="86" y="54"/>
                  </a:lnTo>
                  <a:close/>
                  <a:moveTo>
                    <a:pt x="2" y="19"/>
                  </a:moveTo>
                  <a:lnTo>
                    <a:pt x="86" y="52"/>
                  </a:lnTo>
                  <a:lnTo>
                    <a:pt x="93" y="35"/>
                  </a:lnTo>
                  <a:lnTo>
                    <a:pt x="9"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691">
              <a:extLst>
                <a:ext uri="{FF2B5EF4-FFF2-40B4-BE49-F238E27FC236}">
                  <a16:creationId xmlns:a16="http://schemas.microsoft.com/office/drawing/2014/main" id="{ECB852F6-997C-4BF5-B5CA-893935B11A31}"/>
                </a:ext>
              </a:extLst>
            </p:cNvPr>
            <p:cNvSpPr>
              <a:spLocks noEditPoints="1"/>
            </p:cNvSpPr>
            <p:nvPr/>
          </p:nvSpPr>
          <p:spPr bwMode="auto">
            <a:xfrm>
              <a:off x="5581" y="2428"/>
              <a:ext cx="52" cy="91"/>
            </a:xfrm>
            <a:custGeom>
              <a:avLst/>
              <a:gdLst>
                <a:gd name="T0" fmla="*/ 17 w 52"/>
                <a:gd name="T1" fmla="*/ 91 h 91"/>
                <a:gd name="T2" fmla="*/ 0 w 52"/>
                <a:gd name="T3" fmla="*/ 84 h 91"/>
                <a:gd name="T4" fmla="*/ 36 w 52"/>
                <a:gd name="T5" fmla="*/ 0 h 91"/>
                <a:gd name="T6" fmla="*/ 52 w 52"/>
                <a:gd name="T7" fmla="*/ 8 h 91"/>
                <a:gd name="T8" fmla="*/ 17 w 52"/>
                <a:gd name="T9" fmla="*/ 91 h 91"/>
                <a:gd name="T10" fmla="*/ 2 w 52"/>
                <a:gd name="T11" fmla="*/ 84 h 91"/>
                <a:gd name="T12" fmla="*/ 17 w 52"/>
                <a:gd name="T13" fmla="*/ 88 h 91"/>
                <a:gd name="T14" fmla="*/ 50 w 52"/>
                <a:gd name="T15" fmla="*/ 10 h 91"/>
                <a:gd name="T16" fmla="*/ 36 w 52"/>
                <a:gd name="T17" fmla="*/ 3 h 91"/>
                <a:gd name="T18" fmla="*/ 2 w 52"/>
                <a:gd name="T19" fmla="*/ 8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91">
                  <a:moveTo>
                    <a:pt x="17" y="91"/>
                  </a:moveTo>
                  <a:lnTo>
                    <a:pt x="0" y="84"/>
                  </a:lnTo>
                  <a:lnTo>
                    <a:pt x="36" y="0"/>
                  </a:lnTo>
                  <a:lnTo>
                    <a:pt x="52" y="8"/>
                  </a:lnTo>
                  <a:lnTo>
                    <a:pt x="17" y="91"/>
                  </a:lnTo>
                  <a:close/>
                  <a:moveTo>
                    <a:pt x="2" y="84"/>
                  </a:moveTo>
                  <a:lnTo>
                    <a:pt x="17" y="88"/>
                  </a:lnTo>
                  <a:lnTo>
                    <a:pt x="50" y="10"/>
                  </a:lnTo>
                  <a:lnTo>
                    <a:pt x="36" y="3"/>
                  </a:lnTo>
                  <a:lnTo>
                    <a:pt x="2" y="8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692">
              <a:extLst>
                <a:ext uri="{FF2B5EF4-FFF2-40B4-BE49-F238E27FC236}">
                  <a16:creationId xmlns:a16="http://schemas.microsoft.com/office/drawing/2014/main" id="{60B4A839-4336-4D5E-A743-51DC99EF051A}"/>
                </a:ext>
              </a:extLst>
            </p:cNvPr>
            <p:cNvSpPr>
              <a:spLocks noEditPoints="1"/>
            </p:cNvSpPr>
            <p:nvPr/>
          </p:nvSpPr>
          <p:spPr bwMode="auto">
            <a:xfrm>
              <a:off x="5564" y="2457"/>
              <a:ext cx="81" cy="48"/>
            </a:xfrm>
            <a:custGeom>
              <a:avLst/>
              <a:gdLst>
                <a:gd name="T0" fmla="*/ 74 w 81"/>
                <a:gd name="T1" fmla="*/ 48 h 48"/>
                <a:gd name="T2" fmla="*/ 0 w 81"/>
                <a:gd name="T3" fmla="*/ 17 h 48"/>
                <a:gd name="T4" fmla="*/ 7 w 81"/>
                <a:gd name="T5" fmla="*/ 0 h 48"/>
                <a:gd name="T6" fmla="*/ 81 w 81"/>
                <a:gd name="T7" fmla="*/ 31 h 48"/>
                <a:gd name="T8" fmla="*/ 74 w 81"/>
                <a:gd name="T9" fmla="*/ 48 h 48"/>
                <a:gd name="T10" fmla="*/ 3 w 81"/>
                <a:gd name="T11" fmla="*/ 17 h 48"/>
                <a:gd name="T12" fmla="*/ 74 w 81"/>
                <a:gd name="T13" fmla="*/ 45 h 48"/>
                <a:gd name="T14" fmla="*/ 79 w 81"/>
                <a:gd name="T15" fmla="*/ 31 h 48"/>
                <a:gd name="T16" fmla="*/ 7 w 81"/>
                <a:gd name="T17" fmla="*/ 2 h 48"/>
                <a:gd name="T18" fmla="*/ 3 w 81"/>
                <a:gd name="T19" fmla="*/ 1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48">
                  <a:moveTo>
                    <a:pt x="74" y="48"/>
                  </a:moveTo>
                  <a:lnTo>
                    <a:pt x="0" y="17"/>
                  </a:lnTo>
                  <a:lnTo>
                    <a:pt x="7" y="0"/>
                  </a:lnTo>
                  <a:lnTo>
                    <a:pt x="81" y="31"/>
                  </a:lnTo>
                  <a:lnTo>
                    <a:pt x="74" y="48"/>
                  </a:lnTo>
                  <a:close/>
                  <a:moveTo>
                    <a:pt x="3" y="17"/>
                  </a:moveTo>
                  <a:lnTo>
                    <a:pt x="74" y="45"/>
                  </a:lnTo>
                  <a:lnTo>
                    <a:pt x="79" y="31"/>
                  </a:lnTo>
                  <a:lnTo>
                    <a:pt x="7" y="2"/>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693">
              <a:extLst>
                <a:ext uri="{FF2B5EF4-FFF2-40B4-BE49-F238E27FC236}">
                  <a16:creationId xmlns:a16="http://schemas.microsoft.com/office/drawing/2014/main" id="{60D3FB19-42F8-4B5A-92E1-166F9676C3B4}"/>
                </a:ext>
              </a:extLst>
            </p:cNvPr>
            <p:cNvSpPr>
              <a:spLocks noEditPoints="1"/>
            </p:cNvSpPr>
            <p:nvPr/>
          </p:nvSpPr>
          <p:spPr bwMode="auto">
            <a:xfrm>
              <a:off x="5598" y="2393"/>
              <a:ext cx="24" cy="40"/>
            </a:xfrm>
            <a:custGeom>
              <a:avLst/>
              <a:gdLst>
                <a:gd name="T0" fmla="*/ 21 w 24"/>
                <a:gd name="T1" fmla="*/ 40 h 40"/>
                <a:gd name="T2" fmla="*/ 0 w 24"/>
                <a:gd name="T3" fmla="*/ 9 h 40"/>
                <a:gd name="T4" fmla="*/ 24 w 24"/>
                <a:gd name="T5" fmla="*/ 0 h 40"/>
                <a:gd name="T6" fmla="*/ 21 w 24"/>
                <a:gd name="T7" fmla="*/ 40 h 40"/>
                <a:gd name="T8" fmla="*/ 2 w 24"/>
                <a:gd name="T9" fmla="*/ 12 h 40"/>
                <a:gd name="T10" fmla="*/ 21 w 24"/>
                <a:gd name="T11" fmla="*/ 38 h 40"/>
                <a:gd name="T12" fmla="*/ 21 w 24"/>
                <a:gd name="T13" fmla="*/ 2 h 40"/>
                <a:gd name="T14" fmla="*/ 2 w 24"/>
                <a:gd name="T15" fmla="*/ 1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0">
                  <a:moveTo>
                    <a:pt x="21" y="40"/>
                  </a:moveTo>
                  <a:lnTo>
                    <a:pt x="0" y="9"/>
                  </a:lnTo>
                  <a:lnTo>
                    <a:pt x="24" y="0"/>
                  </a:lnTo>
                  <a:lnTo>
                    <a:pt x="21" y="40"/>
                  </a:lnTo>
                  <a:close/>
                  <a:moveTo>
                    <a:pt x="2" y="12"/>
                  </a:moveTo>
                  <a:lnTo>
                    <a:pt x="21" y="38"/>
                  </a:lnTo>
                  <a:lnTo>
                    <a:pt x="21"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694">
              <a:extLst>
                <a:ext uri="{FF2B5EF4-FFF2-40B4-BE49-F238E27FC236}">
                  <a16:creationId xmlns:a16="http://schemas.microsoft.com/office/drawing/2014/main" id="{058D0650-8344-427C-A8B5-4D16B97C5CD0}"/>
                </a:ext>
              </a:extLst>
            </p:cNvPr>
            <p:cNvSpPr>
              <a:spLocks/>
            </p:cNvSpPr>
            <p:nvPr/>
          </p:nvSpPr>
          <p:spPr bwMode="auto">
            <a:xfrm>
              <a:off x="5598" y="2402"/>
              <a:ext cx="38" cy="31"/>
            </a:xfrm>
            <a:custGeom>
              <a:avLst/>
              <a:gdLst>
                <a:gd name="T0" fmla="*/ 38 w 38"/>
                <a:gd name="T1" fmla="*/ 31 h 31"/>
                <a:gd name="T2" fmla="*/ 0 w 38"/>
                <a:gd name="T3" fmla="*/ 3 h 31"/>
                <a:gd name="T4" fmla="*/ 0 w 38"/>
                <a:gd name="T5" fmla="*/ 0 h 31"/>
                <a:gd name="T6" fmla="*/ 38 w 38"/>
                <a:gd name="T7" fmla="*/ 29 h 31"/>
                <a:gd name="T8" fmla="*/ 38 w 38"/>
                <a:gd name="T9" fmla="*/ 31 h 31"/>
              </a:gdLst>
              <a:ahLst/>
              <a:cxnLst>
                <a:cxn ang="0">
                  <a:pos x="T0" y="T1"/>
                </a:cxn>
                <a:cxn ang="0">
                  <a:pos x="T2" y="T3"/>
                </a:cxn>
                <a:cxn ang="0">
                  <a:pos x="T4" y="T5"/>
                </a:cxn>
                <a:cxn ang="0">
                  <a:pos x="T6" y="T7"/>
                </a:cxn>
                <a:cxn ang="0">
                  <a:pos x="T8" y="T9"/>
                </a:cxn>
              </a:cxnLst>
              <a:rect l="0" t="0" r="r" b="b"/>
              <a:pathLst>
                <a:path w="38" h="31">
                  <a:moveTo>
                    <a:pt x="38" y="31"/>
                  </a:moveTo>
                  <a:lnTo>
                    <a:pt x="0" y="3"/>
                  </a:lnTo>
                  <a:lnTo>
                    <a:pt x="0" y="0"/>
                  </a:lnTo>
                  <a:lnTo>
                    <a:pt x="38" y="29"/>
                  </a:lnTo>
                  <a:lnTo>
                    <a:pt x="38"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695">
              <a:extLst>
                <a:ext uri="{FF2B5EF4-FFF2-40B4-BE49-F238E27FC236}">
                  <a16:creationId xmlns:a16="http://schemas.microsoft.com/office/drawing/2014/main" id="{B568BAD9-BBF9-44ED-AA10-1FBB8A2251C6}"/>
                </a:ext>
              </a:extLst>
            </p:cNvPr>
            <p:cNvSpPr>
              <a:spLocks noEditPoints="1"/>
            </p:cNvSpPr>
            <p:nvPr/>
          </p:nvSpPr>
          <p:spPr bwMode="auto">
            <a:xfrm>
              <a:off x="5622" y="2405"/>
              <a:ext cx="38" cy="31"/>
            </a:xfrm>
            <a:custGeom>
              <a:avLst/>
              <a:gdLst>
                <a:gd name="T0" fmla="*/ 0 w 38"/>
                <a:gd name="T1" fmla="*/ 31 h 31"/>
                <a:gd name="T2" fmla="*/ 26 w 38"/>
                <a:gd name="T3" fmla="*/ 0 h 31"/>
                <a:gd name="T4" fmla="*/ 38 w 38"/>
                <a:gd name="T5" fmla="*/ 23 h 31"/>
                <a:gd name="T6" fmla="*/ 0 w 38"/>
                <a:gd name="T7" fmla="*/ 31 h 31"/>
                <a:gd name="T8" fmla="*/ 26 w 38"/>
                <a:gd name="T9" fmla="*/ 2 h 31"/>
                <a:gd name="T10" fmla="*/ 2 w 38"/>
                <a:gd name="T11" fmla="*/ 28 h 31"/>
                <a:gd name="T12" fmla="*/ 35 w 38"/>
                <a:gd name="T13" fmla="*/ 23 h 31"/>
                <a:gd name="T14" fmla="*/ 26 w 38"/>
                <a:gd name="T15" fmla="*/ 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1">
                  <a:moveTo>
                    <a:pt x="0" y="31"/>
                  </a:moveTo>
                  <a:lnTo>
                    <a:pt x="26" y="0"/>
                  </a:lnTo>
                  <a:lnTo>
                    <a:pt x="38" y="23"/>
                  </a:lnTo>
                  <a:lnTo>
                    <a:pt x="0" y="31"/>
                  </a:lnTo>
                  <a:close/>
                  <a:moveTo>
                    <a:pt x="26" y="2"/>
                  </a:moveTo>
                  <a:lnTo>
                    <a:pt x="2" y="28"/>
                  </a:lnTo>
                  <a:lnTo>
                    <a:pt x="35" y="23"/>
                  </a:lnTo>
                  <a:lnTo>
                    <a:pt x="26"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696">
              <a:extLst>
                <a:ext uri="{FF2B5EF4-FFF2-40B4-BE49-F238E27FC236}">
                  <a16:creationId xmlns:a16="http://schemas.microsoft.com/office/drawing/2014/main" id="{DF07E17D-82E1-4012-BF87-3CE6ABC2B9CE}"/>
                </a:ext>
              </a:extLst>
            </p:cNvPr>
            <p:cNvSpPr>
              <a:spLocks/>
            </p:cNvSpPr>
            <p:nvPr/>
          </p:nvSpPr>
          <p:spPr bwMode="auto">
            <a:xfrm>
              <a:off x="5612" y="2421"/>
              <a:ext cx="45" cy="7"/>
            </a:xfrm>
            <a:custGeom>
              <a:avLst/>
              <a:gdLst>
                <a:gd name="T0" fmla="*/ 0 w 45"/>
                <a:gd name="T1" fmla="*/ 0 h 7"/>
                <a:gd name="T2" fmla="*/ 0 w 45"/>
                <a:gd name="T3" fmla="*/ 0 h 7"/>
                <a:gd name="T4" fmla="*/ 45 w 45"/>
                <a:gd name="T5" fmla="*/ 7 h 7"/>
                <a:gd name="T6" fmla="*/ 45 w 45"/>
                <a:gd name="T7" fmla="*/ 7 h 7"/>
                <a:gd name="T8" fmla="*/ 0 w 45"/>
                <a:gd name="T9" fmla="*/ 0 h 7"/>
              </a:gdLst>
              <a:ahLst/>
              <a:cxnLst>
                <a:cxn ang="0">
                  <a:pos x="T0" y="T1"/>
                </a:cxn>
                <a:cxn ang="0">
                  <a:pos x="T2" y="T3"/>
                </a:cxn>
                <a:cxn ang="0">
                  <a:pos x="T4" y="T5"/>
                </a:cxn>
                <a:cxn ang="0">
                  <a:pos x="T6" y="T7"/>
                </a:cxn>
                <a:cxn ang="0">
                  <a:pos x="T8" y="T9"/>
                </a:cxn>
              </a:cxnLst>
              <a:rect l="0" t="0" r="r" b="b"/>
              <a:pathLst>
                <a:path w="45" h="7">
                  <a:moveTo>
                    <a:pt x="0" y="0"/>
                  </a:moveTo>
                  <a:lnTo>
                    <a:pt x="0" y="0"/>
                  </a:lnTo>
                  <a:lnTo>
                    <a:pt x="45" y="7"/>
                  </a:lnTo>
                  <a:lnTo>
                    <a:pt x="45" y="7"/>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697">
              <a:extLst>
                <a:ext uri="{FF2B5EF4-FFF2-40B4-BE49-F238E27FC236}">
                  <a16:creationId xmlns:a16="http://schemas.microsoft.com/office/drawing/2014/main" id="{42653F0E-14B5-4248-8171-70E76507B635}"/>
                </a:ext>
              </a:extLst>
            </p:cNvPr>
            <p:cNvSpPr>
              <a:spLocks noEditPoints="1"/>
            </p:cNvSpPr>
            <p:nvPr/>
          </p:nvSpPr>
          <p:spPr bwMode="auto">
            <a:xfrm>
              <a:off x="5760" y="1653"/>
              <a:ext cx="64" cy="67"/>
            </a:xfrm>
            <a:custGeom>
              <a:avLst/>
              <a:gdLst>
                <a:gd name="T0" fmla="*/ 43 w 64"/>
                <a:gd name="T1" fmla="*/ 67 h 67"/>
                <a:gd name="T2" fmla="*/ 0 w 64"/>
                <a:gd name="T3" fmla="*/ 48 h 67"/>
                <a:gd name="T4" fmla="*/ 19 w 64"/>
                <a:gd name="T5" fmla="*/ 0 h 67"/>
                <a:gd name="T6" fmla="*/ 64 w 64"/>
                <a:gd name="T7" fmla="*/ 19 h 67"/>
                <a:gd name="T8" fmla="*/ 43 w 64"/>
                <a:gd name="T9" fmla="*/ 67 h 67"/>
                <a:gd name="T10" fmla="*/ 0 w 64"/>
                <a:gd name="T11" fmla="*/ 45 h 67"/>
                <a:gd name="T12" fmla="*/ 43 w 64"/>
                <a:gd name="T13" fmla="*/ 64 h 67"/>
                <a:gd name="T14" fmla="*/ 62 w 64"/>
                <a:gd name="T15" fmla="*/ 19 h 67"/>
                <a:gd name="T16" fmla="*/ 19 w 64"/>
                <a:gd name="T17" fmla="*/ 0 h 67"/>
                <a:gd name="T18" fmla="*/ 0 w 64"/>
                <a:gd name="T19" fmla="*/ 4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7">
                  <a:moveTo>
                    <a:pt x="43" y="67"/>
                  </a:moveTo>
                  <a:lnTo>
                    <a:pt x="0" y="48"/>
                  </a:lnTo>
                  <a:lnTo>
                    <a:pt x="19" y="0"/>
                  </a:lnTo>
                  <a:lnTo>
                    <a:pt x="64" y="19"/>
                  </a:lnTo>
                  <a:lnTo>
                    <a:pt x="43" y="67"/>
                  </a:lnTo>
                  <a:close/>
                  <a:moveTo>
                    <a:pt x="0" y="45"/>
                  </a:moveTo>
                  <a:lnTo>
                    <a:pt x="43" y="64"/>
                  </a:lnTo>
                  <a:lnTo>
                    <a:pt x="62" y="19"/>
                  </a:lnTo>
                  <a:lnTo>
                    <a:pt x="19" y="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Freeform 698">
              <a:extLst>
                <a:ext uri="{FF2B5EF4-FFF2-40B4-BE49-F238E27FC236}">
                  <a16:creationId xmlns:a16="http://schemas.microsoft.com/office/drawing/2014/main" id="{1E1DF70C-52AA-4B69-BFF4-39BE37FF577A}"/>
                </a:ext>
              </a:extLst>
            </p:cNvPr>
            <p:cNvSpPr>
              <a:spLocks noEditPoints="1"/>
            </p:cNvSpPr>
            <p:nvPr/>
          </p:nvSpPr>
          <p:spPr bwMode="auto">
            <a:xfrm>
              <a:off x="5772" y="1648"/>
              <a:ext cx="57" cy="34"/>
            </a:xfrm>
            <a:custGeom>
              <a:avLst/>
              <a:gdLst>
                <a:gd name="T0" fmla="*/ 52 w 57"/>
                <a:gd name="T1" fmla="*/ 34 h 34"/>
                <a:gd name="T2" fmla="*/ 0 w 57"/>
                <a:gd name="T3" fmla="*/ 12 h 34"/>
                <a:gd name="T4" fmla="*/ 5 w 57"/>
                <a:gd name="T5" fmla="*/ 0 h 34"/>
                <a:gd name="T6" fmla="*/ 57 w 57"/>
                <a:gd name="T7" fmla="*/ 22 h 34"/>
                <a:gd name="T8" fmla="*/ 52 w 57"/>
                <a:gd name="T9" fmla="*/ 34 h 34"/>
                <a:gd name="T10" fmla="*/ 0 w 57"/>
                <a:gd name="T11" fmla="*/ 12 h 34"/>
                <a:gd name="T12" fmla="*/ 52 w 57"/>
                <a:gd name="T13" fmla="*/ 34 h 34"/>
                <a:gd name="T14" fmla="*/ 57 w 57"/>
                <a:gd name="T15" fmla="*/ 24 h 34"/>
                <a:gd name="T16" fmla="*/ 5 w 57"/>
                <a:gd name="T17" fmla="*/ 3 h 34"/>
                <a:gd name="T18" fmla="*/ 0 w 57"/>
                <a:gd name="T19" fmla="*/ 1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34">
                  <a:moveTo>
                    <a:pt x="52" y="34"/>
                  </a:moveTo>
                  <a:lnTo>
                    <a:pt x="0" y="12"/>
                  </a:lnTo>
                  <a:lnTo>
                    <a:pt x="5" y="0"/>
                  </a:lnTo>
                  <a:lnTo>
                    <a:pt x="57" y="22"/>
                  </a:lnTo>
                  <a:lnTo>
                    <a:pt x="52" y="34"/>
                  </a:lnTo>
                  <a:close/>
                  <a:moveTo>
                    <a:pt x="0" y="12"/>
                  </a:moveTo>
                  <a:lnTo>
                    <a:pt x="52" y="34"/>
                  </a:lnTo>
                  <a:lnTo>
                    <a:pt x="57" y="24"/>
                  </a:lnTo>
                  <a:lnTo>
                    <a:pt x="5" y="3"/>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699">
              <a:extLst>
                <a:ext uri="{FF2B5EF4-FFF2-40B4-BE49-F238E27FC236}">
                  <a16:creationId xmlns:a16="http://schemas.microsoft.com/office/drawing/2014/main" id="{3690AB6F-AE99-463D-AB52-6864EF4819DA}"/>
                </a:ext>
              </a:extLst>
            </p:cNvPr>
            <p:cNvSpPr>
              <a:spLocks noEditPoints="1"/>
            </p:cNvSpPr>
            <p:nvPr/>
          </p:nvSpPr>
          <p:spPr bwMode="auto">
            <a:xfrm>
              <a:off x="5777" y="1658"/>
              <a:ext cx="31" cy="52"/>
            </a:xfrm>
            <a:custGeom>
              <a:avLst/>
              <a:gdLst>
                <a:gd name="T0" fmla="*/ 9 w 31"/>
                <a:gd name="T1" fmla="*/ 52 h 52"/>
                <a:gd name="T2" fmla="*/ 0 w 31"/>
                <a:gd name="T3" fmla="*/ 50 h 52"/>
                <a:gd name="T4" fmla="*/ 19 w 31"/>
                <a:gd name="T5" fmla="*/ 0 h 52"/>
                <a:gd name="T6" fmla="*/ 31 w 31"/>
                <a:gd name="T7" fmla="*/ 4 h 52"/>
                <a:gd name="T8" fmla="*/ 9 w 31"/>
                <a:gd name="T9" fmla="*/ 52 h 52"/>
                <a:gd name="T10" fmla="*/ 0 w 31"/>
                <a:gd name="T11" fmla="*/ 47 h 52"/>
                <a:gd name="T12" fmla="*/ 9 w 31"/>
                <a:gd name="T13" fmla="*/ 52 h 52"/>
                <a:gd name="T14" fmla="*/ 28 w 31"/>
                <a:gd name="T15" fmla="*/ 4 h 52"/>
                <a:gd name="T16" fmla="*/ 21 w 31"/>
                <a:gd name="T17" fmla="*/ 0 h 52"/>
                <a:gd name="T18" fmla="*/ 0 w 31"/>
                <a:gd name="T19" fmla="*/ 4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2">
                  <a:moveTo>
                    <a:pt x="9" y="52"/>
                  </a:moveTo>
                  <a:lnTo>
                    <a:pt x="0" y="50"/>
                  </a:lnTo>
                  <a:lnTo>
                    <a:pt x="19" y="0"/>
                  </a:lnTo>
                  <a:lnTo>
                    <a:pt x="31" y="4"/>
                  </a:lnTo>
                  <a:lnTo>
                    <a:pt x="9" y="52"/>
                  </a:lnTo>
                  <a:close/>
                  <a:moveTo>
                    <a:pt x="0" y="47"/>
                  </a:moveTo>
                  <a:lnTo>
                    <a:pt x="9" y="52"/>
                  </a:lnTo>
                  <a:lnTo>
                    <a:pt x="28" y="4"/>
                  </a:lnTo>
                  <a:lnTo>
                    <a:pt x="21" y="0"/>
                  </a:lnTo>
                  <a:lnTo>
                    <a:pt x="0"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700">
              <a:extLst>
                <a:ext uri="{FF2B5EF4-FFF2-40B4-BE49-F238E27FC236}">
                  <a16:creationId xmlns:a16="http://schemas.microsoft.com/office/drawing/2014/main" id="{B3B9B5DE-B8DC-4B69-8A5E-863ED4985830}"/>
                </a:ext>
              </a:extLst>
            </p:cNvPr>
            <p:cNvSpPr>
              <a:spLocks noEditPoints="1"/>
            </p:cNvSpPr>
            <p:nvPr/>
          </p:nvSpPr>
          <p:spPr bwMode="auto">
            <a:xfrm>
              <a:off x="5765" y="1674"/>
              <a:ext cx="50" cy="29"/>
            </a:xfrm>
            <a:custGeom>
              <a:avLst/>
              <a:gdLst>
                <a:gd name="T0" fmla="*/ 45 w 50"/>
                <a:gd name="T1" fmla="*/ 29 h 29"/>
                <a:gd name="T2" fmla="*/ 0 w 50"/>
                <a:gd name="T3" fmla="*/ 10 h 29"/>
                <a:gd name="T4" fmla="*/ 5 w 50"/>
                <a:gd name="T5" fmla="*/ 0 h 29"/>
                <a:gd name="T6" fmla="*/ 50 w 50"/>
                <a:gd name="T7" fmla="*/ 19 h 29"/>
                <a:gd name="T8" fmla="*/ 45 w 50"/>
                <a:gd name="T9" fmla="*/ 29 h 29"/>
                <a:gd name="T10" fmla="*/ 2 w 50"/>
                <a:gd name="T11" fmla="*/ 10 h 29"/>
                <a:gd name="T12" fmla="*/ 45 w 50"/>
                <a:gd name="T13" fmla="*/ 27 h 29"/>
                <a:gd name="T14" fmla="*/ 50 w 50"/>
                <a:gd name="T15" fmla="*/ 19 h 29"/>
                <a:gd name="T16" fmla="*/ 5 w 50"/>
                <a:gd name="T17" fmla="*/ 0 h 29"/>
                <a:gd name="T18" fmla="*/ 2 w 50"/>
                <a:gd name="T19"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9">
                  <a:moveTo>
                    <a:pt x="45" y="29"/>
                  </a:moveTo>
                  <a:lnTo>
                    <a:pt x="0" y="10"/>
                  </a:lnTo>
                  <a:lnTo>
                    <a:pt x="5" y="0"/>
                  </a:lnTo>
                  <a:lnTo>
                    <a:pt x="50" y="19"/>
                  </a:lnTo>
                  <a:lnTo>
                    <a:pt x="45" y="29"/>
                  </a:lnTo>
                  <a:close/>
                  <a:moveTo>
                    <a:pt x="2" y="10"/>
                  </a:moveTo>
                  <a:lnTo>
                    <a:pt x="45" y="27"/>
                  </a:lnTo>
                  <a:lnTo>
                    <a:pt x="50" y="19"/>
                  </a:lnTo>
                  <a:lnTo>
                    <a:pt x="5"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701">
              <a:extLst>
                <a:ext uri="{FF2B5EF4-FFF2-40B4-BE49-F238E27FC236}">
                  <a16:creationId xmlns:a16="http://schemas.microsoft.com/office/drawing/2014/main" id="{8E66223D-B3F3-445D-A26D-CFB43276E0D8}"/>
                </a:ext>
              </a:extLst>
            </p:cNvPr>
            <p:cNvSpPr>
              <a:spLocks noEditPoints="1"/>
            </p:cNvSpPr>
            <p:nvPr/>
          </p:nvSpPr>
          <p:spPr bwMode="auto">
            <a:xfrm>
              <a:off x="5786" y="1634"/>
              <a:ext cx="15" cy="26"/>
            </a:xfrm>
            <a:custGeom>
              <a:avLst/>
              <a:gdLst>
                <a:gd name="T0" fmla="*/ 12 w 15"/>
                <a:gd name="T1" fmla="*/ 26 h 26"/>
                <a:gd name="T2" fmla="*/ 0 w 15"/>
                <a:gd name="T3" fmla="*/ 7 h 26"/>
                <a:gd name="T4" fmla="*/ 15 w 15"/>
                <a:gd name="T5" fmla="*/ 0 h 26"/>
                <a:gd name="T6" fmla="*/ 12 w 15"/>
                <a:gd name="T7" fmla="*/ 26 h 26"/>
                <a:gd name="T8" fmla="*/ 0 w 15"/>
                <a:gd name="T9" fmla="*/ 7 h 26"/>
                <a:gd name="T10" fmla="*/ 12 w 15"/>
                <a:gd name="T11" fmla="*/ 24 h 26"/>
                <a:gd name="T12" fmla="*/ 15 w 15"/>
                <a:gd name="T13" fmla="*/ 2 h 26"/>
                <a:gd name="T14" fmla="*/ 0 w 15"/>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6">
                  <a:moveTo>
                    <a:pt x="12" y="26"/>
                  </a:moveTo>
                  <a:lnTo>
                    <a:pt x="0" y="7"/>
                  </a:lnTo>
                  <a:lnTo>
                    <a:pt x="15" y="0"/>
                  </a:lnTo>
                  <a:lnTo>
                    <a:pt x="12" y="26"/>
                  </a:lnTo>
                  <a:close/>
                  <a:moveTo>
                    <a:pt x="0" y="7"/>
                  </a:moveTo>
                  <a:lnTo>
                    <a:pt x="12" y="24"/>
                  </a:lnTo>
                  <a:lnTo>
                    <a:pt x="15" y="2"/>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702">
              <a:extLst>
                <a:ext uri="{FF2B5EF4-FFF2-40B4-BE49-F238E27FC236}">
                  <a16:creationId xmlns:a16="http://schemas.microsoft.com/office/drawing/2014/main" id="{8DD576A9-8041-42A2-B21A-90A0844C4525}"/>
                </a:ext>
              </a:extLst>
            </p:cNvPr>
            <p:cNvSpPr>
              <a:spLocks/>
            </p:cNvSpPr>
            <p:nvPr/>
          </p:nvSpPr>
          <p:spPr bwMode="auto">
            <a:xfrm>
              <a:off x="5786" y="1641"/>
              <a:ext cx="24" cy="17"/>
            </a:xfrm>
            <a:custGeom>
              <a:avLst/>
              <a:gdLst>
                <a:gd name="T0" fmla="*/ 24 w 24"/>
                <a:gd name="T1" fmla="*/ 17 h 17"/>
                <a:gd name="T2" fmla="*/ 0 w 24"/>
                <a:gd name="T3" fmla="*/ 0 h 17"/>
                <a:gd name="T4" fmla="*/ 0 w 24"/>
                <a:gd name="T5" fmla="*/ 0 h 17"/>
                <a:gd name="T6" fmla="*/ 24 w 24"/>
                <a:gd name="T7" fmla="*/ 17 h 17"/>
                <a:gd name="T8" fmla="*/ 24 w 24"/>
                <a:gd name="T9" fmla="*/ 17 h 17"/>
              </a:gdLst>
              <a:ahLst/>
              <a:cxnLst>
                <a:cxn ang="0">
                  <a:pos x="T0" y="T1"/>
                </a:cxn>
                <a:cxn ang="0">
                  <a:pos x="T2" y="T3"/>
                </a:cxn>
                <a:cxn ang="0">
                  <a:pos x="T4" y="T5"/>
                </a:cxn>
                <a:cxn ang="0">
                  <a:pos x="T6" y="T7"/>
                </a:cxn>
                <a:cxn ang="0">
                  <a:pos x="T8" y="T9"/>
                </a:cxn>
              </a:cxnLst>
              <a:rect l="0" t="0" r="r" b="b"/>
              <a:pathLst>
                <a:path w="24" h="17">
                  <a:moveTo>
                    <a:pt x="24" y="17"/>
                  </a:moveTo>
                  <a:lnTo>
                    <a:pt x="0" y="0"/>
                  </a:lnTo>
                  <a:lnTo>
                    <a:pt x="0" y="0"/>
                  </a:lnTo>
                  <a:lnTo>
                    <a:pt x="24" y="17"/>
                  </a:lnTo>
                  <a:lnTo>
                    <a:pt x="24"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703">
              <a:extLst>
                <a:ext uri="{FF2B5EF4-FFF2-40B4-BE49-F238E27FC236}">
                  <a16:creationId xmlns:a16="http://schemas.microsoft.com/office/drawing/2014/main" id="{AA585B52-9550-4622-95F2-2CD9F4BA2C4E}"/>
                </a:ext>
              </a:extLst>
            </p:cNvPr>
            <p:cNvSpPr>
              <a:spLocks noEditPoints="1"/>
            </p:cNvSpPr>
            <p:nvPr/>
          </p:nvSpPr>
          <p:spPr bwMode="auto">
            <a:xfrm>
              <a:off x="5801" y="1641"/>
              <a:ext cx="21" cy="19"/>
            </a:xfrm>
            <a:custGeom>
              <a:avLst/>
              <a:gdLst>
                <a:gd name="T0" fmla="*/ 0 w 21"/>
                <a:gd name="T1" fmla="*/ 19 h 19"/>
                <a:gd name="T2" fmla="*/ 16 w 21"/>
                <a:gd name="T3" fmla="*/ 0 h 19"/>
                <a:gd name="T4" fmla="*/ 21 w 21"/>
                <a:gd name="T5" fmla="*/ 17 h 19"/>
                <a:gd name="T6" fmla="*/ 0 w 21"/>
                <a:gd name="T7" fmla="*/ 19 h 19"/>
                <a:gd name="T8" fmla="*/ 16 w 21"/>
                <a:gd name="T9" fmla="*/ 2 h 19"/>
                <a:gd name="T10" fmla="*/ 2 w 21"/>
                <a:gd name="T11" fmla="*/ 17 h 19"/>
                <a:gd name="T12" fmla="*/ 21 w 21"/>
                <a:gd name="T13" fmla="*/ 14 h 19"/>
                <a:gd name="T14" fmla="*/ 16 w 21"/>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9">
                  <a:moveTo>
                    <a:pt x="0" y="19"/>
                  </a:moveTo>
                  <a:lnTo>
                    <a:pt x="16" y="0"/>
                  </a:lnTo>
                  <a:lnTo>
                    <a:pt x="21" y="17"/>
                  </a:lnTo>
                  <a:lnTo>
                    <a:pt x="0" y="19"/>
                  </a:lnTo>
                  <a:close/>
                  <a:moveTo>
                    <a:pt x="16" y="2"/>
                  </a:moveTo>
                  <a:lnTo>
                    <a:pt x="2" y="17"/>
                  </a:lnTo>
                  <a:lnTo>
                    <a:pt x="21" y="14"/>
                  </a:lnTo>
                  <a:lnTo>
                    <a:pt x="1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704">
              <a:extLst>
                <a:ext uri="{FF2B5EF4-FFF2-40B4-BE49-F238E27FC236}">
                  <a16:creationId xmlns:a16="http://schemas.microsoft.com/office/drawing/2014/main" id="{83B79C71-C0DA-4F68-83A1-90650DCB4BB8}"/>
                </a:ext>
              </a:extLst>
            </p:cNvPr>
            <p:cNvSpPr>
              <a:spLocks/>
            </p:cNvSpPr>
            <p:nvPr/>
          </p:nvSpPr>
          <p:spPr bwMode="auto">
            <a:xfrm>
              <a:off x="5793" y="1651"/>
              <a:ext cx="29" cy="7"/>
            </a:xfrm>
            <a:custGeom>
              <a:avLst/>
              <a:gdLst>
                <a:gd name="T0" fmla="*/ 0 w 29"/>
                <a:gd name="T1" fmla="*/ 2 h 7"/>
                <a:gd name="T2" fmla="*/ 0 w 29"/>
                <a:gd name="T3" fmla="*/ 0 h 7"/>
                <a:gd name="T4" fmla="*/ 29 w 29"/>
                <a:gd name="T5" fmla="*/ 4 h 7"/>
                <a:gd name="T6" fmla="*/ 29 w 29"/>
                <a:gd name="T7" fmla="*/ 7 h 7"/>
                <a:gd name="T8" fmla="*/ 0 w 29"/>
                <a:gd name="T9" fmla="*/ 2 h 7"/>
              </a:gdLst>
              <a:ahLst/>
              <a:cxnLst>
                <a:cxn ang="0">
                  <a:pos x="T0" y="T1"/>
                </a:cxn>
                <a:cxn ang="0">
                  <a:pos x="T2" y="T3"/>
                </a:cxn>
                <a:cxn ang="0">
                  <a:pos x="T4" y="T5"/>
                </a:cxn>
                <a:cxn ang="0">
                  <a:pos x="T6" y="T7"/>
                </a:cxn>
                <a:cxn ang="0">
                  <a:pos x="T8" y="T9"/>
                </a:cxn>
              </a:cxnLst>
              <a:rect l="0" t="0" r="r" b="b"/>
              <a:pathLst>
                <a:path w="29" h="7">
                  <a:moveTo>
                    <a:pt x="0" y="2"/>
                  </a:moveTo>
                  <a:lnTo>
                    <a:pt x="0" y="0"/>
                  </a:lnTo>
                  <a:lnTo>
                    <a:pt x="29" y="4"/>
                  </a:lnTo>
                  <a:lnTo>
                    <a:pt x="29" y="7"/>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705">
              <a:extLst>
                <a:ext uri="{FF2B5EF4-FFF2-40B4-BE49-F238E27FC236}">
                  <a16:creationId xmlns:a16="http://schemas.microsoft.com/office/drawing/2014/main" id="{AA5A3C09-B03F-4D31-A361-CA646D813DDC}"/>
                </a:ext>
              </a:extLst>
            </p:cNvPr>
            <p:cNvSpPr>
              <a:spLocks noEditPoints="1"/>
            </p:cNvSpPr>
            <p:nvPr/>
          </p:nvSpPr>
          <p:spPr bwMode="auto">
            <a:xfrm>
              <a:off x="5815" y="1667"/>
              <a:ext cx="117" cy="117"/>
            </a:xfrm>
            <a:custGeom>
              <a:avLst/>
              <a:gdLst>
                <a:gd name="T0" fmla="*/ 55 w 117"/>
                <a:gd name="T1" fmla="*/ 117 h 117"/>
                <a:gd name="T2" fmla="*/ 0 w 117"/>
                <a:gd name="T3" fmla="*/ 57 h 117"/>
                <a:gd name="T4" fmla="*/ 64 w 117"/>
                <a:gd name="T5" fmla="*/ 0 h 117"/>
                <a:gd name="T6" fmla="*/ 117 w 117"/>
                <a:gd name="T7" fmla="*/ 60 h 117"/>
                <a:gd name="T8" fmla="*/ 55 w 117"/>
                <a:gd name="T9" fmla="*/ 117 h 117"/>
                <a:gd name="T10" fmla="*/ 2 w 117"/>
                <a:gd name="T11" fmla="*/ 57 h 117"/>
                <a:gd name="T12" fmla="*/ 55 w 117"/>
                <a:gd name="T13" fmla="*/ 114 h 117"/>
                <a:gd name="T14" fmla="*/ 114 w 117"/>
                <a:gd name="T15" fmla="*/ 60 h 117"/>
                <a:gd name="T16" fmla="*/ 64 w 117"/>
                <a:gd name="T17" fmla="*/ 3 h 117"/>
                <a:gd name="T18" fmla="*/ 2 w 117"/>
                <a:gd name="T19" fmla="*/ 5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17">
                  <a:moveTo>
                    <a:pt x="55" y="117"/>
                  </a:moveTo>
                  <a:lnTo>
                    <a:pt x="0" y="57"/>
                  </a:lnTo>
                  <a:lnTo>
                    <a:pt x="64" y="0"/>
                  </a:lnTo>
                  <a:lnTo>
                    <a:pt x="117" y="60"/>
                  </a:lnTo>
                  <a:lnTo>
                    <a:pt x="55" y="117"/>
                  </a:lnTo>
                  <a:close/>
                  <a:moveTo>
                    <a:pt x="2" y="57"/>
                  </a:moveTo>
                  <a:lnTo>
                    <a:pt x="55" y="114"/>
                  </a:lnTo>
                  <a:lnTo>
                    <a:pt x="114" y="60"/>
                  </a:lnTo>
                  <a:lnTo>
                    <a:pt x="64" y="3"/>
                  </a:lnTo>
                  <a:lnTo>
                    <a:pt x="2"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706">
              <a:extLst>
                <a:ext uri="{FF2B5EF4-FFF2-40B4-BE49-F238E27FC236}">
                  <a16:creationId xmlns:a16="http://schemas.microsoft.com/office/drawing/2014/main" id="{B4999BFE-1410-47C1-B784-4466EB1C88F6}"/>
                </a:ext>
              </a:extLst>
            </p:cNvPr>
            <p:cNvSpPr>
              <a:spLocks noEditPoints="1"/>
            </p:cNvSpPr>
            <p:nvPr/>
          </p:nvSpPr>
          <p:spPr bwMode="auto">
            <a:xfrm>
              <a:off x="5863" y="1660"/>
              <a:ext cx="78" cy="83"/>
            </a:xfrm>
            <a:custGeom>
              <a:avLst/>
              <a:gdLst>
                <a:gd name="T0" fmla="*/ 62 w 78"/>
                <a:gd name="T1" fmla="*/ 83 h 83"/>
                <a:gd name="T2" fmla="*/ 0 w 78"/>
                <a:gd name="T3" fmla="*/ 14 h 83"/>
                <a:gd name="T4" fmla="*/ 16 w 78"/>
                <a:gd name="T5" fmla="*/ 0 h 83"/>
                <a:gd name="T6" fmla="*/ 78 w 78"/>
                <a:gd name="T7" fmla="*/ 69 h 83"/>
                <a:gd name="T8" fmla="*/ 62 w 78"/>
                <a:gd name="T9" fmla="*/ 83 h 83"/>
                <a:gd name="T10" fmla="*/ 2 w 78"/>
                <a:gd name="T11" fmla="*/ 14 h 83"/>
                <a:gd name="T12" fmla="*/ 62 w 78"/>
                <a:gd name="T13" fmla="*/ 81 h 83"/>
                <a:gd name="T14" fmla="*/ 76 w 78"/>
                <a:gd name="T15" fmla="*/ 69 h 83"/>
                <a:gd name="T16" fmla="*/ 14 w 78"/>
                <a:gd name="T17" fmla="*/ 2 h 83"/>
                <a:gd name="T18" fmla="*/ 2 w 78"/>
                <a:gd name="T19" fmla="*/ 1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83">
                  <a:moveTo>
                    <a:pt x="62" y="83"/>
                  </a:moveTo>
                  <a:lnTo>
                    <a:pt x="0" y="14"/>
                  </a:lnTo>
                  <a:lnTo>
                    <a:pt x="16" y="0"/>
                  </a:lnTo>
                  <a:lnTo>
                    <a:pt x="78" y="69"/>
                  </a:lnTo>
                  <a:lnTo>
                    <a:pt x="62" y="83"/>
                  </a:lnTo>
                  <a:close/>
                  <a:moveTo>
                    <a:pt x="2" y="14"/>
                  </a:moveTo>
                  <a:lnTo>
                    <a:pt x="62" y="81"/>
                  </a:lnTo>
                  <a:lnTo>
                    <a:pt x="76" y="69"/>
                  </a:lnTo>
                  <a:lnTo>
                    <a:pt x="14"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707">
              <a:extLst>
                <a:ext uri="{FF2B5EF4-FFF2-40B4-BE49-F238E27FC236}">
                  <a16:creationId xmlns:a16="http://schemas.microsoft.com/office/drawing/2014/main" id="{7CB19A89-6DA5-4C86-8217-C95A9257779C}"/>
                </a:ext>
              </a:extLst>
            </p:cNvPr>
            <p:cNvSpPr>
              <a:spLocks noEditPoints="1"/>
            </p:cNvSpPr>
            <p:nvPr/>
          </p:nvSpPr>
          <p:spPr bwMode="auto">
            <a:xfrm>
              <a:off x="5836" y="1686"/>
              <a:ext cx="79" cy="74"/>
            </a:xfrm>
            <a:custGeom>
              <a:avLst/>
              <a:gdLst>
                <a:gd name="T0" fmla="*/ 12 w 79"/>
                <a:gd name="T1" fmla="*/ 74 h 74"/>
                <a:gd name="T2" fmla="*/ 0 w 79"/>
                <a:gd name="T3" fmla="*/ 60 h 74"/>
                <a:gd name="T4" fmla="*/ 65 w 79"/>
                <a:gd name="T5" fmla="*/ 0 h 74"/>
                <a:gd name="T6" fmla="*/ 79 w 79"/>
                <a:gd name="T7" fmla="*/ 15 h 74"/>
                <a:gd name="T8" fmla="*/ 12 w 79"/>
                <a:gd name="T9" fmla="*/ 74 h 74"/>
                <a:gd name="T10" fmla="*/ 0 w 79"/>
                <a:gd name="T11" fmla="*/ 60 h 74"/>
                <a:gd name="T12" fmla="*/ 12 w 79"/>
                <a:gd name="T13" fmla="*/ 72 h 74"/>
                <a:gd name="T14" fmla="*/ 77 w 79"/>
                <a:gd name="T15" fmla="*/ 15 h 74"/>
                <a:gd name="T16" fmla="*/ 65 w 79"/>
                <a:gd name="T17" fmla="*/ 3 h 74"/>
                <a:gd name="T18" fmla="*/ 0 w 79"/>
                <a:gd name="T19" fmla="*/ 6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4">
                  <a:moveTo>
                    <a:pt x="12" y="74"/>
                  </a:moveTo>
                  <a:lnTo>
                    <a:pt x="0" y="60"/>
                  </a:lnTo>
                  <a:lnTo>
                    <a:pt x="65" y="0"/>
                  </a:lnTo>
                  <a:lnTo>
                    <a:pt x="79" y="15"/>
                  </a:lnTo>
                  <a:lnTo>
                    <a:pt x="12" y="74"/>
                  </a:lnTo>
                  <a:close/>
                  <a:moveTo>
                    <a:pt x="0" y="60"/>
                  </a:moveTo>
                  <a:lnTo>
                    <a:pt x="12" y="72"/>
                  </a:lnTo>
                  <a:lnTo>
                    <a:pt x="77" y="15"/>
                  </a:lnTo>
                  <a:lnTo>
                    <a:pt x="65" y="3"/>
                  </a:lnTo>
                  <a:lnTo>
                    <a:pt x="0" y="6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708">
              <a:extLst>
                <a:ext uri="{FF2B5EF4-FFF2-40B4-BE49-F238E27FC236}">
                  <a16:creationId xmlns:a16="http://schemas.microsoft.com/office/drawing/2014/main" id="{A8602605-B061-4BA2-AADB-91BFF376A450}"/>
                </a:ext>
              </a:extLst>
            </p:cNvPr>
            <p:cNvSpPr>
              <a:spLocks noEditPoints="1"/>
            </p:cNvSpPr>
            <p:nvPr/>
          </p:nvSpPr>
          <p:spPr bwMode="auto">
            <a:xfrm>
              <a:off x="5836" y="1693"/>
              <a:ext cx="67" cy="72"/>
            </a:xfrm>
            <a:custGeom>
              <a:avLst/>
              <a:gdLst>
                <a:gd name="T0" fmla="*/ 53 w 67"/>
                <a:gd name="T1" fmla="*/ 72 h 72"/>
                <a:gd name="T2" fmla="*/ 0 w 67"/>
                <a:gd name="T3" fmla="*/ 12 h 72"/>
                <a:gd name="T4" fmla="*/ 15 w 67"/>
                <a:gd name="T5" fmla="*/ 0 h 72"/>
                <a:gd name="T6" fmla="*/ 67 w 67"/>
                <a:gd name="T7" fmla="*/ 60 h 72"/>
                <a:gd name="T8" fmla="*/ 53 w 67"/>
                <a:gd name="T9" fmla="*/ 72 h 72"/>
                <a:gd name="T10" fmla="*/ 3 w 67"/>
                <a:gd name="T11" fmla="*/ 12 h 72"/>
                <a:gd name="T12" fmla="*/ 55 w 67"/>
                <a:gd name="T13" fmla="*/ 69 h 72"/>
                <a:gd name="T14" fmla="*/ 65 w 67"/>
                <a:gd name="T15" fmla="*/ 60 h 72"/>
                <a:gd name="T16" fmla="*/ 15 w 67"/>
                <a:gd name="T17" fmla="*/ 3 h 72"/>
                <a:gd name="T18" fmla="*/ 3 w 67"/>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72">
                  <a:moveTo>
                    <a:pt x="53" y="72"/>
                  </a:moveTo>
                  <a:lnTo>
                    <a:pt x="0" y="12"/>
                  </a:lnTo>
                  <a:lnTo>
                    <a:pt x="15" y="0"/>
                  </a:lnTo>
                  <a:lnTo>
                    <a:pt x="67" y="60"/>
                  </a:lnTo>
                  <a:lnTo>
                    <a:pt x="53" y="72"/>
                  </a:lnTo>
                  <a:close/>
                  <a:moveTo>
                    <a:pt x="3" y="12"/>
                  </a:moveTo>
                  <a:lnTo>
                    <a:pt x="55" y="69"/>
                  </a:lnTo>
                  <a:lnTo>
                    <a:pt x="65" y="60"/>
                  </a:lnTo>
                  <a:lnTo>
                    <a:pt x="15" y="3"/>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709">
              <a:extLst>
                <a:ext uri="{FF2B5EF4-FFF2-40B4-BE49-F238E27FC236}">
                  <a16:creationId xmlns:a16="http://schemas.microsoft.com/office/drawing/2014/main" id="{2E79DB5D-25F7-4E56-97DB-CE3118C51F34}"/>
                </a:ext>
              </a:extLst>
            </p:cNvPr>
            <p:cNvSpPr>
              <a:spLocks noEditPoints="1"/>
            </p:cNvSpPr>
            <p:nvPr/>
          </p:nvSpPr>
          <p:spPr bwMode="auto">
            <a:xfrm>
              <a:off x="5896" y="1655"/>
              <a:ext cx="26" cy="38"/>
            </a:xfrm>
            <a:custGeom>
              <a:avLst/>
              <a:gdLst>
                <a:gd name="T0" fmla="*/ 7 w 26"/>
                <a:gd name="T1" fmla="*/ 38 h 38"/>
                <a:gd name="T2" fmla="*/ 0 w 26"/>
                <a:gd name="T3" fmla="*/ 0 h 38"/>
                <a:gd name="T4" fmla="*/ 26 w 26"/>
                <a:gd name="T5" fmla="*/ 3 h 38"/>
                <a:gd name="T6" fmla="*/ 7 w 26"/>
                <a:gd name="T7" fmla="*/ 38 h 38"/>
                <a:gd name="T8" fmla="*/ 2 w 26"/>
                <a:gd name="T9" fmla="*/ 3 h 38"/>
                <a:gd name="T10" fmla="*/ 7 w 26"/>
                <a:gd name="T11" fmla="*/ 34 h 38"/>
                <a:gd name="T12" fmla="*/ 24 w 26"/>
                <a:gd name="T13" fmla="*/ 3 h 38"/>
                <a:gd name="T14" fmla="*/ 2 w 26"/>
                <a:gd name="T15" fmla="*/ 3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7" y="38"/>
                  </a:moveTo>
                  <a:lnTo>
                    <a:pt x="0" y="0"/>
                  </a:lnTo>
                  <a:lnTo>
                    <a:pt x="26" y="3"/>
                  </a:lnTo>
                  <a:lnTo>
                    <a:pt x="7" y="38"/>
                  </a:lnTo>
                  <a:close/>
                  <a:moveTo>
                    <a:pt x="2" y="3"/>
                  </a:moveTo>
                  <a:lnTo>
                    <a:pt x="7" y="34"/>
                  </a:lnTo>
                  <a:lnTo>
                    <a:pt x="24" y="3"/>
                  </a:lnTo>
                  <a:lnTo>
                    <a:pt x="2"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710">
              <a:extLst>
                <a:ext uri="{FF2B5EF4-FFF2-40B4-BE49-F238E27FC236}">
                  <a16:creationId xmlns:a16="http://schemas.microsoft.com/office/drawing/2014/main" id="{D1373BAE-DD80-4C5D-AFD2-E99C6B67F81A}"/>
                </a:ext>
              </a:extLst>
            </p:cNvPr>
            <p:cNvSpPr>
              <a:spLocks/>
            </p:cNvSpPr>
            <p:nvPr/>
          </p:nvSpPr>
          <p:spPr bwMode="auto">
            <a:xfrm>
              <a:off x="5896" y="1655"/>
              <a:ext cx="24" cy="43"/>
            </a:xfrm>
            <a:custGeom>
              <a:avLst/>
              <a:gdLst>
                <a:gd name="T0" fmla="*/ 22 w 24"/>
                <a:gd name="T1" fmla="*/ 43 h 43"/>
                <a:gd name="T2" fmla="*/ 0 w 24"/>
                <a:gd name="T3" fmla="*/ 0 h 43"/>
                <a:gd name="T4" fmla="*/ 2 w 24"/>
                <a:gd name="T5" fmla="*/ 0 h 43"/>
                <a:gd name="T6" fmla="*/ 24 w 24"/>
                <a:gd name="T7" fmla="*/ 43 h 43"/>
                <a:gd name="T8" fmla="*/ 22 w 24"/>
                <a:gd name="T9" fmla="*/ 43 h 43"/>
              </a:gdLst>
              <a:ahLst/>
              <a:cxnLst>
                <a:cxn ang="0">
                  <a:pos x="T0" y="T1"/>
                </a:cxn>
                <a:cxn ang="0">
                  <a:pos x="T2" y="T3"/>
                </a:cxn>
                <a:cxn ang="0">
                  <a:pos x="T4" y="T5"/>
                </a:cxn>
                <a:cxn ang="0">
                  <a:pos x="T6" y="T7"/>
                </a:cxn>
                <a:cxn ang="0">
                  <a:pos x="T8" y="T9"/>
                </a:cxn>
              </a:cxnLst>
              <a:rect l="0" t="0" r="r" b="b"/>
              <a:pathLst>
                <a:path w="24" h="43">
                  <a:moveTo>
                    <a:pt x="22" y="43"/>
                  </a:moveTo>
                  <a:lnTo>
                    <a:pt x="0" y="0"/>
                  </a:lnTo>
                  <a:lnTo>
                    <a:pt x="2" y="0"/>
                  </a:lnTo>
                  <a:lnTo>
                    <a:pt x="24" y="43"/>
                  </a:lnTo>
                  <a:lnTo>
                    <a:pt x="22" y="4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711">
              <a:extLst>
                <a:ext uri="{FF2B5EF4-FFF2-40B4-BE49-F238E27FC236}">
                  <a16:creationId xmlns:a16="http://schemas.microsoft.com/office/drawing/2014/main" id="{FD142C54-9B57-439D-9084-DB5F7AF9728B}"/>
                </a:ext>
              </a:extLst>
            </p:cNvPr>
            <p:cNvSpPr>
              <a:spLocks noEditPoints="1"/>
            </p:cNvSpPr>
            <p:nvPr/>
          </p:nvSpPr>
          <p:spPr bwMode="auto">
            <a:xfrm>
              <a:off x="5906" y="1679"/>
              <a:ext cx="35" cy="26"/>
            </a:xfrm>
            <a:custGeom>
              <a:avLst/>
              <a:gdLst>
                <a:gd name="T0" fmla="*/ 0 w 35"/>
                <a:gd name="T1" fmla="*/ 14 h 26"/>
                <a:gd name="T2" fmla="*/ 35 w 35"/>
                <a:gd name="T3" fmla="*/ 0 h 26"/>
                <a:gd name="T4" fmla="*/ 35 w 35"/>
                <a:gd name="T5" fmla="*/ 26 h 26"/>
                <a:gd name="T6" fmla="*/ 0 w 35"/>
                <a:gd name="T7" fmla="*/ 14 h 26"/>
                <a:gd name="T8" fmla="*/ 35 w 35"/>
                <a:gd name="T9" fmla="*/ 3 h 26"/>
                <a:gd name="T10" fmla="*/ 2 w 35"/>
                <a:gd name="T11" fmla="*/ 14 h 26"/>
                <a:gd name="T12" fmla="*/ 33 w 35"/>
                <a:gd name="T13" fmla="*/ 24 h 26"/>
                <a:gd name="T14" fmla="*/ 35 w 35"/>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6">
                  <a:moveTo>
                    <a:pt x="0" y="14"/>
                  </a:moveTo>
                  <a:lnTo>
                    <a:pt x="35" y="0"/>
                  </a:lnTo>
                  <a:lnTo>
                    <a:pt x="35" y="26"/>
                  </a:lnTo>
                  <a:lnTo>
                    <a:pt x="0" y="14"/>
                  </a:lnTo>
                  <a:close/>
                  <a:moveTo>
                    <a:pt x="35" y="3"/>
                  </a:moveTo>
                  <a:lnTo>
                    <a:pt x="2" y="14"/>
                  </a:lnTo>
                  <a:lnTo>
                    <a:pt x="33" y="24"/>
                  </a:lnTo>
                  <a:lnTo>
                    <a:pt x="35"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712">
              <a:extLst>
                <a:ext uri="{FF2B5EF4-FFF2-40B4-BE49-F238E27FC236}">
                  <a16:creationId xmlns:a16="http://schemas.microsoft.com/office/drawing/2014/main" id="{C0E07426-FFB8-4743-8EF3-8DE3020A00AA}"/>
                </a:ext>
              </a:extLst>
            </p:cNvPr>
            <p:cNvSpPr>
              <a:spLocks/>
            </p:cNvSpPr>
            <p:nvPr/>
          </p:nvSpPr>
          <p:spPr bwMode="auto">
            <a:xfrm>
              <a:off x="5901" y="1677"/>
              <a:ext cx="40" cy="28"/>
            </a:xfrm>
            <a:custGeom>
              <a:avLst/>
              <a:gdLst>
                <a:gd name="T0" fmla="*/ 0 w 40"/>
                <a:gd name="T1" fmla="*/ 2 h 28"/>
                <a:gd name="T2" fmla="*/ 2 w 40"/>
                <a:gd name="T3" fmla="*/ 0 h 28"/>
                <a:gd name="T4" fmla="*/ 40 w 40"/>
                <a:gd name="T5" fmla="*/ 26 h 28"/>
                <a:gd name="T6" fmla="*/ 38 w 40"/>
                <a:gd name="T7" fmla="*/ 28 h 28"/>
                <a:gd name="T8" fmla="*/ 0 w 40"/>
                <a:gd name="T9" fmla="*/ 2 h 28"/>
              </a:gdLst>
              <a:ahLst/>
              <a:cxnLst>
                <a:cxn ang="0">
                  <a:pos x="T0" y="T1"/>
                </a:cxn>
                <a:cxn ang="0">
                  <a:pos x="T2" y="T3"/>
                </a:cxn>
                <a:cxn ang="0">
                  <a:pos x="T4" y="T5"/>
                </a:cxn>
                <a:cxn ang="0">
                  <a:pos x="T6" y="T7"/>
                </a:cxn>
                <a:cxn ang="0">
                  <a:pos x="T8" y="T9"/>
                </a:cxn>
              </a:cxnLst>
              <a:rect l="0" t="0" r="r" b="b"/>
              <a:pathLst>
                <a:path w="40" h="28">
                  <a:moveTo>
                    <a:pt x="0" y="2"/>
                  </a:moveTo>
                  <a:lnTo>
                    <a:pt x="2" y="0"/>
                  </a:lnTo>
                  <a:lnTo>
                    <a:pt x="40" y="26"/>
                  </a:lnTo>
                  <a:lnTo>
                    <a:pt x="38" y="28"/>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713">
              <a:extLst>
                <a:ext uri="{FF2B5EF4-FFF2-40B4-BE49-F238E27FC236}">
                  <a16:creationId xmlns:a16="http://schemas.microsoft.com/office/drawing/2014/main" id="{BF123EDD-8EFE-4B4F-A869-CFF37B1E6BCA}"/>
                </a:ext>
              </a:extLst>
            </p:cNvPr>
            <p:cNvSpPr>
              <a:spLocks noEditPoints="1"/>
            </p:cNvSpPr>
            <p:nvPr/>
          </p:nvSpPr>
          <p:spPr bwMode="auto">
            <a:xfrm>
              <a:off x="5958" y="2271"/>
              <a:ext cx="93" cy="91"/>
            </a:xfrm>
            <a:custGeom>
              <a:avLst/>
              <a:gdLst>
                <a:gd name="T0" fmla="*/ 62 w 93"/>
                <a:gd name="T1" fmla="*/ 0 h 91"/>
                <a:gd name="T2" fmla="*/ 93 w 93"/>
                <a:gd name="T3" fmla="*/ 58 h 91"/>
                <a:gd name="T4" fmla="*/ 31 w 93"/>
                <a:gd name="T5" fmla="*/ 91 h 91"/>
                <a:gd name="T6" fmla="*/ 0 w 93"/>
                <a:gd name="T7" fmla="*/ 34 h 91"/>
                <a:gd name="T8" fmla="*/ 62 w 93"/>
                <a:gd name="T9" fmla="*/ 0 h 91"/>
                <a:gd name="T10" fmla="*/ 91 w 93"/>
                <a:gd name="T11" fmla="*/ 58 h 91"/>
                <a:gd name="T12" fmla="*/ 60 w 93"/>
                <a:gd name="T13" fmla="*/ 0 h 91"/>
                <a:gd name="T14" fmla="*/ 0 w 93"/>
                <a:gd name="T15" fmla="*/ 34 h 91"/>
                <a:gd name="T16" fmla="*/ 31 w 93"/>
                <a:gd name="T17" fmla="*/ 91 h 91"/>
                <a:gd name="T18" fmla="*/ 91 w 93"/>
                <a:gd name="T19" fmla="*/ 5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1">
                  <a:moveTo>
                    <a:pt x="62" y="0"/>
                  </a:moveTo>
                  <a:lnTo>
                    <a:pt x="93" y="58"/>
                  </a:lnTo>
                  <a:lnTo>
                    <a:pt x="31" y="91"/>
                  </a:lnTo>
                  <a:lnTo>
                    <a:pt x="0" y="34"/>
                  </a:lnTo>
                  <a:lnTo>
                    <a:pt x="62" y="0"/>
                  </a:lnTo>
                  <a:close/>
                  <a:moveTo>
                    <a:pt x="91" y="58"/>
                  </a:moveTo>
                  <a:lnTo>
                    <a:pt x="60" y="0"/>
                  </a:lnTo>
                  <a:lnTo>
                    <a:pt x="0" y="34"/>
                  </a:lnTo>
                  <a:lnTo>
                    <a:pt x="31" y="91"/>
                  </a:lnTo>
                  <a:lnTo>
                    <a:pt x="91" y="5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714">
              <a:extLst>
                <a:ext uri="{FF2B5EF4-FFF2-40B4-BE49-F238E27FC236}">
                  <a16:creationId xmlns:a16="http://schemas.microsoft.com/office/drawing/2014/main" id="{25DB4D75-846E-47B6-A426-7A2DD9AAA7C8}"/>
                </a:ext>
              </a:extLst>
            </p:cNvPr>
            <p:cNvSpPr>
              <a:spLocks noEditPoints="1"/>
            </p:cNvSpPr>
            <p:nvPr/>
          </p:nvSpPr>
          <p:spPr bwMode="auto">
            <a:xfrm>
              <a:off x="5951" y="2293"/>
              <a:ext cx="53" cy="76"/>
            </a:xfrm>
            <a:custGeom>
              <a:avLst/>
              <a:gdLst>
                <a:gd name="T0" fmla="*/ 17 w 53"/>
                <a:gd name="T1" fmla="*/ 0 h 76"/>
                <a:gd name="T2" fmla="*/ 53 w 53"/>
                <a:gd name="T3" fmla="*/ 66 h 76"/>
                <a:gd name="T4" fmla="*/ 38 w 53"/>
                <a:gd name="T5" fmla="*/ 76 h 76"/>
                <a:gd name="T6" fmla="*/ 0 w 53"/>
                <a:gd name="T7" fmla="*/ 7 h 76"/>
                <a:gd name="T8" fmla="*/ 17 w 53"/>
                <a:gd name="T9" fmla="*/ 0 h 76"/>
                <a:gd name="T10" fmla="*/ 53 w 53"/>
                <a:gd name="T11" fmla="*/ 66 h 76"/>
                <a:gd name="T12" fmla="*/ 17 w 53"/>
                <a:gd name="T13" fmla="*/ 0 h 76"/>
                <a:gd name="T14" fmla="*/ 2 w 53"/>
                <a:gd name="T15" fmla="*/ 9 h 76"/>
                <a:gd name="T16" fmla="*/ 38 w 53"/>
                <a:gd name="T17" fmla="*/ 74 h 76"/>
                <a:gd name="T18" fmla="*/ 53 w 53"/>
                <a:gd name="T19" fmla="*/ 6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76">
                  <a:moveTo>
                    <a:pt x="17" y="0"/>
                  </a:moveTo>
                  <a:lnTo>
                    <a:pt x="53" y="66"/>
                  </a:lnTo>
                  <a:lnTo>
                    <a:pt x="38" y="76"/>
                  </a:lnTo>
                  <a:lnTo>
                    <a:pt x="0" y="7"/>
                  </a:lnTo>
                  <a:lnTo>
                    <a:pt x="17" y="0"/>
                  </a:lnTo>
                  <a:close/>
                  <a:moveTo>
                    <a:pt x="53" y="66"/>
                  </a:moveTo>
                  <a:lnTo>
                    <a:pt x="17" y="0"/>
                  </a:lnTo>
                  <a:lnTo>
                    <a:pt x="2" y="9"/>
                  </a:lnTo>
                  <a:lnTo>
                    <a:pt x="38" y="74"/>
                  </a:lnTo>
                  <a:lnTo>
                    <a:pt x="53" y="6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Freeform 715">
              <a:extLst>
                <a:ext uri="{FF2B5EF4-FFF2-40B4-BE49-F238E27FC236}">
                  <a16:creationId xmlns:a16="http://schemas.microsoft.com/office/drawing/2014/main" id="{DE299950-4E64-4F23-BAD2-7A79C25B3AB4}"/>
                </a:ext>
              </a:extLst>
            </p:cNvPr>
            <p:cNvSpPr>
              <a:spLocks noEditPoints="1"/>
            </p:cNvSpPr>
            <p:nvPr/>
          </p:nvSpPr>
          <p:spPr bwMode="auto">
            <a:xfrm>
              <a:off x="5968" y="2293"/>
              <a:ext cx="71" cy="50"/>
            </a:xfrm>
            <a:custGeom>
              <a:avLst/>
              <a:gdLst>
                <a:gd name="T0" fmla="*/ 64 w 71"/>
                <a:gd name="T1" fmla="*/ 0 h 50"/>
                <a:gd name="T2" fmla="*/ 71 w 71"/>
                <a:gd name="T3" fmla="*/ 14 h 50"/>
                <a:gd name="T4" fmla="*/ 7 w 71"/>
                <a:gd name="T5" fmla="*/ 50 h 50"/>
                <a:gd name="T6" fmla="*/ 0 w 71"/>
                <a:gd name="T7" fmla="*/ 36 h 50"/>
                <a:gd name="T8" fmla="*/ 64 w 71"/>
                <a:gd name="T9" fmla="*/ 0 h 50"/>
                <a:gd name="T10" fmla="*/ 69 w 71"/>
                <a:gd name="T11" fmla="*/ 14 h 50"/>
                <a:gd name="T12" fmla="*/ 64 w 71"/>
                <a:gd name="T13" fmla="*/ 2 h 50"/>
                <a:gd name="T14" fmla="*/ 2 w 71"/>
                <a:gd name="T15" fmla="*/ 36 h 50"/>
                <a:gd name="T16" fmla="*/ 7 w 71"/>
                <a:gd name="T17" fmla="*/ 47 h 50"/>
                <a:gd name="T18" fmla="*/ 69 w 71"/>
                <a:gd name="T19" fmla="*/ 1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50">
                  <a:moveTo>
                    <a:pt x="64" y="0"/>
                  </a:moveTo>
                  <a:lnTo>
                    <a:pt x="71" y="14"/>
                  </a:lnTo>
                  <a:lnTo>
                    <a:pt x="7" y="50"/>
                  </a:lnTo>
                  <a:lnTo>
                    <a:pt x="0" y="36"/>
                  </a:lnTo>
                  <a:lnTo>
                    <a:pt x="64" y="0"/>
                  </a:lnTo>
                  <a:close/>
                  <a:moveTo>
                    <a:pt x="69" y="14"/>
                  </a:moveTo>
                  <a:lnTo>
                    <a:pt x="64" y="2"/>
                  </a:lnTo>
                  <a:lnTo>
                    <a:pt x="2" y="36"/>
                  </a:lnTo>
                  <a:lnTo>
                    <a:pt x="7" y="47"/>
                  </a:lnTo>
                  <a:lnTo>
                    <a:pt x="69"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716">
              <a:extLst>
                <a:ext uri="{FF2B5EF4-FFF2-40B4-BE49-F238E27FC236}">
                  <a16:creationId xmlns:a16="http://schemas.microsoft.com/office/drawing/2014/main" id="{32113B50-A62B-4D90-80DA-BD8EC6514E45}"/>
                </a:ext>
              </a:extLst>
            </p:cNvPr>
            <p:cNvSpPr>
              <a:spLocks noEditPoints="1"/>
            </p:cNvSpPr>
            <p:nvPr/>
          </p:nvSpPr>
          <p:spPr bwMode="auto">
            <a:xfrm>
              <a:off x="5984" y="2281"/>
              <a:ext cx="46" cy="67"/>
            </a:xfrm>
            <a:custGeom>
              <a:avLst/>
              <a:gdLst>
                <a:gd name="T0" fmla="*/ 15 w 46"/>
                <a:gd name="T1" fmla="*/ 0 h 67"/>
                <a:gd name="T2" fmla="*/ 46 w 46"/>
                <a:gd name="T3" fmla="*/ 59 h 67"/>
                <a:gd name="T4" fmla="*/ 34 w 46"/>
                <a:gd name="T5" fmla="*/ 67 h 67"/>
                <a:gd name="T6" fmla="*/ 0 w 46"/>
                <a:gd name="T7" fmla="*/ 7 h 67"/>
                <a:gd name="T8" fmla="*/ 15 w 46"/>
                <a:gd name="T9" fmla="*/ 0 h 67"/>
                <a:gd name="T10" fmla="*/ 46 w 46"/>
                <a:gd name="T11" fmla="*/ 59 h 67"/>
                <a:gd name="T12" fmla="*/ 15 w 46"/>
                <a:gd name="T13" fmla="*/ 2 h 67"/>
                <a:gd name="T14" fmla="*/ 3 w 46"/>
                <a:gd name="T15" fmla="*/ 9 h 67"/>
                <a:gd name="T16" fmla="*/ 34 w 46"/>
                <a:gd name="T17" fmla="*/ 64 h 67"/>
                <a:gd name="T18" fmla="*/ 46 w 46"/>
                <a:gd name="T19" fmla="*/ 5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67">
                  <a:moveTo>
                    <a:pt x="15" y="0"/>
                  </a:moveTo>
                  <a:lnTo>
                    <a:pt x="46" y="59"/>
                  </a:lnTo>
                  <a:lnTo>
                    <a:pt x="34" y="67"/>
                  </a:lnTo>
                  <a:lnTo>
                    <a:pt x="0" y="7"/>
                  </a:lnTo>
                  <a:lnTo>
                    <a:pt x="15" y="0"/>
                  </a:lnTo>
                  <a:close/>
                  <a:moveTo>
                    <a:pt x="46" y="59"/>
                  </a:moveTo>
                  <a:lnTo>
                    <a:pt x="15" y="2"/>
                  </a:lnTo>
                  <a:lnTo>
                    <a:pt x="3" y="9"/>
                  </a:lnTo>
                  <a:lnTo>
                    <a:pt x="34" y="64"/>
                  </a:lnTo>
                  <a:lnTo>
                    <a:pt x="46" y="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717">
              <a:extLst>
                <a:ext uri="{FF2B5EF4-FFF2-40B4-BE49-F238E27FC236}">
                  <a16:creationId xmlns:a16="http://schemas.microsoft.com/office/drawing/2014/main" id="{64817224-A26A-47A6-ACD2-1CC4CF35D877}"/>
                </a:ext>
              </a:extLst>
            </p:cNvPr>
            <p:cNvSpPr>
              <a:spLocks noEditPoints="1"/>
            </p:cNvSpPr>
            <p:nvPr/>
          </p:nvSpPr>
          <p:spPr bwMode="auto">
            <a:xfrm>
              <a:off x="5953" y="2338"/>
              <a:ext cx="22" cy="31"/>
            </a:xfrm>
            <a:custGeom>
              <a:avLst/>
              <a:gdLst>
                <a:gd name="T0" fmla="*/ 22 w 22"/>
                <a:gd name="T1" fmla="*/ 0 h 31"/>
                <a:gd name="T2" fmla="*/ 19 w 22"/>
                <a:gd name="T3" fmla="*/ 31 h 31"/>
                <a:gd name="T4" fmla="*/ 0 w 22"/>
                <a:gd name="T5" fmla="*/ 24 h 31"/>
                <a:gd name="T6" fmla="*/ 22 w 22"/>
                <a:gd name="T7" fmla="*/ 0 h 31"/>
                <a:gd name="T8" fmla="*/ 19 w 22"/>
                <a:gd name="T9" fmla="*/ 29 h 31"/>
                <a:gd name="T10" fmla="*/ 19 w 22"/>
                <a:gd name="T11" fmla="*/ 2 h 31"/>
                <a:gd name="T12" fmla="*/ 0 w 22"/>
                <a:gd name="T13" fmla="*/ 24 h 31"/>
                <a:gd name="T14" fmla="*/ 19 w 22"/>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1">
                  <a:moveTo>
                    <a:pt x="22" y="0"/>
                  </a:moveTo>
                  <a:lnTo>
                    <a:pt x="19" y="31"/>
                  </a:lnTo>
                  <a:lnTo>
                    <a:pt x="0" y="24"/>
                  </a:lnTo>
                  <a:lnTo>
                    <a:pt x="22" y="0"/>
                  </a:lnTo>
                  <a:close/>
                  <a:moveTo>
                    <a:pt x="19" y="29"/>
                  </a:moveTo>
                  <a:lnTo>
                    <a:pt x="19" y="2"/>
                  </a:lnTo>
                  <a:lnTo>
                    <a:pt x="0" y="24"/>
                  </a:lnTo>
                  <a:lnTo>
                    <a:pt x="19"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718">
              <a:extLst>
                <a:ext uri="{FF2B5EF4-FFF2-40B4-BE49-F238E27FC236}">
                  <a16:creationId xmlns:a16="http://schemas.microsoft.com/office/drawing/2014/main" id="{C27CEF02-E426-4495-A30C-0C38BCB7CB86}"/>
                </a:ext>
              </a:extLst>
            </p:cNvPr>
            <p:cNvSpPr>
              <a:spLocks/>
            </p:cNvSpPr>
            <p:nvPr/>
          </p:nvSpPr>
          <p:spPr bwMode="auto">
            <a:xfrm>
              <a:off x="5963" y="2331"/>
              <a:ext cx="9" cy="38"/>
            </a:xfrm>
            <a:custGeom>
              <a:avLst/>
              <a:gdLst>
                <a:gd name="T0" fmla="*/ 0 w 9"/>
                <a:gd name="T1" fmla="*/ 0 h 38"/>
                <a:gd name="T2" fmla="*/ 9 w 9"/>
                <a:gd name="T3" fmla="*/ 38 h 38"/>
                <a:gd name="T4" fmla="*/ 9 w 9"/>
                <a:gd name="T5" fmla="*/ 38 h 38"/>
                <a:gd name="T6" fmla="*/ 0 w 9"/>
                <a:gd name="T7" fmla="*/ 0 h 38"/>
                <a:gd name="T8" fmla="*/ 0 w 9"/>
                <a:gd name="T9" fmla="*/ 0 h 38"/>
              </a:gdLst>
              <a:ahLst/>
              <a:cxnLst>
                <a:cxn ang="0">
                  <a:pos x="T0" y="T1"/>
                </a:cxn>
                <a:cxn ang="0">
                  <a:pos x="T2" y="T3"/>
                </a:cxn>
                <a:cxn ang="0">
                  <a:pos x="T4" y="T5"/>
                </a:cxn>
                <a:cxn ang="0">
                  <a:pos x="T6" y="T7"/>
                </a:cxn>
                <a:cxn ang="0">
                  <a:pos x="T8" y="T9"/>
                </a:cxn>
              </a:cxnLst>
              <a:rect l="0" t="0" r="r" b="b"/>
              <a:pathLst>
                <a:path w="9" h="38">
                  <a:moveTo>
                    <a:pt x="0" y="0"/>
                  </a:moveTo>
                  <a:lnTo>
                    <a:pt x="9" y="38"/>
                  </a:lnTo>
                  <a:lnTo>
                    <a:pt x="9" y="38"/>
                  </a:lnTo>
                  <a:lnTo>
                    <a:pt x="0" y="0"/>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719">
              <a:extLst>
                <a:ext uri="{FF2B5EF4-FFF2-40B4-BE49-F238E27FC236}">
                  <a16:creationId xmlns:a16="http://schemas.microsoft.com/office/drawing/2014/main" id="{3A78410D-91B3-45BF-9544-7B73F0292BB9}"/>
                </a:ext>
              </a:extLst>
            </p:cNvPr>
            <p:cNvSpPr>
              <a:spLocks noEditPoints="1"/>
            </p:cNvSpPr>
            <p:nvPr/>
          </p:nvSpPr>
          <p:spPr bwMode="auto">
            <a:xfrm>
              <a:off x="5941" y="2321"/>
              <a:ext cx="34" cy="19"/>
            </a:xfrm>
            <a:custGeom>
              <a:avLst/>
              <a:gdLst>
                <a:gd name="T0" fmla="*/ 34 w 34"/>
                <a:gd name="T1" fmla="*/ 15 h 19"/>
                <a:gd name="T2" fmla="*/ 0 w 34"/>
                <a:gd name="T3" fmla="*/ 19 h 19"/>
                <a:gd name="T4" fmla="*/ 5 w 34"/>
                <a:gd name="T5" fmla="*/ 0 h 19"/>
                <a:gd name="T6" fmla="*/ 34 w 34"/>
                <a:gd name="T7" fmla="*/ 15 h 19"/>
                <a:gd name="T8" fmla="*/ 0 w 34"/>
                <a:gd name="T9" fmla="*/ 19 h 19"/>
                <a:gd name="T10" fmla="*/ 29 w 34"/>
                <a:gd name="T11" fmla="*/ 15 h 19"/>
                <a:gd name="T12" fmla="*/ 5 w 34"/>
                <a:gd name="T13" fmla="*/ 0 h 19"/>
                <a:gd name="T14" fmla="*/ 0 w 34"/>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9">
                  <a:moveTo>
                    <a:pt x="34" y="15"/>
                  </a:moveTo>
                  <a:lnTo>
                    <a:pt x="0" y="19"/>
                  </a:lnTo>
                  <a:lnTo>
                    <a:pt x="5" y="0"/>
                  </a:lnTo>
                  <a:lnTo>
                    <a:pt x="34" y="15"/>
                  </a:lnTo>
                  <a:close/>
                  <a:moveTo>
                    <a:pt x="0" y="19"/>
                  </a:moveTo>
                  <a:lnTo>
                    <a:pt x="29" y="15"/>
                  </a:lnTo>
                  <a:lnTo>
                    <a:pt x="5" y="0"/>
                  </a:lnTo>
                  <a:lnTo>
                    <a:pt x="0"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720">
              <a:extLst>
                <a:ext uri="{FF2B5EF4-FFF2-40B4-BE49-F238E27FC236}">
                  <a16:creationId xmlns:a16="http://schemas.microsoft.com/office/drawing/2014/main" id="{89E7B85F-1304-43FA-9D82-5A0CC936E22B}"/>
                </a:ext>
              </a:extLst>
            </p:cNvPr>
            <p:cNvSpPr>
              <a:spLocks/>
            </p:cNvSpPr>
            <p:nvPr/>
          </p:nvSpPr>
          <p:spPr bwMode="auto">
            <a:xfrm>
              <a:off x="5946" y="2321"/>
              <a:ext cx="26" cy="29"/>
            </a:xfrm>
            <a:custGeom>
              <a:avLst/>
              <a:gdLst>
                <a:gd name="T0" fmla="*/ 26 w 26"/>
                <a:gd name="T1" fmla="*/ 29 h 29"/>
                <a:gd name="T2" fmla="*/ 26 w 26"/>
                <a:gd name="T3" fmla="*/ 29 h 29"/>
                <a:gd name="T4" fmla="*/ 0 w 26"/>
                <a:gd name="T5" fmla="*/ 0 h 29"/>
                <a:gd name="T6" fmla="*/ 3 w 26"/>
                <a:gd name="T7" fmla="*/ 0 h 29"/>
                <a:gd name="T8" fmla="*/ 26 w 26"/>
                <a:gd name="T9" fmla="*/ 29 h 29"/>
              </a:gdLst>
              <a:ahLst/>
              <a:cxnLst>
                <a:cxn ang="0">
                  <a:pos x="T0" y="T1"/>
                </a:cxn>
                <a:cxn ang="0">
                  <a:pos x="T2" y="T3"/>
                </a:cxn>
                <a:cxn ang="0">
                  <a:pos x="T4" y="T5"/>
                </a:cxn>
                <a:cxn ang="0">
                  <a:pos x="T6" y="T7"/>
                </a:cxn>
                <a:cxn ang="0">
                  <a:pos x="T8" y="T9"/>
                </a:cxn>
              </a:cxnLst>
              <a:rect l="0" t="0" r="r" b="b"/>
              <a:pathLst>
                <a:path w="26" h="29">
                  <a:moveTo>
                    <a:pt x="26" y="29"/>
                  </a:moveTo>
                  <a:lnTo>
                    <a:pt x="26" y="29"/>
                  </a:lnTo>
                  <a:lnTo>
                    <a:pt x="0" y="0"/>
                  </a:lnTo>
                  <a:lnTo>
                    <a:pt x="3" y="0"/>
                  </a:lnTo>
                  <a:lnTo>
                    <a:pt x="26"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721">
              <a:extLst>
                <a:ext uri="{FF2B5EF4-FFF2-40B4-BE49-F238E27FC236}">
                  <a16:creationId xmlns:a16="http://schemas.microsoft.com/office/drawing/2014/main" id="{688A8739-2F3B-451E-8ACC-A3426B68B75D}"/>
                </a:ext>
              </a:extLst>
            </p:cNvPr>
            <p:cNvSpPr>
              <a:spLocks noEditPoints="1"/>
            </p:cNvSpPr>
            <p:nvPr/>
          </p:nvSpPr>
          <p:spPr bwMode="auto">
            <a:xfrm>
              <a:off x="5562" y="2026"/>
              <a:ext cx="62" cy="62"/>
            </a:xfrm>
            <a:custGeom>
              <a:avLst/>
              <a:gdLst>
                <a:gd name="T0" fmla="*/ 62 w 62"/>
                <a:gd name="T1" fmla="*/ 27 h 62"/>
                <a:gd name="T2" fmla="*/ 38 w 62"/>
                <a:gd name="T3" fmla="*/ 62 h 62"/>
                <a:gd name="T4" fmla="*/ 0 w 62"/>
                <a:gd name="T5" fmla="*/ 36 h 62"/>
                <a:gd name="T6" fmla="*/ 24 w 62"/>
                <a:gd name="T7" fmla="*/ 0 h 62"/>
                <a:gd name="T8" fmla="*/ 62 w 62"/>
                <a:gd name="T9" fmla="*/ 27 h 62"/>
                <a:gd name="T10" fmla="*/ 38 w 62"/>
                <a:gd name="T11" fmla="*/ 62 h 62"/>
                <a:gd name="T12" fmla="*/ 62 w 62"/>
                <a:gd name="T13" fmla="*/ 27 h 62"/>
                <a:gd name="T14" fmla="*/ 26 w 62"/>
                <a:gd name="T15" fmla="*/ 3 h 62"/>
                <a:gd name="T16" fmla="*/ 0 w 62"/>
                <a:gd name="T17" fmla="*/ 36 h 62"/>
                <a:gd name="T18" fmla="*/ 38 w 62"/>
                <a:gd name="T1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62" y="27"/>
                  </a:moveTo>
                  <a:lnTo>
                    <a:pt x="38" y="62"/>
                  </a:lnTo>
                  <a:lnTo>
                    <a:pt x="0" y="36"/>
                  </a:lnTo>
                  <a:lnTo>
                    <a:pt x="24" y="0"/>
                  </a:lnTo>
                  <a:lnTo>
                    <a:pt x="62" y="27"/>
                  </a:lnTo>
                  <a:close/>
                  <a:moveTo>
                    <a:pt x="38" y="62"/>
                  </a:moveTo>
                  <a:lnTo>
                    <a:pt x="62" y="27"/>
                  </a:lnTo>
                  <a:lnTo>
                    <a:pt x="26" y="3"/>
                  </a:lnTo>
                  <a:lnTo>
                    <a:pt x="0" y="36"/>
                  </a:lnTo>
                  <a:lnTo>
                    <a:pt x="38"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722">
              <a:extLst>
                <a:ext uri="{FF2B5EF4-FFF2-40B4-BE49-F238E27FC236}">
                  <a16:creationId xmlns:a16="http://schemas.microsoft.com/office/drawing/2014/main" id="{DC59B1B7-647D-49DF-B3DD-20133F325A64}"/>
                </a:ext>
              </a:extLst>
            </p:cNvPr>
            <p:cNvSpPr>
              <a:spLocks noEditPoints="1"/>
            </p:cNvSpPr>
            <p:nvPr/>
          </p:nvSpPr>
          <p:spPr bwMode="auto">
            <a:xfrm>
              <a:off x="5559" y="2022"/>
              <a:ext cx="39" cy="47"/>
            </a:xfrm>
            <a:custGeom>
              <a:avLst/>
              <a:gdLst>
                <a:gd name="T0" fmla="*/ 39 w 39"/>
                <a:gd name="T1" fmla="*/ 7 h 47"/>
                <a:gd name="T2" fmla="*/ 10 w 39"/>
                <a:gd name="T3" fmla="*/ 47 h 47"/>
                <a:gd name="T4" fmla="*/ 0 w 39"/>
                <a:gd name="T5" fmla="*/ 40 h 47"/>
                <a:gd name="T6" fmla="*/ 29 w 39"/>
                <a:gd name="T7" fmla="*/ 0 h 47"/>
                <a:gd name="T8" fmla="*/ 39 w 39"/>
                <a:gd name="T9" fmla="*/ 7 h 47"/>
                <a:gd name="T10" fmla="*/ 8 w 39"/>
                <a:gd name="T11" fmla="*/ 47 h 47"/>
                <a:gd name="T12" fmla="*/ 36 w 39"/>
                <a:gd name="T13" fmla="*/ 7 h 47"/>
                <a:gd name="T14" fmla="*/ 29 w 39"/>
                <a:gd name="T15" fmla="*/ 2 h 47"/>
                <a:gd name="T16" fmla="*/ 0 w 39"/>
                <a:gd name="T17" fmla="*/ 40 h 47"/>
                <a:gd name="T18" fmla="*/ 8 w 39"/>
                <a:gd name="T1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7">
                  <a:moveTo>
                    <a:pt x="39" y="7"/>
                  </a:moveTo>
                  <a:lnTo>
                    <a:pt x="10" y="47"/>
                  </a:lnTo>
                  <a:lnTo>
                    <a:pt x="0" y="40"/>
                  </a:lnTo>
                  <a:lnTo>
                    <a:pt x="29" y="0"/>
                  </a:lnTo>
                  <a:lnTo>
                    <a:pt x="39" y="7"/>
                  </a:lnTo>
                  <a:close/>
                  <a:moveTo>
                    <a:pt x="8" y="47"/>
                  </a:moveTo>
                  <a:lnTo>
                    <a:pt x="36" y="7"/>
                  </a:lnTo>
                  <a:lnTo>
                    <a:pt x="29" y="2"/>
                  </a:lnTo>
                  <a:lnTo>
                    <a:pt x="0" y="40"/>
                  </a:lnTo>
                  <a:lnTo>
                    <a:pt x="8"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Freeform 723">
              <a:extLst>
                <a:ext uri="{FF2B5EF4-FFF2-40B4-BE49-F238E27FC236}">
                  <a16:creationId xmlns:a16="http://schemas.microsoft.com/office/drawing/2014/main" id="{345717FC-36EA-45A8-A4C7-7A0AFD9FD678}"/>
                </a:ext>
              </a:extLst>
            </p:cNvPr>
            <p:cNvSpPr>
              <a:spLocks noEditPoints="1"/>
            </p:cNvSpPr>
            <p:nvPr/>
          </p:nvSpPr>
          <p:spPr bwMode="auto">
            <a:xfrm>
              <a:off x="5569" y="2041"/>
              <a:ext cx="45" cy="33"/>
            </a:xfrm>
            <a:custGeom>
              <a:avLst/>
              <a:gdLst>
                <a:gd name="T0" fmla="*/ 45 w 45"/>
                <a:gd name="T1" fmla="*/ 26 h 33"/>
                <a:gd name="T2" fmla="*/ 41 w 45"/>
                <a:gd name="T3" fmla="*/ 33 h 33"/>
                <a:gd name="T4" fmla="*/ 0 w 45"/>
                <a:gd name="T5" fmla="*/ 7 h 33"/>
                <a:gd name="T6" fmla="*/ 7 w 45"/>
                <a:gd name="T7" fmla="*/ 0 h 33"/>
                <a:gd name="T8" fmla="*/ 45 w 45"/>
                <a:gd name="T9" fmla="*/ 26 h 33"/>
                <a:gd name="T10" fmla="*/ 41 w 45"/>
                <a:gd name="T11" fmla="*/ 33 h 33"/>
                <a:gd name="T12" fmla="*/ 45 w 45"/>
                <a:gd name="T13" fmla="*/ 26 h 33"/>
                <a:gd name="T14" fmla="*/ 7 w 45"/>
                <a:gd name="T15" fmla="*/ 0 h 33"/>
                <a:gd name="T16" fmla="*/ 2 w 45"/>
                <a:gd name="T17" fmla="*/ 7 h 33"/>
                <a:gd name="T18" fmla="*/ 41 w 45"/>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33">
                  <a:moveTo>
                    <a:pt x="45" y="26"/>
                  </a:moveTo>
                  <a:lnTo>
                    <a:pt x="41" y="33"/>
                  </a:lnTo>
                  <a:lnTo>
                    <a:pt x="0" y="7"/>
                  </a:lnTo>
                  <a:lnTo>
                    <a:pt x="7" y="0"/>
                  </a:lnTo>
                  <a:lnTo>
                    <a:pt x="45" y="26"/>
                  </a:lnTo>
                  <a:close/>
                  <a:moveTo>
                    <a:pt x="41" y="33"/>
                  </a:moveTo>
                  <a:lnTo>
                    <a:pt x="45" y="26"/>
                  </a:lnTo>
                  <a:lnTo>
                    <a:pt x="7" y="0"/>
                  </a:lnTo>
                  <a:lnTo>
                    <a:pt x="2" y="7"/>
                  </a:lnTo>
                  <a:lnTo>
                    <a:pt x="4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724">
              <a:extLst>
                <a:ext uri="{FF2B5EF4-FFF2-40B4-BE49-F238E27FC236}">
                  <a16:creationId xmlns:a16="http://schemas.microsoft.com/office/drawing/2014/main" id="{119B4EE1-8B5F-4BAE-9FBD-CA901817AEAA}"/>
                </a:ext>
              </a:extLst>
            </p:cNvPr>
            <p:cNvSpPr>
              <a:spLocks noEditPoints="1"/>
            </p:cNvSpPr>
            <p:nvPr/>
          </p:nvSpPr>
          <p:spPr bwMode="auto">
            <a:xfrm>
              <a:off x="5579" y="2038"/>
              <a:ext cx="33" cy="41"/>
            </a:xfrm>
            <a:custGeom>
              <a:avLst/>
              <a:gdLst>
                <a:gd name="T0" fmla="*/ 33 w 33"/>
                <a:gd name="T1" fmla="*/ 7 h 41"/>
                <a:gd name="T2" fmla="*/ 9 w 33"/>
                <a:gd name="T3" fmla="*/ 41 h 41"/>
                <a:gd name="T4" fmla="*/ 0 w 33"/>
                <a:gd name="T5" fmla="*/ 36 h 41"/>
                <a:gd name="T6" fmla="*/ 26 w 33"/>
                <a:gd name="T7" fmla="*/ 0 h 41"/>
                <a:gd name="T8" fmla="*/ 33 w 33"/>
                <a:gd name="T9" fmla="*/ 7 h 41"/>
                <a:gd name="T10" fmla="*/ 7 w 33"/>
                <a:gd name="T11" fmla="*/ 41 h 41"/>
                <a:gd name="T12" fmla="*/ 33 w 33"/>
                <a:gd name="T13" fmla="*/ 7 h 41"/>
                <a:gd name="T14" fmla="*/ 26 w 33"/>
                <a:gd name="T15" fmla="*/ 3 h 41"/>
                <a:gd name="T16" fmla="*/ 2 w 33"/>
                <a:gd name="T17" fmla="*/ 36 h 41"/>
                <a:gd name="T18" fmla="*/ 7 w 33"/>
                <a:gd name="T1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1">
                  <a:moveTo>
                    <a:pt x="33" y="7"/>
                  </a:moveTo>
                  <a:lnTo>
                    <a:pt x="9" y="41"/>
                  </a:lnTo>
                  <a:lnTo>
                    <a:pt x="0" y="36"/>
                  </a:lnTo>
                  <a:lnTo>
                    <a:pt x="26" y="0"/>
                  </a:lnTo>
                  <a:lnTo>
                    <a:pt x="33" y="7"/>
                  </a:lnTo>
                  <a:close/>
                  <a:moveTo>
                    <a:pt x="7" y="41"/>
                  </a:moveTo>
                  <a:lnTo>
                    <a:pt x="33" y="7"/>
                  </a:lnTo>
                  <a:lnTo>
                    <a:pt x="26" y="3"/>
                  </a:lnTo>
                  <a:lnTo>
                    <a:pt x="2" y="36"/>
                  </a:lnTo>
                  <a:lnTo>
                    <a:pt x="7"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725">
              <a:extLst>
                <a:ext uri="{FF2B5EF4-FFF2-40B4-BE49-F238E27FC236}">
                  <a16:creationId xmlns:a16="http://schemas.microsoft.com/office/drawing/2014/main" id="{282583B8-3A79-493E-B684-1CA4F1CAF506}"/>
                </a:ext>
              </a:extLst>
            </p:cNvPr>
            <p:cNvSpPr>
              <a:spLocks noEditPoints="1"/>
            </p:cNvSpPr>
            <p:nvPr/>
          </p:nvSpPr>
          <p:spPr bwMode="auto">
            <a:xfrm>
              <a:off x="5552" y="2041"/>
              <a:ext cx="19" cy="14"/>
            </a:xfrm>
            <a:custGeom>
              <a:avLst/>
              <a:gdLst>
                <a:gd name="T0" fmla="*/ 19 w 19"/>
                <a:gd name="T1" fmla="*/ 4 h 14"/>
                <a:gd name="T2" fmla="*/ 3 w 19"/>
                <a:gd name="T3" fmla="*/ 14 h 14"/>
                <a:gd name="T4" fmla="*/ 0 w 19"/>
                <a:gd name="T5" fmla="*/ 0 h 14"/>
                <a:gd name="T6" fmla="*/ 19 w 19"/>
                <a:gd name="T7" fmla="*/ 4 h 14"/>
                <a:gd name="T8" fmla="*/ 3 w 19"/>
                <a:gd name="T9" fmla="*/ 12 h 14"/>
                <a:gd name="T10" fmla="*/ 17 w 19"/>
                <a:gd name="T11" fmla="*/ 4 h 14"/>
                <a:gd name="T12" fmla="*/ 0 w 19"/>
                <a:gd name="T13" fmla="*/ 0 h 14"/>
                <a:gd name="T14" fmla="*/ 3 w 19"/>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9" y="4"/>
                  </a:moveTo>
                  <a:lnTo>
                    <a:pt x="3" y="14"/>
                  </a:lnTo>
                  <a:lnTo>
                    <a:pt x="0" y="0"/>
                  </a:lnTo>
                  <a:lnTo>
                    <a:pt x="19" y="4"/>
                  </a:lnTo>
                  <a:close/>
                  <a:moveTo>
                    <a:pt x="3" y="12"/>
                  </a:moveTo>
                  <a:lnTo>
                    <a:pt x="17" y="4"/>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726">
              <a:extLst>
                <a:ext uri="{FF2B5EF4-FFF2-40B4-BE49-F238E27FC236}">
                  <a16:creationId xmlns:a16="http://schemas.microsoft.com/office/drawing/2014/main" id="{00EF02CC-4404-4D0D-840D-D2E889B49872}"/>
                </a:ext>
              </a:extLst>
            </p:cNvPr>
            <p:cNvSpPr>
              <a:spLocks/>
            </p:cNvSpPr>
            <p:nvPr/>
          </p:nvSpPr>
          <p:spPr bwMode="auto">
            <a:xfrm>
              <a:off x="5555" y="2036"/>
              <a:ext cx="19" cy="19"/>
            </a:xfrm>
            <a:custGeom>
              <a:avLst/>
              <a:gdLst>
                <a:gd name="T0" fmla="*/ 19 w 19"/>
                <a:gd name="T1" fmla="*/ 2 h 19"/>
                <a:gd name="T2" fmla="*/ 0 w 19"/>
                <a:gd name="T3" fmla="*/ 19 h 19"/>
                <a:gd name="T4" fmla="*/ 0 w 19"/>
                <a:gd name="T5" fmla="*/ 17 h 19"/>
                <a:gd name="T6" fmla="*/ 19 w 19"/>
                <a:gd name="T7" fmla="*/ 0 h 19"/>
                <a:gd name="T8" fmla="*/ 19 w 19"/>
                <a:gd name="T9" fmla="*/ 2 h 19"/>
              </a:gdLst>
              <a:ahLst/>
              <a:cxnLst>
                <a:cxn ang="0">
                  <a:pos x="T0" y="T1"/>
                </a:cxn>
                <a:cxn ang="0">
                  <a:pos x="T2" y="T3"/>
                </a:cxn>
                <a:cxn ang="0">
                  <a:pos x="T4" y="T5"/>
                </a:cxn>
                <a:cxn ang="0">
                  <a:pos x="T6" y="T7"/>
                </a:cxn>
                <a:cxn ang="0">
                  <a:pos x="T8" y="T9"/>
                </a:cxn>
              </a:cxnLst>
              <a:rect l="0" t="0" r="r" b="b"/>
              <a:pathLst>
                <a:path w="19" h="19">
                  <a:moveTo>
                    <a:pt x="19" y="2"/>
                  </a:moveTo>
                  <a:lnTo>
                    <a:pt x="0" y="19"/>
                  </a:lnTo>
                  <a:lnTo>
                    <a:pt x="0" y="17"/>
                  </a:lnTo>
                  <a:lnTo>
                    <a:pt x="19" y="0"/>
                  </a:lnTo>
                  <a:lnTo>
                    <a:pt x="1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Freeform 727">
              <a:extLst>
                <a:ext uri="{FF2B5EF4-FFF2-40B4-BE49-F238E27FC236}">
                  <a16:creationId xmlns:a16="http://schemas.microsoft.com/office/drawing/2014/main" id="{CBC79FF0-9A64-432B-ABB7-625ABBF96EE4}"/>
                </a:ext>
              </a:extLst>
            </p:cNvPr>
            <p:cNvSpPr>
              <a:spLocks noEditPoints="1"/>
            </p:cNvSpPr>
            <p:nvPr/>
          </p:nvSpPr>
          <p:spPr bwMode="auto">
            <a:xfrm>
              <a:off x="5559" y="2024"/>
              <a:ext cx="15" cy="21"/>
            </a:xfrm>
            <a:custGeom>
              <a:avLst/>
              <a:gdLst>
                <a:gd name="T0" fmla="*/ 15 w 15"/>
                <a:gd name="T1" fmla="*/ 21 h 21"/>
                <a:gd name="T2" fmla="*/ 0 w 15"/>
                <a:gd name="T3" fmla="*/ 2 h 21"/>
                <a:gd name="T4" fmla="*/ 15 w 15"/>
                <a:gd name="T5" fmla="*/ 0 h 21"/>
                <a:gd name="T6" fmla="*/ 15 w 15"/>
                <a:gd name="T7" fmla="*/ 21 h 21"/>
                <a:gd name="T8" fmla="*/ 3 w 15"/>
                <a:gd name="T9" fmla="*/ 5 h 21"/>
                <a:gd name="T10" fmla="*/ 12 w 15"/>
                <a:gd name="T11" fmla="*/ 19 h 21"/>
                <a:gd name="T12" fmla="*/ 15 w 15"/>
                <a:gd name="T13" fmla="*/ 2 h 21"/>
                <a:gd name="T14" fmla="*/ 3 w 15"/>
                <a:gd name="T15" fmla="*/ 5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1">
                  <a:moveTo>
                    <a:pt x="15" y="21"/>
                  </a:moveTo>
                  <a:lnTo>
                    <a:pt x="0" y="2"/>
                  </a:lnTo>
                  <a:lnTo>
                    <a:pt x="15" y="0"/>
                  </a:lnTo>
                  <a:lnTo>
                    <a:pt x="15" y="21"/>
                  </a:lnTo>
                  <a:close/>
                  <a:moveTo>
                    <a:pt x="3" y="5"/>
                  </a:moveTo>
                  <a:lnTo>
                    <a:pt x="12" y="19"/>
                  </a:lnTo>
                  <a:lnTo>
                    <a:pt x="15" y="2"/>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728">
              <a:extLst>
                <a:ext uri="{FF2B5EF4-FFF2-40B4-BE49-F238E27FC236}">
                  <a16:creationId xmlns:a16="http://schemas.microsoft.com/office/drawing/2014/main" id="{71F9EFC8-8905-4569-AF6A-FD415A6FD5BA}"/>
                </a:ext>
              </a:extLst>
            </p:cNvPr>
            <p:cNvSpPr>
              <a:spLocks/>
            </p:cNvSpPr>
            <p:nvPr/>
          </p:nvSpPr>
          <p:spPr bwMode="auto">
            <a:xfrm>
              <a:off x="5564" y="2026"/>
              <a:ext cx="10" cy="24"/>
            </a:xfrm>
            <a:custGeom>
              <a:avLst/>
              <a:gdLst>
                <a:gd name="T0" fmla="*/ 0 w 10"/>
                <a:gd name="T1" fmla="*/ 24 h 24"/>
                <a:gd name="T2" fmla="*/ 0 w 10"/>
                <a:gd name="T3" fmla="*/ 22 h 24"/>
                <a:gd name="T4" fmla="*/ 10 w 10"/>
                <a:gd name="T5" fmla="*/ 0 h 24"/>
                <a:gd name="T6" fmla="*/ 10 w 10"/>
                <a:gd name="T7" fmla="*/ 0 h 24"/>
                <a:gd name="T8" fmla="*/ 0 w 10"/>
                <a:gd name="T9" fmla="*/ 24 h 24"/>
              </a:gdLst>
              <a:ahLst/>
              <a:cxnLst>
                <a:cxn ang="0">
                  <a:pos x="T0" y="T1"/>
                </a:cxn>
                <a:cxn ang="0">
                  <a:pos x="T2" y="T3"/>
                </a:cxn>
                <a:cxn ang="0">
                  <a:pos x="T4" y="T5"/>
                </a:cxn>
                <a:cxn ang="0">
                  <a:pos x="T6" y="T7"/>
                </a:cxn>
                <a:cxn ang="0">
                  <a:pos x="T8" y="T9"/>
                </a:cxn>
              </a:cxnLst>
              <a:rect l="0" t="0" r="r" b="b"/>
              <a:pathLst>
                <a:path w="10" h="24">
                  <a:moveTo>
                    <a:pt x="0" y="24"/>
                  </a:moveTo>
                  <a:lnTo>
                    <a:pt x="0" y="22"/>
                  </a:lnTo>
                  <a:lnTo>
                    <a:pt x="10" y="0"/>
                  </a:lnTo>
                  <a:lnTo>
                    <a:pt x="10" y="0"/>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729">
              <a:extLst>
                <a:ext uri="{FF2B5EF4-FFF2-40B4-BE49-F238E27FC236}">
                  <a16:creationId xmlns:a16="http://schemas.microsoft.com/office/drawing/2014/main" id="{F0D530CB-D993-415C-A510-E2DAFB20F91A}"/>
                </a:ext>
              </a:extLst>
            </p:cNvPr>
            <p:cNvSpPr>
              <a:spLocks/>
            </p:cNvSpPr>
            <p:nvPr/>
          </p:nvSpPr>
          <p:spPr bwMode="auto">
            <a:xfrm>
              <a:off x="5447" y="1836"/>
              <a:ext cx="67" cy="69"/>
            </a:xfrm>
            <a:custGeom>
              <a:avLst/>
              <a:gdLst>
                <a:gd name="T0" fmla="*/ 67 w 67"/>
                <a:gd name="T1" fmla="*/ 55 h 69"/>
                <a:gd name="T2" fmla="*/ 43 w 67"/>
                <a:gd name="T3" fmla="*/ 50 h 69"/>
                <a:gd name="T4" fmla="*/ 27 w 67"/>
                <a:gd name="T5" fmla="*/ 69 h 69"/>
                <a:gd name="T6" fmla="*/ 22 w 67"/>
                <a:gd name="T7" fmla="*/ 45 h 69"/>
                <a:gd name="T8" fmla="*/ 0 w 67"/>
                <a:gd name="T9" fmla="*/ 36 h 69"/>
                <a:gd name="T10" fmla="*/ 22 w 67"/>
                <a:gd name="T11" fmla="*/ 24 h 69"/>
                <a:gd name="T12" fmla="*/ 24 w 67"/>
                <a:gd name="T13" fmla="*/ 0 h 69"/>
                <a:gd name="T14" fmla="*/ 41 w 67"/>
                <a:gd name="T15" fmla="*/ 17 h 69"/>
                <a:gd name="T16" fmla="*/ 65 w 67"/>
                <a:gd name="T17" fmla="*/ 12 h 69"/>
                <a:gd name="T18" fmla="*/ 55 w 67"/>
                <a:gd name="T19" fmla="*/ 33 h 69"/>
                <a:gd name="T20" fmla="*/ 67 w 67"/>
                <a:gd name="T21" fmla="*/ 5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9">
                  <a:moveTo>
                    <a:pt x="67" y="55"/>
                  </a:moveTo>
                  <a:lnTo>
                    <a:pt x="43" y="50"/>
                  </a:lnTo>
                  <a:lnTo>
                    <a:pt x="27" y="69"/>
                  </a:lnTo>
                  <a:lnTo>
                    <a:pt x="22" y="45"/>
                  </a:lnTo>
                  <a:lnTo>
                    <a:pt x="0" y="36"/>
                  </a:lnTo>
                  <a:lnTo>
                    <a:pt x="22" y="24"/>
                  </a:lnTo>
                  <a:lnTo>
                    <a:pt x="24" y="0"/>
                  </a:lnTo>
                  <a:lnTo>
                    <a:pt x="41" y="17"/>
                  </a:lnTo>
                  <a:lnTo>
                    <a:pt x="65" y="12"/>
                  </a:lnTo>
                  <a:lnTo>
                    <a:pt x="55" y="33"/>
                  </a:lnTo>
                  <a:lnTo>
                    <a:pt x="67"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 name="Freeform 730">
              <a:extLst>
                <a:ext uri="{FF2B5EF4-FFF2-40B4-BE49-F238E27FC236}">
                  <a16:creationId xmlns:a16="http://schemas.microsoft.com/office/drawing/2014/main" id="{E5B93469-97C9-4FDE-A1CB-22E95C185320}"/>
                </a:ext>
              </a:extLst>
            </p:cNvPr>
            <p:cNvSpPr>
              <a:spLocks/>
            </p:cNvSpPr>
            <p:nvPr/>
          </p:nvSpPr>
          <p:spPr bwMode="auto">
            <a:xfrm>
              <a:off x="5813" y="1567"/>
              <a:ext cx="69" cy="69"/>
            </a:xfrm>
            <a:custGeom>
              <a:avLst/>
              <a:gdLst>
                <a:gd name="T0" fmla="*/ 69 w 69"/>
                <a:gd name="T1" fmla="*/ 55 h 69"/>
                <a:gd name="T2" fmla="*/ 42 w 69"/>
                <a:gd name="T3" fmla="*/ 50 h 69"/>
                <a:gd name="T4" fmla="*/ 28 w 69"/>
                <a:gd name="T5" fmla="*/ 69 h 69"/>
                <a:gd name="T6" fmla="*/ 23 w 69"/>
                <a:gd name="T7" fmla="*/ 46 h 69"/>
                <a:gd name="T8" fmla="*/ 0 w 69"/>
                <a:gd name="T9" fmla="*/ 36 h 69"/>
                <a:gd name="T10" fmla="*/ 21 w 69"/>
                <a:gd name="T11" fmla="*/ 24 h 69"/>
                <a:gd name="T12" fmla="*/ 23 w 69"/>
                <a:gd name="T13" fmla="*/ 0 h 69"/>
                <a:gd name="T14" fmla="*/ 42 w 69"/>
                <a:gd name="T15" fmla="*/ 17 h 69"/>
                <a:gd name="T16" fmla="*/ 66 w 69"/>
                <a:gd name="T17" fmla="*/ 12 h 69"/>
                <a:gd name="T18" fmla="*/ 54 w 69"/>
                <a:gd name="T19" fmla="*/ 34 h 69"/>
                <a:gd name="T20" fmla="*/ 69 w 69"/>
                <a:gd name="T21" fmla="*/ 5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9">
                  <a:moveTo>
                    <a:pt x="69" y="55"/>
                  </a:moveTo>
                  <a:lnTo>
                    <a:pt x="42" y="50"/>
                  </a:lnTo>
                  <a:lnTo>
                    <a:pt x="28" y="69"/>
                  </a:lnTo>
                  <a:lnTo>
                    <a:pt x="23" y="46"/>
                  </a:lnTo>
                  <a:lnTo>
                    <a:pt x="0" y="36"/>
                  </a:lnTo>
                  <a:lnTo>
                    <a:pt x="21" y="24"/>
                  </a:lnTo>
                  <a:lnTo>
                    <a:pt x="23" y="0"/>
                  </a:lnTo>
                  <a:lnTo>
                    <a:pt x="42" y="17"/>
                  </a:lnTo>
                  <a:lnTo>
                    <a:pt x="66" y="12"/>
                  </a:lnTo>
                  <a:lnTo>
                    <a:pt x="54" y="34"/>
                  </a:lnTo>
                  <a:lnTo>
                    <a:pt x="69"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 name="Freeform 731">
              <a:extLst>
                <a:ext uri="{FF2B5EF4-FFF2-40B4-BE49-F238E27FC236}">
                  <a16:creationId xmlns:a16="http://schemas.microsoft.com/office/drawing/2014/main" id="{1AB3D492-123C-4510-B7E1-F03A819DF06E}"/>
                </a:ext>
              </a:extLst>
            </p:cNvPr>
            <p:cNvSpPr>
              <a:spLocks/>
            </p:cNvSpPr>
            <p:nvPr/>
          </p:nvSpPr>
          <p:spPr bwMode="auto">
            <a:xfrm>
              <a:off x="5509" y="2826"/>
              <a:ext cx="67" cy="71"/>
            </a:xfrm>
            <a:custGeom>
              <a:avLst/>
              <a:gdLst>
                <a:gd name="T0" fmla="*/ 67 w 67"/>
                <a:gd name="T1" fmla="*/ 54 h 71"/>
                <a:gd name="T2" fmla="*/ 43 w 67"/>
                <a:gd name="T3" fmla="*/ 52 h 71"/>
                <a:gd name="T4" fmla="*/ 27 w 67"/>
                <a:gd name="T5" fmla="*/ 71 h 71"/>
                <a:gd name="T6" fmla="*/ 22 w 67"/>
                <a:gd name="T7" fmla="*/ 47 h 71"/>
                <a:gd name="T8" fmla="*/ 0 w 67"/>
                <a:gd name="T9" fmla="*/ 35 h 71"/>
                <a:gd name="T10" fmla="*/ 22 w 67"/>
                <a:gd name="T11" fmla="*/ 23 h 71"/>
                <a:gd name="T12" fmla="*/ 24 w 67"/>
                <a:gd name="T13" fmla="*/ 0 h 71"/>
                <a:gd name="T14" fmla="*/ 41 w 67"/>
                <a:gd name="T15" fmla="*/ 16 h 71"/>
                <a:gd name="T16" fmla="*/ 65 w 67"/>
                <a:gd name="T17" fmla="*/ 12 h 71"/>
                <a:gd name="T18" fmla="*/ 55 w 67"/>
                <a:gd name="T19" fmla="*/ 35 h 71"/>
                <a:gd name="T20" fmla="*/ 67 w 67"/>
                <a:gd name="T21" fmla="*/ 5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1">
                  <a:moveTo>
                    <a:pt x="67" y="54"/>
                  </a:moveTo>
                  <a:lnTo>
                    <a:pt x="43" y="52"/>
                  </a:lnTo>
                  <a:lnTo>
                    <a:pt x="27" y="71"/>
                  </a:lnTo>
                  <a:lnTo>
                    <a:pt x="22" y="47"/>
                  </a:lnTo>
                  <a:lnTo>
                    <a:pt x="0" y="35"/>
                  </a:lnTo>
                  <a:lnTo>
                    <a:pt x="22" y="23"/>
                  </a:lnTo>
                  <a:lnTo>
                    <a:pt x="24" y="0"/>
                  </a:lnTo>
                  <a:lnTo>
                    <a:pt x="41" y="16"/>
                  </a:lnTo>
                  <a:lnTo>
                    <a:pt x="65" y="12"/>
                  </a:lnTo>
                  <a:lnTo>
                    <a:pt x="55" y="35"/>
                  </a:lnTo>
                  <a:lnTo>
                    <a:pt x="67" y="5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 name="Freeform 732">
              <a:extLst>
                <a:ext uri="{FF2B5EF4-FFF2-40B4-BE49-F238E27FC236}">
                  <a16:creationId xmlns:a16="http://schemas.microsoft.com/office/drawing/2014/main" id="{D1DCA03B-C9B0-4FE5-A78E-0D4DD59635AA}"/>
                </a:ext>
              </a:extLst>
            </p:cNvPr>
            <p:cNvSpPr>
              <a:spLocks/>
            </p:cNvSpPr>
            <p:nvPr/>
          </p:nvSpPr>
          <p:spPr bwMode="auto">
            <a:xfrm>
              <a:off x="5724" y="2257"/>
              <a:ext cx="38" cy="38"/>
            </a:xfrm>
            <a:custGeom>
              <a:avLst/>
              <a:gdLst>
                <a:gd name="T0" fmla="*/ 19 w 38"/>
                <a:gd name="T1" fmla="*/ 38 h 38"/>
                <a:gd name="T2" fmla="*/ 12 w 38"/>
                <a:gd name="T3" fmla="*/ 26 h 38"/>
                <a:gd name="T4" fmla="*/ 0 w 38"/>
                <a:gd name="T5" fmla="*/ 24 h 38"/>
                <a:gd name="T6" fmla="*/ 10 w 38"/>
                <a:gd name="T7" fmla="*/ 14 h 38"/>
                <a:gd name="T8" fmla="*/ 7 w 38"/>
                <a:gd name="T9" fmla="*/ 0 h 38"/>
                <a:gd name="T10" fmla="*/ 19 w 38"/>
                <a:gd name="T11" fmla="*/ 7 h 38"/>
                <a:gd name="T12" fmla="*/ 34 w 38"/>
                <a:gd name="T13" fmla="*/ 3 h 38"/>
                <a:gd name="T14" fmla="*/ 29 w 38"/>
                <a:gd name="T15" fmla="*/ 14 h 38"/>
                <a:gd name="T16" fmla="*/ 38 w 38"/>
                <a:gd name="T17" fmla="*/ 26 h 38"/>
                <a:gd name="T18" fmla="*/ 26 w 38"/>
                <a:gd name="T19" fmla="*/ 26 h 38"/>
                <a:gd name="T20" fmla="*/ 19 w 38"/>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8">
                  <a:moveTo>
                    <a:pt x="19" y="38"/>
                  </a:moveTo>
                  <a:lnTo>
                    <a:pt x="12" y="26"/>
                  </a:lnTo>
                  <a:lnTo>
                    <a:pt x="0" y="24"/>
                  </a:lnTo>
                  <a:lnTo>
                    <a:pt x="10" y="14"/>
                  </a:lnTo>
                  <a:lnTo>
                    <a:pt x="7" y="0"/>
                  </a:lnTo>
                  <a:lnTo>
                    <a:pt x="19" y="7"/>
                  </a:lnTo>
                  <a:lnTo>
                    <a:pt x="34" y="3"/>
                  </a:lnTo>
                  <a:lnTo>
                    <a:pt x="29" y="14"/>
                  </a:lnTo>
                  <a:lnTo>
                    <a:pt x="38"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 name="Freeform 733">
              <a:extLst>
                <a:ext uri="{FF2B5EF4-FFF2-40B4-BE49-F238E27FC236}">
                  <a16:creationId xmlns:a16="http://schemas.microsoft.com/office/drawing/2014/main" id="{7E1BB85E-D408-43E9-B7AE-811A0046CEA8}"/>
                </a:ext>
              </a:extLst>
            </p:cNvPr>
            <p:cNvSpPr>
              <a:spLocks/>
            </p:cNvSpPr>
            <p:nvPr/>
          </p:nvSpPr>
          <p:spPr bwMode="auto">
            <a:xfrm>
              <a:off x="5423" y="2188"/>
              <a:ext cx="39" cy="38"/>
            </a:xfrm>
            <a:custGeom>
              <a:avLst/>
              <a:gdLst>
                <a:gd name="T0" fmla="*/ 19 w 39"/>
                <a:gd name="T1" fmla="*/ 38 h 38"/>
                <a:gd name="T2" fmla="*/ 12 w 39"/>
                <a:gd name="T3" fmla="*/ 26 h 38"/>
                <a:gd name="T4" fmla="*/ 0 w 39"/>
                <a:gd name="T5" fmla="*/ 24 h 38"/>
                <a:gd name="T6" fmla="*/ 10 w 39"/>
                <a:gd name="T7" fmla="*/ 14 h 38"/>
                <a:gd name="T8" fmla="*/ 8 w 39"/>
                <a:gd name="T9" fmla="*/ 0 h 38"/>
                <a:gd name="T10" fmla="*/ 19 w 39"/>
                <a:gd name="T11" fmla="*/ 7 h 38"/>
                <a:gd name="T12" fmla="*/ 34 w 39"/>
                <a:gd name="T13" fmla="*/ 3 h 38"/>
                <a:gd name="T14" fmla="*/ 29 w 39"/>
                <a:gd name="T15" fmla="*/ 14 h 38"/>
                <a:gd name="T16" fmla="*/ 39 w 39"/>
                <a:gd name="T17" fmla="*/ 26 h 38"/>
                <a:gd name="T18" fmla="*/ 27 w 39"/>
                <a:gd name="T19" fmla="*/ 26 h 38"/>
                <a:gd name="T20" fmla="*/ 19 w 39"/>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8">
                  <a:moveTo>
                    <a:pt x="19" y="38"/>
                  </a:moveTo>
                  <a:lnTo>
                    <a:pt x="12" y="26"/>
                  </a:lnTo>
                  <a:lnTo>
                    <a:pt x="0" y="24"/>
                  </a:lnTo>
                  <a:lnTo>
                    <a:pt x="10" y="14"/>
                  </a:lnTo>
                  <a:lnTo>
                    <a:pt x="8" y="0"/>
                  </a:lnTo>
                  <a:lnTo>
                    <a:pt x="19" y="7"/>
                  </a:lnTo>
                  <a:lnTo>
                    <a:pt x="34" y="3"/>
                  </a:lnTo>
                  <a:lnTo>
                    <a:pt x="29" y="14"/>
                  </a:lnTo>
                  <a:lnTo>
                    <a:pt x="39" y="26"/>
                  </a:lnTo>
                  <a:lnTo>
                    <a:pt x="27" y="26"/>
                  </a:lnTo>
                  <a:lnTo>
                    <a:pt x="1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734">
              <a:extLst>
                <a:ext uri="{FF2B5EF4-FFF2-40B4-BE49-F238E27FC236}">
                  <a16:creationId xmlns:a16="http://schemas.microsoft.com/office/drawing/2014/main" id="{12C9AB70-5C99-49B6-8FFB-9A9F25D146CE}"/>
                </a:ext>
              </a:extLst>
            </p:cNvPr>
            <p:cNvSpPr>
              <a:spLocks/>
            </p:cNvSpPr>
            <p:nvPr/>
          </p:nvSpPr>
          <p:spPr bwMode="auto">
            <a:xfrm>
              <a:off x="5741" y="2769"/>
              <a:ext cx="38" cy="40"/>
            </a:xfrm>
            <a:custGeom>
              <a:avLst/>
              <a:gdLst>
                <a:gd name="T0" fmla="*/ 0 w 38"/>
                <a:gd name="T1" fmla="*/ 31 h 40"/>
                <a:gd name="T2" fmla="*/ 7 w 38"/>
                <a:gd name="T3" fmla="*/ 19 h 40"/>
                <a:gd name="T4" fmla="*/ 2 w 38"/>
                <a:gd name="T5" fmla="*/ 4 h 40"/>
                <a:gd name="T6" fmla="*/ 14 w 38"/>
                <a:gd name="T7" fmla="*/ 9 h 40"/>
                <a:gd name="T8" fmla="*/ 26 w 38"/>
                <a:gd name="T9" fmla="*/ 0 h 40"/>
                <a:gd name="T10" fmla="*/ 26 w 38"/>
                <a:gd name="T11" fmla="*/ 14 h 40"/>
                <a:gd name="T12" fmla="*/ 38 w 38"/>
                <a:gd name="T13" fmla="*/ 21 h 40"/>
                <a:gd name="T14" fmla="*/ 26 w 38"/>
                <a:gd name="T15" fmla="*/ 26 h 40"/>
                <a:gd name="T16" fmla="*/ 21 w 38"/>
                <a:gd name="T17" fmla="*/ 40 h 40"/>
                <a:gd name="T18" fmla="*/ 12 w 38"/>
                <a:gd name="T19" fmla="*/ 28 h 40"/>
                <a:gd name="T20" fmla="*/ 0 w 38"/>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0" y="31"/>
                  </a:moveTo>
                  <a:lnTo>
                    <a:pt x="7" y="19"/>
                  </a:lnTo>
                  <a:lnTo>
                    <a:pt x="2" y="4"/>
                  </a:lnTo>
                  <a:lnTo>
                    <a:pt x="14" y="9"/>
                  </a:lnTo>
                  <a:lnTo>
                    <a:pt x="26" y="0"/>
                  </a:lnTo>
                  <a:lnTo>
                    <a:pt x="26" y="14"/>
                  </a:lnTo>
                  <a:lnTo>
                    <a:pt x="38" y="21"/>
                  </a:lnTo>
                  <a:lnTo>
                    <a:pt x="26" y="26"/>
                  </a:lnTo>
                  <a:lnTo>
                    <a:pt x="21" y="40"/>
                  </a:lnTo>
                  <a:lnTo>
                    <a:pt x="12" y="28"/>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735">
              <a:extLst>
                <a:ext uri="{FF2B5EF4-FFF2-40B4-BE49-F238E27FC236}">
                  <a16:creationId xmlns:a16="http://schemas.microsoft.com/office/drawing/2014/main" id="{62191EFD-1939-436E-897B-CC10C795F601}"/>
                </a:ext>
              </a:extLst>
            </p:cNvPr>
            <p:cNvSpPr>
              <a:spLocks/>
            </p:cNvSpPr>
            <p:nvPr/>
          </p:nvSpPr>
          <p:spPr bwMode="auto">
            <a:xfrm>
              <a:off x="6087" y="2926"/>
              <a:ext cx="38" cy="40"/>
            </a:xfrm>
            <a:custGeom>
              <a:avLst/>
              <a:gdLst>
                <a:gd name="T0" fmla="*/ 0 w 38"/>
                <a:gd name="T1" fmla="*/ 31 h 40"/>
                <a:gd name="T2" fmla="*/ 7 w 38"/>
                <a:gd name="T3" fmla="*/ 19 h 40"/>
                <a:gd name="T4" fmla="*/ 2 w 38"/>
                <a:gd name="T5" fmla="*/ 7 h 40"/>
                <a:gd name="T6" fmla="*/ 17 w 38"/>
                <a:gd name="T7" fmla="*/ 9 h 40"/>
                <a:gd name="T8" fmla="*/ 26 w 38"/>
                <a:gd name="T9" fmla="*/ 0 h 40"/>
                <a:gd name="T10" fmla="*/ 26 w 38"/>
                <a:gd name="T11" fmla="*/ 14 h 40"/>
                <a:gd name="T12" fmla="*/ 38 w 38"/>
                <a:gd name="T13" fmla="*/ 21 h 40"/>
                <a:gd name="T14" fmla="*/ 26 w 38"/>
                <a:gd name="T15" fmla="*/ 26 h 40"/>
                <a:gd name="T16" fmla="*/ 24 w 38"/>
                <a:gd name="T17" fmla="*/ 40 h 40"/>
                <a:gd name="T18" fmla="*/ 14 w 38"/>
                <a:gd name="T19" fmla="*/ 31 h 40"/>
                <a:gd name="T20" fmla="*/ 0 w 38"/>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0" y="31"/>
                  </a:moveTo>
                  <a:lnTo>
                    <a:pt x="7" y="19"/>
                  </a:lnTo>
                  <a:lnTo>
                    <a:pt x="2" y="7"/>
                  </a:lnTo>
                  <a:lnTo>
                    <a:pt x="17" y="9"/>
                  </a:lnTo>
                  <a:lnTo>
                    <a:pt x="26" y="0"/>
                  </a:lnTo>
                  <a:lnTo>
                    <a:pt x="26" y="14"/>
                  </a:lnTo>
                  <a:lnTo>
                    <a:pt x="38" y="21"/>
                  </a:lnTo>
                  <a:lnTo>
                    <a:pt x="26" y="26"/>
                  </a:lnTo>
                  <a:lnTo>
                    <a:pt x="24" y="40"/>
                  </a:lnTo>
                  <a:lnTo>
                    <a:pt x="14" y="31"/>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736">
              <a:extLst>
                <a:ext uri="{FF2B5EF4-FFF2-40B4-BE49-F238E27FC236}">
                  <a16:creationId xmlns:a16="http://schemas.microsoft.com/office/drawing/2014/main" id="{ED4B88DF-B963-4923-AF86-382609F454B8}"/>
                </a:ext>
              </a:extLst>
            </p:cNvPr>
            <p:cNvSpPr>
              <a:spLocks/>
            </p:cNvSpPr>
            <p:nvPr/>
          </p:nvSpPr>
          <p:spPr bwMode="auto">
            <a:xfrm>
              <a:off x="5524" y="2957"/>
              <a:ext cx="40" cy="40"/>
            </a:xfrm>
            <a:custGeom>
              <a:avLst/>
              <a:gdLst>
                <a:gd name="T0" fmla="*/ 0 w 40"/>
                <a:gd name="T1" fmla="*/ 30 h 40"/>
                <a:gd name="T2" fmla="*/ 7 w 40"/>
                <a:gd name="T3" fmla="*/ 19 h 40"/>
                <a:gd name="T4" fmla="*/ 2 w 40"/>
                <a:gd name="T5" fmla="*/ 4 h 40"/>
                <a:gd name="T6" fmla="*/ 16 w 40"/>
                <a:gd name="T7" fmla="*/ 9 h 40"/>
                <a:gd name="T8" fmla="*/ 26 w 40"/>
                <a:gd name="T9" fmla="*/ 0 h 40"/>
                <a:gd name="T10" fmla="*/ 28 w 40"/>
                <a:gd name="T11" fmla="*/ 14 h 40"/>
                <a:gd name="T12" fmla="*/ 40 w 40"/>
                <a:gd name="T13" fmla="*/ 21 h 40"/>
                <a:gd name="T14" fmla="*/ 26 w 40"/>
                <a:gd name="T15" fmla="*/ 26 h 40"/>
                <a:gd name="T16" fmla="*/ 24 w 40"/>
                <a:gd name="T17" fmla="*/ 40 h 40"/>
                <a:gd name="T18" fmla="*/ 14 w 40"/>
                <a:gd name="T19" fmla="*/ 28 h 40"/>
                <a:gd name="T20" fmla="*/ 0 w 40"/>
                <a:gd name="T21" fmla="*/ 3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0" y="30"/>
                  </a:moveTo>
                  <a:lnTo>
                    <a:pt x="7" y="19"/>
                  </a:lnTo>
                  <a:lnTo>
                    <a:pt x="2" y="4"/>
                  </a:lnTo>
                  <a:lnTo>
                    <a:pt x="16" y="9"/>
                  </a:lnTo>
                  <a:lnTo>
                    <a:pt x="26" y="0"/>
                  </a:lnTo>
                  <a:lnTo>
                    <a:pt x="28" y="14"/>
                  </a:lnTo>
                  <a:lnTo>
                    <a:pt x="40" y="21"/>
                  </a:lnTo>
                  <a:lnTo>
                    <a:pt x="26" y="26"/>
                  </a:lnTo>
                  <a:lnTo>
                    <a:pt x="24" y="40"/>
                  </a:lnTo>
                  <a:lnTo>
                    <a:pt x="14" y="28"/>
                  </a:lnTo>
                  <a:lnTo>
                    <a:pt x="0"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 name="Freeform 737">
              <a:extLst>
                <a:ext uri="{FF2B5EF4-FFF2-40B4-BE49-F238E27FC236}">
                  <a16:creationId xmlns:a16="http://schemas.microsoft.com/office/drawing/2014/main" id="{98B07BA9-9E88-40CE-9E1C-5D4F2931D693}"/>
                </a:ext>
              </a:extLst>
            </p:cNvPr>
            <p:cNvSpPr>
              <a:spLocks/>
            </p:cNvSpPr>
            <p:nvPr/>
          </p:nvSpPr>
          <p:spPr bwMode="auto">
            <a:xfrm>
              <a:off x="5774" y="1743"/>
              <a:ext cx="41" cy="41"/>
            </a:xfrm>
            <a:custGeom>
              <a:avLst/>
              <a:gdLst>
                <a:gd name="T0" fmla="*/ 0 w 41"/>
                <a:gd name="T1" fmla="*/ 31 h 41"/>
                <a:gd name="T2" fmla="*/ 7 w 41"/>
                <a:gd name="T3" fmla="*/ 19 h 41"/>
                <a:gd name="T4" fmla="*/ 3 w 41"/>
                <a:gd name="T5" fmla="*/ 5 h 41"/>
                <a:gd name="T6" fmla="*/ 17 w 41"/>
                <a:gd name="T7" fmla="*/ 10 h 41"/>
                <a:gd name="T8" fmla="*/ 27 w 41"/>
                <a:gd name="T9" fmla="*/ 0 h 41"/>
                <a:gd name="T10" fmla="*/ 29 w 41"/>
                <a:gd name="T11" fmla="*/ 15 h 41"/>
                <a:gd name="T12" fmla="*/ 41 w 41"/>
                <a:gd name="T13" fmla="*/ 22 h 41"/>
                <a:gd name="T14" fmla="*/ 27 w 41"/>
                <a:gd name="T15" fmla="*/ 27 h 41"/>
                <a:gd name="T16" fmla="*/ 24 w 41"/>
                <a:gd name="T17" fmla="*/ 41 h 41"/>
                <a:gd name="T18" fmla="*/ 15 w 41"/>
                <a:gd name="T19" fmla="*/ 29 h 41"/>
                <a:gd name="T20" fmla="*/ 0 w 41"/>
                <a:gd name="T21" fmla="*/ 3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0" y="31"/>
                  </a:moveTo>
                  <a:lnTo>
                    <a:pt x="7" y="19"/>
                  </a:lnTo>
                  <a:lnTo>
                    <a:pt x="3" y="5"/>
                  </a:lnTo>
                  <a:lnTo>
                    <a:pt x="17" y="10"/>
                  </a:lnTo>
                  <a:lnTo>
                    <a:pt x="27" y="0"/>
                  </a:lnTo>
                  <a:lnTo>
                    <a:pt x="29" y="15"/>
                  </a:lnTo>
                  <a:lnTo>
                    <a:pt x="41" y="22"/>
                  </a:lnTo>
                  <a:lnTo>
                    <a:pt x="27" y="27"/>
                  </a:lnTo>
                  <a:lnTo>
                    <a:pt x="24" y="41"/>
                  </a:lnTo>
                  <a:lnTo>
                    <a:pt x="15" y="29"/>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 name="Freeform 738">
              <a:extLst>
                <a:ext uri="{FF2B5EF4-FFF2-40B4-BE49-F238E27FC236}">
                  <a16:creationId xmlns:a16="http://schemas.microsoft.com/office/drawing/2014/main" id="{79392C65-11A1-43BD-A1A8-912802072F4F}"/>
                </a:ext>
              </a:extLst>
            </p:cNvPr>
            <p:cNvSpPr>
              <a:spLocks/>
            </p:cNvSpPr>
            <p:nvPr/>
          </p:nvSpPr>
          <p:spPr bwMode="auto">
            <a:xfrm>
              <a:off x="5820" y="1489"/>
              <a:ext cx="40" cy="40"/>
            </a:xfrm>
            <a:custGeom>
              <a:avLst/>
              <a:gdLst>
                <a:gd name="T0" fmla="*/ 0 w 40"/>
                <a:gd name="T1" fmla="*/ 31 h 40"/>
                <a:gd name="T2" fmla="*/ 9 w 40"/>
                <a:gd name="T3" fmla="*/ 19 h 40"/>
                <a:gd name="T4" fmla="*/ 4 w 40"/>
                <a:gd name="T5" fmla="*/ 5 h 40"/>
                <a:gd name="T6" fmla="*/ 16 w 40"/>
                <a:gd name="T7" fmla="*/ 9 h 40"/>
                <a:gd name="T8" fmla="*/ 28 w 40"/>
                <a:gd name="T9" fmla="*/ 0 h 40"/>
                <a:gd name="T10" fmla="*/ 28 w 40"/>
                <a:gd name="T11" fmla="*/ 14 h 40"/>
                <a:gd name="T12" fmla="*/ 40 w 40"/>
                <a:gd name="T13" fmla="*/ 21 h 40"/>
                <a:gd name="T14" fmla="*/ 28 w 40"/>
                <a:gd name="T15" fmla="*/ 26 h 40"/>
                <a:gd name="T16" fmla="*/ 24 w 40"/>
                <a:gd name="T17" fmla="*/ 40 h 40"/>
                <a:gd name="T18" fmla="*/ 14 w 40"/>
                <a:gd name="T19" fmla="*/ 31 h 40"/>
                <a:gd name="T20" fmla="*/ 0 w 40"/>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0" y="31"/>
                  </a:moveTo>
                  <a:lnTo>
                    <a:pt x="9" y="19"/>
                  </a:lnTo>
                  <a:lnTo>
                    <a:pt x="4" y="5"/>
                  </a:lnTo>
                  <a:lnTo>
                    <a:pt x="16" y="9"/>
                  </a:lnTo>
                  <a:lnTo>
                    <a:pt x="28" y="0"/>
                  </a:lnTo>
                  <a:lnTo>
                    <a:pt x="28" y="14"/>
                  </a:lnTo>
                  <a:lnTo>
                    <a:pt x="40" y="21"/>
                  </a:lnTo>
                  <a:lnTo>
                    <a:pt x="28" y="26"/>
                  </a:lnTo>
                  <a:lnTo>
                    <a:pt x="24" y="40"/>
                  </a:lnTo>
                  <a:lnTo>
                    <a:pt x="14" y="31"/>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739">
              <a:extLst>
                <a:ext uri="{FF2B5EF4-FFF2-40B4-BE49-F238E27FC236}">
                  <a16:creationId xmlns:a16="http://schemas.microsoft.com/office/drawing/2014/main" id="{A6A5579F-35A2-45AB-9429-A9D11D03C308}"/>
                </a:ext>
              </a:extLst>
            </p:cNvPr>
            <p:cNvSpPr>
              <a:spLocks/>
            </p:cNvSpPr>
            <p:nvPr/>
          </p:nvSpPr>
          <p:spPr bwMode="auto">
            <a:xfrm>
              <a:off x="5693" y="1044"/>
              <a:ext cx="41" cy="40"/>
            </a:xfrm>
            <a:custGeom>
              <a:avLst/>
              <a:gdLst>
                <a:gd name="T0" fmla="*/ 0 w 41"/>
                <a:gd name="T1" fmla="*/ 31 h 40"/>
                <a:gd name="T2" fmla="*/ 7 w 41"/>
                <a:gd name="T3" fmla="*/ 19 h 40"/>
                <a:gd name="T4" fmla="*/ 3 w 41"/>
                <a:gd name="T5" fmla="*/ 5 h 40"/>
                <a:gd name="T6" fmla="*/ 17 w 41"/>
                <a:gd name="T7" fmla="*/ 10 h 40"/>
                <a:gd name="T8" fmla="*/ 26 w 41"/>
                <a:gd name="T9" fmla="*/ 0 h 40"/>
                <a:gd name="T10" fmla="*/ 29 w 41"/>
                <a:gd name="T11" fmla="*/ 14 h 40"/>
                <a:gd name="T12" fmla="*/ 41 w 41"/>
                <a:gd name="T13" fmla="*/ 21 h 40"/>
                <a:gd name="T14" fmla="*/ 26 w 41"/>
                <a:gd name="T15" fmla="*/ 26 h 40"/>
                <a:gd name="T16" fmla="*/ 24 w 41"/>
                <a:gd name="T17" fmla="*/ 40 h 40"/>
                <a:gd name="T18" fmla="*/ 14 w 41"/>
                <a:gd name="T19" fmla="*/ 29 h 40"/>
                <a:gd name="T20" fmla="*/ 0 w 41"/>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0" y="31"/>
                  </a:moveTo>
                  <a:lnTo>
                    <a:pt x="7" y="19"/>
                  </a:lnTo>
                  <a:lnTo>
                    <a:pt x="3" y="5"/>
                  </a:lnTo>
                  <a:lnTo>
                    <a:pt x="17" y="10"/>
                  </a:lnTo>
                  <a:lnTo>
                    <a:pt x="26" y="0"/>
                  </a:lnTo>
                  <a:lnTo>
                    <a:pt x="29" y="14"/>
                  </a:lnTo>
                  <a:lnTo>
                    <a:pt x="41" y="21"/>
                  </a:lnTo>
                  <a:lnTo>
                    <a:pt x="26" y="26"/>
                  </a:lnTo>
                  <a:lnTo>
                    <a:pt x="24" y="40"/>
                  </a:lnTo>
                  <a:lnTo>
                    <a:pt x="14" y="29"/>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740">
              <a:extLst>
                <a:ext uri="{FF2B5EF4-FFF2-40B4-BE49-F238E27FC236}">
                  <a16:creationId xmlns:a16="http://schemas.microsoft.com/office/drawing/2014/main" id="{809BEC40-BAB9-404A-B5E1-00F166461126}"/>
                </a:ext>
              </a:extLst>
            </p:cNvPr>
            <p:cNvSpPr>
              <a:spLocks/>
            </p:cNvSpPr>
            <p:nvPr/>
          </p:nvSpPr>
          <p:spPr bwMode="auto">
            <a:xfrm>
              <a:off x="5612" y="2136"/>
              <a:ext cx="41" cy="38"/>
            </a:xfrm>
            <a:custGeom>
              <a:avLst/>
              <a:gdLst>
                <a:gd name="T0" fmla="*/ 0 w 41"/>
                <a:gd name="T1" fmla="*/ 28 h 38"/>
                <a:gd name="T2" fmla="*/ 10 w 41"/>
                <a:gd name="T3" fmla="*/ 16 h 38"/>
                <a:gd name="T4" fmla="*/ 2 w 41"/>
                <a:gd name="T5" fmla="*/ 5 h 38"/>
                <a:gd name="T6" fmla="*/ 17 w 41"/>
                <a:gd name="T7" fmla="*/ 7 h 38"/>
                <a:gd name="T8" fmla="*/ 29 w 41"/>
                <a:gd name="T9" fmla="*/ 0 h 38"/>
                <a:gd name="T10" fmla="*/ 29 w 41"/>
                <a:gd name="T11" fmla="*/ 14 h 38"/>
                <a:gd name="T12" fmla="*/ 41 w 41"/>
                <a:gd name="T13" fmla="*/ 21 h 38"/>
                <a:gd name="T14" fmla="*/ 26 w 41"/>
                <a:gd name="T15" fmla="*/ 26 h 38"/>
                <a:gd name="T16" fmla="*/ 24 w 41"/>
                <a:gd name="T17" fmla="*/ 38 h 38"/>
                <a:gd name="T18" fmla="*/ 14 w 41"/>
                <a:gd name="T19" fmla="*/ 28 h 38"/>
                <a:gd name="T20" fmla="*/ 0 w 41"/>
                <a:gd name="T21" fmla="*/ 2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0" y="28"/>
                  </a:moveTo>
                  <a:lnTo>
                    <a:pt x="10" y="16"/>
                  </a:lnTo>
                  <a:lnTo>
                    <a:pt x="2" y="5"/>
                  </a:lnTo>
                  <a:lnTo>
                    <a:pt x="17" y="7"/>
                  </a:lnTo>
                  <a:lnTo>
                    <a:pt x="29" y="0"/>
                  </a:lnTo>
                  <a:lnTo>
                    <a:pt x="29" y="14"/>
                  </a:lnTo>
                  <a:lnTo>
                    <a:pt x="41" y="21"/>
                  </a:lnTo>
                  <a:lnTo>
                    <a:pt x="26" y="26"/>
                  </a:lnTo>
                  <a:lnTo>
                    <a:pt x="24" y="38"/>
                  </a:lnTo>
                  <a:lnTo>
                    <a:pt x="14" y="28"/>
                  </a:lnTo>
                  <a:lnTo>
                    <a:pt x="0"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741">
              <a:extLst>
                <a:ext uri="{FF2B5EF4-FFF2-40B4-BE49-F238E27FC236}">
                  <a16:creationId xmlns:a16="http://schemas.microsoft.com/office/drawing/2014/main" id="{678592C3-3BC3-452D-891A-E39FE38AD71A}"/>
                </a:ext>
              </a:extLst>
            </p:cNvPr>
            <p:cNvSpPr>
              <a:spLocks/>
            </p:cNvSpPr>
            <p:nvPr/>
          </p:nvSpPr>
          <p:spPr bwMode="auto">
            <a:xfrm>
              <a:off x="5624" y="2576"/>
              <a:ext cx="38" cy="40"/>
            </a:xfrm>
            <a:custGeom>
              <a:avLst/>
              <a:gdLst>
                <a:gd name="T0" fmla="*/ 19 w 38"/>
                <a:gd name="T1" fmla="*/ 40 h 40"/>
                <a:gd name="T2" fmla="*/ 12 w 38"/>
                <a:gd name="T3" fmla="*/ 26 h 40"/>
                <a:gd name="T4" fmla="*/ 0 w 38"/>
                <a:gd name="T5" fmla="*/ 24 h 40"/>
                <a:gd name="T6" fmla="*/ 9 w 38"/>
                <a:gd name="T7" fmla="*/ 14 h 40"/>
                <a:gd name="T8" fmla="*/ 7 w 38"/>
                <a:gd name="T9" fmla="*/ 0 h 40"/>
                <a:gd name="T10" fmla="*/ 19 w 38"/>
                <a:gd name="T11" fmla="*/ 7 h 40"/>
                <a:gd name="T12" fmla="*/ 33 w 38"/>
                <a:gd name="T13" fmla="*/ 2 h 40"/>
                <a:gd name="T14" fmla="*/ 29 w 38"/>
                <a:gd name="T15" fmla="*/ 14 h 40"/>
                <a:gd name="T16" fmla="*/ 38 w 38"/>
                <a:gd name="T17" fmla="*/ 26 h 40"/>
                <a:gd name="T18" fmla="*/ 26 w 38"/>
                <a:gd name="T19" fmla="*/ 26 h 40"/>
                <a:gd name="T20" fmla="*/ 19 w 38"/>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19" y="40"/>
                  </a:moveTo>
                  <a:lnTo>
                    <a:pt x="12" y="26"/>
                  </a:lnTo>
                  <a:lnTo>
                    <a:pt x="0" y="24"/>
                  </a:lnTo>
                  <a:lnTo>
                    <a:pt x="9" y="14"/>
                  </a:lnTo>
                  <a:lnTo>
                    <a:pt x="7" y="0"/>
                  </a:lnTo>
                  <a:lnTo>
                    <a:pt x="19" y="7"/>
                  </a:lnTo>
                  <a:lnTo>
                    <a:pt x="33" y="2"/>
                  </a:lnTo>
                  <a:lnTo>
                    <a:pt x="29" y="14"/>
                  </a:lnTo>
                  <a:lnTo>
                    <a:pt x="38" y="26"/>
                  </a:lnTo>
                  <a:lnTo>
                    <a:pt x="26" y="26"/>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742">
              <a:extLst>
                <a:ext uri="{FF2B5EF4-FFF2-40B4-BE49-F238E27FC236}">
                  <a16:creationId xmlns:a16="http://schemas.microsoft.com/office/drawing/2014/main" id="{B0AD02BD-B5AB-4CC2-9DC7-DDCEC3876AD8}"/>
                </a:ext>
              </a:extLst>
            </p:cNvPr>
            <p:cNvSpPr>
              <a:spLocks/>
            </p:cNvSpPr>
            <p:nvPr/>
          </p:nvSpPr>
          <p:spPr bwMode="auto">
            <a:xfrm>
              <a:off x="5330" y="2519"/>
              <a:ext cx="41" cy="38"/>
            </a:xfrm>
            <a:custGeom>
              <a:avLst/>
              <a:gdLst>
                <a:gd name="T0" fmla="*/ 19 w 41"/>
                <a:gd name="T1" fmla="*/ 38 h 38"/>
                <a:gd name="T2" fmla="*/ 15 w 41"/>
                <a:gd name="T3" fmla="*/ 26 h 38"/>
                <a:gd name="T4" fmla="*/ 0 w 41"/>
                <a:gd name="T5" fmla="*/ 24 h 38"/>
                <a:gd name="T6" fmla="*/ 10 w 41"/>
                <a:gd name="T7" fmla="*/ 14 h 38"/>
                <a:gd name="T8" fmla="*/ 7 w 41"/>
                <a:gd name="T9" fmla="*/ 0 h 38"/>
                <a:gd name="T10" fmla="*/ 22 w 41"/>
                <a:gd name="T11" fmla="*/ 7 h 38"/>
                <a:gd name="T12" fmla="*/ 34 w 41"/>
                <a:gd name="T13" fmla="*/ 0 h 38"/>
                <a:gd name="T14" fmla="*/ 31 w 41"/>
                <a:gd name="T15" fmla="*/ 14 h 38"/>
                <a:gd name="T16" fmla="*/ 41 w 41"/>
                <a:gd name="T17" fmla="*/ 26 h 38"/>
                <a:gd name="T18" fmla="*/ 27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5" y="26"/>
                  </a:lnTo>
                  <a:lnTo>
                    <a:pt x="0" y="24"/>
                  </a:lnTo>
                  <a:lnTo>
                    <a:pt x="10" y="14"/>
                  </a:lnTo>
                  <a:lnTo>
                    <a:pt x="7" y="0"/>
                  </a:lnTo>
                  <a:lnTo>
                    <a:pt x="22" y="7"/>
                  </a:lnTo>
                  <a:lnTo>
                    <a:pt x="34" y="0"/>
                  </a:lnTo>
                  <a:lnTo>
                    <a:pt x="31" y="14"/>
                  </a:lnTo>
                  <a:lnTo>
                    <a:pt x="41" y="26"/>
                  </a:lnTo>
                  <a:lnTo>
                    <a:pt x="27"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743">
              <a:extLst>
                <a:ext uri="{FF2B5EF4-FFF2-40B4-BE49-F238E27FC236}">
                  <a16:creationId xmlns:a16="http://schemas.microsoft.com/office/drawing/2014/main" id="{31AB0B05-20B1-4A10-80CF-1CA8B96AFCC6}"/>
                </a:ext>
              </a:extLst>
            </p:cNvPr>
            <p:cNvSpPr>
              <a:spLocks/>
            </p:cNvSpPr>
            <p:nvPr/>
          </p:nvSpPr>
          <p:spPr bwMode="auto">
            <a:xfrm>
              <a:off x="5201" y="2961"/>
              <a:ext cx="41" cy="38"/>
            </a:xfrm>
            <a:custGeom>
              <a:avLst/>
              <a:gdLst>
                <a:gd name="T0" fmla="*/ 22 w 41"/>
                <a:gd name="T1" fmla="*/ 38 h 38"/>
                <a:gd name="T2" fmla="*/ 15 w 41"/>
                <a:gd name="T3" fmla="*/ 26 h 38"/>
                <a:gd name="T4" fmla="*/ 0 w 41"/>
                <a:gd name="T5" fmla="*/ 22 h 38"/>
                <a:gd name="T6" fmla="*/ 12 w 41"/>
                <a:gd name="T7" fmla="*/ 15 h 38"/>
                <a:gd name="T8" fmla="*/ 10 w 41"/>
                <a:gd name="T9" fmla="*/ 0 h 38"/>
                <a:gd name="T10" fmla="*/ 22 w 41"/>
                <a:gd name="T11" fmla="*/ 7 h 38"/>
                <a:gd name="T12" fmla="*/ 36 w 41"/>
                <a:gd name="T13" fmla="*/ 0 h 38"/>
                <a:gd name="T14" fmla="*/ 31 w 41"/>
                <a:gd name="T15" fmla="*/ 15 h 38"/>
                <a:gd name="T16" fmla="*/ 41 w 41"/>
                <a:gd name="T17" fmla="*/ 24 h 38"/>
                <a:gd name="T18" fmla="*/ 29 w 41"/>
                <a:gd name="T19" fmla="*/ 26 h 38"/>
                <a:gd name="T20" fmla="*/ 22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22" y="38"/>
                  </a:moveTo>
                  <a:lnTo>
                    <a:pt x="15" y="26"/>
                  </a:lnTo>
                  <a:lnTo>
                    <a:pt x="0" y="22"/>
                  </a:lnTo>
                  <a:lnTo>
                    <a:pt x="12" y="15"/>
                  </a:lnTo>
                  <a:lnTo>
                    <a:pt x="10" y="0"/>
                  </a:lnTo>
                  <a:lnTo>
                    <a:pt x="22" y="7"/>
                  </a:lnTo>
                  <a:lnTo>
                    <a:pt x="36" y="0"/>
                  </a:lnTo>
                  <a:lnTo>
                    <a:pt x="31" y="15"/>
                  </a:lnTo>
                  <a:lnTo>
                    <a:pt x="41" y="24"/>
                  </a:lnTo>
                  <a:lnTo>
                    <a:pt x="29" y="26"/>
                  </a:lnTo>
                  <a:lnTo>
                    <a:pt x="22"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744">
              <a:extLst>
                <a:ext uri="{FF2B5EF4-FFF2-40B4-BE49-F238E27FC236}">
                  <a16:creationId xmlns:a16="http://schemas.microsoft.com/office/drawing/2014/main" id="{4210EF2F-976B-4004-8DFB-5B12D80B12CA}"/>
                </a:ext>
              </a:extLst>
            </p:cNvPr>
            <p:cNvSpPr>
              <a:spLocks/>
            </p:cNvSpPr>
            <p:nvPr/>
          </p:nvSpPr>
          <p:spPr bwMode="auto">
            <a:xfrm>
              <a:off x="6004" y="2414"/>
              <a:ext cx="40" cy="41"/>
            </a:xfrm>
            <a:custGeom>
              <a:avLst/>
              <a:gdLst>
                <a:gd name="T0" fmla="*/ 21 w 40"/>
                <a:gd name="T1" fmla="*/ 41 h 41"/>
                <a:gd name="T2" fmla="*/ 14 w 40"/>
                <a:gd name="T3" fmla="*/ 26 h 41"/>
                <a:gd name="T4" fmla="*/ 0 w 40"/>
                <a:gd name="T5" fmla="*/ 24 h 41"/>
                <a:gd name="T6" fmla="*/ 11 w 40"/>
                <a:gd name="T7" fmla="*/ 14 h 41"/>
                <a:gd name="T8" fmla="*/ 9 w 40"/>
                <a:gd name="T9" fmla="*/ 0 h 41"/>
                <a:gd name="T10" fmla="*/ 21 w 40"/>
                <a:gd name="T11" fmla="*/ 7 h 41"/>
                <a:gd name="T12" fmla="*/ 35 w 40"/>
                <a:gd name="T13" fmla="*/ 3 h 41"/>
                <a:gd name="T14" fmla="*/ 31 w 40"/>
                <a:gd name="T15" fmla="*/ 17 h 41"/>
                <a:gd name="T16" fmla="*/ 40 w 40"/>
                <a:gd name="T17" fmla="*/ 26 h 41"/>
                <a:gd name="T18" fmla="*/ 26 w 40"/>
                <a:gd name="T19" fmla="*/ 29 h 41"/>
                <a:gd name="T20" fmla="*/ 21 w 40"/>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1">
                  <a:moveTo>
                    <a:pt x="21" y="41"/>
                  </a:moveTo>
                  <a:lnTo>
                    <a:pt x="14" y="26"/>
                  </a:lnTo>
                  <a:lnTo>
                    <a:pt x="0" y="24"/>
                  </a:lnTo>
                  <a:lnTo>
                    <a:pt x="11" y="14"/>
                  </a:lnTo>
                  <a:lnTo>
                    <a:pt x="9" y="0"/>
                  </a:lnTo>
                  <a:lnTo>
                    <a:pt x="21" y="7"/>
                  </a:lnTo>
                  <a:lnTo>
                    <a:pt x="35" y="3"/>
                  </a:lnTo>
                  <a:lnTo>
                    <a:pt x="31" y="17"/>
                  </a:lnTo>
                  <a:lnTo>
                    <a:pt x="40" y="26"/>
                  </a:lnTo>
                  <a:lnTo>
                    <a:pt x="26" y="29"/>
                  </a:lnTo>
                  <a:lnTo>
                    <a:pt x="21"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745">
              <a:extLst>
                <a:ext uri="{FF2B5EF4-FFF2-40B4-BE49-F238E27FC236}">
                  <a16:creationId xmlns:a16="http://schemas.microsoft.com/office/drawing/2014/main" id="{5B639084-A2CA-46A1-804C-3823E98715C3}"/>
                </a:ext>
              </a:extLst>
            </p:cNvPr>
            <p:cNvSpPr>
              <a:spLocks/>
            </p:cNvSpPr>
            <p:nvPr/>
          </p:nvSpPr>
          <p:spPr bwMode="auto">
            <a:xfrm>
              <a:off x="5588" y="1662"/>
              <a:ext cx="41" cy="39"/>
            </a:xfrm>
            <a:custGeom>
              <a:avLst/>
              <a:gdLst>
                <a:gd name="T0" fmla="*/ 19 w 41"/>
                <a:gd name="T1" fmla="*/ 39 h 39"/>
                <a:gd name="T2" fmla="*/ 14 w 41"/>
                <a:gd name="T3" fmla="*/ 27 h 39"/>
                <a:gd name="T4" fmla="*/ 0 w 41"/>
                <a:gd name="T5" fmla="*/ 24 h 39"/>
                <a:gd name="T6" fmla="*/ 10 w 41"/>
                <a:gd name="T7" fmla="*/ 15 h 39"/>
                <a:gd name="T8" fmla="*/ 10 w 41"/>
                <a:gd name="T9" fmla="*/ 0 h 39"/>
                <a:gd name="T10" fmla="*/ 22 w 41"/>
                <a:gd name="T11" fmla="*/ 8 h 39"/>
                <a:gd name="T12" fmla="*/ 34 w 41"/>
                <a:gd name="T13" fmla="*/ 0 h 39"/>
                <a:gd name="T14" fmla="*/ 31 w 41"/>
                <a:gd name="T15" fmla="*/ 15 h 39"/>
                <a:gd name="T16" fmla="*/ 41 w 41"/>
                <a:gd name="T17" fmla="*/ 24 h 39"/>
                <a:gd name="T18" fmla="*/ 26 w 41"/>
                <a:gd name="T19" fmla="*/ 27 h 39"/>
                <a:gd name="T20" fmla="*/ 19 w 41"/>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9">
                  <a:moveTo>
                    <a:pt x="19" y="39"/>
                  </a:moveTo>
                  <a:lnTo>
                    <a:pt x="14" y="27"/>
                  </a:lnTo>
                  <a:lnTo>
                    <a:pt x="0" y="24"/>
                  </a:lnTo>
                  <a:lnTo>
                    <a:pt x="10" y="15"/>
                  </a:lnTo>
                  <a:lnTo>
                    <a:pt x="10" y="0"/>
                  </a:lnTo>
                  <a:lnTo>
                    <a:pt x="22" y="8"/>
                  </a:lnTo>
                  <a:lnTo>
                    <a:pt x="34" y="0"/>
                  </a:lnTo>
                  <a:lnTo>
                    <a:pt x="31" y="15"/>
                  </a:lnTo>
                  <a:lnTo>
                    <a:pt x="41" y="24"/>
                  </a:lnTo>
                  <a:lnTo>
                    <a:pt x="26" y="27"/>
                  </a:lnTo>
                  <a:lnTo>
                    <a:pt x="19" y="3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746">
              <a:extLst>
                <a:ext uri="{FF2B5EF4-FFF2-40B4-BE49-F238E27FC236}">
                  <a16:creationId xmlns:a16="http://schemas.microsoft.com/office/drawing/2014/main" id="{E6232821-D46C-4D48-8525-96657E89F313}"/>
                </a:ext>
              </a:extLst>
            </p:cNvPr>
            <p:cNvSpPr>
              <a:spLocks/>
            </p:cNvSpPr>
            <p:nvPr/>
          </p:nvSpPr>
          <p:spPr bwMode="auto">
            <a:xfrm>
              <a:off x="5753" y="1339"/>
              <a:ext cx="40" cy="38"/>
            </a:xfrm>
            <a:custGeom>
              <a:avLst/>
              <a:gdLst>
                <a:gd name="T0" fmla="*/ 21 w 40"/>
                <a:gd name="T1" fmla="*/ 38 h 38"/>
                <a:gd name="T2" fmla="*/ 14 w 40"/>
                <a:gd name="T3" fmla="*/ 26 h 38"/>
                <a:gd name="T4" fmla="*/ 0 w 40"/>
                <a:gd name="T5" fmla="*/ 24 h 38"/>
                <a:gd name="T6" fmla="*/ 12 w 40"/>
                <a:gd name="T7" fmla="*/ 14 h 38"/>
                <a:gd name="T8" fmla="*/ 9 w 40"/>
                <a:gd name="T9" fmla="*/ 0 h 38"/>
                <a:gd name="T10" fmla="*/ 21 w 40"/>
                <a:gd name="T11" fmla="*/ 7 h 38"/>
                <a:gd name="T12" fmla="*/ 36 w 40"/>
                <a:gd name="T13" fmla="*/ 2 h 38"/>
                <a:gd name="T14" fmla="*/ 31 w 40"/>
                <a:gd name="T15" fmla="*/ 14 h 38"/>
                <a:gd name="T16" fmla="*/ 40 w 40"/>
                <a:gd name="T17" fmla="*/ 26 h 38"/>
                <a:gd name="T18" fmla="*/ 26 w 40"/>
                <a:gd name="T19" fmla="*/ 26 h 38"/>
                <a:gd name="T20" fmla="*/ 21 w 40"/>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8">
                  <a:moveTo>
                    <a:pt x="21" y="38"/>
                  </a:moveTo>
                  <a:lnTo>
                    <a:pt x="14" y="26"/>
                  </a:lnTo>
                  <a:lnTo>
                    <a:pt x="0" y="24"/>
                  </a:lnTo>
                  <a:lnTo>
                    <a:pt x="12" y="14"/>
                  </a:lnTo>
                  <a:lnTo>
                    <a:pt x="9" y="0"/>
                  </a:lnTo>
                  <a:lnTo>
                    <a:pt x="21" y="7"/>
                  </a:lnTo>
                  <a:lnTo>
                    <a:pt x="36" y="2"/>
                  </a:lnTo>
                  <a:lnTo>
                    <a:pt x="31" y="14"/>
                  </a:lnTo>
                  <a:lnTo>
                    <a:pt x="40" y="26"/>
                  </a:lnTo>
                  <a:lnTo>
                    <a:pt x="26" y="26"/>
                  </a:lnTo>
                  <a:lnTo>
                    <a:pt x="21"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747">
              <a:extLst>
                <a:ext uri="{FF2B5EF4-FFF2-40B4-BE49-F238E27FC236}">
                  <a16:creationId xmlns:a16="http://schemas.microsoft.com/office/drawing/2014/main" id="{C1E145B0-FF93-4D96-B0B0-7D79CEFD3BC8}"/>
                </a:ext>
              </a:extLst>
            </p:cNvPr>
            <p:cNvSpPr>
              <a:spLocks/>
            </p:cNvSpPr>
            <p:nvPr/>
          </p:nvSpPr>
          <p:spPr bwMode="auto">
            <a:xfrm>
              <a:off x="5696" y="982"/>
              <a:ext cx="40" cy="38"/>
            </a:xfrm>
            <a:custGeom>
              <a:avLst/>
              <a:gdLst>
                <a:gd name="T0" fmla="*/ 19 w 40"/>
                <a:gd name="T1" fmla="*/ 38 h 38"/>
                <a:gd name="T2" fmla="*/ 14 w 40"/>
                <a:gd name="T3" fmla="*/ 26 h 38"/>
                <a:gd name="T4" fmla="*/ 0 w 40"/>
                <a:gd name="T5" fmla="*/ 24 h 38"/>
                <a:gd name="T6" fmla="*/ 11 w 40"/>
                <a:gd name="T7" fmla="*/ 14 h 38"/>
                <a:gd name="T8" fmla="*/ 9 w 40"/>
                <a:gd name="T9" fmla="*/ 0 h 38"/>
                <a:gd name="T10" fmla="*/ 21 w 40"/>
                <a:gd name="T11" fmla="*/ 7 h 38"/>
                <a:gd name="T12" fmla="*/ 33 w 40"/>
                <a:gd name="T13" fmla="*/ 0 h 38"/>
                <a:gd name="T14" fmla="*/ 31 w 40"/>
                <a:gd name="T15" fmla="*/ 14 h 38"/>
                <a:gd name="T16" fmla="*/ 40 w 40"/>
                <a:gd name="T17" fmla="*/ 26 h 38"/>
                <a:gd name="T18" fmla="*/ 26 w 40"/>
                <a:gd name="T19" fmla="*/ 26 h 38"/>
                <a:gd name="T20" fmla="*/ 19 w 40"/>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8">
                  <a:moveTo>
                    <a:pt x="19" y="38"/>
                  </a:moveTo>
                  <a:lnTo>
                    <a:pt x="14" y="26"/>
                  </a:lnTo>
                  <a:lnTo>
                    <a:pt x="0" y="24"/>
                  </a:lnTo>
                  <a:lnTo>
                    <a:pt x="11" y="14"/>
                  </a:lnTo>
                  <a:lnTo>
                    <a:pt x="9" y="0"/>
                  </a:lnTo>
                  <a:lnTo>
                    <a:pt x="21" y="7"/>
                  </a:lnTo>
                  <a:lnTo>
                    <a:pt x="33" y="0"/>
                  </a:lnTo>
                  <a:lnTo>
                    <a:pt x="31" y="14"/>
                  </a:lnTo>
                  <a:lnTo>
                    <a:pt x="40"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748">
              <a:extLst>
                <a:ext uri="{FF2B5EF4-FFF2-40B4-BE49-F238E27FC236}">
                  <a16:creationId xmlns:a16="http://schemas.microsoft.com/office/drawing/2014/main" id="{4117620C-A8AA-4EF8-80B3-463D1FF5838B}"/>
                </a:ext>
              </a:extLst>
            </p:cNvPr>
            <p:cNvSpPr>
              <a:spLocks/>
            </p:cNvSpPr>
            <p:nvPr/>
          </p:nvSpPr>
          <p:spPr bwMode="auto">
            <a:xfrm>
              <a:off x="5643" y="1232"/>
              <a:ext cx="41" cy="38"/>
            </a:xfrm>
            <a:custGeom>
              <a:avLst/>
              <a:gdLst>
                <a:gd name="T0" fmla="*/ 19 w 41"/>
                <a:gd name="T1" fmla="*/ 38 h 38"/>
                <a:gd name="T2" fmla="*/ 12 w 41"/>
                <a:gd name="T3" fmla="*/ 26 h 38"/>
                <a:gd name="T4" fmla="*/ 0 w 41"/>
                <a:gd name="T5" fmla="*/ 24 h 38"/>
                <a:gd name="T6" fmla="*/ 10 w 41"/>
                <a:gd name="T7" fmla="*/ 14 h 38"/>
                <a:gd name="T8" fmla="*/ 7 w 41"/>
                <a:gd name="T9" fmla="*/ 0 h 38"/>
                <a:gd name="T10" fmla="*/ 19 w 41"/>
                <a:gd name="T11" fmla="*/ 7 h 38"/>
                <a:gd name="T12" fmla="*/ 33 w 41"/>
                <a:gd name="T13" fmla="*/ 0 h 38"/>
                <a:gd name="T14" fmla="*/ 29 w 41"/>
                <a:gd name="T15" fmla="*/ 14 h 38"/>
                <a:gd name="T16" fmla="*/ 41 w 41"/>
                <a:gd name="T17" fmla="*/ 26 h 38"/>
                <a:gd name="T18" fmla="*/ 26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2" y="26"/>
                  </a:lnTo>
                  <a:lnTo>
                    <a:pt x="0" y="24"/>
                  </a:lnTo>
                  <a:lnTo>
                    <a:pt x="10" y="14"/>
                  </a:lnTo>
                  <a:lnTo>
                    <a:pt x="7" y="0"/>
                  </a:lnTo>
                  <a:lnTo>
                    <a:pt x="19" y="7"/>
                  </a:lnTo>
                  <a:lnTo>
                    <a:pt x="33" y="0"/>
                  </a:lnTo>
                  <a:lnTo>
                    <a:pt x="29" y="14"/>
                  </a:lnTo>
                  <a:lnTo>
                    <a:pt x="41"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749">
              <a:extLst>
                <a:ext uri="{FF2B5EF4-FFF2-40B4-BE49-F238E27FC236}">
                  <a16:creationId xmlns:a16="http://schemas.microsoft.com/office/drawing/2014/main" id="{5A2F1AE1-F156-46E9-9A9B-8CED2AE52843}"/>
                </a:ext>
              </a:extLst>
            </p:cNvPr>
            <p:cNvSpPr>
              <a:spLocks/>
            </p:cNvSpPr>
            <p:nvPr/>
          </p:nvSpPr>
          <p:spPr bwMode="auto">
            <a:xfrm>
              <a:off x="5715" y="1408"/>
              <a:ext cx="40" cy="40"/>
            </a:xfrm>
            <a:custGeom>
              <a:avLst/>
              <a:gdLst>
                <a:gd name="T0" fmla="*/ 19 w 40"/>
                <a:gd name="T1" fmla="*/ 40 h 40"/>
                <a:gd name="T2" fmla="*/ 14 w 40"/>
                <a:gd name="T3" fmla="*/ 26 h 40"/>
                <a:gd name="T4" fmla="*/ 0 w 40"/>
                <a:gd name="T5" fmla="*/ 24 h 40"/>
                <a:gd name="T6" fmla="*/ 12 w 40"/>
                <a:gd name="T7" fmla="*/ 14 h 40"/>
                <a:gd name="T8" fmla="*/ 9 w 40"/>
                <a:gd name="T9" fmla="*/ 0 h 40"/>
                <a:gd name="T10" fmla="*/ 21 w 40"/>
                <a:gd name="T11" fmla="*/ 7 h 40"/>
                <a:gd name="T12" fmla="*/ 33 w 40"/>
                <a:gd name="T13" fmla="*/ 2 h 40"/>
                <a:gd name="T14" fmla="*/ 31 w 40"/>
                <a:gd name="T15" fmla="*/ 14 h 40"/>
                <a:gd name="T16" fmla="*/ 40 w 40"/>
                <a:gd name="T17" fmla="*/ 26 h 40"/>
                <a:gd name="T18" fmla="*/ 26 w 40"/>
                <a:gd name="T19" fmla="*/ 26 h 40"/>
                <a:gd name="T20" fmla="*/ 19 w 4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19" y="40"/>
                  </a:moveTo>
                  <a:lnTo>
                    <a:pt x="14" y="26"/>
                  </a:lnTo>
                  <a:lnTo>
                    <a:pt x="0" y="24"/>
                  </a:lnTo>
                  <a:lnTo>
                    <a:pt x="12" y="14"/>
                  </a:lnTo>
                  <a:lnTo>
                    <a:pt x="9" y="0"/>
                  </a:lnTo>
                  <a:lnTo>
                    <a:pt x="21" y="7"/>
                  </a:lnTo>
                  <a:lnTo>
                    <a:pt x="33" y="2"/>
                  </a:lnTo>
                  <a:lnTo>
                    <a:pt x="31" y="14"/>
                  </a:lnTo>
                  <a:lnTo>
                    <a:pt x="40" y="26"/>
                  </a:lnTo>
                  <a:lnTo>
                    <a:pt x="26" y="26"/>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750">
              <a:extLst>
                <a:ext uri="{FF2B5EF4-FFF2-40B4-BE49-F238E27FC236}">
                  <a16:creationId xmlns:a16="http://schemas.microsoft.com/office/drawing/2014/main" id="{DC51D1FF-0CF8-4479-AB17-BD92C2CF44A8}"/>
                </a:ext>
              </a:extLst>
            </p:cNvPr>
            <p:cNvSpPr>
              <a:spLocks/>
            </p:cNvSpPr>
            <p:nvPr/>
          </p:nvSpPr>
          <p:spPr bwMode="auto">
            <a:xfrm>
              <a:off x="5934" y="1827"/>
              <a:ext cx="41" cy="40"/>
            </a:xfrm>
            <a:custGeom>
              <a:avLst/>
              <a:gdLst>
                <a:gd name="T0" fmla="*/ 22 w 41"/>
                <a:gd name="T1" fmla="*/ 40 h 40"/>
                <a:gd name="T2" fmla="*/ 15 w 41"/>
                <a:gd name="T3" fmla="*/ 26 h 40"/>
                <a:gd name="T4" fmla="*/ 0 w 41"/>
                <a:gd name="T5" fmla="*/ 23 h 40"/>
                <a:gd name="T6" fmla="*/ 12 w 41"/>
                <a:gd name="T7" fmla="*/ 14 h 40"/>
                <a:gd name="T8" fmla="*/ 10 w 41"/>
                <a:gd name="T9" fmla="*/ 0 h 40"/>
                <a:gd name="T10" fmla="*/ 22 w 41"/>
                <a:gd name="T11" fmla="*/ 7 h 40"/>
                <a:gd name="T12" fmla="*/ 36 w 41"/>
                <a:gd name="T13" fmla="*/ 2 h 40"/>
                <a:gd name="T14" fmla="*/ 31 w 41"/>
                <a:gd name="T15" fmla="*/ 16 h 40"/>
                <a:gd name="T16" fmla="*/ 41 w 41"/>
                <a:gd name="T17" fmla="*/ 26 h 40"/>
                <a:gd name="T18" fmla="*/ 27 w 41"/>
                <a:gd name="T19" fmla="*/ 26 h 40"/>
                <a:gd name="T20" fmla="*/ 22 w 41"/>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22" y="40"/>
                  </a:moveTo>
                  <a:lnTo>
                    <a:pt x="15" y="26"/>
                  </a:lnTo>
                  <a:lnTo>
                    <a:pt x="0" y="23"/>
                  </a:lnTo>
                  <a:lnTo>
                    <a:pt x="12" y="14"/>
                  </a:lnTo>
                  <a:lnTo>
                    <a:pt x="10" y="0"/>
                  </a:lnTo>
                  <a:lnTo>
                    <a:pt x="22" y="7"/>
                  </a:lnTo>
                  <a:lnTo>
                    <a:pt x="36" y="2"/>
                  </a:lnTo>
                  <a:lnTo>
                    <a:pt x="31" y="16"/>
                  </a:lnTo>
                  <a:lnTo>
                    <a:pt x="41" y="26"/>
                  </a:lnTo>
                  <a:lnTo>
                    <a:pt x="27" y="26"/>
                  </a:lnTo>
                  <a:lnTo>
                    <a:pt x="22"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Freeform 751">
              <a:extLst>
                <a:ext uri="{FF2B5EF4-FFF2-40B4-BE49-F238E27FC236}">
                  <a16:creationId xmlns:a16="http://schemas.microsoft.com/office/drawing/2014/main" id="{EFD8E4F4-253D-49F0-8A7E-0AC71C2797FC}"/>
                </a:ext>
              </a:extLst>
            </p:cNvPr>
            <p:cNvSpPr>
              <a:spLocks/>
            </p:cNvSpPr>
            <p:nvPr/>
          </p:nvSpPr>
          <p:spPr bwMode="auto">
            <a:xfrm>
              <a:off x="5970" y="2923"/>
              <a:ext cx="41" cy="38"/>
            </a:xfrm>
            <a:custGeom>
              <a:avLst/>
              <a:gdLst>
                <a:gd name="T0" fmla="*/ 19 w 41"/>
                <a:gd name="T1" fmla="*/ 38 h 38"/>
                <a:gd name="T2" fmla="*/ 14 w 41"/>
                <a:gd name="T3" fmla="*/ 24 h 38"/>
                <a:gd name="T4" fmla="*/ 0 w 41"/>
                <a:gd name="T5" fmla="*/ 22 h 38"/>
                <a:gd name="T6" fmla="*/ 10 w 41"/>
                <a:gd name="T7" fmla="*/ 12 h 38"/>
                <a:gd name="T8" fmla="*/ 10 w 41"/>
                <a:gd name="T9" fmla="*/ 0 h 38"/>
                <a:gd name="T10" fmla="*/ 22 w 41"/>
                <a:gd name="T11" fmla="*/ 7 h 38"/>
                <a:gd name="T12" fmla="*/ 34 w 41"/>
                <a:gd name="T13" fmla="*/ 0 h 38"/>
                <a:gd name="T14" fmla="*/ 31 w 41"/>
                <a:gd name="T15" fmla="*/ 14 h 38"/>
                <a:gd name="T16" fmla="*/ 41 w 41"/>
                <a:gd name="T17" fmla="*/ 24 h 38"/>
                <a:gd name="T18" fmla="*/ 26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4" y="24"/>
                  </a:lnTo>
                  <a:lnTo>
                    <a:pt x="0" y="22"/>
                  </a:lnTo>
                  <a:lnTo>
                    <a:pt x="10" y="12"/>
                  </a:lnTo>
                  <a:lnTo>
                    <a:pt x="10" y="0"/>
                  </a:lnTo>
                  <a:lnTo>
                    <a:pt x="22" y="7"/>
                  </a:lnTo>
                  <a:lnTo>
                    <a:pt x="34" y="0"/>
                  </a:lnTo>
                  <a:lnTo>
                    <a:pt x="31" y="14"/>
                  </a:lnTo>
                  <a:lnTo>
                    <a:pt x="41" y="24"/>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Oval 752">
              <a:extLst>
                <a:ext uri="{FF2B5EF4-FFF2-40B4-BE49-F238E27FC236}">
                  <a16:creationId xmlns:a16="http://schemas.microsoft.com/office/drawing/2014/main" id="{0EAD0D81-CB7C-4542-B653-A59034388F77}"/>
                </a:ext>
              </a:extLst>
            </p:cNvPr>
            <p:cNvSpPr>
              <a:spLocks noChangeArrowheads="1"/>
            </p:cNvSpPr>
            <p:nvPr/>
          </p:nvSpPr>
          <p:spPr bwMode="auto">
            <a:xfrm>
              <a:off x="5423" y="2281"/>
              <a:ext cx="24"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Oval 753">
              <a:extLst>
                <a:ext uri="{FF2B5EF4-FFF2-40B4-BE49-F238E27FC236}">
                  <a16:creationId xmlns:a16="http://schemas.microsoft.com/office/drawing/2014/main" id="{0D8BDB1A-43B2-4CEC-9FC7-E97AEF86B854}"/>
                </a:ext>
              </a:extLst>
            </p:cNvPr>
            <p:cNvSpPr>
              <a:spLocks noChangeArrowheads="1"/>
            </p:cNvSpPr>
            <p:nvPr/>
          </p:nvSpPr>
          <p:spPr bwMode="auto">
            <a:xfrm>
              <a:off x="5507" y="2400"/>
              <a:ext cx="21"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Oval 754">
              <a:extLst>
                <a:ext uri="{FF2B5EF4-FFF2-40B4-BE49-F238E27FC236}">
                  <a16:creationId xmlns:a16="http://schemas.microsoft.com/office/drawing/2014/main" id="{9BF1D65F-00B8-47FD-B525-5108C249854A}"/>
                </a:ext>
              </a:extLst>
            </p:cNvPr>
            <p:cNvSpPr>
              <a:spLocks noChangeArrowheads="1"/>
            </p:cNvSpPr>
            <p:nvPr/>
          </p:nvSpPr>
          <p:spPr bwMode="auto">
            <a:xfrm>
              <a:off x="5309" y="2614"/>
              <a:ext cx="2" cy="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Oval 755">
              <a:extLst>
                <a:ext uri="{FF2B5EF4-FFF2-40B4-BE49-F238E27FC236}">
                  <a16:creationId xmlns:a16="http://schemas.microsoft.com/office/drawing/2014/main" id="{E1BC3FE5-FA52-4685-9F2D-3E94E07908D3}"/>
                </a:ext>
              </a:extLst>
            </p:cNvPr>
            <p:cNvSpPr>
              <a:spLocks noChangeArrowheads="1"/>
            </p:cNvSpPr>
            <p:nvPr/>
          </p:nvSpPr>
          <p:spPr bwMode="auto">
            <a:xfrm>
              <a:off x="5516" y="2481"/>
              <a:ext cx="15" cy="1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Oval 756">
              <a:extLst>
                <a:ext uri="{FF2B5EF4-FFF2-40B4-BE49-F238E27FC236}">
                  <a16:creationId xmlns:a16="http://schemas.microsoft.com/office/drawing/2014/main" id="{639DF77B-EB96-427C-A948-44B67C77F61B}"/>
                </a:ext>
              </a:extLst>
            </p:cNvPr>
            <p:cNvSpPr>
              <a:spLocks noChangeArrowheads="1"/>
            </p:cNvSpPr>
            <p:nvPr/>
          </p:nvSpPr>
          <p:spPr bwMode="auto">
            <a:xfrm>
              <a:off x="5354" y="2702"/>
              <a:ext cx="14" cy="1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Oval 757">
              <a:extLst>
                <a:ext uri="{FF2B5EF4-FFF2-40B4-BE49-F238E27FC236}">
                  <a16:creationId xmlns:a16="http://schemas.microsoft.com/office/drawing/2014/main" id="{7F3E433E-59DE-4674-BFCB-0DD08F9DD2CF}"/>
                </a:ext>
              </a:extLst>
            </p:cNvPr>
            <p:cNvSpPr>
              <a:spLocks noChangeArrowheads="1"/>
            </p:cNvSpPr>
            <p:nvPr/>
          </p:nvSpPr>
          <p:spPr bwMode="auto">
            <a:xfrm>
              <a:off x="5254" y="2857"/>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Oval 758">
              <a:extLst>
                <a:ext uri="{FF2B5EF4-FFF2-40B4-BE49-F238E27FC236}">
                  <a16:creationId xmlns:a16="http://schemas.microsoft.com/office/drawing/2014/main" id="{11E9B989-50DA-4E91-A39D-485857C6260C}"/>
                </a:ext>
              </a:extLst>
            </p:cNvPr>
            <p:cNvSpPr>
              <a:spLocks noChangeArrowheads="1"/>
            </p:cNvSpPr>
            <p:nvPr/>
          </p:nvSpPr>
          <p:spPr bwMode="auto">
            <a:xfrm>
              <a:off x="5786" y="258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Oval 759">
              <a:extLst>
                <a:ext uri="{FF2B5EF4-FFF2-40B4-BE49-F238E27FC236}">
                  <a16:creationId xmlns:a16="http://schemas.microsoft.com/office/drawing/2014/main" id="{3172947E-F070-46C6-88EC-AFD00F34644D}"/>
                </a:ext>
              </a:extLst>
            </p:cNvPr>
            <p:cNvSpPr>
              <a:spLocks noChangeArrowheads="1"/>
            </p:cNvSpPr>
            <p:nvPr/>
          </p:nvSpPr>
          <p:spPr bwMode="auto">
            <a:xfrm>
              <a:off x="5624" y="2714"/>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Oval 760">
              <a:extLst>
                <a:ext uri="{FF2B5EF4-FFF2-40B4-BE49-F238E27FC236}">
                  <a16:creationId xmlns:a16="http://schemas.microsoft.com/office/drawing/2014/main" id="{CE4CFF84-FE73-4727-B229-FB6969FE5172}"/>
                </a:ext>
              </a:extLst>
            </p:cNvPr>
            <p:cNvSpPr>
              <a:spLocks noChangeArrowheads="1"/>
            </p:cNvSpPr>
            <p:nvPr/>
          </p:nvSpPr>
          <p:spPr bwMode="auto">
            <a:xfrm>
              <a:off x="5600" y="2902"/>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Oval 761">
              <a:extLst>
                <a:ext uri="{FF2B5EF4-FFF2-40B4-BE49-F238E27FC236}">
                  <a16:creationId xmlns:a16="http://schemas.microsoft.com/office/drawing/2014/main" id="{389CF491-CE5E-4904-8786-12BA7C51AA48}"/>
                </a:ext>
              </a:extLst>
            </p:cNvPr>
            <p:cNvSpPr>
              <a:spLocks noChangeArrowheads="1"/>
            </p:cNvSpPr>
            <p:nvPr/>
          </p:nvSpPr>
          <p:spPr bwMode="auto">
            <a:xfrm>
              <a:off x="5882" y="248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Oval 762">
              <a:extLst>
                <a:ext uri="{FF2B5EF4-FFF2-40B4-BE49-F238E27FC236}">
                  <a16:creationId xmlns:a16="http://schemas.microsoft.com/office/drawing/2014/main" id="{16A4EA9C-EBE3-450C-9785-7FCE12B4416C}"/>
                </a:ext>
              </a:extLst>
            </p:cNvPr>
            <p:cNvSpPr>
              <a:spLocks noChangeArrowheads="1"/>
            </p:cNvSpPr>
            <p:nvPr/>
          </p:nvSpPr>
          <p:spPr bwMode="auto">
            <a:xfrm>
              <a:off x="5700" y="2521"/>
              <a:ext cx="17" cy="1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Oval 763">
              <a:extLst>
                <a:ext uri="{FF2B5EF4-FFF2-40B4-BE49-F238E27FC236}">
                  <a16:creationId xmlns:a16="http://schemas.microsoft.com/office/drawing/2014/main" id="{F9BAA9F7-1A37-473F-BE38-86407C86EEC8}"/>
                </a:ext>
              </a:extLst>
            </p:cNvPr>
            <p:cNvSpPr>
              <a:spLocks noChangeArrowheads="1"/>
            </p:cNvSpPr>
            <p:nvPr/>
          </p:nvSpPr>
          <p:spPr bwMode="auto">
            <a:xfrm>
              <a:off x="5762" y="2338"/>
              <a:ext cx="27" cy="2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Oval 764">
              <a:extLst>
                <a:ext uri="{FF2B5EF4-FFF2-40B4-BE49-F238E27FC236}">
                  <a16:creationId xmlns:a16="http://schemas.microsoft.com/office/drawing/2014/main" id="{39B42AFF-ADFF-4E92-B314-3228BC7302D5}"/>
                </a:ext>
              </a:extLst>
            </p:cNvPr>
            <p:cNvSpPr>
              <a:spLocks noChangeArrowheads="1"/>
            </p:cNvSpPr>
            <p:nvPr/>
          </p:nvSpPr>
          <p:spPr bwMode="auto">
            <a:xfrm>
              <a:off x="5808" y="2183"/>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Oval 765">
              <a:extLst>
                <a:ext uri="{FF2B5EF4-FFF2-40B4-BE49-F238E27FC236}">
                  <a16:creationId xmlns:a16="http://schemas.microsoft.com/office/drawing/2014/main" id="{CD456DED-A767-4861-8839-7E0A102DB151}"/>
                </a:ext>
              </a:extLst>
            </p:cNvPr>
            <p:cNvSpPr>
              <a:spLocks noChangeArrowheads="1"/>
            </p:cNvSpPr>
            <p:nvPr/>
          </p:nvSpPr>
          <p:spPr bwMode="auto">
            <a:xfrm>
              <a:off x="5524" y="1922"/>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Oval 766">
              <a:extLst>
                <a:ext uri="{FF2B5EF4-FFF2-40B4-BE49-F238E27FC236}">
                  <a16:creationId xmlns:a16="http://schemas.microsoft.com/office/drawing/2014/main" id="{8D82E4AE-B277-420B-B4D4-65BF1C6D6BCA}"/>
                </a:ext>
              </a:extLst>
            </p:cNvPr>
            <p:cNvSpPr>
              <a:spLocks noChangeArrowheads="1"/>
            </p:cNvSpPr>
            <p:nvPr/>
          </p:nvSpPr>
          <p:spPr bwMode="auto">
            <a:xfrm>
              <a:off x="5855" y="1834"/>
              <a:ext cx="20"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Oval 767">
              <a:extLst>
                <a:ext uri="{FF2B5EF4-FFF2-40B4-BE49-F238E27FC236}">
                  <a16:creationId xmlns:a16="http://schemas.microsoft.com/office/drawing/2014/main" id="{B25AFC89-4AB9-484E-BF0A-1ACCB49529EE}"/>
                </a:ext>
              </a:extLst>
            </p:cNvPr>
            <p:cNvSpPr>
              <a:spLocks noChangeArrowheads="1"/>
            </p:cNvSpPr>
            <p:nvPr/>
          </p:nvSpPr>
          <p:spPr bwMode="auto">
            <a:xfrm>
              <a:off x="5686" y="160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Oval 768">
              <a:extLst>
                <a:ext uri="{FF2B5EF4-FFF2-40B4-BE49-F238E27FC236}">
                  <a16:creationId xmlns:a16="http://schemas.microsoft.com/office/drawing/2014/main" id="{5460E8D0-9EDF-45E5-9037-54C48F2E1C6E}"/>
                </a:ext>
              </a:extLst>
            </p:cNvPr>
            <p:cNvSpPr>
              <a:spLocks noChangeArrowheads="1"/>
            </p:cNvSpPr>
            <p:nvPr/>
          </p:nvSpPr>
          <p:spPr bwMode="auto">
            <a:xfrm>
              <a:off x="5562" y="1634"/>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Oval 769">
              <a:extLst>
                <a:ext uri="{FF2B5EF4-FFF2-40B4-BE49-F238E27FC236}">
                  <a16:creationId xmlns:a16="http://schemas.microsoft.com/office/drawing/2014/main" id="{872E00D8-3478-4D83-A70C-01C2B85AEB47}"/>
                </a:ext>
              </a:extLst>
            </p:cNvPr>
            <p:cNvSpPr>
              <a:spLocks noChangeArrowheads="1"/>
            </p:cNvSpPr>
            <p:nvPr/>
          </p:nvSpPr>
          <p:spPr bwMode="auto">
            <a:xfrm>
              <a:off x="5693" y="1408"/>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Oval 770">
              <a:extLst>
                <a:ext uri="{FF2B5EF4-FFF2-40B4-BE49-F238E27FC236}">
                  <a16:creationId xmlns:a16="http://schemas.microsoft.com/office/drawing/2014/main" id="{0D37730A-A101-40E8-979B-245F65090DAE}"/>
                </a:ext>
              </a:extLst>
            </p:cNvPr>
            <p:cNvSpPr>
              <a:spLocks noChangeArrowheads="1"/>
            </p:cNvSpPr>
            <p:nvPr/>
          </p:nvSpPr>
          <p:spPr bwMode="auto">
            <a:xfrm>
              <a:off x="6063" y="2838"/>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Oval 771">
              <a:extLst>
                <a:ext uri="{FF2B5EF4-FFF2-40B4-BE49-F238E27FC236}">
                  <a16:creationId xmlns:a16="http://schemas.microsoft.com/office/drawing/2014/main" id="{C86FEA34-06FB-46A4-ABF7-0DCA1B6BADFE}"/>
                </a:ext>
              </a:extLst>
            </p:cNvPr>
            <p:cNvSpPr>
              <a:spLocks noChangeArrowheads="1"/>
            </p:cNvSpPr>
            <p:nvPr/>
          </p:nvSpPr>
          <p:spPr bwMode="auto">
            <a:xfrm>
              <a:off x="6221" y="2959"/>
              <a:ext cx="36" cy="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Oval 772">
              <a:extLst>
                <a:ext uri="{FF2B5EF4-FFF2-40B4-BE49-F238E27FC236}">
                  <a16:creationId xmlns:a16="http://schemas.microsoft.com/office/drawing/2014/main" id="{0E4B8769-E5F4-4146-9151-4E2DBA36D2D9}"/>
                </a:ext>
              </a:extLst>
            </p:cNvPr>
            <p:cNvSpPr>
              <a:spLocks noChangeArrowheads="1"/>
            </p:cNvSpPr>
            <p:nvPr/>
          </p:nvSpPr>
          <p:spPr bwMode="auto">
            <a:xfrm>
              <a:off x="6163" y="2790"/>
              <a:ext cx="20"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Oval 773">
              <a:extLst>
                <a:ext uri="{FF2B5EF4-FFF2-40B4-BE49-F238E27FC236}">
                  <a16:creationId xmlns:a16="http://schemas.microsoft.com/office/drawing/2014/main" id="{8DDFE7FC-99C0-41C3-9385-7C8E232B53D4}"/>
                </a:ext>
              </a:extLst>
            </p:cNvPr>
            <p:cNvSpPr>
              <a:spLocks noChangeArrowheads="1"/>
            </p:cNvSpPr>
            <p:nvPr/>
          </p:nvSpPr>
          <p:spPr bwMode="auto">
            <a:xfrm>
              <a:off x="6030" y="2980"/>
              <a:ext cx="19"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Oval 774">
              <a:extLst>
                <a:ext uri="{FF2B5EF4-FFF2-40B4-BE49-F238E27FC236}">
                  <a16:creationId xmlns:a16="http://schemas.microsoft.com/office/drawing/2014/main" id="{0E7D9028-C101-4A65-9FBF-17EF2D3FA7D7}"/>
                </a:ext>
              </a:extLst>
            </p:cNvPr>
            <p:cNvSpPr>
              <a:spLocks noChangeArrowheads="1"/>
            </p:cNvSpPr>
            <p:nvPr/>
          </p:nvSpPr>
          <p:spPr bwMode="auto">
            <a:xfrm>
              <a:off x="5913" y="2995"/>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 name="Oval 775">
              <a:extLst>
                <a:ext uri="{FF2B5EF4-FFF2-40B4-BE49-F238E27FC236}">
                  <a16:creationId xmlns:a16="http://schemas.microsoft.com/office/drawing/2014/main" id="{B68E51A0-B233-4DD3-A2D2-FEF6F36553C1}"/>
                </a:ext>
              </a:extLst>
            </p:cNvPr>
            <p:cNvSpPr>
              <a:spLocks noChangeArrowheads="1"/>
            </p:cNvSpPr>
            <p:nvPr/>
          </p:nvSpPr>
          <p:spPr bwMode="auto">
            <a:xfrm>
              <a:off x="5758" y="1201"/>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 name="Oval 776">
              <a:extLst>
                <a:ext uri="{FF2B5EF4-FFF2-40B4-BE49-F238E27FC236}">
                  <a16:creationId xmlns:a16="http://schemas.microsoft.com/office/drawing/2014/main" id="{01ED649B-ABEC-46DA-9AFC-7DB54794F789}"/>
                </a:ext>
              </a:extLst>
            </p:cNvPr>
            <p:cNvSpPr>
              <a:spLocks noChangeArrowheads="1"/>
            </p:cNvSpPr>
            <p:nvPr/>
          </p:nvSpPr>
          <p:spPr bwMode="auto">
            <a:xfrm>
              <a:off x="5657" y="1289"/>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Oval 777">
              <a:extLst>
                <a:ext uri="{FF2B5EF4-FFF2-40B4-BE49-F238E27FC236}">
                  <a16:creationId xmlns:a16="http://schemas.microsoft.com/office/drawing/2014/main" id="{1FDF17D6-4208-49E3-B8C2-091AB3C9AFF8}"/>
                </a:ext>
              </a:extLst>
            </p:cNvPr>
            <p:cNvSpPr>
              <a:spLocks noChangeArrowheads="1"/>
            </p:cNvSpPr>
            <p:nvPr/>
          </p:nvSpPr>
          <p:spPr bwMode="auto">
            <a:xfrm>
              <a:off x="5579" y="1846"/>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Oval 778">
              <a:extLst>
                <a:ext uri="{FF2B5EF4-FFF2-40B4-BE49-F238E27FC236}">
                  <a16:creationId xmlns:a16="http://schemas.microsoft.com/office/drawing/2014/main" id="{96B334C6-BB41-4555-8D02-5E22FEA6A2A6}"/>
                </a:ext>
              </a:extLst>
            </p:cNvPr>
            <p:cNvSpPr>
              <a:spLocks noChangeArrowheads="1"/>
            </p:cNvSpPr>
            <p:nvPr/>
          </p:nvSpPr>
          <p:spPr bwMode="auto">
            <a:xfrm>
              <a:off x="5454" y="1962"/>
              <a:ext cx="8" cy="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Oval 779">
              <a:extLst>
                <a:ext uri="{FF2B5EF4-FFF2-40B4-BE49-F238E27FC236}">
                  <a16:creationId xmlns:a16="http://schemas.microsoft.com/office/drawing/2014/main" id="{69A05FA6-E91D-49B0-8450-D14A2765D0D8}"/>
                </a:ext>
              </a:extLst>
            </p:cNvPr>
            <p:cNvSpPr>
              <a:spLocks noChangeArrowheads="1"/>
            </p:cNvSpPr>
            <p:nvPr/>
          </p:nvSpPr>
          <p:spPr bwMode="auto">
            <a:xfrm>
              <a:off x="5662" y="2022"/>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Oval 780">
              <a:extLst>
                <a:ext uri="{FF2B5EF4-FFF2-40B4-BE49-F238E27FC236}">
                  <a16:creationId xmlns:a16="http://schemas.microsoft.com/office/drawing/2014/main" id="{227B0CE5-63B0-4B22-9CC8-0D55AC7E36A2}"/>
                </a:ext>
              </a:extLst>
            </p:cNvPr>
            <p:cNvSpPr>
              <a:spLocks noChangeArrowheads="1"/>
            </p:cNvSpPr>
            <p:nvPr/>
          </p:nvSpPr>
          <p:spPr bwMode="auto">
            <a:xfrm>
              <a:off x="5411" y="2176"/>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Oval 781">
              <a:extLst>
                <a:ext uri="{FF2B5EF4-FFF2-40B4-BE49-F238E27FC236}">
                  <a16:creationId xmlns:a16="http://schemas.microsoft.com/office/drawing/2014/main" id="{C4FE87E7-3F45-4F30-BD1F-164FF1B7F23A}"/>
                </a:ext>
              </a:extLst>
            </p:cNvPr>
            <p:cNvSpPr>
              <a:spLocks noChangeArrowheads="1"/>
            </p:cNvSpPr>
            <p:nvPr/>
          </p:nvSpPr>
          <p:spPr bwMode="auto">
            <a:xfrm>
              <a:off x="5380" y="2283"/>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Oval 782">
              <a:extLst>
                <a:ext uri="{FF2B5EF4-FFF2-40B4-BE49-F238E27FC236}">
                  <a16:creationId xmlns:a16="http://schemas.microsoft.com/office/drawing/2014/main" id="{C6263C9D-70F1-4AB1-9405-2A73C25AC3CB}"/>
                </a:ext>
              </a:extLst>
            </p:cNvPr>
            <p:cNvSpPr>
              <a:spLocks noChangeArrowheads="1"/>
            </p:cNvSpPr>
            <p:nvPr/>
          </p:nvSpPr>
          <p:spPr bwMode="auto">
            <a:xfrm>
              <a:off x="5474" y="2350"/>
              <a:ext cx="4" cy="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Oval 783">
              <a:extLst>
                <a:ext uri="{FF2B5EF4-FFF2-40B4-BE49-F238E27FC236}">
                  <a16:creationId xmlns:a16="http://schemas.microsoft.com/office/drawing/2014/main" id="{F39883B5-103B-45DE-A52F-99D9F66E1CB7}"/>
                </a:ext>
              </a:extLst>
            </p:cNvPr>
            <p:cNvSpPr>
              <a:spLocks noChangeArrowheads="1"/>
            </p:cNvSpPr>
            <p:nvPr/>
          </p:nvSpPr>
          <p:spPr bwMode="auto">
            <a:xfrm>
              <a:off x="5824" y="2269"/>
              <a:ext cx="24" cy="21"/>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 name="Oval 784">
              <a:extLst>
                <a:ext uri="{FF2B5EF4-FFF2-40B4-BE49-F238E27FC236}">
                  <a16:creationId xmlns:a16="http://schemas.microsoft.com/office/drawing/2014/main" id="{DAA07B42-C244-446C-8D4E-A12D1C7A2EF0}"/>
                </a:ext>
              </a:extLst>
            </p:cNvPr>
            <p:cNvSpPr>
              <a:spLocks noChangeArrowheads="1"/>
            </p:cNvSpPr>
            <p:nvPr/>
          </p:nvSpPr>
          <p:spPr bwMode="auto">
            <a:xfrm>
              <a:off x="5700" y="2376"/>
              <a:ext cx="17" cy="14"/>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Oval 785">
              <a:extLst>
                <a:ext uri="{FF2B5EF4-FFF2-40B4-BE49-F238E27FC236}">
                  <a16:creationId xmlns:a16="http://schemas.microsoft.com/office/drawing/2014/main" id="{4501995E-D398-45FF-BB58-1D80FE4F65D5}"/>
                </a:ext>
              </a:extLst>
            </p:cNvPr>
            <p:cNvSpPr>
              <a:spLocks noChangeArrowheads="1"/>
            </p:cNvSpPr>
            <p:nvPr/>
          </p:nvSpPr>
          <p:spPr bwMode="auto">
            <a:xfrm>
              <a:off x="5700" y="2226"/>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 name="Oval 786">
              <a:extLst>
                <a:ext uri="{FF2B5EF4-FFF2-40B4-BE49-F238E27FC236}">
                  <a16:creationId xmlns:a16="http://schemas.microsoft.com/office/drawing/2014/main" id="{809FAD35-8A5C-4E75-B66F-F8DD5B124E1B}"/>
                </a:ext>
              </a:extLst>
            </p:cNvPr>
            <p:cNvSpPr>
              <a:spLocks noChangeArrowheads="1"/>
            </p:cNvSpPr>
            <p:nvPr/>
          </p:nvSpPr>
          <p:spPr bwMode="auto">
            <a:xfrm>
              <a:off x="5937" y="2081"/>
              <a:ext cx="2" cy="3"/>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Oval 787">
              <a:extLst>
                <a:ext uri="{FF2B5EF4-FFF2-40B4-BE49-F238E27FC236}">
                  <a16:creationId xmlns:a16="http://schemas.microsoft.com/office/drawing/2014/main" id="{38164273-ABA2-45F6-944B-B5583AD8C4A9}"/>
                </a:ext>
              </a:extLst>
            </p:cNvPr>
            <p:cNvSpPr>
              <a:spLocks noChangeArrowheads="1"/>
            </p:cNvSpPr>
            <p:nvPr/>
          </p:nvSpPr>
          <p:spPr bwMode="auto">
            <a:xfrm>
              <a:off x="5824" y="2652"/>
              <a:ext cx="8" cy="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Oval 788">
              <a:extLst>
                <a:ext uri="{FF2B5EF4-FFF2-40B4-BE49-F238E27FC236}">
                  <a16:creationId xmlns:a16="http://schemas.microsoft.com/office/drawing/2014/main" id="{70F1B465-0C55-4762-B1A3-0DE1A792A08A}"/>
                </a:ext>
              </a:extLst>
            </p:cNvPr>
            <p:cNvSpPr>
              <a:spLocks noChangeArrowheads="1"/>
            </p:cNvSpPr>
            <p:nvPr/>
          </p:nvSpPr>
          <p:spPr bwMode="auto">
            <a:xfrm>
              <a:off x="5956" y="2462"/>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Oval 789">
              <a:extLst>
                <a:ext uri="{FF2B5EF4-FFF2-40B4-BE49-F238E27FC236}">
                  <a16:creationId xmlns:a16="http://schemas.microsoft.com/office/drawing/2014/main" id="{E1FDE15E-C6AD-49AA-ACDD-ACE11F0DD2CC}"/>
                </a:ext>
              </a:extLst>
            </p:cNvPr>
            <p:cNvSpPr>
              <a:spLocks noChangeArrowheads="1"/>
            </p:cNvSpPr>
            <p:nvPr/>
          </p:nvSpPr>
          <p:spPr bwMode="auto">
            <a:xfrm>
              <a:off x="6006" y="2084"/>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Freeform 790">
              <a:extLst>
                <a:ext uri="{FF2B5EF4-FFF2-40B4-BE49-F238E27FC236}">
                  <a16:creationId xmlns:a16="http://schemas.microsoft.com/office/drawing/2014/main" id="{1C924EA4-3BCD-4DBA-A427-065C6A538F59}"/>
                </a:ext>
              </a:extLst>
            </p:cNvPr>
            <p:cNvSpPr>
              <a:spLocks/>
            </p:cNvSpPr>
            <p:nvPr/>
          </p:nvSpPr>
          <p:spPr bwMode="auto">
            <a:xfrm>
              <a:off x="6063" y="2367"/>
              <a:ext cx="22" cy="21"/>
            </a:xfrm>
            <a:custGeom>
              <a:avLst/>
              <a:gdLst>
                <a:gd name="T0" fmla="*/ 5 w 9"/>
                <a:gd name="T1" fmla="*/ 9 h 9"/>
                <a:gd name="T2" fmla="*/ 0 w 9"/>
                <a:gd name="T3" fmla="*/ 6 h 9"/>
                <a:gd name="T4" fmla="*/ 3 w 9"/>
                <a:gd name="T5" fmla="*/ 1 h 9"/>
                <a:gd name="T6" fmla="*/ 8 w 9"/>
                <a:gd name="T7" fmla="*/ 4 h 9"/>
                <a:gd name="T8" fmla="*/ 5 w 9"/>
                <a:gd name="T9" fmla="*/ 9 h 9"/>
              </a:gdLst>
              <a:ahLst/>
              <a:cxnLst>
                <a:cxn ang="0">
                  <a:pos x="T0" y="T1"/>
                </a:cxn>
                <a:cxn ang="0">
                  <a:pos x="T2" y="T3"/>
                </a:cxn>
                <a:cxn ang="0">
                  <a:pos x="T4" y="T5"/>
                </a:cxn>
                <a:cxn ang="0">
                  <a:pos x="T6" y="T7"/>
                </a:cxn>
                <a:cxn ang="0">
                  <a:pos x="T8" y="T9"/>
                </a:cxn>
              </a:cxnLst>
              <a:rect l="0" t="0" r="r" b="b"/>
              <a:pathLst>
                <a:path w="9" h="9">
                  <a:moveTo>
                    <a:pt x="5" y="9"/>
                  </a:moveTo>
                  <a:cubicBezTo>
                    <a:pt x="3" y="9"/>
                    <a:pt x="1" y="8"/>
                    <a:pt x="0" y="6"/>
                  </a:cubicBezTo>
                  <a:cubicBezTo>
                    <a:pt x="0" y="4"/>
                    <a:pt x="1" y="1"/>
                    <a:pt x="3" y="1"/>
                  </a:cubicBezTo>
                  <a:cubicBezTo>
                    <a:pt x="5" y="0"/>
                    <a:pt x="7" y="2"/>
                    <a:pt x="8" y="4"/>
                  </a:cubicBezTo>
                  <a:cubicBezTo>
                    <a:pt x="9" y="6"/>
                    <a:pt x="7" y="8"/>
                    <a:pt x="5" y="9"/>
                  </a:cubicBez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Oval 791">
              <a:extLst>
                <a:ext uri="{FF2B5EF4-FFF2-40B4-BE49-F238E27FC236}">
                  <a16:creationId xmlns:a16="http://schemas.microsoft.com/office/drawing/2014/main" id="{A2F601E9-1D6C-4EB4-93D5-A93E1D1C9BC1}"/>
                </a:ext>
              </a:extLst>
            </p:cNvPr>
            <p:cNvSpPr>
              <a:spLocks noChangeArrowheads="1"/>
            </p:cNvSpPr>
            <p:nvPr/>
          </p:nvSpPr>
          <p:spPr bwMode="auto">
            <a:xfrm>
              <a:off x="5824" y="2809"/>
              <a:ext cx="15" cy="1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Oval 792">
              <a:extLst>
                <a:ext uri="{FF2B5EF4-FFF2-40B4-BE49-F238E27FC236}">
                  <a16:creationId xmlns:a16="http://schemas.microsoft.com/office/drawing/2014/main" id="{D348FA12-E829-4E97-9BA5-01EEA90FEE03}"/>
                </a:ext>
              </a:extLst>
            </p:cNvPr>
            <p:cNvSpPr>
              <a:spLocks noChangeArrowheads="1"/>
            </p:cNvSpPr>
            <p:nvPr/>
          </p:nvSpPr>
          <p:spPr bwMode="auto">
            <a:xfrm>
              <a:off x="6068" y="2657"/>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Oval 793">
              <a:extLst>
                <a:ext uri="{FF2B5EF4-FFF2-40B4-BE49-F238E27FC236}">
                  <a16:creationId xmlns:a16="http://schemas.microsoft.com/office/drawing/2014/main" id="{06C40454-933D-4764-A70B-CFB67A54D8A1}"/>
                </a:ext>
              </a:extLst>
            </p:cNvPr>
            <p:cNvSpPr>
              <a:spLocks noChangeArrowheads="1"/>
            </p:cNvSpPr>
            <p:nvPr/>
          </p:nvSpPr>
          <p:spPr bwMode="auto">
            <a:xfrm>
              <a:off x="5469" y="2937"/>
              <a:ext cx="5" cy="3"/>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 name="Oval 794">
              <a:extLst>
                <a:ext uri="{FF2B5EF4-FFF2-40B4-BE49-F238E27FC236}">
                  <a16:creationId xmlns:a16="http://schemas.microsoft.com/office/drawing/2014/main" id="{C35D4C63-E9AF-4223-82D4-2415405EF2E6}"/>
                </a:ext>
              </a:extLst>
            </p:cNvPr>
            <p:cNvSpPr>
              <a:spLocks noChangeArrowheads="1"/>
            </p:cNvSpPr>
            <p:nvPr/>
          </p:nvSpPr>
          <p:spPr bwMode="auto">
            <a:xfrm>
              <a:off x="5223" y="2921"/>
              <a:ext cx="14" cy="16"/>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Oval 795">
              <a:extLst>
                <a:ext uri="{FF2B5EF4-FFF2-40B4-BE49-F238E27FC236}">
                  <a16:creationId xmlns:a16="http://schemas.microsoft.com/office/drawing/2014/main" id="{4DA7B9EA-8738-40DF-9875-F4F2FF78DF2D}"/>
                </a:ext>
              </a:extLst>
            </p:cNvPr>
            <p:cNvSpPr>
              <a:spLocks noChangeArrowheads="1"/>
            </p:cNvSpPr>
            <p:nvPr/>
          </p:nvSpPr>
          <p:spPr bwMode="auto">
            <a:xfrm>
              <a:off x="5657" y="1891"/>
              <a:ext cx="10" cy="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66645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5B8D6E7-BA44-46F3-AD3C-1BF15ADBDE40}"/>
              </a:ext>
            </a:extLst>
          </p:cNvPr>
          <p:cNvSpPr/>
          <p:nvPr/>
        </p:nvSpPr>
        <p:spPr>
          <a:xfrm>
            <a:off x="0" y="0"/>
            <a:ext cx="8915400"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3">
            <a:extLst>
              <a:ext uri="{FF2B5EF4-FFF2-40B4-BE49-F238E27FC236}">
                <a16:creationId xmlns:a16="http://schemas.microsoft.com/office/drawing/2014/main" id="{D64B4910-6198-4056-8E0C-6A16B46AFF1F}"/>
              </a:ext>
            </a:extLst>
          </p:cNvPr>
          <p:cNvSpPr/>
          <p:nvPr/>
        </p:nvSpPr>
        <p:spPr>
          <a:xfrm>
            <a:off x="8915400" y="0"/>
            <a:ext cx="3276600" cy="6858000"/>
          </a:xfrm>
          <a:prstGeom prst="rect">
            <a:avLst/>
          </a:prstGeom>
          <a:solidFill>
            <a:srgbClr val="42C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5">
            <a:extLst>
              <a:ext uri="{FF2B5EF4-FFF2-40B4-BE49-F238E27FC236}">
                <a16:creationId xmlns:a16="http://schemas.microsoft.com/office/drawing/2014/main" id="{E4B805A2-7AE6-46EE-A60D-3732065A99B0}"/>
              </a:ext>
            </a:extLst>
          </p:cNvPr>
          <p:cNvGrpSpPr>
            <a:grpSpLocks noChangeAspect="1"/>
          </p:cNvGrpSpPr>
          <p:nvPr/>
        </p:nvGrpSpPr>
        <p:grpSpPr bwMode="auto">
          <a:xfrm>
            <a:off x="7308850" y="308968"/>
            <a:ext cx="3644900" cy="3443882"/>
            <a:chOff x="-16" y="-5"/>
            <a:chExt cx="961" cy="908"/>
          </a:xfrm>
        </p:grpSpPr>
        <p:sp>
          <p:nvSpPr>
            <p:cNvPr id="45" name="Freeform 6">
              <a:extLst>
                <a:ext uri="{FF2B5EF4-FFF2-40B4-BE49-F238E27FC236}">
                  <a16:creationId xmlns:a16="http://schemas.microsoft.com/office/drawing/2014/main" id="{8DF3E4A4-4CDE-4BC3-B2B0-9308FD75A17A}"/>
                </a:ext>
              </a:extLst>
            </p:cNvPr>
            <p:cNvSpPr>
              <a:spLocks/>
            </p:cNvSpPr>
            <p:nvPr/>
          </p:nvSpPr>
          <p:spPr bwMode="auto">
            <a:xfrm>
              <a:off x="58" y="358"/>
              <a:ext cx="337" cy="440"/>
            </a:xfrm>
            <a:custGeom>
              <a:avLst/>
              <a:gdLst>
                <a:gd name="T0" fmla="*/ 141 w 141"/>
                <a:gd name="T1" fmla="*/ 14 h 184"/>
                <a:gd name="T2" fmla="*/ 76 w 141"/>
                <a:gd name="T3" fmla="*/ 133 h 184"/>
                <a:gd name="T4" fmla="*/ 29 w 141"/>
                <a:gd name="T5" fmla="*/ 184 h 184"/>
                <a:gd name="T6" fmla="*/ 36 w 141"/>
                <a:gd name="T7" fmla="*/ 131 h 184"/>
                <a:gd name="T8" fmla="*/ 0 w 141"/>
                <a:gd name="T9" fmla="*/ 129 h 184"/>
                <a:gd name="T10" fmla="*/ 53 w 141"/>
                <a:gd name="T11" fmla="*/ 79 h 184"/>
                <a:gd name="T12" fmla="*/ 127 w 141"/>
                <a:gd name="T13" fmla="*/ 0 h 184"/>
                <a:gd name="T14" fmla="*/ 141 w 141"/>
                <a:gd name="T15" fmla="*/ 14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84">
                  <a:moveTo>
                    <a:pt x="141" y="14"/>
                  </a:moveTo>
                  <a:cubicBezTo>
                    <a:pt x="141" y="14"/>
                    <a:pt x="97" y="105"/>
                    <a:pt x="76" y="133"/>
                  </a:cubicBezTo>
                  <a:cubicBezTo>
                    <a:pt x="55" y="162"/>
                    <a:pt x="29" y="184"/>
                    <a:pt x="29" y="184"/>
                  </a:cubicBezTo>
                  <a:cubicBezTo>
                    <a:pt x="36" y="131"/>
                    <a:pt x="36" y="131"/>
                    <a:pt x="36" y="131"/>
                  </a:cubicBezTo>
                  <a:cubicBezTo>
                    <a:pt x="0" y="129"/>
                    <a:pt x="0" y="129"/>
                    <a:pt x="0" y="129"/>
                  </a:cubicBezTo>
                  <a:cubicBezTo>
                    <a:pt x="0" y="129"/>
                    <a:pt x="26" y="103"/>
                    <a:pt x="53" y="79"/>
                  </a:cubicBezTo>
                  <a:cubicBezTo>
                    <a:pt x="80" y="55"/>
                    <a:pt x="127" y="0"/>
                    <a:pt x="127" y="0"/>
                  </a:cubicBezTo>
                  <a:lnTo>
                    <a:pt x="141" y="14"/>
                  </a:ln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0" name="Freeform 7">
              <a:extLst>
                <a:ext uri="{FF2B5EF4-FFF2-40B4-BE49-F238E27FC236}">
                  <a16:creationId xmlns:a16="http://schemas.microsoft.com/office/drawing/2014/main" id="{92979246-6115-40F1-946F-AA631ED1A692}"/>
                </a:ext>
              </a:extLst>
            </p:cNvPr>
            <p:cNvSpPr>
              <a:spLocks/>
            </p:cNvSpPr>
            <p:nvPr/>
          </p:nvSpPr>
          <p:spPr bwMode="auto">
            <a:xfrm>
              <a:off x="121" y="583"/>
              <a:ext cx="119" cy="126"/>
            </a:xfrm>
            <a:custGeom>
              <a:avLst/>
              <a:gdLst>
                <a:gd name="T0" fmla="*/ 42 w 50"/>
                <a:gd name="T1" fmla="*/ 39 h 53"/>
                <a:gd name="T2" fmla="*/ 37 w 50"/>
                <a:gd name="T3" fmla="*/ 10 h 53"/>
                <a:gd name="T4" fmla="*/ 10 w 50"/>
                <a:gd name="T5" fmla="*/ 0 h 53"/>
                <a:gd name="T6" fmla="*/ 0 w 50"/>
                <a:gd name="T7" fmla="*/ 10 h 53"/>
                <a:gd name="T8" fmla="*/ 26 w 50"/>
                <a:gd name="T9" fmla="*/ 21 h 53"/>
                <a:gd name="T10" fmla="*/ 35 w 50"/>
                <a:gd name="T11" fmla="*/ 53 h 53"/>
                <a:gd name="T12" fmla="*/ 40 w 50"/>
                <a:gd name="T13" fmla="*/ 52 h 53"/>
                <a:gd name="T14" fmla="*/ 50 w 50"/>
                <a:gd name="T15" fmla="*/ 39 h 53"/>
                <a:gd name="T16" fmla="*/ 50 w 50"/>
                <a:gd name="T17" fmla="*/ 39 h 53"/>
                <a:gd name="T18" fmla="*/ 42 w 50"/>
                <a:gd name="T19" fmla="*/ 3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3">
                  <a:moveTo>
                    <a:pt x="42" y="39"/>
                  </a:moveTo>
                  <a:cubicBezTo>
                    <a:pt x="36" y="37"/>
                    <a:pt x="41" y="19"/>
                    <a:pt x="37" y="10"/>
                  </a:cubicBezTo>
                  <a:cubicBezTo>
                    <a:pt x="34" y="3"/>
                    <a:pt x="18" y="1"/>
                    <a:pt x="10" y="0"/>
                  </a:cubicBezTo>
                  <a:cubicBezTo>
                    <a:pt x="7" y="3"/>
                    <a:pt x="3" y="7"/>
                    <a:pt x="0" y="10"/>
                  </a:cubicBezTo>
                  <a:cubicBezTo>
                    <a:pt x="8" y="12"/>
                    <a:pt x="25" y="16"/>
                    <a:pt x="26" y="21"/>
                  </a:cubicBezTo>
                  <a:cubicBezTo>
                    <a:pt x="27" y="27"/>
                    <a:pt x="25" y="53"/>
                    <a:pt x="35" y="53"/>
                  </a:cubicBezTo>
                  <a:cubicBezTo>
                    <a:pt x="36" y="52"/>
                    <a:pt x="38" y="52"/>
                    <a:pt x="40" y="52"/>
                  </a:cubicBezTo>
                  <a:cubicBezTo>
                    <a:pt x="43" y="48"/>
                    <a:pt x="47" y="44"/>
                    <a:pt x="50" y="39"/>
                  </a:cubicBezTo>
                  <a:cubicBezTo>
                    <a:pt x="50" y="39"/>
                    <a:pt x="50" y="39"/>
                    <a:pt x="50" y="39"/>
                  </a:cubicBezTo>
                  <a:cubicBezTo>
                    <a:pt x="47" y="40"/>
                    <a:pt x="44" y="40"/>
                    <a:pt x="42" y="39"/>
                  </a:cubicBezTo>
                  <a:close/>
                </a:path>
              </a:pathLst>
            </a:custGeom>
            <a:solidFill>
              <a:srgbClr val="C9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2" name="Freeform 8">
              <a:extLst>
                <a:ext uri="{FF2B5EF4-FFF2-40B4-BE49-F238E27FC236}">
                  <a16:creationId xmlns:a16="http://schemas.microsoft.com/office/drawing/2014/main" id="{D82DAAB9-2150-4EDF-9BEE-6FDB2BF56642}"/>
                </a:ext>
              </a:extLst>
            </p:cNvPr>
            <p:cNvSpPr>
              <a:spLocks/>
            </p:cNvSpPr>
            <p:nvPr/>
          </p:nvSpPr>
          <p:spPr bwMode="auto">
            <a:xfrm>
              <a:off x="61" y="-5"/>
              <a:ext cx="344" cy="356"/>
            </a:xfrm>
            <a:custGeom>
              <a:avLst/>
              <a:gdLst>
                <a:gd name="T0" fmla="*/ 0 w 144"/>
                <a:gd name="T1" fmla="*/ 52 h 149"/>
                <a:gd name="T2" fmla="*/ 20 w 144"/>
                <a:gd name="T3" fmla="*/ 4 h 149"/>
                <a:gd name="T4" fmla="*/ 111 w 144"/>
                <a:gd name="T5" fmla="*/ 57 h 149"/>
                <a:gd name="T6" fmla="*/ 144 w 144"/>
                <a:gd name="T7" fmla="*/ 133 h 149"/>
                <a:gd name="T8" fmla="*/ 139 w 144"/>
                <a:gd name="T9" fmla="*/ 149 h 149"/>
                <a:gd name="T10" fmla="*/ 75 w 144"/>
                <a:gd name="T11" fmla="*/ 128 h 149"/>
                <a:gd name="T12" fmla="*/ 0 w 144"/>
                <a:gd name="T13" fmla="*/ 52 h 149"/>
              </a:gdLst>
              <a:ahLst/>
              <a:cxnLst>
                <a:cxn ang="0">
                  <a:pos x="T0" y="T1"/>
                </a:cxn>
                <a:cxn ang="0">
                  <a:pos x="T2" y="T3"/>
                </a:cxn>
                <a:cxn ang="0">
                  <a:pos x="T4" y="T5"/>
                </a:cxn>
                <a:cxn ang="0">
                  <a:pos x="T6" y="T7"/>
                </a:cxn>
                <a:cxn ang="0">
                  <a:pos x="T8" y="T9"/>
                </a:cxn>
                <a:cxn ang="0">
                  <a:pos x="T10" y="T11"/>
                </a:cxn>
                <a:cxn ang="0">
                  <a:pos x="T12" y="T13"/>
                </a:cxn>
              </a:cxnLst>
              <a:rect l="0" t="0" r="r" b="b"/>
              <a:pathLst>
                <a:path w="144" h="149">
                  <a:moveTo>
                    <a:pt x="0" y="52"/>
                  </a:moveTo>
                  <a:cubicBezTo>
                    <a:pt x="0" y="52"/>
                    <a:pt x="12" y="8"/>
                    <a:pt x="20" y="4"/>
                  </a:cubicBezTo>
                  <a:cubicBezTo>
                    <a:pt x="27" y="0"/>
                    <a:pt x="95" y="28"/>
                    <a:pt x="111" y="57"/>
                  </a:cubicBezTo>
                  <a:cubicBezTo>
                    <a:pt x="126" y="85"/>
                    <a:pt x="135" y="117"/>
                    <a:pt x="144" y="133"/>
                  </a:cubicBezTo>
                  <a:cubicBezTo>
                    <a:pt x="139" y="149"/>
                    <a:pt x="139" y="149"/>
                    <a:pt x="139" y="149"/>
                  </a:cubicBezTo>
                  <a:cubicBezTo>
                    <a:pt x="75" y="128"/>
                    <a:pt x="75" y="128"/>
                    <a:pt x="75" y="128"/>
                  </a:cubicBezTo>
                  <a:lnTo>
                    <a:pt x="0" y="52"/>
                  </a:lnTo>
                  <a:close/>
                </a:path>
              </a:pathLst>
            </a:custGeom>
            <a:solidFill>
              <a:srgbClr val="D41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8" name="Freeform 9">
              <a:extLst>
                <a:ext uri="{FF2B5EF4-FFF2-40B4-BE49-F238E27FC236}">
                  <a16:creationId xmlns:a16="http://schemas.microsoft.com/office/drawing/2014/main" id="{69AEE86A-FB29-4307-AC95-F9D20FFF473B}"/>
                </a:ext>
              </a:extLst>
            </p:cNvPr>
            <p:cNvSpPr>
              <a:spLocks/>
            </p:cNvSpPr>
            <p:nvPr/>
          </p:nvSpPr>
          <p:spPr bwMode="auto">
            <a:xfrm>
              <a:off x="109" y="12"/>
              <a:ext cx="78" cy="119"/>
            </a:xfrm>
            <a:custGeom>
              <a:avLst/>
              <a:gdLst>
                <a:gd name="T0" fmla="*/ 17 w 33"/>
                <a:gd name="T1" fmla="*/ 0 h 50"/>
                <a:gd name="T2" fmla="*/ 0 w 33"/>
                <a:gd name="T3" fmla="*/ 45 h 50"/>
                <a:gd name="T4" fmla="*/ 16 w 33"/>
                <a:gd name="T5" fmla="*/ 50 h 50"/>
                <a:gd name="T6" fmla="*/ 33 w 33"/>
                <a:gd name="T7" fmla="*/ 6 h 50"/>
                <a:gd name="T8" fmla="*/ 17 w 33"/>
                <a:gd name="T9" fmla="*/ 0 h 50"/>
              </a:gdLst>
              <a:ahLst/>
              <a:cxnLst>
                <a:cxn ang="0">
                  <a:pos x="T0" y="T1"/>
                </a:cxn>
                <a:cxn ang="0">
                  <a:pos x="T2" y="T3"/>
                </a:cxn>
                <a:cxn ang="0">
                  <a:pos x="T4" y="T5"/>
                </a:cxn>
                <a:cxn ang="0">
                  <a:pos x="T6" y="T7"/>
                </a:cxn>
                <a:cxn ang="0">
                  <a:pos x="T8" y="T9"/>
                </a:cxn>
              </a:cxnLst>
              <a:rect l="0" t="0" r="r" b="b"/>
              <a:pathLst>
                <a:path w="33" h="50">
                  <a:moveTo>
                    <a:pt x="17" y="0"/>
                  </a:moveTo>
                  <a:cubicBezTo>
                    <a:pt x="8" y="18"/>
                    <a:pt x="0" y="45"/>
                    <a:pt x="0" y="45"/>
                  </a:cubicBezTo>
                  <a:cubicBezTo>
                    <a:pt x="16" y="50"/>
                    <a:pt x="16" y="50"/>
                    <a:pt x="16" y="50"/>
                  </a:cubicBezTo>
                  <a:cubicBezTo>
                    <a:pt x="20" y="36"/>
                    <a:pt x="28" y="16"/>
                    <a:pt x="33" y="6"/>
                  </a:cubicBezTo>
                  <a:cubicBezTo>
                    <a:pt x="27" y="4"/>
                    <a:pt x="22" y="2"/>
                    <a:pt x="17" y="0"/>
                  </a:cubicBez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9" name="Freeform 10">
              <a:extLst>
                <a:ext uri="{FF2B5EF4-FFF2-40B4-BE49-F238E27FC236}">
                  <a16:creationId xmlns:a16="http://schemas.microsoft.com/office/drawing/2014/main" id="{F319504F-8D92-40A5-9E29-AD77ECA128AA}"/>
                </a:ext>
              </a:extLst>
            </p:cNvPr>
            <p:cNvSpPr>
              <a:spLocks/>
            </p:cNvSpPr>
            <p:nvPr/>
          </p:nvSpPr>
          <p:spPr bwMode="auto">
            <a:xfrm>
              <a:off x="66" y="98"/>
              <a:ext cx="336" cy="246"/>
            </a:xfrm>
            <a:custGeom>
              <a:avLst/>
              <a:gdLst>
                <a:gd name="T0" fmla="*/ 126 w 141"/>
                <a:gd name="T1" fmla="*/ 52 h 103"/>
                <a:gd name="T2" fmla="*/ 126 w 141"/>
                <a:gd name="T3" fmla="*/ 62 h 103"/>
                <a:gd name="T4" fmla="*/ 118 w 141"/>
                <a:gd name="T5" fmla="*/ 55 h 103"/>
                <a:gd name="T6" fmla="*/ 108 w 141"/>
                <a:gd name="T7" fmla="*/ 52 h 103"/>
                <a:gd name="T8" fmla="*/ 60 w 141"/>
                <a:gd name="T9" fmla="*/ 12 h 103"/>
                <a:gd name="T10" fmla="*/ 0 w 141"/>
                <a:gd name="T11" fmla="*/ 3 h 103"/>
                <a:gd name="T12" fmla="*/ 0 w 141"/>
                <a:gd name="T13" fmla="*/ 3 h 103"/>
                <a:gd name="T14" fmla="*/ 86 w 141"/>
                <a:gd name="T15" fmla="*/ 73 h 103"/>
                <a:gd name="T16" fmla="*/ 129 w 141"/>
                <a:gd name="T17" fmla="*/ 103 h 103"/>
                <a:gd name="T18" fmla="*/ 141 w 141"/>
                <a:gd name="T19" fmla="*/ 88 h 103"/>
                <a:gd name="T20" fmla="*/ 126 w 141"/>
                <a:gd name="T21" fmla="*/ 5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1" h="103">
                  <a:moveTo>
                    <a:pt x="126" y="52"/>
                  </a:moveTo>
                  <a:cubicBezTo>
                    <a:pt x="126" y="52"/>
                    <a:pt x="130" y="62"/>
                    <a:pt x="126" y="62"/>
                  </a:cubicBezTo>
                  <a:cubicBezTo>
                    <a:pt x="122" y="62"/>
                    <a:pt x="118" y="50"/>
                    <a:pt x="118" y="55"/>
                  </a:cubicBezTo>
                  <a:cubicBezTo>
                    <a:pt x="117" y="59"/>
                    <a:pt x="116" y="66"/>
                    <a:pt x="108" y="52"/>
                  </a:cubicBezTo>
                  <a:cubicBezTo>
                    <a:pt x="100" y="37"/>
                    <a:pt x="101" y="25"/>
                    <a:pt x="60" y="12"/>
                  </a:cubicBezTo>
                  <a:cubicBezTo>
                    <a:pt x="19" y="0"/>
                    <a:pt x="0" y="3"/>
                    <a:pt x="0" y="3"/>
                  </a:cubicBezTo>
                  <a:cubicBezTo>
                    <a:pt x="0" y="3"/>
                    <a:pt x="0" y="3"/>
                    <a:pt x="0" y="3"/>
                  </a:cubicBezTo>
                  <a:cubicBezTo>
                    <a:pt x="86" y="73"/>
                    <a:pt x="86" y="73"/>
                    <a:pt x="86" y="73"/>
                  </a:cubicBezTo>
                  <a:cubicBezTo>
                    <a:pt x="129" y="103"/>
                    <a:pt x="129" y="103"/>
                    <a:pt x="129" y="103"/>
                  </a:cubicBezTo>
                  <a:cubicBezTo>
                    <a:pt x="141" y="88"/>
                    <a:pt x="141" y="88"/>
                    <a:pt x="141" y="88"/>
                  </a:cubicBezTo>
                  <a:cubicBezTo>
                    <a:pt x="136" y="78"/>
                    <a:pt x="131" y="66"/>
                    <a:pt x="126" y="52"/>
                  </a:cubicBez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0" name="Freeform 11">
              <a:extLst>
                <a:ext uri="{FF2B5EF4-FFF2-40B4-BE49-F238E27FC236}">
                  <a16:creationId xmlns:a16="http://schemas.microsoft.com/office/drawing/2014/main" id="{8F3D9E5C-6C66-45C8-831F-1F70342A4213}"/>
                </a:ext>
              </a:extLst>
            </p:cNvPr>
            <p:cNvSpPr>
              <a:spLocks/>
            </p:cNvSpPr>
            <p:nvPr/>
          </p:nvSpPr>
          <p:spPr bwMode="auto">
            <a:xfrm>
              <a:off x="192" y="408"/>
              <a:ext cx="194" cy="132"/>
            </a:xfrm>
            <a:custGeom>
              <a:avLst/>
              <a:gdLst>
                <a:gd name="T0" fmla="*/ 75 w 81"/>
                <a:gd name="T1" fmla="*/ 0 h 55"/>
                <a:gd name="T2" fmla="*/ 36 w 81"/>
                <a:gd name="T3" fmla="*/ 18 h 55"/>
                <a:gd name="T4" fmla="*/ 0 w 81"/>
                <a:gd name="T5" fmla="*/ 55 h 55"/>
                <a:gd name="T6" fmla="*/ 22 w 81"/>
                <a:gd name="T7" fmla="*/ 53 h 55"/>
                <a:gd name="T8" fmla="*/ 50 w 81"/>
                <a:gd name="T9" fmla="*/ 43 h 55"/>
                <a:gd name="T10" fmla="*/ 51 w 81"/>
                <a:gd name="T11" fmla="*/ 48 h 55"/>
                <a:gd name="T12" fmla="*/ 57 w 81"/>
                <a:gd name="T13" fmla="*/ 49 h 55"/>
                <a:gd name="T14" fmla="*/ 81 w 81"/>
                <a:gd name="T15" fmla="*/ 0 h 55"/>
                <a:gd name="T16" fmla="*/ 75 w 81"/>
                <a:gd name="T1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55">
                  <a:moveTo>
                    <a:pt x="75" y="0"/>
                  </a:moveTo>
                  <a:cubicBezTo>
                    <a:pt x="36" y="18"/>
                    <a:pt x="36" y="18"/>
                    <a:pt x="36" y="18"/>
                  </a:cubicBezTo>
                  <a:cubicBezTo>
                    <a:pt x="24" y="31"/>
                    <a:pt x="11" y="45"/>
                    <a:pt x="0" y="55"/>
                  </a:cubicBezTo>
                  <a:cubicBezTo>
                    <a:pt x="6" y="55"/>
                    <a:pt x="15" y="54"/>
                    <a:pt x="22" y="53"/>
                  </a:cubicBezTo>
                  <a:cubicBezTo>
                    <a:pt x="34" y="51"/>
                    <a:pt x="47" y="45"/>
                    <a:pt x="50" y="43"/>
                  </a:cubicBezTo>
                  <a:cubicBezTo>
                    <a:pt x="52" y="40"/>
                    <a:pt x="55" y="40"/>
                    <a:pt x="51" y="48"/>
                  </a:cubicBezTo>
                  <a:cubicBezTo>
                    <a:pt x="49" y="53"/>
                    <a:pt x="53" y="52"/>
                    <a:pt x="57" y="49"/>
                  </a:cubicBezTo>
                  <a:cubicBezTo>
                    <a:pt x="67" y="29"/>
                    <a:pt x="77" y="10"/>
                    <a:pt x="81" y="0"/>
                  </a:cubicBezTo>
                  <a:lnTo>
                    <a:pt x="75" y="0"/>
                  </a:lnTo>
                  <a:close/>
                </a:path>
              </a:pathLst>
            </a:custGeom>
            <a:solidFill>
              <a:srgbClr val="8A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3" name="Freeform 12">
              <a:extLst>
                <a:ext uri="{FF2B5EF4-FFF2-40B4-BE49-F238E27FC236}">
                  <a16:creationId xmlns:a16="http://schemas.microsoft.com/office/drawing/2014/main" id="{C0F5DB24-049B-481B-A2D1-063BA2490393}"/>
                </a:ext>
              </a:extLst>
            </p:cNvPr>
            <p:cNvSpPr>
              <a:spLocks/>
            </p:cNvSpPr>
            <p:nvPr/>
          </p:nvSpPr>
          <p:spPr bwMode="auto">
            <a:xfrm>
              <a:off x="111" y="394"/>
              <a:ext cx="272" cy="143"/>
            </a:xfrm>
            <a:custGeom>
              <a:avLst/>
              <a:gdLst>
                <a:gd name="T0" fmla="*/ 0 w 114"/>
                <a:gd name="T1" fmla="*/ 49 h 60"/>
                <a:gd name="T2" fmla="*/ 20 w 114"/>
                <a:gd name="T3" fmla="*/ 58 h 60"/>
                <a:gd name="T4" fmla="*/ 75 w 114"/>
                <a:gd name="T5" fmla="*/ 49 h 60"/>
                <a:gd name="T6" fmla="*/ 114 w 114"/>
                <a:gd name="T7" fmla="*/ 11 h 60"/>
                <a:gd name="T8" fmla="*/ 112 w 114"/>
                <a:gd name="T9" fmla="*/ 0 h 60"/>
                <a:gd name="T10" fmla="*/ 0 w 114"/>
                <a:gd name="T11" fmla="*/ 49 h 60"/>
              </a:gdLst>
              <a:ahLst/>
              <a:cxnLst>
                <a:cxn ang="0">
                  <a:pos x="T0" y="T1"/>
                </a:cxn>
                <a:cxn ang="0">
                  <a:pos x="T2" y="T3"/>
                </a:cxn>
                <a:cxn ang="0">
                  <a:pos x="T4" y="T5"/>
                </a:cxn>
                <a:cxn ang="0">
                  <a:pos x="T6" y="T7"/>
                </a:cxn>
                <a:cxn ang="0">
                  <a:pos x="T8" y="T9"/>
                </a:cxn>
                <a:cxn ang="0">
                  <a:pos x="T10" y="T11"/>
                </a:cxn>
              </a:cxnLst>
              <a:rect l="0" t="0" r="r" b="b"/>
              <a:pathLst>
                <a:path w="114" h="60">
                  <a:moveTo>
                    <a:pt x="0" y="49"/>
                  </a:moveTo>
                  <a:cubicBezTo>
                    <a:pt x="0" y="49"/>
                    <a:pt x="1" y="56"/>
                    <a:pt x="20" y="58"/>
                  </a:cubicBezTo>
                  <a:cubicBezTo>
                    <a:pt x="39" y="60"/>
                    <a:pt x="61" y="55"/>
                    <a:pt x="75" y="49"/>
                  </a:cubicBezTo>
                  <a:cubicBezTo>
                    <a:pt x="88" y="43"/>
                    <a:pt x="114" y="11"/>
                    <a:pt x="114" y="11"/>
                  </a:cubicBezTo>
                  <a:cubicBezTo>
                    <a:pt x="112" y="0"/>
                    <a:pt x="112" y="0"/>
                    <a:pt x="112" y="0"/>
                  </a:cubicBezTo>
                  <a:lnTo>
                    <a:pt x="0" y="49"/>
                  </a:lnTo>
                  <a:close/>
                </a:path>
              </a:pathLst>
            </a:custGeom>
            <a:solidFill>
              <a:srgbClr val="9F0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5" name="Freeform 13">
              <a:extLst>
                <a:ext uri="{FF2B5EF4-FFF2-40B4-BE49-F238E27FC236}">
                  <a16:creationId xmlns:a16="http://schemas.microsoft.com/office/drawing/2014/main" id="{97D09FC5-AE77-479D-A822-FCBBDB026E33}"/>
                </a:ext>
              </a:extLst>
            </p:cNvPr>
            <p:cNvSpPr>
              <a:spLocks/>
            </p:cNvSpPr>
            <p:nvPr/>
          </p:nvSpPr>
          <p:spPr bwMode="auto">
            <a:xfrm>
              <a:off x="113" y="413"/>
              <a:ext cx="263" cy="112"/>
            </a:xfrm>
            <a:custGeom>
              <a:avLst/>
              <a:gdLst>
                <a:gd name="T0" fmla="*/ 110 w 110"/>
                <a:gd name="T1" fmla="*/ 5 h 47"/>
                <a:gd name="T2" fmla="*/ 110 w 110"/>
                <a:gd name="T3" fmla="*/ 0 h 47"/>
                <a:gd name="T4" fmla="*/ 94 w 110"/>
                <a:gd name="T5" fmla="*/ 0 h 47"/>
                <a:gd name="T6" fmla="*/ 9 w 110"/>
                <a:gd name="T7" fmla="*/ 37 h 47"/>
                <a:gd name="T8" fmla="*/ 2 w 110"/>
                <a:gd name="T9" fmla="*/ 44 h 47"/>
                <a:gd name="T10" fmla="*/ 21 w 110"/>
                <a:gd name="T11" fmla="*/ 44 h 47"/>
                <a:gd name="T12" fmla="*/ 77 w 110"/>
                <a:gd name="T13" fmla="*/ 28 h 47"/>
                <a:gd name="T14" fmla="*/ 110 w 110"/>
                <a:gd name="T15" fmla="*/ 5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47">
                  <a:moveTo>
                    <a:pt x="110" y="5"/>
                  </a:moveTo>
                  <a:cubicBezTo>
                    <a:pt x="110" y="0"/>
                    <a:pt x="110" y="0"/>
                    <a:pt x="110" y="0"/>
                  </a:cubicBezTo>
                  <a:cubicBezTo>
                    <a:pt x="94" y="0"/>
                    <a:pt x="94" y="0"/>
                    <a:pt x="94" y="0"/>
                  </a:cubicBezTo>
                  <a:cubicBezTo>
                    <a:pt x="9" y="37"/>
                    <a:pt x="9" y="37"/>
                    <a:pt x="9" y="37"/>
                  </a:cubicBezTo>
                  <a:cubicBezTo>
                    <a:pt x="2" y="44"/>
                    <a:pt x="2" y="44"/>
                    <a:pt x="2" y="44"/>
                  </a:cubicBezTo>
                  <a:cubicBezTo>
                    <a:pt x="2" y="44"/>
                    <a:pt x="0" y="47"/>
                    <a:pt x="21" y="44"/>
                  </a:cubicBezTo>
                  <a:cubicBezTo>
                    <a:pt x="41" y="42"/>
                    <a:pt x="71" y="31"/>
                    <a:pt x="77" y="28"/>
                  </a:cubicBezTo>
                  <a:cubicBezTo>
                    <a:pt x="84" y="25"/>
                    <a:pt x="110" y="5"/>
                    <a:pt x="110" y="5"/>
                  </a:cubicBezTo>
                  <a:close/>
                </a:path>
              </a:pathLst>
            </a:custGeom>
            <a:solidFill>
              <a:srgbClr val="8A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9" name="Freeform 14">
              <a:extLst>
                <a:ext uri="{FF2B5EF4-FFF2-40B4-BE49-F238E27FC236}">
                  <a16:creationId xmlns:a16="http://schemas.microsoft.com/office/drawing/2014/main" id="{6C097421-DCC9-4A86-8BED-A2CC22E21D77}"/>
                </a:ext>
              </a:extLst>
            </p:cNvPr>
            <p:cNvSpPr>
              <a:spLocks/>
            </p:cNvSpPr>
            <p:nvPr/>
          </p:nvSpPr>
          <p:spPr bwMode="auto">
            <a:xfrm>
              <a:off x="94" y="358"/>
              <a:ext cx="294" cy="170"/>
            </a:xfrm>
            <a:custGeom>
              <a:avLst/>
              <a:gdLst>
                <a:gd name="T0" fmla="*/ 123 w 123"/>
                <a:gd name="T1" fmla="*/ 3 h 71"/>
                <a:gd name="T2" fmla="*/ 6 w 123"/>
                <a:gd name="T3" fmla="*/ 3 h 71"/>
                <a:gd name="T4" fmla="*/ 10 w 123"/>
                <a:gd name="T5" fmla="*/ 67 h 71"/>
                <a:gd name="T6" fmla="*/ 86 w 123"/>
                <a:gd name="T7" fmla="*/ 46 h 71"/>
                <a:gd name="T8" fmla="*/ 122 w 123"/>
                <a:gd name="T9" fmla="*/ 23 h 71"/>
                <a:gd name="T10" fmla="*/ 123 w 123"/>
                <a:gd name="T11" fmla="*/ 3 h 71"/>
              </a:gdLst>
              <a:ahLst/>
              <a:cxnLst>
                <a:cxn ang="0">
                  <a:pos x="T0" y="T1"/>
                </a:cxn>
                <a:cxn ang="0">
                  <a:pos x="T2" y="T3"/>
                </a:cxn>
                <a:cxn ang="0">
                  <a:pos x="T4" y="T5"/>
                </a:cxn>
                <a:cxn ang="0">
                  <a:pos x="T6" y="T7"/>
                </a:cxn>
                <a:cxn ang="0">
                  <a:pos x="T8" y="T9"/>
                </a:cxn>
                <a:cxn ang="0">
                  <a:pos x="T10" y="T11"/>
                </a:cxn>
              </a:cxnLst>
              <a:rect l="0" t="0" r="r" b="b"/>
              <a:pathLst>
                <a:path w="123" h="71">
                  <a:moveTo>
                    <a:pt x="123" y="3"/>
                  </a:moveTo>
                  <a:cubicBezTo>
                    <a:pt x="123" y="3"/>
                    <a:pt x="12" y="0"/>
                    <a:pt x="6" y="3"/>
                  </a:cubicBezTo>
                  <a:cubicBezTo>
                    <a:pt x="0" y="6"/>
                    <a:pt x="1" y="64"/>
                    <a:pt x="10" y="67"/>
                  </a:cubicBezTo>
                  <a:cubicBezTo>
                    <a:pt x="18" y="71"/>
                    <a:pt x="75" y="51"/>
                    <a:pt x="86" y="46"/>
                  </a:cubicBezTo>
                  <a:cubicBezTo>
                    <a:pt x="96" y="41"/>
                    <a:pt x="122" y="23"/>
                    <a:pt x="122" y="23"/>
                  </a:cubicBezTo>
                  <a:lnTo>
                    <a:pt x="123" y="3"/>
                  </a:lnTo>
                  <a:close/>
                </a:path>
              </a:pathLst>
            </a:custGeom>
            <a:solidFill>
              <a:srgbClr val="C516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1" name="Freeform 15">
              <a:extLst>
                <a:ext uri="{FF2B5EF4-FFF2-40B4-BE49-F238E27FC236}">
                  <a16:creationId xmlns:a16="http://schemas.microsoft.com/office/drawing/2014/main" id="{EA1B3D71-5A2E-497C-80AC-2487C2D543EC}"/>
                </a:ext>
              </a:extLst>
            </p:cNvPr>
            <p:cNvSpPr>
              <a:spLocks/>
            </p:cNvSpPr>
            <p:nvPr/>
          </p:nvSpPr>
          <p:spPr bwMode="auto">
            <a:xfrm>
              <a:off x="130" y="372"/>
              <a:ext cx="62" cy="144"/>
            </a:xfrm>
            <a:custGeom>
              <a:avLst/>
              <a:gdLst>
                <a:gd name="T0" fmla="*/ 26 w 26"/>
                <a:gd name="T1" fmla="*/ 55 h 60"/>
                <a:gd name="T2" fmla="*/ 25 w 26"/>
                <a:gd name="T3" fmla="*/ 2 h 60"/>
                <a:gd name="T4" fmla="*/ 5 w 26"/>
                <a:gd name="T5" fmla="*/ 0 h 60"/>
                <a:gd name="T6" fmla="*/ 7 w 26"/>
                <a:gd name="T7" fmla="*/ 60 h 60"/>
                <a:gd name="T8" fmla="*/ 26 w 26"/>
                <a:gd name="T9" fmla="*/ 55 h 60"/>
              </a:gdLst>
              <a:ahLst/>
              <a:cxnLst>
                <a:cxn ang="0">
                  <a:pos x="T0" y="T1"/>
                </a:cxn>
                <a:cxn ang="0">
                  <a:pos x="T2" y="T3"/>
                </a:cxn>
                <a:cxn ang="0">
                  <a:pos x="T4" y="T5"/>
                </a:cxn>
                <a:cxn ang="0">
                  <a:pos x="T6" y="T7"/>
                </a:cxn>
                <a:cxn ang="0">
                  <a:pos x="T8" y="T9"/>
                </a:cxn>
              </a:cxnLst>
              <a:rect l="0" t="0" r="r" b="b"/>
              <a:pathLst>
                <a:path w="26" h="60">
                  <a:moveTo>
                    <a:pt x="26" y="55"/>
                  </a:moveTo>
                  <a:cubicBezTo>
                    <a:pt x="25" y="43"/>
                    <a:pt x="23" y="18"/>
                    <a:pt x="25" y="2"/>
                  </a:cubicBezTo>
                  <a:cubicBezTo>
                    <a:pt x="5" y="0"/>
                    <a:pt x="5" y="0"/>
                    <a:pt x="5" y="0"/>
                  </a:cubicBezTo>
                  <a:cubicBezTo>
                    <a:pt x="5" y="0"/>
                    <a:pt x="0" y="36"/>
                    <a:pt x="7" y="60"/>
                  </a:cubicBezTo>
                  <a:cubicBezTo>
                    <a:pt x="13" y="59"/>
                    <a:pt x="19" y="57"/>
                    <a:pt x="26" y="55"/>
                  </a:cubicBezTo>
                  <a:close/>
                </a:path>
              </a:pathLst>
            </a:custGeom>
            <a:solidFill>
              <a:srgbClr val="D819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6">
              <a:extLst>
                <a:ext uri="{FF2B5EF4-FFF2-40B4-BE49-F238E27FC236}">
                  <a16:creationId xmlns:a16="http://schemas.microsoft.com/office/drawing/2014/main" id="{3CFED7F1-BF61-4526-AE82-96F9825AFA36}"/>
                </a:ext>
              </a:extLst>
            </p:cNvPr>
            <p:cNvSpPr>
              <a:spLocks/>
            </p:cNvSpPr>
            <p:nvPr/>
          </p:nvSpPr>
          <p:spPr bwMode="auto">
            <a:xfrm>
              <a:off x="101" y="358"/>
              <a:ext cx="287" cy="115"/>
            </a:xfrm>
            <a:custGeom>
              <a:avLst/>
              <a:gdLst>
                <a:gd name="T0" fmla="*/ 79 w 120"/>
                <a:gd name="T1" fmla="*/ 48 h 48"/>
                <a:gd name="T2" fmla="*/ 88 w 120"/>
                <a:gd name="T3" fmla="*/ 43 h 48"/>
                <a:gd name="T4" fmla="*/ 118 w 120"/>
                <a:gd name="T5" fmla="*/ 23 h 48"/>
                <a:gd name="T6" fmla="*/ 120 w 120"/>
                <a:gd name="T7" fmla="*/ 10 h 48"/>
                <a:gd name="T8" fmla="*/ 120 w 120"/>
                <a:gd name="T9" fmla="*/ 10 h 48"/>
                <a:gd name="T10" fmla="*/ 115 w 120"/>
                <a:gd name="T11" fmla="*/ 3 h 48"/>
                <a:gd name="T12" fmla="*/ 3 w 120"/>
                <a:gd name="T13" fmla="*/ 3 h 48"/>
                <a:gd name="T14" fmla="*/ 0 w 120"/>
                <a:gd name="T15" fmla="*/ 13 h 48"/>
                <a:gd name="T16" fmla="*/ 49 w 120"/>
                <a:gd name="T17" fmla="*/ 19 h 48"/>
                <a:gd name="T18" fmla="*/ 96 w 120"/>
                <a:gd name="T19" fmla="*/ 17 h 48"/>
                <a:gd name="T20" fmla="*/ 84 w 120"/>
                <a:gd name="T21" fmla="*/ 28 h 48"/>
                <a:gd name="T22" fmla="*/ 98 w 120"/>
                <a:gd name="T23" fmla="*/ 29 h 48"/>
                <a:gd name="T24" fmla="*/ 79 w 120"/>
                <a:gd name="T25"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48">
                  <a:moveTo>
                    <a:pt x="79" y="48"/>
                  </a:moveTo>
                  <a:cubicBezTo>
                    <a:pt x="88" y="43"/>
                    <a:pt x="88" y="43"/>
                    <a:pt x="88" y="43"/>
                  </a:cubicBezTo>
                  <a:cubicBezTo>
                    <a:pt x="99" y="37"/>
                    <a:pt x="114" y="26"/>
                    <a:pt x="118" y="23"/>
                  </a:cubicBezTo>
                  <a:cubicBezTo>
                    <a:pt x="120" y="10"/>
                    <a:pt x="120" y="10"/>
                    <a:pt x="120" y="10"/>
                  </a:cubicBezTo>
                  <a:cubicBezTo>
                    <a:pt x="120" y="10"/>
                    <a:pt x="120" y="10"/>
                    <a:pt x="120" y="10"/>
                  </a:cubicBezTo>
                  <a:cubicBezTo>
                    <a:pt x="115" y="3"/>
                    <a:pt x="115" y="3"/>
                    <a:pt x="115" y="3"/>
                  </a:cubicBezTo>
                  <a:cubicBezTo>
                    <a:pt x="93" y="3"/>
                    <a:pt x="8" y="0"/>
                    <a:pt x="3" y="3"/>
                  </a:cubicBezTo>
                  <a:cubicBezTo>
                    <a:pt x="2" y="4"/>
                    <a:pt x="1" y="8"/>
                    <a:pt x="0" y="13"/>
                  </a:cubicBezTo>
                  <a:cubicBezTo>
                    <a:pt x="9" y="15"/>
                    <a:pt x="30" y="17"/>
                    <a:pt x="49" y="19"/>
                  </a:cubicBezTo>
                  <a:cubicBezTo>
                    <a:pt x="73" y="20"/>
                    <a:pt x="93" y="16"/>
                    <a:pt x="96" y="17"/>
                  </a:cubicBezTo>
                  <a:cubicBezTo>
                    <a:pt x="100" y="18"/>
                    <a:pt x="89" y="26"/>
                    <a:pt x="84" y="28"/>
                  </a:cubicBezTo>
                  <a:cubicBezTo>
                    <a:pt x="80" y="29"/>
                    <a:pt x="92" y="29"/>
                    <a:pt x="98" y="29"/>
                  </a:cubicBezTo>
                  <a:cubicBezTo>
                    <a:pt x="104" y="29"/>
                    <a:pt x="79" y="48"/>
                    <a:pt x="79" y="48"/>
                  </a:cubicBezTo>
                  <a:close/>
                </a:path>
              </a:pathLst>
            </a:custGeom>
            <a:solidFill>
              <a:srgbClr val="A60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
              <a:extLst>
                <a:ext uri="{FF2B5EF4-FFF2-40B4-BE49-F238E27FC236}">
                  <a16:creationId xmlns:a16="http://schemas.microsoft.com/office/drawing/2014/main" id="{7F4EDE59-66F4-478B-86BE-8EA975F9E063}"/>
                </a:ext>
              </a:extLst>
            </p:cNvPr>
            <p:cNvSpPr>
              <a:spLocks/>
            </p:cNvSpPr>
            <p:nvPr/>
          </p:nvSpPr>
          <p:spPr bwMode="auto">
            <a:xfrm>
              <a:off x="6" y="265"/>
              <a:ext cx="382" cy="138"/>
            </a:xfrm>
            <a:custGeom>
              <a:avLst/>
              <a:gdLst>
                <a:gd name="T0" fmla="*/ 0 w 160"/>
                <a:gd name="T1" fmla="*/ 33 h 58"/>
                <a:gd name="T2" fmla="*/ 65 w 160"/>
                <a:gd name="T3" fmla="*/ 49 h 58"/>
                <a:gd name="T4" fmla="*/ 158 w 160"/>
                <a:gd name="T5" fmla="*/ 48 h 58"/>
                <a:gd name="T6" fmla="*/ 160 w 160"/>
                <a:gd name="T7" fmla="*/ 42 h 58"/>
                <a:gd name="T8" fmla="*/ 53 w 160"/>
                <a:gd name="T9" fmla="*/ 0 h 58"/>
                <a:gd name="T10" fmla="*/ 0 w 160"/>
                <a:gd name="T11" fmla="*/ 33 h 58"/>
              </a:gdLst>
              <a:ahLst/>
              <a:cxnLst>
                <a:cxn ang="0">
                  <a:pos x="T0" y="T1"/>
                </a:cxn>
                <a:cxn ang="0">
                  <a:pos x="T2" y="T3"/>
                </a:cxn>
                <a:cxn ang="0">
                  <a:pos x="T4" y="T5"/>
                </a:cxn>
                <a:cxn ang="0">
                  <a:pos x="T6" y="T7"/>
                </a:cxn>
                <a:cxn ang="0">
                  <a:pos x="T8" y="T9"/>
                </a:cxn>
                <a:cxn ang="0">
                  <a:pos x="T10" y="T11"/>
                </a:cxn>
              </a:cxnLst>
              <a:rect l="0" t="0" r="r" b="b"/>
              <a:pathLst>
                <a:path w="160" h="58">
                  <a:moveTo>
                    <a:pt x="0" y="33"/>
                  </a:moveTo>
                  <a:cubicBezTo>
                    <a:pt x="0" y="33"/>
                    <a:pt x="3" y="41"/>
                    <a:pt x="65" y="49"/>
                  </a:cubicBezTo>
                  <a:cubicBezTo>
                    <a:pt x="127" y="58"/>
                    <a:pt x="158" y="48"/>
                    <a:pt x="158" y="48"/>
                  </a:cubicBezTo>
                  <a:cubicBezTo>
                    <a:pt x="160" y="42"/>
                    <a:pt x="160" y="42"/>
                    <a:pt x="160" y="42"/>
                  </a:cubicBezTo>
                  <a:cubicBezTo>
                    <a:pt x="53" y="0"/>
                    <a:pt x="53" y="0"/>
                    <a:pt x="53" y="0"/>
                  </a:cubicBezTo>
                  <a:lnTo>
                    <a:pt x="0" y="33"/>
                  </a:lnTo>
                  <a:close/>
                </a:path>
              </a:pathLst>
            </a:custGeom>
            <a:solidFill>
              <a:srgbClr val="D41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18">
              <a:extLst>
                <a:ext uri="{FF2B5EF4-FFF2-40B4-BE49-F238E27FC236}">
                  <a16:creationId xmlns:a16="http://schemas.microsoft.com/office/drawing/2014/main" id="{8D02B534-5D32-4D27-8814-44BD053E8276}"/>
                </a:ext>
              </a:extLst>
            </p:cNvPr>
            <p:cNvSpPr>
              <a:spLocks/>
            </p:cNvSpPr>
            <p:nvPr/>
          </p:nvSpPr>
          <p:spPr bwMode="auto">
            <a:xfrm>
              <a:off x="8" y="272"/>
              <a:ext cx="366" cy="117"/>
            </a:xfrm>
            <a:custGeom>
              <a:avLst/>
              <a:gdLst>
                <a:gd name="T0" fmla="*/ 47 w 153"/>
                <a:gd name="T1" fmla="*/ 0 h 49"/>
                <a:gd name="T2" fmla="*/ 0 w 153"/>
                <a:gd name="T3" fmla="*/ 30 h 49"/>
                <a:gd name="T4" fmla="*/ 1 w 153"/>
                <a:gd name="T5" fmla="*/ 32 h 49"/>
                <a:gd name="T6" fmla="*/ 1 w 153"/>
                <a:gd name="T7" fmla="*/ 32 h 49"/>
                <a:gd name="T8" fmla="*/ 32 w 153"/>
                <a:gd name="T9" fmla="*/ 32 h 49"/>
                <a:gd name="T10" fmla="*/ 82 w 153"/>
                <a:gd name="T11" fmla="*/ 37 h 49"/>
                <a:gd name="T12" fmla="*/ 131 w 153"/>
                <a:gd name="T13" fmla="*/ 49 h 49"/>
                <a:gd name="T14" fmla="*/ 143 w 153"/>
                <a:gd name="T15" fmla="*/ 48 h 49"/>
                <a:gd name="T16" fmla="*/ 144 w 153"/>
                <a:gd name="T17" fmla="*/ 47 h 49"/>
                <a:gd name="T18" fmla="*/ 142 w 153"/>
                <a:gd name="T19" fmla="*/ 33 h 49"/>
                <a:gd name="T20" fmla="*/ 122 w 153"/>
                <a:gd name="T21" fmla="*/ 25 h 49"/>
                <a:gd name="T22" fmla="*/ 47 w 153"/>
                <a:gd name="T2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49">
                  <a:moveTo>
                    <a:pt x="47" y="0"/>
                  </a:moveTo>
                  <a:cubicBezTo>
                    <a:pt x="0" y="30"/>
                    <a:pt x="0" y="30"/>
                    <a:pt x="0" y="30"/>
                  </a:cubicBezTo>
                  <a:cubicBezTo>
                    <a:pt x="1" y="32"/>
                    <a:pt x="1" y="32"/>
                    <a:pt x="1" y="32"/>
                  </a:cubicBezTo>
                  <a:cubicBezTo>
                    <a:pt x="1" y="32"/>
                    <a:pt x="1" y="32"/>
                    <a:pt x="1" y="32"/>
                  </a:cubicBezTo>
                  <a:cubicBezTo>
                    <a:pt x="1" y="32"/>
                    <a:pt x="11" y="35"/>
                    <a:pt x="32" y="32"/>
                  </a:cubicBezTo>
                  <a:cubicBezTo>
                    <a:pt x="52" y="29"/>
                    <a:pt x="68" y="32"/>
                    <a:pt x="82" y="37"/>
                  </a:cubicBezTo>
                  <a:cubicBezTo>
                    <a:pt x="93" y="41"/>
                    <a:pt x="115" y="48"/>
                    <a:pt x="131" y="49"/>
                  </a:cubicBezTo>
                  <a:cubicBezTo>
                    <a:pt x="136" y="49"/>
                    <a:pt x="140" y="48"/>
                    <a:pt x="143" y="48"/>
                  </a:cubicBezTo>
                  <a:cubicBezTo>
                    <a:pt x="144" y="48"/>
                    <a:pt x="144" y="47"/>
                    <a:pt x="144" y="47"/>
                  </a:cubicBezTo>
                  <a:cubicBezTo>
                    <a:pt x="153" y="43"/>
                    <a:pt x="146" y="36"/>
                    <a:pt x="142" y="33"/>
                  </a:cubicBezTo>
                  <a:cubicBezTo>
                    <a:pt x="122" y="25"/>
                    <a:pt x="122" y="25"/>
                    <a:pt x="122" y="25"/>
                  </a:cubicBezTo>
                  <a:lnTo>
                    <a:pt x="47" y="0"/>
                  </a:ln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9">
              <a:extLst>
                <a:ext uri="{FF2B5EF4-FFF2-40B4-BE49-F238E27FC236}">
                  <a16:creationId xmlns:a16="http://schemas.microsoft.com/office/drawing/2014/main" id="{F1341205-E21D-4994-A815-B2F620A614CF}"/>
                </a:ext>
              </a:extLst>
            </p:cNvPr>
            <p:cNvSpPr>
              <a:spLocks/>
            </p:cNvSpPr>
            <p:nvPr/>
          </p:nvSpPr>
          <p:spPr bwMode="auto">
            <a:xfrm>
              <a:off x="-16" y="100"/>
              <a:ext cx="421" cy="299"/>
            </a:xfrm>
            <a:custGeom>
              <a:avLst/>
              <a:gdLst>
                <a:gd name="T0" fmla="*/ 176 w 176"/>
                <a:gd name="T1" fmla="*/ 89 h 125"/>
                <a:gd name="T2" fmla="*/ 138 w 176"/>
                <a:gd name="T3" fmla="*/ 48 h 125"/>
                <a:gd name="T4" fmla="*/ 24 w 176"/>
                <a:gd name="T5" fmla="*/ 1 h 125"/>
                <a:gd name="T6" fmla="*/ 9 w 176"/>
                <a:gd name="T7" fmla="*/ 102 h 125"/>
                <a:gd name="T8" fmla="*/ 84 w 176"/>
                <a:gd name="T9" fmla="*/ 100 h 125"/>
                <a:gd name="T10" fmla="*/ 167 w 176"/>
                <a:gd name="T11" fmla="*/ 117 h 125"/>
                <a:gd name="T12" fmla="*/ 176 w 176"/>
                <a:gd name="T13" fmla="*/ 89 h 125"/>
              </a:gdLst>
              <a:ahLst/>
              <a:cxnLst>
                <a:cxn ang="0">
                  <a:pos x="T0" y="T1"/>
                </a:cxn>
                <a:cxn ang="0">
                  <a:pos x="T2" y="T3"/>
                </a:cxn>
                <a:cxn ang="0">
                  <a:pos x="T4" y="T5"/>
                </a:cxn>
                <a:cxn ang="0">
                  <a:pos x="T6" y="T7"/>
                </a:cxn>
                <a:cxn ang="0">
                  <a:pos x="T8" y="T9"/>
                </a:cxn>
                <a:cxn ang="0">
                  <a:pos x="T10" y="T11"/>
                </a:cxn>
                <a:cxn ang="0">
                  <a:pos x="T12" y="T13"/>
                </a:cxn>
              </a:cxnLst>
              <a:rect l="0" t="0" r="r" b="b"/>
              <a:pathLst>
                <a:path w="176" h="125">
                  <a:moveTo>
                    <a:pt x="176" y="89"/>
                  </a:moveTo>
                  <a:cubicBezTo>
                    <a:pt x="176" y="89"/>
                    <a:pt x="155" y="87"/>
                    <a:pt x="138" y="48"/>
                  </a:cubicBezTo>
                  <a:cubicBezTo>
                    <a:pt x="121" y="9"/>
                    <a:pt x="34" y="0"/>
                    <a:pt x="24" y="1"/>
                  </a:cubicBezTo>
                  <a:cubicBezTo>
                    <a:pt x="14" y="2"/>
                    <a:pt x="0" y="95"/>
                    <a:pt x="9" y="102"/>
                  </a:cubicBezTo>
                  <a:cubicBezTo>
                    <a:pt x="18" y="109"/>
                    <a:pt x="41" y="87"/>
                    <a:pt x="84" y="100"/>
                  </a:cubicBezTo>
                  <a:cubicBezTo>
                    <a:pt x="127" y="113"/>
                    <a:pt x="143" y="125"/>
                    <a:pt x="167" y="117"/>
                  </a:cubicBezTo>
                  <a:lnTo>
                    <a:pt x="176" y="89"/>
                  </a:ln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0">
              <a:extLst>
                <a:ext uri="{FF2B5EF4-FFF2-40B4-BE49-F238E27FC236}">
                  <a16:creationId xmlns:a16="http://schemas.microsoft.com/office/drawing/2014/main" id="{FFFF9423-1A79-43AA-9FBE-78ECA9787A4D}"/>
                </a:ext>
              </a:extLst>
            </p:cNvPr>
            <p:cNvSpPr>
              <a:spLocks/>
            </p:cNvSpPr>
            <p:nvPr/>
          </p:nvSpPr>
          <p:spPr bwMode="auto">
            <a:xfrm>
              <a:off x="218" y="200"/>
              <a:ext cx="187" cy="196"/>
            </a:xfrm>
            <a:custGeom>
              <a:avLst/>
              <a:gdLst>
                <a:gd name="T0" fmla="*/ 40 w 78"/>
                <a:gd name="T1" fmla="*/ 6 h 82"/>
                <a:gd name="T2" fmla="*/ 37 w 78"/>
                <a:gd name="T3" fmla="*/ 0 h 82"/>
                <a:gd name="T4" fmla="*/ 47 w 78"/>
                <a:gd name="T5" fmla="*/ 30 h 82"/>
                <a:gd name="T6" fmla="*/ 44 w 78"/>
                <a:gd name="T7" fmla="*/ 45 h 82"/>
                <a:gd name="T8" fmla="*/ 28 w 78"/>
                <a:gd name="T9" fmla="*/ 42 h 82"/>
                <a:gd name="T10" fmla="*/ 40 w 78"/>
                <a:gd name="T11" fmla="*/ 59 h 82"/>
                <a:gd name="T12" fmla="*/ 0 w 78"/>
                <a:gd name="T13" fmla="*/ 63 h 82"/>
                <a:gd name="T14" fmla="*/ 0 w 78"/>
                <a:gd name="T15" fmla="*/ 63 h 82"/>
                <a:gd name="T16" fmla="*/ 69 w 78"/>
                <a:gd name="T17" fmla="*/ 75 h 82"/>
                <a:gd name="T18" fmla="*/ 78 w 78"/>
                <a:gd name="T19" fmla="*/ 47 h 82"/>
                <a:gd name="T20" fmla="*/ 40 w 78"/>
                <a:gd name="T21" fmla="*/ 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82">
                  <a:moveTo>
                    <a:pt x="40" y="6"/>
                  </a:moveTo>
                  <a:cubicBezTo>
                    <a:pt x="39" y="4"/>
                    <a:pt x="38" y="2"/>
                    <a:pt x="37" y="0"/>
                  </a:cubicBezTo>
                  <a:cubicBezTo>
                    <a:pt x="37" y="1"/>
                    <a:pt x="40" y="19"/>
                    <a:pt x="47" y="30"/>
                  </a:cubicBezTo>
                  <a:cubicBezTo>
                    <a:pt x="54" y="41"/>
                    <a:pt x="54" y="50"/>
                    <a:pt x="44" y="45"/>
                  </a:cubicBezTo>
                  <a:cubicBezTo>
                    <a:pt x="33" y="40"/>
                    <a:pt x="28" y="37"/>
                    <a:pt x="28" y="42"/>
                  </a:cubicBezTo>
                  <a:cubicBezTo>
                    <a:pt x="28" y="46"/>
                    <a:pt x="41" y="55"/>
                    <a:pt x="40" y="59"/>
                  </a:cubicBezTo>
                  <a:cubicBezTo>
                    <a:pt x="39" y="64"/>
                    <a:pt x="31" y="69"/>
                    <a:pt x="0" y="63"/>
                  </a:cubicBezTo>
                  <a:cubicBezTo>
                    <a:pt x="0" y="63"/>
                    <a:pt x="0" y="63"/>
                    <a:pt x="0" y="63"/>
                  </a:cubicBezTo>
                  <a:cubicBezTo>
                    <a:pt x="33" y="74"/>
                    <a:pt x="48" y="82"/>
                    <a:pt x="69" y="75"/>
                  </a:cubicBezTo>
                  <a:cubicBezTo>
                    <a:pt x="78" y="47"/>
                    <a:pt x="78" y="47"/>
                    <a:pt x="78" y="47"/>
                  </a:cubicBezTo>
                  <a:cubicBezTo>
                    <a:pt x="78" y="47"/>
                    <a:pt x="57" y="45"/>
                    <a:pt x="40" y="6"/>
                  </a:cubicBezTo>
                  <a:close/>
                </a:path>
              </a:pathLst>
            </a:custGeom>
            <a:solidFill>
              <a:srgbClr val="CD18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1">
              <a:extLst>
                <a:ext uri="{FF2B5EF4-FFF2-40B4-BE49-F238E27FC236}">
                  <a16:creationId xmlns:a16="http://schemas.microsoft.com/office/drawing/2014/main" id="{8A9CE02E-C4F4-4A26-BE9B-76AAC45B422F}"/>
                </a:ext>
              </a:extLst>
            </p:cNvPr>
            <p:cNvSpPr>
              <a:spLocks/>
            </p:cNvSpPr>
            <p:nvPr/>
          </p:nvSpPr>
          <p:spPr bwMode="auto">
            <a:xfrm>
              <a:off x="44" y="107"/>
              <a:ext cx="93" cy="234"/>
            </a:xfrm>
            <a:custGeom>
              <a:avLst/>
              <a:gdLst>
                <a:gd name="T0" fmla="*/ 23 w 39"/>
                <a:gd name="T1" fmla="*/ 53 h 98"/>
                <a:gd name="T2" fmla="*/ 39 w 39"/>
                <a:gd name="T3" fmla="*/ 3 h 98"/>
                <a:gd name="T4" fmla="*/ 17 w 39"/>
                <a:gd name="T5" fmla="*/ 0 h 98"/>
                <a:gd name="T6" fmla="*/ 4 w 39"/>
                <a:gd name="T7" fmla="*/ 46 h 98"/>
                <a:gd name="T8" fmla="*/ 1 w 39"/>
                <a:gd name="T9" fmla="*/ 98 h 98"/>
                <a:gd name="T10" fmla="*/ 22 w 39"/>
                <a:gd name="T11" fmla="*/ 93 h 98"/>
                <a:gd name="T12" fmla="*/ 23 w 39"/>
                <a:gd name="T13" fmla="*/ 53 h 98"/>
              </a:gdLst>
              <a:ahLst/>
              <a:cxnLst>
                <a:cxn ang="0">
                  <a:pos x="T0" y="T1"/>
                </a:cxn>
                <a:cxn ang="0">
                  <a:pos x="T2" y="T3"/>
                </a:cxn>
                <a:cxn ang="0">
                  <a:pos x="T4" y="T5"/>
                </a:cxn>
                <a:cxn ang="0">
                  <a:pos x="T6" y="T7"/>
                </a:cxn>
                <a:cxn ang="0">
                  <a:pos x="T8" y="T9"/>
                </a:cxn>
                <a:cxn ang="0">
                  <a:pos x="T10" y="T11"/>
                </a:cxn>
                <a:cxn ang="0">
                  <a:pos x="T12" y="T13"/>
                </a:cxn>
              </a:cxnLst>
              <a:rect l="0" t="0" r="r" b="b"/>
              <a:pathLst>
                <a:path w="39" h="98">
                  <a:moveTo>
                    <a:pt x="23" y="53"/>
                  </a:moveTo>
                  <a:cubicBezTo>
                    <a:pt x="26" y="37"/>
                    <a:pt x="35" y="13"/>
                    <a:pt x="39" y="3"/>
                  </a:cubicBezTo>
                  <a:cubicBezTo>
                    <a:pt x="31" y="2"/>
                    <a:pt x="23" y="0"/>
                    <a:pt x="17" y="0"/>
                  </a:cubicBezTo>
                  <a:cubicBezTo>
                    <a:pt x="15" y="5"/>
                    <a:pt x="9" y="26"/>
                    <a:pt x="4" y="46"/>
                  </a:cubicBezTo>
                  <a:cubicBezTo>
                    <a:pt x="0" y="65"/>
                    <a:pt x="0" y="88"/>
                    <a:pt x="1" y="98"/>
                  </a:cubicBezTo>
                  <a:cubicBezTo>
                    <a:pt x="7" y="96"/>
                    <a:pt x="14" y="94"/>
                    <a:pt x="22" y="93"/>
                  </a:cubicBezTo>
                  <a:cubicBezTo>
                    <a:pt x="22" y="84"/>
                    <a:pt x="21" y="67"/>
                    <a:pt x="23" y="53"/>
                  </a:cubicBezTo>
                  <a:close/>
                </a:path>
              </a:pathLst>
            </a:custGeom>
            <a:solidFill>
              <a:srgbClr val="EE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2">
              <a:extLst>
                <a:ext uri="{FF2B5EF4-FFF2-40B4-BE49-F238E27FC236}">
                  <a16:creationId xmlns:a16="http://schemas.microsoft.com/office/drawing/2014/main" id="{B05580E0-856D-41D6-A06B-53CDCEE54B76}"/>
                </a:ext>
              </a:extLst>
            </p:cNvPr>
            <p:cNvSpPr>
              <a:spLocks/>
            </p:cNvSpPr>
            <p:nvPr/>
          </p:nvSpPr>
          <p:spPr bwMode="auto">
            <a:xfrm>
              <a:off x="424" y="410"/>
              <a:ext cx="153" cy="493"/>
            </a:xfrm>
            <a:custGeom>
              <a:avLst/>
              <a:gdLst>
                <a:gd name="T0" fmla="*/ 20 w 64"/>
                <a:gd name="T1" fmla="*/ 3 h 206"/>
                <a:gd name="T2" fmla="*/ 0 w 64"/>
                <a:gd name="T3" fmla="*/ 137 h 206"/>
                <a:gd name="T4" fmla="*/ 7 w 64"/>
                <a:gd name="T5" fmla="*/ 206 h 206"/>
                <a:gd name="T6" fmla="*/ 34 w 64"/>
                <a:gd name="T7" fmla="*/ 160 h 206"/>
                <a:gd name="T8" fmla="*/ 64 w 64"/>
                <a:gd name="T9" fmla="*/ 179 h 206"/>
                <a:gd name="T10" fmla="*/ 51 w 64"/>
                <a:gd name="T11" fmla="*/ 107 h 206"/>
                <a:gd name="T12" fmla="*/ 40 w 64"/>
                <a:gd name="T13" fmla="*/ 0 h 206"/>
                <a:gd name="T14" fmla="*/ 20 w 64"/>
                <a:gd name="T15" fmla="*/ 3 h 2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206">
                  <a:moveTo>
                    <a:pt x="20" y="3"/>
                  </a:moveTo>
                  <a:cubicBezTo>
                    <a:pt x="20" y="3"/>
                    <a:pt x="0" y="101"/>
                    <a:pt x="0" y="137"/>
                  </a:cubicBezTo>
                  <a:cubicBezTo>
                    <a:pt x="0" y="172"/>
                    <a:pt x="7" y="206"/>
                    <a:pt x="7" y="206"/>
                  </a:cubicBezTo>
                  <a:cubicBezTo>
                    <a:pt x="34" y="160"/>
                    <a:pt x="34" y="160"/>
                    <a:pt x="34" y="160"/>
                  </a:cubicBezTo>
                  <a:cubicBezTo>
                    <a:pt x="64" y="179"/>
                    <a:pt x="64" y="179"/>
                    <a:pt x="64" y="179"/>
                  </a:cubicBezTo>
                  <a:cubicBezTo>
                    <a:pt x="64" y="179"/>
                    <a:pt x="59" y="143"/>
                    <a:pt x="51" y="107"/>
                  </a:cubicBezTo>
                  <a:cubicBezTo>
                    <a:pt x="44" y="72"/>
                    <a:pt x="40" y="0"/>
                    <a:pt x="40" y="0"/>
                  </a:cubicBezTo>
                  <a:lnTo>
                    <a:pt x="20" y="3"/>
                  </a:ln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3">
              <a:extLst>
                <a:ext uri="{FF2B5EF4-FFF2-40B4-BE49-F238E27FC236}">
                  <a16:creationId xmlns:a16="http://schemas.microsoft.com/office/drawing/2014/main" id="{2C1E13F7-27B5-46CD-9F9F-B45A355568B9}"/>
                </a:ext>
              </a:extLst>
            </p:cNvPr>
            <p:cNvSpPr>
              <a:spLocks/>
            </p:cNvSpPr>
            <p:nvPr/>
          </p:nvSpPr>
          <p:spPr bwMode="auto">
            <a:xfrm>
              <a:off x="424" y="690"/>
              <a:ext cx="139" cy="110"/>
            </a:xfrm>
            <a:custGeom>
              <a:avLst/>
              <a:gdLst>
                <a:gd name="T0" fmla="*/ 7 w 58"/>
                <a:gd name="T1" fmla="*/ 25 h 46"/>
                <a:gd name="T2" fmla="*/ 28 w 58"/>
                <a:gd name="T3" fmla="*/ 4 h 46"/>
                <a:gd name="T4" fmla="*/ 56 w 58"/>
                <a:gd name="T5" fmla="*/ 12 h 46"/>
                <a:gd name="T6" fmla="*/ 58 w 58"/>
                <a:gd name="T7" fmla="*/ 27 h 46"/>
                <a:gd name="T8" fmla="*/ 31 w 58"/>
                <a:gd name="T9" fmla="*/ 20 h 46"/>
                <a:gd name="T10" fmla="*/ 5 w 58"/>
                <a:gd name="T11" fmla="*/ 40 h 46"/>
                <a:gd name="T12" fmla="*/ 1 w 58"/>
                <a:gd name="T13" fmla="*/ 36 h 46"/>
                <a:gd name="T14" fmla="*/ 0 w 58"/>
                <a:gd name="T15" fmla="*/ 20 h 46"/>
                <a:gd name="T16" fmla="*/ 0 w 58"/>
                <a:gd name="T17" fmla="*/ 19 h 46"/>
                <a:gd name="T18" fmla="*/ 7 w 58"/>
                <a:gd name="T19" fmla="*/ 2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46">
                  <a:moveTo>
                    <a:pt x="7" y="25"/>
                  </a:moveTo>
                  <a:cubicBezTo>
                    <a:pt x="13" y="26"/>
                    <a:pt x="20" y="9"/>
                    <a:pt x="28" y="4"/>
                  </a:cubicBezTo>
                  <a:cubicBezTo>
                    <a:pt x="34" y="0"/>
                    <a:pt x="49" y="8"/>
                    <a:pt x="56" y="12"/>
                  </a:cubicBezTo>
                  <a:cubicBezTo>
                    <a:pt x="56" y="17"/>
                    <a:pt x="57" y="22"/>
                    <a:pt x="58" y="27"/>
                  </a:cubicBezTo>
                  <a:cubicBezTo>
                    <a:pt x="50" y="23"/>
                    <a:pt x="34" y="16"/>
                    <a:pt x="31" y="20"/>
                  </a:cubicBezTo>
                  <a:cubicBezTo>
                    <a:pt x="26" y="24"/>
                    <a:pt x="12" y="46"/>
                    <a:pt x="5" y="40"/>
                  </a:cubicBezTo>
                  <a:cubicBezTo>
                    <a:pt x="3" y="39"/>
                    <a:pt x="2" y="37"/>
                    <a:pt x="1" y="36"/>
                  </a:cubicBezTo>
                  <a:cubicBezTo>
                    <a:pt x="0" y="31"/>
                    <a:pt x="0" y="25"/>
                    <a:pt x="0" y="20"/>
                  </a:cubicBezTo>
                  <a:cubicBezTo>
                    <a:pt x="0" y="20"/>
                    <a:pt x="0" y="19"/>
                    <a:pt x="0" y="19"/>
                  </a:cubicBezTo>
                  <a:cubicBezTo>
                    <a:pt x="2" y="22"/>
                    <a:pt x="5" y="24"/>
                    <a:pt x="7" y="25"/>
                  </a:cubicBezTo>
                  <a:close/>
                </a:path>
              </a:pathLst>
            </a:custGeom>
            <a:solidFill>
              <a:srgbClr val="C917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4">
              <a:extLst>
                <a:ext uri="{FF2B5EF4-FFF2-40B4-BE49-F238E27FC236}">
                  <a16:creationId xmlns:a16="http://schemas.microsoft.com/office/drawing/2014/main" id="{864561F2-8D21-48F6-A048-A4236DF00B3D}"/>
                </a:ext>
              </a:extLst>
            </p:cNvPr>
            <p:cNvSpPr>
              <a:spLocks/>
            </p:cNvSpPr>
            <p:nvPr/>
          </p:nvSpPr>
          <p:spPr bwMode="auto">
            <a:xfrm>
              <a:off x="498" y="217"/>
              <a:ext cx="442" cy="220"/>
            </a:xfrm>
            <a:custGeom>
              <a:avLst/>
              <a:gdLst>
                <a:gd name="T0" fmla="*/ 169 w 185"/>
                <a:gd name="T1" fmla="*/ 76 h 92"/>
                <a:gd name="T2" fmla="*/ 182 w 185"/>
                <a:gd name="T3" fmla="*/ 26 h 92"/>
                <a:gd name="T4" fmla="*/ 78 w 185"/>
                <a:gd name="T5" fmla="*/ 13 h 92"/>
                <a:gd name="T6" fmla="*/ 5 w 185"/>
                <a:gd name="T7" fmla="*/ 55 h 92"/>
                <a:gd name="T8" fmla="*/ 0 w 185"/>
                <a:gd name="T9" fmla="*/ 70 h 92"/>
                <a:gd name="T10" fmla="*/ 64 w 185"/>
                <a:gd name="T11" fmla="*/ 92 h 92"/>
                <a:gd name="T12" fmla="*/ 169 w 185"/>
                <a:gd name="T13" fmla="*/ 76 h 92"/>
              </a:gdLst>
              <a:ahLst/>
              <a:cxnLst>
                <a:cxn ang="0">
                  <a:pos x="T0" y="T1"/>
                </a:cxn>
                <a:cxn ang="0">
                  <a:pos x="T2" y="T3"/>
                </a:cxn>
                <a:cxn ang="0">
                  <a:pos x="T4" y="T5"/>
                </a:cxn>
                <a:cxn ang="0">
                  <a:pos x="T6" y="T7"/>
                </a:cxn>
                <a:cxn ang="0">
                  <a:pos x="T8" y="T9"/>
                </a:cxn>
                <a:cxn ang="0">
                  <a:pos x="T10" y="T11"/>
                </a:cxn>
                <a:cxn ang="0">
                  <a:pos x="T12" y="T13"/>
                </a:cxn>
              </a:cxnLst>
              <a:rect l="0" t="0" r="r" b="b"/>
              <a:pathLst>
                <a:path w="185" h="92">
                  <a:moveTo>
                    <a:pt x="169" y="76"/>
                  </a:moveTo>
                  <a:cubicBezTo>
                    <a:pt x="169" y="76"/>
                    <a:pt x="185" y="33"/>
                    <a:pt x="182" y="26"/>
                  </a:cubicBezTo>
                  <a:cubicBezTo>
                    <a:pt x="179" y="18"/>
                    <a:pt x="107" y="0"/>
                    <a:pt x="78" y="13"/>
                  </a:cubicBezTo>
                  <a:cubicBezTo>
                    <a:pt x="49" y="27"/>
                    <a:pt x="22" y="47"/>
                    <a:pt x="5" y="55"/>
                  </a:cubicBezTo>
                  <a:cubicBezTo>
                    <a:pt x="0" y="70"/>
                    <a:pt x="0" y="70"/>
                    <a:pt x="0" y="70"/>
                  </a:cubicBezTo>
                  <a:cubicBezTo>
                    <a:pt x="64" y="92"/>
                    <a:pt x="64" y="92"/>
                    <a:pt x="64" y="92"/>
                  </a:cubicBezTo>
                  <a:lnTo>
                    <a:pt x="169" y="76"/>
                  </a:lnTo>
                  <a:close/>
                </a:path>
              </a:pathLst>
            </a:custGeom>
            <a:solidFill>
              <a:srgbClr val="D41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5">
              <a:extLst>
                <a:ext uri="{FF2B5EF4-FFF2-40B4-BE49-F238E27FC236}">
                  <a16:creationId xmlns:a16="http://schemas.microsoft.com/office/drawing/2014/main" id="{4205DED2-5533-4A30-A307-8851981CA8D9}"/>
                </a:ext>
              </a:extLst>
            </p:cNvPr>
            <p:cNvSpPr>
              <a:spLocks/>
            </p:cNvSpPr>
            <p:nvPr/>
          </p:nvSpPr>
          <p:spPr bwMode="auto">
            <a:xfrm>
              <a:off x="825" y="250"/>
              <a:ext cx="70" cy="120"/>
            </a:xfrm>
            <a:custGeom>
              <a:avLst/>
              <a:gdLst>
                <a:gd name="T0" fmla="*/ 29 w 29"/>
                <a:gd name="T1" fmla="*/ 4 h 50"/>
                <a:gd name="T2" fmla="*/ 16 w 29"/>
                <a:gd name="T3" fmla="*/ 50 h 50"/>
                <a:gd name="T4" fmla="*/ 0 w 29"/>
                <a:gd name="T5" fmla="*/ 45 h 50"/>
                <a:gd name="T6" fmla="*/ 13 w 29"/>
                <a:gd name="T7" fmla="*/ 0 h 50"/>
                <a:gd name="T8" fmla="*/ 29 w 29"/>
                <a:gd name="T9" fmla="*/ 4 h 50"/>
              </a:gdLst>
              <a:ahLst/>
              <a:cxnLst>
                <a:cxn ang="0">
                  <a:pos x="T0" y="T1"/>
                </a:cxn>
                <a:cxn ang="0">
                  <a:pos x="T2" y="T3"/>
                </a:cxn>
                <a:cxn ang="0">
                  <a:pos x="T4" y="T5"/>
                </a:cxn>
                <a:cxn ang="0">
                  <a:pos x="T6" y="T7"/>
                </a:cxn>
                <a:cxn ang="0">
                  <a:pos x="T8" y="T9"/>
                </a:cxn>
              </a:cxnLst>
              <a:rect l="0" t="0" r="r" b="b"/>
              <a:pathLst>
                <a:path w="29" h="50">
                  <a:moveTo>
                    <a:pt x="29" y="4"/>
                  </a:moveTo>
                  <a:cubicBezTo>
                    <a:pt x="26" y="23"/>
                    <a:pt x="16" y="50"/>
                    <a:pt x="16" y="50"/>
                  </a:cubicBezTo>
                  <a:cubicBezTo>
                    <a:pt x="0" y="45"/>
                    <a:pt x="0" y="45"/>
                    <a:pt x="0" y="45"/>
                  </a:cubicBezTo>
                  <a:cubicBezTo>
                    <a:pt x="5" y="31"/>
                    <a:pt x="11" y="10"/>
                    <a:pt x="13" y="0"/>
                  </a:cubicBezTo>
                  <a:cubicBezTo>
                    <a:pt x="19" y="1"/>
                    <a:pt x="24" y="2"/>
                    <a:pt x="29" y="4"/>
                  </a:cubicBez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6">
              <a:extLst>
                <a:ext uri="{FF2B5EF4-FFF2-40B4-BE49-F238E27FC236}">
                  <a16:creationId xmlns:a16="http://schemas.microsoft.com/office/drawing/2014/main" id="{3DF2A6E5-E5C1-42C3-981A-11866C92F57F}"/>
                </a:ext>
              </a:extLst>
            </p:cNvPr>
            <p:cNvSpPr>
              <a:spLocks/>
            </p:cNvSpPr>
            <p:nvPr/>
          </p:nvSpPr>
          <p:spPr bwMode="auto">
            <a:xfrm>
              <a:off x="517" y="281"/>
              <a:ext cx="390" cy="115"/>
            </a:xfrm>
            <a:custGeom>
              <a:avLst/>
              <a:gdLst>
                <a:gd name="T0" fmla="*/ 33 w 163"/>
                <a:gd name="T1" fmla="*/ 7 h 48"/>
                <a:gd name="T2" fmla="*/ 27 w 163"/>
                <a:gd name="T3" fmla="*/ 15 h 48"/>
                <a:gd name="T4" fmla="*/ 38 w 163"/>
                <a:gd name="T5" fmla="*/ 14 h 48"/>
                <a:gd name="T6" fmla="*/ 47 w 163"/>
                <a:gd name="T7" fmla="*/ 17 h 48"/>
                <a:gd name="T8" fmla="*/ 109 w 163"/>
                <a:gd name="T9" fmla="*/ 15 h 48"/>
                <a:gd name="T10" fmla="*/ 163 w 163"/>
                <a:gd name="T11" fmla="*/ 43 h 48"/>
                <a:gd name="T12" fmla="*/ 163 w 163"/>
                <a:gd name="T13" fmla="*/ 43 h 48"/>
                <a:gd name="T14" fmla="*/ 52 w 163"/>
                <a:gd name="T15" fmla="*/ 48 h 48"/>
                <a:gd name="T16" fmla="*/ 0 w 163"/>
                <a:gd name="T17" fmla="*/ 46 h 48"/>
                <a:gd name="T18" fmla="*/ 0 w 163"/>
                <a:gd name="T19" fmla="*/ 26 h 48"/>
                <a:gd name="T20" fmla="*/ 33 w 163"/>
                <a:gd name="T21"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3" h="48">
                  <a:moveTo>
                    <a:pt x="33" y="7"/>
                  </a:moveTo>
                  <a:cubicBezTo>
                    <a:pt x="32" y="7"/>
                    <a:pt x="24" y="13"/>
                    <a:pt x="27" y="15"/>
                  </a:cubicBezTo>
                  <a:cubicBezTo>
                    <a:pt x="30" y="17"/>
                    <a:pt x="40" y="10"/>
                    <a:pt x="38" y="14"/>
                  </a:cubicBezTo>
                  <a:cubicBezTo>
                    <a:pt x="36" y="18"/>
                    <a:pt x="33" y="24"/>
                    <a:pt x="47" y="17"/>
                  </a:cubicBezTo>
                  <a:cubicBezTo>
                    <a:pt x="62" y="10"/>
                    <a:pt x="69" y="0"/>
                    <a:pt x="109" y="15"/>
                  </a:cubicBezTo>
                  <a:cubicBezTo>
                    <a:pt x="149" y="29"/>
                    <a:pt x="163" y="43"/>
                    <a:pt x="163" y="43"/>
                  </a:cubicBezTo>
                  <a:cubicBezTo>
                    <a:pt x="163" y="43"/>
                    <a:pt x="163" y="43"/>
                    <a:pt x="163" y="43"/>
                  </a:cubicBezTo>
                  <a:cubicBezTo>
                    <a:pt x="52" y="48"/>
                    <a:pt x="52" y="48"/>
                    <a:pt x="52" y="48"/>
                  </a:cubicBezTo>
                  <a:cubicBezTo>
                    <a:pt x="0" y="46"/>
                    <a:pt x="0" y="46"/>
                    <a:pt x="0" y="46"/>
                  </a:cubicBezTo>
                  <a:cubicBezTo>
                    <a:pt x="0" y="26"/>
                    <a:pt x="0" y="26"/>
                    <a:pt x="0" y="26"/>
                  </a:cubicBezTo>
                  <a:cubicBezTo>
                    <a:pt x="9" y="22"/>
                    <a:pt x="20" y="15"/>
                    <a:pt x="33" y="7"/>
                  </a:cubicBez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7">
              <a:extLst>
                <a:ext uri="{FF2B5EF4-FFF2-40B4-BE49-F238E27FC236}">
                  <a16:creationId xmlns:a16="http://schemas.microsoft.com/office/drawing/2014/main" id="{76423281-50D9-479B-9AAE-3CC21A90031F}"/>
                </a:ext>
              </a:extLst>
            </p:cNvPr>
            <p:cNvSpPr>
              <a:spLocks/>
            </p:cNvSpPr>
            <p:nvPr/>
          </p:nvSpPr>
          <p:spPr bwMode="auto">
            <a:xfrm>
              <a:off x="445" y="434"/>
              <a:ext cx="98" cy="223"/>
            </a:xfrm>
            <a:custGeom>
              <a:avLst/>
              <a:gdLst>
                <a:gd name="T0" fmla="*/ 14 w 41"/>
                <a:gd name="T1" fmla="*/ 4 h 93"/>
                <a:gd name="T2" fmla="*/ 35 w 41"/>
                <a:gd name="T3" fmla="*/ 42 h 93"/>
                <a:gd name="T4" fmla="*/ 41 w 41"/>
                <a:gd name="T5" fmla="*/ 93 h 93"/>
                <a:gd name="T6" fmla="*/ 25 w 41"/>
                <a:gd name="T7" fmla="*/ 78 h 93"/>
                <a:gd name="T8" fmla="*/ 9 w 41"/>
                <a:gd name="T9" fmla="*/ 54 h 93"/>
                <a:gd name="T10" fmla="*/ 4 w 41"/>
                <a:gd name="T11" fmla="*/ 57 h 93"/>
                <a:gd name="T12" fmla="*/ 0 w 41"/>
                <a:gd name="T13" fmla="*/ 55 h 93"/>
                <a:gd name="T14" fmla="*/ 9 w 41"/>
                <a:gd name="T15" fmla="*/ 0 h 93"/>
                <a:gd name="T16" fmla="*/ 14 w 41"/>
                <a:gd name="T17" fmla="*/ 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93">
                  <a:moveTo>
                    <a:pt x="14" y="4"/>
                  </a:moveTo>
                  <a:cubicBezTo>
                    <a:pt x="35" y="42"/>
                    <a:pt x="35" y="42"/>
                    <a:pt x="35" y="42"/>
                  </a:cubicBezTo>
                  <a:cubicBezTo>
                    <a:pt x="36" y="59"/>
                    <a:pt x="39" y="78"/>
                    <a:pt x="41" y="93"/>
                  </a:cubicBezTo>
                  <a:cubicBezTo>
                    <a:pt x="37" y="89"/>
                    <a:pt x="30" y="83"/>
                    <a:pt x="25" y="78"/>
                  </a:cubicBezTo>
                  <a:cubicBezTo>
                    <a:pt x="17" y="69"/>
                    <a:pt x="10" y="57"/>
                    <a:pt x="9" y="54"/>
                  </a:cubicBezTo>
                  <a:cubicBezTo>
                    <a:pt x="8" y="50"/>
                    <a:pt x="7" y="48"/>
                    <a:pt x="4" y="57"/>
                  </a:cubicBezTo>
                  <a:cubicBezTo>
                    <a:pt x="3" y="62"/>
                    <a:pt x="1" y="59"/>
                    <a:pt x="0" y="55"/>
                  </a:cubicBezTo>
                  <a:cubicBezTo>
                    <a:pt x="3" y="32"/>
                    <a:pt x="7" y="11"/>
                    <a:pt x="9" y="0"/>
                  </a:cubicBezTo>
                  <a:lnTo>
                    <a:pt x="14" y="4"/>
                  </a:lnTo>
                  <a:close/>
                </a:path>
              </a:pathLst>
            </a:custGeom>
            <a:solidFill>
              <a:srgbClr val="8A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8">
              <a:extLst>
                <a:ext uri="{FF2B5EF4-FFF2-40B4-BE49-F238E27FC236}">
                  <a16:creationId xmlns:a16="http://schemas.microsoft.com/office/drawing/2014/main" id="{2C5AF362-CAE4-4046-A10D-E7D1BBE6DC6A}"/>
                </a:ext>
              </a:extLst>
            </p:cNvPr>
            <p:cNvSpPr>
              <a:spLocks/>
            </p:cNvSpPr>
            <p:nvPr/>
          </p:nvSpPr>
          <p:spPr bwMode="auto">
            <a:xfrm>
              <a:off x="462" y="427"/>
              <a:ext cx="165" cy="268"/>
            </a:xfrm>
            <a:custGeom>
              <a:avLst/>
              <a:gdLst>
                <a:gd name="T0" fmla="*/ 69 w 69"/>
                <a:gd name="T1" fmla="*/ 107 h 112"/>
                <a:gd name="T2" fmla="*/ 48 w 69"/>
                <a:gd name="T3" fmla="*/ 102 h 112"/>
                <a:gd name="T4" fmla="*/ 9 w 69"/>
                <a:gd name="T5" fmla="*/ 62 h 112"/>
                <a:gd name="T6" fmla="*/ 0 w 69"/>
                <a:gd name="T7" fmla="*/ 8 h 112"/>
                <a:gd name="T8" fmla="*/ 9 w 69"/>
                <a:gd name="T9" fmla="*/ 0 h 112"/>
                <a:gd name="T10" fmla="*/ 69 w 69"/>
                <a:gd name="T11" fmla="*/ 107 h 112"/>
              </a:gdLst>
              <a:ahLst/>
              <a:cxnLst>
                <a:cxn ang="0">
                  <a:pos x="T0" y="T1"/>
                </a:cxn>
                <a:cxn ang="0">
                  <a:pos x="T2" y="T3"/>
                </a:cxn>
                <a:cxn ang="0">
                  <a:pos x="T4" y="T5"/>
                </a:cxn>
                <a:cxn ang="0">
                  <a:pos x="T6" y="T7"/>
                </a:cxn>
                <a:cxn ang="0">
                  <a:pos x="T8" y="T9"/>
                </a:cxn>
                <a:cxn ang="0">
                  <a:pos x="T10" y="T11"/>
                </a:cxn>
              </a:cxnLst>
              <a:rect l="0" t="0" r="r" b="b"/>
              <a:pathLst>
                <a:path w="69" h="112">
                  <a:moveTo>
                    <a:pt x="69" y="107"/>
                  </a:moveTo>
                  <a:cubicBezTo>
                    <a:pt x="69" y="107"/>
                    <a:pt x="64" y="112"/>
                    <a:pt x="48" y="102"/>
                  </a:cubicBezTo>
                  <a:cubicBezTo>
                    <a:pt x="31" y="92"/>
                    <a:pt x="17" y="75"/>
                    <a:pt x="9" y="62"/>
                  </a:cubicBezTo>
                  <a:cubicBezTo>
                    <a:pt x="2" y="49"/>
                    <a:pt x="0" y="8"/>
                    <a:pt x="0" y="8"/>
                  </a:cubicBezTo>
                  <a:cubicBezTo>
                    <a:pt x="9" y="0"/>
                    <a:pt x="9" y="0"/>
                    <a:pt x="9" y="0"/>
                  </a:cubicBezTo>
                  <a:lnTo>
                    <a:pt x="69" y="107"/>
                  </a:lnTo>
                  <a:close/>
                </a:path>
              </a:pathLst>
            </a:custGeom>
            <a:solidFill>
              <a:srgbClr val="9F0C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9">
              <a:extLst>
                <a:ext uri="{FF2B5EF4-FFF2-40B4-BE49-F238E27FC236}">
                  <a16:creationId xmlns:a16="http://schemas.microsoft.com/office/drawing/2014/main" id="{55AEC232-BB92-4F65-A970-837B851807A7}"/>
                </a:ext>
              </a:extLst>
            </p:cNvPr>
            <p:cNvSpPr>
              <a:spLocks/>
            </p:cNvSpPr>
            <p:nvPr/>
          </p:nvSpPr>
          <p:spPr bwMode="auto">
            <a:xfrm>
              <a:off x="467" y="446"/>
              <a:ext cx="151" cy="246"/>
            </a:xfrm>
            <a:custGeom>
              <a:avLst/>
              <a:gdLst>
                <a:gd name="T0" fmla="*/ 0 w 63"/>
                <a:gd name="T1" fmla="*/ 4 h 103"/>
                <a:gd name="T2" fmla="*/ 3 w 63"/>
                <a:gd name="T3" fmla="*/ 0 h 103"/>
                <a:gd name="T4" fmla="*/ 16 w 63"/>
                <a:gd name="T5" fmla="*/ 9 h 103"/>
                <a:gd name="T6" fmla="*/ 62 w 63"/>
                <a:gd name="T7" fmla="*/ 90 h 103"/>
                <a:gd name="T8" fmla="*/ 63 w 63"/>
                <a:gd name="T9" fmla="*/ 100 h 103"/>
                <a:gd name="T10" fmla="*/ 47 w 63"/>
                <a:gd name="T11" fmla="*/ 89 h 103"/>
                <a:gd name="T12" fmla="*/ 12 w 63"/>
                <a:gd name="T13" fmla="*/ 41 h 103"/>
                <a:gd name="T14" fmla="*/ 0 w 63"/>
                <a:gd name="T15" fmla="*/ 4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3">
                  <a:moveTo>
                    <a:pt x="0" y="4"/>
                  </a:moveTo>
                  <a:cubicBezTo>
                    <a:pt x="3" y="0"/>
                    <a:pt x="3" y="0"/>
                    <a:pt x="3" y="0"/>
                  </a:cubicBezTo>
                  <a:cubicBezTo>
                    <a:pt x="16" y="9"/>
                    <a:pt x="16" y="9"/>
                    <a:pt x="16" y="9"/>
                  </a:cubicBezTo>
                  <a:cubicBezTo>
                    <a:pt x="62" y="90"/>
                    <a:pt x="62" y="90"/>
                    <a:pt x="62" y="90"/>
                  </a:cubicBezTo>
                  <a:cubicBezTo>
                    <a:pt x="63" y="100"/>
                    <a:pt x="63" y="100"/>
                    <a:pt x="63" y="100"/>
                  </a:cubicBezTo>
                  <a:cubicBezTo>
                    <a:pt x="63" y="100"/>
                    <a:pt x="63" y="103"/>
                    <a:pt x="47" y="89"/>
                  </a:cubicBezTo>
                  <a:cubicBezTo>
                    <a:pt x="32" y="74"/>
                    <a:pt x="15" y="48"/>
                    <a:pt x="12" y="41"/>
                  </a:cubicBezTo>
                  <a:cubicBezTo>
                    <a:pt x="9" y="35"/>
                    <a:pt x="0" y="4"/>
                    <a:pt x="0" y="4"/>
                  </a:cubicBezTo>
                  <a:close/>
                </a:path>
              </a:pathLst>
            </a:custGeom>
            <a:solidFill>
              <a:srgbClr val="8A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0">
              <a:extLst>
                <a:ext uri="{FF2B5EF4-FFF2-40B4-BE49-F238E27FC236}">
                  <a16:creationId xmlns:a16="http://schemas.microsoft.com/office/drawing/2014/main" id="{EA454FDB-4E12-4FC5-9F1D-221D174031AA}"/>
                </a:ext>
              </a:extLst>
            </p:cNvPr>
            <p:cNvSpPr>
              <a:spLocks/>
            </p:cNvSpPr>
            <p:nvPr/>
          </p:nvSpPr>
          <p:spPr bwMode="auto">
            <a:xfrm>
              <a:off x="465" y="401"/>
              <a:ext cx="258" cy="289"/>
            </a:xfrm>
            <a:custGeom>
              <a:avLst/>
              <a:gdLst>
                <a:gd name="T0" fmla="*/ 11 w 108"/>
                <a:gd name="T1" fmla="*/ 0 h 121"/>
                <a:gd name="T2" fmla="*/ 105 w 108"/>
                <a:gd name="T3" fmla="*/ 70 h 121"/>
                <a:gd name="T4" fmla="*/ 64 w 108"/>
                <a:gd name="T5" fmla="*/ 119 h 121"/>
                <a:gd name="T6" fmla="*/ 16 w 108"/>
                <a:gd name="T7" fmla="*/ 56 h 121"/>
                <a:gd name="T8" fmla="*/ 0 w 108"/>
                <a:gd name="T9" fmla="*/ 16 h 121"/>
                <a:gd name="T10" fmla="*/ 11 w 108"/>
                <a:gd name="T11" fmla="*/ 0 h 121"/>
              </a:gdLst>
              <a:ahLst/>
              <a:cxnLst>
                <a:cxn ang="0">
                  <a:pos x="T0" y="T1"/>
                </a:cxn>
                <a:cxn ang="0">
                  <a:pos x="T2" y="T3"/>
                </a:cxn>
                <a:cxn ang="0">
                  <a:pos x="T4" y="T5"/>
                </a:cxn>
                <a:cxn ang="0">
                  <a:pos x="T6" y="T7"/>
                </a:cxn>
                <a:cxn ang="0">
                  <a:pos x="T8" y="T9"/>
                </a:cxn>
                <a:cxn ang="0">
                  <a:pos x="T10" y="T11"/>
                </a:cxn>
              </a:cxnLst>
              <a:rect l="0" t="0" r="r" b="b"/>
              <a:pathLst>
                <a:path w="108" h="121">
                  <a:moveTo>
                    <a:pt x="11" y="0"/>
                  </a:moveTo>
                  <a:cubicBezTo>
                    <a:pt x="11" y="0"/>
                    <a:pt x="103" y="64"/>
                    <a:pt x="105" y="70"/>
                  </a:cubicBezTo>
                  <a:cubicBezTo>
                    <a:pt x="108" y="75"/>
                    <a:pt x="73" y="121"/>
                    <a:pt x="64" y="119"/>
                  </a:cubicBezTo>
                  <a:cubicBezTo>
                    <a:pt x="56" y="117"/>
                    <a:pt x="21" y="66"/>
                    <a:pt x="16" y="56"/>
                  </a:cubicBezTo>
                  <a:cubicBezTo>
                    <a:pt x="10" y="46"/>
                    <a:pt x="0" y="16"/>
                    <a:pt x="0" y="16"/>
                  </a:cubicBezTo>
                  <a:lnTo>
                    <a:pt x="11" y="0"/>
                  </a:lnTo>
                  <a:close/>
                </a:path>
              </a:pathLst>
            </a:custGeom>
            <a:solidFill>
              <a:srgbClr val="C516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31">
              <a:extLst>
                <a:ext uri="{FF2B5EF4-FFF2-40B4-BE49-F238E27FC236}">
                  <a16:creationId xmlns:a16="http://schemas.microsoft.com/office/drawing/2014/main" id="{A42F2692-A885-40EC-9887-8641780DBD4C}"/>
                </a:ext>
              </a:extLst>
            </p:cNvPr>
            <p:cNvSpPr>
              <a:spLocks/>
            </p:cNvSpPr>
            <p:nvPr/>
          </p:nvSpPr>
          <p:spPr bwMode="auto">
            <a:xfrm>
              <a:off x="565" y="530"/>
              <a:ext cx="119" cy="136"/>
            </a:xfrm>
            <a:custGeom>
              <a:avLst/>
              <a:gdLst>
                <a:gd name="T0" fmla="*/ 0 w 50"/>
                <a:gd name="T1" fmla="*/ 41 h 57"/>
                <a:gd name="T2" fmla="*/ 33 w 50"/>
                <a:gd name="T3" fmla="*/ 0 h 57"/>
                <a:gd name="T4" fmla="*/ 50 w 50"/>
                <a:gd name="T5" fmla="*/ 10 h 57"/>
                <a:gd name="T6" fmla="*/ 12 w 50"/>
                <a:gd name="T7" fmla="*/ 57 h 57"/>
                <a:gd name="T8" fmla="*/ 0 w 50"/>
                <a:gd name="T9" fmla="*/ 41 h 57"/>
              </a:gdLst>
              <a:ahLst/>
              <a:cxnLst>
                <a:cxn ang="0">
                  <a:pos x="T0" y="T1"/>
                </a:cxn>
                <a:cxn ang="0">
                  <a:pos x="T2" y="T3"/>
                </a:cxn>
                <a:cxn ang="0">
                  <a:pos x="T4" y="T5"/>
                </a:cxn>
                <a:cxn ang="0">
                  <a:pos x="T6" y="T7"/>
                </a:cxn>
                <a:cxn ang="0">
                  <a:pos x="T8" y="T9"/>
                </a:cxn>
              </a:cxnLst>
              <a:rect l="0" t="0" r="r" b="b"/>
              <a:pathLst>
                <a:path w="50" h="57">
                  <a:moveTo>
                    <a:pt x="0" y="41"/>
                  </a:moveTo>
                  <a:cubicBezTo>
                    <a:pt x="8" y="32"/>
                    <a:pt x="25" y="13"/>
                    <a:pt x="33" y="0"/>
                  </a:cubicBezTo>
                  <a:cubicBezTo>
                    <a:pt x="50" y="10"/>
                    <a:pt x="50" y="10"/>
                    <a:pt x="50" y="10"/>
                  </a:cubicBezTo>
                  <a:cubicBezTo>
                    <a:pt x="50" y="10"/>
                    <a:pt x="32" y="42"/>
                    <a:pt x="12" y="57"/>
                  </a:cubicBezTo>
                  <a:cubicBezTo>
                    <a:pt x="9" y="52"/>
                    <a:pt x="5" y="47"/>
                    <a:pt x="0" y="41"/>
                  </a:cubicBezTo>
                  <a:close/>
                </a:path>
              </a:pathLst>
            </a:custGeom>
            <a:solidFill>
              <a:srgbClr val="D819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32">
              <a:extLst>
                <a:ext uri="{FF2B5EF4-FFF2-40B4-BE49-F238E27FC236}">
                  <a16:creationId xmlns:a16="http://schemas.microsoft.com/office/drawing/2014/main" id="{59ED7C5B-72AE-4713-A66A-F3A8FCF56C20}"/>
                </a:ext>
              </a:extLst>
            </p:cNvPr>
            <p:cNvSpPr>
              <a:spLocks/>
            </p:cNvSpPr>
            <p:nvPr/>
          </p:nvSpPr>
          <p:spPr bwMode="auto">
            <a:xfrm>
              <a:off x="467" y="408"/>
              <a:ext cx="251" cy="184"/>
            </a:xfrm>
            <a:custGeom>
              <a:avLst/>
              <a:gdLst>
                <a:gd name="T0" fmla="*/ 17 w 105"/>
                <a:gd name="T1" fmla="*/ 57 h 77"/>
                <a:gd name="T2" fmla="*/ 12 w 105"/>
                <a:gd name="T3" fmla="*/ 48 h 77"/>
                <a:gd name="T4" fmla="*/ 0 w 105"/>
                <a:gd name="T5" fmla="*/ 14 h 77"/>
                <a:gd name="T6" fmla="*/ 7 w 105"/>
                <a:gd name="T7" fmla="*/ 2 h 77"/>
                <a:gd name="T8" fmla="*/ 7 w 105"/>
                <a:gd name="T9" fmla="*/ 2 h 77"/>
                <a:gd name="T10" fmla="*/ 15 w 105"/>
                <a:gd name="T11" fmla="*/ 0 h 77"/>
                <a:gd name="T12" fmla="*/ 104 w 105"/>
                <a:gd name="T13" fmla="*/ 67 h 77"/>
                <a:gd name="T14" fmla="*/ 100 w 105"/>
                <a:gd name="T15" fmla="*/ 77 h 77"/>
                <a:gd name="T16" fmla="*/ 58 w 105"/>
                <a:gd name="T17" fmla="*/ 52 h 77"/>
                <a:gd name="T18" fmla="*/ 21 w 105"/>
                <a:gd name="T19" fmla="*/ 22 h 77"/>
                <a:gd name="T20" fmla="*/ 24 w 105"/>
                <a:gd name="T21" fmla="*/ 38 h 77"/>
                <a:gd name="T22" fmla="*/ 13 w 105"/>
                <a:gd name="T23" fmla="*/ 30 h 77"/>
                <a:gd name="T24" fmla="*/ 17 w 105"/>
                <a:gd name="T25" fmla="*/ 57 h 77"/>
                <a:gd name="T26" fmla="*/ 17 w 105"/>
                <a:gd name="T27"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 h="77">
                  <a:moveTo>
                    <a:pt x="17" y="57"/>
                  </a:moveTo>
                  <a:cubicBezTo>
                    <a:pt x="12" y="48"/>
                    <a:pt x="12" y="48"/>
                    <a:pt x="12" y="48"/>
                  </a:cubicBezTo>
                  <a:cubicBezTo>
                    <a:pt x="7" y="36"/>
                    <a:pt x="1" y="18"/>
                    <a:pt x="0" y="14"/>
                  </a:cubicBezTo>
                  <a:cubicBezTo>
                    <a:pt x="7" y="2"/>
                    <a:pt x="7" y="2"/>
                    <a:pt x="7" y="2"/>
                  </a:cubicBezTo>
                  <a:cubicBezTo>
                    <a:pt x="7" y="2"/>
                    <a:pt x="7" y="2"/>
                    <a:pt x="7" y="2"/>
                  </a:cubicBezTo>
                  <a:cubicBezTo>
                    <a:pt x="15" y="0"/>
                    <a:pt x="15" y="0"/>
                    <a:pt x="15" y="0"/>
                  </a:cubicBezTo>
                  <a:cubicBezTo>
                    <a:pt x="33" y="12"/>
                    <a:pt x="102" y="61"/>
                    <a:pt x="104" y="67"/>
                  </a:cubicBezTo>
                  <a:cubicBezTo>
                    <a:pt x="105" y="68"/>
                    <a:pt x="103" y="72"/>
                    <a:pt x="100" y="77"/>
                  </a:cubicBezTo>
                  <a:cubicBezTo>
                    <a:pt x="93" y="72"/>
                    <a:pt x="74" y="62"/>
                    <a:pt x="58" y="52"/>
                  </a:cubicBezTo>
                  <a:cubicBezTo>
                    <a:pt x="38" y="39"/>
                    <a:pt x="24" y="23"/>
                    <a:pt x="21" y="22"/>
                  </a:cubicBezTo>
                  <a:cubicBezTo>
                    <a:pt x="18" y="21"/>
                    <a:pt x="22" y="34"/>
                    <a:pt x="24" y="38"/>
                  </a:cubicBezTo>
                  <a:cubicBezTo>
                    <a:pt x="27" y="42"/>
                    <a:pt x="17" y="34"/>
                    <a:pt x="13" y="30"/>
                  </a:cubicBezTo>
                  <a:cubicBezTo>
                    <a:pt x="8" y="27"/>
                    <a:pt x="17" y="57"/>
                    <a:pt x="17" y="57"/>
                  </a:cubicBezTo>
                  <a:cubicBezTo>
                    <a:pt x="17" y="57"/>
                    <a:pt x="17" y="57"/>
                    <a:pt x="17" y="57"/>
                  </a:cubicBezTo>
                  <a:close/>
                </a:path>
              </a:pathLst>
            </a:custGeom>
            <a:solidFill>
              <a:srgbClr val="A60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3">
              <a:extLst>
                <a:ext uri="{FF2B5EF4-FFF2-40B4-BE49-F238E27FC236}">
                  <a16:creationId xmlns:a16="http://schemas.microsoft.com/office/drawing/2014/main" id="{70A0A961-9C5A-4807-B853-80C499EE78BE}"/>
                </a:ext>
              </a:extLst>
            </p:cNvPr>
            <p:cNvSpPr>
              <a:spLocks/>
            </p:cNvSpPr>
            <p:nvPr/>
          </p:nvSpPr>
          <p:spPr bwMode="auto">
            <a:xfrm>
              <a:off x="488" y="401"/>
              <a:ext cx="323" cy="222"/>
            </a:xfrm>
            <a:custGeom>
              <a:avLst/>
              <a:gdLst>
                <a:gd name="T0" fmla="*/ 135 w 135"/>
                <a:gd name="T1" fmla="*/ 88 h 93"/>
                <a:gd name="T2" fmla="*/ 73 w 135"/>
                <a:gd name="T3" fmla="*/ 62 h 93"/>
                <a:gd name="T4" fmla="*/ 0 w 135"/>
                <a:gd name="T5" fmla="*/ 5 h 93"/>
                <a:gd name="T6" fmla="*/ 1 w 135"/>
                <a:gd name="T7" fmla="*/ 0 h 93"/>
                <a:gd name="T8" fmla="*/ 113 w 135"/>
                <a:gd name="T9" fmla="*/ 30 h 93"/>
                <a:gd name="T10" fmla="*/ 135 w 135"/>
                <a:gd name="T11" fmla="*/ 88 h 93"/>
              </a:gdLst>
              <a:ahLst/>
              <a:cxnLst>
                <a:cxn ang="0">
                  <a:pos x="T0" y="T1"/>
                </a:cxn>
                <a:cxn ang="0">
                  <a:pos x="T2" y="T3"/>
                </a:cxn>
                <a:cxn ang="0">
                  <a:pos x="T4" y="T5"/>
                </a:cxn>
                <a:cxn ang="0">
                  <a:pos x="T6" y="T7"/>
                </a:cxn>
                <a:cxn ang="0">
                  <a:pos x="T8" y="T9"/>
                </a:cxn>
                <a:cxn ang="0">
                  <a:pos x="T10" y="T11"/>
                </a:cxn>
              </a:cxnLst>
              <a:rect l="0" t="0" r="r" b="b"/>
              <a:pathLst>
                <a:path w="135" h="93">
                  <a:moveTo>
                    <a:pt x="135" y="88"/>
                  </a:moveTo>
                  <a:cubicBezTo>
                    <a:pt x="135" y="88"/>
                    <a:pt x="128" y="93"/>
                    <a:pt x="73" y="62"/>
                  </a:cubicBezTo>
                  <a:cubicBezTo>
                    <a:pt x="18" y="31"/>
                    <a:pt x="0" y="5"/>
                    <a:pt x="0" y="5"/>
                  </a:cubicBezTo>
                  <a:cubicBezTo>
                    <a:pt x="1" y="0"/>
                    <a:pt x="1" y="0"/>
                    <a:pt x="1" y="0"/>
                  </a:cubicBezTo>
                  <a:cubicBezTo>
                    <a:pt x="113" y="30"/>
                    <a:pt x="113" y="30"/>
                    <a:pt x="113" y="30"/>
                  </a:cubicBezTo>
                  <a:lnTo>
                    <a:pt x="135" y="88"/>
                  </a:lnTo>
                  <a:close/>
                </a:path>
              </a:pathLst>
            </a:custGeom>
            <a:solidFill>
              <a:srgbClr val="D419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34">
              <a:extLst>
                <a:ext uri="{FF2B5EF4-FFF2-40B4-BE49-F238E27FC236}">
                  <a16:creationId xmlns:a16="http://schemas.microsoft.com/office/drawing/2014/main" id="{77BFDCFD-0E76-4C45-A80C-95CBB0E5F8E8}"/>
                </a:ext>
              </a:extLst>
            </p:cNvPr>
            <p:cNvSpPr>
              <a:spLocks/>
            </p:cNvSpPr>
            <p:nvPr/>
          </p:nvSpPr>
          <p:spPr bwMode="auto">
            <a:xfrm>
              <a:off x="498" y="413"/>
              <a:ext cx="311" cy="201"/>
            </a:xfrm>
            <a:custGeom>
              <a:avLst/>
              <a:gdLst>
                <a:gd name="T0" fmla="*/ 111 w 130"/>
                <a:gd name="T1" fmla="*/ 30 h 84"/>
                <a:gd name="T2" fmla="*/ 130 w 130"/>
                <a:gd name="T3" fmla="*/ 82 h 84"/>
                <a:gd name="T4" fmla="*/ 128 w 130"/>
                <a:gd name="T5" fmla="*/ 84 h 84"/>
                <a:gd name="T6" fmla="*/ 128 w 130"/>
                <a:gd name="T7" fmla="*/ 84 h 84"/>
                <a:gd name="T8" fmla="*/ 104 w 130"/>
                <a:gd name="T9" fmla="*/ 65 h 84"/>
                <a:gd name="T10" fmla="*/ 60 w 130"/>
                <a:gd name="T11" fmla="*/ 39 h 84"/>
                <a:gd name="T12" fmla="*/ 14 w 130"/>
                <a:gd name="T13" fmla="*/ 19 h 84"/>
                <a:gd name="T14" fmla="*/ 5 w 130"/>
                <a:gd name="T15" fmla="*/ 11 h 84"/>
                <a:gd name="T16" fmla="*/ 5 w 130"/>
                <a:gd name="T17" fmla="*/ 10 h 84"/>
                <a:gd name="T18" fmla="*/ 15 w 130"/>
                <a:gd name="T19" fmla="*/ 0 h 84"/>
                <a:gd name="T20" fmla="*/ 36 w 130"/>
                <a:gd name="T21" fmla="*/ 5 h 84"/>
                <a:gd name="T22" fmla="*/ 111 w 130"/>
                <a:gd name="T23" fmla="*/ 3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84">
                  <a:moveTo>
                    <a:pt x="111" y="30"/>
                  </a:moveTo>
                  <a:cubicBezTo>
                    <a:pt x="130" y="82"/>
                    <a:pt x="130" y="82"/>
                    <a:pt x="130" y="82"/>
                  </a:cubicBezTo>
                  <a:cubicBezTo>
                    <a:pt x="128" y="84"/>
                    <a:pt x="128" y="84"/>
                    <a:pt x="128" y="84"/>
                  </a:cubicBezTo>
                  <a:cubicBezTo>
                    <a:pt x="128" y="84"/>
                    <a:pt x="128" y="84"/>
                    <a:pt x="128" y="84"/>
                  </a:cubicBezTo>
                  <a:cubicBezTo>
                    <a:pt x="128" y="84"/>
                    <a:pt x="118" y="80"/>
                    <a:pt x="104" y="65"/>
                  </a:cubicBezTo>
                  <a:cubicBezTo>
                    <a:pt x="89" y="51"/>
                    <a:pt x="75" y="44"/>
                    <a:pt x="60" y="39"/>
                  </a:cubicBezTo>
                  <a:cubicBezTo>
                    <a:pt x="49" y="36"/>
                    <a:pt x="27" y="28"/>
                    <a:pt x="14" y="19"/>
                  </a:cubicBezTo>
                  <a:cubicBezTo>
                    <a:pt x="10" y="16"/>
                    <a:pt x="7" y="13"/>
                    <a:pt x="5" y="11"/>
                  </a:cubicBezTo>
                  <a:cubicBezTo>
                    <a:pt x="5" y="11"/>
                    <a:pt x="5" y="10"/>
                    <a:pt x="5" y="10"/>
                  </a:cubicBezTo>
                  <a:cubicBezTo>
                    <a:pt x="0" y="2"/>
                    <a:pt x="9" y="0"/>
                    <a:pt x="15" y="0"/>
                  </a:cubicBezTo>
                  <a:cubicBezTo>
                    <a:pt x="36" y="5"/>
                    <a:pt x="36" y="5"/>
                    <a:pt x="36" y="5"/>
                  </a:cubicBezTo>
                  <a:lnTo>
                    <a:pt x="111" y="30"/>
                  </a:lnTo>
                  <a:close/>
                </a:path>
              </a:pathLst>
            </a:custGeom>
            <a:solidFill>
              <a:srgbClr val="B91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35">
              <a:extLst>
                <a:ext uri="{FF2B5EF4-FFF2-40B4-BE49-F238E27FC236}">
                  <a16:creationId xmlns:a16="http://schemas.microsoft.com/office/drawing/2014/main" id="{CCC38B13-128D-43B5-AF3F-C99ECC5EFA6C}"/>
                </a:ext>
              </a:extLst>
            </p:cNvPr>
            <p:cNvSpPr>
              <a:spLocks/>
            </p:cNvSpPr>
            <p:nvPr/>
          </p:nvSpPr>
          <p:spPr bwMode="auto">
            <a:xfrm>
              <a:off x="488" y="274"/>
              <a:ext cx="457" cy="340"/>
            </a:xfrm>
            <a:custGeom>
              <a:avLst/>
              <a:gdLst>
                <a:gd name="T0" fmla="*/ 9 w 191"/>
                <a:gd name="T1" fmla="*/ 31 h 142"/>
                <a:gd name="T2" fmla="*/ 64 w 191"/>
                <a:gd name="T3" fmla="*/ 21 h 142"/>
                <a:gd name="T4" fmla="*/ 183 w 191"/>
                <a:gd name="T5" fmla="*/ 51 h 142"/>
                <a:gd name="T6" fmla="*/ 135 w 191"/>
                <a:gd name="T7" fmla="*/ 141 h 142"/>
                <a:gd name="T8" fmla="*/ 76 w 191"/>
                <a:gd name="T9" fmla="*/ 95 h 142"/>
                <a:gd name="T10" fmla="*/ 0 w 191"/>
                <a:gd name="T11" fmla="*/ 58 h 142"/>
                <a:gd name="T12" fmla="*/ 9 w 191"/>
                <a:gd name="T13" fmla="*/ 31 h 142"/>
              </a:gdLst>
              <a:ahLst/>
              <a:cxnLst>
                <a:cxn ang="0">
                  <a:pos x="T0" y="T1"/>
                </a:cxn>
                <a:cxn ang="0">
                  <a:pos x="T2" y="T3"/>
                </a:cxn>
                <a:cxn ang="0">
                  <a:pos x="T4" y="T5"/>
                </a:cxn>
                <a:cxn ang="0">
                  <a:pos x="T6" y="T7"/>
                </a:cxn>
                <a:cxn ang="0">
                  <a:pos x="T8" y="T9"/>
                </a:cxn>
                <a:cxn ang="0">
                  <a:pos x="T10" y="T11"/>
                </a:cxn>
                <a:cxn ang="0">
                  <a:pos x="T12" y="T13"/>
                </a:cxn>
              </a:cxnLst>
              <a:rect l="0" t="0" r="r" b="b"/>
              <a:pathLst>
                <a:path w="191" h="142">
                  <a:moveTo>
                    <a:pt x="9" y="31"/>
                  </a:moveTo>
                  <a:cubicBezTo>
                    <a:pt x="9" y="31"/>
                    <a:pt x="27" y="42"/>
                    <a:pt x="64" y="21"/>
                  </a:cubicBezTo>
                  <a:cubicBezTo>
                    <a:pt x="101" y="0"/>
                    <a:pt x="176" y="45"/>
                    <a:pt x="183" y="51"/>
                  </a:cubicBezTo>
                  <a:cubicBezTo>
                    <a:pt x="191" y="58"/>
                    <a:pt x="146" y="141"/>
                    <a:pt x="135" y="141"/>
                  </a:cubicBezTo>
                  <a:cubicBezTo>
                    <a:pt x="124" y="142"/>
                    <a:pt x="119" y="110"/>
                    <a:pt x="76" y="95"/>
                  </a:cubicBezTo>
                  <a:cubicBezTo>
                    <a:pt x="34" y="80"/>
                    <a:pt x="14" y="79"/>
                    <a:pt x="0" y="58"/>
                  </a:cubicBezTo>
                  <a:lnTo>
                    <a:pt x="9" y="31"/>
                  </a:ln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6">
              <a:extLst>
                <a:ext uri="{FF2B5EF4-FFF2-40B4-BE49-F238E27FC236}">
                  <a16:creationId xmlns:a16="http://schemas.microsoft.com/office/drawing/2014/main" id="{7F48EFA7-820E-4D4D-A6DA-0805DFD1C537}"/>
                </a:ext>
              </a:extLst>
            </p:cNvPr>
            <p:cNvSpPr>
              <a:spLocks/>
            </p:cNvSpPr>
            <p:nvPr/>
          </p:nvSpPr>
          <p:spPr bwMode="auto">
            <a:xfrm>
              <a:off x="488" y="317"/>
              <a:ext cx="168" cy="172"/>
            </a:xfrm>
            <a:custGeom>
              <a:avLst/>
              <a:gdLst>
                <a:gd name="T0" fmla="*/ 64 w 70"/>
                <a:gd name="T1" fmla="*/ 3 h 72"/>
                <a:gd name="T2" fmla="*/ 70 w 70"/>
                <a:gd name="T3" fmla="*/ 0 h 72"/>
                <a:gd name="T4" fmla="*/ 45 w 70"/>
                <a:gd name="T5" fmla="*/ 18 h 72"/>
                <a:gd name="T6" fmla="*/ 38 w 70"/>
                <a:gd name="T7" fmla="*/ 31 h 72"/>
                <a:gd name="T8" fmla="*/ 53 w 70"/>
                <a:gd name="T9" fmla="*/ 38 h 72"/>
                <a:gd name="T10" fmla="*/ 32 w 70"/>
                <a:gd name="T11" fmla="*/ 45 h 72"/>
                <a:gd name="T12" fmla="*/ 62 w 70"/>
                <a:gd name="T13" fmla="*/ 72 h 72"/>
                <a:gd name="T14" fmla="*/ 62 w 70"/>
                <a:gd name="T15" fmla="*/ 72 h 72"/>
                <a:gd name="T16" fmla="*/ 0 w 70"/>
                <a:gd name="T17" fmla="*/ 40 h 72"/>
                <a:gd name="T18" fmla="*/ 9 w 70"/>
                <a:gd name="T19" fmla="*/ 13 h 72"/>
                <a:gd name="T20" fmla="*/ 64 w 70"/>
                <a:gd name="T21" fmla="*/ 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72">
                  <a:moveTo>
                    <a:pt x="64" y="3"/>
                  </a:moveTo>
                  <a:cubicBezTo>
                    <a:pt x="66" y="2"/>
                    <a:pt x="68" y="1"/>
                    <a:pt x="70" y="0"/>
                  </a:cubicBezTo>
                  <a:cubicBezTo>
                    <a:pt x="70" y="0"/>
                    <a:pt x="57" y="13"/>
                    <a:pt x="45" y="18"/>
                  </a:cubicBezTo>
                  <a:cubicBezTo>
                    <a:pt x="33" y="22"/>
                    <a:pt x="26" y="29"/>
                    <a:pt x="38" y="31"/>
                  </a:cubicBezTo>
                  <a:cubicBezTo>
                    <a:pt x="50" y="34"/>
                    <a:pt x="55" y="35"/>
                    <a:pt x="53" y="38"/>
                  </a:cubicBezTo>
                  <a:cubicBezTo>
                    <a:pt x="50" y="42"/>
                    <a:pt x="34" y="41"/>
                    <a:pt x="32" y="45"/>
                  </a:cubicBezTo>
                  <a:cubicBezTo>
                    <a:pt x="30" y="49"/>
                    <a:pt x="34" y="59"/>
                    <a:pt x="62" y="72"/>
                  </a:cubicBezTo>
                  <a:cubicBezTo>
                    <a:pt x="62" y="72"/>
                    <a:pt x="62" y="72"/>
                    <a:pt x="62" y="72"/>
                  </a:cubicBezTo>
                  <a:cubicBezTo>
                    <a:pt x="29" y="61"/>
                    <a:pt x="12" y="58"/>
                    <a:pt x="0" y="40"/>
                  </a:cubicBezTo>
                  <a:cubicBezTo>
                    <a:pt x="9" y="13"/>
                    <a:pt x="9" y="13"/>
                    <a:pt x="9" y="13"/>
                  </a:cubicBezTo>
                  <a:cubicBezTo>
                    <a:pt x="9" y="13"/>
                    <a:pt x="27" y="24"/>
                    <a:pt x="64" y="3"/>
                  </a:cubicBezTo>
                  <a:close/>
                </a:path>
              </a:pathLst>
            </a:custGeom>
            <a:solidFill>
              <a:srgbClr val="CD18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37">
              <a:extLst>
                <a:ext uri="{FF2B5EF4-FFF2-40B4-BE49-F238E27FC236}">
                  <a16:creationId xmlns:a16="http://schemas.microsoft.com/office/drawing/2014/main" id="{E0A33AC2-75FC-453C-8F20-4897CC692E7E}"/>
                </a:ext>
              </a:extLst>
            </p:cNvPr>
            <p:cNvSpPr>
              <a:spLocks/>
            </p:cNvSpPr>
            <p:nvPr/>
          </p:nvSpPr>
          <p:spPr bwMode="auto">
            <a:xfrm>
              <a:off x="747" y="351"/>
              <a:ext cx="143" cy="234"/>
            </a:xfrm>
            <a:custGeom>
              <a:avLst/>
              <a:gdLst>
                <a:gd name="T0" fmla="*/ 23 w 60"/>
                <a:gd name="T1" fmla="*/ 48 h 98"/>
                <a:gd name="T2" fmla="*/ 40 w 60"/>
                <a:gd name="T3" fmla="*/ 0 h 98"/>
                <a:gd name="T4" fmla="*/ 60 w 60"/>
                <a:gd name="T5" fmla="*/ 10 h 98"/>
                <a:gd name="T6" fmla="*/ 43 w 60"/>
                <a:gd name="T7" fmla="*/ 55 h 98"/>
                <a:gd name="T8" fmla="*/ 14 w 60"/>
                <a:gd name="T9" fmla="*/ 98 h 98"/>
                <a:gd name="T10" fmla="*/ 0 w 60"/>
                <a:gd name="T11" fmla="*/ 82 h 98"/>
                <a:gd name="T12" fmla="*/ 23 w 60"/>
                <a:gd name="T13" fmla="*/ 48 h 98"/>
              </a:gdLst>
              <a:ahLst/>
              <a:cxnLst>
                <a:cxn ang="0">
                  <a:pos x="T0" y="T1"/>
                </a:cxn>
                <a:cxn ang="0">
                  <a:pos x="T2" y="T3"/>
                </a:cxn>
                <a:cxn ang="0">
                  <a:pos x="T4" y="T5"/>
                </a:cxn>
                <a:cxn ang="0">
                  <a:pos x="T6" y="T7"/>
                </a:cxn>
                <a:cxn ang="0">
                  <a:pos x="T8" y="T9"/>
                </a:cxn>
                <a:cxn ang="0">
                  <a:pos x="T10" y="T11"/>
                </a:cxn>
                <a:cxn ang="0">
                  <a:pos x="T12" y="T13"/>
                </a:cxn>
              </a:cxnLst>
              <a:rect l="0" t="0" r="r" b="b"/>
              <a:pathLst>
                <a:path w="60" h="98">
                  <a:moveTo>
                    <a:pt x="23" y="48"/>
                  </a:moveTo>
                  <a:cubicBezTo>
                    <a:pt x="31" y="34"/>
                    <a:pt x="38" y="10"/>
                    <a:pt x="40" y="0"/>
                  </a:cubicBezTo>
                  <a:cubicBezTo>
                    <a:pt x="48" y="3"/>
                    <a:pt x="55" y="6"/>
                    <a:pt x="60" y="10"/>
                  </a:cubicBezTo>
                  <a:cubicBezTo>
                    <a:pt x="58" y="15"/>
                    <a:pt x="51" y="36"/>
                    <a:pt x="43" y="55"/>
                  </a:cubicBezTo>
                  <a:cubicBezTo>
                    <a:pt x="35" y="72"/>
                    <a:pt x="20" y="91"/>
                    <a:pt x="14" y="98"/>
                  </a:cubicBezTo>
                  <a:cubicBezTo>
                    <a:pt x="11" y="93"/>
                    <a:pt x="6" y="88"/>
                    <a:pt x="0" y="82"/>
                  </a:cubicBezTo>
                  <a:cubicBezTo>
                    <a:pt x="6" y="74"/>
                    <a:pt x="16" y="61"/>
                    <a:pt x="23" y="48"/>
                  </a:cubicBezTo>
                  <a:close/>
                </a:path>
              </a:pathLst>
            </a:custGeom>
            <a:solidFill>
              <a:srgbClr val="EE4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38">
              <a:extLst>
                <a:ext uri="{FF2B5EF4-FFF2-40B4-BE49-F238E27FC236}">
                  <a16:creationId xmlns:a16="http://schemas.microsoft.com/office/drawing/2014/main" id="{5EFBD703-3CF3-455C-B133-021628BE58CB}"/>
                </a:ext>
              </a:extLst>
            </p:cNvPr>
            <p:cNvSpPr>
              <a:spLocks/>
            </p:cNvSpPr>
            <p:nvPr/>
          </p:nvSpPr>
          <p:spPr bwMode="auto">
            <a:xfrm>
              <a:off x="369" y="279"/>
              <a:ext cx="170" cy="186"/>
            </a:xfrm>
            <a:custGeom>
              <a:avLst/>
              <a:gdLst>
                <a:gd name="T0" fmla="*/ 67 w 71"/>
                <a:gd name="T1" fmla="*/ 19 h 78"/>
                <a:gd name="T2" fmla="*/ 41 w 71"/>
                <a:gd name="T3" fmla="*/ 10 h 78"/>
                <a:gd name="T4" fmla="*/ 15 w 71"/>
                <a:gd name="T5" fmla="*/ 1 h 78"/>
                <a:gd name="T6" fmla="*/ 9 w 71"/>
                <a:gd name="T7" fmla="*/ 5 h 78"/>
                <a:gd name="T8" fmla="*/ 0 w 71"/>
                <a:gd name="T9" fmla="*/ 47 h 78"/>
                <a:gd name="T10" fmla="*/ 8 w 71"/>
                <a:gd name="T11" fmla="*/ 69 h 78"/>
                <a:gd name="T12" fmla="*/ 20 w 71"/>
                <a:gd name="T13" fmla="*/ 71 h 78"/>
                <a:gd name="T14" fmla="*/ 31 w 71"/>
                <a:gd name="T15" fmla="*/ 77 h 78"/>
                <a:gd name="T16" fmla="*/ 52 w 71"/>
                <a:gd name="T17" fmla="*/ 64 h 78"/>
                <a:gd name="T18" fmla="*/ 70 w 71"/>
                <a:gd name="T19" fmla="*/ 25 h 78"/>
                <a:gd name="T20" fmla="*/ 67 w 71"/>
                <a:gd name="T21" fmla="*/ 1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78">
                  <a:moveTo>
                    <a:pt x="67" y="19"/>
                  </a:moveTo>
                  <a:cubicBezTo>
                    <a:pt x="41" y="10"/>
                    <a:pt x="41" y="10"/>
                    <a:pt x="41" y="10"/>
                  </a:cubicBezTo>
                  <a:cubicBezTo>
                    <a:pt x="15" y="1"/>
                    <a:pt x="15" y="1"/>
                    <a:pt x="15" y="1"/>
                  </a:cubicBezTo>
                  <a:cubicBezTo>
                    <a:pt x="12" y="0"/>
                    <a:pt x="10" y="2"/>
                    <a:pt x="9" y="5"/>
                  </a:cubicBezTo>
                  <a:cubicBezTo>
                    <a:pt x="6" y="14"/>
                    <a:pt x="0" y="37"/>
                    <a:pt x="0" y="47"/>
                  </a:cubicBezTo>
                  <a:cubicBezTo>
                    <a:pt x="0" y="60"/>
                    <a:pt x="4" y="67"/>
                    <a:pt x="8" y="69"/>
                  </a:cubicBezTo>
                  <a:cubicBezTo>
                    <a:pt x="12" y="71"/>
                    <a:pt x="16" y="70"/>
                    <a:pt x="20" y="71"/>
                  </a:cubicBezTo>
                  <a:cubicBezTo>
                    <a:pt x="25" y="73"/>
                    <a:pt x="27" y="76"/>
                    <a:pt x="31" y="77"/>
                  </a:cubicBezTo>
                  <a:cubicBezTo>
                    <a:pt x="36" y="78"/>
                    <a:pt x="43" y="75"/>
                    <a:pt x="52" y="64"/>
                  </a:cubicBezTo>
                  <a:cubicBezTo>
                    <a:pt x="58" y="56"/>
                    <a:pt x="66" y="35"/>
                    <a:pt x="70" y="25"/>
                  </a:cubicBezTo>
                  <a:cubicBezTo>
                    <a:pt x="71" y="22"/>
                    <a:pt x="70" y="19"/>
                    <a:pt x="67" y="19"/>
                  </a:cubicBezTo>
                  <a:close/>
                </a:path>
              </a:pathLst>
            </a:custGeom>
            <a:solidFill>
              <a:srgbClr val="DD1A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39">
              <a:extLst>
                <a:ext uri="{FF2B5EF4-FFF2-40B4-BE49-F238E27FC236}">
                  <a16:creationId xmlns:a16="http://schemas.microsoft.com/office/drawing/2014/main" id="{D69192A0-D66C-4485-924A-D149A7098E4D}"/>
                </a:ext>
              </a:extLst>
            </p:cNvPr>
            <p:cNvSpPr>
              <a:spLocks/>
            </p:cNvSpPr>
            <p:nvPr/>
          </p:nvSpPr>
          <p:spPr bwMode="auto">
            <a:xfrm>
              <a:off x="369" y="332"/>
              <a:ext cx="160" cy="133"/>
            </a:xfrm>
            <a:custGeom>
              <a:avLst/>
              <a:gdLst>
                <a:gd name="T0" fmla="*/ 40 w 67"/>
                <a:gd name="T1" fmla="*/ 41 h 56"/>
                <a:gd name="T2" fmla="*/ 28 w 67"/>
                <a:gd name="T3" fmla="*/ 32 h 56"/>
                <a:gd name="T4" fmla="*/ 12 w 67"/>
                <a:gd name="T5" fmla="*/ 37 h 56"/>
                <a:gd name="T6" fmla="*/ 4 w 67"/>
                <a:gd name="T7" fmla="*/ 0 h 56"/>
                <a:gd name="T8" fmla="*/ 0 w 67"/>
                <a:gd name="T9" fmla="*/ 25 h 56"/>
                <a:gd name="T10" fmla="*/ 8 w 67"/>
                <a:gd name="T11" fmla="*/ 47 h 56"/>
                <a:gd name="T12" fmla="*/ 20 w 67"/>
                <a:gd name="T13" fmla="*/ 49 h 56"/>
                <a:gd name="T14" fmla="*/ 31 w 67"/>
                <a:gd name="T15" fmla="*/ 55 h 56"/>
                <a:gd name="T16" fmla="*/ 52 w 67"/>
                <a:gd name="T17" fmla="*/ 42 h 56"/>
                <a:gd name="T18" fmla="*/ 67 w 67"/>
                <a:gd name="T19" fmla="*/ 11 h 56"/>
                <a:gd name="T20" fmla="*/ 40 w 67"/>
                <a:gd name="T21"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56">
                  <a:moveTo>
                    <a:pt x="40" y="41"/>
                  </a:moveTo>
                  <a:cubicBezTo>
                    <a:pt x="27" y="44"/>
                    <a:pt x="33" y="34"/>
                    <a:pt x="28" y="32"/>
                  </a:cubicBezTo>
                  <a:cubicBezTo>
                    <a:pt x="23" y="29"/>
                    <a:pt x="22" y="37"/>
                    <a:pt x="12" y="37"/>
                  </a:cubicBezTo>
                  <a:cubicBezTo>
                    <a:pt x="4" y="38"/>
                    <a:pt x="4" y="10"/>
                    <a:pt x="4" y="0"/>
                  </a:cubicBezTo>
                  <a:cubicBezTo>
                    <a:pt x="2" y="9"/>
                    <a:pt x="0" y="19"/>
                    <a:pt x="0" y="25"/>
                  </a:cubicBezTo>
                  <a:cubicBezTo>
                    <a:pt x="0" y="38"/>
                    <a:pt x="4" y="45"/>
                    <a:pt x="8" y="47"/>
                  </a:cubicBezTo>
                  <a:cubicBezTo>
                    <a:pt x="12" y="49"/>
                    <a:pt x="16" y="48"/>
                    <a:pt x="20" y="49"/>
                  </a:cubicBezTo>
                  <a:cubicBezTo>
                    <a:pt x="25" y="51"/>
                    <a:pt x="27" y="54"/>
                    <a:pt x="31" y="55"/>
                  </a:cubicBezTo>
                  <a:cubicBezTo>
                    <a:pt x="36" y="56"/>
                    <a:pt x="43" y="53"/>
                    <a:pt x="52" y="42"/>
                  </a:cubicBezTo>
                  <a:cubicBezTo>
                    <a:pt x="56" y="36"/>
                    <a:pt x="62" y="22"/>
                    <a:pt x="67" y="11"/>
                  </a:cubicBezTo>
                  <a:cubicBezTo>
                    <a:pt x="66" y="12"/>
                    <a:pt x="54" y="38"/>
                    <a:pt x="40" y="41"/>
                  </a:cubicBezTo>
                  <a:close/>
                </a:path>
              </a:pathLst>
            </a:custGeom>
            <a:solidFill>
              <a:srgbClr val="C516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40">
              <a:extLst>
                <a:ext uri="{FF2B5EF4-FFF2-40B4-BE49-F238E27FC236}">
                  <a16:creationId xmlns:a16="http://schemas.microsoft.com/office/drawing/2014/main" id="{02BE6D3F-E95B-4141-942C-D3DCC06CD37E}"/>
                </a:ext>
              </a:extLst>
            </p:cNvPr>
            <p:cNvSpPr>
              <a:spLocks/>
            </p:cNvSpPr>
            <p:nvPr/>
          </p:nvSpPr>
          <p:spPr bwMode="auto">
            <a:xfrm>
              <a:off x="388" y="281"/>
              <a:ext cx="144" cy="127"/>
            </a:xfrm>
            <a:custGeom>
              <a:avLst/>
              <a:gdLst>
                <a:gd name="T0" fmla="*/ 60 w 60"/>
                <a:gd name="T1" fmla="*/ 18 h 53"/>
                <a:gd name="T2" fmla="*/ 59 w 60"/>
                <a:gd name="T3" fmla="*/ 18 h 53"/>
                <a:gd name="T4" fmla="*/ 33 w 60"/>
                <a:gd name="T5" fmla="*/ 9 h 53"/>
                <a:gd name="T6" fmla="*/ 7 w 60"/>
                <a:gd name="T7" fmla="*/ 0 h 53"/>
                <a:gd name="T8" fmla="*/ 3 w 60"/>
                <a:gd name="T9" fmla="*/ 1 h 53"/>
                <a:gd name="T10" fmla="*/ 1 w 60"/>
                <a:gd name="T11" fmla="*/ 21 h 53"/>
                <a:gd name="T12" fmla="*/ 8 w 60"/>
                <a:gd name="T13" fmla="*/ 45 h 53"/>
                <a:gd name="T14" fmla="*/ 25 w 60"/>
                <a:gd name="T15" fmla="*/ 42 h 53"/>
                <a:gd name="T16" fmla="*/ 49 w 60"/>
                <a:gd name="T17" fmla="*/ 38 h 53"/>
                <a:gd name="T18" fmla="*/ 60 w 60"/>
                <a:gd name="T19" fmla="*/ 1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53">
                  <a:moveTo>
                    <a:pt x="60" y="18"/>
                  </a:moveTo>
                  <a:cubicBezTo>
                    <a:pt x="60" y="18"/>
                    <a:pt x="59" y="18"/>
                    <a:pt x="59" y="18"/>
                  </a:cubicBezTo>
                  <a:cubicBezTo>
                    <a:pt x="33" y="9"/>
                    <a:pt x="33" y="9"/>
                    <a:pt x="33" y="9"/>
                  </a:cubicBezTo>
                  <a:cubicBezTo>
                    <a:pt x="7" y="0"/>
                    <a:pt x="7" y="0"/>
                    <a:pt x="7" y="0"/>
                  </a:cubicBezTo>
                  <a:cubicBezTo>
                    <a:pt x="5" y="0"/>
                    <a:pt x="4" y="0"/>
                    <a:pt x="3" y="1"/>
                  </a:cubicBezTo>
                  <a:cubicBezTo>
                    <a:pt x="2" y="7"/>
                    <a:pt x="0" y="15"/>
                    <a:pt x="1" y="21"/>
                  </a:cubicBezTo>
                  <a:cubicBezTo>
                    <a:pt x="1" y="33"/>
                    <a:pt x="1" y="43"/>
                    <a:pt x="8" y="45"/>
                  </a:cubicBezTo>
                  <a:cubicBezTo>
                    <a:pt x="15" y="46"/>
                    <a:pt x="17" y="38"/>
                    <a:pt x="25" y="42"/>
                  </a:cubicBezTo>
                  <a:cubicBezTo>
                    <a:pt x="33" y="45"/>
                    <a:pt x="36" y="53"/>
                    <a:pt x="49" y="38"/>
                  </a:cubicBezTo>
                  <a:cubicBezTo>
                    <a:pt x="58" y="29"/>
                    <a:pt x="60" y="22"/>
                    <a:pt x="60" y="18"/>
                  </a:cubicBez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9" name="CuadroTexto 128">
            <a:extLst>
              <a:ext uri="{FF2B5EF4-FFF2-40B4-BE49-F238E27FC236}">
                <a16:creationId xmlns:a16="http://schemas.microsoft.com/office/drawing/2014/main" id="{363A776C-F531-4599-941D-7553679DE494}"/>
              </a:ext>
            </a:extLst>
          </p:cNvPr>
          <p:cNvSpPr txBox="1"/>
          <p:nvPr/>
        </p:nvSpPr>
        <p:spPr>
          <a:xfrm>
            <a:off x="606184" y="2330542"/>
            <a:ext cx="6165949" cy="4093428"/>
          </a:xfrm>
          <a:prstGeom prst="rect">
            <a:avLst/>
          </a:prstGeom>
          <a:noFill/>
        </p:spPr>
        <p:txBody>
          <a:bodyPr wrap="square" rtlCol="0">
            <a:spAutoFit/>
          </a:bodyPr>
          <a:lstStyle/>
          <a:p>
            <a:r>
              <a:rPr lang="es-CO" sz="2000" dirty="0">
                <a:solidFill>
                  <a:srgbClr val="F4F4F4"/>
                </a:solidFill>
                <a:latin typeface="Cronos Pro" panose="020C0502030403020304" pitchFamily="34" charset="0"/>
              </a:rPr>
              <a:t>Lorem ipsum dolor sit amet, consectetur adipiscing elit. Quisque placerat ornare elementum. Aenean in scelerisque erat. Lorem ipsum dolor sit amet, consectetur adipiscing elit. Quisque placerat ornare elementum. Aenean in scelerisque erat. </a:t>
            </a:r>
          </a:p>
          <a:p>
            <a:endParaRPr lang="es-CO" sz="2000" dirty="0">
              <a:solidFill>
                <a:srgbClr val="F4F4F4"/>
              </a:solidFill>
              <a:latin typeface="Cronos Pro" panose="020C0502030403020304" pitchFamily="34" charset="0"/>
            </a:endParaRPr>
          </a:p>
          <a:p>
            <a:r>
              <a:rPr lang="es-CO" sz="2800" dirty="0">
                <a:solidFill>
                  <a:srgbClr val="F4F4F4"/>
                </a:solidFill>
                <a:latin typeface="Cronos Pro" panose="020C0502030403020304" pitchFamily="34" charset="0"/>
              </a:rPr>
              <a:t>Lorem ipsum dolor sit amet, consectetur adipiscing elit. </a:t>
            </a:r>
            <a:r>
              <a:rPr lang="es-CO" sz="2800" b="1" dirty="0">
                <a:solidFill>
                  <a:srgbClr val="F4F4F4"/>
                </a:solidFill>
                <a:latin typeface="Cronos Pro" panose="020C0502030403020304" pitchFamily="34" charset="0"/>
              </a:rPr>
              <a:t>Quisque placerat ornare elementum. Aenean in scelerisque erat. </a:t>
            </a:r>
            <a:endParaRPr lang="es-CO" sz="3600" b="1" dirty="0">
              <a:solidFill>
                <a:srgbClr val="F4F4F4"/>
              </a:solidFill>
              <a:latin typeface="Cronos Pro" panose="020C0502030403020304" pitchFamily="34" charset="0"/>
            </a:endParaRPr>
          </a:p>
          <a:p>
            <a:endParaRPr lang="es-CO" sz="2800" b="1" dirty="0">
              <a:solidFill>
                <a:srgbClr val="F4F4F4"/>
              </a:solidFill>
              <a:latin typeface="Cronos Pro" panose="020C0502030403020304" pitchFamily="34" charset="0"/>
            </a:endParaRPr>
          </a:p>
          <a:p>
            <a:endParaRPr lang="es-CO" sz="2800" dirty="0">
              <a:solidFill>
                <a:srgbClr val="F4F4F4"/>
              </a:solidFill>
              <a:latin typeface="Cronos Pro" panose="020C0502030403020304" pitchFamily="34" charset="0"/>
            </a:endParaRPr>
          </a:p>
        </p:txBody>
      </p:sp>
      <p:sp>
        <p:nvSpPr>
          <p:cNvPr id="130" name="CuadroTexto 129">
            <a:extLst>
              <a:ext uri="{FF2B5EF4-FFF2-40B4-BE49-F238E27FC236}">
                <a16:creationId xmlns:a16="http://schemas.microsoft.com/office/drawing/2014/main" id="{85FA60AD-30B4-48B5-8C69-F822BA5135FA}"/>
              </a:ext>
            </a:extLst>
          </p:cNvPr>
          <p:cNvSpPr txBox="1"/>
          <p:nvPr/>
        </p:nvSpPr>
        <p:spPr>
          <a:xfrm>
            <a:off x="564464" y="844909"/>
            <a:ext cx="6398720" cy="1446550"/>
          </a:xfrm>
          <a:prstGeom prst="rect">
            <a:avLst/>
          </a:prstGeom>
          <a:noFill/>
        </p:spPr>
        <p:txBody>
          <a:bodyPr wrap="square" rtlCol="0">
            <a:spAutoFit/>
          </a:bodyPr>
          <a:lstStyle/>
          <a:p>
            <a:r>
              <a:rPr lang="en-US" sz="8800" dirty="0">
                <a:solidFill>
                  <a:srgbClr val="DDC43D"/>
                </a:solidFill>
                <a:latin typeface="Merry Christmas Flake" pitchFamily="2" charset="0"/>
              </a:rPr>
              <a:t>Merry </a:t>
            </a:r>
            <a:r>
              <a:rPr lang="en-US" sz="8800" dirty="0">
                <a:solidFill>
                  <a:srgbClr val="F4F4F4"/>
                </a:solidFill>
                <a:latin typeface="Merry Christmas Flake" pitchFamily="2" charset="0"/>
              </a:rPr>
              <a:t>Christmas</a:t>
            </a:r>
          </a:p>
        </p:txBody>
      </p:sp>
      <p:grpSp>
        <p:nvGrpSpPr>
          <p:cNvPr id="132" name="Group 43">
            <a:extLst>
              <a:ext uri="{FF2B5EF4-FFF2-40B4-BE49-F238E27FC236}">
                <a16:creationId xmlns:a16="http://schemas.microsoft.com/office/drawing/2014/main" id="{4ACA496E-77E7-48CC-AD53-113B86BBFE9A}"/>
              </a:ext>
            </a:extLst>
          </p:cNvPr>
          <p:cNvGrpSpPr>
            <a:grpSpLocks noChangeAspect="1"/>
          </p:cNvGrpSpPr>
          <p:nvPr/>
        </p:nvGrpSpPr>
        <p:grpSpPr bwMode="auto">
          <a:xfrm>
            <a:off x="9258301" y="3957638"/>
            <a:ext cx="4356100" cy="4140199"/>
            <a:chOff x="5832" y="2493"/>
            <a:chExt cx="2744" cy="2608"/>
          </a:xfrm>
        </p:grpSpPr>
        <p:sp>
          <p:nvSpPr>
            <p:cNvPr id="134" name="Freeform 44">
              <a:extLst>
                <a:ext uri="{FF2B5EF4-FFF2-40B4-BE49-F238E27FC236}">
                  <a16:creationId xmlns:a16="http://schemas.microsoft.com/office/drawing/2014/main" id="{F5C07B63-6B8C-475C-ADAC-ED04901DEFD9}"/>
                </a:ext>
              </a:extLst>
            </p:cNvPr>
            <p:cNvSpPr>
              <a:spLocks/>
            </p:cNvSpPr>
            <p:nvPr/>
          </p:nvSpPr>
          <p:spPr bwMode="auto">
            <a:xfrm>
              <a:off x="6952" y="3499"/>
              <a:ext cx="1624" cy="1602"/>
            </a:xfrm>
            <a:custGeom>
              <a:avLst/>
              <a:gdLst>
                <a:gd name="T0" fmla="*/ 523 w 683"/>
                <a:gd name="T1" fmla="*/ 87 h 674"/>
                <a:gd name="T2" fmla="*/ 110 w 683"/>
                <a:gd name="T3" fmla="*/ 117 h 674"/>
                <a:gd name="T4" fmla="*/ 107 w 683"/>
                <a:gd name="T5" fmla="*/ 531 h 674"/>
                <a:gd name="T6" fmla="*/ 528 w 683"/>
                <a:gd name="T7" fmla="*/ 508 h 674"/>
                <a:gd name="T8" fmla="*/ 523 w 683"/>
                <a:gd name="T9" fmla="*/ 87 h 674"/>
              </a:gdLst>
              <a:ahLst/>
              <a:cxnLst>
                <a:cxn ang="0">
                  <a:pos x="T0" y="T1"/>
                </a:cxn>
                <a:cxn ang="0">
                  <a:pos x="T2" y="T3"/>
                </a:cxn>
                <a:cxn ang="0">
                  <a:pos x="T4" y="T5"/>
                </a:cxn>
                <a:cxn ang="0">
                  <a:pos x="T6" y="T7"/>
                </a:cxn>
                <a:cxn ang="0">
                  <a:pos x="T8" y="T9"/>
                </a:cxn>
              </a:cxnLst>
              <a:rect l="0" t="0" r="r" b="b"/>
              <a:pathLst>
                <a:path w="683" h="674">
                  <a:moveTo>
                    <a:pt x="523" y="87"/>
                  </a:moveTo>
                  <a:cubicBezTo>
                    <a:pt x="385" y="3"/>
                    <a:pt x="219" y="0"/>
                    <a:pt x="110" y="117"/>
                  </a:cubicBezTo>
                  <a:cubicBezTo>
                    <a:pt x="0" y="234"/>
                    <a:pt x="14" y="400"/>
                    <a:pt x="107" y="531"/>
                  </a:cubicBezTo>
                  <a:cubicBezTo>
                    <a:pt x="200" y="663"/>
                    <a:pt x="373" y="674"/>
                    <a:pt x="528" y="508"/>
                  </a:cubicBezTo>
                  <a:cubicBezTo>
                    <a:pt x="683" y="343"/>
                    <a:pt x="660" y="171"/>
                    <a:pt x="523" y="87"/>
                  </a:cubicBezTo>
                </a:path>
              </a:pathLst>
            </a:custGeom>
            <a:solidFill>
              <a:srgbClr val="EADB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45">
              <a:extLst>
                <a:ext uri="{FF2B5EF4-FFF2-40B4-BE49-F238E27FC236}">
                  <a16:creationId xmlns:a16="http://schemas.microsoft.com/office/drawing/2014/main" id="{934F3C43-E030-44FA-8E9B-6175DD97138C}"/>
                </a:ext>
              </a:extLst>
            </p:cNvPr>
            <p:cNvSpPr>
              <a:spLocks/>
            </p:cNvSpPr>
            <p:nvPr/>
          </p:nvSpPr>
          <p:spPr bwMode="auto">
            <a:xfrm>
              <a:off x="7044" y="3499"/>
              <a:ext cx="1532" cy="1504"/>
            </a:xfrm>
            <a:custGeom>
              <a:avLst/>
              <a:gdLst>
                <a:gd name="T0" fmla="*/ 489 w 644"/>
                <a:gd name="T1" fmla="*/ 508 h 633"/>
                <a:gd name="T2" fmla="*/ 484 w 644"/>
                <a:gd name="T3" fmla="*/ 87 h 633"/>
                <a:gd name="T4" fmla="*/ 71 w 644"/>
                <a:gd name="T5" fmla="*/ 117 h 633"/>
                <a:gd name="T6" fmla="*/ 0 w 644"/>
                <a:gd name="T7" fmla="*/ 251 h 633"/>
                <a:gd name="T8" fmla="*/ 101 w 644"/>
                <a:gd name="T9" fmla="*/ 172 h 633"/>
                <a:gd name="T10" fmla="*/ 485 w 644"/>
                <a:gd name="T11" fmla="*/ 153 h 633"/>
                <a:gd name="T12" fmla="*/ 247 w 644"/>
                <a:gd name="T13" fmla="*/ 631 h 633"/>
                <a:gd name="T14" fmla="*/ 247 w 644"/>
                <a:gd name="T15" fmla="*/ 631 h 633"/>
                <a:gd name="T16" fmla="*/ 489 w 644"/>
                <a:gd name="T17" fmla="*/ 508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4" h="633">
                  <a:moveTo>
                    <a:pt x="489" y="508"/>
                  </a:moveTo>
                  <a:cubicBezTo>
                    <a:pt x="644" y="343"/>
                    <a:pt x="621" y="171"/>
                    <a:pt x="484" y="87"/>
                  </a:cubicBezTo>
                  <a:cubicBezTo>
                    <a:pt x="346" y="3"/>
                    <a:pt x="180" y="0"/>
                    <a:pt x="71" y="117"/>
                  </a:cubicBezTo>
                  <a:cubicBezTo>
                    <a:pt x="33" y="157"/>
                    <a:pt x="10" y="203"/>
                    <a:pt x="0" y="251"/>
                  </a:cubicBezTo>
                  <a:cubicBezTo>
                    <a:pt x="23" y="242"/>
                    <a:pt x="58" y="220"/>
                    <a:pt x="101" y="172"/>
                  </a:cubicBezTo>
                  <a:cubicBezTo>
                    <a:pt x="181" y="84"/>
                    <a:pt x="344" y="46"/>
                    <a:pt x="485" y="153"/>
                  </a:cubicBezTo>
                  <a:cubicBezTo>
                    <a:pt x="626" y="260"/>
                    <a:pt x="507" y="588"/>
                    <a:pt x="247" y="631"/>
                  </a:cubicBezTo>
                  <a:cubicBezTo>
                    <a:pt x="247" y="631"/>
                    <a:pt x="247" y="631"/>
                    <a:pt x="247" y="631"/>
                  </a:cubicBezTo>
                  <a:cubicBezTo>
                    <a:pt x="323" y="633"/>
                    <a:pt x="408" y="594"/>
                    <a:pt x="489" y="508"/>
                  </a:cubicBezTo>
                </a:path>
              </a:pathLst>
            </a:custGeom>
            <a:solidFill>
              <a:srgbClr val="D8CB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46">
              <a:extLst>
                <a:ext uri="{FF2B5EF4-FFF2-40B4-BE49-F238E27FC236}">
                  <a16:creationId xmlns:a16="http://schemas.microsoft.com/office/drawing/2014/main" id="{EF11FCDE-E85F-4C77-8E34-E71F720E00E2}"/>
                </a:ext>
              </a:extLst>
            </p:cNvPr>
            <p:cNvSpPr>
              <a:spLocks/>
            </p:cNvSpPr>
            <p:nvPr/>
          </p:nvSpPr>
          <p:spPr bwMode="auto">
            <a:xfrm>
              <a:off x="6196" y="2712"/>
              <a:ext cx="955" cy="1050"/>
            </a:xfrm>
            <a:custGeom>
              <a:avLst/>
              <a:gdLst>
                <a:gd name="T0" fmla="*/ 0 w 402"/>
                <a:gd name="T1" fmla="*/ 442 h 442"/>
                <a:gd name="T2" fmla="*/ 402 w 402"/>
                <a:gd name="T3" fmla="*/ 0 h 442"/>
                <a:gd name="T4" fmla="*/ 155 w 402"/>
                <a:gd name="T5" fmla="*/ 193 h 442"/>
                <a:gd name="T6" fmla="*/ 0 w 402"/>
                <a:gd name="T7" fmla="*/ 442 h 442"/>
              </a:gdLst>
              <a:ahLst/>
              <a:cxnLst>
                <a:cxn ang="0">
                  <a:pos x="T0" y="T1"/>
                </a:cxn>
                <a:cxn ang="0">
                  <a:pos x="T2" y="T3"/>
                </a:cxn>
                <a:cxn ang="0">
                  <a:pos x="T4" y="T5"/>
                </a:cxn>
                <a:cxn ang="0">
                  <a:pos x="T6" y="T7"/>
                </a:cxn>
              </a:cxnLst>
              <a:rect l="0" t="0" r="r" b="b"/>
              <a:pathLst>
                <a:path w="402" h="442">
                  <a:moveTo>
                    <a:pt x="0" y="442"/>
                  </a:moveTo>
                  <a:cubicBezTo>
                    <a:pt x="75" y="395"/>
                    <a:pt x="260" y="227"/>
                    <a:pt x="402" y="0"/>
                  </a:cubicBezTo>
                  <a:cubicBezTo>
                    <a:pt x="402" y="0"/>
                    <a:pt x="293" y="35"/>
                    <a:pt x="155" y="193"/>
                  </a:cubicBezTo>
                  <a:cubicBezTo>
                    <a:pt x="17" y="351"/>
                    <a:pt x="0" y="442"/>
                    <a:pt x="0" y="442"/>
                  </a:cubicBezTo>
                  <a:close/>
                </a:path>
              </a:pathLst>
            </a:custGeom>
            <a:solidFill>
              <a:srgbClr val="3131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47">
              <a:extLst>
                <a:ext uri="{FF2B5EF4-FFF2-40B4-BE49-F238E27FC236}">
                  <a16:creationId xmlns:a16="http://schemas.microsoft.com/office/drawing/2014/main" id="{650C74CC-D45B-4D52-8365-513D4E159954}"/>
                </a:ext>
              </a:extLst>
            </p:cNvPr>
            <p:cNvSpPr>
              <a:spLocks/>
            </p:cNvSpPr>
            <p:nvPr/>
          </p:nvSpPr>
          <p:spPr bwMode="auto">
            <a:xfrm>
              <a:off x="6229" y="2821"/>
              <a:ext cx="1377" cy="1374"/>
            </a:xfrm>
            <a:custGeom>
              <a:avLst/>
              <a:gdLst>
                <a:gd name="T0" fmla="*/ 108 w 579"/>
                <a:gd name="T1" fmla="*/ 116 h 578"/>
                <a:gd name="T2" fmla="*/ 160 w 579"/>
                <a:gd name="T3" fmla="*/ 490 h 578"/>
                <a:gd name="T4" fmla="*/ 445 w 579"/>
                <a:gd name="T5" fmla="*/ 431 h 578"/>
                <a:gd name="T6" fmla="*/ 484 w 579"/>
                <a:gd name="T7" fmla="*/ 143 h 578"/>
                <a:gd name="T8" fmla="*/ 108 w 579"/>
                <a:gd name="T9" fmla="*/ 116 h 578"/>
              </a:gdLst>
              <a:ahLst/>
              <a:cxnLst>
                <a:cxn ang="0">
                  <a:pos x="T0" y="T1"/>
                </a:cxn>
                <a:cxn ang="0">
                  <a:pos x="T2" y="T3"/>
                </a:cxn>
                <a:cxn ang="0">
                  <a:pos x="T4" y="T5"/>
                </a:cxn>
                <a:cxn ang="0">
                  <a:pos x="T6" y="T7"/>
                </a:cxn>
                <a:cxn ang="0">
                  <a:pos x="T8" y="T9"/>
                </a:cxn>
              </a:cxnLst>
              <a:rect l="0" t="0" r="r" b="b"/>
              <a:pathLst>
                <a:path w="579" h="578">
                  <a:moveTo>
                    <a:pt x="108" y="116"/>
                  </a:moveTo>
                  <a:cubicBezTo>
                    <a:pt x="0" y="232"/>
                    <a:pt x="49" y="402"/>
                    <a:pt x="160" y="490"/>
                  </a:cubicBezTo>
                  <a:cubicBezTo>
                    <a:pt x="271" y="578"/>
                    <a:pt x="384" y="496"/>
                    <a:pt x="445" y="431"/>
                  </a:cubicBezTo>
                  <a:cubicBezTo>
                    <a:pt x="505" y="367"/>
                    <a:pt x="579" y="248"/>
                    <a:pt x="484" y="143"/>
                  </a:cubicBezTo>
                  <a:cubicBezTo>
                    <a:pt x="389" y="39"/>
                    <a:pt x="217" y="0"/>
                    <a:pt x="108" y="116"/>
                  </a:cubicBezTo>
                </a:path>
              </a:pathLst>
            </a:custGeom>
            <a:solidFill>
              <a:srgbClr val="EADB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48">
              <a:extLst>
                <a:ext uri="{FF2B5EF4-FFF2-40B4-BE49-F238E27FC236}">
                  <a16:creationId xmlns:a16="http://schemas.microsoft.com/office/drawing/2014/main" id="{6F6791EF-F8F9-4DDB-96AC-DB273C61FE06}"/>
                </a:ext>
              </a:extLst>
            </p:cNvPr>
            <p:cNvSpPr>
              <a:spLocks/>
            </p:cNvSpPr>
            <p:nvPr/>
          </p:nvSpPr>
          <p:spPr bwMode="auto">
            <a:xfrm>
              <a:off x="6315" y="2821"/>
              <a:ext cx="1386" cy="1241"/>
            </a:xfrm>
            <a:custGeom>
              <a:avLst/>
              <a:gdLst>
                <a:gd name="T0" fmla="*/ 448 w 583"/>
                <a:gd name="T1" fmla="*/ 143 h 522"/>
                <a:gd name="T2" fmla="*/ 72 w 583"/>
                <a:gd name="T3" fmla="*/ 116 h 522"/>
                <a:gd name="T4" fmla="*/ 23 w 583"/>
                <a:gd name="T5" fmla="*/ 342 h 522"/>
                <a:gd name="T6" fmla="*/ 261 w 583"/>
                <a:gd name="T7" fmla="*/ 113 h 522"/>
                <a:gd name="T8" fmla="*/ 270 w 583"/>
                <a:gd name="T9" fmla="*/ 522 h 522"/>
                <a:gd name="T10" fmla="*/ 409 w 583"/>
                <a:gd name="T11" fmla="*/ 431 h 522"/>
                <a:gd name="T12" fmla="*/ 448 w 583"/>
                <a:gd name="T13" fmla="*/ 143 h 522"/>
              </a:gdLst>
              <a:ahLst/>
              <a:cxnLst>
                <a:cxn ang="0">
                  <a:pos x="T0" y="T1"/>
                </a:cxn>
                <a:cxn ang="0">
                  <a:pos x="T2" y="T3"/>
                </a:cxn>
                <a:cxn ang="0">
                  <a:pos x="T4" y="T5"/>
                </a:cxn>
                <a:cxn ang="0">
                  <a:pos x="T6" y="T7"/>
                </a:cxn>
                <a:cxn ang="0">
                  <a:pos x="T8" y="T9"/>
                </a:cxn>
                <a:cxn ang="0">
                  <a:pos x="T10" y="T11"/>
                </a:cxn>
                <a:cxn ang="0">
                  <a:pos x="T12" y="T13"/>
                </a:cxn>
              </a:cxnLst>
              <a:rect l="0" t="0" r="r" b="b"/>
              <a:pathLst>
                <a:path w="583" h="522">
                  <a:moveTo>
                    <a:pt x="448" y="143"/>
                  </a:moveTo>
                  <a:cubicBezTo>
                    <a:pt x="353" y="39"/>
                    <a:pt x="181" y="0"/>
                    <a:pt x="72" y="116"/>
                  </a:cubicBezTo>
                  <a:cubicBezTo>
                    <a:pt x="10" y="182"/>
                    <a:pt x="0" y="266"/>
                    <a:pt x="23" y="342"/>
                  </a:cubicBezTo>
                  <a:cubicBezTo>
                    <a:pt x="71" y="269"/>
                    <a:pt x="188" y="105"/>
                    <a:pt x="261" y="113"/>
                  </a:cubicBezTo>
                  <a:cubicBezTo>
                    <a:pt x="354" y="122"/>
                    <a:pt x="583" y="335"/>
                    <a:pt x="270" y="522"/>
                  </a:cubicBezTo>
                  <a:cubicBezTo>
                    <a:pt x="326" y="507"/>
                    <a:pt x="375" y="467"/>
                    <a:pt x="409" y="431"/>
                  </a:cubicBezTo>
                  <a:cubicBezTo>
                    <a:pt x="469" y="367"/>
                    <a:pt x="543" y="248"/>
                    <a:pt x="448" y="143"/>
                  </a:cubicBezTo>
                </a:path>
              </a:pathLst>
            </a:custGeom>
            <a:solidFill>
              <a:srgbClr val="D8CB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49">
              <a:extLst>
                <a:ext uri="{FF2B5EF4-FFF2-40B4-BE49-F238E27FC236}">
                  <a16:creationId xmlns:a16="http://schemas.microsoft.com/office/drawing/2014/main" id="{198C7036-96A5-442B-9D20-4D47BDDEB009}"/>
                </a:ext>
              </a:extLst>
            </p:cNvPr>
            <p:cNvSpPr>
              <a:spLocks/>
            </p:cNvSpPr>
            <p:nvPr/>
          </p:nvSpPr>
          <p:spPr bwMode="auto">
            <a:xfrm>
              <a:off x="5832" y="2493"/>
              <a:ext cx="1319" cy="1269"/>
            </a:xfrm>
            <a:custGeom>
              <a:avLst/>
              <a:gdLst>
                <a:gd name="T0" fmla="*/ 153 w 555"/>
                <a:gd name="T1" fmla="*/ 534 h 534"/>
                <a:gd name="T2" fmla="*/ 555 w 555"/>
                <a:gd name="T3" fmla="*/ 92 h 534"/>
                <a:gd name="T4" fmla="*/ 406 w 555"/>
                <a:gd name="T5" fmla="*/ 146 h 534"/>
                <a:gd name="T6" fmla="*/ 276 w 555"/>
                <a:gd name="T7" fmla="*/ 0 h 534"/>
                <a:gd name="T8" fmla="*/ 19 w 555"/>
                <a:gd name="T9" fmla="*/ 291 h 534"/>
                <a:gd name="T10" fmla="*/ 189 w 555"/>
                <a:gd name="T11" fmla="*/ 400 h 534"/>
                <a:gd name="T12" fmla="*/ 153 w 555"/>
                <a:gd name="T13" fmla="*/ 534 h 534"/>
              </a:gdLst>
              <a:ahLst/>
              <a:cxnLst>
                <a:cxn ang="0">
                  <a:pos x="T0" y="T1"/>
                </a:cxn>
                <a:cxn ang="0">
                  <a:pos x="T2" y="T3"/>
                </a:cxn>
                <a:cxn ang="0">
                  <a:pos x="T4" y="T5"/>
                </a:cxn>
                <a:cxn ang="0">
                  <a:pos x="T6" y="T7"/>
                </a:cxn>
                <a:cxn ang="0">
                  <a:pos x="T8" y="T9"/>
                </a:cxn>
                <a:cxn ang="0">
                  <a:pos x="T10" y="T11"/>
                </a:cxn>
                <a:cxn ang="0">
                  <a:pos x="T12" y="T13"/>
                </a:cxn>
              </a:cxnLst>
              <a:rect l="0" t="0" r="r" b="b"/>
              <a:pathLst>
                <a:path w="555" h="534">
                  <a:moveTo>
                    <a:pt x="153" y="534"/>
                  </a:moveTo>
                  <a:cubicBezTo>
                    <a:pt x="153" y="534"/>
                    <a:pt x="334" y="245"/>
                    <a:pt x="555" y="92"/>
                  </a:cubicBezTo>
                  <a:cubicBezTo>
                    <a:pt x="555" y="92"/>
                    <a:pt x="471" y="102"/>
                    <a:pt x="406" y="146"/>
                  </a:cubicBezTo>
                  <a:cubicBezTo>
                    <a:pt x="406" y="146"/>
                    <a:pt x="314" y="1"/>
                    <a:pt x="276" y="0"/>
                  </a:cubicBezTo>
                  <a:cubicBezTo>
                    <a:pt x="239" y="0"/>
                    <a:pt x="38" y="261"/>
                    <a:pt x="19" y="291"/>
                  </a:cubicBezTo>
                  <a:cubicBezTo>
                    <a:pt x="0" y="322"/>
                    <a:pt x="189" y="400"/>
                    <a:pt x="189" y="400"/>
                  </a:cubicBezTo>
                  <a:cubicBezTo>
                    <a:pt x="189" y="400"/>
                    <a:pt x="144" y="491"/>
                    <a:pt x="153" y="534"/>
                  </a:cubicBezTo>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50">
              <a:extLst>
                <a:ext uri="{FF2B5EF4-FFF2-40B4-BE49-F238E27FC236}">
                  <a16:creationId xmlns:a16="http://schemas.microsoft.com/office/drawing/2014/main" id="{BB232FB9-4DA5-425C-8E8C-E4521D7B2CA1}"/>
                </a:ext>
              </a:extLst>
            </p:cNvPr>
            <p:cNvSpPr>
              <a:spLocks/>
            </p:cNvSpPr>
            <p:nvPr/>
          </p:nvSpPr>
          <p:spPr bwMode="auto">
            <a:xfrm>
              <a:off x="6198" y="2750"/>
              <a:ext cx="599" cy="694"/>
            </a:xfrm>
            <a:custGeom>
              <a:avLst/>
              <a:gdLst>
                <a:gd name="T0" fmla="*/ 35 w 252"/>
                <a:gd name="T1" fmla="*/ 292 h 292"/>
                <a:gd name="T2" fmla="*/ 252 w 252"/>
                <a:gd name="T3" fmla="*/ 38 h 292"/>
                <a:gd name="T4" fmla="*/ 226 w 252"/>
                <a:gd name="T5" fmla="*/ 0 h 292"/>
                <a:gd name="T6" fmla="*/ 0 w 252"/>
                <a:gd name="T7" fmla="*/ 276 h 292"/>
                <a:gd name="T8" fmla="*/ 35 w 252"/>
                <a:gd name="T9" fmla="*/ 292 h 292"/>
              </a:gdLst>
              <a:ahLst/>
              <a:cxnLst>
                <a:cxn ang="0">
                  <a:pos x="T0" y="T1"/>
                </a:cxn>
                <a:cxn ang="0">
                  <a:pos x="T2" y="T3"/>
                </a:cxn>
                <a:cxn ang="0">
                  <a:pos x="T4" y="T5"/>
                </a:cxn>
                <a:cxn ang="0">
                  <a:pos x="T6" y="T7"/>
                </a:cxn>
                <a:cxn ang="0">
                  <a:pos x="T8" y="T9"/>
                </a:cxn>
              </a:cxnLst>
              <a:rect l="0" t="0" r="r" b="b"/>
              <a:pathLst>
                <a:path w="252" h="292">
                  <a:moveTo>
                    <a:pt x="35" y="292"/>
                  </a:moveTo>
                  <a:cubicBezTo>
                    <a:pt x="35" y="292"/>
                    <a:pt x="101" y="168"/>
                    <a:pt x="252" y="38"/>
                  </a:cubicBezTo>
                  <a:cubicBezTo>
                    <a:pt x="226" y="0"/>
                    <a:pt x="226" y="0"/>
                    <a:pt x="226" y="0"/>
                  </a:cubicBezTo>
                  <a:cubicBezTo>
                    <a:pt x="226" y="0"/>
                    <a:pt x="76" y="102"/>
                    <a:pt x="0" y="276"/>
                  </a:cubicBezTo>
                  <a:cubicBezTo>
                    <a:pt x="35" y="292"/>
                    <a:pt x="35" y="292"/>
                    <a:pt x="35" y="292"/>
                  </a:cubicBezTo>
                </a:path>
              </a:pathLst>
            </a:custGeom>
            <a:solidFill>
              <a:srgbClr val="E5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51">
              <a:extLst>
                <a:ext uri="{FF2B5EF4-FFF2-40B4-BE49-F238E27FC236}">
                  <a16:creationId xmlns:a16="http://schemas.microsoft.com/office/drawing/2014/main" id="{516F3B07-9586-441C-9BE2-442EDB87FC56}"/>
                </a:ext>
              </a:extLst>
            </p:cNvPr>
            <p:cNvSpPr>
              <a:spLocks/>
            </p:cNvSpPr>
            <p:nvPr/>
          </p:nvSpPr>
          <p:spPr bwMode="auto">
            <a:xfrm>
              <a:off x="6450" y="3028"/>
              <a:ext cx="797" cy="998"/>
            </a:xfrm>
            <a:custGeom>
              <a:avLst/>
              <a:gdLst>
                <a:gd name="T0" fmla="*/ 70 w 335"/>
                <a:gd name="T1" fmla="*/ 183 h 420"/>
                <a:gd name="T2" fmla="*/ 111 w 335"/>
                <a:gd name="T3" fmla="*/ 391 h 420"/>
                <a:gd name="T4" fmla="*/ 323 w 335"/>
                <a:gd name="T5" fmla="*/ 247 h 420"/>
                <a:gd name="T6" fmla="*/ 70 w 335"/>
                <a:gd name="T7" fmla="*/ 183 h 420"/>
              </a:gdLst>
              <a:ahLst/>
              <a:cxnLst>
                <a:cxn ang="0">
                  <a:pos x="T0" y="T1"/>
                </a:cxn>
                <a:cxn ang="0">
                  <a:pos x="T2" y="T3"/>
                </a:cxn>
                <a:cxn ang="0">
                  <a:pos x="T4" y="T5"/>
                </a:cxn>
                <a:cxn ang="0">
                  <a:pos x="T6" y="T7"/>
                </a:cxn>
              </a:cxnLst>
              <a:rect l="0" t="0" r="r" b="b"/>
              <a:pathLst>
                <a:path w="335" h="420">
                  <a:moveTo>
                    <a:pt x="70" y="183"/>
                  </a:moveTo>
                  <a:cubicBezTo>
                    <a:pt x="0" y="280"/>
                    <a:pt x="28" y="363"/>
                    <a:pt x="111" y="391"/>
                  </a:cubicBezTo>
                  <a:cubicBezTo>
                    <a:pt x="195" y="420"/>
                    <a:pt x="310" y="343"/>
                    <a:pt x="323" y="247"/>
                  </a:cubicBezTo>
                  <a:cubicBezTo>
                    <a:pt x="335" y="152"/>
                    <a:pt x="201" y="0"/>
                    <a:pt x="70" y="183"/>
                  </a:cubicBezTo>
                  <a:close/>
                </a:path>
              </a:pathLst>
            </a:custGeom>
            <a:solidFill>
              <a:srgbClr val="F5E4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52">
              <a:extLst>
                <a:ext uri="{FF2B5EF4-FFF2-40B4-BE49-F238E27FC236}">
                  <a16:creationId xmlns:a16="http://schemas.microsoft.com/office/drawing/2014/main" id="{41936FE3-7971-49E0-82D7-1AEA7E070011}"/>
                </a:ext>
              </a:extLst>
            </p:cNvPr>
            <p:cNvSpPr>
              <a:spLocks/>
            </p:cNvSpPr>
            <p:nvPr/>
          </p:nvSpPr>
          <p:spPr bwMode="auto">
            <a:xfrm>
              <a:off x="7028" y="3634"/>
              <a:ext cx="844" cy="1046"/>
            </a:xfrm>
            <a:custGeom>
              <a:avLst/>
              <a:gdLst>
                <a:gd name="T0" fmla="*/ 263 w 355"/>
                <a:gd name="T1" fmla="*/ 18 h 440"/>
                <a:gd name="T2" fmla="*/ 213 w 355"/>
                <a:gd name="T3" fmla="*/ 3 h 440"/>
                <a:gd name="T4" fmla="*/ 122 w 355"/>
                <a:gd name="T5" fmla="*/ 75 h 440"/>
                <a:gd name="T6" fmla="*/ 6 w 355"/>
                <a:gd name="T7" fmla="*/ 199 h 440"/>
                <a:gd name="T8" fmla="*/ 1 w 355"/>
                <a:gd name="T9" fmla="*/ 268 h 440"/>
                <a:gd name="T10" fmla="*/ 97 w 355"/>
                <a:gd name="T11" fmla="*/ 228 h 440"/>
                <a:gd name="T12" fmla="*/ 223 w 355"/>
                <a:gd name="T13" fmla="*/ 429 h 440"/>
                <a:gd name="T14" fmla="*/ 240 w 355"/>
                <a:gd name="T15" fmla="*/ 433 h 440"/>
                <a:gd name="T16" fmla="*/ 257 w 355"/>
                <a:gd name="T17" fmla="*/ 433 h 440"/>
                <a:gd name="T18" fmla="*/ 309 w 355"/>
                <a:gd name="T19" fmla="*/ 398 h 440"/>
                <a:gd name="T20" fmla="*/ 315 w 355"/>
                <a:gd name="T21" fmla="*/ 326 h 440"/>
                <a:gd name="T22" fmla="*/ 171 w 355"/>
                <a:gd name="T23" fmla="*/ 191 h 440"/>
                <a:gd name="T24" fmla="*/ 226 w 355"/>
                <a:gd name="T25" fmla="*/ 104 h 440"/>
                <a:gd name="T26" fmla="*/ 263 w 355"/>
                <a:gd name="T27" fmla="*/ 18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5" h="440">
                  <a:moveTo>
                    <a:pt x="263" y="18"/>
                  </a:moveTo>
                  <a:cubicBezTo>
                    <a:pt x="263" y="0"/>
                    <a:pt x="213" y="3"/>
                    <a:pt x="213" y="3"/>
                  </a:cubicBezTo>
                  <a:cubicBezTo>
                    <a:pt x="122" y="75"/>
                    <a:pt x="122" y="75"/>
                    <a:pt x="122" y="75"/>
                  </a:cubicBezTo>
                  <a:cubicBezTo>
                    <a:pt x="6" y="199"/>
                    <a:pt x="6" y="199"/>
                    <a:pt x="6" y="199"/>
                  </a:cubicBezTo>
                  <a:cubicBezTo>
                    <a:pt x="2" y="221"/>
                    <a:pt x="0" y="245"/>
                    <a:pt x="1" y="268"/>
                  </a:cubicBezTo>
                  <a:cubicBezTo>
                    <a:pt x="17" y="270"/>
                    <a:pt x="47" y="264"/>
                    <a:pt x="97" y="228"/>
                  </a:cubicBezTo>
                  <a:cubicBezTo>
                    <a:pt x="97" y="228"/>
                    <a:pt x="203" y="416"/>
                    <a:pt x="223" y="429"/>
                  </a:cubicBezTo>
                  <a:cubicBezTo>
                    <a:pt x="234" y="437"/>
                    <a:pt x="236" y="435"/>
                    <a:pt x="240" y="433"/>
                  </a:cubicBezTo>
                  <a:cubicBezTo>
                    <a:pt x="244" y="431"/>
                    <a:pt x="247" y="430"/>
                    <a:pt x="257" y="433"/>
                  </a:cubicBezTo>
                  <a:cubicBezTo>
                    <a:pt x="277" y="440"/>
                    <a:pt x="308" y="420"/>
                    <a:pt x="309" y="398"/>
                  </a:cubicBezTo>
                  <a:cubicBezTo>
                    <a:pt x="310" y="376"/>
                    <a:pt x="355" y="360"/>
                    <a:pt x="315" y="326"/>
                  </a:cubicBezTo>
                  <a:cubicBezTo>
                    <a:pt x="275" y="293"/>
                    <a:pt x="182" y="206"/>
                    <a:pt x="171" y="191"/>
                  </a:cubicBezTo>
                  <a:cubicBezTo>
                    <a:pt x="160" y="175"/>
                    <a:pt x="206" y="137"/>
                    <a:pt x="226" y="104"/>
                  </a:cubicBezTo>
                  <a:cubicBezTo>
                    <a:pt x="247" y="71"/>
                    <a:pt x="264" y="37"/>
                    <a:pt x="263" y="18"/>
                  </a:cubicBezTo>
                </a:path>
              </a:pathLst>
            </a:custGeom>
            <a:solidFill>
              <a:srgbClr val="D8CB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53">
              <a:extLst>
                <a:ext uri="{FF2B5EF4-FFF2-40B4-BE49-F238E27FC236}">
                  <a16:creationId xmlns:a16="http://schemas.microsoft.com/office/drawing/2014/main" id="{DB6417CE-5C06-4738-B3D4-CD520EBAD533}"/>
                </a:ext>
              </a:extLst>
            </p:cNvPr>
            <p:cNvSpPr>
              <a:spLocks noEditPoints="1"/>
            </p:cNvSpPr>
            <p:nvPr/>
          </p:nvSpPr>
          <p:spPr bwMode="auto">
            <a:xfrm>
              <a:off x="6467" y="2493"/>
              <a:ext cx="330" cy="347"/>
            </a:xfrm>
            <a:custGeom>
              <a:avLst/>
              <a:gdLst>
                <a:gd name="T0" fmla="*/ 0 w 139"/>
                <a:gd name="T1" fmla="*/ 3 h 146"/>
                <a:gd name="T2" fmla="*/ 0 w 139"/>
                <a:gd name="T3" fmla="*/ 3 h 146"/>
                <a:gd name="T4" fmla="*/ 0 w 139"/>
                <a:gd name="T5" fmla="*/ 3 h 146"/>
                <a:gd name="T6" fmla="*/ 0 w 139"/>
                <a:gd name="T7" fmla="*/ 3 h 146"/>
                <a:gd name="T8" fmla="*/ 1 w 139"/>
                <a:gd name="T9" fmla="*/ 3 h 146"/>
                <a:gd name="T10" fmla="*/ 1 w 139"/>
                <a:gd name="T11" fmla="*/ 3 h 146"/>
                <a:gd name="T12" fmla="*/ 1 w 139"/>
                <a:gd name="T13" fmla="*/ 3 h 146"/>
                <a:gd name="T14" fmla="*/ 1 w 139"/>
                <a:gd name="T15" fmla="*/ 3 h 146"/>
                <a:gd name="T16" fmla="*/ 1 w 139"/>
                <a:gd name="T17" fmla="*/ 3 h 146"/>
                <a:gd name="T18" fmla="*/ 1 w 139"/>
                <a:gd name="T19" fmla="*/ 3 h 146"/>
                <a:gd name="T20" fmla="*/ 1 w 139"/>
                <a:gd name="T21" fmla="*/ 3 h 146"/>
                <a:gd name="T22" fmla="*/ 1 w 139"/>
                <a:gd name="T23" fmla="*/ 3 h 146"/>
                <a:gd name="T24" fmla="*/ 1 w 139"/>
                <a:gd name="T25" fmla="*/ 3 h 146"/>
                <a:gd name="T26" fmla="*/ 1 w 139"/>
                <a:gd name="T27" fmla="*/ 3 h 146"/>
                <a:gd name="T28" fmla="*/ 1 w 139"/>
                <a:gd name="T29" fmla="*/ 3 h 146"/>
                <a:gd name="T30" fmla="*/ 1 w 139"/>
                <a:gd name="T31" fmla="*/ 3 h 146"/>
                <a:gd name="T32" fmla="*/ 9 w 139"/>
                <a:gd name="T33" fmla="*/ 0 h 146"/>
                <a:gd name="T34" fmla="*/ 9 w 139"/>
                <a:gd name="T35" fmla="*/ 0 h 146"/>
                <a:gd name="T36" fmla="*/ 9 w 139"/>
                <a:gd name="T37" fmla="*/ 0 h 146"/>
                <a:gd name="T38" fmla="*/ 9 w 139"/>
                <a:gd name="T39" fmla="*/ 0 h 146"/>
                <a:gd name="T40" fmla="*/ 9 w 139"/>
                <a:gd name="T41" fmla="*/ 0 h 146"/>
                <a:gd name="T42" fmla="*/ 9 w 139"/>
                <a:gd name="T43" fmla="*/ 0 h 146"/>
                <a:gd name="T44" fmla="*/ 9 w 139"/>
                <a:gd name="T45" fmla="*/ 0 h 146"/>
                <a:gd name="T46" fmla="*/ 9 w 139"/>
                <a:gd name="T47" fmla="*/ 0 h 146"/>
                <a:gd name="T48" fmla="*/ 9 w 139"/>
                <a:gd name="T49" fmla="*/ 0 h 146"/>
                <a:gd name="T50" fmla="*/ 9 w 139"/>
                <a:gd name="T51" fmla="*/ 0 h 146"/>
                <a:gd name="T52" fmla="*/ 9 w 139"/>
                <a:gd name="T53" fmla="*/ 0 h 146"/>
                <a:gd name="T54" fmla="*/ 9 w 139"/>
                <a:gd name="T55" fmla="*/ 0 h 146"/>
                <a:gd name="T56" fmla="*/ 9 w 139"/>
                <a:gd name="T57" fmla="*/ 0 h 146"/>
                <a:gd name="T58" fmla="*/ 9 w 139"/>
                <a:gd name="T59" fmla="*/ 0 h 146"/>
                <a:gd name="T60" fmla="*/ 9 w 139"/>
                <a:gd name="T61" fmla="*/ 0 h 146"/>
                <a:gd name="T62" fmla="*/ 9 w 139"/>
                <a:gd name="T63" fmla="*/ 0 h 146"/>
                <a:gd name="T64" fmla="*/ 9 w 139"/>
                <a:gd name="T65" fmla="*/ 0 h 146"/>
                <a:gd name="T66" fmla="*/ 139 w 139"/>
                <a:gd name="T67" fmla="*/ 146 h 146"/>
                <a:gd name="T68" fmla="*/ 9 w 139"/>
                <a:gd name="T6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9" h="146">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1" y="3"/>
                  </a:moveTo>
                  <a:cubicBezTo>
                    <a:pt x="1" y="3"/>
                    <a:pt x="1" y="3"/>
                    <a:pt x="0"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9" y="0"/>
                  </a:moveTo>
                  <a:cubicBezTo>
                    <a:pt x="7" y="0"/>
                    <a:pt x="4" y="1"/>
                    <a:pt x="1" y="3"/>
                  </a:cubicBezTo>
                  <a:cubicBezTo>
                    <a:pt x="4" y="1"/>
                    <a:pt x="7"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cubicBezTo>
                    <a:pt x="9" y="0"/>
                    <a:pt x="9" y="0"/>
                    <a:pt x="9" y="0"/>
                  </a:cubicBezTo>
                  <a:cubicBezTo>
                    <a:pt x="47" y="1"/>
                    <a:pt x="139" y="146"/>
                    <a:pt x="139" y="146"/>
                  </a:cubicBezTo>
                  <a:cubicBezTo>
                    <a:pt x="139" y="146"/>
                    <a:pt x="139" y="146"/>
                    <a:pt x="139" y="146"/>
                  </a:cubicBezTo>
                  <a:cubicBezTo>
                    <a:pt x="139" y="146"/>
                    <a:pt x="47" y="1"/>
                    <a:pt x="9" y="0"/>
                  </a:cubicBezTo>
                  <a:cubicBezTo>
                    <a:pt x="9" y="0"/>
                    <a:pt x="9" y="0"/>
                    <a:pt x="9" y="0"/>
                  </a:cubicBezTo>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54">
              <a:extLst>
                <a:ext uri="{FF2B5EF4-FFF2-40B4-BE49-F238E27FC236}">
                  <a16:creationId xmlns:a16="http://schemas.microsoft.com/office/drawing/2014/main" id="{157A2CED-6D2B-48E8-B7E5-8A2B8629AC72}"/>
                </a:ext>
              </a:extLst>
            </p:cNvPr>
            <p:cNvSpPr>
              <a:spLocks noEditPoints="1"/>
            </p:cNvSpPr>
            <p:nvPr/>
          </p:nvSpPr>
          <p:spPr bwMode="auto">
            <a:xfrm>
              <a:off x="6210" y="2493"/>
              <a:ext cx="587" cy="951"/>
            </a:xfrm>
            <a:custGeom>
              <a:avLst/>
              <a:gdLst>
                <a:gd name="T0" fmla="*/ 9 w 247"/>
                <a:gd name="T1" fmla="*/ 390 h 400"/>
                <a:gd name="T2" fmla="*/ 9 w 247"/>
                <a:gd name="T3" fmla="*/ 390 h 400"/>
                <a:gd name="T4" fmla="*/ 30 w 247"/>
                <a:gd name="T5" fmla="*/ 400 h 400"/>
                <a:gd name="T6" fmla="*/ 9 w 247"/>
                <a:gd name="T7" fmla="*/ 390 h 400"/>
                <a:gd name="T8" fmla="*/ 230 w 247"/>
                <a:gd name="T9" fmla="*/ 161 h 400"/>
                <a:gd name="T10" fmla="*/ 30 w 247"/>
                <a:gd name="T11" fmla="*/ 400 h 400"/>
                <a:gd name="T12" fmla="*/ 230 w 247"/>
                <a:gd name="T13" fmla="*/ 161 h 400"/>
                <a:gd name="T14" fmla="*/ 117 w 247"/>
                <a:gd name="T15" fmla="*/ 0 h 400"/>
                <a:gd name="T16" fmla="*/ 117 w 247"/>
                <a:gd name="T17" fmla="*/ 0 h 400"/>
                <a:gd name="T18" fmla="*/ 117 w 247"/>
                <a:gd name="T19" fmla="*/ 0 h 400"/>
                <a:gd name="T20" fmla="*/ 117 w 247"/>
                <a:gd name="T21" fmla="*/ 0 h 400"/>
                <a:gd name="T22" fmla="*/ 117 w 247"/>
                <a:gd name="T23" fmla="*/ 0 h 400"/>
                <a:gd name="T24" fmla="*/ 117 w 247"/>
                <a:gd name="T25" fmla="*/ 0 h 400"/>
                <a:gd name="T26" fmla="*/ 117 w 247"/>
                <a:gd name="T27" fmla="*/ 0 h 400"/>
                <a:gd name="T28" fmla="*/ 117 w 247"/>
                <a:gd name="T29" fmla="*/ 0 h 400"/>
                <a:gd name="T30" fmla="*/ 117 w 247"/>
                <a:gd name="T31" fmla="*/ 0 h 400"/>
                <a:gd name="T32" fmla="*/ 117 w 247"/>
                <a:gd name="T33" fmla="*/ 0 h 400"/>
                <a:gd name="T34" fmla="*/ 117 w 247"/>
                <a:gd name="T35" fmla="*/ 0 h 400"/>
                <a:gd name="T36" fmla="*/ 117 w 247"/>
                <a:gd name="T37" fmla="*/ 0 h 400"/>
                <a:gd name="T38" fmla="*/ 117 w 247"/>
                <a:gd name="T39" fmla="*/ 0 h 400"/>
                <a:gd name="T40" fmla="*/ 117 w 247"/>
                <a:gd name="T41" fmla="*/ 0 h 400"/>
                <a:gd name="T42" fmla="*/ 117 w 247"/>
                <a:gd name="T43" fmla="*/ 0 h 400"/>
                <a:gd name="T44" fmla="*/ 117 w 247"/>
                <a:gd name="T45" fmla="*/ 0 h 400"/>
                <a:gd name="T46" fmla="*/ 117 w 247"/>
                <a:gd name="T47" fmla="*/ 0 h 400"/>
                <a:gd name="T48" fmla="*/ 117 w 247"/>
                <a:gd name="T49" fmla="*/ 0 h 400"/>
                <a:gd name="T50" fmla="*/ 117 w 247"/>
                <a:gd name="T51" fmla="*/ 0 h 400"/>
                <a:gd name="T52" fmla="*/ 117 w 247"/>
                <a:gd name="T53" fmla="*/ 0 h 400"/>
                <a:gd name="T54" fmla="*/ 117 w 247"/>
                <a:gd name="T55" fmla="*/ 0 h 400"/>
                <a:gd name="T56" fmla="*/ 109 w 247"/>
                <a:gd name="T57" fmla="*/ 3 h 400"/>
                <a:gd name="T58" fmla="*/ 109 w 247"/>
                <a:gd name="T59" fmla="*/ 3 h 400"/>
                <a:gd name="T60" fmla="*/ 109 w 247"/>
                <a:gd name="T61" fmla="*/ 3 h 400"/>
                <a:gd name="T62" fmla="*/ 109 w 247"/>
                <a:gd name="T63" fmla="*/ 3 h 400"/>
                <a:gd name="T64" fmla="*/ 109 w 247"/>
                <a:gd name="T65" fmla="*/ 3 h 400"/>
                <a:gd name="T66" fmla="*/ 109 w 247"/>
                <a:gd name="T67" fmla="*/ 3 h 400"/>
                <a:gd name="T68" fmla="*/ 109 w 247"/>
                <a:gd name="T69" fmla="*/ 3 h 400"/>
                <a:gd name="T70" fmla="*/ 109 w 247"/>
                <a:gd name="T71" fmla="*/ 3 h 400"/>
                <a:gd name="T72" fmla="*/ 109 w 247"/>
                <a:gd name="T73" fmla="*/ 3 h 400"/>
                <a:gd name="T74" fmla="*/ 109 w 247"/>
                <a:gd name="T75" fmla="*/ 3 h 400"/>
                <a:gd name="T76" fmla="*/ 109 w 247"/>
                <a:gd name="T77" fmla="*/ 3 h 400"/>
                <a:gd name="T78" fmla="*/ 109 w 247"/>
                <a:gd name="T79" fmla="*/ 3 h 400"/>
                <a:gd name="T80" fmla="*/ 109 w 247"/>
                <a:gd name="T81" fmla="*/ 3 h 400"/>
                <a:gd name="T82" fmla="*/ 109 w 247"/>
                <a:gd name="T83" fmla="*/ 3 h 400"/>
                <a:gd name="T84" fmla="*/ 109 w 247"/>
                <a:gd name="T85" fmla="*/ 3 h 400"/>
                <a:gd name="T86" fmla="*/ 109 w 247"/>
                <a:gd name="T87" fmla="*/ 3 h 400"/>
                <a:gd name="T88" fmla="*/ 108 w 247"/>
                <a:gd name="T89" fmla="*/ 3 h 400"/>
                <a:gd name="T90" fmla="*/ 108 w 247"/>
                <a:gd name="T91" fmla="*/ 3 h 400"/>
                <a:gd name="T92" fmla="*/ 108 w 247"/>
                <a:gd name="T93" fmla="*/ 3 h 400"/>
                <a:gd name="T94" fmla="*/ 108 w 247"/>
                <a:gd name="T95" fmla="*/ 3 h 400"/>
                <a:gd name="T96" fmla="*/ 108 w 247"/>
                <a:gd name="T97" fmla="*/ 3 h 400"/>
                <a:gd name="T98" fmla="*/ 108 w 247"/>
                <a:gd name="T99" fmla="*/ 3 h 400"/>
                <a:gd name="T100" fmla="*/ 108 w 247"/>
                <a:gd name="T101" fmla="*/ 3 h 400"/>
                <a:gd name="T102" fmla="*/ 0 w 247"/>
                <a:gd name="T103" fmla="*/ 112 h 400"/>
                <a:gd name="T104" fmla="*/ 110 w 247"/>
                <a:gd name="T105" fmla="*/ 209 h 400"/>
                <a:gd name="T106" fmla="*/ 221 w 247"/>
                <a:gd name="T107" fmla="*/ 108 h 400"/>
                <a:gd name="T108" fmla="*/ 247 w 247"/>
                <a:gd name="T109" fmla="*/ 146 h 400"/>
                <a:gd name="T110" fmla="*/ 247 w 247"/>
                <a:gd name="T111" fmla="*/ 146 h 400"/>
                <a:gd name="T112" fmla="*/ 117 w 247"/>
                <a:gd name="T113" fmla="*/ 0 h 400"/>
                <a:gd name="T114" fmla="*/ 117 w 247"/>
                <a:gd name="T115" fmla="*/ 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7" h="400">
                  <a:moveTo>
                    <a:pt x="9" y="390"/>
                  </a:moveTo>
                  <a:cubicBezTo>
                    <a:pt x="9" y="390"/>
                    <a:pt x="9" y="390"/>
                    <a:pt x="9" y="390"/>
                  </a:cubicBezTo>
                  <a:cubicBezTo>
                    <a:pt x="22" y="396"/>
                    <a:pt x="30" y="399"/>
                    <a:pt x="30" y="400"/>
                  </a:cubicBezTo>
                  <a:cubicBezTo>
                    <a:pt x="9" y="390"/>
                    <a:pt x="9" y="390"/>
                    <a:pt x="9" y="390"/>
                  </a:cubicBezTo>
                  <a:moveTo>
                    <a:pt x="230" y="161"/>
                  </a:moveTo>
                  <a:cubicBezTo>
                    <a:pt x="92" y="284"/>
                    <a:pt x="31" y="398"/>
                    <a:pt x="30" y="400"/>
                  </a:cubicBezTo>
                  <a:cubicBezTo>
                    <a:pt x="101" y="284"/>
                    <a:pt x="192" y="195"/>
                    <a:pt x="230" y="161"/>
                  </a:cubicBezTo>
                  <a:moveTo>
                    <a:pt x="117" y="0"/>
                  </a:move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7" y="0"/>
                    <a:pt x="117" y="0"/>
                    <a:pt x="117" y="0"/>
                  </a:cubicBezTo>
                  <a:cubicBezTo>
                    <a:pt x="115" y="0"/>
                    <a:pt x="112" y="1"/>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9" y="3"/>
                  </a:cubicBezTo>
                  <a:cubicBezTo>
                    <a:pt x="109" y="3"/>
                    <a:pt x="109" y="3"/>
                    <a:pt x="108" y="3"/>
                  </a:cubicBezTo>
                  <a:cubicBezTo>
                    <a:pt x="108" y="3"/>
                    <a:pt x="108" y="3"/>
                    <a:pt x="108" y="3"/>
                  </a:cubicBezTo>
                  <a:cubicBezTo>
                    <a:pt x="108" y="3"/>
                    <a:pt x="108" y="3"/>
                    <a:pt x="108" y="3"/>
                  </a:cubicBezTo>
                  <a:cubicBezTo>
                    <a:pt x="108" y="3"/>
                    <a:pt x="108" y="3"/>
                    <a:pt x="108" y="3"/>
                  </a:cubicBezTo>
                  <a:cubicBezTo>
                    <a:pt x="108" y="3"/>
                    <a:pt x="108" y="3"/>
                    <a:pt x="108" y="3"/>
                  </a:cubicBezTo>
                  <a:cubicBezTo>
                    <a:pt x="108" y="3"/>
                    <a:pt x="108" y="3"/>
                    <a:pt x="108" y="3"/>
                  </a:cubicBezTo>
                  <a:cubicBezTo>
                    <a:pt x="108" y="3"/>
                    <a:pt x="108" y="3"/>
                    <a:pt x="108" y="3"/>
                  </a:cubicBezTo>
                  <a:cubicBezTo>
                    <a:pt x="87" y="15"/>
                    <a:pt x="44" y="61"/>
                    <a:pt x="0" y="112"/>
                  </a:cubicBezTo>
                  <a:cubicBezTo>
                    <a:pt x="35" y="114"/>
                    <a:pt x="105" y="127"/>
                    <a:pt x="110" y="209"/>
                  </a:cubicBezTo>
                  <a:cubicBezTo>
                    <a:pt x="169" y="143"/>
                    <a:pt x="221" y="108"/>
                    <a:pt x="221" y="108"/>
                  </a:cubicBezTo>
                  <a:cubicBezTo>
                    <a:pt x="247" y="146"/>
                    <a:pt x="247" y="146"/>
                    <a:pt x="247" y="146"/>
                  </a:cubicBezTo>
                  <a:cubicBezTo>
                    <a:pt x="247" y="146"/>
                    <a:pt x="247" y="146"/>
                    <a:pt x="247" y="146"/>
                  </a:cubicBezTo>
                  <a:cubicBezTo>
                    <a:pt x="247" y="146"/>
                    <a:pt x="155" y="1"/>
                    <a:pt x="117" y="0"/>
                  </a:cubicBezTo>
                  <a:cubicBezTo>
                    <a:pt x="117" y="0"/>
                    <a:pt x="117" y="0"/>
                    <a:pt x="117" y="0"/>
                  </a:cubicBezTo>
                </a:path>
              </a:pathLst>
            </a:custGeom>
            <a:solidFill>
              <a:srgbClr val="35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55">
              <a:extLst>
                <a:ext uri="{FF2B5EF4-FFF2-40B4-BE49-F238E27FC236}">
                  <a16:creationId xmlns:a16="http://schemas.microsoft.com/office/drawing/2014/main" id="{AB786EFB-A11F-4FCD-8EB1-9DA37256B6BE}"/>
                </a:ext>
              </a:extLst>
            </p:cNvPr>
            <p:cNvSpPr>
              <a:spLocks/>
            </p:cNvSpPr>
            <p:nvPr/>
          </p:nvSpPr>
          <p:spPr bwMode="auto">
            <a:xfrm>
              <a:off x="6231" y="2750"/>
              <a:ext cx="566" cy="694"/>
            </a:xfrm>
            <a:custGeom>
              <a:avLst/>
              <a:gdLst>
                <a:gd name="T0" fmla="*/ 212 w 238"/>
                <a:gd name="T1" fmla="*/ 0 h 292"/>
                <a:gd name="T2" fmla="*/ 101 w 238"/>
                <a:gd name="T3" fmla="*/ 101 h 292"/>
                <a:gd name="T4" fmla="*/ 101 w 238"/>
                <a:gd name="T5" fmla="*/ 101 h 292"/>
                <a:gd name="T6" fmla="*/ 0 w 238"/>
                <a:gd name="T7" fmla="*/ 282 h 292"/>
                <a:gd name="T8" fmla="*/ 21 w 238"/>
                <a:gd name="T9" fmla="*/ 292 h 292"/>
                <a:gd name="T10" fmla="*/ 21 w 238"/>
                <a:gd name="T11" fmla="*/ 292 h 292"/>
                <a:gd name="T12" fmla="*/ 21 w 238"/>
                <a:gd name="T13" fmla="*/ 292 h 292"/>
                <a:gd name="T14" fmla="*/ 221 w 238"/>
                <a:gd name="T15" fmla="*/ 53 h 292"/>
                <a:gd name="T16" fmla="*/ 238 w 238"/>
                <a:gd name="T17" fmla="*/ 38 h 292"/>
                <a:gd name="T18" fmla="*/ 212 w 238"/>
                <a:gd name="T19"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292">
                  <a:moveTo>
                    <a:pt x="212" y="0"/>
                  </a:moveTo>
                  <a:cubicBezTo>
                    <a:pt x="212" y="0"/>
                    <a:pt x="160" y="35"/>
                    <a:pt x="101" y="101"/>
                  </a:cubicBezTo>
                  <a:cubicBezTo>
                    <a:pt x="101" y="101"/>
                    <a:pt x="101" y="101"/>
                    <a:pt x="101" y="101"/>
                  </a:cubicBezTo>
                  <a:cubicBezTo>
                    <a:pt x="107" y="177"/>
                    <a:pt x="40" y="247"/>
                    <a:pt x="0" y="282"/>
                  </a:cubicBezTo>
                  <a:cubicBezTo>
                    <a:pt x="21" y="292"/>
                    <a:pt x="21" y="292"/>
                    <a:pt x="21" y="292"/>
                  </a:cubicBezTo>
                  <a:cubicBezTo>
                    <a:pt x="21" y="292"/>
                    <a:pt x="21" y="292"/>
                    <a:pt x="21" y="292"/>
                  </a:cubicBezTo>
                  <a:cubicBezTo>
                    <a:pt x="21" y="292"/>
                    <a:pt x="21" y="292"/>
                    <a:pt x="21" y="292"/>
                  </a:cubicBezTo>
                  <a:cubicBezTo>
                    <a:pt x="22" y="290"/>
                    <a:pt x="83" y="176"/>
                    <a:pt x="221" y="53"/>
                  </a:cubicBezTo>
                  <a:cubicBezTo>
                    <a:pt x="232" y="43"/>
                    <a:pt x="238" y="38"/>
                    <a:pt x="238" y="38"/>
                  </a:cubicBezTo>
                  <a:cubicBezTo>
                    <a:pt x="212" y="0"/>
                    <a:pt x="212" y="0"/>
                    <a:pt x="212" y="0"/>
                  </a:cubicBezTo>
                </a:path>
              </a:pathLst>
            </a:custGeom>
            <a:solidFill>
              <a:srgbClr val="BABA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56">
              <a:extLst>
                <a:ext uri="{FF2B5EF4-FFF2-40B4-BE49-F238E27FC236}">
                  <a16:creationId xmlns:a16="http://schemas.microsoft.com/office/drawing/2014/main" id="{BE76EB64-CB23-42A9-AD55-8C7D98D8BB44}"/>
                </a:ext>
              </a:extLst>
            </p:cNvPr>
            <p:cNvSpPr>
              <a:spLocks/>
            </p:cNvSpPr>
            <p:nvPr/>
          </p:nvSpPr>
          <p:spPr bwMode="auto">
            <a:xfrm>
              <a:off x="6930" y="3520"/>
              <a:ext cx="718" cy="746"/>
            </a:xfrm>
            <a:custGeom>
              <a:avLst/>
              <a:gdLst>
                <a:gd name="T0" fmla="*/ 229 w 302"/>
                <a:gd name="T1" fmla="*/ 1 h 314"/>
                <a:gd name="T2" fmla="*/ 127 w 302"/>
                <a:gd name="T3" fmla="*/ 132 h 314"/>
                <a:gd name="T4" fmla="*/ 3 w 302"/>
                <a:gd name="T5" fmla="*/ 242 h 314"/>
                <a:gd name="T6" fmla="*/ 69 w 302"/>
                <a:gd name="T7" fmla="*/ 297 h 314"/>
                <a:gd name="T8" fmla="*/ 199 w 302"/>
                <a:gd name="T9" fmla="*/ 199 h 314"/>
                <a:gd name="T10" fmla="*/ 288 w 302"/>
                <a:gd name="T11" fmla="*/ 63 h 314"/>
                <a:gd name="T12" fmla="*/ 229 w 302"/>
                <a:gd name="T13" fmla="*/ 1 h 314"/>
              </a:gdLst>
              <a:ahLst/>
              <a:cxnLst>
                <a:cxn ang="0">
                  <a:pos x="T0" y="T1"/>
                </a:cxn>
                <a:cxn ang="0">
                  <a:pos x="T2" y="T3"/>
                </a:cxn>
                <a:cxn ang="0">
                  <a:pos x="T4" y="T5"/>
                </a:cxn>
                <a:cxn ang="0">
                  <a:pos x="T6" y="T7"/>
                </a:cxn>
                <a:cxn ang="0">
                  <a:pos x="T8" y="T9"/>
                </a:cxn>
                <a:cxn ang="0">
                  <a:pos x="T10" y="T11"/>
                </a:cxn>
                <a:cxn ang="0">
                  <a:pos x="T12" y="T13"/>
                </a:cxn>
              </a:cxnLst>
              <a:rect l="0" t="0" r="r" b="b"/>
              <a:pathLst>
                <a:path w="302" h="314">
                  <a:moveTo>
                    <a:pt x="229" y="1"/>
                  </a:moveTo>
                  <a:cubicBezTo>
                    <a:pt x="195" y="0"/>
                    <a:pt x="186" y="70"/>
                    <a:pt x="127" y="132"/>
                  </a:cubicBezTo>
                  <a:cubicBezTo>
                    <a:pt x="69" y="194"/>
                    <a:pt x="0" y="208"/>
                    <a:pt x="3" y="242"/>
                  </a:cubicBezTo>
                  <a:cubicBezTo>
                    <a:pt x="6" y="276"/>
                    <a:pt x="27" y="314"/>
                    <a:pt x="69" y="297"/>
                  </a:cubicBezTo>
                  <a:cubicBezTo>
                    <a:pt x="112" y="281"/>
                    <a:pt x="162" y="239"/>
                    <a:pt x="199" y="199"/>
                  </a:cubicBezTo>
                  <a:cubicBezTo>
                    <a:pt x="237" y="159"/>
                    <a:pt x="275" y="106"/>
                    <a:pt x="288" y="63"/>
                  </a:cubicBezTo>
                  <a:cubicBezTo>
                    <a:pt x="302" y="20"/>
                    <a:pt x="263" y="1"/>
                    <a:pt x="229" y="1"/>
                  </a:cubicBezTo>
                </a:path>
              </a:pathLst>
            </a:custGeom>
            <a:solidFill>
              <a:srgbClr val="C218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57">
              <a:extLst>
                <a:ext uri="{FF2B5EF4-FFF2-40B4-BE49-F238E27FC236}">
                  <a16:creationId xmlns:a16="http://schemas.microsoft.com/office/drawing/2014/main" id="{CB1E8FD8-C2F9-4DA3-8CFB-03152DD94E03}"/>
                </a:ext>
              </a:extLst>
            </p:cNvPr>
            <p:cNvSpPr>
              <a:spLocks/>
            </p:cNvSpPr>
            <p:nvPr/>
          </p:nvSpPr>
          <p:spPr bwMode="auto">
            <a:xfrm>
              <a:off x="7477" y="3522"/>
              <a:ext cx="124" cy="48"/>
            </a:xfrm>
            <a:custGeom>
              <a:avLst/>
              <a:gdLst>
                <a:gd name="T0" fmla="*/ 0 w 52"/>
                <a:gd name="T1" fmla="*/ 0 h 20"/>
                <a:gd name="T2" fmla="*/ 0 w 52"/>
                <a:gd name="T3" fmla="*/ 0 h 20"/>
                <a:gd name="T4" fmla="*/ 52 w 52"/>
                <a:gd name="T5" fmla="*/ 20 h 20"/>
                <a:gd name="T6" fmla="*/ 52 w 52"/>
                <a:gd name="T7" fmla="*/ 20 h 20"/>
                <a:gd name="T8" fmla="*/ 0 w 52"/>
                <a:gd name="T9" fmla="*/ 0 h 20"/>
              </a:gdLst>
              <a:ahLst/>
              <a:cxnLst>
                <a:cxn ang="0">
                  <a:pos x="T0" y="T1"/>
                </a:cxn>
                <a:cxn ang="0">
                  <a:pos x="T2" y="T3"/>
                </a:cxn>
                <a:cxn ang="0">
                  <a:pos x="T4" y="T5"/>
                </a:cxn>
                <a:cxn ang="0">
                  <a:pos x="T6" y="T7"/>
                </a:cxn>
                <a:cxn ang="0">
                  <a:pos x="T8" y="T9"/>
                </a:cxn>
              </a:cxnLst>
              <a:rect l="0" t="0" r="r" b="b"/>
              <a:pathLst>
                <a:path w="52" h="20">
                  <a:moveTo>
                    <a:pt x="0" y="0"/>
                  </a:moveTo>
                  <a:cubicBezTo>
                    <a:pt x="0" y="0"/>
                    <a:pt x="0" y="0"/>
                    <a:pt x="0" y="0"/>
                  </a:cubicBezTo>
                  <a:cubicBezTo>
                    <a:pt x="19" y="0"/>
                    <a:pt x="40" y="7"/>
                    <a:pt x="52" y="20"/>
                  </a:cubicBezTo>
                  <a:cubicBezTo>
                    <a:pt x="52" y="20"/>
                    <a:pt x="52" y="20"/>
                    <a:pt x="52" y="20"/>
                  </a:cubicBezTo>
                  <a:cubicBezTo>
                    <a:pt x="40" y="7"/>
                    <a:pt x="19" y="0"/>
                    <a:pt x="0" y="0"/>
                  </a:cubicBezTo>
                </a:path>
              </a:pathLst>
            </a:custGeom>
            <a:solidFill>
              <a:srgbClr val="CF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58">
              <a:extLst>
                <a:ext uri="{FF2B5EF4-FFF2-40B4-BE49-F238E27FC236}">
                  <a16:creationId xmlns:a16="http://schemas.microsoft.com/office/drawing/2014/main" id="{2CE57891-0532-49FF-B3F4-742F5D7A8C21}"/>
                </a:ext>
              </a:extLst>
            </p:cNvPr>
            <p:cNvSpPr>
              <a:spLocks/>
            </p:cNvSpPr>
            <p:nvPr/>
          </p:nvSpPr>
          <p:spPr bwMode="auto">
            <a:xfrm>
              <a:off x="7601" y="3570"/>
              <a:ext cx="24" cy="66"/>
            </a:xfrm>
            <a:custGeom>
              <a:avLst/>
              <a:gdLst>
                <a:gd name="T0" fmla="*/ 0 w 10"/>
                <a:gd name="T1" fmla="*/ 0 h 28"/>
                <a:gd name="T2" fmla="*/ 0 w 10"/>
                <a:gd name="T3" fmla="*/ 0 h 28"/>
                <a:gd name="T4" fmla="*/ 9 w 10"/>
                <a:gd name="T5" fmla="*/ 28 h 28"/>
                <a:gd name="T6" fmla="*/ 0 w 10"/>
                <a:gd name="T7" fmla="*/ 0 h 28"/>
              </a:gdLst>
              <a:ahLst/>
              <a:cxnLst>
                <a:cxn ang="0">
                  <a:pos x="T0" y="T1"/>
                </a:cxn>
                <a:cxn ang="0">
                  <a:pos x="T2" y="T3"/>
                </a:cxn>
                <a:cxn ang="0">
                  <a:pos x="T4" y="T5"/>
                </a:cxn>
                <a:cxn ang="0">
                  <a:pos x="T6" y="T7"/>
                </a:cxn>
              </a:cxnLst>
              <a:rect l="0" t="0" r="r" b="b"/>
              <a:pathLst>
                <a:path w="10" h="28">
                  <a:moveTo>
                    <a:pt x="0" y="0"/>
                  </a:moveTo>
                  <a:cubicBezTo>
                    <a:pt x="0" y="0"/>
                    <a:pt x="0" y="0"/>
                    <a:pt x="0" y="0"/>
                  </a:cubicBezTo>
                  <a:cubicBezTo>
                    <a:pt x="6" y="7"/>
                    <a:pt x="10" y="17"/>
                    <a:pt x="9" y="28"/>
                  </a:cubicBezTo>
                  <a:cubicBezTo>
                    <a:pt x="10" y="17"/>
                    <a:pt x="6" y="7"/>
                    <a:pt x="0" y="0"/>
                  </a:cubicBezTo>
                </a:path>
              </a:pathLst>
            </a:custGeom>
            <a:solidFill>
              <a:srgbClr val="AFA4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Rectangle 59">
              <a:extLst>
                <a:ext uri="{FF2B5EF4-FFF2-40B4-BE49-F238E27FC236}">
                  <a16:creationId xmlns:a16="http://schemas.microsoft.com/office/drawing/2014/main" id="{AF7DFA49-8679-4048-9C5E-95E51EB5F70A}"/>
                </a:ext>
              </a:extLst>
            </p:cNvPr>
            <p:cNvSpPr>
              <a:spLocks noChangeArrowheads="1"/>
            </p:cNvSpPr>
            <p:nvPr/>
          </p:nvSpPr>
          <p:spPr bwMode="auto">
            <a:xfrm>
              <a:off x="7477" y="3522"/>
              <a:ext cx="1" cy="1"/>
            </a:xfrm>
            <a:prstGeom prst="rect">
              <a:avLst/>
            </a:prstGeom>
            <a:solidFill>
              <a:srgbClr val="BEB1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Rectangle 60">
              <a:extLst>
                <a:ext uri="{FF2B5EF4-FFF2-40B4-BE49-F238E27FC236}">
                  <a16:creationId xmlns:a16="http://schemas.microsoft.com/office/drawing/2014/main" id="{76D049B4-3633-47A8-A62B-C1C6B850BB36}"/>
                </a:ext>
              </a:extLst>
            </p:cNvPr>
            <p:cNvSpPr>
              <a:spLocks noChangeArrowheads="1"/>
            </p:cNvSpPr>
            <p:nvPr/>
          </p:nvSpPr>
          <p:spPr bwMode="auto">
            <a:xfrm>
              <a:off x="7477" y="3522"/>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61">
              <a:extLst>
                <a:ext uri="{FF2B5EF4-FFF2-40B4-BE49-F238E27FC236}">
                  <a16:creationId xmlns:a16="http://schemas.microsoft.com/office/drawing/2014/main" id="{CF080B3C-D69F-456D-A103-2B866CBB7587}"/>
                </a:ext>
              </a:extLst>
            </p:cNvPr>
            <p:cNvSpPr>
              <a:spLocks noEditPoints="1"/>
            </p:cNvSpPr>
            <p:nvPr/>
          </p:nvSpPr>
          <p:spPr bwMode="auto">
            <a:xfrm>
              <a:off x="7468" y="3522"/>
              <a:ext cx="9" cy="0"/>
            </a:xfrm>
            <a:custGeom>
              <a:avLst/>
              <a:gdLst>
                <a:gd name="T0" fmla="*/ 0 w 4"/>
                <a:gd name="T1" fmla="*/ 0 w 4"/>
                <a:gd name="T2" fmla="*/ 0 w 4"/>
                <a:gd name="T3" fmla="*/ 3 w 4"/>
                <a:gd name="T4" fmla="*/ 0 w 4"/>
                <a:gd name="T5" fmla="*/ 3 w 4"/>
                <a:gd name="T6" fmla="*/ 3 w 4"/>
                <a:gd name="T7" fmla="*/ 4 w 4"/>
                <a:gd name="T8" fmla="*/ 4 w 4"/>
                <a:gd name="T9" fmla="*/ 3 w 4"/>
                <a:gd name="T10" fmla="*/ 3 w 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4">
                  <a:moveTo>
                    <a:pt x="0" y="0"/>
                  </a:moveTo>
                  <a:cubicBezTo>
                    <a:pt x="0" y="0"/>
                    <a:pt x="0" y="0"/>
                    <a:pt x="0" y="0"/>
                  </a:cubicBezTo>
                  <a:cubicBezTo>
                    <a:pt x="0" y="0"/>
                    <a:pt x="0" y="0"/>
                    <a:pt x="0" y="0"/>
                  </a:cubicBezTo>
                  <a:moveTo>
                    <a:pt x="3" y="0"/>
                  </a:moveTo>
                  <a:cubicBezTo>
                    <a:pt x="2" y="0"/>
                    <a:pt x="1" y="0"/>
                    <a:pt x="0" y="0"/>
                  </a:cubicBezTo>
                  <a:cubicBezTo>
                    <a:pt x="1" y="0"/>
                    <a:pt x="2" y="0"/>
                    <a:pt x="3" y="0"/>
                  </a:cubicBezTo>
                  <a:cubicBezTo>
                    <a:pt x="3" y="0"/>
                    <a:pt x="3" y="0"/>
                    <a:pt x="3" y="0"/>
                  </a:cubicBezTo>
                  <a:cubicBezTo>
                    <a:pt x="3" y="0"/>
                    <a:pt x="3" y="0"/>
                    <a:pt x="4" y="0"/>
                  </a:cubicBezTo>
                  <a:cubicBezTo>
                    <a:pt x="4" y="0"/>
                    <a:pt x="4" y="0"/>
                    <a:pt x="4" y="0"/>
                  </a:cubicBezTo>
                  <a:cubicBezTo>
                    <a:pt x="3" y="0"/>
                    <a:pt x="3" y="0"/>
                    <a:pt x="3" y="0"/>
                  </a:cubicBezTo>
                  <a:cubicBezTo>
                    <a:pt x="3" y="0"/>
                    <a:pt x="3" y="0"/>
                    <a:pt x="3" y="0"/>
                  </a:cubicBezTo>
                </a:path>
              </a:pathLst>
            </a:custGeom>
            <a:solidFill>
              <a:srgbClr val="AFA4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2">
              <a:extLst>
                <a:ext uri="{FF2B5EF4-FFF2-40B4-BE49-F238E27FC236}">
                  <a16:creationId xmlns:a16="http://schemas.microsoft.com/office/drawing/2014/main" id="{4DBE5C18-998E-490D-B6E1-C28E57776D71}"/>
                </a:ext>
              </a:extLst>
            </p:cNvPr>
            <p:cNvSpPr>
              <a:spLocks/>
            </p:cNvSpPr>
            <p:nvPr/>
          </p:nvSpPr>
          <p:spPr bwMode="auto">
            <a:xfrm>
              <a:off x="7128" y="3881"/>
              <a:ext cx="57" cy="45"/>
            </a:xfrm>
            <a:custGeom>
              <a:avLst/>
              <a:gdLst>
                <a:gd name="T0" fmla="*/ 24 w 24"/>
                <a:gd name="T1" fmla="*/ 0 h 19"/>
                <a:gd name="T2" fmla="*/ 0 w 24"/>
                <a:gd name="T3" fmla="*/ 19 h 19"/>
                <a:gd name="T4" fmla="*/ 0 w 24"/>
                <a:gd name="T5" fmla="*/ 19 h 19"/>
                <a:gd name="T6" fmla="*/ 24 w 24"/>
                <a:gd name="T7" fmla="*/ 0 h 19"/>
                <a:gd name="T8" fmla="*/ 24 w 24"/>
                <a:gd name="T9" fmla="*/ 0 h 19"/>
              </a:gdLst>
              <a:ahLst/>
              <a:cxnLst>
                <a:cxn ang="0">
                  <a:pos x="T0" y="T1"/>
                </a:cxn>
                <a:cxn ang="0">
                  <a:pos x="T2" y="T3"/>
                </a:cxn>
                <a:cxn ang="0">
                  <a:pos x="T4" y="T5"/>
                </a:cxn>
                <a:cxn ang="0">
                  <a:pos x="T6" y="T7"/>
                </a:cxn>
                <a:cxn ang="0">
                  <a:pos x="T8" y="T9"/>
                </a:cxn>
              </a:cxnLst>
              <a:rect l="0" t="0" r="r" b="b"/>
              <a:pathLst>
                <a:path w="24" h="19">
                  <a:moveTo>
                    <a:pt x="24" y="0"/>
                  </a:moveTo>
                  <a:cubicBezTo>
                    <a:pt x="16" y="7"/>
                    <a:pt x="8" y="13"/>
                    <a:pt x="0" y="19"/>
                  </a:cubicBezTo>
                  <a:cubicBezTo>
                    <a:pt x="0" y="19"/>
                    <a:pt x="0" y="19"/>
                    <a:pt x="0" y="19"/>
                  </a:cubicBezTo>
                  <a:cubicBezTo>
                    <a:pt x="8" y="13"/>
                    <a:pt x="16" y="7"/>
                    <a:pt x="24" y="0"/>
                  </a:cubicBezTo>
                  <a:cubicBezTo>
                    <a:pt x="24" y="0"/>
                    <a:pt x="24" y="0"/>
                    <a:pt x="24" y="0"/>
                  </a:cubicBezTo>
                </a:path>
              </a:pathLst>
            </a:custGeom>
            <a:solidFill>
              <a:srgbClr val="BEB1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3">
              <a:extLst>
                <a:ext uri="{FF2B5EF4-FFF2-40B4-BE49-F238E27FC236}">
                  <a16:creationId xmlns:a16="http://schemas.microsoft.com/office/drawing/2014/main" id="{253EFD35-DE24-4A4D-A79D-9BC0AB02AD5B}"/>
                </a:ext>
              </a:extLst>
            </p:cNvPr>
            <p:cNvSpPr>
              <a:spLocks noEditPoints="1"/>
            </p:cNvSpPr>
            <p:nvPr/>
          </p:nvSpPr>
          <p:spPr bwMode="auto">
            <a:xfrm>
              <a:off x="7399" y="3993"/>
              <a:ext cx="4" cy="5"/>
            </a:xfrm>
            <a:custGeom>
              <a:avLst/>
              <a:gdLst>
                <a:gd name="T0" fmla="*/ 0 w 2"/>
                <a:gd name="T1" fmla="*/ 2 h 2"/>
                <a:gd name="T2" fmla="*/ 0 w 2"/>
                <a:gd name="T3" fmla="*/ 2 h 2"/>
                <a:gd name="T4" fmla="*/ 0 w 2"/>
                <a:gd name="T5" fmla="*/ 2 h 2"/>
                <a:gd name="T6" fmla="*/ 0 w 2"/>
                <a:gd name="T7" fmla="*/ 2 h 2"/>
                <a:gd name="T8" fmla="*/ 0 w 2"/>
                <a:gd name="T9" fmla="*/ 2 h 2"/>
                <a:gd name="T10" fmla="*/ 0 w 2"/>
                <a:gd name="T11" fmla="*/ 2 h 2"/>
                <a:gd name="T12" fmla="*/ 0 w 2"/>
                <a:gd name="T13" fmla="*/ 2 h 2"/>
                <a:gd name="T14" fmla="*/ 0 w 2"/>
                <a:gd name="T15" fmla="*/ 2 h 2"/>
                <a:gd name="T16" fmla="*/ 0 w 2"/>
                <a:gd name="T17" fmla="*/ 2 h 2"/>
                <a:gd name="T18" fmla="*/ 1 w 2"/>
                <a:gd name="T19" fmla="*/ 2 h 2"/>
                <a:gd name="T20" fmla="*/ 1 w 2"/>
                <a:gd name="T21" fmla="*/ 2 h 2"/>
                <a:gd name="T22" fmla="*/ 1 w 2"/>
                <a:gd name="T23" fmla="*/ 2 h 2"/>
                <a:gd name="T24" fmla="*/ 1 w 2"/>
                <a:gd name="T25" fmla="*/ 2 h 2"/>
                <a:gd name="T26" fmla="*/ 1 w 2"/>
                <a:gd name="T27" fmla="*/ 2 h 2"/>
                <a:gd name="T28" fmla="*/ 1 w 2"/>
                <a:gd name="T29" fmla="*/ 2 h 2"/>
                <a:gd name="T30" fmla="*/ 1 w 2"/>
                <a:gd name="T31" fmla="*/ 1 h 2"/>
                <a:gd name="T32" fmla="*/ 1 w 2"/>
                <a:gd name="T33" fmla="*/ 2 h 2"/>
                <a:gd name="T34" fmla="*/ 1 w 2"/>
                <a:gd name="T35" fmla="*/ 1 h 2"/>
                <a:gd name="T36" fmla="*/ 1 w 2"/>
                <a:gd name="T37" fmla="*/ 1 h 2"/>
                <a:gd name="T38" fmla="*/ 1 w 2"/>
                <a:gd name="T39" fmla="*/ 1 h 2"/>
                <a:gd name="T40" fmla="*/ 1 w 2"/>
                <a:gd name="T41" fmla="*/ 1 h 2"/>
                <a:gd name="T42" fmla="*/ 2 w 2"/>
                <a:gd name="T43" fmla="*/ 1 h 2"/>
                <a:gd name="T44" fmla="*/ 1 w 2"/>
                <a:gd name="T45" fmla="*/ 1 h 2"/>
                <a:gd name="T46" fmla="*/ 2 w 2"/>
                <a:gd name="T47" fmla="*/ 1 h 2"/>
                <a:gd name="T48" fmla="*/ 2 w 2"/>
                <a:gd name="T49" fmla="*/ 1 h 2"/>
                <a:gd name="T50" fmla="*/ 2 w 2"/>
                <a:gd name="T51" fmla="*/ 1 h 2"/>
                <a:gd name="T52" fmla="*/ 2 w 2"/>
                <a:gd name="T53" fmla="*/ 1 h 2"/>
                <a:gd name="T54" fmla="*/ 2 w 2"/>
                <a:gd name="T55" fmla="*/ 1 h 2"/>
                <a:gd name="T56" fmla="*/ 2 w 2"/>
                <a:gd name="T57" fmla="*/ 1 h 2"/>
                <a:gd name="T58" fmla="*/ 2 w 2"/>
                <a:gd name="T59" fmla="*/ 1 h 2"/>
                <a:gd name="T60" fmla="*/ 2 w 2"/>
                <a:gd name="T61" fmla="*/ 0 h 2"/>
                <a:gd name="T62" fmla="*/ 2 w 2"/>
                <a:gd name="T63" fmla="*/ 1 h 2"/>
                <a:gd name="T64" fmla="*/ 2 w 2"/>
                <a:gd name="T6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2"/>
                    <a:pt x="1" y="2"/>
                    <a:pt x="1" y="2"/>
                  </a:cubicBezTo>
                  <a:cubicBezTo>
                    <a:pt x="1" y="2"/>
                    <a:pt x="1" y="2"/>
                    <a:pt x="1" y="1"/>
                  </a:cubicBezTo>
                  <a:moveTo>
                    <a:pt x="1" y="1"/>
                  </a:moveTo>
                  <a:cubicBezTo>
                    <a:pt x="1" y="1"/>
                    <a:pt x="1" y="1"/>
                    <a:pt x="1" y="1"/>
                  </a:cubicBezTo>
                  <a:cubicBezTo>
                    <a:pt x="1" y="1"/>
                    <a:pt x="1" y="1"/>
                    <a:pt x="1" y="1"/>
                  </a:cubicBezTo>
                  <a:moveTo>
                    <a:pt x="2" y="1"/>
                  </a:moveTo>
                  <a:cubicBezTo>
                    <a:pt x="1" y="1"/>
                    <a:pt x="1" y="1"/>
                    <a:pt x="1" y="1"/>
                  </a:cubicBezTo>
                  <a:cubicBezTo>
                    <a:pt x="1" y="1"/>
                    <a:pt x="1" y="1"/>
                    <a:pt x="2" y="1"/>
                  </a:cubicBezTo>
                  <a:moveTo>
                    <a:pt x="2" y="1"/>
                  </a:moveTo>
                  <a:cubicBezTo>
                    <a:pt x="2" y="1"/>
                    <a:pt x="2" y="1"/>
                    <a:pt x="2" y="1"/>
                  </a:cubicBezTo>
                  <a:cubicBezTo>
                    <a:pt x="2" y="1"/>
                    <a:pt x="2" y="1"/>
                    <a:pt x="2" y="1"/>
                  </a:cubicBezTo>
                  <a:moveTo>
                    <a:pt x="2" y="1"/>
                  </a:moveTo>
                  <a:cubicBezTo>
                    <a:pt x="2" y="1"/>
                    <a:pt x="2" y="1"/>
                    <a:pt x="2" y="1"/>
                  </a:cubicBezTo>
                  <a:cubicBezTo>
                    <a:pt x="2" y="1"/>
                    <a:pt x="2" y="1"/>
                    <a:pt x="2" y="1"/>
                  </a:cubicBezTo>
                  <a:moveTo>
                    <a:pt x="2" y="0"/>
                  </a:moveTo>
                  <a:cubicBezTo>
                    <a:pt x="2" y="0"/>
                    <a:pt x="2" y="1"/>
                    <a:pt x="2" y="1"/>
                  </a:cubicBezTo>
                  <a:cubicBezTo>
                    <a:pt x="2" y="1"/>
                    <a:pt x="2" y="0"/>
                    <a:pt x="2" y="0"/>
                  </a:cubicBezTo>
                </a:path>
              </a:pathLst>
            </a:custGeom>
            <a:solidFill>
              <a:srgbClr val="AFA4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64">
              <a:extLst>
                <a:ext uri="{FF2B5EF4-FFF2-40B4-BE49-F238E27FC236}">
                  <a16:creationId xmlns:a16="http://schemas.microsoft.com/office/drawing/2014/main" id="{7E1BDEB4-6E9E-4F0F-BDE9-3E46F14CB0E0}"/>
                </a:ext>
              </a:extLst>
            </p:cNvPr>
            <p:cNvSpPr>
              <a:spLocks/>
            </p:cNvSpPr>
            <p:nvPr/>
          </p:nvSpPr>
          <p:spPr bwMode="auto">
            <a:xfrm>
              <a:off x="7128" y="3522"/>
              <a:ext cx="497" cy="571"/>
            </a:xfrm>
            <a:custGeom>
              <a:avLst/>
              <a:gdLst>
                <a:gd name="T0" fmla="*/ 146 w 209"/>
                <a:gd name="T1" fmla="*/ 0 h 240"/>
                <a:gd name="T2" fmla="*/ 143 w 209"/>
                <a:gd name="T3" fmla="*/ 0 h 240"/>
                <a:gd name="T4" fmla="*/ 143 w 209"/>
                <a:gd name="T5" fmla="*/ 0 h 240"/>
                <a:gd name="T6" fmla="*/ 143 w 209"/>
                <a:gd name="T7" fmla="*/ 0 h 240"/>
                <a:gd name="T8" fmla="*/ 119 w 209"/>
                <a:gd name="T9" fmla="*/ 18 h 240"/>
                <a:gd name="T10" fmla="*/ 125 w 209"/>
                <a:gd name="T11" fmla="*/ 163 h 240"/>
                <a:gd name="T12" fmla="*/ 83 w 209"/>
                <a:gd name="T13" fmla="*/ 180 h 240"/>
                <a:gd name="T14" fmla="*/ 24 w 209"/>
                <a:gd name="T15" fmla="*/ 151 h 240"/>
                <a:gd name="T16" fmla="*/ 0 w 209"/>
                <a:gd name="T17" fmla="*/ 170 h 240"/>
                <a:gd name="T18" fmla="*/ 0 w 209"/>
                <a:gd name="T19" fmla="*/ 172 h 240"/>
                <a:gd name="T20" fmla="*/ 73 w 209"/>
                <a:gd name="T21" fmla="*/ 240 h 240"/>
                <a:gd name="T22" fmla="*/ 114 w 209"/>
                <a:gd name="T23" fmla="*/ 200 h 240"/>
                <a:gd name="T24" fmla="*/ 114 w 209"/>
                <a:gd name="T25" fmla="*/ 200 h 240"/>
                <a:gd name="T26" fmla="*/ 114 w 209"/>
                <a:gd name="T27" fmla="*/ 200 h 240"/>
                <a:gd name="T28" fmla="*/ 114 w 209"/>
                <a:gd name="T29" fmla="*/ 200 h 240"/>
                <a:gd name="T30" fmla="*/ 114 w 209"/>
                <a:gd name="T31" fmla="*/ 200 h 240"/>
                <a:gd name="T32" fmla="*/ 114 w 209"/>
                <a:gd name="T33" fmla="*/ 200 h 240"/>
                <a:gd name="T34" fmla="*/ 115 w 209"/>
                <a:gd name="T35" fmla="*/ 200 h 240"/>
                <a:gd name="T36" fmla="*/ 115 w 209"/>
                <a:gd name="T37" fmla="*/ 200 h 240"/>
                <a:gd name="T38" fmla="*/ 115 w 209"/>
                <a:gd name="T39" fmla="*/ 200 h 240"/>
                <a:gd name="T40" fmla="*/ 115 w 209"/>
                <a:gd name="T41" fmla="*/ 200 h 240"/>
                <a:gd name="T42" fmla="*/ 115 w 209"/>
                <a:gd name="T43" fmla="*/ 200 h 240"/>
                <a:gd name="T44" fmla="*/ 115 w 209"/>
                <a:gd name="T45" fmla="*/ 199 h 240"/>
                <a:gd name="T46" fmla="*/ 115 w 209"/>
                <a:gd name="T47" fmla="*/ 199 h 240"/>
                <a:gd name="T48" fmla="*/ 115 w 209"/>
                <a:gd name="T49" fmla="*/ 199 h 240"/>
                <a:gd name="T50" fmla="*/ 115 w 209"/>
                <a:gd name="T51" fmla="*/ 199 h 240"/>
                <a:gd name="T52" fmla="*/ 116 w 209"/>
                <a:gd name="T53" fmla="*/ 199 h 240"/>
                <a:gd name="T54" fmla="*/ 116 w 209"/>
                <a:gd name="T55" fmla="*/ 199 h 240"/>
                <a:gd name="T56" fmla="*/ 116 w 209"/>
                <a:gd name="T57" fmla="*/ 199 h 240"/>
                <a:gd name="T58" fmla="*/ 116 w 209"/>
                <a:gd name="T59" fmla="*/ 199 h 240"/>
                <a:gd name="T60" fmla="*/ 116 w 209"/>
                <a:gd name="T61" fmla="*/ 199 h 240"/>
                <a:gd name="T62" fmla="*/ 116 w 209"/>
                <a:gd name="T63" fmla="*/ 199 h 240"/>
                <a:gd name="T64" fmla="*/ 116 w 209"/>
                <a:gd name="T65" fmla="*/ 198 h 240"/>
                <a:gd name="T66" fmla="*/ 116 w 209"/>
                <a:gd name="T67" fmla="*/ 198 h 240"/>
                <a:gd name="T68" fmla="*/ 205 w 209"/>
                <a:gd name="T69" fmla="*/ 62 h 240"/>
                <a:gd name="T70" fmla="*/ 208 w 209"/>
                <a:gd name="T71" fmla="*/ 48 h 240"/>
                <a:gd name="T72" fmla="*/ 199 w 209"/>
                <a:gd name="T73" fmla="*/ 20 h 240"/>
                <a:gd name="T74" fmla="*/ 147 w 209"/>
                <a:gd name="T75" fmla="*/ 0 h 240"/>
                <a:gd name="T76" fmla="*/ 147 w 209"/>
                <a:gd name="T77" fmla="*/ 0 h 240"/>
                <a:gd name="T78" fmla="*/ 146 w 209"/>
                <a:gd name="T79" fmla="*/ 0 h 240"/>
                <a:gd name="T80" fmla="*/ 146 w 209"/>
                <a:gd name="T8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9" h="240">
                  <a:moveTo>
                    <a:pt x="146" y="0"/>
                  </a:moveTo>
                  <a:cubicBezTo>
                    <a:pt x="145" y="0"/>
                    <a:pt x="144" y="0"/>
                    <a:pt x="143" y="0"/>
                  </a:cubicBezTo>
                  <a:cubicBezTo>
                    <a:pt x="143" y="0"/>
                    <a:pt x="143" y="0"/>
                    <a:pt x="143" y="0"/>
                  </a:cubicBezTo>
                  <a:cubicBezTo>
                    <a:pt x="143" y="0"/>
                    <a:pt x="143" y="0"/>
                    <a:pt x="143" y="0"/>
                  </a:cubicBezTo>
                  <a:cubicBezTo>
                    <a:pt x="134" y="1"/>
                    <a:pt x="126" y="7"/>
                    <a:pt x="119" y="18"/>
                  </a:cubicBezTo>
                  <a:cubicBezTo>
                    <a:pt x="197" y="21"/>
                    <a:pt x="180" y="115"/>
                    <a:pt x="125" y="163"/>
                  </a:cubicBezTo>
                  <a:cubicBezTo>
                    <a:pt x="110" y="176"/>
                    <a:pt x="96" y="180"/>
                    <a:pt x="83" y="180"/>
                  </a:cubicBezTo>
                  <a:cubicBezTo>
                    <a:pt x="57" y="180"/>
                    <a:pt x="35" y="162"/>
                    <a:pt x="24" y="151"/>
                  </a:cubicBezTo>
                  <a:cubicBezTo>
                    <a:pt x="16" y="158"/>
                    <a:pt x="8" y="164"/>
                    <a:pt x="0" y="170"/>
                  </a:cubicBezTo>
                  <a:cubicBezTo>
                    <a:pt x="0" y="172"/>
                    <a:pt x="0" y="172"/>
                    <a:pt x="0" y="172"/>
                  </a:cubicBezTo>
                  <a:cubicBezTo>
                    <a:pt x="73" y="240"/>
                    <a:pt x="73" y="240"/>
                    <a:pt x="73" y="240"/>
                  </a:cubicBezTo>
                  <a:cubicBezTo>
                    <a:pt x="87" y="227"/>
                    <a:pt x="102" y="214"/>
                    <a:pt x="114" y="200"/>
                  </a:cubicBezTo>
                  <a:cubicBezTo>
                    <a:pt x="114" y="200"/>
                    <a:pt x="114" y="200"/>
                    <a:pt x="114" y="200"/>
                  </a:cubicBezTo>
                  <a:cubicBezTo>
                    <a:pt x="114" y="200"/>
                    <a:pt x="114" y="200"/>
                    <a:pt x="114" y="200"/>
                  </a:cubicBezTo>
                  <a:cubicBezTo>
                    <a:pt x="114" y="200"/>
                    <a:pt x="114" y="200"/>
                    <a:pt x="114" y="200"/>
                  </a:cubicBezTo>
                  <a:cubicBezTo>
                    <a:pt x="114" y="200"/>
                    <a:pt x="114" y="200"/>
                    <a:pt x="114" y="200"/>
                  </a:cubicBezTo>
                  <a:cubicBezTo>
                    <a:pt x="114" y="200"/>
                    <a:pt x="114" y="200"/>
                    <a:pt x="114" y="200"/>
                  </a:cubicBezTo>
                  <a:cubicBezTo>
                    <a:pt x="115" y="200"/>
                    <a:pt x="115" y="200"/>
                    <a:pt x="115" y="200"/>
                  </a:cubicBezTo>
                  <a:cubicBezTo>
                    <a:pt x="115" y="200"/>
                    <a:pt x="115" y="200"/>
                    <a:pt x="115" y="200"/>
                  </a:cubicBezTo>
                  <a:cubicBezTo>
                    <a:pt x="115" y="200"/>
                    <a:pt x="115" y="200"/>
                    <a:pt x="115" y="200"/>
                  </a:cubicBezTo>
                  <a:cubicBezTo>
                    <a:pt x="115" y="200"/>
                    <a:pt x="115" y="200"/>
                    <a:pt x="115" y="200"/>
                  </a:cubicBezTo>
                  <a:cubicBezTo>
                    <a:pt x="115" y="200"/>
                    <a:pt x="115" y="200"/>
                    <a:pt x="115" y="200"/>
                  </a:cubicBezTo>
                  <a:cubicBezTo>
                    <a:pt x="115" y="200"/>
                    <a:pt x="115" y="200"/>
                    <a:pt x="115" y="199"/>
                  </a:cubicBezTo>
                  <a:cubicBezTo>
                    <a:pt x="115" y="199"/>
                    <a:pt x="115" y="199"/>
                    <a:pt x="115" y="199"/>
                  </a:cubicBezTo>
                  <a:cubicBezTo>
                    <a:pt x="115" y="199"/>
                    <a:pt x="115" y="199"/>
                    <a:pt x="115" y="199"/>
                  </a:cubicBezTo>
                  <a:cubicBezTo>
                    <a:pt x="115" y="199"/>
                    <a:pt x="115" y="199"/>
                    <a:pt x="115" y="199"/>
                  </a:cubicBezTo>
                  <a:cubicBezTo>
                    <a:pt x="115" y="199"/>
                    <a:pt x="115" y="199"/>
                    <a:pt x="116" y="199"/>
                  </a:cubicBezTo>
                  <a:cubicBezTo>
                    <a:pt x="116" y="199"/>
                    <a:pt x="116" y="199"/>
                    <a:pt x="116" y="199"/>
                  </a:cubicBezTo>
                  <a:cubicBezTo>
                    <a:pt x="116" y="199"/>
                    <a:pt x="116" y="199"/>
                    <a:pt x="116" y="199"/>
                  </a:cubicBezTo>
                  <a:cubicBezTo>
                    <a:pt x="116" y="199"/>
                    <a:pt x="116" y="199"/>
                    <a:pt x="116" y="199"/>
                  </a:cubicBezTo>
                  <a:cubicBezTo>
                    <a:pt x="116" y="199"/>
                    <a:pt x="116" y="199"/>
                    <a:pt x="116" y="199"/>
                  </a:cubicBezTo>
                  <a:cubicBezTo>
                    <a:pt x="116" y="199"/>
                    <a:pt x="116" y="199"/>
                    <a:pt x="116" y="199"/>
                  </a:cubicBezTo>
                  <a:cubicBezTo>
                    <a:pt x="116" y="199"/>
                    <a:pt x="116" y="198"/>
                    <a:pt x="116" y="198"/>
                  </a:cubicBezTo>
                  <a:cubicBezTo>
                    <a:pt x="116" y="198"/>
                    <a:pt x="116" y="198"/>
                    <a:pt x="116" y="198"/>
                  </a:cubicBezTo>
                  <a:cubicBezTo>
                    <a:pt x="154" y="158"/>
                    <a:pt x="192" y="105"/>
                    <a:pt x="205" y="62"/>
                  </a:cubicBezTo>
                  <a:cubicBezTo>
                    <a:pt x="207" y="57"/>
                    <a:pt x="208" y="53"/>
                    <a:pt x="208" y="48"/>
                  </a:cubicBezTo>
                  <a:cubicBezTo>
                    <a:pt x="209" y="37"/>
                    <a:pt x="205" y="27"/>
                    <a:pt x="199" y="20"/>
                  </a:cubicBezTo>
                  <a:cubicBezTo>
                    <a:pt x="187" y="7"/>
                    <a:pt x="166" y="0"/>
                    <a:pt x="147" y="0"/>
                  </a:cubicBezTo>
                  <a:cubicBezTo>
                    <a:pt x="147" y="0"/>
                    <a:pt x="147" y="0"/>
                    <a:pt x="147" y="0"/>
                  </a:cubicBezTo>
                  <a:cubicBezTo>
                    <a:pt x="146" y="0"/>
                    <a:pt x="146" y="0"/>
                    <a:pt x="146" y="0"/>
                  </a:cubicBezTo>
                  <a:cubicBezTo>
                    <a:pt x="146" y="0"/>
                    <a:pt x="146" y="0"/>
                    <a:pt x="146" y="0"/>
                  </a:cubicBezTo>
                </a:path>
              </a:pathLst>
            </a:custGeom>
            <a:solidFill>
              <a:srgbClr val="9D1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65">
              <a:extLst>
                <a:ext uri="{FF2B5EF4-FFF2-40B4-BE49-F238E27FC236}">
                  <a16:creationId xmlns:a16="http://schemas.microsoft.com/office/drawing/2014/main" id="{3D238D07-2DF3-4A6B-BCB0-00987D35BB20}"/>
                </a:ext>
              </a:extLst>
            </p:cNvPr>
            <p:cNvSpPr>
              <a:spLocks/>
            </p:cNvSpPr>
            <p:nvPr/>
          </p:nvSpPr>
          <p:spPr bwMode="auto">
            <a:xfrm>
              <a:off x="7054" y="3936"/>
              <a:ext cx="59" cy="38"/>
            </a:xfrm>
            <a:custGeom>
              <a:avLst/>
              <a:gdLst>
                <a:gd name="T0" fmla="*/ 25 w 25"/>
                <a:gd name="T1" fmla="*/ 0 h 16"/>
                <a:gd name="T2" fmla="*/ 0 w 25"/>
                <a:gd name="T3" fmla="*/ 16 h 16"/>
                <a:gd name="T4" fmla="*/ 0 w 25"/>
                <a:gd name="T5" fmla="*/ 16 h 16"/>
                <a:gd name="T6" fmla="*/ 25 w 25"/>
                <a:gd name="T7" fmla="*/ 0 h 16"/>
                <a:gd name="T8" fmla="*/ 25 w 25"/>
                <a:gd name="T9" fmla="*/ 0 h 16"/>
              </a:gdLst>
              <a:ahLst/>
              <a:cxnLst>
                <a:cxn ang="0">
                  <a:pos x="T0" y="T1"/>
                </a:cxn>
                <a:cxn ang="0">
                  <a:pos x="T2" y="T3"/>
                </a:cxn>
                <a:cxn ang="0">
                  <a:pos x="T4" y="T5"/>
                </a:cxn>
                <a:cxn ang="0">
                  <a:pos x="T6" y="T7"/>
                </a:cxn>
                <a:cxn ang="0">
                  <a:pos x="T8" y="T9"/>
                </a:cxn>
              </a:cxnLst>
              <a:rect l="0" t="0" r="r" b="b"/>
              <a:pathLst>
                <a:path w="25" h="16">
                  <a:moveTo>
                    <a:pt x="25" y="0"/>
                  </a:moveTo>
                  <a:cubicBezTo>
                    <a:pt x="17" y="6"/>
                    <a:pt x="8" y="11"/>
                    <a:pt x="0" y="16"/>
                  </a:cubicBezTo>
                  <a:cubicBezTo>
                    <a:pt x="0" y="16"/>
                    <a:pt x="0" y="16"/>
                    <a:pt x="0" y="16"/>
                  </a:cubicBezTo>
                  <a:cubicBezTo>
                    <a:pt x="8" y="11"/>
                    <a:pt x="17" y="6"/>
                    <a:pt x="25" y="0"/>
                  </a:cubicBezTo>
                  <a:cubicBezTo>
                    <a:pt x="25" y="0"/>
                    <a:pt x="25" y="0"/>
                    <a:pt x="25" y="0"/>
                  </a:cubicBezTo>
                </a:path>
              </a:pathLst>
            </a:custGeom>
            <a:solidFill>
              <a:srgbClr val="BEB1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66">
              <a:extLst>
                <a:ext uri="{FF2B5EF4-FFF2-40B4-BE49-F238E27FC236}">
                  <a16:creationId xmlns:a16="http://schemas.microsoft.com/office/drawing/2014/main" id="{6868D734-002E-49B4-9E2A-37760DC0A52D}"/>
                </a:ext>
              </a:extLst>
            </p:cNvPr>
            <p:cNvSpPr>
              <a:spLocks/>
            </p:cNvSpPr>
            <p:nvPr/>
          </p:nvSpPr>
          <p:spPr bwMode="auto">
            <a:xfrm>
              <a:off x="6992" y="3936"/>
              <a:ext cx="285" cy="299"/>
            </a:xfrm>
            <a:custGeom>
              <a:avLst/>
              <a:gdLst>
                <a:gd name="T0" fmla="*/ 51 w 120"/>
                <a:gd name="T1" fmla="*/ 0 h 126"/>
                <a:gd name="T2" fmla="*/ 26 w 120"/>
                <a:gd name="T3" fmla="*/ 16 h 126"/>
                <a:gd name="T4" fmla="*/ 50 w 120"/>
                <a:gd name="T5" fmla="*/ 96 h 126"/>
                <a:gd name="T6" fmla="*/ 0 w 120"/>
                <a:gd name="T7" fmla="*/ 118 h 126"/>
                <a:gd name="T8" fmla="*/ 24 w 120"/>
                <a:gd name="T9" fmla="*/ 126 h 126"/>
                <a:gd name="T10" fmla="*/ 43 w 120"/>
                <a:gd name="T11" fmla="*/ 122 h 126"/>
                <a:gd name="T12" fmla="*/ 120 w 120"/>
                <a:gd name="T13" fmla="*/ 74 h 126"/>
                <a:gd name="T14" fmla="*/ 51 w 120"/>
                <a:gd name="T15" fmla="*/ 0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26">
                  <a:moveTo>
                    <a:pt x="51" y="0"/>
                  </a:moveTo>
                  <a:cubicBezTo>
                    <a:pt x="43" y="6"/>
                    <a:pt x="34" y="11"/>
                    <a:pt x="26" y="16"/>
                  </a:cubicBezTo>
                  <a:cubicBezTo>
                    <a:pt x="40" y="38"/>
                    <a:pt x="62" y="77"/>
                    <a:pt x="50" y="96"/>
                  </a:cubicBezTo>
                  <a:cubicBezTo>
                    <a:pt x="41" y="110"/>
                    <a:pt x="19" y="116"/>
                    <a:pt x="0" y="118"/>
                  </a:cubicBezTo>
                  <a:cubicBezTo>
                    <a:pt x="6" y="123"/>
                    <a:pt x="15" y="126"/>
                    <a:pt x="24" y="126"/>
                  </a:cubicBezTo>
                  <a:cubicBezTo>
                    <a:pt x="30" y="126"/>
                    <a:pt x="36" y="125"/>
                    <a:pt x="43" y="122"/>
                  </a:cubicBezTo>
                  <a:cubicBezTo>
                    <a:pt x="68" y="113"/>
                    <a:pt x="94" y="95"/>
                    <a:pt x="120" y="74"/>
                  </a:cubicBezTo>
                  <a:cubicBezTo>
                    <a:pt x="102" y="51"/>
                    <a:pt x="65" y="13"/>
                    <a:pt x="51" y="0"/>
                  </a:cubicBezTo>
                </a:path>
              </a:pathLst>
            </a:custGeom>
            <a:solidFill>
              <a:srgbClr val="9D1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67">
              <a:extLst>
                <a:ext uri="{FF2B5EF4-FFF2-40B4-BE49-F238E27FC236}">
                  <a16:creationId xmlns:a16="http://schemas.microsoft.com/office/drawing/2014/main" id="{20FE198B-F02F-4866-ADF8-B42F9DA96D92}"/>
                </a:ext>
              </a:extLst>
            </p:cNvPr>
            <p:cNvSpPr>
              <a:spLocks/>
            </p:cNvSpPr>
            <p:nvPr/>
          </p:nvSpPr>
          <p:spPr bwMode="auto">
            <a:xfrm>
              <a:off x="7168" y="3888"/>
              <a:ext cx="618" cy="656"/>
            </a:xfrm>
            <a:custGeom>
              <a:avLst/>
              <a:gdLst>
                <a:gd name="T0" fmla="*/ 0 w 260"/>
                <a:gd name="T1" fmla="*/ 0 h 276"/>
                <a:gd name="T2" fmla="*/ 246 w 260"/>
                <a:gd name="T3" fmla="*/ 237 h 276"/>
                <a:gd name="T4" fmla="*/ 173 w 260"/>
                <a:gd name="T5" fmla="*/ 256 h 276"/>
                <a:gd name="T6" fmla="*/ 10 w 260"/>
                <a:gd name="T7" fmla="*/ 87 h 276"/>
                <a:gd name="T8" fmla="*/ 0 w 260"/>
                <a:gd name="T9" fmla="*/ 0 h 276"/>
              </a:gdLst>
              <a:ahLst/>
              <a:cxnLst>
                <a:cxn ang="0">
                  <a:pos x="T0" y="T1"/>
                </a:cxn>
                <a:cxn ang="0">
                  <a:pos x="T2" y="T3"/>
                </a:cxn>
                <a:cxn ang="0">
                  <a:pos x="T4" y="T5"/>
                </a:cxn>
                <a:cxn ang="0">
                  <a:pos x="T6" y="T7"/>
                </a:cxn>
                <a:cxn ang="0">
                  <a:pos x="T8" y="T9"/>
                </a:cxn>
              </a:cxnLst>
              <a:rect l="0" t="0" r="r" b="b"/>
              <a:pathLst>
                <a:path w="260" h="276">
                  <a:moveTo>
                    <a:pt x="0" y="0"/>
                  </a:moveTo>
                  <a:cubicBezTo>
                    <a:pt x="0" y="0"/>
                    <a:pt x="232" y="212"/>
                    <a:pt x="246" y="237"/>
                  </a:cubicBezTo>
                  <a:cubicBezTo>
                    <a:pt x="260" y="262"/>
                    <a:pt x="215" y="276"/>
                    <a:pt x="173" y="256"/>
                  </a:cubicBezTo>
                  <a:cubicBezTo>
                    <a:pt x="132" y="236"/>
                    <a:pt x="10" y="87"/>
                    <a:pt x="10" y="87"/>
                  </a:cubicBezTo>
                  <a:lnTo>
                    <a:pt x="0" y="0"/>
                  </a:lnTo>
                  <a:close/>
                </a:path>
              </a:pathLst>
            </a:custGeom>
            <a:solidFill>
              <a:srgbClr val="D11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68">
              <a:extLst>
                <a:ext uri="{FF2B5EF4-FFF2-40B4-BE49-F238E27FC236}">
                  <a16:creationId xmlns:a16="http://schemas.microsoft.com/office/drawing/2014/main" id="{AC9885FF-4F43-4C4F-983F-86CFD4F66477}"/>
                </a:ext>
              </a:extLst>
            </p:cNvPr>
            <p:cNvSpPr>
              <a:spLocks/>
            </p:cNvSpPr>
            <p:nvPr/>
          </p:nvSpPr>
          <p:spPr bwMode="auto">
            <a:xfrm>
              <a:off x="7052" y="3869"/>
              <a:ext cx="689" cy="790"/>
            </a:xfrm>
            <a:custGeom>
              <a:avLst/>
              <a:gdLst>
                <a:gd name="T0" fmla="*/ 14 w 290"/>
                <a:gd name="T1" fmla="*/ 36 h 332"/>
                <a:gd name="T2" fmla="*/ 174 w 290"/>
                <a:gd name="T3" fmla="*/ 312 h 332"/>
                <a:gd name="T4" fmla="*/ 234 w 290"/>
                <a:gd name="T5" fmla="*/ 314 h 332"/>
                <a:gd name="T6" fmla="*/ 265 w 290"/>
                <a:gd name="T7" fmla="*/ 271 h 332"/>
                <a:gd name="T8" fmla="*/ 95 w 290"/>
                <a:gd name="T9" fmla="*/ 66 h 332"/>
                <a:gd name="T10" fmla="*/ 49 w 290"/>
                <a:gd name="T11" fmla="*/ 8 h 332"/>
                <a:gd name="T12" fmla="*/ 14 w 290"/>
                <a:gd name="T13" fmla="*/ 36 h 332"/>
              </a:gdLst>
              <a:ahLst/>
              <a:cxnLst>
                <a:cxn ang="0">
                  <a:pos x="T0" y="T1"/>
                </a:cxn>
                <a:cxn ang="0">
                  <a:pos x="T2" y="T3"/>
                </a:cxn>
                <a:cxn ang="0">
                  <a:pos x="T4" y="T5"/>
                </a:cxn>
                <a:cxn ang="0">
                  <a:pos x="T6" y="T7"/>
                </a:cxn>
                <a:cxn ang="0">
                  <a:pos x="T8" y="T9"/>
                </a:cxn>
                <a:cxn ang="0">
                  <a:pos x="T10" y="T11"/>
                </a:cxn>
                <a:cxn ang="0">
                  <a:pos x="T12" y="T13"/>
                </a:cxn>
              </a:cxnLst>
              <a:rect l="0" t="0" r="r" b="b"/>
              <a:pathLst>
                <a:path w="290" h="332">
                  <a:moveTo>
                    <a:pt x="14" y="36"/>
                  </a:moveTo>
                  <a:cubicBezTo>
                    <a:pt x="0" y="66"/>
                    <a:pt x="150" y="293"/>
                    <a:pt x="174" y="312"/>
                  </a:cubicBezTo>
                  <a:cubicBezTo>
                    <a:pt x="199" y="332"/>
                    <a:pt x="209" y="296"/>
                    <a:pt x="234" y="314"/>
                  </a:cubicBezTo>
                  <a:cubicBezTo>
                    <a:pt x="258" y="332"/>
                    <a:pt x="290" y="302"/>
                    <a:pt x="265" y="271"/>
                  </a:cubicBezTo>
                  <a:cubicBezTo>
                    <a:pt x="241" y="240"/>
                    <a:pt x="128" y="112"/>
                    <a:pt x="95" y="66"/>
                  </a:cubicBezTo>
                  <a:cubicBezTo>
                    <a:pt x="61" y="20"/>
                    <a:pt x="57" y="17"/>
                    <a:pt x="49" y="8"/>
                  </a:cubicBezTo>
                  <a:cubicBezTo>
                    <a:pt x="40" y="0"/>
                    <a:pt x="19" y="24"/>
                    <a:pt x="14" y="36"/>
                  </a:cubicBezTo>
                  <a:close/>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69">
              <a:extLst>
                <a:ext uri="{FF2B5EF4-FFF2-40B4-BE49-F238E27FC236}">
                  <a16:creationId xmlns:a16="http://schemas.microsoft.com/office/drawing/2014/main" id="{85765300-441A-4B05-B01F-ED2B1BE45884}"/>
                </a:ext>
              </a:extLst>
            </p:cNvPr>
            <p:cNvSpPr>
              <a:spLocks/>
            </p:cNvSpPr>
            <p:nvPr/>
          </p:nvSpPr>
          <p:spPr bwMode="auto">
            <a:xfrm>
              <a:off x="7080" y="3686"/>
              <a:ext cx="1137" cy="1348"/>
            </a:xfrm>
            <a:custGeom>
              <a:avLst/>
              <a:gdLst>
                <a:gd name="T0" fmla="*/ 238 w 478"/>
                <a:gd name="T1" fmla="*/ 112 h 567"/>
                <a:gd name="T2" fmla="*/ 345 w 478"/>
                <a:gd name="T3" fmla="*/ 325 h 567"/>
                <a:gd name="T4" fmla="*/ 220 w 478"/>
                <a:gd name="T5" fmla="*/ 444 h 567"/>
                <a:gd name="T6" fmla="*/ 97 w 478"/>
                <a:gd name="T7" fmla="*/ 349 h 567"/>
                <a:gd name="T8" fmla="*/ 45 w 478"/>
                <a:gd name="T9" fmla="*/ 378 h 567"/>
                <a:gd name="T10" fmla="*/ 311 w 478"/>
                <a:gd name="T11" fmla="*/ 484 h 567"/>
                <a:gd name="T12" fmla="*/ 476 w 478"/>
                <a:gd name="T13" fmla="*/ 225 h 567"/>
                <a:gd name="T14" fmla="*/ 238 w 478"/>
                <a:gd name="T15" fmla="*/ 112 h 5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8" h="567">
                  <a:moveTo>
                    <a:pt x="238" y="112"/>
                  </a:moveTo>
                  <a:cubicBezTo>
                    <a:pt x="199" y="173"/>
                    <a:pt x="369" y="244"/>
                    <a:pt x="345" y="325"/>
                  </a:cubicBezTo>
                  <a:cubicBezTo>
                    <a:pt x="321" y="405"/>
                    <a:pt x="273" y="459"/>
                    <a:pt x="220" y="444"/>
                  </a:cubicBezTo>
                  <a:cubicBezTo>
                    <a:pt x="168" y="428"/>
                    <a:pt x="159" y="420"/>
                    <a:pt x="97" y="349"/>
                  </a:cubicBezTo>
                  <a:cubicBezTo>
                    <a:pt x="35" y="277"/>
                    <a:pt x="0" y="301"/>
                    <a:pt x="45" y="378"/>
                  </a:cubicBezTo>
                  <a:cubicBezTo>
                    <a:pt x="90" y="454"/>
                    <a:pt x="157" y="567"/>
                    <a:pt x="311" y="484"/>
                  </a:cubicBezTo>
                  <a:cubicBezTo>
                    <a:pt x="466" y="401"/>
                    <a:pt x="478" y="294"/>
                    <a:pt x="476" y="225"/>
                  </a:cubicBezTo>
                  <a:cubicBezTo>
                    <a:pt x="474" y="155"/>
                    <a:pt x="307" y="0"/>
                    <a:pt x="238" y="112"/>
                  </a:cubicBezTo>
                  <a:close/>
                </a:path>
              </a:pathLst>
            </a:custGeom>
            <a:solidFill>
              <a:srgbClr val="F5E4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70">
              <a:extLst>
                <a:ext uri="{FF2B5EF4-FFF2-40B4-BE49-F238E27FC236}">
                  <a16:creationId xmlns:a16="http://schemas.microsoft.com/office/drawing/2014/main" id="{037114A0-ED94-44A0-A273-D48E19C79CB0}"/>
                </a:ext>
              </a:extLst>
            </p:cNvPr>
            <p:cNvSpPr>
              <a:spLocks/>
            </p:cNvSpPr>
            <p:nvPr/>
          </p:nvSpPr>
          <p:spPr bwMode="auto">
            <a:xfrm>
              <a:off x="7056" y="3907"/>
              <a:ext cx="571" cy="673"/>
            </a:xfrm>
            <a:custGeom>
              <a:avLst/>
              <a:gdLst>
                <a:gd name="T0" fmla="*/ 12 w 240"/>
                <a:gd name="T1" fmla="*/ 20 h 283"/>
                <a:gd name="T2" fmla="*/ 159 w 240"/>
                <a:gd name="T3" fmla="*/ 281 h 283"/>
                <a:gd name="T4" fmla="*/ 206 w 240"/>
                <a:gd name="T5" fmla="*/ 271 h 283"/>
                <a:gd name="T6" fmla="*/ 198 w 240"/>
                <a:gd name="T7" fmla="*/ 216 h 283"/>
                <a:gd name="T8" fmla="*/ 73 w 240"/>
                <a:gd name="T9" fmla="*/ 57 h 283"/>
                <a:gd name="T10" fmla="*/ 27 w 240"/>
                <a:gd name="T11" fmla="*/ 0 h 283"/>
                <a:gd name="T12" fmla="*/ 12 w 240"/>
                <a:gd name="T13" fmla="*/ 20 h 283"/>
              </a:gdLst>
              <a:ahLst/>
              <a:cxnLst>
                <a:cxn ang="0">
                  <a:pos x="T0" y="T1"/>
                </a:cxn>
                <a:cxn ang="0">
                  <a:pos x="T2" y="T3"/>
                </a:cxn>
                <a:cxn ang="0">
                  <a:pos x="T4" y="T5"/>
                </a:cxn>
                <a:cxn ang="0">
                  <a:pos x="T6" y="T7"/>
                </a:cxn>
                <a:cxn ang="0">
                  <a:pos x="T8" y="T9"/>
                </a:cxn>
                <a:cxn ang="0">
                  <a:pos x="T10" y="T11"/>
                </a:cxn>
                <a:cxn ang="0">
                  <a:pos x="T12" y="T13"/>
                </a:cxn>
              </a:cxnLst>
              <a:rect l="0" t="0" r="r" b="b"/>
              <a:pathLst>
                <a:path w="240" h="283">
                  <a:moveTo>
                    <a:pt x="12" y="20"/>
                  </a:moveTo>
                  <a:cubicBezTo>
                    <a:pt x="0" y="47"/>
                    <a:pt x="115" y="226"/>
                    <a:pt x="159" y="281"/>
                  </a:cubicBezTo>
                  <a:cubicBezTo>
                    <a:pt x="176" y="283"/>
                    <a:pt x="189" y="268"/>
                    <a:pt x="206" y="271"/>
                  </a:cubicBezTo>
                  <a:cubicBezTo>
                    <a:pt x="229" y="276"/>
                    <a:pt x="240" y="268"/>
                    <a:pt x="198" y="216"/>
                  </a:cubicBezTo>
                  <a:cubicBezTo>
                    <a:pt x="155" y="164"/>
                    <a:pt x="105" y="100"/>
                    <a:pt x="73" y="57"/>
                  </a:cubicBezTo>
                  <a:cubicBezTo>
                    <a:pt x="53" y="29"/>
                    <a:pt x="41" y="4"/>
                    <a:pt x="27" y="0"/>
                  </a:cubicBezTo>
                  <a:cubicBezTo>
                    <a:pt x="20" y="6"/>
                    <a:pt x="14" y="14"/>
                    <a:pt x="12" y="20"/>
                  </a:cubicBezTo>
                  <a:close/>
                </a:path>
              </a:pathLst>
            </a:custGeom>
            <a:solidFill>
              <a:srgbClr val="EC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71">
              <a:extLst>
                <a:ext uri="{FF2B5EF4-FFF2-40B4-BE49-F238E27FC236}">
                  <a16:creationId xmlns:a16="http://schemas.microsoft.com/office/drawing/2014/main" id="{A50A3722-08EF-4361-BF18-1A559684DB67}"/>
                </a:ext>
              </a:extLst>
            </p:cNvPr>
            <p:cNvSpPr>
              <a:spLocks/>
            </p:cNvSpPr>
            <p:nvPr/>
          </p:nvSpPr>
          <p:spPr bwMode="auto">
            <a:xfrm>
              <a:off x="5953" y="2888"/>
              <a:ext cx="385" cy="399"/>
            </a:xfrm>
            <a:custGeom>
              <a:avLst/>
              <a:gdLst>
                <a:gd name="T0" fmla="*/ 120 w 162"/>
                <a:gd name="T1" fmla="*/ 0 h 168"/>
                <a:gd name="T2" fmla="*/ 73 w 162"/>
                <a:gd name="T3" fmla="*/ 35 h 168"/>
                <a:gd name="T4" fmla="*/ 51 w 162"/>
                <a:gd name="T5" fmla="*/ 152 h 168"/>
                <a:gd name="T6" fmla="*/ 99 w 162"/>
                <a:gd name="T7" fmla="*/ 168 h 168"/>
                <a:gd name="T8" fmla="*/ 139 w 162"/>
                <a:gd name="T9" fmla="*/ 149 h 168"/>
                <a:gd name="T10" fmla="*/ 146 w 162"/>
                <a:gd name="T11" fmla="*/ 137 h 168"/>
                <a:gd name="T12" fmla="*/ 158 w 162"/>
                <a:gd name="T13" fmla="*/ 90 h 168"/>
                <a:gd name="T14" fmla="*/ 120 w 162"/>
                <a:gd name="T15" fmla="*/ 0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2" h="168">
                  <a:moveTo>
                    <a:pt x="120" y="0"/>
                  </a:moveTo>
                  <a:cubicBezTo>
                    <a:pt x="107" y="0"/>
                    <a:pt x="90" y="11"/>
                    <a:pt x="73" y="35"/>
                  </a:cubicBezTo>
                  <a:cubicBezTo>
                    <a:pt x="20" y="109"/>
                    <a:pt x="0" y="121"/>
                    <a:pt x="51" y="152"/>
                  </a:cubicBezTo>
                  <a:cubicBezTo>
                    <a:pt x="68" y="163"/>
                    <a:pt x="84" y="168"/>
                    <a:pt x="99" y="168"/>
                  </a:cubicBezTo>
                  <a:cubicBezTo>
                    <a:pt x="115" y="168"/>
                    <a:pt x="129" y="162"/>
                    <a:pt x="139" y="149"/>
                  </a:cubicBezTo>
                  <a:cubicBezTo>
                    <a:pt x="141" y="145"/>
                    <a:pt x="144" y="141"/>
                    <a:pt x="146" y="137"/>
                  </a:cubicBezTo>
                  <a:cubicBezTo>
                    <a:pt x="152" y="125"/>
                    <a:pt x="156" y="110"/>
                    <a:pt x="158" y="90"/>
                  </a:cubicBezTo>
                  <a:cubicBezTo>
                    <a:pt x="162" y="37"/>
                    <a:pt x="146" y="0"/>
                    <a:pt x="120" y="0"/>
                  </a:cubicBezTo>
                </a:path>
              </a:pathLst>
            </a:custGeom>
            <a:solidFill>
              <a:srgbClr val="5C5B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72">
              <a:extLst>
                <a:ext uri="{FF2B5EF4-FFF2-40B4-BE49-F238E27FC236}">
                  <a16:creationId xmlns:a16="http://schemas.microsoft.com/office/drawing/2014/main" id="{4DD447EF-0164-4C01-AE0D-952A47EC6087}"/>
                </a:ext>
              </a:extLst>
            </p:cNvPr>
            <p:cNvSpPr>
              <a:spLocks/>
            </p:cNvSpPr>
            <p:nvPr/>
          </p:nvSpPr>
          <p:spPr bwMode="auto">
            <a:xfrm>
              <a:off x="6284" y="3213"/>
              <a:ext cx="16" cy="29"/>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5"/>
                    <a:pt x="7" y="0"/>
                  </a:cubicBezTo>
                </a:path>
              </a:pathLst>
            </a:custGeom>
            <a:solidFill>
              <a:srgbClr val="E9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73">
              <a:extLst>
                <a:ext uri="{FF2B5EF4-FFF2-40B4-BE49-F238E27FC236}">
                  <a16:creationId xmlns:a16="http://schemas.microsoft.com/office/drawing/2014/main" id="{73111C61-588F-436A-A29B-D48C5A2AEA3F}"/>
                </a:ext>
              </a:extLst>
            </p:cNvPr>
            <p:cNvSpPr>
              <a:spLocks/>
            </p:cNvSpPr>
            <p:nvPr/>
          </p:nvSpPr>
          <p:spPr bwMode="auto">
            <a:xfrm>
              <a:off x="6693" y="3572"/>
              <a:ext cx="111" cy="114"/>
            </a:xfrm>
            <a:custGeom>
              <a:avLst/>
              <a:gdLst>
                <a:gd name="T0" fmla="*/ 38 w 47"/>
                <a:gd name="T1" fmla="*/ 8 h 48"/>
                <a:gd name="T2" fmla="*/ 39 w 47"/>
                <a:gd name="T3" fmla="*/ 38 h 48"/>
                <a:gd name="T4" fmla="*/ 9 w 47"/>
                <a:gd name="T5" fmla="*/ 39 h 48"/>
                <a:gd name="T6" fmla="*/ 8 w 47"/>
                <a:gd name="T7" fmla="*/ 9 h 48"/>
                <a:gd name="T8" fmla="*/ 38 w 47"/>
                <a:gd name="T9" fmla="*/ 8 h 48"/>
              </a:gdLst>
              <a:ahLst/>
              <a:cxnLst>
                <a:cxn ang="0">
                  <a:pos x="T0" y="T1"/>
                </a:cxn>
                <a:cxn ang="0">
                  <a:pos x="T2" y="T3"/>
                </a:cxn>
                <a:cxn ang="0">
                  <a:pos x="T4" y="T5"/>
                </a:cxn>
                <a:cxn ang="0">
                  <a:pos x="T6" y="T7"/>
                </a:cxn>
                <a:cxn ang="0">
                  <a:pos x="T8" y="T9"/>
                </a:cxn>
              </a:cxnLst>
              <a:rect l="0" t="0" r="r" b="b"/>
              <a:pathLst>
                <a:path w="47" h="48">
                  <a:moveTo>
                    <a:pt x="38" y="8"/>
                  </a:moveTo>
                  <a:cubicBezTo>
                    <a:pt x="47" y="16"/>
                    <a:pt x="47" y="30"/>
                    <a:pt x="39" y="38"/>
                  </a:cubicBezTo>
                  <a:cubicBezTo>
                    <a:pt x="31" y="47"/>
                    <a:pt x="17" y="48"/>
                    <a:pt x="9" y="39"/>
                  </a:cubicBezTo>
                  <a:cubicBezTo>
                    <a:pt x="0" y="31"/>
                    <a:pt x="0" y="18"/>
                    <a:pt x="8" y="9"/>
                  </a:cubicBezTo>
                  <a:cubicBezTo>
                    <a:pt x="16" y="0"/>
                    <a:pt x="30" y="0"/>
                    <a:pt x="38" y="8"/>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74">
              <a:extLst>
                <a:ext uri="{FF2B5EF4-FFF2-40B4-BE49-F238E27FC236}">
                  <a16:creationId xmlns:a16="http://schemas.microsoft.com/office/drawing/2014/main" id="{95C9F855-5DE4-4312-8A52-1A569AEA1BC3}"/>
                </a:ext>
              </a:extLst>
            </p:cNvPr>
            <p:cNvSpPr>
              <a:spLocks/>
            </p:cNvSpPr>
            <p:nvPr/>
          </p:nvSpPr>
          <p:spPr bwMode="auto">
            <a:xfrm>
              <a:off x="6705" y="3615"/>
              <a:ext cx="45" cy="45"/>
            </a:xfrm>
            <a:custGeom>
              <a:avLst/>
              <a:gdLst>
                <a:gd name="T0" fmla="*/ 15 w 19"/>
                <a:gd name="T1" fmla="*/ 3 h 19"/>
                <a:gd name="T2" fmla="*/ 16 w 19"/>
                <a:gd name="T3" fmla="*/ 15 h 19"/>
                <a:gd name="T4" fmla="*/ 4 w 19"/>
                <a:gd name="T5" fmla="*/ 15 h 19"/>
                <a:gd name="T6" fmla="*/ 3 w 19"/>
                <a:gd name="T7" fmla="*/ 3 h 19"/>
                <a:gd name="T8" fmla="*/ 15 w 19"/>
                <a:gd name="T9" fmla="*/ 3 h 19"/>
              </a:gdLst>
              <a:ahLst/>
              <a:cxnLst>
                <a:cxn ang="0">
                  <a:pos x="T0" y="T1"/>
                </a:cxn>
                <a:cxn ang="0">
                  <a:pos x="T2" y="T3"/>
                </a:cxn>
                <a:cxn ang="0">
                  <a:pos x="T4" y="T5"/>
                </a:cxn>
                <a:cxn ang="0">
                  <a:pos x="T6" y="T7"/>
                </a:cxn>
                <a:cxn ang="0">
                  <a:pos x="T8" y="T9"/>
                </a:cxn>
              </a:cxnLst>
              <a:rect l="0" t="0" r="r" b="b"/>
              <a:pathLst>
                <a:path w="19" h="19">
                  <a:moveTo>
                    <a:pt x="15" y="3"/>
                  </a:moveTo>
                  <a:cubicBezTo>
                    <a:pt x="19" y="6"/>
                    <a:pt x="19" y="12"/>
                    <a:pt x="16" y="15"/>
                  </a:cubicBezTo>
                  <a:cubicBezTo>
                    <a:pt x="13" y="19"/>
                    <a:pt x="7" y="19"/>
                    <a:pt x="4" y="15"/>
                  </a:cubicBezTo>
                  <a:cubicBezTo>
                    <a:pt x="0" y="12"/>
                    <a:pt x="0" y="7"/>
                    <a:pt x="3" y="3"/>
                  </a:cubicBezTo>
                  <a:cubicBezTo>
                    <a:pt x="6" y="0"/>
                    <a:pt x="12" y="0"/>
                    <a:pt x="15" y="3"/>
                  </a:cubicBezTo>
                  <a:close/>
                </a:path>
              </a:pathLst>
            </a:custGeom>
            <a:solidFill>
              <a:srgbClr val="FFF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75">
              <a:extLst>
                <a:ext uri="{FF2B5EF4-FFF2-40B4-BE49-F238E27FC236}">
                  <a16:creationId xmlns:a16="http://schemas.microsoft.com/office/drawing/2014/main" id="{7D631646-457E-4F47-B8BD-D7DEA20AF012}"/>
                </a:ext>
              </a:extLst>
            </p:cNvPr>
            <p:cNvSpPr>
              <a:spLocks/>
            </p:cNvSpPr>
            <p:nvPr/>
          </p:nvSpPr>
          <p:spPr bwMode="auto">
            <a:xfrm>
              <a:off x="6978" y="3266"/>
              <a:ext cx="114" cy="114"/>
            </a:xfrm>
            <a:custGeom>
              <a:avLst/>
              <a:gdLst>
                <a:gd name="T0" fmla="*/ 39 w 48"/>
                <a:gd name="T1" fmla="*/ 8 h 48"/>
                <a:gd name="T2" fmla="*/ 40 w 48"/>
                <a:gd name="T3" fmla="*/ 38 h 48"/>
                <a:gd name="T4" fmla="*/ 9 w 48"/>
                <a:gd name="T5" fmla="*/ 39 h 48"/>
                <a:gd name="T6" fmla="*/ 8 w 48"/>
                <a:gd name="T7" fmla="*/ 9 h 48"/>
                <a:gd name="T8" fmla="*/ 39 w 48"/>
                <a:gd name="T9" fmla="*/ 8 h 48"/>
              </a:gdLst>
              <a:ahLst/>
              <a:cxnLst>
                <a:cxn ang="0">
                  <a:pos x="T0" y="T1"/>
                </a:cxn>
                <a:cxn ang="0">
                  <a:pos x="T2" y="T3"/>
                </a:cxn>
                <a:cxn ang="0">
                  <a:pos x="T4" y="T5"/>
                </a:cxn>
                <a:cxn ang="0">
                  <a:pos x="T6" y="T7"/>
                </a:cxn>
                <a:cxn ang="0">
                  <a:pos x="T8" y="T9"/>
                </a:cxn>
              </a:cxnLst>
              <a:rect l="0" t="0" r="r" b="b"/>
              <a:pathLst>
                <a:path w="48" h="48">
                  <a:moveTo>
                    <a:pt x="39" y="8"/>
                  </a:moveTo>
                  <a:cubicBezTo>
                    <a:pt x="48" y="16"/>
                    <a:pt x="48" y="30"/>
                    <a:pt x="40" y="38"/>
                  </a:cubicBezTo>
                  <a:cubicBezTo>
                    <a:pt x="32" y="47"/>
                    <a:pt x="18" y="48"/>
                    <a:pt x="9" y="39"/>
                  </a:cubicBezTo>
                  <a:cubicBezTo>
                    <a:pt x="1" y="31"/>
                    <a:pt x="0" y="18"/>
                    <a:pt x="8" y="9"/>
                  </a:cubicBezTo>
                  <a:cubicBezTo>
                    <a:pt x="17" y="0"/>
                    <a:pt x="30" y="0"/>
                    <a:pt x="39" y="8"/>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76">
              <a:extLst>
                <a:ext uri="{FF2B5EF4-FFF2-40B4-BE49-F238E27FC236}">
                  <a16:creationId xmlns:a16="http://schemas.microsoft.com/office/drawing/2014/main" id="{6089A580-9276-4462-A523-27D5B168D13D}"/>
                </a:ext>
              </a:extLst>
            </p:cNvPr>
            <p:cNvSpPr>
              <a:spLocks/>
            </p:cNvSpPr>
            <p:nvPr/>
          </p:nvSpPr>
          <p:spPr bwMode="auto">
            <a:xfrm>
              <a:off x="6992" y="3308"/>
              <a:ext cx="45" cy="46"/>
            </a:xfrm>
            <a:custGeom>
              <a:avLst/>
              <a:gdLst>
                <a:gd name="T0" fmla="*/ 15 w 19"/>
                <a:gd name="T1" fmla="*/ 3 h 19"/>
                <a:gd name="T2" fmla="*/ 16 w 19"/>
                <a:gd name="T3" fmla="*/ 15 h 19"/>
                <a:gd name="T4" fmla="*/ 3 w 19"/>
                <a:gd name="T5" fmla="*/ 15 h 19"/>
                <a:gd name="T6" fmla="*/ 3 w 19"/>
                <a:gd name="T7" fmla="*/ 3 h 19"/>
                <a:gd name="T8" fmla="*/ 15 w 19"/>
                <a:gd name="T9" fmla="*/ 3 h 19"/>
              </a:gdLst>
              <a:ahLst/>
              <a:cxnLst>
                <a:cxn ang="0">
                  <a:pos x="T0" y="T1"/>
                </a:cxn>
                <a:cxn ang="0">
                  <a:pos x="T2" y="T3"/>
                </a:cxn>
                <a:cxn ang="0">
                  <a:pos x="T4" y="T5"/>
                </a:cxn>
                <a:cxn ang="0">
                  <a:pos x="T6" y="T7"/>
                </a:cxn>
                <a:cxn ang="0">
                  <a:pos x="T8" y="T9"/>
                </a:cxn>
              </a:cxnLst>
              <a:rect l="0" t="0" r="r" b="b"/>
              <a:pathLst>
                <a:path w="19" h="19">
                  <a:moveTo>
                    <a:pt x="15" y="3"/>
                  </a:moveTo>
                  <a:cubicBezTo>
                    <a:pt x="19" y="6"/>
                    <a:pt x="19" y="12"/>
                    <a:pt x="16" y="15"/>
                  </a:cubicBezTo>
                  <a:cubicBezTo>
                    <a:pt x="12" y="19"/>
                    <a:pt x="7" y="19"/>
                    <a:pt x="3" y="15"/>
                  </a:cubicBezTo>
                  <a:cubicBezTo>
                    <a:pt x="0" y="12"/>
                    <a:pt x="0" y="7"/>
                    <a:pt x="3" y="3"/>
                  </a:cubicBezTo>
                  <a:cubicBezTo>
                    <a:pt x="6" y="0"/>
                    <a:pt x="12" y="0"/>
                    <a:pt x="15" y="3"/>
                  </a:cubicBezTo>
                  <a:close/>
                </a:path>
              </a:pathLst>
            </a:custGeom>
            <a:solidFill>
              <a:srgbClr val="FFF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77">
              <a:extLst>
                <a:ext uri="{FF2B5EF4-FFF2-40B4-BE49-F238E27FC236}">
                  <a16:creationId xmlns:a16="http://schemas.microsoft.com/office/drawing/2014/main" id="{FDA54A3B-159E-4893-B33C-452253D2CCD8}"/>
                </a:ext>
              </a:extLst>
            </p:cNvPr>
            <p:cNvSpPr>
              <a:spLocks/>
            </p:cNvSpPr>
            <p:nvPr/>
          </p:nvSpPr>
          <p:spPr bwMode="auto">
            <a:xfrm>
              <a:off x="6878" y="3444"/>
              <a:ext cx="359" cy="380"/>
            </a:xfrm>
            <a:custGeom>
              <a:avLst/>
              <a:gdLst>
                <a:gd name="T0" fmla="*/ 100 w 151"/>
                <a:gd name="T1" fmla="*/ 106 h 160"/>
                <a:gd name="T2" fmla="*/ 67 w 151"/>
                <a:gd name="T3" fmla="*/ 134 h 160"/>
                <a:gd name="T4" fmla="*/ 4 w 151"/>
                <a:gd name="T5" fmla="*/ 160 h 160"/>
                <a:gd name="T6" fmla="*/ 1 w 151"/>
                <a:gd name="T7" fmla="*/ 158 h 160"/>
                <a:gd name="T8" fmla="*/ 3 w 151"/>
                <a:gd name="T9" fmla="*/ 155 h 160"/>
                <a:gd name="T10" fmla="*/ 64 w 151"/>
                <a:gd name="T11" fmla="*/ 129 h 160"/>
                <a:gd name="T12" fmla="*/ 145 w 151"/>
                <a:gd name="T13" fmla="*/ 2 h 160"/>
                <a:gd name="T14" fmla="*/ 148 w 151"/>
                <a:gd name="T15" fmla="*/ 0 h 160"/>
                <a:gd name="T16" fmla="*/ 150 w 151"/>
                <a:gd name="T17" fmla="*/ 3 h 160"/>
                <a:gd name="T18" fmla="*/ 100 w 151"/>
                <a:gd name="T19" fmla="*/ 10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160">
                  <a:moveTo>
                    <a:pt x="100" y="106"/>
                  </a:moveTo>
                  <a:cubicBezTo>
                    <a:pt x="89" y="117"/>
                    <a:pt x="77" y="127"/>
                    <a:pt x="67" y="134"/>
                  </a:cubicBezTo>
                  <a:cubicBezTo>
                    <a:pt x="34" y="155"/>
                    <a:pt x="5" y="160"/>
                    <a:pt x="4" y="160"/>
                  </a:cubicBezTo>
                  <a:cubicBezTo>
                    <a:pt x="2" y="160"/>
                    <a:pt x="1" y="159"/>
                    <a:pt x="1" y="158"/>
                  </a:cubicBezTo>
                  <a:cubicBezTo>
                    <a:pt x="0" y="157"/>
                    <a:pt x="1" y="155"/>
                    <a:pt x="3" y="155"/>
                  </a:cubicBezTo>
                  <a:cubicBezTo>
                    <a:pt x="3" y="155"/>
                    <a:pt x="32" y="150"/>
                    <a:pt x="64" y="129"/>
                  </a:cubicBezTo>
                  <a:cubicBezTo>
                    <a:pt x="94" y="110"/>
                    <a:pt x="132" y="72"/>
                    <a:pt x="145" y="2"/>
                  </a:cubicBezTo>
                  <a:cubicBezTo>
                    <a:pt x="146" y="1"/>
                    <a:pt x="147" y="0"/>
                    <a:pt x="148" y="0"/>
                  </a:cubicBezTo>
                  <a:cubicBezTo>
                    <a:pt x="150" y="1"/>
                    <a:pt x="151" y="2"/>
                    <a:pt x="150" y="3"/>
                  </a:cubicBezTo>
                  <a:cubicBezTo>
                    <a:pt x="141" y="50"/>
                    <a:pt x="121" y="83"/>
                    <a:pt x="100" y="106"/>
                  </a:cubicBez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78">
              <a:extLst>
                <a:ext uri="{FF2B5EF4-FFF2-40B4-BE49-F238E27FC236}">
                  <a16:creationId xmlns:a16="http://schemas.microsoft.com/office/drawing/2014/main" id="{0CF0CAEE-7B96-490D-A9EB-DD00E9135C5E}"/>
                </a:ext>
              </a:extLst>
            </p:cNvPr>
            <p:cNvSpPr>
              <a:spLocks/>
            </p:cNvSpPr>
            <p:nvPr/>
          </p:nvSpPr>
          <p:spPr bwMode="auto">
            <a:xfrm>
              <a:off x="6940" y="3361"/>
              <a:ext cx="261" cy="252"/>
            </a:xfrm>
            <a:custGeom>
              <a:avLst/>
              <a:gdLst>
                <a:gd name="T0" fmla="*/ 6 w 110"/>
                <a:gd name="T1" fmla="*/ 77 h 106"/>
                <a:gd name="T2" fmla="*/ 102 w 110"/>
                <a:gd name="T3" fmla="*/ 9 h 106"/>
                <a:gd name="T4" fmla="*/ 32 w 110"/>
                <a:gd name="T5" fmla="*/ 100 h 106"/>
                <a:gd name="T6" fmla="*/ 6 w 110"/>
                <a:gd name="T7" fmla="*/ 77 h 106"/>
              </a:gdLst>
              <a:ahLst/>
              <a:cxnLst>
                <a:cxn ang="0">
                  <a:pos x="T0" y="T1"/>
                </a:cxn>
                <a:cxn ang="0">
                  <a:pos x="T2" y="T3"/>
                </a:cxn>
                <a:cxn ang="0">
                  <a:pos x="T4" y="T5"/>
                </a:cxn>
                <a:cxn ang="0">
                  <a:pos x="T6" y="T7"/>
                </a:cxn>
              </a:cxnLst>
              <a:rect l="0" t="0" r="r" b="b"/>
              <a:pathLst>
                <a:path w="110" h="106">
                  <a:moveTo>
                    <a:pt x="6" y="77"/>
                  </a:moveTo>
                  <a:cubicBezTo>
                    <a:pt x="6" y="77"/>
                    <a:pt x="94" y="0"/>
                    <a:pt x="102" y="9"/>
                  </a:cubicBezTo>
                  <a:cubicBezTo>
                    <a:pt x="110" y="17"/>
                    <a:pt x="43" y="93"/>
                    <a:pt x="32" y="100"/>
                  </a:cubicBezTo>
                  <a:cubicBezTo>
                    <a:pt x="21" y="106"/>
                    <a:pt x="0" y="82"/>
                    <a:pt x="6" y="77"/>
                  </a:cubicBezTo>
                  <a:close/>
                </a:path>
              </a:pathLst>
            </a:custGeom>
            <a:solidFill>
              <a:srgbClr val="F693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79">
              <a:extLst>
                <a:ext uri="{FF2B5EF4-FFF2-40B4-BE49-F238E27FC236}">
                  <a16:creationId xmlns:a16="http://schemas.microsoft.com/office/drawing/2014/main" id="{819DF0A3-DF64-4B94-9118-12E45900DA77}"/>
                </a:ext>
              </a:extLst>
            </p:cNvPr>
            <p:cNvSpPr>
              <a:spLocks/>
            </p:cNvSpPr>
            <p:nvPr/>
          </p:nvSpPr>
          <p:spPr bwMode="auto">
            <a:xfrm>
              <a:off x="6968" y="3380"/>
              <a:ext cx="233" cy="226"/>
            </a:xfrm>
            <a:custGeom>
              <a:avLst/>
              <a:gdLst>
                <a:gd name="T0" fmla="*/ 90 w 98"/>
                <a:gd name="T1" fmla="*/ 1 h 95"/>
                <a:gd name="T2" fmla="*/ 86 w 98"/>
                <a:gd name="T3" fmla="*/ 0 h 95"/>
                <a:gd name="T4" fmla="*/ 28 w 98"/>
                <a:gd name="T5" fmla="*/ 70 h 95"/>
                <a:gd name="T6" fmla="*/ 0 w 98"/>
                <a:gd name="T7" fmla="*/ 84 h 95"/>
                <a:gd name="T8" fmla="*/ 20 w 98"/>
                <a:gd name="T9" fmla="*/ 92 h 95"/>
                <a:gd name="T10" fmla="*/ 90 w 98"/>
                <a:gd name="T11" fmla="*/ 1 h 95"/>
              </a:gdLst>
              <a:ahLst/>
              <a:cxnLst>
                <a:cxn ang="0">
                  <a:pos x="T0" y="T1"/>
                </a:cxn>
                <a:cxn ang="0">
                  <a:pos x="T2" y="T3"/>
                </a:cxn>
                <a:cxn ang="0">
                  <a:pos x="T4" y="T5"/>
                </a:cxn>
                <a:cxn ang="0">
                  <a:pos x="T6" y="T7"/>
                </a:cxn>
                <a:cxn ang="0">
                  <a:pos x="T8" y="T9"/>
                </a:cxn>
                <a:cxn ang="0">
                  <a:pos x="T10" y="T11"/>
                </a:cxn>
              </a:cxnLst>
              <a:rect l="0" t="0" r="r" b="b"/>
              <a:pathLst>
                <a:path w="98" h="95">
                  <a:moveTo>
                    <a:pt x="90" y="1"/>
                  </a:moveTo>
                  <a:cubicBezTo>
                    <a:pt x="89" y="0"/>
                    <a:pt x="88" y="0"/>
                    <a:pt x="86" y="0"/>
                  </a:cubicBezTo>
                  <a:cubicBezTo>
                    <a:pt x="75" y="17"/>
                    <a:pt x="51" y="51"/>
                    <a:pt x="28" y="70"/>
                  </a:cubicBezTo>
                  <a:cubicBezTo>
                    <a:pt x="16" y="80"/>
                    <a:pt x="7" y="84"/>
                    <a:pt x="0" y="84"/>
                  </a:cubicBezTo>
                  <a:cubicBezTo>
                    <a:pt x="6" y="90"/>
                    <a:pt x="14" y="95"/>
                    <a:pt x="20" y="92"/>
                  </a:cubicBezTo>
                  <a:cubicBezTo>
                    <a:pt x="31" y="85"/>
                    <a:pt x="98" y="9"/>
                    <a:pt x="90" y="1"/>
                  </a:cubicBezTo>
                  <a:close/>
                </a:path>
              </a:pathLst>
            </a:custGeom>
            <a:solidFill>
              <a:srgbClr val="D37F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2" name="Group 82">
            <a:extLst>
              <a:ext uri="{FF2B5EF4-FFF2-40B4-BE49-F238E27FC236}">
                <a16:creationId xmlns:a16="http://schemas.microsoft.com/office/drawing/2014/main" id="{33154E1C-CD8F-4093-982F-98BA337EB5BE}"/>
              </a:ext>
            </a:extLst>
          </p:cNvPr>
          <p:cNvGrpSpPr>
            <a:grpSpLocks noChangeAspect="1"/>
          </p:cNvGrpSpPr>
          <p:nvPr/>
        </p:nvGrpSpPr>
        <p:grpSpPr bwMode="auto">
          <a:xfrm>
            <a:off x="10923588" y="-77788"/>
            <a:ext cx="1260475" cy="1346201"/>
            <a:chOff x="6881" y="-49"/>
            <a:chExt cx="794" cy="848"/>
          </a:xfrm>
        </p:grpSpPr>
        <p:sp>
          <p:nvSpPr>
            <p:cNvPr id="174" name="Freeform 83">
              <a:extLst>
                <a:ext uri="{FF2B5EF4-FFF2-40B4-BE49-F238E27FC236}">
                  <a16:creationId xmlns:a16="http://schemas.microsoft.com/office/drawing/2014/main" id="{35679BDF-CBB5-4B5A-B93C-A670F6E8E55A}"/>
                </a:ext>
              </a:extLst>
            </p:cNvPr>
            <p:cNvSpPr>
              <a:spLocks/>
            </p:cNvSpPr>
            <p:nvPr/>
          </p:nvSpPr>
          <p:spPr bwMode="auto">
            <a:xfrm>
              <a:off x="7276" y="295"/>
              <a:ext cx="399" cy="277"/>
            </a:xfrm>
            <a:custGeom>
              <a:avLst/>
              <a:gdLst>
                <a:gd name="T0" fmla="*/ 57 w 167"/>
                <a:gd name="T1" fmla="*/ 97 h 116"/>
                <a:gd name="T2" fmla="*/ 167 w 167"/>
                <a:gd name="T3" fmla="*/ 96 h 116"/>
                <a:gd name="T4" fmla="*/ 85 w 167"/>
                <a:gd name="T5" fmla="*/ 23 h 116"/>
                <a:gd name="T6" fmla="*/ 1 w 167"/>
                <a:gd name="T7" fmla="*/ 34 h 116"/>
                <a:gd name="T8" fmla="*/ 57 w 167"/>
                <a:gd name="T9" fmla="*/ 97 h 116"/>
              </a:gdLst>
              <a:ahLst/>
              <a:cxnLst>
                <a:cxn ang="0">
                  <a:pos x="T0" y="T1"/>
                </a:cxn>
                <a:cxn ang="0">
                  <a:pos x="T2" y="T3"/>
                </a:cxn>
                <a:cxn ang="0">
                  <a:pos x="T4" y="T5"/>
                </a:cxn>
                <a:cxn ang="0">
                  <a:pos x="T6" y="T7"/>
                </a:cxn>
                <a:cxn ang="0">
                  <a:pos x="T8" y="T9"/>
                </a:cxn>
              </a:cxnLst>
              <a:rect l="0" t="0" r="r" b="b"/>
              <a:pathLst>
                <a:path w="167" h="116">
                  <a:moveTo>
                    <a:pt x="57" y="97"/>
                  </a:moveTo>
                  <a:cubicBezTo>
                    <a:pt x="114" y="116"/>
                    <a:pt x="125" y="96"/>
                    <a:pt x="167" y="96"/>
                  </a:cubicBezTo>
                  <a:cubicBezTo>
                    <a:pt x="135" y="68"/>
                    <a:pt x="140" y="46"/>
                    <a:pt x="85" y="23"/>
                  </a:cubicBezTo>
                  <a:cubicBezTo>
                    <a:pt x="29" y="0"/>
                    <a:pt x="1" y="34"/>
                    <a:pt x="1" y="34"/>
                  </a:cubicBezTo>
                  <a:cubicBezTo>
                    <a:pt x="1" y="34"/>
                    <a:pt x="0" y="78"/>
                    <a:pt x="57" y="97"/>
                  </a:cubicBezTo>
                </a:path>
              </a:pathLst>
            </a:custGeom>
            <a:solidFill>
              <a:srgbClr val="CF2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84">
              <a:extLst>
                <a:ext uri="{FF2B5EF4-FFF2-40B4-BE49-F238E27FC236}">
                  <a16:creationId xmlns:a16="http://schemas.microsoft.com/office/drawing/2014/main" id="{FFAACEB0-9962-4521-AD6D-123574C4E114}"/>
                </a:ext>
              </a:extLst>
            </p:cNvPr>
            <p:cNvSpPr>
              <a:spLocks/>
            </p:cNvSpPr>
            <p:nvPr/>
          </p:nvSpPr>
          <p:spPr bwMode="auto">
            <a:xfrm>
              <a:off x="7278" y="376"/>
              <a:ext cx="349" cy="139"/>
            </a:xfrm>
            <a:custGeom>
              <a:avLst/>
              <a:gdLst>
                <a:gd name="T0" fmla="*/ 91 w 146"/>
                <a:gd name="T1" fmla="*/ 50 h 58"/>
                <a:gd name="T2" fmla="*/ 86 w 146"/>
                <a:gd name="T3" fmla="*/ 34 h 58"/>
                <a:gd name="T4" fmla="*/ 104 w 146"/>
                <a:gd name="T5" fmla="*/ 40 h 58"/>
                <a:gd name="T6" fmla="*/ 111 w 146"/>
                <a:gd name="T7" fmla="*/ 58 h 58"/>
                <a:gd name="T8" fmla="*/ 106 w 146"/>
                <a:gd name="T9" fmla="*/ 41 h 58"/>
                <a:gd name="T10" fmla="*/ 126 w 146"/>
                <a:gd name="T11" fmla="*/ 48 h 58"/>
                <a:gd name="T12" fmla="*/ 131 w 146"/>
                <a:gd name="T13" fmla="*/ 58 h 58"/>
                <a:gd name="T14" fmla="*/ 127 w 146"/>
                <a:gd name="T15" fmla="*/ 48 h 58"/>
                <a:gd name="T16" fmla="*/ 146 w 146"/>
                <a:gd name="T17" fmla="*/ 54 h 58"/>
                <a:gd name="T18" fmla="*/ 128 w 146"/>
                <a:gd name="T19" fmla="*/ 47 h 58"/>
                <a:gd name="T20" fmla="*/ 137 w 146"/>
                <a:gd name="T21" fmla="*/ 42 h 58"/>
                <a:gd name="T22" fmla="*/ 127 w 146"/>
                <a:gd name="T23" fmla="*/ 47 h 58"/>
                <a:gd name="T24" fmla="*/ 107 w 146"/>
                <a:gd name="T25" fmla="*/ 38 h 58"/>
                <a:gd name="T26" fmla="*/ 122 w 146"/>
                <a:gd name="T27" fmla="*/ 29 h 58"/>
                <a:gd name="T28" fmla="*/ 105 w 146"/>
                <a:gd name="T29" fmla="*/ 38 h 58"/>
                <a:gd name="T30" fmla="*/ 87 w 146"/>
                <a:gd name="T31" fmla="*/ 31 h 58"/>
                <a:gd name="T32" fmla="*/ 102 w 146"/>
                <a:gd name="T33" fmla="*/ 22 h 58"/>
                <a:gd name="T34" fmla="*/ 85 w 146"/>
                <a:gd name="T35" fmla="*/ 30 h 58"/>
                <a:gd name="T36" fmla="*/ 74 w 146"/>
                <a:gd name="T37" fmla="*/ 26 h 58"/>
                <a:gd name="T38" fmla="*/ 67 w 146"/>
                <a:gd name="T39" fmla="*/ 23 h 58"/>
                <a:gd name="T40" fmla="*/ 82 w 146"/>
                <a:gd name="T41" fmla="*/ 15 h 58"/>
                <a:gd name="T42" fmla="*/ 65 w 146"/>
                <a:gd name="T43" fmla="*/ 23 h 58"/>
                <a:gd name="T44" fmla="*/ 47 w 146"/>
                <a:gd name="T45" fmla="*/ 16 h 58"/>
                <a:gd name="T46" fmla="*/ 62 w 146"/>
                <a:gd name="T47" fmla="*/ 7 h 58"/>
                <a:gd name="T48" fmla="*/ 45 w 146"/>
                <a:gd name="T49" fmla="*/ 15 h 58"/>
                <a:gd name="T50" fmla="*/ 26 w 146"/>
                <a:gd name="T51" fmla="*/ 9 h 58"/>
                <a:gd name="T52" fmla="*/ 42 w 146"/>
                <a:gd name="T53" fmla="*/ 0 h 58"/>
                <a:gd name="T54" fmla="*/ 25 w 146"/>
                <a:gd name="T55" fmla="*/ 8 h 58"/>
                <a:gd name="T56" fmla="*/ 0 w 146"/>
                <a:gd name="T57" fmla="*/ 0 h 58"/>
                <a:gd name="T58" fmla="*/ 24 w 146"/>
                <a:gd name="T59" fmla="*/ 10 h 58"/>
                <a:gd name="T60" fmla="*/ 31 w 146"/>
                <a:gd name="T61" fmla="*/ 28 h 58"/>
                <a:gd name="T62" fmla="*/ 26 w 146"/>
                <a:gd name="T63" fmla="*/ 11 h 58"/>
                <a:gd name="T64" fmla="*/ 44 w 146"/>
                <a:gd name="T65" fmla="*/ 18 h 58"/>
                <a:gd name="T66" fmla="*/ 51 w 146"/>
                <a:gd name="T67" fmla="*/ 35 h 58"/>
                <a:gd name="T68" fmla="*/ 46 w 146"/>
                <a:gd name="T69" fmla="*/ 19 h 58"/>
                <a:gd name="T70" fmla="*/ 64 w 146"/>
                <a:gd name="T71" fmla="*/ 25 h 58"/>
                <a:gd name="T72" fmla="*/ 71 w 146"/>
                <a:gd name="T73" fmla="*/ 43 h 58"/>
                <a:gd name="T74" fmla="*/ 66 w 146"/>
                <a:gd name="T75" fmla="*/ 26 h 58"/>
                <a:gd name="T76" fmla="*/ 73 w 146"/>
                <a:gd name="T77" fmla="*/ 29 h 58"/>
                <a:gd name="T78" fmla="*/ 84 w 146"/>
                <a:gd name="T79" fmla="*/ 33 h 58"/>
                <a:gd name="T80" fmla="*/ 91 w 146"/>
                <a:gd name="T81"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6" h="58">
                  <a:moveTo>
                    <a:pt x="91" y="50"/>
                  </a:moveTo>
                  <a:cubicBezTo>
                    <a:pt x="89" y="41"/>
                    <a:pt x="87" y="36"/>
                    <a:pt x="86" y="34"/>
                  </a:cubicBezTo>
                  <a:cubicBezTo>
                    <a:pt x="92" y="36"/>
                    <a:pt x="98" y="38"/>
                    <a:pt x="104" y="40"/>
                  </a:cubicBezTo>
                  <a:cubicBezTo>
                    <a:pt x="108" y="51"/>
                    <a:pt x="111" y="58"/>
                    <a:pt x="111" y="58"/>
                  </a:cubicBezTo>
                  <a:cubicBezTo>
                    <a:pt x="109" y="48"/>
                    <a:pt x="107" y="43"/>
                    <a:pt x="106" y="41"/>
                  </a:cubicBezTo>
                  <a:cubicBezTo>
                    <a:pt x="114" y="44"/>
                    <a:pt x="121" y="46"/>
                    <a:pt x="126" y="48"/>
                  </a:cubicBezTo>
                  <a:cubicBezTo>
                    <a:pt x="129" y="55"/>
                    <a:pt x="131" y="58"/>
                    <a:pt x="131" y="58"/>
                  </a:cubicBezTo>
                  <a:cubicBezTo>
                    <a:pt x="129" y="53"/>
                    <a:pt x="128" y="50"/>
                    <a:pt x="127" y="48"/>
                  </a:cubicBezTo>
                  <a:cubicBezTo>
                    <a:pt x="140" y="53"/>
                    <a:pt x="146" y="54"/>
                    <a:pt x="146" y="54"/>
                  </a:cubicBezTo>
                  <a:cubicBezTo>
                    <a:pt x="146" y="54"/>
                    <a:pt x="140" y="52"/>
                    <a:pt x="128" y="47"/>
                  </a:cubicBezTo>
                  <a:cubicBezTo>
                    <a:pt x="129" y="46"/>
                    <a:pt x="132" y="45"/>
                    <a:pt x="137" y="42"/>
                  </a:cubicBezTo>
                  <a:cubicBezTo>
                    <a:pt x="137" y="42"/>
                    <a:pt x="133" y="43"/>
                    <a:pt x="127" y="47"/>
                  </a:cubicBezTo>
                  <a:cubicBezTo>
                    <a:pt x="121" y="44"/>
                    <a:pt x="115" y="42"/>
                    <a:pt x="107" y="38"/>
                  </a:cubicBezTo>
                  <a:cubicBezTo>
                    <a:pt x="109" y="37"/>
                    <a:pt x="114" y="35"/>
                    <a:pt x="122" y="29"/>
                  </a:cubicBezTo>
                  <a:cubicBezTo>
                    <a:pt x="122" y="29"/>
                    <a:pt x="116" y="32"/>
                    <a:pt x="105" y="38"/>
                  </a:cubicBezTo>
                  <a:cubicBezTo>
                    <a:pt x="99" y="36"/>
                    <a:pt x="93" y="33"/>
                    <a:pt x="87" y="31"/>
                  </a:cubicBezTo>
                  <a:cubicBezTo>
                    <a:pt x="89" y="30"/>
                    <a:pt x="94" y="27"/>
                    <a:pt x="102" y="22"/>
                  </a:cubicBezTo>
                  <a:cubicBezTo>
                    <a:pt x="102" y="22"/>
                    <a:pt x="96" y="25"/>
                    <a:pt x="85" y="30"/>
                  </a:cubicBezTo>
                  <a:cubicBezTo>
                    <a:pt x="81" y="29"/>
                    <a:pt x="78" y="27"/>
                    <a:pt x="74" y="26"/>
                  </a:cubicBezTo>
                  <a:cubicBezTo>
                    <a:pt x="71" y="25"/>
                    <a:pt x="69" y="24"/>
                    <a:pt x="67" y="23"/>
                  </a:cubicBezTo>
                  <a:cubicBezTo>
                    <a:pt x="69" y="22"/>
                    <a:pt x="74" y="20"/>
                    <a:pt x="82" y="15"/>
                  </a:cubicBezTo>
                  <a:cubicBezTo>
                    <a:pt x="82" y="15"/>
                    <a:pt x="76" y="17"/>
                    <a:pt x="65" y="23"/>
                  </a:cubicBezTo>
                  <a:cubicBezTo>
                    <a:pt x="58" y="20"/>
                    <a:pt x="52" y="18"/>
                    <a:pt x="47" y="16"/>
                  </a:cubicBezTo>
                  <a:cubicBezTo>
                    <a:pt x="49" y="15"/>
                    <a:pt x="54" y="12"/>
                    <a:pt x="62" y="7"/>
                  </a:cubicBezTo>
                  <a:cubicBezTo>
                    <a:pt x="62" y="7"/>
                    <a:pt x="56" y="10"/>
                    <a:pt x="45" y="15"/>
                  </a:cubicBezTo>
                  <a:cubicBezTo>
                    <a:pt x="38" y="13"/>
                    <a:pt x="32" y="11"/>
                    <a:pt x="26" y="9"/>
                  </a:cubicBezTo>
                  <a:cubicBezTo>
                    <a:pt x="29" y="8"/>
                    <a:pt x="34" y="5"/>
                    <a:pt x="42" y="0"/>
                  </a:cubicBezTo>
                  <a:cubicBezTo>
                    <a:pt x="42" y="0"/>
                    <a:pt x="36" y="2"/>
                    <a:pt x="25" y="8"/>
                  </a:cubicBezTo>
                  <a:cubicBezTo>
                    <a:pt x="8" y="2"/>
                    <a:pt x="0" y="0"/>
                    <a:pt x="0" y="0"/>
                  </a:cubicBezTo>
                  <a:cubicBezTo>
                    <a:pt x="0" y="0"/>
                    <a:pt x="7" y="3"/>
                    <a:pt x="24" y="10"/>
                  </a:cubicBezTo>
                  <a:cubicBezTo>
                    <a:pt x="29" y="22"/>
                    <a:pt x="31" y="28"/>
                    <a:pt x="31" y="28"/>
                  </a:cubicBezTo>
                  <a:cubicBezTo>
                    <a:pt x="29" y="18"/>
                    <a:pt x="27" y="13"/>
                    <a:pt x="26" y="11"/>
                  </a:cubicBezTo>
                  <a:cubicBezTo>
                    <a:pt x="31" y="13"/>
                    <a:pt x="37" y="15"/>
                    <a:pt x="44" y="18"/>
                  </a:cubicBezTo>
                  <a:cubicBezTo>
                    <a:pt x="49" y="29"/>
                    <a:pt x="51" y="35"/>
                    <a:pt x="51" y="35"/>
                  </a:cubicBezTo>
                  <a:cubicBezTo>
                    <a:pt x="49" y="26"/>
                    <a:pt x="47" y="21"/>
                    <a:pt x="46" y="19"/>
                  </a:cubicBezTo>
                  <a:cubicBezTo>
                    <a:pt x="51" y="21"/>
                    <a:pt x="57" y="23"/>
                    <a:pt x="64" y="25"/>
                  </a:cubicBezTo>
                  <a:cubicBezTo>
                    <a:pt x="69" y="37"/>
                    <a:pt x="71" y="43"/>
                    <a:pt x="71" y="43"/>
                  </a:cubicBezTo>
                  <a:cubicBezTo>
                    <a:pt x="69" y="34"/>
                    <a:pt x="67" y="29"/>
                    <a:pt x="66" y="26"/>
                  </a:cubicBezTo>
                  <a:cubicBezTo>
                    <a:pt x="68" y="27"/>
                    <a:pt x="70" y="28"/>
                    <a:pt x="73" y="29"/>
                  </a:cubicBezTo>
                  <a:cubicBezTo>
                    <a:pt x="77" y="30"/>
                    <a:pt x="80" y="32"/>
                    <a:pt x="84" y="33"/>
                  </a:cubicBezTo>
                  <a:cubicBezTo>
                    <a:pt x="89" y="44"/>
                    <a:pt x="91" y="50"/>
                    <a:pt x="91" y="50"/>
                  </a:cubicBezTo>
                </a:path>
              </a:pathLst>
            </a:custGeom>
            <a:solidFill>
              <a:srgbClr val="A41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85">
              <a:extLst>
                <a:ext uri="{FF2B5EF4-FFF2-40B4-BE49-F238E27FC236}">
                  <a16:creationId xmlns:a16="http://schemas.microsoft.com/office/drawing/2014/main" id="{5B6F8CF6-68CA-473F-9296-EDBBFFC0F77D}"/>
                </a:ext>
              </a:extLst>
            </p:cNvPr>
            <p:cNvSpPr>
              <a:spLocks noEditPoints="1"/>
            </p:cNvSpPr>
            <p:nvPr/>
          </p:nvSpPr>
          <p:spPr bwMode="auto">
            <a:xfrm>
              <a:off x="7673" y="522"/>
              <a:ext cx="2" cy="2"/>
            </a:xfrm>
            <a:custGeom>
              <a:avLst/>
              <a:gdLst>
                <a:gd name="T0" fmla="*/ 0 w 1"/>
                <a:gd name="T1" fmla="*/ 1 h 1"/>
                <a:gd name="T2" fmla="*/ 0 w 1"/>
                <a:gd name="T3" fmla="*/ 1 h 1"/>
                <a:gd name="T4" fmla="*/ 0 w 1"/>
                <a:gd name="T5" fmla="*/ 1 h 1"/>
                <a:gd name="T6" fmla="*/ 0 w 1"/>
                <a:gd name="T7" fmla="*/ 1 h 1"/>
                <a:gd name="T8" fmla="*/ 0 w 1"/>
                <a:gd name="T9" fmla="*/ 1 h 1"/>
                <a:gd name="T10" fmla="*/ 0 w 1"/>
                <a:gd name="T11" fmla="*/ 1 h 1"/>
                <a:gd name="T12" fmla="*/ 1 w 1"/>
                <a:gd name="T13" fmla="*/ 1 h 1"/>
                <a:gd name="T14" fmla="*/ 0 w 1"/>
                <a:gd name="T15" fmla="*/ 1 h 1"/>
                <a:gd name="T16" fmla="*/ 1 w 1"/>
                <a:gd name="T17" fmla="*/ 1 h 1"/>
                <a:gd name="T18" fmla="*/ 1 w 1"/>
                <a:gd name="T19" fmla="*/ 1 h 1"/>
                <a:gd name="T20" fmla="*/ 1 w 1"/>
                <a:gd name="T21" fmla="*/ 1 h 1"/>
                <a:gd name="T22" fmla="*/ 1 w 1"/>
                <a:gd name="T23" fmla="*/ 1 h 1"/>
                <a:gd name="T24" fmla="*/ 1 w 1"/>
                <a:gd name="T25" fmla="*/ 1 h 1"/>
                <a:gd name="T26" fmla="*/ 1 w 1"/>
                <a:gd name="T27" fmla="*/ 1 h 1"/>
                <a:gd name="T28" fmla="*/ 1 w 1"/>
                <a:gd name="T29" fmla="*/ 1 h 1"/>
                <a:gd name="T30" fmla="*/ 1 w 1"/>
                <a:gd name="T31" fmla="*/ 1 h 1"/>
                <a:gd name="T32" fmla="*/ 1 w 1"/>
                <a:gd name="T33" fmla="*/ 1 h 1"/>
                <a:gd name="T34" fmla="*/ 1 w 1"/>
                <a:gd name="T35" fmla="*/ 1 h 1"/>
                <a:gd name="T36" fmla="*/ 0 w 1"/>
                <a:gd name="T37" fmla="*/ 1 h 1"/>
                <a:gd name="T38" fmla="*/ 0 w 1"/>
                <a:gd name="T39" fmla="*/ 1 h 1"/>
                <a:gd name="T40" fmla="*/ 0 w 1"/>
                <a:gd name="T41" fmla="*/ 1 h 1"/>
                <a:gd name="T42" fmla="*/ 0 w 1"/>
                <a:gd name="T43" fmla="*/ 0 h 1"/>
                <a:gd name="T44" fmla="*/ 0 w 1"/>
                <a:gd name="T45" fmla="*/ 1 h 1"/>
                <a:gd name="T46" fmla="*/ 0 w 1"/>
                <a:gd name="T4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1" y="1"/>
                  </a:moveTo>
                  <a:cubicBezTo>
                    <a:pt x="1" y="1"/>
                    <a:pt x="0" y="1"/>
                    <a:pt x="0" y="1"/>
                  </a:cubicBezTo>
                  <a:cubicBezTo>
                    <a:pt x="0"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86">
              <a:extLst>
                <a:ext uri="{FF2B5EF4-FFF2-40B4-BE49-F238E27FC236}">
                  <a16:creationId xmlns:a16="http://schemas.microsoft.com/office/drawing/2014/main" id="{D124BAA8-392F-4156-A3C7-C3D3B0DD9B27}"/>
                </a:ext>
              </a:extLst>
            </p:cNvPr>
            <p:cNvSpPr>
              <a:spLocks noEditPoints="1"/>
            </p:cNvSpPr>
            <p:nvPr/>
          </p:nvSpPr>
          <p:spPr bwMode="auto">
            <a:xfrm>
              <a:off x="7498" y="374"/>
              <a:ext cx="177" cy="174"/>
            </a:xfrm>
            <a:custGeom>
              <a:avLst/>
              <a:gdLst>
                <a:gd name="T0" fmla="*/ 41 w 74"/>
                <a:gd name="T1" fmla="*/ 43 h 73"/>
                <a:gd name="T2" fmla="*/ 38 w 74"/>
                <a:gd name="T3" fmla="*/ 46 h 73"/>
                <a:gd name="T4" fmla="*/ 43 w 74"/>
                <a:gd name="T5" fmla="*/ 43 h 73"/>
                <a:gd name="T6" fmla="*/ 41 w 74"/>
                <a:gd name="T7" fmla="*/ 43 h 73"/>
                <a:gd name="T8" fmla="*/ 13 w 74"/>
                <a:gd name="T9" fmla="*/ 0 h 73"/>
                <a:gd name="T10" fmla="*/ 13 w 74"/>
                <a:gd name="T11" fmla="*/ 1 h 73"/>
                <a:gd name="T12" fmla="*/ 38 w 74"/>
                <a:gd name="T13" fmla="*/ 28 h 73"/>
                <a:gd name="T14" fmla="*/ 37 w 74"/>
                <a:gd name="T15" fmla="*/ 28 h 73"/>
                <a:gd name="T16" fmla="*/ 35 w 74"/>
                <a:gd name="T17" fmla="*/ 27 h 73"/>
                <a:gd name="T18" fmla="*/ 40 w 74"/>
                <a:gd name="T19" fmla="*/ 35 h 73"/>
                <a:gd name="T20" fmla="*/ 45 w 74"/>
                <a:gd name="T21" fmla="*/ 44 h 73"/>
                <a:gd name="T22" fmla="*/ 44 w 74"/>
                <a:gd name="T23" fmla="*/ 43 h 73"/>
                <a:gd name="T24" fmla="*/ 44 w 74"/>
                <a:gd name="T25" fmla="*/ 43 h 73"/>
                <a:gd name="T26" fmla="*/ 38 w 74"/>
                <a:gd name="T27" fmla="*/ 47 h 73"/>
                <a:gd name="T28" fmla="*/ 40 w 74"/>
                <a:gd name="T29" fmla="*/ 50 h 73"/>
                <a:gd name="T30" fmla="*/ 54 w 74"/>
                <a:gd name="T31" fmla="*/ 55 h 73"/>
                <a:gd name="T32" fmla="*/ 43 w 74"/>
                <a:gd name="T33" fmla="*/ 52 h 73"/>
                <a:gd name="T34" fmla="*/ 37 w 74"/>
                <a:gd name="T35" fmla="*/ 54 h 73"/>
                <a:gd name="T36" fmla="*/ 39 w 74"/>
                <a:gd name="T37" fmla="*/ 59 h 73"/>
                <a:gd name="T38" fmla="*/ 37 w 74"/>
                <a:gd name="T39" fmla="*/ 55 h 73"/>
                <a:gd name="T40" fmla="*/ 26 w 74"/>
                <a:gd name="T41" fmla="*/ 59 h 73"/>
                <a:gd name="T42" fmla="*/ 23 w 74"/>
                <a:gd name="T43" fmla="*/ 61 h 73"/>
                <a:gd name="T44" fmla="*/ 16 w 74"/>
                <a:gd name="T45" fmla="*/ 60 h 73"/>
                <a:gd name="T46" fmla="*/ 7 w 74"/>
                <a:gd name="T47" fmla="*/ 60 h 73"/>
                <a:gd name="T48" fmla="*/ 0 w 74"/>
                <a:gd name="T49" fmla="*/ 61 h 73"/>
                <a:gd name="T50" fmla="*/ 1 w 74"/>
                <a:gd name="T51" fmla="*/ 63 h 73"/>
                <a:gd name="T52" fmla="*/ 1 w 74"/>
                <a:gd name="T53" fmla="*/ 64 h 73"/>
                <a:gd name="T54" fmla="*/ 3 w 74"/>
                <a:gd name="T55" fmla="*/ 69 h 73"/>
                <a:gd name="T56" fmla="*/ 4 w 74"/>
                <a:gd name="T57" fmla="*/ 72 h 73"/>
                <a:gd name="T58" fmla="*/ 7 w 74"/>
                <a:gd name="T59" fmla="*/ 73 h 73"/>
                <a:gd name="T60" fmla="*/ 73 w 74"/>
                <a:gd name="T61" fmla="*/ 63 h 73"/>
                <a:gd name="T62" fmla="*/ 73 w 74"/>
                <a:gd name="T63" fmla="*/ 63 h 73"/>
                <a:gd name="T64" fmla="*/ 73 w 74"/>
                <a:gd name="T65" fmla="*/ 63 h 73"/>
                <a:gd name="T66" fmla="*/ 73 w 74"/>
                <a:gd name="T67" fmla="*/ 63 h 73"/>
                <a:gd name="T68" fmla="*/ 73 w 74"/>
                <a:gd name="T69" fmla="*/ 63 h 73"/>
                <a:gd name="T70" fmla="*/ 74 w 74"/>
                <a:gd name="T71" fmla="*/ 63 h 73"/>
                <a:gd name="T72" fmla="*/ 74 w 74"/>
                <a:gd name="T73" fmla="*/ 63 h 73"/>
                <a:gd name="T74" fmla="*/ 74 w 74"/>
                <a:gd name="T75" fmla="*/ 63 h 73"/>
                <a:gd name="T76" fmla="*/ 74 w 74"/>
                <a:gd name="T77" fmla="*/ 63 h 73"/>
                <a:gd name="T78" fmla="*/ 74 w 74"/>
                <a:gd name="T79" fmla="*/ 63 h 73"/>
                <a:gd name="T80" fmla="*/ 74 w 74"/>
                <a:gd name="T81" fmla="*/ 63 h 73"/>
                <a:gd name="T82" fmla="*/ 74 w 74"/>
                <a:gd name="T83" fmla="*/ 63 h 73"/>
                <a:gd name="T84" fmla="*/ 74 w 74"/>
                <a:gd name="T85" fmla="*/ 63 h 73"/>
                <a:gd name="T86" fmla="*/ 74 w 74"/>
                <a:gd name="T87" fmla="*/ 63 h 73"/>
                <a:gd name="T88" fmla="*/ 73 w 74"/>
                <a:gd name="T89" fmla="*/ 63 h 73"/>
                <a:gd name="T90" fmla="*/ 73 w 74"/>
                <a:gd name="T91" fmla="*/ 63 h 73"/>
                <a:gd name="T92" fmla="*/ 73 w 74"/>
                <a:gd name="T93" fmla="*/ 63 h 73"/>
                <a:gd name="T94" fmla="*/ 73 w 74"/>
                <a:gd name="T95" fmla="*/ 62 h 73"/>
                <a:gd name="T96" fmla="*/ 13 w 74"/>
                <a:gd name="T9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4" h="73">
                  <a:moveTo>
                    <a:pt x="41" y="43"/>
                  </a:moveTo>
                  <a:cubicBezTo>
                    <a:pt x="39" y="43"/>
                    <a:pt x="38" y="44"/>
                    <a:pt x="38" y="46"/>
                  </a:cubicBezTo>
                  <a:cubicBezTo>
                    <a:pt x="40" y="45"/>
                    <a:pt x="42" y="44"/>
                    <a:pt x="43" y="43"/>
                  </a:cubicBezTo>
                  <a:cubicBezTo>
                    <a:pt x="42" y="43"/>
                    <a:pt x="42" y="43"/>
                    <a:pt x="41" y="43"/>
                  </a:cubicBezTo>
                  <a:moveTo>
                    <a:pt x="13" y="0"/>
                  </a:moveTo>
                  <a:cubicBezTo>
                    <a:pt x="13" y="0"/>
                    <a:pt x="13" y="1"/>
                    <a:pt x="13" y="1"/>
                  </a:cubicBezTo>
                  <a:cubicBezTo>
                    <a:pt x="19" y="7"/>
                    <a:pt x="41" y="28"/>
                    <a:pt x="38" y="28"/>
                  </a:cubicBezTo>
                  <a:cubicBezTo>
                    <a:pt x="38" y="28"/>
                    <a:pt x="38" y="28"/>
                    <a:pt x="37" y="28"/>
                  </a:cubicBezTo>
                  <a:cubicBezTo>
                    <a:pt x="36" y="27"/>
                    <a:pt x="35" y="27"/>
                    <a:pt x="35" y="27"/>
                  </a:cubicBezTo>
                  <a:cubicBezTo>
                    <a:pt x="33" y="27"/>
                    <a:pt x="37" y="31"/>
                    <a:pt x="40" y="35"/>
                  </a:cubicBezTo>
                  <a:cubicBezTo>
                    <a:pt x="44" y="39"/>
                    <a:pt x="47" y="44"/>
                    <a:pt x="45" y="44"/>
                  </a:cubicBezTo>
                  <a:cubicBezTo>
                    <a:pt x="45" y="44"/>
                    <a:pt x="44" y="43"/>
                    <a:pt x="44" y="43"/>
                  </a:cubicBezTo>
                  <a:cubicBezTo>
                    <a:pt x="44" y="43"/>
                    <a:pt x="44" y="43"/>
                    <a:pt x="44" y="43"/>
                  </a:cubicBezTo>
                  <a:cubicBezTo>
                    <a:pt x="41" y="45"/>
                    <a:pt x="40" y="46"/>
                    <a:pt x="38" y="47"/>
                  </a:cubicBezTo>
                  <a:cubicBezTo>
                    <a:pt x="39" y="48"/>
                    <a:pt x="39" y="49"/>
                    <a:pt x="40" y="50"/>
                  </a:cubicBezTo>
                  <a:cubicBezTo>
                    <a:pt x="50" y="54"/>
                    <a:pt x="54" y="55"/>
                    <a:pt x="54" y="55"/>
                  </a:cubicBezTo>
                  <a:cubicBezTo>
                    <a:pt x="54" y="55"/>
                    <a:pt x="50" y="54"/>
                    <a:pt x="43" y="52"/>
                  </a:cubicBezTo>
                  <a:cubicBezTo>
                    <a:pt x="43" y="53"/>
                    <a:pt x="41" y="54"/>
                    <a:pt x="37" y="54"/>
                  </a:cubicBezTo>
                  <a:cubicBezTo>
                    <a:pt x="38" y="56"/>
                    <a:pt x="38" y="57"/>
                    <a:pt x="39" y="59"/>
                  </a:cubicBezTo>
                  <a:cubicBezTo>
                    <a:pt x="39" y="59"/>
                    <a:pt x="38" y="58"/>
                    <a:pt x="37" y="55"/>
                  </a:cubicBezTo>
                  <a:cubicBezTo>
                    <a:pt x="29" y="56"/>
                    <a:pt x="20" y="57"/>
                    <a:pt x="26" y="59"/>
                  </a:cubicBezTo>
                  <a:cubicBezTo>
                    <a:pt x="29" y="60"/>
                    <a:pt x="27" y="61"/>
                    <a:pt x="23" y="61"/>
                  </a:cubicBezTo>
                  <a:cubicBezTo>
                    <a:pt x="21" y="61"/>
                    <a:pt x="18" y="61"/>
                    <a:pt x="16" y="60"/>
                  </a:cubicBezTo>
                  <a:cubicBezTo>
                    <a:pt x="13" y="60"/>
                    <a:pt x="10" y="60"/>
                    <a:pt x="7" y="60"/>
                  </a:cubicBezTo>
                  <a:cubicBezTo>
                    <a:pt x="4" y="60"/>
                    <a:pt x="1" y="60"/>
                    <a:pt x="0" y="61"/>
                  </a:cubicBezTo>
                  <a:cubicBezTo>
                    <a:pt x="0" y="62"/>
                    <a:pt x="1" y="63"/>
                    <a:pt x="1" y="63"/>
                  </a:cubicBezTo>
                  <a:cubicBezTo>
                    <a:pt x="1" y="63"/>
                    <a:pt x="1" y="63"/>
                    <a:pt x="1" y="64"/>
                  </a:cubicBezTo>
                  <a:cubicBezTo>
                    <a:pt x="7" y="66"/>
                    <a:pt x="6" y="68"/>
                    <a:pt x="3" y="69"/>
                  </a:cubicBezTo>
                  <a:cubicBezTo>
                    <a:pt x="3" y="70"/>
                    <a:pt x="4" y="71"/>
                    <a:pt x="4" y="72"/>
                  </a:cubicBezTo>
                  <a:cubicBezTo>
                    <a:pt x="5" y="73"/>
                    <a:pt x="6" y="73"/>
                    <a:pt x="7" y="73"/>
                  </a:cubicBezTo>
                  <a:cubicBezTo>
                    <a:pt x="31" y="73"/>
                    <a:pt x="45" y="63"/>
                    <a:pt x="73" y="63"/>
                  </a:cubicBezTo>
                  <a:cubicBezTo>
                    <a:pt x="73" y="63"/>
                    <a:pt x="73" y="63"/>
                    <a:pt x="73" y="63"/>
                  </a:cubicBezTo>
                  <a:cubicBezTo>
                    <a:pt x="73" y="63"/>
                    <a:pt x="73" y="63"/>
                    <a:pt x="73" y="63"/>
                  </a:cubicBezTo>
                  <a:cubicBezTo>
                    <a:pt x="73" y="63"/>
                    <a:pt x="73" y="63"/>
                    <a:pt x="73" y="63"/>
                  </a:cubicBezTo>
                  <a:cubicBezTo>
                    <a:pt x="73" y="63"/>
                    <a:pt x="73" y="63"/>
                    <a:pt x="73" y="63"/>
                  </a:cubicBezTo>
                  <a:cubicBezTo>
                    <a:pt x="73" y="63"/>
                    <a:pt x="74" y="63"/>
                    <a:pt x="74" y="63"/>
                  </a:cubicBezTo>
                  <a:cubicBezTo>
                    <a:pt x="74" y="63"/>
                    <a:pt x="74" y="63"/>
                    <a:pt x="74" y="63"/>
                  </a:cubicBezTo>
                  <a:cubicBezTo>
                    <a:pt x="74" y="63"/>
                    <a:pt x="74" y="63"/>
                    <a:pt x="74" y="63"/>
                  </a:cubicBezTo>
                  <a:cubicBezTo>
                    <a:pt x="74" y="63"/>
                    <a:pt x="74" y="63"/>
                    <a:pt x="74" y="63"/>
                  </a:cubicBezTo>
                  <a:cubicBezTo>
                    <a:pt x="74" y="63"/>
                    <a:pt x="74" y="63"/>
                    <a:pt x="74" y="63"/>
                  </a:cubicBezTo>
                  <a:cubicBezTo>
                    <a:pt x="74" y="63"/>
                    <a:pt x="74" y="63"/>
                    <a:pt x="74" y="63"/>
                  </a:cubicBezTo>
                  <a:cubicBezTo>
                    <a:pt x="74" y="63"/>
                    <a:pt x="74" y="63"/>
                    <a:pt x="74" y="63"/>
                  </a:cubicBezTo>
                  <a:cubicBezTo>
                    <a:pt x="74" y="63"/>
                    <a:pt x="74" y="63"/>
                    <a:pt x="74" y="63"/>
                  </a:cubicBezTo>
                  <a:cubicBezTo>
                    <a:pt x="74" y="63"/>
                    <a:pt x="74" y="63"/>
                    <a:pt x="74" y="63"/>
                  </a:cubicBezTo>
                  <a:cubicBezTo>
                    <a:pt x="74" y="63"/>
                    <a:pt x="73" y="63"/>
                    <a:pt x="73" y="63"/>
                  </a:cubicBezTo>
                  <a:cubicBezTo>
                    <a:pt x="73" y="63"/>
                    <a:pt x="73" y="63"/>
                    <a:pt x="73" y="63"/>
                  </a:cubicBezTo>
                  <a:cubicBezTo>
                    <a:pt x="73" y="63"/>
                    <a:pt x="73" y="63"/>
                    <a:pt x="73" y="63"/>
                  </a:cubicBezTo>
                  <a:cubicBezTo>
                    <a:pt x="73" y="62"/>
                    <a:pt x="73" y="62"/>
                    <a:pt x="73" y="62"/>
                  </a:cubicBezTo>
                  <a:cubicBezTo>
                    <a:pt x="47" y="39"/>
                    <a:pt x="46" y="20"/>
                    <a:pt x="13" y="0"/>
                  </a:cubicBezTo>
                </a:path>
              </a:pathLst>
            </a:custGeom>
            <a:solidFill>
              <a:srgbClr val="D54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87">
              <a:extLst>
                <a:ext uri="{FF2B5EF4-FFF2-40B4-BE49-F238E27FC236}">
                  <a16:creationId xmlns:a16="http://schemas.microsoft.com/office/drawing/2014/main" id="{D233ED90-40A3-438E-A400-B0E55093DE89}"/>
                </a:ext>
              </a:extLst>
            </p:cNvPr>
            <p:cNvSpPr>
              <a:spLocks noEditPoints="1"/>
            </p:cNvSpPr>
            <p:nvPr/>
          </p:nvSpPr>
          <p:spPr bwMode="auto">
            <a:xfrm>
              <a:off x="7587" y="476"/>
              <a:ext cx="40" cy="39"/>
            </a:xfrm>
            <a:custGeom>
              <a:avLst/>
              <a:gdLst>
                <a:gd name="T0" fmla="*/ 0 w 17"/>
                <a:gd name="T1" fmla="*/ 11 h 16"/>
                <a:gd name="T2" fmla="*/ 0 w 17"/>
                <a:gd name="T3" fmla="*/ 12 h 16"/>
                <a:gd name="T4" fmla="*/ 2 w 17"/>
                <a:gd name="T5" fmla="*/ 16 h 16"/>
                <a:gd name="T6" fmla="*/ 0 w 17"/>
                <a:gd name="T7" fmla="*/ 11 h 16"/>
                <a:gd name="T8" fmla="*/ 3 w 17"/>
                <a:gd name="T9" fmla="*/ 7 h 16"/>
                <a:gd name="T10" fmla="*/ 5 w 17"/>
                <a:gd name="T11" fmla="*/ 8 h 16"/>
                <a:gd name="T12" fmla="*/ 6 w 17"/>
                <a:gd name="T13" fmla="*/ 9 h 16"/>
                <a:gd name="T14" fmla="*/ 17 w 17"/>
                <a:gd name="T15" fmla="*/ 12 h 16"/>
                <a:gd name="T16" fmla="*/ 3 w 17"/>
                <a:gd name="T17" fmla="*/ 7 h 16"/>
                <a:gd name="T18" fmla="*/ 6 w 17"/>
                <a:gd name="T19" fmla="*/ 0 h 16"/>
                <a:gd name="T20" fmla="*/ 1 w 17"/>
                <a:gd name="T21" fmla="*/ 3 h 16"/>
                <a:gd name="T22" fmla="*/ 1 w 17"/>
                <a:gd name="T23" fmla="*/ 4 h 16"/>
                <a:gd name="T24" fmla="*/ 7 w 17"/>
                <a:gd name="T25" fmla="*/ 0 h 16"/>
                <a:gd name="T26" fmla="*/ 6 w 17"/>
                <a:gd name="T2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6">
                  <a:moveTo>
                    <a:pt x="0" y="11"/>
                  </a:moveTo>
                  <a:cubicBezTo>
                    <a:pt x="0" y="11"/>
                    <a:pt x="0" y="12"/>
                    <a:pt x="0" y="12"/>
                  </a:cubicBezTo>
                  <a:cubicBezTo>
                    <a:pt x="1" y="15"/>
                    <a:pt x="2" y="16"/>
                    <a:pt x="2" y="16"/>
                  </a:cubicBezTo>
                  <a:cubicBezTo>
                    <a:pt x="1" y="14"/>
                    <a:pt x="1" y="13"/>
                    <a:pt x="0" y="11"/>
                  </a:cubicBezTo>
                  <a:moveTo>
                    <a:pt x="3" y="7"/>
                  </a:moveTo>
                  <a:cubicBezTo>
                    <a:pt x="4" y="7"/>
                    <a:pt x="5" y="8"/>
                    <a:pt x="5" y="8"/>
                  </a:cubicBezTo>
                  <a:cubicBezTo>
                    <a:pt x="6" y="8"/>
                    <a:pt x="6" y="9"/>
                    <a:pt x="6" y="9"/>
                  </a:cubicBezTo>
                  <a:cubicBezTo>
                    <a:pt x="13" y="11"/>
                    <a:pt x="17" y="12"/>
                    <a:pt x="17" y="12"/>
                  </a:cubicBezTo>
                  <a:cubicBezTo>
                    <a:pt x="17" y="12"/>
                    <a:pt x="13" y="11"/>
                    <a:pt x="3" y="7"/>
                  </a:cubicBezTo>
                  <a:moveTo>
                    <a:pt x="6" y="0"/>
                  </a:moveTo>
                  <a:cubicBezTo>
                    <a:pt x="5" y="1"/>
                    <a:pt x="3" y="2"/>
                    <a:pt x="1" y="3"/>
                  </a:cubicBezTo>
                  <a:cubicBezTo>
                    <a:pt x="1" y="3"/>
                    <a:pt x="1" y="3"/>
                    <a:pt x="1" y="4"/>
                  </a:cubicBezTo>
                  <a:cubicBezTo>
                    <a:pt x="3" y="3"/>
                    <a:pt x="4" y="2"/>
                    <a:pt x="7" y="0"/>
                  </a:cubicBezTo>
                  <a:cubicBezTo>
                    <a:pt x="7" y="0"/>
                    <a:pt x="7" y="0"/>
                    <a:pt x="6" y="0"/>
                  </a:cubicBezTo>
                </a:path>
              </a:pathLst>
            </a:custGeom>
            <a:solidFill>
              <a:srgbClr val="B03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88">
              <a:extLst>
                <a:ext uri="{FF2B5EF4-FFF2-40B4-BE49-F238E27FC236}">
                  <a16:creationId xmlns:a16="http://schemas.microsoft.com/office/drawing/2014/main" id="{0DDAC3E9-28A8-496E-A3F9-26E1A33D39BC}"/>
                </a:ext>
              </a:extLst>
            </p:cNvPr>
            <p:cNvSpPr>
              <a:spLocks/>
            </p:cNvSpPr>
            <p:nvPr/>
          </p:nvSpPr>
          <p:spPr bwMode="auto">
            <a:xfrm>
              <a:off x="7178" y="376"/>
              <a:ext cx="201" cy="423"/>
            </a:xfrm>
            <a:custGeom>
              <a:avLst/>
              <a:gdLst>
                <a:gd name="T0" fmla="*/ 82 w 84"/>
                <a:gd name="T1" fmla="*/ 74 h 177"/>
                <a:gd name="T2" fmla="*/ 42 w 84"/>
                <a:gd name="T3" fmla="*/ 177 h 177"/>
                <a:gd name="T4" fmla="*/ 2 w 84"/>
                <a:gd name="T5" fmla="*/ 74 h 177"/>
                <a:gd name="T6" fmla="*/ 42 w 84"/>
                <a:gd name="T7" fmla="*/ 0 h 177"/>
                <a:gd name="T8" fmla="*/ 82 w 84"/>
                <a:gd name="T9" fmla="*/ 74 h 177"/>
              </a:gdLst>
              <a:ahLst/>
              <a:cxnLst>
                <a:cxn ang="0">
                  <a:pos x="T0" y="T1"/>
                </a:cxn>
                <a:cxn ang="0">
                  <a:pos x="T2" y="T3"/>
                </a:cxn>
                <a:cxn ang="0">
                  <a:pos x="T4" y="T5"/>
                </a:cxn>
                <a:cxn ang="0">
                  <a:pos x="T6" y="T7"/>
                </a:cxn>
                <a:cxn ang="0">
                  <a:pos x="T8" y="T9"/>
                </a:cxn>
              </a:cxnLst>
              <a:rect l="0" t="0" r="r" b="b"/>
              <a:pathLst>
                <a:path w="84" h="177">
                  <a:moveTo>
                    <a:pt x="82" y="74"/>
                  </a:moveTo>
                  <a:cubicBezTo>
                    <a:pt x="80" y="134"/>
                    <a:pt x="57" y="138"/>
                    <a:pt x="42" y="177"/>
                  </a:cubicBezTo>
                  <a:cubicBezTo>
                    <a:pt x="27" y="138"/>
                    <a:pt x="4" y="134"/>
                    <a:pt x="2" y="74"/>
                  </a:cubicBezTo>
                  <a:cubicBezTo>
                    <a:pt x="0" y="14"/>
                    <a:pt x="42" y="0"/>
                    <a:pt x="42" y="0"/>
                  </a:cubicBezTo>
                  <a:cubicBezTo>
                    <a:pt x="42" y="0"/>
                    <a:pt x="84" y="14"/>
                    <a:pt x="82" y="74"/>
                  </a:cubicBezTo>
                </a:path>
              </a:pathLst>
            </a:custGeom>
            <a:solidFill>
              <a:srgbClr val="CF2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89">
              <a:extLst>
                <a:ext uri="{FF2B5EF4-FFF2-40B4-BE49-F238E27FC236}">
                  <a16:creationId xmlns:a16="http://schemas.microsoft.com/office/drawing/2014/main" id="{4C89E884-6825-421B-AF2D-7D5C20D45615}"/>
                </a:ext>
              </a:extLst>
            </p:cNvPr>
            <p:cNvSpPr>
              <a:spLocks/>
            </p:cNvSpPr>
            <p:nvPr/>
          </p:nvSpPr>
          <p:spPr bwMode="auto">
            <a:xfrm>
              <a:off x="7242" y="376"/>
              <a:ext cx="72" cy="370"/>
            </a:xfrm>
            <a:custGeom>
              <a:avLst/>
              <a:gdLst>
                <a:gd name="T0" fmla="*/ 30 w 30"/>
                <a:gd name="T1" fmla="*/ 103 h 155"/>
                <a:gd name="T2" fmla="*/ 17 w 30"/>
                <a:gd name="T3" fmla="*/ 92 h 155"/>
                <a:gd name="T4" fmla="*/ 16 w 30"/>
                <a:gd name="T5" fmla="*/ 111 h 155"/>
                <a:gd name="T6" fmla="*/ 30 w 30"/>
                <a:gd name="T7" fmla="*/ 124 h 155"/>
                <a:gd name="T8" fmla="*/ 16 w 30"/>
                <a:gd name="T9" fmla="*/ 113 h 155"/>
                <a:gd name="T10" fmla="*/ 16 w 30"/>
                <a:gd name="T11" fmla="*/ 135 h 155"/>
                <a:gd name="T12" fmla="*/ 24 w 30"/>
                <a:gd name="T13" fmla="*/ 143 h 155"/>
                <a:gd name="T14" fmla="*/ 16 w 30"/>
                <a:gd name="T15" fmla="*/ 136 h 155"/>
                <a:gd name="T16" fmla="*/ 15 w 30"/>
                <a:gd name="T17" fmla="*/ 155 h 155"/>
                <a:gd name="T18" fmla="*/ 14 w 30"/>
                <a:gd name="T19" fmla="*/ 136 h 155"/>
                <a:gd name="T20" fmla="*/ 6 w 30"/>
                <a:gd name="T21" fmla="*/ 143 h 155"/>
                <a:gd name="T22" fmla="*/ 14 w 30"/>
                <a:gd name="T23" fmla="*/ 135 h 155"/>
                <a:gd name="T24" fmla="*/ 14 w 30"/>
                <a:gd name="T25" fmla="*/ 113 h 155"/>
                <a:gd name="T26" fmla="*/ 0 w 30"/>
                <a:gd name="T27" fmla="*/ 124 h 155"/>
                <a:gd name="T28" fmla="*/ 14 w 30"/>
                <a:gd name="T29" fmla="*/ 111 h 155"/>
                <a:gd name="T30" fmla="*/ 14 w 30"/>
                <a:gd name="T31" fmla="*/ 92 h 155"/>
                <a:gd name="T32" fmla="*/ 0 w 30"/>
                <a:gd name="T33" fmla="*/ 103 h 155"/>
                <a:gd name="T34" fmla="*/ 14 w 30"/>
                <a:gd name="T35" fmla="*/ 90 h 155"/>
                <a:gd name="T36" fmla="*/ 14 w 30"/>
                <a:gd name="T37" fmla="*/ 78 h 155"/>
                <a:gd name="T38" fmla="*/ 14 w 30"/>
                <a:gd name="T39" fmla="*/ 71 h 155"/>
                <a:gd name="T40" fmla="*/ 0 w 30"/>
                <a:gd name="T41" fmla="*/ 82 h 155"/>
                <a:gd name="T42" fmla="*/ 14 w 30"/>
                <a:gd name="T43" fmla="*/ 69 h 155"/>
                <a:gd name="T44" fmla="*/ 14 w 30"/>
                <a:gd name="T45" fmla="*/ 49 h 155"/>
                <a:gd name="T46" fmla="*/ 0 w 30"/>
                <a:gd name="T47" fmla="*/ 60 h 155"/>
                <a:gd name="T48" fmla="*/ 14 w 30"/>
                <a:gd name="T49" fmla="*/ 47 h 155"/>
                <a:gd name="T50" fmla="*/ 14 w 30"/>
                <a:gd name="T51" fmla="*/ 28 h 155"/>
                <a:gd name="T52" fmla="*/ 0 w 30"/>
                <a:gd name="T53" fmla="*/ 39 h 155"/>
                <a:gd name="T54" fmla="*/ 14 w 30"/>
                <a:gd name="T55" fmla="*/ 26 h 155"/>
                <a:gd name="T56" fmla="*/ 15 w 30"/>
                <a:gd name="T57" fmla="*/ 0 h 155"/>
                <a:gd name="T58" fmla="*/ 16 w 30"/>
                <a:gd name="T59" fmla="*/ 26 h 155"/>
                <a:gd name="T60" fmla="*/ 30 w 30"/>
                <a:gd name="T61" fmla="*/ 39 h 155"/>
                <a:gd name="T62" fmla="*/ 16 w 30"/>
                <a:gd name="T63" fmla="*/ 28 h 155"/>
                <a:gd name="T64" fmla="*/ 16 w 30"/>
                <a:gd name="T65" fmla="*/ 47 h 155"/>
                <a:gd name="T66" fmla="*/ 30 w 30"/>
                <a:gd name="T67" fmla="*/ 60 h 155"/>
                <a:gd name="T68" fmla="*/ 16 w 30"/>
                <a:gd name="T69" fmla="*/ 49 h 155"/>
                <a:gd name="T70" fmla="*/ 17 w 30"/>
                <a:gd name="T71" fmla="*/ 69 h 155"/>
                <a:gd name="T72" fmla="*/ 30 w 30"/>
                <a:gd name="T73" fmla="*/ 82 h 155"/>
                <a:gd name="T74" fmla="*/ 17 w 30"/>
                <a:gd name="T75" fmla="*/ 71 h 155"/>
                <a:gd name="T76" fmla="*/ 17 w 30"/>
                <a:gd name="T77" fmla="*/ 78 h 155"/>
                <a:gd name="T78" fmla="*/ 17 w 30"/>
                <a:gd name="T79" fmla="*/ 90 h 155"/>
                <a:gd name="T80" fmla="*/ 30 w 30"/>
                <a:gd name="T81" fmla="*/ 10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 h="155">
                  <a:moveTo>
                    <a:pt x="30" y="103"/>
                  </a:moveTo>
                  <a:cubicBezTo>
                    <a:pt x="23" y="97"/>
                    <a:pt x="19" y="94"/>
                    <a:pt x="17" y="92"/>
                  </a:cubicBezTo>
                  <a:cubicBezTo>
                    <a:pt x="17" y="99"/>
                    <a:pt x="17" y="105"/>
                    <a:pt x="16" y="111"/>
                  </a:cubicBezTo>
                  <a:cubicBezTo>
                    <a:pt x="25" y="119"/>
                    <a:pt x="30" y="124"/>
                    <a:pt x="30" y="124"/>
                  </a:cubicBezTo>
                  <a:cubicBezTo>
                    <a:pt x="22" y="119"/>
                    <a:pt x="18" y="115"/>
                    <a:pt x="16" y="113"/>
                  </a:cubicBezTo>
                  <a:cubicBezTo>
                    <a:pt x="16" y="122"/>
                    <a:pt x="16" y="129"/>
                    <a:pt x="16" y="135"/>
                  </a:cubicBezTo>
                  <a:cubicBezTo>
                    <a:pt x="21" y="140"/>
                    <a:pt x="24" y="143"/>
                    <a:pt x="24" y="143"/>
                  </a:cubicBezTo>
                  <a:cubicBezTo>
                    <a:pt x="20" y="139"/>
                    <a:pt x="17" y="137"/>
                    <a:pt x="16" y="136"/>
                  </a:cubicBezTo>
                  <a:cubicBezTo>
                    <a:pt x="16" y="149"/>
                    <a:pt x="15" y="155"/>
                    <a:pt x="15" y="155"/>
                  </a:cubicBezTo>
                  <a:cubicBezTo>
                    <a:pt x="15" y="155"/>
                    <a:pt x="15" y="149"/>
                    <a:pt x="14" y="136"/>
                  </a:cubicBezTo>
                  <a:cubicBezTo>
                    <a:pt x="13" y="137"/>
                    <a:pt x="11" y="139"/>
                    <a:pt x="6" y="143"/>
                  </a:cubicBezTo>
                  <a:cubicBezTo>
                    <a:pt x="6" y="143"/>
                    <a:pt x="9" y="140"/>
                    <a:pt x="14" y="135"/>
                  </a:cubicBezTo>
                  <a:cubicBezTo>
                    <a:pt x="14" y="129"/>
                    <a:pt x="14" y="122"/>
                    <a:pt x="14" y="113"/>
                  </a:cubicBezTo>
                  <a:cubicBezTo>
                    <a:pt x="12" y="115"/>
                    <a:pt x="8" y="119"/>
                    <a:pt x="0" y="124"/>
                  </a:cubicBezTo>
                  <a:cubicBezTo>
                    <a:pt x="0" y="124"/>
                    <a:pt x="5" y="119"/>
                    <a:pt x="14" y="111"/>
                  </a:cubicBezTo>
                  <a:cubicBezTo>
                    <a:pt x="14" y="105"/>
                    <a:pt x="14" y="99"/>
                    <a:pt x="14" y="92"/>
                  </a:cubicBezTo>
                  <a:cubicBezTo>
                    <a:pt x="12" y="94"/>
                    <a:pt x="8" y="97"/>
                    <a:pt x="0" y="103"/>
                  </a:cubicBezTo>
                  <a:cubicBezTo>
                    <a:pt x="0" y="103"/>
                    <a:pt x="5" y="98"/>
                    <a:pt x="14" y="90"/>
                  </a:cubicBezTo>
                  <a:cubicBezTo>
                    <a:pt x="14" y="86"/>
                    <a:pt x="14" y="82"/>
                    <a:pt x="14" y="78"/>
                  </a:cubicBezTo>
                  <a:cubicBezTo>
                    <a:pt x="14" y="75"/>
                    <a:pt x="14" y="73"/>
                    <a:pt x="14" y="71"/>
                  </a:cubicBezTo>
                  <a:cubicBezTo>
                    <a:pt x="12" y="73"/>
                    <a:pt x="8" y="76"/>
                    <a:pt x="0" y="82"/>
                  </a:cubicBezTo>
                  <a:cubicBezTo>
                    <a:pt x="0" y="82"/>
                    <a:pt x="5" y="77"/>
                    <a:pt x="14" y="69"/>
                  </a:cubicBezTo>
                  <a:cubicBezTo>
                    <a:pt x="14" y="62"/>
                    <a:pt x="14" y="55"/>
                    <a:pt x="14" y="49"/>
                  </a:cubicBezTo>
                  <a:cubicBezTo>
                    <a:pt x="12" y="51"/>
                    <a:pt x="8" y="55"/>
                    <a:pt x="0" y="60"/>
                  </a:cubicBezTo>
                  <a:cubicBezTo>
                    <a:pt x="0" y="60"/>
                    <a:pt x="5" y="56"/>
                    <a:pt x="14" y="47"/>
                  </a:cubicBezTo>
                  <a:cubicBezTo>
                    <a:pt x="14" y="40"/>
                    <a:pt x="14" y="33"/>
                    <a:pt x="14" y="28"/>
                  </a:cubicBezTo>
                  <a:cubicBezTo>
                    <a:pt x="12" y="29"/>
                    <a:pt x="8" y="33"/>
                    <a:pt x="0" y="39"/>
                  </a:cubicBezTo>
                  <a:cubicBezTo>
                    <a:pt x="0" y="39"/>
                    <a:pt x="5" y="34"/>
                    <a:pt x="14" y="26"/>
                  </a:cubicBezTo>
                  <a:cubicBezTo>
                    <a:pt x="15" y="8"/>
                    <a:pt x="15" y="0"/>
                    <a:pt x="15" y="0"/>
                  </a:cubicBezTo>
                  <a:cubicBezTo>
                    <a:pt x="15" y="0"/>
                    <a:pt x="16" y="8"/>
                    <a:pt x="16" y="26"/>
                  </a:cubicBezTo>
                  <a:cubicBezTo>
                    <a:pt x="25" y="34"/>
                    <a:pt x="30" y="39"/>
                    <a:pt x="30" y="39"/>
                  </a:cubicBezTo>
                  <a:cubicBezTo>
                    <a:pt x="22" y="33"/>
                    <a:pt x="18" y="29"/>
                    <a:pt x="16" y="28"/>
                  </a:cubicBezTo>
                  <a:cubicBezTo>
                    <a:pt x="16" y="33"/>
                    <a:pt x="16" y="40"/>
                    <a:pt x="16" y="47"/>
                  </a:cubicBezTo>
                  <a:cubicBezTo>
                    <a:pt x="25" y="56"/>
                    <a:pt x="30" y="60"/>
                    <a:pt x="30" y="60"/>
                  </a:cubicBezTo>
                  <a:cubicBezTo>
                    <a:pt x="23" y="55"/>
                    <a:pt x="18" y="51"/>
                    <a:pt x="16" y="49"/>
                  </a:cubicBezTo>
                  <a:cubicBezTo>
                    <a:pt x="17" y="55"/>
                    <a:pt x="17" y="62"/>
                    <a:pt x="17" y="69"/>
                  </a:cubicBezTo>
                  <a:cubicBezTo>
                    <a:pt x="26" y="77"/>
                    <a:pt x="30" y="82"/>
                    <a:pt x="30" y="82"/>
                  </a:cubicBezTo>
                  <a:cubicBezTo>
                    <a:pt x="23" y="76"/>
                    <a:pt x="19" y="73"/>
                    <a:pt x="17" y="71"/>
                  </a:cubicBezTo>
                  <a:cubicBezTo>
                    <a:pt x="17" y="73"/>
                    <a:pt x="17" y="75"/>
                    <a:pt x="17" y="78"/>
                  </a:cubicBezTo>
                  <a:cubicBezTo>
                    <a:pt x="17" y="82"/>
                    <a:pt x="17" y="86"/>
                    <a:pt x="17" y="90"/>
                  </a:cubicBezTo>
                  <a:cubicBezTo>
                    <a:pt x="26" y="98"/>
                    <a:pt x="30" y="103"/>
                    <a:pt x="30" y="103"/>
                  </a:cubicBezTo>
                </a:path>
              </a:pathLst>
            </a:custGeom>
            <a:solidFill>
              <a:srgbClr val="A41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90">
              <a:extLst>
                <a:ext uri="{FF2B5EF4-FFF2-40B4-BE49-F238E27FC236}">
                  <a16:creationId xmlns:a16="http://schemas.microsoft.com/office/drawing/2014/main" id="{18C7DD42-4437-429D-B805-AE7A5BCAF8ED}"/>
                </a:ext>
              </a:extLst>
            </p:cNvPr>
            <p:cNvSpPr>
              <a:spLocks noEditPoints="1"/>
            </p:cNvSpPr>
            <p:nvPr/>
          </p:nvSpPr>
          <p:spPr bwMode="auto">
            <a:xfrm>
              <a:off x="7278" y="794"/>
              <a:ext cx="3" cy="5"/>
            </a:xfrm>
            <a:custGeom>
              <a:avLst/>
              <a:gdLst>
                <a:gd name="T0" fmla="*/ 0 w 1"/>
                <a:gd name="T1" fmla="*/ 2 h 2"/>
                <a:gd name="T2" fmla="*/ 0 w 1"/>
                <a:gd name="T3" fmla="*/ 2 h 2"/>
                <a:gd name="T4" fmla="*/ 0 w 1"/>
                <a:gd name="T5" fmla="*/ 2 h 2"/>
                <a:gd name="T6" fmla="*/ 0 w 1"/>
                <a:gd name="T7" fmla="*/ 2 h 2"/>
                <a:gd name="T8" fmla="*/ 0 w 1"/>
                <a:gd name="T9" fmla="*/ 2 h 2"/>
                <a:gd name="T10" fmla="*/ 0 w 1"/>
                <a:gd name="T11" fmla="*/ 2 h 2"/>
                <a:gd name="T12" fmla="*/ 0 w 1"/>
                <a:gd name="T13" fmla="*/ 2 h 2"/>
                <a:gd name="T14" fmla="*/ 0 w 1"/>
                <a:gd name="T15" fmla="*/ 2 h 2"/>
                <a:gd name="T16" fmla="*/ 0 w 1"/>
                <a:gd name="T17" fmla="*/ 2 h 2"/>
                <a:gd name="T18" fmla="*/ 0 w 1"/>
                <a:gd name="T19" fmla="*/ 2 h 2"/>
                <a:gd name="T20" fmla="*/ 0 w 1"/>
                <a:gd name="T21" fmla="*/ 2 h 2"/>
                <a:gd name="T22" fmla="*/ 0 w 1"/>
                <a:gd name="T23" fmla="*/ 2 h 2"/>
                <a:gd name="T24" fmla="*/ 0 w 1"/>
                <a:gd name="T25" fmla="*/ 1 h 2"/>
                <a:gd name="T26" fmla="*/ 0 w 1"/>
                <a:gd name="T27" fmla="*/ 1 h 2"/>
                <a:gd name="T28" fmla="*/ 0 w 1"/>
                <a:gd name="T29" fmla="*/ 1 h 2"/>
                <a:gd name="T30" fmla="*/ 0 w 1"/>
                <a:gd name="T31" fmla="*/ 1 h 2"/>
                <a:gd name="T32" fmla="*/ 0 w 1"/>
                <a:gd name="T33" fmla="*/ 1 h 2"/>
                <a:gd name="T34" fmla="*/ 0 w 1"/>
                <a:gd name="T35" fmla="*/ 1 h 2"/>
                <a:gd name="T36" fmla="*/ 0 w 1"/>
                <a:gd name="T37" fmla="*/ 1 h 2"/>
                <a:gd name="T38" fmla="*/ 0 w 1"/>
                <a:gd name="T39" fmla="*/ 1 h 2"/>
                <a:gd name="T40" fmla="*/ 0 w 1"/>
                <a:gd name="T41" fmla="*/ 1 h 2"/>
                <a:gd name="T42" fmla="*/ 0 w 1"/>
                <a:gd name="T43" fmla="*/ 1 h 2"/>
                <a:gd name="T44" fmla="*/ 0 w 1"/>
                <a:gd name="T45" fmla="*/ 1 h 2"/>
                <a:gd name="T46" fmla="*/ 0 w 1"/>
                <a:gd name="T47" fmla="*/ 1 h 2"/>
                <a:gd name="T48" fmla="*/ 0 w 1"/>
                <a:gd name="T49" fmla="*/ 1 h 2"/>
                <a:gd name="T50" fmla="*/ 0 w 1"/>
                <a:gd name="T51" fmla="*/ 1 h 2"/>
                <a:gd name="T52" fmla="*/ 0 w 1"/>
                <a:gd name="T53" fmla="*/ 1 h 2"/>
                <a:gd name="T54" fmla="*/ 0 w 1"/>
                <a:gd name="T55" fmla="*/ 1 h 2"/>
                <a:gd name="T56" fmla="*/ 0 w 1"/>
                <a:gd name="T57" fmla="*/ 1 h 2"/>
                <a:gd name="T58" fmla="*/ 0 w 1"/>
                <a:gd name="T59" fmla="*/ 1 h 2"/>
                <a:gd name="T60" fmla="*/ 0 w 1"/>
                <a:gd name="T61" fmla="*/ 1 h 2"/>
                <a:gd name="T62" fmla="*/ 0 w 1"/>
                <a:gd name="T63" fmla="*/ 1 h 2"/>
                <a:gd name="T64" fmla="*/ 0 w 1"/>
                <a:gd name="T65" fmla="*/ 1 h 2"/>
                <a:gd name="T66" fmla="*/ 0 w 1"/>
                <a:gd name="T67" fmla="*/ 1 h 2"/>
                <a:gd name="T68" fmla="*/ 0 w 1"/>
                <a:gd name="T69" fmla="*/ 1 h 2"/>
                <a:gd name="T70" fmla="*/ 0 w 1"/>
                <a:gd name="T71" fmla="*/ 1 h 2"/>
                <a:gd name="T72" fmla="*/ 1 w 1"/>
                <a:gd name="T73" fmla="*/ 1 h 2"/>
                <a:gd name="T74" fmla="*/ 1 w 1"/>
                <a:gd name="T75" fmla="*/ 1 h 2"/>
                <a:gd name="T76" fmla="*/ 1 w 1"/>
                <a:gd name="T77" fmla="*/ 1 h 2"/>
                <a:gd name="T78" fmla="*/ 1 w 1"/>
                <a:gd name="T79" fmla="*/ 1 h 2"/>
                <a:gd name="T80" fmla="*/ 1 w 1"/>
                <a:gd name="T81" fmla="*/ 1 h 2"/>
                <a:gd name="T82" fmla="*/ 1 w 1"/>
                <a:gd name="T83" fmla="*/ 1 h 2"/>
                <a:gd name="T84" fmla="*/ 1 w 1"/>
                <a:gd name="T85" fmla="*/ 0 h 2"/>
                <a:gd name="T86" fmla="*/ 1 w 1"/>
                <a:gd name="T87" fmla="*/ 0 h 2"/>
                <a:gd name="T88" fmla="*/ 1 w 1"/>
                <a:gd name="T89" fmla="*/ 0 h 2"/>
                <a:gd name="T90" fmla="*/ 1 w 1"/>
                <a:gd name="T91" fmla="*/ 0 h 2"/>
                <a:gd name="T92" fmla="*/ 1 w 1"/>
                <a:gd name="T93" fmla="*/ 0 h 2"/>
                <a:gd name="T94" fmla="*/ 1 w 1"/>
                <a:gd name="T9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91">
              <a:extLst>
                <a:ext uri="{FF2B5EF4-FFF2-40B4-BE49-F238E27FC236}">
                  <a16:creationId xmlns:a16="http://schemas.microsoft.com/office/drawing/2014/main" id="{E536CDA6-6B69-4340-AB90-911FC4964CD4}"/>
                </a:ext>
              </a:extLst>
            </p:cNvPr>
            <p:cNvSpPr>
              <a:spLocks noEditPoints="1"/>
            </p:cNvSpPr>
            <p:nvPr/>
          </p:nvSpPr>
          <p:spPr bwMode="auto">
            <a:xfrm>
              <a:off x="7192" y="624"/>
              <a:ext cx="172" cy="175"/>
            </a:xfrm>
            <a:custGeom>
              <a:avLst/>
              <a:gdLst>
                <a:gd name="T0" fmla="*/ 28 w 72"/>
                <a:gd name="T1" fmla="*/ 37 h 73"/>
                <a:gd name="T2" fmla="*/ 31 w 72"/>
                <a:gd name="T3" fmla="*/ 33 h 73"/>
                <a:gd name="T4" fmla="*/ 0 w 72"/>
                <a:gd name="T5" fmla="*/ 1 h 73"/>
                <a:gd name="T6" fmla="*/ 36 w 72"/>
                <a:gd name="T7" fmla="*/ 72 h 73"/>
                <a:gd name="T8" fmla="*/ 36 w 72"/>
                <a:gd name="T9" fmla="*/ 72 h 73"/>
                <a:gd name="T10" fmla="*/ 36 w 72"/>
                <a:gd name="T11" fmla="*/ 72 h 73"/>
                <a:gd name="T12" fmla="*/ 36 w 72"/>
                <a:gd name="T13" fmla="*/ 73 h 73"/>
                <a:gd name="T14" fmla="*/ 36 w 72"/>
                <a:gd name="T15" fmla="*/ 73 h 73"/>
                <a:gd name="T16" fmla="*/ 36 w 72"/>
                <a:gd name="T17" fmla="*/ 73 h 73"/>
                <a:gd name="T18" fmla="*/ 36 w 72"/>
                <a:gd name="T19" fmla="*/ 73 h 73"/>
                <a:gd name="T20" fmla="*/ 36 w 72"/>
                <a:gd name="T21" fmla="*/ 72 h 73"/>
                <a:gd name="T22" fmla="*/ 36 w 72"/>
                <a:gd name="T23" fmla="*/ 72 h 73"/>
                <a:gd name="T24" fmla="*/ 36 w 72"/>
                <a:gd name="T25" fmla="*/ 72 h 73"/>
                <a:gd name="T26" fmla="*/ 36 w 72"/>
                <a:gd name="T27" fmla="*/ 72 h 73"/>
                <a:gd name="T28" fmla="*/ 36 w 72"/>
                <a:gd name="T29" fmla="*/ 72 h 73"/>
                <a:gd name="T30" fmla="*/ 37 w 72"/>
                <a:gd name="T31" fmla="*/ 72 h 73"/>
                <a:gd name="T32" fmla="*/ 37 w 72"/>
                <a:gd name="T33" fmla="*/ 72 h 73"/>
                <a:gd name="T34" fmla="*/ 37 w 72"/>
                <a:gd name="T35" fmla="*/ 71 h 73"/>
                <a:gd name="T36" fmla="*/ 37 w 72"/>
                <a:gd name="T37" fmla="*/ 71 h 73"/>
                <a:gd name="T38" fmla="*/ 72 w 72"/>
                <a:gd name="T39" fmla="*/ 2 h 73"/>
                <a:gd name="T40" fmla="*/ 64 w 72"/>
                <a:gd name="T41" fmla="*/ 10 h 73"/>
                <a:gd name="T42" fmla="*/ 61 w 72"/>
                <a:gd name="T43" fmla="*/ 2 h 73"/>
                <a:gd name="T44" fmla="*/ 50 w 72"/>
                <a:gd name="T45" fmla="*/ 28 h 73"/>
                <a:gd name="T46" fmla="*/ 49 w 72"/>
                <a:gd name="T47" fmla="*/ 24 h 73"/>
                <a:gd name="T48" fmla="*/ 41 w 72"/>
                <a:gd name="T49" fmla="*/ 35 h 73"/>
                <a:gd name="T50" fmla="*/ 41 w 72"/>
                <a:gd name="T51" fmla="*/ 36 h 73"/>
                <a:gd name="T52" fmla="*/ 37 w 72"/>
                <a:gd name="T53" fmla="*/ 40 h 73"/>
                <a:gd name="T54" fmla="*/ 36 w 72"/>
                <a:gd name="T55" fmla="*/ 37 h 73"/>
                <a:gd name="T56" fmla="*/ 28 w 72"/>
                <a:gd name="T57" fmla="*/ 38 h 73"/>
                <a:gd name="T58" fmla="*/ 28 w 72"/>
                <a:gd name="T59" fmla="*/ 39 h 73"/>
                <a:gd name="T60" fmla="*/ 16 w 72"/>
                <a:gd name="T61" fmla="*/ 24 h 73"/>
                <a:gd name="T62" fmla="*/ 16 w 72"/>
                <a:gd name="T63" fmla="*/ 28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2" h="73">
                  <a:moveTo>
                    <a:pt x="31" y="33"/>
                  </a:moveTo>
                  <a:cubicBezTo>
                    <a:pt x="30" y="33"/>
                    <a:pt x="29" y="34"/>
                    <a:pt x="28" y="37"/>
                  </a:cubicBezTo>
                  <a:cubicBezTo>
                    <a:pt x="29" y="37"/>
                    <a:pt x="31" y="35"/>
                    <a:pt x="33" y="33"/>
                  </a:cubicBezTo>
                  <a:cubicBezTo>
                    <a:pt x="32" y="33"/>
                    <a:pt x="32" y="33"/>
                    <a:pt x="31" y="33"/>
                  </a:cubicBezTo>
                  <a:moveTo>
                    <a:pt x="2" y="0"/>
                  </a:moveTo>
                  <a:cubicBezTo>
                    <a:pt x="1" y="0"/>
                    <a:pt x="1" y="1"/>
                    <a:pt x="0" y="1"/>
                  </a:cubicBezTo>
                  <a:cubicBezTo>
                    <a:pt x="8" y="33"/>
                    <a:pt x="24" y="4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3"/>
                    <a:pt x="36" y="73"/>
                  </a:cubicBezTo>
                  <a:cubicBezTo>
                    <a:pt x="36" y="73"/>
                    <a:pt x="36" y="73"/>
                    <a:pt x="36" y="73"/>
                  </a:cubicBezTo>
                  <a:cubicBezTo>
                    <a:pt x="36" y="73"/>
                    <a:pt x="36" y="73"/>
                    <a:pt x="36" y="73"/>
                  </a:cubicBezTo>
                  <a:cubicBezTo>
                    <a:pt x="36" y="73"/>
                    <a:pt x="36" y="73"/>
                    <a:pt x="36" y="73"/>
                  </a:cubicBezTo>
                  <a:cubicBezTo>
                    <a:pt x="36" y="73"/>
                    <a:pt x="36" y="73"/>
                    <a:pt x="36" y="73"/>
                  </a:cubicBezTo>
                  <a:cubicBezTo>
                    <a:pt x="36" y="73"/>
                    <a:pt x="36" y="73"/>
                    <a:pt x="36" y="73"/>
                  </a:cubicBezTo>
                  <a:cubicBezTo>
                    <a:pt x="36" y="73"/>
                    <a:pt x="36" y="73"/>
                    <a:pt x="36" y="73"/>
                  </a:cubicBezTo>
                  <a:cubicBezTo>
                    <a:pt x="36" y="73"/>
                    <a:pt x="36" y="73"/>
                    <a:pt x="36" y="73"/>
                  </a:cubicBezTo>
                  <a:cubicBezTo>
                    <a:pt x="36" y="73"/>
                    <a:pt x="36" y="73"/>
                    <a:pt x="36" y="73"/>
                  </a:cubicBezTo>
                  <a:cubicBezTo>
                    <a:pt x="36" y="73"/>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6" y="72"/>
                    <a:pt x="36" y="72"/>
                    <a:pt x="36" y="72"/>
                  </a:cubicBezTo>
                  <a:cubicBezTo>
                    <a:pt x="37" y="72"/>
                    <a:pt x="37" y="72"/>
                    <a:pt x="37" y="72"/>
                  </a:cubicBezTo>
                  <a:cubicBezTo>
                    <a:pt x="37" y="72"/>
                    <a:pt x="37" y="72"/>
                    <a:pt x="37" y="72"/>
                  </a:cubicBezTo>
                  <a:cubicBezTo>
                    <a:pt x="37" y="72"/>
                    <a:pt x="37" y="72"/>
                    <a:pt x="37" y="72"/>
                  </a:cubicBezTo>
                  <a:cubicBezTo>
                    <a:pt x="37" y="72"/>
                    <a:pt x="37" y="72"/>
                    <a:pt x="37" y="72"/>
                  </a:cubicBezTo>
                  <a:cubicBezTo>
                    <a:pt x="37" y="72"/>
                    <a:pt x="37" y="71"/>
                    <a:pt x="37" y="71"/>
                  </a:cubicBezTo>
                  <a:cubicBezTo>
                    <a:pt x="37" y="71"/>
                    <a:pt x="37" y="71"/>
                    <a:pt x="37" y="71"/>
                  </a:cubicBezTo>
                  <a:cubicBezTo>
                    <a:pt x="37" y="71"/>
                    <a:pt x="37" y="71"/>
                    <a:pt x="37" y="71"/>
                  </a:cubicBezTo>
                  <a:cubicBezTo>
                    <a:pt x="37" y="71"/>
                    <a:pt x="37" y="71"/>
                    <a:pt x="37" y="71"/>
                  </a:cubicBezTo>
                  <a:cubicBezTo>
                    <a:pt x="49" y="41"/>
                    <a:pt x="65" y="33"/>
                    <a:pt x="72" y="2"/>
                  </a:cubicBezTo>
                  <a:cubicBezTo>
                    <a:pt x="72" y="1"/>
                    <a:pt x="71" y="1"/>
                    <a:pt x="70" y="0"/>
                  </a:cubicBezTo>
                  <a:cubicBezTo>
                    <a:pt x="68" y="6"/>
                    <a:pt x="66" y="10"/>
                    <a:pt x="64" y="10"/>
                  </a:cubicBezTo>
                  <a:cubicBezTo>
                    <a:pt x="63" y="10"/>
                    <a:pt x="62" y="9"/>
                    <a:pt x="62" y="5"/>
                  </a:cubicBezTo>
                  <a:cubicBezTo>
                    <a:pt x="62" y="3"/>
                    <a:pt x="62" y="2"/>
                    <a:pt x="61" y="2"/>
                  </a:cubicBezTo>
                  <a:cubicBezTo>
                    <a:pt x="60" y="2"/>
                    <a:pt x="57" y="9"/>
                    <a:pt x="55" y="15"/>
                  </a:cubicBezTo>
                  <a:cubicBezTo>
                    <a:pt x="53" y="22"/>
                    <a:pt x="51" y="28"/>
                    <a:pt x="50" y="28"/>
                  </a:cubicBezTo>
                  <a:cubicBezTo>
                    <a:pt x="50" y="28"/>
                    <a:pt x="49" y="28"/>
                    <a:pt x="49" y="27"/>
                  </a:cubicBezTo>
                  <a:cubicBezTo>
                    <a:pt x="49" y="25"/>
                    <a:pt x="49" y="24"/>
                    <a:pt x="49" y="24"/>
                  </a:cubicBezTo>
                  <a:cubicBezTo>
                    <a:pt x="48" y="24"/>
                    <a:pt x="45" y="28"/>
                    <a:pt x="43" y="32"/>
                  </a:cubicBezTo>
                  <a:cubicBezTo>
                    <a:pt x="42" y="33"/>
                    <a:pt x="42" y="34"/>
                    <a:pt x="41" y="35"/>
                  </a:cubicBezTo>
                  <a:cubicBezTo>
                    <a:pt x="44" y="37"/>
                    <a:pt x="45" y="39"/>
                    <a:pt x="45" y="39"/>
                  </a:cubicBezTo>
                  <a:cubicBezTo>
                    <a:pt x="44" y="37"/>
                    <a:pt x="42" y="36"/>
                    <a:pt x="41" y="36"/>
                  </a:cubicBezTo>
                  <a:cubicBezTo>
                    <a:pt x="39" y="38"/>
                    <a:pt x="38" y="40"/>
                    <a:pt x="37" y="40"/>
                  </a:cubicBezTo>
                  <a:cubicBezTo>
                    <a:pt x="37" y="40"/>
                    <a:pt x="37" y="40"/>
                    <a:pt x="37" y="40"/>
                  </a:cubicBezTo>
                  <a:cubicBezTo>
                    <a:pt x="36" y="48"/>
                    <a:pt x="36" y="51"/>
                    <a:pt x="36" y="51"/>
                  </a:cubicBezTo>
                  <a:cubicBezTo>
                    <a:pt x="36" y="51"/>
                    <a:pt x="36" y="47"/>
                    <a:pt x="36" y="37"/>
                  </a:cubicBezTo>
                  <a:cubicBezTo>
                    <a:pt x="35" y="36"/>
                    <a:pt x="34" y="34"/>
                    <a:pt x="34" y="34"/>
                  </a:cubicBezTo>
                  <a:cubicBezTo>
                    <a:pt x="32" y="35"/>
                    <a:pt x="31" y="36"/>
                    <a:pt x="28" y="38"/>
                  </a:cubicBezTo>
                  <a:cubicBezTo>
                    <a:pt x="28" y="38"/>
                    <a:pt x="28" y="38"/>
                    <a:pt x="28" y="38"/>
                  </a:cubicBezTo>
                  <a:cubicBezTo>
                    <a:pt x="28" y="39"/>
                    <a:pt x="28" y="39"/>
                    <a:pt x="28" y="39"/>
                  </a:cubicBezTo>
                  <a:cubicBezTo>
                    <a:pt x="27" y="39"/>
                    <a:pt x="24" y="35"/>
                    <a:pt x="22" y="31"/>
                  </a:cubicBezTo>
                  <a:cubicBezTo>
                    <a:pt x="19" y="27"/>
                    <a:pt x="17" y="24"/>
                    <a:pt x="16" y="24"/>
                  </a:cubicBezTo>
                  <a:cubicBezTo>
                    <a:pt x="16" y="24"/>
                    <a:pt x="16" y="24"/>
                    <a:pt x="16" y="26"/>
                  </a:cubicBezTo>
                  <a:cubicBezTo>
                    <a:pt x="16" y="27"/>
                    <a:pt x="16" y="28"/>
                    <a:pt x="16" y="28"/>
                  </a:cubicBezTo>
                  <a:cubicBezTo>
                    <a:pt x="14" y="28"/>
                    <a:pt x="6" y="10"/>
                    <a:pt x="2" y="0"/>
                  </a:cubicBezTo>
                </a:path>
              </a:pathLst>
            </a:custGeom>
            <a:solidFill>
              <a:srgbClr val="D54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92">
              <a:extLst>
                <a:ext uri="{FF2B5EF4-FFF2-40B4-BE49-F238E27FC236}">
                  <a16:creationId xmlns:a16="http://schemas.microsoft.com/office/drawing/2014/main" id="{E27CE5BE-9748-417D-AF4C-EFC121F4B7F9}"/>
                </a:ext>
              </a:extLst>
            </p:cNvPr>
            <p:cNvSpPr>
              <a:spLocks noEditPoints="1"/>
            </p:cNvSpPr>
            <p:nvPr/>
          </p:nvSpPr>
          <p:spPr bwMode="auto">
            <a:xfrm>
              <a:off x="7259" y="703"/>
              <a:ext cx="41" cy="43"/>
            </a:xfrm>
            <a:custGeom>
              <a:avLst/>
              <a:gdLst>
                <a:gd name="T0" fmla="*/ 8 w 17"/>
                <a:gd name="T1" fmla="*/ 4 h 18"/>
                <a:gd name="T2" fmla="*/ 8 w 17"/>
                <a:gd name="T3" fmla="*/ 18 h 18"/>
                <a:gd name="T4" fmla="*/ 9 w 17"/>
                <a:gd name="T5" fmla="*/ 7 h 18"/>
                <a:gd name="T6" fmla="*/ 8 w 17"/>
                <a:gd name="T7" fmla="*/ 6 h 18"/>
                <a:gd name="T8" fmla="*/ 8 w 17"/>
                <a:gd name="T9" fmla="*/ 4 h 18"/>
                <a:gd name="T10" fmla="*/ 13 w 17"/>
                <a:gd name="T11" fmla="*/ 2 h 18"/>
                <a:gd name="T12" fmla="*/ 13 w 17"/>
                <a:gd name="T13" fmla="*/ 3 h 18"/>
                <a:gd name="T14" fmla="*/ 17 w 17"/>
                <a:gd name="T15" fmla="*/ 6 h 18"/>
                <a:gd name="T16" fmla="*/ 13 w 17"/>
                <a:gd name="T17" fmla="*/ 2 h 18"/>
                <a:gd name="T18" fmla="*/ 5 w 17"/>
                <a:gd name="T19" fmla="*/ 0 h 18"/>
                <a:gd name="T20" fmla="*/ 0 w 17"/>
                <a:gd name="T21" fmla="*/ 4 h 18"/>
                <a:gd name="T22" fmla="*/ 0 w 17"/>
                <a:gd name="T23" fmla="*/ 5 h 18"/>
                <a:gd name="T24" fmla="*/ 6 w 17"/>
                <a:gd name="T25" fmla="*/ 1 h 18"/>
                <a:gd name="T26" fmla="*/ 5 w 17"/>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8">
                  <a:moveTo>
                    <a:pt x="8" y="4"/>
                  </a:moveTo>
                  <a:cubicBezTo>
                    <a:pt x="8" y="14"/>
                    <a:pt x="8" y="18"/>
                    <a:pt x="8" y="18"/>
                  </a:cubicBezTo>
                  <a:cubicBezTo>
                    <a:pt x="8" y="18"/>
                    <a:pt x="8" y="15"/>
                    <a:pt x="9" y="7"/>
                  </a:cubicBezTo>
                  <a:cubicBezTo>
                    <a:pt x="8" y="7"/>
                    <a:pt x="8" y="7"/>
                    <a:pt x="8" y="6"/>
                  </a:cubicBezTo>
                  <a:cubicBezTo>
                    <a:pt x="8" y="5"/>
                    <a:pt x="8" y="5"/>
                    <a:pt x="8" y="4"/>
                  </a:cubicBezTo>
                  <a:moveTo>
                    <a:pt x="13" y="2"/>
                  </a:moveTo>
                  <a:cubicBezTo>
                    <a:pt x="13" y="2"/>
                    <a:pt x="13" y="2"/>
                    <a:pt x="13" y="3"/>
                  </a:cubicBezTo>
                  <a:cubicBezTo>
                    <a:pt x="14" y="3"/>
                    <a:pt x="16" y="4"/>
                    <a:pt x="17" y="6"/>
                  </a:cubicBezTo>
                  <a:cubicBezTo>
                    <a:pt x="17" y="6"/>
                    <a:pt x="16" y="4"/>
                    <a:pt x="13" y="2"/>
                  </a:cubicBezTo>
                  <a:moveTo>
                    <a:pt x="5" y="0"/>
                  </a:moveTo>
                  <a:cubicBezTo>
                    <a:pt x="3" y="2"/>
                    <a:pt x="1" y="4"/>
                    <a:pt x="0" y="4"/>
                  </a:cubicBezTo>
                  <a:cubicBezTo>
                    <a:pt x="0" y="5"/>
                    <a:pt x="0" y="5"/>
                    <a:pt x="0" y="5"/>
                  </a:cubicBezTo>
                  <a:cubicBezTo>
                    <a:pt x="3" y="3"/>
                    <a:pt x="4" y="2"/>
                    <a:pt x="6" y="1"/>
                  </a:cubicBezTo>
                  <a:cubicBezTo>
                    <a:pt x="5" y="1"/>
                    <a:pt x="5" y="0"/>
                    <a:pt x="5" y="0"/>
                  </a:cubicBezTo>
                </a:path>
              </a:pathLst>
            </a:custGeom>
            <a:solidFill>
              <a:srgbClr val="B03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93">
              <a:extLst>
                <a:ext uri="{FF2B5EF4-FFF2-40B4-BE49-F238E27FC236}">
                  <a16:creationId xmlns:a16="http://schemas.microsoft.com/office/drawing/2014/main" id="{F2A409A8-9757-4DF9-AF91-0CC7528F1CB4}"/>
                </a:ext>
              </a:extLst>
            </p:cNvPr>
            <p:cNvSpPr>
              <a:spLocks/>
            </p:cNvSpPr>
            <p:nvPr/>
          </p:nvSpPr>
          <p:spPr bwMode="auto">
            <a:xfrm>
              <a:off x="6884" y="295"/>
              <a:ext cx="397" cy="277"/>
            </a:xfrm>
            <a:custGeom>
              <a:avLst/>
              <a:gdLst>
                <a:gd name="T0" fmla="*/ 110 w 166"/>
                <a:gd name="T1" fmla="*/ 97 h 116"/>
                <a:gd name="T2" fmla="*/ 0 w 166"/>
                <a:gd name="T3" fmla="*/ 96 h 116"/>
                <a:gd name="T4" fmla="*/ 82 w 166"/>
                <a:gd name="T5" fmla="*/ 23 h 116"/>
                <a:gd name="T6" fmla="*/ 165 w 166"/>
                <a:gd name="T7" fmla="*/ 34 h 116"/>
                <a:gd name="T8" fmla="*/ 110 w 166"/>
                <a:gd name="T9" fmla="*/ 97 h 116"/>
              </a:gdLst>
              <a:ahLst/>
              <a:cxnLst>
                <a:cxn ang="0">
                  <a:pos x="T0" y="T1"/>
                </a:cxn>
                <a:cxn ang="0">
                  <a:pos x="T2" y="T3"/>
                </a:cxn>
                <a:cxn ang="0">
                  <a:pos x="T4" y="T5"/>
                </a:cxn>
                <a:cxn ang="0">
                  <a:pos x="T6" y="T7"/>
                </a:cxn>
                <a:cxn ang="0">
                  <a:pos x="T8" y="T9"/>
                </a:cxn>
              </a:cxnLst>
              <a:rect l="0" t="0" r="r" b="b"/>
              <a:pathLst>
                <a:path w="166" h="116">
                  <a:moveTo>
                    <a:pt x="110" y="97"/>
                  </a:moveTo>
                  <a:cubicBezTo>
                    <a:pt x="53" y="116"/>
                    <a:pt x="42" y="96"/>
                    <a:pt x="0" y="96"/>
                  </a:cubicBezTo>
                  <a:cubicBezTo>
                    <a:pt x="31" y="68"/>
                    <a:pt x="26" y="46"/>
                    <a:pt x="82" y="23"/>
                  </a:cubicBezTo>
                  <a:cubicBezTo>
                    <a:pt x="137" y="0"/>
                    <a:pt x="165" y="34"/>
                    <a:pt x="165" y="34"/>
                  </a:cubicBezTo>
                  <a:cubicBezTo>
                    <a:pt x="165" y="34"/>
                    <a:pt x="166" y="78"/>
                    <a:pt x="110" y="97"/>
                  </a:cubicBezTo>
                </a:path>
              </a:pathLst>
            </a:custGeom>
            <a:solidFill>
              <a:srgbClr val="CF2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94">
              <a:extLst>
                <a:ext uri="{FF2B5EF4-FFF2-40B4-BE49-F238E27FC236}">
                  <a16:creationId xmlns:a16="http://schemas.microsoft.com/office/drawing/2014/main" id="{232DA225-5582-4850-8494-8CBA6409EDED}"/>
                </a:ext>
              </a:extLst>
            </p:cNvPr>
            <p:cNvSpPr>
              <a:spLocks/>
            </p:cNvSpPr>
            <p:nvPr/>
          </p:nvSpPr>
          <p:spPr bwMode="auto">
            <a:xfrm>
              <a:off x="6932" y="376"/>
              <a:ext cx="346" cy="139"/>
            </a:xfrm>
            <a:custGeom>
              <a:avLst/>
              <a:gdLst>
                <a:gd name="T0" fmla="*/ 54 w 145"/>
                <a:gd name="T1" fmla="*/ 50 h 58"/>
                <a:gd name="T2" fmla="*/ 60 w 145"/>
                <a:gd name="T3" fmla="*/ 34 h 58"/>
                <a:gd name="T4" fmla="*/ 42 w 145"/>
                <a:gd name="T5" fmla="*/ 40 h 58"/>
                <a:gd name="T6" fmla="*/ 34 w 145"/>
                <a:gd name="T7" fmla="*/ 58 h 58"/>
                <a:gd name="T8" fmla="*/ 40 w 145"/>
                <a:gd name="T9" fmla="*/ 41 h 58"/>
                <a:gd name="T10" fmla="*/ 19 w 145"/>
                <a:gd name="T11" fmla="*/ 48 h 58"/>
                <a:gd name="T12" fmla="*/ 15 w 145"/>
                <a:gd name="T13" fmla="*/ 58 h 58"/>
                <a:gd name="T14" fmla="*/ 18 w 145"/>
                <a:gd name="T15" fmla="*/ 48 h 58"/>
                <a:gd name="T16" fmla="*/ 0 w 145"/>
                <a:gd name="T17" fmla="*/ 54 h 58"/>
                <a:gd name="T18" fmla="*/ 18 w 145"/>
                <a:gd name="T19" fmla="*/ 47 h 58"/>
                <a:gd name="T20" fmla="*/ 8 w 145"/>
                <a:gd name="T21" fmla="*/ 42 h 58"/>
                <a:gd name="T22" fmla="*/ 19 w 145"/>
                <a:gd name="T23" fmla="*/ 47 h 58"/>
                <a:gd name="T24" fmla="*/ 39 w 145"/>
                <a:gd name="T25" fmla="*/ 38 h 58"/>
                <a:gd name="T26" fmla="*/ 24 w 145"/>
                <a:gd name="T27" fmla="*/ 29 h 58"/>
                <a:gd name="T28" fmla="*/ 41 w 145"/>
                <a:gd name="T29" fmla="*/ 38 h 58"/>
                <a:gd name="T30" fmla="*/ 59 w 145"/>
                <a:gd name="T31" fmla="*/ 31 h 58"/>
                <a:gd name="T32" fmla="*/ 44 w 145"/>
                <a:gd name="T33" fmla="*/ 22 h 58"/>
                <a:gd name="T34" fmla="*/ 60 w 145"/>
                <a:gd name="T35" fmla="*/ 30 h 58"/>
                <a:gd name="T36" fmla="*/ 72 w 145"/>
                <a:gd name="T37" fmla="*/ 26 h 58"/>
                <a:gd name="T38" fmla="*/ 79 w 145"/>
                <a:gd name="T39" fmla="*/ 23 h 58"/>
                <a:gd name="T40" fmla="*/ 64 w 145"/>
                <a:gd name="T41" fmla="*/ 15 h 58"/>
                <a:gd name="T42" fmla="*/ 80 w 145"/>
                <a:gd name="T43" fmla="*/ 23 h 58"/>
                <a:gd name="T44" fmla="*/ 99 w 145"/>
                <a:gd name="T45" fmla="*/ 16 h 58"/>
                <a:gd name="T46" fmla="*/ 84 w 145"/>
                <a:gd name="T47" fmla="*/ 7 h 58"/>
                <a:gd name="T48" fmla="*/ 101 w 145"/>
                <a:gd name="T49" fmla="*/ 15 h 58"/>
                <a:gd name="T50" fmla="*/ 119 w 145"/>
                <a:gd name="T51" fmla="*/ 9 h 58"/>
                <a:gd name="T52" fmla="*/ 104 w 145"/>
                <a:gd name="T53" fmla="*/ 0 h 58"/>
                <a:gd name="T54" fmla="*/ 121 w 145"/>
                <a:gd name="T55" fmla="*/ 8 h 58"/>
                <a:gd name="T56" fmla="*/ 145 w 145"/>
                <a:gd name="T57" fmla="*/ 0 h 58"/>
                <a:gd name="T58" fmla="*/ 122 w 145"/>
                <a:gd name="T59" fmla="*/ 10 h 58"/>
                <a:gd name="T60" fmla="*/ 114 w 145"/>
                <a:gd name="T61" fmla="*/ 28 h 58"/>
                <a:gd name="T62" fmla="*/ 120 w 145"/>
                <a:gd name="T63" fmla="*/ 11 h 58"/>
                <a:gd name="T64" fmla="*/ 101 w 145"/>
                <a:gd name="T65" fmla="*/ 18 h 58"/>
                <a:gd name="T66" fmla="*/ 94 w 145"/>
                <a:gd name="T67" fmla="*/ 35 h 58"/>
                <a:gd name="T68" fmla="*/ 100 w 145"/>
                <a:gd name="T69" fmla="*/ 19 h 58"/>
                <a:gd name="T70" fmla="*/ 81 w 145"/>
                <a:gd name="T71" fmla="*/ 25 h 58"/>
                <a:gd name="T72" fmla="*/ 74 w 145"/>
                <a:gd name="T73" fmla="*/ 43 h 58"/>
                <a:gd name="T74" fmla="*/ 80 w 145"/>
                <a:gd name="T75" fmla="*/ 26 h 58"/>
                <a:gd name="T76" fmla="*/ 73 w 145"/>
                <a:gd name="T77" fmla="*/ 29 h 58"/>
                <a:gd name="T78" fmla="*/ 61 w 145"/>
                <a:gd name="T79" fmla="*/ 33 h 58"/>
                <a:gd name="T80" fmla="*/ 54 w 145"/>
                <a:gd name="T81" fmla="*/ 5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5" h="58">
                  <a:moveTo>
                    <a:pt x="54" y="50"/>
                  </a:moveTo>
                  <a:cubicBezTo>
                    <a:pt x="57" y="41"/>
                    <a:pt x="59" y="36"/>
                    <a:pt x="60" y="34"/>
                  </a:cubicBezTo>
                  <a:cubicBezTo>
                    <a:pt x="53" y="36"/>
                    <a:pt x="47" y="38"/>
                    <a:pt x="42" y="40"/>
                  </a:cubicBezTo>
                  <a:cubicBezTo>
                    <a:pt x="37" y="51"/>
                    <a:pt x="34" y="58"/>
                    <a:pt x="34" y="58"/>
                  </a:cubicBezTo>
                  <a:cubicBezTo>
                    <a:pt x="37" y="48"/>
                    <a:pt x="39" y="43"/>
                    <a:pt x="40" y="41"/>
                  </a:cubicBezTo>
                  <a:cubicBezTo>
                    <a:pt x="32" y="44"/>
                    <a:pt x="25" y="46"/>
                    <a:pt x="19" y="48"/>
                  </a:cubicBezTo>
                  <a:cubicBezTo>
                    <a:pt x="16" y="55"/>
                    <a:pt x="15" y="58"/>
                    <a:pt x="15" y="58"/>
                  </a:cubicBezTo>
                  <a:cubicBezTo>
                    <a:pt x="16" y="53"/>
                    <a:pt x="17" y="50"/>
                    <a:pt x="18" y="48"/>
                  </a:cubicBezTo>
                  <a:cubicBezTo>
                    <a:pt x="5" y="53"/>
                    <a:pt x="0" y="54"/>
                    <a:pt x="0" y="54"/>
                  </a:cubicBezTo>
                  <a:cubicBezTo>
                    <a:pt x="0" y="54"/>
                    <a:pt x="5" y="52"/>
                    <a:pt x="18" y="47"/>
                  </a:cubicBezTo>
                  <a:cubicBezTo>
                    <a:pt x="16" y="46"/>
                    <a:pt x="13" y="45"/>
                    <a:pt x="8" y="42"/>
                  </a:cubicBezTo>
                  <a:cubicBezTo>
                    <a:pt x="8" y="42"/>
                    <a:pt x="12" y="43"/>
                    <a:pt x="19" y="47"/>
                  </a:cubicBezTo>
                  <a:cubicBezTo>
                    <a:pt x="24" y="44"/>
                    <a:pt x="31" y="42"/>
                    <a:pt x="39" y="38"/>
                  </a:cubicBezTo>
                  <a:cubicBezTo>
                    <a:pt x="37" y="37"/>
                    <a:pt x="32" y="35"/>
                    <a:pt x="24" y="29"/>
                  </a:cubicBezTo>
                  <a:cubicBezTo>
                    <a:pt x="24" y="29"/>
                    <a:pt x="30" y="32"/>
                    <a:pt x="41" y="38"/>
                  </a:cubicBezTo>
                  <a:cubicBezTo>
                    <a:pt x="46" y="36"/>
                    <a:pt x="52" y="33"/>
                    <a:pt x="59" y="31"/>
                  </a:cubicBezTo>
                  <a:cubicBezTo>
                    <a:pt x="56" y="30"/>
                    <a:pt x="51" y="27"/>
                    <a:pt x="44" y="22"/>
                  </a:cubicBezTo>
                  <a:cubicBezTo>
                    <a:pt x="44" y="22"/>
                    <a:pt x="50" y="25"/>
                    <a:pt x="60" y="30"/>
                  </a:cubicBezTo>
                  <a:cubicBezTo>
                    <a:pt x="64" y="29"/>
                    <a:pt x="68" y="27"/>
                    <a:pt x="72" y="26"/>
                  </a:cubicBezTo>
                  <a:cubicBezTo>
                    <a:pt x="74" y="25"/>
                    <a:pt x="76" y="24"/>
                    <a:pt x="79" y="23"/>
                  </a:cubicBezTo>
                  <a:cubicBezTo>
                    <a:pt x="76" y="22"/>
                    <a:pt x="71" y="20"/>
                    <a:pt x="64" y="15"/>
                  </a:cubicBezTo>
                  <a:cubicBezTo>
                    <a:pt x="64" y="15"/>
                    <a:pt x="70" y="17"/>
                    <a:pt x="80" y="23"/>
                  </a:cubicBezTo>
                  <a:cubicBezTo>
                    <a:pt x="87" y="20"/>
                    <a:pt x="93" y="18"/>
                    <a:pt x="99" y="16"/>
                  </a:cubicBezTo>
                  <a:cubicBezTo>
                    <a:pt x="96" y="15"/>
                    <a:pt x="91" y="12"/>
                    <a:pt x="84" y="7"/>
                  </a:cubicBezTo>
                  <a:cubicBezTo>
                    <a:pt x="84" y="7"/>
                    <a:pt x="90" y="10"/>
                    <a:pt x="101" y="15"/>
                  </a:cubicBezTo>
                  <a:cubicBezTo>
                    <a:pt x="108" y="13"/>
                    <a:pt x="114" y="11"/>
                    <a:pt x="119" y="9"/>
                  </a:cubicBezTo>
                  <a:cubicBezTo>
                    <a:pt x="117" y="8"/>
                    <a:pt x="112" y="5"/>
                    <a:pt x="104" y="0"/>
                  </a:cubicBezTo>
                  <a:cubicBezTo>
                    <a:pt x="104" y="0"/>
                    <a:pt x="110" y="2"/>
                    <a:pt x="121" y="8"/>
                  </a:cubicBezTo>
                  <a:cubicBezTo>
                    <a:pt x="138" y="2"/>
                    <a:pt x="145" y="0"/>
                    <a:pt x="145" y="0"/>
                  </a:cubicBezTo>
                  <a:cubicBezTo>
                    <a:pt x="145" y="0"/>
                    <a:pt x="138" y="3"/>
                    <a:pt x="122" y="10"/>
                  </a:cubicBezTo>
                  <a:cubicBezTo>
                    <a:pt x="117" y="22"/>
                    <a:pt x="114" y="28"/>
                    <a:pt x="114" y="28"/>
                  </a:cubicBezTo>
                  <a:cubicBezTo>
                    <a:pt x="117" y="18"/>
                    <a:pt x="119" y="13"/>
                    <a:pt x="120" y="11"/>
                  </a:cubicBezTo>
                  <a:cubicBezTo>
                    <a:pt x="115" y="13"/>
                    <a:pt x="108" y="15"/>
                    <a:pt x="101" y="18"/>
                  </a:cubicBezTo>
                  <a:cubicBezTo>
                    <a:pt x="97" y="29"/>
                    <a:pt x="94" y="35"/>
                    <a:pt x="94" y="35"/>
                  </a:cubicBezTo>
                  <a:cubicBezTo>
                    <a:pt x="97" y="26"/>
                    <a:pt x="99" y="21"/>
                    <a:pt x="100" y="19"/>
                  </a:cubicBezTo>
                  <a:cubicBezTo>
                    <a:pt x="94" y="21"/>
                    <a:pt x="88" y="23"/>
                    <a:pt x="81" y="25"/>
                  </a:cubicBezTo>
                  <a:cubicBezTo>
                    <a:pt x="77" y="37"/>
                    <a:pt x="74" y="43"/>
                    <a:pt x="74" y="43"/>
                  </a:cubicBezTo>
                  <a:cubicBezTo>
                    <a:pt x="77" y="34"/>
                    <a:pt x="78" y="29"/>
                    <a:pt x="80" y="26"/>
                  </a:cubicBezTo>
                  <a:cubicBezTo>
                    <a:pt x="77" y="27"/>
                    <a:pt x="75" y="28"/>
                    <a:pt x="73" y="29"/>
                  </a:cubicBezTo>
                  <a:cubicBezTo>
                    <a:pt x="69" y="30"/>
                    <a:pt x="65" y="32"/>
                    <a:pt x="61" y="33"/>
                  </a:cubicBezTo>
                  <a:cubicBezTo>
                    <a:pt x="57" y="44"/>
                    <a:pt x="54" y="50"/>
                    <a:pt x="54" y="50"/>
                  </a:cubicBezTo>
                </a:path>
              </a:pathLst>
            </a:custGeom>
            <a:solidFill>
              <a:srgbClr val="A41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95">
              <a:extLst>
                <a:ext uri="{FF2B5EF4-FFF2-40B4-BE49-F238E27FC236}">
                  <a16:creationId xmlns:a16="http://schemas.microsoft.com/office/drawing/2014/main" id="{8E6F6D24-0D4B-4E2B-8353-040910152557}"/>
                </a:ext>
              </a:extLst>
            </p:cNvPr>
            <p:cNvSpPr>
              <a:spLocks noEditPoints="1"/>
            </p:cNvSpPr>
            <p:nvPr/>
          </p:nvSpPr>
          <p:spPr bwMode="auto">
            <a:xfrm>
              <a:off x="6884" y="522"/>
              <a:ext cx="2" cy="2"/>
            </a:xfrm>
            <a:custGeom>
              <a:avLst/>
              <a:gdLst>
                <a:gd name="T0" fmla="*/ 1 w 1"/>
                <a:gd name="T1" fmla="*/ 1 h 1"/>
                <a:gd name="T2" fmla="*/ 1 w 1"/>
                <a:gd name="T3" fmla="*/ 1 h 1"/>
                <a:gd name="T4" fmla="*/ 1 w 1"/>
                <a:gd name="T5" fmla="*/ 1 h 1"/>
                <a:gd name="T6" fmla="*/ 1 w 1"/>
                <a:gd name="T7" fmla="*/ 1 h 1"/>
                <a:gd name="T8" fmla="*/ 1 w 1"/>
                <a:gd name="T9" fmla="*/ 1 h 1"/>
                <a:gd name="T10" fmla="*/ 1 w 1"/>
                <a:gd name="T11" fmla="*/ 1 h 1"/>
                <a:gd name="T12" fmla="*/ 0 w 1"/>
                <a:gd name="T13" fmla="*/ 1 h 1"/>
                <a:gd name="T14" fmla="*/ 0 w 1"/>
                <a:gd name="T15" fmla="*/ 1 h 1"/>
                <a:gd name="T16" fmla="*/ 0 w 1"/>
                <a:gd name="T17" fmla="*/ 1 h 1"/>
                <a:gd name="T18" fmla="*/ 0 w 1"/>
                <a:gd name="T19" fmla="*/ 1 h 1"/>
                <a:gd name="T20" fmla="*/ 0 w 1"/>
                <a:gd name="T21" fmla="*/ 1 h 1"/>
                <a:gd name="T22" fmla="*/ 0 w 1"/>
                <a:gd name="T23" fmla="*/ 1 h 1"/>
                <a:gd name="T24" fmla="*/ 0 w 1"/>
                <a:gd name="T25" fmla="*/ 1 h 1"/>
                <a:gd name="T26" fmla="*/ 0 w 1"/>
                <a:gd name="T27" fmla="*/ 1 h 1"/>
                <a:gd name="T28" fmla="*/ 0 w 1"/>
                <a:gd name="T29" fmla="*/ 1 h 1"/>
                <a:gd name="T30" fmla="*/ 0 w 1"/>
                <a:gd name="T31" fmla="*/ 1 h 1"/>
                <a:gd name="T32" fmla="*/ 0 w 1"/>
                <a:gd name="T33" fmla="*/ 1 h 1"/>
                <a:gd name="T34" fmla="*/ 0 w 1"/>
                <a:gd name="T35" fmla="*/ 1 h 1"/>
                <a:gd name="T36" fmla="*/ 0 w 1"/>
                <a:gd name="T37" fmla="*/ 1 h 1"/>
                <a:gd name="T38" fmla="*/ 0 w 1"/>
                <a:gd name="T39" fmla="*/ 1 h 1"/>
                <a:gd name="T40" fmla="*/ 0 w 1"/>
                <a:gd name="T41" fmla="*/ 1 h 1"/>
                <a:gd name="T42" fmla="*/ 0 w 1"/>
                <a:gd name="T43" fmla="*/ 0 h 1"/>
                <a:gd name="T44" fmla="*/ 0 w 1"/>
                <a:gd name="T45" fmla="*/ 1 h 1"/>
                <a:gd name="T46" fmla="*/ 0 w 1"/>
                <a:gd name="T47" fmla="*/ 0 h 1"/>
                <a:gd name="T48" fmla="*/ 0 w 1"/>
                <a:gd name="T49" fmla="*/ 0 h 1"/>
                <a:gd name="T50" fmla="*/ 0 w 1"/>
                <a:gd name="T51" fmla="*/ 0 h 1"/>
                <a:gd name="T52" fmla="*/ 0 w 1"/>
                <a:gd name="T5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 h="1">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0" y="0"/>
                  </a:move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96">
              <a:extLst>
                <a:ext uri="{FF2B5EF4-FFF2-40B4-BE49-F238E27FC236}">
                  <a16:creationId xmlns:a16="http://schemas.microsoft.com/office/drawing/2014/main" id="{C7C8AFE2-6890-43B0-8879-A6B927886C5D}"/>
                </a:ext>
              </a:extLst>
            </p:cNvPr>
            <p:cNvSpPr>
              <a:spLocks noEditPoints="1"/>
            </p:cNvSpPr>
            <p:nvPr/>
          </p:nvSpPr>
          <p:spPr bwMode="auto">
            <a:xfrm>
              <a:off x="6884" y="376"/>
              <a:ext cx="174" cy="172"/>
            </a:xfrm>
            <a:custGeom>
              <a:avLst/>
              <a:gdLst>
                <a:gd name="T0" fmla="*/ 33 w 73"/>
                <a:gd name="T1" fmla="*/ 42 h 72"/>
                <a:gd name="T2" fmla="*/ 30 w 73"/>
                <a:gd name="T3" fmla="*/ 42 h 72"/>
                <a:gd name="T4" fmla="*/ 36 w 73"/>
                <a:gd name="T5" fmla="*/ 45 h 72"/>
                <a:gd name="T6" fmla="*/ 33 w 73"/>
                <a:gd name="T7" fmla="*/ 42 h 72"/>
                <a:gd name="T8" fmla="*/ 60 w 73"/>
                <a:gd name="T9" fmla="*/ 0 h 72"/>
                <a:gd name="T10" fmla="*/ 0 w 73"/>
                <a:gd name="T11" fmla="*/ 61 h 72"/>
                <a:gd name="T12" fmla="*/ 0 w 73"/>
                <a:gd name="T13" fmla="*/ 61 h 72"/>
                <a:gd name="T14" fmla="*/ 0 w 73"/>
                <a:gd name="T15" fmla="*/ 61 h 72"/>
                <a:gd name="T16" fmla="*/ 0 w 73"/>
                <a:gd name="T17" fmla="*/ 62 h 72"/>
                <a:gd name="T18" fmla="*/ 0 w 73"/>
                <a:gd name="T19" fmla="*/ 62 h 72"/>
                <a:gd name="T20" fmla="*/ 0 w 73"/>
                <a:gd name="T21" fmla="*/ 62 h 72"/>
                <a:gd name="T22" fmla="*/ 0 w 73"/>
                <a:gd name="T23" fmla="*/ 62 h 72"/>
                <a:gd name="T24" fmla="*/ 0 w 73"/>
                <a:gd name="T25" fmla="*/ 62 h 72"/>
                <a:gd name="T26" fmla="*/ 0 w 73"/>
                <a:gd name="T27" fmla="*/ 62 h 72"/>
                <a:gd name="T28" fmla="*/ 0 w 73"/>
                <a:gd name="T29" fmla="*/ 62 h 72"/>
                <a:gd name="T30" fmla="*/ 0 w 73"/>
                <a:gd name="T31" fmla="*/ 62 h 72"/>
                <a:gd name="T32" fmla="*/ 0 w 73"/>
                <a:gd name="T33" fmla="*/ 62 h 72"/>
                <a:gd name="T34" fmla="*/ 0 w 73"/>
                <a:gd name="T35" fmla="*/ 62 h 72"/>
                <a:gd name="T36" fmla="*/ 0 w 73"/>
                <a:gd name="T37" fmla="*/ 62 h 72"/>
                <a:gd name="T38" fmla="*/ 0 w 73"/>
                <a:gd name="T39" fmla="*/ 62 h 72"/>
                <a:gd name="T40" fmla="*/ 0 w 73"/>
                <a:gd name="T41" fmla="*/ 62 h 72"/>
                <a:gd name="T42" fmla="*/ 1 w 73"/>
                <a:gd name="T43" fmla="*/ 62 h 72"/>
                <a:gd name="T44" fmla="*/ 1 w 73"/>
                <a:gd name="T45" fmla="*/ 62 h 72"/>
                <a:gd name="T46" fmla="*/ 1 w 73"/>
                <a:gd name="T47" fmla="*/ 62 h 72"/>
                <a:gd name="T48" fmla="*/ 1 w 73"/>
                <a:gd name="T49" fmla="*/ 62 h 72"/>
                <a:gd name="T50" fmla="*/ 67 w 73"/>
                <a:gd name="T51" fmla="*/ 72 h 72"/>
                <a:gd name="T52" fmla="*/ 69 w 73"/>
                <a:gd name="T53" fmla="*/ 71 h 72"/>
                <a:gd name="T54" fmla="*/ 70 w 73"/>
                <a:gd name="T55" fmla="*/ 67 h 72"/>
                <a:gd name="T56" fmla="*/ 72 w 73"/>
                <a:gd name="T57" fmla="*/ 63 h 72"/>
                <a:gd name="T58" fmla="*/ 73 w 73"/>
                <a:gd name="T59" fmla="*/ 60 h 72"/>
                <a:gd name="T60" fmla="*/ 66 w 73"/>
                <a:gd name="T61" fmla="*/ 59 h 72"/>
                <a:gd name="T62" fmla="*/ 58 w 73"/>
                <a:gd name="T63" fmla="*/ 59 h 72"/>
                <a:gd name="T64" fmla="*/ 51 w 73"/>
                <a:gd name="T65" fmla="*/ 60 h 72"/>
                <a:gd name="T66" fmla="*/ 47 w 73"/>
                <a:gd name="T67" fmla="*/ 58 h 72"/>
                <a:gd name="T68" fmla="*/ 37 w 73"/>
                <a:gd name="T69" fmla="*/ 54 h 72"/>
                <a:gd name="T70" fmla="*/ 35 w 73"/>
                <a:gd name="T71" fmla="*/ 58 h 72"/>
                <a:gd name="T72" fmla="*/ 36 w 73"/>
                <a:gd name="T73" fmla="*/ 53 h 72"/>
                <a:gd name="T74" fmla="*/ 30 w 73"/>
                <a:gd name="T75" fmla="*/ 51 h 72"/>
                <a:gd name="T76" fmla="*/ 20 w 73"/>
                <a:gd name="T77" fmla="*/ 54 h 72"/>
                <a:gd name="T78" fmla="*/ 33 w 73"/>
                <a:gd name="T79" fmla="*/ 49 h 72"/>
                <a:gd name="T80" fmla="*/ 35 w 73"/>
                <a:gd name="T81" fmla="*/ 46 h 72"/>
                <a:gd name="T82" fmla="*/ 30 w 73"/>
                <a:gd name="T83" fmla="*/ 42 h 72"/>
                <a:gd name="T84" fmla="*/ 30 w 73"/>
                <a:gd name="T85" fmla="*/ 42 h 72"/>
                <a:gd name="T86" fmla="*/ 29 w 73"/>
                <a:gd name="T87" fmla="*/ 43 h 72"/>
                <a:gd name="T88" fmla="*/ 33 w 73"/>
                <a:gd name="T89" fmla="*/ 34 h 72"/>
                <a:gd name="T90" fmla="*/ 38 w 73"/>
                <a:gd name="T91" fmla="*/ 26 h 72"/>
                <a:gd name="T92" fmla="*/ 36 w 73"/>
                <a:gd name="T93" fmla="*/ 27 h 72"/>
                <a:gd name="T94" fmla="*/ 35 w 73"/>
                <a:gd name="T95" fmla="*/ 27 h 72"/>
                <a:gd name="T96" fmla="*/ 60 w 73"/>
                <a:gd name="T97" fmla="*/ 0 h 72"/>
                <a:gd name="T98" fmla="*/ 60 w 73"/>
                <a:gd name="T9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3" h="72">
                  <a:moveTo>
                    <a:pt x="33" y="42"/>
                  </a:moveTo>
                  <a:cubicBezTo>
                    <a:pt x="32" y="42"/>
                    <a:pt x="31" y="42"/>
                    <a:pt x="30" y="42"/>
                  </a:cubicBezTo>
                  <a:cubicBezTo>
                    <a:pt x="31" y="43"/>
                    <a:pt x="33" y="44"/>
                    <a:pt x="36" y="45"/>
                  </a:cubicBezTo>
                  <a:cubicBezTo>
                    <a:pt x="36" y="43"/>
                    <a:pt x="35" y="42"/>
                    <a:pt x="33" y="42"/>
                  </a:cubicBezTo>
                  <a:moveTo>
                    <a:pt x="60" y="0"/>
                  </a:moveTo>
                  <a:cubicBezTo>
                    <a:pt x="27" y="19"/>
                    <a:pt x="26" y="38"/>
                    <a:pt x="0" y="61"/>
                  </a:cubicBezTo>
                  <a:cubicBezTo>
                    <a:pt x="0" y="61"/>
                    <a:pt x="0" y="61"/>
                    <a:pt x="0" y="61"/>
                  </a:cubicBezTo>
                  <a:cubicBezTo>
                    <a:pt x="0" y="61"/>
                    <a:pt x="0" y="61"/>
                    <a:pt x="0" y="61"/>
                  </a:cubicBezTo>
                  <a:cubicBezTo>
                    <a:pt x="0" y="61"/>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0" y="62"/>
                  </a:cubicBezTo>
                  <a:cubicBezTo>
                    <a:pt x="0" y="62"/>
                    <a:pt x="0" y="62"/>
                    <a:pt x="1" y="62"/>
                  </a:cubicBezTo>
                  <a:cubicBezTo>
                    <a:pt x="1" y="62"/>
                    <a:pt x="1" y="62"/>
                    <a:pt x="1" y="62"/>
                  </a:cubicBezTo>
                  <a:cubicBezTo>
                    <a:pt x="1" y="62"/>
                    <a:pt x="1" y="62"/>
                    <a:pt x="1" y="62"/>
                  </a:cubicBezTo>
                  <a:cubicBezTo>
                    <a:pt x="1" y="62"/>
                    <a:pt x="1" y="62"/>
                    <a:pt x="1" y="62"/>
                  </a:cubicBezTo>
                  <a:cubicBezTo>
                    <a:pt x="29" y="62"/>
                    <a:pt x="43" y="72"/>
                    <a:pt x="67" y="72"/>
                  </a:cubicBezTo>
                  <a:cubicBezTo>
                    <a:pt x="67" y="72"/>
                    <a:pt x="68" y="72"/>
                    <a:pt x="69" y="71"/>
                  </a:cubicBezTo>
                  <a:cubicBezTo>
                    <a:pt x="69" y="70"/>
                    <a:pt x="69" y="69"/>
                    <a:pt x="70" y="67"/>
                  </a:cubicBezTo>
                  <a:cubicBezTo>
                    <a:pt x="67" y="67"/>
                    <a:pt x="67" y="65"/>
                    <a:pt x="72" y="63"/>
                  </a:cubicBezTo>
                  <a:cubicBezTo>
                    <a:pt x="72" y="62"/>
                    <a:pt x="73" y="61"/>
                    <a:pt x="73" y="60"/>
                  </a:cubicBezTo>
                  <a:cubicBezTo>
                    <a:pt x="71" y="59"/>
                    <a:pt x="69" y="59"/>
                    <a:pt x="66" y="59"/>
                  </a:cubicBezTo>
                  <a:cubicBezTo>
                    <a:pt x="63" y="59"/>
                    <a:pt x="61" y="59"/>
                    <a:pt x="58" y="59"/>
                  </a:cubicBezTo>
                  <a:cubicBezTo>
                    <a:pt x="55" y="60"/>
                    <a:pt x="53" y="60"/>
                    <a:pt x="51" y="60"/>
                  </a:cubicBezTo>
                  <a:cubicBezTo>
                    <a:pt x="47" y="60"/>
                    <a:pt x="44" y="59"/>
                    <a:pt x="47" y="58"/>
                  </a:cubicBezTo>
                  <a:cubicBezTo>
                    <a:pt x="53" y="56"/>
                    <a:pt x="44" y="55"/>
                    <a:pt x="37" y="54"/>
                  </a:cubicBezTo>
                  <a:cubicBezTo>
                    <a:pt x="36" y="57"/>
                    <a:pt x="35" y="58"/>
                    <a:pt x="35" y="58"/>
                  </a:cubicBezTo>
                  <a:cubicBezTo>
                    <a:pt x="35" y="56"/>
                    <a:pt x="36" y="55"/>
                    <a:pt x="36" y="53"/>
                  </a:cubicBezTo>
                  <a:cubicBezTo>
                    <a:pt x="33" y="53"/>
                    <a:pt x="30" y="52"/>
                    <a:pt x="30" y="51"/>
                  </a:cubicBezTo>
                  <a:cubicBezTo>
                    <a:pt x="23" y="53"/>
                    <a:pt x="20" y="54"/>
                    <a:pt x="20" y="54"/>
                  </a:cubicBezTo>
                  <a:cubicBezTo>
                    <a:pt x="20" y="54"/>
                    <a:pt x="24" y="53"/>
                    <a:pt x="33" y="49"/>
                  </a:cubicBezTo>
                  <a:cubicBezTo>
                    <a:pt x="34" y="48"/>
                    <a:pt x="35" y="47"/>
                    <a:pt x="35" y="46"/>
                  </a:cubicBezTo>
                  <a:cubicBezTo>
                    <a:pt x="34" y="45"/>
                    <a:pt x="32" y="44"/>
                    <a:pt x="30" y="42"/>
                  </a:cubicBezTo>
                  <a:cubicBezTo>
                    <a:pt x="30" y="42"/>
                    <a:pt x="30" y="42"/>
                    <a:pt x="30" y="42"/>
                  </a:cubicBezTo>
                  <a:cubicBezTo>
                    <a:pt x="29" y="42"/>
                    <a:pt x="29" y="43"/>
                    <a:pt x="29" y="43"/>
                  </a:cubicBezTo>
                  <a:cubicBezTo>
                    <a:pt x="27" y="43"/>
                    <a:pt x="30" y="38"/>
                    <a:pt x="33" y="34"/>
                  </a:cubicBezTo>
                  <a:cubicBezTo>
                    <a:pt x="37" y="30"/>
                    <a:pt x="40" y="26"/>
                    <a:pt x="38" y="26"/>
                  </a:cubicBezTo>
                  <a:cubicBezTo>
                    <a:pt x="38" y="26"/>
                    <a:pt x="37" y="26"/>
                    <a:pt x="36" y="27"/>
                  </a:cubicBezTo>
                  <a:cubicBezTo>
                    <a:pt x="36" y="27"/>
                    <a:pt x="35" y="27"/>
                    <a:pt x="35" y="27"/>
                  </a:cubicBezTo>
                  <a:cubicBezTo>
                    <a:pt x="32" y="27"/>
                    <a:pt x="53" y="6"/>
                    <a:pt x="60" y="0"/>
                  </a:cubicBezTo>
                  <a:cubicBezTo>
                    <a:pt x="60" y="0"/>
                    <a:pt x="60" y="0"/>
                    <a:pt x="60" y="0"/>
                  </a:cubicBezTo>
                </a:path>
              </a:pathLst>
            </a:custGeom>
            <a:solidFill>
              <a:srgbClr val="D54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97">
              <a:extLst>
                <a:ext uri="{FF2B5EF4-FFF2-40B4-BE49-F238E27FC236}">
                  <a16:creationId xmlns:a16="http://schemas.microsoft.com/office/drawing/2014/main" id="{1E03C875-138E-41CE-89EA-F2213B4AB76B}"/>
                </a:ext>
              </a:extLst>
            </p:cNvPr>
            <p:cNvSpPr>
              <a:spLocks noEditPoints="1"/>
            </p:cNvSpPr>
            <p:nvPr/>
          </p:nvSpPr>
          <p:spPr bwMode="auto">
            <a:xfrm>
              <a:off x="6932" y="476"/>
              <a:ext cx="40" cy="39"/>
            </a:xfrm>
            <a:custGeom>
              <a:avLst/>
              <a:gdLst>
                <a:gd name="T0" fmla="*/ 16 w 17"/>
                <a:gd name="T1" fmla="*/ 11 h 16"/>
                <a:gd name="T2" fmla="*/ 15 w 17"/>
                <a:gd name="T3" fmla="*/ 16 h 16"/>
                <a:gd name="T4" fmla="*/ 17 w 17"/>
                <a:gd name="T5" fmla="*/ 12 h 16"/>
                <a:gd name="T6" fmla="*/ 16 w 17"/>
                <a:gd name="T7" fmla="*/ 11 h 16"/>
                <a:gd name="T8" fmla="*/ 13 w 17"/>
                <a:gd name="T9" fmla="*/ 7 h 16"/>
                <a:gd name="T10" fmla="*/ 0 w 17"/>
                <a:gd name="T11" fmla="*/ 12 h 16"/>
                <a:gd name="T12" fmla="*/ 10 w 17"/>
                <a:gd name="T13" fmla="*/ 9 h 16"/>
                <a:gd name="T14" fmla="*/ 11 w 17"/>
                <a:gd name="T15" fmla="*/ 8 h 16"/>
                <a:gd name="T16" fmla="*/ 13 w 17"/>
                <a:gd name="T17" fmla="*/ 7 h 16"/>
                <a:gd name="T18" fmla="*/ 10 w 17"/>
                <a:gd name="T19" fmla="*/ 0 h 16"/>
                <a:gd name="T20" fmla="*/ 10 w 17"/>
                <a:gd name="T21" fmla="*/ 0 h 16"/>
                <a:gd name="T22" fmla="*/ 15 w 17"/>
                <a:gd name="T23" fmla="*/ 4 h 16"/>
                <a:gd name="T24" fmla="*/ 16 w 17"/>
                <a:gd name="T25" fmla="*/ 3 h 16"/>
                <a:gd name="T26" fmla="*/ 10 w 17"/>
                <a:gd name="T2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6">
                  <a:moveTo>
                    <a:pt x="16" y="11"/>
                  </a:moveTo>
                  <a:cubicBezTo>
                    <a:pt x="16" y="13"/>
                    <a:pt x="15" y="14"/>
                    <a:pt x="15" y="16"/>
                  </a:cubicBezTo>
                  <a:cubicBezTo>
                    <a:pt x="15" y="16"/>
                    <a:pt x="16" y="15"/>
                    <a:pt x="17" y="12"/>
                  </a:cubicBezTo>
                  <a:cubicBezTo>
                    <a:pt x="17" y="12"/>
                    <a:pt x="16" y="11"/>
                    <a:pt x="16" y="11"/>
                  </a:cubicBezTo>
                  <a:moveTo>
                    <a:pt x="13" y="7"/>
                  </a:moveTo>
                  <a:cubicBezTo>
                    <a:pt x="4" y="11"/>
                    <a:pt x="0" y="12"/>
                    <a:pt x="0" y="12"/>
                  </a:cubicBezTo>
                  <a:cubicBezTo>
                    <a:pt x="0" y="12"/>
                    <a:pt x="3" y="11"/>
                    <a:pt x="10" y="9"/>
                  </a:cubicBezTo>
                  <a:cubicBezTo>
                    <a:pt x="10" y="9"/>
                    <a:pt x="11" y="8"/>
                    <a:pt x="11" y="8"/>
                  </a:cubicBezTo>
                  <a:cubicBezTo>
                    <a:pt x="12" y="8"/>
                    <a:pt x="12" y="7"/>
                    <a:pt x="13" y="7"/>
                  </a:cubicBezTo>
                  <a:moveTo>
                    <a:pt x="10" y="0"/>
                  </a:moveTo>
                  <a:cubicBezTo>
                    <a:pt x="10" y="0"/>
                    <a:pt x="10" y="0"/>
                    <a:pt x="10" y="0"/>
                  </a:cubicBezTo>
                  <a:cubicBezTo>
                    <a:pt x="12" y="2"/>
                    <a:pt x="14" y="3"/>
                    <a:pt x="15" y="4"/>
                  </a:cubicBezTo>
                  <a:cubicBezTo>
                    <a:pt x="15" y="3"/>
                    <a:pt x="16" y="3"/>
                    <a:pt x="16" y="3"/>
                  </a:cubicBezTo>
                  <a:cubicBezTo>
                    <a:pt x="13" y="2"/>
                    <a:pt x="11" y="1"/>
                    <a:pt x="10" y="0"/>
                  </a:cubicBezTo>
                </a:path>
              </a:pathLst>
            </a:custGeom>
            <a:solidFill>
              <a:srgbClr val="B03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98">
              <a:extLst>
                <a:ext uri="{FF2B5EF4-FFF2-40B4-BE49-F238E27FC236}">
                  <a16:creationId xmlns:a16="http://schemas.microsoft.com/office/drawing/2014/main" id="{940F444D-053F-4857-8DBE-8CC25D0925E2}"/>
                </a:ext>
              </a:extLst>
            </p:cNvPr>
            <p:cNvSpPr>
              <a:spLocks/>
            </p:cNvSpPr>
            <p:nvPr/>
          </p:nvSpPr>
          <p:spPr bwMode="auto">
            <a:xfrm>
              <a:off x="7013" y="39"/>
              <a:ext cx="325" cy="370"/>
            </a:xfrm>
            <a:custGeom>
              <a:avLst/>
              <a:gdLst>
                <a:gd name="T0" fmla="*/ 35 w 136"/>
                <a:gd name="T1" fmla="*/ 106 h 155"/>
                <a:gd name="T2" fmla="*/ 5 w 136"/>
                <a:gd name="T3" fmla="*/ 0 h 155"/>
                <a:gd name="T4" fmla="*/ 98 w 136"/>
                <a:gd name="T5" fmla="*/ 58 h 155"/>
                <a:gd name="T6" fmla="*/ 111 w 136"/>
                <a:gd name="T7" fmla="*/ 141 h 155"/>
                <a:gd name="T8" fmla="*/ 35 w 136"/>
                <a:gd name="T9" fmla="*/ 106 h 155"/>
              </a:gdLst>
              <a:ahLst/>
              <a:cxnLst>
                <a:cxn ang="0">
                  <a:pos x="T0" y="T1"/>
                </a:cxn>
                <a:cxn ang="0">
                  <a:pos x="T2" y="T3"/>
                </a:cxn>
                <a:cxn ang="0">
                  <a:pos x="T4" y="T5"/>
                </a:cxn>
                <a:cxn ang="0">
                  <a:pos x="T6" y="T7"/>
                </a:cxn>
                <a:cxn ang="0">
                  <a:pos x="T8" y="T9"/>
                </a:cxn>
              </a:cxnLst>
              <a:rect l="0" t="0" r="r" b="b"/>
              <a:pathLst>
                <a:path w="136" h="155">
                  <a:moveTo>
                    <a:pt x="35" y="106"/>
                  </a:moveTo>
                  <a:cubicBezTo>
                    <a:pt x="0" y="57"/>
                    <a:pt x="17" y="41"/>
                    <a:pt x="5" y="0"/>
                  </a:cubicBezTo>
                  <a:cubicBezTo>
                    <a:pt x="40" y="23"/>
                    <a:pt x="61" y="11"/>
                    <a:pt x="98" y="58"/>
                  </a:cubicBezTo>
                  <a:cubicBezTo>
                    <a:pt x="136" y="105"/>
                    <a:pt x="111" y="141"/>
                    <a:pt x="111" y="141"/>
                  </a:cubicBezTo>
                  <a:cubicBezTo>
                    <a:pt x="111" y="141"/>
                    <a:pt x="69" y="155"/>
                    <a:pt x="35" y="106"/>
                  </a:cubicBezTo>
                </a:path>
              </a:pathLst>
            </a:custGeom>
            <a:solidFill>
              <a:srgbClr val="CF2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99">
              <a:extLst>
                <a:ext uri="{FF2B5EF4-FFF2-40B4-BE49-F238E27FC236}">
                  <a16:creationId xmlns:a16="http://schemas.microsoft.com/office/drawing/2014/main" id="{4A5D1783-D3E5-4B62-A30C-F3D14D77D67D}"/>
                </a:ext>
              </a:extLst>
            </p:cNvPr>
            <p:cNvSpPr>
              <a:spLocks/>
            </p:cNvSpPr>
            <p:nvPr/>
          </p:nvSpPr>
          <p:spPr bwMode="auto">
            <a:xfrm>
              <a:off x="7056" y="80"/>
              <a:ext cx="222" cy="296"/>
            </a:xfrm>
            <a:custGeom>
              <a:avLst/>
              <a:gdLst>
                <a:gd name="T0" fmla="*/ 19 w 93"/>
                <a:gd name="T1" fmla="*/ 51 h 124"/>
                <a:gd name="T2" fmla="*/ 37 w 93"/>
                <a:gd name="T3" fmla="*/ 52 h 124"/>
                <a:gd name="T4" fmla="*/ 25 w 93"/>
                <a:gd name="T5" fmla="*/ 36 h 124"/>
                <a:gd name="T6" fmla="*/ 7 w 93"/>
                <a:gd name="T7" fmla="*/ 34 h 124"/>
                <a:gd name="T8" fmla="*/ 24 w 93"/>
                <a:gd name="T9" fmla="*/ 35 h 124"/>
                <a:gd name="T10" fmla="*/ 11 w 93"/>
                <a:gd name="T11" fmla="*/ 17 h 124"/>
                <a:gd name="T12" fmla="*/ 0 w 93"/>
                <a:gd name="T13" fmla="*/ 16 h 124"/>
                <a:gd name="T14" fmla="*/ 11 w 93"/>
                <a:gd name="T15" fmla="*/ 16 h 124"/>
                <a:gd name="T16" fmla="*/ 0 w 93"/>
                <a:gd name="T17" fmla="*/ 0 h 124"/>
                <a:gd name="T18" fmla="*/ 12 w 93"/>
                <a:gd name="T19" fmla="*/ 15 h 124"/>
                <a:gd name="T20" fmla="*/ 15 w 93"/>
                <a:gd name="T21" fmla="*/ 5 h 124"/>
                <a:gd name="T22" fmla="*/ 13 w 93"/>
                <a:gd name="T23" fmla="*/ 16 h 124"/>
                <a:gd name="T24" fmla="*/ 26 w 93"/>
                <a:gd name="T25" fmla="*/ 33 h 124"/>
                <a:gd name="T26" fmla="*/ 30 w 93"/>
                <a:gd name="T27" fmla="*/ 16 h 124"/>
                <a:gd name="T28" fmla="*/ 27 w 93"/>
                <a:gd name="T29" fmla="*/ 35 h 124"/>
                <a:gd name="T30" fmla="*/ 39 w 93"/>
                <a:gd name="T31" fmla="*/ 50 h 124"/>
                <a:gd name="T32" fmla="*/ 43 w 93"/>
                <a:gd name="T33" fmla="*/ 33 h 124"/>
                <a:gd name="T34" fmla="*/ 40 w 93"/>
                <a:gd name="T35" fmla="*/ 52 h 124"/>
                <a:gd name="T36" fmla="*/ 48 w 93"/>
                <a:gd name="T37" fmla="*/ 61 h 124"/>
                <a:gd name="T38" fmla="*/ 52 w 93"/>
                <a:gd name="T39" fmla="*/ 67 h 124"/>
                <a:gd name="T40" fmla="*/ 56 w 93"/>
                <a:gd name="T41" fmla="*/ 50 h 124"/>
                <a:gd name="T42" fmla="*/ 53 w 93"/>
                <a:gd name="T43" fmla="*/ 69 h 124"/>
                <a:gd name="T44" fmla="*/ 65 w 93"/>
                <a:gd name="T45" fmla="*/ 84 h 124"/>
                <a:gd name="T46" fmla="*/ 69 w 93"/>
                <a:gd name="T47" fmla="*/ 67 h 124"/>
                <a:gd name="T48" fmla="*/ 66 w 93"/>
                <a:gd name="T49" fmla="*/ 86 h 124"/>
                <a:gd name="T50" fmla="*/ 77 w 93"/>
                <a:gd name="T51" fmla="*/ 102 h 124"/>
                <a:gd name="T52" fmla="*/ 82 w 93"/>
                <a:gd name="T53" fmla="*/ 84 h 124"/>
                <a:gd name="T54" fmla="*/ 78 w 93"/>
                <a:gd name="T55" fmla="*/ 103 h 124"/>
                <a:gd name="T56" fmla="*/ 93 w 93"/>
                <a:gd name="T57" fmla="*/ 124 h 124"/>
                <a:gd name="T58" fmla="*/ 77 w 93"/>
                <a:gd name="T59" fmla="*/ 105 h 124"/>
                <a:gd name="T60" fmla="*/ 58 w 93"/>
                <a:gd name="T61" fmla="*/ 102 h 124"/>
                <a:gd name="T62" fmla="*/ 76 w 93"/>
                <a:gd name="T63" fmla="*/ 103 h 124"/>
                <a:gd name="T64" fmla="*/ 64 w 93"/>
                <a:gd name="T65" fmla="*/ 87 h 124"/>
                <a:gd name="T66" fmla="*/ 45 w 93"/>
                <a:gd name="T67" fmla="*/ 85 h 124"/>
                <a:gd name="T68" fmla="*/ 63 w 93"/>
                <a:gd name="T69" fmla="*/ 86 h 124"/>
                <a:gd name="T70" fmla="*/ 51 w 93"/>
                <a:gd name="T71" fmla="*/ 70 h 124"/>
                <a:gd name="T72" fmla="*/ 32 w 93"/>
                <a:gd name="T73" fmla="*/ 68 h 124"/>
                <a:gd name="T74" fmla="*/ 50 w 93"/>
                <a:gd name="T75" fmla="*/ 69 h 124"/>
                <a:gd name="T76" fmla="*/ 45 w 93"/>
                <a:gd name="T77" fmla="*/ 63 h 124"/>
                <a:gd name="T78" fmla="*/ 38 w 93"/>
                <a:gd name="T79" fmla="*/ 53 h 124"/>
                <a:gd name="T80" fmla="*/ 19 w 93"/>
                <a:gd name="T81" fmla="*/ 5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 h="124">
                  <a:moveTo>
                    <a:pt x="19" y="51"/>
                  </a:moveTo>
                  <a:cubicBezTo>
                    <a:pt x="29" y="51"/>
                    <a:pt x="34" y="52"/>
                    <a:pt x="37" y="52"/>
                  </a:cubicBezTo>
                  <a:cubicBezTo>
                    <a:pt x="33" y="46"/>
                    <a:pt x="29" y="41"/>
                    <a:pt x="25" y="36"/>
                  </a:cubicBezTo>
                  <a:cubicBezTo>
                    <a:pt x="13" y="35"/>
                    <a:pt x="7" y="34"/>
                    <a:pt x="7" y="34"/>
                  </a:cubicBezTo>
                  <a:cubicBezTo>
                    <a:pt x="16" y="34"/>
                    <a:pt x="22" y="35"/>
                    <a:pt x="24" y="35"/>
                  </a:cubicBezTo>
                  <a:cubicBezTo>
                    <a:pt x="19" y="28"/>
                    <a:pt x="15" y="22"/>
                    <a:pt x="11" y="17"/>
                  </a:cubicBezTo>
                  <a:cubicBezTo>
                    <a:pt x="4" y="16"/>
                    <a:pt x="0" y="16"/>
                    <a:pt x="0" y="16"/>
                  </a:cubicBezTo>
                  <a:cubicBezTo>
                    <a:pt x="6" y="16"/>
                    <a:pt x="9" y="16"/>
                    <a:pt x="11" y="16"/>
                  </a:cubicBezTo>
                  <a:cubicBezTo>
                    <a:pt x="3" y="5"/>
                    <a:pt x="0" y="0"/>
                    <a:pt x="0" y="0"/>
                  </a:cubicBezTo>
                  <a:cubicBezTo>
                    <a:pt x="0" y="0"/>
                    <a:pt x="4" y="5"/>
                    <a:pt x="12" y="15"/>
                  </a:cubicBezTo>
                  <a:cubicBezTo>
                    <a:pt x="12" y="14"/>
                    <a:pt x="13" y="11"/>
                    <a:pt x="15" y="5"/>
                  </a:cubicBezTo>
                  <a:cubicBezTo>
                    <a:pt x="15" y="5"/>
                    <a:pt x="14" y="9"/>
                    <a:pt x="13" y="16"/>
                  </a:cubicBezTo>
                  <a:cubicBezTo>
                    <a:pt x="16" y="21"/>
                    <a:pt x="21" y="27"/>
                    <a:pt x="26" y="33"/>
                  </a:cubicBezTo>
                  <a:cubicBezTo>
                    <a:pt x="27" y="31"/>
                    <a:pt x="28" y="25"/>
                    <a:pt x="30" y="16"/>
                  </a:cubicBezTo>
                  <a:cubicBezTo>
                    <a:pt x="30" y="16"/>
                    <a:pt x="30" y="23"/>
                    <a:pt x="27" y="35"/>
                  </a:cubicBezTo>
                  <a:cubicBezTo>
                    <a:pt x="31" y="39"/>
                    <a:pt x="35" y="45"/>
                    <a:pt x="39" y="50"/>
                  </a:cubicBezTo>
                  <a:cubicBezTo>
                    <a:pt x="39" y="47"/>
                    <a:pt x="41" y="42"/>
                    <a:pt x="43" y="33"/>
                  </a:cubicBezTo>
                  <a:cubicBezTo>
                    <a:pt x="43" y="33"/>
                    <a:pt x="42" y="40"/>
                    <a:pt x="40" y="52"/>
                  </a:cubicBezTo>
                  <a:cubicBezTo>
                    <a:pt x="43" y="55"/>
                    <a:pt x="45" y="58"/>
                    <a:pt x="48" y="61"/>
                  </a:cubicBezTo>
                  <a:cubicBezTo>
                    <a:pt x="49" y="63"/>
                    <a:pt x="50" y="65"/>
                    <a:pt x="52" y="67"/>
                  </a:cubicBezTo>
                  <a:cubicBezTo>
                    <a:pt x="52" y="64"/>
                    <a:pt x="53" y="59"/>
                    <a:pt x="56" y="50"/>
                  </a:cubicBezTo>
                  <a:cubicBezTo>
                    <a:pt x="56" y="50"/>
                    <a:pt x="55" y="57"/>
                    <a:pt x="53" y="69"/>
                  </a:cubicBezTo>
                  <a:cubicBezTo>
                    <a:pt x="57" y="74"/>
                    <a:pt x="61" y="80"/>
                    <a:pt x="65" y="84"/>
                  </a:cubicBezTo>
                  <a:cubicBezTo>
                    <a:pt x="65" y="82"/>
                    <a:pt x="66" y="76"/>
                    <a:pt x="69" y="67"/>
                  </a:cubicBezTo>
                  <a:cubicBezTo>
                    <a:pt x="69" y="67"/>
                    <a:pt x="68" y="74"/>
                    <a:pt x="66" y="86"/>
                  </a:cubicBezTo>
                  <a:cubicBezTo>
                    <a:pt x="70" y="92"/>
                    <a:pt x="74" y="97"/>
                    <a:pt x="77" y="102"/>
                  </a:cubicBezTo>
                  <a:cubicBezTo>
                    <a:pt x="78" y="99"/>
                    <a:pt x="79" y="94"/>
                    <a:pt x="82" y="84"/>
                  </a:cubicBezTo>
                  <a:cubicBezTo>
                    <a:pt x="82" y="84"/>
                    <a:pt x="81" y="91"/>
                    <a:pt x="78" y="103"/>
                  </a:cubicBezTo>
                  <a:cubicBezTo>
                    <a:pt x="89" y="118"/>
                    <a:pt x="93" y="124"/>
                    <a:pt x="93" y="124"/>
                  </a:cubicBezTo>
                  <a:cubicBezTo>
                    <a:pt x="93" y="124"/>
                    <a:pt x="88" y="118"/>
                    <a:pt x="77" y="105"/>
                  </a:cubicBezTo>
                  <a:cubicBezTo>
                    <a:pt x="65" y="103"/>
                    <a:pt x="58" y="102"/>
                    <a:pt x="58" y="102"/>
                  </a:cubicBezTo>
                  <a:cubicBezTo>
                    <a:pt x="68" y="102"/>
                    <a:pt x="73" y="103"/>
                    <a:pt x="76" y="103"/>
                  </a:cubicBezTo>
                  <a:cubicBezTo>
                    <a:pt x="72" y="99"/>
                    <a:pt x="68" y="93"/>
                    <a:pt x="64" y="87"/>
                  </a:cubicBezTo>
                  <a:cubicBezTo>
                    <a:pt x="52" y="86"/>
                    <a:pt x="45" y="85"/>
                    <a:pt x="45" y="85"/>
                  </a:cubicBezTo>
                  <a:cubicBezTo>
                    <a:pt x="54" y="85"/>
                    <a:pt x="60" y="86"/>
                    <a:pt x="63" y="86"/>
                  </a:cubicBezTo>
                  <a:cubicBezTo>
                    <a:pt x="59" y="81"/>
                    <a:pt x="55" y="76"/>
                    <a:pt x="51" y="70"/>
                  </a:cubicBezTo>
                  <a:cubicBezTo>
                    <a:pt x="39" y="69"/>
                    <a:pt x="32" y="68"/>
                    <a:pt x="32" y="68"/>
                  </a:cubicBezTo>
                  <a:cubicBezTo>
                    <a:pt x="41" y="68"/>
                    <a:pt x="47" y="69"/>
                    <a:pt x="50" y="69"/>
                  </a:cubicBezTo>
                  <a:cubicBezTo>
                    <a:pt x="48" y="67"/>
                    <a:pt x="47" y="65"/>
                    <a:pt x="45" y="63"/>
                  </a:cubicBezTo>
                  <a:cubicBezTo>
                    <a:pt x="43" y="60"/>
                    <a:pt x="40" y="57"/>
                    <a:pt x="38" y="53"/>
                  </a:cubicBezTo>
                  <a:cubicBezTo>
                    <a:pt x="26" y="52"/>
                    <a:pt x="19" y="51"/>
                    <a:pt x="19" y="51"/>
                  </a:cubicBezTo>
                </a:path>
              </a:pathLst>
            </a:custGeom>
            <a:solidFill>
              <a:srgbClr val="A41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00">
              <a:extLst>
                <a:ext uri="{FF2B5EF4-FFF2-40B4-BE49-F238E27FC236}">
                  <a16:creationId xmlns:a16="http://schemas.microsoft.com/office/drawing/2014/main" id="{D18BB4EA-F9A0-4010-AEC2-8C6E3F58D7E9}"/>
                </a:ext>
              </a:extLst>
            </p:cNvPr>
            <p:cNvSpPr>
              <a:spLocks noEditPoints="1"/>
            </p:cNvSpPr>
            <p:nvPr/>
          </p:nvSpPr>
          <p:spPr bwMode="auto">
            <a:xfrm>
              <a:off x="7025" y="39"/>
              <a:ext cx="2" cy="2"/>
            </a:xfrm>
            <a:custGeom>
              <a:avLst/>
              <a:gdLst>
                <a:gd name="T0" fmla="*/ 0 w 1"/>
                <a:gd name="T1" fmla="*/ 1 h 1"/>
                <a:gd name="T2" fmla="*/ 0 w 1"/>
                <a:gd name="T3" fmla="*/ 1 h 1"/>
                <a:gd name="T4" fmla="*/ 0 w 1"/>
                <a:gd name="T5" fmla="*/ 1 h 1"/>
                <a:gd name="T6" fmla="*/ 1 w 1"/>
                <a:gd name="T7" fmla="*/ 1 h 1"/>
                <a:gd name="T8" fmla="*/ 1 w 1"/>
                <a:gd name="T9" fmla="*/ 1 h 1"/>
                <a:gd name="T10" fmla="*/ 1 w 1"/>
                <a:gd name="T11" fmla="*/ 1 h 1"/>
                <a:gd name="T12" fmla="*/ 1 w 1"/>
                <a:gd name="T13" fmla="*/ 1 h 1"/>
                <a:gd name="T14" fmla="*/ 1 w 1"/>
                <a:gd name="T15" fmla="*/ 1 h 1"/>
                <a:gd name="T16" fmla="*/ 1 w 1"/>
                <a:gd name="T17" fmla="*/ 1 h 1"/>
                <a:gd name="T18" fmla="*/ 0 w 1"/>
                <a:gd name="T19" fmla="*/ 1 h 1"/>
                <a:gd name="T20" fmla="*/ 0 w 1"/>
                <a:gd name="T21" fmla="*/ 1 h 1"/>
                <a:gd name="T22" fmla="*/ 0 w 1"/>
                <a:gd name="T23" fmla="*/ 1 h 1"/>
                <a:gd name="T24" fmla="*/ 1 w 1"/>
                <a:gd name="T25" fmla="*/ 1 h 1"/>
                <a:gd name="T26" fmla="*/ 1 w 1"/>
                <a:gd name="T27" fmla="*/ 1 h 1"/>
                <a:gd name="T28" fmla="*/ 1 w 1"/>
                <a:gd name="T29" fmla="*/ 1 h 1"/>
                <a:gd name="T30" fmla="*/ 0 w 1"/>
                <a:gd name="T31" fmla="*/ 1 h 1"/>
                <a:gd name="T32" fmla="*/ 0 w 1"/>
                <a:gd name="T33" fmla="*/ 1 h 1"/>
                <a:gd name="T34" fmla="*/ 0 w 1"/>
                <a:gd name="T35" fmla="*/ 1 h 1"/>
                <a:gd name="T36" fmla="*/ 0 w 1"/>
                <a:gd name="T37" fmla="*/ 1 h 1"/>
                <a:gd name="T38" fmla="*/ 0 w 1"/>
                <a:gd name="T39" fmla="*/ 1 h 1"/>
                <a:gd name="T40" fmla="*/ 0 w 1"/>
                <a:gd name="T41" fmla="*/ 1 h 1"/>
                <a:gd name="T42" fmla="*/ 0 w 1"/>
                <a:gd name="T43" fmla="*/ 1 h 1"/>
                <a:gd name="T44" fmla="*/ 0 w 1"/>
                <a:gd name="T45" fmla="*/ 1 h 1"/>
                <a:gd name="T46" fmla="*/ 0 w 1"/>
                <a:gd name="T47" fmla="*/ 1 h 1"/>
                <a:gd name="T48" fmla="*/ 0 w 1"/>
                <a:gd name="T49" fmla="*/ 0 h 1"/>
                <a:gd name="T50" fmla="*/ 0 w 1"/>
                <a:gd name="T51" fmla="*/ 1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0 w 1"/>
                <a:gd name="T67" fmla="*/ 0 h 1"/>
                <a:gd name="T68" fmla="*/ 0 w 1"/>
                <a:gd name="T69" fmla="*/ 0 h 1"/>
                <a:gd name="T70" fmla="*/ 0 w 1"/>
                <a:gd name="T71" fmla="*/ 0 h 1"/>
                <a:gd name="T72" fmla="*/ 0 w 1"/>
                <a:gd name="T73" fmla="*/ 0 h 1"/>
                <a:gd name="T74" fmla="*/ 0 w 1"/>
                <a:gd name="T75" fmla="*/ 0 h 1"/>
                <a:gd name="T76" fmla="*/ 0 w 1"/>
                <a:gd name="T77" fmla="*/ 0 h 1"/>
                <a:gd name="T78" fmla="*/ 0 w 1"/>
                <a:gd name="T79" fmla="*/ 0 h 1"/>
                <a:gd name="T80" fmla="*/ 0 w 1"/>
                <a:gd name="T81" fmla="*/ 0 h 1"/>
                <a:gd name="T82" fmla="*/ 0 w 1"/>
                <a:gd name="T8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 h="1">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01">
              <a:extLst>
                <a:ext uri="{FF2B5EF4-FFF2-40B4-BE49-F238E27FC236}">
                  <a16:creationId xmlns:a16="http://schemas.microsoft.com/office/drawing/2014/main" id="{78CF0E5A-086D-48FA-97B7-C13D413DE31F}"/>
                </a:ext>
              </a:extLst>
            </p:cNvPr>
            <p:cNvSpPr>
              <a:spLocks noEditPoints="1"/>
            </p:cNvSpPr>
            <p:nvPr/>
          </p:nvSpPr>
          <p:spPr bwMode="auto">
            <a:xfrm>
              <a:off x="7025" y="39"/>
              <a:ext cx="167" cy="167"/>
            </a:xfrm>
            <a:custGeom>
              <a:avLst/>
              <a:gdLst>
                <a:gd name="T0" fmla="*/ 27 w 70"/>
                <a:gd name="T1" fmla="*/ 24 h 70"/>
                <a:gd name="T2" fmla="*/ 26 w 70"/>
                <a:gd name="T3" fmla="*/ 30 h 70"/>
                <a:gd name="T4" fmla="*/ 27 w 70"/>
                <a:gd name="T5" fmla="*/ 24 h 70"/>
                <a:gd name="T6" fmla="*/ 0 w 70"/>
                <a:gd name="T7" fmla="*/ 0 h 70"/>
                <a:gd name="T8" fmla="*/ 0 w 70"/>
                <a:gd name="T9" fmla="*/ 0 h 70"/>
                <a:gd name="T10" fmla="*/ 0 w 70"/>
                <a:gd name="T11" fmla="*/ 0 h 70"/>
                <a:gd name="T12" fmla="*/ 0 w 70"/>
                <a:gd name="T13" fmla="*/ 0 h 70"/>
                <a:gd name="T14" fmla="*/ 0 w 70"/>
                <a:gd name="T15" fmla="*/ 0 h 70"/>
                <a:gd name="T16" fmla="*/ 0 w 70"/>
                <a:gd name="T17" fmla="*/ 1 h 70"/>
                <a:gd name="T18" fmla="*/ 0 w 70"/>
                <a:gd name="T19" fmla="*/ 1 h 70"/>
                <a:gd name="T20" fmla="*/ 0 w 70"/>
                <a:gd name="T21" fmla="*/ 1 h 70"/>
                <a:gd name="T22" fmla="*/ 0 w 70"/>
                <a:gd name="T23" fmla="*/ 1 h 70"/>
                <a:gd name="T24" fmla="*/ 0 w 70"/>
                <a:gd name="T25" fmla="*/ 1 h 70"/>
                <a:gd name="T26" fmla="*/ 0 w 70"/>
                <a:gd name="T27" fmla="*/ 1 h 70"/>
                <a:gd name="T28" fmla="*/ 0 w 70"/>
                <a:gd name="T29" fmla="*/ 1 h 70"/>
                <a:gd name="T30" fmla="*/ 0 w 70"/>
                <a:gd name="T31" fmla="*/ 1 h 70"/>
                <a:gd name="T32" fmla="*/ 10 w 70"/>
                <a:gd name="T33" fmla="*/ 68 h 70"/>
                <a:gd name="T34" fmla="*/ 15 w 70"/>
                <a:gd name="T35" fmla="*/ 69 h 70"/>
                <a:gd name="T36" fmla="*/ 16 w 70"/>
                <a:gd name="T37" fmla="*/ 67 h 70"/>
                <a:gd name="T38" fmla="*/ 19 w 70"/>
                <a:gd name="T39" fmla="*/ 69 h 70"/>
                <a:gd name="T40" fmla="*/ 23 w 70"/>
                <a:gd name="T41" fmla="*/ 70 h 70"/>
                <a:gd name="T42" fmla="*/ 20 w 70"/>
                <a:gd name="T43" fmla="*/ 58 h 70"/>
                <a:gd name="T44" fmla="*/ 16 w 70"/>
                <a:gd name="T45" fmla="*/ 44 h 70"/>
                <a:gd name="T46" fmla="*/ 17 w 70"/>
                <a:gd name="T47" fmla="*/ 45 h 70"/>
                <a:gd name="T48" fmla="*/ 19 w 70"/>
                <a:gd name="T49" fmla="*/ 46 h 70"/>
                <a:gd name="T50" fmla="*/ 19 w 70"/>
                <a:gd name="T51" fmla="*/ 36 h 70"/>
                <a:gd name="T52" fmla="*/ 18 w 70"/>
                <a:gd name="T53" fmla="*/ 34 h 70"/>
                <a:gd name="T54" fmla="*/ 13 w 70"/>
                <a:gd name="T55" fmla="*/ 33 h 70"/>
                <a:gd name="T56" fmla="*/ 16 w 70"/>
                <a:gd name="T57" fmla="*/ 33 h 70"/>
                <a:gd name="T58" fmla="*/ 18 w 70"/>
                <a:gd name="T59" fmla="*/ 33 h 70"/>
                <a:gd name="T60" fmla="*/ 19 w 70"/>
                <a:gd name="T61" fmla="*/ 26 h 70"/>
                <a:gd name="T62" fmla="*/ 13 w 70"/>
                <a:gd name="T63" fmla="*/ 17 h 70"/>
                <a:gd name="T64" fmla="*/ 22 w 70"/>
                <a:gd name="T65" fmla="*/ 29 h 70"/>
                <a:gd name="T66" fmla="*/ 25 w 70"/>
                <a:gd name="T67" fmla="*/ 30 h 70"/>
                <a:gd name="T68" fmla="*/ 27 w 70"/>
                <a:gd name="T69" fmla="*/ 23 h 70"/>
                <a:gd name="T70" fmla="*/ 27 w 70"/>
                <a:gd name="T71" fmla="*/ 23 h 70"/>
                <a:gd name="T72" fmla="*/ 27 w 70"/>
                <a:gd name="T73" fmla="*/ 22 h 70"/>
                <a:gd name="T74" fmla="*/ 36 w 70"/>
                <a:gd name="T75" fmla="*/ 25 h 70"/>
                <a:gd name="T76" fmla="*/ 45 w 70"/>
                <a:gd name="T77" fmla="*/ 28 h 70"/>
                <a:gd name="T78" fmla="*/ 44 w 70"/>
                <a:gd name="T79" fmla="*/ 26 h 70"/>
                <a:gd name="T80" fmla="*/ 43 w 70"/>
                <a:gd name="T81" fmla="*/ 24 h 70"/>
                <a:gd name="T82" fmla="*/ 69 w 70"/>
                <a:gd name="T83" fmla="*/ 37 h 70"/>
                <a:gd name="T84" fmla="*/ 70 w 70"/>
                <a:gd name="T85" fmla="*/ 34 h 70"/>
                <a:gd name="T86" fmla="*/ 1 w 70"/>
                <a:gd name="T87" fmla="*/ 1 h 70"/>
                <a:gd name="T88" fmla="*/ 1 w 70"/>
                <a:gd name="T89" fmla="*/ 1 h 70"/>
                <a:gd name="T90" fmla="*/ 1 w 70"/>
                <a:gd name="T91" fmla="*/ 1 h 70"/>
                <a:gd name="T92" fmla="*/ 1 w 70"/>
                <a:gd name="T93" fmla="*/ 1 h 70"/>
                <a:gd name="T94" fmla="*/ 1 w 70"/>
                <a:gd name="T95" fmla="*/ 1 h 70"/>
                <a:gd name="T96" fmla="*/ 1 w 70"/>
                <a:gd name="T97" fmla="*/ 1 h 70"/>
                <a:gd name="T98" fmla="*/ 0 w 70"/>
                <a:gd name="T99" fmla="*/ 1 h 70"/>
                <a:gd name="T100" fmla="*/ 0 w 70"/>
                <a:gd name="T101" fmla="*/ 1 h 70"/>
                <a:gd name="T102" fmla="*/ 0 w 70"/>
                <a:gd name="T103" fmla="*/ 1 h 70"/>
                <a:gd name="T104" fmla="*/ 0 w 70"/>
                <a:gd name="T105" fmla="*/ 0 h 70"/>
                <a:gd name="T106" fmla="*/ 0 w 70"/>
                <a:gd name="T107" fmla="*/ 0 h 70"/>
                <a:gd name="T108" fmla="*/ 0 w 70"/>
                <a:gd name="T109" fmla="*/ 0 h 70"/>
                <a:gd name="T110" fmla="*/ 0 w 70"/>
                <a:gd name="T111" fmla="*/ 0 h 70"/>
                <a:gd name="T112" fmla="*/ 0 w 70"/>
                <a:gd name="T113" fmla="*/ 0 h 70"/>
                <a:gd name="T114" fmla="*/ 0 w 70"/>
                <a:gd name="T115" fmla="*/ 0 h 70"/>
                <a:gd name="T116" fmla="*/ 0 w 70"/>
                <a:gd name="T117" fmla="*/ 0 h 70"/>
                <a:gd name="T118" fmla="*/ 0 w 70"/>
                <a:gd name="T119" fmla="*/ 0 h 70"/>
                <a:gd name="T120" fmla="*/ 0 w 70"/>
                <a:gd name="T121"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 h="70">
                  <a:moveTo>
                    <a:pt x="27" y="24"/>
                  </a:moveTo>
                  <a:cubicBezTo>
                    <a:pt x="27" y="25"/>
                    <a:pt x="27" y="27"/>
                    <a:pt x="26" y="30"/>
                  </a:cubicBezTo>
                  <a:cubicBezTo>
                    <a:pt x="29" y="30"/>
                    <a:pt x="30" y="27"/>
                    <a:pt x="27" y="24"/>
                  </a:cubicBezTo>
                  <a:moveTo>
                    <a:pt x="0" y="0"/>
                  </a:move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8" y="28"/>
                    <a:pt x="3" y="45"/>
                    <a:pt x="10" y="68"/>
                  </a:cubicBezTo>
                  <a:cubicBezTo>
                    <a:pt x="11" y="68"/>
                    <a:pt x="13" y="68"/>
                    <a:pt x="15" y="69"/>
                  </a:cubicBezTo>
                  <a:cubicBezTo>
                    <a:pt x="15" y="67"/>
                    <a:pt x="15" y="67"/>
                    <a:pt x="16" y="67"/>
                  </a:cubicBezTo>
                  <a:cubicBezTo>
                    <a:pt x="16" y="67"/>
                    <a:pt x="17" y="68"/>
                    <a:pt x="19" y="69"/>
                  </a:cubicBezTo>
                  <a:cubicBezTo>
                    <a:pt x="20" y="69"/>
                    <a:pt x="21" y="69"/>
                    <a:pt x="23" y="70"/>
                  </a:cubicBezTo>
                  <a:cubicBezTo>
                    <a:pt x="22" y="67"/>
                    <a:pt x="21" y="62"/>
                    <a:pt x="20" y="58"/>
                  </a:cubicBezTo>
                  <a:cubicBezTo>
                    <a:pt x="17" y="51"/>
                    <a:pt x="15" y="44"/>
                    <a:pt x="16" y="44"/>
                  </a:cubicBezTo>
                  <a:cubicBezTo>
                    <a:pt x="16" y="44"/>
                    <a:pt x="16" y="44"/>
                    <a:pt x="17" y="45"/>
                  </a:cubicBezTo>
                  <a:cubicBezTo>
                    <a:pt x="18" y="46"/>
                    <a:pt x="18" y="46"/>
                    <a:pt x="19" y="46"/>
                  </a:cubicBezTo>
                  <a:cubicBezTo>
                    <a:pt x="20" y="46"/>
                    <a:pt x="19" y="41"/>
                    <a:pt x="19" y="36"/>
                  </a:cubicBezTo>
                  <a:cubicBezTo>
                    <a:pt x="19" y="35"/>
                    <a:pt x="19" y="35"/>
                    <a:pt x="18" y="34"/>
                  </a:cubicBezTo>
                  <a:cubicBezTo>
                    <a:pt x="15" y="33"/>
                    <a:pt x="13" y="33"/>
                    <a:pt x="13" y="33"/>
                  </a:cubicBezTo>
                  <a:cubicBezTo>
                    <a:pt x="14" y="33"/>
                    <a:pt x="15" y="33"/>
                    <a:pt x="16" y="33"/>
                  </a:cubicBezTo>
                  <a:cubicBezTo>
                    <a:pt x="17" y="33"/>
                    <a:pt x="18" y="33"/>
                    <a:pt x="18" y="33"/>
                  </a:cubicBezTo>
                  <a:cubicBezTo>
                    <a:pt x="18" y="29"/>
                    <a:pt x="18" y="27"/>
                    <a:pt x="19" y="26"/>
                  </a:cubicBezTo>
                  <a:cubicBezTo>
                    <a:pt x="15" y="20"/>
                    <a:pt x="13" y="17"/>
                    <a:pt x="13" y="17"/>
                  </a:cubicBezTo>
                  <a:cubicBezTo>
                    <a:pt x="13" y="17"/>
                    <a:pt x="16" y="21"/>
                    <a:pt x="22" y="29"/>
                  </a:cubicBezTo>
                  <a:cubicBezTo>
                    <a:pt x="23" y="29"/>
                    <a:pt x="24" y="30"/>
                    <a:pt x="25" y="30"/>
                  </a:cubicBezTo>
                  <a:cubicBezTo>
                    <a:pt x="26" y="28"/>
                    <a:pt x="26" y="26"/>
                    <a:pt x="27" y="23"/>
                  </a:cubicBezTo>
                  <a:cubicBezTo>
                    <a:pt x="27" y="23"/>
                    <a:pt x="27" y="23"/>
                    <a:pt x="27" y="23"/>
                  </a:cubicBezTo>
                  <a:cubicBezTo>
                    <a:pt x="26" y="22"/>
                    <a:pt x="27" y="22"/>
                    <a:pt x="27" y="22"/>
                  </a:cubicBezTo>
                  <a:cubicBezTo>
                    <a:pt x="29" y="22"/>
                    <a:pt x="33" y="23"/>
                    <a:pt x="36" y="25"/>
                  </a:cubicBezTo>
                  <a:cubicBezTo>
                    <a:pt x="40" y="26"/>
                    <a:pt x="44" y="28"/>
                    <a:pt x="45" y="28"/>
                  </a:cubicBezTo>
                  <a:cubicBezTo>
                    <a:pt x="46" y="28"/>
                    <a:pt x="46" y="27"/>
                    <a:pt x="44" y="26"/>
                  </a:cubicBezTo>
                  <a:cubicBezTo>
                    <a:pt x="43" y="24"/>
                    <a:pt x="43" y="24"/>
                    <a:pt x="43" y="24"/>
                  </a:cubicBezTo>
                  <a:cubicBezTo>
                    <a:pt x="46" y="24"/>
                    <a:pt x="60" y="31"/>
                    <a:pt x="69" y="37"/>
                  </a:cubicBezTo>
                  <a:cubicBezTo>
                    <a:pt x="69" y="36"/>
                    <a:pt x="70" y="35"/>
                    <a:pt x="70" y="34"/>
                  </a:cubicBezTo>
                  <a:cubicBezTo>
                    <a:pt x="46" y="15"/>
                    <a:pt x="28" y="17"/>
                    <a:pt x="1" y="1"/>
                  </a:cubicBez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0" y="1"/>
                    <a:pt x="0" y="1"/>
                  </a:cubicBezTo>
                  <a:cubicBezTo>
                    <a:pt x="0" y="1"/>
                    <a:pt x="0" y="1"/>
                    <a:pt x="0" y="1"/>
                  </a:cubicBezTo>
                  <a:cubicBezTo>
                    <a:pt x="0" y="1"/>
                    <a:pt x="0" y="1"/>
                    <a:pt x="0" y="1"/>
                  </a:cubicBezTo>
                  <a:cubicBezTo>
                    <a:pt x="0" y="1"/>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54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02">
              <a:extLst>
                <a:ext uri="{FF2B5EF4-FFF2-40B4-BE49-F238E27FC236}">
                  <a16:creationId xmlns:a16="http://schemas.microsoft.com/office/drawing/2014/main" id="{3132577D-4F8D-4418-B840-E7E14CE6BB43}"/>
                </a:ext>
              </a:extLst>
            </p:cNvPr>
            <p:cNvSpPr>
              <a:spLocks noEditPoints="1"/>
            </p:cNvSpPr>
            <p:nvPr/>
          </p:nvSpPr>
          <p:spPr bwMode="auto">
            <a:xfrm>
              <a:off x="7056" y="80"/>
              <a:ext cx="33" cy="40"/>
            </a:xfrm>
            <a:custGeom>
              <a:avLst/>
              <a:gdLst>
                <a:gd name="T0" fmla="*/ 3 w 14"/>
                <a:gd name="T1" fmla="*/ 16 h 17"/>
                <a:gd name="T2" fmla="*/ 0 w 14"/>
                <a:gd name="T3" fmla="*/ 16 h 17"/>
                <a:gd name="T4" fmla="*/ 5 w 14"/>
                <a:gd name="T5" fmla="*/ 17 h 17"/>
                <a:gd name="T6" fmla="*/ 5 w 14"/>
                <a:gd name="T7" fmla="*/ 16 h 17"/>
                <a:gd name="T8" fmla="*/ 3 w 14"/>
                <a:gd name="T9" fmla="*/ 16 h 17"/>
                <a:gd name="T10" fmla="*/ 14 w 14"/>
                <a:gd name="T11" fmla="*/ 6 h 17"/>
                <a:gd name="T12" fmla="*/ 12 w 14"/>
                <a:gd name="T13" fmla="*/ 13 h 17"/>
                <a:gd name="T14" fmla="*/ 13 w 14"/>
                <a:gd name="T15" fmla="*/ 13 h 17"/>
                <a:gd name="T16" fmla="*/ 13 w 14"/>
                <a:gd name="T17" fmla="*/ 13 h 17"/>
                <a:gd name="T18" fmla="*/ 14 w 14"/>
                <a:gd name="T19" fmla="*/ 7 h 17"/>
                <a:gd name="T20" fmla="*/ 14 w 14"/>
                <a:gd name="T21" fmla="*/ 6 h 17"/>
                <a:gd name="T22" fmla="*/ 0 w 14"/>
                <a:gd name="T23" fmla="*/ 0 h 17"/>
                <a:gd name="T24" fmla="*/ 6 w 14"/>
                <a:gd name="T25" fmla="*/ 9 h 17"/>
                <a:gd name="T26" fmla="*/ 6 w 14"/>
                <a:gd name="T27" fmla="*/ 9 h 17"/>
                <a:gd name="T28" fmla="*/ 7 w 14"/>
                <a:gd name="T29" fmla="*/ 10 h 17"/>
                <a:gd name="T30" fmla="*/ 9 w 14"/>
                <a:gd name="T31" fmla="*/ 12 h 17"/>
                <a:gd name="T32" fmla="*/ 0 w 14"/>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7">
                  <a:moveTo>
                    <a:pt x="3" y="16"/>
                  </a:moveTo>
                  <a:cubicBezTo>
                    <a:pt x="2" y="16"/>
                    <a:pt x="1" y="16"/>
                    <a:pt x="0" y="16"/>
                  </a:cubicBezTo>
                  <a:cubicBezTo>
                    <a:pt x="0" y="16"/>
                    <a:pt x="2" y="16"/>
                    <a:pt x="5" y="17"/>
                  </a:cubicBezTo>
                  <a:cubicBezTo>
                    <a:pt x="5" y="16"/>
                    <a:pt x="5" y="16"/>
                    <a:pt x="5" y="16"/>
                  </a:cubicBezTo>
                  <a:cubicBezTo>
                    <a:pt x="5" y="16"/>
                    <a:pt x="4" y="16"/>
                    <a:pt x="3" y="16"/>
                  </a:cubicBezTo>
                  <a:moveTo>
                    <a:pt x="14" y="6"/>
                  </a:moveTo>
                  <a:cubicBezTo>
                    <a:pt x="13" y="9"/>
                    <a:pt x="13" y="11"/>
                    <a:pt x="12" y="13"/>
                  </a:cubicBezTo>
                  <a:cubicBezTo>
                    <a:pt x="13" y="13"/>
                    <a:pt x="13" y="13"/>
                    <a:pt x="13" y="13"/>
                  </a:cubicBezTo>
                  <a:cubicBezTo>
                    <a:pt x="13" y="13"/>
                    <a:pt x="13" y="13"/>
                    <a:pt x="13" y="13"/>
                  </a:cubicBezTo>
                  <a:cubicBezTo>
                    <a:pt x="14" y="10"/>
                    <a:pt x="14" y="8"/>
                    <a:pt x="14" y="7"/>
                  </a:cubicBezTo>
                  <a:cubicBezTo>
                    <a:pt x="14" y="7"/>
                    <a:pt x="14" y="7"/>
                    <a:pt x="14" y="6"/>
                  </a:cubicBezTo>
                  <a:moveTo>
                    <a:pt x="0" y="0"/>
                  </a:moveTo>
                  <a:cubicBezTo>
                    <a:pt x="0" y="0"/>
                    <a:pt x="2" y="3"/>
                    <a:pt x="6" y="9"/>
                  </a:cubicBezTo>
                  <a:cubicBezTo>
                    <a:pt x="6" y="9"/>
                    <a:pt x="6" y="9"/>
                    <a:pt x="6" y="9"/>
                  </a:cubicBezTo>
                  <a:cubicBezTo>
                    <a:pt x="6" y="9"/>
                    <a:pt x="7" y="10"/>
                    <a:pt x="7" y="10"/>
                  </a:cubicBezTo>
                  <a:cubicBezTo>
                    <a:pt x="8" y="11"/>
                    <a:pt x="8" y="11"/>
                    <a:pt x="9" y="12"/>
                  </a:cubicBezTo>
                  <a:cubicBezTo>
                    <a:pt x="3" y="4"/>
                    <a:pt x="0" y="0"/>
                    <a:pt x="0" y="0"/>
                  </a:cubicBezTo>
                </a:path>
              </a:pathLst>
            </a:custGeom>
            <a:solidFill>
              <a:srgbClr val="B03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03">
              <a:extLst>
                <a:ext uri="{FF2B5EF4-FFF2-40B4-BE49-F238E27FC236}">
                  <a16:creationId xmlns:a16="http://schemas.microsoft.com/office/drawing/2014/main" id="{87EC8F07-CDE1-4E78-867B-594AB07FB1C0}"/>
                </a:ext>
              </a:extLst>
            </p:cNvPr>
            <p:cNvSpPr>
              <a:spLocks/>
            </p:cNvSpPr>
            <p:nvPr/>
          </p:nvSpPr>
          <p:spPr bwMode="auto">
            <a:xfrm>
              <a:off x="7221" y="39"/>
              <a:ext cx="323" cy="370"/>
            </a:xfrm>
            <a:custGeom>
              <a:avLst/>
              <a:gdLst>
                <a:gd name="T0" fmla="*/ 101 w 135"/>
                <a:gd name="T1" fmla="*/ 106 h 155"/>
                <a:gd name="T2" fmla="*/ 131 w 135"/>
                <a:gd name="T3" fmla="*/ 0 h 155"/>
                <a:gd name="T4" fmla="*/ 37 w 135"/>
                <a:gd name="T5" fmla="*/ 58 h 155"/>
                <a:gd name="T6" fmla="*/ 25 w 135"/>
                <a:gd name="T7" fmla="*/ 141 h 155"/>
                <a:gd name="T8" fmla="*/ 101 w 135"/>
                <a:gd name="T9" fmla="*/ 106 h 155"/>
              </a:gdLst>
              <a:ahLst/>
              <a:cxnLst>
                <a:cxn ang="0">
                  <a:pos x="T0" y="T1"/>
                </a:cxn>
                <a:cxn ang="0">
                  <a:pos x="T2" y="T3"/>
                </a:cxn>
                <a:cxn ang="0">
                  <a:pos x="T4" y="T5"/>
                </a:cxn>
                <a:cxn ang="0">
                  <a:pos x="T6" y="T7"/>
                </a:cxn>
                <a:cxn ang="0">
                  <a:pos x="T8" y="T9"/>
                </a:cxn>
              </a:cxnLst>
              <a:rect l="0" t="0" r="r" b="b"/>
              <a:pathLst>
                <a:path w="135" h="155">
                  <a:moveTo>
                    <a:pt x="101" y="106"/>
                  </a:moveTo>
                  <a:cubicBezTo>
                    <a:pt x="135" y="57"/>
                    <a:pt x="119" y="41"/>
                    <a:pt x="131" y="0"/>
                  </a:cubicBezTo>
                  <a:cubicBezTo>
                    <a:pt x="95" y="23"/>
                    <a:pt x="75" y="11"/>
                    <a:pt x="37" y="58"/>
                  </a:cubicBezTo>
                  <a:cubicBezTo>
                    <a:pt x="0" y="105"/>
                    <a:pt x="25" y="141"/>
                    <a:pt x="25" y="141"/>
                  </a:cubicBezTo>
                  <a:cubicBezTo>
                    <a:pt x="25" y="141"/>
                    <a:pt x="67" y="155"/>
                    <a:pt x="101" y="106"/>
                  </a:cubicBezTo>
                </a:path>
              </a:pathLst>
            </a:custGeom>
            <a:solidFill>
              <a:srgbClr val="CF2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04">
              <a:extLst>
                <a:ext uri="{FF2B5EF4-FFF2-40B4-BE49-F238E27FC236}">
                  <a16:creationId xmlns:a16="http://schemas.microsoft.com/office/drawing/2014/main" id="{CFBE88BD-8AB1-48E3-9522-59D9396C2E92}"/>
                </a:ext>
              </a:extLst>
            </p:cNvPr>
            <p:cNvSpPr>
              <a:spLocks/>
            </p:cNvSpPr>
            <p:nvPr/>
          </p:nvSpPr>
          <p:spPr bwMode="auto">
            <a:xfrm>
              <a:off x="7281" y="80"/>
              <a:ext cx="222" cy="296"/>
            </a:xfrm>
            <a:custGeom>
              <a:avLst/>
              <a:gdLst>
                <a:gd name="T0" fmla="*/ 73 w 93"/>
                <a:gd name="T1" fmla="*/ 51 h 124"/>
                <a:gd name="T2" fmla="*/ 56 w 93"/>
                <a:gd name="T3" fmla="*/ 52 h 124"/>
                <a:gd name="T4" fmla="*/ 67 w 93"/>
                <a:gd name="T5" fmla="*/ 36 h 124"/>
                <a:gd name="T6" fmla="*/ 86 w 93"/>
                <a:gd name="T7" fmla="*/ 34 h 124"/>
                <a:gd name="T8" fmla="*/ 68 w 93"/>
                <a:gd name="T9" fmla="*/ 35 h 124"/>
                <a:gd name="T10" fmla="*/ 81 w 93"/>
                <a:gd name="T11" fmla="*/ 17 h 124"/>
                <a:gd name="T12" fmla="*/ 92 w 93"/>
                <a:gd name="T13" fmla="*/ 16 h 124"/>
                <a:gd name="T14" fmla="*/ 82 w 93"/>
                <a:gd name="T15" fmla="*/ 16 h 124"/>
                <a:gd name="T16" fmla="*/ 93 w 93"/>
                <a:gd name="T17" fmla="*/ 0 h 124"/>
                <a:gd name="T18" fmla="*/ 81 w 93"/>
                <a:gd name="T19" fmla="*/ 15 h 124"/>
                <a:gd name="T20" fmla="*/ 78 w 93"/>
                <a:gd name="T21" fmla="*/ 5 h 124"/>
                <a:gd name="T22" fmla="*/ 80 w 93"/>
                <a:gd name="T23" fmla="*/ 16 h 124"/>
                <a:gd name="T24" fmla="*/ 67 w 93"/>
                <a:gd name="T25" fmla="*/ 33 h 124"/>
                <a:gd name="T26" fmla="*/ 62 w 93"/>
                <a:gd name="T27" fmla="*/ 16 h 124"/>
                <a:gd name="T28" fmla="*/ 65 w 93"/>
                <a:gd name="T29" fmla="*/ 35 h 124"/>
                <a:gd name="T30" fmla="*/ 54 w 93"/>
                <a:gd name="T31" fmla="*/ 50 h 124"/>
                <a:gd name="T32" fmla="*/ 49 w 93"/>
                <a:gd name="T33" fmla="*/ 33 h 124"/>
                <a:gd name="T34" fmla="*/ 52 w 93"/>
                <a:gd name="T35" fmla="*/ 52 h 124"/>
                <a:gd name="T36" fmla="*/ 45 w 93"/>
                <a:gd name="T37" fmla="*/ 61 h 124"/>
                <a:gd name="T38" fmla="*/ 41 w 93"/>
                <a:gd name="T39" fmla="*/ 67 h 124"/>
                <a:gd name="T40" fmla="*/ 37 w 93"/>
                <a:gd name="T41" fmla="*/ 50 h 124"/>
                <a:gd name="T42" fmla="*/ 40 w 93"/>
                <a:gd name="T43" fmla="*/ 69 h 124"/>
                <a:gd name="T44" fmla="*/ 28 w 93"/>
                <a:gd name="T45" fmla="*/ 84 h 124"/>
                <a:gd name="T46" fmla="*/ 24 w 93"/>
                <a:gd name="T47" fmla="*/ 67 h 124"/>
                <a:gd name="T48" fmla="*/ 27 w 93"/>
                <a:gd name="T49" fmla="*/ 86 h 124"/>
                <a:gd name="T50" fmla="*/ 15 w 93"/>
                <a:gd name="T51" fmla="*/ 102 h 124"/>
                <a:gd name="T52" fmla="*/ 11 w 93"/>
                <a:gd name="T53" fmla="*/ 84 h 124"/>
                <a:gd name="T54" fmla="*/ 14 w 93"/>
                <a:gd name="T55" fmla="*/ 103 h 124"/>
                <a:gd name="T56" fmla="*/ 0 w 93"/>
                <a:gd name="T57" fmla="*/ 124 h 124"/>
                <a:gd name="T58" fmla="*/ 16 w 93"/>
                <a:gd name="T59" fmla="*/ 105 h 124"/>
                <a:gd name="T60" fmla="*/ 35 w 93"/>
                <a:gd name="T61" fmla="*/ 102 h 124"/>
                <a:gd name="T62" fmla="*/ 17 w 93"/>
                <a:gd name="T63" fmla="*/ 103 h 124"/>
                <a:gd name="T64" fmla="*/ 29 w 93"/>
                <a:gd name="T65" fmla="*/ 87 h 124"/>
                <a:gd name="T66" fmla="*/ 48 w 93"/>
                <a:gd name="T67" fmla="*/ 85 h 124"/>
                <a:gd name="T68" fmla="*/ 30 w 93"/>
                <a:gd name="T69" fmla="*/ 86 h 124"/>
                <a:gd name="T70" fmla="*/ 42 w 93"/>
                <a:gd name="T71" fmla="*/ 70 h 124"/>
                <a:gd name="T72" fmla="*/ 61 w 93"/>
                <a:gd name="T73" fmla="*/ 68 h 124"/>
                <a:gd name="T74" fmla="*/ 43 w 93"/>
                <a:gd name="T75" fmla="*/ 69 h 124"/>
                <a:gd name="T76" fmla="*/ 47 w 93"/>
                <a:gd name="T77" fmla="*/ 63 h 124"/>
                <a:gd name="T78" fmla="*/ 55 w 93"/>
                <a:gd name="T79" fmla="*/ 53 h 124"/>
                <a:gd name="T80" fmla="*/ 73 w 93"/>
                <a:gd name="T81" fmla="*/ 5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 h="124">
                  <a:moveTo>
                    <a:pt x="73" y="51"/>
                  </a:moveTo>
                  <a:cubicBezTo>
                    <a:pt x="64" y="51"/>
                    <a:pt x="59" y="52"/>
                    <a:pt x="56" y="52"/>
                  </a:cubicBezTo>
                  <a:cubicBezTo>
                    <a:pt x="60" y="46"/>
                    <a:pt x="64" y="41"/>
                    <a:pt x="67" y="36"/>
                  </a:cubicBezTo>
                  <a:cubicBezTo>
                    <a:pt x="80" y="35"/>
                    <a:pt x="86" y="34"/>
                    <a:pt x="86" y="34"/>
                  </a:cubicBezTo>
                  <a:cubicBezTo>
                    <a:pt x="77" y="34"/>
                    <a:pt x="71" y="35"/>
                    <a:pt x="68" y="35"/>
                  </a:cubicBezTo>
                  <a:cubicBezTo>
                    <a:pt x="74" y="28"/>
                    <a:pt x="78" y="22"/>
                    <a:pt x="81" y="17"/>
                  </a:cubicBezTo>
                  <a:cubicBezTo>
                    <a:pt x="88" y="16"/>
                    <a:pt x="92" y="16"/>
                    <a:pt x="92" y="16"/>
                  </a:cubicBezTo>
                  <a:cubicBezTo>
                    <a:pt x="87" y="16"/>
                    <a:pt x="83" y="16"/>
                    <a:pt x="82" y="16"/>
                  </a:cubicBezTo>
                  <a:cubicBezTo>
                    <a:pt x="90" y="5"/>
                    <a:pt x="93" y="0"/>
                    <a:pt x="93" y="0"/>
                  </a:cubicBezTo>
                  <a:cubicBezTo>
                    <a:pt x="93" y="0"/>
                    <a:pt x="89" y="5"/>
                    <a:pt x="81" y="15"/>
                  </a:cubicBezTo>
                  <a:cubicBezTo>
                    <a:pt x="80" y="14"/>
                    <a:pt x="80" y="11"/>
                    <a:pt x="78" y="5"/>
                  </a:cubicBezTo>
                  <a:cubicBezTo>
                    <a:pt x="78" y="5"/>
                    <a:pt x="79" y="9"/>
                    <a:pt x="80" y="16"/>
                  </a:cubicBezTo>
                  <a:cubicBezTo>
                    <a:pt x="76" y="21"/>
                    <a:pt x="72" y="27"/>
                    <a:pt x="67" y="33"/>
                  </a:cubicBezTo>
                  <a:cubicBezTo>
                    <a:pt x="66" y="31"/>
                    <a:pt x="65" y="25"/>
                    <a:pt x="62" y="16"/>
                  </a:cubicBezTo>
                  <a:cubicBezTo>
                    <a:pt x="62" y="16"/>
                    <a:pt x="63" y="23"/>
                    <a:pt x="65" y="35"/>
                  </a:cubicBezTo>
                  <a:cubicBezTo>
                    <a:pt x="62" y="39"/>
                    <a:pt x="58" y="45"/>
                    <a:pt x="54" y="50"/>
                  </a:cubicBezTo>
                  <a:cubicBezTo>
                    <a:pt x="53" y="47"/>
                    <a:pt x="52" y="42"/>
                    <a:pt x="49" y="33"/>
                  </a:cubicBezTo>
                  <a:cubicBezTo>
                    <a:pt x="49" y="33"/>
                    <a:pt x="50" y="40"/>
                    <a:pt x="52" y="52"/>
                  </a:cubicBezTo>
                  <a:cubicBezTo>
                    <a:pt x="50" y="55"/>
                    <a:pt x="48" y="58"/>
                    <a:pt x="45" y="61"/>
                  </a:cubicBezTo>
                  <a:cubicBezTo>
                    <a:pt x="44" y="63"/>
                    <a:pt x="42" y="65"/>
                    <a:pt x="41" y="67"/>
                  </a:cubicBezTo>
                  <a:cubicBezTo>
                    <a:pt x="40" y="64"/>
                    <a:pt x="39" y="59"/>
                    <a:pt x="37" y="50"/>
                  </a:cubicBezTo>
                  <a:cubicBezTo>
                    <a:pt x="37" y="50"/>
                    <a:pt x="37" y="57"/>
                    <a:pt x="40" y="69"/>
                  </a:cubicBezTo>
                  <a:cubicBezTo>
                    <a:pt x="35" y="74"/>
                    <a:pt x="32" y="80"/>
                    <a:pt x="28" y="84"/>
                  </a:cubicBezTo>
                  <a:cubicBezTo>
                    <a:pt x="28" y="82"/>
                    <a:pt x="27" y="76"/>
                    <a:pt x="24" y="67"/>
                  </a:cubicBezTo>
                  <a:cubicBezTo>
                    <a:pt x="24" y="67"/>
                    <a:pt x="25" y="74"/>
                    <a:pt x="27" y="86"/>
                  </a:cubicBezTo>
                  <a:cubicBezTo>
                    <a:pt x="22" y="92"/>
                    <a:pt x="19" y="97"/>
                    <a:pt x="15" y="102"/>
                  </a:cubicBezTo>
                  <a:cubicBezTo>
                    <a:pt x="15" y="99"/>
                    <a:pt x="14" y="94"/>
                    <a:pt x="11" y="84"/>
                  </a:cubicBezTo>
                  <a:cubicBezTo>
                    <a:pt x="11" y="84"/>
                    <a:pt x="12" y="91"/>
                    <a:pt x="14" y="103"/>
                  </a:cubicBezTo>
                  <a:cubicBezTo>
                    <a:pt x="4" y="118"/>
                    <a:pt x="0" y="124"/>
                    <a:pt x="0" y="124"/>
                  </a:cubicBezTo>
                  <a:cubicBezTo>
                    <a:pt x="0" y="124"/>
                    <a:pt x="5" y="118"/>
                    <a:pt x="16" y="105"/>
                  </a:cubicBezTo>
                  <a:cubicBezTo>
                    <a:pt x="28" y="103"/>
                    <a:pt x="35" y="102"/>
                    <a:pt x="35" y="102"/>
                  </a:cubicBezTo>
                  <a:cubicBezTo>
                    <a:pt x="25" y="102"/>
                    <a:pt x="19" y="103"/>
                    <a:pt x="17" y="103"/>
                  </a:cubicBezTo>
                  <a:cubicBezTo>
                    <a:pt x="20" y="99"/>
                    <a:pt x="24" y="93"/>
                    <a:pt x="29" y="87"/>
                  </a:cubicBezTo>
                  <a:cubicBezTo>
                    <a:pt x="41" y="86"/>
                    <a:pt x="48" y="85"/>
                    <a:pt x="48" y="85"/>
                  </a:cubicBezTo>
                  <a:cubicBezTo>
                    <a:pt x="38" y="85"/>
                    <a:pt x="33" y="86"/>
                    <a:pt x="30" y="86"/>
                  </a:cubicBezTo>
                  <a:cubicBezTo>
                    <a:pt x="34" y="81"/>
                    <a:pt x="38" y="76"/>
                    <a:pt x="42" y="70"/>
                  </a:cubicBezTo>
                  <a:cubicBezTo>
                    <a:pt x="54" y="69"/>
                    <a:pt x="61" y="68"/>
                    <a:pt x="61" y="68"/>
                  </a:cubicBezTo>
                  <a:cubicBezTo>
                    <a:pt x="51" y="68"/>
                    <a:pt x="46" y="69"/>
                    <a:pt x="43" y="69"/>
                  </a:cubicBezTo>
                  <a:cubicBezTo>
                    <a:pt x="45" y="67"/>
                    <a:pt x="46" y="65"/>
                    <a:pt x="47" y="63"/>
                  </a:cubicBezTo>
                  <a:cubicBezTo>
                    <a:pt x="50" y="60"/>
                    <a:pt x="52" y="57"/>
                    <a:pt x="55" y="53"/>
                  </a:cubicBezTo>
                  <a:cubicBezTo>
                    <a:pt x="67" y="52"/>
                    <a:pt x="73" y="51"/>
                    <a:pt x="73" y="51"/>
                  </a:cubicBezTo>
                </a:path>
              </a:pathLst>
            </a:custGeom>
            <a:solidFill>
              <a:srgbClr val="A41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05">
              <a:extLst>
                <a:ext uri="{FF2B5EF4-FFF2-40B4-BE49-F238E27FC236}">
                  <a16:creationId xmlns:a16="http://schemas.microsoft.com/office/drawing/2014/main" id="{EB3CE1D7-681D-4118-8C9F-A62529818471}"/>
                </a:ext>
              </a:extLst>
            </p:cNvPr>
            <p:cNvSpPr>
              <a:spLocks noEditPoints="1"/>
            </p:cNvSpPr>
            <p:nvPr/>
          </p:nvSpPr>
          <p:spPr bwMode="auto">
            <a:xfrm>
              <a:off x="7532" y="39"/>
              <a:ext cx="2" cy="5"/>
            </a:xfrm>
            <a:custGeom>
              <a:avLst/>
              <a:gdLst>
                <a:gd name="T0" fmla="*/ 0 w 1"/>
                <a:gd name="T1" fmla="*/ 2 h 2"/>
                <a:gd name="T2" fmla="*/ 0 w 1"/>
                <a:gd name="T3" fmla="*/ 2 h 2"/>
                <a:gd name="T4" fmla="*/ 0 w 1"/>
                <a:gd name="T5" fmla="*/ 2 h 2"/>
                <a:gd name="T6" fmla="*/ 0 w 1"/>
                <a:gd name="T7" fmla="*/ 2 h 2"/>
                <a:gd name="T8" fmla="*/ 0 w 1"/>
                <a:gd name="T9" fmla="*/ 2 h 2"/>
                <a:gd name="T10" fmla="*/ 0 w 1"/>
                <a:gd name="T11" fmla="*/ 2 h 2"/>
                <a:gd name="T12" fmla="*/ 0 w 1"/>
                <a:gd name="T13" fmla="*/ 2 h 2"/>
                <a:gd name="T14" fmla="*/ 0 w 1"/>
                <a:gd name="T15" fmla="*/ 2 h 2"/>
                <a:gd name="T16" fmla="*/ 0 w 1"/>
                <a:gd name="T17" fmla="*/ 2 h 2"/>
                <a:gd name="T18" fmla="*/ 0 w 1"/>
                <a:gd name="T19" fmla="*/ 2 h 2"/>
                <a:gd name="T20" fmla="*/ 0 w 1"/>
                <a:gd name="T21" fmla="*/ 2 h 2"/>
                <a:gd name="T22" fmla="*/ 0 w 1"/>
                <a:gd name="T23" fmla="*/ 2 h 2"/>
                <a:gd name="T24" fmla="*/ 0 w 1"/>
                <a:gd name="T25" fmla="*/ 2 h 2"/>
                <a:gd name="T26" fmla="*/ 1 w 1"/>
                <a:gd name="T27" fmla="*/ 1 h 2"/>
                <a:gd name="T28" fmla="*/ 1 w 1"/>
                <a:gd name="T29" fmla="*/ 1 h 2"/>
                <a:gd name="T30" fmla="*/ 1 w 1"/>
                <a:gd name="T31" fmla="*/ 1 h 2"/>
                <a:gd name="T32" fmla="*/ 1 w 1"/>
                <a:gd name="T33" fmla="*/ 1 h 2"/>
                <a:gd name="T34" fmla="*/ 1 w 1"/>
                <a:gd name="T35" fmla="*/ 1 h 2"/>
                <a:gd name="T36" fmla="*/ 1 w 1"/>
                <a:gd name="T37" fmla="*/ 1 h 2"/>
                <a:gd name="T38" fmla="*/ 0 w 1"/>
                <a:gd name="T39" fmla="*/ 1 h 2"/>
                <a:gd name="T40" fmla="*/ 0 w 1"/>
                <a:gd name="T41" fmla="*/ 1 h 2"/>
                <a:gd name="T42" fmla="*/ 1 w 1"/>
                <a:gd name="T43" fmla="*/ 1 h 2"/>
                <a:gd name="T44" fmla="*/ 0 w 1"/>
                <a:gd name="T45" fmla="*/ 1 h 2"/>
                <a:gd name="T46" fmla="*/ 0 w 1"/>
                <a:gd name="T47" fmla="*/ 1 h 2"/>
                <a:gd name="T48" fmla="*/ 1 w 1"/>
                <a:gd name="T49" fmla="*/ 1 h 2"/>
                <a:gd name="T50" fmla="*/ 1 w 1"/>
                <a:gd name="T51" fmla="*/ 1 h 2"/>
                <a:gd name="T52" fmla="*/ 1 w 1"/>
                <a:gd name="T53" fmla="*/ 1 h 2"/>
                <a:gd name="T54" fmla="*/ 0 w 1"/>
                <a:gd name="T55" fmla="*/ 1 h 2"/>
                <a:gd name="T56" fmla="*/ 0 w 1"/>
                <a:gd name="T57" fmla="*/ 0 h 2"/>
                <a:gd name="T58" fmla="*/ 0 w 1"/>
                <a:gd name="T59" fmla="*/ 0 h 2"/>
                <a:gd name="T60" fmla="*/ 1 w 1"/>
                <a:gd name="T61" fmla="*/ 1 h 2"/>
                <a:gd name="T62" fmla="*/ 1 w 1"/>
                <a:gd name="T63" fmla="*/ 0 h 2"/>
                <a:gd name="T64" fmla="*/ 1 w 1"/>
                <a:gd name="T65" fmla="*/ 0 h 2"/>
                <a:gd name="T66" fmla="*/ 1 w 1"/>
                <a:gd name="T67" fmla="*/ 0 h 2"/>
                <a:gd name="T68" fmla="*/ 1 w 1"/>
                <a:gd name="T69" fmla="*/ 0 h 2"/>
                <a:gd name="T70" fmla="*/ 1 w 1"/>
                <a:gd name="T71" fmla="*/ 0 h 2"/>
                <a:gd name="T72" fmla="*/ 1 w 1"/>
                <a:gd name="T7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 h="2">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1" y="1"/>
                  </a:moveTo>
                  <a:cubicBezTo>
                    <a:pt x="1" y="1"/>
                    <a:pt x="1" y="1"/>
                    <a:pt x="0"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1" y="0"/>
                  </a:moveTo>
                  <a:cubicBezTo>
                    <a:pt x="1" y="0"/>
                    <a:pt x="1" y="0"/>
                    <a:pt x="1" y="1"/>
                  </a:cubicBezTo>
                  <a:cubicBezTo>
                    <a:pt x="1" y="0"/>
                    <a:pt x="1" y="0"/>
                    <a:pt x="1" y="0"/>
                  </a:cubicBezTo>
                  <a:moveTo>
                    <a:pt x="1" y="0"/>
                  </a:moveTo>
                  <a:cubicBezTo>
                    <a:pt x="1" y="0"/>
                    <a:pt x="0" y="0"/>
                    <a:pt x="0" y="0"/>
                  </a:cubicBezTo>
                  <a:cubicBezTo>
                    <a:pt x="0"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06">
              <a:extLst>
                <a:ext uri="{FF2B5EF4-FFF2-40B4-BE49-F238E27FC236}">
                  <a16:creationId xmlns:a16="http://schemas.microsoft.com/office/drawing/2014/main" id="{1221901B-2A6F-49C6-82BE-508851F4DB45}"/>
                </a:ext>
              </a:extLst>
            </p:cNvPr>
            <p:cNvSpPr>
              <a:spLocks noEditPoints="1"/>
            </p:cNvSpPr>
            <p:nvPr/>
          </p:nvSpPr>
          <p:spPr bwMode="auto">
            <a:xfrm>
              <a:off x="7364" y="39"/>
              <a:ext cx="170" cy="165"/>
            </a:xfrm>
            <a:custGeom>
              <a:avLst/>
              <a:gdLst>
                <a:gd name="T0" fmla="*/ 44 w 71"/>
                <a:gd name="T1" fmla="*/ 30 h 69"/>
                <a:gd name="T2" fmla="*/ 71 w 71"/>
                <a:gd name="T3" fmla="*/ 0 h 69"/>
                <a:gd name="T4" fmla="*/ 71 w 71"/>
                <a:gd name="T5" fmla="*/ 0 h 69"/>
                <a:gd name="T6" fmla="*/ 71 w 71"/>
                <a:gd name="T7" fmla="*/ 0 h 69"/>
                <a:gd name="T8" fmla="*/ 71 w 71"/>
                <a:gd name="T9" fmla="*/ 0 h 69"/>
                <a:gd name="T10" fmla="*/ 70 w 71"/>
                <a:gd name="T11" fmla="*/ 0 h 69"/>
                <a:gd name="T12" fmla="*/ 70 w 71"/>
                <a:gd name="T13" fmla="*/ 1 h 69"/>
                <a:gd name="T14" fmla="*/ 70 w 71"/>
                <a:gd name="T15" fmla="*/ 1 h 69"/>
                <a:gd name="T16" fmla="*/ 70 w 71"/>
                <a:gd name="T17" fmla="*/ 1 h 69"/>
                <a:gd name="T18" fmla="*/ 0 w 71"/>
                <a:gd name="T19" fmla="*/ 35 h 69"/>
                <a:gd name="T20" fmla="*/ 27 w 71"/>
                <a:gd name="T21" fmla="*/ 24 h 69"/>
                <a:gd name="T22" fmla="*/ 26 w 71"/>
                <a:gd name="T23" fmla="*/ 28 h 69"/>
                <a:gd name="T24" fmla="*/ 43 w 71"/>
                <a:gd name="T25" fmla="*/ 22 h 69"/>
                <a:gd name="T26" fmla="*/ 44 w 71"/>
                <a:gd name="T27" fmla="*/ 23 h 69"/>
                <a:gd name="T28" fmla="*/ 49 w 71"/>
                <a:gd name="T29" fmla="*/ 29 h 69"/>
                <a:gd name="T30" fmla="*/ 52 w 71"/>
                <a:gd name="T31" fmla="*/ 26 h 69"/>
                <a:gd name="T32" fmla="*/ 55 w 71"/>
                <a:gd name="T33" fmla="*/ 33 h 69"/>
                <a:gd name="T34" fmla="*/ 52 w 71"/>
                <a:gd name="T35" fmla="*/ 34 h 69"/>
                <a:gd name="T36" fmla="*/ 52 w 71"/>
                <a:gd name="T37" fmla="*/ 46 h 69"/>
                <a:gd name="T38" fmla="*/ 55 w 71"/>
                <a:gd name="T39" fmla="*/ 44 h 69"/>
                <a:gd name="T40" fmla="*/ 48 w 71"/>
                <a:gd name="T41" fmla="*/ 69 h 69"/>
                <a:gd name="T42" fmla="*/ 55 w 71"/>
                <a:gd name="T43" fmla="*/ 67 h 69"/>
                <a:gd name="T44" fmla="*/ 61 w 71"/>
                <a:gd name="T45" fmla="*/ 68 h 69"/>
                <a:gd name="T46" fmla="*/ 70 w 71"/>
                <a:gd name="T47" fmla="*/ 2 h 69"/>
                <a:gd name="T48" fmla="*/ 70 w 71"/>
                <a:gd name="T49" fmla="*/ 2 h 69"/>
                <a:gd name="T50" fmla="*/ 70 w 71"/>
                <a:gd name="T51" fmla="*/ 2 h 69"/>
                <a:gd name="T52" fmla="*/ 70 w 71"/>
                <a:gd name="T53" fmla="*/ 2 h 69"/>
                <a:gd name="T54" fmla="*/ 70 w 71"/>
                <a:gd name="T55" fmla="*/ 2 h 69"/>
                <a:gd name="T56" fmla="*/ 70 w 71"/>
                <a:gd name="T57" fmla="*/ 2 h 69"/>
                <a:gd name="T58" fmla="*/ 70 w 71"/>
                <a:gd name="T59" fmla="*/ 2 h 69"/>
                <a:gd name="T60" fmla="*/ 70 w 71"/>
                <a:gd name="T61" fmla="*/ 2 h 69"/>
                <a:gd name="T62" fmla="*/ 70 w 71"/>
                <a:gd name="T63" fmla="*/ 1 h 69"/>
                <a:gd name="T64" fmla="*/ 71 w 71"/>
                <a:gd name="T65" fmla="*/ 1 h 69"/>
                <a:gd name="T66" fmla="*/ 71 w 71"/>
                <a:gd name="T67" fmla="*/ 1 h 69"/>
                <a:gd name="T68" fmla="*/ 71 w 71"/>
                <a:gd name="T69" fmla="*/ 1 h 69"/>
                <a:gd name="T70" fmla="*/ 71 w 71"/>
                <a:gd name="T71" fmla="*/ 1 h 69"/>
                <a:gd name="T72" fmla="*/ 71 w 71"/>
                <a:gd name="T73" fmla="*/ 1 h 69"/>
                <a:gd name="T74" fmla="*/ 71 w 71"/>
                <a:gd name="T75" fmla="*/ 1 h 69"/>
                <a:gd name="T76" fmla="*/ 71 w 71"/>
                <a:gd name="T77" fmla="*/ 1 h 69"/>
                <a:gd name="T78" fmla="*/ 71 w 71"/>
                <a:gd name="T79" fmla="*/ 0 h 69"/>
                <a:gd name="T80" fmla="*/ 71 w 71"/>
                <a:gd name="T8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1" h="69">
                  <a:moveTo>
                    <a:pt x="43" y="24"/>
                  </a:moveTo>
                  <a:cubicBezTo>
                    <a:pt x="41" y="27"/>
                    <a:pt x="42" y="30"/>
                    <a:pt x="44" y="30"/>
                  </a:cubicBezTo>
                  <a:cubicBezTo>
                    <a:pt x="44" y="27"/>
                    <a:pt x="44" y="25"/>
                    <a:pt x="43" y="24"/>
                  </a:cubicBezTo>
                  <a:moveTo>
                    <a:pt x="71" y="0"/>
                  </a:moveTo>
                  <a:cubicBezTo>
                    <a:pt x="71" y="0"/>
                    <a:pt x="71" y="0"/>
                    <a:pt x="71" y="0"/>
                  </a:cubicBezTo>
                  <a:cubicBezTo>
                    <a:pt x="71" y="0"/>
                    <a:pt x="71" y="0"/>
                    <a:pt x="71" y="0"/>
                  </a:cubicBezTo>
                  <a:cubicBezTo>
                    <a:pt x="71" y="0"/>
                    <a:pt x="71" y="0"/>
                    <a:pt x="71" y="0"/>
                  </a:cubicBezTo>
                  <a:cubicBezTo>
                    <a:pt x="71" y="0"/>
                    <a:pt x="71" y="0"/>
                    <a:pt x="71" y="0"/>
                  </a:cubicBezTo>
                  <a:cubicBezTo>
                    <a:pt x="71" y="0"/>
                    <a:pt x="71" y="0"/>
                    <a:pt x="71" y="0"/>
                  </a:cubicBezTo>
                  <a:cubicBezTo>
                    <a:pt x="71" y="0"/>
                    <a:pt x="71" y="0"/>
                    <a:pt x="71" y="0"/>
                  </a:cubicBezTo>
                  <a:cubicBezTo>
                    <a:pt x="71" y="0"/>
                    <a:pt x="70" y="0"/>
                    <a:pt x="70" y="0"/>
                  </a:cubicBezTo>
                  <a:cubicBezTo>
                    <a:pt x="70" y="0"/>
                    <a:pt x="70" y="0"/>
                    <a:pt x="70" y="0"/>
                  </a:cubicBezTo>
                  <a:cubicBezTo>
                    <a:pt x="70" y="0"/>
                    <a:pt x="70" y="1"/>
                    <a:pt x="70" y="1"/>
                  </a:cubicBezTo>
                  <a:cubicBezTo>
                    <a:pt x="70" y="1"/>
                    <a:pt x="70" y="1"/>
                    <a:pt x="70" y="1"/>
                  </a:cubicBezTo>
                  <a:cubicBezTo>
                    <a:pt x="70" y="1"/>
                    <a:pt x="70" y="1"/>
                    <a:pt x="70" y="1"/>
                  </a:cubicBezTo>
                  <a:cubicBezTo>
                    <a:pt x="70" y="1"/>
                    <a:pt x="70" y="1"/>
                    <a:pt x="70" y="1"/>
                  </a:cubicBezTo>
                  <a:cubicBezTo>
                    <a:pt x="70" y="1"/>
                    <a:pt x="70" y="1"/>
                    <a:pt x="70" y="1"/>
                  </a:cubicBezTo>
                  <a:cubicBezTo>
                    <a:pt x="70" y="1"/>
                    <a:pt x="70" y="1"/>
                    <a:pt x="70" y="1"/>
                  </a:cubicBezTo>
                  <a:cubicBezTo>
                    <a:pt x="70" y="1"/>
                    <a:pt x="70" y="1"/>
                    <a:pt x="70" y="1"/>
                  </a:cubicBezTo>
                  <a:cubicBezTo>
                    <a:pt x="43" y="18"/>
                    <a:pt x="24" y="15"/>
                    <a:pt x="0" y="35"/>
                  </a:cubicBezTo>
                  <a:cubicBezTo>
                    <a:pt x="0" y="36"/>
                    <a:pt x="0" y="36"/>
                    <a:pt x="0" y="37"/>
                  </a:cubicBezTo>
                  <a:cubicBezTo>
                    <a:pt x="10" y="32"/>
                    <a:pt x="25" y="24"/>
                    <a:pt x="27" y="24"/>
                  </a:cubicBezTo>
                  <a:cubicBezTo>
                    <a:pt x="28" y="24"/>
                    <a:pt x="28" y="24"/>
                    <a:pt x="27" y="26"/>
                  </a:cubicBezTo>
                  <a:cubicBezTo>
                    <a:pt x="25" y="27"/>
                    <a:pt x="25" y="28"/>
                    <a:pt x="26" y="28"/>
                  </a:cubicBezTo>
                  <a:cubicBezTo>
                    <a:pt x="27" y="28"/>
                    <a:pt x="31" y="26"/>
                    <a:pt x="34" y="25"/>
                  </a:cubicBezTo>
                  <a:cubicBezTo>
                    <a:pt x="38" y="23"/>
                    <a:pt x="42" y="22"/>
                    <a:pt x="43" y="22"/>
                  </a:cubicBezTo>
                  <a:cubicBezTo>
                    <a:pt x="44" y="22"/>
                    <a:pt x="44" y="22"/>
                    <a:pt x="44" y="23"/>
                  </a:cubicBezTo>
                  <a:cubicBezTo>
                    <a:pt x="44" y="23"/>
                    <a:pt x="44" y="23"/>
                    <a:pt x="44" y="23"/>
                  </a:cubicBezTo>
                  <a:cubicBezTo>
                    <a:pt x="44" y="26"/>
                    <a:pt x="45" y="28"/>
                    <a:pt x="45" y="30"/>
                  </a:cubicBezTo>
                  <a:cubicBezTo>
                    <a:pt x="46" y="30"/>
                    <a:pt x="47" y="29"/>
                    <a:pt x="49" y="29"/>
                  </a:cubicBezTo>
                  <a:cubicBezTo>
                    <a:pt x="55" y="21"/>
                    <a:pt x="58" y="17"/>
                    <a:pt x="58" y="17"/>
                  </a:cubicBezTo>
                  <a:cubicBezTo>
                    <a:pt x="58" y="17"/>
                    <a:pt x="56" y="20"/>
                    <a:pt x="52" y="26"/>
                  </a:cubicBezTo>
                  <a:cubicBezTo>
                    <a:pt x="53" y="27"/>
                    <a:pt x="53" y="29"/>
                    <a:pt x="52" y="33"/>
                  </a:cubicBezTo>
                  <a:cubicBezTo>
                    <a:pt x="53" y="33"/>
                    <a:pt x="54" y="33"/>
                    <a:pt x="55" y="33"/>
                  </a:cubicBezTo>
                  <a:cubicBezTo>
                    <a:pt x="56" y="33"/>
                    <a:pt x="56" y="33"/>
                    <a:pt x="57" y="33"/>
                  </a:cubicBezTo>
                  <a:cubicBezTo>
                    <a:pt x="57" y="33"/>
                    <a:pt x="56" y="33"/>
                    <a:pt x="52" y="34"/>
                  </a:cubicBezTo>
                  <a:cubicBezTo>
                    <a:pt x="52" y="35"/>
                    <a:pt x="52" y="35"/>
                    <a:pt x="52" y="36"/>
                  </a:cubicBezTo>
                  <a:cubicBezTo>
                    <a:pt x="51" y="41"/>
                    <a:pt x="51" y="46"/>
                    <a:pt x="52" y="46"/>
                  </a:cubicBezTo>
                  <a:cubicBezTo>
                    <a:pt x="52" y="46"/>
                    <a:pt x="53" y="46"/>
                    <a:pt x="54" y="45"/>
                  </a:cubicBezTo>
                  <a:cubicBezTo>
                    <a:pt x="54" y="44"/>
                    <a:pt x="55" y="44"/>
                    <a:pt x="55" y="44"/>
                  </a:cubicBezTo>
                  <a:cubicBezTo>
                    <a:pt x="56" y="44"/>
                    <a:pt x="53" y="51"/>
                    <a:pt x="51" y="58"/>
                  </a:cubicBezTo>
                  <a:cubicBezTo>
                    <a:pt x="50" y="62"/>
                    <a:pt x="48" y="67"/>
                    <a:pt x="48" y="69"/>
                  </a:cubicBezTo>
                  <a:cubicBezTo>
                    <a:pt x="49" y="69"/>
                    <a:pt x="51" y="69"/>
                    <a:pt x="52" y="69"/>
                  </a:cubicBezTo>
                  <a:cubicBezTo>
                    <a:pt x="53" y="67"/>
                    <a:pt x="54" y="67"/>
                    <a:pt x="55" y="67"/>
                  </a:cubicBezTo>
                  <a:cubicBezTo>
                    <a:pt x="56" y="67"/>
                    <a:pt x="56" y="67"/>
                    <a:pt x="56" y="68"/>
                  </a:cubicBezTo>
                  <a:cubicBezTo>
                    <a:pt x="58" y="68"/>
                    <a:pt x="59" y="68"/>
                    <a:pt x="61" y="68"/>
                  </a:cubicBezTo>
                  <a:cubicBezTo>
                    <a:pt x="68" y="45"/>
                    <a:pt x="63" y="29"/>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2"/>
                    <a:pt x="70" y="2"/>
                  </a:cubicBezTo>
                  <a:cubicBezTo>
                    <a:pt x="70" y="2"/>
                    <a:pt x="70" y="1"/>
                    <a:pt x="70" y="1"/>
                  </a:cubicBezTo>
                  <a:cubicBezTo>
                    <a:pt x="70" y="1"/>
                    <a:pt x="70" y="1"/>
                    <a:pt x="70"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1"/>
                    <a:pt x="71" y="1"/>
                    <a:pt x="71" y="1"/>
                  </a:cubicBezTo>
                  <a:cubicBezTo>
                    <a:pt x="71" y="0"/>
                    <a:pt x="71" y="0"/>
                    <a:pt x="71" y="0"/>
                  </a:cubicBezTo>
                  <a:cubicBezTo>
                    <a:pt x="71" y="0"/>
                    <a:pt x="71" y="0"/>
                    <a:pt x="71" y="0"/>
                  </a:cubicBezTo>
                  <a:cubicBezTo>
                    <a:pt x="71" y="0"/>
                    <a:pt x="71" y="0"/>
                    <a:pt x="71" y="0"/>
                  </a:cubicBezTo>
                  <a:cubicBezTo>
                    <a:pt x="71" y="0"/>
                    <a:pt x="71" y="0"/>
                    <a:pt x="71" y="0"/>
                  </a:cubicBezTo>
                </a:path>
              </a:pathLst>
            </a:custGeom>
            <a:solidFill>
              <a:srgbClr val="D540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07">
              <a:extLst>
                <a:ext uri="{FF2B5EF4-FFF2-40B4-BE49-F238E27FC236}">
                  <a16:creationId xmlns:a16="http://schemas.microsoft.com/office/drawing/2014/main" id="{064BEFC8-EF21-41B8-B933-DEF6288A7934}"/>
                </a:ext>
              </a:extLst>
            </p:cNvPr>
            <p:cNvSpPr>
              <a:spLocks noEditPoints="1"/>
            </p:cNvSpPr>
            <p:nvPr/>
          </p:nvSpPr>
          <p:spPr bwMode="auto">
            <a:xfrm>
              <a:off x="7467" y="80"/>
              <a:ext cx="36" cy="40"/>
            </a:xfrm>
            <a:custGeom>
              <a:avLst/>
              <a:gdLst>
                <a:gd name="T0" fmla="*/ 12 w 15"/>
                <a:gd name="T1" fmla="*/ 16 h 17"/>
                <a:gd name="T2" fmla="*/ 9 w 15"/>
                <a:gd name="T3" fmla="*/ 16 h 17"/>
                <a:gd name="T4" fmla="*/ 9 w 15"/>
                <a:gd name="T5" fmla="*/ 17 h 17"/>
                <a:gd name="T6" fmla="*/ 14 w 15"/>
                <a:gd name="T7" fmla="*/ 16 h 17"/>
                <a:gd name="T8" fmla="*/ 12 w 15"/>
                <a:gd name="T9" fmla="*/ 16 h 17"/>
                <a:gd name="T10" fmla="*/ 1 w 15"/>
                <a:gd name="T11" fmla="*/ 6 h 17"/>
                <a:gd name="T12" fmla="*/ 0 w 15"/>
                <a:gd name="T13" fmla="*/ 7 h 17"/>
                <a:gd name="T14" fmla="*/ 1 w 15"/>
                <a:gd name="T15" fmla="*/ 13 h 17"/>
                <a:gd name="T16" fmla="*/ 2 w 15"/>
                <a:gd name="T17" fmla="*/ 13 h 17"/>
                <a:gd name="T18" fmla="*/ 2 w 15"/>
                <a:gd name="T19" fmla="*/ 13 h 17"/>
                <a:gd name="T20" fmla="*/ 1 w 15"/>
                <a:gd name="T21" fmla="*/ 6 h 17"/>
                <a:gd name="T22" fmla="*/ 15 w 15"/>
                <a:gd name="T23" fmla="*/ 0 h 17"/>
                <a:gd name="T24" fmla="*/ 6 w 15"/>
                <a:gd name="T25" fmla="*/ 12 h 17"/>
                <a:gd name="T26" fmla="*/ 8 w 15"/>
                <a:gd name="T27" fmla="*/ 10 h 17"/>
                <a:gd name="T28" fmla="*/ 9 w 15"/>
                <a:gd name="T29" fmla="*/ 9 h 17"/>
                <a:gd name="T30" fmla="*/ 9 w 15"/>
                <a:gd name="T31" fmla="*/ 9 h 17"/>
                <a:gd name="T32" fmla="*/ 15 w 15"/>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7">
                  <a:moveTo>
                    <a:pt x="12" y="16"/>
                  </a:moveTo>
                  <a:cubicBezTo>
                    <a:pt x="11" y="16"/>
                    <a:pt x="10" y="16"/>
                    <a:pt x="9" y="16"/>
                  </a:cubicBezTo>
                  <a:cubicBezTo>
                    <a:pt x="9" y="16"/>
                    <a:pt x="9" y="16"/>
                    <a:pt x="9" y="17"/>
                  </a:cubicBezTo>
                  <a:cubicBezTo>
                    <a:pt x="13" y="16"/>
                    <a:pt x="14" y="16"/>
                    <a:pt x="14" y="16"/>
                  </a:cubicBezTo>
                  <a:cubicBezTo>
                    <a:pt x="13" y="16"/>
                    <a:pt x="13" y="16"/>
                    <a:pt x="12" y="16"/>
                  </a:cubicBezTo>
                  <a:moveTo>
                    <a:pt x="1" y="6"/>
                  </a:moveTo>
                  <a:cubicBezTo>
                    <a:pt x="0" y="7"/>
                    <a:pt x="0" y="7"/>
                    <a:pt x="0" y="7"/>
                  </a:cubicBezTo>
                  <a:cubicBezTo>
                    <a:pt x="1" y="8"/>
                    <a:pt x="1" y="10"/>
                    <a:pt x="1" y="13"/>
                  </a:cubicBezTo>
                  <a:cubicBezTo>
                    <a:pt x="1" y="13"/>
                    <a:pt x="2" y="13"/>
                    <a:pt x="2" y="13"/>
                  </a:cubicBezTo>
                  <a:cubicBezTo>
                    <a:pt x="2" y="13"/>
                    <a:pt x="2" y="13"/>
                    <a:pt x="2" y="13"/>
                  </a:cubicBezTo>
                  <a:cubicBezTo>
                    <a:pt x="2" y="11"/>
                    <a:pt x="1" y="9"/>
                    <a:pt x="1" y="6"/>
                  </a:cubicBezTo>
                  <a:moveTo>
                    <a:pt x="15" y="0"/>
                  </a:moveTo>
                  <a:cubicBezTo>
                    <a:pt x="15" y="0"/>
                    <a:pt x="12" y="4"/>
                    <a:pt x="6" y="12"/>
                  </a:cubicBezTo>
                  <a:cubicBezTo>
                    <a:pt x="6" y="11"/>
                    <a:pt x="7" y="11"/>
                    <a:pt x="8" y="10"/>
                  </a:cubicBezTo>
                  <a:cubicBezTo>
                    <a:pt x="8" y="10"/>
                    <a:pt x="8" y="9"/>
                    <a:pt x="9" y="9"/>
                  </a:cubicBezTo>
                  <a:cubicBezTo>
                    <a:pt x="9" y="9"/>
                    <a:pt x="9" y="9"/>
                    <a:pt x="9" y="9"/>
                  </a:cubicBezTo>
                  <a:cubicBezTo>
                    <a:pt x="13" y="3"/>
                    <a:pt x="15" y="0"/>
                    <a:pt x="15" y="0"/>
                  </a:cubicBezTo>
                </a:path>
              </a:pathLst>
            </a:custGeom>
            <a:solidFill>
              <a:srgbClr val="B03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08">
              <a:extLst>
                <a:ext uri="{FF2B5EF4-FFF2-40B4-BE49-F238E27FC236}">
                  <a16:creationId xmlns:a16="http://schemas.microsoft.com/office/drawing/2014/main" id="{68AB2AA3-71B9-4DE2-8ABC-5AC5EC2237AA}"/>
                </a:ext>
              </a:extLst>
            </p:cNvPr>
            <p:cNvSpPr>
              <a:spLocks/>
            </p:cNvSpPr>
            <p:nvPr/>
          </p:nvSpPr>
          <p:spPr bwMode="auto">
            <a:xfrm>
              <a:off x="7276" y="175"/>
              <a:ext cx="397" cy="280"/>
            </a:xfrm>
            <a:custGeom>
              <a:avLst/>
              <a:gdLst>
                <a:gd name="T0" fmla="*/ 56 w 166"/>
                <a:gd name="T1" fmla="*/ 19 h 117"/>
                <a:gd name="T2" fmla="*/ 166 w 166"/>
                <a:gd name="T3" fmla="*/ 21 h 117"/>
                <a:gd name="T4" fmla="*/ 84 w 166"/>
                <a:gd name="T5" fmla="*/ 94 h 117"/>
                <a:gd name="T6" fmla="*/ 1 w 166"/>
                <a:gd name="T7" fmla="*/ 83 h 117"/>
                <a:gd name="T8" fmla="*/ 56 w 166"/>
                <a:gd name="T9" fmla="*/ 19 h 117"/>
              </a:gdLst>
              <a:ahLst/>
              <a:cxnLst>
                <a:cxn ang="0">
                  <a:pos x="T0" y="T1"/>
                </a:cxn>
                <a:cxn ang="0">
                  <a:pos x="T2" y="T3"/>
                </a:cxn>
                <a:cxn ang="0">
                  <a:pos x="T4" y="T5"/>
                </a:cxn>
                <a:cxn ang="0">
                  <a:pos x="T6" y="T7"/>
                </a:cxn>
                <a:cxn ang="0">
                  <a:pos x="T8" y="T9"/>
                </a:cxn>
              </a:cxnLst>
              <a:rect l="0" t="0" r="r" b="b"/>
              <a:pathLst>
                <a:path w="166" h="117">
                  <a:moveTo>
                    <a:pt x="56" y="19"/>
                  </a:moveTo>
                  <a:cubicBezTo>
                    <a:pt x="113" y="0"/>
                    <a:pt x="124" y="21"/>
                    <a:pt x="166" y="21"/>
                  </a:cubicBezTo>
                  <a:cubicBezTo>
                    <a:pt x="135" y="49"/>
                    <a:pt x="140" y="71"/>
                    <a:pt x="84" y="94"/>
                  </a:cubicBezTo>
                  <a:cubicBezTo>
                    <a:pt x="29" y="117"/>
                    <a:pt x="1" y="83"/>
                    <a:pt x="1" y="83"/>
                  </a:cubicBezTo>
                  <a:cubicBezTo>
                    <a:pt x="1" y="83"/>
                    <a:pt x="0" y="38"/>
                    <a:pt x="56" y="19"/>
                  </a:cubicBezTo>
                </a:path>
              </a:pathLst>
            </a:custGeom>
            <a:solidFill>
              <a:srgbClr val="ED2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09">
              <a:extLst>
                <a:ext uri="{FF2B5EF4-FFF2-40B4-BE49-F238E27FC236}">
                  <a16:creationId xmlns:a16="http://schemas.microsoft.com/office/drawing/2014/main" id="{8F5D69CB-1B63-4F55-87D1-4E9FD81DFABA}"/>
                </a:ext>
              </a:extLst>
            </p:cNvPr>
            <p:cNvSpPr>
              <a:spLocks/>
            </p:cNvSpPr>
            <p:nvPr/>
          </p:nvSpPr>
          <p:spPr bwMode="auto">
            <a:xfrm>
              <a:off x="7278" y="233"/>
              <a:ext cx="347" cy="141"/>
            </a:xfrm>
            <a:custGeom>
              <a:avLst/>
              <a:gdLst>
                <a:gd name="T0" fmla="*/ 91 w 145"/>
                <a:gd name="T1" fmla="*/ 9 h 59"/>
                <a:gd name="T2" fmla="*/ 85 w 145"/>
                <a:gd name="T3" fmla="*/ 25 h 59"/>
                <a:gd name="T4" fmla="*/ 103 w 145"/>
                <a:gd name="T5" fmla="*/ 19 h 59"/>
                <a:gd name="T6" fmla="*/ 111 w 145"/>
                <a:gd name="T7" fmla="*/ 1 h 59"/>
                <a:gd name="T8" fmla="*/ 105 w 145"/>
                <a:gd name="T9" fmla="*/ 18 h 59"/>
                <a:gd name="T10" fmla="*/ 126 w 145"/>
                <a:gd name="T11" fmla="*/ 11 h 59"/>
                <a:gd name="T12" fmla="*/ 130 w 145"/>
                <a:gd name="T13" fmla="*/ 0 h 59"/>
                <a:gd name="T14" fmla="*/ 127 w 145"/>
                <a:gd name="T15" fmla="*/ 10 h 59"/>
                <a:gd name="T16" fmla="*/ 145 w 145"/>
                <a:gd name="T17" fmla="*/ 4 h 59"/>
                <a:gd name="T18" fmla="*/ 127 w 145"/>
                <a:gd name="T19" fmla="*/ 12 h 59"/>
                <a:gd name="T20" fmla="*/ 137 w 145"/>
                <a:gd name="T21" fmla="*/ 17 h 59"/>
                <a:gd name="T22" fmla="*/ 126 w 145"/>
                <a:gd name="T23" fmla="*/ 12 h 59"/>
                <a:gd name="T24" fmla="*/ 106 w 145"/>
                <a:gd name="T25" fmla="*/ 20 h 59"/>
                <a:gd name="T26" fmla="*/ 121 w 145"/>
                <a:gd name="T27" fmla="*/ 29 h 59"/>
                <a:gd name="T28" fmla="*/ 104 w 145"/>
                <a:gd name="T29" fmla="*/ 21 h 59"/>
                <a:gd name="T30" fmla="*/ 86 w 145"/>
                <a:gd name="T31" fmla="*/ 28 h 59"/>
                <a:gd name="T32" fmla="*/ 101 w 145"/>
                <a:gd name="T33" fmla="*/ 37 h 59"/>
                <a:gd name="T34" fmla="*/ 85 w 145"/>
                <a:gd name="T35" fmla="*/ 29 h 59"/>
                <a:gd name="T36" fmla="*/ 73 w 145"/>
                <a:gd name="T37" fmla="*/ 33 h 59"/>
                <a:gd name="T38" fmla="*/ 66 w 145"/>
                <a:gd name="T39" fmla="*/ 35 h 59"/>
                <a:gd name="T40" fmla="*/ 81 w 145"/>
                <a:gd name="T41" fmla="*/ 44 h 59"/>
                <a:gd name="T42" fmla="*/ 65 w 145"/>
                <a:gd name="T43" fmla="*/ 36 h 59"/>
                <a:gd name="T44" fmla="*/ 46 w 145"/>
                <a:gd name="T45" fmla="*/ 43 h 59"/>
                <a:gd name="T46" fmla="*/ 61 w 145"/>
                <a:gd name="T47" fmla="*/ 52 h 59"/>
                <a:gd name="T48" fmla="*/ 45 w 145"/>
                <a:gd name="T49" fmla="*/ 43 h 59"/>
                <a:gd name="T50" fmla="*/ 26 w 145"/>
                <a:gd name="T51" fmla="*/ 50 h 59"/>
                <a:gd name="T52" fmla="*/ 42 w 145"/>
                <a:gd name="T53" fmla="*/ 59 h 59"/>
                <a:gd name="T54" fmla="*/ 24 w 145"/>
                <a:gd name="T55" fmla="*/ 51 h 59"/>
                <a:gd name="T56" fmla="*/ 0 w 145"/>
                <a:gd name="T57" fmla="*/ 59 h 59"/>
                <a:gd name="T58" fmla="*/ 23 w 145"/>
                <a:gd name="T59" fmla="*/ 49 h 59"/>
                <a:gd name="T60" fmla="*/ 31 w 145"/>
                <a:gd name="T61" fmla="*/ 31 h 59"/>
                <a:gd name="T62" fmla="*/ 25 w 145"/>
                <a:gd name="T63" fmla="*/ 48 h 59"/>
                <a:gd name="T64" fmla="*/ 44 w 145"/>
                <a:gd name="T65" fmla="*/ 41 h 59"/>
                <a:gd name="T66" fmla="*/ 51 w 145"/>
                <a:gd name="T67" fmla="*/ 24 h 59"/>
                <a:gd name="T68" fmla="*/ 45 w 145"/>
                <a:gd name="T69" fmla="*/ 40 h 59"/>
                <a:gd name="T70" fmla="*/ 64 w 145"/>
                <a:gd name="T71" fmla="*/ 33 h 59"/>
                <a:gd name="T72" fmla="*/ 71 w 145"/>
                <a:gd name="T73" fmla="*/ 16 h 59"/>
                <a:gd name="T74" fmla="*/ 65 w 145"/>
                <a:gd name="T75" fmla="*/ 33 h 59"/>
                <a:gd name="T76" fmla="*/ 72 w 145"/>
                <a:gd name="T77" fmla="*/ 30 h 59"/>
                <a:gd name="T78" fmla="*/ 84 w 145"/>
                <a:gd name="T79" fmla="*/ 26 h 59"/>
                <a:gd name="T80" fmla="*/ 91 w 145"/>
                <a:gd name="T81"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5" h="59">
                  <a:moveTo>
                    <a:pt x="91" y="9"/>
                  </a:moveTo>
                  <a:cubicBezTo>
                    <a:pt x="88" y="18"/>
                    <a:pt x="86" y="23"/>
                    <a:pt x="85" y="25"/>
                  </a:cubicBezTo>
                  <a:cubicBezTo>
                    <a:pt x="92" y="23"/>
                    <a:pt x="98" y="21"/>
                    <a:pt x="103" y="19"/>
                  </a:cubicBezTo>
                  <a:cubicBezTo>
                    <a:pt x="108" y="7"/>
                    <a:pt x="111" y="1"/>
                    <a:pt x="111" y="1"/>
                  </a:cubicBezTo>
                  <a:cubicBezTo>
                    <a:pt x="108" y="10"/>
                    <a:pt x="106" y="16"/>
                    <a:pt x="105" y="18"/>
                  </a:cubicBezTo>
                  <a:cubicBezTo>
                    <a:pt x="113" y="15"/>
                    <a:pt x="120" y="13"/>
                    <a:pt x="126" y="11"/>
                  </a:cubicBezTo>
                  <a:cubicBezTo>
                    <a:pt x="129" y="4"/>
                    <a:pt x="130" y="0"/>
                    <a:pt x="130" y="0"/>
                  </a:cubicBezTo>
                  <a:cubicBezTo>
                    <a:pt x="129" y="6"/>
                    <a:pt x="128" y="9"/>
                    <a:pt x="127" y="10"/>
                  </a:cubicBezTo>
                  <a:cubicBezTo>
                    <a:pt x="140" y="6"/>
                    <a:pt x="145" y="4"/>
                    <a:pt x="145" y="4"/>
                  </a:cubicBezTo>
                  <a:cubicBezTo>
                    <a:pt x="145" y="4"/>
                    <a:pt x="140" y="7"/>
                    <a:pt x="127" y="12"/>
                  </a:cubicBezTo>
                  <a:cubicBezTo>
                    <a:pt x="129" y="13"/>
                    <a:pt x="132" y="14"/>
                    <a:pt x="137" y="17"/>
                  </a:cubicBezTo>
                  <a:cubicBezTo>
                    <a:pt x="137" y="17"/>
                    <a:pt x="133" y="16"/>
                    <a:pt x="126" y="12"/>
                  </a:cubicBezTo>
                  <a:cubicBezTo>
                    <a:pt x="121" y="15"/>
                    <a:pt x="114" y="17"/>
                    <a:pt x="106" y="20"/>
                  </a:cubicBezTo>
                  <a:cubicBezTo>
                    <a:pt x="108" y="21"/>
                    <a:pt x="113" y="24"/>
                    <a:pt x="121" y="29"/>
                  </a:cubicBezTo>
                  <a:cubicBezTo>
                    <a:pt x="121" y="29"/>
                    <a:pt x="115" y="27"/>
                    <a:pt x="104" y="21"/>
                  </a:cubicBezTo>
                  <a:cubicBezTo>
                    <a:pt x="99" y="23"/>
                    <a:pt x="93" y="25"/>
                    <a:pt x="86" y="28"/>
                  </a:cubicBezTo>
                  <a:cubicBezTo>
                    <a:pt x="89" y="29"/>
                    <a:pt x="94" y="32"/>
                    <a:pt x="101" y="37"/>
                  </a:cubicBezTo>
                  <a:cubicBezTo>
                    <a:pt x="101" y="37"/>
                    <a:pt x="95" y="34"/>
                    <a:pt x="85" y="29"/>
                  </a:cubicBezTo>
                  <a:cubicBezTo>
                    <a:pt x="81" y="30"/>
                    <a:pt x="77" y="31"/>
                    <a:pt x="73" y="33"/>
                  </a:cubicBezTo>
                  <a:cubicBezTo>
                    <a:pt x="71" y="34"/>
                    <a:pt x="69" y="35"/>
                    <a:pt x="66" y="35"/>
                  </a:cubicBezTo>
                  <a:cubicBezTo>
                    <a:pt x="69" y="37"/>
                    <a:pt x="74" y="39"/>
                    <a:pt x="81" y="44"/>
                  </a:cubicBezTo>
                  <a:cubicBezTo>
                    <a:pt x="81" y="44"/>
                    <a:pt x="75" y="42"/>
                    <a:pt x="65" y="36"/>
                  </a:cubicBezTo>
                  <a:cubicBezTo>
                    <a:pt x="58" y="39"/>
                    <a:pt x="52" y="41"/>
                    <a:pt x="46" y="43"/>
                  </a:cubicBezTo>
                  <a:cubicBezTo>
                    <a:pt x="49" y="44"/>
                    <a:pt x="54" y="47"/>
                    <a:pt x="61" y="52"/>
                  </a:cubicBezTo>
                  <a:cubicBezTo>
                    <a:pt x="61" y="52"/>
                    <a:pt x="55" y="49"/>
                    <a:pt x="45" y="43"/>
                  </a:cubicBezTo>
                  <a:cubicBezTo>
                    <a:pt x="37" y="46"/>
                    <a:pt x="31" y="48"/>
                    <a:pt x="26" y="50"/>
                  </a:cubicBezTo>
                  <a:cubicBezTo>
                    <a:pt x="28" y="51"/>
                    <a:pt x="33" y="54"/>
                    <a:pt x="42" y="59"/>
                  </a:cubicBezTo>
                  <a:cubicBezTo>
                    <a:pt x="42" y="59"/>
                    <a:pt x="35" y="56"/>
                    <a:pt x="24" y="51"/>
                  </a:cubicBezTo>
                  <a:cubicBezTo>
                    <a:pt x="7" y="56"/>
                    <a:pt x="0" y="59"/>
                    <a:pt x="0" y="59"/>
                  </a:cubicBezTo>
                  <a:cubicBezTo>
                    <a:pt x="0" y="59"/>
                    <a:pt x="7" y="55"/>
                    <a:pt x="23" y="49"/>
                  </a:cubicBezTo>
                  <a:cubicBezTo>
                    <a:pt x="28" y="37"/>
                    <a:pt x="31" y="31"/>
                    <a:pt x="31" y="31"/>
                  </a:cubicBezTo>
                  <a:cubicBezTo>
                    <a:pt x="28" y="41"/>
                    <a:pt x="26" y="46"/>
                    <a:pt x="25" y="48"/>
                  </a:cubicBezTo>
                  <a:cubicBezTo>
                    <a:pt x="31" y="46"/>
                    <a:pt x="37" y="44"/>
                    <a:pt x="44" y="41"/>
                  </a:cubicBezTo>
                  <a:cubicBezTo>
                    <a:pt x="48" y="30"/>
                    <a:pt x="51" y="24"/>
                    <a:pt x="51" y="24"/>
                  </a:cubicBezTo>
                  <a:cubicBezTo>
                    <a:pt x="49" y="33"/>
                    <a:pt x="46" y="38"/>
                    <a:pt x="45" y="40"/>
                  </a:cubicBezTo>
                  <a:cubicBezTo>
                    <a:pt x="51" y="38"/>
                    <a:pt x="57" y="36"/>
                    <a:pt x="64" y="33"/>
                  </a:cubicBezTo>
                  <a:cubicBezTo>
                    <a:pt x="68" y="22"/>
                    <a:pt x="71" y="16"/>
                    <a:pt x="71" y="16"/>
                  </a:cubicBezTo>
                  <a:cubicBezTo>
                    <a:pt x="69" y="25"/>
                    <a:pt x="67" y="30"/>
                    <a:pt x="65" y="33"/>
                  </a:cubicBezTo>
                  <a:cubicBezTo>
                    <a:pt x="68" y="32"/>
                    <a:pt x="70" y="31"/>
                    <a:pt x="72" y="30"/>
                  </a:cubicBezTo>
                  <a:cubicBezTo>
                    <a:pt x="76" y="29"/>
                    <a:pt x="80" y="27"/>
                    <a:pt x="84" y="26"/>
                  </a:cubicBezTo>
                  <a:cubicBezTo>
                    <a:pt x="88" y="15"/>
                    <a:pt x="91" y="9"/>
                    <a:pt x="91" y="9"/>
                  </a:cubicBezTo>
                </a:path>
              </a:pathLst>
            </a:custGeom>
            <a:solidFill>
              <a:srgbClr val="C01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110">
              <a:extLst>
                <a:ext uri="{FF2B5EF4-FFF2-40B4-BE49-F238E27FC236}">
                  <a16:creationId xmlns:a16="http://schemas.microsoft.com/office/drawing/2014/main" id="{86AE1A97-C80C-4939-ACD8-40CA278BA82D}"/>
                </a:ext>
              </a:extLst>
            </p:cNvPr>
            <p:cNvSpPr>
              <a:spLocks noEditPoints="1"/>
            </p:cNvSpPr>
            <p:nvPr/>
          </p:nvSpPr>
          <p:spPr bwMode="auto">
            <a:xfrm>
              <a:off x="7670" y="225"/>
              <a:ext cx="3" cy="3"/>
            </a:xfrm>
            <a:custGeom>
              <a:avLst/>
              <a:gdLst>
                <a:gd name="T0" fmla="*/ 0 w 1"/>
                <a:gd name="T1" fmla="*/ 1 h 1"/>
                <a:gd name="T2" fmla="*/ 0 w 1"/>
                <a:gd name="T3" fmla="*/ 1 h 1"/>
                <a:gd name="T4" fmla="*/ 0 w 1"/>
                <a:gd name="T5" fmla="*/ 1 h 1"/>
                <a:gd name="T6" fmla="*/ 0 w 1"/>
                <a:gd name="T7" fmla="*/ 1 h 1"/>
                <a:gd name="T8" fmla="*/ 0 w 1"/>
                <a:gd name="T9" fmla="*/ 1 h 1"/>
                <a:gd name="T10" fmla="*/ 0 w 1"/>
                <a:gd name="T11" fmla="*/ 1 h 1"/>
                <a:gd name="T12" fmla="*/ 0 w 1"/>
                <a:gd name="T13" fmla="*/ 1 h 1"/>
                <a:gd name="T14" fmla="*/ 0 w 1"/>
                <a:gd name="T15" fmla="*/ 1 h 1"/>
                <a:gd name="T16" fmla="*/ 0 w 1"/>
                <a:gd name="T17" fmla="*/ 1 h 1"/>
                <a:gd name="T18" fmla="*/ 0 w 1"/>
                <a:gd name="T19" fmla="*/ 1 h 1"/>
                <a:gd name="T20" fmla="*/ 0 w 1"/>
                <a:gd name="T21" fmla="*/ 1 h 1"/>
                <a:gd name="T22" fmla="*/ 0 w 1"/>
                <a:gd name="T23" fmla="*/ 1 h 1"/>
                <a:gd name="T24" fmla="*/ 0 w 1"/>
                <a:gd name="T25" fmla="*/ 1 h 1"/>
                <a:gd name="T26" fmla="*/ 0 w 1"/>
                <a:gd name="T27" fmla="*/ 1 h 1"/>
                <a:gd name="T28" fmla="*/ 0 w 1"/>
                <a:gd name="T29" fmla="*/ 1 h 1"/>
                <a:gd name="T30" fmla="*/ 0 w 1"/>
                <a:gd name="T31" fmla="*/ 1 h 1"/>
                <a:gd name="T32" fmla="*/ 0 w 1"/>
                <a:gd name="T33" fmla="*/ 1 h 1"/>
                <a:gd name="T34" fmla="*/ 0 w 1"/>
                <a:gd name="T35" fmla="*/ 1 h 1"/>
                <a:gd name="T36" fmla="*/ 0 w 1"/>
                <a:gd name="T37" fmla="*/ 1 h 1"/>
                <a:gd name="T38" fmla="*/ 0 w 1"/>
                <a:gd name="T39" fmla="*/ 1 h 1"/>
                <a:gd name="T40" fmla="*/ 0 w 1"/>
                <a:gd name="T41" fmla="*/ 1 h 1"/>
                <a:gd name="T42" fmla="*/ 1 w 1"/>
                <a:gd name="T43" fmla="*/ 1 h 1"/>
                <a:gd name="T44" fmla="*/ 0 w 1"/>
                <a:gd name="T45" fmla="*/ 1 h 1"/>
                <a:gd name="T46" fmla="*/ 1 w 1"/>
                <a:gd name="T47" fmla="*/ 1 h 1"/>
                <a:gd name="T48" fmla="*/ 1 w 1"/>
                <a:gd name="T49" fmla="*/ 1 h 1"/>
                <a:gd name="T50" fmla="*/ 1 w 1"/>
                <a:gd name="T51" fmla="*/ 1 h 1"/>
                <a:gd name="T52" fmla="*/ 1 w 1"/>
                <a:gd name="T53" fmla="*/ 1 h 1"/>
                <a:gd name="T54" fmla="*/ 1 w 1"/>
                <a:gd name="T55" fmla="*/ 1 h 1"/>
                <a:gd name="T56" fmla="*/ 1 w 1"/>
                <a:gd name="T57" fmla="*/ 1 h 1"/>
                <a:gd name="T58" fmla="*/ 1 w 1"/>
                <a:gd name="T59" fmla="*/ 1 h 1"/>
                <a:gd name="T60" fmla="*/ 1 w 1"/>
                <a:gd name="T61" fmla="*/ 0 h 1"/>
                <a:gd name="T62" fmla="*/ 1 w 1"/>
                <a:gd name="T63" fmla="*/ 1 h 1"/>
                <a:gd name="T64" fmla="*/ 1 w 1"/>
                <a:gd name="T65" fmla="*/ 0 h 1"/>
                <a:gd name="T66" fmla="*/ 1 w 1"/>
                <a:gd name="T67" fmla="*/ 0 h 1"/>
                <a:gd name="T68" fmla="*/ 1 w 1"/>
                <a:gd name="T69" fmla="*/ 0 h 1"/>
                <a:gd name="T70" fmla="*/ 1 w 1"/>
                <a:gd name="T71" fmla="*/ 0 h 1"/>
                <a:gd name="T72" fmla="*/ 1 w 1"/>
                <a:gd name="T73" fmla="*/ 0 h 1"/>
                <a:gd name="T74" fmla="*/ 1 w 1"/>
                <a:gd name="T75" fmla="*/ 0 h 1"/>
                <a:gd name="T76" fmla="*/ 1 w 1"/>
                <a:gd name="T77" fmla="*/ 0 h 1"/>
                <a:gd name="T78" fmla="*/ 1 w 1"/>
                <a:gd name="T79" fmla="*/ 0 h 1"/>
                <a:gd name="T80" fmla="*/ 1 w 1"/>
                <a:gd name="T81" fmla="*/ 0 h 1"/>
                <a:gd name="T82" fmla="*/ 1 w 1"/>
                <a:gd name="T83" fmla="*/ 0 h 1"/>
                <a:gd name="T84" fmla="*/ 1 w 1"/>
                <a:gd name="T85" fmla="*/ 0 h 1"/>
                <a:gd name="T86" fmla="*/ 1 w 1"/>
                <a:gd name="T87" fmla="*/ 0 h 1"/>
                <a:gd name="T88" fmla="*/ 1 w 1"/>
                <a:gd name="T89" fmla="*/ 0 h 1"/>
                <a:gd name="T90" fmla="*/ 1 w 1"/>
                <a:gd name="T91" fmla="*/ 0 h 1"/>
                <a:gd name="T92" fmla="*/ 1 w 1"/>
                <a:gd name="T93" fmla="*/ 0 h 1"/>
                <a:gd name="T94" fmla="*/ 1 w 1"/>
                <a:gd name="T95" fmla="*/ 0 h 1"/>
                <a:gd name="T96" fmla="*/ 1 w 1"/>
                <a:gd name="T97" fmla="*/ 0 h 1"/>
                <a:gd name="T98" fmla="*/ 1 w 1"/>
                <a:gd name="T99" fmla="*/ 0 h 1"/>
                <a:gd name="T100" fmla="*/ 1 w 1"/>
                <a:gd name="T101" fmla="*/ 0 h 1"/>
                <a:gd name="T102" fmla="*/ 0 w 1"/>
                <a:gd name="T103" fmla="*/ 0 h 1"/>
                <a:gd name="T104" fmla="*/ 1 w 1"/>
                <a:gd name="T105" fmla="*/ 0 h 1"/>
                <a:gd name="T106" fmla="*/ 1 w 1"/>
                <a:gd name="T107" fmla="*/ 0 h 1"/>
                <a:gd name="T108" fmla="*/ 0 w 1"/>
                <a:gd name="T109" fmla="*/ 0 h 1"/>
                <a:gd name="T110" fmla="*/ 0 w 1"/>
                <a:gd name="T111" fmla="*/ 0 h 1"/>
                <a:gd name="T112" fmla="*/ 0 w 1"/>
                <a:gd name="T113" fmla="*/ 0 h 1"/>
                <a:gd name="T114" fmla="*/ 0 w 1"/>
                <a:gd name="T11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1" y="1"/>
                  </a:moveTo>
                  <a:cubicBezTo>
                    <a:pt x="0" y="1"/>
                    <a:pt x="0" y="1"/>
                    <a:pt x="0" y="1"/>
                  </a:cubicBezTo>
                  <a:cubicBezTo>
                    <a:pt x="0" y="1"/>
                    <a:pt x="0"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1"/>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1" y="0"/>
                    <a:pt x="1" y="0"/>
                    <a:pt x="1" y="0"/>
                  </a:cubicBezTo>
                  <a:cubicBezTo>
                    <a:pt x="1" y="0"/>
                    <a:pt x="1" y="0"/>
                    <a:pt x="1" y="0"/>
                  </a:cubicBezTo>
                  <a:cubicBezTo>
                    <a:pt x="1" y="0"/>
                    <a:pt x="1" y="0"/>
                    <a:pt x="0" y="0"/>
                  </a:cubicBezTo>
                  <a:moveTo>
                    <a:pt x="0" y="0"/>
                  </a:move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111">
              <a:extLst>
                <a:ext uri="{FF2B5EF4-FFF2-40B4-BE49-F238E27FC236}">
                  <a16:creationId xmlns:a16="http://schemas.microsoft.com/office/drawing/2014/main" id="{826D6EA7-18EC-4504-AE6A-6E31FE5E3772}"/>
                </a:ext>
              </a:extLst>
            </p:cNvPr>
            <p:cNvSpPr>
              <a:spLocks noEditPoints="1"/>
            </p:cNvSpPr>
            <p:nvPr/>
          </p:nvSpPr>
          <p:spPr bwMode="auto">
            <a:xfrm>
              <a:off x="7443" y="202"/>
              <a:ext cx="230" cy="176"/>
            </a:xfrm>
            <a:custGeom>
              <a:avLst/>
              <a:gdLst>
                <a:gd name="T0" fmla="*/ 63 w 96"/>
                <a:gd name="T1" fmla="*/ 30 h 74"/>
                <a:gd name="T2" fmla="*/ 60 w 96"/>
                <a:gd name="T3" fmla="*/ 27 h 74"/>
                <a:gd name="T4" fmla="*/ 0 w 96"/>
                <a:gd name="T5" fmla="*/ 4 h 74"/>
                <a:gd name="T6" fmla="*/ 24 w 96"/>
                <a:gd name="T7" fmla="*/ 9 h 74"/>
                <a:gd name="T8" fmla="*/ 38 w 96"/>
                <a:gd name="T9" fmla="*/ 12 h 74"/>
                <a:gd name="T10" fmla="*/ 49 w 96"/>
                <a:gd name="T11" fmla="*/ 14 h 74"/>
                <a:gd name="T12" fmla="*/ 61 w 96"/>
                <a:gd name="T13" fmla="*/ 13 h 74"/>
                <a:gd name="T14" fmla="*/ 61 w 96"/>
                <a:gd name="T15" fmla="*/ 13 h 74"/>
                <a:gd name="T16" fmla="*/ 66 w 96"/>
                <a:gd name="T17" fmla="*/ 21 h 74"/>
                <a:gd name="T18" fmla="*/ 76 w 96"/>
                <a:gd name="T19" fmla="*/ 17 h 74"/>
                <a:gd name="T20" fmla="*/ 63 w 96"/>
                <a:gd name="T21" fmla="*/ 23 h 74"/>
                <a:gd name="T22" fmla="*/ 66 w 96"/>
                <a:gd name="T23" fmla="*/ 29 h 74"/>
                <a:gd name="T24" fmla="*/ 67 w 96"/>
                <a:gd name="T25" fmla="*/ 29 h 74"/>
                <a:gd name="T26" fmla="*/ 58 w 96"/>
                <a:gd name="T27" fmla="*/ 46 h 74"/>
                <a:gd name="T28" fmla="*/ 61 w 96"/>
                <a:gd name="T29" fmla="*/ 45 h 74"/>
                <a:gd name="T30" fmla="*/ 95 w 96"/>
                <a:gd name="T31" fmla="*/ 11 h 74"/>
                <a:gd name="T32" fmla="*/ 95 w 96"/>
                <a:gd name="T33" fmla="*/ 11 h 74"/>
                <a:gd name="T34" fmla="*/ 95 w 96"/>
                <a:gd name="T35" fmla="*/ 11 h 74"/>
                <a:gd name="T36" fmla="*/ 95 w 96"/>
                <a:gd name="T37" fmla="*/ 11 h 74"/>
                <a:gd name="T38" fmla="*/ 95 w 96"/>
                <a:gd name="T39" fmla="*/ 11 h 74"/>
                <a:gd name="T40" fmla="*/ 95 w 96"/>
                <a:gd name="T41" fmla="*/ 11 h 74"/>
                <a:gd name="T42" fmla="*/ 95 w 96"/>
                <a:gd name="T43" fmla="*/ 11 h 74"/>
                <a:gd name="T44" fmla="*/ 95 w 96"/>
                <a:gd name="T45" fmla="*/ 11 h 74"/>
                <a:gd name="T46" fmla="*/ 96 w 96"/>
                <a:gd name="T47" fmla="*/ 11 h 74"/>
                <a:gd name="T48" fmla="*/ 96 w 96"/>
                <a:gd name="T49" fmla="*/ 11 h 74"/>
                <a:gd name="T50" fmla="*/ 96 w 96"/>
                <a:gd name="T51" fmla="*/ 11 h 74"/>
                <a:gd name="T52" fmla="*/ 96 w 96"/>
                <a:gd name="T53" fmla="*/ 10 h 74"/>
                <a:gd name="T54" fmla="*/ 96 w 96"/>
                <a:gd name="T55" fmla="*/ 10 h 74"/>
                <a:gd name="T56" fmla="*/ 96 w 96"/>
                <a:gd name="T57" fmla="*/ 10 h 74"/>
                <a:gd name="T58" fmla="*/ 96 w 96"/>
                <a:gd name="T59" fmla="*/ 10 h 74"/>
                <a:gd name="T60" fmla="*/ 96 w 96"/>
                <a:gd name="T61" fmla="*/ 10 h 74"/>
                <a:gd name="T62" fmla="*/ 96 w 96"/>
                <a:gd name="T63" fmla="*/ 10 h 74"/>
                <a:gd name="T64" fmla="*/ 96 w 96"/>
                <a:gd name="T65" fmla="*/ 10 h 74"/>
                <a:gd name="T66" fmla="*/ 95 w 96"/>
                <a:gd name="T67" fmla="*/ 10 h 74"/>
                <a:gd name="T68" fmla="*/ 29 w 96"/>
                <a:gd name="T6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74">
                  <a:moveTo>
                    <a:pt x="60" y="27"/>
                  </a:moveTo>
                  <a:cubicBezTo>
                    <a:pt x="60" y="29"/>
                    <a:pt x="61" y="30"/>
                    <a:pt x="63" y="30"/>
                  </a:cubicBezTo>
                  <a:cubicBezTo>
                    <a:pt x="64" y="30"/>
                    <a:pt x="65" y="30"/>
                    <a:pt x="66" y="30"/>
                  </a:cubicBezTo>
                  <a:cubicBezTo>
                    <a:pt x="65" y="29"/>
                    <a:pt x="63" y="28"/>
                    <a:pt x="60" y="27"/>
                  </a:cubicBezTo>
                  <a:moveTo>
                    <a:pt x="29" y="0"/>
                  </a:moveTo>
                  <a:cubicBezTo>
                    <a:pt x="21" y="0"/>
                    <a:pt x="12" y="1"/>
                    <a:pt x="0" y="4"/>
                  </a:cubicBezTo>
                  <a:cubicBezTo>
                    <a:pt x="5" y="4"/>
                    <a:pt x="11" y="3"/>
                    <a:pt x="16" y="3"/>
                  </a:cubicBezTo>
                  <a:cubicBezTo>
                    <a:pt x="26" y="3"/>
                    <a:pt x="33" y="5"/>
                    <a:pt x="24" y="9"/>
                  </a:cubicBezTo>
                  <a:cubicBezTo>
                    <a:pt x="18" y="12"/>
                    <a:pt x="23" y="13"/>
                    <a:pt x="30" y="13"/>
                  </a:cubicBezTo>
                  <a:cubicBezTo>
                    <a:pt x="33" y="13"/>
                    <a:pt x="35" y="12"/>
                    <a:pt x="38" y="12"/>
                  </a:cubicBezTo>
                  <a:cubicBezTo>
                    <a:pt x="41" y="12"/>
                    <a:pt x="43" y="12"/>
                    <a:pt x="45" y="12"/>
                  </a:cubicBezTo>
                  <a:cubicBezTo>
                    <a:pt x="50" y="12"/>
                    <a:pt x="52" y="13"/>
                    <a:pt x="49" y="14"/>
                  </a:cubicBezTo>
                  <a:cubicBezTo>
                    <a:pt x="43" y="16"/>
                    <a:pt x="52" y="17"/>
                    <a:pt x="59" y="18"/>
                  </a:cubicBezTo>
                  <a:cubicBezTo>
                    <a:pt x="60" y="15"/>
                    <a:pt x="61" y="13"/>
                    <a:pt x="61" y="13"/>
                  </a:cubicBezTo>
                  <a:cubicBezTo>
                    <a:pt x="61" y="13"/>
                    <a:pt x="61" y="13"/>
                    <a:pt x="61" y="13"/>
                  </a:cubicBezTo>
                  <a:cubicBezTo>
                    <a:pt x="61" y="13"/>
                    <a:pt x="61" y="13"/>
                    <a:pt x="61" y="13"/>
                  </a:cubicBezTo>
                  <a:cubicBezTo>
                    <a:pt x="61" y="15"/>
                    <a:pt x="60" y="17"/>
                    <a:pt x="60" y="18"/>
                  </a:cubicBezTo>
                  <a:cubicBezTo>
                    <a:pt x="63" y="19"/>
                    <a:pt x="66" y="20"/>
                    <a:pt x="66" y="21"/>
                  </a:cubicBezTo>
                  <a:cubicBezTo>
                    <a:pt x="73" y="18"/>
                    <a:pt x="76" y="17"/>
                    <a:pt x="76" y="17"/>
                  </a:cubicBezTo>
                  <a:cubicBezTo>
                    <a:pt x="76" y="17"/>
                    <a:pt x="76" y="17"/>
                    <a:pt x="76" y="17"/>
                  </a:cubicBezTo>
                  <a:cubicBezTo>
                    <a:pt x="76" y="17"/>
                    <a:pt x="76" y="17"/>
                    <a:pt x="76" y="17"/>
                  </a:cubicBezTo>
                  <a:cubicBezTo>
                    <a:pt x="76" y="17"/>
                    <a:pt x="72" y="19"/>
                    <a:pt x="63" y="23"/>
                  </a:cubicBezTo>
                  <a:cubicBezTo>
                    <a:pt x="62" y="24"/>
                    <a:pt x="61" y="25"/>
                    <a:pt x="61" y="26"/>
                  </a:cubicBezTo>
                  <a:cubicBezTo>
                    <a:pt x="62" y="27"/>
                    <a:pt x="64" y="28"/>
                    <a:pt x="66" y="29"/>
                  </a:cubicBezTo>
                  <a:cubicBezTo>
                    <a:pt x="66" y="29"/>
                    <a:pt x="66" y="29"/>
                    <a:pt x="66" y="29"/>
                  </a:cubicBezTo>
                  <a:cubicBezTo>
                    <a:pt x="67" y="29"/>
                    <a:pt x="67" y="29"/>
                    <a:pt x="67" y="29"/>
                  </a:cubicBezTo>
                  <a:cubicBezTo>
                    <a:pt x="69" y="29"/>
                    <a:pt x="66" y="33"/>
                    <a:pt x="63" y="38"/>
                  </a:cubicBezTo>
                  <a:cubicBezTo>
                    <a:pt x="59" y="42"/>
                    <a:pt x="56" y="46"/>
                    <a:pt x="58" y="46"/>
                  </a:cubicBezTo>
                  <a:cubicBezTo>
                    <a:pt x="58" y="46"/>
                    <a:pt x="59" y="46"/>
                    <a:pt x="60" y="45"/>
                  </a:cubicBezTo>
                  <a:cubicBezTo>
                    <a:pt x="60" y="45"/>
                    <a:pt x="61" y="45"/>
                    <a:pt x="61" y="45"/>
                  </a:cubicBezTo>
                  <a:cubicBezTo>
                    <a:pt x="64" y="45"/>
                    <a:pt x="34" y="73"/>
                    <a:pt x="34" y="74"/>
                  </a:cubicBezTo>
                  <a:cubicBezTo>
                    <a:pt x="68" y="54"/>
                    <a:pt x="69" y="35"/>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5" y="11"/>
                  </a:cubicBezTo>
                  <a:cubicBezTo>
                    <a:pt x="95" y="11"/>
                    <a:pt x="95" y="11"/>
                    <a:pt x="96" y="11"/>
                  </a:cubicBezTo>
                  <a:cubicBezTo>
                    <a:pt x="96" y="11"/>
                    <a:pt x="96" y="11"/>
                    <a:pt x="96" y="11"/>
                  </a:cubicBezTo>
                  <a:cubicBezTo>
                    <a:pt x="96" y="11"/>
                    <a:pt x="96" y="11"/>
                    <a:pt x="96" y="11"/>
                  </a:cubicBezTo>
                  <a:cubicBezTo>
                    <a:pt x="96" y="11"/>
                    <a:pt x="96" y="11"/>
                    <a:pt x="96" y="11"/>
                  </a:cubicBezTo>
                  <a:cubicBezTo>
                    <a:pt x="96" y="11"/>
                    <a:pt x="96" y="11"/>
                    <a:pt x="96" y="11"/>
                  </a:cubicBezTo>
                  <a:cubicBezTo>
                    <a:pt x="96" y="11"/>
                    <a:pt x="96" y="11"/>
                    <a:pt x="96" y="11"/>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6" y="10"/>
                  </a:cubicBezTo>
                  <a:cubicBezTo>
                    <a:pt x="96" y="10"/>
                    <a:pt x="96" y="10"/>
                    <a:pt x="95" y="10"/>
                  </a:cubicBezTo>
                  <a:cubicBezTo>
                    <a:pt x="95" y="10"/>
                    <a:pt x="95" y="10"/>
                    <a:pt x="95" y="10"/>
                  </a:cubicBezTo>
                  <a:cubicBezTo>
                    <a:pt x="95" y="10"/>
                    <a:pt x="95" y="10"/>
                    <a:pt x="95" y="10"/>
                  </a:cubicBezTo>
                  <a:cubicBezTo>
                    <a:pt x="67" y="10"/>
                    <a:pt x="53" y="0"/>
                    <a:pt x="29" y="0"/>
                  </a:cubicBezTo>
                </a:path>
              </a:pathLst>
            </a:custGeom>
            <a:solidFill>
              <a:srgbClr val="EF4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112">
              <a:extLst>
                <a:ext uri="{FF2B5EF4-FFF2-40B4-BE49-F238E27FC236}">
                  <a16:creationId xmlns:a16="http://schemas.microsoft.com/office/drawing/2014/main" id="{A74007D6-1C20-49E3-99AE-F5A7CAAC1752}"/>
                </a:ext>
              </a:extLst>
            </p:cNvPr>
            <p:cNvSpPr>
              <a:spLocks noEditPoints="1"/>
            </p:cNvSpPr>
            <p:nvPr/>
          </p:nvSpPr>
          <p:spPr bwMode="auto">
            <a:xfrm>
              <a:off x="7584" y="233"/>
              <a:ext cx="41" cy="40"/>
            </a:xfrm>
            <a:custGeom>
              <a:avLst/>
              <a:gdLst>
                <a:gd name="T0" fmla="*/ 2 w 17"/>
                <a:gd name="T1" fmla="*/ 13 h 17"/>
                <a:gd name="T2" fmla="*/ 1 w 17"/>
                <a:gd name="T3" fmla="*/ 14 h 17"/>
                <a:gd name="T4" fmla="*/ 7 w 17"/>
                <a:gd name="T5" fmla="*/ 17 h 17"/>
                <a:gd name="T6" fmla="*/ 7 w 17"/>
                <a:gd name="T7" fmla="*/ 16 h 17"/>
                <a:gd name="T8" fmla="*/ 2 w 17"/>
                <a:gd name="T9" fmla="*/ 13 h 17"/>
                <a:gd name="T10" fmla="*/ 17 w 17"/>
                <a:gd name="T11" fmla="*/ 4 h 17"/>
                <a:gd name="T12" fmla="*/ 7 w 17"/>
                <a:gd name="T13" fmla="*/ 8 h 17"/>
                <a:gd name="T14" fmla="*/ 6 w 17"/>
                <a:gd name="T15" fmla="*/ 9 h 17"/>
                <a:gd name="T16" fmla="*/ 4 w 17"/>
                <a:gd name="T17" fmla="*/ 10 h 17"/>
                <a:gd name="T18" fmla="*/ 17 w 17"/>
                <a:gd name="T19" fmla="*/ 4 h 17"/>
                <a:gd name="T20" fmla="*/ 2 w 17"/>
                <a:gd name="T21" fmla="*/ 0 h 17"/>
                <a:gd name="T22" fmla="*/ 0 w 17"/>
                <a:gd name="T23" fmla="*/ 5 h 17"/>
                <a:gd name="T24" fmla="*/ 1 w 17"/>
                <a:gd name="T25" fmla="*/ 5 h 17"/>
                <a:gd name="T26" fmla="*/ 2 w 17"/>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7">
                  <a:moveTo>
                    <a:pt x="2" y="13"/>
                  </a:moveTo>
                  <a:cubicBezTo>
                    <a:pt x="2" y="13"/>
                    <a:pt x="2" y="14"/>
                    <a:pt x="1" y="14"/>
                  </a:cubicBezTo>
                  <a:cubicBezTo>
                    <a:pt x="4" y="15"/>
                    <a:pt x="6" y="16"/>
                    <a:pt x="7" y="17"/>
                  </a:cubicBezTo>
                  <a:cubicBezTo>
                    <a:pt x="7" y="17"/>
                    <a:pt x="7" y="17"/>
                    <a:pt x="7" y="16"/>
                  </a:cubicBezTo>
                  <a:cubicBezTo>
                    <a:pt x="5" y="15"/>
                    <a:pt x="3" y="14"/>
                    <a:pt x="2" y="13"/>
                  </a:cubicBezTo>
                  <a:moveTo>
                    <a:pt x="17" y="4"/>
                  </a:moveTo>
                  <a:cubicBezTo>
                    <a:pt x="17" y="4"/>
                    <a:pt x="14" y="5"/>
                    <a:pt x="7" y="8"/>
                  </a:cubicBezTo>
                  <a:cubicBezTo>
                    <a:pt x="7" y="8"/>
                    <a:pt x="6" y="8"/>
                    <a:pt x="6" y="9"/>
                  </a:cubicBezTo>
                  <a:cubicBezTo>
                    <a:pt x="5" y="9"/>
                    <a:pt x="5" y="10"/>
                    <a:pt x="4" y="10"/>
                  </a:cubicBezTo>
                  <a:cubicBezTo>
                    <a:pt x="13" y="6"/>
                    <a:pt x="17" y="4"/>
                    <a:pt x="17" y="4"/>
                  </a:cubicBezTo>
                  <a:moveTo>
                    <a:pt x="2" y="0"/>
                  </a:moveTo>
                  <a:cubicBezTo>
                    <a:pt x="2" y="0"/>
                    <a:pt x="1" y="2"/>
                    <a:pt x="0" y="5"/>
                  </a:cubicBezTo>
                  <a:cubicBezTo>
                    <a:pt x="0" y="5"/>
                    <a:pt x="1" y="5"/>
                    <a:pt x="1" y="5"/>
                  </a:cubicBezTo>
                  <a:cubicBezTo>
                    <a:pt x="1" y="4"/>
                    <a:pt x="2" y="2"/>
                    <a:pt x="2" y="0"/>
                  </a:cubicBezTo>
                </a:path>
              </a:pathLst>
            </a:custGeom>
            <a:solidFill>
              <a:srgbClr val="C8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13">
              <a:extLst>
                <a:ext uri="{FF2B5EF4-FFF2-40B4-BE49-F238E27FC236}">
                  <a16:creationId xmlns:a16="http://schemas.microsoft.com/office/drawing/2014/main" id="{2937000A-9E0A-419B-8382-8A83901EB2B2}"/>
                </a:ext>
              </a:extLst>
            </p:cNvPr>
            <p:cNvSpPr>
              <a:spLocks noEditPoints="1"/>
            </p:cNvSpPr>
            <p:nvPr/>
          </p:nvSpPr>
          <p:spPr bwMode="auto">
            <a:xfrm>
              <a:off x="7283" y="264"/>
              <a:ext cx="148" cy="122"/>
            </a:xfrm>
            <a:custGeom>
              <a:avLst/>
              <a:gdLst>
                <a:gd name="T0" fmla="*/ 48 w 62"/>
                <a:gd name="T1" fmla="*/ 33 h 51"/>
                <a:gd name="T2" fmla="*/ 33 w 62"/>
                <a:gd name="T3" fmla="*/ 35 h 51"/>
                <a:gd name="T4" fmla="*/ 31 w 62"/>
                <a:gd name="T5" fmla="*/ 35 h 51"/>
                <a:gd name="T6" fmla="*/ 24 w 62"/>
                <a:gd name="T7" fmla="*/ 37 h 51"/>
                <a:gd name="T8" fmla="*/ 40 w 62"/>
                <a:gd name="T9" fmla="*/ 46 h 51"/>
                <a:gd name="T10" fmla="*/ 22 w 62"/>
                <a:gd name="T11" fmla="*/ 38 h 51"/>
                <a:gd name="T12" fmla="*/ 1 w 62"/>
                <a:gd name="T13" fmla="*/ 45 h 51"/>
                <a:gd name="T14" fmla="*/ 12 w 62"/>
                <a:gd name="T15" fmla="*/ 44 h 51"/>
                <a:gd name="T16" fmla="*/ 43 w 62"/>
                <a:gd name="T17" fmla="*/ 51 h 51"/>
                <a:gd name="T18" fmla="*/ 43 w 62"/>
                <a:gd name="T19" fmla="*/ 45 h 51"/>
                <a:gd name="T20" fmla="*/ 54 w 62"/>
                <a:gd name="T21" fmla="*/ 36 h 51"/>
                <a:gd name="T22" fmla="*/ 48 w 62"/>
                <a:gd name="T23" fmla="*/ 33 h 51"/>
                <a:gd name="T24" fmla="*/ 59 w 62"/>
                <a:gd name="T25" fmla="*/ 31 h 51"/>
                <a:gd name="T26" fmla="*/ 56 w 62"/>
                <a:gd name="T27" fmla="*/ 32 h 51"/>
                <a:gd name="T28" fmla="*/ 50 w 62"/>
                <a:gd name="T29" fmla="*/ 33 h 51"/>
                <a:gd name="T30" fmla="*/ 55 w 62"/>
                <a:gd name="T31" fmla="*/ 36 h 51"/>
                <a:gd name="T32" fmla="*/ 59 w 62"/>
                <a:gd name="T33" fmla="*/ 31 h 51"/>
                <a:gd name="T34" fmla="*/ 31 w 62"/>
                <a:gd name="T35" fmla="*/ 14 h 51"/>
                <a:gd name="T36" fmla="*/ 30 w 62"/>
                <a:gd name="T37" fmla="*/ 15 h 51"/>
                <a:gd name="T38" fmla="*/ 0 w 62"/>
                <a:gd name="T39" fmla="*/ 45 h 51"/>
                <a:gd name="T40" fmla="*/ 21 w 62"/>
                <a:gd name="T41" fmla="*/ 36 h 51"/>
                <a:gd name="T42" fmla="*/ 29 w 62"/>
                <a:gd name="T43" fmla="*/ 18 h 51"/>
                <a:gd name="T44" fmla="*/ 29 w 62"/>
                <a:gd name="T45" fmla="*/ 18 h 51"/>
                <a:gd name="T46" fmla="*/ 29 w 62"/>
                <a:gd name="T47" fmla="*/ 18 h 51"/>
                <a:gd name="T48" fmla="*/ 23 w 62"/>
                <a:gd name="T49" fmla="*/ 35 h 51"/>
                <a:gd name="T50" fmla="*/ 29 w 62"/>
                <a:gd name="T51" fmla="*/ 33 h 51"/>
                <a:gd name="T52" fmla="*/ 32 w 62"/>
                <a:gd name="T53" fmla="*/ 30 h 51"/>
                <a:gd name="T54" fmla="*/ 38 w 62"/>
                <a:gd name="T55" fmla="*/ 20 h 51"/>
                <a:gd name="T56" fmla="*/ 33 w 62"/>
                <a:gd name="T57" fmla="*/ 21 h 51"/>
                <a:gd name="T58" fmla="*/ 31 w 62"/>
                <a:gd name="T59" fmla="*/ 21 h 51"/>
                <a:gd name="T60" fmla="*/ 30 w 62"/>
                <a:gd name="T61" fmla="*/ 18 h 51"/>
                <a:gd name="T62" fmla="*/ 31 w 62"/>
                <a:gd name="T63" fmla="*/ 14 h 51"/>
                <a:gd name="T64" fmla="*/ 38 w 62"/>
                <a:gd name="T65" fmla="*/ 0 h 51"/>
                <a:gd name="T66" fmla="*/ 35 w 62"/>
                <a:gd name="T67" fmla="*/ 1 h 51"/>
                <a:gd name="T68" fmla="*/ 33 w 62"/>
                <a:gd name="T69" fmla="*/ 7 h 51"/>
                <a:gd name="T70" fmla="*/ 38 w 62"/>
                <a:gd name="T7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51">
                  <a:moveTo>
                    <a:pt x="48" y="33"/>
                  </a:moveTo>
                  <a:cubicBezTo>
                    <a:pt x="42" y="34"/>
                    <a:pt x="37" y="35"/>
                    <a:pt x="33" y="35"/>
                  </a:cubicBezTo>
                  <a:cubicBezTo>
                    <a:pt x="32" y="35"/>
                    <a:pt x="32" y="35"/>
                    <a:pt x="31" y="35"/>
                  </a:cubicBezTo>
                  <a:cubicBezTo>
                    <a:pt x="29" y="35"/>
                    <a:pt x="26" y="36"/>
                    <a:pt x="24" y="37"/>
                  </a:cubicBezTo>
                  <a:cubicBezTo>
                    <a:pt x="26" y="38"/>
                    <a:pt x="31" y="41"/>
                    <a:pt x="40" y="46"/>
                  </a:cubicBezTo>
                  <a:cubicBezTo>
                    <a:pt x="40" y="46"/>
                    <a:pt x="33" y="43"/>
                    <a:pt x="22" y="38"/>
                  </a:cubicBezTo>
                  <a:cubicBezTo>
                    <a:pt x="12" y="41"/>
                    <a:pt x="5" y="43"/>
                    <a:pt x="1" y="45"/>
                  </a:cubicBezTo>
                  <a:cubicBezTo>
                    <a:pt x="4" y="44"/>
                    <a:pt x="8" y="44"/>
                    <a:pt x="12" y="44"/>
                  </a:cubicBezTo>
                  <a:cubicBezTo>
                    <a:pt x="20" y="44"/>
                    <a:pt x="31" y="45"/>
                    <a:pt x="43" y="51"/>
                  </a:cubicBezTo>
                  <a:cubicBezTo>
                    <a:pt x="48" y="48"/>
                    <a:pt x="48" y="46"/>
                    <a:pt x="43" y="45"/>
                  </a:cubicBezTo>
                  <a:cubicBezTo>
                    <a:pt x="40" y="44"/>
                    <a:pt x="48" y="40"/>
                    <a:pt x="54" y="36"/>
                  </a:cubicBezTo>
                  <a:cubicBezTo>
                    <a:pt x="53" y="35"/>
                    <a:pt x="50" y="34"/>
                    <a:pt x="48" y="33"/>
                  </a:cubicBezTo>
                  <a:moveTo>
                    <a:pt x="59" y="31"/>
                  </a:moveTo>
                  <a:cubicBezTo>
                    <a:pt x="58" y="31"/>
                    <a:pt x="57" y="32"/>
                    <a:pt x="56" y="32"/>
                  </a:cubicBezTo>
                  <a:cubicBezTo>
                    <a:pt x="54" y="32"/>
                    <a:pt x="52" y="32"/>
                    <a:pt x="50" y="33"/>
                  </a:cubicBezTo>
                  <a:cubicBezTo>
                    <a:pt x="51" y="34"/>
                    <a:pt x="53" y="35"/>
                    <a:pt x="55" y="36"/>
                  </a:cubicBezTo>
                  <a:cubicBezTo>
                    <a:pt x="59" y="33"/>
                    <a:pt x="62" y="31"/>
                    <a:pt x="59" y="31"/>
                  </a:cubicBezTo>
                  <a:moveTo>
                    <a:pt x="31" y="14"/>
                  </a:moveTo>
                  <a:cubicBezTo>
                    <a:pt x="31" y="14"/>
                    <a:pt x="30" y="15"/>
                    <a:pt x="30" y="15"/>
                  </a:cubicBezTo>
                  <a:cubicBezTo>
                    <a:pt x="20" y="34"/>
                    <a:pt x="6" y="42"/>
                    <a:pt x="0" y="45"/>
                  </a:cubicBezTo>
                  <a:cubicBezTo>
                    <a:pt x="4" y="43"/>
                    <a:pt x="10" y="40"/>
                    <a:pt x="21" y="36"/>
                  </a:cubicBezTo>
                  <a:cubicBezTo>
                    <a:pt x="26" y="24"/>
                    <a:pt x="29" y="18"/>
                    <a:pt x="29" y="18"/>
                  </a:cubicBezTo>
                  <a:cubicBezTo>
                    <a:pt x="29" y="18"/>
                    <a:pt x="29" y="18"/>
                    <a:pt x="29" y="18"/>
                  </a:cubicBezTo>
                  <a:cubicBezTo>
                    <a:pt x="29" y="18"/>
                    <a:pt x="29" y="18"/>
                    <a:pt x="29" y="18"/>
                  </a:cubicBezTo>
                  <a:cubicBezTo>
                    <a:pt x="26" y="28"/>
                    <a:pt x="24" y="33"/>
                    <a:pt x="23" y="35"/>
                  </a:cubicBezTo>
                  <a:cubicBezTo>
                    <a:pt x="25" y="34"/>
                    <a:pt x="27" y="34"/>
                    <a:pt x="29" y="33"/>
                  </a:cubicBezTo>
                  <a:cubicBezTo>
                    <a:pt x="29" y="32"/>
                    <a:pt x="30" y="31"/>
                    <a:pt x="32" y="30"/>
                  </a:cubicBezTo>
                  <a:cubicBezTo>
                    <a:pt x="39" y="24"/>
                    <a:pt x="42" y="20"/>
                    <a:pt x="38" y="20"/>
                  </a:cubicBezTo>
                  <a:cubicBezTo>
                    <a:pt x="37" y="20"/>
                    <a:pt x="35" y="20"/>
                    <a:pt x="33" y="21"/>
                  </a:cubicBezTo>
                  <a:cubicBezTo>
                    <a:pt x="32" y="21"/>
                    <a:pt x="31" y="21"/>
                    <a:pt x="31" y="21"/>
                  </a:cubicBezTo>
                  <a:cubicBezTo>
                    <a:pt x="29" y="21"/>
                    <a:pt x="30" y="20"/>
                    <a:pt x="30" y="18"/>
                  </a:cubicBezTo>
                  <a:cubicBezTo>
                    <a:pt x="31" y="16"/>
                    <a:pt x="32" y="14"/>
                    <a:pt x="31" y="14"/>
                  </a:cubicBezTo>
                  <a:moveTo>
                    <a:pt x="38" y="0"/>
                  </a:moveTo>
                  <a:cubicBezTo>
                    <a:pt x="38" y="0"/>
                    <a:pt x="37" y="0"/>
                    <a:pt x="35" y="1"/>
                  </a:cubicBezTo>
                  <a:cubicBezTo>
                    <a:pt x="34" y="3"/>
                    <a:pt x="33" y="5"/>
                    <a:pt x="33" y="7"/>
                  </a:cubicBezTo>
                  <a:cubicBezTo>
                    <a:pt x="36" y="3"/>
                    <a:pt x="39" y="0"/>
                    <a:pt x="38"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14">
              <a:extLst>
                <a:ext uri="{FF2B5EF4-FFF2-40B4-BE49-F238E27FC236}">
                  <a16:creationId xmlns:a16="http://schemas.microsoft.com/office/drawing/2014/main" id="{9242984B-B531-4AB8-8697-C7B14FA5054F}"/>
                </a:ext>
              </a:extLst>
            </p:cNvPr>
            <p:cNvSpPr>
              <a:spLocks noEditPoints="1"/>
            </p:cNvSpPr>
            <p:nvPr/>
          </p:nvSpPr>
          <p:spPr bwMode="auto">
            <a:xfrm>
              <a:off x="7281" y="307"/>
              <a:ext cx="133" cy="67"/>
            </a:xfrm>
            <a:custGeom>
              <a:avLst/>
              <a:gdLst>
                <a:gd name="T0" fmla="*/ 51 w 56"/>
                <a:gd name="T1" fmla="*/ 15 h 28"/>
                <a:gd name="T2" fmla="*/ 49 w 56"/>
                <a:gd name="T3" fmla="*/ 15 h 28"/>
                <a:gd name="T4" fmla="*/ 55 w 56"/>
                <a:gd name="T5" fmla="*/ 18 h 28"/>
                <a:gd name="T6" fmla="*/ 56 w 56"/>
                <a:gd name="T7" fmla="*/ 18 h 28"/>
                <a:gd name="T8" fmla="*/ 51 w 56"/>
                <a:gd name="T9" fmla="*/ 15 h 28"/>
                <a:gd name="T10" fmla="*/ 30 w 56"/>
                <a:gd name="T11" fmla="*/ 0 h 28"/>
                <a:gd name="T12" fmla="*/ 22 w 56"/>
                <a:gd name="T13" fmla="*/ 18 h 28"/>
                <a:gd name="T14" fmla="*/ 1 w 56"/>
                <a:gd name="T15" fmla="*/ 27 h 28"/>
                <a:gd name="T16" fmla="*/ 0 w 56"/>
                <a:gd name="T17" fmla="*/ 27 h 28"/>
                <a:gd name="T18" fmla="*/ 2 w 56"/>
                <a:gd name="T19" fmla="*/ 27 h 28"/>
                <a:gd name="T20" fmla="*/ 23 w 56"/>
                <a:gd name="T21" fmla="*/ 20 h 28"/>
                <a:gd name="T22" fmla="*/ 41 w 56"/>
                <a:gd name="T23" fmla="*/ 28 h 28"/>
                <a:gd name="T24" fmla="*/ 25 w 56"/>
                <a:gd name="T25" fmla="*/ 19 h 28"/>
                <a:gd name="T26" fmla="*/ 32 w 56"/>
                <a:gd name="T27" fmla="*/ 17 h 28"/>
                <a:gd name="T28" fmla="*/ 30 w 56"/>
                <a:gd name="T29" fmla="*/ 15 h 28"/>
                <a:gd name="T30" fmla="*/ 24 w 56"/>
                <a:gd name="T31" fmla="*/ 17 h 28"/>
                <a:gd name="T32" fmla="*/ 30 w 56"/>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28">
                  <a:moveTo>
                    <a:pt x="51" y="15"/>
                  </a:moveTo>
                  <a:cubicBezTo>
                    <a:pt x="50" y="15"/>
                    <a:pt x="49" y="15"/>
                    <a:pt x="49" y="15"/>
                  </a:cubicBezTo>
                  <a:cubicBezTo>
                    <a:pt x="51" y="16"/>
                    <a:pt x="54" y="17"/>
                    <a:pt x="55" y="18"/>
                  </a:cubicBezTo>
                  <a:cubicBezTo>
                    <a:pt x="56" y="18"/>
                    <a:pt x="56" y="18"/>
                    <a:pt x="56" y="18"/>
                  </a:cubicBezTo>
                  <a:cubicBezTo>
                    <a:pt x="54" y="17"/>
                    <a:pt x="52" y="16"/>
                    <a:pt x="51" y="15"/>
                  </a:cubicBezTo>
                  <a:moveTo>
                    <a:pt x="30" y="0"/>
                  </a:moveTo>
                  <a:cubicBezTo>
                    <a:pt x="30" y="0"/>
                    <a:pt x="27" y="6"/>
                    <a:pt x="22" y="18"/>
                  </a:cubicBezTo>
                  <a:cubicBezTo>
                    <a:pt x="11" y="22"/>
                    <a:pt x="5" y="25"/>
                    <a:pt x="1" y="27"/>
                  </a:cubicBezTo>
                  <a:cubicBezTo>
                    <a:pt x="1" y="27"/>
                    <a:pt x="1" y="27"/>
                    <a:pt x="0" y="27"/>
                  </a:cubicBezTo>
                  <a:cubicBezTo>
                    <a:pt x="1" y="27"/>
                    <a:pt x="2" y="27"/>
                    <a:pt x="2" y="27"/>
                  </a:cubicBezTo>
                  <a:cubicBezTo>
                    <a:pt x="6" y="25"/>
                    <a:pt x="13" y="23"/>
                    <a:pt x="23" y="20"/>
                  </a:cubicBezTo>
                  <a:cubicBezTo>
                    <a:pt x="34" y="25"/>
                    <a:pt x="41" y="28"/>
                    <a:pt x="41" y="28"/>
                  </a:cubicBezTo>
                  <a:cubicBezTo>
                    <a:pt x="32" y="23"/>
                    <a:pt x="27" y="20"/>
                    <a:pt x="25" y="19"/>
                  </a:cubicBezTo>
                  <a:cubicBezTo>
                    <a:pt x="27" y="18"/>
                    <a:pt x="30" y="17"/>
                    <a:pt x="32" y="17"/>
                  </a:cubicBezTo>
                  <a:cubicBezTo>
                    <a:pt x="31" y="16"/>
                    <a:pt x="30" y="16"/>
                    <a:pt x="30" y="15"/>
                  </a:cubicBezTo>
                  <a:cubicBezTo>
                    <a:pt x="28" y="16"/>
                    <a:pt x="26" y="16"/>
                    <a:pt x="24" y="17"/>
                  </a:cubicBezTo>
                  <a:cubicBezTo>
                    <a:pt x="25" y="15"/>
                    <a:pt x="27" y="10"/>
                    <a:pt x="30" y="0"/>
                  </a:cubicBezTo>
                </a:path>
              </a:pathLst>
            </a:cu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115">
              <a:extLst>
                <a:ext uri="{FF2B5EF4-FFF2-40B4-BE49-F238E27FC236}">
                  <a16:creationId xmlns:a16="http://schemas.microsoft.com/office/drawing/2014/main" id="{50230580-D4CB-4ABD-888E-B1C705F27719}"/>
                </a:ext>
              </a:extLst>
            </p:cNvPr>
            <p:cNvSpPr>
              <a:spLocks noEditPoints="1"/>
            </p:cNvSpPr>
            <p:nvPr/>
          </p:nvSpPr>
          <p:spPr bwMode="auto">
            <a:xfrm>
              <a:off x="7278" y="374"/>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Oval 116">
              <a:extLst>
                <a:ext uri="{FF2B5EF4-FFF2-40B4-BE49-F238E27FC236}">
                  <a16:creationId xmlns:a16="http://schemas.microsoft.com/office/drawing/2014/main" id="{76618806-60BF-4137-A1C7-61F19C5353D1}"/>
                </a:ext>
              </a:extLst>
            </p:cNvPr>
            <p:cNvSpPr>
              <a:spLocks noChangeArrowheads="1"/>
            </p:cNvSpPr>
            <p:nvPr/>
          </p:nvSpPr>
          <p:spPr bwMode="auto">
            <a:xfrm>
              <a:off x="7278" y="374"/>
              <a:ext cx="1" cy="1"/>
            </a:xfrm>
            <a:prstGeom prst="ellipse">
              <a:avLst/>
            </a:pr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117">
              <a:extLst>
                <a:ext uri="{FF2B5EF4-FFF2-40B4-BE49-F238E27FC236}">
                  <a16:creationId xmlns:a16="http://schemas.microsoft.com/office/drawing/2014/main" id="{227B3723-AB12-43BB-97FE-AE5A3E5E4474}"/>
                </a:ext>
              </a:extLst>
            </p:cNvPr>
            <p:cNvSpPr>
              <a:spLocks/>
            </p:cNvSpPr>
            <p:nvPr/>
          </p:nvSpPr>
          <p:spPr bwMode="auto">
            <a:xfrm>
              <a:off x="7178" y="-49"/>
              <a:ext cx="201" cy="423"/>
            </a:xfrm>
            <a:custGeom>
              <a:avLst/>
              <a:gdLst>
                <a:gd name="T0" fmla="*/ 82 w 84"/>
                <a:gd name="T1" fmla="*/ 102 h 177"/>
                <a:gd name="T2" fmla="*/ 42 w 84"/>
                <a:gd name="T3" fmla="*/ 0 h 177"/>
                <a:gd name="T4" fmla="*/ 2 w 84"/>
                <a:gd name="T5" fmla="*/ 102 h 177"/>
                <a:gd name="T6" fmla="*/ 42 w 84"/>
                <a:gd name="T7" fmla="*/ 177 h 177"/>
                <a:gd name="T8" fmla="*/ 82 w 84"/>
                <a:gd name="T9" fmla="*/ 102 h 177"/>
              </a:gdLst>
              <a:ahLst/>
              <a:cxnLst>
                <a:cxn ang="0">
                  <a:pos x="T0" y="T1"/>
                </a:cxn>
                <a:cxn ang="0">
                  <a:pos x="T2" y="T3"/>
                </a:cxn>
                <a:cxn ang="0">
                  <a:pos x="T4" y="T5"/>
                </a:cxn>
                <a:cxn ang="0">
                  <a:pos x="T6" y="T7"/>
                </a:cxn>
                <a:cxn ang="0">
                  <a:pos x="T8" y="T9"/>
                </a:cxn>
              </a:cxnLst>
              <a:rect l="0" t="0" r="r" b="b"/>
              <a:pathLst>
                <a:path w="84" h="177">
                  <a:moveTo>
                    <a:pt x="82" y="102"/>
                  </a:moveTo>
                  <a:cubicBezTo>
                    <a:pt x="80" y="42"/>
                    <a:pt x="57" y="39"/>
                    <a:pt x="42" y="0"/>
                  </a:cubicBezTo>
                  <a:cubicBezTo>
                    <a:pt x="27" y="39"/>
                    <a:pt x="4" y="42"/>
                    <a:pt x="2" y="102"/>
                  </a:cubicBezTo>
                  <a:cubicBezTo>
                    <a:pt x="0" y="162"/>
                    <a:pt x="42" y="177"/>
                    <a:pt x="42" y="177"/>
                  </a:cubicBezTo>
                  <a:cubicBezTo>
                    <a:pt x="42" y="177"/>
                    <a:pt x="84" y="162"/>
                    <a:pt x="82" y="102"/>
                  </a:cubicBezTo>
                </a:path>
              </a:pathLst>
            </a:custGeom>
            <a:solidFill>
              <a:srgbClr val="ED2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118">
              <a:extLst>
                <a:ext uri="{FF2B5EF4-FFF2-40B4-BE49-F238E27FC236}">
                  <a16:creationId xmlns:a16="http://schemas.microsoft.com/office/drawing/2014/main" id="{D6B6C61C-7D91-4583-A1FA-C0F84E75E8A8}"/>
                </a:ext>
              </a:extLst>
            </p:cNvPr>
            <p:cNvSpPr>
              <a:spLocks/>
            </p:cNvSpPr>
            <p:nvPr/>
          </p:nvSpPr>
          <p:spPr bwMode="auto">
            <a:xfrm>
              <a:off x="7242" y="1"/>
              <a:ext cx="72" cy="373"/>
            </a:xfrm>
            <a:custGeom>
              <a:avLst/>
              <a:gdLst>
                <a:gd name="T0" fmla="*/ 30 w 30"/>
                <a:gd name="T1" fmla="*/ 53 h 156"/>
                <a:gd name="T2" fmla="*/ 16 w 30"/>
                <a:gd name="T3" fmla="*/ 64 h 156"/>
                <a:gd name="T4" fmla="*/ 16 w 30"/>
                <a:gd name="T5" fmla="*/ 45 h 156"/>
                <a:gd name="T6" fmla="*/ 30 w 30"/>
                <a:gd name="T7" fmla="*/ 32 h 156"/>
                <a:gd name="T8" fmla="*/ 16 w 30"/>
                <a:gd name="T9" fmla="*/ 43 h 156"/>
                <a:gd name="T10" fmla="*/ 16 w 30"/>
                <a:gd name="T11" fmla="*/ 21 h 156"/>
                <a:gd name="T12" fmla="*/ 24 w 30"/>
                <a:gd name="T13" fmla="*/ 13 h 156"/>
                <a:gd name="T14" fmla="*/ 16 w 30"/>
                <a:gd name="T15" fmla="*/ 20 h 156"/>
                <a:gd name="T16" fmla="*/ 15 w 30"/>
                <a:gd name="T17" fmla="*/ 0 h 156"/>
                <a:gd name="T18" fmla="*/ 14 w 30"/>
                <a:gd name="T19" fmla="*/ 20 h 156"/>
                <a:gd name="T20" fmla="*/ 6 w 30"/>
                <a:gd name="T21" fmla="*/ 13 h 156"/>
                <a:gd name="T22" fmla="*/ 14 w 30"/>
                <a:gd name="T23" fmla="*/ 21 h 156"/>
                <a:gd name="T24" fmla="*/ 14 w 30"/>
                <a:gd name="T25" fmla="*/ 43 h 156"/>
                <a:gd name="T26" fmla="*/ 0 w 30"/>
                <a:gd name="T27" fmla="*/ 32 h 156"/>
                <a:gd name="T28" fmla="*/ 14 w 30"/>
                <a:gd name="T29" fmla="*/ 45 h 156"/>
                <a:gd name="T30" fmla="*/ 13 w 30"/>
                <a:gd name="T31" fmla="*/ 64 h 156"/>
                <a:gd name="T32" fmla="*/ 0 w 30"/>
                <a:gd name="T33" fmla="*/ 53 h 156"/>
                <a:gd name="T34" fmla="*/ 13 w 30"/>
                <a:gd name="T35" fmla="*/ 66 h 156"/>
                <a:gd name="T36" fmla="*/ 13 w 30"/>
                <a:gd name="T37" fmla="*/ 78 h 156"/>
                <a:gd name="T38" fmla="*/ 13 w 30"/>
                <a:gd name="T39" fmla="*/ 85 h 156"/>
                <a:gd name="T40" fmla="*/ 0 w 30"/>
                <a:gd name="T41" fmla="*/ 74 h 156"/>
                <a:gd name="T42" fmla="*/ 13 w 30"/>
                <a:gd name="T43" fmla="*/ 87 h 156"/>
                <a:gd name="T44" fmla="*/ 13 w 30"/>
                <a:gd name="T45" fmla="*/ 107 h 156"/>
                <a:gd name="T46" fmla="*/ 0 w 30"/>
                <a:gd name="T47" fmla="*/ 96 h 156"/>
                <a:gd name="T48" fmla="*/ 13 w 30"/>
                <a:gd name="T49" fmla="*/ 109 h 156"/>
                <a:gd name="T50" fmla="*/ 14 w 30"/>
                <a:gd name="T51" fmla="*/ 128 h 156"/>
                <a:gd name="T52" fmla="*/ 0 w 30"/>
                <a:gd name="T53" fmla="*/ 117 h 156"/>
                <a:gd name="T54" fmla="*/ 14 w 30"/>
                <a:gd name="T55" fmla="*/ 130 h 156"/>
                <a:gd name="T56" fmla="*/ 15 w 30"/>
                <a:gd name="T57" fmla="*/ 156 h 156"/>
                <a:gd name="T58" fmla="*/ 16 w 30"/>
                <a:gd name="T59" fmla="*/ 130 h 156"/>
                <a:gd name="T60" fmla="*/ 30 w 30"/>
                <a:gd name="T61" fmla="*/ 117 h 156"/>
                <a:gd name="T62" fmla="*/ 16 w 30"/>
                <a:gd name="T63" fmla="*/ 128 h 156"/>
                <a:gd name="T64" fmla="*/ 16 w 30"/>
                <a:gd name="T65" fmla="*/ 109 h 156"/>
                <a:gd name="T66" fmla="*/ 30 w 30"/>
                <a:gd name="T67" fmla="*/ 96 h 156"/>
                <a:gd name="T68" fmla="*/ 16 w 30"/>
                <a:gd name="T69" fmla="*/ 107 h 156"/>
                <a:gd name="T70" fmla="*/ 16 w 30"/>
                <a:gd name="T71" fmla="*/ 87 h 156"/>
                <a:gd name="T72" fmla="*/ 30 w 30"/>
                <a:gd name="T73" fmla="*/ 74 h 156"/>
                <a:gd name="T74" fmla="*/ 16 w 30"/>
                <a:gd name="T75" fmla="*/ 85 h 156"/>
                <a:gd name="T76" fmla="*/ 16 w 30"/>
                <a:gd name="T77" fmla="*/ 78 h 156"/>
                <a:gd name="T78" fmla="*/ 16 w 30"/>
                <a:gd name="T79" fmla="*/ 66 h 156"/>
                <a:gd name="T80" fmla="*/ 30 w 30"/>
                <a:gd name="T81" fmla="*/ 53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 h="156">
                  <a:moveTo>
                    <a:pt x="30" y="53"/>
                  </a:moveTo>
                  <a:cubicBezTo>
                    <a:pt x="22" y="58"/>
                    <a:pt x="18" y="62"/>
                    <a:pt x="16" y="64"/>
                  </a:cubicBezTo>
                  <a:cubicBezTo>
                    <a:pt x="16" y="57"/>
                    <a:pt x="16" y="50"/>
                    <a:pt x="16" y="45"/>
                  </a:cubicBezTo>
                  <a:cubicBezTo>
                    <a:pt x="25" y="36"/>
                    <a:pt x="30" y="32"/>
                    <a:pt x="30" y="32"/>
                  </a:cubicBezTo>
                  <a:cubicBezTo>
                    <a:pt x="22" y="37"/>
                    <a:pt x="18" y="41"/>
                    <a:pt x="16" y="43"/>
                  </a:cubicBezTo>
                  <a:cubicBezTo>
                    <a:pt x="16" y="34"/>
                    <a:pt x="16" y="27"/>
                    <a:pt x="16" y="21"/>
                  </a:cubicBezTo>
                  <a:cubicBezTo>
                    <a:pt x="21" y="16"/>
                    <a:pt x="24" y="13"/>
                    <a:pt x="24" y="13"/>
                  </a:cubicBezTo>
                  <a:cubicBezTo>
                    <a:pt x="19" y="16"/>
                    <a:pt x="17" y="19"/>
                    <a:pt x="16" y="20"/>
                  </a:cubicBezTo>
                  <a:cubicBezTo>
                    <a:pt x="15" y="6"/>
                    <a:pt x="15" y="0"/>
                    <a:pt x="15" y="0"/>
                  </a:cubicBezTo>
                  <a:cubicBezTo>
                    <a:pt x="15" y="0"/>
                    <a:pt x="14" y="6"/>
                    <a:pt x="14" y="20"/>
                  </a:cubicBezTo>
                  <a:cubicBezTo>
                    <a:pt x="13" y="19"/>
                    <a:pt x="10" y="16"/>
                    <a:pt x="6" y="13"/>
                  </a:cubicBezTo>
                  <a:cubicBezTo>
                    <a:pt x="6" y="13"/>
                    <a:pt x="9" y="16"/>
                    <a:pt x="14" y="21"/>
                  </a:cubicBezTo>
                  <a:cubicBezTo>
                    <a:pt x="14" y="27"/>
                    <a:pt x="14" y="34"/>
                    <a:pt x="14" y="43"/>
                  </a:cubicBezTo>
                  <a:cubicBezTo>
                    <a:pt x="12" y="41"/>
                    <a:pt x="7" y="37"/>
                    <a:pt x="0" y="32"/>
                  </a:cubicBezTo>
                  <a:cubicBezTo>
                    <a:pt x="0" y="32"/>
                    <a:pt x="4" y="36"/>
                    <a:pt x="14" y="45"/>
                  </a:cubicBezTo>
                  <a:cubicBezTo>
                    <a:pt x="13" y="50"/>
                    <a:pt x="13" y="57"/>
                    <a:pt x="13" y="64"/>
                  </a:cubicBezTo>
                  <a:cubicBezTo>
                    <a:pt x="11" y="62"/>
                    <a:pt x="7" y="58"/>
                    <a:pt x="0" y="53"/>
                  </a:cubicBezTo>
                  <a:cubicBezTo>
                    <a:pt x="0" y="53"/>
                    <a:pt x="4" y="58"/>
                    <a:pt x="13" y="66"/>
                  </a:cubicBezTo>
                  <a:cubicBezTo>
                    <a:pt x="13" y="70"/>
                    <a:pt x="13" y="74"/>
                    <a:pt x="13" y="78"/>
                  </a:cubicBezTo>
                  <a:cubicBezTo>
                    <a:pt x="13" y="80"/>
                    <a:pt x="13" y="83"/>
                    <a:pt x="13" y="85"/>
                  </a:cubicBezTo>
                  <a:cubicBezTo>
                    <a:pt x="11" y="83"/>
                    <a:pt x="7" y="80"/>
                    <a:pt x="0" y="74"/>
                  </a:cubicBezTo>
                  <a:cubicBezTo>
                    <a:pt x="0" y="74"/>
                    <a:pt x="4" y="79"/>
                    <a:pt x="13" y="87"/>
                  </a:cubicBezTo>
                  <a:cubicBezTo>
                    <a:pt x="13" y="94"/>
                    <a:pt x="13" y="101"/>
                    <a:pt x="13" y="107"/>
                  </a:cubicBezTo>
                  <a:cubicBezTo>
                    <a:pt x="12" y="105"/>
                    <a:pt x="7" y="101"/>
                    <a:pt x="0" y="96"/>
                  </a:cubicBezTo>
                  <a:cubicBezTo>
                    <a:pt x="0" y="96"/>
                    <a:pt x="4" y="100"/>
                    <a:pt x="13" y="109"/>
                  </a:cubicBezTo>
                  <a:cubicBezTo>
                    <a:pt x="14" y="116"/>
                    <a:pt x="14" y="123"/>
                    <a:pt x="14" y="128"/>
                  </a:cubicBezTo>
                  <a:cubicBezTo>
                    <a:pt x="12" y="127"/>
                    <a:pt x="8" y="123"/>
                    <a:pt x="0" y="117"/>
                  </a:cubicBezTo>
                  <a:cubicBezTo>
                    <a:pt x="0" y="117"/>
                    <a:pt x="5" y="122"/>
                    <a:pt x="14" y="130"/>
                  </a:cubicBezTo>
                  <a:cubicBezTo>
                    <a:pt x="14" y="148"/>
                    <a:pt x="15" y="156"/>
                    <a:pt x="15" y="156"/>
                  </a:cubicBezTo>
                  <a:cubicBezTo>
                    <a:pt x="15" y="156"/>
                    <a:pt x="15" y="148"/>
                    <a:pt x="16" y="130"/>
                  </a:cubicBezTo>
                  <a:cubicBezTo>
                    <a:pt x="25" y="122"/>
                    <a:pt x="30" y="117"/>
                    <a:pt x="30" y="117"/>
                  </a:cubicBezTo>
                  <a:cubicBezTo>
                    <a:pt x="22" y="123"/>
                    <a:pt x="17" y="127"/>
                    <a:pt x="16" y="128"/>
                  </a:cubicBezTo>
                  <a:cubicBezTo>
                    <a:pt x="16" y="123"/>
                    <a:pt x="16" y="116"/>
                    <a:pt x="16" y="109"/>
                  </a:cubicBezTo>
                  <a:cubicBezTo>
                    <a:pt x="25" y="100"/>
                    <a:pt x="30" y="96"/>
                    <a:pt x="30" y="96"/>
                  </a:cubicBezTo>
                  <a:cubicBezTo>
                    <a:pt x="22" y="101"/>
                    <a:pt x="18" y="105"/>
                    <a:pt x="16" y="107"/>
                  </a:cubicBezTo>
                  <a:cubicBezTo>
                    <a:pt x="16" y="101"/>
                    <a:pt x="16" y="94"/>
                    <a:pt x="16" y="87"/>
                  </a:cubicBezTo>
                  <a:cubicBezTo>
                    <a:pt x="25" y="79"/>
                    <a:pt x="30" y="74"/>
                    <a:pt x="30" y="74"/>
                  </a:cubicBezTo>
                  <a:cubicBezTo>
                    <a:pt x="22" y="80"/>
                    <a:pt x="18" y="83"/>
                    <a:pt x="16" y="85"/>
                  </a:cubicBezTo>
                  <a:cubicBezTo>
                    <a:pt x="16" y="83"/>
                    <a:pt x="16" y="80"/>
                    <a:pt x="16" y="78"/>
                  </a:cubicBezTo>
                  <a:cubicBezTo>
                    <a:pt x="16" y="74"/>
                    <a:pt x="16" y="70"/>
                    <a:pt x="16" y="66"/>
                  </a:cubicBezTo>
                  <a:cubicBezTo>
                    <a:pt x="25" y="58"/>
                    <a:pt x="30" y="53"/>
                    <a:pt x="30" y="53"/>
                  </a:cubicBezTo>
                </a:path>
              </a:pathLst>
            </a:custGeom>
            <a:solidFill>
              <a:srgbClr val="C01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119">
              <a:extLst>
                <a:ext uri="{FF2B5EF4-FFF2-40B4-BE49-F238E27FC236}">
                  <a16:creationId xmlns:a16="http://schemas.microsoft.com/office/drawing/2014/main" id="{B13F67F9-4882-4099-A492-85125A531C31}"/>
                </a:ext>
              </a:extLst>
            </p:cNvPr>
            <p:cNvSpPr>
              <a:spLocks noEditPoints="1"/>
            </p:cNvSpPr>
            <p:nvPr/>
          </p:nvSpPr>
          <p:spPr bwMode="auto">
            <a:xfrm>
              <a:off x="7276" y="-49"/>
              <a:ext cx="2" cy="2"/>
            </a:xfrm>
            <a:custGeom>
              <a:avLst/>
              <a:gdLst>
                <a:gd name="T0" fmla="*/ 1 w 1"/>
                <a:gd name="T1" fmla="*/ 1 h 1"/>
                <a:gd name="T2" fmla="*/ 1 w 1"/>
                <a:gd name="T3" fmla="*/ 1 h 1"/>
                <a:gd name="T4" fmla="*/ 1 w 1"/>
                <a:gd name="T5" fmla="*/ 1 h 1"/>
                <a:gd name="T6" fmla="*/ 0 w 1"/>
                <a:gd name="T7" fmla="*/ 1 h 1"/>
                <a:gd name="T8" fmla="*/ 0 w 1"/>
                <a:gd name="T9" fmla="*/ 1 h 1"/>
                <a:gd name="T10" fmla="*/ 0 w 1"/>
                <a:gd name="T11" fmla="*/ 1 h 1"/>
                <a:gd name="T12" fmla="*/ 1 w 1"/>
                <a:gd name="T13" fmla="*/ 1 h 1"/>
                <a:gd name="T14" fmla="*/ 1 w 1"/>
                <a:gd name="T15" fmla="*/ 1 h 1"/>
                <a:gd name="T16" fmla="*/ 1 w 1"/>
                <a:gd name="T17" fmla="*/ 1 h 1"/>
                <a:gd name="T18" fmla="*/ 1 w 1"/>
                <a:gd name="T19" fmla="*/ 1 h 1"/>
                <a:gd name="T20" fmla="*/ 1 w 1"/>
                <a:gd name="T21" fmla="*/ 1 h 1"/>
                <a:gd name="T22" fmla="*/ 1 w 1"/>
                <a:gd name="T23" fmla="*/ 1 h 1"/>
                <a:gd name="T24" fmla="*/ 1 w 1"/>
                <a:gd name="T25" fmla="*/ 1 h 1"/>
                <a:gd name="T26" fmla="*/ 1 w 1"/>
                <a:gd name="T27" fmla="*/ 1 h 1"/>
                <a:gd name="T28" fmla="*/ 1 w 1"/>
                <a:gd name="T29" fmla="*/ 1 h 1"/>
                <a:gd name="T30" fmla="*/ 1 w 1"/>
                <a:gd name="T31" fmla="*/ 1 h 1"/>
                <a:gd name="T32" fmla="*/ 1 w 1"/>
                <a:gd name="T33" fmla="*/ 1 h 1"/>
                <a:gd name="T34" fmla="*/ 1 w 1"/>
                <a:gd name="T35" fmla="*/ 1 h 1"/>
                <a:gd name="T36" fmla="*/ 1 w 1"/>
                <a:gd name="T37" fmla="*/ 1 h 1"/>
                <a:gd name="T38" fmla="*/ 1 w 1"/>
                <a:gd name="T39" fmla="*/ 1 h 1"/>
                <a:gd name="T40" fmla="*/ 1 w 1"/>
                <a:gd name="T41" fmla="*/ 1 h 1"/>
                <a:gd name="T42" fmla="*/ 1 w 1"/>
                <a:gd name="T43" fmla="*/ 0 h 1"/>
                <a:gd name="T44" fmla="*/ 1 w 1"/>
                <a:gd name="T45" fmla="*/ 1 h 1"/>
                <a:gd name="T46" fmla="*/ 1 w 1"/>
                <a:gd name="T47" fmla="*/ 0 h 1"/>
                <a:gd name="T48" fmla="*/ 1 w 1"/>
                <a:gd name="T49" fmla="*/ 0 h 1"/>
                <a:gd name="T50" fmla="*/ 1 w 1"/>
                <a:gd name="T51" fmla="*/ 0 h 1"/>
                <a:gd name="T52" fmla="*/ 1 w 1"/>
                <a:gd name="T53" fmla="*/ 0 h 1"/>
                <a:gd name="T54" fmla="*/ 1 w 1"/>
                <a:gd name="T55" fmla="*/ 0 h 1"/>
                <a:gd name="T56" fmla="*/ 1 w 1"/>
                <a:gd name="T57" fmla="*/ 0 h 1"/>
                <a:gd name="T58" fmla="*/ 1 w 1"/>
                <a:gd name="T59" fmla="*/ 0 h 1"/>
                <a:gd name="T60" fmla="*/ 1 w 1"/>
                <a:gd name="T61" fmla="*/ 0 h 1"/>
                <a:gd name="T62" fmla="*/ 1 w 1"/>
                <a:gd name="T63" fmla="*/ 0 h 1"/>
                <a:gd name="T64" fmla="*/ 1 w 1"/>
                <a:gd name="T65" fmla="*/ 0 h 1"/>
                <a:gd name="T66" fmla="*/ 1 w 1"/>
                <a:gd name="T67" fmla="*/ 0 h 1"/>
                <a:gd name="T68" fmla="*/ 1 w 1"/>
                <a:gd name="T69" fmla="*/ 0 h 1"/>
                <a:gd name="T70" fmla="*/ 1 w 1"/>
                <a:gd name="T71" fmla="*/ 0 h 1"/>
                <a:gd name="T72" fmla="*/ 1 w 1"/>
                <a:gd name="T73" fmla="*/ 0 h 1"/>
                <a:gd name="T74" fmla="*/ 1 w 1"/>
                <a:gd name="T75" fmla="*/ 0 h 1"/>
                <a:gd name="T76" fmla="*/ 1 w 1"/>
                <a:gd name="T77" fmla="*/ 0 h 1"/>
                <a:gd name="T78" fmla="*/ 1 w 1"/>
                <a:gd name="T79" fmla="*/ 0 h 1"/>
                <a:gd name="T80" fmla="*/ 1 w 1"/>
                <a:gd name="T81" fmla="*/ 0 h 1"/>
                <a:gd name="T82" fmla="*/ 1 w 1"/>
                <a:gd name="T83" fmla="*/ 0 h 1"/>
                <a:gd name="T84" fmla="*/ 1 w 1"/>
                <a:gd name="T85" fmla="*/ 0 h 1"/>
                <a:gd name="T86" fmla="*/ 1 w 1"/>
                <a:gd name="T87" fmla="*/ 0 h 1"/>
                <a:gd name="T88" fmla="*/ 1 w 1"/>
                <a:gd name="T8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 h="1">
                  <a:moveTo>
                    <a:pt x="1" y="1"/>
                  </a:moveTo>
                  <a:cubicBezTo>
                    <a:pt x="1" y="1"/>
                    <a:pt x="1" y="1"/>
                    <a:pt x="1" y="1"/>
                  </a:cubicBezTo>
                  <a:cubicBezTo>
                    <a:pt x="1" y="1"/>
                    <a:pt x="1" y="1"/>
                    <a:pt x="1" y="1"/>
                  </a:cubicBezTo>
                  <a:moveTo>
                    <a:pt x="0" y="1"/>
                  </a:moveTo>
                  <a:cubicBezTo>
                    <a:pt x="0" y="1"/>
                    <a:pt x="0" y="1"/>
                    <a:pt x="0" y="1"/>
                  </a:cubicBezTo>
                  <a:cubicBezTo>
                    <a:pt x="0" y="1"/>
                    <a:pt x="0" y="1"/>
                    <a:pt x="0"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1"/>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120">
              <a:extLst>
                <a:ext uri="{FF2B5EF4-FFF2-40B4-BE49-F238E27FC236}">
                  <a16:creationId xmlns:a16="http://schemas.microsoft.com/office/drawing/2014/main" id="{5B106C95-F1E7-49A0-A1E2-9A9F63A476F4}"/>
                </a:ext>
              </a:extLst>
            </p:cNvPr>
            <p:cNvSpPr>
              <a:spLocks noEditPoints="1"/>
            </p:cNvSpPr>
            <p:nvPr/>
          </p:nvSpPr>
          <p:spPr bwMode="auto">
            <a:xfrm>
              <a:off x="7187" y="-49"/>
              <a:ext cx="184" cy="210"/>
            </a:xfrm>
            <a:custGeom>
              <a:avLst/>
              <a:gdLst>
                <a:gd name="T0" fmla="*/ 30 w 77"/>
                <a:gd name="T1" fmla="*/ 35 h 88"/>
                <a:gd name="T2" fmla="*/ 33 w 77"/>
                <a:gd name="T3" fmla="*/ 40 h 88"/>
                <a:gd name="T4" fmla="*/ 34 w 77"/>
                <a:gd name="T5" fmla="*/ 40 h 88"/>
                <a:gd name="T6" fmla="*/ 30 w 77"/>
                <a:gd name="T7" fmla="*/ 35 h 88"/>
                <a:gd name="T8" fmla="*/ 38 w 77"/>
                <a:gd name="T9" fmla="*/ 0 h 88"/>
                <a:gd name="T10" fmla="*/ 38 w 77"/>
                <a:gd name="T11" fmla="*/ 0 h 88"/>
                <a:gd name="T12" fmla="*/ 38 w 77"/>
                <a:gd name="T13" fmla="*/ 0 h 88"/>
                <a:gd name="T14" fmla="*/ 38 w 77"/>
                <a:gd name="T15" fmla="*/ 0 h 88"/>
                <a:gd name="T16" fmla="*/ 38 w 77"/>
                <a:gd name="T17" fmla="*/ 0 h 88"/>
                <a:gd name="T18" fmla="*/ 38 w 77"/>
                <a:gd name="T19" fmla="*/ 0 h 88"/>
                <a:gd name="T20" fmla="*/ 38 w 77"/>
                <a:gd name="T21" fmla="*/ 0 h 88"/>
                <a:gd name="T22" fmla="*/ 38 w 77"/>
                <a:gd name="T23" fmla="*/ 0 h 88"/>
                <a:gd name="T24" fmla="*/ 38 w 77"/>
                <a:gd name="T25" fmla="*/ 0 h 88"/>
                <a:gd name="T26" fmla="*/ 38 w 77"/>
                <a:gd name="T27" fmla="*/ 0 h 88"/>
                <a:gd name="T28" fmla="*/ 38 w 77"/>
                <a:gd name="T29" fmla="*/ 1 h 88"/>
                <a:gd name="T30" fmla="*/ 38 w 77"/>
                <a:gd name="T31" fmla="*/ 1 h 88"/>
                <a:gd name="T32" fmla="*/ 37 w 77"/>
                <a:gd name="T33" fmla="*/ 1 h 88"/>
                <a:gd name="T34" fmla="*/ 37 w 77"/>
                <a:gd name="T35" fmla="*/ 1 h 88"/>
                <a:gd name="T36" fmla="*/ 0 w 77"/>
                <a:gd name="T37" fmla="*/ 81 h 88"/>
                <a:gd name="T38" fmla="*/ 17 w 77"/>
                <a:gd name="T39" fmla="*/ 45 h 88"/>
                <a:gd name="T40" fmla="*/ 18 w 77"/>
                <a:gd name="T41" fmla="*/ 47 h 88"/>
                <a:gd name="T42" fmla="*/ 18 w 77"/>
                <a:gd name="T43" fmla="*/ 49 h 88"/>
                <a:gd name="T44" fmla="*/ 23 w 77"/>
                <a:gd name="T45" fmla="*/ 41 h 88"/>
                <a:gd name="T46" fmla="*/ 29 w 77"/>
                <a:gd name="T47" fmla="*/ 34 h 88"/>
                <a:gd name="T48" fmla="*/ 30 w 77"/>
                <a:gd name="T49" fmla="*/ 35 h 88"/>
                <a:gd name="T50" fmla="*/ 30 w 77"/>
                <a:gd name="T51" fmla="*/ 35 h 88"/>
                <a:gd name="T52" fmla="*/ 35 w 77"/>
                <a:gd name="T53" fmla="*/ 39 h 88"/>
                <a:gd name="T54" fmla="*/ 37 w 77"/>
                <a:gd name="T55" fmla="*/ 36 h 88"/>
                <a:gd name="T56" fmla="*/ 38 w 77"/>
                <a:gd name="T57" fmla="*/ 21 h 88"/>
                <a:gd name="T58" fmla="*/ 38 w 77"/>
                <a:gd name="T59" fmla="*/ 33 h 88"/>
                <a:gd name="T60" fmla="*/ 39 w 77"/>
                <a:gd name="T61" fmla="*/ 32 h 88"/>
                <a:gd name="T62" fmla="*/ 43 w 77"/>
                <a:gd name="T63" fmla="*/ 37 h 88"/>
                <a:gd name="T64" fmla="*/ 47 w 77"/>
                <a:gd name="T65" fmla="*/ 34 h 88"/>
                <a:gd name="T66" fmla="*/ 43 w 77"/>
                <a:gd name="T67" fmla="*/ 38 h 88"/>
                <a:gd name="T68" fmla="*/ 44 w 77"/>
                <a:gd name="T69" fmla="*/ 40 h 88"/>
                <a:gd name="T70" fmla="*/ 50 w 77"/>
                <a:gd name="T71" fmla="*/ 48 h 88"/>
                <a:gd name="T72" fmla="*/ 51 w 77"/>
                <a:gd name="T73" fmla="*/ 46 h 88"/>
                <a:gd name="T74" fmla="*/ 51 w 77"/>
                <a:gd name="T75" fmla="*/ 44 h 88"/>
                <a:gd name="T76" fmla="*/ 57 w 77"/>
                <a:gd name="T77" fmla="*/ 58 h 88"/>
                <a:gd name="T78" fmla="*/ 63 w 77"/>
                <a:gd name="T79" fmla="*/ 71 h 88"/>
                <a:gd name="T80" fmla="*/ 64 w 77"/>
                <a:gd name="T81" fmla="*/ 68 h 88"/>
                <a:gd name="T82" fmla="*/ 66 w 77"/>
                <a:gd name="T83" fmla="*/ 63 h 88"/>
                <a:gd name="T84" fmla="*/ 77 w 77"/>
                <a:gd name="T85" fmla="*/ 88 h 88"/>
                <a:gd name="T86" fmla="*/ 38 w 77"/>
                <a:gd name="T87" fmla="*/ 1 h 88"/>
                <a:gd name="T88" fmla="*/ 38 w 77"/>
                <a:gd name="T89" fmla="*/ 1 h 88"/>
                <a:gd name="T90" fmla="*/ 38 w 77"/>
                <a:gd name="T91" fmla="*/ 1 h 88"/>
                <a:gd name="T92" fmla="*/ 38 w 77"/>
                <a:gd name="T93" fmla="*/ 1 h 88"/>
                <a:gd name="T94" fmla="*/ 38 w 77"/>
                <a:gd name="T95" fmla="*/ 1 h 88"/>
                <a:gd name="T96" fmla="*/ 38 w 77"/>
                <a:gd name="T97" fmla="*/ 1 h 88"/>
                <a:gd name="T98" fmla="*/ 38 w 77"/>
                <a:gd name="T99" fmla="*/ 1 h 88"/>
                <a:gd name="T100" fmla="*/ 38 w 77"/>
                <a:gd name="T101" fmla="*/ 1 h 88"/>
                <a:gd name="T102" fmla="*/ 38 w 77"/>
                <a:gd name="T103" fmla="*/ 1 h 88"/>
                <a:gd name="T104" fmla="*/ 38 w 77"/>
                <a:gd name="T105" fmla="*/ 1 h 88"/>
                <a:gd name="T106" fmla="*/ 38 w 77"/>
                <a:gd name="T107" fmla="*/ 1 h 88"/>
                <a:gd name="T108" fmla="*/ 38 w 77"/>
                <a:gd name="T109" fmla="*/ 0 h 88"/>
                <a:gd name="T110" fmla="*/ 38 w 77"/>
                <a:gd name="T111" fmla="*/ 0 h 88"/>
                <a:gd name="T112" fmla="*/ 38 w 77"/>
                <a:gd name="T113" fmla="*/ 0 h 88"/>
                <a:gd name="T114" fmla="*/ 38 w 77"/>
                <a:gd name="T115" fmla="*/ 0 h 88"/>
                <a:gd name="T116" fmla="*/ 38 w 77"/>
                <a:gd name="T117" fmla="*/ 0 h 88"/>
                <a:gd name="T118" fmla="*/ 38 w 77"/>
                <a:gd name="T119" fmla="*/ 0 h 88"/>
                <a:gd name="T120" fmla="*/ 38 w 77"/>
                <a:gd name="T121" fmla="*/ 0 h 88"/>
                <a:gd name="T122" fmla="*/ 38 w 77"/>
                <a:gd name="T123" fmla="*/ 0 h 88"/>
                <a:gd name="T124" fmla="*/ 38 w 77"/>
                <a:gd name="T12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 h="88">
                  <a:moveTo>
                    <a:pt x="30" y="35"/>
                  </a:moveTo>
                  <a:cubicBezTo>
                    <a:pt x="30" y="39"/>
                    <a:pt x="31" y="40"/>
                    <a:pt x="33" y="40"/>
                  </a:cubicBezTo>
                  <a:cubicBezTo>
                    <a:pt x="33" y="40"/>
                    <a:pt x="34" y="40"/>
                    <a:pt x="34" y="40"/>
                  </a:cubicBezTo>
                  <a:cubicBezTo>
                    <a:pt x="32" y="38"/>
                    <a:pt x="31" y="36"/>
                    <a:pt x="30" y="35"/>
                  </a:cubicBezTo>
                  <a:moveTo>
                    <a:pt x="38" y="0"/>
                  </a:move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1"/>
                    <a:pt x="38" y="1"/>
                    <a:pt x="38" y="1"/>
                  </a:cubicBezTo>
                  <a:cubicBezTo>
                    <a:pt x="38" y="1"/>
                    <a:pt x="38" y="1"/>
                    <a:pt x="38" y="1"/>
                  </a:cubicBezTo>
                  <a:cubicBezTo>
                    <a:pt x="37" y="1"/>
                    <a:pt x="37" y="1"/>
                    <a:pt x="37" y="1"/>
                  </a:cubicBezTo>
                  <a:cubicBezTo>
                    <a:pt x="37" y="1"/>
                    <a:pt x="37" y="1"/>
                    <a:pt x="37" y="1"/>
                  </a:cubicBezTo>
                  <a:cubicBezTo>
                    <a:pt x="25" y="34"/>
                    <a:pt x="6" y="41"/>
                    <a:pt x="0" y="81"/>
                  </a:cubicBezTo>
                  <a:cubicBezTo>
                    <a:pt x="0" y="80"/>
                    <a:pt x="15" y="45"/>
                    <a:pt x="17" y="45"/>
                  </a:cubicBezTo>
                  <a:cubicBezTo>
                    <a:pt x="18" y="45"/>
                    <a:pt x="18" y="46"/>
                    <a:pt x="18" y="47"/>
                  </a:cubicBezTo>
                  <a:cubicBezTo>
                    <a:pt x="17" y="49"/>
                    <a:pt x="17" y="49"/>
                    <a:pt x="18" y="49"/>
                  </a:cubicBezTo>
                  <a:cubicBezTo>
                    <a:pt x="19" y="49"/>
                    <a:pt x="21" y="45"/>
                    <a:pt x="23" y="41"/>
                  </a:cubicBezTo>
                  <a:cubicBezTo>
                    <a:pt x="26" y="38"/>
                    <a:pt x="28" y="34"/>
                    <a:pt x="29" y="34"/>
                  </a:cubicBezTo>
                  <a:cubicBezTo>
                    <a:pt x="30" y="34"/>
                    <a:pt x="30" y="34"/>
                    <a:pt x="30" y="35"/>
                  </a:cubicBezTo>
                  <a:cubicBezTo>
                    <a:pt x="30" y="35"/>
                    <a:pt x="30" y="35"/>
                    <a:pt x="30" y="35"/>
                  </a:cubicBezTo>
                  <a:cubicBezTo>
                    <a:pt x="32" y="37"/>
                    <a:pt x="34" y="38"/>
                    <a:pt x="35" y="39"/>
                  </a:cubicBezTo>
                  <a:cubicBezTo>
                    <a:pt x="36" y="38"/>
                    <a:pt x="37" y="37"/>
                    <a:pt x="37" y="36"/>
                  </a:cubicBezTo>
                  <a:cubicBezTo>
                    <a:pt x="37" y="26"/>
                    <a:pt x="38" y="21"/>
                    <a:pt x="38" y="21"/>
                  </a:cubicBezTo>
                  <a:cubicBezTo>
                    <a:pt x="38" y="21"/>
                    <a:pt x="38" y="25"/>
                    <a:pt x="38" y="33"/>
                  </a:cubicBezTo>
                  <a:cubicBezTo>
                    <a:pt x="38" y="32"/>
                    <a:pt x="38" y="32"/>
                    <a:pt x="39" y="32"/>
                  </a:cubicBezTo>
                  <a:cubicBezTo>
                    <a:pt x="39" y="32"/>
                    <a:pt x="41" y="35"/>
                    <a:pt x="43" y="37"/>
                  </a:cubicBezTo>
                  <a:cubicBezTo>
                    <a:pt x="44" y="36"/>
                    <a:pt x="45" y="35"/>
                    <a:pt x="47" y="34"/>
                  </a:cubicBezTo>
                  <a:cubicBezTo>
                    <a:pt x="47" y="34"/>
                    <a:pt x="45" y="35"/>
                    <a:pt x="43" y="38"/>
                  </a:cubicBezTo>
                  <a:cubicBezTo>
                    <a:pt x="43" y="39"/>
                    <a:pt x="44" y="40"/>
                    <a:pt x="44" y="40"/>
                  </a:cubicBezTo>
                  <a:cubicBezTo>
                    <a:pt x="47" y="44"/>
                    <a:pt x="49" y="48"/>
                    <a:pt x="50" y="48"/>
                  </a:cubicBezTo>
                  <a:cubicBezTo>
                    <a:pt x="51" y="48"/>
                    <a:pt x="51" y="48"/>
                    <a:pt x="51" y="46"/>
                  </a:cubicBezTo>
                  <a:cubicBezTo>
                    <a:pt x="51" y="45"/>
                    <a:pt x="51" y="44"/>
                    <a:pt x="51" y="44"/>
                  </a:cubicBezTo>
                  <a:cubicBezTo>
                    <a:pt x="52" y="44"/>
                    <a:pt x="54" y="51"/>
                    <a:pt x="57" y="58"/>
                  </a:cubicBezTo>
                  <a:cubicBezTo>
                    <a:pt x="59" y="64"/>
                    <a:pt x="61" y="71"/>
                    <a:pt x="63" y="71"/>
                  </a:cubicBezTo>
                  <a:cubicBezTo>
                    <a:pt x="63" y="71"/>
                    <a:pt x="64" y="70"/>
                    <a:pt x="64" y="68"/>
                  </a:cubicBezTo>
                  <a:cubicBezTo>
                    <a:pt x="64" y="64"/>
                    <a:pt x="65" y="63"/>
                    <a:pt x="66" y="63"/>
                  </a:cubicBezTo>
                  <a:cubicBezTo>
                    <a:pt x="69" y="63"/>
                    <a:pt x="74" y="77"/>
                    <a:pt x="77" y="88"/>
                  </a:cubicBezTo>
                  <a:cubicBezTo>
                    <a:pt x="72" y="42"/>
                    <a:pt x="52" y="36"/>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1"/>
                    <a:pt x="38" y="1"/>
                    <a:pt x="38" y="1"/>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cubicBezTo>
                    <a:pt x="38" y="0"/>
                    <a:pt x="38" y="0"/>
                    <a:pt x="38" y="0"/>
                  </a:cubicBezTo>
                </a:path>
              </a:pathLst>
            </a:custGeom>
            <a:solidFill>
              <a:srgbClr val="EF4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21">
              <a:extLst>
                <a:ext uri="{FF2B5EF4-FFF2-40B4-BE49-F238E27FC236}">
                  <a16:creationId xmlns:a16="http://schemas.microsoft.com/office/drawing/2014/main" id="{B79210A4-A2D8-4671-A39F-65348887C746}"/>
                </a:ext>
              </a:extLst>
            </p:cNvPr>
            <p:cNvSpPr>
              <a:spLocks noEditPoints="1"/>
            </p:cNvSpPr>
            <p:nvPr/>
          </p:nvSpPr>
          <p:spPr bwMode="auto">
            <a:xfrm>
              <a:off x="7259" y="1"/>
              <a:ext cx="41" cy="45"/>
            </a:xfrm>
            <a:custGeom>
              <a:avLst/>
              <a:gdLst>
                <a:gd name="T0" fmla="*/ 0 w 17"/>
                <a:gd name="T1" fmla="*/ 14 h 19"/>
                <a:gd name="T2" fmla="*/ 0 w 17"/>
                <a:gd name="T3" fmla="*/ 14 h 19"/>
                <a:gd name="T4" fmla="*/ 4 w 17"/>
                <a:gd name="T5" fmla="*/ 19 h 19"/>
                <a:gd name="T6" fmla="*/ 5 w 17"/>
                <a:gd name="T7" fmla="*/ 18 h 19"/>
                <a:gd name="T8" fmla="*/ 0 w 17"/>
                <a:gd name="T9" fmla="*/ 14 h 19"/>
                <a:gd name="T10" fmla="*/ 17 w 17"/>
                <a:gd name="T11" fmla="*/ 13 h 19"/>
                <a:gd name="T12" fmla="*/ 13 w 17"/>
                <a:gd name="T13" fmla="*/ 16 h 19"/>
                <a:gd name="T14" fmla="*/ 13 w 17"/>
                <a:gd name="T15" fmla="*/ 17 h 19"/>
                <a:gd name="T16" fmla="*/ 17 w 17"/>
                <a:gd name="T17" fmla="*/ 13 h 19"/>
                <a:gd name="T18" fmla="*/ 8 w 17"/>
                <a:gd name="T19" fmla="*/ 0 h 19"/>
                <a:gd name="T20" fmla="*/ 7 w 17"/>
                <a:gd name="T21" fmla="*/ 15 h 19"/>
                <a:gd name="T22" fmla="*/ 8 w 17"/>
                <a:gd name="T23" fmla="*/ 13 h 19"/>
                <a:gd name="T24" fmla="*/ 8 w 17"/>
                <a:gd name="T25" fmla="*/ 12 h 19"/>
                <a:gd name="T26" fmla="*/ 8 w 17"/>
                <a:gd name="T2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9">
                  <a:moveTo>
                    <a:pt x="0" y="14"/>
                  </a:moveTo>
                  <a:cubicBezTo>
                    <a:pt x="0" y="14"/>
                    <a:pt x="0" y="14"/>
                    <a:pt x="0" y="14"/>
                  </a:cubicBezTo>
                  <a:cubicBezTo>
                    <a:pt x="1" y="15"/>
                    <a:pt x="2" y="17"/>
                    <a:pt x="4" y="19"/>
                  </a:cubicBezTo>
                  <a:cubicBezTo>
                    <a:pt x="5" y="18"/>
                    <a:pt x="5" y="18"/>
                    <a:pt x="5" y="18"/>
                  </a:cubicBezTo>
                  <a:cubicBezTo>
                    <a:pt x="4" y="17"/>
                    <a:pt x="2" y="16"/>
                    <a:pt x="0" y="14"/>
                  </a:cubicBezTo>
                  <a:moveTo>
                    <a:pt x="17" y="13"/>
                  </a:moveTo>
                  <a:cubicBezTo>
                    <a:pt x="15" y="14"/>
                    <a:pt x="14" y="15"/>
                    <a:pt x="13" y="16"/>
                  </a:cubicBezTo>
                  <a:cubicBezTo>
                    <a:pt x="13" y="16"/>
                    <a:pt x="13" y="17"/>
                    <a:pt x="13" y="17"/>
                  </a:cubicBezTo>
                  <a:cubicBezTo>
                    <a:pt x="15" y="14"/>
                    <a:pt x="17" y="13"/>
                    <a:pt x="17" y="13"/>
                  </a:cubicBezTo>
                  <a:moveTo>
                    <a:pt x="8" y="0"/>
                  </a:moveTo>
                  <a:cubicBezTo>
                    <a:pt x="8" y="0"/>
                    <a:pt x="7" y="5"/>
                    <a:pt x="7" y="15"/>
                  </a:cubicBezTo>
                  <a:cubicBezTo>
                    <a:pt x="7" y="14"/>
                    <a:pt x="8" y="13"/>
                    <a:pt x="8" y="13"/>
                  </a:cubicBezTo>
                  <a:cubicBezTo>
                    <a:pt x="8" y="12"/>
                    <a:pt x="8" y="12"/>
                    <a:pt x="8" y="12"/>
                  </a:cubicBezTo>
                  <a:cubicBezTo>
                    <a:pt x="8" y="4"/>
                    <a:pt x="8" y="0"/>
                    <a:pt x="8" y="0"/>
                  </a:cubicBezTo>
                </a:path>
              </a:pathLst>
            </a:custGeom>
            <a:solidFill>
              <a:srgbClr val="C8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122">
              <a:extLst>
                <a:ext uri="{FF2B5EF4-FFF2-40B4-BE49-F238E27FC236}">
                  <a16:creationId xmlns:a16="http://schemas.microsoft.com/office/drawing/2014/main" id="{8E02FDDB-B885-4FB9-8C0C-FA48E5318891}"/>
                </a:ext>
              </a:extLst>
            </p:cNvPr>
            <p:cNvSpPr>
              <a:spLocks noEditPoints="1"/>
            </p:cNvSpPr>
            <p:nvPr/>
          </p:nvSpPr>
          <p:spPr bwMode="auto">
            <a:xfrm>
              <a:off x="7230" y="221"/>
              <a:ext cx="137" cy="153"/>
            </a:xfrm>
            <a:custGeom>
              <a:avLst/>
              <a:gdLst>
                <a:gd name="T0" fmla="*/ 49 w 57"/>
                <a:gd name="T1" fmla="*/ 10 h 64"/>
                <a:gd name="T2" fmla="*/ 43 w 57"/>
                <a:gd name="T3" fmla="*/ 19 h 64"/>
                <a:gd name="T4" fmla="*/ 37 w 57"/>
                <a:gd name="T5" fmla="*/ 29 h 64"/>
                <a:gd name="T6" fmla="*/ 37 w 57"/>
                <a:gd name="T7" fmla="*/ 26 h 64"/>
                <a:gd name="T8" fmla="*/ 37 w 57"/>
                <a:gd name="T9" fmla="*/ 21 h 64"/>
                <a:gd name="T10" fmla="*/ 35 w 57"/>
                <a:gd name="T11" fmla="*/ 23 h 64"/>
                <a:gd name="T12" fmla="*/ 32 w 57"/>
                <a:gd name="T13" fmla="*/ 25 h 64"/>
                <a:gd name="T14" fmla="*/ 31 w 57"/>
                <a:gd name="T15" fmla="*/ 22 h 64"/>
                <a:gd name="T16" fmla="*/ 29 w 57"/>
                <a:gd name="T17" fmla="*/ 16 h 64"/>
                <a:gd name="T18" fmla="*/ 23 w 57"/>
                <a:gd name="T19" fmla="*/ 26 h 64"/>
                <a:gd name="T20" fmla="*/ 21 w 57"/>
                <a:gd name="T21" fmla="*/ 30 h 64"/>
                <a:gd name="T22" fmla="*/ 21 w 57"/>
                <a:gd name="T23" fmla="*/ 36 h 64"/>
                <a:gd name="T24" fmla="*/ 35 w 57"/>
                <a:gd name="T25" fmla="*/ 25 h 64"/>
                <a:gd name="T26" fmla="*/ 21 w 57"/>
                <a:gd name="T27" fmla="*/ 38 h 64"/>
                <a:gd name="T28" fmla="*/ 20 w 57"/>
                <a:gd name="T29" fmla="*/ 64 h 64"/>
                <a:gd name="T30" fmla="*/ 20 w 57"/>
                <a:gd name="T31" fmla="*/ 64 h 64"/>
                <a:gd name="T32" fmla="*/ 20 w 57"/>
                <a:gd name="T33" fmla="*/ 64 h 64"/>
                <a:gd name="T34" fmla="*/ 20 w 57"/>
                <a:gd name="T35" fmla="*/ 63 h 64"/>
                <a:gd name="T36" fmla="*/ 20 w 57"/>
                <a:gd name="T37" fmla="*/ 63 h 64"/>
                <a:gd name="T38" fmla="*/ 20 w 57"/>
                <a:gd name="T39" fmla="*/ 63 h 64"/>
                <a:gd name="T40" fmla="*/ 20 w 57"/>
                <a:gd name="T41" fmla="*/ 63 h 64"/>
                <a:gd name="T42" fmla="*/ 20 w 57"/>
                <a:gd name="T43" fmla="*/ 63 h 64"/>
                <a:gd name="T44" fmla="*/ 20 w 57"/>
                <a:gd name="T45" fmla="*/ 63 h 64"/>
                <a:gd name="T46" fmla="*/ 20 w 57"/>
                <a:gd name="T47" fmla="*/ 63 h 64"/>
                <a:gd name="T48" fmla="*/ 20 w 57"/>
                <a:gd name="T49" fmla="*/ 63 h 64"/>
                <a:gd name="T50" fmla="*/ 20 w 57"/>
                <a:gd name="T51" fmla="*/ 63 h 64"/>
                <a:gd name="T52" fmla="*/ 21 w 57"/>
                <a:gd name="T53" fmla="*/ 63 h 64"/>
                <a:gd name="T54" fmla="*/ 57 w 57"/>
                <a:gd name="T55" fmla="*/ 18 h 64"/>
                <a:gd name="T56" fmla="*/ 48 w 57"/>
                <a:gd name="T57" fmla="*/ 32 h 64"/>
                <a:gd name="T58" fmla="*/ 48 w 57"/>
                <a:gd name="T59" fmla="*/ 15 h 64"/>
                <a:gd name="T60" fmla="*/ 49 w 57"/>
                <a:gd name="T61" fmla="*/ 10 h 64"/>
                <a:gd name="T62" fmla="*/ 9 w 57"/>
                <a:gd name="T63" fmla="*/ 7 h 64"/>
                <a:gd name="T64" fmla="*/ 8 w 57"/>
                <a:gd name="T65" fmla="*/ 11 h 64"/>
                <a:gd name="T66" fmla="*/ 5 w 57"/>
                <a:gd name="T67" fmla="*/ 22 h 64"/>
                <a:gd name="T68" fmla="*/ 4 w 57"/>
                <a:gd name="T69" fmla="*/ 21 h 64"/>
                <a:gd name="T70" fmla="*/ 2 w 57"/>
                <a:gd name="T71" fmla="*/ 19 h 64"/>
                <a:gd name="T72" fmla="*/ 0 w 57"/>
                <a:gd name="T73" fmla="*/ 21 h 64"/>
                <a:gd name="T74" fmla="*/ 20 w 57"/>
                <a:gd name="T75" fmla="*/ 60 h 64"/>
                <a:gd name="T76" fmla="*/ 19 w 57"/>
                <a:gd name="T77" fmla="*/ 38 h 64"/>
                <a:gd name="T78" fmla="*/ 5 w 57"/>
                <a:gd name="T79" fmla="*/ 25 h 64"/>
                <a:gd name="T80" fmla="*/ 19 w 57"/>
                <a:gd name="T81" fmla="*/ 36 h 64"/>
                <a:gd name="T82" fmla="*/ 19 w 57"/>
                <a:gd name="T83" fmla="*/ 29 h 64"/>
                <a:gd name="T84" fmla="*/ 14 w 57"/>
                <a:gd name="T85" fmla="*/ 13 h 64"/>
                <a:gd name="T86" fmla="*/ 9 w 57"/>
                <a:gd name="T87" fmla="*/ 7 h 64"/>
                <a:gd name="T88" fmla="*/ 11 w 57"/>
                <a:gd name="T89" fmla="*/ 0 h 64"/>
                <a:gd name="T90" fmla="*/ 9 w 57"/>
                <a:gd name="T91" fmla="*/ 7 h 64"/>
                <a:gd name="T92" fmla="*/ 14 w 57"/>
                <a:gd name="T93" fmla="*/ 10 h 64"/>
                <a:gd name="T94" fmla="*/ 13 w 57"/>
                <a:gd name="T95" fmla="*/ 5 h 64"/>
                <a:gd name="T96" fmla="*/ 11 w 57"/>
                <a:gd name="T9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 h="64">
                  <a:moveTo>
                    <a:pt x="49" y="10"/>
                  </a:moveTo>
                  <a:cubicBezTo>
                    <a:pt x="48" y="10"/>
                    <a:pt x="45" y="14"/>
                    <a:pt x="43" y="19"/>
                  </a:cubicBezTo>
                  <a:cubicBezTo>
                    <a:pt x="41" y="24"/>
                    <a:pt x="38" y="29"/>
                    <a:pt x="37" y="29"/>
                  </a:cubicBezTo>
                  <a:cubicBezTo>
                    <a:pt x="37" y="29"/>
                    <a:pt x="37" y="28"/>
                    <a:pt x="37" y="26"/>
                  </a:cubicBezTo>
                  <a:cubicBezTo>
                    <a:pt x="38" y="23"/>
                    <a:pt x="38" y="21"/>
                    <a:pt x="37" y="21"/>
                  </a:cubicBezTo>
                  <a:cubicBezTo>
                    <a:pt x="37" y="21"/>
                    <a:pt x="36" y="22"/>
                    <a:pt x="35" y="23"/>
                  </a:cubicBezTo>
                  <a:cubicBezTo>
                    <a:pt x="34" y="24"/>
                    <a:pt x="33" y="25"/>
                    <a:pt x="32" y="25"/>
                  </a:cubicBezTo>
                  <a:cubicBezTo>
                    <a:pt x="31" y="25"/>
                    <a:pt x="31" y="24"/>
                    <a:pt x="31" y="22"/>
                  </a:cubicBezTo>
                  <a:cubicBezTo>
                    <a:pt x="31" y="18"/>
                    <a:pt x="30" y="16"/>
                    <a:pt x="29" y="16"/>
                  </a:cubicBezTo>
                  <a:cubicBezTo>
                    <a:pt x="27" y="16"/>
                    <a:pt x="25" y="20"/>
                    <a:pt x="23" y="26"/>
                  </a:cubicBezTo>
                  <a:cubicBezTo>
                    <a:pt x="22" y="28"/>
                    <a:pt x="21" y="29"/>
                    <a:pt x="21" y="30"/>
                  </a:cubicBezTo>
                  <a:cubicBezTo>
                    <a:pt x="21" y="32"/>
                    <a:pt x="21" y="34"/>
                    <a:pt x="21" y="36"/>
                  </a:cubicBezTo>
                  <a:cubicBezTo>
                    <a:pt x="22" y="35"/>
                    <a:pt x="27" y="31"/>
                    <a:pt x="35" y="25"/>
                  </a:cubicBezTo>
                  <a:cubicBezTo>
                    <a:pt x="35" y="25"/>
                    <a:pt x="30" y="30"/>
                    <a:pt x="21" y="38"/>
                  </a:cubicBezTo>
                  <a:cubicBezTo>
                    <a:pt x="20" y="54"/>
                    <a:pt x="20" y="62"/>
                    <a:pt x="20" y="64"/>
                  </a:cubicBezTo>
                  <a:cubicBezTo>
                    <a:pt x="20" y="64"/>
                    <a:pt x="20" y="64"/>
                    <a:pt x="20" y="64"/>
                  </a:cubicBezTo>
                  <a:cubicBezTo>
                    <a:pt x="20" y="64"/>
                    <a:pt x="20" y="64"/>
                    <a:pt x="20" y="64"/>
                  </a:cubicBezTo>
                  <a:cubicBezTo>
                    <a:pt x="20" y="64"/>
                    <a:pt x="20" y="63"/>
                    <a:pt x="20" y="63"/>
                  </a:cubicBezTo>
                  <a:cubicBezTo>
                    <a:pt x="20" y="63"/>
                    <a:pt x="20" y="63"/>
                    <a:pt x="20" y="63"/>
                  </a:cubicBezTo>
                  <a:cubicBezTo>
                    <a:pt x="20" y="63"/>
                    <a:pt x="20" y="63"/>
                    <a:pt x="20" y="63"/>
                  </a:cubicBezTo>
                  <a:cubicBezTo>
                    <a:pt x="20" y="63"/>
                    <a:pt x="20" y="63"/>
                    <a:pt x="20" y="63"/>
                  </a:cubicBezTo>
                  <a:cubicBezTo>
                    <a:pt x="20" y="63"/>
                    <a:pt x="20" y="63"/>
                    <a:pt x="20" y="63"/>
                  </a:cubicBezTo>
                  <a:cubicBezTo>
                    <a:pt x="20" y="63"/>
                    <a:pt x="20" y="63"/>
                    <a:pt x="20" y="63"/>
                  </a:cubicBezTo>
                  <a:cubicBezTo>
                    <a:pt x="20" y="63"/>
                    <a:pt x="20" y="63"/>
                    <a:pt x="20" y="63"/>
                  </a:cubicBezTo>
                  <a:cubicBezTo>
                    <a:pt x="20" y="63"/>
                    <a:pt x="20" y="63"/>
                    <a:pt x="20" y="63"/>
                  </a:cubicBezTo>
                  <a:cubicBezTo>
                    <a:pt x="20" y="63"/>
                    <a:pt x="20" y="63"/>
                    <a:pt x="20" y="63"/>
                  </a:cubicBezTo>
                  <a:cubicBezTo>
                    <a:pt x="20" y="63"/>
                    <a:pt x="21" y="63"/>
                    <a:pt x="21" y="63"/>
                  </a:cubicBezTo>
                  <a:cubicBezTo>
                    <a:pt x="28" y="60"/>
                    <a:pt x="49" y="49"/>
                    <a:pt x="57" y="18"/>
                  </a:cubicBezTo>
                  <a:cubicBezTo>
                    <a:pt x="54" y="27"/>
                    <a:pt x="51" y="32"/>
                    <a:pt x="48" y="32"/>
                  </a:cubicBezTo>
                  <a:cubicBezTo>
                    <a:pt x="46" y="32"/>
                    <a:pt x="46" y="26"/>
                    <a:pt x="48" y="15"/>
                  </a:cubicBezTo>
                  <a:cubicBezTo>
                    <a:pt x="49" y="11"/>
                    <a:pt x="49" y="10"/>
                    <a:pt x="49" y="10"/>
                  </a:cubicBezTo>
                  <a:moveTo>
                    <a:pt x="9" y="7"/>
                  </a:moveTo>
                  <a:cubicBezTo>
                    <a:pt x="9" y="9"/>
                    <a:pt x="8" y="10"/>
                    <a:pt x="8" y="11"/>
                  </a:cubicBezTo>
                  <a:cubicBezTo>
                    <a:pt x="7" y="16"/>
                    <a:pt x="6" y="22"/>
                    <a:pt x="5" y="22"/>
                  </a:cubicBezTo>
                  <a:cubicBezTo>
                    <a:pt x="5" y="22"/>
                    <a:pt x="5" y="21"/>
                    <a:pt x="4" y="21"/>
                  </a:cubicBezTo>
                  <a:cubicBezTo>
                    <a:pt x="3" y="19"/>
                    <a:pt x="2" y="19"/>
                    <a:pt x="2" y="19"/>
                  </a:cubicBezTo>
                  <a:cubicBezTo>
                    <a:pt x="1" y="19"/>
                    <a:pt x="0" y="19"/>
                    <a:pt x="0" y="21"/>
                  </a:cubicBezTo>
                  <a:cubicBezTo>
                    <a:pt x="15" y="36"/>
                    <a:pt x="19" y="53"/>
                    <a:pt x="20" y="60"/>
                  </a:cubicBezTo>
                  <a:cubicBezTo>
                    <a:pt x="19" y="56"/>
                    <a:pt x="19" y="49"/>
                    <a:pt x="19" y="38"/>
                  </a:cubicBezTo>
                  <a:cubicBezTo>
                    <a:pt x="10" y="30"/>
                    <a:pt x="5" y="25"/>
                    <a:pt x="5" y="25"/>
                  </a:cubicBezTo>
                  <a:cubicBezTo>
                    <a:pt x="13" y="31"/>
                    <a:pt x="17" y="35"/>
                    <a:pt x="19" y="36"/>
                  </a:cubicBezTo>
                  <a:cubicBezTo>
                    <a:pt x="19" y="34"/>
                    <a:pt x="19" y="31"/>
                    <a:pt x="19" y="29"/>
                  </a:cubicBezTo>
                  <a:cubicBezTo>
                    <a:pt x="17" y="26"/>
                    <a:pt x="16" y="20"/>
                    <a:pt x="14" y="13"/>
                  </a:cubicBezTo>
                  <a:cubicBezTo>
                    <a:pt x="12" y="11"/>
                    <a:pt x="10" y="9"/>
                    <a:pt x="9" y="7"/>
                  </a:cubicBezTo>
                  <a:moveTo>
                    <a:pt x="11" y="0"/>
                  </a:moveTo>
                  <a:cubicBezTo>
                    <a:pt x="10" y="0"/>
                    <a:pt x="10" y="3"/>
                    <a:pt x="9" y="7"/>
                  </a:cubicBezTo>
                  <a:cubicBezTo>
                    <a:pt x="11" y="8"/>
                    <a:pt x="12" y="9"/>
                    <a:pt x="14" y="10"/>
                  </a:cubicBezTo>
                  <a:cubicBezTo>
                    <a:pt x="13" y="9"/>
                    <a:pt x="13" y="7"/>
                    <a:pt x="13" y="5"/>
                  </a:cubicBezTo>
                  <a:cubicBezTo>
                    <a:pt x="12" y="1"/>
                    <a:pt x="11" y="0"/>
                    <a:pt x="11"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123">
              <a:extLst>
                <a:ext uri="{FF2B5EF4-FFF2-40B4-BE49-F238E27FC236}">
                  <a16:creationId xmlns:a16="http://schemas.microsoft.com/office/drawing/2014/main" id="{C201CD92-86EA-4F3D-92C5-60F10B103F25}"/>
                </a:ext>
              </a:extLst>
            </p:cNvPr>
            <p:cNvSpPr>
              <a:spLocks noEditPoints="1"/>
            </p:cNvSpPr>
            <p:nvPr/>
          </p:nvSpPr>
          <p:spPr bwMode="auto">
            <a:xfrm>
              <a:off x="7242" y="237"/>
              <a:ext cx="72" cy="137"/>
            </a:xfrm>
            <a:custGeom>
              <a:avLst/>
              <a:gdLst>
                <a:gd name="T0" fmla="*/ 30 w 30"/>
                <a:gd name="T1" fmla="*/ 18 h 57"/>
                <a:gd name="T2" fmla="*/ 16 w 30"/>
                <a:gd name="T3" fmla="*/ 29 h 57"/>
                <a:gd name="T4" fmla="*/ 16 w 30"/>
                <a:gd name="T5" fmla="*/ 23 h 57"/>
                <a:gd name="T6" fmla="*/ 15 w 30"/>
                <a:gd name="T7" fmla="*/ 23 h 57"/>
                <a:gd name="T8" fmla="*/ 14 w 30"/>
                <a:gd name="T9" fmla="*/ 22 h 57"/>
                <a:gd name="T10" fmla="*/ 14 w 30"/>
                <a:gd name="T11" fmla="*/ 29 h 57"/>
                <a:gd name="T12" fmla="*/ 0 w 30"/>
                <a:gd name="T13" fmla="*/ 18 h 57"/>
                <a:gd name="T14" fmla="*/ 14 w 30"/>
                <a:gd name="T15" fmla="*/ 31 h 57"/>
                <a:gd name="T16" fmla="*/ 15 w 30"/>
                <a:gd name="T17" fmla="*/ 53 h 57"/>
                <a:gd name="T18" fmla="*/ 15 w 30"/>
                <a:gd name="T19" fmla="*/ 56 h 57"/>
                <a:gd name="T20" fmla="*/ 15 w 30"/>
                <a:gd name="T21" fmla="*/ 57 h 57"/>
                <a:gd name="T22" fmla="*/ 16 w 30"/>
                <a:gd name="T23" fmla="*/ 31 h 57"/>
                <a:gd name="T24" fmla="*/ 30 w 30"/>
                <a:gd name="T25" fmla="*/ 18 h 57"/>
                <a:gd name="T26" fmla="*/ 4 w 30"/>
                <a:gd name="T27" fmla="*/ 0 h 57"/>
                <a:gd name="T28" fmla="*/ 4 w 30"/>
                <a:gd name="T29" fmla="*/ 0 h 57"/>
                <a:gd name="T30" fmla="*/ 9 w 30"/>
                <a:gd name="T31" fmla="*/ 6 h 57"/>
                <a:gd name="T32" fmla="*/ 9 w 30"/>
                <a:gd name="T33" fmla="*/ 3 h 57"/>
                <a:gd name="T34" fmla="*/ 4 w 30"/>
                <a:gd name="T3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57">
                  <a:moveTo>
                    <a:pt x="30" y="18"/>
                  </a:moveTo>
                  <a:cubicBezTo>
                    <a:pt x="22" y="24"/>
                    <a:pt x="17" y="28"/>
                    <a:pt x="16" y="29"/>
                  </a:cubicBezTo>
                  <a:cubicBezTo>
                    <a:pt x="16" y="27"/>
                    <a:pt x="16" y="25"/>
                    <a:pt x="16" y="23"/>
                  </a:cubicBezTo>
                  <a:cubicBezTo>
                    <a:pt x="16" y="23"/>
                    <a:pt x="15" y="23"/>
                    <a:pt x="15" y="23"/>
                  </a:cubicBezTo>
                  <a:cubicBezTo>
                    <a:pt x="15" y="23"/>
                    <a:pt x="14" y="23"/>
                    <a:pt x="14" y="22"/>
                  </a:cubicBezTo>
                  <a:cubicBezTo>
                    <a:pt x="14" y="24"/>
                    <a:pt x="14" y="27"/>
                    <a:pt x="14" y="29"/>
                  </a:cubicBezTo>
                  <a:cubicBezTo>
                    <a:pt x="12" y="28"/>
                    <a:pt x="8" y="24"/>
                    <a:pt x="0" y="18"/>
                  </a:cubicBezTo>
                  <a:cubicBezTo>
                    <a:pt x="0" y="18"/>
                    <a:pt x="5" y="23"/>
                    <a:pt x="14" y="31"/>
                  </a:cubicBezTo>
                  <a:cubicBezTo>
                    <a:pt x="14" y="42"/>
                    <a:pt x="14" y="49"/>
                    <a:pt x="15" y="53"/>
                  </a:cubicBezTo>
                  <a:cubicBezTo>
                    <a:pt x="15" y="55"/>
                    <a:pt x="15" y="56"/>
                    <a:pt x="15" y="56"/>
                  </a:cubicBezTo>
                  <a:cubicBezTo>
                    <a:pt x="15" y="57"/>
                    <a:pt x="15" y="57"/>
                    <a:pt x="15" y="57"/>
                  </a:cubicBezTo>
                  <a:cubicBezTo>
                    <a:pt x="15" y="55"/>
                    <a:pt x="15" y="47"/>
                    <a:pt x="16" y="31"/>
                  </a:cubicBezTo>
                  <a:cubicBezTo>
                    <a:pt x="25" y="23"/>
                    <a:pt x="30" y="18"/>
                    <a:pt x="30" y="18"/>
                  </a:cubicBezTo>
                  <a:moveTo>
                    <a:pt x="4" y="0"/>
                  </a:moveTo>
                  <a:cubicBezTo>
                    <a:pt x="4" y="0"/>
                    <a:pt x="4" y="0"/>
                    <a:pt x="4" y="0"/>
                  </a:cubicBezTo>
                  <a:cubicBezTo>
                    <a:pt x="5" y="2"/>
                    <a:pt x="7" y="4"/>
                    <a:pt x="9" y="6"/>
                  </a:cubicBezTo>
                  <a:cubicBezTo>
                    <a:pt x="9" y="5"/>
                    <a:pt x="9" y="4"/>
                    <a:pt x="9" y="3"/>
                  </a:cubicBezTo>
                  <a:cubicBezTo>
                    <a:pt x="7" y="2"/>
                    <a:pt x="6" y="1"/>
                    <a:pt x="4" y="0"/>
                  </a:cubicBezTo>
                </a:path>
              </a:pathLst>
            </a:cu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24">
              <a:extLst>
                <a:ext uri="{FF2B5EF4-FFF2-40B4-BE49-F238E27FC236}">
                  <a16:creationId xmlns:a16="http://schemas.microsoft.com/office/drawing/2014/main" id="{1AEC7533-A7B4-4B41-9C63-7B1BE0B2CD6C}"/>
                </a:ext>
              </a:extLst>
            </p:cNvPr>
            <p:cNvSpPr>
              <a:spLocks/>
            </p:cNvSpPr>
            <p:nvPr/>
          </p:nvSpPr>
          <p:spPr bwMode="auto">
            <a:xfrm>
              <a:off x="6881" y="175"/>
              <a:ext cx="400" cy="280"/>
            </a:xfrm>
            <a:custGeom>
              <a:avLst/>
              <a:gdLst>
                <a:gd name="T0" fmla="*/ 110 w 167"/>
                <a:gd name="T1" fmla="*/ 19 h 117"/>
                <a:gd name="T2" fmla="*/ 0 w 167"/>
                <a:gd name="T3" fmla="*/ 21 h 117"/>
                <a:gd name="T4" fmla="*/ 82 w 167"/>
                <a:gd name="T5" fmla="*/ 94 h 117"/>
                <a:gd name="T6" fmla="*/ 166 w 167"/>
                <a:gd name="T7" fmla="*/ 83 h 117"/>
                <a:gd name="T8" fmla="*/ 110 w 167"/>
                <a:gd name="T9" fmla="*/ 19 h 117"/>
              </a:gdLst>
              <a:ahLst/>
              <a:cxnLst>
                <a:cxn ang="0">
                  <a:pos x="T0" y="T1"/>
                </a:cxn>
                <a:cxn ang="0">
                  <a:pos x="T2" y="T3"/>
                </a:cxn>
                <a:cxn ang="0">
                  <a:pos x="T4" y="T5"/>
                </a:cxn>
                <a:cxn ang="0">
                  <a:pos x="T6" y="T7"/>
                </a:cxn>
                <a:cxn ang="0">
                  <a:pos x="T8" y="T9"/>
                </a:cxn>
              </a:cxnLst>
              <a:rect l="0" t="0" r="r" b="b"/>
              <a:pathLst>
                <a:path w="167" h="117">
                  <a:moveTo>
                    <a:pt x="110" y="19"/>
                  </a:moveTo>
                  <a:cubicBezTo>
                    <a:pt x="53" y="0"/>
                    <a:pt x="42" y="21"/>
                    <a:pt x="0" y="21"/>
                  </a:cubicBezTo>
                  <a:cubicBezTo>
                    <a:pt x="32" y="49"/>
                    <a:pt x="27" y="71"/>
                    <a:pt x="82" y="94"/>
                  </a:cubicBezTo>
                  <a:cubicBezTo>
                    <a:pt x="138" y="117"/>
                    <a:pt x="166" y="83"/>
                    <a:pt x="166" y="83"/>
                  </a:cubicBezTo>
                  <a:cubicBezTo>
                    <a:pt x="166" y="83"/>
                    <a:pt x="167" y="38"/>
                    <a:pt x="110" y="19"/>
                  </a:cubicBezTo>
                </a:path>
              </a:pathLst>
            </a:custGeom>
            <a:solidFill>
              <a:srgbClr val="ED2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25">
              <a:extLst>
                <a:ext uri="{FF2B5EF4-FFF2-40B4-BE49-F238E27FC236}">
                  <a16:creationId xmlns:a16="http://schemas.microsoft.com/office/drawing/2014/main" id="{F8B6EA8E-7A97-49B8-85ED-5F9E8D683D6E}"/>
                </a:ext>
              </a:extLst>
            </p:cNvPr>
            <p:cNvSpPr>
              <a:spLocks/>
            </p:cNvSpPr>
            <p:nvPr/>
          </p:nvSpPr>
          <p:spPr bwMode="auto">
            <a:xfrm>
              <a:off x="6929" y="233"/>
              <a:ext cx="349" cy="141"/>
            </a:xfrm>
            <a:custGeom>
              <a:avLst/>
              <a:gdLst>
                <a:gd name="T0" fmla="*/ 55 w 146"/>
                <a:gd name="T1" fmla="*/ 9 h 59"/>
                <a:gd name="T2" fmla="*/ 60 w 146"/>
                <a:gd name="T3" fmla="*/ 25 h 59"/>
                <a:gd name="T4" fmla="*/ 42 w 146"/>
                <a:gd name="T5" fmla="*/ 19 h 59"/>
                <a:gd name="T6" fmla="*/ 35 w 146"/>
                <a:gd name="T7" fmla="*/ 1 h 59"/>
                <a:gd name="T8" fmla="*/ 40 w 146"/>
                <a:gd name="T9" fmla="*/ 18 h 59"/>
                <a:gd name="T10" fmla="*/ 20 w 146"/>
                <a:gd name="T11" fmla="*/ 11 h 59"/>
                <a:gd name="T12" fmla="*/ 15 w 146"/>
                <a:gd name="T13" fmla="*/ 0 h 59"/>
                <a:gd name="T14" fmla="*/ 19 w 146"/>
                <a:gd name="T15" fmla="*/ 10 h 59"/>
                <a:gd name="T16" fmla="*/ 0 w 146"/>
                <a:gd name="T17" fmla="*/ 4 h 59"/>
                <a:gd name="T18" fmla="*/ 18 w 146"/>
                <a:gd name="T19" fmla="*/ 12 h 59"/>
                <a:gd name="T20" fmla="*/ 9 w 146"/>
                <a:gd name="T21" fmla="*/ 17 h 59"/>
                <a:gd name="T22" fmla="*/ 19 w 146"/>
                <a:gd name="T23" fmla="*/ 12 h 59"/>
                <a:gd name="T24" fmla="*/ 39 w 146"/>
                <a:gd name="T25" fmla="*/ 20 h 59"/>
                <a:gd name="T26" fmla="*/ 24 w 146"/>
                <a:gd name="T27" fmla="*/ 29 h 59"/>
                <a:gd name="T28" fmla="*/ 41 w 146"/>
                <a:gd name="T29" fmla="*/ 21 h 59"/>
                <a:gd name="T30" fmla="*/ 59 w 146"/>
                <a:gd name="T31" fmla="*/ 28 h 59"/>
                <a:gd name="T32" fmla="*/ 44 w 146"/>
                <a:gd name="T33" fmla="*/ 37 h 59"/>
                <a:gd name="T34" fmla="*/ 61 w 146"/>
                <a:gd name="T35" fmla="*/ 29 h 59"/>
                <a:gd name="T36" fmla="*/ 72 w 146"/>
                <a:gd name="T37" fmla="*/ 33 h 59"/>
                <a:gd name="T38" fmla="*/ 79 w 146"/>
                <a:gd name="T39" fmla="*/ 35 h 59"/>
                <a:gd name="T40" fmla="*/ 64 w 146"/>
                <a:gd name="T41" fmla="*/ 44 h 59"/>
                <a:gd name="T42" fmla="*/ 81 w 146"/>
                <a:gd name="T43" fmla="*/ 36 h 59"/>
                <a:gd name="T44" fmla="*/ 99 w 146"/>
                <a:gd name="T45" fmla="*/ 43 h 59"/>
                <a:gd name="T46" fmla="*/ 84 w 146"/>
                <a:gd name="T47" fmla="*/ 52 h 59"/>
                <a:gd name="T48" fmla="*/ 101 w 146"/>
                <a:gd name="T49" fmla="*/ 43 h 59"/>
                <a:gd name="T50" fmla="*/ 120 w 146"/>
                <a:gd name="T51" fmla="*/ 50 h 59"/>
                <a:gd name="T52" fmla="*/ 104 w 146"/>
                <a:gd name="T53" fmla="*/ 59 h 59"/>
                <a:gd name="T54" fmla="*/ 121 w 146"/>
                <a:gd name="T55" fmla="*/ 51 h 59"/>
                <a:gd name="T56" fmla="*/ 146 w 146"/>
                <a:gd name="T57" fmla="*/ 59 h 59"/>
                <a:gd name="T58" fmla="*/ 122 w 146"/>
                <a:gd name="T59" fmla="*/ 49 h 59"/>
                <a:gd name="T60" fmla="*/ 115 w 146"/>
                <a:gd name="T61" fmla="*/ 31 h 59"/>
                <a:gd name="T62" fmla="*/ 120 w 146"/>
                <a:gd name="T63" fmla="*/ 48 h 59"/>
                <a:gd name="T64" fmla="*/ 102 w 146"/>
                <a:gd name="T65" fmla="*/ 41 h 59"/>
                <a:gd name="T66" fmla="*/ 95 w 146"/>
                <a:gd name="T67" fmla="*/ 24 h 59"/>
                <a:gd name="T68" fmla="*/ 100 w 146"/>
                <a:gd name="T69" fmla="*/ 40 h 59"/>
                <a:gd name="T70" fmla="*/ 82 w 146"/>
                <a:gd name="T71" fmla="*/ 33 h 59"/>
                <a:gd name="T72" fmla="*/ 75 w 146"/>
                <a:gd name="T73" fmla="*/ 16 h 59"/>
                <a:gd name="T74" fmla="*/ 80 w 146"/>
                <a:gd name="T75" fmla="*/ 33 h 59"/>
                <a:gd name="T76" fmla="*/ 74 w 146"/>
                <a:gd name="T77" fmla="*/ 30 h 59"/>
                <a:gd name="T78" fmla="*/ 62 w 146"/>
                <a:gd name="T79" fmla="*/ 26 h 59"/>
                <a:gd name="T80" fmla="*/ 55 w 146"/>
                <a:gd name="T81" fmla="*/ 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6" h="59">
                  <a:moveTo>
                    <a:pt x="55" y="9"/>
                  </a:moveTo>
                  <a:cubicBezTo>
                    <a:pt x="57" y="18"/>
                    <a:pt x="59" y="23"/>
                    <a:pt x="60" y="25"/>
                  </a:cubicBezTo>
                  <a:cubicBezTo>
                    <a:pt x="54" y="23"/>
                    <a:pt x="48" y="21"/>
                    <a:pt x="42" y="19"/>
                  </a:cubicBezTo>
                  <a:cubicBezTo>
                    <a:pt x="38" y="7"/>
                    <a:pt x="35" y="1"/>
                    <a:pt x="35" y="1"/>
                  </a:cubicBezTo>
                  <a:cubicBezTo>
                    <a:pt x="37" y="10"/>
                    <a:pt x="39" y="16"/>
                    <a:pt x="40" y="18"/>
                  </a:cubicBezTo>
                  <a:cubicBezTo>
                    <a:pt x="32" y="15"/>
                    <a:pt x="25" y="13"/>
                    <a:pt x="20" y="11"/>
                  </a:cubicBezTo>
                  <a:cubicBezTo>
                    <a:pt x="17" y="4"/>
                    <a:pt x="15" y="0"/>
                    <a:pt x="15" y="0"/>
                  </a:cubicBezTo>
                  <a:cubicBezTo>
                    <a:pt x="17" y="6"/>
                    <a:pt x="18" y="9"/>
                    <a:pt x="19" y="10"/>
                  </a:cubicBezTo>
                  <a:cubicBezTo>
                    <a:pt x="6" y="6"/>
                    <a:pt x="0" y="4"/>
                    <a:pt x="0" y="4"/>
                  </a:cubicBezTo>
                  <a:cubicBezTo>
                    <a:pt x="0" y="4"/>
                    <a:pt x="6" y="7"/>
                    <a:pt x="18" y="12"/>
                  </a:cubicBezTo>
                  <a:cubicBezTo>
                    <a:pt x="17" y="13"/>
                    <a:pt x="14" y="14"/>
                    <a:pt x="9" y="17"/>
                  </a:cubicBezTo>
                  <a:cubicBezTo>
                    <a:pt x="9" y="17"/>
                    <a:pt x="13" y="16"/>
                    <a:pt x="19" y="12"/>
                  </a:cubicBezTo>
                  <a:cubicBezTo>
                    <a:pt x="25" y="15"/>
                    <a:pt x="31" y="17"/>
                    <a:pt x="39" y="20"/>
                  </a:cubicBezTo>
                  <a:cubicBezTo>
                    <a:pt x="37" y="21"/>
                    <a:pt x="32" y="24"/>
                    <a:pt x="24" y="29"/>
                  </a:cubicBezTo>
                  <a:cubicBezTo>
                    <a:pt x="24" y="29"/>
                    <a:pt x="30" y="27"/>
                    <a:pt x="41" y="21"/>
                  </a:cubicBezTo>
                  <a:cubicBezTo>
                    <a:pt x="47" y="23"/>
                    <a:pt x="53" y="25"/>
                    <a:pt x="59" y="28"/>
                  </a:cubicBezTo>
                  <a:cubicBezTo>
                    <a:pt x="57" y="29"/>
                    <a:pt x="52" y="32"/>
                    <a:pt x="44" y="37"/>
                  </a:cubicBezTo>
                  <a:cubicBezTo>
                    <a:pt x="44" y="37"/>
                    <a:pt x="50" y="34"/>
                    <a:pt x="61" y="29"/>
                  </a:cubicBezTo>
                  <a:cubicBezTo>
                    <a:pt x="65" y="30"/>
                    <a:pt x="68" y="31"/>
                    <a:pt x="72" y="33"/>
                  </a:cubicBezTo>
                  <a:cubicBezTo>
                    <a:pt x="75" y="34"/>
                    <a:pt x="77" y="35"/>
                    <a:pt x="79" y="35"/>
                  </a:cubicBezTo>
                  <a:cubicBezTo>
                    <a:pt x="77" y="37"/>
                    <a:pt x="72" y="39"/>
                    <a:pt x="64" y="44"/>
                  </a:cubicBezTo>
                  <a:cubicBezTo>
                    <a:pt x="64" y="44"/>
                    <a:pt x="70" y="42"/>
                    <a:pt x="81" y="36"/>
                  </a:cubicBezTo>
                  <a:cubicBezTo>
                    <a:pt x="88" y="39"/>
                    <a:pt x="94" y="41"/>
                    <a:pt x="99" y="43"/>
                  </a:cubicBezTo>
                  <a:cubicBezTo>
                    <a:pt x="97" y="44"/>
                    <a:pt x="92" y="47"/>
                    <a:pt x="84" y="52"/>
                  </a:cubicBezTo>
                  <a:cubicBezTo>
                    <a:pt x="84" y="52"/>
                    <a:pt x="90" y="49"/>
                    <a:pt x="101" y="43"/>
                  </a:cubicBezTo>
                  <a:cubicBezTo>
                    <a:pt x="108" y="46"/>
                    <a:pt x="114" y="48"/>
                    <a:pt x="120" y="50"/>
                  </a:cubicBezTo>
                  <a:cubicBezTo>
                    <a:pt x="117" y="51"/>
                    <a:pt x="112" y="54"/>
                    <a:pt x="104" y="59"/>
                  </a:cubicBezTo>
                  <a:cubicBezTo>
                    <a:pt x="104" y="59"/>
                    <a:pt x="110" y="56"/>
                    <a:pt x="121" y="51"/>
                  </a:cubicBezTo>
                  <a:cubicBezTo>
                    <a:pt x="138" y="56"/>
                    <a:pt x="146" y="59"/>
                    <a:pt x="146" y="59"/>
                  </a:cubicBezTo>
                  <a:cubicBezTo>
                    <a:pt x="146" y="59"/>
                    <a:pt x="139" y="55"/>
                    <a:pt x="122" y="49"/>
                  </a:cubicBezTo>
                  <a:cubicBezTo>
                    <a:pt x="117" y="37"/>
                    <a:pt x="115" y="31"/>
                    <a:pt x="115" y="31"/>
                  </a:cubicBezTo>
                  <a:cubicBezTo>
                    <a:pt x="117" y="41"/>
                    <a:pt x="119" y="46"/>
                    <a:pt x="120" y="48"/>
                  </a:cubicBezTo>
                  <a:cubicBezTo>
                    <a:pt x="115" y="46"/>
                    <a:pt x="109" y="44"/>
                    <a:pt x="102" y="41"/>
                  </a:cubicBezTo>
                  <a:cubicBezTo>
                    <a:pt x="97" y="30"/>
                    <a:pt x="95" y="24"/>
                    <a:pt x="95" y="24"/>
                  </a:cubicBezTo>
                  <a:cubicBezTo>
                    <a:pt x="97" y="33"/>
                    <a:pt x="99" y="38"/>
                    <a:pt x="100" y="40"/>
                  </a:cubicBezTo>
                  <a:cubicBezTo>
                    <a:pt x="95" y="38"/>
                    <a:pt x="89" y="36"/>
                    <a:pt x="82" y="33"/>
                  </a:cubicBezTo>
                  <a:cubicBezTo>
                    <a:pt x="77" y="22"/>
                    <a:pt x="75" y="16"/>
                    <a:pt x="75" y="16"/>
                  </a:cubicBezTo>
                  <a:cubicBezTo>
                    <a:pt x="77" y="25"/>
                    <a:pt x="79" y="30"/>
                    <a:pt x="80" y="33"/>
                  </a:cubicBezTo>
                  <a:cubicBezTo>
                    <a:pt x="78" y="32"/>
                    <a:pt x="76" y="31"/>
                    <a:pt x="74" y="30"/>
                  </a:cubicBezTo>
                  <a:cubicBezTo>
                    <a:pt x="69" y="29"/>
                    <a:pt x="66" y="27"/>
                    <a:pt x="62" y="26"/>
                  </a:cubicBezTo>
                  <a:cubicBezTo>
                    <a:pt x="57" y="15"/>
                    <a:pt x="55" y="9"/>
                    <a:pt x="55" y="9"/>
                  </a:cubicBezTo>
                </a:path>
              </a:pathLst>
            </a:custGeom>
            <a:solidFill>
              <a:srgbClr val="C01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26">
              <a:extLst>
                <a:ext uri="{FF2B5EF4-FFF2-40B4-BE49-F238E27FC236}">
                  <a16:creationId xmlns:a16="http://schemas.microsoft.com/office/drawing/2014/main" id="{20840CC1-5756-47DC-9A5E-E5B9796E4296}"/>
                </a:ext>
              </a:extLst>
            </p:cNvPr>
            <p:cNvSpPr>
              <a:spLocks noEditPoints="1"/>
            </p:cNvSpPr>
            <p:nvPr/>
          </p:nvSpPr>
          <p:spPr bwMode="auto">
            <a:xfrm>
              <a:off x="6881" y="225"/>
              <a:ext cx="3" cy="3"/>
            </a:xfrm>
            <a:custGeom>
              <a:avLst/>
              <a:gdLst>
                <a:gd name="T0" fmla="*/ 1 w 1"/>
                <a:gd name="T1" fmla="*/ 1 h 1"/>
                <a:gd name="T2" fmla="*/ 1 w 1"/>
                <a:gd name="T3" fmla="*/ 1 h 1"/>
                <a:gd name="T4" fmla="*/ 1 w 1"/>
                <a:gd name="T5" fmla="*/ 1 h 1"/>
                <a:gd name="T6" fmla="*/ 1 w 1"/>
                <a:gd name="T7" fmla="*/ 1 h 1"/>
                <a:gd name="T8" fmla="*/ 1 w 1"/>
                <a:gd name="T9" fmla="*/ 1 h 1"/>
                <a:gd name="T10" fmla="*/ 1 w 1"/>
                <a:gd name="T11" fmla="*/ 1 h 1"/>
                <a:gd name="T12" fmla="*/ 1 w 1"/>
                <a:gd name="T13" fmla="*/ 1 h 1"/>
                <a:gd name="T14" fmla="*/ 1 w 1"/>
                <a:gd name="T15" fmla="*/ 1 h 1"/>
                <a:gd name="T16" fmla="*/ 1 w 1"/>
                <a:gd name="T17" fmla="*/ 1 h 1"/>
                <a:gd name="T18" fmla="*/ 1 w 1"/>
                <a:gd name="T19" fmla="*/ 1 h 1"/>
                <a:gd name="T20" fmla="*/ 1 w 1"/>
                <a:gd name="T21" fmla="*/ 1 h 1"/>
                <a:gd name="T22" fmla="*/ 1 w 1"/>
                <a:gd name="T23" fmla="*/ 1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1 w 1"/>
                <a:gd name="T39" fmla="*/ 0 h 1"/>
                <a:gd name="T40" fmla="*/ 1 w 1"/>
                <a:gd name="T41" fmla="*/ 0 h 1"/>
                <a:gd name="T42" fmla="*/ 1 w 1"/>
                <a:gd name="T43" fmla="*/ 0 h 1"/>
                <a:gd name="T44" fmla="*/ 1 w 1"/>
                <a:gd name="T45" fmla="*/ 0 h 1"/>
                <a:gd name="T46" fmla="*/ 1 w 1"/>
                <a:gd name="T47" fmla="*/ 0 h 1"/>
                <a:gd name="T48" fmla="*/ 0 w 1"/>
                <a:gd name="T49" fmla="*/ 0 h 1"/>
                <a:gd name="T50" fmla="*/ 1 w 1"/>
                <a:gd name="T51" fmla="*/ 0 h 1"/>
                <a:gd name="T52" fmla="*/ 0 w 1"/>
                <a:gd name="T53" fmla="*/ 0 h 1"/>
                <a:gd name="T54" fmla="*/ 0 w 1"/>
                <a:gd name="T55" fmla="*/ 0 h 1"/>
                <a:gd name="T56" fmla="*/ 0 w 1"/>
                <a:gd name="T57" fmla="*/ 0 h 1"/>
                <a:gd name="T58" fmla="*/ 0 w 1"/>
                <a:gd name="T59" fmla="*/ 0 h 1"/>
                <a:gd name="T60" fmla="*/ 0 w 1"/>
                <a:gd name="T61" fmla="*/ 0 h 1"/>
                <a:gd name="T62" fmla="*/ 0 w 1"/>
                <a:gd name="T63" fmla="*/ 0 h 1"/>
                <a:gd name="T64" fmla="*/ 0 w 1"/>
                <a:gd name="T65" fmla="*/ 0 h 1"/>
                <a:gd name="T66" fmla="*/ 1 w 1"/>
                <a:gd name="T67" fmla="*/ 0 h 1"/>
                <a:gd name="T68" fmla="*/ 0 w 1"/>
                <a:gd name="T69" fmla="*/ 0 h 1"/>
                <a:gd name="T70" fmla="*/ 0 w 1"/>
                <a:gd name="T71" fmla="*/ 0 h 1"/>
                <a:gd name="T72" fmla="*/ 1 w 1"/>
                <a:gd name="T73" fmla="*/ 0 h 1"/>
                <a:gd name="T74" fmla="*/ 1 w 1"/>
                <a:gd name="T75" fmla="*/ 0 h 1"/>
                <a:gd name="T76" fmla="*/ 1 w 1"/>
                <a:gd name="T77" fmla="*/ 0 h 1"/>
                <a:gd name="T78" fmla="*/ 1 w 1"/>
                <a:gd name="T7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 h="1">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0" y="0"/>
                  </a:cubicBezTo>
                  <a:cubicBezTo>
                    <a:pt x="0" y="0"/>
                    <a:pt x="0" y="0"/>
                    <a:pt x="0" y="0"/>
                  </a:cubicBezTo>
                  <a:cubicBezTo>
                    <a:pt x="1" y="0"/>
                    <a:pt x="1" y="0"/>
                    <a:pt x="1" y="0"/>
                  </a:cubicBezTo>
                  <a:moveTo>
                    <a:pt x="1" y="0"/>
                  </a:moveTo>
                  <a:cubicBezTo>
                    <a:pt x="1" y="0"/>
                    <a:pt x="1" y="0"/>
                    <a:pt x="1"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27">
              <a:extLst>
                <a:ext uri="{FF2B5EF4-FFF2-40B4-BE49-F238E27FC236}">
                  <a16:creationId xmlns:a16="http://schemas.microsoft.com/office/drawing/2014/main" id="{4B7B9E93-243E-488E-848D-18A723CFADA6}"/>
                </a:ext>
              </a:extLst>
            </p:cNvPr>
            <p:cNvSpPr>
              <a:spLocks noEditPoints="1"/>
            </p:cNvSpPr>
            <p:nvPr/>
          </p:nvSpPr>
          <p:spPr bwMode="auto">
            <a:xfrm>
              <a:off x="6881" y="202"/>
              <a:ext cx="232" cy="176"/>
            </a:xfrm>
            <a:custGeom>
              <a:avLst/>
              <a:gdLst>
                <a:gd name="T0" fmla="*/ 36 w 97"/>
                <a:gd name="T1" fmla="*/ 27 h 74"/>
                <a:gd name="T2" fmla="*/ 31 w 97"/>
                <a:gd name="T3" fmla="*/ 30 h 74"/>
                <a:gd name="T4" fmla="*/ 33 w 97"/>
                <a:gd name="T5" fmla="*/ 30 h 74"/>
                <a:gd name="T6" fmla="*/ 36 w 97"/>
                <a:gd name="T7" fmla="*/ 27 h 74"/>
                <a:gd name="T8" fmla="*/ 67 w 97"/>
                <a:gd name="T9" fmla="*/ 0 h 74"/>
                <a:gd name="T10" fmla="*/ 1 w 97"/>
                <a:gd name="T11" fmla="*/ 10 h 74"/>
                <a:gd name="T12" fmla="*/ 1 w 97"/>
                <a:gd name="T13" fmla="*/ 10 h 74"/>
                <a:gd name="T14" fmla="*/ 1 w 97"/>
                <a:gd name="T15" fmla="*/ 10 h 74"/>
                <a:gd name="T16" fmla="*/ 0 w 97"/>
                <a:gd name="T17" fmla="*/ 10 h 74"/>
                <a:gd name="T18" fmla="*/ 0 w 97"/>
                <a:gd name="T19" fmla="*/ 10 h 74"/>
                <a:gd name="T20" fmla="*/ 0 w 97"/>
                <a:gd name="T21" fmla="*/ 10 h 74"/>
                <a:gd name="T22" fmla="*/ 0 w 97"/>
                <a:gd name="T23" fmla="*/ 10 h 74"/>
                <a:gd name="T24" fmla="*/ 0 w 97"/>
                <a:gd name="T25" fmla="*/ 10 h 74"/>
                <a:gd name="T26" fmla="*/ 0 w 97"/>
                <a:gd name="T27" fmla="*/ 10 h 74"/>
                <a:gd name="T28" fmla="*/ 1 w 97"/>
                <a:gd name="T29" fmla="*/ 10 h 74"/>
                <a:gd name="T30" fmla="*/ 1 w 97"/>
                <a:gd name="T31" fmla="*/ 10 h 74"/>
                <a:gd name="T32" fmla="*/ 1 w 97"/>
                <a:gd name="T33" fmla="*/ 10 h 74"/>
                <a:gd name="T34" fmla="*/ 1 w 97"/>
                <a:gd name="T35" fmla="*/ 10 h 74"/>
                <a:gd name="T36" fmla="*/ 1 w 97"/>
                <a:gd name="T37" fmla="*/ 10 h 74"/>
                <a:gd name="T38" fmla="*/ 1 w 97"/>
                <a:gd name="T39" fmla="*/ 10 h 74"/>
                <a:gd name="T40" fmla="*/ 1 w 97"/>
                <a:gd name="T41" fmla="*/ 10 h 74"/>
                <a:gd name="T42" fmla="*/ 1 w 97"/>
                <a:gd name="T43" fmla="*/ 10 h 74"/>
                <a:gd name="T44" fmla="*/ 1 w 97"/>
                <a:gd name="T45" fmla="*/ 10 h 74"/>
                <a:gd name="T46" fmla="*/ 1 w 97"/>
                <a:gd name="T47" fmla="*/ 11 h 74"/>
                <a:gd name="T48" fmla="*/ 1 w 97"/>
                <a:gd name="T49" fmla="*/ 11 h 74"/>
                <a:gd name="T50" fmla="*/ 1 w 97"/>
                <a:gd name="T51" fmla="*/ 11 h 74"/>
                <a:gd name="T52" fmla="*/ 1 w 97"/>
                <a:gd name="T53" fmla="*/ 11 h 74"/>
                <a:gd name="T54" fmla="*/ 1 w 97"/>
                <a:gd name="T55" fmla="*/ 11 h 74"/>
                <a:gd name="T56" fmla="*/ 1 w 97"/>
                <a:gd name="T57" fmla="*/ 11 h 74"/>
                <a:gd name="T58" fmla="*/ 1 w 97"/>
                <a:gd name="T59" fmla="*/ 11 h 74"/>
                <a:gd name="T60" fmla="*/ 1 w 97"/>
                <a:gd name="T61" fmla="*/ 11 h 74"/>
                <a:gd name="T62" fmla="*/ 63 w 97"/>
                <a:gd name="T63" fmla="*/ 74 h 74"/>
                <a:gd name="T64" fmla="*/ 36 w 97"/>
                <a:gd name="T65" fmla="*/ 45 h 74"/>
                <a:gd name="T66" fmla="*/ 37 w 97"/>
                <a:gd name="T67" fmla="*/ 45 h 74"/>
                <a:gd name="T68" fmla="*/ 39 w 97"/>
                <a:gd name="T69" fmla="*/ 46 h 74"/>
                <a:gd name="T70" fmla="*/ 34 w 97"/>
                <a:gd name="T71" fmla="*/ 38 h 74"/>
                <a:gd name="T72" fmla="*/ 29 w 97"/>
                <a:gd name="T73" fmla="*/ 29 h 74"/>
                <a:gd name="T74" fmla="*/ 30 w 97"/>
                <a:gd name="T75" fmla="*/ 29 h 74"/>
                <a:gd name="T76" fmla="*/ 30 w 97"/>
                <a:gd name="T77" fmla="*/ 29 h 74"/>
                <a:gd name="T78" fmla="*/ 36 w 97"/>
                <a:gd name="T79" fmla="*/ 26 h 74"/>
                <a:gd name="T80" fmla="*/ 34 w 97"/>
                <a:gd name="T81" fmla="*/ 23 h 74"/>
                <a:gd name="T82" fmla="*/ 20 w 97"/>
                <a:gd name="T83" fmla="*/ 17 h 74"/>
                <a:gd name="T84" fmla="*/ 31 w 97"/>
                <a:gd name="T85" fmla="*/ 21 h 74"/>
                <a:gd name="T86" fmla="*/ 37 w 97"/>
                <a:gd name="T87" fmla="*/ 18 h 74"/>
                <a:gd name="T88" fmla="*/ 35 w 97"/>
                <a:gd name="T89" fmla="*/ 13 h 74"/>
                <a:gd name="T90" fmla="*/ 37 w 97"/>
                <a:gd name="T91" fmla="*/ 18 h 74"/>
                <a:gd name="T92" fmla="*/ 48 w 97"/>
                <a:gd name="T93" fmla="*/ 14 h 74"/>
                <a:gd name="T94" fmla="*/ 51 w 97"/>
                <a:gd name="T95" fmla="*/ 12 h 74"/>
                <a:gd name="T96" fmla="*/ 59 w 97"/>
                <a:gd name="T97" fmla="*/ 12 h 74"/>
                <a:gd name="T98" fmla="*/ 67 w 97"/>
                <a:gd name="T99" fmla="*/ 13 h 74"/>
                <a:gd name="T100" fmla="*/ 73 w 97"/>
                <a:gd name="T101" fmla="*/ 9 h 74"/>
                <a:gd name="T102" fmla="*/ 81 w 97"/>
                <a:gd name="T103" fmla="*/ 3 h 74"/>
                <a:gd name="T104" fmla="*/ 97 w 97"/>
                <a:gd name="T105" fmla="*/ 4 h 74"/>
                <a:gd name="T106" fmla="*/ 67 w 97"/>
                <a:gd name="T10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74">
                  <a:moveTo>
                    <a:pt x="36" y="27"/>
                  </a:moveTo>
                  <a:cubicBezTo>
                    <a:pt x="34" y="28"/>
                    <a:pt x="32" y="29"/>
                    <a:pt x="31" y="30"/>
                  </a:cubicBezTo>
                  <a:cubicBezTo>
                    <a:pt x="32" y="30"/>
                    <a:pt x="32" y="30"/>
                    <a:pt x="33" y="30"/>
                  </a:cubicBezTo>
                  <a:cubicBezTo>
                    <a:pt x="36" y="30"/>
                    <a:pt x="37" y="29"/>
                    <a:pt x="36" y="27"/>
                  </a:cubicBezTo>
                  <a:moveTo>
                    <a:pt x="67" y="0"/>
                  </a:moveTo>
                  <a:cubicBezTo>
                    <a:pt x="43" y="0"/>
                    <a:pt x="29" y="10"/>
                    <a:pt x="1" y="10"/>
                  </a:cubicBezTo>
                  <a:cubicBezTo>
                    <a:pt x="1" y="10"/>
                    <a:pt x="1" y="10"/>
                    <a:pt x="1" y="10"/>
                  </a:cubicBezTo>
                  <a:cubicBezTo>
                    <a:pt x="1" y="10"/>
                    <a:pt x="1" y="10"/>
                    <a:pt x="1" y="10"/>
                  </a:cubicBezTo>
                  <a:cubicBezTo>
                    <a:pt x="1" y="10"/>
                    <a:pt x="1" y="10"/>
                    <a:pt x="0" y="10"/>
                  </a:cubicBezTo>
                  <a:cubicBezTo>
                    <a:pt x="0" y="10"/>
                    <a:pt x="0" y="10"/>
                    <a:pt x="0" y="10"/>
                  </a:cubicBezTo>
                  <a:cubicBezTo>
                    <a:pt x="0" y="10"/>
                    <a:pt x="0" y="10"/>
                    <a:pt x="0" y="10"/>
                  </a:cubicBezTo>
                  <a:cubicBezTo>
                    <a:pt x="0" y="10"/>
                    <a:pt x="0" y="10"/>
                    <a:pt x="0" y="10"/>
                  </a:cubicBezTo>
                  <a:cubicBezTo>
                    <a:pt x="0" y="10"/>
                    <a:pt x="0" y="10"/>
                    <a:pt x="0" y="10"/>
                  </a:cubicBezTo>
                  <a:cubicBezTo>
                    <a:pt x="0" y="10"/>
                    <a:pt x="0" y="10"/>
                    <a:pt x="0" y="10"/>
                  </a:cubicBezTo>
                  <a:cubicBezTo>
                    <a:pt x="0" y="10"/>
                    <a:pt x="0" y="10"/>
                    <a:pt x="1" y="10"/>
                  </a:cubicBezTo>
                  <a:cubicBezTo>
                    <a:pt x="1" y="10"/>
                    <a:pt x="1" y="10"/>
                    <a:pt x="1" y="10"/>
                  </a:cubicBezTo>
                  <a:cubicBezTo>
                    <a:pt x="1" y="10"/>
                    <a:pt x="1" y="10"/>
                    <a:pt x="1" y="10"/>
                  </a:cubicBezTo>
                  <a:cubicBezTo>
                    <a:pt x="1" y="10"/>
                    <a:pt x="1" y="10"/>
                    <a:pt x="1" y="10"/>
                  </a:cubicBezTo>
                  <a:cubicBezTo>
                    <a:pt x="1" y="10"/>
                    <a:pt x="1" y="10"/>
                    <a:pt x="1" y="10"/>
                  </a:cubicBezTo>
                  <a:cubicBezTo>
                    <a:pt x="1" y="10"/>
                    <a:pt x="1" y="10"/>
                    <a:pt x="1" y="10"/>
                  </a:cubicBezTo>
                  <a:cubicBezTo>
                    <a:pt x="1" y="10"/>
                    <a:pt x="1" y="10"/>
                    <a:pt x="1" y="10"/>
                  </a:cubicBezTo>
                  <a:cubicBezTo>
                    <a:pt x="1" y="10"/>
                    <a:pt x="1" y="10"/>
                    <a:pt x="1" y="10"/>
                  </a:cubicBezTo>
                  <a:cubicBezTo>
                    <a:pt x="1" y="10"/>
                    <a:pt x="1" y="10"/>
                    <a:pt x="1" y="10"/>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1" y="11"/>
                    <a:pt x="1" y="11"/>
                    <a:pt x="1" y="11"/>
                  </a:cubicBezTo>
                  <a:cubicBezTo>
                    <a:pt x="28" y="34"/>
                    <a:pt x="28" y="54"/>
                    <a:pt x="63" y="74"/>
                  </a:cubicBezTo>
                  <a:cubicBezTo>
                    <a:pt x="62" y="73"/>
                    <a:pt x="32" y="45"/>
                    <a:pt x="36" y="45"/>
                  </a:cubicBezTo>
                  <a:cubicBezTo>
                    <a:pt x="36" y="45"/>
                    <a:pt x="36" y="45"/>
                    <a:pt x="37" y="45"/>
                  </a:cubicBezTo>
                  <a:cubicBezTo>
                    <a:pt x="38" y="46"/>
                    <a:pt x="39" y="46"/>
                    <a:pt x="39" y="46"/>
                  </a:cubicBezTo>
                  <a:cubicBezTo>
                    <a:pt x="41" y="46"/>
                    <a:pt x="37" y="42"/>
                    <a:pt x="34" y="38"/>
                  </a:cubicBezTo>
                  <a:cubicBezTo>
                    <a:pt x="31" y="33"/>
                    <a:pt x="27" y="29"/>
                    <a:pt x="29" y="29"/>
                  </a:cubicBezTo>
                  <a:cubicBezTo>
                    <a:pt x="29" y="29"/>
                    <a:pt x="30" y="29"/>
                    <a:pt x="30" y="29"/>
                  </a:cubicBezTo>
                  <a:cubicBezTo>
                    <a:pt x="30" y="29"/>
                    <a:pt x="30" y="29"/>
                    <a:pt x="30" y="29"/>
                  </a:cubicBezTo>
                  <a:cubicBezTo>
                    <a:pt x="33" y="28"/>
                    <a:pt x="35" y="27"/>
                    <a:pt x="36" y="26"/>
                  </a:cubicBezTo>
                  <a:cubicBezTo>
                    <a:pt x="36" y="25"/>
                    <a:pt x="35" y="24"/>
                    <a:pt x="34" y="23"/>
                  </a:cubicBezTo>
                  <a:cubicBezTo>
                    <a:pt x="24" y="19"/>
                    <a:pt x="20" y="17"/>
                    <a:pt x="20" y="17"/>
                  </a:cubicBezTo>
                  <a:cubicBezTo>
                    <a:pt x="20" y="17"/>
                    <a:pt x="24" y="18"/>
                    <a:pt x="31" y="21"/>
                  </a:cubicBezTo>
                  <a:cubicBezTo>
                    <a:pt x="31" y="20"/>
                    <a:pt x="33" y="19"/>
                    <a:pt x="37" y="18"/>
                  </a:cubicBezTo>
                  <a:cubicBezTo>
                    <a:pt x="36" y="17"/>
                    <a:pt x="36" y="15"/>
                    <a:pt x="35" y="13"/>
                  </a:cubicBezTo>
                  <a:cubicBezTo>
                    <a:pt x="35" y="13"/>
                    <a:pt x="36" y="15"/>
                    <a:pt x="37" y="18"/>
                  </a:cubicBezTo>
                  <a:cubicBezTo>
                    <a:pt x="45" y="17"/>
                    <a:pt x="54" y="16"/>
                    <a:pt x="48" y="14"/>
                  </a:cubicBezTo>
                  <a:cubicBezTo>
                    <a:pt x="45" y="13"/>
                    <a:pt x="47" y="12"/>
                    <a:pt x="51" y="12"/>
                  </a:cubicBezTo>
                  <a:cubicBezTo>
                    <a:pt x="53" y="12"/>
                    <a:pt x="56" y="12"/>
                    <a:pt x="59" y="12"/>
                  </a:cubicBezTo>
                  <a:cubicBezTo>
                    <a:pt x="61" y="12"/>
                    <a:pt x="64" y="13"/>
                    <a:pt x="67" y="13"/>
                  </a:cubicBezTo>
                  <a:cubicBezTo>
                    <a:pt x="74" y="13"/>
                    <a:pt x="79" y="12"/>
                    <a:pt x="73" y="9"/>
                  </a:cubicBezTo>
                  <a:cubicBezTo>
                    <a:pt x="64" y="5"/>
                    <a:pt x="71" y="3"/>
                    <a:pt x="81" y="3"/>
                  </a:cubicBezTo>
                  <a:cubicBezTo>
                    <a:pt x="86" y="3"/>
                    <a:pt x="91" y="4"/>
                    <a:pt x="97" y="4"/>
                  </a:cubicBezTo>
                  <a:cubicBezTo>
                    <a:pt x="85" y="1"/>
                    <a:pt x="76" y="0"/>
                    <a:pt x="67" y="0"/>
                  </a:cubicBezTo>
                </a:path>
              </a:pathLst>
            </a:custGeom>
            <a:solidFill>
              <a:srgbClr val="EF4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28">
              <a:extLst>
                <a:ext uri="{FF2B5EF4-FFF2-40B4-BE49-F238E27FC236}">
                  <a16:creationId xmlns:a16="http://schemas.microsoft.com/office/drawing/2014/main" id="{2DA98AB7-A0DA-4C70-AFED-EA394A596ABB}"/>
                </a:ext>
              </a:extLst>
            </p:cNvPr>
            <p:cNvSpPr>
              <a:spLocks noEditPoints="1"/>
            </p:cNvSpPr>
            <p:nvPr/>
          </p:nvSpPr>
          <p:spPr bwMode="auto">
            <a:xfrm>
              <a:off x="6929" y="233"/>
              <a:ext cx="41" cy="40"/>
            </a:xfrm>
            <a:custGeom>
              <a:avLst/>
              <a:gdLst>
                <a:gd name="T0" fmla="*/ 16 w 17"/>
                <a:gd name="T1" fmla="*/ 13 h 17"/>
                <a:gd name="T2" fmla="*/ 10 w 17"/>
                <a:gd name="T3" fmla="*/ 16 h 17"/>
                <a:gd name="T4" fmla="*/ 11 w 17"/>
                <a:gd name="T5" fmla="*/ 17 h 17"/>
                <a:gd name="T6" fmla="*/ 16 w 17"/>
                <a:gd name="T7" fmla="*/ 14 h 17"/>
                <a:gd name="T8" fmla="*/ 16 w 17"/>
                <a:gd name="T9" fmla="*/ 13 h 17"/>
                <a:gd name="T10" fmla="*/ 0 w 17"/>
                <a:gd name="T11" fmla="*/ 4 h 17"/>
                <a:gd name="T12" fmla="*/ 14 w 17"/>
                <a:gd name="T13" fmla="*/ 10 h 17"/>
                <a:gd name="T14" fmla="*/ 12 w 17"/>
                <a:gd name="T15" fmla="*/ 9 h 17"/>
                <a:gd name="T16" fmla="*/ 11 w 17"/>
                <a:gd name="T17" fmla="*/ 8 h 17"/>
                <a:gd name="T18" fmla="*/ 0 w 17"/>
                <a:gd name="T19" fmla="*/ 4 h 17"/>
                <a:gd name="T20" fmla="*/ 15 w 17"/>
                <a:gd name="T21" fmla="*/ 0 h 17"/>
                <a:gd name="T22" fmla="*/ 17 w 17"/>
                <a:gd name="T23" fmla="*/ 5 h 17"/>
                <a:gd name="T24" fmla="*/ 17 w 17"/>
                <a:gd name="T25" fmla="*/ 5 h 17"/>
                <a:gd name="T26" fmla="*/ 15 w 17"/>
                <a:gd name="T2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7">
                  <a:moveTo>
                    <a:pt x="16" y="13"/>
                  </a:moveTo>
                  <a:cubicBezTo>
                    <a:pt x="15" y="14"/>
                    <a:pt x="13" y="15"/>
                    <a:pt x="10" y="16"/>
                  </a:cubicBezTo>
                  <a:cubicBezTo>
                    <a:pt x="10" y="17"/>
                    <a:pt x="10" y="17"/>
                    <a:pt x="11" y="17"/>
                  </a:cubicBezTo>
                  <a:cubicBezTo>
                    <a:pt x="12" y="16"/>
                    <a:pt x="14" y="15"/>
                    <a:pt x="16" y="14"/>
                  </a:cubicBezTo>
                  <a:cubicBezTo>
                    <a:pt x="16" y="14"/>
                    <a:pt x="16" y="13"/>
                    <a:pt x="16" y="13"/>
                  </a:cubicBezTo>
                  <a:moveTo>
                    <a:pt x="0" y="4"/>
                  </a:moveTo>
                  <a:cubicBezTo>
                    <a:pt x="0" y="4"/>
                    <a:pt x="4" y="6"/>
                    <a:pt x="14" y="10"/>
                  </a:cubicBezTo>
                  <a:cubicBezTo>
                    <a:pt x="13" y="10"/>
                    <a:pt x="12" y="9"/>
                    <a:pt x="12" y="9"/>
                  </a:cubicBezTo>
                  <a:cubicBezTo>
                    <a:pt x="11" y="8"/>
                    <a:pt x="11" y="8"/>
                    <a:pt x="11" y="8"/>
                  </a:cubicBezTo>
                  <a:cubicBezTo>
                    <a:pt x="4" y="5"/>
                    <a:pt x="0" y="4"/>
                    <a:pt x="0" y="4"/>
                  </a:cubicBezTo>
                  <a:moveTo>
                    <a:pt x="15" y="0"/>
                  </a:moveTo>
                  <a:cubicBezTo>
                    <a:pt x="16" y="2"/>
                    <a:pt x="16" y="4"/>
                    <a:pt x="17" y="5"/>
                  </a:cubicBezTo>
                  <a:cubicBezTo>
                    <a:pt x="17" y="5"/>
                    <a:pt x="17" y="5"/>
                    <a:pt x="17" y="5"/>
                  </a:cubicBezTo>
                  <a:cubicBezTo>
                    <a:pt x="16" y="2"/>
                    <a:pt x="15" y="0"/>
                    <a:pt x="15" y="0"/>
                  </a:cubicBezTo>
                </a:path>
              </a:pathLst>
            </a:custGeom>
            <a:solidFill>
              <a:srgbClr val="C8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29">
              <a:extLst>
                <a:ext uri="{FF2B5EF4-FFF2-40B4-BE49-F238E27FC236}">
                  <a16:creationId xmlns:a16="http://schemas.microsoft.com/office/drawing/2014/main" id="{50ADEF70-FBCA-400C-97A3-8A6C1240B95D}"/>
                </a:ext>
              </a:extLst>
            </p:cNvPr>
            <p:cNvSpPr>
              <a:spLocks noEditPoints="1"/>
            </p:cNvSpPr>
            <p:nvPr/>
          </p:nvSpPr>
          <p:spPr bwMode="auto">
            <a:xfrm>
              <a:off x="7123" y="252"/>
              <a:ext cx="155" cy="134"/>
            </a:xfrm>
            <a:custGeom>
              <a:avLst/>
              <a:gdLst>
                <a:gd name="T0" fmla="*/ 15 w 65"/>
                <a:gd name="T1" fmla="*/ 38 h 56"/>
                <a:gd name="T2" fmla="*/ 8 w 65"/>
                <a:gd name="T3" fmla="*/ 41 h 56"/>
                <a:gd name="T4" fmla="*/ 19 w 65"/>
                <a:gd name="T5" fmla="*/ 50 h 56"/>
                <a:gd name="T6" fmla="*/ 20 w 65"/>
                <a:gd name="T7" fmla="*/ 56 h 56"/>
                <a:gd name="T8" fmla="*/ 51 w 65"/>
                <a:gd name="T9" fmla="*/ 49 h 56"/>
                <a:gd name="T10" fmla="*/ 61 w 65"/>
                <a:gd name="T11" fmla="*/ 50 h 56"/>
                <a:gd name="T12" fmla="*/ 40 w 65"/>
                <a:gd name="T13" fmla="*/ 43 h 56"/>
                <a:gd name="T14" fmla="*/ 23 w 65"/>
                <a:gd name="T15" fmla="*/ 51 h 56"/>
                <a:gd name="T16" fmla="*/ 39 w 65"/>
                <a:gd name="T17" fmla="*/ 42 h 56"/>
                <a:gd name="T18" fmla="*/ 32 w 65"/>
                <a:gd name="T19" fmla="*/ 40 h 56"/>
                <a:gd name="T20" fmla="*/ 29 w 65"/>
                <a:gd name="T21" fmla="*/ 40 h 56"/>
                <a:gd name="T22" fmla="*/ 15 w 65"/>
                <a:gd name="T23" fmla="*/ 38 h 56"/>
                <a:gd name="T24" fmla="*/ 3 w 65"/>
                <a:gd name="T25" fmla="*/ 36 h 56"/>
                <a:gd name="T26" fmla="*/ 7 w 65"/>
                <a:gd name="T27" fmla="*/ 41 h 56"/>
                <a:gd name="T28" fmla="*/ 13 w 65"/>
                <a:gd name="T29" fmla="*/ 38 h 56"/>
                <a:gd name="T30" fmla="*/ 7 w 65"/>
                <a:gd name="T31" fmla="*/ 37 h 56"/>
                <a:gd name="T32" fmla="*/ 3 w 65"/>
                <a:gd name="T33" fmla="*/ 36 h 56"/>
                <a:gd name="T34" fmla="*/ 35 w 65"/>
                <a:gd name="T35" fmla="*/ 0 h 56"/>
                <a:gd name="T36" fmla="*/ 43 w 65"/>
                <a:gd name="T37" fmla="*/ 14 h 56"/>
                <a:gd name="T38" fmla="*/ 29 w 65"/>
                <a:gd name="T39" fmla="*/ 7 h 56"/>
                <a:gd name="T40" fmla="*/ 25 w 65"/>
                <a:gd name="T41" fmla="*/ 5 h 56"/>
                <a:gd name="T42" fmla="*/ 31 w 65"/>
                <a:gd name="T43" fmla="*/ 13 h 56"/>
                <a:gd name="T44" fmla="*/ 38 w 65"/>
                <a:gd name="T45" fmla="*/ 22 h 56"/>
                <a:gd name="T46" fmla="*/ 36 w 65"/>
                <a:gd name="T47" fmla="*/ 21 h 56"/>
                <a:gd name="T48" fmla="*/ 32 w 65"/>
                <a:gd name="T49" fmla="*/ 19 h 56"/>
                <a:gd name="T50" fmla="*/ 32 w 65"/>
                <a:gd name="T51" fmla="*/ 23 h 56"/>
                <a:gd name="T52" fmla="*/ 32 w 65"/>
                <a:gd name="T53" fmla="*/ 26 h 56"/>
                <a:gd name="T54" fmla="*/ 30 w 65"/>
                <a:gd name="T55" fmla="*/ 26 h 56"/>
                <a:gd name="T56" fmla="*/ 25 w 65"/>
                <a:gd name="T57" fmla="*/ 25 h 56"/>
                <a:gd name="T58" fmla="*/ 31 w 65"/>
                <a:gd name="T59" fmla="*/ 35 h 56"/>
                <a:gd name="T60" fmla="*/ 33 w 65"/>
                <a:gd name="T61" fmla="*/ 38 h 56"/>
                <a:gd name="T62" fmla="*/ 39 w 65"/>
                <a:gd name="T63" fmla="*/ 40 h 56"/>
                <a:gd name="T64" fmla="*/ 34 w 65"/>
                <a:gd name="T65" fmla="*/ 23 h 56"/>
                <a:gd name="T66" fmla="*/ 41 w 65"/>
                <a:gd name="T67" fmla="*/ 41 h 56"/>
                <a:gd name="T68" fmla="*/ 63 w 65"/>
                <a:gd name="T69" fmla="*/ 50 h 56"/>
                <a:gd name="T70" fmla="*/ 65 w 65"/>
                <a:gd name="T71" fmla="*/ 50 h 56"/>
                <a:gd name="T72" fmla="*/ 65 w 65"/>
                <a:gd name="T73" fmla="*/ 50 h 56"/>
                <a:gd name="T74" fmla="*/ 65 w 65"/>
                <a:gd name="T75" fmla="*/ 50 h 56"/>
                <a:gd name="T76" fmla="*/ 65 w 65"/>
                <a:gd name="T77" fmla="*/ 50 h 56"/>
                <a:gd name="T78" fmla="*/ 65 w 65"/>
                <a:gd name="T79" fmla="*/ 50 h 56"/>
                <a:gd name="T80" fmla="*/ 65 w 65"/>
                <a:gd name="T81" fmla="*/ 50 h 56"/>
                <a:gd name="T82" fmla="*/ 65 w 65"/>
                <a:gd name="T83" fmla="*/ 50 h 56"/>
                <a:gd name="T84" fmla="*/ 65 w 65"/>
                <a:gd name="T85" fmla="*/ 50 h 56"/>
                <a:gd name="T86" fmla="*/ 35 w 65"/>
                <a:gd name="T8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 h="56">
                  <a:moveTo>
                    <a:pt x="15" y="38"/>
                  </a:moveTo>
                  <a:cubicBezTo>
                    <a:pt x="12" y="39"/>
                    <a:pt x="10" y="40"/>
                    <a:pt x="8" y="41"/>
                  </a:cubicBezTo>
                  <a:cubicBezTo>
                    <a:pt x="14" y="45"/>
                    <a:pt x="23" y="49"/>
                    <a:pt x="19" y="50"/>
                  </a:cubicBezTo>
                  <a:cubicBezTo>
                    <a:pt x="15" y="51"/>
                    <a:pt x="15" y="53"/>
                    <a:pt x="20" y="56"/>
                  </a:cubicBezTo>
                  <a:cubicBezTo>
                    <a:pt x="32" y="50"/>
                    <a:pt x="43" y="49"/>
                    <a:pt x="51" y="49"/>
                  </a:cubicBezTo>
                  <a:cubicBezTo>
                    <a:pt x="55" y="49"/>
                    <a:pt x="58" y="49"/>
                    <a:pt x="61" y="50"/>
                  </a:cubicBezTo>
                  <a:cubicBezTo>
                    <a:pt x="57" y="48"/>
                    <a:pt x="50" y="46"/>
                    <a:pt x="40" y="43"/>
                  </a:cubicBezTo>
                  <a:cubicBezTo>
                    <a:pt x="29" y="48"/>
                    <a:pt x="23" y="51"/>
                    <a:pt x="23" y="51"/>
                  </a:cubicBezTo>
                  <a:cubicBezTo>
                    <a:pt x="31" y="46"/>
                    <a:pt x="36" y="43"/>
                    <a:pt x="39" y="42"/>
                  </a:cubicBezTo>
                  <a:cubicBezTo>
                    <a:pt x="36" y="41"/>
                    <a:pt x="34" y="40"/>
                    <a:pt x="32" y="40"/>
                  </a:cubicBezTo>
                  <a:cubicBezTo>
                    <a:pt x="31" y="40"/>
                    <a:pt x="30" y="40"/>
                    <a:pt x="29" y="40"/>
                  </a:cubicBezTo>
                  <a:cubicBezTo>
                    <a:pt x="26" y="40"/>
                    <a:pt x="21" y="39"/>
                    <a:pt x="15" y="38"/>
                  </a:cubicBezTo>
                  <a:moveTo>
                    <a:pt x="3" y="36"/>
                  </a:moveTo>
                  <a:cubicBezTo>
                    <a:pt x="0" y="36"/>
                    <a:pt x="3" y="38"/>
                    <a:pt x="7" y="41"/>
                  </a:cubicBezTo>
                  <a:cubicBezTo>
                    <a:pt x="9" y="40"/>
                    <a:pt x="11" y="39"/>
                    <a:pt x="13" y="38"/>
                  </a:cubicBezTo>
                  <a:cubicBezTo>
                    <a:pt x="11" y="37"/>
                    <a:pt x="9" y="37"/>
                    <a:pt x="7" y="37"/>
                  </a:cubicBezTo>
                  <a:cubicBezTo>
                    <a:pt x="5" y="37"/>
                    <a:pt x="4" y="36"/>
                    <a:pt x="3" y="36"/>
                  </a:cubicBezTo>
                  <a:moveTo>
                    <a:pt x="35" y="0"/>
                  </a:moveTo>
                  <a:cubicBezTo>
                    <a:pt x="45" y="8"/>
                    <a:pt x="47" y="14"/>
                    <a:pt x="43" y="14"/>
                  </a:cubicBezTo>
                  <a:cubicBezTo>
                    <a:pt x="41" y="14"/>
                    <a:pt x="36" y="12"/>
                    <a:pt x="29" y="7"/>
                  </a:cubicBezTo>
                  <a:cubicBezTo>
                    <a:pt x="27" y="5"/>
                    <a:pt x="25" y="5"/>
                    <a:pt x="25" y="5"/>
                  </a:cubicBezTo>
                  <a:cubicBezTo>
                    <a:pt x="23" y="5"/>
                    <a:pt x="27" y="9"/>
                    <a:pt x="31" y="13"/>
                  </a:cubicBezTo>
                  <a:cubicBezTo>
                    <a:pt x="35" y="18"/>
                    <a:pt x="39" y="22"/>
                    <a:pt x="38" y="22"/>
                  </a:cubicBezTo>
                  <a:cubicBezTo>
                    <a:pt x="38" y="22"/>
                    <a:pt x="37" y="22"/>
                    <a:pt x="36" y="21"/>
                  </a:cubicBezTo>
                  <a:cubicBezTo>
                    <a:pt x="34" y="20"/>
                    <a:pt x="32" y="19"/>
                    <a:pt x="32" y="19"/>
                  </a:cubicBezTo>
                  <a:cubicBezTo>
                    <a:pt x="31" y="19"/>
                    <a:pt x="32" y="21"/>
                    <a:pt x="32" y="23"/>
                  </a:cubicBezTo>
                  <a:cubicBezTo>
                    <a:pt x="33" y="25"/>
                    <a:pt x="34" y="26"/>
                    <a:pt x="32" y="26"/>
                  </a:cubicBezTo>
                  <a:cubicBezTo>
                    <a:pt x="31" y="26"/>
                    <a:pt x="31" y="26"/>
                    <a:pt x="30" y="26"/>
                  </a:cubicBezTo>
                  <a:cubicBezTo>
                    <a:pt x="28" y="25"/>
                    <a:pt x="26" y="25"/>
                    <a:pt x="25" y="25"/>
                  </a:cubicBezTo>
                  <a:cubicBezTo>
                    <a:pt x="21" y="25"/>
                    <a:pt x="24" y="29"/>
                    <a:pt x="31" y="35"/>
                  </a:cubicBezTo>
                  <a:cubicBezTo>
                    <a:pt x="32" y="36"/>
                    <a:pt x="33" y="37"/>
                    <a:pt x="33" y="38"/>
                  </a:cubicBezTo>
                  <a:cubicBezTo>
                    <a:pt x="35" y="39"/>
                    <a:pt x="37" y="39"/>
                    <a:pt x="39" y="40"/>
                  </a:cubicBezTo>
                  <a:cubicBezTo>
                    <a:pt x="38" y="38"/>
                    <a:pt x="36" y="33"/>
                    <a:pt x="34" y="23"/>
                  </a:cubicBezTo>
                  <a:cubicBezTo>
                    <a:pt x="34" y="23"/>
                    <a:pt x="36" y="29"/>
                    <a:pt x="41" y="41"/>
                  </a:cubicBezTo>
                  <a:cubicBezTo>
                    <a:pt x="53" y="46"/>
                    <a:pt x="60" y="49"/>
                    <a:pt x="63" y="50"/>
                  </a:cubicBezTo>
                  <a:cubicBezTo>
                    <a:pt x="64" y="50"/>
                    <a:pt x="65" y="50"/>
                    <a:pt x="65" y="50"/>
                  </a:cubicBezTo>
                  <a:cubicBezTo>
                    <a:pt x="65" y="50"/>
                    <a:pt x="65" y="50"/>
                    <a:pt x="65" y="50"/>
                  </a:cubicBezTo>
                  <a:cubicBezTo>
                    <a:pt x="65" y="50"/>
                    <a:pt x="65" y="50"/>
                    <a:pt x="65" y="50"/>
                  </a:cubicBezTo>
                  <a:cubicBezTo>
                    <a:pt x="65" y="50"/>
                    <a:pt x="65" y="50"/>
                    <a:pt x="65" y="50"/>
                  </a:cubicBezTo>
                  <a:cubicBezTo>
                    <a:pt x="65" y="50"/>
                    <a:pt x="65" y="50"/>
                    <a:pt x="65" y="50"/>
                  </a:cubicBezTo>
                  <a:cubicBezTo>
                    <a:pt x="65" y="50"/>
                    <a:pt x="65" y="50"/>
                    <a:pt x="65" y="50"/>
                  </a:cubicBezTo>
                  <a:cubicBezTo>
                    <a:pt x="65" y="50"/>
                    <a:pt x="65" y="50"/>
                    <a:pt x="65" y="50"/>
                  </a:cubicBezTo>
                  <a:cubicBezTo>
                    <a:pt x="65" y="50"/>
                    <a:pt x="65" y="50"/>
                    <a:pt x="65" y="50"/>
                  </a:cubicBezTo>
                  <a:cubicBezTo>
                    <a:pt x="65" y="48"/>
                    <a:pt x="64" y="20"/>
                    <a:pt x="35"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30">
              <a:extLst>
                <a:ext uri="{FF2B5EF4-FFF2-40B4-BE49-F238E27FC236}">
                  <a16:creationId xmlns:a16="http://schemas.microsoft.com/office/drawing/2014/main" id="{3D227367-CCAC-4DC2-8059-C205EBFD72E5}"/>
                </a:ext>
              </a:extLst>
            </p:cNvPr>
            <p:cNvSpPr>
              <a:spLocks noEditPoints="1"/>
            </p:cNvSpPr>
            <p:nvPr/>
          </p:nvSpPr>
          <p:spPr bwMode="auto">
            <a:xfrm>
              <a:off x="7140" y="307"/>
              <a:ext cx="133" cy="67"/>
            </a:xfrm>
            <a:custGeom>
              <a:avLst/>
              <a:gdLst>
                <a:gd name="T0" fmla="*/ 6 w 56"/>
                <a:gd name="T1" fmla="*/ 15 h 28"/>
                <a:gd name="T2" fmla="*/ 0 w 56"/>
                <a:gd name="T3" fmla="*/ 18 h 28"/>
                <a:gd name="T4" fmla="*/ 1 w 56"/>
                <a:gd name="T5" fmla="*/ 18 h 28"/>
                <a:gd name="T6" fmla="*/ 8 w 56"/>
                <a:gd name="T7" fmla="*/ 15 h 28"/>
                <a:gd name="T8" fmla="*/ 6 w 56"/>
                <a:gd name="T9" fmla="*/ 15 h 28"/>
                <a:gd name="T10" fmla="*/ 27 w 56"/>
                <a:gd name="T11" fmla="*/ 0 h 28"/>
                <a:gd name="T12" fmla="*/ 32 w 56"/>
                <a:gd name="T13" fmla="*/ 17 h 28"/>
                <a:gd name="T14" fmla="*/ 26 w 56"/>
                <a:gd name="T15" fmla="*/ 15 h 28"/>
                <a:gd name="T16" fmla="*/ 25 w 56"/>
                <a:gd name="T17" fmla="*/ 17 h 28"/>
                <a:gd name="T18" fmla="*/ 32 w 56"/>
                <a:gd name="T19" fmla="*/ 19 h 28"/>
                <a:gd name="T20" fmla="*/ 16 w 56"/>
                <a:gd name="T21" fmla="*/ 28 h 28"/>
                <a:gd name="T22" fmla="*/ 33 w 56"/>
                <a:gd name="T23" fmla="*/ 20 h 28"/>
                <a:gd name="T24" fmla="*/ 54 w 56"/>
                <a:gd name="T25" fmla="*/ 27 h 28"/>
                <a:gd name="T26" fmla="*/ 56 w 56"/>
                <a:gd name="T27" fmla="*/ 27 h 28"/>
                <a:gd name="T28" fmla="*/ 34 w 56"/>
                <a:gd name="T29" fmla="*/ 18 h 28"/>
                <a:gd name="T30" fmla="*/ 27 w 56"/>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28">
                  <a:moveTo>
                    <a:pt x="6" y="15"/>
                  </a:moveTo>
                  <a:cubicBezTo>
                    <a:pt x="4" y="16"/>
                    <a:pt x="2" y="17"/>
                    <a:pt x="0" y="18"/>
                  </a:cubicBezTo>
                  <a:cubicBezTo>
                    <a:pt x="1" y="18"/>
                    <a:pt x="1" y="18"/>
                    <a:pt x="1" y="18"/>
                  </a:cubicBezTo>
                  <a:cubicBezTo>
                    <a:pt x="3" y="17"/>
                    <a:pt x="5" y="16"/>
                    <a:pt x="8" y="15"/>
                  </a:cubicBezTo>
                  <a:cubicBezTo>
                    <a:pt x="7" y="15"/>
                    <a:pt x="6" y="15"/>
                    <a:pt x="6" y="15"/>
                  </a:cubicBezTo>
                  <a:moveTo>
                    <a:pt x="27" y="0"/>
                  </a:moveTo>
                  <a:cubicBezTo>
                    <a:pt x="29" y="10"/>
                    <a:pt x="31" y="15"/>
                    <a:pt x="32" y="17"/>
                  </a:cubicBezTo>
                  <a:cubicBezTo>
                    <a:pt x="30" y="16"/>
                    <a:pt x="28" y="16"/>
                    <a:pt x="26" y="15"/>
                  </a:cubicBezTo>
                  <a:cubicBezTo>
                    <a:pt x="27" y="16"/>
                    <a:pt x="26" y="16"/>
                    <a:pt x="25" y="17"/>
                  </a:cubicBezTo>
                  <a:cubicBezTo>
                    <a:pt x="27" y="17"/>
                    <a:pt x="29" y="18"/>
                    <a:pt x="32" y="19"/>
                  </a:cubicBezTo>
                  <a:cubicBezTo>
                    <a:pt x="29" y="20"/>
                    <a:pt x="24" y="23"/>
                    <a:pt x="16" y="28"/>
                  </a:cubicBezTo>
                  <a:cubicBezTo>
                    <a:pt x="16" y="28"/>
                    <a:pt x="22" y="25"/>
                    <a:pt x="33" y="20"/>
                  </a:cubicBezTo>
                  <a:cubicBezTo>
                    <a:pt x="43" y="23"/>
                    <a:pt x="50" y="25"/>
                    <a:pt x="54" y="27"/>
                  </a:cubicBezTo>
                  <a:cubicBezTo>
                    <a:pt x="55" y="27"/>
                    <a:pt x="55" y="27"/>
                    <a:pt x="56" y="27"/>
                  </a:cubicBezTo>
                  <a:cubicBezTo>
                    <a:pt x="53" y="26"/>
                    <a:pt x="46" y="23"/>
                    <a:pt x="34" y="18"/>
                  </a:cubicBezTo>
                  <a:cubicBezTo>
                    <a:pt x="29" y="6"/>
                    <a:pt x="27" y="0"/>
                    <a:pt x="27" y="0"/>
                  </a:cubicBezTo>
                </a:path>
              </a:pathLst>
            </a:cu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31">
              <a:extLst>
                <a:ext uri="{FF2B5EF4-FFF2-40B4-BE49-F238E27FC236}">
                  <a16:creationId xmlns:a16="http://schemas.microsoft.com/office/drawing/2014/main" id="{7F5BF30D-06EB-497D-8F01-10EDD7C71994}"/>
                </a:ext>
              </a:extLst>
            </p:cNvPr>
            <p:cNvSpPr>
              <a:spLocks/>
            </p:cNvSpPr>
            <p:nvPr/>
          </p:nvSpPr>
          <p:spPr bwMode="auto">
            <a:xfrm>
              <a:off x="7013" y="340"/>
              <a:ext cx="325" cy="371"/>
            </a:xfrm>
            <a:custGeom>
              <a:avLst/>
              <a:gdLst>
                <a:gd name="T0" fmla="*/ 34 w 136"/>
                <a:gd name="T1" fmla="*/ 49 h 155"/>
                <a:gd name="T2" fmla="*/ 4 w 136"/>
                <a:gd name="T3" fmla="*/ 155 h 155"/>
                <a:gd name="T4" fmla="*/ 98 w 136"/>
                <a:gd name="T5" fmla="*/ 97 h 155"/>
                <a:gd name="T6" fmla="*/ 111 w 136"/>
                <a:gd name="T7" fmla="*/ 13 h 155"/>
                <a:gd name="T8" fmla="*/ 34 w 136"/>
                <a:gd name="T9" fmla="*/ 49 h 155"/>
              </a:gdLst>
              <a:ahLst/>
              <a:cxnLst>
                <a:cxn ang="0">
                  <a:pos x="T0" y="T1"/>
                </a:cxn>
                <a:cxn ang="0">
                  <a:pos x="T2" y="T3"/>
                </a:cxn>
                <a:cxn ang="0">
                  <a:pos x="T4" y="T5"/>
                </a:cxn>
                <a:cxn ang="0">
                  <a:pos x="T6" y="T7"/>
                </a:cxn>
                <a:cxn ang="0">
                  <a:pos x="T8" y="T9"/>
                </a:cxn>
              </a:cxnLst>
              <a:rect l="0" t="0" r="r" b="b"/>
              <a:pathLst>
                <a:path w="136" h="155">
                  <a:moveTo>
                    <a:pt x="34" y="49"/>
                  </a:moveTo>
                  <a:cubicBezTo>
                    <a:pt x="0" y="98"/>
                    <a:pt x="16" y="114"/>
                    <a:pt x="4" y="155"/>
                  </a:cubicBezTo>
                  <a:cubicBezTo>
                    <a:pt x="40" y="132"/>
                    <a:pt x="60" y="143"/>
                    <a:pt x="98" y="97"/>
                  </a:cubicBezTo>
                  <a:cubicBezTo>
                    <a:pt x="136" y="50"/>
                    <a:pt x="111" y="13"/>
                    <a:pt x="111" y="13"/>
                  </a:cubicBezTo>
                  <a:cubicBezTo>
                    <a:pt x="111" y="13"/>
                    <a:pt x="69" y="0"/>
                    <a:pt x="34" y="49"/>
                  </a:cubicBezTo>
                </a:path>
              </a:pathLst>
            </a:custGeom>
            <a:solidFill>
              <a:srgbClr val="ED2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32">
              <a:extLst>
                <a:ext uri="{FF2B5EF4-FFF2-40B4-BE49-F238E27FC236}">
                  <a16:creationId xmlns:a16="http://schemas.microsoft.com/office/drawing/2014/main" id="{810FAF55-7DBF-42E4-B397-96BA45A9A857}"/>
                </a:ext>
              </a:extLst>
            </p:cNvPr>
            <p:cNvSpPr>
              <a:spLocks/>
            </p:cNvSpPr>
            <p:nvPr/>
          </p:nvSpPr>
          <p:spPr bwMode="auto">
            <a:xfrm>
              <a:off x="7053" y="371"/>
              <a:ext cx="225" cy="299"/>
            </a:xfrm>
            <a:custGeom>
              <a:avLst/>
              <a:gdLst>
                <a:gd name="T0" fmla="*/ 20 w 94"/>
                <a:gd name="T1" fmla="*/ 74 h 125"/>
                <a:gd name="T2" fmla="*/ 37 w 94"/>
                <a:gd name="T3" fmla="*/ 73 h 125"/>
                <a:gd name="T4" fmla="*/ 26 w 94"/>
                <a:gd name="T5" fmla="*/ 88 h 125"/>
                <a:gd name="T6" fmla="*/ 7 w 94"/>
                <a:gd name="T7" fmla="*/ 91 h 125"/>
                <a:gd name="T8" fmla="*/ 25 w 94"/>
                <a:gd name="T9" fmla="*/ 90 h 125"/>
                <a:gd name="T10" fmla="*/ 12 w 94"/>
                <a:gd name="T11" fmla="*/ 108 h 125"/>
                <a:gd name="T12" fmla="*/ 1 w 94"/>
                <a:gd name="T13" fmla="*/ 109 h 125"/>
                <a:gd name="T14" fmla="*/ 11 w 94"/>
                <a:gd name="T15" fmla="*/ 109 h 125"/>
                <a:gd name="T16" fmla="*/ 0 w 94"/>
                <a:gd name="T17" fmla="*/ 125 h 125"/>
                <a:gd name="T18" fmla="*/ 13 w 94"/>
                <a:gd name="T19" fmla="*/ 109 h 125"/>
                <a:gd name="T20" fmla="*/ 15 w 94"/>
                <a:gd name="T21" fmla="*/ 120 h 125"/>
                <a:gd name="T22" fmla="*/ 13 w 94"/>
                <a:gd name="T23" fmla="*/ 109 h 125"/>
                <a:gd name="T24" fmla="*/ 27 w 94"/>
                <a:gd name="T25" fmla="*/ 91 h 125"/>
                <a:gd name="T26" fmla="*/ 31 w 94"/>
                <a:gd name="T27" fmla="*/ 109 h 125"/>
                <a:gd name="T28" fmla="*/ 28 w 94"/>
                <a:gd name="T29" fmla="*/ 90 h 125"/>
                <a:gd name="T30" fmla="*/ 40 w 94"/>
                <a:gd name="T31" fmla="*/ 75 h 125"/>
                <a:gd name="T32" fmla="*/ 44 w 94"/>
                <a:gd name="T33" fmla="*/ 92 h 125"/>
                <a:gd name="T34" fmla="*/ 41 w 94"/>
                <a:gd name="T35" fmla="*/ 73 h 125"/>
                <a:gd name="T36" fmla="*/ 48 w 94"/>
                <a:gd name="T37" fmla="*/ 63 h 125"/>
                <a:gd name="T38" fmla="*/ 52 w 94"/>
                <a:gd name="T39" fmla="*/ 58 h 125"/>
                <a:gd name="T40" fmla="*/ 57 w 94"/>
                <a:gd name="T41" fmla="*/ 75 h 125"/>
                <a:gd name="T42" fmla="*/ 54 w 94"/>
                <a:gd name="T43" fmla="*/ 56 h 125"/>
                <a:gd name="T44" fmla="*/ 65 w 94"/>
                <a:gd name="T45" fmla="*/ 40 h 125"/>
                <a:gd name="T46" fmla="*/ 69 w 94"/>
                <a:gd name="T47" fmla="*/ 58 h 125"/>
                <a:gd name="T48" fmla="*/ 66 w 94"/>
                <a:gd name="T49" fmla="*/ 39 h 125"/>
                <a:gd name="T50" fmla="*/ 78 w 94"/>
                <a:gd name="T51" fmla="*/ 23 h 125"/>
                <a:gd name="T52" fmla="*/ 82 w 94"/>
                <a:gd name="T53" fmla="*/ 40 h 125"/>
                <a:gd name="T54" fmla="*/ 79 w 94"/>
                <a:gd name="T55" fmla="*/ 21 h 125"/>
                <a:gd name="T56" fmla="*/ 94 w 94"/>
                <a:gd name="T57" fmla="*/ 0 h 125"/>
                <a:gd name="T58" fmla="*/ 78 w 94"/>
                <a:gd name="T59" fmla="*/ 20 h 125"/>
                <a:gd name="T60" fmla="*/ 58 w 94"/>
                <a:gd name="T61" fmla="*/ 22 h 125"/>
                <a:gd name="T62" fmla="*/ 76 w 94"/>
                <a:gd name="T63" fmla="*/ 22 h 125"/>
                <a:gd name="T64" fmla="*/ 64 w 94"/>
                <a:gd name="T65" fmla="*/ 37 h 125"/>
                <a:gd name="T66" fmla="*/ 46 w 94"/>
                <a:gd name="T67" fmla="*/ 39 h 125"/>
                <a:gd name="T68" fmla="*/ 63 w 94"/>
                <a:gd name="T69" fmla="*/ 39 h 125"/>
                <a:gd name="T70" fmla="*/ 51 w 94"/>
                <a:gd name="T71" fmla="*/ 54 h 125"/>
                <a:gd name="T72" fmla="*/ 33 w 94"/>
                <a:gd name="T73" fmla="*/ 56 h 125"/>
                <a:gd name="T74" fmla="*/ 50 w 94"/>
                <a:gd name="T75" fmla="*/ 56 h 125"/>
                <a:gd name="T76" fmla="*/ 46 w 94"/>
                <a:gd name="T77" fmla="*/ 62 h 125"/>
                <a:gd name="T78" fmla="*/ 38 w 94"/>
                <a:gd name="T79" fmla="*/ 71 h 125"/>
                <a:gd name="T80" fmla="*/ 20 w 94"/>
                <a:gd name="T81" fmla="*/ 7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4" h="125">
                  <a:moveTo>
                    <a:pt x="20" y="74"/>
                  </a:moveTo>
                  <a:cubicBezTo>
                    <a:pt x="29" y="74"/>
                    <a:pt x="35" y="73"/>
                    <a:pt x="37" y="73"/>
                  </a:cubicBezTo>
                  <a:cubicBezTo>
                    <a:pt x="33" y="79"/>
                    <a:pt x="29" y="84"/>
                    <a:pt x="26" y="88"/>
                  </a:cubicBezTo>
                  <a:cubicBezTo>
                    <a:pt x="14" y="90"/>
                    <a:pt x="7" y="91"/>
                    <a:pt x="7" y="91"/>
                  </a:cubicBezTo>
                  <a:cubicBezTo>
                    <a:pt x="17" y="91"/>
                    <a:pt x="22" y="90"/>
                    <a:pt x="25" y="90"/>
                  </a:cubicBezTo>
                  <a:cubicBezTo>
                    <a:pt x="20" y="97"/>
                    <a:pt x="15" y="103"/>
                    <a:pt x="12" y="108"/>
                  </a:cubicBezTo>
                  <a:cubicBezTo>
                    <a:pt x="5" y="108"/>
                    <a:pt x="1" y="109"/>
                    <a:pt x="1" y="109"/>
                  </a:cubicBezTo>
                  <a:cubicBezTo>
                    <a:pt x="6" y="109"/>
                    <a:pt x="10" y="109"/>
                    <a:pt x="11" y="109"/>
                  </a:cubicBezTo>
                  <a:cubicBezTo>
                    <a:pt x="4" y="119"/>
                    <a:pt x="0" y="125"/>
                    <a:pt x="0" y="125"/>
                  </a:cubicBezTo>
                  <a:cubicBezTo>
                    <a:pt x="0" y="125"/>
                    <a:pt x="4" y="120"/>
                    <a:pt x="13" y="109"/>
                  </a:cubicBezTo>
                  <a:cubicBezTo>
                    <a:pt x="13" y="111"/>
                    <a:pt x="13" y="114"/>
                    <a:pt x="15" y="120"/>
                  </a:cubicBezTo>
                  <a:cubicBezTo>
                    <a:pt x="15" y="120"/>
                    <a:pt x="15" y="116"/>
                    <a:pt x="13" y="109"/>
                  </a:cubicBezTo>
                  <a:cubicBezTo>
                    <a:pt x="17" y="104"/>
                    <a:pt x="21" y="98"/>
                    <a:pt x="27" y="91"/>
                  </a:cubicBezTo>
                  <a:cubicBezTo>
                    <a:pt x="27" y="94"/>
                    <a:pt x="28" y="99"/>
                    <a:pt x="31" y="109"/>
                  </a:cubicBezTo>
                  <a:cubicBezTo>
                    <a:pt x="31" y="109"/>
                    <a:pt x="30" y="102"/>
                    <a:pt x="28" y="90"/>
                  </a:cubicBezTo>
                  <a:cubicBezTo>
                    <a:pt x="31" y="85"/>
                    <a:pt x="35" y="80"/>
                    <a:pt x="40" y="75"/>
                  </a:cubicBezTo>
                  <a:cubicBezTo>
                    <a:pt x="40" y="77"/>
                    <a:pt x="41" y="83"/>
                    <a:pt x="44" y="92"/>
                  </a:cubicBezTo>
                  <a:cubicBezTo>
                    <a:pt x="44" y="92"/>
                    <a:pt x="43" y="85"/>
                    <a:pt x="41" y="73"/>
                  </a:cubicBezTo>
                  <a:cubicBezTo>
                    <a:pt x="43" y="70"/>
                    <a:pt x="46" y="67"/>
                    <a:pt x="48" y="63"/>
                  </a:cubicBezTo>
                  <a:cubicBezTo>
                    <a:pt x="50" y="61"/>
                    <a:pt x="51" y="60"/>
                    <a:pt x="52" y="58"/>
                  </a:cubicBezTo>
                  <a:cubicBezTo>
                    <a:pt x="53" y="60"/>
                    <a:pt x="54" y="66"/>
                    <a:pt x="57" y="75"/>
                  </a:cubicBezTo>
                  <a:cubicBezTo>
                    <a:pt x="57" y="75"/>
                    <a:pt x="56" y="68"/>
                    <a:pt x="54" y="56"/>
                  </a:cubicBezTo>
                  <a:cubicBezTo>
                    <a:pt x="58" y="50"/>
                    <a:pt x="62" y="45"/>
                    <a:pt x="65" y="40"/>
                  </a:cubicBezTo>
                  <a:cubicBezTo>
                    <a:pt x="66" y="43"/>
                    <a:pt x="67" y="49"/>
                    <a:pt x="69" y="58"/>
                  </a:cubicBezTo>
                  <a:cubicBezTo>
                    <a:pt x="69" y="58"/>
                    <a:pt x="69" y="51"/>
                    <a:pt x="66" y="39"/>
                  </a:cubicBezTo>
                  <a:cubicBezTo>
                    <a:pt x="71" y="33"/>
                    <a:pt x="75" y="28"/>
                    <a:pt x="78" y="23"/>
                  </a:cubicBezTo>
                  <a:cubicBezTo>
                    <a:pt x="78" y="25"/>
                    <a:pt x="79" y="31"/>
                    <a:pt x="82" y="40"/>
                  </a:cubicBezTo>
                  <a:cubicBezTo>
                    <a:pt x="82" y="40"/>
                    <a:pt x="81" y="34"/>
                    <a:pt x="79" y="21"/>
                  </a:cubicBezTo>
                  <a:cubicBezTo>
                    <a:pt x="89" y="7"/>
                    <a:pt x="94" y="0"/>
                    <a:pt x="94" y="0"/>
                  </a:cubicBezTo>
                  <a:cubicBezTo>
                    <a:pt x="94" y="0"/>
                    <a:pt x="89" y="6"/>
                    <a:pt x="78" y="20"/>
                  </a:cubicBezTo>
                  <a:cubicBezTo>
                    <a:pt x="65" y="21"/>
                    <a:pt x="58" y="22"/>
                    <a:pt x="58" y="22"/>
                  </a:cubicBezTo>
                  <a:cubicBezTo>
                    <a:pt x="68" y="23"/>
                    <a:pt x="74" y="22"/>
                    <a:pt x="76" y="22"/>
                  </a:cubicBezTo>
                  <a:cubicBezTo>
                    <a:pt x="73" y="26"/>
                    <a:pt x="69" y="31"/>
                    <a:pt x="64" y="37"/>
                  </a:cubicBezTo>
                  <a:cubicBezTo>
                    <a:pt x="52" y="39"/>
                    <a:pt x="46" y="39"/>
                    <a:pt x="46" y="39"/>
                  </a:cubicBezTo>
                  <a:cubicBezTo>
                    <a:pt x="55" y="40"/>
                    <a:pt x="60" y="39"/>
                    <a:pt x="63" y="39"/>
                  </a:cubicBezTo>
                  <a:cubicBezTo>
                    <a:pt x="59" y="44"/>
                    <a:pt x="56" y="49"/>
                    <a:pt x="51" y="54"/>
                  </a:cubicBezTo>
                  <a:cubicBezTo>
                    <a:pt x="39" y="56"/>
                    <a:pt x="33" y="56"/>
                    <a:pt x="33" y="56"/>
                  </a:cubicBezTo>
                  <a:cubicBezTo>
                    <a:pt x="42" y="57"/>
                    <a:pt x="47" y="56"/>
                    <a:pt x="50" y="56"/>
                  </a:cubicBezTo>
                  <a:cubicBezTo>
                    <a:pt x="49" y="58"/>
                    <a:pt x="47" y="60"/>
                    <a:pt x="46" y="62"/>
                  </a:cubicBezTo>
                  <a:cubicBezTo>
                    <a:pt x="43" y="65"/>
                    <a:pt x="41" y="68"/>
                    <a:pt x="38" y="71"/>
                  </a:cubicBezTo>
                  <a:cubicBezTo>
                    <a:pt x="26" y="73"/>
                    <a:pt x="20" y="74"/>
                    <a:pt x="20" y="74"/>
                  </a:cubicBezTo>
                </a:path>
              </a:pathLst>
            </a:custGeom>
            <a:solidFill>
              <a:srgbClr val="C01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33">
              <a:extLst>
                <a:ext uri="{FF2B5EF4-FFF2-40B4-BE49-F238E27FC236}">
                  <a16:creationId xmlns:a16="http://schemas.microsoft.com/office/drawing/2014/main" id="{1F7C2446-A1EC-4DE5-9F1E-4D83CEE0C7AC}"/>
                </a:ext>
              </a:extLst>
            </p:cNvPr>
            <p:cNvSpPr>
              <a:spLocks noEditPoints="1"/>
            </p:cNvSpPr>
            <p:nvPr/>
          </p:nvSpPr>
          <p:spPr bwMode="auto">
            <a:xfrm>
              <a:off x="7022" y="703"/>
              <a:ext cx="5" cy="8"/>
            </a:xfrm>
            <a:custGeom>
              <a:avLst/>
              <a:gdLst>
                <a:gd name="T0" fmla="*/ 1 w 2"/>
                <a:gd name="T1" fmla="*/ 3 h 3"/>
                <a:gd name="T2" fmla="*/ 1 w 2"/>
                <a:gd name="T3" fmla="*/ 2 h 3"/>
                <a:gd name="T4" fmla="*/ 1 w 2"/>
                <a:gd name="T5" fmla="*/ 2 h 3"/>
                <a:gd name="T6" fmla="*/ 0 w 2"/>
                <a:gd name="T7" fmla="*/ 2 h 3"/>
                <a:gd name="T8" fmla="*/ 1 w 2"/>
                <a:gd name="T9" fmla="*/ 2 h 3"/>
                <a:gd name="T10" fmla="*/ 1 w 2"/>
                <a:gd name="T11" fmla="*/ 2 h 3"/>
                <a:gd name="T12" fmla="*/ 1 w 2"/>
                <a:gd name="T13" fmla="*/ 2 h 3"/>
                <a:gd name="T14" fmla="*/ 1 w 2"/>
                <a:gd name="T15" fmla="*/ 2 h 3"/>
                <a:gd name="T16" fmla="*/ 1 w 2"/>
                <a:gd name="T17" fmla="*/ 2 h 3"/>
                <a:gd name="T18" fmla="*/ 1 w 2"/>
                <a:gd name="T19" fmla="*/ 2 h 3"/>
                <a:gd name="T20" fmla="*/ 1 w 2"/>
                <a:gd name="T21" fmla="*/ 2 h 3"/>
                <a:gd name="T22" fmla="*/ 1 w 2"/>
                <a:gd name="T23" fmla="*/ 2 h 3"/>
                <a:gd name="T24" fmla="*/ 1 w 2"/>
                <a:gd name="T25" fmla="*/ 2 h 3"/>
                <a:gd name="T26" fmla="*/ 1 w 2"/>
                <a:gd name="T27" fmla="*/ 2 h 3"/>
                <a:gd name="T28" fmla="*/ 1 w 2"/>
                <a:gd name="T29" fmla="*/ 2 h 3"/>
                <a:gd name="T30" fmla="*/ 1 w 2"/>
                <a:gd name="T31" fmla="*/ 2 h 3"/>
                <a:gd name="T32" fmla="*/ 1 w 2"/>
                <a:gd name="T33" fmla="*/ 2 h 3"/>
                <a:gd name="T34" fmla="*/ 1 w 2"/>
                <a:gd name="T35" fmla="*/ 2 h 3"/>
                <a:gd name="T36" fmla="*/ 1 w 2"/>
                <a:gd name="T37" fmla="*/ 2 h 3"/>
                <a:gd name="T38" fmla="*/ 1 w 2"/>
                <a:gd name="T39" fmla="*/ 2 h 3"/>
                <a:gd name="T40" fmla="*/ 1 w 2"/>
                <a:gd name="T41" fmla="*/ 2 h 3"/>
                <a:gd name="T42" fmla="*/ 1 w 2"/>
                <a:gd name="T43" fmla="*/ 2 h 3"/>
                <a:gd name="T44" fmla="*/ 2 w 2"/>
                <a:gd name="T45" fmla="*/ 2 h 3"/>
                <a:gd name="T46" fmla="*/ 2 w 2"/>
                <a:gd name="T47" fmla="*/ 2 h 3"/>
                <a:gd name="T48" fmla="*/ 1 w 2"/>
                <a:gd name="T49" fmla="*/ 2 h 3"/>
                <a:gd name="T50" fmla="*/ 2 w 2"/>
                <a:gd name="T51" fmla="*/ 2 h 3"/>
                <a:gd name="T52" fmla="*/ 2 w 2"/>
                <a:gd name="T53" fmla="*/ 2 h 3"/>
                <a:gd name="T54" fmla="*/ 1 w 2"/>
                <a:gd name="T55" fmla="*/ 2 h 3"/>
                <a:gd name="T56" fmla="*/ 2 w 2"/>
                <a:gd name="T57" fmla="*/ 2 h 3"/>
                <a:gd name="T58" fmla="*/ 2 w 2"/>
                <a:gd name="T59" fmla="*/ 2 h 3"/>
                <a:gd name="T60" fmla="*/ 1 w 2"/>
                <a:gd name="T61" fmla="*/ 2 h 3"/>
                <a:gd name="T62" fmla="*/ 2 w 2"/>
                <a:gd name="T63" fmla="*/ 2 h 3"/>
                <a:gd name="T64" fmla="*/ 2 w 2"/>
                <a:gd name="T65" fmla="*/ 2 h 3"/>
                <a:gd name="T66" fmla="*/ 1 w 2"/>
                <a:gd name="T67" fmla="*/ 2 h 3"/>
                <a:gd name="T68" fmla="*/ 1 w 2"/>
                <a:gd name="T69" fmla="*/ 1 h 3"/>
                <a:gd name="T70" fmla="*/ 1 w 2"/>
                <a:gd name="T71" fmla="*/ 1 h 3"/>
                <a:gd name="T72" fmla="*/ 1 w 2"/>
                <a:gd name="T73" fmla="*/ 1 h 3"/>
                <a:gd name="T74" fmla="*/ 1 w 2"/>
                <a:gd name="T75" fmla="*/ 1 h 3"/>
                <a:gd name="T76" fmla="*/ 1 w 2"/>
                <a:gd name="T77" fmla="*/ 1 h 3"/>
                <a:gd name="T78" fmla="*/ 1 w 2"/>
                <a:gd name="T79" fmla="*/ 1 h 3"/>
                <a:gd name="T80" fmla="*/ 1 w 2"/>
                <a:gd name="T81" fmla="*/ 1 h 3"/>
                <a:gd name="T82" fmla="*/ 1 w 2"/>
                <a:gd name="T83" fmla="*/ 1 h 3"/>
                <a:gd name="T84" fmla="*/ 1 w 2"/>
                <a:gd name="T85" fmla="*/ 1 h 3"/>
                <a:gd name="T86" fmla="*/ 1 w 2"/>
                <a:gd name="T87" fmla="*/ 0 h 3"/>
                <a:gd name="T88" fmla="*/ 1 w 2"/>
                <a:gd name="T89" fmla="*/ 0 h 3"/>
                <a:gd name="T90" fmla="*/ 1 w 2"/>
                <a:gd name="T91" fmla="*/ 0 h 3"/>
                <a:gd name="T92" fmla="*/ 1 w 2"/>
                <a:gd name="T93" fmla="*/ 0 h 3"/>
                <a:gd name="T94" fmla="*/ 1 w 2"/>
                <a:gd name="T9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 h="3">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0" y="2"/>
                    <a:pt x="0" y="2"/>
                    <a:pt x="0" y="2"/>
                  </a:cubicBezTo>
                  <a:cubicBezTo>
                    <a:pt x="0" y="2"/>
                    <a:pt x="0"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2" y="2"/>
                  </a:moveTo>
                  <a:cubicBezTo>
                    <a:pt x="2" y="2"/>
                    <a:pt x="2" y="2"/>
                    <a:pt x="2" y="2"/>
                  </a:cubicBezTo>
                  <a:cubicBezTo>
                    <a:pt x="2" y="2"/>
                    <a:pt x="2" y="2"/>
                    <a:pt x="2" y="2"/>
                  </a:cubicBezTo>
                  <a:moveTo>
                    <a:pt x="1" y="2"/>
                  </a:moveTo>
                  <a:cubicBezTo>
                    <a:pt x="1" y="2"/>
                    <a:pt x="1" y="2"/>
                    <a:pt x="1" y="2"/>
                  </a:cubicBezTo>
                  <a:cubicBezTo>
                    <a:pt x="1" y="2"/>
                    <a:pt x="1" y="2"/>
                    <a:pt x="1" y="2"/>
                  </a:cubicBezTo>
                  <a:moveTo>
                    <a:pt x="2" y="2"/>
                  </a:moveTo>
                  <a:cubicBezTo>
                    <a:pt x="2" y="2"/>
                    <a:pt x="2" y="2"/>
                    <a:pt x="2" y="2"/>
                  </a:cubicBezTo>
                  <a:cubicBezTo>
                    <a:pt x="2" y="2"/>
                    <a:pt x="2" y="2"/>
                    <a:pt x="2" y="2"/>
                  </a:cubicBezTo>
                  <a:moveTo>
                    <a:pt x="1" y="2"/>
                  </a:moveTo>
                  <a:cubicBezTo>
                    <a:pt x="1" y="2"/>
                    <a:pt x="1" y="2"/>
                    <a:pt x="1" y="2"/>
                  </a:cubicBezTo>
                  <a:cubicBezTo>
                    <a:pt x="1" y="2"/>
                    <a:pt x="1" y="2"/>
                    <a:pt x="1" y="2"/>
                  </a:cubicBezTo>
                  <a:moveTo>
                    <a:pt x="2" y="2"/>
                  </a:moveTo>
                  <a:cubicBezTo>
                    <a:pt x="2" y="2"/>
                    <a:pt x="2" y="2"/>
                    <a:pt x="2" y="2"/>
                  </a:cubicBezTo>
                  <a:cubicBezTo>
                    <a:pt x="2" y="2"/>
                    <a:pt x="2" y="2"/>
                    <a:pt x="2" y="2"/>
                  </a:cubicBezTo>
                  <a:moveTo>
                    <a:pt x="1" y="2"/>
                  </a:moveTo>
                  <a:cubicBezTo>
                    <a:pt x="1" y="2"/>
                    <a:pt x="1" y="2"/>
                    <a:pt x="1" y="2"/>
                  </a:cubicBezTo>
                  <a:cubicBezTo>
                    <a:pt x="1" y="2"/>
                    <a:pt x="1" y="2"/>
                    <a:pt x="1" y="2"/>
                  </a:cubicBezTo>
                  <a:moveTo>
                    <a:pt x="2" y="2"/>
                  </a:moveTo>
                  <a:cubicBezTo>
                    <a:pt x="2" y="2"/>
                    <a:pt x="2" y="2"/>
                    <a:pt x="2" y="2"/>
                  </a:cubicBezTo>
                  <a:cubicBezTo>
                    <a:pt x="2" y="2"/>
                    <a:pt x="2" y="2"/>
                    <a:pt x="2"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1"/>
                    <a:pt x="1" y="1"/>
                  </a:cubicBezTo>
                  <a:cubicBezTo>
                    <a:pt x="1" y="1"/>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34">
              <a:extLst>
                <a:ext uri="{FF2B5EF4-FFF2-40B4-BE49-F238E27FC236}">
                  <a16:creationId xmlns:a16="http://schemas.microsoft.com/office/drawing/2014/main" id="{B5C4DDC1-68BC-4518-82E9-C6BDB9168F6E}"/>
                </a:ext>
              </a:extLst>
            </p:cNvPr>
            <p:cNvSpPr>
              <a:spLocks noEditPoints="1"/>
            </p:cNvSpPr>
            <p:nvPr/>
          </p:nvSpPr>
          <p:spPr bwMode="auto">
            <a:xfrm>
              <a:off x="7020" y="486"/>
              <a:ext cx="194" cy="225"/>
            </a:xfrm>
            <a:custGeom>
              <a:avLst/>
              <a:gdLst>
                <a:gd name="T0" fmla="*/ 29 w 81"/>
                <a:gd name="T1" fmla="*/ 70 h 94"/>
                <a:gd name="T2" fmla="*/ 23 w 81"/>
                <a:gd name="T3" fmla="*/ 0 h 94"/>
                <a:gd name="T4" fmla="*/ 2 w 81"/>
                <a:gd name="T5" fmla="*/ 91 h 94"/>
                <a:gd name="T6" fmla="*/ 2 w 81"/>
                <a:gd name="T7" fmla="*/ 91 h 94"/>
                <a:gd name="T8" fmla="*/ 2 w 81"/>
                <a:gd name="T9" fmla="*/ 92 h 94"/>
                <a:gd name="T10" fmla="*/ 2 w 81"/>
                <a:gd name="T11" fmla="*/ 92 h 94"/>
                <a:gd name="T12" fmla="*/ 2 w 81"/>
                <a:gd name="T13" fmla="*/ 92 h 94"/>
                <a:gd name="T14" fmla="*/ 2 w 81"/>
                <a:gd name="T15" fmla="*/ 92 h 94"/>
                <a:gd name="T16" fmla="*/ 2 w 81"/>
                <a:gd name="T17" fmla="*/ 92 h 94"/>
                <a:gd name="T18" fmla="*/ 2 w 81"/>
                <a:gd name="T19" fmla="*/ 92 h 94"/>
                <a:gd name="T20" fmla="*/ 2 w 81"/>
                <a:gd name="T21" fmla="*/ 92 h 94"/>
                <a:gd name="T22" fmla="*/ 2 w 81"/>
                <a:gd name="T23" fmla="*/ 93 h 94"/>
                <a:gd name="T24" fmla="*/ 2 w 81"/>
                <a:gd name="T25" fmla="*/ 93 h 94"/>
                <a:gd name="T26" fmla="*/ 2 w 81"/>
                <a:gd name="T27" fmla="*/ 93 h 94"/>
                <a:gd name="T28" fmla="*/ 2 w 81"/>
                <a:gd name="T29" fmla="*/ 93 h 94"/>
                <a:gd name="T30" fmla="*/ 2 w 81"/>
                <a:gd name="T31" fmla="*/ 93 h 94"/>
                <a:gd name="T32" fmla="*/ 2 w 81"/>
                <a:gd name="T33" fmla="*/ 93 h 94"/>
                <a:gd name="T34" fmla="*/ 2 w 81"/>
                <a:gd name="T35" fmla="*/ 93 h 94"/>
                <a:gd name="T36" fmla="*/ 1 w 81"/>
                <a:gd name="T37" fmla="*/ 93 h 94"/>
                <a:gd name="T38" fmla="*/ 1 w 81"/>
                <a:gd name="T39" fmla="*/ 93 h 94"/>
                <a:gd name="T40" fmla="*/ 2 w 81"/>
                <a:gd name="T41" fmla="*/ 94 h 94"/>
                <a:gd name="T42" fmla="*/ 2 w 81"/>
                <a:gd name="T43" fmla="*/ 93 h 94"/>
                <a:gd name="T44" fmla="*/ 2 w 81"/>
                <a:gd name="T45" fmla="*/ 93 h 94"/>
                <a:gd name="T46" fmla="*/ 2 w 81"/>
                <a:gd name="T47" fmla="*/ 93 h 94"/>
                <a:gd name="T48" fmla="*/ 2 w 81"/>
                <a:gd name="T49" fmla="*/ 93 h 94"/>
                <a:gd name="T50" fmla="*/ 2 w 81"/>
                <a:gd name="T51" fmla="*/ 93 h 94"/>
                <a:gd name="T52" fmla="*/ 2 w 81"/>
                <a:gd name="T53" fmla="*/ 93 h 94"/>
                <a:gd name="T54" fmla="*/ 2 w 81"/>
                <a:gd name="T55" fmla="*/ 93 h 94"/>
                <a:gd name="T56" fmla="*/ 2 w 81"/>
                <a:gd name="T57" fmla="*/ 93 h 94"/>
                <a:gd name="T58" fmla="*/ 2 w 81"/>
                <a:gd name="T59" fmla="*/ 93 h 94"/>
                <a:gd name="T60" fmla="*/ 3 w 81"/>
                <a:gd name="T61" fmla="*/ 93 h 94"/>
                <a:gd name="T62" fmla="*/ 3 w 81"/>
                <a:gd name="T63" fmla="*/ 93 h 94"/>
                <a:gd name="T64" fmla="*/ 3 w 81"/>
                <a:gd name="T65" fmla="*/ 93 h 94"/>
                <a:gd name="T66" fmla="*/ 3 w 81"/>
                <a:gd name="T67" fmla="*/ 93 h 94"/>
                <a:gd name="T68" fmla="*/ 81 w 81"/>
                <a:gd name="T69" fmla="*/ 52 h 94"/>
                <a:gd name="T70" fmla="*/ 46 w 81"/>
                <a:gd name="T71" fmla="*/ 68 h 94"/>
                <a:gd name="T72" fmla="*/ 38 w 81"/>
                <a:gd name="T73" fmla="*/ 69 h 94"/>
                <a:gd name="T74" fmla="*/ 29 w 81"/>
                <a:gd name="T75" fmla="*/ 70 h 94"/>
                <a:gd name="T76" fmla="*/ 27 w 81"/>
                <a:gd name="T77" fmla="*/ 64 h 94"/>
                <a:gd name="T78" fmla="*/ 14 w 81"/>
                <a:gd name="T79" fmla="*/ 77 h 94"/>
                <a:gd name="T80" fmla="*/ 20 w 81"/>
                <a:gd name="T81" fmla="*/ 61 h 94"/>
                <a:gd name="T82" fmla="*/ 15 w 81"/>
                <a:gd name="T83" fmla="*/ 61 h 94"/>
                <a:gd name="T84" fmla="*/ 20 w 81"/>
                <a:gd name="T85" fmla="*/ 57 h 94"/>
                <a:gd name="T86" fmla="*/ 19 w 81"/>
                <a:gd name="T87" fmla="*/ 49 h 94"/>
                <a:gd name="T88" fmla="*/ 21 w 81"/>
                <a:gd name="T89" fmla="*/ 36 h 94"/>
                <a:gd name="T90" fmla="*/ 22 w 81"/>
                <a:gd name="T91" fmla="*/ 24 h 94"/>
                <a:gd name="T92" fmla="*/ 23 w 81"/>
                <a:gd name="T93"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 h="94">
                  <a:moveTo>
                    <a:pt x="28" y="64"/>
                  </a:moveTo>
                  <a:cubicBezTo>
                    <a:pt x="28" y="67"/>
                    <a:pt x="29" y="69"/>
                    <a:pt x="29" y="70"/>
                  </a:cubicBezTo>
                  <a:cubicBezTo>
                    <a:pt x="31" y="66"/>
                    <a:pt x="30" y="64"/>
                    <a:pt x="28" y="64"/>
                  </a:cubicBezTo>
                  <a:moveTo>
                    <a:pt x="23" y="0"/>
                  </a:moveTo>
                  <a:cubicBezTo>
                    <a:pt x="0" y="39"/>
                    <a:pt x="12" y="56"/>
                    <a:pt x="2" y="91"/>
                  </a:cubicBezTo>
                  <a:cubicBezTo>
                    <a:pt x="2" y="91"/>
                    <a:pt x="2" y="91"/>
                    <a:pt x="2" y="91"/>
                  </a:cubicBezTo>
                  <a:cubicBezTo>
                    <a:pt x="2" y="91"/>
                    <a:pt x="2" y="91"/>
                    <a:pt x="2" y="91"/>
                  </a:cubicBezTo>
                  <a:cubicBezTo>
                    <a:pt x="2" y="91"/>
                    <a:pt x="2" y="91"/>
                    <a:pt x="2" y="91"/>
                  </a:cubicBezTo>
                  <a:cubicBezTo>
                    <a:pt x="2" y="91"/>
                    <a:pt x="2" y="91"/>
                    <a:pt x="2" y="91"/>
                  </a:cubicBezTo>
                  <a:cubicBezTo>
                    <a:pt x="2" y="91"/>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1" y="93"/>
                    <a:pt x="1" y="93"/>
                    <a:pt x="1" y="93"/>
                  </a:cubicBezTo>
                  <a:cubicBezTo>
                    <a:pt x="1" y="93"/>
                    <a:pt x="1" y="93"/>
                    <a:pt x="1" y="93"/>
                  </a:cubicBezTo>
                  <a:cubicBezTo>
                    <a:pt x="1" y="93"/>
                    <a:pt x="1" y="93"/>
                    <a:pt x="1" y="93"/>
                  </a:cubicBezTo>
                  <a:cubicBezTo>
                    <a:pt x="1" y="94"/>
                    <a:pt x="1" y="94"/>
                    <a:pt x="1" y="94"/>
                  </a:cubicBezTo>
                  <a:cubicBezTo>
                    <a:pt x="1" y="94"/>
                    <a:pt x="1" y="94"/>
                    <a:pt x="2" y="94"/>
                  </a:cubicBezTo>
                  <a:cubicBezTo>
                    <a:pt x="2" y="94"/>
                    <a:pt x="2" y="94"/>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3" y="93"/>
                    <a:pt x="3" y="93"/>
                  </a:cubicBezTo>
                  <a:cubicBezTo>
                    <a:pt x="3" y="93"/>
                    <a:pt x="3" y="93"/>
                    <a:pt x="3" y="93"/>
                  </a:cubicBezTo>
                  <a:cubicBezTo>
                    <a:pt x="3" y="93"/>
                    <a:pt x="3" y="93"/>
                    <a:pt x="3" y="93"/>
                  </a:cubicBezTo>
                  <a:cubicBezTo>
                    <a:pt x="3" y="93"/>
                    <a:pt x="3" y="93"/>
                    <a:pt x="3" y="93"/>
                  </a:cubicBezTo>
                  <a:cubicBezTo>
                    <a:pt x="3" y="93"/>
                    <a:pt x="3" y="93"/>
                    <a:pt x="3" y="93"/>
                  </a:cubicBezTo>
                  <a:cubicBezTo>
                    <a:pt x="3" y="93"/>
                    <a:pt x="3" y="93"/>
                    <a:pt x="3" y="93"/>
                  </a:cubicBezTo>
                  <a:cubicBezTo>
                    <a:pt x="3" y="93"/>
                    <a:pt x="3" y="93"/>
                    <a:pt x="3" y="93"/>
                  </a:cubicBezTo>
                  <a:cubicBezTo>
                    <a:pt x="3" y="93"/>
                    <a:pt x="3" y="93"/>
                    <a:pt x="3" y="93"/>
                  </a:cubicBezTo>
                  <a:cubicBezTo>
                    <a:pt x="33" y="74"/>
                    <a:pt x="52" y="79"/>
                    <a:pt x="81" y="52"/>
                  </a:cubicBezTo>
                  <a:cubicBezTo>
                    <a:pt x="80" y="52"/>
                    <a:pt x="49" y="70"/>
                    <a:pt x="45" y="70"/>
                  </a:cubicBezTo>
                  <a:cubicBezTo>
                    <a:pt x="44" y="70"/>
                    <a:pt x="45" y="69"/>
                    <a:pt x="46" y="68"/>
                  </a:cubicBezTo>
                  <a:cubicBezTo>
                    <a:pt x="47" y="67"/>
                    <a:pt x="47" y="66"/>
                    <a:pt x="47" y="66"/>
                  </a:cubicBezTo>
                  <a:cubicBezTo>
                    <a:pt x="45" y="66"/>
                    <a:pt x="42" y="68"/>
                    <a:pt x="38" y="69"/>
                  </a:cubicBezTo>
                  <a:cubicBezTo>
                    <a:pt x="34" y="71"/>
                    <a:pt x="31" y="72"/>
                    <a:pt x="29" y="72"/>
                  </a:cubicBezTo>
                  <a:cubicBezTo>
                    <a:pt x="28" y="72"/>
                    <a:pt x="28" y="72"/>
                    <a:pt x="29" y="70"/>
                  </a:cubicBezTo>
                  <a:cubicBezTo>
                    <a:pt x="29" y="70"/>
                    <a:pt x="29" y="70"/>
                    <a:pt x="29" y="70"/>
                  </a:cubicBezTo>
                  <a:cubicBezTo>
                    <a:pt x="28" y="68"/>
                    <a:pt x="27" y="66"/>
                    <a:pt x="27" y="64"/>
                  </a:cubicBezTo>
                  <a:cubicBezTo>
                    <a:pt x="26" y="64"/>
                    <a:pt x="25" y="64"/>
                    <a:pt x="23" y="65"/>
                  </a:cubicBezTo>
                  <a:cubicBezTo>
                    <a:pt x="17" y="73"/>
                    <a:pt x="14" y="77"/>
                    <a:pt x="14" y="77"/>
                  </a:cubicBezTo>
                  <a:cubicBezTo>
                    <a:pt x="14" y="77"/>
                    <a:pt x="16" y="74"/>
                    <a:pt x="21" y="67"/>
                  </a:cubicBezTo>
                  <a:cubicBezTo>
                    <a:pt x="20" y="67"/>
                    <a:pt x="20" y="64"/>
                    <a:pt x="20" y="61"/>
                  </a:cubicBezTo>
                  <a:cubicBezTo>
                    <a:pt x="19" y="61"/>
                    <a:pt x="18" y="61"/>
                    <a:pt x="17" y="61"/>
                  </a:cubicBezTo>
                  <a:cubicBezTo>
                    <a:pt x="17" y="61"/>
                    <a:pt x="16" y="61"/>
                    <a:pt x="15" y="61"/>
                  </a:cubicBezTo>
                  <a:cubicBezTo>
                    <a:pt x="15" y="61"/>
                    <a:pt x="17" y="61"/>
                    <a:pt x="20" y="60"/>
                  </a:cubicBezTo>
                  <a:cubicBezTo>
                    <a:pt x="20" y="59"/>
                    <a:pt x="20" y="58"/>
                    <a:pt x="20" y="57"/>
                  </a:cubicBezTo>
                  <a:cubicBezTo>
                    <a:pt x="21" y="52"/>
                    <a:pt x="22" y="47"/>
                    <a:pt x="20" y="47"/>
                  </a:cubicBezTo>
                  <a:cubicBezTo>
                    <a:pt x="20" y="47"/>
                    <a:pt x="19" y="48"/>
                    <a:pt x="19" y="49"/>
                  </a:cubicBezTo>
                  <a:cubicBezTo>
                    <a:pt x="18" y="50"/>
                    <a:pt x="18" y="50"/>
                    <a:pt x="17" y="50"/>
                  </a:cubicBezTo>
                  <a:cubicBezTo>
                    <a:pt x="16" y="50"/>
                    <a:pt x="19" y="43"/>
                    <a:pt x="21" y="36"/>
                  </a:cubicBezTo>
                  <a:cubicBezTo>
                    <a:pt x="23" y="29"/>
                    <a:pt x="25" y="22"/>
                    <a:pt x="24" y="22"/>
                  </a:cubicBezTo>
                  <a:cubicBezTo>
                    <a:pt x="23" y="22"/>
                    <a:pt x="23" y="22"/>
                    <a:pt x="22" y="24"/>
                  </a:cubicBezTo>
                  <a:cubicBezTo>
                    <a:pt x="19" y="26"/>
                    <a:pt x="18" y="27"/>
                    <a:pt x="17" y="27"/>
                  </a:cubicBezTo>
                  <a:cubicBezTo>
                    <a:pt x="14" y="27"/>
                    <a:pt x="18" y="11"/>
                    <a:pt x="23" y="0"/>
                  </a:cubicBezTo>
                </a:path>
              </a:pathLst>
            </a:custGeom>
            <a:solidFill>
              <a:srgbClr val="EF4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35">
              <a:extLst>
                <a:ext uri="{FF2B5EF4-FFF2-40B4-BE49-F238E27FC236}">
                  <a16:creationId xmlns:a16="http://schemas.microsoft.com/office/drawing/2014/main" id="{1F0551D8-95F0-488E-8850-A922FDF4260B}"/>
                </a:ext>
              </a:extLst>
            </p:cNvPr>
            <p:cNvSpPr>
              <a:spLocks noEditPoints="1"/>
            </p:cNvSpPr>
            <p:nvPr/>
          </p:nvSpPr>
          <p:spPr bwMode="auto">
            <a:xfrm>
              <a:off x="7053" y="629"/>
              <a:ext cx="36" cy="41"/>
            </a:xfrm>
            <a:custGeom>
              <a:avLst/>
              <a:gdLst>
                <a:gd name="T0" fmla="*/ 9 w 15"/>
                <a:gd name="T1" fmla="*/ 5 h 17"/>
                <a:gd name="T2" fmla="*/ 8 w 15"/>
                <a:gd name="T3" fmla="*/ 7 h 17"/>
                <a:gd name="T4" fmla="*/ 7 w 15"/>
                <a:gd name="T5" fmla="*/ 7 h 17"/>
                <a:gd name="T6" fmla="*/ 7 w 15"/>
                <a:gd name="T7" fmla="*/ 7 h 17"/>
                <a:gd name="T8" fmla="*/ 0 w 15"/>
                <a:gd name="T9" fmla="*/ 17 h 17"/>
                <a:gd name="T10" fmla="*/ 9 w 15"/>
                <a:gd name="T11" fmla="*/ 5 h 17"/>
                <a:gd name="T12" fmla="*/ 14 w 15"/>
                <a:gd name="T13" fmla="*/ 4 h 17"/>
                <a:gd name="T14" fmla="*/ 13 w 15"/>
                <a:gd name="T15" fmla="*/ 4 h 17"/>
                <a:gd name="T16" fmla="*/ 15 w 15"/>
                <a:gd name="T17" fmla="*/ 10 h 17"/>
                <a:gd name="T18" fmla="*/ 15 w 15"/>
                <a:gd name="T19" fmla="*/ 10 h 17"/>
                <a:gd name="T20" fmla="*/ 14 w 15"/>
                <a:gd name="T21" fmla="*/ 4 h 17"/>
                <a:gd name="T22" fmla="*/ 14 w 15"/>
                <a:gd name="T23" fmla="*/ 4 h 17"/>
                <a:gd name="T24" fmla="*/ 6 w 15"/>
                <a:gd name="T25" fmla="*/ 0 h 17"/>
                <a:gd name="T26" fmla="*/ 1 w 15"/>
                <a:gd name="T27" fmla="*/ 1 h 17"/>
                <a:gd name="T28" fmla="*/ 3 w 15"/>
                <a:gd name="T29" fmla="*/ 1 h 17"/>
                <a:gd name="T30" fmla="*/ 6 w 15"/>
                <a:gd name="T31" fmla="*/ 1 h 17"/>
                <a:gd name="T32" fmla="*/ 6 w 15"/>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7">
                  <a:moveTo>
                    <a:pt x="9" y="5"/>
                  </a:moveTo>
                  <a:cubicBezTo>
                    <a:pt x="9" y="6"/>
                    <a:pt x="8" y="6"/>
                    <a:pt x="8" y="7"/>
                  </a:cubicBezTo>
                  <a:cubicBezTo>
                    <a:pt x="7" y="7"/>
                    <a:pt x="7" y="7"/>
                    <a:pt x="7" y="7"/>
                  </a:cubicBezTo>
                  <a:cubicBezTo>
                    <a:pt x="7" y="7"/>
                    <a:pt x="7" y="7"/>
                    <a:pt x="7" y="7"/>
                  </a:cubicBezTo>
                  <a:cubicBezTo>
                    <a:pt x="2" y="14"/>
                    <a:pt x="0" y="17"/>
                    <a:pt x="0" y="17"/>
                  </a:cubicBezTo>
                  <a:cubicBezTo>
                    <a:pt x="0" y="17"/>
                    <a:pt x="3" y="13"/>
                    <a:pt x="9" y="5"/>
                  </a:cubicBezTo>
                  <a:moveTo>
                    <a:pt x="14" y="4"/>
                  </a:moveTo>
                  <a:cubicBezTo>
                    <a:pt x="13" y="4"/>
                    <a:pt x="13" y="4"/>
                    <a:pt x="13" y="4"/>
                  </a:cubicBezTo>
                  <a:cubicBezTo>
                    <a:pt x="13" y="6"/>
                    <a:pt x="14" y="8"/>
                    <a:pt x="15" y="10"/>
                  </a:cubicBezTo>
                  <a:cubicBezTo>
                    <a:pt x="15" y="10"/>
                    <a:pt x="15" y="10"/>
                    <a:pt x="15" y="10"/>
                  </a:cubicBezTo>
                  <a:cubicBezTo>
                    <a:pt x="15" y="9"/>
                    <a:pt x="14" y="7"/>
                    <a:pt x="14" y="4"/>
                  </a:cubicBezTo>
                  <a:cubicBezTo>
                    <a:pt x="14" y="4"/>
                    <a:pt x="14" y="4"/>
                    <a:pt x="14" y="4"/>
                  </a:cubicBezTo>
                  <a:moveTo>
                    <a:pt x="6" y="0"/>
                  </a:moveTo>
                  <a:cubicBezTo>
                    <a:pt x="3" y="1"/>
                    <a:pt x="1" y="1"/>
                    <a:pt x="1" y="1"/>
                  </a:cubicBezTo>
                  <a:cubicBezTo>
                    <a:pt x="2" y="1"/>
                    <a:pt x="3" y="1"/>
                    <a:pt x="3" y="1"/>
                  </a:cubicBezTo>
                  <a:cubicBezTo>
                    <a:pt x="4" y="1"/>
                    <a:pt x="5" y="1"/>
                    <a:pt x="6" y="1"/>
                  </a:cubicBezTo>
                  <a:cubicBezTo>
                    <a:pt x="6" y="1"/>
                    <a:pt x="6" y="0"/>
                    <a:pt x="6" y="0"/>
                  </a:cubicBezTo>
                </a:path>
              </a:pathLst>
            </a:custGeom>
            <a:solidFill>
              <a:srgbClr val="C8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36">
              <a:extLst>
                <a:ext uri="{FF2B5EF4-FFF2-40B4-BE49-F238E27FC236}">
                  <a16:creationId xmlns:a16="http://schemas.microsoft.com/office/drawing/2014/main" id="{729866F6-B34D-45C0-BB32-E252927C9DD4}"/>
                </a:ext>
              </a:extLst>
            </p:cNvPr>
            <p:cNvSpPr>
              <a:spLocks noEditPoints="1"/>
            </p:cNvSpPr>
            <p:nvPr/>
          </p:nvSpPr>
          <p:spPr bwMode="auto">
            <a:xfrm>
              <a:off x="7278" y="371"/>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22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37">
              <a:extLst>
                <a:ext uri="{FF2B5EF4-FFF2-40B4-BE49-F238E27FC236}">
                  <a16:creationId xmlns:a16="http://schemas.microsoft.com/office/drawing/2014/main" id="{0960B8B9-98E4-421C-8F3D-FA3BF31CC138}"/>
                </a:ext>
              </a:extLst>
            </p:cNvPr>
            <p:cNvSpPr>
              <a:spLocks noEditPoints="1"/>
            </p:cNvSpPr>
            <p:nvPr/>
          </p:nvSpPr>
          <p:spPr bwMode="auto">
            <a:xfrm>
              <a:off x="7140" y="369"/>
              <a:ext cx="138" cy="138"/>
            </a:xfrm>
            <a:custGeom>
              <a:avLst/>
              <a:gdLst>
                <a:gd name="T0" fmla="*/ 30 w 58"/>
                <a:gd name="T1" fmla="*/ 48 h 58"/>
                <a:gd name="T2" fmla="*/ 28 w 58"/>
                <a:gd name="T3" fmla="*/ 53 h 58"/>
                <a:gd name="T4" fmla="*/ 27 w 58"/>
                <a:gd name="T5" fmla="*/ 58 h 58"/>
                <a:gd name="T6" fmla="*/ 32 w 58"/>
                <a:gd name="T7" fmla="*/ 54 h 58"/>
                <a:gd name="T8" fmla="*/ 30 w 58"/>
                <a:gd name="T9" fmla="*/ 48 h 58"/>
                <a:gd name="T10" fmla="*/ 58 w 58"/>
                <a:gd name="T11" fmla="*/ 1 h 58"/>
                <a:gd name="T12" fmla="*/ 43 w 58"/>
                <a:gd name="T13" fmla="*/ 22 h 58"/>
                <a:gd name="T14" fmla="*/ 46 w 58"/>
                <a:gd name="T15" fmla="*/ 41 h 58"/>
                <a:gd name="T16" fmla="*/ 42 w 58"/>
                <a:gd name="T17" fmla="*/ 24 h 58"/>
                <a:gd name="T18" fmla="*/ 38 w 58"/>
                <a:gd name="T19" fmla="*/ 30 h 58"/>
                <a:gd name="T20" fmla="*/ 31 w 58"/>
                <a:gd name="T21" fmla="*/ 46 h 58"/>
                <a:gd name="T22" fmla="*/ 33 w 58"/>
                <a:gd name="T23" fmla="*/ 53 h 58"/>
                <a:gd name="T24" fmla="*/ 35 w 58"/>
                <a:gd name="T25" fmla="*/ 51 h 58"/>
                <a:gd name="T26" fmla="*/ 44 w 58"/>
                <a:gd name="T27" fmla="*/ 44 h 58"/>
                <a:gd name="T28" fmla="*/ 44 w 58"/>
                <a:gd name="T29" fmla="*/ 45 h 58"/>
                <a:gd name="T30" fmla="*/ 46 w 58"/>
                <a:gd name="T31" fmla="*/ 49 h 58"/>
                <a:gd name="T32" fmla="*/ 51 w 58"/>
                <a:gd name="T33" fmla="*/ 45 h 58"/>
                <a:gd name="T34" fmla="*/ 58 w 58"/>
                <a:gd name="T35" fmla="*/ 2 h 58"/>
                <a:gd name="T36" fmla="*/ 58 w 58"/>
                <a:gd name="T37" fmla="*/ 1 h 58"/>
                <a:gd name="T38" fmla="*/ 58 w 58"/>
                <a:gd name="T39" fmla="*/ 1 h 58"/>
                <a:gd name="T40" fmla="*/ 58 w 58"/>
                <a:gd name="T41" fmla="*/ 1 h 58"/>
                <a:gd name="T42" fmla="*/ 58 w 58"/>
                <a:gd name="T43" fmla="*/ 1 h 58"/>
                <a:gd name="T44" fmla="*/ 58 w 58"/>
                <a:gd name="T45" fmla="*/ 1 h 58"/>
                <a:gd name="T46" fmla="*/ 44 w 58"/>
                <a:gd name="T47" fmla="*/ 0 h 58"/>
                <a:gd name="T48" fmla="*/ 0 w 58"/>
                <a:gd name="T49" fmla="*/ 16 h 58"/>
                <a:gd name="T50" fmla="*/ 14 w 58"/>
                <a:gd name="T51" fmla="*/ 9 h 58"/>
                <a:gd name="T52" fmla="*/ 6 w 58"/>
                <a:gd name="T53" fmla="*/ 23 h 58"/>
                <a:gd name="T54" fmla="*/ 2 w 58"/>
                <a:gd name="T55" fmla="*/ 27 h 58"/>
                <a:gd name="T56" fmla="*/ 12 w 58"/>
                <a:gd name="T57" fmla="*/ 23 h 58"/>
                <a:gd name="T58" fmla="*/ 22 w 58"/>
                <a:gd name="T59" fmla="*/ 19 h 58"/>
                <a:gd name="T60" fmla="*/ 21 w 58"/>
                <a:gd name="T61" fmla="*/ 21 h 58"/>
                <a:gd name="T62" fmla="*/ 19 w 58"/>
                <a:gd name="T63" fmla="*/ 25 h 58"/>
                <a:gd name="T64" fmla="*/ 21 w 58"/>
                <a:gd name="T65" fmla="*/ 25 h 58"/>
                <a:gd name="T66" fmla="*/ 23 w 58"/>
                <a:gd name="T67" fmla="*/ 24 h 58"/>
                <a:gd name="T68" fmla="*/ 24 w 58"/>
                <a:gd name="T69" fmla="*/ 28 h 58"/>
                <a:gd name="T70" fmla="*/ 23 w 58"/>
                <a:gd name="T71" fmla="*/ 34 h 58"/>
                <a:gd name="T72" fmla="*/ 33 w 58"/>
                <a:gd name="T73" fmla="*/ 30 h 58"/>
                <a:gd name="T74" fmla="*/ 36 w 58"/>
                <a:gd name="T75" fmla="*/ 28 h 58"/>
                <a:gd name="T76" fmla="*/ 40 w 58"/>
                <a:gd name="T77" fmla="*/ 23 h 58"/>
                <a:gd name="T78" fmla="*/ 27 w 58"/>
                <a:gd name="T79" fmla="*/ 23 h 58"/>
                <a:gd name="T80" fmla="*/ 22 w 58"/>
                <a:gd name="T81" fmla="*/ 23 h 58"/>
                <a:gd name="T82" fmla="*/ 42 w 58"/>
                <a:gd name="T83" fmla="*/ 21 h 58"/>
                <a:gd name="T84" fmla="*/ 58 w 58"/>
                <a:gd name="T85" fmla="*/ 1 h 58"/>
                <a:gd name="T86" fmla="*/ 58 w 58"/>
                <a:gd name="T87" fmla="*/ 1 h 58"/>
                <a:gd name="T88" fmla="*/ 58 w 58"/>
                <a:gd name="T89" fmla="*/ 1 h 58"/>
                <a:gd name="T90" fmla="*/ 58 w 58"/>
                <a:gd name="T91" fmla="*/ 1 h 58"/>
                <a:gd name="T92" fmla="*/ 44 w 58"/>
                <a:gd name="T9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 h="58">
                  <a:moveTo>
                    <a:pt x="30" y="48"/>
                  </a:moveTo>
                  <a:cubicBezTo>
                    <a:pt x="30" y="49"/>
                    <a:pt x="29" y="51"/>
                    <a:pt x="28" y="53"/>
                  </a:cubicBezTo>
                  <a:cubicBezTo>
                    <a:pt x="26" y="56"/>
                    <a:pt x="26" y="58"/>
                    <a:pt x="27" y="58"/>
                  </a:cubicBezTo>
                  <a:cubicBezTo>
                    <a:pt x="28" y="58"/>
                    <a:pt x="30" y="56"/>
                    <a:pt x="32" y="54"/>
                  </a:cubicBezTo>
                  <a:cubicBezTo>
                    <a:pt x="31" y="51"/>
                    <a:pt x="31" y="49"/>
                    <a:pt x="30" y="48"/>
                  </a:cubicBezTo>
                  <a:moveTo>
                    <a:pt x="58" y="1"/>
                  </a:moveTo>
                  <a:cubicBezTo>
                    <a:pt x="58" y="1"/>
                    <a:pt x="53" y="8"/>
                    <a:pt x="43" y="22"/>
                  </a:cubicBezTo>
                  <a:cubicBezTo>
                    <a:pt x="45" y="35"/>
                    <a:pt x="46" y="41"/>
                    <a:pt x="46" y="41"/>
                  </a:cubicBezTo>
                  <a:cubicBezTo>
                    <a:pt x="43" y="32"/>
                    <a:pt x="42" y="26"/>
                    <a:pt x="42" y="24"/>
                  </a:cubicBezTo>
                  <a:cubicBezTo>
                    <a:pt x="41" y="26"/>
                    <a:pt x="39" y="28"/>
                    <a:pt x="38" y="30"/>
                  </a:cubicBezTo>
                  <a:cubicBezTo>
                    <a:pt x="37" y="33"/>
                    <a:pt x="35" y="39"/>
                    <a:pt x="31" y="46"/>
                  </a:cubicBezTo>
                  <a:cubicBezTo>
                    <a:pt x="32" y="49"/>
                    <a:pt x="32" y="51"/>
                    <a:pt x="33" y="53"/>
                  </a:cubicBezTo>
                  <a:cubicBezTo>
                    <a:pt x="33" y="52"/>
                    <a:pt x="34" y="51"/>
                    <a:pt x="35" y="51"/>
                  </a:cubicBezTo>
                  <a:cubicBezTo>
                    <a:pt x="39" y="47"/>
                    <a:pt x="42" y="44"/>
                    <a:pt x="44" y="44"/>
                  </a:cubicBezTo>
                  <a:cubicBezTo>
                    <a:pt x="44" y="44"/>
                    <a:pt x="44" y="44"/>
                    <a:pt x="44" y="45"/>
                  </a:cubicBezTo>
                  <a:cubicBezTo>
                    <a:pt x="44" y="47"/>
                    <a:pt x="45" y="49"/>
                    <a:pt x="46" y="49"/>
                  </a:cubicBezTo>
                  <a:cubicBezTo>
                    <a:pt x="47" y="49"/>
                    <a:pt x="49" y="48"/>
                    <a:pt x="51" y="45"/>
                  </a:cubicBezTo>
                  <a:cubicBezTo>
                    <a:pt x="47" y="21"/>
                    <a:pt x="56" y="4"/>
                    <a:pt x="58" y="2"/>
                  </a:cubicBezTo>
                  <a:cubicBezTo>
                    <a:pt x="58" y="2"/>
                    <a:pt x="58" y="1"/>
                    <a:pt x="58" y="1"/>
                  </a:cubicBezTo>
                  <a:cubicBezTo>
                    <a:pt x="58" y="1"/>
                    <a:pt x="58" y="1"/>
                    <a:pt x="58" y="1"/>
                  </a:cubicBezTo>
                  <a:cubicBezTo>
                    <a:pt x="58" y="1"/>
                    <a:pt x="58" y="1"/>
                    <a:pt x="58" y="1"/>
                  </a:cubicBezTo>
                  <a:cubicBezTo>
                    <a:pt x="58" y="1"/>
                    <a:pt x="58" y="1"/>
                    <a:pt x="58" y="1"/>
                  </a:cubicBezTo>
                  <a:cubicBezTo>
                    <a:pt x="58" y="1"/>
                    <a:pt x="58" y="1"/>
                    <a:pt x="58" y="1"/>
                  </a:cubicBezTo>
                  <a:moveTo>
                    <a:pt x="44" y="0"/>
                  </a:moveTo>
                  <a:cubicBezTo>
                    <a:pt x="33" y="0"/>
                    <a:pt x="17" y="3"/>
                    <a:pt x="0" y="16"/>
                  </a:cubicBezTo>
                  <a:cubicBezTo>
                    <a:pt x="7" y="11"/>
                    <a:pt x="12" y="9"/>
                    <a:pt x="14" y="9"/>
                  </a:cubicBezTo>
                  <a:cubicBezTo>
                    <a:pt x="18" y="9"/>
                    <a:pt x="16" y="14"/>
                    <a:pt x="6" y="23"/>
                  </a:cubicBezTo>
                  <a:cubicBezTo>
                    <a:pt x="2" y="26"/>
                    <a:pt x="1" y="27"/>
                    <a:pt x="2" y="27"/>
                  </a:cubicBezTo>
                  <a:cubicBezTo>
                    <a:pt x="4" y="27"/>
                    <a:pt x="8" y="25"/>
                    <a:pt x="12" y="23"/>
                  </a:cubicBezTo>
                  <a:cubicBezTo>
                    <a:pt x="17" y="21"/>
                    <a:pt x="21" y="19"/>
                    <a:pt x="22" y="19"/>
                  </a:cubicBezTo>
                  <a:cubicBezTo>
                    <a:pt x="23" y="19"/>
                    <a:pt x="23" y="19"/>
                    <a:pt x="21" y="21"/>
                  </a:cubicBezTo>
                  <a:cubicBezTo>
                    <a:pt x="18" y="24"/>
                    <a:pt x="18" y="25"/>
                    <a:pt x="19" y="25"/>
                  </a:cubicBezTo>
                  <a:cubicBezTo>
                    <a:pt x="20" y="25"/>
                    <a:pt x="21" y="25"/>
                    <a:pt x="21" y="25"/>
                  </a:cubicBezTo>
                  <a:cubicBezTo>
                    <a:pt x="22" y="25"/>
                    <a:pt x="23" y="24"/>
                    <a:pt x="23" y="24"/>
                  </a:cubicBezTo>
                  <a:cubicBezTo>
                    <a:pt x="25" y="24"/>
                    <a:pt x="26" y="25"/>
                    <a:pt x="24" y="28"/>
                  </a:cubicBezTo>
                  <a:cubicBezTo>
                    <a:pt x="20" y="32"/>
                    <a:pt x="20" y="34"/>
                    <a:pt x="23" y="34"/>
                  </a:cubicBezTo>
                  <a:cubicBezTo>
                    <a:pt x="25" y="34"/>
                    <a:pt x="28" y="33"/>
                    <a:pt x="33" y="30"/>
                  </a:cubicBezTo>
                  <a:cubicBezTo>
                    <a:pt x="35" y="28"/>
                    <a:pt x="36" y="28"/>
                    <a:pt x="36" y="28"/>
                  </a:cubicBezTo>
                  <a:cubicBezTo>
                    <a:pt x="38" y="26"/>
                    <a:pt x="39" y="24"/>
                    <a:pt x="40" y="23"/>
                  </a:cubicBezTo>
                  <a:cubicBezTo>
                    <a:pt x="38" y="23"/>
                    <a:pt x="34" y="23"/>
                    <a:pt x="27" y="23"/>
                  </a:cubicBezTo>
                  <a:cubicBezTo>
                    <a:pt x="25" y="23"/>
                    <a:pt x="24" y="23"/>
                    <a:pt x="22" y="23"/>
                  </a:cubicBezTo>
                  <a:cubicBezTo>
                    <a:pt x="22" y="23"/>
                    <a:pt x="29" y="22"/>
                    <a:pt x="42" y="21"/>
                  </a:cubicBezTo>
                  <a:cubicBezTo>
                    <a:pt x="53" y="7"/>
                    <a:pt x="58" y="1"/>
                    <a:pt x="58" y="1"/>
                  </a:cubicBezTo>
                  <a:cubicBezTo>
                    <a:pt x="58" y="1"/>
                    <a:pt x="58" y="1"/>
                    <a:pt x="58" y="1"/>
                  </a:cubicBezTo>
                  <a:cubicBezTo>
                    <a:pt x="58" y="1"/>
                    <a:pt x="58" y="1"/>
                    <a:pt x="58" y="1"/>
                  </a:cubicBezTo>
                  <a:cubicBezTo>
                    <a:pt x="58" y="1"/>
                    <a:pt x="58" y="1"/>
                    <a:pt x="58" y="1"/>
                  </a:cubicBezTo>
                  <a:cubicBezTo>
                    <a:pt x="58" y="1"/>
                    <a:pt x="52" y="0"/>
                    <a:pt x="44"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38">
              <a:extLst>
                <a:ext uri="{FF2B5EF4-FFF2-40B4-BE49-F238E27FC236}">
                  <a16:creationId xmlns:a16="http://schemas.microsoft.com/office/drawing/2014/main" id="{83D5A4F8-71D9-47B9-B823-065C77088F98}"/>
                </a:ext>
              </a:extLst>
            </p:cNvPr>
            <p:cNvSpPr>
              <a:spLocks noEditPoints="1"/>
            </p:cNvSpPr>
            <p:nvPr/>
          </p:nvSpPr>
          <p:spPr bwMode="auto">
            <a:xfrm>
              <a:off x="7192" y="371"/>
              <a:ext cx="86" cy="127"/>
            </a:xfrm>
            <a:custGeom>
              <a:avLst/>
              <a:gdLst>
                <a:gd name="T0" fmla="*/ 9 w 36"/>
                <a:gd name="T1" fmla="*/ 45 h 53"/>
                <a:gd name="T2" fmla="*/ 8 w 36"/>
                <a:gd name="T3" fmla="*/ 47 h 53"/>
                <a:gd name="T4" fmla="*/ 10 w 36"/>
                <a:gd name="T5" fmla="*/ 53 h 53"/>
                <a:gd name="T6" fmla="*/ 11 w 36"/>
                <a:gd name="T7" fmla="*/ 52 h 53"/>
                <a:gd name="T8" fmla="*/ 9 w 36"/>
                <a:gd name="T9" fmla="*/ 45 h 53"/>
                <a:gd name="T10" fmla="*/ 36 w 36"/>
                <a:gd name="T11" fmla="*/ 0 h 53"/>
                <a:gd name="T12" fmla="*/ 36 w 36"/>
                <a:gd name="T13" fmla="*/ 0 h 53"/>
                <a:gd name="T14" fmla="*/ 20 w 36"/>
                <a:gd name="T15" fmla="*/ 20 h 53"/>
                <a:gd name="T16" fmla="*/ 0 w 36"/>
                <a:gd name="T17" fmla="*/ 22 h 53"/>
                <a:gd name="T18" fmla="*/ 5 w 36"/>
                <a:gd name="T19" fmla="*/ 22 h 53"/>
                <a:gd name="T20" fmla="*/ 18 w 36"/>
                <a:gd name="T21" fmla="*/ 22 h 53"/>
                <a:gd name="T22" fmla="*/ 14 w 36"/>
                <a:gd name="T23" fmla="*/ 27 h 53"/>
                <a:gd name="T24" fmla="*/ 14 w 36"/>
                <a:gd name="T25" fmla="*/ 27 h 53"/>
                <a:gd name="T26" fmla="*/ 16 w 36"/>
                <a:gd name="T27" fmla="*/ 29 h 53"/>
                <a:gd name="T28" fmla="*/ 20 w 36"/>
                <a:gd name="T29" fmla="*/ 23 h 53"/>
                <a:gd name="T30" fmla="*/ 24 w 36"/>
                <a:gd name="T31" fmla="*/ 40 h 53"/>
                <a:gd name="T32" fmla="*/ 21 w 36"/>
                <a:gd name="T33" fmla="*/ 21 h 53"/>
                <a:gd name="T34" fmla="*/ 36 w 36"/>
                <a:gd name="T35" fmla="*/ 0 h 53"/>
                <a:gd name="T36" fmla="*/ 36 w 36"/>
                <a:gd name="T3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53">
                  <a:moveTo>
                    <a:pt x="9" y="45"/>
                  </a:moveTo>
                  <a:cubicBezTo>
                    <a:pt x="9" y="45"/>
                    <a:pt x="9" y="46"/>
                    <a:pt x="8" y="47"/>
                  </a:cubicBezTo>
                  <a:cubicBezTo>
                    <a:pt x="9" y="48"/>
                    <a:pt x="9" y="50"/>
                    <a:pt x="10" y="53"/>
                  </a:cubicBezTo>
                  <a:cubicBezTo>
                    <a:pt x="10" y="52"/>
                    <a:pt x="10" y="52"/>
                    <a:pt x="11" y="52"/>
                  </a:cubicBezTo>
                  <a:cubicBezTo>
                    <a:pt x="10" y="50"/>
                    <a:pt x="10" y="48"/>
                    <a:pt x="9" y="45"/>
                  </a:cubicBezTo>
                  <a:moveTo>
                    <a:pt x="36" y="0"/>
                  </a:moveTo>
                  <a:cubicBezTo>
                    <a:pt x="36" y="0"/>
                    <a:pt x="36" y="0"/>
                    <a:pt x="36" y="0"/>
                  </a:cubicBezTo>
                  <a:cubicBezTo>
                    <a:pt x="36" y="0"/>
                    <a:pt x="31" y="6"/>
                    <a:pt x="20" y="20"/>
                  </a:cubicBezTo>
                  <a:cubicBezTo>
                    <a:pt x="7" y="21"/>
                    <a:pt x="0" y="22"/>
                    <a:pt x="0" y="22"/>
                  </a:cubicBezTo>
                  <a:cubicBezTo>
                    <a:pt x="2" y="22"/>
                    <a:pt x="3" y="22"/>
                    <a:pt x="5" y="22"/>
                  </a:cubicBezTo>
                  <a:cubicBezTo>
                    <a:pt x="12" y="22"/>
                    <a:pt x="16" y="22"/>
                    <a:pt x="18" y="22"/>
                  </a:cubicBezTo>
                  <a:cubicBezTo>
                    <a:pt x="17" y="23"/>
                    <a:pt x="16" y="25"/>
                    <a:pt x="14" y="27"/>
                  </a:cubicBezTo>
                  <a:cubicBezTo>
                    <a:pt x="14" y="27"/>
                    <a:pt x="14" y="27"/>
                    <a:pt x="14" y="27"/>
                  </a:cubicBezTo>
                  <a:cubicBezTo>
                    <a:pt x="15" y="27"/>
                    <a:pt x="16" y="28"/>
                    <a:pt x="16" y="29"/>
                  </a:cubicBezTo>
                  <a:cubicBezTo>
                    <a:pt x="17" y="27"/>
                    <a:pt x="19" y="25"/>
                    <a:pt x="20" y="23"/>
                  </a:cubicBezTo>
                  <a:cubicBezTo>
                    <a:pt x="20" y="25"/>
                    <a:pt x="21" y="31"/>
                    <a:pt x="24" y="40"/>
                  </a:cubicBezTo>
                  <a:cubicBezTo>
                    <a:pt x="24" y="40"/>
                    <a:pt x="23" y="34"/>
                    <a:pt x="21" y="21"/>
                  </a:cubicBezTo>
                  <a:cubicBezTo>
                    <a:pt x="31" y="7"/>
                    <a:pt x="36" y="0"/>
                    <a:pt x="36" y="0"/>
                  </a:cubicBezTo>
                  <a:cubicBezTo>
                    <a:pt x="36" y="0"/>
                    <a:pt x="36" y="0"/>
                    <a:pt x="36" y="0"/>
                  </a:cubicBezTo>
                </a:path>
              </a:pathLst>
            </a:cu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39">
              <a:extLst>
                <a:ext uri="{FF2B5EF4-FFF2-40B4-BE49-F238E27FC236}">
                  <a16:creationId xmlns:a16="http://schemas.microsoft.com/office/drawing/2014/main" id="{34AE1749-659B-4C4F-8E95-3A3019F7ADE0}"/>
                </a:ext>
              </a:extLst>
            </p:cNvPr>
            <p:cNvSpPr>
              <a:spLocks/>
            </p:cNvSpPr>
            <p:nvPr/>
          </p:nvSpPr>
          <p:spPr bwMode="auto">
            <a:xfrm>
              <a:off x="7218" y="340"/>
              <a:ext cx="326" cy="371"/>
            </a:xfrm>
            <a:custGeom>
              <a:avLst/>
              <a:gdLst>
                <a:gd name="T0" fmla="*/ 102 w 136"/>
                <a:gd name="T1" fmla="*/ 49 h 155"/>
                <a:gd name="T2" fmla="*/ 131 w 136"/>
                <a:gd name="T3" fmla="*/ 155 h 155"/>
                <a:gd name="T4" fmla="*/ 38 w 136"/>
                <a:gd name="T5" fmla="*/ 97 h 155"/>
                <a:gd name="T6" fmla="*/ 25 w 136"/>
                <a:gd name="T7" fmla="*/ 13 h 155"/>
                <a:gd name="T8" fmla="*/ 102 w 136"/>
                <a:gd name="T9" fmla="*/ 49 h 155"/>
              </a:gdLst>
              <a:ahLst/>
              <a:cxnLst>
                <a:cxn ang="0">
                  <a:pos x="T0" y="T1"/>
                </a:cxn>
                <a:cxn ang="0">
                  <a:pos x="T2" y="T3"/>
                </a:cxn>
                <a:cxn ang="0">
                  <a:pos x="T4" y="T5"/>
                </a:cxn>
                <a:cxn ang="0">
                  <a:pos x="T6" y="T7"/>
                </a:cxn>
                <a:cxn ang="0">
                  <a:pos x="T8" y="T9"/>
                </a:cxn>
              </a:cxnLst>
              <a:rect l="0" t="0" r="r" b="b"/>
              <a:pathLst>
                <a:path w="136" h="155">
                  <a:moveTo>
                    <a:pt x="102" y="49"/>
                  </a:moveTo>
                  <a:cubicBezTo>
                    <a:pt x="136" y="98"/>
                    <a:pt x="120" y="114"/>
                    <a:pt x="131" y="155"/>
                  </a:cubicBezTo>
                  <a:cubicBezTo>
                    <a:pt x="96" y="132"/>
                    <a:pt x="76" y="143"/>
                    <a:pt x="38" y="97"/>
                  </a:cubicBezTo>
                  <a:cubicBezTo>
                    <a:pt x="0" y="50"/>
                    <a:pt x="25" y="13"/>
                    <a:pt x="25" y="13"/>
                  </a:cubicBezTo>
                  <a:cubicBezTo>
                    <a:pt x="25" y="13"/>
                    <a:pt x="67" y="0"/>
                    <a:pt x="102" y="49"/>
                  </a:cubicBezTo>
                </a:path>
              </a:pathLst>
            </a:custGeom>
            <a:solidFill>
              <a:srgbClr val="ED2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40">
              <a:extLst>
                <a:ext uri="{FF2B5EF4-FFF2-40B4-BE49-F238E27FC236}">
                  <a16:creationId xmlns:a16="http://schemas.microsoft.com/office/drawing/2014/main" id="{137BF261-1C79-40DF-8503-59830FE4BC01}"/>
                </a:ext>
              </a:extLst>
            </p:cNvPr>
            <p:cNvSpPr>
              <a:spLocks/>
            </p:cNvSpPr>
            <p:nvPr/>
          </p:nvSpPr>
          <p:spPr bwMode="auto">
            <a:xfrm>
              <a:off x="7278" y="371"/>
              <a:ext cx="225" cy="299"/>
            </a:xfrm>
            <a:custGeom>
              <a:avLst/>
              <a:gdLst>
                <a:gd name="T0" fmla="*/ 74 w 94"/>
                <a:gd name="T1" fmla="*/ 74 h 125"/>
                <a:gd name="T2" fmla="*/ 56 w 94"/>
                <a:gd name="T3" fmla="*/ 73 h 125"/>
                <a:gd name="T4" fmla="*/ 68 w 94"/>
                <a:gd name="T5" fmla="*/ 88 h 125"/>
                <a:gd name="T6" fmla="*/ 87 w 94"/>
                <a:gd name="T7" fmla="*/ 91 h 125"/>
                <a:gd name="T8" fmla="*/ 69 w 94"/>
                <a:gd name="T9" fmla="*/ 90 h 125"/>
                <a:gd name="T10" fmla="*/ 82 w 94"/>
                <a:gd name="T11" fmla="*/ 108 h 125"/>
                <a:gd name="T12" fmla="*/ 93 w 94"/>
                <a:gd name="T13" fmla="*/ 109 h 125"/>
                <a:gd name="T14" fmla="*/ 82 w 94"/>
                <a:gd name="T15" fmla="*/ 109 h 125"/>
                <a:gd name="T16" fmla="*/ 94 w 94"/>
                <a:gd name="T17" fmla="*/ 125 h 125"/>
                <a:gd name="T18" fmla="*/ 81 w 94"/>
                <a:gd name="T19" fmla="*/ 109 h 125"/>
                <a:gd name="T20" fmla="*/ 79 w 94"/>
                <a:gd name="T21" fmla="*/ 120 h 125"/>
                <a:gd name="T22" fmla="*/ 81 w 94"/>
                <a:gd name="T23" fmla="*/ 109 h 125"/>
                <a:gd name="T24" fmla="*/ 67 w 94"/>
                <a:gd name="T25" fmla="*/ 91 h 125"/>
                <a:gd name="T26" fmla="*/ 63 w 94"/>
                <a:gd name="T27" fmla="*/ 109 h 125"/>
                <a:gd name="T28" fmla="*/ 66 w 94"/>
                <a:gd name="T29" fmla="*/ 90 h 125"/>
                <a:gd name="T30" fmla="*/ 54 w 94"/>
                <a:gd name="T31" fmla="*/ 75 h 125"/>
                <a:gd name="T32" fmla="*/ 50 w 94"/>
                <a:gd name="T33" fmla="*/ 92 h 125"/>
                <a:gd name="T34" fmla="*/ 53 w 94"/>
                <a:gd name="T35" fmla="*/ 73 h 125"/>
                <a:gd name="T36" fmla="*/ 46 w 94"/>
                <a:gd name="T37" fmla="*/ 63 h 125"/>
                <a:gd name="T38" fmla="*/ 41 w 94"/>
                <a:gd name="T39" fmla="*/ 58 h 125"/>
                <a:gd name="T40" fmla="*/ 37 w 94"/>
                <a:gd name="T41" fmla="*/ 75 h 125"/>
                <a:gd name="T42" fmla="*/ 40 w 94"/>
                <a:gd name="T43" fmla="*/ 56 h 125"/>
                <a:gd name="T44" fmla="*/ 29 w 94"/>
                <a:gd name="T45" fmla="*/ 40 h 125"/>
                <a:gd name="T46" fmla="*/ 24 w 94"/>
                <a:gd name="T47" fmla="*/ 58 h 125"/>
                <a:gd name="T48" fmla="*/ 27 w 94"/>
                <a:gd name="T49" fmla="*/ 39 h 125"/>
                <a:gd name="T50" fmla="*/ 16 w 94"/>
                <a:gd name="T51" fmla="*/ 23 h 125"/>
                <a:gd name="T52" fmla="*/ 12 w 94"/>
                <a:gd name="T53" fmla="*/ 40 h 125"/>
                <a:gd name="T54" fmla="*/ 15 w 94"/>
                <a:gd name="T55" fmla="*/ 21 h 125"/>
                <a:gd name="T56" fmla="*/ 0 w 94"/>
                <a:gd name="T57" fmla="*/ 0 h 125"/>
                <a:gd name="T58" fmla="*/ 16 w 94"/>
                <a:gd name="T59" fmla="*/ 20 h 125"/>
                <a:gd name="T60" fmla="*/ 35 w 94"/>
                <a:gd name="T61" fmla="*/ 22 h 125"/>
                <a:gd name="T62" fmla="*/ 17 w 94"/>
                <a:gd name="T63" fmla="*/ 22 h 125"/>
                <a:gd name="T64" fmla="*/ 30 w 94"/>
                <a:gd name="T65" fmla="*/ 37 h 125"/>
                <a:gd name="T66" fmla="*/ 48 w 94"/>
                <a:gd name="T67" fmla="*/ 39 h 125"/>
                <a:gd name="T68" fmla="*/ 31 w 94"/>
                <a:gd name="T69" fmla="*/ 39 h 125"/>
                <a:gd name="T70" fmla="*/ 43 w 94"/>
                <a:gd name="T71" fmla="*/ 54 h 125"/>
                <a:gd name="T72" fmla="*/ 61 w 94"/>
                <a:gd name="T73" fmla="*/ 56 h 125"/>
                <a:gd name="T74" fmla="*/ 44 w 94"/>
                <a:gd name="T75" fmla="*/ 56 h 125"/>
                <a:gd name="T76" fmla="*/ 48 w 94"/>
                <a:gd name="T77" fmla="*/ 62 h 125"/>
                <a:gd name="T78" fmla="*/ 55 w 94"/>
                <a:gd name="T79" fmla="*/ 71 h 125"/>
                <a:gd name="T80" fmla="*/ 74 w 94"/>
                <a:gd name="T81" fmla="*/ 7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4" h="125">
                  <a:moveTo>
                    <a:pt x="74" y="74"/>
                  </a:moveTo>
                  <a:cubicBezTo>
                    <a:pt x="65" y="74"/>
                    <a:pt x="59" y="73"/>
                    <a:pt x="56" y="73"/>
                  </a:cubicBezTo>
                  <a:cubicBezTo>
                    <a:pt x="61" y="79"/>
                    <a:pt x="64" y="84"/>
                    <a:pt x="68" y="88"/>
                  </a:cubicBezTo>
                  <a:cubicBezTo>
                    <a:pt x="80" y="90"/>
                    <a:pt x="87" y="91"/>
                    <a:pt x="87" y="91"/>
                  </a:cubicBezTo>
                  <a:cubicBezTo>
                    <a:pt x="77" y="91"/>
                    <a:pt x="72" y="90"/>
                    <a:pt x="69" y="90"/>
                  </a:cubicBezTo>
                  <a:cubicBezTo>
                    <a:pt x="74" y="97"/>
                    <a:pt x="78" y="103"/>
                    <a:pt x="82" y="108"/>
                  </a:cubicBezTo>
                  <a:cubicBezTo>
                    <a:pt x="89" y="108"/>
                    <a:pt x="93" y="109"/>
                    <a:pt x="93" y="109"/>
                  </a:cubicBezTo>
                  <a:cubicBezTo>
                    <a:pt x="87" y="109"/>
                    <a:pt x="84" y="109"/>
                    <a:pt x="82" y="109"/>
                  </a:cubicBezTo>
                  <a:cubicBezTo>
                    <a:pt x="90" y="119"/>
                    <a:pt x="94" y="125"/>
                    <a:pt x="94" y="125"/>
                  </a:cubicBezTo>
                  <a:cubicBezTo>
                    <a:pt x="94" y="125"/>
                    <a:pt x="90" y="120"/>
                    <a:pt x="81" y="109"/>
                  </a:cubicBezTo>
                  <a:cubicBezTo>
                    <a:pt x="81" y="111"/>
                    <a:pt x="80" y="114"/>
                    <a:pt x="79" y="120"/>
                  </a:cubicBezTo>
                  <a:cubicBezTo>
                    <a:pt x="79" y="120"/>
                    <a:pt x="79" y="116"/>
                    <a:pt x="81" y="109"/>
                  </a:cubicBezTo>
                  <a:cubicBezTo>
                    <a:pt x="77" y="104"/>
                    <a:pt x="72" y="98"/>
                    <a:pt x="67" y="91"/>
                  </a:cubicBezTo>
                  <a:cubicBezTo>
                    <a:pt x="67" y="94"/>
                    <a:pt x="66" y="99"/>
                    <a:pt x="63" y="109"/>
                  </a:cubicBezTo>
                  <a:cubicBezTo>
                    <a:pt x="63" y="109"/>
                    <a:pt x="64" y="102"/>
                    <a:pt x="66" y="90"/>
                  </a:cubicBezTo>
                  <a:cubicBezTo>
                    <a:pt x="62" y="85"/>
                    <a:pt x="58" y="80"/>
                    <a:pt x="54" y="75"/>
                  </a:cubicBezTo>
                  <a:cubicBezTo>
                    <a:pt x="54" y="77"/>
                    <a:pt x="53" y="83"/>
                    <a:pt x="50" y="92"/>
                  </a:cubicBezTo>
                  <a:cubicBezTo>
                    <a:pt x="50" y="92"/>
                    <a:pt x="51" y="85"/>
                    <a:pt x="53" y="73"/>
                  </a:cubicBezTo>
                  <a:cubicBezTo>
                    <a:pt x="51" y="70"/>
                    <a:pt x="48" y="67"/>
                    <a:pt x="46" y="63"/>
                  </a:cubicBezTo>
                  <a:cubicBezTo>
                    <a:pt x="44" y="61"/>
                    <a:pt x="43" y="60"/>
                    <a:pt x="41" y="58"/>
                  </a:cubicBezTo>
                  <a:cubicBezTo>
                    <a:pt x="41" y="60"/>
                    <a:pt x="40" y="66"/>
                    <a:pt x="37" y="75"/>
                  </a:cubicBezTo>
                  <a:cubicBezTo>
                    <a:pt x="37" y="75"/>
                    <a:pt x="38" y="68"/>
                    <a:pt x="40" y="56"/>
                  </a:cubicBezTo>
                  <a:cubicBezTo>
                    <a:pt x="36" y="50"/>
                    <a:pt x="32" y="45"/>
                    <a:pt x="29" y="40"/>
                  </a:cubicBezTo>
                  <a:cubicBezTo>
                    <a:pt x="28" y="43"/>
                    <a:pt x="27" y="49"/>
                    <a:pt x="24" y="58"/>
                  </a:cubicBezTo>
                  <a:cubicBezTo>
                    <a:pt x="24" y="58"/>
                    <a:pt x="25" y="51"/>
                    <a:pt x="27" y="39"/>
                  </a:cubicBezTo>
                  <a:cubicBezTo>
                    <a:pt x="23" y="33"/>
                    <a:pt x="19" y="28"/>
                    <a:pt x="16" y="23"/>
                  </a:cubicBezTo>
                  <a:cubicBezTo>
                    <a:pt x="16" y="25"/>
                    <a:pt x="14" y="31"/>
                    <a:pt x="12" y="40"/>
                  </a:cubicBezTo>
                  <a:cubicBezTo>
                    <a:pt x="12" y="40"/>
                    <a:pt x="12" y="34"/>
                    <a:pt x="15" y="21"/>
                  </a:cubicBezTo>
                  <a:cubicBezTo>
                    <a:pt x="4" y="7"/>
                    <a:pt x="0" y="0"/>
                    <a:pt x="0" y="0"/>
                  </a:cubicBezTo>
                  <a:cubicBezTo>
                    <a:pt x="0" y="0"/>
                    <a:pt x="5" y="6"/>
                    <a:pt x="16" y="20"/>
                  </a:cubicBezTo>
                  <a:cubicBezTo>
                    <a:pt x="29" y="21"/>
                    <a:pt x="35" y="22"/>
                    <a:pt x="35" y="22"/>
                  </a:cubicBezTo>
                  <a:cubicBezTo>
                    <a:pt x="25" y="23"/>
                    <a:pt x="20" y="22"/>
                    <a:pt x="17" y="22"/>
                  </a:cubicBezTo>
                  <a:cubicBezTo>
                    <a:pt x="21" y="26"/>
                    <a:pt x="25" y="31"/>
                    <a:pt x="30" y="37"/>
                  </a:cubicBezTo>
                  <a:cubicBezTo>
                    <a:pt x="42" y="39"/>
                    <a:pt x="48" y="39"/>
                    <a:pt x="48" y="39"/>
                  </a:cubicBezTo>
                  <a:cubicBezTo>
                    <a:pt x="39" y="40"/>
                    <a:pt x="33" y="39"/>
                    <a:pt x="31" y="39"/>
                  </a:cubicBezTo>
                  <a:cubicBezTo>
                    <a:pt x="34" y="44"/>
                    <a:pt x="38" y="49"/>
                    <a:pt x="43" y="54"/>
                  </a:cubicBezTo>
                  <a:cubicBezTo>
                    <a:pt x="55" y="56"/>
                    <a:pt x="61" y="56"/>
                    <a:pt x="61" y="56"/>
                  </a:cubicBezTo>
                  <a:cubicBezTo>
                    <a:pt x="52" y="57"/>
                    <a:pt x="46" y="56"/>
                    <a:pt x="44" y="56"/>
                  </a:cubicBezTo>
                  <a:cubicBezTo>
                    <a:pt x="45" y="58"/>
                    <a:pt x="47" y="60"/>
                    <a:pt x="48" y="62"/>
                  </a:cubicBezTo>
                  <a:cubicBezTo>
                    <a:pt x="51" y="65"/>
                    <a:pt x="53" y="68"/>
                    <a:pt x="55" y="71"/>
                  </a:cubicBezTo>
                  <a:cubicBezTo>
                    <a:pt x="67" y="73"/>
                    <a:pt x="74" y="74"/>
                    <a:pt x="74" y="74"/>
                  </a:cubicBezTo>
                </a:path>
              </a:pathLst>
            </a:custGeom>
            <a:solidFill>
              <a:srgbClr val="C01F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41">
              <a:extLst>
                <a:ext uri="{FF2B5EF4-FFF2-40B4-BE49-F238E27FC236}">
                  <a16:creationId xmlns:a16="http://schemas.microsoft.com/office/drawing/2014/main" id="{78D31D84-FA85-47A8-8DD3-E8FDA162CA81}"/>
                </a:ext>
              </a:extLst>
            </p:cNvPr>
            <p:cNvSpPr>
              <a:spLocks noEditPoints="1"/>
            </p:cNvSpPr>
            <p:nvPr/>
          </p:nvSpPr>
          <p:spPr bwMode="auto">
            <a:xfrm>
              <a:off x="7529" y="708"/>
              <a:ext cx="3" cy="3"/>
            </a:xfrm>
            <a:custGeom>
              <a:avLst/>
              <a:gdLst>
                <a:gd name="T0" fmla="*/ 1 w 1"/>
                <a:gd name="T1" fmla="*/ 1 h 1"/>
                <a:gd name="T2" fmla="*/ 1 w 1"/>
                <a:gd name="T3" fmla="*/ 0 h 1"/>
                <a:gd name="T4" fmla="*/ 1 w 1"/>
                <a:gd name="T5" fmla="*/ 0 h 1"/>
                <a:gd name="T6" fmla="*/ 1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0 w 1"/>
                <a:gd name="T39" fmla="*/ 0 h 1"/>
                <a:gd name="T40" fmla="*/ 0 w 1"/>
                <a:gd name="T41" fmla="*/ 0 h 1"/>
                <a:gd name="T42" fmla="*/ 0 w 1"/>
                <a:gd name="T43" fmla="*/ 0 h 1"/>
                <a:gd name="T44" fmla="*/ 1 w 1"/>
                <a:gd name="T45" fmla="*/ 0 h 1"/>
                <a:gd name="T46" fmla="*/ 1 w 1"/>
                <a:gd name="T47" fmla="*/ 0 h 1"/>
                <a:gd name="T48" fmla="*/ 0 w 1"/>
                <a:gd name="T49" fmla="*/ 0 h 1"/>
                <a:gd name="T50" fmla="*/ 0 w 1"/>
                <a:gd name="T51" fmla="*/ 0 h 1"/>
                <a:gd name="T52" fmla="*/ 0 w 1"/>
                <a:gd name="T53" fmla="*/ 0 h 1"/>
                <a:gd name="T54" fmla="*/ 1 w 1"/>
                <a:gd name="T55" fmla="*/ 0 h 1"/>
                <a:gd name="T56" fmla="*/ 0 w 1"/>
                <a:gd name="T57" fmla="*/ 0 h 1"/>
                <a:gd name="T58" fmla="*/ 0 w 1"/>
                <a:gd name="T59" fmla="*/ 0 h 1"/>
                <a:gd name="T60" fmla="*/ 0 w 1"/>
                <a:gd name="T61" fmla="*/ 0 h 1"/>
                <a:gd name="T62" fmla="*/ 0 w 1"/>
                <a:gd name="T63" fmla="*/ 0 h 1"/>
                <a:gd name="T64" fmla="*/ 0 w 1"/>
                <a:gd name="T65"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 h="1">
                  <a:moveTo>
                    <a:pt x="1" y="0"/>
                  </a:moveTo>
                  <a:cubicBezTo>
                    <a:pt x="1" y="1"/>
                    <a:pt x="1" y="1"/>
                    <a:pt x="1" y="1"/>
                  </a:cubicBezTo>
                  <a:cubicBezTo>
                    <a:pt x="1" y="1"/>
                    <a:pt x="1" y="1"/>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42">
              <a:extLst>
                <a:ext uri="{FF2B5EF4-FFF2-40B4-BE49-F238E27FC236}">
                  <a16:creationId xmlns:a16="http://schemas.microsoft.com/office/drawing/2014/main" id="{3046EFA9-C244-4276-AB69-75DB46E49A8F}"/>
                </a:ext>
              </a:extLst>
            </p:cNvPr>
            <p:cNvSpPr>
              <a:spLocks noEditPoints="1"/>
            </p:cNvSpPr>
            <p:nvPr/>
          </p:nvSpPr>
          <p:spPr bwMode="auto">
            <a:xfrm>
              <a:off x="7343" y="486"/>
              <a:ext cx="193" cy="225"/>
            </a:xfrm>
            <a:custGeom>
              <a:avLst/>
              <a:gdLst>
                <a:gd name="T0" fmla="*/ 52 w 81"/>
                <a:gd name="T1" fmla="*/ 70 h 94"/>
                <a:gd name="T2" fmla="*/ 57 w 81"/>
                <a:gd name="T3" fmla="*/ 0 h 94"/>
                <a:gd name="T4" fmla="*/ 59 w 81"/>
                <a:gd name="T5" fmla="*/ 24 h 94"/>
                <a:gd name="T6" fmla="*/ 60 w 81"/>
                <a:gd name="T7" fmla="*/ 36 h 94"/>
                <a:gd name="T8" fmla="*/ 62 w 81"/>
                <a:gd name="T9" fmla="*/ 49 h 94"/>
                <a:gd name="T10" fmla="*/ 60 w 81"/>
                <a:gd name="T11" fmla="*/ 57 h 94"/>
                <a:gd name="T12" fmla="*/ 66 w 81"/>
                <a:gd name="T13" fmla="*/ 61 h 94"/>
                <a:gd name="T14" fmla="*/ 61 w 81"/>
                <a:gd name="T15" fmla="*/ 61 h 94"/>
                <a:gd name="T16" fmla="*/ 67 w 81"/>
                <a:gd name="T17" fmla="*/ 77 h 94"/>
                <a:gd name="T18" fmla="*/ 54 w 81"/>
                <a:gd name="T19" fmla="*/ 64 h 94"/>
                <a:gd name="T20" fmla="*/ 52 w 81"/>
                <a:gd name="T21" fmla="*/ 70 h 94"/>
                <a:gd name="T22" fmla="*/ 43 w 81"/>
                <a:gd name="T23" fmla="*/ 69 h 94"/>
                <a:gd name="T24" fmla="*/ 35 w 81"/>
                <a:gd name="T25" fmla="*/ 68 h 94"/>
                <a:gd name="T26" fmla="*/ 0 w 81"/>
                <a:gd name="T27" fmla="*/ 52 h 94"/>
                <a:gd name="T28" fmla="*/ 78 w 81"/>
                <a:gd name="T29" fmla="*/ 93 h 94"/>
                <a:gd name="T30" fmla="*/ 78 w 81"/>
                <a:gd name="T31" fmla="*/ 93 h 94"/>
                <a:gd name="T32" fmla="*/ 78 w 81"/>
                <a:gd name="T33" fmla="*/ 93 h 94"/>
                <a:gd name="T34" fmla="*/ 78 w 81"/>
                <a:gd name="T35" fmla="*/ 93 h 94"/>
                <a:gd name="T36" fmla="*/ 78 w 81"/>
                <a:gd name="T37" fmla="*/ 93 h 94"/>
                <a:gd name="T38" fmla="*/ 78 w 81"/>
                <a:gd name="T39" fmla="*/ 93 h 94"/>
                <a:gd name="T40" fmla="*/ 78 w 81"/>
                <a:gd name="T41" fmla="*/ 93 h 94"/>
                <a:gd name="T42" fmla="*/ 79 w 81"/>
                <a:gd name="T43" fmla="*/ 93 h 94"/>
                <a:gd name="T44" fmla="*/ 79 w 81"/>
                <a:gd name="T45" fmla="*/ 93 h 94"/>
                <a:gd name="T46" fmla="*/ 79 w 81"/>
                <a:gd name="T47" fmla="*/ 93 h 94"/>
                <a:gd name="T48" fmla="*/ 79 w 81"/>
                <a:gd name="T49" fmla="*/ 93 h 94"/>
                <a:gd name="T50" fmla="*/ 79 w 81"/>
                <a:gd name="T51" fmla="*/ 93 h 94"/>
                <a:gd name="T52" fmla="*/ 79 w 81"/>
                <a:gd name="T53" fmla="*/ 93 h 94"/>
                <a:gd name="T54" fmla="*/ 79 w 81"/>
                <a:gd name="T55" fmla="*/ 93 h 94"/>
                <a:gd name="T56" fmla="*/ 79 w 81"/>
                <a:gd name="T57" fmla="*/ 94 h 94"/>
                <a:gd name="T58" fmla="*/ 79 w 81"/>
                <a:gd name="T59" fmla="*/ 93 h 94"/>
                <a:gd name="T60" fmla="*/ 79 w 81"/>
                <a:gd name="T61" fmla="*/ 93 h 94"/>
                <a:gd name="T62" fmla="*/ 79 w 81"/>
                <a:gd name="T63" fmla="*/ 93 h 94"/>
                <a:gd name="T64" fmla="*/ 79 w 81"/>
                <a:gd name="T65" fmla="*/ 93 h 94"/>
                <a:gd name="T66" fmla="*/ 79 w 81"/>
                <a:gd name="T67" fmla="*/ 93 h 94"/>
                <a:gd name="T68" fmla="*/ 79 w 81"/>
                <a:gd name="T69" fmla="*/ 93 h 94"/>
                <a:gd name="T70" fmla="*/ 79 w 81"/>
                <a:gd name="T71" fmla="*/ 93 h 94"/>
                <a:gd name="T72" fmla="*/ 57 w 81"/>
                <a:gd name="T73"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4">
                  <a:moveTo>
                    <a:pt x="53" y="64"/>
                  </a:moveTo>
                  <a:cubicBezTo>
                    <a:pt x="51" y="64"/>
                    <a:pt x="50" y="66"/>
                    <a:pt x="52" y="70"/>
                  </a:cubicBezTo>
                  <a:cubicBezTo>
                    <a:pt x="52" y="69"/>
                    <a:pt x="52" y="67"/>
                    <a:pt x="53" y="64"/>
                  </a:cubicBezTo>
                  <a:moveTo>
                    <a:pt x="57" y="0"/>
                  </a:moveTo>
                  <a:cubicBezTo>
                    <a:pt x="62" y="11"/>
                    <a:pt x="67" y="27"/>
                    <a:pt x="64" y="27"/>
                  </a:cubicBezTo>
                  <a:cubicBezTo>
                    <a:pt x="63" y="27"/>
                    <a:pt x="61" y="26"/>
                    <a:pt x="59" y="24"/>
                  </a:cubicBezTo>
                  <a:cubicBezTo>
                    <a:pt x="58" y="22"/>
                    <a:pt x="57" y="22"/>
                    <a:pt x="57" y="22"/>
                  </a:cubicBezTo>
                  <a:cubicBezTo>
                    <a:pt x="55" y="22"/>
                    <a:pt x="57" y="29"/>
                    <a:pt x="60" y="36"/>
                  </a:cubicBezTo>
                  <a:cubicBezTo>
                    <a:pt x="62" y="43"/>
                    <a:pt x="64" y="50"/>
                    <a:pt x="63" y="50"/>
                  </a:cubicBezTo>
                  <a:cubicBezTo>
                    <a:pt x="63" y="50"/>
                    <a:pt x="63" y="50"/>
                    <a:pt x="62" y="49"/>
                  </a:cubicBezTo>
                  <a:cubicBezTo>
                    <a:pt x="62" y="48"/>
                    <a:pt x="61" y="47"/>
                    <a:pt x="61" y="47"/>
                  </a:cubicBezTo>
                  <a:cubicBezTo>
                    <a:pt x="59" y="47"/>
                    <a:pt x="60" y="52"/>
                    <a:pt x="60" y="57"/>
                  </a:cubicBezTo>
                  <a:cubicBezTo>
                    <a:pt x="61" y="58"/>
                    <a:pt x="61" y="59"/>
                    <a:pt x="61" y="60"/>
                  </a:cubicBezTo>
                  <a:cubicBezTo>
                    <a:pt x="64" y="61"/>
                    <a:pt x="66" y="61"/>
                    <a:pt x="66" y="61"/>
                  </a:cubicBezTo>
                  <a:cubicBezTo>
                    <a:pt x="65" y="61"/>
                    <a:pt x="64" y="61"/>
                    <a:pt x="63" y="61"/>
                  </a:cubicBezTo>
                  <a:cubicBezTo>
                    <a:pt x="62" y="61"/>
                    <a:pt x="62" y="61"/>
                    <a:pt x="61" y="61"/>
                  </a:cubicBezTo>
                  <a:cubicBezTo>
                    <a:pt x="61" y="64"/>
                    <a:pt x="61" y="67"/>
                    <a:pt x="60" y="67"/>
                  </a:cubicBezTo>
                  <a:cubicBezTo>
                    <a:pt x="65" y="74"/>
                    <a:pt x="67" y="77"/>
                    <a:pt x="67" y="77"/>
                  </a:cubicBezTo>
                  <a:cubicBezTo>
                    <a:pt x="67" y="77"/>
                    <a:pt x="64" y="73"/>
                    <a:pt x="57" y="65"/>
                  </a:cubicBezTo>
                  <a:cubicBezTo>
                    <a:pt x="56" y="64"/>
                    <a:pt x="55" y="64"/>
                    <a:pt x="54" y="64"/>
                  </a:cubicBezTo>
                  <a:cubicBezTo>
                    <a:pt x="53" y="66"/>
                    <a:pt x="53" y="68"/>
                    <a:pt x="52" y="70"/>
                  </a:cubicBezTo>
                  <a:cubicBezTo>
                    <a:pt x="52" y="70"/>
                    <a:pt x="52" y="70"/>
                    <a:pt x="52" y="70"/>
                  </a:cubicBezTo>
                  <a:cubicBezTo>
                    <a:pt x="53" y="72"/>
                    <a:pt x="53" y="72"/>
                    <a:pt x="52" y="72"/>
                  </a:cubicBezTo>
                  <a:cubicBezTo>
                    <a:pt x="50" y="72"/>
                    <a:pt x="46" y="71"/>
                    <a:pt x="43" y="69"/>
                  </a:cubicBezTo>
                  <a:cubicBezTo>
                    <a:pt x="39" y="68"/>
                    <a:pt x="36" y="66"/>
                    <a:pt x="34" y="66"/>
                  </a:cubicBezTo>
                  <a:cubicBezTo>
                    <a:pt x="33" y="66"/>
                    <a:pt x="34" y="67"/>
                    <a:pt x="35" y="68"/>
                  </a:cubicBezTo>
                  <a:cubicBezTo>
                    <a:pt x="36" y="69"/>
                    <a:pt x="36" y="70"/>
                    <a:pt x="36" y="70"/>
                  </a:cubicBezTo>
                  <a:cubicBezTo>
                    <a:pt x="32" y="70"/>
                    <a:pt x="1" y="52"/>
                    <a:pt x="0" y="52"/>
                  </a:cubicBezTo>
                  <a:cubicBezTo>
                    <a:pt x="29" y="79"/>
                    <a:pt x="48" y="74"/>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8" y="93"/>
                    <a:pt x="78" y="93"/>
                  </a:cubicBezTo>
                  <a:cubicBezTo>
                    <a:pt x="78"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4"/>
                    <a:pt x="79" y="94"/>
                    <a:pt x="79" y="94"/>
                  </a:cubicBezTo>
                  <a:cubicBezTo>
                    <a:pt x="79" y="94"/>
                    <a:pt x="79" y="94"/>
                    <a:pt x="79" y="94"/>
                  </a:cubicBezTo>
                  <a:cubicBezTo>
                    <a:pt x="79" y="94"/>
                    <a:pt x="79" y="94"/>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79" y="93"/>
                    <a:pt x="79" y="93"/>
                    <a:pt x="79" y="93"/>
                  </a:cubicBezTo>
                  <a:cubicBezTo>
                    <a:pt x="69" y="56"/>
                    <a:pt x="81" y="40"/>
                    <a:pt x="57" y="0"/>
                  </a:cubicBezTo>
                </a:path>
              </a:pathLst>
            </a:custGeom>
            <a:solidFill>
              <a:srgbClr val="EF4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43">
              <a:extLst>
                <a:ext uri="{FF2B5EF4-FFF2-40B4-BE49-F238E27FC236}">
                  <a16:creationId xmlns:a16="http://schemas.microsoft.com/office/drawing/2014/main" id="{3B6FF283-6257-4EFD-8CF8-1E79A82971ED}"/>
                </a:ext>
              </a:extLst>
            </p:cNvPr>
            <p:cNvSpPr>
              <a:spLocks noEditPoints="1"/>
            </p:cNvSpPr>
            <p:nvPr/>
          </p:nvSpPr>
          <p:spPr bwMode="auto">
            <a:xfrm>
              <a:off x="7467" y="629"/>
              <a:ext cx="36" cy="41"/>
            </a:xfrm>
            <a:custGeom>
              <a:avLst/>
              <a:gdLst>
                <a:gd name="T0" fmla="*/ 5 w 15"/>
                <a:gd name="T1" fmla="*/ 5 h 17"/>
                <a:gd name="T2" fmla="*/ 15 w 15"/>
                <a:gd name="T3" fmla="*/ 17 h 17"/>
                <a:gd name="T4" fmla="*/ 8 w 15"/>
                <a:gd name="T5" fmla="*/ 7 h 17"/>
                <a:gd name="T6" fmla="*/ 8 w 15"/>
                <a:gd name="T7" fmla="*/ 7 h 17"/>
                <a:gd name="T8" fmla="*/ 7 w 15"/>
                <a:gd name="T9" fmla="*/ 7 h 17"/>
                <a:gd name="T10" fmla="*/ 5 w 15"/>
                <a:gd name="T11" fmla="*/ 5 h 17"/>
                <a:gd name="T12" fmla="*/ 1 w 15"/>
                <a:gd name="T13" fmla="*/ 4 h 17"/>
                <a:gd name="T14" fmla="*/ 1 w 15"/>
                <a:gd name="T15" fmla="*/ 4 h 17"/>
                <a:gd name="T16" fmla="*/ 0 w 15"/>
                <a:gd name="T17" fmla="*/ 10 h 17"/>
                <a:gd name="T18" fmla="*/ 0 w 15"/>
                <a:gd name="T19" fmla="*/ 10 h 17"/>
                <a:gd name="T20" fmla="*/ 2 w 15"/>
                <a:gd name="T21" fmla="*/ 4 h 17"/>
                <a:gd name="T22" fmla="*/ 1 w 15"/>
                <a:gd name="T23" fmla="*/ 4 h 17"/>
                <a:gd name="T24" fmla="*/ 9 w 15"/>
                <a:gd name="T25" fmla="*/ 0 h 17"/>
                <a:gd name="T26" fmla="*/ 9 w 15"/>
                <a:gd name="T27" fmla="*/ 1 h 17"/>
                <a:gd name="T28" fmla="*/ 11 w 15"/>
                <a:gd name="T29" fmla="*/ 1 h 17"/>
                <a:gd name="T30" fmla="*/ 14 w 15"/>
                <a:gd name="T31" fmla="*/ 1 h 17"/>
                <a:gd name="T32" fmla="*/ 9 w 15"/>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7">
                  <a:moveTo>
                    <a:pt x="5" y="5"/>
                  </a:moveTo>
                  <a:cubicBezTo>
                    <a:pt x="12" y="13"/>
                    <a:pt x="15" y="17"/>
                    <a:pt x="15" y="17"/>
                  </a:cubicBezTo>
                  <a:cubicBezTo>
                    <a:pt x="15" y="17"/>
                    <a:pt x="13" y="14"/>
                    <a:pt x="8" y="7"/>
                  </a:cubicBezTo>
                  <a:cubicBezTo>
                    <a:pt x="8" y="7"/>
                    <a:pt x="8" y="7"/>
                    <a:pt x="8" y="7"/>
                  </a:cubicBezTo>
                  <a:cubicBezTo>
                    <a:pt x="8" y="7"/>
                    <a:pt x="8" y="7"/>
                    <a:pt x="7" y="7"/>
                  </a:cubicBezTo>
                  <a:cubicBezTo>
                    <a:pt x="7" y="6"/>
                    <a:pt x="6" y="6"/>
                    <a:pt x="5" y="5"/>
                  </a:cubicBezTo>
                  <a:moveTo>
                    <a:pt x="1" y="4"/>
                  </a:moveTo>
                  <a:cubicBezTo>
                    <a:pt x="1" y="4"/>
                    <a:pt x="1" y="4"/>
                    <a:pt x="1" y="4"/>
                  </a:cubicBezTo>
                  <a:cubicBezTo>
                    <a:pt x="0" y="7"/>
                    <a:pt x="0" y="9"/>
                    <a:pt x="0" y="10"/>
                  </a:cubicBezTo>
                  <a:cubicBezTo>
                    <a:pt x="0" y="10"/>
                    <a:pt x="0" y="10"/>
                    <a:pt x="0" y="10"/>
                  </a:cubicBezTo>
                  <a:cubicBezTo>
                    <a:pt x="1" y="8"/>
                    <a:pt x="1" y="6"/>
                    <a:pt x="2" y="4"/>
                  </a:cubicBezTo>
                  <a:cubicBezTo>
                    <a:pt x="2" y="4"/>
                    <a:pt x="1" y="4"/>
                    <a:pt x="1" y="4"/>
                  </a:cubicBezTo>
                  <a:moveTo>
                    <a:pt x="9" y="0"/>
                  </a:moveTo>
                  <a:cubicBezTo>
                    <a:pt x="9" y="0"/>
                    <a:pt x="9" y="1"/>
                    <a:pt x="9" y="1"/>
                  </a:cubicBezTo>
                  <a:cubicBezTo>
                    <a:pt x="10" y="1"/>
                    <a:pt x="10" y="1"/>
                    <a:pt x="11" y="1"/>
                  </a:cubicBezTo>
                  <a:cubicBezTo>
                    <a:pt x="12" y="1"/>
                    <a:pt x="13" y="1"/>
                    <a:pt x="14" y="1"/>
                  </a:cubicBezTo>
                  <a:cubicBezTo>
                    <a:pt x="14" y="1"/>
                    <a:pt x="12" y="1"/>
                    <a:pt x="9" y="0"/>
                  </a:cubicBezTo>
                </a:path>
              </a:pathLst>
            </a:custGeom>
            <a:solidFill>
              <a:srgbClr val="C83C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44">
              <a:extLst>
                <a:ext uri="{FF2B5EF4-FFF2-40B4-BE49-F238E27FC236}">
                  <a16:creationId xmlns:a16="http://schemas.microsoft.com/office/drawing/2014/main" id="{60A96670-881E-4A07-8A77-DF42FD9996E4}"/>
                </a:ext>
              </a:extLst>
            </p:cNvPr>
            <p:cNvSpPr>
              <a:spLocks noEditPoints="1"/>
            </p:cNvSpPr>
            <p:nvPr/>
          </p:nvSpPr>
          <p:spPr bwMode="auto">
            <a:xfrm>
              <a:off x="7278" y="371"/>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226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45">
              <a:extLst>
                <a:ext uri="{FF2B5EF4-FFF2-40B4-BE49-F238E27FC236}">
                  <a16:creationId xmlns:a16="http://schemas.microsoft.com/office/drawing/2014/main" id="{A6679A4C-3FE6-40A1-B8EB-13619C0C00BC}"/>
                </a:ext>
              </a:extLst>
            </p:cNvPr>
            <p:cNvSpPr>
              <a:spLocks noEditPoints="1"/>
            </p:cNvSpPr>
            <p:nvPr/>
          </p:nvSpPr>
          <p:spPr bwMode="auto">
            <a:xfrm>
              <a:off x="7240" y="369"/>
              <a:ext cx="174" cy="143"/>
            </a:xfrm>
            <a:custGeom>
              <a:avLst/>
              <a:gdLst>
                <a:gd name="T0" fmla="*/ 43 w 73"/>
                <a:gd name="T1" fmla="*/ 48 h 60"/>
                <a:gd name="T2" fmla="*/ 42 w 73"/>
                <a:gd name="T3" fmla="*/ 54 h 60"/>
                <a:gd name="T4" fmla="*/ 47 w 73"/>
                <a:gd name="T5" fmla="*/ 58 h 60"/>
                <a:gd name="T6" fmla="*/ 46 w 73"/>
                <a:gd name="T7" fmla="*/ 53 h 60"/>
                <a:gd name="T8" fmla="*/ 43 w 73"/>
                <a:gd name="T9" fmla="*/ 48 h 60"/>
                <a:gd name="T10" fmla="*/ 16 w 73"/>
                <a:gd name="T11" fmla="*/ 1 h 60"/>
                <a:gd name="T12" fmla="*/ 16 w 73"/>
                <a:gd name="T13" fmla="*/ 1 h 60"/>
                <a:gd name="T14" fmla="*/ 16 w 73"/>
                <a:gd name="T15" fmla="*/ 1 h 60"/>
                <a:gd name="T16" fmla="*/ 16 w 73"/>
                <a:gd name="T17" fmla="*/ 1 h 60"/>
                <a:gd name="T18" fmla="*/ 16 w 73"/>
                <a:gd name="T19" fmla="*/ 1 h 60"/>
                <a:gd name="T20" fmla="*/ 16 w 73"/>
                <a:gd name="T21" fmla="*/ 1 h 60"/>
                <a:gd name="T22" fmla="*/ 16 w 73"/>
                <a:gd name="T23" fmla="*/ 1 h 60"/>
                <a:gd name="T24" fmla="*/ 14 w 73"/>
                <a:gd name="T25" fmla="*/ 60 h 60"/>
                <a:gd name="T26" fmla="*/ 13 w 73"/>
                <a:gd name="T27" fmla="*/ 36 h 60"/>
                <a:gd name="T28" fmla="*/ 16 w 73"/>
                <a:gd name="T29" fmla="*/ 39 h 60"/>
                <a:gd name="T30" fmla="*/ 28 w 73"/>
                <a:gd name="T31" fmla="*/ 49 h 60"/>
                <a:gd name="T32" fmla="*/ 29 w 73"/>
                <a:gd name="T33" fmla="*/ 45 h 60"/>
                <a:gd name="T34" fmla="*/ 30 w 73"/>
                <a:gd name="T35" fmla="*/ 44 h 60"/>
                <a:gd name="T36" fmla="*/ 39 w 73"/>
                <a:gd name="T37" fmla="*/ 51 h 60"/>
                <a:gd name="T38" fmla="*/ 41 w 73"/>
                <a:gd name="T39" fmla="*/ 53 h 60"/>
                <a:gd name="T40" fmla="*/ 42 w 73"/>
                <a:gd name="T41" fmla="*/ 46 h 60"/>
                <a:gd name="T42" fmla="*/ 36 w 73"/>
                <a:gd name="T43" fmla="*/ 30 h 60"/>
                <a:gd name="T44" fmla="*/ 32 w 73"/>
                <a:gd name="T45" fmla="*/ 24 h 60"/>
                <a:gd name="T46" fmla="*/ 28 w 73"/>
                <a:gd name="T47" fmla="*/ 41 h 60"/>
                <a:gd name="T48" fmla="*/ 31 w 73"/>
                <a:gd name="T49" fmla="*/ 22 h 60"/>
                <a:gd name="T50" fmla="*/ 16 w 73"/>
                <a:gd name="T51" fmla="*/ 1 h 60"/>
                <a:gd name="T52" fmla="*/ 30 w 73"/>
                <a:gd name="T53" fmla="*/ 0 h 60"/>
                <a:gd name="T54" fmla="*/ 16 w 73"/>
                <a:gd name="T55" fmla="*/ 1 h 60"/>
                <a:gd name="T56" fmla="*/ 16 w 73"/>
                <a:gd name="T57" fmla="*/ 1 h 60"/>
                <a:gd name="T58" fmla="*/ 16 w 73"/>
                <a:gd name="T59" fmla="*/ 1 h 60"/>
                <a:gd name="T60" fmla="*/ 16 w 73"/>
                <a:gd name="T61" fmla="*/ 1 h 60"/>
                <a:gd name="T62" fmla="*/ 32 w 73"/>
                <a:gd name="T63" fmla="*/ 21 h 60"/>
                <a:gd name="T64" fmla="*/ 51 w 73"/>
                <a:gd name="T65" fmla="*/ 23 h 60"/>
                <a:gd name="T66" fmla="*/ 47 w 73"/>
                <a:gd name="T67" fmla="*/ 23 h 60"/>
                <a:gd name="T68" fmla="*/ 33 w 73"/>
                <a:gd name="T69" fmla="*/ 23 h 60"/>
                <a:gd name="T70" fmla="*/ 37 w 73"/>
                <a:gd name="T71" fmla="*/ 28 h 60"/>
                <a:gd name="T72" fmla="*/ 41 w 73"/>
                <a:gd name="T73" fmla="*/ 30 h 60"/>
                <a:gd name="T74" fmla="*/ 51 w 73"/>
                <a:gd name="T75" fmla="*/ 34 h 60"/>
                <a:gd name="T76" fmla="*/ 50 w 73"/>
                <a:gd name="T77" fmla="*/ 28 h 60"/>
                <a:gd name="T78" fmla="*/ 50 w 73"/>
                <a:gd name="T79" fmla="*/ 24 h 60"/>
                <a:gd name="T80" fmla="*/ 53 w 73"/>
                <a:gd name="T81" fmla="*/ 25 h 60"/>
                <a:gd name="T82" fmla="*/ 55 w 73"/>
                <a:gd name="T83" fmla="*/ 25 h 60"/>
                <a:gd name="T84" fmla="*/ 53 w 73"/>
                <a:gd name="T85" fmla="*/ 21 h 60"/>
                <a:gd name="T86" fmla="*/ 51 w 73"/>
                <a:gd name="T87" fmla="*/ 19 h 60"/>
                <a:gd name="T88" fmla="*/ 61 w 73"/>
                <a:gd name="T89" fmla="*/ 23 h 60"/>
                <a:gd name="T90" fmla="*/ 71 w 73"/>
                <a:gd name="T91" fmla="*/ 27 h 60"/>
                <a:gd name="T92" fmla="*/ 68 w 73"/>
                <a:gd name="T93" fmla="*/ 23 h 60"/>
                <a:gd name="T94" fmla="*/ 60 w 73"/>
                <a:gd name="T95" fmla="*/ 9 h 60"/>
                <a:gd name="T96" fmla="*/ 73 w 73"/>
                <a:gd name="T97" fmla="*/ 16 h 60"/>
                <a:gd name="T98" fmla="*/ 30 w 73"/>
                <a:gd name="T9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3" h="60">
                  <a:moveTo>
                    <a:pt x="43" y="48"/>
                  </a:moveTo>
                  <a:cubicBezTo>
                    <a:pt x="43" y="49"/>
                    <a:pt x="42" y="51"/>
                    <a:pt x="42" y="54"/>
                  </a:cubicBezTo>
                  <a:cubicBezTo>
                    <a:pt x="44" y="56"/>
                    <a:pt x="46" y="58"/>
                    <a:pt x="47" y="58"/>
                  </a:cubicBezTo>
                  <a:cubicBezTo>
                    <a:pt x="48" y="58"/>
                    <a:pt x="48" y="56"/>
                    <a:pt x="46" y="53"/>
                  </a:cubicBezTo>
                  <a:cubicBezTo>
                    <a:pt x="45" y="51"/>
                    <a:pt x="44" y="49"/>
                    <a:pt x="43" y="48"/>
                  </a:cubicBezTo>
                  <a:moveTo>
                    <a:pt x="16" y="1"/>
                  </a:moveTo>
                  <a:cubicBezTo>
                    <a:pt x="16" y="1"/>
                    <a:pt x="16" y="1"/>
                    <a:pt x="16" y="1"/>
                  </a:cubicBezTo>
                  <a:cubicBezTo>
                    <a:pt x="16" y="1"/>
                    <a:pt x="16" y="1"/>
                    <a:pt x="16" y="1"/>
                  </a:cubicBezTo>
                  <a:cubicBezTo>
                    <a:pt x="16" y="1"/>
                    <a:pt x="16" y="1"/>
                    <a:pt x="16" y="1"/>
                  </a:cubicBezTo>
                  <a:cubicBezTo>
                    <a:pt x="16" y="1"/>
                    <a:pt x="16" y="1"/>
                    <a:pt x="16" y="1"/>
                  </a:cubicBezTo>
                  <a:cubicBezTo>
                    <a:pt x="16" y="1"/>
                    <a:pt x="16" y="1"/>
                    <a:pt x="16" y="1"/>
                  </a:cubicBezTo>
                  <a:cubicBezTo>
                    <a:pt x="16" y="1"/>
                    <a:pt x="16" y="1"/>
                    <a:pt x="16" y="1"/>
                  </a:cubicBezTo>
                  <a:cubicBezTo>
                    <a:pt x="16" y="2"/>
                    <a:pt x="0" y="26"/>
                    <a:pt x="14" y="60"/>
                  </a:cubicBezTo>
                  <a:cubicBezTo>
                    <a:pt x="14" y="59"/>
                    <a:pt x="8" y="36"/>
                    <a:pt x="13" y="36"/>
                  </a:cubicBezTo>
                  <a:cubicBezTo>
                    <a:pt x="14" y="36"/>
                    <a:pt x="15" y="37"/>
                    <a:pt x="16" y="39"/>
                  </a:cubicBezTo>
                  <a:cubicBezTo>
                    <a:pt x="22" y="45"/>
                    <a:pt x="26" y="49"/>
                    <a:pt x="28" y="49"/>
                  </a:cubicBezTo>
                  <a:cubicBezTo>
                    <a:pt x="29" y="49"/>
                    <a:pt x="30" y="47"/>
                    <a:pt x="29" y="45"/>
                  </a:cubicBezTo>
                  <a:cubicBezTo>
                    <a:pt x="29" y="44"/>
                    <a:pt x="30" y="44"/>
                    <a:pt x="30" y="44"/>
                  </a:cubicBezTo>
                  <a:cubicBezTo>
                    <a:pt x="31" y="44"/>
                    <a:pt x="35" y="47"/>
                    <a:pt x="39" y="51"/>
                  </a:cubicBezTo>
                  <a:cubicBezTo>
                    <a:pt x="40" y="51"/>
                    <a:pt x="40" y="52"/>
                    <a:pt x="41" y="53"/>
                  </a:cubicBezTo>
                  <a:cubicBezTo>
                    <a:pt x="41" y="51"/>
                    <a:pt x="42" y="49"/>
                    <a:pt x="42" y="46"/>
                  </a:cubicBezTo>
                  <a:cubicBezTo>
                    <a:pt x="39" y="39"/>
                    <a:pt x="37" y="33"/>
                    <a:pt x="36" y="30"/>
                  </a:cubicBezTo>
                  <a:cubicBezTo>
                    <a:pt x="35" y="28"/>
                    <a:pt x="33" y="26"/>
                    <a:pt x="32" y="24"/>
                  </a:cubicBezTo>
                  <a:cubicBezTo>
                    <a:pt x="32" y="26"/>
                    <a:pt x="30" y="32"/>
                    <a:pt x="28" y="41"/>
                  </a:cubicBezTo>
                  <a:cubicBezTo>
                    <a:pt x="28" y="41"/>
                    <a:pt x="28" y="35"/>
                    <a:pt x="31" y="22"/>
                  </a:cubicBezTo>
                  <a:cubicBezTo>
                    <a:pt x="20" y="8"/>
                    <a:pt x="16" y="1"/>
                    <a:pt x="16" y="1"/>
                  </a:cubicBezTo>
                  <a:moveTo>
                    <a:pt x="30" y="0"/>
                  </a:moveTo>
                  <a:cubicBezTo>
                    <a:pt x="22" y="0"/>
                    <a:pt x="16" y="1"/>
                    <a:pt x="16" y="1"/>
                  </a:cubicBezTo>
                  <a:cubicBezTo>
                    <a:pt x="16" y="1"/>
                    <a:pt x="16" y="1"/>
                    <a:pt x="16" y="1"/>
                  </a:cubicBezTo>
                  <a:cubicBezTo>
                    <a:pt x="16" y="1"/>
                    <a:pt x="16" y="1"/>
                    <a:pt x="16" y="1"/>
                  </a:cubicBezTo>
                  <a:cubicBezTo>
                    <a:pt x="16" y="1"/>
                    <a:pt x="16" y="1"/>
                    <a:pt x="16" y="1"/>
                  </a:cubicBezTo>
                  <a:cubicBezTo>
                    <a:pt x="16" y="1"/>
                    <a:pt x="21" y="7"/>
                    <a:pt x="32" y="21"/>
                  </a:cubicBezTo>
                  <a:cubicBezTo>
                    <a:pt x="45" y="22"/>
                    <a:pt x="51" y="23"/>
                    <a:pt x="51" y="23"/>
                  </a:cubicBezTo>
                  <a:cubicBezTo>
                    <a:pt x="50" y="23"/>
                    <a:pt x="48" y="23"/>
                    <a:pt x="47" y="23"/>
                  </a:cubicBezTo>
                  <a:cubicBezTo>
                    <a:pt x="40" y="23"/>
                    <a:pt x="35" y="23"/>
                    <a:pt x="33" y="23"/>
                  </a:cubicBezTo>
                  <a:cubicBezTo>
                    <a:pt x="35" y="24"/>
                    <a:pt x="36" y="26"/>
                    <a:pt x="37" y="28"/>
                  </a:cubicBezTo>
                  <a:cubicBezTo>
                    <a:pt x="38" y="28"/>
                    <a:pt x="39" y="28"/>
                    <a:pt x="41" y="30"/>
                  </a:cubicBezTo>
                  <a:cubicBezTo>
                    <a:pt x="46" y="33"/>
                    <a:pt x="49" y="34"/>
                    <a:pt x="51" y="34"/>
                  </a:cubicBezTo>
                  <a:cubicBezTo>
                    <a:pt x="53" y="34"/>
                    <a:pt x="53" y="32"/>
                    <a:pt x="50" y="28"/>
                  </a:cubicBezTo>
                  <a:cubicBezTo>
                    <a:pt x="48" y="25"/>
                    <a:pt x="49" y="24"/>
                    <a:pt x="50" y="24"/>
                  </a:cubicBezTo>
                  <a:cubicBezTo>
                    <a:pt x="51" y="24"/>
                    <a:pt x="52" y="25"/>
                    <a:pt x="53" y="25"/>
                  </a:cubicBezTo>
                  <a:cubicBezTo>
                    <a:pt x="53" y="25"/>
                    <a:pt x="54" y="25"/>
                    <a:pt x="55" y="25"/>
                  </a:cubicBezTo>
                  <a:cubicBezTo>
                    <a:pt x="56" y="25"/>
                    <a:pt x="56" y="24"/>
                    <a:pt x="53" y="21"/>
                  </a:cubicBezTo>
                  <a:cubicBezTo>
                    <a:pt x="51" y="19"/>
                    <a:pt x="51" y="19"/>
                    <a:pt x="51" y="19"/>
                  </a:cubicBezTo>
                  <a:cubicBezTo>
                    <a:pt x="53" y="19"/>
                    <a:pt x="57" y="21"/>
                    <a:pt x="61" y="23"/>
                  </a:cubicBezTo>
                  <a:cubicBezTo>
                    <a:pt x="66" y="25"/>
                    <a:pt x="70" y="27"/>
                    <a:pt x="71" y="27"/>
                  </a:cubicBezTo>
                  <a:cubicBezTo>
                    <a:pt x="72" y="27"/>
                    <a:pt x="72" y="26"/>
                    <a:pt x="68" y="23"/>
                  </a:cubicBezTo>
                  <a:cubicBezTo>
                    <a:pt x="58" y="14"/>
                    <a:pt x="56" y="9"/>
                    <a:pt x="60" y="9"/>
                  </a:cubicBezTo>
                  <a:cubicBezTo>
                    <a:pt x="62" y="9"/>
                    <a:pt x="67" y="11"/>
                    <a:pt x="73" y="16"/>
                  </a:cubicBezTo>
                  <a:cubicBezTo>
                    <a:pt x="57" y="3"/>
                    <a:pt x="41" y="0"/>
                    <a:pt x="30" y="0"/>
                  </a:cubicBezTo>
                </a:path>
              </a:pathLst>
            </a:custGeom>
            <a:solidFill>
              <a:srgbClr val="DF28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46">
              <a:extLst>
                <a:ext uri="{FF2B5EF4-FFF2-40B4-BE49-F238E27FC236}">
                  <a16:creationId xmlns:a16="http://schemas.microsoft.com/office/drawing/2014/main" id="{89259E17-0172-44FC-BAAB-AF290CEEBAD8}"/>
                </a:ext>
              </a:extLst>
            </p:cNvPr>
            <p:cNvSpPr>
              <a:spLocks noEditPoints="1"/>
            </p:cNvSpPr>
            <p:nvPr/>
          </p:nvSpPr>
          <p:spPr bwMode="auto">
            <a:xfrm>
              <a:off x="7278" y="371"/>
              <a:ext cx="84" cy="127"/>
            </a:xfrm>
            <a:custGeom>
              <a:avLst/>
              <a:gdLst>
                <a:gd name="T0" fmla="*/ 26 w 35"/>
                <a:gd name="T1" fmla="*/ 45 h 53"/>
                <a:gd name="T2" fmla="*/ 25 w 35"/>
                <a:gd name="T3" fmla="*/ 52 h 53"/>
                <a:gd name="T4" fmla="*/ 26 w 35"/>
                <a:gd name="T5" fmla="*/ 53 h 53"/>
                <a:gd name="T6" fmla="*/ 27 w 35"/>
                <a:gd name="T7" fmla="*/ 47 h 53"/>
                <a:gd name="T8" fmla="*/ 26 w 35"/>
                <a:gd name="T9" fmla="*/ 45 h 53"/>
                <a:gd name="T10" fmla="*/ 0 w 35"/>
                <a:gd name="T11" fmla="*/ 0 h 53"/>
                <a:gd name="T12" fmla="*/ 0 w 35"/>
                <a:gd name="T13" fmla="*/ 0 h 53"/>
                <a:gd name="T14" fmla="*/ 15 w 35"/>
                <a:gd name="T15" fmla="*/ 21 h 53"/>
                <a:gd name="T16" fmla="*/ 12 w 35"/>
                <a:gd name="T17" fmla="*/ 40 h 53"/>
                <a:gd name="T18" fmla="*/ 16 w 35"/>
                <a:gd name="T19" fmla="*/ 23 h 53"/>
                <a:gd name="T20" fmla="*/ 20 w 35"/>
                <a:gd name="T21" fmla="*/ 29 h 53"/>
                <a:gd name="T22" fmla="*/ 21 w 35"/>
                <a:gd name="T23" fmla="*/ 27 h 53"/>
                <a:gd name="T24" fmla="*/ 21 w 35"/>
                <a:gd name="T25" fmla="*/ 27 h 53"/>
                <a:gd name="T26" fmla="*/ 17 w 35"/>
                <a:gd name="T27" fmla="*/ 22 h 53"/>
                <a:gd name="T28" fmla="*/ 31 w 35"/>
                <a:gd name="T29" fmla="*/ 22 h 53"/>
                <a:gd name="T30" fmla="*/ 35 w 35"/>
                <a:gd name="T31" fmla="*/ 22 h 53"/>
                <a:gd name="T32" fmla="*/ 16 w 35"/>
                <a:gd name="T33" fmla="*/ 20 h 53"/>
                <a:gd name="T34" fmla="*/ 0 w 35"/>
                <a:gd name="T35" fmla="*/ 0 h 53"/>
                <a:gd name="T36" fmla="*/ 0 w 35"/>
                <a:gd name="T3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5" h="53">
                  <a:moveTo>
                    <a:pt x="26" y="45"/>
                  </a:moveTo>
                  <a:cubicBezTo>
                    <a:pt x="26" y="48"/>
                    <a:pt x="25" y="50"/>
                    <a:pt x="25" y="52"/>
                  </a:cubicBezTo>
                  <a:cubicBezTo>
                    <a:pt x="25" y="52"/>
                    <a:pt x="26" y="52"/>
                    <a:pt x="26" y="53"/>
                  </a:cubicBezTo>
                  <a:cubicBezTo>
                    <a:pt x="26" y="50"/>
                    <a:pt x="27" y="48"/>
                    <a:pt x="27" y="47"/>
                  </a:cubicBezTo>
                  <a:cubicBezTo>
                    <a:pt x="27" y="46"/>
                    <a:pt x="27" y="45"/>
                    <a:pt x="26" y="45"/>
                  </a:cubicBezTo>
                  <a:moveTo>
                    <a:pt x="0" y="0"/>
                  </a:moveTo>
                  <a:cubicBezTo>
                    <a:pt x="0" y="0"/>
                    <a:pt x="0" y="0"/>
                    <a:pt x="0" y="0"/>
                  </a:cubicBezTo>
                  <a:cubicBezTo>
                    <a:pt x="0" y="0"/>
                    <a:pt x="4" y="7"/>
                    <a:pt x="15" y="21"/>
                  </a:cubicBezTo>
                  <a:cubicBezTo>
                    <a:pt x="12" y="34"/>
                    <a:pt x="12" y="40"/>
                    <a:pt x="12" y="40"/>
                  </a:cubicBezTo>
                  <a:cubicBezTo>
                    <a:pt x="14" y="31"/>
                    <a:pt x="16" y="25"/>
                    <a:pt x="16" y="23"/>
                  </a:cubicBezTo>
                  <a:cubicBezTo>
                    <a:pt x="17" y="25"/>
                    <a:pt x="19" y="27"/>
                    <a:pt x="20" y="29"/>
                  </a:cubicBezTo>
                  <a:cubicBezTo>
                    <a:pt x="20" y="28"/>
                    <a:pt x="20" y="27"/>
                    <a:pt x="21" y="27"/>
                  </a:cubicBezTo>
                  <a:cubicBezTo>
                    <a:pt x="21" y="27"/>
                    <a:pt x="21" y="27"/>
                    <a:pt x="21" y="27"/>
                  </a:cubicBezTo>
                  <a:cubicBezTo>
                    <a:pt x="20" y="25"/>
                    <a:pt x="19" y="23"/>
                    <a:pt x="17" y="22"/>
                  </a:cubicBezTo>
                  <a:cubicBezTo>
                    <a:pt x="19" y="22"/>
                    <a:pt x="24" y="22"/>
                    <a:pt x="31" y="22"/>
                  </a:cubicBezTo>
                  <a:cubicBezTo>
                    <a:pt x="32" y="22"/>
                    <a:pt x="34" y="22"/>
                    <a:pt x="35" y="22"/>
                  </a:cubicBezTo>
                  <a:cubicBezTo>
                    <a:pt x="35" y="22"/>
                    <a:pt x="29" y="21"/>
                    <a:pt x="16" y="20"/>
                  </a:cubicBezTo>
                  <a:cubicBezTo>
                    <a:pt x="5" y="6"/>
                    <a:pt x="0" y="0"/>
                    <a:pt x="0" y="0"/>
                  </a:cubicBezTo>
                  <a:cubicBezTo>
                    <a:pt x="0" y="0"/>
                    <a:pt x="0" y="0"/>
                    <a:pt x="0" y="0"/>
                  </a:cubicBezTo>
                </a:path>
              </a:pathLst>
            </a:custGeom>
            <a:solidFill>
              <a:srgbClr val="B51D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Oval 147">
              <a:extLst>
                <a:ext uri="{FF2B5EF4-FFF2-40B4-BE49-F238E27FC236}">
                  <a16:creationId xmlns:a16="http://schemas.microsoft.com/office/drawing/2014/main" id="{30367F48-AA18-4D23-96D5-8708C3EB982D}"/>
                </a:ext>
              </a:extLst>
            </p:cNvPr>
            <p:cNvSpPr>
              <a:spLocks noChangeArrowheads="1"/>
            </p:cNvSpPr>
            <p:nvPr/>
          </p:nvSpPr>
          <p:spPr bwMode="auto">
            <a:xfrm>
              <a:off x="7257" y="350"/>
              <a:ext cx="40" cy="40"/>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48">
              <a:extLst>
                <a:ext uri="{FF2B5EF4-FFF2-40B4-BE49-F238E27FC236}">
                  <a16:creationId xmlns:a16="http://schemas.microsoft.com/office/drawing/2014/main" id="{D9C8D502-34B8-4A8E-A85F-E1E2351CA26E}"/>
                </a:ext>
              </a:extLst>
            </p:cNvPr>
            <p:cNvSpPr>
              <a:spLocks/>
            </p:cNvSpPr>
            <p:nvPr/>
          </p:nvSpPr>
          <p:spPr bwMode="auto">
            <a:xfrm>
              <a:off x="7264" y="354"/>
              <a:ext cx="14" cy="10"/>
            </a:xfrm>
            <a:custGeom>
              <a:avLst/>
              <a:gdLst>
                <a:gd name="T0" fmla="*/ 5 w 6"/>
                <a:gd name="T1" fmla="*/ 1 h 4"/>
                <a:gd name="T2" fmla="*/ 4 w 6"/>
                <a:gd name="T3" fmla="*/ 3 h 4"/>
                <a:gd name="T4" fmla="*/ 0 w 6"/>
                <a:gd name="T5" fmla="*/ 3 h 4"/>
                <a:gd name="T6" fmla="*/ 2 w 6"/>
                <a:gd name="T7" fmla="*/ 1 h 4"/>
                <a:gd name="T8" fmla="*/ 5 w 6"/>
                <a:gd name="T9" fmla="*/ 1 h 4"/>
              </a:gdLst>
              <a:ahLst/>
              <a:cxnLst>
                <a:cxn ang="0">
                  <a:pos x="T0" y="T1"/>
                </a:cxn>
                <a:cxn ang="0">
                  <a:pos x="T2" y="T3"/>
                </a:cxn>
                <a:cxn ang="0">
                  <a:pos x="T4" y="T5"/>
                </a:cxn>
                <a:cxn ang="0">
                  <a:pos x="T6" y="T7"/>
                </a:cxn>
                <a:cxn ang="0">
                  <a:pos x="T8" y="T9"/>
                </a:cxn>
              </a:cxnLst>
              <a:rect l="0" t="0" r="r" b="b"/>
              <a:pathLst>
                <a:path w="6" h="4">
                  <a:moveTo>
                    <a:pt x="5" y="1"/>
                  </a:moveTo>
                  <a:cubicBezTo>
                    <a:pt x="6" y="1"/>
                    <a:pt x="5" y="2"/>
                    <a:pt x="4" y="3"/>
                  </a:cubicBezTo>
                  <a:cubicBezTo>
                    <a:pt x="2" y="4"/>
                    <a:pt x="1" y="4"/>
                    <a:pt x="0" y="3"/>
                  </a:cubicBezTo>
                  <a:cubicBezTo>
                    <a:pt x="0" y="3"/>
                    <a:pt x="1" y="2"/>
                    <a:pt x="2" y="1"/>
                  </a:cubicBezTo>
                  <a:cubicBezTo>
                    <a:pt x="3" y="0"/>
                    <a:pt x="5" y="0"/>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149">
              <a:extLst>
                <a:ext uri="{FF2B5EF4-FFF2-40B4-BE49-F238E27FC236}">
                  <a16:creationId xmlns:a16="http://schemas.microsoft.com/office/drawing/2014/main" id="{618AEA65-4656-46DF-8B96-B5FB01FD1BED}"/>
                </a:ext>
              </a:extLst>
            </p:cNvPr>
            <p:cNvSpPr>
              <a:spLocks noChangeArrowheads="1"/>
            </p:cNvSpPr>
            <p:nvPr/>
          </p:nvSpPr>
          <p:spPr bwMode="auto">
            <a:xfrm>
              <a:off x="7257" y="314"/>
              <a:ext cx="40" cy="38"/>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50">
              <a:extLst>
                <a:ext uri="{FF2B5EF4-FFF2-40B4-BE49-F238E27FC236}">
                  <a16:creationId xmlns:a16="http://schemas.microsoft.com/office/drawing/2014/main" id="{827991CA-4E17-4AD9-A319-2DAD77C014C4}"/>
                </a:ext>
              </a:extLst>
            </p:cNvPr>
            <p:cNvSpPr>
              <a:spLocks/>
            </p:cNvSpPr>
            <p:nvPr/>
          </p:nvSpPr>
          <p:spPr bwMode="auto">
            <a:xfrm>
              <a:off x="7264" y="316"/>
              <a:ext cx="14" cy="12"/>
            </a:xfrm>
            <a:custGeom>
              <a:avLst/>
              <a:gdLst>
                <a:gd name="T0" fmla="*/ 5 w 6"/>
                <a:gd name="T1" fmla="*/ 1 h 5"/>
                <a:gd name="T2" fmla="*/ 4 w 6"/>
                <a:gd name="T3" fmla="*/ 4 h 5"/>
                <a:gd name="T4" fmla="*/ 0 w 6"/>
                <a:gd name="T5" fmla="*/ 4 h 5"/>
                <a:gd name="T6" fmla="*/ 2 w 6"/>
                <a:gd name="T7" fmla="*/ 1 h 5"/>
                <a:gd name="T8" fmla="*/ 5 w 6"/>
                <a:gd name="T9" fmla="*/ 1 h 5"/>
              </a:gdLst>
              <a:ahLst/>
              <a:cxnLst>
                <a:cxn ang="0">
                  <a:pos x="T0" y="T1"/>
                </a:cxn>
                <a:cxn ang="0">
                  <a:pos x="T2" y="T3"/>
                </a:cxn>
                <a:cxn ang="0">
                  <a:pos x="T4" y="T5"/>
                </a:cxn>
                <a:cxn ang="0">
                  <a:pos x="T6" y="T7"/>
                </a:cxn>
                <a:cxn ang="0">
                  <a:pos x="T8" y="T9"/>
                </a:cxn>
              </a:cxnLst>
              <a:rect l="0" t="0" r="r" b="b"/>
              <a:pathLst>
                <a:path w="6" h="5">
                  <a:moveTo>
                    <a:pt x="5" y="1"/>
                  </a:moveTo>
                  <a:cubicBezTo>
                    <a:pt x="6" y="2"/>
                    <a:pt x="5" y="3"/>
                    <a:pt x="4" y="4"/>
                  </a:cubicBezTo>
                  <a:cubicBezTo>
                    <a:pt x="2" y="4"/>
                    <a:pt x="1" y="5"/>
                    <a:pt x="0" y="4"/>
                  </a:cubicBezTo>
                  <a:cubicBezTo>
                    <a:pt x="0" y="3"/>
                    <a:pt x="1" y="2"/>
                    <a:pt x="2" y="1"/>
                  </a:cubicBezTo>
                  <a:cubicBezTo>
                    <a:pt x="3" y="0"/>
                    <a:pt x="5" y="0"/>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151">
              <a:extLst>
                <a:ext uri="{FF2B5EF4-FFF2-40B4-BE49-F238E27FC236}">
                  <a16:creationId xmlns:a16="http://schemas.microsoft.com/office/drawing/2014/main" id="{36EB052B-9F1B-464D-8E23-0D140152AD92}"/>
                </a:ext>
              </a:extLst>
            </p:cNvPr>
            <p:cNvSpPr>
              <a:spLocks noChangeArrowheads="1"/>
            </p:cNvSpPr>
            <p:nvPr/>
          </p:nvSpPr>
          <p:spPr bwMode="auto">
            <a:xfrm>
              <a:off x="7226" y="333"/>
              <a:ext cx="40" cy="38"/>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52">
              <a:extLst>
                <a:ext uri="{FF2B5EF4-FFF2-40B4-BE49-F238E27FC236}">
                  <a16:creationId xmlns:a16="http://schemas.microsoft.com/office/drawing/2014/main" id="{D0E7415A-3196-4B35-A622-96CE1BF1959C}"/>
                </a:ext>
              </a:extLst>
            </p:cNvPr>
            <p:cNvSpPr>
              <a:spLocks/>
            </p:cNvSpPr>
            <p:nvPr/>
          </p:nvSpPr>
          <p:spPr bwMode="auto">
            <a:xfrm>
              <a:off x="7233" y="338"/>
              <a:ext cx="14" cy="9"/>
            </a:xfrm>
            <a:custGeom>
              <a:avLst/>
              <a:gdLst>
                <a:gd name="T0" fmla="*/ 5 w 6"/>
                <a:gd name="T1" fmla="*/ 0 h 4"/>
                <a:gd name="T2" fmla="*/ 4 w 6"/>
                <a:gd name="T3" fmla="*/ 3 h 4"/>
                <a:gd name="T4" fmla="*/ 0 w 6"/>
                <a:gd name="T5" fmla="*/ 3 h 4"/>
                <a:gd name="T6" fmla="*/ 2 w 6"/>
                <a:gd name="T7" fmla="*/ 0 h 4"/>
                <a:gd name="T8" fmla="*/ 5 w 6"/>
                <a:gd name="T9" fmla="*/ 0 h 4"/>
              </a:gdLst>
              <a:ahLst/>
              <a:cxnLst>
                <a:cxn ang="0">
                  <a:pos x="T0" y="T1"/>
                </a:cxn>
                <a:cxn ang="0">
                  <a:pos x="T2" y="T3"/>
                </a:cxn>
                <a:cxn ang="0">
                  <a:pos x="T4" y="T5"/>
                </a:cxn>
                <a:cxn ang="0">
                  <a:pos x="T6" y="T7"/>
                </a:cxn>
                <a:cxn ang="0">
                  <a:pos x="T8" y="T9"/>
                </a:cxn>
              </a:cxnLst>
              <a:rect l="0" t="0" r="r" b="b"/>
              <a:pathLst>
                <a:path w="6" h="4">
                  <a:moveTo>
                    <a:pt x="5" y="0"/>
                  </a:moveTo>
                  <a:cubicBezTo>
                    <a:pt x="6" y="1"/>
                    <a:pt x="5" y="2"/>
                    <a:pt x="4" y="3"/>
                  </a:cubicBezTo>
                  <a:cubicBezTo>
                    <a:pt x="2" y="4"/>
                    <a:pt x="1" y="4"/>
                    <a:pt x="0" y="3"/>
                  </a:cubicBezTo>
                  <a:cubicBezTo>
                    <a:pt x="0" y="2"/>
                    <a:pt x="1" y="1"/>
                    <a:pt x="2" y="0"/>
                  </a:cubicBezTo>
                  <a:cubicBezTo>
                    <a:pt x="3" y="0"/>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153">
              <a:extLst>
                <a:ext uri="{FF2B5EF4-FFF2-40B4-BE49-F238E27FC236}">
                  <a16:creationId xmlns:a16="http://schemas.microsoft.com/office/drawing/2014/main" id="{80ABFE2E-1CFB-4B13-9A44-BFCBCC68BA6D}"/>
                </a:ext>
              </a:extLst>
            </p:cNvPr>
            <p:cNvSpPr>
              <a:spLocks noChangeArrowheads="1"/>
            </p:cNvSpPr>
            <p:nvPr/>
          </p:nvSpPr>
          <p:spPr bwMode="auto">
            <a:xfrm>
              <a:off x="7290" y="333"/>
              <a:ext cx="38" cy="38"/>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54">
              <a:extLst>
                <a:ext uri="{FF2B5EF4-FFF2-40B4-BE49-F238E27FC236}">
                  <a16:creationId xmlns:a16="http://schemas.microsoft.com/office/drawing/2014/main" id="{2206C660-CD07-4254-A5C1-F73E2316E7D4}"/>
                </a:ext>
              </a:extLst>
            </p:cNvPr>
            <p:cNvSpPr>
              <a:spLocks/>
            </p:cNvSpPr>
            <p:nvPr/>
          </p:nvSpPr>
          <p:spPr bwMode="auto">
            <a:xfrm>
              <a:off x="7295" y="338"/>
              <a:ext cx="14" cy="9"/>
            </a:xfrm>
            <a:custGeom>
              <a:avLst/>
              <a:gdLst>
                <a:gd name="T0" fmla="*/ 6 w 6"/>
                <a:gd name="T1" fmla="*/ 0 h 4"/>
                <a:gd name="T2" fmla="*/ 4 w 6"/>
                <a:gd name="T3" fmla="*/ 3 h 4"/>
                <a:gd name="T4" fmla="*/ 1 w 6"/>
                <a:gd name="T5" fmla="*/ 3 h 4"/>
                <a:gd name="T6" fmla="*/ 3 w 6"/>
                <a:gd name="T7" fmla="*/ 0 h 4"/>
                <a:gd name="T8" fmla="*/ 6 w 6"/>
                <a:gd name="T9" fmla="*/ 0 h 4"/>
              </a:gdLst>
              <a:ahLst/>
              <a:cxnLst>
                <a:cxn ang="0">
                  <a:pos x="T0" y="T1"/>
                </a:cxn>
                <a:cxn ang="0">
                  <a:pos x="T2" y="T3"/>
                </a:cxn>
                <a:cxn ang="0">
                  <a:pos x="T4" y="T5"/>
                </a:cxn>
                <a:cxn ang="0">
                  <a:pos x="T6" y="T7"/>
                </a:cxn>
                <a:cxn ang="0">
                  <a:pos x="T8" y="T9"/>
                </a:cxn>
              </a:cxnLst>
              <a:rect l="0" t="0" r="r" b="b"/>
              <a:pathLst>
                <a:path w="6" h="4">
                  <a:moveTo>
                    <a:pt x="6" y="0"/>
                  </a:moveTo>
                  <a:cubicBezTo>
                    <a:pt x="6" y="1"/>
                    <a:pt x="5" y="2"/>
                    <a:pt x="4" y="3"/>
                  </a:cubicBezTo>
                  <a:cubicBezTo>
                    <a:pt x="3" y="4"/>
                    <a:pt x="1" y="4"/>
                    <a:pt x="1" y="3"/>
                  </a:cubicBezTo>
                  <a:cubicBezTo>
                    <a:pt x="0" y="2"/>
                    <a:pt x="1" y="1"/>
                    <a:pt x="3" y="0"/>
                  </a:cubicBezTo>
                  <a:cubicBezTo>
                    <a:pt x="4" y="0"/>
                    <a:pt x="5"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Oval 155">
              <a:extLst>
                <a:ext uri="{FF2B5EF4-FFF2-40B4-BE49-F238E27FC236}">
                  <a16:creationId xmlns:a16="http://schemas.microsoft.com/office/drawing/2014/main" id="{3A334FD8-7EEA-4362-9242-CA54A5C040E9}"/>
                </a:ext>
              </a:extLst>
            </p:cNvPr>
            <p:cNvSpPr>
              <a:spLocks noChangeArrowheads="1"/>
            </p:cNvSpPr>
            <p:nvPr/>
          </p:nvSpPr>
          <p:spPr bwMode="auto">
            <a:xfrm>
              <a:off x="7290" y="371"/>
              <a:ext cx="38" cy="38"/>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56">
              <a:extLst>
                <a:ext uri="{FF2B5EF4-FFF2-40B4-BE49-F238E27FC236}">
                  <a16:creationId xmlns:a16="http://schemas.microsoft.com/office/drawing/2014/main" id="{22986D95-CD41-426D-85BF-456AD478A75E}"/>
                </a:ext>
              </a:extLst>
            </p:cNvPr>
            <p:cNvSpPr>
              <a:spLocks/>
            </p:cNvSpPr>
            <p:nvPr/>
          </p:nvSpPr>
          <p:spPr bwMode="auto">
            <a:xfrm>
              <a:off x="7297" y="374"/>
              <a:ext cx="12" cy="9"/>
            </a:xfrm>
            <a:custGeom>
              <a:avLst/>
              <a:gdLst>
                <a:gd name="T0" fmla="*/ 5 w 5"/>
                <a:gd name="T1" fmla="*/ 1 h 4"/>
                <a:gd name="T2" fmla="*/ 3 w 5"/>
                <a:gd name="T3" fmla="*/ 3 h 4"/>
                <a:gd name="T4" fmla="*/ 0 w 5"/>
                <a:gd name="T5" fmla="*/ 4 h 4"/>
                <a:gd name="T6" fmla="*/ 2 w 5"/>
                <a:gd name="T7" fmla="*/ 1 h 4"/>
                <a:gd name="T8" fmla="*/ 5 w 5"/>
                <a:gd name="T9" fmla="*/ 1 h 4"/>
              </a:gdLst>
              <a:ahLst/>
              <a:cxnLst>
                <a:cxn ang="0">
                  <a:pos x="T0" y="T1"/>
                </a:cxn>
                <a:cxn ang="0">
                  <a:pos x="T2" y="T3"/>
                </a:cxn>
                <a:cxn ang="0">
                  <a:pos x="T4" y="T5"/>
                </a:cxn>
                <a:cxn ang="0">
                  <a:pos x="T6" y="T7"/>
                </a:cxn>
                <a:cxn ang="0">
                  <a:pos x="T8" y="T9"/>
                </a:cxn>
              </a:cxnLst>
              <a:rect l="0" t="0" r="r" b="b"/>
              <a:pathLst>
                <a:path w="5" h="4">
                  <a:moveTo>
                    <a:pt x="5" y="1"/>
                  </a:moveTo>
                  <a:cubicBezTo>
                    <a:pt x="5" y="1"/>
                    <a:pt x="5" y="3"/>
                    <a:pt x="3" y="3"/>
                  </a:cubicBezTo>
                  <a:cubicBezTo>
                    <a:pt x="2" y="4"/>
                    <a:pt x="0" y="4"/>
                    <a:pt x="0" y="4"/>
                  </a:cubicBezTo>
                  <a:cubicBezTo>
                    <a:pt x="0" y="3"/>
                    <a:pt x="0" y="2"/>
                    <a:pt x="2" y="1"/>
                  </a:cubicBezTo>
                  <a:cubicBezTo>
                    <a:pt x="3" y="0"/>
                    <a:pt x="5" y="0"/>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157">
              <a:extLst>
                <a:ext uri="{FF2B5EF4-FFF2-40B4-BE49-F238E27FC236}">
                  <a16:creationId xmlns:a16="http://schemas.microsoft.com/office/drawing/2014/main" id="{F732BA24-009E-494A-88C4-2A74EC7B66B8}"/>
                </a:ext>
              </a:extLst>
            </p:cNvPr>
            <p:cNvSpPr>
              <a:spLocks noChangeArrowheads="1"/>
            </p:cNvSpPr>
            <p:nvPr/>
          </p:nvSpPr>
          <p:spPr bwMode="auto">
            <a:xfrm>
              <a:off x="7226" y="371"/>
              <a:ext cx="40" cy="41"/>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58">
              <a:extLst>
                <a:ext uri="{FF2B5EF4-FFF2-40B4-BE49-F238E27FC236}">
                  <a16:creationId xmlns:a16="http://schemas.microsoft.com/office/drawing/2014/main" id="{19085FBE-EEF2-43F3-8663-5CB178C29D6D}"/>
                </a:ext>
              </a:extLst>
            </p:cNvPr>
            <p:cNvSpPr>
              <a:spLocks/>
            </p:cNvSpPr>
            <p:nvPr/>
          </p:nvSpPr>
          <p:spPr bwMode="auto">
            <a:xfrm>
              <a:off x="7233" y="376"/>
              <a:ext cx="14" cy="10"/>
            </a:xfrm>
            <a:custGeom>
              <a:avLst/>
              <a:gdLst>
                <a:gd name="T0" fmla="*/ 5 w 6"/>
                <a:gd name="T1" fmla="*/ 1 h 4"/>
                <a:gd name="T2" fmla="*/ 4 w 6"/>
                <a:gd name="T3" fmla="*/ 3 h 4"/>
                <a:gd name="T4" fmla="*/ 0 w 6"/>
                <a:gd name="T5" fmla="*/ 3 h 4"/>
                <a:gd name="T6" fmla="*/ 2 w 6"/>
                <a:gd name="T7" fmla="*/ 1 h 4"/>
                <a:gd name="T8" fmla="*/ 5 w 6"/>
                <a:gd name="T9" fmla="*/ 1 h 4"/>
              </a:gdLst>
              <a:ahLst/>
              <a:cxnLst>
                <a:cxn ang="0">
                  <a:pos x="T0" y="T1"/>
                </a:cxn>
                <a:cxn ang="0">
                  <a:pos x="T2" y="T3"/>
                </a:cxn>
                <a:cxn ang="0">
                  <a:pos x="T4" y="T5"/>
                </a:cxn>
                <a:cxn ang="0">
                  <a:pos x="T6" y="T7"/>
                </a:cxn>
                <a:cxn ang="0">
                  <a:pos x="T8" y="T9"/>
                </a:cxn>
              </a:cxnLst>
              <a:rect l="0" t="0" r="r" b="b"/>
              <a:pathLst>
                <a:path w="6" h="4">
                  <a:moveTo>
                    <a:pt x="5" y="1"/>
                  </a:moveTo>
                  <a:cubicBezTo>
                    <a:pt x="6" y="1"/>
                    <a:pt x="5" y="2"/>
                    <a:pt x="4" y="3"/>
                  </a:cubicBezTo>
                  <a:cubicBezTo>
                    <a:pt x="2" y="4"/>
                    <a:pt x="1" y="4"/>
                    <a:pt x="0" y="3"/>
                  </a:cubicBezTo>
                  <a:cubicBezTo>
                    <a:pt x="0" y="3"/>
                    <a:pt x="1" y="2"/>
                    <a:pt x="2" y="1"/>
                  </a:cubicBezTo>
                  <a:cubicBezTo>
                    <a:pt x="3" y="0"/>
                    <a:pt x="5" y="0"/>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Oval 159">
              <a:extLst>
                <a:ext uri="{FF2B5EF4-FFF2-40B4-BE49-F238E27FC236}">
                  <a16:creationId xmlns:a16="http://schemas.microsoft.com/office/drawing/2014/main" id="{FFEEAEF6-0292-43F4-8E06-3B018696747C}"/>
                </a:ext>
              </a:extLst>
            </p:cNvPr>
            <p:cNvSpPr>
              <a:spLocks noChangeArrowheads="1"/>
            </p:cNvSpPr>
            <p:nvPr/>
          </p:nvSpPr>
          <p:spPr bwMode="auto">
            <a:xfrm>
              <a:off x="7259" y="390"/>
              <a:ext cx="38" cy="39"/>
            </a:xfrm>
            <a:prstGeom prst="ellipse">
              <a:avLst/>
            </a:prstGeom>
            <a:solidFill>
              <a:srgbClr val="FFD6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60">
              <a:extLst>
                <a:ext uri="{FF2B5EF4-FFF2-40B4-BE49-F238E27FC236}">
                  <a16:creationId xmlns:a16="http://schemas.microsoft.com/office/drawing/2014/main" id="{D20A8C81-C441-46B5-B162-CD15E78C9471}"/>
                </a:ext>
              </a:extLst>
            </p:cNvPr>
            <p:cNvSpPr>
              <a:spLocks/>
            </p:cNvSpPr>
            <p:nvPr/>
          </p:nvSpPr>
          <p:spPr bwMode="auto">
            <a:xfrm>
              <a:off x="7266" y="393"/>
              <a:ext cx="12" cy="9"/>
            </a:xfrm>
            <a:custGeom>
              <a:avLst/>
              <a:gdLst>
                <a:gd name="T0" fmla="*/ 5 w 5"/>
                <a:gd name="T1" fmla="*/ 1 h 4"/>
                <a:gd name="T2" fmla="*/ 3 w 5"/>
                <a:gd name="T3" fmla="*/ 4 h 4"/>
                <a:gd name="T4" fmla="*/ 0 w 5"/>
                <a:gd name="T5" fmla="*/ 4 h 4"/>
                <a:gd name="T6" fmla="*/ 2 w 5"/>
                <a:gd name="T7" fmla="*/ 1 h 4"/>
                <a:gd name="T8" fmla="*/ 5 w 5"/>
                <a:gd name="T9" fmla="*/ 1 h 4"/>
              </a:gdLst>
              <a:ahLst/>
              <a:cxnLst>
                <a:cxn ang="0">
                  <a:pos x="T0" y="T1"/>
                </a:cxn>
                <a:cxn ang="0">
                  <a:pos x="T2" y="T3"/>
                </a:cxn>
                <a:cxn ang="0">
                  <a:pos x="T4" y="T5"/>
                </a:cxn>
                <a:cxn ang="0">
                  <a:pos x="T6" y="T7"/>
                </a:cxn>
                <a:cxn ang="0">
                  <a:pos x="T8" y="T9"/>
                </a:cxn>
              </a:cxnLst>
              <a:rect l="0" t="0" r="r" b="b"/>
              <a:pathLst>
                <a:path w="5" h="4">
                  <a:moveTo>
                    <a:pt x="5" y="1"/>
                  </a:moveTo>
                  <a:cubicBezTo>
                    <a:pt x="5" y="2"/>
                    <a:pt x="5" y="3"/>
                    <a:pt x="3" y="4"/>
                  </a:cubicBezTo>
                  <a:cubicBezTo>
                    <a:pt x="2" y="4"/>
                    <a:pt x="0" y="4"/>
                    <a:pt x="0" y="4"/>
                  </a:cubicBezTo>
                  <a:cubicBezTo>
                    <a:pt x="0" y="3"/>
                    <a:pt x="0" y="2"/>
                    <a:pt x="2" y="1"/>
                  </a:cubicBezTo>
                  <a:cubicBezTo>
                    <a:pt x="3" y="0"/>
                    <a:pt x="5" y="0"/>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5" name="Group 163">
            <a:extLst>
              <a:ext uri="{FF2B5EF4-FFF2-40B4-BE49-F238E27FC236}">
                <a16:creationId xmlns:a16="http://schemas.microsoft.com/office/drawing/2014/main" id="{A05B7A96-19DF-4636-9299-C453E518FB60}"/>
              </a:ext>
            </a:extLst>
          </p:cNvPr>
          <p:cNvGrpSpPr>
            <a:grpSpLocks noChangeAspect="1"/>
          </p:cNvGrpSpPr>
          <p:nvPr/>
        </p:nvGrpSpPr>
        <p:grpSpPr bwMode="auto">
          <a:xfrm>
            <a:off x="-709854" y="6022973"/>
            <a:ext cx="1492250" cy="1492251"/>
            <a:chOff x="229" y="383"/>
            <a:chExt cx="940" cy="940"/>
          </a:xfrm>
        </p:grpSpPr>
        <p:sp>
          <p:nvSpPr>
            <p:cNvPr id="3073" name="Freeform 164">
              <a:extLst>
                <a:ext uri="{FF2B5EF4-FFF2-40B4-BE49-F238E27FC236}">
                  <a16:creationId xmlns:a16="http://schemas.microsoft.com/office/drawing/2014/main" id="{57703140-3F5B-4144-9FC7-4E1259B01F29}"/>
                </a:ext>
              </a:extLst>
            </p:cNvPr>
            <p:cNvSpPr>
              <a:spLocks/>
            </p:cNvSpPr>
            <p:nvPr/>
          </p:nvSpPr>
          <p:spPr bwMode="auto">
            <a:xfrm>
              <a:off x="764" y="383"/>
              <a:ext cx="405" cy="450"/>
            </a:xfrm>
            <a:custGeom>
              <a:avLst/>
              <a:gdLst>
                <a:gd name="T0" fmla="*/ 143 w 170"/>
                <a:gd name="T1" fmla="*/ 105 h 188"/>
                <a:gd name="T2" fmla="*/ 143 w 170"/>
                <a:gd name="T3" fmla="*/ 70 h 188"/>
                <a:gd name="T4" fmla="*/ 148 w 170"/>
                <a:gd name="T5" fmla="*/ 64 h 188"/>
                <a:gd name="T6" fmla="*/ 152 w 170"/>
                <a:gd name="T7" fmla="*/ 60 h 188"/>
                <a:gd name="T8" fmla="*/ 157 w 170"/>
                <a:gd name="T9" fmla="*/ 57 h 188"/>
                <a:gd name="T10" fmla="*/ 153 w 170"/>
                <a:gd name="T11" fmla="*/ 38 h 188"/>
                <a:gd name="T12" fmla="*/ 154 w 170"/>
                <a:gd name="T13" fmla="*/ 28 h 188"/>
                <a:gd name="T14" fmla="*/ 157 w 170"/>
                <a:gd name="T15" fmla="*/ 19 h 188"/>
                <a:gd name="T16" fmla="*/ 165 w 170"/>
                <a:gd name="T17" fmla="*/ 5 h 188"/>
                <a:gd name="T18" fmla="*/ 170 w 170"/>
                <a:gd name="T19" fmla="*/ 0 h 188"/>
                <a:gd name="T20" fmla="*/ 163 w 170"/>
                <a:gd name="T21" fmla="*/ 2 h 188"/>
                <a:gd name="T22" fmla="*/ 147 w 170"/>
                <a:gd name="T23" fmla="*/ 5 h 188"/>
                <a:gd name="T24" fmla="*/ 137 w 170"/>
                <a:gd name="T25" fmla="*/ 6 h 188"/>
                <a:gd name="T26" fmla="*/ 126 w 170"/>
                <a:gd name="T27" fmla="*/ 6 h 188"/>
                <a:gd name="T28" fmla="*/ 106 w 170"/>
                <a:gd name="T29" fmla="*/ 1 h 188"/>
                <a:gd name="T30" fmla="*/ 102 w 170"/>
                <a:gd name="T31" fmla="*/ 7 h 188"/>
                <a:gd name="T32" fmla="*/ 97 w 170"/>
                <a:gd name="T33" fmla="*/ 13 h 188"/>
                <a:gd name="T34" fmla="*/ 90 w 170"/>
                <a:gd name="T35" fmla="*/ 19 h 188"/>
                <a:gd name="T36" fmla="*/ 52 w 170"/>
                <a:gd name="T37" fmla="*/ 27 h 188"/>
                <a:gd name="T38" fmla="*/ 51 w 170"/>
                <a:gd name="T39" fmla="*/ 36 h 188"/>
                <a:gd name="T40" fmla="*/ 47 w 170"/>
                <a:gd name="T41" fmla="*/ 55 h 188"/>
                <a:gd name="T42" fmla="*/ 17 w 170"/>
                <a:gd name="T43" fmla="*/ 86 h 188"/>
                <a:gd name="T44" fmla="*/ 19 w 170"/>
                <a:gd name="T45" fmla="*/ 92 h 188"/>
                <a:gd name="T46" fmla="*/ 20 w 170"/>
                <a:gd name="T47" fmla="*/ 105 h 188"/>
                <a:gd name="T48" fmla="*/ 0 w 170"/>
                <a:gd name="T49" fmla="*/ 137 h 188"/>
                <a:gd name="T50" fmla="*/ 10 w 170"/>
                <a:gd name="T51" fmla="*/ 152 h 188"/>
                <a:gd name="T52" fmla="*/ 11 w 170"/>
                <a:gd name="T53" fmla="*/ 188 h 188"/>
                <a:gd name="T54" fmla="*/ 43 w 170"/>
                <a:gd name="T55" fmla="*/ 173 h 188"/>
                <a:gd name="T56" fmla="*/ 60 w 170"/>
                <a:gd name="T57" fmla="*/ 177 h 188"/>
                <a:gd name="T58" fmla="*/ 82 w 170"/>
                <a:gd name="T59" fmla="*/ 148 h 188"/>
                <a:gd name="T60" fmla="*/ 94 w 170"/>
                <a:gd name="T61" fmla="*/ 146 h 188"/>
                <a:gd name="T62" fmla="*/ 100 w 170"/>
                <a:gd name="T63" fmla="*/ 146 h 188"/>
                <a:gd name="T64" fmla="*/ 119 w 170"/>
                <a:gd name="T65" fmla="*/ 113 h 188"/>
                <a:gd name="T66" fmla="*/ 135 w 170"/>
                <a:gd name="T67" fmla="*/ 106 h 188"/>
                <a:gd name="T68" fmla="*/ 143 w 170"/>
                <a:gd name="T69" fmla="*/ 10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0" h="188">
                  <a:moveTo>
                    <a:pt x="143" y="105"/>
                  </a:moveTo>
                  <a:cubicBezTo>
                    <a:pt x="133" y="91"/>
                    <a:pt x="136" y="78"/>
                    <a:pt x="143" y="70"/>
                  </a:cubicBezTo>
                  <a:cubicBezTo>
                    <a:pt x="144" y="68"/>
                    <a:pt x="146" y="66"/>
                    <a:pt x="148" y="64"/>
                  </a:cubicBezTo>
                  <a:cubicBezTo>
                    <a:pt x="149" y="63"/>
                    <a:pt x="151" y="62"/>
                    <a:pt x="152" y="60"/>
                  </a:cubicBezTo>
                  <a:cubicBezTo>
                    <a:pt x="155" y="58"/>
                    <a:pt x="157" y="57"/>
                    <a:pt x="157" y="57"/>
                  </a:cubicBezTo>
                  <a:cubicBezTo>
                    <a:pt x="154" y="51"/>
                    <a:pt x="153" y="44"/>
                    <a:pt x="153" y="38"/>
                  </a:cubicBezTo>
                  <a:cubicBezTo>
                    <a:pt x="153" y="34"/>
                    <a:pt x="154" y="31"/>
                    <a:pt x="154" y="28"/>
                  </a:cubicBezTo>
                  <a:cubicBezTo>
                    <a:pt x="155" y="25"/>
                    <a:pt x="156" y="22"/>
                    <a:pt x="157" y="19"/>
                  </a:cubicBezTo>
                  <a:cubicBezTo>
                    <a:pt x="160" y="13"/>
                    <a:pt x="163" y="9"/>
                    <a:pt x="165" y="5"/>
                  </a:cubicBezTo>
                  <a:cubicBezTo>
                    <a:pt x="168" y="2"/>
                    <a:pt x="170" y="0"/>
                    <a:pt x="170" y="0"/>
                  </a:cubicBezTo>
                  <a:cubicBezTo>
                    <a:pt x="170" y="0"/>
                    <a:pt x="167" y="1"/>
                    <a:pt x="163" y="2"/>
                  </a:cubicBezTo>
                  <a:cubicBezTo>
                    <a:pt x="159" y="2"/>
                    <a:pt x="153" y="4"/>
                    <a:pt x="147" y="5"/>
                  </a:cubicBezTo>
                  <a:cubicBezTo>
                    <a:pt x="144" y="5"/>
                    <a:pt x="141" y="6"/>
                    <a:pt x="137" y="6"/>
                  </a:cubicBezTo>
                  <a:cubicBezTo>
                    <a:pt x="134" y="6"/>
                    <a:pt x="130" y="6"/>
                    <a:pt x="126" y="6"/>
                  </a:cubicBezTo>
                  <a:cubicBezTo>
                    <a:pt x="119" y="6"/>
                    <a:pt x="112" y="5"/>
                    <a:pt x="106" y="1"/>
                  </a:cubicBezTo>
                  <a:cubicBezTo>
                    <a:pt x="106" y="1"/>
                    <a:pt x="104" y="4"/>
                    <a:pt x="102" y="7"/>
                  </a:cubicBezTo>
                  <a:cubicBezTo>
                    <a:pt x="100" y="9"/>
                    <a:pt x="99" y="11"/>
                    <a:pt x="97" y="13"/>
                  </a:cubicBezTo>
                  <a:cubicBezTo>
                    <a:pt x="95" y="15"/>
                    <a:pt x="93" y="17"/>
                    <a:pt x="90" y="19"/>
                  </a:cubicBezTo>
                  <a:cubicBezTo>
                    <a:pt x="81" y="28"/>
                    <a:pt x="68" y="34"/>
                    <a:pt x="52" y="27"/>
                  </a:cubicBezTo>
                  <a:cubicBezTo>
                    <a:pt x="52" y="27"/>
                    <a:pt x="52" y="31"/>
                    <a:pt x="51" y="36"/>
                  </a:cubicBezTo>
                  <a:cubicBezTo>
                    <a:pt x="50" y="41"/>
                    <a:pt x="49" y="48"/>
                    <a:pt x="47" y="55"/>
                  </a:cubicBezTo>
                  <a:cubicBezTo>
                    <a:pt x="42" y="69"/>
                    <a:pt x="34" y="84"/>
                    <a:pt x="17" y="86"/>
                  </a:cubicBezTo>
                  <a:cubicBezTo>
                    <a:pt x="17" y="86"/>
                    <a:pt x="18" y="89"/>
                    <a:pt x="19" y="92"/>
                  </a:cubicBezTo>
                  <a:cubicBezTo>
                    <a:pt x="20" y="95"/>
                    <a:pt x="21" y="100"/>
                    <a:pt x="20" y="105"/>
                  </a:cubicBezTo>
                  <a:cubicBezTo>
                    <a:pt x="20" y="116"/>
                    <a:pt x="16" y="128"/>
                    <a:pt x="0" y="137"/>
                  </a:cubicBezTo>
                  <a:cubicBezTo>
                    <a:pt x="0" y="137"/>
                    <a:pt x="6" y="143"/>
                    <a:pt x="10" y="152"/>
                  </a:cubicBezTo>
                  <a:cubicBezTo>
                    <a:pt x="14" y="161"/>
                    <a:pt x="17" y="174"/>
                    <a:pt x="11" y="188"/>
                  </a:cubicBezTo>
                  <a:cubicBezTo>
                    <a:pt x="21" y="176"/>
                    <a:pt x="33" y="173"/>
                    <a:pt x="43" y="173"/>
                  </a:cubicBezTo>
                  <a:cubicBezTo>
                    <a:pt x="53" y="173"/>
                    <a:pt x="60" y="177"/>
                    <a:pt x="60" y="177"/>
                  </a:cubicBezTo>
                  <a:cubicBezTo>
                    <a:pt x="62" y="159"/>
                    <a:pt x="72" y="152"/>
                    <a:pt x="82" y="148"/>
                  </a:cubicBezTo>
                  <a:cubicBezTo>
                    <a:pt x="86" y="147"/>
                    <a:pt x="91" y="146"/>
                    <a:pt x="94" y="146"/>
                  </a:cubicBezTo>
                  <a:cubicBezTo>
                    <a:pt x="98" y="146"/>
                    <a:pt x="100" y="146"/>
                    <a:pt x="100" y="146"/>
                  </a:cubicBezTo>
                  <a:cubicBezTo>
                    <a:pt x="97" y="130"/>
                    <a:pt x="108" y="119"/>
                    <a:pt x="119" y="113"/>
                  </a:cubicBezTo>
                  <a:cubicBezTo>
                    <a:pt x="125" y="110"/>
                    <a:pt x="131" y="108"/>
                    <a:pt x="135" y="106"/>
                  </a:cubicBezTo>
                  <a:cubicBezTo>
                    <a:pt x="140" y="105"/>
                    <a:pt x="143" y="105"/>
                    <a:pt x="143" y="105"/>
                  </a:cubicBezTo>
                </a:path>
              </a:pathLst>
            </a:custGeom>
            <a:solidFill>
              <a:srgbClr val="1EB4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5" name="Freeform 165">
              <a:extLst>
                <a:ext uri="{FF2B5EF4-FFF2-40B4-BE49-F238E27FC236}">
                  <a16:creationId xmlns:a16="http://schemas.microsoft.com/office/drawing/2014/main" id="{374695DE-3838-4544-9B66-F786C0D56005}"/>
                </a:ext>
              </a:extLst>
            </p:cNvPr>
            <p:cNvSpPr>
              <a:spLocks/>
            </p:cNvSpPr>
            <p:nvPr/>
          </p:nvSpPr>
          <p:spPr bwMode="auto">
            <a:xfrm>
              <a:off x="764" y="383"/>
              <a:ext cx="405" cy="450"/>
            </a:xfrm>
            <a:custGeom>
              <a:avLst/>
              <a:gdLst>
                <a:gd name="T0" fmla="*/ 143 w 170"/>
                <a:gd name="T1" fmla="*/ 70 h 188"/>
                <a:gd name="T2" fmla="*/ 152 w 170"/>
                <a:gd name="T3" fmla="*/ 60 h 188"/>
                <a:gd name="T4" fmla="*/ 153 w 170"/>
                <a:gd name="T5" fmla="*/ 38 h 188"/>
                <a:gd name="T6" fmla="*/ 157 w 170"/>
                <a:gd name="T7" fmla="*/ 19 h 188"/>
                <a:gd name="T8" fmla="*/ 170 w 170"/>
                <a:gd name="T9" fmla="*/ 0 h 188"/>
                <a:gd name="T10" fmla="*/ 170 w 170"/>
                <a:gd name="T11" fmla="*/ 0 h 188"/>
                <a:gd name="T12" fmla="*/ 147 w 170"/>
                <a:gd name="T13" fmla="*/ 5 h 188"/>
                <a:gd name="T14" fmla="*/ 126 w 170"/>
                <a:gd name="T15" fmla="*/ 6 h 188"/>
                <a:gd name="T16" fmla="*/ 102 w 170"/>
                <a:gd name="T17" fmla="*/ 7 h 188"/>
                <a:gd name="T18" fmla="*/ 90 w 170"/>
                <a:gd name="T19" fmla="*/ 19 h 188"/>
                <a:gd name="T20" fmla="*/ 51 w 170"/>
                <a:gd name="T21" fmla="*/ 36 h 188"/>
                <a:gd name="T22" fmla="*/ 17 w 170"/>
                <a:gd name="T23" fmla="*/ 86 h 188"/>
                <a:gd name="T24" fmla="*/ 20 w 170"/>
                <a:gd name="T25" fmla="*/ 105 h 188"/>
                <a:gd name="T26" fmla="*/ 10 w 170"/>
                <a:gd name="T27" fmla="*/ 152 h 188"/>
                <a:gd name="T28" fmla="*/ 16 w 170"/>
                <a:gd name="T29" fmla="*/ 174 h 188"/>
                <a:gd name="T30" fmla="*/ 20 w 170"/>
                <a:gd name="T31" fmla="*/ 126 h 188"/>
                <a:gd name="T32" fmla="*/ 28 w 170"/>
                <a:gd name="T33" fmla="*/ 89 h 188"/>
                <a:gd name="T34" fmla="*/ 49 w 170"/>
                <a:gd name="T35" fmla="*/ 65 h 188"/>
                <a:gd name="T36" fmla="*/ 64 w 170"/>
                <a:gd name="T37" fmla="*/ 36 h 188"/>
                <a:gd name="T38" fmla="*/ 95 w 170"/>
                <a:gd name="T39" fmla="*/ 26 h 188"/>
                <a:gd name="T40" fmla="*/ 107 w 170"/>
                <a:gd name="T41" fmla="*/ 8 h 188"/>
                <a:gd name="T42" fmla="*/ 123 w 170"/>
                <a:gd name="T43" fmla="*/ 12 h 188"/>
                <a:gd name="T44" fmla="*/ 152 w 170"/>
                <a:gd name="T45" fmla="*/ 16 h 188"/>
                <a:gd name="T46" fmla="*/ 147 w 170"/>
                <a:gd name="T47" fmla="*/ 40 h 188"/>
                <a:gd name="T48" fmla="*/ 151 w 170"/>
                <a:gd name="T49" fmla="*/ 55 h 188"/>
                <a:gd name="T50" fmla="*/ 136 w 170"/>
                <a:gd name="T51" fmla="*/ 65 h 188"/>
                <a:gd name="T52" fmla="*/ 132 w 170"/>
                <a:gd name="T53" fmla="*/ 95 h 188"/>
                <a:gd name="T54" fmla="*/ 110 w 170"/>
                <a:gd name="T55" fmla="*/ 113 h 188"/>
                <a:gd name="T56" fmla="*/ 94 w 170"/>
                <a:gd name="T57" fmla="*/ 136 h 188"/>
                <a:gd name="T58" fmla="*/ 63 w 170"/>
                <a:gd name="T59" fmla="*/ 155 h 188"/>
                <a:gd name="T60" fmla="*/ 21 w 170"/>
                <a:gd name="T61" fmla="*/ 177 h 188"/>
                <a:gd name="T62" fmla="*/ 43 w 170"/>
                <a:gd name="T63" fmla="*/ 173 h 188"/>
                <a:gd name="T64" fmla="*/ 82 w 170"/>
                <a:gd name="T65" fmla="*/ 148 h 188"/>
                <a:gd name="T66" fmla="*/ 100 w 170"/>
                <a:gd name="T67" fmla="*/ 146 h 188"/>
                <a:gd name="T68" fmla="*/ 135 w 170"/>
                <a:gd name="T69" fmla="*/ 10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0" h="188">
                  <a:moveTo>
                    <a:pt x="143" y="105"/>
                  </a:moveTo>
                  <a:cubicBezTo>
                    <a:pt x="133" y="91"/>
                    <a:pt x="137" y="78"/>
                    <a:pt x="143" y="70"/>
                  </a:cubicBezTo>
                  <a:cubicBezTo>
                    <a:pt x="144" y="68"/>
                    <a:pt x="146" y="66"/>
                    <a:pt x="148" y="64"/>
                  </a:cubicBezTo>
                  <a:cubicBezTo>
                    <a:pt x="149" y="63"/>
                    <a:pt x="151" y="62"/>
                    <a:pt x="152" y="60"/>
                  </a:cubicBezTo>
                  <a:cubicBezTo>
                    <a:pt x="155" y="58"/>
                    <a:pt x="157" y="57"/>
                    <a:pt x="157" y="57"/>
                  </a:cubicBezTo>
                  <a:cubicBezTo>
                    <a:pt x="154" y="51"/>
                    <a:pt x="153" y="44"/>
                    <a:pt x="153" y="38"/>
                  </a:cubicBezTo>
                  <a:cubicBezTo>
                    <a:pt x="153" y="34"/>
                    <a:pt x="154" y="31"/>
                    <a:pt x="154" y="28"/>
                  </a:cubicBezTo>
                  <a:cubicBezTo>
                    <a:pt x="155" y="25"/>
                    <a:pt x="156" y="22"/>
                    <a:pt x="157" y="19"/>
                  </a:cubicBezTo>
                  <a:cubicBezTo>
                    <a:pt x="160" y="13"/>
                    <a:pt x="163" y="9"/>
                    <a:pt x="165" y="5"/>
                  </a:cubicBezTo>
                  <a:cubicBezTo>
                    <a:pt x="168" y="2"/>
                    <a:pt x="170" y="0"/>
                    <a:pt x="170" y="0"/>
                  </a:cubicBezTo>
                  <a:cubicBezTo>
                    <a:pt x="170" y="0"/>
                    <a:pt x="170" y="0"/>
                    <a:pt x="170" y="0"/>
                  </a:cubicBezTo>
                  <a:cubicBezTo>
                    <a:pt x="170" y="0"/>
                    <a:pt x="170" y="0"/>
                    <a:pt x="170" y="0"/>
                  </a:cubicBezTo>
                  <a:cubicBezTo>
                    <a:pt x="170" y="0"/>
                    <a:pt x="167" y="1"/>
                    <a:pt x="163" y="2"/>
                  </a:cubicBezTo>
                  <a:cubicBezTo>
                    <a:pt x="159" y="2"/>
                    <a:pt x="153" y="4"/>
                    <a:pt x="147" y="5"/>
                  </a:cubicBezTo>
                  <a:cubicBezTo>
                    <a:pt x="144" y="5"/>
                    <a:pt x="141" y="6"/>
                    <a:pt x="137" y="6"/>
                  </a:cubicBezTo>
                  <a:cubicBezTo>
                    <a:pt x="134" y="6"/>
                    <a:pt x="130" y="6"/>
                    <a:pt x="126" y="6"/>
                  </a:cubicBezTo>
                  <a:cubicBezTo>
                    <a:pt x="119" y="6"/>
                    <a:pt x="112" y="5"/>
                    <a:pt x="106" y="1"/>
                  </a:cubicBezTo>
                  <a:cubicBezTo>
                    <a:pt x="106" y="1"/>
                    <a:pt x="104" y="4"/>
                    <a:pt x="102" y="7"/>
                  </a:cubicBezTo>
                  <a:cubicBezTo>
                    <a:pt x="100" y="9"/>
                    <a:pt x="99" y="11"/>
                    <a:pt x="97" y="13"/>
                  </a:cubicBezTo>
                  <a:cubicBezTo>
                    <a:pt x="95" y="15"/>
                    <a:pt x="93" y="17"/>
                    <a:pt x="90" y="19"/>
                  </a:cubicBezTo>
                  <a:cubicBezTo>
                    <a:pt x="81" y="28"/>
                    <a:pt x="68" y="34"/>
                    <a:pt x="52" y="27"/>
                  </a:cubicBezTo>
                  <a:cubicBezTo>
                    <a:pt x="52" y="27"/>
                    <a:pt x="52" y="31"/>
                    <a:pt x="51" y="36"/>
                  </a:cubicBezTo>
                  <a:cubicBezTo>
                    <a:pt x="50" y="41"/>
                    <a:pt x="49" y="48"/>
                    <a:pt x="47" y="55"/>
                  </a:cubicBezTo>
                  <a:cubicBezTo>
                    <a:pt x="42" y="69"/>
                    <a:pt x="34" y="84"/>
                    <a:pt x="17" y="86"/>
                  </a:cubicBezTo>
                  <a:cubicBezTo>
                    <a:pt x="17" y="86"/>
                    <a:pt x="18" y="89"/>
                    <a:pt x="19" y="92"/>
                  </a:cubicBezTo>
                  <a:cubicBezTo>
                    <a:pt x="20" y="95"/>
                    <a:pt x="21" y="100"/>
                    <a:pt x="20" y="105"/>
                  </a:cubicBezTo>
                  <a:cubicBezTo>
                    <a:pt x="20" y="116"/>
                    <a:pt x="16" y="128"/>
                    <a:pt x="0" y="137"/>
                  </a:cubicBezTo>
                  <a:cubicBezTo>
                    <a:pt x="0" y="137"/>
                    <a:pt x="6" y="143"/>
                    <a:pt x="10" y="152"/>
                  </a:cubicBezTo>
                  <a:cubicBezTo>
                    <a:pt x="14" y="161"/>
                    <a:pt x="17" y="174"/>
                    <a:pt x="11" y="188"/>
                  </a:cubicBezTo>
                  <a:cubicBezTo>
                    <a:pt x="11" y="188"/>
                    <a:pt x="14" y="183"/>
                    <a:pt x="16" y="174"/>
                  </a:cubicBezTo>
                  <a:cubicBezTo>
                    <a:pt x="17" y="165"/>
                    <a:pt x="17" y="153"/>
                    <a:pt x="8" y="139"/>
                  </a:cubicBezTo>
                  <a:cubicBezTo>
                    <a:pt x="8" y="139"/>
                    <a:pt x="15" y="134"/>
                    <a:pt x="20" y="126"/>
                  </a:cubicBezTo>
                  <a:cubicBezTo>
                    <a:pt x="25" y="117"/>
                    <a:pt x="29" y="105"/>
                    <a:pt x="24" y="91"/>
                  </a:cubicBezTo>
                  <a:cubicBezTo>
                    <a:pt x="24" y="91"/>
                    <a:pt x="26" y="90"/>
                    <a:pt x="28" y="89"/>
                  </a:cubicBezTo>
                  <a:cubicBezTo>
                    <a:pt x="31" y="87"/>
                    <a:pt x="34" y="85"/>
                    <a:pt x="38" y="81"/>
                  </a:cubicBezTo>
                  <a:cubicBezTo>
                    <a:pt x="41" y="77"/>
                    <a:pt x="45" y="72"/>
                    <a:pt x="49" y="65"/>
                  </a:cubicBezTo>
                  <a:cubicBezTo>
                    <a:pt x="52" y="58"/>
                    <a:pt x="55" y="48"/>
                    <a:pt x="58" y="36"/>
                  </a:cubicBezTo>
                  <a:cubicBezTo>
                    <a:pt x="58" y="36"/>
                    <a:pt x="60" y="36"/>
                    <a:pt x="64" y="36"/>
                  </a:cubicBezTo>
                  <a:cubicBezTo>
                    <a:pt x="68" y="36"/>
                    <a:pt x="73" y="35"/>
                    <a:pt x="79" y="34"/>
                  </a:cubicBezTo>
                  <a:cubicBezTo>
                    <a:pt x="84" y="32"/>
                    <a:pt x="90" y="30"/>
                    <a:pt x="95" y="26"/>
                  </a:cubicBezTo>
                  <a:cubicBezTo>
                    <a:pt x="98" y="24"/>
                    <a:pt x="100" y="21"/>
                    <a:pt x="102" y="18"/>
                  </a:cubicBezTo>
                  <a:cubicBezTo>
                    <a:pt x="104" y="16"/>
                    <a:pt x="106" y="12"/>
                    <a:pt x="107" y="8"/>
                  </a:cubicBezTo>
                  <a:cubicBezTo>
                    <a:pt x="107" y="8"/>
                    <a:pt x="109" y="9"/>
                    <a:pt x="112" y="10"/>
                  </a:cubicBezTo>
                  <a:cubicBezTo>
                    <a:pt x="114" y="11"/>
                    <a:pt x="118" y="12"/>
                    <a:pt x="123" y="12"/>
                  </a:cubicBezTo>
                  <a:cubicBezTo>
                    <a:pt x="133" y="14"/>
                    <a:pt x="145" y="13"/>
                    <a:pt x="157" y="8"/>
                  </a:cubicBezTo>
                  <a:cubicBezTo>
                    <a:pt x="155" y="10"/>
                    <a:pt x="153" y="13"/>
                    <a:pt x="152" y="16"/>
                  </a:cubicBezTo>
                  <a:cubicBezTo>
                    <a:pt x="150" y="19"/>
                    <a:pt x="149" y="22"/>
                    <a:pt x="149" y="24"/>
                  </a:cubicBezTo>
                  <a:cubicBezTo>
                    <a:pt x="147" y="30"/>
                    <a:pt x="147" y="35"/>
                    <a:pt x="147" y="40"/>
                  </a:cubicBezTo>
                  <a:cubicBezTo>
                    <a:pt x="148" y="44"/>
                    <a:pt x="149" y="48"/>
                    <a:pt x="150" y="51"/>
                  </a:cubicBezTo>
                  <a:cubicBezTo>
                    <a:pt x="151" y="54"/>
                    <a:pt x="151" y="55"/>
                    <a:pt x="151" y="55"/>
                  </a:cubicBezTo>
                  <a:cubicBezTo>
                    <a:pt x="148" y="56"/>
                    <a:pt x="145" y="57"/>
                    <a:pt x="142" y="59"/>
                  </a:cubicBezTo>
                  <a:cubicBezTo>
                    <a:pt x="140" y="61"/>
                    <a:pt x="138" y="63"/>
                    <a:pt x="136" y="65"/>
                  </a:cubicBezTo>
                  <a:cubicBezTo>
                    <a:pt x="133" y="70"/>
                    <a:pt x="132" y="76"/>
                    <a:pt x="131" y="81"/>
                  </a:cubicBezTo>
                  <a:cubicBezTo>
                    <a:pt x="131" y="86"/>
                    <a:pt x="131" y="91"/>
                    <a:pt x="132" y="95"/>
                  </a:cubicBezTo>
                  <a:cubicBezTo>
                    <a:pt x="133" y="98"/>
                    <a:pt x="133" y="101"/>
                    <a:pt x="133" y="101"/>
                  </a:cubicBezTo>
                  <a:cubicBezTo>
                    <a:pt x="123" y="104"/>
                    <a:pt x="115" y="108"/>
                    <a:pt x="110" y="113"/>
                  </a:cubicBezTo>
                  <a:cubicBezTo>
                    <a:pt x="104" y="117"/>
                    <a:pt x="100" y="122"/>
                    <a:pt x="98" y="126"/>
                  </a:cubicBezTo>
                  <a:cubicBezTo>
                    <a:pt x="95" y="130"/>
                    <a:pt x="94" y="134"/>
                    <a:pt x="94" y="136"/>
                  </a:cubicBezTo>
                  <a:cubicBezTo>
                    <a:pt x="93" y="139"/>
                    <a:pt x="93" y="141"/>
                    <a:pt x="93" y="141"/>
                  </a:cubicBezTo>
                  <a:cubicBezTo>
                    <a:pt x="78" y="140"/>
                    <a:pt x="69" y="147"/>
                    <a:pt x="63" y="155"/>
                  </a:cubicBezTo>
                  <a:cubicBezTo>
                    <a:pt x="58" y="163"/>
                    <a:pt x="56" y="170"/>
                    <a:pt x="56" y="170"/>
                  </a:cubicBezTo>
                  <a:cubicBezTo>
                    <a:pt x="40" y="168"/>
                    <a:pt x="28" y="172"/>
                    <a:pt x="21" y="177"/>
                  </a:cubicBezTo>
                  <a:cubicBezTo>
                    <a:pt x="14" y="182"/>
                    <a:pt x="11" y="188"/>
                    <a:pt x="11" y="188"/>
                  </a:cubicBezTo>
                  <a:cubicBezTo>
                    <a:pt x="21" y="176"/>
                    <a:pt x="33" y="173"/>
                    <a:pt x="43" y="173"/>
                  </a:cubicBezTo>
                  <a:cubicBezTo>
                    <a:pt x="53" y="173"/>
                    <a:pt x="60" y="177"/>
                    <a:pt x="60" y="177"/>
                  </a:cubicBezTo>
                  <a:cubicBezTo>
                    <a:pt x="62" y="159"/>
                    <a:pt x="72" y="152"/>
                    <a:pt x="82" y="148"/>
                  </a:cubicBezTo>
                  <a:cubicBezTo>
                    <a:pt x="86" y="147"/>
                    <a:pt x="91" y="146"/>
                    <a:pt x="94" y="146"/>
                  </a:cubicBezTo>
                  <a:cubicBezTo>
                    <a:pt x="98" y="146"/>
                    <a:pt x="100" y="146"/>
                    <a:pt x="100" y="146"/>
                  </a:cubicBezTo>
                  <a:cubicBezTo>
                    <a:pt x="97" y="130"/>
                    <a:pt x="108" y="119"/>
                    <a:pt x="119" y="113"/>
                  </a:cubicBezTo>
                  <a:cubicBezTo>
                    <a:pt x="125" y="110"/>
                    <a:pt x="131" y="108"/>
                    <a:pt x="135" y="106"/>
                  </a:cubicBezTo>
                  <a:cubicBezTo>
                    <a:pt x="140" y="105"/>
                    <a:pt x="143" y="105"/>
                    <a:pt x="143" y="105"/>
                  </a:cubicBezTo>
                </a:path>
              </a:pathLst>
            </a:custGeom>
            <a:solidFill>
              <a:srgbClr val="58B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6" name="Freeform 166">
              <a:extLst>
                <a:ext uri="{FF2B5EF4-FFF2-40B4-BE49-F238E27FC236}">
                  <a16:creationId xmlns:a16="http://schemas.microsoft.com/office/drawing/2014/main" id="{84EC1DA7-200F-43C5-8563-69766C323D76}"/>
                </a:ext>
              </a:extLst>
            </p:cNvPr>
            <p:cNvSpPr>
              <a:spLocks/>
            </p:cNvSpPr>
            <p:nvPr/>
          </p:nvSpPr>
          <p:spPr bwMode="auto">
            <a:xfrm>
              <a:off x="799" y="405"/>
              <a:ext cx="337" cy="411"/>
            </a:xfrm>
            <a:custGeom>
              <a:avLst/>
              <a:gdLst>
                <a:gd name="T0" fmla="*/ 102 w 141"/>
                <a:gd name="T1" fmla="*/ 66 h 172"/>
                <a:gd name="T2" fmla="*/ 78 w 141"/>
                <a:gd name="T3" fmla="*/ 66 h 172"/>
                <a:gd name="T4" fmla="*/ 96 w 141"/>
                <a:gd name="T5" fmla="*/ 45 h 172"/>
                <a:gd name="T6" fmla="*/ 115 w 141"/>
                <a:gd name="T7" fmla="*/ 44 h 172"/>
                <a:gd name="T8" fmla="*/ 122 w 141"/>
                <a:gd name="T9" fmla="*/ 44 h 172"/>
                <a:gd name="T10" fmla="*/ 106 w 141"/>
                <a:gd name="T11" fmla="*/ 43 h 172"/>
                <a:gd name="T12" fmla="*/ 98 w 141"/>
                <a:gd name="T13" fmla="*/ 42 h 172"/>
                <a:gd name="T14" fmla="*/ 119 w 141"/>
                <a:gd name="T15" fmla="*/ 20 h 172"/>
                <a:gd name="T16" fmla="*/ 131 w 141"/>
                <a:gd name="T17" fmla="*/ 21 h 172"/>
                <a:gd name="T18" fmla="*/ 134 w 141"/>
                <a:gd name="T19" fmla="*/ 21 h 172"/>
                <a:gd name="T20" fmla="*/ 120 w 141"/>
                <a:gd name="T21" fmla="*/ 19 h 172"/>
                <a:gd name="T22" fmla="*/ 125 w 141"/>
                <a:gd name="T23" fmla="*/ 14 h 172"/>
                <a:gd name="T24" fmla="*/ 129 w 141"/>
                <a:gd name="T25" fmla="*/ 10 h 172"/>
                <a:gd name="T26" fmla="*/ 136 w 141"/>
                <a:gd name="T27" fmla="*/ 4 h 172"/>
                <a:gd name="T28" fmla="*/ 141 w 141"/>
                <a:gd name="T29" fmla="*/ 0 h 172"/>
                <a:gd name="T30" fmla="*/ 135 w 141"/>
                <a:gd name="T31" fmla="*/ 4 h 172"/>
                <a:gd name="T32" fmla="*/ 128 w 141"/>
                <a:gd name="T33" fmla="*/ 9 h 172"/>
                <a:gd name="T34" fmla="*/ 124 w 141"/>
                <a:gd name="T35" fmla="*/ 13 h 172"/>
                <a:gd name="T36" fmla="*/ 119 w 141"/>
                <a:gd name="T37" fmla="*/ 17 h 172"/>
                <a:gd name="T38" fmla="*/ 119 w 141"/>
                <a:gd name="T39" fmla="*/ 2 h 172"/>
                <a:gd name="T40" fmla="*/ 118 w 141"/>
                <a:gd name="T41" fmla="*/ 6 h 172"/>
                <a:gd name="T42" fmla="*/ 118 w 141"/>
                <a:gd name="T43" fmla="*/ 18 h 172"/>
                <a:gd name="T44" fmla="*/ 95 w 141"/>
                <a:gd name="T45" fmla="*/ 40 h 172"/>
                <a:gd name="T46" fmla="*/ 94 w 141"/>
                <a:gd name="T47" fmla="*/ 31 h 172"/>
                <a:gd name="T48" fmla="*/ 93 w 141"/>
                <a:gd name="T49" fmla="*/ 15 h 172"/>
                <a:gd name="T50" fmla="*/ 93 w 141"/>
                <a:gd name="T51" fmla="*/ 22 h 172"/>
                <a:gd name="T52" fmla="*/ 93 w 141"/>
                <a:gd name="T53" fmla="*/ 42 h 172"/>
                <a:gd name="T54" fmla="*/ 75 w 141"/>
                <a:gd name="T55" fmla="*/ 63 h 172"/>
                <a:gd name="T56" fmla="*/ 71 w 141"/>
                <a:gd name="T57" fmla="*/ 39 h 172"/>
                <a:gd name="T58" fmla="*/ 71 w 141"/>
                <a:gd name="T59" fmla="*/ 46 h 172"/>
                <a:gd name="T60" fmla="*/ 73 w 141"/>
                <a:gd name="T61" fmla="*/ 65 h 172"/>
                <a:gd name="T62" fmla="*/ 62 w 141"/>
                <a:gd name="T63" fmla="*/ 79 h 172"/>
                <a:gd name="T64" fmla="*/ 56 w 141"/>
                <a:gd name="T65" fmla="*/ 87 h 172"/>
                <a:gd name="T66" fmla="*/ 51 w 141"/>
                <a:gd name="T67" fmla="*/ 63 h 172"/>
                <a:gd name="T68" fmla="*/ 52 w 141"/>
                <a:gd name="T69" fmla="*/ 70 h 172"/>
                <a:gd name="T70" fmla="*/ 54 w 141"/>
                <a:gd name="T71" fmla="*/ 89 h 172"/>
                <a:gd name="T72" fmla="*/ 38 w 141"/>
                <a:gd name="T73" fmla="*/ 112 h 172"/>
                <a:gd name="T74" fmla="*/ 32 w 141"/>
                <a:gd name="T75" fmla="*/ 88 h 172"/>
                <a:gd name="T76" fmla="*/ 33 w 141"/>
                <a:gd name="T77" fmla="*/ 95 h 172"/>
                <a:gd name="T78" fmla="*/ 36 w 141"/>
                <a:gd name="T79" fmla="*/ 115 h 172"/>
                <a:gd name="T80" fmla="*/ 20 w 141"/>
                <a:gd name="T81" fmla="*/ 138 h 172"/>
                <a:gd name="T82" fmla="*/ 14 w 141"/>
                <a:gd name="T83" fmla="*/ 114 h 172"/>
                <a:gd name="T84" fmla="*/ 15 w 141"/>
                <a:gd name="T85" fmla="*/ 121 h 172"/>
                <a:gd name="T86" fmla="*/ 19 w 141"/>
                <a:gd name="T87" fmla="*/ 141 h 172"/>
                <a:gd name="T88" fmla="*/ 4 w 141"/>
                <a:gd name="T89" fmla="*/ 164 h 172"/>
                <a:gd name="T90" fmla="*/ 0 w 141"/>
                <a:gd name="T91" fmla="*/ 172 h 172"/>
                <a:gd name="T92" fmla="*/ 21 w 141"/>
                <a:gd name="T93" fmla="*/ 142 h 172"/>
                <a:gd name="T94" fmla="*/ 41 w 141"/>
                <a:gd name="T95" fmla="*/ 138 h 172"/>
                <a:gd name="T96" fmla="*/ 48 w 141"/>
                <a:gd name="T97" fmla="*/ 137 h 172"/>
                <a:gd name="T98" fmla="*/ 22 w 141"/>
                <a:gd name="T99" fmla="*/ 140 h 172"/>
                <a:gd name="T100" fmla="*/ 39 w 141"/>
                <a:gd name="T101" fmla="*/ 117 h 172"/>
                <a:gd name="T102" fmla="*/ 58 w 141"/>
                <a:gd name="T103" fmla="*/ 114 h 172"/>
                <a:gd name="T104" fmla="*/ 65 w 141"/>
                <a:gd name="T105" fmla="*/ 113 h 172"/>
                <a:gd name="T106" fmla="*/ 41 w 141"/>
                <a:gd name="T107" fmla="*/ 114 h 172"/>
                <a:gd name="T108" fmla="*/ 57 w 141"/>
                <a:gd name="T109" fmla="*/ 92 h 172"/>
                <a:gd name="T110" fmla="*/ 77 w 141"/>
                <a:gd name="T111" fmla="*/ 90 h 172"/>
                <a:gd name="T112" fmla="*/ 83 w 141"/>
                <a:gd name="T113" fmla="*/ 89 h 172"/>
                <a:gd name="T114" fmla="*/ 59 w 141"/>
                <a:gd name="T115" fmla="*/ 90 h 172"/>
                <a:gd name="T116" fmla="*/ 65 w 141"/>
                <a:gd name="T117" fmla="*/ 82 h 172"/>
                <a:gd name="T118" fmla="*/ 76 w 141"/>
                <a:gd name="T119" fmla="*/ 68 h 172"/>
                <a:gd name="T120" fmla="*/ 102 w 141"/>
                <a:gd name="T121" fmla="*/ 6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1" h="172">
                  <a:moveTo>
                    <a:pt x="102" y="66"/>
                  </a:moveTo>
                  <a:cubicBezTo>
                    <a:pt x="89" y="65"/>
                    <a:pt x="82" y="65"/>
                    <a:pt x="78" y="66"/>
                  </a:cubicBezTo>
                  <a:cubicBezTo>
                    <a:pt x="84" y="58"/>
                    <a:pt x="90" y="51"/>
                    <a:pt x="96" y="45"/>
                  </a:cubicBezTo>
                  <a:cubicBezTo>
                    <a:pt x="104" y="44"/>
                    <a:pt x="111" y="44"/>
                    <a:pt x="115" y="44"/>
                  </a:cubicBezTo>
                  <a:cubicBezTo>
                    <a:pt x="120" y="44"/>
                    <a:pt x="122" y="44"/>
                    <a:pt x="122" y="44"/>
                  </a:cubicBezTo>
                  <a:cubicBezTo>
                    <a:pt x="115" y="43"/>
                    <a:pt x="110" y="43"/>
                    <a:pt x="106" y="43"/>
                  </a:cubicBezTo>
                  <a:cubicBezTo>
                    <a:pt x="102" y="42"/>
                    <a:pt x="99" y="42"/>
                    <a:pt x="98" y="42"/>
                  </a:cubicBezTo>
                  <a:cubicBezTo>
                    <a:pt x="106" y="33"/>
                    <a:pt x="113" y="26"/>
                    <a:pt x="119" y="20"/>
                  </a:cubicBezTo>
                  <a:cubicBezTo>
                    <a:pt x="124" y="20"/>
                    <a:pt x="128" y="20"/>
                    <a:pt x="131" y="21"/>
                  </a:cubicBezTo>
                  <a:cubicBezTo>
                    <a:pt x="133" y="21"/>
                    <a:pt x="134" y="21"/>
                    <a:pt x="134" y="21"/>
                  </a:cubicBezTo>
                  <a:cubicBezTo>
                    <a:pt x="127" y="19"/>
                    <a:pt x="122" y="19"/>
                    <a:pt x="120" y="19"/>
                  </a:cubicBezTo>
                  <a:cubicBezTo>
                    <a:pt x="122" y="17"/>
                    <a:pt x="124" y="15"/>
                    <a:pt x="125" y="14"/>
                  </a:cubicBezTo>
                  <a:cubicBezTo>
                    <a:pt x="127" y="13"/>
                    <a:pt x="128" y="11"/>
                    <a:pt x="129" y="10"/>
                  </a:cubicBezTo>
                  <a:cubicBezTo>
                    <a:pt x="132" y="8"/>
                    <a:pt x="134" y="6"/>
                    <a:pt x="136" y="4"/>
                  </a:cubicBezTo>
                  <a:cubicBezTo>
                    <a:pt x="139" y="1"/>
                    <a:pt x="141" y="0"/>
                    <a:pt x="141" y="0"/>
                  </a:cubicBezTo>
                  <a:cubicBezTo>
                    <a:pt x="141" y="0"/>
                    <a:pt x="139" y="1"/>
                    <a:pt x="135" y="4"/>
                  </a:cubicBezTo>
                  <a:cubicBezTo>
                    <a:pt x="133" y="5"/>
                    <a:pt x="131" y="7"/>
                    <a:pt x="128" y="9"/>
                  </a:cubicBezTo>
                  <a:cubicBezTo>
                    <a:pt x="127" y="10"/>
                    <a:pt x="126" y="11"/>
                    <a:pt x="124" y="13"/>
                  </a:cubicBezTo>
                  <a:cubicBezTo>
                    <a:pt x="122" y="14"/>
                    <a:pt x="121" y="15"/>
                    <a:pt x="119" y="17"/>
                  </a:cubicBezTo>
                  <a:cubicBezTo>
                    <a:pt x="119" y="15"/>
                    <a:pt x="119" y="10"/>
                    <a:pt x="119" y="2"/>
                  </a:cubicBezTo>
                  <a:cubicBezTo>
                    <a:pt x="119" y="2"/>
                    <a:pt x="119" y="3"/>
                    <a:pt x="118" y="6"/>
                  </a:cubicBezTo>
                  <a:cubicBezTo>
                    <a:pt x="118" y="9"/>
                    <a:pt x="118" y="13"/>
                    <a:pt x="118" y="18"/>
                  </a:cubicBezTo>
                  <a:cubicBezTo>
                    <a:pt x="111" y="24"/>
                    <a:pt x="104" y="31"/>
                    <a:pt x="95" y="40"/>
                  </a:cubicBezTo>
                  <a:cubicBezTo>
                    <a:pt x="95" y="38"/>
                    <a:pt x="95" y="35"/>
                    <a:pt x="94" y="31"/>
                  </a:cubicBezTo>
                  <a:cubicBezTo>
                    <a:pt x="94" y="27"/>
                    <a:pt x="94" y="22"/>
                    <a:pt x="93" y="15"/>
                  </a:cubicBezTo>
                  <a:cubicBezTo>
                    <a:pt x="93" y="15"/>
                    <a:pt x="93" y="18"/>
                    <a:pt x="93" y="22"/>
                  </a:cubicBezTo>
                  <a:cubicBezTo>
                    <a:pt x="93" y="27"/>
                    <a:pt x="93" y="34"/>
                    <a:pt x="93" y="42"/>
                  </a:cubicBezTo>
                  <a:cubicBezTo>
                    <a:pt x="88" y="48"/>
                    <a:pt x="81" y="55"/>
                    <a:pt x="75" y="63"/>
                  </a:cubicBezTo>
                  <a:cubicBezTo>
                    <a:pt x="75" y="59"/>
                    <a:pt x="74" y="52"/>
                    <a:pt x="71" y="39"/>
                  </a:cubicBezTo>
                  <a:cubicBezTo>
                    <a:pt x="71" y="39"/>
                    <a:pt x="71" y="41"/>
                    <a:pt x="71" y="46"/>
                  </a:cubicBezTo>
                  <a:cubicBezTo>
                    <a:pt x="72" y="50"/>
                    <a:pt x="72" y="57"/>
                    <a:pt x="73" y="65"/>
                  </a:cubicBezTo>
                  <a:cubicBezTo>
                    <a:pt x="70" y="70"/>
                    <a:pt x="66" y="74"/>
                    <a:pt x="62" y="79"/>
                  </a:cubicBezTo>
                  <a:cubicBezTo>
                    <a:pt x="60" y="82"/>
                    <a:pt x="58" y="85"/>
                    <a:pt x="56" y="87"/>
                  </a:cubicBezTo>
                  <a:cubicBezTo>
                    <a:pt x="55" y="83"/>
                    <a:pt x="54" y="76"/>
                    <a:pt x="51" y="63"/>
                  </a:cubicBezTo>
                  <a:cubicBezTo>
                    <a:pt x="51" y="63"/>
                    <a:pt x="51" y="66"/>
                    <a:pt x="52" y="70"/>
                  </a:cubicBezTo>
                  <a:cubicBezTo>
                    <a:pt x="52" y="74"/>
                    <a:pt x="53" y="81"/>
                    <a:pt x="54" y="89"/>
                  </a:cubicBezTo>
                  <a:cubicBezTo>
                    <a:pt x="48" y="98"/>
                    <a:pt x="43" y="105"/>
                    <a:pt x="38" y="112"/>
                  </a:cubicBezTo>
                  <a:cubicBezTo>
                    <a:pt x="37" y="109"/>
                    <a:pt x="36" y="101"/>
                    <a:pt x="32" y="88"/>
                  </a:cubicBezTo>
                  <a:cubicBezTo>
                    <a:pt x="32" y="88"/>
                    <a:pt x="32" y="91"/>
                    <a:pt x="33" y="95"/>
                  </a:cubicBezTo>
                  <a:cubicBezTo>
                    <a:pt x="33" y="100"/>
                    <a:pt x="34" y="106"/>
                    <a:pt x="36" y="115"/>
                  </a:cubicBezTo>
                  <a:cubicBezTo>
                    <a:pt x="30" y="123"/>
                    <a:pt x="25" y="131"/>
                    <a:pt x="20" y="138"/>
                  </a:cubicBezTo>
                  <a:cubicBezTo>
                    <a:pt x="20" y="135"/>
                    <a:pt x="18" y="127"/>
                    <a:pt x="14" y="114"/>
                  </a:cubicBezTo>
                  <a:cubicBezTo>
                    <a:pt x="14" y="114"/>
                    <a:pt x="14" y="116"/>
                    <a:pt x="15" y="121"/>
                  </a:cubicBezTo>
                  <a:cubicBezTo>
                    <a:pt x="16" y="125"/>
                    <a:pt x="17" y="132"/>
                    <a:pt x="19" y="141"/>
                  </a:cubicBezTo>
                  <a:cubicBezTo>
                    <a:pt x="12" y="151"/>
                    <a:pt x="7" y="159"/>
                    <a:pt x="4" y="164"/>
                  </a:cubicBezTo>
                  <a:cubicBezTo>
                    <a:pt x="1" y="170"/>
                    <a:pt x="0" y="172"/>
                    <a:pt x="0" y="172"/>
                  </a:cubicBezTo>
                  <a:cubicBezTo>
                    <a:pt x="0" y="172"/>
                    <a:pt x="6" y="163"/>
                    <a:pt x="21" y="142"/>
                  </a:cubicBezTo>
                  <a:cubicBezTo>
                    <a:pt x="29" y="140"/>
                    <a:pt x="36" y="139"/>
                    <a:pt x="41" y="138"/>
                  </a:cubicBezTo>
                  <a:cubicBezTo>
                    <a:pt x="45" y="138"/>
                    <a:pt x="48" y="137"/>
                    <a:pt x="48" y="137"/>
                  </a:cubicBezTo>
                  <a:cubicBezTo>
                    <a:pt x="34" y="138"/>
                    <a:pt x="26" y="139"/>
                    <a:pt x="22" y="140"/>
                  </a:cubicBezTo>
                  <a:cubicBezTo>
                    <a:pt x="27" y="133"/>
                    <a:pt x="33" y="125"/>
                    <a:pt x="39" y="117"/>
                  </a:cubicBezTo>
                  <a:cubicBezTo>
                    <a:pt x="47" y="115"/>
                    <a:pt x="54" y="114"/>
                    <a:pt x="58" y="114"/>
                  </a:cubicBezTo>
                  <a:cubicBezTo>
                    <a:pt x="63" y="113"/>
                    <a:pt x="65" y="113"/>
                    <a:pt x="65" y="113"/>
                  </a:cubicBezTo>
                  <a:cubicBezTo>
                    <a:pt x="52" y="113"/>
                    <a:pt x="44" y="114"/>
                    <a:pt x="41" y="114"/>
                  </a:cubicBezTo>
                  <a:cubicBezTo>
                    <a:pt x="46" y="107"/>
                    <a:pt x="51" y="100"/>
                    <a:pt x="57" y="92"/>
                  </a:cubicBezTo>
                  <a:cubicBezTo>
                    <a:pt x="66" y="91"/>
                    <a:pt x="72" y="90"/>
                    <a:pt x="77" y="90"/>
                  </a:cubicBezTo>
                  <a:cubicBezTo>
                    <a:pt x="81" y="89"/>
                    <a:pt x="83" y="89"/>
                    <a:pt x="83" y="89"/>
                  </a:cubicBezTo>
                  <a:cubicBezTo>
                    <a:pt x="71" y="88"/>
                    <a:pt x="63" y="89"/>
                    <a:pt x="59" y="90"/>
                  </a:cubicBezTo>
                  <a:cubicBezTo>
                    <a:pt x="61" y="87"/>
                    <a:pt x="63" y="84"/>
                    <a:pt x="65" y="82"/>
                  </a:cubicBezTo>
                  <a:cubicBezTo>
                    <a:pt x="69" y="77"/>
                    <a:pt x="73" y="72"/>
                    <a:pt x="76" y="68"/>
                  </a:cubicBezTo>
                  <a:cubicBezTo>
                    <a:pt x="93" y="67"/>
                    <a:pt x="102" y="66"/>
                    <a:pt x="102" y="66"/>
                  </a:cubicBezTo>
                  <a:close/>
                </a:path>
              </a:pathLst>
            </a:custGeom>
            <a:solidFill>
              <a:srgbClr val="149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7" name="Freeform 167">
              <a:extLst>
                <a:ext uri="{FF2B5EF4-FFF2-40B4-BE49-F238E27FC236}">
                  <a16:creationId xmlns:a16="http://schemas.microsoft.com/office/drawing/2014/main" id="{C70B96DD-665A-4AF0-B51A-8E116153F3D9}"/>
                </a:ext>
              </a:extLst>
            </p:cNvPr>
            <p:cNvSpPr>
              <a:spLocks/>
            </p:cNvSpPr>
            <p:nvPr/>
          </p:nvSpPr>
          <p:spPr bwMode="auto">
            <a:xfrm>
              <a:off x="771" y="833"/>
              <a:ext cx="348" cy="490"/>
            </a:xfrm>
            <a:custGeom>
              <a:avLst/>
              <a:gdLst>
                <a:gd name="T0" fmla="*/ 36 w 146"/>
                <a:gd name="T1" fmla="*/ 150 h 205"/>
                <a:gd name="T2" fmla="*/ 68 w 146"/>
                <a:gd name="T3" fmla="*/ 160 h 205"/>
                <a:gd name="T4" fmla="*/ 72 w 146"/>
                <a:gd name="T5" fmla="*/ 166 h 205"/>
                <a:gd name="T6" fmla="*/ 74 w 146"/>
                <a:gd name="T7" fmla="*/ 172 h 205"/>
                <a:gd name="T8" fmla="*/ 75 w 146"/>
                <a:gd name="T9" fmla="*/ 177 h 205"/>
                <a:gd name="T10" fmla="*/ 95 w 146"/>
                <a:gd name="T11" fmla="*/ 179 h 205"/>
                <a:gd name="T12" fmla="*/ 103 w 146"/>
                <a:gd name="T13" fmla="*/ 183 h 205"/>
                <a:gd name="T14" fmla="*/ 111 w 146"/>
                <a:gd name="T15" fmla="*/ 188 h 205"/>
                <a:gd name="T16" fmla="*/ 120 w 146"/>
                <a:gd name="T17" fmla="*/ 199 h 205"/>
                <a:gd name="T18" fmla="*/ 123 w 146"/>
                <a:gd name="T19" fmla="*/ 205 h 205"/>
                <a:gd name="T20" fmla="*/ 125 w 146"/>
                <a:gd name="T21" fmla="*/ 198 h 205"/>
                <a:gd name="T22" fmla="*/ 128 w 146"/>
                <a:gd name="T23" fmla="*/ 182 h 205"/>
                <a:gd name="T24" fmla="*/ 130 w 146"/>
                <a:gd name="T25" fmla="*/ 172 h 205"/>
                <a:gd name="T26" fmla="*/ 134 w 146"/>
                <a:gd name="T27" fmla="*/ 162 h 205"/>
                <a:gd name="T28" fmla="*/ 146 w 146"/>
                <a:gd name="T29" fmla="*/ 144 h 205"/>
                <a:gd name="T30" fmla="*/ 142 w 146"/>
                <a:gd name="T31" fmla="*/ 138 h 205"/>
                <a:gd name="T32" fmla="*/ 138 w 146"/>
                <a:gd name="T33" fmla="*/ 131 h 205"/>
                <a:gd name="T34" fmla="*/ 135 w 146"/>
                <a:gd name="T35" fmla="*/ 124 h 205"/>
                <a:gd name="T36" fmla="*/ 142 w 146"/>
                <a:gd name="T37" fmla="*/ 85 h 205"/>
                <a:gd name="T38" fmla="*/ 134 w 146"/>
                <a:gd name="T39" fmla="*/ 81 h 205"/>
                <a:gd name="T40" fmla="*/ 118 w 146"/>
                <a:gd name="T41" fmla="*/ 72 h 205"/>
                <a:gd name="T42" fmla="*/ 100 w 146"/>
                <a:gd name="T43" fmla="*/ 35 h 205"/>
                <a:gd name="T44" fmla="*/ 94 w 146"/>
                <a:gd name="T45" fmla="*/ 35 h 205"/>
                <a:gd name="T46" fmla="*/ 81 w 146"/>
                <a:gd name="T47" fmla="*/ 33 h 205"/>
                <a:gd name="T48" fmla="*/ 58 w 146"/>
                <a:gd name="T49" fmla="*/ 4 h 205"/>
                <a:gd name="T50" fmla="*/ 41 w 146"/>
                <a:gd name="T51" fmla="*/ 10 h 205"/>
                <a:gd name="T52" fmla="*/ 7 w 146"/>
                <a:gd name="T53" fmla="*/ 0 h 205"/>
                <a:gd name="T54" fmla="*/ 9 w 146"/>
                <a:gd name="T55" fmla="*/ 35 h 205"/>
                <a:gd name="T56" fmla="*/ 0 w 146"/>
                <a:gd name="T57" fmla="*/ 51 h 205"/>
                <a:gd name="T58" fmla="*/ 18 w 146"/>
                <a:gd name="T59" fmla="*/ 80 h 205"/>
                <a:gd name="T60" fmla="*/ 16 w 146"/>
                <a:gd name="T61" fmla="*/ 92 h 205"/>
                <a:gd name="T62" fmla="*/ 13 w 146"/>
                <a:gd name="T63" fmla="*/ 98 h 205"/>
                <a:gd name="T64" fmla="*/ 37 w 146"/>
                <a:gd name="T65" fmla="*/ 125 h 205"/>
                <a:gd name="T66" fmla="*/ 37 w 146"/>
                <a:gd name="T67" fmla="*/ 143 h 205"/>
                <a:gd name="T68" fmla="*/ 36 w 146"/>
                <a:gd name="T69" fmla="*/ 15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 h="205">
                  <a:moveTo>
                    <a:pt x="36" y="150"/>
                  </a:moveTo>
                  <a:cubicBezTo>
                    <a:pt x="53" y="145"/>
                    <a:pt x="63" y="152"/>
                    <a:pt x="68" y="160"/>
                  </a:cubicBezTo>
                  <a:cubicBezTo>
                    <a:pt x="70" y="162"/>
                    <a:pt x="71" y="164"/>
                    <a:pt x="72" y="166"/>
                  </a:cubicBezTo>
                  <a:cubicBezTo>
                    <a:pt x="73" y="168"/>
                    <a:pt x="73" y="170"/>
                    <a:pt x="74" y="172"/>
                  </a:cubicBezTo>
                  <a:cubicBezTo>
                    <a:pt x="75" y="175"/>
                    <a:pt x="75" y="177"/>
                    <a:pt x="75" y="177"/>
                  </a:cubicBezTo>
                  <a:cubicBezTo>
                    <a:pt x="82" y="176"/>
                    <a:pt x="88" y="177"/>
                    <a:pt x="95" y="179"/>
                  </a:cubicBezTo>
                  <a:cubicBezTo>
                    <a:pt x="98" y="180"/>
                    <a:pt x="101" y="181"/>
                    <a:pt x="103" y="183"/>
                  </a:cubicBezTo>
                  <a:cubicBezTo>
                    <a:pt x="106" y="184"/>
                    <a:pt x="108" y="186"/>
                    <a:pt x="111" y="188"/>
                  </a:cubicBezTo>
                  <a:cubicBezTo>
                    <a:pt x="115" y="192"/>
                    <a:pt x="118" y="196"/>
                    <a:pt x="120" y="199"/>
                  </a:cubicBezTo>
                  <a:cubicBezTo>
                    <a:pt x="122" y="203"/>
                    <a:pt x="123" y="205"/>
                    <a:pt x="123" y="205"/>
                  </a:cubicBezTo>
                  <a:cubicBezTo>
                    <a:pt x="123" y="205"/>
                    <a:pt x="124" y="203"/>
                    <a:pt x="125" y="198"/>
                  </a:cubicBezTo>
                  <a:cubicBezTo>
                    <a:pt x="125" y="194"/>
                    <a:pt x="126" y="189"/>
                    <a:pt x="128" y="182"/>
                  </a:cubicBezTo>
                  <a:cubicBezTo>
                    <a:pt x="128" y="179"/>
                    <a:pt x="129" y="176"/>
                    <a:pt x="130" y="172"/>
                  </a:cubicBezTo>
                  <a:cubicBezTo>
                    <a:pt x="131" y="169"/>
                    <a:pt x="132" y="165"/>
                    <a:pt x="134" y="162"/>
                  </a:cubicBezTo>
                  <a:cubicBezTo>
                    <a:pt x="137" y="155"/>
                    <a:pt x="140" y="149"/>
                    <a:pt x="146" y="144"/>
                  </a:cubicBezTo>
                  <a:cubicBezTo>
                    <a:pt x="146" y="144"/>
                    <a:pt x="144" y="141"/>
                    <a:pt x="142" y="138"/>
                  </a:cubicBezTo>
                  <a:cubicBezTo>
                    <a:pt x="141" y="136"/>
                    <a:pt x="140" y="134"/>
                    <a:pt x="138" y="131"/>
                  </a:cubicBezTo>
                  <a:cubicBezTo>
                    <a:pt x="137" y="129"/>
                    <a:pt x="136" y="126"/>
                    <a:pt x="135" y="124"/>
                  </a:cubicBezTo>
                  <a:cubicBezTo>
                    <a:pt x="131" y="112"/>
                    <a:pt x="129" y="98"/>
                    <a:pt x="142" y="85"/>
                  </a:cubicBezTo>
                  <a:cubicBezTo>
                    <a:pt x="142" y="85"/>
                    <a:pt x="139" y="84"/>
                    <a:pt x="134" y="81"/>
                  </a:cubicBezTo>
                  <a:cubicBezTo>
                    <a:pt x="129" y="79"/>
                    <a:pt x="124" y="76"/>
                    <a:pt x="118" y="72"/>
                  </a:cubicBezTo>
                  <a:cubicBezTo>
                    <a:pt x="107" y="63"/>
                    <a:pt x="96" y="52"/>
                    <a:pt x="100" y="35"/>
                  </a:cubicBezTo>
                  <a:cubicBezTo>
                    <a:pt x="100" y="35"/>
                    <a:pt x="97" y="35"/>
                    <a:pt x="94" y="35"/>
                  </a:cubicBezTo>
                  <a:cubicBezTo>
                    <a:pt x="90" y="35"/>
                    <a:pt x="86" y="34"/>
                    <a:pt x="81" y="33"/>
                  </a:cubicBezTo>
                  <a:cubicBezTo>
                    <a:pt x="71" y="29"/>
                    <a:pt x="61" y="22"/>
                    <a:pt x="58" y="4"/>
                  </a:cubicBezTo>
                  <a:cubicBezTo>
                    <a:pt x="58" y="4"/>
                    <a:pt x="51" y="8"/>
                    <a:pt x="41" y="10"/>
                  </a:cubicBezTo>
                  <a:cubicBezTo>
                    <a:pt x="31" y="11"/>
                    <a:pt x="18" y="10"/>
                    <a:pt x="7" y="0"/>
                  </a:cubicBezTo>
                  <a:cubicBezTo>
                    <a:pt x="15" y="13"/>
                    <a:pt x="13" y="26"/>
                    <a:pt x="9" y="35"/>
                  </a:cubicBezTo>
                  <a:cubicBezTo>
                    <a:pt x="5" y="45"/>
                    <a:pt x="0" y="51"/>
                    <a:pt x="0" y="51"/>
                  </a:cubicBezTo>
                  <a:cubicBezTo>
                    <a:pt x="15" y="58"/>
                    <a:pt x="18" y="70"/>
                    <a:pt x="18" y="80"/>
                  </a:cubicBezTo>
                  <a:cubicBezTo>
                    <a:pt x="18" y="85"/>
                    <a:pt x="17" y="89"/>
                    <a:pt x="16" y="92"/>
                  </a:cubicBezTo>
                  <a:cubicBezTo>
                    <a:pt x="15" y="96"/>
                    <a:pt x="13" y="98"/>
                    <a:pt x="13" y="98"/>
                  </a:cubicBezTo>
                  <a:cubicBezTo>
                    <a:pt x="29" y="99"/>
                    <a:pt x="36" y="112"/>
                    <a:pt x="37" y="125"/>
                  </a:cubicBezTo>
                  <a:cubicBezTo>
                    <a:pt x="38" y="132"/>
                    <a:pt x="38" y="138"/>
                    <a:pt x="37" y="143"/>
                  </a:cubicBezTo>
                  <a:cubicBezTo>
                    <a:pt x="37" y="147"/>
                    <a:pt x="36" y="150"/>
                    <a:pt x="36" y="150"/>
                  </a:cubicBezTo>
                </a:path>
              </a:pathLst>
            </a:custGeom>
            <a:solidFill>
              <a:srgbClr val="1EB4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8" name="Freeform 168">
              <a:extLst>
                <a:ext uri="{FF2B5EF4-FFF2-40B4-BE49-F238E27FC236}">
                  <a16:creationId xmlns:a16="http://schemas.microsoft.com/office/drawing/2014/main" id="{D31C75A9-6600-4DA5-9675-C699AE4A0E72}"/>
                </a:ext>
              </a:extLst>
            </p:cNvPr>
            <p:cNvSpPr>
              <a:spLocks/>
            </p:cNvSpPr>
            <p:nvPr/>
          </p:nvSpPr>
          <p:spPr bwMode="auto">
            <a:xfrm>
              <a:off x="771" y="833"/>
              <a:ext cx="348" cy="490"/>
            </a:xfrm>
            <a:custGeom>
              <a:avLst/>
              <a:gdLst>
                <a:gd name="T0" fmla="*/ 68 w 146"/>
                <a:gd name="T1" fmla="*/ 160 h 205"/>
                <a:gd name="T2" fmla="*/ 74 w 146"/>
                <a:gd name="T3" fmla="*/ 172 h 205"/>
                <a:gd name="T4" fmla="*/ 95 w 146"/>
                <a:gd name="T5" fmla="*/ 179 h 205"/>
                <a:gd name="T6" fmla="*/ 111 w 146"/>
                <a:gd name="T7" fmla="*/ 188 h 205"/>
                <a:gd name="T8" fmla="*/ 123 w 146"/>
                <a:gd name="T9" fmla="*/ 205 h 205"/>
                <a:gd name="T10" fmla="*/ 123 w 146"/>
                <a:gd name="T11" fmla="*/ 205 h 205"/>
                <a:gd name="T12" fmla="*/ 128 w 146"/>
                <a:gd name="T13" fmla="*/ 182 h 205"/>
                <a:gd name="T14" fmla="*/ 134 w 146"/>
                <a:gd name="T15" fmla="*/ 162 h 205"/>
                <a:gd name="T16" fmla="*/ 142 w 146"/>
                <a:gd name="T17" fmla="*/ 138 h 205"/>
                <a:gd name="T18" fmla="*/ 135 w 146"/>
                <a:gd name="T19" fmla="*/ 124 h 205"/>
                <a:gd name="T20" fmla="*/ 134 w 146"/>
                <a:gd name="T21" fmla="*/ 81 h 205"/>
                <a:gd name="T22" fmla="*/ 100 w 146"/>
                <a:gd name="T23" fmla="*/ 35 h 205"/>
                <a:gd name="T24" fmla="*/ 81 w 146"/>
                <a:gd name="T25" fmla="*/ 33 h 205"/>
                <a:gd name="T26" fmla="*/ 41 w 146"/>
                <a:gd name="T27" fmla="*/ 10 h 205"/>
                <a:gd name="T28" fmla="*/ 19 w 146"/>
                <a:gd name="T29" fmla="*/ 9 h 205"/>
                <a:gd name="T30" fmla="*/ 62 w 146"/>
                <a:gd name="T31" fmla="*/ 26 h 205"/>
                <a:gd name="T32" fmla="*/ 93 w 146"/>
                <a:gd name="T33" fmla="*/ 45 h 205"/>
                <a:gd name="T34" fmla="*/ 108 w 146"/>
                <a:gd name="T35" fmla="*/ 71 h 205"/>
                <a:gd name="T36" fmla="*/ 129 w 146"/>
                <a:gd name="T37" fmla="*/ 94 h 205"/>
                <a:gd name="T38" fmla="*/ 127 w 146"/>
                <a:gd name="T39" fmla="*/ 126 h 205"/>
                <a:gd name="T40" fmla="*/ 139 w 146"/>
                <a:gd name="T41" fmla="*/ 143 h 205"/>
                <a:gd name="T42" fmla="*/ 129 w 146"/>
                <a:gd name="T43" fmla="*/ 157 h 205"/>
                <a:gd name="T44" fmla="*/ 115 w 146"/>
                <a:gd name="T45" fmla="*/ 184 h 205"/>
                <a:gd name="T46" fmla="*/ 95 w 146"/>
                <a:gd name="T47" fmla="*/ 173 h 205"/>
                <a:gd name="T48" fmla="*/ 79 w 146"/>
                <a:gd name="T49" fmla="*/ 172 h 205"/>
                <a:gd name="T50" fmla="*/ 75 w 146"/>
                <a:gd name="T51" fmla="*/ 155 h 205"/>
                <a:gd name="T52" fmla="*/ 49 w 146"/>
                <a:gd name="T53" fmla="*/ 143 h 205"/>
                <a:gd name="T54" fmla="*/ 41 w 146"/>
                <a:gd name="T55" fmla="*/ 116 h 205"/>
                <a:gd name="T56" fmla="*/ 24 w 146"/>
                <a:gd name="T57" fmla="*/ 94 h 205"/>
                <a:gd name="T58" fmla="*/ 19 w 146"/>
                <a:gd name="T59" fmla="*/ 60 h 205"/>
                <a:gd name="T60" fmla="*/ 14 w 146"/>
                <a:gd name="T61" fmla="*/ 13 h 205"/>
                <a:gd name="T62" fmla="*/ 9 w 146"/>
                <a:gd name="T63" fmla="*/ 35 h 205"/>
                <a:gd name="T64" fmla="*/ 18 w 146"/>
                <a:gd name="T65" fmla="*/ 80 h 205"/>
                <a:gd name="T66" fmla="*/ 13 w 146"/>
                <a:gd name="T67" fmla="*/ 98 h 205"/>
                <a:gd name="T68" fmla="*/ 37 w 146"/>
                <a:gd name="T69" fmla="*/ 14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6" h="205">
                  <a:moveTo>
                    <a:pt x="36" y="150"/>
                  </a:moveTo>
                  <a:cubicBezTo>
                    <a:pt x="53" y="145"/>
                    <a:pt x="63" y="152"/>
                    <a:pt x="68" y="160"/>
                  </a:cubicBezTo>
                  <a:cubicBezTo>
                    <a:pt x="70" y="162"/>
                    <a:pt x="71" y="164"/>
                    <a:pt x="72" y="166"/>
                  </a:cubicBezTo>
                  <a:cubicBezTo>
                    <a:pt x="73" y="168"/>
                    <a:pt x="73" y="170"/>
                    <a:pt x="74" y="172"/>
                  </a:cubicBezTo>
                  <a:cubicBezTo>
                    <a:pt x="75" y="175"/>
                    <a:pt x="75" y="177"/>
                    <a:pt x="75" y="177"/>
                  </a:cubicBezTo>
                  <a:cubicBezTo>
                    <a:pt x="82" y="176"/>
                    <a:pt x="88" y="177"/>
                    <a:pt x="95" y="179"/>
                  </a:cubicBezTo>
                  <a:cubicBezTo>
                    <a:pt x="98" y="180"/>
                    <a:pt x="101" y="181"/>
                    <a:pt x="103" y="183"/>
                  </a:cubicBezTo>
                  <a:cubicBezTo>
                    <a:pt x="106" y="184"/>
                    <a:pt x="108" y="186"/>
                    <a:pt x="111" y="188"/>
                  </a:cubicBezTo>
                  <a:cubicBezTo>
                    <a:pt x="115" y="192"/>
                    <a:pt x="118" y="196"/>
                    <a:pt x="120" y="199"/>
                  </a:cubicBezTo>
                  <a:cubicBezTo>
                    <a:pt x="122" y="203"/>
                    <a:pt x="123" y="205"/>
                    <a:pt x="123" y="205"/>
                  </a:cubicBezTo>
                  <a:cubicBezTo>
                    <a:pt x="123" y="205"/>
                    <a:pt x="123" y="205"/>
                    <a:pt x="123" y="205"/>
                  </a:cubicBezTo>
                  <a:cubicBezTo>
                    <a:pt x="123" y="205"/>
                    <a:pt x="123" y="205"/>
                    <a:pt x="123" y="205"/>
                  </a:cubicBezTo>
                  <a:cubicBezTo>
                    <a:pt x="123" y="205"/>
                    <a:pt x="124" y="203"/>
                    <a:pt x="125" y="198"/>
                  </a:cubicBezTo>
                  <a:cubicBezTo>
                    <a:pt x="125" y="194"/>
                    <a:pt x="126" y="189"/>
                    <a:pt x="128" y="182"/>
                  </a:cubicBezTo>
                  <a:cubicBezTo>
                    <a:pt x="128" y="179"/>
                    <a:pt x="129" y="176"/>
                    <a:pt x="130" y="172"/>
                  </a:cubicBezTo>
                  <a:cubicBezTo>
                    <a:pt x="131" y="169"/>
                    <a:pt x="132" y="165"/>
                    <a:pt x="134" y="162"/>
                  </a:cubicBezTo>
                  <a:cubicBezTo>
                    <a:pt x="137" y="155"/>
                    <a:pt x="140" y="149"/>
                    <a:pt x="146" y="144"/>
                  </a:cubicBezTo>
                  <a:cubicBezTo>
                    <a:pt x="146" y="144"/>
                    <a:pt x="144" y="141"/>
                    <a:pt x="142" y="138"/>
                  </a:cubicBezTo>
                  <a:cubicBezTo>
                    <a:pt x="141" y="136"/>
                    <a:pt x="140" y="134"/>
                    <a:pt x="138" y="131"/>
                  </a:cubicBezTo>
                  <a:cubicBezTo>
                    <a:pt x="137" y="129"/>
                    <a:pt x="136" y="126"/>
                    <a:pt x="135" y="124"/>
                  </a:cubicBezTo>
                  <a:cubicBezTo>
                    <a:pt x="131" y="112"/>
                    <a:pt x="129" y="98"/>
                    <a:pt x="142" y="85"/>
                  </a:cubicBezTo>
                  <a:cubicBezTo>
                    <a:pt x="142" y="85"/>
                    <a:pt x="139" y="84"/>
                    <a:pt x="134" y="81"/>
                  </a:cubicBezTo>
                  <a:cubicBezTo>
                    <a:pt x="129" y="79"/>
                    <a:pt x="124" y="76"/>
                    <a:pt x="118" y="72"/>
                  </a:cubicBezTo>
                  <a:cubicBezTo>
                    <a:pt x="107" y="63"/>
                    <a:pt x="96" y="52"/>
                    <a:pt x="100" y="35"/>
                  </a:cubicBezTo>
                  <a:cubicBezTo>
                    <a:pt x="100" y="35"/>
                    <a:pt x="97" y="35"/>
                    <a:pt x="94" y="35"/>
                  </a:cubicBezTo>
                  <a:cubicBezTo>
                    <a:pt x="90" y="35"/>
                    <a:pt x="86" y="34"/>
                    <a:pt x="81" y="33"/>
                  </a:cubicBezTo>
                  <a:cubicBezTo>
                    <a:pt x="71" y="29"/>
                    <a:pt x="61" y="22"/>
                    <a:pt x="58" y="4"/>
                  </a:cubicBezTo>
                  <a:cubicBezTo>
                    <a:pt x="58" y="4"/>
                    <a:pt x="51" y="8"/>
                    <a:pt x="41" y="10"/>
                  </a:cubicBezTo>
                  <a:cubicBezTo>
                    <a:pt x="31" y="11"/>
                    <a:pt x="18" y="10"/>
                    <a:pt x="7" y="0"/>
                  </a:cubicBezTo>
                  <a:cubicBezTo>
                    <a:pt x="7" y="0"/>
                    <a:pt x="11" y="5"/>
                    <a:pt x="19" y="9"/>
                  </a:cubicBezTo>
                  <a:cubicBezTo>
                    <a:pt x="26" y="13"/>
                    <a:pt x="38" y="16"/>
                    <a:pt x="54" y="11"/>
                  </a:cubicBezTo>
                  <a:cubicBezTo>
                    <a:pt x="54" y="11"/>
                    <a:pt x="56" y="19"/>
                    <a:pt x="62" y="26"/>
                  </a:cubicBezTo>
                  <a:cubicBezTo>
                    <a:pt x="68" y="34"/>
                    <a:pt x="78" y="41"/>
                    <a:pt x="93" y="40"/>
                  </a:cubicBezTo>
                  <a:cubicBezTo>
                    <a:pt x="93" y="40"/>
                    <a:pt x="93" y="42"/>
                    <a:pt x="93" y="45"/>
                  </a:cubicBezTo>
                  <a:cubicBezTo>
                    <a:pt x="94" y="48"/>
                    <a:pt x="95" y="51"/>
                    <a:pt x="97" y="56"/>
                  </a:cubicBezTo>
                  <a:cubicBezTo>
                    <a:pt x="99" y="60"/>
                    <a:pt x="103" y="65"/>
                    <a:pt x="108" y="71"/>
                  </a:cubicBezTo>
                  <a:cubicBezTo>
                    <a:pt x="114" y="76"/>
                    <a:pt x="121" y="82"/>
                    <a:pt x="131" y="87"/>
                  </a:cubicBezTo>
                  <a:cubicBezTo>
                    <a:pt x="131" y="87"/>
                    <a:pt x="130" y="90"/>
                    <a:pt x="129" y="94"/>
                  </a:cubicBezTo>
                  <a:cubicBezTo>
                    <a:pt x="128" y="97"/>
                    <a:pt x="127" y="103"/>
                    <a:pt x="126" y="108"/>
                  </a:cubicBezTo>
                  <a:cubicBezTo>
                    <a:pt x="125" y="114"/>
                    <a:pt x="125" y="120"/>
                    <a:pt x="127" y="126"/>
                  </a:cubicBezTo>
                  <a:cubicBezTo>
                    <a:pt x="128" y="129"/>
                    <a:pt x="130" y="132"/>
                    <a:pt x="132" y="135"/>
                  </a:cubicBezTo>
                  <a:cubicBezTo>
                    <a:pt x="133" y="138"/>
                    <a:pt x="136" y="140"/>
                    <a:pt x="139" y="143"/>
                  </a:cubicBezTo>
                  <a:cubicBezTo>
                    <a:pt x="139" y="143"/>
                    <a:pt x="138" y="144"/>
                    <a:pt x="136" y="147"/>
                  </a:cubicBezTo>
                  <a:cubicBezTo>
                    <a:pt x="134" y="149"/>
                    <a:pt x="132" y="153"/>
                    <a:pt x="129" y="157"/>
                  </a:cubicBezTo>
                  <a:cubicBezTo>
                    <a:pt x="125" y="166"/>
                    <a:pt x="120" y="178"/>
                    <a:pt x="121" y="191"/>
                  </a:cubicBezTo>
                  <a:cubicBezTo>
                    <a:pt x="119" y="188"/>
                    <a:pt x="117" y="186"/>
                    <a:pt x="115" y="184"/>
                  </a:cubicBezTo>
                  <a:cubicBezTo>
                    <a:pt x="113" y="181"/>
                    <a:pt x="111" y="180"/>
                    <a:pt x="109" y="178"/>
                  </a:cubicBezTo>
                  <a:cubicBezTo>
                    <a:pt x="104" y="175"/>
                    <a:pt x="99" y="174"/>
                    <a:pt x="95" y="173"/>
                  </a:cubicBezTo>
                  <a:cubicBezTo>
                    <a:pt x="90" y="172"/>
                    <a:pt x="86" y="172"/>
                    <a:pt x="83" y="172"/>
                  </a:cubicBezTo>
                  <a:cubicBezTo>
                    <a:pt x="81" y="172"/>
                    <a:pt x="79" y="172"/>
                    <a:pt x="79" y="172"/>
                  </a:cubicBezTo>
                  <a:cubicBezTo>
                    <a:pt x="79" y="169"/>
                    <a:pt x="79" y="165"/>
                    <a:pt x="79" y="163"/>
                  </a:cubicBezTo>
                  <a:cubicBezTo>
                    <a:pt x="78" y="160"/>
                    <a:pt x="77" y="157"/>
                    <a:pt x="75" y="155"/>
                  </a:cubicBezTo>
                  <a:cubicBezTo>
                    <a:pt x="72" y="151"/>
                    <a:pt x="67" y="148"/>
                    <a:pt x="62" y="146"/>
                  </a:cubicBezTo>
                  <a:cubicBezTo>
                    <a:pt x="58" y="144"/>
                    <a:pt x="53" y="143"/>
                    <a:pt x="49" y="143"/>
                  </a:cubicBezTo>
                  <a:cubicBezTo>
                    <a:pt x="46" y="142"/>
                    <a:pt x="43" y="142"/>
                    <a:pt x="43" y="142"/>
                  </a:cubicBezTo>
                  <a:cubicBezTo>
                    <a:pt x="44" y="132"/>
                    <a:pt x="43" y="123"/>
                    <a:pt x="41" y="116"/>
                  </a:cubicBezTo>
                  <a:cubicBezTo>
                    <a:pt x="39" y="109"/>
                    <a:pt x="36" y="105"/>
                    <a:pt x="33" y="101"/>
                  </a:cubicBezTo>
                  <a:cubicBezTo>
                    <a:pt x="30" y="98"/>
                    <a:pt x="27" y="96"/>
                    <a:pt x="24" y="94"/>
                  </a:cubicBezTo>
                  <a:cubicBezTo>
                    <a:pt x="22" y="93"/>
                    <a:pt x="21" y="93"/>
                    <a:pt x="21" y="93"/>
                  </a:cubicBezTo>
                  <a:cubicBezTo>
                    <a:pt x="27" y="79"/>
                    <a:pt x="24" y="68"/>
                    <a:pt x="19" y="60"/>
                  </a:cubicBezTo>
                  <a:cubicBezTo>
                    <a:pt x="14" y="53"/>
                    <a:pt x="7" y="49"/>
                    <a:pt x="7" y="49"/>
                  </a:cubicBezTo>
                  <a:cubicBezTo>
                    <a:pt x="15" y="34"/>
                    <a:pt x="16" y="22"/>
                    <a:pt x="14" y="13"/>
                  </a:cubicBezTo>
                  <a:cubicBezTo>
                    <a:pt x="11" y="5"/>
                    <a:pt x="7" y="0"/>
                    <a:pt x="7" y="0"/>
                  </a:cubicBezTo>
                  <a:cubicBezTo>
                    <a:pt x="15" y="13"/>
                    <a:pt x="13" y="26"/>
                    <a:pt x="9" y="35"/>
                  </a:cubicBezTo>
                  <a:cubicBezTo>
                    <a:pt x="5" y="45"/>
                    <a:pt x="0" y="51"/>
                    <a:pt x="0" y="51"/>
                  </a:cubicBezTo>
                  <a:cubicBezTo>
                    <a:pt x="15" y="58"/>
                    <a:pt x="18" y="70"/>
                    <a:pt x="18" y="80"/>
                  </a:cubicBezTo>
                  <a:cubicBezTo>
                    <a:pt x="18" y="85"/>
                    <a:pt x="17" y="89"/>
                    <a:pt x="16" y="92"/>
                  </a:cubicBezTo>
                  <a:cubicBezTo>
                    <a:pt x="15" y="96"/>
                    <a:pt x="13" y="98"/>
                    <a:pt x="13" y="98"/>
                  </a:cubicBezTo>
                  <a:cubicBezTo>
                    <a:pt x="29" y="99"/>
                    <a:pt x="36" y="112"/>
                    <a:pt x="37" y="125"/>
                  </a:cubicBezTo>
                  <a:cubicBezTo>
                    <a:pt x="38" y="132"/>
                    <a:pt x="38" y="138"/>
                    <a:pt x="37" y="143"/>
                  </a:cubicBezTo>
                  <a:cubicBezTo>
                    <a:pt x="37" y="147"/>
                    <a:pt x="36" y="150"/>
                    <a:pt x="36" y="150"/>
                  </a:cubicBezTo>
                </a:path>
              </a:pathLst>
            </a:custGeom>
            <a:solidFill>
              <a:srgbClr val="58B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9" name="Freeform 169">
              <a:extLst>
                <a:ext uri="{FF2B5EF4-FFF2-40B4-BE49-F238E27FC236}">
                  <a16:creationId xmlns:a16="http://schemas.microsoft.com/office/drawing/2014/main" id="{DF6BC841-7065-4E9B-97E0-CC3FC88A9F85}"/>
                </a:ext>
              </a:extLst>
            </p:cNvPr>
            <p:cNvSpPr>
              <a:spLocks/>
            </p:cNvSpPr>
            <p:nvPr/>
          </p:nvSpPr>
          <p:spPr bwMode="auto">
            <a:xfrm>
              <a:off x="799" y="847"/>
              <a:ext cx="275" cy="437"/>
            </a:xfrm>
            <a:custGeom>
              <a:avLst/>
              <a:gdLst>
                <a:gd name="T0" fmla="*/ 61 w 115"/>
                <a:gd name="T1" fmla="*/ 128 h 183"/>
                <a:gd name="T2" fmla="*/ 71 w 115"/>
                <a:gd name="T3" fmla="*/ 105 h 183"/>
                <a:gd name="T4" fmla="*/ 84 w 115"/>
                <a:gd name="T5" fmla="*/ 128 h 183"/>
                <a:gd name="T6" fmla="*/ 77 w 115"/>
                <a:gd name="T7" fmla="*/ 146 h 183"/>
                <a:gd name="T8" fmla="*/ 74 w 115"/>
                <a:gd name="T9" fmla="*/ 153 h 183"/>
                <a:gd name="T10" fmla="*/ 82 w 115"/>
                <a:gd name="T11" fmla="*/ 138 h 183"/>
                <a:gd name="T12" fmla="*/ 85 w 115"/>
                <a:gd name="T13" fmla="*/ 130 h 183"/>
                <a:gd name="T14" fmla="*/ 98 w 115"/>
                <a:gd name="T15" fmla="*/ 157 h 183"/>
                <a:gd name="T16" fmla="*/ 93 w 115"/>
                <a:gd name="T17" fmla="*/ 168 h 183"/>
                <a:gd name="T18" fmla="*/ 91 w 115"/>
                <a:gd name="T19" fmla="*/ 171 h 183"/>
                <a:gd name="T20" fmla="*/ 99 w 115"/>
                <a:gd name="T21" fmla="*/ 158 h 183"/>
                <a:gd name="T22" fmla="*/ 101 w 115"/>
                <a:gd name="T23" fmla="*/ 164 h 183"/>
                <a:gd name="T24" fmla="*/ 103 w 115"/>
                <a:gd name="T25" fmla="*/ 169 h 183"/>
                <a:gd name="T26" fmla="*/ 106 w 115"/>
                <a:gd name="T27" fmla="*/ 177 h 183"/>
                <a:gd name="T28" fmla="*/ 108 w 115"/>
                <a:gd name="T29" fmla="*/ 183 h 183"/>
                <a:gd name="T30" fmla="*/ 107 w 115"/>
                <a:gd name="T31" fmla="*/ 177 h 183"/>
                <a:gd name="T32" fmla="*/ 105 w 115"/>
                <a:gd name="T33" fmla="*/ 169 h 183"/>
                <a:gd name="T34" fmla="*/ 103 w 115"/>
                <a:gd name="T35" fmla="*/ 164 h 183"/>
                <a:gd name="T36" fmla="*/ 101 w 115"/>
                <a:gd name="T37" fmla="*/ 157 h 183"/>
                <a:gd name="T38" fmla="*/ 115 w 115"/>
                <a:gd name="T39" fmla="*/ 161 h 183"/>
                <a:gd name="T40" fmla="*/ 111 w 115"/>
                <a:gd name="T41" fmla="*/ 160 h 183"/>
                <a:gd name="T42" fmla="*/ 100 w 115"/>
                <a:gd name="T43" fmla="*/ 156 h 183"/>
                <a:gd name="T44" fmla="*/ 88 w 115"/>
                <a:gd name="T45" fmla="*/ 128 h 183"/>
                <a:gd name="T46" fmla="*/ 96 w 115"/>
                <a:gd name="T47" fmla="*/ 130 h 183"/>
                <a:gd name="T48" fmla="*/ 112 w 115"/>
                <a:gd name="T49" fmla="*/ 133 h 183"/>
                <a:gd name="T50" fmla="*/ 106 w 115"/>
                <a:gd name="T51" fmla="*/ 131 h 183"/>
                <a:gd name="T52" fmla="*/ 87 w 115"/>
                <a:gd name="T53" fmla="*/ 126 h 183"/>
                <a:gd name="T54" fmla="*/ 74 w 115"/>
                <a:gd name="T55" fmla="*/ 103 h 183"/>
                <a:gd name="T56" fmla="*/ 98 w 115"/>
                <a:gd name="T57" fmla="*/ 106 h 183"/>
                <a:gd name="T58" fmla="*/ 92 w 115"/>
                <a:gd name="T59" fmla="*/ 104 h 183"/>
                <a:gd name="T60" fmla="*/ 73 w 115"/>
                <a:gd name="T61" fmla="*/ 100 h 183"/>
                <a:gd name="T62" fmla="*/ 64 w 115"/>
                <a:gd name="T63" fmla="*/ 86 h 183"/>
                <a:gd name="T64" fmla="*/ 59 w 115"/>
                <a:gd name="T65" fmla="*/ 78 h 183"/>
                <a:gd name="T66" fmla="*/ 83 w 115"/>
                <a:gd name="T67" fmla="*/ 79 h 183"/>
                <a:gd name="T68" fmla="*/ 76 w 115"/>
                <a:gd name="T69" fmla="*/ 78 h 183"/>
                <a:gd name="T70" fmla="*/ 57 w 115"/>
                <a:gd name="T71" fmla="*/ 75 h 183"/>
                <a:gd name="T72" fmla="*/ 42 w 115"/>
                <a:gd name="T73" fmla="*/ 53 h 183"/>
                <a:gd name="T74" fmla="*/ 67 w 115"/>
                <a:gd name="T75" fmla="*/ 54 h 183"/>
                <a:gd name="T76" fmla="*/ 60 w 115"/>
                <a:gd name="T77" fmla="*/ 53 h 183"/>
                <a:gd name="T78" fmla="*/ 40 w 115"/>
                <a:gd name="T79" fmla="*/ 51 h 183"/>
                <a:gd name="T80" fmla="*/ 24 w 115"/>
                <a:gd name="T81" fmla="*/ 29 h 183"/>
                <a:gd name="T82" fmla="*/ 50 w 115"/>
                <a:gd name="T83" fmla="*/ 30 h 183"/>
                <a:gd name="T84" fmla="*/ 43 w 115"/>
                <a:gd name="T85" fmla="*/ 29 h 183"/>
                <a:gd name="T86" fmla="*/ 23 w 115"/>
                <a:gd name="T87" fmla="*/ 27 h 183"/>
                <a:gd name="T88" fmla="*/ 6 w 115"/>
                <a:gd name="T89" fmla="*/ 6 h 183"/>
                <a:gd name="T90" fmla="*/ 0 w 115"/>
                <a:gd name="T91" fmla="*/ 0 h 183"/>
                <a:gd name="T92" fmla="*/ 20 w 115"/>
                <a:gd name="T93" fmla="*/ 29 h 183"/>
                <a:gd name="T94" fmla="*/ 16 w 115"/>
                <a:gd name="T95" fmla="*/ 49 h 183"/>
                <a:gd name="T96" fmla="*/ 15 w 115"/>
                <a:gd name="T97" fmla="*/ 56 h 183"/>
                <a:gd name="T98" fmla="*/ 22 w 115"/>
                <a:gd name="T99" fmla="*/ 31 h 183"/>
                <a:gd name="T100" fmla="*/ 37 w 115"/>
                <a:gd name="T101" fmla="*/ 53 h 183"/>
                <a:gd name="T102" fmla="*/ 33 w 115"/>
                <a:gd name="T103" fmla="*/ 73 h 183"/>
                <a:gd name="T104" fmla="*/ 31 w 115"/>
                <a:gd name="T105" fmla="*/ 79 h 183"/>
                <a:gd name="T106" fmla="*/ 39 w 115"/>
                <a:gd name="T107" fmla="*/ 55 h 183"/>
                <a:gd name="T108" fmla="*/ 54 w 115"/>
                <a:gd name="T109" fmla="*/ 78 h 183"/>
                <a:gd name="T110" fmla="*/ 49 w 115"/>
                <a:gd name="T111" fmla="*/ 97 h 183"/>
                <a:gd name="T112" fmla="*/ 47 w 115"/>
                <a:gd name="T113" fmla="*/ 103 h 183"/>
                <a:gd name="T114" fmla="*/ 55 w 115"/>
                <a:gd name="T115" fmla="*/ 80 h 183"/>
                <a:gd name="T116" fmla="*/ 60 w 115"/>
                <a:gd name="T117" fmla="*/ 88 h 183"/>
                <a:gd name="T118" fmla="*/ 69 w 115"/>
                <a:gd name="T119" fmla="*/ 102 h 183"/>
                <a:gd name="T120" fmla="*/ 61 w 115"/>
                <a:gd name="T121" fmla="*/ 12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5" h="183">
                  <a:moveTo>
                    <a:pt x="61" y="128"/>
                  </a:moveTo>
                  <a:cubicBezTo>
                    <a:pt x="67" y="116"/>
                    <a:pt x="69" y="108"/>
                    <a:pt x="71" y="105"/>
                  </a:cubicBezTo>
                  <a:cubicBezTo>
                    <a:pt x="75" y="113"/>
                    <a:pt x="80" y="121"/>
                    <a:pt x="84" y="128"/>
                  </a:cubicBezTo>
                  <a:cubicBezTo>
                    <a:pt x="81" y="136"/>
                    <a:pt x="78" y="142"/>
                    <a:pt x="77" y="146"/>
                  </a:cubicBezTo>
                  <a:cubicBezTo>
                    <a:pt x="75" y="151"/>
                    <a:pt x="74" y="153"/>
                    <a:pt x="74" y="153"/>
                  </a:cubicBezTo>
                  <a:cubicBezTo>
                    <a:pt x="77" y="147"/>
                    <a:pt x="80" y="142"/>
                    <a:pt x="82" y="138"/>
                  </a:cubicBezTo>
                  <a:cubicBezTo>
                    <a:pt x="83" y="135"/>
                    <a:pt x="84" y="132"/>
                    <a:pt x="85" y="130"/>
                  </a:cubicBezTo>
                  <a:cubicBezTo>
                    <a:pt x="90" y="141"/>
                    <a:pt x="95" y="149"/>
                    <a:pt x="98" y="157"/>
                  </a:cubicBezTo>
                  <a:cubicBezTo>
                    <a:pt x="96" y="162"/>
                    <a:pt x="94" y="165"/>
                    <a:pt x="93" y="168"/>
                  </a:cubicBezTo>
                  <a:cubicBezTo>
                    <a:pt x="92" y="170"/>
                    <a:pt x="91" y="171"/>
                    <a:pt x="91" y="171"/>
                  </a:cubicBezTo>
                  <a:cubicBezTo>
                    <a:pt x="96" y="165"/>
                    <a:pt x="98" y="160"/>
                    <a:pt x="99" y="158"/>
                  </a:cubicBezTo>
                  <a:cubicBezTo>
                    <a:pt x="100" y="160"/>
                    <a:pt x="100" y="162"/>
                    <a:pt x="101" y="164"/>
                  </a:cubicBezTo>
                  <a:cubicBezTo>
                    <a:pt x="102" y="166"/>
                    <a:pt x="103" y="168"/>
                    <a:pt x="103" y="169"/>
                  </a:cubicBezTo>
                  <a:cubicBezTo>
                    <a:pt x="104" y="173"/>
                    <a:pt x="106" y="175"/>
                    <a:pt x="106" y="177"/>
                  </a:cubicBezTo>
                  <a:cubicBezTo>
                    <a:pt x="108" y="181"/>
                    <a:pt x="108" y="183"/>
                    <a:pt x="108" y="183"/>
                  </a:cubicBezTo>
                  <a:cubicBezTo>
                    <a:pt x="108" y="183"/>
                    <a:pt x="108" y="181"/>
                    <a:pt x="107" y="177"/>
                  </a:cubicBezTo>
                  <a:cubicBezTo>
                    <a:pt x="106" y="175"/>
                    <a:pt x="106" y="172"/>
                    <a:pt x="105" y="169"/>
                  </a:cubicBezTo>
                  <a:cubicBezTo>
                    <a:pt x="104" y="167"/>
                    <a:pt x="103" y="165"/>
                    <a:pt x="103" y="164"/>
                  </a:cubicBezTo>
                  <a:cubicBezTo>
                    <a:pt x="102" y="162"/>
                    <a:pt x="102" y="160"/>
                    <a:pt x="101" y="157"/>
                  </a:cubicBezTo>
                  <a:cubicBezTo>
                    <a:pt x="103" y="158"/>
                    <a:pt x="107" y="160"/>
                    <a:pt x="115" y="161"/>
                  </a:cubicBezTo>
                  <a:cubicBezTo>
                    <a:pt x="115" y="161"/>
                    <a:pt x="114" y="161"/>
                    <a:pt x="111" y="160"/>
                  </a:cubicBezTo>
                  <a:cubicBezTo>
                    <a:pt x="109" y="159"/>
                    <a:pt x="105" y="157"/>
                    <a:pt x="100" y="156"/>
                  </a:cubicBezTo>
                  <a:cubicBezTo>
                    <a:pt x="97" y="148"/>
                    <a:pt x="93" y="139"/>
                    <a:pt x="88" y="128"/>
                  </a:cubicBezTo>
                  <a:cubicBezTo>
                    <a:pt x="90" y="129"/>
                    <a:pt x="92" y="129"/>
                    <a:pt x="96" y="130"/>
                  </a:cubicBezTo>
                  <a:cubicBezTo>
                    <a:pt x="100" y="131"/>
                    <a:pt x="106" y="132"/>
                    <a:pt x="112" y="133"/>
                  </a:cubicBezTo>
                  <a:cubicBezTo>
                    <a:pt x="112" y="133"/>
                    <a:pt x="110" y="132"/>
                    <a:pt x="106" y="131"/>
                  </a:cubicBezTo>
                  <a:cubicBezTo>
                    <a:pt x="101" y="129"/>
                    <a:pt x="95" y="128"/>
                    <a:pt x="87" y="126"/>
                  </a:cubicBezTo>
                  <a:cubicBezTo>
                    <a:pt x="83" y="119"/>
                    <a:pt x="79" y="111"/>
                    <a:pt x="74" y="103"/>
                  </a:cubicBezTo>
                  <a:cubicBezTo>
                    <a:pt x="78" y="103"/>
                    <a:pt x="85" y="104"/>
                    <a:pt x="98" y="106"/>
                  </a:cubicBezTo>
                  <a:cubicBezTo>
                    <a:pt x="98" y="106"/>
                    <a:pt x="96" y="105"/>
                    <a:pt x="92" y="104"/>
                  </a:cubicBezTo>
                  <a:cubicBezTo>
                    <a:pt x="87" y="103"/>
                    <a:pt x="81" y="102"/>
                    <a:pt x="73" y="100"/>
                  </a:cubicBezTo>
                  <a:cubicBezTo>
                    <a:pt x="70" y="96"/>
                    <a:pt x="67" y="91"/>
                    <a:pt x="64" y="86"/>
                  </a:cubicBezTo>
                  <a:cubicBezTo>
                    <a:pt x="62" y="83"/>
                    <a:pt x="60" y="80"/>
                    <a:pt x="59" y="78"/>
                  </a:cubicBezTo>
                  <a:cubicBezTo>
                    <a:pt x="62" y="78"/>
                    <a:pt x="70" y="79"/>
                    <a:pt x="83" y="79"/>
                  </a:cubicBezTo>
                  <a:cubicBezTo>
                    <a:pt x="83" y="79"/>
                    <a:pt x="81" y="79"/>
                    <a:pt x="76" y="78"/>
                  </a:cubicBezTo>
                  <a:cubicBezTo>
                    <a:pt x="72" y="77"/>
                    <a:pt x="65" y="76"/>
                    <a:pt x="57" y="75"/>
                  </a:cubicBezTo>
                  <a:cubicBezTo>
                    <a:pt x="52" y="67"/>
                    <a:pt x="47" y="60"/>
                    <a:pt x="42" y="53"/>
                  </a:cubicBezTo>
                  <a:cubicBezTo>
                    <a:pt x="46" y="54"/>
                    <a:pt x="53" y="54"/>
                    <a:pt x="67" y="54"/>
                  </a:cubicBezTo>
                  <a:cubicBezTo>
                    <a:pt x="67" y="54"/>
                    <a:pt x="64" y="54"/>
                    <a:pt x="60" y="53"/>
                  </a:cubicBezTo>
                  <a:cubicBezTo>
                    <a:pt x="55" y="53"/>
                    <a:pt x="49" y="52"/>
                    <a:pt x="40" y="51"/>
                  </a:cubicBezTo>
                  <a:cubicBezTo>
                    <a:pt x="34" y="43"/>
                    <a:pt x="29" y="35"/>
                    <a:pt x="24" y="29"/>
                  </a:cubicBezTo>
                  <a:cubicBezTo>
                    <a:pt x="28" y="30"/>
                    <a:pt x="35" y="30"/>
                    <a:pt x="50" y="30"/>
                  </a:cubicBezTo>
                  <a:cubicBezTo>
                    <a:pt x="50" y="30"/>
                    <a:pt x="47" y="29"/>
                    <a:pt x="43" y="29"/>
                  </a:cubicBezTo>
                  <a:cubicBezTo>
                    <a:pt x="38" y="28"/>
                    <a:pt x="31" y="28"/>
                    <a:pt x="23" y="27"/>
                  </a:cubicBezTo>
                  <a:cubicBezTo>
                    <a:pt x="15" y="18"/>
                    <a:pt x="9" y="11"/>
                    <a:pt x="6" y="6"/>
                  </a:cubicBezTo>
                  <a:cubicBezTo>
                    <a:pt x="2" y="2"/>
                    <a:pt x="0" y="0"/>
                    <a:pt x="0" y="0"/>
                  </a:cubicBezTo>
                  <a:cubicBezTo>
                    <a:pt x="0" y="0"/>
                    <a:pt x="6" y="9"/>
                    <a:pt x="20" y="29"/>
                  </a:cubicBezTo>
                  <a:cubicBezTo>
                    <a:pt x="19" y="37"/>
                    <a:pt x="17" y="44"/>
                    <a:pt x="16" y="49"/>
                  </a:cubicBezTo>
                  <a:cubicBezTo>
                    <a:pt x="16" y="53"/>
                    <a:pt x="15" y="56"/>
                    <a:pt x="15" y="56"/>
                  </a:cubicBezTo>
                  <a:cubicBezTo>
                    <a:pt x="20" y="42"/>
                    <a:pt x="21" y="34"/>
                    <a:pt x="22" y="31"/>
                  </a:cubicBezTo>
                  <a:cubicBezTo>
                    <a:pt x="26" y="37"/>
                    <a:pt x="32" y="45"/>
                    <a:pt x="37" y="53"/>
                  </a:cubicBezTo>
                  <a:cubicBezTo>
                    <a:pt x="35" y="62"/>
                    <a:pt x="34" y="68"/>
                    <a:pt x="33" y="73"/>
                  </a:cubicBezTo>
                  <a:cubicBezTo>
                    <a:pt x="32" y="77"/>
                    <a:pt x="31" y="79"/>
                    <a:pt x="31" y="79"/>
                  </a:cubicBezTo>
                  <a:cubicBezTo>
                    <a:pt x="36" y="67"/>
                    <a:pt x="38" y="59"/>
                    <a:pt x="39" y="55"/>
                  </a:cubicBezTo>
                  <a:cubicBezTo>
                    <a:pt x="43" y="62"/>
                    <a:pt x="48" y="70"/>
                    <a:pt x="54" y="78"/>
                  </a:cubicBezTo>
                  <a:cubicBezTo>
                    <a:pt x="51" y="86"/>
                    <a:pt x="50" y="92"/>
                    <a:pt x="49" y="97"/>
                  </a:cubicBezTo>
                  <a:cubicBezTo>
                    <a:pt x="47" y="101"/>
                    <a:pt x="47" y="103"/>
                    <a:pt x="47" y="103"/>
                  </a:cubicBezTo>
                  <a:cubicBezTo>
                    <a:pt x="52" y="91"/>
                    <a:pt x="54" y="84"/>
                    <a:pt x="55" y="80"/>
                  </a:cubicBezTo>
                  <a:cubicBezTo>
                    <a:pt x="57" y="83"/>
                    <a:pt x="59" y="85"/>
                    <a:pt x="60" y="88"/>
                  </a:cubicBezTo>
                  <a:cubicBezTo>
                    <a:pt x="63" y="93"/>
                    <a:pt x="66" y="98"/>
                    <a:pt x="69" y="102"/>
                  </a:cubicBezTo>
                  <a:cubicBezTo>
                    <a:pt x="64" y="119"/>
                    <a:pt x="61" y="128"/>
                    <a:pt x="61" y="128"/>
                  </a:cubicBezTo>
                  <a:close/>
                </a:path>
              </a:pathLst>
            </a:custGeom>
            <a:solidFill>
              <a:srgbClr val="149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0" name="Freeform 170">
              <a:extLst>
                <a:ext uri="{FF2B5EF4-FFF2-40B4-BE49-F238E27FC236}">
                  <a16:creationId xmlns:a16="http://schemas.microsoft.com/office/drawing/2014/main" id="{738B26D2-5E03-4E6A-B049-2F23C85A8D86}"/>
                </a:ext>
              </a:extLst>
            </p:cNvPr>
            <p:cNvSpPr>
              <a:spLocks/>
            </p:cNvSpPr>
            <p:nvPr/>
          </p:nvSpPr>
          <p:spPr bwMode="auto">
            <a:xfrm>
              <a:off x="229" y="615"/>
              <a:ext cx="561" cy="294"/>
            </a:xfrm>
            <a:custGeom>
              <a:avLst/>
              <a:gdLst>
                <a:gd name="T0" fmla="*/ 85 w 235"/>
                <a:gd name="T1" fmla="*/ 123 h 123"/>
                <a:gd name="T2" fmla="*/ 63 w 235"/>
                <a:gd name="T3" fmla="*/ 96 h 123"/>
                <a:gd name="T4" fmla="*/ 56 w 235"/>
                <a:gd name="T5" fmla="*/ 96 h 123"/>
                <a:gd name="T6" fmla="*/ 50 w 235"/>
                <a:gd name="T7" fmla="*/ 96 h 123"/>
                <a:gd name="T8" fmla="*/ 44 w 235"/>
                <a:gd name="T9" fmla="*/ 97 h 123"/>
                <a:gd name="T10" fmla="*/ 36 w 235"/>
                <a:gd name="T11" fmla="*/ 80 h 123"/>
                <a:gd name="T12" fmla="*/ 29 w 235"/>
                <a:gd name="T13" fmla="*/ 73 h 123"/>
                <a:gd name="T14" fmla="*/ 21 w 235"/>
                <a:gd name="T15" fmla="*/ 69 h 123"/>
                <a:gd name="T16" fmla="*/ 7 w 235"/>
                <a:gd name="T17" fmla="*/ 64 h 123"/>
                <a:gd name="T18" fmla="*/ 0 w 235"/>
                <a:gd name="T19" fmla="*/ 63 h 123"/>
                <a:gd name="T20" fmla="*/ 6 w 235"/>
                <a:gd name="T21" fmla="*/ 60 h 123"/>
                <a:gd name="T22" fmla="*/ 20 w 235"/>
                <a:gd name="T23" fmla="*/ 50 h 123"/>
                <a:gd name="T24" fmla="*/ 28 w 235"/>
                <a:gd name="T25" fmla="*/ 44 h 123"/>
                <a:gd name="T26" fmla="*/ 36 w 235"/>
                <a:gd name="T27" fmla="*/ 37 h 123"/>
                <a:gd name="T28" fmla="*/ 49 w 235"/>
                <a:gd name="T29" fmla="*/ 19 h 123"/>
                <a:gd name="T30" fmla="*/ 56 w 235"/>
                <a:gd name="T31" fmla="*/ 20 h 123"/>
                <a:gd name="T32" fmla="*/ 63 w 235"/>
                <a:gd name="T33" fmla="*/ 21 h 123"/>
                <a:gd name="T34" fmla="*/ 72 w 235"/>
                <a:gd name="T35" fmla="*/ 21 h 123"/>
                <a:gd name="T36" fmla="*/ 105 w 235"/>
                <a:gd name="T37" fmla="*/ 0 h 123"/>
                <a:gd name="T38" fmla="*/ 111 w 235"/>
                <a:gd name="T39" fmla="*/ 6 h 123"/>
                <a:gd name="T40" fmla="*/ 126 w 235"/>
                <a:gd name="T41" fmla="*/ 17 h 123"/>
                <a:gd name="T42" fmla="*/ 168 w 235"/>
                <a:gd name="T43" fmla="*/ 20 h 123"/>
                <a:gd name="T44" fmla="*/ 170 w 235"/>
                <a:gd name="T45" fmla="*/ 25 h 123"/>
                <a:gd name="T46" fmla="*/ 177 w 235"/>
                <a:gd name="T47" fmla="*/ 36 h 123"/>
                <a:gd name="T48" fmla="*/ 212 w 235"/>
                <a:gd name="T49" fmla="*/ 46 h 123"/>
                <a:gd name="T50" fmla="*/ 213 w 235"/>
                <a:gd name="T51" fmla="*/ 64 h 123"/>
                <a:gd name="T52" fmla="*/ 235 w 235"/>
                <a:gd name="T53" fmla="*/ 92 h 123"/>
                <a:gd name="T54" fmla="*/ 201 w 235"/>
                <a:gd name="T55" fmla="*/ 103 h 123"/>
                <a:gd name="T56" fmla="*/ 191 w 235"/>
                <a:gd name="T57" fmla="*/ 118 h 123"/>
                <a:gd name="T58" fmla="*/ 157 w 235"/>
                <a:gd name="T59" fmla="*/ 112 h 123"/>
                <a:gd name="T60" fmla="*/ 146 w 235"/>
                <a:gd name="T61" fmla="*/ 119 h 123"/>
                <a:gd name="T62" fmla="*/ 142 w 235"/>
                <a:gd name="T63" fmla="*/ 123 h 123"/>
                <a:gd name="T64" fmla="*/ 107 w 235"/>
                <a:gd name="T65" fmla="*/ 112 h 123"/>
                <a:gd name="T66" fmla="*/ 91 w 235"/>
                <a:gd name="T67" fmla="*/ 119 h 123"/>
                <a:gd name="T68" fmla="*/ 85 w 235"/>
                <a:gd name="T6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 h="123">
                  <a:moveTo>
                    <a:pt x="85" y="123"/>
                  </a:moveTo>
                  <a:cubicBezTo>
                    <a:pt x="83" y="105"/>
                    <a:pt x="73" y="98"/>
                    <a:pt x="63" y="96"/>
                  </a:cubicBezTo>
                  <a:cubicBezTo>
                    <a:pt x="61" y="96"/>
                    <a:pt x="58" y="96"/>
                    <a:pt x="56" y="96"/>
                  </a:cubicBezTo>
                  <a:cubicBezTo>
                    <a:pt x="54" y="96"/>
                    <a:pt x="52" y="96"/>
                    <a:pt x="50" y="96"/>
                  </a:cubicBezTo>
                  <a:cubicBezTo>
                    <a:pt x="47" y="97"/>
                    <a:pt x="44" y="97"/>
                    <a:pt x="44" y="97"/>
                  </a:cubicBezTo>
                  <a:cubicBezTo>
                    <a:pt x="43" y="90"/>
                    <a:pt x="40" y="84"/>
                    <a:pt x="36" y="80"/>
                  </a:cubicBezTo>
                  <a:cubicBezTo>
                    <a:pt x="34" y="77"/>
                    <a:pt x="31" y="75"/>
                    <a:pt x="29" y="73"/>
                  </a:cubicBezTo>
                  <a:cubicBezTo>
                    <a:pt x="26" y="71"/>
                    <a:pt x="23" y="70"/>
                    <a:pt x="21" y="69"/>
                  </a:cubicBezTo>
                  <a:cubicBezTo>
                    <a:pt x="16" y="66"/>
                    <a:pt x="10" y="65"/>
                    <a:pt x="7" y="64"/>
                  </a:cubicBezTo>
                  <a:cubicBezTo>
                    <a:pt x="3" y="63"/>
                    <a:pt x="0" y="63"/>
                    <a:pt x="0" y="63"/>
                  </a:cubicBezTo>
                  <a:cubicBezTo>
                    <a:pt x="0" y="63"/>
                    <a:pt x="2" y="62"/>
                    <a:pt x="6" y="60"/>
                  </a:cubicBezTo>
                  <a:cubicBezTo>
                    <a:pt x="9" y="57"/>
                    <a:pt x="14" y="54"/>
                    <a:pt x="20" y="50"/>
                  </a:cubicBezTo>
                  <a:cubicBezTo>
                    <a:pt x="23" y="49"/>
                    <a:pt x="25" y="47"/>
                    <a:pt x="28" y="44"/>
                  </a:cubicBezTo>
                  <a:cubicBezTo>
                    <a:pt x="31" y="42"/>
                    <a:pt x="34" y="40"/>
                    <a:pt x="36" y="37"/>
                  </a:cubicBezTo>
                  <a:cubicBezTo>
                    <a:pt x="42" y="32"/>
                    <a:pt x="46" y="26"/>
                    <a:pt x="49" y="19"/>
                  </a:cubicBezTo>
                  <a:cubicBezTo>
                    <a:pt x="49" y="19"/>
                    <a:pt x="51" y="20"/>
                    <a:pt x="56" y="20"/>
                  </a:cubicBezTo>
                  <a:cubicBezTo>
                    <a:pt x="58" y="21"/>
                    <a:pt x="60" y="21"/>
                    <a:pt x="63" y="21"/>
                  </a:cubicBezTo>
                  <a:cubicBezTo>
                    <a:pt x="66" y="21"/>
                    <a:pt x="68" y="22"/>
                    <a:pt x="72" y="21"/>
                  </a:cubicBezTo>
                  <a:cubicBezTo>
                    <a:pt x="84" y="21"/>
                    <a:pt x="97" y="17"/>
                    <a:pt x="105" y="0"/>
                  </a:cubicBezTo>
                  <a:cubicBezTo>
                    <a:pt x="105" y="0"/>
                    <a:pt x="107" y="3"/>
                    <a:pt x="111" y="6"/>
                  </a:cubicBezTo>
                  <a:cubicBezTo>
                    <a:pt x="115" y="9"/>
                    <a:pt x="120" y="14"/>
                    <a:pt x="126" y="17"/>
                  </a:cubicBezTo>
                  <a:cubicBezTo>
                    <a:pt x="138" y="25"/>
                    <a:pt x="153" y="30"/>
                    <a:pt x="168" y="20"/>
                  </a:cubicBezTo>
                  <a:cubicBezTo>
                    <a:pt x="168" y="20"/>
                    <a:pt x="168" y="22"/>
                    <a:pt x="170" y="25"/>
                  </a:cubicBezTo>
                  <a:cubicBezTo>
                    <a:pt x="171" y="28"/>
                    <a:pt x="173" y="33"/>
                    <a:pt x="177" y="36"/>
                  </a:cubicBezTo>
                  <a:cubicBezTo>
                    <a:pt x="183" y="44"/>
                    <a:pt x="194" y="50"/>
                    <a:pt x="212" y="46"/>
                  </a:cubicBezTo>
                  <a:cubicBezTo>
                    <a:pt x="212" y="46"/>
                    <a:pt x="211" y="55"/>
                    <a:pt x="213" y="64"/>
                  </a:cubicBezTo>
                  <a:cubicBezTo>
                    <a:pt x="216" y="74"/>
                    <a:pt x="221" y="85"/>
                    <a:pt x="235" y="92"/>
                  </a:cubicBezTo>
                  <a:cubicBezTo>
                    <a:pt x="220" y="89"/>
                    <a:pt x="209" y="96"/>
                    <a:pt x="201" y="103"/>
                  </a:cubicBezTo>
                  <a:cubicBezTo>
                    <a:pt x="194" y="111"/>
                    <a:pt x="191" y="118"/>
                    <a:pt x="191" y="118"/>
                  </a:cubicBezTo>
                  <a:cubicBezTo>
                    <a:pt x="179" y="107"/>
                    <a:pt x="166" y="108"/>
                    <a:pt x="157" y="112"/>
                  </a:cubicBezTo>
                  <a:cubicBezTo>
                    <a:pt x="153" y="114"/>
                    <a:pt x="149" y="117"/>
                    <a:pt x="146" y="119"/>
                  </a:cubicBezTo>
                  <a:cubicBezTo>
                    <a:pt x="144" y="121"/>
                    <a:pt x="142" y="123"/>
                    <a:pt x="142" y="123"/>
                  </a:cubicBezTo>
                  <a:cubicBezTo>
                    <a:pt x="135" y="109"/>
                    <a:pt x="120" y="108"/>
                    <a:pt x="107" y="112"/>
                  </a:cubicBezTo>
                  <a:cubicBezTo>
                    <a:pt x="101" y="114"/>
                    <a:pt x="95" y="116"/>
                    <a:pt x="91" y="119"/>
                  </a:cubicBezTo>
                  <a:cubicBezTo>
                    <a:pt x="87" y="121"/>
                    <a:pt x="85" y="123"/>
                    <a:pt x="85" y="123"/>
                  </a:cubicBezTo>
                </a:path>
              </a:pathLst>
            </a:custGeom>
            <a:solidFill>
              <a:srgbClr val="1EB4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1" name="Freeform 171">
              <a:extLst>
                <a:ext uri="{FF2B5EF4-FFF2-40B4-BE49-F238E27FC236}">
                  <a16:creationId xmlns:a16="http://schemas.microsoft.com/office/drawing/2014/main" id="{7FB16FDD-4D58-4381-8E33-C489B21C16BA}"/>
                </a:ext>
              </a:extLst>
            </p:cNvPr>
            <p:cNvSpPr>
              <a:spLocks/>
            </p:cNvSpPr>
            <p:nvPr/>
          </p:nvSpPr>
          <p:spPr bwMode="auto">
            <a:xfrm>
              <a:off x="229" y="615"/>
              <a:ext cx="561" cy="294"/>
            </a:xfrm>
            <a:custGeom>
              <a:avLst/>
              <a:gdLst>
                <a:gd name="T0" fmla="*/ 63 w 235"/>
                <a:gd name="T1" fmla="*/ 96 h 123"/>
                <a:gd name="T2" fmla="*/ 50 w 235"/>
                <a:gd name="T3" fmla="*/ 96 h 123"/>
                <a:gd name="T4" fmla="*/ 36 w 235"/>
                <a:gd name="T5" fmla="*/ 80 h 123"/>
                <a:gd name="T6" fmla="*/ 21 w 235"/>
                <a:gd name="T7" fmla="*/ 69 h 123"/>
                <a:gd name="T8" fmla="*/ 0 w 235"/>
                <a:gd name="T9" fmla="*/ 63 h 123"/>
                <a:gd name="T10" fmla="*/ 0 w 235"/>
                <a:gd name="T11" fmla="*/ 63 h 123"/>
                <a:gd name="T12" fmla="*/ 20 w 235"/>
                <a:gd name="T13" fmla="*/ 50 h 123"/>
                <a:gd name="T14" fmla="*/ 36 w 235"/>
                <a:gd name="T15" fmla="*/ 37 h 123"/>
                <a:gd name="T16" fmla="*/ 56 w 235"/>
                <a:gd name="T17" fmla="*/ 20 h 123"/>
                <a:gd name="T18" fmla="*/ 72 w 235"/>
                <a:gd name="T19" fmla="*/ 21 h 123"/>
                <a:gd name="T20" fmla="*/ 111 w 235"/>
                <a:gd name="T21" fmla="*/ 6 h 123"/>
                <a:gd name="T22" fmla="*/ 168 w 235"/>
                <a:gd name="T23" fmla="*/ 20 h 123"/>
                <a:gd name="T24" fmla="*/ 177 w 235"/>
                <a:gd name="T25" fmla="*/ 36 h 123"/>
                <a:gd name="T26" fmla="*/ 213 w 235"/>
                <a:gd name="T27" fmla="*/ 64 h 123"/>
                <a:gd name="T28" fmla="*/ 222 w 235"/>
                <a:gd name="T29" fmla="*/ 85 h 123"/>
                <a:gd name="T30" fmla="*/ 190 w 235"/>
                <a:gd name="T31" fmla="*/ 51 h 123"/>
                <a:gd name="T32" fmla="*/ 161 w 235"/>
                <a:gd name="T33" fmla="*/ 30 h 123"/>
                <a:gd name="T34" fmla="*/ 131 w 235"/>
                <a:gd name="T35" fmla="*/ 26 h 123"/>
                <a:gd name="T36" fmla="*/ 102 w 235"/>
                <a:gd name="T37" fmla="*/ 15 h 123"/>
                <a:gd name="T38" fmla="*/ 72 w 235"/>
                <a:gd name="T39" fmla="*/ 29 h 123"/>
                <a:gd name="T40" fmla="*/ 52 w 235"/>
                <a:gd name="T41" fmla="*/ 25 h 123"/>
                <a:gd name="T42" fmla="*/ 42 w 235"/>
                <a:gd name="T43" fmla="*/ 39 h 123"/>
                <a:gd name="T44" fmla="*/ 23 w 235"/>
                <a:gd name="T45" fmla="*/ 62 h 123"/>
                <a:gd name="T46" fmla="*/ 41 w 235"/>
                <a:gd name="T47" fmla="*/ 77 h 123"/>
                <a:gd name="T48" fmla="*/ 48 w 235"/>
                <a:gd name="T49" fmla="*/ 92 h 123"/>
                <a:gd name="T50" fmla="*/ 65 w 235"/>
                <a:gd name="T51" fmla="*/ 89 h 123"/>
                <a:gd name="T52" fmla="*/ 86 w 235"/>
                <a:gd name="T53" fmla="*/ 108 h 123"/>
                <a:gd name="T54" fmla="*/ 114 w 235"/>
                <a:gd name="T55" fmla="*/ 105 h 123"/>
                <a:gd name="T56" fmla="*/ 141 w 235"/>
                <a:gd name="T57" fmla="*/ 112 h 123"/>
                <a:gd name="T58" fmla="*/ 175 w 235"/>
                <a:gd name="T59" fmla="*/ 104 h 123"/>
                <a:gd name="T60" fmla="*/ 220 w 235"/>
                <a:gd name="T61" fmla="*/ 91 h 123"/>
                <a:gd name="T62" fmla="*/ 201 w 235"/>
                <a:gd name="T63" fmla="*/ 103 h 123"/>
                <a:gd name="T64" fmla="*/ 157 w 235"/>
                <a:gd name="T65" fmla="*/ 112 h 123"/>
                <a:gd name="T66" fmla="*/ 142 w 235"/>
                <a:gd name="T67" fmla="*/ 123 h 123"/>
                <a:gd name="T68" fmla="*/ 91 w 235"/>
                <a:gd name="T69" fmla="*/ 11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5" h="123">
                  <a:moveTo>
                    <a:pt x="85" y="123"/>
                  </a:moveTo>
                  <a:cubicBezTo>
                    <a:pt x="83" y="105"/>
                    <a:pt x="73" y="98"/>
                    <a:pt x="63" y="96"/>
                  </a:cubicBezTo>
                  <a:cubicBezTo>
                    <a:pt x="61" y="96"/>
                    <a:pt x="58" y="96"/>
                    <a:pt x="56" y="96"/>
                  </a:cubicBezTo>
                  <a:cubicBezTo>
                    <a:pt x="54" y="96"/>
                    <a:pt x="52" y="96"/>
                    <a:pt x="50" y="96"/>
                  </a:cubicBezTo>
                  <a:cubicBezTo>
                    <a:pt x="47" y="97"/>
                    <a:pt x="44" y="97"/>
                    <a:pt x="44" y="97"/>
                  </a:cubicBezTo>
                  <a:cubicBezTo>
                    <a:pt x="43" y="90"/>
                    <a:pt x="40" y="84"/>
                    <a:pt x="36" y="80"/>
                  </a:cubicBezTo>
                  <a:cubicBezTo>
                    <a:pt x="34" y="77"/>
                    <a:pt x="31" y="75"/>
                    <a:pt x="29" y="73"/>
                  </a:cubicBezTo>
                  <a:cubicBezTo>
                    <a:pt x="26" y="71"/>
                    <a:pt x="23" y="70"/>
                    <a:pt x="21" y="69"/>
                  </a:cubicBezTo>
                  <a:cubicBezTo>
                    <a:pt x="16" y="66"/>
                    <a:pt x="10" y="65"/>
                    <a:pt x="7" y="64"/>
                  </a:cubicBezTo>
                  <a:cubicBezTo>
                    <a:pt x="3" y="63"/>
                    <a:pt x="0" y="63"/>
                    <a:pt x="0" y="63"/>
                  </a:cubicBezTo>
                  <a:cubicBezTo>
                    <a:pt x="0" y="63"/>
                    <a:pt x="0" y="63"/>
                    <a:pt x="0" y="63"/>
                  </a:cubicBezTo>
                  <a:cubicBezTo>
                    <a:pt x="0" y="63"/>
                    <a:pt x="0" y="63"/>
                    <a:pt x="0" y="63"/>
                  </a:cubicBezTo>
                  <a:cubicBezTo>
                    <a:pt x="0" y="63"/>
                    <a:pt x="2" y="62"/>
                    <a:pt x="6" y="60"/>
                  </a:cubicBezTo>
                  <a:cubicBezTo>
                    <a:pt x="9" y="57"/>
                    <a:pt x="14" y="54"/>
                    <a:pt x="20" y="50"/>
                  </a:cubicBezTo>
                  <a:cubicBezTo>
                    <a:pt x="23" y="49"/>
                    <a:pt x="25" y="47"/>
                    <a:pt x="28" y="44"/>
                  </a:cubicBezTo>
                  <a:cubicBezTo>
                    <a:pt x="31" y="42"/>
                    <a:pt x="34" y="40"/>
                    <a:pt x="36" y="37"/>
                  </a:cubicBezTo>
                  <a:cubicBezTo>
                    <a:pt x="42" y="32"/>
                    <a:pt x="46" y="26"/>
                    <a:pt x="49" y="19"/>
                  </a:cubicBezTo>
                  <a:cubicBezTo>
                    <a:pt x="49" y="19"/>
                    <a:pt x="51" y="20"/>
                    <a:pt x="56" y="20"/>
                  </a:cubicBezTo>
                  <a:cubicBezTo>
                    <a:pt x="58" y="21"/>
                    <a:pt x="60" y="21"/>
                    <a:pt x="63" y="21"/>
                  </a:cubicBezTo>
                  <a:cubicBezTo>
                    <a:pt x="66" y="21"/>
                    <a:pt x="68" y="22"/>
                    <a:pt x="72" y="21"/>
                  </a:cubicBezTo>
                  <a:cubicBezTo>
                    <a:pt x="84" y="21"/>
                    <a:pt x="97" y="17"/>
                    <a:pt x="105" y="0"/>
                  </a:cubicBezTo>
                  <a:cubicBezTo>
                    <a:pt x="105" y="0"/>
                    <a:pt x="107" y="3"/>
                    <a:pt x="111" y="6"/>
                  </a:cubicBezTo>
                  <a:cubicBezTo>
                    <a:pt x="115" y="9"/>
                    <a:pt x="120" y="14"/>
                    <a:pt x="126" y="17"/>
                  </a:cubicBezTo>
                  <a:cubicBezTo>
                    <a:pt x="138" y="25"/>
                    <a:pt x="153" y="30"/>
                    <a:pt x="168" y="20"/>
                  </a:cubicBezTo>
                  <a:cubicBezTo>
                    <a:pt x="168" y="20"/>
                    <a:pt x="168" y="22"/>
                    <a:pt x="170" y="25"/>
                  </a:cubicBezTo>
                  <a:cubicBezTo>
                    <a:pt x="171" y="28"/>
                    <a:pt x="173" y="33"/>
                    <a:pt x="177" y="36"/>
                  </a:cubicBezTo>
                  <a:cubicBezTo>
                    <a:pt x="183" y="44"/>
                    <a:pt x="194" y="50"/>
                    <a:pt x="212" y="46"/>
                  </a:cubicBezTo>
                  <a:cubicBezTo>
                    <a:pt x="212" y="46"/>
                    <a:pt x="211" y="55"/>
                    <a:pt x="213" y="64"/>
                  </a:cubicBezTo>
                  <a:cubicBezTo>
                    <a:pt x="216" y="74"/>
                    <a:pt x="221" y="85"/>
                    <a:pt x="235" y="92"/>
                  </a:cubicBezTo>
                  <a:cubicBezTo>
                    <a:pt x="235" y="92"/>
                    <a:pt x="229" y="90"/>
                    <a:pt x="222" y="85"/>
                  </a:cubicBezTo>
                  <a:cubicBezTo>
                    <a:pt x="216" y="79"/>
                    <a:pt x="209" y="69"/>
                    <a:pt x="207" y="53"/>
                  </a:cubicBezTo>
                  <a:cubicBezTo>
                    <a:pt x="207" y="53"/>
                    <a:pt x="199" y="54"/>
                    <a:pt x="190" y="51"/>
                  </a:cubicBezTo>
                  <a:cubicBezTo>
                    <a:pt x="180" y="49"/>
                    <a:pt x="170" y="43"/>
                    <a:pt x="165" y="28"/>
                  </a:cubicBezTo>
                  <a:cubicBezTo>
                    <a:pt x="165" y="28"/>
                    <a:pt x="163" y="29"/>
                    <a:pt x="161" y="30"/>
                  </a:cubicBezTo>
                  <a:cubicBezTo>
                    <a:pt x="158" y="30"/>
                    <a:pt x="154" y="31"/>
                    <a:pt x="149" y="31"/>
                  </a:cubicBezTo>
                  <a:cubicBezTo>
                    <a:pt x="144" y="30"/>
                    <a:pt x="138" y="29"/>
                    <a:pt x="131" y="26"/>
                  </a:cubicBezTo>
                  <a:cubicBezTo>
                    <a:pt x="124" y="23"/>
                    <a:pt x="116" y="18"/>
                    <a:pt x="107" y="11"/>
                  </a:cubicBezTo>
                  <a:cubicBezTo>
                    <a:pt x="107" y="11"/>
                    <a:pt x="105" y="13"/>
                    <a:pt x="102" y="15"/>
                  </a:cubicBezTo>
                  <a:cubicBezTo>
                    <a:pt x="98" y="18"/>
                    <a:pt x="94" y="21"/>
                    <a:pt x="89" y="24"/>
                  </a:cubicBezTo>
                  <a:cubicBezTo>
                    <a:pt x="84" y="27"/>
                    <a:pt x="78" y="29"/>
                    <a:pt x="72" y="29"/>
                  </a:cubicBezTo>
                  <a:cubicBezTo>
                    <a:pt x="69" y="30"/>
                    <a:pt x="65" y="30"/>
                    <a:pt x="62" y="29"/>
                  </a:cubicBezTo>
                  <a:cubicBezTo>
                    <a:pt x="59" y="28"/>
                    <a:pt x="56" y="27"/>
                    <a:pt x="52" y="25"/>
                  </a:cubicBezTo>
                  <a:cubicBezTo>
                    <a:pt x="52" y="25"/>
                    <a:pt x="51" y="27"/>
                    <a:pt x="50" y="29"/>
                  </a:cubicBezTo>
                  <a:cubicBezTo>
                    <a:pt x="48" y="32"/>
                    <a:pt x="46" y="36"/>
                    <a:pt x="42" y="39"/>
                  </a:cubicBezTo>
                  <a:cubicBezTo>
                    <a:pt x="36" y="47"/>
                    <a:pt x="27" y="55"/>
                    <a:pt x="14" y="60"/>
                  </a:cubicBezTo>
                  <a:cubicBezTo>
                    <a:pt x="17" y="61"/>
                    <a:pt x="20" y="61"/>
                    <a:pt x="23" y="62"/>
                  </a:cubicBezTo>
                  <a:cubicBezTo>
                    <a:pt x="26" y="63"/>
                    <a:pt x="28" y="65"/>
                    <a:pt x="31" y="66"/>
                  </a:cubicBezTo>
                  <a:cubicBezTo>
                    <a:pt x="35" y="69"/>
                    <a:pt x="39" y="73"/>
                    <a:pt x="41" y="77"/>
                  </a:cubicBezTo>
                  <a:cubicBezTo>
                    <a:pt x="44" y="81"/>
                    <a:pt x="45" y="85"/>
                    <a:pt x="46" y="87"/>
                  </a:cubicBezTo>
                  <a:cubicBezTo>
                    <a:pt x="47" y="90"/>
                    <a:pt x="48" y="92"/>
                    <a:pt x="48" y="92"/>
                  </a:cubicBezTo>
                  <a:cubicBezTo>
                    <a:pt x="51" y="90"/>
                    <a:pt x="54" y="89"/>
                    <a:pt x="57" y="88"/>
                  </a:cubicBezTo>
                  <a:cubicBezTo>
                    <a:pt x="60" y="88"/>
                    <a:pt x="62" y="88"/>
                    <a:pt x="65" y="89"/>
                  </a:cubicBezTo>
                  <a:cubicBezTo>
                    <a:pt x="70" y="90"/>
                    <a:pt x="75" y="93"/>
                    <a:pt x="78" y="97"/>
                  </a:cubicBezTo>
                  <a:cubicBezTo>
                    <a:pt x="82" y="100"/>
                    <a:pt x="85" y="104"/>
                    <a:pt x="86" y="108"/>
                  </a:cubicBezTo>
                  <a:cubicBezTo>
                    <a:pt x="88" y="111"/>
                    <a:pt x="89" y="113"/>
                    <a:pt x="89" y="113"/>
                  </a:cubicBezTo>
                  <a:cubicBezTo>
                    <a:pt x="99" y="108"/>
                    <a:pt x="107" y="106"/>
                    <a:pt x="114" y="105"/>
                  </a:cubicBezTo>
                  <a:cubicBezTo>
                    <a:pt x="121" y="105"/>
                    <a:pt x="127" y="105"/>
                    <a:pt x="131" y="107"/>
                  </a:cubicBezTo>
                  <a:cubicBezTo>
                    <a:pt x="136" y="108"/>
                    <a:pt x="139" y="110"/>
                    <a:pt x="141" y="112"/>
                  </a:cubicBezTo>
                  <a:cubicBezTo>
                    <a:pt x="143" y="113"/>
                    <a:pt x="144" y="115"/>
                    <a:pt x="144" y="115"/>
                  </a:cubicBezTo>
                  <a:cubicBezTo>
                    <a:pt x="154" y="104"/>
                    <a:pt x="166" y="102"/>
                    <a:pt x="175" y="104"/>
                  </a:cubicBezTo>
                  <a:cubicBezTo>
                    <a:pt x="184" y="106"/>
                    <a:pt x="190" y="110"/>
                    <a:pt x="190" y="110"/>
                  </a:cubicBezTo>
                  <a:cubicBezTo>
                    <a:pt x="200" y="97"/>
                    <a:pt x="212" y="92"/>
                    <a:pt x="220" y="91"/>
                  </a:cubicBezTo>
                  <a:cubicBezTo>
                    <a:pt x="229" y="89"/>
                    <a:pt x="235" y="92"/>
                    <a:pt x="235" y="92"/>
                  </a:cubicBezTo>
                  <a:cubicBezTo>
                    <a:pt x="220" y="89"/>
                    <a:pt x="209" y="96"/>
                    <a:pt x="201" y="103"/>
                  </a:cubicBezTo>
                  <a:cubicBezTo>
                    <a:pt x="194" y="111"/>
                    <a:pt x="191" y="118"/>
                    <a:pt x="191" y="118"/>
                  </a:cubicBezTo>
                  <a:cubicBezTo>
                    <a:pt x="179" y="107"/>
                    <a:pt x="166" y="108"/>
                    <a:pt x="157" y="112"/>
                  </a:cubicBezTo>
                  <a:cubicBezTo>
                    <a:pt x="153" y="114"/>
                    <a:pt x="149" y="117"/>
                    <a:pt x="146" y="119"/>
                  </a:cubicBezTo>
                  <a:cubicBezTo>
                    <a:pt x="143" y="121"/>
                    <a:pt x="142" y="123"/>
                    <a:pt x="142" y="123"/>
                  </a:cubicBezTo>
                  <a:cubicBezTo>
                    <a:pt x="135" y="109"/>
                    <a:pt x="120" y="109"/>
                    <a:pt x="107" y="112"/>
                  </a:cubicBezTo>
                  <a:cubicBezTo>
                    <a:pt x="101" y="114"/>
                    <a:pt x="95" y="116"/>
                    <a:pt x="91" y="119"/>
                  </a:cubicBezTo>
                  <a:cubicBezTo>
                    <a:pt x="87" y="121"/>
                    <a:pt x="85" y="123"/>
                    <a:pt x="85" y="123"/>
                  </a:cubicBezTo>
                </a:path>
              </a:pathLst>
            </a:custGeom>
            <a:solidFill>
              <a:srgbClr val="58BB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2" name="Freeform 172">
              <a:extLst>
                <a:ext uri="{FF2B5EF4-FFF2-40B4-BE49-F238E27FC236}">
                  <a16:creationId xmlns:a16="http://schemas.microsoft.com/office/drawing/2014/main" id="{ADE2410A-298E-427B-B193-B8864AE800B4}"/>
                </a:ext>
              </a:extLst>
            </p:cNvPr>
            <p:cNvSpPr>
              <a:spLocks/>
            </p:cNvSpPr>
            <p:nvPr/>
          </p:nvSpPr>
          <p:spPr bwMode="auto">
            <a:xfrm>
              <a:off x="267" y="704"/>
              <a:ext cx="506" cy="143"/>
            </a:xfrm>
            <a:custGeom>
              <a:avLst/>
              <a:gdLst>
                <a:gd name="T0" fmla="*/ 69 w 212"/>
                <a:gd name="T1" fmla="*/ 45 h 60"/>
                <a:gd name="T2" fmla="*/ 87 w 212"/>
                <a:gd name="T3" fmla="*/ 28 h 60"/>
                <a:gd name="T4" fmla="*/ 61 w 212"/>
                <a:gd name="T5" fmla="*/ 24 h 60"/>
                <a:gd name="T6" fmla="*/ 46 w 212"/>
                <a:gd name="T7" fmla="*/ 38 h 60"/>
                <a:gd name="T8" fmla="*/ 41 w 212"/>
                <a:gd name="T9" fmla="*/ 43 h 60"/>
                <a:gd name="T10" fmla="*/ 52 w 212"/>
                <a:gd name="T11" fmla="*/ 30 h 60"/>
                <a:gd name="T12" fmla="*/ 58 w 212"/>
                <a:gd name="T13" fmla="*/ 24 h 60"/>
                <a:gd name="T14" fmla="*/ 28 w 212"/>
                <a:gd name="T15" fmla="*/ 22 h 60"/>
                <a:gd name="T16" fmla="*/ 20 w 212"/>
                <a:gd name="T17" fmla="*/ 31 h 60"/>
                <a:gd name="T18" fmla="*/ 18 w 212"/>
                <a:gd name="T19" fmla="*/ 34 h 60"/>
                <a:gd name="T20" fmla="*/ 27 w 212"/>
                <a:gd name="T21" fmla="*/ 22 h 60"/>
                <a:gd name="T22" fmla="*/ 20 w 212"/>
                <a:gd name="T23" fmla="*/ 22 h 60"/>
                <a:gd name="T24" fmla="*/ 18 w 212"/>
                <a:gd name="T25" fmla="*/ 22 h 60"/>
                <a:gd name="T26" fmla="*/ 15 w 212"/>
                <a:gd name="T27" fmla="*/ 22 h 60"/>
                <a:gd name="T28" fmla="*/ 6 w 212"/>
                <a:gd name="T29" fmla="*/ 23 h 60"/>
                <a:gd name="T30" fmla="*/ 0 w 212"/>
                <a:gd name="T31" fmla="*/ 23 h 60"/>
                <a:gd name="T32" fmla="*/ 6 w 212"/>
                <a:gd name="T33" fmla="*/ 22 h 60"/>
                <a:gd name="T34" fmla="*/ 15 w 212"/>
                <a:gd name="T35" fmla="*/ 21 h 60"/>
                <a:gd name="T36" fmla="*/ 20 w 212"/>
                <a:gd name="T37" fmla="*/ 20 h 60"/>
                <a:gd name="T38" fmla="*/ 27 w 212"/>
                <a:gd name="T39" fmla="*/ 20 h 60"/>
                <a:gd name="T40" fmla="*/ 18 w 212"/>
                <a:gd name="T41" fmla="*/ 9 h 60"/>
                <a:gd name="T42" fmla="*/ 21 w 212"/>
                <a:gd name="T43" fmla="*/ 12 h 60"/>
                <a:gd name="T44" fmla="*/ 29 w 212"/>
                <a:gd name="T45" fmla="*/ 20 h 60"/>
                <a:gd name="T46" fmla="*/ 59 w 212"/>
                <a:gd name="T47" fmla="*/ 21 h 60"/>
                <a:gd name="T48" fmla="*/ 54 w 212"/>
                <a:gd name="T49" fmla="*/ 14 h 60"/>
                <a:gd name="T50" fmla="*/ 45 w 212"/>
                <a:gd name="T51" fmla="*/ 0 h 60"/>
                <a:gd name="T52" fmla="*/ 50 w 212"/>
                <a:gd name="T53" fmla="*/ 5 h 60"/>
                <a:gd name="T54" fmla="*/ 62 w 212"/>
                <a:gd name="T55" fmla="*/ 21 h 60"/>
                <a:gd name="T56" fmla="*/ 88 w 212"/>
                <a:gd name="T57" fmla="*/ 24 h 60"/>
                <a:gd name="T58" fmla="*/ 76 w 212"/>
                <a:gd name="T59" fmla="*/ 3 h 60"/>
                <a:gd name="T60" fmla="*/ 80 w 212"/>
                <a:gd name="T61" fmla="*/ 8 h 60"/>
                <a:gd name="T62" fmla="*/ 91 w 212"/>
                <a:gd name="T63" fmla="*/ 24 h 60"/>
                <a:gd name="T64" fmla="*/ 108 w 212"/>
                <a:gd name="T65" fmla="*/ 27 h 60"/>
                <a:gd name="T66" fmla="*/ 117 w 212"/>
                <a:gd name="T67" fmla="*/ 28 h 60"/>
                <a:gd name="T68" fmla="*/ 106 w 212"/>
                <a:gd name="T69" fmla="*/ 7 h 60"/>
                <a:gd name="T70" fmla="*/ 110 w 212"/>
                <a:gd name="T71" fmla="*/ 12 h 60"/>
                <a:gd name="T72" fmla="*/ 120 w 212"/>
                <a:gd name="T73" fmla="*/ 29 h 60"/>
                <a:gd name="T74" fmla="*/ 146 w 212"/>
                <a:gd name="T75" fmla="*/ 34 h 60"/>
                <a:gd name="T76" fmla="*/ 136 w 212"/>
                <a:gd name="T77" fmla="*/ 12 h 60"/>
                <a:gd name="T78" fmla="*/ 139 w 212"/>
                <a:gd name="T79" fmla="*/ 18 h 60"/>
                <a:gd name="T80" fmla="*/ 149 w 212"/>
                <a:gd name="T81" fmla="*/ 35 h 60"/>
                <a:gd name="T82" fmla="*/ 175 w 212"/>
                <a:gd name="T83" fmla="*/ 41 h 60"/>
                <a:gd name="T84" fmla="*/ 165 w 212"/>
                <a:gd name="T85" fmla="*/ 18 h 60"/>
                <a:gd name="T86" fmla="*/ 169 w 212"/>
                <a:gd name="T87" fmla="*/ 24 h 60"/>
                <a:gd name="T88" fmla="*/ 178 w 212"/>
                <a:gd name="T89" fmla="*/ 42 h 60"/>
                <a:gd name="T90" fmla="*/ 204 w 212"/>
                <a:gd name="T91" fmla="*/ 50 h 60"/>
                <a:gd name="T92" fmla="*/ 212 w 212"/>
                <a:gd name="T93" fmla="*/ 52 h 60"/>
                <a:gd name="T94" fmla="*/ 177 w 212"/>
                <a:gd name="T95" fmla="*/ 45 h 60"/>
                <a:gd name="T96" fmla="*/ 160 w 212"/>
                <a:gd name="T97" fmla="*/ 56 h 60"/>
                <a:gd name="T98" fmla="*/ 154 w 212"/>
                <a:gd name="T99" fmla="*/ 60 h 60"/>
                <a:gd name="T100" fmla="*/ 175 w 212"/>
                <a:gd name="T101" fmla="*/ 44 h 60"/>
                <a:gd name="T102" fmla="*/ 148 w 212"/>
                <a:gd name="T103" fmla="*/ 38 h 60"/>
                <a:gd name="T104" fmla="*/ 132 w 212"/>
                <a:gd name="T105" fmla="*/ 50 h 60"/>
                <a:gd name="T106" fmla="*/ 126 w 212"/>
                <a:gd name="T107" fmla="*/ 54 h 60"/>
                <a:gd name="T108" fmla="*/ 145 w 212"/>
                <a:gd name="T109" fmla="*/ 38 h 60"/>
                <a:gd name="T110" fmla="*/ 119 w 212"/>
                <a:gd name="T111" fmla="*/ 33 h 60"/>
                <a:gd name="T112" fmla="*/ 103 w 212"/>
                <a:gd name="T113" fmla="*/ 45 h 60"/>
                <a:gd name="T114" fmla="*/ 98 w 212"/>
                <a:gd name="T115" fmla="*/ 49 h 60"/>
                <a:gd name="T116" fmla="*/ 116 w 212"/>
                <a:gd name="T117" fmla="*/ 32 h 60"/>
                <a:gd name="T118" fmla="*/ 107 w 212"/>
                <a:gd name="T119" fmla="*/ 31 h 60"/>
                <a:gd name="T120" fmla="*/ 90 w 212"/>
                <a:gd name="T121" fmla="*/ 28 h 60"/>
                <a:gd name="T122" fmla="*/ 69 w 212"/>
                <a:gd name="T123" fmla="*/ 4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2" h="60">
                  <a:moveTo>
                    <a:pt x="69" y="45"/>
                  </a:moveTo>
                  <a:cubicBezTo>
                    <a:pt x="78" y="35"/>
                    <a:pt x="84" y="30"/>
                    <a:pt x="87" y="28"/>
                  </a:cubicBezTo>
                  <a:cubicBezTo>
                    <a:pt x="78" y="26"/>
                    <a:pt x="69" y="25"/>
                    <a:pt x="61" y="24"/>
                  </a:cubicBezTo>
                  <a:cubicBezTo>
                    <a:pt x="55" y="30"/>
                    <a:pt x="50" y="35"/>
                    <a:pt x="46" y="38"/>
                  </a:cubicBezTo>
                  <a:cubicBezTo>
                    <a:pt x="43" y="41"/>
                    <a:pt x="41" y="43"/>
                    <a:pt x="41" y="43"/>
                  </a:cubicBezTo>
                  <a:cubicBezTo>
                    <a:pt x="46" y="38"/>
                    <a:pt x="49" y="33"/>
                    <a:pt x="52" y="30"/>
                  </a:cubicBezTo>
                  <a:cubicBezTo>
                    <a:pt x="55" y="27"/>
                    <a:pt x="57" y="25"/>
                    <a:pt x="58" y="24"/>
                  </a:cubicBezTo>
                  <a:cubicBezTo>
                    <a:pt x="47" y="23"/>
                    <a:pt x="37" y="23"/>
                    <a:pt x="28" y="22"/>
                  </a:cubicBezTo>
                  <a:cubicBezTo>
                    <a:pt x="25" y="26"/>
                    <a:pt x="22" y="29"/>
                    <a:pt x="20" y="31"/>
                  </a:cubicBezTo>
                  <a:cubicBezTo>
                    <a:pt x="19" y="33"/>
                    <a:pt x="18" y="34"/>
                    <a:pt x="18" y="34"/>
                  </a:cubicBezTo>
                  <a:cubicBezTo>
                    <a:pt x="22" y="28"/>
                    <a:pt x="25" y="24"/>
                    <a:pt x="27" y="22"/>
                  </a:cubicBezTo>
                  <a:cubicBezTo>
                    <a:pt x="25" y="22"/>
                    <a:pt x="22" y="22"/>
                    <a:pt x="20" y="22"/>
                  </a:cubicBezTo>
                  <a:cubicBezTo>
                    <a:pt x="20" y="22"/>
                    <a:pt x="19" y="22"/>
                    <a:pt x="18" y="22"/>
                  </a:cubicBezTo>
                  <a:cubicBezTo>
                    <a:pt x="17" y="22"/>
                    <a:pt x="16" y="22"/>
                    <a:pt x="15" y="22"/>
                  </a:cubicBezTo>
                  <a:cubicBezTo>
                    <a:pt x="11" y="22"/>
                    <a:pt x="9" y="22"/>
                    <a:pt x="6" y="23"/>
                  </a:cubicBezTo>
                  <a:cubicBezTo>
                    <a:pt x="2" y="23"/>
                    <a:pt x="0" y="23"/>
                    <a:pt x="0" y="23"/>
                  </a:cubicBezTo>
                  <a:cubicBezTo>
                    <a:pt x="0" y="23"/>
                    <a:pt x="2" y="23"/>
                    <a:pt x="6" y="22"/>
                  </a:cubicBezTo>
                  <a:cubicBezTo>
                    <a:pt x="9" y="22"/>
                    <a:pt x="11" y="21"/>
                    <a:pt x="15" y="21"/>
                  </a:cubicBezTo>
                  <a:cubicBezTo>
                    <a:pt x="17" y="21"/>
                    <a:pt x="18" y="21"/>
                    <a:pt x="20" y="20"/>
                  </a:cubicBezTo>
                  <a:cubicBezTo>
                    <a:pt x="22" y="20"/>
                    <a:pt x="25" y="20"/>
                    <a:pt x="27" y="20"/>
                  </a:cubicBezTo>
                  <a:cubicBezTo>
                    <a:pt x="25" y="18"/>
                    <a:pt x="23" y="15"/>
                    <a:pt x="18" y="9"/>
                  </a:cubicBezTo>
                  <a:cubicBezTo>
                    <a:pt x="18" y="9"/>
                    <a:pt x="19" y="10"/>
                    <a:pt x="21" y="12"/>
                  </a:cubicBezTo>
                  <a:cubicBezTo>
                    <a:pt x="23" y="13"/>
                    <a:pt x="25" y="16"/>
                    <a:pt x="29" y="20"/>
                  </a:cubicBezTo>
                  <a:cubicBezTo>
                    <a:pt x="37" y="20"/>
                    <a:pt x="47" y="20"/>
                    <a:pt x="59" y="21"/>
                  </a:cubicBezTo>
                  <a:cubicBezTo>
                    <a:pt x="58" y="19"/>
                    <a:pt x="56" y="17"/>
                    <a:pt x="54" y="14"/>
                  </a:cubicBezTo>
                  <a:cubicBezTo>
                    <a:pt x="52" y="10"/>
                    <a:pt x="49" y="6"/>
                    <a:pt x="45" y="0"/>
                  </a:cubicBezTo>
                  <a:cubicBezTo>
                    <a:pt x="45" y="0"/>
                    <a:pt x="47" y="2"/>
                    <a:pt x="50" y="5"/>
                  </a:cubicBezTo>
                  <a:cubicBezTo>
                    <a:pt x="53" y="9"/>
                    <a:pt x="57" y="14"/>
                    <a:pt x="62" y="21"/>
                  </a:cubicBezTo>
                  <a:cubicBezTo>
                    <a:pt x="70" y="22"/>
                    <a:pt x="78" y="22"/>
                    <a:pt x="88" y="24"/>
                  </a:cubicBezTo>
                  <a:cubicBezTo>
                    <a:pt x="86" y="21"/>
                    <a:pt x="82" y="14"/>
                    <a:pt x="76" y="3"/>
                  </a:cubicBezTo>
                  <a:cubicBezTo>
                    <a:pt x="76" y="3"/>
                    <a:pt x="78" y="4"/>
                    <a:pt x="80" y="8"/>
                  </a:cubicBezTo>
                  <a:cubicBezTo>
                    <a:pt x="83" y="12"/>
                    <a:pt x="86" y="17"/>
                    <a:pt x="91" y="24"/>
                  </a:cubicBezTo>
                  <a:cubicBezTo>
                    <a:pt x="96" y="25"/>
                    <a:pt x="102" y="26"/>
                    <a:pt x="108" y="27"/>
                  </a:cubicBezTo>
                  <a:cubicBezTo>
                    <a:pt x="111" y="27"/>
                    <a:pt x="114" y="28"/>
                    <a:pt x="117" y="28"/>
                  </a:cubicBezTo>
                  <a:cubicBezTo>
                    <a:pt x="115" y="25"/>
                    <a:pt x="112" y="18"/>
                    <a:pt x="106" y="7"/>
                  </a:cubicBezTo>
                  <a:cubicBezTo>
                    <a:pt x="106" y="7"/>
                    <a:pt x="108" y="9"/>
                    <a:pt x="110" y="12"/>
                  </a:cubicBezTo>
                  <a:cubicBezTo>
                    <a:pt x="112" y="16"/>
                    <a:pt x="116" y="22"/>
                    <a:pt x="120" y="29"/>
                  </a:cubicBezTo>
                  <a:cubicBezTo>
                    <a:pt x="130" y="31"/>
                    <a:pt x="138" y="32"/>
                    <a:pt x="146" y="34"/>
                  </a:cubicBezTo>
                  <a:cubicBezTo>
                    <a:pt x="144" y="31"/>
                    <a:pt x="141" y="24"/>
                    <a:pt x="136" y="12"/>
                  </a:cubicBezTo>
                  <a:cubicBezTo>
                    <a:pt x="136" y="12"/>
                    <a:pt x="137" y="14"/>
                    <a:pt x="139" y="18"/>
                  </a:cubicBezTo>
                  <a:cubicBezTo>
                    <a:pt x="142" y="22"/>
                    <a:pt x="145" y="27"/>
                    <a:pt x="149" y="35"/>
                  </a:cubicBezTo>
                  <a:cubicBezTo>
                    <a:pt x="159" y="37"/>
                    <a:pt x="168" y="39"/>
                    <a:pt x="175" y="41"/>
                  </a:cubicBezTo>
                  <a:cubicBezTo>
                    <a:pt x="174" y="38"/>
                    <a:pt x="170" y="31"/>
                    <a:pt x="165" y="18"/>
                  </a:cubicBezTo>
                  <a:cubicBezTo>
                    <a:pt x="165" y="18"/>
                    <a:pt x="167" y="20"/>
                    <a:pt x="169" y="24"/>
                  </a:cubicBezTo>
                  <a:cubicBezTo>
                    <a:pt x="171" y="28"/>
                    <a:pt x="174" y="34"/>
                    <a:pt x="178" y="42"/>
                  </a:cubicBezTo>
                  <a:cubicBezTo>
                    <a:pt x="190" y="45"/>
                    <a:pt x="198" y="48"/>
                    <a:pt x="204" y="50"/>
                  </a:cubicBezTo>
                  <a:cubicBezTo>
                    <a:pt x="209" y="51"/>
                    <a:pt x="212" y="52"/>
                    <a:pt x="212" y="52"/>
                  </a:cubicBezTo>
                  <a:cubicBezTo>
                    <a:pt x="212" y="52"/>
                    <a:pt x="201" y="50"/>
                    <a:pt x="177" y="45"/>
                  </a:cubicBezTo>
                  <a:cubicBezTo>
                    <a:pt x="170" y="50"/>
                    <a:pt x="164" y="53"/>
                    <a:pt x="160" y="56"/>
                  </a:cubicBezTo>
                  <a:cubicBezTo>
                    <a:pt x="156" y="59"/>
                    <a:pt x="154" y="60"/>
                    <a:pt x="154" y="60"/>
                  </a:cubicBezTo>
                  <a:cubicBezTo>
                    <a:pt x="165" y="50"/>
                    <a:pt x="172" y="46"/>
                    <a:pt x="175" y="44"/>
                  </a:cubicBezTo>
                  <a:cubicBezTo>
                    <a:pt x="167" y="42"/>
                    <a:pt x="158" y="40"/>
                    <a:pt x="148" y="38"/>
                  </a:cubicBezTo>
                  <a:cubicBezTo>
                    <a:pt x="141" y="43"/>
                    <a:pt x="135" y="47"/>
                    <a:pt x="132" y="50"/>
                  </a:cubicBezTo>
                  <a:cubicBezTo>
                    <a:pt x="128" y="53"/>
                    <a:pt x="126" y="54"/>
                    <a:pt x="126" y="54"/>
                  </a:cubicBezTo>
                  <a:cubicBezTo>
                    <a:pt x="136" y="45"/>
                    <a:pt x="142" y="40"/>
                    <a:pt x="145" y="38"/>
                  </a:cubicBezTo>
                  <a:cubicBezTo>
                    <a:pt x="137" y="36"/>
                    <a:pt x="129" y="35"/>
                    <a:pt x="119" y="33"/>
                  </a:cubicBezTo>
                  <a:cubicBezTo>
                    <a:pt x="112" y="38"/>
                    <a:pt x="107" y="42"/>
                    <a:pt x="103" y="45"/>
                  </a:cubicBezTo>
                  <a:cubicBezTo>
                    <a:pt x="100" y="47"/>
                    <a:pt x="98" y="49"/>
                    <a:pt x="98" y="49"/>
                  </a:cubicBezTo>
                  <a:cubicBezTo>
                    <a:pt x="107" y="40"/>
                    <a:pt x="113" y="35"/>
                    <a:pt x="116" y="32"/>
                  </a:cubicBezTo>
                  <a:cubicBezTo>
                    <a:pt x="113" y="32"/>
                    <a:pt x="110" y="31"/>
                    <a:pt x="107" y="31"/>
                  </a:cubicBezTo>
                  <a:cubicBezTo>
                    <a:pt x="101" y="30"/>
                    <a:pt x="95" y="29"/>
                    <a:pt x="90" y="28"/>
                  </a:cubicBezTo>
                  <a:cubicBezTo>
                    <a:pt x="77" y="39"/>
                    <a:pt x="69" y="45"/>
                    <a:pt x="69" y="45"/>
                  </a:cubicBezTo>
                </a:path>
              </a:pathLst>
            </a:custGeom>
            <a:solidFill>
              <a:srgbClr val="149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3" name="Freeform 173">
              <a:extLst>
                <a:ext uri="{FF2B5EF4-FFF2-40B4-BE49-F238E27FC236}">
                  <a16:creationId xmlns:a16="http://schemas.microsoft.com/office/drawing/2014/main" id="{80C7A50F-A450-4365-A12E-28BF3C3179AF}"/>
                </a:ext>
              </a:extLst>
            </p:cNvPr>
            <p:cNvSpPr>
              <a:spLocks/>
            </p:cNvSpPr>
            <p:nvPr/>
          </p:nvSpPr>
          <p:spPr bwMode="auto">
            <a:xfrm>
              <a:off x="704" y="713"/>
              <a:ext cx="203" cy="196"/>
            </a:xfrm>
            <a:custGeom>
              <a:avLst/>
              <a:gdLst>
                <a:gd name="T0" fmla="*/ 73 w 85"/>
                <a:gd name="T1" fmla="*/ 64 h 82"/>
                <a:gd name="T2" fmla="*/ 21 w 85"/>
                <a:gd name="T3" fmla="*/ 70 h 82"/>
                <a:gd name="T4" fmla="*/ 12 w 85"/>
                <a:gd name="T5" fmla="*/ 18 h 82"/>
                <a:gd name="T6" fmla="*/ 64 w 85"/>
                <a:gd name="T7" fmla="*/ 12 h 82"/>
                <a:gd name="T8" fmla="*/ 73 w 85"/>
                <a:gd name="T9" fmla="*/ 64 h 82"/>
              </a:gdLst>
              <a:ahLst/>
              <a:cxnLst>
                <a:cxn ang="0">
                  <a:pos x="T0" y="T1"/>
                </a:cxn>
                <a:cxn ang="0">
                  <a:pos x="T2" y="T3"/>
                </a:cxn>
                <a:cxn ang="0">
                  <a:pos x="T4" y="T5"/>
                </a:cxn>
                <a:cxn ang="0">
                  <a:pos x="T6" y="T7"/>
                </a:cxn>
                <a:cxn ang="0">
                  <a:pos x="T8" y="T9"/>
                </a:cxn>
              </a:cxnLst>
              <a:rect l="0" t="0" r="r" b="b"/>
              <a:pathLst>
                <a:path w="85" h="82">
                  <a:moveTo>
                    <a:pt x="73" y="64"/>
                  </a:moveTo>
                  <a:cubicBezTo>
                    <a:pt x="62" y="80"/>
                    <a:pt x="38" y="82"/>
                    <a:pt x="21" y="70"/>
                  </a:cubicBezTo>
                  <a:cubicBezTo>
                    <a:pt x="4" y="57"/>
                    <a:pt x="0" y="34"/>
                    <a:pt x="12" y="18"/>
                  </a:cubicBezTo>
                  <a:cubicBezTo>
                    <a:pt x="23" y="2"/>
                    <a:pt x="47" y="0"/>
                    <a:pt x="64" y="12"/>
                  </a:cubicBezTo>
                  <a:cubicBezTo>
                    <a:pt x="81" y="25"/>
                    <a:pt x="85" y="48"/>
                    <a:pt x="73" y="64"/>
                  </a:cubicBezTo>
                </a:path>
              </a:pathLst>
            </a:custGeom>
            <a:solidFill>
              <a:srgbClr val="DE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4" name="Freeform 174">
              <a:extLst>
                <a:ext uri="{FF2B5EF4-FFF2-40B4-BE49-F238E27FC236}">
                  <a16:creationId xmlns:a16="http://schemas.microsoft.com/office/drawing/2014/main" id="{CDC73A67-5592-4DDF-9B9F-B1CF96DF51AF}"/>
                </a:ext>
              </a:extLst>
            </p:cNvPr>
            <p:cNvSpPr>
              <a:spLocks/>
            </p:cNvSpPr>
            <p:nvPr/>
          </p:nvSpPr>
          <p:spPr bwMode="auto">
            <a:xfrm>
              <a:off x="792" y="744"/>
              <a:ext cx="38" cy="31"/>
            </a:xfrm>
            <a:custGeom>
              <a:avLst/>
              <a:gdLst>
                <a:gd name="T0" fmla="*/ 15 w 16"/>
                <a:gd name="T1" fmla="*/ 11 h 13"/>
                <a:gd name="T2" fmla="*/ 6 w 16"/>
                <a:gd name="T3" fmla="*/ 10 h 13"/>
                <a:gd name="T4" fmla="*/ 2 w 16"/>
                <a:gd name="T5" fmla="*/ 2 h 13"/>
                <a:gd name="T6" fmla="*/ 11 w 16"/>
                <a:gd name="T7" fmla="*/ 3 h 13"/>
                <a:gd name="T8" fmla="*/ 15 w 16"/>
                <a:gd name="T9" fmla="*/ 11 h 13"/>
              </a:gdLst>
              <a:ahLst/>
              <a:cxnLst>
                <a:cxn ang="0">
                  <a:pos x="T0" y="T1"/>
                </a:cxn>
                <a:cxn ang="0">
                  <a:pos x="T2" y="T3"/>
                </a:cxn>
                <a:cxn ang="0">
                  <a:pos x="T4" y="T5"/>
                </a:cxn>
                <a:cxn ang="0">
                  <a:pos x="T6" y="T7"/>
                </a:cxn>
                <a:cxn ang="0">
                  <a:pos x="T8" y="T9"/>
                </a:cxn>
              </a:cxnLst>
              <a:rect l="0" t="0" r="r" b="b"/>
              <a:pathLst>
                <a:path w="16" h="13">
                  <a:moveTo>
                    <a:pt x="15" y="11"/>
                  </a:moveTo>
                  <a:cubicBezTo>
                    <a:pt x="13" y="13"/>
                    <a:pt x="9" y="13"/>
                    <a:pt x="6" y="10"/>
                  </a:cubicBezTo>
                  <a:cubicBezTo>
                    <a:pt x="2" y="7"/>
                    <a:pt x="0" y="4"/>
                    <a:pt x="2" y="2"/>
                  </a:cubicBezTo>
                  <a:cubicBezTo>
                    <a:pt x="3" y="0"/>
                    <a:pt x="7" y="0"/>
                    <a:pt x="11" y="3"/>
                  </a:cubicBezTo>
                  <a:cubicBezTo>
                    <a:pt x="14" y="5"/>
                    <a:pt x="16" y="9"/>
                    <a:pt x="15" y="11"/>
                  </a:cubicBezTo>
                  <a:close/>
                </a:path>
              </a:pathLst>
            </a:custGeom>
            <a:solidFill>
              <a:srgbClr val="453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5" name="Freeform 175">
              <a:extLst>
                <a:ext uri="{FF2B5EF4-FFF2-40B4-BE49-F238E27FC236}">
                  <a16:creationId xmlns:a16="http://schemas.microsoft.com/office/drawing/2014/main" id="{B22EB7EA-C818-4DE6-B0CD-BB5A2C0D81AE}"/>
                </a:ext>
              </a:extLst>
            </p:cNvPr>
            <p:cNvSpPr>
              <a:spLocks/>
            </p:cNvSpPr>
            <p:nvPr/>
          </p:nvSpPr>
          <p:spPr bwMode="auto">
            <a:xfrm>
              <a:off x="718" y="766"/>
              <a:ext cx="184" cy="143"/>
            </a:xfrm>
            <a:custGeom>
              <a:avLst/>
              <a:gdLst>
                <a:gd name="T0" fmla="*/ 15 w 77"/>
                <a:gd name="T1" fmla="*/ 48 h 60"/>
                <a:gd name="T2" fmla="*/ 67 w 77"/>
                <a:gd name="T3" fmla="*/ 42 h 60"/>
                <a:gd name="T4" fmla="*/ 67 w 77"/>
                <a:gd name="T5" fmla="*/ 0 h 60"/>
                <a:gd name="T6" fmla="*/ 39 w 77"/>
                <a:gd name="T7" fmla="*/ 47 h 60"/>
                <a:gd name="T8" fmla="*/ 0 w 77"/>
                <a:gd name="T9" fmla="*/ 25 h 60"/>
                <a:gd name="T10" fmla="*/ 15 w 77"/>
                <a:gd name="T11" fmla="*/ 48 h 60"/>
              </a:gdLst>
              <a:ahLst/>
              <a:cxnLst>
                <a:cxn ang="0">
                  <a:pos x="T0" y="T1"/>
                </a:cxn>
                <a:cxn ang="0">
                  <a:pos x="T2" y="T3"/>
                </a:cxn>
                <a:cxn ang="0">
                  <a:pos x="T4" y="T5"/>
                </a:cxn>
                <a:cxn ang="0">
                  <a:pos x="T6" y="T7"/>
                </a:cxn>
                <a:cxn ang="0">
                  <a:pos x="T8" y="T9"/>
                </a:cxn>
                <a:cxn ang="0">
                  <a:pos x="T10" y="T11"/>
                </a:cxn>
              </a:cxnLst>
              <a:rect l="0" t="0" r="r" b="b"/>
              <a:pathLst>
                <a:path w="77" h="60">
                  <a:moveTo>
                    <a:pt x="15" y="48"/>
                  </a:moveTo>
                  <a:cubicBezTo>
                    <a:pt x="32" y="60"/>
                    <a:pt x="56" y="58"/>
                    <a:pt x="67" y="42"/>
                  </a:cubicBezTo>
                  <a:cubicBezTo>
                    <a:pt x="77" y="30"/>
                    <a:pt x="76" y="12"/>
                    <a:pt x="67" y="0"/>
                  </a:cubicBezTo>
                  <a:cubicBezTo>
                    <a:pt x="73" y="19"/>
                    <a:pt x="67" y="42"/>
                    <a:pt x="39" y="47"/>
                  </a:cubicBezTo>
                  <a:cubicBezTo>
                    <a:pt x="19" y="51"/>
                    <a:pt x="7" y="34"/>
                    <a:pt x="0" y="25"/>
                  </a:cubicBezTo>
                  <a:cubicBezTo>
                    <a:pt x="2" y="33"/>
                    <a:pt x="7" y="42"/>
                    <a:pt x="15" y="48"/>
                  </a:cubicBezTo>
                </a:path>
              </a:pathLst>
            </a:custGeom>
            <a:solidFill>
              <a:srgbClr val="C3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6" name="Freeform 176">
              <a:extLst>
                <a:ext uri="{FF2B5EF4-FFF2-40B4-BE49-F238E27FC236}">
                  <a16:creationId xmlns:a16="http://schemas.microsoft.com/office/drawing/2014/main" id="{792618FF-4A51-48A4-A8C1-55C1260F2F59}"/>
                </a:ext>
              </a:extLst>
            </p:cNvPr>
            <p:cNvSpPr>
              <a:spLocks/>
            </p:cNvSpPr>
            <p:nvPr/>
          </p:nvSpPr>
          <p:spPr bwMode="auto">
            <a:xfrm>
              <a:off x="752" y="632"/>
              <a:ext cx="205" cy="198"/>
            </a:xfrm>
            <a:custGeom>
              <a:avLst/>
              <a:gdLst>
                <a:gd name="T0" fmla="*/ 74 w 86"/>
                <a:gd name="T1" fmla="*/ 64 h 83"/>
                <a:gd name="T2" fmla="*/ 22 w 86"/>
                <a:gd name="T3" fmla="*/ 70 h 83"/>
                <a:gd name="T4" fmla="*/ 12 w 86"/>
                <a:gd name="T5" fmla="*/ 18 h 83"/>
                <a:gd name="T6" fmla="*/ 65 w 86"/>
                <a:gd name="T7" fmla="*/ 12 h 83"/>
                <a:gd name="T8" fmla="*/ 74 w 86"/>
                <a:gd name="T9" fmla="*/ 64 h 83"/>
              </a:gdLst>
              <a:ahLst/>
              <a:cxnLst>
                <a:cxn ang="0">
                  <a:pos x="T0" y="T1"/>
                </a:cxn>
                <a:cxn ang="0">
                  <a:pos x="T2" y="T3"/>
                </a:cxn>
                <a:cxn ang="0">
                  <a:pos x="T4" y="T5"/>
                </a:cxn>
                <a:cxn ang="0">
                  <a:pos x="T6" y="T7"/>
                </a:cxn>
                <a:cxn ang="0">
                  <a:pos x="T8" y="T9"/>
                </a:cxn>
              </a:cxnLst>
              <a:rect l="0" t="0" r="r" b="b"/>
              <a:pathLst>
                <a:path w="86" h="83">
                  <a:moveTo>
                    <a:pt x="74" y="64"/>
                  </a:moveTo>
                  <a:cubicBezTo>
                    <a:pt x="62" y="80"/>
                    <a:pt x="39" y="83"/>
                    <a:pt x="22" y="70"/>
                  </a:cubicBezTo>
                  <a:cubicBezTo>
                    <a:pt x="5" y="57"/>
                    <a:pt x="0" y="34"/>
                    <a:pt x="12" y="18"/>
                  </a:cubicBezTo>
                  <a:cubicBezTo>
                    <a:pt x="24" y="2"/>
                    <a:pt x="47" y="0"/>
                    <a:pt x="65" y="12"/>
                  </a:cubicBezTo>
                  <a:cubicBezTo>
                    <a:pt x="82" y="25"/>
                    <a:pt x="86" y="48"/>
                    <a:pt x="74" y="64"/>
                  </a:cubicBezTo>
                </a:path>
              </a:pathLst>
            </a:custGeom>
            <a:solidFill>
              <a:srgbClr val="EC1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7" name="Freeform 177">
              <a:extLst>
                <a:ext uri="{FF2B5EF4-FFF2-40B4-BE49-F238E27FC236}">
                  <a16:creationId xmlns:a16="http://schemas.microsoft.com/office/drawing/2014/main" id="{7F4BF8C8-F7E2-4726-9CE9-7FBB01020AB9}"/>
                </a:ext>
              </a:extLst>
            </p:cNvPr>
            <p:cNvSpPr>
              <a:spLocks/>
            </p:cNvSpPr>
            <p:nvPr/>
          </p:nvSpPr>
          <p:spPr bwMode="auto">
            <a:xfrm>
              <a:off x="842" y="663"/>
              <a:ext cx="39" cy="31"/>
            </a:xfrm>
            <a:custGeom>
              <a:avLst/>
              <a:gdLst>
                <a:gd name="T0" fmla="*/ 14 w 16"/>
                <a:gd name="T1" fmla="*/ 11 h 13"/>
                <a:gd name="T2" fmla="*/ 5 w 16"/>
                <a:gd name="T3" fmla="*/ 10 h 13"/>
                <a:gd name="T4" fmla="*/ 1 w 16"/>
                <a:gd name="T5" fmla="*/ 2 h 13"/>
                <a:gd name="T6" fmla="*/ 11 w 16"/>
                <a:gd name="T7" fmla="*/ 3 h 13"/>
                <a:gd name="T8" fmla="*/ 14 w 16"/>
                <a:gd name="T9" fmla="*/ 11 h 13"/>
              </a:gdLst>
              <a:ahLst/>
              <a:cxnLst>
                <a:cxn ang="0">
                  <a:pos x="T0" y="T1"/>
                </a:cxn>
                <a:cxn ang="0">
                  <a:pos x="T2" y="T3"/>
                </a:cxn>
                <a:cxn ang="0">
                  <a:pos x="T4" y="T5"/>
                </a:cxn>
                <a:cxn ang="0">
                  <a:pos x="T6" y="T7"/>
                </a:cxn>
                <a:cxn ang="0">
                  <a:pos x="T8" y="T9"/>
                </a:cxn>
              </a:cxnLst>
              <a:rect l="0" t="0" r="r" b="b"/>
              <a:pathLst>
                <a:path w="16" h="13">
                  <a:moveTo>
                    <a:pt x="14" y="11"/>
                  </a:moveTo>
                  <a:cubicBezTo>
                    <a:pt x="13" y="13"/>
                    <a:pt x="9" y="13"/>
                    <a:pt x="5" y="10"/>
                  </a:cubicBezTo>
                  <a:cubicBezTo>
                    <a:pt x="2" y="7"/>
                    <a:pt x="0" y="4"/>
                    <a:pt x="1" y="2"/>
                  </a:cubicBezTo>
                  <a:cubicBezTo>
                    <a:pt x="3" y="0"/>
                    <a:pt x="7" y="0"/>
                    <a:pt x="11" y="3"/>
                  </a:cubicBezTo>
                  <a:cubicBezTo>
                    <a:pt x="14" y="5"/>
                    <a:pt x="16" y="9"/>
                    <a:pt x="14" y="11"/>
                  </a:cubicBezTo>
                  <a:close/>
                </a:path>
              </a:pathLst>
            </a:custGeom>
            <a:solidFill>
              <a:srgbClr val="544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8" name="Freeform 178">
              <a:extLst>
                <a:ext uri="{FF2B5EF4-FFF2-40B4-BE49-F238E27FC236}">
                  <a16:creationId xmlns:a16="http://schemas.microsoft.com/office/drawing/2014/main" id="{947AD42F-9E0D-4C0D-8B73-211AE5057359}"/>
                </a:ext>
              </a:extLst>
            </p:cNvPr>
            <p:cNvSpPr>
              <a:spLocks/>
            </p:cNvSpPr>
            <p:nvPr/>
          </p:nvSpPr>
          <p:spPr bwMode="auto">
            <a:xfrm>
              <a:off x="766" y="685"/>
              <a:ext cx="184" cy="145"/>
            </a:xfrm>
            <a:custGeom>
              <a:avLst/>
              <a:gdLst>
                <a:gd name="T0" fmla="*/ 16 w 77"/>
                <a:gd name="T1" fmla="*/ 48 h 61"/>
                <a:gd name="T2" fmla="*/ 68 w 77"/>
                <a:gd name="T3" fmla="*/ 42 h 61"/>
                <a:gd name="T4" fmla="*/ 67 w 77"/>
                <a:gd name="T5" fmla="*/ 0 h 61"/>
                <a:gd name="T6" fmla="*/ 40 w 77"/>
                <a:gd name="T7" fmla="*/ 47 h 61"/>
                <a:gd name="T8" fmla="*/ 0 w 77"/>
                <a:gd name="T9" fmla="*/ 25 h 61"/>
                <a:gd name="T10" fmla="*/ 16 w 77"/>
                <a:gd name="T11" fmla="*/ 48 h 61"/>
              </a:gdLst>
              <a:ahLst/>
              <a:cxnLst>
                <a:cxn ang="0">
                  <a:pos x="T0" y="T1"/>
                </a:cxn>
                <a:cxn ang="0">
                  <a:pos x="T2" y="T3"/>
                </a:cxn>
                <a:cxn ang="0">
                  <a:pos x="T4" y="T5"/>
                </a:cxn>
                <a:cxn ang="0">
                  <a:pos x="T6" y="T7"/>
                </a:cxn>
                <a:cxn ang="0">
                  <a:pos x="T8" y="T9"/>
                </a:cxn>
                <a:cxn ang="0">
                  <a:pos x="T10" y="T11"/>
                </a:cxn>
              </a:cxnLst>
              <a:rect l="0" t="0" r="r" b="b"/>
              <a:pathLst>
                <a:path w="77" h="61">
                  <a:moveTo>
                    <a:pt x="16" y="48"/>
                  </a:moveTo>
                  <a:cubicBezTo>
                    <a:pt x="33" y="61"/>
                    <a:pt x="56" y="58"/>
                    <a:pt x="68" y="42"/>
                  </a:cubicBezTo>
                  <a:cubicBezTo>
                    <a:pt x="77" y="30"/>
                    <a:pt x="77" y="13"/>
                    <a:pt x="67" y="0"/>
                  </a:cubicBezTo>
                  <a:cubicBezTo>
                    <a:pt x="74" y="19"/>
                    <a:pt x="68" y="42"/>
                    <a:pt x="40" y="47"/>
                  </a:cubicBezTo>
                  <a:cubicBezTo>
                    <a:pt x="20" y="51"/>
                    <a:pt x="7" y="34"/>
                    <a:pt x="0" y="25"/>
                  </a:cubicBezTo>
                  <a:cubicBezTo>
                    <a:pt x="2" y="33"/>
                    <a:pt x="8" y="42"/>
                    <a:pt x="16" y="48"/>
                  </a:cubicBezTo>
                  <a:close/>
                </a:path>
              </a:pathLst>
            </a:custGeom>
            <a:solidFill>
              <a:srgbClr val="D31A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9" name="Freeform 179">
              <a:extLst>
                <a:ext uri="{FF2B5EF4-FFF2-40B4-BE49-F238E27FC236}">
                  <a16:creationId xmlns:a16="http://schemas.microsoft.com/office/drawing/2014/main" id="{402B7031-686D-42B6-927F-91534EF54C3C}"/>
                </a:ext>
              </a:extLst>
            </p:cNvPr>
            <p:cNvSpPr>
              <a:spLocks/>
            </p:cNvSpPr>
            <p:nvPr/>
          </p:nvSpPr>
          <p:spPr bwMode="auto">
            <a:xfrm>
              <a:off x="780" y="687"/>
              <a:ext cx="36" cy="45"/>
            </a:xfrm>
            <a:custGeom>
              <a:avLst/>
              <a:gdLst>
                <a:gd name="T0" fmla="*/ 9 w 15"/>
                <a:gd name="T1" fmla="*/ 0 h 19"/>
                <a:gd name="T2" fmla="*/ 1 w 15"/>
                <a:gd name="T3" fmla="*/ 9 h 19"/>
                <a:gd name="T4" fmla="*/ 6 w 15"/>
                <a:gd name="T5" fmla="*/ 19 h 19"/>
                <a:gd name="T6" fmla="*/ 6 w 15"/>
                <a:gd name="T7" fmla="*/ 19 h 19"/>
                <a:gd name="T8" fmla="*/ 14 w 15"/>
                <a:gd name="T9" fmla="*/ 11 h 19"/>
                <a:gd name="T10" fmla="*/ 9 w 15"/>
                <a:gd name="T11" fmla="*/ 0 h 19"/>
                <a:gd name="T12" fmla="*/ 9 w 15"/>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9" y="0"/>
                  </a:moveTo>
                  <a:cubicBezTo>
                    <a:pt x="5" y="0"/>
                    <a:pt x="2" y="4"/>
                    <a:pt x="1" y="9"/>
                  </a:cubicBezTo>
                  <a:cubicBezTo>
                    <a:pt x="0" y="14"/>
                    <a:pt x="2" y="18"/>
                    <a:pt x="6" y="19"/>
                  </a:cubicBezTo>
                  <a:cubicBezTo>
                    <a:pt x="6" y="19"/>
                    <a:pt x="6" y="19"/>
                    <a:pt x="6" y="19"/>
                  </a:cubicBezTo>
                  <a:cubicBezTo>
                    <a:pt x="10" y="19"/>
                    <a:pt x="13" y="15"/>
                    <a:pt x="14" y="11"/>
                  </a:cubicBezTo>
                  <a:cubicBezTo>
                    <a:pt x="15" y="6"/>
                    <a:pt x="13" y="1"/>
                    <a:pt x="9" y="0"/>
                  </a:cubicBezTo>
                  <a:cubicBezTo>
                    <a:pt x="9" y="0"/>
                    <a:pt x="9" y="0"/>
                    <a:pt x="9" y="0"/>
                  </a:cubicBezTo>
                </a:path>
              </a:pathLst>
            </a:custGeom>
            <a:solidFill>
              <a:srgbClr val="ED2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0" name="Freeform 180">
              <a:extLst>
                <a:ext uri="{FF2B5EF4-FFF2-40B4-BE49-F238E27FC236}">
                  <a16:creationId xmlns:a16="http://schemas.microsoft.com/office/drawing/2014/main" id="{9756FF64-15BC-4922-A745-383214350721}"/>
                </a:ext>
              </a:extLst>
            </p:cNvPr>
            <p:cNvSpPr>
              <a:spLocks/>
            </p:cNvSpPr>
            <p:nvPr/>
          </p:nvSpPr>
          <p:spPr bwMode="auto">
            <a:xfrm>
              <a:off x="589" y="697"/>
              <a:ext cx="203" cy="198"/>
            </a:xfrm>
            <a:custGeom>
              <a:avLst/>
              <a:gdLst>
                <a:gd name="T0" fmla="*/ 74 w 85"/>
                <a:gd name="T1" fmla="*/ 64 h 83"/>
                <a:gd name="T2" fmla="*/ 21 w 85"/>
                <a:gd name="T3" fmla="*/ 70 h 83"/>
                <a:gd name="T4" fmla="*/ 12 w 85"/>
                <a:gd name="T5" fmla="*/ 18 h 83"/>
                <a:gd name="T6" fmla="*/ 64 w 85"/>
                <a:gd name="T7" fmla="*/ 13 h 83"/>
                <a:gd name="T8" fmla="*/ 74 w 85"/>
                <a:gd name="T9" fmla="*/ 64 h 83"/>
              </a:gdLst>
              <a:ahLst/>
              <a:cxnLst>
                <a:cxn ang="0">
                  <a:pos x="T0" y="T1"/>
                </a:cxn>
                <a:cxn ang="0">
                  <a:pos x="T2" y="T3"/>
                </a:cxn>
                <a:cxn ang="0">
                  <a:pos x="T4" y="T5"/>
                </a:cxn>
                <a:cxn ang="0">
                  <a:pos x="T6" y="T7"/>
                </a:cxn>
                <a:cxn ang="0">
                  <a:pos x="T8" y="T9"/>
                </a:cxn>
              </a:cxnLst>
              <a:rect l="0" t="0" r="r" b="b"/>
              <a:pathLst>
                <a:path w="85" h="83">
                  <a:moveTo>
                    <a:pt x="74" y="64"/>
                  </a:moveTo>
                  <a:cubicBezTo>
                    <a:pt x="62" y="80"/>
                    <a:pt x="38" y="83"/>
                    <a:pt x="21" y="70"/>
                  </a:cubicBezTo>
                  <a:cubicBezTo>
                    <a:pt x="4" y="57"/>
                    <a:pt x="0" y="34"/>
                    <a:pt x="12" y="18"/>
                  </a:cubicBezTo>
                  <a:cubicBezTo>
                    <a:pt x="24" y="2"/>
                    <a:pt x="47" y="0"/>
                    <a:pt x="64" y="13"/>
                  </a:cubicBezTo>
                  <a:cubicBezTo>
                    <a:pt x="81" y="25"/>
                    <a:pt x="85" y="48"/>
                    <a:pt x="74" y="64"/>
                  </a:cubicBezTo>
                </a:path>
              </a:pathLst>
            </a:custGeom>
            <a:solidFill>
              <a:srgbClr val="EC1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1" name="Freeform 181">
              <a:extLst>
                <a:ext uri="{FF2B5EF4-FFF2-40B4-BE49-F238E27FC236}">
                  <a16:creationId xmlns:a16="http://schemas.microsoft.com/office/drawing/2014/main" id="{6A89E48F-CF7B-42E2-BDFC-3E2B2190435D}"/>
                </a:ext>
              </a:extLst>
            </p:cNvPr>
            <p:cNvSpPr>
              <a:spLocks/>
            </p:cNvSpPr>
            <p:nvPr/>
          </p:nvSpPr>
          <p:spPr bwMode="auto">
            <a:xfrm>
              <a:off x="678" y="728"/>
              <a:ext cx="38" cy="31"/>
            </a:xfrm>
            <a:custGeom>
              <a:avLst/>
              <a:gdLst>
                <a:gd name="T0" fmla="*/ 15 w 16"/>
                <a:gd name="T1" fmla="*/ 11 h 13"/>
                <a:gd name="T2" fmla="*/ 6 w 16"/>
                <a:gd name="T3" fmla="*/ 10 h 13"/>
                <a:gd name="T4" fmla="*/ 2 w 16"/>
                <a:gd name="T5" fmla="*/ 2 h 13"/>
                <a:gd name="T6" fmla="*/ 11 w 16"/>
                <a:gd name="T7" fmla="*/ 3 h 13"/>
                <a:gd name="T8" fmla="*/ 15 w 16"/>
                <a:gd name="T9" fmla="*/ 11 h 13"/>
              </a:gdLst>
              <a:ahLst/>
              <a:cxnLst>
                <a:cxn ang="0">
                  <a:pos x="T0" y="T1"/>
                </a:cxn>
                <a:cxn ang="0">
                  <a:pos x="T2" y="T3"/>
                </a:cxn>
                <a:cxn ang="0">
                  <a:pos x="T4" y="T5"/>
                </a:cxn>
                <a:cxn ang="0">
                  <a:pos x="T6" y="T7"/>
                </a:cxn>
                <a:cxn ang="0">
                  <a:pos x="T8" y="T9"/>
                </a:cxn>
              </a:cxnLst>
              <a:rect l="0" t="0" r="r" b="b"/>
              <a:pathLst>
                <a:path w="16" h="13">
                  <a:moveTo>
                    <a:pt x="15" y="11"/>
                  </a:moveTo>
                  <a:cubicBezTo>
                    <a:pt x="13" y="13"/>
                    <a:pt x="9" y="13"/>
                    <a:pt x="6" y="10"/>
                  </a:cubicBezTo>
                  <a:cubicBezTo>
                    <a:pt x="2" y="7"/>
                    <a:pt x="0" y="4"/>
                    <a:pt x="2" y="2"/>
                  </a:cubicBezTo>
                  <a:cubicBezTo>
                    <a:pt x="3" y="0"/>
                    <a:pt x="8" y="0"/>
                    <a:pt x="11" y="3"/>
                  </a:cubicBezTo>
                  <a:cubicBezTo>
                    <a:pt x="15" y="6"/>
                    <a:pt x="16" y="9"/>
                    <a:pt x="15" y="11"/>
                  </a:cubicBezTo>
                  <a:close/>
                </a:path>
              </a:pathLst>
            </a:custGeom>
            <a:solidFill>
              <a:srgbClr val="544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2" name="Freeform 182">
              <a:extLst>
                <a:ext uri="{FF2B5EF4-FFF2-40B4-BE49-F238E27FC236}">
                  <a16:creationId xmlns:a16="http://schemas.microsoft.com/office/drawing/2014/main" id="{5D640A91-BFD4-4689-8AB8-62B7B451A8C5}"/>
                </a:ext>
              </a:extLst>
            </p:cNvPr>
            <p:cNvSpPr>
              <a:spLocks/>
            </p:cNvSpPr>
            <p:nvPr/>
          </p:nvSpPr>
          <p:spPr bwMode="auto">
            <a:xfrm>
              <a:off x="604" y="749"/>
              <a:ext cx="184" cy="146"/>
            </a:xfrm>
            <a:custGeom>
              <a:avLst/>
              <a:gdLst>
                <a:gd name="T0" fmla="*/ 15 w 77"/>
                <a:gd name="T1" fmla="*/ 48 h 61"/>
                <a:gd name="T2" fmla="*/ 68 w 77"/>
                <a:gd name="T3" fmla="*/ 42 h 61"/>
                <a:gd name="T4" fmla="*/ 67 w 77"/>
                <a:gd name="T5" fmla="*/ 0 h 61"/>
                <a:gd name="T6" fmla="*/ 39 w 77"/>
                <a:gd name="T7" fmla="*/ 47 h 61"/>
                <a:gd name="T8" fmla="*/ 0 w 77"/>
                <a:gd name="T9" fmla="*/ 25 h 61"/>
                <a:gd name="T10" fmla="*/ 15 w 77"/>
                <a:gd name="T11" fmla="*/ 48 h 61"/>
              </a:gdLst>
              <a:ahLst/>
              <a:cxnLst>
                <a:cxn ang="0">
                  <a:pos x="T0" y="T1"/>
                </a:cxn>
                <a:cxn ang="0">
                  <a:pos x="T2" y="T3"/>
                </a:cxn>
                <a:cxn ang="0">
                  <a:pos x="T4" y="T5"/>
                </a:cxn>
                <a:cxn ang="0">
                  <a:pos x="T6" y="T7"/>
                </a:cxn>
                <a:cxn ang="0">
                  <a:pos x="T8" y="T9"/>
                </a:cxn>
                <a:cxn ang="0">
                  <a:pos x="T10" y="T11"/>
                </a:cxn>
              </a:cxnLst>
              <a:rect l="0" t="0" r="r" b="b"/>
              <a:pathLst>
                <a:path w="77" h="61">
                  <a:moveTo>
                    <a:pt x="15" y="48"/>
                  </a:moveTo>
                  <a:cubicBezTo>
                    <a:pt x="32" y="61"/>
                    <a:pt x="56" y="58"/>
                    <a:pt x="68" y="42"/>
                  </a:cubicBezTo>
                  <a:cubicBezTo>
                    <a:pt x="77" y="30"/>
                    <a:pt x="76" y="13"/>
                    <a:pt x="67" y="0"/>
                  </a:cubicBezTo>
                  <a:cubicBezTo>
                    <a:pt x="73" y="19"/>
                    <a:pt x="68" y="42"/>
                    <a:pt x="39" y="47"/>
                  </a:cubicBezTo>
                  <a:cubicBezTo>
                    <a:pt x="19" y="51"/>
                    <a:pt x="7" y="34"/>
                    <a:pt x="0" y="25"/>
                  </a:cubicBezTo>
                  <a:cubicBezTo>
                    <a:pt x="2" y="34"/>
                    <a:pt x="7" y="42"/>
                    <a:pt x="15" y="48"/>
                  </a:cubicBezTo>
                  <a:close/>
                </a:path>
              </a:pathLst>
            </a:custGeom>
            <a:solidFill>
              <a:srgbClr val="D31A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3" name="Freeform 183">
              <a:extLst>
                <a:ext uri="{FF2B5EF4-FFF2-40B4-BE49-F238E27FC236}">
                  <a16:creationId xmlns:a16="http://schemas.microsoft.com/office/drawing/2014/main" id="{04DA2435-CDBB-4198-BF99-02328431663F}"/>
                </a:ext>
              </a:extLst>
            </p:cNvPr>
            <p:cNvSpPr>
              <a:spLocks/>
            </p:cNvSpPr>
            <p:nvPr/>
          </p:nvSpPr>
          <p:spPr bwMode="auto">
            <a:xfrm>
              <a:off x="616" y="754"/>
              <a:ext cx="38" cy="43"/>
            </a:xfrm>
            <a:custGeom>
              <a:avLst/>
              <a:gdLst>
                <a:gd name="T0" fmla="*/ 9 w 16"/>
                <a:gd name="T1" fmla="*/ 0 h 18"/>
                <a:gd name="T2" fmla="*/ 2 w 16"/>
                <a:gd name="T3" fmla="*/ 8 h 18"/>
                <a:gd name="T4" fmla="*/ 6 w 16"/>
                <a:gd name="T5" fmla="*/ 18 h 18"/>
                <a:gd name="T6" fmla="*/ 7 w 16"/>
                <a:gd name="T7" fmla="*/ 18 h 18"/>
                <a:gd name="T8" fmla="*/ 15 w 16"/>
                <a:gd name="T9" fmla="*/ 10 h 18"/>
                <a:gd name="T10" fmla="*/ 10 w 16"/>
                <a:gd name="T11" fmla="*/ 0 h 18"/>
                <a:gd name="T12" fmla="*/ 9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9" y="0"/>
                  </a:moveTo>
                  <a:cubicBezTo>
                    <a:pt x="6" y="0"/>
                    <a:pt x="2" y="3"/>
                    <a:pt x="2" y="8"/>
                  </a:cubicBezTo>
                  <a:cubicBezTo>
                    <a:pt x="0" y="13"/>
                    <a:pt x="3" y="17"/>
                    <a:pt x="6" y="18"/>
                  </a:cubicBezTo>
                  <a:cubicBezTo>
                    <a:pt x="6" y="18"/>
                    <a:pt x="7" y="18"/>
                    <a:pt x="7" y="18"/>
                  </a:cubicBezTo>
                  <a:cubicBezTo>
                    <a:pt x="10" y="18"/>
                    <a:pt x="14" y="15"/>
                    <a:pt x="15" y="10"/>
                  </a:cubicBezTo>
                  <a:cubicBezTo>
                    <a:pt x="16" y="5"/>
                    <a:pt x="14" y="0"/>
                    <a:pt x="10" y="0"/>
                  </a:cubicBezTo>
                  <a:cubicBezTo>
                    <a:pt x="10" y="0"/>
                    <a:pt x="9" y="0"/>
                    <a:pt x="9" y="0"/>
                  </a:cubicBezTo>
                </a:path>
              </a:pathLst>
            </a:custGeom>
            <a:solidFill>
              <a:srgbClr val="ED2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4" name="Freeform 184">
              <a:extLst>
                <a:ext uri="{FF2B5EF4-FFF2-40B4-BE49-F238E27FC236}">
                  <a16:creationId xmlns:a16="http://schemas.microsoft.com/office/drawing/2014/main" id="{7B62DDFD-2600-4F2E-B2F3-839539F4857A}"/>
                </a:ext>
              </a:extLst>
            </p:cNvPr>
            <p:cNvSpPr>
              <a:spLocks/>
            </p:cNvSpPr>
            <p:nvPr/>
          </p:nvSpPr>
          <p:spPr bwMode="auto">
            <a:xfrm>
              <a:off x="742" y="811"/>
              <a:ext cx="205" cy="199"/>
            </a:xfrm>
            <a:custGeom>
              <a:avLst/>
              <a:gdLst>
                <a:gd name="T0" fmla="*/ 74 w 86"/>
                <a:gd name="T1" fmla="*/ 64 h 83"/>
                <a:gd name="T2" fmla="*/ 22 w 86"/>
                <a:gd name="T3" fmla="*/ 70 h 83"/>
                <a:gd name="T4" fmla="*/ 12 w 86"/>
                <a:gd name="T5" fmla="*/ 18 h 83"/>
                <a:gd name="T6" fmla="*/ 65 w 86"/>
                <a:gd name="T7" fmla="*/ 13 h 83"/>
                <a:gd name="T8" fmla="*/ 74 w 86"/>
                <a:gd name="T9" fmla="*/ 64 h 83"/>
              </a:gdLst>
              <a:ahLst/>
              <a:cxnLst>
                <a:cxn ang="0">
                  <a:pos x="T0" y="T1"/>
                </a:cxn>
                <a:cxn ang="0">
                  <a:pos x="T2" y="T3"/>
                </a:cxn>
                <a:cxn ang="0">
                  <a:pos x="T4" y="T5"/>
                </a:cxn>
                <a:cxn ang="0">
                  <a:pos x="T6" y="T7"/>
                </a:cxn>
                <a:cxn ang="0">
                  <a:pos x="T8" y="T9"/>
                </a:cxn>
              </a:cxnLst>
              <a:rect l="0" t="0" r="r" b="b"/>
              <a:pathLst>
                <a:path w="86" h="83">
                  <a:moveTo>
                    <a:pt x="74" y="64"/>
                  </a:moveTo>
                  <a:cubicBezTo>
                    <a:pt x="62" y="80"/>
                    <a:pt x="39" y="83"/>
                    <a:pt x="22" y="70"/>
                  </a:cubicBezTo>
                  <a:cubicBezTo>
                    <a:pt x="5" y="57"/>
                    <a:pt x="0" y="34"/>
                    <a:pt x="12" y="18"/>
                  </a:cubicBezTo>
                  <a:cubicBezTo>
                    <a:pt x="24" y="2"/>
                    <a:pt x="47" y="0"/>
                    <a:pt x="65" y="13"/>
                  </a:cubicBezTo>
                  <a:cubicBezTo>
                    <a:pt x="82" y="25"/>
                    <a:pt x="86" y="49"/>
                    <a:pt x="74" y="64"/>
                  </a:cubicBezTo>
                </a:path>
              </a:pathLst>
            </a:custGeom>
            <a:solidFill>
              <a:srgbClr val="EC1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5" name="Freeform 185">
              <a:extLst>
                <a:ext uri="{FF2B5EF4-FFF2-40B4-BE49-F238E27FC236}">
                  <a16:creationId xmlns:a16="http://schemas.microsoft.com/office/drawing/2014/main" id="{22FB98D6-6EF9-445A-9CEB-20835C2369E7}"/>
                </a:ext>
              </a:extLst>
            </p:cNvPr>
            <p:cNvSpPr>
              <a:spLocks/>
            </p:cNvSpPr>
            <p:nvPr/>
          </p:nvSpPr>
          <p:spPr bwMode="auto">
            <a:xfrm>
              <a:off x="833" y="842"/>
              <a:ext cx="38" cy="31"/>
            </a:xfrm>
            <a:custGeom>
              <a:avLst/>
              <a:gdLst>
                <a:gd name="T0" fmla="*/ 14 w 16"/>
                <a:gd name="T1" fmla="*/ 11 h 13"/>
                <a:gd name="T2" fmla="*/ 5 w 16"/>
                <a:gd name="T3" fmla="*/ 10 h 13"/>
                <a:gd name="T4" fmla="*/ 1 w 16"/>
                <a:gd name="T5" fmla="*/ 2 h 13"/>
                <a:gd name="T6" fmla="*/ 11 w 16"/>
                <a:gd name="T7" fmla="*/ 3 h 13"/>
                <a:gd name="T8" fmla="*/ 14 w 16"/>
                <a:gd name="T9" fmla="*/ 11 h 13"/>
              </a:gdLst>
              <a:ahLst/>
              <a:cxnLst>
                <a:cxn ang="0">
                  <a:pos x="T0" y="T1"/>
                </a:cxn>
                <a:cxn ang="0">
                  <a:pos x="T2" y="T3"/>
                </a:cxn>
                <a:cxn ang="0">
                  <a:pos x="T4" y="T5"/>
                </a:cxn>
                <a:cxn ang="0">
                  <a:pos x="T6" y="T7"/>
                </a:cxn>
                <a:cxn ang="0">
                  <a:pos x="T8" y="T9"/>
                </a:cxn>
              </a:cxnLst>
              <a:rect l="0" t="0" r="r" b="b"/>
              <a:pathLst>
                <a:path w="16" h="13">
                  <a:moveTo>
                    <a:pt x="14" y="11"/>
                  </a:moveTo>
                  <a:cubicBezTo>
                    <a:pt x="13" y="13"/>
                    <a:pt x="9" y="13"/>
                    <a:pt x="5" y="10"/>
                  </a:cubicBezTo>
                  <a:cubicBezTo>
                    <a:pt x="2" y="8"/>
                    <a:pt x="0" y="4"/>
                    <a:pt x="1" y="2"/>
                  </a:cubicBezTo>
                  <a:cubicBezTo>
                    <a:pt x="3" y="0"/>
                    <a:pt x="7" y="0"/>
                    <a:pt x="11" y="3"/>
                  </a:cubicBezTo>
                  <a:cubicBezTo>
                    <a:pt x="14" y="6"/>
                    <a:pt x="16" y="9"/>
                    <a:pt x="14" y="11"/>
                  </a:cubicBezTo>
                  <a:close/>
                </a:path>
              </a:pathLst>
            </a:custGeom>
            <a:solidFill>
              <a:srgbClr val="5447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6" name="Freeform 186">
              <a:extLst>
                <a:ext uri="{FF2B5EF4-FFF2-40B4-BE49-F238E27FC236}">
                  <a16:creationId xmlns:a16="http://schemas.microsoft.com/office/drawing/2014/main" id="{0DAA7D38-EE66-41C6-851C-CFA09AD4454A}"/>
                </a:ext>
              </a:extLst>
            </p:cNvPr>
            <p:cNvSpPr>
              <a:spLocks/>
            </p:cNvSpPr>
            <p:nvPr/>
          </p:nvSpPr>
          <p:spPr bwMode="auto">
            <a:xfrm>
              <a:off x="756" y="864"/>
              <a:ext cx="184" cy="146"/>
            </a:xfrm>
            <a:custGeom>
              <a:avLst/>
              <a:gdLst>
                <a:gd name="T0" fmla="*/ 16 w 77"/>
                <a:gd name="T1" fmla="*/ 48 h 61"/>
                <a:gd name="T2" fmla="*/ 68 w 77"/>
                <a:gd name="T3" fmla="*/ 42 h 61"/>
                <a:gd name="T4" fmla="*/ 68 w 77"/>
                <a:gd name="T5" fmla="*/ 0 h 61"/>
                <a:gd name="T6" fmla="*/ 40 w 77"/>
                <a:gd name="T7" fmla="*/ 48 h 61"/>
                <a:gd name="T8" fmla="*/ 0 w 77"/>
                <a:gd name="T9" fmla="*/ 25 h 61"/>
                <a:gd name="T10" fmla="*/ 16 w 77"/>
                <a:gd name="T11" fmla="*/ 48 h 61"/>
              </a:gdLst>
              <a:ahLst/>
              <a:cxnLst>
                <a:cxn ang="0">
                  <a:pos x="T0" y="T1"/>
                </a:cxn>
                <a:cxn ang="0">
                  <a:pos x="T2" y="T3"/>
                </a:cxn>
                <a:cxn ang="0">
                  <a:pos x="T4" y="T5"/>
                </a:cxn>
                <a:cxn ang="0">
                  <a:pos x="T6" y="T7"/>
                </a:cxn>
                <a:cxn ang="0">
                  <a:pos x="T8" y="T9"/>
                </a:cxn>
                <a:cxn ang="0">
                  <a:pos x="T10" y="T11"/>
                </a:cxn>
              </a:cxnLst>
              <a:rect l="0" t="0" r="r" b="b"/>
              <a:pathLst>
                <a:path w="77" h="61">
                  <a:moveTo>
                    <a:pt x="16" y="48"/>
                  </a:moveTo>
                  <a:cubicBezTo>
                    <a:pt x="33" y="61"/>
                    <a:pt x="56" y="58"/>
                    <a:pt x="68" y="42"/>
                  </a:cubicBezTo>
                  <a:cubicBezTo>
                    <a:pt x="77" y="30"/>
                    <a:pt x="77" y="13"/>
                    <a:pt x="68" y="0"/>
                  </a:cubicBezTo>
                  <a:cubicBezTo>
                    <a:pt x="74" y="19"/>
                    <a:pt x="68" y="42"/>
                    <a:pt x="40" y="48"/>
                  </a:cubicBezTo>
                  <a:cubicBezTo>
                    <a:pt x="20" y="51"/>
                    <a:pt x="7" y="34"/>
                    <a:pt x="0" y="25"/>
                  </a:cubicBezTo>
                  <a:cubicBezTo>
                    <a:pt x="2" y="34"/>
                    <a:pt x="8" y="42"/>
                    <a:pt x="16" y="48"/>
                  </a:cubicBezTo>
                  <a:close/>
                </a:path>
              </a:pathLst>
            </a:custGeom>
            <a:solidFill>
              <a:srgbClr val="D31A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7" name="Freeform 187">
              <a:extLst>
                <a:ext uri="{FF2B5EF4-FFF2-40B4-BE49-F238E27FC236}">
                  <a16:creationId xmlns:a16="http://schemas.microsoft.com/office/drawing/2014/main" id="{78751A9C-FFEC-4473-8E6C-7D429EAD9FE8}"/>
                </a:ext>
              </a:extLst>
            </p:cNvPr>
            <p:cNvSpPr>
              <a:spLocks/>
            </p:cNvSpPr>
            <p:nvPr/>
          </p:nvSpPr>
          <p:spPr bwMode="auto">
            <a:xfrm>
              <a:off x="771" y="869"/>
              <a:ext cx="36" cy="43"/>
            </a:xfrm>
            <a:custGeom>
              <a:avLst/>
              <a:gdLst>
                <a:gd name="T0" fmla="*/ 9 w 15"/>
                <a:gd name="T1" fmla="*/ 0 h 18"/>
                <a:gd name="T2" fmla="*/ 1 w 15"/>
                <a:gd name="T3" fmla="*/ 8 h 18"/>
                <a:gd name="T4" fmla="*/ 6 w 15"/>
                <a:gd name="T5" fmla="*/ 18 h 18"/>
                <a:gd name="T6" fmla="*/ 6 w 15"/>
                <a:gd name="T7" fmla="*/ 18 h 18"/>
                <a:gd name="T8" fmla="*/ 14 w 15"/>
                <a:gd name="T9" fmla="*/ 10 h 18"/>
                <a:gd name="T10" fmla="*/ 9 w 15"/>
                <a:gd name="T11" fmla="*/ 0 h 18"/>
                <a:gd name="T12" fmla="*/ 9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9" y="0"/>
                  </a:moveTo>
                  <a:cubicBezTo>
                    <a:pt x="5" y="0"/>
                    <a:pt x="2" y="3"/>
                    <a:pt x="1" y="8"/>
                  </a:cubicBezTo>
                  <a:cubicBezTo>
                    <a:pt x="0" y="13"/>
                    <a:pt x="2" y="18"/>
                    <a:pt x="6" y="18"/>
                  </a:cubicBezTo>
                  <a:cubicBezTo>
                    <a:pt x="6" y="18"/>
                    <a:pt x="6" y="18"/>
                    <a:pt x="6" y="18"/>
                  </a:cubicBezTo>
                  <a:cubicBezTo>
                    <a:pt x="10" y="18"/>
                    <a:pt x="13" y="15"/>
                    <a:pt x="14" y="10"/>
                  </a:cubicBezTo>
                  <a:cubicBezTo>
                    <a:pt x="15" y="5"/>
                    <a:pt x="13" y="0"/>
                    <a:pt x="9" y="0"/>
                  </a:cubicBezTo>
                  <a:cubicBezTo>
                    <a:pt x="9" y="0"/>
                    <a:pt x="9" y="0"/>
                    <a:pt x="9" y="0"/>
                  </a:cubicBezTo>
                </a:path>
              </a:pathLst>
            </a:custGeom>
            <a:solidFill>
              <a:srgbClr val="ED2E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099" name="Group 190">
            <a:extLst>
              <a:ext uri="{FF2B5EF4-FFF2-40B4-BE49-F238E27FC236}">
                <a16:creationId xmlns:a16="http://schemas.microsoft.com/office/drawing/2014/main" id="{7EC56CB4-7481-4AFF-8628-AF0BF070D8AE}"/>
              </a:ext>
            </a:extLst>
          </p:cNvPr>
          <p:cNvGrpSpPr>
            <a:grpSpLocks noChangeAspect="1"/>
          </p:cNvGrpSpPr>
          <p:nvPr/>
        </p:nvGrpSpPr>
        <p:grpSpPr bwMode="auto">
          <a:xfrm>
            <a:off x="6273800" y="5127625"/>
            <a:ext cx="1636713" cy="1739900"/>
            <a:chOff x="3952" y="3230"/>
            <a:chExt cx="1031" cy="1096"/>
          </a:xfrm>
        </p:grpSpPr>
        <p:grpSp>
          <p:nvGrpSpPr>
            <p:cNvPr id="3101" name="Group 391">
              <a:extLst>
                <a:ext uri="{FF2B5EF4-FFF2-40B4-BE49-F238E27FC236}">
                  <a16:creationId xmlns:a16="http://schemas.microsoft.com/office/drawing/2014/main" id="{87E70C55-52A8-46B2-9943-D5F797221D92}"/>
                </a:ext>
              </a:extLst>
            </p:cNvPr>
            <p:cNvGrpSpPr>
              <a:grpSpLocks/>
            </p:cNvGrpSpPr>
            <p:nvPr/>
          </p:nvGrpSpPr>
          <p:grpSpPr bwMode="auto">
            <a:xfrm>
              <a:off x="3952" y="3230"/>
              <a:ext cx="1031" cy="1096"/>
              <a:chOff x="3952" y="3230"/>
              <a:chExt cx="1031" cy="1096"/>
            </a:xfrm>
          </p:grpSpPr>
          <p:sp>
            <p:nvSpPr>
              <p:cNvPr id="7373" name="Freeform 191">
                <a:extLst>
                  <a:ext uri="{FF2B5EF4-FFF2-40B4-BE49-F238E27FC236}">
                    <a16:creationId xmlns:a16="http://schemas.microsoft.com/office/drawing/2014/main" id="{83AAA66B-4362-4521-84DC-6EA5CFA433D3}"/>
                  </a:ext>
                </a:extLst>
              </p:cNvPr>
              <p:cNvSpPr>
                <a:spLocks/>
              </p:cNvSpPr>
              <p:nvPr/>
            </p:nvSpPr>
            <p:spPr bwMode="auto">
              <a:xfrm>
                <a:off x="3952" y="3772"/>
                <a:ext cx="506" cy="554"/>
              </a:xfrm>
              <a:custGeom>
                <a:avLst/>
                <a:gdLst>
                  <a:gd name="T0" fmla="*/ 181 w 212"/>
                  <a:gd name="T1" fmla="*/ 16 h 232"/>
                  <a:gd name="T2" fmla="*/ 4 w 212"/>
                  <a:gd name="T3" fmla="*/ 202 h 232"/>
                  <a:gd name="T4" fmla="*/ 33 w 212"/>
                  <a:gd name="T5" fmla="*/ 219 h 232"/>
                  <a:gd name="T6" fmla="*/ 212 w 212"/>
                  <a:gd name="T7" fmla="*/ 34 h 232"/>
                  <a:gd name="T8" fmla="*/ 181 w 212"/>
                  <a:gd name="T9" fmla="*/ 16 h 232"/>
                </a:gdLst>
                <a:ahLst/>
                <a:cxnLst>
                  <a:cxn ang="0">
                    <a:pos x="T0" y="T1"/>
                  </a:cxn>
                  <a:cxn ang="0">
                    <a:pos x="T2" y="T3"/>
                  </a:cxn>
                  <a:cxn ang="0">
                    <a:pos x="T4" y="T5"/>
                  </a:cxn>
                  <a:cxn ang="0">
                    <a:pos x="T6" y="T7"/>
                  </a:cxn>
                  <a:cxn ang="0">
                    <a:pos x="T8" y="T9"/>
                  </a:cxn>
                </a:cxnLst>
                <a:rect l="0" t="0" r="r" b="b"/>
                <a:pathLst>
                  <a:path w="212" h="232">
                    <a:moveTo>
                      <a:pt x="181" y="16"/>
                    </a:moveTo>
                    <a:cubicBezTo>
                      <a:pt x="181" y="16"/>
                      <a:pt x="0" y="189"/>
                      <a:pt x="4" y="202"/>
                    </a:cubicBezTo>
                    <a:cubicBezTo>
                      <a:pt x="8" y="215"/>
                      <a:pt x="14" y="232"/>
                      <a:pt x="33" y="219"/>
                    </a:cubicBezTo>
                    <a:cubicBezTo>
                      <a:pt x="52" y="206"/>
                      <a:pt x="212" y="34"/>
                      <a:pt x="212" y="34"/>
                    </a:cubicBezTo>
                    <a:cubicBezTo>
                      <a:pt x="212" y="34"/>
                      <a:pt x="197" y="0"/>
                      <a:pt x="181" y="16"/>
                    </a:cubicBezTo>
                  </a:path>
                </a:pathLst>
              </a:custGeom>
              <a:solidFill>
                <a:srgbClr val="F0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4" name="Freeform 192">
                <a:extLst>
                  <a:ext uri="{FF2B5EF4-FFF2-40B4-BE49-F238E27FC236}">
                    <a16:creationId xmlns:a16="http://schemas.microsoft.com/office/drawing/2014/main" id="{FFAD6DF9-E9C6-46E7-AD11-395E96667D74}"/>
                  </a:ext>
                </a:extLst>
              </p:cNvPr>
              <p:cNvSpPr>
                <a:spLocks/>
              </p:cNvSpPr>
              <p:nvPr/>
            </p:nvSpPr>
            <p:spPr bwMode="auto">
              <a:xfrm>
                <a:off x="3959" y="3800"/>
                <a:ext cx="497" cy="526"/>
              </a:xfrm>
              <a:custGeom>
                <a:avLst/>
                <a:gdLst>
                  <a:gd name="T0" fmla="*/ 9 w 208"/>
                  <a:gd name="T1" fmla="*/ 176 h 220"/>
                  <a:gd name="T2" fmla="*/ 1 w 208"/>
                  <a:gd name="T3" fmla="*/ 190 h 220"/>
                  <a:gd name="T4" fmla="*/ 30 w 208"/>
                  <a:gd name="T5" fmla="*/ 207 h 220"/>
                  <a:gd name="T6" fmla="*/ 208 w 208"/>
                  <a:gd name="T7" fmla="*/ 23 h 220"/>
                  <a:gd name="T8" fmla="*/ 185 w 208"/>
                  <a:gd name="T9" fmla="*/ 0 h 220"/>
                  <a:gd name="T10" fmla="*/ 178 w 208"/>
                  <a:gd name="T11" fmla="*/ 4 h 220"/>
                  <a:gd name="T12" fmla="*/ 127 w 208"/>
                  <a:gd name="T13" fmla="*/ 53 h 220"/>
                  <a:gd name="T14" fmla="*/ 142 w 208"/>
                  <a:gd name="T15" fmla="*/ 66 h 220"/>
                  <a:gd name="T16" fmla="*/ 38 w 208"/>
                  <a:gd name="T17" fmla="*/ 183 h 220"/>
                  <a:gd name="T18" fmla="*/ 9 w 208"/>
                  <a:gd name="T19" fmla="*/ 17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 h="220">
                    <a:moveTo>
                      <a:pt x="9" y="176"/>
                    </a:moveTo>
                    <a:cubicBezTo>
                      <a:pt x="4" y="183"/>
                      <a:pt x="0" y="188"/>
                      <a:pt x="1" y="190"/>
                    </a:cubicBezTo>
                    <a:cubicBezTo>
                      <a:pt x="5" y="203"/>
                      <a:pt x="11" y="220"/>
                      <a:pt x="30" y="207"/>
                    </a:cubicBezTo>
                    <a:cubicBezTo>
                      <a:pt x="48" y="195"/>
                      <a:pt x="191" y="41"/>
                      <a:pt x="208" y="23"/>
                    </a:cubicBezTo>
                    <a:cubicBezTo>
                      <a:pt x="185" y="0"/>
                      <a:pt x="185" y="0"/>
                      <a:pt x="185" y="0"/>
                    </a:cubicBezTo>
                    <a:cubicBezTo>
                      <a:pt x="182" y="0"/>
                      <a:pt x="180" y="2"/>
                      <a:pt x="178" y="4"/>
                    </a:cubicBezTo>
                    <a:cubicBezTo>
                      <a:pt x="178" y="4"/>
                      <a:pt x="156" y="25"/>
                      <a:pt x="127" y="53"/>
                    </a:cubicBezTo>
                    <a:cubicBezTo>
                      <a:pt x="135" y="53"/>
                      <a:pt x="142" y="56"/>
                      <a:pt x="142" y="66"/>
                    </a:cubicBezTo>
                    <a:cubicBezTo>
                      <a:pt x="143" y="86"/>
                      <a:pt x="55" y="167"/>
                      <a:pt x="38" y="183"/>
                    </a:cubicBezTo>
                    <a:cubicBezTo>
                      <a:pt x="24" y="197"/>
                      <a:pt x="11" y="188"/>
                      <a:pt x="9" y="176"/>
                    </a:cubicBezTo>
                  </a:path>
                </a:pathLst>
              </a:custGeom>
              <a:solidFill>
                <a:srgbClr val="B9BB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5" name="Freeform 193">
                <a:extLst>
                  <a:ext uri="{FF2B5EF4-FFF2-40B4-BE49-F238E27FC236}">
                    <a16:creationId xmlns:a16="http://schemas.microsoft.com/office/drawing/2014/main" id="{60CB93CD-38ED-4C0B-B419-24FC113B805E}"/>
                  </a:ext>
                </a:extLst>
              </p:cNvPr>
              <p:cNvSpPr>
                <a:spLocks/>
              </p:cNvSpPr>
              <p:nvPr/>
            </p:nvSpPr>
            <p:spPr bwMode="auto">
              <a:xfrm>
                <a:off x="4267" y="3261"/>
                <a:ext cx="709" cy="706"/>
              </a:xfrm>
              <a:custGeom>
                <a:avLst/>
                <a:gdLst>
                  <a:gd name="T0" fmla="*/ 233 w 297"/>
                  <a:gd name="T1" fmla="*/ 250 h 296"/>
                  <a:gd name="T2" fmla="*/ 47 w 297"/>
                  <a:gd name="T3" fmla="*/ 232 h 296"/>
                  <a:gd name="T4" fmla="*/ 65 w 297"/>
                  <a:gd name="T5" fmla="*/ 46 h 296"/>
                  <a:gd name="T6" fmla="*/ 250 w 297"/>
                  <a:gd name="T7" fmla="*/ 64 h 296"/>
                  <a:gd name="T8" fmla="*/ 233 w 297"/>
                  <a:gd name="T9" fmla="*/ 250 h 296"/>
                </a:gdLst>
                <a:ahLst/>
                <a:cxnLst>
                  <a:cxn ang="0">
                    <a:pos x="T0" y="T1"/>
                  </a:cxn>
                  <a:cxn ang="0">
                    <a:pos x="T2" y="T3"/>
                  </a:cxn>
                  <a:cxn ang="0">
                    <a:pos x="T4" y="T5"/>
                  </a:cxn>
                  <a:cxn ang="0">
                    <a:pos x="T6" y="T7"/>
                  </a:cxn>
                  <a:cxn ang="0">
                    <a:pos x="T8" y="T9"/>
                  </a:cxn>
                </a:cxnLst>
                <a:rect l="0" t="0" r="r" b="b"/>
                <a:pathLst>
                  <a:path w="297" h="296">
                    <a:moveTo>
                      <a:pt x="233" y="250"/>
                    </a:moveTo>
                    <a:cubicBezTo>
                      <a:pt x="176" y="296"/>
                      <a:pt x="93" y="288"/>
                      <a:pt x="47" y="232"/>
                    </a:cubicBezTo>
                    <a:cubicBezTo>
                      <a:pt x="0" y="176"/>
                      <a:pt x="8" y="93"/>
                      <a:pt x="65" y="46"/>
                    </a:cubicBezTo>
                    <a:cubicBezTo>
                      <a:pt x="121" y="0"/>
                      <a:pt x="204" y="8"/>
                      <a:pt x="250" y="64"/>
                    </a:cubicBezTo>
                    <a:cubicBezTo>
                      <a:pt x="297" y="120"/>
                      <a:pt x="289" y="204"/>
                      <a:pt x="233" y="250"/>
                    </a:cubicBezTo>
                  </a:path>
                </a:pathLst>
              </a:custGeom>
              <a:solidFill>
                <a:srgbClr val="004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6" name="Freeform 194">
                <a:extLst>
                  <a:ext uri="{FF2B5EF4-FFF2-40B4-BE49-F238E27FC236}">
                    <a16:creationId xmlns:a16="http://schemas.microsoft.com/office/drawing/2014/main" id="{D69651B9-B687-4A5B-BBF3-02A6F5262817}"/>
                  </a:ext>
                </a:extLst>
              </p:cNvPr>
              <p:cNvSpPr>
                <a:spLocks/>
              </p:cNvSpPr>
              <p:nvPr/>
            </p:nvSpPr>
            <p:spPr bwMode="auto">
              <a:xfrm>
                <a:off x="4231" y="3230"/>
                <a:ext cx="752" cy="728"/>
              </a:xfrm>
              <a:custGeom>
                <a:avLst/>
                <a:gdLst>
                  <a:gd name="T0" fmla="*/ 153 w 315"/>
                  <a:gd name="T1" fmla="*/ 160 h 305"/>
                  <a:gd name="T2" fmla="*/ 151 w 315"/>
                  <a:gd name="T3" fmla="*/ 163 h 305"/>
                  <a:gd name="T4" fmla="*/ 150 w 315"/>
                  <a:gd name="T5" fmla="*/ 169 h 305"/>
                  <a:gd name="T6" fmla="*/ 169 w 315"/>
                  <a:gd name="T7" fmla="*/ 187 h 305"/>
                  <a:gd name="T8" fmla="*/ 186 w 315"/>
                  <a:gd name="T9" fmla="*/ 177 h 305"/>
                  <a:gd name="T10" fmla="*/ 191 w 315"/>
                  <a:gd name="T11" fmla="*/ 154 h 305"/>
                  <a:gd name="T12" fmla="*/ 145 w 315"/>
                  <a:gd name="T13" fmla="*/ 121 h 305"/>
                  <a:gd name="T14" fmla="*/ 117 w 315"/>
                  <a:gd name="T15" fmla="*/ 141 h 305"/>
                  <a:gd name="T16" fmla="*/ 125 w 315"/>
                  <a:gd name="T17" fmla="*/ 192 h 305"/>
                  <a:gd name="T18" fmla="*/ 143 w 315"/>
                  <a:gd name="T19" fmla="*/ 214 h 305"/>
                  <a:gd name="T20" fmla="*/ 200 w 315"/>
                  <a:gd name="T21" fmla="*/ 217 h 305"/>
                  <a:gd name="T22" fmla="*/ 227 w 315"/>
                  <a:gd name="T23" fmla="*/ 186 h 305"/>
                  <a:gd name="T24" fmla="*/ 225 w 315"/>
                  <a:gd name="T25" fmla="*/ 133 h 305"/>
                  <a:gd name="T26" fmla="*/ 218 w 315"/>
                  <a:gd name="T27" fmla="*/ 120 h 305"/>
                  <a:gd name="T28" fmla="*/ 194 w 315"/>
                  <a:gd name="T29" fmla="*/ 93 h 305"/>
                  <a:gd name="T30" fmla="*/ 175 w 315"/>
                  <a:gd name="T31" fmla="*/ 82 h 305"/>
                  <a:gd name="T32" fmla="*/ 131 w 315"/>
                  <a:gd name="T33" fmla="*/ 81 h 305"/>
                  <a:gd name="T34" fmla="*/ 114 w 315"/>
                  <a:gd name="T35" fmla="*/ 89 h 305"/>
                  <a:gd name="T36" fmla="*/ 86 w 315"/>
                  <a:gd name="T37" fmla="*/ 206 h 305"/>
                  <a:gd name="T38" fmla="*/ 239 w 315"/>
                  <a:gd name="T39" fmla="*/ 234 h 305"/>
                  <a:gd name="T40" fmla="*/ 255 w 315"/>
                  <a:gd name="T41" fmla="*/ 217 h 305"/>
                  <a:gd name="T42" fmla="*/ 230 w 315"/>
                  <a:gd name="T43" fmla="*/ 72 h 305"/>
                  <a:gd name="T44" fmla="*/ 101 w 315"/>
                  <a:gd name="T45" fmla="*/ 55 h 305"/>
                  <a:gd name="T46" fmla="*/ 59 w 315"/>
                  <a:gd name="T47" fmla="*/ 223 h 305"/>
                  <a:gd name="T48" fmla="*/ 66 w 315"/>
                  <a:gd name="T49" fmla="*/ 237 h 305"/>
                  <a:gd name="T50" fmla="*/ 44 w 315"/>
                  <a:gd name="T51" fmla="*/ 299 h 305"/>
                  <a:gd name="T52" fmla="*/ 29 w 315"/>
                  <a:gd name="T53" fmla="*/ 253 h 305"/>
                  <a:gd name="T54" fmla="*/ 23 w 315"/>
                  <a:gd name="T55" fmla="*/ 243 h 305"/>
                  <a:gd name="T56" fmla="*/ 5 w 315"/>
                  <a:gd name="T57" fmla="*/ 115 h 305"/>
                  <a:gd name="T58" fmla="*/ 142 w 315"/>
                  <a:gd name="T59" fmla="*/ 2 h 305"/>
                  <a:gd name="T60" fmla="*/ 295 w 315"/>
                  <a:gd name="T61" fmla="*/ 91 h 305"/>
                  <a:gd name="T62" fmla="*/ 287 w 315"/>
                  <a:gd name="T63" fmla="*/ 243 h 305"/>
                  <a:gd name="T64" fmla="*/ 265 w 315"/>
                  <a:gd name="T65" fmla="*/ 265 h 305"/>
                  <a:gd name="T66" fmla="*/ 50 w 315"/>
                  <a:gd name="T67" fmla="*/ 225 h 305"/>
                  <a:gd name="T68" fmla="*/ 99 w 315"/>
                  <a:gd name="T69" fmla="*/ 51 h 305"/>
                  <a:gd name="T70" fmla="*/ 123 w 315"/>
                  <a:gd name="T71" fmla="*/ 41 h 305"/>
                  <a:gd name="T72" fmla="*/ 204 w 315"/>
                  <a:gd name="T73" fmla="*/ 51 h 305"/>
                  <a:gd name="T74" fmla="*/ 231 w 315"/>
                  <a:gd name="T75" fmla="*/ 70 h 305"/>
                  <a:gd name="T76" fmla="*/ 247 w 315"/>
                  <a:gd name="T77" fmla="*/ 89 h 305"/>
                  <a:gd name="T78" fmla="*/ 255 w 315"/>
                  <a:gd name="T79" fmla="*/ 102 h 305"/>
                  <a:gd name="T80" fmla="*/ 270 w 315"/>
                  <a:gd name="T81" fmla="*/ 138 h 305"/>
                  <a:gd name="T82" fmla="*/ 266 w 315"/>
                  <a:gd name="T83" fmla="*/ 199 h 305"/>
                  <a:gd name="T84" fmla="*/ 219 w 315"/>
                  <a:gd name="T85" fmla="*/ 253 h 305"/>
                  <a:gd name="T86" fmla="*/ 149 w 315"/>
                  <a:gd name="T87" fmla="*/ 262 h 305"/>
                  <a:gd name="T88" fmla="*/ 90 w 315"/>
                  <a:gd name="T89" fmla="*/ 212 h 305"/>
                  <a:gd name="T90" fmla="*/ 74 w 315"/>
                  <a:gd name="T91" fmla="*/ 160 h 305"/>
                  <a:gd name="T92" fmla="*/ 120 w 315"/>
                  <a:gd name="T93" fmla="*/ 87 h 305"/>
                  <a:gd name="T94" fmla="*/ 205 w 315"/>
                  <a:gd name="T95" fmla="*/ 104 h 305"/>
                  <a:gd name="T96" fmla="*/ 233 w 315"/>
                  <a:gd name="T97" fmla="*/ 155 h 305"/>
                  <a:gd name="T98" fmla="*/ 226 w 315"/>
                  <a:gd name="T99" fmla="*/ 190 h 305"/>
                  <a:gd name="T100" fmla="*/ 189 w 315"/>
                  <a:gd name="T101" fmla="*/ 223 h 305"/>
                  <a:gd name="T102" fmla="*/ 136 w 315"/>
                  <a:gd name="T103" fmla="*/ 216 h 305"/>
                  <a:gd name="T104" fmla="*/ 116 w 315"/>
                  <a:gd name="T105" fmla="*/ 142 h 305"/>
                  <a:gd name="T106" fmla="*/ 129 w 315"/>
                  <a:gd name="T107" fmla="*/ 128 h 305"/>
                  <a:gd name="T108" fmla="*/ 189 w 315"/>
                  <a:gd name="T109" fmla="*/ 154 h 305"/>
                  <a:gd name="T110" fmla="*/ 175 w 315"/>
                  <a:gd name="T111" fmla="*/ 164 h 305"/>
                  <a:gd name="T112" fmla="*/ 169 w 315"/>
                  <a:gd name="T113" fmla="*/ 161 h 305"/>
                  <a:gd name="T114" fmla="*/ 161 w 315"/>
                  <a:gd name="T115" fmla="*/ 161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5" h="305">
                    <a:moveTo>
                      <a:pt x="153" y="160"/>
                    </a:moveTo>
                    <a:cubicBezTo>
                      <a:pt x="153" y="160"/>
                      <a:pt x="153" y="160"/>
                      <a:pt x="153" y="160"/>
                    </a:cubicBezTo>
                    <a:cubicBezTo>
                      <a:pt x="153" y="160"/>
                      <a:pt x="153" y="160"/>
                      <a:pt x="153" y="160"/>
                    </a:cubicBezTo>
                    <a:cubicBezTo>
                      <a:pt x="153" y="160"/>
                      <a:pt x="153" y="160"/>
                      <a:pt x="153" y="160"/>
                    </a:cubicBezTo>
                    <a:cubicBezTo>
                      <a:pt x="153" y="161"/>
                      <a:pt x="153" y="160"/>
                      <a:pt x="153" y="161"/>
                    </a:cubicBezTo>
                    <a:cubicBezTo>
                      <a:pt x="152" y="161"/>
                      <a:pt x="152" y="162"/>
                      <a:pt x="151" y="162"/>
                    </a:cubicBezTo>
                    <a:cubicBezTo>
                      <a:pt x="151" y="163"/>
                      <a:pt x="151" y="163"/>
                      <a:pt x="151" y="163"/>
                    </a:cubicBezTo>
                    <a:cubicBezTo>
                      <a:pt x="151" y="163"/>
                      <a:pt x="151" y="163"/>
                      <a:pt x="151" y="163"/>
                    </a:cubicBezTo>
                    <a:cubicBezTo>
                      <a:pt x="150" y="164"/>
                      <a:pt x="150" y="164"/>
                      <a:pt x="150" y="165"/>
                    </a:cubicBezTo>
                    <a:cubicBezTo>
                      <a:pt x="150" y="165"/>
                      <a:pt x="150" y="166"/>
                      <a:pt x="150" y="167"/>
                    </a:cubicBezTo>
                    <a:cubicBezTo>
                      <a:pt x="150" y="167"/>
                      <a:pt x="150" y="167"/>
                      <a:pt x="150" y="168"/>
                    </a:cubicBezTo>
                    <a:cubicBezTo>
                      <a:pt x="150" y="168"/>
                      <a:pt x="150" y="169"/>
                      <a:pt x="150" y="169"/>
                    </a:cubicBezTo>
                    <a:cubicBezTo>
                      <a:pt x="151" y="174"/>
                      <a:pt x="156" y="179"/>
                      <a:pt x="161" y="183"/>
                    </a:cubicBezTo>
                    <a:cubicBezTo>
                      <a:pt x="163" y="185"/>
                      <a:pt x="166" y="187"/>
                      <a:pt x="168" y="187"/>
                    </a:cubicBezTo>
                    <a:cubicBezTo>
                      <a:pt x="169" y="187"/>
                      <a:pt x="169" y="187"/>
                      <a:pt x="169" y="187"/>
                    </a:cubicBezTo>
                    <a:cubicBezTo>
                      <a:pt x="169" y="187"/>
                      <a:pt x="169" y="187"/>
                      <a:pt x="169" y="187"/>
                    </a:cubicBezTo>
                    <a:cubicBezTo>
                      <a:pt x="172" y="186"/>
                      <a:pt x="172" y="186"/>
                      <a:pt x="172" y="186"/>
                    </a:cubicBezTo>
                    <a:cubicBezTo>
                      <a:pt x="172" y="186"/>
                      <a:pt x="173" y="186"/>
                      <a:pt x="174" y="185"/>
                    </a:cubicBezTo>
                    <a:cubicBezTo>
                      <a:pt x="176" y="184"/>
                      <a:pt x="177" y="183"/>
                      <a:pt x="178" y="183"/>
                    </a:cubicBezTo>
                    <a:cubicBezTo>
                      <a:pt x="181" y="181"/>
                      <a:pt x="184" y="179"/>
                      <a:pt x="186" y="177"/>
                    </a:cubicBezTo>
                    <a:cubicBezTo>
                      <a:pt x="188" y="175"/>
                      <a:pt x="189" y="173"/>
                      <a:pt x="191" y="171"/>
                    </a:cubicBezTo>
                    <a:cubicBezTo>
                      <a:pt x="192" y="169"/>
                      <a:pt x="192" y="167"/>
                      <a:pt x="192" y="165"/>
                    </a:cubicBezTo>
                    <a:cubicBezTo>
                      <a:pt x="193" y="163"/>
                      <a:pt x="193" y="161"/>
                      <a:pt x="192" y="158"/>
                    </a:cubicBezTo>
                    <a:cubicBezTo>
                      <a:pt x="192" y="157"/>
                      <a:pt x="191" y="155"/>
                      <a:pt x="191" y="154"/>
                    </a:cubicBezTo>
                    <a:cubicBezTo>
                      <a:pt x="190" y="153"/>
                      <a:pt x="190" y="151"/>
                      <a:pt x="189" y="150"/>
                    </a:cubicBezTo>
                    <a:cubicBezTo>
                      <a:pt x="186" y="144"/>
                      <a:pt x="182" y="138"/>
                      <a:pt x="177" y="133"/>
                    </a:cubicBezTo>
                    <a:cubicBezTo>
                      <a:pt x="172" y="129"/>
                      <a:pt x="167" y="125"/>
                      <a:pt x="161" y="123"/>
                    </a:cubicBezTo>
                    <a:cubicBezTo>
                      <a:pt x="156" y="121"/>
                      <a:pt x="150" y="120"/>
                      <a:pt x="145" y="121"/>
                    </a:cubicBezTo>
                    <a:cubicBezTo>
                      <a:pt x="144" y="121"/>
                      <a:pt x="143" y="122"/>
                      <a:pt x="141" y="122"/>
                    </a:cubicBezTo>
                    <a:cubicBezTo>
                      <a:pt x="140" y="122"/>
                      <a:pt x="139" y="123"/>
                      <a:pt x="137" y="124"/>
                    </a:cubicBezTo>
                    <a:cubicBezTo>
                      <a:pt x="134" y="125"/>
                      <a:pt x="131" y="127"/>
                      <a:pt x="128" y="129"/>
                    </a:cubicBezTo>
                    <a:cubicBezTo>
                      <a:pt x="123" y="132"/>
                      <a:pt x="119" y="136"/>
                      <a:pt x="117" y="141"/>
                    </a:cubicBezTo>
                    <a:cubicBezTo>
                      <a:pt x="115" y="146"/>
                      <a:pt x="114" y="152"/>
                      <a:pt x="114" y="158"/>
                    </a:cubicBezTo>
                    <a:cubicBezTo>
                      <a:pt x="114" y="165"/>
                      <a:pt x="116" y="172"/>
                      <a:pt x="119" y="179"/>
                    </a:cubicBezTo>
                    <a:cubicBezTo>
                      <a:pt x="120" y="182"/>
                      <a:pt x="122" y="186"/>
                      <a:pt x="123" y="189"/>
                    </a:cubicBezTo>
                    <a:cubicBezTo>
                      <a:pt x="124" y="190"/>
                      <a:pt x="124" y="191"/>
                      <a:pt x="125" y="192"/>
                    </a:cubicBezTo>
                    <a:cubicBezTo>
                      <a:pt x="125" y="193"/>
                      <a:pt x="125" y="193"/>
                      <a:pt x="125" y="193"/>
                    </a:cubicBezTo>
                    <a:cubicBezTo>
                      <a:pt x="126" y="195"/>
                      <a:pt x="126" y="195"/>
                      <a:pt x="126" y="195"/>
                    </a:cubicBezTo>
                    <a:cubicBezTo>
                      <a:pt x="127" y="196"/>
                      <a:pt x="128" y="198"/>
                      <a:pt x="129" y="199"/>
                    </a:cubicBezTo>
                    <a:cubicBezTo>
                      <a:pt x="133" y="205"/>
                      <a:pt x="138" y="210"/>
                      <a:pt x="143" y="214"/>
                    </a:cubicBezTo>
                    <a:cubicBezTo>
                      <a:pt x="154" y="223"/>
                      <a:pt x="168" y="227"/>
                      <a:pt x="179" y="226"/>
                    </a:cubicBezTo>
                    <a:cubicBezTo>
                      <a:pt x="185" y="225"/>
                      <a:pt x="191" y="223"/>
                      <a:pt x="196" y="220"/>
                    </a:cubicBezTo>
                    <a:cubicBezTo>
                      <a:pt x="198" y="218"/>
                      <a:pt x="198" y="218"/>
                      <a:pt x="198" y="218"/>
                    </a:cubicBezTo>
                    <a:cubicBezTo>
                      <a:pt x="199" y="218"/>
                      <a:pt x="199" y="217"/>
                      <a:pt x="200" y="217"/>
                    </a:cubicBezTo>
                    <a:cubicBezTo>
                      <a:pt x="201" y="216"/>
                      <a:pt x="201" y="216"/>
                      <a:pt x="202" y="215"/>
                    </a:cubicBezTo>
                    <a:cubicBezTo>
                      <a:pt x="202" y="214"/>
                      <a:pt x="203" y="214"/>
                      <a:pt x="204" y="213"/>
                    </a:cubicBezTo>
                    <a:cubicBezTo>
                      <a:pt x="207" y="210"/>
                      <a:pt x="210" y="207"/>
                      <a:pt x="213" y="204"/>
                    </a:cubicBezTo>
                    <a:cubicBezTo>
                      <a:pt x="218" y="198"/>
                      <a:pt x="224" y="192"/>
                      <a:pt x="227" y="186"/>
                    </a:cubicBezTo>
                    <a:cubicBezTo>
                      <a:pt x="231" y="180"/>
                      <a:pt x="233" y="174"/>
                      <a:pt x="234" y="168"/>
                    </a:cubicBezTo>
                    <a:cubicBezTo>
                      <a:pt x="234" y="163"/>
                      <a:pt x="234" y="156"/>
                      <a:pt x="231" y="149"/>
                    </a:cubicBezTo>
                    <a:cubicBezTo>
                      <a:pt x="231" y="146"/>
                      <a:pt x="229" y="142"/>
                      <a:pt x="228" y="139"/>
                    </a:cubicBezTo>
                    <a:cubicBezTo>
                      <a:pt x="225" y="133"/>
                      <a:pt x="225" y="133"/>
                      <a:pt x="225" y="133"/>
                    </a:cubicBezTo>
                    <a:cubicBezTo>
                      <a:pt x="224" y="131"/>
                      <a:pt x="224" y="129"/>
                      <a:pt x="223" y="128"/>
                    </a:cubicBezTo>
                    <a:cubicBezTo>
                      <a:pt x="220" y="122"/>
                      <a:pt x="220" y="122"/>
                      <a:pt x="220" y="122"/>
                    </a:cubicBezTo>
                    <a:cubicBezTo>
                      <a:pt x="219" y="121"/>
                      <a:pt x="219" y="121"/>
                      <a:pt x="219" y="121"/>
                    </a:cubicBezTo>
                    <a:cubicBezTo>
                      <a:pt x="218" y="120"/>
                      <a:pt x="218" y="120"/>
                      <a:pt x="218" y="120"/>
                    </a:cubicBezTo>
                    <a:cubicBezTo>
                      <a:pt x="217" y="117"/>
                      <a:pt x="217" y="117"/>
                      <a:pt x="217" y="117"/>
                    </a:cubicBezTo>
                    <a:cubicBezTo>
                      <a:pt x="216" y="116"/>
                      <a:pt x="215" y="114"/>
                      <a:pt x="214" y="112"/>
                    </a:cubicBezTo>
                    <a:cubicBezTo>
                      <a:pt x="210" y="108"/>
                      <a:pt x="210" y="108"/>
                      <a:pt x="210" y="108"/>
                    </a:cubicBezTo>
                    <a:cubicBezTo>
                      <a:pt x="205" y="102"/>
                      <a:pt x="200" y="97"/>
                      <a:pt x="194" y="93"/>
                    </a:cubicBezTo>
                    <a:cubicBezTo>
                      <a:pt x="192" y="91"/>
                      <a:pt x="192" y="91"/>
                      <a:pt x="192" y="91"/>
                    </a:cubicBezTo>
                    <a:cubicBezTo>
                      <a:pt x="191" y="91"/>
                      <a:pt x="190" y="90"/>
                      <a:pt x="190" y="90"/>
                    </a:cubicBezTo>
                    <a:cubicBezTo>
                      <a:pt x="185" y="87"/>
                      <a:pt x="185" y="87"/>
                      <a:pt x="185" y="87"/>
                    </a:cubicBezTo>
                    <a:cubicBezTo>
                      <a:pt x="182" y="85"/>
                      <a:pt x="179" y="84"/>
                      <a:pt x="175" y="82"/>
                    </a:cubicBezTo>
                    <a:cubicBezTo>
                      <a:pt x="172" y="81"/>
                      <a:pt x="168" y="80"/>
                      <a:pt x="165" y="79"/>
                    </a:cubicBezTo>
                    <a:cubicBezTo>
                      <a:pt x="161" y="79"/>
                      <a:pt x="158" y="78"/>
                      <a:pt x="154" y="78"/>
                    </a:cubicBezTo>
                    <a:cubicBezTo>
                      <a:pt x="147" y="78"/>
                      <a:pt x="140" y="78"/>
                      <a:pt x="134" y="80"/>
                    </a:cubicBezTo>
                    <a:cubicBezTo>
                      <a:pt x="133" y="80"/>
                      <a:pt x="132" y="80"/>
                      <a:pt x="131" y="81"/>
                    </a:cubicBezTo>
                    <a:cubicBezTo>
                      <a:pt x="129" y="82"/>
                      <a:pt x="129" y="82"/>
                      <a:pt x="129" y="82"/>
                    </a:cubicBezTo>
                    <a:cubicBezTo>
                      <a:pt x="127" y="82"/>
                      <a:pt x="125" y="83"/>
                      <a:pt x="124" y="84"/>
                    </a:cubicBezTo>
                    <a:cubicBezTo>
                      <a:pt x="119" y="86"/>
                      <a:pt x="119" y="86"/>
                      <a:pt x="119" y="86"/>
                    </a:cubicBezTo>
                    <a:cubicBezTo>
                      <a:pt x="118" y="87"/>
                      <a:pt x="116" y="88"/>
                      <a:pt x="114" y="89"/>
                    </a:cubicBezTo>
                    <a:cubicBezTo>
                      <a:pt x="101" y="98"/>
                      <a:pt x="90" y="108"/>
                      <a:pt x="83" y="121"/>
                    </a:cubicBezTo>
                    <a:cubicBezTo>
                      <a:pt x="79" y="127"/>
                      <a:pt x="76" y="134"/>
                      <a:pt x="75" y="141"/>
                    </a:cubicBezTo>
                    <a:cubicBezTo>
                      <a:pt x="73" y="148"/>
                      <a:pt x="72" y="155"/>
                      <a:pt x="73" y="162"/>
                    </a:cubicBezTo>
                    <a:cubicBezTo>
                      <a:pt x="74" y="177"/>
                      <a:pt x="79" y="192"/>
                      <a:pt x="86" y="206"/>
                    </a:cubicBezTo>
                    <a:cubicBezTo>
                      <a:pt x="93" y="221"/>
                      <a:pt x="103" y="233"/>
                      <a:pt x="114" y="243"/>
                    </a:cubicBezTo>
                    <a:cubicBezTo>
                      <a:pt x="126" y="253"/>
                      <a:pt x="139" y="259"/>
                      <a:pt x="154" y="261"/>
                    </a:cubicBezTo>
                    <a:cubicBezTo>
                      <a:pt x="168" y="264"/>
                      <a:pt x="184" y="262"/>
                      <a:pt x="198" y="257"/>
                    </a:cubicBezTo>
                    <a:cubicBezTo>
                      <a:pt x="213" y="253"/>
                      <a:pt x="227" y="245"/>
                      <a:pt x="239" y="234"/>
                    </a:cubicBezTo>
                    <a:cubicBezTo>
                      <a:pt x="241" y="232"/>
                      <a:pt x="241" y="232"/>
                      <a:pt x="241" y="232"/>
                    </a:cubicBezTo>
                    <a:cubicBezTo>
                      <a:pt x="243" y="230"/>
                      <a:pt x="243" y="230"/>
                      <a:pt x="243" y="230"/>
                    </a:cubicBezTo>
                    <a:cubicBezTo>
                      <a:pt x="245" y="229"/>
                      <a:pt x="246" y="227"/>
                      <a:pt x="247" y="226"/>
                    </a:cubicBezTo>
                    <a:cubicBezTo>
                      <a:pt x="250" y="223"/>
                      <a:pt x="253" y="220"/>
                      <a:pt x="255" y="217"/>
                    </a:cubicBezTo>
                    <a:cubicBezTo>
                      <a:pt x="260" y="211"/>
                      <a:pt x="264" y="205"/>
                      <a:pt x="267" y="198"/>
                    </a:cubicBezTo>
                    <a:cubicBezTo>
                      <a:pt x="273" y="185"/>
                      <a:pt x="275" y="170"/>
                      <a:pt x="274" y="155"/>
                    </a:cubicBezTo>
                    <a:cubicBezTo>
                      <a:pt x="272" y="140"/>
                      <a:pt x="267" y="125"/>
                      <a:pt x="259" y="111"/>
                    </a:cubicBezTo>
                    <a:cubicBezTo>
                      <a:pt x="252" y="97"/>
                      <a:pt x="241" y="84"/>
                      <a:pt x="230" y="72"/>
                    </a:cubicBezTo>
                    <a:cubicBezTo>
                      <a:pt x="224" y="66"/>
                      <a:pt x="218" y="61"/>
                      <a:pt x="212" y="57"/>
                    </a:cubicBezTo>
                    <a:cubicBezTo>
                      <a:pt x="206" y="53"/>
                      <a:pt x="199" y="50"/>
                      <a:pt x="192" y="47"/>
                    </a:cubicBezTo>
                    <a:cubicBezTo>
                      <a:pt x="177" y="42"/>
                      <a:pt x="162" y="41"/>
                      <a:pt x="146" y="42"/>
                    </a:cubicBezTo>
                    <a:cubicBezTo>
                      <a:pt x="130" y="44"/>
                      <a:pt x="115" y="48"/>
                      <a:pt x="101" y="55"/>
                    </a:cubicBezTo>
                    <a:cubicBezTo>
                      <a:pt x="87" y="62"/>
                      <a:pt x="74" y="72"/>
                      <a:pt x="64" y="84"/>
                    </a:cubicBezTo>
                    <a:cubicBezTo>
                      <a:pt x="45" y="107"/>
                      <a:pt x="39" y="140"/>
                      <a:pt x="43" y="172"/>
                    </a:cubicBezTo>
                    <a:cubicBezTo>
                      <a:pt x="45" y="188"/>
                      <a:pt x="49" y="204"/>
                      <a:pt x="56" y="218"/>
                    </a:cubicBezTo>
                    <a:cubicBezTo>
                      <a:pt x="57" y="220"/>
                      <a:pt x="58" y="222"/>
                      <a:pt x="59" y="223"/>
                    </a:cubicBezTo>
                    <a:cubicBezTo>
                      <a:pt x="59" y="224"/>
                      <a:pt x="59" y="225"/>
                      <a:pt x="60" y="226"/>
                    </a:cubicBezTo>
                    <a:cubicBezTo>
                      <a:pt x="61" y="227"/>
                      <a:pt x="61" y="227"/>
                      <a:pt x="61" y="227"/>
                    </a:cubicBezTo>
                    <a:cubicBezTo>
                      <a:pt x="62" y="229"/>
                      <a:pt x="62" y="229"/>
                      <a:pt x="62" y="229"/>
                    </a:cubicBezTo>
                    <a:cubicBezTo>
                      <a:pt x="63" y="231"/>
                      <a:pt x="64" y="234"/>
                      <a:pt x="66" y="237"/>
                    </a:cubicBezTo>
                    <a:cubicBezTo>
                      <a:pt x="67" y="239"/>
                      <a:pt x="68" y="242"/>
                      <a:pt x="69" y="245"/>
                    </a:cubicBezTo>
                    <a:cubicBezTo>
                      <a:pt x="73" y="256"/>
                      <a:pt x="74" y="269"/>
                      <a:pt x="72" y="282"/>
                    </a:cubicBezTo>
                    <a:cubicBezTo>
                      <a:pt x="71" y="290"/>
                      <a:pt x="66" y="297"/>
                      <a:pt x="60" y="300"/>
                    </a:cubicBezTo>
                    <a:cubicBezTo>
                      <a:pt x="54" y="303"/>
                      <a:pt x="48" y="303"/>
                      <a:pt x="44" y="299"/>
                    </a:cubicBezTo>
                    <a:cubicBezTo>
                      <a:pt x="39" y="296"/>
                      <a:pt x="36" y="291"/>
                      <a:pt x="34" y="287"/>
                    </a:cubicBezTo>
                    <a:cubicBezTo>
                      <a:pt x="32" y="283"/>
                      <a:pt x="31" y="279"/>
                      <a:pt x="32" y="275"/>
                    </a:cubicBezTo>
                    <a:cubicBezTo>
                      <a:pt x="33" y="269"/>
                      <a:pt x="33" y="264"/>
                      <a:pt x="31" y="258"/>
                    </a:cubicBezTo>
                    <a:cubicBezTo>
                      <a:pt x="30" y="256"/>
                      <a:pt x="29" y="255"/>
                      <a:pt x="29" y="253"/>
                    </a:cubicBezTo>
                    <a:cubicBezTo>
                      <a:pt x="28" y="252"/>
                      <a:pt x="27" y="251"/>
                      <a:pt x="27" y="249"/>
                    </a:cubicBezTo>
                    <a:cubicBezTo>
                      <a:pt x="26" y="249"/>
                      <a:pt x="26" y="249"/>
                      <a:pt x="26" y="248"/>
                    </a:cubicBezTo>
                    <a:cubicBezTo>
                      <a:pt x="25" y="246"/>
                      <a:pt x="25" y="246"/>
                      <a:pt x="25" y="246"/>
                    </a:cubicBezTo>
                    <a:cubicBezTo>
                      <a:pt x="24" y="245"/>
                      <a:pt x="23" y="244"/>
                      <a:pt x="23" y="243"/>
                    </a:cubicBezTo>
                    <a:cubicBezTo>
                      <a:pt x="22" y="240"/>
                      <a:pt x="20" y="238"/>
                      <a:pt x="19" y="236"/>
                    </a:cubicBezTo>
                    <a:cubicBezTo>
                      <a:pt x="15" y="226"/>
                      <a:pt x="11" y="216"/>
                      <a:pt x="9" y="207"/>
                    </a:cubicBezTo>
                    <a:cubicBezTo>
                      <a:pt x="6" y="197"/>
                      <a:pt x="4" y="187"/>
                      <a:pt x="3" y="177"/>
                    </a:cubicBezTo>
                    <a:cubicBezTo>
                      <a:pt x="0" y="157"/>
                      <a:pt x="0" y="136"/>
                      <a:pt x="5" y="115"/>
                    </a:cubicBezTo>
                    <a:cubicBezTo>
                      <a:pt x="8" y="105"/>
                      <a:pt x="11" y="95"/>
                      <a:pt x="16" y="85"/>
                    </a:cubicBezTo>
                    <a:cubicBezTo>
                      <a:pt x="20" y="75"/>
                      <a:pt x="26" y="66"/>
                      <a:pt x="33" y="58"/>
                    </a:cubicBezTo>
                    <a:cubicBezTo>
                      <a:pt x="47" y="41"/>
                      <a:pt x="64" y="29"/>
                      <a:pt x="83" y="19"/>
                    </a:cubicBezTo>
                    <a:cubicBezTo>
                      <a:pt x="101" y="10"/>
                      <a:pt x="121" y="4"/>
                      <a:pt x="142" y="2"/>
                    </a:cubicBezTo>
                    <a:cubicBezTo>
                      <a:pt x="163" y="0"/>
                      <a:pt x="184" y="2"/>
                      <a:pt x="205" y="9"/>
                    </a:cubicBezTo>
                    <a:cubicBezTo>
                      <a:pt x="215" y="13"/>
                      <a:pt x="225" y="17"/>
                      <a:pt x="234" y="23"/>
                    </a:cubicBezTo>
                    <a:cubicBezTo>
                      <a:pt x="243" y="29"/>
                      <a:pt x="251" y="36"/>
                      <a:pt x="258" y="43"/>
                    </a:cubicBezTo>
                    <a:cubicBezTo>
                      <a:pt x="273" y="57"/>
                      <a:pt x="285" y="73"/>
                      <a:pt x="295" y="91"/>
                    </a:cubicBezTo>
                    <a:cubicBezTo>
                      <a:pt x="305" y="109"/>
                      <a:pt x="312" y="130"/>
                      <a:pt x="314" y="151"/>
                    </a:cubicBezTo>
                    <a:cubicBezTo>
                      <a:pt x="315" y="162"/>
                      <a:pt x="315" y="173"/>
                      <a:pt x="313" y="183"/>
                    </a:cubicBezTo>
                    <a:cubicBezTo>
                      <a:pt x="311" y="194"/>
                      <a:pt x="308" y="205"/>
                      <a:pt x="304" y="215"/>
                    </a:cubicBezTo>
                    <a:cubicBezTo>
                      <a:pt x="299" y="225"/>
                      <a:pt x="294" y="234"/>
                      <a:pt x="287" y="243"/>
                    </a:cubicBezTo>
                    <a:cubicBezTo>
                      <a:pt x="284" y="247"/>
                      <a:pt x="280" y="251"/>
                      <a:pt x="276" y="254"/>
                    </a:cubicBezTo>
                    <a:cubicBezTo>
                      <a:pt x="275" y="256"/>
                      <a:pt x="273" y="258"/>
                      <a:pt x="271" y="260"/>
                    </a:cubicBezTo>
                    <a:cubicBezTo>
                      <a:pt x="268" y="262"/>
                      <a:pt x="268" y="262"/>
                      <a:pt x="268" y="262"/>
                    </a:cubicBezTo>
                    <a:cubicBezTo>
                      <a:pt x="265" y="265"/>
                      <a:pt x="265" y="265"/>
                      <a:pt x="265" y="265"/>
                    </a:cubicBezTo>
                    <a:cubicBezTo>
                      <a:pt x="249" y="278"/>
                      <a:pt x="231" y="289"/>
                      <a:pt x="211" y="296"/>
                    </a:cubicBezTo>
                    <a:cubicBezTo>
                      <a:pt x="191" y="303"/>
                      <a:pt x="169" y="305"/>
                      <a:pt x="147" y="301"/>
                    </a:cubicBezTo>
                    <a:cubicBezTo>
                      <a:pt x="126" y="298"/>
                      <a:pt x="105" y="288"/>
                      <a:pt x="88" y="274"/>
                    </a:cubicBezTo>
                    <a:cubicBezTo>
                      <a:pt x="72" y="260"/>
                      <a:pt x="59" y="243"/>
                      <a:pt x="50" y="225"/>
                    </a:cubicBezTo>
                    <a:cubicBezTo>
                      <a:pt x="41" y="207"/>
                      <a:pt x="34" y="186"/>
                      <a:pt x="32" y="164"/>
                    </a:cubicBezTo>
                    <a:cubicBezTo>
                      <a:pt x="31" y="143"/>
                      <a:pt x="36" y="119"/>
                      <a:pt x="48" y="100"/>
                    </a:cubicBezTo>
                    <a:cubicBezTo>
                      <a:pt x="59" y="81"/>
                      <a:pt x="75" y="66"/>
                      <a:pt x="92" y="55"/>
                    </a:cubicBezTo>
                    <a:cubicBezTo>
                      <a:pt x="95" y="54"/>
                      <a:pt x="97" y="52"/>
                      <a:pt x="99" y="51"/>
                    </a:cubicBezTo>
                    <a:cubicBezTo>
                      <a:pt x="102" y="50"/>
                      <a:pt x="104" y="48"/>
                      <a:pt x="107" y="47"/>
                    </a:cubicBezTo>
                    <a:cubicBezTo>
                      <a:pt x="109" y="46"/>
                      <a:pt x="112" y="45"/>
                      <a:pt x="115" y="44"/>
                    </a:cubicBezTo>
                    <a:cubicBezTo>
                      <a:pt x="119" y="42"/>
                      <a:pt x="119" y="42"/>
                      <a:pt x="119" y="42"/>
                    </a:cubicBezTo>
                    <a:cubicBezTo>
                      <a:pt x="120" y="42"/>
                      <a:pt x="121" y="41"/>
                      <a:pt x="123" y="41"/>
                    </a:cubicBezTo>
                    <a:cubicBezTo>
                      <a:pt x="134" y="38"/>
                      <a:pt x="145" y="37"/>
                      <a:pt x="157" y="38"/>
                    </a:cubicBezTo>
                    <a:cubicBezTo>
                      <a:pt x="162" y="38"/>
                      <a:pt x="168" y="39"/>
                      <a:pt x="173" y="40"/>
                    </a:cubicBezTo>
                    <a:cubicBezTo>
                      <a:pt x="179" y="41"/>
                      <a:pt x="184" y="42"/>
                      <a:pt x="189" y="44"/>
                    </a:cubicBezTo>
                    <a:cubicBezTo>
                      <a:pt x="194" y="46"/>
                      <a:pt x="199" y="49"/>
                      <a:pt x="204" y="51"/>
                    </a:cubicBezTo>
                    <a:cubicBezTo>
                      <a:pt x="207" y="53"/>
                      <a:pt x="209" y="54"/>
                      <a:pt x="211" y="55"/>
                    </a:cubicBezTo>
                    <a:cubicBezTo>
                      <a:pt x="214" y="57"/>
                      <a:pt x="216" y="58"/>
                      <a:pt x="218" y="60"/>
                    </a:cubicBezTo>
                    <a:cubicBezTo>
                      <a:pt x="220" y="62"/>
                      <a:pt x="223" y="63"/>
                      <a:pt x="225" y="65"/>
                    </a:cubicBezTo>
                    <a:cubicBezTo>
                      <a:pt x="231" y="70"/>
                      <a:pt x="231" y="70"/>
                      <a:pt x="231" y="70"/>
                    </a:cubicBezTo>
                    <a:cubicBezTo>
                      <a:pt x="232" y="71"/>
                      <a:pt x="233" y="72"/>
                      <a:pt x="234" y="73"/>
                    </a:cubicBezTo>
                    <a:cubicBezTo>
                      <a:pt x="236" y="76"/>
                      <a:pt x="236" y="76"/>
                      <a:pt x="236" y="76"/>
                    </a:cubicBezTo>
                    <a:cubicBezTo>
                      <a:pt x="238" y="78"/>
                      <a:pt x="240" y="80"/>
                      <a:pt x="242" y="82"/>
                    </a:cubicBezTo>
                    <a:cubicBezTo>
                      <a:pt x="247" y="89"/>
                      <a:pt x="247" y="89"/>
                      <a:pt x="247" y="89"/>
                    </a:cubicBezTo>
                    <a:cubicBezTo>
                      <a:pt x="248" y="91"/>
                      <a:pt x="250" y="93"/>
                      <a:pt x="251" y="96"/>
                    </a:cubicBezTo>
                    <a:cubicBezTo>
                      <a:pt x="253" y="99"/>
                      <a:pt x="253" y="99"/>
                      <a:pt x="253" y="99"/>
                    </a:cubicBezTo>
                    <a:cubicBezTo>
                      <a:pt x="254" y="101"/>
                      <a:pt x="254" y="101"/>
                      <a:pt x="254" y="101"/>
                    </a:cubicBezTo>
                    <a:cubicBezTo>
                      <a:pt x="255" y="102"/>
                      <a:pt x="255" y="102"/>
                      <a:pt x="255" y="102"/>
                    </a:cubicBezTo>
                    <a:cubicBezTo>
                      <a:pt x="259" y="109"/>
                      <a:pt x="259" y="109"/>
                      <a:pt x="259" y="109"/>
                    </a:cubicBezTo>
                    <a:cubicBezTo>
                      <a:pt x="260" y="111"/>
                      <a:pt x="261" y="114"/>
                      <a:pt x="262" y="116"/>
                    </a:cubicBezTo>
                    <a:cubicBezTo>
                      <a:pt x="263" y="118"/>
                      <a:pt x="264" y="121"/>
                      <a:pt x="265" y="123"/>
                    </a:cubicBezTo>
                    <a:cubicBezTo>
                      <a:pt x="267" y="128"/>
                      <a:pt x="269" y="133"/>
                      <a:pt x="270" y="138"/>
                    </a:cubicBezTo>
                    <a:cubicBezTo>
                      <a:pt x="273" y="149"/>
                      <a:pt x="275" y="161"/>
                      <a:pt x="274" y="173"/>
                    </a:cubicBezTo>
                    <a:cubicBezTo>
                      <a:pt x="273" y="176"/>
                      <a:pt x="273" y="179"/>
                      <a:pt x="272" y="182"/>
                    </a:cubicBezTo>
                    <a:cubicBezTo>
                      <a:pt x="271" y="185"/>
                      <a:pt x="271" y="188"/>
                      <a:pt x="270" y="191"/>
                    </a:cubicBezTo>
                    <a:cubicBezTo>
                      <a:pt x="268" y="194"/>
                      <a:pt x="267" y="197"/>
                      <a:pt x="266" y="199"/>
                    </a:cubicBezTo>
                    <a:cubicBezTo>
                      <a:pt x="265" y="202"/>
                      <a:pt x="263" y="204"/>
                      <a:pt x="262" y="207"/>
                    </a:cubicBezTo>
                    <a:cubicBezTo>
                      <a:pt x="256" y="217"/>
                      <a:pt x="249" y="224"/>
                      <a:pt x="242" y="232"/>
                    </a:cubicBezTo>
                    <a:cubicBezTo>
                      <a:pt x="239" y="235"/>
                      <a:pt x="236" y="239"/>
                      <a:pt x="232" y="242"/>
                    </a:cubicBezTo>
                    <a:cubicBezTo>
                      <a:pt x="228" y="246"/>
                      <a:pt x="224" y="250"/>
                      <a:pt x="219" y="253"/>
                    </a:cubicBezTo>
                    <a:cubicBezTo>
                      <a:pt x="213" y="257"/>
                      <a:pt x="208" y="259"/>
                      <a:pt x="202" y="262"/>
                    </a:cubicBezTo>
                    <a:cubicBezTo>
                      <a:pt x="196" y="264"/>
                      <a:pt x="190" y="265"/>
                      <a:pt x="184" y="266"/>
                    </a:cubicBezTo>
                    <a:cubicBezTo>
                      <a:pt x="178" y="267"/>
                      <a:pt x="172" y="267"/>
                      <a:pt x="166" y="266"/>
                    </a:cubicBezTo>
                    <a:cubicBezTo>
                      <a:pt x="160" y="265"/>
                      <a:pt x="154" y="264"/>
                      <a:pt x="149" y="262"/>
                    </a:cubicBezTo>
                    <a:cubicBezTo>
                      <a:pt x="137" y="259"/>
                      <a:pt x="127" y="253"/>
                      <a:pt x="118" y="246"/>
                    </a:cubicBezTo>
                    <a:cubicBezTo>
                      <a:pt x="109" y="239"/>
                      <a:pt x="102" y="231"/>
                      <a:pt x="95" y="222"/>
                    </a:cubicBezTo>
                    <a:cubicBezTo>
                      <a:pt x="94" y="219"/>
                      <a:pt x="92" y="217"/>
                      <a:pt x="91" y="214"/>
                    </a:cubicBezTo>
                    <a:cubicBezTo>
                      <a:pt x="90" y="212"/>
                      <a:pt x="90" y="212"/>
                      <a:pt x="90" y="212"/>
                    </a:cubicBezTo>
                    <a:cubicBezTo>
                      <a:pt x="89" y="211"/>
                      <a:pt x="89" y="211"/>
                      <a:pt x="89" y="211"/>
                    </a:cubicBezTo>
                    <a:cubicBezTo>
                      <a:pt x="88" y="210"/>
                      <a:pt x="88" y="208"/>
                      <a:pt x="87" y="207"/>
                    </a:cubicBezTo>
                    <a:cubicBezTo>
                      <a:pt x="85" y="203"/>
                      <a:pt x="83" y="198"/>
                      <a:pt x="81" y="193"/>
                    </a:cubicBezTo>
                    <a:cubicBezTo>
                      <a:pt x="77" y="183"/>
                      <a:pt x="74" y="172"/>
                      <a:pt x="74" y="160"/>
                    </a:cubicBezTo>
                    <a:cubicBezTo>
                      <a:pt x="73" y="148"/>
                      <a:pt x="75" y="135"/>
                      <a:pt x="81" y="124"/>
                    </a:cubicBezTo>
                    <a:cubicBezTo>
                      <a:pt x="83" y="118"/>
                      <a:pt x="87" y="112"/>
                      <a:pt x="91" y="108"/>
                    </a:cubicBezTo>
                    <a:cubicBezTo>
                      <a:pt x="95" y="103"/>
                      <a:pt x="100" y="99"/>
                      <a:pt x="105" y="95"/>
                    </a:cubicBezTo>
                    <a:cubicBezTo>
                      <a:pt x="110" y="92"/>
                      <a:pt x="115" y="89"/>
                      <a:pt x="120" y="87"/>
                    </a:cubicBezTo>
                    <a:cubicBezTo>
                      <a:pt x="123" y="86"/>
                      <a:pt x="126" y="84"/>
                      <a:pt x="129" y="83"/>
                    </a:cubicBezTo>
                    <a:cubicBezTo>
                      <a:pt x="132" y="82"/>
                      <a:pt x="135" y="82"/>
                      <a:pt x="138" y="81"/>
                    </a:cubicBezTo>
                    <a:cubicBezTo>
                      <a:pt x="151" y="79"/>
                      <a:pt x="164" y="81"/>
                      <a:pt x="176" y="85"/>
                    </a:cubicBezTo>
                    <a:cubicBezTo>
                      <a:pt x="187" y="90"/>
                      <a:pt x="197" y="96"/>
                      <a:pt x="205" y="104"/>
                    </a:cubicBezTo>
                    <a:cubicBezTo>
                      <a:pt x="214" y="112"/>
                      <a:pt x="220" y="121"/>
                      <a:pt x="226" y="132"/>
                    </a:cubicBezTo>
                    <a:cubicBezTo>
                      <a:pt x="227" y="135"/>
                      <a:pt x="228" y="138"/>
                      <a:pt x="229" y="141"/>
                    </a:cubicBezTo>
                    <a:cubicBezTo>
                      <a:pt x="230" y="143"/>
                      <a:pt x="231" y="147"/>
                      <a:pt x="232" y="150"/>
                    </a:cubicBezTo>
                    <a:cubicBezTo>
                      <a:pt x="232" y="151"/>
                      <a:pt x="232" y="153"/>
                      <a:pt x="233" y="155"/>
                    </a:cubicBezTo>
                    <a:cubicBezTo>
                      <a:pt x="233" y="156"/>
                      <a:pt x="233" y="158"/>
                      <a:pt x="233" y="160"/>
                    </a:cubicBezTo>
                    <a:cubicBezTo>
                      <a:pt x="233" y="161"/>
                      <a:pt x="233" y="163"/>
                      <a:pt x="233" y="165"/>
                    </a:cubicBezTo>
                    <a:cubicBezTo>
                      <a:pt x="233" y="167"/>
                      <a:pt x="233" y="168"/>
                      <a:pt x="233" y="170"/>
                    </a:cubicBezTo>
                    <a:cubicBezTo>
                      <a:pt x="232" y="177"/>
                      <a:pt x="230" y="184"/>
                      <a:pt x="226" y="190"/>
                    </a:cubicBezTo>
                    <a:cubicBezTo>
                      <a:pt x="223" y="196"/>
                      <a:pt x="219" y="201"/>
                      <a:pt x="214" y="206"/>
                    </a:cubicBezTo>
                    <a:cubicBezTo>
                      <a:pt x="210" y="210"/>
                      <a:pt x="205" y="214"/>
                      <a:pt x="200" y="217"/>
                    </a:cubicBezTo>
                    <a:cubicBezTo>
                      <a:pt x="198" y="218"/>
                      <a:pt x="195" y="220"/>
                      <a:pt x="193" y="221"/>
                    </a:cubicBezTo>
                    <a:cubicBezTo>
                      <a:pt x="191" y="222"/>
                      <a:pt x="190" y="222"/>
                      <a:pt x="189" y="223"/>
                    </a:cubicBezTo>
                    <a:cubicBezTo>
                      <a:pt x="185" y="225"/>
                      <a:pt x="185" y="225"/>
                      <a:pt x="185" y="225"/>
                    </a:cubicBezTo>
                    <a:cubicBezTo>
                      <a:pt x="180" y="227"/>
                      <a:pt x="175" y="228"/>
                      <a:pt x="170" y="228"/>
                    </a:cubicBezTo>
                    <a:cubicBezTo>
                      <a:pt x="165" y="228"/>
                      <a:pt x="160" y="227"/>
                      <a:pt x="156" y="226"/>
                    </a:cubicBezTo>
                    <a:cubicBezTo>
                      <a:pt x="148" y="224"/>
                      <a:pt x="142" y="220"/>
                      <a:pt x="136" y="216"/>
                    </a:cubicBezTo>
                    <a:cubicBezTo>
                      <a:pt x="130" y="211"/>
                      <a:pt x="125" y="206"/>
                      <a:pt x="121" y="200"/>
                    </a:cubicBezTo>
                    <a:cubicBezTo>
                      <a:pt x="117" y="195"/>
                      <a:pt x="113" y="188"/>
                      <a:pt x="111" y="180"/>
                    </a:cubicBezTo>
                    <a:cubicBezTo>
                      <a:pt x="109" y="172"/>
                      <a:pt x="108" y="163"/>
                      <a:pt x="111" y="154"/>
                    </a:cubicBezTo>
                    <a:cubicBezTo>
                      <a:pt x="112" y="150"/>
                      <a:pt x="114" y="145"/>
                      <a:pt x="116" y="142"/>
                    </a:cubicBezTo>
                    <a:cubicBezTo>
                      <a:pt x="117" y="141"/>
                      <a:pt x="118" y="140"/>
                      <a:pt x="118" y="139"/>
                    </a:cubicBezTo>
                    <a:cubicBezTo>
                      <a:pt x="119" y="138"/>
                      <a:pt x="120" y="137"/>
                      <a:pt x="120" y="136"/>
                    </a:cubicBezTo>
                    <a:cubicBezTo>
                      <a:pt x="122" y="135"/>
                      <a:pt x="123" y="133"/>
                      <a:pt x="124" y="132"/>
                    </a:cubicBezTo>
                    <a:cubicBezTo>
                      <a:pt x="126" y="131"/>
                      <a:pt x="128" y="129"/>
                      <a:pt x="129" y="128"/>
                    </a:cubicBezTo>
                    <a:cubicBezTo>
                      <a:pt x="132" y="126"/>
                      <a:pt x="134" y="125"/>
                      <a:pt x="136" y="124"/>
                    </a:cubicBezTo>
                    <a:cubicBezTo>
                      <a:pt x="141" y="121"/>
                      <a:pt x="146" y="120"/>
                      <a:pt x="151" y="119"/>
                    </a:cubicBezTo>
                    <a:cubicBezTo>
                      <a:pt x="161" y="119"/>
                      <a:pt x="171" y="123"/>
                      <a:pt x="179" y="129"/>
                    </a:cubicBezTo>
                    <a:cubicBezTo>
                      <a:pt x="187" y="136"/>
                      <a:pt x="190" y="146"/>
                      <a:pt x="189" y="154"/>
                    </a:cubicBezTo>
                    <a:cubicBezTo>
                      <a:pt x="188" y="158"/>
                      <a:pt x="186" y="162"/>
                      <a:pt x="183" y="164"/>
                    </a:cubicBezTo>
                    <a:cubicBezTo>
                      <a:pt x="182" y="164"/>
                      <a:pt x="182" y="165"/>
                      <a:pt x="181" y="165"/>
                    </a:cubicBezTo>
                    <a:cubicBezTo>
                      <a:pt x="180" y="165"/>
                      <a:pt x="179" y="165"/>
                      <a:pt x="179" y="165"/>
                    </a:cubicBezTo>
                    <a:cubicBezTo>
                      <a:pt x="177" y="165"/>
                      <a:pt x="176" y="165"/>
                      <a:pt x="175" y="164"/>
                    </a:cubicBezTo>
                    <a:cubicBezTo>
                      <a:pt x="174" y="163"/>
                      <a:pt x="172" y="163"/>
                      <a:pt x="171" y="162"/>
                    </a:cubicBezTo>
                    <a:cubicBezTo>
                      <a:pt x="170" y="162"/>
                      <a:pt x="170" y="162"/>
                      <a:pt x="170" y="162"/>
                    </a:cubicBezTo>
                    <a:cubicBezTo>
                      <a:pt x="170" y="161"/>
                      <a:pt x="170" y="161"/>
                      <a:pt x="170" y="161"/>
                    </a:cubicBezTo>
                    <a:cubicBezTo>
                      <a:pt x="170" y="161"/>
                      <a:pt x="169" y="161"/>
                      <a:pt x="169" y="161"/>
                    </a:cubicBezTo>
                    <a:cubicBezTo>
                      <a:pt x="169" y="161"/>
                      <a:pt x="168" y="161"/>
                      <a:pt x="167" y="161"/>
                    </a:cubicBezTo>
                    <a:cubicBezTo>
                      <a:pt x="167" y="161"/>
                      <a:pt x="167" y="161"/>
                      <a:pt x="166" y="161"/>
                    </a:cubicBezTo>
                    <a:cubicBezTo>
                      <a:pt x="166" y="161"/>
                      <a:pt x="165" y="161"/>
                      <a:pt x="165" y="161"/>
                    </a:cubicBezTo>
                    <a:cubicBezTo>
                      <a:pt x="163" y="161"/>
                      <a:pt x="162" y="161"/>
                      <a:pt x="161" y="161"/>
                    </a:cubicBezTo>
                    <a:cubicBezTo>
                      <a:pt x="158" y="162"/>
                      <a:pt x="155" y="161"/>
                      <a:pt x="153" y="160"/>
                    </a:cubicBezTo>
                  </a:path>
                </a:pathLst>
              </a:custGeom>
              <a:solidFill>
                <a:srgbClr val="004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7" name="Freeform 195">
                <a:extLst>
                  <a:ext uri="{FF2B5EF4-FFF2-40B4-BE49-F238E27FC236}">
                    <a16:creationId xmlns:a16="http://schemas.microsoft.com/office/drawing/2014/main" id="{927D6A00-4A35-4CC2-8378-6DE61921C4CA}"/>
                  </a:ext>
                </a:extLst>
              </p:cNvPr>
              <p:cNvSpPr>
                <a:spLocks/>
              </p:cNvSpPr>
              <p:nvPr/>
            </p:nvSpPr>
            <p:spPr bwMode="auto">
              <a:xfrm>
                <a:off x="4239" y="3664"/>
                <a:ext cx="157" cy="151"/>
              </a:xfrm>
              <a:custGeom>
                <a:avLst/>
                <a:gdLst>
                  <a:gd name="T0" fmla="*/ 0 w 66"/>
                  <a:gd name="T1" fmla="*/ 0 h 63"/>
                  <a:gd name="T2" fmla="*/ 1 w 66"/>
                  <a:gd name="T3" fmla="*/ 6 h 63"/>
                  <a:gd name="T4" fmla="*/ 4 w 66"/>
                  <a:gd name="T5" fmla="*/ 20 h 63"/>
                  <a:gd name="T6" fmla="*/ 9 w 66"/>
                  <a:gd name="T7" fmla="*/ 34 h 63"/>
                  <a:gd name="T8" fmla="*/ 10 w 66"/>
                  <a:gd name="T9" fmla="*/ 39 h 63"/>
                  <a:gd name="T10" fmla="*/ 11 w 66"/>
                  <a:gd name="T11" fmla="*/ 40 h 63"/>
                  <a:gd name="T12" fmla="*/ 42 w 66"/>
                  <a:gd name="T13" fmla="*/ 49 h 63"/>
                  <a:gd name="T14" fmla="*/ 49 w 66"/>
                  <a:gd name="T15" fmla="*/ 51 h 63"/>
                  <a:gd name="T16" fmla="*/ 55 w 66"/>
                  <a:gd name="T17" fmla="*/ 54 h 63"/>
                  <a:gd name="T18" fmla="*/ 61 w 66"/>
                  <a:gd name="T19" fmla="*/ 58 h 63"/>
                  <a:gd name="T20" fmla="*/ 66 w 66"/>
                  <a:gd name="T21" fmla="*/ 63 h 63"/>
                  <a:gd name="T22" fmla="*/ 66 w 66"/>
                  <a:gd name="T23" fmla="*/ 62 h 63"/>
                  <a:gd name="T24" fmla="*/ 65 w 66"/>
                  <a:gd name="T25" fmla="*/ 61 h 63"/>
                  <a:gd name="T26" fmla="*/ 63 w 66"/>
                  <a:gd name="T27" fmla="*/ 55 h 63"/>
                  <a:gd name="T28" fmla="*/ 59 w 66"/>
                  <a:gd name="T29" fmla="*/ 48 h 63"/>
                  <a:gd name="T30" fmla="*/ 57 w 66"/>
                  <a:gd name="T31" fmla="*/ 44 h 63"/>
                  <a:gd name="T32" fmla="*/ 56 w 66"/>
                  <a:gd name="T33" fmla="*/ 42 h 63"/>
                  <a:gd name="T34" fmla="*/ 51 w 66"/>
                  <a:gd name="T35" fmla="*/ 31 h 63"/>
                  <a:gd name="T36" fmla="*/ 49 w 66"/>
                  <a:gd name="T37" fmla="*/ 28 h 63"/>
                  <a:gd name="T38" fmla="*/ 49 w 66"/>
                  <a:gd name="T39" fmla="*/ 26 h 63"/>
                  <a:gd name="T40" fmla="*/ 29 w 66"/>
                  <a:gd name="T41" fmla="*/ 14 h 63"/>
                  <a:gd name="T42" fmla="*/ 0 w 66"/>
                  <a:gd name="T43"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63">
                    <a:moveTo>
                      <a:pt x="0" y="0"/>
                    </a:moveTo>
                    <a:cubicBezTo>
                      <a:pt x="0" y="0"/>
                      <a:pt x="1" y="2"/>
                      <a:pt x="1" y="6"/>
                    </a:cubicBezTo>
                    <a:cubicBezTo>
                      <a:pt x="2" y="10"/>
                      <a:pt x="3" y="15"/>
                      <a:pt x="4" y="20"/>
                    </a:cubicBezTo>
                    <a:cubicBezTo>
                      <a:pt x="6" y="25"/>
                      <a:pt x="7" y="30"/>
                      <a:pt x="9" y="34"/>
                    </a:cubicBezTo>
                    <a:cubicBezTo>
                      <a:pt x="9" y="36"/>
                      <a:pt x="10" y="37"/>
                      <a:pt x="10" y="39"/>
                    </a:cubicBezTo>
                    <a:cubicBezTo>
                      <a:pt x="10" y="40"/>
                      <a:pt x="11" y="40"/>
                      <a:pt x="11" y="40"/>
                    </a:cubicBezTo>
                    <a:cubicBezTo>
                      <a:pt x="23" y="42"/>
                      <a:pt x="33" y="46"/>
                      <a:pt x="42" y="49"/>
                    </a:cubicBezTo>
                    <a:cubicBezTo>
                      <a:pt x="45" y="49"/>
                      <a:pt x="47" y="50"/>
                      <a:pt x="49" y="51"/>
                    </a:cubicBezTo>
                    <a:cubicBezTo>
                      <a:pt x="51" y="52"/>
                      <a:pt x="53" y="53"/>
                      <a:pt x="55" y="54"/>
                    </a:cubicBezTo>
                    <a:cubicBezTo>
                      <a:pt x="58" y="55"/>
                      <a:pt x="59" y="57"/>
                      <a:pt x="61" y="58"/>
                    </a:cubicBezTo>
                    <a:cubicBezTo>
                      <a:pt x="63" y="60"/>
                      <a:pt x="65" y="61"/>
                      <a:pt x="66" y="63"/>
                    </a:cubicBezTo>
                    <a:cubicBezTo>
                      <a:pt x="66" y="63"/>
                      <a:pt x="66" y="63"/>
                      <a:pt x="66" y="62"/>
                    </a:cubicBezTo>
                    <a:cubicBezTo>
                      <a:pt x="66" y="62"/>
                      <a:pt x="66" y="61"/>
                      <a:pt x="65" y="61"/>
                    </a:cubicBezTo>
                    <a:cubicBezTo>
                      <a:pt x="65" y="59"/>
                      <a:pt x="64" y="58"/>
                      <a:pt x="63" y="55"/>
                    </a:cubicBezTo>
                    <a:cubicBezTo>
                      <a:pt x="62" y="53"/>
                      <a:pt x="61" y="51"/>
                      <a:pt x="59" y="48"/>
                    </a:cubicBezTo>
                    <a:cubicBezTo>
                      <a:pt x="59" y="47"/>
                      <a:pt x="58" y="46"/>
                      <a:pt x="57" y="44"/>
                    </a:cubicBezTo>
                    <a:cubicBezTo>
                      <a:pt x="57" y="44"/>
                      <a:pt x="56" y="43"/>
                      <a:pt x="56" y="42"/>
                    </a:cubicBezTo>
                    <a:cubicBezTo>
                      <a:pt x="54" y="38"/>
                      <a:pt x="52" y="34"/>
                      <a:pt x="51" y="31"/>
                    </a:cubicBezTo>
                    <a:cubicBezTo>
                      <a:pt x="50" y="30"/>
                      <a:pt x="50" y="28"/>
                      <a:pt x="49" y="28"/>
                    </a:cubicBezTo>
                    <a:cubicBezTo>
                      <a:pt x="49" y="27"/>
                      <a:pt x="49" y="26"/>
                      <a:pt x="49" y="26"/>
                    </a:cubicBezTo>
                    <a:cubicBezTo>
                      <a:pt x="44" y="23"/>
                      <a:pt x="37" y="18"/>
                      <a:pt x="29" y="14"/>
                    </a:cubicBezTo>
                    <a:cubicBezTo>
                      <a:pt x="21" y="9"/>
                      <a:pt x="12" y="4"/>
                      <a:pt x="0"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8" name="Freeform 196">
                <a:extLst>
                  <a:ext uri="{FF2B5EF4-FFF2-40B4-BE49-F238E27FC236}">
                    <a16:creationId xmlns:a16="http://schemas.microsoft.com/office/drawing/2014/main" id="{28A2D7EA-7CA2-4E7E-94F0-34DD6E47EEB4}"/>
                  </a:ext>
                </a:extLst>
              </p:cNvPr>
              <p:cNvSpPr>
                <a:spLocks/>
              </p:cNvSpPr>
              <p:nvPr/>
            </p:nvSpPr>
            <p:spPr bwMode="auto">
              <a:xfrm>
                <a:off x="4234" y="3621"/>
                <a:ext cx="114" cy="89"/>
              </a:xfrm>
              <a:custGeom>
                <a:avLst/>
                <a:gdLst>
                  <a:gd name="T0" fmla="*/ 0 w 48"/>
                  <a:gd name="T1" fmla="*/ 0 h 37"/>
                  <a:gd name="T2" fmla="*/ 1 w 48"/>
                  <a:gd name="T3" fmla="*/ 6 h 37"/>
                  <a:gd name="T4" fmla="*/ 1 w 48"/>
                  <a:gd name="T5" fmla="*/ 12 h 37"/>
                  <a:gd name="T6" fmla="*/ 23 w 48"/>
                  <a:gd name="T7" fmla="*/ 21 h 37"/>
                  <a:gd name="T8" fmla="*/ 48 w 48"/>
                  <a:gd name="T9" fmla="*/ 37 h 37"/>
                  <a:gd name="T10" fmla="*/ 47 w 48"/>
                  <a:gd name="T11" fmla="*/ 32 h 37"/>
                  <a:gd name="T12" fmla="*/ 45 w 48"/>
                  <a:gd name="T13" fmla="*/ 26 h 37"/>
                  <a:gd name="T14" fmla="*/ 28 w 48"/>
                  <a:gd name="T15" fmla="*/ 14 h 37"/>
                  <a:gd name="T16" fmla="*/ 0 w 48"/>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37">
                    <a:moveTo>
                      <a:pt x="0" y="0"/>
                    </a:moveTo>
                    <a:cubicBezTo>
                      <a:pt x="0" y="0"/>
                      <a:pt x="1" y="3"/>
                      <a:pt x="1" y="6"/>
                    </a:cubicBezTo>
                    <a:cubicBezTo>
                      <a:pt x="1" y="9"/>
                      <a:pt x="1" y="12"/>
                      <a:pt x="1" y="12"/>
                    </a:cubicBezTo>
                    <a:cubicBezTo>
                      <a:pt x="7" y="14"/>
                      <a:pt x="15" y="17"/>
                      <a:pt x="23" y="21"/>
                    </a:cubicBezTo>
                    <a:cubicBezTo>
                      <a:pt x="32" y="26"/>
                      <a:pt x="40" y="31"/>
                      <a:pt x="48" y="37"/>
                    </a:cubicBezTo>
                    <a:cubicBezTo>
                      <a:pt x="48" y="37"/>
                      <a:pt x="47" y="35"/>
                      <a:pt x="47" y="32"/>
                    </a:cubicBezTo>
                    <a:cubicBezTo>
                      <a:pt x="46" y="29"/>
                      <a:pt x="45" y="26"/>
                      <a:pt x="45" y="26"/>
                    </a:cubicBezTo>
                    <a:cubicBezTo>
                      <a:pt x="41" y="23"/>
                      <a:pt x="36" y="19"/>
                      <a:pt x="28" y="14"/>
                    </a:cubicBezTo>
                    <a:cubicBezTo>
                      <a:pt x="21" y="10"/>
                      <a:pt x="12" y="5"/>
                      <a:pt x="0"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9" name="Freeform 197">
                <a:extLst>
                  <a:ext uri="{FF2B5EF4-FFF2-40B4-BE49-F238E27FC236}">
                    <a16:creationId xmlns:a16="http://schemas.microsoft.com/office/drawing/2014/main" id="{1C680C5B-A182-4571-88E9-D6E233CDE6FE}"/>
                  </a:ext>
                </a:extLst>
              </p:cNvPr>
              <p:cNvSpPr>
                <a:spLocks/>
              </p:cNvSpPr>
              <p:nvPr/>
            </p:nvSpPr>
            <p:spPr bwMode="auto">
              <a:xfrm>
                <a:off x="4272" y="3779"/>
                <a:ext cx="134" cy="105"/>
              </a:xfrm>
              <a:custGeom>
                <a:avLst/>
                <a:gdLst>
                  <a:gd name="T0" fmla="*/ 0 w 56"/>
                  <a:gd name="T1" fmla="*/ 0 h 44"/>
                  <a:gd name="T2" fmla="*/ 0 w 56"/>
                  <a:gd name="T3" fmla="*/ 2 h 44"/>
                  <a:gd name="T4" fmla="*/ 2 w 56"/>
                  <a:gd name="T5" fmla="*/ 6 h 44"/>
                  <a:gd name="T6" fmla="*/ 4 w 56"/>
                  <a:gd name="T7" fmla="*/ 10 h 44"/>
                  <a:gd name="T8" fmla="*/ 5 w 56"/>
                  <a:gd name="T9" fmla="*/ 12 h 44"/>
                  <a:gd name="T10" fmla="*/ 17 w 56"/>
                  <a:gd name="T11" fmla="*/ 13 h 44"/>
                  <a:gd name="T12" fmla="*/ 23 w 56"/>
                  <a:gd name="T13" fmla="*/ 14 h 44"/>
                  <a:gd name="T14" fmla="*/ 30 w 56"/>
                  <a:gd name="T15" fmla="*/ 16 h 44"/>
                  <a:gd name="T16" fmla="*/ 37 w 56"/>
                  <a:gd name="T17" fmla="*/ 19 h 44"/>
                  <a:gd name="T18" fmla="*/ 45 w 56"/>
                  <a:gd name="T19" fmla="*/ 25 h 44"/>
                  <a:gd name="T20" fmla="*/ 56 w 56"/>
                  <a:gd name="T21" fmla="*/ 44 h 44"/>
                  <a:gd name="T22" fmla="*/ 56 w 56"/>
                  <a:gd name="T23" fmla="*/ 41 h 44"/>
                  <a:gd name="T24" fmla="*/ 56 w 56"/>
                  <a:gd name="T25" fmla="*/ 35 h 44"/>
                  <a:gd name="T26" fmla="*/ 55 w 56"/>
                  <a:gd name="T27" fmla="*/ 29 h 44"/>
                  <a:gd name="T28" fmla="*/ 55 w 56"/>
                  <a:gd name="T29" fmla="*/ 26 h 44"/>
                  <a:gd name="T30" fmla="*/ 32 w 56"/>
                  <a:gd name="T31" fmla="*/ 7 h 44"/>
                  <a:gd name="T32" fmla="*/ 24 w 56"/>
                  <a:gd name="T33" fmla="*/ 5 h 44"/>
                  <a:gd name="T34" fmla="*/ 16 w 56"/>
                  <a:gd name="T35" fmla="*/ 3 h 44"/>
                  <a:gd name="T36" fmla="*/ 0 w 56"/>
                  <a:gd name="T3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44">
                    <a:moveTo>
                      <a:pt x="0" y="0"/>
                    </a:moveTo>
                    <a:cubicBezTo>
                      <a:pt x="0" y="0"/>
                      <a:pt x="0" y="0"/>
                      <a:pt x="0" y="2"/>
                    </a:cubicBezTo>
                    <a:cubicBezTo>
                      <a:pt x="1" y="3"/>
                      <a:pt x="2" y="4"/>
                      <a:pt x="2" y="6"/>
                    </a:cubicBezTo>
                    <a:cubicBezTo>
                      <a:pt x="3" y="7"/>
                      <a:pt x="4" y="9"/>
                      <a:pt x="4" y="10"/>
                    </a:cubicBezTo>
                    <a:cubicBezTo>
                      <a:pt x="5" y="11"/>
                      <a:pt x="5" y="12"/>
                      <a:pt x="5" y="12"/>
                    </a:cubicBezTo>
                    <a:cubicBezTo>
                      <a:pt x="9" y="12"/>
                      <a:pt x="13" y="13"/>
                      <a:pt x="17" y="13"/>
                    </a:cubicBezTo>
                    <a:cubicBezTo>
                      <a:pt x="19" y="13"/>
                      <a:pt x="21" y="14"/>
                      <a:pt x="23" y="14"/>
                    </a:cubicBezTo>
                    <a:cubicBezTo>
                      <a:pt x="25" y="14"/>
                      <a:pt x="28" y="15"/>
                      <a:pt x="30" y="16"/>
                    </a:cubicBezTo>
                    <a:cubicBezTo>
                      <a:pt x="32" y="17"/>
                      <a:pt x="35" y="18"/>
                      <a:pt x="37" y="19"/>
                    </a:cubicBezTo>
                    <a:cubicBezTo>
                      <a:pt x="40" y="21"/>
                      <a:pt x="42" y="22"/>
                      <a:pt x="45" y="25"/>
                    </a:cubicBezTo>
                    <a:cubicBezTo>
                      <a:pt x="49" y="29"/>
                      <a:pt x="53" y="35"/>
                      <a:pt x="56" y="44"/>
                    </a:cubicBezTo>
                    <a:cubicBezTo>
                      <a:pt x="56" y="44"/>
                      <a:pt x="56" y="43"/>
                      <a:pt x="56" y="41"/>
                    </a:cubicBezTo>
                    <a:cubicBezTo>
                      <a:pt x="56" y="39"/>
                      <a:pt x="56" y="37"/>
                      <a:pt x="56" y="35"/>
                    </a:cubicBezTo>
                    <a:cubicBezTo>
                      <a:pt x="56" y="33"/>
                      <a:pt x="56" y="31"/>
                      <a:pt x="55" y="29"/>
                    </a:cubicBezTo>
                    <a:cubicBezTo>
                      <a:pt x="55" y="28"/>
                      <a:pt x="55" y="26"/>
                      <a:pt x="55" y="26"/>
                    </a:cubicBezTo>
                    <a:cubicBezTo>
                      <a:pt x="50" y="18"/>
                      <a:pt x="42" y="10"/>
                      <a:pt x="32" y="7"/>
                    </a:cubicBezTo>
                    <a:cubicBezTo>
                      <a:pt x="29" y="6"/>
                      <a:pt x="27" y="5"/>
                      <a:pt x="24" y="5"/>
                    </a:cubicBezTo>
                    <a:cubicBezTo>
                      <a:pt x="22" y="4"/>
                      <a:pt x="19" y="3"/>
                      <a:pt x="16" y="3"/>
                    </a:cubicBezTo>
                    <a:cubicBezTo>
                      <a:pt x="11" y="1"/>
                      <a:pt x="5" y="0"/>
                      <a:pt x="0"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0" name="Freeform 198">
                <a:extLst>
                  <a:ext uri="{FF2B5EF4-FFF2-40B4-BE49-F238E27FC236}">
                    <a16:creationId xmlns:a16="http://schemas.microsoft.com/office/drawing/2014/main" id="{E98ACA6D-F0C7-4F7B-8E11-1CFCF5466E49}"/>
                  </a:ext>
                </a:extLst>
              </p:cNvPr>
              <p:cNvSpPr>
                <a:spLocks/>
              </p:cNvSpPr>
              <p:nvPr/>
            </p:nvSpPr>
            <p:spPr bwMode="auto">
              <a:xfrm>
                <a:off x="4282" y="3330"/>
                <a:ext cx="83" cy="203"/>
              </a:xfrm>
              <a:custGeom>
                <a:avLst/>
                <a:gdLst>
                  <a:gd name="T0" fmla="*/ 28 w 35"/>
                  <a:gd name="T1" fmla="*/ 0 h 85"/>
                  <a:gd name="T2" fmla="*/ 27 w 35"/>
                  <a:gd name="T3" fmla="*/ 1 h 85"/>
                  <a:gd name="T4" fmla="*/ 23 w 35"/>
                  <a:gd name="T5" fmla="*/ 4 h 85"/>
                  <a:gd name="T6" fmla="*/ 18 w 35"/>
                  <a:gd name="T7" fmla="*/ 9 h 85"/>
                  <a:gd name="T8" fmla="*/ 13 w 35"/>
                  <a:gd name="T9" fmla="*/ 15 h 85"/>
                  <a:gd name="T10" fmla="*/ 10 w 35"/>
                  <a:gd name="T11" fmla="*/ 18 h 85"/>
                  <a:gd name="T12" fmla="*/ 8 w 35"/>
                  <a:gd name="T13" fmla="*/ 22 h 85"/>
                  <a:gd name="T14" fmla="*/ 4 w 35"/>
                  <a:gd name="T15" fmla="*/ 28 h 85"/>
                  <a:gd name="T16" fmla="*/ 1 w 35"/>
                  <a:gd name="T17" fmla="*/ 32 h 85"/>
                  <a:gd name="T18" fmla="*/ 0 w 35"/>
                  <a:gd name="T19" fmla="*/ 33 h 85"/>
                  <a:gd name="T20" fmla="*/ 14 w 35"/>
                  <a:gd name="T21" fmla="*/ 63 h 85"/>
                  <a:gd name="T22" fmla="*/ 23 w 35"/>
                  <a:gd name="T23" fmla="*/ 85 h 85"/>
                  <a:gd name="T24" fmla="*/ 28 w 35"/>
                  <a:gd name="T25" fmla="*/ 69 h 85"/>
                  <a:gd name="T26" fmla="*/ 30 w 35"/>
                  <a:gd name="T27" fmla="*/ 63 h 85"/>
                  <a:gd name="T28" fmla="*/ 31 w 35"/>
                  <a:gd name="T29" fmla="*/ 61 h 85"/>
                  <a:gd name="T30" fmla="*/ 32 w 35"/>
                  <a:gd name="T31" fmla="*/ 58 h 85"/>
                  <a:gd name="T32" fmla="*/ 34 w 35"/>
                  <a:gd name="T33" fmla="*/ 55 h 85"/>
                  <a:gd name="T34" fmla="*/ 35 w 35"/>
                  <a:gd name="T35" fmla="*/ 54 h 85"/>
                  <a:gd name="T36" fmla="*/ 34 w 35"/>
                  <a:gd name="T37" fmla="*/ 44 h 85"/>
                  <a:gd name="T38" fmla="*/ 32 w 35"/>
                  <a:gd name="T39" fmla="*/ 32 h 85"/>
                  <a:gd name="T40" fmla="*/ 28 w 35"/>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85">
                    <a:moveTo>
                      <a:pt x="28" y="0"/>
                    </a:moveTo>
                    <a:cubicBezTo>
                      <a:pt x="28" y="0"/>
                      <a:pt x="28" y="0"/>
                      <a:pt x="27" y="1"/>
                    </a:cubicBezTo>
                    <a:cubicBezTo>
                      <a:pt x="26" y="2"/>
                      <a:pt x="24" y="3"/>
                      <a:pt x="23" y="4"/>
                    </a:cubicBezTo>
                    <a:cubicBezTo>
                      <a:pt x="22" y="6"/>
                      <a:pt x="20" y="7"/>
                      <a:pt x="18" y="9"/>
                    </a:cubicBezTo>
                    <a:cubicBezTo>
                      <a:pt x="16" y="11"/>
                      <a:pt x="14" y="13"/>
                      <a:pt x="13" y="15"/>
                    </a:cubicBezTo>
                    <a:cubicBezTo>
                      <a:pt x="12" y="16"/>
                      <a:pt x="11" y="17"/>
                      <a:pt x="10" y="18"/>
                    </a:cubicBezTo>
                    <a:cubicBezTo>
                      <a:pt x="9" y="20"/>
                      <a:pt x="8" y="21"/>
                      <a:pt x="8" y="22"/>
                    </a:cubicBezTo>
                    <a:cubicBezTo>
                      <a:pt x="6" y="24"/>
                      <a:pt x="5" y="26"/>
                      <a:pt x="4" y="28"/>
                    </a:cubicBezTo>
                    <a:cubicBezTo>
                      <a:pt x="2" y="29"/>
                      <a:pt x="1" y="31"/>
                      <a:pt x="1" y="32"/>
                    </a:cubicBezTo>
                    <a:cubicBezTo>
                      <a:pt x="0" y="33"/>
                      <a:pt x="0" y="33"/>
                      <a:pt x="0" y="33"/>
                    </a:cubicBezTo>
                    <a:cubicBezTo>
                      <a:pt x="6" y="44"/>
                      <a:pt x="10" y="54"/>
                      <a:pt x="14" y="63"/>
                    </a:cubicBezTo>
                    <a:cubicBezTo>
                      <a:pt x="18" y="72"/>
                      <a:pt x="21" y="79"/>
                      <a:pt x="23" y="85"/>
                    </a:cubicBezTo>
                    <a:cubicBezTo>
                      <a:pt x="23" y="85"/>
                      <a:pt x="25" y="77"/>
                      <a:pt x="28" y="69"/>
                    </a:cubicBezTo>
                    <a:cubicBezTo>
                      <a:pt x="28" y="67"/>
                      <a:pt x="29" y="65"/>
                      <a:pt x="30" y="63"/>
                    </a:cubicBezTo>
                    <a:cubicBezTo>
                      <a:pt x="30" y="62"/>
                      <a:pt x="31" y="61"/>
                      <a:pt x="31" y="61"/>
                    </a:cubicBezTo>
                    <a:cubicBezTo>
                      <a:pt x="32" y="60"/>
                      <a:pt x="32" y="59"/>
                      <a:pt x="32" y="58"/>
                    </a:cubicBezTo>
                    <a:cubicBezTo>
                      <a:pt x="33" y="57"/>
                      <a:pt x="34" y="56"/>
                      <a:pt x="34" y="55"/>
                    </a:cubicBezTo>
                    <a:cubicBezTo>
                      <a:pt x="35" y="54"/>
                      <a:pt x="35" y="54"/>
                      <a:pt x="35" y="54"/>
                    </a:cubicBezTo>
                    <a:cubicBezTo>
                      <a:pt x="34" y="51"/>
                      <a:pt x="34" y="48"/>
                      <a:pt x="34" y="44"/>
                    </a:cubicBezTo>
                    <a:cubicBezTo>
                      <a:pt x="33" y="40"/>
                      <a:pt x="33" y="36"/>
                      <a:pt x="32" y="32"/>
                    </a:cubicBezTo>
                    <a:cubicBezTo>
                      <a:pt x="31" y="22"/>
                      <a:pt x="30" y="12"/>
                      <a:pt x="28"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1" name="Freeform 199">
                <a:extLst>
                  <a:ext uri="{FF2B5EF4-FFF2-40B4-BE49-F238E27FC236}">
                    <a16:creationId xmlns:a16="http://schemas.microsoft.com/office/drawing/2014/main" id="{BA4B0E4C-FA99-4A12-97CE-71496EA56431}"/>
                  </a:ext>
                </a:extLst>
              </p:cNvPr>
              <p:cNvSpPr>
                <a:spLocks/>
              </p:cNvSpPr>
              <p:nvPr/>
            </p:nvSpPr>
            <p:spPr bwMode="auto">
              <a:xfrm>
                <a:off x="4360" y="3302"/>
                <a:ext cx="29" cy="143"/>
              </a:xfrm>
              <a:custGeom>
                <a:avLst/>
                <a:gdLst>
                  <a:gd name="T0" fmla="*/ 10 w 12"/>
                  <a:gd name="T1" fmla="*/ 0 h 60"/>
                  <a:gd name="T2" fmla="*/ 5 w 12"/>
                  <a:gd name="T3" fmla="*/ 4 h 60"/>
                  <a:gd name="T4" fmla="*/ 2 w 12"/>
                  <a:gd name="T5" fmla="*/ 6 h 60"/>
                  <a:gd name="T6" fmla="*/ 0 w 12"/>
                  <a:gd name="T7" fmla="*/ 7 h 60"/>
                  <a:gd name="T8" fmla="*/ 2 w 12"/>
                  <a:gd name="T9" fmla="*/ 18 h 60"/>
                  <a:gd name="T10" fmla="*/ 3 w 12"/>
                  <a:gd name="T11" fmla="*/ 31 h 60"/>
                  <a:gd name="T12" fmla="*/ 5 w 12"/>
                  <a:gd name="T13" fmla="*/ 60 h 60"/>
                  <a:gd name="T14" fmla="*/ 6 w 12"/>
                  <a:gd name="T15" fmla="*/ 59 h 60"/>
                  <a:gd name="T16" fmla="*/ 9 w 12"/>
                  <a:gd name="T17" fmla="*/ 56 h 60"/>
                  <a:gd name="T18" fmla="*/ 12 w 12"/>
                  <a:gd name="T19" fmla="*/ 52 h 60"/>
                  <a:gd name="T20" fmla="*/ 10 w 1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60">
                    <a:moveTo>
                      <a:pt x="10" y="0"/>
                    </a:moveTo>
                    <a:cubicBezTo>
                      <a:pt x="10" y="0"/>
                      <a:pt x="7" y="2"/>
                      <a:pt x="5" y="4"/>
                    </a:cubicBezTo>
                    <a:cubicBezTo>
                      <a:pt x="4" y="5"/>
                      <a:pt x="2" y="6"/>
                      <a:pt x="2" y="6"/>
                    </a:cubicBezTo>
                    <a:cubicBezTo>
                      <a:pt x="1" y="7"/>
                      <a:pt x="0" y="7"/>
                      <a:pt x="0" y="7"/>
                    </a:cubicBezTo>
                    <a:cubicBezTo>
                      <a:pt x="1" y="11"/>
                      <a:pt x="1" y="14"/>
                      <a:pt x="2" y="18"/>
                    </a:cubicBezTo>
                    <a:cubicBezTo>
                      <a:pt x="2" y="22"/>
                      <a:pt x="3" y="27"/>
                      <a:pt x="3" y="31"/>
                    </a:cubicBezTo>
                    <a:cubicBezTo>
                      <a:pt x="4" y="41"/>
                      <a:pt x="5" y="51"/>
                      <a:pt x="5" y="60"/>
                    </a:cubicBezTo>
                    <a:cubicBezTo>
                      <a:pt x="5" y="60"/>
                      <a:pt x="6" y="60"/>
                      <a:pt x="6" y="59"/>
                    </a:cubicBezTo>
                    <a:cubicBezTo>
                      <a:pt x="7" y="58"/>
                      <a:pt x="8" y="57"/>
                      <a:pt x="9" y="56"/>
                    </a:cubicBezTo>
                    <a:cubicBezTo>
                      <a:pt x="10" y="54"/>
                      <a:pt x="12" y="52"/>
                      <a:pt x="12" y="52"/>
                    </a:cubicBezTo>
                    <a:cubicBezTo>
                      <a:pt x="12" y="42"/>
                      <a:pt x="12" y="26"/>
                      <a:pt x="10"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2" name="Freeform 200">
                <a:extLst>
                  <a:ext uri="{FF2B5EF4-FFF2-40B4-BE49-F238E27FC236}">
                    <a16:creationId xmlns:a16="http://schemas.microsoft.com/office/drawing/2014/main" id="{7A493A8E-92AD-4AD9-975B-AC789089744F}"/>
                  </a:ext>
                </a:extLst>
              </p:cNvPr>
              <p:cNvSpPr>
                <a:spLocks/>
              </p:cNvSpPr>
              <p:nvPr/>
            </p:nvSpPr>
            <p:spPr bwMode="auto">
              <a:xfrm>
                <a:off x="4258" y="3428"/>
                <a:ext cx="76" cy="148"/>
              </a:xfrm>
              <a:custGeom>
                <a:avLst/>
                <a:gdLst>
                  <a:gd name="T0" fmla="*/ 6 w 32"/>
                  <a:gd name="T1" fmla="*/ 0 h 62"/>
                  <a:gd name="T2" fmla="*/ 5 w 32"/>
                  <a:gd name="T3" fmla="*/ 2 h 62"/>
                  <a:gd name="T4" fmla="*/ 3 w 32"/>
                  <a:gd name="T5" fmla="*/ 6 h 62"/>
                  <a:gd name="T6" fmla="*/ 1 w 32"/>
                  <a:gd name="T7" fmla="*/ 10 h 62"/>
                  <a:gd name="T8" fmla="*/ 0 w 32"/>
                  <a:gd name="T9" fmla="*/ 12 h 62"/>
                  <a:gd name="T10" fmla="*/ 14 w 32"/>
                  <a:gd name="T11" fmla="*/ 34 h 62"/>
                  <a:gd name="T12" fmla="*/ 31 w 32"/>
                  <a:gd name="T13" fmla="*/ 62 h 62"/>
                  <a:gd name="T14" fmla="*/ 31 w 32"/>
                  <a:gd name="T15" fmla="*/ 61 h 62"/>
                  <a:gd name="T16" fmla="*/ 31 w 32"/>
                  <a:gd name="T17" fmla="*/ 57 h 62"/>
                  <a:gd name="T18" fmla="*/ 32 w 32"/>
                  <a:gd name="T19" fmla="*/ 53 h 62"/>
                  <a:gd name="T20" fmla="*/ 32 w 32"/>
                  <a:gd name="T21" fmla="*/ 52 h 62"/>
                  <a:gd name="T22" fmla="*/ 21 w 32"/>
                  <a:gd name="T23" fmla="*/ 29 h 62"/>
                  <a:gd name="T24" fmla="*/ 6 w 32"/>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62">
                    <a:moveTo>
                      <a:pt x="6" y="0"/>
                    </a:moveTo>
                    <a:cubicBezTo>
                      <a:pt x="6" y="0"/>
                      <a:pt x="6" y="0"/>
                      <a:pt x="5" y="2"/>
                    </a:cubicBezTo>
                    <a:cubicBezTo>
                      <a:pt x="4" y="3"/>
                      <a:pt x="4" y="4"/>
                      <a:pt x="3" y="6"/>
                    </a:cubicBezTo>
                    <a:cubicBezTo>
                      <a:pt x="2" y="7"/>
                      <a:pt x="2" y="9"/>
                      <a:pt x="1" y="10"/>
                    </a:cubicBezTo>
                    <a:cubicBezTo>
                      <a:pt x="1" y="11"/>
                      <a:pt x="0" y="12"/>
                      <a:pt x="0" y="12"/>
                    </a:cubicBezTo>
                    <a:cubicBezTo>
                      <a:pt x="4" y="18"/>
                      <a:pt x="9" y="25"/>
                      <a:pt x="14" y="34"/>
                    </a:cubicBezTo>
                    <a:cubicBezTo>
                      <a:pt x="20" y="42"/>
                      <a:pt x="25" y="52"/>
                      <a:pt x="31" y="62"/>
                    </a:cubicBezTo>
                    <a:cubicBezTo>
                      <a:pt x="31" y="62"/>
                      <a:pt x="31" y="62"/>
                      <a:pt x="31" y="61"/>
                    </a:cubicBezTo>
                    <a:cubicBezTo>
                      <a:pt x="31" y="60"/>
                      <a:pt x="31" y="58"/>
                      <a:pt x="31" y="57"/>
                    </a:cubicBezTo>
                    <a:cubicBezTo>
                      <a:pt x="31" y="56"/>
                      <a:pt x="31" y="54"/>
                      <a:pt x="32" y="53"/>
                    </a:cubicBezTo>
                    <a:cubicBezTo>
                      <a:pt x="32" y="52"/>
                      <a:pt x="32" y="52"/>
                      <a:pt x="32" y="52"/>
                    </a:cubicBezTo>
                    <a:cubicBezTo>
                      <a:pt x="29" y="45"/>
                      <a:pt x="25" y="37"/>
                      <a:pt x="21" y="29"/>
                    </a:cubicBezTo>
                    <a:cubicBezTo>
                      <a:pt x="17" y="20"/>
                      <a:pt x="12" y="9"/>
                      <a:pt x="6"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3" name="Freeform 201">
                <a:extLst>
                  <a:ext uri="{FF2B5EF4-FFF2-40B4-BE49-F238E27FC236}">
                    <a16:creationId xmlns:a16="http://schemas.microsoft.com/office/drawing/2014/main" id="{B2B270C9-7501-4ADE-AB60-6865B43F3BD7}"/>
                  </a:ext>
                </a:extLst>
              </p:cNvPr>
              <p:cNvSpPr>
                <a:spLocks/>
              </p:cNvSpPr>
              <p:nvPr/>
            </p:nvSpPr>
            <p:spPr bwMode="auto">
              <a:xfrm>
                <a:off x="4511" y="3232"/>
                <a:ext cx="179" cy="115"/>
              </a:xfrm>
              <a:custGeom>
                <a:avLst/>
                <a:gdLst>
                  <a:gd name="T0" fmla="*/ 75 w 75"/>
                  <a:gd name="T1" fmla="*/ 4 h 48"/>
                  <a:gd name="T2" fmla="*/ 73 w 75"/>
                  <a:gd name="T3" fmla="*/ 4 h 48"/>
                  <a:gd name="T4" fmla="*/ 68 w 75"/>
                  <a:gd name="T5" fmla="*/ 3 h 48"/>
                  <a:gd name="T6" fmla="*/ 54 w 75"/>
                  <a:gd name="T7" fmla="*/ 1 h 48"/>
                  <a:gd name="T8" fmla="*/ 39 w 75"/>
                  <a:gd name="T9" fmla="*/ 0 h 48"/>
                  <a:gd name="T10" fmla="*/ 32 w 75"/>
                  <a:gd name="T11" fmla="*/ 1 h 48"/>
                  <a:gd name="T12" fmla="*/ 15 w 75"/>
                  <a:gd name="T13" fmla="*/ 28 h 48"/>
                  <a:gd name="T14" fmla="*/ 0 w 75"/>
                  <a:gd name="T15" fmla="*/ 48 h 48"/>
                  <a:gd name="T16" fmla="*/ 5 w 75"/>
                  <a:gd name="T17" fmla="*/ 46 h 48"/>
                  <a:gd name="T18" fmla="*/ 11 w 75"/>
                  <a:gd name="T19" fmla="*/ 44 h 48"/>
                  <a:gd name="T20" fmla="*/ 17 w 75"/>
                  <a:gd name="T21" fmla="*/ 43 h 48"/>
                  <a:gd name="T22" fmla="*/ 23 w 75"/>
                  <a:gd name="T23" fmla="*/ 42 h 48"/>
                  <a:gd name="T24" fmla="*/ 29 w 75"/>
                  <a:gd name="T25" fmla="*/ 41 h 48"/>
                  <a:gd name="T26" fmla="*/ 34 w 75"/>
                  <a:gd name="T27" fmla="*/ 41 h 48"/>
                  <a:gd name="T28" fmla="*/ 52 w 75"/>
                  <a:gd name="T29" fmla="*/ 26 h 48"/>
                  <a:gd name="T30" fmla="*/ 75 w 75"/>
                  <a:gd name="T31"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5" h="48">
                    <a:moveTo>
                      <a:pt x="75" y="4"/>
                    </a:moveTo>
                    <a:cubicBezTo>
                      <a:pt x="75" y="4"/>
                      <a:pt x="75" y="4"/>
                      <a:pt x="73" y="4"/>
                    </a:cubicBezTo>
                    <a:cubicBezTo>
                      <a:pt x="72" y="4"/>
                      <a:pt x="70" y="3"/>
                      <a:pt x="68" y="3"/>
                    </a:cubicBezTo>
                    <a:cubicBezTo>
                      <a:pt x="64" y="2"/>
                      <a:pt x="59" y="1"/>
                      <a:pt x="54" y="1"/>
                    </a:cubicBezTo>
                    <a:cubicBezTo>
                      <a:pt x="48" y="0"/>
                      <a:pt x="43" y="0"/>
                      <a:pt x="39" y="0"/>
                    </a:cubicBezTo>
                    <a:cubicBezTo>
                      <a:pt x="35" y="0"/>
                      <a:pt x="32" y="1"/>
                      <a:pt x="32" y="1"/>
                    </a:cubicBezTo>
                    <a:cubicBezTo>
                      <a:pt x="26" y="11"/>
                      <a:pt x="20" y="20"/>
                      <a:pt x="15" y="28"/>
                    </a:cubicBezTo>
                    <a:cubicBezTo>
                      <a:pt x="9" y="36"/>
                      <a:pt x="4" y="43"/>
                      <a:pt x="0" y="48"/>
                    </a:cubicBezTo>
                    <a:cubicBezTo>
                      <a:pt x="0" y="48"/>
                      <a:pt x="2" y="47"/>
                      <a:pt x="5" y="46"/>
                    </a:cubicBezTo>
                    <a:cubicBezTo>
                      <a:pt x="7" y="45"/>
                      <a:pt x="9" y="45"/>
                      <a:pt x="11" y="44"/>
                    </a:cubicBezTo>
                    <a:cubicBezTo>
                      <a:pt x="13" y="44"/>
                      <a:pt x="15" y="44"/>
                      <a:pt x="17" y="43"/>
                    </a:cubicBezTo>
                    <a:cubicBezTo>
                      <a:pt x="19" y="43"/>
                      <a:pt x="21" y="42"/>
                      <a:pt x="23" y="42"/>
                    </a:cubicBezTo>
                    <a:cubicBezTo>
                      <a:pt x="25" y="42"/>
                      <a:pt x="27" y="42"/>
                      <a:pt x="29" y="41"/>
                    </a:cubicBezTo>
                    <a:cubicBezTo>
                      <a:pt x="32" y="41"/>
                      <a:pt x="34" y="41"/>
                      <a:pt x="34" y="41"/>
                    </a:cubicBezTo>
                    <a:cubicBezTo>
                      <a:pt x="39" y="37"/>
                      <a:pt x="45" y="32"/>
                      <a:pt x="52" y="26"/>
                    </a:cubicBezTo>
                    <a:cubicBezTo>
                      <a:pt x="59" y="20"/>
                      <a:pt x="67" y="13"/>
                      <a:pt x="75" y="4"/>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4" name="Freeform 202">
                <a:extLst>
                  <a:ext uri="{FF2B5EF4-FFF2-40B4-BE49-F238E27FC236}">
                    <a16:creationId xmlns:a16="http://schemas.microsoft.com/office/drawing/2014/main" id="{F286588D-C6D2-498D-AE88-C8EE0FBD1C64}"/>
                  </a:ext>
                </a:extLst>
              </p:cNvPr>
              <p:cNvSpPr>
                <a:spLocks/>
              </p:cNvSpPr>
              <p:nvPr/>
            </p:nvSpPr>
            <p:spPr bwMode="auto">
              <a:xfrm>
                <a:off x="4609" y="3247"/>
                <a:ext cx="124" cy="83"/>
              </a:xfrm>
              <a:custGeom>
                <a:avLst/>
                <a:gdLst>
                  <a:gd name="T0" fmla="*/ 52 w 52"/>
                  <a:gd name="T1" fmla="*/ 4 h 35"/>
                  <a:gd name="T2" fmla="*/ 46 w 52"/>
                  <a:gd name="T3" fmla="*/ 2 h 35"/>
                  <a:gd name="T4" fmla="*/ 42 w 52"/>
                  <a:gd name="T5" fmla="*/ 1 h 35"/>
                  <a:gd name="T6" fmla="*/ 41 w 52"/>
                  <a:gd name="T7" fmla="*/ 0 h 35"/>
                  <a:gd name="T8" fmla="*/ 23 w 52"/>
                  <a:gd name="T9" fmla="*/ 17 h 35"/>
                  <a:gd name="T10" fmla="*/ 0 w 52"/>
                  <a:gd name="T11" fmla="*/ 35 h 35"/>
                  <a:gd name="T12" fmla="*/ 2 w 52"/>
                  <a:gd name="T13" fmla="*/ 35 h 35"/>
                  <a:gd name="T14" fmla="*/ 6 w 52"/>
                  <a:gd name="T15" fmla="*/ 35 h 35"/>
                  <a:gd name="T16" fmla="*/ 10 w 52"/>
                  <a:gd name="T17" fmla="*/ 35 h 35"/>
                  <a:gd name="T18" fmla="*/ 11 w 52"/>
                  <a:gd name="T19" fmla="*/ 35 h 35"/>
                  <a:gd name="T20" fmla="*/ 52 w 52"/>
                  <a:gd name="T21" fmla="*/ 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5">
                    <a:moveTo>
                      <a:pt x="52" y="4"/>
                    </a:moveTo>
                    <a:cubicBezTo>
                      <a:pt x="52" y="4"/>
                      <a:pt x="49" y="3"/>
                      <a:pt x="46" y="2"/>
                    </a:cubicBezTo>
                    <a:cubicBezTo>
                      <a:pt x="45" y="1"/>
                      <a:pt x="44" y="1"/>
                      <a:pt x="42" y="1"/>
                    </a:cubicBezTo>
                    <a:cubicBezTo>
                      <a:pt x="41" y="0"/>
                      <a:pt x="41" y="0"/>
                      <a:pt x="41" y="0"/>
                    </a:cubicBezTo>
                    <a:cubicBezTo>
                      <a:pt x="36" y="5"/>
                      <a:pt x="30" y="11"/>
                      <a:pt x="23" y="17"/>
                    </a:cubicBezTo>
                    <a:cubicBezTo>
                      <a:pt x="16" y="23"/>
                      <a:pt x="8" y="29"/>
                      <a:pt x="0" y="35"/>
                    </a:cubicBezTo>
                    <a:cubicBezTo>
                      <a:pt x="0" y="35"/>
                      <a:pt x="1" y="35"/>
                      <a:pt x="2" y="35"/>
                    </a:cubicBezTo>
                    <a:cubicBezTo>
                      <a:pt x="3" y="35"/>
                      <a:pt x="4" y="35"/>
                      <a:pt x="6" y="35"/>
                    </a:cubicBezTo>
                    <a:cubicBezTo>
                      <a:pt x="7" y="35"/>
                      <a:pt x="9" y="35"/>
                      <a:pt x="10" y="35"/>
                    </a:cubicBezTo>
                    <a:cubicBezTo>
                      <a:pt x="11" y="35"/>
                      <a:pt x="11" y="35"/>
                      <a:pt x="11" y="35"/>
                    </a:cubicBezTo>
                    <a:cubicBezTo>
                      <a:pt x="20" y="30"/>
                      <a:pt x="32" y="20"/>
                      <a:pt x="52" y="4"/>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5" name="Freeform 203">
                <a:extLst>
                  <a:ext uri="{FF2B5EF4-FFF2-40B4-BE49-F238E27FC236}">
                    <a16:creationId xmlns:a16="http://schemas.microsoft.com/office/drawing/2014/main" id="{EDB42F89-DCEC-47C1-A7EE-68F5060EFA44}"/>
                  </a:ext>
                </a:extLst>
              </p:cNvPr>
              <p:cNvSpPr>
                <a:spLocks/>
              </p:cNvSpPr>
              <p:nvPr/>
            </p:nvSpPr>
            <p:spPr bwMode="auto">
              <a:xfrm>
                <a:off x="4470" y="3235"/>
                <a:ext cx="98" cy="129"/>
              </a:xfrm>
              <a:custGeom>
                <a:avLst/>
                <a:gdLst>
                  <a:gd name="T0" fmla="*/ 41 w 41"/>
                  <a:gd name="T1" fmla="*/ 0 h 54"/>
                  <a:gd name="T2" fmla="*/ 34 w 41"/>
                  <a:gd name="T3" fmla="*/ 1 h 54"/>
                  <a:gd name="T4" fmla="*/ 28 w 41"/>
                  <a:gd name="T5" fmla="*/ 2 h 54"/>
                  <a:gd name="T6" fmla="*/ 0 w 41"/>
                  <a:gd name="T7" fmla="*/ 54 h 54"/>
                  <a:gd name="T8" fmla="*/ 2 w 41"/>
                  <a:gd name="T9" fmla="*/ 53 h 54"/>
                  <a:gd name="T10" fmla="*/ 5 w 41"/>
                  <a:gd name="T11" fmla="*/ 51 h 54"/>
                  <a:gd name="T12" fmla="*/ 9 w 41"/>
                  <a:gd name="T13" fmla="*/ 50 h 54"/>
                  <a:gd name="T14" fmla="*/ 10 w 41"/>
                  <a:gd name="T15" fmla="*/ 49 h 54"/>
                  <a:gd name="T16" fmla="*/ 25 w 41"/>
                  <a:gd name="T17" fmla="*/ 28 h 54"/>
                  <a:gd name="T18" fmla="*/ 41 w 41"/>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54">
                    <a:moveTo>
                      <a:pt x="41" y="0"/>
                    </a:moveTo>
                    <a:cubicBezTo>
                      <a:pt x="41" y="0"/>
                      <a:pt x="38" y="1"/>
                      <a:pt x="34" y="1"/>
                    </a:cubicBezTo>
                    <a:cubicBezTo>
                      <a:pt x="31" y="2"/>
                      <a:pt x="28" y="2"/>
                      <a:pt x="28" y="2"/>
                    </a:cubicBezTo>
                    <a:cubicBezTo>
                      <a:pt x="23" y="14"/>
                      <a:pt x="13" y="34"/>
                      <a:pt x="0" y="54"/>
                    </a:cubicBezTo>
                    <a:cubicBezTo>
                      <a:pt x="0" y="54"/>
                      <a:pt x="1" y="53"/>
                      <a:pt x="2" y="53"/>
                    </a:cubicBezTo>
                    <a:cubicBezTo>
                      <a:pt x="3" y="53"/>
                      <a:pt x="4" y="52"/>
                      <a:pt x="5" y="51"/>
                    </a:cubicBezTo>
                    <a:cubicBezTo>
                      <a:pt x="6" y="51"/>
                      <a:pt x="8" y="50"/>
                      <a:pt x="9" y="50"/>
                    </a:cubicBezTo>
                    <a:cubicBezTo>
                      <a:pt x="9" y="49"/>
                      <a:pt x="10" y="49"/>
                      <a:pt x="10" y="49"/>
                    </a:cubicBezTo>
                    <a:cubicBezTo>
                      <a:pt x="14" y="44"/>
                      <a:pt x="19" y="37"/>
                      <a:pt x="25" y="28"/>
                    </a:cubicBezTo>
                    <a:cubicBezTo>
                      <a:pt x="30" y="20"/>
                      <a:pt x="36" y="11"/>
                      <a:pt x="41"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6" name="Freeform 204">
                <a:extLst>
                  <a:ext uri="{FF2B5EF4-FFF2-40B4-BE49-F238E27FC236}">
                    <a16:creationId xmlns:a16="http://schemas.microsoft.com/office/drawing/2014/main" id="{9CDF3FD9-0DC6-4313-8EF6-5B8DE5D692CF}"/>
                  </a:ext>
                </a:extLst>
              </p:cNvPr>
              <p:cNvSpPr>
                <a:spLocks/>
              </p:cNvSpPr>
              <p:nvPr/>
            </p:nvSpPr>
            <p:spPr bwMode="auto">
              <a:xfrm>
                <a:off x="4764" y="3387"/>
                <a:ext cx="186" cy="91"/>
              </a:xfrm>
              <a:custGeom>
                <a:avLst/>
                <a:gdLst>
                  <a:gd name="T0" fmla="*/ 78 w 78"/>
                  <a:gd name="T1" fmla="*/ 38 h 38"/>
                  <a:gd name="T2" fmla="*/ 75 w 78"/>
                  <a:gd name="T3" fmla="*/ 32 h 38"/>
                  <a:gd name="T4" fmla="*/ 69 w 78"/>
                  <a:gd name="T5" fmla="*/ 20 h 38"/>
                  <a:gd name="T6" fmla="*/ 57 w 78"/>
                  <a:gd name="T7" fmla="*/ 2 h 38"/>
                  <a:gd name="T8" fmla="*/ 0 w 78"/>
                  <a:gd name="T9" fmla="*/ 0 h 38"/>
                  <a:gd name="T10" fmla="*/ 0 w 78"/>
                  <a:gd name="T11" fmla="*/ 0 h 38"/>
                  <a:gd name="T12" fmla="*/ 1 w 78"/>
                  <a:gd name="T13" fmla="*/ 1 h 38"/>
                  <a:gd name="T14" fmla="*/ 4 w 78"/>
                  <a:gd name="T15" fmla="*/ 4 h 38"/>
                  <a:gd name="T16" fmla="*/ 13 w 78"/>
                  <a:gd name="T17" fmla="*/ 12 h 38"/>
                  <a:gd name="T18" fmla="*/ 21 w 78"/>
                  <a:gd name="T19" fmla="*/ 22 h 38"/>
                  <a:gd name="T20" fmla="*/ 23 w 78"/>
                  <a:gd name="T21" fmla="*/ 25 h 38"/>
                  <a:gd name="T22" fmla="*/ 24 w 78"/>
                  <a:gd name="T23" fmla="*/ 26 h 38"/>
                  <a:gd name="T24" fmla="*/ 47 w 78"/>
                  <a:gd name="T25" fmla="*/ 33 h 38"/>
                  <a:gd name="T26" fmla="*/ 78 w 78"/>
                  <a:gd name="T2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38">
                    <a:moveTo>
                      <a:pt x="78" y="38"/>
                    </a:moveTo>
                    <a:cubicBezTo>
                      <a:pt x="78" y="38"/>
                      <a:pt x="77" y="36"/>
                      <a:pt x="75" y="32"/>
                    </a:cubicBezTo>
                    <a:cubicBezTo>
                      <a:pt x="74" y="29"/>
                      <a:pt x="71" y="24"/>
                      <a:pt x="69" y="20"/>
                    </a:cubicBezTo>
                    <a:cubicBezTo>
                      <a:pt x="63" y="11"/>
                      <a:pt x="57" y="2"/>
                      <a:pt x="57" y="2"/>
                    </a:cubicBezTo>
                    <a:cubicBezTo>
                      <a:pt x="33" y="5"/>
                      <a:pt x="13" y="2"/>
                      <a:pt x="0" y="0"/>
                    </a:cubicBezTo>
                    <a:cubicBezTo>
                      <a:pt x="0" y="0"/>
                      <a:pt x="0" y="0"/>
                      <a:pt x="0" y="0"/>
                    </a:cubicBezTo>
                    <a:cubicBezTo>
                      <a:pt x="1" y="0"/>
                      <a:pt x="1" y="0"/>
                      <a:pt x="1" y="1"/>
                    </a:cubicBezTo>
                    <a:cubicBezTo>
                      <a:pt x="2" y="1"/>
                      <a:pt x="3" y="2"/>
                      <a:pt x="4" y="4"/>
                    </a:cubicBezTo>
                    <a:cubicBezTo>
                      <a:pt x="7" y="6"/>
                      <a:pt x="10" y="9"/>
                      <a:pt x="13" y="12"/>
                    </a:cubicBezTo>
                    <a:cubicBezTo>
                      <a:pt x="16" y="16"/>
                      <a:pt x="19" y="19"/>
                      <a:pt x="21" y="22"/>
                    </a:cubicBezTo>
                    <a:cubicBezTo>
                      <a:pt x="22" y="23"/>
                      <a:pt x="23" y="24"/>
                      <a:pt x="23" y="25"/>
                    </a:cubicBezTo>
                    <a:cubicBezTo>
                      <a:pt x="24" y="26"/>
                      <a:pt x="24" y="26"/>
                      <a:pt x="24" y="26"/>
                    </a:cubicBezTo>
                    <a:cubicBezTo>
                      <a:pt x="30" y="28"/>
                      <a:pt x="38" y="31"/>
                      <a:pt x="47" y="33"/>
                    </a:cubicBezTo>
                    <a:cubicBezTo>
                      <a:pt x="56" y="35"/>
                      <a:pt x="66" y="37"/>
                      <a:pt x="78" y="38"/>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7" name="Freeform 205">
                <a:extLst>
                  <a:ext uri="{FF2B5EF4-FFF2-40B4-BE49-F238E27FC236}">
                    <a16:creationId xmlns:a16="http://schemas.microsoft.com/office/drawing/2014/main" id="{01C849F6-35BB-488C-89DB-EC03D3F8BEE0}"/>
                  </a:ext>
                </a:extLst>
              </p:cNvPr>
              <p:cNvSpPr>
                <a:spLocks/>
              </p:cNvSpPr>
              <p:nvPr/>
            </p:nvSpPr>
            <p:spPr bwMode="auto">
              <a:xfrm>
                <a:off x="4833" y="3464"/>
                <a:ext cx="134" cy="57"/>
              </a:xfrm>
              <a:custGeom>
                <a:avLst/>
                <a:gdLst>
                  <a:gd name="T0" fmla="*/ 56 w 56"/>
                  <a:gd name="T1" fmla="*/ 24 h 24"/>
                  <a:gd name="T2" fmla="*/ 54 w 56"/>
                  <a:gd name="T3" fmla="*/ 18 h 24"/>
                  <a:gd name="T4" fmla="*/ 52 w 56"/>
                  <a:gd name="T5" fmla="*/ 14 h 24"/>
                  <a:gd name="T6" fmla="*/ 52 w 56"/>
                  <a:gd name="T7" fmla="*/ 12 h 24"/>
                  <a:gd name="T8" fmla="*/ 41 w 56"/>
                  <a:gd name="T9" fmla="*/ 11 h 24"/>
                  <a:gd name="T10" fmla="*/ 28 w 56"/>
                  <a:gd name="T11" fmla="*/ 9 h 24"/>
                  <a:gd name="T12" fmla="*/ 0 w 56"/>
                  <a:gd name="T13" fmla="*/ 0 h 24"/>
                  <a:gd name="T14" fmla="*/ 1 w 56"/>
                  <a:gd name="T15" fmla="*/ 2 h 24"/>
                  <a:gd name="T16" fmla="*/ 3 w 56"/>
                  <a:gd name="T17" fmla="*/ 5 h 24"/>
                  <a:gd name="T18" fmla="*/ 5 w 56"/>
                  <a:gd name="T19" fmla="*/ 9 h 24"/>
                  <a:gd name="T20" fmla="*/ 6 w 56"/>
                  <a:gd name="T21" fmla="*/ 10 h 24"/>
                  <a:gd name="T22" fmla="*/ 56 w 56"/>
                  <a:gd name="T23"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 h="24">
                    <a:moveTo>
                      <a:pt x="56" y="24"/>
                    </a:moveTo>
                    <a:cubicBezTo>
                      <a:pt x="56" y="24"/>
                      <a:pt x="55" y="21"/>
                      <a:pt x="54" y="18"/>
                    </a:cubicBezTo>
                    <a:cubicBezTo>
                      <a:pt x="53" y="17"/>
                      <a:pt x="53" y="15"/>
                      <a:pt x="52" y="14"/>
                    </a:cubicBezTo>
                    <a:cubicBezTo>
                      <a:pt x="52" y="13"/>
                      <a:pt x="52" y="12"/>
                      <a:pt x="52" y="12"/>
                    </a:cubicBezTo>
                    <a:cubicBezTo>
                      <a:pt x="49" y="12"/>
                      <a:pt x="45" y="12"/>
                      <a:pt x="41" y="11"/>
                    </a:cubicBezTo>
                    <a:cubicBezTo>
                      <a:pt x="37" y="10"/>
                      <a:pt x="32" y="10"/>
                      <a:pt x="28" y="9"/>
                    </a:cubicBezTo>
                    <a:cubicBezTo>
                      <a:pt x="19" y="7"/>
                      <a:pt x="9" y="4"/>
                      <a:pt x="0" y="0"/>
                    </a:cubicBezTo>
                    <a:cubicBezTo>
                      <a:pt x="0" y="0"/>
                      <a:pt x="0" y="1"/>
                      <a:pt x="1" y="2"/>
                    </a:cubicBezTo>
                    <a:cubicBezTo>
                      <a:pt x="1" y="3"/>
                      <a:pt x="2" y="4"/>
                      <a:pt x="3" y="5"/>
                    </a:cubicBezTo>
                    <a:cubicBezTo>
                      <a:pt x="4" y="6"/>
                      <a:pt x="4" y="8"/>
                      <a:pt x="5" y="9"/>
                    </a:cubicBezTo>
                    <a:cubicBezTo>
                      <a:pt x="5" y="10"/>
                      <a:pt x="6" y="10"/>
                      <a:pt x="6" y="10"/>
                    </a:cubicBezTo>
                    <a:cubicBezTo>
                      <a:pt x="15" y="14"/>
                      <a:pt x="31" y="19"/>
                      <a:pt x="56" y="24"/>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8" name="Freeform 206">
                <a:extLst>
                  <a:ext uri="{FF2B5EF4-FFF2-40B4-BE49-F238E27FC236}">
                    <a16:creationId xmlns:a16="http://schemas.microsoft.com/office/drawing/2014/main" id="{B2F72418-A935-4F02-9327-9976773B695D}"/>
                  </a:ext>
                </a:extLst>
              </p:cNvPr>
              <p:cNvSpPr>
                <a:spLocks/>
              </p:cNvSpPr>
              <p:nvPr/>
            </p:nvSpPr>
            <p:spPr bwMode="auto">
              <a:xfrm>
                <a:off x="4730" y="3354"/>
                <a:ext cx="158" cy="29"/>
              </a:xfrm>
              <a:custGeom>
                <a:avLst/>
                <a:gdLst>
                  <a:gd name="T0" fmla="*/ 66 w 66"/>
                  <a:gd name="T1" fmla="*/ 10 h 12"/>
                  <a:gd name="T2" fmla="*/ 65 w 66"/>
                  <a:gd name="T3" fmla="*/ 9 h 12"/>
                  <a:gd name="T4" fmla="*/ 62 w 66"/>
                  <a:gd name="T5" fmla="*/ 5 h 12"/>
                  <a:gd name="T6" fmla="*/ 59 w 66"/>
                  <a:gd name="T7" fmla="*/ 2 h 12"/>
                  <a:gd name="T8" fmla="*/ 58 w 66"/>
                  <a:gd name="T9" fmla="*/ 0 h 12"/>
                  <a:gd name="T10" fmla="*/ 47 w 66"/>
                  <a:gd name="T11" fmla="*/ 2 h 12"/>
                  <a:gd name="T12" fmla="*/ 33 w 66"/>
                  <a:gd name="T13" fmla="*/ 3 h 12"/>
                  <a:gd name="T14" fmla="*/ 0 w 66"/>
                  <a:gd name="T15" fmla="*/ 3 h 12"/>
                  <a:gd name="T16" fmla="*/ 1 w 66"/>
                  <a:gd name="T17" fmla="*/ 4 h 12"/>
                  <a:gd name="T18" fmla="*/ 4 w 66"/>
                  <a:gd name="T19" fmla="*/ 6 h 12"/>
                  <a:gd name="T20" fmla="*/ 6 w 66"/>
                  <a:gd name="T21" fmla="*/ 7 h 12"/>
                  <a:gd name="T22" fmla="*/ 7 w 66"/>
                  <a:gd name="T23" fmla="*/ 8 h 12"/>
                  <a:gd name="T24" fmla="*/ 9 w 66"/>
                  <a:gd name="T25" fmla="*/ 9 h 12"/>
                  <a:gd name="T26" fmla="*/ 20 w 66"/>
                  <a:gd name="T27" fmla="*/ 10 h 12"/>
                  <a:gd name="T28" fmla="*/ 34 w 66"/>
                  <a:gd name="T29" fmla="*/ 11 h 12"/>
                  <a:gd name="T30" fmla="*/ 66 w 66"/>
                  <a:gd name="T31"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12">
                    <a:moveTo>
                      <a:pt x="66" y="10"/>
                    </a:moveTo>
                    <a:cubicBezTo>
                      <a:pt x="66" y="10"/>
                      <a:pt x="66" y="10"/>
                      <a:pt x="65" y="9"/>
                    </a:cubicBezTo>
                    <a:cubicBezTo>
                      <a:pt x="64" y="8"/>
                      <a:pt x="63" y="6"/>
                      <a:pt x="62" y="5"/>
                    </a:cubicBezTo>
                    <a:cubicBezTo>
                      <a:pt x="61" y="4"/>
                      <a:pt x="60" y="3"/>
                      <a:pt x="59" y="2"/>
                    </a:cubicBezTo>
                    <a:cubicBezTo>
                      <a:pt x="58" y="1"/>
                      <a:pt x="58" y="0"/>
                      <a:pt x="58" y="0"/>
                    </a:cubicBezTo>
                    <a:cubicBezTo>
                      <a:pt x="55" y="1"/>
                      <a:pt x="51" y="1"/>
                      <a:pt x="47" y="2"/>
                    </a:cubicBezTo>
                    <a:cubicBezTo>
                      <a:pt x="42" y="2"/>
                      <a:pt x="38" y="3"/>
                      <a:pt x="33" y="3"/>
                    </a:cubicBezTo>
                    <a:cubicBezTo>
                      <a:pt x="22" y="3"/>
                      <a:pt x="11" y="3"/>
                      <a:pt x="0" y="3"/>
                    </a:cubicBezTo>
                    <a:cubicBezTo>
                      <a:pt x="0" y="3"/>
                      <a:pt x="1" y="4"/>
                      <a:pt x="1" y="4"/>
                    </a:cubicBezTo>
                    <a:cubicBezTo>
                      <a:pt x="2" y="5"/>
                      <a:pt x="3" y="5"/>
                      <a:pt x="4" y="6"/>
                    </a:cubicBezTo>
                    <a:cubicBezTo>
                      <a:pt x="5" y="7"/>
                      <a:pt x="5" y="7"/>
                      <a:pt x="6" y="7"/>
                    </a:cubicBezTo>
                    <a:cubicBezTo>
                      <a:pt x="6" y="8"/>
                      <a:pt x="7" y="8"/>
                      <a:pt x="7" y="8"/>
                    </a:cubicBezTo>
                    <a:cubicBezTo>
                      <a:pt x="8" y="9"/>
                      <a:pt x="9" y="9"/>
                      <a:pt x="9" y="9"/>
                    </a:cubicBezTo>
                    <a:cubicBezTo>
                      <a:pt x="12" y="9"/>
                      <a:pt x="15" y="10"/>
                      <a:pt x="20" y="10"/>
                    </a:cubicBezTo>
                    <a:cubicBezTo>
                      <a:pt x="24" y="11"/>
                      <a:pt x="29" y="11"/>
                      <a:pt x="34" y="11"/>
                    </a:cubicBezTo>
                    <a:cubicBezTo>
                      <a:pt x="44" y="12"/>
                      <a:pt x="55" y="12"/>
                      <a:pt x="66" y="1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9" name="Freeform 207">
                <a:extLst>
                  <a:ext uri="{FF2B5EF4-FFF2-40B4-BE49-F238E27FC236}">
                    <a16:creationId xmlns:a16="http://schemas.microsoft.com/office/drawing/2014/main" id="{67787CEC-DBA7-44F4-952A-E1AE504848C3}"/>
                  </a:ext>
                </a:extLst>
              </p:cNvPr>
              <p:cNvSpPr>
                <a:spLocks/>
              </p:cNvSpPr>
              <p:nvPr/>
            </p:nvSpPr>
            <p:spPr bwMode="auto">
              <a:xfrm>
                <a:off x="4869" y="3629"/>
                <a:ext cx="88" cy="200"/>
              </a:xfrm>
              <a:custGeom>
                <a:avLst/>
                <a:gdLst>
                  <a:gd name="T0" fmla="*/ 13 w 37"/>
                  <a:gd name="T1" fmla="*/ 84 h 84"/>
                  <a:gd name="T2" fmla="*/ 14 w 37"/>
                  <a:gd name="T3" fmla="*/ 83 h 84"/>
                  <a:gd name="T4" fmla="*/ 17 w 37"/>
                  <a:gd name="T5" fmla="*/ 79 h 84"/>
                  <a:gd name="T6" fmla="*/ 19 w 37"/>
                  <a:gd name="T7" fmla="*/ 76 h 84"/>
                  <a:gd name="T8" fmla="*/ 22 w 37"/>
                  <a:gd name="T9" fmla="*/ 73 h 84"/>
                  <a:gd name="T10" fmla="*/ 26 w 37"/>
                  <a:gd name="T11" fmla="*/ 67 h 84"/>
                  <a:gd name="T12" fmla="*/ 31 w 37"/>
                  <a:gd name="T13" fmla="*/ 60 h 84"/>
                  <a:gd name="T14" fmla="*/ 34 w 37"/>
                  <a:gd name="T15" fmla="*/ 53 h 84"/>
                  <a:gd name="T16" fmla="*/ 36 w 37"/>
                  <a:gd name="T17" fmla="*/ 49 h 84"/>
                  <a:gd name="T18" fmla="*/ 37 w 37"/>
                  <a:gd name="T19" fmla="*/ 47 h 84"/>
                  <a:gd name="T20" fmla="*/ 20 w 37"/>
                  <a:gd name="T21" fmla="*/ 19 h 84"/>
                  <a:gd name="T22" fmla="*/ 7 w 37"/>
                  <a:gd name="T23" fmla="*/ 0 h 84"/>
                  <a:gd name="T24" fmla="*/ 7 w 37"/>
                  <a:gd name="T25" fmla="*/ 5 h 84"/>
                  <a:gd name="T26" fmla="*/ 6 w 37"/>
                  <a:gd name="T27" fmla="*/ 10 h 84"/>
                  <a:gd name="T28" fmla="*/ 5 w 37"/>
                  <a:gd name="T29" fmla="*/ 16 h 84"/>
                  <a:gd name="T30" fmla="*/ 4 w 37"/>
                  <a:gd name="T31" fmla="*/ 21 h 84"/>
                  <a:gd name="T32" fmla="*/ 2 w 37"/>
                  <a:gd name="T33" fmla="*/ 26 h 84"/>
                  <a:gd name="T34" fmla="*/ 1 w 37"/>
                  <a:gd name="T35" fmla="*/ 29 h 84"/>
                  <a:gd name="T36" fmla="*/ 0 w 37"/>
                  <a:gd name="T37" fmla="*/ 31 h 84"/>
                  <a:gd name="T38" fmla="*/ 5 w 37"/>
                  <a:gd name="T39" fmla="*/ 53 h 84"/>
                  <a:gd name="T40" fmla="*/ 8 w 37"/>
                  <a:gd name="T41" fmla="*/ 67 h 84"/>
                  <a:gd name="T42" fmla="*/ 13 w 37"/>
                  <a:gd name="T4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84">
                    <a:moveTo>
                      <a:pt x="13" y="84"/>
                    </a:moveTo>
                    <a:cubicBezTo>
                      <a:pt x="13" y="84"/>
                      <a:pt x="13" y="83"/>
                      <a:pt x="14" y="83"/>
                    </a:cubicBezTo>
                    <a:cubicBezTo>
                      <a:pt x="15" y="82"/>
                      <a:pt x="16" y="80"/>
                      <a:pt x="17" y="79"/>
                    </a:cubicBezTo>
                    <a:cubicBezTo>
                      <a:pt x="18" y="78"/>
                      <a:pt x="19" y="77"/>
                      <a:pt x="19" y="76"/>
                    </a:cubicBezTo>
                    <a:cubicBezTo>
                      <a:pt x="20" y="75"/>
                      <a:pt x="21" y="74"/>
                      <a:pt x="22" y="73"/>
                    </a:cubicBezTo>
                    <a:cubicBezTo>
                      <a:pt x="23" y="71"/>
                      <a:pt x="25" y="69"/>
                      <a:pt x="26" y="67"/>
                    </a:cubicBezTo>
                    <a:cubicBezTo>
                      <a:pt x="28" y="64"/>
                      <a:pt x="29" y="62"/>
                      <a:pt x="31" y="60"/>
                    </a:cubicBezTo>
                    <a:cubicBezTo>
                      <a:pt x="32" y="57"/>
                      <a:pt x="33" y="55"/>
                      <a:pt x="34" y="53"/>
                    </a:cubicBezTo>
                    <a:cubicBezTo>
                      <a:pt x="35" y="52"/>
                      <a:pt x="36" y="50"/>
                      <a:pt x="36" y="49"/>
                    </a:cubicBezTo>
                    <a:cubicBezTo>
                      <a:pt x="37" y="48"/>
                      <a:pt x="37" y="47"/>
                      <a:pt x="37" y="47"/>
                    </a:cubicBezTo>
                    <a:cubicBezTo>
                      <a:pt x="30" y="37"/>
                      <a:pt x="25" y="27"/>
                      <a:pt x="20" y="19"/>
                    </a:cubicBezTo>
                    <a:cubicBezTo>
                      <a:pt x="15" y="11"/>
                      <a:pt x="10" y="5"/>
                      <a:pt x="7" y="0"/>
                    </a:cubicBezTo>
                    <a:cubicBezTo>
                      <a:pt x="7" y="0"/>
                      <a:pt x="7" y="2"/>
                      <a:pt x="7" y="5"/>
                    </a:cubicBezTo>
                    <a:cubicBezTo>
                      <a:pt x="7" y="6"/>
                      <a:pt x="6" y="8"/>
                      <a:pt x="6" y="10"/>
                    </a:cubicBezTo>
                    <a:cubicBezTo>
                      <a:pt x="6" y="12"/>
                      <a:pt x="5" y="14"/>
                      <a:pt x="5" y="16"/>
                    </a:cubicBezTo>
                    <a:cubicBezTo>
                      <a:pt x="5" y="18"/>
                      <a:pt x="4" y="19"/>
                      <a:pt x="4" y="21"/>
                    </a:cubicBezTo>
                    <a:cubicBezTo>
                      <a:pt x="3" y="23"/>
                      <a:pt x="2" y="25"/>
                      <a:pt x="2" y="26"/>
                    </a:cubicBezTo>
                    <a:cubicBezTo>
                      <a:pt x="1" y="28"/>
                      <a:pt x="1" y="29"/>
                      <a:pt x="1" y="29"/>
                    </a:cubicBezTo>
                    <a:cubicBezTo>
                      <a:pt x="0" y="30"/>
                      <a:pt x="0" y="31"/>
                      <a:pt x="0" y="31"/>
                    </a:cubicBezTo>
                    <a:cubicBezTo>
                      <a:pt x="1" y="36"/>
                      <a:pt x="3" y="44"/>
                      <a:pt x="5" y="53"/>
                    </a:cubicBezTo>
                    <a:cubicBezTo>
                      <a:pt x="6" y="57"/>
                      <a:pt x="7" y="62"/>
                      <a:pt x="8" y="67"/>
                    </a:cubicBezTo>
                    <a:cubicBezTo>
                      <a:pt x="10" y="72"/>
                      <a:pt x="11" y="78"/>
                      <a:pt x="13" y="84"/>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0" name="Freeform 208">
                <a:extLst>
                  <a:ext uri="{FF2B5EF4-FFF2-40B4-BE49-F238E27FC236}">
                    <a16:creationId xmlns:a16="http://schemas.microsoft.com/office/drawing/2014/main" id="{5C31DD36-9170-4F57-B4A1-16BA9D7253CF}"/>
                  </a:ext>
                </a:extLst>
              </p:cNvPr>
              <p:cNvSpPr>
                <a:spLocks/>
              </p:cNvSpPr>
              <p:nvPr/>
            </p:nvSpPr>
            <p:spPr bwMode="auto">
              <a:xfrm>
                <a:off x="4847" y="3717"/>
                <a:ext cx="41" cy="143"/>
              </a:xfrm>
              <a:custGeom>
                <a:avLst/>
                <a:gdLst>
                  <a:gd name="T0" fmla="*/ 9 w 17"/>
                  <a:gd name="T1" fmla="*/ 60 h 60"/>
                  <a:gd name="T2" fmla="*/ 10 w 17"/>
                  <a:gd name="T3" fmla="*/ 58 h 60"/>
                  <a:gd name="T4" fmla="*/ 13 w 17"/>
                  <a:gd name="T5" fmla="*/ 56 h 60"/>
                  <a:gd name="T6" fmla="*/ 16 w 17"/>
                  <a:gd name="T7" fmla="*/ 53 h 60"/>
                  <a:gd name="T8" fmla="*/ 17 w 17"/>
                  <a:gd name="T9" fmla="*/ 52 h 60"/>
                  <a:gd name="T10" fmla="*/ 6 w 17"/>
                  <a:gd name="T11" fmla="*/ 0 h 60"/>
                  <a:gd name="T12" fmla="*/ 4 w 17"/>
                  <a:gd name="T13" fmla="*/ 4 h 60"/>
                  <a:gd name="T14" fmla="*/ 0 w 17"/>
                  <a:gd name="T15" fmla="*/ 9 h 60"/>
                  <a:gd name="T16" fmla="*/ 1 w 17"/>
                  <a:gd name="T17" fmla="*/ 18 h 60"/>
                  <a:gd name="T18" fmla="*/ 3 w 17"/>
                  <a:gd name="T19" fmla="*/ 29 h 60"/>
                  <a:gd name="T20" fmla="*/ 5 w 17"/>
                  <a:gd name="T21" fmla="*/ 43 h 60"/>
                  <a:gd name="T22" fmla="*/ 9 w 17"/>
                  <a:gd name="T23"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60">
                    <a:moveTo>
                      <a:pt x="9" y="60"/>
                    </a:moveTo>
                    <a:cubicBezTo>
                      <a:pt x="9" y="60"/>
                      <a:pt x="9" y="59"/>
                      <a:pt x="10" y="58"/>
                    </a:cubicBezTo>
                    <a:cubicBezTo>
                      <a:pt x="11" y="58"/>
                      <a:pt x="12" y="57"/>
                      <a:pt x="13" y="56"/>
                    </a:cubicBezTo>
                    <a:cubicBezTo>
                      <a:pt x="14" y="55"/>
                      <a:pt x="15" y="54"/>
                      <a:pt x="16" y="53"/>
                    </a:cubicBezTo>
                    <a:cubicBezTo>
                      <a:pt x="17" y="52"/>
                      <a:pt x="17" y="52"/>
                      <a:pt x="17" y="52"/>
                    </a:cubicBezTo>
                    <a:cubicBezTo>
                      <a:pt x="13" y="39"/>
                      <a:pt x="9" y="19"/>
                      <a:pt x="6" y="0"/>
                    </a:cubicBezTo>
                    <a:cubicBezTo>
                      <a:pt x="6" y="0"/>
                      <a:pt x="5" y="2"/>
                      <a:pt x="4" y="4"/>
                    </a:cubicBezTo>
                    <a:cubicBezTo>
                      <a:pt x="2" y="7"/>
                      <a:pt x="0" y="9"/>
                      <a:pt x="0" y="9"/>
                    </a:cubicBezTo>
                    <a:cubicBezTo>
                      <a:pt x="1" y="11"/>
                      <a:pt x="1" y="14"/>
                      <a:pt x="1" y="18"/>
                    </a:cubicBezTo>
                    <a:cubicBezTo>
                      <a:pt x="2" y="21"/>
                      <a:pt x="2" y="24"/>
                      <a:pt x="3" y="29"/>
                    </a:cubicBezTo>
                    <a:cubicBezTo>
                      <a:pt x="3" y="33"/>
                      <a:pt x="4" y="37"/>
                      <a:pt x="5" y="43"/>
                    </a:cubicBezTo>
                    <a:cubicBezTo>
                      <a:pt x="6" y="48"/>
                      <a:pt x="7" y="53"/>
                      <a:pt x="9" y="6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1" name="Freeform 209">
                <a:extLst>
                  <a:ext uri="{FF2B5EF4-FFF2-40B4-BE49-F238E27FC236}">
                    <a16:creationId xmlns:a16="http://schemas.microsoft.com/office/drawing/2014/main" id="{20DF83EB-BF8E-4681-83DF-5CBAD354BD6F}"/>
                  </a:ext>
                </a:extLst>
              </p:cNvPr>
              <p:cNvSpPr>
                <a:spLocks/>
              </p:cNvSpPr>
              <p:nvPr/>
            </p:nvSpPr>
            <p:spPr bwMode="auto">
              <a:xfrm>
                <a:off x="4883" y="3586"/>
                <a:ext cx="91" cy="136"/>
              </a:xfrm>
              <a:custGeom>
                <a:avLst/>
                <a:gdLst>
                  <a:gd name="T0" fmla="*/ 34 w 38"/>
                  <a:gd name="T1" fmla="*/ 57 h 57"/>
                  <a:gd name="T2" fmla="*/ 35 w 38"/>
                  <a:gd name="T3" fmla="*/ 55 h 57"/>
                  <a:gd name="T4" fmla="*/ 36 w 38"/>
                  <a:gd name="T5" fmla="*/ 51 h 57"/>
                  <a:gd name="T6" fmla="*/ 38 w 38"/>
                  <a:gd name="T7" fmla="*/ 46 h 57"/>
                  <a:gd name="T8" fmla="*/ 38 w 38"/>
                  <a:gd name="T9" fmla="*/ 44 h 57"/>
                  <a:gd name="T10" fmla="*/ 31 w 38"/>
                  <a:gd name="T11" fmla="*/ 35 h 57"/>
                  <a:gd name="T12" fmla="*/ 21 w 38"/>
                  <a:gd name="T13" fmla="*/ 24 h 57"/>
                  <a:gd name="T14" fmla="*/ 0 w 38"/>
                  <a:gd name="T15" fmla="*/ 0 h 57"/>
                  <a:gd name="T16" fmla="*/ 0 w 38"/>
                  <a:gd name="T17" fmla="*/ 2 h 57"/>
                  <a:gd name="T18" fmla="*/ 0 w 38"/>
                  <a:gd name="T19" fmla="*/ 5 h 57"/>
                  <a:gd name="T20" fmla="*/ 1 w 38"/>
                  <a:gd name="T21" fmla="*/ 9 h 57"/>
                  <a:gd name="T22" fmla="*/ 1 w 38"/>
                  <a:gd name="T23" fmla="*/ 10 h 57"/>
                  <a:gd name="T24" fmla="*/ 15 w 38"/>
                  <a:gd name="T25" fmla="*/ 31 h 57"/>
                  <a:gd name="T26" fmla="*/ 34 w 38"/>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57">
                    <a:moveTo>
                      <a:pt x="34" y="57"/>
                    </a:moveTo>
                    <a:cubicBezTo>
                      <a:pt x="34" y="57"/>
                      <a:pt x="35" y="57"/>
                      <a:pt x="35" y="55"/>
                    </a:cubicBezTo>
                    <a:cubicBezTo>
                      <a:pt x="35" y="54"/>
                      <a:pt x="36" y="52"/>
                      <a:pt x="36" y="51"/>
                    </a:cubicBezTo>
                    <a:cubicBezTo>
                      <a:pt x="37" y="49"/>
                      <a:pt x="37" y="47"/>
                      <a:pt x="38" y="46"/>
                    </a:cubicBezTo>
                    <a:cubicBezTo>
                      <a:pt x="38" y="45"/>
                      <a:pt x="38" y="44"/>
                      <a:pt x="38" y="44"/>
                    </a:cubicBezTo>
                    <a:cubicBezTo>
                      <a:pt x="36" y="41"/>
                      <a:pt x="33" y="38"/>
                      <a:pt x="31" y="35"/>
                    </a:cubicBezTo>
                    <a:cubicBezTo>
                      <a:pt x="28" y="32"/>
                      <a:pt x="25" y="28"/>
                      <a:pt x="21" y="24"/>
                    </a:cubicBezTo>
                    <a:cubicBezTo>
                      <a:pt x="15" y="17"/>
                      <a:pt x="8" y="9"/>
                      <a:pt x="0" y="0"/>
                    </a:cubicBezTo>
                    <a:cubicBezTo>
                      <a:pt x="0" y="0"/>
                      <a:pt x="0" y="1"/>
                      <a:pt x="0" y="2"/>
                    </a:cubicBezTo>
                    <a:cubicBezTo>
                      <a:pt x="0" y="3"/>
                      <a:pt x="0" y="4"/>
                      <a:pt x="0" y="5"/>
                    </a:cubicBezTo>
                    <a:cubicBezTo>
                      <a:pt x="1" y="6"/>
                      <a:pt x="1" y="8"/>
                      <a:pt x="1" y="9"/>
                    </a:cubicBezTo>
                    <a:cubicBezTo>
                      <a:pt x="1" y="10"/>
                      <a:pt x="1" y="10"/>
                      <a:pt x="1" y="10"/>
                    </a:cubicBezTo>
                    <a:cubicBezTo>
                      <a:pt x="5" y="15"/>
                      <a:pt x="10" y="22"/>
                      <a:pt x="15" y="31"/>
                    </a:cubicBezTo>
                    <a:cubicBezTo>
                      <a:pt x="21" y="39"/>
                      <a:pt x="27" y="48"/>
                      <a:pt x="34" y="57"/>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2" name="Freeform 210">
                <a:extLst>
                  <a:ext uri="{FF2B5EF4-FFF2-40B4-BE49-F238E27FC236}">
                    <a16:creationId xmlns:a16="http://schemas.microsoft.com/office/drawing/2014/main" id="{89E976C4-C4C5-4162-BE55-3F1B6B3A916D}"/>
                  </a:ext>
                </a:extLst>
              </p:cNvPr>
              <p:cNvSpPr>
                <a:spLocks/>
              </p:cNvSpPr>
              <p:nvPr/>
            </p:nvSpPr>
            <p:spPr bwMode="auto">
              <a:xfrm>
                <a:off x="4566" y="3831"/>
                <a:ext cx="169" cy="122"/>
              </a:xfrm>
              <a:custGeom>
                <a:avLst/>
                <a:gdLst>
                  <a:gd name="T0" fmla="*/ 0 w 71"/>
                  <a:gd name="T1" fmla="*/ 48 h 51"/>
                  <a:gd name="T2" fmla="*/ 2 w 71"/>
                  <a:gd name="T3" fmla="*/ 48 h 51"/>
                  <a:gd name="T4" fmla="*/ 7 w 71"/>
                  <a:gd name="T5" fmla="*/ 49 h 51"/>
                  <a:gd name="T6" fmla="*/ 14 w 71"/>
                  <a:gd name="T7" fmla="*/ 50 h 51"/>
                  <a:gd name="T8" fmla="*/ 22 w 71"/>
                  <a:gd name="T9" fmla="*/ 51 h 51"/>
                  <a:gd name="T10" fmla="*/ 37 w 71"/>
                  <a:gd name="T11" fmla="*/ 51 h 51"/>
                  <a:gd name="T12" fmla="*/ 42 w 71"/>
                  <a:gd name="T13" fmla="*/ 50 h 51"/>
                  <a:gd name="T14" fmla="*/ 44 w 71"/>
                  <a:gd name="T15" fmla="*/ 50 h 51"/>
                  <a:gd name="T16" fmla="*/ 60 w 71"/>
                  <a:gd name="T17" fmla="*/ 21 h 51"/>
                  <a:gd name="T18" fmla="*/ 66 w 71"/>
                  <a:gd name="T19" fmla="*/ 9 h 51"/>
                  <a:gd name="T20" fmla="*/ 71 w 71"/>
                  <a:gd name="T21" fmla="*/ 0 h 51"/>
                  <a:gd name="T22" fmla="*/ 67 w 71"/>
                  <a:gd name="T23" fmla="*/ 2 h 51"/>
                  <a:gd name="T24" fmla="*/ 64 w 71"/>
                  <a:gd name="T25" fmla="*/ 3 h 51"/>
                  <a:gd name="T26" fmla="*/ 61 w 71"/>
                  <a:gd name="T27" fmla="*/ 4 h 51"/>
                  <a:gd name="T28" fmla="*/ 59 w 71"/>
                  <a:gd name="T29" fmla="*/ 5 h 51"/>
                  <a:gd name="T30" fmla="*/ 56 w 71"/>
                  <a:gd name="T31" fmla="*/ 6 h 51"/>
                  <a:gd name="T32" fmla="*/ 50 w 71"/>
                  <a:gd name="T33" fmla="*/ 8 h 51"/>
                  <a:gd name="T34" fmla="*/ 45 w 71"/>
                  <a:gd name="T35" fmla="*/ 9 h 51"/>
                  <a:gd name="T36" fmla="*/ 41 w 71"/>
                  <a:gd name="T37" fmla="*/ 10 h 51"/>
                  <a:gd name="T38" fmla="*/ 39 w 71"/>
                  <a:gd name="T39" fmla="*/ 10 h 51"/>
                  <a:gd name="T40" fmla="*/ 23 w 71"/>
                  <a:gd name="T41" fmla="*/ 25 h 51"/>
                  <a:gd name="T42" fmla="*/ 0 w 71"/>
                  <a:gd name="T43"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51">
                    <a:moveTo>
                      <a:pt x="0" y="48"/>
                    </a:moveTo>
                    <a:cubicBezTo>
                      <a:pt x="0" y="48"/>
                      <a:pt x="1" y="48"/>
                      <a:pt x="2" y="48"/>
                    </a:cubicBezTo>
                    <a:cubicBezTo>
                      <a:pt x="3" y="49"/>
                      <a:pt x="5" y="49"/>
                      <a:pt x="7" y="49"/>
                    </a:cubicBezTo>
                    <a:cubicBezTo>
                      <a:pt x="9" y="50"/>
                      <a:pt x="11" y="50"/>
                      <a:pt x="14" y="50"/>
                    </a:cubicBezTo>
                    <a:cubicBezTo>
                      <a:pt x="17" y="51"/>
                      <a:pt x="19" y="51"/>
                      <a:pt x="22" y="51"/>
                    </a:cubicBezTo>
                    <a:cubicBezTo>
                      <a:pt x="28" y="51"/>
                      <a:pt x="33" y="51"/>
                      <a:pt x="37" y="51"/>
                    </a:cubicBezTo>
                    <a:cubicBezTo>
                      <a:pt x="40" y="51"/>
                      <a:pt x="41" y="50"/>
                      <a:pt x="42" y="50"/>
                    </a:cubicBezTo>
                    <a:cubicBezTo>
                      <a:pt x="44" y="50"/>
                      <a:pt x="44" y="50"/>
                      <a:pt x="44" y="50"/>
                    </a:cubicBezTo>
                    <a:cubicBezTo>
                      <a:pt x="49" y="39"/>
                      <a:pt x="55" y="29"/>
                      <a:pt x="60" y="21"/>
                    </a:cubicBezTo>
                    <a:cubicBezTo>
                      <a:pt x="62" y="17"/>
                      <a:pt x="64" y="13"/>
                      <a:pt x="66" y="9"/>
                    </a:cubicBezTo>
                    <a:cubicBezTo>
                      <a:pt x="68" y="6"/>
                      <a:pt x="70" y="3"/>
                      <a:pt x="71" y="0"/>
                    </a:cubicBezTo>
                    <a:cubicBezTo>
                      <a:pt x="71" y="0"/>
                      <a:pt x="69" y="1"/>
                      <a:pt x="67" y="2"/>
                    </a:cubicBezTo>
                    <a:cubicBezTo>
                      <a:pt x="66" y="3"/>
                      <a:pt x="65" y="3"/>
                      <a:pt x="64" y="3"/>
                    </a:cubicBezTo>
                    <a:cubicBezTo>
                      <a:pt x="63" y="4"/>
                      <a:pt x="62" y="4"/>
                      <a:pt x="61" y="4"/>
                    </a:cubicBezTo>
                    <a:cubicBezTo>
                      <a:pt x="61" y="5"/>
                      <a:pt x="60" y="5"/>
                      <a:pt x="59" y="5"/>
                    </a:cubicBezTo>
                    <a:cubicBezTo>
                      <a:pt x="58" y="6"/>
                      <a:pt x="57" y="6"/>
                      <a:pt x="56" y="6"/>
                    </a:cubicBezTo>
                    <a:cubicBezTo>
                      <a:pt x="54" y="7"/>
                      <a:pt x="52" y="7"/>
                      <a:pt x="50" y="8"/>
                    </a:cubicBezTo>
                    <a:cubicBezTo>
                      <a:pt x="48" y="8"/>
                      <a:pt x="46" y="9"/>
                      <a:pt x="45" y="9"/>
                    </a:cubicBezTo>
                    <a:cubicBezTo>
                      <a:pt x="43" y="9"/>
                      <a:pt x="42" y="9"/>
                      <a:pt x="41" y="10"/>
                    </a:cubicBezTo>
                    <a:cubicBezTo>
                      <a:pt x="40" y="10"/>
                      <a:pt x="39" y="10"/>
                      <a:pt x="39" y="10"/>
                    </a:cubicBezTo>
                    <a:cubicBezTo>
                      <a:pt x="35" y="14"/>
                      <a:pt x="30" y="19"/>
                      <a:pt x="23" y="25"/>
                    </a:cubicBezTo>
                    <a:cubicBezTo>
                      <a:pt x="17" y="32"/>
                      <a:pt x="9" y="39"/>
                      <a:pt x="0" y="48"/>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3" name="Freeform 211">
                <a:extLst>
                  <a:ext uri="{FF2B5EF4-FFF2-40B4-BE49-F238E27FC236}">
                    <a16:creationId xmlns:a16="http://schemas.microsoft.com/office/drawing/2014/main" id="{3A8570CF-B04D-40B8-A744-626791C0482F}"/>
                  </a:ext>
                </a:extLst>
              </p:cNvPr>
              <p:cNvSpPr>
                <a:spLocks/>
              </p:cNvSpPr>
              <p:nvPr/>
            </p:nvSpPr>
            <p:spPr bwMode="auto">
              <a:xfrm>
                <a:off x="4523" y="3855"/>
                <a:ext cx="121" cy="86"/>
              </a:xfrm>
              <a:custGeom>
                <a:avLst/>
                <a:gdLst>
                  <a:gd name="T0" fmla="*/ 0 w 51"/>
                  <a:gd name="T1" fmla="*/ 32 h 36"/>
                  <a:gd name="T2" fmla="*/ 1 w 51"/>
                  <a:gd name="T3" fmla="*/ 33 h 36"/>
                  <a:gd name="T4" fmla="*/ 5 w 51"/>
                  <a:gd name="T5" fmla="*/ 34 h 36"/>
                  <a:gd name="T6" fmla="*/ 11 w 51"/>
                  <a:gd name="T7" fmla="*/ 36 h 36"/>
                  <a:gd name="T8" fmla="*/ 29 w 51"/>
                  <a:gd name="T9" fmla="*/ 19 h 36"/>
                  <a:gd name="T10" fmla="*/ 51 w 51"/>
                  <a:gd name="T11" fmla="*/ 0 h 36"/>
                  <a:gd name="T12" fmla="*/ 49 w 51"/>
                  <a:gd name="T13" fmla="*/ 0 h 36"/>
                  <a:gd name="T14" fmla="*/ 45 w 51"/>
                  <a:gd name="T15" fmla="*/ 0 h 36"/>
                  <a:gd name="T16" fmla="*/ 42 w 51"/>
                  <a:gd name="T17" fmla="*/ 0 h 36"/>
                  <a:gd name="T18" fmla="*/ 40 w 51"/>
                  <a:gd name="T19" fmla="*/ 0 h 36"/>
                  <a:gd name="T20" fmla="*/ 0 w 51"/>
                  <a:gd name="T21"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36">
                    <a:moveTo>
                      <a:pt x="0" y="32"/>
                    </a:moveTo>
                    <a:cubicBezTo>
                      <a:pt x="0" y="32"/>
                      <a:pt x="0" y="32"/>
                      <a:pt x="1" y="33"/>
                    </a:cubicBezTo>
                    <a:cubicBezTo>
                      <a:pt x="3" y="33"/>
                      <a:pt x="4" y="34"/>
                      <a:pt x="5" y="34"/>
                    </a:cubicBezTo>
                    <a:cubicBezTo>
                      <a:pt x="8" y="35"/>
                      <a:pt x="11" y="36"/>
                      <a:pt x="11" y="36"/>
                    </a:cubicBezTo>
                    <a:cubicBezTo>
                      <a:pt x="16" y="32"/>
                      <a:pt x="22" y="26"/>
                      <a:pt x="29" y="19"/>
                    </a:cubicBezTo>
                    <a:cubicBezTo>
                      <a:pt x="36" y="13"/>
                      <a:pt x="43" y="6"/>
                      <a:pt x="51" y="0"/>
                    </a:cubicBezTo>
                    <a:cubicBezTo>
                      <a:pt x="51" y="0"/>
                      <a:pt x="50" y="0"/>
                      <a:pt x="49" y="0"/>
                    </a:cubicBezTo>
                    <a:cubicBezTo>
                      <a:pt x="48" y="0"/>
                      <a:pt x="47" y="0"/>
                      <a:pt x="45" y="0"/>
                    </a:cubicBezTo>
                    <a:cubicBezTo>
                      <a:pt x="44" y="1"/>
                      <a:pt x="43" y="0"/>
                      <a:pt x="42" y="0"/>
                    </a:cubicBezTo>
                    <a:cubicBezTo>
                      <a:pt x="41" y="0"/>
                      <a:pt x="40" y="0"/>
                      <a:pt x="40" y="0"/>
                    </a:cubicBezTo>
                    <a:cubicBezTo>
                      <a:pt x="32" y="6"/>
                      <a:pt x="20" y="16"/>
                      <a:pt x="0" y="32"/>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4" name="Freeform 212">
                <a:extLst>
                  <a:ext uri="{FF2B5EF4-FFF2-40B4-BE49-F238E27FC236}">
                    <a16:creationId xmlns:a16="http://schemas.microsoft.com/office/drawing/2014/main" id="{B28FF871-76CD-4999-8C05-5CEF68E675DF}"/>
                  </a:ext>
                </a:extLst>
              </p:cNvPr>
              <p:cNvSpPr>
                <a:spLocks/>
              </p:cNvSpPr>
              <p:nvPr/>
            </p:nvSpPr>
            <p:spPr bwMode="auto">
              <a:xfrm>
                <a:off x="4690" y="3810"/>
                <a:ext cx="83" cy="138"/>
              </a:xfrm>
              <a:custGeom>
                <a:avLst/>
                <a:gdLst>
                  <a:gd name="T0" fmla="*/ 0 w 35"/>
                  <a:gd name="T1" fmla="*/ 58 h 58"/>
                  <a:gd name="T2" fmla="*/ 7 w 35"/>
                  <a:gd name="T3" fmla="*/ 56 h 58"/>
                  <a:gd name="T4" fmla="*/ 12 w 35"/>
                  <a:gd name="T5" fmla="*/ 55 h 58"/>
                  <a:gd name="T6" fmla="*/ 14 w 35"/>
                  <a:gd name="T7" fmla="*/ 55 h 58"/>
                  <a:gd name="T8" fmla="*/ 22 w 35"/>
                  <a:gd name="T9" fmla="*/ 30 h 58"/>
                  <a:gd name="T10" fmla="*/ 35 w 35"/>
                  <a:gd name="T11" fmla="*/ 0 h 58"/>
                  <a:gd name="T12" fmla="*/ 34 w 35"/>
                  <a:gd name="T13" fmla="*/ 1 h 58"/>
                  <a:gd name="T14" fmla="*/ 31 w 35"/>
                  <a:gd name="T15" fmla="*/ 3 h 58"/>
                  <a:gd name="T16" fmla="*/ 26 w 35"/>
                  <a:gd name="T17" fmla="*/ 6 h 58"/>
                  <a:gd name="T18" fmla="*/ 14 w 35"/>
                  <a:gd name="T19" fmla="*/ 28 h 58"/>
                  <a:gd name="T20" fmla="*/ 0 w 35"/>
                  <a:gd name="T21"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58">
                    <a:moveTo>
                      <a:pt x="0" y="58"/>
                    </a:moveTo>
                    <a:cubicBezTo>
                      <a:pt x="0" y="58"/>
                      <a:pt x="4" y="57"/>
                      <a:pt x="7" y="56"/>
                    </a:cubicBezTo>
                    <a:cubicBezTo>
                      <a:pt x="9" y="56"/>
                      <a:pt x="11" y="55"/>
                      <a:pt x="12" y="55"/>
                    </a:cubicBezTo>
                    <a:cubicBezTo>
                      <a:pt x="13" y="55"/>
                      <a:pt x="14" y="55"/>
                      <a:pt x="14" y="55"/>
                    </a:cubicBezTo>
                    <a:cubicBezTo>
                      <a:pt x="16" y="48"/>
                      <a:pt x="19" y="40"/>
                      <a:pt x="22" y="30"/>
                    </a:cubicBezTo>
                    <a:cubicBezTo>
                      <a:pt x="26" y="21"/>
                      <a:pt x="30" y="11"/>
                      <a:pt x="35" y="0"/>
                    </a:cubicBezTo>
                    <a:cubicBezTo>
                      <a:pt x="35" y="0"/>
                      <a:pt x="35" y="0"/>
                      <a:pt x="34" y="1"/>
                    </a:cubicBezTo>
                    <a:cubicBezTo>
                      <a:pt x="33" y="2"/>
                      <a:pt x="32" y="2"/>
                      <a:pt x="31" y="3"/>
                    </a:cubicBezTo>
                    <a:cubicBezTo>
                      <a:pt x="28" y="4"/>
                      <a:pt x="26" y="6"/>
                      <a:pt x="26" y="6"/>
                    </a:cubicBezTo>
                    <a:cubicBezTo>
                      <a:pt x="23" y="12"/>
                      <a:pt x="19" y="20"/>
                      <a:pt x="14" y="28"/>
                    </a:cubicBezTo>
                    <a:cubicBezTo>
                      <a:pt x="10" y="37"/>
                      <a:pt x="4" y="47"/>
                      <a:pt x="0" y="58"/>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5" name="Freeform 213">
                <a:extLst>
                  <a:ext uri="{FF2B5EF4-FFF2-40B4-BE49-F238E27FC236}">
                    <a16:creationId xmlns:a16="http://schemas.microsoft.com/office/drawing/2014/main" id="{B174BD00-AA33-42C6-9E72-13B024005221}"/>
                  </a:ext>
                </a:extLst>
              </p:cNvPr>
              <p:cNvSpPr>
                <a:spLocks/>
              </p:cNvSpPr>
              <p:nvPr/>
            </p:nvSpPr>
            <p:spPr bwMode="auto">
              <a:xfrm>
                <a:off x="4320" y="3691"/>
                <a:ext cx="174" cy="109"/>
              </a:xfrm>
              <a:custGeom>
                <a:avLst/>
                <a:gdLst>
                  <a:gd name="T0" fmla="*/ 0 w 73"/>
                  <a:gd name="T1" fmla="*/ 0 h 46"/>
                  <a:gd name="T2" fmla="*/ 7 w 73"/>
                  <a:gd name="T3" fmla="*/ 20 h 46"/>
                  <a:gd name="T4" fmla="*/ 14 w 73"/>
                  <a:gd name="T5" fmla="*/ 33 h 46"/>
                  <a:gd name="T6" fmla="*/ 17 w 73"/>
                  <a:gd name="T7" fmla="*/ 39 h 46"/>
                  <a:gd name="T8" fmla="*/ 34 w 73"/>
                  <a:gd name="T9" fmla="*/ 40 h 46"/>
                  <a:gd name="T10" fmla="*/ 42 w 73"/>
                  <a:gd name="T11" fmla="*/ 41 h 46"/>
                  <a:gd name="T12" fmla="*/ 49 w 73"/>
                  <a:gd name="T13" fmla="*/ 42 h 46"/>
                  <a:gd name="T14" fmla="*/ 73 w 73"/>
                  <a:gd name="T15" fmla="*/ 46 h 46"/>
                  <a:gd name="T16" fmla="*/ 72 w 73"/>
                  <a:gd name="T17" fmla="*/ 45 h 46"/>
                  <a:gd name="T18" fmla="*/ 70 w 73"/>
                  <a:gd name="T19" fmla="*/ 44 h 46"/>
                  <a:gd name="T20" fmla="*/ 69 w 73"/>
                  <a:gd name="T21" fmla="*/ 42 h 46"/>
                  <a:gd name="T22" fmla="*/ 61 w 73"/>
                  <a:gd name="T23" fmla="*/ 34 h 46"/>
                  <a:gd name="T24" fmla="*/ 58 w 73"/>
                  <a:gd name="T25" fmla="*/ 29 h 46"/>
                  <a:gd name="T26" fmla="*/ 55 w 73"/>
                  <a:gd name="T27" fmla="*/ 24 h 46"/>
                  <a:gd name="T28" fmla="*/ 52 w 73"/>
                  <a:gd name="T29" fmla="*/ 19 h 46"/>
                  <a:gd name="T30" fmla="*/ 43 w 73"/>
                  <a:gd name="T31" fmla="*/ 15 h 46"/>
                  <a:gd name="T32" fmla="*/ 31 w 73"/>
                  <a:gd name="T33" fmla="*/ 10 h 46"/>
                  <a:gd name="T34" fmla="*/ 0 w 73"/>
                  <a:gd name="T35"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46">
                    <a:moveTo>
                      <a:pt x="0" y="0"/>
                    </a:moveTo>
                    <a:cubicBezTo>
                      <a:pt x="0" y="0"/>
                      <a:pt x="3" y="10"/>
                      <a:pt x="7" y="20"/>
                    </a:cubicBezTo>
                    <a:cubicBezTo>
                      <a:pt x="10" y="25"/>
                      <a:pt x="12" y="30"/>
                      <a:pt x="14" y="33"/>
                    </a:cubicBezTo>
                    <a:cubicBezTo>
                      <a:pt x="15" y="37"/>
                      <a:pt x="17" y="39"/>
                      <a:pt x="17" y="39"/>
                    </a:cubicBezTo>
                    <a:cubicBezTo>
                      <a:pt x="23" y="39"/>
                      <a:pt x="28" y="40"/>
                      <a:pt x="34" y="40"/>
                    </a:cubicBezTo>
                    <a:cubicBezTo>
                      <a:pt x="37" y="40"/>
                      <a:pt x="39" y="41"/>
                      <a:pt x="42" y="41"/>
                    </a:cubicBezTo>
                    <a:cubicBezTo>
                      <a:pt x="44" y="42"/>
                      <a:pt x="47" y="42"/>
                      <a:pt x="49" y="42"/>
                    </a:cubicBezTo>
                    <a:cubicBezTo>
                      <a:pt x="59" y="44"/>
                      <a:pt x="67" y="45"/>
                      <a:pt x="73" y="46"/>
                    </a:cubicBezTo>
                    <a:cubicBezTo>
                      <a:pt x="73" y="46"/>
                      <a:pt x="72" y="46"/>
                      <a:pt x="72" y="45"/>
                    </a:cubicBezTo>
                    <a:cubicBezTo>
                      <a:pt x="71" y="45"/>
                      <a:pt x="71" y="44"/>
                      <a:pt x="70" y="44"/>
                    </a:cubicBezTo>
                    <a:cubicBezTo>
                      <a:pt x="70" y="43"/>
                      <a:pt x="69" y="43"/>
                      <a:pt x="69" y="42"/>
                    </a:cubicBezTo>
                    <a:cubicBezTo>
                      <a:pt x="67" y="40"/>
                      <a:pt x="64" y="37"/>
                      <a:pt x="61" y="34"/>
                    </a:cubicBezTo>
                    <a:cubicBezTo>
                      <a:pt x="60" y="32"/>
                      <a:pt x="59" y="30"/>
                      <a:pt x="58" y="29"/>
                    </a:cubicBezTo>
                    <a:cubicBezTo>
                      <a:pt x="57" y="27"/>
                      <a:pt x="56" y="25"/>
                      <a:pt x="55" y="24"/>
                    </a:cubicBezTo>
                    <a:cubicBezTo>
                      <a:pt x="53" y="21"/>
                      <a:pt x="52" y="19"/>
                      <a:pt x="52" y="19"/>
                    </a:cubicBezTo>
                    <a:cubicBezTo>
                      <a:pt x="49" y="18"/>
                      <a:pt x="46" y="16"/>
                      <a:pt x="43" y="15"/>
                    </a:cubicBezTo>
                    <a:cubicBezTo>
                      <a:pt x="39" y="13"/>
                      <a:pt x="35" y="12"/>
                      <a:pt x="31" y="10"/>
                    </a:cubicBezTo>
                    <a:cubicBezTo>
                      <a:pt x="22" y="7"/>
                      <a:pt x="12" y="3"/>
                      <a:pt x="0"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6" name="Freeform 214">
                <a:extLst>
                  <a:ext uri="{FF2B5EF4-FFF2-40B4-BE49-F238E27FC236}">
                    <a16:creationId xmlns:a16="http://schemas.microsoft.com/office/drawing/2014/main" id="{3EC00007-C9E1-448F-991E-10F4B6E2DA11}"/>
                  </a:ext>
                </a:extLst>
              </p:cNvPr>
              <p:cNvSpPr>
                <a:spLocks/>
              </p:cNvSpPr>
              <p:nvPr/>
            </p:nvSpPr>
            <p:spPr bwMode="auto">
              <a:xfrm>
                <a:off x="4310" y="3648"/>
                <a:ext cx="127" cy="74"/>
              </a:xfrm>
              <a:custGeom>
                <a:avLst/>
                <a:gdLst>
                  <a:gd name="T0" fmla="*/ 0 w 53"/>
                  <a:gd name="T1" fmla="*/ 0 h 31"/>
                  <a:gd name="T2" fmla="*/ 1 w 53"/>
                  <a:gd name="T3" fmla="*/ 1 h 31"/>
                  <a:gd name="T4" fmla="*/ 1 w 53"/>
                  <a:gd name="T5" fmla="*/ 6 h 31"/>
                  <a:gd name="T6" fmla="*/ 2 w 53"/>
                  <a:gd name="T7" fmla="*/ 10 h 31"/>
                  <a:gd name="T8" fmla="*/ 3 w 53"/>
                  <a:gd name="T9" fmla="*/ 11 h 31"/>
                  <a:gd name="T10" fmla="*/ 26 w 53"/>
                  <a:gd name="T11" fmla="*/ 19 h 31"/>
                  <a:gd name="T12" fmla="*/ 53 w 53"/>
                  <a:gd name="T13" fmla="*/ 31 h 31"/>
                  <a:gd name="T14" fmla="*/ 52 w 53"/>
                  <a:gd name="T15" fmla="*/ 29 h 31"/>
                  <a:gd name="T16" fmla="*/ 50 w 53"/>
                  <a:gd name="T17" fmla="*/ 26 h 31"/>
                  <a:gd name="T18" fmla="*/ 48 w 53"/>
                  <a:gd name="T19" fmla="*/ 20 h 31"/>
                  <a:gd name="T20" fmla="*/ 40 w 53"/>
                  <a:gd name="T21" fmla="*/ 16 h 31"/>
                  <a:gd name="T22" fmla="*/ 35 w 53"/>
                  <a:gd name="T23" fmla="*/ 14 h 31"/>
                  <a:gd name="T24" fmla="*/ 30 w 53"/>
                  <a:gd name="T25" fmla="*/ 11 h 31"/>
                  <a:gd name="T26" fmla="*/ 0 w 53"/>
                  <a:gd name="T2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1">
                    <a:moveTo>
                      <a:pt x="0" y="0"/>
                    </a:moveTo>
                    <a:cubicBezTo>
                      <a:pt x="0" y="0"/>
                      <a:pt x="1" y="0"/>
                      <a:pt x="1" y="1"/>
                    </a:cubicBezTo>
                    <a:cubicBezTo>
                      <a:pt x="1" y="3"/>
                      <a:pt x="1" y="4"/>
                      <a:pt x="1" y="6"/>
                    </a:cubicBezTo>
                    <a:cubicBezTo>
                      <a:pt x="2" y="7"/>
                      <a:pt x="2" y="9"/>
                      <a:pt x="2" y="10"/>
                    </a:cubicBezTo>
                    <a:cubicBezTo>
                      <a:pt x="3" y="11"/>
                      <a:pt x="3" y="11"/>
                      <a:pt x="3" y="11"/>
                    </a:cubicBezTo>
                    <a:cubicBezTo>
                      <a:pt x="9" y="13"/>
                      <a:pt x="17" y="16"/>
                      <a:pt x="26" y="19"/>
                    </a:cubicBezTo>
                    <a:cubicBezTo>
                      <a:pt x="34" y="22"/>
                      <a:pt x="44" y="26"/>
                      <a:pt x="53" y="31"/>
                    </a:cubicBezTo>
                    <a:cubicBezTo>
                      <a:pt x="53" y="31"/>
                      <a:pt x="52" y="30"/>
                      <a:pt x="52" y="29"/>
                    </a:cubicBezTo>
                    <a:cubicBezTo>
                      <a:pt x="51" y="28"/>
                      <a:pt x="51" y="27"/>
                      <a:pt x="50" y="26"/>
                    </a:cubicBezTo>
                    <a:cubicBezTo>
                      <a:pt x="49" y="23"/>
                      <a:pt x="48" y="20"/>
                      <a:pt x="48" y="20"/>
                    </a:cubicBezTo>
                    <a:cubicBezTo>
                      <a:pt x="46" y="19"/>
                      <a:pt x="43" y="17"/>
                      <a:pt x="40" y="16"/>
                    </a:cubicBezTo>
                    <a:cubicBezTo>
                      <a:pt x="39" y="15"/>
                      <a:pt x="37" y="15"/>
                      <a:pt x="35" y="14"/>
                    </a:cubicBezTo>
                    <a:cubicBezTo>
                      <a:pt x="34" y="13"/>
                      <a:pt x="32" y="12"/>
                      <a:pt x="30" y="11"/>
                    </a:cubicBezTo>
                    <a:cubicBezTo>
                      <a:pt x="22" y="8"/>
                      <a:pt x="12" y="4"/>
                      <a:pt x="0"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7" name="Freeform 215">
                <a:extLst>
                  <a:ext uri="{FF2B5EF4-FFF2-40B4-BE49-F238E27FC236}">
                    <a16:creationId xmlns:a16="http://schemas.microsoft.com/office/drawing/2014/main" id="{59EC751C-B7C1-4E32-AEE3-1C7A4D90096F}"/>
                  </a:ext>
                </a:extLst>
              </p:cNvPr>
              <p:cNvSpPr>
                <a:spLocks/>
              </p:cNvSpPr>
              <p:nvPr/>
            </p:nvSpPr>
            <p:spPr bwMode="auto">
              <a:xfrm>
                <a:off x="4370" y="3798"/>
                <a:ext cx="155" cy="29"/>
              </a:xfrm>
              <a:custGeom>
                <a:avLst/>
                <a:gdLst>
                  <a:gd name="T0" fmla="*/ 0 w 65"/>
                  <a:gd name="T1" fmla="*/ 1 h 12"/>
                  <a:gd name="T2" fmla="*/ 3 w 65"/>
                  <a:gd name="T3" fmla="*/ 6 h 12"/>
                  <a:gd name="T4" fmla="*/ 6 w 65"/>
                  <a:gd name="T5" fmla="*/ 10 h 12"/>
                  <a:gd name="T6" fmla="*/ 7 w 65"/>
                  <a:gd name="T7" fmla="*/ 12 h 12"/>
                  <a:gd name="T8" fmla="*/ 43 w 65"/>
                  <a:gd name="T9" fmla="*/ 12 h 12"/>
                  <a:gd name="T10" fmla="*/ 65 w 65"/>
                  <a:gd name="T11" fmla="*/ 12 h 12"/>
                  <a:gd name="T12" fmla="*/ 64 w 65"/>
                  <a:gd name="T13" fmla="*/ 11 h 12"/>
                  <a:gd name="T14" fmla="*/ 63 w 65"/>
                  <a:gd name="T15" fmla="*/ 10 h 12"/>
                  <a:gd name="T16" fmla="*/ 61 w 65"/>
                  <a:gd name="T17" fmla="*/ 9 h 12"/>
                  <a:gd name="T18" fmla="*/ 58 w 65"/>
                  <a:gd name="T19" fmla="*/ 7 h 12"/>
                  <a:gd name="T20" fmla="*/ 57 w 65"/>
                  <a:gd name="T21" fmla="*/ 6 h 12"/>
                  <a:gd name="T22" fmla="*/ 32 w 65"/>
                  <a:gd name="T23" fmla="*/ 3 h 12"/>
                  <a:gd name="T24" fmla="*/ 0 w 65"/>
                  <a:gd name="T25"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12">
                    <a:moveTo>
                      <a:pt x="0" y="1"/>
                    </a:moveTo>
                    <a:cubicBezTo>
                      <a:pt x="0" y="1"/>
                      <a:pt x="2" y="4"/>
                      <a:pt x="3" y="6"/>
                    </a:cubicBezTo>
                    <a:cubicBezTo>
                      <a:pt x="4" y="8"/>
                      <a:pt x="5" y="9"/>
                      <a:pt x="6" y="10"/>
                    </a:cubicBezTo>
                    <a:cubicBezTo>
                      <a:pt x="7" y="11"/>
                      <a:pt x="7" y="12"/>
                      <a:pt x="7" y="12"/>
                    </a:cubicBezTo>
                    <a:cubicBezTo>
                      <a:pt x="16" y="11"/>
                      <a:pt x="29" y="11"/>
                      <a:pt x="43" y="12"/>
                    </a:cubicBezTo>
                    <a:cubicBezTo>
                      <a:pt x="50" y="12"/>
                      <a:pt x="58" y="12"/>
                      <a:pt x="65" y="12"/>
                    </a:cubicBezTo>
                    <a:cubicBezTo>
                      <a:pt x="65" y="12"/>
                      <a:pt x="65" y="11"/>
                      <a:pt x="64" y="11"/>
                    </a:cubicBezTo>
                    <a:cubicBezTo>
                      <a:pt x="64" y="11"/>
                      <a:pt x="63" y="10"/>
                      <a:pt x="63" y="10"/>
                    </a:cubicBezTo>
                    <a:cubicBezTo>
                      <a:pt x="62" y="10"/>
                      <a:pt x="62" y="9"/>
                      <a:pt x="61" y="9"/>
                    </a:cubicBezTo>
                    <a:cubicBezTo>
                      <a:pt x="60" y="8"/>
                      <a:pt x="59" y="7"/>
                      <a:pt x="58" y="7"/>
                    </a:cubicBezTo>
                    <a:cubicBezTo>
                      <a:pt x="58" y="6"/>
                      <a:pt x="57" y="6"/>
                      <a:pt x="57" y="6"/>
                    </a:cubicBezTo>
                    <a:cubicBezTo>
                      <a:pt x="51" y="5"/>
                      <a:pt x="42" y="4"/>
                      <a:pt x="32" y="3"/>
                    </a:cubicBezTo>
                    <a:cubicBezTo>
                      <a:pt x="22" y="2"/>
                      <a:pt x="11" y="0"/>
                      <a:pt x="0" y="1"/>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8" name="Freeform 216">
                <a:extLst>
                  <a:ext uri="{FF2B5EF4-FFF2-40B4-BE49-F238E27FC236}">
                    <a16:creationId xmlns:a16="http://schemas.microsoft.com/office/drawing/2014/main" id="{D3F9DBB6-B7C5-4F9F-9402-1E7A87F4B38D}"/>
                  </a:ext>
                </a:extLst>
              </p:cNvPr>
              <p:cNvSpPr>
                <a:spLocks/>
              </p:cNvSpPr>
              <p:nvPr/>
            </p:nvSpPr>
            <p:spPr bwMode="auto">
              <a:xfrm>
                <a:off x="4372" y="3361"/>
                <a:ext cx="81" cy="198"/>
              </a:xfrm>
              <a:custGeom>
                <a:avLst/>
                <a:gdLst>
                  <a:gd name="T0" fmla="*/ 33 w 34"/>
                  <a:gd name="T1" fmla="*/ 0 h 83"/>
                  <a:gd name="T2" fmla="*/ 31 w 34"/>
                  <a:gd name="T3" fmla="*/ 1 h 83"/>
                  <a:gd name="T4" fmla="*/ 27 w 34"/>
                  <a:gd name="T5" fmla="*/ 4 h 83"/>
                  <a:gd name="T6" fmla="*/ 16 w 34"/>
                  <a:gd name="T7" fmla="*/ 13 h 83"/>
                  <a:gd name="T8" fmla="*/ 5 w 34"/>
                  <a:gd name="T9" fmla="*/ 24 h 83"/>
                  <a:gd name="T10" fmla="*/ 1 w 34"/>
                  <a:gd name="T11" fmla="*/ 28 h 83"/>
                  <a:gd name="T12" fmla="*/ 0 w 34"/>
                  <a:gd name="T13" fmla="*/ 29 h 83"/>
                  <a:gd name="T14" fmla="*/ 9 w 34"/>
                  <a:gd name="T15" fmla="*/ 61 h 83"/>
                  <a:gd name="T16" fmla="*/ 16 w 34"/>
                  <a:gd name="T17" fmla="*/ 83 h 83"/>
                  <a:gd name="T18" fmla="*/ 22 w 34"/>
                  <a:gd name="T19" fmla="*/ 68 h 83"/>
                  <a:gd name="T20" fmla="*/ 28 w 34"/>
                  <a:gd name="T21" fmla="*/ 59 h 83"/>
                  <a:gd name="T22" fmla="*/ 30 w 34"/>
                  <a:gd name="T23" fmla="*/ 56 h 83"/>
                  <a:gd name="T24" fmla="*/ 31 w 34"/>
                  <a:gd name="T25" fmla="*/ 55 h 83"/>
                  <a:gd name="T26" fmla="*/ 33 w 34"/>
                  <a:gd name="T27" fmla="*/ 32 h 83"/>
                  <a:gd name="T28" fmla="*/ 33 w 34"/>
                  <a:gd name="T2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83">
                    <a:moveTo>
                      <a:pt x="33" y="0"/>
                    </a:moveTo>
                    <a:cubicBezTo>
                      <a:pt x="33" y="0"/>
                      <a:pt x="32" y="1"/>
                      <a:pt x="31" y="1"/>
                    </a:cubicBezTo>
                    <a:cubicBezTo>
                      <a:pt x="30" y="2"/>
                      <a:pt x="29" y="3"/>
                      <a:pt x="27" y="4"/>
                    </a:cubicBezTo>
                    <a:cubicBezTo>
                      <a:pt x="24" y="6"/>
                      <a:pt x="20" y="10"/>
                      <a:pt x="16" y="13"/>
                    </a:cubicBezTo>
                    <a:cubicBezTo>
                      <a:pt x="12" y="17"/>
                      <a:pt x="8" y="21"/>
                      <a:pt x="5" y="24"/>
                    </a:cubicBezTo>
                    <a:cubicBezTo>
                      <a:pt x="3" y="25"/>
                      <a:pt x="2" y="27"/>
                      <a:pt x="1" y="28"/>
                    </a:cubicBezTo>
                    <a:cubicBezTo>
                      <a:pt x="1" y="29"/>
                      <a:pt x="0" y="29"/>
                      <a:pt x="0" y="29"/>
                    </a:cubicBezTo>
                    <a:cubicBezTo>
                      <a:pt x="4" y="41"/>
                      <a:pt x="7" y="52"/>
                      <a:pt x="9" y="61"/>
                    </a:cubicBezTo>
                    <a:cubicBezTo>
                      <a:pt x="12" y="70"/>
                      <a:pt x="14" y="77"/>
                      <a:pt x="16" y="83"/>
                    </a:cubicBezTo>
                    <a:cubicBezTo>
                      <a:pt x="16" y="83"/>
                      <a:pt x="18" y="75"/>
                      <a:pt x="22" y="68"/>
                    </a:cubicBezTo>
                    <a:cubicBezTo>
                      <a:pt x="24" y="65"/>
                      <a:pt x="26" y="61"/>
                      <a:pt x="28" y="59"/>
                    </a:cubicBezTo>
                    <a:cubicBezTo>
                      <a:pt x="29" y="58"/>
                      <a:pt x="30" y="57"/>
                      <a:pt x="30" y="56"/>
                    </a:cubicBezTo>
                    <a:cubicBezTo>
                      <a:pt x="31" y="55"/>
                      <a:pt x="31" y="55"/>
                      <a:pt x="31" y="55"/>
                    </a:cubicBezTo>
                    <a:cubicBezTo>
                      <a:pt x="32" y="49"/>
                      <a:pt x="32" y="41"/>
                      <a:pt x="33" y="32"/>
                    </a:cubicBezTo>
                    <a:cubicBezTo>
                      <a:pt x="33" y="23"/>
                      <a:pt x="34" y="12"/>
                      <a:pt x="33"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9" name="Freeform 217">
                <a:extLst>
                  <a:ext uri="{FF2B5EF4-FFF2-40B4-BE49-F238E27FC236}">
                    <a16:creationId xmlns:a16="http://schemas.microsoft.com/office/drawing/2014/main" id="{9F671F47-9D43-43F9-B174-0CCBC96ECF86}"/>
                  </a:ext>
                </a:extLst>
              </p:cNvPr>
              <p:cNvSpPr>
                <a:spLocks/>
              </p:cNvSpPr>
              <p:nvPr/>
            </p:nvSpPr>
            <p:spPr bwMode="auto">
              <a:xfrm>
                <a:off x="4458" y="3340"/>
                <a:ext cx="34" cy="141"/>
              </a:xfrm>
              <a:custGeom>
                <a:avLst/>
                <a:gdLst>
                  <a:gd name="T0" fmla="*/ 14 w 14"/>
                  <a:gd name="T1" fmla="*/ 0 h 59"/>
                  <a:gd name="T2" fmla="*/ 8 w 14"/>
                  <a:gd name="T3" fmla="*/ 3 h 59"/>
                  <a:gd name="T4" fmla="*/ 4 w 14"/>
                  <a:gd name="T5" fmla="*/ 5 h 59"/>
                  <a:gd name="T6" fmla="*/ 2 w 14"/>
                  <a:gd name="T7" fmla="*/ 6 h 59"/>
                  <a:gd name="T8" fmla="*/ 0 w 14"/>
                  <a:gd name="T9" fmla="*/ 59 h 59"/>
                  <a:gd name="T10" fmla="*/ 1 w 14"/>
                  <a:gd name="T11" fmla="*/ 58 h 59"/>
                  <a:gd name="T12" fmla="*/ 4 w 14"/>
                  <a:gd name="T13" fmla="*/ 55 h 59"/>
                  <a:gd name="T14" fmla="*/ 7 w 14"/>
                  <a:gd name="T15" fmla="*/ 53 h 59"/>
                  <a:gd name="T16" fmla="*/ 8 w 14"/>
                  <a:gd name="T17" fmla="*/ 51 h 59"/>
                  <a:gd name="T18" fmla="*/ 11 w 14"/>
                  <a:gd name="T19" fmla="*/ 32 h 59"/>
                  <a:gd name="T20" fmla="*/ 12 w 14"/>
                  <a:gd name="T21" fmla="*/ 18 h 59"/>
                  <a:gd name="T22" fmla="*/ 14 w 14"/>
                  <a:gd name="T23"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59">
                    <a:moveTo>
                      <a:pt x="14" y="0"/>
                    </a:moveTo>
                    <a:cubicBezTo>
                      <a:pt x="14" y="0"/>
                      <a:pt x="11" y="1"/>
                      <a:pt x="8" y="3"/>
                    </a:cubicBezTo>
                    <a:cubicBezTo>
                      <a:pt x="7" y="4"/>
                      <a:pt x="5" y="4"/>
                      <a:pt x="4" y="5"/>
                    </a:cubicBezTo>
                    <a:cubicBezTo>
                      <a:pt x="3" y="5"/>
                      <a:pt x="2" y="6"/>
                      <a:pt x="2" y="6"/>
                    </a:cubicBezTo>
                    <a:cubicBezTo>
                      <a:pt x="3" y="19"/>
                      <a:pt x="3" y="40"/>
                      <a:pt x="0" y="59"/>
                    </a:cubicBezTo>
                    <a:cubicBezTo>
                      <a:pt x="0" y="59"/>
                      <a:pt x="0" y="59"/>
                      <a:pt x="1" y="58"/>
                    </a:cubicBezTo>
                    <a:cubicBezTo>
                      <a:pt x="2" y="57"/>
                      <a:pt x="3" y="56"/>
                      <a:pt x="4" y="55"/>
                    </a:cubicBezTo>
                    <a:cubicBezTo>
                      <a:pt x="5" y="54"/>
                      <a:pt x="6" y="53"/>
                      <a:pt x="7" y="53"/>
                    </a:cubicBezTo>
                    <a:cubicBezTo>
                      <a:pt x="7" y="52"/>
                      <a:pt x="8" y="51"/>
                      <a:pt x="8" y="51"/>
                    </a:cubicBezTo>
                    <a:cubicBezTo>
                      <a:pt x="9" y="47"/>
                      <a:pt x="10" y="40"/>
                      <a:pt x="11" y="32"/>
                    </a:cubicBezTo>
                    <a:cubicBezTo>
                      <a:pt x="11" y="27"/>
                      <a:pt x="12" y="23"/>
                      <a:pt x="12" y="18"/>
                    </a:cubicBezTo>
                    <a:cubicBezTo>
                      <a:pt x="12" y="12"/>
                      <a:pt x="13" y="7"/>
                      <a:pt x="14"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0" name="Freeform 218">
                <a:extLst>
                  <a:ext uri="{FF2B5EF4-FFF2-40B4-BE49-F238E27FC236}">
                    <a16:creationId xmlns:a16="http://schemas.microsoft.com/office/drawing/2014/main" id="{BD993190-0D60-4173-A6CD-CB1291E23AF5}"/>
                  </a:ext>
                </a:extLst>
              </p:cNvPr>
              <p:cNvSpPr>
                <a:spLocks/>
              </p:cNvSpPr>
              <p:nvPr/>
            </p:nvSpPr>
            <p:spPr bwMode="auto">
              <a:xfrm>
                <a:off x="4341" y="3447"/>
                <a:ext cx="67" cy="151"/>
              </a:xfrm>
              <a:custGeom>
                <a:avLst/>
                <a:gdLst>
                  <a:gd name="T0" fmla="*/ 8 w 28"/>
                  <a:gd name="T1" fmla="*/ 0 h 63"/>
                  <a:gd name="T2" fmla="*/ 7 w 28"/>
                  <a:gd name="T3" fmla="*/ 1 h 63"/>
                  <a:gd name="T4" fmla="*/ 4 w 28"/>
                  <a:gd name="T5" fmla="*/ 5 h 63"/>
                  <a:gd name="T6" fmla="*/ 0 w 28"/>
                  <a:gd name="T7" fmla="*/ 12 h 63"/>
                  <a:gd name="T8" fmla="*/ 12 w 28"/>
                  <a:gd name="T9" fmla="*/ 35 h 63"/>
                  <a:gd name="T10" fmla="*/ 27 w 28"/>
                  <a:gd name="T11" fmla="*/ 63 h 63"/>
                  <a:gd name="T12" fmla="*/ 27 w 28"/>
                  <a:gd name="T13" fmla="*/ 62 h 63"/>
                  <a:gd name="T14" fmla="*/ 27 w 28"/>
                  <a:gd name="T15" fmla="*/ 58 h 63"/>
                  <a:gd name="T16" fmla="*/ 28 w 28"/>
                  <a:gd name="T17" fmla="*/ 53 h 63"/>
                  <a:gd name="T18" fmla="*/ 19 w 28"/>
                  <a:gd name="T19" fmla="*/ 31 h 63"/>
                  <a:gd name="T20" fmla="*/ 8 w 28"/>
                  <a:gd name="T21"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63">
                    <a:moveTo>
                      <a:pt x="8" y="0"/>
                    </a:moveTo>
                    <a:cubicBezTo>
                      <a:pt x="8" y="0"/>
                      <a:pt x="8" y="0"/>
                      <a:pt x="7" y="1"/>
                    </a:cubicBezTo>
                    <a:cubicBezTo>
                      <a:pt x="6" y="2"/>
                      <a:pt x="5" y="4"/>
                      <a:pt x="4" y="5"/>
                    </a:cubicBezTo>
                    <a:cubicBezTo>
                      <a:pt x="2" y="8"/>
                      <a:pt x="0" y="12"/>
                      <a:pt x="0" y="12"/>
                    </a:cubicBezTo>
                    <a:cubicBezTo>
                      <a:pt x="3" y="18"/>
                      <a:pt x="7" y="26"/>
                      <a:pt x="12" y="35"/>
                    </a:cubicBezTo>
                    <a:cubicBezTo>
                      <a:pt x="16" y="44"/>
                      <a:pt x="21" y="54"/>
                      <a:pt x="27" y="63"/>
                    </a:cubicBezTo>
                    <a:cubicBezTo>
                      <a:pt x="27" y="63"/>
                      <a:pt x="27" y="62"/>
                      <a:pt x="27" y="62"/>
                    </a:cubicBezTo>
                    <a:cubicBezTo>
                      <a:pt x="27" y="61"/>
                      <a:pt x="27" y="59"/>
                      <a:pt x="27" y="58"/>
                    </a:cubicBezTo>
                    <a:cubicBezTo>
                      <a:pt x="27" y="56"/>
                      <a:pt x="28" y="53"/>
                      <a:pt x="28" y="53"/>
                    </a:cubicBezTo>
                    <a:cubicBezTo>
                      <a:pt x="25" y="48"/>
                      <a:pt x="22" y="40"/>
                      <a:pt x="19" y="31"/>
                    </a:cubicBezTo>
                    <a:cubicBezTo>
                      <a:pt x="16" y="21"/>
                      <a:pt x="13" y="10"/>
                      <a:pt x="8"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1" name="Freeform 219">
                <a:extLst>
                  <a:ext uri="{FF2B5EF4-FFF2-40B4-BE49-F238E27FC236}">
                    <a16:creationId xmlns:a16="http://schemas.microsoft.com/office/drawing/2014/main" id="{83C13D82-44DB-4B2C-B170-71C4560B7CED}"/>
                  </a:ext>
                </a:extLst>
              </p:cNvPr>
              <p:cNvSpPr>
                <a:spLocks/>
              </p:cNvSpPr>
              <p:nvPr/>
            </p:nvSpPr>
            <p:spPr bwMode="auto">
              <a:xfrm>
                <a:off x="4601" y="3352"/>
                <a:ext cx="201" cy="86"/>
              </a:xfrm>
              <a:custGeom>
                <a:avLst/>
                <a:gdLst>
                  <a:gd name="T0" fmla="*/ 84 w 84"/>
                  <a:gd name="T1" fmla="*/ 28 h 36"/>
                  <a:gd name="T2" fmla="*/ 79 w 84"/>
                  <a:gd name="T3" fmla="*/ 23 h 36"/>
                  <a:gd name="T4" fmla="*/ 77 w 84"/>
                  <a:gd name="T5" fmla="*/ 20 h 36"/>
                  <a:gd name="T6" fmla="*/ 74 w 84"/>
                  <a:gd name="T7" fmla="*/ 18 h 36"/>
                  <a:gd name="T8" fmla="*/ 68 w 84"/>
                  <a:gd name="T9" fmla="*/ 12 h 36"/>
                  <a:gd name="T10" fmla="*/ 55 w 84"/>
                  <a:gd name="T11" fmla="*/ 4 h 36"/>
                  <a:gd name="T12" fmla="*/ 51 w 84"/>
                  <a:gd name="T13" fmla="*/ 1 h 36"/>
                  <a:gd name="T14" fmla="*/ 49 w 84"/>
                  <a:gd name="T15" fmla="*/ 0 h 36"/>
                  <a:gd name="T16" fmla="*/ 33 w 84"/>
                  <a:gd name="T17" fmla="*/ 8 h 36"/>
                  <a:gd name="T18" fmla="*/ 26 w 84"/>
                  <a:gd name="T19" fmla="*/ 12 h 36"/>
                  <a:gd name="T20" fmla="*/ 20 w 84"/>
                  <a:gd name="T21" fmla="*/ 16 h 36"/>
                  <a:gd name="T22" fmla="*/ 8 w 84"/>
                  <a:gd name="T23" fmla="*/ 22 h 36"/>
                  <a:gd name="T24" fmla="*/ 4 w 84"/>
                  <a:gd name="T25" fmla="*/ 24 h 36"/>
                  <a:gd name="T26" fmla="*/ 0 w 84"/>
                  <a:gd name="T27" fmla="*/ 27 h 36"/>
                  <a:gd name="T28" fmla="*/ 1 w 84"/>
                  <a:gd name="T29" fmla="*/ 27 h 36"/>
                  <a:gd name="T30" fmla="*/ 5 w 84"/>
                  <a:gd name="T31" fmla="*/ 28 h 36"/>
                  <a:gd name="T32" fmla="*/ 9 w 84"/>
                  <a:gd name="T33" fmla="*/ 28 h 36"/>
                  <a:gd name="T34" fmla="*/ 15 w 84"/>
                  <a:gd name="T35" fmla="*/ 30 h 36"/>
                  <a:gd name="T36" fmla="*/ 21 w 84"/>
                  <a:gd name="T37" fmla="*/ 32 h 36"/>
                  <a:gd name="T38" fmla="*/ 23 w 84"/>
                  <a:gd name="T39" fmla="*/ 33 h 36"/>
                  <a:gd name="T40" fmla="*/ 25 w 84"/>
                  <a:gd name="T41" fmla="*/ 34 h 36"/>
                  <a:gd name="T42" fmla="*/ 30 w 84"/>
                  <a:gd name="T43" fmla="*/ 36 h 36"/>
                  <a:gd name="T44" fmla="*/ 39 w 84"/>
                  <a:gd name="T45" fmla="*/ 34 h 36"/>
                  <a:gd name="T46" fmla="*/ 52 w 84"/>
                  <a:gd name="T47" fmla="*/ 32 h 36"/>
                  <a:gd name="T48" fmla="*/ 67 w 84"/>
                  <a:gd name="T49" fmla="*/ 31 h 36"/>
                  <a:gd name="T50" fmla="*/ 84 w 84"/>
                  <a:gd name="T51"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 h="36">
                    <a:moveTo>
                      <a:pt x="84" y="28"/>
                    </a:moveTo>
                    <a:cubicBezTo>
                      <a:pt x="84" y="28"/>
                      <a:pt x="82" y="26"/>
                      <a:pt x="79" y="23"/>
                    </a:cubicBezTo>
                    <a:cubicBezTo>
                      <a:pt x="78" y="22"/>
                      <a:pt x="78" y="21"/>
                      <a:pt x="77" y="20"/>
                    </a:cubicBezTo>
                    <a:cubicBezTo>
                      <a:pt x="76" y="20"/>
                      <a:pt x="75" y="19"/>
                      <a:pt x="74" y="18"/>
                    </a:cubicBezTo>
                    <a:cubicBezTo>
                      <a:pt x="72" y="16"/>
                      <a:pt x="70" y="14"/>
                      <a:pt x="68" y="12"/>
                    </a:cubicBezTo>
                    <a:cubicBezTo>
                      <a:pt x="63" y="9"/>
                      <a:pt x="59" y="6"/>
                      <a:pt x="55" y="4"/>
                    </a:cubicBezTo>
                    <a:cubicBezTo>
                      <a:pt x="53" y="2"/>
                      <a:pt x="52" y="2"/>
                      <a:pt x="51" y="1"/>
                    </a:cubicBezTo>
                    <a:cubicBezTo>
                      <a:pt x="50" y="0"/>
                      <a:pt x="49" y="0"/>
                      <a:pt x="49" y="0"/>
                    </a:cubicBezTo>
                    <a:cubicBezTo>
                      <a:pt x="43" y="3"/>
                      <a:pt x="38" y="6"/>
                      <a:pt x="33" y="8"/>
                    </a:cubicBezTo>
                    <a:cubicBezTo>
                      <a:pt x="31" y="10"/>
                      <a:pt x="29" y="11"/>
                      <a:pt x="26" y="12"/>
                    </a:cubicBezTo>
                    <a:cubicBezTo>
                      <a:pt x="24" y="13"/>
                      <a:pt x="22" y="14"/>
                      <a:pt x="20" y="16"/>
                    </a:cubicBezTo>
                    <a:cubicBezTo>
                      <a:pt x="15" y="18"/>
                      <a:pt x="12" y="20"/>
                      <a:pt x="8" y="22"/>
                    </a:cubicBezTo>
                    <a:cubicBezTo>
                      <a:pt x="7" y="23"/>
                      <a:pt x="5" y="24"/>
                      <a:pt x="4" y="24"/>
                    </a:cubicBezTo>
                    <a:cubicBezTo>
                      <a:pt x="2" y="25"/>
                      <a:pt x="1" y="26"/>
                      <a:pt x="0" y="27"/>
                    </a:cubicBezTo>
                    <a:cubicBezTo>
                      <a:pt x="0" y="27"/>
                      <a:pt x="0" y="27"/>
                      <a:pt x="1" y="27"/>
                    </a:cubicBezTo>
                    <a:cubicBezTo>
                      <a:pt x="2" y="27"/>
                      <a:pt x="3" y="27"/>
                      <a:pt x="5" y="28"/>
                    </a:cubicBezTo>
                    <a:cubicBezTo>
                      <a:pt x="6" y="28"/>
                      <a:pt x="8" y="28"/>
                      <a:pt x="9" y="28"/>
                    </a:cubicBezTo>
                    <a:cubicBezTo>
                      <a:pt x="11" y="29"/>
                      <a:pt x="13" y="29"/>
                      <a:pt x="15" y="30"/>
                    </a:cubicBezTo>
                    <a:cubicBezTo>
                      <a:pt x="17" y="30"/>
                      <a:pt x="19" y="31"/>
                      <a:pt x="21" y="32"/>
                    </a:cubicBezTo>
                    <a:cubicBezTo>
                      <a:pt x="21" y="32"/>
                      <a:pt x="22" y="32"/>
                      <a:pt x="23" y="33"/>
                    </a:cubicBezTo>
                    <a:cubicBezTo>
                      <a:pt x="24" y="33"/>
                      <a:pt x="25" y="33"/>
                      <a:pt x="25" y="34"/>
                    </a:cubicBezTo>
                    <a:cubicBezTo>
                      <a:pt x="28" y="35"/>
                      <a:pt x="30" y="36"/>
                      <a:pt x="30" y="36"/>
                    </a:cubicBezTo>
                    <a:cubicBezTo>
                      <a:pt x="32" y="35"/>
                      <a:pt x="36" y="35"/>
                      <a:pt x="39" y="34"/>
                    </a:cubicBezTo>
                    <a:cubicBezTo>
                      <a:pt x="43" y="34"/>
                      <a:pt x="47" y="33"/>
                      <a:pt x="52" y="32"/>
                    </a:cubicBezTo>
                    <a:cubicBezTo>
                      <a:pt x="56" y="32"/>
                      <a:pt x="61" y="31"/>
                      <a:pt x="67" y="31"/>
                    </a:cubicBezTo>
                    <a:cubicBezTo>
                      <a:pt x="72" y="30"/>
                      <a:pt x="78" y="29"/>
                      <a:pt x="84" y="28"/>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2" name="Freeform 220">
                <a:extLst>
                  <a:ext uri="{FF2B5EF4-FFF2-40B4-BE49-F238E27FC236}">
                    <a16:creationId xmlns:a16="http://schemas.microsoft.com/office/drawing/2014/main" id="{C7D8A27C-0423-49F1-959F-810A6D09E2E9}"/>
                  </a:ext>
                </a:extLst>
              </p:cNvPr>
              <p:cNvSpPr>
                <a:spLocks/>
              </p:cNvSpPr>
              <p:nvPr/>
            </p:nvSpPr>
            <p:spPr bwMode="auto">
              <a:xfrm>
                <a:off x="4685" y="3430"/>
                <a:ext cx="143" cy="29"/>
              </a:xfrm>
              <a:custGeom>
                <a:avLst/>
                <a:gdLst>
                  <a:gd name="T0" fmla="*/ 60 w 60"/>
                  <a:gd name="T1" fmla="*/ 10 h 12"/>
                  <a:gd name="T2" fmla="*/ 59 w 60"/>
                  <a:gd name="T3" fmla="*/ 9 h 12"/>
                  <a:gd name="T4" fmla="*/ 57 w 60"/>
                  <a:gd name="T5" fmla="*/ 5 h 12"/>
                  <a:gd name="T6" fmla="*/ 53 w 60"/>
                  <a:gd name="T7" fmla="*/ 0 h 12"/>
                  <a:gd name="T8" fmla="*/ 42 w 60"/>
                  <a:gd name="T9" fmla="*/ 2 h 12"/>
                  <a:gd name="T10" fmla="*/ 29 w 60"/>
                  <a:gd name="T11" fmla="*/ 3 h 12"/>
                  <a:gd name="T12" fmla="*/ 22 w 60"/>
                  <a:gd name="T13" fmla="*/ 4 h 12"/>
                  <a:gd name="T14" fmla="*/ 15 w 60"/>
                  <a:gd name="T15" fmla="*/ 5 h 12"/>
                  <a:gd name="T16" fmla="*/ 7 w 60"/>
                  <a:gd name="T17" fmla="*/ 5 h 12"/>
                  <a:gd name="T18" fmla="*/ 0 w 60"/>
                  <a:gd name="T19" fmla="*/ 6 h 12"/>
                  <a:gd name="T20" fmla="*/ 2 w 60"/>
                  <a:gd name="T21" fmla="*/ 7 h 12"/>
                  <a:gd name="T22" fmla="*/ 5 w 60"/>
                  <a:gd name="T23" fmla="*/ 9 h 12"/>
                  <a:gd name="T24" fmla="*/ 8 w 60"/>
                  <a:gd name="T25" fmla="*/ 11 h 12"/>
                  <a:gd name="T26" fmla="*/ 9 w 60"/>
                  <a:gd name="T27" fmla="*/ 12 h 12"/>
                  <a:gd name="T28" fmla="*/ 60 w 60"/>
                  <a:gd name="T2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2">
                    <a:moveTo>
                      <a:pt x="60" y="10"/>
                    </a:moveTo>
                    <a:cubicBezTo>
                      <a:pt x="60" y="10"/>
                      <a:pt x="60" y="10"/>
                      <a:pt x="59" y="9"/>
                    </a:cubicBezTo>
                    <a:cubicBezTo>
                      <a:pt x="58" y="8"/>
                      <a:pt x="58" y="6"/>
                      <a:pt x="57" y="5"/>
                    </a:cubicBezTo>
                    <a:cubicBezTo>
                      <a:pt x="55" y="3"/>
                      <a:pt x="53" y="0"/>
                      <a:pt x="53" y="0"/>
                    </a:cubicBezTo>
                    <a:cubicBezTo>
                      <a:pt x="50" y="1"/>
                      <a:pt x="46" y="1"/>
                      <a:pt x="42" y="2"/>
                    </a:cubicBezTo>
                    <a:cubicBezTo>
                      <a:pt x="38" y="2"/>
                      <a:pt x="34" y="3"/>
                      <a:pt x="29" y="3"/>
                    </a:cubicBezTo>
                    <a:cubicBezTo>
                      <a:pt x="27" y="4"/>
                      <a:pt x="24" y="4"/>
                      <a:pt x="22" y="4"/>
                    </a:cubicBezTo>
                    <a:cubicBezTo>
                      <a:pt x="20" y="4"/>
                      <a:pt x="17" y="5"/>
                      <a:pt x="15" y="5"/>
                    </a:cubicBezTo>
                    <a:cubicBezTo>
                      <a:pt x="12" y="5"/>
                      <a:pt x="10" y="5"/>
                      <a:pt x="7" y="5"/>
                    </a:cubicBezTo>
                    <a:cubicBezTo>
                      <a:pt x="5" y="6"/>
                      <a:pt x="3" y="6"/>
                      <a:pt x="0" y="6"/>
                    </a:cubicBezTo>
                    <a:cubicBezTo>
                      <a:pt x="0" y="6"/>
                      <a:pt x="1" y="6"/>
                      <a:pt x="2" y="7"/>
                    </a:cubicBezTo>
                    <a:cubicBezTo>
                      <a:pt x="3" y="7"/>
                      <a:pt x="4" y="8"/>
                      <a:pt x="5" y="9"/>
                    </a:cubicBezTo>
                    <a:cubicBezTo>
                      <a:pt x="6" y="10"/>
                      <a:pt x="7" y="11"/>
                      <a:pt x="8" y="11"/>
                    </a:cubicBezTo>
                    <a:cubicBezTo>
                      <a:pt x="8" y="12"/>
                      <a:pt x="9" y="12"/>
                      <a:pt x="9" y="12"/>
                    </a:cubicBezTo>
                    <a:cubicBezTo>
                      <a:pt x="19" y="12"/>
                      <a:pt x="34" y="12"/>
                      <a:pt x="60" y="1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3" name="Freeform 221">
                <a:extLst>
                  <a:ext uri="{FF2B5EF4-FFF2-40B4-BE49-F238E27FC236}">
                    <a16:creationId xmlns:a16="http://schemas.microsoft.com/office/drawing/2014/main" id="{A9640A6C-4E88-4C9D-85E7-5D4B7813304F}"/>
                  </a:ext>
                </a:extLst>
              </p:cNvPr>
              <p:cNvSpPr>
                <a:spLocks/>
              </p:cNvSpPr>
              <p:nvPr/>
            </p:nvSpPr>
            <p:spPr bwMode="auto">
              <a:xfrm>
                <a:off x="4561" y="3330"/>
                <a:ext cx="138" cy="89"/>
              </a:xfrm>
              <a:custGeom>
                <a:avLst/>
                <a:gdLst>
                  <a:gd name="T0" fmla="*/ 58 w 58"/>
                  <a:gd name="T1" fmla="*/ 5 h 37"/>
                  <a:gd name="T2" fmla="*/ 56 w 58"/>
                  <a:gd name="T3" fmla="*/ 4 h 37"/>
                  <a:gd name="T4" fmla="*/ 52 w 58"/>
                  <a:gd name="T5" fmla="*/ 3 h 37"/>
                  <a:gd name="T6" fmla="*/ 47 w 58"/>
                  <a:gd name="T7" fmla="*/ 1 h 37"/>
                  <a:gd name="T8" fmla="*/ 45 w 58"/>
                  <a:gd name="T9" fmla="*/ 0 h 37"/>
                  <a:gd name="T10" fmla="*/ 0 w 58"/>
                  <a:gd name="T11" fmla="*/ 37 h 37"/>
                  <a:gd name="T12" fmla="*/ 5 w 58"/>
                  <a:gd name="T13" fmla="*/ 36 h 37"/>
                  <a:gd name="T14" fmla="*/ 8 w 58"/>
                  <a:gd name="T15" fmla="*/ 36 h 37"/>
                  <a:gd name="T16" fmla="*/ 10 w 58"/>
                  <a:gd name="T17" fmla="*/ 36 h 37"/>
                  <a:gd name="T18" fmla="*/ 30 w 58"/>
                  <a:gd name="T19" fmla="*/ 22 h 37"/>
                  <a:gd name="T20" fmla="*/ 37 w 58"/>
                  <a:gd name="T21" fmla="*/ 19 h 37"/>
                  <a:gd name="T22" fmla="*/ 44 w 58"/>
                  <a:gd name="T23" fmla="*/ 15 h 37"/>
                  <a:gd name="T24" fmla="*/ 51 w 58"/>
                  <a:gd name="T25" fmla="*/ 10 h 37"/>
                  <a:gd name="T26" fmla="*/ 55 w 58"/>
                  <a:gd name="T27" fmla="*/ 8 h 37"/>
                  <a:gd name="T28" fmla="*/ 58 w 58"/>
                  <a:gd name="T29" fmla="*/ 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37">
                    <a:moveTo>
                      <a:pt x="58" y="5"/>
                    </a:moveTo>
                    <a:cubicBezTo>
                      <a:pt x="58" y="5"/>
                      <a:pt x="57" y="5"/>
                      <a:pt x="56" y="4"/>
                    </a:cubicBezTo>
                    <a:cubicBezTo>
                      <a:pt x="55" y="4"/>
                      <a:pt x="53" y="3"/>
                      <a:pt x="52" y="3"/>
                    </a:cubicBezTo>
                    <a:cubicBezTo>
                      <a:pt x="50" y="2"/>
                      <a:pt x="48" y="1"/>
                      <a:pt x="47" y="1"/>
                    </a:cubicBezTo>
                    <a:cubicBezTo>
                      <a:pt x="46" y="0"/>
                      <a:pt x="45" y="0"/>
                      <a:pt x="45" y="0"/>
                    </a:cubicBezTo>
                    <a:cubicBezTo>
                      <a:pt x="34" y="9"/>
                      <a:pt x="16" y="22"/>
                      <a:pt x="0" y="37"/>
                    </a:cubicBezTo>
                    <a:cubicBezTo>
                      <a:pt x="0" y="37"/>
                      <a:pt x="3" y="37"/>
                      <a:pt x="5" y="36"/>
                    </a:cubicBezTo>
                    <a:cubicBezTo>
                      <a:pt x="6" y="36"/>
                      <a:pt x="8" y="36"/>
                      <a:pt x="8" y="36"/>
                    </a:cubicBezTo>
                    <a:cubicBezTo>
                      <a:pt x="9" y="36"/>
                      <a:pt x="10" y="36"/>
                      <a:pt x="10" y="36"/>
                    </a:cubicBezTo>
                    <a:cubicBezTo>
                      <a:pt x="15" y="32"/>
                      <a:pt x="22" y="28"/>
                      <a:pt x="30" y="22"/>
                    </a:cubicBezTo>
                    <a:cubicBezTo>
                      <a:pt x="32" y="21"/>
                      <a:pt x="34" y="20"/>
                      <a:pt x="37" y="19"/>
                    </a:cubicBezTo>
                    <a:cubicBezTo>
                      <a:pt x="39" y="17"/>
                      <a:pt x="41" y="16"/>
                      <a:pt x="44" y="15"/>
                    </a:cubicBezTo>
                    <a:cubicBezTo>
                      <a:pt x="46" y="13"/>
                      <a:pt x="49" y="12"/>
                      <a:pt x="51" y="10"/>
                    </a:cubicBezTo>
                    <a:cubicBezTo>
                      <a:pt x="52" y="9"/>
                      <a:pt x="53" y="9"/>
                      <a:pt x="55" y="8"/>
                    </a:cubicBezTo>
                    <a:cubicBezTo>
                      <a:pt x="56" y="7"/>
                      <a:pt x="57" y="6"/>
                      <a:pt x="58" y="5"/>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4" name="Freeform 222">
                <a:extLst>
                  <a:ext uri="{FF2B5EF4-FFF2-40B4-BE49-F238E27FC236}">
                    <a16:creationId xmlns:a16="http://schemas.microsoft.com/office/drawing/2014/main" id="{58EBF259-0628-47E1-AFB5-BB2613548749}"/>
                  </a:ext>
                </a:extLst>
              </p:cNvPr>
              <p:cNvSpPr>
                <a:spLocks/>
              </p:cNvSpPr>
              <p:nvPr/>
            </p:nvSpPr>
            <p:spPr bwMode="auto">
              <a:xfrm>
                <a:off x="4783" y="3581"/>
                <a:ext cx="95" cy="188"/>
              </a:xfrm>
              <a:custGeom>
                <a:avLst/>
                <a:gdLst>
                  <a:gd name="T0" fmla="*/ 17 w 40"/>
                  <a:gd name="T1" fmla="*/ 79 h 79"/>
                  <a:gd name="T2" fmla="*/ 18 w 40"/>
                  <a:gd name="T3" fmla="*/ 77 h 79"/>
                  <a:gd name="T4" fmla="*/ 21 w 40"/>
                  <a:gd name="T5" fmla="*/ 74 h 79"/>
                  <a:gd name="T6" fmla="*/ 25 w 40"/>
                  <a:gd name="T7" fmla="*/ 68 h 79"/>
                  <a:gd name="T8" fmla="*/ 30 w 40"/>
                  <a:gd name="T9" fmla="*/ 61 h 79"/>
                  <a:gd name="T10" fmla="*/ 37 w 40"/>
                  <a:gd name="T11" fmla="*/ 47 h 79"/>
                  <a:gd name="T12" fmla="*/ 39 w 40"/>
                  <a:gd name="T13" fmla="*/ 42 h 79"/>
                  <a:gd name="T14" fmla="*/ 40 w 40"/>
                  <a:gd name="T15" fmla="*/ 39 h 79"/>
                  <a:gd name="T16" fmla="*/ 34 w 40"/>
                  <a:gd name="T17" fmla="*/ 32 h 79"/>
                  <a:gd name="T18" fmla="*/ 29 w 40"/>
                  <a:gd name="T19" fmla="*/ 25 h 79"/>
                  <a:gd name="T20" fmla="*/ 23 w 40"/>
                  <a:gd name="T21" fmla="*/ 20 h 79"/>
                  <a:gd name="T22" fmla="*/ 18 w 40"/>
                  <a:gd name="T23" fmla="*/ 14 h 79"/>
                  <a:gd name="T24" fmla="*/ 13 w 40"/>
                  <a:gd name="T25" fmla="*/ 10 h 79"/>
                  <a:gd name="T26" fmla="*/ 8 w 40"/>
                  <a:gd name="T27" fmla="*/ 6 h 79"/>
                  <a:gd name="T28" fmla="*/ 6 w 40"/>
                  <a:gd name="T29" fmla="*/ 5 h 79"/>
                  <a:gd name="T30" fmla="*/ 4 w 40"/>
                  <a:gd name="T31" fmla="*/ 3 h 79"/>
                  <a:gd name="T32" fmla="*/ 0 w 40"/>
                  <a:gd name="T33" fmla="*/ 0 h 79"/>
                  <a:gd name="T34" fmla="*/ 1 w 40"/>
                  <a:gd name="T35" fmla="*/ 5 h 79"/>
                  <a:gd name="T36" fmla="*/ 3 w 40"/>
                  <a:gd name="T37" fmla="*/ 15 h 79"/>
                  <a:gd name="T38" fmla="*/ 3 w 40"/>
                  <a:gd name="T39" fmla="*/ 20 h 79"/>
                  <a:gd name="T40" fmla="*/ 2 w 40"/>
                  <a:gd name="T41" fmla="*/ 24 h 79"/>
                  <a:gd name="T42" fmla="*/ 2 w 40"/>
                  <a:gd name="T43" fmla="*/ 25 h 79"/>
                  <a:gd name="T44" fmla="*/ 2 w 40"/>
                  <a:gd name="T45" fmla="*/ 27 h 79"/>
                  <a:gd name="T46" fmla="*/ 1 w 40"/>
                  <a:gd name="T47" fmla="*/ 28 h 79"/>
                  <a:gd name="T48" fmla="*/ 5 w 40"/>
                  <a:gd name="T49" fmla="*/ 36 h 79"/>
                  <a:gd name="T50" fmla="*/ 6 w 40"/>
                  <a:gd name="T51" fmla="*/ 42 h 79"/>
                  <a:gd name="T52" fmla="*/ 8 w 40"/>
                  <a:gd name="T53" fmla="*/ 48 h 79"/>
                  <a:gd name="T54" fmla="*/ 12 w 40"/>
                  <a:gd name="T55" fmla="*/ 62 h 79"/>
                  <a:gd name="T56" fmla="*/ 17 w 40"/>
                  <a:gd name="T57"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0" h="79">
                    <a:moveTo>
                      <a:pt x="17" y="79"/>
                    </a:moveTo>
                    <a:cubicBezTo>
                      <a:pt x="17" y="79"/>
                      <a:pt x="17" y="78"/>
                      <a:pt x="18" y="77"/>
                    </a:cubicBezTo>
                    <a:cubicBezTo>
                      <a:pt x="19" y="77"/>
                      <a:pt x="20" y="75"/>
                      <a:pt x="21" y="74"/>
                    </a:cubicBezTo>
                    <a:cubicBezTo>
                      <a:pt x="22" y="72"/>
                      <a:pt x="24" y="70"/>
                      <a:pt x="25" y="68"/>
                    </a:cubicBezTo>
                    <a:cubicBezTo>
                      <a:pt x="27" y="66"/>
                      <a:pt x="28" y="64"/>
                      <a:pt x="30" y="61"/>
                    </a:cubicBezTo>
                    <a:cubicBezTo>
                      <a:pt x="33" y="57"/>
                      <a:pt x="36" y="51"/>
                      <a:pt x="37" y="47"/>
                    </a:cubicBezTo>
                    <a:cubicBezTo>
                      <a:pt x="38" y="45"/>
                      <a:pt x="39" y="43"/>
                      <a:pt x="39" y="42"/>
                    </a:cubicBezTo>
                    <a:cubicBezTo>
                      <a:pt x="40" y="40"/>
                      <a:pt x="40" y="39"/>
                      <a:pt x="40" y="39"/>
                    </a:cubicBezTo>
                    <a:cubicBezTo>
                      <a:pt x="38" y="37"/>
                      <a:pt x="36" y="35"/>
                      <a:pt x="34" y="32"/>
                    </a:cubicBezTo>
                    <a:cubicBezTo>
                      <a:pt x="32" y="30"/>
                      <a:pt x="30" y="28"/>
                      <a:pt x="29" y="25"/>
                    </a:cubicBezTo>
                    <a:cubicBezTo>
                      <a:pt x="27" y="23"/>
                      <a:pt x="25" y="21"/>
                      <a:pt x="23" y="20"/>
                    </a:cubicBezTo>
                    <a:cubicBezTo>
                      <a:pt x="21" y="18"/>
                      <a:pt x="20" y="16"/>
                      <a:pt x="18" y="14"/>
                    </a:cubicBezTo>
                    <a:cubicBezTo>
                      <a:pt x="16" y="13"/>
                      <a:pt x="14" y="12"/>
                      <a:pt x="13" y="10"/>
                    </a:cubicBezTo>
                    <a:cubicBezTo>
                      <a:pt x="11" y="9"/>
                      <a:pt x="9" y="8"/>
                      <a:pt x="8" y="6"/>
                    </a:cubicBezTo>
                    <a:cubicBezTo>
                      <a:pt x="7" y="6"/>
                      <a:pt x="7" y="5"/>
                      <a:pt x="6" y="5"/>
                    </a:cubicBezTo>
                    <a:cubicBezTo>
                      <a:pt x="5" y="4"/>
                      <a:pt x="4" y="4"/>
                      <a:pt x="4" y="3"/>
                    </a:cubicBezTo>
                    <a:cubicBezTo>
                      <a:pt x="2" y="2"/>
                      <a:pt x="1" y="1"/>
                      <a:pt x="0" y="0"/>
                    </a:cubicBezTo>
                    <a:cubicBezTo>
                      <a:pt x="0" y="0"/>
                      <a:pt x="0" y="2"/>
                      <a:pt x="1" y="5"/>
                    </a:cubicBezTo>
                    <a:cubicBezTo>
                      <a:pt x="2" y="8"/>
                      <a:pt x="3" y="11"/>
                      <a:pt x="3" y="15"/>
                    </a:cubicBezTo>
                    <a:cubicBezTo>
                      <a:pt x="3" y="17"/>
                      <a:pt x="3" y="18"/>
                      <a:pt x="3" y="20"/>
                    </a:cubicBezTo>
                    <a:cubicBezTo>
                      <a:pt x="3" y="21"/>
                      <a:pt x="2" y="23"/>
                      <a:pt x="2" y="24"/>
                    </a:cubicBezTo>
                    <a:cubicBezTo>
                      <a:pt x="2" y="24"/>
                      <a:pt x="2" y="25"/>
                      <a:pt x="2" y="25"/>
                    </a:cubicBezTo>
                    <a:cubicBezTo>
                      <a:pt x="2" y="26"/>
                      <a:pt x="2" y="26"/>
                      <a:pt x="2" y="27"/>
                    </a:cubicBezTo>
                    <a:cubicBezTo>
                      <a:pt x="1" y="27"/>
                      <a:pt x="1" y="28"/>
                      <a:pt x="1" y="28"/>
                    </a:cubicBezTo>
                    <a:cubicBezTo>
                      <a:pt x="3" y="30"/>
                      <a:pt x="3" y="33"/>
                      <a:pt x="5" y="36"/>
                    </a:cubicBezTo>
                    <a:cubicBezTo>
                      <a:pt x="5" y="38"/>
                      <a:pt x="6" y="40"/>
                      <a:pt x="6" y="42"/>
                    </a:cubicBezTo>
                    <a:cubicBezTo>
                      <a:pt x="7" y="44"/>
                      <a:pt x="8" y="46"/>
                      <a:pt x="8" y="48"/>
                    </a:cubicBezTo>
                    <a:cubicBezTo>
                      <a:pt x="9" y="52"/>
                      <a:pt x="10" y="57"/>
                      <a:pt x="12" y="62"/>
                    </a:cubicBezTo>
                    <a:cubicBezTo>
                      <a:pt x="13" y="68"/>
                      <a:pt x="15" y="73"/>
                      <a:pt x="17" y="79"/>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5" name="Freeform 223">
                <a:extLst>
                  <a:ext uri="{FF2B5EF4-FFF2-40B4-BE49-F238E27FC236}">
                    <a16:creationId xmlns:a16="http://schemas.microsoft.com/office/drawing/2014/main" id="{A501D8C6-EF52-4786-9707-34309C96DBE9}"/>
                  </a:ext>
                </a:extLst>
              </p:cNvPr>
              <p:cNvSpPr>
                <a:spLocks/>
              </p:cNvSpPr>
              <p:nvPr/>
            </p:nvSpPr>
            <p:spPr bwMode="auto">
              <a:xfrm>
                <a:off x="4769" y="3660"/>
                <a:ext cx="42" cy="138"/>
              </a:xfrm>
              <a:custGeom>
                <a:avLst/>
                <a:gdLst>
                  <a:gd name="T0" fmla="*/ 11 w 18"/>
                  <a:gd name="T1" fmla="*/ 58 h 58"/>
                  <a:gd name="T2" fmla="*/ 12 w 18"/>
                  <a:gd name="T3" fmla="*/ 57 h 58"/>
                  <a:gd name="T4" fmla="*/ 15 w 18"/>
                  <a:gd name="T5" fmla="*/ 55 h 58"/>
                  <a:gd name="T6" fmla="*/ 18 w 18"/>
                  <a:gd name="T7" fmla="*/ 51 h 58"/>
                  <a:gd name="T8" fmla="*/ 15 w 18"/>
                  <a:gd name="T9" fmla="*/ 40 h 58"/>
                  <a:gd name="T10" fmla="*/ 12 w 18"/>
                  <a:gd name="T11" fmla="*/ 27 h 58"/>
                  <a:gd name="T12" fmla="*/ 5 w 18"/>
                  <a:gd name="T13" fmla="*/ 0 h 58"/>
                  <a:gd name="T14" fmla="*/ 5 w 18"/>
                  <a:gd name="T15" fmla="*/ 1 h 58"/>
                  <a:gd name="T16" fmla="*/ 3 w 18"/>
                  <a:gd name="T17" fmla="*/ 4 h 58"/>
                  <a:gd name="T18" fmla="*/ 2 w 18"/>
                  <a:gd name="T19" fmla="*/ 6 h 58"/>
                  <a:gd name="T20" fmla="*/ 1 w 18"/>
                  <a:gd name="T21" fmla="*/ 7 h 58"/>
                  <a:gd name="T22" fmla="*/ 0 w 18"/>
                  <a:gd name="T23" fmla="*/ 8 h 58"/>
                  <a:gd name="T24" fmla="*/ 1 w 18"/>
                  <a:gd name="T25" fmla="*/ 12 h 58"/>
                  <a:gd name="T26" fmla="*/ 1 w 18"/>
                  <a:gd name="T27" fmla="*/ 17 h 58"/>
                  <a:gd name="T28" fmla="*/ 2 w 18"/>
                  <a:gd name="T29" fmla="*/ 22 h 58"/>
                  <a:gd name="T30" fmla="*/ 3 w 18"/>
                  <a:gd name="T31" fmla="*/ 28 h 58"/>
                  <a:gd name="T32" fmla="*/ 6 w 18"/>
                  <a:gd name="T33" fmla="*/ 42 h 58"/>
                  <a:gd name="T34" fmla="*/ 11 w 18"/>
                  <a:gd name="T35"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58">
                    <a:moveTo>
                      <a:pt x="11" y="58"/>
                    </a:moveTo>
                    <a:cubicBezTo>
                      <a:pt x="11" y="58"/>
                      <a:pt x="11" y="58"/>
                      <a:pt x="12" y="57"/>
                    </a:cubicBezTo>
                    <a:cubicBezTo>
                      <a:pt x="13" y="57"/>
                      <a:pt x="14" y="56"/>
                      <a:pt x="15" y="55"/>
                    </a:cubicBezTo>
                    <a:cubicBezTo>
                      <a:pt x="17" y="53"/>
                      <a:pt x="18" y="51"/>
                      <a:pt x="18" y="51"/>
                    </a:cubicBezTo>
                    <a:cubicBezTo>
                      <a:pt x="17" y="48"/>
                      <a:pt x="16" y="44"/>
                      <a:pt x="15" y="40"/>
                    </a:cubicBezTo>
                    <a:cubicBezTo>
                      <a:pt x="14" y="36"/>
                      <a:pt x="13" y="32"/>
                      <a:pt x="12" y="27"/>
                    </a:cubicBezTo>
                    <a:cubicBezTo>
                      <a:pt x="10" y="18"/>
                      <a:pt x="8" y="8"/>
                      <a:pt x="5" y="0"/>
                    </a:cubicBezTo>
                    <a:cubicBezTo>
                      <a:pt x="5" y="0"/>
                      <a:pt x="5" y="0"/>
                      <a:pt x="5" y="1"/>
                    </a:cubicBezTo>
                    <a:cubicBezTo>
                      <a:pt x="4" y="2"/>
                      <a:pt x="4" y="3"/>
                      <a:pt x="3" y="4"/>
                    </a:cubicBezTo>
                    <a:cubicBezTo>
                      <a:pt x="3" y="5"/>
                      <a:pt x="3" y="5"/>
                      <a:pt x="2" y="6"/>
                    </a:cubicBezTo>
                    <a:cubicBezTo>
                      <a:pt x="2" y="6"/>
                      <a:pt x="2" y="7"/>
                      <a:pt x="1" y="7"/>
                    </a:cubicBezTo>
                    <a:cubicBezTo>
                      <a:pt x="1" y="8"/>
                      <a:pt x="0" y="8"/>
                      <a:pt x="0" y="8"/>
                    </a:cubicBezTo>
                    <a:cubicBezTo>
                      <a:pt x="1" y="10"/>
                      <a:pt x="1" y="11"/>
                      <a:pt x="1" y="12"/>
                    </a:cubicBezTo>
                    <a:cubicBezTo>
                      <a:pt x="1" y="14"/>
                      <a:pt x="1" y="15"/>
                      <a:pt x="1" y="17"/>
                    </a:cubicBezTo>
                    <a:cubicBezTo>
                      <a:pt x="2" y="19"/>
                      <a:pt x="2" y="20"/>
                      <a:pt x="2" y="22"/>
                    </a:cubicBezTo>
                    <a:cubicBezTo>
                      <a:pt x="2" y="24"/>
                      <a:pt x="3" y="26"/>
                      <a:pt x="3" y="28"/>
                    </a:cubicBezTo>
                    <a:cubicBezTo>
                      <a:pt x="4" y="32"/>
                      <a:pt x="5" y="37"/>
                      <a:pt x="6" y="42"/>
                    </a:cubicBezTo>
                    <a:cubicBezTo>
                      <a:pt x="7" y="47"/>
                      <a:pt x="9" y="53"/>
                      <a:pt x="11" y="58"/>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6" name="Freeform 224">
                <a:extLst>
                  <a:ext uri="{FF2B5EF4-FFF2-40B4-BE49-F238E27FC236}">
                    <a16:creationId xmlns:a16="http://schemas.microsoft.com/office/drawing/2014/main" id="{445265A8-215E-4233-B859-F0C5E5756FC8}"/>
                  </a:ext>
                </a:extLst>
              </p:cNvPr>
              <p:cNvSpPr>
                <a:spLocks/>
              </p:cNvSpPr>
              <p:nvPr/>
            </p:nvSpPr>
            <p:spPr bwMode="auto">
              <a:xfrm>
                <a:off x="4766" y="3540"/>
                <a:ext cx="119" cy="112"/>
              </a:xfrm>
              <a:custGeom>
                <a:avLst/>
                <a:gdLst>
                  <a:gd name="T0" fmla="*/ 49 w 50"/>
                  <a:gd name="T1" fmla="*/ 47 h 47"/>
                  <a:gd name="T2" fmla="*/ 50 w 50"/>
                  <a:gd name="T3" fmla="*/ 45 h 47"/>
                  <a:gd name="T4" fmla="*/ 50 w 50"/>
                  <a:gd name="T5" fmla="*/ 42 h 47"/>
                  <a:gd name="T6" fmla="*/ 50 w 50"/>
                  <a:gd name="T7" fmla="*/ 39 h 47"/>
                  <a:gd name="T8" fmla="*/ 50 w 50"/>
                  <a:gd name="T9" fmla="*/ 34 h 47"/>
                  <a:gd name="T10" fmla="*/ 50 w 50"/>
                  <a:gd name="T11" fmla="*/ 32 h 47"/>
                  <a:gd name="T12" fmla="*/ 50 w 50"/>
                  <a:gd name="T13" fmla="*/ 31 h 47"/>
                  <a:gd name="T14" fmla="*/ 40 w 50"/>
                  <a:gd name="T15" fmla="*/ 25 h 47"/>
                  <a:gd name="T16" fmla="*/ 28 w 50"/>
                  <a:gd name="T17" fmla="*/ 17 h 47"/>
                  <a:gd name="T18" fmla="*/ 0 w 50"/>
                  <a:gd name="T19" fmla="*/ 0 h 47"/>
                  <a:gd name="T20" fmla="*/ 2 w 50"/>
                  <a:gd name="T21" fmla="*/ 5 h 47"/>
                  <a:gd name="T22" fmla="*/ 4 w 50"/>
                  <a:gd name="T23" fmla="*/ 9 h 47"/>
                  <a:gd name="T24" fmla="*/ 4 w 50"/>
                  <a:gd name="T25" fmla="*/ 10 h 47"/>
                  <a:gd name="T26" fmla="*/ 14 w 50"/>
                  <a:gd name="T27" fmla="*/ 17 h 47"/>
                  <a:gd name="T28" fmla="*/ 19 w 50"/>
                  <a:gd name="T29" fmla="*/ 21 h 47"/>
                  <a:gd name="T30" fmla="*/ 24 w 50"/>
                  <a:gd name="T31" fmla="*/ 25 h 47"/>
                  <a:gd name="T32" fmla="*/ 30 w 50"/>
                  <a:gd name="T33" fmla="*/ 30 h 47"/>
                  <a:gd name="T34" fmla="*/ 36 w 50"/>
                  <a:gd name="T35" fmla="*/ 35 h 47"/>
                  <a:gd name="T36" fmla="*/ 43 w 50"/>
                  <a:gd name="T37" fmla="*/ 41 h 47"/>
                  <a:gd name="T38" fmla="*/ 49 w 50"/>
                  <a:gd name="T3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47">
                    <a:moveTo>
                      <a:pt x="49" y="47"/>
                    </a:moveTo>
                    <a:cubicBezTo>
                      <a:pt x="49" y="47"/>
                      <a:pt x="49" y="46"/>
                      <a:pt x="50" y="45"/>
                    </a:cubicBezTo>
                    <a:cubicBezTo>
                      <a:pt x="50" y="44"/>
                      <a:pt x="50" y="43"/>
                      <a:pt x="50" y="42"/>
                    </a:cubicBezTo>
                    <a:cubicBezTo>
                      <a:pt x="50" y="41"/>
                      <a:pt x="50" y="40"/>
                      <a:pt x="50" y="39"/>
                    </a:cubicBezTo>
                    <a:cubicBezTo>
                      <a:pt x="50" y="37"/>
                      <a:pt x="50" y="35"/>
                      <a:pt x="50" y="34"/>
                    </a:cubicBezTo>
                    <a:cubicBezTo>
                      <a:pt x="50" y="33"/>
                      <a:pt x="50" y="33"/>
                      <a:pt x="50" y="32"/>
                    </a:cubicBezTo>
                    <a:cubicBezTo>
                      <a:pt x="50" y="32"/>
                      <a:pt x="50" y="31"/>
                      <a:pt x="50" y="31"/>
                    </a:cubicBezTo>
                    <a:cubicBezTo>
                      <a:pt x="48" y="29"/>
                      <a:pt x="44" y="27"/>
                      <a:pt x="40" y="25"/>
                    </a:cubicBezTo>
                    <a:cubicBezTo>
                      <a:pt x="37" y="22"/>
                      <a:pt x="33" y="20"/>
                      <a:pt x="28" y="17"/>
                    </a:cubicBezTo>
                    <a:cubicBezTo>
                      <a:pt x="19" y="12"/>
                      <a:pt x="10" y="7"/>
                      <a:pt x="0" y="0"/>
                    </a:cubicBezTo>
                    <a:cubicBezTo>
                      <a:pt x="0" y="0"/>
                      <a:pt x="1" y="3"/>
                      <a:pt x="2" y="5"/>
                    </a:cubicBezTo>
                    <a:cubicBezTo>
                      <a:pt x="3" y="7"/>
                      <a:pt x="4" y="8"/>
                      <a:pt x="4" y="9"/>
                    </a:cubicBezTo>
                    <a:cubicBezTo>
                      <a:pt x="4" y="10"/>
                      <a:pt x="4" y="10"/>
                      <a:pt x="4" y="10"/>
                    </a:cubicBezTo>
                    <a:cubicBezTo>
                      <a:pt x="7" y="12"/>
                      <a:pt x="10" y="14"/>
                      <a:pt x="14" y="17"/>
                    </a:cubicBezTo>
                    <a:cubicBezTo>
                      <a:pt x="15" y="18"/>
                      <a:pt x="17" y="19"/>
                      <a:pt x="19" y="21"/>
                    </a:cubicBezTo>
                    <a:cubicBezTo>
                      <a:pt x="21" y="22"/>
                      <a:pt x="23" y="23"/>
                      <a:pt x="24" y="25"/>
                    </a:cubicBezTo>
                    <a:cubicBezTo>
                      <a:pt x="27" y="26"/>
                      <a:pt x="28" y="28"/>
                      <a:pt x="30" y="30"/>
                    </a:cubicBezTo>
                    <a:cubicBezTo>
                      <a:pt x="32" y="31"/>
                      <a:pt x="35" y="33"/>
                      <a:pt x="36" y="35"/>
                    </a:cubicBezTo>
                    <a:cubicBezTo>
                      <a:pt x="39" y="37"/>
                      <a:pt x="41" y="39"/>
                      <a:pt x="43" y="41"/>
                    </a:cubicBezTo>
                    <a:cubicBezTo>
                      <a:pt x="45" y="43"/>
                      <a:pt x="47" y="45"/>
                      <a:pt x="49" y="47"/>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7" name="Freeform 225">
                <a:extLst>
                  <a:ext uri="{FF2B5EF4-FFF2-40B4-BE49-F238E27FC236}">
                    <a16:creationId xmlns:a16="http://schemas.microsoft.com/office/drawing/2014/main" id="{9AD79CAD-4EC5-4AEC-B465-D24703C40A68}"/>
                  </a:ext>
                </a:extLst>
              </p:cNvPr>
              <p:cNvSpPr>
                <a:spLocks/>
              </p:cNvSpPr>
              <p:nvPr/>
            </p:nvSpPr>
            <p:spPr bwMode="auto">
              <a:xfrm>
                <a:off x="4477" y="3760"/>
                <a:ext cx="191" cy="88"/>
              </a:xfrm>
              <a:custGeom>
                <a:avLst/>
                <a:gdLst>
                  <a:gd name="T0" fmla="*/ 0 w 80"/>
                  <a:gd name="T1" fmla="*/ 10 h 37"/>
                  <a:gd name="T2" fmla="*/ 1 w 80"/>
                  <a:gd name="T3" fmla="*/ 11 h 37"/>
                  <a:gd name="T4" fmla="*/ 5 w 80"/>
                  <a:gd name="T5" fmla="*/ 15 h 37"/>
                  <a:gd name="T6" fmla="*/ 17 w 80"/>
                  <a:gd name="T7" fmla="*/ 26 h 37"/>
                  <a:gd name="T8" fmla="*/ 31 w 80"/>
                  <a:gd name="T9" fmla="*/ 34 h 37"/>
                  <a:gd name="T10" fmla="*/ 36 w 80"/>
                  <a:gd name="T11" fmla="*/ 36 h 37"/>
                  <a:gd name="T12" fmla="*/ 38 w 80"/>
                  <a:gd name="T13" fmla="*/ 37 h 37"/>
                  <a:gd name="T14" fmla="*/ 65 w 80"/>
                  <a:gd name="T15" fmla="*/ 19 h 37"/>
                  <a:gd name="T16" fmla="*/ 80 w 80"/>
                  <a:gd name="T17" fmla="*/ 3 h 37"/>
                  <a:gd name="T18" fmla="*/ 79 w 80"/>
                  <a:gd name="T19" fmla="*/ 3 h 37"/>
                  <a:gd name="T20" fmla="*/ 76 w 80"/>
                  <a:gd name="T21" fmla="*/ 4 h 37"/>
                  <a:gd name="T22" fmla="*/ 67 w 80"/>
                  <a:gd name="T23" fmla="*/ 4 h 37"/>
                  <a:gd name="T24" fmla="*/ 58 w 80"/>
                  <a:gd name="T25" fmla="*/ 2 h 37"/>
                  <a:gd name="T26" fmla="*/ 55 w 80"/>
                  <a:gd name="T27" fmla="*/ 1 h 37"/>
                  <a:gd name="T28" fmla="*/ 53 w 80"/>
                  <a:gd name="T29" fmla="*/ 0 h 37"/>
                  <a:gd name="T30" fmla="*/ 32 w 80"/>
                  <a:gd name="T31" fmla="*/ 5 h 37"/>
                  <a:gd name="T32" fmla="*/ 0 w 80"/>
                  <a:gd name="T33" fmla="*/ 1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 h="37">
                    <a:moveTo>
                      <a:pt x="0" y="10"/>
                    </a:moveTo>
                    <a:cubicBezTo>
                      <a:pt x="0" y="10"/>
                      <a:pt x="1" y="11"/>
                      <a:pt x="1" y="11"/>
                    </a:cubicBezTo>
                    <a:cubicBezTo>
                      <a:pt x="2" y="12"/>
                      <a:pt x="4" y="14"/>
                      <a:pt x="5" y="15"/>
                    </a:cubicBezTo>
                    <a:cubicBezTo>
                      <a:pt x="8" y="18"/>
                      <a:pt x="13" y="22"/>
                      <a:pt x="17" y="26"/>
                    </a:cubicBezTo>
                    <a:cubicBezTo>
                      <a:pt x="22" y="29"/>
                      <a:pt x="27" y="32"/>
                      <a:pt x="31" y="34"/>
                    </a:cubicBezTo>
                    <a:cubicBezTo>
                      <a:pt x="33" y="35"/>
                      <a:pt x="35" y="36"/>
                      <a:pt x="36" y="36"/>
                    </a:cubicBezTo>
                    <a:cubicBezTo>
                      <a:pt x="37" y="37"/>
                      <a:pt x="38" y="37"/>
                      <a:pt x="38" y="37"/>
                    </a:cubicBezTo>
                    <a:cubicBezTo>
                      <a:pt x="48" y="30"/>
                      <a:pt x="58" y="24"/>
                      <a:pt x="65" y="19"/>
                    </a:cubicBezTo>
                    <a:cubicBezTo>
                      <a:pt x="72" y="13"/>
                      <a:pt x="77" y="7"/>
                      <a:pt x="80" y="3"/>
                    </a:cubicBezTo>
                    <a:cubicBezTo>
                      <a:pt x="80" y="3"/>
                      <a:pt x="80" y="3"/>
                      <a:pt x="79" y="3"/>
                    </a:cubicBezTo>
                    <a:cubicBezTo>
                      <a:pt x="79" y="3"/>
                      <a:pt x="78" y="4"/>
                      <a:pt x="76" y="4"/>
                    </a:cubicBezTo>
                    <a:cubicBezTo>
                      <a:pt x="74" y="4"/>
                      <a:pt x="71" y="4"/>
                      <a:pt x="67" y="4"/>
                    </a:cubicBezTo>
                    <a:cubicBezTo>
                      <a:pt x="64" y="3"/>
                      <a:pt x="60" y="2"/>
                      <a:pt x="58" y="2"/>
                    </a:cubicBezTo>
                    <a:cubicBezTo>
                      <a:pt x="56" y="1"/>
                      <a:pt x="55" y="1"/>
                      <a:pt x="55" y="1"/>
                    </a:cubicBezTo>
                    <a:cubicBezTo>
                      <a:pt x="54" y="0"/>
                      <a:pt x="53" y="0"/>
                      <a:pt x="53" y="0"/>
                    </a:cubicBezTo>
                    <a:cubicBezTo>
                      <a:pt x="48" y="2"/>
                      <a:pt x="41" y="3"/>
                      <a:pt x="32" y="5"/>
                    </a:cubicBezTo>
                    <a:cubicBezTo>
                      <a:pt x="23" y="7"/>
                      <a:pt x="12" y="8"/>
                      <a:pt x="0" y="1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8" name="Freeform 226">
                <a:extLst>
                  <a:ext uri="{FF2B5EF4-FFF2-40B4-BE49-F238E27FC236}">
                    <a16:creationId xmlns:a16="http://schemas.microsoft.com/office/drawing/2014/main" id="{A0E46A13-6817-403F-856E-00457997232E}"/>
                  </a:ext>
                </a:extLst>
              </p:cNvPr>
              <p:cNvSpPr>
                <a:spLocks/>
              </p:cNvSpPr>
              <p:nvPr/>
            </p:nvSpPr>
            <p:spPr bwMode="auto">
              <a:xfrm>
                <a:off x="4451" y="3741"/>
                <a:ext cx="141" cy="28"/>
              </a:xfrm>
              <a:custGeom>
                <a:avLst/>
                <a:gdLst>
                  <a:gd name="T0" fmla="*/ 0 w 59"/>
                  <a:gd name="T1" fmla="*/ 2 h 12"/>
                  <a:gd name="T2" fmla="*/ 1 w 59"/>
                  <a:gd name="T3" fmla="*/ 4 h 12"/>
                  <a:gd name="T4" fmla="*/ 3 w 59"/>
                  <a:gd name="T5" fmla="*/ 7 h 12"/>
                  <a:gd name="T6" fmla="*/ 5 w 59"/>
                  <a:gd name="T7" fmla="*/ 11 h 12"/>
                  <a:gd name="T8" fmla="*/ 7 w 59"/>
                  <a:gd name="T9" fmla="*/ 12 h 12"/>
                  <a:gd name="T10" fmla="*/ 59 w 59"/>
                  <a:gd name="T11" fmla="*/ 5 h 12"/>
                  <a:gd name="T12" fmla="*/ 58 w 59"/>
                  <a:gd name="T13" fmla="*/ 5 h 12"/>
                  <a:gd name="T14" fmla="*/ 55 w 59"/>
                  <a:gd name="T15" fmla="*/ 3 h 12"/>
                  <a:gd name="T16" fmla="*/ 52 w 59"/>
                  <a:gd name="T17" fmla="*/ 1 h 12"/>
                  <a:gd name="T18" fmla="*/ 51 w 59"/>
                  <a:gd name="T19" fmla="*/ 0 h 12"/>
                  <a:gd name="T20" fmla="*/ 0 w 59"/>
                  <a:gd name="T2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
                    <a:moveTo>
                      <a:pt x="0" y="2"/>
                    </a:moveTo>
                    <a:cubicBezTo>
                      <a:pt x="0" y="2"/>
                      <a:pt x="0" y="3"/>
                      <a:pt x="1" y="4"/>
                    </a:cubicBezTo>
                    <a:cubicBezTo>
                      <a:pt x="1" y="5"/>
                      <a:pt x="2" y="6"/>
                      <a:pt x="3" y="7"/>
                    </a:cubicBezTo>
                    <a:cubicBezTo>
                      <a:pt x="4" y="9"/>
                      <a:pt x="5" y="10"/>
                      <a:pt x="5" y="11"/>
                    </a:cubicBezTo>
                    <a:cubicBezTo>
                      <a:pt x="6" y="12"/>
                      <a:pt x="7" y="12"/>
                      <a:pt x="7" y="12"/>
                    </a:cubicBezTo>
                    <a:cubicBezTo>
                      <a:pt x="20" y="11"/>
                      <a:pt x="41" y="9"/>
                      <a:pt x="59" y="5"/>
                    </a:cubicBezTo>
                    <a:cubicBezTo>
                      <a:pt x="59" y="5"/>
                      <a:pt x="59" y="5"/>
                      <a:pt x="58" y="5"/>
                    </a:cubicBezTo>
                    <a:cubicBezTo>
                      <a:pt x="57" y="4"/>
                      <a:pt x="56" y="3"/>
                      <a:pt x="55" y="3"/>
                    </a:cubicBezTo>
                    <a:cubicBezTo>
                      <a:pt x="54" y="2"/>
                      <a:pt x="53" y="1"/>
                      <a:pt x="52" y="1"/>
                    </a:cubicBezTo>
                    <a:cubicBezTo>
                      <a:pt x="51" y="0"/>
                      <a:pt x="51" y="0"/>
                      <a:pt x="51" y="0"/>
                    </a:cubicBezTo>
                    <a:cubicBezTo>
                      <a:pt x="41" y="0"/>
                      <a:pt x="26" y="2"/>
                      <a:pt x="0" y="2"/>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9" name="Freeform 227">
                <a:extLst>
                  <a:ext uri="{FF2B5EF4-FFF2-40B4-BE49-F238E27FC236}">
                    <a16:creationId xmlns:a16="http://schemas.microsoft.com/office/drawing/2014/main" id="{F2964707-D4EF-42E1-9376-4005EE528608}"/>
                  </a:ext>
                </a:extLst>
              </p:cNvPr>
              <p:cNvSpPr>
                <a:spLocks/>
              </p:cNvSpPr>
              <p:nvPr/>
            </p:nvSpPr>
            <p:spPr bwMode="auto">
              <a:xfrm>
                <a:off x="4587" y="3755"/>
                <a:ext cx="112" cy="110"/>
              </a:xfrm>
              <a:custGeom>
                <a:avLst/>
                <a:gdLst>
                  <a:gd name="T0" fmla="*/ 0 w 47"/>
                  <a:gd name="T1" fmla="*/ 42 h 46"/>
                  <a:gd name="T2" fmla="*/ 2 w 47"/>
                  <a:gd name="T3" fmla="*/ 43 h 46"/>
                  <a:gd name="T4" fmla="*/ 7 w 47"/>
                  <a:gd name="T5" fmla="*/ 44 h 46"/>
                  <a:gd name="T6" fmla="*/ 12 w 47"/>
                  <a:gd name="T7" fmla="*/ 45 h 46"/>
                  <a:gd name="T8" fmla="*/ 15 w 47"/>
                  <a:gd name="T9" fmla="*/ 46 h 46"/>
                  <a:gd name="T10" fmla="*/ 33 w 47"/>
                  <a:gd name="T11" fmla="*/ 26 h 46"/>
                  <a:gd name="T12" fmla="*/ 41 w 47"/>
                  <a:gd name="T13" fmla="*/ 13 h 46"/>
                  <a:gd name="T14" fmla="*/ 47 w 47"/>
                  <a:gd name="T15" fmla="*/ 0 h 46"/>
                  <a:gd name="T16" fmla="*/ 46 w 47"/>
                  <a:gd name="T17" fmla="*/ 0 h 46"/>
                  <a:gd name="T18" fmla="*/ 44 w 47"/>
                  <a:gd name="T19" fmla="*/ 2 h 46"/>
                  <a:gd name="T20" fmla="*/ 41 w 47"/>
                  <a:gd name="T21" fmla="*/ 3 h 46"/>
                  <a:gd name="T22" fmla="*/ 40 w 47"/>
                  <a:gd name="T23" fmla="*/ 3 h 46"/>
                  <a:gd name="T24" fmla="*/ 34 w 47"/>
                  <a:gd name="T25" fmla="*/ 12 h 46"/>
                  <a:gd name="T26" fmla="*/ 26 w 47"/>
                  <a:gd name="T27" fmla="*/ 21 h 46"/>
                  <a:gd name="T28" fmla="*/ 14 w 47"/>
                  <a:gd name="T29" fmla="*/ 32 h 46"/>
                  <a:gd name="T30" fmla="*/ 0 w 47"/>
                  <a:gd name="T31"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0" y="42"/>
                    </a:moveTo>
                    <a:cubicBezTo>
                      <a:pt x="0" y="42"/>
                      <a:pt x="1" y="43"/>
                      <a:pt x="2" y="43"/>
                    </a:cubicBezTo>
                    <a:cubicBezTo>
                      <a:pt x="4" y="43"/>
                      <a:pt x="5" y="44"/>
                      <a:pt x="7" y="44"/>
                    </a:cubicBezTo>
                    <a:cubicBezTo>
                      <a:pt x="9" y="45"/>
                      <a:pt x="11" y="45"/>
                      <a:pt x="12" y="45"/>
                    </a:cubicBezTo>
                    <a:cubicBezTo>
                      <a:pt x="14" y="46"/>
                      <a:pt x="15" y="46"/>
                      <a:pt x="15" y="46"/>
                    </a:cubicBezTo>
                    <a:cubicBezTo>
                      <a:pt x="20" y="41"/>
                      <a:pt x="26" y="34"/>
                      <a:pt x="33" y="26"/>
                    </a:cubicBezTo>
                    <a:cubicBezTo>
                      <a:pt x="36" y="22"/>
                      <a:pt x="39" y="18"/>
                      <a:pt x="41" y="13"/>
                    </a:cubicBezTo>
                    <a:cubicBezTo>
                      <a:pt x="43" y="9"/>
                      <a:pt x="46" y="4"/>
                      <a:pt x="47" y="0"/>
                    </a:cubicBezTo>
                    <a:cubicBezTo>
                      <a:pt x="47" y="0"/>
                      <a:pt x="47" y="0"/>
                      <a:pt x="46" y="0"/>
                    </a:cubicBezTo>
                    <a:cubicBezTo>
                      <a:pt x="45" y="1"/>
                      <a:pt x="44" y="1"/>
                      <a:pt x="44" y="2"/>
                    </a:cubicBezTo>
                    <a:cubicBezTo>
                      <a:pt x="43" y="2"/>
                      <a:pt x="42" y="3"/>
                      <a:pt x="41" y="3"/>
                    </a:cubicBezTo>
                    <a:cubicBezTo>
                      <a:pt x="40" y="3"/>
                      <a:pt x="40" y="3"/>
                      <a:pt x="40" y="3"/>
                    </a:cubicBezTo>
                    <a:cubicBezTo>
                      <a:pt x="38" y="6"/>
                      <a:pt x="37" y="9"/>
                      <a:pt x="34" y="12"/>
                    </a:cubicBezTo>
                    <a:cubicBezTo>
                      <a:pt x="32" y="15"/>
                      <a:pt x="29" y="18"/>
                      <a:pt x="26" y="21"/>
                    </a:cubicBezTo>
                    <a:cubicBezTo>
                      <a:pt x="22" y="25"/>
                      <a:pt x="18" y="28"/>
                      <a:pt x="14" y="32"/>
                    </a:cubicBezTo>
                    <a:cubicBezTo>
                      <a:pt x="9" y="35"/>
                      <a:pt x="5" y="39"/>
                      <a:pt x="0" y="42"/>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0" name="Freeform 228">
                <a:extLst>
                  <a:ext uri="{FF2B5EF4-FFF2-40B4-BE49-F238E27FC236}">
                    <a16:creationId xmlns:a16="http://schemas.microsoft.com/office/drawing/2014/main" id="{C073CD12-FECF-41A4-AEE8-06A25EEB045E}"/>
                  </a:ext>
                </a:extLst>
              </p:cNvPr>
              <p:cNvSpPr>
                <a:spLocks/>
              </p:cNvSpPr>
              <p:nvPr/>
            </p:nvSpPr>
            <p:spPr bwMode="auto">
              <a:xfrm>
                <a:off x="4430" y="3438"/>
                <a:ext cx="88" cy="186"/>
              </a:xfrm>
              <a:custGeom>
                <a:avLst/>
                <a:gdLst>
                  <a:gd name="T0" fmla="*/ 37 w 37"/>
                  <a:gd name="T1" fmla="*/ 0 h 78"/>
                  <a:gd name="T2" fmla="*/ 30 w 37"/>
                  <a:gd name="T3" fmla="*/ 3 h 78"/>
                  <a:gd name="T4" fmla="*/ 17 w 37"/>
                  <a:gd name="T5" fmla="*/ 13 h 78"/>
                  <a:gd name="T6" fmla="*/ 4 w 37"/>
                  <a:gd name="T7" fmla="*/ 25 h 78"/>
                  <a:gd name="T8" fmla="*/ 1 w 37"/>
                  <a:gd name="T9" fmla="*/ 30 h 78"/>
                  <a:gd name="T10" fmla="*/ 0 w 37"/>
                  <a:gd name="T11" fmla="*/ 32 h 78"/>
                  <a:gd name="T12" fmla="*/ 8 w 37"/>
                  <a:gd name="T13" fmla="*/ 49 h 78"/>
                  <a:gd name="T14" fmla="*/ 17 w 37"/>
                  <a:gd name="T15" fmla="*/ 62 h 78"/>
                  <a:gd name="T16" fmla="*/ 25 w 37"/>
                  <a:gd name="T17" fmla="*/ 71 h 78"/>
                  <a:gd name="T18" fmla="*/ 32 w 37"/>
                  <a:gd name="T19" fmla="*/ 78 h 78"/>
                  <a:gd name="T20" fmla="*/ 31 w 37"/>
                  <a:gd name="T21" fmla="*/ 73 h 78"/>
                  <a:gd name="T22" fmla="*/ 31 w 37"/>
                  <a:gd name="T23" fmla="*/ 64 h 78"/>
                  <a:gd name="T24" fmla="*/ 33 w 37"/>
                  <a:gd name="T25" fmla="*/ 56 h 78"/>
                  <a:gd name="T26" fmla="*/ 34 w 37"/>
                  <a:gd name="T27" fmla="*/ 53 h 78"/>
                  <a:gd name="T28" fmla="*/ 35 w 37"/>
                  <a:gd name="T29" fmla="*/ 52 h 78"/>
                  <a:gd name="T30" fmla="*/ 33 w 37"/>
                  <a:gd name="T31" fmla="*/ 32 h 78"/>
                  <a:gd name="T32" fmla="*/ 37 w 37"/>
                  <a:gd name="T33"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78">
                    <a:moveTo>
                      <a:pt x="37" y="0"/>
                    </a:moveTo>
                    <a:cubicBezTo>
                      <a:pt x="37" y="0"/>
                      <a:pt x="34" y="1"/>
                      <a:pt x="30" y="3"/>
                    </a:cubicBezTo>
                    <a:cubicBezTo>
                      <a:pt x="27" y="5"/>
                      <a:pt x="21" y="9"/>
                      <a:pt x="17" y="13"/>
                    </a:cubicBezTo>
                    <a:cubicBezTo>
                      <a:pt x="12" y="17"/>
                      <a:pt x="7" y="21"/>
                      <a:pt x="4" y="25"/>
                    </a:cubicBezTo>
                    <a:cubicBezTo>
                      <a:pt x="3" y="27"/>
                      <a:pt x="2" y="29"/>
                      <a:pt x="1" y="30"/>
                    </a:cubicBezTo>
                    <a:cubicBezTo>
                      <a:pt x="0" y="32"/>
                      <a:pt x="0" y="32"/>
                      <a:pt x="0" y="32"/>
                    </a:cubicBezTo>
                    <a:cubicBezTo>
                      <a:pt x="2" y="38"/>
                      <a:pt x="5" y="44"/>
                      <a:pt x="8" y="49"/>
                    </a:cubicBezTo>
                    <a:cubicBezTo>
                      <a:pt x="11" y="54"/>
                      <a:pt x="14" y="58"/>
                      <a:pt x="17" y="62"/>
                    </a:cubicBezTo>
                    <a:cubicBezTo>
                      <a:pt x="19" y="65"/>
                      <a:pt x="22" y="68"/>
                      <a:pt x="25" y="71"/>
                    </a:cubicBezTo>
                    <a:cubicBezTo>
                      <a:pt x="27" y="74"/>
                      <a:pt x="30" y="76"/>
                      <a:pt x="32" y="78"/>
                    </a:cubicBezTo>
                    <a:cubicBezTo>
                      <a:pt x="32" y="78"/>
                      <a:pt x="32" y="76"/>
                      <a:pt x="31" y="73"/>
                    </a:cubicBezTo>
                    <a:cubicBezTo>
                      <a:pt x="31" y="70"/>
                      <a:pt x="31" y="67"/>
                      <a:pt x="31" y="64"/>
                    </a:cubicBezTo>
                    <a:cubicBezTo>
                      <a:pt x="32" y="61"/>
                      <a:pt x="33" y="58"/>
                      <a:pt x="33" y="56"/>
                    </a:cubicBezTo>
                    <a:cubicBezTo>
                      <a:pt x="34" y="55"/>
                      <a:pt x="34" y="54"/>
                      <a:pt x="34" y="53"/>
                    </a:cubicBezTo>
                    <a:cubicBezTo>
                      <a:pt x="35" y="53"/>
                      <a:pt x="35" y="52"/>
                      <a:pt x="35" y="52"/>
                    </a:cubicBezTo>
                    <a:cubicBezTo>
                      <a:pt x="33" y="48"/>
                      <a:pt x="32" y="41"/>
                      <a:pt x="33" y="32"/>
                    </a:cubicBezTo>
                    <a:cubicBezTo>
                      <a:pt x="33" y="23"/>
                      <a:pt x="35" y="12"/>
                      <a:pt x="37"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1" name="Freeform 229">
                <a:extLst>
                  <a:ext uri="{FF2B5EF4-FFF2-40B4-BE49-F238E27FC236}">
                    <a16:creationId xmlns:a16="http://schemas.microsoft.com/office/drawing/2014/main" id="{8F22388C-D6E2-4A79-8859-E0EC91219E3B}"/>
                  </a:ext>
                </a:extLst>
              </p:cNvPr>
              <p:cNvSpPr>
                <a:spLocks/>
              </p:cNvSpPr>
              <p:nvPr/>
            </p:nvSpPr>
            <p:spPr bwMode="auto">
              <a:xfrm>
                <a:off x="4518" y="3423"/>
                <a:ext cx="50" cy="132"/>
              </a:xfrm>
              <a:custGeom>
                <a:avLst/>
                <a:gdLst>
                  <a:gd name="T0" fmla="*/ 21 w 21"/>
                  <a:gd name="T1" fmla="*/ 0 h 55"/>
                  <a:gd name="T2" fmla="*/ 19 w 21"/>
                  <a:gd name="T3" fmla="*/ 0 h 55"/>
                  <a:gd name="T4" fmla="*/ 14 w 21"/>
                  <a:gd name="T5" fmla="*/ 1 h 55"/>
                  <a:gd name="T6" fmla="*/ 7 w 21"/>
                  <a:gd name="T7" fmla="*/ 3 h 55"/>
                  <a:gd name="T8" fmla="*/ 3 w 21"/>
                  <a:gd name="T9" fmla="*/ 27 h 55"/>
                  <a:gd name="T10" fmla="*/ 1 w 21"/>
                  <a:gd name="T11" fmla="*/ 55 h 55"/>
                  <a:gd name="T12" fmla="*/ 1 w 21"/>
                  <a:gd name="T13" fmla="*/ 54 h 55"/>
                  <a:gd name="T14" fmla="*/ 3 w 21"/>
                  <a:gd name="T15" fmla="*/ 52 h 55"/>
                  <a:gd name="T16" fmla="*/ 6 w 21"/>
                  <a:gd name="T17" fmla="*/ 50 h 55"/>
                  <a:gd name="T18" fmla="*/ 7 w 21"/>
                  <a:gd name="T19" fmla="*/ 49 h 55"/>
                  <a:gd name="T20" fmla="*/ 10 w 21"/>
                  <a:gd name="T21" fmla="*/ 30 h 55"/>
                  <a:gd name="T22" fmla="*/ 14 w 21"/>
                  <a:gd name="T23" fmla="*/ 16 h 55"/>
                  <a:gd name="T24" fmla="*/ 21 w 21"/>
                  <a:gd name="T25"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55">
                    <a:moveTo>
                      <a:pt x="21" y="0"/>
                    </a:moveTo>
                    <a:cubicBezTo>
                      <a:pt x="21" y="0"/>
                      <a:pt x="20" y="0"/>
                      <a:pt x="19" y="0"/>
                    </a:cubicBezTo>
                    <a:cubicBezTo>
                      <a:pt x="18" y="0"/>
                      <a:pt x="16" y="1"/>
                      <a:pt x="14" y="1"/>
                    </a:cubicBezTo>
                    <a:cubicBezTo>
                      <a:pt x="10" y="2"/>
                      <a:pt x="7" y="3"/>
                      <a:pt x="7" y="3"/>
                    </a:cubicBezTo>
                    <a:cubicBezTo>
                      <a:pt x="5" y="10"/>
                      <a:pt x="4" y="18"/>
                      <a:pt x="3" y="27"/>
                    </a:cubicBezTo>
                    <a:cubicBezTo>
                      <a:pt x="1" y="36"/>
                      <a:pt x="0" y="46"/>
                      <a:pt x="1" y="55"/>
                    </a:cubicBezTo>
                    <a:cubicBezTo>
                      <a:pt x="1" y="55"/>
                      <a:pt x="1" y="54"/>
                      <a:pt x="1" y="54"/>
                    </a:cubicBezTo>
                    <a:cubicBezTo>
                      <a:pt x="2" y="53"/>
                      <a:pt x="3" y="52"/>
                      <a:pt x="3" y="52"/>
                    </a:cubicBezTo>
                    <a:cubicBezTo>
                      <a:pt x="4" y="51"/>
                      <a:pt x="5" y="50"/>
                      <a:pt x="6" y="50"/>
                    </a:cubicBezTo>
                    <a:cubicBezTo>
                      <a:pt x="6" y="49"/>
                      <a:pt x="7" y="49"/>
                      <a:pt x="7" y="49"/>
                    </a:cubicBezTo>
                    <a:cubicBezTo>
                      <a:pt x="7" y="44"/>
                      <a:pt x="9" y="38"/>
                      <a:pt x="10" y="30"/>
                    </a:cubicBezTo>
                    <a:cubicBezTo>
                      <a:pt x="11" y="26"/>
                      <a:pt x="12" y="21"/>
                      <a:pt x="14" y="16"/>
                    </a:cubicBezTo>
                    <a:cubicBezTo>
                      <a:pt x="16" y="11"/>
                      <a:pt x="18" y="6"/>
                      <a:pt x="21"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2" name="Freeform 230">
                <a:extLst>
                  <a:ext uri="{FF2B5EF4-FFF2-40B4-BE49-F238E27FC236}">
                    <a16:creationId xmlns:a16="http://schemas.microsoft.com/office/drawing/2014/main" id="{32180C6A-C287-4482-8327-986F86553216}"/>
                  </a:ext>
                </a:extLst>
              </p:cNvPr>
              <p:cNvSpPr>
                <a:spLocks/>
              </p:cNvSpPr>
              <p:nvPr/>
            </p:nvSpPr>
            <p:spPr bwMode="auto">
              <a:xfrm>
                <a:off x="4408" y="3535"/>
                <a:ext cx="110" cy="127"/>
              </a:xfrm>
              <a:custGeom>
                <a:avLst/>
                <a:gdLst>
                  <a:gd name="T0" fmla="*/ 5 w 46"/>
                  <a:gd name="T1" fmla="*/ 0 h 53"/>
                  <a:gd name="T2" fmla="*/ 4 w 46"/>
                  <a:gd name="T3" fmla="*/ 3 h 53"/>
                  <a:gd name="T4" fmla="*/ 2 w 46"/>
                  <a:gd name="T5" fmla="*/ 8 h 53"/>
                  <a:gd name="T6" fmla="*/ 1 w 46"/>
                  <a:gd name="T7" fmla="*/ 14 h 53"/>
                  <a:gd name="T8" fmla="*/ 0 w 46"/>
                  <a:gd name="T9" fmla="*/ 16 h 53"/>
                  <a:gd name="T10" fmla="*/ 20 w 46"/>
                  <a:gd name="T11" fmla="*/ 34 h 53"/>
                  <a:gd name="T12" fmla="*/ 46 w 46"/>
                  <a:gd name="T13" fmla="*/ 53 h 53"/>
                  <a:gd name="T14" fmla="*/ 44 w 46"/>
                  <a:gd name="T15" fmla="*/ 48 h 53"/>
                  <a:gd name="T16" fmla="*/ 42 w 46"/>
                  <a:gd name="T17" fmla="*/ 44 h 53"/>
                  <a:gd name="T18" fmla="*/ 25 w 46"/>
                  <a:gd name="T19" fmla="*/ 27 h 53"/>
                  <a:gd name="T20" fmla="*/ 15 w 46"/>
                  <a:gd name="T21" fmla="*/ 15 h 53"/>
                  <a:gd name="T22" fmla="*/ 5 w 46"/>
                  <a:gd name="T23"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5" y="0"/>
                    </a:moveTo>
                    <a:cubicBezTo>
                      <a:pt x="5" y="0"/>
                      <a:pt x="4" y="1"/>
                      <a:pt x="4" y="3"/>
                    </a:cubicBezTo>
                    <a:cubicBezTo>
                      <a:pt x="3" y="4"/>
                      <a:pt x="2" y="6"/>
                      <a:pt x="2" y="8"/>
                    </a:cubicBezTo>
                    <a:cubicBezTo>
                      <a:pt x="1" y="10"/>
                      <a:pt x="1" y="12"/>
                      <a:pt x="1" y="14"/>
                    </a:cubicBezTo>
                    <a:cubicBezTo>
                      <a:pt x="0" y="15"/>
                      <a:pt x="0" y="16"/>
                      <a:pt x="0" y="16"/>
                    </a:cubicBezTo>
                    <a:cubicBezTo>
                      <a:pt x="5" y="21"/>
                      <a:pt x="12" y="28"/>
                      <a:pt x="20" y="34"/>
                    </a:cubicBezTo>
                    <a:cubicBezTo>
                      <a:pt x="28" y="40"/>
                      <a:pt x="37" y="46"/>
                      <a:pt x="46" y="53"/>
                    </a:cubicBezTo>
                    <a:cubicBezTo>
                      <a:pt x="46" y="53"/>
                      <a:pt x="45" y="51"/>
                      <a:pt x="44" y="48"/>
                    </a:cubicBezTo>
                    <a:cubicBezTo>
                      <a:pt x="43" y="46"/>
                      <a:pt x="42" y="44"/>
                      <a:pt x="42" y="44"/>
                    </a:cubicBezTo>
                    <a:cubicBezTo>
                      <a:pt x="38" y="39"/>
                      <a:pt x="31" y="34"/>
                      <a:pt x="25" y="27"/>
                    </a:cubicBezTo>
                    <a:cubicBezTo>
                      <a:pt x="21" y="24"/>
                      <a:pt x="18" y="20"/>
                      <a:pt x="15" y="15"/>
                    </a:cubicBezTo>
                    <a:cubicBezTo>
                      <a:pt x="11" y="11"/>
                      <a:pt x="8" y="5"/>
                      <a:pt x="5"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3" name="Freeform 231">
                <a:extLst>
                  <a:ext uri="{FF2B5EF4-FFF2-40B4-BE49-F238E27FC236}">
                    <a16:creationId xmlns:a16="http://schemas.microsoft.com/office/drawing/2014/main" id="{8B8B7C48-4048-4E6D-AD9E-B38E253BDE2B}"/>
                  </a:ext>
                </a:extLst>
              </p:cNvPr>
              <p:cNvSpPr>
                <a:spLocks/>
              </p:cNvSpPr>
              <p:nvPr/>
            </p:nvSpPr>
            <p:spPr bwMode="auto">
              <a:xfrm>
                <a:off x="4637" y="3533"/>
                <a:ext cx="151" cy="139"/>
              </a:xfrm>
              <a:custGeom>
                <a:avLst/>
                <a:gdLst>
                  <a:gd name="T0" fmla="*/ 59 w 63"/>
                  <a:gd name="T1" fmla="*/ 58 h 58"/>
                  <a:gd name="T2" fmla="*/ 59 w 63"/>
                  <a:gd name="T3" fmla="*/ 56 h 58"/>
                  <a:gd name="T4" fmla="*/ 61 w 63"/>
                  <a:gd name="T5" fmla="*/ 50 h 58"/>
                  <a:gd name="T6" fmla="*/ 63 w 63"/>
                  <a:gd name="T7" fmla="*/ 30 h 58"/>
                  <a:gd name="T8" fmla="*/ 62 w 63"/>
                  <a:gd name="T9" fmla="*/ 25 h 58"/>
                  <a:gd name="T10" fmla="*/ 61 w 63"/>
                  <a:gd name="T11" fmla="*/ 20 h 58"/>
                  <a:gd name="T12" fmla="*/ 59 w 63"/>
                  <a:gd name="T13" fmla="*/ 12 h 58"/>
                  <a:gd name="T14" fmla="*/ 56 w 63"/>
                  <a:gd name="T15" fmla="*/ 5 h 58"/>
                  <a:gd name="T16" fmla="*/ 23 w 63"/>
                  <a:gd name="T17" fmla="*/ 1 h 58"/>
                  <a:gd name="T18" fmla="*/ 0 w 63"/>
                  <a:gd name="T19" fmla="*/ 1 h 58"/>
                  <a:gd name="T20" fmla="*/ 1 w 63"/>
                  <a:gd name="T21" fmla="*/ 1 h 58"/>
                  <a:gd name="T22" fmla="*/ 4 w 63"/>
                  <a:gd name="T23" fmla="*/ 3 h 58"/>
                  <a:gd name="T24" fmla="*/ 11 w 63"/>
                  <a:gd name="T25" fmla="*/ 11 h 58"/>
                  <a:gd name="T26" fmla="*/ 17 w 63"/>
                  <a:gd name="T27" fmla="*/ 19 h 58"/>
                  <a:gd name="T28" fmla="*/ 19 w 63"/>
                  <a:gd name="T29" fmla="*/ 23 h 58"/>
                  <a:gd name="T30" fmla="*/ 37 w 63"/>
                  <a:gd name="T31" fmla="*/ 33 h 58"/>
                  <a:gd name="T32" fmla="*/ 43 w 63"/>
                  <a:gd name="T33" fmla="*/ 37 h 58"/>
                  <a:gd name="T34" fmla="*/ 48 w 63"/>
                  <a:gd name="T35" fmla="*/ 43 h 58"/>
                  <a:gd name="T36" fmla="*/ 54 w 63"/>
                  <a:gd name="T37" fmla="*/ 50 h 58"/>
                  <a:gd name="T38" fmla="*/ 59 w 63"/>
                  <a:gd name="T39"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58">
                    <a:moveTo>
                      <a:pt x="59" y="58"/>
                    </a:moveTo>
                    <a:cubicBezTo>
                      <a:pt x="59" y="58"/>
                      <a:pt x="59" y="57"/>
                      <a:pt x="59" y="56"/>
                    </a:cubicBezTo>
                    <a:cubicBezTo>
                      <a:pt x="60" y="55"/>
                      <a:pt x="61" y="52"/>
                      <a:pt x="61" y="50"/>
                    </a:cubicBezTo>
                    <a:cubicBezTo>
                      <a:pt x="63" y="44"/>
                      <a:pt x="63" y="37"/>
                      <a:pt x="63" y="30"/>
                    </a:cubicBezTo>
                    <a:cubicBezTo>
                      <a:pt x="63" y="28"/>
                      <a:pt x="62" y="27"/>
                      <a:pt x="62" y="25"/>
                    </a:cubicBezTo>
                    <a:cubicBezTo>
                      <a:pt x="62" y="23"/>
                      <a:pt x="61" y="22"/>
                      <a:pt x="61" y="20"/>
                    </a:cubicBezTo>
                    <a:cubicBezTo>
                      <a:pt x="60" y="17"/>
                      <a:pt x="60" y="15"/>
                      <a:pt x="59" y="12"/>
                    </a:cubicBezTo>
                    <a:cubicBezTo>
                      <a:pt x="57" y="8"/>
                      <a:pt x="56" y="5"/>
                      <a:pt x="56" y="5"/>
                    </a:cubicBezTo>
                    <a:cubicBezTo>
                      <a:pt x="43" y="3"/>
                      <a:pt x="32" y="2"/>
                      <a:pt x="23" y="1"/>
                    </a:cubicBezTo>
                    <a:cubicBezTo>
                      <a:pt x="13" y="0"/>
                      <a:pt x="6" y="0"/>
                      <a:pt x="0" y="1"/>
                    </a:cubicBezTo>
                    <a:cubicBezTo>
                      <a:pt x="0" y="1"/>
                      <a:pt x="0" y="1"/>
                      <a:pt x="1" y="1"/>
                    </a:cubicBezTo>
                    <a:cubicBezTo>
                      <a:pt x="2" y="2"/>
                      <a:pt x="3" y="2"/>
                      <a:pt x="4" y="3"/>
                    </a:cubicBezTo>
                    <a:cubicBezTo>
                      <a:pt x="6" y="5"/>
                      <a:pt x="9" y="8"/>
                      <a:pt x="11" y="11"/>
                    </a:cubicBezTo>
                    <a:cubicBezTo>
                      <a:pt x="13" y="13"/>
                      <a:pt x="16" y="16"/>
                      <a:pt x="17" y="19"/>
                    </a:cubicBezTo>
                    <a:cubicBezTo>
                      <a:pt x="18" y="21"/>
                      <a:pt x="19" y="23"/>
                      <a:pt x="19" y="23"/>
                    </a:cubicBezTo>
                    <a:cubicBezTo>
                      <a:pt x="24" y="25"/>
                      <a:pt x="30" y="27"/>
                      <a:pt x="37" y="33"/>
                    </a:cubicBezTo>
                    <a:cubicBezTo>
                      <a:pt x="39" y="34"/>
                      <a:pt x="41" y="35"/>
                      <a:pt x="43" y="37"/>
                    </a:cubicBezTo>
                    <a:cubicBezTo>
                      <a:pt x="45" y="39"/>
                      <a:pt x="46" y="41"/>
                      <a:pt x="48" y="43"/>
                    </a:cubicBezTo>
                    <a:cubicBezTo>
                      <a:pt x="50" y="45"/>
                      <a:pt x="52" y="47"/>
                      <a:pt x="54" y="50"/>
                    </a:cubicBezTo>
                    <a:cubicBezTo>
                      <a:pt x="55" y="53"/>
                      <a:pt x="57" y="55"/>
                      <a:pt x="59" y="58"/>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4" name="Freeform 232">
                <a:extLst>
                  <a:ext uri="{FF2B5EF4-FFF2-40B4-BE49-F238E27FC236}">
                    <a16:creationId xmlns:a16="http://schemas.microsoft.com/office/drawing/2014/main" id="{18F65FEF-83B7-41D9-8149-D5425870CAD0}"/>
                  </a:ext>
                </a:extLst>
              </p:cNvPr>
              <p:cNvSpPr>
                <a:spLocks/>
              </p:cNvSpPr>
              <p:nvPr/>
            </p:nvSpPr>
            <p:spPr bwMode="auto">
              <a:xfrm>
                <a:off x="4687" y="3600"/>
                <a:ext cx="79" cy="119"/>
              </a:xfrm>
              <a:custGeom>
                <a:avLst/>
                <a:gdLst>
                  <a:gd name="T0" fmla="*/ 24 w 33"/>
                  <a:gd name="T1" fmla="*/ 50 h 50"/>
                  <a:gd name="T2" fmla="*/ 26 w 33"/>
                  <a:gd name="T3" fmla="*/ 48 h 50"/>
                  <a:gd name="T4" fmla="*/ 29 w 33"/>
                  <a:gd name="T5" fmla="*/ 44 h 50"/>
                  <a:gd name="T6" fmla="*/ 31 w 33"/>
                  <a:gd name="T7" fmla="*/ 42 h 50"/>
                  <a:gd name="T8" fmla="*/ 32 w 33"/>
                  <a:gd name="T9" fmla="*/ 40 h 50"/>
                  <a:gd name="T10" fmla="*/ 33 w 33"/>
                  <a:gd name="T11" fmla="*/ 38 h 50"/>
                  <a:gd name="T12" fmla="*/ 28 w 33"/>
                  <a:gd name="T13" fmla="*/ 27 h 50"/>
                  <a:gd name="T14" fmla="*/ 21 w 33"/>
                  <a:gd name="T15" fmla="*/ 16 h 50"/>
                  <a:gd name="T16" fmla="*/ 16 w 33"/>
                  <a:gd name="T17" fmla="*/ 11 h 50"/>
                  <a:gd name="T18" fmla="*/ 11 w 33"/>
                  <a:gd name="T19" fmla="*/ 7 h 50"/>
                  <a:gd name="T20" fmla="*/ 6 w 33"/>
                  <a:gd name="T21" fmla="*/ 3 h 50"/>
                  <a:gd name="T22" fmla="*/ 0 w 33"/>
                  <a:gd name="T23" fmla="*/ 0 h 50"/>
                  <a:gd name="T24" fmla="*/ 0 w 33"/>
                  <a:gd name="T25" fmla="*/ 0 h 50"/>
                  <a:gd name="T26" fmla="*/ 1 w 33"/>
                  <a:gd name="T27" fmla="*/ 1 h 50"/>
                  <a:gd name="T28" fmla="*/ 1 w 33"/>
                  <a:gd name="T29" fmla="*/ 4 h 50"/>
                  <a:gd name="T30" fmla="*/ 2 w 33"/>
                  <a:gd name="T31" fmla="*/ 6 h 50"/>
                  <a:gd name="T32" fmla="*/ 2 w 33"/>
                  <a:gd name="T33" fmla="*/ 7 h 50"/>
                  <a:gd name="T34" fmla="*/ 13 w 33"/>
                  <a:gd name="T35" fmla="*/ 19 h 50"/>
                  <a:gd name="T36" fmla="*/ 24 w 33"/>
                  <a:gd name="T3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50">
                    <a:moveTo>
                      <a:pt x="24" y="50"/>
                    </a:moveTo>
                    <a:cubicBezTo>
                      <a:pt x="24" y="50"/>
                      <a:pt x="25" y="49"/>
                      <a:pt x="26" y="48"/>
                    </a:cubicBezTo>
                    <a:cubicBezTo>
                      <a:pt x="27" y="47"/>
                      <a:pt x="28" y="46"/>
                      <a:pt x="29" y="44"/>
                    </a:cubicBezTo>
                    <a:cubicBezTo>
                      <a:pt x="30" y="44"/>
                      <a:pt x="30" y="43"/>
                      <a:pt x="31" y="42"/>
                    </a:cubicBezTo>
                    <a:cubicBezTo>
                      <a:pt x="31" y="41"/>
                      <a:pt x="32" y="41"/>
                      <a:pt x="32" y="40"/>
                    </a:cubicBezTo>
                    <a:cubicBezTo>
                      <a:pt x="33" y="39"/>
                      <a:pt x="33" y="38"/>
                      <a:pt x="33" y="38"/>
                    </a:cubicBezTo>
                    <a:cubicBezTo>
                      <a:pt x="32" y="35"/>
                      <a:pt x="30" y="31"/>
                      <a:pt x="28" y="27"/>
                    </a:cubicBezTo>
                    <a:cubicBezTo>
                      <a:pt x="26" y="24"/>
                      <a:pt x="24" y="20"/>
                      <a:pt x="21" y="16"/>
                    </a:cubicBezTo>
                    <a:cubicBezTo>
                      <a:pt x="20" y="14"/>
                      <a:pt x="18" y="13"/>
                      <a:pt x="16" y="11"/>
                    </a:cubicBezTo>
                    <a:cubicBezTo>
                      <a:pt x="15" y="9"/>
                      <a:pt x="13" y="8"/>
                      <a:pt x="11" y="7"/>
                    </a:cubicBezTo>
                    <a:cubicBezTo>
                      <a:pt x="9" y="5"/>
                      <a:pt x="7" y="4"/>
                      <a:pt x="6" y="3"/>
                    </a:cubicBezTo>
                    <a:cubicBezTo>
                      <a:pt x="4" y="2"/>
                      <a:pt x="2" y="1"/>
                      <a:pt x="0" y="0"/>
                    </a:cubicBezTo>
                    <a:cubicBezTo>
                      <a:pt x="0" y="0"/>
                      <a:pt x="0" y="0"/>
                      <a:pt x="0" y="0"/>
                    </a:cubicBezTo>
                    <a:cubicBezTo>
                      <a:pt x="0" y="0"/>
                      <a:pt x="1" y="1"/>
                      <a:pt x="1" y="1"/>
                    </a:cubicBezTo>
                    <a:cubicBezTo>
                      <a:pt x="1" y="2"/>
                      <a:pt x="1" y="3"/>
                      <a:pt x="1" y="4"/>
                    </a:cubicBezTo>
                    <a:cubicBezTo>
                      <a:pt x="1" y="5"/>
                      <a:pt x="1" y="5"/>
                      <a:pt x="2" y="6"/>
                    </a:cubicBezTo>
                    <a:cubicBezTo>
                      <a:pt x="2" y="7"/>
                      <a:pt x="2" y="7"/>
                      <a:pt x="2" y="7"/>
                    </a:cubicBezTo>
                    <a:cubicBezTo>
                      <a:pt x="5" y="9"/>
                      <a:pt x="9" y="13"/>
                      <a:pt x="13" y="19"/>
                    </a:cubicBezTo>
                    <a:cubicBezTo>
                      <a:pt x="18" y="26"/>
                      <a:pt x="22" y="37"/>
                      <a:pt x="24" y="5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5" name="Freeform 233">
                <a:extLst>
                  <a:ext uri="{FF2B5EF4-FFF2-40B4-BE49-F238E27FC236}">
                    <a16:creationId xmlns:a16="http://schemas.microsoft.com/office/drawing/2014/main" id="{42B76E52-8385-4D49-8E03-10CB0E0006D0}"/>
                  </a:ext>
                </a:extLst>
              </p:cNvPr>
              <p:cNvSpPr>
                <a:spLocks/>
              </p:cNvSpPr>
              <p:nvPr/>
            </p:nvSpPr>
            <p:spPr bwMode="auto">
              <a:xfrm>
                <a:off x="4606" y="3497"/>
                <a:ext cx="153" cy="29"/>
              </a:xfrm>
              <a:custGeom>
                <a:avLst/>
                <a:gdLst>
                  <a:gd name="T0" fmla="*/ 64 w 64"/>
                  <a:gd name="T1" fmla="*/ 12 h 12"/>
                  <a:gd name="T2" fmla="*/ 60 w 64"/>
                  <a:gd name="T3" fmla="*/ 6 h 12"/>
                  <a:gd name="T4" fmla="*/ 56 w 64"/>
                  <a:gd name="T5" fmla="*/ 0 h 12"/>
                  <a:gd name="T6" fmla="*/ 30 w 64"/>
                  <a:gd name="T7" fmla="*/ 2 h 12"/>
                  <a:gd name="T8" fmla="*/ 0 w 64"/>
                  <a:gd name="T9" fmla="*/ 10 h 12"/>
                  <a:gd name="T10" fmla="*/ 1 w 64"/>
                  <a:gd name="T11" fmla="*/ 10 h 12"/>
                  <a:gd name="T12" fmla="*/ 4 w 64"/>
                  <a:gd name="T13" fmla="*/ 11 h 12"/>
                  <a:gd name="T14" fmla="*/ 8 w 64"/>
                  <a:gd name="T15" fmla="*/ 12 h 12"/>
                  <a:gd name="T16" fmla="*/ 31 w 64"/>
                  <a:gd name="T17" fmla="*/ 11 h 12"/>
                  <a:gd name="T18" fmla="*/ 64 w 64"/>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12">
                    <a:moveTo>
                      <a:pt x="64" y="12"/>
                    </a:moveTo>
                    <a:cubicBezTo>
                      <a:pt x="64" y="12"/>
                      <a:pt x="62" y="9"/>
                      <a:pt x="60" y="6"/>
                    </a:cubicBezTo>
                    <a:cubicBezTo>
                      <a:pt x="58" y="3"/>
                      <a:pt x="56" y="0"/>
                      <a:pt x="56" y="0"/>
                    </a:cubicBezTo>
                    <a:cubicBezTo>
                      <a:pt x="49" y="1"/>
                      <a:pt x="40" y="1"/>
                      <a:pt x="30" y="2"/>
                    </a:cubicBezTo>
                    <a:cubicBezTo>
                      <a:pt x="20" y="4"/>
                      <a:pt x="9" y="5"/>
                      <a:pt x="0" y="10"/>
                    </a:cubicBezTo>
                    <a:cubicBezTo>
                      <a:pt x="0" y="10"/>
                      <a:pt x="1" y="10"/>
                      <a:pt x="1" y="10"/>
                    </a:cubicBezTo>
                    <a:cubicBezTo>
                      <a:pt x="2" y="10"/>
                      <a:pt x="3" y="10"/>
                      <a:pt x="4" y="11"/>
                    </a:cubicBezTo>
                    <a:cubicBezTo>
                      <a:pt x="6" y="11"/>
                      <a:pt x="8" y="12"/>
                      <a:pt x="8" y="12"/>
                    </a:cubicBezTo>
                    <a:cubicBezTo>
                      <a:pt x="13" y="11"/>
                      <a:pt x="21" y="11"/>
                      <a:pt x="31" y="11"/>
                    </a:cubicBezTo>
                    <a:cubicBezTo>
                      <a:pt x="41" y="11"/>
                      <a:pt x="52" y="12"/>
                      <a:pt x="64" y="12"/>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6" name="Freeform 234">
                <a:extLst>
                  <a:ext uri="{FF2B5EF4-FFF2-40B4-BE49-F238E27FC236}">
                    <a16:creationId xmlns:a16="http://schemas.microsoft.com/office/drawing/2014/main" id="{620A9865-31B0-486F-9F66-5E2EA73D7818}"/>
                  </a:ext>
                </a:extLst>
              </p:cNvPr>
              <p:cNvSpPr>
                <a:spLocks/>
              </p:cNvSpPr>
              <p:nvPr/>
            </p:nvSpPr>
            <p:spPr bwMode="auto">
              <a:xfrm>
                <a:off x="4492" y="3555"/>
                <a:ext cx="143" cy="143"/>
              </a:xfrm>
              <a:custGeom>
                <a:avLst/>
                <a:gdLst>
                  <a:gd name="T0" fmla="*/ 12 w 60"/>
                  <a:gd name="T1" fmla="*/ 0 h 60"/>
                  <a:gd name="T2" fmla="*/ 10 w 60"/>
                  <a:gd name="T3" fmla="*/ 2 h 60"/>
                  <a:gd name="T4" fmla="*/ 6 w 60"/>
                  <a:gd name="T5" fmla="*/ 8 h 60"/>
                  <a:gd name="T6" fmla="*/ 4 w 60"/>
                  <a:gd name="T7" fmla="*/ 13 h 60"/>
                  <a:gd name="T8" fmla="*/ 2 w 60"/>
                  <a:gd name="T9" fmla="*/ 18 h 60"/>
                  <a:gd name="T10" fmla="*/ 1 w 60"/>
                  <a:gd name="T11" fmla="*/ 24 h 60"/>
                  <a:gd name="T12" fmla="*/ 0 w 60"/>
                  <a:gd name="T13" fmla="*/ 30 h 60"/>
                  <a:gd name="T14" fmla="*/ 4 w 60"/>
                  <a:gd name="T15" fmla="*/ 50 h 60"/>
                  <a:gd name="T16" fmla="*/ 7 w 60"/>
                  <a:gd name="T17" fmla="*/ 56 h 60"/>
                  <a:gd name="T18" fmla="*/ 8 w 60"/>
                  <a:gd name="T19" fmla="*/ 58 h 60"/>
                  <a:gd name="T20" fmla="*/ 42 w 60"/>
                  <a:gd name="T21" fmla="*/ 59 h 60"/>
                  <a:gd name="T22" fmla="*/ 60 w 60"/>
                  <a:gd name="T23" fmla="*/ 51 h 60"/>
                  <a:gd name="T24" fmla="*/ 59 w 60"/>
                  <a:gd name="T25" fmla="*/ 51 h 60"/>
                  <a:gd name="T26" fmla="*/ 58 w 60"/>
                  <a:gd name="T27" fmla="*/ 51 h 60"/>
                  <a:gd name="T28" fmla="*/ 51 w 60"/>
                  <a:gd name="T29" fmla="*/ 47 h 60"/>
                  <a:gd name="T30" fmla="*/ 45 w 60"/>
                  <a:gd name="T31" fmla="*/ 41 h 60"/>
                  <a:gd name="T32" fmla="*/ 44 w 60"/>
                  <a:gd name="T33" fmla="*/ 39 h 60"/>
                  <a:gd name="T34" fmla="*/ 43 w 60"/>
                  <a:gd name="T35" fmla="*/ 38 h 60"/>
                  <a:gd name="T36" fmla="*/ 35 w 60"/>
                  <a:gd name="T37" fmla="*/ 36 h 60"/>
                  <a:gd name="T38" fmla="*/ 26 w 60"/>
                  <a:gd name="T39" fmla="*/ 30 h 60"/>
                  <a:gd name="T40" fmla="*/ 17 w 60"/>
                  <a:gd name="T41" fmla="*/ 18 h 60"/>
                  <a:gd name="T42" fmla="*/ 14 w 60"/>
                  <a:gd name="T43" fmla="*/ 9 h 60"/>
                  <a:gd name="T44" fmla="*/ 13 w 60"/>
                  <a:gd name="T45" fmla="*/ 5 h 60"/>
                  <a:gd name="T46" fmla="*/ 12 w 60"/>
                  <a:gd name="T47" fmla="*/ 2 h 60"/>
                  <a:gd name="T48" fmla="*/ 12 w 60"/>
                  <a:gd name="T4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60">
                    <a:moveTo>
                      <a:pt x="12" y="0"/>
                    </a:moveTo>
                    <a:cubicBezTo>
                      <a:pt x="12" y="0"/>
                      <a:pt x="11" y="0"/>
                      <a:pt x="10" y="2"/>
                    </a:cubicBezTo>
                    <a:cubicBezTo>
                      <a:pt x="9" y="3"/>
                      <a:pt x="8" y="5"/>
                      <a:pt x="6" y="8"/>
                    </a:cubicBezTo>
                    <a:cubicBezTo>
                      <a:pt x="5" y="9"/>
                      <a:pt x="5" y="11"/>
                      <a:pt x="4" y="13"/>
                    </a:cubicBezTo>
                    <a:cubicBezTo>
                      <a:pt x="3" y="14"/>
                      <a:pt x="3" y="16"/>
                      <a:pt x="2" y="18"/>
                    </a:cubicBezTo>
                    <a:cubicBezTo>
                      <a:pt x="1" y="20"/>
                      <a:pt x="1" y="22"/>
                      <a:pt x="1" y="24"/>
                    </a:cubicBezTo>
                    <a:cubicBezTo>
                      <a:pt x="0" y="26"/>
                      <a:pt x="0" y="28"/>
                      <a:pt x="0" y="30"/>
                    </a:cubicBezTo>
                    <a:cubicBezTo>
                      <a:pt x="0" y="38"/>
                      <a:pt x="2" y="46"/>
                      <a:pt x="4" y="50"/>
                    </a:cubicBezTo>
                    <a:cubicBezTo>
                      <a:pt x="5" y="53"/>
                      <a:pt x="6" y="55"/>
                      <a:pt x="7" y="56"/>
                    </a:cubicBezTo>
                    <a:cubicBezTo>
                      <a:pt x="8" y="57"/>
                      <a:pt x="8" y="58"/>
                      <a:pt x="8" y="58"/>
                    </a:cubicBezTo>
                    <a:cubicBezTo>
                      <a:pt x="21" y="60"/>
                      <a:pt x="33" y="60"/>
                      <a:pt x="42" y="59"/>
                    </a:cubicBezTo>
                    <a:cubicBezTo>
                      <a:pt x="51" y="57"/>
                      <a:pt x="58" y="55"/>
                      <a:pt x="60" y="51"/>
                    </a:cubicBezTo>
                    <a:cubicBezTo>
                      <a:pt x="59" y="51"/>
                      <a:pt x="59" y="51"/>
                      <a:pt x="59" y="51"/>
                    </a:cubicBezTo>
                    <a:cubicBezTo>
                      <a:pt x="59" y="51"/>
                      <a:pt x="59" y="51"/>
                      <a:pt x="58" y="51"/>
                    </a:cubicBezTo>
                    <a:cubicBezTo>
                      <a:pt x="56" y="50"/>
                      <a:pt x="54" y="49"/>
                      <a:pt x="51" y="47"/>
                    </a:cubicBezTo>
                    <a:cubicBezTo>
                      <a:pt x="49" y="45"/>
                      <a:pt x="47" y="43"/>
                      <a:pt x="45" y="41"/>
                    </a:cubicBezTo>
                    <a:cubicBezTo>
                      <a:pt x="45" y="40"/>
                      <a:pt x="44" y="39"/>
                      <a:pt x="44" y="39"/>
                    </a:cubicBezTo>
                    <a:cubicBezTo>
                      <a:pt x="43" y="38"/>
                      <a:pt x="43" y="38"/>
                      <a:pt x="43" y="38"/>
                    </a:cubicBezTo>
                    <a:cubicBezTo>
                      <a:pt x="41" y="37"/>
                      <a:pt x="38" y="37"/>
                      <a:pt x="35" y="36"/>
                    </a:cubicBezTo>
                    <a:cubicBezTo>
                      <a:pt x="32" y="34"/>
                      <a:pt x="29" y="33"/>
                      <a:pt x="26" y="30"/>
                    </a:cubicBezTo>
                    <a:cubicBezTo>
                      <a:pt x="23" y="27"/>
                      <a:pt x="19" y="23"/>
                      <a:pt x="17" y="18"/>
                    </a:cubicBezTo>
                    <a:cubicBezTo>
                      <a:pt x="16" y="15"/>
                      <a:pt x="15" y="13"/>
                      <a:pt x="14" y="9"/>
                    </a:cubicBezTo>
                    <a:cubicBezTo>
                      <a:pt x="13" y="8"/>
                      <a:pt x="13" y="6"/>
                      <a:pt x="13" y="5"/>
                    </a:cubicBezTo>
                    <a:cubicBezTo>
                      <a:pt x="13" y="4"/>
                      <a:pt x="12" y="3"/>
                      <a:pt x="12" y="2"/>
                    </a:cubicBezTo>
                    <a:cubicBezTo>
                      <a:pt x="12" y="1"/>
                      <a:pt x="12" y="1"/>
                      <a:pt x="12" y="0"/>
                    </a:cubicBezTo>
                  </a:path>
                </a:pathLst>
              </a:custGeom>
              <a:solidFill>
                <a:srgbClr val="EC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7" name="Freeform 235">
                <a:extLst>
                  <a:ext uri="{FF2B5EF4-FFF2-40B4-BE49-F238E27FC236}">
                    <a16:creationId xmlns:a16="http://schemas.microsoft.com/office/drawing/2014/main" id="{D08B810B-669C-4BC6-BECF-FA4C472F15FB}"/>
                  </a:ext>
                </a:extLst>
              </p:cNvPr>
              <p:cNvSpPr>
                <a:spLocks/>
              </p:cNvSpPr>
              <p:nvPr/>
            </p:nvSpPr>
            <p:spPr bwMode="auto">
              <a:xfrm>
                <a:off x="4535" y="3516"/>
                <a:ext cx="54" cy="120"/>
              </a:xfrm>
              <a:custGeom>
                <a:avLst/>
                <a:gdLst>
                  <a:gd name="T0" fmla="*/ 18 w 23"/>
                  <a:gd name="T1" fmla="*/ 0 h 50"/>
                  <a:gd name="T2" fmla="*/ 15 w 23"/>
                  <a:gd name="T3" fmla="*/ 1 h 50"/>
                  <a:gd name="T4" fmla="*/ 9 w 23"/>
                  <a:gd name="T5" fmla="*/ 4 h 50"/>
                  <a:gd name="T6" fmla="*/ 3 w 23"/>
                  <a:gd name="T7" fmla="*/ 7 h 50"/>
                  <a:gd name="T8" fmla="*/ 0 w 23"/>
                  <a:gd name="T9" fmla="*/ 9 h 50"/>
                  <a:gd name="T10" fmla="*/ 0 w 23"/>
                  <a:gd name="T11" fmla="*/ 12 h 50"/>
                  <a:gd name="T12" fmla="*/ 1 w 23"/>
                  <a:gd name="T13" fmla="*/ 15 h 50"/>
                  <a:gd name="T14" fmla="*/ 2 w 23"/>
                  <a:gd name="T15" fmla="*/ 21 h 50"/>
                  <a:gd name="T16" fmla="*/ 2 w 23"/>
                  <a:gd name="T17" fmla="*/ 25 h 50"/>
                  <a:gd name="T18" fmla="*/ 3 w 23"/>
                  <a:gd name="T19" fmla="*/ 28 h 50"/>
                  <a:gd name="T20" fmla="*/ 5 w 23"/>
                  <a:gd name="T21" fmla="*/ 34 h 50"/>
                  <a:gd name="T22" fmla="*/ 13 w 23"/>
                  <a:gd name="T23" fmla="*/ 45 h 50"/>
                  <a:gd name="T24" fmla="*/ 23 w 23"/>
                  <a:gd name="T25" fmla="*/ 50 h 50"/>
                  <a:gd name="T26" fmla="*/ 23 w 23"/>
                  <a:gd name="T27" fmla="*/ 49 h 50"/>
                  <a:gd name="T28" fmla="*/ 23 w 23"/>
                  <a:gd name="T29" fmla="*/ 48 h 50"/>
                  <a:gd name="T30" fmla="*/ 23 w 23"/>
                  <a:gd name="T31" fmla="*/ 48 h 50"/>
                  <a:gd name="T32" fmla="*/ 23 w 23"/>
                  <a:gd name="T33" fmla="*/ 46 h 50"/>
                  <a:gd name="T34" fmla="*/ 23 w 23"/>
                  <a:gd name="T35" fmla="*/ 46 h 50"/>
                  <a:gd name="T36" fmla="*/ 20 w 23"/>
                  <a:gd name="T37" fmla="*/ 44 h 50"/>
                  <a:gd name="T38" fmla="*/ 18 w 23"/>
                  <a:gd name="T39" fmla="*/ 42 h 50"/>
                  <a:gd name="T40" fmla="*/ 13 w 23"/>
                  <a:gd name="T41" fmla="*/ 33 h 50"/>
                  <a:gd name="T42" fmla="*/ 12 w 23"/>
                  <a:gd name="T43" fmla="*/ 19 h 50"/>
                  <a:gd name="T44" fmla="*/ 18 w 23"/>
                  <a:gd name="T4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50">
                    <a:moveTo>
                      <a:pt x="18" y="0"/>
                    </a:moveTo>
                    <a:cubicBezTo>
                      <a:pt x="18" y="0"/>
                      <a:pt x="17" y="1"/>
                      <a:pt x="15" y="1"/>
                    </a:cubicBezTo>
                    <a:cubicBezTo>
                      <a:pt x="13" y="2"/>
                      <a:pt x="11" y="3"/>
                      <a:pt x="9" y="4"/>
                    </a:cubicBezTo>
                    <a:cubicBezTo>
                      <a:pt x="6" y="5"/>
                      <a:pt x="4" y="6"/>
                      <a:pt x="3" y="7"/>
                    </a:cubicBezTo>
                    <a:cubicBezTo>
                      <a:pt x="1" y="9"/>
                      <a:pt x="0" y="9"/>
                      <a:pt x="0" y="9"/>
                    </a:cubicBezTo>
                    <a:cubicBezTo>
                      <a:pt x="0" y="10"/>
                      <a:pt x="0" y="11"/>
                      <a:pt x="0" y="12"/>
                    </a:cubicBezTo>
                    <a:cubicBezTo>
                      <a:pt x="0" y="13"/>
                      <a:pt x="0" y="14"/>
                      <a:pt x="1" y="15"/>
                    </a:cubicBezTo>
                    <a:cubicBezTo>
                      <a:pt x="1" y="17"/>
                      <a:pt x="1" y="19"/>
                      <a:pt x="2" y="21"/>
                    </a:cubicBezTo>
                    <a:cubicBezTo>
                      <a:pt x="2" y="22"/>
                      <a:pt x="2" y="23"/>
                      <a:pt x="2" y="25"/>
                    </a:cubicBezTo>
                    <a:cubicBezTo>
                      <a:pt x="2" y="26"/>
                      <a:pt x="3" y="27"/>
                      <a:pt x="3" y="28"/>
                    </a:cubicBezTo>
                    <a:cubicBezTo>
                      <a:pt x="4" y="30"/>
                      <a:pt x="4" y="32"/>
                      <a:pt x="5" y="34"/>
                    </a:cubicBezTo>
                    <a:cubicBezTo>
                      <a:pt x="7" y="39"/>
                      <a:pt x="10" y="42"/>
                      <a:pt x="13" y="45"/>
                    </a:cubicBezTo>
                    <a:cubicBezTo>
                      <a:pt x="17" y="48"/>
                      <a:pt x="20" y="49"/>
                      <a:pt x="23" y="50"/>
                    </a:cubicBezTo>
                    <a:cubicBezTo>
                      <a:pt x="23" y="50"/>
                      <a:pt x="23" y="50"/>
                      <a:pt x="23" y="49"/>
                    </a:cubicBezTo>
                    <a:cubicBezTo>
                      <a:pt x="23" y="48"/>
                      <a:pt x="23" y="48"/>
                      <a:pt x="23" y="48"/>
                    </a:cubicBezTo>
                    <a:cubicBezTo>
                      <a:pt x="23" y="48"/>
                      <a:pt x="23" y="48"/>
                      <a:pt x="23" y="48"/>
                    </a:cubicBezTo>
                    <a:cubicBezTo>
                      <a:pt x="23" y="47"/>
                      <a:pt x="23" y="47"/>
                      <a:pt x="23" y="46"/>
                    </a:cubicBezTo>
                    <a:cubicBezTo>
                      <a:pt x="23" y="46"/>
                      <a:pt x="23" y="46"/>
                      <a:pt x="23" y="46"/>
                    </a:cubicBezTo>
                    <a:cubicBezTo>
                      <a:pt x="22" y="45"/>
                      <a:pt x="21" y="45"/>
                      <a:pt x="20" y="44"/>
                    </a:cubicBezTo>
                    <a:cubicBezTo>
                      <a:pt x="20" y="44"/>
                      <a:pt x="19" y="43"/>
                      <a:pt x="18" y="42"/>
                    </a:cubicBezTo>
                    <a:cubicBezTo>
                      <a:pt x="16" y="40"/>
                      <a:pt x="15" y="37"/>
                      <a:pt x="13" y="33"/>
                    </a:cubicBezTo>
                    <a:cubicBezTo>
                      <a:pt x="12" y="29"/>
                      <a:pt x="11" y="25"/>
                      <a:pt x="12" y="19"/>
                    </a:cubicBezTo>
                    <a:cubicBezTo>
                      <a:pt x="12" y="14"/>
                      <a:pt x="14" y="7"/>
                      <a:pt x="18" y="0"/>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8" name="Freeform 236">
                <a:extLst>
                  <a:ext uri="{FF2B5EF4-FFF2-40B4-BE49-F238E27FC236}">
                    <a16:creationId xmlns:a16="http://schemas.microsoft.com/office/drawing/2014/main" id="{6A1D68E0-4EFA-4BD8-9ECC-CA49063CE044}"/>
                  </a:ext>
                </a:extLst>
              </p:cNvPr>
              <p:cNvSpPr>
                <a:spLocks/>
              </p:cNvSpPr>
              <p:nvPr/>
            </p:nvSpPr>
            <p:spPr bwMode="auto">
              <a:xfrm>
                <a:off x="4525" y="3669"/>
                <a:ext cx="127" cy="72"/>
              </a:xfrm>
              <a:custGeom>
                <a:avLst/>
                <a:gdLst>
                  <a:gd name="T0" fmla="*/ 0 w 53"/>
                  <a:gd name="T1" fmla="*/ 18 h 30"/>
                  <a:gd name="T2" fmla="*/ 1 w 53"/>
                  <a:gd name="T3" fmla="*/ 20 h 30"/>
                  <a:gd name="T4" fmla="*/ 5 w 53"/>
                  <a:gd name="T5" fmla="*/ 24 h 30"/>
                  <a:gd name="T6" fmla="*/ 11 w 53"/>
                  <a:gd name="T7" fmla="*/ 30 h 30"/>
                  <a:gd name="T8" fmla="*/ 32 w 53"/>
                  <a:gd name="T9" fmla="*/ 24 h 30"/>
                  <a:gd name="T10" fmla="*/ 44 w 53"/>
                  <a:gd name="T11" fmla="*/ 18 h 30"/>
                  <a:gd name="T12" fmla="*/ 49 w 53"/>
                  <a:gd name="T13" fmla="*/ 9 h 30"/>
                  <a:gd name="T14" fmla="*/ 50 w 53"/>
                  <a:gd name="T15" fmla="*/ 7 h 30"/>
                  <a:gd name="T16" fmla="*/ 51 w 53"/>
                  <a:gd name="T17" fmla="*/ 4 h 30"/>
                  <a:gd name="T18" fmla="*/ 53 w 53"/>
                  <a:gd name="T19" fmla="*/ 0 h 30"/>
                  <a:gd name="T20" fmla="*/ 50 w 53"/>
                  <a:gd name="T21" fmla="*/ 2 h 30"/>
                  <a:gd name="T22" fmla="*/ 48 w 53"/>
                  <a:gd name="T23" fmla="*/ 3 h 30"/>
                  <a:gd name="T24" fmla="*/ 46 w 53"/>
                  <a:gd name="T25" fmla="*/ 3 h 30"/>
                  <a:gd name="T26" fmla="*/ 46 w 53"/>
                  <a:gd name="T27" fmla="*/ 3 h 30"/>
                  <a:gd name="T28" fmla="*/ 46 w 53"/>
                  <a:gd name="T29" fmla="*/ 6 h 30"/>
                  <a:gd name="T30" fmla="*/ 46 w 53"/>
                  <a:gd name="T31" fmla="*/ 8 h 30"/>
                  <a:gd name="T32" fmla="*/ 45 w 53"/>
                  <a:gd name="T33" fmla="*/ 9 h 30"/>
                  <a:gd name="T34" fmla="*/ 44 w 53"/>
                  <a:gd name="T35" fmla="*/ 10 h 30"/>
                  <a:gd name="T36" fmla="*/ 33 w 53"/>
                  <a:gd name="T37" fmla="*/ 14 h 30"/>
                  <a:gd name="T38" fmla="*/ 0 w 53"/>
                  <a:gd name="T39" fmla="*/ 1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30">
                    <a:moveTo>
                      <a:pt x="0" y="18"/>
                    </a:moveTo>
                    <a:cubicBezTo>
                      <a:pt x="0" y="18"/>
                      <a:pt x="0" y="19"/>
                      <a:pt x="1" y="20"/>
                    </a:cubicBezTo>
                    <a:cubicBezTo>
                      <a:pt x="2" y="21"/>
                      <a:pt x="4" y="23"/>
                      <a:pt x="5" y="24"/>
                    </a:cubicBezTo>
                    <a:cubicBezTo>
                      <a:pt x="8" y="27"/>
                      <a:pt x="11" y="30"/>
                      <a:pt x="11" y="30"/>
                    </a:cubicBezTo>
                    <a:cubicBezTo>
                      <a:pt x="17" y="29"/>
                      <a:pt x="25" y="27"/>
                      <a:pt x="32" y="24"/>
                    </a:cubicBezTo>
                    <a:cubicBezTo>
                      <a:pt x="36" y="22"/>
                      <a:pt x="40" y="20"/>
                      <a:pt x="44" y="18"/>
                    </a:cubicBezTo>
                    <a:cubicBezTo>
                      <a:pt x="47" y="15"/>
                      <a:pt x="49" y="12"/>
                      <a:pt x="49" y="9"/>
                    </a:cubicBezTo>
                    <a:cubicBezTo>
                      <a:pt x="49" y="8"/>
                      <a:pt x="49" y="7"/>
                      <a:pt x="50" y="7"/>
                    </a:cubicBezTo>
                    <a:cubicBezTo>
                      <a:pt x="50" y="6"/>
                      <a:pt x="50" y="5"/>
                      <a:pt x="51" y="4"/>
                    </a:cubicBezTo>
                    <a:cubicBezTo>
                      <a:pt x="52" y="3"/>
                      <a:pt x="52" y="2"/>
                      <a:pt x="53" y="0"/>
                    </a:cubicBezTo>
                    <a:cubicBezTo>
                      <a:pt x="52" y="1"/>
                      <a:pt x="51" y="1"/>
                      <a:pt x="50" y="2"/>
                    </a:cubicBezTo>
                    <a:cubicBezTo>
                      <a:pt x="49" y="2"/>
                      <a:pt x="49" y="2"/>
                      <a:pt x="48" y="3"/>
                    </a:cubicBezTo>
                    <a:cubicBezTo>
                      <a:pt x="46" y="3"/>
                      <a:pt x="46" y="3"/>
                      <a:pt x="46" y="3"/>
                    </a:cubicBezTo>
                    <a:cubicBezTo>
                      <a:pt x="46" y="3"/>
                      <a:pt x="46" y="3"/>
                      <a:pt x="46" y="3"/>
                    </a:cubicBezTo>
                    <a:cubicBezTo>
                      <a:pt x="47" y="4"/>
                      <a:pt x="47" y="5"/>
                      <a:pt x="46" y="6"/>
                    </a:cubicBezTo>
                    <a:cubicBezTo>
                      <a:pt x="46" y="7"/>
                      <a:pt x="46" y="7"/>
                      <a:pt x="46" y="8"/>
                    </a:cubicBezTo>
                    <a:cubicBezTo>
                      <a:pt x="45" y="9"/>
                      <a:pt x="45" y="9"/>
                      <a:pt x="45" y="9"/>
                    </a:cubicBezTo>
                    <a:cubicBezTo>
                      <a:pt x="44" y="10"/>
                      <a:pt x="44" y="10"/>
                      <a:pt x="44" y="10"/>
                    </a:cubicBezTo>
                    <a:cubicBezTo>
                      <a:pt x="42" y="12"/>
                      <a:pt x="38" y="13"/>
                      <a:pt x="33" y="14"/>
                    </a:cubicBezTo>
                    <a:cubicBezTo>
                      <a:pt x="24" y="17"/>
                      <a:pt x="12" y="18"/>
                      <a:pt x="0" y="18"/>
                    </a:cubicBezTo>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9" name="Freeform 237">
                <a:extLst>
                  <a:ext uri="{FF2B5EF4-FFF2-40B4-BE49-F238E27FC236}">
                    <a16:creationId xmlns:a16="http://schemas.microsoft.com/office/drawing/2014/main" id="{007E4FBF-5CEC-493B-9C38-8E97F152363F}"/>
                  </a:ext>
                </a:extLst>
              </p:cNvPr>
              <p:cNvSpPr>
                <a:spLocks noEditPoints="1"/>
              </p:cNvSpPr>
              <p:nvPr/>
            </p:nvSpPr>
            <p:spPr bwMode="auto">
              <a:xfrm>
                <a:off x="4308" y="3309"/>
                <a:ext cx="599" cy="305"/>
              </a:xfrm>
              <a:custGeom>
                <a:avLst/>
                <a:gdLst>
                  <a:gd name="T0" fmla="*/ 0 w 251"/>
                  <a:gd name="T1" fmla="*/ 122 h 128"/>
                  <a:gd name="T2" fmla="*/ 2 w 251"/>
                  <a:gd name="T3" fmla="*/ 98 h 128"/>
                  <a:gd name="T4" fmla="*/ 6 w 251"/>
                  <a:gd name="T5" fmla="*/ 81 h 128"/>
                  <a:gd name="T6" fmla="*/ 6 w 251"/>
                  <a:gd name="T7" fmla="*/ 90 h 128"/>
                  <a:gd name="T8" fmla="*/ 6 w 251"/>
                  <a:gd name="T9" fmla="*/ 80 h 128"/>
                  <a:gd name="T10" fmla="*/ 227 w 251"/>
                  <a:gd name="T11" fmla="*/ 76 h 128"/>
                  <a:gd name="T12" fmla="*/ 233 w 251"/>
                  <a:gd name="T13" fmla="*/ 90 h 128"/>
                  <a:gd name="T14" fmla="*/ 241 w 251"/>
                  <a:gd name="T15" fmla="*/ 116 h 128"/>
                  <a:gd name="T16" fmla="*/ 250 w 251"/>
                  <a:gd name="T17" fmla="*/ 116 h 128"/>
                  <a:gd name="T18" fmla="*/ 226 w 251"/>
                  <a:gd name="T19" fmla="*/ 76 h 128"/>
                  <a:gd name="T20" fmla="*/ 218 w 251"/>
                  <a:gd name="T21" fmla="*/ 61 h 128"/>
                  <a:gd name="T22" fmla="*/ 218 w 251"/>
                  <a:gd name="T23" fmla="*/ 61 h 128"/>
                  <a:gd name="T24" fmla="*/ 221 w 251"/>
                  <a:gd name="T25" fmla="*/ 66 h 128"/>
                  <a:gd name="T26" fmla="*/ 230 w 251"/>
                  <a:gd name="T27" fmla="*/ 64 h 128"/>
                  <a:gd name="T28" fmla="*/ 27 w 251"/>
                  <a:gd name="T29" fmla="*/ 43 h 128"/>
                  <a:gd name="T30" fmla="*/ 23 w 251"/>
                  <a:gd name="T31" fmla="*/ 53 h 128"/>
                  <a:gd name="T32" fmla="*/ 27 w 251"/>
                  <a:gd name="T33" fmla="*/ 51 h 128"/>
                  <a:gd name="T34" fmla="*/ 188 w 251"/>
                  <a:gd name="T35" fmla="*/ 28 h 128"/>
                  <a:gd name="T36" fmla="*/ 190 w 251"/>
                  <a:gd name="T37" fmla="*/ 30 h 128"/>
                  <a:gd name="T38" fmla="*/ 191 w 251"/>
                  <a:gd name="T39" fmla="*/ 30 h 128"/>
                  <a:gd name="T40" fmla="*/ 191 w 251"/>
                  <a:gd name="T41" fmla="*/ 31 h 128"/>
                  <a:gd name="T42" fmla="*/ 194 w 251"/>
                  <a:gd name="T43" fmla="*/ 33 h 128"/>
                  <a:gd name="T44" fmla="*/ 203 w 251"/>
                  <a:gd name="T45" fmla="*/ 31 h 128"/>
                  <a:gd name="T46" fmla="*/ 197 w 251"/>
                  <a:gd name="T47" fmla="*/ 29 h 128"/>
                  <a:gd name="T48" fmla="*/ 77 w 251"/>
                  <a:gd name="T49" fmla="*/ 9 h 128"/>
                  <a:gd name="T50" fmla="*/ 34 w 251"/>
                  <a:gd name="T51" fmla="*/ 35 h 128"/>
                  <a:gd name="T52" fmla="*/ 38 w 251"/>
                  <a:gd name="T53" fmla="*/ 40 h 128"/>
                  <a:gd name="T54" fmla="*/ 43 w 251"/>
                  <a:gd name="T55" fmla="*/ 35 h 128"/>
                  <a:gd name="T56" fmla="*/ 56 w 251"/>
                  <a:gd name="T57" fmla="*/ 25 h 128"/>
                  <a:gd name="T58" fmla="*/ 58 w 251"/>
                  <a:gd name="T59" fmla="*/ 23 h 128"/>
                  <a:gd name="T60" fmla="*/ 60 w 251"/>
                  <a:gd name="T61" fmla="*/ 22 h 128"/>
                  <a:gd name="T62" fmla="*/ 66 w 251"/>
                  <a:gd name="T63" fmla="*/ 18 h 128"/>
                  <a:gd name="T64" fmla="*/ 67 w 251"/>
                  <a:gd name="T65" fmla="*/ 18 h 128"/>
                  <a:gd name="T66" fmla="*/ 68 w 251"/>
                  <a:gd name="T67" fmla="*/ 18 h 128"/>
                  <a:gd name="T68" fmla="*/ 73 w 251"/>
                  <a:gd name="T69" fmla="*/ 15 h 128"/>
                  <a:gd name="T70" fmla="*/ 95 w 251"/>
                  <a:gd name="T71" fmla="*/ 3 h 128"/>
                  <a:gd name="T72" fmla="*/ 84 w 251"/>
                  <a:gd name="T73" fmla="*/ 10 h 128"/>
                  <a:gd name="T74" fmla="*/ 91 w 251"/>
                  <a:gd name="T75" fmla="*/ 8 h 128"/>
                  <a:gd name="T76" fmla="*/ 148 w 251"/>
                  <a:gd name="T77" fmla="*/ 2 h 128"/>
                  <a:gd name="T78" fmla="*/ 141 w 251"/>
                  <a:gd name="T79" fmla="*/ 7 h 128"/>
                  <a:gd name="T80" fmla="*/ 151 w 251"/>
                  <a:gd name="T81" fmla="*/ 9 h 128"/>
                  <a:gd name="T82" fmla="*/ 153 w 251"/>
                  <a:gd name="T83" fmla="*/ 10 h 128"/>
                  <a:gd name="T84" fmla="*/ 161 w 251"/>
                  <a:gd name="T85" fmla="*/ 13 h 128"/>
                  <a:gd name="T86" fmla="*/ 164 w 251"/>
                  <a:gd name="T87" fmla="*/ 14 h 128"/>
                  <a:gd name="T88" fmla="*/ 172 w 251"/>
                  <a:gd name="T89" fmla="*/ 18 h 128"/>
                  <a:gd name="T90" fmla="*/ 172 w 251"/>
                  <a:gd name="T91" fmla="*/ 18 h 128"/>
                  <a:gd name="T92" fmla="*/ 173 w 251"/>
                  <a:gd name="T93" fmla="*/ 18 h 128"/>
                  <a:gd name="T94" fmla="*/ 176 w 251"/>
                  <a:gd name="T95" fmla="*/ 20 h 128"/>
                  <a:gd name="T96" fmla="*/ 179 w 251"/>
                  <a:gd name="T97" fmla="*/ 22 h 128"/>
                  <a:gd name="T98" fmla="*/ 185 w 251"/>
                  <a:gd name="T99" fmla="*/ 16 h 128"/>
                  <a:gd name="T100" fmla="*/ 148 w 251"/>
                  <a:gd name="T101" fmla="*/ 2 h 128"/>
                  <a:gd name="T102" fmla="*/ 125 w 251"/>
                  <a:gd name="T103" fmla="*/ 5 h 128"/>
                  <a:gd name="T104" fmla="*/ 131 w 251"/>
                  <a:gd name="T105" fmla="*/ 5 h 128"/>
                  <a:gd name="T106" fmla="*/ 131 w 251"/>
                  <a:gd name="T10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1" h="128">
                    <a:moveTo>
                      <a:pt x="2" y="98"/>
                    </a:moveTo>
                    <a:cubicBezTo>
                      <a:pt x="1" y="106"/>
                      <a:pt x="0" y="114"/>
                      <a:pt x="0" y="122"/>
                    </a:cubicBezTo>
                    <a:cubicBezTo>
                      <a:pt x="0" y="115"/>
                      <a:pt x="1" y="107"/>
                      <a:pt x="3" y="100"/>
                    </a:cubicBezTo>
                    <a:cubicBezTo>
                      <a:pt x="3" y="99"/>
                      <a:pt x="2" y="99"/>
                      <a:pt x="2" y="98"/>
                    </a:cubicBezTo>
                    <a:moveTo>
                      <a:pt x="6" y="80"/>
                    </a:moveTo>
                    <a:cubicBezTo>
                      <a:pt x="6" y="80"/>
                      <a:pt x="6" y="80"/>
                      <a:pt x="6" y="81"/>
                    </a:cubicBezTo>
                    <a:cubicBezTo>
                      <a:pt x="5" y="83"/>
                      <a:pt x="5" y="85"/>
                      <a:pt x="4" y="87"/>
                    </a:cubicBezTo>
                    <a:cubicBezTo>
                      <a:pt x="5" y="88"/>
                      <a:pt x="5" y="89"/>
                      <a:pt x="6" y="90"/>
                    </a:cubicBezTo>
                    <a:cubicBezTo>
                      <a:pt x="6" y="88"/>
                      <a:pt x="7" y="86"/>
                      <a:pt x="8" y="84"/>
                    </a:cubicBezTo>
                    <a:cubicBezTo>
                      <a:pt x="7" y="82"/>
                      <a:pt x="7" y="81"/>
                      <a:pt x="6" y="80"/>
                    </a:cubicBezTo>
                    <a:moveTo>
                      <a:pt x="226" y="76"/>
                    </a:moveTo>
                    <a:cubicBezTo>
                      <a:pt x="226" y="76"/>
                      <a:pt x="227" y="76"/>
                      <a:pt x="227" y="76"/>
                    </a:cubicBezTo>
                    <a:cubicBezTo>
                      <a:pt x="228" y="78"/>
                      <a:pt x="229" y="81"/>
                      <a:pt x="230" y="83"/>
                    </a:cubicBezTo>
                    <a:cubicBezTo>
                      <a:pt x="231" y="86"/>
                      <a:pt x="232" y="88"/>
                      <a:pt x="233" y="90"/>
                    </a:cubicBezTo>
                    <a:cubicBezTo>
                      <a:pt x="235" y="95"/>
                      <a:pt x="237" y="100"/>
                      <a:pt x="239" y="105"/>
                    </a:cubicBezTo>
                    <a:cubicBezTo>
                      <a:pt x="240" y="109"/>
                      <a:pt x="240" y="113"/>
                      <a:pt x="241" y="116"/>
                    </a:cubicBezTo>
                    <a:cubicBezTo>
                      <a:pt x="245" y="121"/>
                      <a:pt x="248" y="124"/>
                      <a:pt x="251" y="128"/>
                    </a:cubicBezTo>
                    <a:cubicBezTo>
                      <a:pt x="251" y="124"/>
                      <a:pt x="251" y="120"/>
                      <a:pt x="250" y="116"/>
                    </a:cubicBezTo>
                    <a:cubicBezTo>
                      <a:pt x="248" y="104"/>
                      <a:pt x="244" y="91"/>
                      <a:pt x="239" y="80"/>
                    </a:cubicBezTo>
                    <a:cubicBezTo>
                      <a:pt x="234" y="78"/>
                      <a:pt x="230" y="77"/>
                      <a:pt x="226" y="76"/>
                    </a:cubicBezTo>
                    <a:moveTo>
                      <a:pt x="217" y="60"/>
                    </a:moveTo>
                    <a:cubicBezTo>
                      <a:pt x="217" y="60"/>
                      <a:pt x="218" y="60"/>
                      <a:pt x="218" y="61"/>
                    </a:cubicBezTo>
                    <a:cubicBezTo>
                      <a:pt x="218" y="61"/>
                      <a:pt x="218" y="61"/>
                      <a:pt x="218" y="61"/>
                    </a:cubicBezTo>
                    <a:cubicBezTo>
                      <a:pt x="218" y="61"/>
                      <a:pt x="218" y="61"/>
                      <a:pt x="218" y="61"/>
                    </a:cubicBezTo>
                    <a:cubicBezTo>
                      <a:pt x="218" y="62"/>
                      <a:pt x="219" y="62"/>
                      <a:pt x="219" y="63"/>
                    </a:cubicBezTo>
                    <a:cubicBezTo>
                      <a:pt x="220" y="64"/>
                      <a:pt x="220" y="65"/>
                      <a:pt x="221" y="66"/>
                    </a:cubicBezTo>
                    <a:cubicBezTo>
                      <a:pt x="225" y="67"/>
                      <a:pt x="229" y="69"/>
                      <a:pt x="234" y="70"/>
                    </a:cubicBezTo>
                    <a:cubicBezTo>
                      <a:pt x="232" y="68"/>
                      <a:pt x="231" y="66"/>
                      <a:pt x="230" y="64"/>
                    </a:cubicBezTo>
                    <a:cubicBezTo>
                      <a:pt x="225" y="62"/>
                      <a:pt x="221" y="61"/>
                      <a:pt x="217" y="60"/>
                    </a:cubicBezTo>
                    <a:moveTo>
                      <a:pt x="27" y="43"/>
                    </a:moveTo>
                    <a:cubicBezTo>
                      <a:pt x="25" y="45"/>
                      <a:pt x="24" y="47"/>
                      <a:pt x="22" y="48"/>
                    </a:cubicBezTo>
                    <a:cubicBezTo>
                      <a:pt x="22" y="50"/>
                      <a:pt x="23" y="52"/>
                      <a:pt x="23" y="53"/>
                    </a:cubicBezTo>
                    <a:cubicBezTo>
                      <a:pt x="23" y="54"/>
                      <a:pt x="23" y="55"/>
                      <a:pt x="23" y="56"/>
                    </a:cubicBezTo>
                    <a:cubicBezTo>
                      <a:pt x="24" y="55"/>
                      <a:pt x="26" y="53"/>
                      <a:pt x="27" y="51"/>
                    </a:cubicBezTo>
                    <a:cubicBezTo>
                      <a:pt x="27" y="48"/>
                      <a:pt x="27" y="46"/>
                      <a:pt x="27" y="43"/>
                    </a:cubicBezTo>
                    <a:moveTo>
                      <a:pt x="188" y="28"/>
                    </a:moveTo>
                    <a:cubicBezTo>
                      <a:pt x="188" y="29"/>
                      <a:pt x="189" y="29"/>
                      <a:pt x="189" y="29"/>
                    </a:cubicBezTo>
                    <a:cubicBezTo>
                      <a:pt x="190" y="30"/>
                      <a:pt x="190" y="30"/>
                      <a:pt x="190" y="30"/>
                    </a:cubicBezTo>
                    <a:cubicBezTo>
                      <a:pt x="190" y="30"/>
                      <a:pt x="190" y="30"/>
                      <a:pt x="190" y="30"/>
                    </a:cubicBezTo>
                    <a:cubicBezTo>
                      <a:pt x="190" y="30"/>
                      <a:pt x="191" y="30"/>
                      <a:pt x="191" y="30"/>
                    </a:cubicBezTo>
                    <a:cubicBezTo>
                      <a:pt x="191" y="30"/>
                      <a:pt x="191" y="30"/>
                      <a:pt x="191" y="30"/>
                    </a:cubicBezTo>
                    <a:cubicBezTo>
                      <a:pt x="191" y="31"/>
                      <a:pt x="191" y="31"/>
                      <a:pt x="191" y="31"/>
                    </a:cubicBezTo>
                    <a:cubicBezTo>
                      <a:pt x="192" y="32"/>
                      <a:pt x="192" y="32"/>
                      <a:pt x="192" y="32"/>
                    </a:cubicBezTo>
                    <a:cubicBezTo>
                      <a:pt x="193" y="32"/>
                      <a:pt x="193" y="33"/>
                      <a:pt x="194" y="33"/>
                    </a:cubicBezTo>
                    <a:cubicBezTo>
                      <a:pt x="198" y="34"/>
                      <a:pt x="202" y="34"/>
                      <a:pt x="207" y="35"/>
                    </a:cubicBezTo>
                    <a:cubicBezTo>
                      <a:pt x="206" y="34"/>
                      <a:pt x="205" y="33"/>
                      <a:pt x="203" y="31"/>
                    </a:cubicBezTo>
                    <a:cubicBezTo>
                      <a:pt x="202" y="30"/>
                      <a:pt x="202" y="30"/>
                      <a:pt x="202" y="30"/>
                    </a:cubicBezTo>
                    <a:cubicBezTo>
                      <a:pt x="200" y="29"/>
                      <a:pt x="198" y="29"/>
                      <a:pt x="197" y="29"/>
                    </a:cubicBezTo>
                    <a:cubicBezTo>
                      <a:pt x="193" y="29"/>
                      <a:pt x="190" y="28"/>
                      <a:pt x="188" y="28"/>
                    </a:cubicBezTo>
                    <a:moveTo>
                      <a:pt x="77" y="9"/>
                    </a:moveTo>
                    <a:cubicBezTo>
                      <a:pt x="74" y="10"/>
                      <a:pt x="71" y="11"/>
                      <a:pt x="69" y="12"/>
                    </a:cubicBezTo>
                    <a:cubicBezTo>
                      <a:pt x="56" y="18"/>
                      <a:pt x="44" y="26"/>
                      <a:pt x="34" y="35"/>
                    </a:cubicBezTo>
                    <a:cubicBezTo>
                      <a:pt x="34" y="38"/>
                      <a:pt x="34" y="41"/>
                      <a:pt x="34" y="43"/>
                    </a:cubicBezTo>
                    <a:cubicBezTo>
                      <a:pt x="35" y="42"/>
                      <a:pt x="37" y="41"/>
                      <a:pt x="38" y="40"/>
                    </a:cubicBezTo>
                    <a:cubicBezTo>
                      <a:pt x="39" y="39"/>
                      <a:pt x="40" y="38"/>
                      <a:pt x="41" y="37"/>
                    </a:cubicBezTo>
                    <a:cubicBezTo>
                      <a:pt x="42" y="36"/>
                      <a:pt x="42" y="36"/>
                      <a:pt x="43" y="35"/>
                    </a:cubicBezTo>
                    <a:cubicBezTo>
                      <a:pt x="47" y="32"/>
                      <a:pt x="51" y="28"/>
                      <a:pt x="54" y="26"/>
                    </a:cubicBezTo>
                    <a:cubicBezTo>
                      <a:pt x="55" y="26"/>
                      <a:pt x="56" y="25"/>
                      <a:pt x="56" y="25"/>
                    </a:cubicBezTo>
                    <a:cubicBezTo>
                      <a:pt x="56" y="25"/>
                      <a:pt x="57" y="24"/>
                      <a:pt x="57" y="24"/>
                    </a:cubicBezTo>
                    <a:cubicBezTo>
                      <a:pt x="57" y="24"/>
                      <a:pt x="58" y="24"/>
                      <a:pt x="58" y="23"/>
                    </a:cubicBezTo>
                    <a:cubicBezTo>
                      <a:pt x="59" y="23"/>
                      <a:pt x="60" y="22"/>
                      <a:pt x="60" y="22"/>
                    </a:cubicBezTo>
                    <a:cubicBezTo>
                      <a:pt x="60" y="22"/>
                      <a:pt x="60" y="22"/>
                      <a:pt x="60" y="22"/>
                    </a:cubicBezTo>
                    <a:cubicBezTo>
                      <a:pt x="60" y="22"/>
                      <a:pt x="60" y="22"/>
                      <a:pt x="61" y="22"/>
                    </a:cubicBezTo>
                    <a:cubicBezTo>
                      <a:pt x="63" y="21"/>
                      <a:pt x="65" y="19"/>
                      <a:pt x="66" y="18"/>
                    </a:cubicBezTo>
                    <a:cubicBezTo>
                      <a:pt x="67" y="18"/>
                      <a:pt x="67" y="18"/>
                      <a:pt x="67" y="18"/>
                    </a:cubicBezTo>
                    <a:cubicBezTo>
                      <a:pt x="67" y="18"/>
                      <a:pt x="67" y="18"/>
                      <a:pt x="67" y="18"/>
                    </a:cubicBezTo>
                    <a:cubicBezTo>
                      <a:pt x="67" y="18"/>
                      <a:pt x="67" y="18"/>
                      <a:pt x="67" y="18"/>
                    </a:cubicBezTo>
                    <a:cubicBezTo>
                      <a:pt x="68" y="18"/>
                      <a:pt x="68" y="18"/>
                      <a:pt x="68" y="18"/>
                    </a:cubicBezTo>
                    <a:cubicBezTo>
                      <a:pt x="69" y="17"/>
                      <a:pt x="70" y="16"/>
                      <a:pt x="71" y="16"/>
                    </a:cubicBezTo>
                    <a:cubicBezTo>
                      <a:pt x="72" y="15"/>
                      <a:pt x="72" y="15"/>
                      <a:pt x="73" y="15"/>
                    </a:cubicBezTo>
                    <a:cubicBezTo>
                      <a:pt x="74" y="13"/>
                      <a:pt x="76" y="11"/>
                      <a:pt x="77" y="9"/>
                    </a:cubicBezTo>
                    <a:moveTo>
                      <a:pt x="95" y="3"/>
                    </a:moveTo>
                    <a:cubicBezTo>
                      <a:pt x="92" y="4"/>
                      <a:pt x="90" y="4"/>
                      <a:pt x="88" y="5"/>
                    </a:cubicBezTo>
                    <a:cubicBezTo>
                      <a:pt x="86" y="7"/>
                      <a:pt x="85" y="9"/>
                      <a:pt x="84" y="10"/>
                    </a:cubicBezTo>
                    <a:cubicBezTo>
                      <a:pt x="87" y="9"/>
                      <a:pt x="87" y="9"/>
                      <a:pt x="87" y="9"/>
                    </a:cubicBezTo>
                    <a:cubicBezTo>
                      <a:pt x="88" y="9"/>
                      <a:pt x="90" y="8"/>
                      <a:pt x="91" y="8"/>
                    </a:cubicBezTo>
                    <a:cubicBezTo>
                      <a:pt x="92" y="6"/>
                      <a:pt x="94" y="5"/>
                      <a:pt x="95" y="3"/>
                    </a:cubicBezTo>
                    <a:moveTo>
                      <a:pt x="148" y="2"/>
                    </a:moveTo>
                    <a:cubicBezTo>
                      <a:pt x="146" y="4"/>
                      <a:pt x="144" y="5"/>
                      <a:pt x="141" y="7"/>
                    </a:cubicBezTo>
                    <a:cubicBezTo>
                      <a:pt x="141" y="7"/>
                      <a:pt x="141" y="7"/>
                      <a:pt x="141" y="7"/>
                    </a:cubicBezTo>
                    <a:cubicBezTo>
                      <a:pt x="145" y="8"/>
                      <a:pt x="148" y="8"/>
                      <a:pt x="151" y="9"/>
                    </a:cubicBezTo>
                    <a:cubicBezTo>
                      <a:pt x="151" y="9"/>
                      <a:pt x="151" y="9"/>
                      <a:pt x="151" y="9"/>
                    </a:cubicBezTo>
                    <a:cubicBezTo>
                      <a:pt x="151" y="9"/>
                      <a:pt x="152" y="9"/>
                      <a:pt x="153" y="10"/>
                    </a:cubicBezTo>
                    <a:cubicBezTo>
                      <a:pt x="153" y="10"/>
                      <a:pt x="153" y="10"/>
                      <a:pt x="153" y="10"/>
                    </a:cubicBezTo>
                    <a:cubicBezTo>
                      <a:pt x="155" y="11"/>
                      <a:pt x="156" y="11"/>
                      <a:pt x="157" y="12"/>
                    </a:cubicBezTo>
                    <a:cubicBezTo>
                      <a:pt x="159" y="12"/>
                      <a:pt x="160" y="12"/>
                      <a:pt x="161" y="13"/>
                    </a:cubicBezTo>
                    <a:cubicBezTo>
                      <a:pt x="162" y="13"/>
                      <a:pt x="162" y="13"/>
                      <a:pt x="162" y="13"/>
                    </a:cubicBezTo>
                    <a:cubicBezTo>
                      <a:pt x="163" y="14"/>
                      <a:pt x="164" y="14"/>
                      <a:pt x="164" y="14"/>
                    </a:cubicBezTo>
                    <a:cubicBezTo>
                      <a:pt x="164" y="14"/>
                      <a:pt x="164" y="14"/>
                      <a:pt x="164" y="14"/>
                    </a:cubicBezTo>
                    <a:cubicBezTo>
                      <a:pt x="167" y="15"/>
                      <a:pt x="169" y="17"/>
                      <a:pt x="172" y="18"/>
                    </a:cubicBezTo>
                    <a:cubicBezTo>
                      <a:pt x="172" y="18"/>
                      <a:pt x="172" y="18"/>
                      <a:pt x="172" y="18"/>
                    </a:cubicBezTo>
                    <a:cubicBezTo>
                      <a:pt x="172" y="18"/>
                      <a:pt x="172" y="18"/>
                      <a:pt x="172" y="18"/>
                    </a:cubicBezTo>
                    <a:cubicBezTo>
                      <a:pt x="172" y="18"/>
                      <a:pt x="172" y="18"/>
                      <a:pt x="173" y="18"/>
                    </a:cubicBezTo>
                    <a:cubicBezTo>
                      <a:pt x="173" y="18"/>
                      <a:pt x="173" y="18"/>
                      <a:pt x="173" y="18"/>
                    </a:cubicBezTo>
                    <a:cubicBezTo>
                      <a:pt x="173" y="19"/>
                      <a:pt x="173" y="19"/>
                      <a:pt x="174" y="19"/>
                    </a:cubicBezTo>
                    <a:cubicBezTo>
                      <a:pt x="174" y="19"/>
                      <a:pt x="175" y="20"/>
                      <a:pt x="176" y="20"/>
                    </a:cubicBezTo>
                    <a:cubicBezTo>
                      <a:pt x="177" y="21"/>
                      <a:pt x="177" y="21"/>
                      <a:pt x="178" y="22"/>
                    </a:cubicBezTo>
                    <a:cubicBezTo>
                      <a:pt x="178" y="22"/>
                      <a:pt x="179" y="22"/>
                      <a:pt x="179" y="22"/>
                    </a:cubicBezTo>
                    <a:cubicBezTo>
                      <a:pt x="184" y="22"/>
                      <a:pt x="189" y="22"/>
                      <a:pt x="193" y="22"/>
                    </a:cubicBezTo>
                    <a:cubicBezTo>
                      <a:pt x="190" y="20"/>
                      <a:pt x="188" y="18"/>
                      <a:pt x="185" y="16"/>
                    </a:cubicBezTo>
                    <a:cubicBezTo>
                      <a:pt x="178" y="12"/>
                      <a:pt x="171" y="8"/>
                      <a:pt x="163" y="6"/>
                    </a:cubicBezTo>
                    <a:cubicBezTo>
                      <a:pt x="159" y="4"/>
                      <a:pt x="154" y="3"/>
                      <a:pt x="148" y="2"/>
                    </a:cubicBezTo>
                    <a:moveTo>
                      <a:pt x="131" y="0"/>
                    </a:moveTo>
                    <a:cubicBezTo>
                      <a:pt x="128" y="1"/>
                      <a:pt x="126" y="3"/>
                      <a:pt x="125" y="5"/>
                    </a:cubicBezTo>
                    <a:cubicBezTo>
                      <a:pt x="125" y="5"/>
                      <a:pt x="125" y="5"/>
                      <a:pt x="125" y="5"/>
                    </a:cubicBezTo>
                    <a:cubicBezTo>
                      <a:pt x="127" y="5"/>
                      <a:pt x="129" y="5"/>
                      <a:pt x="131" y="5"/>
                    </a:cubicBezTo>
                    <a:cubicBezTo>
                      <a:pt x="133" y="3"/>
                      <a:pt x="136" y="2"/>
                      <a:pt x="138" y="0"/>
                    </a:cubicBezTo>
                    <a:cubicBezTo>
                      <a:pt x="135" y="0"/>
                      <a:pt x="133" y="0"/>
                      <a:pt x="13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0" name="Freeform 238">
                <a:extLst>
                  <a:ext uri="{FF2B5EF4-FFF2-40B4-BE49-F238E27FC236}">
                    <a16:creationId xmlns:a16="http://schemas.microsoft.com/office/drawing/2014/main" id="{BFD4D2F5-547A-4D18-8DC0-9851E9A2CCBA}"/>
                  </a:ext>
                </a:extLst>
              </p:cNvPr>
              <p:cNvSpPr>
                <a:spLocks/>
              </p:cNvSpPr>
              <p:nvPr/>
            </p:nvSpPr>
            <p:spPr bwMode="auto">
              <a:xfrm>
                <a:off x="4322" y="3423"/>
                <a:ext cx="41" cy="86"/>
              </a:xfrm>
              <a:custGeom>
                <a:avLst/>
                <a:gdLst>
                  <a:gd name="T0" fmla="*/ 16 w 17"/>
                  <a:gd name="T1" fmla="*/ 0 h 36"/>
                  <a:gd name="T2" fmla="*/ 0 w 17"/>
                  <a:gd name="T3" fmla="*/ 32 h 36"/>
                  <a:gd name="T4" fmla="*/ 2 w 17"/>
                  <a:gd name="T5" fmla="*/ 36 h 36"/>
                  <a:gd name="T6" fmla="*/ 10 w 17"/>
                  <a:gd name="T7" fmla="*/ 19 h 36"/>
                  <a:gd name="T8" fmla="*/ 12 w 17"/>
                  <a:gd name="T9" fmla="*/ 15 h 36"/>
                  <a:gd name="T10" fmla="*/ 14 w 17"/>
                  <a:gd name="T11" fmla="*/ 13 h 36"/>
                  <a:gd name="T12" fmla="*/ 16 w 17"/>
                  <a:gd name="T13" fmla="*/ 10 h 36"/>
                  <a:gd name="T14" fmla="*/ 16 w 17"/>
                  <a:gd name="T15" fmla="*/ 10 h 36"/>
                  <a:gd name="T16" fmla="*/ 16 w 17"/>
                  <a:gd name="T17" fmla="*/ 10 h 36"/>
                  <a:gd name="T18" fmla="*/ 17 w 17"/>
                  <a:gd name="T19" fmla="*/ 8 h 36"/>
                  <a:gd name="T20" fmla="*/ 17 w 17"/>
                  <a:gd name="T21" fmla="*/ 5 h 36"/>
                  <a:gd name="T22" fmla="*/ 16 w 17"/>
                  <a:gd name="T2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36">
                    <a:moveTo>
                      <a:pt x="16" y="0"/>
                    </a:moveTo>
                    <a:cubicBezTo>
                      <a:pt x="9" y="10"/>
                      <a:pt x="4" y="20"/>
                      <a:pt x="0" y="32"/>
                    </a:cubicBezTo>
                    <a:cubicBezTo>
                      <a:pt x="1" y="33"/>
                      <a:pt x="1" y="34"/>
                      <a:pt x="2" y="36"/>
                    </a:cubicBezTo>
                    <a:cubicBezTo>
                      <a:pt x="4" y="30"/>
                      <a:pt x="7" y="24"/>
                      <a:pt x="10" y="19"/>
                    </a:cubicBezTo>
                    <a:cubicBezTo>
                      <a:pt x="11" y="18"/>
                      <a:pt x="12" y="16"/>
                      <a:pt x="12" y="15"/>
                    </a:cubicBezTo>
                    <a:cubicBezTo>
                      <a:pt x="13" y="14"/>
                      <a:pt x="14" y="13"/>
                      <a:pt x="14" y="13"/>
                    </a:cubicBezTo>
                    <a:cubicBezTo>
                      <a:pt x="15" y="12"/>
                      <a:pt x="15" y="11"/>
                      <a:pt x="16" y="10"/>
                    </a:cubicBezTo>
                    <a:cubicBezTo>
                      <a:pt x="16" y="10"/>
                      <a:pt x="16" y="10"/>
                      <a:pt x="16" y="10"/>
                    </a:cubicBezTo>
                    <a:cubicBezTo>
                      <a:pt x="16" y="10"/>
                      <a:pt x="16" y="10"/>
                      <a:pt x="16" y="10"/>
                    </a:cubicBezTo>
                    <a:cubicBezTo>
                      <a:pt x="16" y="9"/>
                      <a:pt x="17" y="9"/>
                      <a:pt x="17" y="8"/>
                    </a:cubicBezTo>
                    <a:cubicBezTo>
                      <a:pt x="17" y="7"/>
                      <a:pt x="17" y="6"/>
                      <a:pt x="17" y="5"/>
                    </a:cubicBezTo>
                    <a:cubicBezTo>
                      <a:pt x="17" y="4"/>
                      <a:pt x="16" y="2"/>
                      <a:pt x="16"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1" name="Freeform 239">
                <a:extLst>
                  <a:ext uri="{FF2B5EF4-FFF2-40B4-BE49-F238E27FC236}">
                    <a16:creationId xmlns:a16="http://schemas.microsoft.com/office/drawing/2014/main" id="{65234A29-FEC0-4BDD-80DD-9A9EE19CEE15}"/>
                  </a:ext>
                </a:extLst>
              </p:cNvPr>
              <p:cNvSpPr>
                <a:spLocks/>
              </p:cNvSpPr>
              <p:nvPr/>
            </p:nvSpPr>
            <p:spPr bwMode="auto">
              <a:xfrm>
                <a:off x="4372" y="3392"/>
                <a:ext cx="17" cy="38"/>
              </a:xfrm>
              <a:custGeom>
                <a:avLst/>
                <a:gdLst>
                  <a:gd name="T0" fmla="*/ 7 w 7"/>
                  <a:gd name="T1" fmla="*/ 0 h 16"/>
                  <a:gd name="T2" fmla="*/ 2 w 7"/>
                  <a:gd name="T3" fmla="*/ 5 h 16"/>
                  <a:gd name="T4" fmla="*/ 0 w 7"/>
                  <a:gd name="T5" fmla="*/ 8 h 16"/>
                  <a:gd name="T6" fmla="*/ 0 w 7"/>
                  <a:gd name="T7" fmla="*/ 16 h 16"/>
                  <a:gd name="T8" fmla="*/ 0 w 7"/>
                  <a:gd name="T9" fmla="*/ 16 h 16"/>
                  <a:gd name="T10" fmla="*/ 0 w 7"/>
                  <a:gd name="T11" fmla="*/ 16 h 16"/>
                  <a:gd name="T12" fmla="*/ 0 w 7"/>
                  <a:gd name="T13" fmla="*/ 16 h 16"/>
                  <a:gd name="T14" fmla="*/ 2 w 7"/>
                  <a:gd name="T15" fmla="*/ 15 h 16"/>
                  <a:gd name="T16" fmla="*/ 5 w 7"/>
                  <a:gd name="T17" fmla="*/ 11 h 16"/>
                  <a:gd name="T18" fmla="*/ 5 w 7"/>
                  <a:gd name="T19" fmla="*/ 11 h 16"/>
                  <a:gd name="T20" fmla="*/ 7 w 7"/>
                  <a:gd name="T21" fmla="*/ 8 h 16"/>
                  <a:gd name="T22" fmla="*/ 7 w 7"/>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6">
                    <a:moveTo>
                      <a:pt x="7" y="0"/>
                    </a:moveTo>
                    <a:cubicBezTo>
                      <a:pt x="6" y="2"/>
                      <a:pt x="4" y="3"/>
                      <a:pt x="2" y="5"/>
                    </a:cubicBezTo>
                    <a:cubicBezTo>
                      <a:pt x="2" y="6"/>
                      <a:pt x="1" y="7"/>
                      <a:pt x="0" y="8"/>
                    </a:cubicBezTo>
                    <a:cubicBezTo>
                      <a:pt x="0" y="11"/>
                      <a:pt x="0" y="13"/>
                      <a:pt x="0" y="16"/>
                    </a:cubicBezTo>
                    <a:cubicBezTo>
                      <a:pt x="0" y="16"/>
                      <a:pt x="0" y="16"/>
                      <a:pt x="0" y="16"/>
                    </a:cubicBezTo>
                    <a:cubicBezTo>
                      <a:pt x="0" y="16"/>
                      <a:pt x="0" y="16"/>
                      <a:pt x="0" y="16"/>
                    </a:cubicBezTo>
                    <a:cubicBezTo>
                      <a:pt x="0" y="16"/>
                      <a:pt x="0" y="16"/>
                      <a:pt x="0" y="16"/>
                    </a:cubicBezTo>
                    <a:cubicBezTo>
                      <a:pt x="1" y="15"/>
                      <a:pt x="1" y="15"/>
                      <a:pt x="2" y="15"/>
                    </a:cubicBezTo>
                    <a:cubicBezTo>
                      <a:pt x="2" y="14"/>
                      <a:pt x="3" y="12"/>
                      <a:pt x="5" y="11"/>
                    </a:cubicBezTo>
                    <a:cubicBezTo>
                      <a:pt x="5" y="11"/>
                      <a:pt x="5" y="11"/>
                      <a:pt x="5" y="11"/>
                    </a:cubicBezTo>
                    <a:cubicBezTo>
                      <a:pt x="6" y="10"/>
                      <a:pt x="6" y="9"/>
                      <a:pt x="7" y="8"/>
                    </a:cubicBezTo>
                    <a:cubicBezTo>
                      <a:pt x="7" y="6"/>
                      <a:pt x="7" y="3"/>
                      <a:pt x="7"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2" name="Freeform 240">
                <a:extLst>
                  <a:ext uri="{FF2B5EF4-FFF2-40B4-BE49-F238E27FC236}">
                    <a16:creationId xmlns:a16="http://schemas.microsoft.com/office/drawing/2014/main" id="{20439196-02ED-4D1C-B263-EACE7D2263E8}"/>
                  </a:ext>
                </a:extLst>
              </p:cNvPr>
              <p:cNvSpPr>
                <a:spLocks/>
              </p:cNvSpPr>
              <p:nvPr/>
            </p:nvSpPr>
            <p:spPr bwMode="auto">
              <a:xfrm>
                <a:off x="4313" y="3516"/>
                <a:ext cx="9" cy="31"/>
              </a:xfrm>
              <a:custGeom>
                <a:avLst/>
                <a:gdLst>
                  <a:gd name="T0" fmla="*/ 2 w 4"/>
                  <a:gd name="T1" fmla="*/ 0 h 13"/>
                  <a:gd name="T2" fmla="*/ 0 w 4"/>
                  <a:gd name="T3" fmla="*/ 11 h 13"/>
                  <a:gd name="T4" fmla="*/ 1 w 4"/>
                  <a:gd name="T5" fmla="*/ 13 h 13"/>
                  <a:gd name="T6" fmla="*/ 4 w 4"/>
                  <a:gd name="T7" fmla="*/ 3 h 13"/>
                  <a:gd name="T8" fmla="*/ 2 w 4"/>
                  <a:gd name="T9" fmla="*/ 0 h 13"/>
                </a:gdLst>
                <a:ahLst/>
                <a:cxnLst>
                  <a:cxn ang="0">
                    <a:pos x="T0" y="T1"/>
                  </a:cxn>
                  <a:cxn ang="0">
                    <a:pos x="T2" y="T3"/>
                  </a:cxn>
                  <a:cxn ang="0">
                    <a:pos x="T4" y="T5"/>
                  </a:cxn>
                  <a:cxn ang="0">
                    <a:pos x="T6" y="T7"/>
                  </a:cxn>
                  <a:cxn ang="0">
                    <a:pos x="T8" y="T9"/>
                  </a:cxn>
                </a:cxnLst>
                <a:rect l="0" t="0" r="r" b="b"/>
                <a:pathLst>
                  <a:path w="4" h="13">
                    <a:moveTo>
                      <a:pt x="2" y="0"/>
                    </a:moveTo>
                    <a:cubicBezTo>
                      <a:pt x="1" y="4"/>
                      <a:pt x="0" y="7"/>
                      <a:pt x="0" y="11"/>
                    </a:cubicBezTo>
                    <a:cubicBezTo>
                      <a:pt x="0" y="12"/>
                      <a:pt x="1" y="12"/>
                      <a:pt x="1" y="13"/>
                    </a:cubicBezTo>
                    <a:cubicBezTo>
                      <a:pt x="2" y="9"/>
                      <a:pt x="3" y="6"/>
                      <a:pt x="4" y="3"/>
                    </a:cubicBezTo>
                    <a:cubicBezTo>
                      <a:pt x="3" y="2"/>
                      <a:pt x="3" y="1"/>
                      <a:pt x="2"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3" name="Freeform 241">
                <a:extLst>
                  <a:ext uri="{FF2B5EF4-FFF2-40B4-BE49-F238E27FC236}">
                    <a16:creationId xmlns:a16="http://schemas.microsoft.com/office/drawing/2014/main" id="{39CE3FF8-29CE-4967-9A2B-E2428DBB409B}"/>
                  </a:ext>
                </a:extLst>
              </p:cNvPr>
              <p:cNvSpPr>
                <a:spLocks/>
              </p:cNvSpPr>
              <p:nvPr/>
            </p:nvSpPr>
            <p:spPr bwMode="auto">
              <a:xfrm>
                <a:off x="4525" y="3306"/>
                <a:ext cx="96" cy="22"/>
              </a:xfrm>
              <a:custGeom>
                <a:avLst/>
                <a:gdLst>
                  <a:gd name="T0" fmla="*/ 34 w 40"/>
                  <a:gd name="T1" fmla="*/ 0 h 9"/>
                  <a:gd name="T2" fmla="*/ 25 w 40"/>
                  <a:gd name="T3" fmla="*/ 1 h 9"/>
                  <a:gd name="T4" fmla="*/ 4 w 40"/>
                  <a:gd name="T5" fmla="*/ 4 h 9"/>
                  <a:gd name="T6" fmla="*/ 0 w 40"/>
                  <a:gd name="T7" fmla="*/ 9 h 9"/>
                  <a:gd name="T8" fmla="*/ 0 w 40"/>
                  <a:gd name="T9" fmla="*/ 9 h 9"/>
                  <a:gd name="T10" fmla="*/ 9 w 40"/>
                  <a:gd name="T11" fmla="*/ 7 h 9"/>
                  <a:gd name="T12" fmla="*/ 17 w 40"/>
                  <a:gd name="T13" fmla="*/ 6 h 9"/>
                  <a:gd name="T14" fmla="*/ 25 w 40"/>
                  <a:gd name="T15" fmla="*/ 5 h 9"/>
                  <a:gd name="T16" fmla="*/ 28 w 40"/>
                  <a:gd name="T17" fmla="*/ 5 h 9"/>
                  <a:gd name="T18" fmla="*/ 34 w 40"/>
                  <a:gd name="T19" fmla="*/ 6 h 9"/>
                  <a:gd name="T20" fmla="*/ 40 w 40"/>
                  <a:gd name="T21" fmla="*/ 1 h 9"/>
                  <a:gd name="T22" fmla="*/ 34 w 40"/>
                  <a:gd name="T2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9">
                    <a:moveTo>
                      <a:pt x="34" y="0"/>
                    </a:moveTo>
                    <a:cubicBezTo>
                      <a:pt x="31" y="0"/>
                      <a:pt x="28" y="1"/>
                      <a:pt x="25" y="1"/>
                    </a:cubicBezTo>
                    <a:cubicBezTo>
                      <a:pt x="18" y="1"/>
                      <a:pt x="11" y="2"/>
                      <a:pt x="4" y="4"/>
                    </a:cubicBezTo>
                    <a:cubicBezTo>
                      <a:pt x="3" y="6"/>
                      <a:pt x="1" y="7"/>
                      <a:pt x="0" y="9"/>
                    </a:cubicBezTo>
                    <a:cubicBezTo>
                      <a:pt x="0" y="9"/>
                      <a:pt x="0" y="9"/>
                      <a:pt x="0" y="9"/>
                    </a:cubicBezTo>
                    <a:cubicBezTo>
                      <a:pt x="3" y="8"/>
                      <a:pt x="6" y="7"/>
                      <a:pt x="9" y="7"/>
                    </a:cubicBezTo>
                    <a:cubicBezTo>
                      <a:pt x="17" y="6"/>
                      <a:pt x="17" y="6"/>
                      <a:pt x="17" y="6"/>
                    </a:cubicBezTo>
                    <a:cubicBezTo>
                      <a:pt x="20" y="6"/>
                      <a:pt x="23" y="6"/>
                      <a:pt x="25" y="5"/>
                    </a:cubicBezTo>
                    <a:cubicBezTo>
                      <a:pt x="26" y="5"/>
                      <a:pt x="27" y="5"/>
                      <a:pt x="28" y="5"/>
                    </a:cubicBezTo>
                    <a:cubicBezTo>
                      <a:pt x="30" y="5"/>
                      <a:pt x="32" y="5"/>
                      <a:pt x="34" y="6"/>
                    </a:cubicBezTo>
                    <a:cubicBezTo>
                      <a:pt x="35" y="4"/>
                      <a:pt x="37" y="2"/>
                      <a:pt x="40" y="1"/>
                    </a:cubicBezTo>
                    <a:cubicBezTo>
                      <a:pt x="38" y="0"/>
                      <a:pt x="36" y="0"/>
                      <a:pt x="34"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4" name="Freeform 242">
                <a:extLst>
                  <a:ext uri="{FF2B5EF4-FFF2-40B4-BE49-F238E27FC236}">
                    <a16:creationId xmlns:a16="http://schemas.microsoft.com/office/drawing/2014/main" id="{E0F636C3-7143-42A4-93E5-72981046E4AA}"/>
                  </a:ext>
                </a:extLst>
              </p:cNvPr>
              <p:cNvSpPr>
                <a:spLocks/>
              </p:cNvSpPr>
              <p:nvPr/>
            </p:nvSpPr>
            <p:spPr bwMode="auto">
              <a:xfrm>
                <a:off x="4621" y="3309"/>
                <a:ext cx="40" cy="16"/>
              </a:xfrm>
              <a:custGeom>
                <a:avLst/>
                <a:gdLst>
                  <a:gd name="T0" fmla="*/ 7 w 17"/>
                  <a:gd name="T1" fmla="*/ 0 h 7"/>
                  <a:gd name="T2" fmla="*/ 0 w 17"/>
                  <a:gd name="T3" fmla="*/ 5 h 7"/>
                  <a:gd name="T4" fmla="*/ 10 w 17"/>
                  <a:gd name="T5" fmla="*/ 7 h 7"/>
                  <a:gd name="T6" fmla="*/ 17 w 17"/>
                  <a:gd name="T7" fmla="*/ 2 h 7"/>
                  <a:gd name="T8" fmla="*/ 7 w 17"/>
                  <a:gd name="T9" fmla="*/ 0 h 7"/>
                </a:gdLst>
                <a:ahLst/>
                <a:cxnLst>
                  <a:cxn ang="0">
                    <a:pos x="T0" y="T1"/>
                  </a:cxn>
                  <a:cxn ang="0">
                    <a:pos x="T2" y="T3"/>
                  </a:cxn>
                  <a:cxn ang="0">
                    <a:pos x="T4" y="T5"/>
                  </a:cxn>
                  <a:cxn ang="0">
                    <a:pos x="T6" y="T7"/>
                  </a:cxn>
                  <a:cxn ang="0">
                    <a:pos x="T8" y="T9"/>
                  </a:cxn>
                </a:cxnLst>
                <a:rect l="0" t="0" r="r" b="b"/>
                <a:pathLst>
                  <a:path w="17" h="7">
                    <a:moveTo>
                      <a:pt x="7" y="0"/>
                    </a:moveTo>
                    <a:cubicBezTo>
                      <a:pt x="5" y="2"/>
                      <a:pt x="2" y="3"/>
                      <a:pt x="0" y="5"/>
                    </a:cubicBezTo>
                    <a:cubicBezTo>
                      <a:pt x="4" y="6"/>
                      <a:pt x="7" y="6"/>
                      <a:pt x="10" y="7"/>
                    </a:cubicBezTo>
                    <a:cubicBezTo>
                      <a:pt x="13" y="5"/>
                      <a:pt x="15" y="4"/>
                      <a:pt x="17" y="2"/>
                    </a:cubicBezTo>
                    <a:cubicBezTo>
                      <a:pt x="14" y="1"/>
                      <a:pt x="10" y="0"/>
                      <a:pt x="7"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5" name="Freeform 243">
                <a:extLst>
                  <a:ext uri="{FF2B5EF4-FFF2-40B4-BE49-F238E27FC236}">
                    <a16:creationId xmlns:a16="http://schemas.microsoft.com/office/drawing/2014/main" id="{83169E4F-9B54-478E-983B-F41E2F414E5B}"/>
                  </a:ext>
                </a:extLst>
              </p:cNvPr>
              <p:cNvSpPr>
                <a:spLocks/>
              </p:cNvSpPr>
              <p:nvPr/>
            </p:nvSpPr>
            <p:spPr bwMode="auto">
              <a:xfrm>
                <a:off x="4482" y="3321"/>
                <a:ext cx="36" cy="24"/>
              </a:xfrm>
              <a:custGeom>
                <a:avLst/>
                <a:gdLst>
                  <a:gd name="T0" fmla="*/ 15 w 15"/>
                  <a:gd name="T1" fmla="*/ 0 h 10"/>
                  <a:gd name="T2" fmla="*/ 4 w 15"/>
                  <a:gd name="T3" fmla="*/ 4 h 10"/>
                  <a:gd name="T4" fmla="*/ 0 w 15"/>
                  <a:gd name="T5" fmla="*/ 10 h 10"/>
                  <a:gd name="T6" fmla="*/ 1 w 15"/>
                  <a:gd name="T7" fmla="*/ 9 h 10"/>
                  <a:gd name="T8" fmla="*/ 2 w 15"/>
                  <a:gd name="T9" fmla="*/ 9 h 10"/>
                  <a:gd name="T10" fmla="*/ 10 w 15"/>
                  <a:gd name="T11" fmla="*/ 6 h 10"/>
                  <a:gd name="T12" fmla="*/ 11 w 15"/>
                  <a:gd name="T13" fmla="*/ 5 h 10"/>
                  <a:gd name="T14" fmla="*/ 15 w 15"/>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5" y="0"/>
                    </a:moveTo>
                    <a:cubicBezTo>
                      <a:pt x="11" y="1"/>
                      <a:pt x="7" y="2"/>
                      <a:pt x="4" y="4"/>
                    </a:cubicBezTo>
                    <a:cubicBezTo>
                      <a:pt x="3" y="6"/>
                      <a:pt x="1" y="8"/>
                      <a:pt x="0" y="10"/>
                    </a:cubicBezTo>
                    <a:cubicBezTo>
                      <a:pt x="0" y="10"/>
                      <a:pt x="1" y="10"/>
                      <a:pt x="1" y="9"/>
                    </a:cubicBezTo>
                    <a:cubicBezTo>
                      <a:pt x="2" y="9"/>
                      <a:pt x="2" y="9"/>
                      <a:pt x="2" y="9"/>
                    </a:cubicBezTo>
                    <a:cubicBezTo>
                      <a:pt x="5" y="7"/>
                      <a:pt x="7" y="7"/>
                      <a:pt x="10" y="6"/>
                    </a:cubicBezTo>
                    <a:cubicBezTo>
                      <a:pt x="11" y="5"/>
                      <a:pt x="11" y="5"/>
                      <a:pt x="11" y="5"/>
                    </a:cubicBezTo>
                    <a:cubicBezTo>
                      <a:pt x="12" y="4"/>
                      <a:pt x="13" y="2"/>
                      <a:pt x="15"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6" name="Freeform 244">
                <a:extLst>
                  <a:ext uri="{FF2B5EF4-FFF2-40B4-BE49-F238E27FC236}">
                    <a16:creationId xmlns:a16="http://schemas.microsoft.com/office/drawing/2014/main" id="{78C4633F-1648-4262-8A51-0CBAFA9309CB}"/>
                  </a:ext>
                </a:extLst>
              </p:cNvPr>
              <p:cNvSpPr>
                <a:spLocks/>
              </p:cNvSpPr>
              <p:nvPr/>
            </p:nvSpPr>
            <p:spPr bwMode="auto">
              <a:xfrm>
                <a:off x="4771" y="3387"/>
                <a:ext cx="86" cy="74"/>
              </a:xfrm>
              <a:custGeom>
                <a:avLst/>
                <a:gdLst>
                  <a:gd name="T0" fmla="*/ 0 w 36"/>
                  <a:gd name="T1" fmla="*/ 0 h 31"/>
                  <a:gd name="T2" fmla="*/ 3 w 36"/>
                  <a:gd name="T3" fmla="*/ 3 h 31"/>
                  <a:gd name="T4" fmla="*/ 5 w 36"/>
                  <a:gd name="T5" fmla="*/ 4 h 31"/>
                  <a:gd name="T6" fmla="*/ 5 w 36"/>
                  <a:gd name="T7" fmla="*/ 5 h 31"/>
                  <a:gd name="T8" fmla="*/ 5 w 36"/>
                  <a:gd name="T9" fmla="*/ 5 h 31"/>
                  <a:gd name="T10" fmla="*/ 6 w 36"/>
                  <a:gd name="T11" fmla="*/ 5 h 31"/>
                  <a:gd name="T12" fmla="*/ 7 w 36"/>
                  <a:gd name="T13" fmla="*/ 6 h 31"/>
                  <a:gd name="T14" fmla="*/ 9 w 36"/>
                  <a:gd name="T15" fmla="*/ 9 h 31"/>
                  <a:gd name="T16" fmla="*/ 10 w 36"/>
                  <a:gd name="T17" fmla="*/ 10 h 31"/>
                  <a:gd name="T18" fmla="*/ 11 w 36"/>
                  <a:gd name="T19" fmla="*/ 11 h 31"/>
                  <a:gd name="T20" fmla="*/ 16 w 36"/>
                  <a:gd name="T21" fmla="*/ 17 h 31"/>
                  <a:gd name="T22" fmla="*/ 17 w 36"/>
                  <a:gd name="T23" fmla="*/ 18 h 31"/>
                  <a:gd name="T24" fmla="*/ 17 w 36"/>
                  <a:gd name="T25" fmla="*/ 18 h 31"/>
                  <a:gd name="T26" fmla="*/ 21 w 36"/>
                  <a:gd name="T27" fmla="*/ 23 h 31"/>
                  <a:gd name="T28" fmla="*/ 22 w 36"/>
                  <a:gd name="T29" fmla="*/ 25 h 31"/>
                  <a:gd name="T30" fmla="*/ 23 w 36"/>
                  <a:gd name="T31" fmla="*/ 27 h 31"/>
                  <a:gd name="T32" fmla="*/ 36 w 36"/>
                  <a:gd name="T33" fmla="*/ 31 h 31"/>
                  <a:gd name="T34" fmla="*/ 13 w 36"/>
                  <a:gd name="T35" fmla="*/ 2 h 31"/>
                  <a:gd name="T36" fmla="*/ 0 w 36"/>
                  <a:gd name="T3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31">
                    <a:moveTo>
                      <a:pt x="0" y="0"/>
                    </a:moveTo>
                    <a:cubicBezTo>
                      <a:pt x="1" y="1"/>
                      <a:pt x="2" y="2"/>
                      <a:pt x="3" y="3"/>
                    </a:cubicBezTo>
                    <a:cubicBezTo>
                      <a:pt x="3" y="3"/>
                      <a:pt x="4" y="4"/>
                      <a:pt x="5" y="4"/>
                    </a:cubicBezTo>
                    <a:cubicBezTo>
                      <a:pt x="5" y="5"/>
                      <a:pt x="5" y="5"/>
                      <a:pt x="5" y="5"/>
                    </a:cubicBezTo>
                    <a:cubicBezTo>
                      <a:pt x="5" y="5"/>
                      <a:pt x="5" y="5"/>
                      <a:pt x="5" y="5"/>
                    </a:cubicBezTo>
                    <a:cubicBezTo>
                      <a:pt x="6" y="5"/>
                      <a:pt x="6" y="5"/>
                      <a:pt x="6" y="5"/>
                    </a:cubicBezTo>
                    <a:cubicBezTo>
                      <a:pt x="6" y="6"/>
                      <a:pt x="6" y="6"/>
                      <a:pt x="7" y="6"/>
                    </a:cubicBezTo>
                    <a:cubicBezTo>
                      <a:pt x="8" y="7"/>
                      <a:pt x="8" y="8"/>
                      <a:pt x="9" y="9"/>
                    </a:cubicBezTo>
                    <a:cubicBezTo>
                      <a:pt x="9" y="9"/>
                      <a:pt x="10" y="10"/>
                      <a:pt x="10" y="10"/>
                    </a:cubicBezTo>
                    <a:cubicBezTo>
                      <a:pt x="10" y="10"/>
                      <a:pt x="10" y="10"/>
                      <a:pt x="11" y="11"/>
                    </a:cubicBezTo>
                    <a:cubicBezTo>
                      <a:pt x="12" y="13"/>
                      <a:pt x="14" y="15"/>
                      <a:pt x="16" y="17"/>
                    </a:cubicBezTo>
                    <a:cubicBezTo>
                      <a:pt x="17" y="18"/>
                      <a:pt x="17" y="18"/>
                      <a:pt x="17" y="18"/>
                    </a:cubicBezTo>
                    <a:cubicBezTo>
                      <a:pt x="17" y="18"/>
                      <a:pt x="17" y="18"/>
                      <a:pt x="17" y="18"/>
                    </a:cubicBezTo>
                    <a:cubicBezTo>
                      <a:pt x="17" y="18"/>
                      <a:pt x="19" y="21"/>
                      <a:pt x="21" y="23"/>
                    </a:cubicBezTo>
                    <a:cubicBezTo>
                      <a:pt x="21" y="24"/>
                      <a:pt x="22" y="25"/>
                      <a:pt x="22" y="25"/>
                    </a:cubicBezTo>
                    <a:cubicBezTo>
                      <a:pt x="23" y="26"/>
                      <a:pt x="23" y="26"/>
                      <a:pt x="23" y="27"/>
                    </a:cubicBezTo>
                    <a:cubicBezTo>
                      <a:pt x="27" y="28"/>
                      <a:pt x="31" y="29"/>
                      <a:pt x="36" y="31"/>
                    </a:cubicBezTo>
                    <a:cubicBezTo>
                      <a:pt x="29" y="20"/>
                      <a:pt x="22" y="11"/>
                      <a:pt x="13" y="2"/>
                    </a:cubicBezTo>
                    <a:cubicBezTo>
                      <a:pt x="8" y="1"/>
                      <a:pt x="4" y="1"/>
                      <a:pt x="0"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7" name="Freeform 245">
                <a:extLst>
                  <a:ext uri="{FF2B5EF4-FFF2-40B4-BE49-F238E27FC236}">
                    <a16:creationId xmlns:a16="http://schemas.microsoft.com/office/drawing/2014/main" id="{04B55E92-0763-4BFD-8754-1A515A3D990A}"/>
                  </a:ext>
                </a:extLst>
              </p:cNvPr>
              <p:cNvSpPr>
                <a:spLocks/>
              </p:cNvSpPr>
              <p:nvPr/>
            </p:nvSpPr>
            <p:spPr bwMode="auto">
              <a:xfrm>
                <a:off x="4835" y="3466"/>
                <a:ext cx="43" cy="34"/>
              </a:xfrm>
              <a:custGeom>
                <a:avLst/>
                <a:gdLst>
                  <a:gd name="T0" fmla="*/ 0 w 18"/>
                  <a:gd name="T1" fmla="*/ 0 h 14"/>
                  <a:gd name="T2" fmla="*/ 5 w 18"/>
                  <a:gd name="T3" fmla="*/ 10 h 14"/>
                  <a:gd name="T4" fmla="*/ 18 w 18"/>
                  <a:gd name="T5" fmla="*/ 14 h 14"/>
                  <a:gd name="T6" fmla="*/ 13 w 18"/>
                  <a:gd name="T7" fmla="*/ 5 h 14"/>
                  <a:gd name="T8" fmla="*/ 13 w 18"/>
                  <a:gd name="T9" fmla="*/ 4 h 14"/>
                  <a:gd name="T10" fmla="*/ 0 w 18"/>
                  <a:gd name="T11" fmla="*/ 0 h 14"/>
                </a:gdLst>
                <a:ahLst/>
                <a:cxnLst>
                  <a:cxn ang="0">
                    <a:pos x="T0" y="T1"/>
                  </a:cxn>
                  <a:cxn ang="0">
                    <a:pos x="T2" y="T3"/>
                  </a:cxn>
                  <a:cxn ang="0">
                    <a:pos x="T4" y="T5"/>
                  </a:cxn>
                  <a:cxn ang="0">
                    <a:pos x="T6" y="T7"/>
                  </a:cxn>
                  <a:cxn ang="0">
                    <a:pos x="T8" y="T9"/>
                  </a:cxn>
                  <a:cxn ang="0">
                    <a:pos x="T10" y="T11"/>
                  </a:cxn>
                </a:cxnLst>
                <a:rect l="0" t="0" r="r" b="b"/>
                <a:pathLst>
                  <a:path w="18" h="14">
                    <a:moveTo>
                      <a:pt x="0" y="0"/>
                    </a:moveTo>
                    <a:cubicBezTo>
                      <a:pt x="2" y="3"/>
                      <a:pt x="4" y="6"/>
                      <a:pt x="5" y="10"/>
                    </a:cubicBezTo>
                    <a:cubicBezTo>
                      <a:pt x="9" y="11"/>
                      <a:pt x="13" y="12"/>
                      <a:pt x="18" y="14"/>
                    </a:cubicBezTo>
                    <a:cubicBezTo>
                      <a:pt x="16" y="11"/>
                      <a:pt x="15" y="8"/>
                      <a:pt x="13" y="5"/>
                    </a:cubicBezTo>
                    <a:cubicBezTo>
                      <a:pt x="13" y="4"/>
                      <a:pt x="13" y="4"/>
                      <a:pt x="13" y="4"/>
                    </a:cubicBezTo>
                    <a:cubicBezTo>
                      <a:pt x="8" y="3"/>
                      <a:pt x="4"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8" name="Freeform 246">
                <a:extLst>
                  <a:ext uri="{FF2B5EF4-FFF2-40B4-BE49-F238E27FC236}">
                    <a16:creationId xmlns:a16="http://schemas.microsoft.com/office/drawing/2014/main" id="{37273665-B429-4E66-9FD2-AA1B28D00D74}"/>
                  </a:ext>
                </a:extLst>
              </p:cNvPr>
              <p:cNvSpPr>
                <a:spLocks/>
              </p:cNvSpPr>
              <p:nvPr/>
            </p:nvSpPr>
            <p:spPr bwMode="auto">
              <a:xfrm>
                <a:off x="4735" y="3361"/>
                <a:ext cx="55" cy="19"/>
              </a:xfrm>
              <a:custGeom>
                <a:avLst/>
                <a:gdLst>
                  <a:gd name="T0" fmla="*/ 14 w 23"/>
                  <a:gd name="T1" fmla="*/ 0 h 8"/>
                  <a:gd name="T2" fmla="*/ 0 w 23"/>
                  <a:gd name="T3" fmla="*/ 0 h 8"/>
                  <a:gd name="T4" fmla="*/ 3 w 23"/>
                  <a:gd name="T5" fmla="*/ 2 h 8"/>
                  <a:gd name="T6" fmla="*/ 7 w 23"/>
                  <a:gd name="T7" fmla="*/ 5 h 8"/>
                  <a:gd name="T8" fmla="*/ 9 w 23"/>
                  <a:gd name="T9" fmla="*/ 6 h 8"/>
                  <a:gd name="T10" fmla="*/ 18 w 23"/>
                  <a:gd name="T11" fmla="*/ 7 h 8"/>
                  <a:gd name="T12" fmla="*/ 23 w 23"/>
                  <a:gd name="T13" fmla="*/ 8 h 8"/>
                  <a:gd name="T14" fmla="*/ 20 w 23"/>
                  <a:gd name="T15" fmla="*/ 5 h 8"/>
                  <a:gd name="T16" fmla="*/ 15 w 23"/>
                  <a:gd name="T17" fmla="*/ 1 h 8"/>
                  <a:gd name="T18" fmla="*/ 14 w 23"/>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8">
                    <a:moveTo>
                      <a:pt x="14" y="0"/>
                    </a:moveTo>
                    <a:cubicBezTo>
                      <a:pt x="10" y="0"/>
                      <a:pt x="5" y="0"/>
                      <a:pt x="0" y="0"/>
                    </a:cubicBezTo>
                    <a:cubicBezTo>
                      <a:pt x="1" y="1"/>
                      <a:pt x="2" y="1"/>
                      <a:pt x="3" y="2"/>
                    </a:cubicBezTo>
                    <a:cubicBezTo>
                      <a:pt x="4" y="3"/>
                      <a:pt x="6" y="4"/>
                      <a:pt x="7" y="5"/>
                    </a:cubicBezTo>
                    <a:cubicBezTo>
                      <a:pt x="8" y="5"/>
                      <a:pt x="8" y="6"/>
                      <a:pt x="9" y="6"/>
                    </a:cubicBezTo>
                    <a:cubicBezTo>
                      <a:pt x="11" y="6"/>
                      <a:pt x="14" y="7"/>
                      <a:pt x="18" y="7"/>
                    </a:cubicBezTo>
                    <a:cubicBezTo>
                      <a:pt x="19" y="7"/>
                      <a:pt x="21" y="7"/>
                      <a:pt x="23" y="8"/>
                    </a:cubicBezTo>
                    <a:cubicBezTo>
                      <a:pt x="20" y="5"/>
                      <a:pt x="20" y="5"/>
                      <a:pt x="20" y="5"/>
                    </a:cubicBezTo>
                    <a:cubicBezTo>
                      <a:pt x="18" y="4"/>
                      <a:pt x="17" y="2"/>
                      <a:pt x="15" y="1"/>
                    </a:cubicBezTo>
                    <a:cubicBezTo>
                      <a:pt x="15" y="1"/>
                      <a:pt x="15" y="0"/>
                      <a:pt x="14"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9" name="Freeform 247">
                <a:extLst>
                  <a:ext uri="{FF2B5EF4-FFF2-40B4-BE49-F238E27FC236}">
                    <a16:creationId xmlns:a16="http://schemas.microsoft.com/office/drawing/2014/main" id="{40345319-58D6-434F-87A4-D462263E801C}"/>
                  </a:ext>
                </a:extLst>
              </p:cNvPr>
              <p:cNvSpPr>
                <a:spLocks noEditPoints="1"/>
              </p:cNvSpPr>
              <p:nvPr/>
            </p:nvSpPr>
            <p:spPr bwMode="auto">
              <a:xfrm>
                <a:off x="4489" y="3416"/>
                <a:ext cx="84" cy="36"/>
              </a:xfrm>
              <a:custGeom>
                <a:avLst/>
                <a:gdLst>
                  <a:gd name="T0" fmla="*/ 7 w 35"/>
                  <a:gd name="T1" fmla="*/ 10 h 15"/>
                  <a:gd name="T2" fmla="*/ 6 w 35"/>
                  <a:gd name="T3" fmla="*/ 11 h 15"/>
                  <a:gd name="T4" fmla="*/ 0 w 35"/>
                  <a:gd name="T5" fmla="*/ 15 h 15"/>
                  <a:gd name="T6" fmla="*/ 0 w 35"/>
                  <a:gd name="T7" fmla="*/ 15 h 15"/>
                  <a:gd name="T8" fmla="*/ 7 w 35"/>
                  <a:gd name="T9" fmla="*/ 11 h 15"/>
                  <a:gd name="T10" fmla="*/ 7 w 35"/>
                  <a:gd name="T11" fmla="*/ 10 h 15"/>
                  <a:gd name="T12" fmla="*/ 11 w 35"/>
                  <a:gd name="T13" fmla="*/ 8 h 15"/>
                  <a:gd name="T14" fmla="*/ 11 w 35"/>
                  <a:gd name="T15" fmla="*/ 8 h 15"/>
                  <a:gd name="T16" fmla="*/ 9 w 35"/>
                  <a:gd name="T17" fmla="*/ 9 h 15"/>
                  <a:gd name="T18" fmla="*/ 11 w 35"/>
                  <a:gd name="T19" fmla="*/ 8 h 15"/>
                  <a:gd name="T20" fmla="*/ 16 w 35"/>
                  <a:gd name="T21" fmla="*/ 6 h 15"/>
                  <a:gd name="T22" fmla="*/ 13 w 35"/>
                  <a:gd name="T23" fmla="*/ 7 h 15"/>
                  <a:gd name="T24" fmla="*/ 16 w 35"/>
                  <a:gd name="T25" fmla="*/ 6 h 15"/>
                  <a:gd name="T26" fmla="*/ 17 w 35"/>
                  <a:gd name="T27" fmla="*/ 5 h 15"/>
                  <a:gd name="T28" fmla="*/ 16 w 35"/>
                  <a:gd name="T29" fmla="*/ 6 h 15"/>
                  <a:gd name="T30" fmla="*/ 16 w 35"/>
                  <a:gd name="T31" fmla="*/ 5 h 15"/>
                  <a:gd name="T32" fmla="*/ 17 w 35"/>
                  <a:gd name="T33" fmla="*/ 5 h 15"/>
                  <a:gd name="T34" fmla="*/ 22 w 35"/>
                  <a:gd name="T35" fmla="*/ 3 h 15"/>
                  <a:gd name="T36" fmla="*/ 21 w 35"/>
                  <a:gd name="T37" fmla="*/ 4 h 15"/>
                  <a:gd name="T38" fmla="*/ 19 w 35"/>
                  <a:gd name="T39" fmla="*/ 4 h 15"/>
                  <a:gd name="T40" fmla="*/ 21 w 35"/>
                  <a:gd name="T41" fmla="*/ 4 h 15"/>
                  <a:gd name="T42" fmla="*/ 22 w 35"/>
                  <a:gd name="T43" fmla="*/ 3 h 15"/>
                  <a:gd name="T44" fmla="*/ 24 w 35"/>
                  <a:gd name="T45" fmla="*/ 2 h 15"/>
                  <a:gd name="T46" fmla="*/ 23 w 35"/>
                  <a:gd name="T47" fmla="*/ 3 h 15"/>
                  <a:gd name="T48" fmla="*/ 23 w 35"/>
                  <a:gd name="T49" fmla="*/ 3 h 15"/>
                  <a:gd name="T50" fmla="*/ 24 w 35"/>
                  <a:gd name="T51" fmla="*/ 2 h 15"/>
                  <a:gd name="T52" fmla="*/ 29 w 35"/>
                  <a:gd name="T53" fmla="*/ 1 h 15"/>
                  <a:gd name="T54" fmla="*/ 26 w 35"/>
                  <a:gd name="T55" fmla="*/ 2 h 15"/>
                  <a:gd name="T56" fmla="*/ 25 w 35"/>
                  <a:gd name="T57" fmla="*/ 2 h 15"/>
                  <a:gd name="T58" fmla="*/ 26 w 35"/>
                  <a:gd name="T59" fmla="*/ 2 h 15"/>
                  <a:gd name="T60" fmla="*/ 29 w 35"/>
                  <a:gd name="T61" fmla="*/ 1 h 15"/>
                  <a:gd name="T62" fmla="*/ 35 w 35"/>
                  <a:gd name="T63" fmla="*/ 0 h 15"/>
                  <a:gd name="T64" fmla="*/ 30 w 35"/>
                  <a:gd name="T65" fmla="*/ 1 h 15"/>
                  <a:gd name="T66" fmla="*/ 30 w 35"/>
                  <a:gd name="T67" fmla="*/ 1 h 15"/>
                  <a:gd name="T68" fmla="*/ 31 w 35"/>
                  <a:gd name="T69" fmla="*/ 1 h 15"/>
                  <a:gd name="T70" fmla="*/ 35 w 35"/>
                  <a:gd name="T7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 h="15">
                    <a:moveTo>
                      <a:pt x="7" y="10"/>
                    </a:moveTo>
                    <a:cubicBezTo>
                      <a:pt x="7" y="11"/>
                      <a:pt x="7" y="11"/>
                      <a:pt x="6" y="11"/>
                    </a:cubicBezTo>
                    <a:cubicBezTo>
                      <a:pt x="4" y="12"/>
                      <a:pt x="2" y="14"/>
                      <a:pt x="0" y="15"/>
                    </a:cubicBezTo>
                    <a:cubicBezTo>
                      <a:pt x="0" y="15"/>
                      <a:pt x="0" y="15"/>
                      <a:pt x="0" y="15"/>
                    </a:cubicBezTo>
                    <a:cubicBezTo>
                      <a:pt x="2" y="14"/>
                      <a:pt x="4" y="12"/>
                      <a:pt x="7" y="11"/>
                    </a:cubicBezTo>
                    <a:cubicBezTo>
                      <a:pt x="7" y="11"/>
                      <a:pt x="7" y="11"/>
                      <a:pt x="7" y="10"/>
                    </a:cubicBezTo>
                    <a:moveTo>
                      <a:pt x="11" y="8"/>
                    </a:moveTo>
                    <a:cubicBezTo>
                      <a:pt x="11" y="8"/>
                      <a:pt x="11" y="8"/>
                      <a:pt x="11" y="8"/>
                    </a:cubicBezTo>
                    <a:cubicBezTo>
                      <a:pt x="11" y="8"/>
                      <a:pt x="10" y="9"/>
                      <a:pt x="9" y="9"/>
                    </a:cubicBezTo>
                    <a:cubicBezTo>
                      <a:pt x="10" y="9"/>
                      <a:pt x="11" y="8"/>
                      <a:pt x="11" y="8"/>
                    </a:cubicBezTo>
                    <a:moveTo>
                      <a:pt x="16" y="6"/>
                    </a:moveTo>
                    <a:cubicBezTo>
                      <a:pt x="13" y="7"/>
                      <a:pt x="13" y="7"/>
                      <a:pt x="13" y="7"/>
                    </a:cubicBezTo>
                    <a:cubicBezTo>
                      <a:pt x="14" y="7"/>
                      <a:pt x="15" y="6"/>
                      <a:pt x="16" y="6"/>
                    </a:cubicBezTo>
                    <a:moveTo>
                      <a:pt x="17" y="5"/>
                    </a:moveTo>
                    <a:cubicBezTo>
                      <a:pt x="16" y="5"/>
                      <a:pt x="16" y="5"/>
                      <a:pt x="16" y="6"/>
                    </a:cubicBezTo>
                    <a:cubicBezTo>
                      <a:pt x="16" y="6"/>
                      <a:pt x="16" y="6"/>
                      <a:pt x="16" y="5"/>
                    </a:cubicBezTo>
                    <a:cubicBezTo>
                      <a:pt x="16" y="5"/>
                      <a:pt x="16" y="5"/>
                      <a:pt x="17" y="5"/>
                    </a:cubicBezTo>
                    <a:moveTo>
                      <a:pt x="22" y="3"/>
                    </a:moveTo>
                    <a:cubicBezTo>
                      <a:pt x="21" y="4"/>
                      <a:pt x="21" y="4"/>
                      <a:pt x="21" y="4"/>
                    </a:cubicBezTo>
                    <a:cubicBezTo>
                      <a:pt x="20" y="4"/>
                      <a:pt x="20" y="4"/>
                      <a:pt x="19" y="4"/>
                    </a:cubicBezTo>
                    <a:cubicBezTo>
                      <a:pt x="20" y="4"/>
                      <a:pt x="20" y="4"/>
                      <a:pt x="21" y="4"/>
                    </a:cubicBezTo>
                    <a:cubicBezTo>
                      <a:pt x="22" y="3"/>
                      <a:pt x="22" y="3"/>
                      <a:pt x="22" y="3"/>
                    </a:cubicBezTo>
                    <a:moveTo>
                      <a:pt x="24" y="2"/>
                    </a:moveTo>
                    <a:cubicBezTo>
                      <a:pt x="24" y="2"/>
                      <a:pt x="24" y="3"/>
                      <a:pt x="23" y="3"/>
                    </a:cubicBezTo>
                    <a:cubicBezTo>
                      <a:pt x="23" y="3"/>
                      <a:pt x="23" y="3"/>
                      <a:pt x="23" y="3"/>
                    </a:cubicBezTo>
                    <a:cubicBezTo>
                      <a:pt x="24" y="3"/>
                      <a:pt x="24" y="2"/>
                      <a:pt x="24" y="2"/>
                    </a:cubicBezTo>
                    <a:moveTo>
                      <a:pt x="29" y="1"/>
                    </a:moveTo>
                    <a:cubicBezTo>
                      <a:pt x="28" y="1"/>
                      <a:pt x="27" y="2"/>
                      <a:pt x="26" y="2"/>
                    </a:cubicBezTo>
                    <a:cubicBezTo>
                      <a:pt x="26" y="2"/>
                      <a:pt x="25" y="2"/>
                      <a:pt x="25" y="2"/>
                    </a:cubicBezTo>
                    <a:cubicBezTo>
                      <a:pt x="26" y="2"/>
                      <a:pt x="26" y="2"/>
                      <a:pt x="26" y="2"/>
                    </a:cubicBezTo>
                    <a:cubicBezTo>
                      <a:pt x="27" y="2"/>
                      <a:pt x="28" y="1"/>
                      <a:pt x="29" y="1"/>
                    </a:cubicBezTo>
                    <a:moveTo>
                      <a:pt x="35" y="0"/>
                    </a:moveTo>
                    <a:cubicBezTo>
                      <a:pt x="33" y="1"/>
                      <a:pt x="31" y="1"/>
                      <a:pt x="30" y="1"/>
                    </a:cubicBezTo>
                    <a:cubicBezTo>
                      <a:pt x="30" y="1"/>
                      <a:pt x="30" y="1"/>
                      <a:pt x="30" y="1"/>
                    </a:cubicBezTo>
                    <a:cubicBezTo>
                      <a:pt x="30" y="1"/>
                      <a:pt x="31" y="1"/>
                      <a:pt x="31" y="1"/>
                    </a:cubicBezTo>
                    <a:cubicBezTo>
                      <a:pt x="32" y="1"/>
                      <a:pt x="34" y="0"/>
                      <a:pt x="35"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0" name="Freeform 248">
                <a:extLst>
                  <a:ext uri="{FF2B5EF4-FFF2-40B4-BE49-F238E27FC236}">
                    <a16:creationId xmlns:a16="http://schemas.microsoft.com/office/drawing/2014/main" id="{F2BFF7D6-4C31-4360-AFD2-07AC30DA9915}"/>
                  </a:ext>
                </a:extLst>
              </p:cNvPr>
              <p:cNvSpPr>
                <a:spLocks/>
              </p:cNvSpPr>
              <p:nvPr/>
            </p:nvSpPr>
            <p:spPr bwMode="auto">
              <a:xfrm>
                <a:off x="4477" y="3392"/>
                <a:ext cx="112" cy="69"/>
              </a:xfrm>
              <a:custGeom>
                <a:avLst/>
                <a:gdLst>
                  <a:gd name="T0" fmla="*/ 47 w 47"/>
                  <a:gd name="T1" fmla="*/ 0 h 29"/>
                  <a:gd name="T2" fmla="*/ 28 w 47"/>
                  <a:gd name="T3" fmla="*/ 3 h 29"/>
                  <a:gd name="T4" fmla="*/ 26 w 47"/>
                  <a:gd name="T5" fmla="*/ 4 h 29"/>
                  <a:gd name="T6" fmla="*/ 23 w 47"/>
                  <a:gd name="T7" fmla="*/ 5 h 29"/>
                  <a:gd name="T8" fmla="*/ 20 w 47"/>
                  <a:gd name="T9" fmla="*/ 6 h 29"/>
                  <a:gd name="T10" fmla="*/ 18 w 47"/>
                  <a:gd name="T11" fmla="*/ 7 h 29"/>
                  <a:gd name="T12" fmla="*/ 13 w 47"/>
                  <a:gd name="T13" fmla="*/ 9 h 29"/>
                  <a:gd name="T14" fmla="*/ 7 w 47"/>
                  <a:gd name="T15" fmla="*/ 12 h 29"/>
                  <a:gd name="T16" fmla="*/ 2 w 47"/>
                  <a:gd name="T17" fmla="*/ 16 h 29"/>
                  <a:gd name="T18" fmla="*/ 0 w 47"/>
                  <a:gd name="T19" fmla="*/ 29 h 29"/>
                  <a:gd name="T20" fmla="*/ 2 w 47"/>
                  <a:gd name="T21" fmla="*/ 27 h 29"/>
                  <a:gd name="T22" fmla="*/ 5 w 47"/>
                  <a:gd name="T23" fmla="*/ 25 h 29"/>
                  <a:gd name="T24" fmla="*/ 5 w 47"/>
                  <a:gd name="T25" fmla="*/ 25 h 29"/>
                  <a:gd name="T26" fmla="*/ 5 w 47"/>
                  <a:gd name="T27" fmla="*/ 25 h 29"/>
                  <a:gd name="T28" fmla="*/ 11 w 47"/>
                  <a:gd name="T29" fmla="*/ 21 h 29"/>
                  <a:gd name="T30" fmla="*/ 12 w 47"/>
                  <a:gd name="T31" fmla="*/ 20 h 29"/>
                  <a:gd name="T32" fmla="*/ 14 w 47"/>
                  <a:gd name="T33" fmla="*/ 19 h 29"/>
                  <a:gd name="T34" fmla="*/ 16 w 47"/>
                  <a:gd name="T35" fmla="*/ 18 h 29"/>
                  <a:gd name="T36" fmla="*/ 16 w 47"/>
                  <a:gd name="T37" fmla="*/ 18 h 29"/>
                  <a:gd name="T38" fmla="*/ 17 w 47"/>
                  <a:gd name="T39" fmla="*/ 18 h 29"/>
                  <a:gd name="T40" fmla="*/ 18 w 47"/>
                  <a:gd name="T41" fmla="*/ 17 h 29"/>
                  <a:gd name="T42" fmla="*/ 21 w 47"/>
                  <a:gd name="T43" fmla="*/ 16 h 29"/>
                  <a:gd name="T44" fmla="*/ 21 w 47"/>
                  <a:gd name="T45" fmla="*/ 16 h 29"/>
                  <a:gd name="T46" fmla="*/ 22 w 47"/>
                  <a:gd name="T47" fmla="*/ 15 h 29"/>
                  <a:gd name="T48" fmla="*/ 24 w 47"/>
                  <a:gd name="T49" fmla="*/ 14 h 29"/>
                  <a:gd name="T50" fmla="*/ 26 w 47"/>
                  <a:gd name="T51" fmla="*/ 14 h 29"/>
                  <a:gd name="T52" fmla="*/ 27 w 47"/>
                  <a:gd name="T53" fmla="*/ 13 h 29"/>
                  <a:gd name="T54" fmla="*/ 28 w 47"/>
                  <a:gd name="T55" fmla="*/ 13 h 29"/>
                  <a:gd name="T56" fmla="*/ 29 w 47"/>
                  <a:gd name="T57" fmla="*/ 12 h 29"/>
                  <a:gd name="T58" fmla="*/ 30 w 47"/>
                  <a:gd name="T59" fmla="*/ 12 h 29"/>
                  <a:gd name="T60" fmla="*/ 31 w 47"/>
                  <a:gd name="T61" fmla="*/ 12 h 29"/>
                  <a:gd name="T62" fmla="*/ 34 w 47"/>
                  <a:gd name="T63" fmla="*/ 11 h 29"/>
                  <a:gd name="T64" fmla="*/ 35 w 47"/>
                  <a:gd name="T65" fmla="*/ 11 h 29"/>
                  <a:gd name="T66" fmla="*/ 35 w 47"/>
                  <a:gd name="T67" fmla="*/ 11 h 29"/>
                  <a:gd name="T68" fmla="*/ 35 w 47"/>
                  <a:gd name="T69" fmla="*/ 11 h 29"/>
                  <a:gd name="T70" fmla="*/ 47 w 47"/>
                  <a:gd name="T7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7" h="29">
                    <a:moveTo>
                      <a:pt x="47" y="0"/>
                    </a:moveTo>
                    <a:cubicBezTo>
                      <a:pt x="41" y="1"/>
                      <a:pt x="34" y="1"/>
                      <a:pt x="28" y="3"/>
                    </a:cubicBezTo>
                    <a:cubicBezTo>
                      <a:pt x="27" y="3"/>
                      <a:pt x="27" y="3"/>
                      <a:pt x="26" y="4"/>
                    </a:cubicBezTo>
                    <a:cubicBezTo>
                      <a:pt x="23" y="5"/>
                      <a:pt x="23" y="5"/>
                      <a:pt x="23" y="5"/>
                    </a:cubicBezTo>
                    <a:cubicBezTo>
                      <a:pt x="20" y="6"/>
                      <a:pt x="20" y="6"/>
                      <a:pt x="20" y="6"/>
                    </a:cubicBezTo>
                    <a:cubicBezTo>
                      <a:pt x="19" y="6"/>
                      <a:pt x="19" y="6"/>
                      <a:pt x="18" y="7"/>
                    </a:cubicBezTo>
                    <a:cubicBezTo>
                      <a:pt x="13" y="9"/>
                      <a:pt x="13" y="9"/>
                      <a:pt x="13" y="9"/>
                    </a:cubicBezTo>
                    <a:cubicBezTo>
                      <a:pt x="11" y="10"/>
                      <a:pt x="9" y="11"/>
                      <a:pt x="7" y="12"/>
                    </a:cubicBezTo>
                    <a:cubicBezTo>
                      <a:pt x="6" y="14"/>
                      <a:pt x="4" y="15"/>
                      <a:pt x="2" y="16"/>
                    </a:cubicBezTo>
                    <a:cubicBezTo>
                      <a:pt x="1" y="21"/>
                      <a:pt x="1" y="25"/>
                      <a:pt x="0" y="29"/>
                    </a:cubicBezTo>
                    <a:cubicBezTo>
                      <a:pt x="1" y="28"/>
                      <a:pt x="2" y="28"/>
                      <a:pt x="2" y="27"/>
                    </a:cubicBezTo>
                    <a:cubicBezTo>
                      <a:pt x="3" y="27"/>
                      <a:pt x="4" y="26"/>
                      <a:pt x="5" y="25"/>
                    </a:cubicBezTo>
                    <a:cubicBezTo>
                      <a:pt x="5" y="25"/>
                      <a:pt x="5" y="25"/>
                      <a:pt x="5" y="25"/>
                    </a:cubicBezTo>
                    <a:cubicBezTo>
                      <a:pt x="5" y="25"/>
                      <a:pt x="5" y="25"/>
                      <a:pt x="5" y="25"/>
                    </a:cubicBezTo>
                    <a:cubicBezTo>
                      <a:pt x="7" y="24"/>
                      <a:pt x="9" y="22"/>
                      <a:pt x="11" y="21"/>
                    </a:cubicBezTo>
                    <a:cubicBezTo>
                      <a:pt x="12" y="21"/>
                      <a:pt x="12" y="21"/>
                      <a:pt x="12" y="20"/>
                    </a:cubicBezTo>
                    <a:cubicBezTo>
                      <a:pt x="13" y="20"/>
                      <a:pt x="14" y="20"/>
                      <a:pt x="14" y="19"/>
                    </a:cubicBezTo>
                    <a:cubicBezTo>
                      <a:pt x="15" y="19"/>
                      <a:pt x="16" y="18"/>
                      <a:pt x="16" y="18"/>
                    </a:cubicBezTo>
                    <a:cubicBezTo>
                      <a:pt x="16" y="18"/>
                      <a:pt x="16" y="18"/>
                      <a:pt x="16" y="18"/>
                    </a:cubicBezTo>
                    <a:cubicBezTo>
                      <a:pt x="17" y="18"/>
                      <a:pt x="17" y="18"/>
                      <a:pt x="17" y="18"/>
                    </a:cubicBezTo>
                    <a:cubicBezTo>
                      <a:pt x="17" y="18"/>
                      <a:pt x="18" y="17"/>
                      <a:pt x="18" y="17"/>
                    </a:cubicBezTo>
                    <a:cubicBezTo>
                      <a:pt x="21" y="16"/>
                      <a:pt x="21" y="16"/>
                      <a:pt x="21" y="16"/>
                    </a:cubicBezTo>
                    <a:cubicBezTo>
                      <a:pt x="21" y="16"/>
                      <a:pt x="21" y="16"/>
                      <a:pt x="21" y="16"/>
                    </a:cubicBezTo>
                    <a:cubicBezTo>
                      <a:pt x="21" y="15"/>
                      <a:pt x="21" y="15"/>
                      <a:pt x="22" y="15"/>
                    </a:cubicBezTo>
                    <a:cubicBezTo>
                      <a:pt x="22" y="15"/>
                      <a:pt x="23" y="15"/>
                      <a:pt x="24" y="14"/>
                    </a:cubicBezTo>
                    <a:cubicBezTo>
                      <a:pt x="25" y="14"/>
                      <a:pt x="25" y="14"/>
                      <a:pt x="26" y="14"/>
                    </a:cubicBezTo>
                    <a:cubicBezTo>
                      <a:pt x="27" y="13"/>
                      <a:pt x="27" y="13"/>
                      <a:pt x="27" y="13"/>
                    </a:cubicBezTo>
                    <a:cubicBezTo>
                      <a:pt x="28" y="13"/>
                      <a:pt x="28" y="13"/>
                      <a:pt x="28" y="13"/>
                    </a:cubicBezTo>
                    <a:cubicBezTo>
                      <a:pt x="29" y="13"/>
                      <a:pt x="29" y="12"/>
                      <a:pt x="29" y="12"/>
                    </a:cubicBezTo>
                    <a:cubicBezTo>
                      <a:pt x="30" y="12"/>
                      <a:pt x="30" y="12"/>
                      <a:pt x="30" y="12"/>
                    </a:cubicBezTo>
                    <a:cubicBezTo>
                      <a:pt x="30" y="12"/>
                      <a:pt x="31" y="12"/>
                      <a:pt x="31" y="12"/>
                    </a:cubicBezTo>
                    <a:cubicBezTo>
                      <a:pt x="32" y="12"/>
                      <a:pt x="33" y="11"/>
                      <a:pt x="34" y="11"/>
                    </a:cubicBezTo>
                    <a:cubicBezTo>
                      <a:pt x="35" y="11"/>
                      <a:pt x="35" y="11"/>
                      <a:pt x="35" y="11"/>
                    </a:cubicBezTo>
                    <a:cubicBezTo>
                      <a:pt x="35" y="11"/>
                      <a:pt x="35" y="11"/>
                      <a:pt x="35" y="11"/>
                    </a:cubicBezTo>
                    <a:cubicBezTo>
                      <a:pt x="35" y="11"/>
                      <a:pt x="35" y="11"/>
                      <a:pt x="35" y="11"/>
                    </a:cubicBezTo>
                    <a:cubicBezTo>
                      <a:pt x="39" y="7"/>
                      <a:pt x="43" y="4"/>
                      <a:pt x="47"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1" name="Freeform 249">
                <a:extLst>
                  <a:ext uri="{FF2B5EF4-FFF2-40B4-BE49-F238E27FC236}">
                    <a16:creationId xmlns:a16="http://schemas.microsoft.com/office/drawing/2014/main" id="{0FAAEC77-8802-4103-9221-DC16751ED234}"/>
                  </a:ext>
                </a:extLst>
              </p:cNvPr>
              <p:cNvSpPr>
                <a:spLocks noEditPoints="1"/>
              </p:cNvSpPr>
              <p:nvPr/>
            </p:nvSpPr>
            <p:spPr bwMode="auto">
              <a:xfrm>
                <a:off x="4582" y="3416"/>
                <a:ext cx="19" cy="0"/>
              </a:xfrm>
              <a:custGeom>
                <a:avLst/>
                <a:gdLst>
                  <a:gd name="T0" fmla="*/ 7 w 8"/>
                  <a:gd name="T1" fmla="*/ 7 w 8"/>
                  <a:gd name="T2" fmla="*/ 8 w 8"/>
                  <a:gd name="T3" fmla="*/ 8 w 8"/>
                  <a:gd name="T4" fmla="*/ 7 w 8"/>
                  <a:gd name="T5" fmla="*/ 2 w 8"/>
                  <a:gd name="T6" fmla="*/ 1 w 8"/>
                  <a:gd name="T7" fmla="*/ 1 w 8"/>
                  <a:gd name="T8" fmla="*/ 0 w 8"/>
                  <a:gd name="T9" fmla="*/ 2 w 8"/>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8">
                    <a:moveTo>
                      <a:pt x="7" y="0"/>
                    </a:moveTo>
                    <a:cubicBezTo>
                      <a:pt x="7" y="0"/>
                      <a:pt x="7" y="0"/>
                      <a:pt x="7" y="0"/>
                    </a:cubicBezTo>
                    <a:cubicBezTo>
                      <a:pt x="8" y="0"/>
                      <a:pt x="8" y="0"/>
                      <a:pt x="8" y="0"/>
                    </a:cubicBezTo>
                    <a:cubicBezTo>
                      <a:pt x="8" y="0"/>
                      <a:pt x="8" y="0"/>
                      <a:pt x="8" y="0"/>
                    </a:cubicBezTo>
                    <a:cubicBezTo>
                      <a:pt x="8" y="0"/>
                      <a:pt x="7" y="0"/>
                      <a:pt x="7" y="0"/>
                    </a:cubicBezTo>
                    <a:moveTo>
                      <a:pt x="2" y="0"/>
                    </a:moveTo>
                    <a:cubicBezTo>
                      <a:pt x="2" y="0"/>
                      <a:pt x="1" y="0"/>
                      <a:pt x="1" y="0"/>
                    </a:cubicBezTo>
                    <a:cubicBezTo>
                      <a:pt x="1" y="0"/>
                      <a:pt x="1" y="0"/>
                      <a:pt x="1" y="0"/>
                    </a:cubicBezTo>
                    <a:cubicBezTo>
                      <a:pt x="1" y="0"/>
                      <a:pt x="1" y="0"/>
                      <a:pt x="0" y="0"/>
                    </a:cubicBezTo>
                    <a:cubicBezTo>
                      <a:pt x="1" y="0"/>
                      <a:pt x="1" y="0"/>
                      <a:pt x="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2" name="Freeform 250">
                <a:extLst>
                  <a:ext uri="{FF2B5EF4-FFF2-40B4-BE49-F238E27FC236}">
                    <a16:creationId xmlns:a16="http://schemas.microsoft.com/office/drawing/2014/main" id="{D9112A9A-9B92-4A6B-BD86-B0F3E9078201}"/>
                  </a:ext>
                </a:extLst>
              </p:cNvPr>
              <p:cNvSpPr>
                <a:spLocks/>
              </p:cNvSpPr>
              <p:nvPr/>
            </p:nvSpPr>
            <p:spPr bwMode="auto">
              <a:xfrm>
                <a:off x="4585" y="3395"/>
                <a:ext cx="47" cy="21"/>
              </a:xfrm>
              <a:custGeom>
                <a:avLst/>
                <a:gdLst>
                  <a:gd name="T0" fmla="*/ 13 w 20"/>
                  <a:gd name="T1" fmla="*/ 0 h 9"/>
                  <a:gd name="T2" fmla="*/ 0 w 20"/>
                  <a:gd name="T3" fmla="*/ 9 h 9"/>
                  <a:gd name="T4" fmla="*/ 1 w 20"/>
                  <a:gd name="T5" fmla="*/ 9 h 9"/>
                  <a:gd name="T6" fmla="*/ 1 w 20"/>
                  <a:gd name="T7" fmla="*/ 9 h 9"/>
                  <a:gd name="T8" fmla="*/ 3 w 20"/>
                  <a:gd name="T9" fmla="*/ 9 h 9"/>
                  <a:gd name="T10" fmla="*/ 6 w 20"/>
                  <a:gd name="T11" fmla="*/ 9 h 9"/>
                  <a:gd name="T12" fmla="*/ 7 w 20"/>
                  <a:gd name="T13" fmla="*/ 9 h 9"/>
                  <a:gd name="T14" fmla="*/ 11 w 20"/>
                  <a:gd name="T15" fmla="*/ 6 h 9"/>
                  <a:gd name="T16" fmla="*/ 15 w 20"/>
                  <a:gd name="T17" fmla="*/ 4 h 9"/>
                  <a:gd name="T18" fmla="*/ 20 w 20"/>
                  <a:gd name="T19" fmla="*/ 1 h 9"/>
                  <a:gd name="T20" fmla="*/ 13 w 20"/>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9">
                    <a:moveTo>
                      <a:pt x="13" y="0"/>
                    </a:moveTo>
                    <a:cubicBezTo>
                      <a:pt x="8" y="3"/>
                      <a:pt x="3" y="6"/>
                      <a:pt x="0" y="9"/>
                    </a:cubicBezTo>
                    <a:cubicBezTo>
                      <a:pt x="0" y="9"/>
                      <a:pt x="1" y="9"/>
                      <a:pt x="1" y="9"/>
                    </a:cubicBezTo>
                    <a:cubicBezTo>
                      <a:pt x="1" y="9"/>
                      <a:pt x="1" y="9"/>
                      <a:pt x="1" y="9"/>
                    </a:cubicBezTo>
                    <a:cubicBezTo>
                      <a:pt x="2" y="9"/>
                      <a:pt x="2" y="9"/>
                      <a:pt x="3" y="9"/>
                    </a:cubicBezTo>
                    <a:cubicBezTo>
                      <a:pt x="4" y="9"/>
                      <a:pt x="5" y="9"/>
                      <a:pt x="6" y="9"/>
                    </a:cubicBezTo>
                    <a:cubicBezTo>
                      <a:pt x="6" y="9"/>
                      <a:pt x="7" y="9"/>
                      <a:pt x="7" y="9"/>
                    </a:cubicBezTo>
                    <a:cubicBezTo>
                      <a:pt x="8" y="8"/>
                      <a:pt x="9" y="7"/>
                      <a:pt x="11" y="6"/>
                    </a:cubicBezTo>
                    <a:cubicBezTo>
                      <a:pt x="12" y="6"/>
                      <a:pt x="14" y="5"/>
                      <a:pt x="15" y="4"/>
                    </a:cubicBezTo>
                    <a:cubicBezTo>
                      <a:pt x="17" y="3"/>
                      <a:pt x="18" y="2"/>
                      <a:pt x="20" y="1"/>
                    </a:cubicBezTo>
                    <a:cubicBezTo>
                      <a:pt x="17" y="1"/>
                      <a:pt x="15" y="0"/>
                      <a:pt x="1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3" name="Freeform 251">
                <a:extLst>
                  <a:ext uri="{FF2B5EF4-FFF2-40B4-BE49-F238E27FC236}">
                    <a16:creationId xmlns:a16="http://schemas.microsoft.com/office/drawing/2014/main" id="{954CAD35-0B41-4D43-8181-575CA5F5D8E3}"/>
                  </a:ext>
                </a:extLst>
              </p:cNvPr>
              <p:cNvSpPr>
                <a:spLocks/>
              </p:cNvSpPr>
              <p:nvPr/>
            </p:nvSpPr>
            <p:spPr bwMode="auto">
              <a:xfrm>
                <a:off x="4573" y="3416"/>
                <a:ext cx="2"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0" y="0"/>
                    </a:cubicBezTo>
                    <a:cubicBezTo>
                      <a:pt x="0" y="0"/>
                      <a:pt x="0"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4" name="Freeform 252">
                <a:extLst>
                  <a:ext uri="{FF2B5EF4-FFF2-40B4-BE49-F238E27FC236}">
                    <a16:creationId xmlns:a16="http://schemas.microsoft.com/office/drawing/2014/main" id="{A47CBBD1-B6D7-4C61-8461-ED05C28F6920}"/>
                  </a:ext>
                </a:extLst>
              </p:cNvPr>
              <p:cNvSpPr>
                <a:spLocks noEditPoints="1"/>
              </p:cNvSpPr>
              <p:nvPr/>
            </p:nvSpPr>
            <p:spPr bwMode="auto">
              <a:xfrm>
                <a:off x="4573" y="3416"/>
                <a:ext cx="40" cy="3"/>
              </a:xfrm>
              <a:custGeom>
                <a:avLst/>
                <a:gdLst>
                  <a:gd name="T0" fmla="*/ 14 w 17"/>
                  <a:gd name="T1" fmla="*/ 0 h 1"/>
                  <a:gd name="T2" fmla="*/ 17 w 17"/>
                  <a:gd name="T3" fmla="*/ 1 h 1"/>
                  <a:gd name="T4" fmla="*/ 17 w 17"/>
                  <a:gd name="T5" fmla="*/ 1 h 1"/>
                  <a:gd name="T6" fmla="*/ 14 w 17"/>
                  <a:gd name="T7" fmla="*/ 0 h 1"/>
                  <a:gd name="T8" fmla="*/ 3 w 17"/>
                  <a:gd name="T9" fmla="*/ 0 h 1"/>
                  <a:gd name="T10" fmla="*/ 0 w 17"/>
                  <a:gd name="T11" fmla="*/ 0 h 1"/>
                  <a:gd name="T12" fmla="*/ 1 w 17"/>
                  <a:gd name="T13" fmla="*/ 0 h 1"/>
                  <a:gd name="T14" fmla="*/ 1 w 17"/>
                  <a:gd name="T15" fmla="*/ 0 h 1"/>
                  <a:gd name="T16" fmla="*/ 3 w 17"/>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
                    <a:moveTo>
                      <a:pt x="14" y="0"/>
                    </a:moveTo>
                    <a:cubicBezTo>
                      <a:pt x="15" y="0"/>
                      <a:pt x="16" y="0"/>
                      <a:pt x="17" y="1"/>
                    </a:cubicBezTo>
                    <a:cubicBezTo>
                      <a:pt x="17" y="1"/>
                      <a:pt x="17" y="1"/>
                      <a:pt x="17" y="1"/>
                    </a:cubicBezTo>
                    <a:cubicBezTo>
                      <a:pt x="16" y="0"/>
                      <a:pt x="15" y="0"/>
                      <a:pt x="14" y="0"/>
                    </a:cubicBezTo>
                    <a:moveTo>
                      <a:pt x="3" y="0"/>
                    </a:moveTo>
                    <a:cubicBezTo>
                      <a:pt x="2" y="0"/>
                      <a:pt x="1" y="0"/>
                      <a:pt x="0" y="0"/>
                    </a:cubicBezTo>
                    <a:cubicBezTo>
                      <a:pt x="0" y="0"/>
                      <a:pt x="1" y="0"/>
                      <a:pt x="1" y="0"/>
                    </a:cubicBezTo>
                    <a:cubicBezTo>
                      <a:pt x="1" y="0"/>
                      <a:pt x="1" y="0"/>
                      <a:pt x="1" y="0"/>
                    </a:cubicBezTo>
                    <a:cubicBezTo>
                      <a:pt x="1" y="0"/>
                      <a:pt x="2" y="0"/>
                      <a:pt x="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5" name="Freeform 253">
                <a:extLst>
                  <a:ext uri="{FF2B5EF4-FFF2-40B4-BE49-F238E27FC236}">
                    <a16:creationId xmlns:a16="http://schemas.microsoft.com/office/drawing/2014/main" id="{0222E8B2-FE31-464D-A06F-2099935213A7}"/>
                  </a:ext>
                </a:extLst>
              </p:cNvPr>
              <p:cNvSpPr>
                <a:spLocks/>
              </p:cNvSpPr>
              <p:nvPr/>
            </p:nvSpPr>
            <p:spPr bwMode="auto">
              <a:xfrm>
                <a:off x="4616" y="3419"/>
                <a:ext cx="9" cy="0"/>
              </a:xfrm>
              <a:custGeom>
                <a:avLst/>
                <a:gdLst>
                  <a:gd name="T0" fmla="*/ 0 w 4"/>
                  <a:gd name="T1" fmla="*/ 4 w 4"/>
                  <a:gd name="T2" fmla="*/ 3 w 4"/>
                  <a:gd name="T3" fmla="*/ 0 w 4"/>
                </a:gdLst>
                <a:ahLst/>
                <a:cxnLst>
                  <a:cxn ang="0">
                    <a:pos x="T0" y="0"/>
                  </a:cxn>
                  <a:cxn ang="0">
                    <a:pos x="T1" y="0"/>
                  </a:cxn>
                  <a:cxn ang="0">
                    <a:pos x="T2" y="0"/>
                  </a:cxn>
                  <a:cxn ang="0">
                    <a:pos x="T3" y="0"/>
                  </a:cxn>
                </a:cxnLst>
                <a:rect l="0" t="0" r="r" b="b"/>
                <a:pathLst>
                  <a:path w="4">
                    <a:moveTo>
                      <a:pt x="0" y="0"/>
                    </a:moveTo>
                    <a:cubicBezTo>
                      <a:pt x="1" y="0"/>
                      <a:pt x="2" y="0"/>
                      <a:pt x="4" y="0"/>
                    </a:cubicBezTo>
                    <a:cubicBezTo>
                      <a:pt x="4" y="0"/>
                      <a:pt x="4" y="0"/>
                      <a:pt x="3" y="0"/>
                    </a:cubicBezTo>
                    <a:cubicBezTo>
                      <a:pt x="2" y="0"/>
                      <a:pt x="1"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6" name="Freeform 254">
                <a:extLst>
                  <a:ext uri="{FF2B5EF4-FFF2-40B4-BE49-F238E27FC236}">
                    <a16:creationId xmlns:a16="http://schemas.microsoft.com/office/drawing/2014/main" id="{CBB365F4-A825-404D-8E3A-21F35A707D61}"/>
                  </a:ext>
                </a:extLst>
              </p:cNvPr>
              <p:cNvSpPr>
                <a:spLocks noEditPoints="1"/>
              </p:cNvSpPr>
              <p:nvPr/>
            </p:nvSpPr>
            <p:spPr bwMode="auto">
              <a:xfrm>
                <a:off x="4616" y="3419"/>
                <a:ext cx="14" cy="2"/>
              </a:xfrm>
              <a:custGeom>
                <a:avLst/>
                <a:gdLst>
                  <a:gd name="T0" fmla="*/ 5 w 6"/>
                  <a:gd name="T1" fmla="*/ 1 h 1"/>
                  <a:gd name="T2" fmla="*/ 6 w 6"/>
                  <a:gd name="T3" fmla="*/ 1 h 1"/>
                  <a:gd name="T4" fmla="*/ 5 w 6"/>
                  <a:gd name="T5" fmla="*/ 1 h 1"/>
                  <a:gd name="T6" fmla="*/ 0 w 6"/>
                  <a:gd name="T7" fmla="*/ 0 h 1"/>
                  <a:gd name="T8" fmla="*/ 0 w 6"/>
                  <a:gd name="T9" fmla="*/ 0 h 1"/>
                  <a:gd name="T10" fmla="*/ 3 w 6"/>
                  <a:gd name="T11" fmla="*/ 0 h 1"/>
                  <a:gd name="T12" fmla="*/ 3 w 6"/>
                  <a:gd name="T13" fmla="*/ 0 h 1"/>
                  <a:gd name="T14" fmla="*/ 0 w 6"/>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
                    <a:moveTo>
                      <a:pt x="5" y="1"/>
                    </a:moveTo>
                    <a:cubicBezTo>
                      <a:pt x="5" y="1"/>
                      <a:pt x="6" y="1"/>
                      <a:pt x="6" y="1"/>
                    </a:cubicBezTo>
                    <a:cubicBezTo>
                      <a:pt x="6" y="1"/>
                      <a:pt x="5" y="1"/>
                      <a:pt x="5" y="1"/>
                    </a:cubicBezTo>
                    <a:moveTo>
                      <a:pt x="0" y="0"/>
                    </a:moveTo>
                    <a:cubicBezTo>
                      <a:pt x="0" y="0"/>
                      <a:pt x="0" y="0"/>
                      <a:pt x="0" y="0"/>
                    </a:cubicBezTo>
                    <a:cubicBezTo>
                      <a:pt x="1" y="0"/>
                      <a:pt x="2" y="0"/>
                      <a:pt x="3" y="0"/>
                    </a:cubicBezTo>
                    <a:cubicBezTo>
                      <a:pt x="3" y="0"/>
                      <a:pt x="3" y="0"/>
                      <a:pt x="3" y="0"/>
                    </a:cubicBezTo>
                    <a:cubicBezTo>
                      <a:pt x="2" y="0"/>
                      <a:pt x="1"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7" name="Freeform 255">
                <a:extLst>
                  <a:ext uri="{FF2B5EF4-FFF2-40B4-BE49-F238E27FC236}">
                    <a16:creationId xmlns:a16="http://schemas.microsoft.com/office/drawing/2014/main" id="{BBD398D0-5FFF-4E0A-8EE2-9FDB2BFF27AB}"/>
                  </a:ext>
                </a:extLst>
              </p:cNvPr>
              <p:cNvSpPr>
                <a:spLocks/>
              </p:cNvSpPr>
              <p:nvPr/>
            </p:nvSpPr>
            <p:spPr bwMode="auto">
              <a:xfrm>
                <a:off x="4637" y="3423"/>
                <a:ext cx="7" cy="3"/>
              </a:xfrm>
              <a:custGeom>
                <a:avLst/>
                <a:gdLst>
                  <a:gd name="T0" fmla="*/ 0 w 3"/>
                  <a:gd name="T1" fmla="*/ 0 h 1"/>
                  <a:gd name="T2" fmla="*/ 3 w 3"/>
                  <a:gd name="T3" fmla="*/ 1 h 1"/>
                  <a:gd name="T4" fmla="*/ 3 w 3"/>
                  <a:gd name="T5" fmla="*/ 1 h 1"/>
                  <a:gd name="T6" fmla="*/ 0 w 3"/>
                  <a:gd name="T7" fmla="*/ 0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1" y="0"/>
                      <a:pt x="2" y="0"/>
                      <a:pt x="3" y="1"/>
                    </a:cubicBezTo>
                    <a:cubicBezTo>
                      <a:pt x="3" y="1"/>
                      <a:pt x="3" y="1"/>
                      <a:pt x="3" y="1"/>
                    </a:cubicBezTo>
                    <a:cubicBezTo>
                      <a:pt x="2" y="0"/>
                      <a:pt x="1"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8" name="Freeform 256">
                <a:extLst>
                  <a:ext uri="{FF2B5EF4-FFF2-40B4-BE49-F238E27FC236}">
                    <a16:creationId xmlns:a16="http://schemas.microsoft.com/office/drawing/2014/main" id="{1F13669C-9FE0-4553-A472-25D32ECEBDB7}"/>
                  </a:ext>
                </a:extLst>
              </p:cNvPr>
              <p:cNvSpPr>
                <a:spLocks noEditPoints="1"/>
              </p:cNvSpPr>
              <p:nvPr/>
            </p:nvSpPr>
            <p:spPr bwMode="auto">
              <a:xfrm>
                <a:off x="4637" y="3423"/>
                <a:ext cx="24" cy="7"/>
              </a:xfrm>
              <a:custGeom>
                <a:avLst/>
                <a:gdLst>
                  <a:gd name="T0" fmla="*/ 8 w 10"/>
                  <a:gd name="T1" fmla="*/ 2 h 3"/>
                  <a:gd name="T2" fmla="*/ 10 w 10"/>
                  <a:gd name="T3" fmla="*/ 3 h 3"/>
                  <a:gd name="T4" fmla="*/ 8 w 10"/>
                  <a:gd name="T5" fmla="*/ 3 h 3"/>
                  <a:gd name="T6" fmla="*/ 8 w 10"/>
                  <a:gd name="T7" fmla="*/ 2 h 3"/>
                  <a:gd name="T8" fmla="*/ 0 w 10"/>
                  <a:gd name="T9" fmla="*/ 0 h 3"/>
                  <a:gd name="T10" fmla="*/ 3 w 10"/>
                  <a:gd name="T11" fmla="*/ 1 h 3"/>
                  <a:gd name="T12" fmla="*/ 0 w 10"/>
                  <a:gd name="T13" fmla="*/ 0 h 3"/>
                  <a:gd name="T14" fmla="*/ 0 w 10"/>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
                    <a:moveTo>
                      <a:pt x="8" y="2"/>
                    </a:moveTo>
                    <a:cubicBezTo>
                      <a:pt x="8" y="3"/>
                      <a:pt x="9" y="3"/>
                      <a:pt x="10" y="3"/>
                    </a:cubicBezTo>
                    <a:cubicBezTo>
                      <a:pt x="9" y="3"/>
                      <a:pt x="9" y="3"/>
                      <a:pt x="8" y="3"/>
                    </a:cubicBezTo>
                    <a:cubicBezTo>
                      <a:pt x="8" y="2"/>
                      <a:pt x="8" y="2"/>
                      <a:pt x="8" y="2"/>
                    </a:cubicBezTo>
                    <a:moveTo>
                      <a:pt x="0" y="0"/>
                    </a:moveTo>
                    <a:cubicBezTo>
                      <a:pt x="1" y="0"/>
                      <a:pt x="2" y="0"/>
                      <a:pt x="3" y="1"/>
                    </a:cubicBezTo>
                    <a:cubicBezTo>
                      <a:pt x="2" y="0"/>
                      <a:pt x="1"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9" name="Freeform 257">
                <a:extLst>
                  <a:ext uri="{FF2B5EF4-FFF2-40B4-BE49-F238E27FC236}">
                    <a16:creationId xmlns:a16="http://schemas.microsoft.com/office/drawing/2014/main" id="{759B0942-6E2D-43D6-8604-B8026E51A632}"/>
                  </a:ext>
                </a:extLst>
              </p:cNvPr>
              <p:cNvSpPr>
                <a:spLocks noEditPoints="1"/>
              </p:cNvSpPr>
              <p:nvPr/>
            </p:nvSpPr>
            <p:spPr bwMode="auto">
              <a:xfrm>
                <a:off x="4666" y="3433"/>
                <a:ext cx="24" cy="14"/>
              </a:xfrm>
              <a:custGeom>
                <a:avLst/>
                <a:gdLst>
                  <a:gd name="T0" fmla="*/ 8 w 10"/>
                  <a:gd name="T1" fmla="*/ 5 h 6"/>
                  <a:gd name="T2" fmla="*/ 10 w 10"/>
                  <a:gd name="T3" fmla="*/ 6 h 6"/>
                  <a:gd name="T4" fmla="*/ 10 w 10"/>
                  <a:gd name="T5" fmla="*/ 6 h 6"/>
                  <a:gd name="T6" fmla="*/ 10 w 10"/>
                  <a:gd name="T7" fmla="*/ 6 h 6"/>
                  <a:gd name="T8" fmla="*/ 10 w 10"/>
                  <a:gd name="T9" fmla="*/ 6 h 6"/>
                  <a:gd name="T10" fmla="*/ 10 w 10"/>
                  <a:gd name="T11" fmla="*/ 6 h 6"/>
                  <a:gd name="T12" fmla="*/ 8 w 10"/>
                  <a:gd name="T13" fmla="*/ 5 h 6"/>
                  <a:gd name="T14" fmla="*/ 8 w 10"/>
                  <a:gd name="T15" fmla="*/ 5 h 6"/>
                  <a:gd name="T16" fmla="*/ 4 w 10"/>
                  <a:gd name="T17" fmla="*/ 2 h 6"/>
                  <a:gd name="T18" fmla="*/ 6 w 10"/>
                  <a:gd name="T19" fmla="*/ 4 h 6"/>
                  <a:gd name="T20" fmla="*/ 4 w 10"/>
                  <a:gd name="T21" fmla="*/ 2 h 6"/>
                  <a:gd name="T22" fmla="*/ 0 w 10"/>
                  <a:gd name="T23" fmla="*/ 0 h 6"/>
                  <a:gd name="T24" fmla="*/ 3 w 10"/>
                  <a:gd name="T25" fmla="*/ 2 h 6"/>
                  <a:gd name="T26" fmla="*/ 3 w 10"/>
                  <a:gd name="T27" fmla="*/ 2 h 6"/>
                  <a:gd name="T28" fmla="*/ 0 w 10"/>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6">
                    <a:moveTo>
                      <a:pt x="8" y="5"/>
                    </a:moveTo>
                    <a:cubicBezTo>
                      <a:pt x="9" y="5"/>
                      <a:pt x="10" y="6"/>
                      <a:pt x="10" y="6"/>
                    </a:cubicBezTo>
                    <a:cubicBezTo>
                      <a:pt x="10" y="6"/>
                      <a:pt x="10" y="6"/>
                      <a:pt x="10" y="6"/>
                    </a:cubicBezTo>
                    <a:cubicBezTo>
                      <a:pt x="10" y="6"/>
                      <a:pt x="10" y="6"/>
                      <a:pt x="10" y="6"/>
                    </a:cubicBezTo>
                    <a:cubicBezTo>
                      <a:pt x="10" y="6"/>
                      <a:pt x="10" y="6"/>
                      <a:pt x="10" y="6"/>
                    </a:cubicBezTo>
                    <a:cubicBezTo>
                      <a:pt x="10" y="6"/>
                      <a:pt x="10" y="6"/>
                      <a:pt x="10" y="6"/>
                    </a:cubicBezTo>
                    <a:cubicBezTo>
                      <a:pt x="9" y="6"/>
                      <a:pt x="9" y="5"/>
                      <a:pt x="8" y="5"/>
                    </a:cubicBezTo>
                    <a:cubicBezTo>
                      <a:pt x="8" y="5"/>
                      <a:pt x="8" y="5"/>
                      <a:pt x="8" y="5"/>
                    </a:cubicBezTo>
                    <a:moveTo>
                      <a:pt x="4" y="2"/>
                    </a:moveTo>
                    <a:cubicBezTo>
                      <a:pt x="5" y="3"/>
                      <a:pt x="6" y="3"/>
                      <a:pt x="6" y="4"/>
                    </a:cubicBezTo>
                    <a:cubicBezTo>
                      <a:pt x="4" y="2"/>
                      <a:pt x="4" y="2"/>
                      <a:pt x="4" y="2"/>
                    </a:cubicBezTo>
                    <a:moveTo>
                      <a:pt x="0" y="0"/>
                    </a:moveTo>
                    <a:cubicBezTo>
                      <a:pt x="1" y="1"/>
                      <a:pt x="2" y="1"/>
                      <a:pt x="3" y="2"/>
                    </a:cubicBezTo>
                    <a:cubicBezTo>
                      <a:pt x="3" y="2"/>
                      <a:pt x="3" y="2"/>
                      <a:pt x="3" y="2"/>
                    </a:cubicBezTo>
                    <a:cubicBezTo>
                      <a:pt x="2" y="1"/>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0" name="Freeform 258">
                <a:extLst>
                  <a:ext uri="{FF2B5EF4-FFF2-40B4-BE49-F238E27FC236}">
                    <a16:creationId xmlns:a16="http://schemas.microsoft.com/office/drawing/2014/main" id="{515A199C-1E29-4D4E-A9A7-DED8F9ED7BB9}"/>
                  </a:ext>
                </a:extLst>
              </p:cNvPr>
              <p:cNvSpPr>
                <a:spLocks noEditPoints="1"/>
              </p:cNvSpPr>
              <p:nvPr/>
            </p:nvSpPr>
            <p:spPr bwMode="auto">
              <a:xfrm>
                <a:off x="4446" y="3433"/>
                <a:ext cx="275" cy="57"/>
              </a:xfrm>
              <a:custGeom>
                <a:avLst/>
                <a:gdLst>
                  <a:gd name="T0" fmla="*/ 102 w 115"/>
                  <a:gd name="T1" fmla="*/ 6 h 24"/>
                  <a:gd name="T2" fmla="*/ 102 w 115"/>
                  <a:gd name="T3" fmla="*/ 6 h 24"/>
                  <a:gd name="T4" fmla="*/ 102 w 115"/>
                  <a:gd name="T5" fmla="*/ 6 h 24"/>
                  <a:gd name="T6" fmla="*/ 102 w 115"/>
                  <a:gd name="T7" fmla="*/ 6 h 24"/>
                  <a:gd name="T8" fmla="*/ 102 w 115"/>
                  <a:gd name="T9" fmla="*/ 6 h 24"/>
                  <a:gd name="T10" fmla="*/ 102 w 115"/>
                  <a:gd name="T11" fmla="*/ 6 h 24"/>
                  <a:gd name="T12" fmla="*/ 102 w 115"/>
                  <a:gd name="T13" fmla="*/ 6 h 24"/>
                  <a:gd name="T14" fmla="*/ 102 w 115"/>
                  <a:gd name="T15" fmla="*/ 6 h 24"/>
                  <a:gd name="T16" fmla="*/ 102 w 115"/>
                  <a:gd name="T17" fmla="*/ 6 h 24"/>
                  <a:gd name="T18" fmla="*/ 6 w 115"/>
                  <a:gd name="T19" fmla="*/ 6 h 24"/>
                  <a:gd name="T20" fmla="*/ 1 w 115"/>
                  <a:gd name="T21" fmla="*/ 10 h 24"/>
                  <a:gd name="T22" fmla="*/ 1 w 115"/>
                  <a:gd name="T23" fmla="*/ 10 h 24"/>
                  <a:gd name="T24" fmla="*/ 0 w 115"/>
                  <a:gd name="T25" fmla="*/ 24 h 24"/>
                  <a:gd name="T26" fmla="*/ 5 w 115"/>
                  <a:gd name="T27" fmla="*/ 19 h 24"/>
                  <a:gd name="T28" fmla="*/ 6 w 115"/>
                  <a:gd name="T29" fmla="*/ 6 h 24"/>
                  <a:gd name="T30" fmla="*/ 109 w 115"/>
                  <a:gd name="T31" fmla="*/ 0 h 24"/>
                  <a:gd name="T32" fmla="*/ 104 w 115"/>
                  <a:gd name="T33" fmla="*/ 0 h 24"/>
                  <a:gd name="T34" fmla="*/ 95 w 115"/>
                  <a:gd name="T35" fmla="*/ 2 h 24"/>
                  <a:gd name="T36" fmla="*/ 91 w 115"/>
                  <a:gd name="T37" fmla="*/ 0 h 24"/>
                  <a:gd name="T38" fmla="*/ 92 w 115"/>
                  <a:gd name="T39" fmla="*/ 0 h 24"/>
                  <a:gd name="T40" fmla="*/ 95 w 115"/>
                  <a:gd name="T41" fmla="*/ 2 h 24"/>
                  <a:gd name="T42" fmla="*/ 95 w 115"/>
                  <a:gd name="T43" fmla="*/ 2 h 24"/>
                  <a:gd name="T44" fmla="*/ 95 w 115"/>
                  <a:gd name="T45" fmla="*/ 2 h 24"/>
                  <a:gd name="T46" fmla="*/ 96 w 115"/>
                  <a:gd name="T47" fmla="*/ 2 h 24"/>
                  <a:gd name="T48" fmla="*/ 98 w 115"/>
                  <a:gd name="T49" fmla="*/ 4 h 24"/>
                  <a:gd name="T50" fmla="*/ 100 w 115"/>
                  <a:gd name="T51" fmla="*/ 5 h 24"/>
                  <a:gd name="T52" fmla="*/ 100 w 115"/>
                  <a:gd name="T53" fmla="*/ 5 h 24"/>
                  <a:gd name="T54" fmla="*/ 100 w 115"/>
                  <a:gd name="T55" fmla="*/ 5 h 24"/>
                  <a:gd name="T56" fmla="*/ 107 w 115"/>
                  <a:gd name="T57" fmla="*/ 4 h 24"/>
                  <a:gd name="T58" fmla="*/ 115 w 115"/>
                  <a:gd name="T59" fmla="*/ 4 h 24"/>
                  <a:gd name="T60" fmla="*/ 114 w 115"/>
                  <a:gd name="T61" fmla="*/ 3 h 24"/>
                  <a:gd name="T62" fmla="*/ 112 w 115"/>
                  <a:gd name="T63" fmla="*/ 2 h 24"/>
                  <a:gd name="T64" fmla="*/ 109 w 115"/>
                  <a:gd name="T6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5" h="24">
                    <a:moveTo>
                      <a:pt x="102" y="6"/>
                    </a:moveTo>
                    <a:cubicBezTo>
                      <a:pt x="102" y="6"/>
                      <a:pt x="102" y="6"/>
                      <a:pt x="102" y="6"/>
                    </a:cubicBezTo>
                    <a:cubicBezTo>
                      <a:pt x="102" y="6"/>
                      <a:pt x="102" y="6"/>
                      <a:pt x="102" y="6"/>
                    </a:cubicBezTo>
                    <a:cubicBezTo>
                      <a:pt x="102" y="6"/>
                      <a:pt x="102" y="6"/>
                      <a:pt x="102" y="6"/>
                    </a:cubicBezTo>
                    <a:cubicBezTo>
                      <a:pt x="102" y="6"/>
                      <a:pt x="102" y="6"/>
                      <a:pt x="102" y="6"/>
                    </a:cubicBezTo>
                    <a:moveTo>
                      <a:pt x="102" y="6"/>
                    </a:moveTo>
                    <a:cubicBezTo>
                      <a:pt x="102" y="6"/>
                      <a:pt x="102" y="6"/>
                      <a:pt x="102" y="6"/>
                    </a:cubicBezTo>
                    <a:cubicBezTo>
                      <a:pt x="102" y="6"/>
                      <a:pt x="102" y="6"/>
                      <a:pt x="102" y="6"/>
                    </a:cubicBezTo>
                    <a:cubicBezTo>
                      <a:pt x="102" y="6"/>
                      <a:pt x="102" y="6"/>
                      <a:pt x="102" y="6"/>
                    </a:cubicBezTo>
                    <a:moveTo>
                      <a:pt x="6" y="6"/>
                    </a:moveTo>
                    <a:cubicBezTo>
                      <a:pt x="5" y="7"/>
                      <a:pt x="3" y="9"/>
                      <a:pt x="1" y="10"/>
                    </a:cubicBezTo>
                    <a:cubicBezTo>
                      <a:pt x="1" y="10"/>
                      <a:pt x="1" y="10"/>
                      <a:pt x="1" y="10"/>
                    </a:cubicBezTo>
                    <a:cubicBezTo>
                      <a:pt x="1" y="15"/>
                      <a:pt x="1" y="20"/>
                      <a:pt x="0" y="24"/>
                    </a:cubicBezTo>
                    <a:cubicBezTo>
                      <a:pt x="2" y="22"/>
                      <a:pt x="3" y="20"/>
                      <a:pt x="5" y="19"/>
                    </a:cubicBezTo>
                    <a:cubicBezTo>
                      <a:pt x="6" y="14"/>
                      <a:pt x="6" y="10"/>
                      <a:pt x="6" y="6"/>
                    </a:cubicBezTo>
                    <a:moveTo>
                      <a:pt x="109" y="0"/>
                    </a:moveTo>
                    <a:cubicBezTo>
                      <a:pt x="107" y="0"/>
                      <a:pt x="106" y="0"/>
                      <a:pt x="104" y="0"/>
                    </a:cubicBezTo>
                    <a:cubicBezTo>
                      <a:pt x="101" y="1"/>
                      <a:pt x="97" y="1"/>
                      <a:pt x="95" y="2"/>
                    </a:cubicBezTo>
                    <a:cubicBezTo>
                      <a:pt x="95" y="2"/>
                      <a:pt x="93" y="1"/>
                      <a:pt x="91" y="0"/>
                    </a:cubicBezTo>
                    <a:cubicBezTo>
                      <a:pt x="92" y="0"/>
                      <a:pt x="92" y="0"/>
                      <a:pt x="92" y="0"/>
                    </a:cubicBezTo>
                    <a:cubicBezTo>
                      <a:pt x="93" y="1"/>
                      <a:pt x="94" y="1"/>
                      <a:pt x="95" y="2"/>
                    </a:cubicBezTo>
                    <a:cubicBezTo>
                      <a:pt x="95" y="2"/>
                      <a:pt x="95" y="2"/>
                      <a:pt x="95" y="2"/>
                    </a:cubicBezTo>
                    <a:cubicBezTo>
                      <a:pt x="95" y="2"/>
                      <a:pt x="95" y="2"/>
                      <a:pt x="95" y="2"/>
                    </a:cubicBezTo>
                    <a:cubicBezTo>
                      <a:pt x="95" y="2"/>
                      <a:pt x="96" y="2"/>
                      <a:pt x="96" y="2"/>
                    </a:cubicBezTo>
                    <a:cubicBezTo>
                      <a:pt x="98" y="4"/>
                      <a:pt x="98" y="4"/>
                      <a:pt x="98" y="4"/>
                    </a:cubicBezTo>
                    <a:cubicBezTo>
                      <a:pt x="99" y="4"/>
                      <a:pt x="100" y="5"/>
                      <a:pt x="100" y="5"/>
                    </a:cubicBezTo>
                    <a:cubicBezTo>
                      <a:pt x="100" y="5"/>
                      <a:pt x="100" y="5"/>
                      <a:pt x="100" y="5"/>
                    </a:cubicBezTo>
                    <a:cubicBezTo>
                      <a:pt x="100" y="5"/>
                      <a:pt x="100" y="5"/>
                      <a:pt x="100" y="5"/>
                    </a:cubicBezTo>
                    <a:cubicBezTo>
                      <a:pt x="103" y="5"/>
                      <a:pt x="105" y="5"/>
                      <a:pt x="107" y="4"/>
                    </a:cubicBezTo>
                    <a:cubicBezTo>
                      <a:pt x="110" y="4"/>
                      <a:pt x="112" y="4"/>
                      <a:pt x="115" y="4"/>
                    </a:cubicBezTo>
                    <a:cubicBezTo>
                      <a:pt x="114" y="3"/>
                      <a:pt x="114" y="3"/>
                      <a:pt x="114" y="3"/>
                    </a:cubicBezTo>
                    <a:cubicBezTo>
                      <a:pt x="112" y="2"/>
                      <a:pt x="112" y="2"/>
                      <a:pt x="112" y="2"/>
                    </a:cubicBezTo>
                    <a:cubicBezTo>
                      <a:pt x="109" y="0"/>
                      <a:pt x="109" y="0"/>
                      <a:pt x="109"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1" name="Freeform 259">
                <a:extLst>
                  <a:ext uri="{FF2B5EF4-FFF2-40B4-BE49-F238E27FC236}">
                    <a16:creationId xmlns:a16="http://schemas.microsoft.com/office/drawing/2014/main" id="{A40BF6B1-C50E-4338-9C8B-3B45603ABADA}"/>
                  </a:ext>
                </a:extLst>
              </p:cNvPr>
              <p:cNvSpPr>
                <a:spLocks noEditPoints="1"/>
              </p:cNvSpPr>
              <p:nvPr/>
            </p:nvSpPr>
            <p:spPr bwMode="auto">
              <a:xfrm>
                <a:off x="4695" y="3452"/>
                <a:ext cx="7" cy="5"/>
              </a:xfrm>
              <a:custGeom>
                <a:avLst/>
                <a:gdLst>
                  <a:gd name="T0" fmla="*/ 1 w 3"/>
                  <a:gd name="T1" fmla="*/ 0 h 2"/>
                  <a:gd name="T2" fmla="*/ 3 w 3"/>
                  <a:gd name="T3" fmla="*/ 2 h 2"/>
                  <a:gd name="T4" fmla="*/ 3 w 3"/>
                  <a:gd name="T5" fmla="*/ 2 h 2"/>
                  <a:gd name="T6" fmla="*/ 3 w 3"/>
                  <a:gd name="T7" fmla="*/ 2 h 2"/>
                  <a:gd name="T8" fmla="*/ 1 w 3"/>
                  <a:gd name="T9" fmla="*/ 0 h 2"/>
                  <a:gd name="T10" fmla="*/ 0 w 3"/>
                  <a:gd name="T11" fmla="*/ 0 h 2"/>
                  <a:gd name="T12" fmla="*/ 0 w 3"/>
                  <a:gd name="T13" fmla="*/ 0 h 2"/>
                  <a:gd name="T14" fmla="*/ 1 w 3"/>
                  <a:gd name="T15" fmla="*/ 0 h 2"/>
                  <a:gd name="T16" fmla="*/ 0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cubicBezTo>
                      <a:pt x="3" y="2"/>
                      <a:pt x="3" y="2"/>
                      <a:pt x="3" y="2"/>
                    </a:cubicBezTo>
                    <a:cubicBezTo>
                      <a:pt x="3" y="2"/>
                      <a:pt x="3" y="2"/>
                      <a:pt x="3" y="2"/>
                    </a:cubicBezTo>
                    <a:cubicBezTo>
                      <a:pt x="3" y="2"/>
                      <a:pt x="3" y="2"/>
                      <a:pt x="3" y="2"/>
                    </a:cubicBezTo>
                    <a:cubicBezTo>
                      <a:pt x="2" y="1"/>
                      <a:pt x="2" y="1"/>
                      <a:pt x="1" y="0"/>
                    </a:cubicBezTo>
                    <a:moveTo>
                      <a:pt x="0" y="0"/>
                    </a:moveTo>
                    <a:cubicBezTo>
                      <a:pt x="0" y="0"/>
                      <a:pt x="0" y="0"/>
                      <a:pt x="0" y="0"/>
                    </a:cubicBezTo>
                    <a:cubicBezTo>
                      <a:pt x="1" y="0"/>
                      <a:pt x="1" y="0"/>
                      <a:pt x="1"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2" name="Freeform 260">
                <a:extLst>
                  <a:ext uri="{FF2B5EF4-FFF2-40B4-BE49-F238E27FC236}">
                    <a16:creationId xmlns:a16="http://schemas.microsoft.com/office/drawing/2014/main" id="{A5995AE6-E3A3-4C75-B1B5-82868E85A458}"/>
                  </a:ext>
                </a:extLst>
              </p:cNvPr>
              <p:cNvSpPr>
                <a:spLocks/>
              </p:cNvSpPr>
              <p:nvPr/>
            </p:nvSpPr>
            <p:spPr bwMode="auto">
              <a:xfrm>
                <a:off x="4702" y="3457"/>
                <a:ext cx="2"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1" y="0"/>
                      <a:pt x="1" y="0"/>
                      <a:pt x="1"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3" name="Freeform 261">
                <a:extLst>
                  <a:ext uri="{FF2B5EF4-FFF2-40B4-BE49-F238E27FC236}">
                    <a16:creationId xmlns:a16="http://schemas.microsoft.com/office/drawing/2014/main" id="{FF240F9D-E122-4BC2-AC62-E60CED96B7DD}"/>
                  </a:ext>
                </a:extLst>
              </p:cNvPr>
              <p:cNvSpPr>
                <a:spLocks/>
              </p:cNvSpPr>
              <p:nvPr/>
            </p:nvSpPr>
            <p:spPr bwMode="auto">
              <a:xfrm>
                <a:off x="4704" y="3459"/>
                <a:ext cx="2" cy="0"/>
              </a:xfrm>
              <a:custGeom>
                <a:avLst/>
                <a:gdLst>
                  <a:gd name="T0" fmla="*/ 0 w 1"/>
                  <a:gd name="T1" fmla="*/ 1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1" y="0"/>
                      <a:pt x="1" y="0"/>
                      <a:pt x="1" y="0"/>
                    </a:cubicBezTo>
                    <a:cubicBezTo>
                      <a:pt x="1" y="0"/>
                      <a:pt x="1" y="0"/>
                      <a:pt x="1" y="0"/>
                    </a:cubicBezTo>
                    <a:cubicBezTo>
                      <a:pt x="1" y="0"/>
                      <a:pt x="1" y="0"/>
                      <a:pt x="1" y="0"/>
                    </a:cubicBezTo>
                    <a:cubicBezTo>
                      <a:pt x="1"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4" name="Freeform 262">
                <a:extLst>
                  <a:ext uri="{FF2B5EF4-FFF2-40B4-BE49-F238E27FC236}">
                    <a16:creationId xmlns:a16="http://schemas.microsoft.com/office/drawing/2014/main" id="{1D2C38C6-AA96-4B72-AB17-C165AD8A0EFC}"/>
                  </a:ext>
                </a:extLst>
              </p:cNvPr>
              <p:cNvSpPr>
                <a:spLocks/>
              </p:cNvSpPr>
              <p:nvPr/>
            </p:nvSpPr>
            <p:spPr bwMode="auto">
              <a:xfrm>
                <a:off x="4704" y="3459"/>
                <a:ext cx="2"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5" name="Freeform 263">
                <a:extLst>
                  <a:ext uri="{FF2B5EF4-FFF2-40B4-BE49-F238E27FC236}">
                    <a16:creationId xmlns:a16="http://schemas.microsoft.com/office/drawing/2014/main" id="{3A2EFE63-7407-481F-A76A-3920415C5003}"/>
                  </a:ext>
                </a:extLst>
              </p:cNvPr>
              <p:cNvSpPr>
                <a:spLocks noEditPoints="1"/>
              </p:cNvSpPr>
              <p:nvPr/>
            </p:nvSpPr>
            <p:spPr bwMode="auto">
              <a:xfrm>
                <a:off x="4706" y="3459"/>
                <a:ext cx="43" cy="50"/>
              </a:xfrm>
              <a:custGeom>
                <a:avLst/>
                <a:gdLst>
                  <a:gd name="T0" fmla="*/ 17 w 18"/>
                  <a:gd name="T1" fmla="*/ 21 h 21"/>
                  <a:gd name="T2" fmla="*/ 18 w 18"/>
                  <a:gd name="T3" fmla="*/ 21 h 21"/>
                  <a:gd name="T4" fmla="*/ 18 w 18"/>
                  <a:gd name="T5" fmla="*/ 21 h 21"/>
                  <a:gd name="T6" fmla="*/ 18 w 18"/>
                  <a:gd name="T7" fmla="*/ 21 h 21"/>
                  <a:gd name="T8" fmla="*/ 17 w 18"/>
                  <a:gd name="T9" fmla="*/ 21 h 21"/>
                  <a:gd name="T10" fmla="*/ 15 w 18"/>
                  <a:gd name="T11" fmla="*/ 16 h 21"/>
                  <a:gd name="T12" fmla="*/ 15 w 18"/>
                  <a:gd name="T13" fmla="*/ 17 h 21"/>
                  <a:gd name="T14" fmla="*/ 16 w 18"/>
                  <a:gd name="T15" fmla="*/ 19 h 21"/>
                  <a:gd name="T16" fmla="*/ 15 w 18"/>
                  <a:gd name="T17" fmla="*/ 16 h 21"/>
                  <a:gd name="T18" fmla="*/ 11 w 18"/>
                  <a:gd name="T19" fmla="*/ 12 h 21"/>
                  <a:gd name="T20" fmla="*/ 11 w 18"/>
                  <a:gd name="T21" fmla="*/ 12 h 21"/>
                  <a:gd name="T22" fmla="*/ 13 w 18"/>
                  <a:gd name="T23" fmla="*/ 14 h 21"/>
                  <a:gd name="T24" fmla="*/ 11 w 18"/>
                  <a:gd name="T25" fmla="*/ 12 h 21"/>
                  <a:gd name="T26" fmla="*/ 6 w 18"/>
                  <a:gd name="T27" fmla="*/ 7 h 21"/>
                  <a:gd name="T28" fmla="*/ 8 w 18"/>
                  <a:gd name="T29" fmla="*/ 8 h 21"/>
                  <a:gd name="T30" fmla="*/ 8 w 18"/>
                  <a:gd name="T31" fmla="*/ 8 h 21"/>
                  <a:gd name="T32" fmla="*/ 6 w 18"/>
                  <a:gd name="T33" fmla="*/ 7 h 21"/>
                  <a:gd name="T34" fmla="*/ 0 w 18"/>
                  <a:gd name="T35" fmla="*/ 0 h 21"/>
                  <a:gd name="T36" fmla="*/ 0 w 18"/>
                  <a:gd name="T37" fmla="*/ 0 h 21"/>
                  <a:gd name="T38" fmla="*/ 3 w 18"/>
                  <a:gd name="T39" fmla="*/ 4 h 21"/>
                  <a:gd name="T40" fmla="*/ 0 w 18"/>
                  <a:gd name="T4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21">
                    <a:moveTo>
                      <a:pt x="17" y="21"/>
                    </a:moveTo>
                    <a:cubicBezTo>
                      <a:pt x="18" y="21"/>
                      <a:pt x="18" y="21"/>
                      <a:pt x="18" y="21"/>
                    </a:cubicBezTo>
                    <a:cubicBezTo>
                      <a:pt x="18" y="21"/>
                      <a:pt x="18" y="21"/>
                      <a:pt x="18" y="21"/>
                    </a:cubicBezTo>
                    <a:cubicBezTo>
                      <a:pt x="18" y="21"/>
                      <a:pt x="18" y="21"/>
                      <a:pt x="18" y="21"/>
                    </a:cubicBezTo>
                    <a:cubicBezTo>
                      <a:pt x="18" y="21"/>
                      <a:pt x="18" y="21"/>
                      <a:pt x="17" y="21"/>
                    </a:cubicBezTo>
                    <a:moveTo>
                      <a:pt x="15" y="16"/>
                    </a:moveTo>
                    <a:cubicBezTo>
                      <a:pt x="15" y="17"/>
                      <a:pt x="15" y="17"/>
                      <a:pt x="15" y="17"/>
                    </a:cubicBezTo>
                    <a:cubicBezTo>
                      <a:pt x="15" y="17"/>
                      <a:pt x="16" y="18"/>
                      <a:pt x="16" y="19"/>
                    </a:cubicBezTo>
                    <a:cubicBezTo>
                      <a:pt x="16" y="18"/>
                      <a:pt x="15" y="17"/>
                      <a:pt x="15" y="16"/>
                    </a:cubicBezTo>
                    <a:moveTo>
                      <a:pt x="11" y="12"/>
                    </a:moveTo>
                    <a:cubicBezTo>
                      <a:pt x="11" y="12"/>
                      <a:pt x="11" y="12"/>
                      <a:pt x="11" y="12"/>
                    </a:cubicBezTo>
                    <a:cubicBezTo>
                      <a:pt x="13" y="14"/>
                      <a:pt x="13" y="14"/>
                      <a:pt x="13" y="14"/>
                    </a:cubicBezTo>
                    <a:cubicBezTo>
                      <a:pt x="11" y="12"/>
                      <a:pt x="11" y="12"/>
                      <a:pt x="11" y="12"/>
                    </a:cubicBezTo>
                    <a:moveTo>
                      <a:pt x="6" y="7"/>
                    </a:moveTo>
                    <a:cubicBezTo>
                      <a:pt x="7" y="7"/>
                      <a:pt x="7" y="7"/>
                      <a:pt x="8" y="8"/>
                    </a:cubicBezTo>
                    <a:cubicBezTo>
                      <a:pt x="8" y="8"/>
                      <a:pt x="8" y="8"/>
                      <a:pt x="8" y="8"/>
                    </a:cubicBezTo>
                    <a:cubicBezTo>
                      <a:pt x="8" y="8"/>
                      <a:pt x="7" y="7"/>
                      <a:pt x="6" y="7"/>
                    </a:cubicBezTo>
                    <a:moveTo>
                      <a:pt x="0" y="0"/>
                    </a:moveTo>
                    <a:cubicBezTo>
                      <a:pt x="0" y="0"/>
                      <a:pt x="0" y="0"/>
                      <a:pt x="0" y="0"/>
                    </a:cubicBezTo>
                    <a:cubicBezTo>
                      <a:pt x="3" y="4"/>
                      <a:pt x="3" y="4"/>
                      <a:pt x="3" y="4"/>
                    </a:cubicBezTo>
                    <a:cubicBezTo>
                      <a:pt x="2" y="2"/>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6" name="Freeform 264">
                <a:extLst>
                  <a:ext uri="{FF2B5EF4-FFF2-40B4-BE49-F238E27FC236}">
                    <a16:creationId xmlns:a16="http://schemas.microsoft.com/office/drawing/2014/main" id="{895EC32D-C218-4044-BAB4-188904521134}"/>
                  </a:ext>
                </a:extLst>
              </p:cNvPr>
              <p:cNvSpPr>
                <a:spLocks/>
              </p:cNvSpPr>
              <p:nvPr/>
            </p:nvSpPr>
            <p:spPr bwMode="auto">
              <a:xfrm>
                <a:off x="4706" y="3459"/>
                <a:ext cx="94" cy="103"/>
              </a:xfrm>
              <a:custGeom>
                <a:avLst/>
                <a:gdLst>
                  <a:gd name="T0" fmla="*/ 13 w 39"/>
                  <a:gd name="T1" fmla="*/ 0 h 43"/>
                  <a:gd name="T2" fmla="*/ 0 w 39"/>
                  <a:gd name="T3" fmla="*/ 0 h 43"/>
                  <a:gd name="T4" fmla="*/ 3 w 39"/>
                  <a:gd name="T5" fmla="*/ 4 h 43"/>
                  <a:gd name="T6" fmla="*/ 4 w 39"/>
                  <a:gd name="T7" fmla="*/ 4 h 43"/>
                  <a:gd name="T8" fmla="*/ 6 w 39"/>
                  <a:gd name="T9" fmla="*/ 7 h 43"/>
                  <a:gd name="T10" fmla="*/ 8 w 39"/>
                  <a:gd name="T11" fmla="*/ 8 h 43"/>
                  <a:gd name="T12" fmla="*/ 11 w 39"/>
                  <a:gd name="T13" fmla="*/ 12 h 43"/>
                  <a:gd name="T14" fmla="*/ 13 w 39"/>
                  <a:gd name="T15" fmla="*/ 14 h 43"/>
                  <a:gd name="T16" fmla="*/ 15 w 39"/>
                  <a:gd name="T17" fmla="*/ 16 h 43"/>
                  <a:gd name="T18" fmla="*/ 16 w 39"/>
                  <a:gd name="T19" fmla="*/ 19 h 43"/>
                  <a:gd name="T20" fmla="*/ 17 w 39"/>
                  <a:gd name="T21" fmla="*/ 21 h 43"/>
                  <a:gd name="T22" fmla="*/ 18 w 39"/>
                  <a:gd name="T23" fmla="*/ 21 h 43"/>
                  <a:gd name="T24" fmla="*/ 18 w 39"/>
                  <a:gd name="T25" fmla="*/ 21 h 43"/>
                  <a:gd name="T26" fmla="*/ 19 w 39"/>
                  <a:gd name="T27" fmla="*/ 23 h 43"/>
                  <a:gd name="T28" fmla="*/ 21 w 39"/>
                  <a:gd name="T29" fmla="*/ 25 h 43"/>
                  <a:gd name="T30" fmla="*/ 22 w 39"/>
                  <a:gd name="T31" fmla="*/ 28 h 43"/>
                  <a:gd name="T32" fmla="*/ 22 w 39"/>
                  <a:gd name="T33" fmla="*/ 28 h 43"/>
                  <a:gd name="T34" fmla="*/ 26 w 39"/>
                  <a:gd name="T35" fmla="*/ 35 h 43"/>
                  <a:gd name="T36" fmla="*/ 39 w 39"/>
                  <a:gd name="T37" fmla="*/ 43 h 43"/>
                  <a:gd name="T38" fmla="*/ 38 w 39"/>
                  <a:gd name="T39" fmla="*/ 40 h 43"/>
                  <a:gd name="T40" fmla="*/ 35 w 39"/>
                  <a:gd name="T41" fmla="*/ 34 h 43"/>
                  <a:gd name="T42" fmla="*/ 33 w 39"/>
                  <a:gd name="T43" fmla="*/ 29 h 43"/>
                  <a:gd name="T44" fmla="*/ 30 w 39"/>
                  <a:gd name="T45" fmla="*/ 23 h 43"/>
                  <a:gd name="T46" fmla="*/ 28 w 39"/>
                  <a:gd name="T47" fmla="*/ 20 h 43"/>
                  <a:gd name="T48" fmla="*/ 27 w 39"/>
                  <a:gd name="T49" fmla="*/ 18 h 43"/>
                  <a:gd name="T50" fmla="*/ 24 w 39"/>
                  <a:gd name="T51" fmla="*/ 13 h 43"/>
                  <a:gd name="T52" fmla="*/ 20 w 39"/>
                  <a:gd name="T53" fmla="*/ 8 h 43"/>
                  <a:gd name="T54" fmla="*/ 16 w 39"/>
                  <a:gd name="T55" fmla="*/ 3 h 43"/>
                  <a:gd name="T56" fmla="*/ 13 w 39"/>
                  <a:gd name="T5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43">
                    <a:moveTo>
                      <a:pt x="13" y="0"/>
                    </a:moveTo>
                    <a:cubicBezTo>
                      <a:pt x="8" y="0"/>
                      <a:pt x="4" y="0"/>
                      <a:pt x="0" y="0"/>
                    </a:cubicBezTo>
                    <a:cubicBezTo>
                      <a:pt x="1" y="1"/>
                      <a:pt x="2" y="2"/>
                      <a:pt x="3" y="4"/>
                    </a:cubicBezTo>
                    <a:cubicBezTo>
                      <a:pt x="4" y="4"/>
                      <a:pt x="4" y="4"/>
                      <a:pt x="4" y="4"/>
                    </a:cubicBezTo>
                    <a:cubicBezTo>
                      <a:pt x="5" y="5"/>
                      <a:pt x="6" y="6"/>
                      <a:pt x="6" y="7"/>
                    </a:cubicBezTo>
                    <a:cubicBezTo>
                      <a:pt x="7" y="7"/>
                      <a:pt x="8" y="8"/>
                      <a:pt x="8" y="8"/>
                    </a:cubicBezTo>
                    <a:cubicBezTo>
                      <a:pt x="9" y="10"/>
                      <a:pt x="10" y="11"/>
                      <a:pt x="11" y="12"/>
                    </a:cubicBezTo>
                    <a:cubicBezTo>
                      <a:pt x="13" y="14"/>
                      <a:pt x="13" y="14"/>
                      <a:pt x="13" y="14"/>
                    </a:cubicBezTo>
                    <a:cubicBezTo>
                      <a:pt x="15" y="16"/>
                      <a:pt x="15" y="16"/>
                      <a:pt x="15" y="16"/>
                    </a:cubicBezTo>
                    <a:cubicBezTo>
                      <a:pt x="15" y="17"/>
                      <a:pt x="16" y="18"/>
                      <a:pt x="16" y="19"/>
                    </a:cubicBezTo>
                    <a:cubicBezTo>
                      <a:pt x="17" y="20"/>
                      <a:pt x="17" y="20"/>
                      <a:pt x="17" y="21"/>
                    </a:cubicBezTo>
                    <a:cubicBezTo>
                      <a:pt x="18" y="21"/>
                      <a:pt x="18" y="21"/>
                      <a:pt x="18" y="21"/>
                    </a:cubicBezTo>
                    <a:cubicBezTo>
                      <a:pt x="18" y="21"/>
                      <a:pt x="18" y="21"/>
                      <a:pt x="18" y="21"/>
                    </a:cubicBezTo>
                    <a:cubicBezTo>
                      <a:pt x="18" y="22"/>
                      <a:pt x="19" y="22"/>
                      <a:pt x="19" y="23"/>
                    </a:cubicBezTo>
                    <a:cubicBezTo>
                      <a:pt x="19" y="24"/>
                      <a:pt x="20" y="25"/>
                      <a:pt x="21" y="25"/>
                    </a:cubicBezTo>
                    <a:cubicBezTo>
                      <a:pt x="22" y="27"/>
                      <a:pt x="22" y="28"/>
                      <a:pt x="22" y="28"/>
                    </a:cubicBezTo>
                    <a:cubicBezTo>
                      <a:pt x="22" y="28"/>
                      <a:pt x="22" y="28"/>
                      <a:pt x="22" y="28"/>
                    </a:cubicBezTo>
                    <a:cubicBezTo>
                      <a:pt x="24" y="31"/>
                      <a:pt x="25" y="33"/>
                      <a:pt x="26" y="35"/>
                    </a:cubicBezTo>
                    <a:cubicBezTo>
                      <a:pt x="30" y="38"/>
                      <a:pt x="35" y="41"/>
                      <a:pt x="39" y="43"/>
                    </a:cubicBezTo>
                    <a:cubicBezTo>
                      <a:pt x="38" y="40"/>
                      <a:pt x="38" y="40"/>
                      <a:pt x="38" y="40"/>
                    </a:cubicBezTo>
                    <a:cubicBezTo>
                      <a:pt x="37" y="38"/>
                      <a:pt x="36" y="36"/>
                      <a:pt x="35" y="34"/>
                    </a:cubicBezTo>
                    <a:cubicBezTo>
                      <a:pt x="34" y="32"/>
                      <a:pt x="34" y="31"/>
                      <a:pt x="33" y="29"/>
                    </a:cubicBezTo>
                    <a:cubicBezTo>
                      <a:pt x="30" y="23"/>
                      <a:pt x="30" y="23"/>
                      <a:pt x="30" y="23"/>
                    </a:cubicBezTo>
                    <a:cubicBezTo>
                      <a:pt x="28" y="20"/>
                      <a:pt x="28" y="20"/>
                      <a:pt x="28" y="20"/>
                    </a:cubicBezTo>
                    <a:cubicBezTo>
                      <a:pt x="28" y="19"/>
                      <a:pt x="27" y="19"/>
                      <a:pt x="27" y="18"/>
                    </a:cubicBezTo>
                    <a:cubicBezTo>
                      <a:pt x="24" y="13"/>
                      <a:pt x="24" y="13"/>
                      <a:pt x="24" y="13"/>
                    </a:cubicBezTo>
                    <a:cubicBezTo>
                      <a:pt x="23" y="11"/>
                      <a:pt x="21" y="10"/>
                      <a:pt x="20" y="8"/>
                    </a:cubicBezTo>
                    <a:cubicBezTo>
                      <a:pt x="19" y="6"/>
                      <a:pt x="18" y="5"/>
                      <a:pt x="16" y="3"/>
                    </a:cubicBezTo>
                    <a:cubicBezTo>
                      <a:pt x="13" y="0"/>
                      <a:pt x="13" y="0"/>
                      <a:pt x="1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7" name="Oval 265">
                <a:extLst>
                  <a:ext uri="{FF2B5EF4-FFF2-40B4-BE49-F238E27FC236}">
                    <a16:creationId xmlns:a16="http://schemas.microsoft.com/office/drawing/2014/main" id="{6852D209-B137-4EB7-B428-E3AD731A2CCE}"/>
                  </a:ext>
                </a:extLst>
              </p:cNvPr>
              <p:cNvSpPr>
                <a:spLocks noChangeArrowheads="1"/>
              </p:cNvSpPr>
              <p:nvPr/>
            </p:nvSpPr>
            <p:spPr bwMode="auto">
              <a:xfrm>
                <a:off x="4535" y="3540"/>
                <a:ext cx="1" cy="1"/>
              </a:xfrm>
              <a:prstGeom prst="ellipse">
                <a:avLst/>
              </a:pr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8" name="Freeform 266">
                <a:extLst>
                  <a:ext uri="{FF2B5EF4-FFF2-40B4-BE49-F238E27FC236}">
                    <a16:creationId xmlns:a16="http://schemas.microsoft.com/office/drawing/2014/main" id="{AE0BC842-FFE3-4A18-9A23-29F73A745E37}"/>
                  </a:ext>
                </a:extLst>
              </p:cNvPr>
              <p:cNvSpPr>
                <a:spLocks noEditPoints="1"/>
              </p:cNvSpPr>
              <p:nvPr/>
            </p:nvSpPr>
            <p:spPr bwMode="auto">
              <a:xfrm>
                <a:off x="4508" y="3495"/>
                <a:ext cx="165" cy="67"/>
              </a:xfrm>
              <a:custGeom>
                <a:avLst/>
                <a:gdLst>
                  <a:gd name="T0" fmla="*/ 5 w 69"/>
                  <a:gd name="T1" fmla="*/ 12 h 28"/>
                  <a:gd name="T2" fmla="*/ 0 w 69"/>
                  <a:gd name="T3" fmla="*/ 16 h 28"/>
                  <a:gd name="T4" fmla="*/ 2 w 69"/>
                  <a:gd name="T5" fmla="*/ 28 h 28"/>
                  <a:gd name="T6" fmla="*/ 2 w 69"/>
                  <a:gd name="T7" fmla="*/ 28 h 28"/>
                  <a:gd name="T8" fmla="*/ 5 w 69"/>
                  <a:gd name="T9" fmla="*/ 24 h 28"/>
                  <a:gd name="T10" fmla="*/ 5 w 69"/>
                  <a:gd name="T11" fmla="*/ 25 h 28"/>
                  <a:gd name="T12" fmla="*/ 5 w 69"/>
                  <a:gd name="T13" fmla="*/ 12 h 28"/>
                  <a:gd name="T14" fmla="*/ 34 w 69"/>
                  <a:gd name="T15" fmla="*/ 0 h 28"/>
                  <a:gd name="T16" fmla="*/ 32 w 69"/>
                  <a:gd name="T17" fmla="*/ 0 h 28"/>
                  <a:gd name="T18" fmla="*/ 22 w 69"/>
                  <a:gd name="T19" fmla="*/ 2 h 28"/>
                  <a:gd name="T20" fmla="*/ 20 w 69"/>
                  <a:gd name="T21" fmla="*/ 3 h 28"/>
                  <a:gd name="T22" fmla="*/ 17 w 69"/>
                  <a:gd name="T23" fmla="*/ 4 h 28"/>
                  <a:gd name="T24" fmla="*/ 13 w 69"/>
                  <a:gd name="T25" fmla="*/ 6 h 28"/>
                  <a:gd name="T26" fmla="*/ 11 w 69"/>
                  <a:gd name="T27" fmla="*/ 19 h 28"/>
                  <a:gd name="T28" fmla="*/ 11 w 69"/>
                  <a:gd name="T29" fmla="*/ 19 h 28"/>
                  <a:gd name="T30" fmla="*/ 13 w 69"/>
                  <a:gd name="T31" fmla="*/ 17 h 28"/>
                  <a:gd name="T32" fmla="*/ 14 w 69"/>
                  <a:gd name="T33" fmla="*/ 16 h 28"/>
                  <a:gd name="T34" fmla="*/ 14 w 69"/>
                  <a:gd name="T35" fmla="*/ 16 h 28"/>
                  <a:gd name="T36" fmla="*/ 16 w 69"/>
                  <a:gd name="T37" fmla="*/ 15 h 28"/>
                  <a:gd name="T38" fmla="*/ 19 w 69"/>
                  <a:gd name="T39" fmla="*/ 13 h 28"/>
                  <a:gd name="T40" fmla="*/ 26 w 69"/>
                  <a:gd name="T41" fmla="*/ 10 h 28"/>
                  <a:gd name="T42" fmla="*/ 26 w 69"/>
                  <a:gd name="T43" fmla="*/ 10 h 28"/>
                  <a:gd name="T44" fmla="*/ 26 w 69"/>
                  <a:gd name="T45" fmla="*/ 10 h 28"/>
                  <a:gd name="T46" fmla="*/ 28 w 69"/>
                  <a:gd name="T47" fmla="*/ 10 h 28"/>
                  <a:gd name="T48" fmla="*/ 29 w 69"/>
                  <a:gd name="T49" fmla="*/ 9 h 28"/>
                  <a:gd name="T50" fmla="*/ 29 w 69"/>
                  <a:gd name="T51" fmla="*/ 9 h 28"/>
                  <a:gd name="T52" fmla="*/ 29 w 69"/>
                  <a:gd name="T53" fmla="*/ 9 h 28"/>
                  <a:gd name="T54" fmla="*/ 29 w 69"/>
                  <a:gd name="T55" fmla="*/ 10 h 28"/>
                  <a:gd name="T56" fmla="*/ 29 w 69"/>
                  <a:gd name="T57" fmla="*/ 10 h 28"/>
                  <a:gd name="T58" fmla="*/ 34 w 69"/>
                  <a:gd name="T59" fmla="*/ 10 h 28"/>
                  <a:gd name="T60" fmla="*/ 45 w 69"/>
                  <a:gd name="T61" fmla="*/ 12 h 28"/>
                  <a:gd name="T62" fmla="*/ 55 w 69"/>
                  <a:gd name="T63" fmla="*/ 17 h 28"/>
                  <a:gd name="T64" fmla="*/ 54 w 69"/>
                  <a:gd name="T65" fmla="*/ 17 h 28"/>
                  <a:gd name="T66" fmla="*/ 61 w 69"/>
                  <a:gd name="T67" fmla="*/ 16 h 28"/>
                  <a:gd name="T68" fmla="*/ 69 w 69"/>
                  <a:gd name="T69" fmla="*/ 17 h 28"/>
                  <a:gd name="T70" fmla="*/ 63 w 69"/>
                  <a:gd name="T71" fmla="*/ 12 h 28"/>
                  <a:gd name="T72" fmla="*/ 49 w 69"/>
                  <a:gd name="T73" fmla="*/ 13 h 28"/>
                  <a:gd name="T74" fmla="*/ 45 w 69"/>
                  <a:gd name="T75" fmla="*/ 12 h 28"/>
                  <a:gd name="T76" fmla="*/ 42 w 69"/>
                  <a:gd name="T77" fmla="*/ 11 h 28"/>
                  <a:gd name="T78" fmla="*/ 41 w 69"/>
                  <a:gd name="T79" fmla="*/ 11 h 28"/>
                  <a:gd name="T80" fmla="*/ 55 w 69"/>
                  <a:gd name="T81" fmla="*/ 6 h 28"/>
                  <a:gd name="T82" fmla="*/ 34 w 69"/>
                  <a:gd name="T8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9" h="28">
                    <a:moveTo>
                      <a:pt x="5" y="12"/>
                    </a:moveTo>
                    <a:cubicBezTo>
                      <a:pt x="3" y="13"/>
                      <a:pt x="1" y="14"/>
                      <a:pt x="0" y="16"/>
                    </a:cubicBezTo>
                    <a:cubicBezTo>
                      <a:pt x="0" y="21"/>
                      <a:pt x="1" y="25"/>
                      <a:pt x="2" y="28"/>
                    </a:cubicBezTo>
                    <a:cubicBezTo>
                      <a:pt x="2" y="28"/>
                      <a:pt x="2" y="28"/>
                      <a:pt x="2" y="28"/>
                    </a:cubicBezTo>
                    <a:cubicBezTo>
                      <a:pt x="3" y="27"/>
                      <a:pt x="4" y="25"/>
                      <a:pt x="5" y="24"/>
                    </a:cubicBezTo>
                    <a:cubicBezTo>
                      <a:pt x="5" y="24"/>
                      <a:pt x="5" y="25"/>
                      <a:pt x="5" y="25"/>
                    </a:cubicBezTo>
                    <a:cubicBezTo>
                      <a:pt x="4" y="21"/>
                      <a:pt x="4" y="16"/>
                      <a:pt x="5" y="12"/>
                    </a:cubicBezTo>
                    <a:moveTo>
                      <a:pt x="34" y="0"/>
                    </a:moveTo>
                    <a:cubicBezTo>
                      <a:pt x="34" y="0"/>
                      <a:pt x="33" y="0"/>
                      <a:pt x="32" y="0"/>
                    </a:cubicBezTo>
                    <a:cubicBezTo>
                      <a:pt x="29" y="0"/>
                      <a:pt x="26" y="1"/>
                      <a:pt x="22" y="2"/>
                    </a:cubicBezTo>
                    <a:cubicBezTo>
                      <a:pt x="22" y="2"/>
                      <a:pt x="21" y="3"/>
                      <a:pt x="20" y="3"/>
                    </a:cubicBezTo>
                    <a:cubicBezTo>
                      <a:pt x="19" y="3"/>
                      <a:pt x="18" y="4"/>
                      <a:pt x="17" y="4"/>
                    </a:cubicBezTo>
                    <a:cubicBezTo>
                      <a:pt x="16" y="5"/>
                      <a:pt x="15" y="5"/>
                      <a:pt x="13" y="6"/>
                    </a:cubicBezTo>
                    <a:cubicBezTo>
                      <a:pt x="12" y="11"/>
                      <a:pt x="11" y="15"/>
                      <a:pt x="11" y="19"/>
                    </a:cubicBezTo>
                    <a:cubicBezTo>
                      <a:pt x="11" y="19"/>
                      <a:pt x="11" y="19"/>
                      <a:pt x="11" y="19"/>
                    </a:cubicBezTo>
                    <a:cubicBezTo>
                      <a:pt x="12" y="18"/>
                      <a:pt x="12" y="17"/>
                      <a:pt x="13" y="17"/>
                    </a:cubicBezTo>
                    <a:cubicBezTo>
                      <a:pt x="13" y="17"/>
                      <a:pt x="13" y="17"/>
                      <a:pt x="14" y="16"/>
                    </a:cubicBezTo>
                    <a:cubicBezTo>
                      <a:pt x="14" y="16"/>
                      <a:pt x="14" y="16"/>
                      <a:pt x="14" y="16"/>
                    </a:cubicBezTo>
                    <a:cubicBezTo>
                      <a:pt x="14" y="16"/>
                      <a:pt x="15" y="15"/>
                      <a:pt x="16" y="15"/>
                    </a:cubicBezTo>
                    <a:cubicBezTo>
                      <a:pt x="17" y="14"/>
                      <a:pt x="18" y="14"/>
                      <a:pt x="19" y="13"/>
                    </a:cubicBezTo>
                    <a:cubicBezTo>
                      <a:pt x="21" y="12"/>
                      <a:pt x="24" y="11"/>
                      <a:pt x="26" y="10"/>
                    </a:cubicBezTo>
                    <a:cubicBezTo>
                      <a:pt x="26" y="10"/>
                      <a:pt x="26" y="10"/>
                      <a:pt x="26" y="10"/>
                    </a:cubicBezTo>
                    <a:cubicBezTo>
                      <a:pt x="26" y="10"/>
                      <a:pt x="26" y="10"/>
                      <a:pt x="26" y="10"/>
                    </a:cubicBezTo>
                    <a:cubicBezTo>
                      <a:pt x="27" y="10"/>
                      <a:pt x="27" y="10"/>
                      <a:pt x="28" y="10"/>
                    </a:cubicBezTo>
                    <a:cubicBezTo>
                      <a:pt x="29" y="9"/>
                      <a:pt x="29" y="9"/>
                      <a:pt x="29" y="9"/>
                    </a:cubicBezTo>
                    <a:cubicBezTo>
                      <a:pt x="29" y="9"/>
                      <a:pt x="29" y="9"/>
                      <a:pt x="29" y="9"/>
                    </a:cubicBezTo>
                    <a:cubicBezTo>
                      <a:pt x="29" y="9"/>
                      <a:pt x="29" y="9"/>
                      <a:pt x="29" y="9"/>
                    </a:cubicBezTo>
                    <a:cubicBezTo>
                      <a:pt x="29" y="10"/>
                      <a:pt x="29" y="10"/>
                      <a:pt x="29" y="10"/>
                    </a:cubicBezTo>
                    <a:cubicBezTo>
                      <a:pt x="29" y="10"/>
                      <a:pt x="29" y="10"/>
                      <a:pt x="29" y="10"/>
                    </a:cubicBezTo>
                    <a:cubicBezTo>
                      <a:pt x="31" y="10"/>
                      <a:pt x="32" y="10"/>
                      <a:pt x="34" y="10"/>
                    </a:cubicBezTo>
                    <a:cubicBezTo>
                      <a:pt x="38" y="10"/>
                      <a:pt x="41" y="10"/>
                      <a:pt x="45" y="12"/>
                    </a:cubicBezTo>
                    <a:cubicBezTo>
                      <a:pt x="48" y="13"/>
                      <a:pt x="52" y="15"/>
                      <a:pt x="55" y="17"/>
                    </a:cubicBezTo>
                    <a:cubicBezTo>
                      <a:pt x="54" y="17"/>
                      <a:pt x="54" y="17"/>
                      <a:pt x="54" y="17"/>
                    </a:cubicBezTo>
                    <a:cubicBezTo>
                      <a:pt x="56" y="16"/>
                      <a:pt x="59" y="16"/>
                      <a:pt x="61" y="16"/>
                    </a:cubicBezTo>
                    <a:cubicBezTo>
                      <a:pt x="64" y="16"/>
                      <a:pt x="66" y="16"/>
                      <a:pt x="69" y="17"/>
                    </a:cubicBezTo>
                    <a:cubicBezTo>
                      <a:pt x="67" y="15"/>
                      <a:pt x="65" y="13"/>
                      <a:pt x="63" y="12"/>
                    </a:cubicBezTo>
                    <a:cubicBezTo>
                      <a:pt x="58" y="12"/>
                      <a:pt x="53" y="13"/>
                      <a:pt x="49" y="13"/>
                    </a:cubicBezTo>
                    <a:cubicBezTo>
                      <a:pt x="49" y="13"/>
                      <a:pt x="47" y="12"/>
                      <a:pt x="45" y="12"/>
                    </a:cubicBezTo>
                    <a:cubicBezTo>
                      <a:pt x="44" y="11"/>
                      <a:pt x="43" y="11"/>
                      <a:pt x="42" y="11"/>
                    </a:cubicBezTo>
                    <a:cubicBezTo>
                      <a:pt x="42" y="11"/>
                      <a:pt x="41" y="11"/>
                      <a:pt x="41" y="11"/>
                    </a:cubicBezTo>
                    <a:cubicBezTo>
                      <a:pt x="45" y="9"/>
                      <a:pt x="50" y="7"/>
                      <a:pt x="55" y="6"/>
                    </a:cubicBezTo>
                    <a:cubicBezTo>
                      <a:pt x="48" y="2"/>
                      <a:pt x="41" y="0"/>
                      <a:pt x="34"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9" name="Freeform 267">
                <a:extLst>
                  <a:ext uri="{FF2B5EF4-FFF2-40B4-BE49-F238E27FC236}">
                    <a16:creationId xmlns:a16="http://schemas.microsoft.com/office/drawing/2014/main" id="{F79461CA-47EA-4F1E-B4D4-A14E27798767}"/>
                  </a:ext>
                </a:extLst>
              </p:cNvPr>
              <p:cNvSpPr>
                <a:spLocks/>
              </p:cNvSpPr>
              <p:nvPr/>
            </p:nvSpPr>
            <p:spPr bwMode="auto">
              <a:xfrm>
                <a:off x="4410" y="3555"/>
                <a:ext cx="3" cy="7"/>
              </a:xfrm>
              <a:custGeom>
                <a:avLst/>
                <a:gdLst>
                  <a:gd name="T0" fmla="*/ 1 w 1"/>
                  <a:gd name="T1" fmla="*/ 0 h 3"/>
                  <a:gd name="T2" fmla="*/ 0 w 1"/>
                  <a:gd name="T3" fmla="*/ 2 h 3"/>
                  <a:gd name="T4" fmla="*/ 0 w 1"/>
                  <a:gd name="T5" fmla="*/ 2 h 3"/>
                  <a:gd name="T6" fmla="*/ 0 w 1"/>
                  <a:gd name="T7" fmla="*/ 3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1"/>
                      <a:pt x="0" y="2"/>
                      <a:pt x="0" y="2"/>
                    </a:cubicBezTo>
                    <a:cubicBezTo>
                      <a:pt x="0" y="2"/>
                      <a:pt x="0" y="2"/>
                      <a:pt x="0" y="2"/>
                    </a:cubicBezTo>
                    <a:cubicBezTo>
                      <a:pt x="0" y="2"/>
                      <a:pt x="0" y="3"/>
                      <a:pt x="0" y="3"/>
                    </a:cubicBezTo>
                    <a:cubicBezTo>
                      <a:pt x="0" y="2"/>
                      <a:pt x="1" y="1"/>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0" name="Freeform 268">
                <a:extLst>
                  <a:ext uri="{FF2B5EF4-FFF2-40B4-BE49-F238E27FC236}">
                    <a16:creationId xmlns:a16="http://schemas.microsoft.com/office/drawing/2014/main" id="{F048484C-94ED-443B-BD46-C11F61BBD1E8}"/>
                  </a:ext>
                </a:extLst>
              </p:cNvPr>
              <p:cNvSpPr>
                <a:spLocks noEditPoints="1"/>
              </p:cNvSpPr>
              <p:nvPr/>
            </p:nvSpPr>
            <p:spPr bwMode="auto">
              <a:xfrm>
                <a:off x="4394" y="3524"/>
                <a:ext cx="248" cy="50"/>
              </a:xfrm>
              <a:custGeom>
                <a:avLst/>
                <a:gdLst>
                  <a:gd name="T0" fmla="*/ 103 w 104"/>
                  <a:gd name="T1" fmla="*/ 5 h 21"/>
                  <a:gd name="T2" fmla="*/ 104 w 104"/>
                  <a:gd name="T3" fmla="*/ 6 h 21"/>
                  <a:gd name="T4" fmla="*/ 103 w 104"/>
                  <a:gd name="T5" fmla="*/ 5 h 21"/>
                  <a:gd name="T6" fmla="*/ 3 w 104"/>
                  <a:gd name="T7" fmla="*/ 0 h 21"/>
                  <a:gd name="T8" fmla="*/ 0 w 104"/>
                  <a:gd name="T9" fmla="*/ 7 h 21"/>
                  <a:gd name="T10" fmla="*/ 6 w 104"/>
                  <a:gd name="T11" fmla="*/ 21 h 21"/>
                  <a:gd name="T12" fmla="*/ 7 w 104"/>
                  <a:gd name="T13" fmla="*/ 16 h 21"/>
                  <a:gd name="T14" fmla="*/ 7 w 104"/>
                  <a:gd name="T15" fmla="*/ 15 h 21"/>
                  <a:gd name="T16" fmla="*/ 3 w 104"/>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21">
                    <a:moveTo>
                      <a:pt x="103" y="5"/>
                    </a:moveTo>
                    <a:cubicBezTo>
                      <a:pt x="104" y="6"/>
                      <a:pt x="104" y="6"/>
                      <a:pt x="104" y="6"/>
                    </a:cubicBezTo>
                    <a:cubicBezTo>
                      <a:pt x="104" y="6"/>
                      <a:pt x="103" y="6"/>
                      <a:pt x="103" y="5"/>
                    </a:cubicBezTo>
                    <a:moveTo>
                      <a:pt x="3" y="0"/>
                    </a:moveTo>
                    <a:cubicBezTo>
                      <a:pt x="2" y="3"/>
                      <a:pt x="1" y="5"/>
                      <a:pt x="0" y="7"/>
                    </a:cubicBezTo>
                    <a:cubicBezTo>
                      <a:pt x="2" y="13"/>
                      <a:pt x="4" y="17"/>
                      <a:pt x="6" y="21"/>
                    </a:cubicBezTo>
                    <a:cubicBezTo>
                      <a:pt x="6" y="20"/>
                      <a:pt x="7" y="18"/>
                      <a:pt x="7" y="16"/>
                    </a:cubicBezTo>
                    <a:cubicBezTo>
                      <a:pt x="7" y="16"/>
                      <a:pt x="7" y="15"/>
                      <a:pt x="7" y="15"/>
                    </a:cubicBezTo>
                    <a:cubicBezTo>
                      <a:pt x="6" y="11"/>
                      <a:pt x="4" y="6"/>
                      <a:pt x="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1" name="Freeform 269">
                <a:extLst>
                  <a:ext uri="{FF2B5EF4-FFF2-40B4-BE49-F238E27FC236}">
                    <a16:creationId xmlns:a16="http://schemas.microsoft.com/office/drawing/2014/main" id="{EA4AEC58-434C-4AB2-AF9F-C3C2628EA51A}"/>
                  </a:ext>
                </a:extLst>
              </p:cNvPr>
              <p:cNvSpPr>
                <a:spLocks/>
              </p:cNvSpPr>
              <p:nvPr/>
            </p:nvSpPr>
            <p:spPr bwMode="auto">
              <a:xfrm>
                <a:off x="4530" y="3540"/>
                <a:ext cx="5" cy="3"/>
              </a:xfrm>
              <a:custGeom>
                <a:avLst/>
                <a:gdLst>
                  <a:gd name="T0" fmla="*/ 2 w 2"/>
                  <a:gd name="T1" fmla="*/ 0 h 1"/>
                  <a:gd name="T2" fmla="*/ 2 w 2"/>
                  <a:gd name="T3" fmla="*/ 0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0"/>
                      <a:pt x="2" y="0"/>
                      <a:pt x="2" y="0"/>
                    </a:cubicBezTo>
                    <a:cubicBezTo>
                      <a:pt x="1" y="0"/>
                      <a:pt x="1" y="1"/>
                      <a:pt x="0" y="1"/>
                    </a:cubicBezTo>
                    <a:cubicBezTo>
                      <a:pt x="1" y="1"/>
                      <a:pt x="1" y="0"/>
                      <a:pt x="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2" name="Freeform 270">
                <a:extLst>
                  <a:ext uri="{FF2B5EF4-FFF2-40B4-BE49-F238E27FC236}">
                    <a16:creationId xmlns:a16="http://schemas.microsoft.com/office/drawing/2014/main" id="{D061A051-27AD-4CFB-81FF-C5A6261DBC47}"/>
                  </a:ext>
                </a:extLst>
              </p:cNvPr>
              <p:cNvSpPr>
                <a:spLocks noEditPoints="1"/>
              </p:cNvSpPr>
              <p:nvPr/>
            </p:nvSpPr>
            <p:spPr bwMode="auto">
              <a:xfrm>
                <a:off x="4520" y="3540"/>
                <a:ext cx="129" cy="12"/>
              </a:xfrm>
              <a:custGeom>
                <a:avLst/>
                <a:gdLst>
                  <a:gd name="T0" fmla="*/ 52 w 54"/>
                  <a:gd name="T1" fmla="*/ 0 h 5"/>
                  <a:gd name="T2" fmla="*/ 54 w 54"/>
                  <a:gd name="T3" fmla="*/ 1 h 5"/>
                  <a:gd name="T4" fmla="*/ 53 w 54"/>
                  <a:gd name="T5" fmla="*/ 0 h 5"/>
                  <a:gd name="T6" fmla="*/ 52 w 54"/>
                  <a:gd name="T7" fmla="*/ 0 h 5"/>
                  <a:gd name="T8" fmla="*/ 6 w 54"/>
                  <a:gd name="T9" fmla="*/ 0 h 5"/>
                  <a:gd name="T10" fmla="*/ 5 w 54"/>
                  <a:gd name="T11" fmla="*/ 1 h 5"/>
                  <a:gd name="T12" fmla="*/ 2 w 54"/>
                  <a:gd name="T13" fmla="*/ 3 h 5"/>
                  <a:gd name="T14" fmla="*/ 0 w 54"/>
                  <a:gd name="T15" fmla="*/ 5 h 5"/>
                  <a:gd name="T16" fmla="*/ 4 w 54"/>
                  <a:gd name="T17" fmla="*/ 1 h 5"/>
                  <a:gd name="T18" fmla="*/ 6 w 5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
                    <a:moveTo>
                      <a:pt x="52" y="0"/>
                    </a:moveTo>
                    <a:cubicBezTo>
                      <a:pt x="53" y="1"/>
                      <a:pt x="53" y="1"/>
                      <a:pt x="54" y="1"/>
                    </a:cubicBezTo>
                    <a:cubicBezTo>
                      <a:pt x="54" y="1"/>
                      <a:pt x="53" y="1"/>
                      <a:pt x="53" y="0"/>
                    </a:cubicBezTo>
                    <a:cubicBezTo>
                      <a:pt x="53" y="0"/>
                      <a:pt x="53" y="0"/>
                      <a:pt x="52" y="0"/>
                    </a:cubicBezTo>
                    <a:moveTo>
                      <a:pt x="6" y="0"/>
                    </a:moveTo>
                    <a:cubicBezTo>
                      <a:pt x="5" y="0"/>
                      <a:pt x="5" y="0"/>
                      <a:pt x="5" y="1"/>
                    </a:cubicBezTo>
                    <a:cubicBezTo>
                      <a:pt x="4" y="1"/>
                      <a:pt x="3" y="2"/>
                      <a:pt x="2" y="3"/>
                    </a:cubicBezTo>
                    <a:cubicBezTo>
                      <a:pt x="2" y="3"/>
                      <a:pt x="1" y="4"/>
                      <a:pt x="0" y="5"/>
                    </a:cubicBezTo>
                    <a:cubicBezTo>
                      <a:pt x="2" y="3"/>
                      <a:pt x="3" y="2"/>
                      <a:pt x="4" y="1"/>
                    </a:cubicBezTo>
                    <a:cubicBezTo>
                      <a:pt x="5" y="1"/>
                      <a:pt x="5" y="0"/>
                      <a:pt x="6"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3" name="Freeform 271">
                <a:extLst>
                  <a:ext uri="{FF2B5EF4-FFF2-40B4-BE49-F238E27FC236}">
                    <a16:creationId xmlns:a16="http://schemas.microsoft.com/office/drawing/2014/main" id="{879D49E1-2100-45B3-AC36-3DB3E2B47E52}"/>
                  </a:ext>
                </a:extLst>
              </p:cNvPr>
              <p:cNvSpPr>
                <a:spLocks noEditPoints="1"/>
              </p:cNvSpPr>
              <p:nvPr/>
            </p:nvSpPr>
            <p:spPr bwMode="auto">
              <a:xfrm>
                <a:off x="4589" y="3612"/>
                <a:ext cx="51" cy="14"/>
              </a:xfrm>
              <a:custGeom>
                <a:avLst/>
                <a:gdLst>
                  <a:gd name="T0" fmla="*/ 0 w 21"/>
                  <a:gd name="T1" fmla="*/ 5 h 6"/>
                  <a:gd name="T2" fmla="*/ 0 w 21"/>
                  <a:gd name="T3" fmla="*/ 6 h 6"/>
                  <a:gd name="T4" fmla="*/ 0 w 21"/>
                  <a:gd name="T5" fmla="*/ 6 h 6"/>
                  <a:gd name="T6" fmla="*/ 0 w 21"/>
                  <a:gd name="T7" fmla="*/ 6 h 6"/>
                  <a:gd name="T8" fmla="*/ 0 w 21"/>
                  <a:gd name="T9" fmla="*/ 6 h 6"/>
                  <a:gd name="T10" fmla="*/ 0 w 21"/>
                  <a:gd name="T11" fmla="*/ 6 h 6"/>
                  <a:gd name="T12" fmla="*/ 0 w 21"/>
                  <a:gd name="T13" fmla="*/ 5 h 6"/>
                  <a:gd name="T14" fmla="*/ 0 w 21"/>
                  <a:gd name="T15" fmla="*/ 4 h 6"/>
                  <a:gd name="T16" fmla="*/ 0 w 21"/>
                  <a:gd name="T17" fmla="*/ 5 h 6"/>
                  <a:gd name="T18" fmla="*/ 0 w 21"/>
                  <a:gd name="T19" fmla="*/ 4 h 6"/>
                  <a:gd name="T20" fmla="*/ 1 w 21"/>
                  <a:gd name="T21" fmla="*/ 3 h 6"/>
                  <a:gd name="T22" fmla="*/ 1 w 21"/>
                  <a:gd name="T23" fmla="*/ 3 h 6"/>
                  <a:gd name="T24" fmla="*/ 1 w 21"/>
                  <a:gd name="T25" fmla="*/ 3 h 6"/>
                  <a:gd name="T26" fmla="*/ 1 w 21"/>
                  <a:gd name="T27" fmla="*/ 3 h 6"/>
                  <a:gd name="T28" fmla="*/ 1 w 21"/>
                  <a:gd name="T29" fmla="*/ 3 h 6"/>
                  <a:gd name="T30" fmla="*/ 2 w 21"/>
                  <a:gd name="T31" fmla="*/ 2 h 6"/>
                  <a:gd name="T32" fmla="*/ 1 w 21"/>
                  <a:gd name="T33" fmla="*/ 2 h 6"/>
                  <a:gd name="T34" fmla="*/ 1 w 21"/>
                  <a:gd name="T35" fmla="*/ 2 h 6"/>
                  <a:gd name="T36" fmla="*/ 2 w 21"/>
                  <a:gd name="T37" fmla="*/ 2 h 6"/>
                  <a:gd name="T38" fmla="*/ 20 w 21"/>
                  <a:gd name="T39" fmla="*/ 2 h 6"/>
                  <a:gd name="T40" fmla="*/ 20 w 21"/>
                  <a:gd name="T41" fmla="*/ 2 h 6"/>
                  <a:gd name="T42" fmla="*/ 21 w 21"/>
                  <a:gd name="T43" fmla="*/ 2 h 6"/>
                  <a:gd name="T44" fmla="*/ 20 w 21"/>
                  <a:gd name="T45" fmla="*/ 2 h 6"/>
                  <a:gd name="T46" fmla="*/ 20 w 21"/>
                  <a:gd name="T47" fmla="*/ 2 h 6"/>
                  <a:gd name="T48" fmla="*/ 20 w 21"/>
                  <a:gd name="T49" fmla="*/ 1 h 6"/>
                  <a:gd name="T50" fmla="*/ 20 w 21"/>
                  <a:gd name="T51" fmla="*/ 1 h 6"/>
                  <a:gd name="T52" fmla="*/ 20 w 21"/>
                  <a:gd name="T53" fmla="*/ 1 h 6"/>
                  <a:gd name="T54" fmla="*/ 20 w 21"/>
                  <a:gd name="T55" fmla="*/ 1 h 6"/>
                  <a:gd name="T56" fmla="*/ 20 w 21"/>
                  <a:gd name="T57" fmla="*/ 1 h 6"/>
                  <a:gd name="T58" fmla="*/ 20 w 21"/>
                  <a:gd name="T59" fmla="*/ 1 h 6"/>
                  <a:gd name="T60" fmla="*/ 20 w 21"/>
                  <a:gd name="T61" fmla="*/ 1 h 6"/>
                  <a:gd name="T62" fmla="*/ 3 w 21"/>
                  <a:gd name="T63" fmla="*/ 1 h 6"/>
                  <a:gd name="T64" fmla="*/ 2 w 21"/>
                  <a:gd name="T65" fmla="*/ 1 h 6"/>
                  <a:gd name="T66" fmla="*/ 2 w 21"/>
                  <a:gd name="T67" fmla="*/ 1 h 6"/>
                  <a:gd name="T68" fmla="*/ 3 w 21"/>
                  <a:gd name="T69" fmla="*/ 1 h 6"/>
                  <a:gd name="T70" fmla="*/ 17 w 21"/>
                  <a:gd name="T71" fmla="*/ 1 h 6"/>
                  <a:gd name="T72" fmla="*/ 17 w 21"/>
                  <a:gd name="T73" fmla="*/ 1 h 6"/>
                  <a:gd name="T74" fmla="*/ 18 w 21"/>
                  <a:gd name="T75" fmla="*/ 1 h 6"/>
                  <a:gd name="T76" fmla="*/ 17 w 21"/>
                  <a:gd name="T77" fmla="*/ 1 h 6"/>
                  <a:gd name="T78" fmla="*/ 16 w 21"/>
                  <a:gd name="T79" fmla="*/ 1 h 6"/>
                  <a:gd name="T80" fmla="*/ 15 w 21"/>
                  <a:gd name="T81" fmla="*/ 1 h 6"/>
                  <a:gd name="T82" fmla="*/ 15 w 21"/>
                  <a:gd name="T83" fmla="*/ 1 h 6"/>
                  <a:gd name="T84" fmla="*/ 16 w 21"/>
                  <a:gd name="T85" fmla="*/ 1 h 6"/>
                  <a:gd name="T86" fmla="*/ 3 w 21"/>
                  <a:gd name="T87" fmla="*/ 1 h 6"/>
                  <a:gd name="T88" fmla="*/ 3 w 21"/>
                  <a:gd name="T89" fmla="*/ 1 h 6"/>
                  <a:gd name="T90" fmla="*/ 3 w 21"/>
                  <a:gd name="T91" fmla="*/ 1 h 6"/>
                  <a:gd name="T92" fmla="*/ 3 w 21"/>
                  <a:gd name="T93" fmla="*/ 0 h 6"/>
                  <a:gd name="T94" fmla="*/ 3 w 21"/>
                  <a:gd name="T95" fmla="*/ 0 h 6"/>
                  <a:gd name="T96" fmla="*/ 3 w 21"/>
                  <a:gd name="T97" fmla="*/ 0 h 6"/>
                  <a:gd name="T98" fmla="*/ 3 w 21"/>
                  <a:gd name="T99" fmla="*/ 0 h 6"/>
                  <a:gd name="T100" fmla="*/ 3 w 21"/>
                  <a:gd name="T101" fmla="*/ 0 h 6"/>
                  <a:gd name="T102" fmla="*/ 3 w 21"/>
                  <a:gd name="T103" fmla="*/ 0 h 6"/>
                  <a:gd name="T104" fmla="*/ 3 w 21"/>
                  <a:gd name="T105" fmla="*/ 0 h 6"/>
                  <a:gd name="T106" fmla="*/ 3 w 21"/>
                  <a:gd name="T107" fmla="*/ 0 h 6"/>
                  <a:gd name="T108" fmla="*/ 3 w 21"/>
                  <a:gd name="T10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 h="6">
                    <a:moveTo>
                      <a:pt x="0" y="5"/>
                    </a:moveTo>
                    <a:cubicBezTo>
                      <a:pt x="0" y="5"/>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5"/>
                    </a:cubicBezTo>
                    <a:moveTo>
                      <a:pt x="0" y="4"/>
                    </a:moveTo>
                    <a:cubicBezTo>
                      <a:pt x="0" y="4"/>
                      <a:pt x="0" y="5"/>
                      <a:pt x="0" y="5"/>
                    </a:cubicBezTo>
                    <a:cubicBezTo>
                      <a:pt x="0" y="5"/>
                      <a:pt x="0" y="4"/>
                      <a:pt x="0" y="4"/>
                    </a:cubicBezTo>
                    <a:moveTo>
                      <a:pt x="1" y="3"/>
                    </a:moveTo>
                    <a:cubicBezTo>
                      <a:pt x="1" y="3"/>
                      <a:pt x="1" y="3"/>
                      <a:pt x="1" y="3"/>
                    </a:cubicBezTo>
                    <a:cubicBezTo>
                      <a:pt x="1" y="3"/>
                      <a:pt x="1" y="3"/>
                      <a:pt x="1" y="3"/>
                    </a:cubicBezTo>
                    <a:cubicBezTo>
                      <a:pt x="1" y="3"/>
                      <a:pt x="1" y="3"/>
                      <a:pt x="1" y="3"/>
                    </a:cubicBezTo>
                    <a:cubicBezTo>
                      <a:pt x="1" y="3"/>
                      <a:pt x="1" y="3"/>
                      <a:pt x="1" y="3"/>
                    </a:cubicBezTo>
                    <a:moveTo>
                      <a:pt x="2" y="2"/>
                    </a:moveTo>
                    <a:cubicBezTo>
                      <a:pt x="2" y="2"/>
                      <a:pt x="2" y="2"/>
                      <a:pt x="1" y="2"/>
                    </a:cubicBezTo>
                    <a:cubicBezTo>
                      <a:pt x="1" y="2"/>
                      <a:pt x="1" y="2"/>
                      <a:pt x="1" y="2"/>
                    </a:cubicBezTo>
                    <a:cubicBezTo>
                      <a:pt x="2" y="2"/>
                      <a:pt x="2" y="2"/>
                      <a:pt x="2" y="2"/>
                    </a:cubicBezTo>
                    <a:moveTo>
                      <a:pt x="20" y="2"/>
                    </a:moveTo>
                    <a:cubicBezTo>
                      <a:pt x="20" y="2"/>
                      <a:pt x="20" y="2"/>
                      <a:pt x="20" y="2"/>
                    </a:cubicBezTo>
                    <a:cubicBezTo>
                      <a:pt x="21" y="2"/>
                      <a:pt x="21" y="2"/>
                      <a:pt x="21" y="2"/>
                    </a:cubicBezTo>
                    <a:cubicBezTo>
                      <a:pt x="20" y="2"/>
                      <a:pt x="20" y="2"/>
                      <a:pt x="20" y="2"/>
                    </a:cubicBezTo>
                    <a:cubicBezTo>
                      <a:pt x="20" y="2"/>
                      <a:pt x="20" y="2"/>
                      <a:pt x="20" y="2"/>
                    </a:cubicBezTo>
                    <a:moveTo>
                      <a:pt x="20" y="1"/>
                    </a:moveTo>
                    <a:cubicBezTo>
                      <a:pt x="20" y="1"/>
                      <a:pt x="20" y="1"/>
                      <a:pt x="20" y="1"/>
                    </a:cubicBezTo>
                    <a:cubicBezTo>
                      <a:pt x="20" y="1"/>
                      <a:pt x="20" y="1"/>
                      <a:pt x="20" y="1"/>
                    </a:cubicBezTo>
                    <a:moveTo>
                      <a:pt x="20" y="1"/>
                    </a:moveTo>
                    <a:cubicBezTo>
                      <a:pt x="20" y="1"/>
                      <a:pt x="20" y="1"/>
                      <a:pt x="20" y="1"/>
                    </a:cubicBezTo>
                    <a:cubicBezTo>
                      <a:pt x="20" y="1"/>
                      <a:pt x="20" y="1"/>
                      <a:pt x="20" y="1"/>
                    </a:cubicBezTo>
                    <a:cubicBezTo>
                      <a:pt x="20" y="1"/>
                      <a:pt x="20" y="1"/>
                      <a:pt x="20" y="1"/>
                    </a:cubicBezTo>
                    <a:moveTo>
                      <a:pt x="3" y="1"/>
                    </a:moveTo>
                    <a:cubicBezTo>
                      <a:pt x="3" y="1"/>
                      <a:pt x="2" y="1"/>
                      <a:pt x="2" y="1"/>
                    </a:cubicBezTo>
                    <a:cubicBezTo>
                      <a:pt x="2" y="1"/>
                      <a:pt x="2" y="1"/>
                      <a:pt x="2" y="1"/>
                    </a:cubicBezTo>
                    <a:cubicBezTo>
                      <a:pt x="3" y="1"/>
                      <a:pt x="3" y="1"/>
                      <a:pt x="3" y="1"/>
                    </a:cubicBezTo>
                    <a:moveTo>
                      <a:pt x="17" y="1"/>
                    </a:moveTo>
                    <a:cubicBezTo>
                      <a:pt x="17" y="1"/>
                      <a:pt x="17" y="1"/>
                      <a:pt x="17" y="1"/>
                    </a:cubicBezTo>
                    <a:cubicBezTo>
                      <a:pt x="17" y="1"/>
                      <a:pt x="18" y="1"/>
                      <a:pt x="18" y="1"/>
                    </a:cubicBezTo>
                    <a:cubicBezTo>
                      <a:pt x="18" y="1"/>
                      <a:pt x="17" y="1"/>
                      <a:pt x="17" y="1"/>
                    </a:cubicBezTo>
                    <a:moveTo>
                      <a:pt x="16" y="1"/>
                    </a:moveTo>
                    <a:cubicBezTo>
                      <a:pt x="15" y="1"/>
                      <a:pt x="15" y="1"/>
                      <a:pt x="15" y="1"/>
                    </a:cubicBezTo>
                    <a:cubicBezTo>
                      <a:pt x="15" y="1"/>
                      <a:pt x="15" y="1"/>
                      <a:pt x="15" y="1"/>
                    </a:cubicBezTo>
                    <a:cubicBezTo>
                      <a:pt x="15" y="1"/>
                      <a:pt x="15" y="1"/>
                      <a:pt x="16" y="1"/>
                    </a:cubicBezTo>
                    <a:moveTo>
                      <a:pt x="3" y="1"/>
                    </a:moveTo>
                    <a:cubicBezTo>
                      <a:pt x="3" y="1"/>
                      <a:pt x="3" y="1"/>
                      <a:pt x="3" y="1"/>
                    </a:cubicBezTo>
                    <a:cubicBezTo>
                      <a:pt x="3" y="1"/>
                      <a:pt x="3" y="1"/>
                      <a:pt x="3" y="1"/>
                    </a:cubicBezTo>
                    <a:moveTo>
                      <a:pt x="3" y="0"/>
                    </a:moveTo>
                    <a:cubicBezTo>
                      <a:pt x="3" y="0"/>
                      <a:pt x="3" y="0"/>
                      <a:pt x="3" y="0"/>
                    </a:cubicBezTo>
                    <a:cubicBezTo>
                      <a:pt x="3" y="0"/>
                      <a:pt x="3" y="0"/>
                      <a:pt x="3" y="0"/>
                    </a:cubicBezTo>
                    <a:cubicBezTo>
                      <a:pt x="3" y="0"/>
                      <a:pt x="3" y="0"/>
                      <a:pt x="3" y="0"/>
                    </a:cubicBezTo>
                    <a:moveTo>
                      <a:pt x="3" y="0"/>
                    </a:moveTo>
                    <a:cubicBezTo>
                      <a:pt x="3" y="0"/>
                      <a:pt x="3" y="0"/>
                      <a:pt x="3" y="0"/>
                    </a:cubicBezTo>
                    <a:cubicBezTo>
                      <a:pt x="3" y="0"/>
                      <a:pt x="3" y="0"/>
                      <a:pt x="3" y="0"/>
                    </a:cubicBezTo>
                    <a:cubicBezTo>
                      <a:pt x="3" y="0"/>
                      <a:pt x="3" y="0"/>
                      <a:pt x="3" y="0"/>
                    </a:cubicBezTo>
                    <a:cubicBezTo>
                      <a:pt x="3" y="0"/>
                      <a:pt x="3" y="0"/>
                      <a:pt x="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4" name="Freeform 272">
                <a:extLst>
                  <a:ext uri="{FF2B5EF4-FFF2-40B4-BE49-F238E27FC236}">
                    <a16:creationId xmlns:a16="http://schemas.microsoft.com/office/drawing/2014/main" id="{452B7002-A668-4C15-A6DF-398089A938C1}"/>
                  </a:ext>
                </a:extLst>
              </p:cNvPr>
              <p:cNvSpPr>
                <a:spLocks noEditPoints="1"/>
              </p:cNvSpPr>
              <p:nvPr/>
            </p:nvSpPr>
            <p:spPr bwMode="auto">
              <a:xfrm>
                <a:off x="4573" y="3552"/>
                <a:ext cx="110" cy="74"/>
              </a:xfrm>
              <a:custGeom>
                <a:avLst/>
                <a:gdLst>
                  <a:gd name="T0" fmla="*/ 7 w 46"/>
                  <a:gd name="T1" fmla="*/ 31 h 31"/>
                  <a:gd name="T2" fmla="*/ 7 w 46"/>
                  <a:gd name="T3" fmla="*/ 31 h 31"/>
                  <a:gd name="T4" fmla="*/ 36 w 46"/>
                  <a:gd name="T5" fmla="*/ 1 h 31"/>
                  <a:gd name="T6" fmla="*/ 23 w 46"/>
                  <a:gd name="T7" fmla="*/ 10 h 31"/>
                  <a:gd name="T8" fmla="*/ 7 w 46"/>
                  <a:gd name="T9" fmla="*/ 16 h 31"/>
                  <a:gd name="T10" fmla="*/ 0 w 46"/>
                  <a:gd name="T11" fmla="*/ 24 h 31"/>
                  <a:gd name="T12" fmla="*/ 4 w 46"/>
                  <a:gd name="T13" fmla="*/ 29 h 31"/>
                  <a:gd name="T14" fmla="*/ 7 w 46"/>
                  <a:gd name="T15" fmla="*/ 30 h 31"/>
                  <a:gd name="T16" fmla="*/ 7 w 46"/>
                  <a:gd name="T17" fmla="*/ 30 h 31"/>
                  <a:gd name="T18" fmla="*/ 8 w 46"/>
                  <a:gd name="T19" fmla="*/ 28 h 31"/>
                  <a:gd name="T20" fmla="*/ 8 w 46"/>
                  <a:gd name="T21" fmla="*/ 28 h 31"/>
                  <a:gd name="T22" fmla="*/ 8 w 46"/>
                  <a:gd name="T23" fmla="*/ 27 h 31"/>
                  <a:gd name="T24" fmla="*/ 9 w 46"/>
                  <a:gd name="T25" fmla="*/ 27 h 31"/>
                  <a:gd name="T26" fmla="*/ 10 w 46"/>
                  <a:gd name="T27" fmla="*/ 26 h 31"/>
                  <a:gd name="T28" fmla="*/ 10 w 46"/>
                  <a:gd name="T29" fmla="*/ 26 h 31"/>
                  <a:gd name="T30" fmla="*/ 10 w 46"/>
                  <a:gd name="T31" fmla="*/ 25 h 31"/>
                  <a:gd name="T32" fmla="*/ 10 w 46"/>
                  <a:gd name="T33" fmla="*/ 25 h 31"/>
                  <a:gd name="T34" fmla="*/ 10 w 46"/>
                  <a:gd name="T35" fmla="*/ 25 h 31"/>
                  <a:gd name="T36" fmla="*/ 10 w 46"/>
                  <a:gd name="T37" fmla="*/ 25 h 31"/>
                  <a:gd name="T38" fmla="*/ 11 w 46"/>
                  <a:gd name="T39" fmla="*/ 26 h 31"/>
                  <a:gd name="T40" fmla="*/ 13 w 46"/>
                  <a:gd name="T41" fmla="*/ 26 h 31"/>
                  <a:gd name="T42" fmla="*/ 18 w 46"/>
                  <a:gd name="T43" fmla="*/ 26 h 31"/>
                  <a:gd name="T44" fmla="*/ 22 w 46"/>
                  <a:gd name="T45" fmla="*/ 26 h 31"/>
                  <a:gd name="T46" fmla="*/ 23 w 46"/>
                  <a:gd name="T47" fmla="*/ 26 h 31"/>
                  <a:gd name="T48" fmla="*/ 24 w 46"/>
                  <a:gd name="T49" fmla="*/ 26 h 31"/>
                  <a:gd name="T50" fmla="*/ 25 w 46"/>
                  <a:gd name="T51" fmla="*/ 26 h 31"/>
                  <a:gd name="T52" fmla="*/ 27 w 46"/>
                  <a:gd name="T53" fmla="*/ 26 h 31"/>
                  <a:gd name="T54" fmla="*/ 27 w 46"/>
                  <a:gd name="T55" fmla="*/ 26 h 31"/>
                  <a:gd name="T56" fmla="*/ 27 w 46"/>
                  <a:gd name="T57" fmla="*/ 27 h 31"/>
                  <a:gd name="T58" fmla="*/ 28 w 46"/>
                  <a:gd name="T59" fmla="*/ 27 h 31"/>
                  <a:gd name="T60" fmla="*/ 32 w 46"/>
                  <a:gd name="T61" fmla="*/ 29 h 31"/>
                  <a:gd name="T62" fmla="*/ 36 w 46"/>
                  <a:gd name="T63" fmla="*/ 30 h 31"/>
                  <a:gd name="T64" fmla="*/ 40 w 46"/>
                  <a:gd name="T65" fmla="*/ 29 h 31"/>
                  <a:gd name="T66" fmla="*/ 46 w 46"/>
                  <a:gd name="T67" fmla="*/ 14 h 31"/>
                  <a:gd name="T68" fmla="*/ 44 w 46"/>
                  <a:gd name="T69" fmla="*/ 11 h 31"/>
                  <a:gd name="T70" fmla="*/ 36 w 46"/>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 h="31">
                    <a:moveTo>
                      <a:pt x="7" y="31"/>
                    </a:moveTo>
                    <a:cubicBezTo>
                      <a:pt x="7" y="31"/>
                      <a:pt x="7" y="31"/>
                      <a:pt x="7" y="31"/>
                    </a:cubicBezTo>
                    <a:cubicBezTo>
                      <a:pt x="7" y="31"/>
                      <a:pt x="7" y="31"/>
                      <a:pt x="7" y="31"/>
                    </a:cubicBezTo>
                    <a:cubicBezTo>
                      <a:pt x="7" y="31"/>
                      <a:pt x="7" y="31"/>
                      <a:pt x="7" y="31"/>
                    </a:cubicBezTo>
                    <a:moveTo>
                      <a:pt x="36" y="0"/>
                    </a:moveTo>
                    <a:cubicBezTo>
                      <a:pt x="36" y="0"/>
                      <a:pt x="36" y="1"/>
                      <a:pt x="36" y="1"/>
                    </a:cubicBezTo>
                    <a:cubicBezTo>
                      <a:pt x="36" y="3"/>
                      <a:pt x="35" y="5"/>
                      <a:pt x="33" y="6"/>
                    </a:cubicBezTo>
                    <a:cubicBezTo>
                      <a:pt x="31" y="9"/>
                      <a:pt x="27" y="10"/>
                      <a:pt x="23" y="10"/>
                    </a:cubicBezTo>
                    <a:cubicBezTo>
                      <a:pt x="19" y="11"/>
                      <a:pt x="15" y="11"/>
                      <a:pt x="11" y="13"/>
                    </a:cubicBezTo>
                    <a:cubicBezTo>
                      <a:pt x="10" y="14"/>
                      <a:pt x="8" y="15"/>
                      <a:pt x="7" y="16"/>
                    </a:cubicBezTo>
                    <a:cubicBezTo>
                      <a:pt x="5" y="17"/>
                      <a:pt x="5" y="18"/>
                      <a:pt x="3" y="20"/>
                    </a:cubicBezTo>
                    <a:cubicBezTo>
                      <a:pt x="1" y="21"/>
                      <a:pt x="0" y="22"/>
                      <a:pt x="0" y="24"/>
                    </a:cubicBezTo>
                    <a:cubicBezTo>
                      <a:pt x="0" y="25"/>
                      <a:pt x="1" y="26"/>
                      <a:pt x="2" y="27"/>
                    </a:cubicBezTo>
                    <a:cubicBezTo>
                      <a:pt x="3" y="28"/>
                      <a:pt x="4" y="29"/>
                      <a:pt x="4" y="29"/>
                    </a:cubicBezTo>
                    <a:cubicBezTo>
                      <a:pt x="5" y="30"/>
                      <a:pt x="6" y="30"/>
                      <a:pt x="7" y="31"/>
                    </a:cubicBezTo>
                    <a:cubicBezTo>
                      <a:pt x="7" y="31"/>
                      <a:pt x="7" y="30"/>
                      <a:pt x="7" y="30"/>
                    </a:cubicBezTo>
                    <a:cubicBezTo>
                      <a:pt x="7" y="30"/>
                      <a:pt x="7" y="30"/>
                      <a:pt x="7" y="30"/>
                    </a:cubicBezTo>
                    <a:cubicBezTo>
                      <a:pt x="7" y="30"/>
                      <a:pt x="7" y="30"/>
                      <a:pt x="7" y="30"/>
                    </a:cubicBezTo>
                    <a:cubicBezTo>
                      <a:pt x="7" y="30"/>
                      <a:pt x="7" y="29"/>
                      <a:pt x="7" y="29"/>
                    </a:cubicBezTo>
                    <a:cubicBezTo>
                      <a:pt x="7" y="29"/>
                      <a:pt x="7" y="29"/>
                      <a:pt x="8" y="28"/>
                    </a:cubicBezTo>
                    <a:cubicBezTo>
                      <a:pt x="8" y="28"/>
                      <a:pt x="8" y="28"/>
                      <a:pt x="8" y="28"/>
                    </a:cubicBezTo>
                    <a:cubicBezTo>
                      <a:pt x="8" y="28"/>
                      <a:pt x="8" y="28"/>
                      <a:pt x="8" y="28"/>
                    </a:cubicBezTo>
                    <a:cubicBezTo>
                      <a:pt x="8" y="28"/>
                      <a:pt x="8" y="28"/>
                      <a:pt x="8" y="28"/>
                    </a:cubicBezTo>
                    <a:cubicBezTo>
                      <a:pt x="8" y="27"/>
                      <a:pt x="8" y="27"/>
                      <a:pt x="8" y="27"/>
                    </a:cubicBezTo>
                    <a:cubicBezTo>
                      <a:pt x="8" y="27"/>
                      <a:pt x="8" y="27"/>
                      <a:pt x="8" y="27"/>
                    </a:cubicBezTo>
                    <a:cubicBezTo>
                      <a:pt x="9" y="27"/>
                      <a:pt x="9" y="27"/>
                      <a:pt x="9" y="27"/>
                    </a:cubicBezTo>
                    <a:cubicBezTo>
                      <a:pt x="9" y="27"/>
                      <a:pt x="9" y="26"/>
                      <a:pt x="9" y="26"/>
                    </a:cubicBezTo>
                    <a:cubicBezTo>
                      <a:pt x="9" y="26"/>
                      <a:pt x="10" y="26"/>
                      <a:pt x="10" y="26"/>
                    </a:cubicBezTo>
                    <a:cubicBezTo>
                      <a:pt x="10" y="26"/>
                      <a:pt x="10" y="26"/>
                      <a:pt x="10" y="26"/>
                    </a:cubicBezTo>
                    <a:cubicBezTo>
                      <a:pt x="10" y="26"/>
                      <a:pt x="10" y="26"/>
                      <a:pt x="10" y="26"/>
                    </a:cubicBezTo>
                    <a:cubicBezTo>
                      <a:pt x="10" y="26"/>
                      <a:pt x="10" y="26"/>
                      <a:pt x="10" y="26"/>
                    </a:cubicBez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cubicBezTo>
                      <a:pt x="10" y="25"/>
                      <a:pt x="10" y="25"/>
                      <a:pt x="10" y="25"/>
                    </a:cubicBezTo>
                    <a:cubicBezTo>
                      <a:pt x="11" y="26"/>
                      <a:pt x="11" y="26"/>
                      <a:pt x="11" y="26"/>
                    </a:cubicBezTo>
                    <a:cubicBezTo>
                      <a:pt x="11" y="26"/>
                      <a:pt x="11" y="26"/>
                      <a:pt x="11" y="26"/>
                    </a:cubicBezTo>
                    <a:cubicBezTo>
                      <a:pt x="12" y="26"/>
                      <a:pt x="13" y="26"/>
                      <a:pt x="13" y="26"/>
                    </a:cubicBezTo>
                    <a:cubicBezTo>
                      <a:pt x="14" y="26"/>
                      <a:pt x="15" y="27"/>
                      <a:pt x="16" y="27"/>
                    </a:cubicBezTo>
                    <a:cubicBezTo>
                      <a:pt x="17" y="27"/>
                      <a:pt x="18" y="26"/>
                      <a:pt x="18" y="26"/>
                    </a:cubicBezTo>
                    <a:cubicBezTo>
                      <a:pt x="19" y="26"/>
                      <a:pt x="21" y="26"/>
                      <a:pt x="22" y="26"/>
                    </a:cubicBezTo>
                    <a:cubicBezTo>
                      <a:pt x="22" y="26"/>
                      <a:pt x="22" y="26"/>
                      <a:pt x="22" y="26"/>
                    </a:cubicBezTo>
                    <a:cubicBezTo>
                      <a:pt x="22" y="26"/>
                      <a:pt x="22" y="26"/>
                      <a:pt x="22" y="26"/>
                    </a:cubicBezTo>
                    <a:cubicBezTo>
                      <a:pt x="22" y="26"/>
                      <a:pt x="22" y="26"/>
                      <a:pt x="23" y="26"/>
                    </a:cubicBezTo>
                    <a:cubicBezTo>
                      <a:pt x="23" y="26"/>
                      <a:pt x="23" y="26"/>
                      <a:pt x="23" y="26"/>
                    </a:cubicBezTo>
                    <a:cubicBezTo>
                      <a:pt x="24" y="26"/>
                      <a:pt x="24" y="26"/>
                      <a:pt x="24" y="26"/>
                    </a:cubicBezTo>
                    <a:cubicBezTo>
                      <a:pt x="24" y="26"/>
                      <a:pt x="24" y="26"/>
                      <a:pt x="24" y="26"/>
                    </a:cubicBezTo>
                    <a:cubicBezTo>
                      <a:pt x="24" y="26"/>
                      <a:pt x="25" y="26"/>
                      <a:pt x="25" y="26"/>
                    </a:cubicBezTo>
                    <a:cubicBezTo>
                      <a:pt x="25" y="26"/>
                      <a:pt x="26" y="26"/>
                      <a:pt x="26" y="26"/>
                    </a:cubicBezTo>
                    <a:cubicBezTo>
                      <a:pt x="26" y="26"/>
                      <a:pt x="27" y="26"/>
                      <a:pt x="27" y="26"/>
                    </a:cubicBezTo>
                    <a:cubicBezTo>
                      <a:pt x="27" y="26"/>
                      <a:pt x="27" y="26"/>
                      <a:pt x="27" y="26"/>
                    </a:cubicBezTo>
                    <a:cubicBezTo>
                      <a:pt x="27" y="26"/>
                      <a:pt x="27" y="26"/>
                      <a:pt x="27" y="26"/>
                    </a:cubicBezTo>
                    <a:cubicBezTo>
                      <a:pt x="27" y="26"/>
                      <a:pt x="27" y="26"/>
                      <a:pt x="27" y="26"/>
                    </a:cubicBezTo>
                    <a:cubicBezTo>
                      <a:pt x="27" y="27"/>
                      <a:pt x="27" y="26"/>
                      <a:pt x="27" y="27"/>
                    </a:cubicBezTo>
                    <a:cubicBezTo>
                      <a:pt x="27" y="27"/>
                      <a:pt x="27" y="27"/>
                      <a:pt x="27" y="27"/>
                    </a:cubicBezTo>
                    <a:cubicBezTo>
                      <a:pt x="28" y="27"/>
                      <a:pt x="28" y="27"/>
                      <a:pt x="28" y="27"/>
                    </a:cubicBezTo>
                    <a:cubicBezTo>
                      <a:pt x="28" y="27"/>
                      <a:pt x="28" y="27"/>
                      <a:pt x="28" y="27"/>
                    </a:cubicBezTo>
                    <a:cubicBezTo>
                      <a:pt x="29" y="28"/>
                      <a:pt x="31" y="28"/>
                      <a:pt x="32" y="29"/>
                    </a:cubicBezTo>
                    <a:cubicBezTo>
                      <a:pt x="33" y="30"/>
                      <a:pt x="34" y="30"/>
                      <a:pt x="36" y="30"/>
                    </a:cubicBezTo>
                    <a:cubicBezTo>
                      <a:pt x="36" y="30"/>
                      <a:pt x="36" y="30"/>
                      <a:pt x="36" y="30"/>
                    </a:cubicBezTo>
                    <a:cubicBezTo>
                      <a:pt x="36" y="30"/>
                      <a:pt x="37" y="30"/>
                      <a:pt x="38" y="30"/>
                    </a:cubicBezTo>
                    <a:cubicBezTo>
                      <a:pt x="39" y="30"/>
                      <a:pt x="39" y="29"/>
                      <a:pt x="40" y="29"/>
                    </a:cubicBezTo>
                    <a:cubicBezTo>
                      <a:pt x="43" y="27"/>
                      <a:pt x="45" y="23"/>
                      <a:pt x="46" y="18"/>
                    </a:cubicBezTo>
                    <a:cubicBezTo>
                      <a:pt x="46" y="17"/>
                      <a:pt x="46" y="16"/>
                      <a:pt x="46" y="14"/>
                    </a:cubicBezTo>
                    <a:cubicBezTo>
                      <a:pt x="46" y="15"/>
                      <a:pt x="46" y="15"/>
                      <a:pt x="46" y="15"/>
                    </a:cubicBezTo>
                    <a:cubicBezTo>
                      <a:pt x="46" y="15"/>
                      <a:pt x="45" y="13"/>
                      <a:pt x="44" y="11"/>
                    </a:cubicBezTo>
                    <a:cubicBezTo>
                      <a:pt x="43" y="8"/>
                      <a:pt x="40" y="5"/>
                      <a:pt x="38" y="3"/>
                    </a:cubicBezTo>
                    <a:cubicBezTo>
                      <a:pt x="37" y="2"/>
                      <a:pt x="37" y="1"/>
                      <a:pt x="36"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5" name="Freeform 273">
                <a:extLst>
                  <a:ext uri="{FF2B5EF4-FFF2-40B4-BE49-F238E27FC236}">
                    <a16:creationId xmlns:a16="http://schemas.microsoft.com/office/drawing/2014/main" id="{92F1F980-C9A3-4AB0-9450-3B45C51E8152}"/>
                  </a:ext>
                </a:extLst>
              </p:cNvPr>
              <p:cNvSpPr>
                <a:spLocks/>
              </p:cNvSpPr>
              <p:nvPr/>
            </p:nvSpPr>
            <p:spPr bwMode="auto">
              <a:xfrm>
                <a:off x="4406" y="3624"/>
                <a:ext cx="19" cy="71"/>
              </a:xfrm>
              <a:custGeom>
                <a:avLst/>
                <a:gdLst>
                  <a:gd name="T0" fmla="*/ 0 w 8"/>
                  <a:gd name="T1" fmla="*/ 0 h 30"/>
                  <a:gd name="T2" fmla="*/ 8 w 8"/>
                  <a:gd name="T3" fmla="*/ 30 h 30"/>
                  <a:gd name="T4" fmla="*/ 8 w 8"/>
                  <a:gd name="T5" fmla="*/ 30 h 30"/>
                  <a:gd name="T6" fmla="*/ 0 w 8"/>
                  <a:gd name="T7" fmla="*/ 0 h 30"/>
                </a:gdLst>
                <a:ahLst/>
                <a:cxnLst>
                  <a:cxn ang="0">
                    <a:pos x="T0" y="T1"/>
                  </a:cxn>
                  <a:cxn ang="0">
                    <a:pos x="T2" y="T3"/>
                  </a:cxn>
                  <a:cxn ang="0">
                    <a:pos x="T4" y="T5"/>
                  </a:cxn>
                  <a:cxn ang="0">
                    <a:pos x="T6" y="T7"/>
                  </a:cxn>
                </a:cxnLst>
                <a:rect l="0" t="0" r="r" b="b"/>
                <a:pathLst>
                  <a:path w="8" h="30">
                    <a:moveTo>
                      <a:pt x="0" y="0"/>
                    </a:moveTo>
                    <a:cubicBezTo>
                      <a:pt x="1" y="10"/>
                      <a:pt x="4" y="20"/>
                      <a:pt x="8" y="30"/>
                    </a:cubicBezTo>
                    <a:cubicBezTo>
                      <a:pt x="8" y="30"/>
                      <a:pt x="8" y="30"/>
                      <a:pt x="8" y="30"/>
                    </a:cubicBezTo>
                    <a:cubicBezTo>
                      <a:pt x="4" y="20"/>
                      <a:pt x="1" y="1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6" name="Freeform 274">
                <a:extLst>
                  <a:ext uri="{FF2B5EF4-FFF2-40B4-BE49-F238E27FC236}">
                    <a16:creationId xmlns:a16="http://schemas.microsoft.com/office/drawing/2014/main" id="{AAA75E47-1568-4A87-B062-3A7EB2F25803}"/>
                  </a:ext>
                </a:extLst>
              </p:cNvPr>
              <p:cNvSpPr>
                <a:spLocks noEditPoints="1"/>
              </p:cNvSpPr>
              <p:nvPr/>
            </p:nvSpPr>
            <p:spPr bwMode="auto">
              <a:xfrm>
                <a:off x="4379" y="3564"/>
                <a:ext cx="432" cy="131"/>
              </a:xfrm>
              <a:custGeom>
                <a:avLst/>
                <a:gdLst>
                  <a:gd name="T0" fmla="*/ 167 w 181"/>
                  <a:gd name="T1" fmla="*/ 1 h 55"/>
                  <a:gd name="T2" fmla="*/ 168 w 181"/>
                  <a:gd name="T3" fmla="*/ 3 h 55"/>
                  <a:gd name="T4" fmla="*/ 169 w 181"/>
                  <a:gd name="T5" fmla="*/ 7 h 55"/>
                  <a:gd name="T6" fmla="*/ 169 w 181"/>
                  <a:gd name="T7" fmla="*/ 7 h 55"/>
                  <a:gd name="T8" fmla="*/ 173 w 181"/>
                  <a:gd name="T9" fmla="*/ 10 h 55"/>
                  <a:gd name="T10" fmla="*/ 175 w 181"/>
                  <a:gd name="T11" fmla="*/ 12 h 55"/>
                  <a:gd name="T12" fmla="*/ 177 w 181"/>
                  <a:gd name="T13" fmla="*/ 13 h 55"/>
                  <a:gd name="T14" fmla="*/ 181 w 181"/>
                  <a:gd name="T15" fmla="*/ 16 h 55"/>
                  <a:gd name="T16" fmla="*/ 179 w 181"/>
                  <a:gd name="T17" fmla="*/ 9 h 55"/>
                  <a:gd name="T18" fmla="*/ 176 w 181"/>
                  <a:gd name="T19" fmla="*/ 7 h 55"/>
                  <a:gd name="T20" fmla="*/ 167 w 181"/>
                  <a:gd name="T21" fmla="*/ 1 h 55"/>
                  <a:gd name="T22" fmla="*/ 3 w 181"/>
                  <a:gd name="T23" fmla="*/ 0 h 55"/>
                  <a:gd name="T24" fmla="*/ 4 w 181"/>
                  <a:gd name="T25" fmla="*/ 41 h 55"/>
                  <a:gd name="T26" fmla="*/ 7 w 181"/>
                  <a:gd name="T27" fmla="*/ 49 h 55"/>
                  <a:gd name="T28" fmla="*/ 11 w 181"/>
                  <a:gd name="T29" fmla="*/ 51 h 55"/>
                  <a:gd name="T30" fmla="*/ 19 w 181"/>
                  <a:gd name="T31" fmla="*/ 55 h 55"/>
                  <a:gd name="T32" fmla="*/ 11 w 181"/>
                  <a:gd name="T33" fmla="*/ 25 h 55"/>
                  <a:gd name="T34" fmla="*/ 11 w 181"/>
                  <a:gd name="T35" fmla="*/ 22 h 55"/>
                  <a:gd name="T36" fmla="*/ 11 w 181"/>
                  <a:gd name="T37" fmla="*/ 14 h 55"/>
                  <a:gd name="T38" fmla="*/ 3 w 181"/>
                  <a:gd name="T3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1" h="55">
                    <a:moveTo>
                      <a:pt x="167" y="1"/>
                    </a:moveTo>
                    <a:cubicBezTo>
                      <a:pt x="168" y="2"/>
                      <a:pt x="168" y="3"/>
                      <a:pt x="168" y="3"/>
                    </a:cubicBezTo>
                    <a:cubicBezTo>
                      <a:pt x="168" y="5"/>
                      <a:pt x="169" y="6"/>
                      <a:pt x="169" y="7"/>
                    </a:cubicBezTo>
                    <a:cubicBezTo>
                      <a:pt x="169" y="7"/>
                      <a:pt x="169" y="7"/>
                      <a:pt x="169" y="7"/>
                    </a:cubicBezTo>
                    <a:cubicBezTo>
                      <a:pt x="170" y="8"/>
                      <a:pt x="171" y="9"/>
                      <a:pt x="173" y="10"/>
                    </a:cubicBezTo>
                    <a:cubicBezTo>
                      <a:pt x="173" y="11"/>
                      <a:pt x="174" y="11"/>
                      <a:pt x="175" y="12"/>
                    </a:cubicBezTo>
                    <a:cubicBezTo>
                      <a:pt x="176" y="12"/>
                      <a:pt x="176" y="13"/>
                      <a:pt x="177" y="13"/>
                    </a:cubicBezTo>
                    <a:cubicBezTo>
                      <a:pt x="178" y="14"/>
                      <a:pt x="179" y="15"/>
                      <a:pt x="181" y="16"/>
                    </a:cubicBezTo>
                    <a:cubicBezTo>
                      <a:pt x="180" y="14"/>
                      <a:pt x="180" y="12"/>
                      <a:pt x="179" y="9"/>
                    </a:cubicBezTo>
                    <a:cubicBezTo>
                      <a:pt x="178" y="9"/>
                      <a:pt x="177" y="8"/>
                      <a:pt x="176" y="7"/>
                    </a:cubicBezTo>
                    <a:cubicBezTo>
                      <a:pt x="173" y="5"/>
                      <a:pt x="170" y="3"/>
                      <a:pt x="167" y="1"/>
                    </a:cubicBezTo>
                    <a:moveTo>
                      <a:pt x="3" y="0"/>
                    </a:moveTo>
                    <a:cubicBezTo>
                      <a:pt x="0" y="14"/>
                      <a:pt x="1" y="27"/>
                      <a:pt x="4" y="41"/>
                    </a:cubicBezTo>
                    <a:cubicBezTo>
                      <a:pt x="5" y="44"/>
                      <a:pt x="6" y="46"/>
                      <a:pt x="7" y="49"/>
                    </a:cubicBezTo>
                    <a:cubicBezTo>
                      <a:pt x="8" y="50"/>
                      <a:pt x="10" y="50"/>
                      <a:pt x="11" y="51"/>
                    </a:cubicBezTo>
                    <a:cubicBezTo>
                      <a:pt x="14" y="52"/>
                      <a:pt x="17" y="54"/>
                      <a:pt x="19" y="55"/>
                    </a:cubicBezTo>
                    <a:cubicBezTo>
                      <a:pt x="15" y="45"/>
                      <a:pt x="12" y="35"/>
                      <a:pt x="11" y="25"/>
                    </a:cubicBezTo>
                    <a:cubicBezTo>
                      <a:pt x="11" y="24"/>
                      <a:pt x="11" y="23"/>
                      <a:pt x="11" y="22"/>
                    </a:cubicBezTo>
                    <a:cubicBezTo>
                      <a:pt x="11" y="19"/>
                      <a:pt x="11" y="17"/>
                      <a:pt x="11" y="14"/>
                    </a:cubicBezTo>
                    <a:cubicBezTo>
                      <a:pt x="8" y="9"/>
                      <a:pt x="6" y="5"/>
                      <a:pt x="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7" name="Freeform 275">
                <a:extLst>
                  <a:ext uri="{FF2B5EF4-FFF2-40B4-BE49-F238E27FC236}">
                    <a16:creationId xmlns:a16="http://schemas.microsoft.com/office/drawing/2014/main" id="{B37916BC-D61F-43D6-BB2A-68BFD26FBBFE}"/>
                  </a:ext>
                </a:extLst>
              </p:cNvPr>
              <p:cNvSpPr>
                <a:spLocks noEditPoints="1"/>
              </p:cNvSpPr>
              <p:nvPr/>
            </p:nvSpPr>
            <p:spPr bwMode="auto">
              <a:xfrm>
                <a:off x="4683" y="3588"/>
                <a:ext cx="4" cy="12"/>
              </a:xfrm>
              <a:custGeom>
                <a:avLst/>
                <a:gdLst>
                  <a:gd name="T0" fmla="*/ 1 w 2"/>
                  <a:gd name="T1" fmla="*/ 3 h 5"/>
                  <a:gd name="T2" fmla="*/ 2 w 2"/>
                  <a:gd name="T3" fmla="*/ 4 h 5"/>
                  <a:gd name="T4" fmla="*/ 2 w 2"/>
                  <a:gd name="T5" fmla="*/ 5 h 5"/>
                  <a:gd name="T6" fmla="*/ 2 w 2"/>
                  <a:gd name="T7" fmla="*/ 4 h 5"/>
                  <a:gd name="T8" fmla="*/ 1 w 2"/>
                  <a:gd name="T9" fmla="*/ 3 h 5"/>
                  <a:gd name="T10" fmla="*/ 1 w 2"/>
                  <a:gd name="T11" fmla="*/ 3 h 5"/>
                  <a:gd name="T12" fmla="*/ 1 w 2"/>
                  <a:gd name="T13" fmla="*/ 3 h 5"/>
                  <a:gd name="T14" fmla="*/ 1 w 2"/>
                  <a:gd name="T15" fmla="*/ 3 h 5"/>
                  <a:gd name="T16" fmla="*/ 1 w 2"/>
                  <a:gd name="T17" fmla="*/ 3 h 5"/>
                  <a:gd name="T18" fmla="*/ 1 w 2"/>
                  <a:gd name="T19" fmla="*/ 3 h 5"/>
                  <a:gd name="T20" fmla="*/ 1 w 2"/>
                  <a:gd name="T21" fmla="*/ 3 h 5"/>
                  <a:gd name="T22" fmla="*/ 1 w 2"/>
                  <a:gd name="T23" fmla="*/ 3 h 5"/>
                  <a:gd name="T24" fmla="*/ 1 w 2"/>
                  <a:gd name="T25" fmla="*/ 3 h 5"/>
                  <a:gd name="T26" fmla="*/ 1 w 2"/>
                  <a:gd name="T27" fmla="*/ 3 h 5"/>
                  <a:gd name="T28" fmla="*/ 1 w 2"/>
                  <a:gd name="T29" fmla="*/ 2 h 5"/>
                  <a:gd name="T30" fmla="*/ 1 w 2"/>
                  <a:gd name="T31" fmla="*/ 2 h 5"/>
                  <a:gd name="T32" fmla="*/ 1 w 2"/>
                  <a:gd name="T33" fmla="*/ 2 h 5"/>
                  <a:gd name="T34" fmla="*/ 1 w 2"/>
                  <a:gd name="T35" fmla="*/ 2 h 5"/>
                  <a:gd name="T36" fmla="*/ 1 w 2"/>
                  <a:gd name="T37" fmla="*/ 2 h 5"/>
                  <a:gd name="T38" fmla="*/ 1 w 2"/>
                  <a:gd name="T39" fmla="*/ 2 h 5"/>
                  <a:gd name="T40" fmla="*/ 1 w 2"/>
                  <a:gd name="T41" fmla="*/ 2 h 5"/>
                  <a:gd name="T42" fmla="*/ 1 w 2"/>
                  <a:gd name="T43" fmla="*/ 2 h 5"/>
                  <a:gd name="T44" fmla="*/ 1 w 2"/>
                  <a:gd name="T45" fmla="*/ 2 h 5"/>
                  <a:gd name="T46" fmla="*/ 0 w 2"/>
                  <a:gd name="T47" fmla="*/ 0 h 5"/>
                  <a:gd name="T48" fmla="*/ 0 w 2"/>
                  <a:gd name="T49" fmla="*/ 0 h 5"/>
                  <a:gd name="T50" fmla="*/ 1 w 2"/>
                  <a:gd name="T51" fmla="*/ 2 h 5"/>
                  <a:gd name="T52" fmla="*/ 0 w 2"/>
                  <a:gd name="T5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 h="5">
                    <a:moveTo>
                      <a:pt x="1" y="3"/>
                    </a:moveTo>
                    <a:cubicBezTo>
                      <a:pt x="2" y="3"/>
                      <a:pt x="2" y="4"/>
                      <a:pt x="2" y="4"/>
                    </a:cubicBezTo>
                    <a:cubicBezTo>
                      <a:pt x="2" y="4"/>
                      <a:pt x="2" y="4"/>
                      <a:pt x="2" y="5"/>
                    </a:cubicBezTo>
                    <a:cubicBezTo>
                      <a:pt x="2" y="4"/>
                      <a:pt x="2" y="4"/>
                      <a:pt x="2" y="4"/>
                    </a:cubicBezTo>
                    <a:cubicBezTo>
                      <a:pt x="2" y="4"/>
                      <a:pt x="2"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0"/>
                    </a:moveTo>
                    <a:cubicBezTo>
                      <a:pt x="0" y="0"/>
                      <a:pt x="0" y="0"/>
                      <a:pt x="0" y="0"/>
                    </a:cubicBezTo>
                    <a:cubicBezTo>
                      <a:pt x="1" y="1"/>
                      <a:pt x="1" y="1"/>
                      <a:pt x="1" y="2"/>
                    </a:cubicBezTo>
                    <a:cubicBezTo>
                      <a:pt x="1" y="1"/>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8" name="Freeform 276">
                <a:extLst>
                  <a:ext uri="{FF2B5EF4-FFF2-40B4-BE49-F238E27FC236}">
                    <a16:creationId xmlns:a16="http://schemas.microsoft.com/office/drawing/2014/main" id="{46C28FA2-2B8E-4509-A9B5-2817F382F12C}"/>
                  </a:ext>
                </a:extLst>
              </p:cNvPr>
              <p:cNvSpPr>
                <a:spLocks/>
              </p:cNvSpPr>
              <p:nvPr/>
            </p:nvSpPr>
            <p:spPr bwMode="auto">
              <a:xfrm>
                <a:off x="4683" y="3588"/>
                <a:ext cx="31" cy="26"/>
              </a:xfrm>
              <a:custGeom>
                <a:avLst/>
                <a:gdLst>
                  <a:gd name="T0" fmla="*/ 0 w 13"/>
                  <a:gd name="T1" fmla="*/ 0 h 11"/>
                  <a:gd name="T2" fmla="*/ 0 w 13"/>
                  <a:gd name="T3" fmla="*/ 0 h 11"/>
                  <a:gd name="T4" fmla="*/ 1 w 13"/>
                  <a:gd name="T5" fmla="*/ 2 h 11"/>
                  <a:gd name="T6" fmla="*/ 1 w 13"/>
                  <a:gd name="T7" fmla="*/ 2 h 11"/>
                  <a:gd name="T8" fmla="*/ 1 w 13"/>
                  <a:gd name="T9" fmla="*/ 2 h 11"/>
                  <a:gd name="T10" fmla="*/ 1 w 13"/>
                  <a:gd name="T11" fmla="*/ 2 h 11"/>
                  <a:gd name="T12" fmla="*/ 1 w 13"/>
                  <a:gd name="T13" fmla="*/ 2 h 11"/>
                  <a:gd name="T14" fmla="*/ 1 w 13"/>
                  <a:gd name="T15" fmla="*/ 2 h 11"/>
                  <a:gd name="T16" fmla="*/ 1 w 13"/>
                  <a:gd name="T17" fmla="*/ 2 h 11"/>
                  <a:gd name="T18" fmla="*/ 1 w 13"/>
                  <a:gd name="T19" fmla="*/ 3 h 11"/>
                  <a:gd name="T20" fmla="*/ 1 w 13"/>
                  <a:gd name="T21" fmla="*/ 3 h 11"/>
                  <a:gd name="T22" fmla="*/ 1 w 13"/>
                  <a:gd name="T23" fmla="*/ 3 h 11"/>
                  <a:gd name="T24" fmla="*/ 1 w 13"/>
                  <a:gd name="T25" fmla="*/ 3 h 11"/>
                  <a:gd name="T26" fmla="*/ 1 w 13"/>
                  <a:gd name="T27" fmla="*/ 3 h 11"/>
                  <a:gd name="T28" fmla="*/ 1 w 13"/>
                  <a:gd name="T29" fmla="*/ 3 h 11"/>
                  <a:gd name="T30" fmla="*/ 1 w 13"/>
                  <a:gd name="T31" fmla="*/ 3 h 11"/>
                  <a:gd name="T32" fmla="*/ 2 w 13"/>
                  <a:gd name="T33" fmla="*/ 4 h 11"/>
                  <a:gd name="T34" fmla="*/ 2 w 13"/>
                  <a:gd name="T35" fmla="*/ 5 h 11"/>
                  <a:gd name="T36" fmla="*/ 2 w 13"/>
                  <a:gd name="T37" fmla="*/ 5 h 11"/>
                  <a:gd name="T38" fmla="*/ 8 w 13"/>
                  <a:gd name="T39" fmla="*/ 8 h 11"/>
                  <a:gd name="T40" fmla="*/ 13 w 13"/>
                  <a:gd name="T41" fmla="*/ 11 h 11"/>
                  <a:gd name="T42" fmla="*/ 12 w 13"/>
                  <a:gd name="T43" fmla="*/ 6 h 11"/>
                  <a:gd name="T44" fmla="*/ 0 w 13"/>
                  <a:gd name="T4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 h="11">
                    <a:moveTo>
                      <a:pt x="0" y="0"/>
                    </a:moveTo>
                    <a:cubicBezTo>
                      <a:pt x="0" y="0"/>
                      <a:pt x="0" y="0"/>
                      <a:pt x="0" y="0"/>
                    </a:cubicBezTo>
                    <a:cubicBezTo>
                      <a:pt x="1" y="1"/>
                      <a:pt x="1" y="1"/>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3"/>
                      <a:pt x="1" y="3"/>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1" y="3"/>
                      <a:pt x="1" y="3"/>
                      <a:pt x="1" y="3"/>
                    </a:cubicBezTo>
                    <a:cubicBezTo>
                      <a:pt x="2" y="3"/>
                      <a:pt x="2" y="4"/>
                      <a:pt x="2" y="4"/>
                    </a:cubicBezTo>
                    <a:cubicBezTo>
                      <a:pt x="2" y="4"/>
                      <a:pt x="2" y="4"/>
                      <a:pt x="2" y="5"/>
                    </a:cubicBezTo>
                    <a:cubicBezTo>
                      <a:pt x="2" y="5"/>
                      <a:pt x="2" y="5"/>
                      <a:pt x="2" y="5"/>
                    </a:cubicBezTo>
                    <a:cubicBezTo>
                      <a:pt x="4" y="6"/>
                      <a:pt x="6" y="7"/>
                      <a:pt x="8" y="8"/>
                    </a:cubicBezTo>
                    <a:cubicBezTo>
                      <a:pt x="9" y="9"/>
                      <a:pt x="11" y="10"/>
                      <a:pt x="13" y="11"/>
                    </a:cubicBezTo>
                    <a:cubicBezTo>
                      <a:pt x="13" y="9"/>
                      <a:pt x="13" y="8"/>
                      <a:pt x="12" y="6"/>
                    </a:cubicBezTo>
                    <a:cubicBezTo>
                      <a:pt x="8" y="3"/>
                      <a:pt x="4"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9" name="Freeform 277">
                <a:extLst>
                  <a:ext uri="{FF2B5EF4-FFF2-40B4-BE49-F238E27FC236}">
                    <a16:creationId xmlns:a16="http://schemas.microsoft.com/office/drawing/2014/main" id="{F271819E-C9B5-48F8-AF99-76D48C071630}"/>
                  </a:ext>
                </a:extLst>
              </p:cNvPr>
              <p:cNvSpPr>
                <a:spLocks/>
              </p:cNvSpPr>
              <p:nvPr/>
            </p:nvSpPr>
            <p:spPr bwMode="auto">
              <a:xfrm>
                <a:off x="4785" y="3590"/>
                <a:ext cx="5" cy="24"/>
              </a:xfrm>
              <a:custGeom>
                <a:avLst/>
                <a:gdLst>
                  <a:gd name="T0" fmla="*/ 0 w 2"/>
                  <a:gd name="T1" fmla="*/ 0 h 10"/>
                  <a:gd name="T2" fmla="*/ 0 w 2"/>
                  <a:gd name="T3" fmla="*/ 0 h 10"/>
                  <a:gd name="T4" fmla="*/ 2 w 2"/>
                  <a:gd name="T5" fmla="*/ 10 h 10"/>
                  <a:gd name="T6" fmla="*/ 2 w 2"/>
                  <a:gd name="T7" fmla="*/ 9 h 10"/>
                  <a:gd name="T8" fmla="*/ 1 w 2"/>
                  <a:gd name="T9" fmla="*/ 6 h 10"/>
                  <a:gd name="T10" fmla="*/ 1 w 2"/>
                  <a:gd name="T11" fmla="*/ 4 h 10"/>
                  <a:gd name="T12" fmla="*/ 0 w 2"/>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 h="10">
                    <a:moveTo>
                      <a:pt x="0" y="0"/>
                    </a:moveTo>
                    <a:cubicBezTo>
                      <a:pt x="0" y="0"/>
                      <a:pt x="0" y="0"/>
                      <a:pt x="0" y="0"/>
                    </a:cubicBezTo>
                    <a:cubicBezTo>
                      <a:pt x="1" y="4"/>
                      <a:pt x="1" y="7"/>
                      <a:pt x="2" y="10"/>
                    </a:cubicBezTo>
                    <a:cubicBezTo>
                      <a:pt x="2" y="10"/>
                      <a:pt x="2" y="9"/>
                      <a:pt x="2" y="9"/>
                    </a:cubicBezTo>
                    <a:cubicBezTo>
                      <a:pt x="2" y="8"/>
                      <a:pt x="1" y="7"/>
                      <a:pt x="1" y="6"/>
                    </a:cubicBezTo>
                    <a:cubicBezTo>
                      <a:pt x="1" y="5"/>
                      <a:pt x="1" y="4"/>
                      <a:pt x="1" y="4"/>
                    </a:cubicBezTo>
                    <a:cubicBezTo>
                      <a:pt x="1" y="3"/>
                      <a:pt x="0"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0" name="Freeform 278">
                <a:extLst>
                  <a:ext uri="{FF2B5EF4-FFF2-40B4-BE49-F238E27FC236}">
                    <a16:creationId xmlns:a16="http://schemas.microsoft.com/office/drawing/2014/main" id="{CD928F07-F5EE-4FD2-84DA-963E4DD38211}"/>
                  </a:ext>
                </a:extLst>
              </p:cNvPr>
              <p:cNvSpPr>
                <a:spLocks noEditPoints="1"/>
              </p:cNvSpPr>
              <p:nvPr/>
            </p:nvSpPr>
            <p:spPr bwMode="auto">
              <a:xfrm>
                <a:off x="4482" y="3590"/>
                <a:ext cx="308" cy="34"/>
              </a:xfrm>
              <a:custGeom>
                <a:avLst/>
                <a:gdLst>
                  <a:gd name="T0" fmla="*/ 128 w 129"/>
                  <a:gd name="T1" fmla="*/ 6 h 14"/>
                  <a:gd name="T2" fmla="*/ 129 w 129"/>
                  <a:gd name="T3" fmla="*/ 9 h 14"/>
                  <a:gd name="T4" fmla="*/ 128 w 129"/>
                  <a:gd name="T5" fmla="*/ 6 h 14"/>
                  <a:gd name="T6" fmla="*/ 0 w 129"/>
                  <a:gd name="T7" fmla="*/ 4 h 14"/>
                  <a:gd name="T8" fmla="*/ 0 w 129"/>
                  <a:gd name="T9" fmla="*/ 10 h 14"/>
                  <a:gd name="T10" fmla="*/ 4 w 129"/>
                  <a:gd name="T11" fmla="*/ 14 h 14"/>
                  <a:gd name="T12" fmla="*/ 5 w 129"/>
                  <a:gd name="T13" fmla="*/ 9 h 14"/>
                  <a:gd name="T14" fmla="*/ 5 w 129"/>
                  <a:gd name="T15" fmla="*/ 9 h 14"/>
                  <a:gd name="T16" fmla="*/ 3 w 129"/>
                  <a:gd name="T17" fmla="*/ 7 h 14"/>
                  <a:gd name="T18" fmla="*/ 0 w 129"/>
                  <a:gd name="T19" fmla="*/ 4 h 14"/>
                  <a:gd name="T20" fmla="*/ 127 w 129"/>
                  <a:gd name="T21" fmla="*/ 0 h 14"/>
                  <a:gd name="T22" fmla="*/ 127 w 129"/>
                  <a:gd name="T23" fmla="*/ 0 h 14"/>
                  <a:gd name="T24" fmla="*/ 128 w 129"/>
                  <a:gd name="T25" fmla="*/ 4 h 14"/>
                  <a:gd name="T26" fmla="*/ 127 w 129"/>
                  <a:gd name="T27" fmla="*/ 1 h 14"/>
                  <a:gd name="T28" fmla="*/ 127 w 129"/>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9" h="14">
                    <a:moveTo>
                      <a:pt x="128" y="6"/>
                    </a:moveTo>
                    <a:cubicBezTo>
                      <a:pt x="128" y="7"/>
                      <a:pt x="129" y="8"/>
                      <a:pt x="129" y="9"/>
                    </a:cubicBezTo>
                    <a:cubicBezTo>
                      <a:pt x="129" y="8"/>
                      <a:pt x="128" y="7"/>
                      <a:pt x="128" y="6"/>
                    </a:cubicBezTo>
                    <a:moveTo>
                      <a:pt x="0" y="4"/>
                    </a:moveTo>
                    <a:cubicBezTo>
                      <a:pt x="0" y="6"/>
                      <a:pt x="0" y="8"/>
                      <a:pt x="0" y="10"/>
                    </a:cubicBezTo>
                    <a:cubicBezTo>
                      <a:pt x="1" y="12"/>
                      <a:pt x="3" y="13"/>
                      <a:pt x="4" y="14"/>
                    </a:cubicBezTo>
                    <a:cubicBezTo>
                      <a:pt x="4" y="13"/>
                      <a:pt x="5" y="11"/>
                      <a:pt x="5" y="9"/>
                    </a:cubicBezTo>
                    <a:cubicBezTo>
                      <a:pt x="5" y="9"/>
                      <a:pt x="5" y="9"/>
                      <a:pt x="5" y="9"/>
                    </a:cubicBezTo>
                    <a:cubicBezTo>
                      <a:pt x="4" y="8"/>
                      <a:pt x="3" y="8"/>
                      <a:pt x="3" y="7"/>
                    </a:cubicBezTo>
                    <a:cubicBezTo>
                      <a:pt x="2" y="6"/>
                      <a:pt x="1" y="5"/>
                      <a:pt x="0" y="4"/>
                    </a:cubicBezTo>
                    <a:moveTo>
                      <a:pt x="127" y="0"/>
                    </a:moveTo>
                    <a:cubicBezTo>
                      <a:pt x="127" y="0"/>
                      <a:pt x="127" y="0"/>
                      <a:pt x="127" y="0"/>
                    </a:cubicBezTo>
                    <a:cubicBezTo>
                      <a:pt x="127" y="1"/>
                      <a:pt x="128" y="3"/>
                      <a:pt x="128" y="4"/>
                    </a:cubicBezTo>
                    <a:cubicBezTo>
                      <a:pt x="128" y="3"/>
                      <a:pt x="127" y="2"/>
                      <a:pt x="127" y="1"/>
                    </a:cubicBezTo>
                    <a:cubicBezTo>
                      <a:pt x="127" y="1"/>
                      <a:pt x="127" y="0"/>
                      <a:pt x="127"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1" name="Freeform 279">
                <a:extLst>
                  <a:ext uri="{FF2B5EF4-FFF2-40B4-BE49-F238E27FC236}">
                    <a16:creationId xmlns:a16="http://schemas.microsoft.com/office/drawing/2014/main" id="{1DDB0EFF-6765-4B41-AB35-BBE64DB61C3D}"/>
                  </a:ext>
                </a:extLst>
              </p:cNvPr>
              <p:cNvSpPr>
                <a:spLocks/>
              </p:cNvSpPr>
              <p:nvPr/>
            </p:nvSpPr>
            <p:spPr bwMode="auto">
              <a:xfrm>
                <a:off x="4690" y="360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2" name="Freeform 280">
                <a:extLst>
                  <a:ext uri="{FF2B5EF4-FFF2-40B4-BE49-F238E27FC236}">
                    <a16:creationId xmlns:a16="http://schemas.microsoft.com/office/drawing/2014/main" id="{45968D1A-12D7-49EF-881C-055445F12DA2}"/>
                  </a:ext>
                </a:extLst>
              </p:cNvPr>
              <p:cNvSpPr>
                <a:spLocks/>
              </p:cNvSpPr>
              <p:nvPr/>
            </p:nvSpPr>
            <p:spPr bwMode="auto">
              <a:xfrm>
                <a:off x="4687" y="3600"/>
                <a:ext cx="3" cy="2"/>
              </a:xfrm>
              <a:custGeom>
                <a:avLst/>
                <a:gdLst>
                  <a:gd name="T0" fmla="*/ 0 w 1"/>
                  <a:gd name="T1" fmla="*/ 0 h 1"/>
                  <a:gd name="T2" fmla="*/ 1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1"/>
                      <a:pt x="1" y="1"/>
                      <a:pt x="1" y="1"/>
                    </a:cubicBezTo>
                    <a:cubicBezTo>
                      <a:pt x="1" y="1"/>
                      <a:pt x="1" y="1"/>
                      <a:pt x="1" y="1"/>
                    </a:cubicBezTo>
                    <a:cubicBezTo>
                      <a:pt x="1" y="1"/>
                      <a:pt x="1" y="1"/>
                      <a:pt x="1" y="1"/>
                    </a:cubicBezTo>
                    <a:cubicBezTo>
                      <a:pt x="1" y="1"/>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3" name="Freeform 281">
                <a:extLst>
                  <a:ext uri="{FF2B5EF4-FFF2-40B4-BE49-F238E27FC236}">
                    <a16:creationId xmlns:a16="http://schemas.microsoft.com/office/drawing/2014/main" id="{C48D92E7-8C9B-49B6-A6BC-01860FFB1737}"/>
                  </a:ext>
                </a:extLst>
              </p:cNvPr>
              <p:cNvSpPr>
                <a:spLocks/>
              </p:cNvSpPr>
              <p:nvPr/>
            </p:nvSpPr>
            <p:spPr bwMode="auto">
              <a:xfrm>
                <a:off x="4690" y="3609"/>
                <a:ext cx="0" cy="3"/>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4" name="Freeform 282">
                <a:extLst>
                  <a:ext uri="{FF2B5EF4-FFF2-40B4-BE49-F238E27FC236}">
                    <a16:creationId xmlns:a16="http://schemas.microsoft.com/office/drawing/2014/main" id="{1EA44AB9-006F-40A4-B464-9C49965B8292}"/>
                  </a:ext>
                </a:extLst>
              </p:cNvPr>
              <p:cNvSpPr>
                <a:spLocks/>
              </p:cNvSpPr>
              <p:nvPr/>
            </p:nvSpPr>
            <p:spPr bwMode="auto">
              <a:xfrm>
                <a:off x="4690" y="3607"/>
                <a:ext cx="0" cy="5"/>
              </a:xfrm>
              <a:custGeom>
                <a:avLst/>
                <a:gdLst>
                  <a:gd name="T0" fmla="*/ 0 h 2"/>
                  <a:gd name="T1" fmla="*/ 1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cubicBezTo>
                      <a:pt x="0" y="0"/>
                      <a:pt x="0" y="1"/>
                      <a:pt x="0" y="1"/>
                    </a:cubicBezTo>
                    <a:cubicBezTo>
                      <a:pt x="0" y="1"/>
                      <a:pt x="0" y="2"/>
                      <a:pt x="0" y="2"/>
                    </a:cubicBezTo>
                    <a:cubicBezTo>
                      <a:pt x="0" y="1"/>
                      <a:pt x="0" y="1"/>
                      <a:pt x="0" y="1"/>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5" name="Freeform 283">
                <a:extLst>
                  <a:ext uri="{FF2B5EF4-FFF2-40B4-BE49-F238E27FC236}">
                    <a16:creationId xmlns:a16="http://schemas.microsoft.com/office/drawing/2014/main" id="{7CBBBC13-C3DE-484B-8004-C04DB008A5F9}"/>
                  </a:ext>
                </a:extLst>
              </p:cNvPr>
              <p:cNvSpPr>
                <a:spLocks noEditPoints="1"/>
              </p:cNvSpPr>
              <p:nvPr/>
            </p:nvSpPr>
            <p:spPr bwMode="auto">
              <a:xfrm>
                <a:off x="4821" y="3710"/>
                <a:ext cx="45" cy="62"/>
              </a:xfrm>
              <a:custGeom>
                <a:avLst/>
                <a:gdLst>
                  <a:gd name="T0" fmla="*/ 3 w 19"/>
                  <a:gd name="T1" fmla="*/ 23 h 26"/>
                  <a:gd name="T2" fmla="*/ 0 w 19"/>
                  <a:gd name="T3" fmla="*/ 25 h 26"/>
                  <a:gd name="T4" fmla="*/ 0 w 19"/>
                  <a:gd name="T5" fmla="*/ 26 h 26"/>
                  <a:gd name="T6" fmla="*/ 0 w 19"/>
                  <a:gd name="T7" fmla="*/ 25 h 26"/>
                  <a:gd name="T8" fmla="*/ 3 w 19"/>
                  <a:gd name="T9" fmla="*/ 23 h 26"/>
                  <a:gd name="T10" fmla="*/ 7 w 19"/>
                  <a:gd name="T11" fmla="*/ 18 h 26"/>
                  <a:gd name="T12" fmla="*/ 5 w 19"/>
                  <a:gd name="T13" fmla="*/ 20 h 26"/>
                  <a:gd name="T14" fmla="*/ 7 w 19"/>
                  <a:gd name="T15" fmla="*/ 18 h 26"/>
                  <a:gd name="T16" fmla="*/ 19 w 19"/>
                  <a:gd name="T17" fmla="*/ 0 h 26"/>
                  <a:gd name="T18" fmla="*/ 17 w 19"/>
                  <a:gd name="T19" fmla="*/ 3 h 26"/>
                  <a:gd name="T20" fmla="*/ 17 w 19"/>
                  <a:gd name="T21" fmla="*/ 3 h 26"/>
                  <a:gd name="T22" fmla="*/ 19 w 19"/>
                  <a:gd name="T2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6">
                    <a:moveTo>
                      <a:pt x="3" y="23"/>
                    </a:moveTo>
                    <a:cubicBezTo>
                      <a:pt x="2" y="24"/>
                      <a:pt x="1" y="25"/>
                      <a:pt x="0" y="25"/>
                    </a:cubicBezTo>
                    <a:cubicBezTo>
                      <a:pt x="0" y="25"/>
                      <a:pt x="0" y="26"/>
                      <a:pt x="0" y="26"/>
                    </a:cubicBezTo>
                    <a:cubicBezTo>
                      <a:pt x="0" y="25"/>
                      <a:pt x="0" y="25"/>
                      <a:pt x="0" y="25"/>
                    </a:cubicBezTo>
                    <a:cubicBezTo>
                      <a:pt x="1" y="24"/>
                      <a:pt x="2" y="24"/>
                      <a:pt x="3" y="23"/>
                    </a:cubicBezTo>
                    <a:moveTo>
                      <a:pt x="7" y="18"/>
                    </a:moveTo>
                    <a:cubicBezTo>
                      <a:pt x="5" y="20"/>
                      <a:pt x="5" y="20"/>
                      <a:pt x="5" y="20"/>
                    </a:cubicBezTo>
                    <a:cubicBezTo>
                      <a:pt x="6" y="19"/>
                      <a:pt x="6" y="19"/>
                      <a:pt x="7" y="18"/>
                    </a:cubicBezTo>
                    <a:moveTo>
                      <a:pt x="19" y="0"/>
                    </a:moveTo>
                    <a:cubicBezTo>
                      <a:pt x="18" y="1"/>
                      <a:pt x="18" y="2"/>
                      <a:pt x="17" y="3"/>
                    </a:cubicBezTo>
                    <a:cubicBezTo>
                      <a:pt x="17" y="3"/>
                      <a:pt x="17" y="3"/>
                      <a:pt x="17" y="3"/>
                    </a:cubicBezTo>
                    <a:cubicBezTo>
                      <a:pt x="18" y="2"/>
                      <a:pt x="18" y="1"/>
                      <a:pt x="19"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6" name="Freeform 284">
                <a:extLst>
                  <a:ext uri="{FF2B5EF4-FFF2-40B4-BE49-F238E27FC236}">
                    <a16:creationId xmlns:a16="http://schemas.microsoft.com/office/drawing/2014/main" id="{49AEEC5F-7951-430F-9092-0DDB262206C4}"/>
                  </a:ext>
                </a:extLst>
              </p:cNvPr>
              <p:cNvSpPr>
                <a:spLocks noEditPoints="1"/>
              </p:cNvSpPr>
              <p:nvPr/>
            </p:nvSpPr>
            <p:spPr bwMode="auto">
              <a:xfrm>
                <a:off x="4759" y="3612"/>
                <a:ext cx="148" cy="234"/>
              </a:xfrm>
              <a:custGeom>
                <a:avLst/>
                <a:gdLst>
                  <a:gd name="T0" fmla="*/ 37 w 62"/>
                  <a:gd name="T1" fmla="*/ 53 h 98"/>
                  <a:gd name="T2" fmla="*/ 34 w 62"/>
                  <a:gd name="T3" fmla="*/ 58 h 98"/>
                  <a:gd name="T4" fmla="*/ 33 w 62"/>
                  <a:gd name="T5" fmla="*/ 59 h 98"/>
                  <a:gd name="T6" fmla="*/ 31 w 62"/>
                  <a:gd name="T7" fmla="*/ 61 h 98"/>
                  <a:gd name="T8" fmla="*/ 30 w 62"/>
                  <a:gd name="T9" fmla="*/ 62 h 98"/>
                  <a:gd name="T10" fmla="*/ 29 w 62"/>
                  <a:gd name="T11" fmla="*/ 64 h 98"/>
                  <a:gd name="T12" fmla="*/ 26 w 62"/>
                  <a:gd name="T13" fmla="*/ 66 h 98"/>
                  <a:gd name="T14" fmla="*/ 26 w 62"/>
                  <a:gd name="T15" fmla="*/ 67 h 98"/>
                  <a:gd name="T16" fmla="*/ 25 w 62"/>
                  <a:gd name="T17" fmla="*/ 67 h 98"/>
                  <a:gd name="T18" fmla="*/ 22 w 62"/>
                  <a:gd name="T19" fmla="*/ 70 h 98"/>
                  <a:gd name="T20" fmla="*/ 22 w 62"/>
                  <a:gd name="T21" fmla="*/ 71 h 98"/>
                  <a:gd name="T22" fmla="*/ 21 w 62"/>
                  <a:gd name="T23" fmla="*/ 72 h 98"/>
                  <a:gd name="T24" fmla="*/ 21 w 62"/>
                  <a:gd name="T25" fmla="*/ 72 h 98"/>
                  <a:gd name="T26" fmla="*/ 19 w 62"/>
                  <a:gd name="T27" fmla="*/ 75 h 98"/>
                  <a:gd name="T28" fmla="*/ 19 w 62"/>
                  <a:gd name="T29" fmla="*/ 75 h 98"/>
                  <a:gd name="T30" fmla="*/ 16 w 62"/>
                  <a:gd name="T31" fmla="*/ 77 h 98"/>
                  <a:gd name="T32" fmla="*/ 11 w 62"/>
                  <a:gd name="T33" fmla="*/ 82 h 98"/>
                  <a:gd name="T34" fmla="*/ 4 w 62"/>
                  <a:gd name="T35" fmla="*/ 89 h 98"/>
                  <a:gd name="T36" fmla="*/ 0 w 62"/>
                  <a:gd name="T37" fmla="*/ 98 h 98"/>
                  <a:gd name="T38" fmla="*/ 31 w 62"/>
                  <a:gd name="T39" fmla="*/ 75 h 98"/>
                  <a:gd name="T40" fmla="*/ 39 w 62"/>
                  <a:gd name="T41" fmla="*/ 66 h 98"/>
                  <a:gd name="T42" fmla="*/ 38 w 62"/>
                  <a:gd name="T43" fmla="*/ 62 h 98"/>
                  <a:gd name="T44" fmla="*/ 37 w 62"/>
                  <a:gd name="T45" fmla="*/ 53 h 98"/>
                  <a:gd name="T46" fmla="*/ 41 w 62"/>
                  <a:gd name="T47" fmla="*/ 48 h 98"/>
                  <a:gd name="T48" fmla="*/ 40 w 62"/>
                  <a:gd name="T49" fmla="*/ 48 h 98"/>
                  <a:gd name="T50" fmla="*/ 41 w 62"/>
                  <a:gd name="T51" fmla="*/ 48 h 98"/>
                  <a:gd name="T52" fmla="*/ 41 w 62"/>
                  <a:gd name="T53" fmla="*/ 48 h 98"/>
                  <a:gd name="T54" fmla="*/ 46 w 62"/>
                  <a:gd name="T55" fmla="*/ 38 h 98"/>
                  <a:gd name="T56" fmla="*/ 46 w 62"/>
                  <a:gd name="T57" fmla="*/ 39 h 98"/>
                  <a:gd name="T58" fmla="*/ 45 w 62"/>
                  <a:gd name="T59" fmla="*/ 41 h 98"/>
                  <a:gd name="T60" fmla="*/ 43 w 62"/>
                  <a:gd name="T61" fmla="*/ 44 h 98"/>
                  <a:gd name="T62" fmla="*/ 43 w 62"/>
                  <a:gd name="T63" fmla="*/ 44 h 98"/>
                  <a:gd name="T64" fmla="*/ 46 w 62"/>
                  <a:gd name="T65" fmla="*/ 58 h 98"/>
                  <a:gd name="T66" fmla="*/ 49 w 62"/>
                  <a:gd name="T67" fmla="*/ 52 h 98"/>
                  <a:gd name="T68" fmla="*/ 46 w 62"/>
                  <a:gd name="T69" fmla="*/ 38 h 98"/>
                  <a:gd name="T70" fmla="*/ 51 w 62"/>
                  <a:gd name="T71" fmla="*/ 24 h 98"/>
                  <a:gd name="T72" fmla="*/ 51 w 62"/>
                  <a:gd name="T73" fmla="*/ 24 h 98"/>
                  <a:gd name="T74" fmla="*/ 51 w 62"/>
                  <a:gd name="T75" fmla="*/ 24 h 98"/>
                  <a:gd name="T76" fmla="*/ 51 w 62"/>
                  <a:gd name="T77" fmla="*/ 24 h 98"/>
                  <a:gd name="T78" fmla="*/ 53 w 62"/>
                  <a:gd name="T79" fmla="*/ 0 h 98"/>
                  <a:gd name="T80" fmla="*/ 53 w 62"/>
                  <a:gd name="T81" fmla="*/ 1 h 98"/>
                  <a:gd name="T82" fmla="*/ 53 w 62"/>
                  <a:gd name="T83" fmla="*/ 1 h 98"/>
                  <a:gd name="T84" fmla="*/ 53 w 62"/>
                  <a:gd name="T85" fmla="*/ 2 h 98"/>
                  <a:gd name="T86" fmla="*/ 53 w 62"/>
                  <a:gd name="T87" fmla="*/ 4 h 98"/>
                  <a:gd name="T88" fmla="*/ 53 w 62"/>
                  <a:gd name="T89" fmla="*/ 4 h 98"/>
                  <a:gd name="T90" fmla="*/ 53 w 62"/>
                  <a:gd name="T91" fmla="*/ 7 h 98"/>
                  <a:gd name="T92" fmla="*/ 61 w 62"/>
                  <a:gd name="T93" fmla="*/ 19 h 98"/>
                  <a:gd name="T94" fmla="*/ 62 w 62"/>
                  <a:gd name="T95" fmla="*/ 12 h 98"/>
                  <a:gd name="T96" fmla="*/ 53 w 62"/>
                  <a:gd name="T97"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2" h="98">
                    <a:moveTo>
                      <a:pt x="37" y="53"/>
                    </a:moveTo>
                    <a:cubicBezTo>
                      <a:pt x="36" y="55"/>
                      <a:pt x="35" y="56"/>
                      <a:pt x="34" y="58"/>
                    </a:cubicBezTo>
                    <a:cubicBezTo>
                      <a:pt x="33" y="59"/>
                      <a:pt x="33" y="59"/>
                      <a:pt x="33" y="59"/>
                    </a:cubicBezTo>
                    <a:cubicBezTo>
                      <a:pt x="32" y="60"/>
                      <a:pt x="32" y="60"/>
                      <a:pt x="31" y="61"/>
                    </a:cubicBezTo>
                    <a:cubicBezTo>
                      <a:pt x="30" y="62"/>
                      <a:pt x="30" y="62"/>
                      <a:pt x="30" y="62"/>
                    </a:cubicBezTo>
                    <a:cubicBezTo>
                      <a:pt x="30" y="63"/>
                      <a:pt x="29" y="63"/>
                      <a:pt x="29" y="64"/>
                    </a:cubicBezTo>
                    <a:cubicBezTo>
                      <a:pt x="28" y="65"/>
                      <a:pt x="27" y="65"/>
                      <a:pt x="26" y="66"/>
                    </a:cubicBezTo>
                    <a:cubicBezTo>
                      <a:pt x="26" y="66"/>
                      <a:pt x="26" y="66"/>
                      <a:pt x="26" y="67"/>
                    </a:cubicBezTo>
                    <a:cubicBezTo>
                      <a:pt x="26" y="67"/>
                      <a:pt x="25" y="67"/>
                      <a:pt x="25" y="67"/>
                    </a:cubicBezTo>
                    <a:cubicBezTo>
                      <a:pt x="24" y="68"/>
                      <a:pt x="23" y="69"/>
                      <a:pt x="22" y="70"/>
                    </a:cubicBezTo>
                    <a:cubicBezTo>
                      <a:pt x="22" y="71"/>
                      <a:pt x="22" y="71"/>
                      <a:pt x="22" y="71"/>
                    </a:cubicBezTo>
                    <a:cubicBezTo>
                      <a:pt x="22" y="71"/>
                      <a:pt x="22" y="71"/>
                      <a:pt x="21" y="72"/>
                    </a:cubicBezTo>
                    <a:cubicBezTo>
                      <a:pt x="21" y="72"/>
                      <a:pt x="21" y="72"/>
                      <a:pt x="21" y="72"/>
                    </a:cubicBezTo>
                    <a:cubicBezTo>
                      <a:pt x="20" y="73"/>
                      <a:pt x="19" y="74"/>
                      <a:pt x="19" y="75"/>
                    </a:cubicBezTo>
                    <a:cubicBezTo>
                      <a:pt x="19" y="75"/>
                      <a:pt x="19" y="75"/>
                      <a:pt x="19" y="75"/>
                    </a:cubicBezTo>
                    <a:cubicBezTo>
                      <a:pt x="18" y="75"/>
                      <a:pt x="17" y="76"/>
                      <a:pt x="16" y="77"/>
                    </a:cubicBezTo>
                    <a:cubicBezTo>
                      <a:pt x="15" y="79"/>
                      <a:pt x="13" y="80"/>
                      <a:pt x="11" y="82"/>
                    </a:cubicBezTo>
                    <a:cubicBezTo>
                      <a:pt x="9" y="84"/>
                      <a:pt x="6" y="87"/>
                      <a:pt x="4" y="89"/>
                    </a:cubicBezTo>
                    <a:cubicBezTo>
                      <a:pt x="2" y="92"/>
                      <a:pt x="1" y="95"/>
                      <a:pt x="0" y="98"/>
                    </a:cubicBezTo>
                    <a:cubicBezTo>
                      <a:pt x="11" y="92"/>
                      <a:pt x="21" y="84"/>
                      <a:pt x="31" y="75"/>
                    </a:cubicBezTo>
                    <a:cubicBezTo>
                      <a:pt x="34" y="72"/>
                      <a:pt x="36" y="69"/>
                      <a:pt x="39" y="66"/>
                    </a:cubicBezTo>
                    <a:cubicBezTo>
                      <a:pt x="39" y="65"/>
                      <a:pt x="38" y="63"/>
                      <a:pt x="38" y="62"/>
                    </a:cubicBezTo>
                    <a:cubicBezTo>
                      <a:pt x="38" y="58"/>
                      <a:pt x="38" y="55"/>
                      <a:pt x="37" y="53"/>
                    </a:cubicBezTo>
                    <a:moveTo>
                      <a:pt x="41" y="48"/>
                    </a:moveTo>
                    <a:cubicBezTo>
                      <a:pt x="41" y="48"/>
                      <a:pt x="41" y="48"/>
                      <a:pt x="40" y="48"/>
                    </a:cubicBezTo>
                    <a:cubicBezTo>
                      <a:pt x="40" y="48"/>
                      <a:pt x="41" y="48"/>
                      <a:pt x="41" y="48"/>
                    </a:cubicBezTo>
                    <a:cubicBezTo>
                      <a:pt x="41" y="48"/>
                      <a:pt x="41" y="48"/>
                      <a:pt x="41" y="48"/>
                    </a:cubicBezTo>
                    <a:moveTo>
                      <a:pt x="46" y="38"/>
                    </a:moveTo>
                    <a:cubicBezTo>
                      <a:pt x="46" y="38"/>
                      <a:pt x="46" y="38"/>
                      <a:pt x="46" y="39"/>
                    </a:cubicBezTo>
                    <a:cubicBezTo>
                      <a:pt x="45" y="39"/>
                      <a:pt x="45" y="40"/>
                      <a:pt x="45" y="41"/>
                    </a:cubicBezTo>
                    <a:cubicBezTo>
                      <a:pt x="44" y="42"/>
                      <a:pt x="44" y="43"/>
                      <a:pt x="43" y="44"/>
                    </a:cubicBezTo>
                    <a:cubicBezTo>
                      <a:pt x="43" y="44"/>
                      <a:pt x="43" y="44"/>
                      <a:pt x="43" y="44"/>
                    </a:cubicBezTo>
                    <a:cubicBezTo>
                      <a:pt x="44" y="48"/>
                      <a:pt x="45" y="53"/>
                      <a:pt x="46" y="58"/>
                    </a:cubicBezTo>
                    <a:cubicBezTo>
                      <a:pt x="47" y="56"/>
                      <a:pt x="48" y="54"/>
                      <a:pt x="49" y="52"/>
                    </a:cubicBezTo>
                    <a:cubicBezTo>
                      <a:pt x="48" y="46"/>
                      <a:pt x="47" y="42"/>
                      <a:pt x="46" y="38"/>
                    </a:cubicBezTo>
                    <a:moveTo>
                      <a:pt x="51" y="24"/>
                    </a:moveTo>
                    <a:cubicBezTo>
                      <a:pt x="51" y="24"/>
                      <a:pt x="51" y="24"/>
                      <a:pt x="51" y="24"/>
                    </a:cubicBezTo>
                    <a:cubicBezTo>
                      <a:pt x="51" y="24"/>
                      <a:pt x="51" y="24"/>
                      <a:pt x="51" y="24"/>
                    </a:cubicBezTo>
                    <a:cubicBezTo>
                      <a:pt x="51" y="24"/>
                      <a:pt x="51" y="24"/>
                      <a:pt x="51" y="24"/>
                    </a:cubicBezTo>
                    <a:moveTo>
                      <a:pt x="53" y="0"/>
                    </a:moveTo>
                    <a:cubicBezTo>
                      <a:pt x="53" y="0"/>
                      <a:pt x="53" y="1"/>
                      <a:pt x="53" y="1"/>
                    </a:cubicBezTo>
                    <a:cubicBezTo>
                      <a:pt x="53" y="1"/>
                      <a:pt x="53" y="1"/>
                      <a:pt x="53" y="1"/>
                    </a:cubicBezTo>
                    <a:cubicBezTo>
                      <a:pt x="53" y="1"/>
                      <a:pt x="53" y="2"/>
                      <a:pt x="53" y="2"/>
                    </a:cubicBezTo>
                    <a:cubicBezTo>
                      <a:pt x="53" y="3"/>
                      <a:pt x="53" y="3"/>
                      <a:pt x="53" y="4"/>
                    </a:cubicBezTo>
                    <a:cubicBezTo>
                      <a:pt x="53" y="4"/>
                      <a:pt x="53" y="4"/>
                      <a:pt x="53" y="4"/>
                    </a:cubicBezTo>
                    <a:cubicBezTo>
                      <a:pt x="53" y="5"/>
                      <a:pt x="53" y="6"/>
                      <a:pt x="53" y="7"/>
                    </a:cubicBezTo>
                    <a:cubicBezTo>
                      <a:pt x="56" y="10"/>
                      <a:pt x="58" y="15"/>
                      <a:pt x="61" y="19"/>
                    </a:cubicBezTo>
                    <a:cubicBezTo>
                      <a:pt x="62" y="17"/>
                      <a:pt x="62" y="15"/>
                      <a:pt x="62" y="12"/>
                    </a:cubicBezTo>
                    <a:cubicBezTo>
                      <a:pt x="59" y="7"/>
                      <a:pt x="56" y="3"/>
                      <a:pt x="53"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7" name="Freeform 285">
                <a:extLst>
                  <a:ext uri="{FF2B5EF4-FFF2-40B4-BE49-F238E27FC236}">
                    <a16:creationId xmlns:a16="http://schemas.microsoft.com/office/drawing/2014/main" id="{D5CC25C1-8E88-4FA5-937B-515E5FF8CEF7}"/>
                  </a:ext>
                </a:extLst>
              </p:cNvPr>
              <p:cNvSpPr>
                <a:spLocks/>
              </p:cNvSpPr>
              <p:nvPr/>
            </p:nvSpPr>
            <p:spPr bwMode="auto">
              <a:xfrm>
                <a:off x="4869" y="3629"/>
                <a:ext cx="36" cy="107"/>
              </a:xfrm>
              <a:custGeom>
                <a:avLst/>
                <a:gdLst>
                  <a:gd name="T0" fmla="*/ 7 w 15"/>
                  <a:gd name="T1" fmla="*/ 0 h 45"/>
                  <a:gd name="T2" fmla="*/ 7 w 15"/>
                  <a:gd name="T3" fmla="*/ 4 h 45"/>
                  <a:gd name="T4" fmla="*/ 7 w 15"/>
                  <a:gd name="T5" fmla="*/ 5 h 45"/>
                  <a:gd name="T6" fmla="*/ 7 w 15"/>
                  <a:gd name="T7" fmla="*/ 6 h 45"/>
                  <a:gd name="T8" fmla="*/ 7 w 15"/>
                  <a:gd name="T9" fmla="*/ 6 h 45"/>
                  <a:gd name="T10" fmla="*/ 7 w 15"/>
                  <a:gd name="T11" fmla="*/ 7 h 45"/>
                  <a:gd name="T12" fmla="*/ 7 w 15"/>
                  <a:gd name="T13" fmla="*/ 8 h 45"/>
                  <a:gd name="T14" fmla="*/ 6 w 15"/>
                  <a:gd name="T15" fmla="*/ 9 h 45"/>
                  <a:gd name="T16" fmla="*/ 5 w 15"/>
                  <a:gd name="T17" fmla="*/ 16 h 45"/>
                  <a:gd name="T18" fmla="*/ 5 w 15"/>
                  <a:gd name="T19" fmla="*/ 17 h 45"/>
                  <a:gd name="T20" fmla="*/ 5 w 15"/>
                  <a:gd name="T21" fmla="*/ 17 h 45"/>
                  <a:gd name="T22" fmla="*/ 0 w 15"/>
                  <a:gd name="T23" fmla="*/ 31 h 45"/>
                  <a:gd name="T24" fmla="*/ 3 w 15"/>
                  <a:gd name="T25" fmla="*/ 45 h 45"/>
                  <a:gd name="T26" fmla="*/ 11 w 15"/>
                  <a:gd name="T27" fmla="*/ 29 h 45"/>
                  <a:gd name="T28" fmla="*/ 15 w 15"/>
                  <a:gd name="T29" fmla="*/ 12 h 45"/>
                  <a:gd name="T30" fmla="*/ 7 w 15"/>
                  <a:gd name="T3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45">
                    <a:moveTo>
                      <a:pt x="7" y="0"/>
                    </a:moveTo>
                    <a:cubicBezTo>
                      <a:pt x="7" y="1"/>
                      <a:pt x="7" y="3"/>
                      <a:pt x="7" y="4"/>
                    </a:cubicBezTo>
                    <a:cubicBezTo>
                      <a:pt x="7" y="5"/>
                      <a:pt x="7" y="5"/>
                      <a:pt x="7" y="5"/>
                    </a:cubicBezTo>
                    <a:cubicBezTo>
                      <a:pt x="7" y="6"/>
                      <a:pt x="7" y="6"/>
                      <a:pt x="7" y="6"/>
                    </a:cubicBezTo>
                    <a:cubicBezTo>
                      <a:pt x="7" y="6"/>
                      <a:pt x="7" y="6"/>
                      <a:pt x="7" y="6"/>
                    </a:cubicBezTo>
                    <a:cubicBezTo>
                      <a:pt x="7" y="7"/>
                      <a:pt x="7" y="7"/>
                      <a:pt x="7" y="7"/>
                    </a:cubicBezTo>
                    <a:cubicBezTo>
                      <a:pt x="7" y="7"/>
                      <a:pt x="7" y="7"/>
                      <a:pt x="7" y="8"/>
                    </a:cubicBezTo>
                    <a:cubicBezTo>
                      <a:pt x="7" y="8"/>
                      <a:pt x="6" y="9"/>
                      <a:pt x="6" y="9"/>
                    </a:cubicBezTo>
                    <a:cubicBezTo>
                      <a:pt x="6" y="11"/>
                      <a:pt x="6" y="14"/>
                      <a:pt x="5" y="16"/>
                    </a:cubicBezTo>
                    <a:cubicBezTo>
                      <a:pt x="5" y="16"/>
                      <a:pt x="5" y="16"/>
                      <a:pt x="5" y="17"/>
                    </a:cubicBezTo>
                    <a:cubicBezTo>
                      <a:pt x="5" y="17"/>
                      <a:pt x="5" y="17"/>
                      <a:pt x="5" y="17"/>
                    </a:cubicBezTo>
                    <a:cubicBezTo>
                      <a:pt x="4" y="22"/>
                      <a:pt x="2" y="26"/>
                      <a:pt x="0" y="31"/>
                    </a:cubicBezTo>
                    <a:cubicBezTo>
                      <a:pt x="1" y="35"/>
                      <a:pt x="2" y="39"/>
                      <a:pt x="3" y="45"/>
                    </a:cubicBezTo>
                    <a:cubicBezTo>
                      <a:pt x="6" y="40"/>
                      <a:pt x="9" y="34"/>
                      <a:pt x="11" y="29"/>
                    </a:cubicBezTo>
                    <a:cubicBezTo>
                      <a:pt x="13" y="23"/>
                      <a:pt x="14" y="18"/>
                      <a:pt x="15" y="12"/>
                    </a:cubicBezTo>
                    <a:cubicBezTo>
                      <a:pt x="12" y="8"/>
                      <a:pt x="10" y="3"/>
                      <a:pt x="7"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8" name="Freeform 286">
                <a:extLst>
                  <a:ext uri="{FF2B5EF4-FFF2-40B4-BE49-F238E27FC236}">
                    <a16:creationId xmlns:a16="http://schemas.microsoft.com/office/drawing/2014/main" id="{02245730-872E-4033-B234-FE8417BB418B}"/>
                  </a:ext>
                </a:extLst>
              </p:cNvPr>
              <p:cNvSpPr>
                <a:spLocks/>
              </p:cNvSpPr>
              <p:nvPr/>
            </p:nvSpPr>
            <p:spPr bwMode="auto">
              <a:xfrm>
                <a:off x="4847" y="3717"/>
                <a:ext cx="22" cy="52"/>
              </a:xfrm>
              <a:custGeom>
                <a:avLst/>
                <a:gdLst>
                  <a:gd name="T0" fmla="*/ 6 w 9"/>
                  <a:gd name="T1" fmla="*/ 0 h 22"/>
                  <a:gd name="T2" fmla="*/ 6 w 9"/>
                  <a:gd name="T3" fmla="*/ 0 h 22"/>
                  <a:gd name="T4" fmla="*/ 6 w 9"/>
                  <a:gd name="T5" fmla="*/ 0 h 22"/>
                  <a:gd name="T6" fmla="*/ 4 w 9"/>
                  <a:gd name="T7" fmla="*/ 4 h 22"/>
                  <a:gd name="T8" fmla="*/ 4 w 9"/>
                  <a:gd name="T9" fmla="*/ 4 h 22"/>
                  <a:gd name="T10" fmla="*/ 3 w 9"/>
                  <a:gd name="T11" fmla="*/ 4 h 22"/>
                  <a:gd name="T12" fmla="*/ 0 w 9"/>
                  <a:gd name="T13" fmla="*/ 9 h 22"/>
                  <a:gd name="T14" fmla="*/ 1 w 9"/>
                  <a:gd name="T15" fmla="*/ 18 h 22"/>
                  <a:gd name="T16" fmla="*/ 2 w 9"/>
                  <a:gd name="T17" fmla="*/ 22 h 22"/>
                  <a:gd name="T18" fmla="*/ 9 w 9"/>
                  <a:gd name="T19" fmla="*/ 14 h 22"/>
                  <a:gd name="T20" fmla="*/ 6 w 9"/>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22">
                    <a:moveTo>
                      <a:pt x="6" y="0"/>
                    </a:moveTo>
                    <a:cubicBezTo>
                      <a:pt x="6" y="0"/>
                      <a:pt x="6" y="0"/>
                      <a:pt x="6" y="0"/>
                    </a:cubicBezTo>
                    <a:cubicBezTo>
                      <a:pt x="6" y="0"/>
                      <a:pt x="6" y="0"/>
                      <a:pt x="6" y="0"/>
                    </a:cubicBezTo>
                    <a:cubicBezTo>
                      <a:pt x="5" y="1"/>
                      <a:pt x="5" y="3"/>
                      <a:pt x="4" y="4"/>
                    </a:cubicBezTo>
                    <a:cubicBezTo>
                      <a:pt x="4" y="4"/>
                      <a:pt x="4" y="4"/>
                      <a:pt x="4" y="4"/>
                    </a:cubicBezTo>
                    <a:cubicBezTo>
                      <a:pt x="4" y="4"/>
                      <a:pt x="3" y="4"/>
                      <a:pt x="3" y="4"/>
                    </a:cubicBezTo>
                    <a:cubicBezTo>
                      <a:pt x="3" y="6"/>
                      <a:pt x="2" y="7"/>
                      <a:pt x="0" y="9"/>
                    </a:cubicBezTo>
                    <a:cubicBezTo>
                      <a:pt x="1" y="11"/>
                      <a:pt x="1" y="14"/>
                      <a:pt x="1" y="18"/>
                    </a:cubicBezTo>
                    <a:cubicBezTo>
                      <a:pt x="1" y="19"/>
                      <a:pt x="2" y="21"/>
                      <a:pt x="2" y="22"/>
                    </a:cubicBezTo>
                    <a:cubicBezTo>
                      <a:pt x="4" y="20"/>
                      <a:pt x="6" y="17"/>
                      <a:pt x="9" y="14"/>
                    </a:cubicBezTo>
                    <a:cubicBezTo>
                      <a:pt x="8" y="9"/>
                      <a:pt x="7" y="4"/>
                      <a:pt x="6"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9" name="Freeform 287">
                <a:extLst>
                  <a:ext uri="{FF2B5EF4-FFF2-40B4-BE49-F238E27FC236}">
                    <a16:creationId xmlns:a16="http://schemas.microsoft.com/office/drawing/2014/main" id="{FAE95AB0-B873-41E6-B045-7ADCFC63E548}"/>
                  </a:ext>
                </a:extLst>
              </p:cNvPr>
              <p:cNvSpPr>
                <a:spLocks/>
              </p:cNvSpPr>
              <p:nvPr/>
            </p:nvSpPr>
            <p:spPr bwMode="auto">
              <a:xfrm>
                <a:off x="4690" y="3614"/>
                <a:ext cx="2" cy="3"/>
              </a:xfrm>
              <a:custGeom>
                <a:avLst/>
                <a:gdLst>
                  <a:gd name="T0" fmla="*/ 0 w 1"/>
                  <a:gd name="T1" fmla="*/ 0 h 1"/>
                  <a:gd name="T2" fmla="*/ 1 w 1"/>
                  <a:gd name="T3" fmla="*/ 1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1"/>
                    </a:cubicBezTo>
                    <a:cubicBezTo>
                      <a:pt x="1" y="1"/>
                      <a:pt x="1" y="1"/>
                      <a:pt x="1" y="1"/>
                    </a:cubicBezTo>
                    <a:cubicBezTo>
                      <a:pt x="1" y="0"/>
                      <a:pt x="1"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0" name="Freeform 288">
                <a:extLst>
                  <a:ext uri="{FF2B5EF4-FFF2-40B4-BE49-F238E27FC236}">
                    <a16:creationId xmlns:a16="http://schemas.microsoft.com/office/drawing/2014/main" id="{BB9F5A3D-234D-45CE-8028-70287ABA4B2E}"/>
                  </a:ext>
                </a:extLst>
              </p:cNvPr>
              <p:cNvSpPr>
                <a:spLocks/>
              </p:cNvSpPr>
              <p:nvPr/>
            </p:nvSpPr>
            <p:spPr bwMode="auto">
              <a:xfrm>
                <a:off x="4690" y="3614"/>
                <a:ext cx="2" cy="3"/>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1"/>
                    </a:cubicBezTo>
                    <a:cubicBezTo>
                      <a:pt x="1" y="1"/>
                      <a:pt x="1" y="0"/>
                      <a:pt x="1" y="0"/>
                    </a:cubicBezTo>
                    <a:cubicBezTo>
                      <a:pt x="1"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1" name="Freeform 289">
                <a:extLst>
                  <a:ext uri="{FF2B5EF4-FFF2-40B4-BE49-F238E27FC236}">
                    <a16:creationId xmlns:a16="http://schemas.microsoft.com/office/drawing/2014/main" id="{778431F5-D354-44D3-BDFE-41D5CCE7DA35}"/>
                  </a:ext>
                </a:extLst>
              </p:cNvPr>
              <p:cNvSpPr>
                <a:spLocks/>
              </p:cNvSpPr>
              <p:nvPr/>
            </p:nvSpPr>
            <p:spPr bwMode="auto">
              <a:xfrm>
                <a:off x="4790" y="3617"/>
                <a:ext cx="0" cy="4"/>
              </a:xfrm>
              <a:custGeom>
                <a:avLst/>
                <a:gdLst>
                  <a:gd name="T0" fmla="*/ 0 h 2"/>
                  <a:gd name="T1" fmla="*/ 2 h 2"/>
                  <a:gd name="T2" fmla="*/ 2 h 2"/>
                  <a:gd name="T3" fmla="*/ 0 h 2"/>
                  <a:gd name="T4" fmla="*/ 0 h 2"/>
                </a:gdLst>
                <a:ahLst/>
                <a:cxnLst>
                  <a:cxn ang="0">
                    <a:pos x="0" y="T0"/>
                  </a:cxn>
                  <a:cxn ang="0">
                    <a:pos x="0" y="T1"/>
                  </a:cxn>
                  <a:cxn ang="0">
                    <a:pos x="0" y="T2"/>
                  </a:cxn>
                  <a:cxn ang="0">
                    <a:pos x="0" y="T3"/>
                  </a:cxn>
                  <a:cxn ang="0">
                    <a:pos x="0" y="T4"/>
                  </a:cxn>
                </a:cxnLst>
                <a:rect l="0" t="0" r="r" b="b"/>
                <a:pathLst>
                  <a:path h="2">
                    <a:moveTo>
                      <a:pt x="0" y="0"/>
                    </a:moveTo>
                    <a:cubicBezTo>
                      <a:pt x="0" y="1"/>
                      <a:pt x="0" y="1"/>
                      <a:pt x="0" y="2"/>
                    </a:cubicBezTo>
                    <a:cubicBezTo>
                      <a:pt x="0" y="2"/>
                      <a:pt x="0" y="2"/>
                      <a:pt x="0" y="2"/>
                    </a:cubicBezTo>
                    <a:cubicBezTo>
                      <a:pt x="0" y="1"/>
                      <a:pt x="0" y="1"/>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2" name="Freeform 290">
                <a:extLst>
                  <a:ext uri="{FF2B5EF4-FFF2-40B4-BE49-F238E27FC236}">
                    <a16:creationId xmlns:a16="http://schemas.microsoft.com/office/drawing/2014/main" id="{56A5A6B8-FD1F-4914-A260-3740BEA74A3B}"/>
                  </a:ext>
                </a:extLst>
              </p:cNvPr>
              <p:cNvSpPr>
                <a:spLocks/>
              </p:cNvSpPr>
              <p:nvPr/>
            </p:nvSpPr>
            <p:spPr bwMode="auto">
              <a:xfrm>
                <a:off x="4790" y="3617"/>
                <a:ext cx="0" cy="4"/>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1"/>
                      <a:pt x="0" y="2"/>
                    </a:cubicBezTo>
                    <a:cubicBezTo>
                      <a:pt x="0" y="1"/>
                      <a:pt x="0"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3" name="Freeform 291">
                <a:extLst>
                  <a:ext uri="{FF2B5EF4-FFF2-40B4-BE49-F238E27FC236}">
                    <a16:creationId xmlns:a16="http://schemas.microsoft.com/office/drawing/2014/main" id="{C78A7B2B-4DAB-4959-AB2C-7DF7E4620925}"/>
                  </a:ext>
                </a:extLst>
              </p:cNvPr>
              <p:cNvSpPr>
                <a:spLocks noEditPoints="1"/>
              </p:cNvSpPr>
              <p:nvPr/>
            </p:nvSpPr>
            <p:spPr bwMode="auto">
              <a:xfrm>
                <a:off x="4652" y="3624"/>
                <a:ext cx="38" cy="45"/>
              </a:xfrm>
              <a:custGeom>
                <a:avLst/>
                <a:gdLst>
                  <a:gd name="T0" fmla="*/ 0 w 16"/>
                  <a:gd name="T1" fmla="*/ 19 h 19"/>
                  <a:gd name="T2" fmla="*/ 0 w 16"/>
                  <a:gd name="T3" fmla="*/ 19 h 19"/>
                  <a:gd name="T4" fmla="*/ 0 w 16"/>
                  <a:gd name="T5" fmla="*/ 19 h 19"/>
                  <a:gd name="T6" fmla="*/ 0 w 16"/>
                  <a:gd name="T7" fmla="*/ 19 h 19"/>
                  <a:gd name="T8" fmla="*/ 5 w 16"/>
                  <a:gd name="T9" fmla="*/ 16 h 19"/>
                  <a:gd name="T10" fmla="*/ 5 w 16"/>
                  <a:gd name="T11" fmla="*/ 16 h 19"/>
                  <a:gd name="T12" fmla="*/ 5 w 16"/>
                  <a:gd name="T13" fmla="*/ 16 h 19"/>
                  <a:gd name="T14" fmla="*/ 7 w 16"/>
                  <a:gd name="T15" fmla="*/ 14 h 19"/>
                  <a:gd name="T16" fmla="*/ 5 w 16"/>
                  <a:gd name="T17" fmla="*/ 16 h 19"/>
                  <a:gd name="T18" fmla="*/ 7 w 16"/>
                  <a:gd name="T19" fmla="*/ 14 h 19"/>
                  <a:gd name="T20" fmla="*/ 7 w 16"/>
                  <a:gd name="T21" fmla="*/ 14 h 19"/>
                  <a:gd name="T22" fmla="*/ 7 w 16"/>
                  <a:gd name="T23" fmla="*/ 14 h 19"/>
                  <a:gd name="T24" fmla="*/ 7 w 16"/>
                  <a:gd name="T25" fmla="*/ 14 h 19"/>
                  <a:gd name="T26" fmla="*/ 7 w 16"/>
                  <a:gd name="T27" fmla="*/ 14 h 19"/>
                  <a:gd name="T28" fmla="*/ 7 w 16"/>
                  <a:gd name="T29" fmla="*/ 14 h 19"/>
                  <a:gd name="T30" fmla="*/ 7 w 16"/>
                  <a:gd name="T31" fmla="*/ 14 h 19"/>
                  <a:gd name="T32" fmla="*/ 7 w 16"/>
                  <a:gd name="T33" fmla="*/ 14 h 19"/>
                  <a:gd name="T34" fmla="*/ 7 w 16"/>
                  <a:gd name="T35" fmla="*/ 14 h 19"/>
                  <a:gd name="T36" fmla="*/ 7 w 16"/>
                  <a:gd name="T37" fmla="*/ 14 h 19"/>
                  <a:gd name="T38" fmla="*/ 14 w 16"/>
                  <a:gd name="T39" fmla="*/ 8 h 19"/>
                  <a:gd name="T40" fmla="*/ 10 w 16"/>
                  <a:gd name="T41" fmla="*/ 12 h 19"/>
                  <a:gd name="T42" fmla="*/ 14 w 16"/>
                  <a:gd name="T43" fmla="*/ 8 h 19"/>
                  <a:gd name="T44" fmla="*/ 16 w 16"/>
                  <a:gd name="T45" fmla="*/ 0 h 19"/>
                  <a:gd name="T46" fmla="*/ 16 w 16"/>
                  <a:gd name="T47" fmla="*/ 4 h 19"/>
                  <a:gd name="T48" fmla="*/ 16 w 16"/>
                  <a:gd name="T4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19">
                    <a:moveTo>
                      <a:pt x="0" y="19"/>
                    </a:moveTo>
                    <a:cubicBezTo>
                      <a:pt x="0" y="19"/>
                      <a:pt x="0" y="19"/>
                      <a:pt x="0" y="19"/>
                    </a:cubicBezTo>
                    <a:cubicBezTo>
                      <a:pt x="0" y="19"/>
                      <a:pt x="0" y="19"/>
                      <a:pt x="0" y="19"/>
                    </a:cubicBezTo>
                    <a:cubicBezTo>
                      <a:pt x="0" y="19"/>
                      <a:pt x="0" y="19"/>
                      <a:pt x="0" y="19"/>
                    </a:cubicBezTo>
                    <a:moveTo>
                      <a:pt x="5" y="16"/>
                    </a:moveTo>
                    <a:cubicBezTo>
                      <a:pt x="5" y="16"/>
                      <a:pt x="5" y="16"/>
                      <a:pt x="5" y="16"/>
                    </a:cubicBezTo>
                    <a:cubicBezTo>
                      <a:pt x="5" y="16"/>
                      <a:pt x="5" y="16"/>
                      <a:pt x="5" y="16"/>
                    </a:cubicBezTo>
                    <a:moveTo>
                      <a:pt x="7" y="14"/>
                    </a:moveTo>
                    <a:cubicBezTo>
                      <a:pt x="7" y="15"/>
                      <a:pt x="6" y="15"/>
                      <a:pt x="5" y="16"/>
                    </a:cubicBezTo>
                    <a:cubicBezTo>
                      <a:pt x="6" y="15"/>
                      <a:pt x="7" y="15"/>
                      <a:pt x="7" y="14"/>
                    </a:cubicBezTo>
                    <a:moveTo>
                      <a:pt x="7" y="14"/>
                    </a:moveTo>
                    <a:cubicBezTo>
                      <a:pt x="7" y="14"/>
                      <a:pt x="7" y="14"/>
                      <a:pt x="7" y="14"/>
                    </a:cubicBezTo>
                    <a:cubicBezTo>
                      <a:pt x="7" y="14"/>
                      <a:pt x="7" y="14"/>
                      <a:pt x="7" y="14"/>
                    </a:cubicBezTo>
                    <a:moveTo>
                      <a:pt x="7" y="14"/>
                    </a:moveTo>
                    <a:cubicBezTo>
                      <a:pt x="7" y="14"/>
                      <a:pt x="7" y="14"/>
                      <a:pt x="7" y="14"/>
                    </a:cubicBezTo>
                    <a:cubicBezTo>
                      <a:pt x="7" y="14"/>
                      <a:pt x="7" y="14"/>
                      <a:pt x="7" y="14"/>
                    </a:cubicBezTo>
                    <a:moveTo>
                      <a:pt x="7" y="14"/>
                    </a:moveTo>
                    <a:cubicBezTo>
                      <a:pt x="7" y="14"/>
                      <a:pt x="7" y="14"/>
                      <a:pt x="7" y="14"/>
                    </a:cubicBezTo>
                    <a:cubicBezTo>
                      <a:pt x="7" y="14"/>
                      <a:pt x="7" y="14"/>
                      <a:pt x="7" y="14"/>
                    </a:cubicBezTo>
                    <a:moveTo>
                      <a:pt x="14" y="8"/>
                    </a:moveTo>
                    <a:cubicBezTo>
                      <a:pt x="13" y="9"/>
                      <a:pt x="12" y="10"/>
                      <a:pt x="10" y="12"/>
                    </a:cubicBezTo>
                    <a:cubicBezTo>
                      <a:pt x="12" y="10"/>
                      <a:pt x="13" y="9"/>
                      <a:pt x="14" y="8"/>
                    </a:cubicBezTo>
                    <a:moveTo>
                      <a:pt x="16" y="0"/>
                    </a:moveTo>
                    <a:cubicBezTo>
                      <a:pt x="16" y="1"/>
                      <a:pt x="16" y="3"/>
                      <a:pt x="16" y="4"/>
                    </a:cubicBezTo>
                    <a:cubicBezTo>
                      <a:pt x="16" y="3"/>
                      <a:pt x="16" y="1"/>
                      <a:pt x="16"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4" name="Freeform 292">
                <a:extLst>
                  <a:ext uri="{FF2B5EF4-FFF2-40B4-BE49-F238E27FC236}">
                    <a16:creationId xmlns:a16="http://schemas.microsoft.com/office/drawing/2014/main" id="{B1F2F14C-65DB-438B-9341-B55CB284BC4F}"/>
                  </a:ext>
                </a:extLst>
              </p:cNvPr>
              <p:cNvSpPr>
                <a:spLocks/>
              </p:cNvSpPr>
              <p:nvPr/>
            </p:nvSpPr>
            <p:spPr bwMode="auto">
              <a:xfrm>
                <a:off x="4640" y="3617"/>
                <a:ext cx="71" cy="83"/>
              </a:xfrm>
              <a:custGeom>
                <a:avLst/>
                <a:gdLst>
                  <a:gd name="T0" fmla="*/ 22 w 30"/>
                  <a:gd name="T1" fmla="*/ 0 h 35"/>
                  <a:gd name="T2" fmla="*/ 21 w 30"/>
                  <a:gd name="T3" fmla="*/ 3 h 35"/>
                  <a:gd name="T4" fmla="*/ 21 w 30"/>
                  <a:gd name="T5" fmla="*/ 3 h 35"/>
                  <a:gd name="T6" fmla="*/ 21 w 30"/>
                  <a:gd name="T7" fmla="*/ 7 h 35"/>
                  <a:gd name="T8" fmla="*/ 20 w 30"/>
                  <a:gd name="T9" fmla="*/ 9 h 35"/>
                  <a:gd name="T10" fmla="*/ 19 w 30"/>
                  <a:gd name="T11" fmla="*/ 11 h 35"/>
                  <a:gd name="T12" fmla="*/ 15 w 30"/>
                  <a:gd name="T13" fmla="*/ 15 h 35"/>
                  <a:gd name="T14" fmla="*/ 15 w 30"/>
                  <a:gd name="T15" fmla="*/ 15 h 35"/>
                  <a:gd name="T16" fmla="*/ 12 w 30"/>
                  <a:gd name="T17" fmla="*/ 17 h 35"/>
                  <a:gd name="T18" fmla="*/ 12 w 30"/>
                  <a:gd name="T19" fmla="*/ 17 h 35"/>
                  <a:gd name="T20" fmla="*/ 12 w 30"/>
                  <a:gd name="T21" fmla="*/ 17 h 35"/>
                  <a:gd name="T22" fmla="*/ 12 w 30"/>
                  <a:gd name="T23" fmla="*/ 17 h 35"/>
                  <a:gd name="T24" fmla="*/ 12 w 30"/>
                  <a:gd name="T25" fmla="*/ 17 h 35"/>
                  <a:gd name="T26" fmla="*/ 12 w 30"/>
                  <a:gd name="T27" fmla="*/ 17 h 35"/>
                  <a:gd name="T28" fmla="*/ 12 w 30"/>
                  <a:gd name="T29" fmla="*/ 17 h 35"/>
                  <a:gd name="T30" fmla="*/ 10 w 30"/>
                  <a:gd name="T31" fmla="*/ 19 h 35"/>
                  <a:gd name="T32" fmla="*/ 10 w 30"/>
                  <a:gd name="T33" fmla="*/ 19 h 35"/>
                  <a:gd name="T34" fmla="*/ 10 w 30"/>
                  <a:gd name="T35" fmla="*/ 19 h 35"/>
                  <a:gd name="T36" fmla="*/ 7 w 30"/>
                  <a:gd name="T37" fmla="*/ 21 h 35"/>
                  <a:gd name="T38" fmla="*/ 5 w 30"/>
                  <a:gd name="T39" fmla="*/ 22 h 35"/>
                  <a:gd name="T40" fmla="*/ 5 w 30"/>
                  <a:gd name="T41" fmla="*/ 22 h 35"/>
                  <a:gd name="T42" fmla="*/ 3 w 30"/>
                  <a:gd name="T43" fmla="*/ 26 h 35"/>
                  <a:gd name="T44" fmla="*/ 2 w 30"/>
                  <a:gd name="T45" fmla="*/ 29 h 35"/>
                  <a:gd name="T46" fmla="*/ 1 w 30"/>
                  <a:gd name="T47" fmla="*/ 31 h 35"/>
                  <a:gd name="T48" fmla="*/ 0 w 30"/>
                  <a:gd name="T49" fmla="*/ 35 h 35"/>
                  <a:gd name="T50" fmla="*/ 2 w 30"/>
                  <a:gd name="T51" fmla="*/ 34 h 35"/>
                  <a:gd name="T52" fmla="*/ 4 w 30"/>
                  <a:gd name="T53" fmla="*/ 33 h 35"/>
                  <a:gd name="T54" fmla="*/ 7 w 30"/>
                  <a:gd name="T55" fmla="*/ 32 h 35"/>
                  <a:gd name="T56" fmla="*/ 12 w 30"/>
                  <a:gd name="T57" fmla="*/ 29 h 35"/>
                  <a:gd name="T58" fmla="*/ 21 w 30"/>
                  <a:gd name="T59" fmla="*/ 22 h 35"/>
                  <a:gd name="T60" fmla="*/ 27 w 30"/>
                  <a:gd name="T61" fmla="*/ 14 h 35"/>
                  <a:gd name="T62" fmla="*/ 30 w 30"/>
                  <a:gd name="T63" fmla="*/ 8 h 35"/>
                  <a:gd name="T64" fmla="*/ 22 w 30"/>
                  <a:gd name="T6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5">
                    <a:moveTo>
                      <a:pt x="22" y="0"/>
                    </a:moveTo>
                    <a:cubicBezTo>
                      <a:pt x="22" y="1"/>
                      <a:pt x="22" y="2"/>
                      <a:pt x="21" y="3"/>
                    </a:cubicBezTo>
                    <a:cubicBezTo>
                      <a:pt x="21" y="3"/>
                      <a:pt x="21" y="3"/>
                      <a:pt x="21" y="3"/>
                    </a:cubicBezTo>
                    <a:cubicBezTo>
                      <a:pt x="21" y="4"/>
                      <a:pt x="21" y="6"/>
                      <a:pt x="21" y="7"/>
                    </a:cubicBezTo>
                    <a:cubicBezTo>
                      <a:pt x="20" y="7"/>
                      <a:pt x="20" y="8"/>
                      <a:pt x="20" y="9"/>
                    </a:cubicBezTo>
                    <a:cubicBezTo>
                      <a:pt x="19" y="9"/>
                      <a:pt x="19" y="10"/>
                      <a:pt x="19" y="11"/>
                    </a:cubicBezTo>
                    <a:cubicBezTo>
                      <a:pt x="18" y="12"/>
                      <a:pt x="17" y="13"/>
                      <a:pt x="15" y="15"/>
                    </a:cubicBezTo>
                    <a:cubicBezTo>
                      <a:pt x="15" y="15"/>
                      <a:pt x="15" y="15"/>
                      <a:pt x="15" y="15"/>
                    </a:cubicBezTo>
                    <a:cubicBezTo>
                      <a:pt x="14" y="16"/>
                      <a:pt x="13" y="16"/>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7"/>
                      <a:pt x="12" y="17"/>
                      <a:pt x="12" y="17"/>
                    </a:cubicBezTo>
                    <a:cubicBezTo>
                      <a:pt x="12" y="18"/>
                      <a:pt x="11" y="18"/>
                      <a:pt x="10" y="19"/>
                    </a:cubicBezTo>
                    <a:cubicBezTo>
                      <a:pt x="10" y="19"/>
                      <a:pt x="10" y="19"/>
                      <a:pt x="10" y="19"/>
                    </a:cubicBezTo>
                    <a:cubicBezTo>
                      <a:pt x="10" y="19"/>
                      <a:pt x="10" y="19"/>
                      <a:pt x="10" y="19"/>
                    </a:cubicBezTo>
                    <a:cubicBezTo>
                      <a:pt x="9" y="19"/>
                      <a:pt x="8" y="20"/>
                      <a:pt x="7" y="21"/>
                    </a:cubicBezTo>
                    <a:cubicBezTo>
                      <a:pt x="7" y="21"/>
                      <a:pt x="6" y="22"/>
                      <a:pt x="5" y="22"/>
                    </a:cubicBezTo>
                    <a:cubicBezTo>
                      <a:pt x="5" y="22"/>
                      <a:pt x="5" y="22"/>
                      <a:pt x="5" y="22"/>
                    </a:cubicBezTo>
                    <a:cubicBezTo>
                      <a:pt x="4" y="24"/>
                      <a:pt x="4" y="25"/>
                      <a:pt x="3" y="26"/>
                    </a:cubicBezTo>
                    <a:cubicBezTo>
                      <a:pt x="2" y="27"/>
                      <a:pt x="2" y="28"/>
                      <a:pt x="2" y="29"/>
                    </a:cubicBezTo>
                    <a:cubicBezTo>
                      <a:pt x="1" y="29"/>
                      <a:pt x="1" y="30"/>
                      <a:pt x="1" y="31"/>
                    </a:cubicBezTo>
                    <a:cubicBezTo>
                      <a:pt x="1" y="32"/>
                      <a:pt x="0" y="33"/>
                      <a:pt x="0" y="35"/>
                    </a:cubicBezTo>
                    <a:cubicBezTo>
                      <a:pt x="0" y="35"/>
                      <a:pt x="1" y="34"/>
                      <a:pt x="2" y="34"/>
                    </a:cubicBezTo>
                    <a:cubicBezTo>
                      <a:pt x="4" y="33"/>
                      <a:pt x="4" y="33"/>
                      <a:pt x="4" y="33"/>
                    </a:cubicBezTo>
                    <a:cubicBezTo>
                      <a:pt x="5" y="33"/>
                      <a:pt x="6" y="32"/>
                      <a:pt x="7" y="32"/>
                    </a:cubicBezTo>
                    <a:cubicBezTo>
                      <a:pt x="9" y="31"/>
                      <a:pt x="10" y="30"/>
                      <a:pt x="12" y="29"/>
                    </a:cubicBezTo>
                    <a:cubicBezTo>
                      <a:pt x="15" y="27"/>
                      <a:pt x="18" y="25"/>
                      <a:pt x="21" y="22"/>
                    </a:cubicBezTo>
                    <a:cubicBezTo>
                      <a:pt x="23" y="20"/>
                      <a:pt x="26" y="17"/>
                      <a:pt x="27" y="14"/>
                    </a:cubicBezTo>
                    <a:cubicBezTo>
                      <a:pt x="28" y="12"/>
                      <a:pt x="29" y="10"/>
                      <a:pt x="30" y="8"/>
                    </a:cubicBezTo>
                    <a:cubicBezTo>
                      <a:pt x="27" y="4"/>
                      <a:pt x="24" y="2"/>
                      <a:pt x="2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5" name="Freeform 293">
                <a:extLst>
                  <a:ext uri="{FF2B5EF4-FFF2-40B4-BE49-F238E27FC236}">
                    <a16:creationId xmlns:a16="http://schemas.microsoft.com/office/drawing/2014/main" id="{F59923B8-8D65-4A9C-AD48-E7235B4D6845}"/>
                  </a:ext>
                </a:extLst>
              </p:cNvPr>
              <p:cNvSpPr>
                <a:spLocks/>
              </p:cNvSpPr>
              <p:nvPr/>
            </p:nvSpPr>
            <p:spPr bwMode="auto">
              <a:xfrm>
                <a:off x="4589" y="3633"/>
                <a:ext cx="8" cy="12"/>
              </a:xfrm>
              <a:custGeom>
                <a:avLst/>
                <a:gdLst>
                  <a:gd name="T0" fmla="*/ 0 w 3"/>
                  <a:gd name="T1" fmla="*/ 0 h 5"/>
                  <a:gd name="T2" fmla="*/ 0 w 3"/>
                  <a:gd name="T3" fmla="*/ 1 h 5"/>
                  <a:gd name="T4" fmla="*/ 0 w 3"/>
                  <a:gd name="T5" fmla="*/ 1 h 5"/>
                  <a:gd name="T6" fmla="*/ 0 w 3"/>
                  <a:gd name="T7" fmla="*/ 1 h 5"/>
                  <a:gd name="T8" fmla="*/ 0 w 3"/>
                  <a:gd name="T9" fmla="*/ 1 h 5"/>
                  <a:gd name="T10" fmla="*/ 2 w 3"/>
                  <a:gd name="T11" fmla="*/ 5 h 5"/>
                  <a:gd name="T12" fmla="*/ 3 w 3"/>
                  <a:gd name="T13" fmla="*/ 5 h 5"/>
                  <a:gd name="T14" fmla="*/ 0 w 3"/>
                  <a:gd name="T15" fmla="*/ 0 h 5"/>
                  <a:gd name="T16" fmla="*/ 0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0" y="0"/>
                    </a:moveTo>
                    <a:cubicBezTo>
                      <a:pt x="0" y="1"/>
                      <a:pt x="0" y="1"/>
                      <a:pt x="0" y="1"/>
                    </a:cubicBezTo>
                    <a:cubicBezTo>
                      <a:pt x="0" y="1"/>
                      <a:pt x="0" y="1"/>
                      <a:pt x="0" y="1"/>
                    </a:cubicBezTo>
                    <a:cubicBezTo>
                      <a:pt x="0" y="1"/>
                      <a:pt x="0" y="1"/>
                      <a:pt x="0" y="1"/>
                    </a:cubicBezTo>
                    <a:cubicBezTo>
                      <a:pt x="0" y="1"/>
                      <a:pt x="0" y="1"/>
                      <a:pt x="0" y="1"/>
                    </a:cubicBezTo>
                    <a:cubicBezTo>
                      <a:pt x="1" y="2"/>
                      <a:pt x="2" y="4"/>
                      <a:pt x="2" y="5"/>
                    </a:cubicBezTo>
                    <a:cubicBezTo>
                      <a:pt x="2" y="5"/>
                      <a:pt x="2" y="5"/>
                      <a:pt x="3" y="5"/>
                    </a:cubicBezTo>
                    <a:cubicBezTo>
                      <a:pt x="1" y="4"/>
                      <a:pt x="1" y="2"/>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6" name="Freeform 294">
                <a:extLst>
                  <a:ext uri="{FF2B5EF4-FFF2-40B4-BE49-F238E27FC236}">
                    <a16:creationId xmlns:a16="http://schemas.microsoft.com/office/drawing/2014/main" id="{43CCF118-619B-4D17-9604-3FD709D0741B}"/>
                  </a:ext>
                </a:extLst>
              </p:cNvPr>
              <p:cNvSpPr>
                <a:spLocks/>
              </p:cNvSpPr>
              <p:nvPr/>
            </p:nvSpPr>
            <p:spPr bwMode="auto">
              <a:xfrm>
                <a:off x="4566" y="3624"/>
                <a:ext cx="28" cy="21"/>
              </a:xfrm>
              <a:custGeom>
                <a:avLst/>
                <a:gdLst>
                  <a:gd name="T0" fmla="*/ 0 w 12"/>
                  <a:gd name="T1" fmla="*/ 0 h 9"/>
                  <a:gd name="T2" fmla="*/ 0 w 12"/>
                  <a:gd name="T3" fmla="*/ 2 h 9"/>
                  <a:gd name="T4" fmla="*/ 1 w 12"/>
                  <a:gd name="T5" fmla="*/ 5 h 9"/>
                  <a:gd name="T6" fmla="*/ 4 w 12"/>
                  <a:gd name="T7" fmla="*/ 7 h 9"/>
                  <a:gd name="T8" fmla="*/ 12 w 12"/>
                  <a:gd name="T9" fmla="*/ 9 h 9"/>
                  <a:gd name="T10" fmla="*/ 12 w 12"/>
                  <a:gd name="T11" fmla="*/ 9 h 9"/>
                  <a:gd name="T12" fmla="*/ 10 w 12"/>
                  <a:gd name="T13" fmla="*/ 5 h 9"/>
                  <a:gd name="T14" fmla="*/ 0 w 12"/>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0" y="0"/>
                    </a:moveTo>
                    <a:cubicBezTo>
                      <a:pt x="0" y="1"/>
                      <a:pt x="0" y="1"/>
                      <a:pt x="0" y="2"/>
                    </a:cubicBezTo>
                    <a:cubicBezTo>
                      <a:pt x="0" y="3"/>
                      <a:pt x="1" y="4"/>
                      <a:pt x="1" y="5"/>
                    </a:cubicBezTo>
                    <a:cubicBezTo>
                      <a:pt x="2" y="6"/>
                      <a:pt x="3" y="6"/>
                      <a:pt x="4" y="7"/>
                    </a:cubicBezTo>
                    <a:cubicBezTo>
                      <a:pt x="7" y="8"/>
                      <a:pt x="10" y="8"/>
                      <a:pt x="12" y="9"/>
                    </a:cubicBezTo>
                    <a:cubicBezTo>
                      <a:pt x="12" y="9"/>
                      <a:pt x="12" y="9"/>
                      <a:pt x="12" y="9"/>
                    </a:cubicBezTo>
                    <a:cubicBezTo>
                      <a:pt x="12" y="8"/>
                      <a:pt x="11" y="6"/>
                      <a:pt x="10" y="5"/>
                    </a:cubicBezTo>
                    <a:cubicBezTo>
                      <a:pt x="7" y="4"/>
                      <a:pt x="4" y="3"/>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7" name="Freeform 295">
                <a:extLst>
                  <a:ext uri="{FF2B5EF4-FFF2-40B4-BE49-F238E27FC236}">
                    <a16:creationId xmlns:a16="http://schemas.microsoft.com/office/drawing/2014/main" id="{9979F6D0-AB0C-469B-97A7-244A6884BF14}"/>
                  </a:ext>
                </a:extLst>
              </p:cNvPr>
              <p:cNvSpPr>
                <a:spLocks/>
              </p:cNvSpPr>
              <p:nvPr/>
            </p:nvSpPr>
            <p:spPr bwMode="auto">
              <a:xfrm>
                <a:off x="4790" y="3629"/>
                <a:ext cx="0" cy="4"/>
              </a:xfrm>
              <a:custGeom>
                <a:avLst/>
                <a:gdLst>
                  <a:gd name="T0" fmla="*/ 0 h 2"/>
                  <a:gd name="T1" fmla="*/ 2 h 2"/>
                  <a:gd name="T2" fmla="*/ 2 h 2"/>
                  <a:gd name="T3" fmla="*/ 1 h 2"/>
                  <a:gd name="T4" fmla="*/ 0 h 2"/>
                  <a:gd name="T5" fmla="*/ 0 h 2"/>
                </a:gdLst>
                <a:ahLst/>
                <a:cxnLst>
                  <a:cxn ang="0">
                    <a:pos x="0" y="T0"/>
                  </a:cxn>
                  <a:cxn ang="0">
                    <a:pos x="0" y="T1"/>
                  </a:cxn>
                  <a:cxn ang="0">
                    <a:pos x="0" y="T2"/>
                  </a:cxn>
                  <a:cxn ang="0">
                    <a:pos x="0" y="T3"/>
                  </a:cxn>
                  <a:cxn ang="0">
                    <a:pos x="0" y="T4"/>
                  </a:cxn>
                  <a:cxn ang="0">
                    <a:pos x="0" y="T5"/>
                  </a:cxn>
                </a:cxnLst>
                <a:rect l="0" t="0" r="r" b="b"/>
                <a:pathLst>
                  <a:path h="2">
                    <a:moveTo>
                      <a:pt x="0" y="0"/>
                    </a:moveTo>
                    <a:cubicBezTo>
                      <a:pt x="0" y="1"/>
                      <a:pt x="0" y="1"/>
                      <a:pt x="0" y="2"/>
                    </a:cubicBezTo>
                    <a:cubicBezTo>
                      <a:pt x="0" y="2"/>
                      <a:pt x="0" y="2"/>
                      <a:pt x="0" y="2"/>
                    </a:cubicBezTo>
                    <a:cubicBezTo>
                      <a:pt x="0" y="2"/>
                      <a:pt x="0" y="1"/>
                      <a:pt x="0" y="1"/>
                    </a:cubicBezTo>
                    <a:cubicBezTo>
                      <a:pt x="0" y="1"/>
                      <a:pt x="0" y="1"/>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8" name="Freeform 296">
                <a:extLst>
                  <a:ext uri="{FF2B5EF4-FFF2-40B4-BE49-F238E27FC236}">
                    <a16:creationId xmlns:a16="http://schemas.microsoft.com/office/drawing/2014/main" id="{6AE77684-3245-44ED-9D5D-3866D99C4943}"/>
                  </a:ext>
                </a:extLst>
              </p:cNvPr>
              <p:cNvSpPr>
                <a:spLocks/>
              </p:cNvSpPr>
              <p:nvPr/>
            </p:nvSpPr>
            <p:spPr bwMode="auto">
              <a:xfrm>
                <a:off x="4790" y="3629"/>
                <a:ext cx="0" cy="2"/>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9" name="Freeform 297">
                <a:extLst>
                  <a:ext uri="{FF2B5EF4-FFF2-40B4-BE49-F238E27FC236}">
                    <a16:creationId xmlns:a16="http://schemas.microsoft.com/office/drawing/2014/main" id="{D5AD82AB-8617-48F7-A6B4-DA0F09F8B64D}"/>
                  </a:ext>
                </a:extLst>
              </p:cNvPr>
              <p:cNvSpPr>
                <a:spLocks/>
              </p:cNvSpPr>
              <p:nvPr/>
            </p:nvSpPr>
            <p:spPr bwMode="auto">
              <a:xfrm>
                <a:off x="4788" y="3640"/>
                <a:ext cx="0" cy="3"/>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0" name="Freeform 298">
                <a:extLst>
                  <a:ext uri="{FF2B5EF4-FFF2-40B4-BE49-F238E27FC236}">
                    <a16:creationId xmlns:a16="http://schemas.microsoft.com/office/drawing/2014/main" id="{57C5FCF2-116B-4030-80E1-F3633DC2DD05}"/>
                  </a:ext>
                </a:extLst>
              </p:cNvPr>
              <p:cNvSpPr>
                <a:spLocks noEditPoints="1"/>
              </p:cNvSpPr>
              <p:nvPr/>
            </p:nvSpPr>
            <p:spPr bwMode="auto">
              <a:xfrm>
                <a:off x="4487" y="3640"/>
                <a:ext cx="301" cy="103"/>
              </a:xfrm>
              <a:custGeom>
                <a:avLst/>
                <a:gdLst>
                  <a:gd name="T0" fmla="*/ 126 w 126"/>
                  <a:gd name="T1" fmla="*/ 0 h 43"/>
                  <a:gd name="T2" fmla="*/ 126 w 126"/>
                  <a:gd name="T3" fmla="*/ 1 h 43"/>
                  <a:gd name="T4" fmla="*/ 126 w 126"/>
                  <a:gd name="T5" fmla="*/ 0 h 43"/>
                  <a:gd name="T6" fmla="*/ 126 w 126"/>
                  <a:gd name="T7" fmla="*/ 0 h 43"/>
                  <a:gd name="T8" fmla="*/ 0 w 126"/>
                  <a:gd name="T9" fmla="*/ 0 h 43"/>
                  <a:gd name="T10" fmla="*/ 0 w 126"/>
                  <a:gd name="T11" fmla="*/ 1 h 43"/>
                  <a:gd name="T12" fmla="*/ 9 w 126"/>
                  <a:gd name="T13" fmla="*/ 23 h 43"/>
                  <a:gd name="T14" fmla="*/ 10 w 126"/>
                  <a:gd name="T15" fmla="*/ 26 h 43"/>
                  <a:gd name="T16" fmla="*/ 12 w 126"/>
                  <a:gd name="T17" fmla="*/ 28 h 43"/>
                  <a:gd name="T18" fmla="*/ 15 w 126"/>
                  <a:gd name="T19" fmla="*/ 33 h 43"/>
                  <a:gd name="T20" fmla="*/ 22 w 126"/>
                  <a:gd name="T21" fmla="*/ 42 h 43"/>
                  <a:gd name="T22" fmla="*/ 23 w 126"/>
                  <a:gd name="T23" fmla="*/ 43 h 43"/>
                  <a:gd name="T24" fmla="*/ 28 w 126"/>
                  <a:gd name="T25" fmla="*/ 42 h 43"/>
                  <a:gd name="T26" fmla="*/ 27 w 126"/>
                  <a:gd name="T27" fmla="*/ 42 h 43"/>
                  <a:gd name="T28" fmla="*/ 27 w 126"/>
                  <a:gd name="T29" fmla="*/ 42 h 43"/>
                  <a:gd name="T30" fmla="*/ 21 w 126"/>
                  <a:gd name="T31" fmla="*/ 37 h 43"/>
                  <a:gd name="T32" fmla="*/ 21 w 126"/>
                  <a:gd name="T33" fmla="*/ 36 h 43"/>
                  <a:gd name="T34" fmla="*/ 10 w 126"/>
                  <a:gd name="T35" fmla="*/ 22 h 43"/>
                  <a:gd name="T36" fmla="*/ 10 w 126"/>
                  <a:gd name="T37" fmla="*/ 22 h 43"/>
                  <a:gd name="T38" fmla="*/ 10 w 126"/>
                  <a:gd name="T39" fmla="*/ 22 h 43"/>
                  <a:gd name="T40" fmla="*/ 10 w 126"/>
                  <a:gd name="T41" fmla="*/ 21 h 43"/>
                  <a:gd name="T42" fmla="*/ 9 w 126"/>
                  <a:gd name="T43" fmla="*/ 20 h 43"/>
                  <a:gd name="T44" fmla="*/ 9 w 126"/>
                  <a:gd name="T45" fmla="*/ 20 h 43"/>
                  <a:gd name="T46" fmla="*/ 6 w 126"/>
                  <a:gd name="T47" fmla="*/ 14 h 43"/>
                  <a:gd name="T48" fmla="*/ 4 w 126"/>
                  <a:gd name="T49" fmla="*/ 7 h 43"/>
                  <a:gd name="T50" fmla="*/ 3 w 126"/>
                  <a:gd name="T51" fmla="*/ 3 h 43"/>
                  <a:gd name="T52" fmla="*/ 3 w 126"/>
                  <a:gd name="T53" fmla="*/ 2 h 43"/>
                  <a:gd name="T54" fmla="*/ 0 w 126"/>
                  <a:gd name="T5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6" h="43">
                    <a:moveTo>
                      <a:pt x="126" y="0"/>
                    </a:moveTo>
                    <a:cubicBezTo>
                      <a:pt x="126" y="0"/>
                      <a:pt x="126" y="1"/>
                      <a:pt x="126" y="1"/>
                    </a:cubicBezTo>
                    <a:cubicBezTo>
                      <a:pt x="126" y="1"/>
                      <a:pt x="126" y="1"/>
                      <a:pt x="126" y="0"/>
                    </a:cubicBezTo>
                    <a:cubicBezTo>
                      <a:pt x="126" y="0"/>
                      <a:pt x="126" y="0"/>
                      <a:pt x="126" y="0"/>
                    </a:cubicBezTo>
                    <a:moveTo>
                      <a:pt x="0" y="0"/>
                    </a:moveTo>
                    <a:cubicBezTo>
                      <a:pt x="0" y="0"/>
                      <a:pt x="0" y="1"/>
                      <a:pt x="0" y="1"/>
                    </a:cubicBezTo>
                    <a:cubicBezTo>
                      <a:pt x="2" y="8"/>
                      <a:pt x="5" y="16"/>
                      <a:pt x="9" y="23"/>
                    </a:cubicBezTo>
                    <a:cubicBezTo>
                      <a:pt x="10" y="26"/>
                      <a:pt x="10" y="26"/>
                      <a:pt x="10" y="26"/>
                    </a:cubicBezTo>
                    <a:cubicBezTo>
                      <a:pt x="12" y="28"/>
                      <a:pt x="12" y="28"/>
                      <a:pt x="12" y="28"/>
                    </a:cubicBezTo>
                    <a:cubicBezTo>
                      <a:pt x="13" y="30"/>
                      <a:pt x="14" y="32"/>
                      <a:pt x="15" y="33"/>
                    </a:cubicBezTo>
                    <a:cubicBezTo>
                      <a:pt x="17" y="36"/>
                      <a:pt x="19" y="39"/>
                      <a:pt x="22" y="42"/>
                    </a:cubicBezTo>
                    <a:cubicBezTo>
                      <a:pt x="22" y="42"/>
                      <a:pt x="22" y="43"/>
                      <a:pt x="23" y="43"/>
                    </a:cubicBezTo>
                    <a:cubicBezTo>
                      <a:pt x="24" y="43"/>
                      <a:pt x="26" y="42"/>
                      <a:pt x="28" y="42"/>
                    </a:cubicBezTo>
                    <a:cubicBezTo>
                      <a:pt x="27" y="42"/>
                      <a:pt x="27" y="42"/>
                      <a:pt x="27" y="42"/>
                    </a:cubicBezTo>
                    <a:cubicBezTo>
                      <a:pt x="27" y="42"/>
                      <a:pt x="27" y="42"/>
                      <a:pt x="27" y="42"/>
                    </a:cubicBezTo>
                    <a:cubicBezTo>
                      <a:pt x="27" y="42"/>
                      <a:pt x="24" y="40"/>
                      <a:pt x="21" y="37"/>
                    </a:cubicBezTo>
                    <a:cubicBezTo>
                      <a:pt x="21" y="37"/>
                      <a:pt x="21" y="36"/>
                      <a:pt x="21" y="36"/>
                    </a:cubicBezTo>
                    <a:cubicBezTo>
                      <a:pt x="17" y="32"/>
                      <a:pt x="13" y="27"/>
                      <a:pt x="10" y="22"/>
                    </a:cubicBezTo>
                    <a:cubicBezTo>
                      <a:pt x="10" y="22"/>
                      <a:pt x="10" y="22"/>
                      <a:pt x="10" y="22"/>
                    </a:cubicBezTo>
                    <a:cubicBezTo>
                      <a:pt x="10" y="22"/>
                      <a:pt x="10" y="22"/>
                      <a:pt x="10" y="22"/>
                    </a:cubicBezTo>
                    <a:cubicBezTo>
                      <a:pt x="10" y="21"/>
                      <a:pt x="10" y="21"/>
                      <a:pt x="10" y="21"/>
                    </a:cubicBezTo>
                    <a:cubicBezTo>
                      <a:pt x="9" y="21"/>
                      <a:pt x="9" y="21"/>
                      <a:pt x="9" y="20"/>
                    </a:cubicBezTo>
                    <a:cubicBezTo>
                      <a:pt x="9" y="20"/>
                      <a:pt x="9" y="20"/>
                      <a:pt x="9" y="20"/>
                    </a:cubicBezTo>
                    <a:cubicBezTo>
                      <a:pt x="8" y="19"/>
                      <a:pt x="7" y="17"/>
                      <a:pt x="6" y="14"/>
                    </a:cubicBezTo>
                    <a:cubicBezTo>
                      <a:pt x="5" y="12"/>
                      <a:pt x="5" y="10"/>
                      <a:pt x="4" y="7"/>
                    </a:cubicBezTo>
                    <a:cubicBezTo>
                      <a:pt x="3" y="5"/>
                      <a:pt x="3" y="4"/>
                      <a:pt x="3" y="3"/>
                    </a:cubicBezTo>
                    <a:cubicBezTo>
                      <a:pt x="3" y="2"/>
                      <a:pt x="3" y="2"/>
                      <a:pt x="3" y="2"/>
                    </a:cubicBezTo>
                    <a:cubicBezTo>
                      <a:pt x="2" y="1"/>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1" name="Freeform 299">
                <a:extLst>
                  <a:ext uri="{FF2B5EF4-FFF2-40B4-BE49-F238E27FC236}">
                    <a16:creationId xmlns:a16="http://schemas.microsoft.com/office/drawing/2014/main" id="{32A85370-63BD-47F8-B2B4-60502BA0693D}"/>
                  </a:ext>
                </a:extLst>
              </p:cNvPr>
              <p:cNvSpPr>
                <a:spLocks/>
              </p:cNvSpPr>
              <p:nvPr/>
            </p:nvSpPr>
            <p:spPr bwMode="auto">
              <a:xfrm>
                <a:off x="4783" y="3648"/>
                <a:ext cx="2" cy="9"/>
              </a:xfrm>
              <a:custGeom>
                <a:avLst/>
                <a:gdLst>
                  <a:gd name="T0" fmla="*/ 1 w 1"/>
                  <a:gd name="T1" fmla="*/ 0 h 4"/>
                  <a:gd name="T2" fmla="*/ 0 w 1"/>
                  <a:gd name="T3" fmla="*/ 4 h 4"/>
                  <a:gd name="T4" fmla="*/ 0 w 1"/>
                  <a:gd name="T5" fmla="*/ 4 h 4"/>
                  <a:gd name="T6" fmla="*/ 1 w 1"/>
                  <a:gd name="T7" fmla="*/ 0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2" name="Freeform 300">
                <a:extLst>
                  <a:ext uri="{FF2B5EF4-FFF2-40B4-BE49-F238E27FC236}">
                    <a16:creationId xmlns:a16="http://schemas.microsoft.com/office/drawing/2014/main" id="{D87EB6A3-19E5-40C2-B7F2-EA4B55DE8BA7}"/>
                  </a:ext>
                </a:extLst>
              </p:cNvPr>
              <p:cNvSpPr>
                <a:spLocks/>
              </p:cNvSpPr>
              <p:nvPr/>
            </p:nvSpPr>
            <p:spPr bwMode="auto">
              <a:xfrm>
                <a:off x="4780" y="3648"/>
                <a:ext cx="17" cy="43"/>
              </a:xfrm>
              <a:custGeom>
                <a:avLst/>
                <a:gdLst>
                  <a:gd name="T0" fmla="*/ 2 w 7"/>
                  <a:gd name="T1" fmla="*/ 0 h 18"/>
                  <a:gd name="T2" fmla="*/ 1 w 7"/>
                  <a:gd name="T3" fmla="*/ 4 h 18"/>
                  <a:gd name="T4" fmla="*/ 0 w 7"/>
                  <a:gd name="T5" fmla="*/ 5 h 18"/>
                  <a:gd name="T6" fmla="*/ 4 w 7"/>
                  <a:gd name="T7" fmla="*/ 18 h 18"/>
                  <a:gd name="T8" fmla="*/ 7 w 7"/>
                  <a:gd name="T9" fmla="*/ 12 h 18"/>
                  <a:gd name="T10" fmla="*/ 6 w 7"/>
                  <a:gd name="T11" fmla="*/ 8 h 18"/>
                  <a:gd name="T12" fmla="*/ 2 w 7"/>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7" h="18">
                    <a:moveTo>
                      <a:pt x="2" y="0"/>
                    </a:moveTo>
                    <a:cubicBezTo>
                      <a:pt x="2" y="1"/>
                      <a:pt x="1" y="2"/>
                      <a:pt x="1" y="4"/>
                    </a:cubicBezTo>
                    <a:cubicBezTo>
                      <a:pt x="1" y="4"/>
                      <a:pt x="1" y="5"/>
                      <a:pt x="0" y="5"/>
                    </a:cubicBezTo>
                    <a:cubicBezTo>
                      <a:pt x="2" y="9"/>
                      <a:pt x="3" y="14"/>
                      <a:pt x="4" y="18"/>
                    </a:cubicBezTo>
                    <a:cubicBezTo>
                      <a:pt x="5" y="16"/>
                      <a:pt x="6" y="14"/>
                      <a:pt x="7" y="12"/>
                    </a:cubicBezTo>
                    <a:cubicBezTo>
                      <a:pt x="7" y="11"/>
                      <a:pt x="6" y="9"/>
                      <a:pt x="6" y="8"/>
                    </a:cubicBezTo>
                    <a:cubicBezTo>
                      <a:pt x="5" y="5"/>
                      <a:pt x="4" y="2"/>
                      <a:pt x="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3" name="Freeform 301">
                <a:extLst>
                  <a:ext uri="{FF2B5EF4-FFF2-40B4-BE49-F238E27FC236}">
                    <a16:creationId xmlns:a16="http://schemas.microsoft.com/office/drawing/2014/main" id="{DF67AE5B-CC08-4FD6-94F9-21804256DE08}"/>
                  </a:ext>
                </a:extLst>
              </p:cNvPr>
              <p:cNvSpPr>
                <a:spLocks/>
              </p:cNvSpPr>
              <p:nvPr/>
            </p:nvSpPr>
            <p:spPr bwMode="auto">
              <a:xfrm>
                <a:off x="4597" y="364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4" name="Freeform 302">
                <a:extLst>
                  <a:ext uri="{FF2B5EF4-FFF2-40B4-BE49-F238E27FC236}">
                    <a16:creationId xmlns:a16="http://schemas.microsoft.com/office/drawing/2014/main" id="{BC876819-1DA1-437D-A385-64ED8D766694}"/>
                  </a:ext>
                </a:extLst>
              </p:cNvPr>
              <p:cNvSpPr>
                <a:spLocks/>
              </p:cNvSpPr>
              <p:nvPr/>
            </p:nvSpPr>
            <p:spPr bwMode="auto">
              <a:xfrm>
                <a:off x="4597" y="3648"/>
                <a:ext cx="2" cy="2"/>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0" y="1"/>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5" name="Freeform 303">
                <a:extLst>
                  <a:ext uri="{FF2B5EF4-FFF2-40B4-BE49-F238E27FC236}">
                    <a16:creationId xmlns:a16="http://schemas.microsoft.com/office/drawing/2014/main" id="{DBEBF78B-3808-4BFB-8693-304284B3CD95}"/>
                  </a:ext>
                </a:extLst>
              </p:cNvPr>
              <p:cNvSpPr>
                <a:spLocks/>
              </p:cNvSpPr>
              <p:nvPr/>
            </p:nvSpPr>
            <p:spPr bwMode="auto">
              <a:xfrm>
                <a:off x="4606" y="366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6" name="Freeform 304">
                <a:extLst>
                  <a:ext uri="{FF2B5EF4-FFF2-40B4-BE49-F238E27FC236}">
                    <a16:creationId xmlns:a16="http://schemas.microsoft.com/office/drawing/2014/main" id="{456BC688-BB14-4A50-B8E8-ED55BC1AFBE2}"/>
                  </a:ext>
                </a:extLst>
              </p:cNvPr>
              <p:cNvSpPr>
                <a:spLocks/>
              </p:cNvSpPr>
              <p:nvPr/>
            </p:nvSpPr>
            <p:spPr bwMode="auto">
              <a:xfrm>
                <a:off x="4599" y="3652"/>
                <a:ext cx="7" cy="8"/>
              </a:xfrm>
              <a:custGeom>
                <a:avLst/>
                <a:gdLst>
                  <a:gd name="T0" fmla="*/ 0 w 3"/>
                  <a:gd name="T1" fmla="*/ 0 h 3"/>
                  <a:gd name="T2" fmla="*/ 0 w 3"/>
                  <a:gd name="T3" fmla="*/ 0 h 3"/>
                  <a:gd name="T4" fmla="*/ 3 w 3"/>
                  <a:gd name="T5" fmla="*/ 3 h 3"/>
                  <a:gd name="T6" fmla="*/ 3 w 3"/>
                  <a:gd name="T7" fmla="*/ 3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0"/>
                      <a:pt x="0" y="0"/>
                      <a:pt x="0" y="0"/>
                    </a:cubicBezTo>
                    <a:cubicBezTo>
                      <a:pt x="1" y="1"/>
                      <a:pt x="2" y="2"/>
                      <a:pt x="3" y="3"/>
                    </a:cubicBezTo>
                    <a:cubicBezTo>
                      <a:pt x="3" y="3"/>
                      <a:pt x="3" y="3"/>
                      <a:pt x="3" y="3"/>
                    </a:cubicBezTo>
                    <a:cubicBezTo>
                      <a:pt x="2" y="2"/>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7" name="Freeform 305">
                <a:extLst>
                  <a:ext uri="{FF2B5EF4-FFF2-40B4-BE49-F238E27FC236}">
                    <a16:creationId xmlns:a16="http://schemas.microsoft.com/office/drawing/2014/main" id="{2F011FD5-D925-47EC-852F-80C09A8076FD}"/>
                  </a:ext>
                </a:extLst>
              </p:cNvPr>
              <p:cNvSpPr>
                <a:spLocks noEditPoints="1"/>
              </p:cNvSpPr>
              <p:nvPr/>
            </p:nvSpPr>
            <p:spPr bwMode="auto">
              <a:xfrm>
                <a:off x="4616" y="3669"/>
                <a:ext cx="7" cy="5"/>
              </a:xfrm>
              <a:custGeom>
                <a:avLst/>
                <a:gdLst>
                  <a:gd name="T0" fmla="*/ 3 w 3"/>
                  <a:gd name="T1" fmla="*/ 1 h 2"/>
                  <a:gd name="T2" fmla="*/ 3 w 3"/>
                  <a:gd name="T3" fmla="*/ 1 h 2"/>
                  <a:gd name="T4" fmla="*/ 3 w 3"/>
                  <a:gd name="T5" fmla="*/ 2 h 2"/>
                  <a:gd name="T6" fmla="*/ 3 w 3"/>
                  <a:gd name="T7" fmla="*/ 1 h 2"/>
                  <a:gd name="T8" fmla="*/ 0 w 3"/>
                  <a:gd name="T9" fmla="*/ 0 h 2"/>
                  <a:gd name="T10" fmla="*/ 0 w 3"/>
                  <a:gd name="T11" fmla="*/ 0 h 2"/>
                  <a:gd name="T12" fmla="*/ 0 w 3"/>
                  <a:gd name="T13" fmla="*/ 0 h 2"/>
                  <a:gd name="T14" fmla="*/ 0 w 3"/>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2">
                    <a:moveTo>
                      <a:pt x="3" y="1"/>
                    </a:moveTo>
                    <a:cubicBezTo>
                      <a:pt x="3" y="1"/>
                      <a:pt x="3" y="1"/>
                      <a:pt x="3" y="1"/>
                    </a:cubicBezTo>
                    <a:cubicBezTo>
                      <a:pt x="3" y="1"/>
                      <a:pt x="3" y="1"/>
                      <a:pt x="3" y="2"/>
                    </a:cubicBezTo>
                    <a:cubicBezTo>
                      <a:pt x="3" y="1"/>
                      <a:pt x="3" y="1"/>
                      <a:pt x="3" y="1"/>
                    </a:cubicBezTo>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8" name="Freeform 306">
                <a:extLst>
                  <a:ext uri="{FF2B5EF4-FFF2-40B4-BE49-F238E27FC236}">
                    <a16:creationId xmlns:a16="http://schemas.microsoft.com/office/drawing/2014/main" id="{73839C92-83BC-492E-A75A-9C1C5EF1BF41}"/>
                  </a:ext>
                </a:extLst>
              </p:cNvPr>
              <p:cNvSpPr>
                <a:spLocks/>
              </p:cNvSpPr>
              <p:nvPr/>
            </p:nvSpPr>
            <p:spPr bwMode="auto">
              <a:xfrm>
                <a:off x="4616" y="3669"/>
                <a:ext cx="7" cy="3"/>
              </a:xfrm>
              <a:custGeom>
                <a:avLst/>
                <a:gdLst>
                  <a:gd name="T0" fmla="*/ 0 w 3"/>
                  <a:gd name="T1" fmla="*/ 0 h 1"/>
                  <a:gd name="T2" fmla="*/ 3 w 3"/>
                  <a:gd name="T3" fmla="*/ 1 h 1"/>
                  <a:gd name="T4" fmla="*/ 3 w 3"/>
                  <a:gd name="T5" fmla="*/ 1 h 1"/>
                  <a:gd name="T6" fmla="*/ 0 w 3"/>
                  <a:gd name="T7" fmla="*/ 0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1" y="0"/>
                      <a:pt x="2" y="1"/>
                      <a:pt x="3" y="1"/>
                    </a:cubicBezTo>
                    <a:cubicBezTo>
                      <a:pt x="3" y="1"/>
                      <a:pt x="3" y="1"/>
                      <a:pt x="3" y="1"/>
                    </a:cubicBezTo>
                    <a:cubicBezTo>
                      <a:pt x="2" y="1"/>
                      <a:pt x="1"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9" name="Freeform 307">
                <a:extLst>
                  <a:ext uri="{FF2B5EF4-FFF2-40B4-BE49-F238E27FC236}">
                    <a16:creationId xmlns:a16="http://schemas.microsoft.com/office/drawing/2014/main" id="{9C496551-40A5-4054-A836-850AB1B84CD9}"/>
                  </a:ext>
                </a:extLst>
              </p:cNvPr>
              <p:cNvSpPr>
                <a:spLocks/>
              </p:cNvSpPr>
              <p:nvPr/>
            </p:nvSpPr>
            <p:spPr bwMode="auto">
              <a:xfrm>
                <a:off x="4649" y="3669"/>
                <a:ext cx="3" cy="3"/>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1"/>
                      <a:pt x="0" y="1"/>
                    </a:cubicBezTo>
                    <a:cubicBezTo>
                      <a:pt x="0" y="1"/>
                      <a:pt x="0" y="1"/>
                      <a:pt x="0" y="1"/>
                    </a:cubicBezTo>
                    <a:cubicBezTo>
                      <a:pt x="0" y="1"/>
                      <a:pt x="1" y="0"/>
                      <a:pt x="1" y="0"/>
                    </a:cubicBezTo>
                    <a:cubicBezTo>
                      <a:pt x="1" y="0"/>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0" name="Freeform 308">
                <a:extLst>
                  <a:ext uri="{FF2B5EF4-FFF2-40B4-BE49-F238E27FC236}">
                    <a16:creationId xmlns:a16="http://schemas.microsoft.com/office/drawing/2014/main" id="{6F2970A6-863D-4181-A207-5EE8F05462D6}"/>
                  </a:ext>
                </a:extLst>
              </p:cNvPr>
              <p:cNvSpPr>
                <a:spLocks/>
              </p:cNvSpPr>
              <p:nvPr/>
            </p:nvSpPr>
            <p:spPr bwMode="auto">
              <a:xfrm>
                <a:off x="4649" y="3669"/>
                <a:ext cx="3" cy="3"/>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0" y="1"/>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1" name="Freeform 309">
                <a:extLst>
                  <a:ext uri="{FF2B5EF4-FFF2-40B4-BE49-F238E27FC236}">
                    <a16:creationId xmlns:a16="http://schemas.microsoft.com/office/drawing/2014/main" id="{C3EA66CB-85D1-48A8-A566-8765AA99F177}"/>
                  </a:ext>
                </a:extLst>
              </p:cNvPr>
              <p:cNvSpPr>
                <a:spLocks/>
              </p:cNvSpPr>
              <p:nvPr/>
            </p:nvSpPr>
            <p:spPr bwMode="auto">
              <a:xfrm>
                <a:off x="4647" y="3672"/>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2" name="Oval 310">
                <a:extLst>
                  <a:ext uri="{FF2B5EF4-FFF2-40B4-BE49-F238E27FC236}">
                    <a16:creationId xmlns:a16="http://schemas.microsoft.com/office/drawing/2014/main" id="{E8CB96DA-6293-4EA5-B80A-8CB82349C53F}"/>
                  </a:ext>
                </a:extLst>
              </p:cNvPr>
              <p:cNvSpPr>
                <a:spLocks noChangeArrowheads="1"/>
              </p:cNvSpPr>
              <p:nvPr/>
            </p:nvSpPr>
            <p:spPr bwMode="auto">
              <a:xfrm>
                <a:off x="4647" y="3672"/>
                <a:ext cx="1" cy="1"/>
              </a:xfrm>
              <a:prstGeom prst="ellipse">
                <a:avLst/>
              </a:pr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3" name="Freeform 311">
                <a:extLst>
                  <a:ext uri="{FF2B5EF4-FFF2-40B4-BE49-F238E27FC236}">
                    <a16:creationId xmlns:a16="http://schemas.microsoft.com/office/drawing/2014/main" id="{57D1CC0A-FCF4-432F-9914-66C47B316433}"/>
                  </a:ext>
                </a:extLst>
              </p:cNvPr>
              <p:cNvSpPr>
                <a:spLocks/>
              </p:cNvSpPr>
              <p:nvPr/>
            </p:nvSpPr>
            <p:spPr bwMode="auto">
              <a:xfrm>
                <a:off x="4642" y="3674"/>
                <a:ext cx="2"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0" y="0"/>
                      <a:pt x="0" y="0"/>
                      <a:pt x="0" y="0"/>
                    </a:cubicBezTo>
                    <a:cubicBezTo>
                      <a:pt x="0" y="0"/>
                      <a:pt x="0" y="0"/>
                      <a:pt x="0" y="0"/>
                    </a:cubicBezTo>
                    <a:cubicBezTo>
                      <a:pt x="0" y="0"/>
                      <a:pt x="0" y="0"/>
                      <a:pt x="1" y="0"/>
                    </a:cubicBezTo>
                    <a:cubicBezTo>
                      <a:pt x="1" y="0"/>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4" name="Freeform 312">
                <a:extLst>
                  <a:ext uri="{FF2B5EF4-FFF2-40B4-BE49-F238E27FC236}">
                    <a16:creationId xmlns:a16="http://schemas.microsoft.com/office/drawing/2014/main" id="{AE23DD7E-73A5-45F3-8148-9DB1E6A7E575}"/>
                  </a:ext>
                </a:extLst>
              </p:cNvPr>
              <p:cNvSpPr>
                <a:spLocks/>
              </p:cNvSpPr>
              <p:nvPr/>
            </p:nvSpPr>
            <p:spPr bwMode="auto">
              <a:xfrm>
                <a:off x="4642" y="3674"/>
                <a:ext cx="2"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5" name="Freeform 313">
                <a:extLst>
                  <a:ext uri="{FF2B5EF4-FFF2-40B4-BE49-F238E27FC236}">
                    <a16:creationId xmlns:a16="http://schemas.microsoft.com/office/drawing/2014/main" id="{83E2C15D-27EB-4152-BC7E-3CF19E4DDF4A}"/>
                  </a:ext>
                </a:extLst>
              </p:cNvPr>
              <p:cNvSpPr>
                <a:spLocks/>
              </p:cNvSpPr>
              <p:nvPr/>
            </p:nvSpPr>
            <p:spPr bwMode="auto">
              <a:xfrm>
                <a:off x="4642" y="3674"/>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6" name="Freeform 314">
                <a:extLst>
                  <a:ext uri="{FF2B5EF4-FFF2-40B4-BE49-F238E27FC236}">
                    <a16:creationId xmlns:a16="http://schemas.microsoft.com/office/drawing/2014/main" id="{C9E23BA5-55C8-4AC9-AAF5-5F1C2CABD592}"/>
                  </a:ext>
                </a:extLst>
              </p:cNvPr>
              <p:cNvSpPr>
                <a:spLocks/>
              </p:cNvSpPr>
              <p:nvPr/>
            </p:nvSpPr>
            <p:spPr bwMode="auto">
              <a:xfrm>
                <a:off x="4642" y="367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7" name="Freeform 315">
                <a:extLst>
                  <a:ext uri="{FF2B5EF4-FFF2-40B4-BE49-F238E27FC236}">
                    <a16:creationId xmlns:a16="http://schemas.microsoft.com/office/drawing/2014/main" id="{2C624A87-D852-4E6A-86A0-695A28AA3E10}"/>
                  </a:ext>
                </a:extLst>
              </p:cNvPr>
              <p:cNvSpPr>
                <a:spLocks/>
              </p:cNvSpPr>
              <p:nvPr/>
            </p:nvSpPr>
            <p:spPr bwMode="auto">
              <a:xfrm>
                <a:off x="4632" y="367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8" name="Oval 316">
                <a:extLst>
                  <a:ext uri="{FF2B5EF4-FFF2-40B4-BE49-F238E27FC236}">
                    <a16:creationId xmlns:a16="http://schemas.microsoft.com/office/drawing/2014/main" id="{DCCD0DDD-BFD5-4D37-8D49-78B58D05344D}"/>
                  </a:ext>
                </a:extLst>
              </p:cNvPr>
              <p:cNvSpPr>
                <a:spLocks noChangeArrowheads="1"/>
              </p:cNvSpPr>
              <p:nvPr/>
            </p:nvSpPr>
            <p:spPr bwMode="auto">
              <a:xfrm>
                <a:off x="4632" y="3676"/>
                <a:ext cx="1" cy="1"/>
              </a:xfrm>
              <a:prstGeom prst="ellipse">
                <a:avLst/>
              </a:pr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9" name="Freeform 317">
                <a:extLst>
                  <a:ext uri="{FF2B5EF4-FFF2-40B4-BE49-F238E27FC236}">
                    <a16:creationId xmlns:a16="http://schemas.microsoft.com/office/drawing/2014/main" id="{E9220291-AAA6-44BC-9227-3787743D707F}"/>
                  </a:ext>
                </a:extLst>
              </p:cNvPr>
              <p:cNvSpPr>
                <a:spLocks noEditPoints="1"/>
              </p:cNvSpPr>
              <p:nvPr/>
            </p:nvSpPr>
            <p:spPr bwMode="auto">
              <a:xfrm>
                <a:off x="4635" y="3676"/>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0" name="Freeform 318">
                <a:extLst>
                  <a:ext uri="{FF2B5EF4-FFF2-40B4-BE49-F238E27FC236}">
                    <a16:creationId xmlns:a16="http://schemas.microsoft.com/office/drawing/2014/main" id="{FCD25A70-7A71-474B-AE03-AAA98B2389D3}"/>
                  </a:ext>
                </a:extLst>
              </p:cNvPr>
              <p:cNvSpPr>
                <a:spLocks/>
              </p:cNvSpPr>
              <p:nvPr/>
            </p:nvSpPr>
            <p:spPr bwMode="auto">
              <a:xfrm>
                <a:off x="4609" y="3676"/>
                <a:ext cx="28" cy="22"/>
              </a:xfrm>
              <a:custGeom>
                <a:avLst/>
                <a:gdLst>
                  <a:gd name="T0" fmla="*/ 11 w 12"/>
                  <a:gd name="T1" fmla="*/ 0 h 9"/>
                  <a:gd name="T2" fmla="*/ 0 w 12"/>
                  <a:gd name="T3" fmla="*/ 6 h 9"/>
                  <a:gd name="T4" fmla="*/ 2 w 12"/>
                  <a:gd name="T5" fmla="*/ 7 h 9"/>
                  <a:gd name="T6" fmla="*/ 6 w 12"/>
                  <a:gd name="T7" fmla="*/ 9 h 9"/>
                  <a:gd name="T8" fmla="*/ 9 w 12"/>
                  <a:gd name="T9" fmla="*/ 7 h 9"/>
                  <a:gd name="T10" fmla="*/ 10 w 12"/>
                  <a:gd name="T11" fmla="*/ 6 h 9"/>
                  <a:gd name="T12" fmla="*/ 11 w 12"/>
                  <a:gd name="T13" fmla="*/ 5 h 9"/>
                  <a:gd name="T14" fmla="*/ 11 w 12"/>
                  <a:gd name="T15" fmla="*/ 3 h 9"/>
                  <a:gd name="T16" fmla="*/ 11 w 12"/>
                  <a:gd name="T17" fmla="*/ 0 h 9"/>
                  <a:gd name="T18" fmla="*/ 11 w 12"/>
                  <a:gd name="T19" fmla="*/ 0 h 9"/>
                  <a:gd name="T20" fmla="*/ 11 w 12"/>
                  <a:gd name="T21" fmla="*/ 0 h 9"/>
                  <a:gd name="T22" fmla="*/ 11 w 12"/>
                  <a:gd name="T23" fmla="*/ 0 h 9"/>
                  <a:gd name="T24" fmla="*/ 11 w 12"/>
                  <a:gd name="T25" fmla="*/ 0 h 9"/>
                  <a:gd name="T26" fmla="*/ 11 w 12"/>
                  <a:gd name="T27" fmla="*/ 0 h 9"/>
                  <a:gd name="T28" fmla="*/ 11 w 12"/>
                  <a:gd name="T29" fmla="*/ 0 h 9"/>
                  <a:gd name="T30" fmla="*/ 11 w 12"/>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9">
                    <a:moveTo>
                      <a:pt x="11" y="0"/>
                    </a:moveTo>
                    <a:cubicBezTo>
                      <a:pt x="9" y="3"/>
                      <a:pt x="6" y="5"/>
                      <a:pt x="0" y="6"/>
                    </a:cubicBezTo>
                    <a:cubicBezTo>
                      <a:pt x="1" y="6"/>
                      <a:pt x="2" y="7"/>
                      <a:pt x="2" y="7"/>
                    </a:cubicBezTo>
                    <a:cubicBezTo>
                      <a:pt x="3" y="8"/>
                      <a:pt x="5" y="8"/>
                      <a:pt x="6" y="9"/>
                    </a:cubicBezTo>
                    <a:cubicBezTo>
                      <a:pt x="7" y="8"/>
                      <a:pt x="8" y="7"/>
                      <a:pt x="9" y="7"/>
                    </a:cubicBezTo>
                    <a:cubicBezTo>
                      <a:pt x="10" y="6"/>
                      <a:pt x="10" y="6"/>
                      <a:pt x="10" y="6"/>
                    </a:cubicBezTo>
                    <a:cubicBezTo>
                      <a:pt x="11" y="5"/>
                      <a:pt x="11" y="5"/>
                      <a:pt x="11" y="5"/>
                    </a:cubicBezTo>
                    <a:cubicBezTo>
                      <a:pt x="11" y="4"/>
                      <a:pt x="11" y="4"/>
                      <a:pt x="11" y="3"/>
                    </a:cubicBezTo>
                    <a:cubicBezTo>
                      <a:pt x="12" y="2"/>
                      <a:pt x="12" y="1"/>
                      <a:pt x="11" y="0"/>
                    </a:cubicBezTo>
                    <a:cubicBezTo>
                      <a:pt x="11" y="0"/>
                      <a:pt x="11" y="0"/>
                      <a:pt x="11" y="0"/>
                    </a:cubicBezTo>
                    <a:cubicBezTo>
                      <a:pt x="11" y="0"/>
                      <a:pt x="11" y="0"/>
                      <a:pt x="11" y="0"/>
                    </a:cubicBezTo>
                    <a:cubicBezTo>
                      <a:pt x="11" y="0"/>
                      <a:pt x="11" y="0"/>
                      <a:pt x="11" y="0"/>
                    </a:cubicBezTo>
                    <a:cubicBezTo>
                      <a:pt x="11" y="0"/>
                      <a:pt x="11" y="0"/>
                      <a:pt x="11" y="0"/>
                    </a:cubicBezTo>
                    <a:cubicBezTo>
                      <a:pt x="11" y="0"/>
                      <a:pt x="11" y="0"/>
                      <a:pt x="11" y="0"/>
                    </a:cubicBezTo>
                    <a:cubicBezTo>
                      <a:pt x="11" y="0"/>
                      <a:pt x="11" y="0"/>
                      <a:pt x="11" y="0"/>
                    </a:cubicBezTo>
                    <a:cubicBezTo>
                      <a:pt x="11" y="0"/>
                      <a:pt x="11" y="0"/>
                      <a:pt x="1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1" name="Freeform 319">
                <a:extLst>
                  <a:ext uri="{FF2B5EF4-FFF2-40B4-BE49-F238E27FC236}">
                    <a16:creationId xmlns:a16="http://schemas.microsoft.com/office/drawing/2014/main" id="{6347D5FE-E36E-4431-96DB-46736571D99C}"/>
                  </a:ext>
                </a:extLst>
              </p:cNvPr>
              <p:cNvSpPr>
                <a:spLocks/>
              </p:cNvSpPr>
              <p:nvPr/>
            </p:nvSpPr>
            <p:spPr bwMode="auto">
              <a:xfrm>
                <a:off x="4704" y="3750"/>
                <a:ext cx="2" cy="0"/>
              </a:xfrm>
              <a:custGeom>
                <a:avLst/>
                <a:gdLst>
                  <a:gd name="T0" fmla="*/ 1 w 1"/>
                  <a:gd name="T1" fmla="*/ 0 w 1"/>
                  <a:gd name="T2" fmla="*/ 0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0" y="0"/>
                      <a:pt x="0" y="0"/>
                    </a:cubicBezTo>
                    <a:cubicBezTo>
                      <a:pt x="0" y="0"/>
                      <a:pt x="0" y="0"/>
                      <a:pt x="0" y="0"/>
                    </a:cubicBezTo>
                    <a:cubicBezTo>
                      <a:pt x="0" y="0"/>
                      <a:pt x="0" y="0"/>
                      <a:pt x="0" y="0"/>
                    </a:cubicBezTo>
                    <a:cubicBezTo>
                      <a:pt x="0" y="0"/>
                      <a:pt x="0"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2" name="Freeform 320">
                <a:extLst>
                  <a:ext uri="{FF2B5EF4-FFF2-40B4-BE49-F238E27FC236}">
                    <a16:creationId xmlns:a16="http://schemas.microsoft.com/office/drawing/2014/main" id="{50FE7419-EEF4-4EC9-AD49-80B1FB6904E9}"/>
                  </a:ext>
                </a:extLst>
              </p:cNvPr>
              <p:cNvSpPr>
                <a:spLocks/>
              </p:cNvSpPr>
              <p:nvPr/>
            </p:nvSpPr>
            <p:spPr bwMode="auto">
              <a:xfrm>
                <a:off x="4685" y="3686"/>
                <a:ext cx="88" cy="100"/>
              </a:xfrm>
              <a:custGeom>
                <a:avLst/>
                <a:gdLst>
                  <a:gd name="T0" fmla="*/ 36 w 37"/>
                  <a:gd name="T1" fmla="*/ 0 h 42"/>
                  <a:gd name="T2" fmla="*/ 34 w 37"/>
                  <a:gd name="T3" fmla="*/ 2 h 42"/>
                  <a:gd name="T4" fmla="*/ 34 w 37"/>
                  <a:gd name="T5" fmla="*/ 2 h 42"/>
                  <a:gd name="T6" fmla="*/ 34 w 37"/>
                  <a:gd name="T7" fmla="*/ 3 h 42"/>
                  <a:gd name="T8" fmla="*/ 33 w 37"/>
                  <a:gd name="T9" fmla="*/ 4 h 42"/>
                  <a:gd name="T10" fmla="*/ 33 w 37"/>
                  <a:gd name="T11" fmla="*/ 4 h 42"/>
                  <a:gd name="T12" fmla="*/ 32 w 37"/>
                  <a:gd name="T13" fmla="*/ 6 h 42"/>
                  <a:gd name="T14" fmla="*/ 31 w 37"/>
                  <a:gd name="T15" fmla="*/ 7 h 42"/>
                  <a:gd name="T16" fmla="*/ 29 w 37"/>
                  <a:gd name="T17" fmla="*/ 10 h 42"/>
                  <a:gd name="T18" fmla="*/ 27 w 37"/>
                  <a:gd name="T19" fmla="*/ 12 h 42"/>
                  <a:gd name="T20" fmla="*/ 24 w 37"/>
                  <a:gd name="T21" fmla="*/ 15 h 42"/>
                  <a:gd name="T22" fmla="*/ 10 w 37"/>
                  <a:gd name="T23" fmla="*/ 26 h 42"/>
                  <a:gd name="T24" fmla="*/ 9 w 37"/>
                  <a:gd name="T25" fmla="*/ 27 h 42"/>
                  <a:gd name="T26" fmla="*/ 8 w 37"/>
                  <a:gd name="T27" fmla="*/ 27 h 42"/>
                  <a:gd name="T28" fmla="*/ 8 w 37"/>
                  <a:gd name="T29" fmla="*/ 27 h 42"/>
                  <a:gd name="T30" fmla="*/ 6 w 37"/>
                  <a:gd name="T31" fmla="*/ 29 h 42"/>
                  <a:gd name="T32" fmla="*/ 0 w 37"/>
                  <a:gd name="T33" fmla="*/ 42 h 42"/>
                  <a:gd name="T34" fmla="*/ 18 w 37"/>
                  <a:gd name="T35" fmla="*/ 31 h 42"/>
                  <a:gd name="T36" fmla="*/ 20 w 37"/>
                  <a:gd name="T37" fmla="*/ 29 h 42"/>
                  <a:gd name="T38" fmla="*/ 22 w 37"/>
                  <a:gd name="T39" fmla="*/ 27 h 42"/>
                  <a:gd name="T40" fmla="*/ 27 w 37"/>
                  <a:gd name="T41" fmla="*/ 22 h 42"/>
                  <a:gd name="T42" fmla="*/ 35 w 37"/>
                  <a:gd name="T43" fmla="*/ 13 h 42"/>
                  <a:gd name="T44" fmla="*/ 37 w 37"/>
                  <a:gd name="T45" fmla="*/ 11 h 42"/>
                  <a:gd name="T46" fmla="*/ 36 w 37"/>
                  <a:gd name="T47" fmla="*/ 6 h 42"/>
                  <a:gd name="T48" fmla="*/ 36 w 37"/>
                  <a:gd name="T49" fmla="*/ 1 h 42"/>
                  <a:gd name="T50" fmla="*/ 36 w 37"/>
                  <a:gd name="T5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 h="42">
                    <a:moveTo>
                      <a:pt x="36" y="0"/>
                    </a:moveTo>
                    <a:cubicBezTo>
                      <a:pt x="35" y="1"/>
                      <a:pt x="35" y="1"/>
                      <a:pt x="34" y="2"/>
                    </a:cubicBezTo>
                    <a:cubicBezTo>
                      <a:pt x="34" y="2"/>
                      <a:pt x="34" y="2"/>
                      <a:pt x="34" y="2"/>
                    </a:cubicBezTo>
                    <a:cubicBezTo>
                      <a:pt x="34" y="2"/>
                      <a:pt x="34" y="2"/>
                      <a:pt x="34" y="3"/>
                    </a:cubicBezTo>
                    <a:cubicBezTo>
                      <a:pt x="34" y="3"/>
                      <a:pt x="34" y="3"/>
                      <a:pt x="33" y="4"/>
                    </a:cubicBezTo>
                    <a:cubicBezTo>
                      <a:pt x="33" y="4"/>
                      <a:pt x="33" y="4"/>
                      <a:pt x="33" y="4"/>
                    </a:cubicBezTo>
                    <a:cubicBezTo>
                      <a:pt x="33" y="5"/>
                      <a:pt x="32" y="5"/>
                      <a:pt x="32" y="6"/>
                    </a:cubicBezTo>
                    <a:cubicBezTo>
                      <a:pt x="32" y="6"/>
                      <a:pt x="31" y="7"/>
                      <a:pt x="31" y="7"/>
                    </a:cubicBezTo>
                    <a:cubicBezTo>
                      <a:pt x="30" y="8"/>
                      <a:pt x="29" y="9"/>
                      <a:pt x="29" y="10"/>
                    </a:cubicBezTo>
                    <a:cubicBezTo>
                      <a:pt x="28" y="11"/>
                      <a:pt x="28" y="11"/>
                      <a:pt x="27" y="12"/>
                    </a:cubicBezTo>
                    <a:cubicBezTo>
                      <a:pt x="26" y="13"/>
                      <a:pt x="25" y="14"/>
                      <a:pt x="24" y="15"/>
                    </a:cubicBezTo>
                    <a:cubicBezTo>
                      <a:pt x="20" y="19"/>
                      <a:pt x="15" y="23"/>
                      <a:pt x="10" y="26"/>
                    </a:cubicBezTo>
                    <a:cubicBezTo>
                      <a:pt x="10" y="26"/>
                      <a:pt x="9" y="27"/>
                      <a:pt x="9" y="27"/>
                    </a:cubicBezTo>
                    <a:cubicBezTo>
                      <a:pt x="8" y="27"/>
                      <a:pt x="8" y="27"/>
                      <a:pt x="8" y="27"/>
                    </a:cubicBezTo>
                    <a:cubicBezTo>
                      <a:pt x="8" y="27"/>
                      <a:pt x="8" y="27"/>
                      <a:pt x="8" y="27"/>
                    </a:cubicBezTo>
                    <a:cubicBezTo>
                      <a:pt x="7" y="28"/>
                      <a:pt x="7" y="28"/>
                      <a:pt x="6" y="29"/>
                    </a:cubicBezTo>
                    <a:cubicBezTo>
                      <a:pt x="5" y="33"/>
                      <a:pt x="3" y="37"/>
                      <a:pt x="0" y="42"/>
                    </a:cubicBezTo>
                    <a:cubicBezTo>
                      <a:pt x="7" y="40"/>
                      <a:pt x="13" y="36"/>
                      <a:pt x="18" y="31"/>
                    </a:cubicBezTo>
                    <a:cubicBezTo>
                      <a:pt x="19" y="30"/>
                      <a:pt x="19" y="30"/>
                      <a:pt x="20" y="29"/>
                    </a:cubicBezTo>
                    <a:cubicBezTo>
                      <a:pt x="22" y="27"/>
                      <a:pt x="22" y="27"/>
                      <a:pt x="22" y="27"/>
                    </a:cubicBezTo>
                    <a:cubicBezTo>
                      <a:pt x="24" y="25"/>
                      <a:pt x="26" y="24"/>
                      <a:pt x="27" y="22"/>
                    </a:cubicBezTo>
                    <a:cubicBezTo>
                      <a:pt x="30" y="19"/>
                      <a:pt x="33" y="16"/>
                      <a:pt x="35" y="13"/>
                    </a:cubicBezTo>
                    <a:cubicBezTo>
                      <a:pt x="36" y="12"/>
                      <a:pt x="37" y="12"/>
                      <a:pt x="37" y="11"/>
                    </a:cubicBezTo>
                    <a:cubicBezTo>
                      <a:pt x="37" y="9"/>
                      <a:pt x="37" y="7"/>
                      <a:pt x="36" y="6"/>
                    </a:cubicBezTo>
                    <a:cubicBezTo>
                      <a:pt x="36" y="4"/>
                      <a:pt x="36" y="3"/>
                      <a:pt x="36" y="1"/>
                    </a:cubicBezTo>
                    <a:cubicBezTo>
                      <a:pt x="36" y="1"/>
                      <a:pt x="36" y="0"/>
                      <a:pt x="36"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3" name="Freeform 321">
                <a:extLst>
                  <a:ext uri="{FF2B5EF4-FFF2-40B4-BE49-F238E27FC236}">
                    <a16:creationId xmlns:a16="http://schemas.microsoft.com/office/drawing/2014/main" id="{2B7454AC-EEE5-4D76-AAA7-64FA46C151B9}"/>
                  </a:ext>
                </a:extLst>
              </p:cNvPr>
              <p:cNvSpPr>
                <a:spLocks/>
              </p:cNvSpPr>
              <p:nvPr/>
            </p:nvSpPr>
            <p:spPr bwMode="auto">
              <a:xfrm>
                <a:off x="4425" y="3695"/>
                <a:ext cx="5" cy="12"/>
              </a:xfrm>
              <a:custGeom>
                <a:avLst/>
                <a:gdLst>
                  <a:gd name="T0" fmla="*/ 0 w 2"/>
                  <a:gd name="T1" fmla="*/ 0 h 5"/>
                  <a:gd name="T2" fmla="*/ 0 w 2"/>
                  <a:gd name="T3" fmla="*/ 0 h 5"/>
                  <a:gd name="T4" fmla="*/ 2 w 2"/>
                  <a:gd name="T5" fmla="*/ 5 h 5"/>
                  <a:gd name="T6" fmla="*/ 0 w 2"/>
                  <a:gd name="T7" fmla="*/ 0 h 5"/>
                </a:gdLst>
                <a:ahLst/>
                <a:cxnLst>
                  <a:cxn ang="0">
                    <a:pos x="T0" y="T1"/>
                  </a:cxn>
                  <a:cxn ang="0">
                    <a:pos x="T2" y="T3"/>
                  </a:cxn>
                  <a:cxn ang="0">
                    <a:pos x="T4" y="T5"/>
                  </a:cxn>
                  <a:cxn ang="0">
                    <a:pos x="T6" y="T7"/>
                  </a:cxn>
                </a:cxnLst>
                <a:rect l="0" t="0" r="r" b="b"/>
                <a:pathLst>
                  <a:path w="2" h="5">
                    <a:moveTo>
                      <a:pt x="0" y="0"/>
                    </a:moveTo>
                    <a:cubicBezTo>
                      <a:pt x="0" y="0"/>
                      <a:pt x="0" y="0"/>
                      <a:pt x="0" y="0"/>
                    </a:cubicBezTo>
                    <a:cubicBezTo>
                      <a:pt x="1" y="2"/>
                      <a:pt x="1" y="4"/>
                      <a:pt x="2" y="5"/>
                    </a:cubicBezTo>
                    <a:cubicBezTo>
                      <a:pt x="1" y="4"/>
                      <a:pt x="1" y="2"/>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4" name="Freeform 322">
                <a:extLst>
                  <a:ext uri="{FF2B5EF4-FFF2-40B4-BE49-F238E27FC236}">
                    <a16:creationId xmlns:a16="http://schemas.microsoft.com/office/drawing/2014/main" id="{99034D04-6F50-4D07-9430-EA6952884886}"/>
                  </a:ext>
                </a:extLst>
              </p:cNvPr>
              <p:cNvSpPr>
                <a:spLocks/>
              </p:cNvSpPr>
              <p:nvPr/>
            </p:nvSpPr>
            <p:spPr bwMode="auto">
              <a:xfrm>
                <a:off x="4425" y="3695"/>
                <a:ext cx="5" cy="12"/>
              </a:xfrm>
              <a:custGeom>
                <a:avLst/>
                <a:gdLst>
                  <a:gd name="T0" fmla="*/ 0 w 2"/>
                  <a:gd name="T1" fmla="*/ 0 h 5"/>
                  <a:gd name="T2" fmla="*/ 2 w 2"/>
                  <a:gd name="T3" fmla="*/ 5 h 5"/>
                  <a:gd name="T4" fmla="*/ 2 w 2"/>
                  <a:gd name="T5" fmla="*/ 5 h 5"/>
                  <a:gd name="T6" fmla="*/ 0 w 2"/>
                  <a:gd name="T7" fmla="*/ 0 h 5"/>
                </a:gdLst>
                <a:ahLst/>
                <a:cxnLst>
                  <a:cxn ang="0">
                    <a:pos x="T0" y="T1"/>
                  </a:cxn>
                  <a:cxn ang="0">
                    <a:pos x="T2" y="T3"/>
                  </a:cxn>
                  <a:cxn ang="0">
                    <a:pos x="T4" y="T5"/>
                  </a:cxn>
                  <a:cxn ang="0">
                    <a:pos x="T6" y="T7"/>
                  </a:cxn>
                </a:cxnLst>
                <a:rect l="0" t="0" r="r" b="b"/>
                <a:pathLst>
                  <a:path w="2" h="5">
                    <a:moveTo>
                      <a:pt x="0" y="0"/>
                    </a:moveTo>
                    <a:cubicBezTo>
                      <a:pt x="0" y="1"/>
                      <a:pt x="1" y="3"/>
                      <a:pt x="2" y="5"/>
                    </a:cubicBezTo>
                    <a:cubicBezTo>
                      <a:pt x="2" y="5"/>
                      <a:pt x="2" y="5"/>
                      <a:pt x="2" y="5"/>
                    </a:cubicBezTo>
                    <a:cubicBezTo>
                      <a:pt x="1" y="4"/>
                      <a:pt x="1" y="2"/>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5" name="Freeform 323">
                <a:extLst>
                  <a:ext uri="{FF2B5EF4-FFF2-40B4-BE49-F238E27FC236}">
                    <a16:creationId xmlns:a16="http://schemas.microsoft.com/office/drawing/2014/main" id="{E5714B86-8D11-4075-9F2E-15C0FAA6CA96}"/>
                  </a:ext>
                </a:extLst>
              </p:cNvPr>
              <p:cNvSpPr>
                <a:spLocks noEditPoints="1"/>
              </p:cNvSpPr>
              <p:nvPr/>
            </p:nvSpPr>
            <p:spPr bwMode="auto">
              <a:xfrm>
                <a:off x="4437" y="3722"/>
                <a:ext cx="7" cy="14"/>
              </a:xfrm>
              <a:custGeom>
                <a:avLst/>
                <a:gdLst>
                  <a:gd name="T0" fmla="*/ 2 w 3"/>
                  <a:gd name="T1" fmla="*/ 5 h 6"/>
                  <a:gd name="T2" fmla="*/ 3 w 3"/>
                  <a:gd name="T3" fmla="*/ 6 h 6"/>
                  <a:gd name="T4" fmla="*/ 3 w 3"/>
                  <a:gd name="T5" fmla="*/ 6 h 6"/>
                  <a:gd name="T6" fmla="*/ 3 w 3"/>
                  <a:gd name="T7" fmla="*/ 6 h 6"/>
                  <a:gd name="T8" fmla="*/ 2 w 3"/>
                  <a:gd name="T9" fmla="*/ 5 h 6"/>
                  <a:gd name="T10" fmla="*/ 0 w 3"/>
                  <a:gd name="T11" fmla="*/ 0 h 6"/>
                  <a:gd name="T12" fmla="*/ 0 w 3"/>
                  <a:gd name="T13" fmla="*/ 0 h 6"/>
                  <a:gd name="T14" fmla="*/ 1 w 3"/>
                  <a:gd name="T15" fmla="*/ 3 h 6"/>
                  <a:gd name="T16" fmla="*/ 0 w 3"/>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2" y="5"/>
                    </a:moveTo>
                    <a:cubicBezTo>
                      <a:pt x="3" y="5"/>
                      <a:pt x="3" y="6"/>
                      <a:pt x="3" y="6"/>
                    </a:cubicBezTo>
                    <a:cubicBezTo>
                      <a:pt x="3" y="6"/>
                      <a:pt x="3" y="6"/>
                      <a:pt x="3" y="6"/>
                    </a:cubicBezTo>
                    <a:cubicBezTo>
                      <a:pt x="3" y="6"/>
                      <a:pt x="3" y="6"/>
                      <a:pt x="3" y="6"/>
                    </a:cubicBezTo>
                    <a:cubicBezTo>
                      <a:pt x="3" y="5"/>
                      <a:pt x="2" y="5"/>
                      <a:pt x="2" y="5"/>
                    </a:cubicBezTo>
                    <a:moveTo>
                      <a:pt x="0" y="0"/>
                    </a:moveTo>
                    <a:cubicBezTo>
                      <a:pt x="0" y="0"/>
                      <a:pt x="0" y="0"/>
                      <a:pt x="0" y="0"/>
                    </a:cubicBezTo>
                    <a:cubicBezTo>
                      <a:pt x="1" y="1"/>
                      <a:pt x="1" y="2"/>
                      <a:pt x="1" y="3"/>
                    </a:cubicBezTo>
                    <a:cubicBezTo>
                      <a:pt x="1" y="2"/>
                      <a:pt x="0"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6" name="Freeform 324">
                <a:extLst>
                  <a:ext uri="{FF2B5EF4-FFF2-40B4-BE49-F238E27FC236}">
                    <a16:creationId xmlns:a16="http://schemas.microsoft.com/office/drawing/2014/main" id="{1CFD865C-2385-47AB-9C72-AACBC100F0E7}"/>
                  </a:ext>
                </a:extLst>
              </p:cNvPr>
              <p:cNvSpPr>
                <a:spLocks noEditPoints="1"/>
              </p:cNvSpPr>
              <p:nvPr/>
            </p:nvSpPr>
            <p:spPr bwMode="auto">
              <a:xfrm>
                <a:off x="4403" y="3705"/>
                <a:ext cx="296" cy="62"/>
              </a:xfrm>
              <a:custGeom>
                <a:avLst/>
                <a:gdLst>
                  <a:gd name="T0" fmla="*/ 72 w 124"/>
                  <a:gd name="T1" fmla="*/ 22 h 26"/>
                  <a:gd name="T2" fmla="*/ 65 w 124"/>
                  <a:gd name="T3" fmla="*/ 23 h 26"/>
                  <a:gd name="T4" fmla="*/ 71 w 124"/>
                  <a:gd name="T5" fmla="*/ 26 h 26"/>
                  <a:gd name="T6" fmla="*/ 78 w 124"/>
                  <a:gd name="T7" fmla="*/ 25 h 26"/>
                  <a:gd name="T8" fmla="*/ 72 w 124"/>
                  <a:gd name="T9" fmla="*/ 22 h 26"/>
                  <a:gd name="T10" fmla="*/ 124 w 124"/>
                  <a:gd name="T11" fmla="*/ 21 h 26"/>
                  <a:gd name="T12" fmla="*/ 123 w 124"/>
                  <a:gd name="T13" fmla="*/ 21 h 26"/>
                  <a:gd name="T14" fmla="*/ 124 w 124"/>
                  <a:gd name="T15" fmla="*/ 21 h 26"/>
                  <a:gd name="T16" fmla="*/ 0 w 124"/>
                  <a:gd name="T17" fmla="*/ 0 h 26"/>
                  <a:gd name="T18" fmla="*/ 2 w 124"/>
                  <a:gd name="T19" fmla="*/ 5 h 26"/>
                  <a:gd name="T20" fmla="*/ 3 w 124"/>
                  <a:gd name="T21" fmla="*/ 7 h 26"/>
                  <a:gd name="T22" fmla="*/ 8 w 124"/>
                  <a:gd name="T23" fmla="*/ 9 h 26"/>
                  <a:gd name="T24" fmla="*/ 17 w 124"/>
                  <a:gd name="T25" fmla="*/ 13 h 26"/>
                  <a:gd name="T26" fmla="*/ 16 w 124"/>
                  <a:gd name="T27" fmla="*/ 12 h 26"/>
                  <a:gd name="T28" fmla="*/ 15 w 124"/>
                  <a:gd name="T29" fmla="*/ 10 h 26"/>
                  <a:gd name="T30" fmla="*/ 14 w 124"/>
                  <a:gd name="T31" fmla="*/ 7 h 26"/>
                  <a:gd name="T32" fmla="*/ 14 w 124"/>
                  <a:gd name="T33" fmla="*/ 7 h 26"/>
                  <a:gd name="T34" fmla="*/ 14 w 124"/>
                  <a:gd name="T35" fmla="*/ 7 h 26"/>
                  <a:gd name="T36" fmla="*/ 12 w 124"/>
                  <a:gd name="T37" fmla="*/ 3 h 26"/>
                  <a:gd name="T38" fmla="*/ 13 w 124"/>
                  <a:gd name="T39" fmla="*/ 5 h 26"/>
                  <a:gd name="T40" fmla="*/ 14 w 124"/>
                  <a:gd name="T41" fmla="*/ 7 h 26"/>
                  <a:gd name="T42" fmla="*/ 0 w 124"/>
                  <a:gd name="T4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26">
                    <a:moveTo>
                      <a:pt x="72" y="22"/>
                    </a:moveTo>
                    <a:cubicBezTo>
                      <a:pt x="70" y="22"/>
                      <a:pt x="67" y="22"/>
                      <a:pt x="65" y="23"/>
                    </a:cubicBezTo>
                    <a:cubicBezTo>
                      <a:pt x="67" y="24"/>
                      <a:pt x="69" y="25"/>
                      <a:pt x="71" y="26"/>
                    </a:cubicBezTo>
                    <a:cubicBezTo>
                      <a:pt x="74" y="26"/>
                      <a:pt x="76" y="25"/>
                      <a:pt x="78" y="25"/>
                    </a:cubicBezTo>
                    <a:cubicBezTo>
                      <a:pt x="76" y="24"/>
                      <a:pt x="74" y="23"/>
                      <a:pt x="72" y="22"/>
                    </a:cubicBezTo>
                    <a:moveTo>
                      <a:pt x="124" y="21"/>
                    </a:moveTo>
                    <a:cubicBezTo>
                      <a:pt x="124" y="21"/>
                      <a:pt x="124" y="21"/>
                      <a:pt x="123" y="21"/>
                    </a:cubicBezTo>
                    <a:cubicBezTo>
                      <a:pt x="124" y="21"/>
                      <a:pt x="124" y="21"/>
                      <a:pt x="124" y="21"/>
                    </a:cubicBezTo>
                    <a:moveTo>
                      <a:pt x="0" y="0"/>
                    </a:moveTo>
                    <a:cubicBezTo>
                      <a:pt x="1" y="2"/>
                      <a:pt x="2" y="3"/>
                      <a:pt x="2" y="5"/>
                    </a:cubicBezTo>
                    <a:cubicBezTo>
                      <a:pt x="3" y="6"/>
                      <a:pt x="3" y="6"/>
                      <a:pt x="3" y="7"/>
                    </a:cubicBezTo>
                    <a:cubicBezTo>
                      <a:pt x="5" y="8"/>
                      <a:pt x="6" y="8"/>
                      <a:pt x="8" y="9"/>
                    </a:cubicBezTo>
                    <a:cubicBezTo>
                      <a:pt x="11" y="10"/>
                      <a:pt x="14" y="12"/>
                      <a:pt x="17" y="13"/>
                    </a:cubicBezTo>
                    <a:cubicBezTo>
                      <a:pt x="17" y="13"/>
                      <a:pt x="17" y="12"/>
                      <a:pt x="16" y="12"/>
                    </a:cubicBezTo>
                    <a:cubicBezTo>
                      <a:pt x="16" y="11"/>
                      <a:pt x="16" y="11"/>
                      <a:pt x="15" y="10"/>
                    </a:cubicBezTo>
                    <a:cubicBezTo>
                      <a:pt x="15" y="9"/>
                      <a:pt x="15" y="8"/>
                      <a:pt x="14" y="7"/>
                    </a:cubicBezTo>
                    <a:cubicBezTo>
                      <a:pt x="14" y="7"/>
                      <a:pt x="14" y="7"/>
                      <a:pt x="14" y="7"/>
                    </a:cubicBezTo>
                    <a:cubicBezTo>
                      <a:pt x="14" y="7"/>
                      <a:pt x="14" y="7"/>
                      <a:pt x="14" y="7"/>
                    </a:cubicBezTo>
                    <a:cubicBezTo>
                      <a:pt x="13" y="6"/>
                      <a:pt x="13" y="5"/>
                      <a:pt x="12" y="3"/>
                    </a:cubicBezTo>
                    <a:cubicBezTo>
                      <a:pt x="12" y="4"/>
                      <a:pt x="13" y="5"/>
                      <a:pt x="13" y="5"/>
                    </a:cubicBezTo>
                    <a:cubicBezTo>
                      <a:pt x="13" y="6"/>
                      <a:pt x="14" y="7"/>
                      <a:pt x="14" y="7"/>
                    </a:cubicBezTo>
                    <a:cubicBezTo>
                      <a:pt x="9" y="4"/>
                      <a:pt x="5" y="2"/>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7" name="Freeform 325">
                <a:extLst>
                  <a:ext uri="{FF2B5EF4-FFF2-40B4-BE49-F238E27FC236}">
                    <a16:creationId xmlns:a16="http://schemas.microsoft.com/office/drawing/2014/main" id="{CC5EB46A-3E80-4805-B618-CD542C9F6C34}"/>
                  </a:ext>
                </a:extLst>
              </p:cNvPr>
              <p:cNvSpPr>
                <a:spLocks/>
              </p:cNvSpPr>
              <p:nvPr/>
            </p:nvSpPr>
            <p:spPr bwMode="auto">
              <a:xfrm>
                <a:off x="4692" y="3757"/>
                <a:ext cx="3" cy="3"/>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1"/>
                      <a:pt x="0" y="1"/>
                    </a:cubicBezTo>
                    <a:cubicBezTo>
                      <a:pt x="0" y="0"/>
                      <a:pt x="1" y="0"/>
                      <a:pt x="1" y="0"/>
                    </a:cubicBezTo>
                    <a:cubicBezTo>
                      <a:pt x="1" y="0"/>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8" name="Freeform 326">
                <a:extLst>
                  <a:ext uri="{FF2B5EF4-FFF2-40B4-BE49-F238E27FC236}">
                    <a16:creationId xmlns:a16="http://schemas.microsoft.com/office/drawing/2014/main" id="{FE0A581E-B589-4027-8D26-A4497AF2A02C}"/>
                  </a:ext>
                </a:extLst>
              </p:cNvPr>
              <p:cNvSpPr>
                <a:spLocks/>
              </p:cNvSpPr>
              <p:nvPr/>
            </p:nvSpPr>
            <p:spPr bwMode="auto">
              <a:xfrm>
                <a:off x="4692" y="3757"/>
                <a:ext cx="3" cy="3"/>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9" name="Freeform 327">
                <a:extLst>
                  <a:ext uri="{FF2B5EF4-FFF2-40B4-BE49-F238E27FC236}">
                    <a16:creationId xmlns:a16="http://schemas.microsoft.com/office/drawing/2014/main" id="{91E3F09B-D46F-49C8-A9B5-5ACC2C2F8A43}"/>
                  </a:ext>
                </a:extLst>
              </p:cNvPr>
              <p:cNvSpPr>
                <a:spLocks/>
              </p:cNvSpPr>
              <p:nvPr/>
            </p:nvSpPr>
            <p:spPr bwMode="auto">
              <a:xfrm>
                <a:off x="4685" y="3760"/>
                <a:ext cx="5" cy="2"/>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0" y="1"/>
                    </a:cubicBezTo>
                    <a:cubicBezTo>
                      <a:pt x="0" y="1"/>
                      <a:pt x="0" y="1"/>
                      <a:pt x="0" y="1"/>
                    </a:cubicBezTo>
                    <a:cubicBezTo>
                      <a:pt x="1" y="1"/>
                      <a:pt x="1" y="0"/>
                      <a:pt x="2" y="0"/>
                    </a:cubicBezTo>
                    <a:cubicBezTo>
                      <a:pt x="2" y="0"/>
                      <a:pt x="2" y="0"/>
                      <a:pt x="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0" name="Freeform 328">
                <a:extLst>
                  <a:ext uri="{FF2B5EF4-FFF2-40B4-BE49-F238E27FC236}">
                    <a16:creationId xmlns:a16="http://schemas.microsoft.com/office/drawing/2014/main" id="{B9939ACF-1FE0-4C7D-91F8-EAF7E292225A}"/>
                  </a:ext>
                </a:extLst>
              </p:cNvPr>
              <p:cNvSpPr>
                <a:spLocks/>
              </p:cNvSpPr>
              <p:nvPr/>
            </p:nvSpPr>
            <p:spPr bwMode="auto">
              <a:xfrm>
                <a:off x="4685" y="3760"/>
                <a:ext cx="5" cy="2"/>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0"/>
                      <a:pt x="1" y="1"/>
                      <a:pt x="0" y="1"/>
                    </a:cubicBezTo>
                    <a:cubicBezTo>
                      <a:pt x="1" y="1"/>
                      <a:pt x="1" y="0"/>
                      <a:pt x="2"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1" name="Freeform 329">
                <a:extLst>
                  <a:ext uri="{FF2B5EF4-FFF2-40B4-BE49-F238E27FC236}">
                    <a16:creationId xmlns:a16="http://schemas.microsoft.com/office/drawing/2014/main" id="{CB9B8665-1EBE-4147-8961-40F536165A11}"/>
                  </a:ext>
                </a:extLst>
              </p:cNvPr>
              <p:cNvSpPr>
                <a:spLocks noEditPoints="1"/>
              </p:cNvSpPr>
              <p:nvPr/>
            </p:nvSpPr>
            <p:spPr bwMode="auto">
              <a:xfrm>
                <a:off x="4461" y="3762"/>
                <a:ext cx="222" cy="7"/>
              </a:xfrm>
              <a:custGeom>
                <a:avLst/>
                <a:gdLst>
                  <a:gd name="T0" fmla="*/ 93 w 93"/>
                  <a:gd name="T1" fmla="*/ 0 h 3"/>
                  <a:gd name="T2" fmla="*/ 90 w 93"/>
                  <a:gd name="T3" fmla="*/ 1 h 3"/>
                  <a:gd name="T4" fmla="*/ 90 w 93"/>
                  <a:gd name="T5" fmla="*/ 1 h 3"/>
                  <a:gd name="T6" fmla="*/ 93 w 93"/>
                  <a:gd name="T7" fmla="*/ 0 h 3"/>
                  <a:gd name="T8" fmla="*/ 93 w 93"/>
                  <a:gd name="T9" fmla="*/ 0 h 3"/>
                  <a:gd name="T10" fmla="*/ 0 w 93"/>
                  <a:gd name="T11" fmla="*/ 0 h 3"/>
                  <a:gd name="T12" fmla="*/ 2 w 93"/>
                  <a:gd name="T13" fmla="*/ 3 h 3"/>
                  <a:gd name="T14" fmla="*/ 0 w 9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3">
                    <a:moveTo>
                      <a:pt x="93" y="0"/>
                    </a:moveTo>
                    <a:cubicBezTo>
                      <a:pt x="92" y="1"/>
                      <a:pt x="91" y="1"/>
                      <a:pt x="90" y="1"/>
                    </a:cubicBezTo>
                    <a:cubicBezTo>
                      <a:pt x="90" y="1"/>
                      <a:pt x="90" y="1"/>
                      <a:pt x="90" y="1"/>
                    </a:cubicBezTo>
                    <a:cubicBezTo>
                      <a:pt x="91" y="1"/>
                      <a:pt x="92" y="1"/>
                      <a:pt x="93" y="0"/>
                    </a:cubicBezTo>
                    <a:cubicBezTo>
                      <a:pt x="93" y="0"/>
                      <a:pt x="93" y="0"/>
                      <a:pt x="93" y="0"/>
                    </a:cubicBezTo>
                    <a:moveTo>
                      <a:pt x="0" y="0"/>
                    </a:moveTo>
                    <a:cubicBezTo>
                      <a:pt x="1" y="1"/>
                      <a:pt x="1" y="2"/>
                      <a:pt x="2" y="3"/>
                    </a:cubicBezTo>
                    <a:cubicBezTo>
                      <a:pt x="1" y="2"/>
                      <a:pt x="1" y="1"/>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2" name="Freeform 330">
                <a:extLst>
                  <a:ext uri="{FF2B5EF4-FFF2-40B4-BE49-F238E27FC236}">
                    <a16:creationId xmlns:a16="http://schemas.microsoft.com/office/drawing/2014/main" id="{ECFB4722-D637-487A-9218-396C77FE4E28}"/>
                  </a:ext>
                </a:extLst>
              </p:cNvPr>
              <p:cNvSpPr>
                <a:spLocks/>
              </p:cNvSpPr>
              <p:nvPr/>
            </p:nvSpPr>
            <p:spPr bwMode="auto">
              <a:xfrm>
                <a:off x="4647" y="3762"/>
                <a:ext cx="36" cy="29"/>
              </a:xfrm>
              <a:custGeom>
                <a:avLst/>
                <a:gdLst>
                  <a:gd name="T0" fmla="*/ 15 w 15"/>
                  <a:gd name="T1" fmla="*/ 0 h 12"/>
                  <a:gd name="T2" fmla="*/ 12 w 15"/>
                  <a:gd name="T3" fmla="*/ 1 h 12"/>
                  <a:gd name="T4" fmla="*/ 11 w 15"/>
                  <a:gd name="T5" fmla="*/ 2 h 12"/>
                  <a:gd name="T6" fmla="*/ 9 w 15"/>
                  <a:gd name="T7" fmla="*/ 3 h 12"/>
                  <a:gd name="T8" fmla="*/ 0 w 15"/>
                  <a:gd name="T9" fmla="*/ 12 h 12"/>
                  <a:gd name="T10" fmla="*/ 1 w 15"/>
                  <a:gd name="T11" fmla="*/ 12 h 12"/>
                  <a:gd name="T12" fmla="*/ 7 w 15"/>
                  <a:gd name="T13" fmla="*/ 12 h 12"/>
                  <a:gd name="T14" fmla="*/ 9 w 15"/>
                  <a:gd name="T15" fmla="*/ 9 h 12"/>
                  <a:gd name="T16" fmla="*/ 15 w 15"/>
                  <a:gd name="T17" fmla="*/ 0 h 12"/>
                  <a:gd name="T18" fmla="*/ 15 w 15"/>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2">
                    <a:moveTo>
                      <a:pt x="15" y="0"/>
                    </a:moveTo>
                    <a:cubicBezTo>
                      <a:pt x="14" y="1"/>
                      <a:pt x="13" y="1"/>
                      <a:pt x="12" y="1"/>
                    </a:cubicBezTo>
                    <a:cubicBezTo>
                      <a:pt x="11" y="2"/>
                      <a:pt x="11" y="2"/>
                      <a:pt x="11" y="2"/>
                    </a:cubicBezTo>
                    <a:cubicBezTo>
                      <a:pt x="10" y="2"/>
                      <a:pt x="10" y="2"/>
                      <a:pt x="9" y="3"/>
                    </a:cubicBezTo>
                    <a:cubicBezTo>
                      <a:pt x="7" y="5"/>
                      <a:pt x="4" y="9"/>
                      <a:pt x="0" y="12"/>
                    </a:cubicBezTo>
                    <a:cubicBezTo>
                      <a:pt x="0" y="12"/>
                      <a:pt x="1" y="12"/>
                      <a:pt x="1" y="12"/>
                    </a:cubicBezTo>
                    <a:cubicBezTo>
                      <a:pt x="3" y="12"/>
                      <a:pt x="5" y="12"/>
                      <a:pt x="7" y="12"/>
                    </a:cubicBezTo>
                    <a:cubicBezTo>
                      <a:pt x="8" y="11"/>
                      <a:pt x="9" y="10"/>
                      <a:pt x="9" y="9"/>
                    </a:cubicBezTo>
                    <a:cubicBezTo>
                      <a:pt x="12" y="6"/>
                      <a:pt x="13" y="3"/>
                      <a:pt x="15" y="0"/>
                    </a:cubicBezTo>
                    <a:cubicBezTo>
                      <a:pt x="15" y="0"/>
                      <a:pt x="15" y="0"/>
                      <a:pt x="15"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3" name="Freeform 331">
                <a:extLst>
                  <a:ext uri="{FF2B5EF4-FFF2-40B4-BE49-F238E27FC236}">
                    <a16:creationId xmlns:a16="http://schemas.microsoft.com/office/drawing/2014/main" id="{0FC45E8D-F839-4E24-B219-3B107082C30E}"/>
                  </a:ext>
                </a:extLst>
              </p:cNvPr>
              <p:cNvSpPr>
                <a:spLocks/>
              </p:cNvSpPr>
              <p:nvPr/>
            </p:nvSpPr>
            <p:spPr bwMode="auto">
              <a:xfrm>
                <a:off x="4465" y="3769"/>
                <a:ext cx="19" cy="22"/>
              </a:xfrm>
              <a:custGeom>
                <a:avLst/>
                <a:gdLst>
                  <a:gd name="T0" fmla="*/ 0 w 8"/>
                  <a:gd name="T1" fmla="*/ 0 h 9"/>
                  <a:gd name="T2" fmla="*/ 0 w 8"/>
                  <a:gd name="T3" fmla="*/ 1 h 9"/>
                  <a:gd name="T4" fmla="*/ 4 w 8"/>
                  <a:gd name="T5" fmla="*/ 5 h 9"/>
                  <a:gd name="T6" fmla="*/ 8 w 8"/>
                  <a:gd name="T7" fmla="*/ 9 h 9"/>
                  <a:gd name="T8" fmla="*/ 0 w 8"/>
                  <a:gd name="T9" fmla="*/ 0 h 9"/>
                </a:gdLst>
                <a:ahLst/>
                <a:cxnLst>
                  <a:cxn ang="0">
                    <a:pos x="T0" y="T1"/>
                  </a:cxn>
                  <a:cxn ang="0">
                    <a:pos x="T2" y="T3"/>
                  </a:cxn>
                  <a:cxn ang="0">
                    <a:pos x="T4" y="T5"/>
                  </a:cxn>
                  <a:cxn ang="0">
                    <a:pos x="T6" y="T7"/>
                  </a:cxn>
                  <a:cxn ang="0">
                    <a:pos x="T8" y="T9"/>
                  </a:cxn>
                </a:cxnLst>
                <a:rect l="0" t="0" r="r" b="b"/>
                <a:pathLst>
                  <a:path w="8" h="9">
                    <a:moveTo>
                      <a:pt x="0" y="0"/>
                    </a:moveTo>
                    <a:cubicBezTo>
                      <a:pt x="0" y="0"/>
                      <a:pt x="0" y="1"/>
                      <a:pt x="0" y="1"/>
                    </a:cubicBezTo>
                    <a:cubicBezTo>
                      <a:pt x="2" y="2"/>
                      <a:pt x="3" y="3"/>
                      <a:pt x="4" y="5"/>
                    </a:cubicBezTo>
                    <a:cubicBezTo>
                      <a:pt x="5" y="6"/>
                      <a:pt x="6" y="8"/>
                      <a:pt x="8" y="9"/>
                    </a:cubicBezTo>
                    <a:cubicBezTo>
                      <a:pt x="5" y="6"/>
                      <a:pt x="3" y="3"/>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4" name="Freeform 332">
                <a:extLst>
                  <a:ext uri="{FF2B5EF4-FFF2-40B4-BE49-F238E27FC236}">
                    <a16:creationId xmlns:a16="http://schemas.microsoft.com/office/drawing/2014/main" id="{F474E38E-F4B0-4B54-ABC5-5DF540D81E74}"/>
                  </a:ext>
                </a:extLst>
              </p:cNvPr>
              <p:cNvSpPr>
                <a:spLocks noEditPoints="1"/>
              </p:cNvSpPr>
              <p:nvPr/>
            </p:nvSpPr>
            <p:spPr bwMode="auto">
              <a:xfrm>
                <a:off x="4456" y="3781"/>
                <a:ext cx="286" cy="98"/>
              </a:xfrm>
              <a:custGeom>
                <a:avLst/>
                <a:gdLst>
                  <a:gd name="T0" fmla="*/ 74 w 120"/>
                  <a:gd name="T1" fmla="*/ 35 h 41"/>
                  <a:gd name="T2" fmla="*/ 68 w 120"/>
                  <a:gd name="T3" fmla="*/ 41 h 41"/>
                  <a:gd name="T4" fmla="*/ 71 w 120"/>
                  <a:gd name="T5" fmla="*/ 41 h 41"/>
                  <a:gd name="T6" fmla="*/ 74 w 120"/>
                  <a:gd name="T7" fmla="*/ 41 h 41"/>
                  <a:gd name="T8" fmla="*/ 75 w 120"/>
                  <a:gd name="T9" fmla="*/ 41 h 41"/>
                  <a:gd name="T10" fmla="*/ 80 w 120"/>
                  <a:gd name="T11" fmla="*/ 35 h 41"/>
                  <a:gd name="T12" fmla="*/ 74 w 120"/>
                  <a:gd name="T13" fmla="*/ 35 h 41"/>
                  <a:gd name="T14" fmla="*/ 120 w 120"/>
                  <a:gd name="T15" fmla="*/ 25 h 41"/>
                  <a:gd name="T16" fmla="*/ 113 w 120"/>
                  <a:gd name="T17" fmla="*/ 29 h 41"/>
                  <a:gd name="T18" fmla="*/ 112 w 120"/>
                  <a:gd name="T19" fmla="*/ 30 h 41"/>
                  <a:gd name="T20" fmla="*/ 110 w 120"/>
                  <a:gd name="T21" fmla="*/ 35 h 41"/>
                  <a:gd name="T22" fmla="*/ 116 w 120"/>
                  <a:gd name="T23" fmla="*/ 32 h 41"/>
                  <a:gd name="T24" fmla="*/ 120 w 120"/>
                  <a:gd name="T25" fmla="*/ 25 h 41"/>
                  <a:gd name="T26" fmla="*/ 13 w 120"/>
                  <a:gd name="T27" fmla="*/ 19 h 41"/>
                  <a:gd name="T28" fmla="*/ 26 w 120"/>
                  <a:gd name="T29" fmla="*/ 28 h 41"/>
                  <a:gd name="T30" fmla="*/ 57 w 120"/>
                  <a:gd name="T31" fmla="*/ 39 h 41"/>
                  <a:gd name="T32" fmla="*/ 64 w 120"/>
                  <a:gd name="T33" fmla="*/ 34 h 41"/>
                  <a:gd name="T34" fmla="*/ 63 w 120"/>
                  <a:gd name="T35" fmla="*/ 33 h 41"/>
                  <a:gd name="T36" fmla="*/ 62 w 120"/>
                  <a:gd name="T37" fmla="*/ 33 h 41"/>
                  <a:gd name="T38" fmla="*/ 59 w 120"/>
                  <a:gd name="T39" fmla="*/ 33 h 41"/>
                  <a:gd name="T40" fmla="*/ 59 w 120"/>
                  <a:gd name="T41" fmla="*/ 32 h 41"/>
                  <a:gd name="T42" fmla="*/ 57 w 120"/>
                  <a:gd name="T43" fmla="*/ 32 h 41"/>
                  <a:gd name="T44" fmla="*/ 55 w 120"/>
                  <a:gd name="T45" fmla="*/ 31 h 41"/>
                  <a:gd name="T46" fmla="*/ 55 w 120"/>
                  <a:gd name="T47" fmla="*/ 31 h 41"/>
                  <a:gd name="T48" fmla="*/ 54 w 120"/>
                  <a:gd name="T49" fmla="*/ 31 h 41"/>
                  <a:gd name="T50" fmla="*/ 47 w 120"/>
                  <a:gd name="T51" fmla="*/ 28 h 41"/>
                  <a:gd name="T52" fmla="*/ 47 w 120"/>
                  <a:gd name="T53" fmla="*/ 28 h 41"/>
                  <a:gd name="T54" fmla="*/ 46 w 120"/>
                  <a:gd name="T55" fmla="*/ 28 h 41"/>
                  <a:gd name="T56" fmla="*/ 43 w 120"/>
                  <a:gd name="T57" fmla="*/ 27 h 41"/>
                  <a:gd name="T58" fmla="*/ 42 w 120"/>
                  <a:gd name="T59" fmla="*/ 26 h 41"/>
                  <a:gd name="T60" fmla="*/ 37 w 120"/>
                  <a:gd name="T61" fmla="*/ 23 h 41"/>
                  <a:gd name="T62" fmla="*/ 29 w 120"/>
                  <a:gd name="T63" fmla="*/ 19 h 41"/>
                  <a:gd name="T64" fmla="*/ 25 w 120"/>
                  <a:gd name="T65" fmla="*/ 19 h 41"/>
                  <a:gd name="T66" fmla="*/ 13 w 120"/>
                  <a:gd name="T67" fmla="*/ 19 h 41"/>
                  <a:gd name="T68" fmla="*/ 0 w 120"/>
                  <a:gd name="T69" fmla="*/ 6 h 41"/>
                  <a:gd name="T70" fmla="*/ 5 w 120"/>
                  <a:gd name="T71" fmla="*/ 11 h 41"/>
                  <a:gd name="T72" fmla="*/ 21 w 120"/>
                  <a:gd name="T73" fmla="*/ 13 h 41"/>
                  <a:gd name="T74" fmla="*/ 22 w 120"/>
                  <a:gd name="T75" fmla="*/ 14 h 41"/>
                  <a:gd name="T76" fmla="*/ 24 w 120"/>
                  <a:gd name="T77" fmla="*/ 15 h 41"/>
                  <a:gd name="T78" fmla="*/ 20 w 120"/>
                  <a:gd name="T79" fmla="*/ 12 h 41"/>
                  <a:gd name="T80" fmla="*/ 16 w 120"/>
                  <a:gd name="T81" fmla="*/ 8 h 41"/>
                  <a:gd name="T82" fmla="*/ 0 w 120"/>
                  <a:gd name="T83" fmla="*/ 6 h 41"/>
                  <a:gd name="T84" fmla="*/ 8 w 120"/>
                  <a:gd name="T85" fmla="*/ 0 h 41"/>
                  <a:gd name="T86" fmla="*/ 12 w 120"/>
                  <a:gd name="T87" fmla="*/ 4 h 41"/>
                  <a:gd name="T88" fmla="*/ 13 w 120"/>
                  <a:gd name="T89" fmla="*/ 6 h 41"/>
                  <a:gd name="T90" fmla="*/ 15 w 120"/>
                  <a:gd name="T91" fmla="*/ 7 h 41"/>
                  <a:gd name="T92" fmla="*/ 16 w 120"/>
                  <a:gd name="T93" fmla="*/ 8 h 41"/>
                  <a:gd name="T94" fmla="*/ 12 w 120"/>
                  <a:gd name="T95" fmla="*/ 4 h 41"/>
                  <a:gd name="T96" fmla="*/ 8 w 120"/>
                  <a:gd name="T9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0" h="41">
                    <a:moveTo>
                      <a:pt x="74" y="35"/>
                    </a:moveTo>
                    <a:cubicBezTo>
                      <a:pt x="72" y="37"/>
                      <a:pt x="70" y="39"/>
                      <a:pt x="68" y="41"/>
                    </a:cubicBezTo>
                    <a:cubicBezTo>
                      <a:pt x="69" y="41"/>
                      <a:pt x="70" y="41"/>
                      <a:pt x="71" y="41"/>
                    </a:cubicBezTo>
                    <a:cubicBezTo>
                      <a:pt x="72" y="41"/>
                      <a:pt x="73" y="41"/>
                      <a:pt x="74" y="41"/>
                    </a:cubicBezTo>
                    <a:cubicBezTo>
                      <a:pt x="74" y="41"/>
                      <a:pt x="75" y="41"/>
                      <a:pt x="75" y="41"/>
                    </a:cubicBezTo>
                    <a:cubicBezTo>
                      <a:pt x="77" y="39"/>
                      <a:pt x="79" y="37"/>
                      <a:pt x="80" y="35"/>
                    </a:cubicBezTo>
                    <a:cubicBezTo>
                      <a:pt x="78" y="35"/>
                      <a:pt x="76" y="35"/>
                      <a:pt x="74" y="35"/>
                    </a:cubicBezTo>
                    <a:moveTo>
                      <a:pt x="120" y="25"/>
                    </a:moveTo>
                    <a:cubicBezTo>
                      <a:pt x="118" y="26"/>
                      <a:pt x="115" y="28"/>
                      <a:pt x="113" y="29"/>
                    </a:cubicBezTo>
                    <a:cubicBezTo>
                      <a:pt x="113" y="29"/>
                      <a:pt x="112" y="30"/>
                      <a:pt x="112" y="30"/>
                    </a:cubicBezTo>
                    <a:cubicBezTo>
                      <a:pt x="111" y="32"/>
                      <a:pt x="110" y="33"/>
                      <a:pt x="110" y="35"/>
                    </a:cubicBezTo>
                    <a:cubicBezTo>
                      <a:pt x="112" y="34"/>
                      <a:pt x="114" y="33"/>
                      <a:pt x="116" y="32"/>
                    </a:cubicBezTo>
                    <a:cubicBezTo>
                      <a:pt x="118" y="29"/>
                      <a:pt x="119" y="27"/>
                      <a:pt x="120" y="25"/>
                    </a:cubicBezTo>
                    <a:moveTo>
                      <a:pt x="13" y="19"/>
                    </a:moveTo>
                    <a:cubicBezTo>
                      <a:pt x="17" y="22"/>
                      <a:pt x="22" y="25"/>
                      <a:pt x="26" y="28"/>
                    </a:cubicBezTo>
                    <a:cubicBezTo>
                      <a:pt x="36" y="34"/>
                      <a:pt x="46" y="37"/>
                      <a:pt x="57" y="39"/>
                    </a:cubicBezTo>
                    <a:cubicBezTo>
                      <a:pt x="60" y="37"/>
                      <a:pt x="62" y="35"/>
                      <a:pt x="64" y="34"/>
                    </a:cubicBezTo>
                    <a:cubicBezTo>
                      <a:pt x="64" y="34"/>
                      <a:pt x="63" y="34"/>
                      <a:pt x="63" y="33"/>
                    </a:cubicBezTo>
                    <a:cubicBezTo>
                      <a:pt x="63" y="33"/>
                      <a:pt x="62" y="33"/>
                      <a:pt x="62" y="33"/>
                    </a:cubicBezTo>
                    <a:cubicBezTo>
                      <a:pt x="61" y="33"/>
                      <a:pt x="60" y="33"/>
                      <a:pt x="59" y="33"/>
                    </a:cubicBezTo>
                    <a:cubicBezTo>
                      <a:pt x="59" y="33"/>
                      <a:pt x="59" y="33"/>
                      <a:pt x="59" y="32"/>
                    </a:cubicBezTo>
                    <a:cubicBezTo>
                      <a:pt x="58" y="32"/>
                      <a:pt x="58" y="32"/>
                      <a:pt x="57" y="32"/>
                    </a:cubicBezTo>
                    <a:cubicBezTo>
                      <a:pt x="56" y="32"/>
                      <a:pt x="55" y="31"/>
                      <a:pt x="55" y="31"/>
                    </a:cubicBezTo>
                    <a:cubicBezTo>
                      <a:pt x="55" y="31"/>
                      <a:pt x="55" y="31"/>
                      <a:pt x="55" y="31"/>
                    </a:cubicBezTo>
                    <a:cubicBezTo>
                      <a:pt x="55" y="31"/>
                      <a:pt x="55" y="31"/>
                      <a:pt x="54" y="31"/>
                    </a:cubicBezTo>
                    <a:cubicBezTo>
                      <a:pt x="52" y="30"/>
                      <a:pt x="49" y="29"/>
                      <a:pt x="47" y="28"/>
                    </a:cubicBezTo>
                    <a:cubicBezTo>
                      <a:pt x="47" y="28"/>
                      <a:pt x="47" y="28"/>
                      <a:pt x="47" y="28"/>
                    </a:cubicBezTo>
                    <a:cubicBezTo>
                      <a:pt x="47" y="28"/>
                      <a:pt x="47" y="28"/>
                      <a:pt x="46" y="28"/>
                    </a:cubicBezTo>
                    <a:cubicBezTo>
                      <a:pt x="45" y="28"/>
                      <a:pt x="44" y="27"/>
                      <a:pt x="43" y="27"/>
                    </a:cubicBezTo>
                    <a:cubicBezTo>
                      <a:pt x="43" y="27"/>
                      <a:pt x="42" y="26"/>
                      <a:pt x="42" y="26"/>
                    </a:cubicBezTo>
                    <a:cubicBezTo>
                      <a:pt x="40" y="25"/>
                      <a:pt x="38" y="24"/>
                      <a:pt x="37" y="23"/>
                    </a:cubicBezTo>
                    <a:cubicBezTo>
                      <a:pt x="34" y="22"/>
                      <a:pt x="32" y="20"/>
                      <a:pt x="29" y="19"/>
                    </a:cubicBezTo>
                    <a:cubicBezTo>
                      <a:pt x="28" y="19"/>
                      <a:pt x="27" y="19"/>
                      <a:pt x="25" y="19"/>
                    </a:cubicBezTo>
                    <a:cubicBezTo>
                      <a:pt x="21" y="19"/>
                      <a:pt x="17" y="19"/>
                      <a:pt x="13" y="19"/>
                    </a:cubicBezTo>
                    <a:moveTo>
                      <a:pt x="0" y="6"/>
                    </a:moveTo>
                    <a:cubicBezTo>
                      <a:pt x="2" y="7"/>
                      <a:pt x="4" y="9"/>
                      <a:pt x="5" y="11"/>
                    </a:cubicBezTo>
                    <a:cubicBezTo>
                      <a:pt x="11" y="12"/>
                      <a:pt x="17" y="12"/>
                      <a:pt x="21" y="13"/>
                    </a:cubicBezTo>
                    <a:cubicBezTo>
                      <a:pt x="21" y="13"/>
                      <a:pt x="22" y="13"/>
                      <a:pt x="22" y="14"/>
                    </a:cubicBezTo>
                    <a:cubicBezTo>
                      <a:pt x="23" y="14"/>
                      <a:pt x="23" y="15"/>
                      <a:pt x="24" y="15"/>
                    </a:cubicBezTo>
                    <a:cubicBezTo>
                      <a:pt x="23" y="14"/>
                      <a:pt x="21" y="13"/>
                      <a:pt x="20" y="12"/>
                    </a:cubicBezTo>
                    <a:cubicBezTo>
                      <a:pt x="18" y="11"/>
                      <a:pt x="17" y="9"/>
                      <a:pt x="16" y="8"/>
                    </a:cubicBezTo>
                    <a:cubicBezTo>
                      <a:pt x="11" y="7"/>
                      <a:pt x="6" y="7"/>
                      <a:pt x="0" y="6"/>
                    </a:cubicBezTo>
                    <a:moveTo>
                      <a:pt x="8" y="0"/>
                    </a:moveTo>
                    <a:cubicBezTo>
                      <a:pt x="9" y="1"/>
                      <a:pt x="11" y="3"/>
                      <a:pt x="12" y="4"/>
                    </a:cubicBezTo>
                    <a:cubicBezTo>
                      <a:pt x="12" y="5"/>
                      <a:pt x="13" y="5"/>
                      <a:pt x="13" y="6"/>
                    </a:cubicBezTo>
                    <a:cubicBezTo>
                      <a:pt x="14" y="6"/>
                      <a:pt x="14" y="7"/>
                      <a:pt x="15" y="7"/>
                    </a:cubicBezTo>
                    <a:cubicBezTo>
                      <a:pt x="15" y="7"/>
                      <a:pt x="15" y="8"/>
                      <a:pt x="16" y="8"/>
                    </a:cubicBezTo>
                    <a:cubicBezTo>
                      <a:pt x="14" y="7"/>
                      <a:pt x="13" y="5"/>
                      <a:pt x="12" y="4"/>
                    </a:cubicBezTo>
                    <a:cubicBezTo>
                      <a:pt x="10" y="3"/>
                      <a:pt x="9" y="1"/>
                      <a:pt x="8"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5" name="Freeform 333">
                <a:extLst>
                  <a:ext uri="{FF2B5EF4-FFF2-40B4-BE49-F238E27FC236}">
                    <a16:creationId xmlns:a16="http://schemas.microsoft.com/office/drawing/2014/main" id="{4B480209-C5EC-4BDF-AD6D-CA05B7A5B6BC}"/>
                  </a:ext>
                </a:extLst>
              </p:cNvPr>
              <p:cNvSpPr>
                <a:spLocks/>
              </p:cNvSpPr>
              <p:nvPr/>
            </p:nvSpPr>
            <p:spPr bwMode="auto">
              <a:xfrm>
                <a:off x="4883" y="3586"/>
                <a:ext cx="26" cy="54"/>
              </a:xfrm>
              <a:custGeom>
                <a:avLst/>
                <a:gdLst>
                  <a:gd name="T0" fmla="*/ 0 w 11"/>
                  <a:gd name="T1" fmla="*/ 0 h 23"/>
                  <a:gd name="T2" fmla="*/ 1 w 11"/>
                  <a:gd name="T3" fmla="*/ 11 h 23"/>
                  <a:gd name="T4" fmla="*/ 10 w 11"/>
                  <a:gd name="T5" fmla="*/ 23 h 23"/>
                  <a:gd name="T6" fmla="*/ 10 w 11"/>
                  <a:gd name="T7" fmla="*/ 12 h 23"/>
                  <a:gd name="T8" fmla="*/ 0 w 11"/>
                  <a:gd name="T9" fmla="*/ 0 h 23"/>
                </a:gdLst>
                <a:ahLst/>
                <a:cxnLst>
                  <a:cxn ang="0">
                    <a:pos x="T0" y="T1"/>
                  </a:cxn>
                  <a:cxn ang="0">
                    <a:pos x="T2" y="T3"/>
                  </a:cxn>
                  <a:cxn ang="0">
                    <a:pos x="T4" y="T5"/>
                  </a:cxn>
                  <a:cxn ang="0">
                    <a:pos x="T6" y="T7"/>
                  </a:cxn>
                  <a:cxn ang="0">
                    <a:pos x="T8" y="T9"/>
                  </a:cxn>
                </a:cxnLst>
                <a:rect l="0" t="0" r="r" b="b"/>
                <a:pathLst>
                  <a:path w="11" h="23">
                    <a:moveTo>
                      <a:pt x="0" y="0"/>
                    </a:moveTo>
                    <a:cubicBezTo>
                      <a:pt x="1" y="4"/>
                      <a:pt x="1" y="7"/>
                      <a:pt x="1" y="11"/>
                    </a:cubicBezTo>
                    <a:cubicBezTo>
                      <a:pt x="4" y="14"/>
                      <a:pt x="7" y="18"/>
                      <a:pt x="10" y="23"/>
                    </a:cubicBezTo>
                    <a:cubicBezTo>
                      <a:pt x="10" y="19"/>
                      <a:pt x="11" y="16"/>
                      <a:pt x="10" y="12"/>
                    </a:cubicBezTo>
                    <a:cubicBezTo>
                      <a:pt x="7" y="8"/>
                      <a:pt x="4" y="5"/>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6" name="Freeform 334">
                <a:extLst>
                  <a:ext uri="{FF2B5EF4-FFF2-40B4-BE49-F238E27FC236}">
                    <a16:creationId xmlns:a16="http://schemas.microsoft.com/office/drawing/2014/main" id="{0BC72FD8-F501-4234-900E-30FF2FAA3721}"/>
                  </a:ext>
                </a:extLst>
              </p:cNvPr>
              <p:cNvSpPr>
                <a:spLocks/>
              </p:cNvSpPr>
              <p:nvPr/>
            </p:nvSpPr>
            <p:spPr bwMode="auto">
              <a:xfrm>
                <a:off x="4635" y="3851"/>
                <a:ext cx="91" cy="28"/>
              </a:xfrm>
              <a:custGeom>
                <a:avLst/>
                <a:gdLst>
                  <a:gd name="T0" fmla="*/ 38 w 38"/>
                  <a:gd name="T1" fmla="*/ 0 h 12"/>
                  <a:gd name="T2" fmla="*/ 33 w 38"/>
                  <a:gd name="T3" fmla="*/ 2 h 12"/>
                  <a:gd name="T4" fmla="*/ 15 w 38"/>
                  <a:gd name="T5" fmla="*/ 6 h 12"/>
                  <a:gd name="T6" fmla="*/ 6 w 38"/>
                  <a:gd name="T7" fmla="*/ 6 h 12"/>
                  <a:gd name="T8" fmla="*/ 5 w 38"/>
                  <a:gd name="T9" fmla="*/ 6 h 12"/>
                  <a:gd name="T10" fmla="*/ 0 w 38"/>
                  <a:gd name="T11" fmla="*/ 12 h 12"/>
                  <a:gd name="T12" fmla="*/ 35 w 38"/>
                  <a:gd name="T13" fmla="*/ 6 h 12"/>
                  <a:gd name="T14" fmla="*/ 37 w 38"/>
                  <a:gd name="T15" fmla="*/ 1 h 12"/>
                  <a:gd name="T16" fmla="*/ 38 w 38"/>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2">
                    <a:moveTo>
                      <a:pt x="38" y="0"/>
                    </a:moveTo>
                    <a:cubicBezTo>
                      <a:pt x="36" y="0"/>
                      <a:pt x="35" y="1"/>
                      <a:pt x="33" y="2"/>
                    </a:cubicBezTo>
                    <a:cubicBezTo>
                      <a:pt x="27" y="4"/>
                      <a:pt x="21" y="5"/>
                      <a:pt x="15" y="6"/>
                    </a:cubicBezTo>
                    <a:cubicBezTo>
                      <a:pt x="12" y="6"/>
                      <a:pt x="9" y="6"/>
                      <a:pt x="6" y="6"/>
                    </a:cubicBezTo>
                    <a:cubicBezTo>
                      <a:pt x="6" y="6"/>
                      <a:pt x="6" y="6"/>
                      <a:pt x="5" y="6"/>
                    </a:cubicBezTo>
                    <a:cubicBezTo>
                      <a:pt x="4" y="8"/>
                      <a:pt x="2" y="10"/>
                      <a:pt x="0" y="12"/>
                    </a:cubicBezTo>
                    <a:cubicBezTo>
                      <a:pt x="12" y="12"/>
                      <a:pt x="23" y="10"/>
                      <a:pt x="35" y="6"/>
                    </a:cubicBezTo>
                    <a:cubicBezTo>
                      <a:pt x="35" y="4"/>
                      <a:pt x="36" y="3"/>
                      <a:pt x="37" y="1"/>
                    </a:cubicBezTo>
                    <a:cubicBezTo>
                      <a:pt x="37" y="1"/>
                      <a:pt x="38" y="0"/>
                      <a:pt x="38"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7" name="Freeform 335">
                <a:extLst>
                  <a:ext uri="{FF2B5EF4-FFF2-40B4-BE49-F238E27FC236}">
                    <a16:creationId xmlns:a16="http://schemas.microsoft.com/office/drawing/2014/main" id="{715561A3-0122-4E34-9DBD-383B2E4BE48C}"/>
                  </a:ext>
                </a:extLst>
              </p:cNvPr>
              <p:cNvSpPr>
                <a:spLocks/>
              </p:cNvSpPr>
              <p:nvPr/>
            </p:nvSpPr>
            <p:spPr bwMode="auto">
              <a:xfrm>
                <a:off x="4592" y="3862"/>
                <a:ext cx="40" cy="17"/>
              </a:xfrm>
              <a:custGeom>
                <a:avLst/>
                <a:gdLst>
                  <a:gd name="T0" fmla="*/ 7 w 17"/>
                  <a:gd name="T1" fmla="*/ 0 h 7"/>
                  <a:gd name="T2" fmla="*/ 0 w 17"/>
                  <a:gd name="T3" fmla="*/ 5 h 7"/>
                  <a:gd name="T4" fmla="*/ 11 w 17"/>
                  <a:gd name="T5" fmla="*/ 7 h 7"/>
                  <a:gd name="T6" fmla="*/ 17 w 17"/>
                  <a:gd name="T7" fmla="*/ 1 h 7"/>
                  <a:gd name="T8" fmla="*/ 15 w 17"/>
                  <a:gd name="T9" fmla="*/ 1 h 7"/>
                  <a:gd name="T10" fmla="*/ 10 w 17"/>
                  <a:gd name="T11" fmla="*/ 0 h 7"/>
                  <a:gd name="T12" fmla="*/ 9 w 17"/>
                  <a:gd name="T13" fmla="*/ 0 h 7"/>
                  <a:gd name="T14" fmla="*/ 7 w 17"/>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7">
                    <a:moveTo>
                      <a:pt x="7" y="0"/>
                    </a:moveTo>
                    <a:cubicBezTo>
                      <a:pt x="5" y="1"/>
                      <a:pt x="3" y="3"/>
                      <a:pt x="0" y="5"/>
                    </a:cubicBezTo>
                    <a:cubicBezTo>
                      <a:pt x="4" y="6"/>
                      <a:pt x="7" y="6"/>
                      <a:pt x="11" y="7"/>
                    </a:cubicBezTo>
                    <a:cubicBezTo>
                      <a:pt x="13" y="5"/>
                      <a:pt x="15" y="3"/>
                      <a:pt x="17" y="1"/>
                    </a:cubicBezTo>
                    <a:cubicBezTo>
                      <a:pt x="16" y="1"/>
                      <a:pt x="16" y="1"/>
                      <a:pt x="15" y="1"/>
                    </a:cubicBezTo>
                    <a:cubicBezTo>
                      <a:pt x="13" y="1"/>
                      <a:pt x="12" y="1"/>
                      <a:pt x="10" y="0"/>
                    </a:cubicBezTo>
                    <a:cubicBezTo>
                      <a:pt x="10" y="0"/>
                      <a:pt x="9" y="0"/>
                      <a:pt x="9" y="0"/>
                    </a:cubicBezTo>
                    <a:cubicBezTo>
                      <a:pt x="8" y="0"/>
                      <a:pt x="8" y="0"/>
                      <a:pt x="7"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8" name="Freeform 336">
                <a:extLst>
                  <a:ext uri="{FF2B5EF4-FFF2-40B4-BE49-F238E27FC236}">
                    <a16:creationId xmlns:a16="http://schemas.microsoft.com/office/drawing/2014/main" id="{A3021A3F-1941-4B54-A540-F20083302D51}"/>
                  </a:ext>
                </a:extLst>
              </p:cNvPr>
              <p:cNvSpPr>
                <a:spLocks/>
              </p:cNvSpPr>
              <p:nvPr/>
            </p:nvSpPr>
            <p:spPr bwMode="auto">
              <a:xfrm>
                <a:off x="4733" y="3824"/>
                <a:ext cx="36" cy="34"/>
              </a:xfrm>
              <a:custGeom>
                <a:avLst/>
                <a:gdLst>
                  <a:gd name="T0" fmla="*/ 15 w 15"/>
                  <a:gd name="T1" fmla="*/ 0 h 14"/>
                  <a:gd name="T2" fmla="*/ 8 w 15"/>
                  <a:gd name="T3" fmla="*/ 4 h 14"/>
                  <a:gd name="T4" fmla="*/ 4 w 15"/>
                  <a:gd name="T5" fmla="*/ 7 h 14"/>
                  <a:gd name="T6" fmla="*/ 0 w 15"/>
                  <a:gd name="T7" fmla="*/ 14 h 14"/>
                  <a:gd name="T8" fmla="*/ 2 w 15"/>
                  <a:gd name="T9" fmla="*/ 13 h 14"/>
                  <a:gd name="T10" fmla="*/ 11 w 15"/>
                  <a:gd name="T11" fmla="*/ 9 h 14"/>
                  <a:gd name="T12" fmla="*/ 15 w 1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5" h="14">
                    <a:moveTo>
                      <a:pt x="15" y="0"/>
                    </a:moveTo>
                    <a:cubicBezTo>
                      <a:pt x="13" y="1"/>
                      <a:pt x="11" y="3"/>
                      <a:pt x="8" y="4"/>
                    </a:cubicBezTo>
                    <a:cubicBezTo>
                      <a:pt x="7" y="5"/>
                      <a:pt x="6" y="6"/>
                      <a:pt x="4" y="7"/>
                    </a:cubicBezTo>
                    <a:cubicBezTo>
                      <a:pt x="3" y="9"/>
                      <a:pt x="2" y="11"/>
                      <a:pt x="0" y="14"/>
                    </a:cubicBezTo>
                    <a:cubicBezTo>
                      <a:pt x="1" y="14"/>
                      <a:pt x="1" y="14"/>
                      <a:pt x="2" y="13"/>
                    </a:cubicBezTo>
                    <a:cubicBezTo>
                      <a:pt x="5" y="12"/>
                      <a:pt x="8" y="11"/>
                      <a:pt x="11" y="9"/>
                    </a:cubicBezTo>
                    <a:cubicBezTo>
                      <a:pt x="12" y="6"/>
                      <a:pt x="13" y="3"/>
                      <a:pt x="15"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9" name="Freeform 337">
                <a:extLst>
                  <a:ext uri="{FF2B5EF4-FFF2-40B4-BE49-F238E27FC236}">
                    <a16:creationId xmlns:a16="http://schemas.microsoft.com/office/drawing/2014/main" id="{85AF94BC-EB99-497B-93A1-26AC19D957A8}"/>
                  </a:ext>
                </a:extLst>
              </p:cNvPr>
              <p:cNvSpPr>
                <a:spLocks/>
              </p:cNvSpPr>
              <p:nvPr/>
            </p:nvSpPr>
            <p:spPr bwMode="auto">
              <a:xfrm>
                <a:off x="4410" y="3722"/>
                <a:ext cx="84" cy="78"/>
              </a:xfrm>
              <a:custGeom>
                <a:avLst/>
                <a:gdLst>
                  <a:gd name="T0" fmla="*/ 0 w 35"/>
                  <a:gd name="T1" fmla="*/ 0 h 33"/>
                  <a:gd name="T2" fmla="*/ 5 w 35"/>
                  <a:gd name="T3" fmla="*/ 9 h 33"/>
                  <a:gd name="T4" fmla="*/ 8 w 35"/>
                  <a:gd name="T5" fmla="*/ 14 h 33"/>
                  <a:gd name="T6" fmla="*/ 11 w 35"/>
                  <a:gd name="T7" fmla="*/ 20 h 33"/>
                  <a:gd name="T8" fmla="*/ 19 w 35"/>
                  <a:gd name="T9" fmla="*/ 31 h 33"/>
                  <a:gd name="T10" fmla="*/ 35 w 35"/>
                  <a:gd name="T11" fmla="*/ 33 h 33"/>
                  <a:gd name="T12" fmla="*/ 35 w 35"/>
                  <a:gd name="T13" fmla="*/ 33 h 33"/>
                  <a:gd name="T14" fmla="*/ 34 w 35"/>
                  <a:gd name="T15" fmla="*/ 32 h 33"/>
                  <a:gd name="T16" fmla="*/ 32 w 35"/>
                  <a:gd name="T17" fmla="*/ 31 h 33"/>
                  <a:gd name="T18" fmla="*/ 31 w 35"/>
                  <a:gd name="T19" fmla="*/ 29 h 33"/>
                  <a:gd name="T20" fmla="*/ 27 w 35"/>
                  <a:gd name="T21" fmla="*/ 25 h 33"/>
                  <a:gd name="T22" fmla="*/ 23 w 35"/>
                  <a:gd name="T23" fmla="*/ 21 h 33"/>
                  <a:gd name="T24" fmla="*/ 23 w 35"/>
                  <a:gd name="T25" fmla="*/ 20 h 33"/>
                  <a:gd name="T26" fmla="*/ 23 w 35"/>
                  <a:gd name="T27" fmla="*/ 20 h 33"/>
                  <a:gd name="T28" fmla="*/ 23 w 35"/>
                  <a:gd name="T29" fmla="*/ 20 h 33"/>
                  <a:gd name="T30" fmla="*/ 21 w 35"/>
                  <a:gd name="T31" fmla="*/ 17 h 33"/>
                  <a:gd name="T32" fmla="*/ 20 w 35"/>
                  <a:gd name="T33" fmla="*/ 16 h 33"/>
                  <a:gd name="T34" fmla="*/ 17 w 35"/>
                  <a:gd name="T35" fmla="*/ 11 h 33"/>
                  <a:gd name="T36" fmla="*/ 14 w 35"/>
                  <a:gd name="T37" fmla="*/ 6 h 33"/>
                  <a:gd name="T38" fmla="*/ 14 w 35"/>
                  <a:gd name="T39" fmla="*/ 6 h 33"/>
                  <a:gd name="T40" fmla="*/ 5 w 35"/>
                  <a:gd name="T41" fmla="*/ 2 h 33"/>
                  <a:gd name="T42" fmla="*/ 0 w 35"/>
                  <a:gd name="T4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33">
                    <a:moveTo>
                      <a:pt x="0" y="0"/>
                    </a:moveTo>
                    <a:cubicBezTo>
                      <a:pt x="2" y="3"/>
                      <a:pt x="3" y="6"/>
                      <a:pt x="5" y="9"/>
                    </a:cubicBezTo>
                    <a:cubicBezTo>
                      <a:pt x="8" y="14"/>
                      <a:pt x="8" y="14"/>
                      <a:pt x="8" y="14"/>
                    </a:cubicBezTo>
                    <a:cubicBezTo>
                      <a:pt x="9" y="16"/>
                      <a:pt x="10" y="18"/>
                      <a:pt x="11" y="20"/>
                    </a:cubicBezTo>
                    <a:cubicBezTo>
                      <a:pt x="14" y="23"/>
                      <a:pt x="16" y="27"/>
                      <a:pt x="19" y="31"/>
                    </a:cubicBezTo>
                    <a:cubicBezTo>
                      <a:pt x="25" y="32"/>
                      <a:pt x="30" y="32"/>
                      <a:pt x="35" y="33"/>
                    </a:cubicBezTo>
                    <a:cubicBezTo>
                      <a:pt x="35" y="33"/>
                      <a:pt x="35" y="33"/>
                      <a:pt x="35" y="33"/>
                    </a:cubicBezTo>
                    <a:cubicBezTo>
                      <a:pt x="34" y="33"/>
                      <a:pt x="34" y="32"/>
                      <a:pt x="34" y="32"/>
                    </a:cubicBezTo>
                    <a:cubicBezTo>
                      <a:pt x="33" y="32"/>
                      <a:pt x="33" y="31"/>
                      <a:pt x="32" y="31"/>
                    </a:cubicBezTo>
                    <a:cubicBezTo>
                      <a:pt x="32" y="30"/>
                      <a:pt x="31" y="30"/>
                      <a:pt x="31" y="29"/>
                    </a:cubicBezTo>
                    <a:cubicBezTo>
                      <a:pt x="30" y="28"/>
                      <a:pt x="28" y="26"/>
                      <a:pt x="27" y="25"/>
                    </a:cubicBezTo>
                    <a:cubicBezTo>
                      <a:pt x="26" y="23"/>
                      <a:pt x="25" y="22"/>
                      <a:pt x="23" y="21"/>
                    </a:cubicBezTo>
                    <a:cubicBezTo>
                      <a:pt x="23" y="21"/>
                      <a:pt x="23" y="20"/>
                      <a:pt x="23" y="20"/>
                    </a:cubicBezTo>
                    <a:cubicBezTo>
                      <a:pt x="23" y="20"/>
                      <a:pt x="23" y="20"/>
                      <a:pt x="23" y="20"/>
                    </a:cubicBezTo>
                    <a:cubicBezTo>
                      <a:pt x="23" y="20"/>
                      <a:pt x="23" y="20"/>
                      <a:pt x="23" y="20"/>
                    </a:cubicBezTo>
                    <a:cubicBezTo>
                      <a:pt x="22" y="19"/>
                      <a:pt x="22" y="18"/>
                      <a:pt x="21" y="17"/>
                    </a:cubicBezTo>
                    <a:cubicBezTo>
                      <a:pt x="21" y="17"/>
                      <a:pt x="20" y="16"/>
                      <a:pt x="20" y="16"/>
                    </a:cubicBezTo>
                    <a:cubicBezTo>
                      <a:pt x="17" y="11"/>
                      <a:pt x="17" y="11"/>
                      <a:pt x="17" y="11"/>
                    </a:cubicBezTo>
                    <a:cubicBezTo>
                      <a:pt x="14" y="6"/>
                      <a:pt x="14" y="6"/>
                      <a:pt x="14" y="6"/>
                    </a:cubicBezTo>
                    <a:cubicBezTo>
                      <a:pt x="14" y="6"/>
                      <a:pt x="14" y="6"/>
                      <a:pt x="14" y="6"/>
                    </a:cubicBezTo>
                    <a:cubicBezTo>
                      <a:pt x="11" y="5"/>
                      <a:pt x="8" y="3"/>
                      <a:pt x="5" y="2"/>
                    </a:cubicBezTo>
                    <a:cubicBezTo>
                      <a:pt x="3" y="1"/>
                      <a:pt x="2" y="1"/>
                      <a:pt x="0"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0" name="Freeform 338">
                <a:extLst>
                  <a:ext uri="{FF2B5EF4-FFF2-40B4-BE49-F238E27FC236}">
                    <a16:creationId xmlns:a16="http://schemas.microsoft.com/office/drawing/2014/main" id="{E6036063-BB31-4EAB-B766-49DA1DA60241}"/>
                  </a:ext>
                </a:extLst>
              </p:cNvPr>
              <p:cNvSpPr>
                <a:spLocks/>
              </p:cNvSpPr>
              <p:nvPr/>
            </p:nvSpPr>
            <p:spPr bwMode="auto">
              <a:xfrm>
                <a:off x="4396" y="3681"/>
                <a:ext cx="41" cy="41"/>
              </a:xfrm>
              <a:custGeom>
                <a:avLst/>
                <a:gdLst>
                  <a:gd name="T0" fmla="*/ 0 w 17"/>
                  <a:gd name="T1" fmla="*/ 0 h 17"/>
                  <a:gd name="T2" fmla="*/ 3 w 17"/>
                  <a:gd name="T3" fmla="*/ 10 h 17"/>
                  <a:gd name="T4" fmla="*/ 17 w 17"/>
                  <a:gd name="T5" fmla="*/ 17 h 17"/>
                  <a:gd name="T6" fmla="*/ 16 w 17"/>
                  <a:gd name="T7" fmla="*/ 15 h 17"/>
                  <a:gd name="T8" fmla="*/ 15 w 17"/>
                  <a:gd name="T9" fmla="*/ 13 h 17"/>
                  <a:gd name="T10" fmla="*/ 14 w 17"/>
                  <a:gd name="T11" fmla="*/ 11 h 17"/>
                  <a:gd name="T12" fmla="*/ 12 w 17"/>
                  <a:gd name="T13" fmla="*/ 6 h 17"/>
                  <a:gd name="T14" fmla="*/ 12 w 17"/>
                  <a:gd name="T15" fmla="*/ 6 h 17"/>
                  <a:gd name="T16" fmla="*/ 12 w 17"/>
                  <a:gd name="T17" fmla="*/ 6 h 17"/>
                  <a:gd name="T18" fmla="*/ 12 w 17"/>
                  <a:gd name="T19" fmla="*/ 6 h 17"/>
                  <a:gd name="T20" fmla="*/ 4 w 17"/>
                  <a:gd name="T21" fmla="*/ 2 h 17"/>
                  <a:gd name="T22" fmla="*/ 0 w 17"/>
                  <a:gd name="T2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7">
                    <a:moveTo>
                      <a:pt x="0" y="0"/>
                    </a:moveTo>
                    <a:cubicBezTo>
                      <a:pt x="1" y="3"/>
                      <a:pt x="2" y="7"/>
                      <a:pt x="3" y="10"/>
                    </a:cubicBezTo>
                    <a:cubicBezTo>
                      <a:pt x="8" y="12"/>
                      <a:pt x="12" y="14"/>
                      <a:pt x="17" y="17"/>
                    </a:cubicBezTo>
                    <a:cubicBezTo>
                      <a:pt x="17" y="17"/>
                      <a:pt x="16" y="16"/>
                      <a:pt x="16" y="15"/>
                    </a:cubicBezTo>
                    <a:cubicBezTo>
                      <a:pt x="16" y="15"/>
                      <a:pt x="15" y="14"/>
                      <a:pt x="15" y="13"/>
                    </a:cubicBezTo>
                    <a:cubicBezTo>
                      <a:pt x="15" y="13"/>
                      <a:pt x="14" y="12"/>
                      <a:pt x="14" y="11"/>
                    </a:cubicBezTo>
                    <a:cubicBezTo>
                      <a:pt x="13" y="9"/>
                      <a:pt x="12" y="7"/>
                      <a:pt x="12" y="6"/>
                    </a:cubicBezTo>
                    <a:cubicBezTo>
                      <a:pt x="12" y="6"/>
                      <a:pt x="12" y="6"/>
                      <a:pt x="12" y="6"/>
                    </a:cubicBezTo>
                    <a:cubicBezTo>
                      <a:pt x="12" y="6"/>
                      <a:pt x="12" y="6"/>
                      <a:pt x="12" y="6"/>
                    </a:cubicBezTo>
                    <a:cubicBezTo>
                      <a:pt x="12" y="6"/>
                      <a:pt x="12" y="6"/>
                      <a:pt x="12" y="6"/>
                    </a:cubicBezTo>
                    <a:cubicBezTo>
                      <a:pt x="10" y="5"/>
                      <a:pt x="7" y="3"/>
                      <a:pt x="4" y="2"/>
                    </a:cubicBezTo>
                    <a:cubicBezTo>
                      <a:pt x="3" y="1"/>
                      <a:pt x="1"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1" name="Freeform 339">
                <a:extLst>
                  <a:ext uri="{FF2B5EF4-FFF2-40B4-BE49-F238E27FC236}">
                    <a16:creationId xmlns:a16="http://schemas.microsoft.com/office/drawing/2014/main" id="{755275E8-21E2-4648-BC12-532DAFBE4B5F}"/>
                  </a:ext>
                </a:extLst>
              </p:cNvPr>
              <p:cNvSpPr>
                <a:spLocks/>
              </p:cNvSpPr>
              <p:nvPr/>
            </p:nvSpPr>
            <p:spPr bwMode="auto">
              <a:xfrm>
                <a:off x="4468" y="3808"/>
                <a:ext cx="57" cy="19"/>
              </a:xfrm>
              <a:custGeom>
                <a:avLst/>
                <a:gdLst>
                  <a:gd name="T0" fmla="*/ 0 w 24"/>
                  <a:gd name="T1" fmla="*/ 0 h 8"/>
                  <a:gd name="T2" fmla="*/ 8 w 24"/>
                  <a:gd name="T3" fmla="*/ 8 h 8"/>
                  <a:gd name="T4" fmla="*/ 20 w 24"/>
                  <a:gd name="T5" fmla="*/ 8 h 8"/>
                  <a:gd name="T6" fmla="*/ 24 w 24"/>
                  <a:gd name="T7" fmla="*/ 8 h 8"/>
                  <a:gd name="T8" fmla="*/ 21 w 24"/>
                  <a:gd name="T9" fmla="*/ 6 h 8"/>
                  <a:gd name="T10" fmla="*/ 20 w 24"/>
                  <a:gd name="T11" fmla="*/ 4 h 8"/>
                  <a:gd name="T12" fmla="*/ 20 w 24"/>
                  <a:gd name="T13" fmla="*/ 4 h 8"/>
                  <a:gd name="T14" fmla="*/ 19 w 24"/>
                  <a:gd name="T15" fmla="*/ 4 h 8"/>
                  <a:gd name="T16" fmla="*/ 17 w 24"/>
                  <a:gd name="T17" fmla="*/ 3 h 8"/>
                  <a:gd name="T18" fmla="*/ 16 w 24"/>
                  <a:gd name="T19" fmla="*/ 2 h 8"/>
                  <a:gd name="T20" fmla="*/ 0 w 24"/>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8">
                    <a:moveTo>
                      <a:pt x="0" y="0"/>
                    </a:moveTo>
                    <a:cubicBezTo>
                      <a:pt x="3" y="3"/>
                      <a:pt x="6" y="5"/>
                      <a:pt x="8" y="8"/>
                    </a:cubicBezTo>
                    <a:cubicBezTo>
                      <a:pt x="12" y="8"/>
                      <a:pt x="16" y="8"/>
                      <a:pt x="20" y="8"/>
                    </a:cubicBezTo>
                    <a:cubicBezTo>
                      <a:pt x="22" y="8"/>
                      <a:pt x="23" y="8"/>
                      <a:pt x="24" y="8"/>
                    </a:cubicBezTo>
                    <a:cubicBezTo>
                      <a:pt x="23" y="7"/>
                      <a:pt x="22" y="6"/>
                      <a:pt x="21" y="6"/>
                    </a:cubicBezTo>
                    <a:cubicBezTo>
                      <a:pt x="21" y="5"/>
                      <a:pt x="20" y="5"/>
                      <a:pt x="20" y="4"/>
                    </a:cubicBezTo>
                    <a:cubicBezTo>
                      <a:pt x="20" y="4"/>
                      <a:pt x="20" y="4"/>
                      <a:pt x="20" y="4"/>
                    </a:cubicBezTo>
                    <a:cubicBezTo>
                      <a:pt x="19" y="4"/>
                      <a:pt x="19" y="4"/>
                      <a:pt x="19" y="4"/>
                    </a:cubicBezTo>
                    <a:cubicBezTo>
                      <a:pt x="18" y="4"/>
                      <a:pt x="18" y="3"/>
                      <a:pt x="17" y="3"/>
                    </a:cubicBezTo>
                    <a:cubicBezTo>
                      <a:pt x="17" y="2"/>
                      <a:pt x="16" y="2"/>
                      <a:pt x="16" y="2"/>
                    </a:cubicBezTo>
                    <a:cubicBezTo>
                      <a:pt x="12" y="1"/>
                      <a:pt x="6"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2" name="Freeform 340">
                <a:extLst>
                  <a:ext uri="{FF2B5EF4-FFF2-40B4-BE49-F238E27FC236}">
                    <a16:creationId xmlns:a16="http://schemas.microsoft.com/office/drawing/2014/main" id="{0BA818F5-A1AE-4624-AC0E-2D253E3CE817}"/>
                  </a:ext>
                </a:extLst>
              </p:cNvPr>
              <p:cNvSpPr>
                <a:spLocks noEditPoints="1"/>
              </p:cNvSpPr>
              <p:nvPr/>
            </p:nvSpPr>
            <p:spPr bwMode="auto">
              <a:xfrm>
                <a:off x="4372" y="3361"/>
                <a:ext cx="79" cy="198"/>
              </a:xfrm>
              <a:custGeom>
                <a:avLst/>
                <a:gdLst>
                  <a:gd name="T0" fmla="*/ 32 w 33"/>
                  <a:gd name="T1" fmla="*/ 40 h 83"/>
                  <a:gd name="T2" fmla="*/ 12 w 33"/>
                  <a:gd name="T3" fmla="*/ 68 h 83"/>
                  <a:gd name="T4" fmla="*/ 16 w 33"/>
                  <a:gd name="T5" fmla="*/ 83 h 83"/>
                  <a:gd name="T6" fmla="*/ 16 w 33"/>
                  <a:gd name="T7" fmla="*/ 83 h 83"/>
                  <a:gd name="T8" fmla="*/ 17 w 33"/>
                  <a:gd name="T9" fmla="*/ 81 h 83"/>
                  <a:gd name="T10" fmla="*/ 17 w 33"/>
                  <a:gd name="T11" fmla="*/ 80 h 83"/>
                  <a:gd name="T12" fmla="*/ 18 w 33"/>
                  <a:gd name="T13" fmla="*/ 78 h 83"/>
                  <a:gd name="T14" fmla="*/ 18 w 33"/>
                  <a:gd name="T15" fmla="*/ 76 h 83"/>
                  <a:gd name="T16" fmla="*/ 19 w 33"/>
                  <a:gd name="T17" fmla="*/ 76 h 83"/>
                  <a:gd name="T18" fmla="*/ 19 w 33"/>
                  <a:gd name="T19" fmla="*/ 74 h 83"/>
                  <a:gd name="T20" fmla="*/ 22 w 33"/>
                  <a:gd name="T21" fmla="*/ 69 h 83"/>
                  <a:gd name="T22" fmla="*/ 24 w 33"/>
                  <a:gd name="T23" fmla="*/ 63 h 83"/>
                  <a:gd name="T24" fmla="*/ 25 w 33"/>
                  <a:gd name="T25" fmla="*/ 62 h 83"/>
                  <a:gd name="T26" fmla="*/ 25 w 33"/>
                  <a:gd name="T27" fmla="*/ 62 h 83"/>
                  <a:gd name="T28" fmla="*/ 26 w 33"/>
                  <a:gd name="T29" fmla="*/ 61 h 83"/>
                  <a:gd name="T30" fmla="*/ 28 w 33"/>
                  <a:gd name="T31" fmla="*/ 57 h 83"/>
                  <a:gd name="T32" fmla="*/ 31 w 33"/>
                  <a:gd name="T33" fmla="*/ 54 h 83"/>
                  <a:gd name="T34" fmla="*/ 32 w 33"/>
                  <a:gd name="T35" fmla="*/ 40 h 83"/>
                  <a:gd name="T36" fmla="*/ 0 w 33"/>
                  <a:gd name="T37" fmla="*/ 29 h 83"/>
                  <a:gd name="T38" fmla="*/ 0 w 33"/>
                  <a:gd name="T39" fmla="*/ 29 h 83"/>
                  <a:gd name="T40" fmla="*/ 0 w 33"/>
                  <a:gd name="T41" fmla="*/ 29 h 83"/>
                  <a:gd name="T42" fmla="*/ 0 w 33"/>
                  <a:gd name="T43" fmla="*/ 29 h 83"/>
                  <a:gd name="T44" fmla="*/ 5 w 33"/>
                  <a:gd name="T45" fmla="*/ 24 h 83"/>
                  <a:gd name="T46" fmla="*/ 2 w 33"/>
                  <a:gd name="T47" fmla="*/ 28 h 83"/>
                  <a:gd name="T48" fmla="*/ 5 w 33"/>
                  <a:gd name="T49" fmla="*/ 24 h 83"/>
                  <a:gd name="T50" fmla="*/ 11 w 33"/>
                  <a:gd name="T51" fmla="*/ 18 h 83"/>
                  <a:gd name="T52" fmla="*/ 7 w 33"/>
                  <a:gd name="T53" fmla="*/ 21 h 83"/>
                  <a:gd name="T54" fmla="*/ 5 w 33"/>
                  <a:gd name="T55" fmla="*/ 24 h 83"/>
                  <a:gd name="T56" fmla="*/ 11 w 33"/>
                  <a:gd name="T57" fmla="*/ 18 h 83"/>
                  <a:gd name="T58" fmla="*/ 29 w 33"/>
                  <a:gd name="T59" fmla="*/ 3 h 83"/>
                  <a:gd name="T60" fmla="*/ 27 w 33"/>
                  <a:gd name="T61" fmla="*/ 4 h 83"/>
                  <a:gd name="T62" fmla="*/ 16 w 33"/>
                  <a:gd name="T63" fmla="*/ 13 h 83"/>
                  <a:gd name="T64" fmla="*/ 14 w 33"/>
                  <a:gd name="T65" fmla="*/ 15 h 83"/>
                  <a:gd name="T66" fmla="*/ 29 w 33"/>
                  <a:gd name="T67" fmla="*/ 3 h 83"/>
                  <a:gd name="T68" fmla="*/ 33 w 33"/>
                  <a:gd name="T69" fmla="*/ 0 h 83"/>
                  <a:gd name="T70" fmla="*/ 31 w 33"/>
                  <a:gd name="T71" fmla="*/ 1 h 83"/>
                  <a:gd name="T72" fmla="*/ 30 w 33"/>
                  <a:gd name="T73" fmla="*/ 2 h 83"/>
                  <a:gd name="T74" fmla="*/ 33 w 33"/>
                  <a:gd name="T75" fmla="*/ 0 h 83"/>
                  <a:gd name="T76" fmla="*/ 33 w 33"/>
                  <a:gd name="T7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83">
                    <a:moveTo>
                      <a:pt x="32" y="40"/>
                    </a:moveTo>
                    <a:cubicBezTo>
                      <a:pt x="24" y="49"/>
                      <a:pt x="16" y="58"/>
                      <a:pt x="12" y="68"/>
                    </a:cubicBezTo>
                    <a:cubicBezTo>
                      <a:pt x="13" y="74"/>
                      <a:pt x="15" y="79"/>
                      <a:pt x="16" y="83"/>
                    </a:cubicBezTo>
                    <a:cubicBezTo>
                      <a:pt x="16" y="83"/>
                      <a:pt x="16" y="83"/>
                      <a:pt x="16" y="83"/>
                    </a:cubicBezTo>
                    <a:cubicBezTo>
                      <a:pt x="16" y="83"/>
                      <a:pt x="17" y="82"/>
                      <a:pt x="17" y="81"/>
                    </a:cubicBezTo>
                    <a:cubicBezTo>
                      <a:pt x="17" y="80"/>
                      <a:pt x="17" y="80"/>
                      <a:pt x="17" y="80"/>
                    </a:cubicBezTo>
                    <a:cubicBezTo>
                      <a:pt x="18" y="79"/>
                      <a:pt x="18" y="78"/>
                      <a:pt x="18" y="78"/>
                    </a:cubicBezTo>
                    <a:cubicBezTo>
                      <a:pt x="18" y="77"/>
                      <a:pt x="18" y="77"/>
                      <a:pt x="18" y="76"/>
                    </a:cubicBezTo>
                    <a:cubicBezTo>
                      <a:pt x="19" y="76"/>
                      <a:pt x="19" y="76"/>
                      <a:pt x="19" y="76"/>
                    </a:cubicBezTo>
                    <a:cubicBezTo>
                      <a:pt x="19" y="75"/>
                      <a:pt x="19" y="74"/>
                      <a:pt x="19" y="74"/>
                    </a:cubicBezTo>
                    <a:cubicBezTo>
                      <a:pt x="20" y="72"/>
                      <a:pt x="21" y="70"/>
                      <a:pt x="22" y="69"/>
                    </a:cubicBezTo>
                    <a:cubicBezTo>
                      <a:pt x="22" y="67"/>
                      <a:pt x="23" y="65"/>
                      <a:pt x="24" y="63"/>
                    </a:cubicBezTo>
                    <a:cubicBezTo>
                      <a:pt x="24" y="63"/>
                      <a:pt x="25" y="63"/>
                      <a:pt x="25" y="62"/>
                    </a:cubicBezTo>
                    <a:cubicBezTo>
                      <a:pt x="25" y="62"/>
                      <a:pt x="25" y="62"/>
                      <a:pt x="25" y="62"/>
                    </a:cubicBezTo>
                    <a:cubicBezTo>
                      <a:pt x="26" y="61"/>
                      <a:pt x="26" y="61"/>
                      <a:pt x="26" y="61"/>
                    </a:cubicBezTo>
                    <a:cubicBezTo>
                      <a:pt x="27" y="60"/>
                      <a:pt x="27" y="59"/>
                      <a:pt x="28" y="57"/>
                    </a:cubicBezTo>
                    <a:cubicBezTo>
                      <a:pt x="29" y="56"/>
                      <a:pt x="30" y="55"/>
                      <a:pt x="31" y="54"/>
                    </a:cubicBezTo>
                    <a:cubicBezTo>
                      <a:pt x="32" y="50"/>
                      <a:pt x="32" y="45"/>
                      <a:pt x="32" y="40"/>
                    </a:cubicBezTo>
                    <a:moveTo>
                      <a:pt x="0" y="29"/>
                    </a:moveTo>
                    <a:cubicBezTo>
                      <a:pt x="0" y="29"/>
                      <a:pt x="0" y="29"/>
                      <a:pt x="0" y="29"/>
                    </a:cubicBezTo>
                    <a:cubicBezTo>
                      <a:pt x="0" y="29"/>
                      <a:pt x="0" y="29"/>
                      <a:pt x="0" y="29"/>
                    </a:cubicBezTo>
                    <a:cubicBezTo>
                      <a:pt x="0" y="29"/>
                      <a:pt x="0" y="29"/>
                      <a:pt x="0" y="29"/>
                    </a:cubicBezTo>
                    <a:moveTo>
                      <a:pt x="5" y="24"/>
                    </a:moveTo>
                    <a:cubicBezTo>
                      <a:pt x="3" y="25"/>
                      <a:pt x="2" y="27"/>
                      <a:pt x="2" y="28"/>
                    </a:cubicBezTo>
                    <a:cubicBezTo>
                      <a:pt x="3" y="26"/>
                      <a:pt x="4" y="25"/>
                      <a:pt x="5" y="24"/>
                    </a:cubicBezTo>
                    <a:moveTo>
                      <a:pt x="11" y="18"/>
                    </a:moveTo>
                    <a:cubicBezTo>
                      <a:pt x="10" y="19"/>
                      <a:pt x="8" y="20"/>
                      <a:pt x="7" y="21"/>
                    </a:cubicBezTo>
                    <a:cubicBezTo>
                      <a:pt x="6" y="22"/>
                      <a:pt x="6" y="23"/>
                      <a:pt x="5" y="24"/>
                    </a:cubicBezTo>
                    <a:cubicBezTo>
                      <a:pt x="7" y="22"/>
                      <a:pt x="9" y="20"/>
                      <a:pt x="11" y="18"/>
                    </a:cubicBezTo>
                    <a:moveTo>
                      <a:pt x="29" y="3"/>
                    </a:moveTo>
                    <a:cubicBezTo>
                      <a:pt x="29" y="3"/>
                      <a:pt x="28" y="4"/>
                      <a:pt x="27" y="4"/>
                    </a:cubicBezTo>
                    <a:cubicBezTo>
                      <a:pt x="24" y="6"/>
                      <a:pt x="20" y="10"/>
                      <a:pt x="16" y="13"/>
                    </a:cubicBezTo>
                    <a:cubicBezTo>
                      <a:pt x="15" y="14"/>
                      <a:pt x="15" y="14"/>
                      <a:pt x="14" y="15"/>
                    </a:cubicBezTo>
                    <a:cubicBezTo>
                      <a:pt x="19" y="10"/>
                      <a:pt x="24" y="6"/>
                      <a:pt x="29" y="3"/>
                    </a:cubicBezTo>
                    <a:moveTo>
                      <a:pt x="33" y="0"/>
                    </a:moveTo>
                    <a:cubicBezTo>
                      <a:pt x="33" y="0"/>
                      <a:pt x="32" y="1"/>
                      <a:pt x="31" y="1"/>
                    </a:cubicBezTo>
                    <a:cubicBezTo>
                      <a:pt x="31" y="2"/>
                      <a:pt x="30" y="2"/>
                      <a:pt x="30" y="2"/>
                    </a:cubicBezTo>
                    <a:cubicBezTo>
                      <a:pt x="31" y="2"/>
                      <a:pt x="32" y="1"/>
                      <a:pt x="33" y="0"/>
                    </a:cubicBezTo>
                    <a:cubicBezTo>
                      <a:pt x="33" y="0"/>
                      <a:pt x="33" y="0"/>
                      <a:pt x="33"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3" name="Freeform 341">
                <a:extLst>
                  <a:ext uri="{FF2B5EF4-FFF2-40B4-BE49-F238E27FC236}">
                    <a16:creationId xmlns:a16="http://schemas.microsoft.com/office/drawing/2014/main" id="{738FFE8C-F875-4DD1-BB66-F2E55ABBA360}"/>
                  </a:ext>
                </a:extLst>
              </p:cNvPr>
              <p:cNvSpPr>
                <a:spLocks noEditPoints="1"/>
              </p:cNvSpPr>
              <p:nvPr/>
            </p:nvSpPr>
            <p:spPr bwMode="auto">
              <a:xfrm>
                <a:off x="4458" y="3342"/>
                <a:ext cx="26" cy="136"/>
              </a:xfrm>
              <a:custGeom>
                <a:avLst/>
                <a:gdLst>
                  <a:gd name="T0" fmla="*/ 10 w 11"/>
                  <a:gd name="T1" fmla="*/ 37 h 57"/>
                  <a:gd name="T2" fmla="*/ 1 w 11"/>
                  <a:gd name="T3" fmla="*/ 44 h 57"/>
                  <a:gd name="T4" fmla="*/ 0 w 11"/>
                  <a:gd name="T5" fmla="*/ 57 h 57"/>
                  <a:gd name="T6" fmla="*/ 5 w 11"/>
                  <a:gd name="T7" fmla="*/ 53 h 57"/>
                  <a:gd name="T8" fmla="*/ 8 w 11"/>
                  <a:gd name="T9" fmla="*/ 50 h 57"/>
                  <a:gd name="T10" fmla="*/ 10 w 11"/>
                  <a:gd name="T11" fmla="*/ 37 h 57"/>
                  <a:gd name="T12" fmla="*/ 4 w 11"/>
                  <a:gd name="T13" fmla="*/ 4 h 57"/>
                  <a:gd name="T14" fmla="*/ 4 w 11"/>
                  <a:gd name="T15" fmla="*/ 4 h 57"/>
                  <a:gd name="T16" fmla="*/ 3 w 11"/>
                  <a:gd name="T17" fmla="*/ 4 h 57"/>
                  <a:gd name="T18" fmla="*/ 4 w 11"/>
                  <a:gd name="T19" fmla="*/ 4 h 57"/>
                  <a:gd name="T20" fmla="*/ 11 w 11"/>
                  <a:gd name="T21" fmla="*/ 0 h 57"/>
                  <a:gd name="T22" fmla="*/ 10 w 11"/>
                  <a:gd name="T23" fmla="*/ 1 h 57"/>
                  <a:gd name="T24" fmla="*/ 8 w 11"/>
                  <a:gd name="T25" fmla="*/ 2 h 57"/>
                  <a:gd name="T26" fmla="*/ 5 w 11"/>
                  <a:gd name="T27" fmla="*/ 4 h 57"/>
                  <a:gd name="T28" fmla="*/ 11 w 11"/>
                  <a:gd name="T2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57">
                    <a:moveTo>
                      <a:pt x="10" y="37"/>
                    </a:moveTo>
                    <a:cubicBezTo>
                      <a:pt x="7" y="39"/>
                      <a:pt x="4" y="41"/>
                      <a:pt x="1" y="44"/>
                    </a:cubicBezTo>
                    <a:cubicBezTo>
                      <a:pt x="1" y="48"/>
                      <a:pt x="1" y="52"/>
                      <a:pt x="0" y="57"/>
                    </a:cubicBezTo>
                    <a:cubicBezTo>
                      <a:pt x="1" y="55"/>
                      <a:pt x="3" y="54"/>
                      <a:pt x="5" y="53"/>
                    </a:cubicBezTo>
                    <a:cubicBezTo>
                      <a:pt x="6" y="52"/>
                      <a:pt x="7" y="51"/>
                      <a:pt x="8" y="50"/>
                    </a:cubicBezTo>
                    <a:cubicBezTo>
                      <a:pt x="9" y="46"/>
                      <a:pt x="9" y="42"/>
                      <a:pt x="10" y="37"/>
                    </a:cubicBezTo>
                    <a:moveTo>
                      <a:pt x="4" y="4"/>
                    </a:moveTo>
                    <a:cubicBezTo>
                      <a:pt x="4" y="4"/>
                      <a:pt x="4" y="4"/>
                      <a:pt x="4" y="4"/>
                    </a:cubicBezTo>
                    <a:cubicBezTo>
                      <a:pt x="4" y="4"/>
                      <a:pt x="4" y="4"/>
                      <a:pt x="3" y="4"/>
                    </a:cubicBezTo>
                    <a:cubicBezTo>
                      <a:pt x="4" y="4"/>
                      <a:pt x="4" y="4"/>
                      <a:pt x="4" y="4"/>
                    </a:cubicBezTo>
                    <a:moveTo>
                      <a:pt x="11" y="0"/>
                    </a:moveTo>
                    <a:cubicBezTo>
                      <a:pt x="11" y="1"/>
                      <a:pt x="10" y="1"/>
                      <a:pt x="10" y="1"/>
                    </a:cubicBezTo>
                    <a:cubicBezTo>
                      <a:pt x="9" y="1"/>
                      <a:pt x="9" y="1"/>
                      <a:pt x="8" y="2"/>
                    </a:cubicBezTo>
                    <a:cubicBezTo>
                      <a:pt x="7" y="2"/>
                      <a:pt x="6" y="3"/>
                      <a:pt x="5" y="4"/>
                    </a:cubicBezTo>
                    <a:cubicBezTo>
                      <a:pt x="11" y="0"/>
                      <a:pt x="11" y="0"/>
                      <a:pt x="11"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4" name="Freeform 342">
                <a:extLst>
                  <a:ext uri="{FF2B5EF4-FFF2-40B4-BE49-F238E27FC236}">
                    <a16:creationId xmlns:a16="http://schemas.microsoft.com/office/drawing/2014/main" id="{2CCC77AF-EBBE-42DB-8501-E0312B628DCD}"/>
                  </a:ext>
                </a:extLst>
              </p:cNvPr>
              <p:cNvSpPr>
                <a:spLocks noEditPoints="1"/>
              </p:cNvSpPr>
              <p:nvPr/>
            </p:nvSpPr>
            <p:spPr bwMode="auto">
              <a:xfrm>
                <a:off x="4351" y="3447"/>
                <a:ext cx="57" cy="151"/>
              </a:xfrm>
              <a:custGeom>
                <a:avLst/>
                <a:gdLst>
                  <a:gd name="T0" fmla="*/ 18 w 24"/>
                  <a:gd name="T1" fmla="*/ 39 h 63"/>
                  <a:gd name="T2" fmla="*/ 17 w 24"/>
                  <a:gd name="T3" fmla="*/ 43 h 63"/>
                  <a:gd name="T4" fmla="*/ 15 w 24"/>
                  <a:gd name="T5" fmla="*/ 49 h 63"/>
                  <a:gd name="T6" fmla="*/ 23 w 24"/>
                  <a:gd name="T7" fmla="*/ 63 h 63"/>
                  <a:gd name="T8" fmla="*/ 24 w 24"/>
                  <a:gd name="T9" fmla="*/ 53 h 63"/>
                  <a:gd name="T10" fmla="*/ 18 w 24"/>
                  <a:gd name="T11" fmla="*/ 39 h 63"/>
                  <a:gd name="T12" fmla="*/ 2 w 24"/>
                  <a:gd name="T13" fmla="*/ 3 h 63"/>
                  <a:gd name="T14" fmla="*/ 0 w 24"/>
                  <a:gd name="T15" fmla="*/ 5 h 63"/>
                  <a:gd name="T16" fmla="*/ 2 w 24"/>
                  <a:gd name="T17" fmla="*/ 3 h 63"/>
                  <a:gd name="T18" fmla="*/ 4 w 24"/>
                  <a:gd name="T19" fmla="*/ 0 h 63"/>
                  <a:gd name="T20" fmla="*/ 4 w 24"/>
                  <a:gd name="T21" fmla="*/ 0 h 63"/>
                  <a:gd name="T22" fmla="*/ 4 w 24"/>
                  <a:gd name="T23" fmla="*/ 0 h 63"/>
                  <a:gd name="T24" fmla="*/ 4 w 24"/>
                  <a:gd name="T25"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63">
                    <a:moveTo>
                      <a:pt x="18" y="39"/>
                    </a:moveTo>
                    <a:cubicBezTo>
                      <a:pt x="17" y="41"/>
                      <a:pt x="17" y="42"/>
                      <a:pt x="17" y="43"/>
                    </a:cubicBezTo>
                    <a:cubicBezTo>
                      <a:pt x="16" y="45"/>
                      <a:pt x="15" y="47"/>
                      <a:pt x="15" y="49"/>
                    </a:cubicBezTo>
                    <a:cubicBezTo>
                      <a:pt x="18" y="54"/>
                      <a:pt x="20" y="58"/>
                      <a:pt x="23" y="63"/>
                    </a:cubicBezTo>
                    <a:cubicBezTo>
                      <a:pt x="23" y="60"/>
                      <a:pt x="23" y="56"/>
                      <a:pt x="24" y="53"/>
                    </a:cubicBezTo>
                    <a:cubicBezTo>
                      <a:pt x="22" y="49"/>
                      <a:pt x="20" y="45"/>
                      <a:pt x="18" y="39"/>
                    </a:cubicBezTo>
                    <a:moveTo>
                      <a:pt x="2" y="3"/>
                    </a:moveTo>
                    <a:cubicBezTo>
                      <a:pt x="2" y="3"/>
                      <a:pt x="1" y="4"/>
                      <a:pt x="0" y="5"/>
                    </a:cubicBezTo>
                    <a:cubicBezTo>
                      <a:pt x="1" y="4"/>
                      <a:pt x="2" y="3"/>
                      <a:pt x="2" y="3"/>
                    </a:cubicBezTo>
                    <a:moveTo>
                      <a:pt x="4" y="0"/>
                    </a:moveTo>
                    <a:cubicBezTo>
                      <a:pt x="4" y="0"/>
                      <a:pt x="4" y="0"/>
                      <a:pt x="4" y="0"/>
                    </a:cubicBezTo>
                    <a:cubicBezTo>
                      <a:pt x="4" y="0"/>
                      <a:pt x="4" y="0"/>
                      <a:pt x="4" y="0"/>
                    </a:cubicBezTo>
                    <a:cubicBezTo>
                      <a:pt x="4" y="0"/>
                      <a:pt x="4" y="0"/>
                      <a:pt x="4"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5" name="Freeform 343">
                <a:extLst>
                  <a:ext uri="{FF2B5EF4-FFF2-40B4-BE49-F238E27FC236}">
                    <a16:creationId xmlns:a16="http://schemas.microsoft.com/office/drawing/2014/main" id="{360DBB95-AA77-41F7-9A5E-C6B66C9586CB}"/>
                  </a:ext>
                </a:extLst>
              </p:cNvPr>
              <p:cNvSpPr>
                <a:spLocks noEditPoints="1"/>
              </p:cNvSpPr>
              <p:nvPr/>
            </p:nvSpPr>
            <p:spPr bwMode="auto">
              <a:xfrm>
                <a:off x="4601" y="3352"/>
                <a:ext cx="194" cy="86"/>
              </a:xfrm>
              <a:custGeom>
                <a:avLst/>
                <a:gdLst>
                  <a:gd name="T0" fmla="*/ 81 w 81"/>
                  <a:gd name="T1" fmla="*/ 25 h 36"/>
                  <a:gd name="T2" fmla="*/ 76 w 81"/>
                  <a:gd name="T3" fmla="*/ 20 h 36"/>
                  <a:gd name="T4" fmla="*/ 77 w 81"/>
                  <a:gd name="T5" fmla="*/ 20 h 36"/>
                  <a:gd name="T6" fmla="*/ 13 w 81"/>
                  <a:gd name="T7" fmla="*/ 19 h 36"/>
                  <a:gd name="T8" fmla="*/ 4 w 81"/>
                  <a:gd name="T9" fmla="*/ 24 h 36"/>
                  <a:gd name="T10" fmla="*/ 0 w 81"/>
                  <a:gd name="T11" fmla="*/ 27 h 36"/>
                  <a:gd name="T12" fmla="*/ 5 w 81"/>
                  <a:gd name="T13" fmla="*/ 28 h 36"/>
                  <a:gd name="T14" fmla="*/ 6 w 81"/>
                  <a:gd name="T15" fmla="*/ 28 h 36"/>
                  <a:gd name="T16" fmla="*/ 9 w 81"/>
                  <a:gd name="T17" fmla="*/ 28 h 36"/>
                  <a:gd name="T18" fmla="*/ 10 w 81"/>
                  <a:gd name="T19" fmla="*/ 28 h 36"/>
                  <a:gd name="T20" fmla="*/ 12 w 81"/>
                  <a:gd name="T21" fmla="*/ 29 h 36"/>
                  <a:gd name="T22" fmla="*/ 15 w 81"/>
                  <a:gd name="T23" fmla="*/ 30 h 36"/>
                  <a:gd name="T24" fmla="*/ 18 w 81"/>
                  <a:gd name="T25" fmla="*/ 31 h 36"/>
                  <a:gd name="T26" fmla="*/ 20 w 81"/>
                  <a:gd name="T27" fmla="*/ 32 h 36"/>
                  <a:gd name="T28" fmla="*/ 23 w 81"/>
                  <a:gd name="T29" fmla="*/ 33 h 36"/>
                  <a:gd name="T30" fmla="*/ 26 w 81"/>
                  <a:gd name="T31" fmla="*/ 34 h 36"/>
                  <a:gd name="T32" fmla="*/ 39 w 81"/>
                  <a:gd name="T33" fmla="*/ 34 h 36"/>
                  <a:gd name="T34" fmla="*/ 43 w 81"/>
                  <a:gd name="T35" fmla="*/ 33 h 36"/>
                  <a:gd name="T36" fmla="*/ 33 w 81"/>
                  <a:gd name="T37" fmla="*/ 27 h 36"/>
                  <a:gd name="T38" fmla="*/ 22 w 81"/>
                  <a:gd name="T39" fmla="*/ 22 h 36"/>
                  <a:gd name="T40" fmla="*/ 69 w 81"/>
                  <a:gd name="T41" fmla="*/ 14 h 36"/>
                  <a:gd name="T42" fmla="*/ 76 w 81"/>
                  <a:gd name="T43" fmla="*/ 19 h 36"/>
                  <a:gd name="T44" fmla="*/ 71 w 81"/>
                  <a:gd name="T45" fmla="*/ 15 h 36"/>
                  <a:gd name="T46" fmla="*/ 67 w 81"/>
                  <a:gd name="T47" fmla="*/ 12 h 36"/>
                  <a:gd name="T48" fmla="*/ 68 w 81"/>
                  <a:gd name="T49" fmla="*/ 12 h 36"/>
                  <a:gd name="T50" fmla="*/ 63 w 81"/>
                  <a:gd name="T51" fmla="*/ 9 h 36"/>
                  <a:gd name="T52" fmla="*/ 66 w 81"/>
                  <a:gd name="T53" fmla="*/ 11 h 36"/>
                  <a:gd name="T54" fmla="*/ 63 w 81"/>
                  <a:gd name="T55" fmla="*/ 9 h 36"/>
                  <a:gd name="T56" fmla="*/ 59 w 81"/>
                  <a:gd name="T57" fmla="*/ 6 h 36"/>
                  <a:gd name="T58" fmla="*/ 55 w 81"/>
                  <a:gd name="T59" fmla="*/ 4 h 36"/>
                  <a:gd name="T60" fmla="*/ 53 w 81"/>
                  <a:gd name="T61" fmla="*/ 2 h 36"/>
                  <a:gd name="T62" fmla="*/ 50 w 81"/>
                  <a:gd name="T63" fmla="*/ 0 h 36"/>
                  <a:gd name="T64" fmla="*/ 49 w 81"/>
                  <a:gd name="T65" fmla="*/ 0 h 36"/>
                  <a:gd name="T66" fmla="*/ 49 w 81"/>
                  <a:gd name="T6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 h="36">
                    <a:moveTo>
                      <a:pt x="80" y="24"/>
                    </a:moveTo>
                    <a:cubicBezTo>
                      <a:pt x="80" y="24"/>
                      <a:pt x="81" y="25"/>
                      <a:pt x="81" y="25"/>
                    </a:cubicBezTo>
                    <a:cubicBezTo>
                      <a:pt x="81" y="25"/>
                      <a:pt x="80" y="24"/>
                      <a:pt x="80" y="24"/>
                    </a:cubicBezTo>
                    <a:moveTo>
                      <a:pt x="76" y="20"/>
                    </a:moveTo>
                    <a:cubicBezTo>
                      <a:pt x="77" y="21"/>
                      <a:pt x="77" y="21"/>
                      <a:pt x="78" y="21"/>
                    </a:cubicBezTo>
                    <a:cubicBezTo>
                      <a:pt x="77" y="21"/>
                      <a:pt x="77" y="21"/>
                      <a:pt x="77" y="20"/>
                    </a:cubicBezTo>
                    <a:cubicBezTo>
                      <a:pt x="77" y="20"/>
                      <a:pt x="77" y="20"/>
                      <a:pt x="76" y="20"/>
                    </a:cubicBezTo>
                    <a:moveTo>
                      <a:pt x="13" y="19"/>
                    </a:moveTo>
                    <a:cubicBezTo>
                      <a:pt x="11" y="20"/>
                      <a:pt x="10" y="21"/>
                      <a:pt x="8" y="22"/>
                    </a:cubicBezTo>
                    <a:cubicBezTo>
                      <a:pt x="7" y="23"/>
                      <a:pt x="5" y="24"/>
                      <a:pt x="4" y="24"/>
                    </a:cubicBezTo>
                    <a:cubicBezTo>
                      <a:pt x="2" y="25"/>
                      <a:pt x="1" y="26"/>
                      <a:pt x="0" y="27"/>
                    </a:cubicBezTo>
                    <a:cubicBezTo>
                      <a:pt x="0" y="27"/>
                      <a:pt x="0" y="27"/>
                      <a:pt x="0" y="27"/>
                    </a:cubicBezTo>
                    <a:cubicBezTo>
                      <a:pt x="0" y="27"/>
                      <a:pt x="1" y="27"/>
                      <a:pt x="2" y="27"/>
                    </a:cubicBezTo>
                    <a:cubicBezTo>
                      <a:pt x="3" y="27"/>
                      <a:pt x="4" y="27"/>
                      <a:pt x="5" y="28"/>
                    </a:cubicBezTo>
                    <a:cubicBezTo>
                      <a:pt x="5" y="28"/>
                      <a:pt x="5" y="28"/>
                      <a:pt x="5" y="28"/>
                    </a:cubicBezTo>
                    <a:cubicBezTo>
                      <a:pt x="5" y="28"/>
                      <a:pt x="5" y="28"/>
                      <a:pt x="6" y="28"/>
                    </a:cubicBezTo>
                    <a:cubicBezTo>
                      <a:pt x="7" y="28"/>
                      <a:pt x="8" y="28"/>
                      <a:pt x="9" y="28"/>
                    </a:cubicBezTo>
                    <a:cubicBezTo>
                      <a:pt x="9" y="28"/>
                      <a:pt x="9" y="28"/>
                      <a:pt x="9" y="28"/>
                    </a:cubicBezTo>
                    <a:cubicBezTo>
                      <a:pt x="10" y="28"/>
                      <a:pt x="10" y="28"/>
                      <a:pt x="10" y="28"/>
                    </a:cubicBezTo>
                    <a:cubicBezTo>
                      <a:pt x="10" y="28"/>
                      <a:pt x="10" y="28"/>
                      <a:pt x="10" y="28"/>
                    </a:cubicBezTo>
                    <a:cubicBezTo>
                      <a:pt x="10" y="28"/>
                      <a:pt x="11" y="29"/>
                      <a:pt x="11" y="29"/>
                    </a:cubicBezTo>
                    <a:cubicBezTo>
                      <a:pt x="11" y="29"/>
                      <a:pt x="12" y="29"/>
                      <a:pt x="12" y="29"/>
                    </a:cubicBezTo>
                    <a:cubicBezTo>
                      <a:pt x="13" y="29"/>
                      <a:pt x="14" y="29"/>
                      <a:pt x="15" y="30"/>
                    </a:cubicBezTo>
                    <a:cubicBezTo>
                      <a:pt x="15" y="30"/>
                      <a:pt x="15" y="30"/>
                      <a:pt x="15" y="30"/>
                    </a:cubicBezTo>
                    <a:cubicBezTo>
                      <a:pt x="15" y="30"/>
                      <a:pt x="15" y="30"/>
                      <a:pt x="15" y="30"/>
                    </a:cubicBezTo>
                    <a:cubicBezTo>
                      <a:pt x="16" y="30"/>
                      <a:pt x="17" y="30"/>
                      <a:pt x="18" y="31"/>
                    </a:cubicBezTo>
                    <a:cubicBezTo>
                      <a:pt x="18" y="31"/>
                      <a:pt x="18" y="31"/>
                      <a:pt x="18" y="31"/>
                    </a:cubicBezTo>
                    <a:cubicBezTo>
                      <a:pt x="19" y="31"/>
                      <a:pt x="19" y="31"/>
                      <a:pt x="20" y="32"/>
                    </a:cubicBezTo>
                    <a:cubicBezTo>
                      <a:pt x="21" y="32"/>
                      <a:pt x="22" y="32"/>
                      <a:pt x="23" y="32"/>
                    </a:cubicBezTo>
                    <a:cubicBezTo>
                      <a:pt x="23" y="32"/>
                      <a:pt x="23" y="32"/>
                      <a:pt x="23" y="33"/>
                    </a:cubicBezTo>
                    <a:cubicBezTo>
                      <a:pt x="24" y="33"/>
                      <a:pt x="24" y="33"/>
                      <a:pt x="25" y="33"/>
                    </a:cubicBezTo>
                    <a:cubicBezTo>
                      <a:pt x="25" y="34"/>
                      <a:pt x="26" y="34"/>
                      <a:pt x="26" y="34"/>
                    </a:cubicBezTo>
                    <a:cubicBezTo>
                      <a:pt x="28" y="35"/>
                      <a:pt x="30" y="36"/>
                      <a:pt x="30" y="36"/>
                    </a:cubicBezTo>
                    <a:cubicBezTo>
                      <a:pt x="32" y="35"/>
                      <a:pt x="36" y="35"/>
                      <a:pt x="39" y="34"/>
                    </a:cubicBezTo>
                    <a:cubicBezTo>
                      <a:pt x="41" y="34"/>
                      <a:pt x="42" y="34"/>
                      <a:pt x="44" y="34"/>
                    </a:cubicBezTo>
                    <a:cubicBezTo>
                      <a:pt x="43" y="33"/>
                      <a:pt x="43" y="33"/>
                      <a:pt x="43" y="33"/>
                    </a:cubicBezTo>
                    <a:cubicBezTo>
                      <a:pt x="41" y="31"/>
                      <a:pt x="39" y="31"/>
                      <a:pt x="38" y="30"/>
                    </a:cubicBezTo>
                    <a:cubicBezTo>
                      <a:pt x="36" y="29"/>
                      <a:pt x="34" y="27"/>
                      <a:pt x="33" y="27"/>
                    </a:cubicBezTo>
                    <a:cubicBezTo>
                      <a:pt x="27" y="24"/>
                      <a:pt x="27" y="24"/>
                      <a:pt x="27" y="24"/>
                    </a:cubicBezTo>
                    <a:cubicBezTo>
                      <a:pt x="22" y="22"/>
                      <a:pt x="22" y="22"/>
                      <a:pt x="22" y="22"/>
                    </a:cubicBezTo>
                    <a:cubicBezTo>
                      <a:pt x="19" y="21"/>
                      <a:pt x="16" y="20"/>
                      <a:pt x="13" y="19"/>
                    </a:cubicBezTo>
                    <a:moveTo>
                      <a:pt x="69" y="14"/>
                    </a:moveTo>
                    <a:cubicBezTo>
                      <a:pt x="70" y="14"/>
                      <a:pt x="70" y="14"/>
                      <a:pt x="70" y="14"/>
                    </a:cubicBezTo>
                    <a:cubicBezTo>
                      <a:pt x="76" y="19"/>
                      <a:pt x="76" y="19"/>
                      <a:pt x="76" y="19"/>
                    </a:cubicBezTo>
                    <a:cubicBezTo>
                      <a:pt x="75" y="19"/>
                      <a:pt x="74" y="18"/>
                      <a:pt x="74" y="18"/>
                    </a:cubicBezTo>
                    <a:cubicBezTo>
                      <a:pt x="73" y="17"/>
                      <a:pt x="72" y="16"/>
                      <a:pt x="71" y="15"/>
                    </a:cubicBezTo>
                    <a:cubicBezTo>
                      <a:pt x="70" y="15"/>
                      <a:pt x="70" y="14"/>
                      <a:pt x="69" y="14"/>
                    </a:cubicBezTo>
                    <a:moveTo>
                      <a:pt x="67" y="12"/>
                    </a:moveTo>
                    <a:cubicBezTo>
                      <a:pt x="68" y="12"/>
                      <a:pt x="68" y="12"/>
                      <a:pt x="68" y="12"/>
                    </a:cubicBezTo>
                    <a:cubicBezTo>
                      <a:pt x="68" y="12"/>
                      <a:pt x="68" y="12"/>
                      <a:pt x="68" y="12"/>
                    </a:cubicBezTo>
                    <a:cubicBezTo>
                      <a:pt x="68" y="12"/>
                      <a:pt x="67" y="12"/>
                      <a:pt x="67" y="12"/>
                    </a:cubicBezTo>
                    <a:moveTo>
                      <a:pt x="63" y="9"/>
                    </a:moveTo>
                    <a:cubicBezTo>
                      <a:pt x="63" y="9"/>
                      <a:pt x="63" y="9"/>
                      <a:pt x="63" y="9"/>
                    </a:cubicBezTo>
                    <a:cubicBezTo>
                      <a:pt x="66" y="11"/>
                      <a:pt x="66" y="11"/>
                      <a:pt x="66" y="11"/>
                    </a:cubicBezTo>
                    <a:cubicBezTo>
                      <a:pt x="66" y="11"/>
                      <a:pt x="65" y="11"/>
                      <a:pt x="65" y="10"/>
                    </a:cubicBezTo>
                    <a:cubicBezTo>
                      <a:pt x="64" y="10"/>
                      <a:pt x="64" y="9"/>
                      <a:pt x="63" y="9"/>
                    </a:cubicBezTo>
                    <a:moveTo>
                      <a:pt x="55" y="4"/>
                    </a:moveTo>
                    <a:cubicBezTo>
                      <a:pt x="56" y="4"/>
                      <a:pt x="58" y="5"/>
                      <a:pt x="59" y="6"/>
                    </a:cubicBezTo>
                    <a:cubicBezTo>
                      <a:pt x="58" y="5"/>
                      <a:pt x="57" y="5"/>
                      <a:pt x="56" y="4"/>
                    </a:cubicBezTo>
                    <a:cubicBezTo>
                      <a:pt x="56" y="4"/>
                      <a:pt x="55" y="4"/>
                      <a:pt x="55" y="4"/>
                    </a:cubicBezTo>
                    <a:moveTo>
                      <a:pt x="50" y="0"/>
                    </a:moveTo>
                    <a:cubicBezTo>
                      <a:pt x="51" y="1"/>
                      <a:pt x="52" y="2"/>
                      <a:pt x="53" y="2"/>
                    </a:cubicBezTo>
                    <a:cubicBezTo>
                      <a:pt x="52" y="2"/>
                      <a:pt x="51" y="1"/>
                      <a:pt x="51" y="1"/>
                    </a:cubicBezTo>
                    <a:cubicBezTo>
                      <a:pt x="50" y="1"/>
                      <a:pt x="50" y="1"/>
                      <a:pt x="50" y="0"/>
                    </a:cubicBezTo>
                    <a:moveTo>
                      <a:pt x="49" y="0"/>
                    </a:moveTo>
                    <a:cubicBezTo>
                      <a:pt x="49" y="0"/>
                      <a:pt x="49" y="0"/>
                      <a:pt x="49" y="0"/>
                    </a:cubicBezTo>
                    <a:cubicBezTo>
                      <a:pt x="49" y="0"/>
                      <a:pt x="49" y="0"/>
                      <a:pt x="49" y="0"/>
                    </a:cubicBezTo>
                    <a:cubicBezTo>
                      <a:pt x="49" y="0"/>
                      <a:pt x="49" y="0"/>
                      <a:pt x="49"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6" name="Freeform 344">
                <a:extLst>
                  <a:ext uri="{FF2B5EF4-FFF2-40B4-BE49-F238E27FC236}">
                    <a16:creationId xmlns:a16="http://schemas.microsoft.com/office/drawing/2014/main" id="{7942AC4B-B166-49CC-90D5-AA5DCAE712AD}"/>
                  </a:ext>
                </a:extLst>
              </p:cNvPr>
              <p:cNvSpPr>
                <a:spLocks noEditPoints="1"/>
              </p:cNvSpPr>
              <p:nvPr/>
            </p:nvSpPr>
            <p:spPr bwMode="auto">
              <a:xfrm>
                <a:off x="4685" y="3430"/>
                <a:ext cx="143" cy="29"/>
              </a:xfrm>
              <a:custGeom>
                <a:avLst/>
                <a:gdLst>
                  <a:gd name="T0" fmla="*/ 60 w 60"/>
                  <a:gd name="T1" fmla="*/ 10 h 12"/>
                  <a:gd name="T2" fmla="*/ 60 w 60"/>
                  <a:gd name="T3" fmla="*/ 10 h 12"/>
                  <a:gd name="T4" fmla="*/ 60 w 60"/>
                  <a:gd name="T5" fmla="*/ 10 h 12"/>
                  <a:gd name="T6" fmla="*/ 60 w 60"/>
                  <a:gd name="T7" fmla="*/ 10 h 12"/>
                  <a:gd name="T8" fmla="*/ 15 w 60"/>
                  <a:gd name="T9" fmla="*/ 5 h 12"/>
                  <a:gd name="T10" fmla="*/ 7 w 60"/>
                  <a:gd name="T11" fmla="*/ 5 h 12"/>
                  <a:gd name="T12" fmla="*/ 0 w 60"/>
                  <a:gd name="T13" fmla="*/ 6 h 12"/>
                  <a:gd name="T14" fmla="*/ 0 w 60"/>
                  <a:gd name="T15" fmla="*/ 6 h 12"/>
                  <a:gd name="T16" fmla="*/ 2 w 60"/>
                  <a:gd name="T17" fmla="*/ 7 h 12"/>
                  <a:gd name="T18" fmla="*/ 2 w 60"/>
                  <a:gd name="T19" fmla="*/ 7 h 12"/>
                  <a:gd name="T20" fmla="*/ 2 w 60"/>
                  <a:gd name="T21" fmla="*/ 7 h 12"/>
                  <a:gd name="T22" fmla="*/ 2 w 60"/>
                  <a:gd name="T23" fmla="*/ 7 h 12"/>
                  <a:gd name="T24" fmla="*/ 2 w 60"/>
                  <a:gd name="T25" fmla="*/ 7 h 12"/>
                  <a:gd name="T26" fmla="*/ 4 w 60"/>
                  <a:gd name="T27" fmla="*/ 9 h 12"/>
                  <a:gd name="T28" fmla="*/ 5 w 60"/>
                  <a:gd name="T29" fmla="*/ 9 h 12"/>
                  <a:gd name="T30" fmla="*/ 5 w 60"/>
                  <a:gd name="T31" fmla="*/ 9 h 12"/>
                  <a:gd name="T32" fmla="*/ 7 w 60"/>
                  <a:gd name="T33" fmla="*/ 11 h 12"/>
                  <a:gd name="T34" fmla="*/ 8 w 60"/>
                  <a:gd name="T35" fmla="*/ 11 h 12"/>
                  <a:gd name="T36" fmla="*/ 8 w 60"/>
                  <a:gd name="T37" fmla="*/ 11 h 12"/>
                  <a:gd name="T38" fmla="*/ 8 w 60"/>
                  <a:gd name="T39" fmla="*/ 12 h 12"/>
                  <a:gd name="T40" fmla="*/ 9 w 60"/>
                  <a:gd name="T41" fmla="*/ 12 h 12"/>
                  <a:gd name="T42" fmla="*/ 9 w 60"/>
                  <a:gd name="T43" fmla="*/ 12 h 12"/>
                  <a:gd name="T44" fmla="*/ 9 w 60"/>
                  <a:gd name="T45" fmla="*/ 12 h 12"/>
                  <a:gd name="T46" fmla="*/ 9 w 60"/>
                  <a:gd name="T47" fmla="*/ 12 h 12"/>
                  <a:gd name="T48" fmla="*/ 22 w 60"/>
                  <a:gd name="T49" fmla="*/ 12 h 12"/>
                  <a:gd name="T50" fmla="*/ 21 w 60"/>
                  <a:gd name="T51" fmla="*/ 11 h 12"/>
                  <a:gd name="T52" fmla="*/ 20 w 60"/>
                  <a:gd name="T53" fmla="*/ 10 h 12"/>
                  <a:gd name="T54" fmla="*/ 19 w 60"/>
                  <a:gd name="T55" fmla="*/ 9 h 12"/>
                  <a:gd name="T56" fmla="*/ 17 w 60"/>
                  <a:gd name="T57" fmla="*/ 7 h 12"/>
                  <a:gd name="T58" fmla="*/ 15 w 60"/>
                  <a:gd name="T59" fmla="*/ 5 h 12"/>
                  <a:gd name="T60" fmla="*/ 15 w 60"/>
                  <a:gd name="T61" fmla="*/ 5 h 12"/>
                  <a:gd name="T62" fmla="*/ 53 w 60"/>
                  <a:gd name="T63" fmla="*/ 0 h 12"/>
                  <a:gd name="T64" fmla="*/ 53 w 60"/>
                  <a:gd name="T65" fmla="*/ 0 h 12"/>
                  <a:gd name="T66" fmla="*/ 57 w 60"/>
                  <a:gd name="T67" fmla="*/ 5 h 12"/>
                  <a:gd name="T68" fmla="*/ 58 w 60"/>
                  <a:gd name="T69" fmla="*/ 7 h 12"/>
                  <a:gd name="T70" fmla="*/ 57 w 60"/>
                  <a:gd name="T71" fmla="*/ 5 h 12"/>
                  <a:gd name="T72" fmla="*/ 53 w 60"/>
                  <a:gd name="T7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 h="12">
                    <a:moveTo>
                      <a:pt x="60" y="10"/>
                    </a:moveTo>
                    <a:cubicBezTo>
                      <a:pt x="60" y="10"/>
                      <a:pt x="60" y="10"/>
                      <a:pt x="60" y="10"/>
                    </a:cubicBezTo>
                    <a:cubicBezTo>
                      <a:pt x="60" y="10"/>
                      <a:pt x="60" y="10"/>
                      <a:pt x="60" y="10"/>
                    </a:cubicBezTo>
                    <a:cubicBezTo>
                      <a:pt x="60" y="10"/>
                      <a:pt x="60" y="10"/>
                      <a:pt x="60" y="10"/>
                    </a:cubicBezTo>
                    <a:moveTo>
                      <a:pt x="15" y="5"/>
                    </a:moveTo>
                    <a:cubicBezTo>
                      <a:pt x="12" y="5"/>
                      <a:pt x="10" y="5"/>
                      <a:pt x="7" y="5"/>
                    </a:cubicBezTo>
                    <a:cubicBezTo>
                      <a:pt x="5" y="6"/>
                      <a:pt x="3" y="6"/>
                      <a:pt x="0" y="6"/>
                    </a:cubicBezTo>
                    <a:cubicBezTo>
                      <a:pt x="0" y="6"/>
                      <a:pt x="0" y="6"/>
                      <a:pt x="0" y="6"/>
                    </a:cubicBezTo>
                    <a:cubicBezTo>
                      <a:pt x="1" y="6"/>
                      <a:pt x="1" y="7"/>
                      <a:pt x="2" y="7"/>
                    </a:cubicBezTo>
                    <a:cubicBezTo>
                      <a:pt x="2" y="7"/>
                      <a:pt x="2" y="7"/>
                      <a:pt x="2" y="7"/>
                    </a:cubicBezTo>
                    <a:cubicBezTo>
                      <a:pt x="2" y="7"/>
                      <a:pt x="2" y="7"/>
                      <a:pt x="2" y="7"/>
                    </a:cubicBezTo>
                    <a:cubicBezTo>
                      <a:pt x="2" y="7"/>
                      <a:pt x="2" y="7"/>
                      <a:pt x="2" y="7"/>
                    </a:cubicBezTo>
                    <a:cubicBezTo>
                      <a:pt x="2" y="7"/>
                      <a:pt x="2" y="7"/>
                      <a:pt x="2" y="7"/>
                    </a:cubicBezTo>
                    <a:cubicBezTo>
                      <a:pt x="3" y="8"/>
                      <a:pt x="4" y="8"/>
                      <a:pt x="4" y="9"/>
                    </a:cubicBezTo>
                    <a:cubicBezTo>
                      <a:pt x="4" y="9"/>
                      <a:pt x="4" y="9"/>
                      <a:pt x="5" y="9"/>
                    </a:cubicBezTo>
                    <a:cubicBezTo>
                      <a:pt x="5" y="9"/>
                      <a:pt x="5" y="9"/>
                      <a:pt x="5" y="9"/>
                    </a:cubicBezTo>
                    <a:cubicBezTo>
                      <a:pt x="6" y="10"/>
                      <a:pt x="6" y="10"/>
                      <a:pt x="7" y="11"/>
                    </a:cubicBezTo>
                    <a:cubicBezTo>
                      <a:pt x="7" y="11"/>
                      <a:pt x="7" y="11"/>
                      <a:pt x="8" y="11"/>
                    </a:cubicBezTo>
                    <a:cubicBezTo>
                      <a:pt x="8" y="11"/>
                      <a:pt x="8" y="11"/>
                      <a:pt x="8" y="11"/>
                    </a:cubicBezTo>
                    <a:cubicBezTo>
                      <a:pt x="8" y="12"/>
                      <a:pt x="8" y="12"/>
                      <a:pt x="8" y="12"/>
                    </a:cubicBezTo>
                    <a:cubicBezTo>
                      <a:pt x="8" y="12"/>
                      <a:pt x="8" y="12"/>
                      <a:pt x="9" y="12"/>
                    </a:cubicBezTo>
                    <a:cubicBezTo>
                      <a:pt x="9" y="12"/>
                      <a:pt x="9" y="12"/>
                      <a:pt x="9" y="12"/>
                    </a:cubicBezTo>
                    <a:cubicBezTo>
                      <a:pt x="9" y="12"/>
                      <a:pt x="9" y="12"/>
                      <a:pt x="9" y="12"/>
                    </a:cubicBezTo>
                    <a:cubicBezTo>
                      <a:pt x="9" y="12"/>
                      <a:pt x="9" y="12"/>
                      <a:pt x="9" y="12"/>
                    </a:cubicBezTo>
                    <a:cubicBezTo>
                      <a:pt x="13" y="12"/>
                      <a:pt x="17" y="12"/>
                      <a:pt x="22" y="12"/>
                    </a:cubicBezTo>
                    <a:cubicBezTo>
                      <a:pt x="21" y="11"/>
                      <a:pt x="21" y="11"/>
                      <a:pt x="21" y="11"/>
                    </a:cubicBezTo>
                    <a:cubicBezTo>
                      <a:pt x="20" y="10"/>
                      <a:pt x="20" y="10"/>
                      <a:pt x="20" y="10"/>
                    </a:cubicBezTo>
                    <a:cubicBezTo>
                      <a:pt x="19" y="9"/>
                      <a:pt x="19" y="9"/>
                      <a:pt x="19" y="9"/>
                    </a:cubicBezTo>
                    <a:cubicBezTo>
                      <a:pt x="17" y="7"/>
                      <a:pt x="17" y="7"/>
                      <a:pt x="17" y="7"/>
                    </a:cubicBezTo>
                    <a:cubicBezTo>
                      <a:pt x="15" y="5"/>
                      <a:pt x="15" y="5"/>
                      <a:pt x="15" y="5"/>
                    </a:cubicBezTo>
                    <a:cubicBezTo>
                      <a:pt x="15" y="5"/>
                      <a:pt x="15" y="5"/>
                      <a:pt x="15" y="5"/>
                    </a:cubicBezTo>
                    <a:moveTo>
                      <a:pt x="53" y="0"/>
                    </a:moveTo>
                    <a:cubicBezTo>
                      <a:pt x="53" y="0"/>
                      <a:pt x="53" y="0"/>
                      <a:pt x="53" y="0"/>
                    </a:cubicBezTo>
                    <a:cubicBezTo>
                      <a:pt x="57" y="5"/>
                      <a:pt x="57" y="5"/>
                      <a:pt x="57" y="5"/>
                    </a:cubicBezTo>
                    <a:cubicBezTo>
                      <a:pt x="57" y="6"/>
                      <a:pt x="58" y="7"/>
                      <a:pt x="58" y="7"/>
                    </a:cubicBezTo>
                    <a:cubicBezTo>
                      <a:pt x="58" y="7"/>
                      <a:pt x="57" y="6"/>
                      <a:pt x="57" y="5"/>
                    </a:cubicBezTo>
                    <a:cubicBezTo>
                      <a:pt x="55" y="3"/>
                      <a:pt x="53" y="0"/>
                      <a:pt x="53"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7" name="Freeform 345">
                <a:extLst>
                  <a:ext uri="{FF2B5EF4-FFF2-40B4-BE49-F238E27FC236}">
                    <a16:creationId xmlns:a16="http://schemas.microsoft.com/office/drawing/2014/main" id="{3674011A-2B0B-4A86-AEAA-763EA7A1EFDB}"/>
                  </a:ext>
                </a:extLst>
              </p:cNvPr>
              <p:cNvSpPr>
                <a:spLocks noEditPoints="1"/>
              </p:cNvSpPr>
              <p:nvPr/>
            </p:nvSpPr>
            <p:spPr bwMode="auto">
              <a:xfrm>
                <a:off x="4561" y="3330"/>
                <a:ext cx="138" cy="89"/>
              </a:xfrm>
              <a:custGeom>
                <a:avLst/>
                <a:gdLst>
                  <a:gd name="T0" fmla="*/ 12 w 58"/>
                  <a:gd name="T1" fmla="*/ 26 h 37"/>
                  <a:gd name="T2" fmla="*/ 12 w 58"/>
                  <a:gd name="T3" fmla="*/ 26 h 37"/>
                  <a:gd name="T4" fmla="*/ 0 w 58"/>
                  <a:gd name="T5" fmla="*/ 37 h 37"/>
                  <a:gd name="T6" fmla="*/ 0 w 58"/>
                  <a:gd name="T7" fmla="*/ 37 h 37"/>
                  <a:gd name="T8" fmla="*/ 5 w 58"/>
                  <a:gd name="T9" fmla="*/ 36 h 37"/>
                  <a:gd name="T10" fmla="*/ 5 w 58"/>
                  <a:gd name="T11" fmla="*/ 36 h 37"/>
                  <a:gd name="T12" fmla="*/ 5 w 58"/>
                  <a:gd name="T13" fmla="*/ 36 h 37"/>
                  <a:gd name="T14" fmla="*/ 8 w 58"/>
                  <a:gd name="T15" fmla="*/ 36 h 37"/>
                  <a:gd name="T16" fmla="*/ 9 w 58"/>
                  <a:gd name="T17" fmla="*/ 36 h 37"/>
                  <a:gd name="T18" fmla="*/ 10 w 58"/>
                  <a:gd name="T19" fmla="*/ 36 h 37"/>
                  <a:gd name="T20" fmla="*/ 10 w 58"/>
                  <a:gd name="T21" fmla="*/ 36 h 37"/>
                  <a:gd name="T22" fmla="*/ 23 w 58"/>
                  <a:gd name="T23" fmla="*/ 27 h 37"/>
                  <a:gd name="T24" fmla="*/ 16 w 58"/>
                  <a:gd name="T25" fmla="*/ 27 h 37"/>
                  <a:gd name="T26" fmla="*/ 12 w 58"/>
                  <a:gd name="T27" fmla="*/ 26 h 37"/>
                  <a:gd name="T28" fmla="*/ 55 w 58"/>
                  <a:gd name="T29" fmla="*/ 4 h 37"/>
                  <a:gd name="T30" fmla="*/ 58 w 58"/>
                  <a:gd name="T31" fmla="*/ 5 h 37"/>
                  <a:gd name="T32" fmla="*/ 58 w 58"/>
                  <a:gd name="T33" fmla="*/ 5 h 37"/>
                  <a:gd name="T34" fmla="*/ 56 w 58"/>
                  <a:gd name="T35" fmla="*/ 4 h 37"/>
                  <a:gd name="T36" fmla="*/ 55 w 58"/>
                  <a:gd name="T37" fmla="*/ 4 h 37"/>
                  <a:gd name="T38" fmla="*/ 45 w 58"/>
                  <a:gd name="T39" fmla="*/ 0 h 37"/>
                  <a:gd name="T40" fmla="*/ 45 w 58"/>
                  <a:gd name="T41" fmla="*/ 0 h 37"/>
                  <a:gd name="T42" fmla="*/ 47 w 58"/>
                  <a:gd name="T43" fmla="*/ 1 h 37"/>
                  <a:gd name="T44" fmla="*/ 47 w 58"/>
                  <a:gd name="T45" fmla="*/ 1 h 37"/>
                  <a:gd name="T46" fmla="*/ 45 w 58"/>
                  <a:gd name="T4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37">
                    <a:moveTo>
                      <a:pt x="12" y="26"/>
                    </a:moveTo>
                    <a:cubicBezTo>
                      <a:pt x="12" y="26"/>
                      <a:pt x="12" y="26"/>
                      <a:pt x="12" y="26"/>
                    </a:cubicBezTo>
                    <a:cubicBezTo>
                      <a:pt x="8" y="30"/>
                      <a:pt x="4" y="33"/>
                      <a:pt x="0" y="37"/>
                    </a:cubicBezTo>
                    <a:cubicBezTo>
                      <a:pt x="0" y="37"/>
                      <a:pt x="0" y="37"/>
                      <a:pt x="0" y="37"/>
                    </a:cubicBezTo>
                    <a:cubicBezTo>
                      <a:pt x="1" y="37"/>
                      <a:pt x="3" y="37"/>
                      <a:pt x="5" y="36"/>
                    </a:cubicBezTo>
                    <a:cubicBezTo>
                      <a:pt x="5" y="36"/>
                      <a:pt x="5" y="36"/>
                      <a:pt x="5" y="36"/>
                    </a:cubicBezTo>
                    <a:cubicBezTo>
                      <a:pt x="5" y="36"/>
                      <a:pt x="5" y="36"/>
                      <a:pt x="5" y="36"/>
                    </a:cubicBezTo>
                    <a:cubicBezTo>
                      <a:pt x="6" y="36"/>
                      <a:pt x="7" y="36"/>
                      <a:pt x="8" y="36"/>
                    </a:cubicBezTo>
                    <a:cubicBezTo>
                      <a:pt x="8" y="36"/>
                      <a:pt x="9" y="36"/>
                      <a:pt x="9" y="36"/>
                    </a:cubicBezTo>
                    <a:cubicBezTo>
                      <a:pt x="10" y="36"/>
                      <a:pt x="10" y="36"/>
                      <a:pt x="10" y="36"/>
                    </a:cubicBezTo>
                    <a:cubicBezTo>
                      <a:pt x="10" y="36"/>
                      <a:pt x="10" y="36"/>
                      <a:pt x="10" y="36"/>
                    </a:cubicBezTo>
                    <a:cubicBezTo>
                      <a:pt x="13" y="33"/>
                      <a:pt x="18" y="30"/>
                      <a:pt x="23" y="27"/>
                    </a:cubicBezTo>
                    <a:cubicBezTo>
                      <a:pt x="20" y="27"/>
                      <a:pt x="18" y="27"/>
                      <a:pt x="16" y="27"/>
                    </a:cubicBezTo>
                    <a:cubicBezTo>
                      <a:pt x="15" y="27"/>
                      <a:pt x="13" y="26"/>
                      <a:pt x="12" y="26"/>
                    </a:cubicBezTo>
                    <a:moveTo>
                      <a:pt x="55" y="4"/>
                    </a:moveTo>
                    <a:cubicBezTo>
                      <a:pt x="56" y="4"/>
                      <a:pt x="57" y="5"/>
                      <a:pt x="58" y="5"/>
                    </a:cubicBezTo>
                    <a:cubicBezTo>
                      <a:pt x="58" y="5"/>
                      <a:pt x="58" y="5"/>
                      <a:pt x="58" y="5"/>
                    </a:cubicBezTo>
                    <a:cubicBezTo>
                      <a:pt x="58" y="5"/>
                      <a:pt x="57" y="5"/>
                      <a:pt x="56" y="4"/>
                    </a:cubicBezTo>
                    <a:cubicBezTo>
                      <a:pt x="56" y="4"/>
                      <a:pt x="56" y="4"/>
                      <a:pt x="55" y="4"/>
                    </a:cubicBezTo>
                    <a:moveTo>
                      <a:pt x="45" y="0"/>
                    </a:moveTo>
                    <a:cubicBezTo>
                      <a:pt x="45" y="0"/>
                      <a:pt x="45" y="0"/>
                      <a:pt x="45" y="0"/>
                    </a:cubicBezTo>
                    <a:cubicBezTo>
                      <a:pt x="46" y="1"/>
                      <a:pt x="47" y="1"/>
                      <a:pt x="47" y="1"/>
                    </a:cubicBezTo>
                    <a:cubicBezTo>
                      <a:pt x="47" y="1"/>
                      <a:pt x="47" y="1"/>
                      <a:pt x="47" y="1"/>
                    </a:cubicBezTo>
                    <a:cubicBezTo>
                      <a:pt x="46" y="0"/>
                      <a:pt x="45" y="0"/>
                      <a:pt x="45"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8" name="Freeform 346">
                <a:extLst>
                  <a:ext uri="{FF2B5EF4-FFF2-40B4-BE49-F238E27FC236}">
                    <a16:creationId xmlns:a16="http://schemas.microsoft.com/office/drawing/2014/main" id="{6D332AB5-F237-4E19-93A6-F4A595AD8C7F}"/>
                  </a:ext>
                </a:extLst>
              </p:cNvPr>
              <p:cNvSpPr>
                <a:spLocks/>
              </p:cNvSpPr>
              <p:nvPr/>
            </p:nvSpPr>
            <p:spPr bwMode="auto">
              <a:xfrm>
                <a:off x="4783" y="3581"/>
                <a:ext cx="28" cy="95"/>
              </a:xfrm>
              <a:custGeom>
                <a:avLst/>
                <a:gdLst>
                  <a:gd name="T0" fmla="*/ 0 w 12"/>
                  <a:gd name="T1" fmla="*/ 0 h 40"/>
                  <a:gd name="T2" fmla="*/ 1 w 12"/>
                  <a:gd name="T3" fmla="*/ 2 h 40"/>
                  <a:gd name="T4" fmla="*/ 1 w 12"/>
                  <a:gd name="T5" fmla="*/ 3 h 40"/>
                  <a:gd name="T6" fmla="*/ 1 w 12"/>
                  <a:gd name="T7" fmla="*/ 4 h 40"/>
                  <a:gd name="T8" fmla="*/ 1 w 12"/>
                  <a:gd name="T9" fmla="*/ 5 h 40"/>
                  <a:gd name="T10" fmla="*/ 2 w 12"/>
                  <a:gd name="T11" fmla="*/ 8 h 40"/>
                  <a:gd name="T12" fmla="*/ 2 w 12"/>
                  <a:gd name="T13" fmla="*/ 10 h 40"/>
                  <a:gd name="T14" fmla="*/ 3 w 12"/>
                  <a:gd name="T15" fmla="*/ 13 h 40"/>
                  <a:gd name="T16" fmla="*/ 3 w 12"/>
                  <a:gd name="T17" fmla="*/ 14 h 40"/>
                  <a:gd name="T18" fmla="*/ 3 w 12"/>
                  <a:gd name="T19" fmla="*/ 15 h 40"/>
                  <a:gd name="T20" fmla="*/ 3 w 12"/>
                  <a:gd name="T21" fmla="*/ 15 h 40"/>
                  <a:gd name="T22" fmla="*/ 3 w 12"/>
                  <a:gd name="T23" fmla="*/ 17 h 40"/>
                  <a:gd name="T24" fmla="*/ 3 w 12"/>
                  <a:gd name="T25" fmla="*/ 17 h 40"/>
                  <a:gd name="T26" fmla="*/ 3 w 12"/>
                  <a:gd name="T27" fmla="*/ 20 h 40"/>
                  <a:gd name="T28" fmla="*/ 3 w 12"/>
                  <a:gd name="T29" fmla="*/ 20 h 40"/>
                  <a:gd name="T30" fmla="*/ 3 w 12"/>
                  <a:gd name="T31" fmla="*/ 21 h 40"/>
                  <a:gd name="T32" fmla="*/ 3 w 12"/>
                  <a:gd name="T33" fmla="*/ 22 h 40"/>
                  <a:gd name="T34" fmla="*/ 2 w 12"/>
                  <a:gd name="T35" fmla="*/ 25 h 40"/>
                  <a:gd name="T36" fmla="*/ 2 w 12"/>
                  <a:gd name="T37" fmla="*/ 25 h 40"/>
                  <a:gd name="T38" fmla="*/ 2 w 12"/>
                  <a:gd name="T39" fmla="*/ 25 h 40"/>
                  <a:gd name="T40" fmla="*/ 2 w 12"/>
                  <a:gd name="T41" fmla="*/ 26 h 40"/>
                  <a:gd name="T42" fmla="*/ 2 w 12"/>
                  <a:gd name="T43" fmla="*/ 26 h 40"/>
                  <a:gd name="T44" fmla="*/ 1 w 12"/>
                  <a:gd name="T45" fmla="*/ 28 h 40"/>
                  <a:gd name="T46" fmla="*/ 1 w 12"/>
                  <a:gd name="T47" fmla="*/ 28 h 40"/>
                  <a:gd name="T48" fmla="*/ 5 w 12"/>
                  <a:gd name="T49" fmla="*/ 36 h 40"/>
                  <a:gd name="T50" fmla="*/ 6 w 12"/>
                  <a:gd name="T51" fmla="*/ 40 h 40"/>
                  <a:gd name="T52" fmla="*/ 8 w 12"/>
                  <a:gd name="T53" fmla="*/ 38 h 40"/>
                  <a:gd name="T54" fmla="*/ 12 w 12"/>
                  <a:gd name="T55" fmla="*/ 17 h 40"/>
                  <a:gd name="T56" fmla="*/ 12 w 12"/>
                  <a:gd name="T57" fmla="*/ 9 h 40"/>
                  <a:gd name="T58" fmla="*/ 8 w 12"/>
                  <a:gd name="T59" fmla="*/ 6 h 40"/>
                  <a:gd name="T60" fmla="*/ 6 w 12"/>
                  <a:gd name="T61" fmla="*/ 5 h 40"/>
                  <a:gd name="T62" fmla="*/ 4 w 12"/>
                  <a:gd name="T63" fmla="*/ 3 h 40"/>
                  <a:gd name="T64" fmla="*/ 0 w 12"/>
                  <a:gd name="T6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 h="40">
                    <a:moveTo>
                      <a:pt x="0" y="0"/>
                    </a:moveTo>
                    <a:cubicBezTo>
                      <a:pt x="0" y="1"/>
                      <a:pt x="0" y="2"/>
                      <a:pt x="1" y="2"/>
                    </a:cubicBezTo>
                    <a:cubicBezTo>
                      <a:pt x="1" y="2"/>
                      <a:pt x="1" y="3"/>
                      <a:pt x="1" y="3"/>
                    </a:cubicBezTo>
                    <a:cubicBezTo>
                      <a:pt x="1" y="3"/>
                      <a:pt x="1" y="4"/>
                      <a:pt x="1" y="4"/>
                    </a:cubicBezTo>
                    <a:cubicBezTo>
                      <a:pt x="1" y="4"/>
                      <a:pt x="1" y="5"/>
                      <a:pt x="1" y="5"/>
                    </a:cubicBezTo>
                    <a:cubicBezTo>
                      <a:pt x="1" y="6"/>
                      <a:pt x="2" y="7"/>
                      <a:pt x="2" y="8"/>
                    </a:cubicBezTo>
                    <a:cubicBezTo>
                      <a:pt x="2" y="8"/>
                      <a:pt x="2" y="9"/>
                      <a:pt x="2" y="10"/>
                    </a:cubicBezTo>
                    <a:cubicBezTo>
                      <a:pt x="2" y="11"/>
                      <a:pt x="3" y="12"/>
                      <a:pt x="3" y="13"/>
                    </a:cubicBezTo>
                    <a:cubicBezTo>
                      <a:pt x="3" y="13"/>
                      <a:pt x="3" y="14"/>
                      <a:pt x="3" y="14"/>
                    </a:cubicBezTo>
                    <a:cubicBezTo>
                      <a:pt x="3" y="14"/>
                      <a:pt x="3" y="15"/>
                      <a:pt x="3" y="15"/>
                    </a:cubicBezTo>
                    <a:cubicBezTo>
                      <a:pt x="3" y="15"/>
                      <a:pt x="3" y="15"/>
                      <a:pt x="3" y="15"/>
                    </a:cubicBezTo>
                    <a:cubicBezTo>
                      <a:pt x="3" y="16"/>
                      <a:pt x="3" y="16"/>
                      <a:pt x="3" y="17"/>
                    </a:cubicBezTo>
                    <a:cubicBezTo>
                      <a:pt x="3" y="17"/>
                      <a:pt x="3" y="17"/>
                      <a:pt x="3" y="17"/>
                    </a:cubicBezTo>
                    <a:cubicBezTo>
                      <a:pt x="3" y="18"/>
                      <a:pt x="3" y="19"/>
                      <a:pt x="3" y="20"/>
                    </a:cubicBezTo>
                    <a:cubicBezTo>
                      <a:pt x="3" y="20"/>
                      <a:pt x="3" y="20"/>
                      <a:pt x="3" y="20"/>
                    </a:cubicBezTo>
                    <a:cubicBezTo>
                      <a:pt x="3" y="21"/>
                      <a:pt x="3" y="21"/>
                      <a:pt x="3" y="21"/>
                    </a:cubicBezTo>
                    <a:cubicBezTo>
                      <a:pt x="3" y="21"/>
                      <a:pt x="3" y="22"/>
                      <a:pt x="3" y="22"/>
                    </a:cubicBezTo>
                    <a:cubicBezTo>
                      <a:pt x="2" y="23"/>
                      <a:pt x="2" y="24"/>
                      <a:pt x="2" y="25"/>
                    </a:cubicBezTo>
                    <a:cubicBezTo>
                      <a:pt x="2" y="25"/>
                      <a:pt x="2" y="25"/>
                      <a:pt x="2" y="25"/>
                    </a:cubicBezTo>
                    <a:cubicBezTo>
                      <a:pt x="2" y="25"/>
                      <a:pt x="2" y="25"/>
                      <a:pt x="2" y="25"/>
                    </a:cubicBezTo>
                    <a:cubicBezTo>
                      <a:pt x="2" y="26"/>
                      <a:pt x="2" y="26"/>
                      <a:pt x="2" y="26"/>
                    </a:cubicBezTo>
                    <a:cubicBezTo>
                      <a:pt x="2" y="26"/>
                      <a:pt x="2" y="26"/>
                      <a:pt x="2" y="26"/>
                    </a:cubicBezTo>
                    <a:cubicBezTo>
                      <a:pt x="2" y="27"/>
                      <a:pt x="1" y="27"/>
                      <a:pt x="1" y="28"/>
                    </a:cubicBezTo>
                    <a:cubicBezTo>
                      <a:pt x="1" y="28"/>
                      <a:pt x="1" y="28"/>
                      <a:pt x="1" y="28"/>
                    </a:cubicBezTo>
                    <a:cubicBezTo>
                      <a:pt x="3" y="30"/>
                      <a:pt x="4" y="33"/>
                      <a:pt x="5" y="36"/>
                    </a:cubicBezTo>
                    <a:cubicBezTo>
                      <a:pt x="5" y="37"/>
                      <a:pt x="6" y="39"/>
                      <a:pt x="6" y="40"/>
                    </a:cubicBezTo>
                    <a:cubicBezTo>
                      <a:pt x="7" y="39"/>
                      <a:pt x="7" y="39"/>
                      <a:pt x="8" y="38"/>
                    </a:cubicBezTo>
                    <a:cubicBezTo>
                      <a:pt x="11" y="31"/>
                      <a:pt x="12" y="24"/>
                      <a:pt x="12" y="17"/>
                    </a:cubicBezTo>
                    <a:cubicBezTo>
                      <a:pt x="12" y="14"/>
                      <a:pt x="12" y="12"/>
                      <a:pt x="12" y="9"/>
                    </a:cubicBezTo>
                    <a:cubicBezTo>
                      <a:pt x="10" y="8"/>
                      <a:pt x="9" y="7"/>
                      <a:pt x="8" y="6"/>
                    </a:cubicBezTo>
                    <a:cubicBezTo>
                      <a:pt x="7" y="6"/>
                      <a:pt x="7" y="5"/>
                      <a:pt x="6" y="5"/>
                    </a:cubicBezTo>
                    <a:cubicBezTo>
                      <a:pt x="5" y="4"/>
                      <a:pt x="4" y="4"/>
                      <a:pt x="4" y="3"/>
                    </a:cubicBezTo>
                    <a:cubicBezTo>
                      <a:pt x="2" y="2"/>
                      <a:pt x="1" y="1"/>
                      <a:pt x="0"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9" name="Freeform 347">
                <a:extLst>
                  <a:ext uri="{FF2B5EF4-FFF2-40B4-BE49-F238E27FC236}">
                    <a16:creationId xmlns:a16="http://schemas.microsoft.com/office/drawing/2014/main" id="{D449CB54-A2B8-45ED-8A6E-05111CEC06E5}"/>
                  </a:ext>
                </a:extLst>
              </p:cNvPr>
              <p:cNvSpPr>
                <a:spLocks noEditPoints="1"/>
              </p:cNvSpPr>
              <p:nvPr/>
            </p:nvSpPr>
            <p:spPr bwMode="auto">
              <a:xfrm>
                <a:off x="4771" y="3660"/>
                <a:ext cx="40" cy="136"/>
              </a:xfrm>
              <a:custGeom>
                <a:avLst/>
                <a:gdLst>
                  <a:gd name="T0" fmla="*/ 14 w 17"/>
                  <a:gd name="T1" fmla="*/ 55 h 57"/>
                  <a:gd name="T2" fmla="*/ 11 w 17"/>
                  <a:gd name="T3" fmla="*/ 57 h 57"/>
                  <a:gd name="T4" fmla="*/ 14 w 17"/>
                  <a:gd name="T5" fmla="*/ 55 h 57"/>
                  <a:gd name="T6" fmla="*/ 14 w 17"/>
                  <a:gd name="T7" fmla="*/ 55 h 57"/>
                  <a:gd name="T8" fmla="*/ 17 w 17"/>
                  <a:gd name="T9" fmla="*/ 50 h 57"/>
                  <a:gd name="T10" fmla="*/ 16 w 17"/>
                  <a:gd name="T11" fmla="*/ 52 h 57"/>
                  <a:gd name="T12" fmla="*/ 17 w 17"/>
                  <a:gd name="T13" fmla="*/ 51 h 57"/>
                  <a:gd name="T14" fmla="*/ 17 w 17"/>
                  <a:gd name="T15" fmla="*/ 50 h 57"/>
                  <a:gd name="T16" fmla="*/ 4 w 17"/>
                  <a:gd name="T17" fmla="*/ 0 h 57"/>
                  <a:gd name="T18" fmla="*/ 4 w 17"/>
                  <a:gd name="T19" fmla="*/ 1 h 57"/>
                  <a:gd name="T20" fmla="*/ 0 w 17"/>
                  <a:gd name="T21" fmla="*/ 10 h 57"/>
                  <a:gd name="T22" fmla="*/ 0 w 17"/>
                  <a:gd name="T23" fmla="*/ 11 h 57"/>
                  <a:gd name="T24" fmla="*/ 0 w 17"/>
                  <a:gd name="T25" fmla="*/ 12 h 57"/>
                  <a:gd name="T26" fmla="*/ 0 w 17"/>
                  <a:gd name="T27" fmla="*/ 17 h 57"/>
                  <a:gd name="T28" fmla="*/ 1 w 17"/>
                  <a:gd name="T29" fmla="*/ 22 h 57"/>
                  <a:gd name="T30" fmla="*/ 8 w 17"/>
                  <a:gd name="T31" fmla="*/ 13 h 57"/>
                  <a:gd name="T32" fmla="*/ 4 w 17"/>
                  <a:gd name="T3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7">
                    <a:moveTo>
                      <a:pt x="14" y="55"/>
                    </a:moveTo>
                    <a:cubicBezTo>
                      <a:pt x="13" y="55"/>
                      <a:pt x="12" y="56"/>
                      <a:pt x="11" y="57"/>
                    </a:cubicBezTo>
                    <a:cubicBezTo>
                      <a:pt x="12" y="56"/>
                      <a:pt x="13" y="55"/>
                      <a:pt x="14" y="55"/>
                    </a:cubicBezTo>
                    <a:cubicBezTo>
                      <a:pt x="14" y="55"/>
                      <a:pt x="14" y="55"/>
                      <a:pt x="14" y="55"/>
                    </a:cubicBezTo>
                    <a:moveTo>
                      <a:pt x="17" y="50"/>
                    </a:moveTo>
                    <a:cubicBezTo>
                      <a:pt x="17" y="51"/>
                      <a:pt x="17" y="51"/>
                      <a:pt x="16" y="52"/>
                    </a:cubicBezTo>
                    <a:cubicBezTo>
                      <a:pt x="17" y="51"/>
                      <a:pt x="17" y="51"/>
                      <a:pt x="17" y="51"/>
                    </a:cubicBezTo>
                    <a:cubicBezTo>
                      <a:pt x="17" y="51"/>
                      <a:pt x="17" y="51"/>
                      <a:pt x="17" y="50"/>
                    </a:cubicBezTo>
                    <a:moveTo>
                      <a:pt x="4" y="0"/>
                    </a:moveTo>
                    <a:cubicBezTo>
                      <a:pt x="4" y="0"/>
                      <a:pt x="4" y="0"/>
                      <a:pt x="4" y="1"/>
                    </a:cubicBezTo>
                    <a:cubicBezTo>
                      <a:pt x="3" y="4"/>
                      <a:pt x="2" y="7"/>
                      <a:pt x="0" y="10"/>
                    </a:cubicBezTo>
                    <a:cubicBezTo>
                      <a:pt x="0" y="10"/>
                      <a:pt x="0" y="11"/>
                      <a:pt x="0" y="11"/>
                    </a:cubicBezTo>
                    <a:cubicBezTo>
                      <a:pt x="0" y="11"/>
                      <a:pt x="0" y="12"/>
                      <a:pt x="0" y="12"/>
                    </a:cubicBezTo>
                    <a:cubicBezTo>
                      <a:pt x="0" y="14"/>
                      <a:pt x="0" y="15"/>
                      <a:pt x="0" y="17"/>
                    </a:cubicBezTo>
                    <a:cubicBezTo>
                      <a:pt x="1" y="18"/>
                      <a:pt x="1" y="20"/>
                      <a:pt x="1" y="22"/>
                    </a:cubicBezTo>
                    <a:cubicBezTo>
                      <a:pt x="3" y="19"/>
                      <a:pt x="6" y="16"/>
                      <a:pt x="8" y="13"/>
                    </a:cubicBezTo>
                    <a:cubicBezTo>
                      <a:pt x="7" y="9"/>
                      <a:pt x="6" y="4"/>
                      <a:pt x="4"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0" name="Freeform 348">
                <a:extLst>
                  <a:ext uri="{FF2B5EF4-FFF2-40B4-BE49-F238E27FC236}">
                    <a16:creationId xmlns:a16="http://schemas.microsoft.com/office/drawing/2014/main" id="{EED3797C-E8DB-48EA-A25F-3E5587E0BE70}"/>
                  </a:ext>
                </a:extLst>
              </p:cNvPr>
              <p:cNvSpPr>
                <a:spLocks noEditPoints="1"/>
              </p:cNvSpPr>
              <p:nvPr/>
            </p:nvSpPr>
            <p:spPr bwMode="auto">
              <a:xfrm>
                <a:off x="4769" y="3543"/>
                <a:ext cx="116" cy="107"/>
              </a:xfrm>
              <a:custGeom>
                <a:avLst/>
                <a:gdLst>
                  <a:gd name="T0" fmla="*/ 49 w 49"/>
                  <a:gd name="T1" fmla="*/ 43 h 45"/>
                  <a:gd name="T2" fmla="*/ 48 w 49"/>
                  <a:gd name="T3" fmla="*/ 45 h 45"/>
                  <a:gd name="T4" fmla="*/ 49 w 49"/>
                  <a:gd name="T5" fmla="*/ 44 h 45"/>
                  <a:gd name="T6" fmla="*/ 49 w 49"/>
                  <a:gd name="T7" fmla="*/ 43 h 45"/>
                  <a:gd name="T8" fmla="*/ 49 w 49"/>
                  <a:gd name="T9" fmla="*/ 40 h 45"/>
                  <a:gd name="T10" fmla="*/ 49 w 49"/>
                  <a:gd name="T11" fmla="*/ 42 h 45"/>
                  <a:gd name="T12" fmla="*/ 49 w 49"/>
                  <a:gd name="T13" fmla="*/ 41 h 45"/>
                  <a:gd name="T14" fmla="*/ 49 w 49"/>
                  <a:gd name="T15" fmla="*/ 40 h 45"/>
                  <a:gd name="T16" fmla="*/ 49 w 49"/>
                  <a:gd name="T17" fmla="*/ 30 h 45"/>
                  <a:gd name="T18" fmla="*/ 49 w 49"/>
                  <a:gd name="T19" fmla="*/ 33 h 45"/>
                  <a:gd name="T20" fmla="*/ 49 w 49"/>
                  <a:gd name="T21" fmla="*/ 33 h 45"/>
                  <a:gd name="T22" fmla="*/ 49 w 49"/>
                  <a:gd name="T23" fmla="*/ 31 h 45"/>
                  <a:gd name="T24" fmla="*/ 49 w 49"/>
                  <a:gd name="T25" fmla="*/ 30 h 45"/>
                  <a:gd name="T26" fmla="*/ 49 w 49"/>
                  <a:gd name="T27" fmla="*/ 30 h 45"/>
                  <a:gd name="T28" fmla="*/ 0 w 49"/>
                  <a:gd name="T29" fmla="*/ 0 h 45"/>
                  <a:gd name="T30" fmla="*/ 1 w 49"/>
                  <a:gd name="T31" fmla="*/ 1 h 45"/>
                  <a:gd name="T32" fmla="*/ 1 w 49"/>
                  <a:gd name="T33" fmla="*/ 1 h 45"/>
                  <a:gd name="T34" fmla="*/ 3 w 49"/>
                  <a:gd name="T35" fmla="*/ 7 h 45"/>
                  <a:gd name="T36" fmla="*/ 4 w 49"/>
                  <a:gd name="T37" fmla="*/ 10 h 45"/>
                  <a:gd name="T38" fmla="*/ 4 w 49"/>
                  <a:gd name="T39" fmla="*/ 10 h 45"/>
                  <a:gd name="T40" fmla="*/ 13 w 49"/>
                  <a:gd name="T41" fmla="*/ 16 h 45"/>
                  <a:gd name="T42" fmla="*/ 16 w 49"/>
                  <a:gd name="T43" fmla="*/ 18 h 45"/>
                  <a:gd name="T44" fmla="*/ 14 w 49"/>
                  <a:gd name="T45" fmla="*/ 11 h 45"/>
                  <a:gd name="T46" fmla="*/ 13 w 49"/>
                  <a:gd name="T47" fmla="*/ 8 h 45"/>
                  <a:gd name="T48" fmla="*/ 0 w 49"/>
                  <a:gd name="T4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9" h="45">
                    <a:moveTo>
                      <a:pt x="49" y="43"/>
                    </a:moveTo>
                    <a:cubicBezTo>
                      <a:pt x="49" y="44"/>
                      <a:pt x="49" y="44"/>
                      <a:pt x="48" y="45"/>
                    </a:cubicBezTo>
                    <a:cubicBezTo>
                      <a:pt x="48" y="45"/>
                      <a:pt x="49" y="44"/>
                      <a:pt x="49" y="44"/>
                    </a:cubicBezTo>
                    <a:cubicBezTo>
                      <a:pt x="49" y="43"/>
                      <a:pt x="49" y="43"/>
                      <a:pt x="49" y="43"/>
                    </a:cubicBezTo>
                    <a:moveTo>
                      <a:pt x="49" y="40"/>
                    </a:moveTo>
                    <a:cubicBezTo>
                      <a:pt x="49" y="41"/>
                      <a:pt x="49" y="42"/>
                      <a:pt x="49" y="42"/>
                    </a:cubicBezTo>
                    <a:cubicBezTo>
                      <a:pt x="49" y="42"/>
                      <a:pt x="49" y="42"/>
                      <a:pt x="49" y="41"/>
                    </a:cubicBezTo>
                    <a:cubicBezTo>
                      <a:pt x="49" y="41"/>
                      <a:pt x="49" y="41"/>
                      <a:pt x="49" y="40"/>
                    </a:cubicBezTo>
                    <a:moveTo>
                      <a:pt x="49" y="30"/>
                    </a:moveTo>
                    <a:cubicBezTo>
                      <a:pt x="49" y="31"/>
                      <a:pt x="49" y="32"/>
                      <a:pt x="49" y="33"/>
                    </a:cubicBezTo>
                    <a:cubicBezTo>
                      <a:pt x="49" y="33"/>
                      <a:pt x="49" y="33"/>
                      <a:pt x="49" y="33"/>
                    </a:cubicBezTo>
                    <a:cubicBezTo>
                      <a:pt x="49" y="32"/>
                      <a:pt x="49" y="32"/>
                      <a:pt x="49" y="31"/>
                    </a:cubicBezTo>
                    <a:cubicBezTo>
                      <a:pt x="49" y="31"/>
                      <a:pt x="49" y="30"/>
                      <a:pt x="49" y="30"/>
                    </a:cubicBezTo>
                    <a:cubicBezTo>
                      <a:pt x="49" y="30"/>
                      <a:pt x="49" y="30"/>
                      <a:pt x="49" y="30"/>
                    </a:cubicBezTo>
                    <a:moveTo>
                      <a:pt x="0" y="0"/>
                    </a:moveTo>
                    <a:cubicBezTo>
                      <a:pt x="0" y="0"/>
                      <a:pt x="0" y="1"/>
                      <a:pt x="1" y="1"/>
                    </a:cubicBezTo>
                    <a:cubicBezTo>
                      <a:pt x="1" y="1"/>
                      <a:pt x="1" y="1"/>
                      <a:pt x="1" y="1"/>
                    </a:cubicBezTo>
                    <a:cubicBezTo>
                      <a:pt x="1" y="1"/>
                      <a:pt x="2" y="4"/>
                      <a:pt x="3" y="7"/>
                    </a:cubicBezTo>
                    <a:cubicBezTo>
                      <a:pt x="4" y="8"/>
                      <a:pt x="4" y="9"/>
                      <a:pt x="4" y="10"/>
                    </a:cubicBezTo>
                    <a:cubicBezTo>
                      <a:pt x="4" y="10"/>
                      <a:pt x="4" y="10"/>
                      <a:pt x="4" y="10"/>
                    </a:cubicBezTo>
                    <a:cubicBezTo>
                      <a:pt x="7" y="12"/>
                      <a:pt x="10" y="14"/>
                      <a:pt x="13" y="16"/>
                    </a:cubicBezTo>
                    <a:cubicBezTo>
                      <a:pt x="14" y="17"/>
                      <a:pt x="15" y="18"/>
                      <a:pt x="16" y="18"/>
                    </a:cubicBezTo>
                    <a:cubicBezTo>
                      <a:pt x="16" y="16"/>
                      <a:pt x="15" y="13"/>
                      <a:pt x="14" y="11"/>
                    </a:cubicBezTo>
                    <a:cubicBezTo>
                      <a:pt x="13" y="8"/>
                      <a:pt x="13" y="8"/>
                      <a:pt x="13" y="8"/>
                    </a:cubicBezTo>
                    <a:cubicBezTo>
                      <a:pt x="9" y="6"/>
                      <a:pt x="4" y="3"/>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1" name="Freeform 349">
                <a:extLst>
                  <a:ext uri="{FF2B5EF4-FFF2-40B4-BE49-F238E27FC236}">
                    <a16:creationId xmlns:a16="http://schemas.microsoft.com/office/drawing/2014/main" id="{A320C7F3-EDB1-47BC-8C26-DF602870EFFD}"/>
                  </a:ext>
                </a:extLst>
              </p:cNvPr>
              <p:cNvSpPr>
                <a:spLocks noEditPoints="1"/>
              </p:cNvSpPr>
              <p:nvPr/>
            </p:nvSpPr>
            <p:spPr bwMode="auto">
              <a:xfrm>
                <a:off x="4515" y="3765"/>
                <a:ext cx="153" cy="83"/>
              </a:xfrm>
              <a:custGeom>
                <a:avLst/>
                <a:gdLst>
                  <a:gd name="T0" fmla="*/ 21 w 64"/>
                  <a:gd name="T1" fmla="*/ 35 h 35"/>
                  <a:gd name="T2" fmla="*/ 22 w 64"/>
                  <a:gd name="T3" fmla="*/ 35 h 35"/>
                  <a:gd name="T4" fmla="*/ 22 w 64"/>
                  <a:gd name="T5" fmla="*/ 35 h 35"/>
                  <a:gd name="T6" fmla="*/ 21 w 64"/>
                  <a:gd name="T7" fmla="*/ 35 h 35"/>
                  <a:gd name="T8" fmla="*/ 17 w 64"/>
                  <a:gd name="T9" fmla="*/ 33 h 35"/>
                  <a:gd name="T10" fmla="*/ 18 w 64"/>
                  <a:gd name="T11" fmla="*/ 34 h 35"/>
                  <a:gd name="T12" fmla="*/ 17 w 64"/>
                  <a:gd name="T13" fmla="*/ 33 h 35"/>
                  <a:gd name="T14" fmla="*/ 0 w 64"/>
                  <a:gd name="T15" fmla="*/ 22 h 35"/>
                  <a:gd name="T16" fmla="*/ 1 w 64"/>
                  <a:gd name="T17" fmla="*/ 24 h 35"/>
                  <a:gd name="T18" fmla="*/ 4 w 64"/>
                  <a:gd name="T19" fmla="*/ 26 h 35"/>
                  <a:gd name="T20" fmla="*/ 12 w 64"/>
                  <a:gd name="T21" fmla="*/ 30 h 35"/>
                  <a:gd name="T22" fmla="*/ 0 w 64"/>
                  <a:gd name="T23" fmla="*/ 22 h 35"/>
                  <a:gd name="T24" fmla="*/ 31 w 64"/>
                  <a:gd name="T25" fmla="*/ 0 h 35"/>
                  <a:gd name="T26" fmla="*/ 24 w 64"/>
                  <a:gd name="T27" fmla="*/ 1 h 35"/>
                  <a:gd name="T28" fmla="*/ 49 w 64"/>
                  <a:gd name="T29" fmla="*/ 11 h 35"/>
                  <a:gd name="T30" fmla="*/ 55 w 64"/>
                  <a:gd name="T31" fmla="*/ 11 h 35"/>
                  <a:gd name="T32" fmla="*/ 64 w 64"/>
                  <a:gd name="T33" fmla="*/ 2 h 35"/>
                  <a:gd name="T34" fmla="*/ 53 w 64"/>
                  <a:gd name="T35" fmla="*/ 4 h 35"/>
                  <a:gd name="T36" fmla="*/ 50 w 64"/>
                  <a:gd name="T37" fmla="*/ 4 h 35"/>
                  <a:gd name="T38" fmla="*/ 41 w 64"/>
                  <a:gd name="T39" fmla="*/ 3 h 35"/>
                  <a:gd name="T40" fmla="*/ 31 w 64"/>
                  <a:gd name="T4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35">
                    <a:moveTo>
                      <a:pt x="21" y="35"/>
                    </a:moveTo>
                    <a:cubicBezTo>
                      <a:pt x="22" y="35"/>
                      <a:pt x="22" y="35"/>
                      <a:pt x="22" y="35"/>
                    </a:cubicBezTo>
                    <a:cubicBezTo>
                      <a:pt x="22" y="35"/>
                      <a:pt x="22" y="35"/>
                      <a:pt x="22" y="35"/>
                    </a:cubicBezTo>
                    <a:cubicBezTo>
                      <a:pt x="22" y="35"/>
                      <a:pt x="21" y="35"/>
                      <a:pt x="21" y="35"/>
                    </a:cubicBezTo>
                    <a:moveTo>
                      <a:pt x="17" y="33"/>
                    </a:moveTo>
                    <a:cubicBezTo>
                      <a:pt x="17" y="33"/>
                      <a:pt x="18" y="34"/>
                      <a:pt x="18" y="34"/>
                    </a:cubicBezTo>
                    <a:cubicBezTo>
                      <a:pt x="18" y="34"/>
                      <a:pt x="17" y="33"/>
                      <a:pt x="17" y="33"/>
                    </a:cubicBezTo>
                    <a:moveTo>
                      <a:pt x="0" y="22"/>
                    </a:moveTo>
                    <a:cubicBezTo>
                      <a:pt x="0" y="23"/>
                      <a:pt x="1" y="23"/>
                      <a:pt x="1" y="24"/>
                    </a:cubicBezTo>
                    <a:cubicBezTo>
                      <a:pt x="2" y="24"/>
                      <a:pt x="3" y="25"/>
                      <a:pt x="4" y="26"/>
                    </a:cubicBezTo>
                    <a:cubicBezTo>
                      <a:pt x="7" y="27"/>
                      <a:pt x="9" y="29"/>
                      <a:pt x="12" y="30"/>
                    </a:cubicBezTo>
                    <a:cubicBezTo>
                      <a:pt x="7" y="28"/>
                      <a:pt x="3" y="25"/>
                      <a:pt x="0" y="22"/>
                    </a:cubicBezTo>
                    <a:moveTo>
                      <a:pt x="31" y="0"/>
                    </a:moveTo>
                    <a:cubicBezTo>
                      <a:pt x="29" y="0"/>
                      <a:pt x="27" y="1"/>
                      <a:pt x="24" y="1"/>
                    </a:cubicBezTo>
                    <a:cubicBezTo>
                      <a:pt x="32" y="6"/>
                      <a:pt x="40" y="10"/>
                      <a:pt x="49" y="11"/>
                    </a:cubicBezTo>
                    <a:cubicBezTo>
                      <a:pt x="51" y="11"/>
                      <a:pt x="53" y="11"/>
                      <a:pt x="55" y="11"/>
                    </a:cubicBezTo>
                    <a:cubicBezTo>
                      <a:pt x="59" y="8"/>
                      <a:pt x="62" y="4"/>
                      <a:pt x="64" y="2"/>
                    </a:cubicBezTo>
                    <a:cubicBezTo>
                      <a:pt x="60" y="3"/>
                      <a:pt x="57" y="4"/>
                      <a:pt x="53" y="4"/>
                    </a:cubicBezTo>
                    <a:cubicBezTo>
                      <a:pt x="52" y="4"/>
                      <a:pt x="51" y="4"/>
                      <a:pt x="50" y="4"/>
                    </a:cubicBezTo>
                    <a:cubicBezTo>
                      <a:pt x="47" y="4"/>
                      <a:pt x="44" y="3"/>
                      <a:pt x="41" y="3"/>
                    </a:cubicBezTo>
                    <a:cubicBezTo>
                      <a:pt x="38" y="2"/>
                      <a:pt x="34" y="1"/>
                      <a:pt x="31"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2" name="Freeform 350">
                <a:extLst>
                  <a:ext uri="{FF2B5EF4-FFF2-40B4-BE49-F238E27FC236}">
                    <a16:creationId xmlns:a16="http://schemas.microsoft.com/office/drawing/2014/main" id="{A49A05DA-18B5-4047-A118-28E7EDAEEB09}"/>
                  </a:ext>
                </a:extLst>
              </p:cNvPr>
              <p:cNvSpPr>
                <a:spLocks/>
              </p:cNvSpPr>
              <p:nvPr/>
            </p:nvSpPr>
            <p:spPr bwMode="auto">
              <a:xfrm>
                <a:off x="4542" y="3741"/>
                <a:ext cx="33" cy="19"/>
              </a:xfrm>
              <a:custGeom>
                <a:avLst/>
                <a:gdLst>
                  <a:gd name="T0" fmla="*/ 5 w 14"/>
                  <a:gd name="T1" fmla="*/ 0 h 8"/>
                  <a:gd name="T2" fmla="*/ 0 w 14"/>
                  <a:gd name="T3" fmla="*/ 1 h 8"/>
                  <a:gd name="T4" fmla="*/ 7 w 14"/>
                  <a:gd name="T5" fmla="*/ 8 h 8"/>
                  <a:gd name="T6" fmla="*/ 14 w 14"/>
                  <a:gd name="T7" fmla="*/ 7 h 8"/>
                  <a:gd name="T8" fmla="*/ 12 w 14"/>
                  <a:gd name="T9" fmla="*/ 5 h 8"/>
                  <a:gd name="T10" fmla="*/ 5 w 14"/>
                  <a:gd name="T11" fmla="*/ 0 h 8"/>
                </a:gdLst>
                <a:ahLst/>
                <a:cxnLst>
                  <a:cxn ang="0">
                    <a:pos x="T0" y="T1"/>
                  </a:cxn>
                  <a:cxn ang="0">
                    <a:pos x="T2" y="T3"/>
                  </a:cxn>
                  <a:cxn ang="0">
                    <a:pos x="T4" y="T5"/>
                  </a:cxn>
                  <a:cxn ang="0">
                    <a:pos x="T6" y="T7"/>
                  </a:cxn>
                  <a:cxn ang="0">
                    <a:pos x="T8" y="T9"/>
                  </a:cxn>
                  <a:cxn ang="0">
                    <a:pos x="T10" y="T11"/>
                  </a:cxn>
                </a:cxnLst>
                <a:rect l="0" t="0" r="r" b="b"/>
                <a:pathLst>
                  <a:path w="14" h="8">
                    <a:moveTo>
                      <a:pt x="5" y="0"/>
                    </a:moveTo>
                    <a:cubicBezTo>
                      <a:pt x="3" y="0"/>
                      <a:pt x="1" y="1"/>
                      <a:pt x="0" y="1"/>
                    </a:cubicBezTo>
                    <a:cubicBezTo>
                      <a:pt x="2" y="3"/>
                      <a:pt x="5" y="5"/>
                      <a:pt x="7" y="8"/>
                    </a:cubicBezTo>
                    <a:cubicBezTo>
                      <a:pt x="9" y="7"/>
                      <a:pt x="12" y="7"/>
                      <a:pt x="14" y="7"/>
                    </a:cubicBezTo>
                    <a:cubicBezTo>
                      <a:pt x="13" y="6"/>
                      <a:pt x="12" y="6"/>
                      <a:pt x="12" y="5"/>
                    </a:cubicBezTo>
                    <a:cubicBezTo>
                      <a:pt x="9" y="4"/>
                      <a:pt x="7" y="2"/>
                      <a:pt x="5"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3" name="Freeform 351">
                <a:extLst>
                  <a:ext uri="{FF2B5EF4-FFF2-40B4-BE49-F238E27FC236}">
                    <a16:creationId xmlns:a16="http://schemas.microsoft.com/office/drawing/2014/main" id="{FF8070A1-1A44-4376-B85C-B296DD671868}"/>
                  </a:ext>
                </a:extLst>
              </p:cNvPr>
              <p:cNvSpPr>
                <a:spLocks noEditPoints="1"/>
              </p:cNvSpPr>
              <p:nvPr/>
            </p:nvSpPr>
            <p:spPr bwMode="auto">
              <a:xfrm>
                <a:off x="4587" y="3755"/>
                <a:ext cx="112" cy="107"/>
              </a:xfrm>
              <a:custGeom>
                <a:avLst/>
                <a:gdLst>
                  <a:gd name="T0" fmla="*/ 11 w 47"/>
                  <a:gd name="T1" fmla="*/ 45 h 45"/>
                  <a:gd name="T2" fmla="*/ 12 w 47"/>
                  <a:gd name="T3" fmla="*/ 45 h 45"/>
                  <a:gd name="T4" fmla="*/ 11 w 47"/>
                  <a:gd name="T5" fmla="*/ 45 h 45"/>
                  <a:gd name="T6" fmla="*/ 4 w 47"/>
                  <a:gd name="T7" fmla="*/ 44 h 45"/>
                  <a:gd name="T8" fmla="*/ 7 w 47"/>
                  <a:gd name="T9" fmla="*/ 44 h 45"/>
                  <a:gd name="T10" fmla="*/ 8 w 47"/>
                  <a:gd name="T11" fmla="*/ 44 h 45"/>
                  <a:gd name="T12" fmla="*/ 4 w 47"/>
                  <a:gd name="T13" fmla="*/ 44 h 45"/>
                  <a:gd name="T14" fmla="*/ 0 w 47"/>
                  <a:gd name="T15" fmla="*/ 42 h 45"/>
                  <a:gd name="T16" fmla="*/ 0 w 47"/>
                  <a:gd name="T17" fmla="*/ 42 h 45"/>
                  <a:gd name="T18" fmla="*/ 2 w 47"/>
                  <a:gd name="T19" fmla="*/ 43 h 45"/>
                  <a:gd name="T20" fmla="*/ 4 w 47"/>
                  <a:gd name="T21" fmla="*/ 43 h 45"/>
                  <a:gd name="T22" fmla="*/ 0 w 47"/>
                  <a:gd name="T23" fmla="*/ 42 h 45"/>
                  <a:gd name="T24" fmla="*/ 47 w 47"/>
                  <a:gd name="T25" fmla="*/ 0 h 45"/>
                  <a:gd name="T26" fmla="*/ 47 w 47"/>
                  <a:gd name="T27" fmla="*/ 0 h 45"/>
                  <a:gd name="T28" fmla="*/ 47 w 47"/>
                  <a:gd name="T29" fmla="*/ 0 h 45"/>
                  <a:gd name="T30" fmla="*/ 46 w 47"/>
                  <a:gd name="T31" fmla="*/ 0 h 45"/>
                  <a:gd name="T32" fmla="*/ 45 w 47"/>
                  <a:gd name="T33" fmla="*/ 1 h 45"/>
                  <a:gd name="T34" fmla="*/ 45 w 47"/>
                  <a:gd name="T35" fmla="*/ 1 h 45"/>
                  <a:gd name="T36" fmla="*/ 44 w 47"/>
                  <a:gd name="T37" fmla="*/ 2 h 45"/>
                  <a:gd name="T38" fmla="*/ 44 w 47"/>
                  <a:gd name="T39" fmla="*/ 2 h 45"/>
                  <a:gd name="T40" fmla="*/ 43 w 47"/>
                  <a:gd name="T41" fmla="*/ 2 h 45"/>
                  <a:gd name="T42" fmla="*/ 43 w 47"/>
                  <a:gd name="T43" fmla="*/ 2 h 45"/>
                  <a:gd name="T44" fmla="*/ 41 w 47"/>
                  <a:gd name="T45" fmla="*/ 3 h 45"/>
                  <a:gd name="T46" fmla="*/ 41 w 47"/>
                  <a:gd name="T47" fmla="*/ 3 h 45"/>
                  <a:gd name="T48" fmla="*/ 40 w 47"/>
                  <a:gd name="T49" fmla="*/ 3 h 45"/>
                  <a:gd name="T50" fmla="*/ 40 w 47"/>
                  <a:gd name="T51" fmla="*/ 3 h 45"/>
                  <a:gd name="T52" fmla="*/ 40 w 47"/>
                  <a:gd name="T53" fmla="*/ 3 h 45"/>
                  <a:gd name="T54" fmla="*/ 34 w 47"/>
                  <a:gd name="T55" fmla="*/ 12 h 45"/>
                  <a:gd name="T56" fmla="*/ 32 w 47"/>
                  <a:gd name="T57" fmla="*/ 15 h 45"/>
                  <a:gd name="T58" fmla="*/ 41 w 47"/>
                  <a:gd name="T59" fmla="*/ 13 h 45"/>
                  <a:gd name="T60" fmla="*/ 47 w 47"/>
                  <a:gd name="T6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7" h="45">
                    <a:moveTo>
                      <a:pt x="11" y="45"/>
                    </a:moveTo>
                    <a:cubicBezTo>
                      <a:pt x="11" y="45"/>
                      <a:pt x="12" y="45"/>
                      <a:pt x="12" y="45"/>
                    </a:cubicBezTo>
                    <a:cubicBezTo>
                      <a:pt x="12" y="45"/>
                      <a:pt x="11" y="45"/>
                      <a:pt x="11" y="45"/>
                    </a:cubicBezTo>
                    <a:moveTo>
                      <a:pt x="4" y="44"/>
                    </a:moveTo>
                    <a:cubicBezTo>
                      <a:pt x="5" y="44"/>
                      <a:pt x="6" y="44"/>
                      <a:pt x="7" y="44"/>
                    </a:cubicBezTo>
                    <a:cubicBezTo>
                      <a:pt x="7" y="44"/>
                      <a:pt x="8" y="44"/>
                      <a:pt x="8" y="44"/>
                    </a:cubicBezTo>
                    <a:cubicBezTo>
                      <a:pt x="7" y="44"/>
                      <a:pt x="5" y="44"/>
                      <a:pt x="4" y="44"/>
                    </a:cubicBezTo>
                    <a:moveTo>
                      <a:pt x="0" y="42"/>
                    </a:moveTo>
                    <a:cubicBezTo>
                      <a:pt x="0" y="42"/>
                      <a:pt x="0" y="42"/>
                      <a:pt x="0" y="42"/>
                    </a:cubicBezTo>
                    <a:cubicBezTo>
                      <a:pt x="0" y="42"/>
                      <a:pt x="1" y="43"/>
                      <a:pt x="2" y="43"/>
                    </a:cubicBezTo>
                    <a:cubicBezTo>
                      <a:pt x="3" y="43"/>
                      <a:pt x="3" y="43"/>
                      <a:pt x="4" y="43"/>
                    </a:cubicBezTo>
                    <a:cubicBezTo>
                      <a:pt x="2" y="43"/>
                      <a:pt x="1" y="43"/>
                      <a:pt x="0" y="42"/>
                    </a:cubicBezTo>
                    <a:moveTo>
                      <a:pt x="47" y="0"/>
                    </a:moveTo>
                    <a:cubicBezTo>
                      <a:pt x="47" y="0"/>
                      <a:pt x="47" y="0"/>
                      <a:pt x="47" y="0"/>
                    </a:cubicBezTo>
                    <a:cubicBezTo>
                      <a:pt x="47" y="0"/>
                      <a:pt x="47" y="0"/>
                      <a:pt x="47" y="0"/>
                    </a:cubicBezTo>
                    <a:cubicBezTo>
                      <a:pt x="47" y="0"/>
                      <a:pt x="47" y="0"/>
                      <a:pt x="46" y="0"/>
                    </a:cubicBezTo>
                    <a:cubicBezTo>
                      <a:pt x="46" y="0"/>
                      <a:pt x="45" y="1"/>
                      <a:pt x="45" y="1"/>
                    </a:cubicBezTo>
                    <a:cubicBezTo>
                      <a:pt x="45" y="1"/>
                      <a:pt x="45" y="1"/>
                      <a:pt x="45" y="1"/>
                    </a:cubicBezTo>
                    <a:cubicBezTo>
                      <a:pt x="45" y="1"/>
                      <a:pt x="44" y="1"/>
                      <a:pt x="44" y="2"/>
                    </a:cubicBezTo>
                    <a:cubicBezTo>
                      <a:pt x="44" y="2"/>
                      <a:pt x="44" y="2"/>
                      <a:pt x="44" y="2"/>
                    </a:cubicBezTo>
                    <a:cubicBezTo>
                      <a:pt x="43" y="2"/>
                      <a:pt x="43" y="2"/>
                      <a:pt x="43" y="2"/>
                    </a:cubicBezTo>
                    <a:cubicBezTo>
                      <a:pt x="43" y="2"/>
                      <a:pt x="43" y="2"/>
                      <a:pt x="43" y="2"/>
                    </a:cubicBezTo>
                    <a:cubicBezTo>
                      <a:pt x="42" y="2"/>
                      <a:pt x="42" y="3"/>
                      <a:pt x="41" y="3"/>
                    </a:cubicBezTo>
                    <a:cubicBezTo>
                      <a:pt x="41" y="3"/>
                      <a:pt x="41" y="3"/>
                      <a:pt x="41" y="3"/>
                    </a:cubicBezTo>
                    <a:cubicBezTo>
                      <a:pt x="41" y="3"/>
                      <a:pt x="40" y="3"/>
                      <a:pt x="40" y="3"/>
                    </a:cubicBezTo>
                    <a:cubicBezTo>
                      <a:pt x="40" y="3"/>
                      <a:pt x="40" y="3"/>
                      <a:pt x="40" y="3"/>
                    </a:cubicBezTo>
                    <a:cubicBezTo>
                      <a:pt x="40" y="3"/>
                      <a:pt x="40" y="3"/>
                      <a:pt x="40" y="3"/>
                    </a:cubicBezTo>
                    <a:cubicBezTo>
                      <a:pt x="38" y="6"/>
                      <a:pt x="37" y="9"/>
                      <a:pt x="34" y="12"/>
                    </a:cubicBezTo>
                    <a:cubicBezTo>
                      <a:pt x="34" y="13"/>
                      <a:pt x="33" y="14"/>
                      <a:pt x="32" y="15"/>
                    </a:cubicBezTo>
                    <a:cubicBezTo>
                      <a:pt x="35" y="15"/>
                      <a:pt x="38" y="14"/>
                      <a:pt x="41" y="13"/>
                    </a:cubicBezTo>
                    <a:cubicBezTo>
                      <a:pt x="44" y="8"/>
                      <a:pt x="46" y="4"/>
                      <a:pt x="47"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4" name="Freeform 352">
                <a:extLst>
                  <a:ext uri="{FF2B5EF4-FFF2-40B4-BE49-F238E27FC236}">
                    <a16:creationId xmlns:a16="http://schemas.microsoft.com/office/drawing/2014/main" id="{6DBF1E70-EF13-4328-8D1E-9C3D17AA1EF5}"/>
                  </a:ext>
                </a:extLst>
              </p:cNvPr>
              <p:cNvSpPr>
                <a:spLocks noEditPoints="1"/>
              </p:cNvSpPr>
              <p:nvPr/>
            </p:nvSpPr>
            <p:spPr bwMode="auto">
              <a:xfrm>
                <a:off x="4430" y="3457"/>
                <a:ext cx="83" cy="155"/>
              </a:xfrm>
              <a:custGeom>
                <a:avLst/>
                <a:gdLst>
                  <a:gd name="T0" fmla="*/ 33 w 35"/>
                  <a:gd name="T1" fmla="*/ 32 h 65"/>
                  <a:gd name="T2" fmla="*/ 29 w 35"/>
                  <a:gd name="T3" fmla="*/ 36 h 65"/>
                  <a:gd name="T4" fmla="*/ 22 w 35"/>
                  <a:gd name="T5" fmla="*/ 56 h 65"/>
                  <a:gd name="T6" fmla="*/ 22 w 35"/>
                  <a:gd name="T7" fmla="*/ 60 h 65"/>
                  <a:gd name="T8" fmla="*/ 25 w 35"/>
                  <a:gd name="T9" fmla="*/ 63 h 65"/>
                  <a:gd name="T10" fmla="*/ 27 w 35"/>
                  <a:gd name="T11" fmla="*/ 65 h 65"/>
                  <a:gd name="T12" fmla="*/ 27 w 35"/>
                  <a:gd name="T13" fmla="*/ 64 h 65"/>
                  <a:gd name="T14" fmla="*/ 27 w 35"/>
                  <a:gd name="T15" fmla="*/ 63 h 65"/>
                  <a:gd name="T16" fmla="*/ 28 w 35"/>
                  <a:gd name="T17" fmla="*/ 59 h 65"/>
                  <a:gd name="T18" fmla="*/ 28 w 35"/>
                  <a:gd name="T19" fmla="*/ 57 h 65"/>
                  <a:gd name="T20" fmla="*/ 29 w 35"/>
                  <a:gd name="T21" fmla="*/ 57 h 65"/>
                  <a:gd name="T22" fmla="*/ 29 w 35"/>
                  <a:gd name="T23" fmla="*/ 55 h 65"/>
                  <a:gd name="T24" fmla="*/ 30 w 35"/>
                  <a:gd name="T25" fmla="*/ 54 h 65"/>
                  <a:gd name="T26" fmla="*/ 30 w 35"/>
                  <a:gd name="T27" fmla="*/ 53 h 65"/>
                  <a:gd name="T28" fmla="*/ 32 w 35"/>
                  <a:gd name="T29" fmla="*/ 49 h 65"/>
                  <a:gd name="T30" fmla="*/ 32 w 35"/>
                  <a:gd name="T31" fmla="*/ 49 h 65"/>
                  <a:gd name="T32" fmla="*/ 33 w 35"/>
                  <a:gd name="T33" fmla="*/ 47 h 65"/>
                  <a:gd name="T34" fmla="*/ 33 w 35"/>
                  <a:gd name="T35" fmla="*/ 47 h 65"/>
                  <a:gd name="T36" fmla="*/ 34 w 35"/>
                  <a:gd name="T37" fmla="*/ 46 h 65"/>
                  <a:gd name="T38" fmla="*/ 35 w 35"/>
                  <a:gd name="T39" fmla="*/ 44 h 65"/>
                  <a:gd name="T40" fmla="*/ 33 w 35"/>
                  <a:gd name="T41" fmla="*/ 32 h 65"/>
                  <a:gd name="T42" fmla="*/ 1 w 35"/>
                  <a:gd name="T43" fmla="*/ 22 h 65"/>
                  <a:gd name="T44" fmla="*/ 1 w 35"/>
                  <a:gd name="T45" fmla="*/ 22 h 65"/>
                  <a:gd name="T46" fmla="*/ 0 w 35"/>
                  <a:gd name="T47" fmla="*/ 23 h 65"/>
                  <a:gd name="T48" fmla="*/ 1 w 35"/>
                  <a:gd name="T49" fmla="*/ 22 h 65"/>
                  <a:gd name="T50" fmla="*/ 22 w 35"/>
                  <a:gd name="T51" fmla="*/ 0 h 65"/>
                  <a:gd name="T52" fmla="*/ 20 w 35"/>
                  <a:gd name="T53" fmla="*/ 2 h 65"/>
                  <a:gd name="T54" fmla="*/ 17 w 35"/>
                  <a:gd name="T55" fmla="*/ 5 h 65"/>
                  <a:gd name="T56" fmla="*/ 12 w 35"/>
                  <a:gd name="T57" fmla="*/ 9 h 65"/>
                  <a:gd name="T58" fmla="*/ 7 w 35"/>
                  <a:gd name="T59" fmla="*/ 14 h 65"/>
                  <a:gd name="T60" fmla="*/ 4 w 35"/>
                  <a:gd name="T61" fmla="*/ 17 h 65"/>
                  <a:gd name="T62" fmla="*/ 2 w 35"/>
                  <a:gd name="T63" fmla="*/ 21 h 65"/>
                  <a:gd name="T64" fmla="*/ 8 w 35"/>
                  <a:gd name="T65" fmla="*/ 12 h 65"/>
                  <a:gd name="T66" fmla="*/ 22 w 35"/>
                  <a:gd name="T67" fmla="*/ 0 h 65"/>
                  <a:gd name="T68" fmla="*/ 22 w 35"/>
                  <a:gd name="T6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 h="65">
                    <a:moveTo>
                      <a:pt x="33" y="32"/>
                    </a:moveTo>
                    <a:cubicBezTo>
                      <a:pt x="31" y="33"/>
                      <a:pt x="30" y="35"/>
                      <a:pt x="29" y="36"/>
                    </a:cubicBezTo>
                    <a:cubicBezTo>
                      <a:pt x="25" y="42"/>
                      <a:pt x="23" y="48"/>
                      <a:pt x="22" y="56"/>
                    </a:cubicBezTo>
                    <a:cubicBezTo>
                      <a:pt x="22" y="57"/>
                      <a:pt x="22" y="58"/>
                      <a:pt x="22" y="60"/>
                    </a:cubicBezTo>
                    <a:cubicBezTo>
                      <a:pt x="23" y="61"/>
                      <a:pt x="24" y="62"/>
                      <a:pt x="25" y="63"/>
                    </a:cubicBezTo>
                    <a:cubicBezTo>
                      <a:pt x="25" y="64"/>
                      <a:pt x="26" y="64"/>
                      <a:pt x="27" y="65"/>
                    </a:cubicBezTo>
                    <a:cubicBezTo>
                      <a:pt x="27" y="65"/>
                      <a:pt x="27" y="64"/>
                      <a:pt x="27" y="64"/>
                    </a:cubicBezTo>
                    <a:cubicBezTo>
                      <a:pt x="27" y="63"/>
                      <a:pt x="27" y="63"/>
                      <a:pt x="27" y="63"/>
                    </a:cubicBezTo>
                    <a:cubicBezTo>
                      <a:pt x="27" y="61"/>
                      <a:pt x="28" y="60"/>
                      <a:pt x="28" y="59"/>
                    </a:cubicBezTo>
                    <a:cubicBezTo>
                      <a:pt x="28" y="58"/>
                      <a:pt x="28" y="58"/>
                      <a:pt x="28" y="57"/>
                    </a:cubicBezTo>
                    <a:cubicBezTo>
                      <a:pt x="28" y="57"/>
                      <a:pt x="29" y="57"/>
                      <a:pt x="29" y="57"/>
                    </a:cubicBezTo>
                    <a:cubicBezTo>
                      <a:pt x="29" y="56"/>
                      <a:pt x="29" y="55"/>
                      <a:pt x="29" y="55"/>
                    </a:cubicBezTo>
                    <a:cubicBezTo>
                      <a:pt x="30" y="54"/>
                      <a:pt x="30" y="54"/>
                      <a:pt x="30" y="54"/>
                    </a:cubicBezTo>
                    <a:cubicBezTo>
                      <a:pt x="30" y="54"/>
                      <a:pt x="30" y="54"/>
                      <a:pt x="30" y="53"/>
                    </a:cubicBezTo>
                    <a:cubicBezTo>
                      <a:pt x="31" y="52"/>
                      <a:pt x="31" y="50"/>
                      <a:pt x="32" y="49"/>
                    </a:cubicBezTo>
                    <a:cubicBezTo>
                      <a:pt x="32" y="49"/>
                      <a:pt x="32" y="49"/>
                      <a:pt x="32" y="49"/>
                    </a:cubicBezTo>
                    <a:cubicBezTo>
                      <a:pt x="33" y="48"/>
                      <a:pt x="33" y="48"/>
                      <a:pt x="33" y="47"/>
                    </a:cubicBezTo>
                    <a:cubicBezTo>
                      <a:pt x="33" y="47"/>
                      <a:pt x="33" y="47"/>
                      <a:pt x="33" y="47"/>
                    </a:cubicBezTo>
                    <a:cubicBezTo>
                      <a:pt x="34" y="46"/>
                      <a:pt x="34" y="46"/>
                      <a:pt x="34" y="46"/>
                    </a:cubicBezTo>
                    <a:cubicBezTo>
                      <a:pt x="34" y="45"/>
                      <a:pt x="35" y="45"/>
                      <a:pt x="35" y="44"/>
                    </a:cubicBezTo>
                    <a:cubicBezTo>
                      <a:pt x="34" y="41"/>
                      <a:pt x="33" y="37"/>
                      <a:pt x="33" y="32"/>
                    </a:cubicBezTo>
                    <a:moveTo>
                      <a:pt x="1" y="22"/>
                    </a:moveTo>
                    <a:cubicBezTo>
                      <a:pt x="1" y="22"/>
                      <a:pt x="1" y="22"/>
                      <a:pt x="1" y="22"/>
                    </a:cubicBezTo>
                    <a:cubicBezTo>
                      <a:pt x="1" y="23"/>
                      <a:pt x="0" y="23"/>
                      <a:pt x="0" y="23"/>
                    </a:cubicBezTo>
                    <a:cubicBezTo>
                      <a:pt x="1" y="23"/>
                      <a:pt x="1" y="22"/>
                      <a:pt x="1" y="22"/>
                    </a:cubicBezTo>
                    <a:moveTo>
                      <a:pt x="22" y="0"/>
                    </a:moveTo>
                    <a:cubicBezTo>
                      <a:pt x="22" y="1"/>
                      <a:pt x="21" y="1"/>
                      <a:pt x="20" y="2"/>
                    </a:cubicBezTo>
                    <a:cubicBezTo>
                      <a:pt x="19" y="3"/>
                      <a:pt x="18" y="4"/>
                      <a:pt x="17" y="5"/>
                    </a:cubicBezTo>
                    <a:cubicBezTo>
                      <a:pt x="15" y="6"/>
                      <a:pt x="13" y="7"/>
                      <a:pt x="12" y="9"/>
                    </a:cubicBezTo>
                    <a:cubicBezTo>
                      <a:pt x="10" y="10"/>
                      <a:pt x="9" y="12"/>
                      <a:pt x="7" y="14"/>
                    </a:cubicBezTo>
                    <a:cubicBezTo>
                      <a:pt x="6" y="15"/>
                      <a:pt x="5" y="16"/>
                      <a:pt x="4" y="17"/>
                    </a:cubicBezTo>
                    <a:cubicBezTo>
                      <a:pt x="3" y="19"/>
                      <a:pt x="3" y="20"/>
                      <a:pt x="2" y="21"/>
                    </a:cubicBezTo>
                    <a:cubicBezTo>
                      <a:pt x="4" y="18"/>
                      <a:pt x="6" y="15"/>
                      <a:pt x="8" y="12"/>
                    </a:cubicBezTo>
                    <a:cubicBezTo>
                      <a:pt x="13" y="8"/>
                      <a:pt x="17" y="4"/>
                      <a:pt x="22" y="0"/>
                    </a:cubicBezTo>
                    <a:cubicBezTo>
                      <a:pt x="22" y="0"/>
                      <a:pt x="22" y="0"/>
                      <a:pt x="22"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5" name="Freeform 353">
                <a:extLst>
                  <a:ext uri="{FF2B5EF4-FFF2-40B4-BE49-F238E27FC236}">
                    <a16:creationId xmlns:a16="http://schemas.microsoft.com/office/drawing/2014/main" id="{D3BC2C37-9849-465A-8634-5FC4D7121594}"/>
                  </a:ext>
                </a:extLst>
              </p:cNvPr>
              <p:cNvSpPr>
                <a:spLocks/>
              </p:cNvSpPr>
              <p:nvPr/>
            </p:nvSpPr>
            <p:spPr bwMode="auto">
              <a:xfrm>
                <a:off x="4518" y="3509"/>
                <a:ext cx="21" cy="46"/>
              </a:xfrm>
              <a:custGeom>
                <a:avLst/>
                <a:gdLst>
                  <a:gd name="T0" fmla="*/ 9 w 9"/>
                  <a:gd name="T1" fmla="*/ 0 h 19"/>
                  <a:gd name="T2" fmla="*/ 8 w 9"/>
                  <a:gd name="T3" fmla="*/ 1 h 19"/>
                  <a:gd name="T4" fmla="*/ 1 w 9"/>
                  <a:gd name="T5" fmla="*/ 6 h 19"/>
                  <a:gd name="T6" fmla="*/ 1 w 9"/>
                  <a:gd name="T7" fmla="*/ 19 h 19"/>
                  <a:gd name="T8" fmla="*/ 1 w 9"/>
                  <a:gd name="T9" fmla="*/ 18 h 19"/>
                  <a:gd name="T10" fmla="*/ 1 w 9"/>
                  <a:gd name="T11" fmla="*/ 18 h 19"/>
                  <a:gd name="T12" fmla="*/ 3 w 9"/>
                  <a:gd name="T13" fmla="*/ 16 h 19"/>
                  <a:gd name="T14" fmla="*/ 6 w 9"/>
                  <a:gd name="T15" fmla="*/ 14 h 19"/>
                  <a:gd name="T16" fmla="*/ 7 w 9"/>
                  <a:gd name="T17" fmla="*/ 13 h 19"/>
                  <a:gd name="T18" fmla="*/ 7 w 9"/>
                  <a:gd name="T19" fmla="*/ 13 h 19"/>
                  <a:gd name="T20" fmla="*/ 7 w 9"/>
                  <a:gd name="T21" fmla="*/ 13 h 19"/>
                  <a:gd name="T22" fmla="*/ 7 w 9"/>
                  <a:gd name="T23" fmla="*/ 13 h 19"/>
                  <a:gd name="T24" fmla="*/ 9 w 9"/>
                  <a:gd name="T2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9">
                    <a:moveTo>
                      <a:pt x="9" y="0"/>
                    </a:moveTo>
                    <a:cubicBezTo>
                      <a:pt x="9" y="0"/>
                      <a:pt x="9" y="0"/>
                      <a:pt x="8" y="1"/>
                    </a:cubicBezTo>
                    <a:cubicBezTo>
                      <a:pt x="6" y="2"/>
                      <a:pt x="3" y="4"/>
                      <a:pt x="1" y="6"/>
                    </a:cubicBezTo>
                    <a:cubicBezTo>
                      <a:pt x="0" y="10"/>
                      <a:pt x="0" y="15"/>
                      <a:pt x="1" y="19"/>
                    </a:cubicBezTo>
                    <a:cubicBezTo>
                      <a:pt x="1" y="19"/>
                      <a:pt x="1" y="18"/>
                      <a:pt x="1" y="18"/>
                    </a:cubicBezTo>
                    <a:cubicBezTo>
                      <a:pt x="1" y="18"/>
                      <a:pt x="1" y="18"/>
                      <a:pt x="1" y="18"/>
                    </a:cubicBezTo>
                    <a:cubicBezTo>
                      <a:pt x="2" y="17"/>
                      <a:pt x="3" y="16"/>
                      <a:pt x="3" y="16"/>
                    </a:cubicBezTo>
                    <a:cubicBezTo>
                      <a:pt x="4" y="15"/>
                      <a:pt x="5" y="14"/>
                      <a:pt x="6" y="14"/>
                    </a:cubicBezTo>
                    <a:cubicBezTo>
                      <a:pt x="6" y="13"/>
                      <a:pt x="6" y="13"/>
                      <a:pt x="7" y="13"/>
                    </a:cubicBezTo>
                    <a:cubicBezTo>
                      <a:pt x="7" y="13"/>
                      <a:pt x="7" y="13"/>
                      <a:pt x="7" y="13"/>
                    </a:cubicBezTo>
                    <a:cubicBezTo>
                      <a:pt x="7" y="13"/>
                      <a:pt x="7" y="13"/>
                      <a:pt x="7" y="13"/>
                    </a:cubicBezTo>
                    <a:cubicBezTo>
                      <a:pt x="7" y="13"/>
                      <a:pt x="7" y="13"/>
                      <a:pt x="7" y="13"/>
                    </a:cubicBezTo>
                    <a:cubicBezTo>
                      <a:pt x="7" y="9"/>
                      <a:pt x="8" y="5"/>
                      <a:pt x="9"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6" name="Freeform 354">
                <a:extLst>
                  <a:ext uri="{FF2B5EF4-FFF2-40B4-BE49-F238E27FC236}">
                    <a16:creationId xmlns:a16="http://schemas.microsoft.com/office/drawing/2014/main" id="{971E9C97-60CE-4DAC-978E-7031A8E8BD78}"/>
                  </a:ext>
                </a:extLst>
              </p:cNvPr>
              <p:cNvSpPr>
                <a:spLocks noEditPoints="1"/>
              </p:cNvSpPr>
              <p:nvPr/>
            </p:nvSpPr>
            <p:spPr bwMode="auto">
              <a:xfrm>
                <a:off x="4413" y="3538"/>
                <a:ext cx="81" cy="107"/>
              </a:xfrm>
              <a:custGeom>
                <a:avLst/>
                <a:gdLst>
                  <a:gd name="T0" fmla="*/ 29 w 34"/>
                  <a:gd name="T1" fmla="*/ 32 h 45"/>
                  <a:gd name="T2" fmla="*/ 31 w 34"/>
                  <a:gd name="T3" fmla="*/ 43 h 45"/>
                  <a:gd name="T4" fmla="*/ 34 w 34"/>
                  <a:gd name="T5" fmla="*/ 45 h 45"/>
                  <a:gd name="T6" fmla="*/ 33 w 34"/>
                  <a:gd name="T7" fmla="*/ 37 h 45"/>
                  <a:gd name="T8" fmla="*/ 33 w 34"/>
                  <a:gd name="T9" fmla="*/ 37 h 45"/>
                  <a:gd name="T10" fmla="*/ 33 w 34"/>
                  <a:gd name="T11" fmla="*/ 36 h 45"/>
                  <a:gd name="T12" fmla="*/ 29 w 34"/>
                  <a:gd name="T13" fmla="*/ 32 h 45"/>
                  <a:gd name="T14" fmla="*/ 1 w 34"/>
                  <a:gd name="T15" fmla="*/ 4 h 45"/>
                  <a:gd name="T16" fmla="*/ 0 w 34"/>
                  <a:gd name="T17" fmla="*/ 6 h 45"/>
                  <a:gd name="T18" fmla="*/ 0 w 34"/>
                  <a:gd name="T19" fmla="*/ 5 h 45"/>
                  <a:gd name="T20" fmla="*/ 1 w 34"/>
                  <a:gd name="T21" fmla="*/ 4 h 45"/>
                  <a:gd name="T22" fmla="*/ 2 w 34"/>
                  <a:gd name="T23" fmla="*/ 0 h 45"/>
                  <a:gd name="T24" fmla="*/ 2 w 34"/>
                  <a:gd name="T25" fmla="*/ 2 h 45"/>
                  <a:gd name="T26" fmla="*/ 1 w 34"/>
                  <a:gd name="T27" fmla="*/ 2 h 45"/>
                  <a:gd name="T28" fmla="*/ 2 w 34"/>
                  <a:gd name="T2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45">
                    <a:moveTo>
                      <a:pt x="29" y="32"/>
                    </a:moveTo>
                    <a:cubicBezTo>
                      <a:pt x="29" y="36"/>
                      <a:pt x="30" y="39"/>
                      <a:pt x="31" y="43"/>
                    </a:cubicBezTo>
                    <a:cubicBezTo>
                      <a:pt x="32" y="44"/>
                      <a:pt x="33" y="44"/>
                      <a:pt x="34" y="45"/>
                    </a:cubicBezTo>
                    <a:cubicBezTo>
                      <a:pt x="33" y="43"/>
                      <a:pt x="33" y="40"/>
                      <a:pt x="33" y="37"/>
                    </a:cubicBezTo>
                    <a:cubicBezTo>
                      <a:pt x="33" y="37"/>
                      <a:pt x="33" y="37"/>
                      <a:pt x="33" y="37"/>
                    </a:cubicBezTo>
                    <a:cubicBezTo>
                      <a:pt x="33" y="37"/>
                      <a:pt x="33" y="37"/>
                      <a:pt x="33" y="36"/>
                    </a:cubicBezTo>
                    <a:cubicBezTo>
                      <a:pt x="32" y="35"/>
                      <a:pt x="30" y="34"/>
                      <a:pt x="29" y="32"/>
                    </a:cubicBezTo>
                    <a:moveTo>
                      <a:pt x="1" y="4"/>
                    </a:moveTo>
                    <a:cubicBezTo>
                      <a:pt x="1" y="4"/>
                      <a:pt x="1" y="5"/>
                      <a:pt x="0" y="6"/>
                    </a:cubicBezTo>
                    <a:cubicBezTo>
                      <a:pt x="0" y="6"/>
                      <a:pt x="0" y="5"/>
                      <a:pt x="0" y="5"/>
                    </a:cubicBezTo>
                    <a:cubicBezTo>
                      <a:pt x="1" y="5"/>
                      <a:pt x="1" y="4"/>
                      <a:pt x="1" y="4"/>
                    </a:cubicBezTo>
                    <a:moveTo>
                      <a:pt x="2" y="0"/>
                    </a:moveTo>
                    <a:cubicBezTo>
                      <a:pt x="2" y="0"/>
                      <a:pt x="2" y="1"/>
                      <a:pt x="2" y="2"/>
                    </a:cubicBezTo>
                    <a:cubicBezTo>
                      <a:pt x="2" y="2"/>
                      <a:pt x="2" y="2"/>
                      <a:pt x="1" y="2"/>
                    </a:cubicBezTo>
                    <a:cubicBezTo>
                      <a:pt x="2" y="1"/>
                      <a:pt x="2" y="0"/>
                      <a:pt x="2"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7" name="Freeform 355">
                <a:extLst>
                  <a:ext uri="{FF2B5EF4-FFF2-40B4-BE49-F238E27FC236}">
                    <a16:creationId xmlns:a16="http://schemas.microsoft.com/office/drawing/2014/main" id="{7BF5D9FC-0B0E-4DB7-AC4A-C09E1BAFE2BC}"/>
                  </a:ext>
                </a:extLst>
              </p:cNvPr>
              <p:cNvSpPr>
                <a:spLocks noEditPoints="1"/>
              </p:cNvSpPr>
              <p:nvPr/>
            </p:nvSpPr>
            <p:spPr bwMode="auto">
              <a:xfrm>
                <a:off x="4637" y="3533"/>
                <a:ext cx="148" cy="129"/>
              </a:xfrm>
              <a:custGeom>
                <a:avLst/>
                <a:gdLst>
                  <a:gd name="T0" fmla="*/ 61 w 62"/>
                  <a:gd name="T1" fmla="*/ 52 h 54"/>
                  <a:gd name="T2" fmla="*/ 61 w 62"/>
                  <a:gd name="T3" fmla="*/ 52 h 54"/>
                  <a:gd name="T4" fmla="*/ 60 w 62"/>
                  <a:gd name="T5" fmla="*/ 54 h 54"/>
                  <a:gd name="T6" fmla="*/ 60 w 62"/>
                  <a:gd name="T7" fmla="*/ 53 h 54"/>
                  <a:gd name="T8" fmla="*/ 61 w 62"/>
                  <a:gd name="T9" fmla="*/ 52 h 54"/>
                  <a:gd name="T10" fmla="*/ 61 w 62"/>
                  <a:gd name="T11" fmla="*/ 52 h 54"/>
                  <a:gd name="T12" fmla="*/ 62 w 62"/>
                  <a:gd name="T13" fmla="*/ 22 h 54"/>
                  <a:gd name="T14" fmla="*/ 62 w 62"/>
                  <a:gd name="T15" fmla="*/ 23 h 54"/>
                  <a:gd name="T16" fmla="*/ 62 w 62"/>
                  <a:gd name="T17" fmla="*/ 23 h 54"/>
                  <a:gd name="T18" fmla="*/ 62 w 62"/>
                  <a:gd name="T19" fmla="*/ 22 h 54"/>
                  <a:gd name="T20" fmla="*/ 60 w 62"/>
                  <a:gd name="T21" fmla="*/ 16 h 54"/>
                  <a:gd name="T22" fmla="*/ 61 w 62"/>
                  <a:gd name="T23" fmla="*/ 20 h 54"/>
                  <a:gd name="T24" fmla="*/ 60 w 62"/>
                  <a:gd name="T25" fmla="*/ 16 h 54"/>
                  <a:gd name="T26" fmla="*/ 56 w 62"/>
                  <a:gd name="T27" fmla="*/ 5 h 54"/>
                  <a:gd name="T28" fmla="*/ 56 w 62"/>
                  <a:gd name="T29" fmla="*/ 5 h 54"/>
                  <a:gd name="T30" fmla="*/ 58 w 62"/>
                  <a:gd name="T31" fmla="*/ 11 h 54"/>
                  <a:gd name="T32" fmla="*/ 56 w 62"/>
                  <a:gd name="T33" fmla="*/ 5 h 54"/>
                  <a:gd name="T34" fmla="*/ 56 w 62"/>
                  <a:gd name="T35" fmla="*/ 5 h 54"/>
                  <a:gd name="T36" fmla="*/ 7 w 62"/>
                  <a:gd name="T37" fmla="*/ 0 h 54"/>
                  <a:gd name="T38" fmla="*/ 0 w 62"/>
                  <a:gd name="T39" fmla="*/ 1 h 54"/>
                  <a:gd name="T40" fmla="*/ 1 w 62"/>
                  <a:gd name="T41" fmla="*/ 1 h 54"/>
                  <a:gd name="T42" fmla="*/ 1 w 62"/>
                  <a:gd name="T43" fmla="*/ 1 h 54"/>
                  <a:gd name="T44" fmla="*/ 2 w 62"/>
                  <a:gd name="T45" fmla="*/ 2 h 54"/>
                  <a:gd name="T46" fmla="*/ 3 w 62"/>
                  <a:gd name="T47" fmla="*/ 3 h 54"/>
                  <a:gd name="T48" fmla="*/ 4 w 62"/>
                  <a:gd name="T49" fmla="*/ 3 h 54"/>
                  <a:gd name="T50" fmla="*/ 5 w 62"/>
                  <a:gd name="T51" fmla="*/ 4 h 54"/>
                  <a:gd name="T52" fmla="*/ 7 w 62"/>
                  <a:gd name="T53" fmla="*/ 7 h 54"/>
                  <a:gd name="T54" fmla="*/ 9 w 62"/>
                  <a:gd name="T55" fmla="*/ 8 h 54"/>
                  <a:gd name="T56" fmla="*/ 9 w 62"/>
                  <a:gd name="T57" fmla="*/ 8 h 54"/>
                  <a:gd name="T58" fmla="*/ 11 w 62"/>
                  <a:gd name="T59" fmla="*/ 11 h 54"/>
                  <a:gd name="T60" fmla="*/ 17 w 62"/>
                  <a:gd name="T61" fmla="*/ 19 h 54"/>
                  <a:gd name="T62" fmla="*/ 19 w 62"/>
                  <a:gd name="T63" fmla="*/ 23 h 54"/>
                  <a:gd name="T64" fmla="*/ 19 w 62"/>
                  <a:gd name="T65" fmla="*/ 23 h 54"/>
                  <a:gd name="T66" fmla="*/ 31 w 62"/>
                  <a:gd name="T67" fmla="*/ 29 h 54"/>
                  <a:gd name="T68" fmla="*/ 29 w 62"/>
                  <a:gd name="T69" fmla="*/ 21 h 54"/>
                  <a:gd name="T70" fmla="*/ 16 w 62"/>
                  <a:gd name="T71" fmla="*/ 2 h 54"/>
                  <a:gd name="T72" fmla="*/ 15 w 62"/>
                  <a:gd name="T73" fmla="*/ 1 h 54"/>
                  <a:gd name="T74" fmla="*/ 7 w 62"/>
                  <a:gd name="T7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 h="54">
                    <a:moveTo>
                      <a:pt x="61" y="52"/>
                    </a:moveTo>
                    <a:cubicBezTo>
                      <a:pt x="61" y="52"/>
                      <a:pt x="61" y="52"/>
                      <a:pt x="61" y="52"/>
                    </a:cubicBezTo>
                    <a:cubicBezTo>
                      <a:pt x="61" y="52"/>
                      <a:pt x="61" y="53"/>
                      <a:pt x="60" y="54"/>
                    </a:cubicBezTo>
                    <a:cubicBezTo>
                      <a:pt x="60" y="53"/>
                      <a:pt x="60" y="53"/>
                      <a:pt x="60" y="53"/>
                    </a:cubicBezTo>
                    <a:cubicBezTo>
                      <a:pt x="61" y="53"/>
                      <a:pt x="61" y="52"/>
                      <a:pt x="61" y="52"/>
                    </a:cubicBezTo>
                    <a:cubicBezTo>
                      <a:pt x="61" y="52"/>
                      <a:pt x="61" y="52"/>
                      <a:pt x="61" y="52"/>
                    </a:cubicBezTo>
                    <a:moveTo>
                      <a:pt x="62" y="22"/>
                    </a:moveTo>
                    <a:cubicBezTo>
                      <a:pt x="62" y="22"/>
                      <a:pt x="62" y="23"/>
                      <a:pt x="62" y="23"/>
                    </a:cubicBezTo>
                    <a:cubicBezTo>
                      <a:pt x="62" y="23"/>
                      <a:pt x="62" y="23"/>
                      <a:pt x="62" y="23"/>
                    </a:cubicBezTo>
                    <a:cubicBezTo>
                      <a:pt x="62" y="23"/>
                      <a:pt x="62" y="22"/>
                      <a:pt x="62" y="22"/>
                    </a:cubicBezTo>
                    <a:moveTo>
                      <a:pt x="60" y="16"/>
                    </a:moveTo>
                    <a:cubicBezTo>
                      <a:pt x="60" y="18"/>
                      <a:pt x="61" y="19"/>
                      <a:pt x="61" y="20"/>
                    </a:cubicBezTo>
                    <a:cubicBezTo>
                      <a:pt x="61" y="19"/>
                      <a:pt x="60" y="18"/>
                      <a:pt x="60" y="16"/>
                    </a:cubicBezTo>
                    <a:moveTo>
                      <a:pt x="56" y="5"/>
                    </a:moveTo>
                    <a:cubicBezTo>
                      <a:pt x="56" y="5"/>
                      <a:pt x="56" y="5"/>
                      <a:pt x="56" y="5"/>
                    </a:cubicBezTo>
                    <a:cubicBezTo>
                      <a:pt x="57" y="7"/>
                      <a:pt x="58" y="9"/>
                      <a:pt x="58" y="11"/>
                    </a:cubicBezTo>
                    <a:cubicBezTo>
                      <a:pt x="57" y="8"/>
                      <a:pt x="56" y="5"/>
                      <a:pt x="56" y="5"/>
                    </a:cubicBezTo>
                    <a:cubicBezTo>
                      <a:pt x="56" y="5"/>
                      <a:pt x="56" y="5"/>
                      <a:pt x="56" y="5"/>
                    </a:cubicBezTo>
                    <a:moveTo>
                      <a:pt x="7" y="0"/>
                    </a:moveTo>
                    <a:cubicBezTo>
                      <a:pt x="5" y="0"/>
                      <a:pt x="2" y="0"/>
                      <a:pt x="0" y="1"/>
                    </a:cubicBezTo>
                    <a:cubicBezTo>
                      <a:pt x="0" y="1"/>
                      <a:pt x="0" y="1"/>
                      <a:pt x="1" y="1"/>
                    </a:cubicBezTo>
                    <a:cubicBezTo>
                      <a:pt x="1" y="1"/>
                      <a:pt x="1" y="1"/>
                      <a:pt x="1" y="1"/>
                    </a:cubicBezTo>
                    <a:cubicBezTo>
                      <a:pt x="1" y="2"/>
                      <a:pt x="2" y="2"/>
                      <a:pt x="2" y="2"/>
                    </a:cubicBezTo>
                    <a:cubicBezTo>
                      <a:pt x="3" y="3"/>
                      <a:pt x="3" y="3"/>
                      <a:pt x="3" y="3"/>
                    </a:cubicBezTo>
                    <a:cubicBezTo>
                      <a:pt x="4" y="3"/>
                      <a:pt x="4" y="3"/>
                      <a:pt x="4" y="3"/>
                    </a:cubicBezTo>
                    <a:cubicBezTo>
                      <a:pt x="4" y="4"/>
                      <a:pt x="5" y="4"/>
                      <a:pt x="5" y="4"/>
                    </a:cubicBezTo>
                    <a:cubicBezTo>
                      <a:pt x="6" y="5"/>
                      <a:pt x="7" y="6"/>
                      <a:pt x="7" y="7"/>
                    </a:cubicBezTo>
                    <a:cubicBezTo>
                      <a:pt x="8" y="7"/>
                      <a:pt x="8" y="8"/>
                      <a:pt x="9" y="8"/>
                    </a:cubicBezTo>
                    <a:cubicBezTo>
                      <a:pt x="9" y="8"/>
                      <a:pt x="9" y="8"/>
                      <a:pt x="9" y="8"/>
                    </a:cubicBezTo>
                    <a:cubicBezTo>
                      <a:pt x="10" y="9"/>
                      <a:pt x="10" y="10"/>
                      <a:pt x="11" y="11"/>
                    </a:cubicBezTo>
                    <a:cubicBezTo>
                      <a:pt x="13" y="13"/>
                      <a:pt x="16" y="16"/>
                      <a:pt x="17" y="19"/>
                    </a:cubicBezTo>
                    <a:cubicBezTo>
                      <a:pt x="18" y="21"/>
                      <a:pt x="19" y="23"/>
                      <a:pt x="19" y="23"/>
                    </a:cubicBezTo>
                    <a:cubicBezTo>
                      <a:pt x="19" y="23"/>
                      <a:pt x="19" y="23"/>
                      <a:pt x="19" y="23"/>
                    </a:cubicBezTo>
                    <a:cubicBezTo>
                      <a:pt x="23" y="24"/>
                      <a:pt x="27" y="26"/>
                      <a:pt x="31" y="29"/>
                    </a:cubicBezTo>
                    <a:cubicBezTo>
                      <a:pt x="31" y="26"/>
                      <a:pt x="30" y="24"/>
                      <a:pt x="29" y="21"/>
                    </a:cubicBezTo>
                    <a:cubicBezTo>
                      <a:pt x="26" y="14"/>
                      <a:pt x="22" y="8"/>
                      <a:pt x="16" y="2"/>
                    </a:cubicBezTo>
                    <a:cubicBezTo>
                      <a:pt x="16" y="2"/>
                      <a:pt x="15" y="1"/>
                      <a:pt x="15" y="1"/>
                    </a:cubicBezTo>
                    <a:cubicBezTo>
                      <a:pt x="12" y="0"/>
                      <a:pt x="10" y="0"/>
                      <a:pt x="7"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8" name="Freeform 356">
                <a:extLst>
                  <a:ext uri="{FF2B5EF4-FFF2-40B4-BE49-F238E27FC236}">
                    <a16:creationId xmlns:a16="http://schemas.microsoft.com/office/drawing/2014/main" id="{99E1ADDB-D408-45F1-9EDB-981479D2E8E4}"/>
                  </a:ext>
                </a:extLst>
              </p:cNvPr>
              <p:cNvSpPr>
                <a:spLocks noEditPoints="1"/>
              </p:cNvSpPr>
              <p:nvPr/>
            </p:nvSpPr>
            <p:spPr bwMode="auto">
              <a:xfrm>
                <a:off x="4687" y="3600"/>
                <a:ext cx="79" cy="114"/>
              </a:xfrm>
              <a:custGeom>
                <a:avLst/>
                <a:gdLst>
                  <a:gd name="T0" fmla="*/ 28 w 33"/>
                  <a:gd name="T1" fmla="*/ 46 h 48"/>
                  <a:gd name="T2" fmla="*/ 26 w 33"/>
                  <a:gd name="T3" fmla="*/ 48 h 48"/>
                  <a:gd name="T4" fmla="*/ 28 w 33"/>
                  <a:gd name="T5" fmla="*/ 46 h 48"/>
                  <a:gd name="T6" fmla="*/ 32 w 33"/>
                  <a:gd name="T7" fmla="*/ 40 h 48"/>
                  <a:gd name="T8" fmla="*/ 30 w 33"/>
                  <a:gd name="T9" fmla="*/ 43 h 48"/>
                  <a:gd name="T10" fmla="*/ 31 w 33"/>
                  <a:gd name="T11" fmla="*/ 42 h 48"/>
                  <a:gd name="T12" fmla="*/ 32 w 33"/>
                  <a:gd name="T13" fmla="*/ 40 h 48"/>
                  <a:gd name="T14" fmla="*/ 32 w 33"/>
                  <a:gd name="T15" fmla="*/ 40 h 48"/>
                  <a:gd name="T16" fmla="*/ 33 w 33"/>
                  <a:gd name="T17" fmla="*/ 38 h 48"/>
                  <a:gd name="T18" fmla="*/ 33 w 33"/>
                  <a:gd name="T19" fmla="*/ 39 h 48"/>
                  <a:gd name="T20" fmla="*/ 33 w 33"/>
                  <a:gd name="T21" fmla="*/ 38 h 48"/>
                  <a:gd name="T22" fmla="*/ 33 w 33"/>
                  <a:gd name="T23" fmla="*/ 38 h 48"/>
                  <a:gd name="T24" fmla="*/ 0 w 33"/>
                  <a:gd name="T25" fmla="*/ 0 h 48"/>
                  <a:gd name="T26" fmla="*/ 0 w 33"/>
                  <a:gd name="T27" fmla="*/ 0 h 48"/>
                  <a:gd name="T28" fmla="*/ 1 w 33"/>
                  <a:gd name="T29" fmla="*/ 1 h 48"/>
                  <a:gd name="T30" fmla="*/ 1 w 33"/>
                  <a:gd name="T31" fmla="*/ 1 h 48"/>
                  <a:gd name="T32" fmla="*/ 1 w 33"/>
                  <a:gd name="T33" fmla="*/ 1 h 48"/>
                  <a:gd name="T34" fmla="*/ 1 w 33"/>
                  <a:gd name="T35" fmla="*/ 3 h 48"/>
                  <a:gd name="T36" fmla="*/ 1 w 33"/>
                  <a:gd name="T37" fmla="*/ 3 h 48"/>
                  <a:gd name="T38" fmla="*/ 1 w 33"/>
                  <a:gd name="T39" fmla="*/ 4 h 48"/>
                  <a:gd name="T40" fmla="*/ 1 w 33"/>
                  <a:gd name="T41" fmla="*/ 5 h 48"/>
                  <a:gd name="T42" fmla="*/ 1 w 33"/>
                  <a:gd name="T43" fmla="*/ 5 h 48"/>
                  <a:gd name="T44" fmla="*/ 1 w 33"/>
                  <a:gd name="T45" fmla="*/ 6 h 48"/>
                  <a:gd name="T46" fmla="*/ 1 w 33"/>
                  <a:gd name="T47" fmla="*/ 6 h 48"/>
                  <a:gd name="T48" fmla="*/ 2 w 33"/>
                  <a:gd name="T49" fmla="*/ 6 h 48"/>
                  <a:gd name="T50" fmla="*/ 2 w 33"/>
                  <a:gd name="T51" fmla="*/ 7 h 48"/>
                  <a:gd name="T52" fmla="*/ 2 w 33"/>
                  <a:gd name="T53" fmla="*/ 7 h 48"/>
                  <a:gd name="T54" fmla="*/ 2 w 33"/>
                  <a:gd name="T55" fmla="*/ 7 h 48"/>
                  <a:gd name="T56" fmla="*/ 10 w 33"/>
                  <a:gd name="T57" fmla="*/ 15 h 48"/>
                  <a:gd name="T58" fmla="*/ 11 w 33"/>
                  <a:gd name="T59" fmla="*/ 13 h 48"/>
                  <a:gd name="T60" fmla="*/ 11 w 33"/>
                  <a:gd name="T61" fmla="*/ 6 h 48"/>
                  <a:gd name="T62" fmla="*/ 6 w 33"/>
                  <a:gd name="T63" fmla="*/ 3 h 48"/>
                  <a:gd name="T64" fmla="*/ 0 w 33"/>
                  <a:gd name="T6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48">
                    <a:moveTo>
                      <a:pt x="28" y="46"/>
                    </a:moveTo>
                    <a:cubicBezTo>
                      <a:pt x="27" y="47"/>
                      <a:pt x="27" y="47"/>
                      <a:pt x="26" y="48"/>
                    </a:cubicBezTo>
                    <a:cubicBezTo>
                      <a:pt x="27" y="47"/>
                      <a:pt x="27" y="47"/>
                      <a:pt x="28" y="46"/>
                    </a:cubicBezTo>
                    <a:moveTo>
                      <a:pt x="32" y="40"/>
                    </a:moveTo>
                    <a:cubicBezTo>
                      <a:pt x="32" y="41"/>
                      <a:pt x="31" y="42"/>
                      <a:pt x="30" y="43"/>
                    </a:cubicBezTo>
                    <a:cubicBezTo>
                      <a:pt x="30" y="43"/>
                      <a:pt x="31" y="42"/>
                      <a:pt x="31" y="42"/>
                    </a:cubicBezTo>
                    <a:cubicBezTo>
                      <a:pt x="31" y="41"/>
                      <a:pt x="32" y="41"/>
                      <a:pt x="32" y="40"/>
                    </a:cubicBezTo>
                    <a:cubicBezTo>
                      <a:pt x="32" y="40"/>
                      <a:pt x="32" y="40"/>
                      <a:pt x="32" y="40"/>
                    </a:cubicBezTo>
                    <a:moveTo>
                      <a:pt x="33" y="38"/>
                    </a:moveTo>
                    <a:cubicBezTo>
                      <a:pt x="33" y="38"/>
                      <a:pt x="33" y="39"/>
                      <a:pt x="33" y="39"/>
                    </a:cubicBezTo>
                    <a:cubicBezTo>
                      <a:pt x="33" y="38"/>
                      <a:pt x="33" y="38"/>
                      <a:pt x="33" y="38"/>
                    </a:cubicBezTo>
                    <a:cubicBezTo>
                      <a:pt x="33" y="38"/>
                      <a:pt x="33" y="38"/>
                      <a:pt x="33" y="38"/>
                    </a:cubicBezTo>
                    <a:moveTo>
                      <a:pt x="0" y="0"/>
                    </a:moveTo>
                    <a:cubicBezTo>
                      <a:pt x="0" y="0"/>
                      <a:pt x="0" y="0"/>
                      <a:pt x="0" y="0"/>
                    </a:cubicBezTo>
                    <a:cubicBezTo>
                      <a:pt x="0" y="0"/>
                      <a:pt x="1" y="1"/>
                      <a:pt x="1" y="1"/>
                    </a:cubicBezTo>
                    <a:cubicBezTo>
                      <a:pt x="1" y="1"/>
                      <a:pt x="1" y="1"/>
                      <a:pt x="1" y="1"/>
                    </a:cubicBezTo>
                    <a:cubicBezTo>
                      <a:pt x="1" y="1"/>
                      <a:pt x="1" y="1"/>
                      <a:pt x="1" y="1"/>
                    </a:cubicBezTo>
                    <a:cubicBezTo>
                      <a:pt x="1" y="2"/>
                      <a:pt x="1" y="2"/>
                      <a:pt x="1" y="3"/>
                    </a:cubicBezTo>
                    <a:cubicBezTo>
                      <a:pt x="1" y="3"/>
                      <a:pt x="1" y="3"/>
                      <a:pt x="1" y="3"/>
                    </a:cubicBezTo>
                    <a:cubicBezTo>
                      <a:pt x="1" y="3"/>
                      <a:pt x="1" y="3"/>
                      <a:pt x="1" y="4"/>
                    </a:cubicBezTo>
                    <a:cubicBezTo>
                      <a:pt x="1" y="4"/>
                      <a:pt x="1" y="4"/>
                      <a:pt x="1" y="5"/>
                    </a:cubicBezTo>
                    <a:cubicBezTo>
                      <a:pt x="1" y="5"/>
                      <a:pt x="1" y="5"/>
                      <a:pt x="1" y="5"/>
                    </a:cubicBezTo>
                    <a:cubicBezTo>
                      <a:pt x="1" y="5"/>
                      <a:pt x="1" y="5"/>
                      <a:pt x="1" y="6"/>
                    </a:cubicBezTo>
                    <a:cubicBezTo>
                      <a:pt x="1" y="6"/>
                      <a:pt x="1" y="6"/>
                      <a:pt x="1" y="6"/>
                    </a:cubicBezTo>
                    <a:cubicBezTo>
                      <a:pt x="1" y="6"/>
                      <a:pt x="2" y="6"/>
                      <a:pt x="2" y="6"/>
                    </a:cubicBezTo>
                    <a:cubicBezTo>
                      <a:pt x="2" y="6"/>
                      <a:pt x="2" y="7"/>
                      <a:pt x="2" y="7"/>
                    </a:cubicBezTo>
                    <a:cubicBezTo>
                      <a:pt x="2" y="7"/>
                      <a:pt x="2" y="7"/>
                      <a:pt x="2" y="7"/>
                    </a:cubicBezTo>
                    <a:cubicBezTo>
                      <a:pt x="2" y="7"/>
                      <a:pt x="2" y="7"/>
                      <a:pt x="2" y="7"/>
                    </a:cubicBezTo>
                    <a:cubicBezTo>
                      <a:pt x="4" y="9"/>
                      <a:pt x="7" y="11"/>
                      <a:pt x="10" y="15"/>
                    </a:cubicBezTo>
                    <a:cubicBezTo>
                      <a:pt x="10" y="14"/>
                      <a:pt x="10" y="13"/>
                      <a:pt x="11" y="13"/>
                    </a:cubicBezTo>
                    <a:cubicBezTo>
                      <a:pt x="11" y="11"/>
                      <a:pt x="11" y="9"/>
                      <a:pt x="11" y="6"/>
                    </a:cubicBezTo>
                    <a:cubicBezTo>
                      <a:pt x="9" y="5"/>
                      <a:pt x="7" y="4"/>
                      <a:pt x="6" y="3"/>
                    </a:cubicBezTo>
                    <a:cubicBezTo>
                      <a:pt x="4" y="2"/>
                      <a:pt x="2"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9" name="Freeform 357">
                <a:extLst>
                  <a:ext uri="{FF2B5EF4-FFF2-40B4-BE49-F238E27FC236}">
                    <a16:creationId xmlns:a16="http://schemas.microsoft.com/office/drawing/2014/main" id="{2C356344-1513-4C51-A16F-C33D4196B452}"/>
                  </a:ext>
                </a:extLst>
              </p:cNvPr>
              <p:cNvSpPr>
                <a:spLocks noEditPoints="1"/>
              </p:cNvSpPr>
              <p:nvPr/>
            </p:nvSpPr>
            <p:spPr bwMode="auto">
              <a:xfrm>
                <a:off x="4606" y="3509"/>
                <a:ext cx="153" cy="17"/>
              </a:xfrm>
              <a:custGeom>
                <a:avLst/>
                <a:gdLst>
                  <a:gd name="T0" fmla="*/ 63 w 64"/>
                  <a:gd name="T1" fmla="*/ 4 h 7"/>
                  <a:gd name="T2" fmla="*/ 64 w 64"/>
                  <a:gd name="T3" fmla="*/ 7 h 7"/>
                  <a:gd name="T4" fmla="*/ 64 w 64"/>
                  <a:gd name="T5" fmla="*/ 7 h 7"/>
                  <a:gd name="T6" fmla="*/ 63 w 64"/>
                  <a:gd name="T7" fmla="*/ 4 h 7"/>
                  <a:gd name="T8" fmla="*/ 14 w 64"/>
                  <a:gd name="T9" fmla="*/ 0 h 7"/>
                  <a:gd name="T10" fmla="*/ 0 w 64"/>
                  <a:gd name="T11" fmla="*/ 5 h 7"/>
                  <a:gd name="T12" fmla="*/ 1 w 64"/>
                  <a:gd name="T13" fmla="*/ 5 h 7"/>
                  <a:gd name="T14" fmla="*/ 4 w 64"/>
                  <a:gd name="T15" fmla="*/ 6 h 7"/>
                  <a:gd name="T16" fmla="*/ 8 w 64"/>
                  <a:gd name="T17" fmla="*/ 7 h 7"/>
                  <a:gd name="T18" fmla="*/ 22 w 64"/>
                  <a:gd name="T19" fmla="*/ 6 h 7"/>
                  <a:gd name="T20" fmla="*/ 14 w 6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7">
                    <a:moveTo>
                      <a:pt x="63" y="4"/>
                    </a:moveTo>
                    <a:cubicBezTo>
                      <a:pt x="63" y="5"/>
                      <a:pt x="64" y="6"/>
                      <a:pt x="64" y="7"/>
                    </a:cubicBezTo>
                    <a:cubicBezTo>
                      <a:pt x="64" y="7"/>
                      <a:pt x="64" y="7"/>
                      <a:pt x="64" y="7"/>
                    </a:cubicBezTo>
                    <a:cubicBezTo>
                      <a:pt x="64" y="7"/>
                      <a:pt x="64" y="6"/>
                      <a:pt x="63" y="4"/>
                    </a:cubicBezTo>
                    <a:moveTo>
                      <a:pt x="14" y="0"/>
                    </a:moveTo>
                    <a:cubicBezTo>
                      <a:pt x="9" y="1"/>
                      <a:pt x="4" y="3"/>
                      <a:pt x="0" y="5"/>
                    </a:cubicBezTo>
                    <a:cubicBezTo>
                      <a:pt x="0" y="5"/>
                      <a:pt x="1" y="5"/>
                      <a:pt x="1" y="5"/>
                    </a:cubicBezTo>
                    <a:cubicBezTo>
                      <a:pt x="2" y="5"/>
                      <a:pt x="3" y="5"/>
                      <a:pt x="4" y="6"/>
                    </a:cubicBezTo>
                    <a:cubicBezTo>
                      <a:pt x="6" y="6"/>
                      <a:pt x="8" y="7"/>
                      <a:pt x="8" y="7"/>
                    </a:cubicBezTo>
                    <a:cubicBezTo>
                      <a:pt x="12" y="7"/>
                      <a:pt x="17" y="6"/>
                      <a:pt x="22" y="6"/>
                    </a:cubicBezTo>
                    <a:cubicBezTo>
                      <a:pt x="20" y="4"/>
                      <a:pt x="17" y="2"/>
                      <a:pt x="14"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0" name="Freeform 358">
                <a:extLst>
                  <a:ext uri="{FF2B5EF4-FFF2-40B4-BE49-F238E27FC236}">
                    <a16:creationId xmlns:a16="http://schemas.microsoft.com/office/drawing/2014/main" id="{15E15CC0-7DFE-4E9C-B804-7D3161894BF6}"/>
                  </a:ext>
                </a:extLst>
              </p:cNvPr>
              <p:cNvSpPr>
                <a:spLocks noEditPoints="1"/>
              </p:cNvSpPr>
              <p:nvPr/>
            </p:nvSpPr>
            <p:spPr bwMode="auto">
              <a:xfrm>
                <a:off x="4492" y="3562"/>
                <a:ext cx="143" cy="131"/>
              </a:xfrm>
              <a:custGeom>
                <a:avLst/>
                <a:gdLst>
                  <a:gd name="T0" fmla="*/ 8 w 60"/>
                  <a:gd name="T1" fmla="*/ 55 h 55"/>
                  <a:gd name="T2" fmla="*/ 8 w 60"/>
                  <a:gd name="T3" fmla="*/ 55 h 55"/>
                  <a:gd name="T4" fmla="*/ 4 w 60"/>
                  <a:gd name="T5" fmla="*/ 47 h 55"/>
                  <a:gd name="T6" fmla="*/ 7 w 60"/>
                  <a:gd name="T7" fmla="*/ 53 h 55"/>
                  <a:gd name="T8" fmla="*/ 32 w 60"/>
                  <a:gd name="T9" fmla="*/ 31 h 55"/>
                  <a:gd name="T10" fmla="*/ 49 w 60"/>
                  <a:gd name="T11" fmla="*/ 54 h 55"/>
                  <a:gd name="T12" fmla="*/ 60 w 60"/>
                  <a:gd name="T13" fmla="*/ 48 h 55"/>
                  <a:gd name="T14" fmla="*/ 59 w 60"/>
                  <a:gd name="T15" fmla="*/ 48 h 55"/>
                  <a:gd name="T16" fmla="*/ 55 w 60"/>
                  <a:gd name="T17" fmla="*/ 47 h 55"/>
                  <a:gd name="T18" fmla="*/ 52 w 60"/>
                  <a:gd name="T19" fmla="*/ 45 h 55"/>
                  <a:gd name="T20" fmla="*/ 52 w 60"/>
                  <a:gd name="T21" fmla="*/ 44 h 55"/>
                  <a:gd name="T22" fmla="*/ 48 w 60"/>
                  <a:gd name="T23" fmla="*/ 41 h 55"/>
                  <a:gd name="T24" fmla="*/ 45 w 60"/>
                  <a:gd name="T25" fmla="*/ 38 h 55"/>
                  <a:gd name="T26" fmla="*/ 45 w 60"/>
                  <a:gd name="T27" fmla="*/ 37 h 55"/>
                  <a:gd name="T28" fmla="*/ 44 w 60"/>
                  <a:gd name="T29" fmla="*/ 36 h 55"/>
                  <a:gd name="T30" fmla="*/ 43 w 60"/>
                  <a:gd name="T31" fmla="*/ 35 h 55"/>
                  <a:gd name="T32" fmla="*/ 35 w 60"/>
                  <a:gd name="T33" fmla="*/ 33 h 55"/>
                  <a:gd name="T34" fmla="*/ 1 w 60"/>
                  <a:gd name="T35" fmla="*/ 20 h 55"/>
                  <a:gd name="T36" fmla="*/ 1 w 60"/>
                  <a:gd name="T37" fmla="*/ 21 h 55"/>
                  <a:gd name="T38" fmla="*/ 0 w 60"/>
                  <a:gd name="T39" fmla="*/ 27 h 55"/>
                  <a:gd name="T40" fmla="*/ 1 w 60"/>
                  <a:gd name="T41" fmla="*/ 20 h 55"/>
                  <a:gd name="T42" fmla="*/ 1 w 60"/>
                  <a:gd name="T43" fmla="*/ 19 h 55"/>
                  <a:gd name="T44" fmla="*/ 3 w 60"/>
                  <a:gd name="T45" fmla="*/ 13 h 55"/>
                  <a:gd name="T46" fmla="*/ 3 w 60"/>
                  <a:gd name="T47" fmla="*/ 13 h 55"/>
                  <a:gd name="T48" fmla="*/ 4 w 60"/>
                  <a:gd name="T49" fmla="*/ 10 h 55"/>
                  <a:gd name="T50" fmla="*/ 4 w 60"/>
                  <a:gd name="T51" fmla="*/ 10 h 55"/>
                  <a:gd name="T52" fmla="*/ 4 w 60"/>
                  <a:gd name="T53" fmla="*/ 9 h 55"/>
                  <a:gd name="T54" fmla="*/ 6 w 60"/>
                  <a:gd name="T55" fmla="*/ 5 h 55"/>
                  <a:gd name="T56" fmla="*/ 6 w 60"/>
                  <a:gd name="T57" fmla="*/ 5 h 55"/>
                  <a:gd name="T58" fmla="*/ 9 w 60"/>
                  <a:gd name="T59" fmla="*/ 0 h 55"/>
                  <a:gd name="T60" fmla="*/ 8 w 60"/>
                  <a:gd name="T61" fmla="*/ 2 h 55"/>
                  <a:gd name="T62" fmla="*/ 9 w 60"/>
                  <a:gd name="T6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55">
                    <a:moveTo>
                      <a:pt x="8" y="55"/>
                    </a:moveTo>
                    <a:cubicBezTo>
                      <a:pt x="8" y="55"/>
                      <a:pt x="8" y="55"/>
                      <a:pt x="8" y="55"/>
                    </a:cubicBezTo>
                    <a:cubicBezTo>
                      <a:pt x="8" y="55"/>
                      <a:pt x="8" y="55"/>
                      <a:pt x="8" y="55"/>
                    </a:cubicBezTo>
                    <a:cubicBezTo>
                      <a:pt x="8" y="55"/>
                      <a:pt x="8" y="55"/>
                      <a:pt x="8" y="55"/>
                    </a:cubicBezTo>
                    <a:moveTo>
                      <a:pt x="2" y="40"/>
                    </a:moveTo>
                    <a:cubicBezTo>
                      <a:pt x="3" y="43"/>
                      <a:pt x="3" y="45"/>
                      <a:pt x="4" y="47"/>
                    </a:cubicBezTo>
                    <a:cubicBezTo>
                      <a:pt x="5" y="50"/>
                      <a:pt x="6" y="52"/>
                      <a:pt x="7" y="53"/>
                    </a:cubicBezTo>
                    <a:cubicBezTo>
                      <a:pt x="7" y="53"/>
                      <a:pt x="7" y="53"/>
                      <a:pt x="7" y="53"/>
                    </a:cubicBezTo>
                    <a:cubicBezTo>
                      <a:pt x="5" y="49"/>
                      <a:pt x="3" y="45"/>
                      <a:pt x="2" y="40"/>
                    </a:cubicBezTo>
                    <a:moveTo>
                      <a:pt x="32" y="31"/>
                    </a:moveTo>
                    <a:cubicBezTo>
                      <a:pt x="32" y="35"/>
                      <a:pt x="35" y="39"/>
                      <a:pt x="38" y="43"/>
                    </a:cubicBezTo>
                    <a:cubicBezTo>
                      <a:pt x="41" y="48"/>
                      <a:pt x="45" y="51"/>
                      <a:pt x="49" y="54"/>
                    </a:cubicBezTo>
                    <a:cubicBezTo>
                      <a:pt x="55" y="53"/>
                      <a:pt x="58" y="51"/>
                      <a:pt x="60" y="48"/>
                    </a:cubicBezTo>
                    <a:cubicBezTo>
                      <a:pt x="60" y="48"/>
                      <a:pt x="60" y="48"/>
                      <a:pt x="60" y="48"/>
                    </a:cubicBezTo>
                    <a:cubicBezTo>
                      <a:pt x="60" y="48"/>
                      <a:pt x="60" y="48"/>
                      <a:pt x="59" y="48"/>
                    </a:cubicBezTo>
                    <a:cubicBezTo>
                      <a:pt x="59" y="48"/>
                      <a:pt x="59" y="48"/>
                      <a:pt x="59" y="48"/>
                    </a:cubicBezTo>
                    <a:cubicBezTo>
                      <a:pt x="59" y="48"/>
                      <a:pt x="59" y="48"/>
                      <a:pt x="59" y="48"/>
                    </a:cubicBezTo>
                    <a:cubicBezTo>
                      <a:pt x="58" y="48"/>
                      <a:pt x="56" y="47"/>
                      <a:pt x="55" y="47"/>
                    </a:cubicBezTo>
                    <a:cubicBezTo>
                      <a:pt x="55" y="46"/>
                      <a:pt x="55" y="46"/>
                      <a:pt x="55" y="46"/>
                    </a:cubicBezTo>
                    <a:cubicBezTo>
                      <a:pt x="54" y="46"/>
                      <a:pt x="53" y="45"/>
                      <a:pt x="52" y="45"/>
                    </a:cubicBezTo>
                    <a:cubicBezTo>
                      <a:pt x="52" y="45"/>
                      <a:pt x="52" y="45"/>
                      <a:pt x="52" y="45"/>
                    </a:cubicBezTo>
                    <a:cubicBezTo>
                      <a:pt x="52" y="44"/>
                      <a:pt x="52" y="44"/>
                      <a:pt x="52" y="44"/>
                    </a:cubicBezTo>
                    <a:cubicBezTo>
                      <a:pt x="50" y="43"/>
                      <a:pt x="49" y="42"/>
                      <a:pt x="48" y="41"/>
                    </a:cubicBezTo>
                    <a:cubicBezTo>
                      <a:pt x="48" y="41"/>
                      <a:pt x="48" y="41"/>
                      <a:pt x="48" y="41"/>
                    </a:cubicBezTo>
                    <a:cubicBezTo>
                      <a:pt x="47" y="40"/>
                      <a:pt x="46" y="39"/>
                      <a:pt x="45" y="38"/>
                    </a:cubicBezTo>
                    <a:cubicBezTo>
                      <a:pt x="45" y="38"/>
                      <a:pt x="45" y="38"/>
                      <a:pt x="45" y="38"/>
                    </a:cubicBezTo>
                    <a:cubicBezTo>
                      <a:pt x="45" y="38"/>
                      <a:pt x="45" y="38"/>
                      <a:pt x="45" y="38"/>
                    </a:cubicBezTo>
                    <a:cubicBezTo>
                      <a:pt x="45" y="37"/>
                      <a:pt x="45" y="37"/>
                      <a:pt x="45" y="37"/>
                    </a:cubicBezTo>
                    <a:cubicBezTo>
                      <a:pt x="44" y="36"/>
                      <a:pt x="44" y="36"/>
                      <a:pt x="44" y="36"/>
                    </a:cubicBezTo>
                    <a:cubicBezTo>
                      <a:pt x="44" y="36"/>
                      <a:pt x="44" y="36"/>
                      <a:pt x="44" y="36"/>
                    </a:cubicBezTo>
                    <a:cubicBezTo>
                      <a:pt x="44" y="36"/>
                      <a:pt x="44" y="36"/>
                      <a:pt x="44" y="35"/>
                    </a:cubicBezTo>
                    <a:cubicBezTo>
                      <a:pt x="43" y="35"/>
                      <a:pt x="43" y="35"/>
                      <a:pt x="43" y="35"/>
                    </a:cubicBezTo>
                    <a:cubicBezTo>
                      <a:pt x="43" y="35"/>
                      <a:pt x="43" y="35"/>
                      <a:pt x="43" y="35"/>
                    </a:cubicBezTo>
                    <a:cubicBezTo>
                      <a:pt x="41" y="34"/>
                      <a:pt x="38" y="34"/>
                      <a:pt x="35" y="33"/>
                    </a:cubicBezTo>
                    <a:cubicBezTo>
                      <a:pt x="34" y="32"/>
                      <a:pt x="33" y="32"/>
                      <a:pt x="32" y="31"/>
                    </a:cubicBezTo>
                    <a:moveTo>
                      <a:pt x="1" y="20"/>
                    </a:moveTo>
                    <a:cubicBezTo>
                      <a:pt x="1" y="20"/>
                      <a:pt x="1" y="21"/>
                      <a:pt x="1" y="21"/>
                    </a:cubicBezTo>
                    <a:cubicBezTo>
                      <a:pt x="1" y="21"/>
                      <a:pt x="1" y="21"/>
                      <a:pt x="1" y="21"/>
                    </a:cubicBezTo>
                    <a:cubicBezTo>
                      <a:pt x="1" y="23"/>
                      <a:pt x="0" y="25"/>
                      <a:pt x="0" y="26"/>
                    </a:cubicBezTo>
                    <a:cubicBezTo>
                      <a:pt x="0" y="27"/>
                      <a:pt x="0" y="27"/>
                      <a:pt x="0" y="27"/>
                    </a:cubicBezTo>
                    <a:cubicBezTo>
                      <a:pt x="0" y="27"/>
                      <a:pt x="0" y="27"/>
                      <a:pt x="0" y="27"/>
                    </a:cubicBezTo>
                    <a:cubicBezTo>
                      <a:pt x="0" y="25"/>
                      <a:pt x="0" y="22"/>
                      <a:pt x="1" y="20"/>
                    </a:cubicBezTo>
                    <a:moveTo>
                      <a:pt x="2" y="15"/>
                    </a:moveTo>
                    <a:cubicBezTo>
                      <a:pt x="2" y="16"/>
                      <a:pt x="1" y="17"/>
                      <a:pt x="1" y="19"/>
                    </a:cubicBezTo>
                    <a:cubicBezTo>
                      <a:pt x="1" y="17"/>
                      <a:pt x="2" y="16"/>
                      <a:pt x="2" y="15"/>
                    </a:cubicBezTo>
                    <a:moveTo>
                      <a:pt x="3" y="13"/>
                    </a:moveTo>
                    <a:cubicBezTo>
                      <a:pt x="3" y="13"/>
                      <a:pt x="2" y="13"/>
                      <a:pt x="2" y="13"/>
                    </a:cubicBezTo>
                    <a:cubicBezTo>
                      <a:pt x="2" y="13"/>
                      <a:pt x="3" y="13"/>
                      <a:pt x="3" y="13"/>
                    </a:cubicBezTo>
                    <a:cubicBezTo>
                      <a:pt x="3" y="13"/>
                      <a:pt x="3" y="13"/>
                      <a:pt x="3" y="13"/>
                    </a:cubicBezTo>
                    <a:moveTo>
                      <a:pt x="4" y="10"/>
                    </a:moveTo>
                    <a:cubicBezTo>
                      <a:pt x="4" y="10"/>
                      <a:pt x="4" y="10"/>
                      <a:pt x="3" y="11"/>
                    </a:cubicBezTo>
                    <a:cubicBezTo>
                      <a:pt x="4" y="10"/>
                      <a:pt x="4" y="10"/>
                      <a:pt x="4" y="10"/>
                    </a:cubicBezTo>
                    <a:moveTo>
                      <a:pt x="6" y="5"/>
                    </a:moveTo>
                    <a:cubicBezTo>
                      <a:pt x="5" y="6"/>
                      <a:pt x="5" y="8"/>
                      <a:pt x="4" y="9"/>
                    </a:cubicBezTo>
                    <a:cubicBezTo>
                      <a:pt x="4" y="9"/>
                      <a:pt x="4" y="8"/>
                      <a:pt x="5" y="8"/>
                    </a:cubicBezTo>
                    <a:cubicBezTo>
                      <a:pt x="5" y="7"/>
                      <a:pt x="6" y="6"/>
                      <a:pt x="6" y="5"/>
                    </a:cubicBezTo>
                    <a:moveTo>
                      <a:pt x="7" y="3"/>
                    </a:moveTo>
                    <a:cubicBezTo>
                      <a:pt x="7" y="4"/>
                      <a:pt x="7" y="4"/>
                      <a:pt x="6" y="5"/>
                    </a:cubicBezTo>
                    <a:cubicBezTo>
                      <a:pt x="7" y="4"/>
                      <a:pt x="7" y="4"/>
                      <a:pt x="7" y="3"/>
                    </a:cubicBezTo>
                    <a:moveTo>
                      <a:pt x="9" y="0"/>
                    </a:moveTo>
                    <a:cubicBezTo>
                      <a:pt x="9" y="0"/>
                      <a:pt x="9" y="0"/>
                      <a:pt x="9" y="0"/>
                    </a:cubicBezTo>
                    <a:cubicBezTo>
                      <a:pt x="9" y="1"/>
                      <a:pt x="8" y="1"/>
                      <a:pt x="8" y="2"/>
                    </a:cubicBezTo>
                    <a:cubicBezTo>
                      <a:pt x="8" y="1"/>
                      <a:pt x="9" y="1"/>
                      <a:pt x="9" y="0"/>
                    </a:cubicBezTo>
                    <a:cubicBezTo>
                      <a:pt x="9" y="0"/>
                      <a:pt x="9" y="0"/>
                      <a:pt x="9"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1" name="Freeform 359">
                <a:extLst>
                  <a:ext uri="{FF2B5EF4-FFF2-40B4-BE49-F238E27FC236}">
                    <a16:creationId xmlns:a16="http://schemas.microsoft.com/office/drawing/2014/main" id="{C1DDFA88-A724-47F7-9F4B-DA5826167697}"/>
                  </a:ext>
                </a:extLst>
              </p:cNvPr>
              <p:cNvSpPr>
                <a:spLocks noEditPoints="1"/>
              </p:cNvSpPr>
              <p:nvPr/>
            </p:nvSpPr>
            <p:spPr bwMode="auto">
              <a:xfrm>
                <a:off x="4539" y="3516"/>
                <a:ext cx="50" cy="120"/>
              </a:xfrm>
              <a:custGeom>
                <a:avLst/>
                <a:gdLst>
                  <a:gd name="T0" fmla="*/ 21 w 21"/>
                  <a:gd name="T1" fmla="*/ 50 h 50"/>
                  <a:gd name="T2" fmla="*/ 21 w 21"/>
                  <a:gd name="T3" fmla="*/ 50 h 50"/>
                  <a:gd name="T4" fmla="*/ 21 w 21"/>
                  <a:gd name="T5" fmla="*/ 50 h 50"/>
                  <a:gd name="T6" fmla="*/ 14 w 21"/>
                  <a:gd name="T7" fmla="*/ 39 h 50"/>
                  <a:gd name="T8" fmla="*/ 13 w 21"/>
                  <a:gd name="T9" fmla="*/ 41 h 50"/>
                  <a:gd name="T10" fmla="*/ 11 w 21"/>
                  <a:gd name="T11" fmla="*/ 45 h 50"/>
                  <a:gd name="T12" fmla="*/ 21 w 21"/>
                  <a:gd name="T13" fmla="*/ 50 h 50"/>
                  <a:gd name="T14" fmla="*/ 21 w 21"/>
                  <a:gd name="T15" fmla="*/ 50 h 50"/>
                  <a:gd name="T16" fmla="*/ 21 w 21"/>
                  <a:gd name="T17" fmla="*/ 49 h 50"/>
                  <a:gd name="T18" fmla="*/ 21 w 21"/>
                  <a:gd name="T19" fmla="*/ 46 h 50"/>
                  <a:gd name="T20" fmla="*/ 21 w 21"/>
                  <a:gd name="T21" fmla="*/ 46 h 50"/>
                  <a:gd name="T22" fmla="*/ 21 w 21"/>
                  <a:gd name="T23" fmla="*/ 46 h 50"/>
                  <a:gd name="T24" fmla="*/ 21 w 21"/>
                  <a:gd name="T25" fmla="*/ 46 h 50"/>
                  <a:gd name="T26" fmla="*/ 21 w 21"/>
                  <a:gd name="T27" fmla="*/ 46 h 50"/>
                  <a:gd name="T28" fmla="*/ 21 w 21"/>
                  <a:gd name="T29" fmla="*/ 46 h 50"/>
                  <a:gd name="T30" fmla="*/ 18 w 21"/>
                  <a:gd name="T31" fmla="*/ 44 h 50"/>
                  <a:gd name="T32" fmla="*/ 16 w 21"/>
                  <a:gd name="T33" fmla="*/ 42 h 50"/>
                  <a:gd name="T34" fmla="*/ 14 w 21"/>
                  <a:gd name="T35" fmla="*/ 39 h 50"/>
                  <a:gd name="T36" fmla="*/ 1 w 21"/>
                  <a:gd name="T37" fmla="*/ 7 h 50"/>
                  <a:gd name="T38" fmla="*/ 1 w 21"/>
                  <a:gd name="T39" fmla="*/ 7 h 50"/>
                  <a:gd name="T40" fmla="*/ 0 w 21"/>
                  <a:gd name="T41" fmla="*/ 8 h 50"/>
                  <a:gd name="T42" fmla="*/ 1 w 21"/>
                  <a:gd name="T43" fmla="*/ 7 h 50"/>
                  <a:gd name="T44" fmla="*/ 6 w 21"/>
                  <a:gd name="T45" fmla="*/ 4 h 50"/>
                  <a:gd name="T46" fmla="*/ 3 w 21"/>
                  <a:gd name="T47" fmla="*/ 6 h 50"/>
                  <a:gd name="T48" fmla="*/ 3 w 21"/>
                  <a:gd name="T49" fmla="*/ 6 h 50"/>
                  <a:gd name="T50" fmla="*/ 6 w 21"/>
                  <a:gd name="T51" fmla="*/ 4 h 50"/>
                  <a:gd name="T52" fmla="*/ 13 w 21"/>
                  <a:gd name="T53" fmla="*/ 1 h 50"/>
                  <a:gd name="T54" fmla="*/ 13 w 21"/>
                  <a:gd name="T55" fmla="*/ 1 h 50"/>
                  <a:gd name="T56" fmla="*/ 13 w 21"/>
                  <a:gd name="T57" fmla="*/ 1 h 50"/>
                  <a:gd name="T58" fmla="*/ 13 w 21"/>
                  <a:gd name="T59" fmla="*/ 1 h 50"/>
                  <a:gd name="T60" fmla="*/ 16 w 21"/>
                  <a:gd name="T61" fmla="*/ 0 h 50"/>
                  <a:gd name="T62" fmla="*/ 15 w 21"/>
                  <a:gd name="T63" fmla="*/ 1 h 50"/>
                  <a:gd name="T64" fmla="*/ 15 w 21"/>
                  <a:gd name="T65" fmla="*/ 1 h 50"/>
                  <a:gd name="T66" fmla="*/ 15 w 21"/>
                  <a:gd name="T67" fmla="*/ 1 h 50"/>
                  <a:gd name="T68" fmla="*/ 16 w 21"/>
                  <a:gd name="T69" fmla="*/ 1 h 50"/>
                  <a:gd name="T70" fmla="*/ 16 w 21"/>
                  <a:gd name="T7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50">
                    <a:moveTo>
                      <a:pt x="21" y="50"/>
                    </a:moveTo>
                    <a:cubicBezTo>
                      <a:pt x="21" y="50"/>
                      <a:pt x="21" y="50"/>
                      <a:pt x="21" y="50"/>
                    </a:cubicBezTo>
                    <a:cubicBezTo>
                      <a:pt x="21" y="50"/>
                      <a:pt x="21" y="50"/>
                      <a:pt x="21" y="50"/>
                    </a:cubicBezTo>
                    <a:moveTo>
                      <a:pt x="14" y="39"/>
                    </a:moveTo>
                    <a:cubicBezTo>
                      <a:pt x="13" y="39"/>
                      <a:pt x="13" y="40"/>
                      <a:pt x="13" y="41"/>
                    </a:cubicBezTo>
                    <a:cubicBezTo>
                      <a:pt x="12" y="42"/>
                      <a:pt x="12" y="44"/>
                      <a:pt x="11" y="45"/>
                    </a:cubicBezTo>
                    <a:cubicBezTo>
                      <a:pt x="15" y="48"/>
                      <a:pt x="18" y="49"/>
                      <a:pt x="21" y="50"/>
                    </a:cubicBezTo>
                    <a:cubicBezTo>
                      <a:pt x="21" y="50"/>
                      <a:pt x="21" y="50"/>
                      <a:pt x="21" y="50"/>
                    </a:cubicBezTo>
                    <a:cubicBezTo>
                      <a:pt x="21" y="50"/>
                      <a:pt x="21" y="50"/>
                      <a:pt x="21" y="49"/>
                    </a:cubicBezTo>
                    <a:cubicBezTo>
                      <a:pt x="21" y="48"/>
                      <a:pt x="21" y="47"/>
                      <a:pt x="21" y="46"/>
                    </a:cubicBezTo>
                    <a:cubicBezTo>
                      <a:pt x="21" y="46"/>
                      <a:pt x="21" y="46"/>
                      <a:pt x="21" y="46"/>
                    </a:cubicBezTo>
                    <a:cubicBezTo>
                      <a:pt x="21" y="46"/>
                      <a:pt x="21" y="46"/>
                      <a:pt x="21" y="46"/>
                    </a:cubicBezTo>
                    <a:cubicBezTo>
                      <a:pt x="21" y="46"/>
                      <a:pt x="21" y="46"/>
                      <a:pt x="21" y="46"/>
                    </a:cubicBezTo>
                    <a:cubicBezTo>
                      <a:pt x="21" y="46"/>
                      <a:pt x="21" y="46"/>
                      <a:pt x="21" y="46"/>
                    </a:cubicBezTo>
                    <a:cubicBezTo>
                      <a:pt x="21" y="46"/>
                      <a:pt x="21" y="46"/>
                      <a:pt x="21" y="46"/>
                    </a:cubicBezTo>
                    <a:cubicBezTo>
                      <a:pt x="20" y="45"/>
                      <a:pt x="19" y="45"/>
                      <a:pt x="18" y="44"/>
                    </a:cubicBezTo>
                    <a:cubicBezTo>
                      <a:pt x="18" y="44"/>
                      <a:pt x="17" y="43"/>
                      <a:pt x="16" y="42"/>
                    </a:cubicBezTo>
                    <a:cubicBezTo>
                      <a:pt x="15" y="41"/>
                      <a:pt x="14" y="40"/>
                      <a:pt x="14" y="39"/>
                    </a:cubicBezTo>
                    <a:moveTo>
                      <a:pt x="1" y="7"/>
                    </a:moveTo>
                    <a:cubicBezTo>
                      <a:pt x="1" y="7"/>
                      <a:pt x="1" y="7"/>
                      <a:pt x="1" y="7"/>
                    </a:cubicBezTo>
                    <a:cubicBezTo>
                      <a:pt x="0" y="8"/>
                      <a:pt x="0" y="8"/>
                      <a:pt x="0" y="8"/>
                    </a:cubicBezTo>
                    <a:cubicBezTo>
                      <a:pt x="0" y="8"/>
                      <a:pt x="1" y="7"/>
                      <a:pt x="1" y="7"/>
                    </a:cubicBezTo>
                    <a:moveTo>
                      <a:pt x="6" y="4"/>
                    </a:moveTo>
                    <a:cubicBezTo>
                      <a:pt x="5" y="5"/>
                      <a:pt x="4" y="5"/>
                      <a:pt x="3" y="6"/>
                    </a:cubicBezTo>
                    <a:cubicBezTo>
                      <a:pt x="3" y="6"/>
                      <a:pt x="3" y="6"/>
                      <a:pt x="3" y="6"/>
                    </a:cubicBezTo>
                    <a:cubicBezTo>
                      <a:pt x="4" y="5"/>
                      <a:pt x="5" y="5"/>
                      <a:pt x="6" y="4"/>
                    </a:cubicBezTo>
                    <a:moveTo>
                      <a:pt x="13" y="1"/>
                    </a:moveTo>
                    <a:cubicBezTo>
                      <a:pt x="13" y="1"/>
                      <a:pt x="13" y="1"/>
                      <a:pt x="13" y="1"/>
                    </a:cubicBezTo>
                    <a:cubicBezTo>
                      <a:pt x="13" y="1"/>
                      <a:pt x="13" y="1"/>
                      <a:pt x="13" y="1"/>
                    </a:cubicBezTo>
                    <a:cubicBezTo>
                      <a:pt x="13" y="1"/>
                      <a:pt x="13" y="1"/>
                      <a:pt x="13" y="1"/>
                    </a:cubicBezTo>
                    <a:moveTo>
                      <a:pt x="16" y="0"/>
                    </a:moveTo>
                    <a:cubicBezTo>
                      <a:pt x="16" y="0"/>
                      <a:pt x="16" y="0"/>
                      <a:pt x="15" y="1"/>
                    </a:cubicBezTo>
                    <a:cubicBezTo>
                      <a:pt x="15" y="1"/>
                      <a:pt x="15" y="1"/>
                      <a:pt x="15" y="1"/>
                    </a:cubicBezTo>
                    <a:cubicBezTo>
                      <a:pt x="15" y="1"/>
                      <a:pt x="15" y="1"/>
                      <a:pt x="15" y="1"/>
                    </a:cubicBezTo>
                    <a:cubicBezTo>
                      <a:pt x="16" y="1"/>
                      <a:pt x="16" y="1"/>
                      <a:pt x="16" y="1"/>
                    </a:cubicBezTo>
                    <a:cubicBezTo>
                      <a:pt x="16" y="1"/>
                      <a:pt x="16" y="1"/>
                      <a:pt x="16"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2" name="Freeform 360">
                <a:extLst>
                  <a:ext uri="{FF2B5EF4-FFF2-40B4-BE49-F238E27FC236}">
                    <a16:creationId xmlns:a16="http://schemas.microsoft.com/office/drawing/2014/main" id="{EF883790-944E-4AD5-82B0-0E8D93A32F6B}"/>
                  </a:ext>
                </a:extLst>
              </p:cNvPr>
              <p:cNvSpPr>
                <a:spLocks noEditPoints="1"/>
              </p:cNvSpPr>
              <p:nvPr/>
            </p:nvSpPr>
            <p:spPr bwMode="auto">
              <a:xfrm>
                <a:off x="4537" y="3669"/>
                <a:ext cx="115" cy="72"/>
              </a:xfrm>
              <a:custGeom>
                <a:avLst/>
                <a:gdLst>
                  <a:gd name="T0" fmla="*/ 0 w 48"/>
                  <a:gd name="T1" fmla="*/ 25 h 30"/>
                  <a:gd name="T2" fmla="*/ 6 w 48"/>
                  <a:gd name="T3" fmla="*/ 30 h 30"/>
                  <a:gd name="T4" fmla="*/ 6 w 48"/>
                  <a:gd name="T5" fmla="*/ 30 h 30"/>
                  <a:gd name="T6" fmla="*/ 0 w 48"/>
                  <a:gd name="T7" fmla="*/ 25 h 30"/>
                  <a:gd name="T8" fmla="*/ 41 w 48"/>
                  <a:gd name="T9" fmla="*/ 3 h 30"/>
                  <a:gd name="T10" fmla="*/ 41 w 48"/>
                  <a:gd name="T11" fmla="*/ 3 h 30"/>
                  <a:gd name="T12" fmla="*/ 41 w 48"/>
                  <a:gd name="T13" fmla="*/ 3 h 30"/>
                  <a:gd name="T14" fmla="*/ 41 w 48"/>
                  <a:gd name="T15" fmla="*/ 3 h 30"/>
                  <a:gd name="T16" fmla="*/ 48 w 48"/>
                  <a:gd name="T17" fmla="*/ 0 h 30"/>
                  <a:gd name="T18" fmla="*/ 48 w 48"/>
                  <a:gd name="T19" fmla="*/ 0 h 30"/>
                  <a:gd name="T20" fmla="*/ 48 w 48"/>
                  <a:gd name="T21" fmla="*/ 0 h 30"/>
                  <a:gd name="T22" fmla="*/ 47 w 48"/>
                  <a:gd name="T23" fmla="*/ 1 h 30"/>
                  <a:gd name="T24" fmla="*/ 47 w 48"/>
                  <a:gd name="T25" fmla="*/ 1 h 30"/>
                  <a:gd name="T26" fmla="*/ 46 w 48"/>
                  <a:gd name="T27" fmla="*/ 1 h 30"/>
                  <a:gd name="T28" fmla="*/ 46 w 48"/>
                  <a:gd name="T29" fmla="*/ 1 h 30"/>
                  <a:gd name="T30" fmla="*/ 46 w 48"/>
                  <a:gd name="T31" fmla="*/ 1 h 30"/>
                  <a:gd name="T32" fmla="*/ 45 w 48"/>
                  <a:gd name="T33" fmla="*/ 2 h 30"/>
                  <a:gd name="T34" fmla="*/ 45 w 48"/>
                  <a:gd name="T35" fmla="*/ 2 h 30"/>
                  <a:gd name="T36" fmla="*/ 44 w 48"/>
                  <a:gd name="T37" fmla="*/ 2 h 30"/>
                  <a:gd name="T38" fmla="*/ 44 w 48"/>
                  <a:gd name="T39" fmla="*/ 2 h 30"/>
                  <a:gd name="T40" fmla="*/ 44 w 48"/>
                  <a:gd name="T41" fmla="*/ 2 h 30"/>
                  <a:gd name="T42" fmla="*/ 44 w 48"/>
                  <a:gd name="T43" fmla="*/ 2 h 30"/>
                  <a:gd name="T44" fmla="*/ 44 w 48"/>
                  <a:gd name="T45" fmla="*/ 2 h 30"/>
                  <a:gd name="T46" fmla="*/ 44 w 48"/>
                  <a:gd name="T47" fmla="*/ 2 h 30"/>
                  <a:gd name="T48" fmla="*/ 41 w 48"/>
                  <a:gd name="T49" fmla="*/ 3 h 30"/>
                  <a:gd name="T50" fmla="*/ 41 w 48"/>
                  <a:gd name="T51" fmla="*/ 3 h 30"/>
                  <a:gd name="T52" fmla="*/ 41 w 48"/>
                  <a:gd name="T53" fmla="*/ 6 h 30"/>
                  <a:gd name="T54" fmla="*/ 41 w 48"/>
                  <a:gd name="T55" fmla="*/ 8 h 30"/>
                  <a:gd name="T56" fmla="*/ 40 w 48"/>
                  <a:gd name="T57" fmla="*/ 9 h 30"/>
                  <a:gd name="T58" fmla="*/ 39 w 48"/>
                  <a:gd name="T59" fmla="*/ 10 h 30"/>
                  <a:gd name="T60" fmla="*/ 36 w 48"/>
                  <a:gd name="T61" fmla="*/ 12 h 30"/>
                  <a:gd name="T62" fmla="*/ 39 w 48"/>
                  <a:gd name="T63" fmla="*/ 13 h 30"/>
                  <a:gd name="T64" fmla="*/ 41 w 48"/>
                  <a:gd name="T65" fmla="*/ 13 h 30"/>
                  <a:gd name="T66" fmla="*/ 41 w 48"/>
                  <a:gd name="T67" fmla="*/ 13 h 30"/>
                  <a:gd name="T68" fmla="*/ 42 w 48"/>
                  <a:gd name="T69" fmla="*/ 13 h 30"/>
                  <a:gd name="T70" fmla="*/ 42 w 48"/>
                  <a:gd name="T71" fmla="*/ 13 h 30"/>
                  <a:gd name="T72" fmla="*/ 43 w 48"/>
                  <a:gd name="T73" fmla="*/ 13 h 30"/>
                  <a:gd name="T74" fmla="*/ 44 w 48"/>
                  <a:gd name="T75" fmla="*/ 9 h 30"/>
                  <a:gd name="T76" fmla="*/ 45 w 48"/>
                  <a:gd name="T77" fmla="*/ 7 h 30"/>
                  <a:gd name="T78" fmla="*/ 46 w 48"/>
                  <a:gd name="T79" fmla="*/ 4 h 30"/>
                  <a:gd name="T80" fmla="*/ 48 w 48"/>
                  <a:gd name="T81" fmla="*/ 0 h 30"/>
                  <a:gd name="T82" fmla="*/ 48 w 48"/>
                  <a:gd name="T8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 h="30">
                    <a:moveTo>
                      <a:pt x="0" y="25"/>
                    </a:moveTo>
                    <a:cubicBezTo>
                      <a:pt x="3" y="28"/>
                      <a:pt x="6" y="30"/>
                      <a:pt x="6" y="30"/>
                    </a:cubicBezTo>
                    <a:cubicBezTo>
                      <a:pt x="6" y="30"/>
                      <a:pt x="6" y="30"/>
                      <a:pt x="6" y="30"/>
                    </a:cubicBezTo>
                    <a:cubicBezTo>
                      <a:pt x="4" y="28"/>
                      <a:pt x="2" y="27"/>
                      <a:pt x="0" y="25"/>
                    </a:cubicBezTo>
                    <a:moveTo>
                      <a:pt x="41" y="3"/>
                    </a:moveTo>
                    <a:cubicBezTo>
                      <a:pt x="41" y="3"/>
                      <a:pt x="41" y="3"/>
                      <a:pt x="41" y="3"/>
                    </a:cubicBezTo>
                    <a:cubicBezTo>
                      <a:pt x="41" y="3"/>
                      <a:pt x="41" y="3"/>
                      <a:pt x="41" y="3"/>
                    </a:cubicBezTo>
                    <a:cubicBezTo>
                      <a:pt x="41" y="3"/>
                      <a:pt x="41" y="3"/>
                      <a:pt x="41" y="3"/>
                    </a:cubicBezTo>
                    <a:moveTo>
                      <a:pt x="48" y="0"/>
                    </a:moveTo>
                    <a:cubicBezTo>
                      <a:pt x="48" y="0"/>
                      <a:pt x="48" y="0"/>
                      <a:pt x="48" y="0"/>
                    </a:cubicBezTo>
                    <a:cubicBezTo>
                      <a:pt x="48" y="0"/>
                      <a:pt x="48" y="0"/>
                      <a:pt x="48" y="0"/>
                    </a:cubicBezTo>
                    <a:cubicBezTo>
                      <a:pt x="48" y="0"/>
                      <a:pt x="47" y="1"/>
                      <a:pt x="47" y="1"/>
                    </a:cubicBezTo>
                    <a:cubicBezTo>
                      <a:pt x="47" y="1"/>
                      <a:pt x="47" y="1"/>
                      <a:pt x="47" y="1"/>
                    </a:cubicBezTo>
                    <a:cubicBezTo>
                      <a:pt x="47" y="1"/>
                      <a:pt x="46" y="1"/>
                      <a:pt x="46" y="1"/>
                    </a:cubicBezTo>
                    <a:cubicBezTo>
                      <a:pt x="46" y="1"/>
                      <a:pt x="46" y="1"/>
                      <a:pt x="46" y="1"/>
                    </a:cubicBezTo>
                    <a:cubicBezTo>
                      <a:pt x="46" y="1"/>
                      <a:pt x="46" y="1"/>
                      <a:pt x="46" y="1"/>
                    </a:cubicBezTo>
                    <a:cubicBezTo>
                      <a:pt x="45" y="2"/>
                      <a:pt x="45" y="2"/>
                      <a:pt x="45" y="2"/>
                    </a:cubicBezTo>
                    <a:cubicBezTo>
                      <a:pt x="45" y="2"/>
                      <a:pt x="45" y="2"/>
                      <a:pt x="45" y="2"/>
                    </a:cubicBezTo>
                    <a:cubicBezTo>
                      <a:pt x="44" y="2"/>
                      <a:pt x="44" y="2"/>
                      <a:pt x="44" y="2"/>
                    </a:cubicBezTo>
                    <a:cubicBezTo>
                      <a:pt x="44" y="2"/>
                      <a:pt x="44" y="2"/>
                      <a:pt x="44" y="2"/>
                    </a:cubicBezTo>
                    <a:cubicBezTo>
                      <a:pt x="44" y="2"/>
                      <a:pt x="44" y="2"/>
                      <a:pt x="44" y="2"/>
                    </a:cubicBezTo>
                    <a:cubicBezTo>
                      <a:pt x="44" y="2"/>
                      <a:pt x="44" y="2"/>
                      <a:pt x="44" y="2"/>
                    </a:cubicBezTo>
                    <a:cubicBezTo>
                      <a:pt x="44" y="2"/>
                      <a:pt x="44" y="2"/>
                      <a:pt x="44" y="2"/>
                    </a:cubicBezTo>
                    <a:cubicBezTo>
                      <a:pt x="44" y="2"/>
                      <a:pt x="44" y="2"/>
                      <a:pt x="44" y="2"/>
                    </a:cubicBezTo>
                    <a:cubicBezTo>
                      <a:pt x="41" y="3"/>
                      <a:pt x="41" y="3"/>
                      <a:pt x="41" y="3"/>
                    </a:cubicBezTo>
                    <a:cubicBezTo>
                      <a:pt x="41" y="3"/>
                      <a:pt x="41" y="3"/>
                      <a:pt x="41" y="3"/>
                    </a:cubicBezTo>
                    <a:cubicBezTo>
                      <a:pt x="42" y="4"/>
                      <a:pt x="42" y="5"/>
                      <a:pt x="41" y="6"/>
                    </a:cubicBezTo>
                    <a:cubicBezTo>
                      <a:pt x="41" y="7"/>
                      <a:pt x="41" y="7"/>
                      <a:pt x="41" y="8"/>
                    </a:cubicBezTo>
                    <a:cubicBezTo>
                      <a:pt x="40" y="9"/>
                      <a:pt x="40" y="9"/>
                      <a:pt x="40" y="9"/>
                    </a:cubicBezTo>
                    <a:cubicBezTo>
                      <a:pt x="39" y="10"/>
                      <a:pt x="39" y="10"/>
                      <a:pt x="39" y="10"/>
                    </a:cubicBezTo>
                    <a:cubicBezTo>
                      <a:pt x="38" y="10"/>
                      <a:pt x="37" y="11"/>
                      <a:pt x="36" y="12"/>
                    </a:cubicBezTo>
                    <a:cubicBezTo>
                      <a:pt x="37" y="12"/>
                      <a:pt x="38" y="12"/>
                      <a:pt x="39" y="13"/>
                    </a:cubicBezTo>
                    <a:cubicBezTo>
                      <a:pt x="40" y="13"/>
                      <a:pt x="40" y="13"/>
                      <a:pt x="41" y="13"/>
                    </a:cubicBezTo>
                    <a:cubicBezTo>
                      <a:pt x="41" y="13"/>
                      <a:pt x="41" y="13"/>
                      <a:pt x="41" y="13"/>
                    </a:cubicBezTo>
                    <a:cubicBezTo>
                      <a:pt x="42" y="13"/>
                      <a:pt x="42" y="13"/>
                      <a:pt x="42" y="13"/>
                    </a:cubicBezTo>
                    <a:cubicBezTo>
                      <a:pt x="42" y="13"/>
                      <a:pt x="42" y="13"/>
                      <a:pt x="42" y="13"/>
                    </a:cubicBezTo>
                    <a:cubicBezTo>
                      <a:pt x="43" y="13"/>
                      <a:pt x="43" y="13"/>
                      <a:pt x="43" y="13"/>
                    </a:cubicBezTo>
                    <a:cubicBezTo>
                      <a:pt x="43" y="11"/>
                      <a:pt x="44" y="10"/>
                      <a:pt x="44" y="9"/>
                    </a:cubicBezTo>
                    <a:cubicBezTo>
                      <a:pt x="44" y="8"/>
                      <a:pt x="44" y="7"/>
                      <a:pt x="45" y="7"/>
                    </a:cubicBezTo>
                    <a:cubicBezTo>
                      <a:pt x="45" y="6"/>
                      <a:pt x="45" y="5"/>
                      <a:pt x="46" y="4"/>
                    </a:cubicBezTo>
                    <a:cubicBezTo>
                      <a:pt x="47" y="3"/>
                      <a:pt x="47" y="2"/>
                      <a:pt x="48" y="0"/>
                    </a:cubicBezTo>
                    <a:cubicBezTo>
                      <a:pt x="48" y="0"/>
                      <a:pt x="48" y="0"/>
                      <a:pt x="48"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3" name="Freeform 361">
                <a:extLst>
                  <a:ext uri="{FF2B5EF4-FFF2-40B4-BE49-F238E27FC236}">
                    <a16:creationId xmlns:a16="http://schemas.microsoft.com/office/drawing/2014/main" id="{34E4326D-8E1E-4F86-9AED-66832219B59F}"/>
                  </a:ext>
                </a:extLst>
              </p:cNvPr>
              <p:cNvSpPr>
                <a:spLocks noEditPoints="1"/>
              </p:cNvSpPr>
              <p:nvPr/>
            </p:nvSpPr>
            <p:spPr bwMode="auto">
              <a:xfrm>
                <a:off x="4403" y="3853"/>
                <a:ext cx="3" cy="50"/>
              </a:xfrm>
              <a:custGeom>
                <a:avLst/>
                <a:gdLst>
                  <a:gd name="T0" fmla="*/ 1 w 1"/>
                  <a:gd name="T1" fmla="*/ 17 h 21"/>
                  <a:gd name="T2" fmla="*/ 0 w 1"/>
                  <a:gd name="T3" fmla="*/ 21 h 21"/>
                  <a:gd name="T4" fmla="*/ 0 w 1"/>
                  <a:gd name="T5" fmla="*/ 21 h 21"/>
                  <a:gd name="T6" fmla="*/ 0 w 1"/>
                  <a:gd name="T7" fmla="*/ 20 h 21"/>
                  <a:gd name="T8" fmla="*/ 1 w 1"/>
                  <a:gd name="T9" fmla="*/ 17 h 21"/>
                  <a:gd name="T10" fmla="*/ 1 w 1"/>
                  <a:gd name="T11" fmla="*/ 0 h 21"/>
                  <a:gd name="T12" fmla="*/ 1 w 1"/>
                  <a:gd name="T13" fmla="*/ 0 h 21"/>
                  <a:gd name="T14" fmla="*/ 1 w 1"/>
                  <a:gd name="T15" fmla="*/ 1 h 21"/>
                  <a:gd name="T16" fmla="*/ 1 w 1"/>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1">
                    <a:moveTo>
                      <a:pt x="1" y="17"/>
                    </a:moveTo>
                    <a:cubicBezTo>
                      <a:pt x="0" y="18"/>
                      <a:pt x="0" y="20"/>
                      <a:pt x="0" y="21"/>
                    </a:cubicBezTo>
                    <a:cubicBezTo>
                      <a:pt x="0" y="21"/>
                      <a:pt x="0" y="21"/>
                      <a:pt x="0" y="21"/>
                    </a:cubicBezTo>
                    <a:cubicBezTo>
                      <a:pt x="0" y="21"/>
                      <a:pt x="0" y="20"/>
                      <a:pt x="0" y="20"/>
                    </a:cubicBezTo>
                    <a:cubicBezTo>
                      <a:pt x="0" y="19"/>
                      <a:pt x="1" y="18"/>
                      <a:pt x="1" y="17"/>
                    </a:cubicBezTo>
                    <a:moveTo>
                      <a:pt x="1" y="0"/>
                    </a:moveTo>
                    <a:cubicBezTo>
                      <a:pt x="1" y="0"/>
                      <a:pt x="1" y="0"/>
                      <a:pt x="1" y="0"/>
                    </a:cubicBezTo>
                    <a:cubicBezTo>
                      <a:pt x="1" y="0"/>
                      <a:pt x="1" y="1"/>
                      <a:pt x="1" y="1"/>
                    </a:cubicBezTo>
                    <a:cubicBezTo>
                      <a:pt x="1" y="1"/>
                      <a:pt x="1" y="0"/>
                      <a:pt x="1" y="0"/>
                    </a:cubicBezTo>
                  </a:path>
                </a:pathLst>
              </a:custGeom>
              <a:solidFill>
                <a:srgbClr val="8E8F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4" name="Freeform 362">
                <a:extLst>
                  <a:ext uri="{FF2B5EF4-FFF2-40B4-BE49-F238E27FC236}">
                    <a16:creationId xmlns:a16="http://schemas.microsoft.com/office/drawing/2014/main" id="{4E033DF8-938D-4A04-9EC2-083A97EB9079}"/>
                  </a:ext>
                </a:extLst>
              </p:cNvPr>
              <p:cNvSpPr>
                <a:spLocks noEditPoints="1"/>
              </p:cNvSpPr>
              <p:nvPr/>
            </p:nvSpPr>
            <p:spPr bwMode="auto">
              <a:xfrm>
                <a:off x="4320" y="3691"/>
                <a:ext cx="86" cy="260"/>
              </a:xfrm>
              <a:custGeom>
                <a:avLst/>
                <a:gdLst>
                  <a:gd name="T0" fmla="*/ 36 w 36"/>
                  <a:gd name="T1" fmla="*/ 76 h 109"/>
                  <a:gd name="T2" fmla="*/ 36 w 36"/>
                  <a:gd name="T3" fmla="*/ 78 h 109"/>
                  <a:gd name="T4" fmla="*/ 36 w 36"/>
                  <a:gd name="T5" fmla="*/ 79 h 109"/>
                  <a:gd name="T6" fmla="*/ 36 w 36"/>
                  <a:gd name="T7" fmla="*/ 76 h 109"/>
                  <a:gd name="T8" fmla="*/ 36 w 36"/>
                  <a:gd name="T9" fmla="*/ 68 h 109"/>
                  <a:gd name="T10" fmla="*/ 36 w 36"/>
                  <a:gd name="T11" fmla="*/ 71 h 109"/>
                  <a:gd name="T12" fmla="*/ 36 w 36"/>
                  <a:gd name="T13" fmla="*/ 69 h 109"/>
                  <a:gd name="T14" fmla="*/ 36 w 36"/>
                  <a:gd name="T15" fmla="*/ 68 h 109"/>
                  <a:gd name="T16" fmla="*/ 22 w 36"/>
                  <a:gd name="T17" fmla="*/ 60 h 109"/>
                  <a:gd name="T18" fmla="*/ 23 w 36"/>
                  <a:gd name="T19" fmla="*/ 75 h 109"/>
                  <a:gd name="T20" fmla="*/ 17 w 36"/>
                  <a:gd name="T21" fmla="*/ 96 h 109"/>
                  <a:gd name="T22" fmla="*/ 9 w 36"/>
                  <a:gd name="T23" fmla="*/ 107 h 109"/>
                  <a:gd name="T24" fmla="*/ 15 w 36"/>
                  <a:gd name="T25" fmla="*/ 109 h 109"/>
                  <a:gd name="T26" fmla="*/ 24 w 36"/>
                  <a:gd name="T27" fmla="*/ 106 h 109"/>
                  <a:gd name="T28" fmla="*/ 35 w 36"/>
                  <a:gd name="T29" fmla="*/ 89 h 109"/>
                  <a:gd name="T30" fmla="*/ 35 w 36"/>
                  <a:gd name="T31" fmla="*/ 89 h 109"/>
                  <a:gd name="T32" fmla="*/ 36 w 36"/>
                  <a:gd name="T33" fmla="*/ 85 h 109"/>
                  <a:gd name="T34" fmla="*/ 36 w 36"/>
                  <a:gd name="T35" fmla="*/ 81 h 109"/>
                  <a:gd name="T36" fmla="*/ 25 w 36"/>
                  <a:gd name="T37" fmla="*/ 62 h 109"/>
                  <a:gd name="T38" fmla="*/ 22 w 36"/>
                  <a:gd name="T39" fmla="*/ 60 h 109"/>
                  <a:gd name="T40" fmla="*/ 15 w 36"/>
                  <a:gd name="T41" fmla="*/ 40 h 109"/>
                  <a:gd name="T42" fmla="*/ 16 w 36"/>
                  <a:gd name="T43" fmla="*/ 41 h 109"/>
                  <a:gd name="T44" fmla="*/ 18 w 36"/>
                  <a:gd name="T45" fmla="*/ 45 h 109"/>
                  <a:gd name="T46" fmla="*/ 19 w 36"/>
                  <a:gd name="T47" fmla="*/ 47 h 109"/>
                  <a:gd name="T48" fmla="*/ 24 w 36"/>
                  <a:gd name="T49" fmla="*/ 51 h 109"/>
                  <a:gd name="T50" fmla="*/ 18 w 36"/>
                  <a:gd name="T51" fmla="*/ 41 h 109"/>
                  <a:gd name="T52" fmla="*/ 15 w 36"/>
                  <a:gd name="T53" fmla="*/ 40 h 109"/>
                  <a:gd name="T54" fmla="*/ 0 w 36"/>
                  <a:gd name="T55" fmla="*/ 0 h 109"/>
                  <a:gd name="T56" fmla="*/ 2 w 36"/>
                  <a:gd name="T57" fmla="*/ 7 h 109"/>
                  <a:gd name="T58" fmla="*/ 3 w 36"/>
                  <a:gd name="T59" fmla="*/ 7 h 109"/>
                  <a:gd name="T60" fmla="*/ 0 w 36"/>
                  <a:gd name="T61" fmla="*/ 0 h 109"/>
                  <a:gd name="T62" fmla="*/ 0 w 36"/>
                  <a:gd name="T63" fmla="*/ 0 h 109"/>
                  <a:gd name="T64" fmla="*/ 0 w 36"/>
                  <a:gd name="T65" fmla="*/ 0 h 109"/>
                  <a:gd name="T66" fmla="*/ 0 w 36"/>
                  <a:gd name="T6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109">
                    <a:moveTo>
                      <a:pt x="36" y="76"/>
                    </a:moveTo>
                    <a:cubicBezTo>
                      <a:pt x="36" y="77"/>
                      <a:pt x="36" y="77"/>
                      <a:pt x="36" y="78"/>
                    </a:cubicBezTo>
                    <a:cubicBezTo>
                      <a:pt x="36" y="78"/>
                      <a:pt x="36" y="78"/>
                      <a:pt x="36" y="79"/>
                    </a:cubicBezTo>
                    <a:cubicBezTo>
                      <a:pt x="36" y="78"/>
                      <a:pt x="36" y="77"/>
                      <a:pt x="36" y="76"/>
                    </a:cubicBezTo>
                    <a:moveTo>
                      <a:pt x="36" y="68"/>
                    </a:moveTo>
                    <a:cubicBezTo>
                      <a:pt x="36" y="69"/>
                      <a:pt x="36" y="70"/>
                      <a:pt x="36" y="71"/>
                    </a:cubicBezTo>
                    <a:cubicBezTo>
                      <a:pt x="36" y="70"/>
                      <a:pt x="36" y="70"/>
                      <a:pt x="36" y="69"/>
                    </a:cubicBezTo>
                    <a:cubicBezTo>
                      <a:pt x="36" y="69"/>
                      <a:pt x="36" y="68"/>
                      <a:pt x="36" y="68"/>
                    </a:cubicBezTo>
                    <a:moveTo>
                      <a:pt x="22" y="60"/>
                    </a:moveTo>
                    <a:cubicBezTo>
                      <a:pt x="23" y="65"/>
                      <a:pt x="24" y="70"/>
                      <a:pt x="23" y="75"/>
                    </a:cubicBezTo>
                    <a:cubicBezTo>
                      <a:pt x="23" y="84"/>
                      <a:pt x="20" y="91"/>
                      <a:pt x="17" y="96"/>
                    </a:cubicBezTo>
                    <a:cubicBezTo>
                      <a:pt x="14" y="102"/>
                      <a:pt x="11" y="105"/>
                      <a:pt x="9" y="107"/>
                    </a:cubicBezTo>
                    <a:cubicBezTo>
                      <a:pt x="11" y="108"/>
                      <a:pt x="13" y="109"/>
                      <a:pt x="15" y="109"/>
                    </a:cubicBezTo>
                    <a:cubicBezTo>
                      <a:pt x="18" y="109"/>
                      <a:pt x="21" y="108"/>
                      <a:pt x="24" y="106"/>
                    </a:cubicBezTo>
                    <a:cubicBezTo>
                      <a:pt x="29" y="103"/>
                      <a:pt x="33" y="97"/>
                      <a:pt x="35" y="89"/>
                    </a:cubicBezTo>
                    <a:cubicBezTo>
                      <a:pt x="35" y="89"/>
                      <a:pt x="35" y="89"/>
                      <a:pt x="35" y="89"/>
                    </a:cubicBezTo>
                    <a:cubicBezTo>
                      <a:pt x="35" y="88"/>
                      <a:pt x="35" y="86"/>
                      <a:pt x="36" y="85"/>
                    </a:cubicBezTo>
                    <a:cubicBezTo>
                      <a:pt x="36" y="84"/>
                      <a:pt x="36" y="82"/>
                      <a:pt x="36" y="81"/>
                    </a:cubicBezTo>
                    <a:cubicBezTo>
                      <a:pt x="33" y="72"/>
                      <a:pt x="29" y="66"/>
                      <a:pt x="25" y="62"/>
                    </a:cubicBezTo>
                    <a:cubicBezTo>
                      <a:pt x="24" y="61"/>
                      <a:pt x="23" y="60"/>
                      <a:pt x="22" y="60"/>
                    </a:cubicBezTo>
                    <a:moveTo>
                      <a:pt x="15" y="40"/>
                    </a:moveTo>
                    <a:cubicBezTo>
                      <a:pt x="16" y="41"/>
                      <a:pt x="16" y="41"/>
                      <a:pt x="16" y="41"/>
                    </a:cubicBezTo>
                    <a:cubicBezTo>
                      <a:pt x="17" y="43"/>
                      <a:pt x="17" y="44"/>
                      <a:pt x="18" y="45"/>
                    </a:cubicBezTo>
                    <a:cubicBezTo>
                      <a:pt x="18" y="46"/>
                      <a:pt x="18" y="47"/>
                      <a:pt x="19" y="47"/>
                    </a:cubicBezTo>
                    <a:cubicBezTo>
                      <a:pt x="21" y="48"/>
                      <a:pt x="22" y="50"/>
                      <a:pt x="24" y="51"/>
                    </a:cubicBezTo>
                    <a:cubicBezTo>
                      <a:pt x="22" y="48"/>
                      <a:pt x="20" y="44"/>
                      <a:pt x="18" y="41"/>
                    </a:cubicBezTo>
                    <a:cubicBezTo>
                      <a:pt x="17" y="41"/>
                      <a:pt x="16" y="40"/>
                      <a:pt x="15" y="40"/>
                    </a:cubicBezTo>
                    <a:moveTo>
                      <a:pt x="0" y="0"/>
                    </a:moveTo>
                    <a:cubicBezTo>
                      <a:pt x="1" y="2"/>
                      <a:pt x="1" y="5"/>
                      <a:pt x="2" y="7"/>
                    </a:cubicBezTo>
                    <a:cubicBezTo>
                      <a:pt x="2" y="7"/>
                      <a:pt x="2" y="7"/>
                      <a:pt x="3" y="7"/>
                    </a:cubicBezTo>
                    <a:cubicBezTo>
                      <a:pt x="1" y="3"/>
                      <a:pt x="0" y="0"/>
                      <a:pt x="0" y="0"/>
                    </a:cubicBez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5" name="Freeform 363">
                <a:extLst>
                  <a:ext uri="{FF2B5EF4-FFF2-40B4-BE49-F238E27FC236}">
                    <a16:creationId xmlns:a16="http://schemas.microsoft.com/office/drawing/2014/main" id="{2B9B5E04-43B6-4E63-ACA4-8B199621A020}"/>
                  </a:ext>
                </a:extLst>
              </p:cNvPr>
              <p:cNvSpPr>
                <a:spLocks/>
              </p:cNvSpPr>
              <p:nvPr/>
            </p:nvSpPr>
            <p:spPr bwMode="auto">
              <a:xfrm>
                <a:off x="4325" y="3707"/>
                <a:ext cx="38" cy="81"/>
              </a:xfrm>
              <a:custGeom>
                <a:avLst/>
                <a:gdLst>
                  <a:gd name="T0" fmla="*/ 0 w 16"/>
                  <a:gd name="T1" fmla="*/ 0 h 34"/>
                  <a:gd name="T2" fmla="*/ 4 w 16"/>
                  <a:gd name="T3" fmla="*/ 10 h 34"/>
                  <a:gd name="T4" fmla="*/ 9 w 16"/>
                  <a:gd name="T5" fmla="*/ 24 h 34"/>
                  <a:gd name="T6" fmla="*/ 12 w 16"/>
                  <a:gd name="T7" fmla="*/ 31 h 34"/>
                  <a:gd name="T8" fmla="*/ 13 w 16"/>
                  <a:gd name="T9" fmla="*/ 32 h 34"/>
                  <a:gd name="T10" fmla="*/ 13 w 16"/>
                  <a:gd name="T11" fmla="*/ 33 h 34"/>
                  <a:gd name="T12" fmla="*/ 16 w 16"/>
                  <a:gd name="T13" fmla="*/ 34 h 34"/>
                  <a:gd name="T14" fmla="*/ 11 w 16"/>
                  <a:gd name="T15" fmla="*/ 25 h 34"/>
                  <a:gd name="T16" fmla="*/ 5 w 16"/>
                  <a:gd name="T17" fmla="*/ 13 h 34"/>
                  <a:gd name="T18" fmla="*/ 1 w 16"/>
                  <a:gd name="T19" fmla="*/ 0 h 34"/>
                  <a:gd name="T20" fmla="*/ 0 w 16"/>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4">
                    <a:moveTo>
                      <a:pt x="0" y="0"/>
                    </a:moveTo>
                    <a:cubicBezTo>
                      <a:pt x="1" y="3"/>
                      <a:pt x="2" y="7"/>
                      <a:pt x="4" y="10"/>
                    </a:cubicBezTo>
                    <a:cubicBezTo>
                      <a:pt x="5" y="15"/>
                      <a:pt x="7" y="20"/>
                      <a:pt x="9" y="24"/>
                    </a:cubicBezTo>
                    <a:cubicBezTo>
                      <a:pt x="10" y="27"/>
                      <a:pt x="11" y="29"/>
                      <a:pt x="12" y="31"/>
                    </a:cubicBezTo>
                    <a:cubicBezTo>
                      <a:pt x="13" y="32"/>
                      <a:pt x="13" y="32"/>
                      <a:pt x="13" y="32"/>
                    </a:cubicBezTo>
                    <a:cubicBezTo>
                      <a:pt x="13" y="33"/>
                      <a:pt x="13" y="33"/>
                      <a:pt x="13" y="33"/>
                    </a:cubicBezTo>
                    <a:cubicBezTo>
                      <a:pt x="14" y="33"/>
                      <a:pt x="15" y="34"/>
                      <a:pt x="16" y="34"/>
                    </a:cubicBezTo>
                    <a:cubicBezTo>
                      <a:pt x="14" y="31"/>
                      <a:pt x="13" y="28"/>
                      <a:pt x="11" y="25"/>
                    </a:cubicBezTo>
                    <a:cubicBezTo>
                      <a:pt x="9" y="22"/>
                      <a:pt x="7" y="17"/>
                      <a:pt x="5" y="13"/>
                    </a:cubicBezTo>
                    <a:cubicBezTo>
                      <a:pt x="3" y="9"/>
                      <a:pt x="2" y="4"/>
                      <a:pt x="1" y="0"/>
                    </a:cubicBezTo>
                    <a:cubicBezTo>
                      <a:pt x="0" y="0"/>
                      <a:pt x="0" y="0"/>
                      <a:pt x="0"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6" name="Freeform 364">
                <a:extLst>
                  <a:ext uri="{FF2B5EF4-FFF2-40B4-BE49-F238E27FC236}">
                    <a16:creationId xmlns:a16="http://schemas.microsoft.com/office/drawing/2014/main" id="{6D0F4A75-1F3E-4F52-B4F6-B016F4D15DBB}"/>
                  </a:ext>
                </a:extLst>
              </p:cNvPr>
              <p:cNvSpPr>
                <a:spLocks/>
              </p:cNvSpPr>
              <p:nvPr/>
            </p:nvSpPr>
            <p:spPr bwMode="auto">
              <a:xfrm>
                <a:off x="4317" y="3676"/>
                <a:ext cx="3" cy="15"/>
              </a:xfrm>
              <a:custGeom>
                <a:avLst/>
                <a:gdLst>
                  <a:gd name="T0" fmla="*/ 0 w 1"/>
                  <a:gd name="T1" fmla="*/ 0 h 6"/>
                  <a:gd name="T2" fmla="*/ 1 w 1"/>
                  <a:gd name="T3" fmla="*/ 6 h 6"/>
                  <a:gd name="T4" fmla="*/ 1 w 1"/>
                  <a:gd name="T5" fmla="*/ 6 h 6"/>
                  <a:gd name="T6" fmla="*/ 0 w 1"/>
                  <a:gd name="T7" fmla="*/ 0 h 6"/>
                </a:gdLst>
                <a:ahLst/>
                <a:cxnLst>
                  <a:cxn ang="0">
                    <a:pos x="T0" y="T1"/>
                  </a:cxn>
                  <a:cxn ang="0">
                    <a:pos x="T2" y="T3"/>
                  </a:cxn>
                  <a:cxn ang="0">
                    <a:pos x="T4" y="T5"/>
                  </a:cxn>
                  <a:cxn ang="0">
                    <a:pos x="T6" y="T7"/>
                  </a:cxn>
                </a:cxnLst>
                <a:rect l="0" t="0" r="r" b="b"/>
                <a:pathLst>
                  <a:path w="1" h="6">
                    <a:moveTo>
                      <a:pt x="0" y="0"/>
                    </a:moveTo>
                    <a:cubicBezTo>
                      <a:pt x="0" y="2"/>
                      <a:pt x="1" y="4"/>
                      <a:pt x="1" y="6"/>
                    </a:cubicBezTo>
                    <a:cubicBezTo>
                      <a:pt x="1" y="6"/>
                      <a:pt x="1" y="6"/>
                      <a:pt x="1" y="6"/>
                    </a:cubicBezTo>
                    <a:cubicBezTo>
                      <a:pt x="1" y="4"/>
                      <a:pt x="0" y="2"/>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7" name="Freeform 365">
                <a:extLst>
                  <a:ext uri="{FF2B5EF4-FFF2-40B4-BE49-F238E27FC236}">
                    <a16:creationId xmlns:a16="http://schemas.microsoft.com/office/drawing/2014/main" id="{5EC75BC2-BE26-4DF8-8BC1-EC9D086D814E}"/>
                  </a:ext>
                </a:extLst>
              </p:cNvPr>
              <p:cNvSpPr>
                <a:spLocks/>
              </p:cNvSpPr>
              <p:nvPr/>
            </p:nvSpPr>
            <p:spPr bwMode="auto">
              <a:xfrm>
                <a:off x="4365" y="3803"/>
                <a:ext cx="41" cy="81"/>
              </a:xfrm>
              <a:custGeom>
                <a:avLst/>
                <a:gdLst>
                  <a:gd name="T0" fmla="*/ 0 w 17"/>
                  <a:gd name="T1" fmla="*/ 0 h 34"/>
                  <a:gd name="T2" fmla="*/ 3 w 17"/>
                  <a:gd name="T3" fmla="*/ 13 h 34"/>
                  <a:gd name="T4" fmla="*/ 6 w 17"/>
                  <a:gd name="T5" fmla="*/ 15 h 34"/>
                  <a:gd name="T6" fmla="*/ 17 w 17"/>
                  <a:gd name="T7" fmla="*/ 34 h 34"/>
                  <a:gd name="T8" fmla="*/ 17 w 17"/>
                  <a:gd name="T9" fmla="*/ 32 h 34"/>
                  <a:gd name="T10" fmla="*/ 17 w 17"/>
                  <a:gd name="T11" fmla="*/ 31 h 34"/>
                  <a:gd name="T12" fmla="*/ 17 w 17"/>
                  <a:gd name="T13" fmla="*/ 29 h 34"/>
                  <a:gd name="T14" fmla="*/ 17 w 17"/>
                  <a:gd name="T15" fmla="*/ 24 h 34"/>
                  <a:gd name="T16" fmla="*/ 17 w 17"/>
                  <a:gd name="T17" fmla="*/ 21 h 34"/>
                  <a:gd name="T18" fmla="*/ 17 w 17"/>
                  <a:gd name="T19" fmla="*/ 21 h 34"/>
                  <a:gd name="T20" fmla="*/ 16 w 17"/>
                  <a:gd name="T21" fmla="*/ 19 h 34"/>
                  <a:gd name="T22" fmla="*/ 7 w 17"/>
                  <a:gd name="T23" fmla="*/ 7 h 34"/>
                  <a:gd name="T24" fmla="*/ 5 w 17"/>
                  <a:gd name="T25" fmla="*/ 4 h 34"/>
                  <a:gd name="T26" fmla="*/ 5 w 17"/>
                  <a:gd name="T27" fmla="*/ 4 h 34"/>
                  <a:gd name="T28" fmla="*/ 0 w 17"/>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34">
                    <a:moveTo>
                      <a:pt x="0" y="0"/>
                    </a:moveTo>
                    <a:cubicBezTo>
                      <a:pt x="1" y="4"/>
                      <a:pt x="3" y="9"/>
                      <a:pt x="3" y="13"/>
                    </a:cubicBezTo>
                    <a:cubicBezTo>
                      <a:pt x="4" y="13"/>
                      <a:pt x="5" y="14"/>
                      <a:pt x="6" y="15"/>
                    </a:cubicBezTo>
                    <a:cubicBezTo>
                      <a:pt x="10" y="19"/>
                      <a:pt x="14" y="25"/>
                      <a:pt x="17" y="34"/>
                    </a:cubicBezTo>
                    <a:cubicBezTo>
                      <a:pt x="17" y="33"/>
                      <a:pt x="17" y="32"/>
                      <a:pt x="17" y="32"/>
                    </a:cubicBezTo>
                    <a:cubicBezTo>
                      <a:pt x="17" y="31"/>
                      <a:pt x="17" y="31"/>
                      <a:pt x="17" y="31"/>
                    </a:cubicBezTo>
                    <a:cubicBezTo>
                      <a:pt x="17" y="30"/>
                      <a:pt x="17" y="30"/>
                      <a:pt x="17" y="29"/>
                    </a:cubicBezTo>
                    <a:cubicBezTo>
                      <a:pt x="17" y="27"/>
                      <a:pt x="17" y="26"/>
                      <a:pt x="17" y="24"/>
                    </a:cubicBezTo>
                    <a:cubicBezTo>
                      <a:pt x="17" y="23"/>
                      <a:pt x="17" y="22"/>
                      <a:pt x="17" y="21"/>
                    </a:cubicBezTo>
                    <a:cubicBezTo>
                      <a:pt x="17" y="21"/>
                      <a:pt x="17" y="21"/>
                      <a:pt x="17" y="21"/>
                    </a:cubicBezTo>
                    <a:cubicBezTo>
                      <a:pt x="16" y="20"/>
                      <a:pt x="16" y="19"/>
                      <a:pt x="16" y="19"/>
                    </a:cubicBezTo>
                    <a:cubicBezTo>
                      <a:pt x="13" y="15"/>
                      <a:pt x="10" y="11"/>
                      <a:pt x="7" y="7"/>
                    </a:cubicBezTo>
                    <a:cubicBezTo>
                      <a:pt x="6" y="6"/>
                      <a:pt x="6" y="5"/>
                      <a:pt x="5" y="4"/>
                    </a:cubicBezTo>
                    <a:cubicBezTo>
                      <a:pt x="5" y="4"/>
                      <a:pt x="5" y="4"/>
                      <a:pt x="5" y="4"/>
                    </a:cubicBezTo>
                    <a:cubicBezTo>
                      <a:pt x="3" y="3"/>
                      <a:pt x="2"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8" name="Freeform 366">
                <a:extLst>
                  <a:ext uri="{FF2B5EF4-FFF2-40B4-BE49-F238E27FC236}">
                    <a16:creationId xmlns:a16="http://schemas.microsoft.com/office/drawing/2014/main" id="{F0036A6C-04F3-4787-A339-BB5726886874}"/>
                  </a:ext>
                </a:extLst>
              </p:cNvPr>
              <p:cNvSpPr>
                <a:spLocks/>
              </p:cNvSpPr>
              <p:nvPr/>
            </p:nvSpPr>
            <p:spPr bwMode="auto">
              <a:xfrm>
                <a:off x="4320" y="3691"/>
                <a:ext cx="31" cy="76"/>
              </a:xfrm>
              <a:custGeom>
                <a:avLst/>
                <a:gdLst>
                  <a:gd name="T0" fmla="*/ 0 w 13"/>
                  <a:gd name="T1" fmla="*/ 0 h 32"/>
                  <a:gd name="T2" fmla="*/ 3 w 13"/>
                  <a:gd name="T3" fmla="*/ 7 h 32"/>
                  <a:gd name="T4" fmla="*/ 7 w 13"/>
                  <a:gd name="T5" fmla="*/ 20 h 32"/>
                  <a:gd name="T6" fmla="*/ 13 w 13"/>
                  <a:gd name="T7" fmla="*/ 32 h 32"/>
                  <a:gd name="T8" fmla="*/ 13 w 13"/>
                  <a:gd name="T9" fmla="*/ 31 h 32"/>
                  <a:gd name="T10" fmla="*/ 0 w 13"/>
                  <a:gd name="T11" fmla="*/ 0 h 32"/>
                  <a:gd name="T12" fmla="*/ 0 w 13"/>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13" h="32">
                    <a:moveTo>
                      <a:pt x="0" y="0"/>
                    </a:moveTo>
                    <a:cubicBezTo>
                      <a:pt x="0" y="0"/>
                      <a:pt x="1" y="3"/>
                      <a:pt x="3" y="7"/>
                    </a:cubicBezTo>
                    <a:cubicBezTo>
                      <a:pt x="4" y="11"/>
                      <a:pt x="5" y="16"/>
                      <a:pt x="7" y="20"/>
                    </a:cubicBezTo>
                    <a:cubicBezTo>
                      <a:pt x="9" y="24"/>
                      <a:pt x="11" y="29"/>
                      <a:pt x="13" y="32"/>
                    </a:cubicBezTo>
                    <a:cubicBezTo>
                      <a:pt x="13" y="32"/>
                      <a:pt x="13" y="32"/>
                      <a:pt x="13" y="31"/>
                    </a:cubicBezTo>
                    <a:cubicBezTo>
                      <a:pt x="8" y="21"/>
                      <a:pt x="3" y="11"/>
                      <a:pt x="0" y="0"/>
                    </a:cubicBezTo>
                    <a:cubicBezTo>
                      <a:pt x="0" y="0"/>
                      <a:pt x="0" y="0"/>
                      <a:pt x="0" y="0"/>
                    </a:cubicBezTo>
                  </a:path>
                </a:pathLst>
              </a:custGeom>
              <a:solidFill>
                <a:srgbClr val="B515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9" name="Freeform 367">
                <a:extLst>
                  <a:ext uri="{FF2B5EF4-FFF2-40B4-BE49-F238E27FC236}">
                    <a16:creationId xmlns:a16="http://schemas.microsoft.com/office/drawing/2014/main" id="{0EFCAA56-98D9-456E-9EA8-EB0403C4D6E6}"/>
                  </a:ext>
                </a:extLst>
              </p:cNvPr>
              <p:cNvSpPr>
                <a:spLocks/>
              </p:cNvSpPr>
              <p:nvPr/>
            </p:nvSpPr>
            <p:spPr bwMode="auto">
              <a:xfrm>
                <a:off x="4377" y="3812"/>
                <a:ext cx="5" cy="8"/>
              </a:xfrm>
              <a:custGeom>
                <a:avLst/>
                <a:gdLst>
                  <a:gd name="T0" fmla="*/ 0 w 2"/>
                  <a:gd name="T1" fmla="*/ 0 h 3"/>
                  <a:gd name="T2" fmla="*/ 2 w 2"/>
                  <a:gd name="T3" fmla="*/ 3 h 3"/>
                  <a:gd name="T4" fmla="*/ 0 w 2"/>
                  <a:gd name="T5" fmla="*/ 0 h 3"/>
                </a:gdLst>
                <a:ahLst/>
                <a:cxnLst>
                  <a:cxn ang="0">
                    <a:pos x="T0" y="T1"/>
                  </a:cxn>
                  <a:cxn ang="0">
                    <a:pos x="T2" y="T3"/>
                  </a:cxn>
                  <a:cxn ang="0">
                    <a:pos x="T4" y="T5"/>
                  </a:cxn>
                </a:cxnLst>
                <a:rect l="0" t="0" r="r" b="b"/>
                <a:pathLst>
                  <a:path w="2" h="3">
                    <a:moveTo>
                      <a:pt x="0" y="0"/>
                    </a:moveTo>
                    <a:cubicBezTo>
                      <a:pt x="1" y="1"/>
                      <a:pt x="1" y="2"/>
                      <a:pt x="2" y="3"/>
                    </a:cubicBezTo>
                    <a:cubicBezTo>
                      <a:pt x="1" y="2"/>
                      <a:pt x="1" y="1"/>
                      <a:pt x="0" y="0"/>
                    </a:cubicBezTo>
                  </a:path>
                </a:pathLst>
              </a:custGeom>
              <a:solidFill>
                <a:srgbClr val="B9B8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0" name="Freeform 368">
                <a:extLst>
                  <a:ext uri="{FF2B5EF4-FFF2-40B4-BE49-F238E27FC236}">
                    <a16:creationId xmlns:a16="http://schemas.microsoft.com/office/drawing/2014/main" id="{0F83FA19-2A59-40EF-B80C-BD004558B393}"/>
                  </a:ext>
                </a:extLst>
              </p:cNvPr>
              <p:cNvSpPr>
                <a:spLocks noEditPoints="1"/>
              </p:cNvSpPr>
              <p:nvPr/>
            </p:nvSpPr>
            <p:spPr bwMode="auto">
              <a:xfrm>
                <a:off x="4635" y="367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1" name="Freeform 369">
                <a:extLst>
                  <a:ext uri="{FF2B5EF4-FFF2-40B4-BE49-F238E27FC236}">
                    <a16:creationId xmlns:a16="http://schemas.microsoft.com/office/drawing/2014/main" id="{BE27DB65-FC1B-431E-B28C-E19BB4CF23BF}"/>
                  </a:ext>
                </a:extLst>
              </p:cNvPr>
              <p:cNvSpPr>
                <a:spLocks noEditPoints="1"/>
              </p:cNvSpPr>
              <p:nvPr/>
            </p:nvSpPr>
            <p:spPr bwMode="auto">
              <a:xfrm>
                <a:off x="4635" y="367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path>
                </a:pathLst>
              </a:custGeom>
              <a:solidFill>
                <a:srgbClr val="003C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2" name="Freeform 370">
                <a:extLst>
                  <a:ext uri="{FF2B5EF4-FFF2-40B4-BE49-F238E27FC236}">
                    <a16:creationId xmlns:a16="http://schemas.microsoft.com/office/drawing/2014/main" id="{F5B2F2D6-4FA6-4988-BED7-EFF219A9620B}"/>
                  </a:ext>
                </a:extLst>
              </p:cNvPr>
              <p:cNvSpPr>
                <a:spLocks noEditPoints="1"/>
              </p:cNvSpPr>
              <p:nvPr/>
            </p:nvSpPr>
            <p:spPr bwMode="auto">
              <a:xfrm>
                <a:off x="4234" y="3263"/>
                <a:ext cx="749" cy="619"/>
              </a:xfrm>
              <a:custGeom>
                <a:avLst/>
                <a:gdLst>
                  <a:gd name="T0" fmla="*/ 31 w 314"/>
                  <a:gd name="T1" fmla="*/ 259 h 259"/>
                  <a:gd name="T2" fmla="*/ 31 w 314"/>
                  <a:gd name="T3" fmla="*/ 252 h 259"/>
                  <a:gd name="T4" fmla="*/ 29 w 314"/>
                  <a:gd name="T5" fmla="*/ 243 h 259"/>
                  <a:gd name="T6" fmla="*/ 27 w 314"/>
                  <a:gd name="T7" fmla="*/ 237 h 259"/>
                  <a:gd name="T8" fmla="*/ 27 w 314"/>
                  <a:gd name="T9" fmla="*/ 237 h 259"/>
                  <a:gd name="T10" fmla="*/ 25 w 314"/>
                  <a:gd name="T11" fmla="*/ 235 h 259"/>
                  <a:gd name="T12" fmla="*/ 25 w 314"/>
                  <a:gd name="T13" fmla="*/ 234 h 259"/>
                  <a:gd name="T14" fmla="*/ 24 w 314"/>
                  <a:gd name="T15" fmla="*/ 233 h 259"/>
                  <a:gd name="T16" fmla="*/ 25 w 314"/>
                  <a:gd name="T17" fmla="*/ 234 h 259"/>
                  <a:gd name="T18" fmla="*/ 23 w 314"/>
                  <a:gd name="T19" fmla="*/ 230 h 259"/>
                  <a:gd name="T20" fmla="*/ 23 w 314"/>
                  <a:gd name="T21" fmla="*/ 230 h 259"/>
                  <a:gd name="T22" fmla="*/ 21 w 314"/>
                  <a:gd name="T23" fmla="*/ 227 h 259"/>
                  <a:gd name="T24" fmla="*/ 21 w 314"/>
                  <a:gd name="T25" fmla="*/ 226 h 259"/>
                  <a:gd name="T26" fmla="*/ 20 w 314"/>
                  <a:gd name="T27" fmla="*/ 226 h 259"/>
                  <a:gd name="T28" fmla="*/ 19 w 314"/>
                  <a:gd name="T29" fmla="*/ 223 h 259"/>
                  <a:gd name="T30" fmla="*/ 11 w 314"/>
                  <a:gd name="T31" fmla="*/ 205 h 259"/>
                  <a:gd name="T32" fmla="*/ 11 w 314"/>
                  <a:gd name="T33" fmla="*/ 202 h 259"/>
                  <a:gd name="T34" fmla="*/ 10 w 314"/>
                  <a:gd name="T35" fmla="*/ 202 h 259"/>
                  <a:gd name="T36" fmla="*/ 8 w 314"/>
                  <a:gd name="T37" fmla="*/ 195 h 259"/>
                  <a:gd name="T38" fmla="*/ 6 w 314"/>
                  <a:gd name="T39" fmla="*/ 188 h 259"/>
                  <a:gd name="T40" fmla="*/ 1 w 314"/>
                  <a:gd name="T41" fmla="*/ 162 h 259"/>
                  <a:gd name="T42" fmla="*/ 2 w 314"/>
                  <a:gd name="T43" fmla="*/ 163 h 259"/>
                  <a:gd name="T44" fmla="*/ 1 w 314"/>
                  <a:gd name="T45" fmla="*/ 162 h 259"/>
                  <a:gd name="T46" fmla="*/ 1 w 314"/>
                  <a:gd name="T47" fmla="*/ 158 h 259"/>
                  <a:gd name="T48" fmla="*/ 1 w 314"/>
                  <a:gd name="T49" fmla="*/ 151 h 259"/>
                  <a:gd name="T50" fmla="*/ 1 w 314"/>
                  <a:gd name="T51" fmla="*/ 153 h 259"/>
                  <a:gd name="T52" fmla="*/ 1 w 314"/>
                  <a:gd name="T53" fmla="*/ 151 h 259"/>
                  <a:gd name="T54" fmla="*/ 312 w 314"/>
                  <a:gd name="T55" fmla="*/ 169 h 259"/>
                  <a:gd name="T56" fmla="*/ 310 w 314"/>
                  <a:gd name="T57" fmla="*/ 179 h 259"/>
                  <a:gd name="T58" fmla="*/ 313 w 314"/>
                  <a:gd name="T59" fmla="*/ 141 h 259"/>
                  <a:gd name="T60" fmla="*/ 0 w 314"/>
                  <a:gd name="T61" fmla="*/ 150 h 259"/>
                  <a:gd name="T62" fmla="*/ 0 w 314"/>
                  <a:gd name="T63" fmla="*/ 141 h 259"/>
                  <a:gd name="T64" fmla="*/ 6 w 314"/>
                  <a:gd name="T65" fmla="*/ 94 h 259"/>
                  <a:gd name="T66" fmla="*/ 12 w 314"/>
                  <a:gd name="T67" fmla="*/ 77 h 259"/>
                  <a:gd name="T68" fmla="*/ 33 w 314"/>
                  <a:gd name="T69" fmla="*/ 43 h 259"/>
                  <a:gd name="T70" fmla="*/ 32 w 314"/>
                  <a:gd name="T71" fmla="*/ 44 h 259"/>
                  <a:gd name="T72" fmla="*/ 32 w 314"/>
                  <a:gd name="T73" fmla="*/ 44 h 259"/>
                  <a:gd name="T74" fmla="*/ 33 w 314"/>
                  <a:gd name="T75" fmla="*/ 43 h 259"/>
                  <a:gd name="T76" fmla="*/ 42 w 314"/>
                  <a:gd name="T77" fmla="*/ 33 h 259"/>
                  <a:gd name="T78" fmla="*/ 43 w 314"/>
                  <a:gd name="T79" fmla="*/ 33 h 259"/>
                  <a:gd name="T80" fmla="*/ 43 w 314"/>
                  <a:gd name="T81" fmla="*/ 32 h 259"/>
                  <a:gd name="T82" fmla="*/ 47 w 314"/>
                  <a:gd name="T83" fmla="*/ 29 h 259"/>
                  <a:gd name="T84" fmla="*/ 55 w 314"/>
                  <a:gd name="T85" fmla="*/ 22 h 259"/>
                  <a:gd name="T86" fmla="*/ 62 w 314"/>
                  <a:gd name="T87" fmla="*/ 17 h 259"/>
                  <a:gd name="T88" fmla="*/ 58 w 314"/>
                  <a:gd name="T89" fmla="*/ 20 h 259"/>
                  <a:gd name="T90" fmla="*/ 62 w 314"/>
                  <a:gd name="T91" fmla="*/ 17 h 259"/>
                  <a:gd name="T92" fmla="*/ 92 w 314"/>
                  <a:gd name="T93" fmla="*/ 0 h 259"/>
                  <a:gd name="T94" fmla="*/ 63 w 314"/>
                  <a:gd name="T95" fmla="*/ 16 h 259"/>
                  <a:gd name="T96" fmla="*/ 82 w 314"/>
                  <a:gd name="T97" fmla="*/ 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4" h="259">
                    <a:moveTo>
                      <a:pt x="31" y="252"/>
                    </a:moveTo>
                    <a:cubicBezTo>
                      <a:pt x="32" y="255"/>
                      <a:pt x="32" y="257"/>
                      <a:pt x="31" y="259"/>
                    </a:cubicBezTo>
                    <a:cubicBezTo>
                      <a:pt x="31" y="259"/>
                      <a:pt x="31" y="259"/>
                      <a:pt x="31" y="259"/>
                    </a:cubicBezTo>
                    <a:cubicBezTo>
                      <a:pt x="32" y="257"/>
                      <a:pt x="32" y="255"/>
                      <a:pt x="31" y="252"/>
                    </a:cubicBezTo>
                    <a:moveTo>
                      <a:pt x="29" y="241"/>
                    </a:moveTo>
                    <a:cubicBezTo>
                      <a:pt x="29" y="243"/>
                      <a:pt x="29" y="243"/>
                      <a:pt x="29" y="243"/>
                    </a:cubicBezTo>
                    <a:cubicBezTo>
                      <a:pt x="29" y="243"/>
                      <a:pt x="29" y="242"/>
                      <a:pt x="29" y="241"/>
                    </a:cubicBezTo>
                    <a:moveTo>
                      <a:pt x="27" y="237"/>
                    </a:moveTo>
                    <a:cubicBezTo>
                      <a:pt x="27" y="239"/>
                      <a:pt x="27" y="239"/>
                      <a:pt x="27" y="239"/>
                    </a:cubicBezTo>
                    <a:cubicBezTo>
                      <a:pt x="27" y="238"/>
                      <a:pt x="27" y="238"/>
                      <a:pt x="27" y="237"/>
                    </a:cubicBezTo>
                    <a:moveTo>
                      <a:pt x="25" y="234"/>
                    </a:moveTo>
                    <a:cubicBezTo>
                      <a:pt x="25" y="235"/>
                      <a:pt x="25" y="235"/>
                      <a:pt x="25" y="235"/>
                    </a:cubicBezTo>
                    <a:cubicBezTo>
                      <a:pt x="25" y="235"/>
                      <a:pt x="25" y="235"/>
                      <a:pt x="25" y="235"/>
                    </a:cubicBezTo>
                    <a:cubicBezTo>
                      <a:pt x="25" y="235"/>
                      <a:pt x="25" y="234"/>
                      <a:pt x="25" y="234"/>
                    </a:cubicBezTo>
                    <a:moveTo>
                      <a:pt x="24" y="232"/>
                    </a:moveTo>
                    <a:cubicBezTo>
                      <a:pt x="24" y="233"/>
                      <a:pt x="24" y="233"/>
                      <a:pt x="24" y="233"/>
                    </a:cubicBezTo>
                    <a:cubicBezTo>
                      <a:pt x="25" y="234"/>
                      <a:pt x="25" y="234"/>
                      <a:pt x="25" y="234"/>
                    </a:cubicBezTo>
                    <a:cubicBezTo>
                      <a:pt x="25" y="234"/>
                      <a:pt x="25" y="234"/>
                      <a:pt x="25" y="234"/>
                    </a:cubicBezTo>
                    <a:cubicBezTo>
                      <a:pt x="24" y="232"/>
                      <a:pt x="24" y="232"/>
                      <a:pt x="24" y="232"/>
                    </a:cubicBezTo>
                    <a:moveTo>
                      <a:pt x="23" y="230"/>
                    </a:moveTo>
                    <a:cubicBezTo>
                      <a:pt x="23" y="230"/>
                      <a:pt x="23" y="231"/>
                      <a:pt x="23" y="231"/>
                    </a:cubicBezTo>
                    <a:cubicBezTo>
                      <a:pt x="23" y="231"/>
                      <a:pt x="23" y="230"/>
                      <a:pt x="23" y="230"/>
                    </a:cubicBezTo>
                    <a:moveTo>
                      <a:pt x="21" y="226"/>
                    </a:moveTo>
                    <a:cubicBezTo>
                      <a:pt x="21" y="227"/>
                      <a:pt x="21" y="227"/>
                      <a:pt x="21" y="227"/>
                    </a:cubicBezTo>
                    <a:cubicBezTo>
                      <a:pt x="21" y="227"/>
                      <a:pt x="21" y="227"/>
                      <a:pt x="21" y="227"/>
                    </a:cubicBezTo>
                    <a:cubicBezTo>
                      <a:pt x="21" y="227"/>
                      <a:pt x="21" y="226"/>
                      <a:pt x="21" y="226"/>
                    </a:cubicBezTo>
                    <a:moveTo>
                      <a:pt x="19" y="223"/>
                    </a:moveTo>
                    <a:cubicBezTo>
                      <a:pt x="19" y="224"/>
                      <a:pt x="20" y="225"/>
                      <a:pt x="20" y="226"/>
                    </a:cubicBezTo>
                    <a:cubicBezTo>
                      <a:pt x="20" y="225"/>
                      <a:pt x="20" y="225"/>
                      <a:pt x="20" y="225"/>
                    </a:cubicBezTo>
                    <a:cubicBezTo>
                      <a:pt x="20" y="224"/>
                      <a:pt x="19" y="224"/>
                      <a:pt x="19" y="223"/>
                    </a:cubicBezTo>
                    <a:moveTo>
                      <a:pt x="11" y="202"/>
                    </a:moveTo>
                    <a:cubicBezTo>
                      <a:pt x="11" y="203"/>
                      <a:pt x="11" y="204"/>
                      <a:pt x="11" y="205"/>
                    </a:cubicBezTo>
                    <a:cubicBezTo>
                      <a:pt x="11" y="204"/>
                      <a:pt x="11" y="203"/>
                      <a:pt x="11" y="203"/>
                    </a:cubicBezTo>
                    <a:cubicBezTo>
                      <a:pt x="11" y="203"/>
                      <a:pt x="11" y="202"/>
                      <a:pt x="11" y="202"/>
                    </a:cubicBezTo>
                    <a:moveTo>
                      <a:pt x="6" y="188"/>
                    </a:moveTo>
                    <a:cubicBezTo>
                      <a:pt x="8" y="193"/>
                      <a:pt x="9" y="197"/>
                      <a:pt x="10" y="202"/>
                    </a:cubicBezTo>
                    <a:cubicBezTo>
                      <a:pt x="10" y="201"/>
                      <a:pt x="10" y="201"/>
                      <a:pt x="10" y="201"/>
                    </a:cubicBezTo>
                    <a:cubicBezTo>
                      <a:pt x="10" y="199"/>
                      <a:pt x="9" y="197"/>
                      <a:pt x="8" y="195"/>
                    </a:cubicBezTo>
                    <a:cubicBezTo>
                      <a:pt x="8" y="194"/>
                      <a:pt x="7" y="192"/>
                      <a:pt x="7" y="190"/>
                    </a:cubicBezTo>
                    <a:cubicBezTo>
                      <a:pt x="7" y="189"/>
                      <a:pt x="7" y="189"/>
                      <a:pt x="6" y="188"/>
                    </a:cubicBezTo>
                    <a:moveTo>
                      <a:pt x="1" y="157"/>
                    </a:moveTo>
                    <a:cubicBezTo>
                      <a:pt x="1" y="159"/>
                      <a:pt x="1" y="160"/>
                      <a:pt x="1" y="162"/>
                    </a:cubicBezTo>
                    <a:cubicBezTo>
                      <a:pt x="2" y="164"/>
                      <a:pt x="2" y="165"/>
                      <a:pt x="2" y="167"/>
                    </a:cubicBezTo>
                    <a:cubicBezTo>
                      <a:pt x="2" y="166"/>
                      <a:pt x="2" y="164"/>
                      <a:pt x="2" y="163"/>
                    </a:cubicBezTo>
                    <a:cubicBezTo>
                      <a:pt x="2" y="162"/>
                      <a:pt x="2" y="162"/>
                      <a:pt x="1" y="162"/>
                    </a:cubicBezTo>
                    <a:cubicBezTo>
                      <a:pt x="1" y="162"/>
                      <a:pt x="1" y="162"/>
                      <a:pt x="1" y="162"/>
                    </a:cubicBezTo>
                    <a:cubicBezTo>
                      <a:pt x="1" y="162"/>
                      <a:pt x="1" y="161"/>
                      <a:pt x="1" y="160"/>
                    </a:cubicBezTo>
                    <a:cubicBezTo>
                      <a:pt x="1" y="159"/>
                      <a:pt x="1" y="159"/>
                      <a:pt x="1" y="158"/>
                    </a:cubicBezTo>
                    <a:cubicBezTo>
                      <a:pt x="1" y="158"/>
                      <a:pt x="1" y="157"/>
                      <a:pt x="1" y="157"/>
                    </a:cubicBezTo>
                    <a:moveTo>
                      <a:pt x="1" y="151"/>
                    </a:moveTo>
                    <a:cubicBezTo>
                      <a:pt x="1" y="152"/>
                      <a:pt x="1" y="153"/>
                      <a:pt x="1" y="155"/>
                    </a:cubicBezTo>
                    <a:cubicBezTo>
                      <a:pt x="1" y="154"/>
                      <a:pt x="1" y="154"/>
                      <a:pt x="1" y="153"/>
                    </a:cubicBezTo>
                    <a:cubicBezTo>
                      <a:pt x="1" y="153"/>
                      <a:pt x="1" y="153"/>
                      <a:pt x="1" y="152"/>
                    </a:cubicBezTo>
                    <a:cubicBezTo>
                      <a:pt x="1" y="152"/>
                      <a:pt x="1" y="151"/>
                      <a:pt x="1" y="151"/>
                    </a:cubicBezTo>
                    <a:moveTo>
                      <a:pt x="313" y="141"/>
                    </a:moveTo>
                    <a:cubicBezTo>
                      <a:pt x="314" y="151"/>
                      <a:pt x="314" y="160"/>
                      <a:pt x="312" y="169"/>
                    </a:cubicBezTo>
                    <a:cubicBezTo>
                      <a:pt x="312" y="173"/>
                      <a:pt x="311" y="176"/>
                      <a:pt x="310" y="179"/>
                    </a:cubicBezTo>
                    <a:cubicBezTo>
                      <a:pt x="310" y="179"/>
                      <a:pt x="310" y="179"/>
                      <a:pt x="310" y="179"/>
                    </a:cubicBezTo>
                    <a:cubicBezTo>
                      <a:pt x="311" y="176"/>
                      <a:pt x="312" y="173"/>
                      <a:pt x="312" y="170"/>
                    </a:cubicBezTo>
                    <a:cubicBezTo>
                      <a:pt x="314" y="161"/>
                      <a:pt x="314" y="151"/>
                      <a:pt x="313" y="141"/>
                    </a:cubicBezTo>
                    <a:moveTo>
                      <a:pt x="0" y="141"/>
                    </a:moveTo>
                    <a:cubicBezTo>
                      <a:pt x="0" y="144"/>
                      <a:pt x="0" y="147"/>
                      <a:pt x="0" y="150"/>
                    </a:cubicBezTo>
                    <a:cubicBezTo>
                      <a:pt x="0" y="150"/>
                      <a:pt x="0" y="150"/>
                      <a:pt x="0" y="150"/>
                    </a:cubicBezTo>
                    <a:cubicBezTo>
                      <a:pt x="0" y="147"/>
                      <a:pt x="0" y="144"/>
                      <a:pt x="0" y="141"/>
                    </a:cubicBezTo>
                    <a:moveTo>
                      <a:pt x="13" y="74"/>
                    </a:moveTo>
                    <a:cubicBezTo>
                      <a:pt x="11" y="80"/>
                      <a:pt x="8" y="87"/>
                      <a:pt x="6" y="94"/>
                    </a:cubicBezTo>
                    <a:cubicBezTo>
                      <a:pt x="8" y="89"/>
                      <a:pt x="9" y="84"/>
                      <a:pt x="11" y="79"/>
                    </a:cubicBezTo>
                    <a:cubicBezTo>
                      <a:pt x="12" y="78"/>
                      <a:pt x="12" y="78"/>
                      <a:pt x="12" y="77"/>
                    </a:cubicBezTo>
                    <a:cubicBezTo>
                      <a:pt x="13" y="76"/>
                      <a:pt x="13" y="75"/>
                      <a:pt x="13" y="74"/>
                    </a:cubicBezTo>
                    <a:moveTo>
                      <a:pt x="33" y="43"/>
                    </a:moveTo>
                    <a:cubicBezTo>
                      <a:pt x="33" y="43"/>
                      <a:pt x="33" y="43"/>
                      <a:pt x="33" y="43"/>
                    </a:cubicBezTo>
                    <a:cubicBezTo>
                      <a:pt x="32" y="44"/>
                      <a:pt x="32" y="44"/>
                      <a:pt x="32" y="44"/>
                    </a:cubicBezTo>
                    <a:cubicBezTo>
                      <a:pt x="32" y="44"/>
                      <a:pt x="32" y="44"/>
                      <a:pt x="32" y="44"/>
                    </a:cubicBezTo>
                    <a:cubicBezTo>
                      <a:pt x="32" y="44"/>
                      <a:pt x="32" y="44"/>
                      <a:pt x="32" y="44"/>
                    </a:cubicBezTo>
                    <a:cubicBezTo>
                      <a:pt x="32" y="44"/>
                      <a:pt x="32" y="44"/>
                      <a:pt x="33" y="44"/>
                    </a:cubicBezTo>
                    <a:cubicBezTo>
                      <a:pt x="33" y="43"/>
                      <a:pt x="33" y="43"/>
                      <a:pt x="33" y="43"/>
                    </a:cubicBezTo>
                    <a:moveTo>
                      <a:pt x="43" y="32"/>
                    </a:moveTo>
                    <a:cubicBezTo>
                      <a:pt x="43" y="32"/>
                      <a:pt x="42" y="33"/>
                      <a:pt x="42" y="33"/>
                    </a:cubicBezTo>
                    <a:cubicBezTo>
                      <a:pt x="42" y="33"/>
                      <a:pt x="42" y="33"/>
                      <a:pt x="43" y="33"/>
                    </a:cubicBezTo>
                    <a:cubicBezTo>
                      <a:pt x="43" y="33"/>
                      <a:pt x="43" y="33"/>
                      <a:pt x="43" y="33"/>
                    </a:cubicBezTo>
                    <a:cubicBezTo>
                      <a:pt x="43" y="33"/>
                      <a:pt x="43" y="32"/>
                      <a:pt x="43" y="32"/>
                    </a:cubicBezTo>
                    <a:cubicBezTo>
                      <a:pt x="43" y="32"/>
                      <a:pt x="43" y="32"/>
                      <a:pt x="43" y="32"/>
                    </a:cubicBezTo>
                    <a:moveTo>
                      <a:pt x="56" y="21"/>
                    </a:moveTo>
                    <a:cubicBezTo>
                      <a:pt x="53" y="24"/>
                      <a:pt x="50" y="26"/>
                      <a:pt x="47" y="29"/>
                    </a:cubicBezTo>
                    <a:cubicBezTo>
                      <a:pt x="47" y="29"/>
                      <a:pt x="47" y="29"/>
                      <a:pt x="47" y="28"/>
                    </a:cubicBezTo>
                    <a:cubicBezTo>
                      <a:pt x="50" y="26"/>
                      <a:pt x="53" y="24"/>
                      <a:pt x="55" y="22"/>
                    </a:cubicBezTo>
                    <a:cubicBezTo>
                      <a:pt x="55" y="22"/>
                      <a:pt x="56" y="21"/>
                      <a:pt x="56" y="21"/>
                    </a:cubicBezTo>
                    <a:moveTo>
                      <a:pt x="62" y="17"/>
                    </a:moveTo>
                    <a:cubicBezTo>
                      <a:pt x="61" y="18"/>
                      <a:pt x="59" y="19"/>
                      <a:pt x="58" y="20"/>
                    </a:cubicBezTo>
                    <a:cubicBezTo>
                      <a:pt x="58" y="20"/>
                      <a:pt x="58" y="20"/>
                      <a:pt x="58" y="20"/>
                    </a:cubicBezTo>
                    <a:cubicBezTo>
                      <a:pt x="58" y="20"/>
                      <a:pt x="58" y="20"/>
                      <a:pt x="58" y="20"/>
                    </a:cubicBezTo>
                    <a:cubicBezTo>
                      <a:pt x="59" y="19"/>
                      <a:pt x="60" y="18"/>
                      <a:pt x="62" y="17"/>
                    </a:cubicBezTo>
                    <a:cubicBezTo>
                      <a:pt x="62" y="17"/>
                      <a:pt x="62" y="17"/>
                      <a:pt x="62" y="17"/>
                    </a:cubicBezTo>
                    <a:moveTo>
                      <a:pt x="92" y="0"/>
                    </a:moveTo>
                    <a:cubicBezTo>
                      <a:pt x="89" y="2"/>
                      <a:pt x="86" y="3"/>
                      <a:pt x="82" y="5"/>
                    </a:cubicBezTo>
                    <a:cubicBezTo>
                      <a:pt x="76" y="8"/>
                      <a:pt x="69" y="12"/>
                      <a:pt x="63" y="16"/>
                    </a:cubicBezTo>
                    <a:cubicBezTo>
                      <a:pt x="63" y="16"/>
                      <a:pt x="63" y="16"/>
                      <a:pt x="63" y="16"/>
                    </a:cubicBezTo>
                    <a:cubicBezTo>
                      <a:pt x="69" y="12"/>
                      <a:pt x="75" y="8"/>
                      <a:pt x="82" y="5"/>
                    </a:cubicBezTo>
                    <a:cubicBezTo>
                      <a:pt x="85" y="3"/>
                      <a:pt x="89" y="2"/>
                      <a:pt x="9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3" name="Rectangle 371">
                <a:extLst>
                  <a:ext uri="{FF2B5EF4-FFF2-40B4-BE49-F238E27FC236}">
                    <a16:creationId xmlns:a16="http://schemas.microsoft.com/office/drawing/2014/main" id="{0FF01B2B-BAAE-49A6-BD56-303A6E769F4E}"/>
                  </a:ext>
                </a:extLst>
              </p:cNvPr>
              <p:cNvSpPr>
                <a:spLocks noChangeArrowheads="1"/>
              </p:cNvSpPr>
              <p:nvPr/>
            </p:nvSpPr>
            <p:spPr bwMode="auto">
              <a:xfrm>
                <a:off x="4308" y="3882"/>
                <a:ext cx="1" cy="1"/>
              </a:xfrm>
              <a:prstGeom prst="rect">
                <a:avLst/>
              </a:prstGeom>
              <a:solidFill>
                <a:srgbClr val="F3F4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4" name="Rectangle 372">
                <a:extLst>
                  <a:ext uri="{FF2B5EF4-FFF2-40B4-BE49-F238E27FC236}">
                    <a16:creationId xmlns:a16="http://schemas.microsoft.com/office/drawing/2014/main" id="{2135AAC4-9DFF-40BA-9B24-059D0B0E4418}"/>
                  </a:ext>
                </a:extLst>
              </p:cNvPr>
              <p:cNvSpPr>
                <a:spLocks noChangeArrowheads="1"/>
              </p:cNvSpPr>
              <p:nvPr/>
            </p:nvSpPr>
            <p:spPr bwMode="auto">
              <a:xfrm>
                <a:off x="4308" y="3882"/>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5" name="Rectangle 373">
                <a:extLst>
                  <a:ext uri="{FF2B5EF4-FFF2-40B4-BE49-F238E27FC236}">
                    <a16:creationId xmlns:a16="http://schemas.microsoft.com/office/drawing/2014/main" id="{8E7F6948-AB1B-4FFF-82D6-52D1390F4504}"/>
                  </a:ext>
                </a:extLst>
              </p:cNvPr>
              <p:cNvSpPr>
                <a:spLocks noChangeArrowheads="1"/>
              </p:cNvSpPr>
              <p:nvPr/>
            </p:nvSpPr>
            <p:spPr bwMode="auto">
              <a:xfrm>
                <a:off x="4308" y="3882"/>
                <a:ext cx="1" cy="1"/>
              </a:xfrm>
              <a:prstGeom prst="rect">
                <a:avLst/>
              </a:prstGeom>
              <a:solidFill>
                <a:srgbClr val="C9CB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6" name="Freeform 374">
                <a:extLst>
                  <a:ext uri="{FF2B5EF4-FFF2-40B4-BE49-F238E27FC236}">
                    <a16:creationId xmlns:a16="http://schemas.microsoft.com/office/drawing/2014/main" id="{46558508-E158-4E2B-B613-5C2BA4A2195E}"/>
                  </a:ext>
                </a:extLst>
              </p:cNvPr>
              <p:cNvSpPr>
                <a:spLocks/>
              </p:cNvSpPr>
              <p:nvPr/>
            </p:nvSpPr>
            <p:spPr bwMode="auto">
              <a:xfrm>
                <a:off x="4308" y="3882"/>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7" name="Freeform 375">
                <a:extLst>
                  <a:ext uri="{FF2B5EF4-FFF2-40B4-BE49-F238E27FC236}">
                    <a16:creationId xmlns:a16="http://schemas.microsoft.com/office/drawing/2014/main" id="{7BE3DB10-0210-4C98-AF1D-29261BB29167}"/>
                  </a:ext>
                </a:extLst>
              </p:cNvPr>
              <p:cNvSpPr>
                <a:spLocks noEditPoints="1"/>
              </p:cNvSpPr>
              <p:nvPr/>
            </p:nvSpPr>
            <p:spPr bwMode="auto">
              <a:xfrm>
                <a:off x="4234" y="3232"/>
                <a:ext cx="749" cy="683"/>
              </a:xfrm>
              <a:custGeom>
                <a:avLst/>
                <a:gdLst>
                  <a:gd name="T0" fmla="*/ 23 w 314"/>
                  <a:gd name="T1" fmla="*/ 243 h 286"/>
                  <a:gd name="T2" fmla="*/ 25 w 314"/>
                  <a:gd name="T3" fmla="*/ 247 h 286"/>
                  <a:gd name="T4" fmla="*/ 25 w 314"/>
                  <a:gd name="T5" fmla="*/ 248 h 286"/>
                  <a:gd name="T6" fmla="*/ 29 w 314"/>
                  <a:gd name="T7" fmla="*/ 254 h 286"/>
                  <a:gd name="T8" fmla="*/ 31 w 314"/>
                  <a:gd name="T9" fmla="*/ 272 h 286"/>
                  <a:gd name="T10" fmla="*/ 34 w 314"/>
                  <a:gd name="T11" fmla="*/ 286 h 286"/>
                  <a:gd name="T12" fmla="*/ 47 w 314"/>
                  <a:gd name="T13" fmla="*/ 256 h 286"/>
                  <a:gd name="T14" fmla="*/ 39 w 314"/>
                  <a:gd name="T15" fmla="*/ 243 h 286"/>
                  <a:gd name="T16" fmla="*/ 19 w 314"/>
                  <a:gd name="T17" fmla="*/ 236 h 286"/>
                  <a:gd name="T18" fmla="*/ 17 w 314"/>
                  <a:gd name="T19" fmla="*/ 231 h 286"/>
                  <a:gd name="T20" fmla="*/ 13 w 314"/>
                  <a:gd name="T21" fmla="*/ 221 h 286"/>
                  <a:gd name="T22" fmla="*/ 35 w 314"/>
                  <a:gd name="T23" fmla="*/ 227 h 286"/>
                  <a:gd name="T24" fmla="*/ 12 w 314"/>
                  <a:gd name="T25" fmla="*/ 219 h 286"/>
                  <a:gd name="T26" fmla="*/ 8 w 314"/>
                  <a:gd name="T27" fmla="*/ 208 h 286"/>
                  <a:gd name="T28" fmla="*/ 6 w 314"/>
                  <a:gd name="T29" fmla="*/ 201 h 286"/>
                  <a:gd name="T30" fmla="*/ 3 w 314"/>
                  <a:gd name="T31" fmla="*/ 183 h 286"/>
                  <a:gd name="T32" fmla="*/ 2 w 314"/>
                  <a:gd name="T33" fmla="*/ 181 h 286"/>
                  <a:gd name="T34" fmla="*/ 1 w 314"/>
                  <a:gd name="T35" fmla="*/ 171 h 286"/>
                  <a:gd name="T36" fmla="*/ 1 w 314"/>
                  <a:gd name="T37" fmla="*/ 166 h 286"/>
                  <a:gd name="T38" fmla="*/ 293 w 314"/>
                  <a:gd name="T39" fmla="*/ 172 h 286"/>
                  <a:gd name="T40" fmla="*/ 312 w 314"/>
                  <a:gd name="T41" fmla="*/ 182 h 286"/>
                  <a:gd name="T42" fmla="*/ 307 w 314"/>
                  <a:gd name="T43" fmla="*/ 121 h 286"/>
                  <a:gd name="T44" fmla="*/ 305 w 314"/>
                  <a:gd name="T45" fmla="*/ 115 h 286"/>
                  <a:gd name="T46" fmla="*/ 279 w 314"/>
                  <a:gd name="T47" fmla="*/ 106 h 286"/>
                  <a:gd name="T48" fmla="*/ 300 w 314"/>
                  <a:gd name="T49" fmla="*/ 103 h 286"/>
                  <a:gd name="T50" fmla="*/ 298 w 314"/>
                  <a:gd name="T51" fmla="*/ 98 h 286"/>
                  <a:gd name="T52" fmla="*/ 0 w 314"/>
                  <a:gd name="T53" fmla="*/ 154 h 286"/>
                  <a:gd name="T54" fmla="*/ 20 w 314"/>
                  <a:gd name="T55" fmla="*/ 135 h 286"/>
                  <a:gd name="T56" fmla="*/ 11 w 314"/>
                  <a:gd name="T57" fmla="*/ 92 h 286"/>
                  <a:gd name="T58" fmla="*/ 13 w 314"/>
                  <a:gd name="T59" fmla="*/ 88 h 286"/>
                  <a:gd name="T60" fmla="*/ 297 w 314"/>
                  <a:gd name="T61" fmla="*/ 96 h 286"/>
                  <a:gd name="T62" fmla="*/ 15 w 314"/>
                  <a:gd name="T63" fmla="*/ 83 h 286"/>
                  <a:gd name="T64" fmla="*/ 30 w 314"/>
                  <a:gd name="T65" fmla="*/ 96 h 286"/>
                  <a:gd name="T66" fmla="*/ 23 w 314"/>
                  <a:gd name="T67" fmla="*/ 69 h 286"/>
                  <a:gd name="T68" fmla="*/ 28 w 314"/>
                  <a:gd name="T69" fmla="*/ 63 h 286"/>
                  <a:gd name="T70" fmla="*/ 273 w 314"/>
                  <a:gd name="T71" fmla="*/ 60 h 286"/>
                  <a:gd name="T72" fmla="*/ 254 w 314"/>
                  <a:gd name="T73" fmla="*/ 68 h 286"/>
                  <a:gd name="T74" fmla="*/ 273 w 314"/>
                  <a:gd name="T75" fmla="*/ 59 h 286"/>
                  <a:gd name="T76" fmla="*/ 33 w 314"/>
                  <a:gd name="T77" fmla="*/ 57 h 286"/>
                  <a:gd name="T78" fmla="*/ 268 w 314"/>
                  <a:gd name="T79" fmla="*/ 54 h 286"/>
                  <a:gd name="T80" fmla="*/ 55 w 314"/>
                  <a:gd name="T81" fmla="*/ 35 h 286"/>
                  <a:gd name="T82" fmla="*/ 56 w 314"/>
                  <a:gd name="T83" fmla="*/ 59 h 286"/>
                  <a:gd name="T84" fmla="*/ 55 w 314"/>
                  <a:gd name="T85" fmla="*/ 35 h 286"/>
                  <a:gd name="T86" fmla="*/ 209 w 314"/>
                  <a:gd name="T87" fmla="*/ 10 h 286"/>
                  <a:gd name="T88" fmla="*/ 240 w 314"/>
                  <a:gd name="T89" fmla="*/ 54 h 286"/>
                  <a:gd name="T90" fmla="*/ 258 w 314"/>
                  <a:gd name="T91" fmla="*/ 43 h 286"/>
                  <a:gd name="T92" fmla="*/ 207 w 314"/>
                  <a:gd name="T93" fmla="*/ 9 h 286"/>
                  <a:gd name="T94" fmla="*/ 189 w 314"/>
                  <a:gd name="T95" fmla="*/ 4 h 286"/>
                  <a:gd name="T96" fmla="*/ 198 w 314"/>
                  <a:gd name="T97" fmla="*/ 6 h 286"/>
                  <a:gd name="T98" fmla="*/ 92 w 314"/>
                  <a:gd name="T99" fmla="*/ 13 h 286"/>
                  <a:gd name="T100" fmla="*/ 102 w 314"/>
                  <a:gd name="T101" fmla="*/ 31 h 286"/>
                  <a:gd name="T102" fmla="*/ 139 w 314"/>
                  <a:gd name="T103" fmla="*/ 1 h 286"/>
                  <a:gd name="T104" fmla="*/ 142 w 314"/>
                  <a:gd name="T105" fmla="*/ 1 h 286"/>
                  <a:gd name="T106" fmla="*/ 148 w 314"/>
                  <a:gd name="T107" fmla="*/ 1 h 286"/>
                  <a:gd name="T108" fmla="*/ 157 w 314"/>
                  <a:gd name="T109" fmla="*/ 0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4" h="286">
                    <a:moveTo>
                      <a:pt x="21" y="240"/>
                    </a:moveTo>
                    <a:cubicBezTo>
                      <a:pt x="21" y="240"/>
                      <a:pt x="21" y="240"/>
                      <a:pt x="21" y="240"/>
                    </a:cubicBezTo>
                    <a:cubicBezTo>
                      <a:pt x="21" y="240"/>
                      <a:pt x="21" y="241"/>
                      <a:pt x="21" y="241"/>
                    </a:cubicBezTo>
                    <a:cubicBezTo>
                      <a:pt x="22" y="242"/>
                      <a:pt x="22" y="242"/>
                      <a:pt x="23" y="243"/>
                    </a:cubicBezTo>
                    <a:cubicBezTo>
                      <a:pt x="23" y="243"/>
                      <a:pt x="23" y="244"/>
                      <a:pt x="23" y="244"/>
                    </a:cubicBezTo>
                    <a:cubicBezTo>
                      <a:pt x="23" y="244"/>
                      <a:pt x="23" y="244"/>
                      <a:pt x="23" y="244"/>
                    </a:cubicBezTo>
                    <a:cubicBezTo>
                      <a:pt x="24" y="245"/>
                      <a:pt x="24" y="245"/>
                      <a:pt x="24" y="245"/>
                    </a:cubicBezTo>
                    <a:cubicBezTo>
                      <a:pt x="25" y="247"/>
                      <a:pt x="25" y="247"/>
                      <a:pt x="25" y="247"/>
                    </a:cubicBezTo>
                    <a:cubicBezTo>
                      <a:pt x="25" y="247"/>
                      <a:pt x="25" y="247"/>
                      <a:pt x="25" y="247"/>
                    </a:cubicBezTo>
                    <a:cubicBezTo>
                      <a:pt x="25" y="247"/>
                      <a:pt x="25" y="247"/>
                      <a:pt x="25" y="247"/>
                    </a:cubicBezTo>
                    <a:cubicBezTo>
                      <a:pt x="25" y="247"/>
                      <a:pt x="25" y="247"/>
                      <a:pt x="25" y="247"/>
                    </a:cubicBezTo>
                    <a:cubicBezTo>
                      <a:pt x="25" y="247"/>
                      <a:pt x="25" y="248"/>
                      <a:pt x="25" y="248"/>
                    </a:cubicBezTo>
                    <a:cubicBezTo>
                      <a:pt x="27" y="250"/>
                      <a:pt x="27" y="250"/>
                      <a:pt x="27" y="250"/>
                    </a:cubicBezTo>
                    <a:cubicBezTo>
                      <a:pt x="27" y="251"/>
                      <a:pt x="27" y="251"/>
                      <a:pt x="27" y="252"/>
                    </a:cubicBezTo>
                    <a:cubicBezTo>
                      <a:pt x="28" y="252"/>
                      <a:pt x="28" y="252"/>
                      <a:pt x="28" y="252"/>
                    </a:cubicBezTo>
                    <a:cubicBezTo>
                      <a:pt x="29" y="254"/>
                      <a:pt x="29" y="254"/>
                      <a:pt x="29" y="254"/>
                    </a:cubicBezTo>
                    <a:cubicBezTo>
                      <a:pt x="29" y="255"/>
                      <a:pt x="29" y="256"/>
                      <a:pt x="29" y="256"/>
                    </a:cubicBezTo>
                    <a:cubicBezTo>
                      <a:pt x="29" y="256"/>
                      <a:pt x="29" y="256"/>
                      <a:pt x="29" y="256"/>
                    </a:cubicBezTo>
                    <a:cubicBezTo>
                      <a:pt x="30" y="259"/>
                      <a:pt x="31" y="262"/>
                      <a:pt x="31" y="265"/>
                    </a:cubicBezTo>
                    <a:cubicBezTo>
                      <a:pt x="32" y="268"/>
                      <a:pt x="32" y="270"/>
                      <a:pt x="31" y="272"/>
                    </a:cubicBezTo>
                    <a:cubicBezTo>
                      <a:pt x="31" y="272"/>
                      <a:pt x="31" y="272"/>
                      <a:pt x="31" y="272"/>
                    </a:cubicBezTo>
                    <a:cubicBezTo>
                      <a:pt x="31" y="272"/>
                      <a:pt x="31" y="272"/>
                      <a:pt x="31" y="272"/>
                    </a:cubicBezTo>
                    <a:cubicBezTo>
                      <a:pt x="31" y="273"/>
                      <a:pt x="31" y="273"/>
                      <a:pt x="31" y="274"/>
                    </a:cubicBezTo>
                    <a:cubicBezTo>
                      <a:pt x="31" y="278"/>
                      <a:pt x="32" y="282"/>
                      <a:pt x="34" y="286"/>
                    </a:cubicBezTo>
                    <a:cubicBezTo>
                      <a:pt x="36" y="286"/>
                      <a:pt x="41" y="284"/>
                      <a:pt x="44" y="277"/>
                    </a:cubicBezTo>
                    <a:cubicBezTo>
                      <a:pt x="46" y="274"/>
                      <a:pt x="47" y="270"/>
                      <a:pt x="47" y="265"/>
                    </a:cubicBezTo>
                    <a:cubicBezTo>
                      <a:pt x="47" y="264"/>
                      <a:pt x="48" y="262"/>
                      <a:pt x="48" y="261"/>
                    </a:cubicBezTo>
                    <a:cubicBezTo>
                      <a:pt x="47" y="259"/>
                      <a:pt x="47" y="258"/>
                      <a:pt x="47" y="256"/>
                    </a:cubicBezTo>
                    <a:cubicBezTo>
                      <a:pt x="47" y="255"/>
                      <a:pt x="47" y="253"/>
                      <a:pt x="46" y="251"/>
                    </a:cubicBezTo>
                    <a:cubicBezTo>
                      <a:pt x="46" y="249"/>
                      <a:pt x="45" y="248"/>
                      <a:pt x="44" y="246"/>
                    </a:cubicBezTo>
                    <a:cubicBezTo>
                      <a:pt x="44" y="245"/>
                      <a:pt x="44" y="245"/>
                      <a:pt x="44" y="244"/>
                    </a:cubicBezTo>
                    <a:cubicBezTo>
                      <a:pt x="42" y="243"/>
                      <a:pt x="41" y="243"/>
                      <a:pt x="39" y="243"/>
                    </a:cubicBezTo>
                    <a:cubicBezTo>
                      <a:pt x="37" y="243"/>
                      <a:pt x="35" y="242"/>
                      <a:pt x="33" y="242"/>
                    </a:cubicBezTo>
                    <a:cubicBezTo>
                      <a:pt x="29" y="242"/>
                      <a:pt x="25" y="241"/>
                      <a:pt x="21" y="241"/>
                    </a:cubicBezTo>
                    <a:cubicBezTo>
                      <a:pt x="21" y="241"/>
                      <a:pt x="21" y="240"/>
                      <a:pt x="21" y="240"/>
                    </a:cubicBezTo>
                    <a:moveTo>
                      <a:pt x="19" y="236"/>
                    </a:moveTo>
                    <a:cubicBezTo>
                      <a:pt x="19" y="236"/>
                      <a:pt x="19" y="236"/>
                      <a:pt x="19" y="236"/>
                    </a:cubicBezTo>
                    <a:cubicBezTo>
                      <a:pt x="19" y="237"/>
                      <a:pt x="20" y="237"/>
                      <a:pt x="20" y="238"/>
                    </a:cubicBezTo>
                    <a:cubicBezTo>
                      <a:pt x="20" y="237"/>
                      <a:pt x="19" y="237"/>
                      <a:pt x="19" y="236"/>
                    </a:cubicBezTo>
                    <a:moveTo>
                      <a:pt x="17" y="231"/>
                    </a:moveTo>
                    <a:cubicBezTo>
                      <a:pt x="17" y="232"/>
                      <a:pt x="18" y="233"/>
                      <a:pt x="18" y="234"/>
                    </a:cubicBezTo>
                    <a:cubicBezTo>
                      <a:pt x="18" y="234"/>
                      <a:pt x="18" y="234"/>
                      <a:pt x="18" y="234"/>
                    </a:cubicBezTo>
                    <a:cubicBezTo>
                      <a:pt x="18" y="233"/>
                      <a:pt x="17" y="232"/>
                      <a:pt x="17" y="231"/>
                    </a:cubicBezTo>
                    <a:moveTo>
                      <a:pt x="13" y="221"/>
                    </a:moveTo>
                    <a:cubicBezTo>
                      <a:pt x="14" y="224"/>
                      <a:pt x="15" y="226"/>
                      <a:pt x="16" y="229"/>
                    </a:cubicBezTo>
                    <a:cubicBezTo>
                      <a:pt x="21" y="229"/>
                      <a:pt x="27" y="230"/>
                      <a:pt x="32" y="232"/>
                    </a:cubicBezTo>
                    <a:cubicBezTo>
                      <a:pt x="34" y="232"/>
                      <a:pt x="36" y="233"/>
                      <a:pt x="38" y="233"/>
                    </a:cubicBezTo>
                    <a:cubicBezTo>
                      <a:pt x="37" y="231"/>
                      <a:pt x="36" y="229"/>
                      <a:pt x="35" y="227"/>
                    </a:cubicBezTo>
                    <a:cubicBezTo>
                      <a:pt x="28" y="225"/>
                      <a:pt x="21" y="223"/>
                      <a:pt x="13" y="221"/>
                    </a:cubicBezTo>
                    <a:moveTo>
                      <a:pt x="11" y="216"/>
                    </a:moveTo>
                    <a:cubicBezTo>
                      <a:pt x="11" y="216"/>
                      <a:pt x="11" y="217"/>
                      <a:pt x="11" y="218"/>
                    </a:cubicBezTo>
                    <a:cubicBezTo>
                      <a:pt x="12" y="218"/>
                      <a:pt x="12" y="219"/>
                      <a:pt x="12" y="219"/>
                    </a:cubicBezTo>
                    <a:cubicBezTo>
                      <a:pt x="12" y="218"/>
                      <a:pt x="11" y="217"/>
                      <a:pt x="11" y="216"/>
                    </a:cubicBezTo>
                    <a:moveTo>
                      <a:pt x="8" y="208"/>
                    </a:moveTo>
                    <a:cubicBezTo>
                      <a:pt x="9" y="210"/>
                      <a:pt x="10" y="212"/>
                      <a:pt x="10" y="214"/>
                    </a:cubicBezTo>
                    <a:cubicBezTo>
                      <a:pt x="10" y="212"/>
                      <a:pt x="9" y="210"/>
                      <a:pt x="8" y="208"/>
                    </a:cubicBezTo>
                    <a:moveTo>
                      <a:pt x="6" y="199"/>
                    </a:moveTo>
                    <a:cubicBezTo>
                      <a:pt x="6" y="200"/>
                      <a:pt x="6" y="200"/>
                      <a:pt x="6" y="201"/>
                    </a:cubicBezTo>
                    <a:cubicBezTo>
                      <a:pt x="7" y="202"/>
                      <a:pt x="7" y="202"/>
                      <a:pt x="7" y="203"/>
                    </a:cubicBezTo>
                    <a:cubicBezTo>
                      <a:pt x="7" y="203"/>
                      <a:pt x="7" y="202"/>
                      <a:pt x="6" y="201"/>
                    </a:cubicBezTo>
                    <a:cubicBezTo>
                      <a:pt x="6" y="201"/>
                      <a:pt x="6" y="200"/>
                      <a:pt x="6" y="199"/>
                    </a:cubicBezTo>
                    <a:moveTo>
                      <a:pt x="3" y="183"/>
                    </a:moveTo>
                    <a:cubicBezTo>
                      <a:pt x="3" y="184"/>
                      <a:pt x="3" y="184"/>
                      <a:pt x="3" y="185"/>
                    </a:cubicBezTo>
                    <a:cubicBezTo>
                      <a:pt x="3" y="184"/>
                      <a:pt x="3" y="184"/>
                      <a:pt x="3" y="183"/>
                    </a:cubicBezTo>
                    <a:moveTo>
                      <a:pt x="1" y="175"/>
                    </a:moveTo>
                    <a:cubicBezTo>
                      <a:pt x="2" y="175"/>
                      <a:pt x="2" y="175"/>
                      <a:pt x="2" y="176"/>
                    </a:cubicBezTo>
                    <a:cubicBezTo>
                      <a:pt x="2" y="177"/>
                      <a:pt x="2" y="179"/>
                      <a:pt x="2" y="180"/>
                    </a:cubicBezTo>
                    <a:cubicBezTo>
                      <a:pt x="2" y="180"/>
                      <a:pt x="2" y="181"/>
                      <a:pt x="2" y="181"/>
                    </a:cubicBezTo>
                    <a:cubicBezTo>
                      <a:pt x="10" y="184"/>
                      <a:pt x="17" y="187"/>
                      <a:pt x="23" y="190"/>
                    </a:cubicBezTo>
                    <a:cubicBezTo>
                      <a:pt x="23" y="188"/>
                      <a:pt x="22" y="186"/>
                      <a:pt x="22" y="183"/>
                    </a:cubicBezTo>
                    <a:cubicBezTo>
                      <a:pt x="14" y="180"/>
                      <a:pt x="7" y="177"/>
                      <a:pt x="1" y="175"/>
                    </a:cubicBezTo>
                    <a:moveTo>
                      <a:pt x="1" y="171"/>
                    </a:moveTo>
                    <a:cubicBezTo>
                      <a:pt x="1" y="172"/>
                      <a:pt x="1" y="172"/>
                      <a:pt x="1" y="173"/>
                    </a:cubicBezTo>
                    <a:cubicBezTo>
                      <a:pt x="1" y="173"/>
                      <a:pt x="1" y="172"/>
                      <a:pt x="1" y="171"/>
                    </a:cubicBezTo>
                    <a:moveTo>
                      <a:pt x="1" y="165"/>
                    </a:moveTo>
                    <a:cubicBezTo>
                      <a:pt x="1" y="166"/>
                      <a:pt x="1" y="166"/>
                      <a:pt x="1" y="166"/>
                    </a:cubicBezTo>
                    <a:cubicBezTo>
                      <a:pt x="1" y="166"/>
                      <a:pt x="1" y="165"/>
                      <a:pt x="1" y="165"/>
                    </a:cubicBezTo>
                    <a:moveTo>
                      <a:pt x="283" y="115"/>
                    </a:moveTo>
                    <a:cubicBezTo>
                      <a:pt x="286" y="121"/>
                      <a:pt x="288" y="127"/>
                      <a:pt x="289" y="133"/>
                    </a:cubicBezTo>
                    <a:cubicBezTo>
                      <a:pt x="292" y="146"/>
                      <a:pt x="294" y="159"/>
                      <a:pt x="293" y="172"/>
                    </a:cubicBezTo>
                    <a:cubicBezTo>
                      <a:pt x="293" y="172"/>
                      <a:pt x="293" y="172"/>
                      <a:pt x="293" y="172"/>
                    </a:cubicBezTo>
                    <a:cubicBezTo>
                      <a:pt x="297" y="176"/>
                      <a:pt x="300" y="180"/>
                      <a:pt x="303" y="183"/>
                    </a:cubicBezTo>
                    <a:cubicBezTo>
                      <a:pt x="305" y="186"/>
                      <a:pt x="308" y="189"/>
                      <a:pt x="310" y="192"/>
                    </a:cubicBezTo>
                    <a:cubicBezTo>
                      <a:pt x="311" y="189"/>
                      <a:pt x="312" y="186"/>
                      <a:pt x="312" y="182"/>
                    </a:cubicBezTo>
                    <a:cubicBezTo>
                      <a:pt x="314" y="173"/>
                      <a:pt x="314" y="164"/>
                      <a:pt x="313" y="154"/>
                    </a:cubicBezTo>
                    <a:cubicBezTo>
                      <a:pt x="313" y="153"/>
                      <a:pt x="313" y="152"/>
                      <a:pt x="313" y="151"/>
                    </a:cubicBezTo>
                    <a:cubicBezTo>
                      <a:pt x="312" y="140"/>
                      <a:pt x="310" y="130"/>
                      <a:pt x="307" y="120"/>
                    </a:cubicBezTo>
                    <a:cubicBezTo>
                      <a:pt x="307" y="120"/>
                      <a:pt x="307" y="121"/>
                      <a:pt x="307" y="121"/>
                    </a:cubicBezTo>
                    <a:cubicBezTo>
                      <a:pt x="298" y="119"/>
                      <a:pt x="290" y="117"/>
                      <a:pt x="283" y="115"/>
                    </a:cubicBezTo>
                    <a:moveTo>
                      <a:pt x="304" y="112"/>
                    </a:moveTo>
                    <a:cubicBezTo>
                      <a:pt x="304" y="113"/>
                      <a:pt x="304" y="114"/>
                      <a:pt x="305" y="115"/>
                    </a:cubicBezTo>
                    <a:cubicBezTo>
                      <a:pt x="305" y="115"/>
                      <a:pt x="305" y="115"/>
                      <a:pt x="305" y="115"/>
                    </a:cubicBezTo>
                    <a:cubicBezTo>
                      <a:pt x="305" y="114"/>
                      <a:pt x="304" y="113"/>
                      <a:pt x="304" y="112"/>
                    </a:cubicBezTo>
                    <a:moveTo>
                      <a:pt x="275" y="99"/>
                    </a:moveTo>
                    <a:cubicBezTo>
                      <a:pt x="276" y="100"/>
                      <a:pt x="277" y="102"/>
                      <a:pt x="277" y="103"/>
                    </a:cubicBezTo>
                    <a:cubicBezTo>
                      <a:pt x="278" y="104"/>
                      <a:pt x="278" y="105"/>
                      <a:pt x="279" y="106"/>
                    </a:cubicBezTo>
                    <a:cubicBezTo>
                      <a:pt x="279" y="106"/>
                      <a:pt x="279" y="106"/>
                      <a:pt x="279" y="106"/>
                    </a:cubicBezTo>
                    <a:cubicBezTo>
                      <a:pt x="283" y="107"/>
                      <a:pt x="288" y="107"/>
                      <a:pt x="292" y="108"/>
                    </a:cubicBezTo>
                    <a:cubicBezTo>
                      <a:pt x="296" y="109"/>
                      <a:pt x="300" y="109"/>
                      <a:pt x="303" y="109"/>
                    </a:cubicBezTo>
                    <a:cubicBezTo>
                      <a:pt x="302" y="107"/>
                      <a:pt x="301" y="105"/>
                      <a:pt x="300" y="103"/>
                    </a:cubicBezTo>
                    <a:cubicBezTo>
                      <a:pt x="291" y="103"/>
                      <a:pt x="283" y="101"/>
                      <a:pt x="275" y="99"/>
                    </a:cubicBezTo>
                    <a:moveTo>
                      <a:pt x="298" y="98"/>
                    </a:moveTo>
                    <a:cubicBezTo>
                      <a:pt x="299" y="100"/>
                      <a:pt x="299" y="101"/>
                      <a:pt x="300" y="102"/>
                    </a:cubicBezTo>
                    <a:cubicBezTo>
                      <a:pt x="299" y="101"/>
                      <a:pt x="298" y="99"/>
                      <a:pt x="298" y="98"/>
                    </a:cubicBezTo>
                    <a:moveTo>
                      <a:pt x="11" y="92"/>
                    </a:moveTo>
                    <a:cubicBezTo>
                      <a:pt x="9" y="97"/>
                      <a:pt x="8" y="102"/>
                      <a:pt x="6" y="107"/>
                    </a:cubicBezTo>
                    <a:cubicBezTo>
                      <a:pt x="6" y="109"/>
                      <a:pt x="5" y="111"/>
                      <a:pt x="4" y="113"/>
                    </a:cubicBezTo>
                    <a:cubicBezTo>
                      <a:pt x="1" y="127"/>
                      <a:pt x="0" y="141"/>
                      <a:pt x="0" y="154"/>
                    </a:cubicBezTo>
                    <a:cubicBezTo>
                      <a:pt x="0" y="157"/>
                      <a:pt x="0" y="160"/>
                      <a:pt x="0" y="163"/>
                    </a:cubicBezTo>
                    <a:cubicBezTo>
                      <a:pt x="8" y="167"/>
                      <a:pt x="15" y="170"/>
                      <a:pt x="20" y="173"/>
                    </a:cubicBezTo>
                    <a:cubicBezTo>
                      <a:pt x="20" y="172"/>
                      <a:pt x="20" y="171"/>
                      <a:pt x="20" y="171"/>
                    </a:cubicBezTo>
                    <a:cubicBezTo>
                      <a:pt x="19" y="160"/>
                      <a:pt x="19" y="148"/>
                      <a:pt x="20" y="135"/>
                    </a:cubicBezTo>
                    <a:cubicBezTo>
                      <a:pt x="21" y="128"/>
                      <a:pt x="22" y="122"/>
                      <a:pt x="24" y="115"/>
                    </a:cubicBezTo>
                    <a:cubicBezTo>
                      <a:pt x="19" y="107"/>
                      <a:pt x="14" y="100"/>
                      <a:pt x="10" y="94"/>
                    </a:cubicBezTo>
                    <a:cubicBezTo>
                      <a:pt x="10" y="94"/>
                      <a:pt x="11" y="93"/>
                      <a:pt x="11" y="92"/>
                    </a:cubicBezTo>
                    <a:cubicBezTo>
                      <a:pt x="11" y="92"/>
                      <a:pt x="11" y="92"/>
                      <a:pt x="11" y="92"/>
                    </a:cubicBezTo>
                    <a:moveTo>
                      <a:pt x="14" y="85"/>
                    </a:moveTo>
                    <a:cubicBezTo>
                      <a:pt x="14" y="85"/>
                      <a:pt x="14" y="86"/>
                      <a:pt x="13" y="87"/>
                    </a:cubicBezTo>
                    <a:cubicBezTo>
                      <a:pt x="13" y="88"/>
                      <a:pt x="13" y="89"/>
                      <a:pt x="12" y="90"/>
                    </a:cubicBezTo>
                    <a:cubicBezTo>
                      <a:pt x="12" y="89"/>
                      <a:pt x="13" y="89"/>
                      <a:pt x="13" y="88"/>
                    </a:cubicBezTo>
                    <a:cubicBezTo>
                      <a:pt x="14" y="87"/>
                      <a:pt x="14" y="86"/>
                      <a:pt x="14" y="85"/>
                    </a:cubicBezTo>
                    <a:moveTo>
                      <a:pt x="290" y="84"/>
                    </a:moveTo>
                    <a:cubicBezTo>
                      <a:pt x="290" y="84"/>
                      <a:pt x="290" y="85"/>
                      <a:pt x="291" y="85"/>
                    </a:cubicBezTo>
                    <a:cubicBezTo>
                      <a:pt x="293" y="89"/>
                      <a:pt x="295" y="93"/>
                      <a:pt x="297" y="96"/>
                    </a:cubicBezTo>
                    <a:cubicBezTo>
                      <a:pt x="296" y="94"/>
                      <a:pt x="295" y="93"/>
                      <a:pt x="294" y="91"/>
                    </a:cubicBezTo>
                    <a:cubicBezTo>
                      <a:pt x="293" y="89"/>
                      <a:pt x="292" y="87"/>
                      <a:pt x="290" y="84"/>
                    </a:cubicBezTo>
                    <a:moveTo>
                      <a:pt x="20" y="73"/>
                    </a:moveTo>
                    <a:cubicBezTo>
                      <a:pt x="19" y="77"/>
                      <a:pt x="17" y="80"/>
                      <a:pt x="15" y="83"/>
                    </a:cubicBezTo>
                    <a:cubicBezTo>
                      <a:pt x="15" y="83"/>
                      <a:pt x="15" y="83"/>
                      <a:pt x="15" y="83"/>
                    </a:cubicBezTo>
                    <a:cubicBezTo>
                      <a:pt x="16" y="82"/>
                      <a:pt x="16" y="82"/>
                      <a:pt x="16" y="82"/>
                    </a:cubicBezTo>
                    <a:cubicBezTo>
                      <a:pt x="21" y="89"/>
                      <a:pt x="24" y="96"/>
                      <a:pt x="28" y="103"/>
                    </a:cubicBezTo>
                    <a:cubicBezTo>
                      <a:pt x="28" y="101"/>
                      <a:pt x="29" y="98"/>
                      <a:pt x="30" y="96"/>
                    </a:cubicBezTo>
                    <a:cubicBezTo>
                      <a:pt x="27" y="89"/>
                      <a:pt x="24" y="82"/>
                      <a:pt x="20" y="74"/>
                    </a:cubicBezTo>
                    <a:cubicBezTo>
                      <a:pt x="20" y="74"/>
                      <a:pt x="20" y="74"/>
                      <a:pt x="20" y="73"/>
                    </a:cubicBezTo>
                    <a:moveTo>
                      <a:pt x="24" y="68"/>
                    </a:moveTo>
                    <a:cubicBezTo>
                      <a:pt x="23" y="69"/>
                      <a:pt x="23" y="69"/>
                      <a:pt x="23" y="69"/>
                    </a:cubicBezTo>
                    <a:cubicBezTo>
                      <a:pt x="23" y="69"/>
                      <a:pt x="23" y="69"/>
                      <a:pt x="24" y="69"/>
                    </a:cubicBezTo>
                    <a:cubicBezTo>
                      <a:pt x="24" y="68"/>
                      <a:pt x="24" y="68"/>
                      <a:pt x="24" y="68"/>
                    </a:cubicBezTo>
                    <a:moveTo>
                      <a:pt x="28" y="62"/>
                    </a:moveTo>
                    <a:cubicBezTo>
                      <a:pt x="28" y="62"/>
                      <a:pt x="28" y="62"/>
                      <a:pt x="28" y="63"/>
                    </a:cubicBezTo>
                    <a:cubicBezTo>
                      <a:pt x="28" y="63"/>
                      <a:pt x="28" y="63"/>
                      <a:pt x="28" y="63"/>
                    </a:cubicBezTo>
                    <a:cubicBezTo>
                      <a:pt x="28" y="62"/>
                      <a:pt x="28" y="62"/>
                      <a:pt x="28" y="62"/>
                    </a:cubicBezTo>
                    <a:moveTo>
                      <a:pt x="273" y="59"/>
                    </a:moveTo>
                    <a:cubicBezTo>
                      <a:pt x="273" y="60"/>
                      <a:pt x="273" y="60"/>
                      <a:pt x="273" y="60"/>
                    </a:cubicBezTo>
                    <a:cubicBezTo>
                      <a:pt x="274" y="61"/>
                      <a:pt x="274" y="61"/>
                      <a:pt x="274" y="61"/>
                    </a:cubicBezTo>
                    <a:cubicBezTo>
                      <a:pt x="267" y="62"/>
                      <a:pt x="260" y="63"/>
                      <a:pt x="254" y="63"/>
                    </a:cubicBezTo>
                    <a:cubicBezTo>
                      <a:pt x="252" y="63"/>
                      <a:pt x="251" y="63"/>
                      <a:pt x="249" y="63"/>
                    </a:cubicBezTo>
                    <a:cubicBezTo>
                      <a:pt x="251" y="64"/>
                      <a:pt x="252" y="66"/>
                      <a:pt x="254" y="68"/>
                    </a:cubicBezTo>
                    <a:cubicBezTo>
                      <a:pt x="256" y="68"/>
                      <a:pt x="258" y="68"/>
                      <a:pt x="260" y="68"/>
                    </a:cubicBezTo>
                    <a:cubicBezTo>
                      <a:pt x="266" y="68"/>
                      <a:pt x="272" y="68"/>
                      <a:pt x="279" y="67"/>
                    </a:cubicBezTo>
                    <a:cubicBezTo>
                      <a:pt x="279" y="67"/>
                      <a:pt x="283" y="72"/>
                      <a:pt x="287" y="79"/>
                    </a:cubicBezTo>
                    <a:cubicBezTo>
                      <a:pt x="283" y="72"/>
                      <a:pt x="278" y="66"/>
                      <a:pt x="273" y="59"/>
                    </a:cubicBezTo>
                    <a:moveTo>
                      <a:pt x="33" y="57"/>
                    </a:moveTo>
                    <a:cubicBezTo>
                      <a:pt x="32" y="57"/>
                      <a:pt x="32" y="57"/>
                      <a:pt x="32" y="57"/>
                    </a:cubicBezTo>
                    <a:cubicBezTo>
                      <a:pt x="32" y="57"/>
                      <a:pt x="32" y="57"/>
                      <a:pt x="32" y="57"/>
                    </a:cubicBezTo>
                    <a:cubicBezTo>
                      <a:pt x="32" y="57"/>
                      <a:pt x="32" y="57"/>
                      <a:pt x="33" y="57"/>
                    </a:cubicBezTo>
                    <a:moveTo>
                      <a:pt x="268" y="54"/>
                    </a:moveTo>
                    <a:cubicBezTo>
                      <a:pt x="269" y="54"/>
                      <a:pt x="269" y="55"/>
                      <a:pt x="270" y="56"/>
                    </a:cubicBezTo>
                    <a:cubicBezTo>
                      <a:pt x="270" y="56"/>
                      <a:pt x="270" y="56"/>
                      <a:pt x="271" y="57"/>
                    </a:cubicBezTo>
                    <a:cubicBezTo>
                      <a:pt x="270" y="56"/>
                      <a:pt x="269" y="55"/>
                      <a:pt x="268" y="54"/>
                    </a:cubicBezTo>
                    <a:moveTo>
                      <a:pt x="43" y="46"/>
                    </a:moveTo>
                    <a:cubicBezTo>
                      <a:pt x="43" y="46"/>
                      <a:pt x="43" y="46"/>
                      <a:pt x="43" y="46"/>
                    </a:cubicBezTo>
                    <a:cubicBezTo>
                      <a:pt x="43" y="46"/>
                      <a:pt x="43" y="46"/>
                      <a:pt x="43" y="46"/>
                    </a:cubicBezTo>
                    <a:moveTo>
                      <a:pt x="55" y="35"/>
                    </a:moveTo>
                    <a:cubicBezTo>
                      <a:pt x="53" y="37"/>
                      <a:pt x="50" y="39"/>
                      <a:pt x="47" y="41"/>
                    </a:cubicBezTo>
                    <a:cubicBezTo>
                      <a:pt x="48" y="41"/>
                      <a:pt x="48" y="41"/>
                      <a:pt x="48" y="41"/>
                    </a:cubicBezTo>
                    <a:cubicBezTo>
                      <a:pt x="50" y="49"/>
                      <a:pt x="51" y="57"/>
                      <a:pt x="51" y="64"/>
                    </a:cubicBezTo>
                    <a:cubicBezTo>
                      <a:pt x="53" y="63"/>
                      <a:pt x="55" y="61"/>
                      <a:pt x="56" y="59"/>
                    </a:cubicBezTo>
                    <a:cubicBezTo>
                      <a:pt x="56" y="55"/>
                      <a:pt x="55" y="51"/>
                      <a:pt x="55" y="47"/>
                    </a:cubicBezTo>
                    <a:cubicBezTo>
                      <a:pt x="54" y="43"/>
                      <a:pt x="54" y="40"/>
                      <a:pt x="53" y="36"/>
                    </a:cubicBezTo>
                    <a:cubicBezTo>
                      <a:pt x="53" y="36"/>
                      <a:pt x="54" y="36"/>
                      <a:pt x="55" y="35"/>
                    </a:cubicBezTo>
                    <a:cubicBezTo>
                      <a:pt x="55" y="35"/>
                      <a:pt x="55" y="35"/>
                      <a:pt x="55" y="35"/>
                    </a:cubicBezTo>
                    <a:moveTo>
                      <a:pt x="62" y="30"/>
                    </a:moveTo>
                    <a:cubicBezTo>
                      <a:pt x="60" y="31"/>
                      <a:pt x="59" y="32"/>
                      <a:pt x="58" y="33"/>
                    </a:cubicBezTo>
                    <a:cubicBezTo>
                      <a:pt x="59" y="32"/>
                      <a:pt x="61" y="31"/>
                      <a:pt x="62" y="30"/>
                    </a:cubicBezTo>
                    <a:moveTo>
                      <a:pt x="209" y="10"/>
                    </a:moveTo>
                    <a:cubicBezTo>
                      <a:pt x="202" y="16"/>
                      <a:pt x="196" y="21"/>
                      <a:pt x="191" y="25"/>
                    </a:cubicBezTo>
                    <a:cubicBezTo>
                      <a:pt x="199" y="27"/>
                      <a:pt x="206" y="30"/>
                      <a:pt x="214" y="34"/>
                    </a:cubicBezTo>
                    <a:cubicBezTo>
                      <a:pt x="223" y="39"/>
                      <a:pt x="231" y="45"/>
                      <a:pt x="238" y="52"/>
                    </a:cubicBezTo>
                    <a:cubicBezTo>
                      <a:pt x="239" y="53"/>
                      <a:pt x="240" y="53"/>
                      <a:pt x="240" y="54"/>
                    </a:cubicBezTo>
                    <a:cubicBezTo>
                      <a:pt x="240" y="54"/>
                      <a:pt x="240" y="54"/>
                      <a:pt x="241" y="54"/>
                    </a:cubicBezTo>
                    <a:cubicBezTo>
                      <a:pt x="246" y="54"/>
                      <a:pt x="250" y="53"/>
                      <a:pt x="255" y="53"/>
                    </a:cubicBezTo>
                    <a:cubicBezTo>
                      <a:pt x="259" y="52"/>
                      <a:pt x="263" y="52"/>
                      <a:pt x="266" y="51"/>
                    </a:cubicBezTo>
                    <a:cubicBezTo>
                      <a:pt x="263" y="48"/>
                      <a:pt x="261" y="45"/>
                      <a:pt x="258" y="43"/>
                    </a:cubicBezTo>
                    <a:cubicBezTo>
                      <a:pt x="251" y="36"/>
                      <a:pt x="243" y="28"/>
                      <a:pt x="233" y="23"/>
                    </a:cubicBezTo>
                    <a:cubicBezTo>
                      <a:pt x="226" y="17"/>
                      <a:pt x="218" y="13"/>
                      <a:pt x="209" y="10"/>
                    </a:cubicBezTo>
                    <a:moveTo>
                      <a:pt x="204" y="8"/>
                    </a:moveTo>
                    <a:cubicBezTo>
                      <a:pt x="205" y="9"/>
                      <a:pt x="206" y="9"/>
                      <a:pt x="207" y="9"/>
                    </a:cubicBezTo>
                    <a:cubicBezTo>
                      <a:pt x="206" y="9"/>
                      <a:pt x="205" y="9"/>
                      <a:pt x="205" y="8"/>
                    </a:cubicBezTo>
                    <a:cubicBezTo>
                      <a:pt x="204" y="8"/>
                      <a:pt x="204" y="8"/>
                      <a:pt x="204" y="8"/>
                    </a:cubicBezTo>
                    <a:moveTo>
                      <a:pt x="189" y="4"/>
                    </a:moveTo>
                    <a:cubicBezTo>
                      <a:pt x="189" y="4"/>
                      <a:pt x="189" y="4"/>
                      <a:pt x="189" y="4"/>
                    </a:cubicBezTo>
                    <a:cubicBezTo>
                      <a:pt x="191" y="4"/>
                      <a:pt x="191" y="4"/>
                      <a:pt x="191" y="4"/>
                    </a:cubicBezTo>
                    <a:cubicBezTo>
                      <a:pt x="185" y="11"/>
                      <a:pt x="179" y="16"/>
                      <a:pt x="173" y="21"/>
                    </a:cubicBezTo>
                    <a:cubicBezTo>
                      <a:pt x="176" y="22"/>
                      <a:pt x="178" y="22"/>
                      <a:pt x="180" y="22"/>
                    </a:cubicBezTo>
                    <a:cubicBezTo>
                      <a:pt x="187" y="16"/>
                      <a:pt x="193" y="11"/>
                      <a:pt x="198" y="6"/>
                    </a:cubicBezTo>
                    <a:cubicBezTo>
                      <a:pt x="198" y="6"/>
                      <a:pt x="198" y="6"/>
                      <a:pt x="199" y="6"/>
                    </a:cubicBezTo>
                    <a:cubicBezTo>
                      <a:pt x="196" y="5"/>
                      <a:pt x="192" y="5"/>
                      <a:pt x="189" y="4"/>
                    </a:cubicBezTo>
                    <a:moveTo>
                      <a:pt x="133" y="2"/>
                    </a:moveTo>
                    <a:cubicBezTo>
                      <a:pt x="119" y="4"/>
                      <a:pt x="105" y="8"/>
                      <a:pt x="92" y="13"/>
                    </a:cubicBezTo>
                    <a:cubicBezTo>
                      <a:pt x="89" y="15"/>
                      <a:pt x="85" y="16"/>
                      <a:pt x="82" y="18"/>
                    </a:cubicBezTo>
                    <a:cubicBezTo>
                      <a:pt x="75" y="21"/>
                      <a:pt x="69" y="25"/>
                      <a:pt x="63" y="29"/>
                    </a:cubicBezTo>
                    <a:cubicBezTo>
                      <a:pt x="64" y="38"/>
                      <a:pt x="64" y="46"/>
                      <a:pt x="65" y="52"/>
                    </a:cubicBezTo>
                    <a:cubicBezTo>
                      <a:pt x="75" y="43"/>
                      <a:pt x="88" y="36"/>
                      <a:pt x="102" y="31"/>
                    </a:cubicBezTo>
                    <a:cubicBezTo>
                      <a:pt x="107" y="29"/>
                      <a:pt x="111" y="27"/>
                      <a:pt x="116" y="26"/>
                    </a:cubicBezTo>
                    <a:cubicBezTo>
                      <a:pt x="121" y="17"/>
                      <a:pt x="124" y="9"/>
                      <a:pt x="127" y="3"/>
                    </a:cubicBezTo>
                    <a:cubicBezTo>
                      <a:pt x="127" y="3"/>
                      <a:pt x="130" y="3"/>
                      <a:pt x="133" y="2"/>
                    </a:cubicBezTo>
                    <a:moveTo>
                      <a:pt x="139" y="1"/>
                    </a:moveTo>
                    <a:cubicBezTo>
                      <a:pt x="137" y="1"/>
                      <a:pt x="136" y="2"/>
                      <a:pt x="134" y="2"/>
                    </a:cubicBezTo>
                    <a:cubicBezTo>
                      <a:pt x="136" y="2"/>
                      <a:pt x="138" y="1"/>
                      <a:pt x="139" y="1"/>
                    </a:cubicBezTo>
                    <a:moveTo>
                      <a:pt x="148" y="1"/>
                    </a:moveTo>
                    <a:cubicBezTo>
                      <a:pt x="146" y="1"/>
                      <a:pt x="144" y="1"/>
                      <a:pt x="142" y="1"/>
                    </a:cubicBezTo>
                    <a:cubicBezTo>
                      <a:pt x="141" y="1"/>
                      <a:pt x="141" y="1"/>
                      <a:pt x="140" y="1"/>
                    </a:cubicBezTo>
                    <a:cubicBezTo>
                      <a:pt x="137" y="9"/>
                      <a:pt x="132" y="16"/>
                      <a:pt x="128" y="23"/>
                    </a:cubicBezTo>
                    <a:cubicBezTo>
                      <a:pt x="130" y="23"/>
                      <a:pt x="133" y="22"/>
                      <a:pt x="135" y="22"/>
                    </a:cubicBezTo>
                    <a:cubicBezTo>
                      <a:pt x="139" y="15"/>
                      <a:pt x="144" y="8"/>
                      <a:pt x="148" y="1"/>
                    </a:cubicBezTo>
                    <a:moveTo>
                      <a:pt x="154" y="0"/>
                    </a:moveTo>
                    <a:cubicBezTo>
                      <a:pt x="153" y="0"/>
                      <a:pt x="151" y="0"/>
                      <a:pt x="149" y="0"/>
                    </a:cubicBezTo>
                    <a:cubicBezTo>
                      <a:pt x="150" y="0"/>
                      <a:pt x="152" y="0"/>
                      <a:pt x="154" y="0"/>
                    </a:cubicBezTo>
                    <a:moveTo>
                      <a:pt x="157" y="0"/>
                    </a:moveTo>
                    <a:cubicBezTo>
                      <a:pt x="159" y="0"/>
                      <a:pt x="162" y="0"/>
                      <a:pt x="164" y="1"/>
                    </a:cubicBezTo>
                    <a:cubicBezTo>
                      <a:pt x="162" y="0"/>
                      <a:pt x="160" y="0"/>
                      <a:pt x="157"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8" name="Freeform 376">
                <a:extLst>
                  <a:ext uri="{FF2B5EF4-FFF2-40B4-BE49-F238E27FC236}">
                    <a16:creationId xmlns:a16="http://schemas.microsoft.com/office/drawing/2014/main" id="{C4DB3D72-014B-4811-B309-19B2A17C3F52}"/>
                  </a:ext>
                </a:extLst>
              </p:cNvPr>
              <p:cNvSpPr>
                <a:spLocks/>
              </p:cNvSpPr>
              <p:nvPr/>
            </p:nvSpPr>
            <p:spPr bwMode="auto">
              <a:xfrm>
                <a:off x="4239" y="3664"/>
                <a:ext cx="78" cy="110"/>
              </a:xfrm>
              <a:custGeom>
                <a:avLst/>
                <a:gdLst>
                  <a:gd name="T0" fmla="*/ 0 w 33"/>
                  <a:gd name="T1" fmla="*/ 0 h 46"/>
                  <a:gd name="T2" fmla="*/ 1 w 33"/>
                  <a:gd name="T3" fmla="*/ 2 h 46"/>
                  <a:gd name="T4" fmla="*/ 1 w 33"/>
                  <a:gd name="T5" fmla="*/ 4 h 46"/>
                  <a:gd name="T6" fmla="*/ 4 w 33"/>
                  <a:gd name="T7" fmla="*/ 18 h 46"/>
                  <a:gd name="T8" fmla="*/ 4 w 33"/>
                  <a:gd name="T9" fmla="*/ 20 h 46"/>
                  <a:gd name="T10" fmla="*/ 5 w 33"/>
                  <a:gd name="T11" fmla="*/ 22 h 46"/>
                  <a:gd name="T12" fmla="*/ 6 w 33"/>
                  <a:gd name="T13" fmla="*/ 27 h 46"/>
                  <a:gd name="T14" fmla="*/ 8 w 33"/>
                  <a:gd name="T15" fmla="*/ 33 h 46"/>
                  <a:gd name="T16" fmla="*/ 8 w 33"/>
                  <a:gd name="T17" fmla="*/ 34 h 46"/>
                  <a:gd name="T18" fmla="*/ 9 w 33"/>
                  <a:gd name="T19" fmla="*/ 34 h 46"/>
                  <a:gd name="T20" fmla="*/ 9 w 33"/>
                  <a:gd name="T21" fmla="*/ 35 h 46"/>
                  <a:gd name="T22" fmla="*/ 10 w 33"/>
                  <a:gd name="T23" fmla="*/ 38 h 46"/>
                  <a:gd name="T24" fmla="*/ 11 w 33"/>
                  <a:gd name="T25" fmla="*/ 40 h 46"/>
                  <a:gd name="T26" fmla="*/ 33 w 33"/>
                  <a:gd name="T27" fmla="*/ 46 h 46"/>
                  <a:gd name="T28" fmla="*/ 31 w 33"/>
                  <a:gd name="T29" fmla="*/ 42 h 46"/>
                  <a:gd name="T30" fmla="*/ 21 w 33"/>
                  <a:gd name="T31" fmla="*/ 9 h 46"/>
                  <a:gd name="T32" fmla="*/ 0 w 33"/>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46">
                    <a:moveTo>
                      <a:pt x="0" y="0"/>
                    </a:moveTo>
                    <a:cubicBezTo>
                      <a:pt x="0" y="1"/>
                      <a:pt x="1" y="1"/>
                      <a:pt x="1" y="2"/>
                    </a:cubicBezTo>
                    <a:cubicBezTo>
                      <a:pt x="1" y="3"/>
                      <a:pt x="1" y="3"/>
                      <a:pt x="1" y="4"/>
                    </a:cubicBezTo>
                    <a:cubicBezTo>
                      <a:pt x="2" y="9"/>
                      <a:pt x="3" y="13"/>
                      <a:pt x="4" y="18"/>
                    </a:cubicBezTo>
                    <a:cubicBezTo>
                      <a:pt x="4" y="19"/>
                      <a:pt x="4" y="20"/>
                      <a:pt x="4" y="20"/>
                    </a:cubicBezTo>
                    <a:cubicBezTo>
                      <a:pt x="5" y="21"/>
                      <a:pt x="5" y="22"/>
                      <a:pt x="5" y="22"/>
                    </a:cubicBezTo>
                    <a:cubicBezTo>
                      <a:pt x="5" y="24"/>
                      <a:pt x="6" y="26"/>
                      <a:pt x="6" y="27"/>
                    </a:cubicBezTo>
                    <a:cubicBezTo>
                      <a:pt x="7" y="29"/>
                      <a:pt x="8" y="31"/>
                      <a:pt x="8" y="33"/>
                    </a:cubicBezTo>
                    <a:cubicBezTo>
                      <a:pt x="8" y="33"/>
                      <a:pt x="8" y="33"/>
                      <a:pt x="8" y="34"/>
                    </a:cubicBezTo>
                    <a:cubicBezTo>
                      <a:pt x="8" y="34"/>
                      <a:pt x="9" y="34"/>
                      <a:pt x="9" y="34"/>
                    </a:cubicBezTo>
                    <a:cubicBezTo>
                      <a:pt x="9" y="34"/>
                      <a:pt x="9" y="35"/>
                      <a:pt x="9" y="35"/>
                    </a:cubicBezTo>
                    <a:cubicBezTo>
                      <a:pt x="9" y="36"/>
                      <a:pt x="10" y="37"/>
                      <a:pt x="10" y="38"/>
                    </a:cubicBezTo>
                    <a:cubicBezTo>
                      <a:pt x="10" y="39"/>
                      <a:pt x="10" y="40"/>
                      <a:pt x="11" y="40"/>
                    </a:cubicBezTo>
                    <a:cubicBezTo>
                      <a:pt x="19" y="42"/>
                      <a:pt x="26" y="44"/>
                      <a:pt x="33" y="46"/>
                    </a:cubicBezTo>
                    <a:cubicBezTo>
                      <a:pt x="32" y="44"/>
                      <a:pt x="32" y="43"/>
                      <a:pt x="31" y="42"/>
                    </a:cubicBezTo>
                    <a:cubicBezTo>
                      <a:pt x="28" y="33"/>
                      <a:pt x="24" y="22"/>
                      <a:pt x="21" y="9"/>
                    </a:cubicBezTo>
                    <a:cubicBezTo>
                      <a:pt x="15" y="6"/>
                      <a:pt x="8" y="3"/>
                      <a:pt x="0"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9" name="Freeform 377">
                <a:extLst>
                  <a:ext uri="{FF2B5EF4-FFF2-40B4-BE49-F238E27FC236}">
                    <a16:creationId xmlns:a16="http://schemas.microsoft.com/office/drawing/2014/main" id="{52253B6B-7EF9-458E-8697-8BBA03C93838}"/>
                  </a:ext>
                </a:extLst>
              </p:cNvPr>
              <p:cNvSpPr>
                <a:spLocks/>
              </p:cNvSpPr>
              <p:nvPr/>
            </p:nvSpPr>
            <p:spPr bwMode="auto">
              <a:xfrm>
                <a:off x="4234" y="3621"/>
                <a:ext cx="52" cy="48"/>
              </a:xfrm>
              <a:custGeom>
                <a:avLst/>
                <a:gdLst>
                  <a:gd name="T0" fmla="*/ 0 w 22"/>
                  <a:gd name="T1" fmla="*/ 0 h 20"/>
                  <a:gd name="T2" fmla="*/ 1 w 22"/>
                  <a:gd name="T3" fmla="*/ 1 h 20"/>
                  <a:gd name="T4" fmla="*/ 1 w 22"/>
                  <a:gd name="T5" fmla="*/ 2 h 20"/>
                  <a:gd name="T6" fmla="*/ 1 w 22"/>
                  <a:gd name="T7" fmla="*/ 3 h 20"/>
                  <a:gd name="T8" fmla="*/ 1 w 22"/>
                  <a:gd name="T9" fmla="*/ 5 h 20"/>
                  <a:gd name="T10" fmla="*/ 1 w 22"/>
                  <a:gd name="T11" fmla="*/ 7 h 20"/>
                  <a:gd name="T12" fmla="*/ 1 w 22"/>
                  <a:gd name="T13" fmla="*/ 8 h 20"/>
                  <a:gd name="T14" fmla="*/ 1 w 22"/>
                  <a:gd name="T15" fmla="*/ 10 h 20"/>
                  <a:gd name="T16" fmla="*/ 1 w 22"/>
                  <a:gd name="T17" fmla="*/ 12 h 20"/>
                  <a:gd name="T18" fmla="*/ 1 w 22"/>
                  <a:gd name="T19" fmla="*/ 12 h 20"/>
                  <a:gd name="T20" fmla="*/ 22 w 22"/>
                  <a:gd name="T21" fmla="*/ 20 h 20"/>
                  <a:gd name="T22" fmla="*/ 20 w 22"/>
                  <a:gd name="T23" fmla="*/ 10 h 20"/>
                  <a:gd name="T24" fmla="*/ 0 w 22"/>
                  <a:gd name="T25" fmla="*/ 0 h 20"/>
                  <a:gd name="T26" fmla="*/ 0 w 22"/>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0">
                    <a:moveTo>
                      <a:pt x="0" y="0"/>
                    </a:moveTo>
                    <a:cubicBezTo>
                      <a:pt x="0" y="0"/>
                      <a:pt x="0" y="1"/>
                      <a:pt x="1" y="1"/>
                    </a:cubicBezTo>
                    <a:cubicBezTo>
                      <a:pt x="1" y="1"/>
                      <a:pt x="1" y="2"/>
                      <a:pt x="1" y="2"/>
                    </a:cubicBezTo>
                    <a:cubicBezTo>
                      <a:pt x="1" y="2"/>
                      <a:pt x="1" y="3"/>
                      <a:pt x="1" y="3"/>
                    </a:cubicBezTo>
                    <a:cubicBezTo>
                      <a:pt x="1" y="4"/>
                      <a:pt x="1" y="4"/>
                      <a:pt x="1" y="5"/>
                    </a:cubicBezTo>
                    <a:cubicBezTo>
                      <a:pt x="1" y="5"/>
                      <a:pt x="1" y="6"/>
                      <a:pt x="1" y="7"/>
                    </a:cubicBezTo>
                    <a:cubicBezTo>
                      <a:pt x="1" y="7"/>
                      <a:pt x="1" y="8"/>
                      <a:pt x="1" y="8"/>
                    </a:cubicBezTo>
                    <a:cubicBezTo>
                      <a:pt x="1" y="9"/>
                      <a:pt x="1" y="10"/>
                      <a:pt x="1" y="10"/>
                    </a:cubicBezTo>
                    <a:cubicBezTo>
                      <a:pt x="1" y="11"/>
                      <a:pt x="1" y="12"/>
                      <a:pt x="1" y="12"/>
                    </a:cubicBezTo>
                    <a:cubicBezTo>
                      <a:pt x="1" y="12"/>
                      <a:pt x="1" y="12"/>
                      <a:pt x="1" y="12"/>
                    </a:cubicBezTo>
                    <a:cubicBezTo>
                      <a:pt x="7" y="14"/>
                      <a:pt x="14" y="17"/>
                      <a:pt x="22" y="20"/>
                    </a:cubicBezTo>
                    <a:cubicBezTo>
                      <a:pt x="21" y="17"/>
                      <a:pt x="21" y="14"/>
                      <a:pt x="20" y="10"/>
                    </a:cubicBezTo>
                    <a:cubicBezTo>
                      <a:pt x="15" y="7"/>
                      <a:pt x="8" y="4"/>
                      <a:pt x="0" y="0"/>
                    </a:cubicBezTo>
                    <a:cubicBezTo>
                      <a:pt x="0" y="0"/>
                      <a:pt x="0"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0" name="Freeform 378">
                <a:extLst>
                  <a:ext uri="{FF2B5EF4-FFF2-40B4-BE49-F238E27FC236}">
                    <a16:creationId xmlns:a16="http://schemas.microsoft.com/office/drawing/2014/main" id="{C34A2105-122D-4E5B-AF87-D583FFC4329D}"/>
                  </a:ext>
                </a:extLst>
              </p:cNvPr>
              <p:cNvSpPr>
                <a:spLocks/>
              </p:cNvSpPr>
              <p:nvPr/>
            </p:nvSpPr>
            <p:spPr bwMode="auto">
              <a:xfrm>
                <a:off x="4272" y="3779"/>
                <a:ext cx="67" cy="36"/>
              </a:xfrm>
              <a:custGeom>
                <a:avLst/>
                <a:gdLst>
                  <a:gd name="T0" fmla="*/ 0 w 28"/>
                  <a:gd name="T1" fmla="*/ 0 h 15"/>
                  <a:gd name="T2" fmla="*/ 1 w 28"/>
                  <a:gd name="T3" fmla="*/ 2 h 15"/>
                  <a:gd name="T4" fmla="*/ 2 w 28"/>
                  <a:gd name="T5" fmla="*/ 5 h 15"/>
                  <a:gd name="T6" fmla="*/ 3 w 28"/>
                  <a:gd name="T7" fmla="*/ 7 h 15"/>
                  <a:gd name="T8" fmla="*/ 4 w 28"/>
                  <a:gd name="T9" fmla="*/ 9 h 15"/>
                  <a:gd name="T10" fmla="*/ 4 w 28"/>
                  <a:gd name="T11" fmla="*/ 10 h 15"/>
                  <a:gd name="T12" fmla="*/ 5 w 28"/>
                  <a:gd name="T13" fmla="*/ 10 h 15"/>
                  <a:gd name="T14" fmla="*/ 5 w 28"/>
                  <a:gd name="T15" fmla="*/ 11 h 15"/>
                  <a:gd name="T16" fmla="*/ 5 w 28"/>
                  <a:gd name="T17" fmla="*/ 12 h 15"/>
                  <a:gd name="T18" fmla="*/ 17 w 28"/>
                  <a:gd name="T19" fmla="*/ 13 h 15"/>
                  <a:gd name="T20" fmla="*/ 23 w 28"/>
                  <a:gd name="T21" fmla="*/ 14 h 15"/>
                  <a:gd name="T22" fmla="*/ 28 w 28"/>
                  <a:gd name="T23" fmla="*/ 15 h 15"/>
                  <a:gd name="T24" fmla="*/ 25 w 28"/>
                  <a:gd name="T25" fmla="*/ 9 h 15"/>
                  <a:gd name="T26" fmla="*/ 22 w 28"/>
                  <a:gd name="T27" fmla="*/ 4 h 15"/>
                  <a:gd name="T28" fmla="*/ 16 w 28"/>
                  <a:gd name="T29" fmla="*/ 3 h 15"/>
                  <a:gd name="T30" fmla="*/ 0 w 28"/>
                  <a:gd name="T3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5">
                    <a:moveTo>
                      <a:pt x="0" y="0"/>
                    </a:moveTo>
                    <a:cubicBezTo>
                      <a:pt x="0" y="0"/>
                      <a:pt x="0" y="1"/>
                      <a:pt x="1" y="2"/>
                    </a:cubicBezTo>
                    <a:cubicBezTo>
                      <a:pt x="1" y="3"/>
                      <a:pt x="2" y="4"/>
                      <a:pt x="2" y="5"/>
                    </a:cubicBezTo>
                    <a:cubicBezTo>
                      <a:pt x="2" y="6"/>
                      <a:pt x="3" y="6"/>
                      <a:pt x="3" y="7"/>
                    </a:cubicBezTo>
                    <a:cubicBezTo>
                      <a:pt x="3" y="8"/>
                      <a:pt x="4" y="8"/>
                      <a:pt x="4" y="9"/>
                    </a:cubicBezTo>
                    <a:cubicBezTo>
                      <a:pt x="4" y="9"/>
                      <a:pt x="4" y="9"/>
                      <a:pt x="4" y="10"/>
                    </a:cubicBezTo>
                    <a:cubicBezTo>
                      <a:pt x="4" y="10"/>
                      <a:pt x="5" y="10"/>
                      <a:pt x="5" y="10"/>
                    </a:cubicBezTo>
                    <a:cubicBezTo>
                      <a:pt x="5" y="10"/>
                      <a:pt x="5" y="11"/>
                      <a:pt x="5" y="11"/>
                    </a:cubicBezTo>
                    <a:cubicBezTo>
                      <a:pt x="5" y="11"/>
                      <a:pt x="5" y="12"/>
                      <a:pt x="5" y="12"/>
                    </a:cubicBezTo>
                    <a:cubicBezTo>
                      <a:pt x="9" y="12"/>
                      <a:pt x="13" y="13"/>
                      <a:pt x="17" y="13"/>
                    </a:cubicBezTo>
                    <a:cubicBezTo>
                      <a:pt x="19" y="13"/>
                      <a:pt x="21" y="14"/>
                      <a:pt x="23" y="14"/>
                    </a:cubicBezTo>
                    <a:cubicBezTo>
                      <a:pt x="25" y="14"/>
                      <a:pt x="26" y="14"/>
                      <a:pt x="28" y="15"/>
                    </a:cubicBezTo>
                    <a:cubicBezTo>
                      <a:pt x="27" y="13"/>
                      <a:pt x="26" y="11"/>
                      <a:pt x="25" y="9"/>
                    </a:cubicBezTo>
                    <a:cubicBezTo>
                      <a:pt x="24" y="7"/>
                      <a:pt x="23" y="6"/>
                      <a:pt x="22" y="4"/>
                    </a:cubicBezTo>
                    <a:cubicBezTo>
                      <a:pt x="20" y="4"/>
                      <a:pt x="18" y="3"/>
                      <a:pt x="16" y="3"/>
                    </a:cubicBezTo>
                    <a:cubicBezTo>
                      <a:pt x="11" y="1"/>
                      <a:pt x="5"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1" name="Freeform 379">
                <a:extLst>
                  <a:ext uri="{FF2B5EF4-FFF2-40B4-BE49-F238E27FC236}">
                    <a16:creationId xmlns:a16="http://schemas.microsoft.com/office/drawing/2014/main" id="{0316FD76-C93B-49D6-9E02-64DFA931C018}"/>
                  </a:ext>
                </a:extLst>
              </p:cNvPr>
              <p:cNvSpPr>
                <a:spLocks/>
              </p:cNvSpPr>
              <p:nvPr/>
            </p:nvSpPr>
            <p:spPr bwMode="auto">
              <a:xfrm>
                <a:off x="4282" y="3330"/>
                <a:ext cx="74" cy="131"/>
              </a:xfrm>
              <a:custGeom>
                <a:avLst/>
                <a:gdLst>
                  <a:gd name="T0" fmla="*/ 28 w 31"/>
                  <a:gd name="T1" fmla="*/ 0 h 55"/>
                  <a:gd name="T2" fmla="*/ 27 w 31"/>
                  <a:gd name="T3" fmla="*/ 0 h 55"/>
                  <a:gd name="T4" fmla="*/ 27 w 31"/>
                  <a:gd name="T5" fmla="*/ 1 h 55"/>
                  <a:gd name="T6" fmla="*/ 23 w 31"/>
                  <a:gd name="T7" fmla="*/ 4 h 55"/>
                  <a:gd name="T8" fmla="*/ 23 w 31"/>
                  <a:gd name="T9" fmla="*/ 4 h 55"/>
                  <a:gd name="T10" fmla="*/ 23 w 31"/>
                  <a:gd name="T11" fmla="*/ 5 h 55"/>
                  <a:gd name="T12" fmla="*/ 23 w 31"/>
                  <a:gd name="T13" fmla="*/ 5 h 55"/>
                  <a:gd name="T14" fmla="*/ 22 w 31"/>
                  <a:gd name="T15" fmla="*/ 5 h 55"/>
                  <a:gd name="T16" fmla="*/ 13 w 31"/>
                  <a:gd name="T17" fmla="*/ 15 h 55"/>
                  <a:gd name="T18" fmla="*/ 13 w 31"/>
                  <a:gd name="T19" fmla="*/ 16 h 55"/>
                  <a:gd name="T20" fmla="*/ 12 w 31"/>
                  <a:gd name="T21" fmla="*/ 16 h 55"/>
                  <a:gd name="T22" fmla="*/ 12 w 31"/>
                  <a:gd name="T23" fmla="*/ 16 h 55"/>
                  <a:gd name="T24" fmla="*/ 8 w 31"/>
                  <a:gd name="T25" fmla="*/ 21 h 55"/>
                  <a:gd name="T26" fmla="*/ 8 w 31"/>
                  <a:gd name="T27" fmla="*/ 22 h 55"/>
                  <a:gd name="T28" fmla="*/ 8 w 31"/>
                  <a:gd name="T29" fmla="*/ 22 h 55"/>
                  <a:gd name="T30" fmla="*/ 4 w 31"/>
                  <a:gd name="T31" fmla="*/ 27 h 55"/>
                  <a:gd name="T32" fmla="*/ 4 w 31"/>
                  <a:gd name="T33" fmla="*/ 28 h 55"/>
                  <a:gd name="T34" fmla="*/ 3 w 31"/>
                  <a:gd name="T35" fmla="*/ 28 h 55"/>
                  <a:gd name="T36" fmla="*/ 0 w 31"/>
                  <a:gd name="T37" fmla="*/ 32 h 55"/>
                  <a:gd name="T38" fmla="*/ 0 w 31"/>
                  <a:gd name="T39" fmla="*/ 33 h 55"/>
                  <a:gd name="T40" fmla="*/ 10 w 31"/>
                  <a:gd name="T41" fmla="*/ 55 h 55"/>
                  <a:gd name="T42" fmla="*/ 11 w 31"/>
                  <a:gd name="T43" fmla="*/ 54 h 55"/>
                  <a:gd name="T44" fmla="*/ 31 w 31"/>
                  <a:gd name="T45" fmla="*/ 23 h 55"/>
                  <a:gd name="T46" fmla="*/ 28 w 31"/>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55">
                    <a:moveTo>
                      <a:pt x="28" y="0"/>
                    </a:moveTo>
                    <a:cubicBezTo>
                      <a:pt x="28" y="0"/>
                      <a:pt x="28" y="0"/>
                      <a:pt x="27" y="0"/>
                    </a:cubicBezTo>
                    <a:cubicBezTo>
                      <a:pt x="27" y="1"/>
                      <a:pt x="27" y="1"/>
                      <a:pt x="27" y="1"/>
                    </a:cubicBezTo>
                    <a:cubicBezTo>
                      <a:pt x="26" y="2"/>
                      <a:pt x="24" y="3"/>
                      <a:pt x="23" y="4"/>
                    </a:cubicBezTo>
                    <a:cubicBezTo>
                      <a:pt x="23" y="4"/>
                      <a:pt x="23" y="4"/>
                      <a:pt x="23" y="4"/>
                    </a:cubicBezTo>
                    <a:cubicBezTo>
                      <a:pt x="23" y="4"/>
                      <a:pt x="23" y="5"/>
                      <a:pt x="23" y="5"/>
                    </a:cubicBezTo>
                    <a:cubicBezTo>
                      <a:pt x="23" y="5"/>
                      <a:pt x="23" y="5"/>
                      <a:pt x="23" y="5"/>
                    </a:cubicBezTo>
                    <a:cubicBezTo>
                      <a:pt x="22" y="5"/>
                      <a:pt x="22" y="5"/>
                      <a:pt x="22" y="5"/>
                    </a:cubicBezTo>
                    <a:cubicBezTo>
                      <a:pt x="19" y="8"/>
                      <a:pt x="16" y="12"/>
                      <a:pt x="13" y="15"/>
                    </a:cubicBezTo>
                    <a:cubicBezTo>
                      <a:pt x="13" y="15"/>
                      <a:pt x="13" y="15"/>
                      <a:pt x="13" y="16"/>
                    </a:cubicBezTo>
                    <a:cubicBezTo>
                      <a:pt x="12" y="16"/>
                      <a:pt x="12" y="16"/>
                      <a:pt x="12" y="16"/>
                    </a:cubicBezTo>
                    <a:cubicBezTo>
                      <a:pt x="12" y="16"/>
                      <a:pt x="12" y="16"/>
                      <a:pt x="12" y="16"/>
                    </a:cubicBezTo>
                    <a:cubicBezTo>
                      <a:pt x="11" y="18"/>
                      <a:pt x="10" y="19"/>
                      <a:pt x="8" y="21"/>
                    </a:cubicBezTo>
                    <a:cubicBezTo>
                      <a:pt x="8" y="21"/>
                      <a:pt x="8" y="21"/>
                      <a:pt x="8" y="22"/>
                    </a:cubicBezTo>
                    <a:cubicBezTo>
                      <a:pt x="8" y="22"/>
                      <a:pt x="8" y="22"/>
                      <a:pt x="8" y="22"/>
                    </a:cubicBezTo>
                    <a:cubicBezTo>
                      <a:pt x="6" y="24"/>
                      <a:pt x="5" y="25"/>
                      <a:pt x="4" y="27"/>
                    </a:cubicBezTo>
                    <a:cubicBezTo>
                      <a:pt x="4" y="27"/>
                      <a:pt x="4" y="27"/>
                      <a:pt x="4" y="28"/>
                    </a:cubicBezTo>
                    <a:cubicBezTo>
                      <a:pt x="3" y="28"/>
                      <a:pt x="3" y="28"/>
                      <a:pt x="3" y="28"/>
                    </a:cubicBezTo>
                    <a:cubicBezTo>
                      <a:pt x="2" y="30"/>
                      <a:pt x="1" y="31"/>
                      <a:pt x="0" y="32"/>
                    </a:cubicBezTo>
                    <a:cubicBezTo>
                      <a:pt x="0" y="33"/>
                      <a:pt x="0" y="33"/>
                      <a:pt x="0" y="33"/>
                    </a:cubicBezTo>
                    <a:cubicBezTo>
                      <a:pt x="4" y="41"/>
                      <a:pt x="7" y="48"/>
                      <a:pt x="10" y="55"/>
                    </a:cubicBezTo>
                    <a:cubicBezTo>
                      <a:pt x="11" y="55"/>
                      <a:pt x="11" y="54"/>
                      <a:pt x="11" y="54"/>
                    </a:cubicBezTo>
                    <a:cubicBezTo>
                      <a:pt x="16" y="43"/>
                      <a:pt x="23" y="33"/>
                      <a:pt x="31" y="23"/>
                    </a:cubicBezTo>
                    <a:cubicBezTo>
                      <a:pt x="31" y="16"/>
                      <a:pt x="30" y="8"/>
                      <a:pt x="28"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2" name="Freeform 380">
                <a:extLst>
                  <a:ext uri="{FF2B5EF4-FFF2-40B4-BE49-F238E27FC236}">
                    <a16:creationId xmlns:a16="http://schemas.microsoft.com/office/drawing/2014/main" id="{602AD47D-7E77-4854-8776-0E47C3E8CD33}"/>
                  </a:ext>
                </a:extLst>
              </p:cNvPr>
              <p:cNvSpPr>
                <a:spLocks/>
              </p:cNvSpPr>
              <p:nvPr/>
            </p:nvSpPr>
            <p:spPr bwMode="auto">
              <a:xfrm>
                <a:off x="4360" y="3302"/>
                <a:ext cx="29" cy="71"/>
              </a:xfrm>
              <a:custGeom>
                <a:avLst/>
                <a:gdLst>
                  <a:gd name="T0" fmla="*/ 10 w 12"/>
                  <a:gd name="T1" fmla="*/ 0 h 30"/>
                  <a:gd name="T2" fmla="*/ 9 w 12"/>
                  <a:gd name="T3" fmla="*/ 1 h 30"/>
                  <a:gd name="T4" fmla="*/ 9 w 12"/>
                  <a:gd name="T5" fmla="*/ 1 h 30"/>
                  <a:gd name="T6" fmla="*/ 5 w 12"/>
                  <a:gd name="T7" fmla="*/ 4 h 30"/>
                  <a:gd name="T8" fmla="*/ 5 w 12"/>
                  <a:gd name="T9" fmla="*/ 4 h 30"/>
                  <a:gd name="T10" fmla="*/ 5 w 12"/>
                  <a:gd name="T11" fmla="*/ 4 h 30"/>
                  <a:gd name="T12" fmla="*/ 3 w 12"/>
                  <a:gd name="T13" fmla="*/ 5 h 30"/>
                  <a:gd name="T14" fmla="*/ 2 w 12"/>
                  <a:gd name="T15" fmla="*/ 6 h 30"/>
                  <a:gd name="T16" fmla="*/ 2 w 12"/>
                  <a:gd name="T17" fmla="*/ 6 h 30"/>
                  <a:gd name="T18" fmla="*/ 0 w 12"/>
                  <a:gd name="T19" fmla="*/ 7 h 30"/>
                  <a:gd name="T20" fmla="*/ 2 w 12"/>
                  <a:gd name="T21" fmla="*/ 18 h 30"/>
                  <a:gd name="T22" fmla="*/ 3 w 12"/>
                  <a:gd name="T23" fmla="*/ 30 h 30"/>
                  <a:gd name="T24" fmla="*/ 6 w 12"/>
                  <a:gd name="T25" fmla="*/ 28 h 30"/>
                  <a:gd name="T26" fmla="*/ 12 w 12"/>
                  <a:gd name="T27" fmla="*/ 23 h 30"/>
                  <a:gd name="T28" fmla="*/ 10 w 12"/>
                  <a:gd name="T29" fmla="*/ 0 h 30"/>
                  <a:gd name="T30" fmla="*/ 10 w 12"/>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30">
                    <a:moveTo>
                      <a:pt x="10" y="0"/>
                    </a:moveTo>
                    <a:cubicBezTo>
                      <a:pt x="10" y="0"/>
                      <a:pt x="9" y="1"/>
                      <a:pt x="9" y="1"/>
                    </a:cubicBezTo>
                    <a:cubicBezTo>
                      <a:pt x="9" y="1"/>
                      <a:pt x="9" y="1"/>
                      <a:pt x="9" y="1"/>
                    </a:cubicBezTo>
                    <a:cubicBezTo>
                      <a:pt x="8" y="2"/>
                      <a:pt x="6" y="3"/>
                      <a:pt x="5" y="4"/>
                    </a:cubicBezTo>
                    <a:cubicBezTo>
                      <a:pt x="5" y="4"/>
                      <a:pt x="5" y="4"/>
                      <a:pt x="5" y="4"/>
                    </a:cubicBezTo>
                    <a:cubicBezTo>
                      <a:pt x="5" y="4"/>
                      <a:pt x="5" y="4"/>
                      <a:pt x="5" y="4"/>
                    </a:cubicBezTo>
                    <a:cubicBezTo>
                      <a:pt x="4" y="4"/>
                      <a:pt x="3" y="5"/>
                      <a:pt x="3" y="5"/>
                    </a:cubicBezTo>
                    <a:cubicBezTo>
                      <a:pt x="3" y="5"/>
                      <a:pt x="2" y="6"/>
                      <a:pt x="2" y="6"/>
                    </a:cubicBezTo>
                    <a:cubicBezTo>
                      <a:pt x="2" y="6"/>
                      <a:pt x="2" y="6"/>
                      <a:pt x="2" y="6"/>
                    </a:cubicBezTo>
                    <a:cubicBezTo>
                      <a:pt x="1" y="7"/>
                      <a:pt x="0" y="7"/>
                      <a:pt x="0" y="7"/>
                    </a:cubicBezTo>
                    <a:cubicBezTo>
                      <a:pt x="1" y="11"/>
                      <a:pt x="1" y="14"/>
                      <a:pt x="2" y="18"/>
                    </a:cubicBezTo>
                    <a:cubicBezTo>
                      <a:pt x="2" y="22"/>
                      <a:pt x="3" y="26"/>
                      <a:pt x="3" y="30"/>
                    </a:cubicBezTo>
                    <a:cubicBezTo>
                      <a:pt x="4" y="30"/>
                      <a:pt x="5" y="29"/>
                      <a:pt x="6" y="28"/>
                    </a:cubicBezTo>
                    <a:cubicBezTo>
                      <a:pt x="8" y="27"/>
                      <a:pt x="10" y="25"/>
                      <a:pt x="12" y="23"/>
                    </a:cubicBezTo>
                    <a:cubicBezTo>
                      <a:pt x="11" y="17"/>
                      <a:pt x="11" y="9"/>
                      <a:pt x="10" y="0"/>
                    </a:cubicBezTo>
                    <a:cubicBezTo>
                      <a:pt x="10" y="0"/>
                      <a:pt x="10" y="0"/>
                      <a:pt x="1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3" name="Freeform 381">
                <a:extLst>
                  <a:ext uri="{FF2B5EF4-FFF2-40B4-BE49-F238E27FC236}">
                    <a16:creationId xmlns:a16="http://schemas.microsoft.com/office/drawing/2014/main" id="{34DF9582-E2F0-4432-A268-CDA402F3851C}"/>
                  </a:ext>
                </a:extLst>
              </p:cNvPr>
              <p:cNvSpPr>
                <a:spLocks/>
              </p:cNvSpPr>
              <p:nvPr/>
            </p:nvSpPr>
            <p:spPr bwMode="auto">
              <a:xfrm>
                <a:off x="4258" y="3428"/>
                <a:ext cx="43" cy="79"/>
              </a:xfrm>
              <a:custGeom>
                <a:avLst/>
                <a:gdLst>
                  <a:gd name="T0" fmla="*/ 6 w 18"/>
                  <a:gd name="T1" fmla="*/ 0 h 33"/>
                  <a:gd name="T2" fmla="*/ 5 w 18"/>
                  <a:gd name="T3" fmla="*/ 1 h 33"/>
                  <a:gd name="T4" fmla="*/ 4 w 18"/>
                  <a:gd name="T5" fmla="*/ 3 h 33"/>
                  <a:gd name="T6" fmla="*/ 3 w 18"/>
                  <a:gd name="T7" fmla="*/ 6 h 33"/>
                  <a:gd name="T8" fmla="*/ 2 w 18"/>
                  <a:gd name="T9" fmla="*/ 8 h 33"/>
                  <a:gd name="T10" fmla="*/ 1 w 18"/>
                  <a:gd name="T11" fmla="*/ 10 h 33"/>
                  <a:gd name="T12" fmla="*/ 1 w 18"/>
                  <a:gd name="T13" fmla="*/ 10 h 33"/>
                  <a:gd name="T14" fmla="*/ 0 w 18"/>
                  <a:gd name="T15" fmla="*/ 12 h 33"/>
                  <a:gd name="T16" fmla="*/ 14 w 18"/>
                  <a:gd name="T17" fmla="*/ 33 h 33"/>
                  <a:gd name="T18" fmla="*/ 18 w 18"/>
                  <a:gd name="T19" fmla="*/ 21 h 33"/>
                  <a:gd name="T20" fmla="*/ 6 w 18"/>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33">
                    <a:moveTo>
                      <a:pt x="6" y="0"/>
                    </a:moveTo>
                    <a:cubicBezTo>
                      <a:pt x="6" y="0"/>
                      <a:pt x="6" y="0"/>
                      <a:pt x="5" y="1"/>
                    </a:cubicBezTo>
                    <a:cubicBezTo>
                      <a:pt x="5" y="2"/>
                      <a:pt x="5" y="2"/>
                      <a:pt x="4" y="3"/>
                    </a:cubicBezTo>
                    <a:cubicBezTo>
                      <a:pt x="4" y="4"/>
                      <a:pt x="4" y="5"/>
                      <a:pt x="3" y="6"/>
                    </a:cubicBezTo>
                    <a:cubicBezTo>
                      <a:pt x="3" y="7"/>
                      <a:pt x="2" y="7"/>
                      <a:pt x="2" y="8"/>
                    </a:cubicBezTo>
                    <a:cubicBezTo>
                      <a:pt x="2" y="9"/>
                      <a:pt x="2" y="9"/>
                      <a:pt x="1" y="10"/>
                    </a:cubicBezTo>
                    <a:cubicBezTo>
                      <a:pt x="1" y="10"/>
                      <a:pt x="1" y="10"/>
                      <a:pt x="1" y="10"/>
                    </a:cubicBezTo>
                    <a:cubicBezTo>
                      <a:pt x="1" y="11"/>
                      <a:pt x="0" y="12"/>
                      <a:pt x="0" y="12"/>
                    </a:cubicBezTo>
                    <a:cubicBezTo>
                      <a:pt x="4" y="18"/>
                      <a:pt x="9" y="25"/>
                      <a:pt x="14" y="33"/>
                    </a:cubicBezTo>
                    <a:cubicBezTo>
                      <a:pt x="15" y="29"/>
                      <a:pt x="16" y="25"/>
                      <a:pt x="18" y="21"/>
                    </a:cubicBezTo>
                    <a:cubicBezTo>
                      <a:pt x="14" y="14"/>
                      <a:pt x="11" y="7"/>
                      <a:pt x="6"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4" name="Freeform 382">
                <a:extLst>
                  <a:ext uri="{FF2B5EF4-FFF2-40B4-BE49-F238E27FC236}">
                    <a16:creationId xmlns:a16="http://schemas.microsoft.com/office/drawing/2014/main" id="{689158AA-B65A-416F-8C03-51C9FF05DA5D}"/>
                  </a:ext>
                </a:extLst>
              </p:cNvPr>
              <p:cNvSpPr>
                <a:spLocks/>
              </p:cNvSpPr>
              <p:nvPr/>
            </p:nvSpPr>
            <p:spPr bwMode="auto">
              <a:xfrm>
                <a:off x="4556" y="3232"/>
                <a:ext cx="134" cy="53"/>
              </a:xfrm>
              <a:custGeom>
                <a:avLst/>
                <a:gdLst>
                  <a:gd name="T0" fmla="*/ 21 w 56"/>
                  <a:gd name="T1" fmla="*/ 0 h 22"/>
                  <a:gd name="T2" fmla="*/ 19 w 56"/>
                  <a:gd name="T3" fmla="*/ 0 h 22"/>
                  <a:gd name="T4" fmla="*/ 14 w 56"/>
                  <a:gd name="T5" fmla="*/ 0 h 22"/>
                  <a:gd name="T6" fmla="*/ 13 w 56"/>
                  <a:gd name="T7" fmla="*/ 1 h 22"/>
                  <a:gd name="T8" fmla="*/ 0 w 56"/>
                  <a:gd name="T9" fmla="*/ 22 h 22"/>
                  <a:gd name="T10" fmla="*/ 21 w 56"/>
                  <a:gd name="T11" fmla="*/ 20 h 22"/>
                  <a:gd name="T12" fmla="*/ 22 w 56"/>
                  <a:gd name="T13" fmla="*/ 20 h 22"/>
                  <a:gd name="T14" fmla="*/ 38 w 56"/>
                  <a:gd name="T15" fmla="*/ 21 h 22"/>
                  <a:gd name="T16" fmla="*/ 56 w 56"/>
                  <a:gd name="T17" fmla="*/ 4 h 22"/>
                  <a:gd name="T18" fmla="*/ 54 w 56"/>
                  <a:gd name="T19" fmla="*/ 4 h 22"/>
                  <a:gd name="T20" fmla="*/ 54 w 56"/>
                  <a:gd name="T21" fmla="*/ 4 h 22"/>
                  <a:gd name="T22" fmla="*/ 29 w 56"/>
                  <a:gd name="T23" fmla="*/ 1 h 22"/>
                  <a:gd name="T24" fmla="*/ 22 w 56"/>
                  <a:gd name="T25" fmla="*/ 0 h 22"/>
                  <a:gd name="T26" fmla="*/ 21 w 56"/>
                  <a:gd name="T2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22">
                    <a:moveTo>
                      <a:pt x="21" y="0"/>
                    </a:moveTo>
                    <a:cubicBezTo>
                      <a:pt x="21" y="0"/>
                      <a:pt x="20" y="0"/>
                      <a:pt x="19" y="0"/>
                    </a:cubicBezTo>
                    <a:cubicBezTo>
                      <a:pt x="17" y="0"/>
                      <a:pt x="15" y="0"/>
                      <a:pt x="14" y="0"/>
                    </a:cubicBezTo>
                    <a:cubicBezTo>
                      <a:pt x="14" y="0"/>
                      <a:pt x="13" y="1"/>
                      <a:pt x="13" y="1"/>
                    </a:cubicBezTo>
                    <a:cubicBezTo>
                      <a:pt x="9" y="8"/>
                      <a:pt x="4" y="15"/>
                      <a:pt x="0" y="22"/>
                    </a:cubicBezTo>
                    <a:cubicBezTo>
                      <a:pt x="7" y="21"/>
                      <a:pt x="14" y="20"/>
                      <a:pt x="21" y="20"/>
                    </a:cubicBezTo>
                    <a:cubicBezTo>
                      <a:pt x="21" y="20"/>
                      <a:pt x="21" y="20"/>
                      <a:pt x="22" y="20"/>
                    </a:cubicBezTo>
                    <a:cubicBezTo>
                      <a:pt x="27" y="20"/>
                      <a:pt x="33" y="21"/>
                      <a:pt x="38" y="21"/>
                    </a:cubicBezTo>
                    <a:cubicBezTo>
                      <a:pt x="44" y="16"/>
                      <a:pt x="50" y="11"/>
                      <a:pt x="56" y="4"/>
                    </a:cubicBezTo>
                    <a:cubicBezTo>
                      <a:pt x="56" y="4"/>
                      <a:pt x="56" y="4"/>
                      <a:pt x="54" y="4"/>
                    </a:cubicBezTo>
                    <a:cubicBezTo>
                      <a:pt x="54" y="4"/>
                      <a:pt x="54" y="4"/>
                      <a:pt x="54" y="4"/>
                    </a:cubicBezTo>
                    <a:cubicBezTo>
                      <a:pt x="46" y="2"/>
                      <a:pt x="38" y="1"/>
                      <a:pt x="29" y="1"/>
                    </a:cubicBezTo>
                    <a:cubicBezTo>
                      <a:pt x="27" y="0"/>
                      <a:pt x="24" y="0"/>
                      <a:pt x="22" y="0"/>
                    </a:cubicBezTo>
                    <a:cubicBezTo>
                      <a:pt x="22" y="0"/>
                      <a:pt x="22" y="0"/>
                      <a:pt x="21"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5" name="Freeform 383">
                <a:extLst>
                  <a:ext uri="{FF2B5EF4-FFF2-40B4-BE49-F238E27FC236}">
                    <a16:creationId xmlns:a16="http://schemas.microsoft.com/office/drawing/2014/main" id="{6746CDF2-D359-45A3-9423-4C6865586BDD}"/>
                  </a:ext>
                </a:extLst>
              </p:cNvPr>
              <p:cNvSpPr>
                <a:spLocks/>
              </p:cNvSpPr>
              <p:nvPr/>
            </p:nvSpPr>
            <p:spPr bwMode="auto">
              <a:xfrm>
                <a:off x="4663" y="3247"/>
                <a:ext cx="70" cy="45"/>
              </a:xfrm>
              <a:custGeom>
                <a:avLst/>
                <a:gdLst>
                  <a:gd name="T0" fmla="*/ 18 w 29"/>
                  <a:gd name="T1" fmla="*/ 0 h 19"/>
                  <a:gd name="T2" fmla="*/ 0 w 29"/>
                  <a:gd name="T3" fmla="*/ 16 h 19"/>
                  <a:gd name="T4" fmla="*/ 11 w 29"/>
                  <a:gd name="T5" fmla="*/ 19 h 19"/>
                  <a:gd name="T6" fmla="*/ 29 w 29"/>
                  <a:gd name="T7" fmla="*/ 4 h 19"/>
                  <a:gd name="T8" fmla="*/ 27 w 29"/>
                  <a:gd name="T9" fmla="*/ 3 h 19"/>
                  <a:gd name="T10" fmla="*/ 24 w 29"/>
                  <a:gd name="T11" fmla="*/ 2 h 19"/>
                  <a:gd name="T12" fmla="*/ 19 w 29"/>
                  <a:gd name="T13" fmla="*/ 0 h 19"/>
                  <a:gd name="T14" fmla="*/ 18 w 29"/>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9">
                    <a:moveTo>
                      <a:pt x="18" y="0"/>
                    </a:moveTo>
                    <a:cubicBezTo>
                      <a:pt x="13" y="5"/>
                      <a:pt x="7" y="10"/>
                      <a:pt x="0" y="16"/>
                    </a:cubicBezTo>
                    <a:cubicBezTo>
                      <a:pt x="4" y="17"/>
                      <a:pt x="7" y="18"/>
                      <a:pt x="11" y="19"/>
                    </a:cubicBezTo>
                    <a:cubicBezTo>
                      <a:pt x="16" y="15"/>
                      <a:pt x="22" y="10"/>
                      <a:pt x="29" y="4"/>
                    </a:cubicBezTo>
                    <a:cubicBezTo>
                      <a:pt x="28" y="4"/>
                      <a:pt x="28" y="3"/>
                      <a:pt x="27" y="3"/>
                    </a:cubicBezTo>
                    <a:cubicBezTo>
                      <a:pt x="26" y="3"/>
                      <a:pt x="25" y="3"/>
                      <a:pt x="24" y="2"/>
                    </a:cubicBezTo>
                    <a:cubicBezTo>
                      <a:pt x="22" y="2"/>
                      <a:pt x="21" y="1"/>
                      <a:pt x="19" y="0"/>
                    </a:cubicBezTo>
                    <a:cubicBezTo>
                      <a:pt x="18" y="0"/>
                      <a:pt x="18" y="0"/>
                      <a:pt x="18"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6" name="Freeform 384">
                <a:extLst>
                  <a:ext uri="{FF2B5EF4-FFF2-40B4-BE49-F238E27FC236}">
                    <a16:creationId xmlns:a16="http://schemas.microsoft.com/office/drawing/2014/main" id="{9E30C467-26F7-470F-B36E-C0C17862C19F}"/>
                  </a:ext>
                </a:extLst>
              </p:cNvPr>
              <p:cNvSpPr>
                <a:spLocks/>
              </p:cNvSpPr>
              <p:nvPr/>
            </p:nvSpPr>
            <p:spPr bwMode="auto">
              <a:xfrm>
                <a:off x="4511" y="3235"/>
                <a:ext cx="57" cy="59"/>
              </a:xfrm>
              <a:custGeom>
                <a:avLst/>
                <a:gdLst>
                  <a:gd name="T0" fmla="*/ 24 w 24"/>
                  <a:gd name="T1" fmla="*/ 0 h 25"/>
                  <a:gd name="T2" fmla="*/ 23 w 24"/>
                  <a:gd name="T3" fmla="*/ 0 h 25"/>
                  <a:gd name="T4" fmla="*/ 18 w 24"/>
                  <a:gd name="T5" fmla="*/ 1 h 25"/>
                  <a:gd name="T6" fmla="*/ 17 w 24"/>
                  <a:gd name="T7" fmla="*/ 1 h 25"/>
                  <a:gd name="T8" fmla="*/ 11 w 24"/>
                  <a:gd name="T9" fmla="*/ 2 h 25"/>
                  <a:gd name="T10" fmla="*/ 0 w 24"/>
                  <a:gd name="T11" fmla="*/ 25 h 25"/>
                  <a:gd name="T12" fmla="*/ 12 w 24"/>
                  <a:gd name="T13" fmla="*/ 22 h 25"/>
                  <a:gd name="T14" fmla="*/ 24 w 24"/>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5">
                    <a:moveTo>
                      <a:pt x="24" y="0"/>
                    </a:moveTo>
                    <a:cubicBezTo>
                      <a:pt x="24" y="0"/>
                      <a:pt x="23" y="0"/>
                      <a:pt x="23" y="0"/>
                    </a:cubicBezTo>
                    <a:cubicBezTo>
                      <a:pt x="22" y="0"/>
                      <a:pt x="20" y="1"/>
                      <a:pt x="18" y="1"/>
                    </a:cubicBezTo>
                    <a:cubicBezTo>
                      <a:pt x="18" y="1"/>
                      <a:pt x="17" y="1"/>
                      <a:pt x="17" y="1"/>
                    </a:cubicBezTo>
                    <a:cubicBezTo>
                      <a:pt x="14" y="2"/>
                      <a:pt x="11" y="2"/>
                      <a:pt x="11" y="2"/>
                    </a:cubicBezTo>
                    <a:cubicBezTo>
                      <a:pt x="8" y="8"/>
                      <a:pt x="5" y="16"/>
                      <a:pt x="0" y="25"/>
                    </a:cubicBezTo>
                    <a:cubicBezTo>
                      <a:pt x="4" y="24"/>
                      <a:pt x="8" y="23"/>
                      <a:pt x="12" y="22"/>
                    </a:cubicBezTo>
                    <a:cubicBezTo>
                      <a:pt x="16" y="15"/>
                      <a:pt x="21" y="8"/>
                      <a:pt x="24"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7" name="Freeform 385">
                <a:extLst>
                  <a:ext uri="{FF2B5EF4-FFF2-40B4-BE49-F238E27FC236}">
                    <a16:creationId xmlns:a16="http://schemas.microsoft.com/office/drawing/2014/main" id="{693F9AAF-D967-4D71-A4AC-F3E9321EC25A}"/>
                  </a:ext>
                </a:extLst>
              </p:cNvPr>
              <p:cNvSpPr>
                <a:spLocks/>
              </p:cNvSpPr>
              <p:nvPr/>
            </p:nvSpPr>
            <p:spPr bwMode="auto">
              <a:xfrm>
                <a:off x="4840" y="3392"/>
                <a:ext cx="110" cy="86"/>
              </a:xfrm>
              <a:custGeom>
                <a:avLst/>
                <a:gdLst>
                  <a:gd name="T0" fmla="*/ 25 w 46"/>
                  <a:gd name="T1" fmla="*/ 0 h 36"/>
                  <a:gd name="T2" fmla="*/ 6 w 46"/>
                  <a:gd name="T3" fmla="*/ 1 h 36"/>
                  <a:gd name="T4" fmla="*/ 0 w 46"/>
                  <a:gd name="T5" fmla="*/ 1 h 36"/>
                  <a:gd name="T6" fmla="*/ 6 w 46"/>
                  <a:gd name="T7" fmla="*/ 8 h 36"/>
                  <a:gd name="T8" fmla="*/ 21 w 46"/>
                  <a:gd name="T9" fmla="*/ 32 h 36"/>
                  <a:gd name="T10" fmla="*/ 46 w 46"/>
                  <a:gd name="T11" fmla="*/ 36 h 36"/>
                  <a:gd name="T12" fmla="*/ 46 w 46"/>
                  <a:gd name="T13" fmla="*/ 35 h 36"/>
                  <a:gd name="T14" fmla="*/ 44 w 46"/>
                  <a:gd name="T15" fmla="*/ 31 h 36"/>
                  <a:gd name="T16" fmla="*/ 43 w 46"/>
                  <a:gd name="T17" fmla="*/ 29 h 36"/>
                  <a:gd name="T18" fmla="*/ 37 w 46"/>
                  <a:gd name="T19" fmla="*/ 18 h 36"/>
                  <a:gd name="T20" fmla="*/ 36 w 46"/>
                  <a:gd name="T21" fmla="*/ 17 h 36"/>
                  <a:gd name="T22" fmla="*/ 33 w 46"/>
                  <a:gd name="T23" fmla="*/ 12 h 36"/>
                  <a:gd name="T24" fmla="*/ 25 w 46"/>
                  <a:gd name="T2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36">
                    <a:moveTo>
                      <a:pt x="25" y="0"/>
                    </a:moveTo>
                    <a:cubicBezTo>
                      <a:pt x="18" y="1"/>
                      <a:pt x="12" y="1"/>
                      <a:pt x="6" y="1"/>
                    </a:cubicBezTo>
                    <a:cubicBezTo>
                      <a:pt x="4" y="1"/>
                      <a:pt x="2" y="1"/>
                      <a:pt x="0" y="1"/>
                    </a:cubicBezTo>
                    <a:cubicBezTo>
                      <a:pt x="2" y="4"/>
                      <a:pt x="4" y="6"/>
                      <a:pt x="6" y="8"/>
                    </a:cubicBezTo>
                    <a:cubicBezTo>
                      <a:pt x="12" y="16"/>
                      <a:pt x="17" y="24"/>
                      <a:pt x="21" y="32"/>
                    </a:cubicBezTo>
                    <a:cubicBezTo>
                      <a:pt x="29" y="34"/>
                      <a:pt x="37" y="36"/>
                      <a:pt x="46" y="36"/>
                    </a:cubicBezTo>
                    <a:cubicBezTo>
                      <a:pt x="46" y="36"/>
                      <a:pt x="46" y="36"/>
                      <a:pt x="46" y="35"/>
                    </a:cubicBezTo>
                    <a:cubicBezTo>
                      <a:pt x="45" y="34"/>
                      <a:pt x="45" y="33"/>
                      <a:pt x="44" y="31"/>
                    </a:cubicBezTo>
                    <a:cubicBezTo>
                      <a:pt x="43" y="30"/>
                      <a:pt x="43" y="30"/>
                      <a:pt x="43" y="29"/>
                    </a:cubicBezTo>
                    <a:cubicBezTo>
                      <a:pt x="41" y="26"/>
                      <a:pt x="39" y="22"/>
                      <a:pt x="37" y="18"/>
                    </a:cubicBezTo>
                    <a:cubicBezTo>
                      <a:pt x="36" y="18"/>
                      <a:pt x="36" y="17"/>
                      <a:pt x="36" y="17"/>
                    </a:cubicBezTo>
                    <a:cubicBezTo>
                      <a:pt x="35" y="16"/>
                      <a:pt x="34" y="14"/>
                      <a:pt x="33" y="12"/>
                    </a:cubicBezTo>
                    <a:cubicBezTo>
                      <a:pt x="29" y="5"/>
                      <a:pt x="25" y="0"/>
                      <a:pt x="25"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8" name="Freeform 386">
                <a:extLst>
                  <a:ext uri="{FF2B5EF4-FFF2-40B4-BE49-F238E27FC236}">
                    <a16:creationId xmlns:a16="http://schemas.microsoft.com/office/drawing/2014/main" id="{23F6BB18-66DF-4641-9B13-05D0C2A3DE06}"/>
                  </a:ext>
                </a:extLst>
              </p:cNvPr>
              <p:cNvSpPr>
                <a:spLocks/>
              </p:cNvSpPr>
              <p:nvPr/>
            </p:nvSpPr>
            <p:spPr bwMode="auto">
              <a:xfrm>
                <a:off x="4900" y="3485"/>
                <a:ext cx="67" cy="36"/>
              </a:xfrm>
              <a:custGeom>
                <a:avLst/>
                <a:gdLst>
                  <a:gd name="T0" fmla="*/ 0 w 28"/>
                  <a:gd name="T1" fmla="*/ 0 h 15"/>
                  <a:gd name="T2" fmla="*/ 4 w 28"/>
                  <a:gd name="T3" fmla="*/ 9 h 15"/>
                  <a:gd name="T4" fmla="*/ 28 w 28"/>
                  <a:gd name="T5" fmla="*/ 15 h 15"/>
                  <a:gd name="T6" fmla="*/ 28 w 28"/>
                  <a:gd name="T7" fmla="*/ 14 h 15"/>
                  <a:gd name="T8" fmla="*/ 26 w 28"/>
                  <a:gd name="T9" fmla="*/ 9 h 15"/>
                  <a:gd name="T10" fmla="*/ 26 w 28"/>
                  <a:gd name="T11" fmla="*/ 9 h 15"/>
                  <a:gd name="T12" fmla="*/ 25 w 28"/>
                  <a:gd name="T13" fmla="*/ 6 h 15"/>
                  <a:gd name="T14" fmla="*/ 24 w 28"/>
                  <a:gd name="T15" fmla="*/ 3 h 15"/>
                  <a:gd name="T16" fmla="*/ 13 w 28"/>
                  <a:gd name="T17" fmla="*/ 2 h 15"/>
                  <a:gd name="T18" fmla="*/ 0 w 28"/>
                  <a:gd name="T19" fmla="*/ 0 h 15"/>
                  <a:gd name="T20" fmla="*/ 0 w 28"/>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5">
                    <a:moveTo>
                      <a:pt x="0" y="0"/>
                    </a:moveTo>
                    <a:cubicBezTo>
                      <a:pt x="1" y="3"/>
                      <a:pt x="3" y="6"/>
                      <a:pt x="4" y="9"/>
                    </a:cubicBezTo>
                    <a:cubicBezTo>
                      <a:pt x="11" y="11"/>
                      <a:pt x="19" y="13"/>
                      <a:pt x="28" y="15"/>
                    </a:cubicBezTo>
                    <a:cubicBezTo>
                      <a:pt x="28" y="15"/>
                      <a:pt x="28" y="14"/>
                      <a:pt x="28" y="14"/>
                    </a:cubicBezTo>
                    <a:cubicBezTo>
                      <a:pt x="27" y="13"/>
                      <a:pt x="27" y="11"/>
                      <a:pt x="26" y="9"/>
                    </a:cubicBezTo>
                    <a:cubicBezTo>
                      <a:pt x="26" y="9"/>
                      <a:pt x="26" y="9"/>
                      <a:pt x="26" y="9"/>
                    </a:cubicBezTo>
                    <a:cubicBezTo>
                      <a:pt x="25" y="8"/>
                      <a:pt x="25" y="7"/>
                      <a:pt x="25" y="6"/>
                    </a:cubicBezTo>
                    <a:cubicBezTo>
                      <a:pt x="24" y="5"/>
                      <a:pt x="24" y="4"/>
                      <a:pt x="24" y="3"/>
                    </a:cubicBezTo>
                    <a:cubicBezTo>
                      <a:pt x="21" y="3"/>
                      <a:pt x="17" y="3"/>
                      <a:pt x="13" y="2"/>
                    </a:cubicBezTo>
                    <a:cubicBezTo>
                      <a:pt x="9" y="1"/>
                      <a:pt x="4" y="1"/>
                      <a:pt x="0" y="0"/>
                    </a:cubicBezTo>
                    <a:cubicBezTo>
                      <a:pt x="0" y="0"/>
                      <a:pt x="0"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9" name="Freeform 387">
                <a:extLst>
                  <a:ext uri="{FF2B5EF4-FFF2-40B4-BE49-F238E27FC236}">
                    <a16:creationId xmlns:a16="http://schemas.microsoft.com/office/drawing/2014/main" id="{A963F588-3BF5-4060-9F70-CBF3768757A9}"/>
                  </a:ext>
                </a:extLst>
              </p:cNvPr>
              <p:cNvSpPr>
                <a:spLocks/>
              </p:cNvSpPr>
              <p:nvPr/>
            </p:nvSpPr>
            <p:spPr bwMode="auto">
              <a:xfrm>
                <a:off x="4807" y="3354"/>
                <a:ext cx="81" cy="29"/>
              </a:xfrm>
              <a:custGeom>
                <a:avLst/>
                <a:gdLst>
                  <a:gd name="T0" fmla="*/ 26 w 34"/>
                  <a:gd name="T1" fmla="*/ 0 h 12"/>
                  <a:gd name="T2" fmla="*/ 15 w 34"/>
                  <a:gd name="T3" fmla="*/ 2 h 12"/>
                  <a:gd name="T4" fmla="*/ 1 w 34"/>
                  <a:gd name="T5" fmla="*/ 3 h 12"/>
                  <a:gd name="T6" fmla="*/ 0 w 34"/>
                  <a:gd name="T7" fmla="*/ 3 h 12"/>
                  <a:gd name="T8" fmla="*/ 9 w 34"/>
                  <a:gd name="T9" fmla="*/ 12 h 12"/>
                  <a:gd name="T10" fmla="*/ 14 w 34"/>
                  <a:gd name="T11" fmla="*/ 12 h 12"/>
                  <a:gd name="T12" fmla="*/ 34 w 34"/>
                  <a:gd name="T13" fmla="*/ 10 h 12"/>
                  <a:gd name="T14" fmla="*/ 33 w 34"/>
                  <a:gd name="T15" fmla="*/ 9 h 12"/>
                  <a:gd name="T16" fmla="*/ 33 w 34"/>
                  <a:gd name="T17" fmla="*/ 8 h 12"/>
                  <a:gd name="T18" fmla="*/ 31 w 34"/>
                  <a:gd name="T19" fmla="*/ 6 h 12"/>
                  <a:gd name="T20" fmla="*/ 30 w 34"/>
                  <a:gd name="T21" fmla="*/ 5 h 12"/>
                  <a:gd name="T22" fmla="*/ 28 w 34"/>
                  <a:gd name="T23" fmla="*/ 3 h 12"/>
                  <a:gd name="T24" fmla="*/ 26 w 34"/>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12">
                    <a:moveTo>
                      <a:pt x="26" y="0"/>
                    </a:moveTo>
                    <a:cubicBezTo>
                      <a:pt x="23" y="1"/>
                      <a:pt x="19" y="1"/>
                      <a:pt x="15" y="2"/>
                    </a:cubicBezTo>
                    <a:cubicBezTo>
                      <a:pt x="10" y="2"/>
                      <a:pt x="6" y="3"/>
                      <a:pt x="1" y="3"/>
                    </a:cubicBezTo>
                    <a:cubicBezTo>
                      <a:pt x="0" y="3"/>
                      <a:pt x="0" y="3"/>
                      <a:pt x="0" y="3"/>
                    </a:cubicBezTo>
                    <a:cubicBezTo>
                      <a:pt x="3" y="6"/>
                      <a:pt x="6" y="9"/>
                      <a:pt x="9" y="12"/>
                    </a:cubicBezTo>
                    <a:cubicBezTo>
                      <a:pt x="11" y="12"/>
                      <a:pt x="12" y="12"/>
                      <a:pt x="14" y="12"/>
                    </a:cubicBezTo>
                    <a:cubicBezTo>
                      <a:pt x="20" y="12"/>
                      <a:pt x="27" y="11"/>
                      <a:pt x="34" y="10"/>
                    </a:cubicBezTo>
                    <a:cubicBezTo>
                      <a:pt x="34" y="10"/>
                      <a:pt x="34" y="10"/>
                      <a:pt x="33" y="9"/>
                    </a:cubicBezTo>
                    <a:cubicBezTo>
                      <a:pt x="33" y="9"/>
                      <a:pt x="33" y="9"/>
                      <a:pt x="33" y="8"/>
                    </a:cubicBezTo>
                    <a:cubicBezTo>
                      <a:pt x="32" y="8"/>
                      <a:pt x="31" y="7"/>
                      <a:pt x="31" y="6"/>
                    </a:cubicBezTo>
                    <a:cubicBezTo>
                      <a:pt x="30" y="5"/>
                      <a:pt x="30" y="5"/>
                      <a:pt x="30" y="5"/>
                    </a:cubicBezTo>
                    <a:cubicBezTo>
                      <a:pt x="29" y="4"/>
                      <a:pt x="29" y="3"/>
                      <a:pt x="28" y="3"/>
                    </a:cubicBezTo>
                    <a:cubicBezTo>
                      <a:pt x="27" y="2"/>
                      <a:pt x="27" y="1"/>
                      <a:pt x="26"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0" name="Freeform 388">
                <a:extLst>
                  <a:ext uri="{FF2B5EF4-FFF2-40B4-BE49-F238E27FC236}">
                    <a16:creationId xmlns:a16="http://schemas.microsoft.com/office/drawing/2014/main" id="{FA2B655F-8A6C-42A6-9454-2BC4E62FAA23}"/>
                  </a:ext>
                </a:extLst>
              </p:cNvPr>
              <p:cNvSpPr>
                <a:spLocks/>
              </p:cNvSpPr>
              <p:nvPr/>
            </p:nvSpPr>
            <p:spPr bwMode="auto">
              <a:xfrm>
                <a:off x="4484" y="3330"/>
                <a:ext cx="177" cy="69"/>
              </a:xfrm>
              <a:custGeom>
                <a:avLst/>
                <a:gdLst>
                  <a:gd name="T0" fmla="*/ 51 w 74"/>
                  <a:gd name="T1" fmla="*/ 0 h 29"/>
                  <a:gd name="T2" fmla="*/ 44 w 74"/>
                  <a:gd name="T3" fmla="*/ 0 h 29"/>
                  <a:gd name="T4" fmla="*/ 41 w 74"/>
                  <a:gd name="T5" fmla="*/ 0 h 29"/>
                  <a:gd name="T6" fmla="*/ 41 w 74"/>
                  <a:gd name="T7" fmla="*/ 0 h 29"/>
                  <a:gd name="T8" fmla="*/ 39 w 74"/>
                  <a:gd name="T9" fmla="*/ 0 h 29"/>
                  <a:gd name="T10" fmla="*/ 35 w 74"/>
                  <a:gd name="T11" fmla="*/ 1 h 29"/>
                  <a:gd name="T12" fmla="*/ 33 w 74"/>
                  <a:gd name="T13" fmla="*/ 1 h 29"/>
                  <a:gd name="T14" fmla="*/ 29 w 74"/>
                  <a:gd name="T15" fmla="*/ 2 h 29"/>
                  <a:gd name="T16" fmla="*/ 27 w 74"/>
                  <a:gd name="T17" fmla="*/ 2 h 29"/>
                  <a:gd name="T18" fmla="*/ 23 w 74"/>
                  <a:gd name="T19" fmla="*/ 3 h 29"/>
                  <a:gd name="T20" fmla="*/ 22 w 74"/>
                  <a:gd name="T21" fmla="*/ 4 h 29"/>
                  <a:gd name="T22" fmla="*/ 17 w 74"/>
                  <a:gd name="T23" fmla="*/ 5 h 29"/>
                  <a:gd name="T24" fmla="*/ 16 w 74"/>
                  <a:gd name="T25" fmla="*/ 5 h 29"/>
                  <a:gd name="T26" fmla="*/ 12 w 74"/>
                  <a:gd name="T27" fmla="*/ 6 h 29"/>
                  <a:gd name="T28" fmla="*/ 4 w 74"/>
                  <a:gd name="T29" fmla="*/ 9 h 29"/>
                  <a:gd name="T30" fmla="*/ 4 w 74"/>
                  <a:gd name="T31" fmla="*/ 9 h 29"/>
                  <a:gd name="T32" fmla="*/ 3 w 74"/>
                  <a:gd name="T33" fmla="*/ 10 h 29"/>
                  <a:gd name="T34" fmla="*/ 2 w 74"/>
                  <a:gd name="T35" fmla="*/ 10 h 29"/>
                  <a:gd name="T36" fmla="*/ 1 w 74"/>
                  <a:gd name="T37" fmla="*/ 22 h 29"/>
                  <a:gd name="T38" fmla="*/ 0 w 74"/>
                  <a:gd name="T39" fmla="*/ 29 h 29"/>
                  <a:gd name="T40" fmla="*/ 19 w 74"/>
                  <a:gd name="T41" fmla="*/ 21 h 29"/>
                  <a:gd name="T42" fmla="*/ 44 w 74"/>
                  <a:gd name="T43" fmla="*/ 17 h 29"/>
                  <a:gd name="T44" fmla="*/ 54 w 74"/>
                  <a:gd name="T45" fmla="*/ 17 h 29"/>
                  <a:gd name="T46" fmla="*/ 55 w 74"/>
                  <a:gd name="T47" fmla="*/ 17 h 29"/>
                  <a:gd name="T48" fmla="*/ 74 w 74"/>
                  <a:gd name="T49" fmla="*/ 2 h 29"/>
                  <a:gd name="T50" fmla="*/ 60 w 74"/>
                  <a:gd name="T51" fmla="*/ 0 h 29"/>
                  <a:gd name="T52" fmla="*/ 58 w 74"/>
                  <a:gd name="T53" fmla="*/ 0 h 29"/>
                  <a:gd name="T54" fmla="*/ 55 w 74"/>
                  <a:gd name="T55" fmla="*/ 0 h 29"/>
                  <a:gd name="T56" fmla="*/ 54 w 74"/>
                  <a:gd name="T57" fmla="*/ 0 h 29"/>
                  <a:gd name="T58" fmla="*/ 52 w 74"/>
                  <a:gd name="T59" fmla="*/ 0 h 29"/>
                  <a:gd name="T60" fmla="*/ 51 w 74"/>
                  <a:gd name="T6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 h="29">
                    <a:moveTo>
                      <a:pt x="51" y="0"/>
                    </a:moveTo>
                    <a:cubicBezTo>
                      <a:pt x="49" y="0"/>
                      <a:pt x="46" y="0"/>
                      <a:pt x="44" y="0"/>
                    </a:cubicBezTo>
                    <a:cubicBezTo>
                      <a:pt x="43" y="0"/>
                      <a:pt x="42" y="0"/>
                      <a:pt x="41" y="0"/>
                    </a:cubicBezTo>
                    <a:cubicBezTo>
                      <a:pt x="41" y="0"/>
                      <a:pt x="41" y="0"/>
                      <a:pt x="41" y="0"/>
                    </a:cubicBezTo>
                    <a:cubicBezTo>
                      <a:pt x="40" y="0"/>
                      <a:pt x="40" y="0"/>
                      <a:pt x="39" y="0"/>
                    </a:cubicBezTo>
                    <a:cubicBezTo>
                      <a:pt x="38" y="1"/>
                      <a:pt x="36" y="1"/>
                      <a:pt x="35" y="1"/>
                    </a:cubicBezTo>
                    <a:cubicBezTo>
                      <a:pt x="34" y="1"/>
                      <a:pt x="34" y="1"/>
                      <a:pt x="33" y="1"/>
                    </a:cubicBezTo>
                    <a:cubicBezTo>
                      <a:pt x="32" y="1"/>
                      <a:pt x="30" y="2"/>
                      <a:pt x="29" y="2"/>
                    </a:cubicBezTo>
                    <a:cubicBezTo>
                      <a:pt x="28" y="2"/>
                      <a:pt x="28" y="2"/>
                      <a:pt x="27" y="2"/>
                    </a:cubicBezTo>
                    <a:cubicBezTo>
                      <a:pt x="26" y="3"/>
                      <a:pt x="24" y="3"/>
                      <a:pt x="23" y="3"/>
                    </a:cubicBezTo>
                    <a:cubicBezTo>
                      <a:pt x="22" y="3"/>
                      <a:pt x="22" y="3"/>
                      <a:pt x="22" y="4"/>
                    </a:cubicBezTo>
                    <a:cubicBezTo>
                      <a:pt x="20" y="4"/>
                      <a:pt x="18" y="4"/>
                      <a:pt x="17" y="5"/>
                    </a:cubicBezTo>
                    <a:cubicBezTo>
                      <a:pt x="17" y="5"/>
                      <a:pt x="16" y="5"/>
                      <a:pt x="16" y="5"/>
                    </a:cubicBezTo>
                    <a:cubicBezTo>
                      <a:pt x="14" y="6"/>
                      <a:pt x="13" y="6"/>
                      <a:pt x="12" y="6"/>
                    </a:cubicBezTo>
                    <a:cubicBezTo>
                      <a:pt x="9" y="7"/>
                      <a:pt x="7" y="8"/>
                      <a:pt x="4" y="9"/>
                    </a:cubicBezTo>
                    <a:cubicBezTo>
                      <a:pt x="4" y="9"/>
                      <a:pt x="4" y="9"/>
                      <a:pt x="4" y="9"/>
                    </a:cubicBezTo>
                    <a:cubicBezTo>
                      <a:pt x="4" y="9"/>
                      <a:pt x="3" y="9"/>
                      <a:pt x="3" y="10"/>
                    </a:cubicBezTo>
                    <a:cubicBezTo>
                      <a:pt x="2" y="10"/>
                      <a:pt x="2" y="10"/>
                      <a:pt x="2" y="10"/>
                    </a:cubicBezTo>
                    <a:cubicBezTo>
                      <a:pt x="2" y="14"/>
                      <a:pt x="1" y="18"/>
                      <a:pt x="1" y="22"/>
                    </a:cubicBezTo>
                    <a:cubicBezTo>
                      <a:pt x="1" y="24"/>
                      <a:pt x="1" y="27"/>
                      <a:pt x="0" y="29"/>
                    </a:cubicBezTo>
                    <a:cubicBezTo>
                      <a:pt x="6" y="26"/>
                      <a:pt x="12" y="23"/>
                      <a:pt x="19" y="21"/>
                    </a:cubicBezTo>
                    <a:cubicBezTo>
                      <a:pt x="27" y="18"/>
                      <a:pt x="36" y="17"/>
                      <a:pt x="44" y="17"/>
                    </a:cubicBezTo>
                    <a:cubicBezTo>
                      <a:pt x="48" y="17"/>
                      <a:pt x="51" y="17"/>
                      <a:pt x="54" y="17"/>
                    </a:cubicBezTo>
                    <a:cubicBezTo>
                      <a:pt x="54" y="17"/>
                      <a:pt x="55" y="17"/>
                      <a:pt x="55" y="17"/>
                    </a:cubicBezTo>
                    <a:cubicBezTo>
                      <a:pt x="62" y="12"/>
                      <a:pt x="69" y="6"/>
                      <a:pt x="74" y="2"/>
                    </a:cubicBezTo>
                    <a:cubicBezTo>
                      <a:pt x="70" y="1"/>
                      <a:pt x="65" y="1"/>
                      <a:pt x="60" y="0"/>
                    </a:cubicBezTo>
                    <a:cubicBezTo>
                      <a:pt x="60" y="0"/>
                      <a:pt x="59" y="0"/>
                      <a:pt x="58" y="0"/>
                    </a:cubicBezTo>
                    <a:cubicBezTo>
                      <a:pt x="57" y="0"/>
                      <a:pt x="56" y="0"/>
                      <a:pt x="55" y="0"/>
                    </a:cubicBezTo>
                    <a:cubicBezTo>
                      <a:pt x="55" y="0"/>
                      <a:pt x="54" y="0"/>
                      <a:pt x="54" y="0"/>
                    </a:cubicBezTo>
                    <a:cubicBezTo>
                      <a:pt x="53" y="0"/>
                      <a:pt x="53" y="0"/>
                      <a:pt x="52" y="0"/>
                    </a:cubicBezTo>
                    <a:cubicBezTo>
                      <a:pt x="52" y="0"/>
                      <a:pt x="52" y="0"/>
                      <a:pt x="5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1" name="Freeform 389">
                <a:extLst>
                  <a:ext uri="{FF2B5EF4-FFF2-40B4-BE49-F238E27FC236}">
                    <a16:creationId xmlns:a16="http://schemas.microsoft.com/office/drawing/2014/main" id="{FBAC8309-A711-4CDA-AC85-D2E4B506461E}"/>
                  </a:ext>
                </a:extLst>
              </p:cNvPr>
              <p:cNvSpPr>
                <a:spLocks noEditPoints="1"/>
              </p:cNvSpPr>
              <p:nvPr/>
            </p:nvSpPr>
            <p:spPr bwMode="auto">
              <a:xfrm>
                <a:off x="4513" y="3330"/>
                <a:ext cx="76" cy="15"/>
              </a:xfrm>
              <a:custGeom>
                <a:avLst/>
                <a:gdLst>
                  <a:gd name="T0" fmla="*/ 4 w 32"/>
                  <a:gd name="T1" fmla="*/ 5 h 6"/>
                  <a:gd name="T2" fmla="*/ 0 w 32"/>
                  <a:gd name="T3" fmla="*/ 6 h 6"/>
                  <a:gd name="T4" fmla="*/ 4 w 32"/>
                  <a:gd name="T5" fmla="*/ 5 h 6"/>
                  <a:gd name="T6" fmla="*/ 10 w 32"/>
                  <a:gd name="T7" fmla="*/ 4 h 6"/>
                  <a:gd name="T8" fmla="*/ 5 w 32"/>
                  <a:gd name="T9" fmla="*/ 5 h 6"/>
                  <a:gd name="T10" fmla="*/ 10 w 32"/>
                  <a:gd name="T11" fmla="*/ 4 h 6"/>
                  <a:gd name="T12" fmla="*/ 15 w 32"/>
                  <a:gd name="T13" fmla="*/ 2 h 6"/>
                  <a:gd name="T14" fmla="*/ 11 w 32"/>
                  <a:gd name="T15" fmla="*/ 3 h 6"/>
                  <a:gd name="T16" fmla="*/ 15 w 32"/>
                  <a:gd name="T17" fmla="*/ 2 h 6"/>
                  <a:gd name="T18" fmla="*/ 21 w 32"/>
                  <a:gd name="T19" fmla="*/ 1 h 6"/>
                  <a:gd name="T20" fmla="*/ 17 w 32"/>
                  <a:gd name="T21" fmla="*/ 2 h 6"/>
                  <a:gd name="T22" fmla="*/ 21 w 32"/>
                  <a:gd name="T23" fmla="*/ 1 h 6"/>
                  <a:gd name="T24" fmla="*/ 27 w 32"/>
                  <a:gd name="T25" fmla="*/ 0 h 6"/>
                  <a:gd name="T26" fmla="*/ 23 w 32"/>
                  <a:gd name="T27" fmla="*/ 1 h 6"/>
                  <a:gd name="T28" fmla="*/ 27 w 32"/>
                  <a:gd name="T29" fmla="*/ 0 h 6"/>
                  <a:gd name="T30" fmla="*/ 32 w 32"/>
                  <a:gd name="T31" fmla="*/ 0 h 6"/>
                  <a:gd name="T32" fmla="*/ 29 w 32"/>
                  <a:gd name="T33" fmla="*/ 0 h 6"/>
                  <a:gd name="T34" fmla="*/ 32 w 32"/>
                  <a:gd name="T3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6">
                    <a:moveTo>
                      <a:pt x="4" y="5"/>
                    </a:moveTo>
                    <a:cubicBezTo>
                      <a:pt x="3" y="5"/>
                      <a:pt x="1" y="6"/>
                      <a:pt x="0" y="6"/>
                    </a:cubicBezTo>
                    <a:cubicBezTo>
                      <a:pt x="1" y="6"/>
                      <a:pt x="2" y="6"/>
                      <a:pt x="4" y="5"/>
                    </a:cubicBezTo>
                    <a:moveTo>
                      <a:pt x="10" y="4"/>
                    </a:moveTo>
                    <a:cubicBezTo>
                      <a:pt x="8" y="4"/>
                      <a:pt x="6" y="4"/>
                      <a:pt x="5" y="5"/>
                    </a:cubicBezTo>
                    <a:cubicBezTo>
                      <a:pt x="6" y="4"/>
                      <a:pt x="8" y="4"/>
                      <a:pt x="10" y="4"/>
                    </a:cubicBezTo>
                    <a:moveTo>
                      <a:pt x="15" y="2"/>
                    </a:moveTo>
                    <a:cubicBezTo>
                      <a:pt x="14" y="3"/>
                      <a:pt x="12" y="3"/>
                      <a:pt x="11" y="3"/>
                    </a:cubicBezTo>
                    <a:cubicBezTo>
                      <a:pt x="12" y="3"/>
                      <a:pt x="14" y="3"/>
                      <a:pt x="15" y="2"/>
                    </a:cubicBezTo>
                    <a:moveTo>
                      <a:pt x="21" y="1"/>
                    </a:moveTo>
                    <a:cubicBezTo>
                      <a:pt x="20" y="1"/>
                      <a:pt x="18" y="2"/>
                      <a:pt x="17" y="2"/>
                    </a:cubicBezTo>
                    <a:cubicBezTo>
                      <a:pt x="18" y="2"/>
                      <a:pt x="20" y="1"/>
                      <a:pt x="21" y="1"/>
                    </a:cubicBezTo>
                    <a:moveTo>
                      <a:pt x="27" y="0"/>
                    </a:moveTo>
                    <a:cubicBezTo>
                      <a:pt x="26" y="1"/>
                      <a:pt x="24" y="1"/>
                      <a:pt x="23" y="1"/>
                    </a:cubicBezTo>
                    <a:cubicBezTo>
                      <a:pt x="24" y="1"/>
                      <a:pt x="26" y="1"/>
                      <a:pt x="27" y="0"/>
                    </a:cubicBezTo>
                    <a:moveTo>
                      <a:pt x="32" y="0"/>
                    </a:moveTo>
                    <a:cubicBezTo>
                      <a:pt x="31" y="0"/>
                      <a:pt x="30" y="0"/>
                      <a:pt x="29" y="0"/>
                    </a:cubicBezTo>
                    <a:cubicBezTo>
                      <a:pt x="30" y="0"/>
                      <a:pt x="31" y="0"/>
                      <a:pt x="32"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2" name="Freeform 390">
                <a:extLst>
                  <a:ext uri="{FF2B5EF4-FFF2-40B4-BE49-F238E27FC236}">
                    <a16:creationId xmlns:a16="http://schemas.microsoft.com/office/drawing/2014/main" id="{FDFC7759-9668-4753-A6E0-221213F642C9}"/>
                  </a:ext>
                </a:extLst>
              </p:cNvPr>
              <p:cNvSpPr>
                <a:spLocks noEditPoints="1"/>
              </p:cNvSpPr>
              <p:nvPr/>
            </p:nvSpPr>
            <p:spPr bwMode="auto">
              <a:xfrm>
                <a:off x="4609" y="3330"/>
                <a:ext cx="19" cy="0"/>
              </a:xfrm>
              <a:custGeom>
                <a:avLst/>
                <a:gdLst>
                  <a:gd name="T0" fmla="*/ 6 w 8"/>
                  <a:gd name="T1" fmla="*/ 8 w 8"/>
                  <a:gd name="T2" fmla="*/ 6 w 8"/>
                  <a:gd name="T3" fmla="*/ 0 w 8"/>
                  <a:gd name="T4" fmla="*/ 2 w 8"/>
                  <a:gd name="T5" fmla="*/ 3 w 8"/>
                  <a:gd name="T6" fmla="*/ 0 w 8"/>
                </a:gdLst>
                <a:ahLst/>
                <a:cxnLst>
                  <a:cxn ang="0">
                    <a:pos x="T0" y="0"/>
                  </a:cxn>
                  <a:cxn ang="0">
                    <a:pos x="T1" y="0"/>
                  </a:cxn>
                  <a:cxn ang="0">
                    <a:pos x="T2" y="0"/>
                  </a:cxn>
                  <a:cxn ang="0">
                    <a:pos x="T3" y="0"/>
                  </a:cxn>
                  <a:cxn ang="0">
                    <a:pos x="T4" y="0"/>
                  </a:cxn>
                  <a:cxn ang="0">
                    <a:pos x="T5" y="0"/>
                  </a:cxn>
                  <a:cxn ang="0">
                    <a:pos x="T6" y="0"/>
                  </a:cxn>
                </a:cxnLst>
                <a:rect l="0" t="0" r="r" b="b"/>
                <a:pathLst>
                  <a:path w="8">
                    <a:moveTo>
                      <a:pt x="6" y="0"/>
                    </a:moveTo>
                    <a:cubicBezTo>
                      <a:pt x="7" y="0"/>
                      <a:pt x="8" y="0"/>
                      <a:pt x="8" y="0"/>
                    </a:cubicBezTo>
                    <a:cubicBezTo>
                      <a:pt x="8" y="0"/>
                      <a:pt x="7" y="0"/>
                      <a:pt x="6" y="0"/>
                    </a:cubicBezTo>
                    <a:moveTo>
                      <a:pt x="0" y="0"/>
                    </a:moveTo>
                    <a:cubicBezTo>
                      <a:pt x="1" y="0"/>
                      <a:pt x="1" y="0"/>
                      <a:pt x="2" y="0"/>
                    </a:cubicBezTo>
                    <a:cubicBezTo>
                      <a:pt x="2" y="0"/>
                      <a:pt x="3" y="0"/>
                      <a:pt x="3" y="0"/>
                    </a:cubicBezTo>
                    <a:cubicBezTo>
                      <a:pt x="2" y="0"/>
                      <a:pt x="1"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02" name="Freeform 392">
              <a:extLst>
                <a:ext uri="{FF2B5EF4-FFF2-40B4-BE49-F238E27FC236}">
                  <a16:creationId xmlns:a16="http://schemas.microsoft.com/office/drawing/2014/main" id="{A736C887-4205-440F-900D-64EE321CB174}"/>
                </a:ext>
              </a:extLst>
            </p:cNvPr>
            <p:cNvSpPr>
              <a:spLocks/>
            </p:cNvSpPr>
            <p:nvPr/>
          </p:nvSpPr>
          <p:spPr bwMode="auto">
            <a:xfrm>
              <a:off x="4489" y="3352"/>
              <a:ext cx="5" cy="2"/>
            </a:xfrm>
            <a:custGeom>
              <a:avLst/>
              <a:gdLst>
                <a:gd name="T0" fmla="*/ 2 w 2"/>
                <a:gd name="T1" fmla="*/ 0 h 1"/>
                <a:gd name="T2" fmla="*/ 0 w 2"/>
                <a:gd name="T3" fmla="*/ 1 h 1"/>
                <a:gd name="T4" fmla="*/ 0 w 2"/>
                <a:gd name="T5" fmla="*/ 1 h 1"/>
                <a:gd name="T6" fmla="*/ 1 w 2"/>
                <a:gd name="T7" fmla="*/ 1 h 1"/>
                <a:gd name="T8" fmla="*/ 2 w 2"/>
                <a:gd name="T9" fmla="*/ 0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cubicBezTo>
                    <a:pt x="1" y="0"/>
                    <a:pt x="1" y="1"/>
                    <a:pt x="0" y="1"/>
                  </a:cubicBezTo>
                  <a:cubicBezTo>
                    <a:pt x="0" y="1"/>
                    <a:pt x="0" y="1"/>
                    <a:pt x="0" y="1"/>
                  </a:cubicBezTo>
                  <a:cubicBezTo>
                    <a:pt x="0" y="1"/>
                    <a:pt x="0" y="1"/>
                    <a:pt x="1" y="1"/>
                  </a:cubicBezTo>
                  <a:cubicBezTo>
                    <a:pt x="1" y="0"/>
                    <a:pt x="2" y="0"/>
                    <a:pt x="2" y="0"/>
                  </a:cubicBezTo>
                  <a:cubicBezTo>
                    <a:pt x="2" y="0"/>
                    <a:pt x="2" y="0"/>
                    <a:pt x="2"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3" name="Freeform 393">
              <a:extLst>
                <a:ext uri="{FF2B5EF4-FFF2-40B4-BE49-F238E27FC236}">
                  <a16:creationId xmlns:a16="http://schemas.microsoft.com/office/drawing/2014/main" id="{AAA86707-D738-4F73-A254-D616ACCC4118}"/>
                </a:ext>
              </a:extLst>
            </p:cNvPr>
            <p:cNvSpPr>
              <a:spLocks noEditPoints="1"/>
            </p:cNvSpPr>
            <p:nvPr/>
          </p:nvSpPr>
          <p:spPr bwMode="auto">
            <a:xfrm>
              <a:off x="4451" y="3345"/>
              <a:ext cx="356" cy="93"/>
            </a:xfrm>
            <a:custGeom>
              <a:avLst/>
              <a:gdLst>
                <a:gd name="T0" fmla="*/ 145 w 149"/>
                <a:gd name="T1" fmla="*/ 31 h 39"/>
                <a:gd name="T2" fmla="*/ 130 w 149"/>
                <a:gd name="T3" fmla="*/ 34 h 39"/>
                <a:gd name="T4" fmla="*/ 120 w 149"/>
                <a:gd name="T5" fmla="*/ 35 h 39"/>
                <a:gd name="T6" fmla="*/ 125 w 149"/>
                <a:gd name="T7" fmla="*/ 39 h 39"/>
                <a:gd name="T8" fmla="*/ 127 w 149"/>
                <a:gd name="T9" fmla="*/ 39 h 39"/>
                <a:gd name="T10" fmla="*/ 140 w 149"/>
                <a:gd name="T11" fmla="*/ 38 h 39"/>
                <a:gd name="T12" fmla="*/ 149 w 149"/>
                <a:gd name="T13" fmla="*/ 37 h 39"/>
                <a:gd name="T14" fmla="*/ 146 w 149"/>
                <a:gd name="T15" fmla="*/ 32 h 39"/>
                <a:gd name="T16" fmla="*/ 145 w 149"/>
                <a:gd name="T17" fmla="*/ 31 h 39"/>
                <a:gd name="T18" fmla="*/ 6 w 149"/>
                <a:gd name="T19" fmla="*/ 9 h 39"/>
                <a:gd name="T20" fmla="*/ 0 w 149"/>
                <a:gd name="T21" fmla="*/ 12 h 39"/>
                <a:gd name="T22" fmla="*/ 0 w 149"/>
                <a:gd name="T23" fmla="*/ 34 h 39"/>
                <a:gd name="T24" fmla="*/ 2 w 149"/>
                <a:gd name="T25" fmla="*/ 32 h 39"/>
                <a:gd name="T26" fmla="*/ 5 w 149"/>
                <a:gd name="T27" fmla="*/ 29 h 39"/>
                <a:gd name="T28" fmla="*/ 6 w 149"/>
                <a:gd name="T29" fmla="*/ 9 h 39"/>
                <a:gd name="T30" fmla="*/ 103 w 149"/>
                <a:gd name="T31" fmla="*/ 0 h 39"/>
                <a:gd name="T32" fmla="*/ 101 w 149"/>
                <a:gd name="T33" fmla="*/ 2 h 39"/>
                <a:gd name="T34" fmla="*/ 97 w 149"/>
                <a:gd name="T35" fmla="*/ 4 h 39"/>
                <a:gd name="T36" fmla="*/ 90 w 149"/>
                <a:gd name="T37" fmla="*/ 9 h 39"/>
                <a:gd name="T38" fmla="*/ 83 w 149"/>
                <a:gd name="T39" fmla="*/ 13 h 39"/>
                <a:gd name="T40" fmla="*/ 81 w 149"/>
                <a:gd name="T41" fmla="*/ 14 h 39"/>
                <a:gd name="T42" fmla="*/ 88 w 149"/>
                <a:gd name="T43" fmla="*/ 16 h 39"/>
                <a:gd name="T44" fmla="*/ 89 w 149"/>
                <a:gd name="T45" fmla="*/ 15 h 39"/>
                <a:gd name="T46" fmla="*/ 96 w 149"/>
                <a:gd name="T47" fmla="*/ 11 h 39"/>
                <a:gd name="T48" fmla="*/ 110 w 149"/>
                <a:gd name="T49" fmla="*/ 4 h 39"/>
                <a:gd name="T50" fmla="*/ 103 w 149"/>
                <a:gd name="T5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9" h="39">
                  <a:moveTo>
                    <a:pt x="145" y="31"/>
                  </a:moveTo>
                  <a:cubicBezTo>
                    <a:pt x="139" y="32"/>
                    <a:pt x="134" y="33"/>
                    <a:pt x="130" y="34"/>
                  </a:cubicBezTo>
                  <a:cubicBezTo>
                    <a:pt x="126" y="34"/>
                    <a:pt x="123" y="34"/>
                    <a:pt x="120" y="35"/>
                  </a:cubicBezTo>
                  <a:cubicBezTo>
                    <a:pt x="122" y="36"/>
                    <a:pt x="124" y="38"/>
                    <a:pt x="125" y="39"/>
                  </a:cubicBezTo>
                  <a:cubicBezTo>
                    <a:pt x="126" y="39"/>
                    <a:pt x="126" y="39"/>
                    <a:pt x="127" y="39"/>
                  </a:cubicBezTo>
                  <a:cubicBezTo>
                    <a:pt x="132" y="39"/>
                    <a:pt x="136" y="38"/>
                    <a:pt x="140" y="38"/>
                  </a:cubicBezTo>
                  <a:cubicBezTo>
                    <a:pt x="144" y="37"/>
                    <a:pt x="147" y="37"/>
                    <a:pt x="149" y="37"/>
                  </a:cubicBezTo>
                  <a:cubicBezTo>
                    <a:pt x="148" y="35"/>
                    <a:pt x="147" y="34"/>
                    <a:pt x="146" y="32"/>
                  </a:cubicBezTo>
                  <a:cubicBezTo>
                    <a:pt x="145" y="32"/>
                    <a:pt x="145" y="32"/>
                    <a:pt x="145" y="31"/>
                  </a:cubicBezTo>
                  <a:moveTo>
                    <a:pt x="6" y="9"/>
                  </a:moveTo>
                  <a:cubicBezTo>
                    <a:pt x="4" y="10"/>
                    <a:pt x="2" y="11"/>
                    <a:pt x="0" y="12"/>
                  </a:cubicBezTo>
                  <a:cubicBezTo>
                    <a:pt x="0" y="20"/>
                    <a:pt x="0" y="27"/>
                    <a:pt x="0" y="34"/>
                  </a:cubicBezTo>
                  <a:cubicBezTo>
                    <a:pt x="0" y="33"/>
                    <a:pt x="1" y="33"/>
                    <a:pt x="2" y="32"/>
                  </a:cubicBezTo>
                  <a:cubicBezTo>
                    <a:pt x="3" y="31"/>
                    <a:pt x="4" y="30"/>
                    <a:pt x="5" y="29"/>
                  </a:cubicBezTo>
                  <a:cubicBezTo>
                    <a:pt x="6" y="22"/>
                    <a:pt x="6" y="15"/>
                    <a:pt x="6" y="9"/>
                  </a:cubicBezTo>
                  <a:moveTo>
                    <a:pt x="103" y="0"/>
                  </a:moveTo>
                  <a:cubicBezTo>
                    <a:pt x="102" y="1"/>
                    <a:pt x="101" y="1"/>
                    <a:pt x="101" y="2"/>
                  </a:cubicBezTo>
                  <a:cubicBezTo>
                    <a:pt x="99" y="3"/>
                    <a:pt x="98" y="3"/>
                    <a:pt x="97" y="4"/>
                  </a:cubicBezTo>
                  <a:cubicBezTo>
                    <a:pt x="95" y="6"/>
                    <a:pt x="92" y="7"/>
                    <a:pt x="90" y="9"/>
                  </a:cubicBezTo>
                  <a:cubicBezTo>
                    <a:pt x="87" y="10"/>
                    <a:pt x="85" y="11"/>
                    <a:pt x="83" y="13"/>
                  </a:cubicBezTo>
                  <a:cubicBezTo>
                    <a:pt x="82" y="13"/>
                    <a:pt x="82" y="13"/>
                    <a:pt x="81" y="14"/>
                  </a:cubicBezTo>
                  <a:cubicBezTo>
                    <a:pt x="83" y="14"/>
                    <a:pt x="86" y="15"/>
                    <a:pt x="88" y="16"/>
                  </a:cubicBezTo>
                  <a:cubicBezTo>
                    <a:pt x="88" y="16"/>
                    <a:pt x="89" y="15"/>
                    <a:pt x="89" y="15"/>
                  </a:cubicBezTo>
                  <a:cubicBezTo>
                    <a:pt x="92" y="14"/>
                    <a:pt x="94" y="13"/>
                    <a:pt x="96" y="11"/>
                  </a:cubicBezTo>
                  <a:cubicBezTo>
                    <a:pt x="101" y="9"/>
                    <a:pt x="106" y="7"/>
                    <a:pt x="110" y="4"/>
                  </a:cubicBezTo>
                  <a:cubicBezTo>
                    <a:pt x="108" y="3"/>
                    <a:pt x="105" y="1"/>
                    <a:pt x="103"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4" name="Freeform 394">
              <a:extLst>
                <a:ext uri="{FF2B5EF4-FFF2-40B4-BE49-F238E27FC236}">
                  <a16:creationId xmlns:a16="http://schemas.microsoft.com/office/drawing/2014/main" id="{D3B88B8B-8D45-406D-8D7F-2F2661A602C3}"/>
                </a:ext>
              </a:extLst>
            </p:cNvPr>
            <p:cNvSpPr>
              <a:spLocks/>
            </p:cNvSpPr>
            <p:nvPr/>
          </p:nvSpPr>
          <p:spPr bwMode="auto">
            <a:xfrm>
              <a:off x="4797" y="3419"/>
              <a:ext cx="3" cy="2"/>
            </a:xfrm>
            <a:custGeom>
              <a:avLst/>
              <a:gdLst>
                <a:gd name="T0" fmla="*/ 0 w 1"/>
                <a:gd name="T1" fmla="*/ 0 h 1"/>
                <a:gd name="T2" fmla="*/ 0 w 1"/>
                <a:gd name="T3" fmla="*/ 0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0"/>
                  </a:cubicBezTo>
                  <a:cubicBezTo>
                    <a:pt x="0" y="1"/>
                    <a:pt x="0" y="1"/>
                    <a:pt x="1" y="1"/>
                  </a:cubicBezTo>
                  <a:cubicBezTo>
                    <a:pt x="0" y="1"/>
                    <a:pt x="0" y="1"/>
                    <a:pt x="0"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5" name="Freeform 395">
              <a:extLst>
                <a:ext uri="{FF2B5EF4-FFF2-40B4-BE49-F238E27FC236}">
                  <a16:creationId xmlns:a16="http://schemas.microsoft.com/office/drawing/2014/main" id="{13F4D6E8-675A-4437-9397-3AC2050BCCC2}"/>
                </a:ext>
              </a:extLst>
            </p:cNvPr>
            <p:cNvSpPr>
              <a:spLocks noEditPoints="1"/>
            </p:cNvSpPr>
            <p:nvPr/>
          </p:nvSpPr>
          <p:spPr bwMode="auto">
            <a:xfrm>
              <a:off x="4644" y="3430"/>
              <a:ext cx="91" cy="62"/>
            </a:xfrm>
            <a:custGeom>
              <a:avLst/>
              <a:gdLst>
                <a:gd name="T0" fmla="*/ 38 w 38"/>
                <a:gd name="T1" fmla="*/ 26 h 26"/>
                <a:gd name="T2" fmla="*/ 38 w 38"/>
                <a:gd name="T3" fmla="*/ 26 h 26"/>
                <a:gd name="T4" fmla="*/ 38 w 38"/>
                <a:gd name="T5" fmla="*/ 26 h 26"/>
                <a:gd name="T6" fmla="*/ 38 w 38"/>
                <a:gd name="T7" fmla="*/ 26 h 26"/>
                <a:gd name="T8" fmla="*/ 38 w 38"/>
                <a:gd name="T9" fmla="*/ 26 h 26"/>
                <a:gd name="T10" fmla="*/ 38 w 38"/>
                <a:gd name="T11" fmla="*/ 26 h 26"/>
                <a:gd name="T12" fmla="*/ 38 w 38"/>
                <a:gd name="T13" fmla="*/ 26 h 26"/>
                <a:gd name="T14" fmla="*/ 38 w 38"/>
                <a:gd name="T15" fmla="*/ 26 h 26"/>
                <a:gd name="T16" fmla="*/ 38 w 38"/>
                <a:gd name="T17" fmla="*/ 26 h 26"/>
                <a:gd name="T18" fmla="*/ 37 w 38"/>
                <a:gd name="T19" fmla="*/ 26 h 26"/>
                <a:gd name="T20" fmla="*/ 37 w 38"/>
                <a:gd name="T21" fmla="*/ 26 h 26"/>
                <a:gd name="T22" fmla="*/ 37 w 38"/>
                <a:gd name="T23" fmla="*/ 26 h 26"/>
                <a:gd name="T24" fmla="*/ 37 w 38"/>
                <a:gd name="T25" fmla="*/ 25 h 26"/>
                <a:gd name="T26" fmla="*/ 37 w 38"/>
                <a:gd name="T27" fmla="*/ 26 h 26"/>
                <a:gd name="T28" fmla="*/ 37 w 38"/>
                <a:gd name="T29" fmla="*/ 25 h 26"/>
                <a:gd name="T30" fmla="*/ 0 w 38"/>
                <a:gd name="T31" fmla="*/ 0 h 26"/>
                <a:gd name="T32" fmla="*/ 3 w 38"/>
                <a:gd name="T33" fmla="*/ 1 h 26"/>
                <a:gd name="T34" fmla="*/ 32 w 38"/>
                <a:gd name="T35" fmla="*/ 20 h 26"/>
                <a:gd name="T36" fmla="*/ 37 w 38"/>
                <a:gd name="T37" fmla="*/ 25 h 26"/>
                <a:gd name="T38" fmla="*/ 32 w 38"/>
                <a:gd name="T39" fmla="*/ 20 h 26"/>
                <a:gd name="T40" fmla="*/ 3 w 38"/>
                <a:gd name="T41" fmla="*/ 1 h 26"/>
                <a:gd name="T42" fmla="*/ 0 w 38"/>
                <a:gd name="T43" fmla="*/ 0 h 26"/>
                <a:gd name="T44" fmla="*/ 0 w 38"/>
                <a:gd name="T45" fmla="*/ 0 h 26"/>
                <a:gd name="T46" fmla="*/ 0 w 38"/>
                <a:gd name="T47" fmla="*/ 0 h 26"/>
                <a:gd name="T48" fmla="*/ 0 w 38"/>
                <a:gd name="T49" fmla="*/ 0 h 26"/>
                <a:gd name="T50" fmla="*/ 0 w 38"/>
                <a:gd name="T51" fmla="*/ 0 h 26"/>
                <a:gd name="T52" fmla="*/ 0 w 38"/>
                <a:gd name="T53" fmla="*/ 0 h 26"/>
                <a:gd name="T54" fmla="*/ 0 w 38"/>
                <a:gd name="T5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8" h="26">
                  <a:moveTo>
                    <a:pt x="38" y="26"/>
                  </a:moveTo>
                  <a:cubicBezTo>
                    <a:pt x="38" y="26"/>
                    <a:pt x="38" y="26"/>
                    <a:pt x="38" y="26"/>
                  </a:cubicBezTo>
                  <a:cubicBezTo>
                    <a:pt x="38" y="26"/>
                    <a:pt x="38" y="26"/>
                    <a:pt x="38" y="26"/>
                  </a:cubicBezTo>
                  <a:moveTo>
                    <a:pt x="38" y="26"/>
                  </a:moveTo>
                  <a:cubicBezTo>
                    <a:pt x="38" y="26"/>
                    <a:pt x="38" y="26"/>
                    <a:pt x="38" y="26"/>
                  </a:cubicBezTo>
                  <a:cubicBezTo>
                    <a:pt x="38" y="26"/>
                    <a:pt x="38" y="26"/>
                    <a:pt x="38" y="26"/>
                  </a:cubicBezTo>
                  <a:moveTo>
                    <a:pt x="38" y="26"/>
                  </a:moveTo>
                  <a:cubicBezTo>
                    <a:pt x="38" y="26"/>
                    <a:pt x="38" y="26"/>
                    <a:pt x="38" y="26"/>
                  </a:cubicBezTo>
                  <a:cubicBezTo>
                    <a:pt x="38" y="26"/>
                    <a:pt x="38" y="26"/>
                    <a:pt x="38" y="26"/>
                  </a:cubicBezTo>
                  <a:moveTo>
                    <a:pt x="37" y="26"/>
                  </a:moveTo>
                  <a:cubicBezTo>
                    <a:pt x="37" y="26"/>
                    <a:pt x="37" y="26"/>
                    <a:pt x="37" y="26"/>
                  </a:cubicBezTo>
                  <a:cubicBezTo>
                    <a:pt x="37" y="26"/>
                    <a:pt x="37" y="26"/>
                    <a:pt x="37" y="26"/>
                  </a:cubicBezTo>
                  <a:moveTo>
                    <a:pt x="37" y="25"/>
                  </a:moveTo>
                  <a:cubicBezTo>
                    <a:pt x="37" y="26"/>
                    <a:pt x="37" y="26"/>
                    <a:pt x="37" y="26"/>
                  </a:cubicBezTo>
                  <a:cubicBezTo>
                    <a:pt x="37" y="26"/>
                    <a:pt x="37" y="26"/>
                    <a:pt x="37" y="25"/>
                  </a:cubicBezTo>
                  <a:moveTo>
                    <a:pt x="0" y="0"/>
                  </a:moveTo>
                  <a:cubicBezTo>
                    <a:pt x="1" y="0"/>
                    <a:pt x="2" y="1"/>
                    <a:pt x="3" y="1"/>
                  </a:cubicBezTo>
                  <a:cubicBezTo>
                    <a:pt x="14" y="6"/>
                    <a:pt x="24" y="12"/>
                    <a:pt x="32" y="20"/>
                  </a:cubicBezTo>
                  <a:cubicBezTo>
                    <a:pt x="34" y="22"/>
                    <a:pt x="36" y="24"/>
                    <a:pt x="37" y="25"/>
                  </a:cubicBezTo>
                  <a:cubicBezTo>
                    <a:pt x="36" y="24"/>
                    <a:pt x="34" y="22"/>
                    <a:pt x="32" y="20"/>
                  </a:cubicBezTo>
                  <a:cubicBezTo>
                    <a:pt x="24" y="12"/>
                    <a:pt x="14" y="6"/>
                    <a:pt x="3" y="1"/>
                  </a:cubicBezTo>
                  <a:cubicBezTo>
                    <a:pt x="2" y="1"/>
                    <a:pt x="1"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6" name="Freeform 396">
              <a:extLst>
                <a:ext uri="{FF2B5EF4-FFF2-40B4-BE49-F238E27FC236}">
                  <a16:creationId xmlns:a16="http://schemas.microsoft.com/office/drawing/2014/main" id="{C077F5BD-420B-4809-98A3-E96EA3116151}"/>
                </a:ext>
              </a:extLst>
            </p:cNvPr>
            <p:cNvSpPr>
              <a:spLocks/>
            </p:cNvSpPr>
            <p:nvPr/>
          </p:nvSpPr>
          <p:spPr bwMode="auto">
            <a:xfrm>
              <a:off x="4547" y="3421"/>
              <a:ext cx="205" cy="93"/>
            </a:xfrm>
            <a:custGeom>
              <a:avLst/>
              <a:gdLst>
                <a:gd name="T0" fmla="*/ 18 w 86"/>
                <a:gd name="T1" fmla="*/ 0 h 39"/>
                <a:gd name="T2" fmla="*/ 7 w 86"/>
                <a:gd name="T3" fmla="*/ 1 h 39"/>
                <a:gd name="T4" fmla="*/ 7 w 86"/>
                <a:gd name="T5" fmla="*/ 1 h 39"/>
                <a:gd name="T6" fmla="*/ 9 w 86"/>
                <a:gd name="T7" fmla="*/ 1 h 39"/>
                <a:gd name="T8" fmla="*/ 9 w 86"/>
                <a:gd name="T9" fmla="*/ 1 h 39"/>
                <a:gd name="T10" fmla="*/ 9 w 86"/>
                <a:gd name="T11" fmla="*/ 1 h 39"/>
                <a:gd name="T12" fmla="*/ 2 w 86"/>
                <a:gd name="T13" fmla="*/ 17 h 39"/>
                <a:gd name="T14" fmla="*/ 0 w 86"/>
                <a:gd name="T15" fmla="*/ 25 h 39"/>
                <a:gd name="T16" fmla="*/ 18 w 86"/>
                <a:gd name="T17" fmla="*/ 21 h 39"/>
                <a:gd name="T18" fmla="*/ 22 w 86"/>
                <a:gd name="T19" fmla="*/ 22 h 39"/>
                <a:gd name="T20" fmla="*/ 44 w 86"/>
                <a:gd name="T21" fmla="*/ 28 h 39"/>
                <a:gd name="T22" fmla="*/ 53 w 86"/>
                <a:gd name="T23" fmla="*/ 35 h 39"/>
                <a:gd name="T24" fmla="*/ 55 w 86"/>
                <a:gd name="T25" fmla="*/ 34 h 39"/>
                <a:gd name="T26" fmla="*/ 81 w 86"/>
                <a:gd name="T27" fmla="*/ 32 h 39"/>
                <a:gd name="T28" fmla="*/ 85 w 86"/>
                <a:gd name="T29" fmla="*/ 38 h 39"/>
                <a:gd name="T30" fmla="*/ 86 w 86"/>
                <a:gd name="T31" fmla="*/ 39 h 39"/>
                <a:gd name="T32" fmla="*/ 86 w 86"/>
                <a:gd name="T33" fmla="*/ 39 h 39"/>
                <a:gd name="T34" fmla="*/ 79 w 86"/>
                <a:gd name="T35" fmla="*/ 30 h 39"/>
                <a:gd name="T36" fmla="*/ 79 w 86"/>
                <a:gd name="T37" fmla="*/ 30 h 39"/>
                <a:gd name="T38" fmla="*/ 79 w 86"/>
                <a:gd name="T39" fmla="*/ 30 h 39"/>
                <a:gd name="T40" fmla="*/ 79 w 86"/>
                <a:gd name="T41" fmla="*/ 30 h 39"/>
                <a:gd name="T42" fmla="*/ 79 w 86"/>
                <a:gd name="T43" fmla="*/ 30 h 39"/>
                <a:gd name="T44" fmla="*/ 79 w 86"/>
                <a:gd name="T45" fmla="*/ 30 h 39"/>
                <a:gd name="T46" fmla="*/ 78 w 86"/>
                <a:gd name="T47" fmla="*/ 30 h 39"/>
                <a:gd name="T48" fmla="*/ 78 w 86"/>
                <a:gd name="T49" fmla="*/ 30 h 39"/>
                <a:gd name="T50" fmla="*/ 78 w 86"/>
                <a:gd name="T51" fmla="*/ 30 h 39"/>
                <a:gd name="T52" fmla="*/ 78 w 86"/>
                <a:gd name="T53" fmla="*/ 29 h 39"/>
                <a:gd name="T54" fmla="*/ 78 w 86"/>
                <a:gd name="T55" fmla="*/ 29 h 39"/>
                <a:gd name="T56" fmla="*/ 73 w 86"/>
                <a:gd name="T57" fmla="*/ 24 h 39"/>
                <a:gd name="T58" fmla="*/ 44 w 86"/>
                <a:gd name="T59" fmla="*/ 5 h 39"/>
                <a:gd name="T60" fmla="*/ 41 w 86"/>
                <a:gd name="T61" fmla="*/ 4 h 39"/>
                <a:gd name="T62" fmla="*/ 41 w 86"/>
                <a:gd name="T63" fmla="*/ 4 h 39"/>
                <a:gd name="T64" fmla="*/ 41 w 86"/>
                <a:gd name="T65" fmla="*/ 4 h 39"/>
                <a:gd name="T66" fmla="*/ 41 w 86"/>
                <a:gd name="T67" fmla="*/ 4 h 39"/>
                <a:gd name="T68" fmla="*/ 41 w 86"/>
                <a:gd name="T69" fmla="*/ 4 h 39"/>
                <a:gd name="T70" fmla="*/ 18 w 86"/>
                <a:gd name="T7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39">
                  <a:moveTo>
                    <a:pt x="18" y="0"/>
                  </a:moveTo>
                  <a:cubicBezTo>
                    <a:pt x="14" y="0"/>
                    <a:pt x="10" y="0"/>
                    <a:pt x="7" y="1"/>
                  </a:cubicBezTo>
                  <a:cubicBezTo>
                    <a:pt x="7" y="1"/>
                    <a:pt x="7" y="1"/>
                    <a:pt x="7" y="1"/>
                  </a:cubicBezTo>
                  <a:cubicBezTo>
                    <a:pt x="8" y="1"/>
                    <a:pt x="9" y="1"/>
                    <a:pt x="9" y="1"/>
                  </a:cubicBezTo>
                  <a:cubicBezTo>
                    <a:pt x="9" y="1"/>
                    <a:pt x="9" y="1"/>
                    <a:pt x="9" y="1"/>
                  </a:cubicBezTo>
                  <a:cubicBezTo>
                    <a:pt x="9" y="1"/>
                    <a:pt x="9" y="1"/>
                    <a:pt x="9" y="1"/>
                  </a:cubicBezTo>
                  <a:cubicBezTo>
                    <a:pt x="6" y="7"/>
                    <a:pt x="4" y="12"/>
                    <a:pt x="2" y="17"/>
                  </a:cubicBezTo>
                  <a:cubicBezTo>
                    <a:pt x="1" y="20"/>
                    <a:pt x="1" y="23"/>
                    <a:pt x="0" y="25"/>
                  </a:cubicBezTo>
                  <a:cubicBezTo>
                    <a:pt x="6" y="23"/>
                    <a:pt x="12" y="21"/>
                    <a:pt x="18" y="21"/>
                  </a:cubicBezTo>
                  <a:cubicBezTo>
                    <a:pt x="19" y="21"/>
                    <a:pt x="20" y="21"/>
                    <a:pt x="22" y="22"/>
                  </a:cubicBezTo>
                  <a:cubicBezTo>
                    <a:pt x="29" y="22"/>
                    <a:pt x="37" y="25"/>
                    <a:pt x="44" y="28"/>
                  </a:cubicBezTo>
                  <a:cubicBezTo>
                    <a:pt x="47" y="30"/>
                    <a:pt x="50" y="32"/>
                    <a:pt x="53" y="35"/>
                  </a:cubicBezTo>
                  <a:cubicBezTo>
                    <a:pt x="54" y="35"/>
                    <a:pt x="54" y="35"/>
                    <a:pt x="55" y="34"/>
                  </a:cubicBezTo>
                  <a:cubicBezTo>
                    <a:pt x="65" y="33"/>
                    <a:pt x="74" y="33"/>
                    <a:pt x="81" y="32"/>
                  </a:cubicBezTo>
                  <a:cubicBezTo>
                    <a:pt x="81" y="32"/>
                    <a:pt x="83" y="35"/>
                    <a:pt x="85" y="38"/>
                  </a:cubicBezTo>
                  <a:cubicBezTo>
                    <a:pt x="86" y="38"/>
                    <a:pt x="86" y="39"/>
                    <a:pt x="86" y="39"/>
                  </a:cubicBezTo>
                  <a:cubicBezTo>
                    <a:pt x="86" y="39"/>
                    <a:pt x="86" y="39"/>
                    <a:pt x="86" y="39"/>
                  </a:cubicBezTo>
                  <a:cubicBezTo>
                    <a:pt x="84" y="36"/>
                    <a:pt x="81" y="33"/>
                    <a:pt x="79" y="30"/>
                  </a:cubicBezTo>
                  <a:cubicBezTo>
                    <a:pt x="79" y="30"/>
                    <a:pt x="79" y="30"/>
                    <a:pt x="79" y="30"/>
                  </a:cubicBezTo>
                  <a:cubicBezTo>
                    <a:pt x="79" y="30"/>
                    <a:pt x="79" y="30"/>
                    <a:pt x="79" y="30"/>
                  </a:cubicBezTo>
                  <a:cubicBezTo>
                    <a:pt x="79" y="30"/>
                    <a:pt x="79" y="30"/>
                    <a:pt x="79" y="30"/>
                  </a:cubicBezTo>
                  <a:cubicBezTo>
                    <a:pt x="79" y="30"/>
                    <a:pt x="79" y="30"/>
                    <a:pt x="79" y="30"/>
                  </a:cubicBezTo>
                  <a:cubicBezTo>
                    <a:pt x="79" y="30"/>
                    <a:pt x="79" y="30"/>
                    <a:pt x="79" y="30"/>
                  </a:cubicBezTo>
                  <a:cubicBezTo>
                    <a:pt x="79" y="30"/>
                    <a:pt x="79" y="30"/>
                    <a:pt x="78" y="30"/>
                  </a:cubicBezTo>
                  <a:cubicBezTo>
                    <a:pt x="78" y="30"/>
                    <a:pt x="78" y="30"/>
                    <a:pt x="78" y="30"/>
                  </a:cubicBezTo>
                  <a:cubicBezTo>
                    <a:pt x="78" y="30"/>
                    <a:pt x="78" y="30"/>
                    <a:pt x="78" y="30"/>
                  </a:cubicBezTo>
                  <a:cubicBezTo>
                    <a:pt x="78" y="30"/>
                    <a:pt x="78" y="30"/>
                    <a:pt x="78" y="29"/>
                  </a:cubicBezTo>
                  <a:cubicBezTo>
                    <a:pt x="78" y="29"/>
                    <a:pt x="78" y="29"/>
                    <a:pt x="78" y="29"/>
                  </a:cubicBezTo>
                  <a:cubicBezTo>
                    <a:pt x="77" y="28"/>
                    <a:pt x="75" y="26"/>
                    <a:pt x="73" y="24"/>
                  </a:cubicBezTo>
                  <a:cubicBezTo>
                    <a:pt x="65" y="16"/>
                    <a:pt x="55" y="10"/>
                    <a:pt x="44" y="5"/>
                  </a:cubicBezTo>
                  <a:cubicBezTo>
                    <a:pt x="43" y="5"/>
                    <a:pt x="42" y="4"/>
                    <a:pt x="41" y="4"/>
                  </a:cubicBezTo>
                  <a:cubicBezTo>
                    <a:pt x="41" y="4"/>
                    <a:pt x="41" y="4"/>
                    <a:pt x="41" y="4"/>
                  </a:cubicBezTo>
                  <a:cubicBezTo>
                    <a:pt x="41" y="4"/>
                    <a:pt x="41" y="4"/>
                    <a:pt x="41" y="4"/>
                  </a:cubicBezTo>
                  <a:cubicBezTo>
                    <a:pt x="41" y="4"/>
                    <a:pt x="41" y="4"/>
                    <a:pt x="41" y="4"/>
                  </a:cubicBezTo>
                  <a:cubicBezTo>
                    <a:pt x="41" y="4"/>
                    <a:pt x="41" y="4"/>
                    <a:pt x="41" y="4"/>
                  </a:cubicBezTo>
                  <a:cubicBezTo>
                    <a:pt x="33" y="1"/>
                    <a:pt x="26" y="0"/>
                    <a:pt x="18"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7" name="Freeform 397">
              <a:extLst>
                <a:ext uri="{FF2B5EF4-FFF2-40B4-BE49-F238E27FC236}">
                  <a16:creationId xmlns:a16="http://schemas.microsoft.com/office/drawing/2014/main" id="{D73ECCA6-262F-4CEE-A0E4-C3F363BEAFA9}"/>
                </a:ext>
              </a:extLst>
            </p:cNvPr>
            <p:cNvSpPr>
              <a:spLocks/>
            </p:cNvSpPr>
            <p:nvPr/>
          </p:nvSpPr>
          <p:spPr bwMode="auto">
            <a:xfrm>
              <a:off x="4544" y="3426"/>
              <a:ext cx="10" cy="2"/>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3" y="0"/>
                    <a:pt x="2" y="0"/>
                    <a:pt x="0" y="1"/>
                  </a:cubicBezTo>
                  <a:cubicBezTo>
                    <a:pt x="2" y="0"/>
                    <a:pt x="3" y="0"/>
                    <a:pt x="4"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8" name="Freeform 398">
              <a:extLst>
                <a:ext uri="{FF2B5EF4-FFF2-40B4-BE49-F238E27FC236}">
                  <a16:creationId xmlns:a16="http://schemas.microsoft.com/office/drawing/2014/main" id="{AE0CD063-B344-4F35-8DD6-FA8476B81F5B}"/>
                </a:ext>
              </a:extLst>
            </p:cNvPr>
            <p:cNvSpPr>
              <a:spLocks/>
            </p:cNvSpPr>
            <p:nvPr/>
          </p:nvSpPr>
          <p:spPr bwMode="auto">
            <a:xfrm>
              <a:off x="4542" y="3426"/>
              <a:ext cx="12" cy="2"/>
            </a:xfrm>
            <a:custGeom>
              <a:avLst/>
              <a:gdLst>
                <a:gd name="T0" fmla="*/ 5 w 5"/>
                <a:gd name="T1" fmla="*/ 0 h 1"/>
                <a:gd name="T2" fmla="*/ 5 w 5"/>
                <a:gd name="T3" fmla="*/ 0 h 1"/>
                <a:gd name="T4" fmla="*/ 1 w 5"/>
                <a:gd name="T5" fmla="*/ 1 h 1"/>
                <a:gd name="T6" fmla="*/ 0 w 5"/>
                <a:gd name="T7" fmla="*/ 1 h 1"/>
                <a:gd name="T8" fmla="*/ 4 w 5"/>
                <a:gd name="T9" fmla="*/ 0 h 1"/>
                <a:gd name="T10" fmla="*/ 5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5" y="0"/>
                  </a:moveTo>
                  <a:cubicBezTo>
                    <a:pt x="5" y="0"/>
                    <a:pt x="5" y="0"/>
                    <a:pt x="5" y="0"/>
                  </a:cubicBezTo>
                  <a:cubicBezTo>
                    <a:pt x="4" y="0"/>
                    <a:pt x="3" y="0"/>
                    <a:pt x="1" y="1"/>
                  </a:cubicBezTo>
                  <a:cubicBezTo>
                    <a:pt x="1" y="1"/>
                    <a:pt x="1" y="1"/>
                    <a:pt x="0" y="1"/>
                  </a:cubicBezTo>
                  <a:cubicBezTo>
                    <a:pt x="1" y="1"/>
                    <a:pt x="3" y="0"/>
                    <a:pt x="4" y="0"/>
                  </a:cubicBezTo>
                  <a:cubicBezTo>
                    <a:pt x="4" y="0"/>
                    <a:pt x="5" y="0"/>
                    <a:pt x="5"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9" name="Freeform 399">
              <a:extLst>
                <a:ext uri="{FF2B5EF4-FFF2-40B4-BE49-F238E27FC236}">
                  <a16:creationId xmlns:a16="http://schemas.microsoft.com/office/drawing/2014/main" id="{7C4E92DB-3011-472B-8220-837E065DB29A}"/>
                </a:ext>
              </a:extLst>
            </p:cNvPr>
            <p:cNvSpPr>
              <a:spLocks noEditPoints="1"/>
            </p:cNvSpPr>
            <p:nvPr/>
          </p:nvSpPr>
          <p:spPr bwMode="auto">
            <a:xfrm>
              <a:off x="4518" y="3430"/>
              <a:ext cx="19" cy="8"/>
            </a:xfrm>
            <a:custGeom>
              <a:avLst/>
              <a:gdLst>
                <a:gd name="T0" fmla="*/ 0 w 8"/>
                <a:gd name="T1" fmla="*/ 3 h 3"/>
                <a:gd name="T2" fmla="*/ 0 w 8"/>
                <a:gd name="T3" fmla="*/ 3 h 3"/>
                <a:gd name="T4" fmla="*/ 0 w 8"/>
                <a:gd name="T5" fmla="*/ 3 h 3"/>
                <a:gd name="T6" fmla="*/ 0 w 8"/>
                <a:gd name="T7" fmla="*/ 3 h 3"/>
                <a:gd name="T8" fmla="*/ 0 w 8"/>
                <a:gd name="T9" fmla="*/ 3 h 3"/>
                <a:gd name="T10" fmla="*/ 4 w 8"/>
                <a:gd name="T11" fmla="*/ 1 h 3"/>
                <a:gd name="T12" fmla="*/ 2 w 8"/>
                <a:gd name="T13" fmla="*/ 2 h 3"/>
                <a:gd name="T14" fmla="*/ 4 w 8"/>
                <a:gd name="T15" fmla="*/ 1 h 3"/>
                <a:gd name="T16" fmla="*/ 7 w 8"/>
                <a:gd name="T17" fmla="*/ 0 h 3"/>
                <a:gd name="T18" fmla="*/ 6 w 8"/>
                <a:gd name="T19" fmla="*/ 0 h 3"/>
                <a:gd name="T20" fmla="*/ 7 w 8"/>
                <a:gd name="T21" fmla="*/ 0 h 3"/>
                <a:gd name="T22" fmla="*/ 7 w 8"/>
                <a:gd name="T23" fmla="*/ 0 h 3"/>
                <a:gd name="T24" fmla="*/ 8 w 8"/>
                <a:gd name="T25" fmla="*/ 0 h 3"/>
                <a:gd name="T26" fmla="*/ 7 w 8"/>
                <a:gd name="T27" fmla="*/ 0 h 3"/>
                <a:gd name="T28" fmla="*/ 8 w 8"/>
                <a:gd name="T2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3">
                  <a:moveTo>
                    <a:pt x="0" y="3"/>
                  </a:moveTo>
                  <a:cubicBezTo>
                    <a:pt x="0" y="3"/>
                    <a:pt x="0" y="3"/>
                    <a:pt x="0" y="3"/>
                  </a:cubicBezTo>
                  <a:cubicBezTo>
                    <a:pt x="0" y="3"/>
                    <a:pt x="0" y="3"/>
                    <a:pt x="0" y="3"/>
                  </a:cubicBezTo>
                  <a:cubicBezTo>
                    <a:pt x="0" y="3"/>
                    <a:pt x="0" y="3"/>
                    <a:pt x="0" y="3"/>
                  </a:cubicBezTo>
                  <a:cubicBezTo>
                    <a:pt x="0" y="3"/>
                    <a:pt x="0" y="3"/>
                    <a:pt x="0" y="3"/>
                  </a:cubicBezTo>
                  <a:moveTo>
                    <a:pt x="4" y="1"/>
                  </a:moveTo>
                  <a:cubicBezTo>
                    <a:pt x="3" y="2"/>
                    <a:pt x="2" y="2"/>
                    <a:pt x="2" y="2"/>
                  </a:cubicBezTo>
                  <a:cubicBezTo>
                    <a:pt x="2" y="2"/>
                    <a:pt x="3" y="2"/>
                    <a:pt x="4" y="1"/>
                  </a:cubicBezTo>
                  <a:moveTo>
                    <a:pt x="7" y="0"/>
                  </a:moveTo>
                  <a:cubicBezTo>
                    <a:pt x="7" y="0"/>
                    <a:pt x="6" y="0"/>
                    <a:pt x="6" y="0"/>
                  </a:cubicBezTo>
                  <a:cubicBezTo>
                    <a:pt x="6" y="0"/>
                    <a:pt x="7" y="0"/>
                    <a:pt x="7" y="0"/>
                  </a:cubicBezTo>
                  <a:cubicBezTo>
                    <a:pt x="7" y="0"/>
                    <a:pt x="7" y="0"/>
                    <a:pt x="7" y="0"/>
                  </a:cubicBezTo>
                  <a:moveTo>
                    <a:pt x="8" y="0"/>
                  </a:moveTo>
                  <a:cubicBezTo>
                    <a:pt x="8" y="0"/>
                    <a:pt x="8" y="0"/>
                    <a:pt x="7" y="0"/>
                  </a:cubicBezTo>
                  <a:cubicBezTo>
                    <a:pt x="7" y="0"/>
                    <a:pt x="8" y="0"/>
                    <a:pt x="8"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0" name="Freeform 400">
              <a:extLst>
                <a:ext uri="{FF2B5EF4-FFF2-40B4-BE49-F238E27FC236}">
                  <a16:creationId xmlns:a16="http://schemas.microsoft.com/office/drawing/2014/main" id="{2D89251F-3E98-46F5-A222-191BE9908689}"/>
                </a:ext>
              </a:extLst>
            </p:cNvPr>
            <p:cNvSpPr>
              <a:spLocks/>
            </p:cNvSpPr>
            <p:nvPr/>
          </p:nvSpPr>
          <p:spPr bwMode="auto">
            <a:xfrm>
              <a:off x="4508" y="3430"/>
              <a:ext cx="27" cy="72"/>
            </a:xfrm>
            <a:custGeom>
              <a:avLst/>
              <a:gdLst>
                <a:gd name="T0" fmla="*/ 11 w 11"/>
                <a:gd name="T1" fmla="*/ 0 h 30"/>
                <a:gd name="T2" fmla="*/ 10 w 11"/>
                <a:gd name="T3" fmla="*/ 0 h 30"/>
                <a:gd name="T4" fmla="*/ 8 w 11"/>
                <a:gd name="T5" fmla="*/ 1 h 30"/>
                <a:gd name="T6" fmla="*/ 8 w 11"/>
                <a:gd name="T7" fmla="*/ 1 h 30"/>
                <a:gd name="T8" fmla="*/ 6 w 11"/>
                <a:gd name="T9" fmla="*/ 2 h 30"/>
                <a:gd name="T10" fmla="*/ 4 w 11"/>
                <a:gd name="T11" fmla="*/ 3 h 30"/>
                <a:gd name="T12" fmla="*/ 4 w 11"/>
                <a:gd name="T13" fmla="*/ 3 h 30"/>
                <a:gd name="T14" fmla="*/ 4 w 11"/>
                <a:gd name="T15" fmla="*/ 3 h 30"/>
                <a:gd name="T16" fmla="*/ 4 w 11"/>
                <a:gd name="T17" fmla="*/ 3 h 30"/>
                <a:gd name="T18" fmla="*/ 4 w 11"/>
                <a:gd name="T19" fmla="*/ 3 h 30"/>
                <a:gd name="T20" fmla="*/ 4 w 11"/>
                <a:gd name="T21" fmla="*/ 3 h 30"/>
                <a:gd name="T22" fmla="*/ 4 w 11"/>
                <a:gd name="T23" fmla="*/ 3 h 30"/>
                <a:gd name="T24" fmla="*/ 0 w 11"/>
                <a:gd name="T25" fmla="*/ 30 h 30"/>
                <a:gd name="T26" fmla="*/ 6 w 11"/>
                <a:gd name="T27" fmla="*/ 26 h 30"/>
                <a:gd name="T28" fmla="*/ 7 w 11"/>
                <a:gd name="T29" fmla="*/ 24 h 30"/>
                <a:gd name="T30" fmla="*/ 11 w 11"/>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30">
                  <a:moveTo>
                    <a:pt x="11" y="0"/>
                  </a:moveTo>
                  <a:cubicBezTo>
                    <a:pt x="11" y="0"/>
                    <a:pt x="10" y="0"/>
                    <a:pt x="10" y="0"/>
                  </a:cubicBezTo>
                  <a:cubicBezTo>
                    <a:pt x="9" y="1"/>
                    <a:pt x="9" y="1"/>
                    <a:pt x="8" y="1"/>
                  </a:cubicBezTo>
                  <a:cubicBezTo>
                    <a:pt x="8" y="1"/>
                    <a:pt x="8" y="1"/>
                    <a:pt x="8" y="1"/>
                  </a:cubicBezTo>
                  <a:cubicBezTo>
                    <a:pt x="7" y="2"/>
                    <a:pt x="6" y="2"/>
                    <a:pt x="6" y="2"/>
                  </a:cubicBezTo>
                  <a:cubicBezTo>
                    <a:pt x="5" y="2"/>
                    <a:pt x="5" y="3"/>
                    <a:pt x="4" y="3"/>
                  </a:cubicBezTo>
                  <a:cubicBezTo>
                    <a:pt x="4" y="3"/>
                    <a:pt x="4" y="3"/>
                    <a:pt x="4" y="3"/>
                  </a:cubicBezTo>
                  <a:cubicBezTo>
                    <a:pt x="4" y="3"/>
                    <a:pt x="4" y="3"/>
                    <a:pt x="4" y="3"/>
                  </a:cubicBezTo>
                  <a:cubicBezTo>
                    <a:pt x="4" y="3"/>
                    <a:pt x="4" y="3"/>
                    <a:pt x="4" y="3"/>
                  </a:cubicBezTo>
                  <a:cubicBezTo>
                    <a:pt x="4" y="3"/>
                    <a:pt x="4" y="3"/>
                    <a:pt x="4" y="3"/>
                  </a:cubicBezTo>
                  <a:cubicBezTo>
                    <a:pt x="4" y="3"/>
                    <a:pt x="4" y="3"/>
                    <a:pt x="4" y="3"/>
                  </a:cubicBezTo>
                  <a:cubicBezTo>
                    <a:pt x="4" y="3"/>
                    <a:pt x="4" y="3"/>
                    <a:pt x="4" y="3"/>
                  </a:cubicBezTo>
                  <a:cubicBezTo>
                    <a:pt x="3" y="13"/>
                    <a:pt x="1" y="22"/>
                    <a:pt x="0" y="30"/>
                  </a:cubicBezTo>
                  <a:cubicBezTo>
                    <a:pt x="2" y="28"/>
                    <a:pt x="4" y="27"/>
                    <a:pt x="6" y="26"/>
                  </a:cubicBezTo>
                  <a:cubicBezTo>
                    <a:pt x="6" y="25"/>
                    <a:pt x="6" y="25"/>
                    <a:pt x="7" y="24"/>
                  </a:cubicBezTo>
                  <a:cubicBezTo>
                    <a:pt x="8" y="15"/>
                    <a:pt x="9" y="7"/>
                    <a:pt x="1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1" name="Freeform 401">
              <a:extLst>
                <a:ext uri="{FF2B5EF4-FFF2-40B4-BE49-F238E27FC236}">
                  <a16:creationId xmlns:a16="http://schemas.microsoft.com/office/drawing/2014/main" id="{DCACB81A-5F91-42E2-A4B2-391B312CA63B}"/>
                </a:ext>
              </a:extLst>
            </p:cNvPr>
            <p:cNvSpPr>
              <a:spLocks/>
            </p:cNvSpPr>
            <p:nvPr/>
          </p:nvSpPr>
          <p:spPr bwMode="auto">
            <a:xfrm>
              <a:off x="4496" y="3440"/>
              <a:ext cx="15" cy="10"/>
            </a:xfrm>
            <a:custGeom>
              <a:avLst/>
              <a:gdLst>
                <a:gd name="T0" fmla="*/ 6 w 6"/>
                <a:gd name="T1" fmla="*/ 0 h 4"/>
                <a:gd name="T2" fmla="*/ 0 w 6"/>
                <a:gd name="T3" fmla="*/ 4 h 4"/>
                <a:gd name="T4" fmla="*/ 6 w 6"/>
                <a:gd name="T5" fmla="*/ 0 h 4"/>
                <a:gd name="T6" fmla="*/ 6 w 6"/>
                <a:gd name="T7" fmla="*/ 0 h 4"/>
              </a:gdLst>
              <a:ahLst/>
              <a:cxnLst>
                <a:cxn ang="0">
                  <a:pos x="T0" y="T1"/>
                </a:cxn>
                <a:cxn ang="0">
                  <a:pos x="T2" y="T3"/>
                </a:cxn>
                <a:cxn ang="0">
                  <a:pos x="T4" y="T5"/>
                </a:cxn>
                <a:cxn ang="0">
                  <a:pos x="T6" y="T7"/>
                </a:cxn>
              </a:cxnLst>
              <a:rect l="0" t="0" r="r" b="b"/>
              <a:pathLst>
                <a:path w="6" h="4">
                  <a:moveTo>
                    <a:pt x="6" y="0"/>
                  </a:moveTo>
                  <a:cubicBezTo>
                    <a:pt x="4" y="1"/>
                    <a:pt x="2" y="2"/>
                    <a:pt x="0" y="4"/>
                  </a:cubicBezTo>
                  <a:cubicBezTo>
                    <a:pt x="2" y="3"/>
                    <a:pt x="4" y="1"/>
                    <a:pt x="6" y="0"/>
                  </a:cubicBezTo>
                  <a:cubicBezTo>
                    <a:pt x="6" y="0"/>
                    <a:pt x="6" y="0"/>
                    <a:pt x="6"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2" name="Freeform 402">
              <a:extLst>
                <a:ext uri="{FF2B5EF4-FFF2-40B4-BE49-F238E27FC236}">
                  <a16:creationId xmlns:a16="http://schemas.microsoft.com/office/drawing/2014/main" id="{5DB9F89A-8AF7-49CA-89B3-4397B7AEF7C3}"/>
                </a:ext>
              </a:extLst>
            </p:cNvPr>
            <p:cNvSpPr>
              <a:spLocks noEditPoints="1"/>
            </p:cNvSpPr>
            <p:nvPr/>
          </p:nvSpPr>
          <p:spPr bwMode="auto">
            <a:xfrm>
              <a:off x="4365" y="3440"/>
              <a:ext cx="520" cy="174"/>
            </a:xfrm>
            <a:custGeom>
              <a:avLst/>
              <a:gdLst>
                <a:gd name="T0" fmla="*/ 193 w 218"/>
                <a:gd name="T1" fmla="*/ 6 h 73"/>
                <a:gd name="T2" fmla="*/ 169 w 218"/>
                <a:gd name="T3" fmla="*/ 8 h 73"/>
                <a:gd name="T4" fmla="*/ 184 w 218"/>
                <a:gd name="T5" fmla="*/ 32 h 73"/>
                <a:gd name="T6" fmla="*/ 194 w 218"/>
                <a:gd name="T7" fmla="*/ 58 h 73"/>
                <a:gd name="T8" fmla="*/ 196 w 218"/>
                <a:gd name="T9" fmla="*/ 59 h 73"/>
                <a:gd name="T10" fmla="*/ 208 w 218"/>
                <a:gd name="T11" fmla="*/ 67 h 73"/>
                <a:gd name="T12" fmla="*/ 218 w 218"/>
                <a:gd name="T13" fmla="*/ 73 h 73"/>
                <a:gd name="T14" fmla="*/ 218 w 218"/>
                <a:gd name="T15" fmla="*/ 68 h 73"/>
                <a:gd name="T16" fmla="*/ 217 w 218"/>
                <a:gd name="T17" fmla="*/ 63 h 73"/>
                <a:gd name="T18" fmla="*/ 217 w 218"/>
                <a:gd name="T19" fmla="*/ 63 h 73"/>
                <a:gd name="T20" fmla="*/ 217 w 218"/>
                <a:gd name="T21" fmla="*/ 62 h 73"/>
                <a:gd name="T22" fmla="*/ 203 w 218"/>
                <a:gd name="T23" fmla="*/ 23 h 73"/>
                <a:gd name="T24" fmla="*/ 202 w 218"/>
                <a:gd name="T25" fmla="*/ 20 h 73"/>
                <a:gd name="T26" fmla="*/ 202 w 218"/>
                <a:gd name="T27" fmla="*/ 20 h 73"/>
                <a:gd name="T28" fmla="*/ 201 w 218"/>
                <a:gd name="T29" fmla="*/ 19 h 73"/>
                <a:gd name="T30" fmla="*/ 201 w 218"/>
                <a:gd name="T31" fmla="*/ 18 h 73"/>
                <a:gd name="T32" fmla="*/ 199 w 218"/>
                <a:gd name="T33" fmla="*/ 16 h 73"/>
                <a:gd name="T34" fmla="*/ 199 w 218"/>
                <a:gd name="T35" fmla="*/ 15 h 73"/>
                <a:gd name="T36" fmla="*/ 197 w 218"/>
                <a:gd name="T37" fmla="*/ 12 h 73"/>
                <a:gd name="T38" fmla="*/ 196 w 218"/>
                <a:gd name="T39" fmla="*/ 11 h 73"/>
                <a:gd name="T40" fmla="*/ 196 w 218"/>
                <a:gd name="T41" fmla="*/ 10 h 73"/>
                <a:gd name="T42" fmla="*/ 196 w 218"/>
                <a:gd name="T43" fmla="*/ 10 h 73"/>
                <a:gd name="T44" fmla="*/ 193 w 218"/>
                <a:gd name="T45" fmla="*/ 6 h 73"/>
                <a:gd name="T46" fmla="*/ 5 w 218"/>
                <a:gd name="T47" fmla="*/ 1 h 73"/>
                <a:gd name="T48" fmla="*/ 0 w 218"/>
                <a:gd name="T49" fmla="*/ 7 h 73"/>
                <a:gd name="T50" fmla="*/ 7 w 218"/>
                <a:gd name="T51" fmla="*/ 28 h 73"/>
                <a:gd name="T52" fmla="*/ 11 w 218"/>
                <a:gd name="T53" fmla="*/ 22 h 73"/>
                <a:gd name="T54" fmla="*/ 5 w 218"/>
                <a:gd name="T55" fmla="*/ 1 h 73"/>
                <a:gd name="T56" fmla="*/ 61 w 218"/>
                <a:gd name="T57" fmla="*/ 0 h 73"/>
                <a:gd name="T58" fmla="*/ 55 w 218"/>
                <a:gd name="T59" fmla="*/ 4 h 73"/>
                <a:gd name="T60" fmla="*/ 52 w 218"/>
                <a:gd name="T61" fmla="*/ 5 h 73"/>
                <a:gd name="T62" fmla="*/ 52 w 218"/>
                <a:gd name="T63" fmla="*/ 6 h 73"/>
                <a:gd name="T64" fmla="*/ 57 w 218"/>
                <a:gd name="T65" fmla="*/ 2 h 73"/>
                <a:gd name="T66" fmla="*/ 61 w 218"/>
                <a:gd name="T6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8" h="73">
                  <a:moveTo>
                    <a:pt x="193" y="6"/>
                  </a:moveTo>
                  <a:cubicBezTo>
                    <a:pt x="183" y="7"/>
                    <a:pt x="176" y="7"/>
                    <a:pt x="169" y="8"/>
                  </a:cubicBezTo>
                  <a:cubicBezTo>
                    <a:pt x="175" y="15"/>
                    <a:pt x="180" y="23"/>
                    <a:pt x="184" y="32"/>
                  </a:cubicBezTo>
                  <a:cubicBezTo>
                    <a:pt x="188" y="41"/>
                    <a:pt x="192" y="49"/>
                    <a:pt x="194" y="58"/>
                  </a:cubicBezTo>
                  <a:cubicBezTo>
                    <a:pt x="195" y="58"/>
                    <a:pt x="196" y="59"/>
                    <a:pt x="196" y="59"/>
                  </a:cubicBezTo>
                  <a:cubicBezTo>
                    <a:pt x="201" y="62"/>
                    <a:pt x="205" y="64"/>
                    <a:pt x="208" y="67"/>
                  </a:cubicBezTo>
                  <a:cubicBezTo>
                    <a:pt x="212" y="69"/>
                    <a:pt x="215" y="71"/>
                    <a:pt x="218" y="73"/>
                  </a:cubicBezTo>
                  <a:cubicBezTo>
                    <a:pt x="218" y="71"/>
                    <a:pt x="218" y="69"/>
                    <a:pt x="218" y="68"/>
                  </a:cubicBezTo>
                  <a:cubicBezTo>
                    <a:pt x="217" y="66"/>
                    <a:pt x="217" y="64"/>
                    <a:pt x="217" y="63"/>
                  </a:cubicBezTo>
                  <a:cubicBezTo>
                    <a:pt x="217" y="63"/>
                    <a:pt x="217" y="63"/>
                    <a:pt x="217" y="63"/>
                  </a:cubicBezTo>
                  <a:cubicBezTo>
                    <a:pt x="217" y="62"/>
                    <a:pt x="217" y="62"/>
                    <a:pt x="217" y="62"/>
                  </a:cubicBezTo>
                  <a:cubicBezTo>
                    <a:pt x="215" y="49"/>
                    <a:pt x="210" y="36"/>
                    <a:pt x="203" y="23"/>
                  </a:cubicBezTo>
                  <a:cubicBezTo>
                    <a:pt x="203" y="22"/>
                    <a:pt x="202" y="21"/>
                    <a:pt x="202" y="20"/>
                  </a:cubicBezTo>
                  <a:cubicBezTo>
                    <a:pt x="202" y="20"/>
                    <a:pt x="202" y="20"/>
                    <a:pt x="202" y="20"/>
                  </a:cubicBezTo>
                  <a:cubicBezTo>
                    <a:pt x="202" y="20"/>
                    <a:pt x="201" y="20"/>
                    <a:pt x="201" y="19"/>
                  </a:cubicBezTo>
                  <a:cubicBezTo>
                    <a:pt x="201" y="19"/>
                    <a:pt x="201" y="18"/>
                    <a:pt x="201" y="18"/>
                  </a:cubicBezTo>
                  <a:cubicBezTo>
                    <a:pt x="200" y="18"/>
                    <a:pt x="200" y="17"/>
                    <a:pt x="199" y="16"/>
                  </a:cubicBezTo>
                  <a:cubicBezTo>
                    <a:pt x="199" y="16"/>
                    <a:pt x="199" y="15"/>
                    <a:pt x="199" y="15"/>
                  </a:cubicBezTo>
                  <a:cubicBezTo>
                    <a:pt x="198" y="14"/>
                    <a:pt x="197" y="13"/>
                    <a:pt x="197" y="12"/>
                  </a:cubicBezTo>
                  <a:cubicBezTo>
                    <a:pt x="197" y="12"/>
                    <a:pt x="196" y="12"/>
                    <a:pt x="196" y="11"/>
                  </a:cubicBezTo>
                  <a:cubicBezTo>
                    <a:pt x="196" y="11"/>
                    <a:pt x="196" y="10"/>
                    <a:pt x="196" y="10"/>
                  </a:cubicBezTo>
                  <a:cubicBezTo>
                    <a:pt x="196" y="10"/>
                    <a:pt x="196" y="10"/>
                    <a:pt x="196" y="10"/>
                  </a:cubicBezTo>
                  <a:cubicBezTo>
                    <a:pt x="195" y="9"/>
                    <a:pt x="194" y="8"/>
                    <a:pt x="193" y="6"/>
                  </a:cubicBezTo>
                  <a:moveTo>
                    <a:pt x="5" y="1"/>
                  </a:moveTo>
                  <a:cubicBezTo>
                    <a:pt x="3" y="3"/>
                    <a:pt x="2" y="5"/>
                    <a:pt x="0" y="7"/>
                  </a:cubicBezTo>
                  <a:cubicBezTo>
                    <a:pt x="3" y="15"/>
                    <a:pt x="5" y="22"/>
                    <a:pt x="7" y="28"/>
                  </a:cubicBezTo>
                  <a:cubicBezTo>
                    <a:pt x="8" y="26"/>
                    <a:pt x="9" y="24"/>
                    <a:pt x="11" y="22"/>
                  </a:cubicBezTo>
                  <a:cubicBezTo>
                    <a:pt x="9" y="15"/>
                    <a:pt x="7" y="8"/>
                    <a:pt x="5" y="1"/>
                  </a:cubicBezTo>
                  <a:moveTo>
                    <a:pt x="61" y="0"/>
                  </a:moveTo>
                  <a:cubicBezTo>
                    <a:pt x="59" y="1"/>
                    <a:pt x="57" y="3"/>
                    <a:pt x="55" y="4"/>
                  </a:cubicBezTo>
                  <a:cubicBezTo>
                    <a:pt x="54" y="4"/>
                    <a:pt x="53" y="5"/>
                    <a:pt x="52" y="5"/>
                  </a:cubicBezTo>
                  <a:cubicBezTo>
                    <a:pt x="52" y="5"/>
                    <a:pt x="52" y="6"/>
                    <a:pt x="52" y="6"/>
                  </a:cubicBezTo>
                  <a:cubicBezTo>
                    <a:pt x="54" y="4"/>
                    <a:pt x="56" y="3"/>
                    <a:pt x="57" y="2"/>
                  </a:cubicBezTo>
                  <a:cubicBezTo>
                    <a:pt x="59" y="2"/>
                    <a:pt x="60" y="1"/>
                    <a:pt x="6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3" name="Freeform 403">
              <a:extLst>
                <a:ext uri="{FF2B5EF4-FFF2-40B4-BE49-F238E27FC236}">
                  <a16:creationId xmlns:a16="http://schemas.microsoft.com/office/drawing/2014/main" id="{C8207A35-F218-4AE5-9FAB-ADD4B1DB0C3E}"/>
                </a:ext>
              </a:extLst>
            </p:cNvPr>
            <p:cNvSpPr>
              <a:spLocks noEditPoints="1"/>
            </p:cNvSpPr>
            <p:nvPr/>
          </p:nvSpPr>
          <p:spPr bwMode="auto">
            <a:xfrm>
              <a:off x="4833" y="3464"/>
              <a:ext cx="14" cy="24"/>
            </a:xfrm>
            <a:custGeom>
              <a:avLst/>
              <a:gdLst>
                <a:gd name="T0" fmla="*/ 5 w 6"/>
                <a:gd name="T1" fmla="*/ 8 h 10"/>
                <a:gd name="T2" fmla="*/ 5 w 6"/>
                <a:gd name="T3" fmla="*/ 9 h 10"/>
                <a:gd name="T4" fmla="*/ 6 w 6"/>
                <a:gd name="T5" fmla="*/ 10 h 10"/>
                <a:gd name="T6" fmla="*/ 6 w 6"/>
                <a:gd name="T7" fmla="*/ 10 h 10"/>
                <a:gd name="T8" fmla="*/ 5 w 6"/>
                <a:gd name="T9" fmla="*/ 8 h 10"/>
                <a:gd name="T10" fmla="*/ 1 w 6"/>
                <a:gd name="T11" fmla="*/ 2 h 10"/>
                <a:gd name="T12" fmla="*/ 3 w 6"/>
                <a:gd name="T13" fmla="*/ 5 h 10"/>
                <a:gd name="T14" fmla="*/ 3 w 6"/>
                <a:gd name="T15" fmla="*/ 6 h 10"/>
                <a:gd name="T16" fmla="*/ 1 w 6"/>
                <a:gd name="T17" fmla="*/ 2 h 10"/>
                <a:gd name="T18" fmla="*/ 0 w 6"/>
                <a:gd name="T19" fmla="*/ 0 h 10"/>
                <a:gd name="T20" fmla="*/ 0 w 6"/>
                <a:gd name="T21" fmla="*/ 1 h 10"/>
                <a:gd name="T22" fmla="*/ 0 w 6"/>
                <a:gd name="T23" fmla="*/ 0 h 10"/>
                <a:gd name="T24" fmla="*/ 0 w 6"/>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10">
                  <a:moveTo>
                    <a:pt x="5" y="8"/>
                  </a:moveTo>
                  <a:cubicBezTo>
                    <a:pt x="5" y="8"/>
                    <a:pt x="5" y="9"/>
                    <a:pt x="5" y="9"/>
                  </a:cubicBezTo>
                  <a:cubicBezTo>
                    <a:pt x="5" y="10"/>
                    <a:pt x="6" y="10"/>
                    <a:pt x="6" y="10"/>
                  </a:cubicBezTo>
                  <a:cubicBezTo>
                    <a:pt x="6" y="10"/>
                    <a:pt x="6" y="10"/>
                    <a:pt x="6" y="10"/>
                  </a:cubicBezTo>
                  <a:cubicBezTo>
                    <a:pt x="5" y="10"/>
                    <a:pt x="5" y="9"/>
                    <a:pt x="5" y="8"/>
                  </a:cubicBezTo>
                  <a:moveTo>
                    <a:pt x="1" y="2"/>
                  </a:moveTo>
                  <a:cubicBezTo>
                    <a:pt x="1" y="3"/>
                    <a:pt x="2" y="4"/>
                    <a:pt x="3" y="5"/>
                  </a:cubicBezTo>
                  <a:cubicBezTo>
                    <a:pt x="3" y="5"/>
                    <a:pt x="3" y="6"/>
                    <a:pt x="3" y="6"/>
                  </a:cubicBezTo>
                  <a:cubicBezTo>
                    <a:pt x="3" y="5"/>
                    <a:pt x="2" y="4"/>
                    <a:pt x="1" y="2"/>
                  </a:cubicBezTo>
                  <a:moveTo>
                    <a:pt x="0" y="0"/>
                  </a:moveTo>
                  <a:cubicBezTo>
                    <a:pt x="0" y="0"/>
                    <a:pt x="0" y="1"/>
                    <a:pt x="0" y="1"/>
                  </a:cubicBezTo>
                  <a:cubicBezTo>
                    <a:pt x="0" y="1"/>
                    <a:pt x="0" y="1"/>
                    <a:pt x="0" y="0"/>
                  </a:cubicBezTo>
                  <a:cubicBezTo>
                    <a:pt x="0" y="0"/>
                    <a:pt x="0"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4" name="Freeform 404">
              <a:extLst>
                <a:ext uri="{FF2B5EF4-FFF2-40B4-BE49-F238E27FC236}">
                  <a16:creationId xmlns:a16="http://schemas.microsoft.com/office/drawing/2014/main" id="{2A64FF72-2F3B-46A5-925E-BE853F459635}"/>
                </a:ext>
              </a:extLst>
            </p:cNvPr>
            <p:cNvSpPr>
              <a:spLocks/>
            </p:cNvSpPr>
            <p:nvPr/>
          </p:nvSpPr>
          <p:spPr bwMode="auto">
            <a:xfrm>
              <a:off x="4329" y="3490"/>
              <a:ext cx="41" cy="179"/>
            </a:xfrm>
            <a:custGeom>
              <a:avLst/>
              <a:gdLst>
                <a:gd name="T0" fmla="*/ 8 w 17"/>
                <a:gd name="T1" fmla="*/ 0 h 75"/>
                <a:gd name="T2" fmla="*/ 8 w 17"/>
                <a:gd name="T3" fmla="*/ 2 h 75"/>
                <a:gd name="T4" fmla="*/ 7 w 17"/>
                <a:gd name="T5" fmla="*/ 3 h 75"/>
                <a:gd name="T6" fmla="*/ 4 w 17"/>
                <a:gd name="T7" fmla="*/ 15 h 75"/>
                <a:gd name="T8" fmla="*/ 2 w 17"/>
                <a:gd name="T9" fmla="*/ 26 h 75"/>
                <a:gd name="T10" fmla="*/ 2 w 17"/>
                <a:gd name="T11" fmla="*/ 26 h 75"/>
                <a:gd name="T12" fmla="*/ 2 w 17"/>
                <a:gd name="T13" fmla="*/ 27 h 75"/>
                <a:gd name="T14" fmla="*/ 2 w 17"/>
                <a:gd name="T15" fmla="*/ 28 h 75"/>
                <a:gd name="T16" fmla="*/ 1 w 17"/>
                <a:gd name="T17" fmla="*/ 31 h 75"/>
                <a:gd name="T18" fmla="*/ 1 w 17"/>
                <a:gd name="T19" fmla="*/ 31 h 75"/>
                <a:gd name="T20" fmla="*/ 1 w 17"/>
                <a:gd name="T21" fmla="*/ 33 h 75"/>
                <a:gd name="T22" fmla="*/ 1 w 17"/>
                <a:gd name="T23" fmla="*/ 35 h 75"/>
                <a:gd name="T24" fmla="*/ 1 w 17"/>
                <a:gd name="T25" fmla="*/ 36 h 75"/>
                <a:gd name="T26" fmla="*/ 2 w 17"/>
                <a:gd name="T27" fmla="*/ 62 h 75"/>
                <a:gd name="T28" fmla="*/ 3 w 17"/>
                <a:gd name="T29" fmla="*/ 70 h 75"/>
                <a:gd name="T30" fmla="*/ 16 w 17"/>
                <a:gd name="T31" fmla="*/ 75 h 75"/>
                <a:gd name="T32" fmla="*/ 14 w 17"/>
                <a:gd name="T33" fmla="*/ 66 h 75"/>
                <a:gd name="T34" fmla="*/ 13 w 17"/>
                <a:gd name="T35" fmla="*/ 57 h 75"/>
                <a:gd name="T36" fmla="*/ 12 w 17"/>
                <a:gd name="T37" fmla="*/ 48 h 75"/>
                <a:gd name="T38" fmla="*/ 14 w 17"/>
                <a:gd name="T39" fmla="*/ 30 h 75"/>
                <a:gd name="T40" fmla="*/ 17 w 17"/>
                <a:gd name="T41" fmla="*/ 19 h 75"/>
                <a:gd name="T42" fmla="*/ 17 w 17"/>
                <a:gd name="T43" fmla="*/ 17 h 75"/>
                <a:gd name="T44" fmla="*/ 8 w 17"/>
                <a:gd name="T45"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75">
                  <a:moveTo>
                    <a:pt x="8" y="0"/>
                  </a:moveTo>
                  <a:cubicBezTo>
                    <a:pt x="8" y="1"/>
                    <a:pt x="8" y="1"/>
                    <a:pt x="8" y="2"/>
                  </a:cubicBezTo>
                  <a:cubicBezTo>
                    <a:pt x="8" y="2"/>
                    <a:pt x="8" y="2"/>
                    <a:pt x="7" y="3"/>
                  </a:cubicBezTo>
                  <a:cubicBezTo>
                    <a:pt x="6" y="7"/>
                    <a:pt x="5" y="11"/>
                    <a:pt x="4" y="15"/>
                  </a:cubicBezTo>
                  <a:cubicBezTo>
                    <a:pt x="3" y="18"/>
                    <a:pt x="2" y="22"/>
                    <a:pt x="2" y="26"/>
                  </a:cubicBezTo>
                  <a:cubicBezTo>
                    <a:pt x="2" y="26"/>
                    <a:pt x="2" y="26"/>
                    <a:pt x="2" y="26"/>
                  </a:cubicBezTo>
                  <a:cubicBezTo>
                    <a:pt x="2" y="26"/>
                    <a:pt x="2" y="26"/>
                    <a:pt x="2" y="27"/>
                  </a:cubicBezTo>
                  <a:cubicBezTo>
                    <a:pt x="2" y="27"/>
                    <a:pt x="2" y="27"/>
                    <a:pt x="2" y="28"/>
                  </a:cubicBezTo>
                  <a:cubicBezTo>
                    <a:pt x="1" y="29"/>
                    <a:pt x="1" y="30"/>
                    <a:pt x="1" y="31"/>
                  </a:cubicBezTo>
                  <a:cubicBezTo>
                    <a:pt x="1" y="31"/>
                    <a:pt x="1" y="31"/>
                    <a:pt x="1" y="31"/>
                  </a:cubicBezTo>
                  <a:cubicBezTo>
                    <a:pt x="1" y="32"/>
                    <a:pt x="1" y="32"/>
                    <a:pt x="1" y="33"/>
                  </a:cubicBezTo>
                  <a:cubicBezTo>
                    <a:pt x="1" y="34"/>
                    <a:pt x="1" y="34"/>
                    <a:pt x="1" y="35"/>
                  </a:cubicBezTo>
                  <a:cubicBezTo>
                    <a:pt x="1" y="35"/>
                    <a:pt x="1" y="36"/>
                    <a:pt x="1" y="36"/>
                  </a:cubicBezTo>
                  <a:cubicBezTo>
                    <a:pt x="0" y="45"/>
                    <a:pt x="1" y="53"/>
                    <a:pt x="2" y="62"/>
                  </a:cubicBezTo>
                  <a:cubicBezTo>
                    <a:pt x="2" y="65"/>
                    <a:pt x="2" y="67"/>
                    <a:pt x="3" y="70"/>
                  </a:cubicBezTo>
                  <a:cubicBezTo>
                    <a:pt x="8" y="72"/>
                    <a:pt x="12" y="73"/>
                    <a:pt x="16" y="75"/>
                  </a:cubicBezTo>
                  <a:cubicBezTo>
                    <a:pt x="15" y="72"/>
                    <a:pt x="15" y="69"/>
                    <a:pt x="14" y="66"/>
                  </a:cubicBezTo>
                  <a:cubicBezTo>
                    <a:pt x="13" y="63"/>
                    <a:pt x="13" y="60"/>
                    <a:pt x="13" y="57"/>
                  </a:cubicBezTo>
                  <a:cubicBezTo>
                    <a:pt x="13" y="54"/>
                    <a:pt x="12" y="51"/>
                    <a:pt x="12" y="48"/>
                  </a:cubicBezTo>
                  <a:cubicBezTo>
                    <a:pt x="12" y="42"/>
                    <a:pt x="13" y="36"/>
                    <a:pt x="14" y="30"/>
                  </a:cubicBezTo>
                  <a:cubicBezTo>
                    <a:pt x="15" y="26"/>
                    <a:pt x="16" y="22"/>
                    <a:pt x="17" y="19"/>
                  </a:cubicBezTo>
                  <a:cubicBezTo>
                    <a:pt x="17" y="18"/>
                    <a:pt x="17" y="17"/>
                    <a:pt x="17" y="17"/>
                  </a:cubicBezTo>
                  <a:cubicBezTo>
                    <a:pt x="14" y="11"/>
                    <a:pt x="11" y="5"/>
                    <a:pt x="8"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5" name="Freeform 405">
              <a:extLst>
                <a:ext uri="{FF2B5EF4-FFF2-40B4-BE49-F238E27FC236}">
                  <a16:creationId xmlns:a16="http://schemas.microsoft.com/office/drawing/2014/main" id="{9520A2DE-3CEC-47A1-B1E3-889EF764154F}"/>
                </a:ext>
              </a:extLst>
            </p:cNvPr>
            <p:cNvSpPr>
              <a:spLocks/>
            </p:cNvSpPr>
            <p:nvPr/>
          </p:nvSpPr>
          <p:spPr bwMode="auto">
            <a:xfrm>
              <a:off x="4346" y="3490"/>
              <a:ext cx="2" cy="7"/>
            </a:xfrm>
            <a:custGeom>
              <a:avLst/>
              <a:gdLst>
                <a:gd name="T0" fmla="*/ 1 w 1"/>
                <a:gd name="T1" fmla="*/ 0 h 3"/>
                <a:gd name="T2" fmla="*/ 0 w 1"/>
                <a:gd name="T3" fmla="*/ 3 h 3"/>
                <a:gd name="T4" fmla="*/ 1 w 1"/>
                <a:gd name="T5" fmla="*/ 2 h 3"/>
                <a:gd name="T6" fmla="*/ 1 w 1"/>
                <a:gd name="T7" fmla="*/ 0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1"/>
                    <a:pt x="1" y="2"/>
                    <a:pt x="0" y="3"/>
                  </a:cubicBezTo>
                  <a:cubicBezTo>
                    <a:pt x="1" y="2"/>
                    <a:pt x="1" y="2"/>
                    <a:pt x="1" y="2"/>
                  </a:cubicBezTo>
                  <a:cubicBezTo>
                    <a:pt x="1" y="1"/>
                    <a:pt x="1" y="1"/>
                    <a:pt x="1" y="0"/>
                  </a:cubicBezTo>
                  <a:cubicBezTo>
                    <a:pt x="1" y="0"/>
                    <a:pt x="1" y="0"/>
                    <a:pt x="1"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6" name="Freeform 406">
              <a:extLst>
                <a:ext uri="{FF2B5EF4-FFF2-40B4-BE49-F238E27FC236}">
                  <a16:creationId xmlns:a16="http://schemas.microsoft.com/office/drawing/2014/main" id="{13E65657-DE5B-4EA3-B444-9FE6F91A0B23}"/>
                </a:ext>
              </a:extLst>
            </p:cNvPr>
            <p:cNvSpPr>
              <a:spLocks noEditPoints="1"/>
            </p:cNvSpPr>
            <p:nvPr/>
          </p:nvSpPr>
          <p:spPr bwMode="auto">
            <a:xfrm>
              <a:off x="4332" y="3552"/>
              <a:ext cx="2" cy="24"/>
            </a:xfrm>
            <a:custGeom>
              <a:avLst/>
              <a:gdLst>
                <a:gd name="T0" fmla="*/ 0 w 1"/>
                <a:gd name="T1" fmla="*/ 7 h 10"/>
                <a:gd name="T2" fmla="*/ 0 w 1"/>
                <a:gd name="T3" fmla="*/ 10 h 10"/>
                <a:gd name="T4" fmla="*/ 0 w 1"/>
                <a:gd name="T5" fmla="*/ 9 h 10"/>
                <a:gd name="T6" fmla="*/ 0 w 1"/>
                <a:gd name="T7" fmla="*/ 7 h 10"/>
                <a:gd name="T8" fmla="*/ 1 w 1"/>
                <a:gd name="T9" fmla="*/ 2 h 10"/>
                <a:gd name="T10" fmla="*/ 0 w 1"/>
                <a:gd name="T11" fmla="*/ 5 h 10"/>
                <a:gd name="T12" fmla="*/ 0 w 1"/>
                <a:gd name="T13" fmla="*/ 5 h 10"/>
                <a:gd name="T14" fmla="*/ 1 w 1"/>
                <a:gd name="T15" fmla="*/ 2 h 10"/>
                <a:gd name="T16" fmla="*/ 1 w 1"/>
                <a:gd name="T17" fmla="*/ 0 h 10"/>
                <a:gd name="T18" fmla="*/ 1 w 1"/>
                <a:gd name="T19" fmla="*/ 1 h 10"/>
                <a:gd name="T20" fmla="*/ 1 w 1"/>
                <a:gd name="T21" fmla="*/ 0 h 10"/>
                <a:gd name="T22" fmla="*/ 1 w 1"/>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 h="10">
                  <a:moveTo>
                    <a:pt x="0" y="7"/>
                  </a:moveTo>
                  <a:cubicBezTo>
                    <a:pt x="0" y="8"/>
                    <a:pt x="0" y="9"/>
                    <a:pt x="0" y="10"/>
                  </a:cubicBezTo>
                  <a:cubicBezTo>
                    <a:pt x="0" y="10"/>
                    <a:pt x="0" y="9"/>
                    <a:pt x="0" y="9"/>
                  </a:cubicBezTo>
                  <a:cubicBezTo>
                    <a:pt x="0" y="8"/>
                    <a:pt x="0" y="8"/>
                    <a:pt x="0" y="7"/>
                  </a:cubicBezTo>
                  <a:moveTo>
                    <a:pt x="1" y="2"/>
                  </a:moveTo>
                  <a:cubicBezTo>
                    <a:pt x="0" y="3"/>
                    <a:pt x="0" y="4"/>
                    <a:pt x="0" y="5"/>
                  </a:cubicBezTo>
                  <a:cubicBezTo>
                    <a:pt x="0" y="5"/>
                    <a:pt x="0" y="5"/>
                    <a:pt x="0" y="5"/>
                  </a:cubicBezTo>
                  <a:cubicBezTo>
                    <a:pt x="0" y="4"/>
                    <a:pt x="0" y="3"/>
                    <a:pt x="1" y="2"/>
                  </a:cubicBezTo>
                  <a:moveTo>
                    <a:pt x="1" y="0"/>
                  </a:moveTo>
                  <a:cubicBezTo>
                    <a:pt x="1" y="0"/>
                    <a:pt x="1" y="0"/>
                    <a:pt x="1" y="1"/>
                  </a:cubicBezTo>
                  <a:cubicBezTo>
                    <a:pt x="1" y="0"/>
                    <a:pt x="1" y="0"/>
                    <a:pt x="1" y="0"/>
                  </a:cubicBezTo>
                  <a:cubicBezTo>
                    <a:pt x="1" y="0"/>
                    <a:pt x="1" y="0"/>
                    <a:pt x="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7" name="Freeform 407">
              <a:extLst>
                <a:ext uri="{FF2B5EF4-FFF2-40B4-BE49-F238E27FC236}">
                  <a16:creationId xmlns:a16="http://schemas.microsoft.com/office/drawing/2014/main" id="{5BE137BB-75FA-4CAA-B462-53C2D8D0CDAE}"/>
                </a:ext>
              </a:extLst>
            </p:cNvPr>
            <p:cNvSpPr>
              <a:spLocks noEditPoints="1"/>
            </p:cNvSpPr>
            <p:nvPr/>
          </p:nvSpPr>
          <p:spPr bwMode="auto">
            <a:xfrm>
              <a:off x="4420" y="3516"/>
              <a:ext cx="349" cy="74"/>
            </a:xfrm>
            <a:custGeom>
              <a:avLst/>
              <a:gdLst>
                <a:gd name="T0" fmla="*/ 115 w 146"/>
                <a:gd name="T1" fmla="*/ 3 h 31"/>
                <a:gd name="T2" fmla="*/ 120 w 146"/>
                <a:gd name="T3" fmla="*/ 9 h 31"/>
                <a:gd name="T4" fmla="*/ 146 w 146"/>
                <a:gd name="T5" fmla="*/ 12 h 31"/>
                <a:gd name="T6" fmla="*/ 145 w 146"/>
                <a:gd name="T7" fmla="*/ 11 h 31"/>
                <a:gd name="T8" fmla="*/ 144 w 146"/>
                <a:gd name="T9" fmla="*/ 8 h 31"/>
                <a:gd name="T10" fmla="*/ 142 w 146"/>
                <a:gd name="T11" fmla="*/ 4 h 31"/>
                <a:gd name="T12" fmla="*/ 115 w 146"/>
                <a:gd name="T13" fmla="*/ 3 h 31"/>
                <a:gd name="T14" fmla="*/ 66 w 146"/>
                <a:gd name="T15" fmla="*/ 1 h 31"/>
                <a:gd name="T16" fmla="*/ 60 w 146"/>
                <a:gd name="T17" fmla="*/ 15 h 31"/>
                <a:gd name="T18" fmla="*/ 66 w 146"/>
                <a:gd name="T19" fmla="*/ 7 h 31"/>
                <a:gd name="T20" fmla="*/ 66 w 146"/>
                <a:gd name="T21" fmla="*/ 1 h 31"/>
                <a:gd name="T22" fmla="*/ 4 w 146"/>
                <a:gd name="T23" fmla="*/ 0 h 31"/>
                <a:gd name="T24" fmla="*/ 4 w 146"/>
                <a:gd name="T25" fmla="*/ 1 h 31"/>
                <a:gd name="T26" fmla="*/ 3 w 146"/>
                <a:gd name="T27" fmla="*/ 3 h 31"/>
                <a:gd name="T28" fmla="*/ 2 w 146"/>
                <a:gd name="T29" fmla="*/ 3 h 31"/>
                <a:gd name="T30" fmla="*/ 2 w 146"/>
                <a:gd name="T31" fmla="*/ 4 h 31"/>
                <a:gd name="T32" fmla="*/ 0 w 146"/>
                <a:gd name="T33" fmla="*/ 9 h 31"/>
                <a:gd name="T34" fmla="*/ 10 w 146"/>
                <a:gd name="T35" fmla="*/ 23 h 31"/>
                <a:gd name="T36" fmla="*/ 16 w 146"/>
                <a:gd name="T37" fmla="*/ 31 h 31"/>
                <a:gd name="T38" fmla="*/ 17 w 146"/>
                <a:gd name="T39" fmla="*/ 24 h 31"/>
                <a:gd name="T40" fmla="*/ 12 w 146"/>
                <a:gd name="T41" fmla="*/ 16 h 31"/>
                <a:gd name="T42" fmla="*/ 4 w 146"/>
                <a:gd name="T4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 h="31">
                  <a:moveTo>
                    <a:pt x="115" y="3"/>
                  </a:moveTo>
                  <a:cubicBezTo>
                    <a:pt x="117" y="5"/>
                    <a:pt x="118" y="7"/>
                    <a:pt x="120" y="9"/>
                  </a:cubicBezTo>
                  <a:cubicBezTo>
                    <a:pt x="127" y="9"/>
                    <a:pt x="136" y="11"/>
                    <a:pt x="146" y="12"/>
                  </a:cubicBezTo>
                  <a:cubicBezTo>
                    <a:pt x="146" y="12"/>
                    <a:pt x="146" y="11"/>
                    <a:pt x="145" y="11"/>
                  </a:cubicBezTo>
                  <a:cubicBezTo>
                    <a:pt x="145" y="10"/>
                    <a:pt x="144" y="9"/>
                    <a:pt x="144" y="8"/>
                  </a:cubicBezTo>
                  <a:cubicBezTo>
                    <a:pt x="143" y="7"/>
                    <a:pt x="142" y="5"/>
                    <a:pt x="142" y="4"/>
                  </a:cubicBezTo>
                  <a:cubicBezTo>
                    <a:pt x="132" y="4"/>
                    <a:pt x="123" y="3"/>
                    <a:pt x="115" y="3"/>
                  </a:cubicBezTo>
                  <a:moveTo>
                    <a:pt x="66" y="1"/>
                  </a:moveTo>
                  <a:cubicBezTo>
                    <a:pt x="63" y="6"/>
                    <a:pt x="61" y="10"/>
                    <a:pt x="60" y="15"/>
                  </a:cubicBezTo>
                  <a:cubicBezTo>
                    <a:pt x="63" y="12"/>
                    <a:pt x="64" y="9"/>
                    <a:pt x="66" y="7"/>
                  </a:cubicBezTo>
                  <a:cubicBezTo>
                    <a:pt x="67" y="5"/>
                    <a:pt x="67" y="3"/>
                    <a:pt x="66" y="1"/>
                  </a:cubicBezTo>
                  <a:moveTo>
                    <a:pt x="4" y="0"/>
                  </a:moveTo>
                  <a:cubicBezTo>
                    <a:pt x="4" y="0"/>
                    <a:pt x="4" y="1"/>
                    <a:pt x="4" y="1"/>
                  </a:cubicBezTo>
                  <a:cubicBezTo>
                    <a:pt x="3" y="1"/>
                    <a:pt x="3" y="2"/>
                    <a:pt x="3" y="3"/>
                  </a:cubicBezTo>
                  <a:cubicBezTo>
                    <a:pt x="3" y="3"/>
                    <a:pt x="2" y="3"/>
                    <a:pt x="2" y="3"/>
                  </a:cubicBezTo>
                  <a:cubicBezTo>
                    <a:pt x="2" y="3"/>
                    <a:pt x="2" y="4"/>
                    <a:pt x="2" y="4"/>
                  </a:cubicBezTo>
                  <a:cubicBezTo>
                    <a:pt x="1" y="5"/>
                    <a:pt x="0" y="7"/>
                    <a:pt x="0" y="9"/>
                  </a:cubicBezTo>
                  <a:cubicBezTo>
                    <a:pt x="3" y="14"/>
                    <a:pt x="6" y="19"/>
                    <a:pt x="10" y="23"/>
                  </a:cubicBezTo>
                  <a:cubicBezTo>
                    <a:pt x="12" y="26"/>
                    <a:pt x="14" y="29"/>
                    <a:pt x="16" y="31"/>
                  </a:cubicBezTo>
                  <a:cubicBezTo>
                    <a:pt x="16" y="29"/>
                    <a:pt x="17" y="26"/>
                    <a:pt x="17" y="24"/>
                  </a:cubicBezTo>
                  <a:cubicBezTo>
                    <a:pt x="15" y="22"/>
                    <a:pt x="14" y="19"/>
                    <a:pt x="12" y="16"/>
                  </a:cubicBezTo>
                  <a:cubicBezTo>
                    <a:pt x="9" y="11"/>
                    <a:pt x="7" y="6"/>
                    <a:pt x="4"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8" name="Freeform 408">
              <a:extLst>
                <a:ext uri="{FF2B5EF4-FFF2-40B4-BE49-F238E27FC236}">
                  <a16:creationId xmlns:a16="http://schemas.microsoft.com/office/drawing/2014/main" id="{9A0FA22D-11C4-4BB1-82D3-E4B474B43141}"/>
                </a:ext>
              </a:extLst>
            </p:cNvPr>
            <p:cNvSpPr>
              <a:spLocks noEditPoints="1"/>
            </p:cNvSpPr>
            <p:nvPr/>
          </p:nvSpPr>
          <p:spPr bwMode="auto">
            <a:xfrm>
              <a:off x="4523" y="3540"/>
              <a:ext cx="12" cy="12"/>
            </a:xfrm>
            <a:custGeom>
              <a:avLst/>
              <a:gdLst>
                <a:gd name="T0" fmla="*/ 1 w 5"/>
                <a:gd name="T1" fmla="*/ 3 h 5"/>
                <a:gd name="T2" fmla="*/ 1 w 5"/>
                <a:gd name="T3" fmla="*/ 3 h 5"/>
                <a:gd name="T4" fmla="*/ 0 w 5"/>
                <a:gd name="T5" fmla="*/ 5 h 5"/>
                <a:gd name="T6" fmla="*/ 1 w 5"/>
                <a:gd name="T7" fmla="*/ 3 h 5"/>
                <a:gd name="T8" fmla="*/ 2 w 5"/>
                <a:gd name="T9" fmla="*/ 2 h 5"/>
                <a:gd name="T10" fmla="*/ 2 w 5"/>
                <a:gd name="T11" fmla="*/ 2 h 5"/>
                <a:gd name="T12" fmla="*/ 2 w 5"/>
                <a:gd name="T13" fmla="*/ 2 h 5"/>
                <a:gd name="T14" fmla="*/ 2 w 5"/>
                <a:gd name="T15" fmla="*/ 2 h 5"/>
                <a:gd name="T16" fmla="*/ 5 w 5"/>
                <a:gd name="T17" fmla="*/ 0 h 5"/>
                <a:gd name="T18" fmla="*/ 5 w 5"/>
                <a:gd name="T19" fmla="*/ 0 h 5"/>
                <a:gd name="T20" fmla="*/ 5 w 5"/>
                <a:gd name="T21" fmla="*/ 0 h 5"/>
                <a:gd name="T22" fmla="*/ 5 w 5"/>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5">
                  <a:moveTo>
                    <a:pt x="1" y="3"/>
                  </a:moveTo>
                  <a:cubicBezTo>
                    <a:pt x="1" y="3"/>
                    <a:pt x="1" y="3"/>
                    <a:pt x="1" y="3"/>
                  </a:cubicBezTo>
                  <a:cubicBezTo>
                    <a:pt x="1" y="4"/>
                    <a:pt x="0" y="4"/>
                    <a:pt x="0" y="5"/>
                  </a:cubicBezTo>
                  <a:cubicBezTo>
                    <a:pt x="0" y="4"/>
                    <a:pt x="1" y="4"/>
                    <a:pt x="1" y="3"/>
                  </a:cubicBezTo>
                  <a:moveTo>
                    <a:pt x="2" y="2"/>
                  </a:moveTo>
                  <a:cubicBezTo>
                    <a:pt x="2" y="2"/>
                    <a:pt x="2" y="2"/>
                    <a:pt x="2" y="2"/>
                  </a:cubicBezTo>
                  <a:cubicBezTo>
                    <a:pt x="2" y="2"/>
                    <a:pt x="2" y="2"/>
                    <a:pt x="2" y="2"/>
                  </a:cubicBezTo>
                  <a:cubicBezTo>
                    <a:pt x="2" y="2"/>
                    <a:pt x="2" y="2"/>
                    <a:pt x="2" y="2"/>
                  </a:cubicBezTo>
                  <a:moveTo>
                    <a:pt x="5" y="0"/>
                  </a:moveTo>
                  <a:cubicBezTo>
                    <a:pt x="5" y="0"/>
                    <a:pt x="5" y="0"/>
                    <a:pt x="5" y="0"/>
                  </a:cubicBezTo>
                  <a:cubicBezTo>
                    <a:pt x="5" y="0"/>
                    <a:pt x="5" y="0"/>
                    <a:pt x="5" y="0"/>
                  </a:cubicBezTo>
                  <a:cubicBezTo>
                    <a:pt x="5" y="0"/>
                    <a:pt x="5" y="0"/>
                    <a:pt x="5"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9" name="Freeform 409">
              <a:extLst>
                <a:ext uri="{FF2B5EF4-FFF2-40B4-BE49-F238E27FC236}">
                  <a16:creationId xmlns:a16="http://schemas.microsoft.com/office/drawing/2014/main" id="{43233BC0-D88C-4B43-B9C4-1147B1E09570}"/>
                </a:ext>
              </a:extLst>
            </p:cNvPr>
            <p:cNvSpPr>
              <a:spLocks noEditPoints="1"/>
            </p:cNvSpPr>
            <p:nvPr/>
          </p:nvSpPr>
          <p:spPr bwMode="auto">
            <a:xfrm>
              <a:off x="4520" y="3538"/>
              <a:ext cx="24" cy="74"/>
            </a:xfrm>
            <a:custGeom>
              <a:avLst/>
              <a:gdLst>
                <a:gd name="T0" fmla="*/ 0 w 10"/>
                <a:gd name="T1" fmla="*/ 7 h 31"/>
                <a:gd name="T2" fmla="*/ 0 w 10"/>
                <a:gd name="T3" fmla="*/ 7 h 31"/>
                <a:gd name="T4" fmla="*/ 0 w 10"/>
                <a:gd name="T5" fmla="*/ 7 h 31"/>
                <a:gd name="T6" fmla="*/ 6 w 10"/>
                <a:gd name="T7" fmla="*/ 0 h 31"/>
                <a:gd name="T8" fmla="*/ 6 w 10"/>
                <a:gd name="T9" fmla="*/ 1 h 31"/>
                <a:gd name="T10" fmla="*/ 6 w 10"/>
                <a:gd name="T11" fmla="*/ 1 h 31"/>
                <a:gd name="T12" fmla="*/ 3 w 10"/>
                <a:gd name="T13" fmla="*/ 3 h 31"/>
                <a:gd name="T14" fmla="*/ 3 w 10"/>
                <a:gd name="T15" fmla="*/ 3 h 31"/>
                <a:gd name="T16" fmla="*/ 3 w 10"/>
                <a:gd name="T17" fmla="*/ 3 h 31"/>
                <a:gd name="T18" fmla="*/ 2 w 10"/>
                <a:gd name="T19" fmla="*/ 4 h 31"/>
                <a:gd name="T20" fmla="*/ 1 w 10"/>
                <a:gd name="T21" fmla="*/ 6 h 31"/>
                <a:gd name="T22" fmla="*/ 0 w 10"/>
                <a:gd name="T23" fmla="*/ 7 h 31"/>
                <a:gd name="T24" fmla="*/ 0 w 10"/>
                <a:gd name="T25" fmla="*/ 9 h 31"/>
                <a:gd name="T26" fmla="*/ 1 w 10"/>
                <a:gd name="T27" fmla="*/ 12 h 31"/>
                <a:gd name="T28" fmla="*/ 2 w 10"/>
                <a:gd name="T29" fmla="*/ 16 h 31"/>
                <a:gd name="T30" fmla="*/ 5 w 10"/>
                <a:gd name="T31" fmla="*/ 25 h 31"/>
                <a:gd name="T32" fmla="*/ 8 w 10"/>
                <a:gd name="T33" fmla="*/ 31 h 31"/>
                <a:gd name="T34" fmla="*/ 10 w 10"/>
                <a:gd name="T35" fmla="*/ 23 h 31"/>
                <a:gd name="T36" fmla="*/ 10 w 10"/>
                <a:gd name="T37" fmla="*/ 22 h 31"/>
                <a:gd name="T38" fmla="*/ 9 w 10"/>
                <a:gd name="T39" fmla="*/ 19 h 31"/>
                <a:gd name="T40" fmla="*/ 8 w 10"/>
                <a:gd name="T41" fmla="*/ 16 h 31"/>
                <a:gd name="T42" fmla="*/ 8 w 10"/>
                <a:gd name="T43" fmla="*/ 12 h 31"/>
                <a:gd name="T44" fmla="*/ 7 w 10"/>
                <a:gd name="T45" fmla="*/ 6 h 31"/>
                <a:gd name="T46" fmla="*/ 6 w 10"/>
                <a:gd name="T47" fmla="*/ 3 h 31"/>
                <a:gd name="T48" fmla="*/ 6 w 10"/>
                <a:gd name="T4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 h="31">
                  <a:moveTo>
                    <a:pt x="0" y="7"/>
                  </a:moveTo>
                  <a:cubicBezTo>
                    <a:pt x="0" y="7"/>
                    <a:pt x="0" y="7"/>
                    <a:pt x="0" y="7"/>
                  </a:cubicBezTo>
                  <a:cubicBezTo>
                    <a:pt x="0" y="7"/>
                    <a:pt x="0" y="7"/>
                    <a:pt x="0" y="7"/>
                  </a:cubicBezTo>
                  <a:moveTo>
                    <a:pt x="6" y="0"/>
                  </a:moveTo>
                  <a:cubicBezTo>
                    <a:pt x="6" y="0"/>
                    <a:pt x="6" y="0"/>
                    <a:pt x="6" y="1"/>
                  </a:cubicBezTo>
                  <a:cubicBezTo>
                    <a:pt x="6" y="1"/>
                    <a:pt x="6" y="1"/>
                    <a:pt x="6" y="1"/>
                  </a:cubicBezTo>
                  <a:cubicBezTo>
                    <a:pt x="5" y="2"/>
                    <a:pt x="4" y="2"/>
                    <a:pt x="3" y="3"/>
                  </a:cubicBezTo>
                  <a:cubicBezTo>
                    <a:pt x="3" y="3"/>
                    <a:pt x="3" y="3"/>
                    <a:pt x="3" y="3"/>
                  </a:cubicBezTo>
                  <a:cubicBezTo>
                    <a:pt x="3" y="3"/>
                    <a:pt x="3" y="3"/>
                    <a:pt x="3" y="3"/>
                  </a:cubicBezTo>
                  <a:cubicBezTo>
                    <a:pt x="3" y="3"/>
                    <a:pt x="2" y="4"/>
                    <a:pt x="2" y="4"/>
                  </a:cubicBezTo>
                  <a:cubicBezTo>
                    <a:pt x="2" y="5"/>
                    <a:pt x="1" y="5"/>
                    <a:pt x="1" y="6"/>
                  </a:cubicBezTo>
                  <a:cubicBezTo>
                    <a:pt x="0" y="6"/>
                    <a:pt x="0" y="7"/>
                    <a:pt x="0" y="7"/>
                  </a:cubicBezTo>
                  <a:cubicBezTo>
                    <a:pt x="0" y="8"/>
                    <a:pt x="0" y="8"/>
                    <a:pt x="0" y="9"/>
                  </a:cubicBezTo>
                  <a:cubicBezTo>
                    <a:pt x="0" y="10"/>
                    <a:pt x="1" y="11"/>
                    <a:pt x="1" y="12"/>
                  </a:cubicBezTo>
                  <a:cubicBezTo>
                    <a:pt x="1" y="13"/>
                    <a:pt x="1" y="15"/>
                    <a:pt x="2" y="16"/>
                  </a:cubicBezTo>
                  <a:cubicBezTo>
                    <a:pt x="3" y="20"/>
                    <a:pt x="4" y="22"/>
                    <a:pt x="5" y="25"/>
                  </a:cubicBezTo>
                  <a:cubicBezTo>
                    <a:pt x="6" y="27"/>
                    <a:pt x="7" y="29"/>
                    <a:pt x="8" y="31"/>
                  </a:cubicBezTo>
                  <a:cubicBezTo>
                    <a:pt x="8" y="28"/>
                    <a:pt x="9" y="25"/>
                    <a:pt x="10" y="23"/>
                  </a:cubicBezTo>
                  <a:cubicBezTo>
                    <a:pt x="10" y="22"/>
                    <a:pt x="10" y="22"/>
                    <a:pt x="10" y="22"/>
                  </a:cubicBezTo>
                  <a:cubicBezTo>
                    <a:pt x="10" y="21"/>
                    <a:pt x="9" y="20"/>
                    <a:pt x="9" y="19"/>
                  </a:cubicBezTo>
                  <a:cubicBezTo>
                    <a:pt x="9" y="18"/>
                    <a:pt x="8" y="17"/>
                    <a:pt x="8" y="16"/>
                  </a:cubicBezTo>
                  <a:cubicBezTo>
                    <a:pt x="8" y="14"/>
                    <a:pt x="8" y="13"/>
                    <a:pt x="8" y="12"/>
                  </a:cubicBezTo>
                  <a:cubicBezTo>
                    <a:pt x="7" y="10"/>
                    <a:pt x="7" y="8"/>
                    <a:pt x="7" y="6"/>
                  </a:cubicBezTo>
                  <a:cubicBezTo>
                    <a:pt x="6" y="5"/>
                    <a:pt x="6" y="4"/>
                    <a:pt x="6" y="3"/>
                  </a:cubicBezTo>
                  <a:cubicBezTo>
                    <a:pt x="6" y="2"/>
                    <a:pt x="6" y="1"/>
                    <a:pt x="6"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0" name="Freeform 410">
              <a:extLst>
                <a:ext uri="{FF2B5EF4-FFF2-40B4-BE49-F238E27FC236}">
                  <a16:creationId xmlns:a16="http://schemas.microsoft.com/office/drawing/2014/main" id="{F5A7E432-0A17-4E8B-94B9-0CD876DCA367}"/>
                </a:ext>
              </a:extLst>
            </p:cNvPr>
            <p:cNvSpPr>
              <a:spLocks/>
            </p:cNvSpPr>
            <p:nvPr/>
          </p:nvSpPr>
          <p:spPr bwMode="auto">
            <a:xfrm>
              <a:off x="4518" y="355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1" name="Oval 411">
              <a:extLst>
                <a:ext uri="{FF2B5EF4-FFF2-40B4-BE49-F238E27FC236}">
                  <a16:creationId xmlns:a16="http://schemas.microsoft.com/office/drawing/2014/main" id="{4F38CF07-EC95-4A0B-A8D1-F56BEC5F7351}"/>
                </a:ext>
              </a:extLst>
            </p:cNvPr>
            <p:cNvSpPr>
              <a:spLocks noChangeArrowheads="1"/>
            </p:cNvSpPr>
            <p:nvPr/>
          </p:nvSpPr>
          <p:spPr bwMode="auto">
            <a:xfrm>
              <a:off x="4518" y="3557"/>
              <a:ext cx="1" cy="1"/>
            </a:xfrm>
            <a:prstGeom prst="ellipse">
              <a:avLst/>
            </a:pr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2" name="Freeform 412">
              <a:extLst>
                <a:ext uri="{FF2B5EF4-FFF2-40B4-BE49-F238E27FC236}">
                  <a16:creationId xmlns:a16="http://schemas.microsoft.com/office/drawing/2014/main" id="{2DEBA4A8-ED6F-4E46-8251-68906394C3E3}"/>
                </a:ext>
              </a:extLst>
            </p:cNvPr>
            <p:cNvSpPr>
              <a:spLocks/>
            </p:cNvSpPr>
            <p:nvPr/>
          </p:nvSpPr>
          <p:spPr bwMode="auto">
            <a:xfrm>
              <a:off x="4513" y="3559"/>
              <a:ext cx="2" cy="3"/>
            </a:xfrm>
            <a:custGeom>
              <a:avLst/>
              <a:gdLst>
                <a:gd name="T0" fmla="*/ 1 w 1"/>
                <a:gd name="T1" fmla="*/ 0 h 1"/>
                <a:gd name="T2" fmla="*/ 0 w 1"/>
                <a:gd name="T3" fmla="*/ 1 h 1"/>
                <a:gd name="T4" fmla="*/ 0 w 1"/>
                <a:gd name="T5" fmla="*/ 1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1"/>
                    <a:pt x="0" y="1"/>
                    <a:pt x="0" y="1"/>
                  </a:cubicBezTo>
                  <a:cubicBezTo>
                    <a:pt x="0" y="1"/>
                    <a:pt x="0" y="1"/>
                    <a:pt x="0" y="1"/>
                  </a:cubicBezTo>
                  <a:cubicBezTo>
                    <a:pt x="0" y="1"/>
                    <a:pt x="0" y="1"/>
                    <a:pt x="0" y="1"/>
                  </a:cubicBezTo>
                  <a:cubicBezTo>
                    <a:pt x="0" y="1"/>
                    <a:pt x="1" y="1"/>
                    <a:pt x="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3" name="Freeform 413">
              <a:extLst>
                <a:ext uri="{FF2B5EF4-FFF2-40B4-BE49-F238E27FC236}">
                  <a16:creationId xmlns:a16="http://schemas.microsoft.com/office/drawing/2014/main" id="{F56B4CC0-4ADC-46D5-BB02-3D4C5808B7BB}"/>
                </a:ext>
              </a:extLst>
            </p:cNvPr>
            <p:cNvSpPr>
              <a:spLocks/>
            </p:cNvSpPr>
            <p:nvPr/>
          </p:nvSpPr>
          <p:spPr bwMode="auto">
            <a:xfrm>
              <a:off x="4513" y="3559"/>
              <a:ext cx="2" cy="3"/>
            </a:xfrm>
            <a:custGeom>
              <a:avLst/>
              <a:gdLst>
                <a:gd name="T0" fmla="*/ 1 w 1"/>
                <a:gd name="T1" fmla="*/ 0 h 1"/>
                <a:gd name="T2" fmla="*/ 1 w 1"/>
                <a:gd name="T3" fmla="*/ 0 h 1"/>
                <a:gd name="T4" fmla="*/ 0 w 1"/>
                <a:gd name="T5" fmla="*/ 1 h 1"/>
                <a:gd name="T6" fmla="*/ 0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1"/>
                    <a:pt x="0" y="1"/>
                    <a:pt x="0" y="1"/>
                  </a:cubicBezTo>
                  <a:cubicBezTo>
                    <a:pt x="0" y="1"/>
                    <a:pt x="0" y="1"/>
                    <a:pt x="0" y="1"/>
                  </a:cubicBezTo>
                  <a:cubicBezTo>
                    <a:pt x="1" y="1"/>
                    <a:pt x="1" y="0"/>
                    <a:pt x="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4" name="Freeform 414">
              <a:extLst>
                <a:ext uri="{FF2B5EF4-FFF2-40B4-BE49-F238E27FC236}">
                  <a16:creationId xmlns:a16="http://schemas.microsoft.com/office/drawing/2014/main" id="{2C537399-7BCA-45C7-A33C-B230D895B049}"/>
                </a:ext>
              </a:extLst>
            </p:cNvPr>
            <p:cNvSpPr>
              <a:spLocks noEditPoints="1"/>
            </p:cNvSpPr>
            <p:nvPr/>
          </p:nvSpPr>
          <p:spPr bwMode="auto">
            <a:xfrm>
              <a:off x="4415" y="3662"/>
              <a:ext cx="34" cy="84"/>
            </a:xfrm>
            <a:custGeom>
              <a:avLst/>
              <a:gdLst>
                <a:gd name="T0" fmla="*/ 14 w 14"/>
                <a:gd name="T1" fmla="*/ 33 h 35"/>
                <a:gd name="T2" fmla="*/ 14 w 14"/>
                <a:gd name="T3" fmla="*/ 35 h 35"/>
                <a:gd name="T4" fmla="*/ 14 w 14"/>
                <a:gd name="T5" fmla="*/ 33 h 35"/>
                <a:gd name="T6" fmla="*/ 14 w 14"/>
                <a:gd name="T7" fmla="*/ 33 h 35"/>
                <a:gd name="T8" fmla="*/ 11 w 14"/>
                <a:gd name="T9" fmla="*/ 28 h 35"/>
                <a:gd name="T10" fmla="*/ 12 w 14"/>
                <a:gd name="T11" fmla="*/ 30 h 35"/>
                <a:gd name="T12" fmla="*/ 13 w 14"/>
                <a:gd name="T13" fmla="*/ 31 h 35"/>
                <a:gd name="T14" fmla="*/ 13 w 14"/>
                <a:gd name="T15" fmla="*/ 31 h 35"/>
                <a:gd name="T16" fmla="*/ 12 w 14"/>
                <a:gd name="T17" fmla="*/ 30 h 35"/>
                <a:gd name="T18" fmla="*/ 11 w 14"/>
                <a:gd name="T19" fmla="*/ 28 h 35"/>
                <a:gd name="T20" fmla="*/ 10 w 14"/>
                <a:gd name="T21" fmla="*/ 26 h 35"/>
                <a:gd name="T22" fmla="*/ 10 w 14"/>
                <a:gd name="T23" fmla="*/ 27 h 35"/>
                <a:gd name="T24" fmla="*/ 10 w 14"/>
                <a:gd name="T25" fmla="*/ 26 h 35"/>
                <a:gd name="T26" fmla="*/ 10 w 14"/>
                <a:gd name="T27" fmla="*/ 26 h 35"/>
                <a:gd name="T28" fmla="*/ 0 w 14"/>
                <a:gd name="T29" fmla="*/ 0 h 35"/>
                <a:gd name="T30" fmla="*/ 4 w 14"/>
                <a:gd name="T31" fmla="*/ 12 h 35"/>
                <a:gd name="T32" fmla="*/ 6 w 14"/>
                <a:gd name="T33" fmla="*/ 18 h 35"/>
                <a:gd name="T34" fmla="*/ 4 w 14"/>
                <a:gd name="T35" fmla="*/ 12 h 35"/>
                <a:gd name="T36" fmla="*/ 0 w 14"/>
                <a:gd name="T37" fmla="*/ 0 h 35"/>
                <a:gd name="T38" fmla="*/ 0 w 14"/>
                <a:gd name="T39" fmla="*/ 0 h 35"/>
                <a:gd name="T40" fmla="*/ 0 w 14"/>
                <a:gd name="T41" fmla="*/ 0 h 35"/>
                <a:gd name="T42" fmla="*/ 0 w 14"/>
                <a:gd name="T4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35">
                  <a:moveTo>
                    <a:pt x="14" y="33"/>
                  </a:moveTo>
                  <a:cubicBezTo>
                    <a:pt x="14" y="34"/>
                    <a:pt x="14" y="34"/>
                    <a:pt x="14" y="35"/>
                  </a:cubicBezTo>
                  <a:cubicBezTo>
                    <a:pt x="14" y="34"/>
                    <a:pt x="14" y="34"/>
                    <a:pt x="14" y="33"/>
                  </a:cubicBezTo>
                  <a:cubicBezTo>
                    <a:pt x="14" y="33"/>
                    <a:pt x="14" y="33"/>
                    <a:pt x="14" y="33"/>
                  </a:cubicBezTo>
                  <a:moveTo>
                    <a:pt x="11" y="28"/>
                  </a:moveTo>
                  <a:cubicBezTo>
                    <a:pt x="11" y="29"/>
                    <a:pt x="11" y="29"/>
                    <a:pt x="12" y="30"/>
                  </a:cubicBezTo>
                  <a:cubicBezTo>
                    <a:pt x="13" y="31"/>
                    <a:pt x="13" y="31"/>
                    <a:pt x="13" y="31"/>
                  </a:cubicBezTo>
                  <a:cubicBezTo>
                    <a:pt x="13" y="31"/>
                    <a:pt x="13" y="31"/>
                    <a:pt x="13" y="31"/>
                  </a:cubicBezTo>
                  <a:cubicBezTo>
                    <a:pt x="12" y="30"/>
                    <a:pt x="12" y="30"/>
                    <a:pt x="12" y="30"/>
                  </a:cubicBezTo>
                  <a:cubicBezTo>
                    <a:pt x="11" y="29"/>
                    <a:pt x="11" y="29"/>
                    <a:pt x="11" y="28"/>
                  </a:cubicBezTo>
                  <a:moveTo>
                    <a:pt x="10" y="26"/>
                  </a:moveTo>
                  <a:cubicBezTo>
                    <a:pt x="10" y="26"/>
                    <a:pt x="10" y="27"/>
                    <a:pt x="10" y="27"/>
                  </a:cubicBezTo>
                  <a:cubicBezTo>
                    <a:pt x="10" y="27"/>
                    <a:pt x="10" y="26"/>
                    <a:pt x="10" y="26"/>
                  </a:cubicBezTo>
                  <a:cubicBezTo>
                    <a:pt x="10" y="26"/>
                    <a:pt x="10" y="26"/>
                    <a:pt x="10" y="26"/>
                  </a:cubicBezTo>
                  <a:moveTo>
                    <a:pt x="0" y="0"/>
                  </a:moveTo>
                  <a:cubicBezTo>
                    <a:pt x="1" y="4"/>
                    <a:pt x="2" y="8"/>
                    <a:pt x="4" y="12"/>
                  </a:cubicBezTo>
                  <a:cubicBezTo>
                    <a:pt x="5" y="14"/>
                    <a:pt x="5" y="16"/>
                    <a:pt x="6" y="18"/>
                  </a:cubicBezTo>
                  <a:cubicBezTo>
                    <a:pt x="5" y="16"/>
                    <a:pt x="5" y="14"/>
                    <a:pt x="4" y="12"/>
                  </a:cubicBezTo>
                  <a:cubicBezTo>
                    <a:pt x="2" y="8"/>
                    <a:pt x="1" y="4"/>
                    <a:pt x="0" y="0"/>
                  </a:cubicBezTo>
                  <a:moveTo>
                    <a:pt x="0" y="0"/>
                  </a:moveTo>
                  <a:cubicBezTo>
                    <a:pt x="0" y="0"/>
                    <a:pt x="0" y="0"/>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5" name="Freeform 415">
              <a:extLst>
                <a:ext uri="{FF2B5EF4-FFF2-40B4-BE49-F238E27FC236}">
                  <a16:creationId xmlns:a16="http://schemas.microsoft.com/office/drawing/2014/main" id="{D0A7FA08-4510-4AC1-98FE-5ECC9CAA5E5C}"/>
                </a:ext>
              </a:extLst>
            </p:cNvPr>
            <p:cNvSpPr>
              <a:spLocks/>
            </p:cNvSpPr>
            <p:nvPr/>
          </p:nvSpPr>
          <p:spPr bwMode="auto">
            <a:xfrm>
              <a:off x="4406" y="3574"/>
              <a:ext cx="105" cy="172"/>
            </a:xfrm>
            <a:custGeom>
              <a:avLst/>
              <a:gdLst>
                <a:gd name="T0" fmla="*/ 1 w 44"/>
                <a:gd name="T1" fmla="*/ 0 h 72"/>
                <a:gd name="T2" fmla="*/ 1 w 44"/>
                <a:gd name="T3" fmla="*/ 16 h 72"/>
                <a:gd name="T4" fmla="*/ 4 w 44"/>
                <a:gd name="T5" fmla="*/ 37 h 72"/>
                <a:gd name="T6" fmla="*/ 4 w 44"/>
                <a:gd name="T7" fmla="*/ 37 h 72"/>
                <a:gd name="T8" fmla="*/ 4 w 44"/>
                <a:gd name="T9" fmla="*/ 37 h 72"/>
                <a:gd name="T10" fmla="*/ 8 w 44"/>
                <a:gd name="T11" fmla="*/ 49 h 72"/>
                <a:gd name="T12" fmla="*/ 10 w 44"/>
                <a:gd name="T13" fmla="*/ 55 h 72"/>
                <a:gd name="T14" fmla="*/ 14 w 44"/>
                <a:gd name="T15" fmla="*/ 63 h 72"/>
                <a:gd name="T16" fmla="*/ 14 w 44"/>
                <a:gd name="T17" fmla="*/ 63 h 72"/>
                <a:gd name="T18" fmla="*/ 14 w 44"/>
                <a:gd name="T19" fmla="*/ 63 h 72"/>
                <a:gd name="T20" fmla="*/ 14 w 44"/>
                <a:gd name="T21" fmla="*/ 64 h 72"/>
                <a:gd name="T22" fmla="*/ 15 w 44"/>
                <a:gd name="T23" fmla="*/ 65 h 72"/>
                <a:gd name="T24" fmla="*/ 16 w 44"/>
                <a:gd name="T25" fmla="*/ 67 h 72"/>
                <a:gd name="T26" fmla="*/ 17 w 44"/>
                <a:gd name="T27" fmla="*/ 68 h 72"/>
                <a:gd name="T28" fmla="*/ 18 w 44"/>
                <a:gd name="T29" fmla="*/ 70 h 72"/>
                <a:gd name="T30" fmla="*/ 18 w 44"/>
                <a:gd name="T31" fmla="*/ 70 h 72"/>
                <a:gd name="T32" fmla="*/ 18 w 44"/>
                <a:gd name="T33" fmla="*/ 70 h 72"/>
                <a:gd name="T34" fmla="*/ 18 w 44"/>
                <a:gd name="T35" fmla="*/ 72 h 72"/>
                <a:gd name="T36" fmla="*/ 19 w 44"/>
                <a:gd name="T37" fmla="*/ 72 h 72"/>
                <a:gd name="T38" fmla="*/ 19 w 44"/>
                <a:gd name="T39" fmla="*/ 72 h 72"/>
                <a:gd name="T40" fmla="*/ 24 w 44"/>
                <a:gd name="T41" fmla="*/ 72 h 72"/>
                <a:gd name="T42" fmla="*/ 44 w 44"/>
                <a:gd name="T43" fmla="*/ 71 h 72"/>
                <a:gd name="T44" fmla="*/ 33 w 44"/>
                <a:gd name="T45" fmla="*/ 54 h 72"/>
                <a:gd name="T46" fmla="*/ 24 w 44"/>
                <a:gd name="T47" fmla="*/ 26 h 72"/>
                <a:gd name="T48" fmla="*/ 22 w 44"/>
                <a:gd name="T49" fmla="*/ 19 h 72"/>
                <a:gd name="T50" fmla="*/ 21 w 44"/>
                <a:gd name="T51" fmla="*/ 18 h 72"/>
                <a:gd name="T52" fmla="*/ 1 w 44"/>
                <a:gd name="T5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72">
                  <a:moveTo>
                    <a:pt x="1" y="0"/>
                  </a:moveTo>
                  <a:cubicBezTo>
                    <a:pt x="1" y="6"/>
                    <a:pt x="0" y="11"/>
                    <a:pt x="1" y="16"/>
                  </a:cubicBezTo>
                  <a:cubicBezTo>
                    <a:pt x="1" y="23"/>
                    <a:pt x="2" y="30"/>
                    <a:pt x="4" y="37"/>
                  </a:cubicBezTo>
                  <a:cubicBezTo>
                    <a:pt x="4" y="37"/>
                    <a:pt x="4" y="37"/>
                    <a:pt x="4" y="37"/>
                  </a:cubicBezTo>
                  <a:cubicBezTo>
                    <a:pt x="4" y="37"/>
                    <a:pt x="4" y="37"/>
                    <a:pt x="4" y="37"/>
                  </a:cubicBezTo>
                  <a:cubicBezTo>
                    <a:pt x="5" y="41"/>
                    <a:pt x="6" y="45"/>
                    <a:pt x="8" y="49"/>
                  </a:cubicBezTo>
                  <a:cubicBezTo>
                    <a:pt x="9" y="51"/>
                    <a:pt x="9" y="53"/>
                    <a:pt x="10" y="55"/>
                  </a:cubicBezTo>
                  <a:cubicBezTo>
                    <a:pt x="11" y="58"/>
                    <a:pt x="13" y="61"/>
                    <a:pt x="14" y="63"/>
                  </a:cubicBezTo>
                  <a:cubicBezTo>
                    <a:pt x="14" y="63"/>
                    <a:pt x="14" y="63"/>
                    <a:pt x="14" y="63"/>
                  </a:cubicBezTo>
                  <a:cubicBezTo>
                    <a:pt x="14" y="63"/>
                    <a:pt x="14" y="63"/>
                    <a:pt x="14" y="63"/>
                  </a:cubicBezTo>
                  <a:cubicBezTo>
                    <a:pt x="14" y="63"/>
                    <a:pt x="14" y="64"/>
                    <a:pt x="14" y="64"/>
                  </a:cubicBezTo>
                  <a:cubicBezTo>
                    <a:pt x="14" y="64"/>
                    <a:pt x="15" y="65"/>
                    <a:pt x="15" y="65"/>
                  </a:cubicBezTo>
                  <a:cubicBezTo>
                    <a:pt x="15" y="66"/>
                    <a:pt x="15" y="66"/>
                    <a:pt x="16" y="67"/>
                  </a:cubicBezTo>
                  <a:cubicBezTo>
                    <a:pt x="17" y="68"/>
                    <a:pt x="17" y="68"/>
                    <a:pt x="17" y="68"/>
                  </a:cubicBezTo>
                  <a:cubicBezTo>
                    <a:pt x="18" y="70"/>
                    <a:pt x="18" y="70"/>
                    <a:pt x="18" y="70"/>
                  </a:cubicBezTo>
                  <a:cubicBezTo>
                    <a:pt x="18" y="70"/>
                    <a:pt x="18" y="70"/>
                    <a:pt x="18" y="70"/>
                  </a:cubicBezTo>
                  <a:cubicBezTo>
                    <a:pt x="18" y="70"/>
                    <a:pt x="18" y="70"/>
                    <a:pt x="18" y="70"/>
                  </a:cubicBezTo>
                  <a:cubicBezTo>
                    <a:pt x="18" y="71"/>
                    <a:pt x="18" y="71"/>
                    <a:pt x="18" y="72"/>
                  </a:cubicBezTo>
                  <a:cubicBezTo>
                    <a:pt x="18" y="72"/>
                    <a:pt x="18" y="72"/>
                    <a:pt x="19" y="72"/>
                  </a:cubicBezTo>
                  <a:cubicBezTo>
                    <a:pt x="19" y="72"/>
                    <a:pt x="19" y="72"/>
                    <a:pt x="19" y="72"/>
                  </a:cubicBezTo>
                  <a:cubicBezTo>
                    <a:pt x="20" y="72"/>
                    <a:pt x="22" y="72"/>
                    <a:pt x="24" y="72"/>
                  </a:cubicBezTo>
                  <a:cubicBezTo>
                    <a:pt x="32" y="72"/>
                    <a:pt x="38" y="72"/>
                    <a:pt x="44" y="71"/>
                  </a:cubicBezTo>
                  <a:cubicBezTo>
                    <a:pt x="40" y="66"/>
                    <a:pt x="36" y="60"/>
                    <a:pt x="33" y="54"/>
                  </a:cubicBezTo>
                  <a:cubicBezTo>
                    <a:pt x="29" y="45"/>
                    <a:pt x="25" y="36"/>
                    <a:pt x="24" y="26"/>
                  </a:cubicBezTo>
                  <a:cubicBezTo>
                    <a:pt x="23" y="24"/>
                    <a:pt x="23" y="22"/>
                    <a:pt x="22" y="19"/>
                  </a:cubicBezTo>
                  <a:cubicBezTo>
                    <a:pt x="22" y="19"/>
                    <a:pt x="21" y="19"/>
                    <a:pt x="21" y="18"/>
                  </a:cubicBezTo>
                  <a:cubicBezTo>
                    <a:pt x="13" y="12"/>
                    <a:pt x="6" y="5"/>
                    <a:pt x="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6" name="Freeform 416">
              <a:extLst>
                <a:ext uri="{FF2B5EF4-FFF2-40B4-BE49-F238E27FC236}">
                  <a16:creationId xmlns:a16="http://schemas.microsoft.com/office/drawing/2014/main" id="{1D2995BE-928C-48A7-8FF4-D3065AABAB2C}"/>
                </a:ext>
              </a:extLst>
            </p:cNvPr>
            <p:cNvSpPr>
              <a:spLocks/>
            </p:cNvSpPr>
            <p:nvPr/>
          </p:nvSpPr>
          <p:spPr bwMode="auto">
            <a:xfrm>
              <a:off x="4785" y="3590"/>
              <a:ext cx="0" cy="3"/>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1"/>
                  </a:cubicBezTo>
                  <a:cubicBezTo>
                    <a:pt x="0" y="1"/>
                    <a:pt x="0" y="1"/>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7" name="Freeform 417">
              <a:extLst>
                <a:ext uri="{FF2B5EF4-FFF2-40B4-BE49-F238E27FC236}">
                  <a16:creationId xmlns:a16="http://schemas.microsoft.com/office/drawing/2014/main" id="{5646CC70-0933-4C44-AB4C-91B2C1D1CB1E}"/>
                </a:ext>
              </a:extLst>
            </p:cNvPr>
            <p:cNvSpPr>
              <a:spLocks/>
            </p:cNvSpPr>
            <p:nvPr/>
          </p:nvSpPr>
          <p:spPr bwMode="auto">
            <a:xfrm>
              <a:off x="4785" y="3590"/>
              <a:ext cx="0" cy="3"/>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0"/>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8" name="Freeform 418">
              <a:extLst>
                <a:ext uri="{FF2B5EF4-FFF2-40B4-BE49-F238E27FC236}">
                  <a16:creationId xmlns:a16="http://schemas.microsoft.com/office/drawing/2014/main" id="{944F2F01-7033-487C-882A-330231CA3BD5}"/>
                </a:ext>
              </a:extLst>
            </p:cNvPr>
            <p:cNvSpPr>
              <a:spLocks noEditPoints="1"/>
            </p:cNvSpPr>
            <p:nvPr/>
          </p:nvSpPr>
          <p:spPr bwMode="auto">
            <a:xfrm>
              <a:off x="4785" y="3593"/>
              <a:ext cx="3" cy="24"/>
            </a:xfrm>
            <a:custGeom>
              <a:avLst/>
              <a:gdLst>
                <a:gd name="T0" fmla="*/ 1 w 1"/>
                <a:gd name="T1" fmla="*/ 5 h 10"/>
                <a:gd name="T2" fmla="*/ 1 w 1"/>
                <a:gd name="T3" fmla="*/ 8 h 10"/>
                <a:gd name="T4" fmla="*/ 1 w 1"/>
                <a:gd name="T5" fmla="*/ 10 h 10"/>
                <a:gd name="T6" fmla="*/ 1 w 1"/>
                <a:gd name="T7" fmla="*/ 10 h 10"/>
                <a:gd name="T8" fmla="*/ 1 w 1"/>
                <a:gd name="T9" fmla="*/ 8 h 10"/>
                <a:gd name="T10" fmla="*/ 1 w 1"/>
                <a:gd name="T11" fmla="*/ 5 h 10"/>
                <a:gd name="T12" fmla="*/ 1 w 1"/>
                <a:gd name="T13" fmla="*/ 3 h 10"/>
                <a:gd name="T14" fmla="*/ 1 w 1"/>
                <a:gd name="T15" fmla="*/ 3 h 10"/>
                <a:gd name="T16" fmla="*/ 1 w 1"/>
                <a:gd name="T17" fmla="*/ 3 h 10"/>
                <a:gd name="T18" fmla="*/ 1 w 1"/>
                <a:gd name="T19" fmla="*/ 3 h 10"/>
                <a:gd name="T20" fmla="*/ 0 w 1"/>
                <a:gd name="T21" fmla="*/ 0 h 10"/>
                <a:gd name="T22" fmla="*/ 0 w 1"/>
                <a:gd name="T23" fmla="*/ 0 h 10"/>
                <a:gd name="T24" fmla="*/ 0 w 1"/>
                <a:gd name="T25" fmla="*/ 1 h 10"/>
                <a:gd name="T26" fmla="*/ 0 w 1"/>
                <a:gd name="T2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 h="10">
                  <a:moveTo>
                    <a:pt x="1" y="5"/>
                  </a:moveTo>
                  <a:cubicBezTo>
                    <a:pt x="1" y="6"/>
                    <a:pt x="1" y="7"/>
                    <a:pt x="1" y="8"/>
                  </a:cubicBezTo>
                  <a:cubicBezTo>
                    <a:pt x="1" y="8"/>
                    <a:pt x="1" y="9"/>
                    <a:pt x="1" y="10"/>
                  </a:cubicBezTo>
                  <a:cubicBezTo>
                    <a:pt x="1" y="10"/>
                    <a:pt x="1" y="10"/>
                    <a:pt x="1" y="10"/>
                  </a:cubicBezTo>
                  <a:cubicBezTo>
                    <a:pt x="1" y="9"/>
                    <a:pt x="1" y="8"/>
                    <a:pt x="1" y="8"/>
                  </a:cubicBezTo>
                  <a:cubicBezTo>
                    <a:pt x="1" y="7"/>
                    <a:pt x="1" y="6"/>
                    <a:pt x="1" y="5"/>
                  </a:cubicBezTo>
                  <a:moveTo>
                    <a:pt x="1" y="3"/>
                  </a:moveTo>
                  <a:cubicBezTo>
                    <a:pt x="1" y="3"/>
                    <a:pt x="1" y="3"/>
                    <a:pt x="1" y="3"/>
                  </a:cubicBezTo>
                  <a:cubicBezTo>
                    <a:pt x="1" y="3"/>
                    <a:pt x="1" y="3"/>
                    <a:pt x="1" y="3"/>
                  </a:cubicBezTo>
                  <a:cubicBezTo>
                    <a:pt x="1" y="3"/>
                    <a:pt x="1" y="3"/>
                    <a:pt x="1" y="3"/>
                  </a:cubicBezTo>
                  <a:moveTo>
                    <a:pt x="0" y="0"/>
                  </a:moveTo>
                  <a:cubicBezTo>
                    <a:pt x="0" y="0"/>
                    <a:pt x="0" y="0"/>
                    <a:pt x="0" y="0"/>
                  </a:cubicBezTo>
                  <a:cubicBezTo>
                    <a:pt x="0" y="0"/>
                    <a:pt x="0" y="0"/>
                    <a:pt x="0" y="1"/>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9" name="Freeform 419">
              <a:extLst>
                <a:ext uri="{FF2B5EF4-FFF2-40B4-BE49-F238E27FC236}">
                  <a16:creationId xmlns:a16="http://schemas.microsoft.com/office/drawing/2014/main" id="{848A80C2-D363-47B5-BFD9-CA75192F6E74}"/>
                </a:ext>
              </a:extLst>
            </p:cNvPr>
            <p:cNvSpPr>
              <a:spLocks/>
            </p:cNvSpPr>
            <p:nvPr/>
          </p:nvSpPr>
          <p:spPr bwMode="auto">
            <a:xfrm>
              <a:off x="4785" y="3593"/>
              <a:ext cx="3" cy="24"/>
            </a:xfrm>
            <a:custGeom>
              <a:avLst/>
              <a:gdLst>
                <a:gd name="T0" fmla="*/ 0 w 1"/>
                <a:gd name="T1" fmla="*/ 0 h 10"/>
                <a:gd name="T2" fmla="*/ 1 w 1"/>
                <a:gd name="T3" fmla="*/ 5 h 10"/>
                <a:gd name="T4" fmla="*/ 1 w 1"/>
                <a:gd name="T5" fmla="*/ 10 h 10"/>
                <a:gd name="T6" fmla="*/ 1 w 1"/>
                <a:gd name="T7" fmla="*/ 8 h 10"/>
                <a:gd name="T8" fmla="*/ 1 w 1"/>
                <a:gd name="T9" fmla="*/ 5 h 10"/>
                <a:gd name="T10" fmla="*/ 1 w 1"/>
                <a:gd name="T11" fmla="*/ 3 h 10"/>
                <a:gd name="T12" fmla="*/ 1 w 1"/>
                <a:gd name="T13" fmla="*/ 3 h 10"/>
                <a:gd name="T14" fmla="*/ 0 w 1"/>
                <a:gd name="T15" fmla="*/ 1 h 10"/>
                <a:gd name="T16" fmla="*/ 0 w 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0">
                  <a:moveTo>
                    <a:pt x="0" y="0"/>
                  </a:moveTo>
                  <a:cubicBezTo>
                    <a:pt x="0" y="2"/>
                    <a:pt x="1" y="3"/>
                    <a:pt x="1" y="5"/>
                  </a:cubicBezTo>
                  <a:cubicBezTo>
                    <a:pt x="1" y="7"/>
                    <a:pt x="1" y="8"/>
                    <a:pt x="1" y="10"/>
                  </a:cubicBezTo>
                  <a:cubicBezTo>
                    <a:pt x="1" y="9"/>
                    <a:pt x="1" y="8"/>
                    <a:pt x="1" y="8"/>
                  </a:cubicBezTo>
                  <a:cubicBezTo>
                    <a:pt x="1" y="7"/>
                    <a:pt x="1" y="6"/>
                    <a:pt x="1" y="5"/>
                  </a:cubicBezTo>
                  <a:cubicBezTo>
                    <a:pt x="1" y="5"/>
                    <a:pt x="1" y="4"/>
                    <a:pt x="1" y="3"/>
                  </a:cubicBezTo>
                  <a:cubicBezTo>
                    <a:pt x="1" y="3"/>
                    <a:pt x="1" y="3"/>
                    <a:pt x="1" y="3"/>
                  </a:cubicBezTo>
                  <a:cubicBezTo>
                    <a:pt x="0" y="2"/>
                    <a:pt x="0" y="1"/>
                    <a:pt x="0" y="1"/>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0" name="Freeform 420">
              <a:extLst>
                <a:ext uri="{FF2B5EF4-FFF2-40B4-BE49-F238E27FC236}">
                  <a16:creationId xmlns:a16="http://schemas.microsoft.com/office/drawing/2014/main" id="{0CC86783-BF65-4A56-B964-5B95A013B374}"/>
                </a:ext>
              </a:extLst>
            </p:cNvPr>
            <p:cNvSpPr>
              <a:spLocks/>
            </p:cNvSpPr>
            <p:nvPr/>
          </p:nvSpPr>
          <p:spPr bwMode="auto">
            <a:xfrm>
              <a:off x="4876" y="3674"/>
              <a:ext cx="2" cy="7"/>
            </a:xfrm>
            <a:custGeom>
              <a:avLst/>
              <a:gdLst>
                <a:gd name="T0" fmla="*/ 1 w 1"/>
                <a:gd name="T1" fmla="*/ 0 h 3"/>
                <a:gd name="T2" fmla="*/ 0 w 1"/>
                <a:gd name="T3" fmla="*/ 3 h 3"/>
                <a:gd name="T4" fmla="*/ 0 w 1"/>
                <a:gd name="T5" fmla="*/ 3 h 3"/>
                <a:gd name="T6" fmla="*/ 1 w 1"/>
                <a:gd name="T7" fmla="*/ 0 h 3"/>
              </a:gdLst>
              <a:ahLst/>
              <a:cxnLst>
                <a:cxn ang="0">
                  <a:pos x="T0" y="T1"/>
                </a:cxn>
                <a:cxn ang="0">
                  <a:pos x="T2" y="T3"/>
                </a:cxn>
                <a:cxn ang="0">
                  <a:pos x="T4" y="T5"/>
                </a:cxn>
                <a:cxn ang="0">
                  <a:pos x="T6" y="T7"/>
                </a:cxn>
              </a:cxnLst>
              <a:rect l="0" t="0" r="r" b="b"/>
              <a:pathLst>
                <a:path w="1" h="3">
                  <a:moveTo>
                    <a:pt x="1" y="0"/>
                  </a:moveTo>
                  <a:cubicBezTo>
                    <a:pt x="1" y="1"/>
                    <a:pt x="1" y="2"/>
                    <a:pt x="0" y="3"/>
                  </a:cubicBezTo>
                  <a:cubicBezTo>
                    <a:pt x="0" y="3"/>
                    <a:pt x="0" y="3"/>
                    <a:pt x="0" y="3"/>
                  </a:cubicBezTo>
                  <a:cubicBezTo>
                    <a:pt x="1" y="2"/>
                    <a:pt x="1" y="1"/>
                    <a:pt x="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1" name="Freeform 421">
              <a:extLst>
                <a:ext uri="{FF2B5EF4-FFF2-40B4-BE49-F238E27FC236}">
                  <a16:creationId xmlns:a16="http://schemas.microsoft.com/office/drawing/2014/main" id="{7FE5F24D-88DE-49A5-AC99-CAD161AE0141}"/>
                </a:ext>
              </a:extLst>
            </p:cNvPr>
            <p:cNvSpPr>
              <a:spLocks/>
            </p:cNvSpPr>
            <p:nvPr/>
          </p:nvSpPr>
          <p:spPr bwMode="auto">
            <a:xfrm>
              <a:off x="4835" y="3607"/>
              <a:ext cx="48" cy="74"/>
            </a:xfrm>
            <a:custGeom>
              <a:avLst/>
              <a:gdLst>
                <a:gd name="T0" fmla="*/ 0 w 20"/>
                <a:gd name="T1" fmla="*/ 0 h 31"/>
                <a:gd name="T2" fmla="*/ 0 w 20"/>
                <a:gd name="T3" fmla="*/ 7 h 31"/>
                <a:gd name="T4" fmla="*/ 1 w 20"/>
                <a:gd name="T5" fmla="*/ 9 h 31"/>
                <a:gd name="T6" fmla="*/ 7 w 20"/>
                <a:gd name="T7" fmla="*/ 14 h 31"/>
                <a:gd name="T8" fmla="*/ 12 w 20"/>
                <a:gd name="T9" fmla="*/ 21 h 31"/>
                <a:gd name="T10" fmla="*/ 18 w 20"/>
                <a:gd name="T11" fmla="*/ 28 h 31"/>
                <a:gd name="T12" fmla="*/ 17 w 20"/>
                <a:gd name="T13" fmla="*/ 31 h 31"/>
                <a:gd name="T14" fmla="*/ 17 w 20"/>
                <a:gd name="T15" fmla="*/ 31 h 31"/>
                <a:gd name="T16" fmla="*/ 18 w 20"/>
                <a:gd name="T17" fmla="*/ 28 h 31"/>
                <a:gd name="T18" fmla="*/ 19 w 20"/>
                <a:gd name="T19" fmla="*/ 26 h 31"/>
                <a:gd name="T20" fmla="*/ 19 w 20"/>
                <a:gd name="T21" fmla="*/ 25 h 31"/>
                <a:gd name="T22" fmla="*/ 19 w 20"/>
                <a:gd name="T23" fmla="*/ 25 h 31"/>
                <a:gd name="T24" fmla="*/ 20 w 20"/>
                <a:gd name="T25" fmla="*/ 22 h 31"/>
                <a:gd name="T26" fmla="*/ 20 w 20"/>
                <a:gd name="T27" fmla="*/ 19 h 31"/>
                <a:gd name="T28" fmla="*/ 14 w 20"/>
                <a:gd name="T29" fmla="*/ 13 h 31"/>
                <a:gd name="T30" fmla="*/ 7 w 20"/>
                <a:gd name="T31" fmla="*/ 7 h 31"/>
                <a:gd name="T32" fmla="*/ 1 w 20"/>
                <a:gd name="T33" fmla="*/ 2 h 31"/>
                <a:gd name="T34" fmla="*/ 0 w 20"/>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31">
                  <a:moveTo>
                    <a:pt x="0" y="0"/>
                  </a:moveTo>
                  <a:cubicBezTo>
                    <a:pt x="0" y="3"/>
                    <a:pt x="0" y="5"/>
                    <a:pt x="0" y="7"/>
                  </a:cubicBezTo>
                  <a:cubicBezTo>
                    <a:pt x="0" y="8"/>
                    <a:pt x="1" y="8"/>
                    <a:pt x="1" y="9"/>
                  </a:cubicBezTo>
                  <a:cubicBezTo>
                    <a:pt x="3" y="10"/>
                    <a:pt x="5" y="12"/>
                    <a:pt x="7" y="14"/>
                  </a:cubicBezTo>
                  <a:cubicBezTo>
                    <a:pt x="8" y="17"/>
                    <a:pt x="10" y="19"/>
                    <a:pt x="12" y="21"/>
                  </a:cubicBezTo>
                  <a:cubicBezTo>
                    <a:pt x="14" y="24"/>
                    <a:pt x="16" y="26"/>
                    <a:pt x="18" y="28"/>
                  </a:cubicBezTo>
                  <a:cubicBezTo>
                    <a:pt x="18" y="28"/>
                    <a:pt x="18" y="29"/>
                    <a:pt x="17" y="31"/>
                  </a:cubicBezTo>
                  <a:cubicBezTo>
                    <a:pt x="17" y="31"/>
                    <a:pt x="17" y="31"/>
                    <a:pt x="17" y="31"/>
                  </a:cubicBezTo>
                  <a:cubicBezTo>
                    <a:pt x="18" y="30"/>
                    <a:pt x="18" y="29"/>
                    <a:pt x="18" y="28"/>
                  </a:cubicBezTo>
                  <a:cubicBezTo>
                    <a:pt x="18" y="28"/>
                    <a:pt x="19" y="27"/>
                    <a:pt x="19" y="26"/>
                  </a:cubicBezTo>
                  <a:cubicBezTo>
                    <a:pt x="19" y="26"/>
                    <a:pt x="19" y="25"/>
                    <a:pt x="19" y="25"/>
                  </a:cubicBezTo>
                  <a:cubicBezTo>
                    <a:pt x="19" y="25"/>
                    <a:pt x="19" y="25"/>
                    <a:pt x="19" y="25"/>
                  </a:cubicBezTo>
                  <a:cubicBezTo>
                    <a:pt x="19" y="24"/>
                    <a:pt x="20" y="23"/>
                    <a:pt x="20" y="22"/>
                  </a:cubicBezTo>
                  <a:cubicBezTo>
                    <a:pt x="20" y="21"/>
                    <a:pt x="20" y="20"/>
                    <a:pt x="20" y="19"/>
                  </a:cubicBezTo>
                  <a:cubicBezTo>
                    <a:pt x="18" y="17"/>
                    <a:pt x="16" y="15"/>
                    <a:pt x="14" y="13"/>
                  </a:cubicBezTo>
                  <a:cubicBezTo>
                    <a:pt x="12" y="11"/>
                    <a:pt x="10" y="9"/>
                    <a:pt x="7" y="7"/>
                  </a:cubicBezTo>
                  <a:cubicBezTo>
                    <a:pt x="6" y="5"/>
                    <a:pt x="3" y="3"/>
                    <a:pt x="1" y="2"/>
                  </a:cubicBezTo>
                  <a:cubicBezTo>
                    <a:pt x="1" y="1"/>
                    <a:pt x="0"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2" name="Freeform 422">
              <a:extLst>
                <a:ext uri="{FF2B5EF4-FFF2-40B4-BE49-F238E27FC236}">
                  <a16:creationId xmlns:a16="http://schemas.microsoft.com/office/drawing/2014/main" id="{BBE6ADF4-87BA-48D2-AB28-8EABFF8B5608}"/>
                </a:ext>
              </a:extLst>
            </p:cNvPr>
            <p:cNvSpPr>
              <a:spLocks/>
            </p:cNvSpPr>
            <p:nvPr/>
          </p:nvSpPr>
          <p:spPr bwMode="auto">
            <a:xfrm>
              <a:off x="4881" y="3660"/>
              <a:ext cx="2" cy="7"/>
            </a:xfrm>
            <a:custGeom>
              <a:avLst/>
              <a:gdLst>
                <a:gd name="T0" fmla="*/ 1 w 1"/>
                <a:gd name="T1" fmla="*/ 0 h 3"/>
                <a:gd name="T2" fmla="*/ 0 w 1"/>
                <a:gd name="T3" fmla="*/ 3 h 3"/>
                <a:gd name="T4" fmla="*/ 0 w 1"/>
                <a:gd name="T5" fmla="*/ 3 h 3"/>
                <a:gd name="T6" fmla="*/ 1 w 1"/>
                <a:gd name="T7" fmla="*/ 0 h 3"/>
              </a:gdLst>
              <a:ahLst/>
              <a:cxnLst>
                <a:cxn ang="0">
                  <a:pos x="T0" y="T1"/>
                </a:cxn>
                <a:cxn ang="0">
                  <a:pos x="T2" y="T3"/>
                </a:cxn>
                <a:cxn ang="0">
                  <a:pos x="T4" y="T5"/>
                </a:cxn>
                <a:cxn ang="0">
                  <a:pos x="T6" y="T7"/>
                </a:cxn>
              </a:cxnLst>
              <a:rect l="0" t="0" r="r" b="b"/>
              <a:pathLst>
                <a:path w="1" h="3">
                  <a:moveTo>
                    <a:pt x="1" y="0"/>
                  </a:moveTo>
                  <a:cubicBezTo>
                    <a:pt x="1" y="1"/>
                    <a:pt x="0" y="2"/>
                    <a:pt x="0" y="3"/>
                  </a:cubicBezTo>
                  <a:cubicBezTo>
                    <a:pt x="0" y="3"/>
                    <a:pt x="0" y="3"/>
                    <a:pt x="0" y="3"/>
                  </a:cubicBezTo>
                  <a:cubicBezTo>
                    <a:pt x="0" y="2"/>
                    <a:pt x="0" y="1"/>
                    <a:pt x="1"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3" name="Freeform 423">
              <a:extLst>
                <a:ext uri="{FF2B5EF4-FFF2-40B4-BE49-F238E27FC236}">
                  <a16:creationId xmlns:a16="http://schemas.microsoft.com/office/drawing/2014/main" id="{937D876E-1BD9-4B70-968E-B72FF6DB7F14}"/>
                </a:ext>
              </a:extLst>
            </p:cNvPr>
            <p:cNvSpPr>
              <a:spLocks/>
            </p:cNvSpPr>
            <p:nvPr/>
          </p:nvSpPr>
          <p:spPr bwMode="auto">
            <a:xfrm>
              <a:off x="4788" y="3619"/>
              <a:ext cx="0" cy="5"/>
            </a:xfrm>
            <a:custGeom>
              <a:avLst/>
              <a:gdLst>
                <a:gd name="T0" fmla="*/ 0 h 2"/>
                <a:gd name="T1" fmla="*/ 0 h 2"/>
                <a:gd name="T2" fmla="*/ 2 h 2"/>
                <a:gd name="T3" fmla="*/ 2 h 2"/>
                <a:gd name="T4" fmla="*/ 0 h 2"/>
              </a:gdLst>
              <a:ahLst/>
              <a:cxnLst>
                <a:cxn ang="0">
                  <a:pos x="0" y="T0"/>
                </a:cxn>
                <a:cxn ang="0">
                  <a:pos x="0" y="T1"/>
                </a:cxn>
                <a:cxn ang="0">
                  <a:pos x="0" y="T2"/>
                </a:cxn>
                <a:cxn ang="0">
                  <a:pos x="0" y="T3"/>
                </a:cxn>
                <a:cxn ang="0">
                  <a:pos x="0" y="T4"/>
                </a:cxn>
              </a:cxnLst>
              <a:rect l="0" t="0" r="r" b="b"/>
              <a:pathLst>
                <a:path h="2">
                  <a:moveTo>
                    <a:pt x="0" y="0"/>
                  </a:moveTo>
                  <a:cubicBezTo>
                    <a:pt x="0" y="0"/>
                    <a:pt x="0" y="0"/>
                    <a:pt x="0" y="0"/>
                  </a:cubicBezTo>
                  <a:cubicBezTo>
                    <a:pt x="0" y="0"/>
                    <a:pt x="0" y="1"/>
                    <a:pt x="0" y="2"/>
                  </a:cubicBezTo>
                  <a:cubicBezTo>
                    <a:pt x="0" y="2"/>
                    <a:pt x="0" y="2"/>
                    <a:pt x="0" y="2"/>
                  </a:cubicBezTo>
                  <a:cubicBezTo>
                    <a:pt x="0" y="1"/>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4" name="Freeform 424">
              <a:extLst>
                <a:ext uri="{FF2B5EF4-FFF2-40B4-BE49-F238E27FC236}">
                  <a16:creationId xmlns:a16="http://schemas.microsoft.com/office/drawing/2014/main" id="{5232820C-4ED2-4A97-82E7-B15E5C057BC4}"/>
                </a:ext>
              </a:extLst>
            </p:cNvPr>
            <p:cNvSpPr>
              <a:spLocks noEditPoints="1"/>
            </p:cNvSpPr>
            <p:nvPr/>
          </p:nvSpPr>
          <p:spPr bwMode="auto">
            <a:xfrm>
              <a:off x="4735" y="3619"/>
              <a:ext cx="53" cy="67"/>
            </a:xfrm>
            <a:custGeom>
              <a:avLst/>
              <a:gdLst>
                <a:gd name="T0" fmla="*/ 20 w 22"/>
                <a:gd name="T1" fmla="*/ 13 h 28"/>
                <a:gd name="T2" fmla="*/ 20 w 22"/>
                <a:gd name="T3" fmla="*/ 14 h 28"/>
                <a:gd name="T4" fmla="*/ 20 w 22"/>
                <a:gd name="T5" fmla="*/ 14 h 28"/>
                <a:gd name="T6" fmla="*/ 20 w 22"/>
                <a:gd name="T7" fmla="*/ 13 h 28"/>
                <a:gd name="T8" fmla="*/ 1 w 22"/>
                <a:gd name="T9" fmla="*/ 0 h 28"/>
                <a:gd name="T10" fmla="*/ 0 w 22"/>
                <a:gd name="T11" fmla="*/ 7 h 28"/>
                <a:gd name="T12" fmla="*/ 1 w 22"/>
                <a:gd name="T13" fmla="*/ 8 h 28"/>
                <a:gd name="T14" fmla="*/ 8 w 22"/>
                <a:gd name="T15" fmla="*/ 19 h 28"/>
                <a:gd name="T16" fmla="*/ 13 w 22"/>
                <a:gd name="T17" fmla="*/ 28 h 28"/>
                <a:gd name="T18" fmla="*/ 14 w 22"/>
                <a:gd name="T19" fmla="*/ 26 h 28"/>
                <a:gd name="T20" fmla="*/ 14 w 22"/>
                <a:gd name="T21" fmla="*/ 25 h 28"/>
                <a:gd name="T22" fmla="*/ 15 w 22"/>
                <a:gd name="T23" fmla="*/ 24 h 28"/>
                <a:gd name="T24" fmla="*/ 16 w 22"/>
                <a:gd name="T25" fmla="*/ 23 h 28"/>
                <a:gd name="T26" fmla="*/ 16 w 22"/>
                <a:gd name="T27" fmla="*/ 23 h 28"/>
                <a:gd name="T28" fmla="*/ 16 w 22"/>
                <a:gd name="T29" fmla="*/ 22 h 28"/>
                <a:gd name="T30" fmla="*/ 17 w 22"/>
                <a:gd name="T31" fmla="*/ 21 h 28"/>
                <a:gd name="T32" fmla="*/ 13 w 22"/>
                <a:gd name="T33" fmla="*/ 14 h 28"/>
                <a:gd name="T34" fmla="*/ 7 w 22"/>
                <a:gd name="T35" fmla="*/ 7 h 28"/>
                <a:gd name="T36" fmla="*/ 2 w 22"/>
                <a:gd name="T37" fmla="*/ 1 h 28"/>
                <a:gd name="T38" fmla="*/ 1 w 22"/>
                <a:gd name="T39" fmla="*/ 0 h 28"/>
                <a:gd name="T40" fmla="*/ 22 w 22"/>
                <a:gd name="T41" fmla="*/ 0 h 28"/>
                <a:gd name="T42" fmla="*/ 22 w 22"/>
                <a:gd name="T43" fmla="*/ 5 h 28"/>
                <a:gd name="T44" fmla="*/ 22 w 22"/>
                <a:gd name="T45" fmla="*/ 2 h 28"/>
                <a:gd name="T46" fmla="*/ 22 w 22"/>
                <a:gd name="T47" fmla="*/ 2 h 28"/>
                <a:gd name="T48" fmla="*/ 22 w 22"/>
                <a:gd name="T49" fmla="*/ 2 h 28"/>
                <a:gd name="T50" fmla="*/ 22 w 22"/>
                <a:gd name="T5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28">
                  <a:moveTo>
                    <a:pt x="20" y="13"/>
                  </a:moveTo>
                  <a:cubicBezTo>
                    <a:pt x="20" y="14"/>
                    <a:pt x="20" y="14"/>
                    <a:pt x="20" y="14"/>
                  </a:cubicBezTo>
                  <a:cubicBezTo>
                    <a:pt x="20" y="14"/>
                    <a:pt x="20" y="14"/>
                    <a:pt x="20" y="14"/>
                  </a:cubicBezTo>
                  <a:cubicBezTo>
                    <a:pt x="20" y="14"/>
                    <a:pt x="20" y="14"/>
                    <a:pt x="20" y="13"/>
                  </a:cubicBezTo>
                  <a:moveTo>
                    <a:pt x="1" y="0"/>
                  </a:moveTo>
                  <a:cubicBezTo>
                    <a:pt x="1" y="3"/>
                    <a:pt x="1" y="5"/>
                    <a:pt x="0" y="7"/>
                  </a:cubicBezTo>
                  <a:cubicBezTo>
                    <a:pt x="0" y="7"/>
                    <a:pt x="1" y="8"/>
                    <a:pt x="1" y="8"/>
                  </a:cubicBezTo>
                  <a:cubicBezTo>
                    <a:pt x="4" y="12"/>
                    <a:pt x="6" y="16"/>
                    <a:pt x="8" y="19"/>
                  </a:cubicBezTo>
                  <a:cubicBezTo>
                    <a:pt x="10" y="22"/>
                    <a:pt x="11" y="25"/>
                    <a:pt x="13" y="28"/>
                  </a:cubicBezTo>
                  <a:cubicBezTo>
                    <a:pt x="13" y="27"/>
                    <a:pt x="14" y="26"/>
                    <a:pt x="14" y="26"/>
                  </a:cubicBezTo>
                  <a:cubicBezTo>
                    <a:pt x="14" y="26"/>
                    <a:pt x="14" y="25"/>
                    <a:pt x="14" y="25"/>
                  </a:cubicBezTo>
                  <a:cubicBezTo>
                    <a:pt x="14" y="25"/>
                    <a:pt x="15" y="25"/>
                    <a:pt x="15" y="24"/>
                  </a:cubicBezTo>
                  <a:cubicBezTo>
                    <a:pt x="16" y="24"/>
                    <a:pt x="16" y="23"/>
                    <a:pt x="16" y="23"/>
                  </a:cubicBezTo>
                  <a:cubicBezTo>
                    <a:pt x="16" y="23"/>
                    <a:pt x="16" y="23"/>
                    <a:pt x="16" y="23"/>
                  </a:cubicBezTo>
                  <a:cubicBezTo>
                    <a:pt x="16" y="23"/>
                    <a:pt x="16" y="23"/>
                    <a:pt x="16" y="22"/>
                  </a:cubicBezTo>
                  <a:cubicBezTo>
                    <a:pt x="17" y="22"/>
                    <a:pt x="17" y="22"/>
                    <a:pt x="17" y="21"/>
                  </a:cubicBezTo>
                  <a:cubicBezTo>
                    <a:pt x="16" y="19"/>
                    <a:pt x="14" y="16"/>
                    <a:pt x="13" y="14"/>
                  </a:cubicBezTo>
                  <a:cubicBezTo>
                    <a:pt x="11" y="11"/>
                    <a:pt x="9" y="9"/>
                    <a:pt x="7" y="7"/>
                  </a:cubicBezTo>
                  <a:cubicBezTo>
                    <a:pt x="5" y="5"/>
                    <a:pt x="4" y="3"/>
                    <a:pt x="2" y="1"/>
                  </a:cubicBezTo>
                  <a:cubicBezTo>
                    <a:pt x="2" y="1"/>
                    <a:pt x="1" y="1"/>
                    <a:pt x="1" y="0"/>
                  </a:cubicBezTo>
                  <a:moveTo>
                    <a:pt x="22" y="0"/>
                  </a:moveTo>
                  <a:cubicBezTo>
                    <a:pt x="22" y="1"/>
                    <a:pt x="22" y="3"/>
                    <a:pt x="22" y="5"/>
                  </a:cubicBezTo>
                  <a:cubicBezTo>
                    <a:pt x="22" y="4"/>
                    <a:pt x="22" y="3"/>
                    <a:pt x="22" y="2"/>
                  </a:cubicBezTo>
                  <a:cubicBezTo>
                    <a:pt x="22" y="2"/>
                    <a:pt x="22" y="2"/>
                    <a:pt x="22" y="2"/>
                  </a:cubicBezTo>
                  <a:cubicBezTo>
                    <a:pt x="22" y="2"/>
                    <a:pt x="22" y="2"/>
                    <a:pt x="22" y="2"/>
                  </a:cubicBezTo>
                  <a:cubicBezTo>
                    <a:pt x="22" y="1"/>
                    <a:pt x="22" y="0"/>
                    <a:pt x="22"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5" name="Freeform 425">
              <a:extLst>
                <a:ext uri="{FF2B5EF4-FFF2-40B4-BE49-F238E27FC236}">
                  <a16:creationId xmlns:a16="http://schemas.microsoft.com/office/drawing/2014/main" id="{A465231B-50DE-4BB4-BE23-95B77F14A044}"/>
                </a:ext>
              </a:extLst>
            </p:cNvPr>
            <p:cNvSpPr>
              <a:spLocks noEditPoints="1"/>
            </p:cNvSpPr>
            <p:nvPr/>
          </p:nvSpPr>
          <p:spPr bwMode="auto">
            <a:xfrm>
              <a:off x="4675" y="3750"/>
              <a:ext cx="29" cy="15"/>
            </a:xfrm>
            <a:custGeom>
              <a:avLst/>
              <a:gdLst>
                <a:gd name="T0" fmla="*/ 3 w 12"/>
                <a:gd name="T1" fmla="*/ 5 h 6"/>
                <a:gd name="T2" fmla="*/ 3 w 12"/>
                <a:gd name="T3" fmla="*/ 5 h 6"/>
                <a:gd name="T4" fmla="*/ 0 w 12"/>
                <a:gd name="T5" fmla="*/ 6 h 6"/>
                <a:gd name="T6" fmla="*/ 0 w 12"/>
                <a:gd name="T7" fmla="*/ 6 h 6"/>
                <a:gd name="T8" fmla="*/ 3 w 12"/>
                <a:gd name="T9" fmla="*/ 5 h 6"/>
                <a:gd name="T10" fmla="*/ 3 w 12"/>
                <a:gd name="T11" fmla="*/ 5 h 6"/>
                <a:gd name="T12" fmla="*/ 7 w 12"/>
                <a:gd name="T13" fmla="*/ 3 h 6"/>
                <a:gd name="T14" fmla="*/ 5 w 12"/>
                <a:gd name="T15" fmla="*/ 4 h 6"/>
                <a:gd name="T16" fmla="*/ 7 w 12"/>
                <a:gd name="T17" fmla="*/ 3 h 6"/>
                <a:gd name="T18" fmla="*/ 7 w 12"/>
                <a:gd name="T19" fmla="*/ 3 h 6"/>
                <a:gd name="T20" fmla="*/ 7 w 12"/>
                <a:gd name="T21" fmla="*/ 3 h 6"/>
                <a:gd name="T22" fmla="*/ 7 w 12"/>
                <a:gd name="T23" fmla="*/ 3 h 6"/>
                <a:gd name="T24" fmla="*/ 7 w 12"/>
                <a:gd name="T25" fmla="*/ 3 h 6"/>
                <a:gd name="T26" fmla="*/ 12 w 12"/>
                <a:gd name="T27" fmla="*/ 0 h 6"/>
                <a:gd name="T28" fmla="*/ 11 w 12"/>
                <a:gd name="T29" fmla="*/ 0 h 6"/>
                <a:gd name="T30" fmla="*/ 12 w 12"/>
                <a:gd name="T31" fmla="*/ 0 h 6"/>
                <a:gd name="T32" fmla="*/ 12 w 12"/>
                <a:gd name="T3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6">
                  <a:moveTo>
                    <a:pt x="3" y="5"/>
                  </a:moveTo>
                  <a:cubicBezTo>
                    <a:pt x="3" y="5"/>
                    <a:pt x="3" y="5"/>
                    <a:pt x="3" y="5"/>
                  </a:cubicBezTo>
                  <a:cubicBezTo>
                    <a:pt x="0" y="6"/>
                    <a:pt x="0" y="6"/>
                    <a:pt x="0" y="6"/>
                  </a:cubicBezTo>
                  <a:cubicBezTo>
                    <a:pt x="0" y="6"/>
                    <a:pt x="0" y="6"/>
                    <a:pt x="0" y="6"/>
                  </a:cubicBezTo>
                  <a:cubicBezTo>
                    <a:pt x="3" y="5"/>
                    <a:pt x="3" y="5"/>
                    <a:pt x="3" y="5"/>
                  </a:cubicBezTo>
                  <a:cubicBezTo>
                    <a:pt x="3" y="5"/>
                    <a:pt x="3" y="5"/>
                    <a:pt x="3" y="5"/>
                  </a:cubicBezTo>
                  <a:moveTo>
                    <a:pt x="7" y="3"/>
                  </a:moveTo>
                  <a:cubicBezTo>
                    <a:pt x="6" y="3"/>
                    <a:pt x="5" y="4"/>
                    <a:pt x="5" y="4"/>
                  </a:cubicBezTo>
                  <a:cubicBezTo>
                    <a:pt x="5" y="4"/>
                    <a:pt x="6" y="3"/>
                    <a:pt x="7" y="3"/>
                  </a:cubicBezTo>
                  <a:moveTo>
                    <a:pt x="7" y="3"/>
                  </a:moveTo>
                  <a:cubicBezTo>
                    <a:pt x="7" y="3"/>
                    <a:pt x="7" y="3"/>
                    <a:pt x="7" y="3"/>
                  </a:cubicBezTo>
                  <a:cubicBezTo>
                    <a:pt x="7" y="3"/>
                    <a:pt x="7" y="3"/>
                    <a:pt x="7" y="3"/>
                  </a:cubicBezTo>
                  <a:cubicBezTo>
                    <a:pt x="7" y="3"/>
                    <a:pt x="7" y="3"/>
                    <a:pt x="7" y="3"/>
                  </a:cubicBezTo>
                  <a:moveTo>
                    <a:pt x="12" y="0"/>
                  </a:moveTo>
                  <a:cubicBezTo>
                    <a:pt x="12" y="0"/>
                    <a:pt x="12" y="0"/>
                    <a:pt x="11" y="0"/>
                  </a:cubicBezTo>
                  <a:cubicBezTo>
                    <a:pt x="12" y="0"/>
                    <a:pt x="12" y="0"/>
                    <a:pt x="12" y="0"/>
                  </a:cubicBezTo>
                  <a:cubicBezTo>
                    <a:pt x="12" y="0"/>
                    <a:pt x="12" y="0"/>
                    <a:pt x="12"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2" name="Freeform 426">
              <a:extLst>
                <a:ext uri="{FF2B5EF4-FFF2-40B4-BE49-F238E27FC236}">
                  <a16:creationId xmlns:a16="http://schemas.microsoft.com/office/drawing/2014/main" id="{A1E4F646-D681-4BA2-B24F-2A4B023EFF0E}"/>
                </a:ext>
              </a:extLst>
            </p:cNvPr>
            <p:cNvSpPr>
              <a:spLocks/>
            </p:cNvSpPr>
            <p:nvPr/>
          </p:nvSpPr>
          <p:spPr bwMode="auto">
            <a:xfrm>
              <a:off x="4568" y="3660"/>
              <a:ext cx="177" cy="109"/>
            </a:xfrm>
            <a:custGeom>
              <a:avLst/>
              <a:gdLst>
                <a:gd name="T0" fmla="*/ 67 w 74"/>
                <a:gd name="T1" fmla="*/ 0 h 46"/>
                <a:gd name="T2" fmla="*/ 60 w 74"/>
                <a:gd name="T3" fmla="*/ 9 h 46"/>
                <a:gd name="T4" fmla="*/ 36 w 74"/>
                <a:gd name="T5" fmla="*/ 26 h 46"/>
                <a:gd name="T6" fmla="*/ 28 w 74"/>
                <a:gd name="T7" fmla="*/ 27 h 46"/>
                <a:gd name="T8" fmla="*/ 22 w 74"/>
                <a:gd name="T9" fmla="*/ 26 h 46"/>
                <a:gd name="T10" fmla="*/ 20 w 74"/>
                <a:gd name="T11" fmla="*/ 25 h 46"/>
                <a:gd name="T12" fmla="*/ 14 w 74"/>
                <a:gd name="T13" fmla="*/ 28 h 46"/>
                <a:gd name="T14" fmla="*/ 0 w 74"/>
                <a:gd name="T15" fmla="*/ 32 h 46"/>
                <a:gd name="T16" fmla="*/ 2 w 74"/>
                <a:gd name="T17" fmla="*/ 34 h 46"/>
                <a:gd name="T18" fmla="*/ 2 w 74"/>
                <a:gd name="T19" fmla="*/ 34 h 46"/>
                <a:gd name="T20" fmla="*/ 2 w 74"/>
                <a:gd name="T21" fmla="*/ 34 h 46"/>
                <a:gd name="T22" fmla="*/ 2 w 74"/>
                <a:gd name="T23" fmla="*/ 34 h 46"/>
                <a:gd name="T24" fmla="*/ 3 w 74"/>
                <a:gd name="T25" fmla="*/ 35 h 46"/>
                <a:gd name="T26" fmla="*/ 5 w 74"/>
                <a:gd name="T27" fmla="*/ 36 h 46"/>
                <a:gd name="T28" fmla="*/ 5 w 74"/>
                <a:gd name="T29" fmla="*/ 37 h 46"/>
                <a:gd name="T30" fmla="*/ 6 w 74"/>
                <a:gd name="T31" fmla="*/ 37 h 46"/>
                <a:gd name="T32" fmla="*/ 8 w 74"/>
                <a:gd name="T33" fmla="*/ 38 h 46"/>
                <a:gd name="T34" fmla="*/ 8 w 74"/>
                <a:gd name="T35" fmla="*/ 38 h 46"/>
                <a:gd name="T36" fmla="*/ 9 w 74"/>
                <a:gd name="T37" fmla="*/ 39 h 46"/>
                <a:gd name="T38" fmla="*/ 10 w 74"/>
                <a:gd name="T39" fmla="*/ 39 h 46"/>
                <a:gd name="T40" fmla="*/ 17 w 74"/>
                <a:gd name="T41" fmla="*/ 42 h 46"/>
                <a:gd name="T42" fmla="*/ 17 w 74"/>
                <a:gd name="T43" fmla="*/ 43 h 46"/>
                <a:gd name="T44" fmla="*/ 18 w 74"/>
                <a:gd name="T45" fmla="*/ 43 h 46"/>
                <a:gd name="T46" fmla="*/ 20 w 74"/>
                <a:gd name="T47" fmla="*/ 44 h 46"/>
                <a:gd name="T48" fmla="*/ 20 w 74"/>
                <a:gd name="T49" fmla="*/ 44 h 46"/>
                <a:gd name="T50" fmla="*/ 21 w 74"/>
                <a:gd name="T51" fmla="*/ 44 h 46"/>
                <a:gd name="T52" fmla="*/ 29 w 74"/>
                <a:gd name="T53" fmla="*/ 46 h 46"/>
                <a:gd name="T54" fmla="*/ 29 w 74"/>
                <a:gd name="T55" fmla="*/ 46 h 46"/>
                <a:gd name="T56" fmla="*/ 34 w 74"/>
                <a:gd name="T57" fmla="*/ 46 h 46"/>
                <a:gd name="T58" fmla="*/ 38 w 74"/>
                <a:gd name="T59" fmla="*/ 46 h 46"/>
                <a:gd name="T60" fmla="*/ 38 w 74"/>
                <a:gd name="T61" fmla="*/ 46 h 46"/>
                <a:gd name="T62" fmla="*/ 38 w 74"/>
                <a:gd name="T63" fmla="*/ 46 h 46"/>
                <a:gd name="T64" fmla="*/ 40 w 74"/>
                <a:gd name="T65" fmla="*/ 45 h 46"/>
                <a:gd name="T66" fmla="*/ 41 w 74"/>
                <a:gd name="T67" fmla="*/ 45 h 46"/>
                <a:gd name="T68" fmla="*/ 42 w 74"/>
                <a:gd name="T69" fmla="*/ 45 h 46"/>
                <a:gd name="T70" fmla="*/ 45 w 74"/>
                <a:gd name="T71" fmla="*/ 44 h 46"/>
                <a:gd name="T72" fmla="*/ 48 w 74"/>
                <a:gd name="T73" fmla="*/ 43 h 46"/>
                <a:gd name="T74" fmla="*/ 48 w 74"/>
                <a:gd name="T75" fmla="*/ 43 h 46"/>
                <a:gd name="T76" fmla="*/ 50 w 74"/>
                <a:gd name="T77" fmla="*/ 42 h 46"/>
                <a:gd name="T78" fmla="*/ 52 w 74"/>
                <a:gd name="T79" fmla="*/ 41 h 46"/>
                <a:gd name="T80" fmla="*/ 52 w 74"/>
                <a:gd name="T81" fmla="*/ 41 h 46"/>
                <a:gd name="T82" fmla="*/ 52 w 74"/>
                <a:gd name="T83" fmla="*/ 41 h 46"/>
                <a:gd name="T84" fmla="*/ 52 w 74"/>
                <a:gd name="T85" fmla="*/ 41 h 46"/>
                <a:gd name="T86" fmla="*/ 52 w 74"/>
                <a:gd name="T87" fmla="*/ 41 h 46"/>
                <a:gd name="T88" fmla="*/ 56 w 74"/>
                <a:gd name="T89" fmla="*/ 38 h 46"/>
                <a:gd name="T90" fmla="*/ 57 w 74"/>
                <a:gd name="T91" fmla="*/ 38 h 46"/>
                <a:gd name="T92" fmla="*/ 63 w 74"/>
                <a:gd name="T93" fmla="*/ 33 h 46"/>
                <a:gd name="T94" fmla="*/ 72 w 74"/>
                <a:gd name="T95" fmla="*/ 24 h 46"/>
                <a:gd name="T96" fmla="*/ 74 w 74"/>
                <a:gd name="T97" fmla="*/ 22 h 46"/>
                <a:gd name="T98" fmla="*/ 67 w 74"/>
                <a:gd name="T9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4" h="46">
                  <a:moveTo>
                    <a:pt x="67" y="0"/>
                  </a:moveTo>
                  <a:cubicBezTo>
                    <a:pt x="65" y="4"/>
                    <a:pt x="62" y="7"/>
                    <a:pt x="60" y="9"/>
                  </a:cubicBezTo>
                  <a:cubicBezTo>
                    <a:pt x="53" y="17"/>
                    <a:pt x="44" y="22"/>
                    <a:pt x="36" y="26"/>
                  </a:cubicBezTo>
                  <a:cubicBezTo>
                    <a:pt x="33" y="27"/>
                    <a:pt x="31" y="27"/>
                    <a:pt x="28" y="27"/>
                  </a:cubicBezTo>
                  <a:cubicBezTo>
                    <a:pt x="26" y="27"/>
                    <a:pt x="24" y="27"/>
                    <a:pt x="22" y="26"/>
                  </a:cubicBezTo>
                  <a:cubicBezTo>
                    <a:pt x="21" y="26"/>
                    <a:pt x="20" y="26"/>
                    <a:pt x="20" y="25"/>
                  </a:cubicBezTo>
                  <a:cubicBezTo>
                    <a:pt x="18" y="26"/>
                    <a:pt x="16" y="27"/>
                    <a:pt x="14" y="28"/>
                  </a:cubicBezTo>
                  <a:cubicBezTo>
                    <a:pt x="9" y="30"/>
                    <a:pt x="4" y="31"/>
                    <a:pt x="0" y="32"/>
                  </a:cubicBezTo>
                  <a:cubicBezTo>
                    <a:pt x="0" y="33"/>
                    <a:pt x="1" y="33"/>
                    <a:pt x="2" y="34"/>
                  </a:cubicBezTo>
                  <a:cubicBezTo>
                    <a:pt x="2" y="34"/>
                    <a:pt x="2" y="34"/>
                    <a:pt x="2" y="34"/>
                  </a:cubicBezTo>
                  <a:cubicBezTo>
                    <a:pt x="2" y="34"/>
                    <a:pt x="2" y="34"/>
                    <a:pt x="2" y="34"/>
                  </a:cubicBezTo>
                  <a:cubicBezTo>
                    <a:pt x="2" y="34"/>
                    <a:pt x="2" y="34"/>
                    <a:pt x="2" y="34"/>
                  </a:cubicBezTo>
                  <a:cubicBezTo>
                    <a:pt x="2" y="34"/>
                    <a:pt x="3" y="35"/>
                    <a:pt x="3" y="35"/>
                  </a:cubicBezTo>
                  <a:cubicBezTo>
                    <a:pt x="3" y="35"/>
                    <a:pt x="4" y="36"/>
                    <a:pt x="5" y="36"/>
                  </a:cubicBezTo>
                  <a:cubicBezTo>
                    <a:pt x="5" y="36"/>
                    <a:pt x="5" y="36"/>
                    <a:pt x="5" y="37"/>
                  </a:cubicBezTo>
                  <a:cubicBezTo>
                    <a:pt x="6" y="37"/>
                    <a:pt x="6" y="37"/>
                    <a:pt x="6" y="37"/>
                  </a:cubicBezTo>
                  <a:cubicBezTo>
                    <a:pt x="6" y="37"/>
                    <a:pt x="7" y="38"/>
                    <a:pt x="8" y="38"/>
                  </a:cubicBezTo>
                  <a:cubicBezTo>
                    <a:pt x="8" y="38"/>
                    <a:pt x="8" y="38"/>
                    <a:pt x="8" y="38"/>
                  </a:cubicBezTo>
                  <a:cubicBezTo>
                    <a:pt x="8" y="38"/>
                    <a:pt x="9" y="39"/>
                    <a:pt x="9" y="39"/>
                  </a:cubicBezTo>
                  <a:cubicBezTo>
                    <a:pt x="9" y="39"/>
                    <a:pt x="10" y="39"/>
                    <a:pt x="10" y="39"/>
                  </a:cubicBezTo>
                  <a:cubicBezTo>
                    <a:pt x="12" y="41"/>
                    <a:pt x="14" y="42"/>
                    <a:pt x="17" y="42"/>
                  </a:cubicBezTo>
                  <a:cubicBezTo>
                    <a:pt x="17" y="42"/>
                    <a:pt x="17" y="42"/>
                    <a:pt x="17" y="43"/>
                  </a:cubicBezTo>
                  <a:cubicBezTo>
                    <a:pt x="17" y="43"/>
                    <a:pt x="17" y="43"/>
                    <a:pt x="18" y="43"/>
                  </a:cubicBezTo>
                  <a:cubicBezTo>
                    <a:pt x="18" y="43"/>
                    <a:pt x="19" y="43"/>
                    <a:pt x="20" y="44"/>
                  </a:cubicBezTo>
                  <a:cubicBezTo>
                    <a:pt x="20" y="44"/>
                    <a:pt x="20" y="44"/>
                    <a:pt x="20" y="44"/>
                  </a:cubicBezTo>
                  <a:cubicBezTo>
                    <a:pt x="20" y="44"/>
                    <a:pt x="21" y="44"/>
                    <a:pt x="21" y="44"/>
                  </a:cubicBezTo>
                  <a:cubicBezTo>
                    <a:pt x="24" y="45"/>
                    <a:pt x="27" y="45"/>
                    <a:pt x="29" y="46"/>
                  </a:cubicBezTo>
                  <a:cubicBezTo>
                    <a:pt x="29" y="46"/>
                    <a:pt x="29" y="46"/>
                    <a:pt x="29" y="46"/>
                  </a:cubicBezTo>
                  <a:cubicBezTo>
                    <a:pt x="31" y="46"/>
                    <a:pt x="32" y="46"/>
                    <a:pt x="34" y="46"/>
                  </a:cubicBezTo>
                  <a:cubicBezTo>
                    <a:pt x="35" y="46"/>
                    <a:pt x="37" y="46"/>
                    <a:pt x="38" y="46"/>
                  </a:cubicBezTo>
                  <a:cubicBezTo>
                    <a:pt x="38" y="46"/>
                    <a:pt x="38" y="46"/>
                    <a:pt x="38" y="46"/>
                  </a:cubicBezTo>
                  <a:cubicBezTo>
                    <a:pt x="38" y="46"/>
                    <a:pt x="38" y="46"/>
                    <a:pt x="38" y="46"/>
                  </a:cubicBezTo>
                  <a:cubicBezTo>
                    <a:pt x="39" y="46"/>
                    <a:pt x="40" y="46"/>
                    <a:pt x="40" y="45"/>
                  </a:cubicBezTo>
                  <a:cubicBezTo>
                    <a:pt x="41" y="45"/>
                    <a:pt x="41" y="45"/>
                    <a:pt x="41" y="45"/>
                  </a:cubicBezTo>
                  <a:cubicBezTo>
                    <a:pt x="42" y="45"/>
                    <a:pt x="42" y="45"/>
                    <a:pt x="42" y="45"/>
                  </a:cubicBezTo>
                  <a:cubicBezTo>
                    <a:pt x="43" y="45"/>
                    <a:pt x="44" y="45"/>
                    <a:pt x="45" y="44"/>
                  </a:cubicBezTo>
                  <a:cubicBezTo>
                    <a:pt x="48" y="43"/>
                    <a:pt x="48" y="43"/>
                    <a:pt x="48" y="43"/>
                  </a:cubicBezTo>
                  <a:cubicBezTo>
                    <a:pt x="48" y="43"/>
                    <a:pt x="48" y="43"/>
                    <a:pt x="48" y="43"/>
                  </a:cubicBezTo>
                  <a:cubicBezTo>
                    <a:pt x="49" y="43"/>
                    <a:pt x="49" y="42"/>
                    <a:pt x="50" y="42"/>
                  </a:cubicBezTo>
                  <a:cubicBezTo>
                    <a:pt x="50" y="42"/>
                    <a:pt x="51" y="41"/>
                    <a:pt x="52" y="41"/>
                  </a:cubicBezTo>
                  <a:cubicBezTo>
                    <a:pt x="52" y="41"/>
                    <a:pt x="52" y="41"/>
                    <a:pt x="52" y="41"/>
                  </a:cubicBezTo>
                  <a:cubicBezTo>
                    <a:pt x="52" y="41"/>
                    <a:pt x="52" y="41"/>
                    <a:pt x="52" y="41"/>
                  </a:cubicBezTo>
                  <a:cubicBezTo>
                    <a:pt x="52" y="41"/>
                    <a:pt x="52" y="41"/>
                    <a:pt x="52" y="41"/>
                  </a:cubicBezTo>
                  <a:cubicBezTo>
                    <a:pt x="52" y="41"/>
                    <a:pt x="52" y="41"/>
                    <a:pt x="52" y="41"/>
                  </a:cubicBezTo>
                  <a:cubicBezTo>
                    <a:pt x="53" y="40"/>
                    <a:pt x="55" y="39"/>
                    <a:pt x="56" y="38"/>
                  </a:cubicBezTo>
                  <a:cubicBezTo>
                    <a:pt x="57" y="38"/>
                    <a:pt x="57" y="38"/>
                    <a:pt x="57" y="38"/>
                  </a:cubicBezTo>
                  <a:cubicBezTo>
                    <a:pt x="59" y="37"/>
                    <a:pt x="61" y="35"/>
                    <a:pt x="63" y="33"/>
                  </a:cubicBezTo>
                  <a:cubicBezTo>
                    <a:pt x="66" y="30"/>
                    <a:pt x="69" y="27"/>
                    <a:pt x="72" y="24"/>
                  </a:cubicBezTo>
                  <a:cubicBezTo>
                    <a:pt x="72" y="23"/>
                    <a:pt x="73" y="23"/>
                    <a:pt x="74" y="22"/>
                  </a:cubicBezTo>
                  <a:cubicBezTo>
                    <a:pt x="72" y="13"/>
                    <a:pt x="69" y="6"/>
                    <a:pt x="67"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3" name="Freeform 427">
              <a:extLst>
                <a:ext uri="{FF2B5EF4-FFF2-40B4-BE49-F238E27FC236}">
                  <a16:creationId xmlns:a16="http://schemas.microsoft.com/office/drawing/2014/main" id="{446EE01C-D25E-4F7D-AA3C-9C6788055F6D}"/>
                </a:ext>
              </a:extLst>
            </p:cNvPr>
            <p:cNvSpPr>
              <a:spLocks noEditPoints="1"/>
            </p:cNvSpPr>
            <p:nvPr/>
          </p:nvSpPr>
          <p:spPr bwMode="auto">
            <a:xfrm>
              <a:off x="4864" y="3693"/>
              <a:ext cx="110" cy="169"/>
            </a:xfrm>
            <a:custGeom>
              <a:avLst/>
              <a:gdLst>
                <a:gd name="T0" fmla="*/ 2 w 46"/>
                <a:gd name="T1" fmla="*/ 69 h 71"/>
                <a:gd name="T2" fmla="*/ 2 w 46"/>
                <a:gd name="T3" fmla="*/ 70 h 71"/>
                <a:gd name="T4" fmla="*/ 2 w 46"/>
                <a:gd name="T5" fmla="*/ 70 h 71"/>
                <a:gd name="T6" fmla="*/ 0 w 46"/>
                <a:gd name="T7" fmla="*/ 71 h 71"/>
                <a:gd name="T8" fmla="*/ 0 w 46"/>
                <a:gd name="T9" fmla="*/ 71 h 71"/>
                <a:gd name="T10" fmla="*/ 2 w 46"/>
                <a:gd name="T11" fmla="*/ 69 h 71"/>
                <a:gd name="T12" fmla="*/ 6 w 46"/>
                <a:gd name="T13" fmla="*/ 66 h 71"/>
                <a:gd name="T14" fmla="*/ 5 w 46"/>
                <a:gd name="T15" fmla="*/ 66 h 71"/>
                <a:gd name="T16" fmla="*/ 4 w 46"/>
                <a:gd name="T17" fmla="*/ 68 h 71"/>
                <a:gd name="T18" fmla="*/ 5 w 46"/>
                <a:gd name="T19" fmla="*/ 66 h 71"/>
                <a:gd name="T20" fmla="*/ 6 w 46"/>
                <a:gd name="T21" fmla="*/ 66 h 71"/>
                <a:gd name="T22" fmla="*/ 9 w 46"/>
                <a:gd name="T23" fmla="*/ 63 h 71"/>
                <a:gd name="T24" fmla="*/ 9 w 46"/>
                <a:gd name="T25" fmla="*/ 63 h 71"/>
                <a:gd name="T26" fmla="*/ 9 w 46"/>
                <a:gd name="T27" fmla="*/ 63 h 71"/>
                <a:gd name="T28" fmla="*/ 8 w 46"/>
                <a:gd name="T29" fmla="*/ 64 h 71"/>
                <a:gd name="T30" fmla="*/ 9 w 46"/>
                <a:gd name="T31" fmla="*/ 63 h 71"/>
                <a:gd name="T32" fmla="*/ 11 w 46"/>
                <a:gd name="T33" fmla="*/ 61 h 71"/>
                <a:gd name="T34" fmla="*/ 10 w 46"/>
                <a:gd name="T35" fmla="*/ 62 h 71"/>
                <a:gd name="T36" fmla="*/ 10 w 46"/>
                <a:gd name="T37" fmla="*/ 62 h 71"/>
                <a:gd name="T38" fmla="*/ 11 w 46"/>
                <a:gd name="T39" fmla="*/ 61 h 71"/>
                <a:gd name="T40" fmla="*/ 15 w 46"/>
                <a:gd name="T41" fmla="*/ 57 h 71"/>
                <a:gd name="T42" fmla="*/ 15 w 46"/>
                <a:gd name="T43" fmla="*/ 57 h 71"/>
                <a:gd name="T44" fmla="*/ 15 w 46"/>
                <a:gd name="T45" fmla="*/ 57 h 71"/>
                <a:gd name="T46" fmla="*/ 14 w 46"/>
                <a:gd name="T47" fmla="*/ 58 h 71"/>
                <a:gd name="T48" fmla="*/ 15 w 46"/>
                <a:gd name="T49" fmla="*/ 57 h 71"/>
                <a:gd name="T50" fmla="*/ 17 w 46"/>
                <a:gd name="T51" fmla="*/ 54 h 71"/>
                <a:gd name="T52" fmla="*/ 17 w 46"/>
                <a:gd name="T53" fmla="*/ 54 h 71"/>
                <a:gd name="T54" fmla="*/ 16 w 46"/>
                <a:gd name="T55" fmla="*/ 55 h 71"/>
                <a:gd name="T56" fmla="*/ 16 w 46"/>
                <a:gd name="T57" fmla="*/ 55 h 71"/>
                <a:gd name="T58" fmla="*/ 17 w 46"/>
                <a:gd name="T59" fmla="*/ 54 h 71"/>
                <a:gd name="T60" fmla="*/ 21 w 46"/>
                <a:gd name="T61" fmla="*/ 50 h 71"/>
                <a:gd name="T62" fmla="*/ 20 w 46"/>
                <a:gd name="T63" fmla="*/ 51 h 71"/>
                <a:gd name="T64" fmla="*/ 20 w 46"/>
                <a:gd name="T65" fmla="*/ 51 h 71"/>
                <a:gd name="T66" fmla="*/ 21 w 46"/>
                <a:gd name="T67" fmla="*/ 50 h 71"/>
                <a:gd name="T68" fmla="*/ 33 w 46"/>
                <a:gd name="T69" fmla="*/ 33 h 71"/>
                <a:gd name="T70" fmla="*/ 22 w 46"/>
                <a:gd name="T71" fmla="*/ 49 h 71"/>
                <a:gd name="T72" fmla="*/ 22 w 46"/>
                <a:gd name="T73" fmla="*/ 49 h 71"/>
                <a:gd name="T74" fmla="*/ 22 w 46"/>
                <a:gd name="T75" fmla="*/ 49 h 71"/>
                <a:gd name="T76" fmla="*/ 22 w 46"/>
                <a:gd name="T77" fmla="*/ 49 h 71"/>
                <a:gd name="T78" fmla="*/ 33 w 46"/>
                <a:gd name="T79" fmla="*/ 33 h 71"/>
                <a:gd name="T80" fmla="*/ 39 w 46"/>
                <a:gd name="T81" fmla="*/ 21 h 71"/>
                <a:gd name="T82" fmla="*/ 38 w 46"/>
                <a:gd name="T83" fmla="*/ 22 h 71"/>
                <a:gd name="T84" fmla="*/ 37 w 46"/>
                <a:gd name="T85" fmla="*/ 24 h 71"/>
                <a:gd name="T86" fmla="*/ 39 w 46"/>
                <a:gd name="T87" fmla="*/ 21 h 71"/>
                <a:gd name="T88" fmla="*/ 39 w 46"/>
                <a:gd name="T89" fmla="*/ 21 h 71"/>
                <a:gd name="T90" fmla="*/ 46 w 46"/>
                <a:gd name="T91" fmla="*/ 0 h 71"/>
                <a:gd name="T92" fmla="*/ 46 w 46"/>
                <a:gd name="T93" fmla="*/ 0 h 71"/>
                <a:gd name="T94" fmla="*/ 45 w 46"/>
                <a:gd name="T95" fmla="*/ 6 h 71"/>
                <a:gd name="T96" fmla="*/ 44 w 46"/>
                <a:gd name="T97" fmla="*/ 6 h 71"/>
                <a:gd name="T98" fmla="*/ 44 w 46"/>
                <a:gd name="T99" fmla="*/ 8 h 71"/>
                <a:gd name="T100" fmla="*/ 39 w 46"/>
                <a:gd name="T101" fmla="*/ 21 h 71"/>
                <a:gd name="T102" fmla="*/ 39 w 46"/>
                <a:gd name="T103" fmla="*/ 21 h 71"/>
                <a:gd name="T104" fmla="*/ 46 w 46"/>
                <a:gd name="T10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 h="71">
                  <a:moveTo>
                    <a:pt x="2" y="69"/>
                  </a:moveTo>
                  <a:cubicBezTo>
                    <a:pt x="2" y="69"/>
                    <a:pt x="2" y="70"/>
                    <a:pt x="2" y="70"/>
                  </a:cubicBezTo>
                  <a:cubicBezTo>
                    <a:pt x="2" y="70"/>
                    <a:pt x="2" y="70"/>
                    <a:pt x="2" y="70"/>
                  </a:cubicBezTo>
                  <a:cubicBezTo>
                    <a:pt x="0" y="71"/>
                    <a:pt x="0" y="71"/>
                    <a:pt x="0" y="71"/>
                  </a:cubicBezTo>
                  <a:cubicBezTo>
                    <a:pt x="0" y="71"/>
                    <a:pt x="0" y="71"/>
                    <a:pt x="0" y="71"/>
                  </a:cubicBezTo>
                  <a:cubicBezTo>
                    <a:pt x="1" y="71"/>
                    <a:pt x="1" y="70"/>
                    <a:pt x="2" y="69"/>
                  </a:cubicBezTo>
                  <a:moveTo>
                    <a:pt x="6" y="66"/>
                  </a:moveTo>
                  <a:cubicBezTo>
                    <a:pt x="5" y="66"/>
                    <a:pt x="5" y="66"/>
                    <a:pt x="5" y="66"/>
                  </a:cubicBezTo>
                  <a:cubicBezTo>
                    <a:pt x="5" y="67"/>
                    <a:pt x="4" y="67"/>
                    <a:pt x="4" y="68"/>
                  </a:cubicBezTo>
                  <a:cubicBezTo>
                    <a:pt x="4" y="67"/>
                    <a:pt x="5" y="67"/>
                    <a:pt x="5" y="66"/>
                  </a:cubicBezTo>
                  <a:cubicBezTo>
                    <a:pt x="5" y="66"/>
                    <a:pt x="6" y="66"/>
                    <a:pt x="6" y="66"/>
                  </a:cubicBezTo>
                  <a:moveTo>
                    <a:pt x="9" y="63"/>
                  </a:moveTo>
                  <a:cubicBezTo>
                    <a:pt x="9" y="63"/>
                    <a:pt x="9" y="63"/>
                    <a:pt x="9" y="63"/>
                  </a:cubicBezTo>
                  <a:cubicBezTo>
                    <a:pt x="9" y="63"/>
                    <a:pt x="9" y="63"/>
                    <a:pt x="9" y="63"/>
                  </a:cubicBezTo>
                  <a:cubicBezTo>
                    <a:pt x="8" y="64"/>
                    <a:pt x="8" y="64"/>
                    <a:pt x="8" y="64"/>
                  </a:cubicBezTo>
                  <a:cubicBezTo>
                    <a:pt x="8" y="64"/>
                    <a:pt x="9" y="63"/>
                    <a:pt x="9" y="63"/>
                  </a:cubicBezTo>
                  <a:moveTo>
                    <a:pt x="11" y="61"/>
                  </a:moveTo>
                  <a:cubicBezTo>
                    <a:pt x="10" y="61"/>
                    <a:pt x="10" y="62"/>
                    <a:pt x="10" y="62"/>
                  </a:cubicBezTo>
                  <a:cubicBezTo>
                    <a:pt x="10" y="62"/>
                    <a:pt x="10" y="62"/>
                    <a:pt x="10" y="62"/>
                  </a:cubicBezTo>
                  <a:cubicBezTo>
                    <a:pt x="10" y="62"/>
                    <a:pt x="10" y="61"/>
                    <a:pt x="11" y="61"/>
                  </a:cubicBezTo>
                  <a:moveTo>
                    <a:pt x="15" y="57"/>
                  </a:moveTo>
                  <a:cubicBezTo>
                    <a:pt x="15" y="57"/>
                    <a:pt x="15" y="57"/>
                    <a:pt x="15" y="57"/>
                  </a:cubicBezTo>
                  <a:cubicBezTo>
                    <a:pt x="15" y="57"/>
                    <a:pt x="15" y="57"/>
                    <a:pt x="15" y="57"/>
                  </a:cubicBezTo>
                  <a:cubicBezTo>
                    <a:pt x="15" y="57"/>
                    <a:pt x="14" y="57"/>
                    <a:pt x="14" y="58"/>
                  </a:cubicBezTo>
                  <a:cubicBezTo>
                    <a:pt x="14" y="57"/>
                    <a:pt x="15" y="57"/>
                    <a:pt x="15" y="57"/>
                  </a:cubicBezTo>
                  <a:moveTo>
                    <a:pt x="17" y="54"/>
                  </a:moveTo>
                  <a:cubicBezTo>
                    <a:pt x="17" y="54"/>
                    <a:pt x="17" y="54"/>
                    <a:pt x="17" y="54"/>
                  </a:cubicBezTo>
                  <a:cubicBezTo>
                    <a:pt x="17" y="55"/>
                    <a:pt x="17" y="55"/>
                    <a:pt x="16" y="55"/>
                  </a:cubicBezTo>
                  <a:cubicBezTo>
                    <a:pt x="16" y="55"/>
                    <a:pt x="16" y="55"/>
                    <a:pt x="16" y="55"/>
                  </a:cubicBezTo>
                  <a:cubicBezTo>
                    <a:pt x="17" y="55"/>
                    <a:pt x="17" y="55"/>
                    <a:pt x="17" y="54"/>
                  </a:cubicBezTo>
                  <a:moveTo>
                    <a:pt x="21" y="50"/>
                  </a:moveTo>
                  <a:cubicBezTo>
                    <a:pt x="21" y="50"/>
                    <a:pt x="20" y="51"/>
                    <a:pt x="20" y="51"/>
                  </a:cubicBezTo>
                  <a:cubicBezTo>
                    <a:pt x="20" y="51"/>
                    <a:pt x="20" y="51"/>
                    <a:pt x="20" y="51"/>
                  </a:cubicBezTo>
                  <a:cubicBezTo>
                    <a:pt x="20" y="51"/>
                    <a:pt x="20" y="50"/>
                    <a:pt x="21" y="50"/>
                  </a:cubicBezTo>
                  <a:moveTo>
                    <a:pt x="33" y="33"/>
                  </a:moveTo>
                  <a:cubicBezTo>
                    <a:pt x="30" y="38"/>
                    <a:pt x="26" y="44"/>
                    <a:pt x="22" y="49"/>
                  </a:cubicBezTo>
                  <a:cubicBezTo>
                    <a:pt x="22" y="49"/>
                    <a:pt x="22" y="49"/>
                    <a:pt x="22" y="49"/>
                  </a:cubicBezTo>
                  <a:cubicBezTo>
                    <a:pt x="22" y="49"/>
                    <a:pt x="22" y="49"/>
                    <a:pt x="22" y="49"/>
                  </a:cubicBezTo>
                  <a:cubicBezTo>
                    <a:pt x="22" y="49"/>
                    <a:pt x="22" y="49"/>
                    <a:pt x="22" y="49"/>
                  </a:cubicBezTo>
                  <a:cubicBezTo>
                    <a:pt x="26" y="44"/>
                    <a:pt x="29" y="38"/>
                    <a:pt x="33" y="33"/>
                  </a:cubicBezTo>
                  <a:moveTo>
                    <a:pt x="39" y="21"/>
                  </a:moveTo>
                  <a:cubicBezTo>
                    <a:pt x="39" y="21"/>
                    <a:pt x="39" y="22"/>
                    <a:pt x="38" y="22"/>
                  </a:cubicBezTo>
                  <a:cubicBezTo>
                    <a:pt x="38" y="22"/>
                    <a:pt x="38" y="23"/>
                    <a:pt x="37" y="24"/>
                  </a:cubicBezTo>
                  <a:cubicBezTo>
                    <a:pt x="38" y="23"/>
                    <a:pt x="38" y="22"/>
                    <a:pt x="39" y="21"/>
                  </a:cubicBezTo>
                  <a:cubicBezTo>
                    <a:pt x="39" y="21"/>
                    <a:pt x="39" y="21"/>
                    <a:pt x="39" y="21"/>
                  </a:cubicBezTo>
                  <a:moveTo>
                    <a:pt x="46" y="0"/>
                  </a:moveTo>
                  <a:cubicBezTo>
                    <a:pt x="46" y="0"/>
                    <a:pt x="46" y="0"/>
                    <a:pt x="46" y="0"/>
                  </a:cubicBezTo>
                  <a:cubicBezTo>
                    <a:pt x="46" y="2"/>
                    <a:pt x="45" y="4"/>
                    <a:pt x="45" y="6"/>
                  </a:cubicBezTo>
                  <a:cubicBezTo>
                    <a:pt x="45" y="6"/>
                    <a:pt x="45" y="6"/>
                    <a:pt x="44" y="6"/>
                  </a:cubicBezTo>
                  <a:cubicBezTo>
                    <a:pt x="44" y="6"/>
                    <a:pt x="44" y="7"/>
                    <a:pt x="44" y="8"/>
                  </a:cubicBezTo>
                  <a:cubicBezTo>
                    <a:pt x="42" y="12"/>
                    <a:pt x="41" y="16"/>
                    <a:pt x="39" y="21"/>
                  </a:cubicBezTo>
                  <a:cubicBezTo>
                    <a:pt x="39" y="21"/>
                    <a:pt x="39" y="21"/>
                    <a:pt x="39" y="21"/>
                  </a:cubicBezTo>
                  <a:cubicBezTo>
                    <a:pt x="42" y="14"/>
                    <a:pt x="44" y="7"/>
                    <a:pt x="4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4" name="Freeform 428">
              <a:extLst>
                <a:ext uri="{FF2B5EF4-FFF2-40B4-BE49-F238E27FC236}">
                  <a16:creationId xmlns:a16="http://schemas.microsoft.com/office/drawing/2014/main" id="{5A32B520-0F8C-4F77-A91A-14585E22D02E}"/>
                </a:ext>
              </a:extLst>
            </p:cNvPr>
            <p:cNvSpPr>
              <a:spLocks noEditPoints="1"/>
            </p:cNvSpPr>
            <p:nvPr/>
          </p:nvSpPr>
          <p:spPr bwMode="auto">
            <a:xfrm>
              <a:off x="4718" y="3672"/>
              <a:ext cx="256" cy="269"/>
            </a:xfrm>
            <a:custGeom>
              <a:avLst/>
              <a:gdLst>
                <a:gd name="T0" fmla="*/ 67 w 107"/>
                <a:gd name="T1" fmla="*/ 75 h 113"/>
                <a:gd name="T2" fmla="*/ 66 w 107"/>
                <a:gd name="T3" fmla="*/ 75 h 113"/>
                <a:gd name="T4" fmla="*/ 67 w 107"/>
                <a:gd name="T5" fmla="*/ 75 h 113"/>
                <a:gd name="T6" fmla="*/ 67 w 107"/>
                <a:gd name="T7" fmla="*/ 75 h 113"/>
                <a:gd name="T8" fmla="*/ 70 w 107"/>
                <a:gd name="T9" fmla="*/ 72 h 113"/>
                <a:gd name="T10" fmla="*/ 68 w 107"/>
                <a:gd name="T11" fmla="*/ 74 h 113"/>
                <a:gd name="T12" fmla="*/ 69 w 107"/>
                <a:gd name="T13" fmla="*/ 73 h 113"/>
                <a:gd name="T14" fmla="*/ 70 w 107"/>
                <a:gd name="T15" fmla="*/ 72 h 113"/>
                <a:gd name="T16" fmla="*/ 81 w 107"/>
                <a:gd name="T17" fmla="*/ 60 h 113"/>
                <a:gd name="T18" fmla="*/ 80 w 107"/>
                <a:gd name="T19" fmla="*/ 61 h 113"/>
                <a:gd name="T20" fmla="*/ 78 w 107"/>
                <a:gd name="T21" fmla="*/ 63 h 113"/>
                <a:gd name="T22" fmla="*/ 78 w 107"/>
                <a:gd name="T23" fmla="*/ 63 h 113"/>
                <a:gd name="T24" fmla="*/ 81 w 107"/>
                <a:gd name="T25" fmla="*/ 60 h 113"/>
                <a:gd name="T26" fmla="*/ 81 w 107"/>
                <a:gd name="T27" fmla="*/ 60 h 113"/>
                <a:gd name="T28" fmla="*/ 58 w 107"/>
                <a:gd name="T29" fmla="*/ 55 h 113"/>
                <a:gd name="T30" fmla="*/ 41 w 107"/>
                <a:gd name="T31" fmla="*/ 70 h 113"/>
                <a:gd name="T32" fmla="*/ 26 w 107"/>
                <a:gd name="T33" fmla="*/ 79 h 113"/>
                <a:gd name="T34" fmla="*/ 11 w 107"/>
                <a:gd name="T35" fmla="*/ 87 h 113"/>
                <a:gd name="T36" fmla="*/ 10 w 107"/>
                <a:gd name="T37" fmla="*/ 88 h 113"/>
                <a:gd name="T38" fmla="*/ 2 w 107"/>
                <a:gd name="T39" fmla="*/ 113 h 113"/>
                <a:gd name="T40" fmla="*/ 0 w 107"/>
                <a:gd name="T41" fmla="*/ 113 h 113"/>
                <a:gd name="T42" fmla="*/ 6 w 107"/>
                <a:gd name="T43" fmla="*/ 111 h 113"/>
                <a:gd name="T44" fmla="*/ 61 w 107"/>
                <a:gd name="T45" fmla="*/ 80 h 113"/>
                <a:gd name="T46" fmla="*/ 61 w 107"/>
                <a:gd name="T47" fmla="*/ 80 h 113"/>
                <a:gd name="T48" fmla="*/ 61 w 107"/>
                <a:gd name="T49" fmla="*/ 80 h 113"/>
                <a:gd name="T50" fmla="*/ 63 w 107"/>
                <a:gd name="T51" fmla="*/ 79 h 113"/>
                <a:gd name="T52" fmla="*/ 59 w 107"/>
                <a:gd name="T53" fmla="*/ 62 h 113"/>
                <a:gd name="T54" fmla="*/ 58 w 107"/>
                <a:gd name="T55" fmla="*/ 55 h 113"/>
                <a:gd name="T56" fmla="*/ 69 w 107"/>
                <a:gd name="T57" fmla="*/ 41 h 113"/>
                <a:gd name="T58" fmla="*/ 66 w 107"/>
                <a:gd name="T59" fmla="*/ 45 h 113"/>
                <a:gd name="T60" fmla="*/ 65 w 107"/>
                <a:gd name="T61" fmla="*/ 47 h 113"/>
                <a:gd name="T62" fmla="*/ 71 w 107"/>
                <a:gd name="T63" fmla="*/ 71 h 113"/>
                <a:gd name="T64" fmla="*/ 71 w 107"/>
                <a:gd name="T65" fmla="*/ 71 h 113"/>
                <a:gd name="T66" fmla="*/ 72 w 107"/>
                <a:gd name="T67" fmla="*/ 70 h 113"/>
                <a:gd name="T68" fmla="*/ 72 w 107"/>
                <a:gd name="T69" fmla="*/ 70 h 113"/>
                <a:gd name="T70" fmla="*/ 75 w 107"/>
                <a:gd name="T71" fmla="*/ 67 h 113"/>
                <a:gd name="T72" fmla="*/ 76 w 107"/>
                <a:gd name="T73" fmla="*/ 66 h 113"/>
                <a:gd name="T74" fmla="*/ 71 w 107"/>
                <a:gd name="T75" fmla="*/ 49 h 113"/>
                <a:gd name="T76" fmla="*/ 69 w 107"/>
                <a:gd name="T77" fmla="*/ 41 h 113"/>
                <a:gd name="T78" fmla="*/ 99 w 107"/>
                <a:gd name="T79" fmla="*/ 31 h 113"/>
                <a:gd name="T80" fmla="*/ 99 w 107"/>
                <a:gd name="T81" fmla="*/ 31 h 113"/>
                <a:gd name="T82" fmla="*/ 97 w 107"/>
                <a:gd name="T83" fmla="*/ 35 h 113"/>
                <a:gd name="T84" fmla="*/ 94 w 107"/>
                <a:gd name="T85" fmla="*/ 42 h 113"/>
                <a:gd name="T86" fmla="*/ 89 w 107"/>
                <a:gd name="T87" fmla="*/ 49 h 113"/>
                <a:gd name="T88" fmla="*/ 85 w 107"/>
                <a:gd name="T89" fmla="*/ 55 h 113"/>
                <a:gd name="T90" fmla="*/ 83 w 107"/>
                <a:gd name="T91" fmla="*/ 58 h 113"/>
                <a:gd name="T92" fmla="*/ 83 w 107"/>
                <a:gd name="T93" fmla="*/ 58 h 113"/>
                <a:gd name="T94" fmla="*/ 94 w 107"/>
                <a:gd name="T95" fmla="*/ 42 h 113"/>
                <a:gd name="T96" fmla="*/ 98 w 107"/>
                <a:gd name="T97" fmla="*/ 33 h 113"/>
                <a:gd name="T98" fmla="*/ 99 w 107"/>
                <a:gd name="T99" fmla="*/ 31 h 113"/>
                <a:gd name="T100" fmla="*/ 107 w 107"/>
                <a:gd name="T101" fmla="*/ 9 h 113"/>
                <a:gd name="T102" fmla="*/ 107 w 107"/>
                <a:gd name="T103" fmla="*/ 10 h 113"/>
                <a:gd name="T104" fmla="*/ 106 w 107"/>
                <a:gd name="T105" fmla="*/ 15 h 113"/>
                <a:gd name="T106" fmla="*/ 107 w 107"/>
                <a:gd name="T107" fmla="*/ 9 h 113"/>
                <a:gd name="T108" fmla="*/ 88 w 107"/>
                <a:gd name="T109" fmla="*/ 0 h 113"/>
                <a:gd name="T110" fmla="*/ 86 w 107"/>
                <a:gd name="T111" fmla="*/ 7 h 113"/>
                <a:gd name="T112" fmla="*/ 100 w 107"/>
                <a:gd name="T113" fmla="*/ 29 h 113"/>
                <a:gd name="T114" fmla="*/ 100 w 107"/>
                <a:gd name="T115" fmla="*/ 30 h 113"/>
                <a:gd name="T116" fmla="*/ 105 w 107"/>
                <a:gd name="T117" fmla="*/ 17 h 113"/>
                <a:gd name="T118" fmla="*/ 104 w 107"/>
                <a:gd name="T119" fmla="*/ 19 h 113"/>
                <a:gd name="T120" fmla="*/ 103 w 107"/>
                <a:gd name="T121" fmla="*/ 21 h 113"/>
                <a:gd name="T122" fmla="*/ 88 w 107"/>
                <a:gd name="T12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7" h="113">
                  <a:moveTo>
                    <a:pt x="67" y="75"/>
                  </a:moveTo>
                  <a:cubicBezTo>
                    <a:pt x="66" y="75"/>
                    <a:pt x="66" y="75"/>
                    <a:pt x="66" y="75"/>
                  </a:cubicBezTo>
                  <a:cubicBezTo>
                    <a:pt x="67" y="75"/>
                    <a:pt x="67" y="75"/>
                    <a:pt x="67" y="75"/>
                  </a:cubicBezTo>
                  <a:cubicBezTo>
                    <a:pt x="67" y="75"/>
                    <a:pt x="67" y="75"/>
                    <a:pt x="67" y="75"/>
                  </a:cubicBezTo>
                  <a:moveTo>
                    <a:pt x="70" y="72"/>
                  </a:moveTo>
                  <a:cubicBezTo>
                    <a:pt x="69" y="73"/>
                    <a:pt x="69" y="73"/>
                    <a:pt x="68" y="74"/>
                  </a:cubicBezTo>
                  <a:cubicBezTo>
                    <a:pt x="68" y="73"/>
                    <a:pt x="68" y="73"/>
                    <a:pt x="69" y="73"/>
                  </a:cubicBezTo>
                  <a:cubicBezTo>
                    <a:pt x="69" y="73"/>
                    <a:pt x="69" y="73"/>
                    <a:pt x="70" y="72"/>
                  </a:cubicBezTo>
                  <a:moveTo>
                    <a:pt x="81" y="60"/>
                  </a:moveTo>
                  <a:cubicBezTo>
                    <a:pt x="81" y="60"/>
                    <a:pt x="81" y="60"/>
                    <a:pt x="80" y="61"/>
                  </a:cubicBezTo>
                  <a:cubicBezTo>
                    <a:pt x="79" y="62"/>
                    <a:pt x="79" y="63"/>
                    <a:pt x="78" y="63"/>
                  </a:cubicBezTo>
                  <a:cubicBezTo>
                    <a:pt x="78" y="63"/>
                    <a:pt x="78" y="63"/>
                    <a:pt x="78" y="63"/>
                  </a:cubicBezTo>
                  <a:cubicBezTo>
                    <a:pt x="79" y="62"/>
                    <a:pt x="80" y="61"/>
                    <a:pt x="81" y="60"/>
                  </a:cubicBezTo>
                  <a:cubicBezTo>
                    <a:pt x="81" y="60"/>
                    <a:pt x="81" y="60"/>
                    <a:pt x="81" y="60"/>
                  </a:cubicBezTo>
                  <a:moveTo>
                    <a:pt x="58" y="55"/>
                  </a:moveTo>
                  <a:cubicBezTo>
                    <a:pt x="53" y="60"/>
                    <a:pt x="47" y="65"/>
                    <a:pt x="41" y="70"/>
                  </a:cubicBezTo>
                  <a:cubicBezTo>
                    <a:pt x="36" y="73"/>
                    <a:pt x="31" y="76"/>
                    <a:pt x="26" y="79"/>
                  </a:cubicBezTo>
                  <a:cubicBezTo>
                    <a:pt x="21" y="82"/>
                    <a:pt x="16" y="85"/>
                    <a:pt x="11" y="87"/>
                  </a:cubicBezTo>
                  <a:cubicBezTo>
                    <a:pt x="11" y="88"/>
                    <a:pt x="11" y="88"/>
                    <a:pt x="10" y="88"/>
                  </a:cubicBezTo>
                  <a:cubicBezTo>
                    <a:pt x="7" y="98"/>
                    <a:pt x="4" y="106"/>
                    <a:pt x="2" y="113"/>
                  </a:cubicBezTo>
                  <a:cubicBezTo>
                    <a:pt x="2" y="113"/>
                    <a:pt x="1" y="113"/>
                    <a:pt x="0" y="113"/>
                  </a:cubicBezTo>
                  <a:cubicBezTo>
                    <a:pt x="2" y="112"/>
                    <a:pt x="4" y="112"/>
                    <a:pt x="6" y="111"/>
                  </a:cubicBezTo>
                  <a:cubicBezTo>
                    <a:pt x="27" y="105"/>
                    <a:pt x="45" y="94"/>
                    <a:pt x="61" y="80"/>
                  </a:cubicBezTo>
                  <a:cubicBezTo>
                    <a:pt x="61" y="80"/>
                    <a:pt x="61" y="80"/>
                    <a:pt x="61" y="80"/>
                  </a:cubicBezTo>
                  <a:cubicBezTo>
                    <a:pt x="61" y="80"/>
                    <a:pt x="61" y="80"/>
                    <a:pt x="61" y="80"/>
                  </a:cubicBezTo>
                  <a:cubicBezTo>
                    <a:pt x="63" y="79"/>
                    <a:pt x="63" y="79"/>
                    <a:pt x="63" y="79"/>
                  </a:cubicBezTo>
                  <a:cubicBezTo>
                    <a:pt x="61" y="72"/>
                    <a:pt x="60" y="67"/>
                    <a:pt x="59" y="62"/>
                  </a:cubicBezTo>
                  <a:cubicBezTo>
                    <a:pt x="59" y="59"/>
                    <a:pt x="58" y="57"/>
                    <a:pt x="58" y="55"/>
                  </a:cubicBezTo>
                  <a:moveTo>
                    <a:pt x="69" y="41"/>
                  </a:moveTo>
                  <a:cubicBezTo>
                    <a:pt x="68" y="43"/>
                    <a:pt x="67" y="44"/>
                    <a:pt x="66" y="45"/>
                  </a:cubicBezTo>
                  <a:cubicBezTo>
                    <a:pt x="66" y="46"/>
                    <a:pt x="66" y="46"/>
                    <a:pt x="65" y="47"/>
                  </a:cubicBezTo>
                  <a:cubicBezTo>
                    <a:pt x="67" y="56"/>
                    <a:pt x="69" y="64"/>
                    <a:pt x="71" y="71"/>
                  </a:cubicBezTo>
                  <a:cubicBezTo>
                    <a:pt x="71" y="71"/>
                    <a:pt x="71" y="71"/>
                    <a:pt x="71" y="71"/>
                  </a:cubicBezTo>
                  <a:cubicBezTo>
                    <a:pt x="71" y="71"/>
                    <a:pt x="71" y="70"/>
                    <a:pt x="72" y="70"/>
                  </a:cubicBezTo>
                  <a:cubicBezTo>
                    <a:pt x="72" y="70"/>
                    <a:pt x="72" y="70"/>
                    <a:pt x="72" y="70"/>
                  </a:cubicBezTo>
                  <a:cubicBezTo>
                    <a:pt x="73" y="69"/>
                    <a:pt x="74" y="68"/>
                    <a:pt x="75" y="67"/>
                  </a:cubicBezTo>
                  <a:cubicBezTo>
                    <a:pt x="75" y="66"/>
                    <a:pt x="76" y="66"/>
                    <a:pt x="76" y="66"/>
                  </a:cubicBezTo>
                  <a:cubicBezTo>
                    <a:pt x="74" y="60"/>
                    <a:pt x="73" y="54"/>
                    <a:pt x="71" y="49"/>
                  </a:cubicBezTo>
                  <a:cubicBezTo>
                    <a:pt x="71" y="46"/>
                    <a:pt x="70" y="44"/>
                    <a:pt x="69" y="41"/>
                  </a:cubicBezTo>
                  <a:moveTo>
                    <a:pt x="99" y="31"/>
                  </a:moveTo>
                  <a:cubicBezTo>
                    <a:pt x="99" y="31"/>
                    <a:pt x="99" y="31"/>
                    <a:pt x="99" y="31"/>
                  </a:cubicBezTo>
                  <a:cubicBezTo>
                    <a:pt x="99" y="32"/>
                    <a:pt x="98" y="34"/>
                    <a:pt x="97" y="35"/>
                  </a:cubicBezTo>
                  <a:cubicBezTo>
                    <a:pt x="96" y="37"/>
                    <a:pt x="95" y="39"/>
                    <a:pt x="94" y="42"/>
                  </a:cubicBezTo>
                  <a:cubicBezTo>
                    <a:pt x="92" y="44"/>
                    <a:pt x="91" y="46"/>
                    <a:pt x="89" y="49"/>
                  </a:cubicBezTo>
                  <a:cubicBezTo>
                    <a:pt x="88" y="51"/>
                    <a:pt x="86" y="53"/>
                    <a:pt x="85" y="55"/>
                  </a:cubicBezTo>
                  <a:cubicBezTo>
                    <a:pt x="84" y="56"/>
                    <a:pt x="83" y="57"/>
                    <a:pt x="83" y="58"/>
                  </a:cubicBezTo>
                  <a:cubicBezTo>
                    <a:pt x="83" y="58"/>
                    <a:pt x="83" y="58"/>
                    <a:pt x="83" y="58"/>
                  </a:cubicBezTo>
                  <a:cubicBezTo>
                    <a:pt x="87" y="53"/>
                    <a:pt x="91" y="47"/>
                    <a:pt x="94" y="42"/>
                  </a:cubicBezTo>
                  <a:cubicBezTo>
                    <a:pt x="95" y="39"/>
                    <a:pt x="97" y="36"/>
                    <a:pt x="98" y="33"/>
                  </a:cubicBezTo>
                  <a:cubicBezTo>
                    <a:pt x="99" y="32"/>
                    <a:pt x="99" y="31"/>
                    <a:pt x="99" y="31"/>
                  </a:cubicBezTo>
                  <a:moveTo>
                    <a:pt x="107" y="9"/>
                  </a:moveTo>
                  <a:cubicBezTo>
                    <a:pt x="107" y="10"/>
                    <a:pt x="107" y="10"/>
                    <a:pt x="107" y="10"/>
                  </a:cubicBezTo>
                  <a:cubicBezTo>
                    <a:pt x="106" y="11"/>
                    <a:pt x="106" y="13"/>
                    <a:pt x="106" y="15"/>
                  </a:cubicBezTo>
                  <a:cubicBezTo>
                    <a:pt x="106" y="13"/>
                    <a:pt x="107" y="11"/>
                    <a:pt x="107" y="9"/>
                  </a:cubicBezTo>
                  <a:moveTo>
                    <a:pt x="88" y="0"/>
                  </a:moveTo>
                  <a:cubicBezTo>
                    <a:pt x="87" y="2"/>
                    <a:pt x="87" y="5"/>
                    <a:pt x="86" y="7"/>
                  </a:cubicBezTo>
                  <a:cubicBezTo>
                    <a:pt x="90" y="14"/>
                    <a:pt x="95" y="21"/>
                    <a:pt x="100" y="29"/>
                  </a:cubicBezTo>
                  <a:cubicBezTo>
                    <a:pt x="100" y="29"/>
                    <a:pt x="100" y="29"/>
                    <a:pt x="100" y="30"/>
                  </a:cubicBezTo>
                  <a:cubicBezTo>
                    <a:pt x="102" y="25"/>
                    <a:pt x="103" y="21"/>
                    <a:pt x="105" y="17"/>
                  </a:cubicBezTo>
                  <a:cubicBezTo>
                    <a:pt x="105" y="18"/>
                    <a:pt x="104" y="19"/>
                    <a:pt x="104" y="19"/>
                  </a:cubicBezTo>
                  <a:cubicBezTo>
                    <a:pt x="104" y="21"/>
                    <a:pt x="103" y="21"/>
                    <a:pt x="103" y="21"/>
                  </a:cubicBezTo>
                  <a:cubicBezTo>
                    <a:pt x="97" y="14"/>
                    <a:pt x="92" y="7"/>
                    <a:pt x="88"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5" name="Freeform 429">
              <a:extLst>
                <a:ext uri="{FF2B5EF4-FFF2-40B4-BE49-F238E27FC236}">
                  <a16:creationId xmlns:a16="http://schemas.microsoft.com/office/drawing/2014/main" id="{92CE9227-37A2-4FBD-8F61-58AECFF66F54}"/>
                </a:ext>
              </a:extLst>
            </p:cNvPr>
            <p:cNvSpPr>
              <a:spLocks/>
            </p:cNvSpPr>
            <p:nvPr/>
          </p:nvSpPr>
          <p:spPr bwMode="auto">
            <a:xfrm>
              <a:off x="4883" y="3688"/>
              <a:ext cx="74" cy="141"/>
            </a:xfrm>
            <a:custGeom>
              <a:avLst/>
              <a:gdLst>
                <a:gd name="T0" fmla="*/ 17 w 31"/>
                <a:gd name="T1" fmla="*/ 0 h 59"/>
                <a:gd name="T2" fmla="*/ 14 w 31"/>
                <a:gd name="T3" fmla="*/ 9 h 59"/>
                <a:gd name="T4" fmla="*/ 0 w 31"/>
                <a:gd name="T5" fmla="*/ 34 h 59"/>
                <a:gd name="T6" fmla="*/ 2 w 31"/>
                <a:gd name="T7" fmla="*/ 42 h 59"/>
                <a:gd name="T8" fmla="*/ 7 w 31"/>
                <a:gd name="T9" fmla="*/ 59 h 59"/>
                <a:gd name="T10" fmla="*/ 7 w 31"/>
                <a:gd name="T11" fmla="*/ 59 h 59"/>
                <a:gd name="T12" fmla="*/ 7 w 31"/>
                <a:gd name="T13" fmla="*/ 59 h 59"/>
                <a:gd name="T14" fmla="*/ 8 w 31"/>
                <a:gd name="T15" fmla="*/ 57 h 59"/>
                <a:gd name="T16" fmla="*/ 9 w 31"/>
                <a:gd name="T17" fmla="*/ 56 h 59"/>
                <a:gd name="T18" fmla="*/ 11 w 31"/>
                <a:gd name="T19" fmla="*/ 54 h 59"/>
                <a:gd name="T20" fmla="*/ 12 w 31"/>
                <a:gd name="T21" fmla="*/ 53 h 59"/>
                <a:gd name="T22" fmla="*/ 13 w 31"/>
                <a:gd name="T23" fmla="*/ 52 h 59"/>
                <a:gd name="T24" fmla="*/ 14 w 31"/>
                <a:gd name="T25" fmla="*/ 51 h 59"/>
                <a:gd name="T26" fmla="*/ 14 w 31"/>
                <a:gd name="T27" fmla="*/ 51 h 59"/>
                <a:gd name="T28" fmla="*/ 16 w 31"/>
                <a:gd name="T29" fmla="*/ 48 h 59"/>
                <a:gd name="T30" fmla="*/ 20 w 31"/>
                <a:gd name="T31" fmla="*/ 42 h 59"/>
                <a:gd name="T32" fmla="*/ 25 w 31"/>
                <a:gd name="T33" fmla="*/ 35 h 59"/>
                <a:gd name="T34" fmla="*/ 28 w 31"/>
                <a:gd name="T35" fmla="*/ 28 h 59"/>
                <a:gd name="T36" fmla="*/ 30 w 31"/>
                <a:gd name="T37" fmla="*/ 24 h 59"/>
                <a:gd name="T38" fmla="*/ 30 w 31"/>
                <a:gd name="T39" fmla="*/ 24 h 59"/>
                <a:gd name="T40" fmla="*/ 31 w 31"/>
                <a:gd name="T41" fmla="*/ 23 h 59"/>
                <a:gd name="T42" fmla="*/ 31 w 31"/>
                <a:gd name="T43" fmla="*/ 23 h 59"/>
                <a:gd name="T44" fmla="*/ 31 w 31"/>
                <a:gd name="T45" fmla="*/ 23 h 59"/>
                <a:gd name="T46" fmla="*/ 31 w 31"/>
                <a:gd name="T47" fmla="*/ 22 h 59"/>
                <a:gd name="T48" fmla="*/ 17 w 31"/>
                <a:gd name="T4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59">
                  <a:moveTo>
                    <a:pt x="17" y="0"/>
                  </a:moveTo>
                  <a:cubicBezTo>
                    <a:pt x="16" y="3"/>
                    <a:pt x="16" y="6"/>
                    <a:pt x="14" y="9"/>
                  </a:cubicBezTo>
                  <a:cubicBezTo>
                    <a:pt x="11" y="18"/>
                    <a:pt x="6" y="26"/>
                    <a:pt x="0" y="34"/>
                  </a:cubicBezTo>
                  <a:cubicBezTo>
                    <a:pt x="1" y="37"/>
                    <a:pt x="2" y="39"/>
                    <a:pt x="2" y="42"/>
                  </a:cubicBezTo>
                  <a:cubicBezTo>
                    <a:pt x="4" y="47"/>
                    <a:pt x="5" y="53"/>
                    <a:pt x="7" y="59"/>
                  </a:cubicBezTo>
                  <a:cubicBezTo>
                    <a:pt x="7" y="59"/>
                    <a:pt x="7" y="59"/>
                    <a:pt x="7" y="59"/>
                  </a:cubicBezTo>
                  <a:cubicBezTo>
                    <a:pt x="7" y="59"/>
                    <a:pt x="7" y="59"/>
                    <a:pt x="7" y="59"/>
                  </a:cubicBezTo>
                  <a:cubicBezTo>
                    <a:pt x="7" y="58"/>
                    <a:pt x="8" y="58"/>
                    <a:pt x="8" y="57"/>
                  </a:cubicBezTo>
                  <a:cubicBezTo>
                    <a:pt x="9" y="57"/>
                    <a:pt x="9" y="57"/>
                    <a:pt x="9" y="56"/>
                  </a:cubicBezTo>
                  <a:cubicBezTo>
                    <a:pt x="10" y="56"/>
                    <a:pt x="10" y="55"/>
                    <a:pt x="11" y="54"/>
                  </a:cubicBezTo>
                  <a:cubicBezTo>
                    <a:pt x="12" y="53"/>
                    <a:pt x="12" y="53"/>
                    <a:pt x="12" y="53"/>
                  </a:cubicBezTo>
                  <a:cubicBezTo>
                    <a:pt x="12" y="53"/>
                    <a:pt x="13" y="52"/>
                    <a:pt x="13" y="52"/>
                  </a:cubicBezTo>
                  <a:cubicBezTo>
                    <a:pt x="13" y="52"/>
                    <a:pt x="13" y="51"/>
                    <a:pt x="14" y="51"/>
                  </a:cubicBezTo>
                  <a:cubicBezTo>
                    <a:pt x="14" y="51"/>
                    <a:pt x="14" y="51"/>
                    <a:pt x="14" y="51"/>
                  </a:cubicBezTo>
                  <a:cubicBezTo>
                    <a:pt x="14" y="50"/>
                    <a:pt x="15" y="49"/>
                    <a:pt x="16" y="48"/>
                  </a:cubicBezTo>
                  <a:cubicBezTo>
                    <a:pt x="17" y="46"/>
                    <a:pt x="19" y="44"/>
                    <a:pt x="20" y="42"/>
                  </a:cubicBezTo>
                  <a:cubicBezTo>
                    <a:pt x="22" y="39"/>
                    <a:pt x="23" y="37"/>
                    <a:pt x="25" y="35"/>
                  </a:cubicBezTo>
                  <a:cubicBezTo>
                    <a:pt x="26" y="32"/>
                    <a:pt x="27" y="30"/>
                    <a:pt x="28" y="28"/>
                  </a:cubicBezTo>
                  <a:cubicBezTo>
                    <a:pt x="29" y="27"/>
                    <a:pt x="30" y="25"/>
                    <a:pt x="30" y="24"/>
                  </a:cubicBezTo>
                  <a:cubicBezTo>
                    <a:pt x="30" y="24"/>
                    <a:pt x="30" y="24"/>
                    <a:pt x="30" y="24"/>
                  </a:cubicBezTo>
                  <a:cubicBezTo>
                    <a:pt x="31" y="24"/>
                    <a:pt x="31" y="23"/>
                    <a:pt x="31" y="23"/>
                  </a:cubicBezTo>
                  <a:cubicBezTo>
                    <a:pt x="31" y="23"/>
                    <a:pt x="31" y="23"/>
                    <a:pt x="31" y="23"/>
                  </a:cubicBezTo>
                  <a:cubicBezTo>
                    <a:pt x="31" y="23"/>
                    <a:pt x="31" y="23"/>
                    <a:pt x="31" y="23"/>
                  </a:cubicBezTo>
                  <a:cubicBezTo>
                    <a:pt x="31" y="22"/>
                    <a:pt x="31" y="22"/>
                    <a:pt x="31" y="22"/>
                  </a:cubicBezTo>
                  <a:cubicBezTo>
                    <a:pt x="26" y="14"/>
                    <a:pt x="21" y="7"/>
                    <a:pt x="17"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6" name="Freeform 430">
              <a:extLst>
                <a:ext uri="{FF2B5EF4-FFF2-40B4-BE49-F238E27FC236}">
                  <a16:creationId xmlns:a16="http://schemas.microsoft.com/office/drawing/2014/main" id="{94014B2A-8187-4532-9878-B353E35A516C}"/>
                </a:ext>
              </a:extLst>
            </p:cNvPr>
            <p:cNvSpPr>
              <a:spLocks/>
            </p:cNvSpPr>
            <p:nvPr/>
          </p:nvSpPr>
          <p:spPr bwMode="auto">
            <a:xfrm>
              <a:off x="4857" y="3784"/>
              <a:ext cx="31" cy="76"/>
            </a:xfrm>
            <a:custGeom>
              <a:avLst/>
              <a:gdLst>
                <a:gd name="T0" fmla="*/ 7 w 13"/>
                <a:gd name="T1" fmla="*/ 0 h 32"/>
                <a:gd name="T2" fmla="*/ 0 w 13"/>
                <a:gd name="T3" fmla="*/ 8 h 32"/>
                <a:gd name="T4" fmla="*/ 1 w 13"/>
                <a:gd name="T5" fmla="*/ 15 h 32"/>
                <a:gd name="T6" fmla="*/ 5 w 13"/>
                <a:gd name="T7" fmla="*/ 32 h 32"/>
                <a:gd name="T8" fmla="*/ 5 w 13"/>
                <a:gd name="T9" fmla="*/ 32 h 32"/>
                <a:gd name="T10" fmla="*/ 5 w 13"/>
                <a:gd name="T11" fmla="*/ 31 h 32"/>
                <a:gd name="T12" fmla="*/ 7 w 13"/>
                <a:gd name="T13" fmla="*/ 30 h 32"/>
                <a:gd name="T14" fmla="*/ 8 w 13"/>
                <a:gd name="T15" fmla="*/ 28 h 32"/>
                <a:gd name="T16" fmla="*/ 9 w 13"/>
                <a:gd name="T17" fmla="*/ 28 h 32"/>
                <a:gd name="T18" fmla="*/ 10 w 13"/>
                <a:gd name="T19" fmla="*/ 27 h 32"/>
                <a:gd name="T20" fmla="*/ 12 w 13"/>
                <a:gd name="T21" fmla="*/ 25 h 32"/>
                <a:gd name="T22" fmla="*/ 12 w 13"/>
                <a:gd name="T23" fmla="*/ 25 h 32"/>
                <a:gd name="T24" fmla="*/ 12 w 13"/>
                <a:gd name="T25" fmla="*/ 25 h 32"/>
                <a:gd name="T26" fmla="*/ 13 w 13"/>
                <a:gd name="T27" fmla="*/ 24 h 32"/>
                <a:gd name="T28" fmla="*/ 13 w 13"/>
                <a:gd name="T29" fmla="*/ 24 h 32"/>
                <a:gd name="T30" fmla="*/ 13 w 13"/>
                <a:gd name="T31" fmla="*/ 24 h 32"/>
                <a:gd name="T32" fmla="*/ 7 w 13"/>
                <a:gd name="T3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32">
                  <a:moveTo>
                    <a:pt x="7" y="0"/>
                  </a:moveTo>
                  <a:cubicBezTo>
                    <a:pt x="5" y="2"/>
                    <a:pt x="2" y="5"/>
                    <a:pt x="0" y="8"/>
                  </a:cubicBezTo>
                  <a:cubicBezTo>
                    <a:pt x="0" y="10"/>
                    <a:pt x="1" y="12"/>
                    <a:pt x="1" y="15"/>
                  </a:cubicBezTo>
                  <a:cubicBezTo>
                    <a:pt x="2" y="20"/>
                    <a:pt x="3" y="25"/>
                    <a:pt x="5" y="32"/>
                  </a:cubicBezTo>
                  <a:cubicBezTo>
                    <a:pt x="5" y="32"/>
                    <a:pt x="5" y="32"/>
                    <a:pt x="5" y="32"/>
                  </a:cubicBezTo>
                  <a:cubicBezTo>
                    <a:pt x="5" y="32"/>
                    <a:pt x="5" y="31"/>
                    <a:pt x="5" y="31"/>
                  </a:cubicBezTo>
                  <a:cubicBezTo>
                    <a:pt x="6" y="31"/>
                    <a:pt x="6" y="30"/>
                    <a:pt x="7" y="30"/>
                  </a:cubicBezTo>
                  <a:cubicBezTo>
                    <a:pt x="7" y="29"/>
                    <a:pt x="8" y="29"/>
                    <a:pt x="8" y="28"/>
                  </a:cubicBezTo>
                  <a:cubicBezTo>
                    <a:pt x="8" y="28"/>
                    <a:pt x="8" y="28"/>
                    <a:pt x="9" y="28"/>
                  </a:cubicBezTo>
                  <a:cubicBezTo>
                    <a:pt x="9" y="28"/>
                    <a:pt x="10" y="27"/>
                    <a:pt x="10" y="27"/>
                  </a:cubicBezTo>
                  <a:cubicBezTo>
                    <a:pt x="11" y="26"/>
                    <a:pt x="11" y="26"/>
                    <a:pt x="12" y="25"/>
                  </a:cubicBezTo>
                  <a:cubicBezTo>
                    <a:pt x="12" y="25"/>
                    <a:pt x="12" y="25"/>
                    <a:pt x="12" y="25"/>
                  </a:cubicBezTo>
                  <a:cubicBezTo>
                    <a:pt x="12" y="25"/>
                    <a:pt x="12" y="25"/>
                    <a:pt x="12" y="25"/>
                  </a:cubicBezTo>
                  <a:cubicBezTo>
                    <a:pt x="12" y="24"/>
                    <a:pt x="13" y="24"/>
                    <a:pt x="13" y="24"/>
                  </a:cubicBezTo>
                  <a:cubicBezTo>
                    <a:pt x="13" y="24"/>
                    <a:pt x="13" y="24"/>
                    <a:pt x="13" y="24"/>
                  </a:cubicBezTo>
                  <a:cubicBezTo>
                    <a:pt x="13" y="24"/>
                    <a:pt x="13" y="24"/>
                    <a:pt x="13" y="24"/>
                  </a:cubicBezTo>
                  <a:cubicBezTo>
                    <a:pt x="11" y="17"/>
                    <a:pt x="9" y="9"/>
                    <a:pt x="7"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7" name="Freeform 431">
              <a:extLst>
                <a:ext uri="{FF2B5EF4-FFF2-40B4-BE49-F238E27FC236}">
                  <a16:creationId xmlns:a16="http://schemas.microsoft.com/office/drawing/2014/main" id="{BB5FE794-FE8C-47C8-9414-E560A2D29B3D}"/>
                </a:ext>
              </a:extLst>
            </p:cNvPr>
            <p:cNvSpPr>
              <a:spLocks/>
            </p:cNvSpPr>
            <p:nvPr/>
          </p:nvSpPr>
          <p:spPr bwMode="auto">
            <a:xfrm>
              <a:off x="4341" y="3683"/>
              <a:ext cx="38" cy="27"/>
            </a:xfrm>
            <a:custGeom>
              <a:avLst/>
              <a:gdLst>
                <a:gd name="T0" fmla="*/ 0 w 16"/>
                <a:gd name="T1" fmla="*/ 0 h 11"/>
                <a:gd name="T2" fmla="*/ 1 w 16"/>
                <a:gd name="T3" fmla="*/ 2 h 11"/>
                <a:gd name="T4" fmla="*/ 2 w 16"/>
                <a:gd name="T5" fmla="*/ 6 h 11"/>
                <a:gd name="T6" fmla="*/ 2 w 16"/>
                <a:gd name="T7" fmla="*/ 6 h 11"/>
                <a:gd name="T8" fmla="*/ 16 w 16"/>
                <a:gd name="T9" fmla="*/ 11 h 11"/>
                <a:gd name="T10" fmla="*/ 14 w 16"/>
                <a:gd name="T11" fmla="*/ 4 h 11"/>
                <a:gd name="T12" fmla="*/ 13 w 16"/>
                <a:gd name="T13" fmla="*/ 4 h 11"/>
                <a:gd name="T14" fmla="*/ 0 w 1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0" y="0"/>
                  </a:moveTo>
                  <a:cubicBezTo>
                    <a:pt x="0" y="0"/>
                    <a:pt x="1" y="1"/>
                    <a:pt x="1" y="2"/>
                  </a:cubicBezTo>
                  <a:cubicBezTo>
                    <a:pt x="1" y="3"/>
                    <a:pt x="1" y="5"/>
                    <a:pt x="2" y="6"/>
                  </a:cubicBezTo>
                  <a:cubicBezTo>
                    <a:pt x="2" y="6"/>
                    <a:pt x="2" y="6"/>
                    <a:pt x="2" y="6"/>
                  </a:cubicBezTo>
                  <a:cubicBezTo>
                    <a:pt x="7" y="7"/>
                    <a:pt x="12" y="9"/>
                    <a:pt x="16" y="11"/>
                  </a:cubicBezTo>
                  <a:cubicBezTo>
                    <a:pt x="15" y="9"/>
                    <a:pt x="15" y="6"/>
                    <a:pt x="14" y="4"/>
                  </a:cubicBezTo>
                  <a:cubicBezTo>
                    <a:pt x="14" y="4"/>
                    <a:pt x="13" y="4"/>
                    <a:pt x="13" y="4"/>
                  </a:cubicBezTo>
                  <a:cubicBezTo>
                    <a:pt x="8" y="2"/>
                    <a:pt x="4"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8" name="Freeform 432">
              <a:extLst>
                <a:ext uri="{FF2B5EF4-FFF2-40B4-BE49-F238E27FC236}">
                  <a16:creationId xmlns:a16="http://schemas.microsoft.com/office/drawing/2014/main" id="{CE577E53-3688-4400-AFB1-FDADB87825F8}"/>
                </a:ext>
              </a:extLst>
            </p:cNvPr>
            <p:cNvSpPr>
              <a:spLocks/>
            </p:cNvSpPr>
            <p:nvPr/>
          </p:nvSpPr>
          <p:spPr bwMode="auto">
            <a:xfrm>
              <a:off x="4344" y="3688"/>
              <a:ext cx="2" cy="10"/>
            </a:xfrm>
            <a:custGeom>
              <a:avLst/>
              <a:gdLst>
                <a:gd name="T0" fmla="*/ 0 w 1"/>
                <a:gd name="T1" fmla="*/ 0 h 4"/>
                <a:gd name="T2" fmla="*/ 1 w 1"/>
                <a:gd name="T3" fmla="*/ 4 h 4"/>
                <a:gd name="T4" fmla="*/ 1 w 1"/>
                <a:gd name="T5" fmla="*/ 4 h 4"/>
                <a:gd name="T6" fmla="*/ 1 w 1"/>
                <a:gd name="T7" fmla="*/ 4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2"/>
                    <a:pt x="0" y="3"/>
                    <a:pt x="1" y="4"/>
                  </a:cubicBezTo>
                  <a:cubicBezTo>
                    <a:pt x="1" y="4"/>
                    <a:pt x="1" y="4"/>
                    <a:pt x="1" y="4"/>
                  </a:cubicBezTo>
                  <a:cubicBezTo>
                    <a:pt x="1" y="4"/>
                    <a:pt x="1" y="4"/>
                    <a:pt x="1" y="4"/>
                  </a:cubicBezTo>
                  <a:cubicBezTo>
                    <a:pt x="0" y="3"/>
                    <a:pt x="0" y="1"/>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9" name="Freeform 433">
              <a:extLst>
                <a:ext uri="{FF2B5EF4-FFF2-40B4-BE49-F238E27FC236}">
                  <a16:creationId xmlns:a16="http://schemas.microsoft.com/office/drawing/2014/main" id="{140A704E-2BDB-4178-94B5-54C8006A0DD8}"/>
                </a:ext>
              </a:extLst>
            </p:cNvPr>
            <p:cNvSpPr>
              <a:spLocks/>
            </p:cNvSpPr>
            <p:nvPr/>
          </p:nvSpPr>
          <p:spPr bwMode="auto">
            <a:xfrm>
              <a:off x="4532" y="3695"/>
              <a:ext cx="57" cy="17"/>
            </a:xfrm>
            <a:custGeom>
              <a:avLst/>
              <a:gdLst>
                <a:gd name="T0" fmla="*/ 0 w 24"/>
                <a:gd name="T1" fmla="*/ 0 h 7"/>
                <a:gd name="T2" fmla="*/ 3 w 24"/>
                <a:gd name="T3" fmla="*/ 4 h 7"/>
                <a:gd name="T4" fmla="*/ 5 w 24"/>
                <a:gd name="T5" fmla="*/ 7 h 7"/>
                <a:gd name="T6" fmla="*/ 24 w 24"/>
                <a:gd name="T7" fmla="*/ 5 h 7"/>
                <a:gd name="T8" fmla="*/ 18 w 24"/>
                <a:gd name="T9" fmla="*/ 0 h 7"/>
                <a:gd name="T10" fmla="*/ 11 w 24"/>
                <a:gd name="T11" fmla="*/ 0 h 7"/>
                <a:gd name="T12" fmla="*/ 0 w 2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24" h="7">
                  <a:moveTo>
                    <a:pt x="0" y="0"/>
                  </a:moveTo>
                  <a:cubicBezTo>
                    <a:pt x="1" y="1"/>
                    <a:pt x="2" y="3"/>
                    <a:pt x="3" y="4"/>
                  </a:cubicBezTo>
                  <a:cubicBezTo>
                    <a:pt x="3" y="5"/>
                    <a:pt x="4" y="6"/>
                    <a:pt x="5" y="7"/>
                  </a:cubicBezTo>
                  <a:cubicBezTo>
                    <a:pt x="12" y="6"/>
                    <a:pt x="18" y="6"/>
                    <a:pt x="24" y="5"/>
                  </a:cubicBezTo>
                  <a:cubicBezTo>
                    <a:pt x="22" y="3"/>
                    <a:pt x="20" y="2"/>
                    <a:pt x="18" y="0"/>
                  </a:cubicBezTo>
                  <a:cubicBezTo>
                    <a:pt x="16" y="0"/>
                    <a:pt x="13" y="0"/>
                    <a:pt x="11" y="0"/>
                  </a:cubicBezTo>
                  <a:cubicBezTo>
                    <a:pt x="8" y="0"/>
                    <a:pt x="4"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0" name="Freeform 434">
              <a:extLst>
                <a:ext uri="{FF2B5EF4-FFF2-40B4-BE49-F238E27FC236}">
                  <a16:creationId xmlns:a16="http://schemas.microsoft.com/office/drawing/2014/main" id="{8736F6BD-2E53-4D05-B059-B32E03F7F19A}"/>
                </a:ext>
              </a:extLst>
            </p:cNvPr>
            <p:cNvSpPr>
              <a:spLocks noEditPoints="1"/>
            </p:cNvSpPr>
            <p:nvPr/>
          </p:nvSpPr>
          <p:spPr bwMode="auto">
            <a:xfrm>
              <a:off x="4866" y="3700"/>
              <a:ext cx="3" cy="7"/>
            </a:xfrm>
            <a:custGeom>
              <a:avLst/>
              <a:gdLst>
                <a:gd name="T0" fmla="*/ 0 w 1"/>
                <a:gd name="T1" fmla="*/ 3 h 3"/>
                <a:gd name="T2" fmla="*/ 0 w 1"/>
                <a:gd name="T3" fmla="*/ 3 h 3"/>
                <a:gd name="T4" fmla="*/ 0 w 1"/>
                <a:gd name="T5" fmla="*/ 3 h 3"/>
                <a:gd name="T6" fmla="*/ 0 w 1"/>
                <a:gd name="T7" fmla="*/ 3 h 3"/>
                <a:gd name="T8" fmla="*/ 1 w 1"/>
                <a:gd name="T9" fmla="*/ 0 h 3"/>
                <a:gd name="T10" fmla="*/ 1 w 1"/>
                <a:gd name="T11" fmla="*/ 0 h 3"/>
                <a:gd name="T12" fmla="*/ 0 w 1"/>
                <a:gd name="T13" fmla="*/ 1 h 3"/>
                <a:gd name="T14" fmla="*/ 1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3"/>
                  </a:moveTo>
                  <a:cubicBezTo>
                    <a:pt x="0" y="3"/>
                    <a:pt x="0" y="3"/>
                    <a:pt x="0" y="3"/>
                  </a:cubicBezTo>
                  <a:cubicBezTo>
                    <a:pt x="0" y="3"/>
                    <a:pt x="0" y="3"/>
                    <a:pt x="0" y="3"/>
                  </a:cubicBezTo>
                  <a:cubicBezTo>
                    <a:pt x="0" y="3"/>
                    <a:pt x="0" y="3"/>
                    <a:pt x="0" y="3"/>
                  </a:cubicBezTo>
                  <a:moveTo>
                    <a:pt x="1" y="0"/>
                  </a:moveTo>
                  <a:cubicBezTo>
                    <a:pt x="1" y="0"/>
                    <a:pt x="1" y="0"/>
                    <a:pt x="1" y="0"/>
                  </a:cubicBezTo>
                  <a:cubicBezTo>
                    <a:pt x="1" y="1"/>
                    <a:pt x="1" y="1"/>
                    <a:pt x="0" y="1"/>
                  </a:cubicBezTo>
                  <a:cubicBezTo>
                    <a:pt x="1" y="1"/>
                    <a:pt x="1" y="0"/>
                    <a:pt x="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1" name="Freeform 435">
              <a:extLst>
                <a:ext uri="{FF2B5EF4-FFF2-40B4-BE49-F238E27FC236}">
                  <a16:creationId xmlns:a16="http://schemas.microsoft.com/office/drawing/2014/main" id="{38A68EEA-03BB-4134-AE36-E4787FA07469}"/>
                </a:ext>
              </a:extLst>
            </p:cNvPr>
            <p:cNvSpPr>
              <a:spLocks/>
            </p:cNvSpPr>
            <p:nvPr/>
          </p:nvSpPr>
          <p:spPr bwMode="auto">
            <a:xfrm>
              <a:off x="4864" y="3700"/>
              <a:ext cx="5" cy="10"/>
            </a:xfrm>
            <a:custGeom>
              <a:avLst/>
              <a:gdLst>
                <a:gd name="T0" fmla="*/ 2 w 2"/>
                <a:gd name="T1" fmla="*/ 0 h 4"/>
                <a:gd name="T2" fmla="*/ 0 w 2"/>
                <a:gd name="T3" fmla="*/ 4 h 4"/>
                <a:gd name="T4" fmla="*/ 1 w 2"/>
                <a:gd name="T5" fmla="*/ 3 h 4"/>
                <a:gd name="T6" fmla="*/ 1 w 2"/>
                <a:gd name="T7" fmla="*/ 3 h 4"/>
                <a:gd name="T8" fmla="*/ 1 w 2"/>
                <a:gd name="T9" fmla="*/ 1 h 4"/>
                <a:gd name="T10" fmla="*/ 2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2" y="0"/>
                  </a:moveTo>
                  <a:cubicBezTo>
                    <a:pt x="1" y="1"/>
                    <a:pt x="1" y="2"/>
                    <a:pt x="0" y="4"/>
                  </a:cubicBezTo>
                  <a:cubicBezTo>
                    <a:pt x="0" y="3"/>
                    <a:pt x="1" y="3"/>
                    <a:pt x="1" y="3"/>
                  </a:cubicBezTo>
                  <a:cubicBezTo>
                    <a:pt x="1" y="3"/>
                    <a:pt x="1" y="3"/>
                    <a:pt x="1" y="3"/>
                  </a:cubicBezTo>
                  <a:cubicBezTo>
                    <a:pt x="1" y="2"/>
                    <a:pt x="1" y="2"/>
                    <a:pt x="1" y="1"/>
                  </a:cubicBezTo>
                  <a:cubicBezTo>
                    <a:pt x="2" y="1"/>
                    <a:pt x="2" y="1"/>
                    <a:pt x="2"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2" name="Freeform 436">
              <a:extLst>
                <a:ext uri="{FF2B5EF4-FFF2-40B4-BE49-F238E27FC236}">
                  <a16:creationId xmlns:a16="http://schemas.microsoft.com/office/drawing/2014/main" id="{A02D3E96-FB53-43DC-869E-E4CF8A6905E5}"/>
                </a:ext>
              </a:extLst>
            </p:cNvPr>
            <p:cNvSpPr>
              <a:spLocks/>
            </p:cNvSpPr>
            <p:nvPr/>
          </p:nvSpPr>
          <p:spPr bwMode="auto">
            <a:xfrm>
              <a:off x="4821" y="3762"/>
              <a:ext cx="7" cy="10"/>
            </a:xfrm>
            <a:custGeom>
              <a:avLst/>
              <a:gdLst>
                <a:gd name="T0" fmla="*/ 3 w 3"/>
                <a:gd name="T1" fmla="*/ 0 h 4"/>
                <a:gd name="T2" fmla="*/ 3 w 3"/>
                <a:gd name="T3" fmla="*/ 0 h 4"/>
                <a:gd name="T4" fmla="*/ 1 w 3"/>
                <a:gd name="T5" fmla="*/ 3 h 4"/>
                <a:gd name="T6" fmla="*/ 1 w 3"/>
                <a:gd name="T7" fmla="*/ 3 h 4"/>
                <a:gd name="T8" fmla="*/ 1 w 3"/>
                <a:gd name="T9" fmla="*/ 3 h 4"/>
                <a:gd name="T10" fmla="*/ 0 w 3"/>
                <a:gd name="T11" fmla="*/ 4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cubicBezTo>
                    <a:pt x="3" y="0"/>
                    <a:pt x="3" y="0"/>
                    <a:pt x="3" y="0"/>
                  </a:cubicBezTo>
                  <a:cubicBezTo>
                    <a:pt x="2" y="1"/>
                    <a:pt x="1" y="2"/>
                    <a:pt x="1" y="3"/>
                  </a:cubicBezTo>
                  <a:cubicBezTo>
                    <a:pt x="1" y="3"/>
                    <a:pt x="1" y="3"/>
                    <a:pt x="1" y="3"/>
                  </a:cubicBezTo>
                  <a:cubicBezTo>
                    <a:pt x="1" y="3"/>
                    <a:pt x="1" y="3"/>
                    <a:pt x="1" y="3"/>
                  </a:cubicBezTo>
                  <a:cubicBezTo>
                    <a:pt x="0" y="3"/>
                    <a:pt x="0" y="4"/>
                    <a:pt x="0" y="4"/>
                  </a:cubicBezTo>
                  <a:cubicBezTo>
                    <a:pt x="1" y="3"/>
                    <a:pt x="2" y="1"/>
                    <a:pt x="3"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3" name="Freeform 437">
              <a:extLst>
                <a:ext uri="{FF2B5EF4-FFF2-40B4-BE49-F238E27FC236}">
                  <a16:creationId xmlns:a16="http://schemas.microsoft.com/office/drawing/2014/main" id="{B7577FAB-CF82-47BF-B7EE-7C92CB6FDC53}"/>
                </a:ext>
              </a:extLst>
            </p:cNvPr>
            <p:cNvSpPr>
              <a:spLocks noEditPoints="1"/>
            </p:cNvSpPr>
            <p:nvPr/>
          </p:nvSpPr>
          <p:spPr bwMode="auto">
            <a:xfrm>
              <a:off x="4795" y="3707"/>
              <a:ext cx="33" cy="72"/>
            </a:xfrm>
            <a:custGeom>
              <a:avLst/>
              <a:gdLst>
                <a:gd name="T0" fmla="*/ 14 w 14"/>
                <a:gd name="T1" fmla="*/ 23 h 30"/>
                <a:gd name="T2" fmla="*/ 13 w 14"/>
                <a:gd name="T3" fmla="*/ 24 h 30"/>
                <a:gd name="T4" fmla="*/ 12 w 14"/>
                <a:gd name="T5" fmla="*/ 26 h 30"/>
                <a:gd name="T6" fmla="*/ 14 w 14"/>
                <a:gd name="T7" fmla="*/ 23 h 30"/>
                <a:gd name="T8" fmla="*/ 4 w 14"/>
                <a:gd name="T9" fmla="*/ 0 h 30"/>
                <a:gd name="T10" fmla="*/ 0 w 14"/>
                <a:gd name="T11" fmla="*/ 6 h 30"/>
                <a:gd name="T12" fmla="*/ 1 w 14"/>
                <a:gd name="T13" fmla="*/ 7 h 30"/>
                <a:gd name="T14" fmla="*/ 4 w 14"/>
                <a:gd name="T15" fmla="*/ 20 h 30"/>
                <a:gd name="T16" fmla="*/ 7 w 14"/>
                <a:gd name="T17" fmla="*/ 30 h 30"/>
                <a:gd name="T18" fmla="*/ 10 w 14"/>
                <a:gd name="T19" fmla="*/ 27 h 30"/>
                <a:gd name="T20" fmla="*/ 11 w 14"/>
                <a:gd name="T21" fmla="*/ 27 h 30"/>
                <a:gd name="T22" fmla="*/ 12 w 14"/>
                <a:gd name="T23" fmla="*/ 26 h 30"/>
                <a:gd name="T24" fmla="*/ 7 w 14"/>
                <a:gd name="T25" fmla="*/ 9 h 30"/>
                <a:gd name="T26" fmla="*/ 4 w 14"/>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30">
                  <a:moveTo>
                    <a:pt x="14" y="23"/>
                  </a:moveTo>
                  <a:cubicBezTo>
                    <a:pt x="13" y="24"/>
                    <a:pt x="13" y="24"/>
                    <a:pt x="13" y="24"/>
                  </a:cubicBezTo>
                  <a:cubicBezTo>
                    <a:pt x="12" y="25"/>
                    <a:pt x="12" y="26"/>
                    <a:pt x="12" y="26"/>
                  </a:cubicBezTo>
                  <a:cubicBezTo>
                    <a:pt x="12" y="25"/>
                    <a:pt x="13" y="24"/>
                    <a:pt x="14" y="23"/>
                  </a:cubicBezTo>
                  <a:moveTo>
                    <a:pt x="4" y="0"/>
                  </a:moveTo>
                  <a:cubicBezTo>
                    <a:pt x="3" y="2"/>
                    <a:pt x="2" y="4"/>
                    <a:pt x="0" y="6"/>
                  </a:cubicBezTo>
                  <a:cubicBezTo>
                    <a:pt x="0" y="6"/>
                    <a:pt x="0" y="7"/>
                    <a:pt x="1" y="7"/>
                  </a:cubicBezTo>
                  <a:cubicBezTo>
                    <a:pt x="2" y="12"/>
                    <a:pt x="3" y="16"/>
                    <a:pt x="4" y="20"/>
                  </a:cubicBezTo>
                  <a:cubicBezTo>
                    <a:pt x="5" y="24"/>
                    <a:pt x="6" y="27"/>
                    <a:pt x="7" y="30"/>
                  </a:cubicBezTo>
                  <a:cubicBezTo>
                    <a:pt x="8" y="29"/>
                    <a:pt x="9" y="28"/>
                    <a:pt x="10" y="27"/>
                  </a:cubicBezTo>
                  <a:cubicBezTo>
                    <a:pt x="10" y="27"/>
                    <a:pt x="11" y="27"/>
                    <a:pt x="11" y="27"/>
                  </a:cubicBezTo>
                  <a:cubicBezTo>
                    <a:pt x="11" y="27"/>
                    <a:pt x="11" y="26"/>
                    <a:pt x="12" y="26"/>
                  </a:cubicBezTo>
                  <a:cubicBezTo>
                    <a:pt x="10" y="20"/>
                    <a:pt x="8" y="15"/>
                    <a:pt x="7" y="9"/>
                  </a:cubicBezTo>
                  <a:cubicBezTo>
                    <a:pt x="6" y="6"/>
                    <a:pt x="5" y="3"/>
                    <a:pt x="4"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4" name="Freeform 438">
              <a:extLst>
                <a:ext uri="{FF2B5EF4-FFF2-40B4-BE49-F238E27FC236}">
                  <a16:creationId xmlns:a16="http://schemas.microsoft.com/office/drawing/2014/main" id="{6DD6B312-43DC-413D-A4FF-C81ADA806DBD}"/>
                </a:ext>
              </a:extLst>
            </p:cNvPr>
            <p:cNvSpPr>
              <a:spLocks noEditPoints="1"/>
            </p:cNvSpPr>
            <p:nvPr/>
          </p:nvSpPr>
          <p:spPr bwMode="auto">
            <a:xfrm>
              <a:off x="4833" y="3717"/>
              <a:ext cx="26" cy="40"/>
            </a:xfrm>
            <a:custGeom>
              <a:avLst/>
              <a:gdLst>
                <a:gd name="T0" fmla="*/ 8 w 11"/>
                <a:gd name="T1" fmla="*/ 6 h 17"/>
                <a:gd name="T2" fmla="*/ 0 w 11"/>
                <a:gd name="T3" fmla="*/ 16 h 17"/>
                <a:gd name="T4" fmla="*/ 0 w 11"/>
                <a:gd name="T5" fmla="*/ 17 h 17"/>
                <a:gd name="T6" fmla="*/ 8 w 11"/>
                <a:gd name="T7" fmla="*/ 6 h 17"/>
                <a:gd name="T8" fmla="*/ 11 w 11"/>
                <a:gd name="T9" fmla="*/ 0 h 17"/>
                <a:gd name="T10" fmla="*/ 11 w 11"/>
                <a:gd name="T11" fmla="*/ 0 h 17"/>
                <a:gd name="T12" fmla="*/ 11 w 11"/>
                <a:gd name="T13" fmla="*/ 1 h 17"/>
                <a:gd name="T14" fmla="*/ 11 w 11"/>
                <a:gd name="T15" fmla="*/ 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7">
                  <a:moveTo>
                    <a:pt x="8" y="6"/>
                  </a:moveTo>
                  <a:cubicBezTo>
                    <a:pt x="5" y="10"/>
                    <a:pt x="3" y="13"/>
                    <a:pt x="0" y="16"/>
                  </a:cubicBezTo>
                  <a:cubicBezTo>
                    <a:pt x="0" y="17"/>
                    <a:pt x="0" y="17"/>
                    <a:pt x="0" y="17"/>
                  </a:cubicBezTo>
                  <a:cubicBezTo>
                    <a:pt x="3" y="13"/>
                    <a:pt x="5" y="10"/>
                    <a:pt x="8" y="6"/>
                  </a:cubicBezTo>
                  <a:moveTo>
                    <a:pt x="11" y="0"/>
                  </a:moveTo>
                  <a:cubicBezTo>
                    <a:pt x="11" y="0"/>
                    <a:pt x="11" y="0"/>
                    <a:pt x="11" y="0"/>
                  </a:cubicBezTo>
                  <a:cubicBezTo>
                    <a:pt x="11" y="1"/>
                    <a:pt x="11" y="1"/>
                    <a:pt x="11" y="1"/>
                  </a:cubicBezTo>
                  <a:cubicBezTo>
                    <a:pt x="11" y="1"/>
                    <a:pt x="11" y="1"/>
                    <a:pt x="1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5" name="Freeform 439">
              <a:extLst>
                <a:ext uri="{FF2B5EF4-FFF2-40B4-BE49-F238E27FC236}">
                  <a16:creationId xmlns:a16="http://schemas.microsoft.com/office/drawing/2014/main" id="{32895048-DE0A-41E1-AC9F-7C48127833CF}"/>
                </a:ext>
              </a:extLst>
            </p:cNvPr>
            <p:cNvSpPr>
              <a:spLocks noEditPoints="1"/>
            </p:cNvSpPr>
            <p:nvPr/>
          </p:nvSpPr>
          <p:spPr bwMode="auto">
            <a:xfrm>
              <a:off x="4630" y="3717"/>
              <a:ext cx="229" cy="138"/>
            </a:xfrm>
            <a:custGeom>
              <a:avLst/>
              <a:gdLst>
                <a:gd name="T0" fmla="*/ 62 w 96"/>
                <a:gd name="T1" fmla="*/ 10 h 58"/>
                <a:gd name="T2" fmla="*/ 52 w 96"/>
                <a:gd name="T3" fmla="*/ 21 h 58"/>
                <a:gd name="T4" fmla="*/ 40 w 96"/>
                <a:gd name="T5" fmla="*/ 31 h 58"/>
                <a:gd name="T6" fmla="*/ 16 w 96"/>
                <a:gd name="T7" fmla="*/ 40 h 58"/>
                <a:gd name="T8" fmla="*/ 15 w 96"/>
                <a:gd name="T9" fmla="*/ 42 h 58"/>
                <a:gd name="T10" fmla="*/ 0 w 96"/>
                <a:gd name="T11" fmla="*/ 58 h 58"/>
                <a:gd name="T12" fmla="*/ 0 w 96"/>
                <a:gd name="T13" fmla="*/ 58 h 58"/>
                <a:gd name="T14" fmla="*/ 0 w 96"/>
                <a:gd name="T15" fmla="*/ 58 h 58"/>
                <a:gd name="T16" fmla="*/ 3 w 96"/>
                <a:gd name="T17" fmla="*/ 58 h 58"/>
                <a:gd name="T18" fmla="*/ 5 w 96"/>
                <a:gd name="T19" fmla="*/ 58 h 58"/>
                <a:gd name="T20" fmla="*/ 6 w 96"/>
                <a:gd name="T21" fmla="*/ 58 h 58"/>
                <a:gd name="T22" fmla="*/ 6 w 96"/>
                <a:gd name="T23" fmla="*/ 58 h 58"/>
                <a:gd name="T24" fmla="*/ 12 w 96"/>
                <a:gd name="T25" fmla="*/ 58 h 58"/>
                <a:gd name="T26" fmla="*/ 12 w 96"/>
                <a:gd name="T27" fmla="*/ 58 h 58"/>
                <a:gd name="T28" fmla="*/ 14 w 96"/>
                <a:gd name="T29" fmla="*/ 58 h 58"/>
                <a:gd name="T30" fmla="*/ 14 w 96"/>
                <a:gd name="T31" fmla="*/ 58 h 58"/>
                <a:gd name="T32" fmla="*/ 16 w 96"/>
                <a:gd name="T33" fmla="*/ 57 h 58"/>
                <a:gd name="T34" fmla="*/ 18 w 96"/>
                <a:gd name="T35" fmla="*/ 57 h 58"/>
                <a:gd name="T36" fmla="*/ 23 w 96"/>
                <a:gd name="T37" fmla="*/ 56 h 58"/>
                <a:gd name="T38" fmla="*/ 29 w 96"/>
                <a:gd name="T39" fmla="*/ 54 h 58"/>
                <a:gd name="T40" fmla="*/ 31 w 96"/>
                <a:gd name="T41" fmla="*/ 54 h 58"/>
                <a:gd name="T42" fmla="*/ 32 w 96"/>
                <a:gd name="T43" fmla="*/ 53 h 58"/>
                <a:gd name="T44" fmla="*/ 34 w 96"/>
                <a:gd name="T45" fmla="*/ 52 h 58"/>
                <a:gd name="T46" fmla="*/ 37 w 96"/>
                <a:gd name="T47" fmla="*/ 52 h 58"/>
                <a:gd name="T48" fmla="*/ 38 w 96"/>
                <a:gd name="T49" fmla="*/ 51 h 58"/>
                <a:gd name="T50" fmla="*/ 40 w 96"/>
                <a:gd name="T51" fmla="*/ 50 h 58"/>
                <a:gd name="T52" fmla="*/ 42 w 96"/>
                <a:gd name="T53" fmla="*/ 49 h 58"/>
                <a:gd name="T54" fmla="*/ 43 w 96"/>
                <a:gd name="T55" fmla="*/ 49 h 58"/>
                <a:gd name="T56" fmla="*/ 44 w 96"/>
                <a:gd name="T57" fmla="*/ 48 h 58"/>
                <a:gd name="T58" fmla="*/ 44 w 96"/>
                <a:gd name="T59" fmla="*/ 48 h 58"/>
                <a:gd name="T60" fmla="*/ 44 w 96"/>
                <a:gd name="T61" fmla="*/ 48 h 58"/>
                <a:gd name="T62" fmla="*/ 44 w 96"/>
                <a:gd name="T63" fmla="*/ 48 h 58"/>
                <a:gd name="T64" fmla="*/ 51 w 96"/>
                <a:gd name="T65" fmla="*/ 45 h 58"/>
                <a:gd name="T66" fmla="*/ 51 w 96"/>
                <a:gd name="T67" fmla="*/ 45 h 58"/>
                <a:gd name="T68" fmla="*/ 52 w 96"/>
                <a:gd name="T69" fmla="*/ 44 h 58"/>
                <a:gd name="T70" fmla="*/ 55 w 96"/>
                <a:gd name="T71" fmla="*/ 42 h 58"/>
                <a:gd name="T72" fmla="*/ 56 w 96"/>
                <a:gd name="T73" fmla="*/ 42 h 58"/>
                <a:gd name="T74" fmla="*/ 57 w 96"/>
                <a:gd name="T75" fmla="*/ 41 h 58"/>
                <a:gd name="T76" fmla="*/ 68 w 96"/>
                <a:gd name="T77" fmla="*/ 33 h 58"/>
                <a:gd name="T78" fmla="*/ 64 w 96"/>
                <a:gd name="T79" fmla="*/ 18 h 58"/>
                <a:gd name="T80" fmla="*/ 62 w 96"/>
                <a:gd name="T81" fmla="*/ 10 h 58"/>
                <a:gd name="T82" fmla="*/ 96 w 96"/>
                <a:gd name="T83" fmla="*/ 0 h 58"/>
                <a:gd name="T84" fmla="*/ 94 w 96"/>
                <a:gd name="T85" fmla="*/ 4 h 58"/>
                <a:gd name="T86" fmla="*/ 89 w 96"/>
                <a:gd name="T87" fmla="*/ 11 h 58"/>
                <a:gd name="T88" fmla="*/ 85 w 96"/>
                <a:gd name="T89" fmla="*/ 16 h 58"/>
                <a:gd name="T90" fmla="*/ 93 w 96"/>
                <a:gd name="T91" fmla="*/ 6 h 58"/>
                <a:gd name="T92" fmla="*/ 95 w 96"/>
                <a:gd name="T93" fmla="*/ 3 h 58"/>
                <a:gd name="T94" fmla="*/ 96 w 96"/>
                <a:gd name="T95" fmla="*/ 1 h 58"/>
                <a:gd name="T96" fmla="*/ 96 w 96"/>
                <a:gd name="T9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6" h="58">
                  <a:moveTo>
                    <a:pt x="62" y="10"/>
                  </a:moveTo>
                  <a:cubicBezTo>
                    <a:pt x="59" y="14"/>
                    <a:pt x="56" y="17"/>
                    <a:pt x="52" y="21"/>
                  </a:cubicBezTo>
                  <a:cubicBezTo>
                    <a:pt x="49" y="24"/>
                    <a:pt x="45" y="28"/>
                    <a:pt x="40" y="31"/>
                  </a:cubicBezTo>
                  <a:cubicBezTo>
                    <a:pt x="33" y="36"/>
                    <a:pt x="24" y="39"/>
                    <a:pt x="16" y="40"/>
                  </a:cubicBezTo>
                  <a:cubicBezTo>
                    <a:pt x="15" y="41"/>
                    <a:pt x="15" y="42"/>
                    <a:pt x="15" y="42"/>
                  </a:cubicBezTo>
                  <a:cubicBezTo>
                    <a:pt x="10" y="49"/>
                    <a:pt x="4" y="54"/>
                    <a:pt x="0" y="58"/>
                  </a:cubicBezTo>
                  <a:cubicBezTo>
                    <a:pt x="0" y="58"/>
                    <a:pt x="0" y="58"/>
                    <a:pt x="0" y="58"/>
                  </a:cubicBezTo>
                  <a:cubicBezTo>
                    <a:pt x="0" y="58"/>
                    <a:pt x="0" y="58"/>
                    <a:pt x="0" y="58"/>
                  </a:cubicBezTo>
                  <a:cubicBezTo>
                    <a:pt x="1" y="58"/>
                    <a:pt x="2" y="58"/>
                    <a:pt x="3" y="58"/>
                  </a:cubicBezTo>
                  <a:cubicBezTo>
                    <a:pt x="4" y="58"/>
                    <a:pt x="4" y="58"/>
                    <a:pt x="5" y="58"/>
                  </a:cubicBezTo>
                  <a:cubicBezTo>
                    <a:pt x="6" y="58"/>
                    <a:pt x="6" y="58"/>
                    <a:pt x="6" y="58"/>
                  </a:cubicBezTo>
                  <a:cubicBezTo>
                    <a:pt x="6" y="58"/>
                    <a:pt x="6" y="58"/>
                    <a:pt x="6" y="58"/>
                  </a:cubicBezTo>
                  <a:cubicBezTo>
                    <a:pt x="8" y="58"/>
                    <a:pt x="10" y="58"/>
                    <a:pt x="12" y="58"/>
                  </a:cubicBezTo>
                  <a:cubicBezTo>
                    <a:pt x="12" y="58"/>
                    <a:pt x="12" y="58"/>
                    <a:pt x="12" y="58"/>
                  </a:cubicBezTo>
                  <a:cubicBezTo>
                    <a:pt x="12" y="58"/>
                    <a:pt x="13" y="58"/>
                    <a:pt x="14" y="58"/>
                  </a:cubicBezTo>
                  <a:cubicBezTo>
                    <a:pt x="14" y="58"/>
                    <a:pt x="14" y="58"/>
                    <a:pt x="14" y="58"/>
                  </a:cubicBezTo>
                  <a:cubicBezTo>
                    <a:pt x="15" y="57"/>
                    <a:pt x="15" y="57"/>
                    <a:pt x="16" y="57"/>
                  </a:cubicBezTo>
                  <a:cubicBezTo>
                    <a:pt x="16" y="57"/>
                    <a:pt x="17" y="57"/>
                    <a:pt x="18" y="57"/>
                  </a:cubicBezTo>
                  <a:cubicBezTo>
                    <a:pt x="19" y="57"/>
                    <a:pt x="21" y="56"/>
                    <a:pt x="23" y="56"/>
                  </a:cubicBezTo>
                  <a:cubicBezTo>
                    <a:pt x="25" y="55"/>
                    <a:pt x="27" y="55"/>
                    <a:pt x="29" y="54"/>
                  </a:cubicBezTo>
                  <a:cubicBezTo>
                    <a:pt x="29" y="54"/>
                    <a:pt x="30" y="54"/>
                    <a:pt x="31" y="54"/>
                  </a:cubicBezTo>
                  <a:cubicBezTo>
                    <a:pt x="31" y="53"/>
                    <a:pt x="32" y="53"/>
                    <a:pt x="32" y="53"/>
                  </a:cubicBezTo>
                  <a:cubicBezTo>
                    <a:pt x="33" y="53"/>
                    <a:pt x="34" y="53"/>
                    <a:pt x="34" y="52"/>
                  </a:cubicBezTo>
                  <a:cubicBezTo>
                    <a:pt x="35" y="52"/>
                    <a:pt x="36" y="52"/>
                    <a:pt x="37" y="52"/>
                  </a:cubicBezTo>
                  <a:cubicBezTo>
                    <a:pt x="37" y="51"/>
                    <a:pt x="37" y="51"/>
                    <a:pt x="38" y="51"/>
                  </a:cubicBezTo>
                  <a:cubicBezTo>
                    <a:pt x="38" y="51"/>
                    <a:pt x="39" y="51"/>
                    <a:pt x="40" y="50"/>
                  </a:cubicBezTo>
                  <a:cubicBezTo>
                    <a:pt x="40" y="50"/>
                    <a:pt x="41" y="50"/>
                    <a:pt x="42" y="49"/>
                  </a:cubicBezTo>
                  <a:cubicBezTo>
                    <a:pt x="42" y="49"/>
                    <a:pt x="43" y="49"/>
                    <a:pt x="43" y="49"/>
                  </a:cubicBezTo>
                  <a:cubicBezTo>
                    <a:pt x="44" y="48"/>
                    <a:pt x="44" y="48"/>
                    <a:pt x="44" y="48"/>
                  </a:cubicBezTo>
                  <a:cubicBezTo>
                    <a:pt x="44" y="48"/>
                    <a:pt x="44" y="48"/>
                    <a:pt x="44" y="48"/>
                  </a:cubicBezTo>
                  <a:cubicBezTo>
                    <a:pt x="44" y="48"/>
                    <a:pt x="44" y="48"/>
                    <a:pt x="44" y="48"/>
                  </a:cubicBezTo>
                  <a:cubicBezTo>
                    <a:pt x="44" y="48"/>
                    <a:pt x="44" y="48"/>
                    <a:pt x="44" y="48"/>
                  </a:cubicBezTo>
                  <a:cubicBezTo>
                    <a:pt x="47" y="47"/>
                    <a:pt x="49" y="46"/>
                    <a:pt x="51" y="45"/>
                  </a:cubicBezTo>
                  <a:cubicBezTo>
                    <a:pt x="51" y="45"/>
                    <a:pt x="51" y="45"/>
                    <a:pt x="51" y="45"/>
                  </a:cubicBezTo>
                  <a:cubicBezTo>
                    <a:pt x="51" y="45"/>
                    <a:pt x="51" y="45"/>
                    <a:pt x="52" y="44"/>
                  </a:cubicBezTo>
                  <a:cubicBezTo>
                    <a:pt x="53" y="44"/>
                    <a:pt x="54" y="43"/>
                    <a:pt x="55" y="42"/>
                  </a:cubicBezTo>
                  <a:cubicBezTo>
                    <a:pt x="56" y="42"/>
                    <a:pt x="56" y="42"/>
                    <a:pt x="56" y="42"/>
                  </a:cubicBezTo>
                  <a:cubicBezTo>
                    <a:pt x="56" y="42"/>
                    <a:pt x="57" y="41"/>
                    <a:pt x="57" y="41"/>
                  </a:cubicBezTo>
                  <a:cubicBezTo>
                    <a:pt x="61" y="38"/>
                    <a:pt x="65" y="36"/>
                    <a:pt x="68" y="33"/>
                  </a:cubicBezTo>
                  <a:cubicBezTo>
                    <a:pt x="67" y="28"/>
                    <a:pt x="65" y="23"/>
                    <a:pt x="64" y="18"/>
                  </a:cubicBezTo>
                  <a:cubicBezTo>
                    <a:pt x="63" y="15"/>
                    <a:pt x="63" y="13"/>
                    <a:pt x="62" y="10"/>
                  </a:cubicBezTo>
                  <a:moveTo>
                    <a:pt x="96" y="0"/>
                  </a:moveTo>
                  <a:cubicBezTo>
                    <a:pt x="95" y="2"/>
                    <a:pt x="95" y="3"/>
                    <a:pt x="94" y="4"/>
                  </a:cubicBezTo>
                  <a:cubicBezTo>
                    <a:pt x="92" y="7"/>
                    <a:pt x="91" y="9"/>
                    <a:pt x="89" y="11"/>
                  </a:cubicBezTo>
                  <a:cubicBezTo>
                    <a:pt x="88" y="13"/>
                    <a:pt x="86" y="15"/>
                    <a:pt x="85" y="16"/>
                  </a:cubicBezTo>
                  <a:cubicBezTo>
                    <a:pt x="88" y="13"/>
                    <a:pt x="90" y="10"/>
                    <a:pt x="93" y="6"/>
                  </a:cubicBezTo>
                  <a:cubicBezTo>
                    <a:pt x="93" y="5"/>
                    <a:pt x="94" y="4"/>
                    <a:pt x="95" y="3"/>
                  </a:cubicBezTo>
                  <a:cubicBezTo>
                    <a:pt x="95" y="3"/>
                    <a:pt x="95" y="2"/>
                    <a:pt x="96" y="1"/>
                  </a:cubicBezTo>
                  <a:cubicBezTo>
                    <a:pt x="96" y="1"/>
                    <a:pt x="96" y="1"/>
                    <a:pt x="96"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6" name="Freeform 440">
              <a:extLst>
                <a:ext uri="{FF2B5EF4-FFF2-40B4-BE49-F238E27FC236}">
                  <a16:creationId xmlns:a16="http://schemas.microsoft.com/office/drawing/2014/main" id="{8098D74C-A709-4CA8-A0A3-01D0AA6FFF03}"/>
                </a:ext>
              </a:extLst>
            </p:cNvPr>
            <p:cNvSpPr>
              <a:spLocks/>
            </p:cNvSpPr>
            <p:nvPr/>
          </p:nvSpPr>
          <p:spPr bwMode="auto">
            <a:xfrm>
              <a:off x="4456" y="3753"/>
              <a:ext cx="0" cy="2"/>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7" name="Freeform 441">
              <a:extLst>
                <a:ext uri="{FF2B5EF4-FFF2-40B4-BE49-F238E27FC236}">
                  <a16:creationId xmlns:a16="http://schemas.microsoft.com/office/drawing/2014/main" id="{E440907D-2E5D-4354-944A-2945A1F48A17}"/>
                </a:ext>
              </a:extLst>
            </p:cNvPr>
            <p:cNvSpPr>
              <a:spLocks/>
            </p:cNvSpPr>
            <p:nvPr/>
          </p:nvSpPr>
          <p:spPr bwMode="auto">
            <a:xfrm>
              <a:off x="4453" y="3750"/>
              <a:ext cx="3" cy="5"/>
            </a:xfrm>
            <a:custGeom>
              <a:avLst/>
              <a:gdLst>
                <a:gd name="T0" fmla="*/ 0 w 1"/>
                <a:gd name="T1" fmla="*/ 0 h 2"/>
                <a:gd name="T2" fmla="*/ 1 w 1"/>
                <a:gd name="T3" fmla="*/ 1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cubicBezTo>
                    <a:pt x="0" y="0"/>
                    <a:pt x="0" y="1"/>
                    <a:pt x="1" y="1"/>
                  </a:cubicBezTo>
                  <a:cubicBezTo>
                    <a:pt x="1" y="2"/>
                    <a:pt x="1" y="2"/>
                    <a:pt x="1" y="2"/>
                  </a:cubicBezTo>
                  <a:cubicBezTo>
                    <a:pt x="1" y="1"/>
                    <a:pt x="0"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8" name="Freeform 442">
              <a:extLst>
                <a:ext uri="{FF2B5EF4-FFF2-40B4-BE49-F238E27FC236}">
                  <a16:creationId xmlns:a16="http://schemas.microsoft.com/office/drawing/2014/main" id="{A85A24B1-7ADD-4EA3-B637-F2CB9EE8D25B}"/>
                </a:ext>
              </a:extLst>
            </p:cNvPr>
            <p:cNvSpPr>
              <a:spLocks/>
            </p:cNvSpPr>
            <p:nvPr/>
          </p:nvSpPr>
          <p:spPr bwMode="auto">
            <a:xfrm>
              <a:off x="4458" y="3757"/>
              <a:ext cx="3" cy="5"/>
            </a:xfrm>
            <a:custGeom>
              <a:avLst/>
              <a:gdLst>
                <a:gd name="T0" fmla="*/ 0 w 1"/>
                <a:gd name="T1" fmla="*/ 0 h 2"/>
                <a:gd name="T2" fmla="*/ 0 w 1"/>
                <a:gd name="T3" fmla="*/ 1 h 2"/>
                <a:gd name="T4" fmla="*/ 1 w 1"/>
                <a:gd name="T5" fmla="*/ 2 h 2"/>
                <a:gd name="T6" fmla="*/ 0 w 1"/>
                <a:gd name="T7" fmla="*/ 1 h 2"/>
                <a:gd name="T8" fmla="*/ 0 w 1"/>
                <a:gd name="T9" fmla="*/ 1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cubicBezTo>
                    <a:pt x="0" y="1"/>
                    <a:pt x="0" y="1"/>
                    <a:pt x="0" y="1"/>
                  </a:cubicBezTo>
                  <a:cubicBezTo>
                    <a:pt x="0" y="1"/>
                    <a:pt x="1" y="2"/>
                    <a:pt x="1" y="2"/>
                  </a:cubicBezTo>
                  <a:cubicBezTo>
                    <a:pt x="1" y="2"/>
                    <a:pt x="0" y="1"/>
                    <a:pt x="0" y="1"/>
                  </a:cubicBezTo>
                  <a:cubicBezTo>
                    <a:pt x="0" y="1"/>
                    <a:pt x="0" y="1"/>
                    <a:pt x="0" y="1"/>
                  </a:cubicBezTo>
                  <a:cubicBezTo>
                    <a:pt x="0" y="1"/>
                    <a:pt x="0"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9" name="Freeform 443">
              <a:extLst>
                <a:ext uri="{FF2B5EF4-FFF2-40B4-BE49-F238E27FC236}">
                  <a16:creationId xmlns:a16="http://schemas.microsoft.com/office/drawing/2014/main" id="{8ED6A3BB-F7C2-41E6-9A59-0507283F90B3}"/>
                </a:ext>
              </a:extLst>
            </p:cNvPr>
            <p:cNvSpPr>
              <a:spLocks noEditPoints="1"/>
            </p:cNvSpPr>
            <p:nvPr/>
          </p:nvSpPr>
          <p:spPr bwMode="auto">
            <a:xfrm>
              <a:off x="4384" y="3760"/>
              <a:ext cx="158" cy="43"/>
            </a:xfrm>
            <a:custGeom>
              <a:avLst/>
              <a:gdLst>
                <a:gd name="T0" fmla="*/ 0 w 66"/>
                <a:gd name="T1" fmla="*/ 10 h 18"/>
                <a:gd name="T2" fmla="*/ 0 w 66"/>
                <a:gd name="T3" fmla="*/ 11 h 18"/>
                <a:gd name="T4" fmla="*/ 1 w 66"/>
                <a:gd name="T5" fmla="*/ 14 h 18"/>
                <a:gd name="T6" fmla="*/ 1 w 66"/>
                <a:gd name="T7" fmla="*/ 14 h 18"/>
                <a:gd name="T8" fmla="*/ 1 w 66"/>
                <a:gd name="T9" fmla="*/ 14 h 18"/>
                <a:gd name="T10" fmla="*/ 2 w 66"/>
                <a:gd name="T11" fmla="*/ 15 h 18"/>
                <a:gd name="T12" fmla="*/ 2 w 66"/>
                <a:gd name="T13" fmla="*/ 16 h 18"/>
                <a:gd name="T14" fmla="*/ 3 w 66"/>
                <a:gd name="T15" fmla="*/ 17 h 18"/>
                <a:gd name="T16" fmla="*/ 20 w 66"/>
                <a:gd name="T17" fmla="*/ 18 h 18"/>
                <a:gd name="T18" fmla="*/ 16 w 66"/>
                <a:gd name="T19" fmla="*/ 12 h 18"/>
                <a:gd name="T20" fmla="*/ 15 w 66"/>
                <a:gd name="T21" fmla="*/ 12 h 18"/>
                <a:gd name="T22" fmla="*/ 7 w 66"/>
                <a:gd name="T23" fmla="*/ 11 h 18"/>
                <a:gd name="T24" fmla="*/ 0 w 66"/>
                <a:gd name="T25" fmla="*/ 10 h 18"/>
                <a:gd name="T26" fmla="*/ 61 w 66"/>
                <a:gd name="T27" fmla="*/ 1 h 18"/>
                <a:gd name="T28" fmla="*/ 35 w 66"/>
                <a:gd name="T29" fmla="*/ 4 h 18"/>
                <a:gd name="T30" fmla="*/ 40 w 66"/>
                <a:gd name="T31" fmla="*/ 10 h 18"/>
                <a:gd name="T32" fmla="*/ 39 w 66"/>
                <a:gd name="T33" fmla="*/ 10 h 18"/>
                <a:gd name="T34" fmla="*/ 66 w 66"/>
                <a:gd name="T35" fmla="*/ 6 h 18"/>
                <a:gd name="T36" fmla="*/ 61 w 66"/>
                <a:gd name="T37" fmla="*/ 1 h 18"/>
                <a:gd name="T38" fmla="*/ 31 w 66"/>
                <a:gd name="T39" fmla="*/ 0 h 18"/>
                <a:gd name="T40" fmla="*/ 31 w 66"/>
                <a:gd name="T41" fmla="*/ 0 h 18"/>
                <a:gd name="T42" fmla="*/ 32 w 66"/>
                <a:gd name="T43" fmla="*/ 1 h 18"/>
                <a:gd name="T44" fmla="*/ 33 w 66"/>
                <a:gd name="T45" fmla="*/ 3 h 18"/>
                <a:gd name="T46" fmla="*/ 31 w 66"/>
                <a:gd name="T4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 h="18">
                  <a:moveTo>
                    <a:pt x="0" y="10"/>
                  </a:moveTo>
                  <a:cubicBezTo>
                    <a:pt x="0" y="11"/>
                    <a:pt x="0" y="11"/>
                    <a:pt x="0" y="11"/>
                  </a:cubicBezTo>
                  <a:cubicBezTo>
                    <a:pt x="0" y="12"/>
                    <a:pt x="1" y="13"/>
                    <a:pt x="1" y="14"/>
                  </a:cubicBezTo>
                  <a:cubicBezTo>
                    <a:pt x="1" y="14"/>
                    <a:pt x="1" y="14"/>
                    <a:pt x="1" y="14"/>
                  </a:cubicBezTo>
                  <a:cubicBezTo>
                    <a:pt x="1" y="14"/>
                    <a:pt x="1" y="14"/>
                    <a:pt x="1" y="14"/>
                  </a:cubicBezTo>
                  <a:cubicBezTo>
                    <a:pt x="2" y="14"/>
                    <a:pt x="2" y="15"/>
                    <a:pt x="2" y="15"/>
                  </a:cubicBezTo>
                  <a:cubicBezTo>
                    <a:pt x="2" y="15"/>
                    <a:pt x="2" y="15"/>
                    <a:pt x="2" y="16"/>
                  </a:cubicBezTo>
                  <a:cubicBezTo>
                    <a:pt x="2" y="16"/>
                    <a:pt x="2" y="16"/>
                    <a:pt x="3" y="17"/>
                  </a:cubicBezTo>
                  <a:cubicBezTo>
                    <a:pt x="9" y="17"/>
                    <a:pt x="15" y="18"/>
                    <a:pt x="20" y="18"/>
                  </a:cubicBezTo>
                  <a:cubicBezTo>
                    <a:pt x="19" y="16"/>
                    <a:pt x="17" y="14"/>
                    <a:pt x="16" y="12"/>
                  </a:cubicBezTo>
                  <a:cubicBezTo>
                    <a:pt x="16" y="12"/>
                    <a:pt x="15" y="12"/>
                    <a:pt x="15" y="12"/>
                  </a:cubicBezTo>
                  <a:cubicBezTo>
                    <a:pt x="12" y="12"/>
                    <a:pt x="10" y="11"/>
                    <a:pt x="7" y="11"/>
                  </a:cubicBezTo>
                  <a:cubicBezTo>
                    <a:pt x="5" y="11"/>
                    <a:pt x="2" y="11"/>
                    <a:pt x="0" y="10"/>
                  </a:cubicBezTo>
                  <a:moveTo>
                    <a:pt x="61" y="1"/>
                  </a:moveTo>
                  <a:cubicBezTo>
                    <a:pt x="51" y="3"/>
                    <a:pt x="42" y="4"/>
                    <a:pt x="35" y="4"/>
                  </a:cubicBezTo>
                  <a:cubicBezTo>
                    <a:pt x="36" y="7"/>
                    <a:pt x="38" y="8"/>
                    <a:pt x="40" y="10"/>
                  </a:cubicBezTo>
                  <a:cubicBezTo>
                    <a:pt x="39" y="10"/>
                    <a:pt x="39" y="10"/>
                    <a:pt x="39" y="10"/>
                  </a:cubicBezTo>
                  <a:cubicBezTo>
                    <a:pt x="49" y="8"/>
                    <a:pt x="58" y="7"/>
                    <a:pt x="66" y="6"/>
                  </a:cubicBezTo>
                  <a:cubicBezTo>
                    <a:pt x="64" y="4"/>
                    <a:pt x="62" y="3"/>
                    <a:pt x="61" y="1"/>
                  </a:cubicBezTo>
                  <a:moveTo>
                    <a:pt x="31" y="0"/>
                  </a:moveTo>
                  <a:cubicBezTo>
                    <a:pt x="31" y="0"/>
                    <a:pt x="31" y="0"/>
                    <a:pt x="31" y="0"/>
                  </a:cubicBezTo>
                  <a:cubicBezTo>
                    <a:pt x="31" y="0"/>
                    <a:pt x="32" y="1"/>
                    <a:pt x="32" y="1"/>
                  </a:cubicBezTo>
                  <a:cubicBezTo>
                    <a:pt x="32" y="2"/>
                    <a:pt x="33" y="2"/>
                    <a:pt x="33" y="3"/>
                  </a:cubicBezTo>
                  <a:cubicBezTo>
                    <a:pt x="33" y="2"/>
                    <a:pt x="32" y="1"/>
                    <a:pt x="31"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0" name="Freeform 444">
              <a:extLst>
                <a:ext uri="{FF2B5EF4-FFF2-40B4-BE49-F238E27FC236}">
                  <a16:creationId xmlns:a16="http://schemas.microsoft.com/office/drawing/2014/main" id="{5BD5C0BA-AB32-4708-BDD3-02E89EB4B1CC}"/>
                </a:ext>
              </a:extLst>
            </p:cNvPr>
            <p:cNvSpPr>
              <a:spLocks noEditPoints="1"/>
            </p:cNvSpPr>
            <p:nvPr/>
          </p:nvSpPr>
          <p:spPr bwMode="auto">
            <a:xfrm>
              <a:off x="4384" y="3786"/>
              <a:ext cx="5" cy="12"/>
            </a:xfrm>
            <a:custGeom>
              <a:avLst/>
              <a:gdLst>
                <a:gd name="T0" fmla="*/ 1 w 2"/>
                <a:gd name="T1" fmla="*/ 3 h 5"/>
                <a:gd name="T2" fmla="*/ 2 w 2"/>
                <a:gd name="T3" fmla="*/ 5 h 5"/>
                <a:gd name="T4" fmla="*/ 2 w 2"/>
                <a:gd name="T5" fmla="*/ 4 h 5"/>
                <a:gd name="T6" fmla="*/ 1 w 2"/>
                <a:gd name="T7" fmla="*/ 3 h 5"/>
                <a:gd name="T8" fmla="*/ 0 w 2"/>
                <a:gd name="T9" fmla="*/ 0 h 5"/>
                <a:gd name="T10" fmla="*/ 1 w 2"/>
                <a:gd name="T11" fmla="*/ 3 h 5"/>
                <a:gd name="T12" fmla="*/ 0 w 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1" y="3"/>
                  </a:moveTo>
                  <a:cubicBezTo>
                    <a:pt x="2" y="3"/>
                    <a:pt x="2" y="4"/>
                    <a:pt x="2" y="5"/>
                  </a:cubicBezTo>
                  <a:cubicBezTo>
                    <a:pt x="2" y="4"/>
                    <a:pt x="2" y="4"/>
                    <a:pt x="2" y="4"/>
                  </a:cubicBezTo>
                  <a:cubicBezTo>
                    <a:pt x="2" y="4"/>
                    <a:pt x="2" y="3"/>
                    <a:pt x="1" y="3"/>
                  </a:cubicBezTo>
                  <a:moveTo>
                    <a:pt x="0" y="0"/>
                  </a:moveTo>
                  <a:cubicBezTo>
                    <a:pt x="0" y="1"/>
                    <a:pt x="1" y="2"/>
                    <a:pt x="1" y="3"/>
                  </a:cubicBezTo>
                  <a:cubicBezTo>
                    <a:pt x="1" y="2"/>
                    <a:pt x="0" y="1"/>
                    <a:pt x="0"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1" name="Freeform 445">
              <a:extLst>
                <a:ext uri="{FF2B5EF4-FFF2-40B4-BE49-F238E27FC236}">
                  <a16:creationId xmlns:a16="http://schemas.microsoft.com/office/drawing/2014/main" id="{0B45B4A7-6D0E-4E0C-9D08-FEFA7082BF09}"/>
                </a:ext>
              </a:extLst>
            </p:cNvPr>
            <p:cNvSpPr>
              <a:spLocks/>
            </p:cNvSpPr>
            <p:nvPr/>
          </p:nvSpPr>
          <p:spPr bwMode="auto">
            <a:xfrm>
              <a:off x="4482" y="3788"/>
              <a:ext cx="5" cy="5"/>
            </a:xfrm>
            <a:custGeom>
              <a:avLst/>
              <a:gdLst>
                <a:gd name="T0" fmla="*/ 0 w 2"/>
                <a:gd name="T1" fmla="*/ 0 h 2"/>
                <a:gd name="T2" fmla="*/ 2 w 2"/>
                <a:gd name="T3" fmla="*/ 2 h 2"/>
                <a:gd name="T4" fmla="*/ 2 w 2"/>
                <a:gd name="T5" fmla="*/ 2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1" y="1"/>
                    <a:pt x="2" y="2"/>
                    <a:pt x="2" y="2"/>
                  </a:cubicBezTo>
                  <a:cubicBezTo>
                    <a:pt x="2" y="2"/>
                    <a:pt x="2" y="2"/>
                    <a:pt x="2" y="2"/>
                  </a:cubicBezTo>
                  <a:cubicBezTo>
                    <a:pt x="1" y="2"/>
                    <a:pt x="1" y="1"/>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2" name="Freeform 446">
              <a:extLst>
                <a:ext uri="{FF2B5EF4-FFF2-40B4-BE49-F238E27FC236}">
                  <a16:creationId xmlns:a16="http://schemas.microsoft.com/office/drawing/2014/main" id="{176D03D7-89DA-4BCB-8613-1269E9C03086}"/>
                </a:ext>
              </a:extLst>
            </p:cNvPr>
            <p:cNvSpPr>
              <a:spLocks/>
            </p:cNvSpPr>
            <p:nvPr/>
          </p:nvSpPr>
          <p:spPr bwMode="auto">
            <a:xfrm>
              <a:off x="4482" y="3788"/>
              <a:ext cx="5" cy="5"/>
            </a:xfrm>
            <a:custGeom>
              <a:avLst/>
              <a:gdLst>
                <a:gd name="T0" fmla="*/ 0 w 2"/>
                <a:gd name="T1" fmla="*/ 0 h 2"/>
                <a:gd name="T2" fmla="*/ 2 w 2"/>
                <a:gd name="T3" fmla="*/ 2 h 2"/>
                <a:gd name="T4" fmla="*/ 0 w 2"/>
                <a:gd name="T5" fmla="*/ 0 h 2"/>
              </a:gdLst>
              <a:ahLst/>
              <a:cxnLst>
                <a:cxn ang="0">
                  <a:pos x="T0" y="T1"/>
                </a:cxn>
                <a:cxn ang="0">
                  <a:pos x="T2" y="T3"/>
                </a:cxn>
                <a:cxn ang="0">
                  <a:pos x="T4" y="T5"/>
                </a:cxn>
              </a:cxnLst>
              <a:rect l="0" t="0" r="r" b="b"/>
              <a:pathLst>
                <a:path w="2" h="2">
                  <a:moveTo>
                    <a:pt x="0" y="0"/>
                  </a:moveTo>
                  <a:cubicBezTo>
                    <a:pt x="1" y="1"/>
                    <a:pt x="1" y="2"/>
                    <a:pt x="2" y="2"/>
                  </a:cubicBezTo>
                  <a:cubicBezTo>
                    <a:pt x="1" y="1"/>
                    <a:pt x="1" y="1"/>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3" name="Freeform 447">
              <a:extLst>
                <a:ext uri="{FF2B5EF4-FFF2-40B4-BE49-F238E27FC236}">
                  <a16:creationId xmlns:a16="http://schemas.microsoft.com/office/drawing/2014/main" id="{A45EC406-59B8-4548-81F7-C452F5718A05}"/>
                </a:ext>
              </a:extLst>
            </p:cNvPr>
            <p:cNvSpPr>
              <a:spLocks/>
            </p:cNvSpPr>
            <p:nvPr/>
          </p:nvSpPr>
          <p:spPr bwMode="auto">
            <a:xfrm>
              <a:off x="4494" y="3800"/>
              <a:ext cx="17" cy="15"/>
            </a:xfrm>
            <a:custGeom>
              <a:avLst/>
              <a:gdLst>
                <a:gd name="T0" fmla="*/ 0 w 7"/>
                <a:gd name="T1" fmla="*/ 0 h 6"/>
                <a:gd name="T2" fmla="*/ 7 w 7"/>
                <a:gd name="T3" fmla="*/ 6 h 6"/>
                <a:gd name="T4" fmla="*/ 0 w 7"/>
                <a:gd name="T5" fmla="*/ 0 h 6"/>
                <a:gd name="T6" fmla="*/ 0 w 7"/>
                <a:gd name="T7" fmla="*/ 0 h 6"/>
              </a:gdLst>
              <a:ahLst/>
              <a:cxnLst>
                <a:cxn ang="0">
                  <a:pos x="T0" y="T1"/>
                </a:cxn>
                <a:cxn ang="0">
                  <a:pos x="T2" y="T3"/>
                </a:cxn>
                <a:cxn ang="0">
                  <a:pos x="T4" y="T5"/>
                </a:cxn>
                <a:cxn ang="0">
                  <a:pos x="T6" y="T7"/>
                </a:cxn>
              </a:cxnLst>
              <a:rect l="0" t="0" r="r" b="b"/>
              <a:pathLst>
                <a:path w="7" h="6">
                  <a:moveTo>
                    <a:pt x="0" y="0"/>
                  </a:moveTo>
                  <a:cubicBezTo>
                    <a:pt x="2" y="2"/>
                    <a:pt x="4" y="4"/>
                    <a:pt x="7" y="6"/>
                  </a:cubicBezTo>
                  <a:cubicBezTo>
                    <a:pt x="4" y="4"/>
                    <a:pt x="2" y="2"/>
                    <a:pt x="0" y="0"/>
                  </a:cubicBezTo>
                  <a:cubicBezTo>
                    <a:pt x="0" y="0"/>
                    <a:pt x="0" y="0"/>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4" name="Freeform 448">
              <a:extLst>
                <a:ext uri="{FF2B5EF4-FFF2-40B4-BE49-F238E27FC236}">
                  <a16:creationId xmlns:a16="http://schemas.microsoft.com/office/drawing/2014/main" id="{2ABAC1DC-B6A2-40AA-9D3C-2435D5AB99F6}"/>
                </a:ext>
              </a:extLst>
            </p:cNvPr>
            <p:cNvSpPr>
              <a:spLocks noEditPoints="1"/>
            </p:cNvSpPr>
            <p:nvPr/>
          </p:nvSpPr>
          <p:spPr bwMode="auto">
            <a:xfrm>
              <a:off x="4494" y="3800"/>
              <a:ext cx="146" cy="53"/>
            </a:xfrm>
            <a:custGeom>
              <a:avLst/>
              <a:gdLst>
                <a:gd name="T0" fmla="*/ 54 w 61"/>
                <a:gd name="T1" fmla="*/ 5 h 22"/>
                <a:gd name="T2" fmla="*/ 32 w 61"/>
                <a:gd name="T3" fmla="*/ 19 h 22"/>
                <a:gd name="T4" fmla="*/ 41 w 61"/>
                <a:gd name="T5" fmla="*/ 22 h 22"/>
                <a:gd name="T6" fmla="*/ 53 w 61"/>
                <a:gd name="T7" fmla="*/ 13 h 22"/>
                <a:gd name="T8" fmla="*/ 61 w 61"/>
                <a:gd name="T9" fmla="*/ 6 h 22"/>
                <a:gd name="T10" fmla="*/ 54 w 61"/>
                <a:gd name="T11" fmla="*/ 5 h 22"/>
                <a:gd name="T12" fmla="*/ 0 w 61"/>
                <a:gd name="T13" fmla="*/ 0 h 22"/>
                <a:gd name="T14" fmla="*/ 7 w 61"/>
                <a:gd name="T15" fmla="*/ 6 h 22"/>
                <a:gd name="T16" fmla="*/ 8 w 61"/>
                <a:gd name="T17" fmla="*/ 7 h 22"/>
                <a:gd name="T18" fmla="*/ 9 w 61"/>
                <a:gd name="T19" fmla="*/ 7 h 22"/>
                <a:gd name="T20" fmla="*/ 9 w 61"/>
                <a:gd name="T21" fmla="*/ 7 h 22"/>
                <a:gd name="T22" fmla="*/ 0 w 61"/>
                <a:gd name="T2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22">
                  <a:moveTo>
                    <a:pt x="54" y="5"/>
                  </a:moveTo>
                  <a:cubicBezTo>
                    <a:pt x="47" y="9"/>
                    <a:pt x="40" y="14"/>
                    <a:pt x="32" y="19"/>
                  </a:cubicBezTo>
                  <a:cubicBezTo>
                    <a:pt x="35" y="20"/>
                    <a:pt x="38" y="21"/>
                    <a:pt x="41" y="22"/>
                  </a:cubicBezTo>
                  <a:cubicBezTo>
                    <a:pt x="45" y="19"/>
                    <a:pt x="49" y="15"/>
                    <a:pt x="53" y="13"/>
                  </a:cubicBezTo>
                  <a:cubicBezTo>
                    <a:pt x="55" y="10"/>
                    <a:pt x="58" y="8"/>
                    <a:pt x="61" y="6"/>
                  </a:cubicBezTo>
                  <a:cubicBezTo>
                    <a:pt x="58" y="6"/>
                    <a:pt x="56" y="5"/>
                    <a:pt x="54" y="5"/>
                  </a:cubicBezTo>
                  <a:moveTo>
                    <a:pt x="0" y="0"/>
                  </a:moveTo>
                  <a:cubicBezTo>
                    <a:pt x="2" y="2"/>
                    <a:pt x="4" y="4"/>
                    <a:pt x="7" y="6"/>
                  </a:cubicBezTo>
                  <a:cubicBezTo>
                    <a:pt x="7" y="6"/>
                    <a:pt x="8" y="7"/>
                    <a:pt x="8" y="7"/>
                  </a:cubicBezTo>
                  <a:cubicBezTo>
                    <a:pt x="8" y="7"/>
                    <a:pt x="8" y="7"/>
                    <a:pt x="9" y="7"/>
                  </a:cubicBezTo>
                  <a:cubicBezTo>
                    <a:pt x="9" y="7"/>
                    <a:pt x="9" y="7"/>
                    <a:pt x="9" y="7"/>
                  </a:cubicBezTo>
                  <a:cubicBezTo>
                    <a:pt x="6" y="5"/>
                    <a:pt x="3" y="3"/>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5" name="Freeform 449">
              <a:extLst>
                <a:ext uri="{FF2B5EF4-FFF2-40B4-BE49-F238E27FC236}">
                  <a16:creationId xmlns:a16="http://schemas.microsoft.com/office/drawing/2014/main" id="{1A61A232-8DDF-422F-84FA-21E0E1300BD2}"/>
                </a:ext>
              </a:extLst>
            </p:cNvPr>
            <p:cNvSpPr>
              <a:spLocks/>
            </p:cNvSpPr>
            <p:nvPr/>
          </p:nvSpPr>
          <p:spPr bwMode="auto">
            <a:xfrm>
              <a:off x="4441" y="3884"/>
              <a:ext cx="15" cy="12"/>
            </a:xfrm>
            <a:custGeom>
              <a:avLst/>
              <a:gdLst>
                <a:gd name="T0" fmla="*/ 0 w 6"/>
                <a:gd name="T1" fmla="*/ 0 h 5"/>
                <a:gd name="T2" fmla="*/ 6 w 6"/>
                <a:gd name="T3" fmla="*/ 5 h 5"/>
                <a:gd name="T4" fmla="*/ 0 w 6"/>
                <a:gd name="T5" fmla="*/ 0 h 5"/>
                <a:gd name="T6" fmla="*/ 0 w 6"/>
                <a:gd name="T7" fmla="*/ 0 h 5"/>
              </a:gdLst>
              <a:ahLst/>
              <a:cxnLst>
                <a:cxn ang="0">
                  <a:pos x="T0" y="T1"/>
                </a:cxn>
                <a:cxn ang="0">
                  <a:pos x="T2" y="T3"/>
                </a:cxn>
                <a:cxn ang="0">
                  <a:pos x="T4" y="T5"/>
                </a:cxn>
                <a:cxn ang="0">
                  <a:pos x="T6" y="T7"/>
                </a:cxn>
              </a:cxnLst>
              <a:rect l="0" t="0" r="r" b="b"/>
              <a:pathLst>
                <a:path w="6" h="5">
                  <a:moveTo>
                    <a:pt x="0" y="0"/>
                  </a:moveTo>
                  <a:cubicBezTo>
                    <a:pt x="2" y="2"/>
                    <a:pt x="4" y="3"/>
                    <a:pt x="6" y="5"/>
                  </a:cubicBezTo>
                  <a:cubicBezTo>
                    <a:pt x="4" y="3"/>
                    <a:pt x="2" y="2"/>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6" name="Freeform 450">
              <a:extLst>
                <a:ext uri="{FF2B5EF4-FFF2-40B4-BE49-F238E27FC236}">
                  <a16:creationId xmlns:a16="http://schemas.microsoft.com/office/drawing/2014/main" id="{7EAB7C70-6458-4C23-A17C-58109291C2E7}"/>
                </a:ext>
              </a:extLst>
            </p:cNvPr>
            <p:cNvSpPr>
              <a:spLocks/>
            </p:cNvSpPr>
            <p:nvPr/>
          </p:nvSpPr>
          <p:spPr bwMode="auto">
            <a:xfrm>
              <a:off x="4399" y="3824"/>
              <a:ext cx="169" cy="108"/>
            </a:xfrm>
            <a:custGeom>
              <a:avLst/>
              <a:gdLst>
                <a:gd name="T0" fmla="*/ 14 w 71"/>
                <a:gd name="T1" fmla="*/ 0 h 45"/>
                <a:gd name="T2" fmla="*/ 0 w 71"/>
                <a:gd name="T3" fmla="*/ 1 h 45"/>
                <a:gd name="T4" fmla="*/ 2 w 71"/>
                <a:gd name="T5" fmla="*/ 8 h 45"/>
                <a:gd name="T6" fmla="*/ 2 w 71"/>
                <a:gd name="T7" fmla="*/ 10 h 45"/>
                <a:gd name="T8" fmla="*/ 18 w 71"/>
                <a:gd name="T9" fmla="*/ 25 h 45"/>
                <a:gd name="T10" fmla="*/ 18 w 71"/>
                <a:gd name="T11" fmla="*/ 25 h 45"/>
                <a:gd name="T12" fmla="*/ 18 w 71"/>
                <a:gd name="T13" fmla="*/ 25 h 45"/>
                <a:gd name="T14" fmla="*/ 24 w 71"/>
                <a:gd name="T15" fmla="*/ 30 h 45"/>
                <a:gd name="T16" fmla="*/ 52 w 71"/>
                <a:gd name="T17" fmla="*/ 45 h 45"/>
                <a:gd name="T18" fmla="*/ 71 w 71"/>
                <a:gd name="T19" fmla="*/ 30 h 45"/>
                <a:gd name="T20" fmla="*/ 58 w 71"/>
                <a:gd name="T21" fmla="*/ 25 h 45"/>
                <a:gd name="T22" fmla="*/ 53 w 71"/>
                <a:gd name="T23" fmla="*/ 23 h 45"/>
                <a:gd name="T24" fmla="*/ 49 w 71"/>
                <a:gd name="T25" fmla="*/ 21 h 45"/>
                <a:gd name="T26" fmla="*/ 45 w 71"/>
                <a:gd name="T27" fmla="*/ 19 h 45"/>
                <a:gd name="T28" fmla="*/ 42 w 71"/>
                <a:gd name="T29" fmla="*/ 16 h 45"/>
                <a:gd name="T30" fmla="*/ 23 w 71"/>
                <a:gd name="T31" fmla="*/ 1 h 45"/>
                <a:gd name="T32" fmla="*/ 14 w 71"/>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5">
                  <a:moveTo>
                    <a:pt x="14" y="0"/>
                  </a:moveTo>
                  <a:cubicBezTo>
                    <a:pt x="9" y="0"/>
                    <a:pt x="4" y="1"/>
                    <a:pt x="0" y="1"/>
                  </a:cubicBezTo>
                  <a:cubicBezTo>
                    <a:pt x="1" y="3"/>
                    <a:pt x="2" y="6"/>
                    <a:pt x="2" y="8"/>
                  </a:cubicBezTo>
                  <a:cubicBezTo>
                    <a:pt x="2" y="9"/>
                    <a:pt x="2" y="9"/>
                    <a:pt x="2" y="10"/>
                  </a:cubicBezTo>
                  <a:cubicBezTo>
                    <a:pt x="7" y="15"/>
                    <a:pt x="12" y="20"/>
                    <a:pt x="18" y="25"/>
                  </a:cubicBezTo>
                  <a:cubicBezTo>
                    <a:pt x="18" y="25"/>
                    <a:pt x="18" y="25"/>
                    <a:pt x="18" y="25"/>
                  </a:cubicBezTo>
                  <a:cubicBezTo>
                    <a:pt x="18" y="25"/>
                    <a:pt x="18" y="25"/>
                    <a:pt x="18" y="25"/>
                  </a:cubicBezTo>
                  <a:cubicBezTo>
                    <a:pt x="20" y="27"/>
                    <a:pt x="22" y="28"/>
                    <a:pt x="24" y="30"/>
                  </a:cubicBezTo>
                  <a:cubicBezTo>
                    <a:pt x="32" y="36"/>
                    <a:pt x="42" y="41"/>
                    <a:pt x="52" y="45"/>
                  </a:cubicBezTo>
                  <a:cubicBezTo>
                    <a:pt x="59" y="39"/>
                    <a:pt x="66" y="34"/>
                    <a:pt x="71" y="30"/>
                  </a:cubicBezTo>
                  <a:cubicBezTo>
                    <a:pt x="66" y="28"/>
                    <a:pt x="62" y="27"/>
                    <a:pt x="58" y="25"/>
                  </a:cubicBezTo>
                  <a:cubicBezTo>
                    <a:pt x="53" y="23"/>
                    <a:pt x="53" y="23"/>
                    <a:pt x="53" y="23"/>
                  </a:cubicBezTo>
                  <a:cubicBezTo>
                    <a:pt x="52" y="22"/>
                    <a:pt x="51" y="22"/>
                    <a:pt x="49" y="21"/>
                  </a:cubicBezTo>
                  <a:cubicBezTo>
                    <a:pt x="45" y="19"/>
                    <a:pt x="45" y="19"/>
                    <a:pt x="45" y="19"/>
                  </a:cubicBezTo>
                  <a:cubicBezTo>
                    <a:pt x="42" y="16"/>
                    <a:pt x="42" y="16"/>
                    <a:pt x="42" y="16"/>
                  </a:cubicBezTo>
                  <a:cubicBezTo>
                    <a:pt x="35" y="12"/>
                    <a:pt x="28" y="6"/>
                    <a:pt x="23" y="1"/>
                  </a:cubicBezTo>
                  <a:cubicBezTo>
                    <a:pt x="20" y="0"/>
                    <a:pt x="17" y="0"/>
                    <a:pt x="14"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7" name="Freeform 451">
              <a:extLst>
                <a:ext uri="{FF2B5EF4-FFF2-40B4-BE49-F238E27FC236}">
                  <a16:creationId xmlns:a16="http://schemas.microsoft.com/office/drawing/2014/main" id="{3D6E2BF2-18B4-4438-A17C-CC815C753AF7}"/>
                </a:ext>
              </a:extLst>
            </p:cNvPr>
            <p:cNvSpPr>
              <a:spLocks/>
            </p:cNvSpPr>
            <p:nvPr/>
          </p:nvSpPr>
          <p:spPr bwMode="auto">
            <a:xfrm>
              <a:off x="4403" y="3843"/>
              <a:ext cx="0" cy="5"/>
            </a:xfrm>
            <a:custGeom>
              <a:avLst/>
              <a:gdLst>
                <a:gd name="T0" fmla="*/ 0 h 2"/>
                <a:gd name="T1" fmla="*/ 2 h 2"/>
                <a:gd name="T2" fmla="*/ 2 h 2"/>
                <a:gd name="T3" fmla="*/ 0 h 2"/>
              </a:gdLst>
              <a:ahLst/>
              <a:cxnLst>
                <a:cxn ang="0">
                  <a:pos x="0" y="T0"/>
                </a:cxn>
                <a:cxn ang="0">
                  <a:pos x="0" y="T1"/>
                </a:cxn>
                <a:cxn ang="0">
                  <a:pos x="0" y="T2"/>
                </a:cxn>
                <a:cxn ang="0">
                  <a:pos x="0" y="T3"/>
                </a:cxn>
              </a:cxnLst>
              <a:rect l="0" t="0" r="r" b="b"/>
              <a:pathLst>
                <a:path h="2">
                  <a:moveTo>
                    <a:pt x="0" y="0"/>
                  </a:moveTo>
                  <a:cubicBezTo>
                    <a:pt x="0" y="1"/>
                    <a:pt x="0" y="1"/>
                    <a:pt x="0" y="2"/>
                  </a:cubicBezTo>
                  <a:cubicBezTo>
                    <a:pt x="0" y="2"/>
                    <a:pt x="0" y="2"/>
                    <a:pt x="0" y="2"/>
                  </a:cubicBezTo>
                  <a:cubicBezTo>
                    <a:pt x="0" y="1"/>
                    <a:pt x="0" y="1"/>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8" name="Freeform 452">
              <a:extLst>
                <a:ext uri="{FF2B5EF4-FFF2-40B4-BE49-F238E27FC236}">
                  <a16:creationId xmlns:a16="http://schemas.microsoft.com/office/drawing/2014/main" id="{B76DBE57-6C10-46CB-B375-34EFEDE13F74}"/>
                </a:ext>
              </a:extLst>
            </p:cNvPr>
            <p:cNvSpPr>
              <a:spLocks noEditPoints="1"/>
            </p:cNvSpPr>
            <p:nvPr/>
          </p:nvSpPr>
          <p:spPr bwMode="auto">
            <a:xfrm>
              <a:off x="4539" y="3891"/>
              <a:ext cx="177" cy="62"/>
            </a:xfrm>
            <a:custGeom>
              <a:avLst/>
              <a:gdLst>
                <a:gd name="T0" fmla="*/ 49 w 74"/>
                <a:gd name="T1" fmla="*/ 26 h 26"/>
                <a:gd name="T2" fmla="*/ 48 w 74"/>
                <a:gd name="T3" fmla="*/ 26 h 26"/>
                <a:gd name="T4" fmla="*/ 39 w 74"/>
                <a:gd name="T5" fmla="*/ 26 h 26"/>
                <a:gd name="T6" fmla="*/ 33 w 74"/>
                <a:gd name="T7" fmla="*/ 26 h 26"/>
                <a:gd name="T8" fmla="*/ 30 w 74"/>
                <a:gd name="T9" fmla="*/ 26 h 26"/>
                <a:gd name="T10" fmla="*/ 39 w 74"/>
                <a:gd name="T11" fmla="*/ 26 h 26"/>
                <a:gd name="T12" fmla="*/ 49 w 74"/>
                <a:gd name="T13" fmla="*/ 26 h 26"/>
                <a:gd name="T14" fmla="*/ 22 w 74"/>
                <a:gd name="T15" fmla="*/ 25 h 26"/>
                <a:gd name="T16" fmla="*/ 25 w 74"/>
                <a:gd name="T17" fmla="*/ 25 h 26"/>
                <a:gd name="T18" fmla="*/ 25 w 74"/>
                <a:gd name="T19" fmla="*/ 25 h 26"/>
                <a:gd name="T20" fmla="*/ 22 w 74"/>
                <a:gd name="T21" fmla="*/ 25 h 26"/>
                <a:gd name="T22" fmla="*/ 14 w 74"/>
                <a:gd name="T23" fmla="*/ 24 h 26"/>
                <a:gd name="T24" fmla="*/ 18 w 74"/>
                <a:gd name="T25" fmla="*/ 24 h 26"/>
                <a:gd name="T26" fmla="*/ 18 w 74"/>
                <a:gd name="T27" fmla="*/ 24 h 26"/>
                <a:gd name="T28" fmla="*/ 14 w 74"/>
                <a:gd name="T29" fmla="*/ 24 h 26"/>
                <a:gd name="T30" fmla="*/ 74 w 74"/>
                <a:gd name="T31" fmla="*/ 21 h 26"/>
                <a:gd name="T32" fmla="*/ 70 w 74"/>
                <a:gd name="T33" fmla="*/ 22 h 26"/>
                <a:gd name="T34" fmla="*/ 68 w 74"/>
                <a:gd name="T35" fmla="*/ 23 h 26"/>
                <a:gd name="T36" fmla="*/ 74 w 74"/>
                <a:gd name="T37" fmla="*/ 21 h 26"/>
                <a:gd name="T38" fmla="*/ 0 w 74"/>
                <a:gd name="T39" fmla="*/ 20 h 26"/>
                <a:gd name="T40" fmla="*/ 3 w 74"/>
                <a:gd name="T41" fmla="*/ 21 h 26"/>
                <a:gd name="T42" fmla="*/ 0 w 74"/>
                <a:gd name="T43" fmla="*/ 20 h 26"/>
                <a:gd name="T44" fmla="*/ 23 w 74"/>
                <a:gd name="T45" fmla="*/ 4 h 26"/>
                <a:gd name="T46" fmla="*/ 22 w 74"/>
                <a:gd name="T47" fmla="*/ 4 h 26"/>
                <a:gd name="T48" fmla="*/ 4 w 74"/>
                <a:gd name="T49" fmla="*/ 21 h 26"/>
                <a:gd name="T50" fmla="*/ 11 w 74"/>
                <a:gd name="T51" fmla="*/ 23 h 26"/>
                <a:gd name="T52" fmla="*/ 30 w 74"/>
                <a:gd name="T53" fmla="*/ 5 h 26"/>
                <a:gd name="T54" fmla="*/ 23 w 74"/>
                <a:gd name="T55" fmla="*/ 4 h 26"/>
                <a:gd name="T56" fmla="*/ 74 w 74"/>
                <a:gd name="T57" fmla="*/ 0 h 26"/>
                <a:gd name="T58" fmla="*/ 69 w 74"/>
                <a:gd name="T59" fmla="*/ 1 h 26"/>
                <a:gd name="T60" fmla="*/ 67 w 74"/>
                <a:gd name="T61" fmla="*/ 2 h 26"/>
                <a:gd name="T62" fmla="*/ 55 w 74"/>
                <a:gd name="T63" fmla="*/ 25 h 26"/>
                <a:gd name="T64" fmla="*/ 53 w 74"/>
                <a:gd name="T65" fmla="*/ 25 h 26"/>
                <a:gd name="T66" fmla="*/ 53 w 74"/>
                <a:gd name="T67" fmla="*/ 25 h 26"/>
                <a:gd name="T68" fmla="*/ 66 w 74"/>
                <a:gd name="T69" fmla="*/ 23 h 26"/>
                <a:gd name="T70" fmla="*/ 63 w 74"/>
                <a:gd name="T71" fmla="*/ 24 h 26"/>
                <a:gd name="T72" fmla="*/ 74 w 74"/>
                <a:gd name="T7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 h="26">
                  <a:moveTo>
                    <a:pt x="49" y="26"/>
                  </a:moveTo>
                  <a:cubicBezTo>
                    <a:pt x="49" y="26"/>
                    <a:pt x="49" y="26"/>
                    <a:pt x="48" y="26"/>
                  </a:cubicBezTo>
                  <a:cubicBezTo>
                    <a:pt x="46" y="26"/>
                    <a:pt x="43" y="26"/>
                    <a:pt x="39" y="26"/>
                  </a:cubicBezTo>
                  <a:cubicBezTo>
                    <a:pt x="37" y="26"/>
                    <a:pt x="35" y="26"/>
                    <a:pt x="33" y="26"/>
                  </a:cubicBezTo>
                  <a:cubicBezTo>
                    <a:pt x="32" y="26"/>
                    <a:pt x="31" y="26"/>
                    <a:pt x="30" y="26"/>
                  </a:cubicBezTo>
                  <a:cubicBezTo>
                    <a:pt x="33" y="26"/>
                    <a:pt x="36" y="26"/>
                    <a:pt x="39" y="26"/>
                  </a:cubicBezTo>
                  <a:cubicBezTo>
                    <a:pt x="42" y="26"/>
                    <a:pt x="46" y="26"/>
                    <a:pt x="49" y="26"/>
                  </a:cubicBezTo>
                  <a:moveTo>
                    <a:pt x="22" y="25"/>
                  </a:moveTo>
                  <a:cubicBezTo>
                    <a:pt x="23" y="25"/>
                    <a:pt x="24" y="25"/>
                    <a:pt x="25" y="25"/>
                  </a:cubicBezTo>
                  <a:cubicBezTo>
                    <a:pt x="25" y="25"/>
                    <a:pt x="25" y="25"/>
                    <a:pt x="25" y="25"/>
                  </a:cubicBezTo>
                  <a:cubicBezTo>
                    <a:pt x="24" y="25"/>
                    <a:pt x="23" y="25"/>
                    <a:pt x="22" y="25"/>
                  </a:cubicBezTo>
                  <a:moveTo>
                    <a:pt x="14" y="24"/>
                  </a:moveTo>
                  <a:cubicBezTo>
                    <a:pt x="15" y="24"/>
                    <a:pt x="16" y="24"/>
                    <a:pt x="18" y="24"/>
                  </a:cubicBezTo>
                  <a:cubicBezTo>
                    <a:pt x="18" y="24"/>
                    <a:pt x="18" y="24"/>
                    <a:pt x="18" y="24"/>
                  </a:cubicBezTo>
                  <a:cubicBezTo>
                    <a:pt x="16" y="24"/>
                    <a:pt x="15" y="24"/>
                    <a:pt x="14" y="24"/>
                  </a:cubicBezTo>
                  <a:moveTo>
                    <a:pt x="74" y="21"/>
                  </a:moveTo>
                  <a:cubicBezTo>
                    <a:pt x="73" y="22"/>
                    <a:pt x="72" y="22"/>
                    <a:pt x="70" y="22"/>
                  </a:cubicBezTo>
                  <a:cubicBezTo>
                    <a:pt x="69" y="22"/>
                    <a:pt x="69" y="23"/>
                    <a:pt x="68" y="23"/>
                  </a:cubicBezTo>
                  <a:cubicBezTo>
                    <a:pt x="70" y="22"/>
                    <a:pt x="72" y="22"/>
                    <a:pt x="74" y="21"/>
                  </a:cubicBezTo>
                  <a:moveTo>
                    <a:pt x="0" y="20"/>
                  </a:moveTo>
                  <a:cubicBezTo>
                    <a:pt x="1" y="20"/>
                    <a:pt x="2" y="20"/>
                    <a:pt x="3" y="21"/>
                  </a:cubicBezTo>
                  <a:cubicBezTo>
                    <a:pt x="2" y="20"/>
                    <a:pt x="1" y="20"/>
                    <a:pt x="0" y="20"/>
                  </a:cubicBezTo>
                  <a:moveTo>
                    <a:pt x="23" y="4"/>
                  </a:moveTo>
                  <a:cubicBezTo>
                    <a:pt x="22" y="4"/>
                    <a:pt x="22" y="4"/>
                    <a:pt x="22" y="4"/>
                  </a:cubicBezTo>
                  <a:cubicBezTo>
                    <a:pt x="15" y="11"/>
                    <a:pt x="9" y="16"/>
                    <a:pt x="4" y="21"/>
                  </a:cubicBezTo>
                  <a:cubicBezTo>
                    <a:pt x="7" y="22"/>
                    <a:pt x="9" y="22"/>
                    <a:pt x="11" y="23"/>
                  </a:cubicBezTo>
                  <a:cubicBezTo>
                    <a:pt x="18" y="16"/>
                    <a:pt x="24" y="10"/>
                    <a:pt x="30" y="5"/>
                  </a:cubicBezTo>
                  <a:cubicBezTo>
                    <a:pt x="27" y="4"/>
                    <a:pt x="25" y="4"/>
                    <a:pt x="23" y="4"/>
                  </a:cubicBezTo>
                  <a:moveTo>
                    <a:pt x="74" y="0"/>
                  </a:moveTo>
                  <a:cubicBezTo>
                    <a:pt x="72" y="0"/>
                    <a:pt x="71" y="1"/>
                    <a:pt x="69" y="1"/>
                  </a:cubicBezTo>
                  <a:cubicBezTo>
                    <a:pt x="68" y="1"/>
                    <a:pt x="68" y="1"/>
                    <a:pt x="67" y="2"/>
                  </a:cubicBezTo>
                  <a:cubicBezTo>
                    <a:pt x="63" y="8"/>
                    <a:pt x="59" y="16"/>
                    <a:pt x="55" y="25"/>
                  </a:cubicBezTo>
                  <a:cubicBezTo>
                    <a:pt x="55" y="25"/>
                    <a:pt x="55" y="25"/>
                    <a:pt x="53" y="25"/>
                  </a:cubicBezTo>
                  <a:cubicBezTo>
                    <a:pt x="53" y="25"/>
                    <a:pt x="53" y="25"/>
                    <a:pt x="53" y="25"/>
                  </a:cubicBezTo>
                  <a:cubicBezTo>
                    <a:pt x="58" y="25"/>
                    <a:pt x="62" y="24"/>
                    <a:pt x="66" y="23"/>
                  </a:cubicBezTo>
                  <a:cubicBezTo>
                    <a:pt x="65" y="24"/>
                    <a:pt x="63" y="24"/>
                    <a:pt x="63" y="24"/>
                  </a:cubicBezTo>
                  <a:cubicBezTo>
                    <a:pt x="67" y="15"/>
                    <a:pt x="71" y="7"/>
                    <a:pt x="74"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9" name="Freeform 453">
              <a:extLst>
                <a:ext uri="{FF2B5EF4-FFF2-40B4-BE49-F238E27FC236}">
                  <a16:creationId xmlns:a16="http://schemas.microsoft.com/office/drawing/2014/main" id="{3F69659B-AAF0-4B6A-A93E-6D80F080A55B}"/>
                </a:ext>
              </a:extLst>
            </p:cNvPr>
            <p:cNvSpPr>
              <a:spLocks noEditPoints="1"/>
            </p:cNvSpPr>
            <p:nvPr/>
          </p:nvSpPr>
          <p:spPr bwMode="auto">
            <a:xfrm>
              <a:off x="4883" y="3588"/>
              <a:ext cx="91" cy="134"/>
            </a:xfrm>
            <a:custGeom>
              <a:avLst/>
              <a:gdLst>
                <a:gd name="T0" fmla="*/ 21 w 38"/>
                <a:gd name="T1" fmla="*/ 23 h 56"/>
                <a:gd name="T2" fmla="*/ 19 w 38"/>
                <a:gd name="T3" fmla="*/ 35 h 56"/>
                <a:gd name="T4" fmla="*/ 34 w 38"/>
                <a:gd name="T5" fmla="*/ 56 h 56"/>
                <a:gd name="T6" fmla="*/ 35 w 38"/>
                <a:gd name="T7" fmla="*/ 54 h 56"/>
                <a:gd name="T8" fmla="*/ 36 w 38"/>
                <a:gd name="T9" fmla="*/ 52 h 56"/>
                <a:gd name="T10" fmla="*/ 36 w 38"/>
                <a:gd name="T11" fmla="*/ 50 h 56"/>
                <a:gd name="T12" fmla="*/ 37 w 38"/>
                <a:gd name="T13" fmla="*/ 50 h 56"/>
                <a:gd name="T14" fmla="*/ 38 w 38"/>
                <a:gd name="T15" fmla="*/ 45 h 56"/>
                <a:gd name="T16" fmla="*/ 38 w 38"/>
                <a:gd name="T17" fmla="*/ 44 h 56"/>
                <a:gd name="T18" fmla="*/ 38 w 38"/>
                <a:gd name="T19" fmla="*/ 44 h 56"/>
                <a:gd name="T20" fmla="*/ 38 w 38"/>
                <a:gd name="T21" fmla="*/ 43 h 56"/>
                <a:gd name="T22" fmla="*/ 38 w 38"/>
                <a:gd name="T23" fmla="*/ 43 h 56"/>
                <a:gd name="T24" fmla="*/ 31 w 38"/>
                <a:gd name="T25" fmla="*/ 34 h 56"/>
                <a:gd name="T26" fmla="*/ 21 w 38"/>
                <a:gd name="T27" fmla="*/ 23 h 56"/>
                <a:gd name="T28" fmla="*/ 21 w 38"/>
                <a:gd name="T29" fmla="*/ 23 h 56"/>
                <a:gd name="T30" fmla="*/ 0 w 38"/>
                <a:gd name="T31" fmla="*/ 0 h 56"/>
                <a:gd name="T32" fmla="*/ 0 w 38"/>
                <a:gd name="T33" fmla="*/ 1 h 56"/>
                <a:gd name="T34" fmla="*/ 0 w 38"/>
                <a:gd name="T35" fmla="*/ 1 h 56"/>
                <a:gd name="T36" fmla="*/ 0 w 38"/>
                <a:gd name="T3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56">
                  <a:moveTo>
                    <a:pt x="21" y="23"/>
                  </a:moveTo>
                  <a:cubicBezTo>
                    <a:pt x="20" y="27"/>
                    <a:pt x="20" y="31"/>
                    <a:pt x="19" y="35"/>
                  </a:cubicBezTo>
                  <a:cubicBezTo>
                    <a:pt x="23" y="42"/>
                    <a:pt x="28" y="49"/>
                    <a:pt x="34" y="56"/>
                  </a:cubicBezTo>
                  <a:cubicBezTo>
                    <a:pt x="34" y="56"/>
                    <a:pt x="35" y="56"/>
                    <a:pt x="35" y="54"/>
                  </a:cubicBezTo>
                  <a:cubicBezTo>
                    <a:pt x="35" y="54"/>
                    <a:pt x="36" y="53"/>
                    <a:pt x="36" y="52"/>
                  </a:cubicBezTo>
                  <a:cubicBezTo>
                    <a:pt x="36" y="51"/>
                    <a:pt x="36" y="50"/>
                    <a:pt x="36" y="50"/>
                  </a:cubicBezTo>
                  <a:cubicBezTo>
                    <a:pt x="37" y="50"/>
                    <a:pt x="37" y="50"/>
                    <a:pt x="37" y="50"/>
                  </a:cubicBezTo>
                  <a:cubicBezTo>
                    <a:pt x="37" y="48"/>
                    <a:pt x="37" y="46"/>
                    <a:pt x="38" y="45"/>
                  </a:cubicBezTo>
                  <a:cubicBezTo>
                    <a:pt x="38" y="45"/>
                    <a:pt x="38" y="45"/>
                    <a:pt x="38" y="44"/>
                  </a:cubicBezTo>
                  <a:cubicBezTo>
                    <a:pt x="38" y="44"/>
                    <a:pt x="38" y="44"/>
                    <a:pt x="38" y="44"/>
                  </a:cubicBezTo>
                  <a:cubicBezTo>
                    <a:pt x="38" y="43"/>
                    <a:pt x="38" y="43"/>
                    <a:pt x="38" y="43"/>
                  </a:cubicBezTo>
                  <a:cubicBezTo>
                    <a:pt x="38" y="43"/>
                    <a:pt x="38" y="43"/>
                    <a:pt x="38" y="43"/>
                  </a:cubicBezTo>
                  <a:cubicBezTo>
                    <a:pt x="36" y="40"/>
                    <a:pt x="33" y="37"/>
                    <a:pt x="31" y="34"/>
                  </a:cubicBezTo>
                  <a:cubicBezTo>
                    <a:pt x="28" y="31"/>
                    <a:pt x="25" y="27"/>
                    <a:pt x="21" y="23"/>
                  </a:cubicBezTo>
                  <a:cubicBezTo>
                    <a:pt x="21" y="23"/>
                    <a:pt x="21" y="23"/>
                    <a:pt x="21" y="23"/>
                  </a:cubicBezTo>
                  <a:moveTo>
                    <a:pt x="0" y="0"/>
                  </a:moveTo>
                  <a:cubicBezTo>
                    <a:pt x="0" y="0"/>
                    <a:pt x="0" y="0"/>
                    <a:pt x="0" y="1"/>
                  </a:cubicBezTo>
                  <a:cubicBezTo>
                    <a:pt x="0" y="1"/>
                    <a:pt x="0" y="1"/>
                    <a:pt x="0" y="1"/>
                  </a:cubicBezTo>
                  <a:cubicBezTo>
                    <a:pt x="0" y="1"/>
                    <a:pt x="0"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0" name="Freeform 454">
              <a:extLst>
                <a:ext uri="{FF2B5EF4-FFF2-40B4-BE49-F238E27FC236}">
                  <a16:creationId xmlns:a16="http://schemas.microsoft.com/office/drawing/2014/main" id="{DE85A099-DDF2-489E-B165-9A231C0BAA99}"/>
                </a:ext>
              </a:extLst>
            </p:cNvPr>
            <p:cNvSpPr>
              <a:spLocks noEditPoints="1"/>
            </p:cNvSpPr>
            <p:nvPr/>
          </p:nvSpPr>
          <p:spPr bwMode="auto">
            <a:xfrm>
              <a:off x="4566" y="3831"/>
              <a:ext cx="169" cy="122"/>
            </a:xfrm>
            <a:custGeom>
              <a:avLst/>
              <a:gdLst>
                <a:gd name="T0" fmla="*/ 56 w 71"/>
                <a:gd name="T1" fmla="*/ 27 h 51"/>
                <a:gd name="T2" fmla="*/ 40 w 71"/>
                <a:gd name="T3" fmla="*/ 29 h 51"/>
                <a:gd name="T4" fmla="*/ 36 w 71"/>
                <a:gd name="T5" fmla="*/ 30 h 51"/>
                <a:gd name="T6" fmla="*/ 31 w 71"/>
                <a:gd name="T7" fmla="*/ 30 h 51"/>
                <a:gd name="T8" fmla="*/ 31 w 71"/>
                <a:gd name="T9" fmla="*/ 30 h 51"/>
                <a:gd name="T10" fmla="*/ 29 w 71"/>
                <a:gd name="T11" fmla="*/ 30 h 51"/>
                <a:gd name="T12" fmla="*/ 27 w 71"/>
                <a:gd name="T13" fmla="*/ 30 h 51"/>
                <a:gd name="T14" fmla="*/ 22 w 71"/>
                <a:gd name="T15" fmla="*/ 30 h 51"/>
                <a:gd name="T16" fmla="*/ 19 w 71"/>
                <a:gd name="T17" fmla="*/ 30 h 51"/>
                <a:gd name="T18" fmla="*/ 0 w 71"/>
                <a:gd name="T19" fmla="*/ 48 h 51"/>
                <a:gd name="T20" fmla="*/ 3 w 71"/>
                <a:gd name="T21" fmla="*/ 49 h 51"/>
                <a:gd name="T22" fmla="*/ 7 w 71"/>
                <a:gd name="T23" fmla="*/ 49 h 51"/>
                <a:gd name="T24" fmla="*/ 11 w 71"/>
                <a:gd name="T25" fmla="*/ 50 h 51"/>
                <a:gd name="T26" fmla="*/ 14 w 71"/>
                <a:gd name="T27" fmla="*/ 50 h 51"/>
                <a:gd name="T28" fmla="*/ 14 w 71"/>
                <a:gd name="T29" fmla="*/ 50 h 51"/>
                <a:gd name="T30" fmla="*/ 19 w 71"/>
                <a:gd name="T31" fmla="*/ 51 h 51"/>
                <a:gd name="T32" fmla="*/ 22 w 71"/>
                <a:gd name="T33" fmla="*/ 51 h 51"/>
                <a:gd name="T34" fmla="*/ 28 w 71"/>
                <a:gd name="T35" fmla="*/ 51 h 51"/>
                <a:gd name="T36" fmla="*/ 37 w 71"/>
                <a:gd name="T37" fmla="*/ 51 h 51"/>
                <a:gd name="T38" fmla="*/ 38 w 71"/>
                <a:gd name="T39" fmla="*/ 51 h 51"/>
                <a:gd name="T40" fmla="*/ 42 w 71"/>
                <a:gd name="T41" fmla="*/ 50 h 51"/>
                <a:gd name="T42" fmla="*/ 42 w 71"/>
                <a:gd name="T43" fmla="*/ 50 h 51"/>
                <a:gd name="T44" fmla="*/ 44 w 71"/>
                <a:gd name="T45" fmla="*/ 50 h 51"/>
                <a:gd name="T46" fmla="*/ 56 w 71"/>
                <a:gd name="T47" fmla="*/ 27 h 51"/>
                <a:gd name="T48" fmla="*/ 41 w 71"/>
                <a:gd name="T49" fmla="*/ 10 h 51"/>
                <a:gd name="T50" fmla="*/ 41 w 71"/>
                <a:gd name="T51" fmla="*/ 10 h 51"/>
                <a:gd name="T52" fmla="*/ 39 w 71"/>
                <a:gd name="T53" fmla="*/ 10 h 51"/>
                <a:gd name="T54" fmla="*/ 39 w 71"/>
                <a:gd name="T55" fmla="*/ 10 h 51"/>
                <a:gd name="T56" fmla="*/ 41 w 71"/>
                <a:gd name="T57" fmla="*/ 10 h 51"/>
                <a:gd name="T58" fmla="*/ 58 w 71"/>
                <a:gd name="T59" fmla="*/ 6 h 51"/>
                <a:gd name="T60" fmla="*/ 56 w 71"/>
                <a:gd name="T61" fmla="*/ 6 h 51"/>
                <a:gd name="T62" fmla="*/ 50 w 71"/>
                <a:gd name="T63" fmla="*/ 8 h 51"/>
                <a:gd name="T64" fmla="*/ 45 w 71"/>
                <a:gd name="T65" fmla="*/ 9 h 51"/>
                <a:gd name="T66" fmla="*/ 43 w 71"/>
                <a:gd name="T67" fmla="*/ 9 h 51"/>
                <a:gd name="T68" fmla="*/ 58 w 71"/>
                <a:gd name="T69" fmla="*/ 6 h 51"/>
                <a:gd name="T70" fmla="*/ 58 w 71"/>
                <a:gd name="T71" fmla="*/ 6 h 51"/>
                <a:gd name="T72" fmla="*/ 64 w 71"/>
                <a:gd name="T73" fmla="*/ 4 h 51"/>
                <a:gd name="T74" fmla="*/ 61 w 71"/>
                <a:gd name="T75" fmla="*/ 4 h 51"/>
                <a:gd name="T76" fmla="*/ 59 w 71"/>
                <a:gd name="T77" fmla="*/ 5 h 51"/>
                <a:gd name="T78" fmla="*/ 64 w 71"/>
                <a:gd name="T79" fmla="*/ 4 h 51"/>
                <a:gd name="T80" fmla="*/ 69 w 71"/>
                <a:gd name="T81" fmla="*/ 1 h 51"/>
                <a:gd name="T82" fmla="*/ 67 w 71"/>
                <a:gd name="T83" fmla="*/ 2 h 51"/>
                <a:gd name="T84" fmla="*/ 65 w 71"/>
                <a:gd name="T85" fmla="*/ 3 h 51"/>
                <a:gd name="T86" fmla="*/ 69 w 71"/>
                <a:gd name="T87" fmla="*/ 1 h 51"/>
                <a:gd name="T88" fmla="*/ 71 w 71"/>
                <a:gd name="T89" fmla="*/ 0 h 51"/>
                <a:gd name="T90" fmla="*/ 70 w 71"/>
                <a:gd name="T91" fmla="*/ 1 h 51"/>
                <a:gd name="T92" fmla="*/ 71 w 71"/>
                <a:gd name="T93" fmla="*/ 0 h 51"/>
                <a:gd name="T94" fmla="*/ 71 w 71"/>
                <a:gd name="T95"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1" h="51">
                  <a:moveTo>
                    <a:pt x="56" y="27"/>
                  </a:moveTo>
                  <a:cubicBezTo>
                    <a:pt x="51" y="28"/>
                    <a:pt x="46" y="29"/>
                    <a:pt x="40" y="29"/>
                  </a:cubicBezTo>
                  <a:cubicBezTo>
                    <a:pt x="39" y="30"/>
                    <a:pt x="37" y="30"/>
                    <a:pt x="36" y="30"/>
                  </a:cubicBezTo>
                  <a:cubicBezTo>
                    <a:pt x="34" y="30"/>
                    <a:pt x="33" y="30"/>
                    <a:pt x="31" y="30"/>
                  </a:cubicBezTo>
                  <a:cubicBezTo>
                    <a:pt x="31" y="30"/>
                    <a:pt x="31" y="30"/>
                    <a:pt x="31" y="30"/>
                  </a:cubicBezTo>
                  <a:cubicBezTo>
                    <a:pt x="30" y="30"/>
                    <a:pt x="30" y="30"/>
                    <a:pt x="29" y="30"/>
                  </a:cubicBezTo>
                  <a:cubicBezTo>
                    <a:pt x="28" y="30"/>
                    <a:pt x="28" y="30"/>
                    <a:pt x="27" y="30"/>
                  </a:cubicBezTo>
                  <a:cubicBezTo>
                    <a:pt x="26" y="30"/>
                    <a:pt x="24" y="30"/>
                    <a:pt x="22" y="30"/>
                  </a:cubicBezTo>
                  <a:cubicBezTo>
                    <a:pt x="21" y="30"/>
                    <a:pt x="20" y="30"/>
                    <a:pt x="19" y="30"/>
                  </a:cubicBezTo>
                  <a:cubicBezTo>
                    <a:pt x="13" y="35"/>
                    <a:pt x="7" y="41"/>
                    <a:pt x="0" y="48"/>
                  </a:cubicBezTo>
                  <a:cubicBezTo>
                    <a:pt x="1" y="48"/>
                    <a:pt x="2" y="48"/>
                    <a:pt x="3" y="49"/>
                  </a:cubicBezTo>
                  <a:cubicBezTo>
                    <a:pt x="4" y="49"/>
                    <a:pt x="5" y="49"/>
                    <a:pt x="7" y="49"/>
                  </a:cubicBezTo>
                  <a:cubicBezTo>
                    <a:pt x="8" y="49"/>
                    <a:pt x="10" y="50"/>
                    <a:pt x="11" y="50"/>
                  </a:cubicBezTo>
                  <a:cubicBezTo>
                    <a:pt x="12" y="50"/>
                    <a:pt x="13" y="50"/>
                    <a:pt x="14" y="50"/>
                  </a:cubicBezTo>
                  <a:cubicBezTo>
                    <a:pt x="14" y="50"/>
                    <a:pt x="14" y="50"/>
                    <a:pt x="14" y="50"/>
                  </a:cubicBezTo>
                  <a:cubicBezTo>
                    <a:pt x="16" y="50"/>
                    <a:pt x="17" y="51"/>
                    <a:pt x="19" y="51"/>
                  </a:cubicBezTo>
                  <a:cubicBezTo>
                    <a:pt x="20" y="51"/>
                    <a:pt x="21" y="51"/>
                    <a:pt x="22" y="51"/>
                  </a:cubicBezTo>
                  <a:cubicBezTo>
                    <a:pt x="24" y="51"/>
                    <a:pt x="26" y="51"/>
                    <a:pt x="28" y="51"/>
                  </a:cubicBezTo>
                  <a:cubicBezTo>
                    <a:pt x="32" y="51"/>
                    <a:pt x="35" y="51"/>
                    <a:pt x="37" y="51"/>
                  </a:cubicBezTo>
                  <a:cubicBezTo>
                    <a:pt x="38" y="51"/>
                    <a:pt x="38" y="51"/>
                    <a:pt x="38" y="51"/>
                  </a:cubicBezTo>
                  <a:cubicBezTo>
                    <a:pt x="40" y="50"/>
                    <a:pt x="41" y="50"/>
                    <a:pt x="42" y="50"/>
                  </a:cubicBezTo>
                  <a:cubicBezTo>
                    <a:pt x="42" y="50"/>
                    <a:pt x="42" y="50"/>
                    <a:pt x="42" y="50"/>
                  </a:cubicBezTo>
                  <a:cubicBezTo>
                    <a:pt x="44" y="50"/>
                    <a:pt x="44" y="50"/>
                    <a:pt x="44" y="50"/>
                  </a:cubicBezTo>
                  <a:cubicBezTo>
                    <a:pt x="48" y="41"/>
                    <a:pt x="52" y="33"/>
                    <a:pt x="56" y="27"/>
                  </a:cubicBezTo>
                  <a:moveTo>
                    <a:pt x="41" y="10"/>
                  </a:moveTo>
                  <a:cubicBezTo>
                    <a:pt x="41" y="10"/>
                    <a:pt x="41" y="10"/>
                    <a:pt x="41" y="10"/>
                  </a:cubicBezTo>
                  <a:cubicBezTo>
                    <a:pt x="40" y="10"/>
                    <a:pt x="39" y="10"/>
                    <a:pt x="39" y="10"/>
                  </a:cubicBezTo>
                  <a:cubicBezTo>
                    <a:pt x="39" y="10"/>
                    <a:pt x="39" y="10"/>
                    <a:pt x="39" y="10"/>
                  </a:cubicBezTo>
                  <a:cubicBezTo>
                    <a:pt x="40" y="10"/>
                    <a:pt x="40" y="10"/>
                    <a:pt x="41" y="10"/>
                  </a:cubicBezTo>
                  <a:moveTo>
                    <a:pt x="58" y="6"/>
                  </a:moveTo>
                  <a:cubicBezTo>
                    <a:pt x="57" y="6"/>
                    <a:pt x="56" y="6"/>
                    <a:pt x="56" y="6"/>
                  </a:cubicBezTo>
                  <a:cubicBezTo>
                    <a:pt x="54" y="7"/>
                    <a:pt x="52" y="7"/>
                    <a:pt x="50" y="8"/>
                  </a:cubicBezTo>
                  <a:cubicBezTo>
                    <a:pt x="48" y="8"/>
                    <a:pt x="46" y="9"/>
                    <a:pt x="45" y="9"/>
                  </a:cubicBezTo>
                  <a:cubicBezTo>
                    <a:pt x="44" y="9"/>
                    <a:pt x="43" y="9"/>
                    <a:pt x="43" y="9"/>
                  </a:cubicBezTo>
                  <a:cubicBezTo>
                    <a:pt x="48" y="8"/>
                    <a:pt x="53" y="7"/>
                    <a:pt x="58" y="6"/>
                  </a:cubicBezTo>
                  <a:cubicBezTo>
                    <a:pt x="58" y="6"/>
                    <a:pt x="58" y="6"/>
                    <a:pt x="58" y="6"/>
                  </a:cubicBezTo>
                  <a:moveTo>
                    <a:pt x="64" y="4"/>
                  </a:moveTo>
                  <a:cubicBezTo>
                    <a:pt x="63" y="4"/>
                    <a:pt x="62" y="4"/>
                    <a:pt x="61" y="4"/>
                  </a:cubicBezTo>
                  <a:cubicBezTo>
                    <a:pt x="61" y="5"/>
                    <a:pt x="60" y="5"/>
                    <a:pt x="59" y="5"/>
                  </a:cubicBezTo>
                  <a:cubicBezTo>
                    <a:pt x="61" y="5"/>
                    <a:pt x="62" y="4"/>
                    <a:pt x="64" y="4"/>
                  </a:cubicBezTo>
                  <a:moveTo>
                    <a:pt x="69" y="1"/>
                  </a:moveTo>
                  <a:cubicBezTo>
                    <a:pt x="68" y="2"/>
                    <a:pt x="67" y="2"/>
                    <a:pt x="67" y="2"/>
                  </a:cubicBezTo>
                  <a:cubicBezTo>
                    <a:pt x="66" y="3"/>
                    <a:pt x="65" y="3"/>
                    <a:pt x="65" y="3"/>
                  </a:cubicBezTo>
                  <a:cubicBezTo>
                    <a:pt x="66" y="3"/>
                    <a:pt x="67" y="2"/>
                    <a:pt x="69" y="1"/>
                  </a:cubicBezTo>
                  <a:moveTo>
                    <a:pt x="71" y="0"/>
                  </a:moveTo>
                  <a:cubicBezTo>
                    <a:pt x="71" y="0"/>
                    <a:pt x="71" y="0"/>
                    <a:pt x="70" y="1"/>
                  </a:cubicBezTo>
                  <a:cubicBezTo>
                    <a:pt x="71" y="1"/>
                    <a:pt x="71" y="0"/>
                    <a:pt x="71" y="0"/>
                  </a:cubicBezTo>
                  <a:cubicBezTo>
                    <a:pt x="71" y="0"/>
                    <a:pt x="71" y="0"/>
                    <a:pt x="71"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1" name="Freeform 455">
              <a:extLst>
                <a:ext uri="{FF2B5EF4-FFF2-40B4-BE49-F238E27FC236}">
                  <a16:creationId xmlns:a16="http://schemas.microsoft.com/office/drawing/2014/main" id="{7F65817A-AF9A-428E-81E6-833EFF852C0D}"/>
                </a:ext>
              </a:extLst>
            </p:cNvPr>
            <p:cNvSpPr>
              <a:spLocks noEditPoints="1"/>
            </p:cNvSpPr>
            <p:nvPr/>
          </p:nvSpPr>
          <p:spPr bwMode="auto">
            <a:xfrm>
              <a:off x="4523" y="3855"/>
              <a:ext cx="121" cy="86"/>
            </a:xfrm>
            <a:custGeom>
              <a:avLst/>
              <a:gdLst>
                <a:gd name="T0" fmla="*/ 19 w 51"/>
                <a:gd name="T1" fmla="*/ 17 h 36"/>
                <a:gd name="T2" fmla="*/ 0 w 51"/>
                <a:gd name="T3" fmla="*/ 32 h 36"/>
                <a:gd name="T4" fmla="*/ 7 w 51"/>
                <a:gd name="T5" fmla="*/ 35 h 36"/>
                <a:gd name="T6" fmla="*/ 10 w 51"/>
                <a:gd name="T7" fmla="*/ 36 h 36"/>
                <a:gd name="T8" fmla="*/ 11 w 51"/>
                <a:gd name="T9" fmla="*/ 36 h 36"/>
                <a:gd name="T10" fmla="*/ 29 w 51"/>
                <a:gd name="T11" fmla="*/ 19 h 36"/>
                <a:gd name="T12" fmla="*/ 30 w 51"/>
                <a:gd name="T13" fmla="*/ 19 h 36"/>
                <a:gd name="T14" fmla="*/ 23 w 51"/>
                <a:gd name="T15" fmla="*/ 17 h 36"/>
                <a:gd name="T16" fmla="*/ 19 w 51"/>
                <a:gd name="T17" fmla="*/ 17 h 36"/>
                <a:gd name="T18" fmla="*/ 48 w 51"/>
                <a:gd name="T19" fmla="*/ 0 h 36"/>
                <a:gd name="T20" fmla="*/ 45 w 51"/>
                <a:gd name="T21" fmla="*/ 0 h 36"/>
                <a:gd name="T22" fmla="*/ 45 w 51"/>
                <a:gd name="T23" fmla="*/ 0 h 36"/>
                <a:gd name="T24" fmla="*/ 46 w 51"/>
                <a:gd name="T25" fmla="*/ 0 h 36"/>
                <a:gd name="T26" fmla="*/ 48 w 51"/>
                <a:gd name="T27" fmla="*/ 0 h 36"/>
                <a:gd name="T28" fmla="*/ 51 w 51"/>
                <a:gd name="T29" fmla="*/ 0 h 36"/>
                <a:gd name="T30" fmla="*/ 50 w 51"/>
                <a:gd name="T31" fmla="*/ 0 h 36"/>
                <a:gd name="T32" fmla="*/ 51 w 51"/>
                <a:gd name="T33" fmla="*/ 0 h 36"/>
                <a:gd name="T34" fmla="*/ 51 w 51"/>
                <a:gd name="T3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36">
                  <a:moveTo>
                    <a:pt x="19" y="17"/>
                  </a:moveTo>
                  <a:cubicBezTo>
                    <a:pt x="14" y="21"/>
                    <a:pt x="7" y="26"/>
                    <a:pt x="0" y="32"/>
                  </a:cubicBezTo>
                  <a:cubicBezTo>
                    <a:pt x="2" y="33"/>
                    <a:pt x="4" y="34"/>
                    <a:pt x="7" y="35"/>
                  </a:cubicBezTo>
                  <a:cubicBezTo>
                    <a:pt x="8" y="35"/>
                    <a:pt x="9" y="35"/>
                    <a:pt x="10" y="36"/>
                  </a:cubicBezTo>
                  <a:cubicBezTo>
                    <a:pt x="11" y="36"/>
                    <a:pt x="11" y="36"/>
                    <a:pt x="11" y="36"/>
                  </a:cubicBezTo>
                  <a:cubicBezTo>
                    <a:pt x="16" y="31"/>
                    <a:pt x="22" y="26"/>
                    <a:pt x="29" y="19"/>
                  </a:cubicBezTo>
                  <a:cubicBezTo>
                    <a:pt x="29" y="19"/>
                    <a:pt x="29" y="19"/>
                    <a:pt x="30" y="19"/>
                  </a:cubicBezTo>
                  <a:cubicBezTo>
                    <a:pt x="27" y="18"/>
                    <a:pt x="25" y="18"/>
                    <a:pt x="23" y="17"/>
                  </a:cubicBezTo>
                  <a:cubicBezTo>
                    <a:pt x="21" y="17"/>
                    <a:pt x="20" y="17"/>
                    <a:pt x="19" y="17"/>
                  </a:cubicBezTo>
                  <a:moveTo>
                    <a:pt x="48" y="0"/>
                  </a:moveTo>
                  <a:cubicBezTo>
                    <a:pt x="47" y="0"/>
                    <a:pt x="46" y="0"/>
                    <a:pt x="45" y="0"/>
                  </a:cubicBezTo>
                  <a:cubicBezTo>
                    <a:pt x="45" y="0"/>
                    <a:pt x="45" y="0"/>
                    <a:pt x="45" y="0"/>
                  </a:cubicBezTo>
                  <a:cubicBezTo>
                    <a:pt x="45" y="0"/>
                    <a:pt x="46" y="0"/>
                    <a:pt x="46" y="0"/>
                  </a:cubicBezTo>
                  <a:cubicBezTo>
                    <a:pt x="47" y="0"/>
                    <a:pt x="47" y="0"/>
                    <a:pt x="48" y="0"/>
                  </a:cubicBezTo>
                  <a:moveTo>
                    <a:pt x="51" y="0"/>
                  </a:moveTo>
                  <a:cubicBezTo>
                    <a:pt x="51" y="0"/>
                    <a:pt x="51" y="0"/>
                    <a:pt x="50" y="0"/>
                  </a:cubicBezTo>
                  <a:cubicBezTo>
                    <a:pt x="50" y="0"/>
                    <a:pt x="51" y="0"/>
                    <a:pt x="51" y="0"/>
                  </a:cubicBezTo>
                  <a:cubicBezTo>
                    <a:pt x="51" y="0"/>
                    <a:pt x="51" y="0"/>
                    <a:pt x="5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2" name="Freeform 456">
              <a:extLst>
                <a:ext uri="{FF2B5EF4-FFF2-40B4-BE49-F238E27FC236}">
                  <a16:creationId xmlns:a16="http://schemas.microsoft.com/office/drawing/2014/main" id="{4E561737-50C8-4D1F-A5BC-ADB9AA96E925}"/>
                </a:ext>
              </a:extLst>
            </p:cNvPr>
            <p:cNvSpPr>
              <a:spLocks noEditPoints="1"/>
            </p:cNvSpPr>
            <p:nvPr/>
          </p:nvSpPr>
          <p:spPr bwMode="auto">
            <a:xfrm>
              <a:off x="4690" y="3815"/>
              <a:ext cx="76" cy="133"/>
            </a:xfrm>
            <a:custGeom>
              <a:avLst/>
              <a:gdLst>
                <a:gd name="T0" fmla="*/ 23 w 32"/>
                <a:gd name="T1" fmla="*/ 27 h 56"/>
                <a:gd name="T2" fmla="*/ 23 w 32"/>
                <a:gd name="T3" fmla="*/ 27 h 56"/>
                <a:gd name="T4" fmla="*/ 11 w 32"/>
                <a:gd name="T5" fmla="*/ 32 h 56"/>
                <a:gd name="T6" fmla="*/ 0 w 32"/>
                <a:gd name="T7" fmla="*/ 56 h 56"/>
                <a:gd name="T8" fmla="*/ 3 w 32"/>
                <a:gd name="T9" fmla="*/ 55 h 56"/>
                <a:gd name="T10" fmla="*/ 5 w 32"/>
                <a:gd name="T11" fmla="*/ 55 h 56"/>
                <a:gd name="T12" fmla="*/ 7 w 32"/>
                <a:gd name="T13" fmla="*/ 54 h 56"/>
                <a:gd name="T14" fmla="*/ 11 w 32"/>
                <a:gd name="T15" fmla="*/ 53 h 56"/>
                <a:gd name="T16" fmla="*/ 12 w 32"/>
                <a:gd name="T17" fmla="*/ 53 h 56"/>
                <a:gd name="T18" fmla="*/ 14 w 32"/>
                <a:gd name="T19" fmla="*/ 53 h 56"/>
                <a:gd name="T20" fmla="*/ 22 w 32"/>
                <a:gd name="T21" fmla="*/ 28 h 56"/>
                <a:gd name="T22" fmla="*/ 23 w 32"/>
                <a:gd name="T23" fmla="*/ 27 h 56"/>
                <a:gd name="T24" fmla="*/ 27 w 32"/>
                <a:gd name="T25" fmla="*/ 3 h 56"/>
                <a:gd name="T26" fmla="*/ 26 w 32"/>
                <a:gd name="T27" fmla="*/ 4 h 56"/>
                <a:gd name="T28" fmla="*/ 26 w 32"/>
                <a:gd name="T29" fmla="*/ 4 h 56"/>
                <a:gd name="T30" fmla="*/ 27 w 32"/>
                <a:gd name="T31" fmla="*/ 3 h 56"/>
                <a:gd name="T32" fmla="*/ 32 w 32"/>
                <a:gd name="T33" fmla="*/ 0 h 56"/>
                <a:gd name="T34" fmla="*/ 31 w 32"/>
                <a:gd name="T35" fmla="*/ 1 h 56"/>
                <a:gd name="T36" fmla="*/ 30 w 32"/>
                <a:gd name="T37" fmla="*/ 1 h 56"/>
                <a:gd name="T38" fmla="*/ 32 w 32"/>
                <a:gd name="T3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56">
                  <a:moveTo>
                    <a:pt x="23" y="27"/>
                  </a:moveTo>
                  <a:cubicBezTo>
                    <a:pt x="23" y="27"/>
                    <a:pt x="23" y="27"/>
                    <a:pt x="23" y="27"/>
                  </a:cubicBezTo>
                  <a:cubicBezTo>
                    <a:pt x="19" y="29"/>
                    <a:pt x="15" y="30"/>
                    <a:pt x="11" y="32"/>
                  </a:cubicBezTo>
                  <a:cubicBezTo>
                    <a:pt x="8" y="39"/>
                    <a:pt x="4" y="47"/>
                    <a:pt x="0" y="56"/>
                  </a:cubicBezTo>
                  <a:cubicBezTo>
                    <a:pt x="0" y="56"/>
                    <a:pt x="2" y="56"/>
                    <a:pt x="3" y="55"/>
                  </a:cubicBezTo>
                  <a:cubicBezTo>
                    <a:pt x="4" y="55"/>
                    <a:pt x="4" y="55"/>
                    <a:pt x="5" y="55"/>
                  </a:cubicBezTo>
                  <a:cubicBezTo>
                    <a:pt x="6" y="55"/>
                    <a:pt x="6" y="54"/>
                    <a:pt x="7" y="54"/>
                  </a:cubicBezTo>
                  <a:cubicBezTo>
                    <a:pt x="9" y="54"/>
                    <a:pt x="10" y="54"/>
                    <a:pt x="11" y="53"/>
                  </a:cubicBezTo>
                  <a:cubicBezTo>
                    <a:pt x="12" y="53"/>
                    <a:pt x="12" y="53"/>
                    <a:pt x="12" y="53"/>
                  </a:cubicBezTo>
                  <a:cubicBezTo>
                    <a:pt x="13" y="53"/>
                    <a:pt x="14" y="53"/>
                    <a:pt x="14" y="53"/>
                  </a:cubicBezTo>
                  <a:cubicBezTo>
                    <a:pt x="16" y="46"/>
                    <a:pt x="19" y="38"/>
                    <a:pt x="22" y="28"/>
                  </a:cubicBezTo>
                  <a:cubicBezTo>
                    <a:pt x="23" y="28"/>
                    <a:pt x="23" y="28"/>
                    <a:pt x="23" y="27"/>
                  </a:cubicBezTo>
                  <a:moveTo>
                    <a:pt x="27" y="3"/>
                  </a:moveTo>
                  <a:cubicBezTo>
                    <a:pt x="26" y="4"/>
                    <a:pt x="26" y="4"/>
                    <a:pt x="26" y="4"/>
                  </a:cubicBezTo>
                  <a:cubicBezTo>
                    <a:pt x="26" y="4"/>
                    <a:pt x="26" y="4"/>
                    <a:pt x="26" y="4"/>
                  </a:cubicBezTo>
                  <a:cubicBezTo>
                    <a:pt x="26" y="4"/>
                    <a:pt x="27" y="3"/>
                    <a:pt x="27" y="3"/>
                  </a:cubicBezTo>
                  <a:moveTo>
                    <a:pt x="32" y="0"/>
                  </a:moveTo>
                  <a:cubicBezTo>
                    <a:pt x="32" y="0"/>
                    <a:pt x="31" y="1"/>
                    <a:pt x="31" y="1"/>
                  </a:cubicBezTo>
                  <a:cubicBezTo>
                    <a:pt x="31" y="1"/>
                    <a:pt x="31" y="1"/>
                    <a:pt x="30" y="1"/>
                  </a:cubicBezTo>
                  <a:cubicBezTo>
                    <a:pt x="31" y="1"/>
                    <a:pt x="32" y="0"/>
                    <a:pt x="32"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3" name="Freeform 457">
              <a:extLst>
                <a:ext uri="{FF2B5EF4-FFF2-40B4-BE49-F238E27FC236}">
                  <a16:creationId xmlns:a16="http://schemas.microsoft.com/office/drawing/2014/main" id="{99ADF311-0804-4388-AA28-F11EFE3BA183}"/>
                </a:ext>
              </a:extLst>
            </p:cNvPr>
            <p:cNvSpPr>
              <a:spLocks/>
            </p:cNvSpPr>
            <p:nvPr/>
          </p:nvSpPr>
          <p:spPr bwMode="auto">
            <a:xfrm>
              <a:off x="4346" y="3698"/>
              <a:ext cx="76" cy="90"/>
            </a:xfrm>
            <a:custGeom>
              <a:avLst/>
              <a:gdLst>
                <a:gd name="T0" fmla="*/ 0 w 32"/>
                <a:gd name="T1" fmla="*/ 0 h 38"/>
                <a:gd name="T2" fmla="*/ 8 w 32"/>
                <a:gd name="T3" fmla="*/ 22 h 38"/>
                <a:gd name="T4" fmla="*/ 10 w 32"/>
                <a:gd name="T5" fmla="*/ 27 h 38"/>
                <a:gd name="T6" fmla="*/ 12 w 32"/>
                <a:gd name="T7" fmla="*/ 29 h 38"/>
                <a:gd name="T8" fmla="*/ 13 w 32"/>
                <a:gd name="T9" fmla="*/ 32 h 38"/>
                <a:gd name="T10" fmla="*/ 16 w 32"/>
                <a:gd name="T11" fmla="*/ 36 h 38"/>
                <a:gd name="T12" fmla="*/ 23 w 32"/>
                <a:gd name="T13" fmla="*/ 37 h 38"/>
                <a:gd name="T14" fmla="*/ 31 w 32"/>
                <a:gd name="T15" fmla="*/ 38 h 38"/>
                <a:gd name="T16" fmla="*/ 32 w 32"/>
                <a:gd name="T17" fmla="*/ 38 h 38"/>
                <a:gd name="T18" fmla="*/ 18 w 32"/>
                <a:gd name="T19" fmla="*/ 14 h 38"/>
                <a:gd name="T20" fmla="*/ 14 w 32"/>
                <a:gd name="T21" fmla="*/ 5 h 38"/>
                <a:gd name="T22" fmla="*/ 0 w 32"/>
                <a:gd name="T23" fmla="*/ 0 h 38"/>
                <a:gd name="T24" fmla="*/ 0 w 32"/>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38">
                  <a:moveTo>
                    <a:pt x="0" y="0"/>
                  </a:moveTo>
                  <a:cubicBezTo>
                    <a:pt x="2" y="7"/>
                    <a:pt x="4" y="15"/>
                    <a:pt x="8" y="22"/>
                  </a:cubicBezTo>
                  <a:cubicBezTo>
                    <a:pt x="8" y="23"/>
                    <a:pt x="9" y="25"/>
                    <a:pt x="10" y="27"/>
                  </a:cubicBezTo>
                  <a:cubicBezTo>
                    <a:pt x="11" y="28"/>
                    <a:pt x="11" y="28"/>
                    <a:pt x="12" y="29"/>
                  </a:cubicBezTo>
                  <a:cubicBezTo>
                    <a:pt x="13" y="32"/>
                    <a:pt x="13" y="32"/>
                    <a:pt x="13" y="32"/>
                  </a:cubicBezTo>
                  <a:cubicBezTo>
                    <a:pt x="14" y="33"/>
                    <a:pt x="15" y="35"/>
                    <a:pt x="16" y="36"/>
                  </a:cubicBezTo>
                  <a:cubicBezTo>
                    <a:pt x="18" y="37"/>
                    <a:pt x="21" y="37"/>
                    <a:pt x="23" y="37"/>
                  </a:cubicBezTo>
                  <a:cubicBezTo>
                    <a:pt x="26" y="37"/>
                    <a:pt x="28" y="38"/>
                    <a:pt x="31" y="38"/>
                  </a:cubicBezTo>
                  <a:cubicBezTo>
                    <a:pt x="31" y="38"/>
                    <a:pt x="32" y="38"/>
                    <a:pt x="32" y="38"/>
                  </a:cubicBezTo>
                  <a:cubicBezTo>
                    <a:pt x="27" y="31"/>
                    <a:pt x="22" y="22"/>
                    <a:pt x="18" y="14"/>
                  </a:cubicBezTo>
                  <a:cubicBezTo>
                    <a:pt x="17" y="11"/>
                    <a:pt x="16" y="8"/>
                    <a:pt x="14" y="5"/>
                  </a:cubicBezTo>
                  <a:cubicBezTo>
                    <a:pt x="10" y="3"/>
                    <a:pt x="5" y="1"/>
                    <a:pt x="0" y="0"/>
                  </a:cubicBezTo>
                  <a:cubicBezTo>
                    <a:pt x="0" y="0"/>
                    <a:pt x="0" y="0"/>
                    <a:pt x="0"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4" name="Freeform 458">
              <a:extLst>
                <a:ext uri="{FF2B5EF4-FFF2-40B4-BE49-F238E27FC236}">
                  <a16:creationId xmlns:a16="http://schemas.microsoft.com/office/drawing/2014/main" id="{0C992AC6-5008-487D-9BD5-47BEDE77DCEF}"/>
                </a:ext>
              </a:extLst>
            </p:cNvPr>
            <p:cNvSpPr>
              <a:spLocks/>
            </p:cNvSpPr>
            <p:nvPr/>
          </p:nvSpPr>
          <p:spPr bwMode="auto">
            <a:xfrm>
              <a:off x="4336" y="3657"/>
              <a:ext cx="39" cy="36"/>
            </a:xfrm>
            <a:custGeom>
              <a:avLst/>
              <a:gdLst>
                <a:gd name="T0" fmla="*/ 0 w 16"/>
                <a:gd name="T1" fmla="*/ 0 h 15"/>
                <a:gd name="T2" fmla="*/ 2 w 16"/>
                <a:gd name="T3" fmla="*/ 11 h 15"/>
                <a:gd name="T4" fmla="*/ 15 w 16"/>
                <a:gd name="T5" fmla="*/ 15 h 15"/>
                <a:gd name="T6" fmla="*/ 16 w 16"/>
                <a:gd name="T7" fmla="*/ 15 h 15"/>
                <a:gd name="T8" fmla="*/ 13 w 16"/>
                <a:gd name="T9" fmla="*/ 5 h 15"/>
                <a:gd name="T10" fmla="*/ 0 w 16"/>
                <a:gd name="T11" fmla="*/ 0 h 15"/>
              </a:gdLst>
              <a:ahLst/>
              <a:cxnLst>
                <a:cxn ang="0">
                  <a:pos x="T0" y="T1"/>
                </a:cxn>
                <a:cxn ang="0">
                  <a:pos x="T2" y="T3"/>
                </a:cxn>
                <a:cxn ang="0">
                  <a:pos x="T4" y="T5"/>
                </a:cxn>
                <a:cxn ang="0">
                  <a:pos x="T6" y="T7"/>
                </a:cxn>
                <a:cxn ang="0">
                  <a:pos x="T8" y="T9"/>
                </a:cxn>
                <a:cxn ang="0">
                  <a:pos x="T10" y="T11"/>
                </a:cxn>
              </a:cxnLst>
              <a:rect l="0" t="0" r="r" b="b"/>
              <a:pathLst>
                <a:path w="16" h="15">
                  <a:moveTo>
                    <a:pt x="0" y="0"/>
                  </a:moveTo>
                  <a:cubicBezTo>
                    <a:pt x="0" y="3"/>
                    <a:pt x="1" y="7"/>
                    <a:pt x="2" y="11"/>
                  </a:cubicBezTo>
                  <a:cubicBezTo>
                    <a:pt x="6" y="12"/>
                    <a:pt x="10" y="13"/>
                    <a:pt x="15" y="15"/>
                  </a:cubicBezTo>
                  <a:cubicBezTo>
                    <a:pt x="15" y="15"/>
                    <a:pt x="16" y="15"/>
                    <a:pt x="16" y="15"/>
                  </a:cubicBezTo>
                  <a:cubicBezTo>
                    <a:pt x="15" y="12"/>
                    <a:pt x="14" y="8"/>
                    <a:pt x="13" y="5"/>
                  </a:cubicBezTo>
                  <a:cubicBezTo>
                    <a:pt x="9" y="3"/>
                    <a:pt x="5" y="2"/>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5" name="Freeform 459">
              <a:extLst>
                <a:ext uri="{FF2B5EF4-FFF2-40B4-BE49-F238E27FC236}">
                  <a16:creationId xmlns:a16="http://schemas.microsoft.com/office/drawing/2014/main" id="{923DE8A0-AEC8-4A42-AE65-8ECCD50B5183}"/>
                </a:ext>
              </a:extLst>
            </p:cNvPr>
            <p:cNvSpPr>
              <a:spLocks noEditPoints="1"/>
            </p:cNvSpPr>
            <p:nvPr/>
          </p:nvSpPr>
          <p:spPr bwMode="auto">
            <a:xfrm>
              <a:off x="4391" y="3800"/>
              <a:ext cx="124" cy="27"/>
            </a:xfrm>
            <a:custGeom>
              <a:avLst/>
              <a:gdLst>
                <a:gd name="T0" fmla="*/ 52 w 52"/>
                <a:gd name="T1" fmla="*/ 7 h 11"/>
                <a:gd name="T2" fmla="*/ 52 w 52"/>
                <a:gd name="T3" fmla="*/ 7 h 11"/>
                <a:gd name="T4" fmla="*/ 52 w 52"/>
                <a:gd name="T5" fmla="*/ 7 h 11"/>
                <a:gd name="T6" fmla="*/ 52 w 52"/>
                <a:gd name="T7" fmla="*/ 7 h 11"/>
                <a:gd name="T8" fmla="*/ 52 w 52"/>
                <a:gd name="T9" fmla="*/ 7 h 11"/>
                <a:gd name="T10" fmla="*/ 0 w 52"/>
                <a:gd name="T11" fmla="*/ 0 h 11"/>
                <a:gd name="T12" fmla="*/ 2 w 52"/>
                <a:gd name="T13" fmla="*/ 5 h 11"/>
                <a:gd name="T14" fmla="*/ 3 w 52"/>
                <a:gd name="T15" fmla="*/ 11 h 11"/>
                <a:gd name="T16" fmla="*/ 17 w 52"/>
                <a:gd name="T17" fmla="*/ 10 h 11"/>
                <a:gd name="T18" fmla="*/ 26 w 52"/>
                <a:gd name="T19" fmla="*/ 11 h 11"/>
                <a:gd name="T20" fmla="*/ 18 w 52"/>
                <a:gd name="T21" fmla="*/ 2 h 11"/>
                <a:gd name="T22" fmla="*/ 17 w 52"/>
                <a:gd name="T23" fmla="*/ 1 h 11"/>
                <a:gd name="T24" fmla="*/ 0 w 52"/>
                <a:gd name="T25"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11">
                  <a:moveTo>
                    <a:pt x="52" y="7"/>
                  </a:moveTo>
                  <a:cubicBezTo>
                    <a:pt x="52" y="7"/>
                    <a:pt x="52" y="7"/>
                    <a:pt x="52" y="7"/>
                  </a:cubicBezTo>
                  <a:cubicBezTo>
                    <a:pt x="52" y="7"/>
                    <a:pt x="52" y="7"/>
                    <a:pt x="52" y="7"/>
                  </a:cubicBezTo>
                  <a:cubicBezTo>
                    <a:pt x="52" y="7"/>
                    <a:pt x="52" y="7"/>
                    <a:pt x="52" y="7"/>
                  </a:cubicBezTo>
                  <a:cubicBezTo>
                    <a:pt x="52" y="7"/>
                    <a:pt x="52" y="7"/>
                    <a:pt x="52" y="7"/>
                  </a:cubicBezTo>
                  <a:moveTo>
                    <a:pt x="0" y="0"/>
                  </a:moveTo>
                  <a:cubicBezTo>
                    <a:pt x="0" y="1"/>
                    <a:pt x="1" y="3"/>
                    <a:pt x="2" y="5"/>
                  </a:cubicBezTo>
                  <a:cubicBezTo>
                    <a:pt x="2" y="7"/>
                    <a:pt x="3" y="9"/>
                    <a:pt x="3" y="11"/>
                  </a:cubicBezTo>
                  <a:cubicBezTo>
                    <a:pt x="7" y="11"/>
                    <a:pt x="12" y="10"/>
                    <a:pt x="17" y="10"/>
                  </a:cubicBezTo>
                  <a:cubicBezTo>
                    <a:pt x="20" y="10"/>
                    <a:pt x="23" y="10"/>
                    <a:pt x="26" y="11"/>
                  </a:cubicBezTo>
                  <a:cubicBezTo>
                    <a:pt x="23" y="8"/>
                    <a:pt x="20" y="5"/>
                    <a:pt x="18" y="2"/>
                  </a:cubicBezTo>
                  <a:cubicBezTo>
                    <a:pt x="18" y="2"/>
                    <a:pt x="18" y="1"/>
                    <a:pt x="17" y="1"/>
                  </a:cubicBezTo>
                  <a:cubicBezTo>
                    <a:pt x="12" y="1"/>
                    <a:pt x="6"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6" name="Freeform 460">
              <a:extLst>
                <a:ext uri="{FF2B5EF4-FFF2-40B4-BE49-F238E27FC236}">
                  <a16:creationId xmlns:a16="http://schemas.microsoft.com/office/drawing/2014/main" id="{C0E21660-3104-4E3E-A0A8-724D01F8D2FE}"/>
                </a:ext>
              </a:extLst>
            </p:cNvPr>
            <p:cNvSpPr>
              <a:spLocks noEditPoints="1"/>
            </p:cNvSpPr>
            <p:nvPr/>
          </p:nvSpPr>
          <p:spPr bwMode="auto">
            <a:xfrm>
              <a:off x="4377" y="3373"/>
              <a:ext cx="74" cy="153"/>
            </a:xfrm>
            <a:custGeom>
              <a:avLst/>
              <a:gdLst>
                <a:gd name="T0" fmla="*/ 21 w 31"/>
                <a:gd name="T1" fmla="*/ 63 h 64"/>
                <a:gd name="T2" fmla="*/ 20 w 31"/>
                <a:gd name="T3" fmla="*/ 64 h 64"/>
                <a:gd name="T4" fmla="*/ 20 w 31"/>
                <a:gd name="T5" fmla="*/ 63 h 64"/>
                <a:gd name="T6" fmla="*/ 21 w 31"/>
                <a:gd name="T7" fmla="*/ 63 h 64"/>
                <a:gd name="T8" fmla="*/ 22 w 31"/>
                <a:gd name="T9" fmla="*/ 60 h 64"/>
                <a:gd name="T10" fmla="*/ 22 w 31"/>
                <a:gd name="T11" fmla="*/ 61 h 64"/>
                <a:gd name="T12" fmla="*/ 22 w 31"/>
                <a:gd name="T13" fmla="*/ 61 h 64"/>
                <a:gd name="T14" fmla="*/ 22 w 31"/>
                <a:gd name="T15" fmla="*/ 60 h 64"/>
                <a:gd name="T16" fmla="*/ 22 w 31"/>
                <a:gd name="T17" fmla="*/ 60 h 64"/>
                <a:gd name="T18" fmla="*/ 31 w 31"/>
                <a:gd name="T19" fmla="*/ 0 h 64"/>
                <a:gd name="T20" fmla="*/ 4 w 31"/>
                <a:gd name="T21" fmla="*/ 23 h 64"/>
                <a:gd name="T22" fmla="*/ 0 w 31"/>
                <a:gd name="T23" fmla="*/ 29 h 64"/>
                <a:gd name="T24" fmla="*/ 6 w 31"/>
                <a:gd name="T25" fmla="*/ 50 h 64"/>
                <a:gd name="T26" fmla="*/ 8 w 31"/>
                <a:gd name="T27" fmla="*/ 46 h 64"/>
                <a:gd name="T28" fmla="*/ 31 w 31"/>
                <a:gd name="T29" fmla="*/ 22 h 64"/>
                <a:gd name="T30" fmla="*/ 31 w 31"/>
                <a:gd name="T3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64">
                  <a:moveTo>
                    <a:pt x="21" y="63"/>
                  </a:moveTo>
                  <a:cubicBezTo>
                    <a:pt x="20" y="63"/>
                    <a:pt x="20" y="63"/>
                    <a:pt x="20" y="64"/>
                  </a:cubicBezTo>
                  <a:cubicBezTo>
                    <a:pt x="20" y="64"/>
                    <a:pt x="20" y="63"/>
                    <a:pt x="20" y="63"/>
                  </a:cubicBezTo>
                  <a:cubicBezTo>
                    <a:pt x="20" y="63"/>
                    <a:pt x="21" y="63"/>
                    <a:pt x="21" y="63"/>
                  </a:cubicBezTo>
                  <a:moveTo>
                    <a:pt x="22" y="60"/>
                  </a:moveTo>
                  <a:cubicBezTo>
                    <a:pt x="22" y="60"/>
                    <a:pt x="22" y="60"/>
                    <a:pt x="22" y="61"/>
                  </a:cubicBezTo>
                  <a:cubicBezTo>
                    <a:pt x="22" y="61"/>
                    <a:pt x="22" y="61"/>
                    <a:pt x="22" y="61"/>
                  </a:cubicBezTo>
                  <a:cubicBezTo>
                    <a:pt x="22" y="61"/>
                    <a:pt x="22" y="60"/>
                    <a:pt x="22" y="60"/>
                  </a:cubicBezTo>
                  <a:cubicBezTo>
                    <a:pt x="22" y="60"/>
                    <a:pt x="22" y="60"/>
                    <a:pt x="22" y="60"/>
                  </a:cubicBezTo>
                  <a:moveTo>
                    <a:pt x="31" y="0"/>
                  </a:moveTo>
                  <a:cubicBezTo>
                    <a:pt x="21" y="7"/>
                    <a:pt x="11" y="14"/>
                    <a:pt x="4" y="23"/>
                  </a:cubicBezTo>
                  <a:cubicBezTo>
                    <a:pt x="2" y="25"/>
                    <a:pt x="1" y="27"/>
                    <a:pt x="0" y="29"/>
                  </a:cubicBezTo>
                  <a:cubicBezTo>
                    <a:pt x="2" y="36"/>
                    <a:pt x="4" y="43"/>
                    <a:pt x="6" y="50"/>
                  </a:cubicBezTo>
                  <a:cubicBezTo>
                    <a:pt x="7" y="49"/>
                    <a:pt x="7" y="47"/>
                    <a:pt x="8" y="46"/>
                  </a:cubicBezTo>
                  <a:cubicBezTo>
                    <a:pt x="14" y="37"/>
                    <a:pt x="22" y="29"/>
                    <a:pt x="31" y="22"/>
                  </a:cubicBezTo>
                  <a:cubicBezTo>
                    <a:pt x="31" y="15"/>
                    <a:pt x="31" y="8"/>
                    <a:pt x="31"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7" name="Freeform 461">
              <a:extLst>
                <a:ext uri="{FF2B5EF4-FFF2-40B4-BE49-F238E27FC236}">
                  <a16:creationId xmlns:a16="http://schemas.microsoft.com/office/drawing/2014/main" id="{F31AC9A6-3110-4F88-A733-187C213E35A0}"/>
                </a:ext>
              </a:extLst>
            </p:cNvPr>
            <p:cNvSpPr>
              <a:spLocks/>
            </p:cNvSpPr>
            <p:nvPr/>
          </p:nvSpPr>
          <p:spPr bwMode="auto">
            <a:xfrm>
              <a:off x="4463" y="3354"/>
              <a:ext cx="26" cy="60"/>
            </a:xfrm>
            <a:custGeom>
              <a:avLst/>
              <a:gdLst>
                <a:gd name="T0" fmla="*/ 11 w 11"/>
                <a:gd name="T1" fmla="*/ 0 h 25"/>
                <a:gd name="T2" fmla="*/ 4 w 11"/>
                <a:gd name="T3" fmla="*/ 3 h 25"/>
                <a:gd name="T4" fmla="*/ 1 w 11"/>
                <a:gd name="T5" fmla="*/ 5 h 25"/>
                <a:gd name="T6" fmla="*/ 0 w 11"/>
                <a:gd name="T7" fmla="*/ 25 h 25"/>
                <a:gd name="T8" fmla="*/ 9 w 11"/>
                <a:gd name="T9" fmla="*/ 19 h 25"/>
                <a:gd name="T10" fmla="*/ 10 w 11"/>
                <a:gd name="T11" fmla="*/ 12 h 25"/>
                <a:gd name="T12" fmla="*/ 11 w 11"/>
                <a:gd name="T13" fmla="*/ 0 h 25"/>
                <a:gd name="T14" fmla="*/ 11 w 11"/>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5">
                  <a:moveTo>
                    <a:pt x="11" y="0"/>
                  </a:moveTo>
                  <a:cubicBezTo>
                    <a:pt x="9" y="1"/>
                    <a:pt x="7" y="2"/>
                    <a:pt x="4" y="3"/>
                  </a:cubicBezTo>
                  <a:cubicBezTo>
                    <a:pt x="3" y="4"/>
                    <a:pt x="2" y="4"/>
                    <a:pt x="1" y="5"/>
                  </a:cubicBezTo>
                  <a:cubicBezTo>
                    <a:pt x="1" y="11"/>
                    <a:pt x="1" y="18"/>
                    <a:pt x="0" y="25"/>
                  </a:cubicBezTo>
                  <a:cubicBezTo>
                    <a:pt x="3" y="23"/>
                    <a:pt x="6" y="21"/>
                    <a:pt x="9" y="19"/>
                  </a:cubicBezTo>
                  <a:cubicBezTo>
                    <a:pt x="10" y="17"/>
                    <a:pt x="10" y="14"/>
                    <a:pt x="10" y="12"/>
                  </a:cubicBezTo>
                  <a:cubicBezTo>
                    <a:pt x="10" y="8"/>
                    <a:pt x="11" y="4"/>
                    <a:pt x="11" y="0"/>
                  </a:cubicBezTo>
                  <a:cubicBezTo>
                    <a:pt x="11" y="0"/>
                    <a:pt x="11" y="0"/>
                    <a:pt x="1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8" name="Freeform 462">
              <a:extLst>
                <a:ext uri="{FF2B5EF4-FFF2-40B4-BE49-F238E27FC236}">
                  <a16:creationId xmlns:a16="http://schemas.microsoft.com/office/drawing/2014/main" id="{B3CAAAAD-96D0-43BD-9C1A-0486C7A290C7}"/>
                </a:ext>
              </a:extLst>
            </p:cNvPr>
            <p:cNvSpPr>
              <a:spLocks/>
            </p:cNvSpPr>
            <p:nvPr/>
          </p:nvSpPr>
          <p:spPr bwMode="auto">
            <a:xfrm>
              <a:off x="4348" y="3457"/>
              <a:ext cx="34" cy="78"/>
            </a:xfrm>
            <a:custGeom>
              <a:avLst/>
              <a:gdLst>
                <a:gd name="T0" fmla="*/ 7 w 14"/>
                <a:gd name="T1" fmla="*/ 0 h 33"/>
                <a:gd name="T2" fmla="*/ 0 w 14"/>
                <a:gd name="T3" fmla="*/ 14 h 33"/>
                <a:gd name="T4" fmla="*/ 0 w 14"/>
                <a:gd name="T5" fmla="*/ 14 h 33"/>
                <a:gd name="T6" fmla="*/ 9 w 14"/>
                <a:gd name="T7" fmla="*/ 31 h 33"/>
                <a:gd name="T8" fmla="*/ 9 w 14"/>
                <a:gd name="T9" fmla="*/ 33 h 33"/>
                <a:gd name="T10" fmla="*/ 14 w 14"/>
                <a:gd name="T11" fmla="*/ 21 h 33"/>
                <a:gd name="T12" fmla="*/ 7 w 14"/>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14" h="33">
                  <a:moveTo>
                    <a:pt x="7" y="0"/>
                  </a:moveTo>
                  <a:cubicBezTo>
                    <a:pt x="5" y="5"/>
                    <a:pt x="2" y="9"/>
                    <a:pt x="0" y="14"/>
                  </a:cubicBezTo>
                  <a:cubicBezTo>
                    <a:pt x="0" y="14"/>
                    <a:pt x="0" y="14"/>
                    <a:pt x="0" y="14"/>
                  </a:cubicBezTo>
                  <a:cubicBezTo>
                    <a:pt x="3" y="19"/>
                    <a:pt x="6" y="25"/>
                    <a:pt x="9" y="31"/>
                  </a:cubicBezTo>
                  <a:cubicBezTo>
                    <a:pt x="9" y="31"/>
                    <a:pt x="9" y="32"/>
                    <a:pt x="9" y="33"/>
                  </a:cubicBezTo>
                  <a:cubicBezTo>
                    <a:pt x="11" y="29"/>
                    <a:pt x="12" y="25"/>
                    <a:pt x="14" y="21"/>
                  </a:cubicBezTo>
                  <a:cubicBezTo>
                    <a:pt x="12" y="15"/>
                    <a:pt x="10" y="8"/>
                    <a:pt x="7"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9" name="Freeform 463">
              <a:extLst>
                <a:ext uri="{FF2B5EF4-FFF2-40B4-BE49-F238E27FC236}">
                  <a16:creationId xmlns:a16="http://schemas.microsoft.com/office/drawing/2014/main" id="{164B4E25-E37A-4A29-9128-16D612B81B38}"/>
                </a:ext>
              </a:extLst>
            </p:cNvPr>
            <p:cNvSpPr>
              <a:spLocks/>
            </p:cNvSpPr>
            <p:nvPr/>
          </p:nvSpPr>
          <p:spPr bwMode="auto">
            <a:xfrm>
              <a:off x="4661" y="3354"/>
              <a:ext cx="136" cy="74"/>
            </a:xfrm>
            <a:custGeom>
              <a:avLst/>
              <a:gdLst>
                <a:gd name="T0" fmla="*/ 22 w 57"/>
                <a:gd name="T1" fmla="*/ 0 h 31"/>
                <a:gd name="T2" fmla="*/ 8 w 57"/>
                <a:gd name="T3" fmla="*/ 7 h 31"/>
                <a:gd name="T4" fmla="*/ 1 w 57"/>
                <a:gd name="T5" fmla="*/ 11 h 31"/>
                <a:gd name="T6" fmla="*/ 0 w 57"/>
                <a:gd name="T7" fmla="*/ 12 h 31"/>
                <a:gd name="T8" fmla="*/ 14 w 57"/>
                <a:gd name="T9" fmla="*/ 18 h 31"/>
                <a:gd name="T10" fmla="*/ 32 w 57"/>
                <a:gd name="T11" fmla="*/ 31 h 31"/>
                <a:gd name="T12" fmla="*/ 42 w 57"/>
                <a:gd name="T13" fmla="*/ 30 h 31"/>
                <a:gd name="T14" fmla="*/ 57 w 57"/>
                <a:gd name="T15" fmla="*/ 27 h 31"/>
                <a:gd name="T16" fmla="*/ 57 w 57"/>
                <a:gd name="T17" fmla="*/ 27 h 31"/>
                <a:gd name="T18" fmla="*/ 50 w 57"/>
                <a:gd name="T19" fmla="*/ 20 h 31"/>
                <a:gd name="T20" fmla="*/ 32 w 57"/>
                <a:gd name="T21" fmla="*/ 5 h 31"/>
                <a:gd name="T22" fmla="*/ 22 w 57"/>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31">
                  <a:moveTo>
                    <a:pt x="22" y="0"/>
                  </a:moveTo>
                  <a:cubicBezTo>
                    <a:pt x="18" y="3"/>
                    <a:pt x="13" y="5"/>
                    <a:pt x="8" y="7"/>
                  </a:cubicBezTo>
                  <a:cubicBezTo>
                    <a:pt x="6" y="9"/>
                    <a:pt x="4" y="10"/>
                    <a:pt x="1" y="11"/>
                  </a:cubicBezTo>
                  <a:cubicBezTo>
                    <a:pt x="1" y="11"/>
                    <a:pt x="0" y="12"/>
                    <a:pt x="0" y="12"/>
                  </a:cubicBezTo>
                  <a:cubicBezTo>
                    <a:pt x="5" y="13"/>
                    <a:pt x="9" y="15"/>
                    <a:pt x="14" y="18"/>
                  </a:cubicBezTo>
                  <a:cubicBezTo>
                    <a:pt x="20" y="21"/>
                    <a:pt x="27" y="26"/>
                    <a:pt x="32" y="31"/>
                  </a:cubicBezTo>
                  <a:cubicBezTo>
                    <a:pt x="35" y="30"/>
                    <a:pt x="38" y="30"/>
                    <a:pt x="42" y="30"/>
                  </a:cubicBezTo>
                  <a:cubicBezTo>
                    <a:pt x="46" y="29"/>
                    <a:pt x="51" y="28"/>
                    <a:pt x="57" y="27"/>
                  </a:cubicBezTo>
                  <a:cubicBezTo>
                    <a:pt x="57" y="27"/>
                    <a:pt x="57" y="27"/>
                    <a:pt x="57" y="27"/>
                  </a:cubicBezTo>
                  <a:cubicBezTo>
                    <a:pt x="55" y="25"/>
                    <a:pt x="52" y="23"/>
                    <a:pt x="50" y="20"/>
                  </a:cubicBezTo>
                  <a:cubicBezTo>
                    <a:pt x="44" y="14"/>
                    <a:pt x="39" y="10"/>
                    <a:pt x="32" y="5"/>
                  </a:cubicBezTo>
                  <a:cubicBezTo>
                    <a:pt x="29" y="3"/>
                    <a:pt x="26" y="1"/>
                    <a:pt x="22"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0" name="Freeform 464">
              <a:extLst>
                <a:ext uri="{FF2B5EF4-FFF2-40B4-BE49-F238E27FC236}">
                  <a16:creationId xmlns:a16="http://schemas.microsoft.com/office/drawing/2014/main" id="{FDC30298-8DFA-4954-B990-DADFAF7BFD83}"/>
                </a:ext>
              </a:extLst>
            </p:cNvPr>
            <p:cNvSpPr>
              <a:spLocks/>
            </p:cNvSpPr>
            <p:nvPr/>
          </p:nvSpPr>
          <p:spPr bwMode="auto">
            <a:xfrm>
              <a:off x="4749" y="3433"/>
              <a:ext cx="77" cy="26"/>
            </a:xfrm>
            <a:custGeom>
              <a:avLst/>
              <a:gdLst>
                <a:gd name="T0" fmla="*/ 24 w 32"/>
                <a:gd name="T1" fmla="*/ 0 h 11"/>
                <a:gd name="T2" fmla="*/ 15 w 32"/>
                <a:gd name="T3" fmla="*/ 1 h 11"/>
                <a:gd name="T4" fmla="*/ 2 w 32"/>
                <a:gd name="T5" fmla="*/ 2 h 11"/>
                <a:gd name="T6" fmla="*/ 0 w 32"/>
                <a:gd name="T7" fmla="*/ 2 h 11"/>
                <a:gd name="T8" fmla="*/ 4 w 32"/>
                <a:gd name="T9" fmla="*/ 6 h 11"/>
                <a:gd name="T10" fmla="*/ 8 w 32"/>
                <a:gd name="T11" fmla="*/ 11 h 11"/>
                <a:gd name="T12" fmla="*/ 32 w 32"/>
                <a:gd name="T13" fmla="*/ 9 h 11"/>
                <a:gd name="T14" fmla="*/ 24 w 3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1">
                  <a:moveTo>
                    <a:pt x="24" y="0"/>
                  </a:moveTo>
                  <a:cubicBezTo>
                    <a:pt x="22" y="0"/>
                    <a:pt x="19" y="0"/>
                    <a:pt x="15" y="1"/>
                  </a:cubicBezTo>
                  <a:cubicBezTo>
                    <a:pt x="11" y="1"/>
                    <a:pt x="7" y="2"/>
                    <a:pt x="2" y="2"/>
                  </a:cubicBezTo>
                  <a:cubicBezTo>
                    <a:pt x="1" y="2"/>
                    <a:pt x="1" y="2"/>
                    <a:pt x="0" y="2"/>
                  </a:cubicBezTo>
                  <a:cubicBezTo>
                    <a:pt x="2" y="4"/>
                    <a:pt x="3" y="5"/>
                    <a:pt x="4" y="6"/>
                  </a:cubicBezTo>
                  <a:cubicBezTo>
                    <a:pt x="5" y="8"/>
                    <a:pt x="7" y="9"/>
                    <a:pt x="8" y="11"/>
                  </a:cubicBezTo>
                  <a:cubicBezTo>
                    <a:pt x="15" y="10"/>
                    <a:pt x="22" y="10"/>
                    <a:pt x="32" y="9"/>
                  </a:cubicBezTo>
                  <a:cubicBezTo>
                    <a:pt x="29" y="6"/>
                    <a:pt x="27" y="3"/>
                    <a:pt x="24"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1" name="Freeform 465">
              <a:extLst>
                <a:ext uri="{FF2B5EF4-FFF2-40B4-BE49-F238E27FC236}">
                  <a16:creationId xmlns:a16="http://schemas.microsoft.com/office/drawing/2014/main" id="{1D0F8C56-36FA-4DA8-89FE-DA3FC1A122D9}"/>
                </a:ext>
              </a:extLst>
            </p:cNvPr>
            <p:cNvSpPr>
              <a:spLocks/>
            </p:cNvSpPr>
            <p:nvPr/>
          </p:nvSpPr>
          <p:spPr bwMode="auto">
            <a:xfrm>
              <a:off x="4616" y="3335"/>
              <a:ext cx="81" cy="43"/>
            </a:xfrm>
            <a:custGeom>
              <a:avLst/>
              <a:gdLst>
                <a:gd name="T0" fmla="*/ 19 w 34"/>
                <a:gd name="T1" fmla="*/ 0 h 18"/>
                <a:gd name="T2" fmla="*/ 0 w 34"/>
                <a:gd name="T3" fmla="*/ 15 h 18"/>
                <a:gd name="T4" fmla="*/ 12 w 34"/>
                <a:gd name="T5" fmla="*/ 18 h 18"/>
                <a:gd name="T6" fmla="*/ 14 w 34"/>
                <a:gd name="T7" fmla="*/ 17 h 18"/>
                <a:gd name="T8" fmla="*/ 21 w 34"/>
                <a:gd name="T9" fmla="*/ 13 h 18"/>
                <a:gd name="T10" fmla="*/ 28 w 34"/>
                <a:gd name="T11" fmla="*/ 8 h 18"/>
                <a:gd name="T12" fmla="*/ 32 w 34"/>
                <a:gd name="T13" fmla="*/ 6 h 18"/>
                <a:gd name="T14" fmla="*/ 34 w 34"/>
                <a:gd name="T15" fmla="*/ 4 h 18"/>
                <a:gd name="T16" fmla="*/ 31 w 34"/>
                <a:gd name="T17" fmla="*/ 4 h 18"/>
                <a:gd name="T18" fmla="*/ 19 w 34"/>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8">
                  <a:moveTo>
                    <a:pt x="19" y="0"/>
                  </a:moveTo>
                  <a:cubicBezTo>
                    <a:pt x="14" y="4"/>
                    <a:pt x="7" y="10"/>
                    <a:pt x="0" y="15"/>
                  </a:cubicBezTo>
                  <a:cubicBezTo>
                    <a:pt x="4" y="16"/>
                    <a:pt x="8" y="17"/>
                    <a:pt x="12" y="18"/>
                  </a:cubicBezTo>
                  <a:cubicBezTo>
                    <a:pt x="13" y="17"/>
                    <a:pt x="13" y="17"/>
                    <a:pt x="14" y="17"/>
                  </a:cubicBezTo>
                  <a:cubicBezTo>
                    <a:pt x="16" y="15"/>
                    <a:pt x="18" y="14"/>
                    <a:pt x="21" y="13"/>
                  </a:cubicBezTo>
                  <a:cubicBezTo>
                    <a:pt x="23" y="11"/>
                    <a:pt x="26" y="10"/>
                    <a:pt x="28" y="8"/>
                  </a:cubicBezTo>
                  <a:cubicBezTo>
                    <a:pt x="29" y="7"/>
                    <a:pt x="30" y="7"/>
                    <a:pt x="32" y="6"/>
                  </a:cubicBezTo>
                  <a:cubicBezTo>
                    <a:pt x="32" y="5"/>
                    <a:pt x="33" y="5"/>
                    <a:pt x="34" y="4"/>
                  </a:cubicBezTo>
                  <a:cubicBezTo>
                    <a:pt x="33" y="4"/>
                    <a:pt x="32" y="4"/>
                    <a:pt x="31" y="4"/>
                  </a:cubicBezTo>
                  <a:cubicBezTo>
                    <a:pt x="27" y="2"/>
                    <a:pt x="23" y="1"/>
                    <a:pt x="19"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2" name="Freeform 466">
              <a:extLst>
                <a:ext uri="{FF2B5EF4-FFF2-40B4-BE49-F238E27FC236}">
                  <a16:creationId xmlns:a16="http://schemas.microsoft.com/office/drawing/2014/main" id="{3D673EF9-FF23-4556-99F5-01460330BDB0}"/>
                </a:ext>
              </a:extLst>
            </p:cNvPr>
            <p:cNvSpPr>
              <a:spLocks/>
            </p:cNvSpPr>
            <p:nvPr/>
          </p:nvSpPr>
          <p:spPr bwMode="auto">
            <a:xfrm>
              <a:off x="4804" y="3624"/>
              <a:ext cx="74" cy="145"/>
            </a:xfrm>
            <a:custGeom>
              <a:avLst/>
              <a:gdLst>
                <a:gd name="T0" fmla="*/ 13 w 31"/>
                <a:gd name="T1" fmla="*/ 0 h 61"/>
                <a:gd name="T2" fmla="*/ 9 w 31"/>
                <a:gd name="T3" fmla="*/ 20 h 61"/>
                <a:gd name="T4" fmla="*/ 0 w 31"/>
                <a:gd name="T5" fmla="*/ 35 h 61"/>
                <a:gd name="T6" fmla="*/ 3 w 31"/>
                <a:gd name="T7" fmla="*/ 44 h 61"/>
                <a:gd name="T8" fmla="*/ 8 w 31"/>
                <a:gd name="T9" fmla="*/ 61 h 61"/>
                <a:gd name="T10" fmla="*/ 8 w 31"/>
                <a:gd name="T11" fmla="*/ 61 h 61"/>
                <a:gd name="T12" fmla="*/ 8 w 31"/>
                <a:gd name="T13" fmla="*/ 61 h 61"/>
                <a:gd name="T14" fmla="*/ 9 w 31"/>
                <a:gd name="T15" fmla="*/ 59 h 61"/>
                <a:gd name="T16" fmla="*/ 10 w 31"/>
                <a:gd name="T17" fmla="*/ 58 h 61"/>
                <a:gd name="T18" fmla="*/ 10 w 31"/>
                <a:gd name="T19" fmla="*/ 58 h 61"/>
                <a:gd name="T20" fmla="*/ 12 w 31"/>
                <a:gd name="T21" fmla="*/ 56 h 61"/>
                <a:gd name="T22" fmla="*/ 12 w 31"/>
                <a:gd name="T23" fmla="*/ 55 h 61"/>
                <a:gd name="T24" fmla="*/ 16 w 31"/>
                <a:gd name="T25" fmla="*/ 50 h 61"/>
                <a:gd name="T26" fmla="*/ 21 w 31"/>
                <a:gd name="T27" fmla="*/ 43 h 61"/>
                <a:gd name="T28" fmla="*/ 23 w 31"/>
                <a:gd name="T29" fmla="*/ 39 h 61"/>
                <a:gd name="T30" fmla="*/ 23 w 31"/>
                <a:gd name="T31" fmla="*/ 39 h 61"/>
                <a:gd name="T32" fmla="*/ 25 w 31"/>
                <a:gd name="T33" fmla="*/ 36 h 61"/>
                <a:gd name="T34" fmla="*/ 27 w 31"/>
                <a:gd name="T35" fmla="*/ 32 h 61"/>
                <a:gd name="T36" fmla="*/ 27 w 31"/>
                <a:gd name="T37" fmla="*/ 32 h 61"/>
                <a:gd name="T38" fmla="*/ 29 w 31"/>
                <a:gd name="T39" fmla="*/ 26 h 61"/>
                <a:gd name="T40" fmla="*/ 30 w 31"/>
                <a:gd name="T41" fmla="*/ 24 h 61"/>
                <a:gd name="T42" fmla="*/ 30 w 31"/>
                <a:gd name="T43" fmla="*/ 24 h 61"/>
                <a:gd name="T44" fmla="*/ 30 w 31"/>
                <a:gd name="T45" fmla="*/ 24 h 61"/>
                <a:gd name="T46" fmla="*/ 31 w 31"/>
                <a:gd name="T47" fmla="*/ 21 h 61"/>
                <a:gd name="T48" fmla="*/ 25 w 31"/>
                <a:gd name="T49" fmla="*/ 14 h 61"/>
                <a:gd name="T50" fmla="*/ 20 w 31"/>
                <a:gd name="T51" fmla="*/ 7 h 61"/>
                <a:gd name="T52" fmla="*/ 14 w 31"/>
                <a:gd name="T53" fmla="*/ 2 h 61"/>
                <a:gd name="T54" fmla="*/ 13 w 31"/>
                <a:gd name="T5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 h="61">
                  <a:moveTo>
                    <a:pt x="13" y="0"/>
                  </a:moveTo>
                  <a:cubicBezTo>
                    <a:pt x="13" y="7"/>
                    <a:pt x="11" y="14"/>
                    <a:pt x="9" y="20"/>
                  </a:cubicBezTo>
                  <a:cubicBezTo>
                    <a:pt x="7" y="25"/>
                    <a:pt x="4" y="30"/>
                    <a:pt x="0" y="35"/>
                  </a:cubicBezTo>
                  <a:cubicBezTo>
                    <a:pt x="1" y="38"/>
                    <a:pt x="2" y="41"/>
                    <a:pt x="3" y="44"/>
                  </a:cubicBezTo>
                  <a:cubicBezTo>
                    <a:pt x="4" y="50"/>
                    <a:pt x="6" y="55"/>
                    <a:pt x="8" y="61"/>
                  </a:cubicBezTo>
                  <a:cubicBezTo>
                    <a:pt x="8" y="61"/>
                    <a:pt x="8" y="61"/>
                    <a:pt x="8" y="61"/>
                  </a:cubicBezTo>
                  <a:cubicBezTo>
                    <a:pt x="8" y="61"/>
                    <a:pt x="8" y="61"/>
                    <a:pt x="8" y="61"/>
                  </a:cubicBezTo>
                  <a:cubicBezTo>
                    <a:pt x="8" y="61"/>
                    <a:pt x="8" y="60"/>
                    <a:pt x="9" y="59"/>
                  </a:cubicBezTo>
                  <a:cubicBezTo>
                    <a:pt x="9" y="59"/>
                    <a:pt x="9" y="59"/>
                    <a:pt x="10" y="58"/>
                  </a:cubicBezTo>
                  <a:cubicBezTo>
                    <a:pt x="10" y="58"/>
                    <a:pt x="10" y="58"/>
                    <a:pt x="10" y="58"/>
                  </a:cubicBezTo>
                  <a:cubicBezTo>
                    <a:pt x="11" y="57"/>
                    <a:pt x="11" y="56"/>
                    <a:pt x="12" y="56"/>
                  </a:cubicBezTo>
                  <a:cubicBezTo>
                    <a:pt x="12" y="56"/>
                    <a:pt x="12" y="56"/>
                    <a:pt x="12" y="55"/>
                  </a:cubicBezTo>
                  <a:cubicBezTo>
                    <a:pt x="13" y="54"/>
                    <a:pt x="15" y="52"/>
                    <a:pt x="16" y="50"/>
                  </a:cubicBezTo>
                  <a:cubicBezTo>
                    <a:pt x="18" y="48"/>
                    <a:pt x="19" y="46"/>
                    <a:pt x="21" y="43"/>
                  </a:cubicBezTo>
                  <a:cubicBezTo>
                    <a:pt x="22" y="42"/>
                    <a:pt x="22" y="41"/>
                    <a:pt x="23" y="39"/>
                  </a:cubicBezTo>
                  <a:cubicBezTo>
                    <a:pt x="23" y="39"/>
                    <a:pt x="23" y="39"/>
                    <a:pt x="23" y="39"/>
                  </a:cubicBezTo>
                  <a:cubicBezTo>
                    <a:pt x="24" y="38"/>
                    <a:pt x="25" y="37"/>
                    <a:pt x="25" y="36"/>
                  </a:cubicBezTo>
                  <a:cubicBezTo>
                    <a:pt x="26" y="34"/>
                    <a:pt x="26" y="33"/>
                    <a:pt x="27" y="32"/>
                  </a:cubicBezTo>
                  <a:cubicBezTo>
                    <a:pt x="27" y="32"/>
                    <a:pt x="27" y="32"/>
                    <a:pt x="27" y="32"/>
                  </a:cubicBezTo>
                  <a:cubicBezTo>
                    <a:pt x="28" y="30"/>
                    <a:pt x="29" y="28"/>
                    <a:pt x="29" y="26"/>
                  </a:cubicBezTo>
                  <a:cubicBezTo>
                    <a:pt x="30" y="26"/>
                    <a:pt x="30" y="25"/>
                    <a:pt x="30" y="24"/>
                  </a:cubicBezTo>
                  <a:cubicBezTo>
                    <a:pt x="30" y="24"/>
                    <a:pt x="30" y="24"/>
                    <a:pt x="30" y="24"/>
                  </a:cubicBezTo>
                  <a:cubicBezTo>
                    <a:pt x="30" y="24"/>
                    <a:pt x="30" y="24"/>
                    <a:pt x="30" y="24"/>
                  </a:cubicBezTo>
                  <a:cubicBezTo>
                    <a:pt x="31" y="22"/>
                    <a:pt x="31" y="21"/>
                    <a:pt x="31" y="21"/>
                  </a:cubicBezTo>
                  <a:cubicBezTo>
                    <a:pt x="29" y="19"/>
                    <a:pt x="27" y="17"/>
                    <a:pt x="25" y="14"/>
                  </a:cubicBezTo>
                  <a:cubicBezTo>
                    <a:pt x="23" y="12"/>
                    <a:pt x="21" y="10"/>
                    <a:pt x="20" y="7"/>
                  </a:cubicBezTo>
                  <a:cubicBezTo>
                    <a:pt x="18" y="5"/>
                    <a:pt x="16" y="3"/>
                    <a:pt x="14" y="2"/>
                  </a:cubicBezTo>
                  <a:cubicBezTo>
                    <a:pt x="14" y="1"/>
                    <a:pt x="13" y="1"/>
                    <a:pt x="13"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3" name="Freeform 467">
              <a:extLst>
                <a:ext uri="{FF2B5EF4-FFF2-40B4-BE49-F238E27FC236}">
                  <a16:creationId xmlns:a16="http://schemas.microsoft.com/office/drawing/2014/main" id="{B8C975CC-2F21-40E6-991E-074423702BC8}"/>
                </a:ext>
              </a:extLst>
            </p:cNvPr>
            <p:cNvSpPr>
              <a:spLocks noEditPoints="1"/>
            </p:cNvSpPr>
            <p:nvPr/>
          </p:nvSpPr>
          <p:spPr bwMode="auto">
            <a:xfrm>
              <a:off x="4769" y="3669"/>
              <a:ext cx="42" cy="127"/>
            </a:xfrm>
            <a:custGeom>
              <a:avLst/>
              <a:gdLst>
                <a:gd name="T0" fmla="*/ 11 w 18"/>
                <a:gd name="T1" fmla="*/ 22 h 53"/>
                <a:gd name="T2" fmla="*/ 6 w 18"/>
                <a:gd name="T3" fmla="*/ 29 h 53"/>
                <a:gd name="T4" fmla="*/ 4 w 18"/>
                <a:gd name="T5" fmla="*/ 30 h 53"/>
                <a:gd name="T6" fmla="*/ 6 w 18"/>
                <a:gd name="T7" fmla="*/ 38 h 53"/>
                <a:gd name="T8" fmla="*/ 10 w 18"/>
                <a:gd name="T9" fmla="*/ 53 h 53"/>
                <a:gd name="T10" fmla="*/ 13 w 18"/>
                <a:gd name="T11" fmla="*/ 50 h 53"/>
                <a:gd name="T12" fmla="*/ 18 w 18"/>
                <a:gd name="T13" fmla="*/ 46 h 53"/>
                <a:gd name="T14" fmla="*/ 18 w 18"/>
                <a:gd name="T15" fmla="*/ 46 h 53"/>
                <a:gd name="T16" fmla="*/ 15 w 18"/>
                <a:gd name="T17" fmla="*/ 36 h 53"/>
                <a:gd name="T18" fmla="*/ 12 w 18"/>
                <a:gd name="T19" fmla="*/ 23 h 53"/>
                <a:gd name="T20" fmla="*/ 11 w 18"/>
                <a:gd name="T21" fmla="*/ 22 h 53"/>
                <a:gd name="T22" fmla="*/ 2 w 18"/>
                <a:gd name="T23" fmla="*/ 2 h 53"/>
                <a:gd name="T24" fmla="*/ 1 w 18"/>
                <a:gd name="T25" fmla="*/ 3 h 53"/>
                <a:gd name="T26" fmla="*/ 0 w 18"/>
                <a:gd name="T27" fmla="*/ 4 h 53"/>
                <a:gd name="T28" fmla="*/ 0 w 18"/>
                <a:gd name="T29" fmla="*/ 5 h 53"/>
                <a:gd name="T30" fmla="*/ 2 w 18"/>
                <a:gd name="T31" fmla="*/ 2 h 53"/>
                <a:gd name="T32" fmla="*/ 3 w 18"/>
                <a:gd name="T33" fmla="*/ 0 h 53"/>
                <a:gd name="T34" fmla="*/ 2 w 18"/>
                <a:gd name="T35" fmla="*/ 1 h 53"/>
                <a:gd name="T36" fmla="*/ 3 w 18"/>
                <a:gd name="T37" fmla="*/ 0 h 53"/>
                <a:gd name="T38" fmla="*/ 3 w 18"/>
                <a:gd name="T3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53">
                  <a:moveTo>
                    <a:pt x="11" y="22"/>
                  </a:moveTo>
                  <a:cubicBezTo>
                    <a:pt x="9" y="24"/>
                    <a:pt x="8" y="26"/>
                    <a:pt x="6" y="29"/>
                  </a:cubicBezTo>
                  <a:cubicBezTo>
                    <a:pt x="5" y="29"/>
                    <a:pt x="5" y="30"/>
                    <a:pt x="4" y="30"/>
                  </a:cubicBezTo>
                  <a:cubicBezTo>
                    <a:pt x="5" y="33"/>
                    <a:pt x="5" y="35"/>
                    <a:pt x="6" y="38"/>
                  </a:cubicBezTo>
                  <a:cubicBezTo>
                    <a:pt x="7" y="43"/>
                    <a:pt x="9" y="48"/>
                    <a:pt x="10" y="53"/>
                  </a:cubicBezTo>
                  <a:cubicBezTo>
                    <a:pt x="11" y="52"/>
                    <a:pt x="12" y="51"/>
                    <a:pt x="13" y="50"/>
                  </a:cubicBezTo>
                  <a:cubicBezTo>
                    <a:pt x="15" y="49"/>
                    <a:pt x="16" y="48"/>
                    <a:pt x="18" y="46"/>
                  </a:cubicBezTo>
                  <a:cubicBezTo>
                    <a:pt x="18" y="46"/>
                    <a:pt x="18" y="46"/>
                    <a:pt x="18" y="46"/>
                  </a:cubicBezTo>
                  <a:cubicBezTo>
                    <a:pt x="17" y="43"/>
                    <a:pt x="16" y="40"/>
                    <a:pt x="15" y="36"/>
                  </a:cubicBezTo>
                  <a:cubicBezTo>
                    <a:pt x="14" y="32"/>
                    <a:pt x="13" y="28"/>
                    <a:pt x="12" y="23"/>
                  </a:cubicBezTo>
                  <a:cubicBezTo>
                    <a:pt x="11" y="23"/>
                    <a:pt x="11" y="22"/>
                    <a:pt x="11" y="22"/>
                  </a:cubicBezTo>
                  <a:moveTo>
                    <a:pt x="2" y="2"/>
                  </a:moveTo>
                  <a:cubicBezTo>
                    <a:pt x="2" y="2"/>
                    <a:pt x="2" y="3"/>
                    <a:pt x="1" y="3"/>
                  </a:cubicBezTo>
                  <a:cubicBezTo>
                    <a:pt x="1" y="4"/>
                    <a:pt x="0" y="4"/>
                    <a:pt x="0" y="4"/>
                  </a:cubicBezTo>
                  <a:cubicBezTo>
                    <a:pt x="0" y="4"/>
                    <a:pt x="0" y="5"/>
                    <a:pt x="0" y="5"/>
                  </a:cubicBezTo>
                  <a:cubicBezTo>
                    <a:pt x="1" y="4"/>
                    <a:pt x="2" y="3"/>
                    <a:pt x="2" y="2"/>
                  </a:cubicBezTo>
                  <a:moveTo>
                    <a:pt x="3" y="0"/>
                  </a:moveTo>
                  <a:cubicBezTo>
                    <a:pt x="3" y="1"/>
                    <a:pt x="3" y="1"/>
                    <a:pt x="2" y="1"/>
                  </a:cubicBezTo>
                  <a:cubicBezTo>
                    <a:pt x="3" y="1"/>
                    <a:pt x="3" y="1"/>
                    <a:pt x="3" y="0"/>
                  </a:cubicBezTo>
                  <a:cubicBezTo>
                    <a:pt x="3" y="0"/>
                    <a:pt x="3" y="0"/>
                    <a:pt x="3"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4" name="Freeform 468">
              <a:extLst>
                <a:ext uri="{FF2B5EF4-FFF2-40B4-BE49-F238E27FC236}">
                  <a16:creationId xmlns:a16="http://schemas.microsoft.com/office/drawing/2014/main" id="{0EC375BE-A522-4598-B228-2FB3F61A6D85}"/>
                </a:ext>
              </a:extLst>
            </p:cNvPr>
            <p:cNvSpPr>
              <a:spLocks noEditPoints="1"/>
            </p:cNvSpPr>
            <p:nvPr/>
          </p:nvSpPr>
          <p:spPr bwMode="auto">
            <a:xfrm>
              <a:off x="4766" y="3543"/>
              <a:ext cx="119" cy="109"/>
            </a:xfrm>
            <a:custGeom>
              <a:avLst/>
              <a:gdLst>
                <a:gd name="T0" fmla="*/ 26 w 50"/>
                <a:gd name="T1" fmla="*/ 15 h 46"/>
                <a:gd name="T2" fmla="*/ 28 w 50"/>
                <a:gd name="T3" fmla="*/ 21 h 46"/>
                <a:gd name="T4" fmla="*/ 29 w 50"/>
                <a:gd name="T5" fmla="*/ 27 h 46"/>
                <a:gd name="T6" fmla="*/ 30 w 50"/>
                <a:gd name="T7" fmla="*/ 29 h 46"/>
                <a:gd name="T8" fmla="*/ 36 w 50"/>
                <a:gd name="T9" fmla="*/ 34 h 46"/>
                <a:gd name="T10" fmla="*/ 43 w 50"/>
                <a:gd name="T11" fmla="*/ 40 h 46"/>
                <a:gd name="T12" fmla="*/ 49 w 50"/>
                <a:gd name="T13" fmla="*/ 46 h 46"/>
                <a:gd name="T14" fmla="*/ 50 w 50"/>
                <a:gd name="T15" fmla="*/ 30 h 46"/>
                <a:gd name="T16" fmla="*/ 40 w 50"/>
                <a:gd name="T17" fmla="*/ 24 h 46"/>
                <a:gd name="T18" fmla="*/ 28 w 50"/>
                <a:gd name="T19" fmla="*/ 16 h 46"/>
                <a:gd name="T20" fmla="*/ 26 w 50"/>
                <a:gd name="T21" fmla="*/ 15 h 46"/>
                <a:gd name="T22" fmla="*/ 0 w 50"/>
                <a:gd name="T23" fmla="*/ 0 h 46"/>
                <a:gd name="T24" fmla="*/ 1 w 50"/>
                <a:gd name="T25" fmla="*/ 1 h 46"/>
                <a:gd name="T26" fmla="*/ 1 w 50"/>
                <a:gd name="T27" fmla="*/ 1 h 46"/>
                <a:gd name="T28" fmla="*/ 0 w 50"/>
                <a:gd name="T29"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46">
                  <a:moveTo>
                    <a:pt x="26" y="15"/>
                  </a:moveTo>
                  <a:cubicBezTo>
                    <a:pt x="27" y="17"/>
                    <a:pt x="27" y="19"/>
                    <a:pt x="28" y="21"/>
                  </a:cubicBezTo>
                  <a:cubicBezTo>
                    <a:pt x="28" y="23"/>
                    <a:pt x="28" y="25"/>
                    <a:pt x="29" y="27"/>
                  </a:cubicBezTo>
                  <a:cubicBezTo>
                    <a:pt x="29" y="28"/>
                    <a:pt x="30" y="28"/>
                    <a:pt x="30" y="29"/>
                  </a:cubicBezTo>
                  <a:cubicBezTo>
                    <a:pt x="32" y="30"/>
                    <a:pt x="35" y="32"/>
                    <a:pt x="36" y="34"/>
                  </a:cubicBezTo>
                  <a:cubicBezTo>
                    <a:pt x="39" y="36"/>
                    <a:pt x="41" y="38"/>
                    <a:pt x="43" y="40"/>
                  </a:cubicBezTo>
                  <a:cubicBezTo>
                    <a:pt x="45" y="42"/>
                    <a:pt x="47" y="44"/>
                    <a:pt x="49" y="46"/>
                  </a:cubicBezTo>
                  <a:cubicBezTo>
                    <a:pt x="50" y="41"/>
                    <a:pt x="50" y="36"/>
                    <a:pt x="50" y="30"/>
                  </a:cubicBezTo>
                  <a:cubicBezTo>
                    <a:pt x="47" y="28"/>
                    <a:pt x="44" y="26"/>
                    <a:pt x="40" y="24"/>
                  </a:cubicBezTo>
                  <a:cubicBezTo>
                    <a:pt x="37" y="21"/>
                    <a:pt x="33" y="19"/>
                    <a:pt x="28" y="16"/>
                  </a:cubicBezTo>
                  <a:cubicBezTo>
                    <a:pt x="28" y="16"/>
                    <a:pt x="27" y="15"/>
                    <a:pt x="26" y="15"/>
                  </a:cubicBezTo>
                  <a:moveTo>
                    <a:pt x="0" y="0"/>
                  </a:moveTo>
                  <a:cubicBezTo>
                    <a:pt x="1" y="0"/>
                    <a:pt x="1" y="1"/>
                    <a:pt x="1" y="1"/>
                  </a:cubicBezTo>
                  <a:cubicBezTo>
                    <a:pt x="1" y="1"/>
                    <a:pt x="1" y="1"/>
                    <a:pt x="1" y="1"/>
                  </a:cubicBezTo>
                  <a:cubicBezTo>
                    <a:pt x="1" y="1"/>
                    <a:pt x="1"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5" name="Freeform 469">
              <a:extLst>
                <a:ext uri="{FF2B5EF4-FFF2-40B4-BE49-F238E27FC236}">
                  <a16:creationId xmlns:a16="http://schemas.microsoft.com/office/drawing/2014/main" id="{018B5E6B-53D5-4433-BBD1-D210E1E56FD3}"/>
                </a:ext>
              </a:extLst>
            </p:cNvPr>
            <p:cNvSpPr>
              <a:spLocks noEditPoints="1"/>
            </p:cNvSpPr>
            <p:nvPr/>
          </p:nvSpPr>
          <p:spPr bwMode="auto">
            <a:xfrm>
              <a:off x="4477" y="3760"/>
              <a:ext cx="191" cy="86"/>
            </a:xfrm>
            <a:custGeom>
              <a:avLst/>
              <a:gdLst>
                <a:gd name="T0" fmla="*/ 27 w 80"/>
                <a:gd name="T1" fmla="*/ 6 h 36"/>
                <a:gd name="T2" fmla="*/ 0 w 80"/>
                <a:gd name="T3" fmla="*/ 10 h 36"/>
                <a:gd name="T4" fmla="*/ 1 w 80"/>
                <a:gd name="T5" fmla="*/ 10 h 36"/>
                <a:gd name="T6" fmla="*/ 2 w 80"/>
                <a:gd name="T7" fmla="*/ 12 h 36"/>
                <a:gd name="T8" fmla="*/ 2 w 80"/>
                <a:gd name="T9" fmla="*/ 12 h 36"/>
                <a:gd name="T10" fmla="*/ 4 w 80"/>
                <a:gd name="T11" fmla="*/ 14 h 36"/>
                <a:gd name="T12" fmla="*/ 4 w 80"/>
                <a:gd name="T13" fmla="*/ 14 h 36"/>
                <a:gd name="T14" fmla="*/ 7 w 80"/>
                <a:gd name="T15" fmla="*/ 17 h 36"/>
                <a:gd name="T16" fmla="*/ 7 w 80"/>
                <a:gd name="T17" fmla="*/ 17 h 36"/>
                <a:gd name="T18" fmla="*/ 16 w 80"/>
                <a:gd name="T19" fmla="*/ 24 h 36"/>
                <a:gd name="T20" fmla="*/ 16 w 80"/>
                <a:gd name="T21" fmla="*/ 24 h 36"/>
                <a:gd name="T22" fmla="*/ 39 w 80"/>
                <a:gd name="T23" fmla="*/ 36 h 36"/>
                <a:gd name="T24" fmla="*/ 61 w 80"/>
                <a:gd name="T25" fmla="*/ 22 h 36"/>
                <a:gd name="T26" fmla="*/ 45 w 80"/>
                <a:gd name="T27" fmla="*/ 17 h 36"/>
                <a:gd name="T28" fmla="*/ 27 w 80"/>
                <a:gd name="T29" fmla="*/ 6 h 36"/>
                <a:gd name="T30" fmla="*/ 67 w 80"/>
                <a:gd name="T31" fmla="*/ 4 h 36"/>
                <a:gd name="T32" fmla="*/ 72 w 80"/>
                <a:gd name="T33" fmla="*/ 4 h 36"/>
                <a:gd name="T34" fmla="*/ 76 w 80"/>
                <a:gd name="T35" fmla="*/ 4 h 36"/>
                <a:gd name="T36" fmla="*/ 76 w 80"/>
                <a:gd name="T37" fmla="*/ 4 h 36"/>
                <a:gd name="T38" fmla="*/ 72 w 80"/>
                <a:gd name="T39" fmla="*/ 4 h 36"/>
                <a:gd name="T40" fmla="*/ 67 w 80"/>
                <a:gd name="T41" fmla="*/ 4 h 36"/>
                <a:gd name="T42" fmla="*/ 67 w 80"/>
                <a:gd name="T43" fmla="*/ 4 h 36"/>
                <a:gd name="T44" fmla="*/ 80 w 80"/>
                <a:gd name="T45" fmla="*/ 3 h 36"/>
                <a:gd name="T46" fmla="*/ 79 w 80"/>
                <a:gd name="T47" fmla="*/ 3 h 36"/>
                <a:gd name="T48" fmla="*/ 78 w 80"/>
                <a:gd name="T49" fmla="*/ 3 h 36"/>
                <a:gd name="T50" fmla="*/ 80 w 80"/>
                <a:gd name="T51" fmla="*/ 3 h 36"/>
                <a:gd name="T52" fmla="*/ 58 w 80"/>
                <a:gd name="T53" fmla="*/ 2 h 36"/>
                <a:gd name="T54" fmla="*/ 59 w 80"/>
                <a:gd name="T55" fmla="*/ 2 h 36"/>
                <a:gd name="T56" fmla="*/ 58 w 80"/>
                <a:gd name="T57" fmla="*/ 2 h 36"/>
                <a:gd name="T58" fmla="*/ 58 w 80"/>
                <a:gd name="T59" fmla="*/ 2 h 36"/>
                <a:gd name="T60" fmla="*/ 55 w 80"/>
                <a:gd name="T61" fmla="*/ 0 h 36"/>
                <a:gd name="T62" fmla="*/ 56 w 80"/>
                <a:gd name="T63" fmla="*/ 1 h 36"/>
                <a:gd name="T64" fmla="*/ 55 w 80"/>
                <a:gd name="T65" fmla="*/ 1 h 36"/>
                <a:gd name="T66" fmla="*/ 55 w 80"/>
                <a:gd name="T6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 h="36">
                  <a:moveTo>
                    <a:pt x="27" y="6"/>
                  </a:moveTo>
                  <a:cubicBezTo>
                    <a:pt x="19" y="7"/>
                    <a:pt x="10" y="8"/>
                    <a:pt x="0" y="10"/>
                  </a:cubicBezTo>
                  <a:cubicBezTo>
                    <a:pt x="0" y="10"/>
                    <a:pt x="0" y="10"/>
                    <a:pt x="1" y="10"/>
                  </a:cubicBezTo>
                  <a:cubicBezTo>
                    <a:pt x="1" y="11"/>
                    <a:pt x="2" y="12"/>
                    <a:pt x="2" y="12"/>
                  </a:cubicBezTo>
                  <a:cubicBezTo>
                    <a:pt x="2" y="12"/>
                    <a:pt x="2" y="12"/>
                    <a:pt x="2" y="12"/>
                  </a:cubicBezTo>
                  <a:cubicBezTo>
                    <a:pt x="3" y="13"/>
                    <a:pt x="3" y="13"/>
                    <a:pt x="4" y="14"/>
                  </a:cubicBezTo>
                  <a:cubicBezTo>
                    <a:pt x="4" y="14"/>
                    <a:pt x="4" y="14"/>
                    <a:pt x="4" y="14"/>
                  </a:cubicBezTo>
                  <a:cubicBezTo>
                    <a:pt x="5" y="15"/>
                    <a:pt x="6" y="16"/>
                    <a:pt x="7" y="17"/>
                  </a:cubicBezTo>
                  <a:cubicBezTo>
                    <a:pt x="7" y="17"/>
                    <a:pt x="7" y="17"/>
                    <a:pt x="7" y="17"/>
                  </a:cubicBezTo>
                  <a:cubicBezTo>
                    <a:pt x="10" y="20"/>
                    <a:pt x="13" y="22"/>
                    <a:pt x="16" y="24"/>
                  </a:cubicBezTo>
                  <a:cubicBezTo>
                    <a:pt x="16" y="24"/>
                    <a:pt x="16" y="24"/>
                    <a:pt x="16" y="24"/>
                  </a:cubicBezTo>
                  <a:cubicBezTo>
                    <a:pt x="23" y="30"/>
                    <a:pt x="31" y="34"/>
                    <a:pt x="39" y="36"/>
                  </a:cubicBezTo>
                  <a:cubicBezTo>
                    <a:pt x="47" y="31"/>
                    <a:pt x="54" y="26"/>
                    <a:pt x="61" y="22"/>
                  </a:cubicBezTo>
                  <a:cubicBezTo>
                    <a:pt x="55" y="21"/>
                    <a:pt x="50" y="19"/>
                    <a:pt x="45" y="17"/>
                  </a:cubicBezTo>
                  <a:cubicBezTo>
                    <a:pt x="38" y="14"/>
                    <a:pt x="32" y="10"/>
                    <a:pt x="27" y="6"/>
                  </a:cubicBezTo>
                  <a:moveTo>
                    <a:pt x="67" y="4"/>
                  </a:moveTo>
                  <a:cubicBezTo>
                    <a:pt x="69" y="4"/>
                    <a:pt x="70" y="4"/>
                    <a:pt x="72" y="4"/>
                  </a:cubicBezTo>
                  <a:cubicBezTo>
                    <a:pt x="73" y="4"/>
                    <a:pt x="75" y="4"/>
                    <a:pt x="76" y="4"/>
                  </a:cubicBezTo>
                  <a:cubicBezTo>
                    <a:pt x="76" y="4"/>
                    <a:pt x="76" y="4"/>
                    <a:pt x="76" y="4"/>
                  </a:cubicBezTo>
                  <a:cubicBezTo>
                    <a:pt x="75" y="4"/>
                    <a:pt x="73" y="4"/>
                    <a:pt x="72" y="4"/>
                  </a:cubicBezTo>
                  <a:cubicBezTo>
                    <a:pt x="70" y="4"/>
                    <a:pt x="69" y="4"/>
                    <a:pt x="67" y="4"/>
                  </a:cubicBezTo>
                  <a:cubicBezTo>
                    <a:pt x="67" y="4"/>
                    <a:pt x="67" y="4"/>
                    <a:pt x="67" y="4"/>
                  </a:cubicBezTo>
                  <a:moveTo>
                    <a:pt x="80" y="3"/>
                  </a:moveTo>
                  <a:cubicBezTo>
                    <a:pt x="80" y="3"/>
                    <a:pt x="80" y="3"/>
                    <a:pt x="79" y="3"/>
                  </a:cubicBezTo>
                  <a:cubicBezTo>
                    <a:pt x="79" y="3"/>
                    <a:pt x="79" y="3"/>
                    <a:pt x="78" y="3"/>
                  </a:cubicBezTo>
                  <a:cubicBezTo>
                    <a:pt x="79" y="3"/>
                    <a:pt x="79" y="3"/>
                    <a:pt x="80" y="3"/>
                  </a:cubicBezTo>
                  <a:moveTo>
                    <a:pt x="58" y="2"/>
                  </a:moveTo>
                  <a:cubicBezTo>
                    <a:pt x="58" y="2"/>
                    <a:pt x="59" y="2"/>
                    <a:pt x="59" y="2"/>
                  </a:cubicBezTo>
                  <a:cubicBezTo>
                    <a:pt x="59" y="2"/>
                    <a:pt x="58" y="2"/>
                    <a:pt x="58" y="2"/>
                  </a:cubicBezTo>
                  <a:cubicBezTo>
                    <a:pt x="58" y="2"/>
                    <a:pt x="58" y="2"/>
                    <a:pt x="58" y="2"/>
                  </a:cubicBezTo>
                  <a:moveTo>
                    <a:pt x="55" y="0"/>
                  </a:moveTo>
                  <a:cubicBezTo>
                    <a:pt x="55" y="1"/>
                    <a:pt x="55" y="1"/>
                    <a:pt x="56" y="1"/>
                  </a:cubicBezTo>
                  <a:cubicBezTo>
                    <a:pt x="55" y="1"/>
                    <a:pt x="55" y="1"/>
                    <a:pt x="55" y="1"/>
                  </a:cubicBezTo>
                  <a:cubicBezTo>
                    <a:pt x="55" y="0"/>
                    <a:pt x="55" y="0"/>
                    <a:pt x="55"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6" name="Freeform 470">
              <a:extLst>
                <a:ext uri="{FF2B5EF4-FFF2-40B4-BE49-F238E27FC236}">
                  <a16:creationId xmlns:a16="http://schemas.microsoft.com/office/drawing/2014/main" id="{DDF816BE-DCA3-4E6D-8303-0571BB085DF2}"/>
                </a:ext>
              </a:extLst>
            </p:cNvPr>
            <p:cNvSpPr>
              <a:spLocks noEditPoints="1"/>
            </p:cNvSpPr>
            <p:nvPr/>
          </p:nvSpPr>
          <p:spPr bwMode="auto">
            <a:xfrm>
              <a:off x="4451" y="3741"/>
              <a:ext cx="141" cy="28"/>
            </a:xfrm>
            <a:custGeom>
              <a:avLst/>
              <a:gdLst>
                <a:gd name="T0" fmla="*/ 57 w 59"/>
                <a:gd name="T1" fmla="*/ 4 h 12"/>
                <a:gd name="T2" fmla="*/ 59 w 59"/>
                <a:gd name="T3" fmla="*/ 5 h 12"/>
                <a:gd name="T4" fmla="*/ 58 w 59"/>
                <a:gd name="T5" fmla="*/ 5 h 12"/>
                <a:gd name="T6" fmla="*/ 57 w 59"/>
                <a:gd name="T7" fmla="*/ 4 h 12"/>
                <a:gd name="T8" fmla="*/ 54 w 59"/>
                <a:gd name="T9" fmla="*/ 3 h 12"/>
                <a:gd name="T10" fmla="*/ 57 w 59"/>
                <a:gd name="T11" fmla="*/ 4 h 12"/>
                <a:gd name="T12" fmla="*/ 55 w 59"/>
                <a:gd name="T13" fmla="*/ 3 h 12"/>
                <a:gd name="T14" fmla="*/ 54 w 59"/>
                <a:gd name="T15" fmla="*/ 3 h 12"/>
                <a:gd name="T16" fmla="*/ 25 w 59"/>
                <a:gd name="T17" fmla="*/ 1 h 12"/>
                <a:gd name="T18" fmla="*/ 5 w 59"/>
                <a:gd name="T19" fmla="*/ 2 h 12"/>
                <a:gd name="T20" fmla="*/ 0 w 59"/>
                <a:gd name="T21" fmla="*/ 2 h 12"/>
                <a:gd name="T22" fmla="*/ 0 w 59"/>
                <a:gd name="T23" fmla="*/ 2 h 12"/>
                <a:gd name="T24" fmla="*/ 1 w 59"/>
                <a:gd name="T25" fmla="*/ 4 h 12"/>
                <a:gd name="T26" fmla="*/ 2 w 59"/>
                <a:gd name="T27" fmla="*/ 6 h 12"/>
                <a:gd name="T28" fmla="*/ 2 w 59"/>
                <a:gd name="T29" fmla="*/ 6 h 12"/>
                <a:gd name="T30" fmla="*/ 3 w 59"/>
                <a:gd name="T31" fmla="*/ 7 h 12"/>
                <a:gd name="T32" fmla="*/ 3 w 59"/>
                <a:gd name="T33" fmla="*/ 8 h 12"/>
                <a:gd name="T34" fmla="*/ 5 w 59"/>
                <a:gd name="T35" fmla="*/ 11 h 12"/>
                <a:gd name="T36" fmla="*/ 7 w 59"/>
                <a:gd name="T37" fmla="*/ 12 h 12"/>
                <a:gd name="T38" fmla="*/ 33 w 59"/>
                <a:gd name="T39" fmla="*/ 9 h 12"/>
                <a:gd name="T40" fmla="*/ 31 w 59"/>
                <a:gd name="T41" fmla="*/ 8 h 12"/>
                <a:gd name="T42" fmla="*/ 25 w 59"/>
                <a:gd name="T43" fmla="*/ 1 h 12"/>
                <a:gd name="T44" fmla="*/ 52 w 59"/>
                <a:gd name="T45" fmla="*/ 1 h 12"/>
                <a:gd name="T46" fmla="*/ 54 w 59"/>
                <a:gd name="T47" fmla="*/ 2 h 12"/>
                <a:gd name="T48" fmla="*/ 52 w 59"/>
                <a:gd name="T49" fmla="*/ 1 h 12"/>
                <a:gd name="T50" fmla="*/ 51 w 59"/>
                <a:gd name="T51" fmla="*/ 0 h 12"/>
                <a:gd name="T52" fmla="*/ 51 w 59"/>
                <a:gd name="T53" fmla="*/ 0 h 12"/>
                <a:gd name="T54" fmla="*/ 51 w 59"/>
                <a:gd name="T55" fmla="*/ 0 h 12"/>
                <a:gd name="T56" fmla="*/ 51 w 59"/>
                <a:gd name="T5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9" h="12">
                  <a:moveTo>
                    <a:pt x="57" y="4"/>
                  </a:moveTo>
                  <a:cubicBezTo>
                    <a:pt x="58" y="5"/>
                    <a:pt x="58" y="5"/>
                    <a:pt x="59" y="5"/>
                  </a:cubicBezTo>
                  <a:cubicBezTo>
                    <a:pt x="59" y="5"/>
                    <a:pt x="58" y="5"/>
                    <a:pt x="58" y="5"/>
                  </a:cubicBezTo>
                  <a:cubicBezTo>
                    <a:pt x="58" y="5"/>
                    <a:pt x="57" y="4"/>
                    <a:pt x="57" y="4"/>
                  </a:cubicBezTo>
                  <a:moveTo>
                    <a:pt x="54" y="3"/>
                  </a:moveTo>
                  <a:cubicBezTo>
                    <a:pt x="55" y="3"/>
                    <a:pt x="56" y="4"/>
                    <a:pt x="57" y="4"/>
                  </a:cubicBezTo>
                  <a:cubicBezTo>
                    <a:pt x="56" y="4"/>
                    <a:pt x="55" y="3"/>
                    <a:pt x="55" y="3"/>
                  </a:cubicBezTo>
                  <a:cubicBezTo>
                    <a:pt x="55" y="3"/>
                    <a:pt x="55" y="3"/>
                    <a:pt x="54" y="3"/>
                  </a:cubicBezTo>
                  <a:moveTo>
                    <a:pt x="25" y="1"/>
                  </a:moveTo>
                  <a:cubicBezTo>
                    <a:pt x="19" y="2"/>
                    <a:pt x="13" y="2"/>
                    <a:pt x="5" y="2"/>
                  </a:cubicBezTo>
                  <a:cubicBezTo>
                    <a:pt x="3" y="2"/>
                    <a:pt x="1" y="2"/>
                    <a:pt x="0" y="2"/>
                  </a:cubicBezTo>
                  <a:cubicBezTo>
                    <a:pt x="0" y="2"/>
                    <a:pt x="0" y="2"/>
                    <a:pt x="0" y="2"/>
                  </a:cubicBezTo>
                  <a:cubicBezTo>
                    <a:pt x="0" y="3"/>
                    <a:pt x="0" y="3"/>
                    <a:pt x="1" y="4"/>
                  </a:cubicBezTo>
                  <a:cubicBezTo>
                    <a:pt x="1" y="5"/>
                    <a:pt x="2" y="5"/>
                    <a:pt x="2" y="6"/>
                  </a:cubicBezTo>
                  <a:cubicBezTo>
                    <a:pt x="2" y="6"/>
                    <a:pt x="2" y="6"/>
                    <a:pt x="2" y="6"/>
                  </a:cubicBezTo>
                  <a:cubicBezTo>
                    <a:pt x="3" y="7"/>
                    <a:pt x="3" y="7"/>
                    <a:pt x="3" y="7"/>
                  </a:cubicBezTo>
                  <a:cubicBezTo>
                    <a:pt x="3" y="8"/>
                    <a:pt x="3" y="8"/>
                    <a:pt x="3" y="8"/>
                  </a:cubicBezTo>
                  <a:cubicBezTo>
                    <a:pt x="4" y="9"/>
                    <a:pt x="5" y="10"/>
                    <a:pt x="5" y="11"/>
                  </a:cubicBezTo>
                  <a:cubicBezTo>
                    <a:pt x="6" y="11"/>
                    <a:pt x="6" y="12"/>
                    <a:pt x="7" y="12"/>
                  </a:cubicBezTo>
                  <a:cubicBezTo>
                    <a:pt x="14" y="12"/>
                    <a:pt x="23" y="11"/>
                    <a:pt x="33" y="9"/>
                  </a:cubicBezTo>
                  <a:cubicBezTo>
                    <a:pt x="32" y="9"/>
                    <a:pt x="31" y="8"/>
                    <a:pt x="31" y="8"/>
                  </a:cubicBezTo>
                  <a:cubicBezTo>
                    <a:pt x="29" y="6"/>
                    <a:pt x="27" y="4"/>
                    <a:pt x="25" y="1"/>
                  </a:cubicBezTo>
                  <a:moveTo>
                    <a:pt x="52" y="1"/>
                  </a:moveTo>
                  <a:cubicBezTo>
                    <a:pt x="53" y="1"/>
                    <a:pt x="53" y="2"/>
                    <a:pt x="54" y="2"/>
                  </a:cubicBezTo>
                  <a:cubicBezTo>
                    <a:pt x="53" y="2"/>
                    <a:pt x="52" y="1"/>
                    <a:pt x="52" y="1"/>
                  </a:cubicBezTo>
                  <a:moveTo>
                    <a:pt x="51" y="0"/>
                  </a:moveTo>
                  <a:cubicBezTo>
                    <a:pt x="51" y="0"/>
                    <a:pt x="51" y="0"/>
                    <a:pt x="51" y="0"/>
                  </a:cubicBezTo>
                  <a:cubicBezTo>
                    <a:pt x="51" y="0"/>
                    <a:pt x="51" y="0"/>
                    <a:pt x="51" y="0"/>
                  </a:cubicBezTo>
                  <a:cubicBezTo>
                    <a:pt x="51" y="0"/>
                    <a:pt x="51" y="0"/>
                    <a:pt x="5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7" name="Freeform 471">
              <a:extLst>
                <a:ext uri="{FF2B5EF4-FFF2-40B4-BE49-F238E27FC236}">
                  <a16:creationId xmlns:a16="http://schemas.microsoft.com/office/drawing/2014/main" id="{BB514B9D-5EC8-4ABA-A9E6-DCB925DB96B5}"/>
                </a:ext>
              </a:extLst>
            </p:cNvPr>
            <p:cNvSpPr>
              <a:spLocks/>
            </p:cNvSpPr>
            <p:nvPr/>
          </p:nvSpPr>
          <p:spPr bwMode="auto">
            <a:xfrm>
              <a:off x="4592" y="3812"/>
              <a:ext cx="76" cy="43"/>
            </a:xfrm>
            <a:custGeom>
              <a:avLst/>
              <a:gdLst>
                <a:gd name="T0" fmla="*/ 32 w 32"/>
                <a:gd name="T1" fmla="*/ 0 h 18"/>
                <a:gd name="T2" fmla="*/ 27 w 32"/>
                <a:gd name="T3" fmla="*/ 1 h 18"/>
                <a:gd name="T4" fmla="*/ 24 w 32"/>
                <a:gd name="T5" fmla="*/ 1 h 18"/>
                <a:gd name="T6" fmla="*/ 20 w 32"/>
                <a:gd name="T7" fmla="*/ 1 h 18"/>
                <a:gd name="T8" fmla="*/ 12 w 32"/>
                <a:gd name="T9" fmla="*/ 8 h 18"/>
                <a:gd name="T10" fmla="*/ 0 w 32"/>
                <a:gd name="T11" fmla="*/ 17 h 18"/>
                <a:gd name="T12" fmla="*/ 3 w 32"/>
                <a:gd name="T13" fmla="*/ 17 h 18"/>
                <a:gd name="T14" fmla="*/ 16 w 32"/>
                <a:gd name="T15" fmla="*/ 18 h 18"/>
                <a:gd name="T16" fmla="*/ 31 w 32"/>
                <a:gd name="T17" fmla="*/ 2 h 18"/>
                <a:gd name="T18" fmla="*/ 32 w 32"/>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8">
                  <a:moveTo>
                    <a:pt x="32" y="0"/>
                  </a:moveTo>
                  <a:cubicBezTo>
                    <a:pt x="30" y="1"/>
                    <a:pt x="28" y="1"/>
                    <a:pt x="27" y="1"/>
                  </a:cubicBezTo>
                  <a:cubicBezTo>
                    <a:pt x="26" y="1"/>
                    <a:pt x="25" y="1"/>
                    <a:pt x="24" y="1"/>
                  </a:cubicBezTo>
                  <a:cubicBezTo>
                    <a:pt x="22" y="1"/>
                    <a:pt x="21" y="1"/>
                    <a:pt x="20" y="1"/>
                  </a:cubicBezTo>
                  <a:cubicBezTo>
                    <a:pt x="17" y="3"/>
                    <a:pt x="14" y="5"/>
                    <a:pt x="12" y="8"/>
                  </a:cubicBezTo>
                  <a:cubicBezTo>
                    <a:pt x="8" y="10"/>
                    <a:pt x="4" y="14"/>
                    <a:pt x="0" y="17"/>
                  </a:cubicBezTo>
                  <a:cubicBezTo>
                    <a:pt x="1" y="17"/>
                    <a:pt x="2" y="17"/>
                    <a:pt x="3" y="17"/>
                  </a:cubicBezTo>
                  <a:cubicBezTo>
                    <a:pt x="7" y="18"/>
                    <a:pt x="11" y="18"/>
                    <a:pt x="16" y="18"/>
                  </a:cubicBezTo>
                  <a:cubicBezTo>
                    <a:pt x="20" y="14"/>
                    <a:pt x="26" y="9"/>
                    <a:pt x="31" y="2"/>
                  </a:cubicBezTo>
                  <a:cubicBezTo>
                    <a:pt x="31" y="2"/>
                    <a:pt x="31" y="1"/>
                    <a:pt x="32"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8" name="Freeform 472">
              <a:extLst>
                <a:ext uri="{FF2B5EF4-FFF2-40B4-BE49-F238E27FC236}">
                  <a16:creationId xmlns:a16="http://schemas.microsoft.com/office/drawing/2014/main" id="{6AA457CB-1601-4184-8B9C-10D7928C254B}"/>
                </a:ext>
              </a:extLst>
            </p:cNvPr>
            <p:cNvSpPr>
              <a:spLocks/>
            </p:cNvSpPr>
            <p:nvPr/>
          </p:nvSpPr>
          <p:spPr bwMode="auto">
            <a:xfrm>
              <a:off x="4430" y="3438"/>
              <a:ext cx="88" cy="136"/>
            </a:xfrm>
            <a:custGeom>
              <a:avLst/>
              <a:gdLst>
                <a:gd name="T0" fmla="*/ 37 w 37"/>
                <a:gd name="T1" fmla="*/ 0 h 57"/>
                <a:gd name="T2" fmla="*/ 37 w 37"/>
                <a:gd name="T3" fmla="*/ 0 h 57"/>
                <a:gd name="T4" fmla="*/ 37 w 37"/>
                <a:gd name="T5" fmla="*/ 0 h 57"/>
                <a:gd name="T6" fmla="*/ 34 w 37"/>
                <a:gd name="T7" fmla="*/ 1 h 57"/>
                <a:gd name="T8" fmla="*/ 34 w 37"/>
                <a:gd name="T9" fmla="*/ 1 h 57"/>
                <a:gd name="T10" fmla="*/ 30 w 37"/>
                <a:gd name="T11" fmla="*/ 3 h 57"/>
                <a:gd name="T12" fmla="*/ 25 w 37"/>
                <a:gd name="T13" fmla="*/ 7 h 57"/>
                <a:gd name="T14" fmla="*/ 0 w 37"/>
                <a:gd name="T15" fmla="*/ 33 h 57"/>
                <a:gd name="T16" fmla="*/ 0 w 37"/>
                <a:gd name="T17" fmla="*/ 33 h 57"/>
                <a:gd name="T18" fmla="*/ 8 w 37"/>
                <a:gd name="T19" fmla="*/ 49 h 57"/>
                <a:gd name="T20" fmla="*/ 13 w 37"/>
                <a:gd name="T21" fmla="*/ 57 h 57"/>
                <a:gd name="T22" fmla="*/ 13 w 37"/>
                <a:gd name="T23" fmla="*/ 56 h 57"/>
                <a:gd name="T24" fmla="*/ 26 w 37"/>
                <a:gd name="T25" fmla="*/ 33 h 57"/>
                <a:gd name="T26" fmla="*/ 33 w 37"/>
                <a:gd name="T27" fmla="*/ 27 h 57"/>
                <a:gd name="T28" fmla="*/ 37 w 37"/>
                <a:gd name="T2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57">
                  <a:moveTo>
                    <a:pt x="37" y="0"/>
                  </a:moveTo>
                  <a:cubicBezTo>
                    <a:pt x="37" y="0"/>
                    <a:pt x="37" y="0"/>
                    <a:pt x="37" y="0"/>
                  </a:cubicBezTo>
                  <a:cubicBezTo>
                    <a:pt x="37" y="0"/>
                    <a:pt x="37" y="0"/>
                    <a:pt x="37" y="0"/>
                  </a:cubicBezTo>
                  <a:cubicBezTo>
                    <a:pt x="36" y="0"/>
                    <a:pt x="35" y="1"/>
                    <a:pt x="34" y="1"/>
                  </a:cubicBezTo>
                  <a:cubicBezTo>
                    <a:pt x="34" y="1"/>
                    <a:pt x="34" y="1"/>
                    <a:pt x="34" y="1"/>
                  </a:cubicBezTo>
                  <a:cubicBezTo>
                    <a:pt x="33" y="2"/>
                    <a:pt x="32" y="3"/>
                    <a:pt x="30" y="3"/>
                  </a:cubicBezTo>
                  <a:cubicBezTo>
                    <a:pt x="29" y="4"/>
                    <a:pt x="27" y="5"/>
                    <a:pt x="25" y="7"/>
                  </a:cubicBezTo>
                  <a:cubicBezTo>
                    <a:pt x="15" y="14"/>
                    <a:pt x="6" y="23"/>
                    <a:pt x="0" y="33"/>
                  </a:cubicBezTo>
                  <a:cubicBezTo>
                    <a:pt x="0" y="33"/>
                    <a:pt x="0" y="33"/>
                    <a:pt x="0" y="33"/>
                  </a:cubicBezTo>
                  <a:cubicBezTo>
                    <a:pt x="3" y="39"/>
                    <a:pt x="5" y="44"/>
                    <a:pt x="8" y="49"/>
                  </a:cubicBezTo>
                  <a:cubicBezTo>
                    <a:pt x="10" y="52"/>
                    <a:pt x="11" y="55"/>
                    <a:pt x="13" y="57"/>
                  </a:cubicBezTo>
                  <a:cubicBezTo>
                    <a:pt x="13" y="57"/>
                    <a:pt x="13" y="56"/>
                    <a:pt x="13" y="56"/>
                  </a:cubicBezTo>
                  <a:cubicBezTo>
                    <a:pt x="15" y="47"/>
                    <a:pt x="20" y="39"/>
                    <a:pt x="26" y="33"/>
                  </a:cubicBezTo>
                  <a:cubicBezTo>
                    <a:pt x="28" y="31"/>
                    <a:pt x="31" y="29"/>
                    <a:pt x="33" y="27"/>
                  </a:cubicBezTo>
                  <a:cubicBezTo>
                    <a:pt x="34" y="19"/>
                    <a:pt x="36" y="10"/>
                    <a:pt x="37"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9" name="Freeform 473">
              <a:extLst>
                <a:ext uri="{FF2B5EF4-FFF2-40B4-BE49-F238E27FC236}">
                  <a16:creationId xmlns:a16="http://schemas.microsoft.com/office/drawing/2014/main" id="{E371F5B4-1422-41F6-B10C-115E682565A5}"/>
                </a:ext>
              </a:extLst>
            </p:cNvPr>
            <p:cNvSpPr>
              <a:spLocks/>
            </p:cNvSpPr>
            <p:nvPr/>
          </p:nvSpPr>
          <p:spPr bwMode="auto">
            <a:xfrm>
              <a:off x="4523" y="3423"/>
              <a:ext cx="45" cy="69"/>
            </a:xfrm>
            <a:custGeom>
              <a:avLst/>
              <a:gdLst>
                <a:gd name="T0" fmla="*/ 19 w 19"/>
                <a:gd name="T1" fmla="*/ 0 h 29"/>
                <a:gd name="T2" fmla="*/ 17 w 19"/>
                <a:gd name="T3" fmla="*/ 0 h 29"/>
                <a:gd name="T4" fmla="*/ 17 w 19"/>
                <a:gd name="T5" fmla="*/ 0 h 29"/>
                <a:gd name="T6" fmla="*/ 16 w 19"/>
                <a:gd name="T7" fmla="*/ 0 h 29"/>
                <a:gd name="T8" fmla="*/ 13 w 19"/>
                <a:gd name="T9" fmla="*/ 1 h 29"/>
                <a:gd name="T10" fmla="*/ 12 w 19"/>
                <a:gd name="T11" fmla="*/ 1 h 29"/>
                <a:gd name="T12" fmla="*/ 8 w 19"/>
                <a:gd name="T13" fmla="*/ 2 h 29"/>
                <a:gd name="T14" fmla="*/ 7 w 19"/>
                <a:gd name="T15" fmla="*/ 2 h 29"/>
                <a:gd name="T16" fmla="*/ 6 w 19"/>
                <a:gd name="T17" fmla="*/ 3 h 29"/>
                <a:gd name="T18" fmla="*/ 5 w 19"/>
                <a:gd name="T19" fmla="*/ 3 h 29"/>
                <a:gd name="T20" fmla="*/ 5 w 19"/>
                <a:gd name="T21" fmla="*/ 3 h 29"/>
                <a:gd name="T22" fmla="*/ 5 w 19"/>
                <a:gd name="T23" fmla="*/ 3 h 29"/>
                <a:gd name="T24" fmla="*/ 1 w 19"/>
                <a:gd name="T25" fmla="*/ 27 h 29"/>
                <a:gd name="T26" fmla="*/ 0 w 19"/>
                <a:gd name="T27" fmla="*/ 29 h 29"/>
                <a:gd name="T28" fmla="*/ 8 w 19"/>
                <a:gd name="T29" fmla="*/ 25 h 29"/>
                <a:gd name="T30" fmla="*/ 10 w 19"/>
                <a:gd name="T31" fmla="*/ 24 h 29"/>
                <a:gd name="T32" fmla="*/ 12 w 19"/>
                <a:gd name="T33" fmla="*/ 16 h 29"/>
                <a:gd name="T34" fmla="*/ 19 w 19"/>
                <a:gd name="T3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29">
                  <a:moveTo>
                    <a:pt x="19" y="0"/>
                  </a:moveTo>
                  <a:cubicBezTo>
                    <a:pt x="19" y="0"/>
                    <a:pt x="18" y="0"/>
                    <a:pt x="17" y="0"/>
                  </a:cubicBezTo>
                  <a:cubicBezTo>
                    <a:pt x="17" y="0"/>
                    <a:pt x="17" y="0"/>
                    <a:pt x="17" y="0"/>
                  </a:cubicBezTo>
                  <a:cubicBezTo>
                    <a:pt x="16" y="0"/>
                    <a:pt x="16" y="0"/>
                    <a:pt x="16" y="0"/>
                  </a:cubicBezTo>
                  <a:cubicBezTo>
                    <a:pt x="15" y="0"/>
                    <a:pt x="14" y="0"/>
                    <a:pt x="13" y="1"/>
                  </a:cubicBezTo>
                  <a:cubicBezTo>
                    <a:pt x="13" y="1"/>
                    <a:pt x="12" y="1"/>
                    <a:pt x="12" y="1"/>
                  </a:cubicBezTo>
                  <a:cubicBezTo>
                    <a:pt x="11" y="1"/>
                    <a:pt x="9" y="2"/>
                    <a:pt x="8" y="2"/>
                  </a:cubicBezTo>
                  <a:cubicBezTo>
                    <a:pt x="8" y="2"/>
                    <a:pt x="7" y="2"/>
                    <a:pt x="7" y="2"/>
                  </a:cubicBezTo>
                  <a:cubicBezTo>
                    <a:pt x="7" y="2"/>
                    <a:pt x="7" y="3"/>
                    <a:pt x="6" y="3"/>
                  </a:cubicBezTo>
                  <a:cubicBezTo>
                    <a:pt x="6" y="3"/>
                    <a:pt x="5" y="3"/>
                    <a:pt x="5" y="3"/>
                  </a:cubicBezTo>
                  <a:cubicBezTo>
                    <a:pt x="5" y="3"/>
                    <a:pt x="5" y="3"/>
                    <a:pt x="5" y="3"/>
                  </a:cubicBezTo>
                  <a:cubicBezTo>
                    <a:pt x="5" y="3"/>
                    <a:pt x="5" y="3"/>
                    <a:pt x="5" y="3"/>
                  </a:cubicBezTo>
                  <a:cubicBezTo>
                    <a:pt x="3" y="10"/>
                    <a:pt x="2" y="18"/>
                    <a:pt x="1" y="27"/>
                  </a:cubicBezTo>
                  <a:cubicBezTo>
                    <a:pt x="0" y="28"/>
                    <a:pt x="0" y="28"/>
                    <a:pt x="0" y="29"/>
                  </a:cubicBezTo>
                  <a:cubicBezTo>
                    <a:pt x="3" y="27"/>
                    <a:pt x="5" y="26"/>
                    <a:pt x="8" y="25"/>
                  </a:cubicBezTo>
                  <a:cubicBezTo>
                    <a:pt x="9" y="25"/>
                    <a:pt x="9" y="24"/>
                    <a:pt x="10" y="24"/>
                  </a:cubicBezTo>
                  <a:cubicBezTo>
                    <a:pt x="11" y="22"/>
                    <a:pt x="11" y="19"/>
                    <a:pt x="12" y="16"/>
                  </a:cubicBezTo>
                  <a:cubicBezTo>
                    <a:pt x="14" y="11"/>
                    <a:pt x="16" y="6"/>
                    <a:pt x="19"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0" name="Freeform 474">
              <a:extLst>
                <a:ext uri="{FF2B5EF4-FFF2-40B4-BE49-F238E27FC236}">
                  <a16:creationId xmlns:a16="http://schemas.microsoft.com/office/drawing/2014/main" id="{C65E7ABE-A547-429A-8A9C-BAD72AFEA31E}"/>
                </a:ext>
              </a:extLst>
            </p:cNvPr>
            <p:cNvSpPr>
              <a:spLocks/>
            </p:cNvSpPr>
            <p:nvPr/>
          </p:nvSpPr>
          <p:spPr bwMode="auto">
            <a:xfrm>
              <a:off x="4408" y="3538"/>
              <a:ext cx="50" cy="81"/>
            </a:xfrm>
            <a:custGeom>
              <a:avLst/>
              <a:gdLst>
                <a:gd name="T0" fmla="*/ 5 w 21"/>
                <a:gd name="T1" fmla="*/ 0 h 34"/>
                <a:gd name="T2" fmla="*/ 2 w 21"/>
                <a:gd name="T3" fmla="*/ 5 h 34"/>
                <a:gd name="T4" fmla="*/ 0 w 21"/>
                <a:gd name="T5" fmla="*/ 15 h 34"/>
                <a:gd name="T6" fmla="*/ 20 w 21"/>
                <a:gd name="T7" fmla="*/ 33 h 34"/>
                <a:gd name="T8" fmla="*/ 21 w 21"/>
                <a:gd name="T9" fmla="*/ 34 h 34"/>
                <a:gd name="T10" fmla="*/ 21 w 21"/>
                <a:gd name="T11" fmla="*/ 22 h 34"/>
                <a:gd name="T12" fmla="*/ 15 w 21"/>
                <a:gd name="T13" fmla="*/ 14 h 34"/>
                <a:gd name="T14" fmla="*/ 5 w 21"/>
                <a:gd name="T15" fmla="*/ 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4">
                  <a:moveTo>
                    <a:pt x="5" y="0"/>
                  </a:moveTo>
                  <a:cubicBezTo>
                    <a:pt x="4" y="1"/>
                    <a:pt x="3" y="3"/>
                    <a:pt x="2" y="5"/>
                  </a:cubicBezTo>
                  <a:cubicBezTo>
                    <a:pt x="2" y="9"/>
                    <a:pt x="1" y="12"/>
                    <a:pt x="0" y="15"/>
                  </a:cubicBezTo>
                  <a:cubicBezTo>
                    <a:pt x="5" y="20"/>
                    <a:pt x="12" y="27"/>
                    <a:pt x="20" y="33"/>
                  </a:cubicBezTo>
                  <a:cubicBezTo>
                    <a:pt x="20" y="34"/>
                    <a:pt x="21" y="34"/>
                    <a:pt x="21" y="34"/>
                  </a:cubicBezTo>
                  <a:cubicBezTo>
                    <a:pt x="21" y="30"/>
                    <a:pt x="21" y="26"/>
                    <a:pt x="21" y="22"/>
                  </a:cubicBezTo>
                  <a:cubicBezTo>
                    <a:pt x="19" y="20"/>
                    <a:pt x="17" y="17"/>
                    <a:pt x="15" y="14"/>
                  </a:cubicBezTo>
                  <a:cubicBezTo>
                    <a:pt x="11" y="10"/>
                    <a:pt x="8" y="5"/>
                    <a:pt x="5"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1" name="Freeform 475">
              <a:extLst>
                <a:ext uri="{FF2B5EF4-FFF2-40B4-BE49-F238E27FC236}">
                  <a16:creationId xmlns:a16="http://schemas.microsoft.com/office/drawing/2014/main" id="{40E92BEA-CF02-4B0D-98D4-8BE6636F8480}"/>
                </a:ext>
              </a:extLst>
            </p:cNvPr>
            <p:cNvSpPr>
              <a:spLocks/>
            </p:cNvSpPr>
            <p:nvPr/>
          </p:nvSpPr>
          <p:spPr bwMode="auto">
            <a:xfrm>
              <a:off x="4706" y="3538"/>
              <a:ext cx="82" cy="131"/>
            </a:xfrm>
            <a:custGeom>
              <a:avLst/>
              <a:gdLst>
                <a:gd name="T0" fmla="*/ 0 w 34"/>
                <a:gd name="T1" fmla="*/ 0 h 55"/>
                <a:gd name="T2" fmla="*/ 6 w 34"/>
                <a:gd name="T3" fmla="*/ 10 h 55"/>
                <a:gd name="T4" fmla="*/ 10 w 34"/>
                <a:gd name="T5" fmla="*/ 19 h 55"/>
                <a:gd name="T6" fmla="*/ 12 w 34"/>
                <a:gd name="T7" fmla="*/ 24 h 55"/>
                <a:gd name="T8" fmla="*/ 12 w 34"/>
                <a:gd name="T9" fmla="*/ 26 h 55"/>
                <a:gd name="T10" fmla="*/ 13 w 34"/>
                <a:gd name="T11" fmla="*/ 28 h 55"/>
                <a:gd name="T12" fmla="*/ 13 w 34"/>
                <a:gd name="T13" fmla="*/ 34 h 55"/>
                <a:gd name="T14" fmla="*/ 14 w 34"/>
                <a:gd name="T15" fmla="*/ 35 h 55"/>
                <a:gd name="T16" fmla="*/ 19 w 34"/>
                <a:gd name="T17" fmla="*/ 41 h 55"/>
                <a:gd name="T18" fmla="*/ 25 w 34"/>
                <a:gd name="T19" fmla="*/ 48 h 55"/>
                <a:gd name="T20" fmla="*/ 29 w 34"/>
                <a:gd name="T21" fmla="*/ 55 h 55"/>
                <a:gd name="T22" fmla="*/ 29 w 34"/>
                <a:gd name="T23" fmla="*/ 55 h 55"/>
                <a:gd name="T24" fmla="*/ 32 w 34"/>
                <a:gd name="T25" fmla="*/ 50 h 55"/>
                <a:gd name="T26" fmla="*/ 32 w 34"/>
                <a:gd name="T27" fmla="*/ 48 h 55"/>
                <a:gd name="T28" fmla="*/ 32 w 34"/>
                <a:gd name="T29" fmla="*/ 48 h 55"/>
                <a:gd name="T30" fmla="*/ 32 w 34"/>
                <a:gd name="T31" fmla="*/ 47 h 55"/>
                <a:gd name="T32" fmla="*/ 34 w 34"/>
                <a:gd name="T33" fmla="*/ 41 h 55"/>
                <a:gd name="T34" fmla="*/ 34 w 34"/>
                <a:gd name="T35" fmla="*/ 39 h 55"/>
                <a:gd name="T36" fmla="*/ 34 w 34"/>
                <a:gd name="T37" fmla="*/ 34 h 55"/>
                <a:gd name="T38" fmla="*/ 34 w 34"/>
                <a:gd name="T39" fmla="*/ 34 h 55"/>
                <a:gd name="T40" fmla="*/ 34 w 34"/>
                <a:gd name="T41" fmla="*/ 33 h 55"/>
                <a:gd name="T42" fmla="*/ 34 w 34"/>
                <a:gd name="T43" fmla="*/ 33 h 55"/>
                <a:gd name="T44" fmla="*/ 34 w 34"/>
                <a:gd name="T45" fmla="*/ 28 h 55"/>
                <a:gd name="T46" fmla="*/ 33 w 34"/>
                <a:gd name="T47" fmla="*/ 23 h 55"/>
                <a:gd name="T48" fmla="*/ 33 w 34"/>
                <a:gd name="T49" fmla="*/ 23 h 55"/>
                <a:gd name="T50" fmla="*/ 33 w 34"/>
                <a:gd name="T51" fmla="*/ 23 h 55"/>
                <a:gd name="T52" fmla="*/ 33 w 34"/>
                <a:gd name="T53" fmla="*/ 23 h 55"/>
                <a:gd name="T54" fmla="*/ 33 w 34"/>
                <a:gd name="T55" fmla="*/ 22 h 55"/>
                <a:gd name="T56" fmla="*/ 33 w 34"/>
                <a:gd name="T57" fmla="*/ 20 h 55"/>
                <a:gd name="T58" fmla="*/ 29 w 34"/>
                <a:gd name="T59" fmla="*/ 10 h 55"/>
                <a:gd name="T60" fmla="*/ 26 w 34"/>
                <a:gd name="T61" fmla="*/ 4 h 55"/>
                <a:gd name="T62" fmla="*/ 26 w 34"/>
                <a:gd name="T63" fmla="*/ 3 h 55"/>
                <a:gd name="T64" fmla="*/ 26 w 34"/>
                <a:gd name="T65" fmla="*/ 3 h 55"/>
                <a:gd name="T66" fmla="*/ 0 w 34"/>
                <a:gd name="T6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55">
                  <a:moveTo>
                    <a:pt x="0" y="0"/>
                  </a:moveTo>
                  <a:cubicBezTo>
                    <a:pt x="2" y="3"/>
                    <a:pt x="4" y="6"/>
                    <a:pt x="6" y="10"/>
                  </a:cubicBezTo>
                  <a:cubicBezTo>
                    <a:pt x="8" y="13"/>
                    <a:pt x="9" y="16"/>
                    <a:pt x="10" y="19"/>
                  </a:cubicBezTo>
                  <a:cubicBezTo>
                    <a:pt x="11" y="21"/>
                    <a:pt x="11" y="22"/>
                    <a:pt x="12" y="24"/>
                  </a:cubicBezTo>
                  <a:cubicBezTo>
                    <a:pt x="12" y="26"/>
                    <a:pt x="12" y="26"/>
                    <a:pt x="12" y="26"/>
                  </a:cubicBezTo>
                  <a:cubicBezTo>
                    <a:pt x="12" y="27"/>
                    <a:pt x="12" y="28"/>
                    <a:pt x="13" y="28"/>
                  </a:cubicBezTo>
                  <a:cubicBezTo>
                    <a:pt x="13" y="30"/>
                    <a:pt x="13" y="32"/>
                    <a:pt x="13" y="34"/>
                  </a:cubicBezTo>
                  <a:cubicBezTo>
                    <a:pt x="13" y="35"/>
                    <a:pt x="14" y="35"/>
                    <a:pt x="14" y="35"/>
                  </a:cubicBezTo>
                  <a:cubicBezTo>
                    <a:pt x="16" y="37"/>
                    <a:pt x="17" y="39"/>
                    <a:pt x="19" y="41"/>
                  </a:cubicBezTo>
                  <a:cubicBezTo>
                    <a:pt x="21" y="43"/>
                    <a:pt x="23" y="45"/>
                    <a:pt x="25" y="48"/>
                  </a:cubicBezTo>
                  <a:cubicBezTo>
                    <a:pt x="26" y="50"/>
                    <a:pt x="28" y="53"/>
                    <a:pt x="29" y="55"/>
                  </a:cubicBezTo>
                  <a:cubicBezTo>
                    <a:pt x="29" y="55"/>
                    <a:pt x="29" y="55"/>
                    <a:pt x="29" y="55"/>
                  </a:cubicBezTo>
                  <a:cubicBezTo>
                    <a:pt x="30" y="54"/>
                    <a:pt x="31" y="52"/>
                    <a:pt x="32" y="50"/>
                  </a:cubicBezTo>
                  <a:cubicBezTo>
                    <a:pt x="32" y="49"/>
                    <a:pt x="32" y="49"/>
                    <a:pt x="32" y="48"/>
                  </a:cubicBezTo>
                  <a:cubicBezTo>
                    <a:pt x="32" y="48"/>
                    <a:pt x="32" y="48"/>
                    <a:pt x="32" y="48"/>
                  </a:cubicBezTo>
                  <a:cubicBezTo>
                    <a:pt x="32" y="48"/>
                    <a:pt x="32" y="48"/>
                    <a:pt x="32" y="47"/>
                  </a:cubicBezTo>
                  <a:cubicBezTo>
                    <a:pt x="33" y="45"/>
                    <a:pt x="33" y="43"/>
                    <a:pt x="34" y="41"/>
                  </a:cubicBezTo>
                  <a:cubicBezTo>
                    <a:pt x="34" y="40"/>
                    <a:pt x="34" y="40"/>
                    <a:pt x="34" y="39"/>
                  </a:cubicBezTo>
                  <a:cubicBezTo>
                    <a:pt x="34" y="37"/>
                    <a:pt x="34" y="35"/>
                    <a:pt x="34" y="34"/>
                  </a:cubicBezTo>
                  <a:cubicBezTo>
                    <a:pt x="34" y="34"/>
                    <a:pt x="34" y="34"/>
                    <a:pt x="34" y="34"/>
                  </a:cubicBezTo>
                  <a:cubicBezTo>
                    <a:pt x="34" y="33"/>
                    <a:pt x="34" y="33"/>
                    <a:pt x="34" y="33"/>
                  </a:cubicBezTo>
                  <a:cubicBezTo>
                    <a:pt x="34" y="33"/>
                    <a:pt x="34" y="33"/>
                    <a:pt x="34" y="33"/>
                  </a:cubicBezTo>
                  <a:cubicBezTo>
                    <a:pt x="34" y="31"/>
                    <a:pt x="34" y="30"/>
                    <a:pt x="34" y="28"/>
                  </a:cubicBezTo>
                  <a:cubicBezTo>
                    <a:pt x="34" y="26"/>
                    <a:pt x="33" y="25"/>
                    <a:pt x="33" y="23"/>
                  </a:cubicBezTo>
                  <a:cubicBezTo>
                    <a:pt x="33" y="23"/>
                    <a:pt x="33" y="23"/>
                    <a:pt x="33" y="23"/>
                  </a:cubicBezTo>
                  <a:cubicBezTo>
                    <a:pt x="33" y="23"/>
                    <a:pt x="33" y="23"/>
                    <a:pt x="33" y="23"/>
                  </a:cubicBezTo>
                  <a:cubicBezTo>
                    <a:pt x="33" y="23"/>
                    <a:pt x="33" y="23"/>
                    <a:pt x="33" y="23"/>
                  </a:cubicBezTo>
                  <a:cubicBezTo>
                    <a:pt x="33" y="23"/>
                    <a:pt x="33" y="22"/>
                    <a:pt x="33" y="22"/>
                  </a:cubicBezTo>
                  <a:cubicBezTo>
                    <a:pt x="33" y="22"/>
                    <a:pt x="33" y="21"/>
                    <a:pt x="33" y="20"/>
                  </a:cubicBezTo>
                  <a:cubicBezTo>
                    <a:pt x="32" y="17"/>
                    <a:pt x="30" y="13"/>
                    <a:pt x="29" y="10"/>
                  </a:cubicBezTo>
                  <a:cubicBezTo>
                    <a:pt x="28" y="8"/>
                    <a:pt x="27" y="6"/>
                    <a:pt x="26" y="4"/>
                  </a:cubicBezTo>
                  <a:cubicBezTo>
                    <a:pt x="26" y="4"/>
                    <a:pt x="26" y="3"/>
                    <a:pt x="26" y="3"/>
                  </a:cubicBezTo>
                  <a:cubicBezTo>
                    <a:pt x="26" y="3"/>
                    <a:pt x="26" y="3"/>
                    <a:pt x="26" y="3"/>
                  </a:cubicBezTo>
                  <a:cubicBezTo>
                    <a:pt x="16" y="2"/>
                    <a:pt x="7" y="0"/>
                    <a:pt x="0"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2" name="Freeform 476">
              <a:extLst>
                <a:ext uri="{FF2B5EF4-FFF2-40B4-BE49-F238E27FC236}">
                  <a16:creationId xmlns:a16="http://schemas.microsoft.com/office/drawing/2014/main" id="{90B3D1D4-AE1D-42E3-A98A-9D10F8A56264}"/>
                </a:ext>
              </a:extLst>
            </p:cNvPr>
            <p:cNvSpPr>
              <a:spLocks/>
            </p:cNvSpPr>
            <p:nvPr/>
          </p:nvSpPr>
          <p:spPr bwMode="auto">
            <a:xfrm>
              <a:off x="4728" y="3636"/>
              <a:ext cx="38" cy="76"/>
            </a:xfrm>
            <a:custGeom>
              <a:avLst/>
              <a:gdLst>
                <a:gd name="T0" fmla="*/ 3 w 16"/>
                <a:gd name="T1" fmla="*/ 0 h 32"/>
                <a:gd name="T2" fmla="*/ 2 w 16"/>
                <a:gd name="T3" fmla="*/ 5 h 32"/>
                <a:gd name="T4" fmla="*/ 0 w 16"/>
                <a:gd name="T5" fmla="*/ 10 h 32"/>
                <a:gd name="T6" fmla="*/ 7 w 16"/>
                <a:gd name="T7" fmla="*/ 32 h 32"/>
                <a:gd name="T8" fmla="*/ 16 w 16"/>
                <a:gd name="T9" fmla="*/ 21 h 32"/>
                <a:gd name="T10" fmla="*/ 11 w 16"/>
                <a:gd name="T11" fmla="*/ 12 h 32"/>
                <a:gd name="T12" fmla="*/ 4 w 16"/>
                <a:gd name="T13" fmla="*/ 1 h 32"/>
                <a:gd name="T14" fmla="*/ 3 w 16"/>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32">
                  <a:moveTo>
                    <a:pt x="3" y="0"/>
                  </a:moveTo>
                  <a:cubicBezTo>
                    <a:pt x="3" y="2"/>
                    <a:pt x="2" y="4"/>
                    <a:pt x="2" y="5"/>
                  </a:cubicBezTo>
                  <a:cubicBezTo>
                    <a:pt x="1" y="7"/>
                    <a:pt x="0" y="9"/>
                    <a:pt x="0" y="10"/>
                  </a:cubicBezTo>
                  <a:cubicBezTo>
                    <a:pt x="2" y="16"/>
                    <a:pt x="5" y="23"/>
                    <a:pt x="7" y="32"/>
                  </a:cubicBezTo>
                  <a:cubicBezTo>
                    <a:pt x="10" y="28"/>
                    <a:pt x="13" y="25"/>
                    <a:pt x="16" y="21"/>
                  </a:cubicBezTo>
                  <a:cubicBezTo>
                    <a:pt x="14" y="18"/>
                    <a:pt x="13" y="15"/>
                    <a:pt x="11" y="12"/>
                  </a:cubicBezTo>
                  <a:cubicBezTo>
                    <a:pt x="9" y="9"/>
                    <a:pt x="7" y="5"/>
                    <a:pt x="4" y="1"/>
                  </a:cubicBezTo>
                  <a:cubicBezTo>
                    <a:pt x="4" y="1"/>
                    <a:pt x="3" y="0"/>
                    <a:pt x="3"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3" name="Freeform 477">
              <a:extLst>
                <a:ext uri="{FF2B5EF4-FFF2-40B4-BE49-F238E27FC236}">
                  <a16:creationId xmlns:a16="http://schemas.microsoft.com/office/drawing/2014/main" id="{613585CF-5BCF-4966-B834-379A19CB1590}"/>
                </a:ext>
              </a:extLst>
            </p:cNvPr>
            <p:cNvSpPr>
              <a:spLocks/>
            </p:cNvSpPr>
            <p:nvPr/>
          </p:nvSpPr>
          <p:spPr bwMode="auto">
            <a:xfrm>
              <a:off x="4673" y="3497"/>
              <a:ext cx="86" cy="29"/>
            </a:xfrm>
            <a:custGeom>
              <a:avLst/>
              <a:gdLst>
                <a:gd name="T0" fmla="*/ 28 w 36"/>
                <a:gd name="T1" fmla="*/ 0 h 12"/>
                <a:gd name="T2" fmla="*/ 2 w 36"/>
                <a:gd name="T3" fmla="*/ 2 h 12"/>
                <a:gd name="T4" fmla="*/ 0 w 36"/>
                <a:gd name="T5" fmla="*/ 3 h 12"/>
                <a:gd name="T6" fmla="*/ 8 w 36"/>
                <a:gd name="T7" fmla="*/ 10 h 12"/>
                <a:gd name="T8" fmla="*/ 9 w 36"/>
                <a:gd name="T9" fmla="*/ 11 h 12"/>
                <a:gd name="T10" fmla="*/ 36 w 36"/>
                <a:gd name="T11" fmla="*/ 12 h 12"/>
                <a:gd name="T12" fmla="*/ 33 w 36"/>
                <a:gd name="T13" fmla="*/ 7 h 12"/>
                <a:gd name="T14" fmla="*/ 32 w 36"/>
                <a:gd name="T15" fmla="*/ 6 h 12"/>
                <a:gd name="T16" fmla="*/ 28 w 36"/>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2">
                  <a:moveTo>
                    <a:pt x="28" y="0"/>
                  </a:moveTo>
                  <a:cubicBezTo>
                    <a:pt x="21" y="1"/>
                    <a:pt x="12" y="1"/>
                    <a:pt x="2" y="2"/>
                  </a:cubicBezTo>
                  <a:cubicBezTo>
                    <a:pt x="1" y="3"/>
                    <a:pt x="1" y="3"/>
                    <a:pt x="0" y="3"/>
                  </a:cubicBezTo>
                  <a:cubicBezTo>
                    <a:pt x="3" y="5"/>
                    <a:pt x="6" y="7"/>
                    <a:pt x="8" y="10"/>
                  </a:cubicBezTo>
                  <a:cubicBezTo>
                    <a:pt x="8" y="10"/>
                    <a:pt x="9" y="11"/>
                    <a:pt x="9" y="11"/>
                  </a:cubicBezTo>
                  <a:cubicBezTo>
                    <a:pt x="17" y="11"/>
                    <a:pt x="26" y="12"/>
                    <a:pt x="36" y="12"/>
                  </a:cubicBezTo>
                  <a:cubicBezTo>
                    <a:pt x="35" y="11"/>
                    <a:pt x="34" y="9"/>
                    <a:pt x="33" y="7"/>
                  </a:cubicBezTo>
                  <a:cubicBezTo>
                    <a:pt x="33" y="7"/>
                    <a:pt x="33" y="6"/>
                    <a:pt x="32" y="6"/>
                  </a:cubicBezTo>
                  <a:cubicBezTo>
                    <a:pt x="30" y="3"/>
                    <a:pt x="28" y="0"/>
                    <a:pt x="28"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4" name="Freeform 478">
              <a:extLst>
                <a:ext uri="{FF2B5EF4-FFF2-40B4-BE49-F238E27FC236}">
                  <a16:creationId xmlns:a16="http://schemas.microsoft.com/office/drawing/2014/main" id="{D563F32F-6752-40EC-AF76-EE7368ABBBF6}"/>
                </a:ext>
              </a:extLst>
            </p:cNvPr>
            <p:cNvSpPr>
              <a:spLocks/>
            </p:cNvSpPr>
            <p:nvPr/>
          </p:nvSpPr>
          <p:spPr bwMode="auto">
            <a:xfrm>
              <a:off x="4504" y="3555"/>
              <a:ext cx="71" cy="140"/>
            </a:xfrm>
            <a:custGeom>
              <a:avLst/>
              <a:gdLst>
                <a:gd name="T0" fmla="*/ 7 w 30"/>
                <a:gd name="T1" fmla="*/ 0 h 59"/>
                <a:gd name="T2" fmla="*/ 7 w 30"/>
                <a:gd name="T3" fmla="*/ 0 h 59"/>
                <a:gd name="T4" fmla="*/ 7 w 30"/>
                <a:gd name="T5" fmla="*/ 0 h 59"/>
                <a:gd name="T6" fmla="*/ 6 w 30"/>
                <a:gd name="T7" fmla="*/ 1 h 59"/>
                <a:gd name="T8" fmla="*/ 6 w 30"/>
                <a:gd name="T9" fmla="*/ 1 h 59"/>
                <a:gd name="T10" fmla="*/ 5 w 30"/>
                <a:gd name="T11" fmla="*/ 2 h 59"/>
                <a:gd name="T12" fmla="*/ 4 w 30"/>
                <a:gd name="T13" fmla="*/ 3 h 59"/>
                <a:gd name="T14" fmla="*/ 4 w 30"/>
                <a:gd name="T15" fmla="*/ 3 h 59"/>
                <a:gd name="T16" fmla="*/ 4 w 30"/>
                <a:gd name="T17" fmla="*/ 3 h 59"/>
                <a:gd name="T18" fmla="*/ 3 w 30"/>
                <a:gd name="T19" fmla="*/ 5 h 59"/>
                <a:gd name="T20" fmla="*/ 0 w 30"/>
                <a:gd name="T21" fmla="*/ 22 h 59"/>
                <a:gd name="T22" fmla="*/ 5 w 30"/>
                <a:gd name="T23" fmla="*/ 43 h 59"/>
                <a:gd name="T24" fmla="*/ 9 w 30"/>
                <a:gd name="T25" fmla="*/ 53 h 59"/>
                <a:gd name="T26" fmla="*/ 11 w 30"/>
                <a:gd name="T27" fmla="*/ 56 h 59"/>
                <a:gd name="T28" fmla="*/ 11 w 30"/>
                <a:gd name="T29" fmla="*/ 57 h 59"/>
                <a:gd name="T30" fmla="*/ 12 w 30"/>
                <a:gd name="T31" fmla="*/ 59 h 59"/>
                <a:gd name="T32" fmla="*/ 12 w 30"/>
                <a:gd name="T33" fmla="*/ 59 h 59"/>
                <a:gd name="T34" fmla="*/ 23 w 30"/>
                <a:gd name="T35" fmla="*/ 59 h 59"/>
                <a:gd name="T36" fmla="*/ 30 w 30"/>
                <a:gd name="T37" fmla="*/ 59 h 59"/>
                <a:gd name="T38" fmla="*/ 23 w 30"/>
                <a:gd name="T39" fmla="*/ 51 h 59"/>
                <a:gd name="T40" fmla="*/ 17 w 30"/>
                <a:gd name="T41" fmla="*/ 41 h 59"/>
                <a:gd name="T42" fmla="*/ 16 w 30"/>
                <a:gd name="T43" fmla="*/ 35 h 59"/>
                <a:gd name="T44" fmla="*/ 15 w 30"/>
                <a:gd name="T45" fmla="*/ 24 h 59"/>
                <a:gd name="T46" fmla="*/ 12 w 30"/>
                <a:gd name="T47" fmla="*/ 18 h 59"/>
                <a:gd name="T48" fmla="*/ 9 w 30"/>
                <a:gd name="T49" fmla="*/ 9 h 59"/>
                <a:gd name="T50" fmla="*/ 8 w 30"/>
                <a:gd name="T51" fmla="*/ 5 h 59"/>
                <a:gd name="T52" fmla="*/ 7 w 30"/>
                <a:gd name="T53" fmla="*/ 2 h 59"/>
                <a:gd name="T54" fmla="*/ 7 w 30"/>
                <a:gd name="T5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59">
                  <a:moveTo>
                    <a:pt x="7" y="0"/>
                  </a:moveTo>
                  <a:cubicBezTo>
                    <a:pt x="7" y="0"/>
                    <a:pt x="7" y="0"/>
                    <a:pt x="7" y="0"/>
                  </a:cubicBezTo>
                  <a:cubicBezTo>
                    <a:pt x="7" y="0"/>
                    <a:pt x="7" y="0"/>
                    <a:pt x="7" y="0"/>
                  </a:cubicBezTo>
                  <a:cubicBezTo>
                    <a:pt x="6" y="0"/>
                    <a:pt x="6" y="1"/>
                    <a:pt x="6" y="1"/>
                  </a:cubicBezTo>
                  <a:cubicBezTo>
                    <a:pt x="6" y="1"/>
                    <a:pt x="6" y="1"/>
                    <a:pt x="6" y="1"/>
                  </a:cubicBezTo>
                  <a:cubicBezTo>
                    <a:pt x="5" y="2"/>
                    <a:pt x="5" y="2"/>
                    <a:pt x="5" y="2"/>
                  </a:cubicBezTo>
                  <a:cubicBezTo>
                    <a:pt x="5" y="2"/>
                    <a:pt x="5" y="3"/>
                    <a:pt x="4" y="3"/>
                  </a:cubicBezTo>
                  <a:cubicBezTo>
                    <a:pt x="4" y="3"/>
                    <a:pt x="4" y="3"/>
                    <a:pt x="4" y="3"/>
                  </a:cubicBezTo>
                  <a:cubicBezTo>
                    <a:pt x="4" y="3"/>
                    <a:pt x="4" y="3"/>
                    <a:pt x="4" y="3"/>
                  </a:cubicBezTo>
                  <a:cubicBezTo>
                    <a:pt x="4" y="4"/>
                    <a:pt x="3" y="4"/>
                    <a:pt x="3" y="5"/>
                  </a:cubicBezTo>
                  <a:cubicBezTo>
                    <a:pt x="1" y="10"/>
                    <a:pt x="0" y="15"/>
                    <a:pt x="0" y="22"/>
                  </a:cubicBezTo>
                  <a:cubicBezTo>
                    <a:pt x="0" y="28"/>
                    <a:pt x="2" y="36"/>
                    <a:pt x="5" y="43"/>
                  </a:cubicBezTo>
                  <a:cubicBezTo>
                    <a:pt x="6" y="46"/>
                    <a:pt x="8" y="50"/>
                    <a:pt x="9" y="53"/>
                  </a:cubicBezTo>
                  <a:cubicBezTo>
                    <a:pt x="10" y="54"/>
                    <a:pt x="10" y="55"/>
                    <a:pt x="11" y="56"/>
                  </a:cubicBezTo>
                  <a:cubicBezTo>
                    <a:pt x="11" y="57"/>
                    <a:pt x="11" y="57"/>
                    <a:pt x="11" y="57"/>
                  </a:cubicBezTo>
                  <a:cubicBezTo>
                    <a:pt x="12" y="59"/>
                    <a:pt x="12" y="59"/>
                    <a:pt x="12" y="59"/>
                  </a:cubicBezTo>
                  <a:cubicBezTo>
                    <a:pt x="12" y="59"/>
                    <a:pt x="12" y="59"/>
                    <a:pt x="12" y="59"/>
                  </a:cubicBezTo>
                  <a:cubicBezTo>
                    <a:pt x="16" y="59"/>
                    <a:pt x="20" y="59"/>
                    <a:pt x="23" y="59"/>
                  </a:cubicBezTo>
                  <a:cubicBezTo>
                    <a:pt x="25" y="59"/>
                    <a:pt x="28" y="59"/>
                    <a:pt x="30" y="59"/>
                  </a:cubicBezTo>
                  <a:cubicBezTo>
                    <a:pt x="27" y="57"/>
                    <a:pt x="25" y="54"/>
                    <a:pt x="23" y="51"/>
                  </a:cubicBezTo>
                  <a:cubicBezTo>
                    <a:pt x="20" y="47"/>
                    <a:pt x="18" y="43"/>
                    <a:pt x="17" y="41"/>
                  </a:cubicBezTo>
                  <a:cubicBezTo>
                    <a:pt x="16" y="38"/>
                    <a:pt x="16" y="36"/>
                    <a:pt x="16" y="35"/>
                  </a:cubicBezTo>
                  <a:cubicBezTo>
                    <a:pt x="15" y="31"/>
                    <a:pt x="15" y="27"/>
                    <a:pt x="15" y="24"/>
                  </a:cubicBezTo>
                  <a:cubicBezTo>
                    <a:pt x="14" y="22"/>
                    <a:pt x="13" y="20"/>
                    <a:pt x="12" y="18"/>
                  </a:cubicBezTo>
                  <a:cubicBezTo>
                    <a:pt x="11" y="15"/>
                    <a:pt x="10" y="13"/>
                    <a:pt x="9" y="9"/>
                  </a:cubicBezTo>
                  <a:cubicBezTo>
                    <a:pt x="8" y="8"/>
                    <a:pt x="8" y="6"/>
                    <a:pt x="8" y="5"/>
                  </a:cubicBezTo>
                  <a:cubicBezTo>
                    <a:pt x="8" y="4"/>
                    <a:pt x="7" y="3"/>
                    <a:pt x="7" y="2"/>
                  </a:cubicBezTo>
                  <a:cubicBezTo>
                    <a:pt x="7" y="1"/>
                    <a:pt x="7" y="1"/>
                    <a:pt x="7" y="0"/>
                  </a:cubicBezTo>
                </a:path>
              </a:pathLst>
            </a:custGeom>
            <a:solidFill>
              <a:srgbClr val="F051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5" name="Freeform 479">
              <a:extLst>
                <a:ext uri="{FF2B5EF4-FFF2-40B4-BE49-F238E27FC236}">
                  <a16:creationId xmlns:a16="http://schemas.microsoft.com/office/drawing/2014/main" id="{D6EFD46A-D85C-4DD8-8BAF-3EDC9562832B}"/>
                </a:ext>
              </a:extLst>
            </p:cNvPr>
            <p:cNvSpPr>
              <a:spLocks/>
            </p:cNvSpPr>
            <p:nvPr/>
          </p:nvSpPr>
          <p:spPr bwMode="auto">
            <a:xfrm>
              <a:off x="4535" y="3519"/>
              <a:ext cx="43" cy="71"/>
            </a:xfrm>
            <a:custGeom>
              <a:avLst/>
              <a:gdLst>
                <a:gd name="T0" fmla="*/ 17 w 18"/>
                <a:gd name="T1" fmla="*/ 0 h 30"/>
                <a:gd name="T2" fmla="*/ 14 w 18"/>
                <a:gd name="T3" fmla="*/ 1 h 30"/>
                <a:gd name="T4" fmla="*/ 12 w 18"/>
                <a:gd name="T5" fmla="*/ 2 h 30"/>
                <a:gd name="T6" fmla="*/ 10 w 18"/>
                <a:gd name="T7" fmla="*/ 3 h 30"/>
                <a:gd name="T8" fmla="*/ 1 w 18"/>
                <a:gd name="T9" fmla="*/ 8 h 30"/>
                <a:gd name="T10" fmla="*/ 0 w 18"/>
                <a:gd name="T11" fmla="*/ 8 h 30"/>
                <a:gd name="T12" fmla="*/ 0 w 18"/>
                <a:gd name="T13" fmla="*/ 11 h 30"/>
                <a:gd name="T14" fmla="*/ 1 w 18"/>
                <a:gd name="T15" fmla="*/ 14 h 30"/>
                <a:gd name="T16" fmla="*/ 2 w 18"/>
                <a:gd name="T17" fmla="*/ 20 h 30"/>
                <a:gd name="T18" fmla="*/ 2 w 18"/>
                <a:gd name="T19" fmla="*/ 24 h 30"/>
                <a:gd name="T20" fmla="*/ 3 w 18"/>
                <a:gd name="T21" fmla="*/ 27 h 30"/>
                <a:gd name="T22" fmla="*/ 4 w 18"/>
                <a:gd name="T23" fmla="*/ 30 h 30"/>
                <a:gd name="T24" fmla="*/ 5 w 18"/>
                <a:gd name="T25" fmla="*/ 27 h 30"/>
                <a:gd name="T26" fmla="*/ 7 w 18"/>
                <a:gd name="T27" fmla="*/ 23 h 30"/>
                <a:gd name="T28" fmla="*/ 11 w 18"/>
                <a:gd name="T29" fmla="*/ 16 h 30"/>
                <a:gd name="T30" fmla="*/ 12 w 18"/>
                <a:gd name="T31" fmla="*/ 14 h 30"/>
                <a:gd name="T32" fmla="*/ 18 w 18"/>
                <a:gd name="T33" fmla="*/ 0 h 30"/>
                <a:gd name="T34" fmla="*/ 17 w 18"/>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30">
                  <a:moveTo>
                    <a:pt x="17" y="0"/>
                  </a:moveTo>
                  <a:cubicBezTo>
                    <a:pt x="16" y="0"/>
                    <a:pt x="15" y="1"/>
                    <a:pt x="14" y="1"/>
                  </a:cubicBezTo>
                  <a:cubicBezTo>
                    <a:pt x="14" y="1"/>
                    <a:pt x="13" y="1"/>
                    <a:pt x="12" y="2"/>
                  </a:cubicBezTo>
                  <a:cubicBezTo>
                    <a:pt x="12" y="2"/>
                    <a:pt x="11" y="2"/>
                    <a:pt x="10" y="3"/>
                  </a:cubicBezTo>
                  <a:cubicBezTo>
                    <a:pt x="7" y="4"/>
                    <a:pt x="4" y="6"/>
                    <a:pt x="1" y="8"/>
                  </a:cubicBezTo>
                  <a:cubicBezTo>
                    <a:pt x="1" y="8"/>
                    <a:pt x="1" y="8"/>
                    <a:pt x="0" y="8"/>
                  </a:cubicBezTo>
                  <a:cubicBezTo>
                    <a:pt x="0" y="9"/>
                    <a:pt x="0" y="10"/>
                    <a:pt x="0" y="11"/>
                  </a:cubicBezTo>
                  <a:cubicBezTo>
                    <a:pt x="0" y="12"/>
                    <a:pt x="0" y="13"/>
                    <a:pt x="1" y="14"/>
                  </a:cubicBezTo>
                  <a:cubicBezTo>
                    <a:pt x="1" y="16"/>
                    <a:pt x="1" y="18"/>
                    <a:pt x="2" y="20"/>
                  </a:cubicBezTo>
                  <a:cubicBezTo>
                    <a:pt x="2" y="21"/>
                    <a:pt x="2" y="22"/>
                    <a:pt x="2" y="24"/>
                  </a:cubicBezTo>
                  <a:cubicBezTo>
                    <a:pt x="2" y="25"/>
                    <a:pt x="3" y="26"/>
                    <a:pt x="3" y="27"/>
                  </a:cubicBezTo>
                  <a:cubicBezTo>
                    <a:pt x="3" y="28"/>
                    <a:pt x="4" y="29"/>
                    <a:pt x="4" y="30"/>
                  </a:cubicBezTo>
                  <a:cubicBezTo>
                    <a:pt x="4" y="29"/>
                    <a:pt x="5" y="28"/>
                    <a:pt x="5" y="27"/>
                  </a:cubicBezTo>
                  <a:cubicBezTo>
                    <a:pt x="6" y="25"/>
                    <a:pt x="6" y="24"/>
                    <a:pt x="7" y="23"/>
                  </a:cubicBezTo>
                  <a:cubicBezTo>
                    <a:pt x="8" y="21"/>
                    <a:pt x="9" y="18"/>
                    <a:pt x="11" y="16"/>
                  </a:cubicBezTo>
                  <a:cubicBezTo>
                    <a:pt x="11" y="15"/>
                    <a:pt x="12" y="14"/>
                    <a:pt x="12" y="14"/>
                  </a:cubicBezTo>
                  <a:cubicBezTo>
                    <a:pt x="13" y="9"/>
                    <a:pt x="15" y="5"/>
                    <a:pt x="18" y="0"/>
                  </a:cubicBezTo>
                  <a:cubicBezTo>
                    <a:pt x="18" y="0"/>
                    <a:pt x="17" y="0"/>
                    <a:pt x="17"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6" name="Freeform 480">
              <a:extLst>
                <a:ext uri="{FF2B5EF4-FFF2-40B4-BE49-F238E27FC236}">
                  <a16:creationId xmlns:a16="http://schemas.microsoft.com/office/drawing/2014/main" id="{D60597CD-5899-4F96-AF79-A5BCB3E47732}"/>
                </a:ext>
              </a:extLst>
            </p:cNvPr>
            <p:cNvSpPr>
              <a:spLocks/>
            </p:cNvSpPr>
            <p:nvPr/>
          </p:nvSpPr>
          <p:spPr bwMode="auto">
            <a:xfrm>
              <a:off x="4544" y="3707"/>
              <a:ext cx="72" cy="29"/>
            </a:xfrm>
            <a:custGeom>
              <a:avLst/>
              <a:gdLst>
                <a:gd name="T0" fmla="*/ 19 w 30"/>
                <a:gd name="T1" fmla="*/ 0 h 12"/>
                <a:gd name="T2" fmla="*/ 0 w 30"/>
                <a:gd name="T3" fmla="*/ 2 h 12"/>
                <a:gd name="T4" fmla="*/ 10 w 30"/>
                <a:gd name="T5" fmla="*/ 12 h 12"/>
                <a:gd name="T6" fmla="*/ 24 w 30"/>
                <a:gd name="T7" fmla="*/ 8 h 12"/>
                <a:gd name="T8" fmla="*/ 30 w 30"/>
                <a:gd name="T9" fmla="*/ 5 h 12"/>
                <a:gd name="T10" fmla="*/ 20 w 30"/>
                <a:gd name="T11" fmla="*/ 1 h 12"/>
                <a:gd name="T12" fmla="*/ 19 w 3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0" h="12">
                  <a:moveTo>
                    <a:pt x="19" y="0"/>
                  </a:moveTo>
                  <a:cubicBezTo>
                    <a:pt x="13" y="1"/>
                    <a:pt x="7" y="1"/>
                    <a:pt x="0" y="2"/>
                  </a:cubicBezTo>
                  <a:cubicBezTo>
                    <a:pt x="3" y="6"/>
                    <a:pt x="6" y="9"/>
                    <a:pt x="10" y="12"/>
                  </a:cubicBezTo>
                  <a:cubicBezTo>
                    <a:pt x="14" y="11"/>
                    <a:pt x="19" y="10"/>
                    <a:pt x="24" y="8"/>
                  </a:cubicBezTo>
                  <a:cubicBezTo>
                    <a:pt x="26" y="7"/>
                    <a:pt x="28" y="6"/>
                    <a:pt x="30" y="5"/>
                  </a:cubicBezTo>
                  <a:cubicBezTo>
                    <a:pt x="26" y="4"/>
                    <a:pt x="23" y="3"/>
                    <a:pt x="20" y="1"/>
                  </a:cubicBezTo>
                  <a:cubicBezTo>
                    <a:pt x="20" y="0"/>
                    <a:pt x="19" y="0"/>
                    <a:pt x="19"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7" name="Freeform 481">
              <a:extLst>
                <a:ext uri="{FF2B5EF4-FFF2-40B4-BE49-F238E27FC236}">
                  <a16:creationId xmlns:a16="http://schemas.microsoft.com/office/drawing/2014/main" id="{3A710511-9156-437C-80DC-A1CA84BB60D7}"/>
                </a:ext>
              </a:extLst>
            </p:cNvPr>
            <p:cNvSpPr>
              <a:spLocks noEditPoints="1"/>
            </p:cNvSpPr>
            <p:nvPr/>
          </p:nvSpPr>
          <p:spPr bwMode="auto">
            <a:xfrm>
              <a:off x="4308" y="3600"/>
              <a:ext cx="5" cy="60"/>
            </a:xfrm>
            <a:custGeom>
              <a:avLst/>
              <a:gdLst>
                <a:gd name="T0" fmla="*/ 2 w 2"/>
                <a:gd name="T1" fmla="*/ 23 h 25"/>
                <a:gd name="T2" fmla="*/ 2 w 2"/>
                <a:gd name="T3" fmla="*/ 25 h 25"/>
                <a:gd name="T4" fmla="*/ 2 w 2"/>
                <a:gd name="T5" fmla="*/ 23 h 25"/>
                <a:gd name="T6" fmla="*/ 0 w 2"/>
                <a:gd name="T7" fmla="*/ 0 h 25"/>
                <a:gd name="T8" fmla="*/ 0 w 2"/>
                <a:gd name="T9" fmla="*/ 9 h 25"/>
                <a:gd name="T10" fmla="*/ 1 w 2"/>
                <a:gd name="T11" fmla="*/ 20 h 25"/>
                <a:gd name="T12" fmla="*/ 2 w 2"/>
                <a:gd name="T13" fmla="*/ 20 h 25"/>
                <a:gd name="T14" fmla="*/ 0 w 2"/>
                <a:gd name="T15" fmla="*/ 0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5">
                  <a:moveTo>
                    <a:pt x="2" y="23"/>
                  </a:moveTo>
                  <a:cubicBezTo>
                    <a:pt x="2" y="24"/>
                    <a:pt x="2" y="25"/>
                    <a:pt x="2" y="25"/>
                  </a:cubicBezTo>
                  <a:cubicBezTo>
                    <a:pt x="2" y="25"/>
                    <a:pt x="2" y="24"/>
                    <a:pt x="2" y="23"/>
                  </a:cubicBezTo>
                  <a:moveTo>
                    <a:pt x="0" y="0"/>
                  </a:moveTo>
                  <a:cubicBezTo>
                    <a:pt x="0" y="3"/>
                    <a:pt x="0" y="6"/>
                    <a:pt x="0" y="9"/>
                  </a:cubicBezTo>
                  <a:cubicBezTo>
                    <a:pt x="1" y="13"/>
                    <a:pt x="1" y="16"/>
                    <a:pt x="1" y="20"/>
                  </a:cubicBezTo>
                  <a:cubicBezTo>
                    <a:pt x="2" y="20"/>
                    <a:pt x="2" y="20"/>
                    <a:pt x="2" y="20"/>
                  </a:cubicBezTo>
                  <a:cubicBezTo>
                    <a:pt x="1" y="13"/>
                    <a:pt x="0" y="6"/>
                    <a:pt x="0" y="0"/>
                  </a:cubicBezTo>
                </a:path>
              </a:pathLst>
            </a:custGeom>
            <a:solidFill>
              <a:srgbClr val="3B7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8" name="Freeform 482">
              <a:extLst>
                <a:ext uri="{FF2B5EF4-FFF2-40B4-BE49-F238E27FC236}">
                  <a16:creationId xmlns:a16="http://schemas.microsoft.com/office/drawing/2014/main" id="{3736A90E-5D23-49FC-A7CC-F1725492CFBC}"/>
                </a:ext>
              </a:extLst>
            </p:cNvPr>
            <p:cNvSpPr>
              <a:spLocks/>
            </p:cNvSpPr>
            <p:nvPr/>
          </p:nvSpPr>
          <p:spPr bwMode="auto">
            <a:xfrm>
              <a:off x="4317" y="3674"/>
              <a:ext cx="0" cy="2"/>
            </a:xfrm>
            <a:custGeom>
              <a:avLst/>
              <a:gdLst>
                <a:gd name="T0" fmla="*/ 0 h 1"/>
                <a:gd name="T1" fmla="*/ 1 h 1"/>
                <a:gd name="T2" fmla="*/ 0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1"/>
                    <a:pt x="0" y="1"/>
                  </a:cubicBezTo>
                  <a:cubicBezTo>
                    <a:pt x="0" y="1"/>
                    <a:pt x="0" y="1"/>
                    <a:pt x="0" y="0"/>
                  </a:cubicBezTo>
                  <a:cubicBezTo>
                    <a:pt x="0" y="0"/>
                    <a:pt x="0" y="0"/>
                    <a:pt x="0" y="0"/>
                  </a:cubicBezTo>
                  <a:cubicBezTo>
                    <a:pt x="0" y="0"/>
                    <a:pt x="0"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9" name="Freeform 483">
              <a:extLst>
                <a:ext uri="{FF2B5EF4-FFF2-40B4-BE49-F238E27FC236}">
                  <a16:creationId xmlns:a16="http://schemas.microsoft.com/office/drawing/2014/main" id="{592D108D-ED0B-47B4-A645-234647704EE0}"/>
                </a:ext>
              </a:extLst>
            </p:cNvPr>
            <p:cNvSpPr>
              <a:spLocks/>
            </p:cNvSpPr>
            <p:nvPr/>
          </p:nvSpPr>
          <p:spPr bwMode="auto">
            <a:xfrm>
              <a:off x="4310" y="3648"/>
              <a:ext cx="7" cy="26"/>
            </a:xfrm>
            <a:custGeom>
              <a:avLst/>
              <a:gdLst>
                <a:gd name="T0" fmla="*/ 0 w 3"/>
                <a:gd name="T1" fmla="*/ 0 h 11"/>
                <a:gd name="T2" fmla="*/ 1 w 3"/>
                <a:gd name="T3" fmla="*/ 3 h 11"/>
                <a:gd name="T4" fmla="*/ 1 w 3"/>
                <a:gd name="T5" fmla="*/ 5 h 11"/>
                <a:gd name="T6" fmla="*/ 3 w 3"/>
                <a:gd name="T7" fmla="*/ 11 h 11"/>
                <a:gd name="T8" fmla="*/ 3 w 3"/>
                <a:gd name="T9" fmla="*/ 11 h 11"/>
                <a:gd name="T10" fmla="*/ 3 w 3"/>
                <a:gd name="T11" fmla="*/ 11 h 11"/>
                <a:gd name="T12" fmla="*/ 1 w 3"/>
                <a:gd name="T13" fmla="*/ 0 h 11"/>
                <a:gd name="T14" fmla="*/ 0 w 3"/>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1">
                  <a:moveTo>
                    <a:pt x="0" y="0"/>
                  </a:moveTo>
                  <a:cubicBezTo>
                    <a:pt x="1" y="1"/>
                    <a:pt x="1" y="2"/>
                    <a:pt x="1" y="3"/>
                  </a:cubicBezTo>
                  <a:cubicBezTo>
                    <a:pt x="1" y="4"/>
                    <a:pt x="1" y="5"/>
                    <a:pt x="1" y="5"/>
                  </a:cubicBezTo>
                  <a:cubicBezTo>
                    <a:pt x="2" y="7"/>
                    <a:pt x="2" y="9"/>
                    <a:pt x="3" y="11"/>
                  </a:cubicBezTo>
                  <a:cubicBezTo>
                    <a:pt x="3" y="11"/>
                    <a:pt x="3" y="11"/>
                    <a:pt x="3" y="11"/>
                  </a:cubicBezTo>
                  <a:cubicBezTo>
                    <a:pt x="3" y="11"/>
                    <a:pt x="3" y="11"/>
                    <a:pt x="3" y="11"/>
                  </a:cubicBezTo>
                  <a:cubicBezTo>
                    <a:pt x="2" y="8"/>
                    <a:pt x="1" y="4"/>
                    <a:pt x="1" y="0"/>
                  </a:cubicBezTo>
                  <a:cubicBezTo>
                    <a:pt x="1" y="0"/>
                    <a:pt x="1" y="0"/>
                    <a:pt x="0"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0" name="Freeform 484">
              <a:extLst>
                <a:ext uri="{FF2B5EF4-FFF2-40B4-BE49-F238E27FC236}">
                  <a16:creationId xmlns:a16="http://schemas.microsoft.com/office/drawing/2014/main" id="{688EF07C-9407-4F96-9501-2AA9F5FAE605}"/>
                </a:ext>
              </a:extLst>
            </p:cNvPr>
            <p:cNvSpPr>
              <a:spLocks noEditPoints="1"/>
            </p:cNvSpPr>
            <p:nvPr/>
          </p:nvSpPr>
          <p:spPr bwMode="auto">
            <a:xfrm>
              <a:off x="4494" y="3321"/>
              <a:ext cx="174" cy="31"/>
            </a:xfrm>
            <a:custGeom>
              <a:avLst/>
              <a:gdLst>
                <a:gd name="T0" fmla="*/ 13 w 73"/>
                <a:gd name="T1" fmla="*/ 9 h 13"/>
                <a:gd name="T2" fmla="*/ 12 w 73"/>
                <a:gd name="T3" fmla="*/ 9 h 13"/>
                <a:gd name="T4" fmla="*/ 12 w 73"/>
                <a:gd name="T5" fmla="*/ 9 h 13"/>
                <a:gd name="T6" fmla="*/ 13 w 73"/>
                <a:gd name="T7" fmla="*/ 9 h 13"/>
                <a:gd name="T8" fmla="*/ 19 w 73"/>
                <a:gd name="T9" fmla="*/ 7 h 13"/>
                <a:gd name="T10" fmla="*/ 18 w 73"/>
                <a:gd name="T11" fmla="*/ 7 h 13"/>
                <a:gd name="T12" fmla="*/ 18 w 73"/>
                <a:gd name="T13" fmla="*/ 8 h 13"/>
                <a:gd name="T14" fmla="*/ 19 w 73"/>
                <a:gd name="T15" fmla="*/ 7 h 13"/>
                <a:gd name="T16" fmla="*/ 25 w 73"/>
                <a:gd name="T17" fmla="*/ 6 h 13"/>
                <a:gd name="T18" fmla="*/ 24 w 73"/>
                <a:gd name="T19" fmla="*/ 6 h 13"/>
                <a:gd name="T20" fmla="*/ 23 w 73"/>
                <a:gd name="T21" fmla="*/ 6 h 13"/>
                <a:gd name="T22" fmla="*/ 25 w 73"/>
                <a:gd name="T23" fmla="*/ 6 h 13"/>
                <a:gd name="T24" fmla="*/ 31 w 73"/>
                <a:gd name="T25" fmla="*/ 5 h 13"/>
                <a:gd name="T26" fmla="*/ 30 w 73"/>
                <a:gd name="T27" fmla="*/ 5 h 13"/>
                <a:gd name="T28" fmla="*/ 29 w 73"/>
                <a:gd name="T29" fmla="*/ 5 h 13"/>
                <a:gd name="T30" fmla="*/ 31 w 73"/>
                <a:gd name="T31" fmla="*/ 5 h 13"/>
                <a:gd name="T32" fmla="*/ 37 w 73"/>
                <a:gd name="T33" fmla="*/ 4 h 13"/>
                <a:gd name="T34" fmla="*/ 36 w 73"/>
                <a:gd name="T35" fmla="*/ 4 h 13"/>
                <a:gd name="T36" fmla="*/ 35 w 73"/>
                <a:gd name="T37" fmla="*/ 4 h 13"/>
                <a:gd name="T38" fmla="*/ 37 w 73"/>
                <a:gd name="T39" fmla="*/ 4 h 13"/>
                <a:gd name="T40" fmla="*/ 37 w 73"/>
                <a:gd name="T41" fmla="*/ 4 h 13"/>
                <a:gd name="T42" fmla="*/ 51 w 73"/>
                <a:gd name="T43" fmla="*/ 4 h 13"/>
                <a:gd name="T44" fmla="*/ 54 w 73"/>
                <a:gd name="T45" fmla="*/ 4 h 13"/>
                <a:gd name="T46" fmla="*/ 54 w 73"/>
                <a:gd name="T47" fmla="*/ 4 h 13"/>
                <a:gd name="T48" fmla="*/ 51 w 73"/>
                <a:gd name="T49" fmla="*/ 4 h 13"/>
                <a:gd name="T50" fmla="*/ 13 w 73"/>
                <a:gd name="T51" fmla="*/ 3 h 13"/>
                <a:gd name="T52" fmla="*/ 9 w 73"/>
                <a:gd name="T53" fmla="*/ 4 h 13"/>
                <a:gd name="T54" fmla="*/ 6 w 73"/>
                <a:gd name="T55" fmla="*/ 5 h 13"/>
                <a:gd name="T56" fmla="*/ 0 w 73"/>
                <a:gd name="T57" fmla="*/ 13 h 13"/>
                <a:gd name="T58" fmla="*/ 8 w 73"/>
                <a:gd name="T59" fmla="*/ 10 h 13"/>
                <a:gd name="T60" fmla="*/ 7 w 73"/>
                <a:gd name="T61" fmla="*/ 11 h 13"/>
                <a:gd name="T62" fmla="*/ 13 w 73"/>
                <a:gd name="T63" fmla="*/ 3 h 13"/>
                <a:gd name="T64" fmla="*/ 63 w 73"/>
                <a:gd name="T65" fmla="*/ 2 h 13"/>
                <a:gd name="T66" fmla="*/ 59 w 73"/>
                <a:gd name="T67" fmla="*/ 4 h 13"/>
                <a:gd name="T68" fmla="*/ 58 w 73"/>
                <a:gd name="T69" fmla="*/ 4 h 13"/>
                <a:gd name="T70" fmla="*/ 56 w 73"/>
                <a:gd name="T71" fmla="*/ 4 h 13"/>
                <a:gd name="T72" fmla="*/ 70 w 73"/>
                <a:gd name="T73" fmla="*/ 6 h 13"/>
                <a:gd name="T74" fmla="*/ 73 w 73"/>
                <a:gd name="T75" fmla="*/ 4 h 13"/>
                <a:gd name="T76" fmla="*/ 63 w 73"/>
                <a:gd name="T77" fmla="*/ 2 h 13"/>
                <a:gd name="T78" fmla="*/ 63 w 73"/>
                <a:gd name="T79" fmla="*/ 2 h 13"/>
                <a:gd name="T80" fmla="*/ 47 w 73"/>
                <a:gd name="T81" fmla="*/ 0 h 13"/>
                <a:gd name="T82" fmla="*/ 41 w 73"/>
                <a:gd name="T83" fmla="*/ 4 h 13"/>
                <a:gd name="T84" fmla="*/ 40 w 73"/>
                <a:gd name="T85" fmla="*/ 4 h 13"/>
                <a:gd name="T86" fmla="*/ 47 w 73"/>
                <a:gd name="T87" fmla="*/ 4 h 13"/>
                <a:gd name="T88" fmla="*/ 48 w 73"/>
                <a:gd name="T89" fmla="*/ 4 h 13"/>
                <a:gd name="T90" fmla="*/ 48 w 73"/>
                <a:gd name="T91" fmla="*/ 4 h 13"/>
                <a:gd name="T92" fmla="*/ 53 w 73"/>
                <a:gd name="T93" fmla="*/ 0 h 13"/>
                <a:gd name="T94" fmla="*/ 47 w 73"/>
                <a:gd name="T95" fmla="*/ 0 h 13"/>
                <a:gd name="T96" fmla="*/ 47 w 73"/>
                <a:gd name="T9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 h="13">
                  <a:moveTo>
                    <a:pt x="13" y="9"/>
                  </a:moveTo>
                  <a:cubicBezTo>
                    <a:pt x="13" y="9"/>
                    <a:pt x="13" y="9"/>
                    <a:pt x="12" y="9"/>
                  </a:cubicBezTo>
                  <a:cubicBezTo>
                    <a:pt x="12" y="9"/>
                    <a:pt x="12" y="9"/>
                    <a:pt x="12" y="9"/>
                  </a:cubicBezTo>
                  <a:cubicBezTo>
                    <a:pt x="12" y="9"/>
                    <a:pt x="13" y="9"/>
                    <a:pt x="13" y="9"/>
                  </a:cubicBezTo>
                  <a:moveTo>
                    <a:pt x="19" y="7"/>
                  </a:moveTo>
                  <a:cubicBezTo>
                    <a:pt x="18" y="7"/>
                    <a:pt x="18" y="7"/>
                    <a:pt x="18" y="7"/>
                  </a:cubicBezTo>
                  <a:cubicBezTo>
                    <a:pt x="18" y="7"/>
                    <a:pt x="18" y="7"/>
                    <a:pt x="18" y="8"/>
                  </a:cubicBezTo>
                  <a:cubicBezTo>
                    <a:pt x="18" y="7"/>
                    <a:pt x="18" y="7"/>
                    <a:pt x="19" y="7"/>
                  </a:cubicBezTo>
                  <a:moveTo>
                    <a:pt x="25" y="6"/>
                  </a:moveTo>
                  <a:cubicBezTo>
                    <a:pt x="25" y="6"/>
                    <a:pt x="24" y="6"/>
                    <a:pt x="24" y="6"/>
                  </a:cubicBezTo>
                  <a:cubicBezTo>
                    <a:pt x="24" y="6"/>
                    <a:pt x="24" y="6"/>
                    <a:pt x="23" y="6"/>
                  </a:cubicBezTo>
                  <a:cubicBezTo>
                    <a:pt x="24" y="6"/>
                    <a:pt x="24" y="6"/>
                    <a:pt x="25" y="6"/>
                  </a:cubicBezTo>
                  <a:moveTo>
                    <a:pt x="31" y="5"/>
                  </a:moveTo>
                  <a:cubicBezTo>
                    <a:pt x="31" y="5"/>
                    <a:pt x="30" y="5"/>
                    <a:pt x="30" y="5"/>
                  </a:cubicBezTo>
                  <a:cubicBezTo>
                    <a:pt x="30" y="5"/>
                    <a:pt x="29" y="5"/>
                    <a:pt x="29" y="5"/>
                  </a:cubicBezTo>
                  <a:cubicBezTo>
                    <a:pt x="30" y="5"/>
                    <a:pt x="30" y="5"/>
                    <a:pt x="31" y="5"/>
                  </a:cubicBezTo>
                  <a:moveTo>
                    <a:pt x="37" y="4"/>
                  </a:moveTo>
                  <a:cubicBezTo>
                    <a:pt x="36" y="4"/>
                    <a:pt x="36" y="4"/>
                    <a:pt x="36" y="4"/>
                  </a:cubicBezTo>
                  <a:cubicBezTo>
                    <a:pt x="36" y="4"/>
                    <a:pt x="35" y="4"/>
                    <a:pt x="35" y="4"/>
                  </a:cubicBezTo>
                  <a:cubicBezTo>
                    <a:pt x="36" y="4"/>
                    <a:pt x="36" y="4"/>
                    <a:pt x="37" y="4"/>
                  </a:cubicBezTo>
                  <a:cubicBezTo>
                    <a:pt x="37" y="4"/>
                    <a:pt x="37" y="4"/>
                    <a:pt x="37" y="4"/>
                  </a:cubicBezTo>
                  <a:moveTo>
                    <a:pt x="51" y="4"/>
                  </a:moveTo>
                  <a:cubicBezTo>
                    <a:pt x="52" y="4"/>
                    <a:pt x="53" y="4"/>
                    <a:pt x="54" y="4"/>
                  </a:cubicBezTo>
                  <a:cubicBezTo>
                    <a:pt x="54" y="4"/>
                    <a:pt x="54" y="4"/>
                    <a:pt x="54" y="4"/>
                  </a:cubicBezTo>
                  <a:cubicBezTo>
                    <a:pt x="53" y="4"/>
                    <a:pt x="52" y="4"/>
                    <a:pt x="51" y="4"/>
                  </a:cubicBezTo>
                  <a:moveTo>
                    <a:pt x="13" y="3"/>
                  </a:moveTo>
                  <a:cubicBezTo>
                    <a:pt x="12" y="3"/>
                    <a:pt x="10" y="4"/>
                    <a:pt x="9" y="4"/>
                  </a:cubicBezTo>
                  <a:cubicBezTo>
                    <a:pt x="6" y="5"/>
                    <a:pt x="6" y="5"/>
                    <a:pt x="6" y="5"/>
                  </a:cubicBezTo>
                  <a:cubicBezTo>
                    <a:pt x="4" y="8"/>
                    <a:pt x="2" y="11"/>
                    <a:pt x="0" y="13"/>
                  </a:cubicBezTo>
                  <a:cubicBezTo>
                    <a:pt x="3" y="12"/>
                    <a:pt x="5" y="11"/>
                    <a:pt x="8" y="10"/>
                  </a:cubicBezTo>
                  <a:cubicBezTo>
                    <a:pt x="7" y="10"/>
                    <a:pt x="7" y="11"/>
                    <a:pt x="7" y="11"/>
                  </a:cubicBezTo>
                  <a:cubicBezTo>
                    <a:pt x="9" y="8"/>
                    <a:pt x="11" y="6"/>
                    <a:pt x="13" y="3"/>
                  </a:cubicBezTo>
                  <a:moveTo>
                    <a:pt x="63" y="2"/>
                  </a:moveTo>
                  <a:cubicBezTo>
                    <a:pt x="62" y="3"/>
                    <a:pt x="61" y="4"/>
                    <a:pt x="59" y="4"/>
                  </a:cubicBezTo>
                  <a:cubicBezTo>
                    <a:pt x="59" y="4"/>
                    <a:pt x="59" y="4"/>
                    <a:pt x="58" y="4"/>
                  </a:cubicBezTo>
                  <a:cubicBezTo>
                    <a:pt x="57" y="4"/>
                    <a:pt x="57" y="4"/>
                    <a:pt x="56" y="4"/>
                  </a:cubicBezTo>
                  <a:cubicBezTo>
                    <a:pt x="61" y="5"/>
                    <a:pt x="66" y="5"/>
                    <a:pt x="70" y="6"/>
                  </a:cubicBezTo>
                  <a:cubicBezTo>
                    <a:pt x="71" y="6"/>
                    <a:pt x="72" y="5"/>
                    <a:pt x="73" y="4"/>
                  </a:cubicBezTo>
                  <a:cubicBezTo>
                    <a:pt x="70" y="3"/>
                    <a:pt x="67" y="3"/>
                    <a:pt x="63" y="2"/>
                  </a:cubicBezTo>
                  <a:cubicBezTo>
                    <a:pt x="63" y="2"/>
                    <a:pt x="63" y="2"/>
                    <a:pt x="63" y="2"/>
                  </a:cubicBezTo>
                  <a:moveTo>
                    <a:pt x="47" y="0"/>
                  </a:moveTo>
                  <a:cubicBezTo>
                    <a:pt x="45" y="1"/>
                    <a:pt x="43" y="3"/>
                    <a:pt x="41" y="4"/>
                  </a:cubicBezTo>
                  <a:cubicBezTo>
                    <a:pt x="41" y="4"/>
                    <a:pt x="41" y="4"/>
                    <a:pt x="40" y="4"/>
                  </a:cubicBezTo>
                  <a:cubicBezTo>
                    <a:pt x="42" y="4"/>
                    <a:pt x="45" y="4"/>
                    <a:pt x="47" y="4"/>
                  </a:cubicBezTo>
                  <a:cubicBezTo>
                    <a:pt x="48" y="4"/>
                    <a:pt x="48" y="4"/>
                    <a:pt x="48" y="4"/>
                  </a:cubicBezTo>
                  <a:cubicBezTo>
                    <a:pt x="48" y="4"/>
                    <a:pt x="48" y="4"/>
                    <a:pt x="48" y="4"/>
                  </a:cubicBezTo>
                  <a:cubicBezTo>
                    <a:pt x="50" y="3"/>
                    <a:pt x="52" y="1"/>
                    <a:pt x="53" y="0"/>
                  </a:cubicBezTo>
                  <a:cubicBezTo>
                    <a:pt x="51" y="0"/>
                    <a:pt x="49" y="0"/>
                    <a:pt x="47" y="0"/>
                  </a:cubicBezTo>
                  <a:cubicBezTo>
                    <a:pt x="47" y="0"/>
                    <a:pt x="47" y="0"/>
                    <a:pt x="47"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1" name="Freeform 485">
              <a:extLst>
                <a:ext uri="{FF2B5EF4-FFF2-40B4-BE49-F238E27FC236}">
                  <a16:creationId xmlns:a16="http://schemas.microsoft.com/office/drawing/2014/main" id="{465A662A-DCD0-4122-907B-C17AC5F2EF3C}"/>
                </a:ext>
              </a:extLst>
            </p:cNvPr>
            <p:cNvSpPr>
              <a:spLocks/>
            </p:cNvSpPr>
            <p:nvPr/>
          </p:nvSpPr>
          <p:spPr bwMode="auto">
            <a:xfrm>
              <a:off x="4511" y="3318"/>
              <a:ext cx="95" cy="29"/>
            </a:xfrm>
            <a:custGeom>
              <a:avLst/>
              <a:gdLst>
                <a:gd name="T0" fmla="*/ 34 w 40"/>
                <a:gd name="T1" fmla="*/ 0 h 12"/>
                <a:gd name="T2" fmla="*/ 31 w 40"/>
                <a:gd name="T3" fmla="*/ 0 h 12"/>
                <a:gd name="T4" fmla="*/ 23 w 40"/>
                <a:gd name="T5" fmla="*/ 1 h 12"/>
                <a:gd name="T6" fmla="*/ 15 w 40"/>
                <a:gd name="T7" fmla="*/ 2 h 12"/>
                <a:gd name="T8" fmla="*/ 6 w 40"/>
                <a:gd name="T9" fmla="*/ 4 h 12"/>
                <a:gd name="T10" fmla="*/ 6 w 40"/>
                <a:gd name="T11" fmla="*/ 4 h 12"/>
                <a:gd name="T12" fmla="*/ 0 w 40"/>
                <a:gd name="T13" fmla="*/ 12 h 12"/>
                <a:gd name="T14" fmla="*/ 1 w 40"/>
                <a:gd name="T15" fmla="*/ 11 h 12"/>
                <a:gd name="T16" fmla="*/ 5 w 40"/>
                <a:gd name="T17" fmla="*/ 10 h 12"/>
                <a:gd name="T18" fmla="*/ 5 w 40"/>
                <a:gd name="T19" fmla="*/ 10 h 12"/>
                <a:gd name="T20" fmla="*/ 6 w 40"/>
                <a:gd name="T21" fmla="*/ 10 h 12"/>
                <a:gd name="T22" fmla="*/ 11 w 40"/>
                <a:gd name="T23" fmla="*/ 9 h 12"/>
                <a:gd name="T24" fmla="*/ 11 w 40"/>
                <a:gd name="T25" fmla="*/ 8 h 12"/>
                <a:gd name="T26" fmla="*/ 12 w 40"/>
                <a:gd name="T27" fmla="*/ 8 h 12"/>
                <a:gd name="T28" fmla="*/ 16 w 40"/>
                <a:gd name="T29" fmla="*/ 7 h 12"/>
                <a:gd name="T30" fmla="*/ 17 w 40"/>
                <a:gd name="T31" fmla="*/ 7 h 12"/>
                <a:gd name="T32" fmla="*/ 18 w 40"/>
                <a:gd name="T33" fmla="*/ 7 h 12"/>
                <a:gd name="T34" fmla="*/ 22 w 40"/>
                <a:gd name="T35" fmla="*/ 6 h 12"/>
                <a:gd name="T36" fmla="*/ 23 w 40"/>
                <a:gd name="T37" fmla="*/ 6 h 12"/>
                <a:gd name="T38" fmla="*/ 24 w 40"/>
                <a:gd name="T39" fmla="*/ 6 h 12"/>
                <a:gd name="T40" fmla="*/ 28 w 40"/>
                <a:gd name="T41" fmla="*/ 5 h 12"/>
                <a:gd name="T42" fmla="*/ 29 w 40"/>
                <a:gd name="T43" fmla="*/ 5 h 12"/>
                <a:gd name="T44" fmla="*/ 30 w 40"/>
                <a:gd name="T45" fmla="*/ 5 h 12"/>
                <a:gd name="T46" fmla="*/ 33 w 40"/>
                <a:gd name="T47" fmla="*/ 5 h 12"/>
                <a:gd name="T48" fmla="*/ 34 w 40"/>
                <a:gd name="T49" fmla="*/ 5 h 12"/>
                <a:gd name="T50" fmla="*/ 40 w 40"/>
                <a:gd name="T51" fmla="*/ 1 h 12"/>
                <a:gd name="T52" fmla="*/ 34 w 40"/>
                <a:gd name="T53"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12">
                  <a:moveTo>
                    <a:pt x="34" y="0"/>
                  </a:moveTo>
                  <a:cubicBezTo>
                    <a:pt x="33" y="0"/>
                    <a:pt x="32" y="0"/>
                    <a:pt x="31" y="0"/>
                  </a:cubicBezTo>
                  <a:cubicBezTo>
                    <a:pt x="29" y="1"/>
                    <a:pt x="26" y="1"/>
                    <a:pt x="23" y="1"/>
                  </a:cubicBezTo>
                  <a:cubicBezTo>
                    <a:pt x="15" y="2"/>
                    <a:pt x="15" y="2"/>
                    <a:pt x="15" y="2"/>
                  </a:cubicBezTo>
                  <a:cubicBezTo>
                    <a:pt x="12" y="2"/>
                    <a:pt x="9" y="3"/>
                    <a:pt x="6" y="4"/>
                  </a:cubicBezTo>
                  <a:cubicBezTo>
                    <a:pt x="6" y="4"/>
                    <a:pt x="6" y="4"/>
                    <a:pt x="6" y="4"/>
                  </a:cubicBezTo>
                  <a:cubicBezTo>
                    <a:pt x="4" y="7"/>
                    <a:pt x="2" y="9"/>
                    <a:pt x="0" y="12"/>
                  </a:cubicBezTo>
                  <a:cubicBezTo>
                    <a:pt x="0" y="12"/>
                    <a:pt x="0" y="11"/>
                    <a:pt x="1" y="11"/>
                  </a:cubicBezTo>
                  <a:cubicBezTo>
                    <a:pt x="2" y="11"/>
                    <a:pt x="4" y="10"/>
                    <a:pt x="5" y="10"/>
                  </a:cubicBezTo>
                  <a:cubicBezTo>
                    <a:pt x="5" y="10"/>
                    <a:pt x="5" y="10"/>
                    <a:pt x="5" y="10"/>
                  </a:cubicBezTo>
                  <a:cubicBezTo>
                    <a:pt x="6" y="10"/>
                    <a:pt x="6" y="10"/>
                    <a:pt x="6" y="10"/>
                  </a:cubicBezTo>
                  <a:cubicBezTo>
                    <a:pt x="7" y="9"/>
                    <a:pt x="9" y="9"/>
                    <a:pt x="11" y="9"/>
                  </a:cubicBezTo>
                  <a:cubicBezTo>
                    <a:pt x="11" y="8"/>
                    <a:pt x="11" y="8"/>
                    <a:pt x="11" y="8"/>
                  </a:cubicBezTo>
                  <a:cubicBezTo>
                    <a:pt x="11" y="8"/>
                    <a:pt x="11" y="8"/>
                    <a:pt x="12" y="8"/>
                  </a:cubicBezTo>
                  <a:cubicBezTo>
                    <a:pt x="13" y="8"/>
                    <a:pt x="15" y="8"/>
                    <a:pt x="16" y="7"/>
                  </a:cubicBezTo>
                  <a:cubicBezTo>
                    <a:pt x="17" y="7"/>
                    <a:pt x="17" y="7"/>
                    <a:pt x="17" y="7"/>
                  </a:cubicBezTo>
                  <a:cubicBezTo>
                    <a:pt x="17" y="7"/>
                    <a:pt x="18" y="7"/>
                    <a:pt x="18" y="7"/>
                  </a:cubicBezTo>
                  <a:cubicBezTo>
                    <a:pt x="19" y="7"/>
                    <a:pt x="21" y="6"/>
                    <a:pt x="22" y="6"/>
                  </a:cubicBezTo>
                  <a:cubicBezTo>
                    <a:pt x="22" y="6"/>
                    <a:pt x="23" y="6"/>
                    <a:pt x="23" y="6"/>
                  </a:cubicBezTo>
                  <a:cubicBezTo>
                    <a:pt x="23" y="6"/>
                    <a:pt x="24" y="6"/>
                    <a:pt x="24" y="6"/>
                  </a:cubicBezTo>
                  <a:cubicBezTo>
                    <a:pt x="25" y="6"/>
                    <a:pt x="27" y="6"/>
                    <a:pt x="28" y="5"/>
                  </a:cubicBezTo>
                  <a:cubicBezTo>
                    <a:pt x="28" y="5"/>
                    <a:pt x="29" y="5"/>
                    <a:pt x="29" y="5"/>
                  </a:cubicBezTo>
                  <a:cubicBezTo>
                    <a:pt x="29" y="5"/>
                    <a:pt x="29" y="5"/>
                    <a:pt x="30" y="5"/>
                  </a:cubicBezTo>
                  <a:cubicBezTo>
                    <a:pt x="31" y="5"/>
                    <a:pt x="32" y="5"/>
                    <a:pt x="33" y="5"/>
                  </a:cubicBezTo>
                  <a:cubicBezTo>
                    <a:pt x="34" y="5"/>
                    <a:pt x="34" y="5"/>
                    <a:pt x="34" y="5"/>
                  </a:cubicBezTo>
                  <a:cubicBezTo>
                    <a:pt x="36" y="4"/>
                    <a:pt x="38" y="2"/>
                    <a:pt x="40" y="1"/>
                  </a:cubicBezTo>
                  <a:cubicBezTo>
                    <a:pt x="38" y="0"/>
                    <a:pt x="36" y="0"/>
                    <a:pt x="34"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2" name="Freeform 486">
              <a:extLst>
                <a:ext uri="{FF2B5EF4-FFF2-40B4-BE49-F238E27FC236}">
                  <a16:creationId xmlns:a16="http://schemas.microsoft.com/office/drawing/2014/main" id="{75C55C7B-2598-4CC3-A135-7921382A2F00}"/>
                </a:ext>
              </a:extLst>
            </p:cNvPr>
            <p:cNvSpPr>
              <a:spLocks/>
            </p:cNvSpPr>
            <p:nvPr/>
          </p:nvSpPr>
          <p:spPr bwMode="auto">
            <a:xfrm>
              <a:off x="4609" y="3321"/>
              <a:ext cx="35" cy="9"/>
            </a:xfrm>
            <a:custGeom>
              <a:avLst/>
              <a:gdLst>
                <a:gd name="T0" fmla="*/ 5 w 15"/>
                <a:gd name="T1" fmla="*/ 0 h 4"/>
                <a:gd name="T2" fmla="*/ 0 w 15"/>
                <a:gd name="T3" fmla="*/ 4 h 4"/>
                <a:gd name="T4" fmla="*/ 0 w 15"/>
                <a:gd name="T5" fmla="*/ 4 h 4"/>
                <a:gd name="T6" fmla="*/ 3 w 15"/>
                <a:gd name="T7" fmla="*/ 4 h 4"/>
                <a:gd name="T8" fmla="*/ 6 w 15"/>
                <a:gd name="T9" fmla="*/ 4 h 4"/>
                <a:gd name="T10" fmla="*/ 6 w 15"/>
                <a:gd name="T11" fmla="*/ 4 h 4"/>
                <a:gd name="T12" fmla="*/ 8 w 15"/>
                <a:gd name="T13" fmla="*/ 4 h 4"/>
                <a:gd name="T14" fmla="*/ 10 w 15"/>
                <a:gd name="T15" fmla="*/ 4 h 4"/>
                <a:gd name="T16" fmla="*/ 11 w 15"/>
                <a:gd name="T17" fmla="*/ 4 h 4"/>
                <a:gd name="T18" fmla="*/ 15 w 15"/>
                <a:gd name="T19" fmla="*/ 2 h 4"/>
                <a:gd name="T20" fmla="*/ 5 w 15"/>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4">
                  <a:moveTo>
                    <a:pt x="5" y="0"/>
                  </a:moveTo>
                  <a:cubicBezTo>
                    <a:pt x="4" y="1"/>
                    <a:pt x="2" y="3"/>
                    <a:pt x="0" y="4"/>
                  </a:cubicBezTo>
                  <a:cubicBezTo>
                    <a:pt x="0" y="4"/>
                    <a:pt x="0" y="4"/>
                    <a:pt x="0" y="4"/>
                  </a:cubicBezTo>
                  <a:cubicBezTo>
                    <a:pt x="1" y="4"/>
                    <a:pt x="2" y="4"/>
                    <a:pt x="3" y="4"/>
                  </a:cubicBezTo>
                  <a:cubicBezTo>
                    <a:pt x="4" y="4"/>
                    <a:pt x="5" y="4"/>
                    <a:pt x="6" y="4"/>
                  </a:cubicBezTo>
                  <a:cubicBezTo>
                    <a:pt x="6" y="4"/>
                    <a:pt x="6" y="4"/>
                    <a:pt x="6" y="4"/>
                  </a:cubicBezTo>
                  <a:cubicBezTo>
                    <a:pt x="7" y="4"/>
                    <a:pt x="8" y="4"/>
                    <a:pt x="8" y="4"/>
                  </a:cubicBezTo>
                  <a:cubicBezTo>
                    <a:pt x="9" y="4"/>
                    <a:pt x="9" y="4"/>
                    <a:pt x="10" y="4"/>
                  </a:cubicBezTo>
                  <a:cubicBezTo>
                    <a:pt x="11" y="4"/>
                    <a:pt x="11" y="4"/>
                    <a:pt x="11" y="4"/>
                  </a:cubicBezTo>
                  <a:cubicBezTo>
                    <a:pt x="13" y="4"/>
                    <a:pt x="14" y="3"/>
                    <a:pt x="15" y="2"/>
                  </a:cubicBezTo>
                  <a:cubicBezTo>
                    <a:pt x="12" y="1"/>
                    <a:pt x="9" y="1"/>
                    <a:pt x="5"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3" name="Freeform 487">
              <a:extLst>
                <a:ext uri="{FF2B5EF4-FFF2-40B4-BE49-F238E27FC236}">
                  <a16:creationId xmlns:a16="http://schemas.microsoft.com/office/drawing/2014/main" id="{44431922-0F4B-416B-B08E-E6958485FDD4}"/>
                </a:ext>
              </a:extLst>
            </p:cNvPr>
            <p:cNvSpPr>
              <a:spLocks/>
            </p:cNvSpPr>
            <p:nvPr/>
          </p:nvSpPr>
          <p:spPr bwMode="auto">
            <a:xfrm>
              <a:off x="4484" y="3333"/>
              <a:ext cx="24" cy="21"/>
            </a:xfrm>
            <a:custGeom>
              <a:avLst/>
              <a:gdLst>
                <a:gd name="T0" fmla="*/ 10 w 10"/>
                <a:gd name="T1" fmla="*/ 0 h 9"/>
                <a:gd name="T2" fmla="*/ 9 w 10"/>
                <a:gd name="T3" fmla="*/ 1 h 9"/>
                <a:gd name="T4" fmla="*/ 1 w 10"/>
                <a:gd name="T5" fmla="*/ 4 h 9"/>
                <a:gd name="T6" fmla="*/ 0 w 10"/>
                <a:gd name="T7" fmla="*/ 4 h 9"/>
                <a:gd name="T8" fmla="*/ 3 w 10"/>
                <a:gd name="T9" fmla="*/ 3 h 9"/>
                <a:gd name="T10" fmla="*/ 3 w 10"/>
                <a:gd name="T11" fmla="*/ 3 h 9"/>
                <a:gd name="T12" fmla="*/ 3 w 10"/>
                <a:gd name="T13" fmla="*/ 3 h 9"/>
                <a:gd name="T14" fmla="*/ 2 w 10"/>
                <a:gd name="T15" fmla="*/ 9 h 9"/>
                <a:gd name="T16" fmla="*/ 4 w 10"/>
                <a:gd name="T17" fmla="*/ 8 h 9"/>
                <a:gd name="T18" fmla="*/ 10 w 10"/>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10" y="0"/>
                  </a:moveTo>
                  <a:cubicBezTo>
                    <a:pt x="9" y="1"/>
                    <a:pt x="9" y="1"/>
                    <a:pt x="9" y="1"/>
                  </a:cubicBezTo>
                  <a:cubicBezTo>
                    <a:pt x="6" y="2"/>
                    <a:pt x="4" y="2"/>
                    <a:pt x="1" y="4"/>
                  </a:cubicBezTo>
                  <a:cubicBezTo>
                    <a:pt x="0" y="4"/>
                    <a:pt x="0" y="4"/>
                    <a:pt x="0" y="4"/>
                  </a:cubicBezTo>
                  <a:cubicBezTo>
                    <a:pt x="2" y="4"/>
                    <a:pt x="3" y="3"/>
                    <a:pt x="3" y="3"/>
                  </a:cubicBezTo>
                  <a:cubicBezTo>
                    <a:pt x="3" y="3"/>
                    <a:pt x="3" y="3"/>
                    <a:pt x="3" y="3"/>
                  </a:cubicBezTo>
                  <a:cubicBezTo>
                    <a:pt x="3" y="3"/>
                    <a:pt x="3" y="3"/>
                    <a:pt x="3" y="3"/>
                  </a:cubicBezTo>
                  <a:cubicBezTo>
                    <a:pt x="3" y="5"/>
                    <a:pt x="2" y="7"/>
                    <a:pt x="2" y="9"/>
                  </a:cubicBezTo>
                  <a:cubicBezTo>
                    <a:pt x="3" y="9"/>
                    <a:pt x="3" y="8"/>
                    <a:pt x="4" y="8"/>
                  </a:cubicBezTo>
                  <a:cubicBezTo>
                    <a:pt x="6" y="6"/>
                    <a:pt x="8" y="3"/>
                    <a:pt x="1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4" name="Freeform 488">
              <a:extLst>
                <a:ext uri="{FF2B5EF4-FFF2-40B4-BE49-F238E27FC236}">
                  <a16:creationId xmlns:a16="http://schemas.microsoft.com/office/drawing/2014/main" id="{FA986AD6-AF4E-48D3-BB20-066DA5B29098}"/>
                </a:ext>
              </a:extLst>
            </p:cNvPr>
            <p:cNvSpPr>
              <a:spLocks noEditPoints="1"/>
            </p:cNvSpPr>
            <p:nvPr/>
          </p:nvSpPr>
          <p:spPr bwMode="auto">
            <a:xfrm>
              <a:off x="4451" y="3333"/>
              <a:ext cx="282" cy="40"/>
            </a:xfrm>
            <a:custGeom>
              <a:avLst/>
              <a:gdLst>
                <a:gd name="T0" fmla="*/ 116 w 118"/>
                <a:gd name="T1" fmla="*/ 10 h 17"/>
                <a:gd name="T2" fmla="*/ 118 w 118"/>
                <a:gd name="T3" fmla="*/ 12 h 17"/>
                <a:gd name="T4" fmla="*/ 118 w 118"/>
                <a:gd name="T5" fmla="*/ 12 h 17"/>
                <a:gd name="T6" fmla="*/ 116 w 118"/>
                <a:gd name="T7" fmla="*/ 10 h 17"/>
                <a:gd name="T8" fmla="*/ 112 w 118"/>
                <a:gd name="T9" fmla="*/ 8 h 17"/>
                <a:gd name="T10" fmla="*/ 113 w 118"/>
                <a:gd name="T11" fmla="*/ 8 h 17"/>
                <a:gd name="T12" fmla="*/ 113 w 118"/>
                <a:gd name="T13" fmla="*/ 8 h 17"/>
                <a:gd name="T14" fmla="*/ 112 w 118"/>
                <a:gd name="T15" fmla="*/ 8 h 17"/>
                <a:gd name="T16" fmla="*/ 6 w 118"/>
                <a:gd name="T17" fmla="*/ 8 h 17"/>
                <a:gd name="T18" fmla="*/ 1 w 118"/>
                <a:gd name="T19" fmla="*/ 12 h 17"/>
                <a:gd name="T20" fmla="*/ 0 w 118"/>
                <a:gd name="T21" fmla="*/ 12 h 17"/>
                <a:gd name="T22" fmla="*/ 0 w 118"/>
                <a:gd name="T23" fmla="*/ 17 h 17"/>
                <a:gd name="T24" fmla="*/ 6 w 118"/>
                <a:gd name="T25" fmla="*/ 14 h 17"/>
                <a:gd name="T26" fmla="*/ 5 w 118"/>
                <a:gd name="T27" fmla="*/ 9 h 17"/>
                <a:gd name="T28" fmla="*/ 6 w 118"/>
                <a:gd name="T29" fmla="*/ 8 h 17"/>
                <a:gd name="T30" fmla="*/ 8 w 118"/>
                <a:gd name="T31" fmla="*/ 8 h 17"/>
                <a:gd name="T32" fmla="*/ 7 w 118"/>
                <a:gd name="T33" fmla="*/ 8 h 17"/>
                <a:gd name="T34" fmla="*/ 7 w 118"/>
                <a:gd name="T35" fmla="*/ 8 h 17"/>
                <a:gd name="T36" fmla="*/ 8 w 118"/>
                <a:gd name="T37" fmla="*/ 8 h 17"/>
                <a:gd name="T38" fmla="*/ 104 w 118"/>
                <a:gd name="T39" fmla="*/ 4 h 17"/>
                <a:gd name="T40" fmla="*/ 103 w 118"/>
                <a:gd name="T41" fmla="*/ 5 h 17"/>
                <a:gd name="T42" fmla="*/ 110 w 118"/>
                <a:gd name="T43" fmla="*/ 9 h 17"/>
                <a:gd name="T44" fmla="*/ 112 w 118"/>
                <a:gd name="T45" fmla="*/ 8 h 17"/>
                <a:gd name="T46" fmla="*/ 104 w 118"/>
                <a:gd name="T47" fmla="*/ 4 h 17"/>
                <a:gd name="T48" fmla="*/ 93 w 118"/>
                <a:gd name="T49" fmla="*/ 0 h 17"/>
                <a:gd name="T50" fmla="*/ 98 w 118"/>
                <a:gd name="T51" fmla="*/ 2 h 17"/>
                <a:gd name="T52" fmla="*/ 101 w 118"/>
                <a:gd name="T53" fmla="*/ 3 h 17"/>
                <a:gd name="T54" fmla="*/ 97 w 118"/>
                <a:gd name="T55" fmla="*/ 2 h 17"/>
                <a:gd name="T56" fmla="*/ 93 w 118"/>
                <a:gd name="T5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7">
                  <a:moveTo>
                    <a:pt x="116" y="10"/>
                  </a:moveTo>
                  <a:cubicBezTo>
                    <a:pt x="117" y="11"/>
                    <a:pt x="117" y="11"/>
                    <a:pt x="118" y="12"/>
                  </a:cubicBezTo>
                  <a:cubicBezTo>
                    <a:pt x="118" y="12"/>
                    <a:pt x="118" y="12"/>
                    <a:pt x="118" y="12"/>
                  </a:cubicBezTo>
                  <a:cubicBezTo>
                    <a:pt x="117" y="11"/>
                    <a:pt x="117" y="11"/>
                    <a:pt x="116" y="10"/>
                  </a:cubicBezTo>
                  <a:moveTo>
                    <a:pt x="112" y="8"/>
                  </a:moveTo>
                  <a:cubicBezTo>
                    <a:pt x="112" y="8"/>
                    <a:pt x="113" y="8"/>
                    <a:pt x="113" y="8"/>
                  </a:cubicBezTo>
                  <a:cubicBezTo>
                    <a:pt x="113" y="8"/>
                    <a:pt x="113" y="8"/>
                    <a:pt x="113" y="8"/>
                  </a:cubicBezTo>
                  <a:cubicBezTo>
                    <a:pt x="112" y="8"/>
                    <a:pt x="112" y="8"/>
                    <a:pt x="112" y="8"/>
                  </a:cubicBezTo>
                  <a:moveTo>
                    <a:pt x="6" y="8"/>
                  </a:moveTo>
                  <a:cubicBezTo>
                    <a:pt x="5" y="9"/>
                    <a:pt x="3" y="11"/>
                    <a:pt x="1" y="12"/>
                  </a:cubicBezTo>
                  <a:cubicBezTo>
                    <a:pt x="0" y="12"/>
                    <a:pt x="0" y="12"/>
                    <a:pt x="0" y="12"/>
                  </a:cubicBezTo>
                  <a:cubicBezTo>
                    <a:pt x="0" y="14"/>
                    <a:pt x="0" y="16"/>
                    <a:pt x="0" y="17"/>
                  </a:cubicBezTo>
                  <a:cubicBezTo>
                    <a:pt x="2" y="16"/>
                    <a:pt x="4" y="15"/>
                    <a:pt x="6" y="14"/>
                  </a:cubicBezTo>
                  <a:cubicBezTo>
                    <a:pt x="6" y="12"/>
                    <a:pt x="6" y="10"/>
                    <a:pt x="5" y="9"/>
                  </a:cubicBezTo>
                  <a:cubicBezTo>
                    <a:pt x="5" y="9"/>
                    <a:pt x="6" y="9"/>
                    <a:pt x="6" y="8"/>
                  </a:cubicBezTo>
                  <a:moveTo>
                    <a:pt x="8" y="8"/>
                  </a:moveTo>
                  <a:cubicBezTo>
                    <a:pt x="7" y="8"/>
                    <a:pt x="7" y="8"/>
                    <a:pt x="7" y="8"/>
                  </a:cubicBezTo>
                  <a:cubicBezTo>
                    <a:pt x="7" y="8"/>
                    <a:pt x="7" y="8"/>
                    <a:pt x="7" y="8"/>
                  </a:cubicBezTo>
                  <a:cubicBezTo>
                    <a:pt x="7" y="8"/>
                    <a:pt x="7" y="8"/>
                    <a:pt x="8" y="8"/>
                  </a:cubicBezTo>
                  <a:moveTo>
                    <a:pt x="104" y="4"/>
                  </a:moveTo>
                  <a:cubicBezTo>
                    <a:pt x="104" y="5"/>
                    <a:pt x="103" y="5"/>
                    <a:pt x="103" y="5"/>
                  </a:cubicBezTo>
                  <a:cubicBezTo>
                    <a:pt x="105" y="6"/>
                    <a:pt x="108" y="8"/>
                    <a:pt x="110" y="9"/>
                  </a:cubicBezTo>
                  <a:cubicBezTo>
                    <a:pt x="111" y="9"/>
                    <a:pt x="111" y="8"/>
                    <a:pt x="112" y="8"/>
                  </a:cubicBezTo>
                  <a:cubicBezTo>
                    <a:pt x="109" y="7"/>
                    <a:pt x="107" y="5"/>
                    <a:pt x="104" y="4"/>
                  </a:cubicBezTo>
                  <a:moveTo>
                    <a:pt x="93" y="0"/>
                  </a:moveTo>
                  <a:cubicBezTo>
                    <a:pt x="95" y="1"/>
                    <a:pt x="96" y="1"/>
                    <a:pt x="98" y="2"/>
                  </a:cubicBezTo>
                  <a:cubicBezTo>
                    <a:pt x="99" y="2"/>
                    <a:pt x="100" y="3"/>
                    <a:pt x="101" y="3"/>
                  </a:cubicBezTo>
                  <a:cubicBezTo>
                    <a:pt x="100" y="2"/>
                    <a:pt x="99" y="2"/>
                    <a:pt x="97" y="2"/>
                  </a:cubicBezTo>
                  <a:cubicBezTo>
                    <a:pt x="96" y="1"/>
                    <a:pt x="95" y="1"/>
                    <a:pt x="93"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5" name="Freeform 489">
              <a:extLst>
                <a:ext uri="{FF2B5EF4-FFF2-40B4-BE49-F238E27FC236}">
                  <a16:creationId xmlns:a16="http://schemas.microsoft.com/office/drawing/2014/main" id="{BBB316A2-B77E-4501-A9B1-F592AF8E8388}"/>
                </a:ext>
              </a:extLst>
            </p:cNvPr>
            <p:cNvSpPr>
              <a:spLocks/>
            </p:cNvSpPr>
            <p:nvPr/>
          </p:nvSpPr>
          <p:spPr bwMode="auto">
            <a:xfrm>
              <a:off x="4742" y="3366"/>
              <a:ext cx="10" cy="7"/>
            </a:xfrm>
            <a:custGeom>
              <a:avLst/>
              <a:gdLst>
                <a:gd name="T0" fmla="*/ 0 w 4"/>
                <a:gd name="T1" fmla="*/ 0 h 3"/>
                <a:gd name="T2" fmla="*/ 4 w 4"/>
                <a:gd name="T3" fmla="*/ 3 h 3"/>
                <a:gd name="T4" fmla="*/ 0 w 4"/>
                <a:gd name="T5" fmla="*/ 0 h 3"/>
              </a:gdLst>
              <a:ahLst/>
              <a:cxnLst>
                <a:cxn ang="0">
                  <a:pos x="T0" y="T1"/>
                </a:cxn>
                <a:cxn ang="0">
                  <a:pos x="T2" y="T3"/>
                </a:cxn>
                <a:cxn ang="0">
                  <a:pos x="T4" y="T5"/>
                </a:cxn>
              </a:cxnLst>
              <a:rect l="0" t="0" r="r" b="b"/>
              <a:pathLst>
                <a:path w="4" h="3">
                  <a:moveTo>
                    <a:pt x="0" y="0"/>
                  </a:moveTo>
                  <a:cubicBezTo>
                    <a:pt x="1" y="1"/>
                    <a:pt x="3" y="2"/>
                    <a:pt x="4" y="3"/>
                  </a:cubicBezTo>
                  <a:cubicBezTo>
                    <a:pt x="3" y="2"/>
                    <a:pt x="1" y="1"/>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6" name="Freeform 490">
              <a:extLst>
                <a:ext uri="{FF2B5EF4-FFF2-40B4-BE49-F238E27FC236}">
                  <a16:creationId xmlns:a16="http://schemas.microsoft.com/office/drawing/2014/main" id="{FB85FA04-6D07-4AD9-83E6-88BB55F7C0B7}"/>
                </a:ext>
              </a:extLst>
            </p:cNvPr>
            <p:cNvSpPr>
              <a:spLocks noEditPoints="1"/>
            </p:cNvSpPr>
            <p:nvPr/>
          </p:nvSpPr>
          <p:spPr bwMode="auto">
            <a:xfrm>
              <a:off x="4399" y="3366"/>
              <a:ext cx="367" cy="38"/>
            </a:xfrm>
            <a:custGeom>
              <a:avLst/>
              <a:gdLst>
                <a:gd name="T0" fmla="*/ 3 w 154"/>
                <a:gd name="T1" fmla="*/ 13 h 16"/>
                <a:gd name="T2" fmla="*/ 0 w 154"/>
                <a:gd name="T3" fmla="*/ 16 h 16"/>
                <a:gd name="T4" fmla="*/ 3 w 154"/>
                <a:gd name="T5" fmla="*/ 13 h 16"/>
                <a:gd name="T6" fmla="*/ 153 w 154"/>
                <a:gd name="T7" fmla="*/ 6 h 16"/>
                <a:gd name="T8" fmla="*/ 154 w 154"/>
                <a:gd name="T9" fmla="*/ 8 h 16"/>
                <a:gd name="T10" fmla="*/ 153 w 154"/>
                <a:gd name="T11" fmla="*/ 7 h 16"/>
                <a:gd name="T12" fmla="*/ 153 w 154"/>
                <a:gd name="T13" fmla="*/ 6 h 16"/>
                <a:gd name="T14" fmla="*/ 151 w 154"/>
                <a:gd name="T15" fmla="*/ 5 h 16"/>
                <a:gd name="T16" fmla="*/ 152 w 154"/>
                <a:gd name="T17" fmla="*/ 6 h 16"/>
                <a:gd name="T18" fmla="*/ 152 w 154"/>
                <a:gd name="T19" fmla="*/ 6 h 16"/>
                <a:gd name="T20" fmla="*/ 151 w 154"/>
                <a:gd name="T21" fmla="*/ 5 h 16"/>
                <a:gd name="T22" fmla="*/ 19 w 154"/>
                <a:gd name="T23" fmla="*/ 0 h 16"/>
                <a:gd name="T24" fmla="*/ 18 w 154"/>
                <a:gd name="T25" fmla="*/ 1 h 16"/>
                <a:gd name="T26" fmla="*/ 19 w 154"/>
                <a:gd name="T2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4" h="16">
                  <a:moveTo>
                    <a:pt x="3" y="13"/>
                  </a:moveTo>
                  <a:cubicBezTo>
                    <a:pt x="2" y="14"/>
                    <a:pt x="1" y="15"/>
                    <a:pt x="0" y="16"/>
                  </a:cubicBezTo>
                  <a:cubicBezTo>
                    <a:pt x="1" y="15"/>
                    <a:pt x="2" y="14"/>
                    <a:pt x="3" y="13"/>
                  </a:cubicBezTo>
                  <a:moveTo>
                    <a:pt x="153" y="6"/>
                  </a:moveTo>
                  <a:cubicBezTo>
                    <a:pt x="153" y="7"/>
                    <a:pt x="154" y="7"/>
                    <a:pt x="154" y="8"/>
                  </a:cubicBezTo>
                  <a:cubicBezTo>
                    <a:pt x="153" y="7"/>
                    <a:pt x="153" y="7"/>
                    <a:pt x="153" y="7"/>
                  </a:cubicBezTo>
                  <a:cubicBezTo>
                    <a:pt x="153" y="6"/>
                    <a:pt x="153" y="6"/>
                    <a:pt x="153" y="6"/>
                  </a:cubicBezTo>
                  <a:moveTo>
                    <a:pt x="151" y="5"/>
                  </a:moveTo>
                  <a:cubicBezTo>
                    <a:pt x="152" y="6"/>
                    <a:pt x="152" y="6"/>
                    <a:pt x="152" y="6"/>
                  </a:cubicBezTo>
                  <a:cubicBezTo>
                    <a:pt x="152" y="6"/>
                    <a:pt x="152" y="6"/>
                    <a:pt x="152" y="6"/>
                  </a:cubicBezTo>
                  <a:cubicBezTo>
                    <a:pt x="151" y="5"/>
                    <a:pt x="151" y="5"/>
                    <a:pt x="151" y="5"/>
                  </a:cubicBezTo>
                  <a:moveTo>
                    <a:pt x="19" y="0"/>
                  </a:moveTo>
                  <a:cubicBezTo>
                    <a:pt x="19" y="0"/>
                    <a:pt x="18" y="1"/>
                    <a:pt x="18" y="1"/>
                  </a:cubicBezTo>
                  <a:cubicBezTo>
                    <a:pt x="18" y="1"/>
                    <a:pt x="19" y="0"/>
                    <a:pt x="19"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7" name="Freeform 491">
              <a:extLst>
                <a:ext uri="{FF2B5EF4-FFF2-40B4-BE49-F238E27FC236}">
                  <a16:creationId xmlns:a16="http://schemas.microsoft.com/office/drawing/2014/main" id="{67279C7F-6290-415F-AD87-6A9B5815694F}"/>
                </a:ext>
              </a:extLst>
            </p:cNvPr>
            <p:cNvSpPr>
              <a:spLocks noEditPoints="1"/>
            </p:cNvSpPr>
            <p:nvPr/>
          </p:nvSpPr>
          <p:spPr bwMode="auto">
            <a:xfrm>
              <a:off x="4783" y="3397"/>
              <a:ext cx="9" cy="12"/>
            </a:xfrm>
            <a:custGeom>
              <a:avLst/>
              <a:gdLst>
                <a:gd name="T0" fmla="*/ 2 w 4"/>
                <a:gd name="T1" fmla="*/ 2 h 5"/>
                <a:gd name="T2" fmla="*/ 3 w 4"/>
                <a:gd name="T3" fmla="*/ 4 h 5"/>
                <a:gd name="T4" fmla="*/ 4 w 4"/>
                <a:gd name="T5" fmla="*/ 5 h 5"/>
                <a:gd name="T6" fmla="*/ 2 w 4"/>
                <a:gd name="T7" fmla="*/ 2 h 5"/>
                <a:gd name="T8" fmla="*/ 0 w 4"/>
                <a:gd name="T9" fmla="*/ 0 h 5"/>
                <a:gd name="T10" fmla="*/ 0 w 4"/>
                <a:gd name="T11" fmla="*/ 1 h 5"/>
                <a:gd name="T12" fmla="*/ 0 w 4"/>
                <a:gd name="T13" fmla="*/ 1 h 5"/>
                <a:gd name="T14" fmla="*/ 0 w 4"/>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2"/>
                  </a:moveTo>
                  <a:cubicBezTo>
                    <a:pt x="2" y="3"/>
                    <a:pt x="3" y="3"/>
                    <a:pt x="3" y="4"/>
                  </a:cubicBezTo>
                  <a:cubicBezTo>
                    <a:pt x="3" y="4"/>
                    <a:pt x="4" y="4"/>
                    <a:pt x="4" y="5"/>
                  </a:cubicBezTo>
                  <a:cubicBezTo>
                    <a:pt x="3" y="4"/>
                    <a:pt x="3" y="3"/>
                    <a:pt x="2" y="2"/>
                  </a:cubicBezTo>
                  <a:moveTo>
                    <a:pt x="0" y="0"/>
                  </a:moveTo>
                  <a:cubicBezTo>
                    <a:pt x="0" y="1"/>
                    <a:pt x="0" y="1"/>
                    <a:pt x="0" y="1"/>
                  </a:cubicBezTo>
                  <a:cubicBezTo>
                    <a:pt x="0" y="1"/>
                    <a:pt x="0" y="1"/>
                    <a:pt x="0" y="1"/>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8" name="Freeform 492">
              <a:extLst>
                <a:ext uri="{FF2B5EF4-FFF2-40B4-BE49-F238E27FC236}">
                  <a16:creationId xmlns:a16="http://schemas.microsoft.com/office/drawing/2014/main" id="{B4C2A7E5-E3A2-4CC0-B12F-71E708D3EF00}"/>
                </a:ext>
              </a:extLst>
            </p:cNvPr>
            <p:cNvSpPr>
              <a:spLocks/>
            </p:cNvSpPr>
            <p:nvPr/>
          </p:nvSpPr>
          <p:spPr bwMode="auto">
            <a:xfrm>
              <a:off x="4800" y="3421"/>
              <a:ext cx="7" cy="12"/>
            </a:xfrm>
            <a:custGeom>
              <a:avLst/>
              <a:gdLst>
                <a:gd name="T0" fmla="*/ 0 w 3"/>
                <a:gd name="T1" fmla="*/ 0 h 5"/>
                <a:gd name="T2" fmla="*/ 3 w 3"/>
                <a:gd name="T3" fmla="*/ 5 h 5"/>
                <a:gd name="T4" fmla="*/ 3 w 3"/>
                <a:gd name="T5" fmla="*/ 5 h 5"/>
                <a:gd name="T6" fmla="*/ 0 w 3"/>
                <a:gd name="T7" fmla="*/ 0 h 5"/>
              </a:gdLst>
              <a:ahLst/>
              <a:cxnLst>
                <a:cxn ang="0">
                  <a:pos x="T0" y="T1"/>
                </a:cxn>
                <a:cxn ang="0">
                  <a:pos x="T2" y="T3"/>
                </a:cxn>
                <a:cxn ang="0">
                  <a:pos x="T4" y="T5"/>
                </a:cxn>
                <a:cxn ang="0">
                  <a:pos x="T6" y="T7"/>
                </a:cxn>
              </a:cxnLst>
              <a:rect l="0" t="0" r="r" b="b"/>
              <a:pathLst>
                <a:path w="3" h="5">
                  <a:moveTo>
                    <a:pt x="0" y="0"/>
                  </a:moveTo>
                  <a:cubicBezTo>
                    <a:pt x="1" y="2"/>
                    <a:pt x="2" y="3"/>
                    <a:pt x="3" y="5"/>
                  </a:cubicBezTo>
                  <a:cubicBezTo>
                    <a:pt x="3" y="5"/>
                    <a:pt x="3" y="5"/>
                    <a:pt x="3" y="5"/>
                  </a:cubicBezTo>
                  <a:cubicBezTo>
                    <a:pt x="2" y="3"/>
                    <a:pt x="1" y="2"/>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9" name="Freeform 493">
              <a:extLst>
                <a:ext uri="{FF2B5EF4-FFF2-40B4-BE49-F238E27FC236}">
                  <a16:creationId xmlns:a16="http://schemas.microsoft.com/office/drawing/2014/main" id="{2B62B2D7-0571-4FE4-A88D-7E9652470FC5}"/>
                </a:ext>
              </a:extLst>
            </p:cNvPr>
            <p:cNvSpPr>
              <a:spLocks/>
            </p:cNvSpPr>
            <p:nvPr/>
          </p:nvSpPr>
          <p:spPr bwMode="auto">
            <a:xfrm>
              <a:off x="4795" y="3411"/>
              <a:ext cx="16" cy="22"/>
            </a:xfrm>
            <a:custGeom>
              <a:avLst/>
              <a:gdLst>
                <a:gd name="T0" fmla="*/ 0 w 7"/>
                <a:gd name="T1" fmla="*/ 0 h 9"/>
                <a:gd name="T2" fmla="*/ 3 w 7"/>
                <a:gd name="T3" fmla="*/ 3 h 9"/>
                <a:gd name="T4" fmla="*/ 1 w 7"/>
                <a:gd name="T5" fmla="*/ 3 h 9"/>
                <a:gd name="T6" fmla="*/ 2 w 7"/>
                <a:gd name="T7" fmla="*/ 4 h 9"/>
                <a:gd name="T8" fmla="*/ 5 w 7"/>
                <a:gd name="T9" fmla="*/ 9 h 9"/>
                <a:gd name="T10" fmla="*/ 7 w 7"/>
                <a:gd name="T11" fmla="*/ 8 h 9"/>
                <a:gd name="T12" fmla="*/ 6 w 7"/>
                <a:gd name="T13" fmla="*/ 7 h 9"/>
                <a:gd name="T14" fmla="*/ 1 w 7"/>
                <a:gd name="T15" fmla="*/ 1 h 9"/>
                <a:gd name="T16" fmla="*/ 0 w 7"/>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9">
                  <a:moveTo>
                    <a:pt x="0" y="0"/>
                  </a:moveTo>
                  <a:cubicBezTo>
                    <a:pt x="2" y="2"/>
                    <a:pt x="3" y="3"/>
                    <a:pt x="3" y="3"/>
                  </a:cubicBezTo>
                  <a:cubicBezTo>
                    <a:pt x="2" y="3"/>
                    <a:pt x="1" y="3"/>
                    <a:pt x="1" y="3"/>
                  </a:cubicBezTo>
                  <a:cubicBezTo>
                    <a:pt x="1" y="4"/>
                    <a:pt x="1" y="4"/>
                    <a:pt x="2" y="4"/>
                  </a:cubicBezTo>
                  <a:cubicBezTo>
                    <a:pt x="3" y="6"/>
                    <a:pt x="4" y="7"/>
                    <a:pt x="5" y="9"/>
                  </a:cubicBezTo>
                  <a:cubicBezTo>
                    <a:pt x="6" y="8"/>
                    <a:pt x="6" y="8"/>
                    <a:pt x="7" y="8"/>
                  </a:cubicBezTo>
                  <a:cubicBezTo>
                    <a:pt x="6" y="7"/>
                    <a:pt x="6" y="7"/>
                    <a:pt x="6" y="7"/>
                  </a:cubicBezTo>
                  <a:cubicBezTo>
                    <a:pt x="4" y="5"/>
                    <a:pt x="2" y="3"/>
                    <a:pt x="1" y="1"/>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0" name="Freeform 494">
              <a:extLst>
                <a:ext uri="{FF2B5EF4-FFF2-40B4-BE49-F238E27FC236}">
                  <a16:creationId xmlns:a16="http://schemas.microsoft.com/office/drawing/2014/main" id="{8F946CC0-AFB4-42E6-8D32-61BF58138441}"/>
                </a:ext>
              </a:extLst>
            </p:cNvPr>
            <p:cNvSpPr>
              <a:spLocks noEditPoints="1"/>
            </p:cNvSpPr>
            <p:nvPr/>
          </p:nvSpPr>
          <p:spPr bwMode="auto">
            <a:xfrm>
              <a:off x="4372" y="3419"/>
              <a:ext cx="12" cy="11"/>
            </a:xfrm>
            <a:custGeom>
              <a:avLst/>
              <a:gdLst>
                <a:gd name="T0" fmla="*/ 2 w 5"/>
                <a:gd name="T1" fmla="*/ 4 h 5"/>
                <a:gd name="T2" fmla="*/ 0 w 5"/>
                <a:gd name="T3" fmla="*/ 5 h 5"/>
                <a:gd name="T4" fmla="*/ 1 w 5"/>
                <a:gd name="T5" fmla="*/ 4 h 5"/>
                <a:gd name="T6" fmla="*/ 2 w 5"/>
                <a:gd name="T7" fmla="*/ 4 h 5"/>
                <a:gd name="T8" fmla="*/ 5 w 5"/>
                <a:gd name="T9" fmla="*/ 0 h 5"/>
                <a:gd name="T10" fmla="*/ 5 w 5"/>
                <a:gd name="T11" fmla="*/ 0 h 5"/>
                <a:gd name="T12" fmla="*/ 5 w 5"/>
                <a:gd name="T13" fmla="*/ 0 h 5"/>
                <a:gd name="T14" fmla="*/ 5 w 5"/>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2" y="4"/>
                  </a:moveTo>
                  <a:cubicBezTo>
                    <a:pt x="1" y="4"/>
                    <a:pt x="1" y="4"/>
                    <a:pt x="0" y="5"/>
                  </a:cubicBezTo>
                  <a:cubicBezTo>
                    <a:pt x="0" y="5"/>
                    <a:pt x="1" y="4"/>
                    <a:pt x="1" y="4"/>
                  </a:cubicBezTo>
                  <a:cubicBezTo>
                    <a:pt x="1" y="4"/>
                    <a:pt x="2" y="4"/>
                    <a:pt x="2" y="4"/>
                  </a:cubicBezTo>
                  <a:moveTo>
                    <a:pt x="5" y="0"/>
                  </a:moveTo>
                  <a:cubicBezTo>
                    <a:pt x="5" y="0"/>
                    <a:pt x="5" y="0"/>
                    <a:pt x="5" y="0"/>
                  </a:cubicBezTo>
                  <a:cubicBezTo>
                    <a:pt x="5" y="0"/>
                    <a:pt x="5" y="0"/>
                    <a:pt x="5" y="0"/>
                  </a:cubicBezTo>
                  <a:cubicBezTo>
                    <a:pt x="5" y="0"/>
                    <a:pt x="5" y="0"/>
                    <a:pt x="5"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1" name="Freeform 495">
              <a:extLst>
                <a:ext uri="{FF2B5EF4-FFF2-40B4-BE49-F238E27FC236}">
                  <a16:creationId xmlns:a16="http://schemas.microsoft.com/office/drawing/2014/main" id="{E0E66502-AB51-4046-A77B-264A4C2238A8}"/>
                </a:ext>
              </a:extLst>
            </p:cNvPr>
            <p:cNvSpPr>
              <a:spLocks/>
            </p:cNvSpPr>
            <p:nvPr/>
          </p:nvSpPr>
          <p:spPr bwMode="auto">
            <a:xfrm>
              <a:off x="4363" y="3430"/>
              <a:ext cx="14" cy="27"/>
            </a:xfrm>
            <a:custGeom>
              <a:avLst/>
              <a:gdLst>
                <a:gd name="T0" fmla="*/ 4 w 6"/>
                <a:gd name="T1" fmla="*/ 0 h 11"/>
                <a:gd name="T2" fmla="*/ 0 w 6"/>
                <a:gd name="T3" fmla="*/ 5 h 11"/>
                <a:gd name="T4" fmla="*/ 1 w 6"/>
                <a:gd name="T5" fmla="*/ 10 h 11"/>
                <a:gd name="T6" fmla="*/ 1 w 6"/>
                <a:gd name="T7" fmla="*/ 11 h 11"/>
                <a:gd name="T8" fmla="*/ 6 w 6"/>
                <a:gd name="T9" fmla="*/ 5 h 11"/>
                <a:gd name="T10" fmla="*/ 6 w 6"/>
                <a:gd name="T11" fmla="*/ 5 h 11"/>
                <a:gd name="T12" fmla="*/ 5 w 6"/>
                <a:gd name="T13" fmla="*/ 5 h 11"/>
                <a:gd name="T14" fmla="*/ 4 w 6"/>
                <a:gd name="T15" fmla="*/ 6 h 11"/>
                <a:gd name="T16" fmla="*/ 4 w 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1">
                  <a:moveTo>
                    <a:pt x="4" y="0"/>
                  </a:moveTo>
                  <a:cubicBezTo>
                    <a:pt x="3" y="2"/>
                    <a:pt x="1" y="4"/>
                    <a:pt x="0" y="5"/>
                  </a:cubicBezTo>
                  <a:cubicBezTo>
                    <a:pt x="0" y="7"/>
                    <a:pt x="0" y="9"/>
                    <a:pt x="1" y="10"/>
                  </a:cubicBezTo>
                  <a:cubicBezTo>
                    <a:pt x="1" y="11"/>
                    <a:pt x="1" y="11"/>
                    <a:pt x="1" y="11"/>
                  </a:cubicBezTo>
                  <a:cubicBezTo>
                    <a:pt x="3" y="9"/>
                    <a:pt x="4" y="7"/>
                    <a:pt x="6" y="5"/>
                  </a:cubicBezTo>
                  <a:cubicBezTo>
                    <a:pt x="6" y="5"/>
                    <a:pt x="6" y="5"/>
                    <a:pt x="6" y="5"/>
                  </a:cubicBezTo>
                  <a:cubicBezTo>
                    <a:pt x="6" y="5"/>
                    <a:pt x="5" y="5"/>
                    <a:pt x="5" y="5"/>
                  </a:cubicBezTo>
                  <a:cubicBezTo>
                    <a:pt x="5" y="6"/>
                    <a:pt x="4" y="6"/>
                    <a:pt x="4" y="6"/>
                  </a:cubicBezTo>
                  <a:cubicBezTo>
                    <a:pt x="4" y="4"/>
                    <a:pt x="4" y="2"/>
                    <a:pt x="4"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2" name="Freeform 496">
              <a:extLst>
                <a:ext uri="{FF2B5EF4-FFF2-40B4-BE49-F238E27FC236}">
                  <a16:creationId xmlns:a16="http://schemas.microsoft.com/office/drawing/2014/main" id="{C71BF639-237F-44BE-AEDA-9176DA8F8547}"/>
                </a:ext>
              </a:extLst>
            </p:cNvPr>
            <p:cNvSpPr>
              <a:spLocks/>
            </p:cNvSpPr>
            <p:nvPr/>
          </p:nvSpPr>
          <p:spPr bwMode="auto">
            <a:xfrm>
              <a:off x="4360" y="3442"/>
              <a:ext cx="5" cy="12"/>
            </a:xfrm>
            <a:custGeom>
              <a:avLst/>
              <a:gdLst>
                <a:gd name="T0" fmla="*/ 1 w 2"/>
                <a:gd name="T1" fmla="*/ 0 h 5"/>
                <a:gd name="T2" fmla="*/ 0 w 2"/>
                <a:gd name="T3" fmla="*/ 2 h 5"/>
                <a:gd name="T4" fmla="*/ 2 w 2"/>
                <a:gd name="T5" fmla="*/ 5 h 5"/>
                <a:gd name="T6" fmla="*/ 1 w 2"/>
                <a:gd name="T7" fmla="*/ 0 h 5"/>
              </a:gdLst>
              <a:ahLst/>
              <a:cxnLst>
                <a:cxn ang="0">
                  <a:pos x="T0" y="T1"/>
                </a:cxn>
                <a:cxn ang="0">
                  <a:pos x="T2" y="T3"/>
                </a:cxn>
                <a:cxn ang="0">
                  <a:pos x="T4" y="T5"/>
                </a:cxn>
                <a:cxn ang="0">
                  <a:pos x="T6" y="T7"/>
                </a:cxn>
              </a:cxnLst>
              <a:rect l="0" t="0" r="r" b="b"/>
              <a:pathLst>
                <a:path w="2" h="5">
                  <a:moveTo>
                    <a:pt x="1" y="0"/>
                  </a:moveTo>
                  <a:cubicBezTo>
                    <a:pt x="1" y="1"/>
                    <a:pt x="0" y="1"/>
                    <a:pt x="0" y="2"/>
                  </a:cubicBezTo>
                  <a:cubicBezTo>
                    <a:pt x="1" y="3"/>
                    <a:pt x="1" y="4"/>
                    <a:pt x="2" y="5"/>
                  </a:cubicBezTo>
                  <a:cubicBezTo>
                    <a:pt x="1" y="4"/>
                    <a:pt x="1" y="2"/>
                    <a:pt x="1"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3" name="Freeform 497">
              <a:extLst>
                <a:ext uri="{FF2B5EF4-FFF2-40B4-BE49-F238E27FC236}">
                  <a16:creationId xmlns:a16="http://schemas.microsoft.com/office/drawing/2014/main" id="{8F5446E1-C84C-4B46-9D22-7AA5FDEFCC6D}"/>
                </a:ext>
              </a:extLst>
            </p:cNvPr>
            <p:cNvSpPr>
              <a:spLocks/>
            </p:cNvSpPr>
            <p:nvPr/>
          </p:nvSpPr>
          <p:spPr bwMode="auto">
            <a:xfrm>
              <a:off x="4372" y="3430"/>
              <a:ext cx="5" cy="15"/>
            </a:xfrm>
            <a:custGeom>
              <a:avLst/>
              <a:gdLst>
                <a:gd name="T0" fmla="*/ 0 w 2"/>
                <a:gd name="T1" fmla="*/ 0 h 6"/>
                <a:gd name="T2" fmla="*/ 0 w 2"/>
                <a:gd name="T3" fmla="*/ 0 h 6"/>
                <a:gd name="T4" fmla="*/ 0 w 2"/>
                <a:gd name="T5" fmla="*/ 6 h 6"/>
                <a:gd name="T6" fmla="*/ 1 w 2"/>
                <a:gd name="T7" fmla="*/ 5 h 6"/>
                <a:gd name="T8" fmla="*/ 2 w 2"/>
                <a:gd name="T9" fmla="*/ 5 h 6"/>
                <a:gd name="T10" fmla="*/ 0 w 2"/>
                <a:gd name="T11" fmla="*/ 0 h 6"/>
              </a:gdLst>
              <a:ahLst/>
              <a:cxnLst>
                <a:cxn ang="0">
                  <a:pos x="T0" y="T1"/>
                </a:cxn>
                <a:cxn ang="0">
                  <a:pos x="T2" y="T3"/>
                </a:cxn>
                <a:cxn ang="0">
                  <a:pos x="T4" y="T5"/>
                </a:cxn>
                <a:cxn ang="0">
                  <a:pos x="T6" y="T7"/>
                </a:cxn>
                <a:cxn ang="0">
                  <a:pos x="T8" y="T9"/>
                </a:cxn>
                <a:cxn ang="0">
                  <a:pos x="T10" y="T11"/>
                </a:cxn>
              </a:cxnLst>
              <a:rect l="0" t="0" r="r" b="b"/>
              <a:pathLst>
                <a:path w="2" h="6">
                  <a:moveTo>
                    <a:pt x="0" y="0"/>
                  </a:moveTo>
                  <a:cubicBezTo>
                    <a:pt x="0" y="0"/>
                    <a:pt x="0" y="0"/>
                    <a:pt x="0" y="0"/>
                  </a:cubicBezTo>
                  <a:cubicBezTo>
                    <a:pt x="0" y="2"/>
                    <a:pt x="0" y="4"/>
                    <a:pt x="0" y="6"/>
                  </a:cubicBezTo>
                  <a:cubicBezTo>
                    <a:pt x="0" y="6"/>
                    <a:pt x="1" y="6"/>
                    <a:pt x="1" y="5"/>
                  </a:cubicBezTo>
                  <a:cubicBezTo>
                    <a:pt x="1" y="5"/>
                    <a:pt x="2" y="5"/>
                    <a:pt x="2" y="5"/>
                  </a:cubicBezTo>
                  <a:cubicBezTo>
                    <a:pt x="1" y="3"/>
                    <a:pt x="1" y="2"/>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4" name="Freeform 498">
              <a:extLst>
                <a:ext uri="{FF2B5EF4-FFF2-40B4-BE49-F238E27FC236}">
                  <a16:creationId xmlns:a16="http://schemas.microsoft.com/office/drawing/2014/main" id="{42022891-AB50-4BEF-99A8-400E65605327}"/>
                </a:ext>
              </a:extLst>
            </p:cNvPr>
            <p:cNvSpPr>
              <a:spLocks/>
            </p:cNvSpPr>
            <p:nvPr/>
          </p:nvSpPr>
          <p:spPr bwMode="auto">
            <a:xfrm>
              <a:off x="4356" y="3447"/>
              <a:ext cx="4" cy="7"/>
            </a:xfrm>
            <a:custGeom>
              <a:avLst/>
              <a:gdLst>
                <a:gd name="T0" fmla="*/ 2 w 2"/>
                <a:gd name="T1" fmla="*/ 0 h 3"/>
                <a:gd name="T2" fmla="*/ 0 w 2"/>
                <a:gd name="T3" fmla="*/ 3 h 3"/>
                <a:gd name="T4" fmla="*/ 1 w 2"/>
                <a:gd name="T5" fmla="*/ 1 h 3"/>
                <a:gd name="T6" fmla="*/ 2 w 2"/>
                <a:gd name="T7" fmla="*/ 0 h 3"/>
              </a:gdLst>
              <a:ahLst/>
              <a:cxnLst>
                <a:cxn ang="0">
                  <a:pos x="T0" y="T1"/>
                </a:cxn>
                <a:cxn ang="0">
                  <a:pos x="T2" y="T3"/>
                </a:cxn>
                <a:cxn ang="0">
                  <a:pos x="T4" y="T5"/>
                </a:cxn>
                <a:cxn ang="0">
                  <a:pos x="T6" y="T7"/>
                </a:cxn>
              </a:cxnLst>
              <a:rect l="0" t="0" r="r" b="b"/>
              <a:pathLst>
                <a:path w="2" h="3">
                  <a:moveTo>
                    <a:pt x="2" y="0"/>
                  </a:moveTo>
                  <a:cubicBezTo>
                    <a:pt x="1" y="1"/>
                    <a:pt x="1" y="2"/>
                    <a:pt x="0" y="3"/>
                  </a:cubicBezTo>
                  <a:cubicBezTo>
                    <a:pt x="0" y="2"/>
                    <a:pt x="1" y="2"/>
                    <a:pt x="1" y="1"/>
                  </a:cubicBezTo>
                  <a:cubicBezTo>
                    <a:pt x="1" y="1"/>
                    <a:pt x="2" y="0"/>
                    <a:pt x="2"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5" name="Freeform 499">
              <a:extLst>
                <a:ext uri="{FF2B5EF4-FFF2-40B4-BE49-F238E27FC236}">
                  <a16:creationId xmlns:a16="http://schemas.microsoft.com/office/drawing/2014/main" id="{6E89EC8B-1ED1-4B36-AEA0-B0173E66A3F9}"/>
                </a:ext>
              </a:extLst>
            </p:cNvPr>
            <p:cNvSpPr>
              <a:spLocks/>
            </p:cNvSpPr>
            <p:nvPr/>
          </p:nvSpPr>
          <p:spPr bwMode="auto">
            <a:xfrm>
              <a:off x="4826" y="3452"/>
              <a:ext cx="2" cy="2"/>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0"/>
                    <a:pt x="1" y="1"/>
                  </a:cubicBezTo>
                  <a:cubicBezTo>
                    <a:pt x="1" y="0"/>
                    <a:pt x="0" y="0"/>
                    <a:pt x="0" y="0"/>
                  </a:cubicBezTo>
                  <a:cubicBezTo>
                    <a:pt x="0" y="0"/>
                    <a:pt x="0" y="0"/>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6" name="Freeform 500">
              <a:extLst>
                <a:ext uri="{FF2B5EF4-FFF2-40B4-BE49-F238E27FC236}">
                  <a16:creationId xmlns:a16="http://schemas.microsoft.com/office/drawing/2014/main" id="{24A6B6F8-DC65-4608-8C96-797DC17C5121}"/>
                </a:ext>
              </a:extLst>
            </p:cNvPr>
            <p:cNvSpPr>
              <a:spLocks/>
            </p:cNvSpPr>
            <p:nvPr/>
          </p:nvSpPr>
          <p:spPr bwMode="auto">
            <a:xfrm>
              <a:off x="4823" y="3447"/>
              <a:ext cx="3" cy="5"/>
            </a:xfrm>
            <a:custGeom>
              <a:avLst/>
              <a:gdLst>
                <a:gd name="T0" fmla="*/ 0 w 1"/>
                <a:gd name="T1" fmla="*/ 0 h 2"/>
                <a:gd name="T2" fmla="*/ 1 w 1"/>
                <a:gd name="T3" fmla="*/ 2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1" y="1"/>
                    <a:pt x="1" y="1"/>
                    <a:pt x="1" y="2"/>
                  </a:cubicBezTo>
                  <a:cubicBezTo>
                    <a:pt x="1" y="2"/>
                    <a:pt x="1" y="2"/>
                    <a:pt x="1" y="2"/>
                  </a:cubicBezTo>
                  <a:cubicBezTo>
                    <a:pt x="1" y="2"/>
                    <a:pt x="1" y="2"/>
                    <a:pt x="1" y="2"/>
                  </a:cubicBezTo>
                  <a:cubicBezTo>
                    <a:pt x="1" y="1"/>
                    <a:pt x="1" y="1"/>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7" name="Freeform 501">
              <a:extLst>
                <a:ext uri="{FF2B5EF4-FFF2-40B4-BE49-F238E27FC236}">
                  <a16:creationId xmlns:a16="http://schemas.microsoft.com/office/drawing/2014/main" id="{B773F349-F23D-4A8C-BCFE-30A28BF5D541}"/>
                </a:ext>
              </a:extLst>
            </p:cNvPr>
            <p:cNvSpPr>
              <a:spLocks noEditPoints="1"/>
            </p:cNvSpPr>
            <p:nvPr/>
          </p:nvSpPr>
          <p:spPr bwMode="auto">
            <a:xfrm>
              <a:off x="4826" y="3454"/>
              <a:ext cx="57" cy="134"/>
            </a:xfrm>
            <a:custGeom>
              <a:avLst/>
              <a:gdLst>
                <a:gd name="T0" fmla="*/ 9 w 24"/>
                <a:gd name="T1" fmla="*/ 14 h 56"/>
                <a:gd name="T2" fmla="*/ 10 w 24"/>
                <a:gd name="T3" fmla="*/ 17 h 56"/>
                <a:gd name="T4" fmla="*/ 24 w 24"/>
                <a:gd name="T5" fmla="*/ 56 h 56"/>
                <a:gd name="T6" fmla="*/ 24 w 24"/>
                <a:gd name="T7" fmla="*/ 55 h 56"/>
                <a:gd name="T8" fmla="*/ 24 w 24"/>
                <a:gd name="T9" fmla="*/ 55 h 56"/>
                <a:gd name="T10" fmla="*/ 22 w 24"/>
                <a:gd name="T11" fmla="*/ 44 h 56"/>
                <a:gd name="T12" fmla="*/ 16 w 24"/>
                <a:gd name="T13" fmla="*/ 29 h 56"/>
                <a:gd name="T14" fmla="*/ 13 w 24"/>
                <a:gd name="T15" fmla="*/ 22 h 56"/>
                <a:gd name="T16" fmla="*/ 10 w 24"/>
                <a:gd name="T17" fmla="*/ 15 h 56"/>
                <a:gd name="T18" fmla="*/ 9 w 24"/>
                <a:gd name="T19" fmla="*/ 15 h 56"/>
                <a:gd name="T20" fmla="*/ 9 w 24"/>
                <a:gd name="T21" fmla="*/ 14 h 56"/>
                <a:gd name="T22" fmla="*/ 6 w 24"/>
                <a:gd name="T23" fmla="*/ 10 h 56"/>
                <a:gd name="T24" fmla="*/ 8 w 24"/>
                <a:gd name="T25" fmla="*/ 12 h 56"/>
                <a:gd name="T26" fmla="*/ 6 w 24"/>
                <a:gd name="T27" fmla="*/ 10 h 56"/>
                <a:gd name="T28" fmla="*/ 3 w 24"/>
                <a:gd name="T29" fmla="*/ 5 h 56"/>
                <a:gd name="T30" fmla="*/ 4 w 24"/>
                <a:gd name="T31" fmla="*/ 6 h 56"/>
                <a:gd name="T32" fmla="*/ 4 w 24"/>
                <a:gd name="T33" fmla="*/ 6 h 56"/>
                <a:gd name="T34" fmla="*/ 3 w 24"/>
                <a:gd name="T35" fmla="*/ 5 h 56"/>
                <a:gd name="T36" fmla="*/ 1 w 24"/>
                <a:gd name="T37" fmla="*/ 0 h 56"/>
                <a:gd name="T38" fmla="*/ 0 w 24"/>
                <a:gd name="T39" fmla="*/ 0 h 56"/>
                <a:gd name="T40" fmla="*/ 3 w 24"/>
                <a:gd name="T41" fmla="*/ 4 h 56"/>
                <a:gd name="T42" fmla="*/ 4 w 24"/>
                <a:gd name="T43" fmla="*/ 5 h 56"/>
                <a:gd name="T44" fmla="*/ 2 w 24"/>
                <a:gd name="T45" fmla="*/ 2 h 56"/>
                <a:gd name="T46" fmla="*/ 1 w 24"/>
                <a:gd name="T4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56">
                  <a:moveTo>
                    <a:pt x="9" y="14"/>
                  </a:moveTo>
                  <a:cubicBezTo>
                    <a:pt x="9" y="15"/>
                    <a:pt x="10" y="16"/>
                    <a:pt x="10" y="17"/>
                  </a:cubicBezTo>
                  <a:cubicBezTo>
                    <a:pt x="17" y="30"/>
                    <a:pt x="22" y="43"/>
                    <a:pt x="24" y="56"/>
                  </a:cubicBezTo>
                  <a:cubicBezTo>
                    <a:pt x="24" y="55"/>
                    <a:pt x="24" y="55"/>
                    <a:pt x="24" y="55"/>
                  </a:cubicBezTo>
                  <a:cubicBezTo>
                    <a:pt x="24" y="55"/>
                    <a:pt x="24" y="55"/>
                    <a:pt x="24" y="55"/>
                  </a:cubicBezTo>
                  <a:cubicBezTo>
                    <a:pt x="23" y="52"/>
                    <a:pt x="23" y="48"/>
                    <a:pt x="22" y="44"/>
                  </a:cubicBezTo>
                  <a:cubicBezTo>
                    <a:pt x="20" y="39"/>
                    <a:pt x="18" y="34"/>
                    <a:pt x="16" y="29"/>
                  </a:cubicBezTo>
                  <a:cubicBezTo>
                    <a:pt x="15" y="27"/>
                    <a:pt x="14" y="25"/>
                    <a:pt x="13" y="22"/>
                  </a:cubicBezTo>
                  <a:cubicBezTo>
                    <a:pt x="12" y="20"/>
                    <a:pt x="11" y="17"/>
                    <a:pt x="10" y="15"/>
                  </a:cubicBezTo>
                  <a:cubicBezTo>
                    <a:pt x="10" y="15"/>
                    <a:pt x="9" y="15"/>
                    <a:pt x="9" y="15"/>
                  </a:cubicBezTo>
                  <a:cubicBezTo>
                    <a:pt x="9" y="14"/>
                    <a:pt x="9" y="14"/>
                    <a:pt x="9" y="14"/>
                  </a:cubicBezTo>
                  <a:moveTo>
                    <a:pt x="6" y="10"/>
                  </a:moveTo>
                  <a:cubicBezTo>
                    <a:pt x="7" y="11"/>
                    <a:pt x="7" y="12"/>
                    <a:pt x="8" y="12"/>
                  </a:cubicBezTo>
                  <a:cubicBezTo>
                    <a:pt x="7" y="12"/>
                    <a:pt x="7" y="11"/>
                    <a:pt x="6" y="10"/>
                  </a:cubicBezTo>
                  <a:moveTo>
                    <a:pt x="3" y="5"/>
                  </a:moveTo>
                  <a:cubicBezTo>
                    <a:pt x="3" y="6"/>
                    <a:pt x="4" y="6"/>
                    <a:pt x="4" y="6"/>
                  </a:cubicBezTo>
                  <a:cubicBezTo>
                    <a:pt x="4" y="6"/>
                    <a:pt x="4" y="6"/>
                    <a:pt x="4" y="6"/>
                  </a:cubicBezTo>
                  <a:cubicBezTo>
                    <a:pt x="3" y="6"/>
                    <a:pt x="3" y="5"/>
                    <a:pt x="3" y="5"/>
                  </a:cubicBezTo>
                  <a:moveTo>
                    <a:pt x="1" y="0"/>
                  </a:moveTo>
                  <a:cubicBezTo>
                    <a:pt x="1" y="0"/>
                    <a:pt x="0" y="0"/>
                    <a:pt x="0" y="0"/>
                  </a:cubicBezTo>
                  <a:cubicBezTo>
                    <a:pt x="1" y="2"/>
                    <a:pt x="2" y="3"/>
                    <a:pt x="3" y="4"/>
                  </a:cubicBezTo>
                  <a:cubicBezTo>
                    <a:pt x="3" y="4"/>
                    <a:pt x="4" y="5"/>
                    <a:pt x="4" y="5"/>
                  </a:cubicBezTo>
                  <a:cubicBezTo>
                    <a:pt x="3" y="4"/>
                    <a:pt x="3" y="3"/>
                    <a:pt x="2" y="2"/>
                  </a:cubicBezTo>
                  <a:cubicBezTo>
                    <a:pt x="2" y="1"/>
                    <a:pt x="1" y="1"/>
                    <a:pt x="1"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8" name="Freeform 502">
              <a:extLst>
                <a:ext uri="{FF2B5EF4-FFF2-40B4-BE49-F238E27FC236}">
                  <a16:creationId xmlns:a16="http://schemas.microsoft.com/office/drawing/2014/main" id="{ED9F4F04-CACA-4492-AD75-366C099E3516}"/>
                </a:ext>
              </a:extLst>
            </p:cNvPr>
            <p:cNvSpPr>
              <a:spLocks/>
            </p:cNvSpPr>
            <p:nvPr/>
          </p:nvSpPr>
          <p:spPr bwMode="auto">
            <a:xfrm>
              <a:off x="4833" y="3464"/>
              <a:ext cx="14" cy="26"/>
            </a:xfrm>
            <a:custGeom>
              <a:avLst/>
              <a:gdLst>
                <a:gd name="T0" fmla="*/ 0 w 6"/>
                <a:gd name="T1" fmla="*/ 0 h 11"/>
                <a:gd name="T2" fmla="*/ 0 w 6"/>
                <a:gd name="T3" fmla="*/ 1 h 11"/>
                <a:gd name="T4" fmla="*/ 1 w 6"/>
                <a:gd name="T5" fmla="*/ 2 h 11"/>
                <a:gd name="T6" fmla="*/ 1 w 6"/>
                <a:gd name="T7" fmla="*/ 2 h 11"/>
                <a:gd name="T8" fmla="*/ 3 w 6"/>
                <a:gd name="T9" fmla="*/ 6 h 11"/>
                <a:gd name="T10" fmla="*/ 5 w 6"/>
                <a:gd name="T11" fmla="*/ 8 h 11"/>
                <a:gd name="T12" fmla="*/ 6 w 6"/>
                <a:gd name="T13" fmla="*/ 10 h 11"/>
                <a:gd name="T14" fmla="*/ 6 w 6"/>
                <a:gd name="T15" fmla="*/ 11 h 11"/>
                <a:gd name="T16" fmla="*/ 1 w 6"/>
                <a:gd name="T17" fmla="*/ 1 h 11"/>
                <a:gd name="T18" fmla="*/ 0 w 6"/>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0" y="0"/>
                  </a:moveTo>
                  <a:cubicBezTo>
                    <a:pt x="0" y="1"/>
                    <a:pt x="0" y="1"/>
                    <a:pt x="0" y="1"/>
                  </a:cubicBezTo>
                  <a:cubicBezTo>
                    <a:pt x="0" y="1"/>
                    <a:pt x="0" y="2"/>
                    <a:pt x="1" y="2"/>
                  </a:cubicBezTo>
                  <a:cubicBezTo>
                    <a:pt x="1" y="2"/>
                    <a:pt x="1" y="2"/>
                    <a:pt x="1" y="2"/>
                  </a:cubicBezTo>
                  <a:cubicBezTo>
                    <a:pt x="2" y="4"/>
                    <a:pt x="3" y="5"/>
                    <a:pt x="3" y="6"/>
                  </a:cubicBezTo>
                  <a:cubicBezTo>
                    <a:pt x="4" y="7"/>
                    <a:pt x="4" y="8"/>
                    <a:pt x="5" y="8"/>
                  </a:cubicBezTo>
                  <a:cubicBezTo>
                    <a:pt x="5" y="9"/>
                    <a:pt x="5" y="10"/>
                    <a:pt x="6" y="10"/>
                  </a:cubicBezTo>
                  <a:cubicBezTo>
                    <a:pt x="6" y="10"/>
                    <a:pt x="6" y="10"/>
                    <a:pt x="6" y="11"/>
                  </a:cubicBezTo>
                  <a:cubicBezTo>
                    <a:pt x="5" y="7"/>
                    <a:pt x="3" y="4"/>
                    <a:pt x="1" y="1"/>
                  </a:cubicBezTo>
                  <a:cubicBezTo>
                    <a:pt x="1" y="1"/>
                    <a:pt x="0" y="0"/>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9" name="Freeform 503">
              <a:extLst>
                <a:ext uri="{FF2B5EF4-FFF2-40B4-BE49-F238E27FC236}">
                  <a16:creationId xmlns:a16="http://schemas.microsoft.com/office/drawing/2014/main" id="{40339BFC-FF15-48BC-A594-6C7CC4301B7C}"/>
                </a:ext>
              </a:extLst>
            </p:cNvPr>
            <p:cNvSpPr>
              <a:spLocks noEditPoints="1"/>
            </p:cNvSpPr>
            <p:nvPr/>
          </p:nvSpPr>
          <p:spPr bwMode="auto">
            <a:xfrm>
              <a:off x="4308" y="3497"/>
              <a:ext cx="38" cy="160"/>
            </a:xfrm>
            <a:custGeom>
              <a:avLst/>
              <a:gdLst>
                <a:gd name="T0" fmla="*/ 10 w 16"/>
                <a:gd name="T1" fmla="*/ 28 h 67"/>
                <a:gd name="T2" fmla="*/ 10 w 16"/>
                <a:gd name="T3" fmla="*/ 30 h 67"/>
                <a:gd name="T4" fmla="*/ 10 w 16"/>
                <a:gd name="T5" fmla="*/ 28 h 67"/>
                <a:gd name="T6" fmla="*/ 11 w 16"/>
                <a:gd name="T7" fmla="*/ 24 h 67"/>
                <a:gd name="T8" fmla="*/ 11 w 16"/>
                <a:gd name="T9" fmla="*/ 24 h 67"/>
                <a:gd name="T10" fmla="*/ 11 w 16"/>
                <a:gd name="T11" fmla="*/ 25 h 67"/>
                <a:gd name="T12" fmla="*/ 11 w 16"/>
                <a:gd name="T13" fmla="*/ 24 h 67"/>
                <a:gd name="T14" fmla="*/ 3 w 16"/>
                <a:gd name="T15" fmla="*/ 21 h 67"/>
                <a:gd name="T16" fmla="*/ 0 w 16"/>
                <a:gd name="T17" fmla="*/ 43 h 67"/>
                <a:gd name="T18" fmla="*/ 2 w 16"/>
                <a:gd name="T19" fmla="*/ 63 h 67"/>
                <a:gd name="T20" fmla="*/ 12 w 16"/>
                <a:gd name="T21" fmla="*/ 67 h 67"/>
                <a:gd name="T22" fmla="*/ 11 w 16"/>
                <a:gd name="T23" fmla="*/ 59 h 67"/>
                <a:gd name="T24" fmla="*/ 10 w 16"/>
                <a:gd name="T25" fmla="*/ 33 h 67"/>
                <a:gd name="T26" fmla="*/ 10 w 16"/>
                <a:gd name="T27" fmla="*/ 33 h 67"/>
                <a:gd name="T28" fmla="*/ 3 w 16"/>
                <a:gd name="T29" fmla="*/ 21 h 67"/>
                <a:gd name="T30" fmla="*/ 16 w 16"/>
                <a:gd name="T31" fmla="*/ 0 h 67"/>
                <a:gd name="T32" fmla="*/ 12 w 16"/>
                <a:gd name="T33" fmla="*/ 15 h 67"/>
                <a:gd name="T34" fmla="*/ 8 w 16"/>
                <a:gd name="T35" fmla="*/ 5 h 67"/>
                <a:gd name="T36" fmla="*/ 6 w 16"/>
                <a:gd name="T37" fmla="*/ 11 h 67"/>
                <a:gd name="T38" fmla="*/ 11 w 16"/>
                <a:gd name="T39" fmla="*/ 23 h 67"/>
                <a:gd name="T40" fmla="*/ 13 w 16"/>
                <a:gd name="T41" fmla="*/ 12 h 67"/>
                <a:gd name="T42" fmla="*/ 16 w 16"/>
                <a:gd name="T4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67">
                  <a:moveTo>
                    <a:pt x="10" y="28"/>
                  </a:moveTo>
                  <a:cubicBezTo>
                    <a:pt x="10" y="29"/>
                    <a:pt x="10" y="29"/>
                    <a:pt x="10" y="30"/>
                  </a:cubicBezTo>
                  <a:cubicBezTo>
                    <a:pt x="10" y="29"/>
                    <a:pt x="10" y="29"/>
                    <a:pt x="10" y="28"/>
                  </a:cubicBezTo>
                  <a:moveTo>
                    <a:pt x="11" y="24"/>
                  </a:moveTo>
                  <a:cubicBezTo>
                    <a:pt x="11" y="24"/>
                    <a:pt x="11" y="24"/>
                    <a:pt x="11" y="24"/>
                  </a:cubicBezTo>
                  <a:cubicBezTo>
                    <a:pt x="11" y="24"/>
                    <a:pt x="11" y="25"/>
                    <a:pt x="11" y="25"/>
                  </a:cubicBezTo>
                  <a:cubicBezTo>
                    <a:pt x="11" y="24"/>
                    <a:pt x="11" y="24"/>
                    <a:pt x="11" y="24"/>
                  </a:cubicBezTo>
                  <a:moveTo>
                    <a:pt x="3" y="21"/>
                  </a:moveTo>
                  <a:cubicBezTo>
                    <a:pt x="1" y="28"/>
                    <a:pt x="0" y="36"/>
                    <a:pt x="0" y="43"/>
                  </a:cubicBezTo>
                  <a:cubicBezTo>
                    <a:pt x="0" y="49"/>
                    <a:pt x="1" y="56"/>
                    <a:pt x="2" y="63"/>
                  </a:cubicBezTo>
                  <a:cubicBezTo>
                    <a:pt x="5" y="64"/>
                    <a:pt x="9" y="65"/>
                    <a:pt x="12" y="67"/>
                  </a:cubicBezTo>
                  <a:cubicBezTo>
                    <a:pt x="11" y="64"/>
                    <a:pt x="11" y="62"/>
                    <a:pt x="11" y="59"/>
                  </a:cubicBezTo>
                  <a:cubicBezTo>
                    <a:pt x="10" y="50"/>
                    <a:pt x="9" y="42"/>
                    <a:pt x="10" y="33"/>
                  </a:cubicBezTo>
                  <a:cubicBezTo>
                    <a:pt x="10" y="33"/>
                    <a:pt x="10" y="33"/>
                    <a:pt x="10" y="33"/>
                  </a:cubicBezTo>
                  <a:cubicBezTo>
                    <a:pt x="8" y="29"/>
                    <a:pt x="5" y="25"/>
                    <a:pt x="3" y="21"/>
                  </a:cubicBezTo>
                  <a:moveTo>
                    <a:pt x="16" y="0"/>
                  </a:moveTo>
                  <a:cubicBezTo>
                    <a:pt x="14" y="7"/>
                    <a:pt x="12" y="15"/>
                    <a:pt x="12" y="15"/>
                  </a:cubicBezTo>
                  <a:cubicBezTo>
                    <a:pt x="11" y="12"/>
                    <a:pt x="9" y="9"/>
                    <a:pt x="8" y="5"/>
                  </a:cubicBezTo>
                  <a:cubicBezTo>
                    <a:pt x="7" y="7"/>
                    <a:pt x="6" y="9"/>
                    <a:pt x="6" y="11"/>
                  </a:cubicBezTo>
                  <a:cubicBezTo>
                    <a:pt x="7" y="15"/>
                    <a:pt x="9" y="19"/>
                    <a:pt x="11" y="23"/>
                  </a:cubicBezTo>
                  <a:cubicBezTo>
                    <a:pt x="11" y="19"/>
                    <a:pt x="12" y="15"/>
                    <a:pt x="13" y="12"/>
                  </a:cubicBezTo>
                  <a:cubicBezTo>
                    <a:pt x="14" y="8"/>
                    <a:pt x="15" y="4"/>
                    <a:pt x="16"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0" name="Freeform 504">
              <a:extLst>
                <a:ext uri="{FF2B5EF4-FFF2-40B4-BE49-F238E27FC236}">
                  <a16:creationId xmlns:a16="http://schemas.microsoft.com/office/drawing/2014/main" id="{A391492C-8025-4B54-B502-06C4D9E6B637}"/>
                </a:ext>
              </a:extLst>
            </p:cNvPr>
            <p:cNvSpPr>
              <a:spLocks/>
            </p:cNvSpPr>
            <p:nvPr/>
          </p:nvSpPr>
          <p:spPr bwMode="auto">
            <a:xfrm>
              <a:off x="4327" y="3459"/>
              <a:ext cx="24" cy="74"/>
            </a:xfrm>
            <a:custGeom>
              <a:avLst/>
              <a:gdLst>
                <a:gd name="T0" fmla="*/ 10 w 10"/>
                <a:gd name="T1" fmla="*/ 0 h 31"/>
                <a:gd name="T2" fmla="*/ 8 w 10"/>
                <a:gd name="T3" fmla="*/ 4 h 31"/>
                <a:gd name="T4" fmla="*/ 0 w 10"/>
                <a:gd name="T5" fmla="*/ 21 h 31"/>
                <a:gd name="T6" fmla="*/ 4 w 10"/>
                <a:gd name="T7" fmla="*/ 31 h 31"/>
                <a:gd name="T8" fmla="*/ 8 w 10"/>
                <a:gd name="T9" fmla="*/ 16 h 31"/>
                <a:gd name="T10" fmla="*/ 9 w 10"/>
                <a:gd name="T11" fmla="*/ 13 h 31"/>
                <a:gd name="T12" fmla="*/ 6 w 10"/>
                <a:gd name="T13" fmla="*/ 7 h 31"/>
                <a:gd name="T14" fmla="*/ 10 w 10"/>
                <a:gd name="T15" fmla="*/ 0 h 31"/>
                <a:gd name="T16" fmla="*/ 10 w 10"/>
                <a:gd name="T1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0"/>
                  </a:moveTo>
                  <a:cubicBezTo>
                    <a:pt x="10" y="1"/>
                    <a:pt x="9" y="3"/>
                    <a:pt x="8" y="4"/>
                  </a:cubicBezTo>
                  <a:cubicBezTo>
                    <a:pt x="5" y="9"/>
                    <a:pt x="2" y="15"/>
                    <a:pt x="0" y="21"/>
                  </a:cubicBezTo>
                  <a:cubicBezTo>
                    <a:pt x="1" y="25"/>
                    <a:pt x="3" y="28"/>
                    <a:pt x="4" y="31"/>
                  </a:cubicBezTo>
                  <a:cubicBezTo>
                    <a:pt x="4" y="31"/>
                    <a:pt x="6" y="23"/>
                    <a:pt x="8" y="16"/>
                  </a:cubicBezTo>
                  <a:cubicBezTo>
                    <a:pt x="9" y="15"/>
                    <a:pt x="9" y="14"/>
                    <a:pt x="9" y="13"/>
                  </a:cubicBezTo>
                  <a:cubicBezTo>
                    <a:pt x="8" y="11"/>
                    <a:pt x="7" y="8"/>
                    <a:pt x="6" y="7"/>
                  </a:cubicBezTo>
                  <a:cubicBezTo>
                    <a:pt x="6" y="7"/>
                    <a:pt x="8" y="3"/>
                    <a:pt x="10" y="0"/>
                  </a:cubicBezTo>
                  <a:cubicBezTo>
                    <a:pt x="10" y="0"/>
                    <a:pt x="10" y="0"/>
                    <a:pt x="1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1" name="Freeform 505">
              <a:extLst>
                <a:ext uri="{FF2B5EF4-FFF2-40B4-BE49-F238E27FC236}">
                  <a16:creationId xmlns:a16="http://schemas.microsoft.com/office/drawing/2014/main" id="{86CB4843-F47A-4F52-BCCC-2BACEF94B1F5}"/>
                </a:ext>
              </a:extLst>
            </p:cNvPr>
            <p:cNvSpPr>
              <a:spLocks/>
            </p:cNvSpPr>
            <p:nvPr/>
          </p:nvSpPr>
          <p:spPr bwMode="auto">
            <a:xfrm>
              <a:off x="4315" y="3524"/>
              <a:ext cx="19" cy="52"/>
            </a:xfrm>
            <a:custGeom>
              <a:avLst/>
              <a:gdLst>
                <a:gd name="T0" fmla="*/ 3 w 8"/>
                <a:gd name="T1" fmla="*/ 0 h 22"/>
                <a:gd name="T2" fmla="*/ 0 w 8"/>
                <a:gd name="T3" fmla="*/ 10 h 22"/>
                <a:gd name="T4" fmla="*/ 7 w 8"/>
                <a:gd name="T5" fmla="*/ 22 h 22"/>
                <a:gd name="T6" fmla="*/ 7 w 8"/>
                <a:gd name="T7" fmla="*/ 22 h 22"/>
                <a:gd name="T8" fmla="*/ 7 w 8"/>
                <a:gd name="T9" fmla="*/ 19 h 22"/>
                <a:gd name="T10" fmla="*/ 7 w 8"/>
                <a:gd name="T11" fmla="*/ 17 h 22"/>
                <a:gd name="T12" fmla="*/ 8 w 8"/>
                <a:gd name="T13" fmla="*/ 14 h 22"/>
                <a:gd name="T14" fmla="*/ 8 w 8"/>
                <a:gd name="T15" fmla="*/ 13 h 22"/>
                <a:gd name="T16" fmla="*/ 8 w 8"/>
                <a:gd name="T17" fmla="*/ 13 h 22"/>
                <a:gd name="T18" fmla="*/ 8 w 8"/>
                <a:gd name="T19" fmla="*/ 12 h 22"/>
                <a:gd name="T20" fmla="*/ 3 w 8"/>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22">
                  <a:moveTo>
                    <a:pt x="3" y="0"/>
                  </a:moveTo>
                  <a:cubicBezTo>
                    <a:pt x="2" y="3"/>
                    <a:pt x="1" y="6"/>
                    <a:pt x="0" y="10"/>
                  </a:cubicBezTo>
                  <a:cubicBezTo>
                    <a:pt x="2" y="14"/>
                    <a:pt x="5" y="18"/>
                    <a:pt x="7" y="22"/>
                  </a:cubicBezTo>
                  <a:cubicBezTo>
                    <a:pt x="7" y="22"/>
                    <a:pt x="7" y="22"/>
                    <a:pt x="7" y="22"/>
                  </a:cubicBezTo>
                  <a:cubicBezTo>
                    <a:pt x="7" y="21"/>
                    <a:pt x="7" y="20"/>
                    <a:pt x="7" y="19"/>
                  </a:cubicBezTo>
                  <a:cubicBezTo>
                    <a:pt x="7" y="18"/>
                    <a:pt x="7" y="18"/>
                    <a:pt x="7" y="17"/>
                  </a:cubicBezTo>
                  <a:cubicBezTo>
                    <a:pt x="7" y="16"/>
                    <a:pt x="7" y="15"/>
                    <a:pt x="8" y="14"/>
                  </a:cubicBezTo>
                  <a:cubicBezTo>
                    <a:pt x="8" y="14"/>
                    <a:pt x="8" y="13"/>
                    <a:pt x="8" y="13"/>
                  </a:cubicBezTo>
                  <a:cubicBezTo>
                    <a:pt x="8" y="13"/>
                    <a:pt x="8" y="13"/>
                    <a:pt x="8" y="13"/>
                  </a:cubicBezTo>
                  <a:cubicBezTo>
                    <a:pt x="8" y="12"/>
                    <a:pt x="8" y="12"/>
                    <a:pt x="8" y="12"/>
                  </a:cubicBezTo>
                  <a:cubicBezTo>
                    <a:pt x="6" y="8"/>
                    <a:pt x="4" y="4"/>
                    <a:pt x="3"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2" name="Freeform 506">
              <a:extLst>
                <a:ext uri="{FF2B5EF4-FFF2-40B4-BE49-F238E27FC236}">
                  <a16:creationId xmlns:a16="http://schemas.microsoft.com/office/drawing/2014/main" id="{C4858E1D-E752-49AD-B38A-B0AC35976404}"/>
                </a:ext>
              </a:extLst>
            </p:cNvPr>
            <p:cNvSpPr>
              <a:spLocks noEditPoints="1"/>
            </p:cNvSpPr>
            <p:nvPr/>
          </p:nvSpPr>
          <p:spPr bwMode="auto">
            <a:xfrm>
              <a:off x="4883" y="3590"/>
              <a:ext cx="2" cy="39"/>
            </a:xfrm>
            <a:custGeom>
              <a:avLst/>
              <a:gdLst>
                <a:gd name="T0" fmla="*/ 1 w 1"/>
                <a:gd name="T1" fmla="*/ 13 h 16"/>
                <a:gd name="T2" fmla="*/ 1 w 1"/>
                <a:gd name="T3" fmla="*/ 16 h 16"/>
                <a:gd name="T4" fmla="*/ 1 w 1"/>
                <a:gd name="T5" fmla="*/ 16 h 16"/>
                <a:gd name="T6" fmla="*/ 1 w 1"/>
                <a:gd name="T7" fmla="*/ 13 h 16"/>
                <a:gd name="T8" fmla="*/ 0 w 1"/>
                <a:gd name="T9" fmla="*/ 0 h 16"/>
                <a:gd name="T10" fmla="*/ 1 w 1"/>
                <a:gd name="T11" fmla="*/ 5 h 16"/>
                <a:gd name="T12" fmla="*/ 1 w 1"/>
                <a:gd name="T13" fmla="*/ 10 h 16"/>
                <a:gd name="T14" fmla="*/ 1 w 1"/>
                <a:gd name="T15" fmla="*/ 10 h 16"/>
                <a:gd name="T16" fmla="*/ 1 w 1"/>
                <a:gd name="T17" fmla="*/ 9 h 16"/>
                <a:gd name="T18" fmla="*/ 1 w 1"/>
                <a:gd name="T19" fmla="*/ 8 h 16"/>
                <a:gd name="T20" fmla="*/ 1 w 1"/>
                <a:gd name="T21" fmla="*/ 7 h 16"/>
                <a:gd name="T22" fmla="*/ 0 w 1"/>
                <a:gd name="T23" fmla="*/ 3 h 16"/>
                <a:gd name="T24" fmla="*/ 0 w 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16">
                  <a:moveTo>
                    <a:pt x="1" y="13"/>
                  </a:moveTo>
                  <a:cubicBezTo>
                    <a:pt x="1" y="14"/>
                    <a:pt x="1" y="15"/>
                    <a:pt x="1" y="16"/>
                  </a:cubicBezTo>
                  <a:cubicBezTo>
                    <a:pt x="1" y="16"/>
                    <a:pt x="1" y="16"/>
                    <a:pt x="1" y="16"/>
                  </a:cubicBezTo>
                  <a:cubicBezTo>
                    <a:pt x="1" y="15"/>
                    <a:pt x="1" y="14"/>
                    <a:pt x="1" y="13"/>
                  </a:cubicBezTo>
                  <a:moveTo>
                    <a:pt x="0" y="0"/>
                  </a:moveTo>
                  <a:cubicBezTo>
                    <a:pt x="0" y="1"/>
                    <a:pt x="0" y="3"/>
                    <a:pt x="1" y="5"/>
                  </a:cubicBezTo>
                  <a:cubicBezTo>
                    <a:pt x="1" y="6"/>
                    <a:pt x="1" y="8"/>
                    <a:pt x="1" y="10"/>
                  </a:cubicBezTo>
                  <a:cubicBezTo>
                    <a:pt x="1" y="10"/>
                    <a:pt x="1" y="10"/>
                    <a:pt x="1" y="10"/>
                  </a:cubicBezTo>
                  <a:cubicBezTo>
                    <a:pt x="1" y="10"/>
                    <a:pt x="1" y="9"/>
                    <a:pt x="1" y="9"/>
                  </a:cubicBezTo>
                  <a:cubicBezTo>
                    <a:pt x="1" y="9"/>
                    <a:pt x="1" y="8"/>
                    <a:pt x="1" y="8"/>
                  </a:cubicBezTo>
                  <a:cubicBezTo>
                    <a:pt x="1" y="8"/>
                    <a:pt x="1" y="8"/>
                    <a:pt x="1" y="7"/>
                  </a:cubicBezTo>
                  <a:cubicBezTo>
                    <a:pt x="1" y="6"/>
                    <a:pt x="1" y="4"/>
                    <a:pt x="0" y="3"/>
                  </a:cubicBezTo>
                  <a:cubicBezTo>
                    <a:pt x="0" y="2"/>
                    <a:pt x="0" y="1"/>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3" name="Freeform 507">
              <a:extLst>
                <a:ext uri="{FF2B5EF4-FFF2-40B4-BE49-F238E27FC236}">
                  <a16:creationId xmlns:a16="http://schemas.microsoft.com/office/drawing/2014/main" id="{DE6EB29F-A519-4880-B954-C7AF615EB43B}"/>
                </a:ext>
              </a:extLst>
            </p:cNvPr>
            <p:cNvSpPr>
              <a:spLocks noEditPoints="1"/>
            </p:cNvSpPr>
            <p:nvPr/>
          </p:nvSpPr>
          <p:spPr bwMode="auto">
            <a:xfrm>
              <a:off x="4885" y="3629"/>
              <a:ext cx="0" cy="16"/>
            </a:xfrm>
            <a:custGeom>
              <a:avLst/>
              <a:gdLst>
                <a:gd name="T0" fmla="*/ 6 h 7"/>
                <a:gd name="T1" fmla="*/ 7 h 7"/>
                <a:gd name="T2" fmla="*/ 6 h 7"/>
                <a:gd name="T3" fmla="*/ 6 h 7"/>
                <a:gd name="T4" fmla="*/ 0 h 7"/>
                <a:gd name="T5" fmla="*/ 2 h 7"/>
                <a:gd name="T6" fmla="*/ 4 h 7"/>
                <a:gd name="T7" fmla="*/ 0 h 7"/>
                <a:gd name="T8" fmla="*/ 0 h 7"/>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7">
                  <a:moveTo>
                    <a:pt x="0" y="6"/>
                  </a:moveTo>
                  <a:cubicBezTo>
                    <a:pt x="0" y="6"/>
                    <a:pt x="0" y="7"/>
                    <a:pt x="0" y="7"/>
                  </a:cubicBezTo>
                  <a:cubicBezTo>
                    <a:pt x="0" y="7"/>
                    <a:pt x="0" y="7"/>
                    <a:pt x="0" y="6"/>
                  </a:cubicBezTo>
                  <a:cubicBezTo>
                    <a:pt x="0" y="6"/>
                    <a:pt x="0" y="6"/>
                    <a:pt x="0" y="6"/>
                  </a:cubicBezTo>
                  <a:moveTo>
                    <a:pt x="0" y="0"/>
                  </a:moveTo>
                  <a:cubicBezTo>
                    <a:pt x="0" y="1"/>
                    <a:pt x="0" y="2"/>
                    <a:pt x="0" y="2"/>
                  </a:cubicBezTo>
                  <a:cubicBezTo>
                    <a:pt x="0" y="3"/>
                    <a:pt x="0" y="4"/>
                    <a:pt x="0" y="4"/>
                  </a:cubicBezTo>
                  <a:cubicBezTo>
                    <a:pt x="0" y="3"/>
                    <a:pt x="0" y="1"/>
                    <a:pt x="0" y="0"/>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4" name="Freeform 508">
              <a:extLst>
                <a:ext uri="{FF2B5EF4-FFF2-40B4-BE49-F238E27FC236}">
                  <a16:creationId xmlns:a16="http://schemas.microsoft.com/office/drawing/2014/main" id="{CE099005-6846-4753-9B0B-A074929CFEA3}"/>
                </a:ext>
              </a:extLst>
            </p:cNvPr>
            <p:cNvSpPr>
              <a:spLocks noEditPoints="1"/>
            </p:cNvSpPr>
            <p:nvPr/>
          </p:nvSpPr>
          <p:spPr bwMode="auto">
            <a:xfrm>
              <a:off x="4881" y="3652"/>
              <a:ext cx="2" cy="17"/>
            </a:xfrm>
            <a:custGeom>
              <a:avLst/>
              <a:gdLst>
                <a:gd name="T0" fmla="*/ 0 w 1"/>
                <a:gd name="T1" fmla="*/ 6 h 7"/>
                <a:gd name="T2" fmla="*/ 0 w 1"/>
                <a:gd name="T3" fmla="*/ 7 h 7"/>
                <a:gd name="T4" fmla="*/ 0 w 1"/>
                <a:gd name="T5" fmla="*/ 7 h 7"/>
                <a:gd name="T6" fmla="*/ 0 w 1"/>
                <a:gd name="T7" fmla="*/ 6 h 7"/>
                <a:gd name="T8" fmla="*/ 1 w 1"/>
                <a:gd name="T9" fmla="*/ 0 h 7"/>
                <a:gd name="T10" fmla="*/ 1 w 1"/>
                <a:gd name="T11" fmla="*/ 3 h 7"/>
                <a:gd name="T12" fmla="*/ 1 w 1"/>
                <a:gd name="T13" fmla="*/ 0 h 7"/>
                <a:gd name="T14" fmla="*/ 1 w 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7">
                  <a:moveTo>
                    <a:pt x="0" y="6"/>
                  </a:moveTo>
                  <a:cubicBezTo>
                    <a:pt x="0" y="6"/>
                    <a:pt x="0" y="7"/>
                    <a:pt x="0" y="7"/>
                  </a:cubicBezTo>
                  <a:cubicBezTo>
                    <a:pt x="0" y="7"/>
                    <a:pt x="0" y="7"/>
                    <a:pt x="0" y="7"/>
                  </a:cubicBezTo>
                  <a:cubicBezTo>
                    <a:pt x="0" y="6"/>
                    <a:pt x="0" y="6"/>
                    <a:pt x="0" y="6"/>
                  </a:cubicBezTo>
                  <a:moveTo>
                    <a:pt x="1" y="0"/>
                  </a:moveTo>
                  <a:cubicBezTo>
                    <a:pt x="1" y="1"/>
                    <a:pt x="1" y="2"/>
                    <a:pt x="1" y="3"/>
                  </a:cubicBezTo>
                  <a:cubicBezTo>
                    <a:pt x="1" y="2"/>
                    <a:pt x="1" y="1"/>
                    <a:pt x="1" y="0"/>
                  </a:cubicBezTo>
                  <a:cubicBezTo>
                    <a:pt x="1" y="0"/>
                    <a:pt x="1" y="0"/>
                    <a:pt x="1"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5" name="Freeform 509">
              <a:extLst>
                <a:ext uri="{FF2B5EF4-FFF2-40B4-BE49-F238E27FC236}">
                  <a16:creationId xmlns:a16="http://schemas.microsoft.com/office/drawing/2014/main" id="{3C9B5773-4C5D-4E3B-8F47-95F043CCE6FD}"/>
                </a:ext>
              </a:extLst>
            </p:cNvPr>
            <p:cNvSpPr>
              <a:spLocks/>
            </p:cNvSpPr>
            <p:nvPr/>
          </p:nvSpPr>
          <p:spPr bwMode="auto">
            <a:xfrm>
              <a:off x="4881" y="3650"/>
              <a:ext cx="2" cy="19"/>
            </a:xfrm>
            <a:custGeom>
              <a:avLst/>
              <a:gdLst>
                <a:gd name="T0" fmla="*/ 1 w 1"/>
                <a:gd name="T1" fmla="*/ 0 h 8"/>
                <a:gd name="T2" fmla="*/ 1 w 1"/>
                <a:gd name="T3" fmla="*/ 1 h 8"/>
                <a:gd name="T4" fmla="*/ 1 w 1"/>
                <a:gd name="T5" fmla="*/ 1 h 8"/>
                <a:gd name="T6" fmla="*/ 1 w 1"/>
                <a:gd name="T7" fmla="*/ 4 h 8"/>
                <a:gd name="T8" fmla="*/ 0 w 1"/>
                <a:gd name="T9" fmla="*/ 7 h 8"/>
                <a:gd name="T10" fmla="*/ 0 w 1"/>
                <a:gd name="T11" fmla="*/ 8 h 8"/>
                <a:gd name="T12" fmla="*/ 0 w 1"/>
                <a:gd name="T13" fmla="*/ 7 h 8"/>
                <a:gd name="T14" fmla="*/ 1 w 1"/>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8">
                  <a:moveTo>
                    <a:pt x="1" y="0"/>
                  </a:moveTo>
                  <a:cubicBezTo>
                    <a:pt x="1" y="1"/>
                    <a:pt x="1" y="1"/>
                    <a:pt x="1" y="1"/>
                  </a:cubicBezTo>
                  <a:cubicBezTo>
                    <a:pt x="1" y="1"/>
                    <a:pt x="1" y="1"/>
                    <a:pt x="1" y="1"/>
                  </a:cubicBezTo>
                  <a:cubicBezTo>
                    <a:pt x="1" y="2"/>
                    <a:pt x="1" y="3"/>
                    <a:pt x="1" y="4"/>
                  </a:cubicBezTo>
                  <a:cubicBezTo>
                    <a:pt x="0" y="5"/>
                    <a:pt x="0" y="6"/>
                    <a:pt x="0" y="7"/>
                  </a:cubicBezTo>
                  <a:cubicBezTo>
                    <a:pt x="0" y="7"/>
                    <a:pt x="0" y="7"/>
                    <a:pt x="0" y="8"/>
                  </a:cubicBezTo>
                  <a:cubicBezTo>
                    <a:pt x="0" y="7"/>
                    <a:pt x="0" y="7"/>
                    <a:pt x="0" y="7"/>
                  </a:cubicBezTo>
                  <a:cubicBezTo>
                    <a:pt x="1" y="5"/>
                    <a:pt x="1" y="2"/>
                    <a:pt x="1"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6" name="Freeform 510">
              <a:extLst>
                <a:ext uri="{FF2B5EF4-FFF2-40B4-BE49-F238E27FC236}">
                  <a16:creationId xmlns:a16="http://schemas.microsoft.com/office/drawing/2014/main" id="{C744C558-EFB1-4858-B716-D730710D9E87}"/>
                </a:ext>
              </a:extLst>
            </p:cNvPr>
            <p:cNvSpPr>
              <a:spLocks noEditPoints="1"/>
            </p:cNvSpPr>
            <p:nvPr/>
          </p:nvSpPr>
          <p:spPr bwMode="auto">
            <a:xfrm>
              <a:off x="4320" y="3681"/>
              <a:ext cx="24" cy="10"/>
            </a:xfrm>
            <a:custGeom>
              <a:avLst/>
              <a:gdLst>
                <a:gd name="T0" fmla="*/ 0 w 10"/>
                <a:gd name="T1" fmla="*/ 4 h 4"/>
                <a:gd name="T2" fmla="*/ 0 w 10"/>
                <a:gd name="T3" fmla="*/ 4 h 4"/>
                <a:gd name="T4" fmla="*/ 0 w 10"/>
                <a:gd name="T5" fmla="*/ 4 h 4"/>
                <a:gd name="T6" fmla="*/ 0 w 10"/>
                <a:gd name="T7" fmla="*/ 4 h 4"/>
                <a:gd name="T8" fmla="*/ 8 w 10"/>
                <a:gd name="T9" fmla="*/ 0 h 4"/>
                <a:gd name="T10" fmla="*/ 9 w 10"/>
                <a:gd name="T11" fmla="*/ 1 h 4"/>
                <a:gd name="T12" fmla="*/ 10 w 10"/>
                <a:gd name="T13" fmla="*/ 3 h 4"/>
                <a:gd name="T14" fmla="*/ 9 w 10"/>
                <a:gd name="T15" fmla="*/ 1 h 4"/>
                <a:gd name="T16" fmla="*/ 8 w 10"/>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
                  <a:moveTo>
                    <a:pt x="0" y="4"/>
                  </a:moveTo>
                  <a:cubicBezTo>
                    <a:pt x="0" y="4"/>
                    <a:pt x="0" y="4"/>
                    <a:pt x="0" y="4"/>
                  </a:cubicBezTo>
                  <a:cubicBezTo>
                    <a:pt x="0" y="4"/>
                    <a:pt x="0" y="4"/>
                    <a:pt x="0" y="4"/>
                  </a:cubicBezTo>
                  <a:cubicBezTo>
                    <a:pt x="0" y="4"/>
                    <a:pt x="0" y="4"/>
                    <a:pt x="0" y="4"/>
                  </a:cubicBezTo>
                  <a:moveTo>
                    <a:pt x="8" y="0"/>
                  </a:moveTo>
                  <a:cubicBezTo>
                    <a:pt x="9" y="1"/>
                    <a:pt x="9" y="1"/>
                    <a:pt x="9" y="1"/>
                  </a:cubicBezTo>
                  <a:cubicBezTo>
                    <a:pt x="9" y="1"/>
                    <a:pt x="9" y="2"/>
                    <a:pt x="10" y="3"/>
                  </a:cubicBezTo>
                  <a:cubicBezTo>
                    <a:pt x="10" y="2"/>
                    <a:pt x="9" y="1"/>
                    <a:pt x="9" y="1"/>
                  </a:cubicBezTo>
                  <a:cubicBezTo>
                    <a:pt x="9" y="0"/>
                    <a:pt x="9" y="0"/>
                    <a:pt x="8"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7" name="Freeform 511">
              <a:extLst>
                <a:ext uri="{FF2B5EF4-FFF2-40B4-BE49-F238E27FC236}">
                  <a16:creationId xmlns:a16="http://schemas.microsoft.com/office/drawing/2014/main" id="{E8FB5638-A66B-4916-88E9-BA6841CB1175}"/>
                </a:ext>
              </a:extLst>
            </p:cNvPr>
            <p:cNvSpPr>
              <a:spLocks/>
            </p:cNvSpPr>
            <p:nvPr/>
          </p:nvSpPr>
          <p:spPr bwMode="auto">
            <a:xfrm>
              <a:off x="4317" y="3674"/>
              <a:ext cx="29" cy="24"/>
            </a:xfrm>
            <a:custGeom>
              <a:avLst/>
              <a:gdLst>
                <a:gd name="T0" fmla="*/ 0 w 12"/>
                <a:gd name="T1" fmla="*/ 0 h 10"/>
                <a:gd name="T2" fmla="*/ 0 w 12"/>
                <a:gd name="T3" fmla="*/ 1 h 10"/>
                <a:gd name="T4" fmla="*/ 1 w 12"/>
                <a:gd name="T5" fmla="*/ 7 h 10"/>
                <a:gd name="T6" fmla="*/ 1 w 12"/>
                <a:gd name="T7" fmla="*/ 7 h 10"/>
                <a:gd name="T8" fmla="*/ 12 w 12"/>
                <a:gd name="T9" fmla="*/ 10 h 10"/>
                <a:gd name="T10" fmla="*/ 11 w 12"/>
                <a:gd name="T11" fmla="*/ 6 h 10"/>
                <a:gd name="T12" fmla="*/ 10 w 12"/>
                <a:gd name="T13" fmla="*/ 4 h 10"/>
                <a:gd name="T14" fmla="*/ 9 w 12"/>
                <a:gd name="T15" fmla="*/ 3 h 10"/>
                <a:gd name="T16" fmla="*/ 0 w 12"/>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0">
                  <a:moveTo>
                    <a:pt x="0" y="0"/>
                  </a:moveTo>
                  <a:cubicBezTo>
                    <a:pt x="0" y="1"/>
                    <a:pt x="0" y="1"/>
                    <a:pt x="0" y="1"/>
                  </a:cubicBezTo>
                  <a:cubicBezTo>
                    <a:pt x="0" y="3"/>
                    <a:pt x="1" y="5"/>
                    <a:pt x="1" y="7"/>
                  </a:cubicBezTo>
                  <a:cubicBezTo>
                    <a:pt x="1" y="7"/>
                    <a:pt x="1" y="7"/>
                    <a:pt x="1" y="7"/>
                  </a:cubicBezTo>
                  <a:cubicBezTo>
                    <a:pt x="5" y="8"/>
                    <a:pt x="8" y="9"/>
                    <a:pt x="12" y="10"/>
                  </a:cubicBezTo>
                  <a:cubicBezTo>
                    <a:pt x="11" y="9"/>
                    <a:pt x="11" y="8"/>
                    <a:pt x="11" y="6"/>
                  </a:cubicBezTo>
                  <a:cubicBezTo>
                    <a:pt x="10" y="5"/>
                    <a:pt x="10" y="4"/>
                    <a:pt x="10" y="4"/>
                  </a:cubicBezTo>
                  <a:cubicBezTo>
                    <a:pt x="10" y="4"/>
                    <a:pt x="10" y="4"/>
                    <a:pt x="9" y="3"/>
                  </a:cubicBezTo>
                  <a:cubicBezTo>
                    <a:pt x="6" y="2"/>
                    <a:pt x="3" y="1"/>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8" name="Freeform 512">
              <a:extLst>
                <a:ext uri="{FF2B5EF4-FFF2-40B4-BE49-F238E27FC236}">
                  <a16:creationId xmlns:a16="http://schemas.microsoft.com/office/drawing/2014/main" id="{EFDAF72F-73F0-4E10-8D12-3B56A58EDF81}"/>
                </a:ext>
              </a:extLst>
            </p:cNvPr>
            <p:cNvSpPr>
              <a:spLocks noEditPoints="1"/>
            </p:cNvSpPr>
            <p:nvPr/>
          </p:nvSpPr>
          <p:spPr bwMode="auto">
            <a:xfrm>
              <a:off x="4363" y="3784"/>
              <a:ext cx="28" cy="28"/>
            </a:xfrm>
            <a:custGeom>
              <a:avLst/>
              <a:gdLst>
                <a:gd name="T0" fmla="*/ 11 w 12"/>
                <a:gd name="T1" fmla="*/ 6 h 12"/>
                <a:gd name="T2" fmla="*/ 12 w 12"/>
                <a:gd name="T3" fmla="*/ 7 h 12"/>
                <a:gd name="T4" fmla="*/ 12 w 12"/>
                <a:gd name="T5" fmla="*/ 7 h 12"/>
                <a:gd name="T6" fmla="*/ 11 w 12"/>
                <a:gd name="T7" fmla="*/ 6 h 12"/>
                <a:gd name="T8" fmla="*/ 10 w 12"/>
                <a:gd name="T9" fmla="*/ 4 h 12"/>
                <a:gd name="T10" fmla="*/ 10 w 12"/>
                <a:gd name="T11" fmla="*/ 4 h 12"/>
                <a:gd name="T12" fmla="*/ 10 w 12"/>
                <a:gd name="T13" fmla="*/ 4 h 12"/>
                <a:gd name="T14" fmla="*/ 10 w 12"/>
                <a:gd name="T15" fmla="*/ 4 h 12"/>
                <a:gd name="T16" fmla="*/ 0 w 12"/>
                <a:gd name="T17" fmla="*/ 2 h 12"/>
                <a:gd name="T18" fmla="*/ 6 w 12"/>
                <a:gd name="T19" fmla="*/ 12 h 12"/>
                <a:gd name="T20" fmla="*/ 6 w 12"/>
                <a:gd name="T21" fmla="*/ 12 h 12"/>
                <a:gd name="T22" fmla="*/ 3 w 12"/>
                <a:gd name="T23" fmla="*/ 7 h 12"/>
                <a:gd name="T24" fmla="*/ 7 w 12"/>
                <a:gd name="T25" fmla="*/ 7 h 12"/>
                <a:gd name="T26" fmla="*/ 3 w 12"/>
                <a:gd name="T27" fmla="*/ 4 h 12"/>
                <a:gd name="T28" fmla="*/ 0 w 12"/>
                <a:gd name="T29" fmla="*/ 2 h 12"/>
                <a:gd name="T30" fmla="*/ 9 w 12"/>
                <a:gd name="T31" fmla="*/ 0 h 12"/>
                <a:gd name="T32" fmla="*/ 9 w 12"/>
                <a:gd name="T33" fmla="*/ 1 h 12"/>
                <a:gd name="T34" fmla="*/ 9 w 12"/>
                <a:gd name="T35" fmla="*/ 0 h 12"/>
                <a:gd name="T36" fmla="*/ 9 w 12"/>
                <a:gd name="T3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2">
                  <a:moveTo>
                    <a:pt x="11" y="6"/>
                  </a:moveTo>
                  <a:cubicBezTo>
                    <a:pt x="11" y="6"/>
                    <a:pt x="11" y="6"/>
                    <a:pt x="12" y="7"/>
                  </a:cubicBezTo>
                  <a:cubicBezTo>
                    <a:pt x="12" y="7"/>
                    <a:pt x="12" y="7"/>
                    <a:pt x="12" y="7"/>
                  </a:cubicBezTo>
                  <a:cubicBezTo>
                    <a:pt x="11" y="6"/>
                    <a:pt x="11" y="6"/>
                    <a:pt x="11" y="6"/>
                  </a:cubicBezTo>
                  <a:moveTo>
                    <a:pt x="10" y="4"/>
                  </a:moveTo>
                  <a:cubicBezTo>
                    <a:pt x="10" y="4"/>
                    <a:pt x="10" y="4"/>
                    <a:pt x="10" y="4"/>
                  </a:cubicBezTo>
                  <a:cubicBezTo>
                    <a:pt x="10" y="4"/>
                    <a:pt x="10" y="4"/>
                    <a:pt x="10" y="4"/>
                  </a:cubicBezTo>
                  <a:cubicBezTo>
                    <a:pt x="10" y="4"/>
                    <a:pt x="10" y="4"/>
                    <a:pt x="10" y="4"/>
                  </a:cubicBezTo>
                  <a:moveTo>
                    <a:pt x="0" y="2"/>
                  </a:moveTo>
                  <a:cubicBezTo>
                    <a:pt x="2" y="5"/>
                    <a:pt x="4" y="9"/>
                    <a:pt x="6" y="12"/>
                  </a:cubicBezTo>
                  <a:cubicBezTo>
                    <a:pt x="6" y="12"/>
                    <a:pt x="6" y="12"/>
                    <a:pt x="6" y="12"/>
                  </a:cubicBezTo>
                  <a:cubicBezTo>
                    <a:pt x="4" y="9"/>
                    <a:pt x="3" y="7"/>
                    <a:pt x="3" y="7"/>
                  </a:cubicBezTo>
                  <a:cubicBezTo>
                    <a:pt x="4" y="7"/>
                    <a:pt x="6" y="7"/>
                    <a:pt x="7" y="7"/>
                  </a:cubicBezTo>
                  <a:cubicBezTo>
                    <a:pt x="6" y="6"/>
                    <a:pt x="5" y="5"/>
                    <a:pt x="3" y="4"/>
                  </a:cubicBezTo>
                  <a:cubicBezTo>
                    <a:pt x="2" y="3"/>
                    <a:pt x="1" y="3"/>
                    <a:pt x="0" y="2"/>
                  </a:cubicBezTo>
                  <a:moveTo>
                    <a:pt x="9" y="0"/>
                  </a:moveTo>
                  <a:cubicBezTo>
                    <a:pt x="9" y="1"/>
                    <a:pt x="9" y="1"/>
                    <a:pt x="9" y="1"/>
                  </a:cubicBezTo>
                  <a:cubicBezTo>
                    <a:pt x="9" y="1"/>
                    <a:pt x="9" y="1"/>
                    <a:pt x="9" y="0"/>
                  </a:cubicBezTo>
                  <a:cubicBezTo>
                    <a:pt x="9" y="0"/>
                    <a:pt x="9" y="0"/>
                    <a:pt x="9"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9" name="Freeform 513">
              <a:extLst>
                <a:ext uri="{FF2B5EF4-FFF2-40B4-BE49-F238E27FC236}">
                  <a16:creationId xmlns:a16="http://schemas.microsoft.com/office/drawing/2014/main" id="{9E30DD96-FB75-4F1C-977D-04551A76B09F}"/>
                </a:ext>
              </a:extLst>
            </p:cNvPr>
            <p:cNvSpPr>
              <a:spLocks/>
            </p:cNvSpPr>
            <p:nvPr/>
          </p:nvSpPr>
          <p:spPr bwMode="auto">
            <a:xfrm>
              <a:off x="4351" y="3767"/>
              <a:ext cx="40" cy="33"/>
            </a:xfrm>
            <a:custGeom>
              <a:avLst/>
              <a:gdLst>
                <a:gd name="T0" fmla="*/ 0 w 17"/>
                <a:gd name="T1" fmla="*/ 0 h 14"/>
                <a:gd name="T2" fmla="*/ 5 w 17"/>
                <a:gd name="T3" fmla="*/ 9 h 14"/>
                <a:gd name="T4" fmla="*/ 8 w 17"/>
                <a:gd name="T5" fmla="*/ 11 h 14"/>
                <a:gd name="T6" fmla="*/ 12 w 17"/>
                <a:gd name="T7" fmla="*/ 14 h 14"/>
                <a:gd name="T8" fmla="*/ 12 w 17"/>
                <a:gd name="T9" fmla="*/ 14 h 14"/>
                <a:gd name="T10" fmla="*/ 17 w 17"/>
                <a:gd name="T11" fmla="*/ 14 h 14"/>
                <a:gd name="T12" fmla="*/ 16 w 17"/>
                <a:gd name="T13" fmla="*/ 13 h 14"/>
                <a:gd name="T14" fmla="*/ 15 w 17"/>
                <a:gd name="T15" fmla="*/ 11 h 14"/>
                <a:gd name="T16" fmla="*/ 15 w 17"/>
                <a:gd name="T17" fmla="*/ 11 h 14"/>
                <a:gd name="T18" fmla="*/ 14 w 17"/>
                <a:gd name="T19" fmla="*/ 8 h 14"/>
                <a:gd name="T20" fmla="*/ 14 w 17"/>
                <a:gd name="T21" fmla="*/ 7 h 14"/>
                <a:gd name="T22" fmla="*/ 4 w 17"/>
                <a:gd name="T23" fmla="*/ 7 h 14"/>
                <a:gd name="T24" fmla="*/ 1 w 17"/>
                <a:gd name="T25" fmla="*/ 1 h 14"/>
                <a:gd name="T26" fmla="*/ 0 w 17"/>
                <a:gd name="T2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4">
                  <a:moveTo>
                    <a:pt x="0" y="0"/>
                  </a:moveTo>
                  <a:cubicBezTo>
                    <a:pt x="2" y="3"/>
                    <a:pt x="3" y="6"/>
                    <a:pt x="5" y="9"/>
                  </a:cubicBezTo>
                  <a:cubicBezTo>
                    <a:pt x="6" y="10"/>
                    <a:pt x="7" y="10"/>
                    <a:pt x="8" y="11"/>
                  </a:cubicBezTo>
                  <a:cubicBezTo>
                    <a:pt x="10" y="12"/>
                    <a:pt x="11" y="13"/>
                    <a:pt x="12" y="14"/>
                  </a:cubicBezTo>
                  <a:cubicBezTo>
                    <a:pt x="12" y="14"/>
                    <a:pt x="12" y="14"/>
                    <a:pt x="12" y="14"/>
                  </a:cubicBezTo>
                  <a:cubicBezTo>
                    <a:pt x="14" y="14"/>
                    <a:pt x="15" y="14"/>
                    <a:pt x="17" y="14"/>
                  </a:cubicBezTo>
                  <a:cubicBezTo>
                    <a:pt x="16" y="13"/>
                    <a:pt x="16" y="13"/>
                    <a:pt x="16" y="13"/>
                  </a:cubicBezTo>
                  <a:cubicBezTo>
                    <a:pt x="16" y="12"/>
                    <a:pt x="16" y="11"/>
                    <a:pt x="15" y="11"/>
                  </a:cubicBezTo>
                  <a:cubicBezTo>
                    <a:pt x="15" y="11"/>
                    <a:pt x="15" y="11"/>
                    <a:pt x="15" y="11"/>
                  </a:cubicBezTo>
                  <a:cubicBezTo>
                    <a:pt x="15" y="10"/>
                    <a:pt x="14" y="9"/>
                    <a:pt x="14" y="8"/>
                  </a:cubicBezTo>
                  <a:cubicBezTo>
                    <a:pt x="14" y="8"/>
                    <a:pt x="14" y="8"/>
                    <a:pt x="14" y="7"/>
                  </a:cubicBezTo>
                  <a:cubicBezTo>
                    <a:pt x="10" y="7"/>
                    <a:pt x="7" y="7"/>
                    <a:pt x="4" y="7"/>
                  </a:cubicBezTo>
                  <a:cubicBezTo>
                    <a:pt x="4" y="7"/>
                    <a:pt x="2" y="5"/>
                    <a:pt x="1" y="1"/>
                  </a:cubicBezTo>
                  <a:cubicBezTo>
                    <a:pt x="0" y="1"/>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0" name="Oval 514">
              <a:extLst>
                <a:ext uri="{FF2B5EF4-FFF2-40B4-BE49-F238E27FC236}">
                  <a16:creationId xmlns:a16="http://schemas.microsoft.com/office/drawing/2014/main" id="{7D6EF39A-EC14-4331-BF04-7185D9E16212}"/>
                </a:ext>
              </a:extLst>
            </p:cNvPr>
            <p:cNvSpPr>
              <a:spLocks noChangeArrowheads="1"/>
            </p:cNvSpPr>
            <p:nvPr/>
          </p:nvSpPr>
          <p:spPr bwMode="auto">
            <a:xfrm>
              <a:off x="4377" y="3812"/>
              <a:ext cx="1" cy="1"/>
            </a:xfrm>
            <a:prstGeom prst="ellipse">
              <a:avLst/>
            </a:pr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1" name="Freeform 515">
              <a:extLst>
                <a:ext uri="{FF2B5EF4-FFF2-40B4-BE49-F238E27FC236}">
                  <a16:creationId xmlns:a16="http://schemas.microsoft.com/office/drawing/2014/main" id="{85647D0C-DA75-4E65-AD38-7259A12822BF}"/>
                </a:ext>
              </a:extLst>
            </p:cNvPr>
            <p:cNvSpPr>
              <a:spLocks/>
            </p:cNvSpPr>
            <p:nvPr/>
          </p:nvSpPr>
          <p:spPr bwMode="auto">
            <a:xfrm>
              <a:off x="4391" y="3827"/>
              <a:ext cx="12" cy="16"/>
            </a:xfrm>
            <a:custGeom>
              <a:avLst/>
              <a:gdLst>
                <a:gd name="T0" fmla="*/ 3 w 5"/>
                <a:gd name="T1" fmla="*/ 0 h 7"/>
                <a:gd name="T2" fmla="*/ 0 w 5"/>
                <a:gd name="T3" fmla="*/ 0 h 7"/>
                <a:gd name="T4" fmla="*/ 5 w 5"/>
                <a:gd name="T5" fmla="*/ 6 h 7"/>
                <a:gd name="T6" fmla="*/ 5 w 5"/>
                <a:gd name="T7" fmla="*/ 7 h 7"/>
                <a:gd name="T8" fmla="*/ 3 w 5"/>
                <a:gd name="T9" fmla="*/ 0 h 7"/>
              </a:gdLst>
              <a:ahLst/>
              <a:cxnLst>
                <a:cxn ang="0">
                  <a:pos x="T0" y="T1"/>
                </a:cxn>
                <a:cxn ang="0">
                  <a:pos x="T2" y="T3"/>
                </a:cxn>
                <a:cxn ang="0">
                  <a:pos x="T4" y="T5"/>
                </a:cxn>
                <a:cxn ang="0">
                  <a:pos x="T6" y="T7"/>
                </a:cxn>
                <a:cxn ang="0">
                  <a:pos x="T8" y="T9"/>
                </a:cxn>
              </a:cxnLst>
              <a:rect l="0" t="0" r="r" b="b"/>
              <a:pathLst>
                <a:path w="5" h="7">
                  <a:moveTo>
                    <a:pt x="3" y="0"/>
                  </a:moveTo>
                  <a:cubicBezTo>
                    <a:pt x="2" y="0"/>
                    <a:pt x="1" y="0"/>
                    <a:pt x="0" y="0"/>
                  </a:cubicBezTo>
                  <a:cubicBezTo>
                    <a:pt x="2" y="2"/>
                    <a:pt x="4" y="4"/>
                    <a:pt x="5" y="6"/>
                  </a:cubicBezTo>
                  <a:cubicBezTo>
                    <a:pt x="5" y="6"/>
                    <a:pt x="5" y="7"/>
                    <a:pt x="5" y="7"/>
                  </a:cubicBezTo>
                  <a:cubicBezTo>
                    <a:pt x="5" y="5"/>
                    <a:pt x="4" y="2"/>
                    <a:pt x="3"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2" name="Freeform 516">
              <a:extLst>
                <a:ext uri="{FF2B5EF4-FFF2-40B4-BE49-F238E27FC236}">
                  <a16:creationId xmlns:a16="http://schemas.microsoft.com/office/drawing/2014/main" id="{4A841471-013F-476C-9580-5DDABCE4FEFA}"/>
                </a:ext>
              </a:extLst>
            </p:cNvPr>
            <p:cNvSpPr>
              <a:spLocks/>
            </p:cNvSpPr>
            <p:nvPr/>
          </p:nvSpPr>
          <p:spPr bwMode="auto">
            <a:xfrm>
              <a:off x="4382" y="3820"/>
              <a:ext cx="21" cy="28"/>
            </a:xfrm>
            <a:custGeom>
              <a:avLst/>
              <a:gdLst>
                <a:gd name="T0" fmla="*/ 0 w 9"/>
                <a:gd name="T1" fmla="*/ 0 h 12"/>
                <a:gd name="T2" fmla="*/ 9 w 9"/>
                <a:gd name="T3" fmla="*/ 12 h 12"/>
                <a:gd name="T4" fmla="*/ 9 w 9"/>
                <a:gd name="T5" fmla="*/ 10 h 12"/>
                <a:gd name="T6" fmla="*/ 9 w 9"/>
                <a:gd name="T7" fmla="*/ 9 h 12"/>
                <a:gd name="T8" fmla="*/ 4 w 9"/>
                <a:gd name="T9" fmla="*/ 3 h 12"/>
                <a:gd name="T10" fmla="*/ 2 w 9"/>
                <a:gd name="T11" fmla="*/ 3 h 12"/>
                <a:gd name="T12" fmla="*/ 1 w 9"/>
                <a:gd name="T13" fmla="*/ 1 h 12"/>
                <a:gd name="T14" fmla="*/ 0 w 9"/>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
                  <a:moveTo>
                    <a:pt x="0" y="0"/>
                  </a:moveTo>
                  <a:cubicBezTo>
                    <a:pt x="3" y="4"/>
                    <a:pt x="6" y="8"/>
                    <a:pt x="9" y="12"/>
                  </a:cubicBezTo>
                  <a:cubicBezTo>
                    <a:pt x="9" y="11"/>
                    <a:pt x="9" y="11"/>
                    <a:pt x="9" y="10"/>
                  </a:cubicBezTo>
                  <a:cubicBezTo>
                    <a:pt x="9" y="10"/>
                    <a:pt x="9" y="9"/>
                    <a:pt x="9" y="9"/>
                  </a:cubicBezTo>
                  <a:cubicBezTo>
                    <a:pt x="8" y="7"/>
                    <a:pt x="6" y="5"/>
                    <a:pt x="4" y="3"/>
                  </a:cubicBezTo>
                  <a:cubicBezTo>
                    <a:pt x="3" y="3"/>
                    <a:pt x="3" y="3"/>
                    <a:pt x="2" y="3"/>
                  </a:cubicBezTo>
                  <a:cubicBezTo>
                    <a:pt x="2" y="3"/>
                    <a:pt x="2" y="2"/>
                    <a:pt x="1" y="1"/>
                  </a:cubicBezTo>
                  <a:cubicBezTo>
                    <a:pt x="1" y="1"/>
                    <a:pt x="0" y="0"/>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3" name="Freeform 517">
              <a:extLst>
                <a:ext uri="{FF2B5EF4-FFF2-40B4-BE49-F238E27FC236}">
                  <a16:creationId xmlns:a16="http://schemas.microsoft.com/office/drawing/2014/main" id="{1D3A956C-9C94-421A-A27B-21182D65ECCB}"/>
                </a:ext>
              </a:extLst>
            </p:cNvPr>
            <p:cNvSpPr>
              <a:spLocks/>
            </p:cNvSpPr>
            <p:nvPr/>
          </p:nvSpPr>
          <p:spPr bwMode="auto">
            <a:xfrm>
              <a:off x="4883" y="3586"/>
              <a:ext cx="2" cy="26"/>
            </a:xfrm>
            <a:custGeom>
              <a:avLst/>
              <a:gdLst>
                <a:gd name="T0" fmla="*/ 0 w 1"/>
                <a:gd name="T1" fmla="*/ 0 h 11"/>
                <a:gd name="T2" fmla="*/ 0 w 1"/>
                <a:gd name="T3" fmla="*/ 1 h 11"/>
                <a:gd name="T4" fmla="*/ 0 w 1"/>
                <a:gd name="T5" fmla="*/ 2 h 11"/>
                <a:gd name="T6" fmla="*/ 0 w 1"/>
                <a:gd name="T7" fmla="*/ 5 h 11"/>
                <a:gd name="T8" fmla="*/ 1 w 1"/>
                <a:gd name="T9" fmla="*/ 9 h 11"/>
                <a:gd name="T10" fmla="*/ 1 w 1"/>
                <a:gd name="T11" fmla="*/ 10 h 11"/>
                <a:gd name="T12" fmla="*/ 1 w 1"/>
                <a:gd name="T13" fmla="*/ 11 h 11"/>
                <a:gd name="T14" fmla="*/ 0 w 1"/>
                <a:gd name="T15" fmla="*/ 0 h 11"/>
                <a:gd name="T16" fmla="*/ 0 w 1"/>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1">
                  <a:moveTo>
                    <a:pt x="0" y="0"/>
                  </a:moveTo>
                  <a:cubicBezTo>
                    <a:pt x="0" y="0"/>
                    <a:pt x="0" y="0"/>
                    <a:pt x="0" y="1"/>
                  </a:cubicBezTo>
                  <a:cubicBezTo>
                    <a:pt x="0" y="1"/>
                    <a:pt x="0" y="2"/>
                    <a:pt x="0" y="2"/>
                  </a:cubicBezTo>
                  <a:cubicBezTo>
                    <a:pt x="0" y="3"/>
                    <a:pt x="0" y="4"/>
                    <a:pt x="0" y="5"/>
                  </a:cubicBezTo>
                  <a:cubicBezTo>
                    <a:pt x="1" y="6"/>
                    <a:pt x="1" y="8"/>
                    <a:pt x="1" y="9"/>
                  </a:cubicBezTo>
                  <a:cubicBezTo>
                    <a:pt x="1" y="10"/>
                    <a:pt x="1" y="10"/>
                    <a:pt x="1" y="10"/>
                  </a:cubicBezTo>
                  <a:cubicBezTo>
                    <a:pt x="1" y="10"/>
                    <a:pt x="1" y="11"/>
                    <a:pt x="1" y="11"/>
                  </a:cubicBezTo>
                  <a:cubicBezTo>
                    <a:pt x="1" y="7"/>
                    <a:pt x="1" y="4"/>
                    <a:pt x="0" y="0"/>
                  </a:cubicBezTo>
                  <a:cubicBezTo>
                    <a:pt x="0" y="0"/>
                    <a:pt x="0" y="0"/>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4" name="Freeform 518">
              <a:extLst>
                <a:ext uri="{FF2B5EF4-FFF2-40B4-BE49-F238E27FC236}">
                  <a16:creationId xmlns:a16="http://schemas.microsoft.com/office/drawing/2014/main" id="{21F60D26-4669-44D9-988F-610B8DAF6063}"/>
                </a:ext>
              </a:extLst>
            </p:cNvPr>
            <p:cNvSpPr>
              <a:spLocks/>
            </p:cNvSpPr>
            <p:nvPr/>
          </p:nvSpPr>
          <p:spPr bwMode="auto">
            <a:xfrm>
              <a:off x="4320" y="3691"/>
              <a:ext cx="64" cy="93"/>
            </a:xfrm>
            <a:custGeom>
              <a:avLst/>
              <a:gdLst>
                <a:gd name="T0" fmla="*/ 0 w 27"/>
                <a:gd name="T1" fmla="*/ 0 h 39"/>
                <a:gd name="T2" fmla="*/ 13 w 27"/>
                <a:gd name="T3" fmla="*/ 31 h 39"/>
                <a:gd name="T4" fmla="*/ 13 w 27"/>
                <a:gd name="T5" fmla="*/ 32 h 39"/>
                <a:gd name="T6" fmla="*/ 14 w 27"/>
                <a:gd name="T7" fmla="*/ 33 h 39"/>
                <a:gd name="T8" fmla="*/ 17 w 27"/>
                <a:gd name="T9" fmla="*/ 39 h 39"/>
                <a:gd name="T10" fmla="*/ 27 w 27"/>
                <a:gd name="T11" fmla="*/ 39 h 39"/>
                <a:gd name="T12" fmla="*/ 27 w 27"/>
                <a:gd name="T13" fmla="*/ 39 h 39"/>
                <a:gd name="T14" fmla="*/ 24 w 27"/>
                <a:gd name="T15" fmla="*/ 35 h 39"/>
                <a:gd name="T16" fmla="*/ 23 w 27"/>
                <a:gd name="T17" fmla="*/ 32 h 39"/>
                <a:gd name="T18" fmla="*/ 21 w 27"/>
                <a:gd name="T19" fmla="*/ 30 h 39"/>
                <a:gd name="T20" fmla="*/ 19 w 27"/>
                <a:gd name="T21" fmla="*/ 25 h 39"/>
                <a:gd name="T22" fmla="*/ 11 w 27"/>
                <a:gd name="T23" fmla="*/ 3 h 39"/>
                <a:gd name="T24" fmla="*/ 0 w 27"/>
                <a:gd name="T25" fmla="*/ 0 h 39"/>
                <a:gd name="T26" fmla="*/ 0 w 27"/>
                <a:gd name="T2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9">
                  <a:moveTo>
                    <a:pt x="0" y="0"/>
                  </a:moveTo>
                  <a:cubicBezTo>
                    <a:pt x="3" y="11"/>
                    <a:pt x="8" y="21"/>
                    <a:pt x="13" y="31"/>
                  </a:cubicBezTo>
                  <a:cubicBezTo>
                    <a:pt x="13" y="32"/>
                    <a:pt x="13" y="32"/>
                    <a:pt x="13" y="32"/>
                  </a:cubicBezTo>
                  <a:cubicBezTo>
                    <a:pt x="13" y="32"/>
                    <a:pt x="13" y="33"/>
                    <a:pt x="14" y="33"/>
                  </a:cubicBezTo>
                  <a:cubicBezTo>
                    <a:pt x="15" y="37"/>
                    <a:pt x="17" y="39"/>
                    <a:pt x="17" y="39"/>
                  </a:cubicBezTo>
                  <a:cubicBezTo>
                    <a:pt x="20" y="39"/>
                    <a:pt x="23" y="39"/>
                    <a:pt x="27" y="39"/>
                  </a:cubicBezTo>
                  <a:cubicBezTo>
                    <a:pt x="27" y="39"/>
                    <a:pt x="27" y="39"/>
                    <a:pt x="27" y="39"/>
                  </a:cubicBezTo>
                  <a:cubicBezTo>
                    <a:pt x="26" y="38"/>
                    <a:pt x="25" y="36"/>
                    <a:pt x="24" y="35"/>
                  </a:cubicBezTo>
                  <a:cubicBezTo>
                    <a:pt x="23" y="32"/>
                    <a:pt x="23" y="32"/>
                    <a:pt x="23" y="32"/>
                  </a:cubicBezTo>
                  <a:cubicBezTo>
                    <a:pt x="22" y="31"/>
                    <a:pt x="22" y="31"/>
                    <a:pt x="21" y="30"/>
                  </a:cubicBezTo>
                  <a:cubicBezTo>
                    <a:pt x="20" y="28"/>
                    <a:pt x="19" y="26"/>
                    <a:pt x="19" y="25"/>
                  </a:cubicBezTo>
                  <a:cubicBezTo>
                    <a:pt x="15" y="18"/>
                    <a:pt x="13" y="10"/>
                    <a:pt x="11" y="3"/>
                  </a:cubicBezTo>
                  <a:cubicBezTo>
                    <a:pt x="7" y="2"/>
                    <a:pt x="4" y="1"/>
                    <a:pt x="0" y="0"/>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5" name="Freeform 519">
              <a:extLst>
                <a:ext uri="{FF2B5EF4-FFF2-40B4-BE49-F238E27FC236}">
                  <a16:creationId xmlns:a16="http://schemas.microsoft.com/office/drawing/2014/main" id="{4A77C8A6-45F5-4ED0-B08A-ED97B45345E0}"/>
                </a:ext>
              </a:extLst>
            </p:cNvPr>
            <p:cNvSpPr>
              <a:spLocks/>
            </p:cNvSpPr>
            <p:nvPr/>
          </p:nvSpPr>
          <p:spPr bwMode="auto">
            <a:xfrm>
              <a:off x="4313" y="3648"/>
              <a:ext cx="28" cy="35"/>
            </a:xfrm>
            <a:custGeom>
              <a:avLst/>
              <a:gdLst>
                <a:gd name="T0" fmla="*/ 0 w 12"/>
                <a:gd name="T1" fmla="*/ 0 h 15"/>
                <a:gd name="T2" fmla="*/ 2 w 12"/>
                <a:gd name="T3" fmla="*/ 11 h 15"/>
                <a:gd name="T4" fmla="*/ 11 w 12"/>
                <a:gd name="T5" fmla="*/ 14 h 15"/>
                <a:gd name="T6" fmla="*/ 12 w 12"/>
                <a:gd name="T7" fmla="*/ 15 h 15"/>
                <a:gd name="T8" fmla="*/ 10 w 12"/>
                <a:gd name="T9" fmla="*/ 4 h 15"/>
                <a:gd name="T10" fmla="*/ 0 w 12"/>
                <a:gd name="T11" fmla="*/ 0 h 15"/>
              </a:gdLst>
              <a:ahLst/>
              <a:cxnLst>
                <a:cxn ang="0">
                  <a:pos x="T0" y="T1"/>
                </a:cxn>
                <a:cxn ang="0">
                  <a:pos x="T2" y="T3"/>
                </a:cxn>
                <a:cxn ang="0">
                  <a:pos x="T4" y="T5"/>
                </a:cxn>
                <a:cxn ang="0">
                  <a:pos x="T6" y="T7"/>
                </a:cxn>
                <a:cxn ang="0">
                  <a:pos x="T8" y="T9"/>
                </a:cxn>
                <a:cxn ang="0">
                  <a:pos x="T10" y="T11"/>
                </a:cxn>
              </a:cxnLst>
              <a:rect l="0" t="0" r="r" b="b"/>
              <a:pathLst>
                <a:path w="12" h="15">
                  <a:moveTo>
                    <a:pt x="0" y="0"/>
                  </a:moveTo>
                  <a:cubicBezTo>
                    <a:pt x="0" y="4"/>
                    <a:pt x="1" y="8"/>
                    <a:pt x="2" y="11"/>
                  </a:cubicBezTo>
                  <a:cubicBezTo>
                    <a:pt x="5" y="12"/>
                    <a:pt x="8" y="13"/>
                    <a:pt x="11" y="14"/>
                  </a:cubicBezTo>
                  <a:cubicBezTo>
                    <a:pt x="12" y="14"/>
                    <a:pt x="12" y="14"/>
                    <a:pt x="12" y="15"/>
                  </a:cubicBezTo>
                  <a:cubicBezTo>
                    <a:pt x="11" y="11"/>
                    <a:pt x="10" y="7"/>
                    <a:pt x="10" y="4"/>
                  </a:cubicBezTo>
                  <a:cubicBezTo>
                    <a:pt x="7" y="2"/>
                    <a:pt x="3" y="1"/>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6" name="Freeform 520">
              <a:extLst>
                <a:ext uri="{FF2B5EF4-FFF2-40B4-BE49-F238E27FC236}">
                  <a16:creationId xmlns:a16="http://schemas.microsoft.com/office/drawing/2014/main" id="{36E488F7-7E87-429D-B6F5-E2E25D8D302B}"/>
                </a:ext>
              </a:extLst>
            </p:cNvPr>
            <p:cNvSpPr>
              <a:spLocks/>
            </p:cNvSpPr>
            <p:nvPr/>
          </p:nvSpPr>
          <p:spPr bwMode="auto">
            <a:xfrm>
              <a:off x="4370" y="3800"/>
              <a:ext cx="29" cy="27"/>
            </a:xfrm>
            <a:custGeom>
              <a:avLst/>
              <a:gdLst>
                <a:gd name="T0" fmla="*/ 4 w 12"/>
                <a:gd name="T1" fmla="*/ 0 h 11"/>
                <a:gd name="T2" fmla="*/ 4 w 12"/>
                <a:gd name="T3" fmla="*/ 0 h 11"/>
                <a:gd name="T4" fmla="*/ 0 w 12"/>
                <a:gd name="T5" fmla="*/ 0 h 11"/>
                <a:gd name="T6" fmla="*/ 3 w 12"/>
                <a:gd name="T7" fmla="*/ 5 h 11"/>
                <a:gd name="T8" fmla="*/ 3 w 12"/>
                <a:gd name="T9" fmla="*/ 5 h 11"/>
                <a:gd name="T10" fmla="*/ 3 w 12"/>
                <a:gd name="T11" fmla="*/ 5 h 11"/>
                <a:gd name="T12" fmla="*/ 5 w 12"/>
                <a:gd name="T13" fmla="*/ 8 h 11"/>
                <a:gd name="T14" fmla="*/ 6 w 12"/>
                <a:gd name="T15" fmla="*/ 9 h 11"/>
                <a:gd name="T16" fmla="*/ 7 w 12"/>
                <a:gd name="T17" fmla="*/ 11 h 11"/>
                <a:gd name="T18" fmla="*/ 9 w 12"/>
                <a:gd name="T19" fmla="*/ 11 h 11"/>
                <a:gd name="T20" fmla="*/ 12 w 12"/>
                <a:gd name="T21" fmla="*/ 11 h 11"/>
                <a:gd name="T22" fmla="*/ 11 w 12"/>
                <a:gd name="T23" fmla="*/ 5 h 11"/>
                <a:gd name="T24" fmla="*/ 9 w 12"/>
                <a:gd name="T25" fmla="*/ 0 h 11"/>
                <a:gd name="T26" fmla="*/ 9 w 12"/>
                <a:gd name="T27" fmla="*/ 0 h 11"/>
                <a:gd name="T28" fmla="*/ 4 w 12"/>
                <a:gd name="T2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1">
                  <a:moveTo>
                    <a:pt x="4" y="0"/>
                  </a:moveTo>
                  <a:cubicBezTo>
                    <a:pt x="4" y="0"/>
                    <a:pt x="4" y="0"/>
                    <a:pt x="4" y="0"/>
                  </a:cubicBezTo>
                  <a:cubicBezTo>
                    <a:pt x="3" y="0"/>
                    <a:pt x="1" y="0"/>
                    <a:pt x="0" y="0"/>
                  </a:cubicBezTo>
                  <a:cubicBezTo>
                    <a:pt x="0" y="0"/>
                    <a:pt x="1" y="2"/>
                    <a:pt x="3" y="5"/>
                  </a:cubicBezTo>
                  <a:cubicBezTo>
                    <a:pt x="3" y="5"/>
                    <a:pt x="3" y="5"/>
                    <a:pt x="3" y="5"/>
                  </a:cubicBezTo>
                  <a:cubicBezTo>
                    <a:pt x="3" y="5"/>
                    <a:pt x="3" y="5"/>
                    <a:pt x="3" y="5"/>
                  </a:cubicBezTo>
                  <a:cubicBezTo>
                    <a:pt x="4" y="6"/>
                    <a:pt x="4" y="7"/>
                    <a:pt x="5" y="8"/>
                  </a:cubicBezTo>
                  <a:cubicBezTo>
                    <a:pt x="5" y="8"/>
                    <a:pt x="6" y="9"/>
                    <a:pt x="6" y="9"/>
                  </a:cubicBezTo>
                  <a:cubicBezTo>
                    <a:pt x="7" y="10"/>
                    <a:pt x="7" y="11"/>
                    <a:pt x="7" y="11"/>
                  </a:cubicBezTo>
                  <a:cubicBezTo>
                    <a:pt x="8" y="11"/>
                    <a:pt x="8" y="11"/>
                    <a:pt x="9" y="11"/>
                  </a:cubicBezTo>
                  <a:cubicBezTo>
                    <a:pt x="10" y="11"/>
                    <a:pt x="11" y="11"/>
                    <a:pt x="12" y="11"/>
                  </a:cubicBezTo>
                  <a:cubicBezTo>
                    <a:pt x="12" y="9"/>
                    <a:pt x="11" y="7"/>
                    <a:pt x="11" y="5"/>
                  </a:cubicBezTo>
                  <a:cubicBezTo>
                    <a:pt x="10" y="3"/>
                    <a:pt x="9" y="1"/>
                    <a:pt x="9" y="0"/>
                  </a:cubicBezTo>
                  <a:cubicBezTo>
                    <a:pt x="9" y="0"/>
                    <a:pt x="9" y="0"/>
                    <a:pt x="9" y="0"/>
                  </a:cubicBezTo>
                  <a:cubicBezTo>
                    <a:pt x="7" y="0"/>
                    <a:pt x="6" y="0"/>
                    <a:pt x="4"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7" name="Freeform 521">
              <a:extLst>
                <a:ext uri="{FF2B5EF4-FFF2-40B4-BE49-F238E27FC236}">
                  <a16:creationId xmlns:a16="http://schemas.microsoft.com/office/drawing/2014/main" id="{B037DFB8-38A2-4520-BB7F-E5B1BFE3D35B}"/>
                </a:ext>
              </a:extLst>
            </p:cNvPr>
            <p:cNvSpPr>
              <a:spLocks/>
            </p:cNvSpPr>
            <p:nvPr/>
          </p:nvSpPr>
          <p:spPr bwMode="auto">
            <a:xfrm>
              <a:off x="4372" y="3361"/>
              <a:ext cx="79" cy="81"/>
            </a:xfrm>
            <a:custGeom>
              <a:avLst/>
              <a:gdLst>
                <a:gd name="T0" fmla="*/ 33 w 33"/>
                <a:gd name="T1" fmla="*/ 0 h 34"/>
                <a:gd name="T2" fmla="*/ 30 w 33"/>
                <a:gd name="T3" fmla="*/ 2 h 34"/>
                <a:gd name="T4" fmla="*/ 29 w 33"/>
                <a:gd name="T5" fmla="*/ 3 h 34"/>
                <a:gd name="T6" fmla="*/ 14 w 33"/>
                <a:gd name="T7" fmla="*/ 15 h 34"/>
                <a:gd name="T8" fmla="*/ 11 w 33"/>
                <a:gd name="T9" fmla="*/ 18 h 34"/>
                <a:gd name="T10" fmla="*/ 5 w 33"/>
                <a:gd name="T11" fmla="*/ 24 h 34"/>
                <a:gd name="T12" fmla="*/ 5 w 33"/>
                <a:gd name="T13" fmla="*/ 24 h 34"/>
                <a:gd name="T14" fmla="*/ 5 w 33"/>
                <a:gd name="T15" fmla="*/ 24 h 34"/>
                <a:gd name="T16" fmla="*/ 2 w 33"/>
                <a:gd name="T17" fmla="*/ 28 h 34"/>
                <a:gd name="T18" fmla="*/ 1 w 33"/>
                <a:gd name="T19" fmla="*/ 28 h 34"/>
                <a:gd name="T20" fmla="*/ 0 w 33"/>
                <a:gd name="T21" fmla="*/ 29 h 34"/>
                <a:gd name="T22" fmla="*/ 0 w 33"/>
                <a:gd name="T23" fmla="*/ 29 h 34"/>
                <a:gd name="T24" fmla="*/ 2 w 33"/>
                <a:gd name="T25" fmla="*/ 34 h 34"/>
                <a:gd name="T26" fmla="*/ 2 w 33"/>
                <a:gd name="T27" fmla="*/ 34 h 34"/>
                <a:gd name="T28" fmla="*/ 6 w 33"/>
                <a:gd name="T29" fmla="*/ 28 h 34"/>
                <a:gd name="T30" fmla="*/ 33 w 33"/>
                <a:gd name="T31" fmla="*/ 5 h 34"/>
                <a:gd name="T32" fmla="*/ 33 w 33"/>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34">
                  <a:moveTo>
                    <a:pt x="33" y="0"/>
                  </a:moveTo>
                  <a:cubicBezTo>
                    <a:pt x="32" y="1"/>
                    <a:pt x="31" y="2"/>
                    <a:pt x="30" y="2"/>
                  </a:cubicBezTo>
                  <a:cubicBezTo>
                    <a:pt x="30" y="2"/>
                    <a:pt x="29" y="3"/>
                    <a:pt x="29" y="3"/>
                  </a:cubicBezTo>
                  <a:cubicBezTo>
                    <a:pt x="24" y="6"/>
                    <a:pt x="19" y="10"/>
                    <a:pt x="14" y="15"/>
                  </a:cubicBezTo>
                  <a:cubicBezTo>
                    <a:pt x="13" y="16"/>
                    <a:pt x="12" y="17"/>
                    <a:pt x="11" y="18"/>
                  </a:cubicBezTo>
                  <a:cubicBezTo>
                    <a:pt x="9" y="20"/>
                    <a:pt x="7" y="22"/>
                    <a:pt x="5" y="24"/>
                  </a:cubicBezTo>
                  <a:cubicBezTo>
                    <a:pt x="5" y="24"/>
                    <a:pt x="5" y="24"/>
                    <a:pt x="5" y="24"/>
                  </a:cubicBezTo>
                  <a:cubicBezTo>
                    <a:pt x="5" y="24"/>
                    <a:pt x="5" y="24"/>
                    <a:pt x="5" y="24"/>
                  </a:cubicBezTo>
                  <a:cubicBezTo>
                    <a:pt x="4" y="25"/>
                    <a:pt x="3" y="26"/>
                    <a:pt x="2" y="28"/>
                  </a:cubicBezTo>
                  <a:cubicBezTo>
                    <a:pt x="2" y="28"/>
                    <a:pt x="1" y="28"/>
                    <a:pt x="1" y="28"/>
                  </a:cubicBezTo>
                  <a:cubicBezTo>
                    <a:pt x="1" y="28"/>
                    <a:pt x="0" y="29"/>
                    <a:pt x="0" y="29"/>
                  </a:cubicBezTo>
                  <a:cubicBezTo>
                    <a:pt x="0" y="29"/>
                    <a:pt x="0" y="29"/>
                    <a:pt x="0" y="29"/>
                  </a:cubicBezTo>
                  <a:cubicBezTo>
                    <a:pt x="1" y="31"/>
                    <a:pt x="1" y="32"/>
                    <a:pt x="2" y="34"/>
                  </a:cubicBezTo>
                  <a:cubicBezTo>
                    <a:pt x="2" y="34"/>
                    <a:pt x="2" y="34"/>
                    <a:pt x="2" y="34"/>
                  </a:cubicBezTo>
                  <a:cubicBezTo>
                    <a:pt x="3" y="32"/>
                    <a:pt x="4" y="30"/>
                    <a:pt x="6" y="28"/>
                  </a:cubicBezTo>
                  <a:cubicBezTo>
                    <a:pt x="13" y="19"/>
                    <a:pt x="23" y="12"/>
                    <a:pt x="33" y="5"/>
                  </a:cubicBezTo>
                  <a:cubicBezTo>
                    <a:pt x="33" y="4"/>
                    <a:pt x="33" y="2"/>
                    <a:pt x="33"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8" name="Freeform 522">
              <a:extLst>
                <a:ext uri="{FF2B5EF4-FFF2-40B4-BE49-F238E27FC236}">
                  <a16:creationId xmlns:a16="http://schemas.microsoft.com/office/drawing/2014/main" id="{0971E800-928C-45DD-9DA4-63B1A0CE9DCB}"/>
                </a:ext>
              </a:extLst>
            </p:cNvPr>
            <p:cNvSpPr>
              <a:spLocks/>
            </p:cNvSpPr>
            <p:nvPr/>
          </p:nvSpPr>
          <p:spPr bwMode="auto">
            <a:xfrm>
              <a:off x="4463" y="3340"/>
              <a:ext cx="29" cy="26"/>
            </a:xfrm>
            <a:custGeom>
              <a:avLst/>
              <a:gdLst>
                <a:gd name="T0" fmla="*/ 12 w 12"/>
                <a:gd name="T1" fmla="*/ 0 h 11"/>
                <a:gd name="T2" fmla="*/ 9 w 12"/>
                <a:gd name="T3" fmla="*/ 1 h 11"/>
                <a:gd name="T4" fmla="*/ 3 w 12"/>
                <a:gd name="T5" fmla="*/ 5 h 11"/>
                <a:gd name="T6" fmla="*/ 2 w 12"/>
                <a:gd name="T7" fmla="*/ 5 h 11"/>
                <a:gd name="T8" fmla="*/ 1 w 12"/>
                <a:gd name="T9" fmla="*/ 5 h 11"/>
                <a:gd name="T10" fmla="*/ 0 w 12"/>
                <a:gd name="T11" fmla="*/ 6 h 11"/>
                <a:gd name="T12" fmla="*/ 1 w 12"/>
                <a:gd name="T13" fmla="*/ 11 h 11"/>
                <a:gd name="T14" fmla="*/ 4 w 12"/>
                <a:gd name="T15" fmla="*/ 9 h 11"/>
                <a:gd name="T16" fmla="*/ 11 w 12"/>
                <a:gd name="T17" fmla="*/ 6 h 11"/>
                <a:gd name="T18" fmla="*/ 12 w 12"/>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1">
                  <a:moveTo>
                    <a:pt x="12" y="0"/>
                  </a:moveTo>
                  <a:cubicBezTo>
                    <a:pt x="12" y="0"/>
                    <a:pt x="11" y="1"/>
                    <a:pt x="9" y="1"/>
                  </a:cubicBezTo>
                  <a:cubicBezTo>
                    <a:pt x="3" y="5"/>
                    <a:pt x="3" y="5"/>
                    <a:pt x="3" y="5"/>
                  </a:cubicBezTo>
                  <a:cubicBezTo>
                    <a:pt x="2" y="5"/>
                    <a:pt x="2" y="5"/>
                    <a:pt x="2" y="5"/>
                  </a:cubicBezTo>
                  <a:cubicBezTo>
                    <a:pt x="2" y="5"/>
                    <a:pt x="2" y="5"/>
                    <a:pt x="1" y="5"/>
                  </a:cubicBezTo>
                  <a:cubicBezTo>
                    <a:pt x="1" y="6"/>
                    <a:pt x="0" y="6"/>
                    <a:pt x="0" y="6"/>
                  </a:cubicBezTo>
                  <a:cubicBezTo>
                    <a:pt x="1" y="7"/>
                    <a:pt x="1" y="9"/>
                    <a:pt x="1" y="11"/>
                  </a:cubicBezTo>
                  <a:cubicBezTo>
                    <a:pt x="2" y="10"/>
                    <a:pt x="3" y="10"/>
                    <a:pt x="4" y="9"/>
                  </a:cubicBezTo>
                  <a:cubicBezTo>
                    <a:pt x="7" y="8"/>
                    <a:pt x="9" y="7"/>
                    <a:pt x="11" y="6"/>
                  </a:cubicBezTo>
                  <a:cubicBezTo>
                    <a:pt x="11" y="4"/>
                    <a:pt x="12" y="2"/>
                    <a:pt x="12"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9" name="Freeform 523">
              <a:extLst>
                <a:ext uri="{FF2B5EF4-FFF2-40B4-BE49-F238E27FC236}">
                  <a16:creationId xmlns:a16="http://schemas.microsoft.com/office/drawing/2014/main" id="{C4DC6D3E-4AFE-4BA5-B346-04D04E569B2B}"/>
                </a:ext>
              </a:extLst>
            </p:cNvPr>
            <p:cNvSpPr>
              <a:spLocks/>
            </p:cNvSpPr>
            <p:nvPr/>
          </p:nvSpPr>
          <p:spPr bwMode="auto">
            <a:xfrm>
              <a:off x="4341" y="3447"/>
              <a:ext cx="24" cy="43"/>
            </a:xfrm>
            <a:custGeom>
              <a:avLst/>
              <a:gdLst>
                <a:gd name="T0" fmla="*/ 8 w 10"/>
                <a:gd name="T1" fmla="*/ 0 h 18"/>
                <a:gd name="T2" fmla="*/ 8 w 10"/>
                <a:gd name="T3" fmla="*/ 0 h 18"/>
                <a:gd name="T4" fmla="*/ 7 w 10"/>
                <a:gd name="T5" fmla="*/ 1 h 18"/>
                <a:gd name="T6" fmla="*/ 6 w 10"/>
                <a:gd name="T7" fmla="*/ 3 h 18"/>
                <a:gd name="T8" fmla="*/ 4 w 10"/>
                <a:gd name="T9" fmla="*/ 5 h 18"/>
                <a:gd name="T10" fmla="*/ 4 w 10"/>
                <a:gd name="T11" fmla="*/ 5 h 18"/>
                <a:gd name="T12" fmla="*/ 0 w 10"/>
                <a:gd name="T13" fmla="*/ 12 h 18"/>
                <a:gd name="T14" fmla="*/ 3 w 10"/>
                <a:gd name="T15" fmla="*/ 18 h 18"/>
                <a:gd name="T16" fmla="*/ 10 w 10"/>
                <a:gd name="T17" fmla="*/ 4 h 18"/>
                <a:gd name="T18" fmla="*/ 10 w 10"/>
                <a:gd name="T19" fmla="*/ 3 h 18"/>
                <a:gd name="T20" fmla="*/ 8 w 10"/>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8">
                  <a:moveTo>
                    <a:pt x="8" y="0"/>
                  </a:moveTo>
                  <a:cubicBezTo>
                    <a:pt x="8" y="0"/>
                    <a:pt x="8" y="0"/>
                    <a:pt x="8" y="0"/>
                  </a:cubicBezTo>
                  <a:cubicBezTo>
                    <a:pt x="8" y="0"/>
                    <a:pt x="7" y="1"/>
                    <a:pt x="7" y="1"/>
                  </a:cubicBezTo>
                  <a:cubicBezTo>
                    <a:pt x="7" y="2"/>
                    <a:pt x="6" y="2"/>
                    <a:pt x="6" y="3"/>
                  </a:cubicBezTo>
                  <a:cubicBezTo>
                    <a:pt x="6" y="3"/>
                    <a:pt x="5" y="4"/>
                    <a:pt x="4" y="5"/>
                  </a:cubicBezTo>
                  <a:cubicBezTo>
                    <a:pt x="4" y="5"/>
                    <a:pt x="4" y="5"/>
                    <a:pt x="4" y="5"/>
                  </a:cubicBezTo>
                  <a:cubicBezTo>
                    <a:pt x="2" y="8"/>
                    <a:pt x="0" y="12"/>
                    <a:pt x="0" y="12"/>
                  </a:cubicBezTo>
                  <a:cubicBezTo>
                    <a:pt x="1" y="13"/>
                    <a:pt x="2" y="16"/>
                    <a:pt x="3" y="18"/>
                  </a:cubicBezTo>
                  <a:cubicBezTo>
                    <a:pt x="5" y="13"/>
                    <a:pt x="8" y="9"/>
                    <a:pt x="10" y="4"/>
                  </a:cubicBezTo>
                  <a:cubicBezTo>
                    <a:pt x="10" y="4"/>
                    <a:pt x="10" y="4"/>
                    <a:pt x="10" y="3"/>
                  </a:cubicBezTo>
                  <a:cubicBezTo>
                    <a:pt x="9" y="2"/>
                    <a:pt x="9" y="1"/>
                    <a:pt x="8"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0" name="Freeform 524">
              <a:extLst>
                <a:ext uri="{FF2B5EF4-FFF2-40B4-BE49-F238E27FC236}">
                  <a16:creationId xmlns:a16="http://schemas.microsoft.com/office/drawing/2014/main" id="{8A734ED2-7C96-4072-B7AA-06E994364DAF}"/>
                </a:ext>
              </a:extLst>
            </p:cNvPr>
            <p:cNvSpPr>
              <a:spLocks/>
            </p:cNvSpPr>
            <p:nvPr/>
          </p:nvSpPr>
          <p:spPr bwMode="auto">
            <a:xfrm>
              <a:off x="4714" y="3352"/>
              <a:ext cx="88" cy="67"/>
            </a:xfrm>
            <a:custGeom>
              <a:avLst/>
              <a:gdLst>
                <a:gd name="T0" fmla="*/ 2 w 37"/>
                <a:gd name="T1" fmla="*/ 0 h 28"/>
                <a:gd name="T2" fmla="*/ 0 w 37"/>
                <a:gd name="T3" fmla="*/ 1 h 28"/>
                <a:gd name="T4" fmla="*/ 10 w 37"/>
                <a:gd name="T5" fmla="*/ 6 h 28"/>
                <a:gd name="T6" fmla="*/ 28 w 37"/>
                <a:gd name="T7" fmla="*/ 21 h 28"/>
                <a:gd name="T8" fmla="*/ 35 w 37"/>
                <a:gd name="T9" fmla="*/ 28 h 28"/>
                <a:gd name="T10" fmla="*/ 37 w 37"/>
                <a:gd name="T11" fmla="*/ 28 h 28"/>
                <a:gd name="T12" fmla="*/ 34 w 37"/>
                <a:gd name="T13" fmla="*/ 25 h 28"/>
                <a:gd name="T14" fmla="*/ 33 w 37"/>
                <a:gd name="T15" fmla="*/ 24 h 28"/>
                <a:gd name="T16" fmla="*/ 32 w 37"/>
                <a:gd name="T17" fmla="*/ 23 h 28"/>
                <a:gd name="T18" fmla="*/ 31 w 37"/>
                <a:gd name="T19" fmla="*/ 21 h 28"/>
                <a:gd name="T20" fmla="*/ 29 w 37"/>
                <a:gd name="T21" fmla="*/ 20 h 28"/>
                <a:gd name="T22" fmla="*/ 29 w 37"/>
                <a:gd name="T23" fmla="*/ 19 h 28"/>
                <a:gd name="T24" fmla="*/ 23 w 37"/>
                <a:gd name="T25" fmla="*/ 14 h 28"/>
                <a:gd name="T26" fmla="*/ 22 w 37"/>
                <a:gd name="T27" fmla="*/ 14 h 28"/>
                <a:gd name="T28" fmla="*/ 21 w 37"/>
                <a:gd name="T29" fmla="*/ 12 h 28"/>
                <a:gd name="T30" fmla="*/ 20 w 37"/>
                <a:gd name="T31" fmla="*/ 12 h 28"/>
                <a:gd name="T32" fmla="*/ 19 w 37"/>
                <a:gd name="T33" fmla="*/ 11 h 28"/>
                <a:gd name="T34" fmla="*/ 16 w 37"/>
                <a:gd name="T35" fmla="*/ 9 h 28"/>
                <a:gd name="T36" fmla="*/ 16 w 37"/>
                <a:gd name="T37" fmla="*/ 9 h 28"/>
                <a:gd name="T38" fmla="*/ 12 w 37"/>
                <a:gd name="T39" fmla="*/ 6 h 28"/>
                <a:gd name="T40" fmla="*/ 8 w 37"/>
                <a:gd name="T41" fmla="*/ 4 h 28"/>
                <a:gd name="T42" fmla="*/ 8 w 37"/>
                <a:gd name="T43" fmla="*/ 4 h 28"/>
                <a:gd name="T44" fmla="*/ 6 w 37"/>
                <a:gd name="T45" fmla="*/ 2 h 28"/>
                <a:gd name="T46" fmla="*/ 3 w 37"/>
                <a:gd name="T47" fmla="*/ 0 h 28"/>
                <a:gd name="T48" fmla="*/ 2 w 37"/>
                <a:gd name="T49" fmla="*/ 0 h 28"/>
                <a:gd name="T50" fmla="*/ 2 w 37"/>
                <a:gd name="T5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 h="28">
                  <a:moveTo>
                    <a:pt x="2" y="0"/>
                  </a:moveTo>
                  <a:cubicBezTo>
                    <a:pt x="1" y="0"/>
                    <a:pt x="1" y="1"/>
                    <a:pt x="0" y="1"/>
                  </a:cubicBezTo>
                  <a:cubicBezTo>
                    <a:pt x="4" y="2"/>
                    <a:pt x="7" y="4"/>
                    <a:pt x="10" y="6"/>
                  </a:cubicBezTo>
                  <a:cubicBezTo>
                    <a:pt x="17" y="11"/>
                    <a:pt x="22" y="15"/>
                    <a:pt x="28" y="21"/>
                  </a:cubicBezTo>
                  <a:cubicBezTo>
                    <a:pt x="30" y="24"/>
                    <a:pt x="33" y="26"/>
                    <a:pt x="35" y="28"/>
                  </a:cubicBezTo>
                  <a:cubicBezTo>
                    <a:pt x="35" y="28"/>
                    <a:pt x="36" y="28"/>
                    <a:pt x="37" y="28"/>
                  </a:cubicBezTo>
                  <a:cubicBezTo>
                    <a:pt x="37" y="28"/>
                    <a:pt x="36" y="27"/>
                    <a:pt x="34" y="25"/>
                  </a:cubicBezTo>
                  <a:cubicBezTo>
                    <a:pt x="34" y="25"/>
                    <a:pt x="33" y="24"/>
                    <a:pt x="33" y="24"/>
                  </a:cubicBezTo>
                  <a:cubicBezTo>
                    <a:pt x="33" y="23"/>
                    <a:pt x="32" y="23"/>
                    <a:pt x="32" y="23"/>
                  </a:cubicBezTo>
                  <a:cubicBezTo>
                    <a:pt x="32" y="22"/>
                    <a:pt x="31" y="22"/>
                    <a:pt x="31" y="21"/>
                  </a:cubicBezTo>
                  <a:cubicBezTo>
                    <a:pt x="30" y="21"/>
                    <a:pt x="30" y="21"/>
                    <a:pt x="29" y="20"/>
                  </a:cubicBezTo>
                  <a:cubicBezTo>
                    <a:pt x="29" y="20"/>
                    <a:pt x="29" y="20"/>
                    <a:pt x="29" y="19"/>
                  </a:cubicBezTo>
                  <a:cubicBezTo>
                    <a:pt x="23" y="14"/>
                    <a:pt x="23" y="14"/>
                    <a:pt x="23" y="14"/>
                  </a:cubicBezTo>
                  <a:cubicBezTo>
                    <a:pt x="22" y="14"/>
                    <a:pt x="22" y="14"/>
                    <a:pt x="22" y="14"/>
                  </a:cubicBezTo>
                  <a:cubicBezTo>
                    <a:pt x="22" y="13"/>
                    <a:pt x="21" y="13"/>
                    <a:pt x="21" y="12"/>
                  </a:cubicBezTo>
                  <a:cubicBezTo>
                    <a:pt x="20" y="12"/>
                    <a:pt x="20" y="12"/>
                    <a:pt x="20" y="12"/>
                  </a:cubicBezTo>
                  <a:cubicBezTo>
                    <a:pt x="20" y="12"/>
                    <a:pt x="20" y="12"/>
                    <a:pt x="19" y="11"/>
                  </a:cubicBezTo>
                  <a:cubicBezTo>
                    <a:pt x="16" y="9"/>
                    <a:pt x="16" y="9"/>
                    <a:pt x="16" y="9"/>
                  </a:cubicBezTo>
                  <a:cubicBezTo>
                    <a:pt x="16" y="9"/>
                    <a:pt x="16" y="9"/>
                    <a:pt x="16" y="9"/>
                  </a:cubicBezTo>
                  <a:cubicBezTo>
                    <a:pt x="15" y="8"/>
                    <a:pt x="13" y="7"/>
                    <a:pt x="12" y="6"/>
                  </a:cubicBezTo>
                  <a:cubicBezTo>
                    <a:pt x="11" y="5"/>
                    <a:pt x="9" y="4"/>
                    <a:pt x="8" y="4"/>
                  </a:cubicBezTo>
                  <a:cubicBezTo>
                    <a:pt x="8" y="4"/>
                    <a:pt x="8" y="4"/>
                    <a:pt x="8" y="4"/>
                  </a:cubicBezTo>
                  <a:cubicBezTo>
                    <a:pt x="7" y="3"/>
                    <a:pt x="7" y="3"/>
                    <a:pt x="6" y="2"/>
                  </a:cubicBezTo>
                  <a:cubicBezTo>
                    <a:pt x="5" y="2"/>
                    <a:pt x="4" y="1"/>
                    <a:pt x="3" y="0"/>
                  </a:cubicBezTo>
                  <a:cubicBezTo>
                    <a:pt x="3" y="0"/>
                    <a:pt x="2" y="0"/>
                    <a:pt x="2" y="0"/>
                  </a:cubicBezTo>
                  <a:cubicBezTo>
                    <a:pt x="2" y="0"/>
                    <a:pt x="2" y="0"/>
                    <a:pt x="2"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1" name="Freeform 525">
              <a:extLst>
                <a:ext uri="{FF2B5EF4-FFF2-40B4-BE49-F238E27FC236}">
                  <a16:creationId xmlns:a16="http://schemas.microsoft.com/office/drawing/2014/main" id="{67D9E27D-2B39-4FEA-9A24-9C8C77064CA2}"/>
                </a:ext>
              </a:extLst>
            </p:cNvPr>
            <p:cNvSpPr>
              <a:spLocks/>
            </p:cNvSpPr>
            <p:nvPr/>
          </p:nvSpPr>
          <p:spPr bwMode="auto">
            <a:xfrm>
              <a:off x="4807" y="3430"/>
              <a:ext cx="21" cy="24"/>
            </a:xfrm>
            <a:custGeom>
              <a:avLst/>
              <a:gdLst>
                <a:gd name="T0" fmla="*/ 2 w 9"/>
                <a:gd name="T1" fmla="*/ 0 h 10"/>
                <a:gd name="T2" fmla="*/ 0 w 9"/>
                <a:gd name="T3" fmla="*/ 1 h 10"/>
                <a:gd name="T4" fmla="*/ 0 w 9"/>
                <a:gd name="T5" fmla="*/ 1 h 10"/>
                <a:gd name="T6" fmla="*/ 8 w 9"/>
                <a:gd name="T7" fmla="*/ 10 h 10"/>
                <a:gd name="T8" fmla="*/ 9 w 9"/>
                <a:gd name="T9" fmla="*/ 10 h 10"/>
                <a:gd name="T10" fmla="*/ 9 w 9"/>
                <a:gd name="T11" fmla="*/ 10 h 10"/>
                <a:gd name="T12" fmla="*/ 8 w 9"/>
                <a:gd name="T13" fmla="*/ 9 h 10"/>
                <a:gd name="T14" fmla="*/ 8 w 9"/>
                <a:gd name="T15" fmla="*/ 9 h 10"/>
                <a:gd name="T16" fmla="*/ 7 w 9"/>
                <a:gd name="T17" fmla="*/ 7 h 10"/>
                <a:gd name="T18" fmla="*/ 6 w 9"/>
                <a:gd name="T19" fmla="*/ 5 h 10"/>
                <a:gd name="T20" fmla="*/ 2 w 9"/>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0">
                  <a:moveTo>
                    <a:pt x="2" y="0"/>
                  </a:moveTo>
                  <a:cubicBezTo>
                    <a:pt x="1" y="0"/>
                    <a:pt x="1" y="0"/>
                    <a:pt x="0" y="1"/>
                  </a:cubicBezTo>
                  <a:cubicBezTo>
                    <a:pt x="0" y="1"/>
                    <a:pt x="0" y="1"/>
                    <a:pt x="0" y="1"/>
                  </a:cubicBezTo>
                  <a:cubicBezTo>
                    <a:pt x="3" y="4"/>
                    <a:pt x="5" y="7"/>
                    <a:pt x="8" y="10"/>
                  </a:cubicBezTo>
                  <a:cubicBezTo>
                    <a:pt x="8" y="10"/>
                    <a:pt x="9" y="10"/>
                    <a:pt x="9" y="10"/>
                  </a:cubicBezTo>
                  <a:cubicBezTo>
                    <a:pt x="9" y="10"/>
                    <a:pt x="9" y="10"/>
                    <a:pt x="9" y="10"/>
                  </a:cubicBezTo>
                  <a:cubicBezTo>
                    <a:pt x="9" y="9"/>
                    <a:pt x="9" y="9"/>
                    <a:pt x="8" y="9"/>
                  </a:cubicBezTo>
                  <a:cubicBezTo>
                    <a:pt x="8" y="9"/>
                    <a:pt x="8" y="9"/>
                    <a:pt x="8" y="9"/>
                  </a:cubicBezTo>
                  <a:cubicBezTo>
                    <a:pt x="8" y="8"/>
                    <a:pt x="8" y="8"/>
                    <a:pt x="7" y="7"/>
                  </a:cubicBezTo>
                  <a:cubicBezTo>
                    <a:pt x="7" y="7"/>
                    <a:pt x="6" y="6"/>
                    <a:pt x="6" y="5"/>
                  </a:cubicBezTo>
                  <a:cubicBezTo>
                    <a:pt x="2" y="0"/>
                    <a:pt x="2" y="0"/>
                    <a:pt x="2"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2" name="Freeform 526">
              <a:extLst>
                <a:ext uri="{FF2B5EF4-FFF2-40B4-BE49-F238E27FC236}">
                  <a16:creationId xmlns:a16="http://schemas.microsoft.com/office/drawing/2014/main" id="{56146EA7-B34B-43C4-B700-EE1F81E22F8B}"/>
                </a:ext>
              </a:extLst>
            </p:cNvPr>
            <p:cNvSpPr>
              <a:spLocks/>
            </p:cNvSpPr>
            <p:nvPr/>
          </p:nvSpPr>
          <p:spPr bwMode="auto">
            <a:xfrm>
              <a:off x="4661" y="3330"/>
              <a:ext cx="38" cy="15"/>
            </a:xfrm>
            <a:custGeom>
              <a:avLst/>
              <a:gdLst>
                <a:gd name="T0" fmla="*/ 3 w 16"/>
                <a:gd name="T1" fmla="*/ 0 h 6"/>
                <a:gd name="T2" fmla="*/ 0 w 16"/>
                <a:gd name="T3" fmla="*/ 2 h 6"/>
                <a:gd name="T4" fmla="*/ 12 w 16"/>
                <a:gd name="T5" fmla="*/ 6 h 6"/>
                <a:gd name="T6" fmla="*/ 15 w 16"/>
                <a:gd name="T7" fmla="*/ 6 h 6"/>
                <a:gd name="T8" fmla="*/ 16 w 16"/>
                <a:gd name="T9" fmla="*/ 5 h 6"/>
                <a:gd name="T10" fmla="*/ 13 w 16"/>
                <a:gd name="T11" fmla="*/ 4 h 6"/>
                <a:gd name="T12" fmla="*/ 10 w 16"/>
                <a:gd name="T13" fmla="*/ 3 h 6"/>
                <a:gd name="T14" fmla="*/ 5 w 16"/>
                <a:gd name="T15" fmla="*/ 1 h 6"/>
                <a:gd name="T16" fmla="*/ 3 w 1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6">
                  <a:moveTo>
                    <a:pt x="3" y="0"/>
                  </a:moveTo>
                  <a:cubicBezTo>
                    <a:pt x="2" y="1"/>
                    <a:pt x="1" y="2"/>
                    <a:pt x="0" y="2"/>
                  </a:cubicBezTo>
                  <a:cubicBezTo>
                    <a:pt x="4" y="3"/>
                    <a:pt x="8" y="4"/>
                    <a:pt x="12" y="6"/>
                  </a:cubicBezTo>
                  <a:cubicBezTo>
                    <a:pt x="13" y="6"/>
                    <a:pt x="14" y="6"/>
                    <a:pt x="15" y="6"/>
                  </a:cubicBezTo>
                  <a:cubicBezTo>
                    <a:pt x="15" y="6"/>
                    <a:pt x="16" y="6"/>
                    <a:pt x="16" y="5"/>
                  </a:cubicBezTo>
                  <a:cubicBezTo>
                    <a:pt x="15" y="5"/>
                    <a:pt x="14" y="4"/>
                    <a:pt x="13" y="4"/>
                  </a:cubicBezTo>
                  <a:cubicBezTo>
                    <a:pt x="12" y="4"/>
                    <a:pt x="11" y="3"/>
                    <a:pt x="10" y="3"/>
                  </a:cubicBezTo>
                  <a:cubicBezTo>
                    <a:pt x="8" y="2"/>
                    <a:pt x="7" y="2"/>
                    <a:pt x="5" y="1"/>
                  </a:cubicBezTo>
                  <a:cubicBezTo>
                    <a:pt x="5" y="1"/>
                    <a:pt x="4" y="1"/>
                    <a:pt x="3"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3" name="Freeform 527">
              <a:extLst>
                <a:ext uri="{FF2B5EF4-FFF2-40B4-BE49-F238E27FC236}">
                  <a16:creationId xmlns:a16="http://schemas.microsoft.com/office/drawing/2014/main" id="{23EBA00A-EBA6-486A-921B-D2BF19A83BC1}"/>
                </a:ext>
              </a:extLst>
            </p:cNvPr>
            <p:cNvSpPr>
              <a:spLocks/>
            </p:cNvSpPr>
            <p:nvPr/>
          </p:nvSpPr>
          <p:spPr bwMode="auto">
            <a:xfrm>
              <a:off x="4883" y="3614"/>
              <a:ext cx="2" cy="38"/>
            </a:xfrm>
            <a:custGeom>
              <a:avLst/>
              <a:gdLst>
                <a:gd name="T0" fmla="*/ 1 w 1"/>
                <a:gd name="T1" fmla="*/ 0 h 16"/>
                <a:gd name="T2" fmla="*/ 0 w 1"/>
                <a:gd name="T3" fmla="*/ 16 h 16"/>
                <a:gd name="T4" fmla="*/ 0 w 1"/>
                <a:gd name="T5" fmla="*/ 16 h 16"/>
                <a:gd name="T6" fmla="*/ 0 w 1"/>
                <a:gd name="T7" fmla="*/ 16 h 16"/>
                <a:gd name="T8" fmla="*/ 0 w 1"/>
                <a:gd name="T9" fmla="*/ 15 h 16"/>
                <a:gd name="T10" fmla="*/ 1 w 1"/>
                <a:gd name="T11" fmla="*/ 13 h 16"/>
                <a:gd name="T12" fmla="*/ 1 w 1"/>
                <a:gd name="T13" fmla="*/ 12 h 16"/>
                <a:gd name="T14" fmla="*/ 1 w 1"/>
                <a:gd name="T15" fmla="*/ 10 h 16"/>
                <a:gd name="T16" fmla="*/ 1 w 1"/>
                <a:gd name="T17" fmla="*/ 8 h 16"/>
                <a:gd name="T18" fmla="*/ 1 w 1"/>
                <a:gd name="T19" fmla="*/ 6 h 16"/>
                <a:gd name="T20" fmla="*/ 1 w 1"/>
                <a:gd name="T21" fmla="*/ 3 h 16"/>
                <a:gd name="T22" fmla="*/ 1 w 1"/>
                <a:gd name="T23" fmla="*/ 0 h 16"/>
                <a:gd name="T24" fmla="*/ 1 w 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16">
                  <a:moveTo>
                    <a:pt x="1" y="0"/>
                  </a:moveTo>
                  <a:cubicBezTo>
                    <a:pt x="1" y="6"/>
                    <a:pt x="1" y="11"/>
                    <a:pt x="0" y="16"/>
                  </a:cubicBezTo>
                  <a:cubicBezTo>
                    <a:pt x="0" y="16"/>
                    <a:pt x="0" y="16"/>
                    <a:pt x="0" y="16"/>
                  </a:cubicBezTo>
                  <a:cubicBezTo>
                    <a:pt x="0" y="16"/>
                    <a:pt x="0" y="16"/>
                    <a:pt x="0" y="16"/>
                  </a:cubicBezTo>
                  <a:cubicBezTo>
                    <a:pt x="0" y="16"/>
                    <a:pt x="0" y="16"/>
                    <a:pt x="0" y="15"/>
                  </a:cubicBezTo>
                  <a:cubicBezTo>
                    <a:pt x="1" y="14"/>
                    <a:pt x="1" y="14"/>
                    <a:pt x="1" y="13"/>
                  </a:cubicBezTo>
                  <a:cubicBezTo>
                    <a:pt x="1" y="13"/>
                    <a:pt x="1" y="12"/>
                    <a:pt x="1" y="12"/>
                  </a:cubicBezTo>
                  <a:cubicBezTo>
                    <a:pt x="1" y="12"/>
                    <a:pt x="1" y="11"/>
                    <a:pt x="1" y="10"/>
                  </a:cubicBezTo>
                  <a:cubicBezTo>
                    <a:pt x="1" y="10"/>
                    <a:pt x="1" y="9"/>
                    <a:pt x="1" y="8"/>
                  </a:cubicBezTo>
                  <a:cubicBezTo>
                    <a:pt x="1" y="8"/>
                    <a:pt x="1" y="7"/>
                    <a:pt x="1" y="6"/>
                  </a:cubicBezTo>
                  <a:cubicBezTo>
                    <a:pt x="1" y="5"/>
                    <a:pt x="1" y="4"/>
                    <a:pt x="1" y="3"/>
                  </a:cubicBezTo>
                  <a:cubicBezTo>
                    <a:pt x="1" y="2"/>
                    <a:pt x="1" y="1"/>
                    <a:pt x="1" y="0"/>
                  </a:cubicBezTo>
                  <a:cubicBezTo>
                    <a:pt x="1" y="0"/>
                    <a:pt x="1" y="0"/>
                    <a:pt x="1"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4" name="Freeform 528">
              <a:extLst>
                <a:ext uri="{FF2B5EF4-FFF2-40B4-BE49-F238E27FC236}">
                  <a16:creationId xmlns:a16="http://schemas.microsoft.com/office/drawing/2014/main" id="{4238615A-7485-4713-9E07-7F37B194C507}"/>
                </a:ext>
              </a:extLst>
            </p:cNvPr>
            <p:cNvSpPr>
              <a:spLocks noEditPoints="1"/>
            </p:cNvSpPr>
            <p:nvPr/>
          </p:nvSpPr>
          <p:spPr bwMode="auto">
            <a:xfrm>
              <a:off x="4420" y="3452"/>
              <a:ext cx="69" cy="86"/>
            </a:xfrm>
            <a:custGeom>
              <a:avLst/>
              <a:gdLst>
                <a:gd name="T0" fmla="*/ 2 w 29"/>
                <a:gd name="T1" fmla="*/ 31 h 36"/>
                <a:gd name="T2" fmla="*/ 0 w 29"/>
                <a:gd name="T3" fmla="*/ 36 h 36"/>
                <a:gd name="T4" fmla="*/ 0 w 29"/>
                <a:gd name="T5" fmla="*/ 36 h 36"/>
                <a:gd name="T6" fmla="*/ 2 w 29"/>
                <a:gd name="T7" fmla="*/ 31 h 36"/>
                <a:gd name="T8" fmla="*/ 4 w 29"/>
                <a:gd name="T9" fmla="*/ 28 h 36"/>
                <a:gd name="T10" fmla="*/ 3 w 29"/>
                <a:gd name="T11" fmla="*/ 30 h 36"/>
                <a:gd name="T12" fmla="*/ 4 w 29"/>
                <a:gd name="T13" fmla="*/ 28 h 36"/>
                <a:gd name="T14" fmla="*/ 29 w 29"/>
                <a:gd name="T15" fmla="*/ 0 h 36"/>
                <a:gd name="T16" fmla="*/ 26 w 29"/>
                <a:gd name="T17" fmla="*/ 2 h 36"/>
                <a:gd name="T18" fmla="*/ 29 w 29"/>
                <a:gd name="T19" fmla="*/ 1 h 36"/>
                <a:gd name="T20" fmla="*/ 29 w 29"/>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36">
                  <a:moveTo>
                    <a:pt x="2" y="31"/>
                  </a:moveTo>
                  <a:cubicBezTo>
                    <a:pt x="1" y="32"/>
                    <a:pt x="0" y="34"/>
                    <a:pt x="0" y="36"/>
                  </a:cubicBezTo>
                  <a:cubicBezTo>
                    <a:pt x="0" y="36"/>
                    <a:pt x="0" y="36"/>
                    <a:pt x="0" y="36"/>
                  </a:cubicBezTo>
                  <a:cubicBezTo>
                    <a:pt x="0" y="34"/>
                    <a:pt x="1" y="32"/>
                    <a:pt x="2" y="31"/>
                  </a:cubicBezTo>
                  <a:moveTo>
                    <a:pt x="4" y="28"/>
                  </a:moveTo>
                  <a:cubicBezTo>
                    <a:pt x="3" y="28"/>
                    <a:pt x="3" y="29"/>
                    <a:pt x="3" y="30"/>
                  </a:cubicBezTo>
                  <a:cubicBezTo>
                    <a:pt x="3" y="29"/>
                    <a:pt x="3" y="28"/>
                    <a:pt x="4" y="28"/>
                  </a:cubicBezTo>
                  <a:moveTo>
                    <a:pt x="29" y="0"/>
                  </a:moveTo>
                  <a:cubicBezTo>
                    <a:pt x="28" y="1"/>
                    <a:pt x="27" y="2"/>
                    <a:pt x="26" y="2"/>
                  </a:cubicBezTo>
                  <a:cubicBezTo>
                    <a:pt x="27" y="2"/>
                    <a:pt x="28" y="1"/>
                    <a:pt x="29" y="1"/>
                  </a:cubicBezTo>
                  <a:cubicBezTo>
                    <a:pt x="29" y="1"/>
                    <a:pt x="29" y="0"/>
                    <a:pt x="29"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5" name="Freeform 529">
              <a:extLst>
                <a:ext uri="{FF2B5EF4-FFF2-40B4-BE49-F238E27FC236}">
                  <a16:creationId xmlns:a16="http://schemas.microsoft.com/office/drawing/2014/main" id="{4D5C87C9-E95B-48F9-A0F5-8D3709EAC700}"/>
                </a:ext>
              </a:extLst>
            </p:cNvPr>
            <p:cNvSpPr>
              <a:spLocks noEditPoints="1"/>
            </p:cNvSpPr>
            <p:nvPr/>
          </p:nvSpPr>
          <p:spPr bwMode="auto">
            <a:xfrm>
              <a:off x="4415" y="3507"/>
              <a:ext cx="19" cy="40"/>
            </a:xfrm>
            <a:custGeom>
              <a:avLst/>
              <a:gdLst>
                <a:gd name="T0" fmla="*/ 0 w 8"/>
                <a:gd name="T1" fmla="*/ 15 h 17"/>
                <a:gd name="T2" fmla="*/ 0 w 8"/>
                <a:gd name="T3" fmla="*/ 17 h 17"/>
                <a:gd name="T4" fmla="*/ 0 w 8"/>
                <a:gd name="T5" fmla="*/ 15 h 17"/>
                <a:gd name="T6" fmla="*/ 6 w 8"/>
                <a:gd name="T7" fmla="*/ 2 h 17"/>
                <a:gd name="T8" fmla="*/ 4 w 8"/>
                <a:gd name="T9" fmla="*/ 8 h 17"/>
                <a:gd name="T10" fmla="*/ 1 w 8"/>
                <a:gd name="T11" fmla="*/ 13 h 17"/>
                <a:gd name="T12" fmla="*/ 2 w 8"/>
                <a:gd name="T13" fmla="*/ 12 h 17"/>
                <a:gd name="T14" fmla="*/ 2 w 8"/>
                <a:gd name="T15" fmla="*/ 13 h 17"/>
                <a:gd name="T16" fmla="*/ 4 w 8"/>
                <a:gd name="T17" fmla="*/ 8 h 17"/>
                <a:gd name="T18" fmla="*/ 5 w 8"/>
                <a:gd name="T19" fmla="*/ 7 h 17"/>
                <a:gd name="T20" fmla="*/ 6 w 8"/>
                <a:gd name="T21" fmla="*/ 5 h 17"/>
                <a:gd name="T22" fmla="*/ 6 w 8"/>
                <a:gd name="T23" fmla="*/ 5 h 17"/>
                <a:gd name="T24" fmla="*/ 6 w 8"/>
                <a:gd name="T25" fmla="*/ 4 h 17"/>
                <a:gd name="T26" fmla="*/ 6 w 8"/>
                <a:gd name="T27" fmla="*/ 3 h 17"/>
                <a:gd name="T28" fmla="*/ 6 w 8"/>
                <a:gd name="T29" fmla="*/ 2 h 17"/>
                <a:gd name="T30" fmla="*/ 8 w 8"/>
                <a:gd name="T31" fmla="*/ 0 h 17"/>
                <a:gd name="T32" fmla="*/ 7 w 8"/>
                <a:gd name="T33" fmla="*/ 1 h 17"/>
                <a:gd name="T34" fmla="*/ 8 w 8"/>
                <a:gd name="T35"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17">
                  <a:moveTo>
                    <a:pt x="0" y="15"/>
                  </a:moveTo>
                  <a:cubicBezTo>
                    <a:pt x="0" y="16"/>
                    <a:pt x="0" y="16"/>
                    <a:pt x="0" y="17"/>
                  </a:cubicBezTo>
                  <a:cubicBezTo>
                    <a:pt x="0" y="16"/>
                    <a:pt x="0" y="16"/>
                    <a:pt x="0" y="15"/>
                  </a:cubicBezTo>
                  <a:moveTo>
                    <a:pt x="6" y="2"/>
                  </a:moveTo>
                  <a:cubicBezTo>
                    <a:pt x="5" y="4"/>
                    <a:pt x="4" y="6"/>
                    <a:pt x="4" y="8"/>
                  </a:cubicBezTo>
                  <a:cubicBezTo>
                    <a:pt x="3" y="9"/>
                    <a:pt x="2" y="11"/>
                    <a:pt x="1" y="13"/>
                  </a:cubicBezTo>
                  <a:cubicBezTo>
                    <a:pt x="1" y="12"/>
                    <a:pt x="2" y="12"/>
                    <a:pt x="2" y="12"/>
                  </a:cubicBezTo>
                  <a:cubicBezTo>
                    <a:pt x="2" y="12"/>
                    <a:pt x="2" y="13"/>
                    <a:pt x="2" y="13"/>
                  </a:cubicBezTo>
                  <a:cubicBezTo>
                    <a:pt x="2" y="11"/>
                    <a:pt x="3" y="9"/>
                    <a:pt x="4" y="8"/>
                  </a:cubicBezTo>
                  <a:cubicBezTo>
                    <a:pt x="4" y="7"/>
                    <a:pt x="4" y="7"/>
                    <a:pt x="5" y="7"/>
                  </a:cubicBezTo>
                  <a:cubicBezTo>
                    <a:pt x="5" y="6"/>
                    <a:pt x="5" y="5"/>
                    <a:pt x="6" y="5"/>
                  </a:cubicBezTo>
                  <a:cubicBezTo>
                    <a:pt x="6" y="5"/>
                    <a:pt x="6" y="5"/>
                    <a:pt x="6" y="5"/>
                  </a:cubicBezTo>
                  <a:cubicBezTo>
                    <a:pt x="6" y="4"/>
                    <a:pt x="6" y="4"/>
                    <a:pt x="6" y="4"/>
                  </a:cubicBezTo>
                  <a:cubicBezTo>
                    <a:pt x="6" y="4"/>
                    <a:pt x="6" y="4"/>
                    <a:pt x="6" y="3"/>
                  </a:cubicBezTo>
                  <a:cubicBezTo>
                    <a:pt x="6" y="3"/>
                    <a:pt x="6" y="3"/>
                    <a:pt x="6" y="2"/>
                  </a:cubicBezTo>
                  <a:moveTo>
                    <a:pt x="8" y="0"/>
                  </a:moveTo>
                  <a:cubicBezTo>
                    <a:pt x="8" y="0"/>
                    <a:pt x="8" y="0"/>
                    <a:pt x="7" y="1"/>
                  </a:cubicBezTo>
                  <a:cubicBezTo>
                    <a:pt x="8" y="0"/>
                    <a:pt x="8" y="0"/>
                    <a:pt x="8"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6" name="Freeform 530">
              <a:extLst>
                <a:ext uri="{FF2B5EF4-FFF2-40B4-BE49-F238E27FC236}">
                  <a16:creationId xmlns:a16="http://schemas.microsoft.com/office/drawing/2014/main" id="{BE3F5035-F016-4FC8-9401-1245DBB9158C}"/>
                </a:ext>
              </a:extLst>
            </p:cNvPr>
            <p:cNvSpPr>
              <a:spLocks/>
            </p:cNvSpPr>
            <p:nvPr/>
          </p:nvSpPr>
          <p:spPr bwMode="auto">
            <a:xfrm>
              <a:off x="4430" y="3454"/>
              <a:ext cx="59" cy="62"/>
            </a:xfrm>
            <a:custGeom>
              <a:avLst/>
              <a:gdLst>
                <a:gd name="T0" fmla="*/ 25 w 25"/>
                <a:gd name="T1" fmla="*/ 0 h 26"/>
                <a:gd name="T2" fmla="*/ 22 w 25"/>
                <a:gd name="T3" fmla="*/ 1 h 26"/>
                <a:gd name="T4" fmla="*/ 22 w 25"/>
                <a:gd name="T5" fmla="*/ 1 h 26"/>
                <a:gd name="T6" fmla="*/ 8 w 25"/>
                <a:gd name="T7" fmla="*/ 13 h 26"/>
                <a:gd name="T8" fmla="*/ 2 w 25"/>
                <a:gd name="T9" fmla="*/ 22 h 26"/>
                <a:gd name="T10" fmla="*/ 1 w 25"/>
                <a:gd name="T11" fmla="*/ 23 h 26"/>
                <a:gd name="T12" fmla="*/ 0 w 25"/>
                <a:gd name="T13" fmla="*/ 24 h 26"/>
                <a:gd name="T14" fmla="*/ 0 w 25"/>
                <a:gd name="T15" fmla="*/ 25 h 26"/>
                <a:gd name="T16" fmla="*/ 0 w 25"/>
                <a:gd name="T17" fmla="*/ 26 h 26"/>
                <a:gd name="T18" fmla="*/ 25 w 25"/>
                <a:gd name="T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6">
                  <a:moveTo>
                    <a:pt x="25" y="0"/>
                  </a:moveTo>
                  <a:cubicBezTo>
                    <a:pt x="24" y="0"/>
                    <a:pt x="23" y="1"/>
                    <a:pt x="22" y="1"/>
                  </a:cubicBezTo>
                  <a:cubicBezTo>
                    <a:pt x="22" y="1"/>
                    <a:pt x="22" y="1"/>
                    <a:pt x="22" y="1"/>
                  </a:cubicBezTo>
                  <a:cubicBezTo>
                    <a:pt x="17" y="5"/>
                    <a:pt x="13" y="9"/>
                    <a:pt x="8" y="13"/>
                  </a:cubicBezTo>
                  <a:cubicBezTo>
                    <a:pt x="6" y="16"/>
                    <a:pt x="4" y="19"/>
                    <a:pt x="2" y="22"/>
                  </a:cubicBezTo>
                  <a:cubicBezTo>
                    <a:pt x="2" y="22"/>
                    <a:pt x="2" y="22"/>
                    <a:pt x="1" y="23"/>
                  </a:cubicBezTo>
                  <a:cubicBezTo>
                    <a:pt x="1" y="23"/>
                    <a:pt x="1" y="24"/>
                    <a:pt x="0" y="24"/>
                  </a:cubicBezTo>
                  <a:cubicBezTo>
                    <a:pt x="0" y="25"/>
                    <a:pt x="0" y="25"/>
                    <a:pt x="0" y="25"/>
                  </a:cubicBezTo>
                  <a:cubicBezTo>
                    <a:pt x="0" y="26"/>
                    <a:pt x="0" y="26"/>
                    <a:pt x="0" y="26"/>
                  </a:cubicBezTo>
                  <a:cubicBezTo>
                    <a:pt x="6" y="16"/>
                    <a:pt x="15" y="7"/>
                    <a:pt x="25"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7" name="Freeform 531">
              <a:extLst>
                <a:ext uri="{FF2B5EF4-FFF2-40B4-BE49-F238E27FC236}">
                  <a16:creationId xmlns:a16="http://schemas.microsoft.com/office/drawing/2014/main" id="{92915A53-CE2B-44A7-8735-B87371A0793E}"/>
                </a:ext>
              </a:extLst>
            </p:cNvPr>
            <p:cNvSpPr>
              <a:spLocks/>
            </p:cNvSpPr>
            <p:nvPr/>
          </p:nvSpPr>
          <p:spPr bwMode="auto">
            <a:xfrm>
              <a:off x="4413" y="3535"/>
              <a:ext cx="7" cy="15"/>
            </a:xfrm>
            <a:custGeom>
              <a:avLst/>
              <a:gdLst>
                <a:gd name="T0" fmla="*/ 3 w 3"/>
                <a:gd name="T1" fmla="*/ 0 h 6"/>
                <a:gd name="T2" fmla="*/ 2 w 3"/>
                <a:gd name="T3" fmla="*/ 1 h 6"/>
                <a:gd name="T4" fmla="*/ 1 w 3"/>
                <a:gd name="T5" fmla="*/ 3 h 6"/>
                <a:gd name="T6" fmla="*/ 1 w 3"/>
                <a:gd name="T7" fmla="*/ 5 h 6"/>
                <a:gd name="T8" fmla="*/ 0 w 3"/>
                <a:gd name="T9" fmla="*/ 6 h 6"/>
                <a:gd name="T10" fmla="*/ 3 w 3"/>
                <a:gd name="T11" fmla="*/ 1 h 6"/>
                <a:gd name="T12" fmla="*/ 3 w 3"/>
                <a:gd name="T13" fmla="*/ 1 h 6"/>
                <a:gd name="T14" fmla="*/ 3 w 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3" y="0"/>
                  </a:moveTo>
                  <a:cubicBezTo>
                    <a:pt x="3" y="0"/>
                    <a:pt x="2" y="0"/>
                    <a:pt x="2" y="1"/>
                  </a:cubicBezTo>
                  <a:cubicBezTo>
                    <a:pt x="2" y="1"/>
                    <a:pt x="2" y="2"/>
                    <a:pt x="1" y="3"/>
                  </a:cubicBezTo>
                  <a:cubicBezTo>
                    <a:pt x="1" y="4"/>
                    <a:pt x="1" y="4"/>
                    <a:pt x="1" y="5"/>
                  </a:cubicBezTo>
                  <a:cubicBezTo>
                    <a:pt x="1" y="5"/>
                    <a:pt x="1" y="6"/>
                    <a:pt x="0" y="6"/>
                  </a:cubicBezTo>
                  <a:cubicBezTo>
                    <a:pt x="1" y="4"/>
                    <a:pt x="2" y="2"/>
                    <a:pt x="3" y="1"/>
                  </a:cubicBezTo>
                  <a:cubicBezTo>
                    <a:pt x="3" y="1"/>
                    <a:pt x="3" y="1"/>
                    <a:pt x="3" y="1"/>
                  </a:cubicBezTo>
                  <a:cubicBezTo>
                    <a:pt x="3" y="1"/>
                    <a:pt x="3" y="0"/>
                    <a:pt x="3"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8" name="Freeform 532">
              <a:extLst>
                <a:ext uri="{FF2B5EF4-FFF2-40B4-BE49-F238E27FC236}">
                  <a16:creationId xmlns:a16="http://schemas.microsoft.com/office/drawing/2014/main" id="{38F6CEA8-C43E-40D3-BB7A-152B1AFE2EDE}"/>
                </a:ext>
              </a:extLst>
            </p:cNvPr>
            <p:cNvSpPr>
              <a:spLocks noEditPoints="1"/>
            </p:cNvSpPr>
            <p:nvPr/>
          </p:nvSpPr>
          <p:spPr bwMode="auto">
            <a:xfrm>
              <a:off x="4752" y="3514"/>
              <a:ext cx="31" cy="67"/>
            </a:xfrm>
            <a:custGeom>
              <a:avLst/>
              <a:gdLst>
                <a:gd name="T0" fmla="*/ 13 w 13"/>
                <a:gd name="T1" fmla="*/ 28 h 28"/>
                <a:gd name="T2" fmla="*/ 13 w 13"/>
                <a:gd name="T3" fmla="*/ 28 h 28"/>
                <a:gd name="T4" fmla="*/ 13 w 13"/>
                <a:gd name="T5" fmla="*/ 28 h 28"/>
                <a:gd name="T6" fmla="*/ 13 w 13"/>
                <a:gd name="T7" fmla="*/ 28 h 28"/>
                <a:gd name="T8" fmla="*/ 13 w 13"/>
                <a:gd name="T9" fmla="*/ 28 h 28"/>
                <a:gd name="T10" fmla="*/ 11 w 13"/>
                <a:gd name="T11" fmla="*/ 22 h 28"/>
                <a:gd name="T12" fmla="*/ 12 w 13"/>
                <a:gd name="T13" fmla="*/ 24 h 28"/>
                <a:gd name="T14" fmla="*/ 11 w 13"/>
                <a:gd name="T15" fmla="*/ 22 h 28"/>
                <a:gd name="T16" fmla="*/ 11 w 13"/>
                <a:gd name="T17" fmla="*/ 22 h 28"/>
                <a:gd name="T18" fmla="*/ 3 w 13"/>
                <a:gd name="T19" fmla="*/ 5 h 28"/>
                <a:gd name="T20" fmla="*/ 5 w 13"/>
                <a:gd name="T21" fmla="*/ 9 h 28"/>
                <a:gd name="T22" fmla="*/ 6 w 13"/>
                <a:gd name="T23" fmla="*/ 12 h 28"/>
                <a:gd name="T24" fmla="*/ 6 w 13"/>
                <a:gd name="T25" fmla="*/ 11 h 28"/>
                <a:gd name="T26" fmla="*/ 7 w 13"/>
                <a:gd name="T27" fmla="*/ 12 h 28"/>
                <a:gd name="T28" fmla="*/ 3 w 13"/>
                <a:gd name="T29" fmla="*/ 5 h 28"/>
                <a:gd name="T30" fmla="*/ 3 w 13"/>
                <a:gd name="T31" fmla="*/ 5 h 28"/>
                <a:gd name="T32" fmla="*/ 0 w 13"/>
                <a:gd name="T33" fmla="*/ 0 h 28"/>
                <a:gd name="T34" fmla="*/ 0 w 13"/>
                <a:gd name="T35" fmla="*/ 0 h 28"/>
                <a:gd name="T36" fmla="*/ 2 w 13"/>
                <a:gd name="T37" fmla="*/ 2 h 28"/>
                <a:gd name="T38" fmla="*/ 0 w 13"/>
                <a:gd name="T3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28">
                  <a:moveTo>
                    <a:pt x="13" y="28"/>
                  </a:moveTo>
                  <a:cubicBezTo>
                    <a:pt x="13" y="28"/>
                    <a:pt x="13" y="28"/>
                    <a:pt x="13" y="28"/>
                  </a:cubicBezTo>
                  <a:cubicBezTo>
                    <a:pt x="13" y="28"/>
                    <a:pt x="13" y="28"/>
                    <a:pt x="13" y="28"/>
                  </a:cubicBezTo>
                  <a:cubicBezTo>
                    <a:pt x="13" y="28"/>
                    <a:pt x="13" y="28"/>
                    <a:pt x="13" y="28"/>
                  </a:cubicBezTo>
                  <a:cubicBezTo>
                    <a:pt x="13" y="28"/>
                    <a:pt x="13" y="28"/>
                    <a:pt x="13" y="28"/>
                  </a:cubicBezTo>
                  <a:moveTo>
                    <a:pt x="11" y="22"/>
                  </a:moveTo>
                  <a:cubicBezTo>
                    <a:pt x="12" y="23"/>
                    <a:pt x="12" y="24"/>
                    <a:pt x="12" y="24"/>
                  </a:cubicBezTo>
                  <a:cubicBezTo>
                    <a:pt x="12" y="24"/>
                    <a:pt x="12" y="23"/>
                    <a:pt x="11" y="22"/>
                  </a:cubicBezTo>
                  <a:cubicBezTo>
                    <a:pt x="11" y="22"/>
                    <a:pt x="11" y="22"/>
                    <a:pt x="11" y="22"/>
                  </a:cubicBezTo>
                  <a:moveTo>
                    <a:pt x="3" y="5"/>
                  </a:moveTo>
                  <a:cubicBezTo>
                    <a:pt x="3" y="6"/>
                    <a:pt x="4" y="8"/>
                    <a:pt x="5" y="9"/>
                  </a:cubicBezTo>
                  <a:cubicBezTo>
                    <a:pt x="5" y="10"/>
                    <a:pt x="6" y="11"/>
                    <a:pt x="6" y="12"/>
                  </a:cubicBezTo>
                  <a:cubicBezTo>
                    <a:pt x="6" y="12"/>
                    <a:pt x="6" y="11"/>
                    <a:pt x="6" y="11"/>
                  </a:cubicBezTo>
                  <a:cubicBezTo>
                    <a:pt x="6" y="12"/>
                    <a:pt x="7" y="12"/>
                    <a:pt x="7" y="12"/>
                  </a:cubicBezTo>
                  <a:cubicBezTo>
                    <a:pt x="6" y="10"/>
                    <a:pt x="5" y="8"/>
                    <a:pt x="3" y="5"/>
                  </a:cubicBezTo>
                  <a:cubicBezTo>
                    <a:pt x="3" y="5"/>
                    <a:pt x="3" y="5"/>
                    <a:pt x="3" y="5"/>
                  </a:cubicBezTo>
                  <a:moveTo>
                    <a:pt x="0" y="0"/>
                  </a:moveTo>
                  <a:cubicBezTo>
                    <a:pt x="0" y="0"/>
                    <a:pt x="0" y="0"/>
                    <a:pt x="0" y="0"/>
                  </a:cubicBezTo>
                  <a:cubicBezTo>
                    <a:pt x="0" y="1"/>
                    <a:pt x="1" y="2"/>
                    <a:pt x="2" y="2"/>
                  </a:cubicBezTo>
                  <a:cubicBezTo>
                    <a:pt x="1" y="2"/>
                    <a:pt x="0" y="1"/>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9" name="Oval 533">
              <a:extLst>
                <a:ext uri="{FF2B5EF4-FFF2-40B4-BE49-F238E27FC236}">
                  <a16:creationId xmlns:a16="http://schemas.microsoft.com/office/drawing/2014/main" id="{29E07CBA-4981-4CF6-AB17-6C7B5AAADECA}"/>
                </a:ext>
              </a:extLst>
            </p:cNvPr>
            <p:cNvSpPr>
              <a:spLocks noChangeArrowheads="1"/>
            </p:cNvSpPr>
            <p:nvPr/>
          </p:nvSpPr>
          <p:spPr bwMode="auto">
            <a:xfrm>
              <a:off x="4785" y="3590"/>
              <a:ext cx="1" cy="1"/>
            </a:xfrm>
            <a:prstGeom prst="ellipse">
              <a:avLst/>
            </a:pr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0" name="Freeform 534">
              <a:extLst>
                <a:ext uri="{FF2B5EF4-FFF2-40B4-BE49-F238E27FC236}">
                  <a16:creationId xmlns:a16="http://schemas.microsoft.com/office/drawing/2014/main" id="{EC74EF2A-BF55-407F-BE65-02638AA33F91}"/>
                </a:ext>
              </a:extLst>
            </p:cNvPr>
            <p:cNvSpPr>
              <a:spLocks/>
            </p:cNvSpPr>
            <p:nvPr/>
          </p:nvSpPr>
          <p:spPr bwMode="auto">
            <a:xfrm>
              <a:off x="4785" y="3590"/>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1" name="Freeform 535">
              <a:extLst>
                <a:ext uri="{FF2B5EF4-FFF2-40B4-BE49-F238E27FC236}">
                  <a16:creationId xmlns:a16="http://schemas.microsoft.com/office/drawing/2014/main" id="{383BEB99-47D9-41B6-8A69-EFF49739DC08}"/>
                </a:ext>
              </a:extLst>
            </p:cNvPr>
            <p:cNvSpPr>
              <a:spLocks noEditPoints="1"/>
            </p:cNvSpPr>
            <p:nvPr/>
          </p:nvSpPr>
          <p:spPr bwMode="auto">
            <a:xfrm>
              <a:off x="4783" y="3581"/>
              <a:ext cx="2" cy="9"/>
            </a:xfrm>
            <a:custGeom>
              <a:avLst/>
              <a:gdLst>
                <a:gd name="T0" fmla="*/ 1 w 1"/>
                <a:gd name="T1" fmla="*/ 3 h 4"/>
                <a:gd name="T2" fmla="*/ 1 w 1"/>
                <a:gd name="T3" fmla="*/ 4 h 4"/>
                <a:gd name="T4" fmla="*/ 1 w 1"/>
                <a:gd name="T5" fmla="*/ 4 h 4"/>
                <a:gd name="T6" fmla="*/ 1 w 1"/>
                <a:gd name="T7" fmla="*/ 3 h 4"/>
                <a:gd name="T8" fmla="*/ 0 w 1"/>
                <a:gd name="T9" fmla="*/ 0 h 4"/>
                <a:gd name="T10" fmla="*/ 1 w 1"/>
                <a:gd name="T11" fmla="*/ 2 h 4"/>
                <a:gd name="T12" fmla="*/ 0 w 1"/>
                <a:gd name="T13" fmla="*/ 0 h 4"/>
                <a:gd name="T14" fmla="*/ 0 w 1"/>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4">
                  <a:moveTo>
                    <a:pt x="1" y="3"/>
                  </a:moveTo>
                  <a:cubicBezTo>
                    <a:pt x="1" y="3"/>
                    <a:pt x="1" y="4"/>
                    <a:pt x="1" y="4"/>
                  </a:cubicBezTo>
                  <a:cubicBezTo>
                    <a:pt x="1" y="4"/>
                    <a:pt x="1" y="4"/>
                    <a:pt x="1" y="4"/>
                  </a:cubicBezTo>
                  <a:cubicBezTo>
                    <a:pt x="1" y="4"/>
                    <a:pt x="1" y="3"/>
                    <a:pt x="1" y="3"/>
                  </a:cubicBezTo>
                  <a:moveTo>
                    <a:pt x="0" y="0"/>
                  </a:moveTo>
                  <a:cubicBezTo>
                    <a:pt x="0" y="1"/>
                    <a:pt x="0" y="2"/>
                    <a:pt x="1" y="2"/>
                  </a:cubicBezTo>
                  <a:cubicBezTo>
                    <a:pt x="0" y="2"/>
                    <a:pt x="0" y="1"/>
                    <a:pt x="0" y="0"/>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2" name="Freeform 536">
              <a:extLst>
                <a:ext uri="{FF2B5EF4-FFF2-40B4-BE49-F238E27FC236}">
                  <a16:creationId xmlns:a16="http://schemas.microsoft.com/office/drawing/2014/main" id="{58495880-0947-466A-89B1-FDE30331B757}"/>
                </a:ext>
              </a:extLst>
            </p:cNvPr>
            <p:cNvSpPr>
              <a:spLocks noEditPoints="1"/>
            </p:cNvSpPr>
            <p:nvPr/>
          </p:nvSpPr>
          <p:spPr bwMode="auto">
            <a:xfrm>
              <a:off x="4766" y="3540"/>
              <a:ext cx="12" cy="26"/>
            </a:xfrm>
            <a:custGeom>
              <a:avLst/>
              <a:gdLst>
                <a:gd name="T0" fmla="*/ 4 w 5"/>
                <a:gd name="T1" fmla="*/ 8 h 11"/>
                <a:gd name="T2" fmla="*/ 5 w 5"/>
                <a:gd name="T3" fmla="*/ 9 h 11"/>
                <a:gd name="T4" fmla="*/ 5 w 5"/>
                <a:gd name="T5" fmla="*/ 11 h 11"/>
                <a:gd name="T6" fmla="*/ 5 w 5"/>
                <a:gd name="T7" fmla="*/ 11 h 11"/>
                <a:gd name="T8" fmla="*/ 5 w 5"/>
                <a:gd name="T9" fmla="*/ 11 h 11"/>
                <a:gd name="T10" fmla="*/ 4 w 5"/>
                <a:gd name="T11" fmla="*/ 8 h 11"/>
                <a:gd name="T12" fmla="*/ 0 w 5"/>
                <a:gd name="T13" fmla="*/ 0 h 11"/>
                <a:gd name="T14" fmla="*/ 0 w 5"/>
                <a:gd name="T15" fmla="*/ 1 h 11"/>
                <a:gd name="T16" fmla="*/ 1 w 5"/>
                <a:gd name="T17" fmla="*/ 2 h 11"/>
                <a:gd name="T18" fmla="*/ 2 w 5"/>
                <a:gd name="T19" fmla="*/ 2 h 11"/>
                <a:gd name="T20" fmla="*/ 1 w 5"/>
                <a:gd name="T21" fmla="*/ 1 h 11"/>
                <a:gd name="T22" fmla="*/ 0 w 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4" y="8"/>
                  </a:moveTo>
                  <a:cubicBezTo>
                    <a:pt x="5" y="9"/>
                    <a:pt x="5" y="9"/>
                    <a:pt x="5" y="9"/>
                  </a:cubicBezTo>
                  <a:cubicBezTo>
                    <a:pt x="5" y="10"/>
                    <a:pt x="5" y="10"/>
                    <a:pt x="5" y="11"/>
                  </a:cubicBezTo>
                  <a:cubicBezTo>
                    <a:pt x="5" y="11"/>
                    <a:pt x="5" y="11"/>
                    <a:pt x="5" y="11"/>
                  </a:cubicBezTo>
                  <a:cubicBezTo>
                    <a:pt x="5" y="11"/>
                    <a:pt x="5" y="11"/>
                    <a:pt x="5" y="11"/>
                  </a:cubicBezTo>
                  <a:cubicBezTo>
                    <a:pt x="5" y="10"/>
                    <a:pt x="5" y="9"/>
                    <a:pt x="4" y="8"/>
                  </a:cubicBezTo>
                  <a:moveTo>
                    <a:pt x="0" y="0"/>
                  </a:moveTo>
                  <a:cubicBezTo>
                    <a:pt x="0" y="0"/>
                    <a:pt x="0" y="1"/>
                    <a:pt x="0" y="1"/>
                  </a:cubicBezTo>
                  <a:cubicBezTo>
                    <a:pt x="1" y="1"/>
                    <a:pt x="1" y="2"/>
                    <a:pt x="1" y="2"/>
                  </a:cubicBezTo>
                  <a:cubicBezTo>
                    <a:pt x="1" y="2"/>
                    <a:pt x="1" y="2"/>
                    <a:pt x="2" y="2"/>
                  </a:cubicBezTo>
                  <a:cubicBezTo>
                    <a:pt x="1" y="2"/>
                    <a:pt x="1" y="1"/>
                    <a:pt x="1" y="1"/>
                  </a:cubicBezTo>
                  <a:cubicBezTo>
                    <a:pt x="1" y="1"/>
                    <a:pt x="0" y="1"/>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3" name="Freeform 537">
              <a:extLst>
                <a:ext uri="{FF2B5EF4-FFF2-40B4-BE49-F238E27FC236}">
                  <a16:creationId xmlns:a16="http://schemas.microsoft.com/office/drawing/2014/main" id="{AF7FEC2C-60B4-423B-AF9C-1096CA2B9299}"/>
                </a:ext>
              </a:extLst>
            </p:cNvPr>
            <p:cNvSpPr>
              <a:spLocks/>
            </p:cNvSpPr>
            <p:nvPr/>
          </p:nvSpPr>
          <p:spPr bwMode="auto">
            <a:xfrm>
              <a:off x="4769" y="3545"/>
              <a:ext cx="16" cy="45"/>
            </a:xfrm>
            <a:custGeom>
              <a:avLst/>
              <a:gdLst>
                <a:gd name="T0" fmla="*/ 0 w 7"/>
                <a:gd name="T1" fmla="*/ 0 h 19"/>
                <a:gd name="T2" fmla="*/ 0 w 7"/>
                <a:gd name="T3" fmla="*/ 1 h 19"/>
                <a:gd name="T4" fmla="*/ 3 w 7"/>
                <a:gd name="T5" fmla="*/ 7 h 19"/>
                <a:gd name="T6" fmla="*/ 7 w 7"/>
                <a:gd name="T7" fmla="*/ 17 h 19"/>
                <a:gd name="T8" fmla="*/ 7 w 7"/>
                <a:gd name="T9" fmla="*/ 19 h 19"/>
                <a:gd name="T10" fmla="*/ 7 w 7"/>
                <a:gd name="T11" fmla="*/ 19 h 19"/>
                <a:gd name="T12" fmla="*/ 7 w 7"/>
                <a:gd name="T13" fmla="*/ 18 h 19"/>
                <a:gd name="T14" fmla="*/ 7 w 7"/>
                <a:gd name="T15" fmla="*/ 18 h 19"/>
                <a:gd name="T16" fmla="*/ 7 w 7"/>
                <a:gd name="T17" fmla="*/ 17 h 19"/>
                <a:gd name="T18" fmla="*/ 6 w 7"/>
                <a:gd name="T19" fmla="*/ 15 h 19"/>
                <a:gd name="T20" fmla="*/ 6 w 7"/>
                <a:gd name="T21" fmla="*/ 15 h 19"/>
                <a:gd name="T22" fmla="*/ 6 w 7"/>
                <a:gd name="T23" fmla="*/ 15 h 19"/>
                <a:gd name="T24" fmla="*/ 5 w 7"/>
                <a:gd name="T25" fmla="*/ 11 h 19"/>
                <a:gd name="T26" fmla="*/ 4 w 7"/>
                <a:gd name="T27" fmla="*/ 9 h 19"/>
                <a:gd name="T28" fmla="*/ 4 w 7"/>
                <a:gd name="T29" fmla="*/ 7 h 19"/>
                <a:gd name="T30" fmla="*/ 3 w 7"/>
                <a:gd name="T31" fmla="*/ 6 h 19"/>
                <a:gd name="T32" fmla="*/ 1 w 7"/>
                <a:gd name="T33" fmla="*/ 0 h 19"/>
                <a:gd name="T34" fmla="*/ 1 w 7"/>
                <a:gd name="T35" fmla="*/ 0 h 19"/>
                <a:gd name="T36" fmla="*/ 0 w 7"/>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9">
                  <a:moveTo>
                    <a:pt x="0" y="0"/>
                  </a:moveTo>
                  <a:cubicBezTo>
                    <a:pt x="0" y="0"/>
                    <a:pt x="0" y="1"/>
                    <a:pt x="0" y="1"/>
                  </a:cubicBezTo>
                  <a:cubicBezTo>
                    <a:pt x="1" y="3"/>
                    <a:pt x="2" y="5"/>
                    <a:pt x="3" y="7"/>
                  </a:cubicBezTo>
                  <a:cubicBezTo>
                    <a:pt x="4" y="10"/>
                    <a:pt x="6" y="14"/>
                    <a:pt x="7" y="17"/>
                  </a:cubicBezTo>
                  <a:cubicBezTo>
                    <a:pt x="7" y="18"/>
                    <a:pt x="7" y="19"/>
                    <a:pt x="7" y="19"/>
                  </a:cubicBezTo>
                  <a:cubicBezTo>
                    <a:pt x="7" y="19"/>
                    <a:pt x="7" y="19"/>
                    <a:pt x="7" y="19"/>
                  </a:cubicBezTo>
                  <a:cubicBezTo>
                    <a:pt x="7" y="19"/>
                    <a:pt x="7" y="18"/>
                    <a:pt x="7" y="18"/>
                  </a:cubicBezTo>
                  <a:cubicBezTo>
                    <a:pt x="7" y="18"/>
                    <a:pt x="7" y="18"/>
                    <a:pt x="7" y="18"/>
                  </a:cubicBezTo>
                  <a:cubicBezTo>
                    <a:pt x="7" y="18"/>
                    <a:pt x="7" y="17"/>
                    <a:pt x="7" y="17"/>
                  </a:cubicBezTo>
                  <a:cubicBezTo>
                    <a:pt x="6" y="17"/>
                    <a:pt x="6" y="16"/>
                    <a:pt x="6" y="15"/>
                  </a:cubicBezTo>
                  <a:cubicBezTo>
                    <a:pt x="6" y="15"/>
                    <a:pt x="6" y="15"/>
                    <a:pt x="6" y="15"/>
                  </a:cubicBezTo>
                  <a:cubicBezTo>
                    <a:pt x="6" y="15"/>
                    <a:pt x="6" y="15"/>
                    <a:pt x="6" y="15"/>
                  </a:cubicBezTo>
                  <a:cubicBezTo>
                    <a:pt x="6" y="14"/>
                    <a:pt x="5" y="13"/>
                    <a:pt x="5" y="11"/>
                  </a:cubicBezTo>
                  <a:cubicBezTo>
                    <a:pt x="5" y="11"/>
                    <a:pt x="5" y="10"/>
                    <a:pt x="4" y="9"/>
                  </a:cubicBezTo>
                  <a:cubicBezTo>
                    <a:pt x="4" y="8"/>
                    <a:pt x="4" y="8"/>
                    <a:pt x="4" y="7"/>
                  </a:cubicBezTo>
                  <a:cubicBezTo>
                    <a:pt x="4" y="7"/>
                    <a:pt x="4" y="7"/>
                    <a:pt x="3" y="6"/>
                  </a:cubicBezTo>
                  <a:cubicBezTo>
                    <a:pt x="3" y="4"/>
                    <a:pt x="2" y="2"/>
                    <a:pt x="1" y="0"/>
                  </a:cubicBezTo>
                  <a:cubicBezTo>
                    <a:pt x="1" y="0"/>
                    <a:pt x="1" y="0"/>
                    <a:pt x="1" y="0"/>
                  </a:cubicBezTo>
                  <a:cubicBezTo>
                    <a:pt x="0" y="0"/>
                    <a:pt x="0" y="0"/>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4" name="Freeform 538">
              <a:extLst>
                <a:ext uri="{FF2B5EF4-FFF2-40B4-BE49-F238E27FC236}">
                  <a16:creationId xmlns:a16="http://schemas.microsoft.com/office/drawing/2014/main" id="{416E0BCA-C006-4F48-98CF-E69BB435296A}"/>
                </a:ext>
              </a:extLst>
            </p:cNvPr>
            <p:cNvSpPr>
              <a:spLocks/>
            </p:cNvSpPr>
            <p:nvPr/>
          </p:nvSpPr>
          <p:spPr bwMode="auto">
            <a:xfrm>
              <a:off x="4752" y="3514"/>
              <a:ext cx="7" cy="12"/>
            </a:xfrm>
            <a:custGeom>
              <a:avLst/>
              <a:gdLst>
                <a:gd name="T0" fmla="*/ 0 w 3"/>
                <a:gd name="T1" fmla="*/ 0 h 5"/>
                <a:gd name="T2" fmla="*/ 3 w 3"/>
                <a:gd name="T3" fmla="*/ 5 h 5"/>
                <a:gd name="T4" fmla="*/ 3 w 3"/>
                <a:gd name="T5" fmla="*/ 5 h 5"/>
                <a:gd name="T6" fmla="*/ 2 w 3"/>
                <a:gd name="T7" fmla="*/ 2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cubicBezTo>
                    <a:pt x="1" y="2"/>
                    <a:pt x="2" y="4"/>
                    <a:pt x="3" y="5"/>
                  </a:cubicBezTo>
                  <a:cubicBezTo>
                    <a:pt x="3" y="5"/>
                    <a:pt x="3" y="5"/>
                    <a:pt x="3" y="5"/>
                  </a:cubicBezTo>
                  <a:cubicBezTo>
                    <a:pt x="3" y="4"/>
                    <a:pt x="2" y="3"/>
                    <a:pt x="2" y="2"/>
                  </a:cubicBezTo>
                  <a:cubicBezTo>
                    <a:pt x="1" y="2"/>
                    <a:pt x="0" y="1"/>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5" name="Freeform 539">
              <a:extLst>
                <a:ext uri="{FF2B5EF4-FFF2-40B4-BE49-F238E27FC236}">
                  <a16:creationId xmlns:a16="http://schemas.microsoft.com/office/drawing/2014/main" id="{C16F65C5-4063-4107-A214-7A2F4D783228}"/>
                </a:ext>
              </a:extLst>
            </p:cNvPr>
            <p:cNvSpPr>
              <a:spLocks noEditPoints="1"/>
            </p:cNvSpPr>
            <p:nvPr/>
          </p:nvSpPr>
          <p:spPr bwMode="auto">
            <a:xfrm>
              <a:off x="4542" y="3519"/>
              <a:ext cx="33" cy="14"/>
            </a:xfrm>
            <a:custGeom>
              <a:avLst/>
              <a:gdLst>
                <a:gd name="T0" fmla="*/ 2 w 14"/>
                <a:gd name="T1" fmla="*/ 5 h 6"/>
                <a:gd name="T2" fmla="*/ 0 w 14"/>
                <a:gd name="T3" fmla="*/ 6 h 6"/>
                <a:gd name="T4" fmla="*/ 2 w 14"/>
                <a:gd name="T5" fmla="*/ 5 h 6"/>
                <a:gd name="T6" fmla="*/ 12 w 14"/>
                <a:gd name="T7" fmla="*/ 0 h 6"/>
                <a:gd name="T8" fmla="*/ 5 w 14"/>
                <a:gd name="T9" fmla="*/ 3 h 6"/>
                <a:gd name="T10" fmla="*/ 6 w 14"/>
                <a:gd name="T11" fmla="*/ 3 h 6"/>
                <a:gd name="T12" fmla="*/ 12 w 14"/>
                <a:gd name="T13" fmla="*/ 0 h 6"/>
                <a:gd name="T14" fmla="*/ 14 w 14"/>
                <a:gd name="T15" fmla="*/ 0 h 6"/>
                <a:gd name="T16" fmla="*/ 12 w 14"/>
                <a:gd name="T17" fmla="*/ 0 h 6"/>
                <a:gd name="T18" fmla="*/ 14 w 14"/>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6">
                  <a:moveTo>
                    <a:pt x="2" y="5"/>
                  </a:moveTo>
                  <a:cubicBezTo>
                    <a:pt x="1" y="5"/>
                    <a:pt x="0" y="6"/>
                    <a:pt x="0" y="6"/>
                  </a:cubicBezTo>
                  <a:cubicBezTo>
                    <a:pt x="0" y="6"/>
                    <a:pt x="1" y="5"/>
                    <a:pt x="2" y="5"/>
                  </a:cubicBezTo>
                  <a:moveTo>
                    <a:pt x="12" y="0"/>
                  </a:moveTo>
                  <a:cubicBezTo>
                    <a:pt x="10" y="1"/>
                    <a:pt x="7" y="2"/>
                    <a:pt x="5" y="3"/>
                  </a:cubicBezTo>
                  <a:cubicBezTo>
                    <a:pt x="5" y="3"/>
                    <a:pt x="5" y="3"/>
                    <a:pt x="6" y="3"/>
                  </a:cubicBezTo>
                  <a:cubicBezTo>
                    <a:pt x="8" y="2"/>
                    <a:pt x="10" y="1"/>
                    <a:pt x="12" y="0"/>
                  </a:cubicBezTo>
                  <a:moveTo>
                    <a:pt x="14" y="0"/>
                  </a:moveTo>
                  <a:cubicBezTo>
                    <a:pt x="13" y="0"/>
                    <a:pt x="13" y="0"/>
                    <a:pt x="12" y="0"/>
                  </a:cubicBezTo>
                  <a:cubicBezTo>
                    <a:pt x="13" y="0"/>
                    <a:pt x="13" y="0"/>
                    <a:pt x="14"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6" name="Freeform 540">
              <a:extLst>
                <a:ext uri="{FF2B5EF4-FFF2-40B4-BE49-F238E27FC236}">
                  <a16:creationId xmlns:a16="http://schemas.microsoft.com/office/drawing/2014/main" id="{C2603FA8-EE0D-4948-A7B4-0A645F10AD40}"/>
                </a:ext>
              </a:extLst>
            </p:cNvPr>
            <p:cNvSpPr>
              <a:spLocks/>
            </p:cNvSpPr>
            <p:nvPr/>
          </p:nvSpPr>
          <p:spPr bwMode="auto">
            <a:xfrm>
              <a:off x="4535" y="3538"/>
              <a:ext cx="0" cy="2"/>
            </a:xfrm>
            <a:custGeom>
              <a:avLst/>
              <a:gdLst>
                <a:gd name="T0" fmla="*/ 0 h 1"/>
                <a:gd name="T1" fmla="*/ 1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1"/>
                    <a:pt x="0" y="1"/>
                    <a:pt x="0" y="1"/>
                  </a:cubicBezTo>
                  <a:cubicBezTo>
                    <a:pt x="0" y="1"/>
                    <a:pt x="0" y="1"/>
                    <a:pt x="0" y="1"/>
                  </a:cubicBezTo>
                  <a:cubicBezTo>
                    <a:pt x="0" y="1"/>
                    <a:pt x="0" y="1"/>
                    <a:pt x="0" y="1"/>
                  </a:cubicBezTo>
                  <a:cubicBezTo>
                    <a:pt x="0" y="1"/>
                    <a:pt x="0" y="1"/>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7" name="Freeform 541">
              <a:extLst>
                <a:ext uri="{FF2B5EF4-FFF2-40B4-BE49-F238E27FC236}">
                  <a16:creationId xmlns:a16="http://schemas.microsoft.com/office/drawing/2014/main" id="{99652CE4-05B0-48D5-8A1E-7BB3E0DD7A97}"/>
                </a:ext>
              </a:extLst>
            </p:cNvPr>
            <p:cNvSpPr>
              <a:spLocks/>
            </p:cNvSpPr>
            <p:nvPr/>
          </p:nvSpPr>
          <p:spPr bwMode="auto">
            <a:xfrm>
              <a:off x="4535" y="3535"/>
              <a:ext cx="4" cy="5"/>
            </a:xfrm>
            <a:custGeom>
              <a:avLst/>
              <a:gdLst>
                <a:gd name="T0" fmla="*/ 2 w 2"/>
                <a:gd name="T1" fmla="*/ 0 h 2"/>
                <a:gd name="T2" fmla="*/ 0 w 2"/>
                <a:gd name="T3" fmla="*/ 2 h 2"/>
                <a:gd name="T4" fmla="*/ 0 w 2"/>
                <a:gd name="T5" fmla="*/ 1 h 2"/>
                <a:gd name="T6" fmla="*/ 0 w 2"/>
                <a:gd name="T7" fmla="*/ 2 h 2"/>
                <a:gd name="T8" fmla="*/ 0 w 2"/>
                <a:gd name="T9" fmla="*/ 1 h 2"/>
                <a:gd name="T10" fmla="*/ 0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1" y="0"/>
                    <a:pt x="1" y="1"/>
                    <a:pt x="0" y="2"/>
                  </a:cubicBezTo>
                  <a:cubicBezTo>
                    <a:pt x="0" y="2"/>
                    <a:pt x="0" y="2"/>
                    <a:pt x="0" y="1"/>
                  </a:cubicBezTo>
                  <a:cubicBezTo>
                    <a:pt x="0" y="2"/>
                    <a:pt x="0" y="2"/>
                    <a:pt x="0" y="2"/>
                  </a:cubicBezTo>
                  <a:cubicBezTo>
                    <a:pt x="0" y="1"/>
                    <a:pt x="0" y="1"/>
                    <a:pt x="0" y="1"/>
                  </a:cubicBezTo>
                  <a:cubicBezTo>
                    <a:pt x="0" y="1"/>
                    <a:pt x="0" y="1"/>
                    <a:pt x="0" y="1"/>
                  </a:cubicBezTo>
                  <a:cubicBezTo>
                    <a:pt x="0" y="1"/>
                    <a:pt x="1" y="1"/>
                    <a:pt x="2"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8" name="Freeform 542">
              <a:extLst>
                <a:ext uri="{FF2B5EF4-FFF2-40B4-BE49-F238E27FC236}">
                  <a16:creationId xmlns:a16="http://schemas.microsoft.com/office/drawing/2014/main" id="{EA4552B5-755A-48E4-A7CB-48C2E80C497D}"/>
                </a:ext>
              </a:extLst>
            </p:cNvPr>
            <p:cNvSpPr>
              <a:spLocks/>
            </p:cNvSpPr>
            <p:nvPr/>
          </p:nvSpPr>
          <p:spPr bwMode="auto">
            <a:xfrm>
              <a:off x="4535" y="3519"/>
              <a:ext cx="40" cy="19"/>
            </a:xfrm>
            <a:custGeom>
              <a:avLst/>
              <a:gdLst>
                <a:gd name="T0" fmla="*/ 17 w 17"/>
                <a:gd name="T1" fmla="*/ 0 h 8"/>
                <a:gd name="T2" fmla="*/ 17 w 17"/>
                <a:gd name="T3" fmla="*/ 0 h 8"/>
                <a:gd name="T4" fmla="*/ 15 w 17"/>
                <a:gd name="T5" fmla="*/ 0 h 8"/>
                <a:gd name="T6" fmla="*/ 15 w 17"/>
                <a:gd name="T7" fmla="*/ 0 h 8"/>
                <a:gd name="T8" fmla="*/ 9 w 17"/>
                <a:gd name="T9" fmla="*/ 3 h 8"/>
                <a:gd name="T10" fmla="*/ 8 w 17"/>
                <a:gd name="T11" fmla="*/ 3 h 8"/>
                <a:gd name="T12" fmla="*/ 5 w 17"/>
                <a:gd name="T13" fmla="*/ 5 h 8"/>
                <a:gd name="T14" fmla="*/ 5 w 17"/>
                <a:gd name="T15" fmla="*/ 5 h 8"/>
                <a:gd name="T16" fmla="*/ 3 w 17"/>
                <a:gd name="T17" fmla="*/ 6 h 8"/>
                <a:gd name="T18" fmla="*/ 2 w 17"/>
                <a:gd name="T19" fmla="*/ 7 h 8"/>
                <a:gd name="T20" fmla="*/ 0 w 17"/>
                <a:gd name="T21" fmla="*/ 8 h 8"/>
                <a:gd name="T22" fmla="*/ 0 w 17"/>
                <a:gd name="T23" fmla="*/ 8 h 8"/>
                <a:gd name="T24" fmla="*/ 1 w 17"/>
                <a:gd name="T25" fmla="*/ 8 h 8"/>
                <a:gd name="T26" fmla="*/ 10 w 17"/>
                <a:gd name="T27" fmla="*/ 3 h 8"/>
                <a:gd name="T28" fmla="*/ 12 w 17"/>
                <a:gd name="T29" fmla="*/ 2 h 8"/>
                <a:gd name="T30" fmla="*/ 14 w 17"/>
                <a:gd name="T31" fmla="*/ 1 h 8"/>
                <a:gd name="T32" fmla="*/ 17 w 17"/>
                <a:gd name="T33" fmla="*/ 0 h 8"/>
                <a:gd name="T34" fmla="*/ 17 w 17"/>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8">
                  <a:moveTo>
                    <a:pt x="17" y="0"/>
                  </a:moveTo>
                  <a:cubicBezTo>
                    <a:pt x="17" y="0"/>
                    <a:pt x="17" y="0"/>
                    <a:pt x="17" y="0"/>
                  </a:cubicBezTo>
                  <a:cubicBezTo>
                    <a:pt x="16" y="0"/>
                    <a:pt x="16" y="0"/>
                    <a:pt x="15" y="0"/>
                  </a:cubicBezTo>
                  <a:cubicBezTo>
                    <a:pt x="15" y="0"/>
                    <a:pt x="15" y="0"/>
                    <a:pt x="15" y="0"/>
                  </a:cubicBezTo>
                  <a:cubicBezTo>
                    <a:pt x="13" y="1"/>
                    <a:pt x="11" y="2"/>
                    <a:pt x="9" y="3"/>
                  </a:cubicBezTo>
                  <a:cubicBezTo>
                    <a:pt x="8" y="3"/>
                    <a:pt x="8" y="3"/>
                    <a:pt x="8" y="3"/>
                  </a:cubicBezTo>
                  <a:cubicBezTo>
                    <a:pt x="7" y="4"/>
                    <a:pt x="6" y="4"/>
                    <a:pt x="5" y="5"/>
                  </a:cubicBezTo>
                  <a:cubicBezTo>
                    <a:pt x="5" y="5"/>
                    <a:pt x="5" y="5"/>
                    <a:pt x="5" y="5"/>
                  </a:cubicBezTo>
                  <a:cubicBezTo>
                    <a:pt x="4" y="5"/>
                    <a:pt x="3" y="6"/>
                    <a:pt x="3" y="6"/>
                  </a:cubicBezTo>
                  <a:cubicBezTo>
                    <a:pt x="3" y="6"/>
                    <a:pt x="2" y="7"/>
                    <a:pt x="2" y="7"/>
                  </a:cubicBezTo>
                  <a:cubicBezTo>
                    <a:pt x="1" y="8"/>
                    <a:pt x="0" y="8"/>
                    <a:pt x="0" y="8"/>
                  </a:cubicBezTo>
                  <a:cubicBezTo>
                    <a:pt x="0" y="8"/>
                    <a:pt x="0" y="8"/>
                    <a:pt x="0" y="8"/>
                  </a:cubicBezTo>
                  <a:cubicBezTo>
                    <a:pt x="1" y="8"/>
                    <a:pt x="1" y="8"/>
                    <a:pt x="1" y="8"/>
                  </a:cubicBezTo>
                  <a:cubicBezTo>
                    <a:pt x="4" y="6"/>
                    <a:pt x="7" y="4"/>
                    <a:pt x="10" y="3"/>
                  </a:cubicBezTo>
                  <a:cubicBezTo>
                    <a:pt x="11" y="2"/>
                    <a:pt x="12" y="2"/>
                    <a:pt x="12" y="2"/>
                  </a:cubicBezTo>
                  <a:cubicBezTo>
                    <a:pt x="13" y="1"/>
                    <a:pt x="14" y="1"/>
                    <a:pt x="14" y="1"/>
                  </a:cubicBezTo>
                  <a:cubicBezTo>
                    <a:pt x="15" y="1"/>
                    <a:pt x="16" y="0"/>
                    <a:pt x="17" y="0"/>
                  </a:cubicBezTo>
                  <a:cubicBezTo>
                    <a:pt x="17" y="0"/>
                    <a:pt x="17" y="0"/>
                    <a:pt x="17"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9" name="Freeform 543">
              <a:extLst>
                <a:ext uri="{FF2B5EF4-FFF2-40B4-BE49-F238E27FC236}">
                  <a16:creationId xmlns:a16="http://schemas.microsoft.com/office/drawing/2014/main" id="{69CD1EEF-0A37-4C0E-8C10-7C8D4081CB01}"/>
                </a:ext>
              </a:extLst>
            </p:cNvPr>
            <p:cNvSpPr>
              <a:spLocks noEditPoints="1"/>
            </p:cNvSpPr>
            <p:nvPr/>
          </p:nvSpPr>
          <p:spPr bwMode="auto">
            <a:xfrm>
              <a:off x="4494" y="3645"/>
              <a:ext cx="143" cy="124"/>
            </a:xfrm>
            <a:custGeom>
              <a:avLst/>
              <a:gdLst>
                <a:gd name="T0" fmla="*/ 52 w 60"/>
                <a:gd name="T1" fmla="*/ 50 h 52"/>
                <a:gd name="T2" fmla="*/ 60 w 60"/>
                <a:gd name="T3" fmla="*/ 52 h 52"/>
                <a:gd name="T4" fmla="*/ 52 w 60"/>
                <a:gd name="T5" fmla="*/ 50 h 52"/>
                <a:gd name="T6" fmla="*/ 49 w 60"/>
                <a:gd name="T7" fmla="*/ 49 h 52"/>
                <a:gd name="T8" fmla="*/ 51 w 60"/>
                <a:gd name="T9" fmla="*/ 50 h 52"/>
                <a:gd name="T10" fmla="*/ 49 w 60"/>
                <a:gd name="T11" fmla="*/ 49 h 52"/>
                <a:gd name="T12" fmla="*/ 41 w 60"/>
                <a:gd name="T13" fmla="*/ 45 h 52"/>
                <a:gd name="T14" fmla="*/ 41 w 60"/>
                <a:gd name="T15" fmla="*/ 45 h 52"/>
                <a:gd name="T16" fmla="*/ 34 w 60"/>
                <a:gd name="T17" fmla="*/ 47 h 52"/>
                <a:gd name="T18" fmla="*/ 40 w 60"/>
                <a:gd name="T19" fmla="*/ 50 h 52"/>
                <a:gd name="T20" fmla="*/ 46 w 60"/>
                <a:gd name="T21" fmla="*/ 48 h 52"/>
                <a:gd name="T22" fmla="*/ 48 w 60"/>
                <a:gd name="T23" fmla="*/ 48 h 52"/>
                <a:gd name="T24" fmla="*/ 41 w 60"/>
                <a:gd name="T25" fmla="*/ 45 h 52"/>
                <a:gd name="T26" fmla="*/ 39 w 60"/>
                <a:gd name="T27" fmla="*/ 44 h 52"/>
                <a:gd name="T28" fmla="*/ 39 w 60"/>
                <a:gd name="T29" fmla="*/ 44 h 52"/>
                <a:gd name="T30" fmla="*/ 39 w 60"/>
                <a:gd name="T31" fmla="*/ 44 h 52"/>
                <a:gd name="T32" fmla="*/ 36 w 60"/>
                <a:gd name="T33" fmla="*/ 42 h 52"/>
                <a:gd name="T34" fmla="*/ 36 w 60"/>
                <a:gd name="T35" fmla="*/ 43 h 52"/>
                <a:gd name="T36" fmla="*/ 36 w 60"/>
                <a:gd name="T37" fmla="*/ 42 h 52"/>
                <a:gd name="T38" fmla="*/ 33 w 60"/>
                <a:gd name="T39" fmla="*/ 40 h 52"/>
                <a:gd name="T40" fmla="*/ 34 w 60"/>
                <a:gd name="T41" fmla="*/ 41 h 52"/>
                <a:gd name="T42" fmla="*/ 34 w 60"/>
                <a:gd name="T43" fmla="*/ 41 h 52"/>
                <a:gd name="T44" fmla="*/ 33 w 60"/>
                <a:gd name="T45" fmla="*/ 40 h 52"/>
                <a:gd name="T46" fmla="*/ 33 w 60"/>
                <a:gd name="T47" fmla="*/ 40 h 52"/>
                <a:gd name="T48" fmla="*/ 31 w 60"/>
                <a:gd name="T49" fmla="*/ 38 h 52"/>
                <a:gd name="T50" fmla="*/ 24 w 60"/>
                <a:gd name="T51" fmla="*/ 40 h 52"/>
                <a:gd name="T52" fmla="*/ 25 w 60"/>
                <a:gd name="T53" fmla="*/ 40 h 52"/>
                <a:gd name="T54" fmla="*/ 33 w 60"/>
                <a:gd name="T55" fmla="*/ 40 h 52"/>
                <a:gd name="T56" fmla="*/ 31 w 60"/>
                <a:gd name="T57" fmla="*/ 38 h 52"/>
                <a:gd name="T58" fmla="*/ 7 w 60"/>
                <a:gd name="T59" fmla="*/ 20 h 52"/>
                <a:gd name="T60" fmla="*/ 18 w 60"/>
                <a:gd name="T61" fmla="*/ 34 h 52"/>
                <a:gd name="T62" fmla="*/ 18 w 60"/>
                <a:gd name="T63" fmla="*/ 35 h 52"/>
                <a:gd name="T64" fmla="*/ 18 w 60"/>
                <a:gd name="T65" fmla="*/ 34 h 52"/>
                <a:gd name="T66" fmla="*/ 14 w 60"/>
                <a:gd name="T67" fmla="*/ 30 h 52"/>
                <a:gd name="T68" fmla="*/ 13 w 60"/>
                <a:gd name="T69" fmla="*/ 28 h 52"/>
                <a:gd name="T70" fmla="*/ 21 w 60"/>
                <a:gd name="T71" fmla="*/ 28 h 52"/>
                <a:gd name="T72" fmla="*/ 19 w 60"/>
                <a:gd name="T73" fmla="*/ 25 h 52"/>
                <a:gd name="T74" fmla="*/ 16 w 60"/>
                <a:gd name="T75" fmla="*/ 21 h 52"/>
                <a:gd name="T76" fmla="*/ 7 w 60"/>
                <a:gd name="T77" fmla="*/ 20 h 52"/>
                <a:gd name="T78" fmla="*/ 6 w 60"/>
                <a:gd name="T79" fmla="*/ 18 h 52"/>
                <a:gd name="T80" fmla="*/ 7 w 60"/>
                <a:gd name="T81" fmla="*/ 19 h 52"/>
                <a:gd name="T82" fmla="*/ 7 w 60"/>
                <a:gd name="T83" fmla="*/ 20 h 52"/>
                <a:gd name="T84" fmla="*/ 6 w 60"/>
                <a:gd name="T85" fmla="*/ 18 h 52"/>
                <a:gd name="T86" fmla="*/ 0 w 60"/>
                <a:gd name="T87" fmla="*/ 0 h 52"/>
                <a:gd name="T88" fmla="*/ 0 w 60"/>
                <a:gd name="T89" fmla="*/ 1 h 52"/>
                <a:gd name="T90" fmla="*/ 1 w 60"/>
                <a:gd name="T91" fmla="*/ 5 h 52"/>
                <a:gd name="T92" fmla="*/ 0 w 60"/>
                <a:gd name="T93" fmla="*/ 0 h 52"/>
                <a:gd name="T94" fmla="*/ 0 w 60"/>
                <a:gd name="T9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 h="52">
                  <a:moveTo>
                    <a:pt x="52" y="50"/>
                  </a:moveTo>
                  <a:cubicBezTo>
                    <a:pt x="55" y="51"/>
                    <a:pt x="57" y="51"/>
                    <a:pt x="60" y="52"/>
                  </a:cubicBezTo>
                  <a:cubicBezTo>
                    <a:pt x="58" y="51"/>
                    <a:pt x="55" y="51"/>
                    <a:pt x="52" y="50"/>
                  </a:cubicBezTo>
                  <a:moveTo>
                    <a:pt x="49" y="49"/>
                  </a:moveTo>
                  <a:cubicBezTo>
                    <a:pt x="49" y="49"/>
                    <a:pt x="50" y="49"/>
                    <a:pt x="51" y="50"/>
                  </a:cubicBezTo>
                  <a:cubicBezTo>
                    <a:pt x="50" y="49"/>
                    <a:pt x="49" y="49"/>
                    <a:pt x="49" y="49"/>
                  </a:cubicBezTo>
                  <a:moveTo>
                    <a:pt x="41" y="45"/>
                  </a:moveTo>
                  <a:cubicBezTo>
                    <a:pt x="41" y="45"/>
                    <a:pt x="41" y="45"/>
                    <a:pt x="41" y="45"/>
                  </a:cubicBezTo>
                  <a:cubicBezTo>
                    <a:pt x="39" y="46"/>
                    <a:pt x="36" y="46"/>
                    <a:pt x="34" y="47"/>
                  </a:cubicBezTo>
                  <a:cubicBezTo>
                    <a:pt x="36" y="48"/>
                    <a:pt x="38" y="49"/>
                    <a:pt x="40" y="50"/>
                  </a:cubicBezTo>
                  <a:cubicBezTo>
                    <a:pt x="43" y="49"/>
                    <a:pt x="45" y="49"/>
                    <a:pt x="46" y="48"/>
                  </a:cubicBezTo>
                  <a:cubicBezTo>
                    <a:pt x="46" y="48"/>
                    <a:pt x="47" y="48"/>
                    <a:pt x="48" y="48"/>
                  </a:cubicBezTo>
                  <a:cubicBezTo>
                    <a:pt x="45" y="48"/>
                    <a:pt x="43" y="47"/>
                    <a:pt x="41" y="45"/>
                  </a:cubicBezTo>
                  <a:moveTo>
                    <a:pt x="39" y="44"/>
                  </a:moveTo>
                  <a:cubicBezTo>
                    <a:pt x="39" y="44"/>
                    <a:pt x="39" y="44"/>
                    <a:pt x="39" y="44"/>
                  </a:cubicBezTo>
                  <a:cubicBezTo>
                    <a:pt x="39" y="44"/>
                    <a:pt x="39" y="44"/>
                    <a:pt x="39" y="44"/>
                  </a:cubicBezTo>
                  <a:moveTo>
                    <a:pt x="36" y="42"/>
                  </a:moveTo>
                  <a:cubicBezTo>
                    <a:pt x="36" y="42"/>
                    <a:pt x="36" y="42"/>
                    <a:pt x="36" y="43"/>
                  </a:cubicBezTo>
                  <a:cubicBezTo>
                    <a:pt x="36" y="42"/>
                    <a:pt x="36" y="42"/>
                    <a:pt x="36" y="42"/>
                  </a:cubicBezTo>
                  <a:moveTo>
                    <a:pt x="33" y="40"/>
                  </a:moveTo>
                  <a:cubicBezTo>
                    <a:pt x="33" y="40"/>
                    <a:pt x="33" y="40"/>
                    <a:pt x="34" y="41"/>
                  </a:cubicBezTo>
                  <a:cubicBezTo>
                    <a:pt x="34" y="41"/>
                    <a:pt x="34" y="41"/>
                    <a:pt x="34" y="41"/>
                  </a:cubicBezTo>
                  <a:cubicBezTo>
                    <a:pt x="34" y="41"/>
                    <a:pt x="33" y="40"/>
                    <a:pt x="33" y="40"/>
                  </a:cubicBezTo>
                  <a:cubicBezTo>
                    <a:pt x="33" y="40"/>
                    <a:pt x="33" y="40"/>
                    <a:pt x="33" y="40"/>
                  </a:cubicBezTo>
                  <a:moveTo>
                    <a:pt x="31" y="38"/>
                  </a:moveTo>
                  <a:cubicBezTo>
                    <a:pt x="28" y="39"/>
                    <a:pt x="26" y="39"/>
                    <a:pt x="24" y="40"/>
                  </a:cubicBezTo>
                  <a:cubicBezTo>
                    <a:pt x="24" y="40"/>
                    <a:pt x="24" y="40"/>
                    <a:pt x="25" y="40"/>
                  </a:cubicBezTo>
                  <a:cubicBezTo>
                    <a:pt x="28" y="40"/>
                    <a:pt x="30" y="40"/>
                    <a:pt x="33" y="40"/>
                  </a:cubicBezTo>
                  <a:cubicBezTo>
                    <a:pt x="32" y="39"/>
                    <a:pt x="31" y="39"/>
                    <a:pt x="31" y="38"/>
                  </a:cubicBezTo>
                  <a:moveTo>
                    <a:pt x="7" y="20"/>
                  </a:moveTo>
                  <a:cubicBezTo>
                    <a:pt x="10" y="25"/>
                    <a:pt x="14" y="30"/>
                    <a:pt x="18" y="34"/>
                  </a:cubicBezTo>
                  <a:cubicBezTo>
                    <a:pt x="18" y="34"/>
                    <a:pt x="18" y="35"/>
                    <a:pt x="18" y="35"/>
                  </a:cubicBezTo>
                  <a:cubicBezTo>
                    <a:pt x="18" y="35"/>
                    <a:pt x="18" y="35"/>
                    <a:pt x="18" y="34"/>
                  </a:cubicBezTo>
                  <a:cubicBezTo>
                    <a:pt x="17" y="33"/>
                    <a:pt x="15" y="31"/>
                    <a:pt x="14" y="30"/>
                  </a:cubicBezTo>
                  <a:cubicBezTo>
                    <a:pt x="13" y="29"/>
                    <a:pt x="13" y="28"/>
                    <a:pt x="13" y="28"/>
                  </a:cubicBezTo>
                  <a:cubicBezTo>
                    <a:pt x="15" y="28"/>
                    <a:pt x="18" y="28"/>
                    <a:pt x="21" y="28"/>
                  </a:cubicBezTo>
                  <a:cubicBezTo>
                    <a:pt x="20" y="27"/>
                    <a:pt x="19" y="26"/>
                    <a:pt x="19" y="25"/>
                  </a:cubicBezTo>
                  <a:cubicBezTo>
                    <a:pt x="18" y="24"/>
                    <a:pt x="17" y="22"/>
                    <a:pt x="16" y="21"/>
                  </a:cubicBezTo>
                  <a:cubicBezTo>
                    <a:pt x="13" y="21"/>
                    <a:pt x="10" y="21"/>
                    <a:pt x="7" y="20"/>
                  </a:cubicBezTo>
                  <a:moveTo>
                    <a:pt x="6" y="18"/>
                  </a:moveTo>
                  <a:cubicBezTo>
                    <a:pt x="6" y="19"/>
                    <a:pt x="6" y="19"/>
                    <a:pt x="7" y="19"/>
                  </a:cubicBezTo>
                  <a:cubicBezTo>
                    <a:pt x="7" y="19"/>
                    <a:pt x="7" y="19"/>
                    <a:pt x="7" y="20"/>
                  </a:cubicBezTo>
                  <a:cubicBezTo>
                    <a:pt x="7" y="19"/>
                    <a:pt x="6" y="19"/>
                    <a:pt x="6" y="18"/>
                  </a:cubicBezTo>
                  <a:moveTo>
                    <a:pt x="0" y="0"/>
                  </a:moveTo>
                  <a:cubicBezTo>
                    <a:pt x="0" y="0"/>
                    <a:pt x="0" y="0"/>
                    <a:pt x="0" y="1"/>
                  </a:cubicBezTo>
                  <a:cubicBezTo>
                    <a:pt x="0" y="2"/>
                    <a:pt x="0" y="3"/>
                    <a:pt x="1" y="5"/>
                  </a:cubicBezTo>
                  <a:cubicBezTo>
                    <a:pt x="0" y="3"/>
                    <a:pt x="0" y="2"/>
                    <a:pt x="0" y="0"/>
                  </a:cubicBezTo>
                  <a:cubicBezTo>
                    <a:pt x="0" y="0"/>
                    <a:pt x="0" y="0"/>
                    <a:pt x="0"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0" name="Rectangle 544">
              <a:extLst>
                <a:ext uri="{FF2B5EF4-FFF2-40B4-BE49-F238E27FC236}">
                  <a16:creationId xmlns:a16="http://schemas.microsoft.com/office/drawing/2014/main" id="{91B825AF-6ECF-4E2D-8498-09ED2D532FAE}"/>
                </a:ext>
              </a:extLst>
            </p:cNvPr>
            <p:cNvSpPr>
              <a:spLocks noChangeArrowheads="1"/>
            </p:cNvSpPr>
            <p:nvPr/>
          </p:nvSpPr>
          <p:spPr bwMode="auto">
            <a:xfrm>
              <a:off x="4675" y="3765"/>
              <a:ext cx="1" cy="1"/>
            </a:xfrm>
            <a:prstGeom prst="rect">
              <a:avLst/>
            </a:prstGeom>
            <a:solidFill>
              <a:srgbClr val="3B69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1" name="Rectangle 545">
              <a:extLst>
                <a:ext uri="{FF2B5EF4-FFF2-40B4-BE49-F238E27FC236}">
                  <a16:creationId xmlns:a16="http://schemas.microsoft.com/office/drawing/2014/main" id="{2ACF0787-3A5D-41EC-9136-5737373092D9}"/>
                </a:ext>
              </a:extLst>
            </p:cNvPr>
            <p:cNvSpPr>
              <a:spLocks noChangeArrowheads="1"/>
            </p:cNvSpPr>
            <p:nvPr/>
          </p:nvSpPr>
          <p:spPr bwMode="auto">
            <a:xfrm>
              <a:off x="4675" y="3765"/>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2" name="Freeform 546">
              <a:extLst>
                <a:ext uri="{FF2B5EF4-FFF2-40B4-BE49-F238E27FC236}">
                  <a16:creationId xmlns:a16="http://schemas.microsoft.com/office/drawing/2014/main" id="{E2E64848-0C42-4976-8BB3-2A2A510591CF}"/>
                </a:ext>
              </a:extLst>
            </p:cNvPr>
            <p:cNvSpPr>
              <a:spLocks noEditPoints="1"/>
            </p:cNvSpPr>
            <p:nvPr/>
          </p:nvSpPr>
          <p:spPr bwMode="auto">
            <a:xfrm>
              <a:off x="4659" y="3765"/>
              <a:ext cx="16" cy="4"/>
            </a:xfrm>
            <a:custGeom>
              <a:avLst/>
              <a:gdLst>
                <a:gd name="T0" fmla="*/ 2 w 7"/>
                <a:gd name="T1" fmla="*/ 1 h 2"/>
                <a:gd name="T2" fmla="*/ 0 w 7"/>
                <a:gd name="T3" fmla="*/ 2 h 2"/>
                <a:gd name="T4" fmla="*/ 0 w 7"/>
                <a:gd name="T5" fmla="*/ 2 h 2"/>
                <a:gd name="T6" fmla="*/ 2 w 7"/>
                <a:gd name="T7" fmla="*/ 1 h 2"/>
                <a:gd name="T8" fmla="*/ 7 w 7"/>
                <a:gd name="T9" fmla="*/ 0 h 2"/>
                <a:gd name="T10" fmla="*/ 4 w 7"/>
                <a:gd name="T11" fmla="*/ 1 h 2"/>
                <a:gd name="T12" fmla="*/ 4 w 7"/>
                <a:gd name="T13" fmla="*/ 1 h 2"/>
                <a:gd name="T14" fmla="*/ 4 w 7"/>
                <a:gd name="T15" fmla="*/ 2 h 2"/>
                <a:gd name="T16" fmla="*/ 6 w 7"/>
                <a:gd name="T17" fmla="*/ 1 h 2"/>
                <a:gd name="T18" fmla="*/ 7 w 7"/>
                <a:gd name="T19" fmla="*/ 0 h 2"/>
                <a:gd name="T20" fmla="*/ 7 w 7"/>
                <a:gd name="T21" fmla="*/ 0 h 2"/>
                <a:gd name="T22" fmla="*/ 7 w 7"/>
                <a:gd name="T2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2">
                  <a:moveTo>
                    <a:pt x="2" y="1"/>
                  </a:moveTo>
                  <a:cubicBezTo>
                    <a:pt x="2" y="2"/>
                    <a:pt x="1" y="2"/>
                    <a:pt x="0" y="2"/>
                  </a:cubicBezTo>
                  <a:cubicBezTo>
                    <a:pt x="0" y="2"/>
                    <a:pt x="0" y="2"/>
                    <a:pt x="0" y="2"/>
                  </a:cubicBezTo>
                  <a:cubicBezTo>
                    <a:pt x="1" y="2"/>
                    <a:pt x="2" y="2"/>
                    <a:pt x="2" y="1"/>
                  </a:cubicBezTo>
                  <a:moveTo>
                    <a:pt x="7" y="0"/>
                  </a:moveTo>
                  <a:cubicBezTo>
                    <a:pt x="6" y="1"/>
                    <a:pt x="5" y="1"/>
                    <a:pt x="4" y="1"/>
                  </a:cubicBezTo>
                  <a:cubicBezTo>
                    <a:pt x="4" y="1"/>
                    <a:pt x="4" y="1"/>
                    <a:pt x="4" y="1"/>
                  </a:cubicBezTo>
                  <a:cubicBezTo>
                    <a:pt x="4" y="1"/>
                    <a:pt x="4" y="1"/>
                    <a:pt x="4" y="2"/>
                  </a:cubicBezTo>
                  <a:cubicBezTo>
                    <a:pt x="5" y="1"/>
                    <a:pt x="5" y="1"/>
                    <a:pt x="6" y="1"/>
                  </a:cubicBezTo>
                  <a:cubicBezTo>
                    <a:pt x="7" y="0"/>
                    <a:pt x="7" y="0"/>
                    <a:pt x="7" y="0"/>
                  </a:cubicBezTo>
                  <a:cubicBezTo>
                    <a:pt x="7" y="0"/>
                    <a:pt x="7" y="0"/>
                    <a:pt x="7" y="0"/>
                  </a:cubicBezTo>
                  <a:cubicBezTo>
                    <a:pt x="7" y="0"/>
                    <a:pt x="7" y="0"/>
                    <a:pt x="7"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3" name="Freeform 547">
              <a:extLst>
                <a:ext uri="{FF2B5EF4-FFF2-40B4-BE49-F238E27FC236}">
                  <a16:creationId xmlns:a16="http://schemas.microsoft.com/office/drawing/2014/main" id="{1EE3F067-399A-47B9-9AE7-730A3744A72D}"/>
                </a:ext>
              </a:extLst>
            </p:cNvPr>
            <p:cNvSpPr>
              <a:spLocks/>
            </p:cNvSpPr>
            <p:nvPr/>
          </p:nvSpPr>
          <p:spPr bwMode="auto">
            <a:xfrm>
              <a:off x="4589" y="3760"/>
              <a:ext cx="79" cy="14"/>
            </a:xfrm>
            <a:custGeom>
              <a:avLst/>
              <a:gdLst>
                <a:gd name="T0" fmla="*/ 6 w 33"/>
                <a:gd name="T1" fmla="*/ 0 h 6"/>
                <a:gd name="T2" fmla="*/ 0 w 33"/>
                <a:gd name="T3" fmla="*/ 2 h 6"/>
                <a:gd name="T4" fmla="*/ 10 w 33"/>
                <a:gd name="T5" fmla="*/ 5 h 6"/>
                <a:gd name="T6" fmla="*/ 19 w 33"/>
                <a:gd name="T7" fmla="*/ 6 h 6"/>
                <a:gd name="T8" fmla="*/ 22 w 33"/>
                <a:gd name="T9" fmla="*/ 6 h 6"/>
                <a:gd name="T10" fmla="*/ 33 w 33"/>
                <a:gd name="T11" fmla="*/ 4 h 6"/>
                <a:gd name="T12" fmla="*/ 33 w 33"/>
                <a:gd name="T13" fmla="*/ 3 h 6"/>
                <a:gd name="T14" fmla="*/ 33 w 33"/>
                <a:gd name="T15" fmla="*/ 3 h 6"/>
                <a:gd name="T16" fmla="*/ 31 w 33"/>
                <a:gd name="T17" fmla="*/ 3 h 6"/>
                <a:gd name="T18" fmla="*/ 29 w 33"/>
                <a:gd name="T19" fmla="*/ 4 h 6"/>
                <a:gd name="T20" fmla="*/ 25 w 33"/>
                <a:gd name="T21" fmla="*/ 4 h 6"/>
                <a:gd name="T22" fmla="*/ 20 w 33"/>
                <a:gd name="T23" fmla="*/ 4 h 6"/>
                <a:gd name="T24" fmla="*/ 12 w 33"/>
                <a:gd name="T25" fmla="*/ 2 h 6"/>
                <a:gd name="T26" fmla="*/ 11 w 33"/>
                <a:gd name="T27" fmla="*/ 2 h 6"/>
                <a:gd name="T28" fmla="*/ 9 w 33"/>
                <a:gd name="T29" fmla="*/ 1 h 6"/>
                <a:gd name="T30" fmla="*/ 8 w 33"/>
                <a:gd name="T31" fmla="*/ 0 h 6"/>
                <a:gd name="T32" fmla="*/ 6 w 33"/>
                <a:gd name="T3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6">
                  <a:moveTo>
                    <a:pt x="6" y="0"/>
                  </a:moveTo>
                  <a:cubicBezTo>
                    <a:pt x="5" y="1"/>
                    <a:pt x="3" y="1"/>
                    <a:pt x="0" y="2"/>
                  </a:cubicBezTo>
                  <a:cubicBezTo>
                    <a:pt x="3" y="3"/>
                    <a:pt x="7" y="4"/>
                    <a:pt x="10" y="5"/>
                  </a:cubicBezTo>
                  <a:cubicBezTo>
                    <a:pt x="13" y="5"/>
                    <a:pt x="16" y="6"/>
                    <a:pt x="19" y="6"/>
                  </a:cubicBezTo>
                  <a:cubicBezTo>
                    <a:pt x="20" y="6"/>
                    <a:pt x="21" y="6"/>
                    <a:pt x="22" y="6"/>
                  </a:cubicBezTo>
                  <a:cubicBezTo>
                    <a:pt x="26" y="6"/>
                    <a:pt x="29" y="5"/>
                    <a:pt x="33" y="4"/>
                  </a:cubicBezTo>
                  <a:cubicBezTo>
                    <a:pt x="33" y="3"/>
                    <a:pt x="33" y="3"/>
                    <a:pt x="33" y="3"/>
                  </a:cubicBezTo>
                  <a:cubicBezTo>
                    <a:pt x="33" y="3"/>
                    <a:pt x="33" y="3"/>
                    <a:pt x="33" y="3"/>
                  </a:cubicBezTo>
                  <a:cubicBezTo>
                    <a:pt x="32" y="3"/>
                    <a:pt x="32" y="3"/>
                    <a:pt x="31" y="3"/>
                  </a:cubicBezTo>
                  <a:cubicBezTo>
                    <a:pt x="31" y="4"/>
                    <a:pt x="30" y="4"/>
                    <a:pt x="29" y="4"/>
                  </a:cubicBezTo>
                  <a:cubicBezTo>
                    <a:pt x="28" y="4"/>
                    <a:pt x="26" y="4"/>
                    <a:pt x="25" y="4"/>
                  </a:cubicBezTo>
                  <a:cubicBezTo>
                    <a:pt x="23" y="4"/>
                    <a:pt x="22" y="4"/>
                    <a:pt x="20" y="4"/>
                  </a:cubicBezTo>
                  <a:cubicBezTo>
                    <a:pt x="17" y="3"/>
                    <a:pt x="15" y="3"/>
                    <a:pt x="12" y="2"/>
                  </a:cubicBezTo>
                  <a:cubicBezTo>
                    <a:pt x="12" y="2"/>
                    <a:pt x="11" y="2"/>
                    <a:pt x="11" y="2"/>
                  </a:cubicBezTo>
                  <a:cubicBezTo>
                    <a:pt x="10" y="1"/>
                    <a:pt x="9" y="1"/>
                    <a:pt x="9" y="1"/>
                  </a:cubicBezTo>
                  <a:cubicBezTo>
                    <a:pt x="8" y="1"/>
                    <a:pt x="8" y="1"/>
                    <a:pt x="8" y="0"/>
                  </a:cubicBezTo>
                  <a:cubicBezTo>
                    <a:pt x="7" y="0"/>
                    <a:pt x="6" y="0"/>
                    <a:pt x="6"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4" name="Freeform 548">
              <a:extLst>
                <a:ext uri="{FF2B5EF4-FFF2-40B4-BE49-F238E27FC236}">
                  <a16:creationId xmlns:a16="http://schemas.microsoft.com/office/drawing/2014/main" id="{D6AF4363-D098-44FB-9F3E-0BFF0C8A0E44}"/>
                </a:ext>
              </a:extLst>
            </p:cNvPr>
            <p:cNvSpPr>
              <a:spLocks/>
            </p:cNvSpPr>
            <p:nvPr/>
          </p:nvSpPr>
          <p:spPr bwMode="auto">
            <a:xfrm>
              <a:off x="4554" y="3741"/>
              <a:ext cx="38" cy="16"/>
            </a:xfrm>
            <a:custGeom>
              <a:avLst/>
              <a:gdLst>
                <a:gd name="T0" fmla="*/ 8 w 16"/>
                <a:gd name="T1" fmla="*/ 0 h 7"/>
                <a:gd name="T2" fmla="*/ 0 w 16"/>
                <a:gd name="T3" fmla="*/ 0 h 7"/>
                <a:gd name="T4" fmla="*/ 7 w 16"/>
                <a:gd name="T5" fmla="*/ 5 h 7"/>
                <a:gd name="T6" fmla="*/ 9 w 16"/>
                <a:gd name="T7" fmla="*/ 7 h 7"/>
                <a:gd name="T8" fmla="*/ 16 w 16"/>
                <a:gd name="T9" fmla="*/ 5 h 7"/>
                <a:gd name="T10" fmla="*/ 16 w 16"/>
                <a:gd name="T11" fmla="*/ 5 h 7"/>
                <a:gd name="T12" fmla="*/ 14 w 16"/>
                <a:gd name="T13" fmla="*/ 4 h 7"/>
                <a:gd name="T14" fmla="*/ 14 w 16"/>
                <a:gd name="T15" fmla="*/ 4 h 7"/>
                <a:gd name="T16" fmla="*/ 11 w 16"/>
                <a:gd name="T17" fmla="*/ 3 h 7"/>
                <a:gd name="T18" fmla="*/ 11 w 16"/>
                <a:gd name="T19" fmla="*/ 2 h 7"/>
                <a:gd name="T20" fmla="*/ 9 w 16"/>
                <a:gd name="T21" fmla="*/ 1 h 7"/>
                <a:gd name="T22" fmla="*/ 9 w 16"/>
                <a:gd name="T23" fmla="*/ 1 h 7"/>
                <a:gd name="T24" fmla="*/ 8 w 16"/>
                <a:gd name="T25" fmla="*/ 0 h 7"/>
                <a:gd name="T26" fmla="*/ 8 w 16"/>
                <a:gd name="T2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7">
                  <a:moveTo>
                    <a:pt x="8" y="0"/>
                  </a:moveTo>
                  <a:cubicBezTo>
                    <a:pt x="5" y="0"/>
                    <a:pt x="3" y="0"/>
                    <a:pt x="0" y="0"/>
                  </a:cubicBezTo>
                  <a:cubicBezTo>
                    <a:pt x="2" y="2"/>
                    <a:pt x="4" y="4"/>
                    <a:pt x="7" y="5"/>
                  </a:cubicBezTo>
                  <a:cubicBezTo>
                    <a:pt x="7" y="6"/>
                    <a:pt x="8" y="6"/>
                    <a:pt x="9" y="7"/>
                  </a:cubicBezTo>
                  <a:cubicBezTo>
                    <a:pt x="11" y="6"/>
                    <a:pt x="14" y="6"/>
                    <a:pt x="16" y="5"/>
                  </a:cubicBezTo>
                  <a:cubicBezTo>
                    <a:pt x="16" y="5"/>
                    <a:pt x="16" y="5"/>
                    <a:pt x="16" y="5"/>
                  </a:cubicBezTo>
                  <a:cubicBezTo>
                    <a:pt x="15" y="5"/>
                    <a:pt x="15" y="5"/>
                    <a:pt x="14" y="4"/>
                  </a:cubicBezTo>
                  <a:cubicBezTo>
                    <a:pt x="14" y="4"/>
                    <a:pt x="14" y="4"/>
                    <a:pt x="14" y="4"/>
                  </a:cubicBezTo>
                  <a:cubicBezTo>
                    <a:pt x="13" y="4"/>
                    <a:pt x="12" y="3"/>
                    <a:pt x="11" y="3"/>
                  </a:cubicBezTo>
                  <a:cubicBezTo>
                    <a:pt x="11" y="2"/>
                    <a:pt x="11" y="2"/>
                    <a:pt x="11" y="2"/>
                  </a:cubicBezTo>
                  <a:cubicBezTo>
                    <a:pt x="10" y="2"/>
                    <a:pt x="10" y="1"/>
                    <a:pt x="9" y="1"/>
                  </a:cubicBezTo>
                  <a:cubicBezTo>
                    <a:pt x="9" y="1"/>
                    <a:pt x="9" y="1"/>
                    <a:pt x="9" y="1"/>
                  </a:cubicBezTo>
                  <a:cubicBezTo>
                    <a:pt x="8" y="0"/>
                    <a:pt x="8" y="0"/>
                    <a:pt x="8" y="0"/>
                  </a:cubicBezTo>
                  <a:cubicBezTo>
                    <a:pt x="8" y="0"/>
                    <a:pt x="8" y="0"/>
                    <a:pt x="8"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5" name="Freeform 549">
              <a:extLst>
                <a:ext uri="{FF2B5EF4-FFF2-40B4-BE49-F238E27FC236}">
                  <a16:creationId xmlns:a16="http://schemas.microsoft.com/office/drawing/2014/main" id="{C8406469-26E8-46D2-ABB3-4683F2ECEADC}"/>
                </a:ext>
              </a:extLst>
            </p:cNvPr>
            <p:cNvSpPr>
              <a:spLocks noEditPoints="1"/>
            </p:cNvSpPr>
            <p:nvPr/>
          </p:nvSpPr>
          <p:spPr bwMode="auto">
            <a:xfrm>
              <a:off x="4494" y="3566"/>
              <a:ext cx="17" cy="43"/>
            </a:xfrm>
            <a:custGeom>
              <a:avLst/>
              <a:gdLst>
                <a:gd name="T0" fmla="*/ 0 w 7"/>
                <a:gd name="T1" fmla="*/ 17 h 18"/>
                <a:gd name="T2" fmla="*/ 0 w 7"/>
                <a:gd name="T3" fmla="*/ 18 h 18"/>
                <a:gd name="T4" fmla="*/ 0 w 7"/>
                <a:gd name="T5" fmla="*/ 17 h 18"/>
                <a:gd name="T6" fmla="*/ 1 w 7"/>
                <a:gd name="T7" fmla="*/ 11 h 18"/>
                <a:gd name="T8" fmla="*/ 1 w 7"/>
                <a:gd name="T9" fmla="*/ 13 h 18"/>
                <a:gd name="T10" fmla="*/ 1 w 7"/>
                <a:gd name="T11" fmla="*/ 13 h 18"/>
                <a:gd name="T12" fmla="*/ 1 w 7"/>
                <a:gd name="T13" fmla="*/ 11 h 18"/>
                <a:gd name="T14" fmla="*/ 2 w 7"/>
                <a:gd name="T15" fmla="*/ 9 h 18"/>
                <a:gd name="T16" fmla="*/ 2 w 7"/>
                <a:gd name="T17" fmla="*/ 11 h 18"/>
                <a:gd name="T18" fmla="*/ 2 w 7"/>
                <a:gd name="T19" fmla="*/ 9 h 18"/>
                <a:gd name="T20" fmla="*/ 3 w 7"/>
                <a:gd name="T21" fmla="*/ 7 h 18"/>
                <a:gd name="T22" fmla="*/ 3 w 7"/>
                <a:gd name="T23" fmla="*/ 8 h 18"/>
                <a:gd name="T24" fmla="*/ 3 w 7"/>
                <a:gd name="T25" fmla="*/ 8 h 18"/>
                <a:gd name="T26" fmla="*/ 3 w 7"/>
                <a:gd name="T27" fmla="*/ 7 h 18"/>
                <a:gd name="T28" fmla="*/ 5 w 7"/>
                <a:gd name="T29" fmla="*/ 3 h 18"/>
                <a:gd name="T30" fmla="*/ 5 w 7"/>
                <a:gd name="T31" fmla="*/ 3 h 18"/>
                <a:gd name="T32" fmla="*/ 5 w 7"/>
                <a:gd name="T33" fmla="*/ 3 h 18"/>
                <a:gd name="T34" fmla="*/ 5 w 7"/>
                <a:gd name="T35" fmla="*/ 3 h 18"/>
                <a:gd name="T36" fmla="*/ 7 w 7"/>
                <a:gd name="T37" fmla="*/ 0 h 18"/>
                <a:gd name="T38" fmla="*/ 6 w 7"/>
                <a:gd name="T39" fmla="*/ 1 h 18"/>
                <a:gd name="T40" fmla="*/ 6 w 7"/>
                <a:gd name="T41" fmla="*/ 1 h 18"/>
                <a:gd name="T42" fmla="*/ 7 w 7"/>
                <a:gd name="T4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 h="18">
                  <a:moveTo>
                    <a:pt x="0" y="17"/>
                  </a:moveTo>
                  <a:cubicBezTo>
                    <a:pt x="0" y="17"/>
                    <a:pt x="0" y="17"/>
                    <a:pt x="0" y="18"/>
                  </a:cubicBezTo>
                  <a:cubicBezTo>
                    <a:pt x="0" y="17"/>
                    <a:pt x="0" y="17"/>
                    <a:pt x="0" y="17"/>
                  </a:cubicBezTo>
                  <a:moveTo>
                    <a:pt x="1" y="11"/>
                  </a:moveTo>
                  <a:cubicBezTo>
                    <a:pt x="1" y="12"/>
                    <a:pt x="1" y="12"/>
                    <a:pt x="1" y="13"/>
                  </a:cubicBezTo>
                  <a:cubicBezTo>
                    <a:pt x="1" y="13"/>
                    <a:pt x="1" y="13"/>
                    <a:pt x="1" y="13"/>
                  </a:cubicBezTo>
                  <a:cubicBezTo>
                    <a:pt x="1" y="12"/>
                    <a:pt x="1" y="12"/>
                    <a:pt x="1" y="11"/>
                  </a:cubicBezTo>
                  <a:moveTo>
                    <a:pt x="2" y="9"/>
                  </a:moveTo>
                  <a:cubicBezTo>
                    <a:pt x="2" y="9"/>
                    <a:pt x="2" y="10"/>
                    <a:pt x="2" y="11"/>
                  </a:cubicBezTo>
                  <a:cubicBezTo>
                    <a:pt x="2" y="10"/>
                    <a:pt x="2" y="9"/>
                    <a:pt x="2" y="9"/>
                  </a:cubicBezTo>
                  <a:moveTo>
                    <a:pt x="3" y="7"/>
                  </a:moveTo>
                  <a:cubicBezTo>
                    <a:pt x="3" y="8"/>
                    <a:pt x="3" y="8"/>
                    <a:pt x="3" y="8"/>
                  </a:cubicBezTo>
                  <a:cubicBezTo>
                    <a:pt x="3" y="8"/>
                    <a:pt x="3" y="8"/>
                    <a:pt x="3" y="8"/>
                  </a:cubicBezTo>
                  <a:cubicBezTo>
                    <a:pt x="3" y="8"/>
                    <a:pt x="3" y="7"/>
                    <a:pt x="3" y="7"/>
                  </a:cubicBezTo>
                  <a:moveTo>
                    <a:pt x="5" y="3"/>
                  </a:moveTo>
                  <a:cubicBezTo>
                    <a:pt x="5" y="3"/>
                    <a:pt x="5" y="3"/>
                    <a:pt x="5" y="3"/>
                  </a:cubicBezTo>
                  <a:cubicBezTo>
                    <a:pt x="5" y="3"/>
                    <a:pt x="5" y="3"/>
                    <a:pt x="5" y="3"/>
                  </a:cubicBezTo>
                  <a:cubicBezTo>
                    <a:pt x="5" y="3"/>
                    <a:pt x="5" y="3"/>
                    <a:pt x="5" y="3"/>
                  </a:cubicBezTo>
                  <a:moveTo>
                    <a:pt x="7" y="0"/>
                  </a:moveTo>
                  <a:cubicBezTo>
                    <a:pt x="7" y="0"/>
                    <a:pt x="7" y="0"/>
                    <a:pt x="6" y="1"/>
                  </a:cubicBezTo>
                  <a:cubicBezTo>
                    <a:pt x="6" y="1"/>
                    <a:pt x="6" y="1"/>
                    <a:pt x="6" y="1"/>
                  </a:cubicBezTo>
                  <a:cubicBezTo>
                    <a:pt x="7" y="0"/>
                    <a:pt x="7" y="0"/>
                    <a:pt x="7"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6" name="Freeform 550">
              <a:extLst>
                <a:ext uri="{FF2B5EF4-FFF2-40B4-BE49-F238E27FC236}">
                  <a16:creationId xmlns:a16="http://schemas.microsoft.com/office/drawing/2014/main" id="{7FF334A9-BB2C-409C-84C2-FB290EB17AF0}"/>
                </a:ext>
              </a:extLst>
            </p:cNvPr>
            <p:cNvSpPr>
              <a:spLocks/>
            </p:cNvSpPr>
            <p:nvPr/>
          </p:nvSpPr>
          <p:spPr bwMode="auto">
            <a:xfrm>
              <a:off x="4492" y="3626"/>
              <a:ext cx="2" cy="19"/>
            </a:xfrm>
            <a:custGeom>
              <a:avLst/>
              <a:gdLst>
                <a:gd name="T0" fmla="*/ 0 w 1"/>
                <a:gd name="T1" fmla="*/ 0 h 8"/>
                <a:gd name="T2" fmla="*/ 1 w 1"/>
                <a:gd name="T3" fmla="*/ 8 h 8"/>
                <a:gd name="T4" fmla="*/ 1 w 1"/>
                <a:gd name="T5" fmla="*/ 8 h 8"/>
                <a:gd name="T6" fmla="*/ 0 w 1"/>
                <a:gd name="T7" fmla="*/ 0 h 8"/>
              </a:gdLst>
              <a:ahLst/>
              <a:cxnLst>
                <a:cxn ang="0">
                  <a:pos x="T0" y="T1"/>
                </a:cxn>
                <a:cxn ang="0">
                  <a:pos x="T2" y="T3"/>
                </a:cxn>
                <a:cxn ang="0">
                  <a:pos x="T4" y="T5"/>
                </a:cxn>
                <a:cxn ang="0">
                  <a:pos x="T6" y="T7"/>
                </a:cxn>
              </a:cxnLst>
              <a:rect l="0" t="0" r="r" b="b"/>
              <a:pathLst>
                <a:path w="1" h="8">
                  <a:moveTo>
                    <a:pt x="0" y="0"/>
                  </a:moveTo>
                  <a:cubicBezTo>
                    <a:pt x="0" y="3"/>
                    <a:pt x="0" y="6"/>
                    <a:pt x="1" y="8"/>
                  </a:cubicBezTo>
                  <a:cubicBezTo>
                    <a:pt x="1" y="8"/>
                    <a:pt x="1" y="8"/>
                    <a:pt x="1" y="8"/>
                  </a:cubicBezTo>
                  <a:cubicBezTo>
                    <a:pt x="0" y="6"/>
                    <a:pt x="0" y="3"/>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7" name="Freeform 551">
              <a:extLst>
                <a:ext uri="{FF2B5EF4-FFF2-40B4-BE49-F238E27FC236}">
                  <a16:creationId xmlns:a16="http://schemas.microsoft.com/office/drawing/2014/main" id="{8EB56391-8BCA-455D-B525-9D74DE139599}"/>
                </a:ext>
              </a:extLst>
            </p:cNvPr>
            <p:cNvSpPr>
              <a:spLocks/>
            </p:cNvSpPr>
            <p:nvPr/>
          </p:nvSpPr>
          <p:spPr bwMode="auto">
            <a:xfrm>
              <a:off x="4492" y="3562"/>
              <a:ext cx="40" cy="133"/>
            </a:xfrm>
            <a:custGeom>
              <a:avLst/>
              <a:gdLst>
                <a:gd name="T0" fmla="*/ 9 w 17"/>
                <a:gd name="T1" fmla="*/ 0 h 56"/>
                <a:gd name="T2" fmla="*/ 8 w 17"/>
                <a:gd name="T3" fmla="*/ 2 h 56"/>
                <a:gd name="T4" fmla="*/ 7 w 17"/>
                <a:gd name="T5" fmla="*/ 3 h 56"/>
                <a:gd name="T6" fmla="*/ 6 w 17"/>
                <a:gd name="T7" fmla="*/ 5 h 56"/>
                <a:gd name="T8" fmla="*/ 6 w 17"/>
                <a:gd name="T9" fmla="*/ 5 h 56"/>
                <a:gd name="T10" fmla="*/ 6 w 17"/>
                <a:gd name="T11" fmla="*/ 5 h 56"/>
                <a:gd name="T12" fmla="*/ 5 w 17"/>
                <a:gd name="T13" fmla="*/ 8 h 56"/>
                <a:gd name="T14" fmla="*/ 4 w 17"/>
                <a:gd name="T15" fmla="*/ 9 h 56"/>
                <a:gd name="T16" fmla="*/ 4 w 17"/>
                <a:gd name="T17" fmla="*/ 10 h 56"/>
                <a:gd name="T18" fmla="*/ 4 w 17"/>
                <a:gd name="T19" fmla="*/ 10 h 56"/>
                <a:gd name="T20" fmla="*/ 3 w 17"/>
                <a:gd name="T21" fmla="*/ 11 h 56"/>
                <a:gd name="T22" fmla="*/ 3 w 17"/>
                <a:gd name="T23" fmla="*/ 13 h 56"/>
                <a:gd name="T24" fmla="*/ 3 w 17"/>
                <a:gd name="T25" fmla="*/ 13 h 56"/>
                <a:gd name="T26" fmla="*/ 2 w 17"/>
                <a:gd name="T27" fmla="*/ 13 h 56"/>
                <a:gd name="T28" fmla="*/ 2 w 17"/>
                <a:gd name="T29" fmla="*/ 15 h 56"/>
                <a:gd name="T30" fmla="*/ 2 w 17"/>
                <a:gd name="T31" fmla="*/ 15 h 56"/>
                <a:gd name="T32" fmla="*/ 1 w 17"/>
                <a:gd name="T33" fmla="*/ 19 h 56"/>
                <a:gd name="T34" fmla="*/ 1 w 17"/>
                <a:gd name="T35" fmla="*/ 20 h 56"/>
                <a:gd name="T36" fmla="*/ 0 w 17"/>
                <a:gd name="T37" fmla="*/ 27 h 56"/>
                <a:gd name="T38" fmla="*/ 1 w 17"/>
                <a:gd name="T39" fmla="*/ 35 h 56"/>
                <a:gd name="T40" fmla="*/ 2 w 17"/>
                <a:gd name="T41" fmla="*/ 40 h 56"/>
                <a:gd name="T42" fmla="*/ 7 w 17"/>
                <a:gd name="T43" fmla="*/ 53 h 56"/>
                <a:gd name="T44" fmla="*/ 8 w 17"/>
                <a:gd name="T45" fmla="*/ 55 h 56"/>
                <a:gd name="T46" fmla="*/ 8 w 17"/>
                <a:gd name="T47" fmla="*/ 55 h 56"/>
                <a:gd name="T48" fmla="*/ 17 w 17"/>
                <a:gd name="T49" fmla="*/ 56 h 56"/>
                <a:gd name="T50" fmla="*/ 17 w 17"/>
                <a:gd name="T51" fmla="*/ 56 h 56"/>
                <a:gd name="T52" fmla="*/ 16 w 17"/>
                <a:gd name="T53" fmla="*/ 54 h 56"/>
                <a:gd name="T54" fmla="*/ 16 w 17"/>
                <a:gd name="T55" fmla="*/ 53 h 56"/>
                <a:gd name="T56" fmla="*/ 14 w 17"/>
                <a:gd name="T57" fmla="*/ 50 h 56"/>
                <a:gd name="T58" fmla="*/ 10 w 17"/>
                <a:gd name="T59" fmla="*/ 40 h 56"/>
                <a:gd name="T60" fmla="*/ 5 w 17"/>
                <a:gd name="T61" fmla="*/ 19 h 56"/>
                <a:gd name="T62" fmla="*/ 8 w 17"/>
                <a:gd name="T63" fmla="*/ 2 h 56"/>
                <a:gd name="T64" fmla="*/ 9 w 17"/>
                <a:gd name="T6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 h="56">
                  <a:moveTo>
                    <a:pt x="9" y="0"/>
                  </a:moveTo>
                  <a:cubicBezTo>
                    <a:pt x="9" y="1"/>
                    <a:pt x="8" y="1"/>
                    <a:pt x="8" y="2"/>
                  </a:cubicBezTo>
                  <a:cubicBezTo>
                    <a:pt x="8" y="2"/>
                    <a:pt x="8" y="2"/>
                    <a:pt x="7" y="3"/>
                  </a:cubicBezTo>
                  <a:cubicBezTo>
                    <a:pt x="7" y="4"/>
                    <a:pt x="7" y="4"/>
                    <a:pt x="6" y="5"/>
                  </a:cubicBezTo>
                  <a:cubicBezTo>
                    <a:pt x="6" y="5"/>
                    <a:pt x="6" y="5"/>
                    <a:pt x="6" y="5"/>
                  </a:cubicBezTo>
                  <a:cubicBezTo>
                    <a:pt x="6" y="5"/>
                    <a:pt x="6" y="5"/>
                    <a:pt x="6" y="5"/>
                  </a:cubicBezTo>
                  <a:cubicBezTo>
                    <a:pt x="6" y="6"/>
                    <a:pt x="5" y="7"/>
                    <a:pt x="5" y="8"/>
                  </a:cubicBezTo>
                  <a:cubicBezTo>
                    <a:pt x="4" y="8"/>
                    <a:pt x="4" y="9"/>
                    <a:pt x="4" y="9"/>
                  </a:cubicBezTo>
                  <a:cubicBezTo>
                    <a:pt x="4" y="9"/>
                    <a:pt x="4" y="10"/>
                    <a:pt x="4" y="10"/>
                  </a:cubicBezTo>
                  <a:cubicBezTo>
                    <a:pt x="4" y="10"/>
                    <a:pt x="4" y="10"/>
                    <a:pt x="4" y="10"/>
                  </a:cubicBezTo>
                  <a:cubicBezTo>
                    <a:pt x="4" y="10"/>
                    <a:pt x="4" y="10"/>
                    <a:pt x="3" y="11"/>
                  </a:cubicBezTo>
                  <a:cubicBezTo>
                    <a:pt x="3" y="11"/>
                    <a:pt x="3" y="12"/>
                    <a:pt x="3" y="13"/>
                  </a:cubicBezTo>
                  <a:cubicBezTo>
                    <a:pt x="3" y="13"/>
                    <a:pt x="3" y="13"/>
                    <a:pt x="3" y="13"/>
                  </a:cubicBezTo>
                  <a:cubicBezTo>
                    <a:pt x="3" y="13"/>
                    <a:pt x="2" y="13"/>
                    <a:pt x="2" y="13"/>
                  </a:cubicBezTo>
                  <a:cubicBezTo>
                    <a:pt x="2" y="14"/>
                    <a:pt x="2" y="14"/>
                    <a:pt x="2" y="15"/>
                  </a:cubicBezTo>
                  <a:cubicBezTo>
                    <a:pt x="2" y="15"/>
                    <a:pt x="2" y="15"/>
                    <a:pt x="2" y="15"/>
                  </a:cubicBezTo>
                  <a:cubicBezTo>
                    <a:pt x="2" y="16"/>
                    <a:pt x="1" y="17"/>
                    <a:pt x="1" y="19"/>
                  </a:cubicBezTo>
                  <a:cubicBezTo>
                    <a:pt x="1" y="19"/>
                    <a:pt x="1" y="19"/>
                    <a:pt x="1" y="20"/>
                  </a:cubicBezTo>
                  <a:cubicBezTo>
                    <a:pt x="0" y="22"/>
                    <a:pt x="0" y="25"/>
                    <a:pt x="0" y="27"/>
                  </a:cubicBezTo>
                  <a:cubicBezTo>
                    <a:pt x="0" y="30"/>
                    <a:pt x="0" y="33"/>
                    <a:pt x="1" y="35"/>
                  </a:cubicBezTo>
                  <a:cubicBezTo>
                    <a:pt x="1" y="37"/>
                    <a:pt x="1" y="38"/>
                    <a:pt x="2" y="40"/>
                  </a:cubicBezTo>
                  <a:cubicBezTo>
                    <a:pt x="3" y="45"/>
                    <a:pt x="5" y="49"/>
                    <a:pt x="7" y="53"/>
                  </a:cubicBezTo>
                  <a:cubicBezTo>
                    <a:pt x="7" y="54"/>
                    <a:pt x="8" y="54"/>
                    <a:pt x="8" y="55"/>
                  </a:cubicBezTo>
                  <a:cubicBezTo>
                    <a:pt x="8" y="55"/>
                    <a:pt x="8" y="55"/>
                    <a:pt x="8" y="55"/>
                  </a:cubicBezTo>
                  <a:cubicBezTo>
                    <a:pt x="11" y="56"/>
                    <a:pt x="14" y="56"/>
                    <a:pt x="17" y="56"/>
                  </a:cubicBezTo>
                  <a:cubicBezTo>
                    <a:pt x="17" y="56"/>
                    <a:pt x="17" y="56"/>
                    <a:pt x="17" y="56"/>
                  </a:cubicBezTo>
                  <a:cubicBezTo>
                    <a:pt x="16" y="54"/>
                    <a:pt x="16" y="54"/>
                    <a:pt x="16" y="54"/>
                  </a:cubicBezTo>
                  <a:cubicBezTo>
                    <a:pt x="16" y="53"/>
                    <a:pt x="16" y="53"/>
                    <a:pt x="16" y="53"/>
                  </a:cubicBezTo>
                  <a:cubicBezTo>
                    <a:pt x="15" y="52"/>
                    <a:pt x="15" y="51"/>
                    <a:pt x="14" y="50"/>
                  </a:cubicBezTo>
                  <a:cubicBezTo>
                    <a:pt x="13" y="47"/>
                    <a:pt x="11" y="43"/>
                    <a:pt x="10" y="40"/>
                  </a:cubicBezTo>
                  <a:cubicBezTo>
                    <a:pt x="7" y="33"/>
                    <a:pt x="5" y="25"/>
                    <a:pt x="5" y="19"/>
                  </a:cubicBezTo>
                  <a:cubicBezTo>
                    <a:pt x="5" y="12"/>
                    <a:pt x="6" y="7"/>
                    <a:pt x="8" y="2"/>
                  </a:cubicBezTo>
                  <a:cubicBezTo>
                    <a:pt x="8" y="1"/>
                    <a:pt x="9" y="1"/>
                    <a:pt x="9"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8" name="Freeform 552">
              <a:extLst>
                <a:ext uri="{FF2B5EF4-FFF2-40B4-BE49-F238E27FC236}">
                  <a16:creationId xmlns:a16="http://schemas.microsoft.com/office/drawing/2014/main" id="{103AF371-44AA-4C59-B5A1-4C8F39F1F025}"/>
                </a:ext>
              </a:extLst>
            </p:cNvPr>
            <p:cNvSpPr>
              <a:spLocks/>
            </p:cNvSpPr>
            <p:nvPr/>
          </p:nvSpPr>
          <p:spPr bwMode="auto">
            <a:xfrm>
              <a:off x="4525" y="3712"/>
              <a:ext cx="43" cy="29"/>
            </a:xfrm>
            <a:custGeom>
              <a:avLst/>
              <a:gdLst>
                <a:gd name="T0" fmla="*/ 8 w 18"/>
                <a:gd name="T1" fmla="*/ 0 h 12"/>
                <a:gd name="T2" fmla="*/ 0 w 18"/>
                <a:gd name="T3" fmla="*/ 0 h 12"/>
                <a:gd name="T4" fmla="*/ 1 w 18"/>
                <a:gd name="T5" fmla="*/ 2 h 12"/>
                <a:gd name="T6" fmla="*/ 5 w 18"/>
                <a:gd name="T7" fmla="*/ 6 h 12"/>
                <a:gd name="T8" fmla="*/ 5 w 18"/>
                <a:gd name="T9" fmla="*/ 7 h 12"/>
                <a:gd name="T10" fmla="*/ 11 w 18"/>
                <a:gd name="T11" fmla="*/ 12 h 12"/>
                <a:gd name="T12" fmla="*/ 18 w 18"/>
                <a:gd name="T13" fmla="*/ 10 h 12"/>
                <a:gd name="T14" fmla="*/ 8 w 18"/>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2">
                  <a:moveTo>
                    <a:pt x="8" y="0"/>
                  </a:moveTo>
                  <a:cubicBezTo>
                    <a:pt x="5" y="0"/>
                    <a:pt x="2" y="0"/>
                    <a:pt x="0" y="0"/>
                  </a:cubicBezTo>
                  <a:cubicBezTo>
                    <a:pt x="0" y="0"/>
                    <a:pt x="0" y="1"/>
                    <a:pt x="1" y="2"/>
                  </a:cubicBezTo>
                  <a:cubicBezTo>
                    <a:pt x="2" y="3"/>
                    <a:pt x="4" y="5"/>
                    <a:pt x="5" y="6"/>
                  </a:cubicBezTo>
                  <a:cubicBezTo>
                    <a:pt x="5" y="7"/>
                    <a:pt x="5" y="7"/>
                    <a:pt x="5" y="7"/>
                  </a:cubicBezTo>
                  <a:cubicBezTo>
                    <a:pt x="7" y="9"/>
                    <a:pt x="9" y="10"/>
                    <a:pt x="11" y="12"/>
                  </a:cubicBezTo>
                  <a:cubicBezTo>
                    <a:pt x="13" y="11"/>
                    <a:pt x="15" y="11"/>
                    <a:pt x="18" y="10"/>
                  </a:cubicBezTo>
                  <a:cubicBezTo>
                    <a:pt x="14" y="7"/>
                    <a:pt x="11" y="4"/>
                    <a:pt x="8"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9" name="Freeform 553">
              <a:extLst>
                <a:ext uri="{FF2B5EF4-FFF2-40B4-BE49-F238E27FC236}">
                  <a16:creationId xmlns:a16="http://schemas.microsoft.com/office/drawing/2014/main" id="{A61E1EE1-D154-4F41-86EA-C5C778F0A29C}"/>
                </a:ext>
              </a:extLst>
            </p:cNvPr>
            <p:cNvSpPr>
              <a:spLocks noEditPoints="1"/>
            </p:cNvSpPr>
            <p:nvPr/>
          </p:nvSpPr>
          <p:spPr bwMode="auto">
            <a:xfrm>
              <a:off x="4754" y="3672"/>
              <a:ext cx="19" cy="38"/>
            </a:xfrm>
            <a:custGeom>
              <a:avLst/>
              <a:gdLst>
                <a:gd name="T0" fmla="*/ 2 w 8"/>
                <a:gd name="T1" fmla="*/ 13 h 16"/>
                <a:gd name="T2" fmla="*/ 1 w 8"/>
                <a:gd name="T3" fmla="*/ 14 h 16"/>
                <a:gd name="T4" fmla="*/ 0 w 8"/>
                <a:gd name="T5" fmla="*/ 16 h 16"/>
                <a:gd name="T6" fmla="*/ 2 w 8"/>
                <a:gd name="T7" fmla="*/ 13 h 16"/>
                <a:gd name="T8" fmla="*/ 5 w 8"/>
                <a:gd name="T9" fmla="*/ 9 h 16"/>
                <a:gd name="T10" fmla="*/ 4 w 8"/>
                <a:gd name="T11" fmla="*/ 10 h 16"/>
                <a:gd name="T12" fmla="*/ 5 w 8"/>
                <a:gd name="T13" fmla="*/ 9 h 16"/>
                <a:gd name="T14" fmla="*/ 6 w 8"/>
                <a:gd name="T15" fmla="*/ 4 h 16"/>
                <a:gd name="T16" fmla="*/ 5 w 8"/>
                <a:gd name="T17" fmla="*/ 6 h 16"/>
                <a:gd name="T18" fmla="*/ 5 w 8"/>
                <a:gd name="T19" fmla="*/ 8 h 16"/>
                <a:gd name="T20" fmla="*/ 7 w 8"/>
                <a:gd name="T21" fmla="*/ 6 h 16"/>
                <a:gd name="T22" fmla="*/ 6 w 8"/>
                <a:gd name="T23" fmla="*/ 4 h 16"/>
                <a:gd name="T24" fmla="*/ 8 w 8"/>
                <a:gd name="T25" fmla="*/ 0 h 16"/>
                <a:gd name="T26" fmla="*/ 8 w 8"/>
                <a:gd name="T27" fmla="*/ 1 h 16"/>
                <a:gd name="T28" fmla="*/ 8 w 8"/>
                <a:gd name="T29" fmla="*/ 1 h 16"/>
                <a:gd name="T30" fmla="*/ 8 w 8"/>
                <a:gd name="T31" fmla="*/ 1 h 16"/>
                <a:gd name="T32" fmla="*/ 8 w 8"/>
                <a:gd name="T3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6">
                  <a:moveTo>
                    <a:pt x="2" y="13"/>
                  </a:moveTo>
                  <a:cubicBezTo>
                    <a:pt x="2" y="14"/>
                    <a:pt x="1" y="14"/>
                    <a:pt x="1" y="14"/>
                  </a:cubicBezTo>
                  <a:cubicBezTo>
                    <a:pt x="1" y="15"/>
                    <a:pt x="0" y="16"/>
                    <a:pt x="0" y="16"/>
                  </a:cubicBezTo>
                  <a:cubicBezTo>
                    <a:pt x="0" y="15"/>
                    <a:pt x="1" y="14"/>
                    <a:pt x="2" y="13"/>
                  </a:cubicBezTo>
                  <a:moveTo>
                    <a:pt x="5" y="9"/>
                  </a:moveTo>
                  <a:cubicBezTo>
                    <a:pt x="5" y="9"/>
                    <a:pt x="5" y="9"/>
                    <a:pt x="4" y="10"/>
                  </a:cubicBezTo>
                  <a:cubicBezTo>
                    <a:pt x="5" y="9"/>
                    <a:pt x="5" y="9"/>
                    <a:pt x="5" y="9"/>
                  </a:cubicBezTo>
                  <a:moveTo>
                    <a:pt x="6" y="4"/>
                  </a:moveTo>
                  <a:cubicBezTo>
                    <a:pt x="6" y="4"/>
                    <a:pt x="5" y="5"/>
                    <a:pt x="5" y="6"/>
                  </a:cubicBezTo>
                  <a:cubicBezTo>
                    <a:pt x="5" y="7"/>
                    <a:pt x="5" y="7"/>
                    <a:pt x="5" y="8"/>
                  </a:cubicBezTo>
                  <a:cubicBezTo>
                    <a:pt x="6" y="7"/>
                    <a:pt x="6" y="7"/>
                    <a:pt x="7" y="6"/>
                  </a:cubicBezTo>
                  <a:cubicBezTo>
                    <a:pt x="7" y="5"/>
                    <a:pt x="7" y="4"/>
                    <a:pt x="6" y="4"/>
                  </a:cubicBezTo>
                  <a:moveTo>
                    <a:pt x="8" y="0"/>
                  </a:moveTo>
                  <a:cubicBezTo>
                    <a:pt x="8" y="1"/>
                    <a:pt x="8" y="1"/>
                    <a:pt x="8" y="1"/>
                  </a:cubicBezTo>
                  <a:cubicBezTo>
                    <a:pt x="8" y="1"/>
                    <a:pt x="8" y="1"/>
                    <a:pt x="8" y="1"/>
                  </a:cubicBezTo>
                  <a:cubicBezTo>
                    <a:pt x="8" y="1"/>
                    <a:pt x="8" y="1"/>
                    <a:pt x="8" y="1"/>
                  </a:cubicBezTo>
                  <a:cubicBezTo>
                    <a:pt x="8" y="1"/>
                    <a:pt x="8" y="0"/>
                    <a:pt x="8"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0" name="Freeform 554">
              <a:extLst>
                <a:ext uri="{FF2B5EF4-FFF2-40B4-BE49-F238E27FC236}">
                  <a16:creationId xmlns:a16="http://schemas.microsoft.com/office/drawing/2014/main" id="{24FB827D-1B83-44ED-943E-D525F3446E96}"/>
                </a:ext>
              </a:extLst>
            </p:cNvPr>
            <p:cNvSpPr>
              <a:spLocks/>
            </p:cNvSpPr>
            <p:nvPr/>
          </p:nvSpPr>
          <p:spPr bwMode="auto">
            <a:xfrm>
              <a:off x="4704" y="3750"/>
              <a:ext cx="2"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0" y="0"/>
                    <a:pt x="0" y="0"/>
                  </a:cubicBezTo>
                  <a:cubicBezTo>
                    <a:pt x="0" y="0"/>
                    <a:pt x="0" y="0"/>
                    <a:pt x="0" y="0"/>
                  </a:cubicBezTo>
                  <a:cubicBezTo>
                    <a:pt x="0" y="0"/>
                    <a:pt x="1" y="0"/>
                    <a:pt x="1" y="0"/>
                  </a:cubicBezTo>
                  <a:cubicBezTo>
                    <a:pt x="1" y="0"/>
                    <a:pt x="1" y="0"/>
                    <a:pt x="1"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1" name="Freeform 555">
              <a:extLst>
                <a:ext uri="{FF2B5EF4-FFF2-40B4-BE49-F238E27FC236}">
                  <a16:creationId xmlns:a16="http://schemas.microsoft.com/office/drawing/2014/main" id="{5DD067AF-53E4-4C22-932B-F3BF49FA135E}"/>
                </a:ext>
              </a:extLst>
            </p:cNvPr>
            <p:cNvSpPr>
              <a:spLocks/>
            </p:cNvSpPr>
            <p:nvPr/>
          </p:nvSpPr>
          <p:spPr bwMode="auto">
            <a:xfrm>
              <a:off x="4704" y="3712"/>
              <a:ext cx="45" cy="38"/>
            </a:xfrm>
            <a:custGeom>
              <a:avLst/>
              <a:gdLst>
                <a:gd name="T0" fmla="*/ 17 w 19"/>
                <a:gd name="T1" fmla="*/ 0 h 16"/>
                <a:gd name="T2" fmla="*/ 15 w 19"/>
                <a:gd name="T3" fmla="*/ 2 h 16"/>
                <a:gd name="T4" fmla="*/ 6 w 19"/>
                <a:gd name="T5" fmla="*/ 11 h 16"/>
                <a:gd name="T6" fmla="*/ 0 w 19"/>
                <a:gd name="T7" fmla="*/ 16 h 16"/>
                <a:gd name="T8" fmla="*/ 1 w 19"/>
                <a:gd name="T9" fmla="*/ 16 h 16"/>
                <a:gd name="T10" fmla="*/ 1 w 19"/>
                <a:gd name="T11" fmla="*/ 16 h 16"/>
                <a:gd name="T12" fmla="*/ 2 w 19"/>
                <a:gd name="T13" fmla="*/ 15 h 16"/>
                <a:gd name="T14" fmla="*/ 16 w 19"/>
                <a:gd name="T15" fmla="*/ 4 h 16"/>
                <a:gd name="T16" fmla="*/ 19 w 19"/>
                <a:gd name="T17" fmla="*/ 1 h 16"/>
                <a:gd name="T18" fmla="*/ 19 w 19"/>
                <a:gd name="T19" fmla="*/ 1 h 16"/>
                <a:gd name="T20" fmla="*/ 17 w 19"/>
                <a:gd name="T21" fmla="*/ 3 h 16"/>
                <a:gd name="T22" fmla="*/ 17 w 19"/>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6">
                  <a:moveTo>
                    <a:pt x="17" y="0"/>
                  </a:moveTo>
                  <a:cubicBezTo>
                    <a:pt x="16" y="1"/>
                    <a:pt x="15" y="1"/>
                    <a:pt x="15" y="2"/>
                  </a:cubicBezTo>
                  <a:cubicBezTo>
                    <a:pt x="12" y="5"/>
                    <a:pt x="9" y="8"/>
                    <a:pt x="6" y="11"/>
                  </a:cubicBezTo>
                  <a:cubicBezTo>
                    <a:pt x="4" y="13"/>
                    <a:pt x="2" y="15"/>
                    <a:pt x="0" y="16"/>
                  </a:cubicBezTo>
                  <a:cubicBezTo>
                    <a:pt x="0" y="16"/>
                    <a:pt x="1" y="16"/>
                    <a:pt x="1" y="16"/>
                  </a:cubicBezTo>
                  <a:cubicBezTo>
                    <a:pt x="1" y="16"/>
                    <a:pt x="1" y="16"/>
                    <a:pt x="1" y="16"/>
                  </a:cubicBezTo>
                  <a:cubicBezTo>
                    <a:pt x="1" y="16"/>
                    <a:pt x="2" y="15"/>
                    <a:pt x="2" y="15"/>
                  </a:cubicBezTo>
                  <a:cubicBezTo>
                    <a:pt x="7" y="12"/>
                    <a:pt x="12" y="8"/>
                    <a:pt x="16" y="4"/>
                  </a:cubicBezTo>
                  <a:cubicBezTo>
                    <a:pt x="17" y="3"/>
                    <a:pt x="18" y="2"/>
                    <a:pt x="19" y="1"/>
                  </a:cubicBezTo>
                  <a:cubicBezTo>
                    <a:pt x="19" y="1"/>
                    <a:pt x="19" y="1"/>
                    <a:pt x="19" y="1"/>
                  </a:cubicBezTo>
                  <a:cubicBezTo>
                    <a:pt x="18" y="2"/>
                    <a:pt x="17" y="3"/>
                    <a:pt x="17" y="3"/>
                  </a:cubicBezTo>
                  <a:cubicBezTo>
                    <a:pt x="17" y="2"/>
                    <a:pt x="17" y="1"/>
                    <a:pt x="17"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2" name="Freeform 556">
              <a:extLst>
                <a:ext uri="{FF2B5EF4-FFF2-40B4-BE49-F238E27FC236}">
                  <a16:creationId xmlns:a16="http://schemas.microsoft.com/office/drawing/2014/main" id="{2FAE4292-853A-4B35-B0DE-9721D155DF93}"/>
                </a:ext>
              </a:extLst>
            </p:cNvPr>
            <p:cNvSpPr>
              <a:spLocks/>
            </p:cNvSpPr>
            <p:nvPr/>
          </p:nvSpPr>
          <p:spPr bwMode="auto">
            <a:xfrm>
              <a:off x="4769" y="3662"/>
              <a:ext cx="11" cy="24"/>
            </a:xfrm>
            <a:custGeom>
              <a:avLst/>
              <a:gdLst>
                <a:gd name="T0" fmla="*/ 5 w 5"/>
                <a:gd name="T1" fmla="*/ 0 h 10"/>
                <a:gd name="T2" fmla="*/ 4 w 5"/>
                <a:gd name="T3" fmla="*/ 2 h 10"/>
                <a:gd name="T4" fmla="*/ 4 w 5"/>
                <a:gd name="T5" fmla="*/ 4 h 10"/>
                <a:gd name="T6" fmla="*/ 3 w 5"/>
                <a:gd name="T7" fmla="*/ 3 h 10"/>
                <a:gd name="T8" fmla="*/ 2 w 5"/>
                <a:gd name="T9" fmla="*/ 4 h 10"/>
                <a:gd name="T10" fmla="*/ 2 w 5"/>
                <a:gd name="T11" fmla="*/ 5 h 10"/>
                <a:gd name="T12" fmla="*/ 2 w 5"/>
                <a:gd name="T13" fmla="*/ 5 h 10"/>
                <a:gd name="T14" fmla="*/ 0 w 5"/>
                <a:gd name="T15" fmla="*/ 8 h 10"/>
                <a:gd name="T16" fmla="*/ 1 w 5"/>
                <a:gd name="T17" fmla="*/ 10 h 10"/>
                <a:gd name="T18" fmla="*/ 1 w 5"/>
                <a:gd name="T19" fmla="*/ 9 h 10"/>
                <a:gd name="T20" fmla="*/ 5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5" y="0"/>
                  </a:moveTo>
                  <a:cubicBezTo>
                    <a:pt x="5" y="0"/>
                    <a:pt x="5" y="1"/>
                    <a:pt x="4" y="2"/>
                  </a:cubicBezTo>
                  <a:cubicBezTo>
                    <a:pt x="4" y="3"/>
                    <a:pt x="4" y="4"/>
                    <a:pt x="4" y="4"/>
                  </a:cubicBezTo>
                  <a:cubicBezTo>
                    <a:pt x="3" y="4"/>
                    <a:pt x="3" y="4"/>
                    <a:pt x="3" y="3"/>
                  </a:cubicBezTo>
                  <a:cubicBezTo>
                    <a:pt x="3" y="4"/>
                    <a:pt x="3" y="4"/>
                    <a:pt x="2" y="4"/>
                  </a:cubicBezTo>
                  <a:cubicBezTo>
                    <a:pt x="2" y="4"/>
                    <a:pt x="2" y="5"/>
                    <a:pt x="2" y="5"/>
                  </a:cubicBezTo>
                  <a:cubicBezTo>
                    <a:pt x="2" y="5"/>
                    <a:pt x="2" y="5"/>
                    <a:pt x="2" y="5"/>
                  </a:cubicBezTo>
                  <a:cubicBezTo>
                    <a:pt x="2" y="6"/>
                    <a:pt x="1" y="7"/>
                    <a:pt x="0" y="8"/>
                  </a:cubicBezTo>
                  <a:cubicBezTo>
                    <a:pt x="1" y="8"/>
                    <a:pt x="1" y="9"/>
                    <a:pt x="1" y="10"/>
                  </a:cubicBezTo>
                  <a:cubicBezTo>
                    <a:pt x="1" y="10"/>
                    <a:pt x="1" y="9"/>
                    <a:pt x="1" y="9"/>
                  </a:cubicBezTo>
                  <a:cubicBezTo>
                    <a:pt x="3" y="6"/>
                    <a:pt x="4" y="3"/>
                    <a:pt x="5"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3" name="Freeform 557">
              <a:extLst>
                <a:ext uri="{FF2B5EF4-FFF2-40B4-BE49-F238E27FC236}">
                  <a16:creationId xmlns:a16="http://schemas.microsoft.com/office/drawing/2014/main" id="{EF81EE4C-0C44-4864-8685-9A113F131867}"/>
                </a:ext>
              </a:extLst>
            </p:cNvPr>
            <p:cNvSpPr>
              <a:spLocks/>
            </p:cNvSpPr>
            <p:nvPr/>
          </p:nvSpPr>
          <p:spPr bwMode="auto">
            <a:xfrm>
              <a:off x="4776" y="3657"/>
              <a:ext cx="7" cy="15"/>
            </a:xfrm>
            <a:custGeom>
              <a:avLst/>
              <a:gdLst>
                <a:gd name="T0" fmla="*/ 3 w 3"/>
                <a:gd name="T1" fmla="*/ 0 h 6"/>
                <a:gd name="T2" fmla="*/ 0 w 3"/>
                <a:gd name="T3" fmla="*/ 5 h 6"/>
                <a:gd name="T4" fmla="*/ 1 w 3"/>
                <a:gd name="T5" fmla="*/ 6 h 6"/>
                <a:gd name="T6" fmla="*/ 1 w 3"/>
                <a:gd name="T7" fmla="*/ 4 h 6"/>
                <a:gd name="T8" fmla="*/ 2 w 3"/>
                <a:gd name="T9" fmla="*/ 2 h 6"/>
                <a:gd name="T10" fmla="*/ 3 w 3"/>
                <a:gd name="T11" fmla="*/ 0 h 6"/>
              </a:gdLst>
              <a:ahLst/>
              <a:cxnLst>
                <a:cxn ang="0">
                  <a:pos x="T0" y="T1"/>
                </a:cxn>
                <a:cxn ang="0">
                  <a:pos x="T2" y="T3"/>
                </a:cxn>
                <a:cxn ang="0">
                  <a:pos x="T4" y="T5"/>
                </a:cxn>
                <a:cxn ang="0">
                  <a:pos x="T6" y="T7"/>
                </a:cxn>
                <a:cxn ang="0">
                  <a:pos x="T8" y="T9"/>
                </a:cxn>
                <a:cxn ang="0">
                  <a:pos x="T10" y="T11"/>
                </a:cxn>
              </a:cxnLst>
              <a:rect l="0" t="0" r="r" b="b"/>
              <a:pathLst>
                <a:path w="3" h="6">
                  <a:moveTo>
                    <a:pt x="3" y="0"/>
                  </a:moveTo>
                  <a:cubicBezTo>
                    <a:pt x="2" y="2"/>
                    <a:pt x="1" y="4"/>
                    <a:pt x="0" y="5"/>
                  </a:cubicBezTo>
                  <a:cubicBezTo>
                    <a:pt x="0" y="6"/>
                    <a:pt x="0" y="6"/>
                    <a:pt x="1" y="6"/>
                  </a:cubicBezTo>
                  <a:cubicBezTo>
                    <a:pt x="1" y="6"/>
                    <a:pt x="1" y="5"/>
                    <a:pt x="1" y="4"/>
                  </a:cubicBezTo>
                  <a:cubicBezTo>
                    <a:pt x="2" y="3"/>
                    <a:pt x="2" y="2"/>
                    <a:pt x="2" y="2"/>
                  </a:cubicBezTo>
                  <a:cubicBezTo>
                    <a:pt x="3" y="1"/>
                    <a:pt x="3" y="0"/>
                    <a:pt x="3"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4" name="Freeform 558">
              <a:extLst>
                <a:ext uri="{FF2B5EF4-FFF2-40B4-BE49-F238E27FC236}">
                  <a16:creationId xmlns:a16="http://schemas.microsoft.com/office/drawing/2014/main" id="{97BE88A6-95BE-474A-A4FE-73B51E70D9F0}"/>
                </a:ext>
              </a:extLst>
            </p:cNvPr>
            <p:cNvSpPr>
              <a:spLocks/>
            </p:cNvSpPr>
            <p:nvPr/>
          </p:nvSpPr>
          <p:spPr bwMode="auto">
            <a:xfrm>
              <a:off x="4745" y="3686"/>
              <a:ext cx="21" cy="33"/>
            </a:xfrm>
            <a:custGeom>
              <a:avLst/>
              <a:gdLst>
                <a:gd name="T0" fmla="*/ 9 w 9"/>
                <a:gd name="T1" fmla="*/ 0 h 14"/>
                <a:gd name="T2" fmla="*/ 0 w 9"/>
                <a:gd name="T3" fmla="*/ 11 h 14"/>
                <a:gd name="T4" fmla="*/ 0 w 9"/>
                <a:gd name="T5" fmla="*/ 14 h 14"/>
                <a:gd name="T6" fmla="*/ 2 w 9"/>
                <a:gd name="T7" fmla="*/ 12 h 14"/>
                <a:gd name="T8" fmla="*/ 2 w 9"/>
                <a:gd name="T9" fmla="*/ 12 h 14"/>
                <a:gd name="T10" fmla="*/ 4 w 9"/>
                <a:gd name="T11" fmla="*/ 10 h 14"/>
                <a:gd name="T12" fmla="*/ 5 w 9"/>
                <a:gd name="T13" fmla="*/ 8 h 14"/>
                <a:gd name="T14" fmla="*/ 6 w 9"/>
                <a:gd name="T15" fmla="*/ 7 h 14"/>
                <a:gd name="T16" fmla="*/ 8 w 9"/>
                <a:gd name="T17" fmla="*/ 4 h 14"/>
                <a:gd name="T18" fmla="*/ 9 w 9"/>
                <a:gd name="T19" fmla="*/ 3 h 14"/>
                <a:gd name="T20" fmla="*/ 9 w 9"/>
                <a:gd name="T21" fmla="*/ 2 h 14"/>
                <a:gd name="T22" fmla="*/ 9 w 9"/>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4">
                  <a:moveTo>
                    <a:pt x="9" y="0"/>
                  </a:moveTo>
                  <a:cubicBezTo>
                    <a:pt x="6" y="4"/>
                    <a:pt x="3" y="7"/>
                    <a:pt x="0" y="11"/>
                  </a:cubicBezTo>
                  <a:cubicBezTo>
                    <a:pt x="0" y="12"/>
                    <a:pt x="0" y="13"/>
                    <a:pt x="0" y="14"/>
                  </a:cubicBezTo>
                  <a:cubicBezTo>
                    <a:pt x="0" y="14"/>
                    <a:pt x="1" y="13"/>
                    <a:pt x="2" y="12"/>
                  </a:cubicBezTo>
                  <a:cubicBezTo>
                    <a:pt x="2" y="12"/>
                    <a:pt x="2" y="12"/>
                    <a:pt x="2" y="12"/>
                  </a:cubicBezTo>
                  <a:cubicBezTo>
                    <a:pt x="3" y="11"/>
                    <a:pt x="3" y="11"/>
                    <a:pt x="4" y="10"/>
                  </a:cubicBezTo>
                  <a:cubicBezTo>
                    <a:pt x="4" y="10"/>
                    <a:pt x="5" y="9"/>
                    <a:pt x="5" y="8"/>
                  </a:cubicBezTo>
                  <a:cubicBezTo>
                    <a:pt x="5" y="8"/>
                    <a:pt x="6" y="8"/>
                    <a:pt x="6" y="7"/>
                  </a:cubicBezTo>
                  <a:cubicBezTo>
                    <a:pt x="7" y="6"/>
                    <a:pt x="8" y="5"/>
                    <a:pt x="8" y="4"/>
                  </a:cubicBezTo>
                  <a:cubicBezTo>
                    <a:pt x="9" y="3"/>
                    <a:pt x="9" y="3"/>
                    <a:pt x="9" y="3"/>
                  </a:cubicBezTo>
                  <a:cubicBezTo>
                    <a:pt x="9" y="3"/>
                    <a:pt x="9" y="2"/>
                    <a:pt x="9" y="2"/>
                  </a:cubicBezTo>
                  <a:cubicBezTo>
                    <a:pt x="9" y="1"/>
                    <a:pt x="9" y="1"/>
                    <a:pt x="9"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5" name="Freeform 559">
              <a:extLst>
                <a:ext uri="{FF2B5EF4-FFF2-40B4-BE49-F238E27FC236}">
                  <a16:creationId xmlns:a16="http://schemas.microsoft.com/office/drawing/2014/main" id="{F60F470D-B051-4519-B10D-82E7E404504E}"/>
                </a:ext>
              </a:extLst>
            </p:cNvPr>
            <p:cNvSpPr>
              <a:spLocks noEditPoints="1"/>
            </p:cNvSpPr>
            <p:nvPr/>
          </p:nvSpPr>
          <p:spPr bwMode="auto">
            <a:xfrm>
              <a:off x="4544" y="3772"/>
              <a:ext cx="275" cy="93"/>
            </a:xfrm>
            <a:custGeom>
              <a:avLst/>
              <a:gdLst>
                <a:gd name="T0" fmla="*/ 27 w 115"/>
                <a:gd name="T1" fmla="*/ 38 h 39"/>
                <a:gd name="T2" fmla="*/ 26 w 115"/>
                <a:gd name="T3" fmla="*/ 37 h 39"/>
                <a:gd name="T4" fmla="*/ 22 w 115"/>
                <a:gd name="T5" fmla="*/ 37 h 39"/>
                <a:gd name="T6" fmla="*/ 36 w 115"/>
                <a:gd name="T7" fmla="*/ 35 h 39"/>
                <a:gd name="T8" fmla="*/ 36 w 115"/>
                <a:gd name="T9" fmla="*/ 35 h 39"/>
                <a:gd name="T10" fmla="*/ 41 w 115"/>
                <a:gd name="T11" fmla="*/ 35 h 39"/>
                <a:gd name="T12" fmla="*/ 40 w 115"/>
                <a:gd name="T13" fmla="*/ 35 h 39"/>
                <a:gd name="T14" fmla="*/ 48 w 115"/>
                <a:gd name="T15" fmla="*/ 35 h 39"/>
                <a:gd name="T16" fmla="*/ 37 w 115"/>
                <a:gd name="T17" fmla="*/ 39 h 39"/>
                <a:gd name="T18" fmla="*/ 48 w 115"/>
                <a:gd name="T19" fmla="*/ 35 h 39"/>
                <a:gd name="T20" fmla="*/ 50 w 115"/>
                <a:gd name="T21" fmla="*/ 35 h 39"/>
                <a:gd name="T22" fmla="*/ 11 w 115"/>
                <a:gd name="T23" fmla="*/ 31 h 39"/>
                <a:gd name="T24" fmla="*/ 17 w 115"/>
                <a:gd name="T25" fmla="*/ 35 h 39"/>
                <a:gd name="T26" fmla="*/ 20 w 115"/>
                <a:gd name="T27" fmla="*/ 34 h 39"/>
                <a:gd name="T28" fmla="*/ 6 w 115"/>
                <a:gd name="T29" fmla="*/ 31 h 39"/>
                <a:gd name="T30" fmla="*/ 8 w 115"/>
                <a:gd name="T31" fmla="*/ 31 h 39"/>
                <a:gd name="T32" fmla="*/ 68 w 115"/>
                <a:gd name="T33" fmla="*/ 30 h 39"/>
                <a:gd name="T34" fmla="*/ 68 w 115"/>
                <a:gd name="T35" fmla="*/ 30 h 39"/>
                <a:gd name="T36" fmla="*/ 74 w 115"/>
                <a:gd name="T37" fmla="*/ 28 h 39"/>
                <a:gd name="T38" fmla="*/ 73 w 115"/>
                <a:gd name="T39" fmla="*/ 28 h 39"/>
                <a:gd name="T40" fmla="*/ 0 w 115"/>
                <a:gd name="T41" fmla="*/ 27 h 39"/>
                <a:gd name="T42" fmla="*/ 3 w 115"/>
                <a:gd name="T43" fmla="*/ 29 h 39"/>
                <a:gd name="T44" fmla="*/ 79 w 115"/>
                <a:gd name="T45" fmla="*/ 26 h 39"/>
                <a:gd name="T46" fmla="*/ 79 w 115"/>
                <a:gd name="T47" fmla="*/ 26 h 39"/>
                <a:gd name="T48" fmla="*/ 80 w 115"/>
                <a:gd name="T49" fmla="*/ 25 h 39"/>
                <a:gd name="T50" fmla="*/ 83 w 115"/>
                <a:gd name="T51" fmla="*/ 29 h 39"/>
                <a:gd name="T52" fmla="*/ 91 w 115"/>
                <a:gd name="T53" fmla="*/ 19 h 39"/>
                <a:gd name="T54" fmla="*/ 91 w 115"/>
                <a:gd name="T55" fmla="*/ 19 h 39"/>
                <a:gd name="T56" fmla="*/ 106 w 115"/>
                <a:gd name="T57" fmla="*/ 10 h 39"/>
                <a:gd name="T58" fmla="*/ 104 w 115"/>
                <a:gd name="T59" fmla="*/ 10 h 39"/>
                <a:gd name="T60" fmla="*/ 95 w 115"/>
                <a:gd name="T61" fmla="*/ 17 h 39"/>
                <a:gd name="T62" fmla="*/ 96 w 115"/>
                <a:gd name="T63" fmla="*/ 16 h 39"/>
                <a:gd name="T64" fmla="*/ 94 w 115"/>
                <a:gd name="T65" fmla="*/ 22 h 39"/>
                <a:gd name="T66" fmla="*/ 106 w 115"/>
                <a:gd name="T67" fmla="*/ 10 h 39"/>
                <a:gd name="T68" fmla="*/ 109 w 115"/>
                <a:gd name="T69" fmla="*/ 8 h 39"/>
                <a:gd name="T70" fmla="*/ 111 w 115"/>
                <a:gd name="T71" fmla="*/ 5 h 39"/>
                <a:gd name="T72" fmla="*/ 112 w 115"/>
                <a:gd name="T73" fmla="*/ 3 h 39"/>
                <a:gd name="T74" fmla="*/ 115 w 115"/>
                <a:gd name="T7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39">
                  <a:moveTo>
                    <a:pt x="26" y="37"/>
                  </a:moveTo>
                  <a:cubicBezTo>
                    <a:pt x="26" y="38"/>
                    <a:pt x="27" y="38"/>
                    <a:pt x="27" y="38"/>
                  </a:cubicBezTo>
                  <a:cubicBezTo>
                    <a:pt x="27" y="38"/>
                    <a:pt x="27" y="38"/>
                    <a:pt x="27" y="38"/>
                  </a:cubicBezTo>
                  <a:cubicBezTo>
                    <a:pt x="27" y="38"/>
                    <a:pt x="26" y="38"/>
                    <a:pt x="26" y="37"/>
                  </a:cubicBezTo>
                  <a:moveTo>
                    <a:pt x="22" y="36"/>
                  </a:moveTo>
                  <a:cubicBezTo>
                    <a:pt x="22" y="37"/>
                    <a:pt x="22" y="37"/>
                    <a:pt x="22" y="37"/>
                  </a:cubicBezTo>
                  <a:cubicBezTo>
                    <a:pt x="22" y="37"/>
                    <a:pt x="22" y="37"/>
                    <a:pt x="22" y="36"/>
                  </a:cubicBezTo>
                  <a:moveTo>
                    <a:pt x="36" y="35"/>
                  </a:moveTo>
                  <a:cubicBezTo>
                    <a:pt x="36" y="35"/>
                    <a:pt x="36" y="35"/>
                    <a:pt x="36" y="35"/>
                  </a:cubicBezTo>
                  <a:cubicBezTo>
                    <a:pt x="36" y="35"/>
                    <a:pt x="36" y="35"/>
                    <a:pt x="36" y="35"/>
                  </a:cubicBezTo>
                  <a:cubicBezTo>
                    <a:pt x="36" y="35"/>
                    <a:pt x="36" y="35"/>
                    <a:pt x="36" y="35"/>
                  </a:cubicBezTo>
                  <a:moveTo>
                    <a:pt x="41" y="35"/>
                  </a:moveTo>
                  <a:cubicBezTo>
                    <a:pt x="40" y="35"/>
                    <a:pt x="40" y="35"/>
                    <a:pt x="39" y="35"/>
                  </a:cubicBezTo>
                  <a:cubicBezTo>
                    <a:pt x="39" y="35"/>
                    <a:pt x="40" y="35"/>
                    <a:pt x="40" y="35"/>
                  </a:cubicBezTo>
                  <a:cubicBezTo>
                    <a:pt x="41" y="35"/>
                    <a:pt x="41" y="35"/>
                    <a:pt x="41" y="35"/>
                  </a:cubicBezTo>
                  <a:moveTo>
                    <a:pt x="48" y="35"/>
                  </a:moveTo>
                  <a:cubicBezTo>
                    <a:pt x="46" y="35"/>
                    <a:pt x="44" y="35"/>
                    <a:pt x="42" y="35"/>
                  </a:cubicBezTo>
                  <a:cubicBezTo>
                    <a:pt x="40" y="37"/>
                    <a:pt x="39" y="38"/>
                    <a:pt x="37" y="39"/>
                  </a:cubicBezTo>
                  <a:cubicBezTo>
                    <a:pt x="39" y="39"/>
                    <a:pt x="41" y="39"/>
                    <a:pt x="43" y="39"/>
                  </a:cubicBezTo>
                  <a:cubicBezTo>
                    <a:pt x="45" y="38"/>
                    <a:pt x="47" y="36"/>
                    <a:pt x="48" y="35"/>
                  </a:cubicBezTo>
                  <a:moveTo>
                    <a:pt x="52" y="34"/>
                  </a:moveTo>
                  <a:cubicBezTo>
                    <a:pt x="51" y="34"/>
                    <a:pt x="51" y="34"/>
                    <a:pt x="50" y="35"/>
                  </a:cubicBezTo>
                  <a:cubicBezTo>
                    <a:pt x="51" y="34"/>
                    <a:pt x="51" y="34"/>
                    <a:pt x="52" y="34"/>
                  </a:cubicBezTo>
                  <a:moveTo>
                    <a:pt x="11" y="31"/>
                  </a:moveTo>
                  <a:cubicBezTo>
                    <a:pt x="11" y="32"/>
                    <a:pt x="10" y="32"/>
                    <a:pt x="10" y="32"/>
                  </a:cubicBezTo>
                  <a:cubicBezTo>
                    <a:pt x="12" y="33"/>
                    <a:pt x="15" y="34"/>
                    <a:pt x="17" y="35"/>
                  </a:cubicBezTo>
                  <a:cubicBezTo>
                    <a:pt x="18" y="35"/>
                    <a:pt x="18" y="35"/>
                    <a:pt x="18" y="35"/>
                  </a:cubicBezTo>
                  <a:cubicBezTo>
                    <a:pt x="19" y="35"/>
                    <a:pt x="19" y="34"/>
                    <a:pt x="20" y="34"/>
                  </a:cubicBezTo>
                  <a:cubicBezTo>
                    <a:pt x="17" y="33"/>
                    <a:pt x="14" y="32"/>
                    <a:pt x="11" y="31"/>
                  </a:cubicBezTo>
                  <a:moveTo>
                    <a:pt x="6" y="31"/>
                  </a:moveTo>
                  <a:cubicBezTo>
                    <a:pt x="7" y="31"/>
                    <a:pt x="8" y="32"/>
                    <a:pt x="9" y="32"/>
                  </a:cubicBezTo>
                  <a:cubicBezTo>
                    <a:pt x="9" y="32"/>
                    <a:pt x="9" y="32"/>
                    <a:pt x="8" y="31"/>
                  </a:cubicBezTo>
                  <a:cubicBezTo>
                    <a:pt x="7" y="31"/>
                    <a:pt x="7" y="31"/>
                    <a:pt x="6" y="31"/>
                  </a:cubicBezTo>
                  <a:moveTo>
                    <a:pt x="68" y="30"/>
                  </a:moveTo>
                  <a:cubicBezTo>
                    <a:pt x="68" y="30"/>
                    <a:pt x="67" y="30"/>
                    <a:pt x="67" y="31"/>
                  </a:cubicBezTo>
                  <a:cubicBezTo>
                    <a:pt x="67" y="30"/>
                    <a:pt x="67" y="30"/>
                    <a:pt x="68" y="30"/>
                  </a:cubicBezTo>
                  <a:cubicBezTo>
                    <a:pt x="68" y="30"/>
                    <a:pt x="68" y="30"/>
                    <a:pt x="68" y="30"/>
                  </a:cubicBezTo>
                  <a:moveTo>
                    <a:pt x="74" y="28"/>
                  </a:moveTo>
                  <a:cubicBezTo>
                    <a:pt x="73" y="28"/>
                    <a:pt x="73" y="28"/>
                    <a:pt x="73" y="29"/>
                  </a:cubicBezTo>
                  <a:cubicBezTo>
                    <a:pt x="73" y="28"/>
                    <a:pt x="73" y="28"/>
                    <a:pt x="73" y="28"/>
                  </a:cubicBezTo>
                  <a:cubicBezTo>
                    <a:pt x="73" y="28"/>
                    <a:pt x="73" y="28"/>
                    <a:pt x="74" y="28"/>
                  </a:cubicBezTo>
                  <a:moveTo>
                    <a:pt x="0" y="27"/>
                  </a:moveTo>
                  <a:cubicBezTo>
                    <a:pt x="1" y="28"/>
                    <a:pt x="3" y="29"/>
                    <a:pt x="5" y="30"/>
                  </a:cubicBezTo>
                  <a:cubicBezTo>
                    <a:pt x="4" y="30"/>
                    <a:pt x="4" y="29"/>
                    <a:pt x="3" y="29"/>
                  </a:cubicBezTo>
                  <a:cubicBezTo>
                    <a:pt x="2" y="29"/>
                    <a:pt x="1" y="28"/>
                    <a:pt x="0" y="27"/>
                  </a:cubicBezTo>
                  <a:moveTo>
                    <a:pt x="79" y="26"/>
                  </a:moveTo>
                  <a:cubicBezTo>
                    <a:pt x="79" y="26"/>
                    <a:pt x="78" y="26"/>
                    <a:pt x="78" y="26"/>
                  </a:cubicBezTo>
                  <a:cubicBezTo>
                    <a:pt x="78" y="26"/>
                    <a:pt x="79" y="26"/>
                    <a:pt x="79" y="26"/>
                  </a:cubicBezTo>
                  <a:moveTo>
                    <a:pt x="87" y="22"/>
                  </a:moveTo>
                  <a:cubicBezTo>
                    <a:pt x="85" y="23"/>
                    <a:pt x="83" y="24"/>
                    <a:pt x="80" y="25"/>
                  </a:cubicBezTo>
                  <a:cubicBezTo>
                    <a:pt x="79" y="27"/>
                    <a:pt x="78" y="30"/>
                    <a:pt x="76" y="33"/>
                  </a:cubicBezTo>
                  <a:cubicBezTo>
                    <a:pt x="78" y="32"/>
                    <a:pt x="81" y="30"/>
                    <a:pt x="83" y="29"/>
                  </a:cubicBezTo>
                  <a:cubicBezTo>
                    <a:pt x="85" y="26"/>
                    <a:pt x="86" y="24"/>
                    <a:pt x="87" y="22"/>
                  </a:cubicBezTo>
                  <a:moveTo>
                    <a:pt x="91" y="19"/>
                  </a:moveTo>
                  <a:cubicBezTo>
                    <a:pt x="90" y="20"/>
                    <a:pt x="89" y="21"/>
                    <a:pt x="88" y="21"/>
                  </a:cubicBezTo>
                  <a:cubicBezTo>
                    <a:pt x="89" y="21"/>
                    <a:pt x="90" y="20"/>
                    <a:pt x="91" y="19"/>
                  </a:cubicBezTo>
                  <a:moveTo>
                    <a:pt x="106" y="10"/>
                  </a:moveTo>
                  <a:cubicBezTo>
                    <a:pt x="106" y="10"/>
                    <a:pt x="106" y="10"/>
                    <a:pt x="106" y="10"/>
                  </a:cubicBezTo>
                  <a:cubicBezTo>
                    <a:pt x="105" y="11"/>
                    <a:pt x="105" y="11"/>
                    <a:pt x="105" y="11"/>
                  </a:cubicBezTo>
                  <a:cubicBezTo>
                    <a:pt x="105" y="11"/>
                    <a:pt x="104" y="11"/>
                    <a:pt x="104" y="10"/>
                  </a:cubicBezTo>
                  <a:cubicBezTo>
                    <a:pt x="101" y="13"/>
                    <a:pt x="97" y="15"/>
                    <a:pt x="93" y="18"/>
                  </a:cubicBezTo>
                  <a:cubicBezTo>
                    <a:pt x="94" y="18"/>
                    <a:pt x="94" y="17"/>
                    <a:pt x="95" y="17"/>
                  </a:cubicBezTo>
                  <a:cubicBezTo>
                    <a:pt x="96" y="16"/>
                    <a:pt x="96" y="16"/>
                    <a:pt x="96" y="16"/>
                  </a:cubicBezTo>
                  <a:cubicBezTo>
                    <a:pt x="96" y="16"/>
                    <a:pt x="96" y="16"/>
                    <a:pt x="96" y="16"/>
                  </a:cubicBezTo>
                  <a:cubicBezTo>
                    <a:pt x="96" y="16"/>
                    <a:pt x="96" y="16"/>
                    <a:pt x="96" y="16"/>
                  </a:cubicBezTo>
                  <a:cubicBezTo>
                    <a:pt x="95" y="18"/>
                    <a:pt x="94" y="20"/>
                    <a:pt x="94" y="22"/>
                  </a:cubicBezTo>
                  <a:cubicBezTo>
                    <a:pt x="96" y="20"/>
                    <a:pt x="99" y="17"/>
                    <a:pt x="101" y="15"/>
                  </a:cubicBezTo>
                  <a:cubicBezTo>
                    <a:pt x="103" y="13"/>
                    <a:pt x="105" y="12"/>
                    <a:pt x="106" y="10"/>
                  </a:cubicBezTo>
                  <a:moveTo>
                    <a:pt x="111" y="5"/>
                  </a:moveTo>
                  <a:cubicBezTo>
                    <a:pt x="111" y="5"/>
                    <a:pt x="110" y="7"/>
                    <a:pt x="109" y="8"/>
                  </a:cubicBezTo>
                  <a:cubicBezTo>
                    <a:pt x="109" y="7"/>
                    <a:pt x="110" y="6"/>
                    <a:pt x="111" y="5"/>
                  </a:cubicBezTo>
                  <a:cubicBezTo>
                    <a:pt x="111" y="5"/>
                    <a:pt x="111" y="5"/>
                    <a:pt x="111" y="5"/>
                  </a:cubicBezTo>
                  <a:moveTo>
                    <a:pt x="115" y="0"/>
                  </a:moveTo>
                  <a:cubicBezTo>
                    <a:pt x="114" y="1"/>
                    <a:pt x="113" y="2"/>
                    <a:pt x="112" y="3"/>
                  </a:cubicBezTo>
                  <a:cubicBezTo>
                    <a:pt x="112" y="3"/>
                    <a:pt x="112" y="3"/>
                    <a:pt x="112" y="3"/>
                  </a:cubicBezTo>
                  <a:cubicBezTo>
                    <a:pt x="113" y="2"/>
                    <a:pt x="114" y="1"/>
                    <a:pt x="115" y="0"/>
                  </a:cubicBezTo>
                </a:path>
              </a:pathLst>
            </a:custGeom>
            <a:solidFill>
              <a:srgbClr val="3B6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6" name="Freeform 560">
              <a:extLst>
                <a:ext uri="{FF2B5EF4-FFF2-40B4-BE49-F238E27FC236}">
                  <a16:creationId xmlns:a16="http://schemas.microsoft.com/office/drawing/2014/main" id="{D2B36FC6-56AA-43BD-A697-799ED52A5DF2}"/>
                </a:ext>
              </a:extLst>
            </p:cNvPr>
            <p:cNvSpPr>
              <a:spLocks/>
            </p:cNvSpPr>
            <p:nvPr/>
          </p:nvSpPr>
          <p:spPr bwMode="auto">
            <a:xfrm>
              <a:off x="4647" y="3831"/>
              <a:ext cx="88" cy="34"/>
            </a:xfrm>
            <a:custGeom>
              <a:avLst/>
              <a:gdLst>
                <a:gd name="T0" fmla="*/ 37 w 37"/>
                <a:gd name="T1" fmla="*/ 0 h 14"/>
                <a:gd name="T2" fmla="*/ 36 w 37"/>
                <a:gd name="T3" fmla="*/ 1 h 14"/>
                <a:gd name="T4" fmla="*/ 35 w 37"/>
                <a:gd name="T5" fmla="*/ 1 h 14"/>
                <a:gd name="T6" fmla="*/ 31 w 37"/>
                <a:gd name="T7" fmla="*/ 3 h 14"/>
                <a:gd name="T8" fmla="*/ 30 w 37"/>
                <a:gd name="T9" fmla="*/ 3 h 14"/>
                <a:gd name="T10" fmla="*/ 30 w 37"/>
                <a:gd name="T11" fmla="*/ 4 h 14"/>
                <a:gd name="T12" fmla="*/ 25 w 37"/>
                <a:gd name="T13" fmla="*/ 5 h 14"/>
                <a:gd name="T14" fmla="*/ 25 w 37"/>
                <a:gd name="T15" fmla="*/ 5 h 14"/>
                <a:gd name="T16" fmla="*/ 24 w 37"/>
                <a:gd name="T17" fmla="*/ 6 h 14"/>
                <a:gd name="T18" fmla="*/ 24 w 37"/>
                <a:gd name="T19" fmla="*/ 6 h 14"/>
                <a:gd name="T20" fmla="*/ 9 w 37"/>
                <a:gd name="T21" fmla="*/ 9 h 14"/>
                <a:gd name="T22" fmla="*/ 7 w 37"/>
                <a:gd name="T23" fmla="*/ 10 h 14"/>
                <a:gd name="T24" fmla="*/ 5 w 37"/>
                <a:gd name="T25" fmla="*/ 10 h 14"/>
                <a:gd name="T26" fmla="*/ 0 w 37"/>
                <a:gd name="T27" fmla="*/ 14 h 14"/>
                <a:gd name="T28" fmla="*/ 1 w 37"/>
                <a:gd name="T29" fmla="*/ 14 h 14"/>
                <a:gd name="T30" fmla="*/ 10 w 37"/>
                <a:gd name="T31" fmla="*/ 14 h 14"/>
                <a:gd name="T32" fmla="*/ 28 w 37"/>
                <a:gd name="T33" fmla="*/ 10 h 14"/>
                <a:gd name="T34" fmla="*/ 33 w 37"/>
                <a:gd name="T35" fmla="*/ 8 h 14"/>
                <a:gd name="T36" fmla="*/ 37 w 37"/>
                <a:gd name="T3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 h="14">
                  <a:moveTo>
                    <a:pt x="37" y="0"/>
                  </a:moveTo>
                  <a:cubicBezTo>
                    <a:pt x="37" y="0"/>
                    <a:pt x="37" y="1"/>
                    <a:pt x="36" y="1"/>
                  </a:cubicBezTo>
                  <a:cubicBezTo>
                    <a:pt x="36" y="1"/>
                    <a:pt x="35" y="1"/>
                    <a:pt x="35" y="1"/>
                  </a:cubicBezTo>
                  <a:cubicBezTo>
                    <a:pt x="33" y="2"/>
                    <a:pt x="32" y="3"/>
                    <a:pt x="31" y="3"/>
                  </a:cubicBezTo>
                  <a:cubicBezTo>
                    <a:pt x="30" y="3"/>
                    <a:pt x="30" y="3"/>
                    <a:pt x="30" y="3"/>
                  </a:cubicBezTo>
                  <a:cubicBezTo>
                    <a:pt x="30" y="3"/>
                    <a:pt x="30" y="3"/>
                    <a:pt x="30" y="4"/>
                  </a:cubicBezTo>
                  <a:cubicBezTo>
                    <a:pt x="28" y="4"/>
                    <a:pt x="27" y="5"/>
                    <a:pt x="25" y="5"/>
                  </a:cubicBezTo>
                  <a:cubicBezTo>
                    <a:pt x="25" y="5"/>
                    <a:pt x="25" y="5"/>
                    <a:pt x="25" y="5"/>
                  </a:cubicBezTo>
                  <a:cubicBezTo>
                    <a:pt x="24" y="5"/>
                    <a:pt x="24" y="5"/>
                    <a:pt x="24" y="6"/>
                  </a:cubicBezTo>
                  <a:cubicBezTo>
                    <a:pt x="24" y="6"/>
                    <a:pt x="24" y="6"/>
                    <a:pt x="24" y="6"/>
                  </a:cubicBezTo>
                  <a:cubicBezTo>
                    <a:pt x="19" y="7"/>
                    <a:pt x="14" y="8"/>
                    <a:pt x="9" y="9"/>
                  </a:cubicBezTo>
                  <a:cubicBezTo>
                    <a:pt x="8" y="9"/>
                    <a:pt x="8" y="9"/>
                    <a:pt x="7" y="10"/>
                  </a:cubicBezTo>
                  <a:cubicBezTo>
                    <a:pt x="6" y="10"/>
                    <a:pt x="6" y="10"/>
                    <a:pt x="5" y="10"/>
                  </a:cubicBezTo>
                  <a:cubicBezTo>
                    <a:pt x="4" y="11"/>
                    <a:pt x="2" y="13"/>
                    <a:pt x="0" y="14"/>
                  </a:cubicBezTo>
                  <a:cubicBezTo>
                    <a:pt x="1" y="14"/>
                    <a:pt x="1" y="14"/>
                    <a:pt x="1" y="14"/>
                  </a:cubicBezTo>
                  <a:cubicBezTo>
                    <a:pt x="4" y="14"/>
                    <a:pt x="7" y="14"/>
                    <a:pt x="10" y="14"/>
                  </a:cubicBezTo>
                  <a:cubicBezTo>
                    <a:pt x="16" y="13"/>
                    <a:pt x="22" y="12"/>
                    <a:pt x="28" y="10"/>
                  </a:cubicBezTo>
                  <a:cubicBezTo>
                    <a:pt x="30" y="9"/>
                    <a:pt x="31" y="8"/>
                    <a:pt x="33" y="8"/>
                  </a:cubicBezTo>
                  <a:cubicBezTo>
                    <a:pt x="35" y="5"/>
                    <a:pt x="36" y="2"/>
                    <a:pt x="37"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7" name="Freeform 561">
              <a:extLst>
                <a:ext uri="{FF2B5EF4-FFF2-40B4-BE49-F238E27FC236}">
                  <a16:creationId xmlns:a16="http://schemas.microsoft.com/office/drawing/2014/main" id="{BA3222B0-BC0A-4709-A562-B7E8DB225AAA}"/>
                </a:ext>
              </a:extLst>
            </p:cNvPr>
            <p:cNvSpPr>
              <a:spLocks noEditPoints="1"/>
            </p:cNvSpPr>
            <p:nvPr/>
          </p:nvSpPr>
          <p:spPr bwMode="auto">
            <a:xfrm>
              <a:off x="4609" y="3855"/>
              <a:ext cx="35" cy="10"/>
            </a:xfrm>
            <a:custGeom>
              <a:avLst/>
              <a:gdLst>
                <a:gd name="T0" fmla="*/ 0 w 15"/>
                <a:gd name="T1" fmla="*/ 3 h 4"/>
                <a:gd name="T2" fmla="*/ 0 w 15"/>
                <a:gd name="T3" fmla="*/ 3 h 4"/>
                <a:gd name="T4" fmla="*/ 2 w 15"/>
                <a:gd name="T5" fmla="*/ 3 h 4"/>
                <a:gd name="T6" fmla="*/ 0 w 15"/>
                <a:gd name="T7" fmla="*/ 3 h 4"/>
                <a:gd name="T8" fmla="*/ 15 w 15"/>
                <a:gd name="T9" fmla="*/ 0 h 4"/>
                <a:gd name="T10" fmla="*/ 14 w 15"/>
                <a:gd name="T11" fmla="*/ 0 h 4"/>
                <a:gd name="T12" fmla="*/ 13 w 15"/>
                <a:gd name="T13" fmla="*/ 0 h 4"/>
                <a:gd name="T14" fmla="*/ 12 w 15"/>
                <a:gd name="T15" fmla="*/ 0 h 4"/>
                <a:gd name="T16" fmla="*/ 10 w 15"/>
                <a:gd name="T17" fmla="*/ 0 h 4"/>
                <a:gd name="T18" fmla="*/ 9 w 15"/>
                <a:gd name="T19" fmla="*/ 0 h 4"/>
                <a:gd name="T20" fmla="*/ 9 w 15"/>
                <a:gd name="T21" fmla="*/ 0 h 4"/>
                <a:gd name="T22" fmla="*/ 6 w 15"/>
                <a:gd name="T23" fmla="*/ 4 h 4"/>
                <a:gd name="T24" fmla="*/ 3 w 15"/>
                <a:gd name="T25" fmla="*/ 3 h 4"/>
                <a:gd name="T26" fmla="*/ 3 w 15"/>
                <a:gd name="T27" fmla="*/ 3 h 4"/>
                <a:gd name="T28" fmla="*/ 8 w 15"/>
                <a:gd name="T29" fmla="*/ 4 h 4"/>
                <a:gd name="T30" fmla="*/ 10 w 15"/>
                <a:gd name="T31" fmla="*/ 4 h 4"/>
                <a:gd name="T32" fmla="*/ 15 w 15"/>
                <a:gd name="T3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4">
                  <a:moveTo>
                    <a:pt x="0" y="3"/>
                  </a:moveTo>
                  <a:cubicBezTo>
                    <a:pt x="0" y="3"/>
                    <a:pt x="0" y="3"/>
                    <a:pt x="0" y="3"/>
                  </a:cubicBezTo>
                  <a:cubicBezTo>
                    <a:pt x="1" y="3"/>
                    <a:pt x="1" y="3"/>
                    <a:pt x="2" y="3"/>
                  </a:cubicBezTo>
                  <a:cubicBezTo>
                    <a:pt x="1" y="3"/>
                    <a:pt x="1" y="3"/>
                    <a:pt x="0" y="3"/>
                  </a:cubicBezTo>
                  <a:moveTo>
                    <a:pt x="15" y="0"/>
                  </a:moveTo>
                  <a:cubicBezTo>
                    <a:pt x="15" y="0"/>
                    <a:pt x="14" y="0"/>
                    <a:pt x="14" y="0"/>
                  </a:cubicBezTo>
                  <a:cubicBezTo>
                    <a:pt x="14" y="0"/>
                    <a:pt x="14" y="0"/>
                    <a:pt x="13" y="0"/>
                  </a:cubicBezTo>
                  <a:cubicBezTo>
                    <a:pt x="13" y="0"/>
                    <a:pt x="12" y="0"/>
                    <a:pt x="12" y="0"/>
                  </a:cubicBezTo>
                  <a:cubicBezTo>
                    <a:pt x="11" y="0"/>
                    <a:pt x="11" y="0"/>
                    <a:pt x="10" y="0"/>
                  </a:cubicBezTo>
                  <a:cubicBezTo>
                    <a:pt x="10" y="0"/>
                    <a:pt x="9" y="0"/>
                    <a:pt x="9" y="0"/>
                  </a:cubicBezTo>
                  <a:cubicBezTo>
                    <a:pt x="9" y="0"/>
                    <a:pt x="9" y="0"/>
                    <a:pt x="9" y="0"/>
                  </a:cubicBezTo>
                  <a:cubicBezTo>
                    <a:pt x="8" y="2"/>
                    <a:pt x="7" y="3"/>
                    <a:pt x="6" y="4"/>
                  </a:cubicBezTo>
                  <a:cubicBezTo>
                    <a:pt x="6" y="4"/>
                    <a:pt x="5" y="4"/>
                    <a:pt x="3" y="3"/>
                  </a:cubicBezTo>
                  <a:cubicBezTo>
                    <a:pt x="3" y="3"/>
                    <a:pt x="3" y="3"/>
                    <a:pt x="3" y="3"/>
                  </a:cubicBezTo>
                  <a:cubicBezTo>
                    <a:pt x="5" y="4"/>
                    <a:pt x="6" y="4"/>
                    <a:pt x="8" y="4"/>
                  </a:cubicBezTo>
                  <a:cubicBezTo>
                    <a:pt x="9" y="4"/>
                    <a:pt x="9" y="4"/>
                    <a:pt x="10" y="4"/>
                  </a:cubicBezTo>
                  <a:cubicBezTo>
                    <a:pt x="12" y="3"/>
                    <a:pt x="13" y="2"/>
                    <a:pt x="15"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8" name="Freeform 562">
              <a:extLst>
                <a:ext uri="{FF2B5EF4-FFF2-40B4-BE49-F238E27FC236}">
                  <a16:creationId xmlns:a16="http://schemas.microsoft.com/office/drawing/2014/main" id="{74F15428-155E-4288-AD72-854A34157D03}"/>
                </a:ext>
              </a:extLst>
            </p:cNvPr>
            <p:cNvSpPr>
              <a:spLocks/>
            </p:cNvSpPr>
            <p:nvPr/>
          </p:nvSpPr>
          <p:spPr bwMode="auto">
            <a:xfrm>
              <a:off x="4742" y="3810"/>
              <a:ext cx="31" cy="31"/>
            </a:xfrm>
            <a:custGeom>
              <a:avLst/>
              <a:gdLst>
                <a:gd name="T0" fmla="*/ 13 w 13"/>
                <a:gd name="T1" fmla="*/ 0 h 13"/>
                <a:gd name="T2" fmla="*/ 12 w 13"/>
                <a:gd name="T3" fmla="*/ 1 h 13"/>
                <a:gd name="T4" fmla="*/ 10 w 13"/>
                <a:gd name="T5" fmla="*/ 2 h 13"/>
                <a:gd name="T6" fmla="*/ 8 w 13"/>
                <a:gd name="T7" fmla="*/ 3 h 13"/>
                <a:gd name="T8" fmla="*/ 5 w 13"/>
                <a:gd name="T9" fmla="*/ 5 h 13"/>
                <a:gd name="T10" fmla="*/ 4 w 13"/>
                <a:gd name="T11" fmla="*/ 6 h 13"/>
                <a:gd name="T12" fmla="*/ 0 w 13"/>
                <a:gd name="T13" fmla="*/ 13 h 13"/>
                <a:gd name="T14" fmla="*/ 4 w 13"/>
                <a:gd name="T15" fmla="*/ 10 h 13"/>
                <a:gd name="T16" fmla="*/ 11 w 13"/>
                <a:gd name="T17" fmla="*/ 6 h 13"/>
                <a:gd name="T18" fmla="*/ 13 w 13"/>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13" y="0"/>
                  </a:moveTo>
                  <a:cubicBezTo>
                    <a:pt x="13" y="0"/>
                    <a:pt x="13" y="0"/>
                    <a:pt x="12" y="1"/>
                  </a:cubicBezTo>
                  <a:cubicBezTo>
                    <a:pt x="11" y="1"/>
                    <a:pt x="11" y="2"/>
                    <a:pt x="10" y="2"/>
                  </a:cubicBezTo>
                  <a:cubicBezTo>
                    <a:pt x="10" y="2"/>
                    <a:pt x="9" y="3"/>
                    <a:pt x="8" y="3"/>
                  </a:cubicBezTo>
                  <a:cubicBezTo>
                    <a:pt x="7" y="4"/>
                    <a:pt x="6" y="5"/>
                    <a:pt x="5" y="5"/>
                  </a:cubicBezTo>
                  <a:cubicBezTo>
                    <a:pt x="5" y="5"/>
                    <a:pt x="4" y="6"/>
                    <a:pt x="4" y="6"/>
                  </a:cubicBezTo>
                  <a:cubicBezTo>
                    <a:pt x="3" y="8"/>
                    <a:pt x="2" y="10"/>
                    <a:pt x="0" y="13"/>
                  </a:cubicBezTo>
                  <a:cubicBezTo>
                    <a:pt x="2" y="12"/>
                    <a:pt x="3" y="11"/>
                    <a:pt x="4" y="10"/>
                  </a:cubicBezTo>
                  <a:cubicBezTo>
                    <a:pt x="7" y="9"/>
                    <a:pt x="9" y="7"/>
                    <a:pt x="11" y="6"/>
                  </a:cubicBezTo>
                  <a:cubicBezTo>
                    <a:pt x="11" y="4"/>
                    <a:pt x="12" y="2"/>
                    <a:pt x="13"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9" name="Freeform 563">
              <a:extLst>
                <a:ext uri="{FF2B5EF4-FFF2-40B4-BE49-F238E27FC236}">
                  <a16:creationId xmlns:a16="http://schemas.microsoft.com/office/drawing/2014/main" id="{6FFA7318-2A50-4B40-BC44-CC56D968D6D4}"/>
                </a:ext>
              </a:extLst>
            </p:cNvPr>
            <p:cNvSpPr>
              <a:spLocks/>
            </p:cNvSpPr>
            <p:nvPr/>
          </p:nvSpPr>
          <p:spPr bwMode="auto">
            <a:xfrm>
              <a:off x="4515" y="381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0" name="Freeform 564">
              <a:extLst>
                <a:ext uri="{FF2B5EF4-FFF2-40B4-BE49-F238E27FC236}">
                  <a16:creationId xmlns:a16="http://schemas.microsoft.com/office/drawing/2014/main" id="{4D913778-4358-4DDB-9A8A-7E03ED8B2077}"/>
                </a:ext>
              </a:extLst>
            </p:cNvPr>
            <p:cNvSpPr>
              <a:spLocks/>
            </p:cNvSpPr>
            <p:nvPr/>
          </p:nvSpPr>
          <p:spPr bwMode="auto">
            <a:xfrm>
              <a:off x="4792" y="3779"/>
              <a:ext cx="19" cy="19"/>
            </a:xfrm>
            <a:custGeom>
              <a:avLst/>
              <a:gdLst>
                <a:gd name="T0" fmla="*/ 8 w 8"/>
                <a:gd name="T1" fmla="*/ 0 h 8"/>
                <a:gd name="T2" fmla="*/ 8 w 8"/>
                <a:gd name="T3" fmla="*/ 0 h 8"/>
                <a:gd name="T4" fmla="*/ 3 w 8"/>
                <a:gd name="T5" fmla="*/ 4 h 8"/>
                <a:gd name="T6" fmla="*/ 0 w 8"/>
                <a:gd name="T7" fmla="*/ 7 h 8"/>
                <a:gd name="T8" fmla="*/ 1 w 8"/>
                <a:gd name="T9" fmla="*/ 8 h 8"/>
                <a:gd name="T10" fmla="*/ 2 w 8"/>
                <a:gd name="T11" fmla="*/ 7 h 8"/>
                <a:gd name="T12" fmla="*/ 2 w 8"/>
                <a:gd name="T13" fmla="*/ 7 h 8"/>
                <a:gd name="T14" fmla="*/ 5 w 8"/>
                <a:gd name="T15" fmla="*/ 5 h 8"/>
                <a:gd name="T16" fmla="*/ 7 w 8"/>
                <a:gd name="T17" fmla="*/ 2 h 8"/>
                <a:gd name="T18" fmla="*/ 8 w 8"/>
                <a:gd name="T19" fmla="*/ 0 h 8"/>
                <a:gd name="T20" fmla="*/ 8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8" y="0"/>
                  </a:moveTo>
                  <a:cubicBezTo>
                    <a:pt x="8" y="0"/>
                    <a:pt x="8" y="0"/>
                    <a:pt x="8" y="0"/>
                  </a:cubicBezTo>
                  <a:cubicBezTo>
                    <a:pt x="6" y="2"/>
                    <a:pt x="5" y="3"/>
                    <a:pt x="3" y="4"/>
                  </a:cubicBezTo>
                  <a:cubicBezTo>
                    <a:pt x="2" y="5"/>
                    <a:pt x="1" y="6"/>
                    <a:pt x="0" y="7"/>
                  </a:cubicBezTo>
                  <a:cubicBezTo>
                    <a:pt x="0" y="8"/>
                    <a:pt x="1" y="8"/>
                    <a:pt x="1" y="8"/>
                  </a:cubicBezTo>
                  <a:cubicBezTo>
                    <a:pt x="1" y="8"/>
                    <a:pt x="1" y="8"/>
                    <a:pt x="2" y="7"/>
                  </a:cubicBezTo>
                  <a:cubicBezTo>
                    <a:pt x="2" y="7"/>
                    <a:pt x="2" y="7"/>
                    <a:pt x="2" y="7"/>
                  </a:cubicBezTo>
                  <a:cubicBezTo>
                    <a:pt x="3" y="6"/>
                    <a:pt x="4" y="5"/>
                    <a:pt x="5" y="5"/>
                  </a:cubicBezTo>
                  <a:cubicBezTo>
                    <a:pt x="6" y="4"/>
                    <a:pt x="7" y="2"/>
                    <a:pt x="7" y="2"/>
                  </a:cubicBezTo>
                  <a:cubicBezTo>
                    <a:pt x="8" y="1"/>
                    <a:pt x="8" y="1"/>
                    <a:pt x="8" y="0"/>
                  </a:cubicBezTo>
                  <a:cubicBezTo>
                    <a:pt x="8" y="0"/>
                    <a:pt x="8" y="0"/>
                    <a:pt x="8"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1" name="Freeform 565">
              <a:extLst>
                <a:ext uri="{FF2B5EF4-FFF2-40B4-BE49-F238E27FC236}">
                  <a16:creationId xmlns:a16="http://schemas.microsoft.com/office/drawing/2014/main" id="{5BA20E49-A553-4CB7-9422-D031F2CCD66F}"/>
                </a:ext>
              </a:extLst>
            </p:cNvPr>
            <p:cNvSpPr>
              <a:spLocks/>
            </p:cNvSpPr>
            <p:nvPr/>
          </p:nvSpPr>
          <p:spPr bwMode="auto">
            <a:xfrm>
              <a:off x="4515" y="3817"/>
              <a:ext cx="55" cy="31"/>
            </a:xfrm>
            <a:custGeom>
              <a:avLst/>
              <a:gdLst>
                <a:gd name="T0" fmla="*/ 0 w 23"/>
                <a:gd name="T1" fmla="*/ 0 h 13"/>
                <a:gd name="T2" fmla="*/ 0 w 23"/>
                <a:gd name="T3" fmla="*/ 0 h 13"/>
                <a:gd name="T4" fmla="*/ 12 w 23"/>
                <a:gd name="T5" fmla="*/ 8 h 13"/>
                <a:gd name="T6" fmla="*/ 15 w 23"/>
                <a:gd name="T7" fmla="*/ 10 h 13"/>
                <a:gd name="T8" fmla="*/ 17 w 23"/>
                <a:gd name="T9" fmla="*/ 11 h 13"/>
                <a:gd name="T10" fmla="*/ 18 w 23"/>
                <a:gd name="T11" fmla="*/ 12 h 13"/>
                <a:gd name="T12" fmla="*/ 20 w 23"/>
                <a:gd name="T13" fmla="*/ 12 h 13"/>
                <a:gd name="T14" fmla="*/ 21 w 23"/>
                <a:gd name="T15" fmla="*/ 13 h 13"/>
                <a:gd name="T16" fmla="*/ 22 w 23"/>
                <a:gd name="T17" fmla="*/ 13 h 13"/>
                <a:gd name="T18" fmla="*/ 23 w 23"/>
                <a:gd name="T19" fmla="*/ 12 h 13"/>
                <a:gd name="T20" fmla="*/ 0 w 23"/>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3">
                  <a:moveTo>
                    <a:pt x="0" y="0"/>
                  </a:moveTo>
                  <a:cubicBezTo>
                    <a:pt x="0" y="0"/>
                    <a:pt x="0" y="0"/>
                    <a:pt x="0" y="0"/>
                  </a:cubicBezTo>
                  <a:cubicBezTo>
                    <a:pt x="3" y="3"/>
                    <a:pt x="7" y="6"/>
                    <a:pt x="12" y="8"/>
                  </a:cubicBezTo>
                  <a:cubicBezTo>
                    <a:pt x="13" y="9"/>
                    <a:pt x="14" y="10"/>
                    <a:pt x="15" y="10"/>
                  </a:cubicBezTo>
                  <a:cubicBezTo>
                    <a:pt x="16" y="10"/>
                    <a:pt x="16" y="11"/>
                    <a:pt x="17" y="11"/>
                  </a:cubicBezTo>
                  <a:cubicBezTo>
                    <a:pt x="17" y="11"/>
                    <a:pt x="18" y="12"/>
                    <a:pt x="18" y="12"/>
                  </a:cubicBezTo>
                  <a:cubicBezTo>
                    <a:pt x="19" y="12"/>
                    <a:pt x="19" y="12"/>
                    <a:pt x="20" y="12"/>
                  </a:cubicBezTo>
                  <a:cubicBezTo>
                    <a:pt x="21" y="13"/>
                    <a:pt x="21" y="13"/>
                    <a:pt x="21" y="13"/>
                  </a:cubicBezTo>
                  <a:cubicBezTo>
                    <a:pt x="21" y="13"/>
                    <a:pt x="22" y="13"/>
                    <a:pt x="22" y="13"/>
                  </a:cubicBezTo>
                  <a:cubicBezTo>
                    <a:pt x="22" y="13"/>
                    <a:pt x="23" y="13"/>
                    <a:pt x="23" y="12"/>
                  </a:cubicBezTo>
                  <a:cubicBezTo>
                    <a:pt x="15" y="10"/>
                    <a:pt x="7" y="6"/>
                    <a:pt x="0" y="0"/>
                  </a:cubicBezTo>
                </a:path>
              </a:pathLst>
            </a:custGeom>
            <a:solidFill>
              <a:srgbClr val="C64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2" name="Freeform 566">
              <a:extLst>
                <a:ext uri="{FF2B5EF4-FFF2-40B4-BE49-F238E27FC236}">
                  <a16:creationId xmlns:a16="http://schemas.microsoft.com/office/drawing/2014/main" id="{C7E1CA5D-E12B-4704-A1DD-235627BB993D}"/>
                </a:ext>
              </a:extLst>
            </p:cNvPr>
            <p:cNvSpPr>
              <a:spLocks/>
            </p:cNvSpPr>
            <p:nvPr/>
          </p:nvSpPr>
          <p:spPr bwMode="auto">
            <a:xfrm>
              <a:off x="4587" y="3853"/>
              <a:ext cx="43" cy="12"/>
            </a:xfrm>
            <a:custGeom>
              <a:avLst/>
              <a:gdLst>
                <a:gd name="T0" fmla="*/ 2 w 18"/>
                <a:gd name="T1" fmla="*/ 0 h 5"/>
                <a:gd name="T2" fmla="*/ 0 w 18"/>
                <a:gd name="T3" fmla="*/ 1 h 5"/>
                <a:gd name="T4" fmla="*/ 4 w 18"/>
                <a:gd name="T5" fmla="*/ 2 h 5"/>
                <a:gd name="T6" fmla="*/ 4 w 18"/>
                <a:gd name="T7" fmla="*/ 3 h 5"/>
                <a:gd name="T8" fmla="*/ 8 w 18"/>
                <a:gd name="T9" fmla="*/ 3 h 5"/>
                <a:gd name="T10" fmla="*/ 9 w 18"/>
                <a:gd name="T11" fmla="*/ 4 h 5"/>
                <a:gd name="T12" fmla="*/ 11 w 18"/>
                <a:gd name="T13" fmla="*/ 4 h 5"/>
                <a:gd name="T14" fmla="*/ 12 w 18"/>
                <a:gd name="T15" fmla="*/ 4 h 5"/>
                <a:gd name="T16" fmla="*/ 12 w 18"/>
                <a:gd name="T17" fmla="*/ 4 h 5"/>
                <a:gd name="T18" fmla="*/ 15 w 18"/>
                <a:gd name="T19" fmla="*/ 5 h 5"/>
                <a:gd name="T20" fmla="*/ 18 w 18"/>
                <a:gd name="T21" fmla="*/ 1 h 5"/>
                <a:gd name="T22" fmla="*/ 18 w 18"/>
                <a:gd name="T23" fmla="*/ 1 h 5"/>
                <a:gd name="T24" fmla="*/ 5 w 18"/>
                <a:gd name="T25" fmla="*/ 0 h 5"/>
                <a:gd name="T26" fmla="*/ 2 w 18"/>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5">
                  <a:moveTo>
                    <a:pt x="2" y="0"/>
                  </a:moveTo>
                  <a:cubicBezTo>
                    <a:pt x="1" y="0"/>
                    <a:pt x="1" y="1"/>
                    <a:pt x="0" y="1"/>
                  </a:cubicBezTo>
                  <a:cubicBezTo>
                    <a:pt x="1" y="2"/>
                    <a:pt x="2" y="2"/>
                    <a:pt x="4" y="2"/>
                  </a:cubicBezTo>
                  <a:cubicBezTo>
                    <a:pt x="4" y="3"/>
                    <a:pt x="4" y="3"/>
                    <a:pt x="4" y="3"/>
                  </a:cubicBezTo>
                  <a:cubicBezTo>
                    <a:pt x="5" y="3"/>
                    <a:pt x="7" y="3"/>
                    <a:pt x="8" y="3"/>
                  </a:cubicBezTo>
                  <a:cubicBezTo>
                    <a:pt x="8" y="4"/>
                    <a:pt x="9" y="4"/>
                    <a:pt x="9" y="4"/>
                  </a:cubicBezTo>
                  <a:cubicBezTo>
                    <a:pt x="10" y="4"/>
                    <a:pt x="10" y="4"/>
                    <a:pt x="11" y="4"/>
                  </a:cubicBezTo>
                  <a:cubicBezTo>
                    <a:pt x="11" y="4"/>
                    <a:pt x="12" y="4"/>
                    <a:pt x="12" y="4"/>
                  </a:cubicBezTo>
                  <a:cubicBezTo>
                    <a:pt x="12" y="4"/>
                    <a:pt x="12" y="4"/>
                    <a:pt x="12" y="4"/>
                  </a:cubicBezTo>
                  <a:cubicBezTo>
                    <a:pt x="14" y="5"/>
                    <a:pt x="15" y="5"/>
                    <a:pt x="15" y="5"/>
                  </a:cubicBezTo>
                  <a:cubicBezTo>
                    <a:pt x="16" y="4"/>
                    <a:pt x="17" y="3"/>
                    <a:pt x="18" y="1"/>
                  </a:cubicBezTo>
                  <a:cubicBezTo>
                    <a:pt x="18" y="1"/>
                    <a:pt x="18" y="1"/>
                    <a:pt x="18" y="1"/>
                  </a:cubicBezTo>
                  <a:cubicBezTo>
                    <a:pt x="13" y="1"/>
                    <a:pt x="9" y="1"/>
                    <a:pt x="5" y="0"/>
                  </a:cubicBezTo>
                  <a:cubicBezTo>
                    <a:pt x="4" y="0"/>
                    <a:pt x="3" y="0"/>
                    <a:pt x="2" y="0"/>
                  </a:cubicBezTo>
                </a:path>
              </a:pathLst>
            </a:custGeom>
            <a:solidFill>
              <a:srgbClr val="C9C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48" name="Marcador de posición de imagen 8247">
            <a:extLst>
              <a:ext uri="{FF2B5EF4-FFF2-40B4-BE49-F238E27FC236}">
                <a16:creationId xmlns:a16="http://schemas.microsoft.com/office/drawing/2014/main" id="{31C39E67-9C42-4B57-85CF-C8D52A5B496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733" r="16733"/>
          <a:stretch>
            <a:fillRect/>
          </a:stretch>
        </p:blipFill>
        <p:spPr/>
      </p:pic>
      <p:grpSp>
        <p:nvGrpSpPr>
          <p:cNvPr id="8255" name="Group 4">
            <a:extLst>
              <a:ext uri="{FF2B5EF4-FFF2-40B4-BE49-F238E27FC236}">
                <a16:creationId xmlns:a16="http://schemas.microsoft.com/office/drawing/2014/main" id="{0539E2D7-EF31-4088-9036-10FCDCA7E3DF}"/>
              </a:ext>
            </a:extLst>
          </p:cNvPr>
          <p:cNvGrpSpPr>
            <a:grpSpLocks noChangeAspect="1"/>
          </p:cNvGrpSpPr>
          <p:nvPr/>
        </p:nvGrpSpPr>
        <p:grpSpPr bwMode="auto">
          <a:xfrm>
            <a:off x="8515350" y="853997"/>
            <a:ext cx="3114061" cy="6004003"/>
            <a:chOff x="5201" y="982"/>
            <a:chExt cx="1056" cy="2036"/>
          </a:xfrm>
        </p:grpSpPr>
        <p:grpSp>
          <p:nvGrpSpPr>
            <p:cNvPr id="129" name="Group 205">
              <a:extLst>
                <a:ext uri="{FF2B5EF4-FFF2-40B4-BE49-F238E27FC236}">
                  <a16:creationId xmlns:a16="http://schemas.microsoft.com/office/drawing/2014/main" id="{600BC87F-62D1-4C33-A68B-DA0D888D19D7}"/>
                </a:ext>
              </a:extLst>
            </p:cNvPr>
            <p:cNvGrpSpPr>
              <a:grpSpLocks/>
            </p:cNvGrpSpPr>
            <p:nvPr/>
          </p:nvGrpSpPr>
          <p:grpSpPr bwMode="auto">
            <a:xfrm>
              <a:off x="5359" y="1841"/>
              <a:ext cx="561" cy="1142"/>
              <a:chOff x="5359" y="1841"/>
              <a:chExt cx="561" cy="1142"/>
            </a:xfrm>
          </p:grpSpPr>
          <p:sp>
            <p:nvSpPr>
              <p:cNvPr id="58934" name="Freeform 5">
                <a:extLst>
                  <a:ext uri="{FF2B5EF4-FFF2-40B4-BE49-F238E27FC236}">
                    <a16:creationId xmlns:a16="http://schemas.microsoft.com/office/drawing/2014/main" id="{5F8FC958-DB58-4E1E-8685-DF60FB7A6ECD}"/>
                  </a:ext>
                </a:extLst>
              </p:cNvPr>
              <p:cNvSpPr>
                <a:spLocks noEditPoints="1"/>
              </p:cNvSpPr>
              <p:nvPr/>
            </p:nvSpPr>
            <p:spPr bwMode="auto">
              <a:xfrm>
                <a:off x="5567" y="2645"/>
                <a:ext cx="52" cy="26"/>
              </a:xfrm>
              <a:custGeom>
                <a:avLst/>
                <a:gdLst>
                  <a:gd name="T0" fmla="*/ 26 w 52"/>
                  <a:gd name="T1" fmla="*/ 26 h 26"/>
                  <a:gd name="T2" fmla="*/ 0 w 52"/>
                  <a:gd name="T3" fmla="*/ 14 h 26"/>
                  <a:gd name="T4" fmla="*/ 26 w 52"/>
                  <a:gd name="T5" fmla="*/ 0 h 26"/>
                  <a:gd name="T6" fmla="*/ 52 w 52"/>
                  <a:gd name="T7" fmla="*/ 14 h 26"/>
                  <a:gd name="T8" fmla="*/ 26 w 52"/>
                  <a:gd name="T9" fmla="*/ 26 h 26"/>
                  <a:gd name="T10" fmla="*/ 4 w 52"/>
                  <a:gd name="T11" fmla="*/ 14 h 26"/>
                  <a:gd name="T12" fmla="*/ 26 w 52"/>
                  <a:gd name="T13" fmla="*/ 24 h 26"/>
                  <a:gd name="T14" fmla="*/ 47 w 52"/>
                  <a:gd name="T15" fmla="*/ 14 h 26"/>
                  <a:gd name="T16" fmla="*/ 26 w 52"/>
                  <a:gd name="T17" fmla="*/ 2 h 26"/>
                  <a:gd name="T18" fmla="*/ 4 w 52"/>
                  <a:gd name="T1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6">
                    <a:moveTo>
                      <a:pt x="26" y="26"/>
                    </a:moveTo>
                    <a:lnTo>
                      <a:pt x="0" y="14"/>
                    </a:lnTo>
                    <a:lnTo>
                      <a:pt x="26" y="0"/>
                    </a:lnTo>
                    <a:lnTo>
                      <a:pt x="52" y="14"/>
                    </a:lnTo>
                    <a:lnTo>
                      <a:pt x="26" y="26"/>
                    </a:lnTo>
                    <a:close/>
                    <a:moveTo>
                      <a:pt x="4" y="14"/>
                    </a:moveTo>
                    <a:lnTo>
                      <a:pt x="26" y="24"/>
                    </a:lnTo>
                    <a:lnTo>
                      <a:pt x="47" y="14"/>
                    </a:lnTo>
                    <a:lnTo>
                      <a:pt x="26" y="2"/>
                    </a:lnTo>
                    <a:lnTo>
                      <a:pt x="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5" name="Rectangle 6">
                <a:extLst>
                  <a:ext uri="{FF2B5EF4-FFF2-40B4-BE49-F238E27FC236}">
                    <a16:creationId xmlns:a16="http://schemas.microsoft.com/office/drawing/2014/main" id="{4D1E02B6-4D3A-4140-8C43-1C6F63FEFD93}"/>
                  </a:ext>
                </a:extLst>
              </p:cNvPr>
              <p:cNvSpPr>
                <a:spLocks noChangeArrowheads="1"/>
              </p:cNvSpPr>
              <p:nvPr/>
            </p:nvSpPr>
            <p:spPr bwMode="auto">
              <a:xfrm>
                <a:off x="5488" y="2576"/>
                <a:ext cx="2" cy="16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6" name="Freeform 7">
                <a:extLst>
                  <a:ext uri="{FF2B5EF4-FFF2-40B4-BE49-F238E27FC236}">
                    <a16:creationId xmlns:a16="http://schemas.microsoft.com/office/drawing/2014/main" id="{0808BF7C-DA19-441E-B09D-79690EC26261}"/>
                  </a:ext>
                </a:extLst>
              </p:cNvPr>
              <p:cNvSpPr>
                <a:spLocks noEditPoints="1"/>
              </p:cNvSpPr>
              <p:nvPr/>
            </p:nvSpPr>
            <p:spPr bwMode="auto">
              <a:xfrm>
                <a:off x="5476" y="2528"/>
                <a:ext cx="26" cy="53"/>
              </a:xfrm>
              <a:custGeom>
                <a:avLst/>
                <a:gdLst>
                  <a:gd name="T0" fmla="*/ 12 w 26"/>
                  <a:gd name="T1" fmla="*/ 53 h 53"/>
                  <a:gd name="T2" fmla="*/ 0 w 26"/>
                  <a:gd name="T3" fmla="*/ 27 h 53"/>
                  <a:gd name="T4" fmla="*/ 12 w 26"/>
                  <a:gd name="T5" fmla="*/ 0 h 53"/>
                  <a:gd name="T6" fmla="*/ 26 w 26"/>
                  <a:gd name="T7" fmla="*/ 27 h 53"/>
                  <a:gd name="T8" fmla="*/ 12 w 26"/>
                  <a:gd name="T9" fmla="*/ 53 h 53"/>
                  <a:gd name="T10" fmla="*/ 2 w 26"/>
                  <a:gd name="T11" fmla="*/ 27 h 53"/>
                  <a:gd name="T12" fmla="*/ 12 w 26"/>
                  <a:gd name="T13" fmla="*/ 48 h 53"/>
                  <a:gd name="T14" fmla="*/ 24 w 26"/>
                  <a:gd name="T15" fmla="*/ 27 h 53"/>
                  <a:gd name="T16" fmla="*/ 12 w 26"/>
                  <a:gd name="T17" fmla="*/ 5 h 53"/>
                  <a:gd name="T18" fmla="*/ 2 w 26"/>
                  <a:gd name="T19"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3">
                    <a:moveTo>
                      <a:pt x="12" y="53"/>
                    </a:moveTo>
                    <a:lnTo>
                      <a:pt x="0" y="27"/>
                    </a:lnTo>
                    <a:lnTo>
                      <a:pt x="12" y="0"/>
                    </a:lnTo>
                    <a:lnTo>
                      <a:pt x="26" y="27"/>
                    </a:lnTo>
                    <a:lnTo>
                      <a:pt x="12" y="53"/>
                    </a:lnTo>
                    <a:close/>
                    <a:moveTo>
                      <a:pt x="2" y="27"/>
                    </a:moveTo>
                    <a:lnTo>
                      <a:pt x="12" y="48"/>
                    </a:lnTo>
                    <a:lnTo>
                      <a:pt x="24" y="27"/>
                    </a:lnTo>
                    <a:lnTo>
                      <a:pt x="12" y="5"/>
                    </a:lnTo>
                    <a:lnTo>
                      <a:pt x="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7" name="Freeform 8">
                <a:extLst>
                  <a:ext uri="{FF2B5EF4-FFF2-40B4-BE49-F238E27FC236}">
                    <a16:creationId xmlns:a16="http://schemas.microsoft.com/office/drawing/2014/main" id="{D88D1788-D756-4DAA-9938-D92017C42BA0}"/>
                  </a:ext>
                </a:extLst>
              </p:cNvPr>
              <p:cNvSpPr>
                <a:spLocks/>
              </p:cNvSpPr>
              <p:nvPr/>
            </p:nvSpPr>
            <p:spPr bwMode="auto">
              <a:xfrm>
                <a:off x="5469" y="2571"/>
                <a:ext cx="21" cy="19"/>
              </a:xfrm>
              <a:custGeom>
                <a:avLst/>
                <a:gdLst>
                  <a:gd name="T0" fmla="*/ 19 w 21"/>
                  <a:gd name="T1" fmla="*/ 19 h 19"/>
                  <a:gd name="T2" fmla="*/ 0 w 21"/>
                  <a:gd name="T3" fmla="*/ 0 h 19"/>
                  <a:gd name="T4" fmla="*/ 2 w 21"/>
                  <a:gd name="T5" fmla="*/ 0 h 19"/>
                  <a:gd name="T6" fmla="*/ 21 w 21"/>
                  <a:gd name="T7" fmla="*/ 19 h 19"/>
                  <a:gd name="T8" fmla="*/ 19 w 21"/>
                  <a:gd name="T9" fmla="*/ 19 h 19"/>
                </a:gdLst>
                <a:ahLst/>
                <a:cxnLst>
                  <a:cxn ang="0">
                    <a:pos x="T0" y="T1"/>
                  </a:cxn>
                  <a:cxn ang="0">
                    <a:pos x="T2" y="T3"/>
                  </a:cxn>
                  <a:cxn ang="0">
                    <a:pos x="T4" y="T5"/>
                  </a:cxn>
                  <a:cxn ang="0">
                    <a:pos x="T6" y="T7"/>
                  </a:cxn>
                  <a:cxn ang="0">
                    <a:pos x="T8" y="T9"/>
                  </a:cxn>
                </a:cxnLst>
                <a:rect l="0" t="0" r="r" b="b"/>
                <a:pathLst>
                  <a:path w="21" h="19">
                    <a:moveTo>
                      <a:pt x="19" y="19"/>
                    </a:moveTo>
                    <a:lnTo>
                      <a:pt x="0" y="0"/>
                    </a:lnTo>
                    <a:lnTo>
                      <a:pt x="2" y="0"/>
                    </a:lnTo>
                    <a:lnTo>
                      <a:pt x="21" y="19"/>
                    </a:lnTo>
                    <a:lnTo>
                      <a:pt x="1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8" name="Freeform 9">
                <a:extLst>
                  <a:ext uri="{FF2B5EF4-FFF2-40B4-BE49-F238E27FC236}">
                    <a16:creationId xmlns:a16="http://schemas.microsoft.com/office/drawing/2014/main" id="{1030C1BA-86D5-4871-B893-C079913E5801}"/>
                  </a:ext>
                </a:extLst>
              </p:cNvPr>
              <p:cNvSpPr>
                <a:spLocks/>
              </p:cNvSpPr>
              <p:nvPr/>
            </p:nvSpPr>
            <p:spPr bwMode="auto">
              <a:xfrm>
                <a:off x="5474" y="2600"/>
                <a:ext cx="16" cy="14"/>
              </a:xfrm>
              <a:custGeom>
                <a:avLst/>
                <a:gdLst>
                  <a:gd name="T0" fmla="*/ 14 w 16"/>
                  <a:gd name="T1" fmla="*/ 14 h 14"/>
                  <a:gd name="T2" fmla="*/ 0 w 16"/>
                  <a:gd name="T3" fmla="*/ 0 h 14"/>
                  <a:gd name="T4" fmla="*/ 2 w 16"/>
                  <a:gd name="T5" fmla="*/ 0 h 14"/>
                  <a:gd name="T6" fmla="*/ 16 w 16"/>
                  <a:gd name="T7" fmla="*/ 12 h 14"/>
                  <a:gd name="T8" fmla="*/ 14 w 16"/>
                  <a:gd name="T9" fmla="*/ 14 h 14"/>
                </a:gdLst>
                <a:ahLst/>
                <a:cxnLst>
                  <a:cxn ang="0">
                    <a:pos x="T0" y="T1"/>
                  </a:cxn>
                  <a:cxn ang="0">
                    <a:pos x="T2" y="T3"/>
                  </a:cxn>
                  <a:cxn ang="0">
                    <a:pos x="T4" y="T5"/>
                  </a:cxn>
                  <a:cxn ang="0">
                    <a:pos x="T6" y="T7"/>
                  </a:cxn>
                  <a:cxn ang="0">
                    <a:pos x="T8" y="T9"/>
                  </a:cxn>
                </a:cxnLst>
                <a:rect l="0" t="0" r="r" b="b"/>
                <a:pathLst>
                  <a:path w="16" h="14">
                    <a:moveTo>
                      <a:pt x="14" y="14"/>
                    </a:moveTo>
                    <a:lnTo>
                      <a:pt x="0" y="0"/>
                    </a:lnTo>
                    <a:lnTo>
                      <a:pt x="2" y="0"/>
                    </a:lnTo>
                    <a:lnTo>
                      <a:pt x="16" y="12"/>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9" name="Freeform 10">
                <a:extLst>
                  <a:ext uri="{FF2B5EF4-FFF2-40B4-BE49-F238E27FC236}">
                    <a16:creationId xmlns:a16="http://schemas.microsoft.com/office/drawing/2014/main" id="{6F142755-F045-4410-B8DB-BA5369E9650B}"/>
                  </a:ext>
                </a:extLst>
              </p:cNvPr>
              <p:cNvSpPr>
                <a:spLocks/>
              </p:cNvSpPr>
              <p:nvPr/>
            </p:nvSpPr>
            <p:spPr bwMode="auto">
              <a:xfrm>
                <a:off x="5488" y="2571"/>
                <a:ext cx="21" cy="19"/>
              </a:xfrm>
              <a:custGeom>
                <a:avLst/>
                <a:gdLst>
                  <a:gd name="T0" fmla="*/ 2 w 21"/>
                  <a:gd name="T1" fmla="*/ 19 h 19"/>
                  <a:gd name="T2" fmla="*/ 0 w 21"/>
                  <a:gd name="T3" fmla="*/ 19 h 19"/>
                  <a:gd name="T4" fmla="*/ 19 w 21"/>
                  <a:gd name="T5" fmla="*/ 0 h 19"/>
                  <a:gd name="T6" fmla="*/ 21 w 21"/>
                  <a:gd name="T7" fmla="*/ 0 h 19"/>
                  <a:gd name="T8" fmla="*/ 2 w 21"/>
                  <a:gd name="T9" fmla="*/ 19 h 19"/>
                </a:gdLst>
                <a:ahLst/>
                <a:cxnLst>
                  <a:cxn ang="0">
                    <a:pos x="T0" y="T1"/>
                  </a:cxn>
                  <a:cxn ang="0">
                    <a:pos x="T2" y="T3"/>
                  </a:cxn>
                  <a:cxn ang="0">
                    <a:pos x="T4" y="T5"/>
                  </a:cxn>
                  <a:cxn ang="0">
                    <a:pos x="T6" y="T7"/>
                  </a:cxn>
                  <a:cxn ang="0">
                    <a:pos x="T8" y="T9"/>
                  </a:cxn>
                </a:cxnLst>
                <a:rect l="0" t="0" r="r" b="b"/>
                <a:pathLst>
                  <a:path w="21" h="19">
                    <a:moveTo>
                      <a:pt x="2" y="19"/>
                    </a:moveTo>
                    <a:lnTo>
                      <a:pt x="0" y="19"/>
                    </a:lnTo>
                    <a:lnTo>
                      <a:pt x="19" y="0"/>
                    </a:lnTo>
                    <a:lnTo>
                      <a:pt x="21"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0" name="Freeform 11">
                <a:extLst>
                  <a:ext uri="{FF2B5EF4-FFF2-40B4-BE49-F238E27FC236}">
                    <a16:creationId xmlns:a16="http://schemas.microsoft.com/office/drawing/2014/main" id="{E2AA7F56-A84E-4E7B-8DD8-130DA379C9DD}"/>
                  </a:ext>
                </a:extLst>
              </p:cNvPr>
              <p:cNvSpPr>
                <a:spLocks/>
              </p:cNvSpPr>
              <p:nvPr/>
            </p:nvSpPr>
            <p:spPr bwMode="auto">
              <a:xfrm>
                <a:off x="5488" y="2600"/>
                <a:ext cx="17" cy="14"/>
              </a:xfrm>
              <a:custGeom>
                <a:avLst/>
                <a:gdLst>
                  <a:gd name="T0" fmla="*/ 2 w 17"/>
                  <a:gd name="T1" fmla="*/ 14 h 14"/>
                  <a:gd name="T2" fmla="*/ 0 w 17"/>
                  <a:gd name="T3" fmla="*/ 12 h 14"/>
                  <a:gd name="T4" fmla="*/ 14 w 17"/>
                  <a:gd name="T5" fmla="*/ 0 h 14"/>
                  <a:gd name="T6" fmla="*/ 17 w 17"/>
                  <a:gd name="T7" fmla="*/ 0 h 14"/>
                  <a:gd name="T8" fmla="*/ 2 w 17"/>
                  <a:gd name="T9" fmla="*/ 14 h 14"/>
                </a:gdLst>
                <a:ahLst/>
                <a:cxnLst>
                  <a:cxn ang="0">
                    <a:pos x="T0" y="T1"/>
                  </a:cxn>
                  <a:cxn ang="0">
                    <a:pos x="T2" y="T3"/>
                  </a:cxn>
                  <a:cxn ang="0">
                    <a:pos x="T4" y="T5"/>
                  </a:cxn>
                  <a:cxn ang="0">
                    <a:pos x="T6" y="T7"/>
                  </a:cxn>
                  <a:cxn ang="0">
                    <a:pos x="T8" y="T9"/>
                  </a:cxn>
                </a:cxnLst>
                <a:rect l="0" t="0" r="r" b="b"/>
                <a:pathLst>
                  <a:path w="17" h="14">
                    <a:moveTo>
                      <a:pt x="2" y="14"/>
                    </a:moveTo>
                    <a:lnTo>
                      <a:pt x="0" y="12"/>
                    </a:lnTo>
                    <a:lnTo>
                      <a:pt x="14" y="0"/>
                    </a:lnTo>
                    <a:lnTo>
                      <a:pt x="17"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1" name="Freeform 12">
                <a:extLst>
                  <a:ext uri="{FF2B5EF4-FFF2-40B4-BE49-F238E27FC236}">
                    <a16:creationId xmlns:a16="http://schemas.microsoft.com/office/drawing/2014/main" id="{2AA48A21-1E11-41A9-B814-76255F41D0ED}"/>
                  </a:ext>
                </a:extLst>
              </p:cNvPr>
              <p:cNvSpPr>
                <a:spLocks noEditPoints="1"/>
              </p:cNvSpPr>
              <p:nvPr/>
            </p:nvSpPr>
            <p:spPr bwMode="auto">
              <a:xfrm>
                <a:off x="5476" y="2735"/>
                <a:ext cx="26" cy="53"/>
              </a:xfrm>
              <a:custGeom>
                <a:avLst/>
                <a:gdLst>
                  <a:gd name="T0" fmla="*/ 12 w 26"/>
                  <a:gd name="T1" fmla="*/ 53 h 53"/>
                  <a:gd name="T2" fmla="*/ 0 w 26"/>
                  <a:gd name="T3" fmla="*/ 26 h 53"/>
                  <a:gd name="T4" fmla="*/ 12 w 26"/>
                  <a:gd name="T5" fmla="*/ 0 h 53"/>
                  <a:gd name="T6" fmla="*/ 26 w 26"/>
                  <a:gd name="T7" fmla="*/ 26 h 53"/>
                  <a:gd name="T8" fmla="*/ 12 w 26"/>
                  <a:gd name="T9" fmla="*/ 53 h 53"/>
                  <a:gd name="T10" fmla="*/ 2 w 26"/>
                  <a:gd name="T11" fmla="*/ 26 h 53"/>
                  <a:gd name="T12" fmla="*/ 12 w 26"/>
                  <a:gd name="T13" fmla="*/ 48 h 53"/>
                  <a:gd name="T14" fmla="*/ 24 w 26"/>
                  <a:gd name="T15" fmla="*/ 26 h 53"/>
                  <a:gd name="T16" fmla="*/ 12 w 26"/>
                  <a:gd name="T17" fmla="*/ 7 h 53"/>
                  <a:gd name="T18" fmla="*/ 2 w 26"/>
                  <a:gd name="T19" fmla="*/ 2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3">
                    <a:moveTo>
                      <a:pt x="12" y="53"/>
                    </a:moveTo>
                    <a:lnTo>
                      <a:pt x="0" y="26"/>
                    </a:lnTo>
                    <a:lnTo>
                      <a:pt x="12" y="0"/>
                    </a:lnTo>
                    <a:lnTo>
                      <a:pt x="26" y="26"/>
                    </a:lnTo>
                    <a:lnTo>
                      <a:pt x="12" y="53"/>
                    </a:lnTo>
                    <a:close/>
                    <a:moveTo>
                      <a:pt x="2" y="26"/>
                    </a:moveTo>
                    <a:lnTo>
                      <a:pt x="12" y="48"/>
                    </a:lnTo>
                    <a:lnTo>
                      <a:pt x="24" y="26"/>
                    </a:lnTo>
                    <a:lnTo>
                      <a:pt x="12" y="7"/>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2" name="Freeform 13">
                <a:extLst>
                  <a:ext uri="{FF2B5EF4-FFF2-40B4-BE49-F238E27FC236}">
                    <a16:creationId xmlns:a16="http://schemas.microsoft.com/office/drawing/2014/main" id="{DF684225-9532-410F-B9AB-1404E2E8656D}"/>
                  </a:ext>
                </a:extLst>
              </p:cNvPr>
              <p:cNvSpPr>
                <a:spLocks/>
              </p:cNvSpPr>
              <p:nvPr/>
            </p:nvSpPr>
            <p:spPr bwMode="auto">
              <a:xfrm>
                <a:off x="5469" y="2726"/>
                <a:ext cx="21" cy="21"/>
              </a:xfrm>
              <a:custGeom>
                <a:avLst/>
                <a:gdLst>
                  <a:gd name="T0" fmla="*/ 2 w 21"/>
                  <a:gd name="T1" fmla="*/ 21 h 21"/>
                  <a:gd name="T2" fmla="*/ 0 w 21"/>
                  <a:gd name="T3" fmla="*/ 19 h 21"/>
                  <a:gd name="T4" fmla="*/ 19 w 21"/>
                  <a:gd name="T5" fmla="*/ 0 h 21"/>
                  <a:gd name="T6" fmla="*/ 21 w 21"/>
                  <a:gd name="T7" fmla="*/ 2 h 21"/>
                  <a:gd name="T8" fmla="*/ 2 w 21"/>
                  <a:gd name="T9" fmla="*/ 21 h 21"/>
                </a:gdLst>
                <a:ahLst/>
                <a:cxnLst>
                  <a:cxn ang="0">
                    <a:pos x="T0" y="T1"/>
                  </a:cxn>
                  <a:cxn ang="0">
                    <a:pos x="T2" y="T3"/>
                  </a:cxn>
                  <a:cxn ang="0">
                    <a:pos x="T4" y="T5"/>
                  </a:cxn>
                  <a:cxn ang="0">
                    <a:pos x="T6" y="T7"/>
                  </a:cxn>
                  <a:cxn ang="0">
                    <a:pos x="T8" y="T9"/>
                  </a:cxn>
                </a:cxnLst>
                <a:rect l="0" t="0" r="r" b="b"/>
                <a:pathLst>
                  <a:path w="21" h="21">
                    <a:moveTo>
                      <a:pt x="2" y="21"/>
                    </a:moveTo>
                    <a:lnTo>
                      <a:pt x="0" y="19"/>
                    </a:lnTo>
                    <a:lnTo>
                      <a:pt x="19" y="0"/>
                    </a:lnTo>
                    <a:lnTo>
                      <a:pt x="21" y="2"/>
                    </a:lnTo>
                    <a:lnTo>
                      <a:pt x="2"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3" name="Freeform 14">
                <a:extLst>
                  <a:ext uri="{FF2B5EF4-FFF2-40B4-BE49-F238E27FC236}">
                    <a16:creationId xmlns:a16="http://schemas.microsoft.com/office/drawing/2014/main" id="{09C18715-717C-426F-9EEA-DC55B3B5C24E}"/>
                  </a:ext>
                </a:extLst>
              </p:cNvPr>
              <p:cNvSpPr>
                <a:spLocks/>
              </p:cNvSpPr>
              <p:nvPr/>
            </p:nvSpPr>
            <p:spPr bwMode="auto">
              <a:xfrm>
                <a:off x="5474" y="2704"/>
                <a:ext cx="16" cy="15"/>
              </a:xfrm>
              <a:custGeom>
                <a:avLst/>
                <a:gdLst>
                  <a:gd name="T0" fmla="*/ 2 w 16"/>
                  <a:gd name="T1" fmla="*/ 15 h 15"/>
                  <a:gd name="T2" fmla="*/ 0 w 16"/>
                  <a:gd name="T3" fmla="*/ 12 h 15"/>
                  <a:gd name="T4" fmla="*/ 14 w 16"/>
                  <a:gd name="T5" fmla="*/ 0 h 15"/>
                  <a:gd name="T6" fmla="*/ 16 w 16"/>
                  <a:gd name="T7" fmla="*/ 3 h 15"/>
                  <a:gd name="T8" fmla="*/ 2 w 16"/>
                  <a:gd name="T9" fmla="*/ 15 h 15"/>
                </a:gdLst>
                <a:ahLst/>
                <a:cxnLst>
                  <a:cxn ang="0">
                    <a:pos x="T0" y="T1"/>
                  </a:cxn>
                  <a:cxn ang="0">
                    <a:pos x="T2" y="T3"/>
                  </a:cxn>
                  <a:cxn ang="0">
                    <a:pos x="T4" y="T5"/>
                  </a:cxn>
                  <a:cxn ang="0">
                    <a:pos x="T6" y="T7"/>
                  </a:cxn>
                  <a:cxn ang="0">
                    <a:pos x="T8" y="T9"/>
                  </a:cxn>
                </a:cxnLst>
                <a:rect l="0" t="0" r="r" b="b"/>
                <a:pathLst>
                  <a:path w="16" h="15">
                    <a:moveTo>
                      <a:pt x="2" y="15"/>
                    </a:moveTo>
                    <a:lnTo>
                      <a:pt x="0" y="12"/>
                    </a:lnTo>
                    <a:lnTo>
                      <a:pt x="14" y="0"/>
                    </a:lnTo>
                    <a:lnTo>
                      <a:pt x="16" y="3"/>
                    </a:lnTo>
                    <a:lnTo>
                      <a:pt x="2"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4" name="Freeform 15">
                <a:extLst>
                  <a:ext uri="{FF2B5EF4-FFF2-40B4-BE49-F238E27FC236}">
                    <a16:creationId xmlns:a16="http://schemas.microsoft.com/office/drawing/2014/main" id="{B5BA6802-7A40-49BB-9F1E-0204074DC414}"/>
                  </a:ext>
                </a:extLst>
              </p:cNvPr>
              <p:cNvSpPr>
                <a:spLocks/>
              </p:cNvSpPr>
              <p:nvPr/>
            </p:nvSpPr>
            <p:spPr bwMode="auto">
              <a:xfrm>
                <a:off x="5488" y="2726"/>
                <a:ext cx="21" cy="21"/>
              </a:xfrm>
              <a:custGeom>
                <a:avLst/>
                <a:gdLst>
                  <a:gd name="T0" fmla="*/ 19 w 21"/>
                  <a:gd name="T1" fmla="*/ 21 h 21"/>
                  <a:gd name="T2" fmla="*/ 0 w 21"/>
                  <a:gd name="T3" fmla="*/ 2 h 21"/>
                  <a:gd name="T4" fmla="*/ 2 w 21"/>
                  <a:gd name="T5" fmla="*/ 0 h 21"/>
                  <a:gd name="T6" fmla="*/ 21 w 21"/>
                  <a:gd name="T7" fmla="*/ 19 h 21"/>
                  <a:gd name="T8" fmla="*/ 19 w 21"/>
                  <a:gd name="T9" fmla="*/ 21 h 21"/>
                </a:gdLst>
                <a:ahLst/>
                <a:cxnLst>
                  <a:cxn ang="0">
                    <a:pos x="T0" y="T1"/>
                  </a:cxn>
                  <a:cxn ang="0">
                    <a:pos x="T2" y="T3"/>
                  </a:cxn>
                  <a:cxn ang="0">
                    <a:pos x="T4" y="T5"/>
                  </a:cxn>
                  <a:cxn ang="0">
                    <a:pos x="T6" y="T7"/>
                  </a:cxn>
                  <a:cxn ang="0">
                    <a:pos x="T8" y="T9"/>
                  </a:cxn>
                </a:cxnLst>
                <a:rect l="0" t="0" r="r" b="b"/>
                <a:pathLst>
                  <a:path w="21" h="21">
                    <a:moveTo>
                      <a:pt x="19" y="21"/>
                    </a:moveTo>
                    <a:lnTo>
                      <a:pt x="0" y="2"/>
                    </a:lnTo>
                    <a:lnTo>
                      <a:pt x="2" y="0"/>
                    </a:lnTo>
                    <a:lnTo>
                      <a:pt x="21" y="19"/>
                    </a:lnTo>
                    <a:lnTo>
                      <a:pt x="19"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5" name="Freeform 16">
                <a:extLst>
                  <a:ext uri="{FF2B5EF4-FFF2-40B4-BE49-F238E27FC236}">
                    <a16:creationId xmlns:a16="http://schemas.microsoft.com/office/drawing/2014/main" id="{DF05E59E-6A3F-4BDE-8A6C-82AB1E10C238}"/>
                  </a:ext>
                </a:extLst>
              </p:cNvPr>
              <p:cNvSpPr>
                <a:spLocks/>
              </p:cNvSpPr>
              <p:nvPr/>
            </p:nvSpPr>
            <p:spPr bwMode="auto">
              <a:xfrm>
                <a:off x="5488" y="2704"/>
                <a:ext cx="17" cy="15"/>
              </a:xfrm>
              <a:custGeom>
                <a:avLst/>
                <a:gdLst>
                  <a:gd name="T0" fmla="*/ 14 w 17"/>
                  <a:gd name="T1" fmla="*/ 15 h 15"/>
                  <a:gd name="T2" fmla="*/ 0 w 17"/>
                  <a:gd name="T3" fmla="*/ 3 h 15"/>
                  <a:gd name="T4" fmla="*/ 2 w 17"/>
                  <a:gd name="T5" fmla="*/ 0 h 15"/>
                  <a:gd name="T6" fmla="*/ 17 w 17"/>
                  <a:gd name="T7" fmla="*/ 12 h 15"/>
                  <a:gd name="T8" fmla="*/ 14 w 17"/>
                  <a:gd name="T9" fmla="*/ 15 h 15"/>
                </a:gdLst>
                <a:ahLst/>
                <a:cxnLst>
                  <a:cxn ang="0">
                    <a:pos x="T0" y="T1"/>
                  </a:cxn>
                  <a:cxn ang="0">
                    <a:pos x="T2" y="T3"/>
                  </a:cxn>
                  <a:cxn ang="0">
                    <a:pos x="T4" y="T5"/>
                  </a:cxn>
                  <a:cxn ang="0">
                    <a:pos x="T6" y="T7"/>
                  </a:cxn>
                  <a:cxn ang="0">
                    <a:pos x="T8" y="T9"/>
                  </a:cxn>
                </a:cxnLst>
                <a:rect l="0" t="0" r="r" b="b"/>
                <a:pathLst>
                  <a:path w="17" h="15">
                    <a:moveTo>
                      <a:pt x="14" y="15"/>
                    </a:moveTo>
                    <a:lnTo>
                      <a:pt x="0" y="3"/>
                    </a:lnTo>
                    <a:lnTo>
                      <a:pt x="2" y="0"/>
                    </a:lnTo>
                    <a:lnTo>
                      <a:pt x="17"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6" name="Rectangle 17">
                <a:extLst>
                  <a:ext uri="{FF2B5EF4-FFF2-40B4-BE49-F238E27FC236}">
                    <a16:creationId xmlns:a16="http://schemas.microsoft.com/office/drawing/2014/main" id="{CB4CB756-BD95-4C6C-9FE1-1BAD2CBB1583}"/>
                  </a:ext>
                </a:extLst>
              </p:cNvPr>
              <p:cNvSpPr>
                <a:spLocks noChangeArrowheads="1"/>
              </p:cNvSpPr>
              <p:nvPr/>
            </p:nvSpPr>
            <p:spPr bwMode="auto">
              <a:xfrm>
                <a:off x="5407" y="2657"/>
                <a:ext cx="167"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7" name="Freeform 18">
                <a:extLst>
                  <a:ext uri="{FF2B5EF4-FFF2-40B4-BE49-F238E27FC236}">
                    <a16:creationId xmlns:a16="http://schemas.microsoft.com/office/drawing/2014/main" id="{3545BD42-F623-49DF-90B9-47B0F2B9A1EF}"/>
                  </a:ext>
                </a:extLst>
              </p:cNvPr>
              <p:cNvSpPr>
                <a:spLocks noEditPoints="1"/>
              </p:cNvSpPr>
              <p:nvPr/>
            </p:nvSpPr>
            <p:spPr bwMode="auto">
              <a:xfrm>
                <a:off x="5359" y="2645"/>
                <a:ext cx="52" cy="26"/>
              </a:xfrm>
              <a:custGeom>
                <a:avLst/>
                <a:gdLst>
                  <a:gd name="T0" fmla="*/ 26 w 52"/>
                  <a:gd name="T1" fmla="*/ 26 h 26"/>
                  <a:gd name="T2" fmla="*/ 0 w 52"/>
                  <a:gd name="T3" fmla="*/ 14 h 26"/>
                  <a:gd name="T4" fmla="*/ 26 w 52"/>
                  <a:gd name="T5" fmla="*/ 0 h 26"/>
                  <a:gd name="T6" fmla="*/ 52 w 52"/>
                  <a:gd name="T7" fmla="*/ 14 h 26"/>
                  <a:gd name="T8" fmla="*/ 26 w 52"/>
                  <a:gd name="T9" fmla="*/ 26 h 26"/>
                  <a:gd name="T10" fmla="*/ 5 w 52"/>
                  <a:gd name="T11" fmla="*/ 14 h 26"/>
                  <a:gd name="T12" fmla="*/ 26 w 52"/>
                  <a:gd name="T13" fmla="*/ 24 h 26"/>
                  <a:gd name="T14" fmla="*/ 48 w 52"/>
                  <a:gd name="T15" fmla="*/ 14 h 26"/>
                  <a:gd name="T16" fmla="*/ 26 w 52"/>
                  <a:gd name="T17" fmla="*/ 2 h 26"/>
                  <a:gd name="T18" fmla="*/ 5 w 52"/>
                  <a:gd name="T1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6">
                    <a:moveTo>
                      <a:pt x="26" y="26"/>
                    </a:moveTo>
                    <a:lnTo>
                      <a:pt x="0" y="14"/>
                    </a:lnTo>
                    <a:lnTo>
                      <a:pt x="26" y="0"/>
                    </a:lnTo>
                    <a:lnTo>
                      <a:pt x="52" y="14"/>
                    </a:lnTo>
                    <a:lnTo>
                      <a:pt x="26" y="26"/>
                    </a:lnTo>
                    <a:close/>
                    <a:moveTo>
                      <a:pt x="5" y="14"/>
                    </a:moveTo>
                    <a:lnTo>
                      <a:pt x="26" y="24"/>
                    </a:lnTo>
                    <a:lnTo>
                      <a:pt x="48" y="14"/>
                    </a:lnTo>
                    <a:lnTo>
                      <a:pt x="26" y="2"/>
                    </a:lnTo>
                    <a:lnTo>
                      <a:pt x="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8" name="Freeform 19">
                <a:extLst>
                  <a:ext uri="{FF2B5EF4-FFF2-40B4-BE49-F238E27FC236}">
                    <a16:creationId xmlns:a16="http://schemas.microsoft.com/office/drawing/2014/main" id="{898864A1-0770-4702-9F3C-A8BF84A24418}"/>
                  </a:ext>
                </a:extLst>
              </p:cNvPr>
              <p:cNvSpPr>
                <a:spLocks/>
              </p:cNvSpPr>
              <p:nvPr/>
            </p:nvSpPr>
            <p:spPr bwMode="auto">
              <a:xfrm>
                <a:off x="5399" y="2657"/>
                <a:ext cx="22" cy="21"/>
              </a:xfrm>
              <a:custGeom>
                <a:avLst/>
                <a:gdLst>
                  <a:gd name="T0" fmla="*/ 3 w 22"/>
                  <a:gd name="T1" fmla="*/ 21 h 21"/>
                  <a:gd name="T2" fmla="*/ 0 w 22"/>
                  <a:gd name="T3" fmla="*/ 19 h 21"/>
                  <a:gd name="T4" fmla="*/ 22 w 22"/>
                  <a:gd name="T5" fmla="*/ 0 h 21"/>
                  <a:gd name="T6" fmla="*/ 22 w 22"/>
                  <a:gd name="T7" fmla="*/ 2 h 21"/>
                  <a:gd name="T8" fmla="*/ 3 w 22"/>
                  <a:gd name="T9" fmla="*/ 21 h 21"/>
                </a:gdLst>
                <a:ahLst/>
                <a:cxnLst>
                  <a:cxn ang="0">
                    <a:pos x="T0" y="T1"/>
                  </a:cxn>
                  <a:cxn ang="0">
                    <a:pos x="T2" y="T3"/>
                  </a:cxn>
                  <a:cxn ang="0">
                    <a:pos x="T4" y="T5"/>
                  </a:cxn>
                  <a:cxn ang="0">
                    <a:pos x="T6" y="T7"/>
                  </a:cxn>
                  <a:cxn ang="0">
                    <a:pos x="T8" y="T9"/>
                  </a:cxn>
                </a:cxnLst>
                <a:rect l="0" t="0" r="r" b="b"/>
                <a:pathLst>
                  <a:path w="22" h="21">
                    <a:moveTo>
                      <a:pt x="3" y="21"/>
                    </a:moveTo>
                    <a:lnTo>
                      <a:pt x="0" y="19"/>
                    </a:lnTo>
                    <a:lnTo>
                      <a:pt x="22" y="0"/>
                    </a:lnTo>
                    <a:lnTo>
                      <a:pt x="22" y="2"/>
                    </a:lnTo>
                    <a:lnTo>
                      <a:pt x="3"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49" name="Freeform 20">
                <a:extLst>
                  <a:ext uri="{FF2B5EF4-FFF2-40B4-BE49-F238E27FC236}">
                    <a16:creationId xmlns:a16="http://schemas.microsoft.com/office/drawing/2014/main" id="{57CBDD38-4A62-4B0D-AA1E-D5B53EE0C86C}"/>
                  </a:ext>
                </a:extLst>
              </p:cNvPr>
              <p:cNvSpPr>
                <a:spLocks/>
              </p:cNvSpPr>
              <p:nvPr/>
            </p:nvSpPr>
            <p:spPr bwMode="auto">
              <a:xfrm>
                <a:off x="5428" y="2657"/>
                <a:ext cx="14" cy="16"/>
              </a:xfrm>
              <a:custGeom>
                <a:avLst/>
                <a:gdLst>
                  <a:gd name="T0" fmla="*/ 3 w 14"/>
                  <a:gd name="T1" fmla="*/ 16 h 16"/>
                  <a:gd name="T2" fmla="*/ 0 w 14"/>
                  <a:gd name="T3" fmla="*/ 14 h 16"/>
                  <a:gd name="T4" fmla="*/ 12 w 14"/>
                  <a:gd name="T5" fmla="*/ 0 h 16"/>
                  <a:gd name="T6" fmla="*/ 14 w 14"/>
                  <a:gd name="T7" fmla="*/ 2 h 16"/>
                  <a:gd name="T8" fmla="*/ 3 w 14"/>
                  <a:gd name="T9" fmla="*/ 16 h 16"/>
                </a:gdLst>
                <a:ahLst/>
                <a:cxnLst>
                  <a:cxn ang="0">
                    <a:pos x="T0" y="T1"/>
                  </a:cxn>
                  <a:cxn ang="0">
                    <a:pos x="T2" y="T3"/>
                  </a:cxn>
                  <a:cxn ang="0">
                    <a:pos x="T4" y="T5"/>
                  </a:cxn>
                  <a:cxn ang="0">
                    <a:pos x="T6" y="T7"/>
                  </a:cxn>
                  <a:cxn ang="0">
                    <a:pos x="T8" y="T9"/>
                  </a:cxn>
                </a:cxnLst>
                <a:rect l="0" t="0" r="r" b="b"/>
                <a:pathLst>
                  <a:path w="14" h="16">
                    <a:moveTo>
                      <a:pt x="3" y="16"/>
                    </a:moveTo>
                    <a:lnTo>
                      <a:pt x="0" y="14"/>
                    </a:lnTo>
                    <a:lnTo>
                      <a:pt x="12" y="0"/>
                    </a:lnTo>
                    <a:lnTo>
                      <a:pt x="14" y="2"/>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0" name="Freeform 21">
                <a:extLst>
                  <a:ext uri="{FF2B5EF4-FFF2-40B4-BE49-F238E27FC236}">
                    <a16:creationId xmlns:a16="http://schemas.microsoft.com/office/drawing/2014/main" id="{3945796A-4BD1-44C0-86F4-A2A9D626B038}"/>
                  </a:ext>
                </a:extLst>
              </p:cNvPr>
              <p:cNvSpPr>
                <a:spLocks/>
              </p:cNvSpPr>
              <p:nvPr/>
            </p:nvSpPr>
            <p:spPr bwMode="auto">
              <a:xfrm>
                <a:off x="5399" y="2638"/>
                <a:ext cx="22" cy="21"/>
              </a:xfrm>
              <a:custGeom>
                <a:avLst/>
                <a:gdLst>
                  <a:gd name="T0" fmla="*/ 22 w 22"/>
                  <a:gd name="T1" fmla="*/ 21 h 21"/>
                  <a:gd name="T2" fmla="*/ 0 w 22"/>
                  <a:gd name="T3" fmla="*/ 2 h 21"/>
                  <a:gd name="T4" fmla="*/ 3 w 22"/>
                  <a:gd name="T5" fmla="*/ 0 h 21"/>
                  <a:gd name="T6" fmla="*/ 22 w 22"/>
                  <a:gd name="T7" fmla="*/ 19 h 21"/>
                  <a:gd name="T8" fmla="*/ 22 w 22"/>
                  <a:gd name="T9" fmla="*/ 21 h 21"/>
                </a:gdLst>
                <a:ahLst/>
                <a:cxnLst>
                  <a:cxn ang="0">
                    <a:pos x="T0" y="T1"/>
                  </a:cxn>
                  <a:cxn ang="0">
                    <a:pos x="T2" y="T3"/>
                  </a:cxn>
                  <a:cxn ang="0">
                    <a:pos x="T4" y="T5"/>
                  </a:cxn>
                  <a:cxn ang="0">
                    <a:pos x="T6" y="T7"/>
                  </a:cxn>
                  <a:cxn ang="0">
                    <a:pos x="T8" y="T9"/>
                  </a:cxn>
                </a:cxnLst>
                <a:rect l="0" t="0" r="r" b="b"/>
                <a:pathLst>
                  <a:path w="22" h="21">
                    <a:moveTo>
                      <a:pt x="22" y="21"/>
                    </a:moveTo>
                    <a:lnTo>
                      <a:pt x="0" y="2"/>
                    </a:lnTo>
                    <a:lnTo>
                      <a:pt x="3" y="0"/>
                    </a:lnTo>
                    <a:lnTo>
                      <a:pt x="22" y="19"/>
                    </a:lnTo>
                    <a:lnTo>
                      <a:pt x="22"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1" name="Freeform 22">
                <a:extLst>
                  <a:ext uri="{FF2B5EF4-FFF2-40B4-BE49-F238E27FC236}">
                    <a16:creationId xmlns:a16="http://schemas.microsoft.com/office/drawing/2014/main" id="{FB64BE1D-DCFE-4B8F-B80C-4AF37499F8C8}"/>
                  </a:ext>
                </a:extLst>
              </p:cNvPr>
              <p:cNvSpPr>
                <a:spLocks/>
              </p:cNvSpPr>
              <p:nvPr/>
            </p:nvSpPr>
            <p:spPr bwMode="auto">
              <a:xfrm>
                <a:off x="5428" y="2643"/>
                <a:ext cx="14" cy="16"/>
              </a:xfrm>
              <a:custGeom>
                <a:avLst/>
                <a:gdLst>
                  <a:gd name="T0" fmla="*/ 12 w 14"/>
                  <a:gd name="T1" fmla="*/ 16 h 16"/>
                  <a:gd name="T2" fmla="*/ 0 w 14"/>
                  <a:gd name="T3" fmla="*/ 2 h 16"/>
                  <a:gd name="T4" fmla="*/ 3 w 14"/>
                  <a:gd name="T5" fmla="*/ 0 h 16"/>
                  <a:gd name="T6" fmla="*/ 14 w 14"/>
                  <a:gd name="T7" fmla="*/ 14 h 16"/>
                  <a:gd name="T8" fmla="*/ 12 w 14"/>
                  <a:gd name="T9" fmla="*/ 16 h 16"/>
                </a:gdLst>
                <a:ahLst/>
                <a:cxnLst>
                  <a:cxn ang="0">
                    <a:pos x="T0" y="T1"/>
                  </a:cxn>
                  <a:cxn ang="0">
                    <a:pos x="T2" y="T3"/>
                  </a:cxn>
                  <a:cxn ang="0">
                    <a:pos x="T4" y="T5"/>
                  </a:cxn>
                  <a:cxn ang="0">
                    <a:pos x="T6" y="T7"/>
                  </a:cxn>
                  <a:cxn ang="0">
                    <a:pos x="T8" y="T9"/>
                  </a:cxn>
                </a:cxnLst>
                <a:rect l="0" t="0" r="r" b="b"/>
                <a:pathLst>
                  <a:path w="14" h="16">
                    <a:moveTo>
                      <a:pt x="12" y="16"/>
                    </a:moveTo>
                    <a:lnTo>
                      <a:pt x="0" y="2"/>
                    </a:lnTo>
                    <a:lnTo>
                      <a:pt x="3" y="0"/>
                    </a:lnTo>
                    <a:lnTo>
                      <a:pt x="14" y="14"/>
                    </a:lnTo>
                    <a:lnTo>
                      <a:pt x="1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2" name="Freeform 23">
                <a:extLst>
                  <a:ext uri="{FF2B5EF4-FFF2-40B4-BE49-F238E27FC236}">
                    <a16:creationId xmlns:a16="http://schemas.microsoft.com/office/drawing/2014/main" id="{35B7021C-6EDC-49A6-A340-62E9793BC34F}"/>
                  </a:ext>
                </a:extLst>
              </p:cNvPr>
              <p:cNvSpPr>
                <a:spLocks/>
              </p:cNvSpPr>
              <p:nvPr/>
            </p:nvSpPr>
            <p:spPr bwMode="auto">
              <a:xfrm>
                <a:off x="5557" y="2657"/>
                <a:ext cx="19" cy="21"/>
              </a:xfrm>
              <a:custGeom>
                <a:avLst/>
                <a:gdLst>
                  <a:gd name="T0" fmla="*/ 19 w 19"/>
                  <a:gd name="T1" fmla="*/ 21 h 21"/>
                  <a:gd name="T2" fmla="*/ 0 w 19"/>
                  <a:gd name="T3" fmla="*/ 2 h 21"/>
                  <a:gd name="T4" fmla="*/ 0 w 19"/>
                  <a:gd name="T5" fmla="*/ 0 h 21"/>
                  <a:gd name="T6" fmla="*/ 19 w 19"/>
                  <a:gd name="T7" fmla="*/ 19 h 21"/>
                  <a:gd name="T8" fmla="*/ 19 w 19"/>
                  <a:gd name="T9" fmla="*/ 21 h 21"/>
                </a:gdLst>
                <a:ahLst/>
                <a:cxnLst>
                  <a:cxn ang="0">
                    <a:pos x="T0" y="T1"/>
                  </a:cxn>
                  <a:cxn ang="0">
                    <a:pos x="T2" y="T3"/>
                  </a:cxn>
                  <a:cxn ang="0">
                    <a:pos x="T4" y="T5"/>
                  </a:cxn>
                  <a:cxn ang="0">
                    <a:pos x="T6" y="T7"/>
                  </a:cxn>
                  <a:cxn ang="0">
                    <a:pos x="T8" y="T9"/>
                  </a:cxn>
                </a:cxnLst>
                <a:rect l="0" t="0" r="r" b="b"/>
                <a:pathLst>
                  <a:path w="19" h="21">
                    <a:moveTo>
                      <a:pt x="19" y="21"/>
                    </a:moveTo>
                    <a:lnTo>
                      <a:pt x="0" y="2"/>
                    </a:lnTo>
                    <a:lnTo>
                      <a:pt x="0" y="0"/>
                    </a:lnTo>
                    <a:lnTo>
                      <a:pt x="19" y="19"/>
                    </a:lnTo>
                    <a:lnTo>
                      <a:pt x="19"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3" name="Freeform 24">
                <a:extLst>
                  <a:ext uri="{FF2B5EF4-FFF2-40B4-BE49-F238E27FC236}">
                    <a16:creationId xmlns:a16="http://schemas.microsoft.com/office/drawing/2014/main" id="{44BB7314-F35A-41CE-A957-88B1EFDEABE5}"/>
                  </a:ext>
                </a:extLst>
              </p:cNvPr>
              <p:cNvSpPr>
                <a:spLocks/>
              </p:cNvSpPr>
              <p:nvPr/>
            </p:nvSpPr>
            <p:spPr bwMode="auto">
              <a:xfrm>
                <a:off x="5536" y="2657"/>
                <a:ext cx="14" cy="16"/>
              </a:xfrm>
              <a:custGeom>
                <a:avLst/>
                <a:gdLst>
                  <a:gd name="T0" fmla="*/ 12 w 14"/>
                  <a:gd name="T1" fmla="*/ 16 h 16"/>
                  <a:gd name="T2" fmla="*/ 0 w 14"/>
                  <a:gd name="T3" fmla="*/ 2 h 16"/>
                  <a:gd name="T4" fmla="*/ 0 w 14"/>
                  <a:gd name="T5" fmla="*/ 0 h 16"/>
                  <a:gd name="T6" fmla="*/ 14 w 14"/>
                  <a:gd name="T7" fmla="*/ 14 h 16"/>
                  <a:gd name="T8" fmla="*/ 12 w 14"/>
                  <a:gd name="T9" fmla="*/ 16 h 16"/>
                </a:gdLst>
                <a:ahLst/>
                <a:cxnLst>
                  <a:cxn ang="0">
                    <a:pos x="T0" y="T1"/>
                  </a:cxn>
                  <a:cxn ang="0">
                    <a:pos x="T2" y="T3"/>
                  </a:cxn>
                  <a:cxn ang="0">
                    <a:pos x="T4" y="T5"/>
                  </a:cxn>
                  <a:cxn ang="0">
                    <a:pos x="T6" y="T7"/>
                  </a:cxn>
                  <a:cxn ang="0">
                    <a:pos x="T8" y="T9"/>
                  </a:cxn>
                </a:cxnLst>
                <a:rect l="0" t="0" r="r" b="b"/>
                <a:pathLst>
                  <a:path w="14" h="16">
                    <a:moveTo>
                      <a:pt x="12" y="16"/>
                    </a:moveTo>
                    <a:lnTo>
                      <a:pt x="0" y="2"/>
                    </a:lnTo>
                    <a:lnTo>
                      <a:pt x="0" y="0"/>
                    </a:lnTo>
                    <a:lnTo>
                      <a:pt x="14" y="14"/>
                    </a:lnTo>
                    <a:lnTo>
                      <a:pt x="1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4" name="Freeform 25">
                <a:extLst>
                  <a:ext uri="{FF2B5EF4-FFF2-40B4-BE49-F238E27FC236}">
                    <a16:creationId xmlns:a16="http://schemas.microsoft.com/office/drawing/2014/main" id="{2B26D4A6-9C91-4BB2-9B5F-483DD633229B}"/>
                  </a:ext>
                </a:extLst>
              </p:cNvPr>
              <p:cNvSpPr>
                <a:spLocks/>
              </p:cNvSpPr>
              <p:nvPr/>
            </p:nvSpPr>
            <p:spPr bwMode="auto">
              <a:xfrm>
                <a:off x="5557" y="2638"/>
                <a:ext cx="19" cy="21"/>
              </a:xfrm>
              <a:custGeom>
                <a:avLst/>
                <a:gdLst>
                  <a:gd name="T0" fmla="*/ 0 w 19"/>
                  <a:gd name="T1" fmla="*/ 21 h 21"/>
                  <a:gd name="T2" fmla="*/ 0 w 19"/>
                  <a:gd name="T3" fmla="*/ 19 h 21"/>
                  <a:gd name="T4" fmla="*/ 19 w 19"/>
                  <a:gd name="T5" fmla="*/ 0 h 21"/>
                  <a:gd name="T6" fmla="*/ 19 w 19"/>
                  <a:gd name="T7" fmla="*/ 2 h 21"/>
                  <a:gd name="T8" fmla="*/ 0 w 19"/>
                  <a:gd name="T9" fmla="*/ 21 h 21"/>
                </a:gdLst>
                <a:ahLst/>
                <a:cxnLst>
                  <a:cxn ang="0">
                    <a:pos x="T0" y="T1"/>
                  </a:cxn>
                  <a:cxn ang="0">
                    <a:pos x="T2" y="T3"/>
                  </a:cxn>
                  <a:cxn ang="0">
                    <a:pos x="T4" y="T5"/>
                  </a:cxn>
                  <a:cxn ang="0">
                    <a:pos x="T6" y="T7"/>
                  </a:cxn>
                  <a:cxn ang="0">
                    <a:pos x="T8" y="T9"/>
                  </a:cxn>
                </a:cxnLst>
                <a:rect l="0" t="0" r="r" b="b"/>
                <a:pathLst>
                  <a:path w="19" h="21">
                    <a:moveTo>
                      <a:pt x="0" y="21"/>
                    </a:moveTo>
                    <a:lnTo>
                      <a:pt x="0" y="19"/>
                    </a:lnTo>
                    <a:lnTo>
                      <a:pt x="19" y="0"/>
                    </a:lnTo>
                    <a:lnTo>
                      <a:pt x="19" y="2"/>
                    </a:lnTo>
                    <a:lnTo>
                      <a:pt x="0"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5" name="Freeform 26">
                <a:extLst>
                  <a:ext uri="{FF2B5EF4-FFF2-40B4-BE49-F238E27FC236}">
                    <a16:creationId xmlns:a16="http://schemas.microsoft.com/office/drawing/2014/main" id="{30976031-6A00-44FB-AA2A-144D0996DD05}"/>
                  </a:ext>
                </a:extLst>
              </p:cNvPr>
              <p:cNvSpPr>
                <a:spLocks/>
              </p:cNvSpPr>
              <p:nvPr/>
            </p:nvSpPr>
            <p:spPr bwMode="auto">
              <a:xfrm>
                <a:off x="5536" y="2643"/>
                <a:ext cx="14" cy="16"/>
              </a:xfrm>
              <a:custGeom>
                <a:avLst/>
                <a:gdLst>
                  <a:gd name="T0" fmla="*/ 0 w 14"/>
                  <a:gd name="T1" fmla="*/ 16 h 16"/>
                  <a:gd name="T2" fmla="*/ 0 w 14"/>
                  <a:gd name="T3" fmla="*/ 14 h 16"/>
                  <a:gd name="T4" fmla="*/ 12 w 14"/>
                  <a:gd name="T5" fmla="*/ 0 h 16"/>
                  <a:gd name="T6" fmla="*/ 14 w 14"/>
                  <a:gd name="T7" fmla="*/ 2 h 16"/>
                  <a:gd name="T8" fmla="*/ 0 w 14"/>
                  <a:gd name="T9" fmla="*/ 16 h 16"/>
                </a:gdLst>
                <a:ahLst/>
                <a:cxnLst>
                  <a:cxn ang="0">
                    <a:pos x="T0" y="T1"/>
                  </a:cxn>
                  <a:cxn ang="0">
                    <a:pos x="T2" y="T3"/>
                  </a:cxn>
                  <a:cxn ang="0">
                    <a:pos x="T4" y="T5"/>
                  </a:cxn>
                  <a:cxn ang="0">
                    <a:pos x="T6" y="T7"/>
                  </a:cxn>
                  <a:cxn ang="0">
                    <a:pos x="T8" y="T9"/>
                  </a:cxn>
                </a:cxnLst>
                <a:rect l="0" t="0" r="r" b="b"/>
                <a:pathLst>
                  <a:path w="14" h="16">
                    <a:moveTo>
                      <a:pt x="0" y="16"/>
                    </a:moveTo>
                    <a:lnTo>
                      <a:pt x="0" y="14"/>
                    </a:lnTo>
                    <a:lnTo>
                      <a:pt x="12" y="0"/>
                    </a:lnTo>
                    <a:lnTo>
                      <a:pt x="14" y="2"/>
                    </a:lnTo>
                    <a:lnTo>
                      <a:pt x="0"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6" name="Freeform 27">
                <a:extLst>
                  <a:ext uri="{FF2B5EF4-FFF2-40B4-BE49-F238E27FC236}">
                    <a16:creationId xmlns:a16="http://schemas.microsoft.com/office/drawing/2014/main" id="{89BB8E57-F0B9-41FF-987A-A708549745CB}"/>
                  </a:ext>
                </a:extLst>
              </p:cNvPr>
              <p:cNvSpPr>
                <a:spLocks/>
              </p:cNvSpPr>
              <p:nvPr/>
            </p:nvSpPr>
            <p:spPr bwMode="auto">
              <a:xfrm>
                <a:off x="5431" y="2600"/>
                <a:ext cx="119" cy="119"/>
              </a:xfrm>
              <a:custGeom>
                <a:avLst/>
                <a:gdLst>
                  <a:gd name="T0" fmla="*/ 117 w 119"/>
                  <a:gd name="T1" fmla="*/ 119 h 119"/>
                  <a:gd name="T2" fmla="*/ 0 w 119"/>
                  <a:gd name="T3" fmla="*/ 2 h 119"/>
                  <a:gd name="T4" fmla="*/ 0 w 119"/>
                  <a:gd name="T5" fmla="*/ 0 h 119"/>
                  <a:gd name="T6" fmla="*/ 119 w 119"/>
                  <a:gd name="T7" fmla="*/ 116 h 119"/>
                  <a:gd name="T8" fmla="*/ 117 w 119"/>
                  <a:gd name="T9" fmla="*/ 119 h 119"/>
                </a:gdLst>
                <a:ahLst/>
                <a:cxnLst>
                  <a:cxn ang="0">
                    <a:pos x="T0" y="T1"/>
                  </a:cxn>
                  <a:cxn ang="0">
                    <a:pos x="T2" y="T3"/>
                  </a:cxn>
                  <a:cxn ang="0">
                    <a:pos x="T4" y="T5"/>
                  </a:cxn>
                  <a:cxn ang="0">
                    <a:pos x="T6" y="T7"/>
                  </a:cxn>
                  <a:cxn ang="0">
                    <a:pos x="T8" y="T9"/>
                  </a:cxn>
                </a:cxnLst>
                <a:rect l="0" t="0" r="r" b="b"/>
                <a:pathLst>
                  <a:path w="119" h="119">
                    <a:moveTo>
                      <a:pt x="117" y="119"/>
                    </a:moveTo>
                    <a:lnTo>
                      <a:pt x="0" y="2"/>
                    </a:lnTo>
                    <a:lnTo>
                      <a:pt x="0" y="0"/>
                    </a:lnTo>
                    <a:lnTo>
                      <a:pt x="119" y="116"/>
                    </a:lnTo>
                    <a:lnTo>
                      <a:pt x="117"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7" name="Freeform 28">
                <a:extLst>
                  <a:ext uri="{FF2B5EF4-FFF2-40B4-BE49-F238E27FC236}">
                    <a16:creationId xmlns:a16="http://schemas.microsoft.com/office/drawing/2014/main" id="{15D2D712-B575-4DA3-9AFB-7716A9EACC89}"/>
                  </a:ext>
                </a:extLst>
              </p:cNvPr>
              <p:cNvSpPr>
                <a:spLocks noEditPoints="1"/>
              </p:cNvSpPr>
              <p:nvPr/>
            </p:nvSpPr>
            <p:spPr bwMode="auto">
              <a:xfrm>
                <a:off x="5397" y="2566"/>
                <a:ext cx="38" cy="38"/>
              </a:xfrm>
              <a:custGeom>
                <a:avLst/>
                <a:gdLst>
                  <a:gd name="T0" fmla="*/ 38 w 38"/>
                  <a:gd name="T1" fmla="*/ 38 h 38"/>
                  <a:gd name="T2" fmla="*/ 10 w 38"/>
                  <a:gd name="T3" fmla="*/ 29 h 38"/>
                  <a:gd name="T4" fmla="*/ 0 w 38"/>
                  <a:gd name="T5" fmla="*/ 0 h 38"/>
                  <a:gd name="T6" fmla="*/ 29 w 38"/>
                  <a:gd name="T7" fmla="*/ 10 h 38"/>
                  <a:gd name="T8" fmla="*/ 38 w 38"/>
                  <a:gd name="T9" fmla="*/ 38 h 38"/>
                  <a:gd name="T10" fmla="*/ 12 w 38"/>
                  <a:gd name="T11" fmla="*/ 27 h 38"/>
                  <a:gd name="T12" fmla="*/ 34 w 38"/>
                  <a:gd name="T13" fmla="*/ 34 h 38"/>
                  <a:gd name="T14" fmla="*/ 26 w 38"/>
                  <a:gd name="T15" fmla="*/ 12 h 38"/>
                  <a:gd name="T16" fmla="*/ 5 w 38"/>
                  <a:gd name="T17" fmla="*/ 5 h 38"/>
                  <a:gd name="T18" fmla="*/ 12 w 38"/>
                  <a:gd name="T1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10" y="29"/>
                    </a:lnTo>
                    <a:lnTo>
                      <a:pt x="0" y="0"/>
                    </a:lnTo>
                    <a:lnTo>
                      <a:pt x="29" y="10"/>
                    </a:lnTo>
                    <a:lnTo>
                      <a:pt x="38" y="38"/>
                    </a:lnTo>
                    <a:close/>
                    <a:moveTo>
                      <a:pt x="12" y="27"/>
                    </a:moveTo>
                    <a:lnTo>
                      <a:pt x="34" y="34"/>
                    </a:lnTo>
                    <a:lnTo>
                      <a:pt x="26" y="12"/>
                    </a:lnTo>
                    <a:lnTo>
                      <a:pt x="5" y="5"/>
                    </a:lnTo>
                    <a:lnTo>
                      <a:pt x="1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8" name="Rectangle 29">
                <a:extLst>
                  <a:ext uri="{FF2B5EF4-FFF2-40B4-BE49-F238E27FC236}">
                    <a16:creationId xmlns:a16="http://schemas.microsoft.com/office/drawing/2014/main" id="{EBB267A6-9E85-41B3-8C7E-B0C6EE1D6530}"/>
                  </a:ext>
                </a:extLst>
              </p:cNvPr>
              <p:cNvSpPr>
                <a:spLocks noChangeArrowheads="1"/>
              </p:cNvSpPr>
              <p:nvPr/>
            </p:nvSpPr>
            <p:spPr bwMode="auto">
              <a:xfrm>
                <a:off x="5414" y="2609"/>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59" name="Freeform 30">
                <a:extLst>
                  <a:ext uri="{FF2B5EF4-FFF2-40B4-BE49-F238E27FC236}">
                    <a16:creationId xmlns:a16="http://schemas.microsoft.com/office/drawing/2014/main" id="{2B44BB54-0819-4CB5-A30A-DAE9402BCEC9}"/>
                  </a:ext>
                </a:extLst>
              </p:cNvPr>
              <p:cNvSpPr>
                <a:spLocks/>
              </p:cNvSpPr>
              <p:nvPr/>
            </p:nvSpPr>
            <p:spPr bwMode="auto">
              <a:xfrm>
                <a:off x="5438" y="2623"/>
                <a:ext cx="19" cy="5"/>
              </a:xfrm>
              <a:custGeom>
                <a:avLst/>
                <a:gdLst>
                  <a:gd name="T0" fmla="*/ 0 w 19"/>
                  <a:gd name="T1" fmla="*/ 5 h 5"/>
                  <a:gd name="T2" fmla="*/ 0 w 19"/>
                  <a:gd name="T3" fmla="*/ 3 h 5"/>
                  <a:gd name="T4" fmla="*/ 19 w 19"/>
                  <a:gd name="T5" fmla="*/ 0 h 5"/>
                  <a:gd name="T6" fmla="*/ 19 w 19"/>
                  <a:gd name="T7" fmla="*/ 3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3"/>
                    </a:lnTo>
                    <a:lnTo>
                      <a:pt x="19" y="0"/>
                    </a:lnTo>
                    <a:lnTo>
                      <a:pt x="19" y="3"/>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0" name="Rectangle 31">
                <a:extLst>
                  <a:ext uri="{FF2B5EF4-FFF2-40B4-BE49-F238E27FC236}">
                    <a16:creationId xmlns:a16="http://schemas.microsoft.com/office/drawing/2014/main" id="{8F617531-54A2-4256-8ABE-339EAFED0539}"/>
                  </a:ext>
                </a:extLst>
              </p:cNvPr>
              <p:cNvSpPr>
                <a:spLocks noChangeArrowheads="1"/>
              </p:cNvSpPr>
              <p:nvPr/>
            </p:nvSpPr>
            <p:spPr bwMode="auto">
              <a:xfrm>
                <a:off x="5440" y="2583"/>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1" name="Freeform 32">
                <a:extLst>
                  <a:ext uri="{FF2B5EF4-FFF2-40B4-BE49-F238E27FC236}">
                    <a16:creationId xmlns:a16="http://schemas.microsoft.com/office/drawing/2014/main" id="{87129423-1718-4C0D-83EA-C02E36ADA6B1}"/>
                  </a:ext>
                </a:extLst>
              </p:cNvPr>
              <p:cNvSpPr>
                <a:spLocks/>
              </p:cNvSpPr>
              <p:nvPr/>
            </p:nvSpPr>
            <p:spPr bwMode="auto">
              <a:xfrm>
                <a:off x="5454" y="2607"/>
                <a:ext cx="5" cy="19"/>
              </a:xfrm>
              <a:custGeom>
                <a:avLst/>
                <a:gdLst>
                  <a:gd name="T0" fmla="*/ 3 w 5"/>
                  <a:gd name="T1" fmla="*/ 19 h 19"/>
                  <a:gd name="T2" fmla="*/ 0 w 5"/>
                  <a:gd name="T3" fmla="*/ 19 h 19"/>
                  <a:gd name="T4" fmla="*/ 3 w 5"/>
                  <a:gd name="T5" fmla="*/ 0 h 19"/>
                  <a:gd name="T6" fmla="*/ 5 w 5"/>
                  <a:gd name="T7" fmla="*/ 0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19"/>
                    </a:lnTo>
                    <a:lnTo>
                      <a:pt x="3" y="0"/>
                    </a:lnTo>
                    <a:lnTo>
                      <a:pt x="5" y="0"/>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2" name="Freeform 33">
                <a:extLst>
                  <a:ext uri="{FF2B5EF4-FFF2-40B4-BE49-F238E27FC236}">
                    <a16:creationId xmlns:a16="http://schemas.microsoft.com/office/drawing/2014/main" id="{D5B53CDF-57DE-4B60-A04A-33670EE9F731}"/>
                  </a:ext>
                </a:extLst>
              </p:cNvPr>
              <p:cNvSpPr>
                <a:spLocks noEditPoints="1"/>
              </p:cNvSpPr>
              <p:nvPr/>
            </p:nvSpPr>
            <p:spPr bwMode="auto">
              <a:xfrm>
                <a:off x="5543" y="2711"/>
                <a:ext cx="38" cy="39"/>
              </a:xfrm>
              <a:custGeom>
                <a:avLst/>
                <a:gdLst>
                  <a:gd name="T0" fmla="*/ 38 w 38"/>
                  <a:gd name="T1" fmla="*/ 39 h 39"/>
                  <a:gd name="T2" fmla="*/ 9 w 38"/>
                  <a:gd name="T3" fmla="*/ 29 h 39"/>
                  <a:gd name="T4" fmla="*/ 0 w 38"/>
                  <a:gd name="T5" fmla="*/ 0 h 39"/>
                  <a:gd name="T6" fmla="*/ 28 w 38"/>
                  <a:gd name="T7" fmla="*/ 10 h 39"/>
                  <a:gd name="T8" fmla="*/ 38 w 38"/>
                  <a:gd name="T9" fmla="*/ 39 h 39"/>
                  <a:gd name="T10" fmla="*/ 12 w 38"/>
                  <a:gd name="T11" fmla="*/ 29 h 39"/>
                  <a:gd name="T12" fmla="*/ 33 w 38"/>
                  <a:gd name="T13" fmla="*/ 36 h 39"/>
                  <a:gd name="T14" fmla="*/ 26 w 38"/>
                  <a:gd name="T15" fmla="*/ 12 h 39"/>
                  <a:gd name="T16" fmla="*/ 5 w 38"/>
                  <a:gd name="T17" fmla="*/ 5 h 39"/>
                  <a:gd name="T18" fmla="*/ 12 w 38"/>
                  <a:gd name="T19" fmla="*/ 2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38" y="39"/>
                    </a:moveTo>
                    <a:lnTo>
                      <a:pt x="9" y="29"/>
                    </a:lnTo>
                    <a:lnTo>
                      <a:pt x="0" y="0"/>
                    </a:lnTo>
                    <a:lnTo>
                      <a:pt x="28" y="10"/>
                    </a:lnTo>
                    <a:lnTo>
                      <a:pt x="38" y="39"/>
                    </a:lnTo>
                    <a:close/>
                    <a:moveTo>
                      <a:pt x="12" y="29"/>
                    </a:moveTo>
                    <a:lnTo>
                      <a:pt x="33" y="36"/>
                    </a:lnTo>
                    <a:lnTo>
                      <a:pt x="26" y="12"/>
                    </a:lnTo>
                    <a:lnTo>
                      <a:pt x="5" y="5"/>
                    </a:lnTo>
                    <a:lnTo>
                      <a:pt x="1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3" name="Rectangle 34">
                <a:extLst>
                  <a:ext uri="{FF2B5EF4-FFF2-40B4-BE49-F238E27FC236}">
                    <a16:creationId xmlns:a16="http://schemas.microsoft.com/office/drawing/2014/main" id="{49A3B114-F9D6-440C-9BF4-062AB5E1AACA}"/>
                  </a:ext>
                </a:extLst>
              </p:cNvPr>
              <p:cNvSpPr>
                <a:spLocks noChangeArrowheads="1"/>
              </p:cNvSpPr>
              <p:nvPr/>
            </p:nvSpPr>
            <p:spPr bwMode="auto">
              <a:xfrm>
                <a:off x="5536" y="2707"/>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4" name="Freeform 35">
                <a:extLst>
                  <a:ext uri="{FF2B5EF4-FFF2-40B4-BE49-F238E27FC236}">
                    <a16:creationId xmlns:a16="http://schemas.microsoft.com/office/drawing/2014/main" id="{589B611E-E4EA-4D8C-90DD-2B6BA2052ED7}"/>
                  </a:ext>
                </a:extLst>
              </p:cNvPr>
              <p:cNvSpPr>
                <a:spLocks/>
              </p:cNvSpPr>
              <p:nvPr/>
            </p:nvSpPr>
            <p:spPr bwMode="auto">
              <a:xfrm>
                <a:off x="5519" y="2690"/>
                <a:ext cx="5" cy="19"/>
              </a:xfrm>
              <a:custGeom>
                <a:avLst/>
                <a:gdLst>
                  <a:gd name="T0" fmla="*/ 2 w 5"/>
                  <a:gd name="T1" fmla="*/ 19 h 19"/>
                  <a:gd name="T2" fmla="*/ 0 w 5"/>
                  <a:gd name="T3" fmla="*/ 19 h 19"/>
                  <a:gd name="T4" fmla="*/ 2 w 5"/>
                  <a:gd name="T5" fmla="*/ 0 h 19"/>
                  <a:gd name="T6" fmla="*/ 5 w 5"/>
                  <a:gd name="T7" fmla="*/ 0 h 19"/>
                  <a:gd name="T8" fmla="*/ 2 w 5"/>
                  <a:gd name="T9" fmla="*/ 19 h 19"/>
                </a:gdLst>
                <a:ahLst/>
                <a:cxnLst>
                  <a:cxn ang="0">
                    <a:pos x="T0" y="T1"/>
                  </a:cxn>
                  <a:cxn ang="0">
                    <a:pos x="T2" y="T3"/>
                  </a:cxn>
                  <a:cxn ang="0">
                    <a:pos x="T4" y="T5"/>
                  </a:cxn>
                  <a:cxn ang="0">
                    <a:pos x="T6" y="T7"/>
                  </a:cxn>
                  <a:cxn ang="0">
                    <a:pos x="T8" y="T9"/>
                  </a:cxn>
                </a:cxnLst>
                <a:rect l="0" t="0" r="r" b="b"/>
                <a:pathLst>
                  <a:path w="5" h="19">
                    <a:moveTo>
                      <a:pt x="2" y="19"/>
                    </a:moveTo>
                    <a:lnTo>
                      <a:pt x="0" y="19"/>
                    </a:lnTo>
                    <a:lnTo>
                      <a:pt x="2" y="0"/>
                    </a:lnTo>
                    <a:lnTo>
                      <a:pt x="5"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5" name="Rectangle 36">
                <a:extLst>
                  <a:ext uri="{FF2B5EF4-FFF2-40B4-BE49-F238E27FC236}">
                    <a16:creationId xmlns:a16="http://schemas.microsoft.com/office/drawing/2014/main" id="{0B6DA7F6-7F20-466E-B221-A4518E44D558}"/>
                  </a:ext>
                </a:extLst>
              </p:cNvPr>
              <p:cNvSpPr>
                <a:spLocks noChangeArrowheads="1"/>
              </p:cNvSpPr>
              <p:nvPr/>
            </p:nvSpPr>
            <p:spPr bwMode="auto">
              <a:xfrm>
                <a:off x="5538" y="2704"/>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6" name="Freeform 37">
                <a:extLst>
                  <a:ext uri="{FF2B5EF4-FFF2-40B4-BE49-F238E27FC236}">
                    <a16:creationId xmlns:a16="http://schemas.microsoft.com/office/drawing/2014/main" id="{E22F7292-BD8A-4151-BA70-0EEB73A046E8}"/>
                  </a:ext>
                </a:extLst>
              </p:cNvPr>
              <p:cNvSpPr>
                <a:spLocks/>
              </p:cNvSpPr>
              <p:nvPr/>
            </p:nvSpPr>
            <p:spPr bwMode="auto">
              <a:xfrm>
                <a:off x="5521" y="2688"/>
                <a:ext cx="19" cy="4"/>
              </a:xfrm>
              <a:custGeom>
                <a:avLst/>
                <a:gdLst>
                  <a:gd name="T0" fmla="*/ 0 w 19"/>
                  <a:gd name="T1" fmla="*/ 4 h 4"/>
                  <a:gd name="T2" fmla="*/ 0 w 19"/>
                  <a:gd name="T3" fmla="*/ 2 h 4"/>
                  <a:gd name="T4" fmla="*/ 19 w 19"/>
                  <a:gd name="T5" fmla="*/ 0 h 4"/>
                  <a:gd name="T6" fmla="*/ 19 w 19"/>
                  <a:gd name="T7" fmla="*/ 2 h 4"/>
                  <a:gd name="T8" fmla="*/ 0 w 19"/>
                  <a:gd name="T9" fmla="*/ 4 h 4"/>
                </a:gdLst>
                <a:ahLst/>
                <a:cxnLst>
                  <a:cxn ang="0">
                    <a:pos x="T0" y="T1"/>
                  </a:cxn>
                  <a:cxn ang="0">
                    <a:pos x="T2" y="T3"/>
                  </a:cxn>
                  <a:cxn ang="0">
                    <a:pos x="T4" y="T5"/>
                  </a:cxn>
                  <a:cxn ang="0">
                    <a:pos x="T6" y="T7"/>
                  </a:cxn>
                  <a:cxn ang="0">
                    <a:pos x="T8" y="T9"/>
                  </a:cxn>
                </a:cxnLst>
                <a:rect l="0" t="0" r="r" b="b"/>
                <a:pathLst>
                  <a:path w="19" h="4">
                    <a:moveTo>
                      <a:pt x="0" y="4"/>
                    </a:moveTo>
                    <a:lnTo>
                      <a:pt x="0" y="2"/>
                    </a:lnTo>
                    <a:lnTo>
                      <a:pt x="19" y="0"/>
                    </a:lnTo>
                    <a:lnTo>
                      <a:pt x="19" y="2"/>
                    </a:lnTo>
                    <a:lnTo>
                      <a:pt x="0"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7" name="Freeform 38">
                <a:extLst>
                  <a:ext uri="{FF2B5EF4-FFF2-40B4-BE49-F238E27FC236}">
                    <a16:creationId xmlns:a16="http://schemas.microsoft.com/office/drawing/2014/main" id="{A63FB617-6622-4F0B-9366-B95B9AE3C8A3}"/>
                  </a:ext>
                </a:extLst>
              </p:cNvPr>
              <p:cNvSpPr>
                <a:spLocks/>
              </p:cNvSpPr>
              <p:nvPr/>
            </p:nvSpPr>
            <p:spPr bwMode="auto">
              <a:xfrm>
                <a:off x="5431" y="2597"/>
                <a:ext cx="119" cy="119"/>
              </a:xfrm>
              <a:custGeom>
                <a:avLst/>
                <a:gdLst>
                  <a:gd name="T0" fmla="*/ 0 w 119"/>
                  <a:gd name="T1" fmla="*/ 119 h 119"/>
                  <a:gd name="T2" fmla="*/ 0 w 119"/>
                  <a:gd name="T3" fmla="*/ 119 h 119"/>
                  <a:gd name="T4" fmla="*/ 117 w 119"/>
                  <a:gd name="T5" fmla="*/ 0 h 119"/>
                  <a:gd name="T6" fmla="*/ 119 w 119"/>
                  <a:gd name="T7" fmla="*/ 3 h 119"/>
                  <a:gd name="T8" fmla="*/ 0 w 119"/>
                  <a:gd name="T9" fmla="*/ 119 h 119"/>
                </a:gdLst>
                <a:ahLst/>
                <a:cxnLst>
                  <a:cxn ang="0">
                    <a:pos x="T0" y="T1"/>
                  </a:cxn>
                  <a:cxn ang="0">
                    <a:pos x="T2" y="T3"/>
                  </a:cxn>
                  <a:cxn ang="0">
                    <a:pos x="T4" y="T5"/>
                  </a:cxn>
                  <a:cxn ang="0">
                    <a:pos x="T6" y="T7"/>
                  </a:cxn>
                  <a:cxn ang="0">
                    <a:pos x="T8" y="T9"/>
                  </a:cxn>
                </a:cxnLst>
                <a:rect l="0" t="0" r="r" b="b"/>
                <a:pathLst>
                  <a:path w="119" h="119">
                    <a:moveTo>
                      <a:pt x="0" y="119"/>
                    </a:moveTo>
                    <a:lnTo>
                      <a:pt x="0" y="119"/>
                    </a:lnTo>
                    <a:lnTo>
                      <a:pt x="117" y="0"/>
                    </a:lnTo>
                    <a:lnTo>
                      <a:pt x="119" y="3"/>
                    </a:lnTo>
                    <a:lnTo>
                      <a:pt x="0"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8" name="Freeform 39">
                <a:extLst>
                  <a:ext uri="{FF2B5EF4-FFF2-40B4-BE49-F238E27FC236}">
                    <a16:creationId xmlns:a16="http://schemas.microsoft.com/office/drawing/2014/main" id="{8F4479B8-AFEF-4FFC-B5E4-7A3268CB0FBC}"/>
                  </a:ext>
                </a:extLst>
              </p:cNvPr>
              <p:cNvSpPr>
                <a:spLocks noEditPoints="1"/>
              </p:cNvSpPr>
              <p:nvPr/>
            </p:nvSpPr>
            <p:spPr bwMode="auto">
              <a:xfrm>
                <a:off x="5397" y="2711"/>
                <a:ext cx="38" cy="39"/>
              </a:xfrm>
              <a:custGeom>
                <a:avLst/>
                <a:gdLst>
                  <a:gd name="T0" fmla="*/ 0 w 38"/>
                  <a:gd name="T1" fmla="*/ 39 h 39"/>
                  <a:gd name="T2" fmla="*/ 10 w 38"/>
                  <a:gd name="T3" fmla="*/ 10 h 39"/>
                  <a:gd name="T4" fmla="*/ 38 w 38"/>
                  <a:gd name="T5" fmla="*/ 0 h 39"/>
                  <a:gd name="T6" fmla="*/ 29 w 38"/>
                  <a:gd name="T7" fmla="*/ 29 h 39"/>
                  <a:gd name="T8" fmla="*/ 0 w 38"/>
                  <a:gd name="T9" fmla="*/ 39 h 39"/>
                  <a:gd name="T10" fmla="*/ 12 w 38"/>
                  <a:gd name="T11" fmla="*/ 12 h 39"/>
                  <a:gd name="T12" fmla="*/ 5 w 38"/>
                  <a:gd name="T13" fmla="*/ 36 h 39"/>
                  <a:gd name="T14" fmla="*/ 26 w 38"/>
                  <a:gd name="T15" fmla="*/ 29 h 39"/>
                  <a:gd name="T16" fmla="*/ 34 w 38"/>
                  <a:gd name="T17" fmla="*/ 5 h 39"/>
                  <a:gd name="T18" fmla="*/ 12 w 38"/>
                  <a:gd name="T19" fmla="*/ 1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0" y="39"/>
                    </a:moveTo>
                    <a:lnTo>
                      <a:pt x="10" y="10"/>
                    </a:lnTo>
                    <a:lnTo>
                      <a:pt x="38" y="0"/>
                    </a:lnTo>
                    <a:lnTo>
                      <a:pt x="29" y="29"/>
                    </a:lnTo>
                    <a:lnTo>
                      <a:pt x="0" y="39"/>
                    </a:lnTo>
                    <a:close/>
                    <a:moveTo>
                      <a:pt x="12" y="12"/>
                    </a:moveTo>
                    <a:lnTo>
                      <a:pt x="5" y="36"/>
                    </a:lnTo>
                    <a:lnTo>
                      <a:pt x="26" y="29"/>
                    </a:lnTo>
                    <a:lnTo>
                      <a:pt x="34"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69" name="Rectangle 40">
                <a:extLst>
                  <a:ext uri="{FF2B5EF4-FFF2-40B4-BE49-F238E27FC236}">
                    <a16:creationId xmlns:a16="http://schemas.microsoft.com/office/drawing/2014/main" id="{ABD6888B-13E0-40A1-9D4B-5A9747216C4D}"/>
                  </a:ext>
                </a:extLst>
              </p:cNvPr>
              <p:cNvSpPr>
                <a:spLocks noChangeArrowheads="1"/>
              </p:cNvSpPr>
              <p:nvPr/>
            </p:nvSpPr>
            <p:spPr bwMode="auto">
              <a:xfrm>
                <a:off x="5440" y="2707"/>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0" name="Freeform 41">
                <a:extLst>
                  <a:ext uri="{FF2B5EF4-FFF2-40B4-BE49-F238E27FC236}">
                    <a16:creationId xmlns:a16="http://schemas.microsoft.com/office/drawing/2014/main" id="{5A4F2227-8574-4F76-B97A-EA86B0633C59}"/>
                  </a:ext>
                </a:extLst>
              </p:cNvPr>
              <p:cNvSpPr>
                <a:spLocks/>
              </p:cNvSpPr>
              <p:nvPr/>
            </p:nvSpPr>
            <p:spPr bwMode="auto">
              <a:xfrm>
                <a:off x="5454" y="2690"/>
                <a:ext cx="5" cy="19"/>
              </a:xfrm>
              <a:custGeom>
                <a:avLst/>
                <a:gdLst>
                  <a:gd name="T0" fmla="*/ 3 w 5"/>
                  <a:gd name="T1" fmla="*/ 19 h 19"/>
                  <a:gd name="T2" fmla="*/ 0 w 5"/>
                  <a:gd name="T3" fmla="*/ 0 h 19"/>
                  <a:gd name="T4" fmla="*/ 3 w 5"/>
                  <a:gd name="T5" fmla="*/ 0 h 19"/>
                  <a:gd name="T6" fmla="*/ 5 w 5"/>
                  <a:gd name="T7" fmla="*/ 19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0"/>
                    </a:lnTo>
                    <a:lnTo>
                      <a:pt x="3" y="0"/>
                    </a:lnTo>
                    <a:lnTo>
                      <a:pt x="5" y="19"/>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1" name="Rectangle 42">
                <a:extLst>
                  <a:ext uri="{FF2B5EF4-FFF2-40B4-BE49-F238E27FC236}">
                    <a16:creationId xmlns:a16="http://schemas.microsoft.com/office/drawing/2014/main" id="{6C995761-2137-4D24-AE22-F8176690BD79}"/>
                  </a:ext>
                </a:extLst>
              </p:cNvPr>
              <p:cNvSpPr>
                <a:spLocks noChangeArrowheads="1"/>
              </p:cNvSpPr>
              <p:nvPr/>
            </p:nvSpPr>
            <p:spPr bwMode="auto">
              <a:xfrm>
                <a:off x="5414" y="2704"/>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2" name="Freeform 43">
                <a:extLst>
                  <a:ext uri="{FF2B5EF4-FFF2-40B4-BE49-F238E27FC236}">
                    <a16:creationId xmlns:a16="http://schemas.microsoft.com/office/drawing/2014/main" id="{A7174F80-AE73-4840-90F5-685E4733CC7E}"/>
                  </a:ext>
                </a:extLst>
              </p:cNvPr>
              <p:cNvSpPr>
                <a:spLocks/>
              </p:cNvSpPr>
              <p:nvPr/>
            </p:nvSpPr>
            <p:spPr bwMode="auto">
              <a:xfrm>
                <a:off x="5438" y="2688"/>
                <a:ext cx="19" cy="4"/>
              </a:xfrm>
              <a:custGeom>
                <a:avLst/>
                <a:gdLst>
                  <a:gd name="T0" fmla="*/ 19 w 19"/>
                  <a:gd name="T1" fmla="*/ 4 h 4"/>
                  <a:gd name="T2" fmla="*/ 0 w 19"/>
                  <a:gd name="T3" fmla="*/ 2 h 4"/>
                  <a:gd name="T4" fmla="*/ 0 w 19"/>
                  <a:gd name="T5" fmla="*/ 0 h 4"/>
                  <a:gd name="T6" fmla="*/ 19 w 19"/>
                  <a:gd name="T7" fmla="*/ 2 h 4"/>
                  <a:gd name="T8" fmla="*/ 19 w 19"/>
                  <a:gd name="T9" fmla="*/ 4 h 4"/>
                </a:gdLst>
                <a:ahLst/>
                <a:cxnLst>
                  <a:cxn ang="0">
                    <a:pos x="T0" y="T1"/>
                  </a:cxn>
                  <a:cxn ang="0">
                    <a:pos x="T2" y="T3"/>
                  </a:cxn>
                  <a:cxn ang="0">
                    <a:pos x="T4" y="T5"/>
                  </a:cxn>
                  <a:cxn ang="0">
                    <a:pos x="T6" y="T7"/>
                  </a:cxn>
                  <a:cxn ang="0">
                    <a:pos x="T8" y="T9"/>
                  </a:cxn>
                </a:cxnLst>
                <a:rect l="0" t="0" r="r" b="b"/>
                <a:pathLst>
                  <a:path w="19" h="4">
                    <a:moveTo>
                      <a:pt x="19" y="4"/>
                    </a:moveTo>
                    <a:lnTo>
                      <a:pt x="0" y="2"/>
                    </a:lnTo>
                    <a:lnTo>
                      <a:pt x="0" y="0"/>
                    </a:lnTo>
                    <a:lnTo>
                      <a:pt x="19" y="2"/>
                    </a:lnTo>
                    <a:lnTo>
                      <a:pt x="19"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3" name="Freeform 44">
                <a:extLst>
                  <a:ext uri="{FF2B5EF4-FFF2-40B4-BE49-F238E27FC236}">
                    <a16:creationId xmlns:a16="http://schemas.microsoft.com/office/drawing/2014/main" id="{84A3DB9E-24AF-4A15-9C65-E5E55778518D}"/>
                  </a:ext>
                </a:extLst>
              </p:cNvPr>
              <p:cNvSpPr>
                <a:spLocks noEditPoints="1"/>
              </p:cNvSpPr>
              <p:nvPr/>
            </p:nvSpPr>
            <p:spPr bwMode="auto">
              <a:xfrm>
                <a:off x="5543" y="2566"/>
                <a:ext cx="38" cy="38"/>
              </a:xfrm>
              <a:custGeom>
                <a:avLst/>
                <a:gdLst>
                  <a:gd name="T0" fmla="*/ 0 w 38"/>
                  <a:gd name="T1" fmla="*/ 38 h 38"/>
                  <a:gd name="T2" fmla="*/ 9 w 38"/>
                  <a:gd name="T3" fmla="*/ 10 h 38"/>
                  <a:gd name="T4" fmla="*/ 38 w 38"/>
                  <a:gd name="T5" fmla="*/ 0 h 38"/>
                  <a:gd name="T6" fmla="*/ 28 w 38"/>
                  <a:gd name="T7" fmla="*/ 29 h 38"/>
                  <a:gd name="T8" fmla="*/ 0 w 38"/>
                  <a:gd name="T9" fmla="*/ 38 h 38"/>
                  <a:gd name="T10" fmla="*/ 12 w 38"/>
                  <a:gd name="T11" fmla="*/ 12 h 38"/>
                  <a:gd name="T12" fmla="*/ 5 w 38"/>
                  <a:gd name="T13" fmla="*/ 34 h 38"/>
                  <a:gd name="T14" fmla="*/ 26 w 38"/>
                  <a:gd name="T15" fmla="*/ 27 h 38"/>
                  <a:gd name="T16" fmla="*/ 33 w 38"/>
                  <a:gd name="T17" fmla="*/ 5 h 38"/>
                  <a:gd name="T18" fmla="*/ 12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10"/>
                    </a:lnTo>
                    <a:lnTo>
                      <a:pt x="38" y="0"/>
                    </a:lnTo>
                    <a:lnTo>
                      <a:pt x="28" y="29"/>
                    </a:lnTo>
                    <a:lnTo>
                      <a:pt x="0" y="38"/>
                    </a:lnTo>
                    <a:close/>
                    <a:moveTo>
                      <a:pt x="12" y="12"/>
                    </a:moveTo>
                    <a:lnTo>
                      <a:pt x="5" y="34"/>
                    </a:lnTo>
                    <a:lnTo>
                      <a:pt x="26" y="27"/>
                    </a:lnTo>
                    <a:lnTo>
                      <a:pt x="33"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4" name="Rectangle 45">
                <a:extLst>
                  <a:ext uri="{FF2B5EF4-FFF2-40B4-BE49-F238E27FC236}">
                    <a16:creationId xmlns:a16="http://schemas.microsoft.com/office/drawing/2014/main" id="{AA6BBED0-D443-4187-8447-4DFDDAB08EAA}"/>
                  </a:ext>
                </a:extLst>
              </p:cNvPr>
              <p:cNvSpPr>
                <a:spLocks noChangeArrowheads="1"/>
              </p:cNvSpPr>
              <p:nvPr/>
            </p:nvSpPr>
            <p:spPr bwMode="auto">
              <a:xfrm>
                <a:off x="5538" y="2609"/>
                <a:ext cx="2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5" name="Freeform 46">
                <a:extLst>
                  <a:ext uri="{FF2B5EF4-FFF2-40B4-BE49-F238E27FC236}">
                    <a16:creationId xmlns:a16="http://schemas.microsoft.com/office/drawing/2014/main" id="{31D901C9-BFA1-4F3E-A35E-CB2E7C921992}"/>
                  </a:ext>
                </a:extLst>
              </p:cNvPr>
              <p:cNvSpPr>
                <a:spLocks/>
              </p:cNvSpPr>
              <p:nvPr/>
            </p:nvSpPr>
            <p:spPr bwMode="auto">
              <a:xfrm>
                <a:off x="5521" y="2623"/>
                <a:ext cx="19" cy="5"/>
              </a:xfrm>
              <a:custGeom>
                <a:avLst/>
                <a:gdLst>
                  <a:gd name="T0" fmla="*/ 19 w 19"/>
                  <a:gd name="T1" fmla="*/ 5 h 5"/>
                  <a:gd name="T2" fmla="*/ 0 w 19"/>
                  <a:gd name="T3" fmla="*/ 3 h 5"/>
                  <a:gd name="T4" fmla="*/ 0 w 19"/>
                  <a:gd name="T5" fmla="*/ 0 h 5"/>
                  <a:gd name="T6" fmla="*/ 19 w 19"/>
                  <a:gd name="T7" fmla="*/ 3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3"/>
                    </a:lnTo>
                    <a:lnTo>
                      <a:pt x="0" y="0"/>
                    </a:lnTo>
                    <a:lnTo>
                      <a:pt x="19" y="3"/>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6" name="Rectangle 47">
                <a:extLst>
                  <a:ext uri="{FF2B5EF4-FFF2-40B4-BE49-F238E27FC236}">
                    <a16:creationId xmlns:a16="http://schemas.microsoft.com/office/drawing/2014/main" id="{94C3D09B-0CEE-4E9A-B83B-18477A54F78D}"/>
                  </a:ext>
                </a:extLst>
              </p:cNvPr>
              <p:cNvSpPr>
                <a:spLocks noChangeArrowheads="1"/>
              </p:cNvSpPr>
              <p:nvPr/>
            </p:nvSpPr>
            <p:spPr bwMode="auto">
              <a:xfrm>
                <a:off x="5536" y="2583"/>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7" name="Freeform 48">
                <a:extLst>
                  <a:ext uri="{FF2B5EF4-FFF2-40B4-BE49-F238E27FC236}">
                    <a16:creationId xmlns:a16="http://schemas.microsoft.com/office/drawing/2014/main" id="{04D48D9A-2D77-4BCB-9AD5-FB8639E77417}"/>
                  </a:ext>
                </a:extLst>
              </p:cNvPr>
              <p:cNvSpPr>
                <a:spLocks/>
              </p:cNvSpPr>
              <p:nvPr/>
            </p:nvSpPr>
            <p:spPr bwMode="auto">
              <a:xfrm>
                <a:off x="5519" y="2607"/>
                <a:ext cx="5" cy="19"/>
              </a:xfrm>
              <a:custGeom>
                <a:avLst/>
                <a:gdLst>
                  <a:gd name="T0" fmla="*/ 2 w 5"/>
                  <a:gd name="T1" fmla="*/ 19 h 19"/>
                  <a:gd name="T2" fmla="*/ 0 w 5"/>
                  <a:gd name="T3" fmla="*/ 0 h 19"/>
                  <a:gd name="T4" fmla="*/ 2 w 5"/>
                  <a:gd name="T5" fmla="*/ 0 h 19"/>
                  <a:gd name="T6" fmla="*/ 5 w 5"/>
                  <a:gd name="T7" fmla="*/ 19 h 19"/>
                  <a:gd name="T8" fmla="*/ 2 w 5"/>
                  <a:gd name="T9" fmla="*/ 19 h 19"/>
                </a:gdLst>
                <a:ahLst/>
                <a:cxnLst>
                  <a:cxn ang="0">
                    <a:pos x="T0" y="T1"/>
                  </a:cxn>
                  <a:cxn ang="0">
                    <a:pos x="T2" y="T3"/>
                  </a:cxn>
                  <a:cxn ang="0">
                    <a:pos x="T4" y="T5"/>
                  </a:cxn>
                  <a:cxn ang="0">
                    <a:pos x="T6" y="T7"/>
                  </a:cxn>
                  <a:cxn ang="0">
                    <a:pos x="T8" y="T9"/>
                  </a:cxn>
                </a:cxnLst>
                <a:rect l="0" t="0" r="r" b="b"/>
                <a:pathLst>
                  <a:path w="5" h="19">
                    <a:moveTo>
                      <a:pt x="2" y="19"/>
                    </a:moveTo>
                    <a:lnTo>
                      <a:pt x="0" y="0"/>
                    </a:lnTo>
                    <a:lnTo>
                      <a:pt x="2" y="0"/>
                    </a:lnTo>
                    <a:lnTo>
                      <a:pt x="5" y="19"/>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8" name="Freeform 49">
                <a:extLst>
                  <a:ext uri="{FF2B5EF4-FFF2-40B4-BE49-F238E27FC236}">
                    <a16:creationId xmlns:a16="http://schemas.microsoft.com/office/drawing/2014/main" id="{FF64988F-D6B3-4ADC-B51B-56F660DFC678}"/>
                  </a:ext>
                </a:extLst>
              </p:cNvPr>
              <p:cNvSpPr>
                <a:spLocks noEditPoints="1"/>
              </p:cNvSpPr>
              <p:nvPr/>
            </p:nvSpPr>
            <p:spPr bwMode="auto">
              <a:xfrm>
                <a:off x="5447" y="2616"/>
                <a:ext cx="84" cy="84"/>
              </a:xfrm>
              <a:custGeom>
                <a:avLst/>
                <a:gdLst>
                  <a:gd name="T0" fmla="*/ 27 w 84"/>
                  <a:gd name="T1" fmla="*/ 84 h 84"/>
                  <a:gd name="T2" fmla="*/ 24 w 84"/>
                  <a:gd name="T3" fmla="*/ 62 h 84"/>
                  <a:gd name="T4" fmla="*/ 3 w 84"/>
                  <a:gd name="T5" fmla="*/ 60 h 84"/>
                  <a:gd name="T6" fmla="*/ 17 w 84"/>
                  <a:gd name="T7" fmla="*/ 41 h 84"/>
                  <a:gd name="T8" fmla="*/ 0 w 84"/>
                  <a:gd name="T9" fmla="*/ 24 h 84"/>
                  <a:gd name="T10" fmla="*/ 27 w 84"/>
                  <a:gd name="T11" fmla="*/ 27 h 84"/>
                  <a:gd name="T12" fmla="*/ 27 w 84"/>
                  <a:gd name="T13" fmla="*/ 0 h 84"/>
                  <a:gd name="T14" fmla="*/ 43 w 84"/>
                  <a:gd name="T15" fmla="*/ 17 h 84"/>
                  <a:gd name="T16" fmla="*/ 60 w 84"/>
                  <a:gd name="T17" fmla="*/ 0 h 84"/>
                  <a:gd name="T18" fmla="*/ 62 w 84"/>
                  <a:gd name="T19" fmla="*/ 24 h 84"/>
                  <a:gd name="T20" fmla="*/ 84 w 84"/>
                  <a:gd name="T21" fmla="*/ 27 h 84"/>
                  <a:gd name="T22" fmla="*/ 69 w 84"/>
                  <a:gd name="T23" fmla="*/ 43 h 84"/>
                  <a:gd name="T24" fmla="*/ 79 w 84"/>
                  <a:gd name="T25" fmla="*/ 57 h 84"/>
                  <a:gd name="T26" fmla="*/ 58 w 84"/>
                  <a:gd name="T27" fmla="*/ 57 h 84"/>
                  <a:gd name="T28" fmla="*/ 58 w 84"/>
                  <a:gd name="T29" fmla="*/ 79 h 84"/>
                  <a:gd name="T30" fmla="*/ 43 w 84"/>
                  <a:gd name="T31" fmla="*/ 69 h 84"/>
                  <a:gd name="T32" fmla="*/ 27 w 84"/>
                  <a:gd name="T33" fmla="*/ 84 h 84"/>
                  <a:gd name="T34" fmla="*/ 7 w 84"/>
                  <a:gd name="T35" fmla="*/ 57 h 84"/>
                  <a:gd name="T36" fmla="*/ 27 w 84"/>
                  <a:gd name="T37" fmla="*/ 57 h 84"/>
                  <a:gd name="T38" fmla="*/ 29 w 84"/>
                  <a:gd name="T39" fmla="*/ 79 h 84"/>
                  <a:gd name="T40" fmla="*/ 43 w 84"/>
                  <a:gd name="T41" fmla="*/ 67 h 84"/>
                  <a:gd name="T42" fmla="*/ 55 w 84"/>
                  <a:gd name="T43" fmla="*/ 74 h 84"/>
                  <a:gd name="T44" fmla="*/ 55 w 84"/>
                  <a:gd name="T45" fmla="*/ 55 h 84"/>
                  <a:gd name="T46" fmla="*/ 74 w 84"/>
                  <a:gd name="T47" fmla="*/ 55 h 84"/>
                  <a:gd name="T48" fmla="*/ 67 w 84"/>
                  <a:gd name="T49" fmla="*/ 43 h 84"/>
                  <a:gd name="T50" fmla="*/ 79 w 84"/>
                  <a:gd name="T51" fmla="*/ 29 h 84"/>
                  <a:gd name="T52" fmla="*/ 58 w 84"/>
                  <a:gd name="T53" fmla="*/ 27 h 84"/>
                  <a:gd name="T54" fmla="*/ 58 w 84"/>
                  <a:gd name="T55" fmla="*/ 7 h 84"/>
                  <a:gd name="T56" fmla="*/ 41 w 84"/>
                  <a:gd name="T57" fmla="*/ 19 h 84"/>
                  <a:gd name="T58" fmla="*/ 29 w 84"/>
                  <a:gd name="T59" fmla="*/ 7 h 84"/>
                  <a:gd name="T60" fmla="*/ 29 w 84"/>
                  <a:gd name="T61" fmla="*/ 29 h 84"/>
                  <a:gd name="T62" fmla="*/ 7 w 84"/>
                  <a:gd name="T63" fmla="*/ 29 h 84"/>
                  <a:gd name="T64" fmla="*/ 19 w 84"/>
                  <a:gd name="T65" fmla="*/ 41 h 84"/>
                  <a:gd name="T66" fmla="*/ 7 w 84"/>
                  <a:gd name="T67" fmla="*/ 5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4" h="84">
                    <a:moveTo>
                      <a:pt x="27" y="84"/>
                    </a:moveTo>
                    <a:lnTo>
                      <a:pt x="24" y="62"/>
                    </a:lnTo>
                    <a:lnTo>
                      <a:pt x="3" y="60"/>
                    </a:lnTo>
                    <a:lnTo>
                      <a:pt x="17" y="41"/>
                    </a:lnTo>
                    <a:lnTo>
                      <a:pt x="0" y="24"/>
                    </a:lnTo>
                    <a:lnTo>
                      <a:pt x="27" y="27"/>
                    </a:lnTo>
                    <a:lnTo>
                      <a:pt x="27" y="0"/>
                    </a:lnTo>
                    <a:lnTo>
                      <a:pt x="43" y="17"/>
                    </a:lnTo>
                    <a:lnTo>
                      <a:pt x="60" y="0"/>
                    </a:lnTo>
                    <a:lnTo>
                      <a:pt x="62" y="24"/>
                    </a:lnTo>
                    <a:lnTo>
                      <a:pt x="84" y="27"/>
                    </a:lnTo>
                    <a:lnTo>
                      <a:pt x="69" y="43"/>
                    </a:lnTo>
                    <a:lnTo>
                      <a:pt x="79" y="57"/>
                    </a:lnTo>
                    <a:lnTo>
                      <a:pt x="58" y="57"/>
                    </a:lnTo>
                    <a:lnTo>
                      <a:pt x="58" y="79"/>
                    </a:lnTo>
                    <a:lnTo>
                      <a:pt x="43" y="69"/>
                    </a:lnTo>
                    <a:lnTo>
                      <a:pt x="27" y="84"/>
                    </a:lnTo>
                    <a:close/>
                    <a:moveTo>
                      <a:pt x="7" y="57"/>
                    </a:moveTo>
                    <a:lnTo>
                      <a:pt x="27" y="57"/>
                    </a:lnTo>
                    <a:lnTo>
                      <a:pt x="29" y="79"/>
                    </a:lnTo>
                    <a:lnTo>
                      <a:pt x="43" y="67"/>
                    </a:lnTo>
                    <a:lnTo>
                      <a:pt x="55" y="74"/>
                    </a:lnTo>
                    <a:lnTo>
                      <a:pt x="55" y="55"/>
                    </a:lnTo>
                    <a:lnTo>
                      <a:pt x="74" y="55"/>
                    </a:lnTo>
                    <a:lnTo>
                      <a:pt x="67" y="43"/>
                    </a:lnTo>
                    <a:lnTo>
                      <a:pt x="79" y="29"/>
                    </a:lnTo>
                    <a:lnTo>
                      <a:pt x="58" y="27"/>
                    </a:lnTo>
                    <a:lnTo>
                      <a:pt x="58" y="7"/>
                    </a:lnTo>
                    <a:lnTo>
                      <a:pt x="41" y="19"/>
                    </a:lnTo>
                    <a:lnTo>
                      <a:pt x="29" y="7"/>
                    </a:lnTo>
                    <a:lnTo>
                      <a:pt x="29" y="29"/>
                    </a:lnTo>
                    <a:lnTo>
                      <a:pt x="7" y="29"/>
                    </a:lnTo>
                    <a:lnTo>
                      <a:pt x="19" y="41"/>
                    </a:lnTo>
                    <a:lnTo>
                      <a:pt x="7"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79" name="Freeform 50">
                <a:extLst>
                  <a:ext uri="{FF2B5EF4-FFF2-40B4-BE49-F238E27FC236}">
                    <a16:creationId xmlns:a16="http://schemas.microsoft.com/office/drawing/2014/main" id="{D642750B-1D65-4ACD-BEE4-5BEBFA6E5DAE}"/>
                  </a:ext>
                </a:extLst>
              </p:cNvPr>
              <p:cNvSpPr>
                <a:spLocks noEditPoints="1"/>
              </p:cNvSpPr>
              <p:nvPr/>
            </p:nvSpPr>
            <p:spPr bwMode="auto">
              <a:xfrm>
                <a:off x="5867" y="1957"/>
                <a:ext cx="53" cy="27"/>
              </a:xfrm>
              <a:custGeom>
                <a:avLst/>
                <a:gdLst>
                  <a:gd name="T0" fmla="*/ 27 w 53"/>
                  <a:gd name="T1" fmla="*/ 27 h 27"/>
                  <a:gd name="T2" fmla="*/ 0 w 53"/>
                  <a:gd name="T3" fmla="*/ 12 h 27"/>
                  <a:gd name="T4" fmla="*/ 27 w 53"/>
                  <a:gd name="T5" fmla="*/ 0 h 27"/>
                  <a:gd name="T6" fmla="*/ 53 w 53"/>
                  <a:gd name="T7" fmla="*/ 12 h 27"/>
                  <a:gd name="T8" fmla="*/ 27 w 53"/>
                  <a:gd name="T9" fmla="*/ 27 h 27"/>
                  <a:gd name="T10" fmla="*/ 5 w 53"/>
                  <a:gd name="T11" fmla="*/ 12 h 27"/>
                  <a:gd name="T12" fmla="*/ 27 w 53"/>
                  <a:gd name="T13" fmla="*/ 24 h 27"/>
                  <a:gd name="T14" fmla="*/ 48 w 53"/>
                  <a:gd name="T15" fmla="*/ 12 h 27"/>
                  <a:gd name="T16" fmla="*/ 27 w 53"/>
                  <a:gd name="T17" fmla="*/ 3 h 27"/>
                  <a:gd name="T18" fmla="*/ 5 w 53"/>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27">
                    <a:moveTo>
                      <a:pt x="27" y="27"/>
                    </a:moveTo>
                    <a:lnTo>
                      <a:pt x="0" y="12"/>
                    </a:lnTo>
                    <a:lnTo>
                      <a:pt x="27" y="0"/>
                    </a:lnTo>
                    <a:lnTo>
                      <a:pt x="53" y="12"/>
                    </a:lnTo>
                    <a:lnTo>
                      <a:pt x="27" y="27"/>
                    </a:lnTo>
                    <a:close/>
                    <a:moveTo>
                      <a:pt x="5" y="12"/>
                    </a:moveTo>
                    <a:lnTo>
                      <a:pt x="27" y="24"/>
                    </a:lnTo>
                    <a:lnTo>
                      <a:pt x="48" y="12"/>
                    </a:lnTo>
                    <a:lnTo>
                      <a:pt x="27" y="3"/>
                    </a:lnTo>
                    <a:lnTo>
                      <a:pt x="5"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0" name="Rectangle 51">
                <a:extLst>
                  <a:ext uri="{FF2B5EF4-FFF2-40B4-BE49-F238E27FC236}">
                    <a16:creationId xmlns:a16="http://schemas.microsoft.com/office/drawing/2014/main" id="{E80DAF35-AF12-4DD3-9C31-7E0AAE9B6DDF}"/>
                  </a:ext>
                </a:extLst>
              </p:cNvPr>
              <p:cNvSpPr>
                <a:spLocks noChangeArrowheads="1"/>
              </p:cNvSpPr>
              <p:nvPr/>
            </p:nvSpPr>
            <p:spPr bwMode="auto">
              <a:xfrm>
                <a:off x="5789" y="1888"/>
                <a:ext cx="2" cy="16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1" name="Freeform 52">
                <a:extLst>
                  <a:ext uri="{FF2B5EF4-FFF2-40B4-BE49-F238E27FC236}">
                    <a16:creationId xmlns:a16="http://schemas.microsoft.com/office/drawing/2014/main" id="{6300B4A1-07AB-494A-A5E3-8A202D7A6CC5}"/>
                  </a:ext>
                </a:extLst>
              </p:cNvPr>
              <p:cNvSpPr>
                <a:spLocks noEditPoints="1"/>
              </p:cNvSpPr>
              <p:nvPr/>
            </p:nvSpPr>
            <p:spPr bwMode="auto">
              <a:xfrm>
                <a:off x="5777" y="1841"/>
                <a:ext cx="26" cy="52"/>
              </a:xfrm>
              <a:custGeom>
                <a:avLst/>
                <a:gdLst>
                  <a:gd name="T0" fmla="*/ 12 w 26"/>
                  <a:gd name="T1" fmla="*/ 52 h 52"/>
                  <a:gd name="T2" fmla="*/ 0 w 26"/>
                  <a:gd name="T3" fmla="*/ 26 h 52"/>
                  <a:gd name="T4" fmla="*/ 12 w 26"/>
                  <a:gd name="T5" fmla="*/ 0 h 52"/>
                  <a:gd name="T6" fmla="*/ 26 w 26"/>
                  <a:gd name="T7" fmla="*/ 26 h 52"/>
                  <a:gd name="T8" fmla="*/ 12 w 26"/>
                  <a:gd name="T9" fmla="*/ 52 h 52"/>
                  <a:gd name="T10" fmla="*/ 2 w 26"/>
                  <a:gd name="T11" fmla="*/ 26 h 52"/>
                  <a:gd name="T12" fmla="*/ 12 w 26"/>
                  <a:gd name="T13" fmla="*/ 47 h 52"/>
                  <a:gd name="T14" fmla="*/ 24 w 26"/>
                  <a:gd name="T15" fmla="*/ 26 h 52"/>
                  <a:gd name="T16" fmla="*/ 12 w 26"/>
                  <a:gd name="T17" fmla="*/ 5 h 52"/>
                  <a:gd name="T18" fmla="*/ 2 w 26"/>
                  <a:gd name="T19"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12" y="52"/>
                    </a:moveTo>
                    <a:lnTo>
                      <a:pt x="0" y="26"/>
                    </a:lnTo>
                    <a:lnTo>
                      <a:pt x="12" y="0"/>
                    </a:lnTo>
                    <a:lnTo>
                      <a:pt x="26" y="26"/>
                    </a:lnTo>
                    <a:lnTo>
                      <a:pt x="12" y="52"/>
                    </a:lnTo>
                    <a:close/>
                    <a:moveTo>
                      <a:pt x="2" y="26"/>
                    </a:moveTo>
                    <a:lnTo>
                      <a:pt x="12" y="47"/>
                    </a:lnTo>
                    <a:lnTo>
                      <a:pt x="24" y="26"/>
                    </a:lnTo>
                    <a:lnTo>
                      <a:pt x="12" y="5"/>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2" name="Freeform 53">
                <a:extLst>
                  <a:ext uri="{FF2B5EF4-FFF2-40B4-BE49-F238E27FC236}">
                    <a16:creationId xmlns:a16="http://schemas.microsoft.com/office/drawing/2014/main" id="{779682C4-447E-4D98-AE80-435717DEB706}"/>
                  </a:ext>
                </a:extLst>
              </p:cNvPr>
              <p:cNvSpPr>
                <a:spLocks/>
              </p:cNvSpPr>
              <p:nvPr/>
            </p:nvSpPr>
            <p:spPr bwMode="auto">
              <a:xfrm>
                <a:off x="5770" y="1881"/>
                <a:ext cx="21" cy="22"/>
              </a:xfrm>
              <a:custGeom>
                <a:avLst/>
                <a:gdLst>
                  <a:gd name="T0" fmla="*/ 19 w 21"/>
                  <a:gd name="T1" fmla="*/ 22 h 22"/>
                  <a:gd name="T2" fmla="*/ 0 w 21"/>
                  <a:gd name="T3" fmla="*/ 3 h 22"/>
                  <a:gd name="T4" fmla="*/ 2 w 21"/>
                  <a:gd name="T5" fmla="*/ 0 h 22"/>
                  <a:gd name="T6" fmla="*/ 21 w 21"/>
                  <a:gd name="T7" fmla="*/ 22 h 22"/>
                  <a:gd name="T8" fmla="*/ 19 w 21"/>
                  <a:gd name="T9" fmla="*/ 22 h 22"/>
                </a:gdLst>
                <a:ahLst/>
                <a:cxnLst>
                  <a:cxn ang="0">
                    <a:pos x="T0" y="T1"/>
                  </a:cxn>
                  <a:cxn ang="0">
                    <a:pos x="T2" y="T3"/>
                  </a:cxn>
                  <a:cxn ang="0">
                    <a:pos x="T4" y="T5"/>
                  </a:cxn>
                  <a:cxn ang="0">
                    <a:pos x="T6" y="T7"/>
                  </a:cxn>
                  <a:cxn ang="0">
                    <a:pos x="T8" y="T9"/>
                  </a:cxn>
                </a:cxnLst>
                <a:rect l="0" t="0" r="r" b="b"/>
                <a:pathLst>
                  <a:path w="21" h="22">
                    <a:moveTo>
                      <a:pt x="19" y="22"/>
                    </a:moveTo>
                    <a:lnTo>
                      <a:pt x="0" y="3"/>
                    </a:lnTo>
                    <a:lnTo>
                      <a:pt x="2" y="0"/>
                    </a:lnTo>
                    <a:lnTo>
                      <a:pt x="21" y="22"/>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3" name="Freeform 54">
                <a:extLst>
                  <a:ext uri="{FF2B5EF4-FFF2-40B4-BE49-F238E27FC236}">
                    <a16:creationId xmlns:a16="http://schemas.microsoft.com/office/drawing/2014/main" id="{1CA2E833-FAA8-4D9E-B3D0-25EE09F9F110}"/>
                  </a:ext>
                </a:extLst>
              </p:cNvPr>
              <p:cNvSpPr>
                <a:spLocks/>
              </p:cNvSpPr>
              <p:nvPr/>
            </p:nvSpPr>
            <p:spPr bwMode="auto">
              <a:xfrm>
                <a:off x="5774" y="1910"/>
                <a:ext cx="17" cy="14"/>
              </a:xfrm>
              <a:custGeom>
                <a:avLst/>
                <a:gdLst>
                  <a:gd name="T0" fmla="*/ 15 w 17"/>
                  <a:gd name="T1" fmla="*/ 14 h 14"/>
                  <a:gd name="T2" fmla="*/ 0 w 17"/>
                  <a:gd name="T3" fmla="*/ 2 h 14"/>
                  <a:gd name="T4" fmla="*/ 3 w 17"/>
                  <a:gd name="T5" fmla="*/ 0 h 14"/>
                  <a:gd name="T6" fmla="*/ 17 w 17"/>
                  <a:gd name="T7" fmla="*/ 12 h 14"/>
                  <a:gd name="T8" fmla="*/ 15 w 17"/>
                  <a:gd name="T9" fmla="*/ 14 h 14"/>
                </a:gdLst>
                <a:ahLst/>
                <a:cxnLst>
                  <a:cxn ang="0">
                    <a:pos x="T0" y="T1"/>
                  </a:cxn>
                  <a:cxn ang="0">
                    <a:pos x="T2" y="T3"/>
                  </a:cxn>
                  <a:cxn ang="0">
                    <a:pos x="T4" y="T5"/>
                  </a:cxn>
                  <a:cxn ang="0">
                    <a:pos x="T6" y="T7"/>
                  </a:cxn>
                  <a:cxn ang="0">
                    <a:pos x="T8" y="T9"/>
                  </a:cxn>
                </a:cxnLst>
                <a:rect l="0" t="0" r="r" b="b"/>
                <a:pathLst>
                  <a:path w="17" h="14">
                    <a:moveTo>
                      <a:pt x="15" y="14"/>
                    </a:moveTo>
                    <a:lnTo>
                      <a:pt x="0" y="2"/>
                    </a:lnTo>
                    <a:lnTo>
                      <a:pt x="3" y="0"/>
                    </a:lnTo>
                    <a:lnTo>
                      <a:pt x="17" y="12"/>
                    </a:lnTo>
                    <a:lnTo>
                      <a:pt x="1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4" name="Freeform 55">
                <a:extLst>
                  <a:ext uri="{FF2B5EF4-FFF2-40B4-BE49-F238E27FC236}">
                    <a16:creationId xmlns:a16="http://schemas.microsoft.com/office/drawing/2014/main" id="{FC4327FB-778A-419F-887D-266BFAAFF741}"/>
                  </a:ext>
                </a:extLst>
              </p:cNvPr>
              <p:cNvSpPr>
                <a:spLocks/>
              </p:cNvSpPr>
              <p:nvPr/>
            </p:nvSpPr>
            <p:spPr bwMode="auto">
              <a:xfrm>
                <a:off x="5789" y="1881"/>
                <a:ext cx="21" cy="22"/>
              </a:xfrm>
              <a:custGeom>
                <a:avLst/>
                <a:gdLst>
                  <a:gd name="T0" fmla="*/ 2 w 21"/>
                  <a:gd name="T1" fmla="*/ 22 h 22"/>
                  <a:gd name="T2" fmla="*/ 0 w 21"/>
                  <a:gd name="T3" fmla="*/ 22 h 22"/>
                  <a:gd name="T4" fmla="*/ 19 w 21"/>
                  <a:gd name="T5" fmla="*/ 0 h 22"/>
                  <a:gd name="T6" fmla="*/ 21 w 21"/>
                  <a:gd name="T7" fmla="*/ 3 h 22"/>
                  <a:gd name="T8" fmla="*/ 2 w 21"/>
                  <a:gd name="T9" fmla="*/ 22 h 22"/>
                </a:gdLst>
                <a:ahLst/>
                <a:cxnLst>
                  <a:cxn ang="0">
                    <a:pos x="T0" y="T1"/>
                  </a:cxn>
                  <a:cxn ang="0">
                    <a:pos x="T2" y="T3"/>
                  </a:cxn>
                  <a:cxn ang="0">
                    <a:pos x="T4" y="T5"/>
                  </a:cxn>
                  <a:cxn ang="0">
                    <a:pos x="T6" y="T7"/>
                  </a:cxn>
                  <a:cxn ang="0">
                    <a:pos x="T8" y="T9"/>
                  </a:cxn>
                </a:cxnLst>
                <a:rect l="0" t="0" r="r" b="b"/>
                <a:pathLst>
                  <a:path w="21" h="22">
                    <a:moveTo>
                      <a:pt x="2" y="22"/>
                    </a:moveTo>
                    <a:lnTo>
                      <a:pt x="0" y="22"/>
                    </a:lnTo>
                    <a:lnTo>
                      <a:pt x="19" y="0"/>
                    </a:lnTo>
                    <a:lnTo>
                      <a:pt x="21" y="3"/>
                    </a:lnTo>
                    <a:lnTo>
                      <a:pt x="2"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5" name="Freeform 56">
                <a:extLst>
                  <a:ext uri="{FF2B5EF4-FFF2-40B4-BE49-F238E27FC236}">
                    <a16:creationId xmlns:a16="http://schemas.microsoft.com/office/drawing/2014/main" id="{0BA50B90-37FC-4A9F-832E-1C2DE58B07BA}"/>
                  </a:ext>
                </a:extLst>
              </p:cNvPr>
              <p:cNvSpPr>
                <a:spLocks/>
              </p:cNvSpPr>
              <p:nvPr/>
            </p:nvSpPr>
            <p:spPr bwMode="auto">
              <a:xfrm>
                <a:off x="5789" y="1910"/>
                <a:ext cx="16" cy="14"/>
              </a:xfrm>
              <a:custGeom>
                <a:avLst/>
                <a:gdLst>
                  <a:gd name="T0" fmla="*/ 2 w 16"/>
                  <a:gd name="T1" fmla="*/ 14 h 14"/>
                  <a:gd name="T2" fmla="*/ 0 w 16"/>
                  <a:gd name="T3" fmla="*/ 12 h 14"/>
                  <a:gd name="T4" fmla="*/ 14 w 16"/>
                  <a:gd name="T5" fmla="*/ 0 h 14"/>
                  <a:gd name="T6" fmla="*/ 16 w 16"/>
                  <a:gd name="T7" fmla="*/ 2 h 14"/>
                  <a:gd name="T8" fmla="*/ 2 w 16"/>
                  <a:gd name="T9" fmla="*/ 14 h 14"/>
                </a:gdLst>
                <a:ahLst/>
                <a:cxnLst>
                  <a:cxn ang="0">
                    <a:pos x="T0" y="T1"/>
                  </a:cxn>
                  <a:cxn ang="0">
                    <a:pos x="T2" y="T3"/>
                  </a:cxn>
                  <a:cxn ang="0">
                    <a:pos x="T4" y="T5"/>
                  </a:cxn>
                  <a:cxn ang="0">
                    <a:pos x="T6" y="T7"/>
                  </a:cxn>
                  <a:cxn ang="0">
                    <a:pos x="T8" y="T9"/>
                  </a:cxn>
                </a:cxnLst>
                <a:rect l="0" t="0" r="r" b="b"/>
                <a:pathLst>
                  <a:path w="16" h="14">
                    <a:moveTo>
                      <a:pt x="2" y="14"/>
                    </a:moveTo>
                    <a:lnTo>
                      <a:pt x="0" y="12"/>
                    </a:lnTo>
                    <a:lnTo>
                      <a:pt x="14" y="0"/>
                    </a:lnTo>
                    <a:lnTo>
                      <a:pt x="16"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6" name="Freeform 57">
                <a:extLst>
                  <a:ext uri="{FF2B5EF4-FFF2-40B4-BE49-F238E27FC236}">
                    <a16:creationId xmlns:a16="http://schemas.microsoft.com/office/drawing/2014/main" id="{C934ADE0-FA60-40C1-BCED-D1D7D40C4E85}"/>
                  </a:ext>
                </a:extLst>
              </p:cNvPr>
              <p:cNvSpPr>
                <a:spLocks noEditPoints="1"/>
              </p:cNvSpPr>
              <p:nvPr/>
            </p:nvSpPr>
            <p:spPr bwMode="auto">
              <a:xfrm>
                <a:off x="5777" y="2048"/>
                <a:ext cx="26" cy="52"/>
              </a:xfrm>
              <a:custGeom>
                <a:avLst/>
                <a:gdLst>
                  <a:gd name="T0" fmla="*/ 12 w 26"/>
                  <a:gd name="T1" fmla="*/ 52 h 52"/>
                  <a:gd name="T2" fmla="*/ 0 w 26"/>
                  <a:gd name="T3" fmla="*/ 26 h 52"/>
                  <a:gd name="T4" fmla="*/ 12 w 26"/>
                  <a:gd name="T5" fmla="*/ 0 h 52"/>
                  <a:gd name="T6" fmla="*/ 26 w 26"/>
                  <a:gd name="T7" fmla="*/ 26 h 52"/>
                  <a:gd name="T8" fmla="*/ 12 w 26"/>
                  <a:gd name="T9" fmla="*/ 52 h 52"/>
                  <a:gd name="T10" fmla="*/ 2 w 26"/>
                  <a:gd name="T11" fmla="*/ 26 h 52"/>
                  <a:gd name="T12" fmla="*/ 12 w 26"/>
                  <a:gd name="T13" fmla="*/ 47 h 52"/>
                  <a:gd name="T14" fmla="*/ 24 w 26"/>
                  <a:gd name="T15" fmla="*/ 26 h 52"/>
                  <a:gd name="T16" fmla="*/ 12 w 26"/>
                  <a:gd name="T17" fmla="*/ 5 h 52"/>
                  <a:gd name="T18" fmla="*/ 2 w 26"/>
                  <a:gd name="T19" fmla="*/ 2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2">
                    <a:moveTo>
                      <a:pt x="12" y="52"/>
                    </a:moveTo>
                    <a:lnTo>
                      <a:pt x="0" y="26"/>
                    </a:lnTo>
                    <a:lnTo>
                      <a:pt x="12" y="0"/>
                    </a:lnTo>
                    <a:lnTo>
                      <a:pt x="26" y="26"/>
                    </a:lnTo>
                    <a:lnTo>
                      <a:pt x="12" y="52"/>
                    </a:lnTo>
                    <a:close/>
                    <a:moveTo>
                      <a:pt x="2" y="26"/>
                    </a:moveTo>
                    <a:lnTo>
                      <a:pt x="12" y="47"/>
                    </a:lnTo>
                    <a:lnTo>
                      <a:pt x="24" y="26"/>
                    </a:lnTo>
                    <a:lnTo>
                      <a:pt x="12" y="5"/>
                    </a:lnTo>
                    <a:lnTo>
                      <a:pt x="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7" name="Freeform 58">
                <a:extLst>
                  <a:ext uri="{FF2B5EF4-FFF2-40B4-BE49-F238E27FC236}">
                    <a16:creationId xmlns:a16="http://schemas.microsoft.com/office/drawing/2014/main" id="{B5FE633F-8A30-4BA6-9499-54E77A43C699}"/>
                  </a:ext>
                </a:extLst>
              </p:cNvPr>
              <p:cNvSpPr>
                <a:spLocks/>
              </p:cNvSpPr>
              <p:nvPr/>
            </p:nvSpPr>
            <p:spPr bwMode="auto">
              <a:xfrm>
                <a:off x="5770" y="2038"/>
                <a:ext cx="21" cy="19"/>
              </a:xfrm>
              <a:custGeom>
                <a:avLst/>
                <a:gdLst>
                  <a:gd name="T0" fmla="*/ 2 w 21"/>
                  <a:gd name="T1" fmla="*/ 19 h 19"/>
                  <a:gd name="T2" fmla="*/ 0 w 21"/>
                  <a:gd name="T3" fmla="*/ 19 h 19"/>
                  <a:gd name="T4" fmla="*/ 19 w 21"/>
                  <a:gd name="T5" fmla="*/ 0 h 19"/>
                  <a:gd name="T6" fmla="*/ 21 w 21"/>
                  <a:gd name="T7" fmla="*/ 0 h 19"/>
                  <a:gd name="T8" fmla="*/ 2 w 21"/>
                  <a:gd name="T9" fmla="*/ 19 h 19"/>
                </a:gdLst>
                <a:ahLst/>
                <a:cxnLst>
                  <a:cxn ang="0">
                    <a:pos x="T0" y="T1"/>
                  </a:cxn>
                  <a:cxn ang="0">
                    <a:pos x="T2" y="T3"/>
                  </a:cxn>
                  <a:cxn ang="0">
                    <a:pos x="T4" y="T5"/>
                  </a:cxn>
                  <a:cxn ang="0">
                    <a:pos x="T6" y="T7"/>
                  </a:cxn>
                  <a:cxn ang="0">
                    <a:pos x="T8" y="T9"/>
                  </a:cxn>
                </a:cxnLst>
                <a:rect l="0" t="0" r="r" b="b"/>
                <a:pathLst>
                  <a:path w="21" h="19">
                    <a:moveTo>
                      <a:pt x="2" y="19"/>
                    </a:moveTo>
                    <a:lnTo>
                      <a:pt x="0" y="19"/>
                    </a:lnTo>
                    <a:lnTo>
                      <a:pt x="19" y="0"/>
                    </a:lnTo>
                    <a:lnTo>
                      <a:pt x="21"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8" name="Freeform 59">
                <a:extLst>
                  <a:ext uri="{FF2B5EF4-FFF2-40B4-BE49-F238E27FC236}">
                    <a16:creationId xmlns:a16="http://schemas.microsoft.com/office/drawing/2014/main" id="{DA98B6FB-83DD-440D-B60D-1B77237E4BBC}"/>
                  </a:ext>
                </a:extLst>
              </p:cNvPr>
              <p:cNvSpPr>
                <a:spLocks/>
              </p:cNvSpPr>
              <p:nvPr/>
            </p:nvSpPr>
            <p:spPr bwMode="auto">
              <a:xfrm>
                <a:off x="5774" y="2017"/>
                <a:ext cx="17" cy="14"/>
              </a:xfrm>
              <a:custGeom>
                <a:avLst/>
                <a:gdLst>
                  <a:gd name="T0" fmla="*/ 3 w 17"/>
                  <a:gd name="T1" fmla="*/ 14 h 14"/>
                  <a:gd name="T2" fmla="*/ 0 w 17"/>
                  <a:gd name="T3" fmla="*/ 12 h 14"/>
                  <a:gd name="T4" fmla="*/ 15 w 17"/>
                  <a:gd name="T5" fmla="*/ 0 h 14"/>
                  <a:gd name="T6" fmla="*/ 17 w 17"/>
                  <a:gd name="T7" fmla="*/ 0 h 14"/>
                  <a:gd name="T8" fmla="*/ 3 w 17"/>
                  <a:gd name="T9" fmla="*/ 14 h 14"/>
                </a:gdLst>
                <a:ahLst/>
                <a:cxnLst>
                  <a:cxn ang="0">
                    <a:pos x="T0" y="T1"/>
                  </a:cxn>
                  <a:cxn ang="0">
                    <a:pos x="T2" y="T3"/>
                  </a:cxn>
                  <a:cxn ang="0">
                    <a:pos x="T4" y="T5"/>
                  </a:cxn>
                  <a:cxn ang="0">
                    <a:pos x="T6" y="T7"/>
                  </a:cxn>
                  <a:cxn ang="0">
                    <a:pos x="T8" y="T9"/>
                  </a:cxn>
                </a:cxnLst>
                <a:rect l="0" t="0" r="r" b="b"/>
                <a:pathLst>
                  <a:path w="17" h="14">
                    <a:moveTo>
                      <a:pt x="3" y="14"/>
                    </a:moveTo>
                    <a:lnTo>
                      <a:pt x="0" y="12"/>
                    </a:lnTo>
                    <a:lnTo>
                      <a:pt x="15" y="0"/>
                    </a:lnTo>
                    <a:lnTo>
                      <a:pt x="17" y="0"/>
                    </a:lnTo>
                    <a:lnTo>
                      <a:pt x="3"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89" name="Freeform 60">
                <a:extLst>
                  <a:ext uri="{FF2B5EF4-FFF2-40B4-BE49-F238E27FC236}">
                    <a16:creationId xmlns:a16="http://schemas.microsoft.com/office/drawing/2014/main" id="{2730FA5D-A5E0-49BC-A31D-B76A7740F35D}"/>
                  </a:ext>
                </a:extLst>
              </p:cNvPr>
              <p:cNvSpPr>
                <a:spLocks/>
              </p:cNvSpPr>
              <p:nvPr/>
            </p:nvSpPr>
            <p:spPr bwMode="auto">
              <a:xfrm>
                <a:off x="5789" y="2038"/>
                <a:ext cx="21" cy="19"/>
              </a:xfrm>
              <a:custGeom>
                <a:avLst/>
                <a:gdLst>
                  <a:gd name="T0" fmla="*/ 19 w 21"/>
                  <a:gd name="T1" fmla="*/ 19 h 19"/>
                  <a:gd name="T2" fmla="*/ 0 w 21"/>
                  <a:gd name="T3" fmla="*/ 0 h 19"/>
                  <a:gd name="T4" fmla="*/ 2 w 21"/>
                  <a:gd name="T5" fmla="*/ 0 h 19"/>
                  <a:gd name="T6" fmla="*/ 21 w 21"/>
                  <a:gd name="T7" fmla="*/ 19 h 19"/>
                  <a:gd name="T8" fmla="*/ 19 w 21"/>
                  <a:gd name="T9" fmla="*/ 19 h 19"/>
                </a:gdLst>
                <a:ahLst/>
                <a:cxnLst>
                  <a:cxn ang="0">
                    <a:pos x="T0" y="T1"/>
                  </a:cxn>
                  <a:cxn ang="0">
                    <a:pos x="T2" y="T3"/>
                  </a:cxn>
                  <a:cxn ang="0">
                    <a:pos x="T4" y="T5"/>
                  </a:cxn>
                  <a:cxn ang="0">
                    <a:pos x="T6" y="T7"/>
                  </a:cxn>
                  <a:cxn ang="0">
                    <a:pos x="T8" y="T9"/>
                  </a:cxn>
                </a:cxnLst>
                <a:rect l="0" t="0" r="r" b="b"/>
                <a:pathLst>
                  <a:path w="21" h="19">
                    <a:moveTo>
                      <a:pt x="19" y="19"/>
                    </a:moveTo>
                    <a:lnTo>
                      <a:pt x="0" y="0"/>
                    </a:lnTo>
                    <a:lnTo>
                      <a:pt x="2" y="0"/>
                    </a:lnTo>
                    <a:lnTo>
                      <a:pt x="21" y="19"/>
                    </a:lnTo>
                    <a:lnTo>
                      <a:pt x="1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0" name="Freeform 61">
                <a:extLst>
                  <a:ext uri="{FF2B5EF4-FFF2-40B4-BE49-F238E27FC236}">
                    <a16:creationId xmlns:a16="http://schemas.microsoft.com/office/drawing/2014/main" id="{35BD2A1A-8E37-4F91-99AB-892FA1D7A4E5}"/>
                  </a:ext>
                </a:extLst>
              </p:cNvPr>
              <p:cNvSpPr>
                <a:spLocks/>
              </p:cNvSpPr>
              <p:nvPr/>
            </p:nvSpPr>
            <p:spPr bwMode="auto">
              <a:xfrm>
                <a:off x="5789" y="2017"/>
                <a:ext cx="16" cy="14"/>
              </a:xfrm>
              <a:custGeom>
                <a:avLst/>
                <a:gdLst>
                  <a:gd name="T0" fmla="*/ 14 w 16"/>
                  <a:gd name="T1" fmla="*/ 14 h 14"/>
                  <a:gd name="T2" fmla="*/ 0 w 16"/>
                  <a:gd name="T3" fmla="*/ 0 h 14"/>
                  <a:gd name="T4" fmla="*/ 2 w 16"/>
                  <a:gd name="T5" fmla="*/ 0 h 14"/>
                  <a:gd name="T6" fmla="*/ 16 w 16"/>
                  <a:gd name="T7" fmla="*/ 12 h 14"/>
                  <a:gd name="T8" fmla="*/ 14 w 16"/>
                  <a:gd name="T9" fmla="*/ 14 h 14"/>
                </a:gdLst>
                <a:ahLst/>
                <a:cxnLst>
                  <a:cxn ang="0">
                    <a:pos x="T0" y="T1"/>
                  </a:cxn>
                  <a:cxn ang="0">
                    <a:pos x="T2" y="T3"/>
                  </a:cxn>
                  <a:cxn ang="0">
                    <a:pos x="T4" y="T5"/>
                  </a:cxn>
                  <a:cxn ang="0">
                    <a:pos x="T6" y="T7"/>
                  </a:cxn>
                  <a:cxn ang="0">
                    <a:pos x="T8" y="T9"/>
                  </a:cxn>
                </a:cxnLst>
                <a:rect l="0" t="0" r="r" b="b"/>
                <a:pathLst>
                  <a:path w="16" h="14">
                    <a:moveTo>
                      <a:pt x="14" y="14"/>
                    </a:moveTo>
                    <a:lnTo>
                      <a:pt x="0" y="0"/>
                    </a:lnTo>
                    <a:lnTo>
                      <a:pt x="2" y="0"/>
                    </a:lnTo>
                    <a:lnTo>
                      <a:pt x="16" y="12"/>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1" name="Rectangle 62">
                <a:extLst>
                  <a:ext uri="{FF2B5EF4-FFF2-40B4-BE49-F238E27FC236}">
                    <a16:creationId xmlns:a16="http://schemas.microsoft.com/office/drawing/2014/main" id="{A7089DE9-7855-41BB-B510-EF6CC466FD96}"/>
                  </a:ext>
                </a:extLst>
              </p:cNvPr>
              <p:cNvSpPr>
                <a:spLocks noChangeArrowheads="1"/>
              </p:cNvSpPr>
              <p:nvPr/>
            </p:nvSpPr>
            <p:spPr bwMode="auto">
              <a:xfrm>
                <a:off x="5707" y="1969"/>
                <a:ext cx="168"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2" name="Freeform 63">
                <a:extLst>
                  <a:ext uri="{FF2B5EF4-FFF2-40B4-BE49-F238E27FC236}">
                    <a16:creationId xmlns:a16="http://schemas.microsoft.com/office/drawing/2014/main" id="{76C3E9F9-ED0A-442A-83E1-2EB387863A02}"/>
                  </a:ext>
                </a:extLst>
              </p:cNvPr>
              <p:cNvSpPr>
                <a:spLocks noEditPoints="1"/>
              </p:cNvSpPr>
              <p:nvPr/>
            </p:nvSpPr>
            <p:spPr bwMode="auto">
              <a:xfrm>
                <a:off x="5660" y="1957"/>
                <a:ext cx="52" cy="27"/>
              </a:xfrm>
              <a:custGeom>
                <a:avLst/>
                <a:gdLst>
                  <a:gd name="T0" fmla="*/ 26 w 52"/>
                  <a:gd name="T1" fmla="*/ 27 h 27"/>
                  <a:gd name="T2" fmla="*/ 0 w 52"/>
                  <a:gd name="T3" fmla="*/ 12 h 27"/>
                  <a:gd name="T4" fmla="*/ 26 w 52"/>
                  <a:gd name="T5" fmla="*/ 0 h 27"/>
                  <a:gd name="T6" fmla="*/ 52 w 52"/>
                  <a:gd name="T7" fmla="*/ 12 h 27"/>
                  <a:gd name="T8" fmla="*/ 26 w 52"/>
                  <a:gd name="T9" fmla="*/ 27 h 27"/>
                  <a:gd name="T10" fmla="*/ 4 w 52"/>
                  <a:gd name="T11" fmla="*/ 12 h 27"/>
                  <a:gd name="T12" fmla="*/ 26 w 52"/>
                  <a:gd name="T13" fmla="*/ 24 h 27"/>
                  <a:gd name="T14" fmla="*/ 45 w 52"/>
                  <a:gd name="T15" fmla="*/ 12 h 27"/>
                  <a:gd name="T16" fmla="*/ 26 w 52"/>
                  <a:gd name="T17" fmla="*/ 3 h 27"/>
                  <a:gd name="T18" fmla="*/ 4 w 52"/>
                  <a:gd name="T19"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7">
                    <a:moveTo>
                      <a:pt x="26" y="27"/>
                    </a:moveTo>
                    <a:lnTo>
                      <a:pt x="0" y="12"/>
                    </a:lnTo>
                    <a:lnTo>
                      <a:pt x="26" y="0"/>
                    </a:lnTo>
                    <a:lnTo>
                      <a:pt x="52" y="12"/>
                    </a:lnTo>
                    <a:lnTo>
                      <a:pt x="26" y="27"/>
                    </a:lnTo>
                    <a:close/>
                    <a:moveTo>
                      <a:pt x="4" y="12"/>
                    </a:moveTo>
                    <a:lnTo>
                      <a:pt x="26" y="24"/>
                    </a:lnTo>
                    <a:lnTo>
                      <a:pt x="45" y="12"/>
                    </a:lnTo>
                    <a:lnTo>
                      <a:pt x="26" y="3"/>
                    </a:lnTo>
                    <a:lnTo>
                      <a:pt x="4"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3" name="Freeform 64">
                <a:extLst>
                  <a:ext uri="{FF2B5EF4-FFF2-40B4-BE49-F238E27FC236}">
                    <a16:creationId xmlns:a16="http://schemas.microsoft.com/office/drawing/2014/main" id="{34557DB5-9D73-427F-9133-F2AEED7FA5EC}"/>
                  </a:ext>
                </a:extLst>
              </p:cNvPr>
              <p:cNvSpPr>
                <a:spLocks/>
              </p:cNvSpPr>
              <p:nvPr/>
            </p:nvSpPr>
            <p:spPr bwMode="auto">
              <a:xfrm>
                <a:off x="5700" y="1969"/>
                <a:ext cx="22" cy="22"/>
              </a:xfrm>
              <a:custGeom>
                <a:avLst/>
                <a:gdLst>
                  <a:gd name="T0" fmla="*/ 3 w 22"/>
                  <a:gd name="T1" fmla="*/ 22 h 22"/>
                  <a:gd name="T2" fmla="*/ 0 w 22"/>
                  <a:gd name="T3" fmla="*/ 19 h 22"/>
                  <a:gd name="T4" fmla="*/ 19 w 22"/>
                  <a:gd name="T5" fmla="*/ 0 h 22"/>
                  <a:gd name="T6" fmla="*/ 22 w 22"/>
                  <a:gd name="T7" fmla="*/ 3 h 22"/>
                  <a:gd name="T8" fmla="*/ 3 w 22"/>
                  <a:gd name="T9" fmla="*/ 22 h 22"/>
                </a:gdLst>
                <a:ahLst/>
                <a:cxnLst>
                  <a:cxn ang="0">
                    <a:pos x="T0" y="T1"/>
                  </a:cxn>
                  <a:cxn ang="0">
                    <a:pos x="T2" y="T3"/>
                  </a:cxn>
                  <a:cxn ang="0">
                    <a:pos x="T4" y="T5"/>
                  </a:cxn>
                  <a:cxn ang="0">
                    <a:pos x="T6" y="T7"/>
                  </a:cxn>
                  <a:cxn ang="0">
                    <a:pos x="T8" y="T9"/>
                  </a:cxn>
                </a:cxnLst>
                <a:rect l="0" t="0" r="r" b="b"/>
                <a:pathLst>
                  <a:path w="22" h="22">
                    <a:moveTo>
                      <a:pt x="3" y="22"/>
                    </a:moveTo>
                    <a:lnTo>
                      <a:pt x="0" y="19"/>
                    </a:lnTo>
                    <a:lnTo>
                      <a:pt x="19" y="0"/>
                    </a:lnTo>
                    <a:lnTo>
                      <a:pt x="22" y="3"/>
                    </a:lnTo>
                    <a:lnTo>
                      <a:pt x="3"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4" name="Freeform 65">
                <a:extLst>
                  <a:ext uri="{FF2B5EF4-FFF2-40B4-BE49-F238E27FC236}">
                    <a16:creationId xmlns:a16="http://schemas.microsoft.com/office/drawing/2014/main" id="{7027053A-8DF4-4C4C-850E-13B7FF4E112D}"/>
                  </a:ext>
                </a:extLst>
              </p:cNvPr>
              <p:cNvSpPr>
                <a:spLocks/>
              </p:cNvSpPr>
              <p:nvPr/>
            </p:nvSpPr>
            <p:spPr bwMode="auto">
              <a:xfrm>
                <a:off x="5729" y="1969"/>
                <a:ext cx="14" cy="17"/>
              </a:xfrm>
              <a:custGeom>
                <a:avLst/>
                <a:gdLst>
                  <a:gd name="T0" fmla="*/ 2 w 14"/>
                  <a:gd name="T1" fmla="*/ 17 h 17"/>
                  <a:gd name="T2" fmla="*/ 0 w 14"/>
                  <a:gd name="T3" fmla="*/ 15 h 17"/>
                  <a:gd name="T4" fmla="*/ 12 w 14"/>
                  <a:gd name="T5" fmla="*/ 0 h 17"/>
                  <a:gd name="T6" fmla="*/ 14 w 14"/>
                  <a:gd name="T7" fmla="*/ 3 h 17"/>
                  <a:gd name="T8" fmla="*/ 2 w 14"/>
                  <a:gd name="T9" fmla="*/ 17 h 17"/>
                </a:gdLst>
                <a:ahLst/>
                <a:cxnLst>
                  <a:cxn ang="0">
                    <a:pos x="T0" y="T1"/>
                  </a:cxn>
                  <a:cxn ang="0">
                    <a:pos x="T2" y="T3"/>
                  </a:cxn>
                  <a:cxn ang="0">
                    <a:pos x="T4" y="T5"/>
                  </a:cxn>
                  <a:cxn ang="0">
                    <a:pos x="T6" y="T7"/>
                  </a:cxn>
                  <a:cxn ang="0">
                    <a:pos x="T8" y="T9"/>
                  </a:cxn>
                </a:cxnLst>
                <a:rect l="0" t="0" r="r" b="b"/>
                <a:pathLst>
                  <a:path w="14" h="17">
                    <a:moveTo>
                      <a:pt x="2" y="17"/>
                    </a:moveTo>
                    <a:lnTo>
                      <a:pt x="0" y="15"/>
                    </a:lnTo>
                    <a:lnTo>
                      <a:pt x="12" y="0"/>
                    </a:lnTo>
                    <a:lnTo>
                      <a:pt x="14" y="3"/>
                    </a:lnTo>
                    <a:lnTo>
                      <a:pt x="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5" name="Freeform 66">
                <a:extLst>
                  <a:ext uri="{FF2B5EF4-FFF2-40B4-BE49-F238E27FC236}">
                    <a16:creationId xmlns:a16="http://schemas.microsoft.com/office/drawing/2014/main" id="{A77C9FB3-00C0-4C59-A89C-6E73ACFBB266}"/>
                  </a:ext>
                </a:extLst>
              </p:cNvPr>
              <p:cNvSpPr>
                <a:spLocks/>
              </p:cNvSpPr>
              <p:nvPr/>
            </p:nvSpPr>
            <p:spPr bwMode="auto">
              <a:xfrm>
                <a:off x="5700" y="1950"/>
                <a:ext cx="22" cy="22"/>
              </a:xfrm>
              <a:custGeom>
                <a:avLst/>
                <a:gdLst>
                  <a:gd name="T0" fmla="*/ 19 w 22"/>
                  <a:gd name="T1" fmla="*/ 22 h 22"/>
                  <a:gd name="T2" fmla="*/ 0 w 22"/>
                  <a:gd name="T3" fmla="*/ 3 h 22"/>
                  <a:gd name="T4" fmla="*/ 3 w 22"/>
                  <a:gd name="T5" fmla="*/ 0 h 22"/>
                  <a:gd name="T6" fmla="*/ 22 w 22"/>
                  <a:gd name="T7" fmla="*/ 19 h 22"/>
                  <a:gd name="T8" fmla="*/ 19 w 22"/>
                  <a:gd name="T9" fmla="*/ 22 h 22"/>
                </a:gdLst>
                <a:ahLst/>
                <a:cxnLst>
                  <a:cxn ang="0">
                    <a:pos x="T0" y="T1"/>
                  </a:cxn>
                  <a:cxn ang="0">
                    <a:pos x="T2" y="T3"/>
                  </a:cxn>
                  <a:cxn ang="0">
                    <a:pos x="T4" y="T5"/>
                  </a:cxn>
                  <a:cxn ang="0">
                    <a:pos x="T6" y="T7"/>
                  </a:cxn>
                  <a:cxn ang="0">
                    <a:pos x="T8" y="T9"/>
                  </a:cxn>
                </a:cxnLst>
                <a:rect l="0" t="0" r="r" b="b"/>
                <a:pathLst>
                  <a:path w="22" h="22">
                    <a:moveTo>
                      <a:pt x="19" y="22"/>
                    </a:moveTo>
                    <a:lnTo>
                      <a:pt x="0" y="3"/>
                    </a:lnTo>
                    <a:lnTo>
                      <a:pt x="3" y="0"/>
                    </a:lnTo>
                    <a:lnTo>
                      <a:pt x="22" y="19"/>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6" name="Freeform 67">
                <a:extLst>
                  <a:ext uri="{FF2B5EF4-FFF2-40B4-BE49-F238E27FC236}">
                    <a16:creationId xmlns:a16="http://schemas.microsoft.com/office/drawing/2014/main" id="{685D9545-9E0F-4FA6-99C2-880962B27C14}"/>
                  </a:ext>
                </a:extLst>
              </p:cNvPr>
              <p:cNvSpPr>
                <a:spLocks/>
              </p:cNvSpPr>
              <p:nvPr/>
            </p:nvSpPr>
            <p:spPr bwMode="auto">
              <a:xfrm>
                <a:off x="5729" y="1955"/>
                <a:ext cx="14" cy="17"/>
              </a:xfrm>
              <a:custGeom>
                <a:avLst/>
                <a:gdLst>
                  <a:gd name="T0" fmla="*/ 12 w 14"/>
                  <a:gd name="T1" fmla="*/ 17 h 17"/>
                  <a:gd name="T2" fmla="*/ 0 w 14"/>
                  <a:gd name="T3" fmla="*/ 2 h 17"/>
                  <a:gd name="T4" fmla="*/ 2 w 14"/>
                  <a:gd name="T5" fmla="*/ 0 h 17"/>
                  <a:gd name="T6" fmla="*/ 14 w 14"/>
                  <a:gd name="T7" fmla="*/ 14 h 17"/>
                  <a:gd name="T8" fmla="*/ 12 w 14"/>
                  <a:gd name="T9" fmla="*/ 17 h 17"/>
                </a:gdLst>
                <a:ahLst/>
                <a:cxnLst>
                  <a:cxn ang="0">
                    <a:pos x="T0" y="T1"/>
                  </a:cxn>
                  <a:cxn ang="0">
                    <a:pos x="T2" y="T3"/>
                  </a:cxn>
                  <a:cxn ang="0">
                    <a:pos x="T4" y="T5"/>
                  </a:cxn>
                  <a:cxn ang="0">
                    <a:pos x="T6" y="T7"/>
                  </a:cxn>
                  <a:cxn ang="0">
                    <a:pos x="T8" y="T9"/>
                  </a:cxn>
                </a:cxnLst>
                <a:rect l="0" t="0" r="r" b="b"/>
                <a:pathLst>
                  <a:path w="14" h="17">
                    <a:moveTo>
                      <a:pt x="12" y="17"/>
                    </a:moveTo>
                    <a:lnTo>
                      <a:pt x="0" y="2"/>
                    </a:lnTo>
                    <a:lnTo>
                      <a:pt x="2" y="0"/>
                    </a:lnTo>
                    <a:lnTo>
                      <a:pt x="14" y="14"/>
                    </a:lnTo>
                    <a:lnTo>
                      <a:pt x="1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7" name="Freeform 68">
                <a:extLst>
                  <a:ext uri="{FF2B5EF4-FFF2-40B4-BE49-F238E27FC236}">
                    <a16:creationId xmlns:a16="http://schemas.microsoft.com/office/drawing/2014/main" id="{543E66AF-CAD2-4E7D-8DE0-DC1DBB93FF25}"/>
                  </a:ext>
                </a:extLst>
              </p:cNvPr>
              <p:cNvSpPr>
                <a:spLocks/>
              </p:cNvSpPr>
              <p:nvPr/>
            </p:nvSpPr>
            <p:spPr bwMode="auto">
              <a:xfrm>
                <a:off x="5858" y="1969"/>
                <a:ext cx="19" cy="22"/>
              </a:xfrm>
              <a:custGeom>
                <a:avLst/>
                <a:gdLst>
                  <a:gd name="T0" fmla="*/ 19 w 19"/>
                  <a:gd name="T1" fmla="*/ 22 h 22"/>
                  <a:gd name="T2" fmla="*/ 0 w 19"/>
                  <a:gd name="T3" fmla="*/ 3 h 22"/>
                  <a:gd name="T4" fmla="*/ 0 w 19"/>
                  <a:gd name="T5" fmla="*/ 0 h 22"/>
                  <a:gd name="T6" fmla="*/ 19 w 19"/>
                  <a:gd name="T7" fmla="*/ 19 h 22"/>
                  <a:gd name="T8" fmla="*/ 19 w 19"/>
                  <a:gd name="T9" fmla="*/ 22 h 22"/>
                </a:gdLst>
                <a:ahLst/>
                <a:cxnLst>
                  <a:cxn ang="0">
                    <a:pos x="T0" y="T1"/>
                  </a:cxn>
                  <a:cxn ang="0">
                    <a:pos x="T2" y="T3"/>
                  </a:cxn>
                  <a:cxn ang="0">
                    <a:pos x="T4" y="T5"/>
                  </a:cxn>
                  <a:cxn ang="0">
                    <a:pos x="T6" y="T7"/>
                  </a:cxn>
                  <a:cxn ang="0">
                    <a:pos x="T8" y="T9"/>
                  </a:cxn>
                </a:cxnLst>
                <a:rect l="0" t="0" r="r" b="b"/>
                <a:pathLst>
                  <a:path w="19" h="22">
                    <a:moveTo>
                      <a:pt x="19" y="22"/>
                    </a:moveTo>
                    <a:lnTo>
                      <a:pt x="0" y="3"/>
                    </a:lnTo>
                    <a:lnTo>
                      <a:pt x="0" y="0"/>
                    </a:lnTo>
                    <a:lnTo>
                      <a:pt x="19" y="19"/>
                    </a:lnTo>
                    <a:lnTo>
                      <a:pt x="19"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8" name="Freeform 69">
                <a:extLst>
                  <a:ext uri="{FF2B5EF4-FFF2-40B4-BE49-F238E27FC236}">
                    <a16:creationId xmlns:a16="http://schemas.microsoft.com/office/drawing/2014/main" id="{3BF5DE3F-2895-4806-AF42-C701BCFEF46F}"/>
                  </a:ext>
                </a:extLst>
              </p:cNvPr>
              <p:cNvSpPr>
                <a:spLocks/>
              </p:cNvSpPr>
              <p:nvPr/>
            </p:nvSpPr>
            <p:spPr bwMode="auto">
              <a:xfrm>
                <a:off x="5836" y="1969"/>
                <a:ext cx="12" cy="17"/>
              </a:xfrm>
              <a:custGeom>
                <a:avLst/>
                <a:gdLst>
                  <a:gd name="T0" fmla="*/ 12 w 12"/>
                  <a:gd name="T1" fmla="*/ 17 h 17"/>
                  <a:gd name="T2" fmla="*/ 0 w 12"/>
                  <a:gd name="T3" fmla="*/ 3 h 17"/>
                  <a:gd name="T4" fmla="*/ 0 w 12"/>
                  <a:gd name="T5" fmla="*/ 0 h 17"/>
                  <a:gd name="T6" fmla="*/ 12 w 12"/>
                  <a:gd name="T7" fmla="*/ 15 h 17"/>
                  <a:gd name="T8" fmla="*/ 12 w 12"/>
                  <a:gd name="T9" fmla="*/ 17 h 17"/>
                </a:gdLst>
                <a:ahLst/>
                <a:cxnLst>
                  <a:cxn ang="0">
                    <a:pos x="T0" y="T1"/>
                  </a:cxn>
                  <a:cxn ang="0">
                    <a:pos x="T2" y="T3"/>
                  </a:cxn>
                  <a:cxn ang="0">
                    <a:pos x="T4" y="T5"/>
                  </a:cxn>
                  <a:cxn ang="0">
                    <a:pos x="T6" y="T7"/>
                  </a:cxn>
                  <a:cxn ang="0">
                    <a:pos x="T8" y="T9"/>
                  </a:cxn>
                </a:cxnLst>
                <a:rect l="0" t="0" r="r" b="b"/>
                <a:pathLst>
                  <a:path w="12" h="17">
                    <a:moveTo>
                      <a:pt x="12" y="17"/>
                    </a:moveTo>
                    <a:lnTo>
                      <a:pt x="0" y="3"/>
                    </a:lnTo>
                    <a:lnTo>
                      <a:pt x="0" y="0"/>
                    </a:lnTo>
                    <a:lnTo>
                      <a:pt x="12" y="15"/>
                    </a:lnTo>
                    <a:lnTo>
                      <a:pt x="12"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99" name="Freeform 70">
                <a:extLst>
                  <a:ext uri="{FF2B5EF4-FFF2-40B4-BE49-F238E27FC236}">
                    <a16:creationId xmlns:a16="http://schemas.microsoft.com/office/drawing/2014/main" id="{097231AE-81E8-4FE1-81C6-789EDBA1EE0D}"/>
                  </a:ext>
                </a:extLst>
              </p:cNvPr>
              <p:cNvSpPr>
                <a:spLocks/>
              </p:cNvSpPr>
              <p:nvPr/>
            </p:nvSpPr>
            <p:spPr bwMode="auto">
              <a:xfrm>
                <a:off x="5858" y="1950"/>
                <a:ext cx="19" cy="22"/>
              </a:xfrm>
              <a:custGeom>
                <a:avLst/>
                <a:gdLst>
                  <a:gd name="T0" fmla="*/ 0 w 19"/>
                  <a:gd name="T1" fmla="*/ 22 h 22"/>
                  <a:gd name="T2" fmla="*/ 0 w 19"/>
                  <a:gd name="T3" fmla="*/ 19 h 22"/>
                  <a:gd name="T4" fmla="*/ 19 w 19"/>
                  <a:gd name="T5" fmla="*/ 0 h 22"/>
                  <a:gd name="T6" fmla="*/ 19 w 19"/>
                  <a:gd name="T7" fmla="*/ 3 h 22"/>
                  <a:gd name="T8" fmla="*/ 0 w 19"/>
                  <a:gd name="T9" fmla="*/ 22 h 22"/>
                </a:gdLst>
                <a:ahLst/>
                <a:cxnLst>
                  <a:cxn ang="0">
                    <a:pos x="T0" y="T1"/>
                  </a:cxn>
                  <a:cxn ang="0">
                    <a:pos x="T2" y="T3"/>
                  </a:cxn>
                  <a:cxn ang="0">
                    <a:pos x="T4" y="T5"/>
                  </a:cxn>
                  <a:cxn ang="0">
                    <a:pos x="T6" y="T7"/>
                  </a:cxn>
                  <a:cxn ang="0">
                    <a:pos x="T8" y="T9"/>
                  </a:cxn>
                </a:cxnLst>
                <a:rect l="0" t="0" r="r" b="b"/>
                <a:pathLst>
                  <a:path w="19" h="22">
                    <a:moveTo>
                      <a:pt x="0" y="22"/>
                    </a:moveTo>
                    <a:lnTo>
                      <a:pt x="0" y="19"/>
                    </a:lnTo>
                    <a:lnTo>
                      <a:pt x="19" y="0"/>
                    </a:lnTo>
                    <a:lnTo>
                      <a:pt x="19" y="3"/>
                    </a:lnTo>
                    <a:lnTo>
                      <a:pt x="0"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0" name="Freeform 71">
                <a:extLst>
                  <a:ext uri="{FF2B5EF4-FFF2-40B4-BE49-F238E27FC236}">
                    <a16:creationId xmlns:a16="http://schemas.microsoft.com/office/drawing/2014/main" id="{7B3EB1E6-6760-4AE7-B3F8-9289255CAD17}"/>
                  </a:ext>
                </a:extLst>
              </p:cNvPr>
              <p:cNvSpPr>
                <a:spLocks/>
              </p:cNvSpPr>
              <p:nvPr/>
            </p:nvSpPr>
            <p:spPr bwMode="auto">
              <a:xfrm>
                <a:off x="5836" y="1955"/>
                <a:ext cx="12" cy="17"/>
              </a:xfrm>
              <a:custGeom>
                <a:avLst/>
                <a:gdLst>
                  <a:gd name="T0" fmla="*/ 0 w 12"/>
                  <a:gd name="T1" fmla="*/ 17 h 17"/>
                  <a:gd name="T2" fmla="*/ 0 w 12"/>
                  <a:gd name="T3" fmla="*/ 14 h 17"/>
                  <a:gd name="T4" fmla="*/ 12 w 12"/>
                  <a:gd name="T5" fmla="*/ 0 h 17"/>
                  <a:gd name="T6" fmla="*/ 12 w 12"/>
                  <a:gd name="T7" fmla="*/ 2 h 17"/>
                  <a:gd name="T8" fmla="*/ 0 w 12"/>
                  <a:gd name="T9" fmla="*/ 17 h 17"/>
                </a:gdLst>
                <a:ahLst/>
                <a:cxnLst>
                  <a:cxn ang="0">
                    <a:pos x="T0" y="T1"/>
                  </a:cxn>
                  <a:cxn ang="0">
                    <a:pos x="T2" y="T3"/>
                  </a:cxn>
                  <a:cxn ang="0">
                    <a:pos x="T4" y="T5"/>
                  </a:cxn>
                  <a:cxn ang="0">
                    <a:pos x="T6" y="T7"/>
                  </a:cxn>
                  <a:cxn ang="0">
                    <a:pos x="T8" y="T9"/>
                  </a:cxn>
                </a:cxnLst>
                <a:rect l="0" t="0" r="r" b="b"/>
                <a:pathLst>
                  <a:path w="12" h="17">
                    <a:moveTo>
                      <a:pt x="0" y="17"/>
                    </a:moveTo>
                    <a:lnTo>
                      <a:pt x="0" y="14"/>
                    </a:lnTo>
                    <a:lnTo>
                      <a:pt x="12" y="0"/>
                    </a:lnTo>
                    <a:lnTo>
                      <a:pt x="12" y="2"/>
                    </a:lnTo>
                    <a:lnTo>
                      <a:pt x="0"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1" name="Freeform 72">
                <a:extLst>
                  <a:ext uri="{FF2B5EF4-FFF2-40B4-BE49-F238E27FC236}">
                    <a16:creationId xmlns:a16="http://schemas.microsoft.com/office/drawing/2014/main" id="{A20804C6-44A7-491B-9EC7-C71AC2AD1A12}"/>
                  </a:ext>
                </a:extLst>
              </p:cNvPr>
              <p:cNvSpPr>
                <a:spLocks/>
              </p:cNvSpPr>
              <p:nvPr/>
            </p:nvSpPr>
            <p:spPr bwMode="auto">
              <a:xfrm>
                <a:off x="5731" y="1912"/>
                <a:ext cx="120" cy="119"/>
              </a:xfrm>
              <a:custGeom>
                <a:avLst/>
                <a:gdLst>
                  <a:gd name="T0" fmla="*/ 117 w 120"/>
                  <a:gd name="T1" fmla="*/ 119 h 119"/>
                  <a:gd name="T2" fmla="*/ 0 w 120"/>
                  <a:gd name="T3" fmla="*/ 0 h 119"/>
                  <a:gd name="T4" fmla="*/ 0 w 120"/>
                  <a:gd name="T5" fmla="*/ 0 h 119"/>
                  <a:gd name="T6" fmla="*/ 120 w 120"/>
                  <a:gd name="T7" fmla="*/ 117 h 119"/>
                  <a:gd name="T8" fmla="*/ 117 w 120"/>
                  <a:gd name="T9" fmla="*/ 119 h 119"/>
                </a:gdLst>
                <a:ahLst/>
                <a:cxnLst>
                  <a:cxn ang="0">
                    <a:pos x="T0" y="T1"/>
                  </a:cxn>
                  <a:cxn ang="0">
                    <a:pos x="T2" y="T3"/>
                  </a:cxn>
                  <a:cxn ang="0">
                    <a:pos x="T4" y="T5"/>
                  </a:cxn>
                  <a:cxn ang="0">
                    <a:pos x="T6" y="T7"/>
                  </a:cxn>
                  <a:cxn ang="0">
                    <a:pos x="T8" y="T9"/>
                  </a:cxn>
                </a:cxnLst>
                <a:rect l="0" t="0" r="r" b="b"/>
                <a:pathLst>
                  <a:path w="120" h="119">
                    <a:moveTo>
                      <a:pt x="117" y="119"/>
                    </a:moveTo>
                    <a:lnTo>
                      <a:pt x="0" y="0"/>
                    </a:lnTo>
                    <a:lnTo>
                      <a:pt x="0" y="0"/>
                    </a:lnTo>
                    <a:lnTo>
                      <a:pt x="120" y="117"/>
                    </a:lnTo>
                    <a:lnTo>
                      <a:pt x="117"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2" name="Freeform 73">
                <a:extLst>
                  <a:ext uri="{FF2B5EF4-FFF2-40B4-BE49-F238E27FC236}">
                    <a16:creationId xmlns:a16="http://schemas.microsoft.com/office/drawing/2014/main" id="{810DFF86-81F9-4D20-A9F2-D3BE8805BD47}"/>
                  </a:ext>
                </a:extLst>
              </p:cNvPr>
              <p:cNvSpPr>
                <a:spLocks noEditPoints="1"/>
              </p:cNvSpPr>
              <p:nvPr/>
            </p:nvSpPr>
            <p:spPr bwMode="auto">
              <a:xfrm>
                <a:off x="5698" y="1879"/>
                <a:ext cx="38" cy="38"/>
              </a:xfrm>
              <a:custGeom>
                <a:avLst/>
                <a:gdLst>
                  <a:gd name="T0" fmla="*/ 38 w 38"/>
                  <a:gd name="T1" fmla="*/ 38 h 38"/>
                  <a:gd name="T2" fmla="*/ 9 w 38"/>
                  <a:gd name="T3" fmla="*/ 28 h 38"/>
                  <a:gd name="T4" fmla="*/ 0 w 38"/>
                  <a:gd name="T5" fmla="*/ 0 h 38"/>
                  <a:gd name="T6" fmla="*/ 29 w 38"/>
                  <a:gd name="T7" fmla="*/ 9 h 38"/>
                  <a:gd name="T8" fmla="*/ 38 w 38"/>
                  <a:gd name="T9" fmla="*/ 38 h 38"/>
                  <a:gd name="T10" fmla="*/ 12 w 38"/>
                  <a:gd name="T11" fmla="*/ 26 h 38"/>
                  <a:gd name="T12" fmla="*/ 33 w 38"/>
                  <a:gd name="T13" fmla="*/ 33 h 38"/>
                  <a:gd name="T14" fmla="*/ 26 w 38"/>
                  <a:gd name="T15" fmla="*/ 12 h 38"/>
                  <a:gd name="T16" fmla="*/ 5 w 38"/>
                  <a:gd name="T17" fmla="*/ 5 h 38"/>
                  <a:gd name="T18" fmla="*/ 12 w 38"/>
                  <a:gd name="T1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9" y="28"/>
                    </a:lnTo>
                    <a:lnTo>
                      <a:pt x="0" y="0"/>
                    </a:lnTo>
                    <a:lnTo>
                      <a:pt x="29" y="9"/>
                    </a:lnTo>
                    <a:lnTo>
                      <a:pt x="38" y="38"/>
                    </a:lnTo>
                    <a:close/>
                    <a:moveTo>
                      <a:pt x="12" y="26"/>
                    </a:moveTo>
                    <a:lnTo>
                      <a:pt x="33" y="33"/>
                    </a:lnTo>
                    <a:lnTo>
                      <a:pt x="26" y="12"/>
                    </a:lnTo>
                    <a:lnTo>
                      <a:pt x="5" y="5"/>
                    </a:lnTo>
                    <a:lnTo>
                      <a:pt x="12"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3" name="Rectangle 74">
                <a:extLst>
                  <a:ext uri="{FF2B5EF4-FFF2-40B4-BE49-F238E27FC236}">
                    <a16:creationId xmlns:a16="http://schemas.microsoft.com/office/drawing/2014/main" id="{A15D73A1-09E1-447F-89F8-9F7190BF4881}"/>
                  </a:ext>
                </a:extLst>
              </p:cNvPr>
              <p:cNvSpPr>
                <a:spLocks noChangeArrowheads="1"/>
              </p:cNvSpPr>
              <p:nvPr/>
            </p:nvSpPr>
            <p:spPr bwMode="auto">
              <a:xfrm>
                <a:off x="5715" y="1922"/>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4" name="Freeform 75">
                <a:extLst>
                  <a:ext uri="{FF2B5EF4-FFF2-40B4-BE49-F238E27FC236}">
                    <a16:creationId xmlns:a16="http://schemas.microsoft.com/office/drawing/2014/main" id="{290AAABD-4952-4EE4-A385-AECD1F5B62C3}"/>
                  </a:ext>
                </a:extLst>
              </p:cNvPr>
              <p:cNvSpPr>
                <a:spLocks/>
              </p:cNvSpPr>
              <p:nvPr/>
            </p:nvSpPr>
            <p:spPr bwMode="auto">
              <a:xfrm>
                <a:off x="5739" y="1936"/>
                <a:ext cx="19" cy="5"/>
              </a:xfrm>
              <a:custGeom>
                <a:avLst/>
                <a:gdLst>
                  <a:gd name="T0" fmla="*/ 0 w 19"/>
                  <a:gd name="T1" fmla="*/ 5 h 5"/>
                  <a:gd name="T2" fmla="*/ 0 w 19"/>
                  <a:gd name="T3" fmla="*/ 2 h 5"/>
                  <a:gd name="T4" fmla="*/ 19 w 19"/>
                  <a:gd name="T5" fmla="*/ 0 h 5"/>
                  <a:gd name="T6" fmla="*/ 19 w 19"/>
                  <a:gd name="T7" fmla="*/ 2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2"/>
                    </a:lnTo>
                    <a:lnTo>
                      <a:pt x="19" y="0"/>
                    </a:lnTo>
                    <a:lnTo>
                      <a:pt x="19" y="2"/>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5" name="Rectangle 76">
                <a:extLst>
                  <a:ext uri="{FF2B5EF4-FFF2-40B4-BE49-F238E27FC236}">
                    <a16:creationId xmlns:a16="http://schemas.microsoft.com/office/drawing/2014/main" id="{051A38FD-9F30-480F-9C0A-FA421FE9B515}"/>
                  </a:ext>
                </a:extLst>
              </p:cNvPr>
              <p:cNvSpPr>
                <a:spLocks noChangeArrowheads="1"/>
              </p:cNvSpPr>
              <p:nvPr/>
            </p:nvSpPr>
            <p:spPr bwMode="auto">
              <a:xfrm>
                <a:off x="5741" y="1896"/>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6" name="Freeform 77">
                <a:extLst>
                  <a:ext uri="{FF2B5EF4-FFF2-40B4-BE49-F238E27FC236}">
                    <a16:creationId xmlns:a16="http://schemas.microsoft.com/office/drawing/2014/main" id="{BAFF39F9-1601-4D9D-BBA4-1A2C9375F3F1}"/>
                  </a:ext>
                </a:extLst>
              </p:cNvPr>
              <p:cNvSpPr>
                <a:spLocks/>
              </p:cNvSpPr>
              <p:nvPr/>
            </p:nvSpPr>
            <p:spPr bwMode="auto">
              <a:xfrm>
                <a:off x="5755" y="1919"/>
                <a:ext cx="5" cy="19"/>
              </a:xfrm>
              <a:custGeom>
                <a:avLst/>
                <a:gdLst>
                  <a:gd name="T0" fmla="*/ 3 w 5"/>
                  <a:gd name="T1" fmla="*/ 19 h 19"/>
                  <a:gd name="T2" fmla="*/ 0 w 5"/>
                  <a:gd name="T3" fmla="*/ 19 h 19"/>
                  <a:gd name="T4" fmla="*/ 3 w 5"/>
                  <a:gd name="T5" fmla="*/ 0 h 19"/>
                  <a:gd name="T6" fmla="*/ 5 w 5"/>
                  <a:gd name="T7" fmla="*/ 0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19"/>
                    </a:lnTo>
                    <a:lnTo>
                      <a:pt x="3" y="0"/>
                    </a:lnTo>
                    <a:lnTo>
                      <a:pt x="5" y="0"/>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7" name="Freeform 78">
                <a:extLst>
                  <a:ext uri="{FF2B5EF4-FFF2-40B4-BE49-F238E27FC236}">
                    <a16:creationId xmlns:a16="http://schemas.microsoft.com/office/drawing/2014/main" id="{D4C62291-AF69-400E-8632-545E29F0D8E1}"/>
                  </a:ext>
                </a:extLst>
              </p:cNvPr>
              <p:cNvSpPr>
                <a:spLocks noEditPoints="1"/>
              </p:cNvSpPr>
              <p:nvPr/>
            </p:nvSpPr>
            <p:spPr bwMode="auto">
              <a:xfrm>
                <a:off x="5844" y="2024"/>
                <a:ext cx="38" cy="38"/>
              </a:xfrm>
              <a:custGeom>
                <a:avLst/>
                <a:gdLst>
                  <a:gd name="T0" fmla="*/ 38 w 38"/>
                  <a:gd name="T1" fmla="*/ 38 h 38"/>
                  <a:gd name="T2" fmla="*/ 9 w 38"/>
                  <a:gd name="T3" fmla="*/ 29 h 38"/>
                  <a:gd name="T4" fmla="*/ 0 w 38"/>
                  <a:gd name="T5" fmla="*/ 0 h 38"/>
                  <a:gd name="T6" fmla="*/ 28 w 38"/>
                  <a:gd name="T7" fmla="*/ 10 h 38"/>
                  <a:gd name="T8" fmla="*/ 38 w 38"/>
                  <a:gd name="T9" fmla="*/ 38 h 38"/>
                  <a:gd name="T10" fmla="*/ 11 w 38"/>
                  <a:gd name="T11" fmla="*/ 26 h 38"/>
                  <a:gd name="T12" fmla="*/ 33 w 38"/>
                  <a:gd name="T13" fmla="*/ 33 h 38"/>
                  <a:gd name="T14" fmla="*/ 26 w 38"/>
                  <a:gd name="T15" fmla="*/ 12 h 38"/>
                  <a:gd name="T16" fmla="*/ 4 w 38"/>
                  <a:gd name="T17" fmla="*/ 5 h 38"/>
                  <a:gd name="T18" fmla="*/ 11 w 38"/>
                  <a:gd name="T19"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38" y="38"/>
                    </a:moveTo>
                    <a:lnTo>
                      <a:pt x="9" y="29"/>
                    </a:lnTo>
                    <a:lnTo>
                      <a:pt x="0" y="0"/>
                    </a:lnTo>
                    <a:lnTo>
                      <a:pt x="28" y="10"/>
                    </a:lnTo>
                    <a:lnTo>
                      <a:pt x="38" y="38"/>
                    </a:lnTo>
                    <a:close/>
                    <a:moveTo>
                      <a:pt x="11" y="26"/>
                    </a:moveTo>
                    <a:lnTo>
                      <a:pt x="33" y="33"/>
                    </a:lnTo>
                    <a:lnTo>
                      <a:pt x="26" y="12"/>
                    </a:lnTo>
                    <a:lnTo>
                      <a:pt x="4" y="5"/>
                    </a:lnTo>
                    <a:lnTo>
                      <a:pt x="11"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8" name="Rectangle 79">
                <a:extLst>
                  <a:ext uri="{FF2B5EF4-FFF2-40B4-BE49-F238E27FC236}">
                    <a16:creationId xmlns:a16="http://schemas.microsoft.com/office/drawing/2014/main" id="{9DFCF43E-04A9-4854-B30C-142B17EFE347}"/>
                  </a:ext>
                </a:extLst>
              </p:cNvPr>
              <p:cNvSpPr>
                <a:spLocks noChangeArrowheads="1"/>
              </p:cNvSpPr>
              <p:nvPr/>
            </p:nvSpPr>
            <p:spPr bwMode="auto">
              <a:xfrm>
                <a:off x="5836" y="2019"/>
                <a:ext cx="3"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09" name="Freeform 80">
                <a:extLst>
                  <a:ext uri="{FF2B5EF4-FFF2-40B4-BE49-F238E27FC236}">
                    <a16:creationId xmlns:a16="http://schemas.microsoft.com/office/drawing/2014/main" id="{FFD6FCAC-F83B-4B52-A05C-34C07022A904}"/>
                  </a:ext>
                </a:extLst>
              </p:cNvPr>
              <p:cNvSpPr>
                <a:spLocks/>
              </p:cNvSpPr>
              <p:nvPr/>
            </p:nvSpPr>
            <p:spPr bwMode="auto">
              <a:xfrm>
                <a:off x="5820" y="2003"/>
                <a:ext cx="4" cy="19"/>
              </a:xfrm>
              <a:custGeom>
                <a:avLst/>
                <a:gdLst>
                  <a:gd name="T0" fmla="*/ 2 w 4"/>
                  <a:gd name="T1" fmla="*/ 19 h 19"/>
                  <a:gd name="T2" fmla="*/ 0 w 4"/>
                  <a:gd name="T3" fmla="*/ 19 h 19"/>
                  <a:gd name="T4" fmla="*/ 2 w 4"/>
                  <a:gd name="T5" fmla="*/ 0 h 19"/>
                  <a:gd name="T6" fmla="*/ 4 w 4"/>
                  <a:gd name="T7" fmla="*/ 0 h 19"/>
                  <a:gd name="T8" fmla="*/ 2 w 4"/>
                  <a:gd name="T9" fmla="*/ 19 h 19"/>
                </a:gdLst>
                <a:ahLst/>
                <a:cxnLst>
                  <a:cxn ang="0">
                    <a:pos x="T0" y="T1"/>
                  </a:cxn>
                  <a:cxn ang="0">
                    <a:pos x="T2" y="T3"/>
                  </a:cxn>
                  <a:cxn ang="0">
                    <a:pos x="T4" y="T5"/>
                  </a:cxn>
                  <a:cxn ang="0">
                    <a:pos x="T6" y="T7"/>
                  </a:cxn>
                  <a:cxn ang="0">
                    <a:pos x="T8" y="T9"/>
                  </a:cxn>
                </a:cxnLst>
                <a:rect l="0" t="0" r="r" b="b"/>
                <a:pathLst>
                  <a:path w="4" h="19">
                    <a:moveTo>
                      <a:pt x="2" y="19"/>
                    </a:moveTo>
                    <a:lnTo>
                      <a:pt x="0" y="19"/>
                    </a:lnTo>
                    <a:lnTo>
                      <a:pt x="2" y="0"/>
                    </a:lnTo>
                    <a:lnTo>
                      <a:pt x="4"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0" name="Rectangle 81">
                <a:extLst>
                  <a:ext uri="{FF2B5EF4-FFF2-40B4-BE49-F238E27FC236}">
                    <a16:creationId xmlns:a16="http://schemas.microsoft.com/office/drawing/2014/main" id="{970CA18D-0B57-4A80-AD39-3F3552E5A84A}"/>
                  </a:ext>
                </a:extLst>
              </p:cNvPr>
              <p:cNvSpPr>
                <a:spLocks noChangeArrowheads="1"/>
              </p:cNvSpPr>
              <p:nvPr/>
            </p:nvSpPr>
            <p:spPr bwMode="auto">
              <a:xfrm>
                <a:off x="5839" y="2017"/>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1" name="Freeform 82">
                <a:extLst>
                  <a:ext uri="{FF2B5EF4-FFF2-40B4-BE49-F238E27FC236}">
                    <a16:creationId xmlns:a16="http://schemas.microsoft.com/office/drawing/2014/main" id="{9A235E84-6185-4B82-9943-87E7A18C8CAF}"/>
                  </a:ext>
                </a:extLst>
              </p:cNvPr>
              <p:cNvSpPr>
                <a:spLocks/>
              </p:cNvSpPr>
              <p:nvPr/>
            </p:nvSpPr>
            <p:spPr bwMode="auto">
              <a:xfrm>
                <a:off x="5822" y="2000"/>
                <a:ext cx="19" cy="5"/>
              </a:xfrm>
              <a:custGeom>
                <a:avLst/>
                <a:gdLst>
                  <a:gd name="T0" fmla="*/ 0 w 19"/>
                  <a:gd name="T1" fmla="*/ 5 h 5"/>
                  <a:gd name="T2" fmla="*/ 0 w 19"/>
                  <a:gd name="T3" fmla="*/ 3 h 5"/>
                  <a:gd name="T4" fmla="*/ 19 w 19"/>
                  <a:gd name="T5" fmla="*/ 0 h 5"/>
                  <a:gd name="T6" fmla="*/ 19 w 19"/>
                  <a:gd name="T7" fmla="*/ 3 h 5"/>
                  <a:gd name="T8" fmla="*/ 0 w 19"/>
                  <a:gd name="T9" fmla="*/ 5 h 5"/>
                </a:gdLst>
                <a:ahLst/>
                <a:cxnLst>
                  <a:cxn ang="0">
                    <a:pos x="T0" y="T1"/>
                  </a:cxn>
                  <a:cxn ang="0">
                    <a:pos x="T2" y="T3"/>
                  </a:cxn>
                  <a:cxn ang="0">
                    <a:pos x="T4" y="T5"/>
                  </a:cxn>
                  <a:cxn ang="0">
                    <a:pos x="T6" y="T7"/>
                  </a:cxn>
                  <a:cxn ang="0">
                    <a:pos x="T8" y="T9"/>
                  </a:cxn>
                </a:cxnLst>
                <a:rect l="0" t="0" r="r" b="b"/>
                <a:pathLst>
                  <a:path w="19" h="5">
                    <a:moveTo>
                      <a:pt x="0" y="5"/>
                    </a:moveTo>
                    <a:lnTo>
                      <a:pt x="0" y="3"/>
                    </a:lnTo>
                    <a:lnTo>
                      <a:pt x="19" y="0"/>
                    </a:lnTo>
                    <a:lnTo>
                      <a:pt x="19" y="3"/>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2" name="Freeform 83">
                <a:extLst>
                  <a:ext uri="{FF2B5EF4-FFF2-40B4-BE49-F238E27FC236}">
                    <a16:creationId xmlns:a16="http://schemas.microsoft.com/office/drawing/2014/main" id="{EB35F780-2E6D-402A-8026-CF240BA7C476}"/>
                  </a:ext>
                </a:extLst>
              </p:cNvPr>
              <p:cNvSpPr>
                <a:spLocks/>
              </p:cNvSpPr>
              <p:nvPr/>
            </p:nvSpPr>
            <p:spPr bwMode="auto">
              <a:xfrm>
                <a:off x="5731" y="1910"/>
                <a:ext cx="120" cy="119"/>
              </a:xfrm>
              <a:custGeom>
                <a:avLst/>
                <a:gdLst>
                  <a:gd name="T0" fmla="*/ 0 w 120"/>
                  <a:gd name="T1" fmla="*/ 119 h 119"/>
                  <a:gd name="T2" fmla="*/ 0 w 120"/>
                  <a:gd name="T3" fmla="*/ 119 h 119"/>
                  <a:gd name="T4" fmla="*/ 117 w 120"/>
                  <a:gd name="T5" fmla="*/ 0 h 119"/>
                  <a:gd name="T6" fmla="*/ 120 w 120"/>
                  <a:gd name="T7" fmla="*/ 2 h 119"/>
                  <a:gd name="T8" fmla="*/ 0 w 120"/>
                  <a:gd name="T9" fmla="*/ 119 h 119"/>
                </a:gdLst>
                <a:ahLst/>
                <a:cxnLst>
                  <a:cxn ang="0">
                    <a:pos x="T0" y="T1"/>
                  </a:cxn>
                  <a:cxn ang="0">
                    <a:pos x="T2" y="T3"/>
                  </a:cxn>
                  <a:cxn ang="0">
                    <a:pos x="T4" y="T5"/>
                  </a:cxn>
                  <a:cxn ang="0">
                    <a:pos x="T6" y="T7"/>
                  </a:cxn>
                  <a:cxn ang="0">
                    <a:pos x="T8" y="T9"/>
                  </a:cxn>
                </a:cxnLst>
                <a:rect l="0" t="0" r="r" b="b"/>
                <a:pathLst>
                  <a:path w="120" h="119">
                    <a:moveTo>
                      <a:pt x="0" y="119"/>
                    </a:moveTo>
                    <a:lnTo>
                      <a:pt x="0" y="119"/>
                    </a:lnTo>
                    <a:lnTo>
                      <a:pt x="117" y="0"/>
                    </a:lnTo>
                    <a:lnTo>
                      <a:pt x="120" y="2"/>
                    </a:lnTo>
                    <a:lnTo>
                      <a:pt x="0"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3" name="Freeform 84">
                <a:extLst>
                  <a:ext uri="{FF2B5EF4-FFF2-40B4-BE49-F238E27FC236}">
                    <a16:creationId xmlns:a16="http://schemas.microsoft.com/office/drawing/2014/main" id="{465AF3A0-94F3-4DDA-8236-FFE14065F174}"/>
                  </a:ext>
                </a:extLst>
              </p:cNvPr>
              <p:cNvSpPr>
                <a:spLocks noEditPoints="1"/>
              </p:cNvSpPr>
              <p:nvPr/>
            </p:nvSpPr>
            <p:spPr bwMode="auto">
              <a:xfrm>
                <a:off x="5698" y="2024"/>
                <a:ext cx="38" cy="38"/>
              </a:xfrm>
              <a:custGeom>
                <a:avLst/>
                <a:gdLst>
                  <a:gd name="T0" fmla="*/ 0 w 38"/>
                  <a:gd name="T1" fmla="*/ 38 h 38"/>
                  <a:gd name="T2" fmla="*/ 9 w 38"/>
                  <a:gd name="T3" fmla="*/ 10 h 38"/>
                  <a:gd name="T4" fmla="*/ 38 w 38"/>
                  <a:gd name="T5" fmla="*/ 0 h 38"/>
                  <a:gd name="T6" fmla="*/ 29 w 38"/>
                  <a:gd name="T7" fmla="*/ 29 h 38"/>
                  <a:gd name="T8" fmla="*/ 0 w 38"/>
                  <a:gd name="T9" fmla="*/ 38 h 38"/>
                  <a:gd name="T10" fmla="*/ 12 w 38"/>
                  <a:gd name="T11" fmla="*/ 12 h 38"/>
                  <a:gd name="T12" fmla="*/ 5 w 38"/>
                  <a:gd name="T13" fmla="*/ 33 h 38"/>
                  <a:gd name="T14" fmla="*/ 26 w 38"/>
                  <a:gd name="T15" fmla="*/ 26 h 38"/>
                  <a:gd name="T16" fmla="*/ 33 w 38"/>
                  <a:gd name="T17" fmla="*/ 5 h 38"/>
                  <a:gd name="T18" fmla="*/ 12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10"/>
                    </a:lnTo>
                    <a:lnTo>
                      <a:pt x="38" y="0"/>
                    </a:lnTo>
                    <a:lnTo>
                      <a:pt x="29" y="29"/>
                    </a:lnTo>
                    <a:lnTo>
                      <a:pt x="0" y="38"/>
                    </a:lnTo>
                    <a:close/>
                    <a:moveTo>
                      <a:pt x="12" y="12"/>
                    </a:moveTo>
                    <a:lnTo>
                      <a:pt x="5" y="33"/>
                    </a:lnTo>
                    <a:lnTo>
                      <a:pt x="26" y="26"/>
                    </a:lnTo>
                    <a:lnTo>
                      <a:pt x="33" y="5"/>
                    </a:lnTo>
                    <a:lnTo>
                      <a:pt x="1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4" name="Rectangle 85">
                <a:extLst>
                  <a:ext uri="{FF2B5EF4-FFF2-40B4-BE49-F238E27FC236}">
                    <a16:creationId xmlns:a16="http://schemas.microsoft.com/office/drawing/2014/main" id="{D706CB38-8D28-43C2-9946-79A83BF663DB}"/>
                  </a:ext>
                </a:extLst>
              </p:cNvPr>
              <p:cNvSpPr>
                <a:spLocks noChangeArrowheads="1"/>
              </p:cNvSpPr>
              <p:nvPr/>
            </p:nvSpPr>
            <p:spPr bwMode="auto">
              <a:xfrm>
                <a:off x="5741" y="2019"/>
                <a:ext cx="2"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5" name="Freeform 86">
                <a:extLst>
                  <a:ext uri="{FF2B5EF4-FFF2-40B4-BE49-F238E27FC236}">
                    <a16:creationId xmlns:a16="http://schemas.microsoft.com/office/drawing/2014/main" id="{1F4219E6-53A4-4130-B8FB-1E48911AEFD2}"/>
                  </a:ext>
                </a:extLst>
              </p:cNvPr>
              <p:cNvSpPr>
                <a:spLocks/>
              </p:cNvSpPr>
              <p:nvPr/>
            </p:nvSpPr>
            <p:spPr bwMode="auto">
              <a:xfrm>
                <a:off x="5755" y="2003"/>
                <a:ext cx="5" cy="19"/>
              </a:xfrm>
              <a:custGeom>
                <a:avLst/>
                <a:gdLst>
                  <a:gd name="T0" fmla="*/ 3 w 5"/>
                  <a:gd name="T1" fmla="*/ 19 h 19"/>
                  <a:gd name="T2" fmla="*/ 0 w 5"/>
                  <a:gd name="T3" fmla="*/ 0 h 19"/>
                  <a:gd name="T4" fmla="*/ 3 w 5"/>
                  <a:gd name="T5" fmla="*/ 0 h 19"/>
                  <a:gd name="T6" fmla="*/ 5 w 5"/>
                  <a:gd name="T7" fmla="*/ 19 h 19"/>
                  <a:gd name="T8" fmla="*/ 3 w 5"/>
                  <a:gd name="T9" fmla="*/ 19 h 19"/>
                </a:gdLst>
                <a:ahLst/>
                <a:cxnLst>
                  <a:cxn ang="0">
                    <a:pos x="T0" y="T1"/>
                  </a:cxn>
                  <a:cxn ang="0">
                    <a:pos x="T2" y="T3"/>
                  </a:cxn>
                  <a:cxn ang="0">
                    <a:pos x="T4" y="T5"/>
                  </a:cxn>
                  <a:cxn ang="0">
                    <a:pos x="T6" y="T7"/>
                  </a:cxn>
                  <a:cxn ang="0">
                    <a:pos x="T8" y="T9"/>
                  </a:cxn>
                </a:cxnLst>
                <a:rect l="0" t="0" r="r" b="b"/>
                <a:pathLst>
                  <a:path w="5" h="19">
                    <a:moveTo>
                      <a:pt x="3" y="19"/>
                    </a:moveTo>
                    <a:lnTo>
                      <a:pt x="0" y="0"/>
                    </a:lnTo>
                    <a:lnTo>
                      <a:pt x="3" y="0"/>
                    </a:lnTo>
                    <a:lnTo>
                      <a:pt x="5" y="19"/>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6" name="Rectangle 87">
                <a:extLst>
                  <a:ext uri="{FF2B5EF4-FFF2-40B4-BE49-F238E27FC236}">
                    <a16:creationId xmlns:a16="http://schemas.microsoft.com/office/drawing/2014/main" id="{566EEC10-91A1-40E7-9FE1-4C2B81EBC5DA}"/>
                  </a:ext>
                </a:extLst>
              </p:cNvPr>
              <p:cNvSpPr>
                <a:spLocks noChangeArrowheads="1"/>
              </p:cNvSpPr>
              <p:nvPr/>
            </p:nvSpPr>
            <p:spPr bwMode="auto">
              <a:xfrm>
                <a:off x="5715" y="2017"/>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7" name="Freeform 88">
                <a:extLst>
                  <a:ext uri="{FF2B5EF4-FFF2-40B4-BE49-F238E27FC236}">
                    <a16:creationId xmlns:a16="http://schemas.microsoft.com/office/drawing/2014/main" id="{B63704E0-0604-4114-999A-37E508A1EA02}"/>
                  </a:ext>
                </a:extLst>
              </p:cNvPr>
              <p:cNvSpPr>
                <a:spLocks/>
              </p:cNvSpPr>
              <p:nvPr/>
            </p:nvSpPr>
            <p:spPr bwMode="auto">
              <a:xfrm>
                <a:off x="5739" y="2000"/>
                <a:ext cx="19" cy="5"/>
              </a:xfrm>
              <a:custGeom>
                <a:avLst/>
                <a:gdLst>
                  <a:gd name="T0" fmla="*/ 19 w 19"/>
                  <a:gd name="T1" fmla="*/ 5 h 5"/>
                  <a:gd name="T2" fmla="*/ 0 w 19"/>
                  <a:gd name="T3" fmla="*/ 3 h 5"/>
                  <a:gd name="T4" fmla="*/ 0 w 19"/>
                  <a:gd name="T5" fmla="*/ 0 h 5"/>
                  <a:gd name="T6" fmla="*/ 19 w 19"/>
                  <a:gd name="T7" fmla="*/ 3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3"/>
                    </a:lnTo>
                    <a:lnTo>
                      <a:pt x="0" y="0"/>
                    </a:lnTo>
                    <a:lnTo>
                      <a:pt x="19" y="3"/>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8" name="Freeform 89">
                <a:extLst>
                  <a:ext uri="{FF2B5EF4-FFF2-40B4-BE49-F238E27FC236}">
                    <a16:creationId xmlns:a16="http://schemas.microsoft.com/office/drawing/2014/main" id="{14959F75-B76D-4C5C-B3BF-67E7A94D1DC0}"/>
                  </a:ext>
                </a:extLst>
              </p:cNvPr>
              <p:cNvSpPr>
                <a:spLocks noEditPoints="1"/>
              </p:cNvSpPr>
              <p:nvPr/>
            </p:nvSpPr>
            <p:spPr bwMode="auto">
              <a:xfrm>
                <a:off x="5844" y="1879"/>
                <a:ext cx="38" cy="38"/>
              </a:xfrm>
              <a:custGeom>
                <a:avLst/>
                <a:gdLst>
                  <a:gd name="T0" fmla="*/ 0 w 38"/>
                  <a:gd name="T1" fmla="*/ 38 h 38"/>
                  <a:gd name="T2" fmla="*/ 9 w 38"/>
                  <a:gd name="T3" fmla="*/ 9 h 38"/>
                  <a:gd name="T4" fmla="*/ 38 w 38"/>
                  <a:gd name="T5" fmla="*/ 0 h 38"/>
                  <a:gd name="T6" fmla="*/ 28 w 38"/>
                  <a:gd name="T7" fmla="*/ 28 h 38"/>
                  <a:gd name="T8" fmla="*/ 0 w 38"/>
                  <a:gd name="T9" fmla="*/ 38 h 38"/>
                  <a:gd name="T10" fmla="*/ 11 w 38"/>
                  <a:gd name="T11" fmla="*/ 12 h 38"/>
                  <a:gd name="T12" fmla="*/ 4 w 38"/>
                  <a:gd name="T13" fmla="*/ 33 h 38"/>
                  <a:gd name="T14" fmla="*/ 26 w 38"/>
                  <a:gd name="T15" fmla="*/ 26 h 38"/>
                  <a:gd name="T16" fmla="*/ 33 w 38"/>
                  <a:gd name="T17" fmla="*/ 5 h 38"/>
                  <a:gd name="T18" fmla="*/ 11 w 38"/>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8">
                    <a:moveTo>
                      <a:pt x="0" y="38"/>
                    </a:moveTo>
                    <a:lnTo>
                      <a:pt x="9" y="9"/>
                    </a:lnTo>
                    <a:lnTo>
                      <a:pt x="38" y="0"/>
                    </a:lnTo>
                    <a:lnTo>
                      <a:pt x="28" y="28"/>
                    </a:lnTo>
                    <a:lnTo>
                      <a:pt x="0" y="38"/>
                    </a:lnTo>
                    <a:close/>
                    <a:moveTo>
                      <a:pt x="11" y="12"/>
                    </a:moveTo>
                    <a:lnTo>
                      <a:pt x="4" y="33"/>
                    </a:lnTo>
                    <a:lnTo>
                      <a:pt x="26" y="26"/>
                    </a:lnTo>
                    <a:lnTo>
                      <a:pt x="33" y="5"/>
                    </a:lnTo>
                    <a:lnTo>
                      <a:pt x="11"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19" name="Rectangle 90">
                <a:extLst>
                  <a:ext uri="{FF2B5EF4-FFF2-40B4-BE49-F238E27FC236}">
                    <a16:creationId xmlns:a16="http://schemas.microsoft.com/office/drawing/2014/main" id="{747D529A-974C-4856-9594-AA01993575B6}"/>
                  </a:ext>
                </a:extLst>
              </p:cNvPr>
              <p:cNvSpPr>
                <a:spLocks noChangeArrowheads="1"/>
              </p:cNvSpPr>
              <p:nvPr/>
            </p:nvSpPr>
            <p:spPr bwMode="auto">
              <a:xfrm>
                <a:off x="5839" y="1922"/>
                <a:ext cx="26"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0" name="Freeform 91">
                <a:extLst>
                  <a:ext uri="{FF2B5EF4-FFF2-40B4-BE49-F238E27FC236}">
                    <a16:creationId xmlns:a16="http://schemas.microsoft.com/office/drawing/2014/main" id="{B3FE8876-CC65-4135-A7AC-7BC97F1D6830}"/>
                  </a:ext>
                </a:extLst>
              </p:cNvPr>
              <p:cNvSpPr>
                <a:spLocks/>
              </p:cNvSpPr>
              <p:nvPr/>
            </p:nvSpPr>
            <p:spPr bwMode="auto">
              <a:xfrm>
                <a:off x="5822" y="1936"/>
                <a:ext cx="19" cy="5"/>
              </a:xfrm>
              <a:custGeom>
                <a:avLst/>
                <a:gdLst>
                  <a:gd name="T0" fmla="*/ 19 w 19"/>
                  <a:gd name="T1" fmla="*/ 5 h 5"/>
                  <a:gd name="T2" fmla="*/ 0 w 19"/>
                  <a:gd name="T3" fmla="*/ 2 h 5"/>
                  <a:gd name="T4" fmla="*/ 0 w 19"/>
                  <a:gd name="T5" fmla="*/ 0 h 5"/>
                  <a:gd name="T6" fmla="*/ 19 w 19"/>
                  <a:gd name="T7" fmla="*/ 2 h 5"/>
                  <a:gd name="T8" fmla="*/ 19 w 19"/>
                  <a:gd name="T9" fmla="*/ 5 h 5"/>
                </a:gdLst>
                <a:ahLst/>
                <a:cxnLst>
                  <a:cxn ang="0">
                    <a:pos x="T0" y="T1"/>
                  </a:cxn>
                  <a:cxn ang="0">
                    <a:pos x="T2" y="T3"/>
                  </a:cxn>
                  <a:cxn ang="0">
                    <a:pos x="T4" y="T5"/>
                  </a:cxn>
                  <a:cxn ang="0">
                    <a:pos x="T6" y="T7"/>
                  </a:cxn>
                  <a:cxn ang="0">
                    <a:pos x="T8" y="T9"/>
                  </a:cxn>
                </a:cxnLst>
                <a:rect l="0" t="0" r="r" b="b"/>
                <a:pathLst>
                  <a:path w="19" h="5">
                    <a:moveTo>
                      <a:pt x="19" y="5"/>
                    </a:moveTo>
                    <a:lnTo>
                      <a:pt x="0" y="2"/>
                    </a:lnTo>
                    <a:lnTo>
                      <a:pt x="0" y="0"/>
                    </a:lnTo>
                    <a:lnTo>
                      <a:pt x="19" y="2"/>
                    </a:lnTo>
                    <a:lnTo>
                      <a:pt x="19"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1" name="Rectangle 92">
                <a:extLst>
                  <a:ext uri="{FF2B5EF4-FFF2-40B4-BE49-F238E27FC236}">
                    <a16:creationId xmlns:a16="http://schemas.microsoft.com/office/drawing/2014/main" id="{509A4E75-8787-48C5-B908-F6A0A8C4688C}"/>
                  </a:ext>
                </a:extLst>
              </p:cNvPr>
              <p:cNvSpPr>
                <a:spLocks noChangeArrowheads="1"/>
              </p:cNvSpPr>
              <p:nvPr/>
            </p:nvSpPr>
            <p:spPr bwMode="auto">
              <a:xfrm>
                <a:off x="5836" y="1896"/>
                <a:ext cx="3" cy="2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2" name="Freeform 93">
                <a:extLst>
                  <a:ext uri="{FF2B5EF4-FFF2-40B4-BE49-F238E27FC236}">
                    <a16:creationId xmlns:a16="http://schemas.microsoft.com/office/drawing/2014/main" id="{EA443471-E5F2-41B7-B40F-9FFF0CFE7982}"/>
                  </a:ext>
                </a:extLst>
              </p:cNvPr>
              <p:cNvSpPr>
                <a:spLocks/>
              </p:cNvSpPr>
              <p:nvPr/>
            </p:nvSpPr>
            <p:spPr bwMode="auto">
              <a:xfrm>
                <a:off x="5820" y="1919"/>
                <a:ext cx="4" cy="19"/>
              </a:xfrm>
              <a:custGeom>
                <a:avLst/>
                <a:gdLst>
                  <a:gd name="T0" fmla="*/ 2 w 4"/>
                  <a:gd name="T1" fmla="*/ 19 h 19"/>
                  <a:gd name="T2" fmla="*/ 0 w 4"/>
                  <a:gd name="T3" fmla="*/ 0 h 19"/>
                  <a:gd name="T4" fmla="*/ 2 w 4"/>
                  <a:gd name="T5" fmla="*/ 0 h 19"/>
                  <a:gd name="T6" fmla="*/ 4 w 4"/>
                  <a:gd name="T7" fmla="*/ 19 h 19"/>
                  <a:gd name="T8" fmla="*/ 2 w 4"/>
                  <a:gd name="T9" fmla="*/ 19 h 19"/>
                </a:gdLst>
                <a:ahLst/>
                <a:cxnLst>
                  <a:cxn ang="0">
                    <a:pos x="T0" y="T1"/>
                  </a:cxn>
                  <a:cxn ang="0">
                    <a:pos x="T2" y="T3"/>
                  </a:cxn>
                  <a:cxn ang="0">
                    <a:pos x="T4" y="T5"/>
                  </a:cxn>
                  <a:cxn ang="0">
                    <a:pos x="T6" y="T7"/>
                  </a:cxn>
                  <a:cxn ang="0">
                    <a:pos x="T8" y="T9"/>
                  </a:cxn>
                </a:cxnLst>
                <a:rect l="0" t="0" r="r" b="b"/>
                <a:pathLst>
                  <a:path w="4" h="19">
                    <a:moveTo>
                      <a:pt x="2" y="19"/>
                    </a:moveTo>
                    <a:lnTo>
                      <a:pt x="0" y="0"/>
                    </a:lnTo>
                    <a:lnTo>
                      <a:pt x="2" y="0"/>
                    </a:lnTo>
                    <a:lnTo>
                      <a:pt x="4" y="19"/>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3" name="Freeform 94">
                <a:extLst>
                  <a:ext uri="{FF2B5EF4-FFF2-40B4-BE49-F238E27FC236}">
                    <a16:creationId xmlns:a16="http://schemas.microsoft.com/office/drawing/2014/main" id="{117F0F48-497B-42DC-9CCF-42A72C825645}"/>
                  </a:ext>
                </a:extLst>
              </p:cNvPr>
              <p:cNvSpPr>
                <a:spLocks noEditPoints="1"/>
              </p:cNvSpPr>
              <p:nvPr/>
            </p:nvSpPr>
            <p:spPr bwMode="auto">
              <a:xfrm>
                <a:off x="5748" y="1929"/>
                <a:ext cx="84" cy="83"/>
              </a:xfrm>
              <a:custGeom>
                <a:avLst/>
                <a:gdLst>
                  <a:gd name="T0" fmla="*/ 26 w 84"/>
                  <a:gd name="T1" fmla="*/ 83 h 83"/>
                  <a:gd name="T2" fmla="*/ 24 w 84"/>
                  <a:gd name="T3" fmla="*/ 59 h 83"/>
                  <a:gd name="T4" fmla="*/ 2 w 84"/>
                  <a:gd name="T5" fmla="*/ 59 h 83"/>
                  <a:gd name="T6" fmla="*/ 17 w 84"/>
                  <a:gd name="T7" fmla="*/ 40 h 83"/>
                  <a:gd name="T8" fmla="*/ 0 w 84"/>
                  <a:gd name="T9" fmla="*/ 24 h 83"/>
                  <a:gd name="T10" fmla="*/ 26 w 84"/>
                  <a:gd name="T11" fmla="*/ 26 h 83"/>
                  <a:gd name="T12" fmla="*/ 26 w 84"/>
                  <a:gd name="T13" fmla="*/ 0 h 83"/>
                  <a:gd name="T14" fmla="*/ 41 w 84"/>
                  <a:gd name="T15" fmla="*/ 17 h 83"/>
                  <a:gd name="T16" fmla="*/ 60 w 84"/>
                  <a:gd name="T17" fmla="*/ 0 h 83"/>
                  <a:gd name="T18" fmla="*/ 62 w 84"/>
                  <a:gd name="T19" fmla="*/ 21 h 83"/>
                  <a:gd name="T20" fmla="*/ 84 w 84"/>
                  <a:gd name="T21" fmla="*/ 26 h 83"/>
                  <a:gd name="T22" fmla="*/ 69 w 84"/>
                  <a:gd name="T23" fmla="*/ 43 h 83"/>
                  <a:gd name="T24" fmla="*/ 79 w 84"/>
                  <a:gd name="T25" fmla="*/ 57 h 83"/>
                  <a:gd name="T26" fmla="*/ 57 w 84"/>
                  <a:gd name="T27" fmla="*/ 57 h 83"/>
                  <a:gd name="T28" fmla="*/ 57 w 84"/>
                  <a:gd name="T29" fmla="*/ 78 h 83"/>
                  <a:gd name="T30" fmla="*/ 43 w 84"/>
                  <a:gd name="T31" fmla="*/ 69 h 83"/>
                  <a:gd name="T32" fmla="*/ 26 w 84"/>
                  <a:gd name="T33" fmla="*/ 83 h 83"/>
                  <a:gd name="T34" fmla="*/ 7 w 84"/>
                  <a:gd name="T35" fmla="*/ 57 h 83"/>
                  <a:gd name="T36" fmla="*/ 26 w 84"/>
                  <a:gd name="T37" fmla="*/ 57 h 83"/>
                  <a:gd name="T38" fmla="*/ 29 w 84"/>
                  <a:gd name="T39" fmla="*/ 76 h 83"/>
                  <a:gd name="T40" fmla="*/ 43 w 84"/>
                  <a:gd name="T41" fmla="*/ 66 h 83"/>
                  <a:gd name="T42" fmla="*/ 55 w 84"/>
                  <a:gd name="T43" fmla="*/ 74 h 83"/>
                  <a:gd name="T44" fmla="*/ 55 w 84"/>
                  <a:gd name="T45" fmla="*/ 55 h 83"/>
                  <a:gd name="T46" fmla="*/ 74 w 84"/>
                  <a:gd name="T47" fmla="*/ 55 h 83"/>
                  <a:gd name="T48" fmla="*/ 67 w 84"/>
                  <a:gd name="T49" fmla="*/ 43 h 83"/>
                  <a:gd name="T50" fmla="*/ 79 w 84"/>
                  <a:gd name="T51" fmla="*/ 26 h 83"/>
                  <a:gd name="T52" fmla="*/ 57 w 84"/>
                  <a:gd name="T53" fmla="*/ 24 h 83"/>
                  <a:gd name="T54" fmla="*/ 57 w 84"/>
                  <a:gd name="T55" fmla="*/ 7 h 83"/>
                  <a:gd name="T56" fmla="*/ 41 w 84"/>
                  <a:gd name="T57" fmla="*/ 19 h 83"/>
                  <a:gd name="T58" fmla="*/ 29 w 84"/>
                  <a:gd name="T59" fmla="*/ 7 h 83"/>
                  <a:gd name="T60" fmla="*/ 29 w 84"/>
                  <a:gd name="T61" fmla="*/ 28 h 83"/>
                  <a:gd name="T62" fmla="*/ 7 w 84"/>
                  <a:gd name="T63" fmla="*/ 28 h 83"/>
                  <a:gd name="T64" fmla="*/ 19 w 84"/>
                  <a:gd name="T65" fmla="*/ 40 h 83"/>
                  <a:gd name="T66" fmla="*/ 7 w 84"/>
                  <a:gd name="T67" fmla="*/ 5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4" h="83">
                    <a:moveTo>
                      <a:pt x="26" y="83"/>
                    </a:moveTo>
                    <a:lnTo>
                      <a:pt x="24" y="59"/>
                    </a:lnTo>
                    <a:lnTo>
                      <a:pt x="2" y="59"/>
                    </a:lnTo>
                    <a:lnTo>
                      <a:pt x="17" y="40"/>
                    </a:lnTo>
                    <a:lnTo>
                      <a:pt x="0" y="24"/>
                    </a:lnTo>
                    <a:lnTo>
                      <a:pt x="26" y="26"/>
                    </a:lnTo>
                    <a:lnTo>
                      <a:pt x="26" y="0"/>
                    </a:lnTo>
                    <a:lnTo>
                      <a:pt x="41" y="17"/>
                    </a:lnTo>
                    <a:lnTo>
                      <a:pt x="60" y="0"/>
                    </a:lnTo>
                    <a:lnTo>
                      <a:pt x="62" y="21"/>
                    </a:lnTo>
                    <a:lnTo>
                      <a:pt x="84" y="26"/>
                    </a:lnTo>
                    <a:lnTo>
                      <a:pt x="69" y="43"/>
                    </a:lnTo>
                    <a:lnTo>
                      <a:pt x="79" y="57"/>
                    </a:lnTo>
                    <a:lnTo>
                      <a:pt x="57" y="57"/>
                    </a:lnTo>
                    <a:lnTo>
                      <a:pt x="57" y="78"/>
                    </a:lnTo>
                    <a:lnTo>
                      <a:pt x="43" y="69"/>
                    </a:lnTo>
                    <a:lnTo>
                      <a:pt x="26" y="83"/>
                    </a:lnTo>
                    <a:close/>
                    <a:moveTo>
                      <a:pt x="7" y="57"/>
                    </a:moveTo>
                    <a:lnTo>
                      <a:pt x="26" y="57"/>
                    </a:lnTo>
                    <a:lnTo>
                      <a:pt x="29" y="76"/>
                    </a:lnTo>
                    <a:lnTo>
                      <a:pt x="43" y="66"/>
                    </a:lnTo>
                    <a:lnTo>
                      <a:pt x="55" y="74"/>
                    </a:lnTo>
                    <a:lnTo>
                      <a:pt x="55" y="55"/>
                    </a:lnTo>
                    <a:lnTo>
                      <a:pt x="74" y="55"/>
                    </a:lnTo>
                    <a:lnTo>
                      <a:pt x="67" y="43"/>
                    </a:lnTo>
                    <a:lnTo>
                      <a:pt x="79" y="26"/>
                    </a:lnTo>
                    <a:lnTo>
                      <a:pt x="57" y="24"/>
                    </a:lnTo>
                    <a:lnTo>
                      <a:pt x="57" y="7"/>
                    </a:lnTo>
                    <a:lnTo>
                      <a:pt x="41" y="19"/>
                    </a:lnTo>
                    <a:lnTo>
                      <a:pt x="29" y="7"/>
                    </a:lnTo>
                    <a:lnTo>
                      <a:pt x="29" y="28"/>
                    </a:lnTo>
                    <a:lnTo>
                      <a:pt x="7" y="28"/>
                    </a:lnTo>
                    <a:lnTo>
                      <a:pt x="19" y="40"/>
                    </a:lnTo>
                    <a:lnTo>
                      <a:pt x="7"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4" name="Freeform 95">
                <a:extLst>
                  <a:ext uri="{FF2B5EF4-FFF2-40B4-BE49-F238E27FC236}">
                    <a16:creationId xmlns:a16="http://schemas.microsoft.com/office/drawing/2014/main" id="{F2B734D0-0ECA-47B1-A28F-84CE659064BB}"/>
                  </a:ext>
                </a:extLst>
              </p:cNvPr>
              <p:cNvSpPr>
                <a:spLocks noEditPoints="1"/>
              </p:cNvSpPr>
              <p:nvPr/>
            </p:nvSpPr>
            <p:spPr bwMode="auto">
              <a:xfrm>
                <a:off x="5901" y="2362"/>
                <a:ext cx="19" cy="9"/>
              </a:xfrm>
              <a:custGeom>
                <a:avLst/>
                <a:gdLst>
                  <a:gd name="T0" fmla="*/ 9 w 19"/>
                  <a:gd name="T1" fmla="*/ 9 h 9"/>
                  <a:gd name="T2" fmla="*/ 0 w 19"/>
                  <a:gd name="T3" fmla="*/ 5 h 9"/>
                  <a:gd name="T4" fmla="*/ 9 w 19"/>
                  <a:gd name="T5" fmla="*/ 0 h 9"/>
                  <a:gd name="T6" fmla="*/ 19 w 19"/>
                  <a:gd name="T7" fmla="*/ 5 h 9"/>
                  <a:gd name="T8" fmla="*/ 9 w 19"/>
                  <a:gd name="T9" fmla="*/ 9 h 9"/>
                  <a:gd name="T10" fmla="*/ 2 w 19"/>
                  <a:gd name="T11" fmla="*/ 5 h 9"/>
                  <a:gd name="T12" fmla="*/ 9 w 19"/>
                  <a:gd name="T13" fmla="*/ 9 h 9"/>
                  <a:gd name="T14" fmla="*/ 17 w 19"/>
                  <a:gd name="T15" fmla="*/ 5 h 9"/>
                  <a:gd name="T16" fmla="*/ 9 w 19"/>
                  <a:gd name="T17" fmla="*/ 0 h 9"/>
                  <a:gd name="T18" fmla="*/ 2 w 19"/>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9" y="9"/>
                    </a:moveTo>
                    <a:lnTo>
                      <a:pt x="0" y="5"/>
                    </a:lnTo>
                    <a:lnTo>
                      <a:pt x="9" y="0"/>
                    </a:lnTo>
                    <a:lnTo>
                      <a:pt x="19" y="5"/>
                    </a:lnTo>
                    <a:lnTo>
                      <a:pt x="9" y="9"/>
                    </a:lnTo>
                    <a:close/>
                    <a:moveTo>
                      <a:pt x="2" y="5"/>
                    </a:moveTo>
                    <a:lnTo>
                      <a:pt x="9" y="9"/>
                    </a:lnTo>
                    <a:lnTo>
                      <a:pt x="17" y="5"/>
                    </a:lnTo>
                    <a:lnTo>
                      <a:pt x="9"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5" name="Rectangle 96">
                <a:extLst>
                  <a:ext uri="{FF2B5EF4-FFF2-40B4-BE49-F238E27FC236}">
                    <a16:creationId xmlns:a16="http://schemas.microsoft.com/office/drawing/2014/main" id="{397ACC35-F3BE-4640-ABC7-A98373EABDC0}"/>
                  </a:ext>
                </a:extLst>
              </p:cNvPr>
              <p:cNvSpPr>
                <a:spLocks noChangeArrowheads="1"/>
              </p:cNvSpPr>
              <p:nvPr/>
            </p:nvSpPr>
            <p:spPr bwMode="auto">
              <a:xfrm>
                <a:off x="5870" y="2336"/>
                <a:ext cx="2" cy="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6" name="Freeform 97">
                <a:extLst>
                  <a:ext uri="{FF2B5EF4-FFF2-40B4-BE49-F238E27FC236}">
                    <a16:creationId xmlns:a16="http://schemas.microsoft.com/office/drawing/2014/main" id="{00557A21-E719-4AEB-A7BB-B39EAECE44DC}"/>
                  </a:ext>
                </a:extLst>
              </p:cNvPr>
              <p:cNvSpPr>
                <a:spLocks noEditPoints="1"/>
              </p:cNvSpPr>
              <p:nvPr/>
            </p:nvSpPr>
            <p:spPr bwMode="auto">
              <a:xfrm>
                <a:off x="5865" y="2317"/>
                <a:ext cx="12" cy="21"/>
              </a:xfrm>
              <a:custGeom>
                <a:avLst/>
                <a:gdLst>
                  <a:gd name="T0" fmla="*/ 5 w 12"/>
                  <a:gd name="T1" fmla="*/ 21 h 21"/>
                  <a:gd name="T2" fmla="*/ 0 w 12"/>
                  <a:gd name="T3" fmla="*/ 9 h 21"/>
                  <a:gd name="T4" fmla="*/ 5 w 12"/>
                  <a:gd name="T5" fmla="*/ 0 h 21"/>
                  <a:gd name="T6" fmla="*/ 12 w 12"/>
                  <a:gd name="T7" fmla="*/ 9 h 21"/>
                  <a:gd name="T8" fmla="*/ 5 w 12"/>
                  <a:gd name="T9" fmla="*/ 21 h 21"/>
                  <a:gd name="T10" fmla="*/ 2 w 12"/>
                  <a:gd name="T11" fmla="*/ 9 h 21"/>
                  <a:gd name="T12" fmla="*/ 5 w 12"/>
                  <a:gd name="T13" fmla="*/ 19 h 21"/>
                  <a:gd name="T14" fmla="*/ 10 w 12"/>
                  <a:gd name="T15" fmla="*/ 9 h 21"/>
                  <a:gd name="T16" fmla="*/ 5 w 12"/>
                  <a:gd name="T17" fmla="*/ 2 h 21"/>
                  <a:gd name="T18" fmla="*/ 2 w 12"/>
                  <a:gd name="T19"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1">
                    <a:moveTo>
                      <a:pt x="5" y="21"/>
                    </a:moveTo>
                    <a:lnTo>
                      <a:pt x="0" y="9"/>
                    </a:lnTo>
                    <a:lnTo>
                      <a:pt x="5" y="0"/>
                    </a:lnTo>
                    <a:lnTo>
                      <a:pt x="12" y="9"/>
                    </a:lnTo>
                    <a:lnTo>
                      <a:pt x="5" y="21"/>
                    </a:lnTo>
                    <a:close/>
                    <a:moveTo>
                      <a:pt x="2" y="9"/>
                    </a:moveTo>
                    <a:lnTo>
                      <a:pt x="5" y="19"/>
                    </a:lnTo>
                    <a:lnTo>
                      <a:pt x="10" y="9"/>
                    </a:lnTo>
                    <a:lnTo>
                      <a:pt x="5" y="2"/>
                    </a:lnTo>
                    <a:lnTo>
                      <a:pt x="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7" name="Freeform 98">
                <a:extLst>
                  <a:ext uri="{FF2B5EF4-FFF2-40B4-BE49-F238E27FC236}">
                    <a16:creationId xmlns:a16="http://schemas.microsoft.com/office/drawing/2014/main" id="{1C53CC79-7867-4983-8035-AB6E9FA833BE}"/>
                  </a:ext>
                </a:extLst>
              </p:cNvPr>
              <p:cNvSpPr>
                <a:spLocks/>
              </p:cNvSpPr>
              <p:nvPr/>
            </p:nvSpPr>
            <p:spPr bwMode="auto">
              <a:xfrm>
                <a:off x="5863" y="2333"/>
                <a:ext cx="9" cy="7"/>
              </a:xfrm>
              <a:custGeom>
                <a:avLst/>
                <a:gdLst>
                  <a:gd name="T0" fmla="*/ 7 w 9"/>
                  <a:gd name="T1" fmla="*/ 7 h 7"/>
                  <a:gd name="T2" fmla="*/ 0 w 9"/>
                  <a:gd name="T3" fmla="*/ 0 h 7"/>
                  <a:gd name="T4" fmla="*/ 0 w 9"/>
                  <a:gd name="T5" fmla="*/ 0 h 7"/>
                  <a:gd name="T6" fmla="*/ 9 w 9"/>
                  <a:gd name="T7" fmla="*/ 7 h 7"/>
                  <a:gd name="T8" fmla="*/ 7 w 9"/>
                  <a:gd name="T9" fmla="*/ 7 h 7"/>
                </a:gdLst>
                <a:ahLst/>
                <a:cxnLst>
                  <a:cxn ang="0">
                    <a:pos x="T0" y="T1"/>
                  </a:cxn>
                  <a:cxn ang="0">
                    <a:pos x="T2" y="T3"/>
                  </a:cxn>
                  <a:cxn ang="0">
                    <a:pos x="T4" y="T5"/>
                  </a:cxn>
                  <a:cxn ang="0">
                    <a:pos x="T6" y="T7"/>
                  </a:cxn>
                  <a:cxn ang="0">
                    <a:pos x="T8" y="T9"/>
                  </a:cxn>
                </a:cxnLst>
                <a:rect l="0" t="0" r="r" b="b"/>
                <a:pathLst>
                  <a:path w="9" h="7">
                    <a:moveTo>
                      <a:pt x="7" y="7"/>
                    </a:moveTo>
                    <a:lnTo>
                      <a:pt x="0" y="0"/>
                    </a:lnTo>
                    <a:lnTo>
                      <a:pt x="0" y="0"/>
                    </a:lnTo>
                    <a:lnTo>
                      <a:pt x="9"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8" name="Freeform 99">
                <a:extLst>
                  <a:ext uri="{FF2B5EF4-FFF2-40B4-BE49-F238E27FC236}">
                    <a16:creationId xmlns:a16="http://schemas.microsoft.com/office/drawing/2014/main" id="{0DE5162E-0840-4686-BF13-32B86C43B3CD}"/>
                  </a:ext>
                </a:extLst>
              </p:cNvPr>
              <p:cNvSpPr>
                <a:spLocks/>
              </p:cNvSpPr>
              <p:nvPr/>
            </p:nvSpPr>
            <p:spPr bwMode="auto">
              <a:xfrm>
                <a:off x="5865" y="2343"/>
                <a:ext cx="7" cy="7"/>
              </a:xfrm>
              <a:custGeom>
                <a:avLst/>
                <a:gdLst>
                  <a:gd name="T0" fmla="*/ 5 w 7"/>
                  <a:gd name="T1" fmla="*/ 7 h 7"/>
                  <a:gd name="T2" fmla="*/ 0 w 7"/>
                  <a:gd name="T3" fmla="*/ 2 h 7"/>
                  <a:gd name="T4" fmla="*/ 0 w 7"/>
                  <a:gd name="T5" fmla="*/ 0 h 7"/>
                  <a:gd name="T6" fmla="*/ 7 w 7"/>
                  <a:gd name="T7" fmla="*/ 5 h 7"/>
                  <a:gd name="T8" fmla="*/ 5 w 7"/>
                  <a:gd name="T9" fmla="*/ 7 h 7"/>
                </a:gdLst>
                <a:ahLst/>
                <a:cxnLst>
                  <a:cxn ang="0">
                    <a:pos x="T0" y="T1"/>
                  </a:cxn>
                  <a:cxn ang="0">
                    <a:pos x="T2" y="T3"/>
                  </a:cxn>
                  <a:cxn ang="0">
                    <a:pos x="T4" y="T5"/>
                  </a:cxn>
                  <a:cxn ang="0">
                    <a:pos x="T6" y="T7"/>
                  </a:cxn>
                  <a:cxn ang="0">
                    <a:pos x="T8" y="T9"/>
                  </a:cxn>
                </a:cxnLst>
                <a:rect l="0" t="0" r="r" b="b"/>
                <a:pathLst>
                  <a:path w="7" h="7">
                    <a:moveTo>
                      <a:pt x="5" y="7"/>
                    </a:moveTo>
                    <a:lnTo>
                      <a:pt x="0" y="2"/>
                    </a:lnTo>
                    <a:lnTo>
                      <a:pt x="0" y="0"/>
                    </a:lnTo>
                    <a:lnTo>
                      <a:pt x="7" y="5"/>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29" name="Freeform 100">
                <a:extLst>
                  <a:ext uri="{FF2B5EF4-FFF2-40B4-BE49-F238E27FC236}">
                    <a16:creationId xmlns:a16="http://schemas.microsoft.com/office/drawing/2014/main" id="{132A14CD-B7D8-46BB-802D-FFE70EDCE103}"/>
                  </a:ext>
                </a:extLst>
              </p:cNvPr>
              <p:cNvSpPr>
                <a:spLocks/>
              </p:cNvSpPr>
              <p:nvPr/>
            </p:nvSpPr>
            <p:spPr bwMode="auto">
              <a:xfrm>
                <a:off x="5870" y="2333"/>
                <a:ext cx="9" cy="7"/>
              </a:xfrm>
              <a:custGeom>
                <a:avLst/>
                <a:gdLst>
                  <a:gd name="T0" fmla="*/ 2 w 9"/>
                  <a:gd name="T1" fmla="*/ 7 h 7"/>
                  <a:gd name="T2" fmla="*/ 0 w 9"/>
                  <a:gd name="T3" fmla="*/ 7 h 7"/>
                  <a:gd name="T4" fmla="*/ 7 w 9"/>
                  <a:gd name="T5" fmla="*/ 0 h 7"/>
                  <a:gd name="T6" fmla="*/ 9 w 9"/>
                  <a:gd name="T7" fmla="*/ 0 h 7"/>
                  <a:gd name="T8" fmla="*/ 2 w 9"/>
                  <a:gd name="T9" fmla="*/ 7 h 7"/>
                </a:gdLst>
                <a:ahLst/>
                <a:cxnLst>
                  <a:cxn ang="0">
                    <a:pos x="T0" y="T1"/>
                  </a:cxn>
                  <a:cxn ang="0">
                    <a:pos x="T2" y="T3"/>
                  </a:cxn>
                  <a:cxn ang="0">
                    <a:pos x="T4" y="T5"/>
                  </a:cxn>
                  <a:cxn ang="0">
                    <a:pos x="T6" y="T7"/>
                  </a:cxn>
                  <a:cxn ang="0">
                    <a:pos x="T8" y="T9"/>
                  </a:cxn>
                </a:cxnLst>
                <a:rect l="0" t="0" r="r" b="b"/>
                <a:pathLst>
                  <a:path w="9" h="7">
                    <a:moveTo>
                      <a:pt x="2" y="7"/>
                    </a:moveTo>
                    <a:lnTo>
                      <a:pt x="0" y="7"/>
                    </a:lnTo>
                    <a:lnTo>
                      <a:pt x="7" y="0"/>
                    </a:lnTo>
                    <a:lnTo>
                      <a:pt x="9"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0" name="Freeform 101">
                <a:extLst>
                  <a:ext uri="{FF2B5EF4-FFF2-40B4-BE49-F238E27FC236}">
                    <a16:creationId xmlns:a16="http://schemas.microsoft.com/office/drawing/2014/main" id="{59B7CC91-A75C-48A5-BBEC-B749A69654B6}"/>
                  </a:ext>
                </a:extLst>
              </p:cNvPr>
              <p:cNvSpPr>
                <a:spLocks/>
              </p:cNvSpPr>
              <p:nvPr/>
            </p:nvSpPr>
            <p:spPr bwMode="auto">
              <a:xfrm>
                <a:off x="5870" y="2343"/>
                <a:ext cx="7" cy="7"/>
              </a:xfrm>
              <a:custGeom>
                <a:avLst/>
                <a:gdLst>
                  <a:gd name="T0" fmla="*/ 2 w 7"/>
                  <a:gd name="T1" fmla="*/ 7 h 7"/>
                  <a:gd name="T2" fmla="*/ 0 w 7"/>
                  <a:gd name="T3" fmla="*/ 5 h 7"/>
                  <a:gd name="T4" fmla="*/ 7 w 7"/>
                  <a:gd name="T5" fmla="*/ 0 h 7"/>
                  <a:gd name="T6" fmla="*/ 7 w 7"/>
                  <a:gd name="T7" fmla="*/ 2 h 7"/>
                  <a:gd name="T8" fmla="*/ 2 w 7"/>
                  <a:gd name="T9" fmla="*/ 7 h 7"/>
                </a:gdLst>
                <a:ahLst/>
                <a:cxnLst>
                  <a:cxn ang="0">
                    <a:pos x="T0" y="T1"/>
                  </a:cxn>
                  <a:cxn ang="0">
                    <a:pos x="T2" y="T3"/>
                  </a:cxn>
                  <a:cxn ang="0">
                    <a:pos x="T4" y="T5"/>
                  </a:cxn>
                  <a:cxn ang="0">
                    <a:pos x="T6" y="T7"/>
                  </a:cxn>
                  <a:cxn ang="0">
                    <a:pos x="T8" y="T9"/>
                  </a:cxn>
                </a:cxnLst>
                <a:rect l="0" t="0" r="r" b="b"/>
                <a:pathLst>
                  <a:path w="7" h="7">
                    <a:moveTo>
                      <a:pt x="2" y="7"/>
                    </a:moveTo>
                    <a:lnTo>
                      <a:pt x="0" y="5"/>
                    </a:lnTo>
                    <a:lnTo>
                      <a:pt x="7" y="0"/>
                    </a:lnTo>
                    <a:lnTo>
                      <a:pt x="7" y="2"/>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1" name="Freeform 102">
                <a:extLst>
                  <a:ext uri="{FF2B5EF4-FFF2-40B4-BE49-F238E27FC236}">
                    <a16:creationId xmlns:a16="http://schemas.microsoft.com/office/drawing/2014/main" id="{CB2157CB-57EB-494C-8595-0440F1FACE5A}"/>
                  </a:ext>
                </a:extLst>
              </p:cNvPr>
              <p:cNvSpPr>
                <a:spLocks noEditPoints="1"/>
              </p:cNvSpPr>
              <p:nvPr/>
            </p:nvSpPr>
            <p:spPr bwMode="auto">
              <a:xfrm>
                <a:off x="5865" y="2395"/>
                <a:ext cx="12" cy="22"/>
              </a:xfrm>
              <a:custGeom>
                <a:avLst/>
                <a:gdLst>
                  <a:gd name="T0" fmla="*/ 5 w 12"/>
                  <a:gd name="T1" fmla="*/ 22 h 22"/>
                  <a:gd name="T2" fmla="*/ 0 w 12"/>
                  <a:gd name="T3" fmla="*/ 10 h 22"/>
                  <a:gd name="T4" fmla="*/ 5 w 12"/>
                  <a:gd name="T5" fmla="*/ 0 h 22"/>
                  <a:gd name="T6" fmla="*/ 12 w 12"/>
                  <a:gd name="T7" fmla="*/ 10 h 22"/>
                  <a:gd name="T8" fmla="*/ 5 w 12"/>
                  <a:gd name="T9" fmla="*/ 22 h 22"/>
                  <a:gd name="T10" fmla="*/ 2 w 12"/>
                  <a:gd name="T11" fmla="*/ 10 h 22"/>
                  <a:gd name="T12" fmla="*/ 5 w 12"/>
                  <a:gd name="T13" fmla="*/ 19 h 22"/>
                  <a:gd name="T14" fmla="*/ 10 w 12"/>
                  <a:gd name="T15" fmla="*/ 10 h 22"/>
                  <a:gd name="T16" fmla="*/ 5 w 12"/>
                  <a:gd name="T17" fmla="*/ 3 h 22"/>
                  <a:gd name="T18" fmla="*/ 2 w 12"/>
                  <a:gd name="T19" fmla="*/ 1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2">
                    <a:moveTo>
                      <a:pt x="5" y="22"/>
                    </a:moveTo>
                    <a:lnTo>
                      <a:pt x="0" y="10"/>
                    </a:lnTo>
                    <a:lnTo>
                      <a:pt x="5" y="0"/>
                    </a:lnTo>
                    <a:lnTo>
                      <a:pt x="12" y="10"/>
                    </a:lnTo>
                    <a:lnTo>
                      <a:pt x="5" y="22"/>
                    </a:lnTo>
                    <a:close/>
                    <a:moveTo>
                      <a:pt x="2" y="10"/>
                    </a:moveTo>
                    <a:lnTo>
                      <a:pt x="5" y="19"/>
                    </a:lnTo>
                    <a:lnTo>
                      <a:pt x="10" y="10"/>
                    </a:lnTo>
                    <a:lnTo>
                      <a:pt x="5" y="3"/>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2" name="Freeform 103">
                <a:extLst>
                  <a:ext uri="{FF2B5EF4-FFF2-40B4-BE49-F238E27FC236}">
                    <a16:creationId xmlns:a16="http://schemas.microsoft.com/office/drawing/2014/main" id="{D11399A0-5F8A-4FA2-AFEE-3BCBC4760D22}"/>
                  </a:ext>
                </a:extLst>
              </p:cNvPr>
              <p:cNvSpPr>
                <a:spLocks/>
              </p:cNvSpPr>
              <p:nvPr/>
            </p:nvSpPr>
            <p:spPr bwMode="auto">
              <a:xfrm>
                <a:off x="5863" y="2393"/>
                <a:ext cx="9" cy="7"/>
              </a:xfrm>
              <a:custGeom>
                <a:avLst/>
                <a:gdLst>
                  <a:gd name="T0" fmla="*/ 0 w 9"/>
                  <a:gd name="T1" fmla="*/ 7 h 7"/>
                  <a:gd name="T2" fmla="*/ 0 w 9"/>
                  <a:gd name="T3" fmla="*/ 7 h 7"/>
                  <a:gd name="T4" fmla="*/ 7 w 9"/>
                  <a:gd name="T5" fmla="*/ 0 h 7"/>
                  <a:gd name="T6" fmla="*/ 9 w 9"/>
                  <a:gd name="T7" fmla="*/ 0 h 7"/>
                  <a:gd name="T8" fmla="*/ 0 w 9"/>
                  <a:gd name="T9" fmla="*/ 7 h 7"/>
                </a:gdLst>
                <a:ahLst/>
                <a:cxnLst>
                  <a:cxn ang="0">
                    <a:pos x="T0" y="T1"/>
                  </a:cxn>
                  <a:cxn ang="0">
                    <a:pos x="T2" y="T3"/>
                  </a:cxn>
                  <a:cxn ang="0">
                    <a:pos x="T4" y="T5"/>
                  </a:cxn>
                  <a:cxn ang="0">
                    <a:pos x="T6" y="T7"/>
                  </a:cxn>
                  <a:cxn ang="0">
                    <a:pos x="T8" y="T9"/>
                  </a:cxn>
                </a:cxnLst>
                <a:rect l="0" t="0" r="r" b="b"/>
                <a:pathLst>
                  <a:path w="9" h="7">
                    <a:moveTo>
                      <a:pt x="0" y="7"/>
                    </a:moveTo>
                    <a:lnTo>
                      <a:pt x="0" y="7"/>
                    </a:lnTo>
                    <a:lnTo>
                      <a:pt x="7" y="0"/>
                    </a:lnTo>
                    <a:lnTo>
                      <a:pt x="9"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3" name="Freeform 104">
                <a:extLst>
                  <a:ext uri="{FF2B5EF4-FFF2-40B4-BE49-F238E27FC236}">
                    <a16:creationId xmlns:a16="http://schemas.microsoft.com/office/drawing/2014/main" id="{FDE6912C-136F-455A-AFB4-A255F873DCA6}"/>
                  </a:ext>
                </a:extLst>
              </p:cNvPr>
              <p:cNvSpPr>
                <a:spLocks/>
              </p:cNvSpPr>
              <p:nvPr/>
            </p:nvSpPr>
            <p:spPr bwMode="auto">
              <a:xfrm>
                <a:off x="5865" y="2383"/>
                <a:ext cx="7" cy="5"/>
              </a:xfrm>
              <a:custGeom>
                <a:avLst/>
                <a:gdLst>
                  <a:gd name="T0" fmla="*/ 0 w 7"/>
                  <a:gd name="T1" fmla="*/ 5 h 5"/>
                  <a:gd name="T2" fmla="*/ 0 w 7"/>
                  <a:gd name="T3" fmla="*/ 5 h 5"/>
                  <a:gd name="T4" fmla="*/ 5 w 7"/>
                  <a:gd name="T5" fmla="*/ 0 h 5"/>
                  <a:gd name="T6" fmla="*/ 7 w 7"/>
                  <a:gd name="T7" fmla="*/ 0 h 5"/>
                  <a:gd name="T8" fmla="*/ 0 w 7"/>
                  <a:gd name="T9" fmla="*/ 5 h 5"/>
                </a:gdLst>
                <a:ahLst/>
                <a:cxnLst>
                  <a:cxn ang="0">
                    <a:pos x="T0" y="T1"/>
                  </a:cxn>
                  <a:cxn ang="0">
                    <a:pos x="T2" y="T3"/>
                  </a:cxn>
                  <a:cxn ang="0">
                    <a:pos x="T4" y="T5"/>
                  </a:cxn>
                  <a:cxn ang="0">
                    <a:pos x="T6" y="T7"/>
                  </a:cxn>
                  <a:cxn ang="0">
                    <a:pos x="T8" y="T9"/>
                  </a:cxn>
                </a:cxnLst>
                <a:rect l="0" t="0" r="r" b="b"/>
                <a:pathLst>
                  <a:path w="7" h="5">
                    <a:moveTo>
                      <a:pt x="0" y="5"/>
                    </a:moveTo>
                    <a:lnTo>
                      <a:pt x="0" y="5"/>
                    </a:lnTo>
                    <a:lnTo>
                      <a:pt x="5" y="0"/>
                    </a:lnTo>
                    <a:lnTo>
                      <a:pt x="7"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4" name="Freeform 105">
                <a:extLst>
                  <a:ext uri="{FF2B5EF4-FFF2-40B4-BE49-F238E27FC236}">
                    <a16:creationId xmlns:a16="http://schemas.microsoft.com/office/drawing/2014/main" id="{5FE6AA05-9658-44CD-B93A-31E6E1955DC0}"/>
                  </a:ext>
                </a:extLst>
              </p:cNvPr>
              <p:cNvSpPr>
                <a:spLocks/>
              </p:cNvSpPr>
              <p:nvPr/>
            </p:nvSpPr>
            <p:spPr bwMode="auto">
              <a:xfrm>
                <a:off x="5870" y="2393"/>
                <a:ext cx="9" cy="7"/>
              </a:xfrm>
              <a:custGeom>
                <a:avLst/>
                <a:gdLst>
                  <a:gd name="T0" fmla="*/ 7 w 9"/>
                  <a:gd name="T1" fmla="*/ 7 h 7"/>
                  <a:gd name="T2" fmla="*/ 0 w 9"/>
                  <a:gd name="T3" fmla="*/ 0 h 7"/>
                  <a:gd name="T4" fmla="*/ 2 w 9"/>
                  <a:gd name="T5" fmla="*/ 0 h 7"/>
                  <a:gd name="T6" fmla="*/ 9 w 9"/>
                  <a:gd name="T7" fmla="*/ 7 h 7"/>
                  <a:gd name="T8" fmla="*/ 7 w 9"/>
                  <a:gd name="T9" fmla="*/ 7 h 7"/>
                </a:gdLst>
                <a:ahLst/>
                <a:cxnLst>
                  <a:cxn ang="0">
                    <a:pos x="T0" y="T1"/>
                  </a:cxn>
                  <a:cxn ang="0">
                    <a:pos x="T2" y="T3"/>
                  </a:cxn>
                  <a:cxn ang="0">
                    <a:pos x="T4" y="T5"/>
                  </a:cxn>
                  <a:cxn ang="0">
                    <a:pos x="T6" y="T7"/>
                  </a:cxn>
                  <a:cxn ang="0">
                    <a:pos x="T8" y="T9"/>
                  </a:cxn>
                </a:cxnLst>
                <a:rect l="0" t="0" r="r" b="b"/>
                <a:pathLst>
                  <a:path w="9" h="7">
                    <a:moveTo>
                      <a:pt x="7" y="7"/>
                    </a:moveTo>
                    <a:lnTo>
                      <a:pt x="0" y="0"/>
                    </a:lnTo>
                    <a:lnTo>
                      <a:pt x="2" y="0"/>
                    </a:lnTo>
                    <a:lnTo>
                      <a:pt x="9"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5" name="Freeform 106">
                <a:extLst>
                  <a:ext uri="{FF2B5EF4-FFF2-40B4-BE49-F238E27FC236}">
                    <a16:creationId xmlns:a16="http://schemas.microsoft.com/office/drawing/2014/main" id="{4F3D17B4-7562-4D05-82F6-6A23E55CB968}"/>
                  </a:ext>
                </a:extLst>
              </p:cNvPr>
              <p:cNvSpPr>
                <a:spLocks/>
              </p:cNvSpPr>
              <p:nvPr/>
            </p:nvSpPr>
            <p:spPr bwMode="auto">
              <a:xfrm>
                <a:off x="5870" y="2383"/>
                <a:ext cx="7" cy="5"/>
              </a:xfrm>
              <a:custGeom>
                <a:avLst/>
                <a:gdLst>
                  <a:gd name="T0" fmla="*/ 7 w 7"/>
                  <a:gd name="T1" fmla="*/ 5 h 5"/>
                  <a:gd name="T2" fmla="*/ 0 w 7"/>
                  <a:gd name="T3" fmla="*/ 0 h 5"/>
                  <a:gd name="T4" fmla="*/ 2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2" y="0"/>
                    </a:lnTo>
                    <a:lnTo>
                      <a:pt x="7"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6" name="Rectangle 107">
                <a:extLst>
                  <a:ext uri="{FF2B5EF4-FFF2-40B4-BE49-F238E27FC236}">
                    <a16:creationId xmlns:a16="http://schemas.microsoft.com/office/drawing/2014/main" id="{C90C6E41-B9F4-4BD5-AC1F-709C76E29156}"/>
                  </a:ext>
                </a:extLst>
              </p:cNvPr>
              <p:cNvSpPr>
                <a:spLocks noChangeArrowheads="1"/>
              </p:cNvSpPr>
              <p:nvPr/>
            </p:nvSpPr>
            <p:spPr bwMode="auto">
              <a:xfrm>
                <a:off x="5839" y="2367"/>
                <a:ext cx="64"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7" name="Freeform 108">
                <a:extLst>
                  <a:ext uri="{FF2B5EF4-FFF2-40B4-BE49-F238E27FC236}">
                    <a16:creationId xmlns:a16="http://schemas.microsoft.com/office/drawing/2014/main" id="{7DFA36AE-7B2B-4DDC-A8DD-1C5F9C713141}"/>
                  </a:ext>
                </a:extLst>
              </p:cNvPr>
              <p:cNvSpPr>
                <a:spLocks noEditPoints="1"/>
              </p:cNvSpPr>
              <p:nvPr/>
            </p:nvSpPr>
            <p:spPr bwMode="auto">
              <a:xfrm>
                <a:off x="5820" y="2362"/>
                <a:ext cx="21" cy="9"/>
              </a:xfrm>
              <a:custGeom>
                <a:avLst/>
                <a:gdLst>
                  <a:gd name="T0" fmla="*/ 12 w 21"/>
                  <a:gd name="T1" fmla="*/ 9 h 9"/>
                  <a:gd name="T2" fmla="*/ 0 w 21"/>
                  <a:gd name="T3" fmla="*/ 5 h 9"/>
                  <a:gd name="T4" fmla="*/ 12 w 21"/>
                  <a:gd name="T5" fmla="*/ 0 h 9"/>
                  <a:gd name="T6" fmla="*/ 21 w 21"/>
                  <a:gd name="T7" fmla="*/ 5 h 9"/>
                  <a:gd name="T8" fmla="*/ 12 w 21"/>
                  <a:gd name="T9" fmla="*/ 9 h 9"/>
                  <a:gd name="T10" fmla="*/ 2 w 21"/>
                  <a:gd name="T11" fmla="*/ 5 h 9"/>
                  <a:gd name="T12" fmla="*/ 12 w 21"/>
                  <a:gd name="T13" fmla="*/ 9 h 9"/>
                  <a:gd name="T14" fmla="*/ 19 w 21"/>
                  <a:gd name="T15" fmla="*/ 5 h 9"/>
                  <a:gd name="T16" fmla="*/ 12 w 21"/>
                  <a:gd name="T17" fmla="*/ 0 h 9"/>
                  <a:gd name="T18" fmla="*/ 2 w 21"/>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9">
                    <a:moveTo>
                      <a:pt x="12" y="9"/>
                    </a:moveTo>
                    <a:lnTo>
                      <a:pt x="0" y="5"/>
                    </a:lnTo>
                    <a:lnTo>
                      <a:pt x="12" y="0"/>
                    </a:lnTo>
                    <a:lnTo>
                      <a:pt x="21" y="5"/>
                    </a:lnTo>
                    <a:lnTo>
                      <a:pt x="12" y="9"/>
                    </a:lnTo>
                    <a:close/>
                    <a:moveTo>
                      <a:pt x="2" y="5"/>
                    </a:moveTo>
                    <a:lnTo>
                      <a:pt x="12" y="9"/>
                    </a:lnTo>
                    <a:lnTo>
                      <a:pt x="19" y="5"/>
                    </a:lnTo>
                    <a:lnTo>
                      <a:pt x="1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8" name="Freeform 109">
                <a:extLst>
                  <a:ext uri="{FF2B5EF4-FFF2-40B4-BE49-F238E27FC236}">
                    <a16:creationId xmlns:a16="http://schemas.microsoft.com/office/drawing/2014/main" id="{CC1CC10A-80E6-471B-AFB8-5DC7AC6A7ED6}"/>
                  </a:ext>
                </a:extLst>
              </p:cNvPr>
              <p:cNvSpPr>
                <a:spLocks/>
              </p:cNvSpPr>
              <p:nvPr/>
            </p:nvSpPr>
            <p:spPr bwMode="auto">
              <a:xfrm>
                <a:off x="5836" y="2367"/>
                <a:ext cx="10" cy="7"/>
              </a:xfrm>
              <a:custGeom>
                <a:avLst/>
                <a:gdLst>
                  <a:gd name="T0" fmla="*/ 3 w 10"/>
                  <a:gd name="T1" fmla="*/ 7 h 7"/>
                  <a:gd name="T2" fmla="*/ 0 w 10"/>
                  <a:gd name="T3" fmla="*/ 7 h 7"/>
                  <a:gd name="T4" fmla="*/ 8 w 10"/>
                  <a:gd name="T5" fmla="*/ 0 h 7"/>
                  <a:gd name="T6" fmla="*/ 10 w 10"/>
                  <a:gd name="T7" fmla="*/ 0 h 7"/>
                  <a:gd name="T8" fmla="*/ 3 w 10"/>
                  <a:gd name="T9" fmla="*/ 7 h 7"/>
                </a:gdLst>
                <a:ahLst/>
                <a:cxnLst>
                  <a:cxn ang="0">
                    <a:pos x="T0" y="T1"/>
                  </a:cxn>
                  <a:cxn ang="0">
                    <a:pos x="T2" y="T3"/>
                  </a:cxn>
                  <a:cxn ang="0">
                    <a:pos x="T4" y="T5"/>
                  </a:cxn>
                  <a:cxn ang="0">
                    <a:pos x="T6" y="T7"/>
                  </a:cxn>
                  <a:cxn ang="0">
                    <a:pos x="T8" y="T9"/>
                  </a:cxn>
                </a:cxnLst>
                <a:rect l="0" t="0" r="r" b="b"/>
                <a:pathLst>
                  <a:path w="10" h="7">
                    <a:moveTo>
                      <a:pt x="3" y="7"/>
                    </a:moveTo>
                    <a:lnTo>
                      <a:pt x="0" y="7"/>
                    </a:lnTo>
                    <a:lnTo>
                      <a:pt x="8" y="0"/>
                    </a:lnTo>
                    <a:lnTo>
                      <a:pt x="1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39" name="Freeform 110">
                <a:extLst>
                  <a:ext uri="{FF2B5EF4-FFF2-40B4-BE49-F238E27FC236}">
                    <a16:creationId xmlns:a16="http://schemas.microsoft.com/office/drawing/2014/main" id="{4C285E0B-1BA3-4FA9-A815-BAF6A82EE9DA}"/>
                  </a:ext>
                </a:extLst>
              </p:cNvPr>
              <p:cNvSpPr>
                <a:spLocks/>
              </p:cNvSpPr>
              <p:nvPr/>
            </p:nvSpPr>
            <p:spPr bwMode="auto">
              <a:xfrm>
                <a:off x="5848" y="2367"/>
                <a:ext cx="5" cy="4"/>
              </a:xfrm>
              <a:custGeom>
                <a:avLst/>
                <a:gdLst>
                  <a:gd name="T0" fmla="*/ 0 w 5"/>
                  <a:gd name="T1" fmla="*/ 4 h 4"/>
                  <a:gd name="T2" fmla="*/ 0 w 5"/>
                  <a:gd name="T3" fmla="*/ 4 h 4"/>
                  <a:gd name="T4" fmla="*/ 5 w 5"/>
                  <a:gd name="T5" fmla="*/ 0 h 4"/>
                  <a:gd name="T6" fmla="*/ 5 w 5"/>
                  <a:gd name="T7" fmla="*/ 0 h 4"/>
                  <a:gd name="T8" fmla="*/ 0 w 5"/>
                  <a:gd name="T9" fmla="*/ 4 h 4"/>
                </a:gdLst>
                <a:ahLst/>
                <a:cxnLst>
                  <a:cxn ang="0">
                    <a:pos x="T0" y="T1"/>
                  </a:cxn>
                  <a:cxn ang="0">
                    <a:pos x="T2" y="T3"/>
                  </a:cxn>
                  <a:cxn ang="0">
                    <a:pos x="T4" y="T5"/>
                  </a:cxn>
                  <a:cxn ang="0">
                    <a:pos x="T6" y="T7"/>
                  </a:cxn>
                  <a:cxn ang="0">
                    <a:pos x="T8" y="T9"/>
                  </a:cxn>
                </a:cxnLst>
                <a:rect l="0" t="0" r="r" b="b"/>
                <a:pathLst>
                  <a:path w="5" h="4">
                    <a:moveTo>
                      <a:pt x="0" y="4"/>
                    </a:moveTo>
                    <a:lnTo>
                      <a:pt x="0" y="4"/>
                    </a:lnTo>
                    <a:lnTo>
                      <a:pt x="5" y="0"/>
                    </a:lnTo>
                    <a:lnTo>
                      <a:pt x="5" y="0"/>
                    </a:ln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0" name="Freeform 111">
                <a:extLst>
                  <a:ext uri="{FF2B5EF4-FFF2-40B4-BE49-F238E27FC236}">
                    <a16:creationId xmlns:a16="http://schemas.microsoft.com/office/drawing/2014/main" id="{AC392D41-AC2F-46F4-9BD8-7893E68BD36F}"/>
                  </a:ext>
                </a:extLst>
              </p:cNvPr>
              <p:cNvSpPr>
                <a:spLocks/>
              </p:cNvSpPr>
              <p:nvPr/>
            </p:nvSpPr>
            <p:spPr bwMode="auto">
              <a:xfrm>
                <a:off x="5836" y="2359"/>
                <a:ext cx="10" cy="8"/>
              </a:xfrm>
              <a:custGeom>
                <a:avLst/>
                <a:gdLst>
                  <a:gd name="T0" fmla="*/ 8 w 10"/>
                  <a:gd name="T1" fmla="*/ 8 h 8"/>
                  <a:gd name="T2" fmla="*/ 0 w 10"/>
                  <a:gd name="T3" fmla="*/ 0 h 8"/>
                  <a:gd name="T4" fmla="*/ 3 w 10"/>
                  <a:gd name="T5" fmla="*/ 0 h 8"/>
                  <a:gd name="T6" fmla="*/ 10 w 10"/>
                  <a:gd name="T7" fmla="*/ 8 h 8"/>
                  <a:gd name="T8" fmla="*/ 8 w 10"/>
                  <a:gd name="T9" fmla="*/ 8 h 8"/>
                </a:gdLst>
                <a:ahLst/>
                <a:cxnLst>
                  <a:cxn ang="0">
                    <a:pos x="T0" y="T1"/>
                  </a:cxn>
                  <a:cxn ang="0">
                    <a:pos x="T2" y="T3"/>
                  </a:cxn>
                  <a:cxn ang="0">
                    <a:pos x="T4" y="T5"/>
                  </a:cxn>
                  <a:cxn ang="0">
                    <a:pos x="T6" y="T7"/>
                  </a:cxn>
                  <a:cxn ang="0">
                    <a:pos x="T8" y="T9"/>
                  </a:cxn>
                </a:cxnLst>
                <a:rect l="0" t="0" r="r" b="b"/>
                <a:pathLst>
                  <a:path w="10" h="8">
                    <a:moveTo>
                      <a:pt x="8" y="8"/>
                    </a:moveTo>
                    <a:lnTo>
                      <a:pt x="0" y="0"/>
                    </a:lnTo>
                    <a:lnTo>
                      <a:pt x="3" y="0"/>
                    </a:lnTo>
                    <a:lnTo>
                      <a:pt x="10" y="8"/>
                    </a:lnTo>
                    <a:lnTo>
                      <a:pt x="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1" name="Freeform 112">
                <a:extLst>
                  <a:ext uri="{FF2B5EF4-FFF2-40B4-BE49-F238E27FC236}">
                    <a16:creationId xmlns:a16="http://schemas.microsoft.com/office/drawing/2014/main" id="{D2386D58-31A8-4EEF-BEC7-E65B71C418F1}"/>
                  </a:ext>
                </a:extLst>
              </p:cNvPr>
              <p:cNvSpPr>
                <a:spLocks/>
              </p:cNvSpPr>
              <p:nvPr/>
            </p:nvSpPr>
            <p:spPr bwMode="auto">
              <a:xfrm>
                <a:off x="5848" y="2359"/>
                <a:ext cx="5" cy="8"/>
              </a:xfrm>
              <a:custGeom>
                <a:avLst/>
                <a:gdLst>
                  <a:gd name="T0" fmla="*/ 5 w 5"/>
                  <a:gd name="T1" fmla="*/ 8 h 8"/>
                  <a:gd name="T2" fmla="*/ 0 w 5"/>
                  <a:gd name="T3" fmla="*/ 3 h 8"/>
                  <a:gd name="T4" fmla="*/ 0 w 5"/>
                  <a:gd name="T5" fmla="*/ 0 h 8"/>
                  <a:gd name="T6" fmla="*/ 5 w 5"/>
                  <a:gd name="T7" fmla="*/ 8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0" y="3"/>
                    </a:lnTo>
                    <a:lnTo>
                      <a:pt x="0" y="0"/>
                    </a:lnTo>
                    <a:lnTo>
                      <a:pt x="5" y="8"/>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2" name="Freeform 113">
                <a:extLst>
                  <a:ext uri="{FF2B5EF4-FFF2-40B4-BE49-F238E27FC236}">
                    <a16:creationId xmlns:a16="http://schemas.microsoft.com/office/drawing/2014/main" id="{936A41F0-E588-475D-90D1-38A21034D847}"/>
                  </a:ext>
                </a:extLst>
              </p:cNvPr>
              <p:cNvSpPr>
                <a:spLocks/>
              </p:cNvSpPr>
              <p:nvPr/>
            </p:nvSpPr>
            <p:spPr bwMode="auto">
              <a:xfrm>
                <a:off x="5896" y="2367"/>
                <a:ext cx="7" cy="7"/>
              </a:xfrm>
              <a:custGeom>
                <a:avLst/>
                <a:gdLst>
                  <a:gd name="T0" fmla="*/ 7 w 7"/>
                  <a:gd name="T1" fmla="*/ 7 h 7"/>
                  <a:gd name="T2" fmla="*/ 0 w 7"/>
                  <a:gd name="T3" fmla="*/ 0 h 7"/>
                  <a:gd name="T4" fmla="*/ 0 w 7"/>
                  <a:gd name="T5" fmla="*/ 0 h 7"/>
                  <a:gd name="T6" fmla="*/ 7 w 7"/>
                  <a:gd name="T7" fmla="*/ 7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0" y="0"/>
                    </a:lnTo>
                    <a:lnTo>
                      <a:pt x="0" y="0"/>
                    </a:lnTo>
                    <a:lnTo>
                      <a:pt x="7" y="7"/>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3" name="Freeform 114">
                <a:extLst>
                  <a:ext uri="{FF2B5EF4-FFF2-40B4-BE49-F238E27FC236}">
                    <a16:creationId xmlns:a16="http://schemas.microsoft.com/office/drawing/2014/main" id="{FE0754D2-D6A7-4B2D-9E78-79B9C5704590}"/>
                  </a:ext>
                </a:extLst>
              </p:cNvPr>
              <p:cNvSpPr>
                <a:spLocks/>
              </p:cNvSpPr>
              <p:nvPr/>
            </p:nvSpPr>
            <p:spPr bwMode="auto">
              <a:xfrm>
                <a:off x="5889" y="2367"/>
                <a:ext cx="5" cy="4"/>
              </a:xfrm>
              <a:custGeom>
                <a:avLst/>
                <a:gdLst>
                  <a:gd name="T0" fmla="*/ 5 w 5"/>
                  <a:gd name="T1" fmla="*/ 4 h 4"/>
                  <a:gd name="T2" fmla="*/ 0 w 5"/>
                  <a:gd name="T3" fmla="*/ 0 h 4"/>
                  <a:gd name="T4" fmla="*/ 0 w 5"/>
                  <a:gd name="T5" fmla="*/ 0 h 4"/>
                  <a:gd name="T6" fmla="*/ 5 w 5"/>
                  <a:gd name="T7" fmla="*/ 4 h 4"/>
                  <a:gd name="T8" fmla="*/ 5 w 5"/>
                  <a:gd name="T9" fmla="*/ 4 h 4"/>
                </a:gdLst>
                <a:ahLst/>
                <a:cxnLst>
                  <a:cxn ang="0">
                    <a:pos x="T0" y="T1"/>
                  </a:cxn>
                  <a:cxn ang="0">
                    <a:pos x="T2" y="T3"/>
                  </a:cxn>
                  <a:cxn ang="0">
                    <a:pos x="T4" y="T5"/>
                  </a:cxn>
                  <a:cxn ang="0">
                    <a:pos x="T6" y="T7"/>
                  </a:cxn>
                  <a:cxn ang="0">
                    <a:pos x="T8" y="T9"/>
                  </a:cxn>
                </a:cxnLst>
                <a:rect l="0" t="0" r="r" b="b"/>
                <a:pathLst>
                  <a:path w="5" h="4">
                    <a:moveTo>
                      <a:pt x="5" y="4"/>
                    </a:moveTo>
                    <a:lnTo>
                      <a:pt x="0" y="0"/>
                    </a:lnTo>
                    <a:lnTo>
                      <a:pt x="0" y="0"/>
                    </a:lnTo>
                    <a:lnTo>
                      <a:pt x="5" y="4"/>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4" name="Freeform 115">
                <a:extLst>
                  <a:ext uri="{FF2B5EF4-FFF2-40B4-BE49-F238E27FC236}">
                    <a16:creationId xmlns:a16="http://schemas.microsoft.com/office/drawing/2014/main" id="{DC96106F-A0FC-48E8-BCFF-47F29DD891A0}"/>
                  </a:ext>
                </a:extLst>
              </p:cNvPr>
              <p:cNvSpPr>
                <a:spLocks/>
              </p:cNvSpPr>
              <p:nvPr/>
            </p:nvSpPr>
            <p:spPr bwMode="auto">
              <a:xfrm>
                <a:off x="5896" y="2359"/>
                <a:ext cx="7" cy="8"/>
              </a:xfrm>
              <a:custGeom>
                <a:avLst/>
                <a:gdLst>
                  <a:gd name="T0" fmla="*/ 0 w 7"/>
                  <a:gd name="T1" fmla="*/ 8 h 8"/>
                  <a:gd name="T2" fmla="*/ 0 w 7"/>
                  <a:gd name="T3" fmla="*/ 8 h 8"/>
                  <a:gd name="T4" fmla="*/ 7 w 7"/>
                  <a:gd name="T5" fmla="*/ 0 h 8"/>
                  <a:gd name="T6" fmla="*/ 7 w 7"/>
                  <a:gd name="T7" fmla="*/ 0 h 8"/>
                  <a:gd name="T8" fmla="*/ 0 w 7"/>
                  <a:gd name="T9" fmla="*/ 8 h 8"/>
                </a:gdLst>
                <a:ahLst/>
                <a:cxnLst>
                  <a:cxn ang="0">
                    <a:pos x="T0" y="T1"/>
                  </a:cxn>
                  <a:cxn ang="0">
                    <a:pos x="T2" y="T3"/>
                  </a:cxn>
                  <a:cxn ang="0">
                    <a:pos x="T4" y="T5"/>
                  </a:cxn>
                  <a:cxn ang="0">
                    <a:pos x="T6" y="T7"/>
                  </a:cxn>
                  <a:cxn ang="0">
                    <a:pos x="T8" y="T9"/>
                  </a:cxn>
                </a:cxnLst>
                <a:rect l="0" t="0" r="r" b="b"/>
                <a:pathLst>
                  <a:path w="7" h="8">
                    <a:moveTo>
                      <a:pt x="0" y="8"/>
                    </a:moveTo>
                    <a:lnTo>
                      <a:pt x="0" y="8"/>
                    </a:lnTo>
                    <a:lnTo>
                      <a:pt x="7" y="0"/>
                    </a:lnTo>
                    <a:lnTo>
                      <a:pt x="7" y="0"/>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5" name="Freeform 116">
                <a:extLst>
                  <a:ext uri="{FF2B5EF4-FFF2-40B4-BE49-F238E27FC236}">
                    <a16:creationId xmlns:a16="http://schemas.microsoft.com/office/drawing/2014/main" id="{26C34DC6-DD83-482E-B33B-C842E9A79A14}"/>
                  </a:ext>
                </a:extLst>
              </p:cNvPr>
              <p:cNvSpPr>
                <a:spLocks/>
              </p:cNvSpPr>
              <p:nvPr/>
            </p:nvSpPr>
            <p:spPr bwMode="auto">
              <a:xfrm>
                <a:off x="5889" y="2359"/>
                <a:ext cx="5" cy="8"/>
              </a:xfrm>
              <a:custGeom>
                <a:avLst/>
                <a:gdLst>
                  <a:gd name="T0" fmla="*/ 0 w 5"/>
                  <a:gd name="T1" fmla="*/ 8 h 8"/>
                  <a:gd name="T2" fmla="*/ 0 w 5"/>
                  <a:gd name="T3" fmla="*/ 8 h 8"/>
                  <a:gd name="T4" fmla="*/ 5 w 5"/>
                  <a:gd name="T5" fmla="*/ 0 h 8"/>
                  <a:gd name="T6" fmla="*/ 5 w 5"/>
                  <a:gd name="T7" fmla="*/ 3 h 8"/>
                  <a:gd name="T8" fmla="*/ 0 w 5"/>
                  <a:gd name="T9" fmla="*/ 8 h 8"/>
                </a:gdLst>
                <a:ahLst/>
                <a:cxnLst>
                  <a:cxn ang="0">
                    <a:pos x="T0" y="T1"/>
                  </a:cxn>
                  <a:cxn ang="0">
                    <a:pos x="T2" y="T3"/>
                  </a:cxn>
                  <a:cxn ang="0">
                    <a:pos x="T4" y="T5"/>
                  </a:cxn>
                  <a:cxn ang="0">
                    <a:pos x="T6" y="T7"/>
                  </a:cxn>
                  <a:cxn ang="0">
                    <a:pos x="T8" y="T9"/>
                  </a:cxn>
                </a:cxnLst>
                <a:rect l="0" t="0" r="r" b="b"/>
                <a:pathLst>
                  <a:path w="5" h="8">
                    <a:moveTo>
                      <a:pt x="0" y="8"/>
                    </a:moveTo>
                    <a:lnTo>
                      <a:pt x="0" y="8"/>
                    </a:lnTo>
                    <a:lnTo>
                      <a:pt x="5" y="0"/>
                    </a:lnTo>
                    <a:lnTo>
                      <a:pt x="5" y="3"/>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6" name="Freeform 117">
                <a:extLst>
                  <a:ext uri="{FF2B5EF4-FFF2-40B4-BE49-F238E27FC236}">
                    <a16:creationId xmlns:a16="http://schemas.microsoft.com/office/drawing/2014/main" id="{792B98C9-B69F-434A-AAA3-E9CD0D55ADB0}"/>
                  </a:ext>
                </a:extLst>
              </p:cNvPr>
              <p:cNvSpPr>
                <a:spLocks/>
              </p:cNvSpPr>
              <p:nvPr/>
            </p:nvSpPr>
            <p:spPr bwMode="auto">
              <a:xfrm>
                <a:off x="5848" y="2343"/>
                <a:ext cx="46" cy="47"/>
              </a:xfrm>
              <a:custGeom>
                <a:avLst/>
                <a:gdLst>
                  <a:gd name="T0" fmla="*/ 46 w 46"/>
                  <a:gd name="T1" fmla="*/ 47 h 47"/>
                  <a:gd name="T2" fmla="*/ 0 w 46"/>
                  <a:gd name="T3" fmla="*/ 2 h 47"/>
                  <a:gd name="T4" fmla="*/ 0 w 46"/>
                  <a:gd name="T5" fmla="*/ 0 h 47"/>
                  <a:gd name="T6" fmla="*/ 46 w 46"/>
                  <a:gd name="T7" fmla="*/ 45 h 47"/>
                  <a:gd name="T8" fmla="*/ 46 w 46"/>
                  <a:gd name="T9" fmla="*/ 47 h 47"/>
                </a:gdLst>
                <a:ahLst/>
                <a:cxnLst>
                  <a:cxn ang="0">
                    <a:pos x="T0" y="T1"/>
                  </a:cxn>
                  <a:cxn ang="0">
                    <a:pos x="T2" y="T3"/>
                  </a:cxn>
                  <a:cxn ang="0">
                    <a:pos x="T4" y="T5"/>
                  </a:cxn>
                  <a:cxn ang="0">
                    <a:pos x="T6" y="T7"/>
                  </a:cxn>
                  <a:cxn ang="0">
                    <a:pos x="T8" y="T9"/>
                  </a:cxn>
                </a:cxnLst>
                <a:rect l="0" t="0" r="r" b="b"/>
                <a:pathLst>
                  <a:path w="46" h="47">
                    <a:moveTo>
                      <a:pt x="46" y="47"/>
                    </a:moveTo>
                    <a:lnTo>
                      <a:pt x="0" y="2"/>
                    </a:lnTo>
                    <a:lnTo>
                      <a:pt x="0" y="0"/>
                    </a:lnTo>
                    <a:lnTo>
                      <a:pt x="46" y="45"/>
                    </a:lnTo>
                    <a:lnTo>
                      <a:pt x="46"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7" name="Freeform 118">
                <a:extLst>
                  <a:ext uri="{FF2B5EF4-FFF2-40B4-BE49-F238E27FC236}">
                    <a16:creationId xmlns:a16="http://schemas.microsoft.com/office/drawing/2014/main" id="{D339AEBB-CF61-4706-A30D-F585F04C2522}"/>
                  </a:ext>
                </a:extLst>
              </p:cNvPr>
              <p:cNvSpPr>
                <a:spLocks noEditPoints="1"/>
              </p:cNvSpPr>
              <p:nvPr/>
            </p:nvSpPr>
            <p:spPr bwMode="auto">
              <a:xfrm>
                <a:off x="5836" y="2331"/>
                <a:ext cx="15" cy="14"/>
              </a:xfrm>
              <a:custGeom>
                <a:avLst/>
                <a:gdLst>
                  <a:gd name="T0" fmla="*/ 15 w 15"/>
                  <a:gd name="T1" fmla="*/ 14 h 14"/>
                  <a:gd name="T2" fmla="*/ 3 w 15"/>
                  <a:gd name="T3" fmla="*/ 12 h 14"/>
                  <a:gd name="T4" fmla="*/ 0 w 15"/>
                  <a:gd name="T5" fmla="*/ 0 h 14"/>
                  <a:gd name="T6" fmla="*/ 10 w 15"/>
                  <a:gd name="T7" fmla="*/ 5 h 14"/>
                  <a:gd name="T8" fmla="*/ 15 w 15"/>
                  <a:gd name="T9" fmla="*/ 14 h 14"/>
                  <a:gd name="T10" fmla="*/ 3 w 15"/>
                  <a:gd name="T11" fmla="*/ 9 h 14"/>
                  <a:gd name="T12" fmla="*/ 12 w 15"/>
                  <a:gd name="T13" fmla="*/ 12 h 14"/>
                  <a:gd name="T14" fmla="*/ 10 w 15"/>
                  <a:gd name="T15" fmla="*/ 5 h 14"/>
                  <a:gd name="T16" fmla="*/ 0 w 15"/>
                  <a:gd name="T17" fmla="*/ 2 h 14"/>
                  <a:gd name="T18" fmla="*/ 3 w 15"/>
                  <a:gd name="T19"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5" y="14"/>
                    </a:moveTo>
                    <a:lnTo>
                      <a:pt x="3" y="12"/>
                    </a:lnTo>
                    <a:lnTo>
                      <a:pt x="0" y="0"/>
                    </a:lnTo>
                    <a:lnTo>
                      <a:pt x="10" y="5"/>
                    </a:lnTo>
                    <a:lnTo>
                      <a:pt x="15" y="14"/>
                    </a:lnTo>
                    <a:close/>
                    <a:moveTo>
                      <a:pt x="3" y="9"/>
                    </a:moveTo>
                    <a:lnTo>
                      <a:pt x="12" y="12"/>
                    </a:lnTo>
                    <a:lnTo>
                      <a:pt x="10" y="5"/>
                    </a:lnTo>
                    <a:lnTo>
                      <a:pt x="0" y="2"/>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8" name="Rectangle 119">
                <a:extLst>
                  <a:ext uri="{FF2B5EF4-FFF2-40B4-BE49-F238E27FC236}">
                    <a16:creationId xmlns:a16="http://schemas.microsoft.com/office/drawing/2014/main" id="{2CFBC51C-3C04-4558-851E-01ADB5ED1A78}"/>
                  </a:ext>
                </a:extLst>
              </p:cNvPr>
              <p:cNvSpPr>
                <a:spLocks noChangeArrowheads="1"/>
              </p:cNvSpPr>
              <p:nvPr/>
            </p:nvSpPr>
            <p:spPr bwMode="auto">
              <a:xfrm>
                <a:off x="5841" y="2348"/>
                <a:ext cx="1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49" name="Freeform 120">
                <a:extLst>
                  <a:ext uri="{FF2B5EF4-FFF2-40B4-BE49-F238E27FC236}">
                    <a16:creationId xmlns:a16="http://schemas.microsoft.com/office/drawing/2014/main" id="{831E69C0-2BD1-445B-9305-C5626347DF48}"/>
                  </a:ext>
                </a:extLst>
              </p:cNvPr>
              <p:cNvSpPr>
                <a:spLocks/>
              </p:cNvSpPr>
              <p:nvPr/>
            </p:nvSpPr>
            <p:spPr bwMode="auto">
              <a:xfrm>
                <a:off x="5851" y="2352"/>
                <a:ext cx="7" cy="3"/>
              </a:xfrm>
              <a:custGeom>
                <a:avLst/>
                <a:gdLst>
                  <a:gd name="T0" fmla="*/ 0 w 7"/>
                  <a:gd name="T1" fmla="*/ 3 h 3"/>
                  <a:gd name="T2" fmla="*/ 0 w 7"/>
                  <a:gd name="T3" fmla="*/ 3 h 3"/>
                  <a:gd name="T4" fmla="*/ 7 w 7"/>
                  <a:gd name="T5" fmla="*/ 0 h 3"/>
                  <a:gd name="T6" fmla="*/ 7 w 7"/>
                  <a:gd name="T7" fmla="*/ 3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0" y="3"/>
                    </a:lnTo>
                    <a:lnTo>
                      <a:pt x="7" y="0"/>
                    </a:lnTo>
                    <a:lnTo>
                      <a:pt x="7" y="3"/>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0" name="Rectangle 121">
                <a:extLst>
                  <a:ext uri="{FF2B5EF4-FFF2-40B4-BE49-F238E27FC236}">
                    <a16:creationId xmlns:a16="http://schemas.microsoft.com/office/drawing/2014/main" id="{8C08E2FA-B0B7-4643-845F-6D7389D15B79}"/>
                  </a:ext>
                </a:extLst>
              </p:cNvPr>
              <p:cNvSpPr>
                <a:spLocks noChangeArrowheads="1"/>
              </p:cNvSpPr>
              <p:nvPr/>
            </p:nvSpPr>
            <p:spPr bwMode="auto">
              <a:xfrm>
                <a:off x="5851" y="2338"/>
                <a:ext cx="2"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1" name="Freeform 122">
                <a:extLst>
                  <a:ext uri="{FF2B5EF4-FFF2-40B4-BE49-F238E27FC236}">
                    <a16:creationId xmlns:a16="http://schemas.microsoft.com/office/drawing/2014/main" id="{A0AEE378-D15F-40E1-861D-C459D36FF20B}"/>
                  </a:ext>
                </a:extLst>
              </p:cNvPr>
              <p:cNvSpPr>
                <a:spLocks/>
              </p:cNvSpPr>
              <p:nvPr/>
            </p:nvSpPr>
            <p:spPr bwMode="auto">
              <a:xfrm>
                <a:off x="5858" y="2348"/>
                <a:ext cx="2" cy="7"/>
              </a:xfrm>
              <a:custGeom>
                <a:avLst/>
                <a:gdLst>
                  <a:gd name="T0" fmla="*/ 0 w 2"/>
                  <a:gd name="T1" fmla="*/ 7 h 7"/>
                  <a:gd name="T2" fmla="*/ 0 w 2"/>
                  <a:gd name="T3" fmla="*/ 7 h 7"/>
                  <a:gd name="T4" fmla="*/ 0 w 2"/>
                  <a:gd name="T5" fmla="*/ 0 h 7"/>
                  <a:gd name="T6" fmla="*/ 2 w 2"/>
                  <a:gd name="T7" fmla="*/ 0 h 7"/>
                  <a:gd name="T8" fmla="*/ 0 w 2"/>
                  <a:gd name="T9" fmla="*/ 7 h 7"/>
                </a:gdLst>
                <a:ahLst/>
                <a:cxnLst>
                  <a:cxn ang="0">
                    <a:pos x="T0" y="T1"/>
                  </a:cxn>
                  <a:cxn ang="0">
                    <a:pos x="T2" y="T3"/>
                  </a:cxn>
                  <a:cxn ang="0">
                    <a:pos x="T4" y="T5"/>
                  </a:cxn>
                  <a:cxn ang="0">
                    <a:pos x="T6" y="T7"/>
                  </a:cxn>
                  <a:cxn ang="0">
                    <a:pos x="T8" y="T9"/>
                  </a:cxn>
                </a:cxnLst>
                <a:rect l="0" t="0" r="r" b="b"/>
                <a:pathLst>
                  <a:path w="2" h="7">
                    <a:moveTo>
                      <a:pt x="0" y="7"/>
                    </a:moveTo>
                    <a:lnTo>
                      <a:pt x="0" y="7"/>
                    </a:lnTo>
                    <a:lnTo>
                      <a:pt x="0" y="0"/>
                    </a:lnTo>
                    <a:lnTo>
                      <a:pt x="2"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2" name="Freeform 123">
                <a:extLst>
                  <a:ext uri="{FF2B5EF4-FFF2-40B4-BE49-F238E27FC236}">
                    <a16:creationId xmlns:a16="http://schemas.microsoft.com/office/drawing/2014/main" id="{28206F2E-D580-464C-909C-06DA57D11E90}"/>
                  </a:ext>
                </a:extLst>
              </p:cNvPr>
              <p:cNvSpPr>
                <a:spLocks noEditPoints="1"/>
              </p:cNvSpPr>
              <p:nvPr/>
            </p:nvSpPr>
            <p:spPr bwMode="auto">
              <a:xfrm>
                <a:off x="5891" y="2388"/>
                <a:ext cx="15" cy="14"/>
              </a:xfrm>
              <a:custGeom>
                <a:avLst/>
                <a:gdLst>
                  <a:gd name="T0" fmla="*/ 15 w 15"/>
                  <a:gd name="T1" fmla="*/ 14 h 14"/>
                  <a:gd name="T2" fmla="*/ 5 w 15"/>
                  <a:gd name="T3" fmla="*/ 10 h 14"/>
                  <a:gd name="T4" fmla="*/ 0 w 15"/>
                  <a:gd name="T5" fmla="*/ 0 h 14"/>
                  <a:gd name="T6" fmla="*/ 12 w 15"/>
                  <a:gd name="T7" fmla="*/ 2 h 14"/>
                  <a:gd name="T8" fmla="*/ 15 w 15"/>
                  <a:gd name="T9" fmla="*/ 14 h 14"/>
                  <a:gd name="T10" fmla="*/ 5 w 15"/>
                  <a:gd name="T11" fmla="*/ 10 h 14"/>
                  <a:gd name="T12" fmla="*/ 12 w 15"/>
                  <a:gd name="T13" fmla="*/ 12 h 14"/>
                  <a:gd name="T14" fmla="*/ 10 w 15"/>
                  <a:gd name="T15" fmla="*/ 2 h 14"/>
                  <a:gd name="T16" fmla="*/ 3 w 15"/>
                  <a:gd name="T17" fmla="*/ 0 h 14"/>
                  <a:gd name="T18" fmla="*/ 5 w 15"/>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5" y="14"/>
                    </a:moveTo>
                    <a:lnTo>
                      <a:pt x="5" y="10"/>
                    </a:lnTo>
                    <a:lnTo>
                      <a:pt x="0" y="0"/>
                    </a:lnTo>
                    <a:lnTo>
                      <a:pt x="12" y="2"/>
                    </a:lnTo>
                    <a:lnTo>
                      <a:pt x="15" y="14"/>
                    </a:lnTo>
                    <a:close/>
                    <a:moveTo>
                      <a:pt x="5" y="10"/>
                    </a:moveTo>
                    <a:lnTo>
                      <a:pt x="12" y="12"/>
                    </a:lnTo>
                    <a:lnTo>
                      <a:pt x="10" y="2"/>
                    </a:lnTo>
                    <a:lnTo>
                      <a:pt x="3" y="0"/>
                    </a:lnTo>
                    <a:lnTo>
                      <a:pt x="5"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3" name="Rectangle 124">
                <a:extLst>
                  <a:ext uri="{FF2B5EF4-FFF2-40B4-BE49-F238E27FC236}">
                    <a16:creationId xmlns:a16="http://schemas.microsoft.com/office/drawing/2014/main" id="{8CC03DF0-5F49-464A-A176-36ABC724DDE9}"/>
                  </a:ext>
                </a:extLst>
              </p:cNvPr>
              <p:cNvSpPr>
                <a:spLocks noChangeArrowheads="1"/>
              </p:cNvSpPr>
              <p:nvPr/>
            </p:nvSpPr>
            <p:spPr bwMode="auto">
              <a:xfrm>
                <a:off x="5889" y="2386"/>
                <a:ext cx="1"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4" name="Rectangle 125">
                <a:extLst>
                  <a:ext uri="{FF2B5EF4-FFF2-40B4-BE49-F238E27FC236}">
                    <a16:creationId xmlns:a16="http://schemas.microsoft.com/office/drawing/2014/main" id="{80BD39F3-3C68-4310-ACC6-27CBBA314D97}"/>
                  </a:ext>
                </a:extLst>
              </p:cNvPr>
              <p:cNvSpPr>
                <a:spLocks noChangeArrowheads="1"/>
              </p:cNvSpPr>
              <p:nvPr/>
            </p:nvSpPr>
            <p:spPr bwMode="auto">
              <a:xfrm>
                <a:off x="5882" y="2378"/>
                <a:ext cx="2"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5" name="Rectangle 126">
                <a:extLst>
                  <a:ext uri="{FF2B5EF4-FFF2-40B4-BE49-F238E27FC236}">
                    <a16:creationId xmlns:a16="http://schemas.microsoft.com/office/drawing/2014/main" id="{A4BB1AFA-55E2-46D1-98A3-E262A928A3B7}"/>
                  </a:ext>
                </a:extLst>
              </p:cNvPr>
              <p:cNvSpPr>
                <a:spLocks noChangeArrowheads="1"/>
              </p:cNvSpPr>
              <p:nvPr/>
            </p:nvSpPr>
            <p:spPr bwMode="auto">
              <a:xfrm>
                <a:off x="5889" y="2383"/>
                <a:ext cx="9"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6" name="Rectangle 127">
                <a:extLst>
                  <a:ext uri="{FF2B5EF4-FFF2-40B4-BE49-F238E27FC236}">
                    <a16:creationId xmlns:a16="http://schemas.microsoft.com/office/drawing/2014/main" id="{C05B14DF-0193-49CF-B77C-1F96A8434A3B}"/>
                  </a:ext>
                </a:extLst>
              </p:cNvPr>
              <p:cNvSpPr>
                <a:spLocks noChangeArrowheads="1"/>
              </p:cNvSpPr>
              <p:nvPr/>
            </p:nvSpPr>
            <p:spPr bwMode="auto">
              <a:xfrm>
                <a:off x="5884" y="2378"/>
                <a:ext cx="7"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7" name="Freeform 128">
                <a:extLst>
                  <a:ext uri="{FF2B5EF4-FFF2-40B4-BE49-F238E27FC236}">
                    <a16:creationId xmlns:a16="http://schemas.microsoft.com/office/drawing/2014/main" id="{35FB82E2-98C2-4D06-8C2A-9268F104910F}"/>
                  </a:ext>
                </a:extLst>
              </p:cNvPr>
              <p:cNvSpPr>
                <a:spLocks/>
              </p:cNvSpPr>
              <p:nvPr/>
            </p:nvSpPr>
            <p:spPr bwMode="auto">
              <a:xfrm>
                <a:off x="5848" y="2343"/>
                <a:ext cx="46" cy="45"/>
              </a:xfrm>
              <a:custGeom>
                <a:avLst/>
                <a:gdLst>
                  <a:gd name="T0" fmla="*/ 0 w 46"/>
                  <a:gd name="T1" fmla="*/ 45 h 45"/>
                  <a:gd name="T2" fmla="*/ 0 w 46"/>
                  <a:gd name="T3" fmla="*/ 45 h 45"/>
                  <a:gd name="T4" fmla="*/ 46 w 46"/>
                  <a:gd name="T5" fmla="*/ 0 h 45"/>
                  <a:gd name="T6" fmla="*/ 46 w 46"/>
                  <a:gd name="T7" fmla="*/ 0 h 45"/>
                  <a:gd name="T8" fmla="*/ 0 w 46"/>
                  <a:gd name="T9" fmla="*/ 45 h 45"/>
                </a:gdLst>
                <a:ahLst/>
                <a:cxnLst>
                  <a:cxn ang="0">
                    <a:pos x="T0" y="T1"/>
                  </a:cxn>
                  <a:cxn ang="0">
                    <a:pos x="T2" y="T3"/>
                  </a:cxn>
                  <a:cxn ang="0">
                    <a:pos x="T4" y="T5"/>
                  </a:cxn>
                  <a:cxn ang="0">
                    <a:pos x="T6" y="T7"/>
                  </a:cxn>
                  <a:cxn ang="0">
                    <a:pos x="T8" y="T9"/>
                  </a:cxn>
                </a:cxnLst>
                <a:rect l="0" t="0" r="r" b="b"/>
                <a:pathLst>
                  <a:path w="46" h="45">
                    <a:moveTo>
                      <a:pt x="0" y="45"/>
                    </a:moveTo>
                    <a:lnTo>
                      <a:pt x="0" y="45"/>
                    </a:lnTo>
                    <a:lnTo>
                      <a:pt x="46" y="0"/>
                    </a:lnTo>
                    <a:lnTo>
                      <a:pt x="46" y="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8" name="Freeform 129">
                <a:extLst>
                  <a:ext uri="{FF2B5EF4-FFF2-40B4-BE49-F238E27FC236}">
                    <a16:creationId xmlns:a16="http://schemas.microsoft.com/office/drawing/2014/main" id="{01DF818C-F29E-4439-A3EC-4E45F74D15BF}"/>
                  </a:ext>
                </a:extLst>
              </p:cNvPr>
              <p:cNvSpPr>
                <a:spLocks noEditPoints="1"/>
              </p:cNvSpPr>
              <p:nvPr/>
            </p:nvSpPr>
            <p:spPr bwMode="auto">
              <a:xfrm>
                <a:off x="5836" y="2388"/>
                <a:ext cx="15" cy="14"/>
              </a:xfrm>
              <a:custGeom>
                <a:avLst/>
                <a:gdLst>
                  <a:gd name="T0" fmla="*/ 0 w 15"/>
                  <a:gd name="T1" fmla="*/ 14 h 14"/>
                  <a:gd name="T2" fmla="*/ 3 w 15"/>
                  <a:gd name="T3" fmla="*/ 2 h 14"/>
                  <a:gd name="T4" fmla="*/ 15 w 15"/>
                  <a:gd name="T5" fmla="*/ 0 h 14"/>
                  <a:gd name="T6" fmla="*/ 10 w 15"/>
                  <a:gd name="T7" fmla="*/ 10 h 14"/>
                  <a:gd name="T8" fmla="*/ 0 w 15"/>
                  <a:gd name="T9" fmla="*/ 14 h 14"/>
                  <a:gd name="T10" fmla="*/ 3 w 15"/>
                  <a:gd name="T11" fmla="*/ 2 h 14"/>
                  <a:gd name="T12" fmla="*/ 0 w 15"/>
                  <a:gd name="T13" fmla="*/ 12 h 14"/>
                  <a:gd name="T14" fmla="*/ 10 w 15"/>
                  <a:gd name="T15" fmla="*/ 10 h 14"/>
                  <a:gd name="T16" fmla="*/ 12 w 15"/>
                  <a:gd name="T17" fmla="*/ 0 h 14"/>
                  <a:gd name="T18" fmla="*/ 3 w 15"/>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0" y="14"/>
                    </a:moveTo>
                    <a:lnTo>
                      <a:pt x="3" y="2"/>
                    </a:lnTo>
                    <a:lnTo>
                      <a:pt x="15" y="0"/>
                    </a:lnTo>
                    <a:lnTo>
                      <a:pt x="10" y="10"/>
                    </a:lnTo>
                    <a:lnTo>
                      <a:pt x="0" y="14"/>
                    </a:lnTo>
                    <a:close/>
                    <a:moveTo>
                      <a:pt x="3" y="2"/>
                    </a:moveTo>
                    <a:lnTo>
                      <a:pt x="0" y="12"/>
                    </a:lnTo>
                    <a:lnTo>
                      <a:pt x="10" y="10"/>
                    </a:lnTo>
                    <a:lnTo>
                      <a:pt x="12"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59" name="Rectangle 130">
                <a:extLst>
                  <a:ext uri="{FF2B5EF4-FFF2-40B4-BE49-F238E27FC236}">
                    <a16:creationId xmlns:a16="http://schemas.microsoft.com/office/drawing/2014/main" id="{454A7EAB-4FED-4A67-80BA-F9ACD73027FD}"/>
                  </a:ext>
                </a:extLst>
              </p:cNvPr>
              <p:cNvSpPr>
                <a:spLocks noChangeArrowheads="1"/>
              </p:cNvSpPr>
              <p:nvPr/>
            </p:nvSpPr>
            <p:spPr bwMode="auto">
              <a:xfrm>
                <a:off x="5851" y="2386"/>
                <a:ext cx="2" cy="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0" name="Freeform 131">
                <a:extLst>
                  <a:ext uri="{FF2B5EF4-FFF2-40B4-BE49-F238E27FC236}">
                    <a16:creationId xmlns:a16="http://schemas.microsoft.com/office/drawing/2014/main" id="{7DF8B021-41CE-4811-BAD6-60AF9657B985}"/>
                  </a:ext>
                </a:extLst>
              </p:cNvPr>
              <p:cNvSpPr>
                <a:spLocks/>
              </p:cNvSpPr>
              <p:nvPr/>
            </p:nvSpPr>
            <p:spPr bwMode="auto">
              <a:xfrm>
                <a:off x="5858" y="2378"/>
                <a:ext cx="2" cy="8"/>
              </a:xfrm>
              <a:custGeom>
                <a:avLst/>
                <a:gdLst>
                  <a:gd name="T0" fmla="*/ 0 w 2"/>
                  <a:gd name="T1" fmla="*/ 8 h 8"/>
                  <a:gd name="T2" fmla="*/ 0 w 2"/>
                  <a:gd name="T3" fmla="*/ 0 h 8"/>
                  <a:gd name="T4" fmla="*/ 0 w 2"/>
                  <a:gd name="T5" fmla="*/ 0 h 8"/>
                  <a:gd name="T6" fmla="*/ 2 w 2"/>
                  <a:gd name="T7" fmla="*/ 8 h 8"/>
                  <a:gd name="T8" fmla="*/ 0 w 2"/>
                  <a:gd name="T9" fmla="*/ 8 h 8"/>
                </a:gdLst>
                <a:ahLst/>
                <a:cxnLst>
                  <a:cxn ang="0">
                    <a:pos x="T0" y="T1"/>
                  </a:cxn>
                  <a:cxn ang="0">
                    <a:pos x="T2" y="T3"/>
                  </a:cxn>
                  <a:cxn ang="0">
                    <a:pos x="T4" y="T5"/>
                  </a:cxn>
                  <a:cxn ang="0">
                    <a:pos x="T6" y="T7"/>
                  </a:cxn>
                  <a:cxn ang="0">
                    <a:pos x="T8" y="T9"/>
                  </a:cxn>
                </a:cxnLst>
                <a:rect l="0" t="0" r="r" b="b"/>
                <a:pathLst>
                  <a:path w="2" h="8">
                    <a:moveTo>
                      <a:pt x="0" y="8"/>
                    </a:moveTo>
                    <a:lnTo>
                      <a:pt x="0" y="0"/>
                    </a:lnTo>
                    <a:lnTo>
                      <a:pt x="0" y="0"/>
                    </a:lnTo>
                    <a:lnTo>
                      <a:pt x="2" y="8"/>
                    </a:lnTo>
                    <a:lnTo>
                      <a:pt x="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1" name="Rectangle 132">
                <a:extLst>
                  <a:ext uri="{FF2B5EF4-FFF2-40B4-BE49-F238E27FC236}">
                    <a16:creationId xmlns:a16="http://schemas.microsoft.com/office/drawing/2014/main" id="{19443F85-023B-4D12-9B6A-FEE99B9DD1DB}"/>
                  </a:ext>
                </a:extLst>
              </p:cNvPr>
              <p:cNvSpPr>
                <a:spLocks noChangeArrowheads="1"/>
              </p:cNvSpPr>
              <p:nvPr/>
            </p:nvSpPr>
            <p:spPr bwMode="auto">
              <a:xfrm>
                <a:off x="5841" y="2383"/>
                <a:ext cx="12"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2" name="Rectangle 133">
                <a:extLst>
                  <a:ext uri="{FF2B5EF4-FFF2-40B4-BE49-F238E27FC236}">
                    <a16:creationId xmlns:a16="http://schemas.microsoft.com/office/drawing/2014/main" id="{FA8021BD-E573-4FE1-A365-766E6C9BBD8D}"/>
                  </a:ext>
                </a:extLst>
              </p:cNvPr>
              <p:cNvSpPr>
                <a:spLocks noChangeArrowheads="1"/>
              </p:cNvSpPr>
              <p:nvPr/>
            </p:nvSpPr>
            <p:spPr bwMode="auto">
              <a:xfrm>
                <a:off x="5851" y="2378"/>
                <a:ext cx="7"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3" name="Freeform 134">
                <a:extLst>
                  <a:ext uri="{FF2B5EF4-FFF2-40B4-BE49-F238E27FC236}">
                    <a16:creationId xmlns:a16="http://schemas.microsoft.com/office/drawing/2014/main" id="{8260F230-EFF2-41F4-AE06-0F9D4E89432E}"/>
                  </a:ext>
                </a:extLst>
              </p:cNvPr>
              <p:cNvSpPr>
                <a:spLocks noEditPoints="1"/>
              </p:cNvSpPr>
              <p:nvPr/>
            </p:nvSpPr>
            <p:spPr bwMode="auto">
              <a:xfrm>
                <a:off x="5891" y="2331"/>
                <a:ext cx="15" cy="14"/>
              </a:xfrm>
              <a:custGeom>
                <a:avLst/>
                <a:gdLst>
                  <a:gd name="T0" fmla="*/ 0 w 15"/>
                  <a:gd name="T1" fmla="*/ 14 h 14"/>
                  <a:gd name="T2" fmla="*/ 5 w 15"/>
                  <a:gd name="T3" fmla="*/ 5 h 14"/>
                  <a:gd name="T4" fmla="*/ 15 w 15"/>
                  <a:gd name="T5" fmla="*/ 0 h 14"/>
                  <a:gd name="T6" fmla="*/ 12 w 15"/>
                  <a:gd name="T7" fmla="*/ 12 h 14"/>
                  <a:gd name="T8" fmla="*/ 0 w 15"/>
                  <a:gd name="T9" fmla="*/ 14 h 14"/>
                  <a:gd name="T10" fmla="*/ 5 w 15"/>
                  <a:gd name="T11" fmla="*/ 5 h 14"/>
                  <a:gd name="T12" fmla="*/ 3 w 15"/>
                  <a:gd name="T13" fmla="*/ 12 h 14"/>
                  <a:gd name="T14" fmla="*/ 10 w 15"/>
                  <a:gd name="T15" fmla="*/ 9 h 14"/>
                  <a:gd name="T16" fmla="*/ 12 w 15"/>
                  <a:gd name="T17" fmla="*/ 2 h 14"/>
                  <a:gd name="T18" fmla="*/ 5 w 15"/>
                  <a:gd name="T19"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0" y="14"/>
                    </a:moveTo>
                    <a:lnTo>
                      <a:pt x="5" y="5"/>
                    </a:lnTo>
                    <a:lnTo>
                      <a:pt x="15" y="0"/>
                    </a:lnTo>
                    <a:lnTo>
                      <a:pt x="12" y="12"/>
                    </a:lnTo>
                    <a:lnTo>
                      <a:pt x="0" y="14"/>
                    </a:lnTo>
                    <a:close/>
                    <a:moveTo>
                      <a:pt x="5" y="5"/>
                    </a:moveTo>
                    <a:lnTo>
                      <a:pt x="3" y="12"/>
                    </a:lnTo>
                    <a:lnTo>
                      <a:pt x="10" y="9"/>
                    </a:lnTo>
                    <a:lnTo>
                      <a:pt x="12" y="2"/>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4" name="Rectangle 135">
                <a:extLst>
                  <a:ext uri="{FF2B5EF4-FFF2-40B4-BE49-F238E27FC236}">
                    <a16:creationId xmlns:a16="http://schemas.microsoft.com/office/drawing/2014/main" id="{B48D122D-EEB2-4EEC-85A7-2345C32E00BD}"/>
                  </a:ext>
                </a:extLst>
              </p:cNvPr>
              <p:cNvSpPr>
                <a:spLocks noChangeArrowheads="1"/>
              </p:cNvSpPr>
              <p:nvPr/>
            </p:nvSpPr>
            <p:spPr bwMode="auto">
              <a:xfrm>
                <a:off x="5889" y="2348"/>
                <a:ext cx="9"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5" name="Freeform 136">
                <a:extLst>
                  <a:ext uri="{FF2B5EF4-FFF2-40B4-BE49-F238E27FC236}">
                    <a16:creationId xmlns:a16="http://schemas.microsoft.com/office/drawing/2014/main" id="{E9D5D47C-B674-4AEF-9AF6-D4DA202CB249}"/>
                  </a:ext>
                </a:extLst>
              </p:cNvPr>
              <p:cNvSpPr>
                <a:spLocks/>
              </p:cNvSpPr>
              <p:nvPr/>
            </p:nvSpPr>
            <p:spPr bwMode="auto">
              <a:xfrm>
                <a:off x="5884" y="2352"/>
                <a:ext cx="7" cy="3"/>
              </a:xfrm>
              <a:custGeom>
                <a:avLst/>
                <a:gdLst>
                  <a:gd name="T0" fmla="*/ 7 w 7"/>
                  <a:gd name="T1" fmla="*/ 3 h 3"/>
                  <a:gd name="T2" fmla="*/ 0 w 7"/>
                  <a:gd name="T3" fmla="*/ 3 h 3"/>
                  <a:gd name="T4" fmla="*/ 0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6" name="Rectangle 137">
                <a:extLst>
                  <a:ext uri="{FF2B5EF4-FFF2-40B4-BE49-F238E27FC236}">
                    <a16:creationId xmlns:a16="http://schemas.microsoft.com/office/drawing/2014/main" id="{951ED1B2-538B-4BE7-A9C4-764401260C1E}"/>
                  </a:ext>
                </a:extLst>
              </p:cNvPr>
              <p:cNvSpPr>
                <a:spLocks noChangeArrowheads="1"/>
              </p:cNvSpPr>
              <p:nvPr/>
            </p:nvSpPr>
            <p:spPr bwMode="auto">
              <a:xfrm>
                <a:off x="5889" y="2338"/>
                <a:ext cx="1" cy="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7" name="Rectangle 138">
                <a:extLst>
                  <a:ext uri="{FF2B5EF4-FFF2-40B4-BE49-F238E27FC236}">
                    <a16:creationId xmlns:a16="http://schemas.microsoft.com/office/drawing/2014/main" id="{EA9E46F4-2DA9-41AF-BB40-C11B2DCC52E5}"/>
                  </a:ext>
                </a:extLst>
              </p:cNvPr>
              <p:cNvSpPr>
                <a:spLocks noChangeArrowheads="1"/>
              </p:cNvSpPr>
              <p:nvPr/>
            </p:nvSpPr>
            <p:spPr bwMode="auto">
              <a:xfrm>
                <a:off x="5882" y="2348"/>
                <a:ext cx="2"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8" name="Freeform 139">
                <a:extLst>
                  <a:ext uri="{FF2B5EF4-FFF2-40B4-BE49-F238E27FC236}">
                    <a16:creationId xmlns:a16="http://schemas.microsoft.com/office/drawing/2014/main" id="{BA12FB8A-06C3-4BED-8C93-739477F2ABC9}"/>
                  </a:ext>
                </a:extLst>
              </p:cNvPr>
              <p:cNvSpPr>
                <a:spLocks noEditPoints="1"/>
              </p:cNvSpPr>
              <p:nvPr/>
            </p:nvSpPr>
            <p:spPr bwMode="auto">
              <a:xfrm>
                <a:off x="5855" y="2350"/>
                <a:ext cx="32" cy="31"/>
              </a:xfrm>
              <a:custGeom>
                <a:avLst/>
                <a:gdLst>
                  <a:gd name="T0" fmla="*/ 10 w 32"/>
                  <a:gd name="T1" fmla="*/ 31 h 31"/>
                  <a:gd name="T2" fmla="*/ 8 w 32"/>
                  <a:gd name="T3" fmla="*/ 24 h 31"/>
                  <a:gd name="T4" fmla="*/ 0 w 32"/>
                  <a:gd name="T5" fmla="*/ 24 h 31"/>
                  <a:gd name="T6" fmla="*/ 5 w 32"/>
                  <a:gd name="T7" fmla="*/ 17 h 31"/>
                  <a:gd name="T8" fmla="*/ 0 w 32"/>
                  <a:gd name="T9" fmla="*/ 9 h 31"/>
                  <a:gd name="T10" fmla="*/ 10 w 32"/>
                  <a:gd name="T11" fmla="*/ 9 h 31"/>
                  <a:gd name="T12" fmla="*/ 10 w 32"/>
                  <a:gd name="T13" fmla="*/ 0 h 31"/>
                  <a:gd name="T14" fmla="*/ 15 w 32"/>
                  <a:gd name="T15" fmla="*/ 7 h 31"/>
                  <a:gd name="T16" fmla="*/ 22 w 32"/>
                  <a:gd name="T17" fmla="*/ 0 h 31"/>
                  <a:gd name="T18" fmla="*/ 22 w 32"/>
                  <a:gd name="T19" fmla="*/ 9 h 31"/>
                  <a:gd name="T20" fmla="*/ 32 w 32"/>
                  <a:gd name="T21" fmla="*/ 9 h 31"/>
                  <a:gd name="T22" fmla="*/ 27 w 32"/>
                  <a:gd name="T23" fmla="*/ 17 h 31"/>
                  <a:gd name="T24" fmla="*/ 29 w 32"/>
                  <a:gd name="T25" fmla="*/ 21 h 31"/>
                  <a:gd name="T26" fmla="*/ 22 w 32"/>
                  <a:gd name="T27" fmla="*/ 21 h 31"/>
                  <a:gd name="T28" fmla="*/ 22 w 32"/>
                  <a:gd name="T29" fmla="*/ 31 h 31"/>
                  <a:gd name="T30" fmla="*/ 17 w 32"/>
                  <a:gd name="T31" fmla="*/ 26 h 31"/>
                  <a:gd name="T32" fmla="*/ 10 w 32"/>
                  <a:gd name="T33" fmla="*/ 31 h 31"/>
                  <a:gd name="T34" fmla="*/ 3 w 32"/>
                  <a:gd name="T35" fmla="*/ 21 h 31"/>
                  <a:gd name="T36" fmla="*/ 10 w 32"/>
                  <a:gd name="T37" fmla="*/ 21 h 31"/>
                  <a:gd name="T38" fmla="*/ 10 w 32"/>
                  <a:gd name="T39" fmla="*/ 31 h 31"/>
                  <a:gd name="T40" fmla="*/ 17 w 32"/>
                  <a:gd name="T41" fmla="*/ 26 h 31"/>
                  <a:gd name="T42" fmla="*/ 22 w 32"/>
                  <a:gd name="T43" fmla="*/ 28 h 31"/>
                  <a:gd name="T44" fmla="*/ 20 w 32"/>
                  <a:gd name="T45" fmla="*/ 21 h 31"/>
                  <a:gd name="T46" fmla="*/ 29 w 32"/>
                  <a:gd name="T47" fmla="*/ 21 h 31"/>
                  <a:gd name="T48" fmla="*/ 24 w 32"/>
                  <a:gd name="T49" fmla="*/ 17 h 31"/>
                  <a:gd name="T50" fmla="*/ 29 w 32"/>
                  <a:gd name="T51" fmla="*/ 12 h 31"/>
                  <a:gd name="T52" fmla="*/ 22 w 32"/>
                  <a:gd name="T53" fmla="*/ 9 h 31"/>
                  <a:gd name="T54" fmla="*/ 22 w 32"/>
                  <a:gd name="T55" fmla="*/ 2 h 31"/>
                  <a:gd name="T56" fmla="*/ 15 w 32"/>
                  <a:gd name="T57" fmla="*/ 7 h 31"/>
                  <a:gd name="T58" fmla="*/ 10 w 32"/>
                  <a:gd name="T59" fmla="*/ 2 h 31"/>
                  <a:gd name="T60" fmla="*/ 10 w 32"/>
                  <a:gd name="T61" fmla="*/ 12 h 31"/>
                  <a:gd name="T62" fmla="*/ 3 w 32"/>
                  <a:gd name="T63" fmla="*/ 12 h 31"/>
                  <a:gd name="T64" fmla="*/ 8 w 32"/>
                  <a:gd name="T65" fmla="*/ 17 h 31"/>
                  <a:gd name="T66" fmla="*/ 3 w 32"/>
                  <a:gd name="T67"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31">
                    <a:moveTo>
                      <a:pt x="10" y="31"/>
                    </a:moveTo>
                    <a:lnTo>
                      <a:pt x="8" y="24"/>
                    </a:lnTo>
                    <a:lnTo>
                      <a:pt x="0" y="24"/>
                    </a:lnTo>
                    <a:lnTo>
                      <a:pt x="5" y="17"/>
                    </a:lnTo>
                    <a:lnTo>
                      <a:pt x="0" y="9"/>
                    </a:lnTo>
                    <a:lnTo>
                      <a:pt x="10" y="9"/>
                    </a:lnTo>
                    <a:lnTo>
                      <a:pt x="10" y="0"/>
                    </a:lnTo>
                    <a:lnTo>
                      <a:pt x="15" y="7"/>
                    </a:lnTo>
                    <a:lnTo>
                      <a:pt x="22" y="0"/>
                    </a:lnTo>
                    <a:lnTo>
                      <a:pt x="22" y="9"/>
                    </a:lnTo>
                    <a:lnTo>
                      <a:pt x="32" y="9"/>
                    </a:lnTo>
                    <a:lnTo>
                      <a:pt x="27" y="17"/>
                    </a:lnTo>
                    <a:lnTo>
                      <a:pt x="29" y="21"/>
                    </a:lnTo>
                    <a:lnTo>
                      <a:pt x="22" y="21"/>
                    </a:lnTo>
                    <a:lnTo>
                      <a:pt x="22" y="31"/>
                    </a:lnTo>
                    <a:lnTo>
                      <a:pt x="17" y="26"/>
                    </a:lnTo>
                    <a:lnTo>
                      <a:pt x="10" y="31"/>
                    </a:lnTo>
                    <a:close/>
                    <a:moveTo>
                      <a:pt x="3" y="21"/>
                    </a:moveTo>
                    <a:lnTo>
                      <a:pt x="10" y="21"/>
                    </a:lnTo>
                    <a:lnTo>
                      <a:pt x="10" y="31"/>
                    </a:lnTo>
                    <a:lnTo>
                      <a:pt x="17" y="26"/>
                    </a:lnTo>
                    <a:lnTo>
                      <a:pt x="22" y="28"/>
                    </a:lnTo>
                    <a:lnTo>
                      <a:pt x="20" y="21"/>
                    </a:lnTo>
                    <a:lnTo>
                      <a:pt x="29" y="21"/>
                    </a:lnTo>
                    <a:lnTo>
                      <a:pt x="24" y="17"/>
                    </a:lnTo>
                    <a:lnTo>
                      <a:pt x="29" y="12"/>
                    </a:lnTo>
                    <a:lnTo>
                      <a:pt x="22" y="9"/>
                    </a:lnTo>
                    <a:lnTo>
                      <a:pt x="22" y="2"/>
                    </a:lnTo>
                    <a:lnTo>
                      <a:pt x="15" y="7"/>
                    </a:lnTo>
                    <a:lnTo>
                      <a:pt x="10" y="2"/>
                    </a:lnTo>
                    <a:lnTo>
                      <a:pt x="10" y="12"/>
                    </a:lnTo>
                    <a:lnTo>
                      <a:pt x="3" y="12"/>
                    </a:lnTo>
                    <a:lnTo>
                      <a:pt x="8" y="17"/>
                    </a:lnTo>
                    <a:lnTo>
                      <a:pt x="3"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69" name="Freeform 140">
                <a:extLst>
                  <a:ext uri="{FF2B5EF4-FFF2-40B4-BE49-F238E27FC236}">
                    <a16:creationId xmlns:a16="http://schemas.microsoft.com/office/drawing/2014/main" id="{E6724991-B7C7-4F58-B467-F446C0FEAC7A}"/>
                  </a:ext>
                </a:extLst>
              </p:cNvPr>
              <p:cNvSpPr>
                <a:spLocks noEditPoints="1"/>
              </p:cNvSpPr>
              <p:nvPr/>
            </p:nvSpPr>
            <p:spPr bwMode="auto">
              <a:xfrm>
                <a:off x="5877" y="2890"/>
                <a:ext cx="10" cy="19"/>
              </a:xfrm>
              <a:custGeom>
                <a:avLst/>
                <a:gdLst>
                  <a:gd name="T0" fmla="*/ 10 w 10"/>
                  <a:gd name="T1" fmla="*/ 12 h 19"/>
                  <a:gd name="T2" fmla="*/ 0 w 10"/>
                  <a:gd name="T3" fmla="*/ 19 h 19"/>
                  <a:gd name="T4" fmla="*/ 0 w 10"/>
                  <a:gd name="T5" fmla="*/ 7 h 19"/>
                  <a:gd name="T6" fmla="*/ 10 w 10"/>
                  <a:gd name="T7" fmla="*/ 0 h 19"/>
                  <a:gd name="T8" fmla="*/ 10 w 10"/>
                  <a:gd name="T9" fmla="*/ 12 h 19"/>
                  <a:gd name="T10" fmla="*/ 0 w 10"/>
                  <a:gd name="T11" fmla="*/ 17 h 19"/>
                  <a:gd name="T12" fmla="*/ 7 w 10"/>
                  <a:gd name="T13" fmla="*/ 12 h 19"/>
                  <a:gd name="T14" fmla="*/ 7 w 10"/>
                  <a:gd name="T15" fmla="*/ 2 h 19"/>
                  <a:gd name="T16" fmla="*/ 0 w 10"/>
                  <a:gd name="T17" fmla="*/ 7 h 19"/>
                  <a:gd name="T18" fmla="*/ 0 w 10"/>
                  <a:gd name="T1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2"/>
                    </a:moveTo>
                    <a:lnTo>
                      <a:pt x="0" y="19"/>
                    </a:lnTo>
                    <a:lnTo>
                      <a:pt x="0" y="7"/>
                    </a:lnTo>
                    <a:lnTo>
                      <a:pt x="10" y="0"/>
                    </a:lnTo>
                    <a:lnTo>
                      <a:pt x="10" y="12"/>
                    </a:lnTo>
                    <a:close/>
                    <a:moveTo>
                      <a:pt x="0" y="17"/>
                    </a:moveTo>
                    <a:lnTo>
                      <a:pt x="7" y="12"/>
                    </a:lnTo>
                    <a:lnTo>
                      <a:pt x="7" y="2"/>
                    </a:lnTo>
                    <a:lnTo>
                      <a:pt x="0" y="7"/>
                    </a:lnTo>
                    <a:lnTo>
                      <a:pt x="0"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0" name="Freeform 141">
                <a:extLst>
                  <a:ext uri="{FF2B5EF4-FFF2-40B4-BE49-F238E27FC236}">
                    <a16:creationId xmlns:a16="http://schemas.microsoft.com/office/drawing/2014/main" id="{8356E2AD-BB46-46D3-A5FB-3046572DD71B}"/>
                  </a:ext>
                </a:extLst>
              </p:cNvPr>
              <p:cNvSpPr>
                <a:spLocks/>
              </p:cNvSpPr>
              <p:nvPr/>
            </p:nvSpPr>
            <p:spPr bwMode="auto">
              <a:xfrm>
                <a:off x="5834" y="2921"/>
                <a:ext cx="57" cy="28"/>
              </a:xfrm>
              <a:custGeom>
                <a:avLst/>
                <a:gdLst>
                  <a:gd name="T0" fmla="*/ 57 w 57"/>
                  <a:gd name="T1" fmla="*/ 28 h 28"/>
                  <a:gd name="T2" fmla="*/ 57 w 57"/>
                  <a:gd name="T3" fmla="*/ 28 h 28"/>
                  <a:gd name="T4" fmla="*/ 0 w 57"/>
                  <a:gd name="T5" fmla="*/ 0 h 28"/>
                  <a:gd name="T6" fmla="*/ 2 w 57"/>
                  <a:gd name="T7" fmla="*/ 0 h 28"/>
                  <a:gd name="T8" fmla="*/ 57 w 57"/>
                  <a:gd name="T9" fmla="*/ 28 h 28"/>
                </a:gdLst>
                <a:ahLst/>
                <a:cxnLst>
                  <a:cxn ang="0">
                    <a:pos x="T0" y="T1"/>
                  </a:cxn>
                  <a:cxn ang="0">
                    <a:pos x="T2" y="T3"/>
                  </a:cxn>
                  <a:cxn ang="0">
                    <a:pos x="T4" y="T5"/>
                  </a:cxn>
                  <a:cxn ang="0">
                    <a:pos x="T6" y="T7"/>
                  </a:cxn>
                  <a:cxn ang="0">
                    <a:pos x="T8" y="T9"/>
                  </a:cxn>
                </a:cxnLst>
                <a:rect l="0" t="0" r="r" b="b"/>
                <a:pathLst>
                  <a:path w="57" h="28">
                    <a:moveTo>
                      <a:pt x="57" y="28"/>
                    </a:moveTo>
                    <a:lnTo>
                      <a:pt x="57" y="28"/>
                    </a:lnTo>
                    <a:lnTo>
                      <a:pt x="0" y="0"/>
                    </a:lnTo>
                    <a:lnTo>
                      <a:pt x="2" y="0"/>
                    </a:lnTo>
                    <a:lnTo>
                      <a:pt x="57"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1" name="Freeform 142">
                <a:extLst>
                  <a:ext uri="{FF2B5EF4-FFF2-40B4-BE49-F238E27FC236}">
                    <a16:creationId xmlns:a16="http://schemas.microsoft.com/office/drawing/2014/main" id="{F7912D2E-41B8-423C-8A18-0C83D53DC605}"/>
                  </a:ext>
                </a:extLst>
              </p:cNvPr>
              <p:cNvSpPr>
                <a:spLocks noEditPoints="1"/>
              </p:cNvSpPr>
              <p:nvPr/>
            </p:nvSpPr>
            <p:spPr bwMode="auto">
              <a:xfrm>
                <a:off x="5820" y="2911"/>
                <a:ext cx="16" cy="10"/>
              </a:xfrm>
              <a:custGeom>
                <a:avLst/>
                <a:gdLst>
                  <a:gd name="T0" fmla="*/ 16 w 16"/>
                  <a:gd name="T1" fmla="*/ 10 h 10"/>
                  <a:gd name="T2" fmla="*/ 4 w 16"/>
                  <a:gd name="T3" fmla="*/ 10 h 10"/>
                  <a:gd name="T4" fmla="*/ 0 w 16"/>
                  <a:gd name="T5" fmla="*/ 0 h 10"/>
                  <a:gd name="T6" fmla="*/ 9 w 16"/>
                  <a:gd name="T7" fmla="*/ 0 h 10"/>
                  <a:gd name="T8" fmla="*/ 16 w 16"/>
                  <a:gd name="T9" fmla="*/ 10 h 10"/>
                  <a:gd name="T10" fmla="*/ 7 w 16"/>
                  <a:gd name="T11" fmla="*/ 10 h 10"/>
                  <a:gd name="T12" fmla="*/ 14 w 16"/>
                  <a:gd name="T13" fmla="*/ 10 h 10"/>
                  <a:gd name="T14" fmla="*/ 9 w 16"/>
                  <a:gd name="T15" fmla="*/ 3 h 10"/>
                  <a:gd name="T16" fmla="*/ 2 w 16"/>
                  <a:gd name="T17" fmla="*/ 3 h 10"/>
                  <a:gd name="T18" fmla="*/ 7 w 1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6" y="10"/>
                    </a:moveTo>
                    <a:lnTo>
                      <a:pt x="4" y="10"/>
                    </a:lnTo>
                    <a:lnTo>
                      <a:pt x="0" y="0"/>
                    </a:lnTo>
                    <a:lnTo>
                      <a:pt x="9" y="0"/>
                    </a:lnTo>
                    <a:lnTo>
                      <a:pt x="16" y="10"/>
                    </a:lnTo>
                    <a:close/>
                    <a:moveTo>
                      <a:pt x="7" y="10"/>
                    </a:moveTo>
                    <a:lnTo>
                      <a:pt x="14" y="10"/>
                    </a:lnTo>
                    <a:lnTo>
                      <a:pt x="9" y="3"/>
                    </a:lnTo>
                    <a:lnTo>
                      <a:pt x="2" y="3"/>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2" name="Freeform 143">
                <a:extLst>
                  <a:ext uri="{FF2B5EF4-FFF2-40B4-BE49-F238E27FC236}">
                    <a16:creationId xmlns:a16="http://schemas.microsoft.com/office/drawing/2014/main" id="{8BFB872D-DAB3-4BEA-855C-BA63EB2B32B7}"/>
                  </a:ext>
                </a:extLst>
              </p:cNvPr>
              <p:cNvSpPr>
                <a:spLocks/>
              </p:cNvSpPr>
              <p:nvPr/>
            </p:nvSpPr>
            <p:spPr bwMode="auto">
              <a:xfrm>
                <a:off x="5829" y="2923"/>
                <a:ext cx="12" cy="3"/>
              </a:xfrm>
              <a:custGeom>
                <a:avLst/>
                <a:gdLst>
                  <a:gd name="T0" fmla="*/ 12 w 12"/>
                  <a:gd name="T1" fmla="*/ 0 h 3"/>
                  <a:gd name="T2" fmla="*/ 0 w 12"/>
                  <a:gd name="T3" fmla="*/ 3 h 3"/>
                  <a:gd name="T4" fmla="*/ 0 w 12"/>
                  <a:gd name="T5" fmla="*/ 3 h 3"/>
                  <a:gd name="T6" fmla="*/ 10 w 12"/>
                  <a:gd name="T7" fmla="*/ 0 h 3"/>
                  <a:gd name="T8" fmla="*/ 12 w 12"/>
                  <a:gd name="T9" fmla="*/ 0 h 3"/>
                </a:gdLst>
                <a:ahLst/>
                <a:cxnLst>
                  <a:cxn ang="0">
                    <a:pos x="T0" y="T1"/>
                  </a:cxn>
                  <a:cxn ang="0">
                    <a:pos x="T2" y="T3"/>
                  </a:cxn>
                  <a:cxn ang="0">
                    <a:pos x="T4" y="T5"/>
                  </a:cxn>
                  <a:cxn ang="0">
                    <a:pos x="T6" y="T7"/>
                  </a:cxn>
                  <a:cxn ang="0">
                    <a:pos x="T8" y="T9"/>
                  </a:cxn>
                </a:cxnLst>
                <a:rect l="0" t="0" r="r" b="b"/>
                <a:pathLst>
                  <a:path w="12" h="3">
                    <a:moveTo>
                      <a:pt x="12" y="0"/>
                    </a:moveTo>
                    <a:lnTo>
                      <a:pt x="0" y="3"/>
                    </a:lnTo>
                    <a:lnTo>
                      <a:pt x="0" y="3"/>
                    </a:lnTo>
                    <a:lnTo>
                      <a:pt x="10"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3" name="Freeform 144">
                <a:extLst>
                  <a:ext uri="{FF2B5EF4-FFF2-40B4-BE49-F238E27FC236}">
                    <a16:creationId xmlns:a16="http://schemas.microsoft.com/office/drawing/2014/main" id="{C34BFF91-EDBC-4D41-8DEA-53C9CBA33BFE}"/>
                  </a:ext>
                </a:extLst>
              </p:cNvPr>
              <p:cNvSpPr>
                <a:spLocks/>
              </p:cNvSpPr>
              <p:nvPr/>
            </p:nvSpPr>
            <p:spPr bwMode="auto">
              <a:xfrm>
                <a:off x="5841" y="2926"/>
                <a:ext cx="7" cy="4"/>
              </a:xfrm>
              <a:custGeom>
                <a:avLst/>
                <a:gdLst>
                  <a:gd name="T0" fmla="*/ 7 w 7"/>
                  <a:gd name="T1" fmla="*/ 2 h 4"/>
                  <a:gd name="T2" fmla="*/ 0 w 7"/>
                  <a:gd name="T3" fmla="*/ 4 h 4"/>
                  <a:gd name="T4" fmla="*/ 0 w 7"/>
                  <a:gd name="T5" fmla="*/ 2 h 4"/>
                  <a:gd name="T6" fmla="*/ 5 w 7"/>
                  <a:gd name="T7" fmla="*/ 0 h 4"/>
                  <a:gd name="T8" fmla="*/ 7 w 7"/>
                  <a:gd name="T9" fmla="*/ 2 h 4"/>
                </a:gdLst>
                <a:ahLst/>
                <a:cxnLst>
                  <a:cxn ang="0">
                    <a:pos x="T0" y="T1"/>
                  </a:cxn>
                  <a:cxn ang="0">
                    <a:pos x="T2" y="T3"/>
                  </a:cxn>
                  <a:cxn ang="0">
                    <a:pos x="T4" y="T5"/>
                  </a:cxn>
                  <a:cxn ang="0">
                    <a:pos x="T6" y="T7"/>
                  </a:cxn>
                  <a:cxn ang="0">
                    <a:pos x="T8" y="T9"/>
                  </a:cxn>
                </a:cxnLst>
                <a:rect l="0" t="0" r="r" b="b"/>
                <a:pathLst>
                  <a:path w="7" h="4">
                    <a:moveTo>
                      <a:pt x="7" y="2"/>
                    </a:moveTo>
                    <a:lnTo>
                      <a:pt x="0" y="4"/>
                    </a:lnTo>
                    <a:lnTo>
                      <a:pt x="0" y="2"/>
                    </a:lnTo>
                    <a:lnTo>
                      <a:pt x="5"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4" name="Freeform 145">
                <a:extLst>
                  <a:ext uri="{FF2B5EF4-FFF2-40B4-BE49-F238E27FC236}">
                    <a16:creationId xmlns:a16="http://schemas.microsoft.com/office/drawing/2014/main" id="{4354330B-C6DC-4F08-8C2E-49D808A41505}"/>
                  </a:ext>
                </a:extLst>
              </p:cNvPr>
              <p:cNvSpPr>
                <a:spLocks/>
              </p:cNvSpPr>
              <p:nvPr/>
            </p:nvSpPr>
            <p:spPr bwMode="auto">
              <a:xfrm>
                <a:off x="5836" y="2914"/>
                <a:ext cx="5" cy="9"/>
              </a:xfrm>
              <a:custGeom>
                <a:avLst/>
                <a:gdLst>
                  <a:gd name="T0" fmla="*/ 5 w 5"/>
                  <a:gd name="T1" fmla="*/ 9 h 9"/>
                  <a:gd name="T2" fmla="*/ 3 w 5"/>
                  <a:gd name="T3" fmla="*/ 9 h 9"/>
                  <a:gd name="T4" fmla="*/ 0 w 5"/>
                  <a:gd name="T5" fmla="*/ 0 h 9"/>
                  <a:gd name="T6" fmla="*/ 0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3" y="9"/>
                    </a:lnTo>
                    <a:lnTo>
                      <a:pt x="0" y="0"/>
                    </a:lnTo>
                    <a:lnTo>
                      <a:pt x="0"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5" name="Freeform 146">
                <a:extLst>
                  <a:ext uri="{FF2B5EF4-FFF2-40B4-BE49-F238E27FC236}">
                    <a16:creationId xmlns:a16="http://schemas.microsoft.com/office/drawing/2014/main" id="{03DB1B9D-26FF-44DD-851A-2861091CA380}"/>
                  </a:ext>
                </a:extLst>
              </p:cNvPr>
              <p:cNvSpPr>
                <a:spLocks/>
              </p:cNvSpPr>
              <p:nvPr/>
            </p:nvSpPr>
            <p:spPr bwMode="auto">
              <a:xfrm>
                <a:off x="5846" y="2918"/>
                <a:ext cx="2" cy="8"/>
              </a:xfrm>
              <a:custGeom>
                <a:avLst/>
                <a:gdLst>
                  <a:gd name="T0" fmla="*/ 2 w 2"/>
                  <a:gd name="T1" fmla="*/ 8 h 8"/>
                  <a:gd name="T2" fmla="*/ 0 w 2"/>
                  <a:gd name="T3" fmla="*/ 8 h 8"/>
                  <a:gd name="T4" fmla="*/ 0 w 2"/>
                  <a:gd name="T5" fmla="*/ 3 h 8"/>
                  <a:gd name="T6" fmla="*/ 0 w 2"/>
                  <a:gd name="T7" fmla="*/ 0 h 8"/>
                  <a:gd name="T8" fmla="*/ 2 w 2"/>
                  <a:gd name="T9" fmla="*/ 8 h 8"/>
                </a:gdLst>
                <a:ahLst/>
                <a:cxnLst>
                  <a:cxn ang="0">
                    <a:pos x="T0" y="T1"/>
                  </a:cxn>
                  <a:cxn ang="0">
                    <a:pos x="T2" y="T3"/>
                  </a:cxn>
                  <a:cxn ang="0">
                    <a:pos x="T4" y="T5"/>
                  </a:cxn>
                  <a:cxn ang="0">
                    <a:pos x="T6" y="T7"/>
                  </a:cxn>
                  <a:cxn ang="0">
                    <a:pos x="T8" y="T9"/>
                  </a:cxn>
                </a:cxnLst>
                <a:rect l="0" t="0" r="r" b="b"/>
                <a:pathLst>
                  <a:path w="2" h="8">
                    <a:moveTo>
                      <a:pt x="2" y="8"/>
                    </a:moveTo>
                    <a:lnTo>
                      <a:pt x="0" y="8"/>
                    </a:lnTo>
                    <a:lnTo>
                      <a:pt x="0" y="3"/>
                    </a:lnTo>
                    <a:lnTo>
                      <a:pt x="0" y="0"/>
                    </a:lnTo>
                    <a:lnTo>
                      <a:pt x="2"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6" name="Freeform 147">
                <a:extLst>
                  <a:ext uri="{FF2B5EF4-FFF2-40B4-BE49-F238E27FC236}">
                    <a16:creationId xmlns:a16="http://schemas.microsoft.com/office/drawing/2014/main" id="{FA8020DA-D97E-4551-83D4-B72B770E345C}"/>
                  </a:ext>
                </a:extLst>
              </p:cNvPr>
              <p:cNvSpPr>
                <a:spLocks noEditPoints="1"/>
              </p:cNvSpPr>
              <p:nvPr/>
            </p:nvSpPr>
            <p:spPr bwMode="auto">
              <a:xfrm>
                <a:off x="5889" y="2949"/>
                <a:ext cx="19" cy="10"/>
              </a:xfrm>
              <a:custGeom>
                <a:avLst/>
                <a:gdLst>
                  <a:gd name="T0" fmla="*/ 19 w 19"/>
                  <a:gd name="T1" fmla="*/ 10 h 10"/>
                  <a:gd name="T2" fmla="*/ 7 w 19"/>
                  <a:gd name="T3" fmla="*/ 10 h 10"/>
                  <a:gd name="T4" fmla="*/ 0 w 19"/>
                  <a:gd name="T5" fmla="*/ 0 h 10"/>
                  <a:gd name="T6" fmla="*/ 12 w 19"/>
                  <a:gd name="T7" fmla="*/ 0 h 10"/>
                  <a:gd name="T8" fmla="*/ 19 w 19"/>
                  <a:gd name="T9" fmla="*/ 10 h 10"/>
                  <a:gd name="T10" fmla="*/ 7 w 19"/>
                  <a:gd name="T11" fmla="*/ 8 h 10"/>
                  <a:gd name="T12" fmla="*/ 17 w 19"/>
                  <a:gd name="T13" fmla="*/ 8 h 10"/>
                  <a:gd name="T14" fmla="*/ 12 w 19"/>
                  <a:gd name="T15" fmla="*/ 0 h 10"/>
                  <a:gd name="T16" fmla="*/ 2 w 19"/>
                  <a:gd name="T17" fmla="*/ 0 h 10"/>
                  <a:gd name="T18" fmla="*/ 7 w 19"/>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10"/>
                    </a:moveTo>
                    <a:lnTo>
                      <a:pt x="7" y="10"/>
                    </a:lnTo>
                    <a:lnTo>
                      <a:pt x="0" y="0"/>
                    </a:lnTo>
                    <a:lnTo>
                      <a:pt x="12" y="0"/>
                    </a:lnTo>
                    <a:lnTo>
                      <a:pt x="19" y="10"/>
                    </a:lnTo>
                    <a:close/>
                    <a:moveTo>
                      <a:pt x="7" y="8"/>
                    </a:moveTo>
                    <a:lnTo>
                      <a:pt x="17" y="8"/>
                    </a:lnTo>
                    <a:lnTo>
                      <a:pt x="12" y="0"/>
                    </a:lnTo>
                    <a:lnTo>
                      <a:pt x="2" y="0"/>
                    </a:lnTo>
                    <a:lnTo>
                      <a:pt x="7"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7" name="Freeform 148">
                <a:extLst>
                  <a:ext uri="{FF2B5EF4-FFF2-40B4-BE49-F238E27FC236}">
                    <a16:creationId xmlns:a16="http://schemas.microsoft.com/office/drawing/2014/main" id="{88CE9E8A-7478-4F5E-AD11-DAB3E51B8B58}"/>
                  </a:ext>
                </a:extLst>
              </p:cNvPr>
              <p:cNvSpPr>
                <a:spLocks/>
              </p:cNvSpPr>
              <p:nvPr/>
            </p:nvSpPr>
            <p:spPr bwMode="auto">
              <a:xfrm>
                <a:off x="5887" y="2947"/>
                <a:ext cx="2" cy="10"/>
              </a:xfrm>
              <a:custGeom>
                <a:avLst/>
                <a:gdLst>
                  <a:gd name="T0" fmla="*/ 2 w 2"/>
                  <a:gd name="T1" fmla="*/ 10 h 10"/>
                  <a:gd name="T2" fmla="*/ 2 w 2"/>
                  <a:gd name="T3" fmla="*/ 10 h 10"/>
                  <a:gd name="T4" fmla="*/ 0 w 2"/>
                  <a:gd name="T5" fmla="*/ 0 h 10"/>
                  <a:gd name="T6" fmla="*/ 0 w 2"/>
                  <a:gd name="T7" fmla="*/ 0 h 10"/>
                  <a:gd name="T8" fmla="*/ 2 w 2"/>
                  <a:gd name="T9" fmla="*/ 10 h 10"/>
                </a:gdLst>
                <a:ahLst/>
                <a:cxnLst>
                  <a:cxn ang="0">
                    <a:pos x="T0" y="T1"/>
                  </a:cxn>
                  <a:cxn ang="0">
                    <a:pos x="T2" y="T3"/>
                  </a:cxn>
                  <a:cxn ang="0">
                    <a:pos x="T4" y="T5"/>
                  </a:cxn>
                  <a:cxn ang="0">
                    <a:pos x="T6" y="T7"/>
                  </a:cxn>
                  <a:cxn ang="0">
                    <a:pos x="T8" y="T9"/>
                  </a:cxn>
                </a:cxnLst>
                <a:rect l="0" t="0" r="r" b="b"/>
                <a:pathLst>
                  <a:path w="2" h="10">
                    <a:moveTo>
                      <a:pt x="2" y="10"/>
                    </a:moveTo>
                    <a:lnTo>
                      <a:pt x="2" y="10"/>
                    </a:lnTo>
                    <a:lnTo>
                      <a:pt x="0" y="0"/>
                    </a:lnTo>
                    <a:lnTo>
                      <a:pt x="0"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8" name="Freeform 149">
                <a:extLst>
                  <a:ext uri="{FF2B5EF4-FFF2-40B4-BE49-F238E27FC236}">
                    <a16:creationId xmlns:a16="http://schemas.microsoft.com/office/drawing/2014/main" id="{52138253-0FE0-4F36-B4C5-A54739A54175}"/>
                  </a:ext>
                </a:extLst>
              </p:cNvPr>
              <p:cNvSpPr>
                <a:spLocks/>
              </p:cNvSpPr>
              <p:nvPr/>
            </p:nvSpPr>
            <p:spPr bwMode="auto">
              <a:xfrm>
                <a:off x="5879" y="2942"/>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79" name="Freeform 150">
                <a:extLst>
                  <a:ext uri="{FF2B5EF4-FFF2-40B4-BE49-F238E27FC236}">
                    <a16:creationId xmlns:a16="http://schemas.microsoft.com/office/drawing/2014/main" id="{C3C11B50-B40F-4E0F-A12F-08531C4BA787}"/>
                  </a:ext>
                </a:extLst>
              </p:cNvPr>
              <p:cNvSpPr>
                <a:spLocks/>
              </p:cNvSpPr>
              <p:nvPr/>
            </p:nvSpPr>
            <p:spPr bwMode="auto">
              <a:xfrm>
                <a:off x="5887" y="2942"/>
                <a:ext cx="9" cy="5"/>
              </a:xfrm>
              <a:custGeom>
                <a:avLst/>
                <a:gdLst>
                  <a:gd name="T0" fmla="*/ 9 w 9"/>
                  <a:gd name="T1" fmla="*/ 3 h 5"/>
                  <a:gd name="T2" fmla="*/ 0 w 9"/>
                  <a:gd name="T3" fmla="*/ 5 h 5"/>
                  <a:gd name="T4" fmla="*/ 0 w 9"/>
                  <a:gd name="T5" fmla="*/ 5 h 5"/>
                  <a:gd name="T6" fmla="*/ 9 w 9"/>
                  <a:gd name="T7" fmla="*/ 0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lnTo>
                      <a:pt x="0" y="5"/>
                    </a:lnTo>
                    <a:lnTo>
                      <a:pt x="0" y="5"/>
                    </a:lnTo>
                    <a:lnTo>
                      <a:pt x="9" y="0"/>
                    </a:lnTo>
                    <a:lnTo>
                      <a:pt x="9"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0" name="Freeform 151">
                <a:extLst>
                  <a:ext uri="{FF2B5EF4-FFF2-40B4-BE49-F238E27FC236}">
                    <a16:creationId xmlns:a16="http://schemas.microsoft.com/office/drawing/2014/main" id="{37C369EA-5A39-4C1C-90B0-7A885FE4F6CC}"/>
                  </a:ext>
                </a:extLst>
              </p:cNvPr>
              <p:cNvSpPr>
                <a:spLocks/>
              </p:cNvSpPr>
              <p:nvPr/>
            </p:nvSpPr>
            <p:spPr bwMode="auto">
              <a:xfrm>
                <a:off x="5879" y="2940"/>
                <a:ext cx="8" cy="5"/>
              </a:xfrm>
              <a:custGeom>
                <a:avLst/>
                <a:gdLst>
                  <a:gd name="T0" fmla="*/ 8 w 8"/>
                  <a:gd name="T1" fmla="*/ 0 h 5"/>
                  <a:gd name="T2" fmla="*/ 0 w 8"/>
                  <a:gd name="T3" fmla="*/ 5 h 5"/>
                  <a:gd name="T4" fmla="*/ 0 w 8"/>
                  <a:gd name="T5" fmla="*/ 2 h 5"/>
                  <a:gd name="T6" fmla="*/ 5 w 8"/>
                  <a:gd name="T7" fmla="*/ 0 h 5"/>
                  <a:gd name="T8" fmla="*/ 8 w 8"/>
                  <a:gd name="T9" fmla="*/ 0 h 5"/>
                </a:gdLst>
                <a:ahLst/>
                <a:cxnLst>
                  <a:cxn ang="0">
                    <a:pos x="T0" y="T1"/>
                  </a:cxn>
                  <a:cxn ang="0">
                    <a:pos x="T2" y="T3"/>
                  </a:cxn>
                  <a:cxn ang="0">
                    <a:pos x="T4" y="T5"/>
                  </a:cxn>
                  <a:cxn ang="0">
                    <a:pos x="T6" y="T7"/>
                  </a:cxn>
                  <a:cxn ang="0">
                    <a:pos x="T8" y="T9"/>
                  </a:cxn>
                </a:cxnLst>
                <a:rect l="0" t="0" r="r" b="b"/>
                <a:pathLst>
                  <a:path w="8" h="5">
                    <a:moveTo>
                      <a:pt x="8" y="0"/>
                    </a:moveTo>
                    <a:lnTo>
                      <a:pt x="0" y="5"/>
                    </a:lnTo>
                    <a:lnTo>
                      <a:pt x="0" y="2"/>
                    </a:lnTo>
                    <a:lnTo>
                      <a:pt x="5"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1" name="Freeform 152">
                <a:extLst>
                  <a:ext uri="{FF2B5EF4-FFF2-40B4-BE49-F238E27FC236}">
                    <a16:creationId xmlns:a16="http://schemas.microsoft.com/office/drawing/2014/main" id="{F2185A26-4F83-4F65-A8B1-228AC1B63989}"/>
                  </a:ext>
                </a:extLst>
              </p:cNvPr>
              <p:cNvSpPr>
                <a:spLocks/>
              </p:cNvSpPr>
              <p:nvPr/>
            </p:nvSpPr>
            <p:spPr bwMode="auto">
              <a:xfrm>
                <a:off x="5848" y="2907"/>
                <a:ext cx="31" cy="57"/>
              </a:xfrm>
              <a:custGeom>
                <a:avLst/>
                <a:gdLst>
                  <a:gd name="T0" fmla="*/ 31 w 31"/>
                  <a:gd name="T1" fmla="*/ 0 h 57"/>
                  <a:gd name="T2" fmla="*/ 0 w 31"/>
                  <a:gd name="T3" fmla="*/ 57 h 57"/>
                  <a:gd name="T4" fmla="*/ 0 w 31"/>
                  <a:gd name="T5" fmla="*/ 54 h 57"/>
                  <a:gd name="T6" fmla="*/ 29 w 31"/>
                  <a:gd name="T7" fmla="*/ 0 h 57"/>
                  <a:gd name="T8" fmla="*/ 31 w 31"/>
                  <a:gd name="T9" fmla="*/ 0 h 57"/>
                </a:gdLst>
                <a:ahLst/>
                <a:cxnLst>
                  <a:cxn ang="0">
                    <a:pos x="T0" y="T1"/>
                  </a:cxn>
                  <a:cxn ang="0">
                    <a:pos x="T2" y="T3"/>
                  </a:cxn>
                  <a:cxn ang="0">
                    <a:pos x="T4" y="T5"/>
                  </a:cxn>
                  <a:cxn ang="0">
                    <a:pos x="T6" y="T7"/>
                  </a:cxn>
                  <a:cxn ang="0">
                    <a:pos x="T8" y="T9"/>
                  </a:cxn>
                </a:cxnLst>
                <a:rect l="0" t="0" r="r" b="b"/>
                <a:pathLst>
                  <a:path w="31" h="57">
                    <a:moveTo>
                      <a:pt x="31" y="0"/>
                    </a:moveTo>
                    <a:lnTo>
                      <a:pt x="0" y="57"/>
                    </a:lnTo>
                    <a:lnTo>
                      <a:pt x="0" y="54"/>
                    </a:lnTo>
                    <a:lnTo>
                      <a:pt x="29"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2" name="Freeform 153">
                <a:extLst>
                  <a:ext uri="{FF2B5EF4-FFF2-40B4-BE49-F238E27FC236}">
                    <a16:creationId xmlns:a16="http://schemas.microsoft.com/office/drawing/2014/main" id="{11BE7012-8FDF-4567-87AF-9DF31C504DD4}"/>
                  </a:ext>
                </a:extLst>
              </p:cNvPr>
              <p:cNvSpPr>
                <a:spLocks noEditPoints="1"/>
              </p:cNvSpPr>
              <p:nvPr/>
            </p:nvSpPr>
            <p:spPr bwMode="auto">
              <a:xfrm>
                <a:off x="5839" y="2961"/>
                <a:ext cx="9" cy="17"/>
              </a:xfrm>
              <a:custGeom>
                <a:avLst/>
                <a:gdLst>
                  <a:gd name="T0" fmla="*/ 9 w 9"/>
                  <a:gd name="T1" fmla="*/ 12 h 17"/>
                  <a:gd name="T2" fmla="*/ 0 w 9"/>
                  <a:gd name="T3" fmla="*/ 17 h 17"/>
                  <a:gd name="T4" fmla="*/ 0 w 9"/>
                  <a:gd name="T5" fmla="*/ 7 h 17"/>
                  <a:gd name="T6" fmla="*/ 9 w 9"/>
                  <a:gd name="T7" fmla="*/ 0 h 17"/>
                  <a:gd name="T8" fmla="*/ 9 w 9"/>
                  <a:gd name="T9" fmla="*/ 12 h 17"/>
                  <a:gd name="T10" fmla="*/ 2 w 9"/>
                  <a:gd name="T11" fmla="*/ 15 h 17"/>
                  <a:gd name="T12" fmla="*/ 9 w 9"/>
                  <a:gd name="T13" fmla="*/ 10 h 17"/>
                  <a:gd name="T14" fmla="*/ 9 w 9"/>
                  <a:gd name="T15" fmla="*/ 3 h 17"/>
                  <a:gd name="T16" fmla="*/ 2 w 9"/>
                  <a:gd name="T17" fmla="*/ 7 h 17"/>
                  <a:gd name="T18" fmla="*/ 2 w 9"/>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7">
                    <a:moveTo>
                      <a:pt x="9" y="12"/>
                    </a:moveTo>
                    <a:lnTo>
                      <a:pt x="0" y="17"/>
                    </a:lnTo>
                    <a:lnTo>
                      <a:pt x="0" y="7"/>
                    </a:lnTo>
                    <a:lnTo>
                      <a:pt x="9" y="0"/>
                    </a:lnTo>
                    <a:lnTo>
                      <a:pt x="9" y="12"/>
                    </a:lnTo>
                    <a:close/>
                    <a:moveTo>
                      <a:pt x="2" y="15"/>
                    </a:moveTo>
                    <a:lnTo>
                      <a:pt x="9" y="10"/>
                    </a:lnTo>
                    <a:lnTo>
                      <a:pt x="9" y="3"/>
                    </a:lnTo>
                    <a:lnTo>
                      <a:pt x="2" y="7"/>
                    </a:lnTo>
                    <a:lnTo>
                      <a:pt x="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3" name="Freeform 154">
                <a:extLst>
                  <a:ext uri="{FF2B5EF4-FFF2-40B4-BE49-F238E27FC236}">
                    <a16:creationId xmlns:a16="http://schemas.microsoft.com/office/drawing/2014/main" id="{69EB2598-72DE-4F0C-9C83-0195E96B15A0}"/>
                  </a:ext>
                </a:extLst>
              </p:cNvPr>
              <p:cNvSpPr>
                <a:spLocks/>
              </p:cNvSpPr>
              <p:nvPr/>
            </p:nvSpPr>
            <p:spPr bwMode="auto">
              <a:xfrm>
                <a:off x="5851" y="2957"/>
                <a:ext cx="4" cy="11"/>
              </a:xfrm>
              <a:custGeom>
                <a:avLst/>
                <a:gdLst>
                  <a:gd name="T0" fmla="*/ 4 w 4"/>
                  <a:gd name="T1" fmla="*/ 11 h 11"/>
                  <a:gd name="T2" fmla="*/ 2 w 4"/>
                  <a:gd name="T3" fmla="*/ 11 h 11"/>
                  <a:gd name="T4" fmla="*/ 0 w 4"/>
                  <a:gd name="T5" fmla="*/ 2 h 11"/>
                  <a:gd name="T6" fmla="*/ 0 w 4"/>
                  <a:gd name="T7" fmla="*/ 0 h 11"/>
                  <a:gd name="T8" fmla="*/ 4 w 4"/>
                  <a:gd name="T9" fmla="*/ 11 h 11"/>
                </a:gdLst>
                <a:ahLst/>
                <a:cxnLst>
                  <a:cxn ang="0">
                    <a:pos x="T0" y="T1"/>
                  </a:cxn>
                  <a:cxn ang="0">
                    <a:pos x="T2" y="T3"/>
                  </a:cxn>
                  <a:cxn ang="0">
                    <a:pos x="T4" y="T5"/>
                  </a:cxn>
                  <a:cxn ang="0">
                    <a:pos x="T6" y="T7"/>
                  </a:cxn>
                  <a:cxn ang="0">
                    <a:pos x="T8" y="T9"/>
                  </a:cxn>
                </a:cxnLst>
                <a:rect l="0" t="0" r="r" b="b"/>
                <a:pathLst>
                  <a:path w="4" h="11">
                    <a:moveTo>
                      <a:pt x="4" y="11"/>
                    </a:moveTo>
                    <a:lnTo>
                      <a:pt x="2" y="11"/>
                    </a:lnTo>
                    <a:lnTo>
                      <a:pt x="0" y="2"/>
                    </a:lnTo>
                    <a:lnTo>
                      <a:pt x="0" y="0"/>
                    </a:lnTo>
                    <a:lnTo>
                      <a:pt x="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4" name="Freeform 155">
                <a:extLst>
                  <a:ext uri="{FF2B5EF4-FFF2-40B4-BE49-F238E27FC236}">
                    <a16:creationId xmlns:a16="http://schemas.microsoft.com/office/drawing/2014/main" id="{8394B6F7-4207-49FF-AF5D-B44398DB9ACD}"/>
                  </a:ext>
                </a:extLst>
              </p:cNvPr>
              <p:cNvSpPr>
                <a:spLocks/>
              </p:cNvSpPr>
              <p:nvPr/>
            </p:nvSpPr>
            <p:spPr bwMode="auto">
              <a:xfrm>
                <a:off x="5853" y="2949"/>
                <a:ext cx="5" cy="8"/>
              </a:xfrm>
              <a:custGeom>
                <a:avLst/>
                <a:gdLst>
                  <a:gd name="T0" fmla="*/ 5 w 5"/>
                  <a:gd name="T1" fmla="*/ 8 h 8"/>
                  <a:gd name="T2" fmla="*/ 5 w 5"/>
                  <a:gd name="T3" fmla="*/ 8 h 8"/>
                  <a:gd name="T4" fmla="*/ 0 w 5"/>
                  <a:gd name="T5" fmla="*/ 3 h 8"/>
                  <a:gd name="T6" fmla="*/ 2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5" y="8"/>
                    </a:lnTo>
                    <a:lnTo>
                      <a:pt x="0" y="3"/>
                    </a:lnTo>
                    <a:lnTo>
                      <a:pt x="2" y="0"/>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5" name="Freeform 156">
                <a:extLst>
                  <a:ext uri="{FF2B5EF4-FFF2-40B4-BE49-F238E27FC236}">
                    <a16:creationId xmlns:a16="http://schemas.microsoft.com/office/drawing/2014/main" id="{EFAE27D9-30ED-461D-B2DE-CB5A17E6BABE}"/>
                  </a:ext>
                </a:extLst>
              </p:cNvPr>
              <p:cNvSpPr>
                <a:spLocks/>
              </p:cNvSpPr>
              <p:nvPr/>
            </p:nvSpPr>
            <p:spPr bwMode="auto">
              <a:xfrm>
                <a:off x="5841" y="2957"/>
                <a:ext cx="10" cy="4"/>
              </a:xfrm>
              <a:custGeom>
                <a:avLst/>
                <a:gdLst>
                  <a:gd name="T0" fmla="*/ 10 w 10"/>
                  <a:gd name="T1" fmla="*/ 2 h 4"/>
                  <a:gd name="T2" fmla="*/ 0 w 10"/>
                  <a:gd name="T3" fmla="*/ 4 h 4"/>
                  <a:gd name="T4" fmla="*/ 0 w 10"/>
                  <a:gd name="T5" fmla="*/ 4 h 4"/>
                  <a:gd name="T6" fmla="*/ 10 w 10"/>
                  <a:gd name="T7" fmla="*/ 0 h 4"/>
                  <a:gd name="T8" fmla="*/ 10 w 10"/>
                  <a:gd name="T9" fmla="*/ 2 h 4"/>
                </a:gdLst>
                <a:ahLst/>
                <a:cxnLst>
                  <a:cxn ang="0">
                    <a:pos x="T0" y="T1"/>
                  </a:cxn>
                  <a:cxn ang="0">
                    <a:pos x="T2" y="T3"/>
                  </a:cxn>
                  <a:cxn ang="0">
                    <a:pos x="T4" y="T5"/>
                  </a:cxn>
                  <a:cxn ang="0">
                    <a:pos x="T6" y="T7"/>
                  </a:cxn>
                  <a:cxn ang="0">
                    <a:pos x="T8" y="T9"/>
                  </a:cxn>
                </a:cxnLst>
                <a:rect l="0" t="0" r="r" b="b"/>
                <a:pathLst>
                  <a:path w="10" h="4">
                    <a:moveTo>
                      <a:pt x="10" y="2"/>
                    </a:moveTo>
                    <a:lnTo>
                      <a:pt x="0" y="4"/>
                    </a:lnTo>
                    <a:lnTo>
                      <a:pt x="0" y="4"/>
                    </a:lnTo>
                    <a:lnTo>
                      <a:pt x="10" y="0"/>
                    </a:lnTo>
                    <a:lnTo>
                      <a:pt x="1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6" name="Freeform 157">
                <a:extLst>
                  <a:ext uri="{FF2B5EF4-FFF2-40B4-BE49-F238E27FC236}">
                    <a16:creationId xmlns:a16="http://schemas.microsoft.com/office/drawing/2014/main" id="{BF99BA5A-34FB-4927-B8AB-BFAF7C4B6659}"/>
                  </a:ext>
                </a:extLst>
              </p:cNvPr>
              <p:cNvSpPr>
                <a:spLocks/>
              </p:cNvSpPr>
              <p:nvPr/>
            </p:nvSpPr>
            <p:spPr bwMode="auto">
              <a:xfrm>
                <a:off x="5848" y="2949"/>
                <a:ext cx="7" cy="3"/>
              </a:xfrm>
              <a:custGeom>
                <a:avLst/>
                <a:gdLst>
                  <a:gd name="T0" fmla="*/ 7 w 7"/>
                  <a:gd name="T1" fmla="*/ 3 h 3"/>
                  <a:gd name="T2" fmla="*/ 0 w 7"/>
                  <a:gd name="T3" fmla="*/ 3 h 3"/>
                  <a:gd name="T4" fmla="*/ 0 w 7"/>
                  <a:gd name="T5" fmla="*/ 3 h 3"/>
                  <a:gd name="T6" fmla="*/ 7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3"/>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7" name="Freeform 158">
                <a:extLst>
                  <a:ext uri="{FF2B5EF4-FFF2-40B4-BE49-F238E27FC236}">
                    <a16:creationId xmlns:a16="http://schemas.microsoft.com/office/drawing/2014/main" id="{A36680A7-2B7F-4F0B-86F4-F533A9B555C8}"/>
                  </a:ext>
                </a:extLst>
              </p:cNvPr>
              <p:cNvSpPr>
                <a:spLocks/>
              </p:cNvSpPr>
              <p:nvPr/>
            </p:nvSpPr>
            <p:spPr bwMode="auto">
              <a:xfrm>
                <a:off x="5875" y="2909"/>
                <a:ext cx="9" cy="2"/>
              </a:xfrm>
              <a:custGeom>
                <a:avLst/>
                <a:gdLst>
                  <a:gd name="T0" fmla="*/ 9 w 9"/>
                  <a:gd name="T1" fmla="*/ 0 h 2"/>
                  <a:gd name="T2" fmla="*/ 0 w 9"/>
                  <a:gd name="T3" fmla="*/ 2 h 2"/>
                  <a:gd name="T4" fmla="*/ 0 w 9"/>
                  <a:gd name="T5" fmla="*/ 2 h 2"/>
                  <a:gd name="T6" fmla="*/ 9 w 9"/>
                  <a:gd name="T7" fmla="*/ 0 h 2"/>
                  <a:gd name="T8" fmla="*/ 9 w 9"/>
                  <a:gd name="T9" fmla="*/ 0 h 2"/>
                </a:gdLst>
                <a:ahLst/>
                <a:cxnLst>
                  <a:cxn ang="0">
                    <a:pos x="T0" y="T1"/>
                  </a:cxn>
                  <a:cxn ang="0">
                    <a:pos x="T2" y="T3"/>
                  </a:cxn>
                  <a:cxn ang="0">
                    <a:pos x="T4" y="T5"/>
                  </a:cxn>
                  <a:cxn ang="0">
                    <a:pos x="T6" y="T7"/>
                  </a:cxn>
                  <a:cxn ang="0">
                    <a:pos x="T8" y="T9"/>
                  </a:cxn>
                </a:cxnLst>
                <a:rect l="0" t="0" r="r" b="b"/>
                <a:pathLst>
                  <a:path w="9" h="2">
                    <a:moveTo>
                      <a:pt x="9" y="0"/>
                    </a:moveTo>
                    <a:lnTo>
                      <a:pt x="0" y="2"/>
                    </a:lnTo>
                    <a:lnTo>
                      <a:pt x="0" y="2"/>
                    </a:lnTo>
                    <a:lnTo>
                      <a:pt x="9"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8" name="Freeform 159">
                <a:extLst>
                  <a:ext uri="{FF2B5EF4-FFF2-40B4-BE49-F238E27FC236}">
                    <a16:creationId xmlns:a16="http://schemas.microsoft.com/office/drawing/2014/main" id="{EB5B1D43-A6A3-429A-BF97-F5A26D5ECF79}"/>
                  </a:ext>
                </a:extLst>
              </p:cNvPr>
              <p:cNvSpPr>
                <a:spLocks/>
              </p:cNvSpPr>
              <p:nvPr/>
            </p:nvSpPr>
            <p:spPr bwMode="auto">
              <a:xfrm>
                <a:off x="5872" y="2916"/>
                <a:ext cx="7" cy="5"/>
              </a:xfrm>
              <a:custGeom>
                <a:avLst/>
                <a:gdLst>
                  <a:gd name="T0" fmla="*/ 7 w 7"/>
                  <a:gd name="T1" fmla="*/ 2 h 5"/>
                  <a:gd name="T2" fmla="*/ 0 w 7"/>
                  <a:gd name="T3" fmla="*/ 5 h 5"/>
                  <a:gd name="T4" fmla="*/ 0 w 7"/>
                  <a:gd name="T5" fmla="*/ 2 h 5"/>
                  <a:gd name="T6" fmla="*/ 7 w 7"/>
                  <a:gd name="T7" fmla="*/ 0 h 5"/>
                  <a:gd name="T8" fmla="*/ 7 w 7"/>
                  <a:gd name="T9" fmla="*/ 2 h 5"/>
                </a:gdLst>
                <a:ahLst/>
                <a:cxnLst>
                  <a:cxn ang="0">
                    <a:pos x="T0" y="T1"/>
                  </a:cxn>
                  <a:cxn ang="0">
                    <a:pos x="T2" y="T3"/>
                  </a:cxn>
                  <a:cxn ang="0">
                    <a:pos x="T4" y="T5"/>
                  </a:cxn>
                  <a:cxn ang="0">
                    <a:pos x="T6" y="T7"/>
                  </a:cxn>
                  <a:cxn ang="0">
                    <a:pos x="T8" y="T9"/>
                  </a:cxn>
                </a:cxnLst>
                <a:rect l="0" t="0" r="r" b="b"/>
                <a:pathLst>
                  <a:path w="7" h="5">
                    <a:moveTo>
                      <a:pt x="7" y="2"/>
                    </a:moveTo>
                    <a:lnTo>
                      <a:pt x="0" y="5"/>
                    </a:lnTo>
                    <a:lnTo>
                      <a:pt x="0" y="2"/>
                    </a:lnTo>
                    <a:lnTo>
                      <a:pt x="7"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89" name="Freeform 160">
                <a:extLst>
                  <a:ext uri="{FF2B5EF4-FFF2-40B4-BE49-F238E27FC236}">
                    <a16:creationId xmlns:a16="http://schemas.microsoft.com/office/drawing/2014/main" id="{FD31DA84-EA84-41DF-AFA7-BDDD943D9BA0}"/>
                  </a:ext>
                </a:extLst>
              </p:cNvPr>
              <p:cNvSpPr>
                <a:spLocks/>
              </p:cNvSpPr>
              <p:nvPr/>
            </p:nvSpPr>
            <p:spPr bwMode="auto">
              <a:xfrm>
                <a:off x="5872" y="2902"/>
                <a:ext cx="3" cy="9"/>
              </a:xfrm>
              <a:custGeom>
                <a:avLst/>
                <a:gdLst>
                  <a:gd name="T0" fmla="*/ 3 w 3"/>
                  <a:gd name="T1" fmla="*/ 9 h 9"/>
                  <a:gd name="T2" fmla="*/ 3 w 3"/>
                  <a:gd name="T3" fmla="*/ 9 h 9"/>
                  <a:gd name="T4" fmla="*/ 0 w 3"/>
                  <a:gd name="T5" fmla="*/ 0 h 9"/>
                  <a:gd name="T6" fmla="*/ 0 w 3"/>
                  <a:gd name="T7" fmla="*/ 0 h 9"/>
                  <a:gd name="T8" fmla="*/ 3 w 3"/>
                  <a:gd name="T9" fmla="*/ 9 h 9"/>
                </a:gdLst>
                <a:ahLst/>
                <a:cxnLst>
                  <a:cxn ang="0">
                    <a:pos x="T0" y="T1"/>
                  </a:cxn>
                  <a:cxn ang="0">
                    <a:pos x="T2" y="T3"/>
                  </a:cxn>
                  <a:cxn ang="0">
                    <a:pos x="T4" y="T5"/>
                  </a:cxn>
                  <a:cxn ang="0">
                    <a:pos x="T6" y="T7"/>
                  </a:cxn>
                  <a:cxn ang="0">
                    <a:pos x="T8" y="T9"/>
                  </a:cxn>
                </a:cxnLst>
                <a:rect l="0" t="0" r="r" b="b"/>
                <a:pathLst>
                  <a:path w="3" h="9">
                    <a:moveTo>
                      <a:pt x="3" y="9"/>
                    </a:moveTo>
                    <a:lnTo>
                      <a:pt x="3" y="9"/>
                    </a:lnTo>
                    <a:lnTo>
                      <a:pt x="0" y="0"/>
                    </a:lnTo>
                    <a:lnTo>
                      <a:pt x="0" y="0"/>
                    </a:lnTo>
                    <a:lnTo>
                      <a:pt x="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0" name="Freeform 161">
                <a:extLst>
                  <a:ext uri="{FF2B5EF4-FFF2-40B4-BE49-F238E27FC236}">
                    <a16:creationId xmlns:a16="http://schemas.microsoft.com/office/drawing/2014/main" id="{F98F9A41-96CA-4477-9F7D-2D883158A149}"/>
                  </a:ext>
                </a:extLst>
              </p:cNvPr>
              <p:cNvSpPr>
                <a:spLocks/>
              </p:cNvSpPr>
              <p:nvPr/>
            </p:nvSpPr>
            <p:spPr bwMode="auto">
              <a:xfrm>
                <a:off x="5867" y="2911"/>
                <a:ext cx="5" cy="7"/>
              </a:xfrm>
              <a:custGeom>
                <a:avLst/>
                <a:gdLst>
                  <a:gd name="T0" fmla="*/ 5 w 5"/>
                  <a:gd name="T1" fmla="*/ 7 h 7"/>
                  <a:gd name="T2" fmla="*/ 3 w 5"/>
                  <a:gd name="T3" fmla="*/ 7 h 7"/>
                  <a:gd name="T4" fmla="*/ 0 w 5"/>
                  <a:gd name="T5" fmla="*/ 3 h 7"/>
                  <a:gd name="T6" fmla="*/ 3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3" y="7"/>
                    </a:lnTo>
                    <a:lnTo>
                      <a:pt x="0" y="3"/>
                    </a:lnTo>
                    <a:lnTo>
                      <a:pt x="3"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1" name="Freeform 162">
                <a:extLst>
                  <a:ext uri="{FF2B5EF4-FFF2-40B4-BE49-F238E27FC236}">
                    <a16:creationId xmlns:a16="http://schemas.microsoft.com/office/drawing/2014/main" id="{B715CD7F-725D-4E39-944F-A0CFB3C4E6BD}"/>
                  </a:ext>
                </a:extLst>
              </p:cNvPr>
              <p:cNvSpPr>
                <a:spLocks/>
              </p:cNvSpPr>
              <p:nvPr/>
            </p:nvSpPr>
            <p:spPr bwMode="auto">
              <a:xfrm>
                <a:off x="5832" y="2926"/>
                <a:ext cx="62" cy="19"/>
              </a:xfrm>
              <a:custGeom>
                <a:avLst/>
                <a:gdLst>
                  <a:gd name="T0" fmla="*/ 62 w 62"/>
                  <a:gd name="T1" fmla="*/ 0 h 19"/>
                  <a:gd name="T2" fmla="*/ 2 w 62"/>
                  <a:gd name="T3" fmla="*/ 19 h 19"/>
                  <a:gd name="T4" fmla="*/ 0 w 62"/>
                  <a:gd name="T5" fmla="*/ 19 h 19"/>
                  <a:gd name="T6" fmla="*/ 62 w 62"/>
                  <a:gd name="T7" fmla="*/ 0 h 19"/>
                  <a:gd name="T8" fmla="*/ 62 w 62"/>
                  <a:gd name="T9" fmla="*/ 0 h 19"/>
                </a:gdLst>
                <a:ahLst/>
                <a:cxnLst>
                  <a:cxn ang="0">
                    <a:pos x="T0" y="T1"/>
                  </a:cxn>
                  <a:cxn ang="0">
                    <a:pos x="T2" y="T3"/>
                  </a:cxn>
                  <a:cxn ang="0">
                    <a:pos x="T4" y="T5"/>
                  </a:cxn>
                  <a:cxn ang="0">
                    <a:pos x="T6" y="T7"/>
                  </a:cxn>
                  <a:cxn ang="0">
                    <a:pos x="T8" y="T9"/>
                  </a:cxn>
                </a:cxnLst>
                <a:rect l="0" t="0" r="r" b="b"/>
                <a:pathLst>
                  <a:path w="62" h="19">
                    <a:moveTo>
                      <a:pt x="62" y="0"/>
                    </a:moveTo>
                    <a:lnTo>
                      <a:pt x="2" y="19"/>
                    </a:lnTo>
                    <a:lnTo>
                      <a:pt x="0" y="19"/>
                    </a:lnTo>
                    <a:lnTo>
                      <a:pt x="62" y="0"/>
                    </a:lnTo>
                    <a:lnTo>
                      <a:pt x="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2" name="Freeform 163">
                <a:extLst>
                  <a:ext uri="{FF2B5EF4-FFF2-40B4-BE49-F238E27FC236}">
                    <a16:creationId xmlns:a16="http://schemas.microsoft.com/office/drawing/2014/main" id="{0F92E7D1-FA5A-4CEC-9B98-72FBA9A28527}"/>
                  </a:ext>
                </a:extLst>
              </p:cNvPr>
              <p:cNvSpPr>
                <a:spLocks noEditPoints="1"/>
              </p:cNvSpPr>
              <p:nvPr/>
            </p:nvSpPr>
            <p:spPr bwMode="auto">
              <a:xfrm>
                <a:off x="5815" y="2942"/>
                <a:ext cx="19" cy="10"/>
              </a:xfrm>
              <a:custGeom>
                <a:avLst/>
                <a:gdLst>
                  <a:gd name="T0" fmla="*/ 19 w 19"/>
                  <a:gd name="T1" fmla="*/ 3 h 10"/>
                  <a:gd name="T2" fmla="*/ 12 w 19"/>
                  <a:gd name="T3" fmla="*/ 10 h 10"/>
                  <a:gd name="T4" fmla="*/ 0 w 19"/>
                  <a:gd name="T5" fmla="*/ 7 h 10"/>
                  <a:gd name="T6" fmla="*/ 9 w 19"/>
                  <a:gd name="T7" fmla="*/ 0 h 10"/>
                  <a:gd name="T8" fmla="*/ 19 w 19"/>
                  <a:gd name="T9" fmla="*/ 3 h 10"/>
                  <a:gd name="T10" fmla="*/ 12 w 19"/>
                  <a:gd name="T11" fmla="*/ 7 h 10"/>
                  <a:gd name="T12" fmla="*/ 17 w 19"/>
                  <a:gd name="T13" fmla="*/ 3 h 10"/>
                  <a:gd name="T14" fmla="*/ 9 w 19"/>
                  <a:gd name="T15" fmla="*/ 0 h 10"/>
                  <a:gd name="T16" fmla="*/ 2 w 19"/>
                  <a:gd name="T17" fmla="*/ 7 h 10"/>
                  <a:gd name="T18" fmla="*/ 12 w 19"/>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3"/>
                    </a:moveTo>
                    <a:lnTo>
                      <a:pt x="12" y="10"/>
                    </a:lnTo>
                    <a:lnTo>
                      <a:pt x="0" y="7"/>
                    </a:lnTo>
                    <a:lnTo>
                      <a:pt x="9" y="0"/>
                    </a:lnTo>
                    <a:lnTo>
                      <a:pt x="19" y="3"/>
                    </a:lnTo>
                    <a:close/>
                    <a:moveTo>
                      <a:pt x="12" y="7"/>
                    </a:moveTo>
                    <a:lnTo>
                      <a:pt x="17" y="3"/>
                    </a:lnTo>
                    <a:lnTo>
                      <a:pt x="9" y="0"/>
                    </a:lnTo>
                    <a:lnTo>
                      <a:pt x="2" y="7"/>
                    </a:ln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3" name="Freeform 164">
                <a:extLst>
                  <a:ext uri="{FF2B5EF4-FFF2-40B4-BE49-F238E27FC236}">
                    <a16:creationId xmlns:a16="http://schemas.microsoft.com/office/drawing/2014/main" id="{EA46A69C-98FA-4A6C-905D-D39239C9D675}"/>
                  </a:ext>
                </a:extLst>
              </p:cNvPr>
              <p:cNvSpPr>
                <a:spLocks/>
              </p:cNvSpPr>
              <p:nvPr/>
            </p:nvSpPr>
            <p:spPr bwMode="auto">
              <a:xfrm>
                <a:off x="5834" y="2942"/>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4" name="Freeform 165">
                <a:extLst>
                  <a:ext uri="{FF2B5EF4-FFF2-40B4-BE49-F238E27FC236}">
                    <a16:creationId xmlns:a16="http://schemas.microsoft.com/office/drawing/2014/main" id="{66F66A3A-E4FB-4976-BBC9-A215F1525FB5}"/>
                  </a:ext>
                </a:extLst>
              </p:cNvPr>
              <p:cNvSpPr>
                <a:spLocks/>
              </p:cNvSpPr>
              <p:nvPr/>
            </p:nvSpPr>
            <p:spPr bwMode="auto">
              <a:xfrm>
                <a:off x="5844" y="2940"/>
                <a:ext cx="2" cy="7"/>
              </a:xfrm>
              <a:custGeom>
                <a:avLst/>
                <a:gdLst>
                  <a:gd name="T0" fmla="*/ 0 w 2"/>
                  <a:gd name="T1" fmla="*/ 7 h 7"/>
                  <a:gd name="T2" fmla="*/ 0 w 2"/>
                  <a:gd name="T3" fmla="*/ 7 h 7"/>
                  <a:gd name="T4" fmla="*/ 2 w 2"/>
                  <a:gd name="T5" fmla="*/ 0 h 7"/>
                  <a:gd name="T6" fmla="*/ 2 w 2"/>
                  <a:gd name="T7" fmla="*/ 0 h 7"/>
                  <a:gd name="T8" fmla="*/ 0 w 2"/>
                  <a:gd name="T9" fmla="*/ 7 h 7"/>
                </a:gdLst>
                <a:ahLst/>
                <a:cxnLst>
                  <a:cxn ang="0">
                    <a:pos x="T0" y="T1"/>
                  </a:cxn>
                  <a:cxn ang="0">
                    <a:pos x="T2" y="T3"/>
                  </a:cxn>
                  <a:cxn ang="0">
                    <a:pos x="T4" y="T5"/>
                  </a:cxn>
                  <a:cxn ang="0">
                    <a:pos x="T6" y="T7"/>
                  </a:cxn>
                  <a:cxn ang="0">
                    <a:pos x="T8" y="T9"/>
                  </a:cxn>
                </a:cxnLst>
                <a:rect l="0" t="0" r="r" b="b"/>
                <a:pathLst>
                  <a:path w="2" h="7">
                    <a:moveTo>
                      <a:pt x="0" y="7"/>
                    </a:moveTo>
                    <a:lnTo>
                      <a:pt x="0" y="7"/>
                    </a:lnTo>
                    <a:lnTo>
                      <a:pt x="2" y="0"/>
                    </a:lnTo>
                    <a:lnTo>
                      <a:pt x="2"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5" name="Freeform 166">
                <a:extLst>
                  <a:ext uri="{FF2B5EF4-FFF2-40B4-BE49-F238E27FC236}">
                    <a16:creationId xmlns:a16="http://schemas.microsoft.com/office/drawing/2014/main" id="{9E8B40B0-70B4-44BE-842B-7C3C04CE7C0D}"/>
                  </a:ext>
                </a:extLst>
              </p:cNvPr>
              <p:cNvSpPr>
                <a:spLocks/>
              </p:cNvSpPr>
              <p:nvPr/>
            </p:nvSpPr>
            <p:spPr bwMode="auto">
              <a:xfrm>
                <a:off x="5829" y="2937"/>
                <a:ext cx="10" cy="5"/>
              </a:xfrm>
              <a:custGeom>
                <a:avLst/>
                <a:gdLst>
                  <a:gd name="T0" fmla="*/ 10 w 10"/>
                  <a:gd name="T1" fmla="*/ 5 h 5"/>
                  <a:gd name="T2" fmla="*/ 10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10"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6" name="Freeform 167">
                <a:extLst>
                  <a:ext uri="{FF2B5EF4-FFF2-40B4-BE49-F238E27FC236}">
                    <a16:creationId xmlns:a16="http://schemas.microsoft.com/office/drawing/2014/main" id="{3B73C84A-B23C-4262-8A0D-04D7AF86EF86}"/>
                  </a:ext>
                </a:extLst>
              </p:cNvPr>
              <p:cNvSpPr>
                <a:spLocks/>
              </p:cNvSpPr>
              <p:nvPr/>
            </p:nvSpPr>
            <p:spPr bwMode="auto">
              <a:xfrm>
                <a:off x="5839" y="2935"/>
                <a:ext cx="7" cy="5"/>
              </a:xfrm>
              <a:custGeom>
                <a:avLst/>
                <a:gdLst>
                  <a:gd name="T0" fmla="*/ 7 w 7"/>
                  <a:gd name="T1" fmla="*/ 5 h 5"/>
                  <a:gd name="T2" fmla="*/ 7 w 7"/>
                  <a:gd name="T3" fmla="*/ 5 h 5"/>
                  <a:gd name="T4" fmla="*/ 0 w 7"/>
                  <a:gd name="T5" fmla="*/ 2 h 5"/>
                  <a:gd name="T6" fmla="*/ 2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2"/>
                    </a:lnTo>
                    <a:lnTo>
                      <a:pt x="2"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7" name="Freeform 168">
                <a:extLst>
                  <a:ext uri="{FF2B5EF4-FFF2-40B4-BE49-F238E27FC236}">
                    <a16:creationId xmlns:a16="http://schemas.microsoft.com/office/drawing/2014/main" id="{7EBA70C3-B60C-452D-96EA-34B1DA9EA2DF}"/>
                  </a:ext>
                </a:extLst>
              </p:cNvPr>
              <p:cNvSpPr>
                <a:spLocks noEditPoints="1"/>
              </p:cNvSpPr>
              <p:nvPr/>
            </p:nvSpPr>
            <p:spPr bwMode="auto">
              <a:xfrm>
                <a:off x="5891" y="2918"/>
                <a:ext cx="19" cy="10"/>
              </a:xfrm>
              <a:custGeom>
                <a:avLst/>
                <a:gdLst>
                  <a:gd name="T0" fmla="*/ 19 w 19"/>
                  <a:gd name="T1" fmla="*/ 3 h 10"/>
                  <a:gd name="T2" fmla="*/ 12 w 19"/>
                  <a:gd name="T3" fmla="*/ 10 h 10"/>
                  <a:gd name="T4" fmla="*/ 0 w 19"/>
                  <a:gd name="T5" fmla="*/ 8 h 10"/>
                  <a:gd name="T6" fmla="*/ 7 w 19"/>
                  <a:gd name="T7" fmla="*/ 0 h 10"/>
                  <a:gd name="T8" fmla="*/ 19 w 19"/>
                  <a:gd name="T9" fmla="*/ 3 h 10"/>
                  <a:gd name="T10" fmla="*/ 12 w 19"/>
                  <a:gd name="T11" fmla="*/ 10 h 10"/>
                  <a:gd name="T12" fmla="*/ 17 w 19"/>
                  <a:gd name="T13" fmla="*/ 3 h 10"/>
                  <a:gd name="T14" fmla="*/ 10 w 19"/>
                  <a:gd name="T15" fmla="*/ 0 h 10"/>
                  <a:gd name="T16" fmla="*/ 3 w 19"/>
                  <a:gd name="T17" fmla="*/ 8 h 10"/>
                  <a:gd name="T18" fmla="*/ 12 w 19"/>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3"/>
                    </a:moveTo>
                    <a:lnTo>
                      <a:pt x="12" y="10"/>
                    </a:lnTo>
                    <a:lnTo>
                      <a:pt x="0" y="8"/>
                    </a:lnTo>
                    <a:lnTo>
                      <a:pt x="7" y="0"/>
                    </a:lnTo>
                    <a:lnTo>
                      <a:pt x="19" y="3"/>
                    </a:lnTo>
                    <a:close/>
                    <a:moveTo>
                      <a:pt x="12" y="10"/>
                    </a:moveTo>
                    <a:lnTo>
                      <a:pt x="17" y="3"/>
                    </a:lnTo>
                    <a:lnTo>
                      <a:pt x="10" y="0"/>
                    </a:lnTo>
                    <a:lnTo>
                      <a:pt x="3" y="8"/>
                    </a:lnTo>
                    <a:lnTo>
                      <a:pt x="1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8" name="Freeform 169">
                <a:extLst>
                  <a:ext uri="{FF2B5EF4-FFF2-40B4-BE49-F238E27FC236}">
                    <a16:creationId xmlns:a16="http://schemas.microsoft.com/office/drawing/2014/main" id="{508D167A-3CAC-428C-89CC-603274BAB830}"/>
                  </a:ext>
                </a:extLst>
              </p:cNvPr>
              <p:cNvSpPr>
                <a:spLocks/>
              </p:cNvSpPr>
              <p:nvPr/>
            </p:nvSpPr>
            <p:spPr bwMode="auto">
              <a:xfrm>
                <a:off x="5887" y="2926"/>
                <a:ext cx="9" cy="7"/>
              </a:xfrm>
              <a:custGeom>
                <a:avLst/>
                <a:gdLst>
                  <a:gd name="T0" fmla="*/ 9 w 9"/>
                  <a:gd name="T1" fmla="*/ 7 h 7"/>
                  <a:gd name="T2" fmla="*/ 9 w 9"/>
                  <a:gd name="T3" fmla="*/ 7 h 7"/>
                  <a:gd name="T4" fmla="*/ 0 w 9"/>
                  <a:gd name="T5" fmla="*/ 2 h 7"/>
                  <a:gd name="T6" fmla="*/ 2 w 9"/>
                  <a:gd name="T7" fmla="*/ 0 h 7"/>
                  <a:gd name="T8" fmla="*/ 9 w 9"/>
                  <a:gd name="T9" fmla="*/ 7 h 7"/>
                </a:gdLst>
                <a:ahLst/>
                <a:cxnLst>
                  <a:cxn ang="0">
                    <a:pos x="T0" y="T1"/>
                  </a:cxn>
                  <a:cxn ang="0">
                    <a:pos x="T2" y="T3"/>
                  </a:cxn>
                  <a:cxn ang="0">
                    <a:pos x="T4" y="T5"/>
                  </a:cxn>
                  <a:cxn ang="0">
                    <a:pos x="T6" y="T7"/>
                  </a:cxn>
                  <a:cxn ang="0">
                    <a:pos x="T8" y="T9"/>
                  </a:cxn>
                </a:cxnLst>
                <a:rect l="0" t="0" r="r" b="b"/>
                <a:pathLst>
                  <a:path w="9" h="7">
                    <a:moveTo>
                      <a:pt x="9" y="7"/>
                    </a:moveTo>
                    <a:lnTo>
                      <a:pt x="9" y="7"/>
                    </a:lnTo>
                    <a:lnTo>
                      <a:pt x="0" y="2"/>
                    </a:lnTo>
                    <a:lnTo>
                      <a:pt x="2" y="0"/>
                    </a:lnTo>
                    <a:lnTo>
                      <a:pt x="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99" name="Freeform 170">
                <a:extLst>
                  <a:ext uri="{FF2B5EF4-FFF2-40B4-BE49-F238E27FC236}">
                    <a16:creationId xmlns:a16="http://schemas.microsoft.com/office/drawing/2014/main" id="{036D1C05-C802-4126-84A0-4B8A50611711}"/>
                  </a:ext>
                </a:extLst>
              </p:cNvPr>
              <p:cNvSpPr>
                <a:spLocks/>
              </p:cNvSpPr>
              <p:nvPr/>
            </p:nvSpPr>
            <p:spPr bwMode="auto">
              <a:xfrm>
                <a:off x="5879" y="2930"/>
                <a:ext cx="8" cy="5"/>
              </a:xfrm>
              <a:custGeom>
                <a:avLst/>
                <a:gdLst>
                  <a:gd name="T0" fmla="*/ 8 w 8"/>
                  <a:gd name="T1" fmla="*/ 3 h 5"/>
                  <a:gd name="T2" fmla="*/ 8 w 8"/>
                  <a:gd name="T3" fmla="*/ 5 h 5"/>
                  <a:gd name="T4" fmla="*/ 0 w 8"/>
                  <a:gd name="T5" fmla="*/ 0 h 5"/>
                  <a:gd name="T6" fmla="*/ 0 w 8"/>
                  <a:gd name="T7" fmla="*/ 0 h 5"/>
                  <a:gd name="T8" fmla="*/ 8 w 8"/>
                  <a:gd name="T9" fmla="*/ 3 h 5"/>
                </a:gdLst>
                <a:ahLst/>
                <a:cxnLst>
                  <a:cxn ang="0">
                    <a:pos x="T0" y="T1"/>
                  </a:cxn>
                  <a:cxn ang="0">
                    <a:pos x="T2" y="T3"/>
                  </a:cxn>
                  <a:cxn ang="0">
                    <a:pos x="T4" y="T5"/>
                  </a:cxn>
                  <a:cxn ang="0">
                    <a:pos x="T6" y="T7"/>
                  </a:cxn>
                  <a:cxn ang="0">
                    <a:pos x="T8" y="T9"/>
                  </a:cxn>
                </a:cxnLst>
                <a:rect l="0" t="0" r="r" b="b"/>
                <a:pathLst>
                  <a:path w="8" h="5">
                    <a:moveTo>
                      <a:pt x="8" y="3"/>
                    </a:moveTo>
                    <a:lnTo>
                      <a:pt x="8" y="5"/>
                    </a:lnTo>
                    <a:lnTo>
                      <a:pt x="0" y="0"/>
                    </a:lnTo>
                    <a:lnTo>
                      <a:pt x="0"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0" name="Freeform 171">
                <a:extLst>
                  <a:ext uri="{FF2B5EF4-FFF2-40B4-BE49-F238E27FC236}">
                    <a16:creationId xmlns:a16="http://schemas.microsoft.com/office/drawing/2014/main" id="{B48BE0EB-D6D4-4AF5-964D-2FD2FC294BE5}"/>
                  </a:ext>
                </a:extLst>
              </p:cNvPr>
              <p:cNvSpPr>
                <a:spLocks/>
              </p:cNvSpPr>
              <p:nvPr/>
            </p:nvSpPr>
            <p:spPr bwMode="auto">
              <a:xfrm>
                <a:off x="5887" y="2918"/>
                <a:ext cx="7" cy="10"/>
              </a:xfrm>
              <a:custGeom>
                <a:avLst/>
                <a:gdLst>
                  <a:gd name="T0" fmla="*/ 7 w 7"/>
                  <a:gd name="T1" fmla="*/ 0 h 10"/>
                  <a:gd name="T2" fmla="*/ 2 w 7"/>
                  <a:gd name="T3" fmla="*/ 10 h 10"/>
                  <a:gd name="T4" fmla="*/ 0 w 7"/>
                  <a:gd name="T5" fmla="*/ 10 h 10"/>
                  <a:gd name="T6" fmla="*/ 4 w 7"/>
                  <a:gd name="T7" fmla="*/ 0 h 10"/>
                  <a:gd name="T8" fmla="*/ 7 w 7"/>
                  <a:gd name="T9" fmla="*/ 0 h 10"/>
                </a:gdLst>
                <a:ahLst/>
                <a:cxnLst>
                  <a:cxn ang="0">
                    <a:pos x="T0" y="T1"/>
                  </a:cxn>
                  <a:cxn ang="0">
                    <a:pos x="T2" y="T3"/>
                  </a:cxn>
                  <a:cxn ang="0">
                    <a:pos x="T4" y="T5"/>
                  </a:cxn>
                  <a:cxn ang="0">
                    <a:pos x="T6" y="T7"/>
                  </a:cxn>
                  <a:cxn ang="0">
                    <a:pos x="T8" y="T9"/>
                  </a:cxn>
                </a:cxnLst>
                <a:rect l="0" t="0" r="r" b="b"/>
                <a:pathLst>
                  <a:path w="7" h="10">
                    <a:moveTo>
                      <a:pt x="7" y="0"/>
                    </a:moveTo>
                    <a:lnTo>
                      <a:pt x="2" y="10"/>
                    </a:lnTo>
                    <a:lnTo>
                      <a:pt x="0" y="10"/>
                    </a:lnTo>
                    <a:lnTo>
                      <a:pt x="4"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1" name="Freeform 172">
                <a:extLst>
                  <a:ext uri="{FF2B5EF4-FFF2-40B4-BE49-F238E27FC236}">
                    <a16:creationId xmlns:a16="http://schemas.microsoft.com/office/drawing/2014/main" id="{D2900A9C-A2B5-4EEA-A0FC-6D96A613D429}"/>
                  </a:ext>
                </a:extLst>
              </p:cNvPr>
              <p:cNvSpPr>
                <a:spLocks/>
              </p:cNvSpPr>
              <p:nvPr/>
            </p:nvSpPr>
            <p:spPr bwMode="auto">
              <a:xfrm>
                <a:off x="5879" y="2923"/>
                <a:ext cx="5" cy="7"/>
              </a:xfrm>
              <a:custGeom>
                <a:avLst/>
                <a:gdLst>
                  <a:gd name="T0" fmla="*/ 0 w 5"/>
                  <a:gd name="T1" fmla="*/ 7 h 7"/>
                  <a:gd name="T2" fmla="*/ 0 w 5"/>
                  <a:gd name="T3" fmla="*/ 7 h 7"/>
                  <a:gd name="T4" fmla="*/ 3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3"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2" name="Freeform 173">
                <a:extLst>
                  <a:ext uri="{FF2B5EF4-FFF2-40B4-BE49-F238E27FC236}">
                    <a16:creationId xmlns:a16="http://schemas.microsoft.com/office/drawing/2014/main" id="{2B0DBA94-28BC-42CB-8F13-D112A1D15419}"/>
                  </a:ext>
                </a:extLst>
              </p:cNvPr>
              <p:cNvSpPr>
                <a:spLocks/>
              </p:cNvSpPr>
              <p:nvPr/>
            </p:nvSpPr>
            <p:spPr bwMode="auto">
              <a:xfrm>
                <a:off x="5853" y="2904"/>
                <a:ext cx="19" cy="62"/>
              </a:xfrm>
              <a:custGeom>
                <a:avLst/>
                <a:gdLst>
                  <a:gd name="T0" fmla="*/ 19 w 19"/>
                  <a:gd name="T1" fmla="*/ 60 h 62"/>
                  <a:gd name="T2" fmla="*/ 19 w 19"/>
                  <a:gd name="T3" fmla="*/ 62 h 62"/>
                  <a:gd name="T4" fmla="*/ 0 w 19"/>
                  <a:gd name="T5" fmla="*/ 0 h 62"/>
                  <a:gd name="T6" fmla="*/ 0 w 19"/>
                  <a:gd name="T7" fmla="*/ 0 h 62"/>
                  <a:gd name="T8" fmla="*/ 19 w 19"/>
                  <a:gd name="T9" fmla="*/ 60 h 62"/>
                </a:gdLst>
                <a:ahLst/>
                <a:cxnLst>
                  <a:cxn ang="0">
                    <a:pos x="T0" y="T1"/>
                  </a:cxn>
                  <a:cxn ang="0">
                    <a:pos x="T2" y="T3"/>
                  </a:cxn>
                  <a:cxn ang="0">
                    <a:pos x="T4" y="T5"/>
                  </a:cxn>
                  <a:cxn ang="0">
                    <a:pos x="T6" y="T7"/>
                  </a:cxn>
                  <a:cxn ang="0">
                    <a:pos x="T8" y="T9"/>
                  </a:cxn>
                </a:cxnLst>
                <a:rect l="0" t="0" r="r" b="b"/>
                <a:pathLst>
                  <a:path w="19" h="62">
                    <a:moveTo>
                      <a:pt x="19" y="60"/>
                    </a:moveTo>
                    <a:lnTo>
                      <a:pt x="19" y="62"/>
                    </a:lnTo>
                    <a:lnTo>
                      <a:pt x="0" y="0"/>
                    </a:lnTo>
                    <a:lnTo>
                      <a:pt x="0" y="0"/>
                    </a:lnTo>
                    <a:lnTo>
                      <a:pt x="19" y="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3" name="Freeform 174">
                <a:extLst>
                  <a:ext uri="{FF2B5EF4-FFF2-40B4-BE49-F238E27FC236}">
                    <a16:creationId xmlns:a16="http://schemas.microsoft.com/office/drawing/2014/main" id="{B9F1678F-63DD-4B19-A34B-7560CDC51F41}"/>
                  </a:ext>
                </a:extLst>
              </p:cNvPr>
              <p:cNvSpPr>
                <a:spLocks noEditPoints="1"/>
              </p:cNvSpPr>
              <p:nvPr/>
            </p:nvSpPr>
            <p:spPr bwMode="auto">
              <a:xfrm>
                <a:off x="5870" y="2964"/>
                <a:ext cx="9" cy="19"/>
              </a:xfrm>
              <a:custGeom>
                <a:avLst/>
                <a:gdLst>
                  <a:gd name="T0" fmla="*/ 7 w 9"/>
                  <a:gd name="T1" fmla="*/ 19 h 19"/>
                  <a:gd name="T2" fmla="*/ 0 w 9"/>
                  <a:gd name="T3" fmla="*/ 9 h 19"/>
                  <a:gd name="T4" fmla="*/ 2 w 9"/>
                  <a:gd name="T5" fmla="*/ 0 h 19"/>
                  <a:gd name="T6" fmla="*/ 9 w 9"/>
                  <a:gd name="T7" fmla="*/ 7 h 19"/>
                  <a:gd name="T8" fmla="*/ 7 w 9"/>
                  <a:gd name="T9" fmla="*/ 19 h 19"/>
                  <a:gd name="T10" fmla="*/ 0 w 9"/>
                  <a:gd name="T11" fmla="*/ 9 h 19"/>
                  <a:gd name="T12" fmla="*/ 7 w 9"/>
                  <a:gd name="T13" fmla="*/ 16 h 19"/>
                  <a:gd name="T14" fmla="*/ 9 w 9"/>
                  <a:gd name="T15" fmla="*/ 7 h 19"/>
                  <a:gd name="T16" fmla="*/ 2 w 9"/>
                  <a:gd name="T17" fmla="*/ 2 h 19"/>
                  <a:gd name="T18" fmla="*/ 0 w 9"/>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9"/>
                    </a:lnTo>
                    <a:lnTo>
                      <a:pt x="2" y="0"/>
                    </a:lnTo>
                    <a:lnTo>
                      <a:pt x="9" y="7"/>
                    </a:lnTo>
                    <a:lnTo>
                      <a:pt x="7" y="19"/>
                    </a:lnTo>
                    <a:close/>
                    <a:moveTo>
                      <a:pt x="0" y="9"/>
                    </a:moveTo>
                    <a:lnTo>
                      <a:pt x="7" y="16"/>
                    </a:lnTo>
                    <a:lnTo>
                      <a:pt x="9" y="7"/>
                    </a:lnTo>
                    <a:lnTo>
                      <a:pt x="2" y="2"/>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4" name="Freeform 175">
                <a:extLst>
                  <a:ext uri="{FF2B5EF4-FFF2-40B4-BE49-F238E27FC236}">
                    <a16:creationId xmlns:a16="http://schemas.microsoft.com/office/drawing/2014/main" id="{60D5E607-FB2C-43D5-93EC-428AFA15CA54}"/>
                  </a:ext>
                </a:extLst>
              </p:cNvPr>
              <p:cNvSpPr>
                <a:spLocks/>
              </p:cNvSpPr>
              <p:nvPr/>
            </p:nvSpPr>
            <p:spPr bwMode="auto">
              <a:xfrm>
                <a:off x="5870" y="2959"/>
                <a:ext cx="9" cy="7"/>
              </a:xfrm>
              <a:custGeom>
                <a:avLst/>
                <a:gdLst>
                  <a:gd name="T0" fmla="*/ 9 w 9"/>
                  <a:gd name="T1" fmla="*/ 5 h 7"/>
                  <a:gd name="T2" fmla="*/ 9 w 9"/>
                  <a:gd name="T3" fmla="*/ 7 h 7"/>
                  <a:gd name="T4" fmla="*/ 0 w 9"/>
                  <a:gd name="T5" fmla="*/ 0 h 7"/>
                  <a:gd name="T6" fmla="*/ 0 w 9"/>
                  <a:gd name="T7" fmla="*/ 0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lnTo>
                      <a:pt x="9" y="7"/>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5" name="Freeform 176">
                <a:extLst>
                  <a:ext uri="{FF2B5EF4-FFF2-40B4-BE49-F238E27FC236}">
                    <a16:creationId xmlns:a16="http://schemas.microsoft.com/office/drawing/2014/main" id="{1F897544-67C9-4769-8D5F-DD932089319A}"/>
                  </a:ext>
                </a:extLst>
              </p:cNvPr>
              <p:cNvSpPr>
                <a:spLocks/>
              </p:cNvSpPr>
              <p:nvPr/>
            </p:nvSpPr>
            <p:spPr bwMode="auto">
              <a:xfrm>
                <a:off x="5867" y="2952"/>
                <a:ext cx="8" cy="2"/>
              </a:xfrm>
              <a:custGeom>
                <a:avLst/>
                <a:gdLst>
                  <a:gd name="T0" fmla="*/ 8 w 8"/>
                  <a:gd name="T1" fmla="*/ 2 h 2"/>
                  <a:gd name="T2" fmla="*/ 0 w 8"/>
                  <a:gd name="T3" fmla="*/ 0 h 2"/>
                  <a:gd name="T4" fmla="*/ 0 w 8"/>
                  <a:gd name="T5" fmla="*/ 0 h 2"/>
                  <a:gd name="T6" fmla="*/ 8 w 8"/>
                  <a:gd name="T7" fmla="*/ 2 h 2"/>
                  <a:gd name="T8" fmla="*/ 8 w 8"/>
                  <a:gd name="T9" fmla="*/ 2 h 2"/>
                </a:gdLst>
                <a:ahLst/>
                <a:cxnLst>
                  <a:cxn ang="0">
                    <a:pos x="T0" y="T1"/>
                  </a:cxn>
                  <a:cxn ang="0">
                    <a:pos x="T2" y="T3"/>
                  </a:cxn>
                  <a:cxn ang="0">
                    <a:pos x="T4" y="T5"/>
                  </a:cxn>
                  <a:cxn ang="0">
                    <a:pos x="T6" y="T7"/>
                  </a:cxn>
                  <a:cxn ang="0">
                    <a:pos x="T8" y="T9"/>
                  </a:cxn>
                </a:cxnLst>
                <a:rect l="0" t="0" r="r" b="b"/>
                <a:pathLst>
                  <a:path w="8" h="2">
                    <a:moveTo>
                      <a:pt x="8" y="2"/>
                    </a:moveTo>
                    <a:lnTo>
                      <a:pt x="0" y="0"/>
                    </a:lnTo>
                    <a:lnTo>
                      <a:pt x="0" y="0"/>
                    </a:lnTo>
                    <a:lnTo>
                      <a:pt x="8" y="2"/>
                    </a:ln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6" name="Freeform 177">
                <a:extLst>
                  <a:ext uri="{FF2B5EF4-FFF2-40B4-BE49-F238E27FC236}">
                    <a16:creationId xmlns:a16="http://schemas.microsoft.com/office/drawing/2014/main" id="{901836A7-C86E-4B98-BE11-0BDE8EBA5712}"/>
                  </a:ext>
                </a:extLst>
              </p:cNvPr>
              <p:cNvSpPr>
                <a:spLocks/>
              </p:cNvSpPr>
              <p:nvPr/>
            </p:nvSpPr>
            <p:spPr bwMode="auto">
              <a:xfrm>
                <a:off x="5865" y="2959"/>
                <a:ext cx="7" cy="9"/>
              </a:xfrm>
              <a:custGeom>
                <a:avLst/>
                <a:gdLst>
                  <a:gd name="T0" fmla="*/ 7 w 7"/>
                  <a:gd name="T1" fmla="*/ 0 h 9"/>
                  <a:gd name="T2" fmla="*/ 2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7" name="Freeform 178">
                <a:extLst>
                  <a:ext uri="{FF2B5EF4-FFF2-40B4-BE49-F238E27FC236}">
                    <a16:creationId xmlns:a16="http://schemas.microsoft.com/office/drawing/2014/main" id="{32816352-5BED-490F-84C6-3DABC3B77FE2}"/>
                  </a:ext>
                </a:extLst>
              </p:cNvPr>
              <p:cNvSpPr>
                <a:spLocks/>
              </p:cNvSpPr>
              <p:nvPr/>
            </p:nvSpPr>
            <p:spPr bwMode="auto">
              <a:xfrm>
                <a:off x="5865" y="2952"/>
                <a:ext cx="5" cy="7"/>
              </a:xfrm>
              <a:custGeom>
                <a:avLst/>
                <a:gdLst>
                  <a:gd name="T0" fmla="*/ 5 w 5"/>
                  <a:gd name="T1" fmla="*/ 0 h 7"/>
                  <a:gd name="T2" fmla="*/ 0 w 5"/>
                  <a:gd name="T3" fmla="*/ 7 h 7"/>
                  <a:gd name="T4" fmla="*/ 0 w 5"/>
                  <a:gd name="T5" fmla="*/ 5 h 7"/>
                  <a:gd name="T6" fmla="*/ 2 w 5"/>
                  <a:gd name="T7" fmla="*/ 0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7"/>
                    </a:lnTo>
                    <a:lnTo>
                      <a:pt x="0" y="5"/>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8" name="Freeform 179">
                <a:extLst>
                  <a:ext uri="{FF2B5EF4-FFF2-40B4-BE49-F238E27FC236}">
                    <a16:creationId xmlns:a16="http://schemas.microsoft.com/office/drawing/2014/main" id="{93E87555-8594-4A0D-BAFE-409DFECFF1B9}"/>
                  </a:ext>
                </a:extLst>
              </p:cNvPr>
              <p:cNvSpPr>
                <a:spLocks noEditPoints="1"/>
              </p:cNvSpPr>
              <p:nvPr/>
            </p:nvSpPr>
            <p:spPr bwMode="auto">
              <a:xfrm>
                <a:off x="5846" y="2888"/>
                <a:ext cx="9" cy="19"/>
              </a:xfrm>
              <a:custGeom>
                <a:avLst/>
                <a:gdLst>
                  <a:gd name="T0" fmla="*/ 9 w 9"/>
                  <a:gd name="T1" fmla="*/ 19 h 19"/>
                  <a:gd name="T2" fmla="*/ 0 w 9"/>
                  <a:gd name="T3" fmla="*/ 11 h 19"/>
                  <a:gd name="T4" fmla="*/ 2 w 9"/>
                  <a:gd name="T5" fmla="*/ 0 h 19"/>
                  <a:gd name="T6" fmla="*/ 9 w 9"/>
                  <a:gd name="T7" fmla="*/ 7 h 19"/>
                  <a:gd name="T8" fmla="*/ 9 w 9"/>
                  <a:gd name="T9" fmla="*/ 19 h 19"/>
                  <a:gd name="T10" fmla="*/ 2 w 9"/>
                  <a:gd name="T11" fmla="*/ 9 h 19"/>
                  <a:gd name="T12" fmla="*/ 7 w 9"/>
                  <a:gd name="T13" fmla="*/ 16 h 19"/>
                  <a:gd name="T14" fmla="*/ 9 w 9"/>
                  <a:gd name="T15" fmla="*/ 9 h 19"/>
                  <a:gd name="T16" fmla="*/ 2 w 9"/>
                  <a:gd name="T17" fmla="*/ 2 h 19"/>
                  <a:gd name="T18" fmla="*/ 2 w 9"/>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9"/>
                    </a:moveTo>
                    <a:lnTo>
                      <a:pt x="0" y="11"/>
                    </a:lnTo>
                    <a:lnTo>
                      <a:pt x="2" y="0"/>
                    </a:lnTo>
                    <a:lnTo>
                      <a:pt x="9" y="7"/>
                    </a:lnTo>
                    <a:lnTo>
                      <a:pt x="9" y="19"/>
                    </a:lnTo>
                    <a:close/>
                    <a:moveTo>
                      <a:pt x="2" y="9"/>
                    </a:moveTo>
                    <a:lnTo>
                      <a:pt x="7" y="16"/>
                    </a:lnTo>
                    <a:lnTo>
                      <a:pt x="9" y="9"/>
                    </a:lnTo>
                    <a:lnTo>
                      <a:pt x="2" y="2"/>
                    </a:lnTo>
                    <a:lnTo>
                      <a:pt x="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09" name="Freeform 180">
                <a:extLst>
                  <a:ext uri="{FF2B5EF4-FFF2-40B4-BE49-F238E27FC236}">
                    <a16:creationId xmlns:a16="http://schemas.microsoft.com/office/drawing/2014/main" id="{18073B4D-C75F-4695-8511-FFE6D9A31DA9}"/>
                  </a:ext>
                </a:extLst>
              </p:cNvPr>
              <p:cNvSpPr>
                <a:spLocks/>
              </p:cNvSpPr>
              <p:nvPr/>
            </p:nvSpPr>
            <p:spPr bwMode="auto">
              <a:xfrm>
                <a:off x="5855" y="2902"/>
                <a:ext cx="5" cy="9"/>
              </a:xfrm>
              <a:custGeom>
                <a:avLst/>
                <a:gdLst>
                  <a:gd name="T0" fmla="*/ 5 w 5"/>
                  <a:gd name="T1" fmla="*/ 0 h 9"/>
                  <a:gd name="T2" fmla="*/ 0 w 5"/>
                  <a:gd name="T3" fmla="*/ 9 h 9"/>
                  <a:gd name="T4" fmla="*/ 0 w 5"/>
                  <a:gd name="T5" fmla="*/ 7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7"/>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0" name="Freeform 181">
                <a:extLst>
                  <a:ext uri="{FF2B5EF4-FFF2-40B4-BE49-F238E27FC236}">
                    <a16:creationId xmlns:a16="http://schemas.microsoft.com/office/drawing/2014/main" id="{3349DB3A-DA85-42AF-BB24-A2E31373150D}"/>
                  </a:ext>
                </a:extLst>
              </p:cNvPr>
              <p:cNvSpPr>
                <a:spLocks/>
              </p:cNvSpPr>
              <p:nvPr/>
            </p:nvSpPr>
            <p:spPr bwMode="auto">
              <a:xfrm>
                <a:off x="5858" y="2911"/>
                <a:ext cx="5" cy="7"/>
              </a:xfrm>
              <a:custGeom>
                <a:avLst/>
                <a:gdLst>
                  <a:gd name="T0" fmla="*/ 5 w 5"/>
                  <a:gd name="T1" fmla="*/ 0 h 7"/>
                  <a:gd name="T2" fmla="*/ 0 w 5"/>
                  <a:gd name="T3" fmla="*/ 7 h 7"/>
                  <a:gd name="T4" fmla="*/ 0 w 5"/>
                  <a:gd name="T5" fmla="*/ 7 h 7"/>
                  <a:gd name="T6" fmla="*/ 2 w 5"/>
                  <a:gd name="T7" fmla="*/ 0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7"/>
                    </a:lnTo>
                    <a:lnTo>
                      <a:pt x="0" y="7"/>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1" name="Freeform 182">
                <a:extLst>
                  <a:ext uri="{FF2B5EF4-FFF2-40B4-BE49-F238E27FC236}">
                    <a16:creationId xmlns:a16="http://schemas.microsoft.com/office/drawing/2014/main" id="{4C87EA71-92AA-402A-85DA-F3DBFD3A2D8C}"/>
                  </a:ext>
                </a:extLst>
              </p:cNvPr>
              <p:cNvSpPr>
                <a:spLocks/>
              </p:cNvSpPr>
              <p:nvPr/>
            </p:nvSpPr>
            <p:spPr bwMode="auto">
              <a:xfrm>
                <a:off x="5846" y="2904"/>
                <a:ext cx="9" cy="7"/>
              </a:xfrm>
              <a:custGeom>
                <a:avLst/>
                <a:gdLst>
                  <a:gd name="T0" fmla="*/ 9 w 9"/>
                  <a:gd name="T1" fmla="*/ 5 h 7"/>
                  <a:gd name="T2" fmla="*/ 9 w 9"/>
                  <a:gd name="T3" fmla="*/ 7 h 7"/>
                  <a:gd name="T4" fmla="*/ 0 w 9"/>
                  <a:gd name="T5" fmla="*/ 3 h 7"/>
                  <a:gd name="T6" fmla="*/ 0 w 9"/>
                  <a:gd name="T7" fmla="*/ 0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lnTo>
                      <a:pt x="9" y="7"/>
                    </a:lnTo>
                    <a:lnTo>
                      <a:pt x="0" y="3"/>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2" name="Freeform 183">
                <a:extLst>
                  <a:ext uri="{FF2B5EF4-FFF2-40B4-BE49-F238E27FC236}">
                    <a16:creationId xmlns:a16="http://schemas.microsoft.com/office/drawing/2014/main" id="{B25E5079-80CC-4CEB-BABA-5662F5515767}"/>
                  </a:ext>
                </a:extLst>
              </p:cNvPr>
              <p:cNvSpPr>
                <a:spLocks/>
              </p:cNvSpPr>
              <p:nvPr/>
            </p:nvSpPr>
            <p:spPr bwMode="auto">
              <a:xfrm>
                <a:off x="5851" y="2914"/>
                <a:ext cx="7" cy="4"/>
              </a:xfrm>
              <a:custGeom>
                <a:avLst/>
                <a:gdLst>
                  <a:gd name="T0" fmla="*/ 7 w 7"/>
                  <a:gd name="T1" fmla="*/ 4 h 4"/>
                  <a:gd name="T2" fmla="*/ 0 w 7"/>
                  <a:gd name="T3" fmla="*/ 2 h 4"/>
                  <a:gd name="T4" fmla="*/ 0 w 7"/>
                  <a:gd name="T5" fmla="*/ 0 h 4"/>
                  <a:gd name="T6" fmla="*/ 7 w 7"/>
                  <a:gd name="T7" fmla="*/ 4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0" y="2"/>
                    </a:lnTo>
                    <a:lnTo>
                      <a:pt x="0" y="0"/>
                    </a:lnTo>
                    <a:lnTo>
                      <a:pt x="7" y="4"/>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3" name="Freeform 184">
                <a:extLst>
                  <a:ext uri="{FF2B5EF4-FFF2-40B4-BE49-F238E27FC236}">
                    <a16:creationId xmlns:a16="http://schemas.microsoft.com/office/drawing/2014/main" id="{683BAD3B-471C-43EE-9BCD-BE6532228B12}"/>
                  </a:ext>
                </a:extLst>
              </p:cNvPr>
              <p:cNvSpPr>
                <a:spLocks noEditPoints="1"/>
              </p:cNvSpPr>
              <p:nvPr/>
            </p:nvSpPr>
            <p:spPr bwMode="auto">
              <a:xfrm>
                <a:off x="5846" y="2918"/>
                <a:ext cx="33" cy="34"/>
              </a:xfrm>
              <a:custGeom>
                <a:avLst/>
                <a:gdLst>
                  <a:gd name="T0" fmla="*/ 29 w 33"/>
                  <a:gd name="T1" fmla="*/ 29 h 34"/>
                  <a:gd name="T2" fmla="*/ 19 w 33"/>
                  <a:gd name="T3" fmla="*/ 27 h 34"/>
                  <a:gd name="T4" fmla="*/ 17 w 33"/>
                  <a:gd name="T5" fmla="*/ 34 h 34"/>
                  <a:gd name="T6" fmla="*/ 12 w 33"/>
                  <a:gd name="T7" fmla="*/ 24 h 34"/>
                  <a:gd name="T8" fmla="*/ 5 w 33"/>
                  <a:gd name="T9" fmla="*/ 27 h 34"/>
                  <a:gd name="T10" fmla="*/ 9 w 33"/>
                  <a:gd name="T11" fmla="*/ 19 h 34"/>
                  <a:gd name="T12" fmla="*/ 0 w 33"/>
                  <a:gd name="T13" fmla="*/ 15 h 34"/>
                  <a:gd name="T14" fmla="*/ 7 w 33"/>
                  <a:gd name="T15" fmla="*/ 12 h 34"/>
                  <a:gd name="T16" fmla="*/ 7 w 33"/>
                  <a:gd name="T17" fmla="*/ 3 h 34"/>
                  <a:gd name="T18" fmla="*/ 14 w 33"/>
                  <a:gd name="T19" fmla="*/ 8 h 34"/>
                  <a:gd name="T20" fmla="*/ 19 w 33"/>
                  <a:gd name="T21" fmla="*/ 0 h 34"/>
                  <a:gd name="T22" fmla="*/ 21 w 33"/>
                  <a:gd name="T23" fmla="*/ 8 h 34"/>
                  <a:gd name="T24" fmla="*/ 29 w 33"/>
                  <a:gd name="T25" fmla="*/ 8 h 34"/>
                  <a:gd name="T26" fmla="*/ 26 w 33"/>
                  <a:gd name="T27" fmla="*/ 15 h 34"/>
                  <a:gd name="T28" fmla="*/ 33 w 33"/>
                  <a:gd name="T29" fmla="*/ 17 h 34"/>
                  <a:gd name="T30" fmla="*/ 26 w 33"/>
                  <a:gd name="T31" fmla="*/ 22 h 34"/>
                  <a:gd name="T32" fmla="*/ 29 w 33"/>
                  <a:gd name="T33" fmla="*/ 29 h 34"/>
                  <a:gd name="T34" fmla="*/ 17 w 33"/>
                  <a:gd name="T35" fmla="*/ 31 h 34"/>
                  <a:gd name="T36" fmla="*/ 19 w 33"/>
                  <a:gd name="T37" fmla="*/ 24 h 34"/>
                  <a:gd name="T38" fmla="*/ 26 w 33"/>
                  <a:gd name="T39" fmla="*/ 27 h 34"/>
                  <a:gd name="T40" fmla="*/ 26 w 33"/>
                  <a:gd name="T41" fmla="*/ 22 h 34"/>
                  <a:gd name="T42" fmla="*/ 31 w 33"/>
                  <a:gd name="T43" fmla="*/ 17 h 34"/>
                  <a:gd name="T44" fmla="*/ 24 w 33"/>
                  <a:gd name="T45" fmla="*/ 15 h 34"/>
                  <a:gd name="T46" fmla="*/ 26 w 33"/>
                  <a:gd name="T47" fmla="*/ 8 h 34"/>
                  <a:gd name="T48" fmla="*/ 21 w 33"/>
                  <a:gd name="T49" fmla="*/ 8 h 34"/>
                  <a:gd name="T50" fmla="*/ 19 w 33"/>
                  <a:gd name="T51" fmla="*/ 3 h 34"/>
                  <a:gd name="T52" fmla="*/ 14 w 33"/>
                  <a:gd name="T53" fmla="*/ 8 h 34"/>
                  <a:gd name="T54" fmla="*/ 7 w 33"/>
                  <a:gd name="T55" fmla="*/ 5 h 34"/>
                  <a:gd name="T56" fmla="*/ 9 w 33"/>
                  <a:gd name="T57" fmla="*/ 12 h 34"/>
                  <a:gd name="T58" fmla="*/ 2 w 33"/>
                  <a:gd name="T59" fmla="*/ 15 h 34"/>
                  <a:gd name="T60" fmla="*/ 9 w 33"/>
                  <a:gd name="T61" fmla="*/ 19 h 34"/>
                  <a:gd name="T62" fmla="*/ 7 w 33"/>
                  <a:gd name="T63" fmla="*/ 27 h 34"/>
                  <a:gd name="T64" fmla="*/ 12 w 33"/>
                  <a:gd name="T65" fmla="*/ 24 h 34"/>
                  <a:gd name="T66" fmla="*/ 17 w 33"/>
                  <a:gd name="T6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4">
                    <a:moveTo>
                      <a:pt x="29" y="29"/>
                    </a:moveTo>
                    <a:lnTo>
                      <a:pt x="19" y="27"/>
                    </a:lnTo>
                    <a:lnTo>
                      <a:pt x="17" y="34"/>
                    </a:lnTo>
                    <a:lnTo>
                      <a:pt x="12" y="24"/>
                    </a:lnTo>
                    <a:lnTo>
                      <a:pt x="5" y="27"/>
                    </a:lnTo>
                    <a:lnTo>
                      <a:pt x="9" y="19"/>
                    </a:lnTo>
                    <a:lnTo>
                      <a:pt x="0" y="15"/>
                    </a:lnTo>
                    <a:lnTo>
                      <a:pt x="7" y="12"/>
                    </a:lnTo>
                    <a:lnTo>
                      <a:pt x="7" y="3"/>
                    </a:lnTo>
                    <a:lnTo>
                      <a:pt x="14" y="8"/>
                    </a:lnTo>
                    <a:lnTo>
                      <a:pt x="19" y="0"/>
                    </a:lnTo>
                    <a:lnTo>
                      <a:pt x="21" y="8"/>
                    </a:lnTo>
                    <a:lnTo>
                      <a:pt x="29" y="8"/>
                    </a:lnTo>
                    <a:lnTo>
                      <a:pt x="26" y="15"/>
                    </a:lnTo>
                    <a:lnTo>
                      <a:pt x="33" y="17"/>
                    </a:lnTo>
                    <a:lnTo>
                      <a:pt x="26" y="22"/>
                    </a:lnTo>
                    <a:lnTo>
                      <a:pt x="29" y="29"/>
                    </a:lnTo>
                    <a:close/>
                    <a:moveTo>
                      <a:pt x="17" y="31"/>
                    </a:moveTo>
                    <a:lnTo>
                      <a:pt x="19" y="24"/>
                    </a:lnTo>
                    <a:lnTo>
                      <a:pt x="26" y="27"/>
                    </a:lnTo>
                    <a:lnTo>
                      <a:pt x="26" y="22"/>
                    </a:lnTo>
                    <a:lnTo>
                      <a:pt x="31" y="17"/>
                    </a:lnTo>
                    <a:lnTo>
                      <a:pt x="24" y="15"/>
                    </a:lnTo>
                    <a:lnTo>
                      <a:pt x="26" y="8"/>
                    </a:lnTo>
                    <a:lnTo>
                      <a:pt x="21" y="8"/>
                    </a:lnTo>
                    <a:lnTo>
                      <a:pt x="19" y="3"/>
                    </a:lnTo>
                    <a:lnTo>
                      <a:pt x="14" y="8"/>
                    </a:lnTo>
                    <a:lnTo>
                      <a:pt x="7" y="5"/>
                    </a:lnTo>
                    <a:lnTo>
                      <a:pt x="9" y="12"/>
                    </a:lnTo>
                    <a:lnTo>
                      <a:pt x="2" y="15"/>
                    </a:lnTo>
                    <a:lnTo>
                      <a:pt x="9" y="19"/>
                    </a:lnTo>
                    <a:lnTo>
                      <a:pt x="7" y="27"/>
                    </a:lnTo>
                    <a:lnTo>
                      <a:pt x="12" y="24"/>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4" name="Freeform 185">
                <a:extLst>
                  <a:ext uri="{FF2B5EF4-FFF2-40B4-BE49-F238E27FC236}">
                    <a16:creationId xmlns:a16="http://schemas.microsoft.com/office/drawing/2014/main" id="{D5F7DFAE-4069-4763-A41A-86D247E54237}"/>
                  </a:ext>
                </a:extLst>
              </p:cNvPr>
              <p:cNvSpPr>
                <a:spLocks noEditPoints="1"/>
              </p:cNvSpPr>
              <p:nvPr/>
            </p:nvSpPr>
            <p:spPr bwMode="auto">
              <a:xfrm>
                <a:off x="5445" y="2788"/>
                <a:ext cx="9" cy="16"/>
              </a:xfrm>
              <a:custGeom>
                <a:avLst/>
                <a:gdLst>
                  <a:gd name="T0" fmla="*/ 9 w 9"/>
                  <a:gd name="T1" fmla="*/ 12 h 16"/>
                  <a:gd name="T2" fmla="*/ 0 w 9"/>
                  <a:gd name="T3" fmla="*/ 16 h 16"/>
                  <a:gd name="T4" fmla="*/ 0 w 9"/>
                  <a:gd name="T5" fmla="*/ 7 h 16"/>
                  <a:gd name="T6" fmla="*/ 9 w 9"/>
                  <a:gd name="T7" fmla="*/ 0 h 16"/>
                  <a:gd name="T8" fmla="*/ 9 w 9"/>
                  <a:gd name="T9" fmla="*/ 12 h 16"/>
                  <a:gd name="T10" fmla="*/ 2 w 9"/>
                  <a:gd name="T11" fmla="*/ 16 h 16"/>
                  <a:gd name="T12" fmla="*/ 9 w 9"/>
                  <a:gd name="T13" fmla="*/ 9 h 16"/>
                  <a:gd name="T14" fmla="*/ 9 w 9"/>
                  <a:gd name="T15" fmla="*/ 2 h 16"/>
                  <a:gd name="T16" fmla="*/ 2 w 9"/>
                  <a:gd name="T17" fmla="*/ 7 h 16"/>
                  <a:gd name="T18" fmla="*/ 2 w 9"/>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6">
                    <a:moveTo>
                      <a:pt x="9" y="12"/>
                    </a:moveTo>
                    <a:lnTo>
                      <a:pt x="0" y="16"/>
                    </a:lnTo>
                    <a:lnTo>
                      <a:pt x="0" y="7"/>
                    </a:lnTo>
                    <a:lnTo>
                      <a:pt x="9" y="0"/>
                    </a:lnTo>
                    <a:lnTo>
                      <a:pt x="9" y="12"/>
                    </a:lnTo>
                    <a:close/>
                    <a:moveTo>
                      <a:pt x="2" y="16"/>
                    </a:moveTo>
                    <a:lnTo>
                      <a:pt x="9" y="9"/>
                    </a:lnTo>
                    <a:lnTo>
                      <a:pt x="9" y="2"/>
                    </a:lnTo>
                    <a:lnTo>
                      <a:pt x="2" y="7"/>
                    </a:lnTo>
                    <a:lnTo>
                      <a:pt x="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5" name="Freeform 186">
                <a:extLst>
                  <a:ext uri="{FF2B5EF4-FFF2-40B4-BE49-F238E27FC236}">
                    <a16:creationId xmlns:a16="http://schemas.microsoft.com/office/drawing/2014/main" id="{9BAB763F-4664-439E-B1E6-390DE4304C56}"/>
                  </a:ext>
                </a:extLst>
              </p:cNvPr>
              <p:cNvSpPr>
                <a:spLocks/>
              </p:cNvSpPr>
              <p:nvPr/>
            </p:nvSpPr>
            <p:spPr bwMode="auto">
              <a:xfrm>
                <a:off x="5404" y="2816"/>
                <a:ext cx="55" cy="31"/>
              </a:xfrm>
              <a:custGeom>
                <a:avLst/>
                <a:gdLst>
                  <a:gd name="T0" fmla="*/ 55 w 55"/>
                  <a:gd name="T1" fmla="*/ 31 h 31"/>
                  <a:gd name="T2" fmla="*/ 55 w 55"/>
                  <a:gd name="T3" fmla="*/ 31 h 31"/>
                  <a:gd name="T4" fmla="*/ 0 w 55"/>
                  <a:gd name="T5" fmla="*/ 0 h 31"/>
                  <a:gd name="T6" fmla="*/ 0 w 55"/>
                  <a:gd name="T7" fmla="*/ 0 h 31"/>
                  <a:gd name="T8" fmla="*/ 55 w 55"/>
                  <a:gd name="T9" fmla="*/ 31 h 31"/>
                </a:gdLst>
                <a:ahLst/>
                <a:cxnLst>
                  <a:cxn ang="0">
                    <a:pos x="T0" y="T1"/>
                  </a:cxn>
                  <a:cxn ang="0">
                    <a:pos x="T2" y="T3"/>
                  </a:cxn>
                  <a:cxn ang="0">
                    <a:pos x="T4" y="T5"/>
                  </a:cxn>
                  <a:cxn ang="0">
                    <a:pos x="T6" y="T7"/>
                  </a:cxn>
                  <a:cxn ang="0">
                    <a:pos x="T8" y="T9"/>
                  </a:cxn>
                </a:cxnLst>
                <a:rect l="0" t="0" r="r" b="b"/>
                <a:pathLst>
                  <a:path w="55" h="31">
                    <a:moveTo>
                      <a:pt x="55" y="31"/>
                    </a:moveTo>
                    <a:lnTo>
                      <a:pt x="55" y="31"/>
                    </a:lnTo>
                    <a:lnTo>
                      <a:pt x="0" y="0"/>
                    </a:lnTo>
                    <a:lnTo>
                      <a:pt x="0" y="0"/>
                    </a:lnTo>
                    <a:lnTo>
                      <a:pt x="55"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6" name="Freeform 187">
                <a:extLst>
                  <a:ext uri="{FF2B5EF4-FFF2-40B4-BE49-F238E27FC236}">
                    <a16:creationId xmlns:a16="http://schemas.microsoft.com/office/drawing/2014/main" id="{DCFD44E8-12CE-40AB-A504-728E69B77FED}"/>
                  </a:ext>
                </a:extLst>
              </p:cNvPr>
              <p:cNvSpPr>
                <a:spLocks noEditPoints="1"/>
              </p:cNvSpPr>
              <p:nvPr/>
            </p:nvSpPr>
            <p:spPr bwMode="auto">
              <a:xfrm>
                <a:off x="5388" y="2807"/>
                <a:ext cx="16" cy="9"/>
              </a:xfrm>
              <a:custGeom>
                <a:avLst/>
                <a:gdLst>
                  <a:gd name="T0" fmla="*/ 16 w 16"/>
                  <a:gd name="T1" fmla="*/ 9 h 9"/>
                  <a:gd name="T2" fmla="*/ 7 w 16"/>
                  <a:gd name="T3" fmla="*/ 9 h 9"/>
                  <a:gd name="T4" fmla="*/ 0 w 16"/>
                  <a:gd name="T5" fmla="*/ 0 h 9"/>
                  <a:gd name="T6" fmla="*/ 11 w 16"/>
                  <a:gd name="T7" fmla="*/ 0 h 9"/>
                  <a:gd name="T8" fmla="*/ 16 w 16"/>
                  <a:gd name="T9" fmla="*/ 9 h 9"/>
                  <a:gd name="T10" fmla="*/ 7 w 16"/>
                  <a:gd name="T11" fmla="*/ 9 h 9"/>
                  <a:gd name="T12" fmla="*/ 16 w 16"/>
                  <a:gd name="T13" fmla="*/ 9 h 9"/>
                  <a:gd name="T14" fmla="*/ 9 w 16"/>
                  <a:gd name="T15" fmla="*/ 2 h 9"/>
                  <a:gd name="T16" fmla="*/ 2 w 16"/>
                  <a:gd name="T17" fmla="*/ 2 h 9"/>
                  <a:gd name="T18" fmla="*/ 7 w 16"/>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9">
                    <a:moveTo>
                      <a:pt x="16" y="9"/>
                    </a:moveTo>
                    <a:lnTo>
                      <a:pt x="7" y="9"/>
                    </a:lnTo>
                    <a:lnTo>
                      <a:pt x="0" y="0"/>
                    </a:lnTo>
                    <a:lnTo>
                      <a:pt x="11" y="0"/>
                    </a:lnTo>
                    <a:lnTo>
                      <a:pt x="16" y="9"/>
                    </a:lnTo>
                    <a:close/>
                    <a:moveTo>
                      <a:pt x="7" y="9"/>
                    </a:moveTo>
                    <a:lnTo>
                      <a:pt x="16" y="9"/>
                    </a:lnTo>
                    <a:lnTo>
                      <a:pt x="9"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7" name="Freeform 188">
                <a:extLst>
                  <a:ext uri="{FF2B5EF4-FFF2-40B4-BE49-F238E27FC236}">
                    <a16:creationId xmlns:a16="http://schemas.microsoft.com/office/drawing/2014/main" id="{63801A68-FC31-4057-BE26-9CD043BA9D89}"/>
                  </a:ext>
                </a:extLst>
              </p:cNvPr>
              <p:cNvSpPr>
                <a:spLocks/>
              </p:cNvSpPr>
              <p:nvPr/>
            </p:nvSpPr>
            <p:spPr bwMode="auto">
              <a:xfrm>
                <a:off x="5397" y="2819"/>
                <a:ext cx="12" cy="4"/>
              </a:xfrm>
              <a:custGeom>
                <a:avLst/>
                <a:gdLst>
                  <a:gd name="T0" fmla="*/ 12 w 12"/>
                  <a:gd name="T1" fmla="*/ 0 h 4"/>
                  <a:gd name="T2" fmla="*/ 2 w 12"/>
                  <a:gd name="T3" fmla="*/ 4 h 4"/>
                  <a:gd name="T4" fmla="*/ 0 w 12"/>
                  <a:gd name="T5" fmla="*/ 2 h 4"/>
                  <a:gd name="T6" fmla="*/ 12 w 12"/>
                  <a:gd name="T7" fmla="*/ 0 h 4"/>
                  <a:gd name="T8" fmla="*/ 12 w 12"/>
                  <a:gd name="T9" fmla="*/ 0 h 4"/>
                </a:gdLst>
                <a:ahLst/>
                <a:cxnLst>
                  <a:cxn ang="0">
                    <a:pos x="T0" y="T1"/>
                  </a:cxn>
                  <a:cxn ang="0">
                    <a:pos x="T2" y="T3"/>
                  </a:cxn>
                  <a:cxn ang="0">
                    <a:pos x="T4" y="T5"/>
                  </a:cxn>
                  <a:cxn ang="0">
                    <a:pos x="T6" y="T7"/>
                  </a:cxn>
                  <a:cxn ang="0">
                    <a:pos x="T8" y="T9"/>
                  </a:cxn>
                </a:cxnLst>
                <a:rect l="0" t="0" r="r" b="b"/>
                <a:pathLst>
                  <a:path w="12" h="4">
                    <a:moveTo>
                      <a:pt x="12" y="0"/>
                    </a:moveTo>
                    <a:lnTo>
                      <a:pt x="2" y="4"/>
                    </a:lnTo>
                    <a:lnTo>
                      <a:pt x="0" y="2"/>
                    </a:lnTo>
                    <a:lnTo>
                      <a:pt x="12"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8" name="Freeform 189">
                <a:extLst>
                  <a:ext uri="{FF2B5EF4-FFF2-40B4-BE49-F238E27FC236}">
                    <a16:creationId xmlns:a16="http://schemas.microsoft.com/office/drawing/2014/main" id="{90A43897-C90A-4CC0-A70D-CA0973530A58}"/>
                  </a:ext>
                </a:extLst>
              </p:cNvPr>
              <p:cNvSpPr>
                <a:spLocks/>
              </p:cNvSpPr>
              <p:nvPr/>
            </p:nvSpPr>
            <p:spPr bwMode="auto">
              <a:xfrm>
                <a:off x="5409" y="2823"/>
                <a:ext cx="7" cy="3"/>
              </a:xfrm>
              <a:custGeom>
                <a:avLst/>
                <a:gdLst>
                  <a:gd name="T0" fmla="*/ 7 w 7"/>
                  <a:gd name="T1" fmla="*/ 0 h 3"/>
                  <a:gd name="T2" fmla="*/ 0 w 7"/>
                  <a:gd name="T3" fmla="*/ 3 h 3"/>
                  <a:gd name="T4" fmla="*/ 0 w 7"/>
                  <a:gd name="T5" fmla="*/ 3 h 3"/>
                  <a:gd name="T6" fmla="*/ 7 w 7"/>
                  <a:gd name="T7" fmla="*/ 0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0" y="3"/>
                    </a:lnTo>
                    <a:lnTo>
                      <a:pt x="0" y="3"/>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19" name="Freeform 190">
                <a:extLst>
                  <a:ext uri="{FF2B5EF4-FFF2-40B4-BE49-F238E27FC236}">
                    <a16:creationId xmlns:a16="http://schemas.microsoft.com/office/drawing/2014/main" id="{E1E96FEF-A3C7-4A04-B2D6-1CA271A3DEF9}"/>
                  </a:ext>
                </a:extLst>
              </p:cNvPr>
              <p:cNvSpPr>
                <a:spLocks/>
              </p:cNvSpPr>
              <p:nvPr/>
            </p:nvSpPr>
            <p:spPr bwMode="auto">
              <a:xfrm>
                <a:off x="5404" y="2809"/>
                <a:ext cx="5" cy="10"/>
              </a:xfrm>
              <a:custGeom>
                <a:avLst/>
                <a:gdLst>
                  <a:gd name="T0" fmla="*/ 5 w 5"/>
                  <a:gd name="T1" fmla="*/ 10 h 10"/>
                  <a:gd name="T2" fmla="*/ 3 w 5"/>
                  <a:gd name="T3" fmla="*/ 10 h 10"/>
                  <a:gd name="T4" fmla="*/ 0 w 5"/>
                  <a:gd name="T5" fmla="*/ 0 h 10"/>
                  <a:gd name="T6" fmla="*/ 3 w 5"/>
                  <a:gd name="T7" fmla="*/ 0 h 10"/>
                  <a:gd name="T8" fmla="*/ 5 w 5"/>
                  <a:gd name="T9" fmla="*/ 10 h 10"/>
                </a:gdLst>
                <a:ahLst/>
                <a:cxnLst>
                  <a:cxn ang="0">
                    <a:pos x="T0" y="T1"/>
                  </a:cxn>
                  <a:cxn ang="0">
                    <a:pos x="T2" y="T3"/>
                  </a:cxn>
                  <a:cxn ang="0">
                    <a:pos x="T4" y="T5"/>
                  </a:cxn>
                  <a:cxn ang="0">
                    <a:pos x="T6" y="T7"/>
                  </a:cxn>
                  <a:cxn ang="0">
                    <a:pos x="T8" y="T9"/>
                  </a:cxn>
                </a:cxnLst>
                <a:rect l="0" t="0" r="r" b="b"/>
                <a:pathLst>
                  <a:path w="5" h="10">
                    <a:moveTo>
                      <a:pt x="5" y="10"/>
                    </a:moveTo>
                    <a:lnTo>
                      <a:pt x="3" y="10"/>
                    </a:lnTo>
                    <a:lnTo>
                      <a:pt x="0" y="0"/>
                    </a:lnTo>
                    <a:lnTo>
                      <a:pt x="3" y="0"/>
                    </a:lnTo>
                    <a:lnTo>
                      <a:pt x="5"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0" name="Freeform 191">
                <a:extLst>
                  <a:ext uri="{FF2B5EF4-FFF2-40B4-BE49-F238E27FC236}">
                    <a16:creationId xmlns:a16="http://schemas.microsoft.com/office/drawing/2014/main" id="{AFF49247-B1ED-4999-84A3-18A1D9799CFF}"/>
                  </a:ext>
                </a:extLst>
              </p:cNvPr>
              <p:cNvSpPr>
                <a:spLocks/>
              </p:cNvSpPr>
              <p:nvPr/>
            </p:nvSpPr>
            <p:spPr bwMode="auto">
              <a:xfrm>
                <a:off x="5414" y="2816"/>
                <a:ext cx="2" cy="7"/>
              </a:xfrm>
              <a:custGeom>
                <a:avLst/>
                <a:gdLst>
                  <a:gd name="T0" fmla="*/ 2 w 2"/>
                  <a:gd name="T1" fmla="*/ 7 h 7"/>
                  <a:gd name="T2" fmla="*/ 0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1" name="Freeform 192">
                <a:extLst>
                  <a:ext uri="{FF2B5EF4-FFF2-40B4-BE49-F238E27FC236}">
                    <a16:creationId xmlns:a16="http://schemas.microsoft.com/office/drawing/2014/main" id="{211D6678-7330-40C9-9509-BC2272BDE7A1}"/>
                  </a:ext>
                </a:extLst>
              </p:cNvPr>
              <p:cNvSpPr>
                <a:spLocks noEditPoints="1"/>
              </p:cNvSpPr>
              <p:nvPr/>
            </p:nvSpPr>
            <p:spPr bwMode="auto">
              <a:xfrm>
                <a:off x="5457" y="2845"/>
                <a:ext cx="19" cy="9"/>
              </a:xfrm>
              <a:custGeom>
                <a:avLst/>
                <a:gdLst>
                  <a:gd name="T0" fmla="*/ 19 w 19"/>
                  <a:gd name="T1" fmla="*/ 9 h 9"/>
                  <a:gd name="T2" fmla="*/ 7 w 19"/>
                  <a:gd name="T3" fmla="*/ 9 h 9"/>
                  <a:gd name="T4" fmla="*/ 0 w 19"/>
                  <a:gd name="T5" fmla="*/ 0 h 9"/>
                  <a:gd name="T6" fmla="*/ 12 w 19"/>
                  <a:gd name="T7" fmla="*/ 0 h 9"/>
                  <a:gd name="T8" fmla="*/ 19 w 19"/>
                  <a:gd name="T9" fmla="*/ 9 h 9"/>
                  <a:gd name="T10" fmla="*/ 7 w 19"/>
                  <a:gd name="T11" fmla="*/ 9 h 9"/>
                  <a:gd name="T12" fmla="*/ 17 w 19"/>
                  <a:gd name="T13" fmla="*/ 9 h 9"/>
                  <a:gd name="T14" fmla="*/ 12 w 19"/>
                  <a:gd name="T15" fmla="*/ 2 h 9"/>
                  <a:gd name="T16" fmla="*/ 2 w 19"/>
                  <a:gd name="T17" fmla="*/ 2 h 9"/>
                  <a:gd name="T18" fmla="*/ 7 w 19"/>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19" y="9"/>
                    </a:moveTo>
                    <a:lnTo>
                      <a:pt x="7" y="9"/>
                    </a:lnTo>
                    <a:lnTo>
                      <a:pt x="0" y="0"/>
                    </a:lnTo>
                    <a:lnTo>
                      <a:pt x="12" y="0"/>
                    </a:lnTo>
                    <a:lnTo>
                      <a:pt x="19" y="9"/>
                    </a:lnTo>
                    <a:close/>
                    <a:moveTo>
                      <a:pt x="7" y="9"/>
                    </a:moveTo>
                    <a:lnTo>
                      <a:pt x="17" y="9"/>
                    </a:lnTo>
                    <a:lnTo>
                      <a:pt x="12"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2" name="Freeform 193">
                <a:extLst>
                  <a:ext uri="{FF2B5EF4-FFF2-40B4-BE49-F238E27FC236}">
                    <a16:creationId xmlns:a16="http://schemas.microsoft.com/office/drawing/2014/main" id="{59F4AB90-B390-4E0F-A13D-0484141ECC26}"/>
                  </a:ext>
                </a:extLst>
              </p:cNvPr>
              <p:cNvSpPr>
                <a:spLocks/>
              </p:cNvSpPr>
              <p:nvPr/>
            </p:nvSpPr>
            <p:spPr bwMode="auto">
              <a:xfrm>
                <a:off x="5454" y="2842"/>
                <a:ext cx="3" cy="12"/>
              </a:xfrm>
              <a:custGeom>
                <a:avLst/>
                <a:gdLst>
                  <a:gd name="T0" fmla="*/ 3 w 3"/>
                  <a:gd name="T1" fmla="*/ 12 h 12"/>
                  <a:gd name="T2" fmla="*/ 3 w 3"/>
                  <a:gd name="T3" fmla="*/ 12 h 12"/>
                  <a:gd name="T4" fmla="*/ 0 w 3"/>
                  <a:gd name="T5" fmla="*/ 3 h 12"/>
                  <a:gd name="T6" fmla="*/ 0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3" y="12"/>
                    </a:lnTo>
                    <a:lnTo>
                      <a:pt x="0" y="3"/>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3" name="Freeform 194">
                <a:extLst>
                  <a:ext uri="{FF2B5EF4-FFF2-40B4-BE49-F238E27FC236}">
                    <a16:creationId xmlns:a16="http://schemas.microsoft.com/office/drawing/2014/main" id="{E43C8D6C-DC03-4E32-AC12-8DCC81B55A77}"/>
                  </a:ext>
                </a:extLst>
              </p:cNvPr>
              <p:cNvSpPr>
                <a:spLocks/>
              </p:cNvSpPr>
              <p:nvPr/>
            </p:nvSpPr>
            <p:spPr bwMode="auto">
              <a:xfrm>
                <a:off x="5447" y="2840"/>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4" name="Freeform 195">
                <a:extLst>
                  <a:ext uri="{FF2B5EF4-FFF2-40B4-BE49-F238E27FC236}">
                    <a16:creationId xmlns:a16="http://schemas.microsoft.com/office/drawing/2014/main" id="{F820541F-84F4-40C4-9E0C-D1997776849A}"/>
                  </a:ext>
                </a:extLst>
              </p:cNvPr>
              <p:cNvSpPr>
                <a:spLocks/>
              </p:cNvSpPr>
              <p:nvPr/>
            </p:nvSpPr>
            <p:spPr bwMode="auto">
              <a:xfrm>
                <a:off x="5454" y="2840"/>
                <a:ext cx="10" cy="5"/>
              </a:xfrm>
              <a:custGeom>
                <a:avLst/>
                <a:gdLst>
                  <a:gd name="T0" fmla="*/ 10 w 10"/>
                  <a:gd name="T1" fmla="*/ 0 h 5"/>
                  <a:gd name="T2" fmla="*/ 0 w 10"/>
                  <a:gd name="T3" fmla="*/ 5 h 5"/>
                  <a:gd name="T4" fmla="*/ 0 w 10"/>
                  <a:gd name="T5" fmla="*/ 2 h 5"/>
                  <a:gd name="T6" fmla="*/ 10 w 10"/>
                  <a:gd name="T7" fmla="*/ 0 h 5"/>
                  <a:gd name="T8" fmla="*/ 10 w 10"/>
                  <a:gd name="T9" fmla="*/ 0 h 5"/>
                </a:gdLst>
                <a:ahLst/>
                <a:cxnLst>
                  <a:cxn ang="0">
                    <a:pos x="T0" y="T1"/>
                  </a:cxn>
                  <a:cxn ang="0">
                    <a:pos x="T2" y="T3"/>
                  </a:cxn>
                  <a:cxn ang="0">
                    <a:pos x="T4" y="T5"/>
                  </a:cxn>
                  <a:cxn ang="0">
                    <a:pos x="T6" y="T7"/>
                  </a:cxn>
                  <a:cxn ang="0">
                    <a:pos x="T8" y="T9"/>
                  </a:cxn>
                </a:cxnLst>
                <a:rect l="0" t="0" r="r" b="b"/>
                <a:pathLst>
                  <a:path w="10" h="5">
                    <a:moveTo>
                      <a:pt x="10" y="0"/>
                    </a:moveTo>
                    <a:lnTo>
                      <a:pt x="0" y="5"/>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5" name="Freeform 196">
                <a:extLst>
                  <a:ext uri="{FF2B5EF4-FFF2-40B4-BE49-F238E27FC236}">
                    <a16:creationId xmlns:a16="http://schemas.microsoft.com/office/drawing/2014/main" id="{4FCDBBA0-D5F2-4764-9F63-3980B0FFE03A}"/>
                  </a:ext>
                </a:extLst>
              </p:cNvPr>
              <p:cNvSpPr>
                <a:spLocks/>
              </p:cNvSpPr>
              <p:nvPr/>
            </p:nvSpPr>
            <p:spPr bwMode="auto">
              <a:xfrm>
                <a:off x="5447" y="2838"/>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6" name="Freeform 197">
                <a:extLst>
                  <a:ext uri="{FF2B5EF4-FFF2-40B4-BE49-F238E27FC236}">
                    <a16:creationId xmlns:a16="http://schemas.microsoft.com/office/drawing/2014/main" id="{3093D475-80F5-4BBB-8639-0B1FC710D245}"/>
                  </a:ext>
                </a:extLst>
              </p:cNvPr>
              <p:cNvSpPr>
                <a:spLocks/>
              </p:cNvSpPr>
              <p:nvPr/>
            </p:nvSpPr>
            <p:spPr bwMode="auto">
              <a:xfrm>
                <a:off x="5416" y="2802"/>
                <a:ext cx="31" cy="57"/>
              </a:xfrm>
              <a:custGeom>
                <a:avLst/>
                <a:gdLst>
                  <a:gd name="T0" fmla="*/ 31 w 31"/>
                  <a:gd name="T1" fmla="*/ 0 h 57"/>
                  <a:gd name="T2" fmla="*/ 0 w 31"/>
                  <a:gd name="T3" fmla="*/ 57 h 57"/>
                  <a:gd name="T4" fmla="*/ 0 w 31"/>
                  <a:gd name="T5" fmla="*/ 57 h 57"/>
                  <a:gd name="T6" fmla="*/ 31 w 31"/>
                  <a:gd name="T7" fmla="*/ 0 h 57"/>
                  <a:gd name="T8" fmla="*/ 31 w 31"/>
                  <a:gd name="T9" fmla="*/ 0 h 57"/>
                </a:gdLst>
                <a:ahLst/>
                <a:cxnLst>
                  <a:cxn ang="0">
                    <a:pos x="T0" y="T1"/>
                  </a:cxn>
                  <a:cxn ang="0">
                    <a:pos x="T2" y="T3"/>
                  </a:cxn>
                  <a:cxn ang="0">
                    <a:pos x="T4" y="T5"/>
                  </a:cxn>
                  <a:cxn ang="0">
                    <a:pos x="T6" y="T7"/>
                  </a:cxn>
                  <a:cxn ang="0">
                    <a:pos x="T8" y="T9"/>
                  </a:cxn>
                </a:cxnLst>
                <a:rect l="0" t="0" r="r" b="b"/>
                <a:pathLst>
                  <a:path w="31" h="57">
                    <a:moveTo>
                      <a:pt x="31" y="0"/>
                    </a:moveTo>
                    <a:lnTo>
                      <a:pt x="0" y="57"/>
                    </a:lnTo>
                    <a:lnTo>
                      <a:pt x="0" y="57"/>
                    </a:lnTo>
                    <a:lnTo>
                      <a:pt x="31"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7" name="Freeform 198">
                <a:extLst>
                  <a:ext uri="{FF2B5EF4-FFF2-40B4-BE49-F238E27FC236}">
                    <a16:creationId xmlns:a16="http://schemas.microsoft.com/office/drawing/2014/main" id="{8179AEB7-58A8-4325-940D-903B4EE762E9}"/>
                  </a:ext>
                </a:extLst>
              </p:cNvPr>
              <p:cNvSpPr>
                <a:spLocks noEditPoints="1"/>
              </p:cNvSpPr>
              <p:nvPr/>
            </p:nvSpPr>
            <p:spPr bwMode="auto">
              <a:xfrm>
                <a:off x="5407" y="2857"/>
                <a:ext cx="9" cy="19"/>
              </a:xfrm>
              <a:custGeom>
                <a:avLst/>
                <a:gdLst>
                  <a:gd name="T0" fmla="*/ 9 w 9"/>
                  <a:gd name="T1" fmla="*/ 11 h 19"/>
                  <a:gd name="T2" fmla="*/ 0 w 9"/>
                  <a:gd name="T3" fmla="*/ 19 h 19"/>
                  <a:gd name="T4" fmla="*/ 0 w 9"/>
                  <a:gd name="T5" fmla="*/ 7 h 19"/>
                  <a:gd name="T6" fmla="*/ 9 w 9"/>
                  <a:gd name="T7" fmla="*/ 0 h 19"/>
                  <a:gd name="T8" fmla="*/ 9 w 9"/>
                  <a:gd name="T9" fmla="*/ 11 h 19"/>
                  <a:gd name="T10" fmla="*/ 2 w 9"/>
                  <a:gd name="T11" fmla="*/ 16 h 19"/>
                  <a:gd name="T12" fmla="*/ 9 w 9"/>
                  <a:gd name="T13" fmla="*/ 11 h 19"/>
                  <a:gd name="T14" fmla="*/ 9 w 9"/>
                  <a:gd name="T15" fmla="*/ 2 h 19"/>
                  <a:gd name="T16" fmla="*/ 2 w 9"/>
                  <a:gd name="T17" fmla="*/ 7 h 19"/>
                  <a:gd name="T18" fmla="*/ 2 w 9"/>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1"/>
                    </a:moveTo>
                    <a:lnTo>
                      <a:pt x="0" y="19"/>
                    </a:lnTo>
                    <a:lnTo>
                      <a:pt x="0" y="7"/>
                    </a:lnTo>
                    <a:lnTo>
                      <a:pt x="9" y="0"/>
                    </a:lnTo>
                    <a:lnTo>
                      <a:pt x="9" y="11"/>
                    </a:lnTo>
                    <a:close/>
                    <a:moveTo>
                      <a:pt x="2" y="16"/>
                    </a:moveTo>
                    <a:lnTo>
                      <a:pt x="9" y="11"/>
                    </a:lnTo>
                    <a:lnTo>
                      <a:pt x="9" y="2"/>
                    </a:lnTo>
                    <a:lnTo>
                      <a:pt x="2" y="7"/>
                    </a:lnTo>
                    <a:lnTo>
                      <a:pt x="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8" name="Freeform 199">
                <a:extLst>
                  <a:ext uri="{FF2B5EF4-FFF2-40B4-BE49-F238E27FC236}">
                    <a16:creationId xmlns:a16="http://schemas.microsoft.com/office/drawing/2014/main" id="{F7157C55-DFA5-4E57-AF89-864461F66314}"/>
                  </a:ext>
                </a:extLst>
              </p:cNvPr>
              <p:cNvSpPr>
                <a:spLocks/>
              </p:cNvSpPr>
              <p:nvPr/>
            </p:nvSpPr>
            <p:spPr bwMode="auto">
              <a:xfrm>
                <a:off x="5419" y="2854"/>
                <a:ext cx="4" cy="10"/>
              </a:xfrm>
              <a:custGeom>
                <a:avLst/>
                <a:gdLst>
                  <a:gd name="T0" fmla="*/ 4 w 4"/>
                  <a:gd name="T1" fmla="*/ 10 h 10"/>
                  <a:gd name="T2" fmla="*/ 2 w 4"/>
                  <a:gd name="T3" fmla="*/ 10 h 10"/>
                  <a:gd name="T4" fmla="*/ 0 w 4"/>
                  <a:gd name="T5" fmla="*/ 0 h 10"/>
                  <a:gd name="T6" fmla="*/ 0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0"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29" name="Freeform 200">
                <a:extLst>
                  <a:ext uri="{FF2B5EF4-FFF2-40B4-BE49-F238E27FC236}">
                    <a16:creationId xmlns:a16="http://schemas.microsoft.com/office/drawing/2014/main" id="{E7C7AC66-D4F0-453C-8AFE-CC2FD3DFB280}"/>
                  </a:ext>
                </a:extLst>
              </p:cNvPr>
              <p:cNvSpPr>
                <a:spLocks/>
              </p:cNvSpPr>
              <p:nvPr/>
            </p:nvSpPr>
            <p:spPr bwMode="auto">
              <a:xfrm>
                <a:off x="5421" y="2847"/>
                <a:ext cx="5" cy="7"/>
              </a:xfrm>
              <a:custGeom>
                <a:avLst/>
                <a:gdLst>
                  <a:gd name="T0" fmla="*/ 5 w 5"/>
                  <a:gd name="T1" fmla="*/ 7 h 7"/>
                  <a:gd name="T2" fmla="*/ 5 w 5"/>
                  <a:gd name="T3" fmla="*/ 7 h 7"/>
                  <a:gd name="T4" fmla="*/ 0 w 5"/>
                  <a:gd name="T5" fmla="*/ 0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5" y="7"/>
                    </a:lnTo>
                    <a:lnTo>
                      <a:pt x="0" y="0"/>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30" name="Freeform 201">
                <a:extLst>
                  <a:ext uri="{FF2B5EF4-FFF2-40B4-BE49-F238E27FC236}">
                    <a16:creationId xmlns:a16="http://schemas.microsoft.com/office/drawing/2014/main" id="{F8E79A5A-82D1-4E0C-8FBE-CF983409B6F5}"/>
                  </a:ext>
                </a:extLst>
              </p:cNvPr>
              <p:cNvSpPr>
                <a:spLocks/>
              </p:cNvSpPr>
              <p:nvPr/>
            </p:nvSpPr>
            <p:spPr bwMode="auto">
              <a:xfrm>
                <a:off x="5409" y="2854"/>
                <a:ext cx="10" cy="3"/>
              </a:xfrm>
              <a:custGeom>
                <a:avLst/>
                <a:gdLst>
                  <a:gd name="T0" fmla="*/ 10 w 10"/>
                  <a:gd name="T1" fmla="*/ 0 h 3"/>
                  <a:gd name="T2" fmla="*/ 0 w 10"/>
                  <a:gd name="T3" fmla="*/ 3 h 3"/>
                  <a:gd name="T4" fmla="*/ 0 w 10"/>
                  <a:gd name="T5" fmla="*/ 3 h 3"/>
                  <a:gd name="T6" fmla="*/ 10 w 10"/>
                  <a:gd name="T7" fmla="*/ 0 h 3"/>
                  <a:gd name="T8" fmla="*/ 10 w 10"/>
                  <a:gd name="T9" fmla="*/ 0 h 3"/>
                </a:gdLst>
                <a:ahLst/>
                <a:cxnLst>
                  <a:cxn ang="0">
                    <a:pos x="T0" y="T1"/>
                  </a:cxn>
                  <a:cxn ang="0">
                    <a:pos x="T2" y="T3"/>
                  </a:cxn>
                  <a:cxn ang="0">
                    <a:pos x="T4" y="T5"/>
                  </a:cxn>
                  <a:cxn ang="0">
                    <a:pos x="T6" y="T7"/>
                  </a:cxn>
                  <a:cxn ang="0">
                    <a:pos x="T8" y="T9"/>
                  </a:cxn>
                </a:cxnLst>
                <a:rect l="0" t="0" r="r" b="b"/>
                <a:pathLst>
                  <a:path w="10" h="3">
                    <a:moveTo>
                      <a:pt x="10" y="0"/>
                    </a:moveTo>
                    <a:lnTo>
                      <a:pt x="0" y="3"/>
                    </a:lnTo>
                    <a:lnTo>
                      <a:pt x="0" y="3"/>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31" name="Freeform 202">
                <a:extLst>
                  <a:ext uri="{FF2B5EF4-FFF2-40B4-BE49-F238E27FC236}">
                    <a16:creationId xmlns:a16="http://schemas.microsoft.com/office/drawing/2014/main" id="{40A596E9-E404-4CCD-A299-7D4ECBBB8499}"/>
                  </a:ext>
                </a:extLst>
              </p:cNvPr>
              <p:cNvSpPr>
                <a:spLocks/>
              </p:cNvSpPr>
              <p:nvPr/>
            </p:nvSpPr>
            <p:spPr bwMode="auto">
              <a:xfrm>
                <a:off x="5416" y="2847"/>
                <a:ext cx="7" cy="2"/>
              </a:xfrm>
              <a:custGeom>
                <a:avLst/>
                <a:gdLst>
                  <a:gd name="T0" fmla="*/ 7 w 7"/>
                  <a:gd name="T1" fmla="*/ 0 h 2"/>
                  <a:gd name="T2" fmla="*/ 0 w 7"/>
                  <a:gd name="T3" fmla="*/ 2 h 2"/>
                  <a:gd name="T4" fmla="*/ 0 w 7"/>
                  <a:gd name="T5" fmla="*/ 0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0"/>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32" name="Freeform 203">
                <a:extLst>
                  <a:ext uri="{FF2B5EF4-FFF2-40B4-BE49-F238E27FC236}">
                    <a16:creationId xmlns:a16="http://schemas.microsoft.com/office/drawing/2014/main" id="{19C7B502-FD49-4F03-993C-ECCDDFB042C2}"/>
                  </a:ext>
                </a:extLst>
              </p:cNvPr>
              <p:cNvSpPr>
                <a:spLocks/>
              </p:cNvSpPr>
              <p:nvPr/>
            </p:nvSpPr>
            <p:spPr bwMode="auto">
              <a:xfrm>
                <a:off x="5442" y="2804"/>
                <a:ext cx="12" cy="5"/>
              </a:xfrm>
              <a:custGeom>
                <a:avLst/>
                <a:gdLst>
                  <a:gd name="T0" fmla="*/ 12 w 12"/>
                  <a:gd name="T1" fmla="*/ 3 h 5"/>
                  <a:gd name="T2" fmla="*/ 3 w 12"/>
                  <a:gd name="T3" fmla="*/ 5 h 5"/>
                  <a:gd name="T4" fmla="*/ 0 w 12"/>
                  <a:gd name="T5" fmla="*/ 3 h 5"/>
                  <a:gd name="T6" fmla="*/ 12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lnTo>
                      <a:pt x="3" y="5"/>
                    </a:lnTo>
                    <a:lnTo>
                      <a:pt x="0" y="3"/>
                    </a:lnTo>
                    <a:lnTo>
                      <a:pt x="12" y="0"/>
                    </a:lnTo>
                    <a:lnTo>
                      <a:pt x="1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33" name="Freeform 204">
                <a:extLst>
                  <a:ext uri="{FF2B5EF4-FFF2-40B4-BE49-F238E27FC236}">
                    <a16:creationId xmlns:a16="http://schemas.microsoft.com/office/drawing/2014/main" id="{53995767-9E1D-4B09-8032-C6CEDD0396EE}"/>
                  </a:ext>
                </a:extLst>
              </p:cNvPr>
              <p:cNvSpPr>
                <a:spLocks/>
              </p:cNvSpPr>
              <p:nvPr/>
            </p:nvSpPr>
            <p:spPr bwMode="auto">
              <a:xfrm>
                <a:off x="5440" y="2814"/>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0" name="Group 406">
              <a:extLst>
                <a:ext uri="{FF2B5EF4-FFF2-40B4-BE49-F238E27FC236}">
                  <a16:creationId xmlns:a16="http://schemas.microsoft.com/office/drawing/2014/main" id="{52B75EA4-C389-418E-B9A1-523376887B22}"/>
                </a:ext>
              </a:extLst>
            </p:cNvPr>
            <p:cNvGrpSpPr>
              <a:grpSpLocks/>
            </p:cNvGrpSpPr>
            <p:nvPr/>
          </p:nvGrpSpPr>
          <p:grpSpPr bwMode="auto">
            <a:xfrm>
              <a:off x="5383" y="1092"/>
              <a:ext cx="403" cy="1786"/>
              <a:chOff x="5383" y="1092"/>
              <a:chExt cx="403" cy="1786"/>
            </a:xfrm>
          </p:grpSpPr>
          <p:sp>
            <p:nvSpPr>
              <p:cNvPr id="58734" name="Freeform 206">
                <a:extLst>
                  <a:ext uri="{FF2B5EF4-FFF2-40B4-BE49-F238E27FC236}">
                    <a16:creationId xmlns:a16="http://schemas.microsoft.com/office/drawing/2014/main" id="{A1EA101B-4DD9-4C15-AD91-5554A723D5ED}"/>
                  </a:ext>
                </a:extLst>
              </p:cNvPr>
              <p:cNvSpPr>
                <a:spLocks/>
              </p:cNvSpPr>
              <p:nvPr/>
            </p:nvSpPr>
            <p:spPr bwMode="auto">
              <a:xfrm>
                <a:off x="5440" y="2797"/>
                <a:ext cx="5" cy="12"/>
              </a:xfrm>
              <a:custGeom>
                <a:avLst/>
                <a:gdLst>
                  <a:gd name="T0" fmla="*/ 5 w 5"/>
                  <a:gd name="T1" fmla="*/ 12 h 12"/>
                  <a:gd name="T2" fmla="*/ 2 w 5"/>
                  <a:gd name="T3" fmla="*/ 12 h 12"/>
                  <a:gd name="T4" fmla="*/ 0 w 5"/>
                  <a:gd name="T5" fmla="*/ 3 h 12"/>
                  <a:gd name="T6" fmla="*/ 0 w 5"/>
                  <a:gd name="T7" fmla="*/ 0 h 12"/>
                  <a:gd name="T8" fmla="*/ 5 w 5"/>
                  <a:gd name="T9" fmla="*/ 12 h 12"/>
                </a:gdLst>
                <a:ahLst/>
                <a:cxnLst>
                  <a:cxn ang="0">
                    <a:pos x="T0" y="T1"/>
                  </a:cxn>
                  <a:cxn ang="0">
                    <a:pos x="T2" y="T3"/>
                  </a:cxn>
                  <a:cxn ang="0">
                    <a:pos x="T4" y="T5"/>
                  </a:cxn>
                  <a:cxn ang="0">
                    <a:pos x="T6" y="T7"/>
                  </a:cxn>
                  <a:cxn ang="0">
                    <a:pos x="T8" y="T9"/>
                  </a:cxn>
                </a:cxnLst>
                <a:rect l="0" t="0" r="r" b="b"/>
                <a:pathLst>
                  <a:path w="5" h="12">
                    <a:moveTo>
                      <a:pt x="5" y="12"/>
                    </a:moveTo>
                    <a:lnTo>
                      <a:pt x="2" y="12"/>
                    </a:lnTo>
                    <a:lnTo>
                      <a:pt x="0" y="3"/>
                    </a:lnTo>
                    <a:lnTo>
                      <a:pt x="0" y="0"/>
                    </a:lnTo>
                    <a:lnTo>
                      <a:pt x="5"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5" name="Freeform 207">
                <a:extLst>
                  <a:ext uri="{FF2B5EF4-FFF2-40B4-BE49-F238E27FC236}">
                    <a16:creationId xmlns:a16="http://schemas.microsoft.com/office/drawing/2014/main" id="{22F5C696-056A-4B05-AC6B-6940E2AA35DC}"/>
                  </a:ext>
                </a:extLst>
              </p:cNvPr>
              <p:cNvSpPr>
                <a:spLocks/>
              </p:cNvSpPr>
              <p:nvPr/>
            </p:nvSpPr>
            <p:spPr bwMode="auto">
              <a:xfrm>
                <a:off x="5438" y="2809"/>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6" name="Freeform 208">
                <a:extLst>
                  <a:ext uri="{FF2B5EF4-FFF2-40B4-BE49-F238E27FC236}">
                    <a16:creationId xmlns:a16="http://schemas.microsoft.com/office/drawing/2014/main" id="{A9AA7C57-3F24-4789-AE09-9D94816FC38C}"/>
                  </a:ext>
                </a:extLst>
              </p:cNvPr>
              <p:cNvSpPr>
                <a:spLocks/>
              </p:cNvSpPr>
              <p:nvPr/>
            </p:nvSpPr>
            <p:spPr bwMode="auto">
              <a:xfrm>
                <a:off x="5402" y="2821"/>
                <a:ext cx="60" cy="19"/>
              </a:xfrm>
              <a:custGeom>
                <a:avLst/>
                <a:gdLst>
                  <a:gd name="T0" fmla="*/ 60 w 60"/>
                  <a:gd name="T1" fmla="*/ 2 h 19"/>
                  <a:gd name="T2" fmla="*/ 0 w 60"/>
                  <a:gd name="T3" fmla="*/ 19 h 19"/>
                  <a:gd name="T4" fmla="*/ 0 w 60"/>
                  <a:gd name="T5" fmla="*/ 19 h 19"/>
                  <a:gd name="T6" fmla="*/ 60 w 60"/>
                  <a:gd name="T7" fmla="*/ 0 h 19"/>
                  <a:gd name="T8" fmla="*/ 60 w 60"/>
                  <a:gd name="T9" fmla="*/ 2 h 19"/>
                </a:gdLst>
                <a:ahLst/>
                <a:cxnLst>
                  <a:cxn ang="0">
                    <a:pos x="T0" y="T1"/>
                  </a:cxn>
                  <a:cxn ang="0">
                    <a:pos x="T2" y="T3"/>
                  </a:cxn>
                  <a:cxn ang="0">
                    <a:pos x="T4" y="T5"/>
                  </a:cxn>
                  <a:cxn ang="0">
                    <a:pos x="T6" y="T7"/>
                  </a:cxn>
                  <a:cxn ang="0">
                    <a:pos x="T8" y="T9"/>
                  </a:cxn>
                </a:cxnLst>
                <a:rect l="0" t="0" r="r" b="b"/>
                <a:pathLst>
                  <a:path w="60" h="19">
                    <a:moveTo>
                      <a:pt x="60" y="2"/>
                    </a:moveTo>
                    <a:lnTo>
                      <a:pt x="0" y="19"/>
                    </a:lnTo>
                    <a:lnTo>
                      <a:pt x="0" y="19"/>
                    </a:lnTo>
                    <a:lnTo>
                      <a:pt x="60" y="0"/>
                    </a:lnTo>
                    <a:lnTo>
                      <a:pt x="6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7" name="Freeform 209">
                <a:extLst>
                  <a:ext uri="{FF2B5EF4-FFF2-40B4-BE49-F238E27FC236}">
                    <a16:creationId xmlns:a16="http://schemas.microsoft.com/office/drawing/2014/main" id="{A7DD46BC-4B13-4EF4-881C-B5CE1C38F42E}"/>
                  </a:ext>
                </a:extLst>
              </p:cNvPr>
              <p:cNvSpPr>
                <a:spLocks noEditPoints="1"/>
              </p:cNvSpPr>
              <p:nvPr/>
            </p:nvSpPr>
            <p:spPr bwMode="auto">
              <a:xfrm>
                <a:off x="5383" y="2838"/>
                <a:ext cx="19" cy="9"/>
              </a:xfrm>
              <a:custGeom>
                <a:avLst/>
                <a:gdLst>
                  <a:gd name="T0" fmla="*/ 19 w 19"/>
                  <a:gd name="T1" fmla="*/ 2 h 9"/>
                  <a:gd name="T2" fmla="*/ 12 w 19"/>
                  <a:gd name="T3" fmla="*/ 9 h 9"/>
                  <a:gd name="T4" fmla="*/ 0 w 19"/>
                  <a:gd name="T5" fmla="*/ 7 h 9"/>
                  <a:gd name="T6" fmla="*/ 9 w 19"/>
                  <a:gd name="T7" fmla="*/ 0 h 9"/>
                  <a:gd name="T8" fmla="*/ 19 w 19"/>
                  <a:gd name="T9" fmla="*/ 2 h 9"/>
                  <a:gd name="T10" fmla="*/ 12 w 19"/>
                  <a:gd name="T11" fmla="*/ 9 h 9"/>
                  <a:gd name="T12" fmla="*/ 16 w 19"/>
                  <a:gd name="T13" fmla="*/ 2 h 9"/>
                  <a:gd name="T14" fmla="*/ 9 w 19"/>
                  <a:gd name="T15" fmla="*/ 0 h 9"/>
                  <a:gd name="T16" fmla="*/ 2 w 19"/>
                  <a:gd name="T17" fmla="*/ 7 h 9"/>
                  <a:gd name="T18" fmla="*/ 12 w 19"/>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9">
                    <a:moveTo>
                      <a:pt x="19" y="2"/>
                    </a:moveTo>
                    <a:lnTo>
                      <a:pt x="12" y="9"/>
                    </a:lnTo>
                    <a:lnTo>
                      <a:pt x="0" y="7"/>
                    </a:lnTo>
                    <a:lnTo>
                      <a:pt x="9" y="0"/>
                    </a:lnTo>
                    <a:lnTo>
                      <a:pt x="19" y="2"/>
                    </a:lnTo>
                    <a:close/>
                    <a:moveTo>
                      <a:pt x="12" y="9"/>
                    </a:moveTo>
                    <a:lnTo>
                      <a:pt x="16" y="2"/>
                    </a:lnTo>
                    <a:lnTo>
                      <a:pt x="9" y="0"/>
                    </a:lnTo>
                    <a:lnTo>
                      <a:pt x="2"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8" name="Freeform 210">
                <a:extLst>
                  <a:ext uri="{FF2B5EF4-FFF2-40B4-BE49-F238E27FC236}">
                    <a16:creationId xmlns:a16="http://schemas.microsoft.com/office/drawing/2014/main" id="{8BF743FB-BF42-4CAE-A281-2FE783D2EA65}"/>
                  </a:ext>
                </a:extLst>
              </p:cNvPr>
              <p:cNvSpPr>
                <a:spLocks/>
              </p:cNvSpPr>
              <p:nvPr/>
            </p:nvSpPr>
            <p:spPr bwMode="auto">
              <a:xfrm>
                <a:off x="5402" y="2838"/>
                <a:ext cx="5" cy="9"/>
              </a:xfrm>
              <a:custGeom>
                <a:avLst/>
                <a:gdLst>
                  <a:gd name="T0" fmla="*/ 5 w 5"/>
                  <a:gd name="T1" fmla="*/ 0 h 9"/>
                  <a:gd name="T2" fmla="*/ 0 w 5"/>
                  <a:gd name="T3" fmla="*/ 9 h 9"/>
                  <a:gd name="T4" fmla="*/ 0 w 5"/>
                  <a:gd name="T5" fmla="*/ 9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9"/>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9" name="Freeform 211">
                <a:extLst>
                  <a:ext uri="{FF2B5EF4-FFF2-40B4-BE49-F238E27FC236}">
                    <a16:creationId xmlns:a16="http://schemas.microsoft.com/office/drawing/2014/main" id="{5008E432-F9F9-43EA-8D22-1ED6B6D18411}"/>
                  </a:ext>
                </a:extLst>
              </p:cNvPr>
              <p:cNvSpPr>
                <a:spLocks/>
              </p:cNvSpPr>
              <p:nvPr/>
            </p:nvSpPr>
            <p:spPr bwMode="auto">
              <a:xfrm>
                <a:off x="5411" y="2835"/>
                <a:ext cx="3" cy="7"/>
              </a:xfrm>
              <a:custGeom>
                <a:avLst/>
                <a:gdLst>
                  <a:gd name="T0" fmla="*/ 0 w 3"/>
                  <a:gd name="T1" fmla="*/ 7 h 7"/>
                  <a:gd name="T2" fmla="*/ 0 w 3"/>
                  <a:gd name="T3" fmla="*/ 7 h 7"/>
                  <a:gd name="T4" fmla="*/ 3 w 3"/>
                  <a:gd name="T5" fmla="*/ 0 h 7"/>
                  <a:gd name="T6" fmla="*/ 3 w 3"/>
                  <a:gd name="T7" fmla="*/ 0 h 7"/>
                  <a:gd name="T8" fmla="*/ 0 w 3"/>
                  <a:gd name="T9" fmla="*/ 7 h 7"/>
                </a:gdLst>
                <a:ahLst/>
                <a:cxnLst>
                  <a:cxn ang="0">
                    <a:pos x="T0" y="T1"/>
                  </a:cxn>
                  <a:cxn ang="0">
                    <a:pos x="T2" y="T3"/>
                  </a:cxn>
                  <a:cxn ang="0">
                    <a:pos x="T4" y="T5"/>
                  </a:cxn>
                  <a:cxn ang="0">
                    <a:pos x="T6" y="T7"/>
                  </a:cxn>
                  <a:cxn ang="0">
                    <a:pos x="T8" y="T9"/>
                  </a:cxn>
                </a:cxnLst>
                <a:rect l="0" t="0" r="r" b="b"/>
                <a:pathLst>
                  <a:path w="3" h="7">
                    <a:moveTo>
                      <a:pt x="0" y="7"/>
                    </a:moveTo>
                    <a:lnTo>
                      <a:pt x="0" y="7"/>
                    </a:lnTo>
                    <a:lnTo>
                      <a:pt x="3" y="0"/>
                    </a:lnTo>
                    <a:lnTo>
                      <a:pt x="3"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0" name="Freeform 212">
                <a:extLst>
                  <a:ext uri="{FF2B5EF4-FFF2-40B4-BE49-F238E27FC236}">
                    <a16:creationId xmlns:a16="http://schemas.microsoft.com/office/drawing/2014/main" id="{9AA3C697-D30D-4991-AFC6-FE8AB01FF287}"/>
                  </a:ext>
                </a:extLst>
              </p:cNvPr>
              <p:cNvSpPr>
                <a:spLocks/>
              </p:cNvSpPr>
              <p:nvPr/>
            </p:nvSpPr>
            <p:spPr bwMode="auto">
              <a:xfrm>
                <a:off x="5397" y="2833"/>
                <a:ext cx="10" cy="7"/>
              </a:xfrm>
              <a:custGeom>
                <a:avLst/>
                <a:gdLst>
                  <a:gd name="T0" fmla="*/ 10 w 10"/>
                  <a:gd name="T1" fmla="*/ 5 h 7"/>
                  <a:gd name="T2" fmla="*/ 10 w 10"/>
                  <a:gd name="T3" fmla="*/ 7 h 7"/>
                  <a:gd name="T4" fmla="*/ 0 w 10"/>
                  <a:gd name="T5" fmla="*/ 0 h 7"/>
                  <a:gd name="T6" fmla="*/ 0 w 10"/>
                  <a:gd name="T7" fmla="*/ 0 h 7"/>
                  <a:gd name="T8" fmla="*/ 10 w 10"/>
                  <a:gd name="T9" fmla="*/ 5 h 7"/>
                </a:gdLst>
                <a:ahLst/>
                <a:cxnLst>
                  <a:cxn ang="0">
                    <a:pos x="T0" y="T1"/>
                  </a:cxn>
                  <a:cxn ang="0">
                    <a:pos x="T2" y="T3"/>
                  </a:cxn>
                  <a:cxn ang="0">
                    <a:pos x="T4" y="T5"/>
                  </a:cxn>
                  <a:cxn ang="0">
                    <a:pos x="T6" y="T7"/>
                  </a:cxn>
                  <a:cxn ang="0">
                    <a:pos x="T8" y="T9"/>
                  </a:cxn>
                </a:cxnLst>
                <a:rect l="0" t="0" r="r" b="b"/>
                <a:pathLst>
                  <a:path w="10" h="7">
                    <a:moveTo>
                      <a:pt x="10" y="5"/>
                    </a:moveTo>
                    <a:lnTo>
                      <a:pt x="10" y="7"/>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1" name="Freeform 213">
                <a:extLst>
                  <a:ext uri="{FF2B5EF4-FFF2-40B4-BE49-F238E27FC236}">
                    <a16:creationId xmlns:a16="http://schemas.microsoft.com/office/drawing/2014/main" id="{27C190AD-EB5D-45E4-9BAB-DF901B58F6D5}"/>
                  </a:ext>
                </a:extLst>
              </p:cNvPr>
              <p:cNvSpPr>
                <a:spLocks/>
              </p:cNvSpPr>
              <p:nvPr/>
            </p:nvSpPr>
            <p:spPr bwMode="auto">
              <a:xfrm>
                <a:off x="5409" y="2833"/>
                <a:ext cx="5" cy="5"/>
              </a:xfrm>
              <a:custGeom>
                <a:avLst/>
                <a:gdLst>
                  <a:gd name="T0" fmla="*/ 5 w 5"/>
                  <a:gd name="T1" fmla="*/ 2 h 5"/>
                  <a:gd name="T2" fmla="*/ 5 w 5"/>
                  <a:gd name="T3" fmla="*/ 5 h 5"/>
                  <a:gd name="T4" fmla="*/ 0 w 5"/>
                  <a:gd name="T5" fmla="*/ 0 h 5"/>
                  <a:gd name="T6" fmla="*/ 0 w 5"/>
                  <a:gd name="T7" fmla="*/ 0 h 5"/>
                  <a:gd name="T8" fmla="*/ 5 w 5"/>
                  <a:gd name="T9" fmla="*/ 2 h 5"/>
                </a:gdLst>
                <a:ahLst/>
                <a:cxnLst>
                  <a:cxn ang="0">
                    <a:pos x="T0" y="T1"/>
                  </a:cxn>
                  <a:cxn ang="0">
                    <a:pos x="T2" y="T3"/>
                  </a:cxn>
                  <a:cxn ang="0">
                    <a:pos x="T4" y="T5"/>
                  </a:cxn>
                  <a:cxn ang="0">
                    <a:pos x="T6" y="T7"/>
                  </a:cxn>
                  <a:cxn ang="0">
                    <a:pos x="T8" y="T9"/>
                  </a:cxn>
                </a:cxnLst>
                <a:rect l="0" t="0" r="r" b="b"/>
                <a:pathLst>
                  <a:path w="5" h="5">
                    <a:moveTo>
                      <a:pt x="5" y="2"/>
                    </a:moveTo>
                    <a:lnTo>
                      <a:pt x="5" y="5"/>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2" name="Freeform 214">
                <a:extLst>
                  <a:ext uri="{FF2B5EF4-FFF2-40B4-BE49-F238E27FC236}">
                    <a16:creationId xmlns:a16="http://schemas.microsoft.com/office/drawing/2014/main" id="{37FF297F-F32A-4CDB-ACB0-EC67C6D51D7F}"/>
                  </a:ext>
                </a:extLst>
              </p:cNvPr>
              <p:cNvSpPr>
                <a:spLocks noEditPoints="1"/>
              </p:cNvSpPr>
              <p:nvPr/>
            </p:nvSpPr>
            <p:spPr bwMode="auto">
              <a:xfrm>
                <a:off x="5459" y="2814"/>
                <a:ext cx="19" cy="12"/>
              </a:xfrm>
              <a:custGeom>
                <a:avLst/>
                <a:gdLst>
                  <a:gd name="T0" fmla="*/ 19 w 19"/>
                  <a:gd name="T1" fmla="*/ 2 h 12"/>
                  <a:gd name="T2" fmla="*/ 12 w 19"/>
                  <a:gd name="T3" fmla="*/ 12 h 12"/>
                  <a:gd name="T4" fmla="*/ 0 w 19"/>
                  <a:gd name="T5" fmla="*/ 9 h 12"/>
                  <a:gd name="T6" fmla="*/ 10 w 19"/>
                  <a:gd name="T7" fmla="*/ 0 h 12"/>
                  <a:gd name="T8" fmla="*/ 19 w 19"/>
                  <a:gd name="T9" fmla="*/ 2 h 12"/>
                  <a:gd name="T10" fmla="*/ 12 w 19"/>
                  <a:gd name="T11" fmla="*/ 9 h 12"/>
                  <a:gd name="T12" fmla="*/ 17 w 19"/>
                  <a:gd name="T13" fmla="*/ 5 h 12"/>
                  <a:gd name="T14" fmla="*/ 10 w 19"/>
                  <a:gd name="T15" fmla="*/ 2 h 12"/>
                  <a:gd name="T16" fmla="*/ 3 w 19"/>
                  <a:gd name="T17" fmla="*/ 7 h 12"/>
                  <a:gd name="T18" fmla="*/ 12 w 19"/>
                  <a:gd name="T19"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2"/>
                    </a:moveTo>
                    <a:lnTo>
                      <a:pt x="12" y="12"/>
                    </a:lnTo>
                    <a:lnTo>
                      <a:pt x="0" y="9"/>
                    </a:lnTo>
                    <a:lnTo>
                      <a:pt x="10" y="0"/>
                    </a:lnTo>
                    <a:lnTo>
                      <a:pt x="19" y="2"/>
                    </a:lnTo>
                    <a:close/>
                    <a:moveTo>
                      <a:pt x="12" y="9"/>
                    </a:moveTo>
                    <a:lnTo>
                      <a:pt x="17" y="5"/>
                    </a:lnTo>
                    <a:lnTo>
                      <a:pt x="10" y="2"/>
                    </a:lnTo>
                    <a:lnTo>
                      <a:pt x="3"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3" name="Freeform 215">
                <a:extLst>
                  <a:ext uri="{FF2B5EF4-FFF2-40B4-BE49-F238E27FC236}">
                    <a16:creationId xmlns:a16="http://schemas.microsoft.com/office/drawing/2014/main" id="{A732643B-A41A-4ABA-A854-5C1F4E852C8D}"/>
                  </a:ext>
                </a:extLst>
              </p:cNvPr>
              <p:cNvSpPr>
                <a:spLocks/>
              </p:cNvSpPr>
              <p:nvPr/>
            </p:nvSpPr>
            <p:spPr bwMode="auto">
              <a:xfrm>
                <a:off x="5457" y="2823"/>
                <a:ext cx="9" cy="5"/>
              </a:xfrm>
              <a:custGeom>
                <a:avLst/>
                <a:gdLst>
                  <a:gd name="T0" fmla="*/ 9 w 9"/>
                  <a:gd name="T1" fmla="*/ 5 h 5"/>
                  <a:gd name="T2" fmla="*/ 7 w 9"/>
                  <a:gd name="T3" fmla="*/ 5 h 5"/>
                  <a:gd name="T4" fmla="*/ 0 w 9"/>
                  <a:gd name="T5" fmla="*/ 0 h 5"/>
                  <a:gd name="T6" fmla="*/ 0 w 9"/>
                  <a:gd name="T7" fmla="*/ 0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lnTo>
                      <a:pt x="7" y="5"/>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4" name="Freeform 216">
                <a:extLst>
                  <a:ext uri="{FF2B5EF4-FFF2-40B4-BE49-F238E27FC236}">
                    <a16:creationId xmlns:a16="http://schemas.microsoft.com/office/drawing/2014/main" id="{0A289FF5-0ED3-4A53-BBE8-CBBFD64952B5}"/>
                  </a:ext>
                </a:extLst>
              </p:cNvPr>
              <p:cNvSpPr>
                <a:spLocks/>
              </p:cNvSpPr>
              <p:nvPr/>
            </p:nvSpPr>
            <p:spPr bwMode="auto">
              <a:xfrm>
                <a:off x="5447" y="2826"/>
                <a:ext cx="7" cy="4"/>
              </a:xfrm>
              <a:custGeom>
                <a:avLst/>
                <a:gdLst>
                  <a:gd name="T0" fmla="*/ 7 w 7"/>
                  <a:gd name="T1" fmla="*/ 4 h 4"/>
                  <a:gd name="T2" fmla="*/ 7 w 7"/>
                  <a:gd name="T3" fmla="*/ 4 h 4"/>
                  <a:gd name="T4" fmla="*/ 0 w 7"/>
                  <a:gd name="T5" fmla="*/ 0 h 4"/>
                  <a:gd name="T6" fmla="*/ 3 w 7"/>
                  <a:gd name="T7" fmla="*/ 0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7" y="4"/>
                    </a:lnTo>
                    <a:lnTo>
                      <a:pt x="0" y="0"/>
                    </a:lnTo>
                    <a:lnTo>
                      <a:pt x="3" y="0"/>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5" name="Freeform 217">
                <a:extLst>
                  <a:ext uri="{FF2B5EF4-FFF2-40B4-BE49-F238E27FC236}">
                    <a16:creationId xmlns:a16="http://schemas.microsoft.com/office/drawing/2014/main" id="{388B7E37-3BEB-4C9C-A83E-727BFB35DABF}"/>
                  </a:ext>
                </a:extLst>
              </p:cNvPr>
              <p:cNvSpPr>
                <a:spLocks/>
              </p:cNvSpPr>
              <p:nvPr/>
            </p:nvSpPr>
            <p:spPr bwMode="auto">
              <a:xfrm>
                <a:off x="5457" y="2814"/>
                <a:ext cx="5" cy="9"/>
              </a:xfrm>
              <a:custGeom>
                <a:avLst/>
                <a:gdLst>
                  <a:gd name="T0" fmla="*/ 5 w 5"/>
                  <a:gd name="T1" fmla="*/ 0 h 9"/>
                  <a:gd name="T2" fmla="*/ 0 w 5"/>
                  <a:gd name="T3" fmla="*/ 9 h 9"/>
                  <a:gd name="T4" fmla="*/ 0 w 5"/>
                  <a:gd name="T5" fmla="*/ 9 h 9"/>
                  <a:gd name="T6" fmla="*/ 5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lnTo>
                      <a:pt x="0" y="9"/>
                    </a:lnTo>
                    <a:lnTo>
                      <a:pt x="0" y="9"/>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6" name="Freeform 218">
                <a:extLst>
                  <a:ext uri="{FF2B5EF4-FFF2-40B4-BE49-F238E27FC236}">
                    <a16:creationId xmlns:a16="http://schemas.microsoft.com/office/drawing/2014/main" id="{ABED8E2E-F54F-4816-AE27-AFA51422CA8C}"/>
                  </a:ext>
                </a:extLst>
              </p:cNvPr>
              <p:cNvSpPr>
                <a:spLocks/>
              </p:cNvSpPr>
              <p:nvPr/>
            </p:nvSpPr>
            <p:spPr bwMode="auto">
              <a:xfrm>
                <a:off x="5447" y="2819"/>
                <a:ext cx="5" cy="7"/>
              </a:xfrm>
              <a:custGeom>
                <a:avLst/>
                <a:gdLst>
                  <a:gd name="T0" fmla="*/ 3 w 5"/>
                  <a:gd name="T1" fmla="*/ 7 h 7"/>
                  <a:gd name="T2" fmla="*/ 0 w 5"/>
                  <a:gd name="T3" fmla="*/ 7 h 7"/>
                  <a:gd name="T4" fmla="*/ 3 w 5"/>
                  <a:gd name="T5" fmla="*/ 0 h 7"/>
                  <a:gd name="T6" fmla="*/ 5 w 5"/>
                  <a:gd name="T7" fmla="*/ 2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3" y="0"/>
                    </a:lnTo>
                    <a:lnTo>
                      <a:pt x="5" y="2"/>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7" name="Freeform 219">
                <a:extLst>
                  <a:ext uri="{FF2B5EF4-FFF2-40B4-BE49-F238E27FC236}">
                    <a16:creationId xmlns:a16="http://schemas.microsoft.com/office/drawing/2014/main" id="{4939DFB6-FC5E-4D59-BDB9-E647C9B7B0CD}"/>
                  </a:ext>
                </a:extLst>
              </p:cNvPr>
              <p:cNvSpPr>
                <a:spLocks/>
              </p:cNvSpPr>
              <p:nvPr/>
            </p:nvSpPr>
            <p:spPr bwMode="auto">
              <a:xfrm>
                <a:off x="5421" y="2800"/>
                <a:ext cx="19" cy="61"/>
              </a:xfrm>
              <a:custGeom>
                <a:avLst/>
                <a:gdLst>
                  <a:gd name="T0" fmla="*/ 19 w 19"/>
                  <a:gd name="T1" fmla="*/ 61 h 61"/>
                  <a:gd name="T2" fmla="*/ 19 w 19"/>
                  <a:gd name="T3" fmla="*/ 61 h 61"/>
                  <a:gd name="T4" fmla="*/ 0 w 19"/>
                  <a:gd name="T5" fmla="*/ 0 h 61"/>
                  <a:gd name="T6" fmla="*/ 2 w 19"/>
                  <a:gd name="T7" fmla="*/ 0 h 61"/>
                  <a:gd name="T8" fmla="*/ 19 w 19"/>
                  <a:gd name="T9" fmla="*/ 61 h 61"/>
                </a:gdLst>
                <a:ahLst/>
                <a:cxnLst>
                  <a:cxn ang="0">
                    <a:pos x="T0" y="T1"/>
                  </a:cxn>
                  <a:cxn ang="0">
                    <a:pos x="T2" y="T3"/>
                  </a:cxn>
                  <a:cxn ang="0">
                    <a:pos x="T4" y="T5"/>
                  </a:cxn>
                  <a:cxn ang="0">
                    <a:pos x="T6" y="T7"/>
                  </a:cxn>
                  <a:cxn ang="0">
                    <a:pos x="T8" y="T9"/>
                  </a:cxn>
                </a:cxnLst>
                <a:rect l="0" t="0" r="r" b="b"/>
                <a:pathLst>
                  <a:path w="19" h="61">
                    <a:moveTo>
                      <a:pt x="19" y="61"/>
                    </a:moveTo>
                    <a:lnTo>
                      <a:pt x="19" y="61"/>
                    </a:lnTo>
                    <a:lnTo>
                      <a:pt x="0" y="0"/>
                    </a:lnTo>
                    <a:lnTo>
                      <a:pt x="2" y="0"/>
                    </a:lnTo>
                    <a:lnTo>
                      <a:pt x="1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8" name="Freeform 220">
                <a:extLst>
                  <a:ext uri="{FF2B5EF4-FFF2-40B4-BE49-F238E27FC236}">
                    <a16:creationId xmlns:a16="http://schemas.microsoft.com/office/drawing/2014/main" id="{C257F3E2-9DCE-4F45-9450-44EEBD8CBC6C}"/>
                  </a:ext>
                </a:extLst>
              </p:cNvPr>
              <p:cNvSpPr>
                <a:spLocks noEditPoints="1"/>
              </p:cNvSpPr>
              <p:nvPr/>
            </p:nvSpPr>
            <p:spPr bwMode="auto">
              <a:xfrm>
                <a:off x="5438" y="2859"/>
                <a:ext cx="9" cy="19"/>
              </a:xfrm>
              <a:custGeom>
                <a:avLst/>
                <a:gdLst>
                  <a:gd name="T0" fmla="*/ 7 w 9"/>
                  <a:gd name="T1" fmla="*/ 19 h 19"/>
                  <a:gd name="T2" fmla="*/ 0 w 9"/>
                  <a:gd name="T3" fmla="*/ 12 h 19"/>
                  <a:gd name="T4" fmla="*/ 2 w 9"/>
                  <a:gd name="T5" fmla="*/ 0 h 19"/>
                  <a:gd name="T6" fmla="*/ 9 w 9"/>
                  <a:gd name="T7" fmla="*/ 9 h 19"/>
                  <a:gd name="T8" fmla="*/ 7 w 9"/>
                  <a:gd name="T9" fmla="*/ 19 h 19"/>
                  <a:gd name="T10" fmla="*/ 0 w 9"/>
                  <a:gd name="T11" fmla="*/ 12 h 19"/>
                  <a:gd name="T12" fmla="*/ 7 w 9"/>
                  <a:gd name="T13" fmla="*/ 17 h 19"/>
                  <a:gd name="T14" fmla="*/ 9 w 9"/>
                  <a:gd name="T15" fmla="*/ 9 h 19"/>
                  <a:gd name="T16" fmla="*/ 2 w 9"/>
                  <a:gd name="T17" fmla="*/ 2 h 19"/>
                  <a:gd name="T18" fmla="*/ 0 w 9"/>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12"/>
                    </a:lnTo>
                    <a:lnTo>
                      <a:pt x="2" y="0"/>
                    </a:lnTo>
                    <a:lnTo>
                      <a:pt x="9" y="9"/>
                    </a:lnTo>
                    <a:lnTo>
                      <a:pt x="7" y="19"/>
                    </a:lnTo>
                    <a:close/>
                    <a:moveTo>
                      <a:pt x="0" y="12"/>
                    </a:moveTo>
                    <a:lnTo>
                      <a:pt x="7" y="17"/>
                    </a:lnTo>
                    <a:lnTo>
                      <a:pt x="9" y="9"/>
                    </a:lnTo>
                    <a:lnTo>
                      <a:pt x="2" y="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49" name="Freeform 221">
                <a:extLst>
                  <a:ext uri="{FF2B5EF4-FFF2-40B4-BE49-F238E27FC236}">
                    <a16:creationId xmlns:a16="http://schemas.microsoft.com/office/drawing/2014/main" id="{3AF4ECED-B11F-425E-AFF1-1B5BF2F44113}"/>
                  </a:ext>
                </a:extLst>
              </p:cNvPr>
              <p:cNvSpPr>
                <a:spLocks/>
              </p:cNvSpPr>
              <p:nvPr/>
            </p:nvSpPr>
            <p:spPr bwMode="auto">
              <a:xfrm>
                <a:off x="5438" y="2857"/>
                <a:ext cx="9" cy="4"/>
              </a:xfrm>
              <a:custGeom>
                <a:avLst/>
                <a:gdLst>
                  <a:gd name="T0" fmla="*/ 9 w 9"/>
                  <a:gd name="T1" fmla="*/ 4 h 4"/>
                  <a:gd name="T2" fmla="*/ 9 w 9"/>
                  <a:gd name="T3" fmla="*/ 4 h 4"/>
                  <a:gd name="T4" fmla="*/ 0 w 9"/>
                  <a:gd name="T5" fmla="*/ 0 h 4"/>
                  <a:gd name="T6" fmla="*/ 0 w 9"/>
                  <a:gd name="T7" fmla="*/ 0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lnTo>
                      <a:pt x="9" y="4"/>
                    </a:lnTo>
                    <a:lnTo>
                      <a:pt x="0" y="0"/>
                    </a:lnTo>
                    <a:lnTo>
                      <a:pt x="0" y="0"/>
                    </a:lnTo>
                    <a:lnTo>
                      <a:pt x="9"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0" name="Freeform 222">
                <a:extLst>
                  <a:ext uri="{FF2B5EF4-FFF2-40B4-BE49-F238E27FC236}">
                    <a16:creationId xmlns:a16="http://schemas.microsoft.com/office/drawing/2014/main" id="{AE1C1B77-7C41-4EB2-9E4B-D326D948601C}"/>
                  </a:ext>
                </a:extLst>
              </p:cNvPr>
              <p:cNvSpPr>
                <a:spLocks/>
              </p:cNvSpPr>
              <p:nvPr/>
            </p:nvSpPr>
            <p:spPr bwMode="auto">
              <a:xfrm>
                <a:off x="5435" y="2847"/>
                <a:ext cx="7" cy="5"/>
              </a:xfrm>
              <a:custGeom>
                <a:avLst/>
                <a:gdLst>
                  <a:gd name="T0" fmla="*/ 7 w 7"/>
                  <a:gd name="T1" fmla="*/ 5 h 5"/>
                  <a:gd name="T2" fmla="*/ 0 w 7"/>
                  <a:gd name="T3" fmla="*/ 2 h 5"/>
                  <a:gd name="T4" fmla="*/ 0 w 7"/>
                  <a:gd name="T5" fmla="*/ 0 h 5"/>
                  <a:gd name="T6" fmla="*/ 7 w 7"/>
                  <a:gd name="T7" fmla="*/ 2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2"/>
                    </a:lnTo>
                    <a:lnTo>
                      <a:pt x="0" y="0"/>
                    </a:lnTo>
                    <a:lnTo>
                      <a:pt x="7" y="2"/>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1" name="Freeform 223">
                <a:extLst>
                  <a:ext uri="{FF2B5EF4-FFF2-40B4-BE49-F238E27FC236}">
                    <a16:creationId xmlns:a16="http://schemas.microsoft.com/office/drawing/2014/main" id="{92C0296C-8AE0-428E-8AD7-42ADB689D5B6}"/>
                  </a:ext>
                </a:extLst>
              </p:cNvPr>
              <p:cNvSpPr>
                <a:spLocks/>
              </p:cNvSpPr>
              <p:nvPr/>
            </p:nvSpPr>
            <p:spPr bwMode="auto">
              <a:xfrm>
                <a:off x="5433" y="2857"/>
                <a:ext cx="7" cy="9"/>
              </a:xfrm>
              <a:custGeom>
                <a:avLst/>
                <a:gdLst>
                  <a:gd name="T0" fmla="*/ 7 w 7"/>
                  <a:gd name="T1" fmla="*/ 0 h 9"/>
                  <a:gd name="T2" fmla="*/ 0 w 7"/>
                  <a:gd name="T3" fmla="*/ 9 h 9"/>
                  <a:gd name="T4" fmla="*/ 0 w 7"/>
                  <a:gd name="T5" fmla="*/ 7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0" y="9"/>
                    </a:lnTo>
                    <a:lnTo>
                      <a:pt x="0" y="7"/>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2" name="Freeform 224">
                <a:extLst>
                  <a:ext uri="{FF2B5EF4-FFF2-40B4-BE49-F238E27FC236}">
                    <a16:creationId xmlns:a16="http://schemas.microsoft.com/office/drawing/2014/main" id="{33B7049B-4194-43AE-8913-E1BE8810E48A}"/>
                  </a:ext>
                </a:extLst>
              </p:cNvPr>
              <p:cNvSpPr>
                <a:spLocks/>
              </p:cNvSpPr>
              <p:nvPr/>
            </p:nvSpPr>
            <p:spPr bwMode="auto">
              <a:xfrm>
                <a:off x="5433" y="2847"/>
                <a:ext cx="5" cy="7"/>
              </a:xfrm>
              <a:custGeom>
                <a:avLst/>
                <a:gdLst>
                  <a:gd name="T0" fmla="*/ 5 w 5"/>
                  <a:gd name="T1" fmla="*/ 2 h 7"/>
                  <a:gd name="T2" fmla="*/ 0 w 5"/>
                  <a:gd name="T3" fmla="*/ 7 h 7"/>
                  <a:gd name="T4" fmla="*/ 0 w 5"/>
                  <a:gd name="T5" fmla="*/ 7 h 7"/>
                  <a:gd name="T6" fmla="*/ 2 w 5"/>
                  <a:gd name="T7" fmla="*/ 0 h 7"/>
                  <a:gd name="T8" fmla="*/ 5 w 5"/>
                  <a:gd name="T9" fmla="*/ 2 h 7"/>
                </a:gdLst>
                <a:ahLst/>
                <a:cxnLst>
                  <a:cxn ang="0">
                    <a:pos x="T0" y="T1"/>
                  </a:cxn>
                  <a:cxn ang="0">
                    <a:pos x="T2" y="T3"/>
                  </a:cxn>
                  <a:cxn ang="0">
                    <a:pos x="T4" y="T5"/>
                  </a:cxn>
                  <a:cxn ang="0">
                    <a:pos x="T6" y="T7"/>
                  </a:cxn>
                  <a:cxn ang="0">
                    <a:pos x="T8" y="T9"/>
                  </a:cxn>
                </a:cxnLst>
                <a:rect l="0" t="0" r="r" b="b"/>
                <a:pathLst>
                  <a:path w="5" h="7">
                    <a:moveTo>
                      <a:pt x="5" y="2"/>
                    </a:moveTo>
                    <a:lnTo>
                      <a:pt x="0" y="7"/>
                    </a:lnTo>
                    <a:lnTo>
                      <a:pt x="0" y="7"/>
                    </a:lnTo>
                    <a:lnTo>
                      <a:pt x="2"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3" name="Freeform 225">
                <a:extLst>
                  <a:ext uri="{FF2B5EF4-FFF2-40B4-BE49-F238E27FC236}">
                    <a16:creationId xmlns:a16="http://schemas.microsoft.com/office/drawing/2014/main" id="{D52FC10D-F35A-4BA7-B5E2-346AD676E838}"/>
                  </a:ext>
                </a:extLst>
              </p:cNvPr>
              <p:cNvSpPr>
                <a:spLocks noEditPoints="1"/>
              </p:cNvSpPr>
              <p:nvPr/>
            </p:nvSpPr>
            <p:spPr bwMode="auto">
              <a:xfrm>
                <a:off x="5414" y="2783"/>
                <a:ext cx="12" cy="19"/>
              </a:xfrm>
              <a:custGeom>
                <a:avLst/>
                <a:gdLst>
                  <a:gd name="T0" fmla="*/ 9 w 12"/>
                  <a:gd name="T1" fmla="*/ 19 h 19"/>
                  <a:gd name="T2" fmla="*/ 0 w 12"/>
                  <a:gd name="T3" fmla="*/ 12 h 19"/>
                  <a:gd name="T4" fmla="*/ 2 w 12"/>
                  <a:gd name="T5" fmla="*/ 0 h 19"/>
                  <a:gd name="T6" fmla="*/ 12 w 12"/>
                  <a:gd name="T7" fmla="*/ 9 h 19"/>
                  <a:gd name="T8" fmla="*/ 9 w 12"/>
                  <a:gd name="T9" fmla="*/ 19 h 19"/>
                  <a:gd name="T10" fmla="*/ 2 w 12"/>
                  <a:gd name="T11" fmla="*/ 12 h 19"/>
                  <a:gd name="T12" fmla="*/ 7 w 12"/>
                  <a:gd name="T13" fmla="*/ 17 h 19"/>
                  <a:gd name="T14" fmla="*/ 9 w 12"/>
                  <a:gd name="T15" fmla="*/ 9 h 19"/>
                  <a:gd name="T16" fmla="*/ 5 w 12"/>
                  <a:gd name="T17" fmla="*/ 2 h 19"/>
                  <a:gd name="T18" fmla="*/ 2 w 12"/>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9">
                    <a:moveTo>
                      <a:pt x="9" y="19"/>
                    </a:moveTo>
                    <a:lnTo>
                      <a:pt x="0" y="12"/>
                    </a:lnTo>
                    <a:lnTo>
                      <a:pt x="2" y="0"/>
                    </a:lnTo>
                    <a:lnTo>
                      <a:pt x="12" y="9"/>
                    </a:lnTo>
                    <a:lnTo>
                      <a:pt x="9" y="19"/>
                    </a:lnTo>
                    <a:close/>
                    <a:moveTo>
                      <a:pt x="2" y="12"/>
                    </a:moveTo>
                    <a:lnTo>
                      <a:pt x="7" y="17"/>
                    </a:lnTo>
                    <a:lnTo>
                      <a:pt x="9" y="9"/>
                    </a:lnTo>
                    <a:lnTo>
                      <a:pt x="5" y="2"/>
                    </a:lnTo>
                    <a:lnTo>
                      <a:pt x="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4" name="Freeform 226">
                <a:extLst>
                  <a:ext uri="{FF2B5EF4-FFF2-40B4-BE49-F238E27FC236}">
                    <a16:creationId xmlns:a16="http://schemas.microsoft.com/office/drawing/2014/main" id="{2FE6B250-2861-4926-ABD9-87F7AD367ECA}"/>
                  </a:ext>
                </a:extLst>
              </p:cNvPr>
              <p:cNvSpPr>
                <a:spLocks/>
              </p:cNvSpPr>
              <p:nvPr/>
            </p:nvSpPr>
            <p:spPr bwMode="auto">
              <a:xfrm>
                <a:off x="5423" y="2797"/>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5" name="Freeform 227">
                <a:extLst>
                  <a:ext uri="{FF2B5EF4-FFF2-40B4-BE49-F238E27FC236}">
                    <a16:creationId xmlns:a16="http://schemas.microsoft.com/office/drawing/2014/main" id="{ABBC1834-9CEA-4ABA-9523-B0BD1CF6E68D}"/>
                  </a:ext>
                </a:extLst>
              </p:cNvPr>
              <p:cNvSpPr>
                <a:spLocks/>
              </p:cNvSpPr>
              <p:nvPr/>
            </p:nvSpPr>
            <p:spPr bwMode="auto">
              <a:xfrm>
                <a:off x="5426" y="2809"/>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6" name="Freeform 228">
                <a:extLst>
                  <a:ext uri="{FF2B5EF4-FFF2-40B4-BE49-F238E27FC236}">
                    <a16:creationId xmlns:a16="http://schemas.microsoft.com/office/drawing/2014/main" id="{AE1BED2A-D009-487A-9D86-0D71306164DC}"/>
                  </a:ext>
                </a:extLst>
              </p:cNvPr>
              <p:cNvSpPr>
                <a:spLocks/>
              </p:cNvSpPr>
              <p:nvPr/>
            </p:nvSpPr>
            <p:spPr bwMode="auto">
              <a:xfrm>
                <a:off x="5414" y="2802"/>
                <a:ext cx="9" cy="5"/>
              </a:xfrm>
              <a:custGeom>
                <a:avLst/>
                <a:gdLst>
                  <a:gd name="T0" fmla="*/ 9 w 9"/>
                  <a:gd name="T1" fmla="*/ 5 h 5"/>
                  <a:gd name="T2" fmla="*/ 9 w 9"/>
                  <a:gd name="T3" fmla="*/ 5 h 5"/>
                  <a:gd name="T4" fmla="*/ 0 w 9"/>
                  <a:gd name="T5" fmla="*/ 0 h 5"/>
                  <a:gd name="T6" fmla="*/ 0 w 9"/>
                  <a:gd name="T7" fmla="*/ 0 h 5"/>
                  <a:gd name="T8" fmla="*/ 9 w 9"/>
                  <a:gd name="T9" fmla="*/ 5 h 5"/>
                </a:gdLst>
                <a:ahLst/>
                <a:cxnLst>
                  <a:cxn ang="0">
                    <a:pos x="T0" y="T1"/>
                  </a:cxn>
                  <a:cxn ang="0">
                    <a:pos x="T2" y="T3"/>
                  </a:cxn>
                  <a:cxn ang="0">
                    <a:pos x="T4" y="T5"/>
                  </a:cxn>
                  <a:cxn ang="0">
                    <a:pos x="T6" y="T7"/>
                  </a:cxn>
                  <a:cxn ang="0">
                    <a:pos x="T8" y="T9"/>
                  </a:cxn>
                </a:cxnLst>
                <a:rect l="0" t="0" r="r" b="b"/>
                <a:pathLst>
                  <a:path w="9" h="5">
                    <a:moveTo>
                      <a:pt x="9" y="5"/>
                    </a:moveTo>
                    <a:lnTo>
                      <a:pt x="9" y="5"/>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7" name="Freeform 229">
                <a:extLst>
                  <a:ext uri="{FF2B5EF4-FFF2-40B4-BE49-F238E27FC236}">
                    <a16:creationId xmlns:a16="http://schemas.microsoft.com/office/drawing/2014/main" id="{3E86A3CD-C531-49F1-8C72-23304C3598F5}"/>
                  </a:ext>
                </a:extLst>
              </p:cNvPr>
              <p:cNvSpPr>
                <a:spLocks/>
              </p:cNvSpPr>
              <p:nvPr/>
            </p:nvSpPr>
            <p:spPr bwMode="auto">
              <a:xfrm>
                <a:off x="5419" y="2811"/>
                <a:ext cx="7" cy="3"/>
              </a:xfrm>
              <a:custGeom>
                <a:avLst/>
                <a:gdLst>
                  <a:gd name="T0" fmla="*/ 7 w 7"/>
                  <a:gd name="T1" fmla="*/ 3 h 3"/>
                  <a:gd name="T2" fmla="*/ 0 w 7"/>
                  <a:gd name="T3" fmla="*/ 0 h 3"/>
                  <a:gd name="T4" fmla="*/ 2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0"/>
                    </a:lnTo>
                    <a:lnTo>
                      <a:pt x="2"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8" name="Freeform 230">
                <a:extLst>
                  <a:ext uri="{FF2B5EF4-FFF2-40B4-BE49-F238E27FC236}">
                    <a16:creationId xmlns:a16="http://schemas.microsoft.com/office/drawing/2014/main" id="{0F21C486-D50A-4802-AF42-86FE77F89C91}"/>
                  </a:ext>
                </a:extLst>
              </p:cNvPr>
              <p:cNvSpPr>
                <a:spLocks noEditPoints="1"/>
              </p:cNvSpPr>
              <p:nvPr/>
            </p:nvSpPr>
            <p:spPr bwMode="auto">
              <a:xfrm>
                <a:off x="5414" y="2814"/>
                <a:ext cx="33" cy="33"/>
              </a:xfrm>
              <a:custGeom>
                <a:avLst/>
                <a:gdLst>
                  <a:gd name="T0" fmla="*/ 28 w 33"/>
                  <a:gd name="T1" fmla="*/ 31 h 33"/>
                  <a:gd name="T2" fmla="*/ 19 w 33"/>
                  <a:gd name="T3" fmla="*/ 26 h 33"/>
                  <a:gd name="T4" fmla="*/ 17 w 33"/>
                  <a:gd name="T5" fmla="*/ 33 h 33"/>
                  <a:gd name="T6" fmla="*/ 12 w 33"/>
                  <a:gd name="T7" fmla="*/ 26 h 33"/>
                  <a:gd name="T8" fmla="*/ 5 w 33"/>
                  <a:gd name="T9" fmla="*/ 28 h 33"/>
                  <a:gd name="T10" fmla="*/ 9 w 33"/>
                  <a:gd name="T11" fmla="*/ 19 h 33"/>
                  <a:gd name="T12" fmla="*/ 0 w 33"/>
                  <a:gd name="T13" fmla="*/ 14 h 33"/>
                  <a:gd name="T14" fmla="*/ 9 w 33"/>
                  <a:gd name="T15" fmla="*/ 12 h 33"/>
                  <a:gd name="T16" fmla="*/ 7 w 33"/>
                  <a:gd name="T17" fmla="*/ 2 h 33"/>
                  <a:gd name="T18" fmla="*/ 14 w 33"/>
                  <a:gd name="T19" fmla="*/ 7 h 33"/>
                  <a:gd name="T20" fmla="*/ 19 w 33"/>
                  <a:gd name="T21" fmla="*/ 0 h 33"/>
                  <a:gd name="T22" fmla="*/ 24 w 33"/>
                  <a:gd name="T23" fmla="*/ 7 h 33"/>
                  <a:gd name="T24" fmla="*/ 28 w 33"/>
                  <a:gd name="T25" fmla="*/ 7 h 33"/>
                  <a:gd name="T26" fmla="*/ 26 w 33"/>
                  <a:gd name="T27" fmla="*/ 14 h 33"/>
                  <a:gd name="T28" fmla="*/ 33 w 33"/>
                  <a:gd name="T29" fmla="*/ 19 h 33"/>
                  <a:gd name="T30" fmla="*/ 26 w 33"/>
                  <a:gd name="T31" fmla="*/ 21 h 33"/>
                  <a:gd name="T32" fmla="*/ 28 w 33"/>
                  <a:gd name="T33" fmla="*/ 31 h 33"/>
                  <a:gd name="T34" fmla="*/ 17 w 33"/>
                  <a:gd name="T35" fmla="*/ 31 h 33"/>
                  <a:gd name="T36" fmla="*/ 19 w 33"/>
                  <a:gd name="T37" fmla="*/ 26 h 33"/>
                  <a:gd name="T38" fmla="*/ 26 w 33"/>
                  <a:gd name="T39" fmla="*/ 28 h 33"/>
                  <a:gd name="T40" fmla="*/ 26 w 33"/>
                  <a:gd name="T41" fmla="*/ 21 h 33"/>
                  <a:gd name="T42" fmla="*/ 31 w 33"/>
                  <a:gd name="T43" fmla="*/ 19 h 33"/>
                  <a:gd name="T44" fmla="*/ 24 w 33"/>
                  <a:gd name="T45" fmla="*/ 14 h 33"/>
                  <a:gd name="T46" fmla="*/ 28 w 33"/>
                  <a:gd name="T47" fmla="*/ 9 h 33"/>
                  <a:gd name="T48" fmla="*/ 21 w 33"/>
                  <a:gd name="T49" fmla="*/ 9 h 33"/>
                  <a:gd name="T50" fmla="*/ 19 w 33"/>
                  <a:gd name="T51" fmla="*/ 2 h 33"/>
                  <a:gd name="T52" fmla="*/ 14 w 33"/>
                  <a:gd name="T53" fmla="*/ 9 h 33"/>
                  <a:gd name="T54" fmla="*/ 9 w 33"/>
                  <a:gd name="T55" fmla="*/ 5 h 33"/>
                  <a:gd name="T56" fmla="*/ 9 w 33"/>
                  <a:gd name="T57" fmla="*/ 14 h 33"/>
                  <a:gd name="T58" fmla="*/ 2 w 33"/>
                  <a:gd name="T59" fmla="*/ 16 h 33"/>
                  <a:gd name="T60" fmla="*/ 9 w 33"/>
                  <a:gd name="T61" fmla="*/ 19 h 33"/>
                  <a:gd name="T62" fmla="*/ 7 w 33"/>
                  <a:gd name="T63" fmla="*/ 26 h 33"/>
                  <a:gd name="T64" fmla="*/ 14 w 33"/>
                  <a:gd name="T65" fmla="*/ 24 h 33"/>
                  <a:gd name="T66" fmla="*/ 17 w 33"/>
                  <a:gd name="T6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33">
                    <a:moveTo>
                      <a:pt x="28" y="31"/>
                    </a:moveTo>
                    <a:lnTo>
                      <a:pt x="19" y="26"/>
                    </a:lnTo>
                    <a:lnTo>
                      <a:pt x="17" y="33"/>
                    </a:lnTo>
                    <a:lnTo>
                      <a:pt x="12" y="26"/>
                    </a:lnTo>
                    <a:lnTo>
                      <a:pt x="5" y="28"/>
                    </a:lnTo>
                    <a:lnTo>
                      <a:pt x="9" y="19"/>
                    </a:lnTo>
                    <a:lnTo>
                      <a:pt x="0" y="14"/>
                    </a:lnTo>
                    <a:lnTo>
                      <a:pt x="9" y="12"/>
                    </a:lnTo>
                    <a:lnTo>
                      <a:pt x="7" y="2"/>
                    </a:lnTo>
                    <a:lnTo>
                      <a:pt x="14" y="7"/>
                    </a:lnTo>
                    <a:lnTo>
                      <a:pt x="19" y="0"/>
                    </a:lnTo>
                    <a:lnTo>
                      <a:pt x="24" y="7"/>
                    </a:lnTo>
                    <a:lnTo>
                      <a:pt x="28" y="7"/>
                    </a:lnTo>
                    <a:lnTo>
                      <a:pt x="26" y="14"/>
                    </a:lnTo>
                    <a:lnTo>
                      <a:pt x="33" y="19"/>
                    </a:lnTo>
                    <a:lnTo>
                      <a:pt x="26" y="21"/>
                    </a:lnTo>
                    <a:lnTo>
                      <a:pt x="28" y="31"/>
                    </a:lnTo>
                    <a:close/>
                    <a:moveTo>
                      <a:pt x="17" y="31"/>
                    </a:moveTo>
                    <a:lnTo>
                      <a:pt x="19" y="26"/>
                    </a:lnTo>
                    <a:lnTo>
                      <a:pt x="26" y="28"/>
                    </a:lnTo>
                    <a:lnTo>
                      <a:pt x="26" y="21"/>
                    </a:lnTo>
                    <a:lnTo>
                      <a:pt x="31" y="19"/>
                    </a:lnTo>
                    <a:lnTo>
                      <a:pt x="24" y="14"/>
                    </a:lnTo>
                    <a:lnTo>
                      <a:pt x="28" y="9"/>
                    </a:lnTo>
                    <a:lnTo>
                      <a:pt x="21" y="9"/>
                    </a:lnTo>
                    <a:lnTo>
                      <a:pt x="19" y="2"/>
                    </a:lnTo>
                    <a:lnTo>
                      <a:pt x="14" y="9"/>
                    </a:lnTo>
                    <a:lnTo>
                      <a:pt x="9" y="5"/>
                    </a:lnTo>
                    <a:lnTo>
                      <a:pt x="9" y="14"/>
                    </a:lnTo>
                    <a:lnTo>
                      <a:pt x="2" y="16"/>
                    </a:lnTo>
                    <a:lnTo>
                      <a:pt x="9" y="19"/>
                    </a:lnTo>
                    <a:lnTo>
                      <a:pt x="7" y="26"/>
                    </a:lnTo>
                    <a:lnTo>
                      <a:pt x="14" y="24"/>
                    </a:lnTo>
                    <a:lnTo>
                      <a:pt x="17"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59" name="Freeform 231">
                <a:extLst>
                  <a:ext uri="{FF2B5EF4-FFF2-40B4-BE49-F238E27FC236}">
                    <a16:creationId xmlns:a16="http://schemas.microsoft.com/office/drawing/2014/main" id="{C5AFDB61-097F-47C3-89BB-9ECC44457AA9}"/>
                  </a:ext>
                </a:extLst>
              </p:cNvPr>
              <p:cNvSpPr>
                <a:spLocks noEditPoints="1"/>
              </p:cNvSpPr>
              <p:nvPr/>
            </p:nvSpPr>
            <p:spPr bwMode="auto">
              <a:xfrm>
                <a:off x="5746" y="2117"/>
                <a:ext cx="7" cy="12"/>
              </a:xfrm>
              <a:custGeom>
                <a:avLst/>
                <a:gdLst>
                  <a:gd name="T0" fmla="*/ 7 w 7"/>
                  <a:gd name="T1" fmla="*/ 9 h 12"/>
                  <a:gd name="T2" fmla="*/ 0 w 7"/>
                  <a:gd name="T3" fmla="*/ 12 h 12"/>
                  <a:gd name="T4" fmla="*/ 0 w 7"/>
                  <a:gd name="T5" fmla="*/ 5 h 12"/>
                  <a:gd name="T6" fmla="*/ 7 w 7"/>
                  <a:gd name="T7" fmla="*/ 0 h 12"/>
                  <a:gd name="T8" fmla="*/ 7 w 7"/>
                  <a:gd name="T9" fmla="*/ 9 h 12"/>
                  <a:gd name="T10" fmla="*/ 0 w 7"/>
                  <a:gd name="T11" fmla="*/ 12 h 12"/>
                  <a:gd name="T12" fmla="*/ 4 w 7"/>
                  <a:gd name="T13" fmla="*/ 7 h 12"/>
                  <a:gd name="T14" fmla="*/ 4 w 7"/>
                  <a:gd name="T15" fmla="*/ 2 h 12"/>
                  <a:gd name="T16" fmla="*/ 0 w 7"/>
                  <a:gd name="T17" fmla="*/ 5 h 12"/>
                  <a:gd name="T18" fmla="*/ 0 w 7"/>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2">
                    <a:moveTo>
                      <a:pt x="7" y="9"/>
                    </a:moveTo>
                    <a:lnTo>
                      <a:pt x="0" y="12"/>
                    </a:lnTo>
                    <a:lnTo>
                      <a:pt x="0" y="5"/>
                    </a:lnTo>
                    <a:lnTo>
                      <a:pt x="7" y="0"/>
                    </a:lnTo>
                    <a:lnTo>
                      <a:pt x="7" y="9"/>
                    </a:lnTo>
                    <a:close/>
                    <a:moveTo>
                      <a:pt x="0" y="12"/>
                    </a:moveTo>
                    <a:lnTo>
                      <a:pt x="4" y="7"/>
                    </a:lnTo>
                    <a:lnTo>
                      <a:pt x="4" y="2"/>
                    </a:lnTo>
                    <a:lnTo>
                      <a:pt x="0" y="5"/>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0" name="Freeform 232">
                <a:extLst>
                  <a:ext uri="{FF2B5EF4-FFF2-40B4-BE49-F238E27FC236}">
                    <a16:creationId xmlns:a16="http://schemas.microsoft.com/office/drawing/2014/main" id="{907AD4C9-D336-4D78-A9B5-5EAC9D04D453}"/>
                  </a:ext>
                </a:extLst>
              </p:cNvPr>
              <p:cNvSpPr>
                <a:spLocks/>
              </p:cNvSpPr>
              <p:nvPr/>
            </p:nvSpPr>
            <p:spPr bwMode="auto">
              <a:xfrm>
                <a:off x="5717" y="2136"/>
                <a:ext cx="38" cy="21"/>
              </a:xfrm>
              <a:custGeom>
                <a:avLst/>
                <a:gdLst>
                  <a:gd name="T0" fmla="*/ 38 w 38"/>
                  <a:gd name="T1" fmla="*/ 21 h 21"/>
                  <a:gd name="T2" fmla="*/ 38 w 38"/>
                  <a:gd name="T3" fmla="*/ 21 h 21"/>
                  <a:gd name="T4" fmla="*/ 0 w 38"/>
                  <a:gd name="T5" fmla="*/ 2 h 21"/>
                  <a:gd name="T6" fmla="*/ 0 w 38"/>
                  <a:gd name="T7" fmla="*/ 0 h 21"/>
                  <a:gd name="T8" fmla="*/ 38 w 38"/>
                  <a:gd name="T9" fmla="*/ 21 h 21"/>
                </a:gdLst>
                <a:ahLst/>
                <a:cxnLst>
                  <a:cxn ang="0">
                    <a:pos x="T0" y="T1"/>
                  </a:cxn>
                  <a:cxn ang="0">
                    <a:pos x="T2" y="T3"/>
                  </a:cxn>
                  <a:cxn ang="0">
                    <a:pos x="T4" y="T5"/>
                  </a:cxn>
                  <a:cxn ang="0">
                    <a:pos x="T6" y="T7"/>
                  </a:cxn>
                  <a:cxn ang="0">
                    <a:pos x="T8" y="T9"/>
                  </a:cxn>
                </a:cxnLst>
                <a:rect l="0" t="0" r="r" b="b"/>
                <a:pathLst>
                  <a:path w="38" h="21">
                    <a:moveTo>
                      <a:pt x="38" y="21"/>
                    </a:moveTo>
                    <a:lnTo>
                      <a:pt x="38" y="21"/>
                    </a:lnTo>
                    <a:lnTo>
                      <a:pt x="0" y="2"/>
                    </a:lnTo>
                    <a:lnTo>
                      <a:pt x="0" y="0"/>
                    </a:lnTo>
                    <a:lnTo>
                      <a:pt x="38"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1" name="Freeform 233">
                <a:extLst>
                  <a:ext uri="{FF2B5EF4-FFF2-40B4-BE49-F238E27FC236}">
                    <a16:creationId xmlns:a16="http://schemas.microsoft.com/office/drawing/2014/main" id="{48ABC12D-CA0B-41A1-A9FB-09F4FEADF1FB}"/>
                  </a:ext>
                </a:extLst>
              </p:cNvPr>
              <p:cNvSpPr>
                <a:spLocks noEditPoints="1"/>
              </p:cNvSpPr>
              <p:nvPr/>
            </p:nvSpPr>
            <p:spPr bwMode="auto">
              <a:xfrm>
                <a:off x="5705" y="2131"/>
                <a:ext cx="14" cy="7"/>
              </a:xfrm>
              <a:custGeom>
                <a:avLst/>
                <a:gdLst>
                  <a:gd name="T0" fmla="*/ 14 w 14"/>
                  <a:gd name="T1" fmla="*/ 7 h 7"/>
                  <a:gd name="T2" fmla="*/ 5 w 14"/>
                  <a:gd name="T3" fmla="*/ 7 h 7"/>
                  <a:gd name="T4" fmla="*/ 0 w 14"/>
                  <a:gd name="T5" fmla="*/ 0 h 7"/>
                  <a:gd name="T6" fmla="*/ 10 w 14"/>
                  <a:gd name="T7" fmla="*/ 0 h 7"/>
                  <a:gd name="T8" fmla="*/ 14 w 14"/>
                  <a:gd name="T9" fmla="*/ 7 h 7"/>
                  <a:gd name="T10" fmla="*/ 5 w 14"/>
                  <a:gd name="T11" fmla="*/ 5 h 7"/>
                  <a:gd name="T12" fmla="*/ 12 w 14"/>
                  <a:gd name="T13" fmla="*/ 5 h 7"/>
                  <a:gd name="T14" fmla="*/ 10 w 14"/>
                  <a:gd name="T15" fmla="*/ 0 h 7"/>
                  <a:gd name="T16" fmla="*/ 2 w 14"/>
                  <a:gd name="T17" fmla="*/ 0 h 7"/>
                  <a:gd name="T18" fmla="*/ 5 w 14"/>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7">
                    <a:moveTo>
                      <a:pt x="14" y="7"/>
                    </a:moveTo>
                    <a:lnTo>
                      <a:pt x="5" y="7"/>
                    </a:lnTo>
                    <a:lnTo>
                      <a:pt x="0" y="0"/>
                    </a:lnTo>
                    <a:lnTo>
                      <a:pt x="10" y="0"/>
                    </a:lnTo>
                    <a:lnTo>
                      <a:pt x="14" y="7"/>
                    </a:lnTo>
                    <a:close/>
                    <a:moveTo>
                      <a:pt x="5" y="5"/>
                    </a:moveTo>
                    <a:lnTo>
                      <a:pt x="12" y="5"/>
                    </a:lnTo>
                    <a:lnTo>
                      <a:pt x="10" y="0"/>
                    </a:lnTo>
                    <a:lnTo>
                      <a:pt x="2" y="0"/>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2" name="Freeform 234">
                <a:extLst>
                  <a:ext uri="{FF2B5EF4-FFF2-40B4-BE49-F238E27FC236}">
                    <a16:creationId xmlns:a16="http://schemas.microsoft.com/office/drawing/2014/main" id="{D4C835CA-34B0-49B6-BEE3-8631E2E0C857}"/>
                  </a:ext>
                </a:extLst>
              </p:cNvPr>
              <p:cNvSpPr>
                <a:spLocks/>
              </p:cNvSpPr>
              <p:nvPr/>
            </p:nvSpPr>
            <p:spPr bwMode="auto">
              <a:xfrm>
                <a:off x="5715" y="2138"/>
                <a:ext cx="4" cy="3"/>
              </a:xfrm>
              <a:custGeom>
                <a:avLst/>
                <a:gdLst>
                  <a:gd name="T0" fmla="*/ 4 w 4"/>
                  <a:gd name="T1" fmla="*/ 0 h 3"/>
                  <a:gd name="T2" fmla="*/ 0 w 4"/>
                  <a:gd name="T3" fmla="*/ 3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0" y="3"/>
                    </a:lnTo>
                    <a:lnTo>
                      <a:pt x="0" y="3"/>
                    </a:lnTo>
                    <a:lnTo>
                      <a:pt x="4"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3" name="Freeform 235">
                <a:extLst>
                  <a:ext uri="{FF2B5EF4-FFF2-40B4-BE49-F238E27FC236}">
                    <a16:creationId xmlns:a16="http://schemas.microsoft.com/office/drawing/2014/main" id="{8804434E-D943-4163-B39B-58FCCB49FEFB}"/>
                  </a:ext>
                </a:extLst>
              </p:cNvPr>
              <p:cNvSpPr>
                <a:spLocks/>
              </p:cNvSpPr>
              <p:nvPr/>
            </p:nvSpPr>
            <p:spPr bwMode="auto">
              <a:xfrm>
                <a:off x="5722" y="2141"/>
                <a:ext cx="2" cy="2"/>
              </a:xfrm>
              <a:custGeom>
                <a:avLst/>
                <a:gdLst>
                  <a:gd name="T0" fmla="*/ 2 w 2"/>
                  <a:gd name="T1" fmla="*/ 2 h 2"/>
                  <a:gd name="T2" fmla="*/ 0 w 2"/>
                  <a:gd name="T3" fmla="*/ 2 h 2"/>
                  <a:gd name="T4" fmla="*/ 0 w 2"/>
                  <a:gd name="T5" fmla="*/ 2 h 2"/>
                  <a:gd name="T6" fmla="*/ 2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4" name="Freeform 236">
                <a:extLst>
                  <a:ext uri="{FF2B5EF4-FFF2-40B4-BE49-F238E27FC236}">
                    <a16:creationId xmlns:a16="http://schemas.microsoft.com/office/drawing/2014/main" id="{B4A04B6D-9109-4070-A825-6C3219332E87}"/>
                  </a:ext>
                </a:extLst>
              </p:cNvPr>
              <p:cNvSpPr>
                <a:spLocks/>
              </p:cNvSpPr>
              <p:nvPr/>
            </p:nvSpPr>
            <p:spPr bwMode="auto">
              <a:xfrm>
                <a:off x="5717" y="2131"/>
                <a:ext cx="5" cy="7"/>
              </a:xfrm>
              <a:custGeom>
                <a:avLst/>
                <a:gdLst>
                  <a:gd name="T0" fmla="*/ 5 w 5"/>
                  <a:gd name="T1" fmla="*/ 7 h 7"/>
                  <a:gd name="T2" fmla="*/ 2 w 5"/>
                  <a:gd name="T3" fmla="*/ 7 h 7"/>
                  <a:gd name="T4" fmla="*/ 0 w 5"/>
                  <a:gd name="T5" fmla="*/ 2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2" y="7"/>
                    </a:lnTo>
                    <a:lnTo>
                      <a:pt x="0" y="2"/>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5" name="Freeform 237">
                <a:extLst>
                  <a:ext uri="{FF2B5EF4-FFF2-40B4-BE49-F238E27FC236}">
                    <a16:creationId xmlns:a16="http://schemas.microsoft.com/office/drawing/2014/main" id="{1E48A8FC-F161-4CF2-9A28-644BB7D3446C}"/>
                  </a:ext>
                </a:extLst>
              </p:cNvPr>
              <p:cNvSpPr>
                <a:spLocks/>
              </p:cNvSpPr>
              <p:nvPr/>
            </p:nvSpPr>
            <p:spPr bwMode="auto">
              <a:xfrm>
                <a:off x="5724" y="2136"/>
                <a:ext cx="3" cy="5"/>
              </a:xfrm>
              <a:custGeom>
                <a:avLst/>
                <a:gdLst>
                  <a:gd name="T0" fmla="*/ 3 w 3"/>
                  <a:gd name="T1" fmla="*/ 5 h 5"/>
                  <a:gd name="T2" fmla="*/ 0 w 3"/>
                  <a:gd name="T3" fmla="*/ 5 h 5"/>
                  <a:gd name="T4" fmla="*/ 0 w 3"/>
                  <a:gd name="T5" fmla="*/ 0 h 5"/>
                  <a:gd name="T6" fmla="*/ 0 w 3"/>
                  <a:gd name="T7" fmla="*/ 0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lnTo>
                      <a:pt x="0" y="5"/>
                    </a:lnTo>
                    <a:lnTo>
                      <a:pt x="0" y="0"/>
                    </a:lnTo>
                    <a:lnTo>
                      <a:pt x="0"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6" name="Freeform 238">
                <a:extLst>
                  <a:ext uri="{FF2B5EF4-FFF2-40B4-BE49-F238E27FC236}">
                    <a16:creationId xmlns:a16="http://schemas.microsoft.com/office/drawing/2014/main" id="{19FAEC0D-E7ED-449F-8634-8499317BC0A5}"/>
                  </a:ext>
                </a:extLst>
              </p:cNvPr>
              <p:cNvSpPr>
                <a:spLocks noEditPoints="1"/>
              </p:cNvSpPr>
              <p:nvPr/>
            </p:nvSpPr>
            <p:spPr bwMode="auto">
              <a:xfrm>
                <a:off x="5753" y="2157"/>
                <a:ext cx="12" cy="7"/>
              </a:xfrm>
              <a:custGeom>
                <a:avLst/>
                <a:gdLst>
                  <a:gd name="T0" fmla="*/ 12 w 12"/>
                  <a:gd name="T1" fmla="*/ 7 h 7"/>
                  <a:gd name="T2" fmla="*/ 5 w 12"/>
                  <a:gd name="T3" fmla="*/ 5 h 7"/>
                  <a:gd name="T4" fmla="*/ 0 w 12"/>
                  <a:gd name="T5" fmla="*/ 0 h 7"/>
                  <a:gd name="T6" fmla="*/ 7 w 12"/>
                  <a:gd name="T7" fmla="*/ 0 h 7"/>
                  <a:gd name="T8" fmla="*/ 12 w 12"/>
                  <a:gd name="T9" fmla="*/ 7 h 7"/>
                  <a:gd name="T10" fmla="*/ 5 w 12"/>
                  <a:gd name="T11" fmla="*/ 5 h 7"/>
                  <a:gd name="T12" fmla="*/ 12 w 12"/>
                  <a:gd name="T13" fmla="*/ 5 h 7"/>
                  <a:gd name="T14" fmla="*/ 7 w 12"/>
                  <a:gd name="T15" fmla="*/ 0 h 7"/>
                  <a:gd name="T16" fmla="*/ 2 w 12"/>
                  <a:gd name="T17" fmla="*/ 0 h 7"/>
                  <a:gd name="T18" fmla="*/ 5 w 12"/>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12" y="7"/>
                    </a:moveTo>
                    <a:lnTo>
                      <a:pt x="5" y="5"/>
                    </a:lnTo>
                    <a:lnTo>
                      <a:pt x="0" y="0"/>
                    </a:lnTo>
                    <a:lnTo>
                      <a:pt x="7" y="0"/>
                    </a:lnTo>
                    <a:lnTo>
                      <a:pt x="12" y="7"/>
                    </a:lnTo>
                    <a:close/>
                    <a:moveTo>
                      <a:pt x="5" y="5"/>
                    </a:moveTo>
                    <a:lnTo>
                      <a:pt x="12" y="5"/>
                    </a:lnTo>
                    <a:lnTo>
                      <a:pt x="7" y="0"/>
                    </a:lnTo>
                    <a:lnTo>
                      <a:pt x="2" y="0"/>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7" name="Freeform 239">
                <a:extLst>
                  <a:ext uri="{FF2B5EF4-FFF2-40B4-BE49-F238E27FC236}">
                    <a16:creationId xmlns:a16="http://schemas.microsoft.com/office/drawing/2014/main" id="{1AA5AD42-5F2E-4728-9701-9291F2C0396F}"/>
                  </a:ext>
                </a:extLst>
              </p:cNvPr>
              <p:cNvSpPr>
                <a:spLocks/>
              </p:cNvSpPr>
              <p:nvPr/>
            </p:nvSpPr>
            <p:spPr bwMode="auto">
              <a:xfrm>
                <a:off x="5750" y="2155"/>
                <a:ext cx="3" cy="7"/>
              </a:xfrm>
              <a:custGeom>
                <a:avLst/>
                <a:gdLst>
                  <a:gd name="T0" fmla="*/ 3 w 3"/>
                  <a:gd name="T1" fmla="*/ 7 h 7"/>
                  <a:gd name="T2" fmla="*/ 3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3"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8" name="Freeform 240">
                <a:extLst>
                  <a:ext uri="{FF2B5EF4-FFF2-40B4-BE49-F238E27FC236}">
                    <a16:creationId xmlns:a16="http://schemas.microsoft.com/office/drawing/2014/main" id="{7A3FE761-F7E9-4395-87DB-2BCDFF3A894B}"/>
                  </a:ext>
                </a:extLst>
              </p:cNvPr>
              <p:cNvSpPr>
                <a:spLocks/>
              </p:cNvSpPr>
              <p:nvPr/>
            </p:nvSpPr>
            <p:spPr bwMode="auto">
              <a:xfrm>
                <a:off x="5746" y="2152"/>
                <a:ext cx="2" cy="5"/>
              </a:xfrm>
              <a:custGeom>
                <a:avLst/>
                <a:gdLst>
                  <a:gd name="T0" fmla="*/ 2 w 2"/>
                  <a:gd name="T1" fmla="*/ 5 h 5"/>
                  <a:gd name="T2" fmla="*/ 2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69" name="Freeform 241">
                <a:extLst>
                  <a:ext uri="{FF2B5EF4-FFF2-40B4-BE49-F238E27FC236}">
                    <a16:creationId xmlns:a16="http://schemas.microsoft.com/office/drawing/2014/main" id="{03B8A32E-005B-4947-A1E9-2B17F66ADA2C}"/>
                  </a:ext>
                </a:extLst>
              </p:cNvPr>
              <p:cNvSpPr>
                <a:spLocks/>
              </p:cNvSpPr>
              <p:nvPr/>
            </p:nvSpPr>
            <p:spPr bwMode="auto">
              <a:xfrm>
                <a:off x="5750" y="2152"/>
                <a:ext cx="8" cy="3"/>
              </a:xfrm>
              <a:custGeom>
                <a:avLst/>
                <a:gdLst>
                  <a:gd name="T0" fmla="*/ 8 w 8"/>
                  <a:gd name="T1" fmla="*/ 3 h 3"/>
                  <a:gd name="T2" fmla="*/ 0 w 8"/>
                  <a:gd name="T3" fmla="*/ 3 h 3"/>
                  <a:gd name="T4" fmla="*/ 0 w 8"/>
                  <a:gd name="T5" fmla="*/ 3 h 3"/>
                  <a:gd name="T6" fmla="*/ 8 w 8"/>
                  <a:gd name="T7" fmla="*/ 0 h 3"/>
                  <a:gd name="T8" fmla="*/ 8 w 8"/>
                  <a:gd name="T9" fmla="*/ 3 h 3"/>
                </a:gdLst>
                <a:ahLst/>
                <a:cxnLst>
                  <a:cxn ang="0">
                    <a:pos x="T0" y="T1"/>
                  </a:cxn>
                  <a:cxn ang="0">
                    <a:pos x="T2" y="T3"/>
                  </a:cxn>
                  <a:cxn ang="0">
                    <a:pos x="T4" y="T5"/>
                  </a:cxn>
                  <a:cxn ang="0">
                    <a:pos x="T6" y="T7"/>
                  </a:cxn>
                  <a:cxn ang="0">
                    <a:pos x="T8" y="T9"/>
                  </a:cxn>
                </a:cxnLst>
                <a:rect l="0" t="0" r="r" b="b"/>
                <a:pathLst>
                  <a:path w="8" h="3">
                    <a:moveTo>
                      <a:pt x="8" y="3"/>
                    </a:moveTo>
                    <a:lnTo>
                      <a:pt x="0" y="3"/>
                    </a:lnTo>
                    <a:lnTo>
                      <a:pt x="0" y="3"/>
                    </a:lnTo>
                    <a:lnTo>
                      <a:pt x="8"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0" name="Freeform 242">
                <a:extLst>
                  <a:ext uri="{FF2B5EF4-FFF2-40B4-BE49-F238E27FC236}">
                    <a16:creationId xmlns:a16="http://schemas.microsoft.com/office/drawing/2014/main" id="{657F3A11-6EF2-4E6C-8622-70B33CD73118}"/>
                  </a:ext>
                </a:extLst>
              </p:cNvPr>
              <p:cNvSpPr>
                <a:spLocks/>
              </p:cNvSpPr>
              <p:nvPr/>
            </p:nvSpPr>
            <p:spPr bwMode="auto">
              <a:xfrm>
                <a:off x="5746" y="2150"/>
                <a:ext cx="4" cy="2"/>
              </a:xfrm>
              <a:custGeom>
                <a:avLst/>
                <a:gdLst>
                  <a:gd name="T0" fmla="*/ 4 w 4"/>
                  <a:gd name="T1" fmla="*/ 2 h 2"/>
                  <a:gd name="T2" fmla="*/ 0 w 4"/>
                  <a:gd name="T3" fmla="*/ 2 h 2"/>
                  <a:gd name="T4" fmla="*/ 0 w 4"/>
                  <a:gd name="T5" fmla="*/ 2 h 2"/>
                  <a:gd name="T6" fmla="*/ 4 w 4"/>
                  <a:gd name="T7" fmla="*/ 0 h 2"/>
                  <a:gd name="T8" fmla="*/ 4 w 4"/>
                  <a:gd name="T9" fmla="*/ 2 h 2"/>
                </a:gdLst>
                <a:ahLst/>
                <a:cxnLst>
                  <a:cxn ang="0">
                    <a:pos x="T0" y="T1"/>
                  </a:cxn>
                  <a:cxn ang="0">
                    <a:pos x="T2" y="T3"/>
                  </a:cxn>
                  <a:cxn ang="0">
                    <a:pos x="T4" y="T5"/>
                  </a:cxn>
                  <a:cxn ang="0">
                    <a:pos x="T6" y="T7"/>
                  </a:cxn>
                  <a:cxn ang="0">
                    <a:pos x="T8" y="T9"/>
                  </a:cxn>
                </a:cxnLst>
                <a:rect l="0" t="0" r="r" b="b"/>
                <a:pathLst>
                  <a:path w="4" h="2">
                    <a:moveTo>
                      <a:pt x="4" y="2"/>
                    </a:moveTo>
                    <a:lnTo>
                      <a:pt x="0" y="2"/>
                    </a:lnTo>
                    <a:lnTo>
                      <a:pt x="0" y="2"/>
                    </a:lnTo>
                    <a:lnTo>
                      <a:pt x="4" y="0"/>
                    </a:ln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1" name="Freeform 243">
                <a:extLst>
                  <a:ext uri="{FF2B5EF4-FFF2-40B4-BE49-F238E27FC236}">
                    <a16:creationId xmlns:a16="http://schemas.microsoft.com/office/drawing/2014/main" id="{B8089D0F-ACCF-463A-B09F-236F4576A198}"/>
                  </a:ext>
                </a:extLst>
              </p:cNvPr>
              <p:cNvSpPr>
                <a:spLocks/>
              </p:cNvSpPr>
              <p:nvPr/>
            </p:nvSpPr>
            <p:spPr bwMode="auto">
              <a:xfrm>
                <a:off x="5724" y="2129"/>
                <a:ext cx="22" cy="38"/>
              </a:xfrm>
              <a:custGeom>
                <a:avLst/>
                <a:gdLst>
                  <a:gd name="T0" fmla="*/ 22 w 22"/>
                  <a:gd name="T1" fmla="*/ 0 h 38"/>
                  <a:gd name="T2" fmla="*/ 3 w 22"/>
                  <a:gd name="T3" fmla="*/ 38 h 38"/>
                  <a:gd name="T4" fmla="*/ 0 w 22"/>
                  <a:gd name="T5" fmla="*/ 38 h 38"/>
                  <a:gd name="T6" fmla="*/ 22 w 22"/>
                  <a:gd name="T7" fmla="*/ 0 h 38"/>
                  <a:gd name="T8" fmla="*/ 22 w 22"/>
                  <a:gd name="T9" fmla="*/ 0 h 38"/>
                </a:gdLst>
                <a:ahLst/>
                <a:cxnLst>
                  <a:cxn ang="0">
                    <a:pos x="T0" y="T1"/>
                  </a:cxn>
                  <a:cxn ang="0">
                    <a:pos x="T2" y="T3"/>
                  </a:cxn>
                  <a:cxn ang="0">
                    <a:pos x="T4" y="T5"/>
                  </a:cxn>
                  <a:cxn ang="0">
                    <a:pos x="T6" y="T7"/>
                  </a:cxn>
                  <a:cxn ang="0">
                    <a:pos x="T8" y="T9"/>
                  </a:cxn>
                </a:cxnLst>
                <a:rect l="0" t="0" r="r" b="b"/>
                <a:pathLst>
                  <a:path w="22" h="38">
                    <a:moveTo>
                      <a:pt x="22" y="0"/>
                    </a:moveTo>
                    <a:lnTo>
                      <a:pt x="3" y="38"/>
                    </a:lnTo>
                    <a:lnTo>
                      <a:pt x="0" y="38"/>
                    </a:lnTo>
                    <a:lnTo>
                      <a:pt x="22"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2" name="Freeform 244">
                <a:extLst>
                  <a:ext uri="{FF2B5EF4-FFF2-40B4-BE49-F238E27FC236}">
                    <a16:creationId xmlns:a16="http://schemas.microsoft.com/office/drawing/2014/main" id="{93203998-FE9E-4DE5-9C43-E3A5878675CF}"/>
                  </a:ext>
                </a:extLst>
              </p:cNvPr>
              <p:cNvSpPr>
                <a:spLocks noEditPoints="1"/>
              </p:cNvSpPr>
              <p:nvPr/>
            </p:nvSpPr>
            <p:spPr bwMode="auto">
              <a:xfrm>
                <a:off x="5719" y="2164"/>
                <a:ext cx="8" cy="12"/>
              </a:xfrm>
              <a:custGeom>
                <a:avLst/>
                <a:gdLst>
                  <a:gd name="T0" fmla="*/ 8 w 8"/>
                  <a:gd name="T1" fmla="*/ 8 h 12"/>
                  <a:gd name="T2" fmla="*/ 0 w 8"/>
                  <a:gd name="T3" fmla="*/ 12 h 12"/>
                  <a:gd name="T4" fmla="*/ 0 w 8"/>
                  <a:gd name="T5" fmla="*/ 5 h 12"/>
                  <a:gd name="T6" fmla="*/ 8 w 8"/>
                  <a:gd name="T7" fmla="*/ 0 h 12"/>
                  <a:gd name="T8" fmla="*/ 8 w 8"/>
                  <a:gd name="T9" fmla="*/ 8 h 12"/>
                  <a:gd name="T10" fmla="*/ 0 w 8"/>
                  <a:gd name="T11" fmla="*/ 12 h 12"/>
                  <a:gd name="T12" fmla="*/ 5 w 8"/>
                  <a:gd name="T13" fmla="*/ 8 h 12"/>
                  <a:gd name="T14" fmla="*/ 8 w 8"/>
                  <a:gd name="T15" fmla="*/ 3 h 12"/>
                  <a:gd name="T16" fmla="*/ 3 w 8"/>
                  <a:gd name="T17" fmla="*/ 5 h 12"/>
                  <a:gd name="T18" fmla="*/ 0 w 8"/>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2">
                    <a:moveTo>
                      <a:pt x="8" y="8"/>
                    </a:moveTo>
                    <a:lnTo>
                      <a:pt x="0" y="12"/>
                    </a:lnTo>
                    <a:lnTo>
                      <a:pt x="0" y="5"/>
                    </a:lnTo>
                    <a:lnTo>
                      <a:pt x="8" y="0"/>
                    </a:lnTo>
                    <a:lnTo>
                      <a:pt x="8" y="8"/>
                    </a:lnTo>
                    <a:close/>
                    <a:moveTo>
                      <a:pt x="0" y="12"/>
                    </a:moveTo>
                    <a:lnTo>
                      <a:pt x="5" y="8"/>
                    </a:lnTo>
                    <a:lnTo>
                      <a:pt x="8" y="3"/>
                    </a:lnTo>
                    <a:lnTo>
                      <a:pt x="3" y="5"/>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3" name="Freeform 245">
                <a:extLst>
                  <a:ext uri="{FF2B5EF4-FFF2-40B4-BE49-F238E27FC236}">
                    <a16:creationId xmlns:a16="http://schemas.microsoft.com/office/drawing/2014/main" id="{AA64023E-E131-4A22-878B-E2175680746C}"/>
                  </a:ext>
                </a:extLst>
              </p:cNvPr>
              <p:cNvSpPr>
                <a:spLocks/>
              </p:cNvSpPr>
              <p:nvPr/>
            </p:nvSpPr>
            <p:spPr bwMode="auto">
              <a:xfrm>
                <a:off x="5727" y="2162"/>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4" name="Freeform 246">
                <a:extLst>
                  <a:ext uri="{FF2B5EF4-FFF2-40B4-BE49-F238E27FC236}">
                    <a16:creationId xmlns:a16="http://schemas.microsoft.com/office/drawing/2014/main" id="{F6ACD029-7BF6-4F06-9094-09D55A56712C}"/>
                  </a:ext>
                </a:extLst>
              </p:cNvPr>
              <p:cNvSpPr>
                <a:spLocks/>
              </p:cNvSpPr>
              <p:nvPr/>
            </p:nvSpPr>
            <p:spPr bwMode="auto">
              <a:xfrm>
                <a:off x="5729" y="2157"/>
                <a:ext cx="2" cy="5"/>
              </a:xfrm>
              <a:custGeom>
                <a:avLst/>
                <a:gdLst>
                  <a:gd name="T0" fmla="*/ 2 w 2"/>
                  <a:gd name="T1" fmla="*/ 5 h 5"/>
                  <a:gd name="T2" fmla="*/ 2 w 2"/>
                  <a:gd name="T3" fmla="*/ 5 h 5"/>
                  <a:gd name="T4" fmla="*/ 0 w 2"/>
                  <a:gd name="T5" fmla="*/ 0 h 5"/>
                  <a:gd name="T6" fmla="*/ 2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0"/>
                    </a:lnTo>
                    <a:lnTo>
                      <a:pt x="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5" name="Freeform 247">
                <a:extLst>
                  <a:ext uri="{FF2B5EF4-FFF2-40B4-BE49-F238E27FC236}">
                    <a16:creationId xmlns:a16="http://schemas.microsoft.com/office/drawing/2014/main" id="{52329641-FDC3-48F7-9EE8-5F241B39BA5B}"/>
                  </a:ext>
                </a:extLst>
              </p:cNvPr>
              <p:cNvSpPr>
                <a:spLocks/>
              </p:cNvSpPr>
              <p:nvPr/>
            </p:nvSpPr>
            <p:spPr bwMode="auto">
              <a:xfrm>
                <a:off x="5722" y="2162"/>
                <a:ext cx="5" cy="2"/>
              </a:xfrm>
              <a:custGeom>
                <a:avLst/>
                <a:gdLst>
                  <a:gd name="T0" fmla="*/ 5 w 5"/>
                  <a:gd name="T1" fmla="*/ 0 h 2"/>
                  <a:gd name="T2" fmla="*/ 0 w 5"/>
                  <a:gd name="T3" fmla="*/ 2 h 2"/>
                  <a:gd name="T4" fmla="*/ 0 w 5"/>
                  <a:gd name="T5" fmla="*/ 2 h 2"/>
                  <a:gd name="T6" fmla="*/ 5 w 5"/>
                  <a:gd name="T7" fmla="*/ 0 h 2"/>
                  <a:gd name="T8" fmla="*/ 5 w 5"/>
                  <a:gd name="T9" fmla="*/ 0 h 2"/>
                </a:gdLst>
                <a:ahLst/>
                <a:cxnLst>
                  <a:cxn ang="0">
                    <a:pos x="T0" y="T1"/>
                  </a:cxn>
                  <a:cxn ang="0">
                    <a:pos x="T2" y="T3"/>
                  </a:cxn>
                  <a:cxn ang="0">
                    <a:pos x="T4" y="T5"/>
                  </a:cxn>
                  <a:cxn ang="0">
                    <a:pos x="T6" y="T7"/>
                  </a:cxn>
                  <a:cxn ang="0">
                    <a:pos x="T8" y="T9"/>
                  </a:cxn>
                </a:cxnLst>
                <a:rect l="0" t="0" r="r" b="b"/>
                <a:pathLst>
                  <a:path w="5" h="2">
                    <a:moveTo>
                      <a:pt x="5" y="0"/>
                    </a:moveTo>
                    <a:lnTo>
                      <a:pt x="0" y="2"/>
                    </a:lnTo>
                    <a:lnTo>
                      <a:pt x="0" y="2"/>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6" name="Freeform 248">
                <a:extLst>
                  <a:ext uri="{FF2B5EF4-FFF2-40B4-BE49-F238E27FC236}">
                    <a16:creationId xmlns:a16="http://schemas.microsoft.com/office/drawing/2014/main" id="{3C267C56-2270-4422-9C47-69824A09FCE3}"/>
                  </a:ext>
                </a:extLst>
              </p:cNvPr>
              <p:cNvSpPr>
                <a:spLocks/>
              </p:cNvSpPr>
              <p:nvPr/>
            </p:nvSpPr>
            <p:spPr bwMode="auto">
              <a:xfrm>
                <a:off x="5724" y="2157"/>
                <a:ext cx="5" cy="3"/>
              </a:xfrm>
              <a:custGeom>
                <a:avLst/>
                <a:gdLst>
                  <a:gd name="T0" fmla="*/ 5 w 5"/>
                  <a:gd name="T1" fmla="*/ 0 h 3"/>
                  <a:gd name="T2" fmla="*/ 3 w 5"/>
                  <a:gd name="T3" fmla="*/ 3 h 3"/>
                  <a:gd name="T4" fmla="*/ 0 w 5"/>
                  <a:gd name="T5" fmla="*/ 0 h 3"/>
                  <a:gd name="T6" fmla="*/ 5 w 5"/>
                  <a:gd name="T7" fmla="*/ 0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lnTo>
                      <a:pt x="3" y="3"/>
                    </a:lnTo>
                    <a:lnTo>
                      <a:pt x="0" y="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7" name="Freeform 249">
                <a:extLst>
                  <a:ext uri="{FF2B5EF4-FFF2-40B4-BE49-F238E27FC236}">
                    <a16:creationId xmlns:a16="http://schemas.microsoft.com/office/drawing/2014/main" id="{FCDBF626-23C8-4B7E-B948-4046A70C1084}"/>
                  </a:ext>
                </a:extLst>
              </p:cNvPr>
              <p:cNvSpPr>
                <a:spLocks/>
              </p:cNvSpPr>
              <p:nvPr/>
            </p:nvSpPr>
            <p:spPr bwMode="auto">
              <a:xfrm>
                <a:off x="5743" y="2129"/>
                <a:ext cx="7" cy="2"/>
              </a:xfrm>
              <a:custGeom>
                <a:avLst/>
                <a:gdLst>
                  <a:gd name="T0" fmla="*/ 7 w 7"/>
                  <a:gd name="T1" fmla="*/ 2 h 2"/>
                  <a:gd name="T2" fmla="*/ 0 w 7"/>
                  <a:gd name="T3" fmla="*/ 2 h 2"/>
                  <a:gd name="T4" fmla="*/ 0 w 7"/>
                  <a:gd name="T5" fmla="*/ 2 h 2"/>
                  <a:gd name="T6" fmla="*/ 7 w 7"/>
                  <a:gd name="T7" fmla="*/ 0 h 2"/>
                  <a:gd name="T8" fmla="*/ 7 w 7"/>
                  <a:gd name="T9" fmla="*/ 2 h 2"/>
                </a:gdLst>
                <a:ahLst/>
                <a:cxnLst>
                  <a:cxn ang="0">
                    <a:pos x="T0" y="T1"/>
                  </a:cxn>
                  <a:cxn ang="0">
                    <a:pos x="T2" y="T3"/>
                  </a:cxn>
                  <a:cxn ang="0">
                    <a:pos x="T4" y="T5"/>
                  </a:cxn>
                  <a:cxn ang="0">
                    <a:pos x="T6" y="T7"/>
                  </a:cxn>
                  <a:cxn ang="0">
                    <a:pos x="T8" y="T9"/>
                  </a:cxn>
                </a:cxnLst>
                <a:rect l="0" t="0" r="r" b="b"/>
                <a:pathLst>
                  <a:path w="7" h="2">
                    <a:moveTo>
                      <a:pt x="7" y="2"/>
                    </a:moveTo>
                    <a:lnTo>
                      <a:pt x="0" y="2"/>
                    </a:lnTo>
                    <a:lnTo>
                      <a:pt x="0" y="2"/>
                    </a:lnTo>
                    <a:lnTo>
                      <a:pt x="7"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8" name="Freeform 250">
                <a:extLst>
                  <a:ext uri="{FF2B5EF4-FFF2-40B4-BE49-F238E27FC236}">
                    <a16:creationId xmlns:a16="http://schemas.microsoft.com/office/drawing/2014/main" id="{9ED8DFD0-C91E-40D6-8725-71AD646F5E16}"/>
                  </a:ext>
                </a:extLst>
              </p:cNvPr>
              <p:cNvSpPr>
                <a:spLocks/>
              </p:cNvSpPr>
              <p:nvPr/>
            </p:nvSpPr>
            <p:spPr bwMode="auto">
              <a:xfrm>
                <a:off x="5741" y="2136"/>
                <a:ext cx="5" cy="2"/>
              </a:xfrm>
              <a:custGeom>
                <a:avLst/>
                <a:gdLst>
                  <a:gd name="T0" fmla="*/ 5 w 5"/>
                  <a:gd name="T1" fmla="*/ 0 h 2"/>
                  <a:gd name="T2" fmla="*/ 0 w 5"/>
                  <a:gd name="T3" fmla="*/ 2 h 2"/>
                  <a:gd name="T4" fmla="*/ 0 w 5"/>
                  <a:gd name="T5" fmla="*/ 0 h 2"/>
                  <a:gd name="T6" fmla="*/ 5 w 5"/>
                  <a:gd name="T7" fmla="*/ 0 h 2"/>
                  <a:gd name="T8" fmla="*/ 5 w 5"/>
                  <a:gd name="T9" fmla="*/ 0 h 2"/>
                </a:gdLst>
                <a:ahLst/>
                <a:cxnLst>
                  <a:cxn ang="0">
                    <a:pos x="T0" y="T1"/>
                  </a:cxn>
                  <a:cxn ang="0">
                    <a:pos x="T2" y="T3"/>
                  </a:cxn>
                  <a:cxn ang="0">
                    <a:pos x="T4" y="T5"/>
                  </a:cxn>
                  <a:cxn ang="0">
                    <a:pos x="T6" y="T7"/>
                  </a:cxn>
                  <a:cxn ang="0">
                    <a:pos x="T8" y="T9"/>
                  </a:cxn>
                </a:cxnLst>
                <a:rect l="0" t="0" r="r" b="b"/>
                <a:pathLst>
                  <a:path w="5" h="2">
                    <a:moveTo>
                      <a:pt x="5" y="0"/>
                    </a:moveTo>
                    <a:lnTo>
                      <a:pt x="0" y="2"/>
                    </a:lnTo>
                    <a:lnTo>
                      <a:pt x="0" y="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79" name="Freeform 251">
                <a:extLst>
                  <a:ext uri="{FF2B5EF4-FFF2-40B4-BE49-F238E27FC236}">
                    <a16:creationId xmlns:a16="http://schemas.microsoft.com/office/drawing/2014/main" id="{70E9A349-C1E6-4311-8040-013AE605B654}"/>
                  </a:ext>
                </a:extLst>
              </p:cNvPr>
              <p:cNvSpPr>
                <a:spLocks/>
              </p:cNvSpPr>
              <p:nvPr/>
            </p:nvSpPr>
            <p:spPr bwMode="auto">
              <a:xfrm>
                <a:off x="5741" y="2124"/>
                <a:ext cx="5" cy="7"/>
              </a:xfrm>
              <a:custGeom>
                <a:avLst/>
                <a:gdLst>
                  <a:gd name="T0" fmla="*/ 5 w 5"/>
                  <a:gd name="T1" fmla="*/ 7 h 7"/>
                  <a:gd name="T2" fmla="*/ 2 w 5"/>
                  <a:gd name="T3" fmla="*/ 7 h 7"/>
                  <a:gd name="T4" fmla="*/ 0 w 5"/>
                  <a:gd name="T5" fmla="*/ 2 h 7"/>
                  <a:gd name="T6" fmla="*/ 2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2" y="7"/>
                    </a:lnTo>
                    <a:lnTo>
                      <a:pt x="0" y="2"/>
                    </a:lnTo>
                    <a:lnTo>
                      <a:pt x="2"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0" name="Freeform 252">
                <a:extLst>
                  <a:ext uri="{FF2B5EF4-FFF2-40B4-BE49-F238E27FC236}">
                    <a16:creationId xmlns:a16="http://schemas.microsoft.com/office/drawing/2014/main" id="{91444980-F8B1-427D-967E-A30E07FC5F21}"/>
                  </a:ext>
                </a:extLst>
              </p:cNvPr>
              <p:cNvSpPr>
                <a:spLocks/>
              </p:cNvSpPr>
              <p:nvPr/>
            </p:nvSpPr>
            <p:spPr bwMode="auto">
              <a:xfrm>
                <a:off x="5739" y="2131"/>
                <a:ext cx="2" cy="5"/>
              </a:xfrm>
              <a:custGeom>
                <a:avLst/>
                <a:gdLst>
                  <a:gd name="T0" fmla="*/ 2 w 2"/>
                  <a:gd name="T1" fmla="*/ 5 h 5"/>
                  <a:gd name="T2" fmla="*/ 2 w 2"/>
                  <a:gd name="T3" fmla="*/ 5 h 5"/>
                  <a:gd name="T4" fmla="*/ 0 w 2"/>
                  <a:gd name="T5" fmla="*/ 2 h 5"/>
                  <a:gd name="T6" fmla="*/ 2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5"/>
                    </a:lnTo>
                    <a:lnTo>
                      <a:pt x="0" y="2"/>
                    </a:lnTo>
                    <a:lnTo>
                      <a:pt x="2"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1" name="Freeform 253">
                <a:extLst>
                  <a:ext uri="{FF2B5EF4-FFF2-40B4-BE49-F238E27FC236}">
                    <a16:creationId xmlns:a16="http://schemas.microsoft.com/office/drawing/2014/main" id="{8215996E-AD52-42D5-BF78-ABD0324A50E2}"/>
                  </a:ext>
                </a:extLst>
              </p:cNvPr>
              <p:cNvSpPr>
                <a:spLocks/>
              </p:cNvSpPr>
              <p:nvPr/>
            </p:nvSpPr>
            <p:spPr bwMode="auto">
              <a:xfrm>
                <a:off x="5715" y="2141"/>
                <a:ext cx="43" cy="11"/>
              </a:xfrm>
              <a:custGeom>
                <a:avLst/>
                <a:gdLst>
                  <a:gd name="T0" fmla="*/ 43 w 43"/>
                  <a:gd name="T1" fmla="*/ 0 h 11"/>
                  <a:gd name="T2" fmla="*/ 0 w 43"/>
                  <a:gd name="T3" fmla="*/ 11 h 11"/>
                  <a:gd name="T4" fmla="*/ 0 w 43"/>
                  <a:gd name="T5" fmla="*/ 11 h 11"/>
                  <a:gd name="T6" fmla="*/ 43 w 43"/>
                  <a:gd name="T7" fmla="*/ 0 h 11"/>
                  <a:gd name="T8" fmla="*/ 43 w 43"/>
                  <a:gd name="T9" fmla="*/ 0 h 11"/>
                </a:gdLst>
                <a:ahLst/>
                <a:cxnLst>
                  <a:cxn ang="0">
                    <a:pos x="T0" y="T1"/>
                  </a:cxn>
                  <a:cxn ang="0">
                    <a:pos x="T2" y="T3"/>
                  </a:cxn>
                  <a:cxn ang="0">
                    <a:pos x="T4" y="T5"/>
                  </a:cxn>
                  <a:cxn ang="0">
                    <a:pos x="T6" y="T7"/>
                  </a:cxn>
                  <a:cxn ang="0">
                    <a:pos x="T8" y="T9"/>
                  </a:cxn>
                </a:cxnLst>
                <a:rect l="0" t="0" r="r" b="b"/>
                <a:pathLst>
                  <a:path w="43" h="11">
                    <a:moveTo>
                      <a:pt x="43" y="0"/>
                    </a:moveTo>
                    <a:lnTo>
                      <a:pt x="0" y="11"/>
                    </a:lnTo>
                    <a:lnTo>
                      <a:pt x="0" y="11"/>
                    </a:lnTo>
                    <a:lnTo>
                      <a:pt x="43" y="0"/>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2" name="Freeform 254">
                <a:extLst>
                  <a:ext uri="{FF2B5EF4-FFF2-40B4-BE49-F238E27FC236}">
                    <a16:creationId xmlns:a16="http://schemas.microsoft.com/office/drawing/2014/main" id="{C4292FAA-7137-4E2B-B53B-2EEDF88E9A31}"/>
                  </a:ext>
                </a:extLst>
              </p:cNvPr>
              <p:cNvSpPr>
                <a:spLocks noEditPoints="1"/>
              </p:cNvSpPr>
              <p:nvPr/>
            </p:nvSpPr>
            <p:spPr bwMode="auto">
              <a:xfrm>
                <a:off x="5703" y="2152"/>
                <a:ext cx="14" cy="5"/>
              </a:xfrm>
              <a:custGeom>
                <a:avLst/>
                <a:gdLst>
                  <a:gd name="T0" fmla="*/ 14 w 14"/>
                  <a:gd name="T1" fmla="*/ 0 h 5"/>
                  <a:gd name="T2" fmla="*/ 9 w 14"/>
                  <a:gd name="T3" fmla="*/ 5 h 5"/>
                  <a:gd name="T4" fmla="*/ 0 w 14"/>
                  <a:gd name="T5" fmla="*/ 5 h 5"/>
                  <a:gd name="T6" fmla="*/ 7 w 14"/>
                  <a:gd name="T7" fmla="*/ 0 h 5"/>
                  <a:gd name="T8" fmla="*/ 14 w 14"/>
                  <a:gd name="T9" fmla="*/ 0 h 5"/>
                  <a:gd name="T10" fmla="*/ 7 w 14"/>
                  <a:gd name="T11" fmla="*/ 5 h 5"/>
                  <a:gd name="T12" fmla="*/ 12 w 14"/>
                  <a:gd name="T13" fmla="*/ 0 h 5"/>
                  <a:gd name="T14" fmla="*/ 7 w 14"/>
                  <a:gd name="T15" fmla="*/ 0 h 5"/>
                  <a:gd name="T16" fmla="*/ 2 w 14"/>
                  <a:gd name="T17" fmla="*/ 5 h 5"/>
                  <a:gd name="T18" fmla="*/ 7 w 14"/>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4" y="0"/>
                    </a:moveTo>
                    <a:lnTo>
                      <a:pt x="9" y="5"/>
                    </a:lnTo>
                    <a:lnTo>
                      <a:pt x="0" y="5"/>
                    </a:lnTo>
                    <a:lnTo>
                      <a:pt x="7" y="0"/>
                    </a:lnTo>
                    <a:lnTo>
                      <a:pt x="14" y="0"/>
                    </a:lnTo>
                    <a:close/>
                    <a:moveTo>
                      <a:pt x="7" y="5"/>
                    </a:moveTo>
                    <a:lnTo>
                      <a:pt x="12" y="0"/>
                    </a:lnTo>
                    <a:lnTo>
                      <a:pt x="7" y="0"/>
                    </a:lnTo>
                    <a:lnTo>
                      <a:pt x="2"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3" name="Freeform 255">
                <a:extLst>
                  <a:ext uri="{FF2B5EF4-FFF2-40B4-BE49-F238E27FC236}">
                    <a16:creationId xmlns:a16="http://schemas.microsoft.com/office/drawing/2014/main" id="{9B1EA444-3EC0-475F-A1EB-2BE4C5333C44}"/>
                  </a:ext>
                </a:extLst>
              </p:cNvPr>
              <p:cNvSpPr>
                <a:spLocks/>
              </p:cNvSpPr>
              <p:nvPr/>
            </p:nvSpPr>
            <p:spPr bwMode="auto">
              <a:xfrm>
                <a:off x="5715" y="2152"/>
                <a:ext cx="4" cy="8"/>
              </a:xfrm>
              <a:custGeom>
                <a:avLst/>
                <a:gdLst>
                  <a:gd name="T0" fmla="*/ 4 w 4"/>
                  <a:gd name="T1" fmla="*/ 0 h 8"/>
                  <a:gd name="T2" fmla="*/ 2 w 4"/>
                  <a:gd name="T3" fmla="*/ 8 h 8"/>
                  <a:gd name="T4" fmla="*/ 0 w 4"/>
                  <a:gd name="T5" fmla="*/ 5 h 8"/>
                  <a:gd name="T6" fmla="*/ 4 w 4"/>
                  <a:gd name="T7" fmla="*/ 0 h 8"/>
                  <a:gd name="T8" fmla="*/ 4 w 4"/>
                  <a:gd name="T9" fmla="*/ 0 h 8"/>
                </a:gdLst>
                <a:ahLst/>
                <a:cxnLst>
                  <a:cxn ang="0">
                    <a:pos x="T0" y="T1"/>
                  </a:cxn>
                  <a:cxn ang="0">
                    <a:pos x="T2" y="T3"/>
                  </a:cxn>
                  <a:cxn ang="0">
                    <a:pos x="T4" y="T5"/>
                  </a:cxn>
                  <a:cxn ang="0">
                    <a:pos x="T6" y="T7"/>
                  </a:cxn>
                  <a:cxn ang="0">
                    <a:pos x="T8" y="T9"/>
                  </a:cxn>
                </a:cxnLst>
                <a:rect l="0" t="0" r="r" b="b"/>
                <a:pathLst>
                  <a:path w="4" h="8">
                    <a:moveTo>
                      <a:pt x="4" y="0"/>
                    </a:moveTo>
                    <a:lnTo>
                      <a:pt x="2" y="8"/>
                    </a:lnTo>
                    <a:lnTo>
                      <a:pt x="0" y="5"/>
                    </a:lnTo>
                    <a:lnTo>
                      <a:pt x="4"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4" name="Freeform 256">
                <a:extLst>
                  <a:ext uri="{FF2B5EF4-FFF2-40B4-BE49-F238E27FC236}">
                    <a16:creationId xmlns:a16="http://schemas.microsoft.com/office/drawing/2014/main" id="{1B5C101A-BDE1-4D2B-8C43-2AEF9A4E7076}"/>
                  </a:ext>
                </a:extLst>
              </p:cNvPr>
              <p:cNvSpPr>
                <a:spLocks/>
              </p:cNvSpPr>
              <p:nvPr/>
            </p:nvSpPr>
            <p:spPr bwMode="auto">
              <a:xfrm>
                <a:off x="5722" y="2150"/>
                <a:ext cx="2" cy="5"/>
              </a:xfrm>
              <a:custGeom>
                <a:avLst/>
                <a:gdLst>
                  <a:gd name="T0" fmla="*/ 0 w 2"/>
                  <a:gd name="T1" fmla="*/ 5 h 5"/>
                  <a:gd name="T2" fmla="*/ 0 w 2"/>
                  <a:gd name="T3" fmla="*/ 5 h 5"/>
                  <a:gd name="T4" fmla="*/ 2 w 2"/>
                  <a:gd name="T5" fmla="*/ 0 h 5"/>
                  <a:gd name="T6" fmla="*/ 2 w 2"/>
                  <a:gd name="T7" fmla="*/ 0 h 5"/>
                  <a:gd name="T8" fmla="*/ 0 w 2"/>
                  <a:gd name="T9" fmla="*/ 5 h 5"/>
                </a:gdLst>
                <a:ahLst/>
                <a:cxnLst>
                  <a:cxn ang="0">
                    <a:pos x="T0" y="T1"/>
                  </a:cxn>
                  <a:cxn ang="0">
                    <a:pos x="T2" y="T3"/>
                  </a:cxn>
                  <a:cxn ang="0">
                    <a:pos x="T4" y="T5"/>
                  </a:cxn>
                  <a:cxn ang="0">
                    <a:pos x="T6" y="T7"/>
                  </a:cxn>
                  <a:cxn ang="0">
                    <a:pos x="T8" y="T9"/>
                  </a:cxn>
                </a:cxnLst>
                <a:rect l="0" t="0" r="r" b="b"/>
                <a:pathLst>
                  <a:path w="2" h="5">
                    <a:moveTo>
                      <a:pt x="0" y="5"/>
                    </a:moveTo>
                    <a:lnTo>
                      <a:pt x="0" y="5"/>
                    </a:lnTo>
                    <a:lnTo>
                      <a:pt x="2" y="0"/>
                    </a:lnTo>
                    <a:lnTo>
                      <a:pt x="2"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5" name="Freeform 257">
                <a:extLst>
                  <a:ext uri="{FF2B5EF4-FFF2-40B4-BE49-F238E27FC236}">
                    <a16:creationId xmlns:a16="http://schemas.microsoft.com/office/drawing/2014/main" id="{6C6DDA8C-60B8-46EF-9A0D-C5890396D44B}"/>
                  </a:ext>
                </a:extLst>
              </p:cNvPr>
              <p:cNvSpPr>
                <a:spLocks/>
              </p:cNvSpPr>
              <p:nvPr/>
            </p:nvSpPr>
            <p:spPr bwMode="auto">
              <a:xfrm>
                <a:off x="5712" y="2148"/>
                <a:ext cx="7" cy="4"/>
              </a:xfrm>
              <a:custGeom>
                <a:avLst/>
                <a:gdLst>
                  <a:gd name="T0" fmla="*/ 7 w 7"/>
                  <a:gd name="T1" fmla="*/ 4 h 4"/>
                  <a:gd name="T2" fmla="*/ 7 w 7"/>
                  <a:gd name="T3" fmla="*/ 4 h 4"/>
                  <a:gd name="T4" fmla="*/ 0 w 7"/>
                  <a:gd name="T5" fmla="*/ 2 h 4"/>
                  <a:gd name="T6" fmla="*/ 0 w 7"/>
                  <a:gd name="T7" fmla="*/ 0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lnTo>
                      <a:pt x="7" y="4"/>
                    </a:lnTo>
                    <a:lnTo>
                      <a:pt x="0" y="2"/>
                    </a:lnTo>
                    <a:lnTo>
                      <a:pt x="0" y="0"/>
                    </a:lnTo>
                    <a:lnTo>
                      <a:pt x="7"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6" name="Freeform 258">
                <a:extLst>
                  <a:ext uri="{FF2B5EF4-FFF2-40B4-BE49-F238E27FC236}">
                    <a16:creationId xmlns:a16="http://schemas.microsoft.com/office/drawing/2014/main" id="{328BB719-2C61-49F0-B2C2-B997F0B0B2E2}"/>
                  </a:ext>
                </a:extLst>
              </p:cNvPr>
              <p:cNvSpPr>
                <a:spLocks/>
              </p:cNvSpPr>
              <p:nvPr/>
            </p:nvSpPr>
            <p:spPr bwMode="auto">
              <a:xfrm>
                <a:off x="5719" y="2148"/>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7" name="Freeform 259">
                <a:extLst>
                  <a:ext uri="{FF2B5EF4-FFF2-40B4-BE49-F238E27FC236}">
                    <a16:creationId xmlns:a16="http://schemas.microsoft.com/office/drawing/2014/main" id="{C4866819-672A-43E0-849A-2A56A6193C88}"/>
                  </a:ext>
                </a:extLst>
              </p:cNvPr>
              <p:cNvSpPr>
                <a:spLocks noEditPoints="1"/>
              </p:cNvSpPr>
              <p:nvPr/>
            </p:nvSpPr>
            <p:spPr bwMode="auto">
              <a:xfrm>
                <a:off x="5755" y="2136"/>
                <a:ext cx="12" cy="7"/>
              </a:xfrm>
              <a:custGeom>
                <a:avLst/>
                <a:gdLst>
                  <a:gd name="T0" fmla="*/ 12 w 12"/>
                  <a:gd name="T1" fmla="*/ 2 h 7"/>
                  <a:gd name="T2" fmla="*/ 7 w 12"/>
                  <a:gd name="T3" fmla="*/ 7 h 7"/>
                  <a:gd name="T4" fmla="*/ 0 w 12"/>
                  <a:gd name="T5" fmla="*/ 5 h 7"/>
                  <a:gd name="T6" fmla="*/ 5 w 12"/>
                  <a:gd name="T7" fmla="*/ 0 h 7"/>
                  <a:gd name="T8" fmla="*/ 12 w 12"/>
                  <a:gd name="T9" fmla="*/ 2 h 7"/>
                  <a:gd name="T10" fmla="*/ 7 w 12"/>
                  <a:gd name="T11" fmla="*/ 7 h 7"/>
                  <a:gd name="T12" fmla="*/ 12 w 12"/>
                  <a:gd name="T13" fmla="*/ 2 h 7"/>
                  <a:gd name="T14" fmla="*/ 5 w 12"/>
                  <a:gd name="T15" fmla="*/ 2 h 7"/>
                  <a:gd name="T16" fmla="*/ 0 w 12"/>
                  <a:gd name="T17" fmla="*/ 5 h 7"/>
                  <a:gd name="T18" fmla="*/ 7 w 12"/>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12" y="2"/>
                    </a:moveTo>
                    <a:lnTo>
                      <a:pt x="7" y="7"/>
                    </a:lnTo>
                    <a:lnTo>
                      <a:pt x="0" y="5"/>
                    </a:lnTo>
                    <a:lnTo>
                      <a:pt x="5" y="0"/>
                    </a:lnTo>
                    <a:lnTo>
                      <a:pt x="12" y="2"/>
                    </a:lnTo>
                    <a:close/>
                    <a:moveTo>
                      <a:pt x="7" y="7"/>
                    </a:moveTo>
                    <a:lnTo>
                      <a:pt x="12" y="2"/>
                    </a:lnTo>
                    <a:lnTo>
                      <a:pt x="5" y="2"/>
                    </a:lnTo>
                    <a:lnTo>
                      <a:pt x="0" y="5"/>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8" name="Freeform 260">
                <a:extLst>
                  <a:ext uri="{FF2B5EF4-FFF2-40B4-BE49-F238E27FC236}">
                    <a16:creationId xmlns:a16="http://schemas.microsoft.com/office/drawing/2014/main" id="{691387B7-7A2C-4F14-81D4-5AE9C6AA1BC1}"/>
                  </a:ext>
                </a:extLst>
              </p:cNvPr>
              <p:cNvSpPr>
                <a:spLocks/>
              </p:cNvSpPr>
              <p:nvPr/>
            </p:nvSpPr>
            <p:spPr bwMode="auto">
              <a:xfrm>
                <a:off x="5753" y="2143"/>
                <a:ext cx="7" cy="2"/>
              </a:xfrm>
              <a:custGeom>
                <a:avLst/>
                <a:gdLst>
                  <a:gd name="T0" fmla="*/ 7 w 7"/>
                  <a:gd name="T1" fmla="*/ 2 h 2"/>
                  <a:gd name="T2" fmla="*/ 5 w 7"/>
                  <a:gd name="T3" fmla="*/ 2 h 2"/>
                  <a:gd name="T4" fmla="*/ 0 w 7"/>
                  <a:gd name="T5" fmla="*/ 0 h 2"/>
                  <a:gd name="T6" fmla="*/ 0 w 7"/>
                  <a:gd name="T7" fmla="*/ 0 h 2"/>
                  <a:gd name="T8" fmla="*/ 7 w 7"/>
                  <a:gd name="T9" fmla="*/ 2 h 2"/>
                </a:gdLst>
                <a:ahLst/>
                <a:cxnLst>
                  <a:cxn ang="0">
                    <a:pos x="T0" y="T1"/>
                  </a:cxn>
                  <a:cxn ang="0">
                    <a:pos x="T2" y="T3"/>
                  </a:cxn>
                  <a:cxn ang="0">
                    <a:pos x="T4" y="T5"/>
                  </a:cxn>
                  <a:cxn ang="0">
                    <a:pos x="T6" y="T7"/>
                  </a:cxn>
                  <a:cxn ang="0">
                    <a:pos x="T8" y="T9"/>
                  </a:cxn>
                </a:cxnLst>
                <a:rect l="0" t="0" r="r" b="b"/>
                <a:pathLst>
                  <a:path w="7" h="2">
                    <a:moveTo>
                      <a:pt x="7" y="2"/>
                    </a:moveTo>
                    <a:lnTo>
                      <a:pt x="5" y="2"/>
                    </a:lnTo>
                    <a:lnTo>
                      <a:pt x="0" y="0"/>
                    </a:lnTo>
                    <a:lnTo>
                      <a:pt x="0"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89" name="Freeform 261">
                <a:extLst>
                  <a:ext uri="{FF2B5EF4-FFF2-40B4-BE49-F238E27FC236}">
                    <a16:creationId xmlns:a16="http://schemas.microsoft.com/office/drawing/2014/main" id="{A20B5374-E0EA-42B9-8F88-944B29CBC61D}"/>
                  </a:ext>
                </a:extLst>
              </p:cNvPr>
              <p:cNvSpPr>
                <a:spLocks/>
              </p:cNvSpPr>
              <p:nvPr/>
            </p:nvSpPr>
            <p:spPr bwMode="auto">
              <a:xfrm>
                <a:off x="5748" y="2143"/>
                <a:ext cx="2" cy="5"/>
              </a:xfrm>
              <a:custGeom>
                <a:avLst/>
                <a:gdLst>
                  <a:gd name="T0" fmla="*/ 2 w 2"/>
                  <a:gd name="T1" fmla="*/ 2 h 5"/>
                  <a:gd name="T2" fmla="*/ 2 w 2"/>
                  <a:gd name="T3" fmla="*/ 5 h 5"/>
                  <a:gd name="T4" fmla="*/ 0 w 2"/>
                  <a:gd name="T5" fmla="*/ 0 h 5"/>
                  <a:gd name="T6" fmla="*/ 0 w 2"/>
                  <a:gd name="T7" fmla="*/ 0 h 5"/>
                  <a:gd name="T8" fmla="*/ 2 w 2"/>
                  <a:gd name="T9" fmla="*/ 2 h 5"/>
                </a:gdLst>
                <a:ahLst/>
                <a:cxnLst>
                  <a:cxn ang="0">
                    <a:pos x="T0" y="T1"/>
                  </a:cxn>
                  <a:cxn ang="0">
                    <a:pos x="T2" y="T3"/>
                  </a:cxn>
                  <a:cxn ang="0">
                    <a:pos x="T4" y="T5"/>
                  </a:cxn>
                  <a:cxn ang="0">
                    <a:pos x="T6" y="T7"/>
                  </a:cxn>
                  <a:cxn ang="0">
                    <a:pos x="T8" y="T9"/>
                  </a:cxn>
                </a:cxnLst>
                <a:rect l="0" t="0" r="r" b="b"/>
                <a:pathLst>
                  <a:path w="2" h="5">
                    <a:moveTo>
                      <a:pt x="2" y="2"/>
                    </a:moveTo>
                    <a:lnTo>
                      <a:pt x="2" y="5"/>
                    </a:lnTo>
                    <a:lnTo>
                      <a:pt x="0"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0" name="Freeform 262">
                <a:extLst>
                  <a:ext uri="{FF2B5EF4-FFF2-40B4-BE49-F238E27FC236}">
                    <a16:creationId xmlns:a16="http://schemas.microsoft.com/office/drawing/2014/main" id="{CE29D447-86FB-4650-A3FD-D824998D26D0}"/>
                  </a:ext>
                </a:extLst>
              </p:cNvPr>
              <p:cNvSpPr>
                <a:spLocks/>
              </p:cNvSpPr>
              <p:nvPr/>
            </p:nvSpPr>
            <p:spPr bwMode="auto">
              <a:xfrm>
                <a:off x="5753" y="2136"/>
                <a:ext cx="2" cy="7"/>
              </a:xfrm>
              <a:custGeom>
                <a:avLst/>
                <a:gdLst>
                  <a:gd name="T0" fmla="*/ 2 w 2"/>
                  <a:gd name="T1" fmla="*/ 0 h 7"/>
                  <a:gd name="T2" fmla="*/ 0 w 2"/>
                  <a:gd name="T3" fmla="*/ 7 h 7"/>
                  <a:gd name="T4" fmla="*/ 0 w 2"/>
                  <a:gd name="T5" fmla="*/ 7 h 7"/>
                  <a:gd name="T6" fmla="*/ 2 w 2"/>
                  <a:gd name="T7" fmla="*/ 0 h 7"/>
                  <a:gd name="T8" fmla="*/ 2 w 2"/>
                  <a:gd name="T9" fmla="*/ 0 h 7"/>
                </a:gdLst>
                <a:ahLst/>
                <a:cxnLst>
                  <a:cxn ang="0">
                    <a:pos x="T0" y="T1"/>
                  </a:cxn>
                  <a:cxn ang="0">
                    <a:pos x="T2" y="T3"/>
                  </a:cxn>
                  <a:cxn ang="0">
                    <a:pos x="T4" y="T5"/>
                  </a:cxn>
                  <a:cxn ang="0">
                    <a:pos x="T6" y="T7"/>
                  </a:cxn>
                  <a:cxn ang="0">
                    <a:pos x="T8" y="T9"/>
                  </a:cxn>
                </a:cxnLst>
                <a:rect l="0" t="0" r="r" b="b"/>
                <a:pathLst>
                  <a:path w="2" h="7">
                    <a:moveTo>
                      <a:pt x="2" y="0"/>
                    </a:moveTo>
                    <a:lnTo>
                      <a:pt x="0" y="7"/>
                    </a:lnTo>
                    <a:lnTo>
                      <a:pt x="0" y="7"/>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1" name="Freeform 263">
                <a:extLst>
                  <a:ext uri="{FF2B5EF4-FFF2-40B4-BE49-F238E27FC236}">
                    <a16:creationId xmlns:a16="http://schemas.microsoft.com/office/drawing/2014/main" id="{AE09B7C2-9563-4735-999E-CF98E0E429AF}"/>
                  </a:ext>
                </a:extLst>
              </p:cNvPr>
              <p:cNvSpPr>
                <a:spLocks/>
              </p:cNvSpPr>
              <p:nvPr/>
            </p:nvSpPr>
            <p:spPr bwMode="auto">
              <a:xfrm>
                <a:off x="5748" y="2138"/>
                <a:ext cx="2" cy="5"/>
              </a:xfrm>
              <a:custGeom>
                <a:avLst/>
                <a:gdLst>
                  <a:gd name="T0" fmla="*/ 0 w 2"/>
                  <a:gd name="T1" fmla="*/ 5 h 5"/>
                  <a:gd name="T2" fmla="*/ 0 w 2"/>
                  <a:gd name="T3" fmla="*/ 5 h 5"/>
                  <a:gd name="T4" fmla="*/ 0 w 2"/>
                  <a:gd name="T5" fmla="*/ 0 h 5"/>
                  <a:gd name="T6" fmla="*/ 2 w 2"/>
                  <a:gd name="T7" fmla="*/ 3 h 5"/>
                  <a:gd name="T8" fmla="*/ 0 w 2"/>
                  <a:gd name="T9" fmla="*/ 5 h 5"/>
                </a:gdLst>
                <a:ahLst/>
                <a:cxnLst>
                  <a:cxn ang="0">
                    <a:pos x="T0" y="T1"/>
                  </a:cxn>
                  <a:cxn ang="0">
                    <a:pos x="T2" y="T3"/>
                  </a:cxn>
                  <a:cxn ang="0">
                    <a:pos x="T4" y="T5"/>
                  </a:cxn>
                  <a:cxn ang="0">
                    <a:pos x="T6" y="T7"/>
                  </a:cxn>
                  <a:cxn ang="0">
                    <a:pos x="T8" y="T9"/>
                  </a:cxn>
                </a:cxnLst>
                <a:rect l="0" t="0" r="r" b="b"/>
                <a:pathLst>
                  <a:path w="2" h="5">
                    <a:moveTo>
                      <a:pt x="0" y="5"/>
                    </a:moveTo>
                    <a:lnTo>
                      <a:pt x="0" y="5"/>
                    </a:lnTo>
                    <a:lnTo>
                      <a:pt x="0" y="0"/>
                    </a:lnTo>
                    <a:lnTo>
                      <a:pt x="2" y="3"/>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2" name="Freeform 264">
                <a:extLst>
                  <a:ext uri="{FF2B5EF4-FFF2-40B4-BE49-F238E27FC236}">
                    <a16:creationId xmlns:a16="http://schemas.microsoft.com/office/drawing/2014/main" id="{75A37CD8-B868-495C-9125-AFCD0EE130CE}"/>
                  </a:ext>
                </a:extLst>
              </p:cNvPr>
              <p:cNvSpPr>
                <a:spLocks/>
              </p:cNvSpPr>
              <p:nvPr/>
            </p:nvSpPr>
            <p:spPr bwMode="auto">
              <a:xfrm>
                <a:off x="5729" y="2126"/>
                <a:ext cx="14" cy="41"/>
              </a:xfrm>
              <a:custGeom>
                <a:avLst/>
                <a:gdLst>
                  <a:gd name="T0" fmla="*/ 14 w 14"/>
                  <a:gd name="T1" fmla="*/ 41 h 41"/>
                  <a:gd name="T2" fmla="*/ 12 w 14"/>
                  <a:gd name="T3" fmla="*/ 41 h 41"/>
                  <a:gd name="T4" fmla="*/ 0 w 14"/>
                  <a:gd name="T5" fmla="*/ 0 h 41"/>
                  <a:gd name="T6" fmla="*/ 0 w 14"/>
                  <a:gd name="T7" fmla="*/ 0 h 41"/>
                  <a:gd name="T8" fmla="*/ 14 w 14"/>
                  <a:gd name="T9" fmla="*/ 41 h 41"/>
                </a:gdLst>
                <a:ahLst/>
                <a:cxnLst>
                  <a:cxn ang="0">
                    <a:pos x="T0" y="T1"/>
                  </a:cxn>
                  <a:cxn ang="0">
                    <a:pos x="T2" y="T3"/>
                  </a:cxn>
                  <a:cxn ang="0">
                    <a:pos x="T4" y="T5"/>
                  </a:cxn>
                  <a:cxn ang="0">
                    <a:pos x="T6" y="T7"/>
                  </a:cxn>
                  <a:cxn ang="0">
                    <a:pos x="T8" y="T9"/>
                  </a:cxn>
                </a:cxnLst>
                <a:rect l="0" t="0" r="r" b="b"/>
                <a:pathLst>
                  <a:path w="14" h="41">
                    <a:moveTo>
                      <a:pt x="14" y="41"/>
                    </a:moveTo>
                    <a:lnTo>
                      <a:pt x="12" y="41"/>
                    </a:lnTo>
                    <a:lnTo>
                      <a:pt x="0" y="0"/>
                    </a:lnTo>
                    <a:lnTo>
                      <a:pt x="0" y="0"/>
                    </a:lnTo>
                    <a:lnTo>
                      <a:pt x="14"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3" name="Freeform 265">
                <a:extLst>
                  <a:ext uri="{FF2B5EF4-FFF2-40B4-BE49-F238E27FC236}">
                    <a16:creationId xmlns:a16="http://schemas.microsoft.com/office/drawing/2014/main" id="{C23EEEB6-8DFA-4396-B550-4D4F4870119F}"/>
                  </a:ext>
                </a:extLst>
              </p:cNvPr>
              <p:cNvSpPr>
                <a:spLocks noEditPoints="1"/>
              </p:cNvSpPr>
              <p:nvPr/>
            </p:nvSpPr>
            <p:spPr bwMode="auto">
              <a:xfrm>
                <a:off x="5741" y="2167"/>
                <a:ext cx="5" cy="12"/>
              </a:xfrm>
              <a:custGeom>
                <a:avLst/>
                <a:gdLst>
                  <a:gd name="T0" fmla="*/ 5 w 5"/>
                  <a:gd name="T1" fmla="*/ 12 h 12"/>
                  <a:gd name="T2" fmla="*/ 0 w 5"/>
                  <a:gd name="T3" fmla="*/ 7 h 12"/>
                  <a:gd name="T4" fmla="*/ 0 w 5"/>
                  <a:gd name="T5" fmla="*/ 0 h 12"/>
                  <a:gd name="T6" fmla="*/ 5 w 5"/>
                  <a:gd name="T7" fmla="*/ 5 h 12"/>
                  <a:gd name="T8" fmla="*/ 5 w 5"/>
                  <a:gd name="T9" fmla="*/ 12 h 12"/>
                  <a:gd name="T10" fmla="*/ 0 w 5"/>
                  <a:gd name="T11" fmla="*/ 7 h 12"/>
                  <a:gd name="T12" fmla="*/ 5 w 5"/>
                  <a:gd name="T13" fmla="*/ 12 h 12"/>
                  <a:gd name="T14" fmla="*/ 5 w 5"/>
                  <a:gd name="T15" fmla="*/ 5 h 12"/>
                  <a:gd name="T16" fmla="*/ 0 w 5"/>
                  <a:gd name="T17" fmla="*/ 0 h 12"/>
                  <a:gd name="T18" fmla="*/ 0 w 5"/>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2">
                    <a:moveTo>
                      <a:pt x="5" y="12"/>
                    </a:moveTo>
                    <a:lnTo>
                      <a:pt x="0" y="7"/>
                    </a:lnTo>
                    <a:lnTo>
                      <a:pt x="0" y="0"/>
                    </a:lnTo>
                    <a:lnTo>
                      <a:pt x="5" y="5"/>
                    </a:lnTo>
                    <a:lnTo>
                      <a:pt x="5" y="12"/>
                    </a:lnTo>
                    <a:close/>
                    <a:moveTo>
                      <a:pt x="0" y="7"/>
                    </a:moveTo>
                    <a:lnTo>
                      <a:pt x="5" y="12"/>
                    </a:lnTo>
                    <a:lnTo>
                      <a:pt x="5" y="5"/>
                    </a:lnTo>
                    <a:lnTo>
                      <a:pt x="0"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4" name="Freeform 266">
                <a:extLst>
                  <a:ext uri="{FF2B5EF4-FFF2-40B4-BE49-F238E27FC236}">
                    <a16:creationId xmlns:a16="http://schemas.microsoft.com/office/drawing/2014/main" id="{4A8FBCA8-9CE5-4803-9FCD-8D9DE17C188E}"/>
                  </a:ext>
                </a:extLst>
              </p:cNvPr>
              <p:cNvSpPr>
                <a:spLocks/>
              </p:cNvSpPr>
              <p:nvPr/>
            </p:nvSpPr>
            <p:spPr bwMode="auto">
              <a:xfrm>
                <a:off x="5741" y="2164"/>
                <a:ext cx="7" cy="3"/>
              </a:xfrm>
              <a:custGeom>
                <a:avLst/>
                <a:gdLst>
                  <a:gd name="T0" fmla="*/ 7 w 7"/>
                  <a:gd name="T1" fmla="*/ 3 h 3"/>
                  <a:gd name="T2" fmla="*/ 5 w 7"/>
                  <a:gd name="T3" fmla="*/ 3 h 3"/>
                  <a:gd name="T4" fmla="*/ 0 w 7"/>
                  <a:gd name="T5" fmla="*/ 0 h 3"/>
                  <a:gd name="T6" fmla="*/ 0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5" y="3"/>
                    </a:lnTo>
                    <a:lnTo>
                      <a:pt x="0" y="0"/>
                    </a:lnTo>
                    <a:lnTo>
                      <a:pt x="0"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5" name="Freeform 267">
                <a:extLst>
                  <a:ext uri="{FF2B5EF4-FFF2-40B4-BE49-F238E27FC236}">
                    <a16:creationId xmlns:a16="http://schemas.microsoft.com/office/drawing/2014/main" id="{F85D5080-5C16-4CBE-8F16-14B14AB6B142}"/>
                  </a:ext>
                </a:extLst>
              </p:cNvPr>
              <p:cNvSpPr>
                <a:spLocks/>
              </p:cNvSpPr>
              <p:nvPr/>
            </p:nvSpPr>
            <p:spPr bwMode="auto">
              <a:xfrm>
                <a:off x="5739" y="2157"/>
                <a:ext cx="4" cy="5"/>
              </a:xfrm>
              <a:custGeom>
                <a:avLst/>
                <a:gdLst>
                  <a:gd name="T0" fmla="*/ 4 w 4"/>
                  <a:gd name="T1" fmla="*/ 5 h 5"/>
                  <a:gd name="T2" fmla="*/ 0 w 4"/>
                  <a:gd name="T3" fmla="*/ 3 h 5"/>
                  <a:gd name="T4" fmla="*/ 0 w 4"/>
                  <a:gd name="T5" fmla="*/ 0 h 5"/>
                  <a:gd name="T6" fmla="*/ 4 w 4"/>
                  <a:gd name="T7" fmla="*/ 3 h 5"/>
                  <a:gd name="T8" fmla="*/ 4 w 4"/>
                  <a:gd name="T9" fmla="*/ 5 h 5"/>
                </a:gdLst>
                <a:ahLst/>
                <a:cxnLst>
                  <a:cxn ang="0">
                    <a:pos x="T0" y="T1"/>
                  </a:cxn>
                  <a:cxn ang="0">
                    <a:pos x="T2" y="T3"/>
                  </a:cxn>
                  <a:cxn ang="0">
                    <a:pos x="T4" y="T5"/>
                  </a:cxn>
                  <a:cxn ang="0">
                    <a:pos x="T6" y="T7"/>
                  </a:cxn>
                  <a:cxn ang="0">
                    <a:pos x="T8" y="T9"/>
                  </a:cxn>
                </a:cxnLst>
                <a:rect l="0" t="0" r="r" b="b"/>
                <a:pathLst>
                  <a:path w="4" h="5">
                    <a:moveTo>
                      <a:pt x="4" y="5"/>
                    </a:moveTo>
                    <a:lnTo>
                      <a:pt x="0" y="3"/>
                    </a:lnTo>
                    <a:lnTo>
                      <a:pt x="0" y="0"/>
                    </a:lnTo>
                    <a:lnTo>
                      <a:pt x="4" y="3"/>
                    </a:lnTo>
                    <a:lnTo>
                      <a:pt x="4"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6" name="Freeform 268">
                <a:extLst>
                  <a:ext uri="{FF2B5EF4-FFF2-40B4-BE49-F238E27FC236}">
                    <a16:creationId xmlns:a16="http://schemas.microsoft.com/office/drawing/2014/main" id="{2979D23C-702B-4C67-9986-5BE124E41F77}"/>
                  </a:ext>
                </a:extLst>
              </p:cNvPr>
              <p:cNvSpPr>
                <a:spLocks/>
              </p:cNvSpPr>
              <p:nvPr/>
            </p:nvSpPr>
            <p:spPr bwMode="auto">
              <a:xfrm>
                <a:off x="5736" y="2164"/>
                <a:ext cx="5" cy="5"/>
              </a:xfrm>
              <a:custGeom>
                <a:avLst/>
                <a:gdLst>
                  <a:gd name="T0" fmla="*/ 5 w 5"/>
                  <a:gd name="T1" fmla="*/ 0 h 5"/>
                  <a:gd name="T2" fmla="*/ 3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3"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7" name="Freeform 269">
                <a:extLst>
                  <a:ext uri="{FF2B5EF4-FFF2-40B4-BE49-F238E27FC236}">
                    <a16:creationId xmlns:a16="http://schemas.microsoft.com/office/drawing/2014/main" id="{DF12D784-BCF0-49DE-8D50-CEB26C55BC40}"/>
                  </a:ext>
                </a:extLst>
              </p:cNvPr>
              <p:cNvSpPr>
                <a:spLocks/>
              </p:cNvSpPr>
              <p:nvPr/>
            </p:nvSpPr>
            <p:spPr bwMode="auto">
              <a:xfrm>
                <a:off x="5736" y="2160"/>
                <a:ext cx="3" cy="2"/>
              </a:xfrm>
              <a:custGeom>
                <a:avLst/>
                <a:gdLst>
                  <a:gd name="T0" fmla="*/ 3 w 3"/>
                  <a:gd name="T1" fmla="*/ 0 h 2"/>
                  <a:gd name="T2" fmla="*/ 0 w 3"/>
                  <a:gd name="T3" fmla="*/ 2 h 2"/>
                  <a:gd name="T4" fmla="*/ 0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8" name="Freeform 270">
                <a:extLst>
                  <a:ext uri="{FF2B5EF4-FFF2-40B4-BE49-F238E27FC236}">
                    <a16:creationId xmlns:a16="http://schemas.microsoft.com/office/drawing/2014/main" id="{0D7A6BAF-D7B0-468F-969E-00ED846A38FD}"/>
                  </a:ext>
                </a:extLst>
              </p:cNvPr>
              <p:cNvSpPr>
                <a:spLocks noEditPoints="1"/>
              </p:cNvSpPr>
              <p:nvPr/>
            </p:nvSpPr>
            <p:spPr bwMode="auto">
              <a:xfrm>
                <a:off x="5724" y="2114"/>
                <a:ext cx="7" cy="15"/>
              </a:xfrm>
              <a:custGeom>
                <a:avLst/>
                <a:gdLst>
                  <a:gd name="T0" fmla="*/ 5 w 7"/>
                  <a:gd name="T1" fmla="*/ 15 h 15"/>
                  <a:gd name="T2" fmla="*/ 0 w 7"/>
                  <a:gd name="T3" fmla="*/ 8 h 15"/>
                  <a:gd name="T4" fmla="*/ 3 w 7"/>
                  <a:gd name="T5" fmla="*/ 0 h 15"/>
                  <a:gd name="T6" fmla="*/ 7 w 7"/>
                  <a:gd name="T7" fmla="*/ 8 h 15"/>
                  <a:gd name="T8" fmla="*/ 5 w 7"/>
                  <a:gd name="T9" fmla="*/ 15 h 15"/>
                  <a:gd name="T10" fmla="*/ 3 w 7"/>
                  <a:gd name="T11" fmla="*/ 8 h 15"/>
                  <a:gd name="T12" fmla="*/ 5 w 7"/>
                  <a:gd name="T13" fmla="*/ 12 h 15"/>
                  <a:gd name="T14" fmla="*/ 7 w 7"/>
                  <a:gd name="T15" fmla="*/ 8 h 15"/>
                  <a:gd name="T16" fmla="*/ 3 w 7"/>
                  <a:gd name="T17" fmla="*/ 3 h 15"/>
                  <a:gd name="T18" fmla="*/ 3 w 7"/>
                  <a:gd name="T1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5" y="15"/>
                    </a:moveTo>
                    <a:lnTo>
                      <a:pt x="0" y="8"/>
                    </a:lnTo>
                    <a:lnTo>
                      <a:pt x="3" y="0"/>
                    </a:lnTo>
                    <a:lnTo>
                      <a:pt x="7" y="8"/>
                    </a:lnTo>
                    <a:lnTo>
                      <a:pt x="5" y="15"/>
                    </a:lnTo>
                    <a:close/>
                    <a:moveTo>
                      <a:pt x="3" y="8"/>
                    </a:moveTo>
                    <a:lnTo>
                      <a:pt x="5" y="12"/>
                    </a:lnTo>
                    <a:lnTo>
                      <a:pt x="7" y="8"/>
                    </a:lnTo>
                    <a:lnTo>
                      <a:pt x="3" y="3"/>
                    </a:lnTo>
                    <a:lnTo>
                      <a:pt x="3"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99" name="Freeform 271">
                <a:extLst>
                  <a:ext uri="{FF2B5EF4-FFF2-40B4-BE49-F238E27FC236}">
                    <a16:creationId xmlns:a16="http://schemas.microsoft.com/office/drawing/2014/main" id="{E48451E0-18E9-4976-BE5B-F34C038499A7}"/>
                  </a:ext>
                </a:extLst>
              </p:cNvPr>
              <p:cNvSpPr>
                <a:spLocks/>
              </p:cNvSpPr>
              <p:nvPr/>
            </p:nvSpPr>
            <p:spPr bwMode="auto">
              <a:xfrm>
                <a:off x="5731" y="2124"/>
                <a:ext cx="3" cy="7"/>
              </a:xfrm>
              <a:custGeom>
                <a:avLst/>
                <a:gdLst>
                  <a:gd name="T0" fmla="*/ 3 w 3"/>
                  <a:gd name="T1" fmla="*/ 0 h 7"/>
                  <a:gd name="T2" fmla="*/ 0 w 3"/>
                  <a:gd name="T3" fmla="*/ 7 h 7"/>
                  <a:gd name="T4" fmla="*/ 0 w 3"/>
                  <a:gd name="T5" fmla="*/ 7 h 7"/>
                  <a:gd name="T6" fmla="*/ 3 w 3"/>
                  <a:gd name="T7" fmla="*/ 0 h 7"/>
                  <a:gd name="T8" fmla="*/ 3 w 3"/>
                  <a:gd name="T9" fmla="*/ 0 h 7"/>
                </a:gdLst>
                <a:ahLst/>
                <a:cxnLst>
                  <a:cxn ang="0">
                    <a:pos x="T0" y="T1"/>
                  </a:cxn>
                  <a:cxn ang="0">
                    <a:pos x="T2" y="T3"/>
                  </a:cxn>
                  <a:cxn ang="0">
                    <a:pos x="T4" y="T5"/>
                  </a:cxn>
                  <a:cxn ang="0">
                    <a:pos x="T6" y="T7"/>
                  </a:cxn>
                  <a:cxn ang="0">
                    <a:pos x="T8" y="T9"/>
                  </a:cxn>
                </a:cxnLst>
                <a:rect l="0" t="0" r="r" b="b"/>
                <a:pathLst>
                  <a:path w="3" h="7">
                    <a:moveTo>
                      <a:pt x="3" y="0"/>
                    </a:moveTo>
                    <a:lnTo>
                      <a:pt x="0" y="7"/>
                    </a:lnTo>
                    <a:lnTo>
                      <a:pt x="0" y="7"/>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0" name="Freeform 272">
                <a:extLst>
                  <a:ext uri="{FF2B5EF4-FFF2-40B4-BE49-F238E27FC236}">
                    <a16:creationId xmlns:a16="http://schemas.microsoft.com/office/drawing/2014/main" id="{DA0F54B0-D959-4110-AF77-3244868DFE0A}"/>
                  </a:ext>
                </a:extLst>
              </p:cNvPr>
              <p:cNvSpPr>
                <a:spLocks/>
              </p:cNvSpPr>
              <p:nvPr/>
            </p:nvSpPr>
            <p:spPr bwMode="auto">
              <a:xfrm>
                <a:off x="5731" y="2131"/>
                <a:ext cx="5" cy="5"/>
              </a:xfrm>
              <a:custGeom>
                <a:avLst/>
                <a:gdLst>
                  <a:gd name="T0" fmla="*/ 5 w 5"/>
                  <a:gd name="T1" fmla="*/ 0 h 5"/>
                  <a:gd name="T2" fmla="*/ 3 w 5"/>
                  <a:gd name="T3" fmla="*/ 5 h 5"/>
                  <a:gd name="T4" fmla="*/ 0 w 5"/>
                  <a:gd name="T5" fmla="*/ 5 h 5"/>
                  <a:gd name="T6" fmla="*/ 3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3" y="5"/>
                    </a:lnTo>
                    <a:lnTo>
                      <a:pt x="0" y="5"/>
                    </a:lnTo>
                    <a:lnTo>
                      <a:pt x="3"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1" name="Freeform 273">
                <a:extLst>
                  <a:ext uri="{FF2B5EF4-FFF2-40B4-BE49-F238E27FC236}">
                    <a16:creationId xmlns:a16="http://schemas.microsoft.com/office/drawing/2014/main" id="{219B65BE-8A6C-4B1F-8383-39C2285C51E4}"/>
                  </a:ext>
                </a:extLst>
              </p:cNvPr>
              <p:cNvSpPr>
                <a:spLocks/>
              </p:cNvSpPr>
              <p:nvPr/>
            </p:nvSpPr>
            <p:spPr bwMode="auto">
              <a:xfrm>
                <a:off x="5724" y="2126"/>
                <a:ext cx="7" cy="5"/>
              </a:xfrm>
              <a:custGeom>
                <a:avLst/>
                <a:gdLst>
                  <a:gd name="T0" fmla="*/ 7 w 7"/>
                  <a:gd name="T1" fmla="*/ 5 h 5"/>
                  <a:gd name="T2" fmla="*/ 7 w 7"/>
                  <a:gd name="T3" fmla="*/ 5 h 5"/>
                  <a:gd name="T4" fmla="*/ 0 w 7"/>
                  <a:gd name="T5" fmla="*/ 0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0"/>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2" name="Freeform 274">
                <a:extLst>
                  <a:ext uri="{FF2B5EF4-FFF2-40B4-BE49-F238E27FC236}">
                    <a16:creationId xmlns:a16="http://schemas.microsoft.com/office/drawing/2014/main" id="{86224B81-6AED-41AF-B8EC-55ADB3056ED0}"/>
                  </a:ext>
                </a:extLst>
              </p:cNvPr>
              <p:cNvSpPr>
                <a:spLocks/>
              </p:cNvSpPr>
              <p:nvPr/>
            </p:nvSpPr>
            <p:spPr bwMode="auto">
              <a:xfrm>
                <a:off x="5729" y="2133"/>
                <a:ext cx="2" cy="3"/>
              </a:xfrm>
              <a:custGeom>
                <a:avLst/>
                <a:gdLst>
                  <a:gd name="T0" fmla="*/ 2 w 2"/>
                  <a:gd name="T1" fmla="*/ 3 h 3"/>
                  <a:gd name="T2" fmla="*/ 0 w 2"/>
                  <a:gd name="T3" fmla="*/ 0 h 3"/>
                  <a:gd name="T4" fmla="*/ 0 w 2"/>
                  <a:gd name="T5" fmla="*/ 0 h 3"/>
                  <a:gd name="T6" fmla="*/ 2 w 2"/>
                  <a:gd name="T7" fmla="*/ 3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0" y="0"/>
                    </a:lnTo>
                    <a:lnTo>
                      <a:pt x="0" y="0"/>
                    </a:lnTo>
                    <a:lnTo>
                      <a:pt x="2" y="3"/>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3" name="Freeform 275">
                <a:extLst>
                  <a:ext uri="{FF2B5EF4-FFF2-40B4-BE49-F238E27FC236}">
                    <a16:creationId xmlns:a16="http://schemas.microsoft.com/office/drawing/2014/main" id="{2F048A86-0724-4B9D-8978-4BD23AE47B22}"/>
                  </a:ext>
                </a:extLst>
              </p:cNvPr>
              <p:cNvSpPr>
                <a:spLocks noEditPoints="1"/>
              </p:cNvSpPr>
              <p:nvPr/>
            </p:nvSpPr>
            <p:spPr bwMode="auto">
              <a:xfrm>
                <a:off x="5724" y="2136"/>
                <a:ext cx="22" cy="24"/>
              </a:xfrm>
              <a:custGeom>
                <a:avLst/>
                <a:gdLst>
                  <a:gd name="T0" fmla="*/ 19 w 22"/>
                  <a:gd name="T1" fmla="*/ 19 h 24"/>
                  <a:gd name="T2" fmla="*/ 15 w 22"/>
                  <a:gd name="T3" fmla="*/ 19 h 24"/>
                  <a:gd name="T4" fmla="*/ 12 w 22"/>
                  <a:gd name="T5" fmla="*/ 24 h 24"/>
                  <a:gd name="T6" fmla="*/ 7 w 22"/>
                  <a:gd name="T7" fmla="*/ 16 h 24"/>
                  <a:gd name="T8" fmla="*/ 3 w 22"/>
                  <a:gd name="T9" fmla="*/ 19 h 24"/>
                  <a:gd name="T10" fmla="*/ 5 w 22"/>
                  <a:gd name="T11" fmla="*/ 12 h 24"/>
                  <a:gd name="T12" fmla="*/ 0 w 22"/>
                  <a:gd name="T13" fmla="*/ 9 h 24"/>
                  <a:gd name="T14" fmla="*/ 5 w 22"/>
                  <a:gd name="T15" fmla="*/ 7 h 24"/>
                  <a:gd name="T16" fmla="*/ 5 w 22"/>
                  <a:gd name="T17" fmla="*/ 2 h 24"/>
                  <a:gd name="T18" fmla="*/ 10 w 22"/>
                  <a:gd name="T19" fmla="*/ 5 h 24"/>
                  <a:gd name="T20" fmla="*/ 12 w 22"/>
                  <a:gd name="T21" fmla="*/ 0 h 24"/>
                  <a:gd name="T22" fmla="*/ 15 w 22"/>
                  <a:gd name="T23" fmla="*/ 5 h 24"/>
                  <a:gd name="T24" fmla="*/ 19 w 22"/>
                  <a:gd name="T25" fmla="*/ 5 h 24"/>
                  <a:gd name="T26" fmla="*/ 17 w 22"/>
                  <a:gd name="T27" fmla="*/ 9 h 24"/>
                  <a:gd name="T28" fmla="*/ 22 w 22"/>
                  <a:gd name="T29" fmla="*/ 12 h 24"/>
                  <a:gd name="T30" fmla="*/ 19 w 22"/>
                  <a:gd name="T31" fmla="*/ 14 h 24"/>
                  <a:gd name="T32" fmla="*/ 19 w 22"/>
                  <a:gd name="T33" fmla="*/ 19 h 24"/>
                  <a:gd name="T34" fmla="*/ 12 w 22"/>
                  <a:gd name="T35" fmla="*/ 21 h 24"/>
                  <a:gd name="T36" fmla="*/ 15 w 22"/>
                  <a:gd name="T37" fmla="*/ 16 h 24"/>
                  <a:gd name="T38" fmla="*/ 19 w 22"/>
                  <a:gd name="T39" fmla="*/ 19 h 24"/>
                  <a:gd name="T40" fmla="*/ 17 w 22"/>
                  <a:gd name="T41" fmla="*/ 14 h 24"/>
                  <a:gd name="T42" fmla="*/ 22 w 22"/>
                  <a:gd name="T43" fmla="*/ 12 h 24"/>
                  <a:gd name="T44" fmla="*/ 17 w 22"/>
                  <a:gd name="T45" fmla="*/ 9 h 24"/>
                  <a:gd name="T46" fmla="*/ 19 w 22"/>
                  <a:gd name="T47" fmla="*/ 5 h 24"/>
                  <a:gd name="T48" fmla="*/ 15 w 22"/>
                  <a:gd name="T49" fmla="*/ 5 h 24"/>
                  <a:gd name="T50" fmla="*/ 12 w 22"/>
                  <a:gd name="T51" fmla="*/ 2 h 24"/>
                  <a:gd name="T52" fmla="*/ 10 w 22"/>
                  <a:gd name="T53" fmla="*/ 5 h 24"/>
                  <a:gd name="T54" fmla="*/ 5 w 22"/>
                  <a:gd name="T55" fmla="*/ 2 h 24"/>
                  <a:gd name="T56" fmla="*/ 7 w 22"/>
                  <a:gd name="T57" fmla="*/ 9 h 24"/>
                  <a:gd name="T58" fmla="*/ 3 w 22"/>
                  <a:gd name="T59" fmla="*/ 9 h 24"/>
                  <a:gd name="T60" fmla="*/ 7 w 22"/>
                  <a:gd name="T61" fmla="*/ 12 h 24"/>
                  <a:gd name="T62" fmla="*/ 5 w 22"/>
                  <a:gd name="T63" fmla="*/ 16 h 24"/>
                  <a:gd name="T64" fmla="*/ 10 w 22"/>
                  <a:gd name="T65" fmla="*/ 16 h 24"/>
                  <a:gd name="T66" fmla="*/ 12 w 22"/>
                  <a:gd name="T6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24">
                    <a:moveTo>
                      <a:pt x="19" y="19"/>
                    </a:moveTo>
                    <a:lnTo>
                      <a:pt x="15" y="19"/>
                    </a:lnTo>
                    <a:lnTo>
                      <a:pt x="12" y="24"/>
                    </a:lnTo>
                    <a:lnTo>
                      <a:pt x="7" y="16"/>
                    </a:lnTo>
                    <a:lnTo>
                      <a:pt x="3" y="19"/>
                    </a:lnTo>
                    <a:lnTo>
                      <a:pt x="5" y="12"/>
                    </a:lnTo>
                    <a:lnTo>
                      <a:pt x="0" y="9"/>
                    </a:lnTo>
                    <a:lnTo>
                      <a:pt x="5" y="7"/>
                    </a:lnTo>
                    <a:lnTo>
                      <a:pt x="5" y="2"/>
                    </a:lnTo>
                    <a:lnTo>
                      <a:pt x="10" y="5"/>
                    </a:lnTo>
                    <a:lnTo>
                      <a:pt x="12" y="0"/>
                    </a:lnTo>
                    <a:lnTo>
                      <a:pt x="15" y="5"/>
                    </a:lnTo>
                    <a:lnTo>
                      <a:pt x="19" y="5"/>
                    </a:lnTo>
                    <a:lnTo>
                      <a:pt x="17" y="9"/>
                    </a:lnTo>
                    <a:lnTo>
                      <a:pt x="22" y="12"/>
                    </a:lnTo>
                    <a:lnTo>
                      <a:pt x="19" y="14"/>
                    </a:lnTo>
                    <a:lnTo>
                      <a:pt x="19" y="19"/>
                    </a:lnTo>
                    <a:close/>
                    <a:moveTo>
                      <a:pt x="12" y="21"/>
                    </a:moveTo>
                    <a:lnTo>
                      <a:pt x="15" y="16"/>
                    </a:lnTo>
                    <a:lnTo>
                      <a:pt x="19" y="19"/>
                    </a:lnTo>
                    <a:lnTo>
                      <a:pt x="17" y="14"/>
                    </a:lnTo>
                    <a:lnTo>
                      <a:pt x="22" y="12"/>
                    </a:lnTo>
                    <a:lnTo>
                      <a:pt x="17" y="9"/>
                    </a:lnTo>
                    <a:lnTo>
                      <a:pt x="19" y="5"/>
                    </a:lnTo>
                    <a:lnTo>
                      <a:pt x="15" y="5"/>
                    </a:lnTo>
                    <a:lnTo>
                      <a:pt x="12" y="2"/>
                    </a:lnTo>
                    <a:lnTo>
                      <a:pt x="10" y="5"/>
                    </a:lnTo>
                    <a:lnTo>
                      <a:pt x="5" y="2"/>
                    </a:lnTo>
                    <a:lnTo>
                      <a:pt x="7" y="9"/>
                    </a:lnTo>
                    <a:lnTo>
                      <a:pt x="3" y="9"/>
                    </a:lnTo>
                    <a:lnTo>
                      <a:pt x="7" y="12"/>
                    </a:lnTo>
                    <a:lnTo>
                      <a:pt x="5" y="16"/>
                    </a:lnTo>
                    <a:lnTo>
                      <a:pt x="10" y="16"/>
                    </a:lnTo>
                    <a:lnTo>
                      <a:pt x="12"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4" name="Freeform 276">
                <a:extLst>
                  <a:ext uri="{FF2B5EF4-FFF2-40B4-BE49-F238E27FC236}">
                    <a16:creationId xmlns:a16="http://schemas.microsoft.com/office/drawing/2014/main" id="{7BDC2966-61B4-42B6-BA8D-27551810D01E}"/>
                  </a:ext>
                </a:extLst>
              </p:cNvPr>
              <p:cNvSpPr>
                <a:spLocks noEditPoints="1"/>
              </p:cNvSpPr>
              <p:nvPr/>
            </p:nvSpPr>
            <p:spPr bwMode="auto">
              <a:xfrm>
                <a:off x="5555" y="1689"/>
                <a:ext cx="9" cy="19"/>
              </a:xfrm>
              <a:custGeom>
                <a:avLst/>
                <a:gdLst>
                  <a:gd name="T0" fmla="*/ 9 w 9"/>
                  <a:gd name="T1" fmla="*/ 12 h 19"/>
                  <a:gd name="T2" fmla="*/ 0 w 9"/>
                  <a:gd name="T3" fmla="*/ 19 h 19"/>
                  <a:gd name="T4" fmla="*/ 0 w 9"/>
                  <a:gd name="T5" fmla="*/ 7 h 19"/>
                  <a:gd name="T6" fmla="*/ 9 w 9"/>
                  <a:gd name="T7" fmla="*/ 0 h 19"/>
                  <a:gd name="T8" fmla="*/ 9 w 9"/>
                  <a:gd name="T9" fmla="*/ 12 h 19"/>
                  <a:gd name="T10" fmla="*/ 0 w 9"/>
                  <a:gd name="T11" fmla="*/ 16 h 19"/>
                  <a:gd name="T12" fmla="*/ 9 w 9"/>
                  <a:gd name="T13" fmla="*/ 12 h 19"/>
                  <a:gd name="T14" fmla="*/ 9 w 9"/>
                  <a:gd name="T15" fmla="*/ 2 h 19"/>
                  <a:gd name="T16" fmla="*/ 0 w 9"/>
                  <a:gd name="T17" fmla="*/ 7 h 19"/>
                  <a:gd name="T18" fmla="*/ 0 w 9"/>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2"/>
                    </a:moveTo>
                    <a:lnTo>
                      <a:pt x="0" y="19"/>
                    </a:lnTo>
                    <a:lnTo>
                      <a:pt x="0" y="7"/>
                    </a:lnTo>
                    <a:lnTo>
                      <a:pt x="9" y="0"/>
                    </a:lnTo>
                    <a:lnTo>
                      <a:pt x="9" y="12"/>
                    </a:lnTo>
                    <a:close/>
                    <a:moveTo>
                      <a:pt x="0" y="16"/>
                    </a:moveTo>
                    <a:lnTo>
                      <a:pt x="9" y="12"/>
                    </a:lnTo>
                    <a:lnTo>
                      <a:pt x="9" y="2"/>
                    </a:lnTo>
                    <a:lnTo>
                      <a:pt x="0"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5" name="Freeform 277">
                <a:extLst>
                  <a:ext uri="{FF2B5EF4-FFF2-40B4-BE49-F238E27FC236}">
                    <a16:creationId xmlns:a16="http://schemas.microsoft.com/office/drawing/2014/main" id="{123E7742-229D-4E2E-8B10-1AC82F770DBD}"/>
                  </a:ext>
                </a:extLst>
              </p:cNvPr>
              <p:cNvSpPr>
                <a:spLocks/>
              </p:cNvSpPr>
              <p:nvPr/>
            </p:nvSpPr>
            <p:spPr bwMode="auto">
              <a:xfrm>
                <a:off x="5509" y="1720"/>
                <a:ext cx="60" cy="33"/>
              </a:xfrm>
              <a:custGeom>
                <a:avLst/>
                <a:gdLst>
                  <a:gd name="T0" fmla="*/ 60 w 60"/>
                  <a:gd name="T1" fmla="*/ 33 h 33"/>
                  <a:gd name="T2" fmla="*/ 60 w 60"/>
                  <a:gd name="T3" fmla="*/ 33 h 33"/>
                  <a:gd name="T4" fmla="*/ 0 w 60"/>
                  <a:gd name="T5" fmla="*/ 0 h 33"/>
                  <a:gd name="T6" fmla="*/ 0 w 60"/>
                  <a:gd name="T7" fmla="*/ 0 h 33"/>
                  <a:gd name="T8" fmla="*/ 60 w 60"/>
                  <a:gd name="T9" fmla="*/ 33 h 33"/>
                </a:gdLst>
                <a:ahLst/>
                <a:cxnLst>
                  <a:cxn ang="0">
                    <a:pos x="T0" y="T1"/>
                  </a:cxn>
                  <a:cxn ang="0">
                    <a:pos x="T2" y="T3"/>
                  </a:cxn>
                  <a:cxn ang="0">
                    <a:pos x="T4" y="T5"/>
                  </a:cxn>
                  <a:cxn ang="0">
                    <a:pos x="T6" y="T7"/>
                  </a:cxn>
                  <a:cxn ang="0">
                    <a:pos x="T8" y="T9"/>
                  </a:cxn>
                </a:cxnLst>
                <a:rect l="0" t="0" r="r" b="b"/>
                <a:pathLst>
                  <a:path w="60" h="33">
                    <a:moveTo>
                      <a:pt x="60" y="33"/>
                    </a:moveTo>
                    <a:lnTo>
                      <a:pt x="60" y="33"/>
                    </a:lnTo>
                    <a:lnTo>
                      <a:pt x="0" y="0"/>
                    </a:lnTo>
                    <a:lnTo>
                      <a:pt x="0" y="0"/>
                    </a:lnTo>
                    <a:lnTo>
                      <a:pt x="60"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6" name="Freeform 278">
                <a:extLst>
                  <a:ext uri="{FF2B5EF4-FFF2-40B4-BE49-F238E27FC236}">
                    <a16:creationId xmlns:a16="http://schemas.microsoft.com/office/drawing/2014/main" id="{C1131BCB-DE28-4E65-8DAA-559035780ED7}"/>
                  </a:ext>
                </a:extLst>
              </p:cNvPr>
              <p:cNvSpPr>
                <a:spLocks noEditPoints="1"/>
              </p:cNvSpPr>
              <p:nvPr/>
            </p:nvSpPr>
            <p:spPr bwMode="auto">
              <a:xfrm>
                <a:off x="5493" y="1710"/>
                <a:ext cx="19" cy="12"/>
              </a:xfrm>
              <a:custGeom>
                <a:avLst/>
                <a:gdLst>
                  <a:gd name="T0" fmla="*/ 19 w 19"/>
                  <a:gd name="T1" fmla="*/ 12 h 12"/>
                  <a:gd name="T2" fmla="*/ 7 w 19"/>
                  <a:gd name="T3" fmla="*/ 10 h 12"/>
                  <a:gd name="T4" fmla="*/ 0 w 19"/>
                  <a:gd name="T5" fmla="*/ 0 h 12"/>
                  <a:gd name="T6" fmla="*/ 12 w 19"/>
                  <a:gd name="T7" fmla="*/ 0 h 12"/>
                  <a:gd name="T8" fmla="*/ 19 w 19"/>
                  <a:gd name="T9" fmla="*/ 12 h 12"/>
                  <a:gd name="T10" fmla="*/ 7 w 19"/>
                  <a:gd name="T11" fmla="*/ 10 h 12"/>
                  <a:gd name="T12" fmla="*/ 16 w 19"/>
                  <a:gd name="T13" fmla="*/ 10 h 12"/>
                  <a:gd name="T14" fmla="*/ 12 w 19"/>
                  <a:gd name="T15" fmla="*/ 2 h 12"/>
                  <a:gd name="T16" fmla="*/ 2 w 19"/>
                  <a:gd name="T17" fmla="*/ 2 h 12"/>
                  <a:gd name="T18" fmla="*/ 7 w 19"/>
                  <a:gd name="T1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12"/>
                    </a:moveTo>
                    <a:lnTo>
                      <a:pt x="7" y="10"/>
                    </a:lnTo>
                    <a:lnTo>
                      <a:pt x="0" y="0"/>
                    </a:lnTo>
                    <a:lnTo>
                      <a:pt x="12" y="0"/>
                    </a:lnTo>
                    <a:lnTo>
                      <a:pt x="19" y="12"/>
                    </a:lnTo>
                    <a:close/>
                    <a:moveTo>
                      <a:pt x="7" y="10"/>
                    </a:moveTo>
                    <a:lnTo>
                      <a:pt x="16" y="10"/>
                    </a:lnTo>
                    <a:lnTo>
                      <a:pt x="12" y="2"/>
                    </a:lnTo>
                    <a:lnTo>
                      <a:pt x="2" y="2"/>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7" name="Freeform 279">
                <a:extLst>
                  <a:ext uri="{FF2B5EF4-FFF2-40B4-BE49-F238E27FC236}">
                    <a16:creationId xmlns:a16="http://schemas.microsoft.com/office/drawing/2014/main" id="{AF41F17A-1CF1-4418-9906-0AC78108B415}"/>
                  </a:ext>
                </a:extLst>
              </p:cNvPr>
              <p:cNvSpPr>
                <a:spLocks/>
              </p:cNvSpPr>
              <p:nvPr/>
            </p:nvSpPr>
            <p:spPr bwMode="auto">
              <a:xfrm>
                <a:off x="5505" y="1722"/>
                <a:ext cx="9" cy="5"/>
              </a:xfrm>
              <a:custGeom>
                <a:avLst/>
                <a:gdLst>
                  <a:gd name="T0" fmla="*/ 9 w 9"/>
                  <a:gd name="T1" fmla="*/ 2 h 5"/>
                  <a:gd name="T2" fmla="*/ 0 w 9"/>
                  <a:gd name="T3" fmla="*/ 5 h 5"/>
                  <a:gd name="T4" fmla="*/ 0 w 9"/>
                  <a:gd name="T5" fmla="*/ 2 h 5"/>
                  <a:gd name="T6" fmla="*/ 9 w 9"/>
                  <a:gd name="T7" fmla="*/ 0 h 5"/>
                  <a:gd name="T8" fmla="*/ 9 w 9"/>
                  <a:gd name="T9" fmla="*/ 2 h 5"/>
                </a:gdLst>
                <a:ahLst/>
                <a:cxnLst>
                  <a:cxn ang="0">
                    <a:pos x="T0" y="T1"/>
                  </a:cxn>
                  <a:cxn ang="0">
                    <a:pos x="T2" y="T3"/>
                  </a:cxn>
                  <a:cxn ang="0">
                    <a:pos x="T4" y="T5"/>
                  </a:cxn>
                  <a:cxn ang="0">
                    <a:pos x="T6" y="T7"/>
                  </a:cxn>
                  <a:cxn ang="0">
                    <a:pos x="T8" y="T9"/>
                  </a:cxn>
                </a:cxnLst>
                <a:rect l="0" t="0" r="r" b="b"/>
                <a:pathLst>
                  <a:path w="9" h="5">
                    <a:moveTo>
                      <a:pt x="9" y="2"/>
                    </a:moveTo>
                    <a:lnTo>
                      <a:pt x="0" y="5"/>
                    </a:lnTo>
                    <a:lnTo>
                      <a:pt x="0" y="2"/>
                    </a:lnTo>
                    <a:lnTo>
                      <a:pt x="9" y="0"/>
                    </a:ln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8" name="Freeform 280">
                <a:extLst>
                  <a:ext uri="{FF2B5EF4-FFF2-40B4-BE49-F238E27FC236}">
                    <a16:creationId xmlns:a16="http://schemas.microsoft.com/office/drawing/2014/main" id="{1FD86179-96DB-4ABE-9C49-42D1FE715222}"/>
                  </a:ext>
                </a:extLst>
              </p:cNvPr>
              <p:cNvSpPr>
                <a:spLocks/>
              </p:cNvSpPr>
              <p:nvPr/>
            </p:nvSpPr>
            <p:spPr bwMode="auto">
              <a:xfrm>
                <a:off x="5514" y="1727"/>
                <a:ext cx="10" cy="4"/>
              </a:xfrm>
              <a:custGeom>
                <a:avLst/>
                <a:gdLst>
                  <a:gd name="T0" fmla="*/ 10 w 10"/>
                  <a:gd name="T1" fmla="*/ 0 h 4"/>
                  <a:gd name="T2" fmla="*/ 2 w 10"/>
                  <a:gd name="T3" fmla="*/ 4 h 4"/>
                  <a:gd name="T4" fmla="*/ 0 w 10"/>
                  <a:gd name="T5" fmla="*/ 2 h 4"/>
                  <a:gd name="T6" fmla="*/ 7 w 10"/>
                  <a:gd name="T7" fmla="*/ 0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2" y="4"/>
                    </a:lnTo>
                    <a:lnTo>
                      <a:pt x="0" y="2"/>
                    </a:lnTo>
                    <a:lnTo>
                      <a:pt x="7"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09" name="Freeform 281">
                <a:extLst>
                  <a:ext uri="{FF2B5EF4-FFF2-40B4-BE49-F238E27FC236}">
                    <a16:creationId xmlns:a16="http://schemas.microsoft.com/office/drawing/2014/main" id="{CEACF60F-3D24-4300-8C27-4C212A4FA55B}"/>
                  </a:ext>
                </a:extLst>
              </p:cNvPr>
              <p:cNvSpPr>
                <a:spLocks/>
              </p:cNvSpPr>
              <p:nvPr/>
            </p:nvSpPr>
            <p:spPr bwMode="auto">
              <a:xfrm>
                <a:off x="5512" y="1712"/>
                <a:ext cx="2" cy="10"/>
              </a:xfrm>
              <a:custGeom>
                <a:avLst/>
                <a:gdLst>
                  <a:gd name="T0" fmla="*/ 2 w 2"/>
                  <a:gd name="T1" fmla="*/ 10 h 10"/>
                  <a:gd name="T2" fmla="*/ 2 w 2"/>
                  <a:gd name="T3" fmla="*/ 10 h 10"/>
                  <a:gd name="T4" fmla="*/ 0 w 2"/>
                  <a:gd name="T5" fmla="*/ 0 h 10"/>
                  <a:gd name="T6" fmla="*/ 0 w 2"/>
                  <a:gd name="T7" fmla="*/ 0 h 10"/>
                  <a:gd name="T8" fmla="*/ 2 w 2"/>
                  <a:gd name="T9" fmla="*/ 10 h 10"/>
                </a:gdLst>
                <a:ahLst/>
                <a:cxnLst>
                  <a:cxn ang="0">
                    <a:pos x="T0" y="T1"/>
                  </a:cxn>
                  <a:cxn ang="0">
                    <a:pos x="T2" y="T3"/>
                  </a:cxn>
                  <a:cxn ang="0">
                    <a:pos x="T4" y="T5"/>
                  </a:cxn>
                  <a:cxn ang="0">
                    <a:pos x="T6" y="T7"/>
                  </a:cxn>
                  <a:cxn ang="0">
                    <a:pos x="T8" y="T9"/>
                  </a:cxn>
                </a:cxnLst>
                <a:rect l="0" t="0" r="r" b="b"/>
                <a:pathLst>
                  <a:path w="2" h="10">
                    <a:moveTo>
                      <a:pt x="2" y="10"/>
                    </a:moveTo>
                    <a:lnTo>
                      <a:pt x="2" y="10"/>
                    </a:lnTo>
                    <a:lnTo>
                      <a:pt x="0" y="0"/>
                    </a:lnTo>
                    <a:lnTo>
                      <a:pt x="0"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0" name="Freeform 282">
                <a:extLst>
                  <a:ext uri="{FF2B5EF4-FFF2-40B4-BE49-F238E27FC236}">
                    <a16:creationId xmlns:a16="http://schemas.microsoft.com/office/drawing/2014/main" id="{C28A2F47-7C2E-47C5-B554-0D999D6E9919}"/>
                  </a:ext>
                </a:extLst>
              </p:cNvPr>
              <p:cNvSpPr>
                <a:spLocks/>
              </p:cNvSpPr>
              <p:nvPr/>
            </p:nvSpPr>
            <p:spPr bwMode="auto">
              <a:xfrm>
                <a:off x="5521" y="1720"/>
                <a:ext cx="3" cy="7"/>
              </a:xfrm>
              <a:custGeom>
                <a:avLst/>
                <a:gdLst>
                  <a:gd name="T0" fmla="*/ 3 w 3"/>
                  <a:gd name="T1" fmla="*/ 7 h 7"/>
                  <a:gd name="T2" fmla="*/ 0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1" name="Freeform 283">
                <a:extLst>
                  <a:ext uri="{FF2B5EF4-FFF2-40B4-BE49-F238E27FC236}">
                    <a16:creationId xmlns:a16="http://schemas.microsoft.com/office/drawing/2014/main" id="{C469F0E7-85FA-4B7D-9E35-5F29501A6D1E}"/>
                  </a:ext>
                </a:extLst>
              </p:cNvPr>
              <p:cNvSpPr>
                <a:spLocks noEditPoints="1"/>
              </p:cNvSpPr>
              <p:nvPr/>
            </p:nvSpPr>
            <p:spPr bwMode="auto">
              <a:xfrm>
                <a:off x="5567" y="1750"/>
                <a:ext cx="19" cy="12"/>
              </a:xfrm>
              <a:custGeom>
                <a:avLst/>
                <a:gdLst>
                  <a:gd name="T0" fmla="*/ 19 w 19"/>
                  <a:gd name="T1" fmla="*/ 12 h 12"/>
                  <a:gd name="T2" fmla="*/ 7 w 19"/>
                  <a:gd name="T3" fmla="*/ 12 h 12"/>
                  <a:gd name="T4" fmla="*/ 0 w 19"/>
                  <a:gd name="T5" fmla="*/ 0 h 12"/>
                  <a:gd name="T6" fmla="*/ 12 w 19"/>
                  <a:gd name="T7" fmla="*/ 0 h 12"/>
                  <a:gd name="T8" fmla="*/ 19 w 19"/>
                  <a:gd name="T9" fmla="*/ 12 h 12"/>
                  <a:gd name="T10" fmla="*/ 7 w 19"/>
                  <a:gd name="T11" fmla="*/ 10 h 12"/>
                  <a:gd name="T12" fmla="*/ 16 w 19"/>
                  <a:gd name="T13" fmla="*/ 10 h 12"/>
                  <a:gd name="T14" fmla="*/ 12 w 19"/>
                  <a:gd name="T15" fmla="*/ 3 h 12"/>
                  <a:gd name="T16" fmla="*/ 2 w 19"/>
                  <a:gd name="T17" fmla="*/ 3 h 12"/>
                  <a:gd name="T18" fmla="*/ 7 w 19"/>
                  <a:gd name="T19"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2">
                    <a:moveTo>
                      <a:pt x="19" y="12"/>
                    </a:moveTo>
                    <a:lnTo>
                      <a:pt x="7" y="12"/>
                    </a:lnTo>
                    <a:lnTo>
                      <a:pt x="0" y="0"/>
                    </a:lnTo>
                    <a:lnTo>
                      <a:pt x="12" y="0"/>
                    </a:lnTo>
                    <a:lnTo>
                      <a:pt x="19" y="12"/>
                    </a:lnTo>
                    <a:close/>
                    <a:moveTo>
                      <a:pt x="7" y="10"/>
                    </a:moveTo>
                    <a:lnTo>
                      <a:pt x="16" y="10"/>
                    </a:lnTo>
                    <a:lnTo>
                      <a:pt x="12" y="3"/>
                    </a:lnTo>
                    <a:lnTo>
                      <a:pt x="2" y="3"/>
                    </a:lnTo>
                    <a:lnTo>
                      <a:pt x="7"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2" name="Freeform 284">
                <a:extLst>
                  <a:ext uri="{FF2B5EF4-FFF2-40B4-BE49-F238E27FC236}">
                    <a16:creationId xmlns:a16="http://schemas.microsoft.com/office/drawing/2014/main" id="{D6E58084-85A5-46C8-838C-B44B927CDCA4}"/>
                  </a:ext>
                </a:extLst>
              </p:cNvPr>
              <p:cNvSpPr>
                <a:spLocks/>
              </p:cNvSpPr>
              <p:nvPr/>
            </p:nvSpPr>
            <p:spPr bwMode="auto">
              <a:xfrm>
                <a:off x="5564" y="1748"/>
                <a:ext cx="3" cy="12"/>
              </a:xfrm>
              <a:custGeom>
                <a:avLst/>
                <a:gdLst>
                  <a:gd name="T0" fmla="*/ 3 w 3"/>
                  <a:gd name="T1" fmla="*/ 12 h 12"/>
                  <a:gd name="T2" fmla="*/ 3 w 3"/>
                  <a:gd name="T3" fmla="*/ 12 h 12"/>
                  <a:gd name="T4" fmla="*/ 0 w 3"/>
                  <a:gd name="T5" fmla="*/ 2 h 12"/>
                  <a:gd name="T6" fmla="*/ 0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3" y="12"/>
                    </a:lnTo>
                    <a:lnTo>
                      <a:pt x="0" y="2"/>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3" name="Freeform 285">
                <a:extLst>
                  <a:ext uri="{FF2B5EF4-FFF2-40B4-BE49-F238E27FC236}">
                    <a16:creationId xmlns:a16="http://schemas.microsoft.com/office/drawing/2014/main" id="{758DEE35-9121-4B45-AFEA-935F66C8094A}"/>
                  </a:ext>
                </a:extLst>
              </p:cNvPr>
              <p:cNvSpPr>
                <a:spLocks/>
              </p:cNvSpPr>
              <p:nvPr/>
            </p:nvSpPr>
            <p:spPr bwMode="auto">
              <a:xfrm>
                <a:off x="5555" y="1746"/>
                <a:ext cx="2" cy="7"/>
              </a:xfrm>
              <a:custGeom>
                <a:avLst/>
                <a:gdLst>
                  <a:gd name="T0" fmla="*/ 2 w 2"/>
                  <a:gd name="T1" fmla="*/ 7 h 7"/>
                  <a:gd name="T2" fmla="*/ 2 w 2"/>
                  <a:gd name="T3" fmla="*/ 7 h 7"/>
                  <a:gd name="T4" fmla="*/ 0 w 2"/>
                  <a:gd name="T5" fmla="*/ 0 h 7"/>
                  <a:gd name="T6" fmla="*/ 2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2"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4" name="Freeform 286">
                <a:extLst>
                  <a:ext uri="{FF2B5EF4-FFF2-40B4-BE49-F238E27FC236}">
                    <a16:creationId xmlns:a16="http://schemas.microsoft.com/office/drawing/2014/main" id="{5D02AB15-8DB8-4972-86BA-C897DDB848F7}"/>
                  </a:ext>
                </a:extLst>
              </p:cNvPr>
              <p:cNvSpPr>
                <a:spLocks/>
              </p:cNvSpPr>
              <p:nvPr/>
            </p:nvSpPr>
            <p:spPr bwMode="auto">
              <a:xfrm>
                <a:off x="5564" y="1746"/>
                <a:ext cx="10" cy="4"/>
              </a:xfrm>
              <a:custGeom>
                <a:avLst/>
                <a:gdLst>
                  <a:gd name="T0" fmla="*/ 10 w 10"/>
                  <a:gd name="T1" fmla="*/ 0 h 4"/>
                  <a:gd name="T2" fmla="*/ 0 w 10"/>
                  <a:gd name="T3" fmla="*/ 4 h 4"/>
                  <a:gd name="T4" fmla="*/ 0 w 10"/>
                  <a:gd name="T5" fmla="*/ 2 h 4"/>
                  <a:gd name="T6" fmla="*/ 10 w 10"/>
                  <a:gd name="T7" fmla="*/ 0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0" y="4"/>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5" name="Freeform 287">
                <a:extLst>
                  <a:ext uri="{FF2B5EF4-FFF2-40B4-BE49-F238E27FC236}">
                    <a16:creationId xmlns:a16="http://schemas.microsoft.com/office/drawing/2014/main" id="{FBDE3649-B549-4DCB-A598-1329370F50F8}"/>
                  </a:ext>
                </a:extLst>
              </p:cNvPr>
              <p:cNvSpPr>
                <a:spLocks/>
              </p:cNvSpPr>
              <p:nvPr/>
            </p:nvSpPr>
            <p:spPr bwMode="auto">
              <a:xfrm>
                <a:off x="5555" y="1741"/>
                <a:ext cx="9" cy="5"/>
              </a:xfrm>
              <a:custGeom>
                <a:avLst/>
                <a:gdLst>
                  <a:gd name="T0" fmla="*/ 9 w 9"/>
                  <a:gd name="T1" fmla="*/ 2 h 5"/>
                  <a:gd name="T2" fmla="*/ 2 w 9"/>
                  <a:gd name="T3" fmla="*/ 5 h 5"/>
                  <a:gd name="T4" fmla="*/ 0 w 9"/>
                  <a:gd name="T5" fmla="*/ 5 h 5"/>
                  <a:gd name="T6" fmla="*/ 7 w 9"/>
                  <a:gd name="T7" fmla="*/ 0 h 5"/>
                  <a:gd name="T8" fmla="*/ 9 w 9"/>
                  <a:gd name="T9" fmla="*/ 2 h 5"/>
                </a:gdLst>
                <a:ahLst/>
                <a:cxnLst>
                  <a:cxn ang="0">
                    <a:pos x="T0" y="T1"/>
                  </a:cxn>
                  <a:cxn ang="0">
                    <a:pos x="T2" y="T3"/>
                  </a:cxn>
                  <a:cxn ang="0">
                    <a:pos x="T4" y="T5"/>
                  </a:cxn>
                  <a:cxn ang="0">
                    <a:pos x="T6" y="T7"/>
                  </a:cxn>
                  <a:cxn ang="0">
                    <a:pos x="T8" y="T9"/>
                  </a:cxn>
                </a:cxnLst>
                <a:rect l="0" t="0" r="r" b="b"/>
                <a:pathLst>
                  <a:path w="9" h="5">
                    <a:moveTo>
                      <a:pt x="9" y="2"/>
                    </a:moveTo>
                    <a:lnTo>
                      <a:pt x="2" y="5"/>
                    </a:lnTo>
                    <a:lnTo>
                      <a:pt x="0" y="5"/>
                    </a:lnTo>
                    <a:lnTo>
                      <a:pt x="7" y="0"/>
                    </a:lnTo>
                    <a:lnTo>
                      <a:pt x="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6" name="Freeform 288">
                <a:extLst>
                  <a:ext uri="{FF2B5EF4-FFF2-40B4-BE49-F238E27FC236}">
                    <a16:creationId xmlns:a16="http://schemas.microsoft.com/office/drawing/2014/main" id="{20044091-E7C5-4FEE-96A4-AEBFE637E401}"/>
                  </a:ext>
                </a:extLst>
              </p:cNvPr>
              <p:cNvSpPr>
                <a:spLocks/>
              </p:cNvSpPr>
              <p:nvPr/>
            </p:nvSpPr>
            <p:spPr bwMode="auto">
              <a:xfrm>
                <a:off x="5524" y="1705"/>
                <a:ext cx="33" cy="62"/>
              </a:xfrm>
              <a:custGeom>
                <a:avLst/>
                <a:gdLst>
                  <a:gd name="T0" fmla="*/ 33 w 33"/>
                  <a:gd name="T1" fmla="*/ 0 h 62"/>
                  <a:gd name="T2" fmla="*/ 0 w 33"/>
                  <a:gd name="T3" fmla="*/ 62 h 62"/>
                  <a:gd name="T4" fmla="*/ 0 w 33"/>
                  <a:gd name="T5" fmla="*/ 60 h 62"/>
                  <a:gd name="T6" fmla="*/ 31 w 33"/>
                  <a:gd name="T7" fmla="*/ 0 h 62"/>
                  <a:gd name="T8" fmla="*/ 33 w 33"/>
                  <a:gd name="T9" fmla="*/ 0 h 62"/>
                </a:gdLst>
                <a:ahLst/>
                <a:cxnLst>
                  <a:cxn ang="0">
                    <a:pos x="T0" y="T1"/>
                  </a:cxn>
                  <a:cxn ang="0">
                    <a:pos x="T2" y="T3"/>
                  </a:cxn>
                  <a:cxn ang="0">
                    <a:pos x="T4" y="T5"/>
                  </a:cxn>
                  <a:cxn ang="0">
                    <a:pos x="T6" y="T7"/>
                  </a:cxn>
                  <a:cxn ang="0">
                    <a:pos x="T8" y="T9"/>
                  </a:cxn>
                </a:cxnLst>
                <a:rect l="0" t="0" r="r" b="b"/>
                <a:pathLst>
                  <a:path w="33" h="62">
                    <a:moveTo>
                      <a:pt x="33" y="0"/>
                    </a:moveTo>
                    <a:lnTo>
                      <a:pt x="0" y="62"/>
                    </a:lnTo>
                    <a:lnTo>
                      <a:pt x="0" y="60"/>
                    </a:lnTo>
                    <a:lnTo>
                      <a:pt x="31" y="0"/>
                    </a:lnTo>
                    <a:lnTo>
                      <a:pt x="3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7" name="Freeform 289">
                <a:extLst>
                  <a:ext uri="{FF2B5EF4-FFF2-40B4-BE49-F238E27FC236}">
                    <a16:creationId xmlns:a16="http://schemas.microsoft.com/office/drawing/2014/main" id="{42C10667-3C1E-48B3-B550-939ABA47C6BA}"/>
                  </a:ext>
                </a:extLst>
              </p:cNvPr>
              <p:cNvSpPr>
                <a:spLocks noEditPoints="1"/>
              </p:cNvSpPr>
              <p:nvPr/>
            </p:nvSpPr>
            <p:spPr bwMode="auto">
              <a:xfrm>
                <a:off x="5514" y="1765"/>
                <a:ext cx="10" cy="19"/>
              </a:xfrm>
              <a:custGeom>
                <a:avLst/>
                <a:gdLst>
                  <a:gd name="T0" fmla="*/ 10 w 10"/>
                  <a:gd name="T1" fmla="*/ 12 h 19"/>
                  <a:gd name="T2" fmla="*/ 0 w 10"/>
                  <a:gd name="T3" fmla="*/ 19 h 19"/>
                  <a:gd name="T4" fmla="*/ 0 w 10"/>
                  <a:gd name="T5" fmla="*/ 7 h 19"/>
                  <a:gd name="T6" fmla="*/ 10 w 10"/>
                  <a:gd name="T7" fmla="*/ 0 h 19"/>
                  <a:gd name="T8" fmla="*/ 10 w 10"/>
                  <a:gd name="T9" fmla="*/ 12 h 19"/>
                  <a:gd name="T10" fmla="*/ 0 w 10"/>
                  <a:gd name="T11" fmla="*/ 16 h 19"/>
                  <a:gd name="T12" fmla="*/ 10 w 10"/>
                  <a:gd name="T13" fmla="*/ 9 h 19"/>
                  <a:gd name="T14" fmla="*/ 10 w 10"/>
                  <a:gd name="T15" fmla="*/ 2 h 19"/>
                  <a:gd name="T16" fmla="*/ 0 w 10"/>
                  <a:gd name="T17" fmla="*/ 7 h 19"/>
                  <a:gd name="T18" fmla="*/ 0 w 10"/>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2"/>
                    </a:moveTo>
                    <a:lnTo>
                      <a:pt x="0" y="19"/>
                    </a:lnTo>
                    <a:lnTo>
                      <a:pt x="0" y="7"/>
                    </a:lnTo>
                    <a:lnTo>
                      <a:pt x="10" y="0"/>
                    </a:lnTo>
                    <a:lnTo>
                      <a:pt x="10" y="12"/>
                    </a:lnTo>
                    <a:close/>
                    <a:moveTo>
                      <a:pt x="0" y="16"/>
                    </a:moveTo>
                    <a:lnTo>
                      <a:pt x="10" y="9"/>
                    </a:lnTo>
                    <a:lnTo>
                      <a:pt x="10" y="2"/>
                    </a:lnTo>
                    <a:lnTo>
                      <a:pt x="0"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8" name="Freeform 290">
                <a:extLst>
                  <a:ext uri="{FF2B5EF4-FFF2-40B4-BE49-F238E27FC236}">
                    <a16:creationId xmlns:a16="http://schemas.microsoft.com/office/drawing/2014/main" id="{9AE8CD21-83BB-4583-9ECD-CD7F9F21B5B5}"/>
                  </a:ext>
                </a:extLst>
              </p:cNvPr>
              <p:cNvSpPr>
                <a:spLocks/>
              </p:cNvSpPr>
              <p:nvPr/>
            </p:nvSpPr>
            <p:spPr bwMode="auto">
              <a:xfrm>
                <a:off x="5526" y="1760"/>
                <a:ext cx="2" cy="12"/>
              </a:xfrm>
              <a:custGeom>
                <a:avLst/>
                <a:gdLst>
                  <a:gd name="T0" fmla="*/ 2 w 2"/>
                  <a:gd name="T1" fmla="*/ 12 h 12"/>
                  <a:gd name="T2" fmla="*/ 2 w 2"/>
                  <a:gd name="T3" fmla="*/ 12 h 12"/>
                  <a:gd name="T4" fmla="*/ 0 w 2"/>
                  <a:gd name="T5" fmla="*/ 0 h 12"/>
                  <a:gd name="T6" fmla="*/ 0 w 2"/>
                  <a:gd name="T7" fmla="*/ 0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2" y="12"/>
                    </a:lnTo>
                    <a:lnTo>
                      <a:pt x="0" y="0"/>
                    </a:lnTo>
                    <a:lnTo>
                      <a:pt x="0" y="0"/>
                    </a:lnTo>
                    <a:lnTo>
                      <a:pt x="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19" name="Freeform 291">
                <a:extLst>
                  <a:ext uri="{FF2B5EF4-FFF2-40B4-BE49-F238E27FC236}">
                    <a16:creationId xmlns:a16="http://schemas.microsoft.com/office/drawing/2014/main" id="{849D200C-9F3A-440C-A7BB-786066CD4881}"/>
                  </a:ext>
                </a:extLst>
              </p:cNvPr>
              <p:cNvSpPr>
                <a:spLocks/>
              </p:cNvSpPr>
              <p:nvPr/>
            </p:nvSpPr>
            <p:spPr bwMode="auto">
              <a:xfrm>
                <a:off x="5528" y="1753"/>
                <a:ext cx="5" cy="7"/>
              </a:xfrm>
              <a:custGeom>
                <a:avLst/>
                <a:gdLst>
                  <a:gd name="T0" fmla="*/ 5 w 5"/>
                  <a:gd name="T1" fmla="*/ 7 h 7"/>
                  <a:gd name="T2" fmla="*/ 5 w 5"/>
                  <a:gd name="T3" fmla="*/ 7 h 7"/>
                  <a:gd name="T4" fmla="*/ 0 w 5"/>
                  <a:gd name="T5" fmla="*/ 0 h 7"/>
                  <a:gd name="T6" fmla="*/ 3 w 5"/>
                  <a:gd name="T7" fmla="*/ 0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5" y="7"/>
                    </a:lnTo>
                    <a:lnTo>
                      <a:pt x="0" y="0"/>
                    </a:lnTo>
                    <a:lnTo>
                      <a:pt x="3" y="0"/>
                    </a:lnTo>
                    <a:lnTo>
                      <a:pt x="5"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0" name="Freeform 292">
                <a:extLst>
                  <a:ext uri="{FF2B5EF4-FFF2-40B4-BE49-F238E27FC236}">
                    <a16:creationId xmlns:a16="http://schemas.microsoft.com/office/drawing/2014/main" id="{40535F68-7747-4DAA-BF1A-AA445EDD6578}"/>
                  </a:ext>
                </a:extLst>
              </p:cNvPr>
              <p:cNvSpPr>
                <a:spLocks/>
              </p:cNvSpPr>
              <p:nvPr/>
            </p:nvSpPr>
            <p:spPr bwMode="auto">
              <a:xfrm>
                <a:off x="5514" y="1760"/>
                <a:ext cx="12" cy="5"/>
              </a:xfrm>
              <a:custGeom>
                <a:avLst/>
                <a:gdLst>
                  <a:gd name="T0" fmla="*/ 12 w 12"/>
                  <a:gd name="T1" fmla="*/ 0 h 5"/>
                  <a:gd name="T2" fmla="*/ 2 w 12"/>
                  <a:gd name="T3" fmla="*/ 5 h 5"/>
                  <a:gd name="T4" fmla="*/ 0 w 12"/>
                  <a:gd name="T5" fmla="*/ 2 h 5"/>
                  <a:gd name="T6" fmla="*/ 12 w 12"/>
                  <a:gd name="T7" fmla="*/ 0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lnTo>
                      <a:pt x="2" y="5"/>
                    </a:lnTo>
                    <a:lnTo>
                      <a:pt x="0" y="2"/>
                    </a:lnTo>
                    <a:lnTo>
                      <a:pt x="12"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1" name="Freeform 293">
                <a:extLst>
                  <a:ext uri="{FF2B5EF4-FFF2-40B4-BE49-F238E27FC236}">
                    <a16:creationId xmlns:a16="http://schemas.microsoft.com/office/drawing/2014/main" id="{0620DFA4-E2EC-474C-BEA1-F39A1E537A17}"/>
                  </a:ext>
                </a:extLst>
              </p:cNvPr>
              <p:cNvSpPr>
                <a:spLocks/>
              </p:cNvSpPr>
              <p:nvPr/>
            </p:nvSpPr>
            <p:spPr bwMode="auto">
              <a:xfrm>
                <a:off x="5521" y="1753"/>
                <a:ext cx="10" cy="2"/>
              </a:xfrm>
              <a:custGeom>
                <a:avLst/>
                <a:gdLst>
                  <a:gd name="T0" fmla="*/ 10 w 10"/>
                  <a:gd name="T1" fmla="*/ 0 h 2"/>
                  <a:gd name="T2" fmla="*/ 3 w 10"/>
                  <a:gd name="T3" fmla="*/ 2 h 2"/>
                  <a:gd name="T4" fmla="*/ 0 w 10"/>
                  <a:gd name="T5" fmla="*/ 0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3" y="2"/>
                    </a:lnTo>
                    <a:lnTo>
                      <a:pt x="0" y="0"/>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2" name="Freeform 294">
                <a:extLst>
                  <a:ext uri="{FF2B5EF4-FFF2-40B4-BE49-F238E27FC236}">
                    <a16:creationId xmlns:a16="http://schemas.microsoft.com/office/drawing/2014/main" id="{6DCA2C14-54C2-4C91-B34E-31B414E95507}"/>
                  </a:ext>
                </a:extLst>
              </p:cNvPr>
              <p:cNvSpPr>
                <a:spLocks/>
              </p:cNvSpPr>
              <p:nvPr/>
            </p:nvSpPr>
            <p:spPr bwMode="auto">
              <a:xfrm>
                <a:off x="5552" y="1708"/>
                <a:ext cx="12" cy="4"/>
              </a:xfrm>
              <a:custGeom>
                <a:avLst/>
                <a:gdLst>
                  <a:gd name="T0" fmla="*/ 12 w 12"/>
                  <a:gd name="T1" fmla="*/ 2 h 4"/>
                  <a:gd name="T2" fmla="*/ 0 w 12"/>
                  <a:gd name="T3" fmla="*/ 4 h 4"/>
                  <a:gd name="T4" fmla="*/ 0 w 12"/>
                  <a:gd name="T5" fmla="*/ 2 h 4"/>
                  <a:gd name="T6" fmla="*/ 10 w 12"/>
                  <a:gd name="T7" fmla="*/ 0 h 4"/>
                  <a:gd name="T8" fmla="*/ 12 w 12"/>
                  <a:gd name="T9" fmla="*/ 2 h 4"/>
                </a:gdLst>
                <a:ahLst/>
                <a:cxnLst>
                  <a:cxn ang="0">
                    <a:pos x="T0" y="T1"/>
                  </a:cxn>
                  <a:cxn ang="0">
                    <a:pos x="T2" y="T3"/>
                  </a:cxn>
                  <a:cxn ang="0">
                    <a:pos x="T4" y="T5"/>
                  </a:cxn>
                  <a:cxn ang="0">
                    <a:pos x="T6" y="T7"/>
                  </a:cxn>
                  <a:cxn ang="0">
                    <a:pos x="T8" y="T9"/>
                  </a:cxn>
                </a:cxnLst>
                <a:rect l="0" t="0" r="r" b="b"/>
                <a:pathLst>
                  <a:path w="12" h="4">
                    <a:moveTo>
                      <a:pt x="12" y="2"/>
                    </a:moveTo>
                    <a:lnTo>
                      <a:pt x="0" y="4"/>
                    </a:lnTo>
                    <a:lnTo>
                      <a:pt x="0" y="2"/>
                    </a:lnTo>
                    <a:lnTo>
                      <a:pt x="10" y="0"/>
                    </a:lnTo>
                    <a:lnTo>
                      <a:pt x="1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3" name="Freeform 295">
                <a:extLst>
                  <a:ext uri="{FF2B5EF4-FFF2-40B4-BE49-F238E27FC236}">
                    <a16:creationId xmlns:a16="http://schemas.microsoft.com/office/drawing/2014/main" id="{19C00477-5139-4D5E-9A4C-576CBCAFDA35}"/>
                  </a:ext>
                </a:extLst>
              </p:cNvPr>
              <p:cNvSpPr>
                <a:spLocks/>
              </p:cNvSpPr>
              <p:nvPr/>
            </p:nvSpPr>
            <p:spPr bwMode="auto">
              <a:xfrm>
                <a:off x="5548" y="1717"/>
                <a:ext cx="7" cy="3"/>
              </a:xfrm>
              <a:custGeom>
                <a:avLst/>
                <a:gdLst>
                  <a:gd name="T0" fmla="*/ 7 w 7"/>
                  <a:gd name="T1" fmla="*/ 3 h 3"/>
                  <a:gd name="T2" fmla="*/ 0 w 7"/>
                  <a:gd name="T3" fmla="*/ 3 h 3"/>
                  <a:gd name="T4" fmla="*/ 0 w 7"/>
                  <a:gd name="T5" fmla="*/ 3 h 3"/>
                  <a:gd name="T6" fmla="*/ 7 w 7"/>
                  <a:gd name="T7" fmla="*/ 0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3"/>
                    </a:lnTo>
                    <a:lnTo>
                      <a:pt x="0" y="3"/>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4" name="Freeform 296">
                <a:extLst>
                  <a:ext uri="{FF2B5EF4-FFF2-40B4-BE49-F238E27FC236}">
                    <a16:creationId xmlns:a16="http://schemas.microsoft.com/office/drawing/2014/main" id="{F4F8FFB3-BE40-46EC-B937-8B29B3F7783D}"/>
                  </a:ext>
                </a:extLst>
              </p:cNvPr>
              <p:cNvSpPr>
                <a:spLocks/>
              </p:cNvSpPr>
              <p:nvPr/>
            </p:nvSpPr>
            <p:spPr bwMode="auto">
              <a:xfrm>
                <a:off x="5550" y="1701"/>
                <a:ext cx="2" cy="11"/>
              </a:xfrm>
              <a:custGeom>
                <a:avLst/>
                <a:gdLst>
                  <a:gd name="T0" fmla="*/ 2 w 2"/>
                  <a:gd name="T1" fmla="*/ 11 h 11"/>
                  <a:gd name="T2" fmla="*/ 2 w 2"/>
                  <a:gd name="T3" fmla="*/ 11 h 11"/>
                  <a:gd name="T4" fmla="*/ 0 w 2"/>
                  <a:gd name="T5" fmla="*/ 0 h 11"/>
                  <a:gd name="T6" fmla="*/ 0 w 2"/>
                  <a:gd name="T7" fmla="*/ 0 h 11"/>
                  <a:gd name="T8" fmla="*/ 2 w 2"/>
                  <a:gd name="T9" fmla="*/ 11 h 11"/>
                </a:gdLst>
                <a:ahLst/>
                <a:cxnLst>
                  <a:cxn ang="0">
                    <a:pos x="T0" y="T1"/>
                  </a:cxn>
                  <a:cxn ang="0">
                    <a:pos x="T2" y="T3"/>
                  </a:cxn>
                  <a:cxn ang="0">
                    <a:pos x="T4" y="T5"/>
                  </a:cxn>
                  <a:cxn ang="0">
                    <a:pos x="T6" y="T7"/>
                  </a:cxn>
                  <a:cxn ang="0">
                    <a:pos x="T8" y="T9"/>
                  </a:cxn>
                </a:cxnLst>
                <a:rect l="0" t="0" r="r" b="b"/>
                <a:pathLst>
                  <a:path w="2" h="11">
                    <a:moveTo>
                      <a:pt x="2" y="11"/>
                    </a:moveTo>
                    <a:lnTo>
                      <a:pt x="2" y="11"/>
                    </a:lnTo>
                    <a:lnTo>
                      <a:pt x="0" y="0"/>
                    </a:lnTo>
                    <a:lnTo>
                      <a:pt x="0" y="0"/>
                    </a:lnTo>
                    <a:lnTo>
                      <a:pt x="2"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5" name="Freeform 297">
                <a:extLst>
                  <a:ext uri="{FF2B5EF4-FFF2-40B4-BE49-F238E27FC236}">
                    <a16:creationId xmlns:a16="http://schemas.microsoft.com/office/drawing/2014/main" id="{6480A7B3-5ED9-4427-B838-87F68DEDB2D7}"/>
                  </a:ext>
                </a:extLst>
              </p:cNvPr>
              <p:cNvSpPr>
                <a:spLocks/>
              </p:cNvSpPr>
              <p:nvPr/>
            </p:nvSpPr>
            <p:spPr bwMode="auto">
              <a:xfrm>
                <a:off x="5545" y="1712"/>
                <a:ext cx="5" cy="8"/>
              </a:xfrm>
              <a:custGeom>
                <a:avLst/>
                <a:gdLst>
                  <a:gd name="T0" fmla="*/ 5 w 5"/>
                  <a:gd name="T1" fmla="*/ 8 h 8"/>
                  <a:gd name="T2" fmla="*/ 3 w 5"/>
                  <a:gd name="T3" fmla="*/ 8 h 8"/>
                  <a:gd name="T4" fmla="*/ 0 w 5"/>
                  <a:gd name="T5" fmla="*/ 0 h 8"/>
                  <a:gd name="T6" fmla="*/ 0 w 5"/>
                  <a:gd name="T7" fmla="*/ 0 h 8"/>
                  <a:gd name="T8" fmla="*/ 5 w 5"/>
                  <a:gd name="T9" fmla="*/ 8 h 8"/>
                </a:gdLst>
                <a:ahLst/>
                <a:cxnLst>
                  <a:cxn ang="0">
                    <a:pos x="T0" y="T1"/>
                  </a:cxn>
                  <a:cxn ang="0">
                    <a:pos x="T2" y="T3"/>
                  </a:cxn>
                  <a:cxn ang="0">
                    <a:pos x="T4" y="T5"/>
                  </a:cxn>
                  <a:cxn ang="0">
                    <a:pos x="T6" y="T7"/>
                  </a:cxn>
                  <a:cxn ang="0">
                    <a:pos x="T8" y="T9"/>
                  </a:cxn>
                </a:cxnLst>
                <a:rect l="0" t="0" r="r" b="b"/>
                <a:pathLst>
                  <a:path w="5" h="8">
                    <a:moveTo>
                      <a:pt x="5" y="8"/>
                    </a:moveTo>
                    <a:lnTo>
                      <a:pt x="3" y="8"/>
                    </a:lnTo>
                    <a:lnTo>
                      <a:pt x="0" y="0"/>
                    </a:lnTo>
                    <a:lnTo>
                      <a:pt x="0" y="0"/>
                    </a:lnTo>
                    <a:lnTo>
                      <a:pt x="5"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6" name="Freeform 298">
                <a:extLst>
                  <a:ext uri="{FF2B5EF4-FFF2-40B4-BE49-F238E27FC236}">
                    <a16:creationId xmlns:a16="http://schemas.microsoft.com/office/drawing/2014/main" id="{607FCE84-3DB7-4594-823A-CE365B349C2F}"/>
                  </a:ext>
                </a:extLst>
              </p:cNvPr>
              <p:cNvSpPr>
                <a:spLocks/>
              </p:cNvSpPr>
              <p:nvPr/>
            </p:nvSpPr>
            <p:spPr bwMode="auto">
              <a:xfrm>
                <a:off x="5507" y="1727"/>
                <a:ext cx="67" cy="19"/>
              </a:xfrm>
              <a:custGeom>
                <a:avLst/>
                <a:gdLst>
                  <a:gd name="T0" fmla="*/ 67 w 67"/>
                  <a:gd name="T1" fmla="*/ 0 h 19"/>
                  <a:gd name="T2" fmla="*/ 0 w 67"/>
                  <a:gd name="T3" fmla="*/ 19 h 19"/>
                  <a:gd name="T4" fmla="*/ 0 w 67"/>
                  <a:gd name="T5" fmla="*/ 19 h 19"/>
                  <a:gd name="T6" fmla="*/ 64 w 67"/>
                  <a:gd name="T7" fmla="*/ 0 h 19"/>
                  <a:gd name="T8" fmla="*/ 67 w 67"/>
                  <a:gd name="T9" fmla="*/ 0 h 19"/>
                </a:gdLst>
                <a:ahLst/>
                <a:cxnLst>
                  <a:cxn ang="0">
                    <a:pos x="T0" y="T1"/>
                  </a:cxn>
                  <a:cxn ang="0">
                    <a:pos x="T2" y="T3"/>
                  </a:cxn>
                  <a:cxn ang="0">
                    <a:pos x="T4" y="T5"/>
                  </a:cxn>
                  <a:cxn ang="0">
                    <a:pos x="T6" y="T7"/>
                  </a:cxn>
                  <a:cxn ang="0">
                    <a:pos x="T8" y="T9"/>
                  </a:cxn>
                </a:cxnLst>
                <a:rect l="0" t="0" r="r" b="b"/>
                <a:pathLst>
                  <a:path w="67" h="19">
                    <a:moveTo>
                      <a:pt x="67" y="0"/>
                    </a:moveTo>
                    <a:lnTo>
                      <a:pt x="0" y="19"/>
                    </a:lnTo>
                    <a:lnTo>
                      <a:pt x="0" y="19"/>
                    </a:lnTo>
                    <a:lnTo>
                      <a:pt x="64" y="0"/>
                    </a:lnTo>
                    <a:lnTo>
                      <a:pt x="6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7" name="Freeform 299">
                <a:extLst>
                  <a:ext uri="{FF2B5EF4-FFF2-40B4-BE49-F238E27FC236}">
                    <a16:creationId xmlns:a16="http://schemas.microsoft.com/office/drawing/2014/main" id="{9B8CCC43-C231-4AE7-AABC-26F2A1E1B0DB}"/>
                  </a:ext>
                </a:extLst>
              </p:cNvPr>
              <p:cNvSpPr>
                <a:spLocks noEditPoints="1"/>
              </p:cNvSpPr>
              <p:nvPr/>
            </p:nvSpPr>
            <p:spPr bwMode="auto">
              <a:xfrm>
                <a:off x="5488" y="1743"/>
                <a:ext cx="21" cy="10"/>
              </a:xfrm>
              <a:custGeom>
                <a:avLst/>
                <a:gdLst>
                  <a:gd name="T0" fmla="*/ 21 w 21"/>
                  <a:gd name="T1" fmla="*/ 3 h 10"/>
                  <a:gd name="T2" fmla="*/ 12 w 21"/>
                  <a:gd name="T3" fmla="*/ 10 h 10"/>
                  <a:gd name="T4" fmla="*/ 0 w 21"/>
                  <a:gd name="T5" fmla="*/ 7 h 10"/>
                  <a:gd name="T6" fmla="*/ 9 w 21"/>
                  <a:gd name="T7" fmla="*/ 0 h 10"/>
                  <a:gd name="T8" fmla="*/ 21 w 21"/>
                  <a:gd name="T9" fmla="*/ 3 h 10"/>
                  <a:gd name="T10" fmla="*/ 12 w 21"/>
                  <a:gd name="T11" fmla="*/ 10 h 10"/>
                  <a:gd name="T12" fmla="*/ 19 w 21"/>
                  <a:gd name="T13" fmla="*/ 3 h 10"/>
                  <a:gd name="T14" fmla="*/ 9 w 21"/>
                  <a:gd name="T15" fmla="*/ 0 h 10"/>
                  <a:gd name="T16" fmla="*/ 2 w 21"/>
                  <a:gd name="T17" fmla="*/ 7 h 10"/>
                  <a:gd name="T18" fmla="*/ 12 w 21"/>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0">
                    <a:moveTo>
                      <a:pt x="21" y="3"/>
                    </a:moveTo>
                    <a:lnTo>
                      <a:pt x="12" y="10"/>
                    </a:lnTo>
                    <a:lnTo>
                      <a:pt x="0" y="7"/>
                    </a:lnTo>
                    <a:lnTo>
                      <a:pt x="9" y="0"/>
                    </a:lnTo>
                    <a:lnTo>
                      <a:pt x="21" y="3"/>
                    </a:lnTo>
                    <a:close/>
                    <a:moveTo>
                      <a:pt x="12" y="10"/>
                    </a:moveTo>
                    <a:lnTo>
                      <a:pt x="19" y="3"/>
                    </a:lnTo>
                    <a:lnTo>
                      <a:pt x="9" y="0"/>
                    </a:lnTo>
                    <a:lnTo>
                      <a:pt x="2" y="7"/>
                    </a:lnTo>
                    <a:lnTo>
                      <a:pt x="1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8" name="Freeform 300">
                <a:extLst>
                  <a:ext uri="{FF2B5EF4-FFF2-40B4-BE49-F238E27FC236}">
                    <a16:creationId xmlns:a16="http://schemas.microsoft.com/office/drawing/2014/main" id="{91F95106-A5E0-42EF-8E67-FB445528D1F2}"/>
                  </a:ext>
                </a:extLst>
              </p:cNvPr>
              <p:cNvSpPr>
                <a:spLocks/>
              </p:cNvSpPr>
              <p:nvPr/>
            </p:nvSpPr>
            <p:spPr bwMode="auto">
              <a:xfrm>
                <a:off x="5507" y="1743"/>
                <a:ext cx="5" cy="10"/>
              </a:xfrm>
              <a:custGeom>
                <a:avLst/>
                <a:gdLst>
                  <a:gd name="T0" fmla="*/ 5 w 5"/>
                  <a:gd name="T1" fmla="*/ 0 h 10"/>
                  <a:gd name="T2" fmla="*/ 0 w 5"/>
                  <a:gd name="T3" fmla="*/ 10 h 10"/>
                  <a:gd name="T4" fmla="*/ 0 w 5"/>
                  <a:gd name="T5" fmla="*/ 10 h 10"/>
                  <a:gd name="T6" fmla="*/ 5 w 5"/>
                  <a:gd name="T7" fmla="*/ 0 h 10"/>
                  <a:gd name="T8" fmla="*/ 5 w 5"/>
                  <a:gd name="T9" fmla="*/ 0 h 10"/>
                </a:gdLst>
                <a:ahLst/>
                <a:cxnLst>
                  <a:cxn ang="0">
                    <a:pos x="T0" y="T1"/>
                  </a:cxn>
                  <a:cxn ang="0">
                    <a:pos x="T2" y="T3"/>
                  </a:cxn>
                  <a:cxn ang="0">
                    <a:pos x="T4" y="T5"/>
                  </a:cxn>
                  <a:cxn ang="0">
                    <a:pos x="T6" y="T7"/>
                  </a:cxn>
                  <a:cxn ang="0">
                    <a:pos x="T8" y="T9"/>
                  </a:cxn>
                </a:cxnLst>
                <a:rect l="0" t="0" r="r" b="b"/>
                <a:pathLst>
                  <a:path w="5" h="10">
                    <a:moveTo>
                      <a:pt x="5" y="0"/>
                    </a:moveTo>
                    <a:lnTo>
                      <a:pt x="0" y="10"/>
                    </a:lnTo>
                    <a:lnTo>
                      <a:pt x="0" y="10"/>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29" name="Freeform 301">
                <a:extLst>
                  <a:ext uri="{FF2B5EF4-FFF2-40B4-BE49-F238E27FC236}">
                    <a16:creationId xmlns:a16="http://schemas.microsoft.com/office/drawing/2014/main" id="{E27A9909-06E6-4031-85B9-7FF1B228164D}"/>
                  </a:ext>
                </a:extLst>
              </p:cNvPr>
              <p:cNvSpPr>
                <a:spLocks/>
              </p:cNvSpPr>
              <p:nvPr/>
            </p:nvSpPr>
            <p:spPr bwMode="auto">
              <a:xfrm>
                <a:off x="5516" y="1741"/>
                <a:ext cx="5" cy="7"/>
              </a:xfrm>
              <a:custGeom>
                <a:avLst/>
                <a:gdLst>
                  <a:gd name="T0" fmla="*/ 3 w 5"/>
                  <a:gd name="T1" fmla="*/ 7 h 7"/>
                  <a:gd name="T2" fmla="*/ 0 w 5"/>
                  <a:gd name="T3" fmla="*/ 7 h 7"/>
                  <a:gd name="T4" fmla="*/ 5 w 5"/>
                  <a:gd name="T5" fmla="*/ 0 h 7"/>
                  <a:gd name="T6" fmla="*/ 5 w 5"/>
                  <a:gd name="T7" fmla="*/ 0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5" y="0"/>
                    </a:lnTo>
                    <a:lnTo>
                      <a:pt x="5"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0" name="Freeform 302">
                <a:extLst>
                  <a:ext uri="{FF2B5EF4-FFF2-40B4-BE49-F238E27FC236}">
                    <a16:creationId xmlns:a16="http://schemas.microsoft.com/office/drawing/2014/main" id="{4B03C2FE-4D0B-4216-8B06-A5241D9816BD}"/>
                  </a:ext>
                </a:extLst>
              </p:cNvPr>
              <p:cNvSpPr>
                <a:spLocks/>
              </p:cNvSpPr>
              <p:nvPr/>
            </p:nvSpPr>
            <p:spPr bwMode="auto">
              <a:xfrm>
                <a:off x="5502" y="1739"/>
                <a:ext cx="10" cy="7"/>
              </a:xfrm>
              <a:custGeom>
                <a:avLst/>
                <a:gdLst>
                  <a:gd name="T0" fmla="*/ 10 w 10"/>
                  <a:gd name="T1" fmla="*/ 4 h 7"/>
                  <a:gd name="T2" fmla="*/ 10 w 10"/>
                  <a:gd name="T3" fmla="*/ 7 h 7"/>
                  <a:gd name="T4" fmla="*/ 0 w 10"/>
                  <a:gd name="T5" fmla="*/ 0 h 7"/>
                  <a:gd name="T6" fmla="*/ 0 w 10"/>
                  <a:gd name="T7" fmla="*/ 0 h 7"/>
                  <a:gd name="T8" fmla="*/ 10 w 10"/>
                  <a:gd name="T9" fmla="*/ 4 h 7"/>
                </a:gdLst>
                <a:ahLst/>
                <a:cxnLst>
                  <a:cxn ang="0">
                    <a:pos x="T0" y="T1"/>
                  </a:cxn>
                  <a:cxn ang="0">
                    <a:pos x="T2" y="T3"/>
                  </a:cxn>
                  <a:cxn ang="0">
                    <a:pos x="T4" y="T5"/>
                  </a:cxn>
                  <a:cxn ang="0">
                    <a:pos x="T6" y="T7"/>
                  </a:cxn>
                  <a:cxn ang="0">
                    <a:pos x="T8" y="T9"/>
                  </a:cxn>
                </a:cxnLst>
                <a:rect l="0" t="0" r="r" b="b"/>
                <a:pathLst>
                  <a:path w="10" h="7">
                    <a:moveTo>
                      <a:pt x="10" y="4"/>
                    </a:moveTo>
                    <a:lnTo>
                      <a:pt x="10" y="7"/>
                    </a:lnTo>
                    <a:lnTo>
                      <a:pt x="0" y="0"/>
                    </a:lnTo>
                    <a:lnTo>
                      <a:pt x="0"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1" name="Freeform 303">
                <a:extLst>
                  <a:ext uri="{FF2B5EF4-FFF2-40B4-BE49-F238E27FC236}">
                    <a16:creationId xmlns:a16="http://schemas.microsoft.com/office/drawing/2014/main" id="{7C56DC93-BCC7-4DEB-8D42-35295EFEF794}"/>
                  </a:ext>
                </a:extLst>
              </p:cNvPr>
              <p:cNvSpPr>
                <a:spLocks/>
              </p:cNvSpPr>
              <p:nvPr/>
            </p:nvSpPr>
            <p:spPr bwMode="auto">
              <a:xfrm>
                <a:off x="5514" y="1736"/>
                <a:ext cx="7" cy="5"/>
              </a:xfrm>
              <a:custGeom>
                <a:avLst/>
                <a:gdLst>
                  <a:gd name="T0" fmla="*/ 7 w 7"/>
                  <a:gd name="T1" fmla="*/ 5 h 5"/>
                  <a:gd name="T2" fmla="*/ 7 w 7"/>
                  <a:gd name="T3" fmla="*/ 5 h 5"/>
                  <a:gd name="T4" fmla="*/ 0 w 7"/>
                  <a:gd name="T5" fmla="*/ 3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3"/>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2" name="Freeform 304">
                <a:extLst>
                  <a:ext uri="{FF2B5EF4-FFF2-40B4-BE49-F238E27FC236}">
                    <a16:creationId xmlns:a16="http://schemas.microsoft.com/office/drawing/2014/main" id="{78694BEF-85B6-4341-A71C-BEDF168CB0CA}"/>
                  </a:ext>
                </a:extLst>
              </p:cNvPr>
              <p:cNvSpPr>
                <a:spLocks noEditPoints="1"/>
              </p:cNvSpPr>
              <p:nvPr/>
            </p:nvSpPr>
            <p:spPr bwMode="auto">
              <a:xfrm>
                <a:off x="5569" y="1720"/>
                <a:ext cx="21" cy="9"/>
              </a:xfrm>
              <a:custGeom>
                <a:avLst/>
                <a:gdLst>
                  <a:gd name="T0" fmla="*/ 21 w 21"/>
                  <a:gd name="T1" fmla="*/ 2 h 9"/>
                  <a:gd name="T2" fmla="*/ 12 w 21"/>
                  <a:gd name="T3" fmla="*/ 9 h 9"/>
                  <a:gd name="T4" fmla="*/ 0 w 21"/>
                  <a:gd name="T5" fmla="*/ 7 h 9"/>
                  <a:gd name="T6" fmla="*/ 10 w 21"/>
                  <a:gd name="T7" fmla="*/ 0 h 9"/>
                  <a:gd name="T8" fmla="*/ 21 w 21"/>
                  <a:gd name="T9" fmla="*/ 2 h 9"/>
                  <a:gd name="T10" fmla="*/ 12 w 21"/>
                  <a:gd name="T11" fmla="*/ 9 h 9"/>
                  <a:gd name="T12" fmla="*/ 19 w 21"/>
                  <a:gd name="T13" fmla="*/ 2 h 9"/>
                  <a:gd name="T14" fmla="*/ 10 w 21"/>
                  <a:gd name="T15" fmla="*/ 0 h 9"/>
                  <a:gd name="T16" fmla="*/ 2 w 21"/>
                  <a:gd name="T17" fmla="*/ 7 h 9"/>
                  <a:gd name="T18" fmla="*/ 12 w 21"/>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9">
                    <a:moveTo>
                      <a:pt x="21" y="2"/>
                    </a:moveTo>
                    <a:lnTo>
                      <a:pt x="12" y="9"/>
                    </a:lnTo>
                    <a:lnTo>
                      <a:pt x="0" y="7"/>
                    </a:lnTo>
                    <a:lnTo>
                      <a:pt x="10" y="0"/>
                    </a:lnTo>
                    <a:lnTo>
                      <a:pt x="21" y="2"/>
                    </a:lnTo>
                    <a:close/>
                    <a:moveTo>
                      <a:pt x="12" y="9"/>
                    </a:moveTo>
                    <a:lnTo>
                      <a:pt x="19" y="2"/>
                    </a:lnTo>
                    <a:lnTo>
                      <a:pt x="10" y="0"/>
                    </a:lnTo>
                    <a:lnTo>
                      <a:pt x="2" y="7"/>
                    </a:lnTo>
                    <a:lnTo>
                      <a:pt x="1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3" name="Freeform 305">
                <a:extLst>
                  <a:ext uri="{FF2B5EF4-FFF2-40B4-BE49-F238E27FC236}">
                    <a16:creationId xmlns:a16="http://schemas.microsoft.com/office/drawing/2014/main" id="{8047CF9E-9FC0-4998-B466-A436599E2C4C}"/>
                  </a:ext>
                </a:extLst>
              </p:cNvPr>
              <p:cNvSpPr>
                <a:spLocks/>
              </p:cNvSpPr>
              <p:nvPr/>
            </p:nvSpPr>
            <p:spPr bwMode="auto">
              <a:xfrm>
                <a:off x="5567" y="1727"/>
                <a:ext cx="9" cy="7"/>
              </a:xfrm>
              <a:custGeom>
                <a:avLst/>
                <a:gdLst>
                  <a:gd name="T0" fmla="*/ 9 w 9"/>
                  <a:gd name="T1" fmla="*/ 7 h 7"/>
                  <a:gd name="T2" fmla="*/ 9 w 9"/>
                  <a:gd name="T3" fmla="*/ 7 h 7"/>
                  <a:gd name="T4" fmla="*/ 0 w 9"/>
                  <a:gd name="T5" fmla="*/ 2 h 7"/>
                  <a:gd name="T6" fmla="*/ 0 w 9"/>
                  <a:gd name="T7" fmla="*/ 0 h 7"/>
                  <a:gd name="T8" fmla="*/ 9 w 9"/>
                  <a:gd name="T9" fmla="*/ 7 h 7"/>
                </a:gdLst>
                <a:ahLst/>
                <a:cxnLst>
                  <a:cxn ang="0">
                    <a:pos x="T0" y="T1"/>
                  </a:cxn>
                  <a:cxn ang="0">
                    <a:pos x="T2" y="T3"/>
                  </a:cxn>
                  <a:cxn ang="0">
                    <a:pos x="T4" y="T5"/>
                  </a:cxn>
                  <a:cxn ang="0">
                    <a:pos x="T6" y="T7"/>
                  </a:cxn>
                  <a:cxn ang="0">
                    <a:pos x="T8" y="T9"/>
                  </a:cxn>
                </a:cxnLst>
                <a:rect l="0" t="0" r="r" b="b"/>
                <a:pathLst>
                  <a:path w="9" h="7">
                    <a:moveTo>
                      <a:pt x="9" y="7"/>
                    </a:moveTo>
                    <a:lnTo>
                      <a:pt x="9" y="7"/>
                    </a:lnTo>
                    <a:lnTo>
                      <a:pt x="0" y="2"/>
                    </a:lnTo>
                    <a:lnTo>
                      <a:pt x="0" y="0"/>
                    </a:lnTo>
                    <a:lnTo>
                      <a:pt x="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4" name="Freeform 306">
                <a:extLst>
                  <a:ext uri="{FF2B5EF4-FFF2-40B4-BE49-F238E27FC236}">
                    <a16:creationId xmlns:a16="http://schemas.microsoft.com/office/drawing/2014/main" id="{5F79418A-77F6-45CF-BA09-0E8B2D07C662}"/>
                  </a:ext>
                </a:extLst>
              </p:cNvPr>
              <p:cNvSpPr>
                <a:spLocks/>
              </p:cNvSpPr>
              <p:nvPr/>
            </p:nvSpPr>
            <p:spPr bwMode="auto">
              <a:xfrm>
                <a:off x="5557" y="1731"/>
                <a:ext cx="7" cy="5"/>
              </a:xfrm>
              <a:custGeom>
                <a:avLst/>
                <a:gdLst>
                  <a:gd name="T0" fmla="*/ 7 w 7"/>
                  <a:gd name="T1" fmla="*/ 3 h 5"/>
                  <a:gd name="T2" fmla="*/ 7 w 7"/>
                  <a:gd name="T3" fmla="*/ 5 h 5"/>
                  <a:gd name="T4" fmla="*/ 0 w 7"/>
                  <a:gd name="T5" fmla="*/ 0 h 5"/>
                  <a:gd name="T6" fmla="*/ 0 w 7"/>
                  <a:gd name="T7" fmla="*/ 0 h 5"/>
                  <a:gd name="T8" fmla="*/ 7 w 7"/>
                  <a:gd name="T9" fmla="*/ 3 h 5"/>
                </a:gdLst>
                <a:ahLst/>
                <a:cxnLst>
                  <a:cxn ang="0">
                    <a:pos x="T0" y="T1"/>
                  </a:cxn>
                  <a:cxn ang="0">
                    <a:pos x="T2" y="T3"/>
                  </a:cxn>
                  <a:cxn ang="0">
                    <a:pos x="T4" y="T5"/>
                  </a:cxn>
                  <a:cxn ang="0">
                    <a:pos x="T6" y="T7"/>
                  </a:cxn>
                  <a:cxn ang="0">
                    <a:pos x="T8" y="T9"/>
                  </a:cxn>
                </a:cxnLst>
                <a:rect l="0" t="0" r="r" b="b"/>
                <a:pathLst>
                  <a:path w="7" h="5">
                    <a:moveTo>
                      <a:pt x="7" y="3"/>
                    </a:moveTo>
                    <a:lnTo>
                      <a:pt x="7" y="5"/>
                    </a:lnTo>
                    <a:lnTo>
                      <a:pt x="0" y="0"/>
                    </a:lnTo>
                    <a:lnTo>
                      <a:pt x="0"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5" name="Freeform 307">
                <a:extLst>
                  <a:ext uri="{FF2B5EF4-FFF2-40B4-BE49-F238E27FC236}">
                    <a16:creationId xmlns:a16="http://schemas.microsoft.com/office/drawing/2014/main" id="{2485AC58-0B3A-4F38-96B9-566D3F2650E3}"/>
                  </a:ext>
                </a:extLst>
              </p:cNvPr>
              <p:cNvSpPr>
                <a:spLocks/>
              </p:cNvSpPr>
              <p:nvPr/>
            </p:nvSpPr>
            <p:spPr bwMode="auto">
              <a:xfrm>
                <a:off x="5564" y="1717"/>
                <a:ext cx="7" cy="12"/>
              </a:xfrm>
              <a:custGeom>
                <a:avLst/>
                <a:gdLst>
                  <a:gd name="T0" fmla="*/ 7 w 7"/>
                  <a:gd name="T1" fmla="*/ 3 h 12"/>
                  <a:gd name="T2" fmla="*/ 3 w 7"/>
                  <a:gd name="T3" fmla="*/ 12 h 12"/>
                  <a:gd name="T4" fmla="*/ 0 w 7"/>
                  <a:gd name="T5" fmla="*/ 12 h 12"/>
                  <a:gd name="T6" fmla="*/ 7 w 7"/>
                  <a:gd name="T7" fmla="*/ 0 h 12"/>
                  <a:gd name="T8" fmla="*/ 7 w 7"/>
                  <a:gd name="T9" fmla="*/ 3 h 12"/>
                </a:gdLst>
                <a:ahLst/>
                <a:cxnLst>
                  <a:cxn ang="0">
                    <a:pos x="T0" y="T1"/>
                  </a:cxn>
                  <a:cxn ang="0">
                    <a:pos x="T2" y="T3"/>
                  </a:cxn>
                  <a:cxn ang="0">
                    <a:pos x="T4" y="T5"/>
                  </a:cxn>
                  <a:cxn ang="0">
                    <a:pos x="T6" y="T7"/>
                  </a:cxn>
                  <a:cxn ang="0">
                    <a:pos x="T8" y="T9"/>
                  </a:cxn>
                </a:cxnLst>
                <a:rect l="0" t="0" r="r" b="b"/>
                <a:pathLst>
                  <a:path w="7" h="12">
                    <a:moveTo>
                      <a:pt x="7" y="3"/>
                    </a:moveTo>
                    <a:lnTo>
                      <a:pt x="3" y="12"/>
                    </a:lnTo>
                    <a:lnTo>
                      <a:pt x="0" y="12"/>
                    </a:lnTo>
                    <a:lnTo>
                      <a:pt x="7" y="0"/>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6" name="Freeform 308">
                <a:extLst>
                  <a:ext uri="{FF2B5EF4-FFF2-40B4-BE49-F238E27FC236}">
                    <a16:creationId xmlns:a16="http://schemas.microsoft.com/office/drawing/2014/main" id="{2C0192DB-0CA1-40D5-B157-E37BE0660374}"/>
                  </a:ext>
                </a:extLst>
              </p:cNvPr>
              <p:cNvSpPr>
                <a:spLocks/>
              </p:cNvSpPr>
              <p:nvPr/>
            </p:nvSpPr>
            <p:spPr bwMode="auto">
              <a:xfrm>
                <a:off x="5557" y="1724"/>
                <a:ext cx="5" cy="7"/>
              </a:xfrm>
              <a:custGeom>
                <a:avLst/>
                <a:gdLst>
                  <a:gd name="T0" fmla="*/ 0 w 5"/>
                  <a:gd name="T1" fmla="*/ 7 h 7"/>
                  <a:gd name="T2" fmla="*/ 0 w 5"/>
                  <a:gd name="T3" fmla="*/ 7 h 7"/>
                  <a:gd name="T4" fmla="*/ 2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2"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7" name="Freeform 309">
                <a:extLst>
                  <a:ext uri="{FF2B5EF4-FFF2-40B4-BE49-F238E27FC236}">
                    <a16:creationId xmlns:a16="http://schemas.microsoft.com/office/drawing/2014/main" id="{A40B4D2C-770C-41BE-B037-50B74984C270}"/>
                  </a:ext>
                </a:extLst>
              </p:cNvPr>
              <p:cNvSpPr>
                <a:spLocks/>
              </p:cNvSpPr>
              <p:nvPr/>
            </p:nvSpPr>
            <p:spPr bwMode="auto">
              <a:xfrm>
                <a:off x="5528" y="1703"/>
                <a:ext cx="22" cy="67"/>
              </a:xfrm>
              <a:custGeom>
                <a:avLst/>
                <a:gdLst>
                  <a:gd name="T0" fmla="*/ 22 w 22"/>
                  <a:gd name="T1" fmla="*/ 64 h 67"/>
                  <a:gd name="T2" fmla="*/ 20 w 22"/>
                  <a:gd name="T3" fmla="*/ 67 h 67"/>
                  <a:gd name="T4" fmla="*/ 0 w 22"/>
                  <a:gd name="T5" fmla="*/ 0 h 67"/>
                  <a:gd name="T6" fmla="*/ 3 w 22"/>
                  <a:gd name="T7" fmla="*/ 0 h 67"/>
                  <a:gd name="T8" fmla="*/ 22 w 22"/>
                  <a:gd name="T9" fmla="*/ 64 h 67"/>
                </a:gdLst>
                <a:ahLst/>
                <a:cxnLst>
                  <a:cxn ang="0">
                    <a:pos x="T0" y="T1"/>
                  </a:cxn>
                  <a:cxn ang="0">
                    <a:pos x="T2" y="T3"/>
                  </a:cxn>
                  <a:cxn ang="0">
                    <a:pos x="T4" y="T5"/>
                  </a:cxn>
                  <a:cxn ang="0">
                    <a:pos x="T6" y="T7"/>
                  </a:cxn>
                  <a:cxn ang="0">
                    <a:pos x="T8" y="T9"/>
                  </a:cxn>
                </a:cxnLst>
                <a:rect l="0" t="0" r="r" b="b"/>
                <a:pathLst>
                  <a:path w="22" h="67">
                    <a:moveTo>
                      <a:pt x="22" y="64"/>
                    </a:moveTo>
                    <a:lnTo>
                      <a:pt x="20" y="67"/>
                    </a:lnTo>
                    <a:lnTo>
                      <a:pt x="0" y="0"/>
                    </a:lnTo>
                    <a:lnTo>
                      <a:pt x="3" y="0"/>
                    </a:lnTo>
                    <a:lnTo>
                      <a:pt x="2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8" name="Freeform 310">
                <a:extLst>
                  <a:ext uri="{FF2B5EF4-FFF2-40B4-BE49-F238E27FC236}">
                    <a16:creationId xmlns:a16="http://schemas.microsoft.com/office/drawing/2014/main" id="{3B77087B-6783-442A-9B3C-DF25066675D4}"/>
                  </a:ext>
                </a:extLst>
              </p:cNvPr>
              <p:cNvSpPr>
                <a:spLocks noEditPoints="1"/>
              </p:cNvSpPr>
              <p:nvPr/>
            </p:nvSpPr>
            <p:spPr bwMode="auto">
              <a:xfrm>
                <a:off x="5545" y="1767"/>
                <a:ext cx="12" cy="19"/>
              </a:xfrm>
              <a:custGeom>
                <a:avLst/>
                <a:gdLst>
                  <a:gd name="T0" fmla="*/ 10 w 12"/>
                  <a:gd name="T1" fmla="*/ 19 h 19"/>
                  <a:gd name="T2" fmla="*/ 0 w 12"/>
                  <a:gd name="T3" fmla="*/ 12 h 19"/>
                  <a:gd name="T4" fmla="*/ 3 w 12"/>
                  <a:gd name="T5" fmla="*/ 0 h 19"/>
                  <a:gd name="T6" fmla="*/ 12 w 12"/>
                  <a:gd name="T7" fmla="*/ 7 h 19"/>
                  <a:gd name="T8" fmla="*/ 10 w 12"/>
                  <a:gd name="T9" fmla="*/ 19 h 19"/>
                  <a:gd name="T10" fmla="*/ 3 w 12"/>
                  <a:gd name="T11" fmla="*/ 12 h 19"/>
                  <a:gd name="T12" fmla="*/ 10 w 12"/>
                  <a:gd name="T13" fmla="*/ 17 h 19"/>
                  <a:gd name="T14" fmla="*/ 10 w 12"/>
                  <a:gd name="T15" fmla="*/ 10 h 19"/>
                  <a:gd name="T16" fmla="*/ 5 w 12"/>
                  <a:gd name="T17" fmla="*/ 3 h 19"/>
                  <a:gd name="T18" fmla="*/ 3 w 12"/>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9">
                    <a:moveTo>
                      <a:pt x="10" y="19"/>
                    </a:moveTo>
                    <a:lnTo>
                      <a:pt x="0" y="12"/>
                    </a:lnTo>
                    <a:lnTo>
                      <a:pt x="3" y="0"/>
                    </a:lnTo>
                    <a:lnTo>
                      <a:pt x="12" y="7"/>
                    </a:lnTo>
                    <a:lnTo>
                      <a:pt x="10" y="19"/>
                    </a:lnTo>
                    <a:close/>
                    <a:moveTo>
                      <a:pt x="3" y="12"/>
                    </a:moveTo>
                    <a:lnTo>
                      <a:pt x="10" y="17"/>
                    </a:lnTo>
                    <a:lnTo>
                      <a:pt x="10" y="10"/>
                    </a:lnTo>
                    <a:lnTo>
                      <a:pt x="5" y="3"/>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39" name="Freeform 311">
                <a:extLst>
                  <a:ext uri="{FF2B5EF4-FFF2-40B4-BE49-F238E27FC236}">
                    <a16:creationId xmlns:a16="http://schemas.microsoft.com/office/drawing/2014/main" id="{7388FBA7-B505-4C78-ACF5-BFAB97B38ECD}"/>
                  </a:ext>
                </a:extLst>
              </p:cNvPr>
              <p:cNvSpPr>
                <a:spLocks/>
              </p:cNvSpPr>
              <p:nvPr/>
            </p:nvSpPr>
            <p:spPr bwMode="auto">
              <a:xfrm>
                <a:off x="5548" y="1762"/>
                <a:ext cx="9" cy="8"/>
              </a:xfrm>
              <a:custGeom>
                <a:avLst/>
                <a:gdLst>
                  <a:gd name="T0" fmla="*/ 9 w 9"/>
                  <a:gd name="T1" fmla="*/ 5 h 8"/>
                  <a:gd name="T2" fmla="*/ 9 w 9"/>
                  <a:gd name="T3" fmla="*/ 8 h 8"/>
                  <a:gd name="T4" fmla="*/ 0 w 9"/>
                  <a:gd name="T5" fmla="*/ 0 h 8"/>
                  <a:gd name="T6" fmla="*/ 0 w 9"/>
                  <a:gd name="T7" fmla="*/ 0 h 8"/>
                  <a:gd name="T8" fmla="*/ 9 w 9"/>
                  <a:gd name="T9" fmla="*/ 5 h 8"/>
                </a:gdLst>
                <a:ahLst/>
                <a:cxnLst>
                  <a:cxn ang="0">
                    <a:pos x="T0" y="T1"/>
                  </a:cxn>
                  <a:cxn ang="0">
                    <a:pos x="T2" y="T3"/>
                  </a:cxn>
                  <a:cxn ang="0">
                    <a:pos x="T4" y="T5"/>
                  </a:cxn>
                  <a:cxn ang="0">
                    <a:pos x="T6" y="T7"/>
                  </a:cxn>
                  <a:cxn ang="0">
                    <a:pos x="T8" y="T9"/>
                  </a:cxn>
                </a:cxnLst>
                <a:rect l="0" t="0" r="r" b="b"/>
                <a:pathLst>
                  <a:path w="9" h="8">
                    <a:moveTo>
                      <a:pt x="9" y="5"/>
                    </a:moveTo>
                    <a:lnTo>
                      <a:pt x="9" y="8"/>
                    </a:lnTo>
                    <a:lnTo>
                      <a:pt x="0" y="0"/>
                    </a:lnTo>
                    <a:lnTo>
                      <a:pt x="0" y="0"/>
                    </a:ln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0" name="Freeform 312">
                <a:extLst>
                  <a:ext uri="{FF2B5EF4-FFF2-40B4-BE49-F238E27FC236}">
                    <a16:creationId xmlns:a16="http://schemas.microsoft.com/office/drawing/2014/main" id="{646CD554-A91A-451B-B38C-98E26D34F929}"/>
                  </a:ext>
                </a:extLst>
              </p:cNvPr>
              <p:cNvSpPr>
                <a:spLocks/>
              </p:cNvSpPr>
              <p:nvPr/>
            </p:nvSpPr>
            <p:spPr bwMode="auto">
              <a:xfrm>
                <a:off x="5545" y="1753"/>
                <a:ext cx="7" cy="5"/>
              </a:xfrm>
              <a:custGeom>
                <a:avLst/>
                <a:gdLst>
                  <a:gd name="T0" fmla="*/ 7 w 7"/>
                  <a:gd name="T1" fmla="*/ 5 h 5"/>
                  <a:gd name="T2" fmla="*/ 0 w 7"/>
                  <a:gd name="T3" fmla="*/ 2 h 5"/>
                  <a:gd name="T4" fmla="*/ 0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2"/>
                    </a:lnTo>
                    <a:lnTo>
                      <a:pt x="0" y="0"/>
                    </a:lnTo>
                    <a:lnTo>
                      <a:pt x="7" y="5"/>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1" name="Freeform 313">
                <a:extLst>
                  <a:ext uri="{FF2B5EF4-FFF2-40B4-BE49-F238E27FC236}">
                    <a16:creationId xmlns:a16="http://schemas.microsoft.com/office/drawing/2014/main" id="{7BBC3B63-BEBD-46BC-BD5D-765CFE0CF3B3}"/>
                  </a:ext>
                </a:extLst>
              </p:cNvPr>
              <p:cNvSpPr>
                <a:spLocks/>
              </p:cNvSpPr>
              <p:nvPr/>
            </p:nvSpPr>
            <p:spPr bwMode="auto">
              <a:xfrm>
                <a:off x="5540" y="1762"/>
                <a:ext cx="8" cy="10"/>
              </a:xfrm>
              <a:custGeom>
                <a:avLst/>
                <a:gdLst>
                  <a:gd name="T0" fmla="*/ 8 w 8"/>
                  <a:gd name="T1" fmla="*/ 0 h 10"/>
                  <a:gd name="T2" fmla="*/ 3 w 8"/>
                  <a:gd name="T3" fmla="*/ 10 h 10"/>
                  <a:gd name="T4" fmla="*/ 0 w 8"/>
                  <a:gd name="T5" fmla="*/ 10 h 10"/>
                  <a:gd name="T6" fmla="*/ 8 w 8"/>
                  <a:gd name="T7" fmla="*/ 0 h 10"/>
                  <a:gd name="T8" fmla="*/ 8 w 8"/>
                  <a:gd name="T9" fmla="*/ 0 h 10"/>
                </a:gdLst>
                <a:ahLst/>
                <a:cxnLst>
                  <a:cxn ang="0">
                    <a:pos x="T0" y="T1"/>
                  </a:cxn>
                  <a:cxn ang="0">
                    <a:pos x="T2" y="T3"/>
                  </a:cxn>
                  <a:cxn ang="0">
                    <a:pos x="T4" y="T5"/>
                  </a:cxn>
                  <a:cxn ang="0">
                    <a:pos x="T6" y="T7"/>
                  </a:cxn>
                  <a:cxn ang="0">
                    <a:pos x="T8" y="T9"/>
                  </a:cxn>
                </a:cxnLst>
                <a:rect l="0" t="0" r="r" b="b"/>
                <a:pathLst>
                  <a:path w="8" h="10">
                    <a:moveTo>
                      <a:pt x="8" y="0"/>
                    </a:moveTo>
                    <a:lnTo>
                      <a:pt x="3" y="10"/>
                    </a:lnTo>
                    <a:lnTo>
                      <a:pt x="0" y="10"/>
                    </a:lnTo>
                    <a:lnTo>
                      <a:pt x="8" y="0"/>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2" name="Freeform 314">
                <a:extLst>
                  <a:ext uri="{FF2B5EF4-FFF2-40B4-BE49-F238E27FC236}">
                    <a16:creationId xmlns:a16="http://schemas.microsoft.com/office/drawing/2014/main" id="{8790502D-F1CF-465B-81B6-B8A5D4CAC7FC}"/>
                  </a:ext>
                </a:extLst>
              </p:cNvPr>
              <p:cNvSpPr>
                <a:spLocks/>
              </p:cNvSpPr>
              <p:nvPr/>
            </p:nvSpPr>
            <p:spPr bwMode="auto">
              <a:xfrm>
                <a:off x="5540" y="1755"/>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3" name="Freeform 315">
                <a:extLst>
                  <a:ext uri="{FF2B5EF4-FFF2-40B4-BE49-F238E27FC236}">
                    <a16:creationId xmlns:a16="http://schemas.microsoft.com/office/drawing/2014/main" id="{33F9640F-F904-4267-84D1-48A80EDC1CCF}"/>
                  </a:ext>
                </a:extLst>
              </p:cNvPr>
              <p:cNvSpPr>
                <a:spLocks noEditPoints="1"/>
              </p:cNvSpPr>
              <p:nvPr/>
            </p:nvSpPr>
            <p:spPr bwMode="auto">
              <a:xfrm>
                <a:off x="5521" y="1684"/>
                <a:ext cx="12" cy="21"/>
              </a:xfrm>
              <a:custGeom>
                <a:avLst/>
                <a:gdLst>
                  <a:gd name="T0" fmla="*/ 10 w 12"/>
                  <a:gd name="T1" fmla="*/ 21 h 21"/>
                  <a:gd name="T2" fmla="*/ 0 w 12"/>
                  <a:gd name="T3" fmla="*/ 14 h 21"/>
                  <a:gd name="T4" fmla="*/ 3 w 12"/>
                  <a:gd name="T5" fmla="*/ 0 h 21"/>
                  <a:gd name="T6" fmla="*/ 12 w 12"/>
                  <a:gd name="T7" fmla="*/ 9 h 21"/>
                  <a:gd name="T8" fmla="*/ 10 w 12"/>
                  <a:gd name="T9" fmla="*/ 21 h 21"/>
                  <a:gd name="T10" fmla="*/ 3 w 12"/>
                  <a:gd name="T11" fmla="*/ 12 h 21"/>
                  <a:gd name="T12" fmla="*/ 7 w 12"/>
                  <a:gd name="T13" fmla="*/ 19 h 21"/>
                  <a:gd name="T14" fmla="*/ 10 w 12"/>
                  <a:gd name="T15" fmla="*/ 9 h 21"/>
                  <a:gd name="T16" fmla="*/ 3 w 12"/>
                  <a:gd name="T17" fmla="*/ 2 h 21"/>
                  <a:gd name="T18" fmla="*/ 3 w 12"/>
                  <a:gd name="T19"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1">
                    <a:moveTo>
                      <a:pt x="10" y="21"/>
                    </a:moveTo>
                    <a:lnTo>
                      <a:pt x="0" y="14"/>
                    </a:lnTo>
                    <a:lnTo>
                      <a:pt x="3" y="0"/>
                    </a:lnTo>
                    <a:lnTo>
                      <a:pt x="12" y="9"/>
                    </a:lnTo>
                    <a:lnTo>
                      <a:pt x="10" y="21"/>
                    </a:lnTo>
                    <a:close/>
                    <a:moveTo>
                      <a:pt x="3" y="12"/>
                    </a:moveTo>
                    <a:lnTo>
                      <a:pt x="7" y="19"/>
                    </a:lnTo>
                    <a:lnTo>
                      <a:pt x="10" y="9"/>
                    </a:lnTo>
                    <a:lnTo>
                      <a:pt x="3" y="2"/>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4" name="Freeform 316">
                <a:extLst>
                  <a:ext uri="{FF2B5EF4-FFF2-40B4-BE49-F238E27FC236}">
                    <a16:creationId xmlns:a16="http://schemas.microsoft.com/office/drawing/2014/main" id="{E81E38BE-6B4B-49D0-89E5-A07A1B47964D}"/>
                  </a:ext>
                </a:extLst>
              </p:cNvPr>
              <p:cNvSpPr>
                <a:spLocks/>
              </p:cNvSpPr>
              <p:nvPr/>
            </p:nvSpPr>
            <p:spPr bwMode="auto">
              <a:xfrm>
                <a:off x="5531" y="1701"/>
                <a:ext cx="7" cy="9"/>
              </a:xfrm>
              <a:custGeom>
                <a:avLst/>
                <a:gdLst>
                  <a:gd name="T0" fmla="*/ 7 w 7"/>
                  <a:gd name="T1" fmla="*/ 0 h 9"/>
                  <a:gd name="T2" fmla="*/ 0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0"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5" name="Freeform 317">
                <a:extLst>
                  <a:ext uri="{FF2B5EF4-FFF2-40B4-BE49-F238E27FC236}">
                    <a16:creationId xmlns:a16="http://schemas.microsoft.com/office/drawing/2014/main" id="{1D432EA0-2892-4941-8FED-CA3C002AD6EE}"/>
                  </a:ext>
                </a:extLst>
              </p:cNvPr>
              <p:cNvSpPr>
                <a:spLocks/>
              </p:cNvSpPr>
              <p:nvPr/>
            </p:nvSpPr>
            <p:spPr bwMode="auto">
              <a:xfrm>
                <a:off x="5533" y="1712"/>
                <a:ext cx="5" cy="5"/>
              </a:xfrm>
              <a:custGeom>
                <a:avLst/>
                <a:gdLst>
                  <a:gd name="T0" fmla="*/ 5 w 5"/>
                  <a:gd name="T1" fmla="*/ 0 h 5"/>
                  <a:gd name="T2" fmla="*/ 0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6" name="Freeform 318">
                <a:extLst>
                  <a:ext uri="{FF2B5EF4-FFF2-40B4-BE49-F238E27FC236}">
                    <a16:creationId xmlns:a16="http://schemas.microsoft.com/office/drawing/2014/main" id="{5AFA417C-5B3C-40BF-A283-985081BB8E00}"/>
                  </a:ext>
                </a:extLst>
              </p:cNvPr>
              <p:cNvSpPr>
                <a:spLocks/>
              </p:cNvSpPr>
              <p:nvPr/>
            </p:nvSpPr>
            <p:spPr bwMode="auto">
              <a:xfrm>
                <a:off x="5521" y="1703"/>
                <a:ext cx="10" cy="7"/>
              </a:xfrm>
              <a:custGeom>
                <a:avLst/>
                <a:gdLst>
                  <a:gd name="T0" fmla="*/ 10 w 10"/>
                  <a:gd name="T1" fmla="*/ 7 h 7"/>
                  <a:gd name="T2" fmla="*/ 10 w 10"/>
                  <a:gd name="T3" fmla="*/ 7 h 7"/>
                  <a:gd name="T4" fmla="*/ 0 w 10"/>
                  <a:gd name="T5" fmla="*/ 2 h 7"/>
                  <a:gd name="T6" fmla="*/ 0 w 10"/>
                  <a:gd name="T7" fmla="*/ 0 h 7"/>
                  <a:gd name="T8" fmla="*/ 10 w 10"/>
                  <a:gd name="T9" fmla="*/ 7 h 7"/>
                </a:gdLst>
                <a:ahLst/>
                <a:cxnLst>
                  <a:cxn ang="0">
                    <a:pos x="T0" y="T1"/>
                  </a:cxn>
                  <a:cxn ang="0">
                    <a:pos x="T2" y="T3"/>
                  </a:cxn>
                  <a:cxn ang="0">
                    <a:pos x="T4" y="T5"/>
                  </a:cxn>
                  <a:cxn ang="0">
                    <a:pos x="T6" y="T7"/>
                  </a:cxn>
                  <a:cxn ang="0">
                    <a:pos x="T8" y="T9"/>
                  </a:cxn>
                </a:cxnLst>
                <a:rect l="0" t="0" r="r" b="b"/>
                <a:pathLst>
                  <a:path w="10" h="7">
                    <a:moveTo>
                      <a:pt x="10" y="7"/>
                    </a:moveTo>
                    <a:lnTo>
                      <a:pt x="10" y="7"/>
                    </a:lnTo>
                    <a:lnTo>
                      <a:pt x="0" y="2"/>
                    </a:lnTo>
                    <a:lnTo>
                      <a:pt x="0" y="0"/>
                    </a:lnTo>
                    <a:lnTo>
                      <a:pt x="1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7" name="Freeform 319">
                <a:extLst>
                  <a:ext uri="{FF2B5EF4-FFF2-40B4-BE49-F238E27FC236}">
                    <a16:creationId xmlns:a16="http://schemas.microsoft.com/office/drawing/2014/main" id="{F7B1C471-6E09-4D03-B4E1-FA20F1819EE4}"/>
                  </a:ext>
                </a:extLst>
              </p:cNvPr>
              <p:cNvSpPr>
                <a:spLocks/>
              </p:cNvSpPr>
              <p:nvPr/>
            </p:nvSpPr>
            <p:spPr bwMode="auto">
              <a:xfrm>
                <a:off x="5526" y="1715"/>
                <a:ext cx="7" cy="5"/>
              </a:xfrm>
              <a:custGeom>
                <a:avLst/>
                <a:gdLst>
                  <a:gd name="T0" fmla="*/ 7 w 7"/>
                  <a:gd name="T1" fmla="*/ 5 h 5"/>
                  <a:gd name="T2" fmla="*/ 0 w 7"/>
                  <a:gd name="T3" fmla="*/ 0 h 5"/>
                  <a:gd name="T4" fmla="*/ 0 w 7"/>
                  <a:gd name="T5" fmla="*/ 0 h 5"/>
                  <a:gd name="T6" fmla="*/ 7 w 7"/>
                  <a:gd name="T7" fmla="*/ 2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0" y="0"/>
                    </a:lnTo>
                    <a:lnTo>
                      <a:pt x="7" y="2"/>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8" name="Freeform 320">
                <a:extLst>
                  <a:ext uri="{FF2B5EF4-FFF2-40B4-BE49-F238E27FC236}">
                    <a16:creationId xmlns:a16="http://schemas.microsoft.com/office/drawing/2014/main" id="{B0C85B6F-B4DB-41B1-81D4-3CEED650F1DF}"/>
                  </a:ext>
                </a:extLst>
              </p:cNvPr>
              <p:cNvSpPr>
                <a:spLocks noEditPoints="1"/>
              </p:cNvSpPr>
              <p:nvPr/>
            </p:nvSpPr>
            <p:spPr bwMode="auto">
              <a:xfrm>
                <a:off x="5521" y="1717"/>
                <a:ext cx="34" cy="38"/>
              </a:xfrm>
              <a:custGeom>
                <a:avLst/>
                <a:gdLst>
                  <a:gd name="T0" fmla="*/ 29 w 34"/>
                  <a:gd name="T1" fmla="*/ 33 h 38"/>
                  <a:gd name="T2" fmla="*/ 22 w 34"/>
                  <a:gd name="T3" fmla="*/ 29 h 38"/>
                  <a:gd name="T4" fmla="*/ 17 w 34"/>
                  <a:gd name="T5" fmla="*/ 38 h 38"/>
                  <a:gd name="T6" fmla="*/ 12 w 34"/>
                  <a:gd name="T7" fmla="*/ 29 h 38"/>
                  <a:gd name="T8" fmla="*/ 5 w 34"/>
                  <a:gd name="T9" fmla="*/ 31 h 38"/>
                  <a:gd name="T10" fmla="*/ 10 w 34"/>
                  <a:gd name="T11" fmla="*/ 22 h 38"/>
                  <a:gd name="T12" fmla="*/ 0 w 34"/>
                  <a:gd name="T13" fmla="*/ 17 h 38"/>
                  <a:gd name="T14" fmla="*/ 10 w 34"/>
                  <a:gd name="T15" fmla="*/ 14 h 38"/>
                  <a:gd name="T16" fmla="*/ 7 w 34"/>
                  <a:gd name="T17" fmla="*/ 5 h 38"/>
                  <a:gd name="T18" fmla="*/ 15 w 34"/>
                  <a:gd name="T19" fmla="*/ 7 h 38"/>
                  <a:gd name="T20" fmla="*/ 19 w 34"/>
                  <a:gd name="T21" fmla="*/ 0 h 38"/>
                  <a:gd name="T22" fmla="*/ 24 w 34"/>
                  <a:gd name="T23" fmla="*/ 10 h 38"/>
                  <a:gd name="T24" fmla="*/ 31 w 34"/>
                  <a:gd name="T25" fmla="*/ 10 h 38"/>
                  <a:gd name="T26" fmla="*/ 27 w 34"/>
                  <a:gd name="T27" fmla="*/ 17 h 38"/>
                  <a:gd name="T28" fmla="*/ 34 w 34"/>
                  <a:gd name="T29" fmla="*/ 22 h 38"/>
                  <a:gd name="T30" fmla="*/ 29 w 34"/>
                  <a:gd name="T31" fmla="*/ 24 h 38"/>
                  <a:gd name="T32" fmla="*/ 29 w 34"/>
                  <a:gd name="T33" fmla="*/ 33 h 38"/>
                  <a:gd name="T34" fmla="*/ 17 w 34"/>
                  <a:gd name="T35" fmla="*/ 33 h 38"/>
                  <a:gd name="T36" fmla="*/ 22 w 34"/>
                  <a:gd name="T37" fmla="*/ 29 h 38"/>
                  <a:gd name="T38" fmla="*/ 29 w 34"/>
                  <a:gd name="T39" fmla="*/ 31 h 38"/>
                  <a:gd name="T40" fmla="*/ 27 w 34"/>
                  <a:gd name="T41" fmla="*/ 24 h 38"/>
                  <a:gd name="T42" fmla="*/ 31 w 34"/>
                  <a:gd name="T43" fmla="*/ 22 h 38"/>
                  <a:gd name="T44" fmla="*/ 24 w 34"/>
                  <a:gd name="T45" fmla="*/ 17 h 38"/>
                  <a:gd name="T46" fmla="*/ 29 w 34"/>
                  <a:gd name="T47" fmla="*/ 10 h 38"/>
                  <a:gd name="T48" fmla="*/ 24 w 34"/>
                  <a:gd name="T49" fmla="*/ 10 h 38"/>
                  <a:gd name="T50" fmla="*/ 19 w 34"/>
                  <a:gd name="T51" fmla="*/ 3 h 38"/>
                  <a:gd name="T52" fmla="*/ 15 w 34"/>
                  <a:gd name="T53" fmla="*/ 10 h 38"/>
                  <a:gd name="T54" fmla="*/ 10 w 34"/>
                  <a:gd name="T55" fmla="*/ 7 h 38"/>
                  <a:gd name="T56" fmla="*/ 10 w 34"/>
                  <a:gd name="T57" fmla="*/ 14 h 38"/>
                  <a:gd name="T58" fmla="*/ 3 w 34"/>
                  <a:gd name="T59" fmla="*/ 17 h 38"/>
                  <a:gd name="T60" fmla="*/ 10 w 34"/>
                  <a:gd name="T61" fmla="*/ 22 h 38"/>
                  <a:gd name="T62" fmla="*/ 7 w 34"/>
                  <a:gd name="T63" fmla="*/ 29 h 38"/>
                  <a:gd name="T64" fmla="*/ 15 w 34"/>
                  <a:gd name="T65" fmla="*/ 26 h 38"/>
                  <a:gd name="T66" fmla="*/ 17 w 34"/>
                  <a:gd name="T67" fmla="*/ 3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38">
                    <a:moveTo>
                      <a:pt x="29" y="33"/>
                    </a:moveTo>
                    <a:lnTo>
                      <a:pt x="22" y="29"/>
                    </a:lnTo>
                    <a:lnTo>
                      <a:pt x="17" y="38"/>
                    </a:lnTo>
                    <a:lnTo>
                      <a:pt x="12" y="29"/>
                    </a:lnTo>
                    <a:lnTo>
                      <a:pt x="5" y="31"/>
                    </a:lnTo>
                    <a:lnTo>
                      <a:pt x="10" y="22"/>
                    </a:lnTo>
                    <a:lnTo>
                      <a:pt x="0" y="17"/>
                    </a:lnTo>
                    <a:lnTo>
                      <a:pt x="10" y="14"/>
                    </a:lnTo>
                    <a:lnTo>
                      <a:pt x="7" y="5"/>
                    </a:lnTo>
                    <a:lnTo>
                      <a:pt x="15" y="7"/>
                    </a:lnTo>
                    <a:lnTo>
                      <a:pt x="19" y="0"/>
                    </a:lnTo>
                    <a:lnTo>
                      <a:pt x="24" y="10"/>
                    </a:lnTo>
                    <a:lnTo>
                      <a:pt x="31" y="10"/>
                    </a:lnTo>
                    <a:lnTo>
                      <a:pt x="27" y="17"/>
                    </a:lnTo>
                    <a:lnTo>
                      <a:pt x="34" y="22"/>
                    </a:lnTo>
                    <a:lnTo>
                      <a:pt x="29" y="24"/>
                    </a:lnTo>
                    <a:lnTo>
                      <a:pt x="29" y="33"/>
                    </a:lnTo>
                    <a:close/>
                    <a:moveTo>
                      <a:pt x="17" y="33"/>
                    </a:moveTo>
                    <a:lnTo>
                      <a:pt x="22" y="29"/>
                    </a:lnTo>
                    <a:lnTo>
                      <a:pt x="29" y="31"/>
                    </a:lnTo>
                    <a:lnTo>
                      <a:pt x="27" y="24"/>
                    </a:lnTo>
                    <a:lnTo>
                      <a:pt x="31" y="22"/>
                    </a:lnTo>
                    <a:lnTo>
                      <a:pt x="24" y="17"/>
                    </a:lnTo>
                    <a:lnTo>
                      <a:pt x="29" y="10"/>
                    </a:lnTo>
                    <a:lnTo>
                      <a:pt x="24" y="10"/>
                    </a:lnTo>
                    <a:lnTo>
                      <a:pt x="19" y="3"/>
                    </a:lnTo>
                    <a:lnTo>
                      <a:pt x="15" y="10"/>
                    </a:lnTo>
                    <a:lnTo>
                      <a:pt x="10" y="7"/>
                    </a:lnTo>
                    <a:lnTo>
                      <a:pt x="10" y="14"/>
                    </a:lnTo>
                    <a:lnTo>
                      <a:pt x="3" y="17"/>
                    </a:lnTo>
                    <a:lnTo>
                      <a:pt x="10" y="22"/>
                    </a:lnTo>
                    <a:lnTo>
                      <a:pt x="7" y="29"/>
                    </a:lnTo>
                    <a:lnTo>
                      <a:pt x="15" y="26"/>
                    </a:lnTo>
                    <a:lnTo>
                      <a:pt x="17"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49" name="Freeform 321">
                <a:extLst>
                  <a:ext uri="{FF2B5EF4-FFF2-40B4-BE49-F238E27FC236}">
                    <a16:creationId xmlns:a16="http://schemas.microsoft.com/office/drawing/2014/main" id="{05F0896C-336A-41C6-A4B0-DA8B49DDF359}"/>
                  </a:ext>
                </a:extLst>
              </p:cNvPr>
              <p:cNvSpPr>
                <a:spLocks noEditPoints="1"/>
              </p:cNvSpPr>
              <p:nvPr/>
            </p:nvSpPr>
            <p:spPr bwMode="auto">
              <a:xfrm>
                <a:off x="5748" y="1470"/>
                <a:ext cx="5" cy="7"/>
              </a:xfrm>
              <a:custGeom>
                <a:avLst/>
                <a:gdLst>
                  <a:gd name="T0" fmla="*/ 5 w 5"/>
                  <a:gd name="T1" fmla="*/ 5 h 7"/>
                  <a:gd name="T2" fmla="*/ 0 w 5"/>
                  <a:gd name="T3" fmla="*/ 7 h 7"/>
                  <a:gd name="T4" fmla="*/ 2 w 5"/>
                  <a:gd name="T5" fmla="*/ 2 h 7"/>
                  <a:gd name="T6" fmla="*/ 5 w 5"/>
                  <a:gd name="T7" fmla="*/ 0 h 7"/>
                  <a:gd name="T8" fmla="*/ 5 w 5"/>
                  <a:gd name="T9" fmla="*/ 5 h 7"/>
                  <a:gd name="T10" fmla="*/ 2 w 5"/>
                  <a:gd name="T11" fmla="*/ 5 h 7"/>
                  <a:gd name="T12" fmla="*/ 5 w 5"/>
                  <a:gd name="T13" fmla="*/ 2 h 7"/>
                  <a:gd name="T14" fmla="*/ 5 w 5"/>
                  <a:gd name="T15" fmla="*/ 0 h 7"/>
                  <a:gd name="T16" fmla="*/ 2 w 5"/>
                  <a:gd name="T17" fmla="*/ 2 h 7"/>
                  <a:gd name="T18" fmla="*/ 2 w 5"/>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5"/>
                    </a:moveTo>
                    <a:lnTo>
                      <a:pt x="0" y="7"/>
                    </a:lnTo>
                    <a:lnTo>
                      <a:pt x="2" y="2"/>
                    </a:lnTo>
                    <a:lnTo>
                      <a:pt x="5" y="0"/>
                    </a:lnTo>
                    <a:lnTo>
                      <a:pt x="5" y="5"/>
                    </a:lnTo>
                    <a:close/>
                    <a:moveTo>
                      <a:pt x="2" y="5"/>
                    </a:moveTo>
                    <a:lnTo>
                      <a:pt x="5" y="2"/>
                    </a:lnTo>
                    <a:lnTo>
                      <a:pt x="5" y="0"/>
                    </a:lnTo>
                    <a:lnTo>
                      <a:pt x="2"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0" name="Freeform 322">
                <a:extLst>
                  <a:ext uri="{FF2B5EF4-FFF2-40B4-BE49-F238E27FC236}">
                    <a16:creationId xmlns:a16="http://schemas.microsoft.com/office/drawing/2014/main" id="{EFCE38C8-D4E5-4A51-B91F-2284824F5AA5}"/>
                  </a:ext>
                </a:extLst>
              </p:cNvPr>
              <p:cNvSpPr>
                <a:spLocks/>
              </p:cNvSpPr>
              <p:nvPr/>
            </p:nvSpPr>
            <p:spPr bwMode="auto">
              <a:xfrm>
                <a:off x="5731" y="1479"/>
                <a:ext cx="24" cy="15"/>
              </a:xfrm>
              <a:custGeom>
                <a:avLst/>
                <a:gdLst>
                  <a:gd name="T0" fmla="*/ 24 w 24"/>
                  <a:gd name="T1" fmla="*/ 15 h 15"/>
                  <a:gd name="T2" fmla="*/ 24 w 24"/>
                  <a:gd name="T3" fmla="*/ 15 h 15"/>
                  <a:gd name="T4" fmla="*/ 0 w 24"/>
                  <a:gd name="T5" fmla="*/ 3 h 15"/>
                  <a:gd name="T6" fmla="*/ 0 w 24"/>
                  <a:gd name="T7" fmla="*/ 0 h 15"/>
                  <a:gd name="T8" fmla="*/ 24 w 24"/>
                  <a:gd name="T9" fmla="*/ 15 h 15"/>
                </a:gdLst>
                <a:ahLst/>
                <a:cxnLst>
                  <a:cxn ang="0">
                    <a:pos x="T0" y="T1"/>
                  </a:cxn>
                  <a:cxn ang="0">
                    <a:pos x="T2" y="T3"/>
                  </a:cxn>
                  <a:cxn ang="0">
                    <a:pos x="T4" y="T5"/>
                  </a:cxn>
                  <a:cxn ang="0">
                    <a:pos x="T6" y="T7"/>
                  </a:cxn>
                  <a:cxn ang="0">
                    <a:pos x="T8" y="T9"/>
                  </a:cxn>
                </a:cxnLst>
                <a:rect l="0" t="0" r="r" b="b"/>
                <a:pathLst>
                  <a:path w="24" h="15">
                    <a:moveTo>
                      <a:pt x="24" y="15"/>
                    </a:moveTo>
                    <a:lnTo>
                      <a:pt x="24" y="15"/>
                    </a:lnTo>
                    <a:lnTo>
                      <a:pt x="0" y="3"/>
                    </a:lnTo>
                    <a:lnTo>
                      <a:pt x="0" y="0"/>
                    </a:lnTo>
                    <a:lnTo>
                      <a:pt x="24"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1" name="Freeform 323">
                <a:extLst>
                  <a:ext uri="{FF2B5EF4-FFF2-40B4-BE49-F238E27FC236}">
                    <a16:creationId xmlns:a16="http://schemas.microsoft.com/office/drawing/2014/main" id="{A6EF9A92-B506-40AD-B43C-B73C2B2EEA66}"/>
                  </a:ext>
                </a:extLst>
              </p:cNvPr>
              <p:cNvSpPr>
                <a:spLocks noEditPoints="1"/>
              </p:cNvSpPr>
              <p:nvPr/>
            </p:nvSpPr>
            <p:spPr bwMode="auto">
              <a:xfrm>
                <a:off x="5727" y="1477"/>
                <a:ext cx="7" cy="5"/>
              </a:xfrm>
              <a:custGeom>
                <a:avLst/>
                <a:gdLst>
                  <a:gd name="T0" fmla="*/ 7 w 7"/>
                  <a:gd name="T1" fmla="*/ 5 h 5"/>
                  <a:gd name="T2" fmla="*/ 2 w 7"/>
                  <a:gd name="T3" fmla="*/ 5 h 5"/>
                  <a:gd name="T4" fmla="*/ 0 w 7"/>
                  <a:gd name="T5" fmla="*/ 0 h 5"/>
                  <a:gd name="T6" fmla="*/ 4 w 7"/>
                  <a:gd name="T7" fmla="*/ 0 h 5"/>
                  <a:gd name="T8" fmla="*/ 7 w 7"/>
                  <a:gd name="T9" fmla="*/ 5 h 5"/>
                  <a:gd name="T10" fmla="*/ 2 w 7"/>
                  <a:gd name="T11" fmla="*/ 2 h 5"/>
                  <a:gd name="T12" fmla="*/ 4 w 7"/>
                  <a:gd name="T13" fmla="*/ 2 h 5"/>
                  <a:gd name="T14" fmla="*/ 4 w 7"/>
                  <a:gd name="T15" fmla="*/ 0 h 5"/>
                  <a:gd name="T16" fmla="*/ 0 w 7"/>
                  <a:gd name="T17" fmla="*/ 0 h 5"/>
                  <a:gd name="T18" fmla="*/ 2 w 7"/>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5"/>
                    </a:moveTo>
                    <a:lnTo>
                      <a:pt x="2" y="5"/>
                    </a:lnTo>
                    <a:lnTo>
                      <a:pt x="0" y="0"/>
                    </a:lnTo>
                    <a:lnTo>
                      <a:pt x="4" y="0"/>
                    </a:lnTo>
                    <a:lnTo>
                      <a:pt x="7" y="5"/>
                    </a:lnTo>
                    <a:close/>
                    <a:moveTo>
                      <a:pt x="2" y="2"/>
                    </a:moveTo>
                    <a:lnTo>
                      <a:pt x="4" y="2"/>
                    </a:lnTo>
                    <a:lnTo>
                      <a:pt x="4"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2" name="Rectangle 324">
                <a:extLst>
                  <a:ext uri="{FF2B5EF4-FFF2-40B4-BE49-F238E27FC236}">
                    <a16:creationId xmlns:a16="http://schemas.microsoft.com/office/drawing/2014/main" id="{3B673D9A-133A-403C-8E60-7BB27F29CCD3}"/>
                  </a:ext>
                </a:extLst>
              </p:cNvPr>
              <p:cNvSpPr>
                <a:spLocks noChangeArrowheads="1"/>
              </p:cNvSpPr>
              <p:nvPr/>
            </p:nvSpPr>
            <p:spPr bwMode="auto">
              <a:xfrm>
                <a:off x="5731" y="1482"/>
                <a:ext cx="3"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3" name="Freeform 325">
                <a:extLst>
                  <a:ext uri="{FF2B5EF4-FFF2-40B4-BE49-F238E27FC236}">
                    <a16:creationId xmlns:a16="http://schemas.microsoft.com/office/drawing/2014/main" id="{92F9DED1-528F-425B-B03F-4CA6CB59901B}"/>
                  </a:ext>
                </a:extLst>
              </p:cNvPr>
              <p:cNvSpPr>
                <a:spLocks/>
              </p:cNvSpPr>
              <p:nvPr/>
            </p:nvSpPr>
            <p:spPr bwMode="auto">
              <a:xfrm>
                <a:off x="5734" y="1482"/>
                <a:ext cx="2" cy="2"/>
              </a:xfrm>
              <a:custGeom>
                <a:avLst/>
                <a:gdLst>
                  <a:gd name="T0" fmla="*/ 2 w 2"/>
                  <a:gd name="T1" fmla="*/ 2 h 2"/>
                  <a:gd name="T2" fmla="*/ 0 w 2"/>
                  <a:gd name="T3" fmla="*/ 2 h 2"/>
                  <a:gd name="T4" fmla="*/ 0 w 2"/>
                  <a:gd name="T5" fmla="*/ 2 h 2"/>
                  <a:gd name="T6" fmla="*/ 2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2"/>
                    </a:lnTo>
                    <a:lnTo>
                      <a:pt x="2"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4" name="Rectangle 326">
                <a:extLst>
                  <a:ext uri="{FF2B5EF4-FFF2-40B4-BE49-F238E27FC236}">
                    <a16:creationId xmlns:a16="http://schemas.microsoft.com/office/drawing/2014/main" id="{6A5C34DC-6895-404D-B381-32F830BA36AA}"/>
                  </a:ext>
                </a:extLst>
              </p:cNvPr>
              <p:cNvSpPr>
                <a:spLocks noChangeArrowheads="1"/>
              </p:cNvSpPr>
              <p:nvPr/>
            </p:nvSpPr>
            <p:spPr bwMode="auto">
              <a:xfrm>
                <a:off x="5734" y="1477"/>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5" name="Freeform 327">
                <a:extLst>
                  <a:ext uri="{FF2B5EF4-FFF2-40B4-BE49-F238E27FC236}">
                    <a16:creationId xmlns:a16="http://schemas.microsoft.com/office/drawing/2014/main" id="{D78B82D4-52A2-4998-BD08-AB8C4C5EEEFA}"/>
                  </a:ext>
                </a:extLst>
              </p:cNvPr>
              <p:cNvSpPr>
                <a:spLocks/>
              </p:cNvSpPr>
              <p:nvPr/>
            </p:nvSpPr>
            <p:spPr bwMode="auto">
              <a:xfrm>
                <a:off x="5736" y="1479"/>
                <a:ext cx="3" cy="5"/>
              </a:xfrm>
              <a:custGeom>
                <a:avLst/>
                <a:gdLst>
                  <a:gd name="T0" fmla="*/ 3 w 3"/>
                  <a:gd name="T1" fmla="*/ 5 h 5"/>
                  <a:gd name="T2" fmla="*/ 0 w 3"/>
                  <a:gd name="T3" fmla="*/ 5 h 5"/>
                  <a:gd name="T4" fmla="*/ 0 w 3"/>
                  <a:gd name="T5" fmla="*/ 0 h 5"/>
                  <a:gd name="T6" fmla="*/ 0 w 3"/>
                  <a:gd name="T7" fmla="*/ 0 h 5"/>
                  <a:gd name="T8" fmla="*/ 3 w 3"/>
                  <a:gd name="T9" fmla="*/ 5 h 5"/>
                </a:gdLst>
                <a:ahLst/>
                <a:cxnLst>
                  <a:cxn ang="0">
                    <a:pos x="T0" y="T1"/>
                  </a:cxn>
                  <a:cxn ang="0">
                    <a:pos x="T2" y="T3"/>
                  </a:cxn>
                  <a:cxn ang="0">
                    <a:pos x="T4" y="T5"/>
                  </a:cxn>
                  <a:cxn ang="0">
                    <a:pos x="T6" y="T7"/>
                  </a:cxn>
                  <a:cxn ang="0">
                    <a:pos x="T8" y="T9"/>
                  </a:cxn>
                </a:cxnLst>
                <a:rect l="0" t="0" r="r" b="b"/>
                <a:pathLst>
                  <a:path w="3" h="5">
                    <a:moveTo>
                      <a:pt x="3" y="5"/>
                    </a:moveTo>
                    <a:lnTo>
                      <a:pt x="0" y="5"/>
                    </a:lnTo>
                    <a:lnTo>
                      <a:pt x="0" y="0"/>
                    </a:lnTo>
                    <a:lnTo>
                      <a:pt x="0"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6" name="Freeform 328">
                <a:extLst>
                  <a:ext uri="{FF2B5EF4-FFF2-40B4-BE49-F238E27FC236}">
                    <a16:creationId xmlns:a16="http://schemas.microsoft.com/office/drawing/2014/main" id="{627B0D5C-E5CC-46EF-8AD0-BB5537671564}"/>
                  </a:ext>
                </a:extLst>
              </p:cNvPr>
              <p:cNvSpPr>
                <a:spLocks noEditPoints="1"/>
              </p:cNvSpPr>
              <p:nvPr/>
            </p:nvSpPr>
            <p:spPr bwMode="auto">
              <a:xfrm>
                <a:off x="5753" y="1491"/>
                <a:ext cx="7" cy="5"/>
              </a:xfrm>
              <a:custGeom>
                <a:avLst/>
                <a:gdLst>
                  <a:gd name="T0" fmla="*/ 7 w 7"/>
                  <a:gd name="T1" fmla="*/ 5 h 5"/>
                  <a:gd name="T2" fmla="*/ 5 w 7"/>
                  <a:gd name="T3" fmla="*/ 5 h 5"/>
                  <a:gd name="T4" fmla="*/ 0 w 7"/>
                  <a:gd name="T5" fmla="*/ 0 h 5"/>
                  <a:gd name="T6" fmla="*/ 5 w 7"/>
                  <a:gd name="T7" fmla="*/ 0 h 5"/>
                  <a:gd name="T8" fmla="*/ 7 w 7"/>
                  <a:gd name="T9" fmla="*/ 5 h 5"/>
                  <a:gd name="T10" fmla="*/ 5 w 7"/>
                  <a:gd name="T11" fmla="*/ 5 h 5"/>
                  <a:gd name="T12" fmla="*/ 7 w 7"/>
                  <a:gd name="T13" fmla="*/ 5 h 5"/>
                  <a:gd name="T14" fmla="*/ 5 w 7"/>
                  <a:gd name="T15" fmla="*/ 3 h 5"/>
                  <a:gd name="T16" fmla="*/ 2 w 7"/>
                  <a:gd name="T17" fmla="*/ 3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5"/>
                    </a:moveTo>
                    <a:lnTo>
                      <a:pt x="5" y="5"/>
                    </a:lnTo>
                    <a:lnTo>
                      <a:pt x="0" y="0"/>
                    </a:lnTo>
                    <a:lnTo>
                      <a:pt x="5" y="0"/>
                    </a:lnTo>
                    <a:lnTo>
                      <a:pt x="7" y="5"/>
                    </a:lnTo>
                    <a:close/>
                    <a:moveTo>
                      <a:pt x="5" y="5"/>
                    </a:moveTo>
                    <a:lnTo>
                      <a:pt x="7" y="5"/>
                    </a:lnTo>
                    <a:lnTo>
                      <a:pt x="5" y="3"/>
                    </a:lnTo>
                    <a:lnTo>
                      <a:pt x="2" y="3"/>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7" name="Freeform 329">
                <a:extLst>
                  <a:ext uri="{FF2B5EF4-FFF2-40B4-BE49-F238E27FC236}">
                    <a16:creationId xmlns:a16="http://schemas.microsoft.com/office/drawing/2014/main" id="{FB0B6397-02AD-45F4-8E1B-B6B4EF8DA560}"/>
                  </a:ext>
                </a:extLst>
              </p:cNvPr>
              <p:cNvSpPr>
                <a:spLocks/>
              </p:cNvSpPr>
              <p:nvPr/>
            </p:nvSpPr>
            <p:spPr bwMode="auto">
              <a:xfrm>
                <a:off x="5753" y="1491"/>
                <a:ext cx="2" cy="5"/>
              </a:xfrm>
              <a:custGeom>
                <a:avLst/>
                <a:gdLst>
                  <a:gd name="T0" fmla="*/ 2 w 2"/>
                  <a:gd name="T1" fmla="*/ 5 h 5"/>
                  <a:gd name="T2" fmla="*/ 0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0"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8" name="Rectangle 330">
                <a:extLst>
                  <a:ext uri="{FF2B5EF4-FFF2-40B4-BE49-F238E27FC236}">
                    <a16:creationId xmlns:a16="http://schemas.microsoft.com/office/drawing/2014/main" id="{6E3970F7-5F10-4286-B0F4-E612D50430AC}"/>
                  </a:ext>
                </a:extLst>
              </p:cNvPr>
              <p:cNvSpPr>
                <a:spLocks noChangeArrowheads="1"/>
              </p:cNvSpPr>
              <p:nvPr/>
            </p:nvSpPr>
            <p:spPr bwMode="auto">
              <a:xfrm>
                <a:off x="5750" y="1489"/>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59" name="Rectangle 331">
                <a:extLst>
                  <a:ext uri="{FF2B5EF4-FFF2-40B4-BE49-F238E27FC236}">
                    <a16:creationId xmlns:a16="http://schemas.microsoft.com/office/drawing/2014/main" id="{08241B1C-C78E-4ABF-9FE0-21D77BBC0CBA}"/>
                  </a:ext>
                </a:extLst>
              </p:cNvPr>
              <p:cNvSpPr>
                <a:spLocks noChangeArrowheads="1"/>
              </p:cNvSpPr>
              <p:nvPr/>
            </p:nvSpPr>
            <p:spPr bwMode="auto">
              <a:xfrm>
                <a:off x="5753" y="1491"/>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0" name="Freeform 332">
                <a:extLst>
                  <a:ext uri="{FF2B5EF4-FFF2-40B4-BE49-F238E27FC236}">
                    <a16:creationId xmlns:a16="http://schemas.microsoft.com/office/drawing/2014/main" id="{D0B7191D-5A6E-4A31-94A5-8AD02A7CFD28}"/>
                  </a:ext>
                </a:extLst>
              </p:cNvPr>
              <p:cNvSpPr>
                <a:spLocks/>
              </p:cNvSpPr>
              <p:nvPr/>
            </p:nvSpPr>
            <p:spPr bwMode="auto">
              <a:xfrm>
                <a:off x="5750" y="1489"/>
                <a:ext cx="3" cy="2"/>
              </a:xfrm>
              <a:custGeom>
                <a:avLst/>
                <a:gdLst>
                  <a:gd name="T0" fmla="*/ 3 w 3"/>
                  <a:gd name="T1" fmla="*/ 0 h 2"/>
                  <a:gd name="T2" fmla="*/ 0 w 3"/>
                  <a:gd name="T3" fmla="*/ 2 h 2"/>
                  <a:gd name="T4" fmla="*/ 0 w 3"/>
                  <a:gd name="T5" fmla="*/ 0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0"/>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1" name="Freeform 333">
                <a:extLst>
                  <a:ext uri="{FF2B5EF4-FFF2-40B4-BE49-F238E27FC236}">
                    <a16:creationId xmlns:a16="http://schemas.microsoft.com/office/drawing/2014/main" id="{68F12E24-45FB-4412-AF91-49AC023B7C03}"/>
                  </a:ext>
                </a:extLst>
              </p:cNvPr>
              <p:cNvSpPr>
                <a:spLocks/>
              </p:cNvSpPr>
              <p:nvPr/>
            </p:nvSpPr>
            <p:spPr bwMode="auto">
              <a:xfrm>
                <a:off x="5736" y="1475"/>
                <a:ext cx="14" cy="23"/>
              </a:xfrm>
              <a:custGeom>
                <a:avLst/>
                <a:gdLst>
                  <a:gd name="T0" fmla="*/ 14 w 14"/>
                  <a:gd name="T1" fmla="*/ 0 h 23"/>
                  <a:gd name="T2" fmla="*/ 3 w 14"/>
                  <a:gd name="T3" fmla="*/ 23 h 23"/>
                  <a:gd name="T4" fmla="*/ 0 w 14"/>
                  <a:gd name="T5" fmla="*/ 23 h 23"/>
                  <a:gd name="T6" fmla="*/ 14 w 14"/>
                  <a:gd name="T7" fmla="*/ 0 h 23"/>
                  <a:gd name="T8" fmla="*/ 14 w 14"/>
                  <a:gd name="T9" fmla="*/ 0 h 23"/>
                </a:gdLst>
                <a:ahLst/>
                <a:cxnLst>
                  <a:cxn ang="0">
                    <a:pos x="T0" y="T1"/>
                  </a:cxn>
                  <a:cxn ang="0">
                    <a:pos x="T2" y="T3"/>
                  </a:cxn>
                  <a:cxn ang="0">
                    <a:pos x="T4" y="T5"/>
                  </a:cxn>
                  <a:cxn ang="0">
                    <a:pos x="T6" y="T7"/>
                  </a:cxn>
                  <a:cxn ang="0">
                    <a:pos x="T8" y="T9"/>
                  </a:cxn>
                </a:cxnLst>
                <a:rect l="0" t="0" r="r" b="b"/>
                <a:pathLst>
                  <a:path w="14" h="23">
                    <a:moveTo>
                      <a:pt x="14" y="0"/>
                    </a:moveTo>
                    <a:lnTo>
                      <a:pt x="3" y="23"/>
                    </a:lnTo>
                    <a:lnTo>
                      <a:pt x="0" y="23"/>
                    </a:lnTo>
                    <a:lnTo>
                      <a:pt x="14" y="0"/>
                    </a:lnTo>
                    <a:lnTo>
                      <a:pt x="1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2" name="Freeform 334">
                <a:extLst>
                  <a:ext uri="{FF2B5EF4-FFF2-40B4-BE49-F238E27FC236}">
                    <a16:creationId xmlns:a16="http://schemas.microsoft.com/office/drawing/2014/main" id="{3014DE9C-E084-4D4F-B589-9DAD9F99722A}"/>
                  </a:ext>
                </a:extLst>
              </p:cNvPr>
              <p:cNvSpPr>
                <a:spLocks noEditPoints="1"/>
              </p:cNvSpPr>
              <p:nvPr/>
            </p:nvSpPr>
            <p:spPr bwMode="auto">
              <a:xfrm>
                <a:off x="5734" y="1496"/>
                <a:ext cx="5" cy="7"/>
              </a:xfrm>
              <a:custGeom>
                <a:avLst/>
                <a:gdLst>
                  <a:gd name="T0" fmla="*/ 5 w 5"/>
                  <a:gd name="T1" fmla="*/ 5 h 7"/>
                  <a:gd name="T2" fmla="*/ 0 w 5"/>
                  <a:gd name="T3" fmla="*/ 7 h 7"/>
                  <a:gd name="T4" fmla="*/ 0 w 5"/>
                  <a:gd name="T5" fmla="*/ 2 h 7"/>
                  <a:gd name="T6" fmla="*/ 5 w 5"/>
                  <a:gd name="T7" fmla="*/ 0 h 7"/>
                  <a:gd name="T8" fmla="*/ 5 w 5"/>
                  <a:gd name="T9" fmla="*/ 5 h 7"/>
                  <a:gd name="T10" fmla="*/ 0 w 5"/>
                  <a:gd name="T11" fmla="*/ 7 h 7"/>
                  <a:gd name="T12" fmla="*/ 2 w 5"/>
                  <a:gd name="T13" fmla="*/ 5 h 7"/>
                  <a:gd name="T14" fmla="*/ 5 w 5"/>
                  <a:gd name="T15" fmla="*/ 2 h 7"/>
                  <a:gd name="T16" fmla="*/ 0 w 5"/>
                  <a:gd name="T17" fmla="*/ 5 h 7"/>
                  <a:gd name="T18" fmla="*/ 0 w 5"/>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5"/>
                    </a:moveTo>
                    <a:lnTo>
                      <a:pt x="0" y="7"/>
                    </a:lnTo>
                    <a:lnTo>
                      <a:pt x="0" y="2"/>
                    </a:lnTo>
                    <a:lnTo>
                      <a:pt x="5" y="0"/>
                    </a:lnTo>
                    <a:lnTo>
                      <a:pt x="5" y="5"/>
                    </a:lnTo>
                    <a:close/>
                    <a:moveTo>
                      <a:pt x="0" y="7"/>
                    </a:moveTo>
                    <a:lnTo>
                      <a:pt x="2" y="5"/>
                    </a:lnTo>
                    <a:lnTo>
                      <a:pt x="5" y="2"/>
                    </a:lnTo>
                    <a:lnTo>
                      <a:pt x="0" y="5"/>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3" name="Freeform 335">
                <a:extLst>
                  <a:ext uri="{FF2B5EF4-FFF2-40B4-BE49-F238E27FC236}">
                    <a16:creationId xmlns:a16="http://schemas.microsoft.com/office/drawing/2014/main" id="{326E624E-DAD0-4619-A261-DE9771CDBE7E}"/>
                  </a:ext>
                </a:extLst>
              </p:cNvPr>
              <p:cNvSpPr>
                <a:spLocks/>
              </p:cNvSpPr>
              <p:nvPr/>
            </p:nvSpPr>
            <p:spPr bwMode="auto">
              <a:xfrm>
                <a:off x="5739" y="1496"/>
                <a:ext cx="2" cy="5"/>
              </a:xfrm>
              <a:custGeom>
                <a:avLst/>
                <a:gdLst>
                  <a:gd name="T0" fmla="*/ 2 w 2"/>
                  <a:gd name="T1" fmla="*/ 5 h 5"/>
                  <a:gd name="T2" fmla="*/ 0 w 2"/>
                  <a:gd name="T3" fmla="*/ 5 h 5"/>
                  <a:gd name="T4" fmla="*/ 0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0" y="5"/>
                    </a:lnTo>
                    <a:lnTo>
                      <a:pt x="0" y="0"/>
                    </a:lnTo>
                    <a:lnTo>
                      <a:pt x="0" y="0"/>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4" name="Rectangle 336">
                <a:extLst>
                  <a:ext uri="{FF2B5EF4-FFF2-40B4-BE49-F238E27FC236}">
                    <a16:creationId xmlns:a16="http://schemas.microsoft.com/office/drawing/2014/main" id="{45E655CB-656E-4A0A-9968-3B4CE143CF32}"/>
                  </a:ext>
                </a:extLst>
              </p:cNvPr>
              <p:cNvSpPr>
                <a:spLocks noChangeArrowheads="1"/>
              </p:cNvSpPr>
              <p:nvPr/>
            </p:nvSpPr>
            <p:spPr bwMode="auto">
              <a:xfrm>
                <a:off x="5741" y="1494"/>
                <a:ext cx="1"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5" name="Rectangle 337">
                <a:extLst>
                  <a:ext uri="{FF2B5EF4-FFF2-40B4-BE49-F238E27FC236}">
                    <a16:creationId xmlns:a16="http://schemas.microsoft.com/office/drawing/2014/main" id="{A0179EAA-4C33-4994-97CC-42786BCE84CA}"/>
                  </a:ext>
                </a:extLst>
              </p:cNvPr>
              <p:cNvSpPr>
                <a:spLocks noChangeArrowheads="1"/>
              </p:cNvSpPr>
              <p:nvPr/>
            </p:nvSpPr>
            <p:spPr bwMode="auto">
              <a:xfrm>
                <a:off x="5734" y="1496"/>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6" name="Rectangle 338">
                <a:extLst>
                  <a:ext uri="{FF2B5EF4-FFF2-40B4-BE49-F238E27FC236}">
                    <a16:creationId xmlns:a16="http://schemas.microsoft.com/office/drawing/2014/main" id="{E1A69A0D-BED6-4498-8474-1660CF35B9DB}"/>
                  </a:ext>
                </a:extLst>
              </p:cNvPr>
              <p:cNvSpPr>
                <a:spLocks noChangeArrowheads="1"/>
              </p:cNvSpPr>
              <p:nvPr/>
            </p:nvSpPr>
            <p:spPr bwMode="auto">
              <a:xfrm>
                <a:off x="5736" y="1494"/>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7" name="Rectangle 339">
                <a:extLst>
                  <a:ext uri="{FF2B5EF4-FFF2-40B4-BE49-F238E27FC236}">
                    <a16:creationId xmlns:a16="http://schemas.microsoft.com/office/drawing/2014/main" id="{A3428514-CFD5-4418-B11F-4608E1664942}"/>
                  </a:ext>
                </a:extLst>
              </p:cNvPr>
              <p:cNvSpPr>
                <a:spLocks noChangeArrowheads="1"/>
              </p:cNvSpPr>
              <p:nvPr/>
            </p:nvSpPr>
            <p:spPr bwMode="auto">
              <a:xfrm>
                <a:off x="5748" y="1477"/>
                <a:ext cx="5"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8" name="Rectangle 340">
                <a:extLst>
                  <a:ext uri="{FF2B5EF4-FFF2-40B4-BE49-F238E27FC236}">
                    <a16:creationId xmlns:a16="http://schemas.microsoft.com/office/drawing/2014/main" id="{0B4ABD8A-42D3-4B6C-AF71-66CBB0677ECF}"/>
                  </a:ext>
                </a:extLst>
              </p:cNvPr>
              <p:cNvSpPr>
                <a:spLocks noChangeArrowheads="1"/>
              </p:cNvSpPr>
              <p:nvPr/>
            </p:nvSpPr>
            <p:spPr bwMode="auto">
              <a:xfrm>
                <a:off x="5748" y="1479"/>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69" name="Rectangle 341">
                <a:extLst>
                  <a:ext uri="{FF2B5EF4-FFF2-40B4-BE49-F238E27FC236}">
                    <a16:creationId xmlns:a16="http://schemas.microsoft.com/office/drawing/2014/main" id="{59BFEE34-8740-4757-91EF-052F47DEE91F}"/>
                  </a:ext>
                </a:extLst>
              </p:cNvPr>
              <p:cNvSpPr>
                <a:spLocks noChangeArrowheads="1"/>
              </p:cNvSpPr>
              <p:nvPr/>
            </p:nvSpPr>
            <p:spPr bwMode="auto">
              <a:xfrm>
                <a:off x="5748" y="1472"/>
                <a:ext cx="1" cy="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0" name="Freeform 342">
                <a:extLst>
                  <a:ext uri="{FF2B5EF4-FFF2-40B4-BE49-F238E27FC236}">
                    <a16:creationId xmlns:a16="http://schemas.microsoft.com/office/drawing/2014/main" id="{B0B650A1-46C9-4C6B-97C7-1DAEC1C49A7B}"/>
                  </a:ext>
                </a:extLst>
              </p:cNvPr>
              <p:cNvSpPr>
                <a:spLocks/>
              </p:cNvSpPr>
              <p:nvPr/>
            </p:nvSpPr>
            <p:spPr bwMode="auto">
              <a:xfrm>
                <a:off x="5746" y="1477"/>
                <a:ext cx="2" cy="2"/>
              </a:xfrm>
              <a:custGeom>
                <a:avLst/>
                <a:gdLst>
                  <a:gd name="T0" fmla="*/ 2 w 2"/>
                  <a:gd name="T1" fmla="*/ 2 h 2"/>
                  <a:gd name="T2" fmla="*/ 0 w 2"/>
                  <a:gd name="T3" fmla="*/ 2 h 2"/>
                  <a:gd name="T4" fmla="*/ 0 w 2"/>
                  <a:gd name="T5" fmla="*/ 0 h 2"/>
                  <a:gd name="T6" fmla="*/ 0 w 2"/>
                  <a:gd name="T7" fmla="*/ 0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2"/>
                    </a:lnTo>
                    <a:lnTo>
                      <a:pt x="0" y="0"/>
                    </a:lnTo>
                    <a:lnTo>
                      <a:pt x="0"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1" name="Freeform 343">
                <a:extLst>
                  <a:ext uri="{FF2B5EF4-FFF2-40B4-BE49-F238E27FC236}">
                    <a16:creationId xmlns:a16="http://schemas.microsoft.com/office/drawing/2014/main" id="{265B1FB3-A348-41EC-9A4B-5CD72A3E9EE8}"/>
                  </a:ext>
                </a:extLst>
              </p:cNvPr>
              <p:cNvSpPr>
                <a:spLocks/>
              </p:cNvSpPr>
              <p:nvPr/>
            </p:nvSpPr>
            <p:spPr bwMode="auto">
              <a:xfrm>
                <a:off x="5731" y="1482"/>
                <a:ext cx="24" cy="9"/>
              </a:xfrm>
              <a:custGeom>
                <a:avLst/>
                <a:gdLst>
                  <a:gd name="T0" fmla="*/ 24 w 24"/>
                  <a:gd name="T1" fmla="*/ 2 h 9"/>
                  <a:gd name="T2" fmla="*/ 0 w 24"/>
                  <a:gd name="T3" fmla="*/ 9 h 9"/>
                  <a:gd name="T4" fmla="*/ 0 w 24"/>
                  <a:gd name="T5" fmla="*/ 7 h 9"/>
                  <a:gd name="T6" fmla="*/ 24 w 24"/>
                  <a:gd name="T7" fmla="*/ 0 h 9"/>
                  <a:gd name="T8" fmla="*/ 24 w 24"/>
                  <a:gd name="T9" fmla="*/ 2 h 9"/>
                </a:gdLst>
                <a:ahLst/>
                <a:cxnLst>
                  <a:cxn ang="0">
                    <a:pos x="T0" y="T1"/>
                  </a:cxn>
                  <a:cxn ang="0">
                    <a:pos x="T2" y="T3"/>
                  </a:cxn>
                  <a:cxn ang="0">
                    <a:pos x="T4" y="T5"/>
                  </a:cxn>
                  <a:cxn ang="0">
                    <a:pos x="T6" y="T7"/>
                  </a:cxn>
                  <a:cxn ang="0">
                    <a:pos x="T8" y="T9"/>
                  </a:cxn>
                </a:cxnLst>
                <a:rect l="0" t="0" r="r" b="b"/>
                <a:pathLst>
                  <a:path w="24" h="9">
                    <a:moveTo>
                      <a:pt x="24" y="2"/>
                    </a:moveTo>
                    <a:lnTo>
                      <a:pt x="0" y="9"/>
                    </a:lnTo>
                    <a:lnTo>
                      <a:pt x="0" y="7"/>
                    </a:lnTo>
                    <a:lnTo>
                      <a:pt x="24" y="0"/>
                    </a:lnTo>
                    <a:lnTo>
                      <a:pt x="2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2" name="Freeform 344">
                <a:extLst>
                  <a:ext uri="{FF2B5EF4-FFF2-40B4-BE49-F238E27FC236}">
                    <a16:creationId xmlns:a16="http://schemas.microsoft.com/office/drawing/2014/main" id="{F49348B1-81E0-4157-AEA4-A544E436F485}"/>
                  </a:ext>
                </a:extLst>
              </p:cNvPr>
              <p:cNvSpPr>
                <a:spLocks noEditPoints="1"/>
              </p:cNvSpPr>
              <p:nvPr/>
            </p:nvSpPr>
            <p:spPr bwMode="auto">
              <a:xfrm>
                <a:off x="5724" y="1489"/>
                <a:ext cx="7" cy="5"/>
              </a:xfrm>
              <a:custGeom>
                <a:avLst/>
                <a:gdLst>
                  <a:gd name="T0" fmla="*/ 7 w 7"/>
                  <a:gd name="T1" fmla="*/ 0 h 5"/>
                  <a:gd name="T2" fmla="*/ 5 w 7"/>
                  <a:gd name="T3" fmla="*/ 5 h 5"/>
                  <a:gd name="T4" fmla="*/ 0 w 7"/>
                  <a:gd name="T5" fmla="*/ 2 h 5"/>
                  <a:gd name="T6" fmla="*/ 3 w 7"/>
                  <a:gd name="T7" fmla="*/ 0 h 5"/>
                  <a:gd name="T8" fmla="*/ 7 w 7"/>
                  <a:gd name="T9" fmla="*/ 0 h 5"/>
                  <a:gd name="T10" fmla="*/ 5 w 7"/>
                  <a:gd name="T11" fmla="*/ 5 h 5"/>
                  <a:gd name="T12" fmla="*/ 7 w 7"/>
                  <a:gd name="T13" fmla="*/ 2 h 5"/>
                  <a:gd name="T14" fmla="*/ 3 w 7"/>
                  <a:gd name="T15" fmla="*/ 0 h 5"/>
                  <a:gd name="T16" fmla="*/ 0 w 7"/>
                  <a:gd name="T17" fmla="*/ 2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0"/>
                    </a:moveTo>
                    <a:lnTo>
                      <a:pt x="5" y="5"/>
                    </a:lnTo>
                    <a:lnTo>
                      <a:pt x="0" y="2"/>
                    </a:lnTo>
                    <a:lnTo>
                      <a:pt x="3" y="0"/>
                    </a:lnTo>
                    <a:lnTo>
                      <a:pt x="7" y="0"/>
                    </a:lnTo>
                    <a:close/>
                    <a:moveTo>
                      <a:pt x="5" y="5"/>
                    </a:moveTo>
                    <a:lnTo>
                      <a:pt x="7" y="2"/>
                    </a:lnTo>
                    <a:lnTo>
                      <a:pt x="3" y="0"/>
                    </a:lnTo>
                    <a:lnTo>
                      <a:pt x="0" y="2"/>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3" name="Freeform 345">
                <a:extLst>
                  <a:ext uri="{FF2B5EF4-FFF2-40B4-BE49-F238E27FC236}">
                    <a16:creationId xmlns:a16="http://schemas.microsoft.com/office/drawing/2014/main" id="{A9A0CC29-EE01-4EA8-ACEB-0CA86F1A21FF}"/>
                  </a:ext>
                </a:extLst>
              </p:cNvPr>
              <p:cNvSpPr>
                <a:spLocks/>
              </p:cNvSpPr>
              <p:nvPr/>
            </p:nvSpPr>
            <p:spPr bwMode="auto">
              <a:xfrm>
                <a:off x="5731" y="1489"/>
                <a:ext cx="3" cy="5"/>
              </a:xfrm>
              <a:custGeom>
                <a:avLst/>
                <a:gdLst>
                  <a:gd name="T0" fmla="*/ 3 w 3"/>
                  <a:gd name="T1" fmla="*/ 0 h 5"/>
                  <a:gd name="T2" fmla="*/ 0 w 3"/>
                  <a:gd name="T3" fmla="*/ 5 h 5"/>
                  <a:gd name="T4" fmla="*/ 0 w 3"/>
                  <a:gd name="T5" fmla="*/ 5 h 5"/>
                  <a:gd name="T6" fmla="*/ 3 w 3"/>
                  <a:gd name="T7" fmla="*/ 0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lnTo>
                      <a:pt x="0" y="5"/>
                    </a:lnTo>
                    <a:lnTo>
                      <a:pt x="0" y="5"/>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4" name="Rectangle 346">
                <a:extLst>
                  <a:ext uri="{FF2B5EF4-FFF2-40B4-BE49-F238E27FC236}">
                    <a16:creationId xmlns:a16="http://schemas.microsoft.com/office/drawing/2014/main" id="{84CD054D-41C4-4586-822F-AD8E17B58462}"/>
                  </a:ext>
                </a:extLst>
              </p:cNvPr>
              <p:cNvSpPr>
                <a:spLocks noChangeArrowheads="1"/>
              </p:cNvSpPr>
              <p:nvPr/>
            </p:nvSpPr>
            <p:spPr bwMode="auto">
              <a:xfrm>
                <a:off x="5736" y="1489"/>
                <a:ext cx="1"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5" name="Freeform 347">
                <a:extLst>
                  <a:ext uri="{FF2B5EF4-FFF2-40B4-BE49-F238E27FC236}">
                    <a16:creationId xmlns:a16="http://schemas.microsoft.com/office/drawing/2014/main" id="{4CC75113-E0B6-4E55-999C-28562B9F6CC7}"/>
                  </a:ext>
                </a:extLst>
              </p:cNvPr>
              <p:cNvSpPr>
                <a:spLocks/>
              </p:cNvSpPr>
              <p:nvPr/>
            </p:nvSpPr>
            <p:spPr bwMode="auto">
              <a:xfrm>
                <a:off x="5729" y="1486"/>
                <a:ext cx="5" cy="3"/>
              </a:xfrm>
              <a:custGeom>
                <a:avLst/>
                <a:gdLst>
                  <a:gd name="T0" fmla="*/ 5 w 5"/>
                  <a:gd name="T1" fmla="*/ 3 h 3"/>
                  <a:gd name="T2" fmla="*/ 5 w 5"/>
                  <a:gd name="T3" fmla="*/ 3 h 3"/>
                  <a:gd name="T4" fmla="*/ 0 w 5"/>
                  <a:gd name="T5" fmla="*/ 0 h 3"/>
                  <a:gd name="T6" fmla="*/ 0 w 5"/>
                  <a:gd name="T7" fmla="*/ 0 h 3"/>
                  <a:gd name="T8" fmla="*/ 5 w 5"/>
                  <a:gd name="T9" fmla="*/ 3 h 3"/>
                </a:gdLst>
                <a:ahLst/>
                <a:cxnLst>
                  <a:cxn ang="0">
                    <a:pos x="T0" y="T1"/>
                  </a:cxn>
                  <a:cxn ang="0">
                    <a:pos x="T2" y="T3"/>
                  </a:cxn>
                  <a:cxn ang="0">
                    <a:pos x="T4" y="T5"/>
                  </a:cxn>
                  <a:cxn ang="0">
                    <a:pos x="T6" y="T7"/>
                  </a:cxn>
                  <a:cxn ang="0">
                    <a:pos x="T8" y="T9"/>
                  </a:cxn>
                </a:cxnLst>
                <a:rect l="0" t="0" r="r" b="b"/>
                <a:pathLst>
                  <a:path w="5" h="3">
                    <a:moveTo>
                      <a:pt x="5" y="3"/>
                    </a:moveTo>
                    <a:lnTo>
                      <a:pt x="5" y="3"/>
                    </a:lnTo>
                    <a:lnTo>
                      <a:pt x="0" y="0"/>
                    </a:lnTo>
                    <a:lnTo>
                      <a:pt x="0" y="0"/>
                    </a:ln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6" name="Freeform 348">
                <a:extLst>
                  <a:ext uri="{FF2B5EF4-FFF2-40B4-BE49-F238E27FC236}">
                    <a16:creationId xmlns:a16="http://schemas.microsoft.com/office/drawing/2014/main" id="{139F59AD-0868-413D-8925-41564D525DD0}"/>
                  </a:ext>
                </a:extLst>
              </p:cNvPr>
              <p:cNvSpPr>
                <a:spLocks/>
              </p:cNvSpPr>
              <p:nvPr/>
            </p:nvSpPr>
            <p:spPr bwMode="auto">
              <a:xfrm>
                <a:off x="5734" y="1486"/>
                <a:ext cx="2" cy="3"/>
              </a:xfrm>
              <a:custGeom>
                <a:avLst/>
                <a:gdLst>
                  <a:gd name="T0" fmla="*/ 2 w 2"/>
                  <a:gd name="T1" fmla="*/ 3 h 3"/>
                  <a:gd name="T2" fmla="*/ 2 w 2"/>
                  <a:gd name="T3" fmla="*/ 3 h 3"/>
                  <a:gd name="T4" fmla="*/ 0 w 2"/>
                  <a:gd name="T5" fmla="*/ 0 h 3"/>
                  <a:gd name="T6" fmla="*/ 0 w 2"/>
                  <a:gd name="T7" fmla="*/ 0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2" y="3"/>
                    </a:lnTo>
                    <a:lnTo>
                      <a:pt x="0" y="0"/>
                    </a:lnTo>
                    <a:lnTo>
                      <a:pt x="0" y="0"/>
                    </a:lnTo>
                    <a:lnTo>
                      <a:pt x="2"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7" name="Freeform 349">
                <a:extLst>
                  <a:ext uri="{FF2B5EF4-FFF2-40B4-BE49-F238E27FC236}">
                    <a16:creationId xmlns:a16="http://schemas.microsoft.com/office/drawing/2014/main" id="{8E141214-9911-4AF5-9211-7DB461BEE0A1}"/>
                  </a:ext>
                </a:extLst>
              </p:cNvPr>
              <p:cNvSpPr>
                <a:spLocks noEditPoints="1"/>
              </p:cNvSpPr>
              <p:nvPr/>
            </p:nvSpPr>
            <p:spPr bwMode="auto">
              <a:xfrm>
                <a:off x="5755" y="1479"/>
                <a:ext cx="7" cy="5"/>
              </a:xfrm>
              <a:custGeom>
                <a:avLst/>
                <a:gdLst>
                  <a:gd name="T0" fmla="*/ 7 w 7"/>
                  <a:gd name="T1" fmla="*/ 3 h 5"/>
                  <a:gd name="T2" fmla="*/ 5 w 7"/>
                  <a:gd name="T3" fmla="*/ 5 h 5"/>
                  <a:gd name="T4" fmla="*/ 0 w 7"/>
                  <a:gd name="T5" fmla="*/ 5 h 5"/>
                  <a:gd name="T6" fmla="*/ 3 w 7"/>
                  <a:gd name="T7" fmla="*/ 0 h 5"/>
                  <a:gd name="T8" fmla="*/ 7 w 7"/>
                  <a:gd name="T9" fmla="*/ 3 h 5"/>
                  <a:gd name="T10" fmla="*/ 5 w 7"/>
                  <a:gd name="T11" fmla="*/ 5 h 5"/>
                  <a:gd name="T12" fmla="*/ 7 w 7"/>
                  <a:gd name="T13" fmla="*/ 3 h 5"/>
                  <a:gd name="T14" fmla="*/ 3 w 7"/>
                  <a:gd name="T15" fmla="*/ 0 h 5"/>
                  <a:gd name="T16" fmla="*/ 0 w 7"/>
                  <a:gd name="T17" fmla="*/ 3 h 5"/>
                  <a:gd name="T18" fmla="*/ 5 w 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7" y="3"/>
                    </a:moveTo>
                    <a:lnTo>
                      <a:pt x="5" y="5"/>
                    </a:lnTo>
                    <a:lnTo>
                      <a:pt x="0" y="5"/>
                    </a:lnTo>
                    <a:lnTo>
                      <a:pt x="3" y="0"/>
                    </a:lnTo>
                    <a:lnTo>
                      <a:pt x="7" y="3"/>
                    </a:lnTo>
                    <a:close/>
                    <a:moveTo>
                      <a:pt x="5" y="5"/>
                    </a:moveTo>
                    <a:lnTo>
                      <a:pt x="7" y="3"/>
                    </a:lnTo>
                    <a:lnTo>
                      <a:pt x="3" y="0"/>
                    </a:lnTo>
                    <a:lnTo>
                      <a:pt x="0" y="3"/>
                    </a:ln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8" name="Freeform 350">
                <a:extLst>
                  <a:ext uri="{FF2B5EF4-FFF2-40B4-BE49-F238E27FC236}">
                    <a16:creationId xmlns:a16="http://schemas.microsoft.com/office/drawing/2014/main" id="{A5A2A979-269C-4268-B050-A74D60693175}"/>
                  </a:ext>
                </a:extLst>
              </p:cNvPr>
              <p:cNvSpPr>
                <a:spLocks/>
              </p:cNvSpPr>
              <p:nvPr/>
            </p:nvSpPr>
            <p:spPr bwMode="auto">
              <a:xfrm>
                <a:off x="5753" y="1484"/>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79" name="Freeform 351">
                <a:extLst>
                  <a:ext uri="{FF2B5EF4-FFF2-40B4-BE49-F238E27FC236}">
                    <a16:creationId xmlns:a16="http://schemas.microsoft.com/office/drawing/2014/main" id="{4756B6D8-A108-4144-9FA4-7B8CFACD583F}"/>
                  </a:ext>
                </a:extLst>
              </p:cNvPr>
              <p:cNvSpPr>
                <a:spLocks/>
              </p:cNvSpPr>
              <p:nvPr/>
            </p:nvSpPr>
            <p:spPr bwMode="auto">
              <a:xfrm>
                <a:off x="5750" y="1484"/>
                <a:ext cx="3" cy="2"/>
              </a:xfrm>
              <a:custGeom>
                <a:avLst/>
                <a:gdLst>
                  <a:gd name="T0" fmla="*/ 3 w 3"/>
                  <a:gd name="T1" fmla="*/ 2 h 2"/>
                  <a:gd name="T2" fmla="*/ 3 w 3"/>
                  <a:gd name="T3" fmla="*/ 2 h 2"/>
                  <a:gd name="T4" fmla="*/ 0 w 3"/>
                  <a:gd name="T5" fmla="*/ 0 h 2"/>
                  <a:gd name="T6" fmla="*/ 0 w 3"/>
                  <a:gd name="T7" fmla="*/ 0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lnTo>
                      <a:pt x="3" y="2"/>
                    </a:lnTo>
                    <a:lnTo>
                      <a:pt x="0" y="0"/>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0" name="Freeform 352">
                <a:extLst>
                  <a:ext uri="{FF2B5EF4-FFF2-40B4-BE49-F238E27FC236}">
                    <a16:creationId xmlns:a16="http://schemas.microsoft.com/office/drawing/2014/main" id="{3D0D02A2-E9CB-4175-92E4-A096A8E96E54}"/>
                  </a:ext>
                </a:extLst>
              </p:cNvPr>
              <p:cNvSpPr>
                <a:spLocks/>
              </p:cNvSpPr>
              <p:nvPr/>
            </p:nvSpPr>
            <p:spPr bwMode="auto">
              <a:xfrm>
                <a:off x="5753" y="1479"/>
                <a:ext cx="2" cy="5"/>
              </a:xfrm>
              <a:custGeom>
                <a:avLst/>
                <a:gdLst>
                  <a:gd name="T0" fmla="*/ 2 w 2"/>
                  <a:gd name="T1" fmla="*/ 0 h 5"/>
                  <a:gd name="T2" fmla="*/ 0 w 2"/>
                  <a:gd name="T3" fmla="*/ 5 h 5"/>
                  <a:gd name="T4" fmla="*/ 0 w 2"/>
                  <a:gd name="T5" fmla="*/ 5 h 5"/>
                  <a:gd name="T6" fmla="*/ 2 w 2"/>
                  <a:gd name="T7" fmla="*/ 0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lnTo>
                      <a:pt x="0" y="5"/>
                    </a:lnTo>
                    <a:lnTo>
                      <a:pt x="0" y="5"/>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1" name="Freeform 353">
                <a:extLst>
                  <a:ext uri="{FF2B5EF4-FFF2-40B4-BE49-F238E27FC236}">
                    <a16:creationId xmlns:a16="http://schemas.microsoft.com/office/drawing/2014/main" id="{40E9D97A-9E32-45EC-84B3-8E238D204F31}"/>
                  </a:ext>
                </a:extLst>
              </p:cNvPr>
              <p:cNvSpPr>
                <a:spLocks/>
              </p:cNvSpPr>
              <p:nvPr/>
            </p:nvSpPr>
            <p:spPr bwMode="auto">
              <a:xfrm>
                <a:off x="5750" y="1482"/>
                <a:ext cx="3" cy="2"/>
              </a:xfrm>
              <a:custGeom>
                <a:avLst/>
                <a:gdLst>
                  <a:gd name="T0" fmla="*/ 0 w 3"/>
                  <a:gd name="T1" fmla="*/ 2 h 2"/>
                  <a:gd name="T2" fmla="*/ 0 w 3"/>
                  <a:gd name="T3" fmla="*/ 2 h 2"/>
                  <a:gd name="T4" fmla="*/ 0 w 3"/>
                  <a:gd name="T5" fmla="*/ 0 h 2"/>
                  <a:gd name="T6" fmla="*/ 3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0" y="2"/>
                    </a:lnTo>
                    <a:lnTo>
                      <a:pt x="0" y="0"/>
                    </a:lnTo>
                    <a:lnTo>
                      <a:pt x="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2" name="Freeform 354">
                <a:extLst>
                  <a:ext uri="{FF2B5EF4-FFF2-40B4-BE49-F238E27FC236}">
                    <a16:creationId xmlns:a16="http://schemas.microsoft.com/office/drawing/2014/main" id="{D0E21B29-A110-40E0-95E3-C3BBCB2A06DA}"/>
                  </a:ext>
                </a:extLst>
              </p:cNvPr>
              <p:cNvSpPr>
                <a:spLocks/>
              </p:cNvSpPr>
              <p:nvPr/>
            </p:nvSpPr>
            <p:spPr bwMode="auto">
              <a:xfrm>
                <a:off x="5739" y="1475"/>
                <a:ext cx="9" cy="23"/>
              </a:xfrm>
              <a:custGeom>
                <a:avLst/>
                <a:gdLst>
                  <a:gd name="T0" fmla="*/ 9 w 9"/>
                  <a:gd name="T1" fmla="*/ 23 h 23"/>
                  <a:gd name="T2" fmla="*/ 9 w 9"/>
                  <a:gd name="T3" fmla="*/ 23 h 23"/>
                  <a:gd name="T4" fmla="*/ 0 w 9"/>
                  <a:gd name="T5" fmla="*/ 0 h 23"/>
                  <a:gd name="T6" fmla="*/ 2 w 9"/>
                  <a:gd name="T7" fmla="*/ 0 h 23"/>
                  <a:gd name="T8" fmla="*/ 9 w 9"/>
                  <a:gd name="T9" fmla="*/ 23 h 23"/>
                </a:gdLst>
                <a:ahLst/>
                <a:cxnLst>
                  <a:cxn ang="0">
                    <a:pos x="T0" y="T1"/>
                  </a:cxn>
                  <a:cxn ang="0">
                    <a:pos x="T2" y="T3"/>
                  </a:cxn>
                  <a:cxn ang="0">
                    <a:pos x="T4" y="T5"/>
                  </a:cxn>
                  <a:cxn ang="0">
                    <a:pos x="T6" y="T7"/>
                  </a:cxn>
                  <a:cxn ang="0">
                    <a:pos x="T8" y="T9"/>
                  </a:cxn>
                </a:cxnLst>
                <a:rect l="0" t="0" r="r" b="b"/>
                <a:pathLst>
                  <a:path w="9" h="23">
                    <a:moveTo>
                      <a:pt x="9" y="23"/>
                    </a:moveTo>
                    <a:lnTo>
                      <a:pt x="9" y="23"/>
                    </a:lnTo>
                    <a:lnTo>
                      <a:pt x="0" y="0"/>
                    </a:lnTo>
                    <a:lnTo>
                      <a:pt x="2" y="0"/>
                    </a:lnTo>
                    <a:lnTo>
                      <a:pt x="9"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3" name="Freeform 355">
                <a:extLst>
                  <a:ext uri="{FF2B5EF4-FFF2-40B4-BE49-F238E27FC236}">
                    <a16:creationId xmlns:a16="http://schemas.microsoft.com/office/drawing/2014/main" id="{76805240-A8BE-467E-80EE-004AB143AF46}"/>
                  </a:ext>
                </a:extLst>
              </p:cNvPr>
              <p:cNvSpPr>
                <a:spLocks noEditPoints="1"/>
              </p:cNvSpPr>
              <p:nvPr/>
            </p:nvSpPr>
            <p:spPr bwMode="auto">
              <a:xfrm>
                <a:off x="5746" y="1498"/>
                <a:ext cx="4" cy="7"/>
              </a:xfrm>
              <a:custGeom>
                <a:avLst/>
                <a:gdLst>
                  <a:gd name="T0" fmla="*/ 2 w 4"/>
                  <a:gd name="T1" fmla="*/ 7 h 7"/>
                  <a:gd name="T2" fmla="*/ 0 w 4"/>
                  <a:gd name="T3" fmla="*/ 5 h 7"/>
                  <a:gd name="T4" fmla="*/ 0 w 4"/>
                  <a:gd name="T5" fmla="*/ 0 h 7"/>
                  <a:gd name="T6" fmla="*/ 4 w 4"/>
                  <a:gd name="T7" fmla="*/ 3 h 7"/>
                  <a:gd name="T8" fmla="*/ 2 w 4"/>
                  <a:gd name="T9" fmla="*/ 7 h 7"/>
                  <a:gd name="T10" fmla="*/ 0 w 4"/>
                  <a:gd name="T11" fmla="*/ 5 h 7"/>
                  <a:gd name="T12" fmla="*/ 2 w 4"/>
                  <a:gd name="T13" fmla="*/ 7 h 7"/>
                  <a:gd name="T14" fmla="*/ 4 w 4"/>
                  <a:gd name="T15" fmla="*/ 3 h 7"/>
                  <a:gd name="T16" fmla="*/ 2 w 4"/>
                  <a:gd name="T17" fmla="*/ 0 h 7"/>
                  <a:gd name="T18" fmla="*/ 0 w 4"/>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2" y="7"/>
                    </a:moveTo>
                    <a:lnTo>
                      <a:pt x="0" y="5"/>
                    </a:lnTo>
                    <a:lnTo>
                      <a:pt x="0" y="0"/>
                    </a:lnTo>
                    <a:lnTo>
                      <a:pt x="4" y="3"/>
                    </a:lnTo>
                    <a:lnTo>
                      <a:pt x="2" y="7"/>
                    </a:lnTo>
                    <a:close/>
                    <a:moveTo>
                      <a:pt x="0" y="5"/>
                    </a:moveTo>
                    <a:lnTo>
                      <a:pt x="2" y="7"/>
                    </a:lnTo>
                    <a:lnTo>
                      <a:pt x="4" y="3"/>
                    </a:lnTo>
                    <a:lnTo>
                      <a:pt x="2" y="0"/>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4" name="Freeform 356">
                <a:extLst>
                  <a:ext uri="{FF2B5EF4-FFF2-40B4-BE49-F238E27FC236}">
                    <a16:creationId xmlns:a16="http://schemas.microsoft.com/office/drawing/2014/main" id="{7EEF8FD8-1C75-429B-BED0-943A7081D2DD}"/>
                  </a:ext>
                </a:extLst>
              </p:cNvPr>
              <p:cNvSpPr>
                <a:spLocks/>
              </p:cNvSpPr>
              <p:nvPr/>
            </p:nvSpPr>
            <p:spPr bwMode="auto">
              <a:xfrm>
                <a:off x="5746" y="1496"/>
                <a:ext cx="4" cy="2"/>
              </a:xfrm>
              <a:custGeom>
                <a:avLst/>
                <a:gdLst>
                  <a:gd name="T0" fmla="*/ 4 w 4"/>
                  <a:gd name="T1" fmla="*/ 2 h 2"/>
                  <a:gd name="T2" fmla="*/ 4 w 4"/>
                  <a:gd name="T3" fmla="*/ 2 h 2"/>
                  <a:gd name="T4" fmla="*/ 0 w 4"/>
                  <a:gd name="T5" fmla="*/ 0 h 2"/>
                  <a:gd name="T6" fmla="*/ 0 w 4"/>
                  <a:gd name="T7" fmla="*/ 0 h 2"/>
                  <a:gd name="T8" fmla="*/ 4 w 4"/>
                  <a:gd name="T9" fmla="*/ 2 h 2"/>
                </a:gdLst>
                <a:ahLst/>
                <a:cxnLst>
                  <a:cxn ang="0">
                    <a:pos x="T0" y="T1"/>
                  </a:cxn>
                  <a:cxn ang="0">
                    <a:pos x="T2" y="T3"/>
                  </a:cxn>
                  <a:cxn ang="0">
                    <a:pos x="T4" y="T5"/>
                  </a:cxn>
                  <a:cxn ang="0">
                    <a:pos x="T6" y="T7"/>
                  </a:cxn>
                  <a:cxn ang="0">
                    <a:pos x="T8" y="T9"/>
                  </a:cxn>
                </a:cxnLst>
                <a:rect l="0" t="0" r="r" b="b"/>
                <a:pathLst>
                  <a:path w="4" h="2">
                    <a:moveTo>
                      <a:pt x="4" y="2"/>
                    </a:moveTo>
                    <a:lnTo>
                      <a:pt x="4" y="2"/>
                    </a:lnTo>
                    <a:lnTo>
                      <a:pt x="0" y="0"/>
                    </a:lnTo>
                    <a:lnTo>
                      <a:pt x="0" y="0"/>
                    </a:ln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5" name="Rectangle 357">
                <a:extLst>
                  <a:ext uri="{FF2B5EF4-FFF2-40B4-BE49-F238E27FC236}">
                    <a16:creationId xmlns:a16="http://schemas.microsoft.com/office/drawing/2014/main" id="{48663130-BD8A-4267-AD21-A915ED9C00D7}"/>
                  </a:ext>
                </a:extLst>
              </p:cNvPr>
              <p:cNvSpPr>
                <a:spLocks noChangeArrowheads="1"/>
              </p:cNvSpPr>
              <p:nvPr/>
            </p:nvSpPr>
            <p:spPr bwMode="auto">
              <a:xfrm>
                <a:off x="5746" y="1494"/>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6" name="Freeform 358">
                <a:extLst>
                  <a:ext uri="{FF2B5EF4-FFF2-40B4-BE49-F238E27FC236}">
                    <a16:creationId xmlns:a16="http://schemas.microsoft.com/office/drawing/2014/main" id="{4EA8DF3C-9434-4BD4-B0FC-B03D9B71D2DD}"/>
                  </a:ext>
                </a:extLst>
              </p:cNvPr>
              <p:cNvSpPr>
                <a:spLocks/>
              </p:cNvSpPr>
              <p:nvPr/>
            </p:nvSpPr>
            <p:spPr bwMode="auto">
              <a:xfrm>
                <a:off x="5743" y="1496"/>
                <a:ext cx="3" cy="5"/>
              </a:xfrm>
              <a:custGeom>
                <a:avLst/>
                <a:gdLst>
                  <a:gd name="T0" fmla="*/ 3 w 3"/>
                  <a:gd name="T1" fmla="*/ 0 h 5"/>
                  <a:gd name="T2" fmla="*/ 3 w 3"/>
                  <a:gd name="T3" fmla="*/ 5 h 5"/>
                  <a:gd name="T4" fmla="*/ 0 w 3"/>
                  <a:gd name="T5" fmla="*/ 5 h 5"/>
                  <a:gd name="T6" fmla="*/ 3 w 3"/>
                  <a:gd name="T7" fmla="*/ 0 h 5"/>
                  <a:gd name="T8" fmla="*/ 3 w 3"/>
                  <a:gd name="T9" fmla="*/ 0 h 5"/>
                </a:gdLst>
                <a:ahLst/>
                <a:cxnLst>
                  <a:cxn ang="0">
                    <a:pos x="T0" y="T1"/>
                  </a:cxn>
                  <a:cxn ang="0">
                    <a:pos x="T2" y="T3"/>
                  </a:cxn>
                  <a:cxn ang="0">
                    <a:pos x="T4" y="T5"/>
                  </a:cxn>
                  <a:cxn ang="0">
                    <a:pos x="T6" y="T7"/>
                  </a:cxn>
                  <a:cxn ang="0">
                    <a:pos x="T8" y="T9"/>
                  </a:cxn>
                </a:cxnLst>
                <a:rect l="0" t="0" r="r" b="b"/>
                <a:pathLst>
                  <a:path w="3" h="5">
                    <a:moveTo>
                      <a:pt x="3" y="0"/>
                    </a:moveTo>
                    <a:lnTo>
                      <a:pt x="3" y="5"/>
                    </a:lnTo>
                    <a:lnTo>
                      <a:pt x="0" y="5"/>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7" name="Freeform 359">
                <a:extLst>
                  <a:ext uri="{FF2B5EF4-FFF2-40B4-BE49-F238E27FC236}">
                    <a16:creationId xmlns:a16="http://schemas.microsoft.com/office/drawing/2014/main" id="{93307097-672D-4E14-BDF4-A6E48555AA94}"/>
                  </a:ext>
                </a:extLst>
              </p:cNvPr>
              <p:cNvSpPr>
                <a:spLocks/>
              </p:cNvSpPr>
              <p:nvPr/>
            </p:nvSpPr>
            <p:spPr bwMode="auto">
              <a:xfrm>
                <a:off x="5743" y="1494"/>
                <a:ext cx="3" cy="2"/>
              </a:xfrm>
              <a:custGeom>
                <a:avLst/>
                <a:gdLst>
                  <a:gd name="T0" fmla="*/ 3 w 3"/>
                  <a:gd name="T1" fmla="*/ 0 h 2"/>
                  <a:gd name="T2" fmla="*/ 0 w 3"/>
                  <a:gd name="T3" fmla="*/ 2 h 2"/>
                  <a:gd name="T4" fmla="*/ 0 w 3"/>
                  <a:gd name="T5" fmla="*/ 2 h 2"/>
                  <a:gd name="T6" fmla="*/ 3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3" y="0"/>
                    </a:lnTo>
                    <a:lnTo>
                      <a:pt x="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8" name="Freeform 360">
                <a:extLst>
                  <a:ext uri="{FF2B5EF4-FFF2-40B4-BE49-F238E27FC236}">
                    <a16:creationId xmlns:a16="http://schemas.microsoft.com/office/drawing/2014/main" id="{5F54C036-65A7-41D3-B118-D843CFACFBE6}"/>
                  </a:ext>
                </a:extLst>
              </p:cNvPr>
              <p:cNvSpPr>
                <a:spLocks noEditPoints="1"/>
              </p:cNvSpPr>
              <p:nvPr/>
            </p:nvSpPr>
            <p:spPr bwMode="auto">
              <a:xfrm>
                <a:off x="5736" y="1467"/>
                <a:ext cx="5" cy="8"/>
              </a:xfrm>
              <a:custGeom>
                <a:avLst/>
                <a:gdLst>
                  <a:gd name="T0" fmla="*/ 5 w 5"/>
                  <a:gd name="T1" fmla="*/ 8 h 8"/>
                  <a:gd name="T2" fmla="*/ 0 w 5"/>
                  <a:gd name="T3" fmla="*/ 5 h 8"/>
                  <a:gd name="T4" fmla="*/ 3 w 5"/>
                  <a:gd name="T5" fmla="*/ 0 h 8"/>
                  <a:gd name="T6" fmla="*/ 5 w 5"/>
                  <a:gd name="T7" fmla="*/ 3 h 8"/>
                  <a:gd name="T8" fmla="*/ 5 w 5"/>
                  <a:gd name="T9" fmla="*/ 8 h 8"/>
                  <a:gd name="T10" fmla="*/ 3 w 5"/>
                  <a:gd name="T11" fmla="*/ 5 h 8"/>
                  <a:gd name="T12" fmla="*/ 5 w 5"/>
                  <a:gd name="T13" fmla="*/ 8 h 8"/>
                  <a:gd name="T14" fmla="*/ 5 w 5"/>
                  <a:gd name="T15" fmla="*/ 3 h 8"/>
                  <a:gd name="T16" fmla="*/ 3 w 5"/>
                  <a:gd name="T17" fmla="*/ 0 h 8"/>
                  <a:gd name="T18" fmla="*/ 3 w 5"/>
                  <a:gd name="T1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8">
                    <a:moveTo>
                      <a:pt x="5" y="8"/>
                    </a:moveTo>
                    <a:lnTo>
                      <a:pt x="0" y="5"/>
                    </a:lnTo>
                    <a:lnTo>
                      <a:pt x="3" y="0"/>
                    </a:lnTo>
                    <a:lnTo>
                      <a:pt x="5" y="3"/>
                    </a:lnTo>
                    <a:lnTo>
                      <a:pt x="5" y="8"/>
                    </a:lnTo>
                    <a:close/>
                    <a:moveTo>
                      <a:pt x="3" y="5"/>
                    </a:moveTo>
                    <a:lnTo>
                      <a:pt x="5" y="8"/>
                    </a:lnTo>
                    <a:lnTo>
                      <a:pt x="5" y="3"/>
                    </a:lnTo>
                    <a:lnTo>
                      <a:pt x="3" y="0"/>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89" name="Freeform 361">
                <a:extLst>
                  <a:ext uri="{FF2B5EF4-FFF2-40B4-BE49-F238E27FC236}">
                    <a16:creationId xmlns:a16="http://schemas.microsoft.com/office/drawing/2014/main" id="{7213E9BA-F617-4320-B5FC-1C5E34F2664C}"/>
                  </a:ext>
                </a:extLst>
              </p:cNvPr>
              <p:cNvSpPr>
                <a:spLocks/>
              </p:cNvSpPr>
              <p:nvPr/>
            </p:nvSpPr>
            <p:spPr bwMode="auto">
              <a:xfrm>
                <a:off x="5741" y="1472"/>
                <a:ext cx="2" cy="5"/>
              </a:xfrm>
              <a:custGeom>
                <a:avLst/>
                <a:gdLst>
                  <a:gd name="T0" fmla="*/ 2 w 2"/>
                  <a:gd name="T1" fmla="*/ 0 h 5"/>
                  <a:gd name="T2" fmla="*/ 0 w 2"/>
                  <a:gd name="T3" fmla="*/ 5 h 5"/>
                  <a:gd name="T4" fmla="*/ 0 w 2"/>
                  <a:gd name="T5" fmla="*/ 5 h 5"/>
                  <a:gd name="T6" fmla="*/ 2 w 2"/>
                  <a:gd name="T7" fmla="*/ 0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lnTo>
                      <a:pt x="0" y="5"/>
                    </a:lnTo>
                    <a:lnTo>
                      <a:pt x="0" y="5"/>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0" name="Freeform 362">
                <a:extLst>
                  <a:ext uri="{FF2B5EF4-FFF2-40B4-BE49-F238E27FC236}">
                    <a16:creationId xmlns:a16="http://schemas.microsoft.com/office/drawing/2014/main" id="{BD118CA5-B2A4-401F-AD14-BED55E680553}"/>
                  </a:ext>
                </a:extLst>
              </p:cNvPr>
              <p:cNvSpPr>
                <a:spLocks/>
              </p:cNvSpPr>
              <p:nvPr/>
            </p:nvSpPr>
            <p:spPr bwMode="auto">
              <a:xfrm>
                <a:off x="5741" y="1477"/>
                <a:ext cx="2"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1" name="Freeform 363">
                <a:extLst>
                  <a:ext uri="{FF2B5EF4-FFF2-40B4-BE49-F238E27FC236}">
                    <a16:creationId xmlns:a16="http://schemas.microsoft.com/office/drawing/2014/main" id="{48120771-BFB1-47F8-9A3F-D1E2D95E46B7}"/>
                  </a:ext>
                </a:extLst>
              </p:cNvPr>
              <p:cNvSpPr>
                <a:spLocks/>
              </p:cNvSpPr>
              <p:nvPr/>
            </p:nvSpPr>
            <p:spPr bwMode="auto">
              <a:xfrm>
                <a:off x="5736" y="1475"/>
                <a:ext cx="5" cy="2"/>
              </a:xfrm>
              <a:custGeom>
                <a:avLst/>
                <a:gdLst>
                  <a:gd name="T0" fmla="*/ 5 w 5"/>
                  <a:gd name="T1" fmla="*/ 2 h 2"/>
                  <a:gd name="T2" fmla="*/ 5 w 5"/>
                  <a:gd name="T3" fmla="*/ 2 h 2"/>
                  <a:gd name="T4" fmla="*/ 0 w 5"/>
                  <a:gd name="T5" fmla="*/ 0 h 2"/>
                  <a:gd name="T6" fmla="*/ 0 w 5"/>
                  <a:gd name="T7" fmla="*/ 0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5" y="2"/>
                    </a:lnTo>
                    <a:lnTo>
                      <a:pt x="0" y="0"/>
                    </a:lnTo>
                    <a:lnTo>
                      <a:pt x="0"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2" name="Rectangle 364">
                <a:extLst>
                  <a:ext uri="{FF2B5EF4-FFF2-40B4-BE49-F238E27FC236}">
                    <a16:creationId xmlns:a16="http://schemas.microsoft.com/office/drawing/2014/main" id="{D904A8A9-4A77-4073-863E-FC215FB9D47E}"/>
                  </a:ext>
                </a:extLst>
              </p:cNvPr>
              <p:cNvSpPr>
                <a:spLocks noChangeArrowheads="1"/>
              </p:cNvSpPr>
              <p:nvPr/>
            </p:nvSpPr>
            <p:spPr bwMode="auto">
              <a:xfrm>
                <a:off x="5739" y="1479"/>
                <a:ext cx="2"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3" name="Freeform 365">
                <a:extLst>
                  <a:ext uri="{FF2B5EF4-FFF2-40B4-BE49-F238E27FC236}">
                    <a16:creationId xmlns:a16="http://schemas.microsoft.com/office/drawing/2014/main" id="{D7025010-E0C7-4444-A812-6D62D4EB26F1}"/>
                  </a:ext>
                </a:extLst>
              </p:cNvPr>
              <p:cNvSpPr>
                <a:spLocks noEditPoints="1"/>
              </p:cNvSpPr>
              <p:nvPr/>
            </p:nvSpPr>
            <p:spPr bwMode="auto">
              <a:xfrm>
                <a:off x="5736" y="1479"/>
                <a:ext cx="14" cy="15"/>
              </a:xfrm>
              <a:custGeom>
                <a:avLst/>
                <a:gdLst>
                  <a:gd name="T0" fmla="*/ 12 w 14"/>
                  <a:gd name="T1" fmla="*/ 12 h 15"/>
                  <a:gd name="T2" fmla="*/ 10 w 14"/>
                  <a:gd name="T3" fmla="*/ 12 h 15"/>
                  <a:gd name="T4" fmla="*/ 7 w 14"/>
                  <a:gd name="T5" fmla="*/ 15 h 15"/>
                  <a:gd name="T6" fmla="*/ 5 w 14"/>
                  <a:gd name="T7" fmla="*/ 10 h 15"/>
                  <a:gd name="T8" fmla="*/ 3 w 14"/>
                  <a:gd name="T9" fmla="*/ 12 h 15"/>
                  <a:gd name="T10" fmla="*/ 5 w 14"/>
                  <a:gd name="T11" fmla="*/ 7 h 15"/>
                  <a:gd name="T12" fmla="*/ 0 w 14"/>
                  <a:gd name="T13" fmla="*/ 7 h 15"/>
                  <a:gd name="T14" fmla="*/ 5 w 14"/>
                  <a:gd name="T15" fmla="*/ 5 h 15"/>
                  <a:gd name="T16" fmla="*/ 3 w 14"/>
                  <a:gd name="T17" fmla="*/ 3 h 15"/>
                  <a:gd name="T18" fmla="*/ 7 w 14"/>
                  <a:gd name="T19" fmla="*/ 3 h 15"/>
                  <a:gd name="T20" fmla="*/ 7 w 14"/>
                  <a:gd name="T21" fmla="*/ 0 h 15"/>
                  <a:gd name="T22" fmla="*/ 10 w 14"/>
                  <a:gd name="T23" fmla="*/ 3 h 15"/>
                  <a:gd name="T24" fmla="*/ 12 w 14"/>
                  <a:gd name="T25" fmla="*/ 3 h 15"/>
                  <a:gd name="T26" fmla="*/ 10 w 14"/>
                  <a:gd name="T27" fmla="*/ 7 h 15"/>
                  <a:gd name="T28" fmla="*/ 14 w 14"/>
                  <a:gd name="T29" fmla="*/ 7 h 15"/>
                  <a:gd name="T30" fmla="*/ 12 w 14"/>
                  <a:gd name="T31" fmla="*/ 10 h 15"/>
                  <a:gd name="T32" fmla="*/ 12 w 14"/>
                  <a:gd name="T33" fmla="*/ 12 h 15"/>
                  <a:gd name="T34" fmla="*/ 7 w 14"/>
                  <a:gd name="T35" fmla="*/ 12 h 15"/>
                  <a:gd name="T36" fmla="*/ 7 w 14"/>
                  <a:gd name="T37" fmla="*/ 10 h 15"/>
                  <a:gd name="T38" fmla="*/ 12 w 14"/>
                  <a:gd name="T39" fmla="*/ 12 h 15"/>
                  <a:gd name="T40" fmla="*/ 12 w 14"/>
                  <a:gd name="T41" fmla="*/ 10 h 15"/>
                  <a:gd name="T42" fmla="*/ 12 w 14"/>
                  <a:gd name="T43" fmla="*/ 7 h 15"/>
                  <a:gd name="T44" fmla="*/ 10 w 14"/>
                  <a:gd name="T45" fmla="*/ 7 h 15"/>
                  <a:gd name="T46" fmla="*/ 12 w 14"/>
                  <a:gd name="T47" fmla="*/ 5 h 15"/>
                  <a:gd name="T48" fmla="*/ 10 w 14"/>
                  <a:gd name="T49" fmla="*/ 5 h 15"/>
                  <a:gd name="T50" fmla="*/ 7 w 14"/>
                  <a:gd name="T51" fmla="*/ 3 h 15"/>
                  <a:gd name="T52" fmla="*/ 7 w 14"/>
                  <a:gd name="T53" fmla="*/ 5 h 15"/>
                  <a:gd name="T54" fmla="*/ 5 w 14"/>
                  <a:gd name="T55" fmla="*/ 3 h 15"/>
                  <a:gd name="T56" fmla="*/ 5 w 14"/>
                  <a:gd name="T57" fmla="*/ 5 h 15"/>
                  <a:gd name="T58" fmla="*/ 3 w 14"/>
                  <a:gd name="T59" fmla="*/ 7 h 15"/>
                  <a:gd name="T60" fmla="*/ 5 w 14"/>
                  <a:gd name="T61" fmla="*/ 7 h 15"/>
                  <a:gd name="T62" fmla="*/ 3 w 14"/>
                  <a:gd name="T63" fmla="*/ 12 h 15"/>
                  <a:gd name="T64" fmla="*/ 5 w 14"/>
                  <a:gd name="T65" fmla="*/ 10 h 15"/>
                  <a:gd name="T66" fmla="*/ 7 w 14"/>
                  <a:gd name="T67" fmla="*/ 1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 h="15">
                    <a:moveTo>
                      <a:pt x="12" y="12"/>
                    </a:moveTo>
                    <a:lnTo>
                      <a:pt x="10" y="12"/>
                    </a:lnTo>
                    <a:lnTo>
                      <a:pt x="7" y="15"/>
                    </a:lnTo>
                    <a:lnTo>
                      <a:pt x="5" y="10"/>
                    </a:lnTo>
                    <a:lnTo>
                      <a:pt x="3" y="12"/>
                    </a:lnTo>
                    <a:lnTo>
                      <a:pt x="5" y="7"/>
                    </a:lnTo>
                    <a:lnTo>
                      <a:pt x="0" y="7"/>
                    </a:lnTo>
                    <a:lnTo>
                      <a:pt x="5" y="5"/>
                    </a:lnTo>
                    <a:lnTo>
                      <a:pt x="3" y="3"/>
                    </a:lnTo>
                    <a:lnTo>
                      <a:pt x="7" y="3"/>
                    </a:lnTo>
                    <a:lnTo>
                      <a:pt x="7" y="0"/>
                    </a:lnTo>
                    <a:lnTo>
                      <a:pt x="10" y="3"/>
                    </a:lnTo>
                    <a:lnTo>
                      <a:pt x="12" y="3"/>
                    </a:lnTo>
                    <a:lnTo>
                      <a:pt x="10" y="7"/>
                    </a:lnTo>
                    <a:lnTo>
                      <a:pt x="14" y="7"/>
                    </a:lnTo>
                    <a:lnTo>
                      <a:pt x="12" y="10"/>
                    </a:lnTo>
                    <a:lnTo>
                      <a:pt x="12" y="12"/>
                    </a:lnTo>
                    <a:close/>
                    <a:moveTo>
                      <a:pt x="7" y="12"/>
                    </a:moveTo>
                    <a:lnTo>
                      <a:pt x="7" y="10"/>
                    </a:lnTo>
                    <a:lnTo>
                      <a:pt x="12" y="12"/>
                    </a:lnTo>
                    <a:lnTo>
                      <a:pt x="12" y="10"/>
                    </a:lnTo>
                    <a:lnTo>
                      <a:pt x="12" y="7"/>
                    </a:lnTo>
                    <a:lnTo>
                      <a:pt x="10" y="7"/>
                    </a:lnTo>
                    <a:lnTo>
                      <a:pt x="12" y="5"/>
                    </a:lnTo>
                    <a:lnTo>
                      <a:pt x="10" y="5"/>
                    </a:lnTo>
                    <a:lnTo>
                      <a:pt x="7" y="3"/>
                    </a:lnTo>
                    <a:lnTo>
                      <a:pt x="7" y="5"/>
                    </a:lnTo>
                    <a:lnTo>
                      <a:pt x="5" y="3"/>
                    </a:lnTo>
                    <a:lnTo>
                      <a:pt x="5" y="5"/>
                    </a:lnTo>
                    <a:lnTo>
                      <a:pt x="3" y="7"/>
                    </a:lnTo>
                    <a:lnTo>
                      <a:pt x="5" y="7"/>
                    </a:lnTo>
                    <a:lnTo>
                      <a:pt x="3" y="12"/>
                    </a:lnTo>
                    <a:lnTo>
                      <a:pt x="5" y="10"/>
                    </a:lnTo>
                    <a:lnTo>
                      <a:pt x="7"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4" name="Freeform 366">
                <a:extLst>
                  <a:ext uri="{FF2B5EF4-FFF2-40B4-BE49-F238E27FC236}">
                    <a16:creationId xmlns:a16="http://schemas.microsoft.com/office/drawing/2014/main" id="{7683CE49-6362-49A2-87A8-7C5D5197A18B}"/>
                  </a:ext>
                </a:extLst>
              </p:cNvPr>
              <p:cNvSpPr>
                <a:spLocks noEditPoints="1"/>
              </p:cNvSpPr>
              <p:nvPr/>
            </p:nvSpPr>
            <p:spPr bwMode="auto">
              <a:xfrm>
                <a:off x="5753" y="1096"/>
                <a:ext cx="9" cy="17"/>
              </a:xfrm>
              <a:custGeom>
                <a:avLst/>
                <a:gdLst>
                  <a:gd name="T0" fmla="*/ 9 w 9"/>
                  <a:gd name="T1" fmla="*/ 10 h 17"/>
                  <a:gd name="T2" fmla="*/ 0 w 9"/>
                  <a:gd name="T3" fmla="*/ 17 h 17"/>
                  <a:gd name="T4" fmla="*/ 0 w 9"/>
                  <a:gd name="T5" fmla="*/ 5 h 17"/>
                  <a:gd name="T6" fmla="*/ 9 w 9"/>
                  <a:gd name="T7" fmla="*/ 0 h 17"/>
                  <a:gd name="T8" fmla="*/ 9 w 9"/>
                  <a:gd name="T9" fmla="*/ 10 h 17"/>
                  <a:gd name="T10" fmla="*/ 2 w 9"/>
                  <a:gd name="T11" fmla="*/ 15 h 17"/>
                  <a:gd name="T12" fmla="*/ 7 w 9"/>
                  <a:gd name="T13" fmla="*/ 10 h 17"/>
                  <a:gd name="T14" fmla="*/ 9 w 9"/>
                  <a:gd name="T15" fmla="*/ 0 h 17"/>
                  <a:gd name="T16" fmla="*/ 2 w 9"/>
                  <a:gd name="T17" fmla="*/ 5 h 17"/>
                  <a:gd name="T18" fmla="*/ 2 w 9"/>
                  <a:gd name="T19"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7">
                    <a:moveTo>
                      <a:pt x="9" y="10"/>
                    </a:moveTo>
                    <a:lnTo>
                      <a:pt x="0" y="17"/>
                    </a:lnTo>
                    <a:lnTo>
                      <a:pt x="0" y="5"/>
                    </a:lnTo>
                    <a:lnTo>
                      <a:pt x="9" y="0"/>
                    </a:lnTo>
                    <a:lnTo>
                      <a:pt x="9" y="10"/>
                    </a:lnTo>
                    <a:close/>
                    <a:moveTo>
                      <a:pt x="2" y="15"/>
                    </a:moveTo>
                    <a:lnTo>
                      <a:pt x="7" y="10"/>
                    </a:lnTo>
                    <a:lnTo>
                      <a:pt x="9" y="0"/>
                    </a:lnTo>
                    <a:lnTo>
                      <a:pt x="2" y="5"/>
                    </a:lnTo>
                    <a:lnTo>
                      <a:pt x="2"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5" name="Freeform 367">
                <a:extLst>
                  <a:ext uri="{FF2B5EF4-FFF2-40B4-BE49-F238E27FC236}">
                    <a16:creationId xmlns:a16="http://schemas.microsoft.com/office/drawing/2014/main" id="{AC5F1ABC-9665-4D31-B3CF-A99BE9F237B5}"/>
                  </a:ext>
                </a:extLst>
              </p:cNvPr>
              <p:cNvSpPr>
                <a:spLocks/>
              </p:cNvSpPr>
              <p:nvPr/>
            </p:nvSpPr>
            <p:spPr bwMode="auto">
              <a:xfrm>
                <a:off x="5712" y="1122"/>
                <a:ext cx="55" cy="29"/>
              </a:xfrm>
              <a:custGeom>
                <a:avLst/>
                <a:gdLst>
                  <a:gd name="T0" fmla="*/ 55 w 55"/>
                  <a:gd name="T1" fmla="*/ 29 h 29"/>
                  <a:gd name="T2" fmla="*/ 55 w 55"/>
                  <a:gd name="T3" fmla="*/ 29 h 29"/>
                  <a:gd name="T4" fmla="*/ 0 w 55"/>
                  <a:gd name="T5" fmla="*/ 0 h 29"/>
                  <a:gd name="T6" fmla="*/ 3 w 55"/>
                  <a:gd name="T7" fmla="*/ 0 h 29"/>
                  <a:gd name="T8" fmla="*/ 55 w 55"/>
                  <a:gd name="T9" fmla="*/ 29 h 29"/>
                </a:gdLst>
                <a:ahLst/>
                <a:cxnLst>
                  <a:cxn ang="0">
                    <a:pos x="T0" y="T1"/>
                  </a:cxn>
                  <a:cxn ang="0">
                    <a:pos x="T2" y="T3"/>
                  </a:cxn>
                  <a:cxn ang="0">
                    <a:pos x="T4" y="T5"/>
                  </a:cxn>
                  <a:cxn ang="0">
                    <a:pos x="T6" y="T7"/>
                  </a:cxn>
                  <a:cxn ang="0">
                    <a:pos x="T8" y="T9"/>
                  </a:cxn>
                </a:cxnLst>
                <a:rect l="0" t="0" r="r" b="b"/>
                <a:pathLst>
                  <a:path w="55" h="29">
                    <a:moveTo>
                      <a:pt x="55" y="29"/>
                    </a:moveTo>
                    <a:lnTo>
                      <a:pt x="55" y="29"/>
                    </a:lnTo>
                    <a:lnTo>
                      <a:pt x="0" y="0"/>
                    </a:lnTo>
                    <a:lnTo>
                      <a:pt x="3" y="0"/>
                    </a:lnTo>
                    <a:lnTo>
                      <a:pt x="55"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6" name="Freeform 368">
                <a:extLst>
                  <a:ext uri="{FF2B5EF4-FFF2-40B4-BE49-F238E27FC236}">
                    <a16:creationId xmlns:a16="http://schemas.microsoft.com/office/drawing/2014/main" id="{D1920DF0-3D4F-4235-9D58-3BC952499D02}"/>
                  </a:ext>
                </a:extLst>
              </p:cNvPr>
              <p:cNvSpPr>
                <a:spLocks noEditPoints="1"/>
              </p:cNvSpPr>
              <p:nvPr/>
            </p:nvSpPr>
            <p:spPr bwMode="auto">
              <a:xfrm>
                <a:off x="5698" y="1113"/>
                <a:ext cx="17" cy="9"/>
              </a:xfrm>
              <a:custGeom>
                <a:avLst/>
                <a:gdLst>
                  <a:gd name="T0" fmla="*/ 17 w 17"/>
                  <a:gd name="T1" fmla="*/ 9 h 9"/>
                  <a:gd name="T2" fmla="*/ 7 w 17"/>
                  <a:gd name="T3" fmla="*/ 9 h 9"/>
                  <a:gd name="T4" fmla="*/ 0 w 17"/>
                  <a:gd name="T5" fmla="*/ 0 h 9"/>
                  <a:gd name="T6" fmla="*/ 12 w 17"/>
                  <a:gd name="T7" fmla="*/ 2 h 9"/>
                  <a:gd name="T8" fmla="*/ 17 w 17"/>
                  <a:gd name="T9" fmla="*/ 9 h 9"/>
                  <a:gd name="T10" fmla="*/ 7 w 17"/>
                  <a:gd name="T11" fmla="*/ 9 h 9"/>
                  <a:gd name="T12" fmla="*/ 14 w 17"/>
                  <a:gd name="T13" fmla="*/ 9 h 9"/>
                  <a:gd name="T14" fmla="*/ 9 w 17"/>
                  <a:gd name="T15" fmla="*/ 2 h 9"/>
                  <a:gd name="T16" fmla="*/ 2 w 17"/>
                  <a:gd name="T17" fmla="*/ 2 h 9"/>
                  <a:gd name="T18" fmla="*/ 7 w 17"/>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7" y="9"/>
                    </a:moveTo>
                    <a:lnTo>
                      <a:pt x="7" y="9"/>
                    </a:lnTo>
                    <a:lnTo>
                      <a:pt x="0" y="0"/>
                    </a:lnTo>
                    <a:lnTo>
                      <a:pt x="12" y="2"/>
                    </a:lnTo>
                    <a:lnTo>
                      <a:pt x="17" y="9"/>
                    </a:lnTo>
                    <a:close/>
                    <a:moveTo>
                      <a:pt x="7" y="9"/>
                    </a:moveTo>
                    <a:lnTo>
                      <a:pt x="14" y="9"/>
                    </a:lnTo>
                    <a:lnTo>
                      <a:pt x="9" y="2"/>
                    </a:lnTo>
                    <a:lnTo>
                      <a:pt x="2" y="2"/>
                    </a:lnTo>
                    <a:lnTo>
                      <a:pt x="7"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7" name="Freeform 369">
                <a:extLst>
                  <a:ext uri="{FF2B5EF4-FFF2-40B4-BE49-F238E27FC236}">
                    <a16:creationId xmlns:a16="http://schemas.microsoft.com/office/drawing/2014/main" id="{973DC76E-E566-446B-AC2E-4E48119B6212}"/>
                  </a:ext>
                </a:extLst>
              </p:cNvPr>
              <p:cNvSpPr>
                <a:spLocks/>
              </p:cNvSpPr>
              <p:nvPr/>
            </p:nvSpPr>
            <p:spPr bwMode="auto">
              <a:xfrm>
                <a:off x="5707" y="1125"/>
                <a:ext cx="10" cy="2"/>
              </a:xfrm>
              <a:custGeom>
                <a:avLst/>
                <a:gdLst>
                  <a:gd name="T0" fmla="*/ 10 w 10"/>
                  <a:gd name="T1" fmla="*/ 0 h 2"/>
                  <a:gd name="T2" fmla="*/ 0 w 10"/>
                  <a:gd name="T3" fmla="*/ 2 h 2"/>
                  <a:gd name="T4" fmla="*/ 0 w 10"/>
                  <a:gd name="T5" fmla="*/ 2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0" y="2"/>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8" name="Freeform 370">
                <a:extLst>
                  <a:ext uri="{FF2B5EF4-FFF2-40B4-BE49-F238E27FC236}">
                    <a16:creationId xmlns:a16="http://schemas.microsoft.com/office/drawing/2014/main" id="{B54CE43B-B58E-4DF7-B745-4F0FAB98D2CB}"/>
                  </a:ext>
                </a:extLst>
              </p:cNvPr>
              <p:cNvSpPr>
                <a:spLocks/>
              </p:cNvSpPr>
              <p:nvPr/>
            </p:nvSpPr>
            <p:spPr bwMode="auto">
              <a:xfrm>
                <a:off x="5719" y="1127"/>
                <a:ext cx="5" cy="5"/>
              </a:xfrm>
              <a:custGeom>
                <a:avLst/>
                <a:gdLst>
                  <a:gd name="T0" fmla="*/ 5 w 5"/>
                  <a:gd name="T1" fmla="*/ 3 h 5"/>
                  <a:gd name="T2" fmla="*/ 0 w 5"/>
                  <a:gd name="T3" fmla="*/ 5 h 5"/>
                  <a:gd name="T4" fmla="*/ 0 w 5"/>
                  <a:gd name="T5" fmla="*/ 3 h 5"/>
                  <a:gd name="T6" fmla="*/ 5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lnTo>
                      <a:pt x="0" y="5"/>
                    </a:lnTo>
                    <a:lnTo>
                      <a:pt x="0" y="3"/>
                    </a:lnTo>
                    <a:lnTo>
                      <a:pt x="5" y="0"/>
                    </a:ln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99" name="Freeform 371">
                <a:extLst>
                  <a:ext uri="{FF2B5EF4-FFF2-40B4-BE49-F238E27FC236}">
                    <a16:creationId xmlns:a16="http://schemas.microsoft.com/office/drawing/2014/main" id="{F543756A-EE4C-47FA-8DE0-03E838C46C81}"/>
                  </a:ext>
                </a:extLst>
              </p:cNvPr>
              <p:cNvSpPr>
                <a:spLocks/>
              </p:cNvSpPr>
              <p:nvPr/>
            </p:nvSpPr>
            <p:spPr bwMode="auto">
              <a:xfrm>
                <a:off x="5715" y="1115"/>
                <a:ext cx="4" cy="10"/>
              </a:xfrm>
              <a:custGeom>
                <a:avLst/>
                <a:gdLst>
                  <a:gd name="T0" fmla="*/ 4 w 4"/>
                  <a:gd name="T1" fmla="*/ 10 h 10"/>
                  <a:gd name="T2" fmla="*/ 2 w 4"/>
                  <a:gd name="T3" fmla="*/ 10 h 10"/>
                  <a:gd name="T4" fmla="*/ 0 w 4"/>
                  <a:gd name="T5" fmla="*/ 0 h 10"/>
                  <a:gd name="T6" fmla="*/ 0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0"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0" name="Freeform 372">
                <a:extLst>
                  <a:ext uri="{FF2B5EF4-FFF2-40B4-BE49-F238E27FC236}">
                    <a16:creationId xmlns:a16="http://schemas.microsoft.com/office/drawing/2014/main" id="{A8D8F09F-DF66-4A3C-9EFB-EC2CA3622A8D}"/>
                  </a:ext>
                </a:extLst>
              </p:cNvPr>
              <p:cNvSpPr>
                <a:spLocks/>
              </p:cNvSpPr>
              <p:nvPr/>
            </p:nvSpPr>
            <p:spPr bwMode="auto">
              <a:xfrm>
                <a:off x="5722" y="1122"/>
                <a:ext cx="2" cy="8"/>
              </a:xfrm>
              <a:custGeom>
                <a:avLst/>
                <a:gdLst>
                  <a:gd name="T0" fmla="*/ 2 w 2"/>
                  <a:gd name="T1" fmla="*/ 8 h 8"/>
                  <a:gd name="T2" fmla="*/ 2 w 2"/>
                  <a:gd name="T3" fmla="*/ 8 h 8"/>
                  <a:gd name="T4" fmla="*/ 0 w 2"/>
                  <a:gd name="T5" fmla="*/ 0 h 8"/>
                  <a:gd name="T6" fmla="*/ 2 w 2"/>
                  <a:gd name="T7" fmla="*/ 0 h 8"/>
                  <a:gd name="T8" fmla="*/ 2 w 2"/>
                  <a:gd name="T9" fmla="*/ 8 h 8"/>
                </a:gdLst>
                <a:ahLst/>
                <a:cxnLst>
                  <a:cxn ang="0">
                    <a:pos x="T0" y="T1"/>
                  </a:cxn>
                  <a:cxn ang="0">
                    <a:pos x="T2" y="T3"/>
                  </a:cxn>
                  <a:cxn ang="0">
                    <a:pos x="T4" y="T5"/>
                  </a:cxn>
                  <a:cxn ang="0">
                    <a:pos x="T6" y="T7"/>
                  </a:cxn>
                  <a:cxn ang="0">
                    <a:pos x="T8" y="T9"/>
                  </a:cxn>
                </a:cxnLst>
                <a:rect l="0" t="0" r="r" b="b"/>
                <a:pathLst>
                  <a:path w="2" h="8">
                    <a:moveTo>
                      <a:pt x="2" y="8"/>
                    </a:moveTo>
                    <a:lnTo>
                      <a:pt x="2" y="8"/>
                    </a:lnTo>
                    <a:lnTo>
                      <a:pt x="0" y="0"/>
                    </a:lnTo>
                    <a:lnTo>
                      <a:pt x="2" y="0"/>
                    </a:lnTo>
                    <a:lnTo>
                      <a:pt x="2"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1" name="Freeform 373">
                <a:extLst>
                  <a:ext uri="{FF2B5EF4-FFF2-40B4-BE49-F238E27FC236}">
                    <a16:creationId xmlns:a16="http://schemas.microsoft.com/office/drawing/2014/main" id="{A8DA0DEC-3163-4A44-B5AA-1C469E5C265C}"/>
                  </a:ext>
                </a:extLst>
              </p:cNvPr>
              <p:cNvSpPr>
                <a:spLocks noEditPoints="1"/>
              </p:cNvSpPr>
              <p:nvPr/>
            </p:nvSpPr>
            <p:spPr bwMode="auto">
              <a:xfrm>
                <a:off x="5765" y="1151"/>
                <a:ext cx="16" cy="10"/>
              </a:xfrm>
              <a:custGeom>
                <a:avLst/>
                <a:gdLst>
                  <a:gd name="T0" fmla="*/ 16 w 16"/>
                  <a:gd name="T1" fmla="*/ 10 h 10"/>
                  <a:gd name="T2" fmla="*/ 5 w 16"/>
                  <a:gd name="T3" fmla="*/ 7 h 10"/>
                  <a:gd name="T4" fmla="*/ 0 w 16"/>
                  <a:gd name="T5" fmla="*/ 0 h 10"/>
                  <a:gd name="T6" fmla="*/ 9 w 16"/>
                  <a:gd name="T7" fmla="*/ 0 h 10"/>
                  <a:gd name="T8" fmla="*/ 16 w 16"/>
                  <a:gd name="T9" fmla="*/ 10 h 10"/>
                  <a:gd name="T10" fmla="*/ 7 w 16"/>
                  <a:gd name="T11" fmla="*/ 7 h 10"/>
                  <a:gd name="T12" fmla="*/ 14 w 16"/>
                  <a:gd name="T13" fmla="*/ 7 h 10"/>
                  <a:gd name="T14" fmla="*/ 9 w 16"/>
                  <a:gd name="T15" fmla="*/ 0 h 10"/>
                  <a:gd name="T16" fmla="*/ 2 w 16"/>
                  <a:gd name="T17" fmla="*/ 0 h 10"/>
                  <a:gd name="T18" fmla="*/ 7 w 16"/>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6" y="10"/>
                    </a:moveTo>
                    <a:lnTo>
                      <a:pt x="5" y="7"/>
                    </a:lnTo>
                    <a:lnTo>
                      <a:pt x="0" y="0"/>
                    </a:lnTo>
                    <a:lnTo>
                      <a:pt x="9" y="0"/>
                    </a:lnTo>
                    <a:lnTo>
                      <a:pt x="16" y="10"/>
                    </a:lnTo>
                    <a:close/>
                    <a:moveTo>
                      <a:pt x="7" y="7"/>
                    </a:moveTo>
                    <a:lnTo>
                      <a:pt x="14" y="7"/>
                    </a:lnTo>
                    <a:lnTo>
                      <a:pt x="9" y="0"/>
                    </a:lnTo>
                    <a:lnTo>
                      <a:pt x="2" y="0"/>
                    </a:lnTo>
                    <a:lnTo>
                      <a:pt x="7"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2" name="Freeform 374">
                <a:extLst>
                  <a:ext uri="{FF2B5EF4-FFF2-40B4-BE49-F238E27FC236}">
                    <a16:creationId xmlns:a16="http://schemas.microsoft.com/office/drawing/2014/main" id="{3860661E-09BF-41B1-A9A2-6A975D9827CE}"/>
                  </a:ext>
                </a:extLst>
              </p:cNvPr>
              <p:cNvSpPr>
                <a:spLocks/>
              </p:cNvSpPr>
              <p:nvPr/>
            </p:nvSpPr>
            <p:spPr bwMode="auto">
              <a:xfrm>
                <a:off x="5760" y="1149"/>
                <a:ext cx="5" cy="9"/>
              </a:xfrm>
              <a:custGeom>
                <a:avLst/>
                <a:gdLst>
                  <a:gd name="T0" fmla="*/ 5 w 5"/>
                  <a:gd name="T1" fmla="*/ 9 h 9"/>
                  <a:gd name="T2" fmla="*/ 5 w 5"/>
                  <a:gd name="T3" fmla="*/ 9 h 9"/>
                  <a:gd name="T4" fmla="*/ 0 w 5"/>
                  <a:gd name="T5" fmla="*/ 0 h 9"/>
                  <a:gd name="T6" fmla="*/ 2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5" y="9"/>
                    </a:lnTo>
                    <a:lnTo>
                      <a:pt x="0" y="0"/>
                    </a:lnTo>
                    <a:lnTo>
                      <a:pt x="2"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3" name="Rectangle 375">
                <a:extLst>
                  <a:ext uri="{FF2B5EF4-FFF2-40B4-BE49-F238E27FC236}">
                    <a16:creationId xmlns:a16="http://schemas.microsoft.com/office/drawing/2014/main" id="{ACFC2D2A-CB48-4E08-A55F-B652629471A6}"/>
                  </a:ext>
                </a:extLst>
              </p:cNvPr>
              <p:cNvSpPr>
                <a:spLocks noChangeArrowheads="1"/>
              </p:cNvSpPr>
              <p:nvPr/>
            </p:nvSpPr>
            <p:spPr bwMode="auto">
              <a:xfrm>
                <a:off x="5755" y="1144"/>
                <a:ext cx="1"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4" name="Freeform 376">
                <a:extLst>
                  <a:ext uri="{FF2B5EF4-FFF2-40B4-BE49-F238E27FC236}">
                    <a16:creationId xmlns:a16="http://schemas.microsoft.com/office/drawing/2014/main" id="{3A80EC7C-B4EE-41C9-B01B-566FAAD1DB5F}"/>
                  </a:ext>
                </a:extLst>
              </p:cNvPr>
              <p:cNvSpPr>
                <a:spLocks/>
              </p:cNvSpPr>
              <p:nvPr/>
            </p:nvSpPr>
            <p:spPr bwMode="auto">
              <a:xfrm>
                <a:off x="5762" y="1146"/>
                <a:ext cx="10" cy="3"/>
              </a:xfrm>
              <a:custGeom>
                <a:avLst/>
                <a:gdLst>
                  <a:gd name="T0" fmla="*/ 10 w 10"/>
                  <a:gd name="T1" fmla="*/ 0 h 3"/>
                  <a:gd name="T2" fmla="*/ 0 w 10"/>
                  <a:gd name="T3" fmla="*/ 3 h 3"/>
                  <a:gd name="T4" fmla="*/ 0 w 10"/>
                  <a:gd name="T5" fmla="*/ 3 h 3"/>
                  <a:gd name="T6" fmla="*/ 8 w 10"/>
                  <a:gd name="T7" fmla="*/ 0 h 3"/>
                  <a:gd name="T8" fmla="*/ 10 w 10"/>
                  <a:gd name="T9" fmla="*/ 0 h 3"/>
                </a:gdLst>
                <a:ahLst/>
                <a:cxnLst>
                  <a:cxn ang="0">
                    <a:pos x="T0" y="T1"/>
                  </a:cxn>
                  <a:cxn ang="0">
                    <a:pos x="T2" y="T3"/>
                  </a:cxn>
                  <a:cxn ang="0">
                    <a:pos x="T4" y="T5"/>
                  </a:cxn>
                  <a:cxn ang="0">
                    <a:pos x="T6" y="T7"/>
                  </a:cxn>
                  <a:cxn ang="0">
                    <a:pos x="T8" y="T9"/>
                  </a:cxn>
                </a:cxnLst>
                <a:rect l="0" t="0" r="r" b="b"/>
                <a:pathLst>
                  <a:path w="10" h="3">
                    <a:moveTo>
                      <a:pt x="10" y="0"/>
                    </a:moveTo>
                    <a:lnTo>
                      <a:pt x="0" y="3"/>
                    </a:lnTo>
                    <a:lnTo>
                      <a:pt x="0" y="3"/>
                    </a:lnTo>
                    <a:lnTo>
                      <a:pt x="8"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5" name="Freeform 377">
                <a:extLst>
                  <a:ext uri="{FF2B5EF4-FFF2-40B4-BE49-F238E27FC236}">
                    <a16:creationId xmlns:a16="http://schemas.microsoft.com/office/drawing/2014/main" id="{52820435-54FB-4363-82FD-8AEC912DF4A5}"/>
                  </a:ext>
                </a:extLst>
              </p:cNvPr>
              <p:cNvSpPr>
                <a:spLocks/>
              </p:cNvSpPr>
              <p:nvPr/>
            </p:nvSpPr>
            <p:spPr bwMode="auto">
              <a:xfrm>
                <a:off x="5755" y="1142"/>
                <a:ext cx="5" cy="4"/>
              </a:xfrm>
              <a:custGeom>
                <a:avLst/>
                <a:gdLst>
                  <a:gd name="T0" fmla="*/ 5 w 5"/>
                  <a:gd name="T1" fmla="*/ 2 h 4"/>
                  <a:gd name="T2" fmla="*/ 0 w 5"/>
                  <a:gd name="T3" fmla="*/ 4 h 4"/>
                  <a:gd name="T4" fmla="*/ 0 w 5"/>
                  <a:gd name="T5" fmla="*/ 2 h 4"/>
                  <a:gd name="T6" fmla="*/ 5 w 5"/>
                  <a:gd name="T7" fmla="*/ 0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lnTo>
                      <a:pt x="0" y="4"/>
                    </a:lnTo>
                    <a:lnTo>
                      <a:pt x="0" y="2"/>
                    </a:lnTo>
                    <a:lnTo>
                      <a:pt x="5" y="0"/>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6" name="Freeform 378">
                <a:extLst>
                  <a:ext uri="{FF2B5EF4-FFF2-40B4-BE49-F238E27FC236}">
                    <a16:creationId xmlns:a16="http://schemas.microsoft.com/office/drawing/2014/main" id="{DAF1D18E-9E1C-49DB-90B4-D87420006B41}"/>
                  </a:ext>
                </a:extLst>
              </p:cNvPr>
              <p:cNvSpPr>
                <a:spLocks/>
              </p:cNvSpPr>
              <p:nvPr/>
            </p:nvSpPr>
            <p:spPr bwMode="auto">
              <a:xfrm>
                <a:off x="5724" y="1111"/>
                <a:ext cx="31" cy="52"/>
              </a:xfrm>
              <a:custGeom>
                <a:avLst/>
                <a:gdLst>
                  <a:gd name="T0" fmla="*/ 31 w 31"/>
                  <a:gd name="T1" fmla="*/ 0 h 52"/>
                  <a:gd name="T2" fmla="*/ 3 w 31"/>
                  <a:gd name="T3" fmla="*/ 52 h 52"/>
                  <a:gd name="T4" fmla="*/ 0 w 31"/>
                  <a:gd name="T5" fmla="*/ 52 h 52"/>
                  <a:gd name="T6" fmla="*/ 29 w 31"/>
                  <a:gd name="T7" fmla="*/ 0 h 52"/>
                  <a:gd name="T8" fmla="*/ 31 w 31"/>
                  <a:gd name="T9" fmla="*/ 0 h 52"/>
                </a:gdLst>
                <a:ahLst/>
                <a:cxnLst>
                  <a:cxn ang="0">
                    <a:pos x="T0" y="T1"/>
                  </a:cxn>
                  <a:cxn ang="0">
                    <a:pos x="T2" y="T3"/>
                  </a:cxn>
                  <a:cxn ang="0">
                    <a:pos x="T4" y="T5"/>
                  </a:cxn>
                  <a:cxn ang="0">
                    <a:pos x="T6" y="T7"/>
                  </a:cxn>
                  <a:cxn ang="0">
                    <a:pos x="T8" y="T9"/>
                  </a:cxn>
                </a:cxnLst>
                <a:rect l="0" t="0" r="r" b="b"/>
                <a:pathLst>
                  <a:path w="31" h="52">
                    <a:moveTo>
                      <a:pt x="31" y="0"/>
                    </a:moveTo>
                    <a:lnTo>
                      <a:pt x="3" y="52"/>
                    </a:lnTo>
                    <a:lnTo>
                      <a:pt x="0" y="52"/>
                    </a:lnTo>
                    <a:lnTo>
                      <a:pt x="29" y="0"/>
                    </a:ln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7" name="Freeform 379">
                <a:extLst>
                  <a:ext uri="{FF2B5EF4-FFF2-40B4-BE49-F238E27FC236}">
                    <a16:creationId xmlns:a16="http://schemas.microsoft.com/office/drawing/2014/main" id="{A45085CD-41D8-49ED-ADBB-0BFE33BE62D1}"/>
                  </a:ext>
                </a:extLst>
              </p:cNvPr>
              <p:cNvSpPr>
                <a:spLocks noEditPoints="1"/>
              </p:cNvSpPr>
              <p:nvPr/>
            </p:nvSpPr>
            <p:spPr bwMode="auto">
              <a:xfrm>
                <a:off x="5717" y="1161"/>
                <a:ext cx="10" cy="19"/>
              </a:xfrm>
              <a:custGeom>
                <a:avLst/>
                <a:gdLst>
                  <a:gd name="T0" fmla="*/ 10 w 10"/>
                  <a:gd name="T1" fmla="*/ 11 h 19"/>
                  <a:gd name="T2" fmla="*/ 0 w 10"/>
                  <a:gd name="T3" fmla="*/ 19 h 19"/>
                  <a:gd name="T4" fmla="*/ 0 w 10"/>
                  <a:gd name="T5" fmla="*/ 7 h 19"/>
                  <a:gd name="T6" fmla="*/ 10 w 10"/>
                  <a:gd name="T7" fmla="*/ 0 h 19"/>
                  <a:gd name="T8" fmla="*/ 10 w 10"/>
                  <a:gd name="T9" fmla="*/ 11 h 19"/>
                  <a:gd name="T10" fmla="*/ 0 w 10"/>
                  <a:gd name="T11" fmla="*/ 16 h 19"/>
                  <a:gd name="T12" fmla="*/ 7 w 10"/>
                  <a:gd name="T13" fmla="*/ 11 h 19"/>
                  <a:gd name="T14" fmla="*/ 7 w 10"/>
                  <a:gd name="T15" fmla="*/ 2 h 19"/>
                  <a:gd name="T16" fmla="*/ 2 w 10"/>
                  <a:gd name="T17" fmla="*/ 7 h 19"/>
                  <a:gd name="T18" fmla="*/ 0 w 10"/>
                  <a:gd name="T19"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10" y="11"/>
                    </a:moveTo>
                    <a:lnTo>
                      <a:pt x="0" y="19"/>
                    </a:lnTo>
                    <a:lnTo>
                      <a:pt x="0" y="7"/>
                    </a:lnTo>
                    <a:lnTo>
                      <a:pt x="10" y="0"/>
                    </a:lnTo>
                    <a:lnTo>
                      <a:pt x="10" y="11"/>
                    </a:lnTo>
                    <a:close/>
                    <a:moveTo>
                      <a:pt x="0" y="16"/>
                    </a:moveTo>
                    <a:lnTo>
                      <a:pt x="7" y="11"/>
                    </a:lnTo>
                    <a:lnTo>
                      <a:pt x="7" y="2"/>
                    </a:lnTo>
                    <a:lnTo>
                      <a:pt x="2" y="7"/>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8" name="Freeform 380">
                <a:extLst>
                  <a:ext uri="{FF2B5EF4-FFF2-40B4-BE49-F238E27FC236}">
                    <a16:creationId xmlns:a16="http://schemas.microsoft.com/office/drawing/2014/main" id="{29F340DE-6EBA-4C5F-A20A-7ECE6FE786E9}"/>
                  </a:ext>
                </a:extLst>
              </p:cNvPr>
              <p:cNvSpPr>
                <a:spLocks/>
              </p:cNvSpPr>
              <p:nvPr/>
            </p:nvSpPr>
            <p:spPr bwMode="auto">
              <a:xfrm>
                <a:off x="5727" y="1158"/>
                <a:ext cx="4" cy="10"/>
              </a:xfrm>
              <a:custGeom>
                <a:avLst/>
                <a:gdLst>
                  <a:gd name="T0" fmla="*/ 4 w 4"/>
                  <a:gd name="T1" fmla="*/ 10 h 10"/>
                  <a:gd name="T2" fmla="*/ 2 w 4"/>
                  <a:gd name="T3" fmla="*/ 10 h 10"/>
                  <a:gd name="T4" fmla="*/ 0 w 4"/>
                  <a:gd name="T5" fmla="*/ 0 h 10"/>
                  <a:gd name="T6" fmla="*/ 2 w 4"/>
                  <a:gd name="T7" fmla="*/ 0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2" y="10"/>
                    </a:lnTo>
                    <a:lnTo>
                      <a:pt x="0" y="0"/>
                    </a:lnTo>
                    <a:lnTo>
                      <a:pt x="2" y="0"/>
                    </a:lnTo>
                    <a:lnTo>
                      <a:pt x="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09" name="Freeform 381">
                <a:extLst>
                  <a:ext uri="{FF2B5EF4-FFF2-40B4-BE49-F238E27FC236}">
                    <a16:creationId xmlns:a16="http://schemas.microsoft.com/office/drawing/2014/main" id="{DA81361E-7FBF-4E2A-A826-82D03BECA6CA}"/>
                  </a:ext>
                </a:extLst>
              </p:cNvPr>
              <p:cNvSpPr>
                <a:spLocks/>
              </p:cNvSpPr>
              <p:nvPr/>
            </p:nvSpPr>
            <p:spPr bwMode="auto">
              <a:xfrm>
                <a:off x="5731" y="1151"/>
                <a:ext cx="3" cy="7"/>
              </a:xfrm>
              <a:custGeom>
                <a:avLst/>
                <a:gdLst>
                  <a:gd name="T0" fmla="*/ 3 w 3"/>
                  <a:gd name="T1" fmla="*/ 7 h 7"/>
                  <a:gd name="T2" fmla="*/ 3 w 3"/>
                  <a:gd name="T3" fmla="*/ 7 h 7"/>
                  <a:gd name="T4" fmla="*/ 0 w 3"/>
                  <a:gd name="T5" fmla="*/ 0 h 7"/>
                  <a:gd name="T6" fmla="*/ 0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3" y="7"/>
                    </a:lnTo>
                    <a:lnTo>
                      <a:pt x="0" y="0"/>
                    </a:lnTo>
                    <a:lnTo>
                      <a:pt x="0"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0" name="Freeform 382">
                <a:extLst>
                  <a:ext uri="{FF2B5EF4-FFF2-40B4-BE49-F238E27FC236}">
                    <a16:creationId xmlns:a16="http://schemas.microsoft.com/office/drawing/2014/main" id="{BE5D2E96-C749-45C9-89CA-CAF4CA8B3A48}"/>
                  </a:ext>
                </a:extLst>
              </p:cNvPr>
              <p:cNvSpPr>
                <a:spLocks/>
              </p:cNvSpPr>
              <p:nvPr/>
            </p:nvSpPr>
            <p:spPr bwMode="auto">
              <a:xfrm>
                <a:off x="5717" y="1158"/>
                <a:ext cx="12" cy="5"/>
              </a:xfrm>
              <a:custGeom>
                <a:avLst/>
                <a:gdLst>
                  <a:gd name="T0" fmla="*/ 12 w 12"/>
                  <a:gd name="T1" fmla="*/ 0 h 5"/>
                  <a:gd name="T2" fmla="*/ 2 w 12"/>
                  <a:gd name="T3" fmla="*/ 5 h 5"/>
                  <a:gd name="T4" fmla="*/ 0 w 12"/>
                  <a:gd name="T5" fmla="*/ 3 h 5"/>
                  <a:gd name="T6" fmla="*/ 10 w 12"/>
                  <a:gd name="T7" fmla="*/ 0 h 5"/>
                  <a:gd name="T8" fmla="*/ 12 w 12"/>
                  <a:gd name="T9" fmla="*/ 0 h 5"/>
                </a:gdLst>
                <a:ahLst/>
                <a:cxnLst>
                  <a:cxn ang="0">
                    <a:pos x="T0" y="T1"/>
                  </a:cxn>
                  <a:cxn ang="0">
                    <a:pos x="T2" y="T3"/>
                  </a:cxn>
                  <a:cxn ang="0">
                    <a:pos x="T4" y="T5"/>
                  </a:cxn>
                  <a:cxn ang="0">
                    <a:pos x="T6" y="T7"/>
                  </a:cxn>
                  <a:cxn ang="0">
                    <a:pos x="T8" y="T9"/>
                  </a:cxn>
                </a:cxnLst>
                <a:rect l="0" t="0" r="r" b="b"/>
                <a:pathLst>
                  <a:path w="12" h="5">
                    <a:moveTo>
                      <a:pt x="12" y="0"/>
                    </a:moveTo>
                    <a:lnTo>
                      <a:pt x="2" y="5"/>
                    </a:lnTo>
                    <a:lnTo>
                      <a:pt x="0" y="3"/>
                    </a:lnTo>
                    <a:lnTo>
                      <a:pt x="10" y="0"/>
                    </a:lnTo>
                    <a:lnTo>
                      <a:pt x="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1" name="Freeform 383">
                <a:extLst>
                  <a:ext uri="{FF2B5EF4-FFF2-40B4-BE49-F238E27FC236}">
                    <a16:creationId xmlns:a16="http://schemas.microsoft.com/office/drawing/2014/main" id="{5B309821-AE58-4E2B-A054-E2DFBB4714AD}"/>
                  </a:ext>
                </a:extLst>
              </p:cNvPr>
              <p:cNvSpPr>
                <a:spLocks/>
              </p:cNvSpPr>
              <p:nvPr/>
            </p:nvSpPr>
            <p:spPr bwMode="auto">
              <a:xfrm>
                <a:off x="5724" y="1151"/>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2" name="Freeform 384">
                <a:extLst>
                  <a:ext uri="{FF2B5EF4-FFF2-40B4-BE49-F238E27FC236}">
                    <a16:creationId xmlns:a16="http://schemas.microsoft.com/office/drawing/2014/main" id="{BEB9FF4F-AD6A-4C9E-B2F0-047EC7C0065C}"/>
                  </a:ext>
                </a:extLst>
              </p:cNvPr>
              <p:cNvSpPr>
                <a:spLocks/>
              </p:cNvSpPr>
              <p:nvPr/>
            </p:nvSpPr>
            <p:spPr bwMode="auto">
              <a:xfrm>
                <a:off x="5750" y="1113"/>
                <a:ext cx="10" cy="2"/>
              </a:xfrm>
              <a:custGeom>
                <a:avLst/>
                <a:gdLst>
                  <a:gd name="T0" fmla="*/ 10 w 10"/>
                  <a:gd name="T1" fmla="*/ 0 h 2"/>
                  <a:gd name="T2" fmla="*/ 0 w 10"/>
                  <a:gd name="T3" fmla="*/ 2 h 2"/>
                  <a:gd name="T4" fmla="*/ 0 w 10"/>
                  <a:gd name="T5" fmla="*/ 2 h 2"/>
                  <a:gd name="T6" fmla="*/ 10 w 10"/>
                  <a:gd name="T7" fmla="*/ 0 h 2"/>
                  <a:gd name="T8" fmla="*/ 10 w 10"/>
                  <a:gd name="T9" fmla="*/ 0 h 2"/>
                </a:gdLst>
                <a:ahLst/>
                <a:cxnLst>
                  <a:cxn ang="0">
                    <a:pos x="T0" y="T1"/>
                  </a:cxn>
                  <a:cxn ang="0">
                    <a:pos x="T2" y="T3"/>
                  </a:cxn>
                  <a:cxn ang="0">
                    <a:pos x="T4" y="T5"/>
                  </a:cxn>
                  <a:cxn ang="0">
                    <a:pos x="T6" y="T7"/>
                  </a:cxn>
                  <a:cxn ang="0">
                    <a:pos x="T8" y="T9"/>
                  </a:cxn>
                </a:cxnLst>
                <a:rect l="0" t="0" r="r" b="b"/>
                <a:pathLst>
                  <a:path w="10" h="2">
                    <a:moveTo>
                      <a:pt x="10" y="0"/>
                    </a:moveTo>
                    <a:lnTo>
                      <a:pt x="0" y="2"/>
                    </a:lnTo>
                    <a:lnTo>
                      <a:pt x="0" y="2"/>
                    </a:lnTo>
                    <a:lnTo>
                      <a:pt x="10" y="0"/>
                    </a:lnTo>
                    <a:lnTo>
                      <a:pt x="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3" name="Freeform 385">
                <a:extLst>
                  <a:ext uri="{FF2B5EF4-FFF2-40B4-BE49-F238E27FC236}">
                    <a16:creationId xmlns:a16="http://schemas.microsoft.com/office/drawing/2014/main" id="{409F6A65-D1A6-424A-B1A5-79C5BCA54106}"/>
                  </a:ext>
                </a:extLst>
              </p:cNvPr>
              <p:cNvSpPr>
                <a:spLocks/>
              </p:cNvSpPr>
              <p:nvPr/>
            </p:nvSpPr>
            <p:spPr bwMode="auto">
              <a:xfrm>
                <a:off x="5748" y="1120"/>
                <a:ext cx="7" cy="2"/>
              </a:xfrm>
              <a:custGeom>
                <a:avLst/>
                <a:gdLst>
                  <a:gd name="T0" fmla="*/ 7 w 7"/>
                  <a:gd name="T1" fmla="*/ 0 h 2"/>
                  <a:gd name="T2" fmla="*/ 0 w 7"/>
                  <a:gd name="T3" fmla="*/ 2 h 2"/>
                  <a:gd name="T4" fmla="*/ 0 w 7"/>
                  <a:gd name="T5" fmla="*/ 2 h 2"/>
                  <a:gd name="T6" fmla="*/ 7 w 7"/>
                  <a:gd name="T7" fmla="*/ 0 h 2"/>
                  <a:gd name="T8" fmla="*/ 7 w 7"/>
                  <a:gd name="T9" fmla="*/ 0 h 2"/>
                </a:gdLst>
                <a:ahLst/>
                <a:cxnLst>
                  <a:cxn ang="0">
                    <a:pos x="T0" y="T1"/>
                  </a:cxn>
                  <a:cxn ang="0">
                    <a:pos x="T2" y="T3"/>
                  </a:cxn>
                  <a:cxn ang="0">
                    <a:pos x="T4" y="T5"/>
                  </a:cxn>
                  <a:cxn ang="0">
                    <a:pos x="T6" y="T7"/>
                  </a:cxn>
                  <a:cxn ang="0">
                    <a:pos x="T8" y="T9"/>
                  </a:cxn>
                </a:cxnLst>
                <a:rect l="0" t="0" r="r" b="b"/>
                <a:pathLst>
                  <a:path w="7" h="2">
                    <a:moveTo>
                      <a:pt x="7" y="0"/>
                    </a:moveTo>
                    <a:lnTo>
                      <a:pt x="0" y="2"/>
                    </a:lnTo>
                    <a:lnTo>
                      <a:pt x="0" y="2"/>
                    </a:lnTo>
                    <a:lnTo>
                      <a:pt x="7"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4" name="Freeform 386">
                <a:extLst>
                  <a:ext uri="{FF2B5EF4-FFF2-40B4-BE49-F238E27FC236}">
                    <a16:creationId xmlns:a16="http://schemas.microsoft.com/office/drawing/2014/main" id="{EFFADE84-980A-4ACC-A3A3-8FE5C5F554F1}"/>
                  </a:ext>
                </a:extLst>
              </p:cNvPr>
              <p:cNvSpPr>
                <a:spLocks/>
              </p:cNvSpPr>
              <p:nvPr/>
            </p:nvSpPr>
            <p:spPr bwMode="auto">
              <a:xfrm>
                <a:off x="5748" y="1106"/>
                <a:ext cx="5" cy="9"/>
              </a:xfrm>
              <a:custGeom>
                <a:avLst/>
                <a:gdLst>
                  <a:gd name="T0" fmla="*/ 5 w 5"/>
                  <a:gd name="T1" fmla="*/ 9 h 9"/>
                  <a:gd name="T2" fmla="*/ 2 w 5"/>
                  <a:gd name="T3" fmla="*/ 9 h 9"/>
                  <a:gd name="T4" fmla="*/ 0 w 5"/>
                  <a:gd name="T5" fmla="*/ 0 h 9"/>
                  <a:gd name="T6" fmla="*/ 0 w 5"/>
                  <a:gd name="T7" fmla="*/ 0 h 9"/>
                  <a:gd name="T8" fmla="*/ 5 w 5"/>
                  <a:gd name="T9" fmla="*/ 9 h 9"/>
                </a:gdLst>
                <a:ahLst/>
                <a:cxnLst>
                  <a:cxn ang="0">
                    <a:pos x="T0" y="T1"/>
                  </a:cxn>
                  <a:cxn ang="0">
                    <a:pos x="T2" y="T3"/>
                  </a:cxn>
                  <a:cxn ang="0">
                    <a:pos x="T4" y="T5"/>
                  </a:cxn>
                  <a:cxn ang="0">
                    <a:pos x="T6" y="T7"/>
                  </a:cxn>
                  <a:cxn ang="0">
                    <a:pos x="T8" y="T9"/>
                  </a:cxn>
                </a:cxnLst>
                <a:rect l="0" t="0" r="r" b="b"/>
                <a:pathLst>
                  <a:path w="5" h="9">
                    <a:moveTo>
                      <a:pt x="5" y="9"/>
                    </a:moveTo>
                    <a:lnTo>
                      <a:pt x="2" y="9"/>
                    </a:lnTo>
                    <a:lnTo>
                      <a:pt x="0" y="0"/>
                    </a:lnTo>
                    <a:lnTo>
                      <a:pt x="0" y="0"/>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5" name="Freeform 387">
                <a:extLst>
                  <a:ext uri="{FF2B5EF4-FFF2-40B4-BE49-F238E27FC236}">
                    <a16:creationId xmlns:a16="http://schemas.microsoft.com/office/drawing/2014/main" id="{EBD05679-0618-4732-A2F1-C0BBB56F0932}"/>
                  </a:ext>
                </a:extLst>
              </p:cNvPr>
              <p:cNvSpPr>
                <a:spLocks/>
              </p:cNvSpPr>
              <p:nvPr/>
            </p:nvSpPr>
            <p:spPr bwMode="auto">
              <a:xfrm>
                <a:off x="5746" y="1115"/>
                <a:ext cx="2" cy="7"/>
              </a:xfrm>
              <a:custGeom>
                <a:avLst/>
                <a:gdLst>
                  <a:gd name="T0" fmla="*/ 2 w 2"/>
                  <a:gd name="T1" fmla="*/ 7 h 7"/>
                  <a:gd name="T2" fmla="*/ 2 w 2"/>
                  <a:gd name="T3" fmla="*/ 7 h 7"/>
                  <a:gd name="T4" fmla="*/ 0 w 2"/>
                  <a:gd name="T5" fmla="*/ 0 h 7"/>
                  <a:gd name="T6" fmla="*/ 0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2" y="7"/>
                    </a:lnTo>
                    <a:lnTo>
                      <a:pt x="0" y="0"/>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6" name="Freeform 388">
                <a:extLst>
                  <a:ext uri="{FF2B5EF4-FFF2-40B4-BE49-F238E27FC236}">
                    <a16:creationId xmlns:a16="http://schemas.microsoft.com/office/drawing/2014/main" id="{D52200D5-AA1B-4C90-B7AA-0A6222F1DACA}"/>
                  </a:ext>
                </a:extLst>
              </p:cNvPr>
              <p:cNvSpPr>
                <a:spLocks/>
              </p:cNvSpPr>
              <p:nvPr/>
            </p:nvSpPr>
            <p:spPr bwMode="auto">
              <a:xfrm>
                <a:off x="5710" y="1127"/>
                <a:ext cx="60" cy="19"/>
              </a:xfrm>
              <a:custGeom>
                <a:avLst/>
                <a:gdLst>
                  <a:gd name="T0" fmla="*/ 60 w 60"/>
                  <a:gd name="T1" fmla="*/ 3 h 19"/>
                  <a:gd name="T2" fmla="*/ 0 w 60"/>
                  <a:gd name="T3" fmla="*/ 19 h 19"/>
                  <a:gd name="T4" fmla="*/ 0 w 60"/>
                  <a:gd name="T5" fmla="*/ 17 h 19"/>
                  <a:gd name="T6" fmla="*/ 60 w 60"/>
                  <a:gd name="T7" fmla="*/ 0 h 19"/>
                  <a:gd name="T8" fmla="*/ 60 w 60"/>
                  <a:gd name="T9" fmla="*/ 3 h 19"/>
                </a:gdLst>
                <a:ahLst/>
                <a:cxnLst>
                  <a:cxn ang="0">
                    <a:pos x="T0" y="T1"/>
                  </a:cxn>
                  <a:cxn ang="0">
                    <a:pos x="T2" y="T3"/>
                  </a:cxn>
                  <a:cxn ang="0">
                    <a:pos x="T4" y="T5"/>
                  </a:cxn>
                  <a:cxn ang="0">
                    <a:pos x="T6" y="T7"/>
                  </a:cxn>
                  <a:cxn ang="0">
                    <a:pos x="T8" y="T9"/>
                  </a:cxn>
                </a:cxnLst>
                <a:rect l="0" t="0" r="r" b="b"/>
                <a:pathLst>
                  <a:path w="60" h="19">
                    <a:moveTo>
                      <a:pt x="60" y="3"/>
                    </a:moveTo>
                    <a:lnTo>
                      <a:pt x="0" y="19"/>
                    </a:lnTo>
                    <a:lnTo>
                      <a:pt x="0" y="17"/>
                    </a:lnTo>
                    <a:lnTo>
                      <a:pt x="60" y="0"/>
                    </a:lnTo>
                    <a:lnTo>
                      <a:pt x="6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7" name="Freeform 389">
                <a:extLst>
                  <a:ext uri="{FF2B5EF4-FFF2-40B4-BE49-F238E27FC236}">
                    <a16:creationId xmlns:a16="http://schemas.microsoft.com/office/drawing/2014/main" id="{038CFDED-0779-44D3-B352-5FB86CD4470C}"/>
                  </a:ext>
                </a:extLst>
              </p:cNvPr>
              <p:cNvSpPr>
                <a:spLocks noEditPoints="1"/>
              </p:cNvSpPr>
              <p:nvPr/>
            </p:nvSpPr>
            <p:spPr bwMode="auto">
              <a:xfrm>
                <a:off x="5693" y="1144"/>
                <a:ext cx="19" cy="7"/>
              </a:xfrm>
              <a:custGeom>
                <a:avLst/>
                <a:gdLst>
                  <a:gd name="T0" fmla="*/ 19 w 19"/>
                  <a:gd name="T1" fmla="*/ 0 h 7"/>
                  <a:gd name="T2" fmla="*/ 12 w 19"/>
                  <a:gd name="T3" fmla="*/ 7 h 7"/>
                  <a:gd name="T4" fmla="*/ 0 w 19"/>
                  <a:gd name="T5" fmla="*/ 7 h 7"/>
                  <a:gd name="T6" fmla="*/ 10 w 19"/>
                  <a:gd name="T7" fmla="*/ 0 h 7"/>
                  <a:gd name="T8" fmla="*/ 19 w 19"/>
                  <a:gd name="T9" fmla="*/ 0 h 7"/>
                  <a:gd name="T10" fmla="*/ 12 w 19"/>
                  <a:gd name="T11" fmla="*/ 7 h 7"/>
                  <a:gd name="T12" fmla="*/ 17 w 19"/>
                  <a:gd name="T13" fmla="*/ 2 h 7"/>
                  <a:gd name="T14" fmla="*/ 10 w 19"/>
                  <a:gd name="T15" fmla="*/ 0 h 7"/>
                  <a:gd name="T16" fmla="*/ 3 w 19"/>
                  <a:gd name="T17" fmla="*/ 5 h 7"/>
                  <a:gd name="T18" fmla="*/ 12 w 19"/>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7">
                    <a:moveTo>
                      <a:pt x="19" y="0"/>
                    </a:moveTo>
                    <a:lnTo>
                      <a:pt x="12" y="7"/>
                    </a:lnTo>
                    <a:lnTo>
                      <a:pt x="0" y="7"/>
                    </a:lnTo>
                    <a:lnTo>
                      <a:pt x="10" y="0"/>
                    </a:lnTo>
                    <a:lnTo>
                      <a:pt x="19" y="0"/>
                    </a:lnTo>
                    <a:close/>
                    <a:moveTo>
                      <a:pt x="12" y="7"/>
                    </a:moveTo>
                    <a:lnTo>
                      <a:pt x="17" y="2"/>
                    </a:lnTo>
                    <a:lnTo>
                      <a:pt x="10" y="0"/>
                    </a:lnTo>
                    <a:lnTo>
                      <a:pt x="3" y="5"/>
                    </a:ln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8" name="Freeform 390">
                <a:extLst>
                  <a:ext uri="{FF2B5EF4-FFF2-40B4-BE49-F238E27FC236}">
                    <a16:creationId xmlns:a16="http://schemas.microsoft.com/office/drawing/2014/main" id="{F5279C89-9FF5-42A0-AAB9-1F8C4A5991B2}"/>
                  </a:ext>
                </a:extLst>
              </p:cNvPr>
              <p:cNvSpPr>
                <a:spLocks/>
              </p:cNvSpPr>
              <p:nvPr/>
            </p:nvSpPr>
            <p:spPr bwMode="auto">
              <a:xfrm>
                <a:off x="5710" y="1144"/>
                <a:ext cx="7" cy="9"/>
              </a:xfrm>
              <a:custGeom>
                <a:avLst/>
                <a:gdLst>
                  <a:gd name="T0" fmla="*/ 7 w 7"/>
                  <a:gd name="T1" fmla="*/ 0 h 9"/>
                  <a:gd name="T2" fmla="*/ 2 w 7"/>
                  <a:gd name="T3" fmla="*/ 9 h 9"/>
                  <a:gd name="T4" fmla="*/ 0 w 7"/>
                  <a:gd name="T5" fmla="*/ 7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7"/>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19" name="Freeform 391">
                <a:extLst>
                  <a:ext uri="{FF2B5EF4-FFF2-40B4-BE49-F238E27FC236}">
                    <a16:creationId xmlns:a16="http://schemas.microsoft.com/office/drawing/2014/main" id="{505206EC-B2C9-400C-B437-21FD248C75D5}"/>
                  </a:ext>
                </a:extLst>
              </p:cNvPr>
              <p:cNvSpPr>
                <a:spLocks/>
              </p:cNvSpPr>
              <p:nvPr/>
            </p:nvSpPr>
            <p:spPr bwMode="auto">
              <a:xfrm>
                <a:off x="5719" y="1142"/>
                <a:ext cx="5" cy="7"/>
              </a:xfrm>
              <a:custGeom>
                <a:avLst/>
                <a:gdLst>
                  <a:gd name="T0" fmla="*/ 3 w 5"/>
                  <a:gd name="T1" fmla="*/ 7 h 7"/>
                  <a:gd name="T2" fmla="*/ 0 w 5"/>
                  <a:gd name="T3" fmla="*/ 7 h 7"/>
                  <a:gd name="T4" fmla="*/ 3 w 5"/>
                  <a:gd name="T5" fmla="*/ 0 h 7"/>
                  <a:gd name="T6" fmla="*/ 5 w 5"/>
                  <a:gd name="T7" fmla="*/ 0 h 7"/>
                  <a:gd name="T8" fmla="*/ 3 w 5"/>
                  <a:gd name="T9" fmla="*/ 7 h 7"/>
                </a:gdLst>
                <a:ahLst/>
                <a:cxnLst>
                  <a:cxn ang="0">
                    <a:pos x="T0" y="T1"/>
                  </a:cxn>
                  <a:cxn ang="0">
                    <a:pos x="T2" y="T3"/>
                  </a:cxn>
                  <a:cxn ang="0">
                    <a:pos x="T4" y="T5"/>
                  </a:cxn>
                  <a:cxn ang="0">
                    <a:pos x="T6" y="T7"/>
                  </a:cxn>
                  <a:cxn ang="0">
                    <a:pos x="T8" y="T9"/>
                  </a:cxn>
                </a:cxnLst>
                <a:rect l="0" t="0" r="r" b="b"/>
                <a:pathLst>
                  <a:path w="5" h="7">
                    <a:moveTo>
                      <a:pt x="3" y="7"/>
                    </a:moveTo>
                    <a:lnTo>
                      <a:pt x="0" y="7"/>
                    </a:lnTo>
                    <a:lnTo>
                      <a:pt x="3" y="0"/>
                    </a:lnTo>
                    <a:lnTo>
                      <a:pt x="5" y="0"/>
                    </a:lnTo>
                    <a:lnTo>
                      <a:pt x="3"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0" name="Freeform 392">
                <a:extLst>
                  <a:ext uri="{FF2B5EF4-FFF2-40B4-BE49-F238E27FC236}">
                    <a16:creationId xmlns:a16="http://schemas.microsoft.com/office/drawing/2014/main" id="{1347B001-3CCD-465B-8D14-52F323EA912F}"/>
                  </a:ext>
                </a:extLst>
              </p:cNvPr>
              <p:cNvSpPr>
                <a:spLocks/>
              </p:cNvSpPr>
              <p:nvPr/>
            </p:nvSpPr>
            <p:spPr bwMode="auto">
              <a:xfrm>
                <a:off x="5707" y="1139"/>
                <a:ext cx="10" cy="5"/>
              </a:xfrm>
              <a:custGeom>
                <a:avLst/>
                <a:gdLst>
                  <a:gd name="T0" fmla="*/ 10 w 10"/>
                  <a:gd name="T1" fmla="*/ 5 h 5"/>
                  <a:gd name="T2" fmla="*/ 8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8"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1" name="Freeform 393">
                <a:extLst>
                  <a:ext uri="{FF2B5EF4-FFF2-40B4-BE49-F238E27FC236}">
                    <a16:creationId xmlns:a16="http://schemas.microsoft.com/office/drawing/2014/main" id="{8F5F6B14-C90D-40F6-81D6-F4CE12672B97}"/>
                  </a:ext>
                </a:extLst>
              </p:cNvPr>
              <p:cNvSpPr>
                <a:spLocks/>
              </p:cNvSpPr>
              <p:nvPr/>
            </p:nvSpPr>
            <p:spPr bwMode="auto">
              <a:xfrm>
                <a:off x="5717" y="1137"/>
                <a:ext cx="7" cy="5"/>
              </a:xfrm>
              <a:custGeom>
                <a:avLst/>
                <a:gdLst>
                  <a:gd name="T0" fmla="*/ 7 w 7"/>
                  <a:gd name="T1" fmla="*/ 5 h 5"/>
                  <a:gd name="T2" fmla="*/ 7 w 7"/>
                  <a:gd name="T3" fmla="*/ 5 h 5"/>
                  <a:gd name="T4" fmla="*/ 0 w 7"/>
                  <a:gd name="T5" fmla="*/ 2 h 5"/>
                  <a:gd name="T6" fmla="*/ 0 w 7"/>
                  <a:gd name="T7" fmla="*/ 0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7" y="5"/>
                    </a:lnTo>
                    <a:lnTo>
                      <a:pt x="0" y="2"/>
                    </a:lnTo>
                    <a:lnTo>
                      <a:pt x="0" y="0"/>
                    </a:lnTo>
                    <a:lnTo>
                      <a:pt x="7"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2" name="Freeform 394">
                <a:extLst>
                  <a:ext uri="{FF2B5EF4-FFF2-40B4-BE49-F238E27FC236}">
                    <a16:creationId xmlns:a16="http://schemas.microsoft.com/office/drawing/2014/main" id="{6D3DCFE2-4F82-45E3-80F7-19FCB10FE659}"/>
                  </a:ext>
                </a:extLst>
              </p:cNvPr>
              <p:cNvSpPr>
                <a:spLocks noEditPoints="1"/>
              </p:cNvSpPr>
              <p:nvPr/>
            </p:nvSpPr>
            <p:spPr bwMode="auto">
              <a:xfrm>
                <a:off x="5767" y="1122"/>
                <a:ext cx="19" cy="10"/>
              </a:xfrm>
              <a:custGeom>
                <a:avLst/>
                <a:gdLst>
                  <a:gd name="T0" fmla="*/ 19 w 19"/>
                  <a:gd name="T1" fmla="*/ 0 h 10"/>
                  <a:gd name="T2" fmla="*/ 10 w 19"/>
                  <a:gd name="T3" fmla="*/ 10 h 10"/>
                  <a:gd name="T4" fmla="*/ 0 w 19"/>
                  <a:gd name="T5" fmla="*/ 8 h 10"/>
                  <a:gd name="T6" fmla="*/ 7 w 19"/>
                  <a:gd name="T7" fmla="*/ 0 h 10"/>
                  <a:gd name="T8" fmla="*/ 19 w 19"/>
                  <a:gd name="T9" fmla="*/ 0 h 10"/>
                  <a:gd name="T10" fmla="*/ 10 w 19"/>
                  <a:gd name="T11" fmla="*/ 8 h 10"/>
                  <a:gd name="T12" fmla="*/ 17 w 19"/>
                  <a:gd name="T13" fmla="*/ 3 h 10"/>
                  <a:gd name="T14" fmla="*/ 7 w 19"/>
                  <a:gd name="T15" fmla="*/ 0 h 10"/>
                  <a:gd name="T16" fmla="*/ 3 w 19"/>
                  <a:gd name="T17" fmla="*/ 5 h 10"/>
                  <a:gd name="T18" fmla="*/ 10 w 19"/>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0">
                    <a:moveTo>
                      <a:pt x="19" y="0"/>
                    </a:moveTo>
                    <a:lnTo>
                      <a:pt x="10" y="10"/>
                    </a:lnTo>
                    <a:lnTo>
                      <a:pt x="0" y="8"/>
                    </a:lnTo>
                    <a:lnTo>
                      <a:pt x="7" y="0"/>
                    </a:lnTo>
                    <a:lnTo>
                      <a:pt x="19" y="0"/>
                    </a:lnTo>
                    <a:close/>
                    <a:moveTo>
                      <a:pt x="10" y="8"/>
                    </a:moveTo>
                    <a:lnTo>
                      <a:pt x="17" y="3"/>
                    </a:lnTo>
                    <a:lnTo>
                      <a:pt x="7" y="0"/>
                    </a:lnTo>
                    <a:lnTo>
                      <a:pt x="3" y="5"/>
                    </a:lnTo>
                    <a:lnTo>
                      <a:pt x="10"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3" name="Freeform 395">
                <a:extLst>
                  <a:ext uri="{FF2B5EF4-FFF2-40B4-BE49-F238E27FC236}">
                    <a16:creationId xmlns:a16="http://schemas.microsoft.com/office/drawing/2014/main" id="{583A5831-580F-473A-B4D7-F75902D1B84F}"/>
                  </a:ext>
                </a:extLst>
              </p:cNvPr>
              <p:cNvSpPr>
                <a:spLocks/>
              </p:cNvSpPr>
              <p:nvPr/>
            </p:nvSpPr>
            <p:spPr bwMode="auto">
              <a:xfrm>
                <a:off x="5762" y="1130"/>
                <a:ext cx="10" cy="4"/>
              </a:xfrm>
              <a:custGeom>
                <a:avLst/>
                <a:gdLst>
                  <a:gd name="T0" fmla="*/ 10 w 10"/>
                  <a:gd name="T1" fmla="*/ 4 h 4"/>
                  <a:gd name="T2" fmla="*/ 10 w 10"/>
                  <a:gd name="T3" fmla="*/ 4 h 4"/>
                  <a:gd name="T4" fmla="*/ 0 w 10"/>
                  <a:gd name="T5" fmla="*/ 0 h 4"/>
                  <a:gd name="T6" fmla="*/ 3 w 10"/>
                  <a:gd name="T7" fmla="*/ 0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10" y="4"/>
                    </a:lnTo>
                    <a:lnTo>
                      <a:pt x="0" y="0"/>
                    </a:lnTo>
                    <a:lnTo>
                      <a:pt x="3" y="0"/>
                    </a:lnTo>
                    <a:lnTo>
                      <a:pt x="1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4" name="Freeform 396">
                <a:extLst>
                  <a:ext uri="{FF2B5EF4-FFF2-40B4-BE49-F238E27FC236}">
                    <a16:creationId xmlns:a16="http://schemas.microsoft.com/office/drawing/2014/main" id="{9F8B2B54-07C8-4E64-968E-F30D9F72A71A}"/>
                  </a:ext>
                </a:extLst>
              </p:cNvPr>
              <p:cNvSpPr>
                <a:spLocks/>
              </p:cNvSpPr>
              <p:nvPr/>
            </p:nvSpPr>
            <p:spPr bwMode="auto">
              <a:xfrm>
                <a:off x="5755" y="1132"/>
                <a:ext cx="7" cy="5"/>
              </a:xfrm>
              <a:custGeom>
                <a:avLst/>
                <a:gdLst>
                  <a:gd name="T0" fmla="*/ 7 w 7"/>
                  <a:gd name="T1" fmla="*/ 2 h 5"/>
                  <a:gd name="T2" fmla="*/ 7 w 7"/>
                  <a:gd name="T3" fmla="*/ 5 h 5"/>
                  <a:gd name="T4" fmla="*/ 0 w 7"/>
                  <a:gd name="T5" fmla="*/ 0 h 5"/>
                  <a:gd name="T6" fmla="*/ 0 w 7"/>
                  <a:gd name="T7" fmla="*/ 0 h 5"/>
                  <a:gd name="T8" fmla="*/ 7 w 7"/>
                  <a:gd name="T9" fmla="*/ 2 h 5"/>
                </a:gdLst>
                <a:ahLst/>
                <a:cxnLst>
                  <a:cxn ang="0">
                    <a:pos x="T0" y="T1"/>
                  </a:cxn>
                  <a:cxn ang="0">
                    <a:pos x="T2" y="T3"/>
                  </a:cxn>
                  <a:cxn ang="0">
                    <a:pos x="T4" y="T5"/>
                  </a:cxn>
                  <a:cxn ang="0">
                    <a:pos x="T6" y="T7"/>
                  </a:cxn>
                  <a:cxn ang="0">
                    <a:pos x="T8" y="T9"/>
                  </a:cxn>
                </a:cxnLst>
                <a:rect l="0" t="0" r="r" b="b"/>
                <a:pathLst>
                  <a:path w="7" h="5">
                    <a:moveTo>
                      <a:pt x="7" y="2"/>
                    </a:moveTo>
                    <a:lnTo>
                      <a:pt x="7" y="5"/>
                    </a:lnTo>
                    <a:lnTo>
                      <a:pt x="0" y="0"/>
                    </a:lnTo>
                    <a:lnTo>
                      <a:pt x="0" y="0"/>
                    </a:ln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5" name="Freeform 397">
                <a:extLst>
                  <a:ext uri="{FF2B5EF4-FFF2-40B4-BE49-F238E27FC236}">
                    <a16:creationId xmlns:a16="http://schemas.microsoft.com/office/drawing/2014/main" id="{5496D046-E3C4-4C54-938C-C4F493A3B6EC}"/>
                  </a:ext>
                </a:extLst>
              </p:cNvPr>
              <p:cNvSpPr>
                <a:spLocks/>
              </p:cNvSpPr>
              <p:nvPr/>
            </p:nvSpPr>
            <p:spPr bwMode="auto">
              <a:xfrm>
                <a:off x="5762" y="1120"/>
                <a:ext cx="8" cy="10"/>
              </a:xfrm>
              <a:custGeom>
                <a:avLst/>
                <a:gdLst>
                  <a:gd name="T0" fmla="*/ 8 w 8"/>
                  <a:gd name="T1" fmla="*/ 2 h 10"/>
                  <a:gd name="T2" fmla="*/ 3 w 8"/>
                  <a:gd name="T3" fmla="*/ 10 h 10"/>
                  <a:gd name="T4" fmla="*/ 0 w 8"/>
                  <a:gd name="T5" fmla="*/ 10 h 10"/>
                  <a:gd name="T6" fmla="*/ 5 w 8"/>
                  <a:gd name="T7" fmla="*/ 0 h 10"/>
                  <a:gd name="T8" fmla="*/ 8 w 8"/>
                  <a:gd name="T9" fmla="*/ 2 h 10"/>
                </a:gdLst>
                <a:ahLst/>
                <a:cxnLst>
                  <a:cxn ang="0">
                    <a:pos x="T0" y="T1"/>
                  </a:cxn>
                  <a:cxn ang="0">
                    <a:pos x="T2" y="T3"/>
                  </a:cxn>
                  <a:cxn ang="0">
                    <a:pos x="T4" y="T5"/>
                  </a:cxn>
                  <a:cxn ang="0">
                    <a:pos x="T6" y="T7"/>
                  </a:cxn>
                  <a:cxn ang="0">
                    <a:pos x="T8" y="T9"/>
                  </a:cxn>
                </a:cxnLst>
                <a:rect l="0" t="0" r="r" b="b"/>
                <a:pathLst>
                  <a:path w="8" h="10">
                    <a:moveTo>
                      <a:pt x="8" y="2"/>
                    </a:moveTo>
                    <a:lnTo>
                      <a:pt x="3" y="10"/>
                    </a:lnTo>
                    <a:lnTo>
                      <a:pt x="0" y="10"/>
                    </a:lnTo>
                    <a:lnTo>
                      <a:pt x="5" y="0"/>
                    </a:lnTo>
                    <a:lnTo>
                      <a:pt x="8"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6" name="Freeform 398">
                <a:extLst>
                  <a:ext uri="{FF2B5EF4-FFF2-40B4-BE49-F238E27FC236}">
                    <a16:creationId xmlns:a16="http://schemas.microsoft.com/office/drawing/2014/main" id="{EAFE4891-FF0E-4645-A29C-8FDC50F6E3B5}"/>
                  </a:ext>
                </a:extLst>
              </p:cNvPr>
              <p:cNvSpPr>
                <a:spLocks/>
              </p:cNvSpPr>
              <p:nvPr/>
            </p:nvSpPr>
            <p:spPr bwMode="auto">
              <a:xfrm>
                <a:off x="5755" y="1125"/>
                <a:ext cx="5" cy="7"/>
              </a:xfrm>
              <a:custGeom>
                <a:avLst/>
                <a:gdLst>
                  <a:gd name="T0" fmla="*/ 0 w 5"/>
                  <a:gd name="T1" fmla="*/ 7 h 7"/>
                  <a:gd name="T2" fmla="*/ 0 w 5"/>
                  <a:gd name="T3" fmla="*/ 7 h 7"/>
                  <a:gd name="T4" fmla="*/ 3 w 5"/>
                  <a:gd name="T5" fmla="*/ 0 h 7"/>
                  <a:gd name="T6" fmla="*/ 5 w 5"/>
                  <a:gd name="T7" fmla="*/ 0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3" y="0"/>
                    </a:lnTo>
                    <a:lnTo>
                      <a:pt x="5" y="0"/>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7" name="Freeform 399">
                <a:extLst>
                  <a:ext uri="{FF2B5EF4-FFF2-40B4-BE49-F238E27FC236}">
                    <a16:creationId xmlns:a16="http://schemas.microsoft.com/office/drawing/2014/main" id="{C771C021-039C-4F38-B71F-FEA5632E3FCD}"/>
                  </a:ext>
                </a:extLst>
              </p:cNvPr>
              <p:cNvSpPr>
                <a:spLocks/>
              </p:cNvSpPr>
              <p:nvPr/>
            </p:nvSpPr>
            <p:spPr bwMode="auto">
              <a:xfrm>
                <a:off x="5731" y="1108"/>
                <a:ext cx="17" cy="57"/>
              </a:xfrm>
              <a:custGeom>
                <a:avLst/>
                <a:gdLst>
                  <a:gd name="T0" fmla="*/ 17 w 17"/>
                  <a:gd name="T1" fmla="*/ 57 h 57"/>
                  <a:gd name="T2" fmla="*/ 17 w 17"/>
                  <a:gd name="T3" fmla="*/ 57 h 57"/>
                  <a:gd name="T4" fmla="*/ 0 w 17"/>
                  <a:gd name="T5" fmla="*/ 0 h 57"/>
                  <a:gd name="T6" fmla="*/ 0 w 17"/>
                  <a:gd name="T7" fmla="*/ 0 h 57"/>
                  <a:gd name="T8" fmla="*/ 17 w 17"/>
                  <a:gd name="T9" fmla="*/ 57 h 57"/>
                </a:gdLst>
                <a:ahLst/>
                <a:cxnLst>
                  <a:cxn ang="0">
                    <a:pos x="T0" y="T1"/>
                  </a:cxn>
                  <a:cxn ang="0">
                    <a:pos x="T2" y="T3"/>
                  </a:cxn>
                  <a:cxn ang="0">
                    <a:pos x="T4" y="T5"/>
                  </a:cxn>
                  <a:cxn ang="0">
                    <a:pos x="T6" y="T7"/>
                  </a:cxn>
                  <a:cxn ang="0">
                    <a:pos x="T8" y="T9"/>
                  </a:cxn>
                </a:cxnLst>
                <a:rect l="0" t="0" r="r" b="b"/>
                <a:pathLst>
                  <a:path w="17" h="57">
                    <a:moveTo>
                      <a:pt x="17" y="57"/>
                    </a:moveTo>
                    <a:lnTo>
                      <a:pt x="17" y="57"/>
                    </a:lnTo>
                    <a:lnTo>
                      <a:pt x="0" y="0"/>
                    </a:lnTo>
                    <a:lnTo>
                      <a:pt x="0" y="0"/>
                    </a:lnTo>
                    <a:lnTo>
                      <a:pt x="17" y="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8" name="Freeform 400">
                <a:extLst>
                  <a:ext uri="{FF2B5EF4-FFF2-40B4-BE49-F238E27FC236}">
                    <a16:creationId xmlns:a16="http://schemas.microsoft.com/office/drawing/2014/main" id="{7ED89107-8192-4267-B2E4-30ABF280E348}"/>
                  </a:ext>
                </a:extLst>
              </p:cNvPr>
              <p:cNvSpPr>
                <a:spLocks noEditPoints="1"/>
              </p:cNvSpPr>
              <p:nvPr/>
            </p:nvSpPr>
            <p:spPr bwMode="auto">
              <a:xfrm>
                <a:off x="5746" y="1163"/>
                <a:ext cx="9" cy="19"/>
              </a:xfrm>
              <a:custGeom>
                <a:avLst/>
                <a:gdLst>
                  <a:gd name="T0" fmla="*/ 7 w 9"/>
                  <a:gd name="T1" fmla="*/ 19 h 19"/>
                  <a:gd name="T2" fmla="*/ 0 w 9"/>
                  <a:gd name="T3" fmla="*/ 12 h 19"/>
                  <a:gd name="T4" fmla="*/ 2 w 9"/>
                  <a:gd name="T5" fmla="*/ 0 h 19"/>
                  <a:gd name="T6" fmla="*/ 9 w 9"/>
                  <a:gd name="T7" fmla="*/ 9 h 19"/>
                  <a:gd name="T8" fmla="*/ 7 w 9"/>
                  <a:gd name="T9" fmla="*/ 19 h 19"/>
                  <a:gd name="T10" fmla="*/ 0 w 9"/>
                  <a:gd name="T11" fmla="*/ 12 h 19"/>
                  <a:gd name="T12" fmla="*/ 7 w 9"/>
                  <a:gd name="T13" fmla="*/ 17 h 19"/>
                  <a:gd name="T14" fmla="*/ 7 w 9"/>
                  <a:gd name="T15" fmla="*/ 9 h 19"/>
                  <a:gd name="T16" fmla="*/ 2 w 9"/>
                  <a:gd name="T17" fmla="*/ 2 h 19"/>
                  <a:gd name="T18" fmla="*/ 0 w 9"/>
                  <a:gd name="T1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7" y="19"/>
                    </a:moveTo>
                    <a:lnTo>
                      <a:pt x="0" y="12"/>
                    </a:lnTo>
                    <a:lnTo>
                      <a:pt x="2" y="0"/>
                    </a:lnTo>
                    <a:lnTo>
                      <a:pt x="9" y="9"/>
                    </a:lnTo>
                    <a:lnTo>
                      <a:pt x="7" y="19"/>
                    </a:lnTo>
                    <a:close/>
                    <a:moveTo>
                      <a:pt x="0" y="12"/>
                    </a:moveTo>
                    <a:lnTo>
                      <a:pt x="7" y="17"/>
                    </a:lnTo>
                    <a:lnTo>
                      <a:pt x="7" y="9"/>
                    </a:lnTo>
                    <a:lnTo>
                      <a:pt x="2" y="2"/>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29" name="Freeform 401">
                <a:extLst>
                  <a:ext uri="{FF2B5EF4-FFF2-40B4-BE49-F238E27FC236}">
                    <a16:creationId xmlns:a16="http://schemas.microsoft.com/office/drawing/2014/main" id="{174D509B-4C60-4231-B236-A187953D83EE}"/>
                  </a:ext>
                </a:extLst>
              </p:cNvPr>
              <p:cNvSpPr>
                <a:spLocks/>
              </p:cNvSpPr>
              <p:nvPr/>
            </p:nvSpPr>
            <p:spPr bwMode="auto">
              <a:xfrm>
                <a:off x="5746" y="1161"/>
                <a:ext cx="9" cy="4"/>
              </a:xfrm>
              <a:custGeom>
                <a:avLst/>
                <a:gdLst>
                  <a:gd name="T0" fmla="*/ 9 w 9"/>
                  <a:gd name="T1" fmla="*/ 4 h 4"/>
                  <a:gd name="T2" fmla="*/ 9 w 9"/>
                  <a:gd name="T3" fmla="*/ 4 h 4"/>
                  <a:gd name="T4" fmla="*/ 0 w 9"/>
                  <a:gd name="T5" fmla="*/ 0 h 4"/>
                  <a:gd name="T6" fmla="*/ 2 w 9"/>
                  <a:gd name="T7" fmla="*/ 0 h 4"/>
                  <a:gd name="T8" fmla="*/ 9 w 9"/>
                  <a:gd name="T9" fmla="*/ 4 h 4"/>
                </a:gdLst>
                <a:ahLst/>
                <a:cxnLst>
                  <a:cxn ang="0">
                    <a:pos x="T0" y="T1"/>
                  </a:cxn>
                  <a:cxn ang="0">
                    <a:pos x="T2" y="T3"/>
                  </a:cxn>
                  <a:cxn ang="0">
                    <a:pos x="T4" y="T5"/>
                  </a:cxn>
                  <a:cxn ang="0">
                    <a:pos x="T6" y="T7"/>
                  </a:cxn>
                  <a:cxn ang="0">
                    <a:pos x="T8" y="T9"/>
                  </a:cxn>
                </a:cxnLst>
                <a:rect l="0" t="0" r="r" b="b"/>
                <a:pathLst>
                  <a:path w="9" h="4">
                    <a:moveTo>
                      <a:pt x="9" y="4"/>
                    </a:moveTo>
                    <a:lnTo>
                      <a:pt x="9" y="4"/>
                    </a:lnTo>
                    <a:lnTo>
                      <a:pt x="0" y="0"/>
                    </a:lnTo>
                    <a:lnTo>
                      <a:pt x="2" y="0"/>
                    </a:lnTo>
                    <a:lnTo>
                      <a:pt x="9"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0" name="Freeform 402">
                <a:extLst>
                  <a:ext uri="{FF2B5EF4-FFF2-40B4-BE49-F238E27FC236}">
                    <a16:creationId xmlns:a16="http://schemas.microsoft.com/office/drawing/2014/main" id="{6CF2B854-8488-407B-90EF-B6289E71C9C6}"/>
                  </a:ext>
                </a:extLst>
              </p:cNvPr>
              <p:cNvSpPr>
                <a:spLocks/>
              </p:cNvSpPr>
              <p:nvPr/>
            </p:nvSpPr>
            <p:spPr bwMode="auto">
              <a:xfrm>
                <a:off x="5743" y="1153"/>
                <a:ext cx="7" cy="3"/>
              </a:xfrm>
              <a:custGeom>
                <a:avLst/>
                <a:gdLst>
                  <a:gd name="T0" fmla="*/ 7 w 7"/>
                  <a:gd name="T1" fmla="*/ 3 h 3"/>
                  <a:gd name="T2" fmla="*/ 0 w 7"/>
                  <a:gd name="T3" fmla="*/ 0 h 3"/>
                  <a:gd name="T4" fmla="*/ 3 w 7"/>
                  <a:gd name="T5" fmla="*/ 0 h 3"/>
                  <a:gd name="T6" fmla="*/ 7 w 7"/>
                  <a:gd name="T7" fmla="*/ 3 h 3"/>
                  <a:gd name="T8" fmla="*/ 7 w 7"/>
                  <a:gd name="T9" fmla="*/ 3 h 3"/>
                </a:gdLst>
                <a:ahLst/>
                <a:cxnLst>
                  <a:cxn ang="0">
                    <a:pos x="T0" y="T1"/>
                  </a:cxn>
                  <a:cxn ang="0">
                    <a:pos x="T2" y="T3"/>
                  </a:cxn>
                  <a:cxn ang="0">
                    <a:pos x="T4" y="T5"/>
                  </a:cxn>
                  <a:cxn ang="0">
                    <a:pos x="T6" y="T7"/>
                  </a:cxn>
                  <a:cxn ang="0">
                    <a:pos x="T8" y="T9"/>
                  </a:cxn>
                </a:cxnLst>
                <a:rect l="0" t="0" r="r" b="b"/>
                <a:pathLst>
                  <a:path w="7" h="3">
                    <a:moveTo>
                      <a:pt x="7" y="3"/>
                    </a:moveTo>
                    <a:lnTo>
                      <a:pt x="0" y="0"/>
                    </a:lnTo>
                    <a:lnTo>
                      <a:pt x="3" y="0"/>
                    </a:lnTo>
                    <a:lnTo>
                      <a:pt x="7" y="3"/>
                    </a:lnTo>
                    <a:lnTo>
                      <a:pt x="7"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1" name="Freeform 403">
                <a:extLst>
                  <a:ext uri="{FF2B5EF4-FFF2-40B4-BE49-F238E27FC236}">
                    <a16:creationId xmlns:a16="http://schemas.microsoft.com/office/drawing/2014/main" id="{4C9CD0B8-87CE-461F-995C-5EF8BA7DC7FF}"/>
                  </a:ext>
                </a:extLst>
              </p:cNvPr>
              <p:cNvSpPr>
                <a:spLocks/>
              </p:cNvSpPr>
              <p:nvPr/>
            </p:nvSpPr>
            <p:spPr bwMode="auto">
              <a:xfrm>
                <a:off x="5741" y="1161"/>
                <a:ext cx="7" cy="9"/>
              </a:xfrm>
              <a:custGeom>
                <a:avLst/>
                <a:gdLst>
                  <a:gd name="T0" fmla="*/ 7 w 7"/>
                  <a:gd name="T1" fmla="*/ 0 h 9"/>
                  <a:gd name="T2" fmla="*/ 2 w 7"/>
                  <a:gd name="T3" fmla="*/ 9 h 9"/>
                  <a:gd name="T4" fmla="*/ 0 w 7"/>
                  <a:gd name="T5" fmla="*/ 9 h 9"/>
                  <a:gd name="T6" fmla="*/ 5 w 7"/>
                  <a:gd name="T7" fmla="*/ 0 h 9"/>
                  <a:gd name="T8" fmla="*/ 7 w 7"/>
                  <a:gd name="T9" fmla="*/ 0 h 9"/>
                </a:gdLst>
                <a:ahLst/>
                <a:cxnLst>
                  <a:cxn ang="0">
                    <a:pos x="T0" y="T1"/>
                  </a:cxn>
                  <a:cxn ang="0">
                    <a:pos x="T2" y="T3"/>
                  </a:cxn>
                  <a:cxn ang="0">
                    <a:pos x="T4" y="T5"/>
                  </a:cxn>
                  <a:cxn ang="0">
                    <a:pos x="T6" y="T7"/>
                  </a:cxn>
                  <a:cxn ang="0">
                    <a:pos x="T8" y="T9"/>
                  </a:cxn>
                </a:cxnLst>
                <a:rect l="0" t="0" r="r" b="b"/>
                <a:pathLst>
                  <a:path w="7" h="9">
                    <a:moveTo>
                      <a:pt x="7" y="0"/>
                    </a:moveTo>
                    <a:lnTo>
                      <a:pt x="2" y="9"/>
                    </a:lnTo>
                    <a:lnTo>
                      <a:pt x="0" y="9"/>
                    </a:lnTo>
                    <a:lnTo>
                      <a:pt x="5" y="0"/>
                    </a:lnTo>
                    <a:lnTo>
                      <a:pt x="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2" name="Freeform 404">
                <a:extLst>
                  <a:ext uri="{FF2B5EF4-FFF2-40B4-BE49-F238E27FC236}">
                    <a16:creationId xmlns:a16="http://schemas.microsoft.com/office/drawing/2014/main" id="{0B879938-FFD0-4CB4-99CD-EFB9A1EA8551}"/>
                  </a:ext>
                </a:extLst>
              </p:cNvPr>
              <p:cNvSpPr>
                <a:spLocks/>
              </p:cNvSpPr>
              <p:nvPr/>
            </p:nvSpPr>
            <p:spPr bwMode="auto">
              <a:xfrm>
                <a:off x="5741" y="1153"/>
                <a:ext cx="5" cy="5"/>
              </a:xfrm>
              <a:custGeom>
                <a:avLst/>
                <a:gdLst>
                  <a:gd name="T0" fmla="*/ 5 w 5"/>
                  <a:gd name="T1" fmla="*/ 0 h 5"/>
                  <a:gd name="T2" fmla="*/ 0 w 5"/>
                  <a:gd name="T3" fmla="*/ 5 h 5"/>
                  <a:gd name="T4" fmla="*/ 0 w 5"/>
                  <a:gd name="T5" fmla="*/ 5 h 5"/>
                  <a:gd name="T6" fmla="*/ 2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0" y="5"/>
                    </a:lnTo>
                    <a:lnTo>
                      <a:pt x="0" y="5"/>
                    </a:lnTo>
                    <a:lnTo>
                      <a:pt x="2"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33" name="Freeform 405">
                <a:extLst>
                  <a:ext uri="{FF2B5EF4-FFF2-40B4-BE49-F238E27FC236}">
                    <a16:creationId xmlns:a16="http://schemas.microsoft.com/office/drawing/2014/main" id="{C4F3EE14-A42D-4302-97EA-125CD133EB9B}"/>
                  </a:ext>
                </a:extLst>
              </p:cNvPr>
              <p:cNvSpPr>
                <a:spLocks noEditPoints="1"/>
              </p:cNvSpPr>
              <p:nvPr/>
            </p:nvSpPr>
            <p:spPr bwMode="auto">
              <a:xfrm>
                <a:off x="5724" y="1092"/>
                <a:ext cx="10" cy="19"/>
              </a:xfrm>
              <a:custGeom>
                <a:avLst/>
                <a:gdLst>
                  <a:gd name="T0" fmla="*/ 7 w 10"/>
                  <a:gd name="T1" fmla="*/ 19 h 19"/>
                  <a:gd name="T2" fmla="*/ 0 w 10"/>
                  <a:gd name="T3" fmla="*/ 9 h 19"/>
                  <a:gd name="T4" fmla="*/ 3 w 10"/>
                  <a:gd name="T5" fmla="*/ 0 h 19"/>
                  <a:gd name="T6" fmla="*/ 10 w 10"/>
                  <a:gd name="T7" fmla="*/ 7 h 19"/>
                  <a:gd name="T8" fmla="*/ 7 w 10"/>
                  <a:gd name="T9" fmla="*/ 19 h 19"/>
                  <a:gd name="T10" fmla="*/ 0 w 10"/>
                  <a:gd name="T11" fmla="*/ 9 h 19"/>
                  <a:gd name="T12" fmla="*/ 7 w 10"/>
                  <a:gd name="T13" fmla="*/ 16 h 19"/>
                  <a:gd name="T14" fmla="*/ 7 w 10"/>
                  <a:gd name="T15" fmla="*/ 7 h 19"/>
                  <a:gd name="T16" fmla="*/ 3 w 10"/>
                  <a:gd name="T17" fmla="*/ 2 h 19"/>
                  <a:gd name="T18" fmla="*/ 0 w 10"/>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9">
                    <a:moveTo>
                      <a:pt x="7" y="19"/>
                    </a:moveTo>
                    <a:lnTo>
                      <a:pt x="0" y="9"/>
                    </a:lnTo>
                    <a:lnTo>
                      <a:pt x="3" y="0"/>
                    </a:lnTo>
                    <a:lnTo>
                      <a:pt x="10" y="7"/>
                    </a:lnTo>
                    <a:lnTo>
                      <a:pt x="7" y="19"/>
                    </a:lnTo>
                    <a:close/>
                    <a:moveTo>
                      <a:pt x="0" y="9"/>
                    </a:moveTo>
                    <a:lnTo>
                      <a:pt x="7" y="16"/>
                    </a:lnTo>
                    <a:lnTo>
                      <a:pt x="7" y="7"/>
                    </a:lnTo>
                    <a:lnTo>
                      <a:pt x="3" y="2"/>
                    </a:lnTo>
                    <a:lnTo>
                      <a:pt x="0"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1" name="Group 607">
              <a:extLst>
                <a:ext uri="{FF2B5EF4-FFF2-40B4-BE49-F238E27FC236}">
                  <a16:creationId xmlns:a16="http://schemas.microsoft.com/office/drawing/2014/main" id="{A6FCCBCB-DB40-4308-BA2D-1A2637A5C120}"/>
                </a:ext>
              </a:extLst>
            </p:cNvPr>
            <p:cNvGrpSpPr>
              <a:grpSpLocks/>
            </p:cNvGrpSpPr>
            <p:nvPr/>
          </p:nvGrpSpPr>
          <p:grpSpPr bwMode="auto">
            <a:xfrm>
              <a:off x="5297" y="1103"/>
              <a:ext cx="790" cy="1915"/>
              <a:chOff x="5297" y="1103"/>
              <a:chExt cx="790" cy="1915"/>
            </a:xfrm>
          </p:grpSpPr>
          <p:sp>
            <p:nvSpPr>
              <p:cNvPr id="58534" name="Freeform 407">
                <a:extLst>
                  <a:ext uri="{FF2B5EF4-FFF2-40B4-BE49-F238E27FC236}">
                    <a16:creationId xmlns:a16="http://schemas.microsoft.com/office/drawing/2014/main" id="{D9BA9A57-DF7A-48A8-95C1-867D810746CA}"/>
                  </a:ext>
                </a:extLst>
              </p:cNvPr>
              <p:cNvSpPr>
                <a:spLocks/>
              </p:cNvSpPr>
              <p:nvPr/>
            </p:nvSpPr>
            <p:spPr bwMode="auto">
              <a:xfrm>
                <a:off x="5731" y="1103"/>
                <a:ext cx="8" cy="10"/>
              </a:xfrm>
              <a:custGeom>
                <a:avLst/>
                <a:gdLst>
                  <a:gd name="T0" fmla="*/ 8 w 8"/>
                  <a:gd name="T1" fmla="*/ 3 h 10"/>
                  <a:gd name="T2" fmla="*/ 3 w 8"/>
                  <a:gd name="T3" fmla="*/ 10 h 10"/>
                  <a:gd name="T4" fmla="*/ 0 w 8"/>
                  <a:gd name="T5" fmla="*/ 10 h 10"/>
                  <a:gd name="T6" fmla="*/ 5 w 8"/>
                  <a:gd name="T7" fmla="*/ 0 h 10"/>
                  <a:gd name="T8" fmla="*/ 8 w 8"/>
                  <a:gd name="T9" fmla="*/ 3 h 10"/>
                </a:gdLst>
                <a:ahLst/>
                <a:cxnLst>
                  <a:cxn ang="0">
                    <a:pos x="T0" y="T1"/>
                  </a:cxn>
                  <a:cxn ang="0">
                    <a:pos x="T2" y="T3"/>
                  </a:cxn>
                  <a:cxn ang="0">
                    <a:pos x="T4" y="T5"/>
                  </a:cxn>
                  <a:cxn ang="0">
                    <a:pos x="T6" y="T7"/>
                  </a:cxn>
                  <a:cxn ang="0">
                    <a:pos x="T8" y="T9"/>
                  </a:cxn>
                </a:cxnLst>
                <a:rect l="0" t="0" r="r" b="b"/>
                <a:pathLst>
                  <a:path w="8" h="10">
                    <a:moveTo>
                      <a:pt x="8" y="3"/>
                    </a:moveTo>
                    <a:lnTo>
                      <a:pt x="3" y="10"/>
                    </a:lnTo>
                    <a:lnTo>
                      <a:pt x="0" y="10"/>
                    </a:lnTo>
                    <a:lnTo>
                      <a:pt x="5" y="0"/>
                    </a:lnTo>
                    <a:lnTo>
                      <a:pt x="8"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5" name="Freeform 408">
                <a:extLst>
                  <a:ext uri="{FF2B5EF4-FFF2-40B4-BE49-F238E27FC236}">
                    <a16:creationId xmlns:a16="http://schemas.microsoft.com/office/drawing/2014/main" id="{2BC3CD68-959F-4F8B-88F1-79873A2AA028}"/>
                  </a:ext>
                </a:extLst>
              </p:cNvPr>
              <p:cNvSpPr>
                <a:spLocks/>
              </p:cNvSpPr>
              <p:nvPr/>
            </p:nvSpPr>
            <p:spPr bwMode="auto">
              <a:xfrm>
                <a:off x="5734" y="1115"/>
                <a:ext cx="5" cy="5"/>
              </a:xfrm>
              <a:custGeom>
                <a:avLst/>
                <a:gdLst>
                  <a:gd name="T0" fmla="*/ 5 w 5"/>
                  <a:gd name="T1" fmla="*/ 0 h 5"/>
                  <a:gd name="T2" fmla="*/ 2 w 5"/>
                  <a:gd name="T3" fmla="*/ 5 h 5"/>
                  <a:gd name="T4" fmla="*/ 0 w 5"/>
                  <a:gd name="T5" fmla="*/ 5 h 5"/>
                  <a:gd name="T6" fmla="*/ 5 w 5"/>
                  <a:gd name="T7" fmla="*/ 0 h 5"/>
                  <a:gd name="T8" fmla="*/ 5 w 5"/>
                  <a:gd name="T9" fmla="*/ 0 h 5"/>
                </a:gdLst>
                <a:ahLst/>
                <a:cxnLst>
                  <a:cxn ang="0">
                    <a:pos x="T0" y="T1"/>
                  </a:cxn>
                  <a:cxn ang="0">
                    <a:pos x="T2" y="T3"/>
                  </a:cxn>
                  <a:cxn ang="0">
                    <a:pos x="T4" y="T5"/>
                  </a:cxn>
                  <a:cxn ang="0">
                    <a:pos x="T6" y="T7"/>
                  </a:cxn>
                  <a:cxn ang="0">
                    <a:pos x="T8" y="T9"/>
                  </a:cxn>
                </a:cxnLst>
                <a:rect l="0" t="0" r="r" b="b"/>
                <a:pathLst>
                  <a:path w="5" h="5">
                    <a:moveTo>
                      <a:pt x="5" y="0"/>
                    </a:moveTo>
                    <a:lnTo>
                      <a:pt x="2" y="5"/>
                    </a:lnTo>
                    <a:lnTo>
                      <a:pt x="0" y="5"/>
                    </a:lnTo>
                    <a:lnTo>
                      <a:pt x="5"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6" name="Freeform 409">
                <a:extLst>
                  <a:ext uri="{FF2B5EF4-FFF2-40B4-BE49-F238E27FC236}">
                    <a16:creationId xmlns:a16="http://schemas.microsoft.com/office/drawing/2014/main" id="{F7D55ED2-D499-444C-8307-B5EDE76C10AB}"/>
                  </a:ext>
                </a:extLst>
              </p:cNvPr>
              <p:cNvSpPr>
                <a:spLocks/>
              </p:cNvSpPr>
              <p:nvPr/>
            </p:nvSpPr>
            <p:spPr bwMode="auto">
              <a:xfrm>
                <a:off x="5724" y="1108"/>
                <a:ext cx="10" cy="5"/>
              </a:xfrm>
              <a:custGeom>
                <a:avLst/>
                <a:gdLst>
                  <a:gd name="T0" fmla="*/ 10 w 10"/>
                  <a:gd name="T1" fmla="*/ 5 h 5"/>
                  <a:gd name="T2" fmla="*/ 7 w 10"/>
                  <a:gd name="T3" fmla="*/ 5 h 5"/>
                  <a:gd name="T4" fmla="*/ 0 w 10"/>
                  <a:gd name="T5" fmla="*/ 0 h 5"/>
                  <a:gd name="T6" fmla="*/ 0 w 10"/>
                  <a:gd name="T7" fmla="*/ 0 h 5"/>
                  <a:gd name="T8" fmla="*/ 10 w 10"/>
                  <a:gd name="T9" fmla="*/ 5 h 5"/>
                </a:gdLst>
                <a:ahLst/>
                <a:cxnLst>
                  <a:cxn ang="0">
                    <a:pos x="T0" y="T1"/>
                  </a:cxn>
                  <a:cxn ang="0">
                    <a:pos x="T2" y="T3"/>
                  </a:cxn>
                  <a:cxn ang="0">
                    <a:pos x="T4" y="T5"/>
                  </a:cxn>
                  <a:cxn ang="0">
                    <a:pos x="T6" y="T7"/>
                  </a:cxn>
                  <a:cxn ang="0">
                    <a:pos x="T8" y="T9"/>
                  </a:cxn>
                </a:cxnLst>
                <a:rect l="0" t="0" r="r" b="b"/>
                <a:pathLst>
                  <a:path w="10" h="5">
                    <a:moveTo>
                      <a:pt x="10" y="5"/>
                    </a:moveTo>
                    <a:lnTo>
                      <a:pt x="7" y="5"/>
                    </a:lnTo>
                    <a:lnTo>
                      <a:pt x="0" y="0"/>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7" name="Freeform 410">
                <a:extLst>
                  <a:ext uri="{FF2B5EF4-FFF2-40B4-BE49-F238E27FC236}">
                    <a16:creationId xmlns:a16="http://schemas.microsoft.com/office/drawing/2014/main" id="{6C52DB45-254D-4728-A968-CAC3CC600142}"/>
                  </a:ext>
                </a:extLst>
              </p:cNvPr>
              <p:cNvSpPr>
                <a:spLocks/>
              </p:cNvSpPr>
              <p:nvPr/>
            </p:nvSpPr>
            <p:spPr bwMode="auto">
              <a:xfrm>
                <a:off x="5729" y="1118"/>
                <a:ext cx="7" cy="2"/>
              </a:xfrm>
              <a:custGeom>
                <a:avLst/>
                <a:gdLst>
                  <a:gd name="T0" fmla="*/ 5 w 7"/>
                  <a:gd name="T1" fmla="*/ 2 h 2"/>
                  <a:gd name="T2" fmla="*/ 0 w 7"/>
                  <a:gd name="T3" fmla="*/ 0 h 2"/>
                  <a:gd name="T4" fmla="*/ 0 w 7"/>
                  <a:gd name="T5" fmla="*/ 0 h 2"/>
                  <a:gd name="T6" fmla="*/ 7 w 7"/>
                  <a:gd name="T7" fmla="*/ 2 h 2"/>
                  <a:gd name="T8" fmla="*/ 5 w 7"/>
                  <a:gd name="T9" fmla="*/ 2 h 2"/>
                </a:gdLst>
                <a:ahLst/>
                <a:cxnLst>
                  <a:cxn ang="0">
                    <a:pos x="T0" y="T1"/>
                  </a:cxn>
                  <a:cxn ang="0">
                    <a:pos x="T2" y="T3"/>
                  </a:cxn>
                  <a:cxn ang="0">
                    <a:pos x="T4" y="T5"/>
                  </a:cxn>
                  <a:cxn ang="0">
                    <a:pos x="T6" y="T7"/>
                  </a:cxn>
                  <a:cxn ang="0">
                    <a:pos x="T8" y="T9"/>
                  </a:cxn>
                </a:cxnLst>
                <a:rect l="0" t="0" r="r" b="b"/>
                <a:pathLst>
                  <a:path w="7" h="2">
                    <a:moveTo>
                      <a:pt x="5" y="2"/>
                    </a:moveTo>
                    <a:lnTo>
                      <a:pt x="0" y="0"/>
                    </a:lnTo>
                    <a:lnTo>
                      <a:pt x="0" y="0"/>
                    </a:lnTo>
                    <a:lnTo>
                      <a:pt x="7" y="2"/>
                    </a:ln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8" name="Freeform 411">
                <a:extLst>
                  <a:ext uri="{FF2B5EF4-FFF2-40B4-BE49-F238E27FC236}">
                    <a16:creationId xmlns:a16="http://schemas.microsoft.com/office/drawing/2014/main" id="{C0E768EC-0246-48A2-9FBF-ABB77B037D51}"/>
                  </a:ext>
                </a:extLst>
              </p:cNvPr>
              <p:cNvSpPr>
                <a:spLocks noEditPoints="1"/>
              </p:cNvSpPr>
              <p:nvPr/>
            </p:nvSpPr>
            <p:spPr bwMode="auto">
              <a:xfrm>
                <a:off x="5724" y="1120"/>
                <a:ext cx="31" cy="33"/>
              </a:xfrm>
              <a:custGeom>
                <a:avLst/>
                <a:gdLst>
                  <a:gd name="T0" fmla="*/ 26 w 31"/>
                  <a:gd name="T1" fmla="*/ 29 h 33"/>
                  <a:gd name="T2" fmla="*/ 19 w 31"/>
                  <a:gd name="T3" fmla="*/ 26 h 33"/>
                  <a:gd name="T4" fmla="*/ 15 w 31"/>
                  <a:gd name="T5" fmla="*/ 33 h 33"/>
                  <a:gd name="T6" fmla="*/ 12 w 31"/>
                  <a:gd name="T7" fmla="*/ 24 h 33"/>
                  <a:gd name="T8" fmla="*/ 3 w 31"/>
                  <a:gd name="T9" fmla="*/ 26 h 33"/>
                  <a:gd name="T10" fmla="*/ 7 w 31"/>
                  <a:gd name="T11" fmla="*/ 19 h 33"/>
                  <a:gd name="T12" fmla="*/ 0 w 31"/>
                  <a:gd name="T13" fmla="*/ 14 h 33"/>
                  <a:gd name="T14" fmla="*/ 7 w 31"/>
                  <a:gd name="T15" fmla="*/ 12 h 33"/>
                  <a:gd name="T16" fmla="*/ 5 w 31"/>
                  <a:gd name="T17" fmla="*/ 5 h 33"/>
                  <a:gd name="T18" fmla="*/ 12 w 31"/>
                  <a:gd name="T19" fmla="*/ 7 h 33"/>
                  <a:gd name="T20" fmla="*/ 17 w 31"/>
                  <a:gd name="T21" fmla="*/ 0 h 33"/>
                  <a:gd name="T22" fmla="*/ 22 w 31"/>
                  <a:gd name="T23" fmla="*/ 7 h 33"/>
                  <a:gd name="T24" fmla="*/ 26 w 31"/>
                  <a:gd name="T25" fmla="*/ 7 h 33"/>
                  <a:gd name="T26" fmla="*/ 24 w 31"/>
                  <a:gd name="T27" fmla="*/ 14 h 33"/>
                  <a:gd name="T28" fmla="*/ 31 w 31"/>
                  <a:gd name="T29" fmla="*/ 19 h 33"/>
                  <a:gd name="T30" fmla="*/ 24 w 31"/>
                  <a:gd name="T31" fmla="*/ 22 h 33"/>
                  <a:gd name="T32" fmla="*/ 26 w 31"/>
                  <a:gd name="T33" fmla="*/ 29 h 33"/>
                  <a:gd name="T34" fmla="*/ 15 w 31"/>
                  <a:gd name="T35" fmla="*/ 31 h 33"/>
                  <a:gd name="T36" fmla="*/ 17 w 31"/>
                  <a:gd name="T37" fmla="*/ 24 h 33"/>
                  <a:gd name="T38" fmla="*/ 24 w 31"/>
                  <a:gd name="T39" fmla="*/ 26 h 33"/>
                  <a:gd name="T40" fmla="*/ 24 w 31"/>
                  <a:gd name="T41" fmla="*/ 22 h 33"/>
                  <a:gd name="T42" fmla="*/ 29 w 31"/>
                  <a:gd name="T43" fmla="*/ 19 h 33"/>
                  <a:gd name="T44" fmla="*/ 22 w 31"/>
                  <a:gd name="T45" fmla="*/ 14 h 33"/>
                  <a:gd name="T46" fmla="*/ 26 w 31"/>
                  <a:gd name="T47" fmla="*/ 10 h 33"/>
                  <a:gd name="T48" fmla="*/ 19 w 31"/>
                  <a:gd name="T49" fmla="*/ 10 h 33"/>
                  <a:gd name="T50" fmla="*/ 17 w 31"/>
                  <a:gd name="T51" fmla="*/ 2 h 33"/>
                  <a:gd name="T52" fmla="*/ 12 w 31"/>
                  <a:gd name="T53" fmla="*/ 10 h 33"/>
                  <a:gd name="T54" fmla="*/ 7 w 31"/>
                  <a:gd name="T55" fmla="*/ 5 h 33"/>
                  <a:gd name="T56" fmla="*/ 7 w 31"/>
                  <a:gd name="T57" fmla="*/ 12 h 33"/>
                  <a:gd name="T58" fmla="*/ 3 w 31"/>
                  <a:gd name="T59" fmla="*/ 14 h 33"/>
                  <a:gd name="T60" fmla="*/ 10 w 31"/>
                  <a:gd name="T61" fmla="*/ 19 h 33"/>
                  <a:gd name="T62" fmla="*/ 5 w 31"/>
                  <a:gd name="T63" fmla="*/ 26 h 33"/>
                  <a:gd name="T64" fmla="*/ 12 w 31"/>
                  <a:gd name="T65" fmla="*/ 24 h 33"/>
                  <a:gd name="T66" fmla="*/ 15 w 31"/>
                  <a:gd name="T67"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 h="33">
                    <a:moveTo>
                      <a:pt x="26" y="29"/>
                    </a:moveTo>
                    <a:lnTo>
                      <a:pt x="19" y="26"/>
                    </a:lnTo>
                    <a:lnTo>
                      <a:pt x="15" y="33"/>
                    </a:lnTo>
                    <a:lnTo>
                      <a:pt x="12" y="24"/>
                    </a:lnTo>
                    <a:lnTo>
                      <a:pt x="3" y="26"/>
                    </a:lnTo>
                    <a:lnTo>
                      <a:pt x="7" y="19"/>
                    </a:lnTo>
                    <a:lnTo>
                      <a:pt x="0" y="14"/>
                    </a:lnTo>
                    <a:lnTo>
                      <a:pt x="7" y="12"/>
                    </a:lnTo>
                    <a:lnTo>
                      <a:pt x="5" y="5"/>
                    </a:lnTo>
                    <a:lnTo>
                      <a:pt x="12" y="7"/>
                    </a:lnTo>
                    <a:lnTo>
                      <a:pt x="17" y="0"/>
                    </a:lnTo>
                    <a:lnTo>
                      <a:pt x="22" y="7"/>
                    </a:lnTo>
                    <a:lnTo>
                      <a:pt x="26" y="7"/>
                    </a:lnTo>
                    <a:lnTo>
                      <a:pt x="24" y="14"/>
                    </a:lnTo>
                    <a:lnTo>
                      <a:pt x="31" y="19"/>
                    </a:lnTo>
                    <a:lnTo>
                      <a:pt x="24" y="22"/>
                    </a:lnTo>
                    <a:lnTo>
                      <a:pt x="26" y="29"/>
                    </a:lnTo>
                    <a:close/>
                    <a:moveTo>
                      <a:pt x="15" y="31"/>
                    </a:moveTo>
                    <a:lnTo>
                      <a:pt x="17" y="24"/>
                    </a:lnTo>
                    <a:lnTo>
                      <a:pt x="24" y="26"/>
                    </a:lnTo>
                    <a:lnTo>
                      <a:pt x="24" y="22"/>
                    </a:lnTo>
                    <a:lnTo>
                      <a:pt x="29" y="19"/>
                    </a:lnTo>
                    <a:lnTo>
                      <a:pt x="22" y="14"/>
                    </a:lnTo>
                    <a:lnTo>
                      <a:pt x="26" y="10"/>
                    </a:lnTo>
                    <a:lnTo>
                      <a:pt x="19" y="10"/>
                    </a:lnTo>
                    <a:lnTo>
                      <a:pt x="17" y="2"/>
                    </a:lnTo>
                    <a:lnTo>
                      <a:pt x="12" y="10"/>
                    </a:lnTo>
                    <a:lnTo>
                      <a:pt x="7" y="5"/>
                    </a:lnTo>
                    <a:lnTo>
                      <a:pt x="7" y="12"/>
                    </a:lnTo>
                    <a:lnTo>
                      <a:pt x="3" y="14"/>
                    </a:lnTo>
                    <a:lnTo>
                      <a:pt x="10" y="19"/>
                    </a:lnTo>
                    <a:lnTo>
                      <a:pt x="5" y="26"/>
                    </a:lnTo>
                    <a:lnTo>
                      <a:pt x="12" y="24"/>
                    </a:lnTo>
                    <a:lnTo>
                      <a:pt x="15"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9" name="Freeform 412">
                <a:extLst>
                  <a:ext uri="{FF2B5EF4-FFF2-40B4-BE49-F238E27FC236}">
                    <a16:creationId xmlns:a16="http://schemas.microsoft.com/office/drawing/2014/main" id="{EF4BD765-6E93-42AD-8829-87983EB855C5}"/>
                  </a:ext>
                </a:extLst>
              </p:cNvPr>
              <p:cNvSpPr>
                <a:spLocks noEditPoints="1"/>
              </p:cNvSpPr>
              <p:nvPr/>
            </p:nvSpPr>
            <p:spPr bwMode="auto">
              <a:xfrm>
                <a:off x="5667" y="1515"/>
                <a:ext cx="36" cy="19"/>
              </a:xfrm>
              <a:custGeom>
                <a:avLst/>
                <a:gdLst>
                  <a:gd name="T0" fmla="*/ 19 w 36"/>
                  <a:gd name="T1" fmla="*/ 19 h 19"/>
                  <a:gd name="T2" fmla="*/ 0 w 36"/>
                  <a:gd name="T3" fmla="*/ 10 h 19"/>
                  <a:gd name="T4" fmla="*/ 19 w 36"/>
                  <a:gd name="T5" fmla="*/ 0 h 19"/>
                  <a:gd name="T6" fmla="*/ 36 w 36"/>
                  <a:gd name="T7" fmla="*/ 10 h 19"/>
                  <a:gd name="T8" fmla="*/ 19 w 36"/>
                  <a:gd name="T9" fmla="*/ 19 h 19"/>
                  <a:gd name="T10" fmla="*/ 5 w 36"/>
                  <a:gd name="T11" fmla="*/ 10 h 19"/>
                  <a:gd name="T12" fmla="*/ 19 w 36"/>
                  <a:gd name="T13" fmla="*/ 17 h 19"/>
                  <a:gd name="T14" fmla="*/ 31 w 36"/>
                  <a:gd name="T15" fmla="*/ 10 h 19"/>
                  <a:gd name="T16" fmla="*/ 19 w 36"/>
                  <a:gd name="T17" fmla="*/ 2 h 19"/>
                  <a:gd name="T18" fmla="*/ 5 w 36"/>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9">
                    <a:moveTo>
                      <a:pt x="19" y="19"/>
                    </a:moveTo>
                    <a:lnTo>
                      <a:pt x="0" y="10"/>
                    </a:lnTo>
                    <a:lnTo>
                      <a:pt x="19" y="0"/>
                    </a:lnTo>
                    <a:lnTo>
                      <a:pt x="36" y="10"/>
                    </a:lnTo>
                    <a:lnTo>
                      <a:pt x="19" y="19"/>
                    </a:lnTo>
                    <a:close/>
                    <a:moveTo>
                      <a:pt x="5" y="10"/>
                    </a:moveTo>
                    <a:lnTo>
                      <a:pt x="19" y="17"/>
                    </a:lnTo>
                    <a:lnTo>
                      <a:pt x="31" y="10"/>
                    </a:lnTo>
                    <a:lnTo>
                      <a:pt x="19" y="2"/>
                    </a:lnTo>
                    <a:lnTo>
                      <a:pt x="5"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0" name="Rectangle 413">
                <a:extLst>
                  <a:ext uri="{FF2B5EF4-FFF2-40B4-BE49-F238E27FC236}">
                    <a16:creationId xmlns:a16="http://schemas.microsoft.com/office/drawing/2014/main" id="{AD2A1E6D-625D-4E28-98BB-3FD4C75F6581}"/>
                  </a:ext>
                </a:extLst>
              </p:cNvPr>
              <p:cNvSpPr>
                <a:spLocks noChangeArrowheads="1"/>
              </p:cNvSpPr>
              <p:nvPr/>
            </p:nvSpPr>
            <p:spPr bwMode="auto">
              <a:xfrm>
                <a:off x="5614" y="1470"/>
                <a:ext cx="3" cy="1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1" name="Freeform 414">
                <a:extLst>
                  <a:ext uri="{FF2B5EF4-FFF2-40B4-BE49-F238E27FC236}">
                    <a16:creationId xmlns:a16="http://schemas.microsoft.com/office/drawing/2014/main" id="{3EE71856-7F51-48D8-825F-43981AD2A0CE}"/>
                  </a:ext>
                </a:extLst>
              </p:cNvPr>
              <p:cNvSpPr>
                <a:spLocks noEditPoints="1"/>
              </p:cNvSpPr>
              <p:nvPr/>
            </p:nvSpPr>
            <p:spPr bwMode="auto">
              <a:xfrm>
                <a:off x="5607" y="1439"/>
                <a:ext cx="19" cy="36"/>
              </a:xfrm>
              <a:custGeom>
                <a:avLst/>
                <a:gdLst>
                  <a:gd name="T0" fmla="*/ 10 w 19"/>
                  <a:gd name="T1" fmla="*/ 36 h 36"/>
                  <a:gd name="T2" fmla="*/ 0 w 19"/>
                  <a:gd name="T3" fmla="*/ 17 h 36"/>
                  <a:gd name="T4" fmla="*/ 10 w 19"/>
                  <a:gd name="T5" fmla="*/ 0 h 36"/>
                  <a:gd name="T6" fmla="*/ 19 w 19"/>
                  <a:gd name="T7" fmla="*/ 17 h 36"/>
                  <a:gd name="T8" fmla="*/ 10 w 19"/>
                  <a:gd name="T9" fmla="*/ 36 h 36"/>
                  <a:gd name="T10" fmla="*/ 3 w 19"/>
                  <a:gd name="T11" fmla="*/ 17 h 36"/>
                  <a:gd name="T12" fmla="*/ 10 w 19"/>
                  <a:gd name="T13" fmla="*/ 31 h 36"/>
                  <a:gd name="T14" fmla="*/ 17 w 19"/>
                  <a:gd name="T15" fmla="*/ 17 h 36"/>
                  <a:gd name="T16" fmla="*/ 10 w 19"/>
                  <a:gd name="T17" fmla="*/ 5 h 36"/>
                  <a:gd name="T18" fmla="*/ 3 w 19"/>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6">
                    <a:moveTo>
                      <a:pt x="10" y="36"/>
                    </a:moveTo>
                    <a:lnTo>
                      <a:pt x="0" y="17"/>
                    </a:lnTo>
                    <a:lnTo>
                      <a:pt x="10" y="0"/>
                    </a:lnTo>
                    <a:lnTo>
                      <a:pt x="19" y="17"/>
                    </a:lnTo>
                    <a:lnTo>
                      <a:pt x="10" y="36"/>
                    </a:lnTo>
                    <a:close/>
                    <a:moveTo>
                      <a:pt x="3" y="17"/>
                    </a:moveTo>
                    <a:lnTo>
                      <a:pt x="10" y="31"/>
                    </a:lnTo>
                    <a:lnTo>
                      <a:pt x="17" y="17"/>
                    </a:lnTo>
                    <a:lnTo>
                      <a:pt x="10" y="5"/>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2" name="Freeform 415">
                <a:extLst>
                  <a:ext uri="{FF2B5EF4-FFF2-40B4-BE49-F238E27FC236}">
                    <a16:creationId xmlns:a16="http://schemas.microsoft.com/office/drawing/2014/main" id="{411C462A-37C8-4824-94B6-1D6862240055}"/>
                  </a:ext>
                </a:extLst>
              </p:cNvPr>
              <p:cNvSpPr>
                <a:spLocks/>
              </p:cNvSpPr>
              <p:nvPr/>
            </p:nvSpPr>
            <p:spPr bwMode="auto">
              <a:xfrm>
                <a:off x="5602" y="1467"/>
                <a:ext cx="15" cy="15"/>
              </a:xfrm>
              <a:custGeom>
                <a:avLst/>
                <a:gdLst>
                  <a:gd name="T0" fmla="*/ 15 w 15"/>
                  <a:gd name="T1" fmla="*/ 15 h 15"/>
                  <a:gd name="T2" fmla="*/ 0 w 15"/>
                  <a:gd name="T3" fmla="*/ 0 h 15"/>
                  <a:gd name="T4" fmla="*/ 3 w 15"/>
                  <a:gd name="T5" fmla="*/ 0 h 15"/>
                  <a:gd name="T6" fmla="*/ 15 w 15"/>
                  <a:gd name="T7" fmla="*/ 12 h 15"/>
                  <a:gd name="T8" fmla="*/ 15 w 15"/>
                  <a:gd name="T9" fmla="*/ 15 h 15"/>
                </a:gdLst>
                <a:ahLst/>
                <a:cxnLst>
                  <a:cxn ang="0">
                    <a:pos x="T0" y="T1"/>
                  </a:cxn>
                  <a:cxn ang="0">
                    <a:pos x="T2" y="T3"/>
                  </a:cxn>
                  <a:cxn ang="0">
                    <a:pos x="T4" y="T5"/>
                  </a:cxn>
                  <a:cxn ang="0">
                    <a:pos x="T6" y="T7"/>
                  </a:cxn>
                  <a:cxn ang="0">
                    <a:pos x="T8" y="T9"/>
                  </a:cxn>
                </a:cxnLst>
                <a:rect l="0" t="0" r="r" b="b"/>
                <a:pathLst>
                  <a:path w="15" h="15">
                    <a:moveTo>
                      <a:pt x="15" y="15"/>
                    </a:moveTo>
                    <a:lnTo>
                      <a:pt x="0" y="0"/>
                    </a:lnTo>
                    <a:lnTo>
                      <a:pt x="3" y="0"/>
                    </a:lnTo>
                    <a:lnTo>
                      <a:pt x="15" y="12"/>
                    </a:lnTo>
                    <a:lnTo>
                      <a:pt x="15"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3" name="Freeform 416">
                <a:extLst>
                  <a:ext uri="{FF2B5EF4-FFF2-40B4-BE49-F238E27FC236}">
                    <a16:creationId xmlns:a16="http://schemas.microsoft.com/office/drawing/2014/main" id="{A632A7C2-88DF-49E0-8065-3E50D0ECA854}"/>
                  </a:ext>
                </a:extLst>
              </p:cNvPr>
              <p:cNvSpPr>
                <a:spLocks/>
              </p:cNvSpPr>
              <p:nvPr/>
            </p:nvSpPr>
            <p:spPr bwMode="auto">
              <a:xfrm>
                <a:off x="5607" y="1486"/>
                <a:ext cx="10" cy="10"/>
              </a:xfrm>
              <a:custGeom>
                <a:avLst/>
                <a:gdLst>
                  <a:gd name="T0" fmla="*/ 10 w 10"/>
                  <a:gd name="T1" fmla="*/ 10 h 10"/>
                  <a:gd name="T2" fmla="*/ 0 w 10"/>
                  <a:gd name="T3" fmla="*/ 0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4" name="Freeform 417">
                <a:extLst>
                  <a:ext uri="{FF2B5EF4-FFF2-40B4-BE49-F238E27FC236}">
                    <a16:creationId xmlns:a16="http://schemas.microsoft.com/office/drawing/2014/main" id="{71347431-469F-47BF-B88C-693E3C05EF43}"/>
                  </a:ext>
                </a:extLst>
              </p:cNvPr>
              <p:cNvSpPr>
                <a:spLocks/>
              </p:cNvSpPr>
              <p:nvPr/>
            </p:nvSpPr>
            <p:spPr bwMode="auto">
              <a:xfrm>
                <a:off x="5617" y="1467"/>
                <a:ext cx="12" cy="15"/>
              </a:xfrm>
              <a:custGeom>
                <a:avLst/>
                <a:gdLst>
                  <a:gd name="T0" fmla="*/ 0 w 12"/>
                  <a:gd name="T1" fmla="*/ 15 h 15"/>
                  <a:gd name="T2" fmla="*/ 0 w 12"/>
                  <a:gd name="T3" fmla="*/ 12 h 15"/>
                  <a:gd name="T4" fmla="*/ 12 w 12"/>
                  <a:gd name="T5" fmla="*/ 0 h 15"/>
                  <a:gd name="T6" fmla="*/ 12 w 12"/>
                  <a:gd name="T7" fmla="*/ 0 h 15"/>
                  <a:gd name="T8" fmla="*/ 0 w 12"/>
                  <a:gd name="T9" fmla="*/ 15 h 15"/>
                </a:gdLst>
                <a:ahLst/>
                <a:cxnLst>
                  <a:cxn ang="0">
                    <a:pos x="T0" y="T1"/>
                  </a:cxn>
                  <a:cxn ang="0">
                    <a:pos x="T2" y="T3"/>
                  </a:cxn>
                  <a:cxn ang="0">
                    <a:pos x="T4" y="T5"/>
                  </a:cxn>
                  <a:cxn ang="0">
                    <a:pos x="T6" y="T7"/>
                  </a:cxn>
                  <a:cxn ang="0">
                    <a:pos x="T8" y="T9"/>
                  </a:cxn>
                </a:cxnLst>
                <a:rect l="0" t="0" r="r" b="b"/>
                <a:pathLst>
                  <a:path w="12" h="15">
                    <a:moveTo>
                      <a:pt x="0" y="15"/>
                    </a:moveTo>
                    <a:lnTo>
                      <a:pt x="0" y="12"/>
                    </a:lnTo>
                    <a:lnTo>
                      <a:pt x="12" y="0"/>
                    </a:lnTo>
                    <a:lnTo>
                      <a:pt x="12" y="0"/>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5" name="Freeform 418">
                <a:extLst>
                  <a:ext uri="{FF2B5EF4-FFF2-40B4-BE49-F238E27FC236}">
                    <a16:creationId xmlns:a16="http://schemas.microsoft.com/office/drawing/2014/main" id="{97F7437B-8E29-4E89-9248-5B9A3440F358}"/>
                  </a:ext>
                </a:extLst>
              </p:cNvPr>
              <p:cNvSpPr>
                <a:spLocks/>
              </p:cNvSpPr>
              <p:nvPr/>
            </p:nvSpPr>
            <p:spPr bwMode="auto">
              <a:xfrm>
                <a:off x="5617" y="1486"/>
                <a:ext cx="9" cy="10"/>
              </a:xfrm>
              <a:custGeom>
                <a:avLst/>
                <a:gdLst>
                  <a:gd name="T0" fmla="*/ 0 w 9"/>
                  <a:gd name="T1" fmla="*/ 10 h 10"/>
                  <a:gd name="T2" fmla="*/ 0 w 9"/>
                  <a:gd name="T3" fmla="*/ 8 h 10"/>
                  <a:gd name="T4" fmla="*/ 9 w 9"/>
                  <a:gd name="T5" fmla="*/ 0 h 10"/>
                  <a:gd name="T6" fmla="*/ 9 w 9"/>
                  <a:gd name="T7" fmla="*/ 0 h 10"/>
                  <a:gd name="T8" fmla="*/ 0 w 9"/>
                  <a:gd name="T9" fmla="*/ 10 h 10"/>
                </a:gdLst>
                <a:ahLst/>
                <a:cxnLst>
                  <a:cxn ang="0">
                    <a:pos x="T0" y="T1"/>
                  </a:cxn>
                  <a:cxn ang="0">
                    <a:pos x="T2" y="T3"/>
                  </a:cxn>
                  <a:cxn ang="0">
                    <a:pos x="T4" y="T5"/>
                  </a:cxn>
                  <a:cxn ang="0">
                    <a:pos x="T6" y="T7"/>
                  </a:cxn>
                  <a:cxn ang="0">
                    <a:pos x="T8" y="T9"/>
                  </a:cxn>
                </a:cxnLst>
                <a:rect l="0" t="0" r="r" b="b"/>
                <a:pathLst>
                  <a:path w="9" h="10">
                    <a:moveTo>
                      <a:pt x="0" y="10"/>
                    </a:moveTo>
                    <a:lnTo>
                      <a:pt x="0" y="8"/>
                    </a:lnTo>
                    <a:lnTo>
                      <a:pt x="9" y="0"/>
                    </a:lnTo>
                    <a:lnTo>
                      <a:pt x="9"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6" name="Freeform 419">
                <a:extLst>
                  <a:ext uri="{FF2B5EF4-FFF2-40B4-BE49-F238E27FC236}">
                    <a16:creationId xmlns:a16="http://schemas.microsoft.com/office/drawing/2014/main" id="{5D44ACB0-0B16-4C71-87C0-C2E4E0441E89}"/>
                  </a:ext>
                </a:extLst>
              </p:cNvPr>
              <p:cNvSpPr>
                <a:spLocks noEditPoints="1"/>
              </p:cNvSpPr>
              <p:nvPr/>
            </p:nvSpPr>
            <p:spPr bwMode="auto">
              <a:xfrm>
                <a:off x="5607" y="1577"/>
                <a:ext cx="19" cy="33"/>
              </a:xfrm>
              <a:custGeom>
                <a:avLst/>
                <a:gdLst>
                  <a:gd name="T0" fmla="*/ 10 w 19"/>
                  <a:gd name="T1" fmla="*/ 33 h 33"/>
                  <a:gd name="T2" fmla="*/ 0 w 19"/>
                  <a:gd name="T3" fmla="*/ 16 h 33"/>
                  <a:gd name="T4" fmla="*/ 10 w 19"/>
                  <a:gd name="T5" fmla="*/ 0 h 33"/>
                  <a:gd name="T6" fmla="*/ 19 w 19"/>
                  <a:gd name="T7" fmla="*/ 16 h 33"/>
                  <a:gd name="T8" fmla="*/ 10 w 19"/>
                  <a:gd name="T9" fmla="*/ 33 h 33"/>
                  <a:gd name="T10" fmla="*/ 3 w 19"/>
                  <a:gd name="T11" fmla="*/ 16 h 33"/>
                  <a:gd name="T12" fmla="*/ 10 w 19"/>
                  <a:gd name="T13" fmla="*/ 31 h 33"/>
                  <a:gd name="T14" fmla="*/ 17 w 19"/>
                  <a:gd name="T15" fmla="*/ 16 h 33"/>
                  <a:gd name="T16" fmla="*/ 10 w 19"/>
                  <a:gd name="T17" fmla="*/ 2 h 33"/>
                  <a:gd name="T18" fmla="*/ 3 w 19"/>
                  <a:gd name="T19"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33">
                    <a:moveTo>
                      <a:pt x="10" y="33"/>
                    </a:moveTo>
                    <a:lnTo>
                      <a:pt x="0" y="16"/>
                    </a:lnTo>
                    <a:lnTo>
                      <a:pt x="10" y="0"/>
                    </a:lnTo>
                    <a:lnTo>
                      <a:pt x="19" y="16"/>
                    </a:lnTo>
                    <a:lnTo>
                      <a:pt x="10" y="33"/>
                    </a:lnTo>
                    <a:close/>
                    <a:moveTo>
                      <a:pt x="3" y="16"/>
                    </a:moveTo>
                    <a:lnTo>
                      <a:pt x="10" y="31"/>
                    </a:lnTo>
                    <a:lnTo>
                      <a:pt x="17" y="16"/>
                    </a:lnTo>
                    <a:lnTo>
                      <a:pt x="10" y="2"/>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7" name="Freeform 420">
                <a:extLst>
                  <a:ext uri="{FF2B5EF4-FFF2-40B4-BE49-F238E27FC236}">
                    <a16:creationId xmlns:a16="http://schemas.microsoft.com/office/drawing/2014/main" id="{BFFF3DFA-5C5F-4710-9DD8-90FCF534E0EF}"/>
                  </a:ext>
                </a:extLst>
              </p:cNvPr>
              <p:cNvSpPr>
                <a:spLocks/>
              </p:cNvSpPr>
              <p:nvPr/>
            </p:nvSpPr>
            <p:spPr bwMode="auto">
              <a:xfrm>
                <a:off x="5602" y="1570"/>
                <a:ext cx="15" cy="14"/>
              </a:xfrm>
              <a:custGeom>
                <a:avLst/>
                <a:gdLst>
                  <a:gd name="T0" fmla="*/ 3 w 15"/>
                  <a:gd name="T1" fmla="*/ 14 h 14"/>
                  <a:gd name="T2" fmla="*/ 0 w 15"/>
                  <a:gd name="T3" fmla="*/ 12 h 14"/>
                  <a:gd name="T4" fmla="*/ 15 w 15"/>
                  <a:gd name="T5" fmla="*/ 0 h 14"/>
                  <a:gd name="T6" fmla="*/ 15 w 15"/>
                  <a:gd name="T7" fmla="*/ 0 h 14"/>
                  <a:gd name="T8" fmla="*/ 3 w 15"/>
                  <a:gd name="T9" fmla="*/ 14 h 14"/>
                </a:gdLst>
                <a:ahLst/>
                <a:cxnLst>
                  <a:cxn ang="0">
                    <a:pos x="T0" y="T1"/>
                  </a:cxn>
                  <a:cxn ang="0">
                    <a:pos x="T2" y="T3"/>
                  </a:cxn>
                  <a:cxn ang="0">
                    <a:pos x="T4" y="T5"/>
                  </a:cxn>
                  <a:cxn ang="0">
                    <a:pos x="T6" y="T7"/>
                  </a:cxn>
                  <a:cxn ang="0">
                    <a:pos x="T8" y="T9"/>
                  </a:cxn>
                </a:cxnLst>
                <a:rect l="0" t="0" r="r" b="b"/>
                <a:pathLst>
                  <a:path w="15" h="14">
                    <a:moveTo>
                      <a:pt x="3" y="14"/>
                    </a:moveTo>
                    <a:lnTo>
                      <a:pt x="0" y="12"/>
                    </a:lnTo>
                    <a:lnTo>
                      <a:pt x="15" y="0"/>
                    </a:lnTo>
                    <a:lnTo>
                      <a:pt x="15" y="0"/>
                    </a:lnTo>
                    <a:lnTo>
                      <a:pt x="3"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8" name="Freeform 421">
                <a:extLst>
                  <a:ext uri="{FF2B5EF4-FFF2-40B4-BE49-F238E27FC236}">
                    <a16:creationId xmlns:a16="http://schemas.microsoft.com/office/drawing/2014/main" id="{0F1818A7-8C00-42EC-A9A9-EB4856A7CBE9}"/>
                  </a:ext>
                </a:extLst>
              </p:cNvPr>
              <p:cNvSpPr>
                <a:spLocks/>
              </p:cNvSpPr>
              <p:nvPr/>
            </p:nvSpPr>
            <p:spPr bwMode="auto">
              <a:xfrm>
                <a:off x="5607" y="1555"/>
                <a:ext cx="10" cy="10"/>
              </a:xfrm>
              <a:custGeom>
                <a:avLst/>
                <a:gdLst>
                  <a:gd name="T0" fmla="*/ 0 w 10"/>
                  <a:gd name="T1" fmla="*/ 10 h 10"/>
                  <a:gd name="T2" fmla="*/ 0 w 10"/>
                  <a:gd name="T3" fmla="*/ 8 h 10"/>
                  <a:gd name="T4" fmla="*/ 10 w 10"/>
                  <a:gd name="T5" fmla="*/ 0 h 10"/>
                  <a:gd name="T6" fmla="*/ 10 w 10"/>
                  <a:gd name="T7" fmla="*/ 0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49" name="Freeform 422">
                <a:extLst>
                  <a:ext uri="{FF2B5EF4-FFF2-40B4-BE49-F238E27FC236}">
                    <a16:creationId xmlns:a16="http://schemas.microsoft.com/office/drawing/2014/main" id="{3B4F6A84-FB8B-47A2-AEA4-217B6337492D}"/>
                  </a:ext>
                </a:extLst>
              </p:cNvPr>
              <p:cNvSpPr>
                <a:spLocks/>
              </p:cNvSpPr>
              <p:nvPr/>
            </p:nvSpPr>
            <p:spPr bwMode="auto">
              <a:xfrm>
                <a:off x="5617" y="1570"/>
                <a:ext cx="12" cy="14"/>
              </a:xfrm>
              <a:custGeom>
                <a:avLst/>
                <a:gdLst>
                  <a:gd name="T0" fmla="*/ 12 w 12"/>
                  <a:gd name="T1" fmla="*/ 14 h 14"/>
                  <a:gd name="T2" fmla="*/ 0 w 12"/>
                  <a:gd name="T3" fmla="*/ 0 h 14"/>
                  <a:gd name="T4" fmla="*/ 0 w 12"/>
                  <a:gd name="T5" fmla="*/ 0 h 14"/>
                  <a:gd name="T6" fmla="*/ 12 w 12"/>
                  <a:gd name="T7" fmla="*/ 12 h 14"/>
                  <a:gd name="T8" fmla="*/ 12 w 12"/>
                  <a:gd name="T9" fmla="*/ 14 h 14"/>
                </a:gdLst>
                <a:ahLst/>
                <a:cxnLst>
                  <a:cxn ang="0">
                    <a:pos x="T0" y="T1"/>
                  </a:cxn>
                  <a:cxn ang="0">
                    <a:pos x="T2" y="T3"/>
                  </a:cxn>
                  <a:cxn ang="0">
                    <a:pos x="T4" y="T5"/>
                  </a:cxn>
                  <a:cxn ang="0">
                    <a:pos x="T6" y="T7"/>
                  </a:cxn>
                  <a:cxn ang="0">
                    <a:pos x="T8" y="T9"/>
                  </a:cxn>
                </a:cxnLst>
                <a:rect l="0" t="0" r="r" b="b"/>
                <a:pathLst>
                  <a:path w="12" h="14">
                    <a:moveTo>
                      <a:pt x="12" y="14"/>
                    </a:moveTo>
                    <a:lnTo>
                      <a:pt x="0" y="0"/>
                    </a:lnTo>
                    <a:lnTo>
                      <a:pt x="0" y="0"/>
                    </a:lnTo>
                    <a:lnTo>
                      <a:pt x="12" y="12"/>
                    </a:lnTo>
                    <a:lnTo>
                      <a:pt x="1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0" name="Freeform 423">
                <a:extLst>
                  <a:ext uri="{FF2B5EF4-FFF2-40B4-BE49-F238E27FC236}">
                    <a16:creationId xmlns:a16="http://schemas.microsoft.com/office/drawing/2014/main" id="{2517E12E-00CA-4F47-AD7A-8EEF7C0303B6}"/>
                  </a:ext>
                </a:extLst>
              </p:cNvPr>
              <p:cNvSpPr>
                <a:spLocks/>
              </p:cNvSpPr>
              <p:nvPr/>
            </p:nvSpPr>
            <p:spPr bwMode="auto">
              <a:xfrm>
                <a:off x="5617" y="1555"/>
                <a:ext cx="9" cy="10"/>
              </a:xfrm>
              <a:custGeom>
                <a:avLst/>
                <a:gdLst>
                  <a:gd name="T0" fmla="*/ 9 w 9"/>
                  <a:gd name="T1" fmla="*/ 10 h 10"/>
                  <a:gd name="T2" fmla="*/ 0 w 9"/>
                  <a:gd name="T3" fmla="*/ 0 h 10"/>
                  <a:gd name="T4" fmla="*/ 0 w 9"/>
                  <a:gd name="T5" fmla="*/ 0 h 10"/>
                  <a:gd name="T6" fmla="*/ 9 w 9"/>
                  <a:gd name="T7" fmla="*/ 8 h 10"/>
                  <a:gd name="T8" fmla="*/ 9 w 9"/>
                  <a:gd name="T9" fmla="*/ 10 h 10"/>
                </a:gdLst>
                <a:ahLst/>
                <a:cxnLst>
                  <a:cxn ang="0">
                    <a:pos x="T0" y="T1"/>
                  </a:cxn>
                  <a:cxn ang="0">
                    <a:pos x="T2" y="T3"/>
                  </a:cxn>
                  <a:cxn ang="0">
                    <a:pos x="T4" y="T5"/>
                  </a:cxn>
                  <a:cxn ang="0">
                    <a:pos x="T6" y="T7"/>
                  </a:cxn>
                  <a:cxn ang="0">
                    <a:pos x="T8" y="T9"/>
                  </a:cxn>
                </a:cxnLst>
                <a:rect l="0" t="0" r="r" b="b"/>
                <a:pathLst>
                  <a:path w="9" h="10">
                    <a:moveTo>
                      <a:pt x="9" y="10"/>
                    </a:moveTo>
                    <a:lnTo>
                      <a:pt x="0" y="0"/>
                    </a:lnTo>
                    <a:lnTo>
                      <a:pt x="0" y="0"/>
                    </a:lnTo>
                    <a:lnTo>
                      <a:pt x="9" y="8"/>
                    </a:lnTo>
                    <a:lnTo>
                      <a:pt x="9"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1" name="Rectangle 424">
                <a:extLst>
                  <a:ext uri="{FF2B5EF4-FFF2-40B4-BE49-F238E27FC236}">
                    <a16:creationId xmlns:a16="http://schemas.microsoft.com/office/drawing/2014/main" id="{EEA97CA5-7312-4F91-B410-A86659D7B797}"/>
                  </a:ext>
                </a:extLst>
              </p:cNvPr>
              <p:cNvSpPr>
                <a:spLocks noChangeArrowheads="1"/>
              </p:cNvSpPr>
              <p:nvPr/>
            </p:nvSpPr>
            <p:spPr bwMode="auto">
              <a:xfrm>
                <a:off x="5562" y="1525"/>
                <a:ext cx="110"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2" name="Freeform 425">
                <a:extLst>
                  <a:ext uri="{FF2B5EF4-FFF2-40B4-BE49-F238E27FC236}">
                    <a16:creationId xmlns:a16="http://schemas.microsoft.com/office/drawing/2014/main" id="{4E1A6045-1F60-4589-9A63-C893631A52EF}"/>
                  </a:ext>
                </a:extLst>
              </p:cNvPr>
              <p:cNvSpPr>
                <a:spLocks noEditPoints="1"/>
              </p:cNvSpPr>
              <p:nvPr/>
            </p:nvSpPr>
            <p:spPr bwMode="auto">
              <a:xfrm>
                <a:off x="5531" y="1515"/>
                <a:ext cx="33" cy="19"/>
              </a:xfrm>
              <a:custGeom>
                <a:avLst/>
                <a:gdLst>
                  <a:gd name="T0" fmla="*/ 17 w 33"/>
                  <a:gd name="T1" fmla="*/ 19 h 19"/>
                  <a:gd name="T2" fmla="*/ 0 w 33"/>
                  <a:gd name="T3" fmla="*/ 10 h 19"/>
                  <a:gd name="T4" fmla="*/ 17 w 33"/>
                  <a:gd name="T5" fmla="*/ 0 h 19"/>
                  <a:gd name="T6" fmla="*/ 33 w 33"/>
                  <a:gd name="T7" fmla="*/ 10 h 19"/>
                  <a:gd name="T8" fmla="*/ 17 w 33"/>
                  <a:gd name="T9" fmla="*/ 19 h 19"/>
                  <a:gd name="T10" fmla="*/ 2 w 33"/>
                  <a:gd name="T11" fmla="*/ 10 h 19"/>
                  <a:gd name="T12" fmla="*/ 17 w 33"/>
                  <a:gd name="T13" fmla="*/ 17 h 19"/>
                  <a:gd name="T14" fmla="*/ 31 w 33"/>
                  <a:gd name="T15" fmla="*/ 10 h 19"/>
                  <a:gd name="T16" fmla="*/ 17 w 33"/>
                  <a:gd name="T17" fmla="*/ 2 h 19"/>
                  <a:gd name="T18" fmla="*/ 2 w 33"/>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9">
                    <a:moveTo>
                      <a:pt x="17" y="19"/>
                    </a:moveTo>
                    <a:lnTo>
                      <a:pt x="0" y="10"/>
                    </a:lnTo>
                    <a:lnTo>
                      <a:pt x="17" y="0"/>
                    </a:lnTo>
                    <a:lnTo>
                      <a:pt x="33" y="10"/>
                    </a:lnTo>
                    <a:lnTo>
                      <a:pt x="17" y="19"/>
                    </a:lnTo>
                    <a:close/>
                    <a:moveTo>
                      <a:pt x="2" y="10"/>
                    </a:moveTo>
                    <a:lnTo>
                      <a:pt x="17" y="17"/>
                    </a:lnTo>
                    <a:lnTo>
                      <a:pt x="31" y="10"/>
                    </a:lnTo>
                    <a:lnTo>
                      <a:pt x="17" y="2"/>
                    </a:lnTo>
                    <a:lnTo>
                      <a:pt x="2"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3" name="Freeform 426">
                <a:extLst>
                  <a:ext uri="{FF2B5EF4-FFF2-40B4-BE49-F238E27FC236}">
                    <a16:creationId xmlns:a16="http://schemas.microsoft.com/office/drawing/2014/main" id="{CB1E5932-364F-40B0-8782-045F4FF670DA}"/>
                  </a:ext>
                </a:extLst>
              </p:cNvPr>
              <p:cNvSpPr>
                <a:spLocks/>
              </p:cNvSpPr>
              <p:nvPr/>
            </p:nvSpPr>
            <p:spPr bwMode="auto">
              <a:xfrm>
                <a:off x="5557" y="1525"/>
                <a:ext cx="14" cy="14"/>
              </a:xfrm>
              <a:custGeom>
                <a:avLst/>
                <a:gdLst>
                  <a:gd name="T0" fmla="*/ 2 w 14"/>
                  <a:gd name="T1" fmla="*/ 14 h 14"/>
                  <a:gd name="T2" fmla="*/ 0 w 14"/>
                  <a:gd name="T3" fmla="*/ 11 h 14"/>
                  <a:gd name="T4" fmla="*/ 14 w 14"/>
                  <a:gd name="T5" fmla="*/ 0 h 14"/>
                  <a:gd name="T6" fmla="*/ 14 w 14"/>
                  <a:gd name="T7" fmla="*/ 0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1"/>
                    </a:lnTo>
                    <a:lnTo>
                      <a:pt x="14" y="0"/>
                    </a:lnTo>
                    <a:lnTo>
                      <a:pt x="14"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4" name="Freeform 427">
                <a:extLst>
                  <a:ext uri="{FF2B5EF4-FFF2-40B4-BE49-F238E27FC236}">
                    <a16:creationId xmlns:a16="http://schemas.microsoft.com/office/drawing/2014/main" id="{34FE618A-73B3-4D86-911B-76181489D391}"/>
                  </a:ext>
                </a:extLst>
              </p:cNvPr>
              <p:cNvSpPr>
                <a:spLocks/>
              </p:cNvSpPr>
              <p:nvPr/>
            </p:nvSpPr>
            <p:spPr bwMode="auto">
              <a:xfrm>
                <a:off x="5576" y="1525"/>
                <a:ext cx="10" cy="9"/>
              </a:xfrm>
              <a:custGeom>
                <a:avLst/>
                <a:gdLst>
                  <a:gd name="T0" fmla="*/ 3 w 10"/>
                  <a:gd name="T1" fmla="*/ 9 h 9"/>
                  <a:gd name="T2" fmla="*/ 0 w 10"/>
                  <a:gd name="T3" fmla="*/ 9 h 9"/>
                  <a:gd name="T4" fmla="*/ 10 w 10"/>
                  <a:gd name="T5" fmla="*/ 0 h 9"/>
                  <a:gd name="T6" fmla="*/ 10 w 10"/>
                  <a:gd name="T7" fmla="*/ 0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9"/>
                    </a:lnTo>
                    <a:lnTo>
                      <a:pt x="10" y="0"/>
                    </a:lnTo>
                    <a:lnTo>
                      <a:pt x="10" y="0"/>
                    </a:lnTo>
                    <a:lnTo>
                      <a:pt x="3"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5" name="Freeform 428">
                <a:extLst>
                  <a:ext uri="{FF2B5EF4-FFF2-40B4-BE49-F238E27FC236}">
                    <a16:creationId xmlns:a16="http://schemas.microsoft.com/office/drawing/2014/main" id="{5B93347E-753D-46A0-B134-2B95A3F50F7B}"/>
                  </a:ext>
                </a:extLst>
              </p:cNvPr>
              <p:cNvSpPr>
                <a:spLocks/>
              </p:cNvSpPr>
              <p:nvPr/>
            </p:nvSpPr>
            <p:spPr bwMode="auto">
              <a:xfrm>
                <a:off x="5557" y="1513"/>
                <a:ext cx="14" cy="12"/>
              </a:xfrm>
              <a:custGeom>
                <a:avLst/>
                <a:gdLst>
                  <a:gd name="T0" fmla="*/ 14 w 14"/>
                  <a:gd name="T1" fmla="*/ 12 h 12"/>
                  <a:gd name="T2" fmla="*/ 0 w 14"/>
                  <a:gd name="T3" fmla="*/ 0 h 12"/>
                  <a:gd name="T4" fmla="*/ 2 w 14"/>
                  <a:gd name="T5" fmla="*/ 0 h 12"/>
                  <a:gd name="T6" fmla="*/ 14 w 14"/>
                  <a:gd name="T7" fmla="*/ 12 h 12"/>
                  <a:gd name="T8" fmla="*/ 14 w 14"/>
                  <a:gd name="T9" fmla="*/ 12 h 12"/>
                </a:gdLst>
                <a:ahLst/>
                <a:cxnLst>
                  <a:cxn ang="0">
                    <a:pos x="T0" y="T1"/>
                  </a:cxn>
                  <a:cxn ang="0">
                    <a:pos x="T2" y="T3"/>
                  </a:cxn>
                  <a:cxn ang="0">
                    <a:pos x="T4" y="T5"/>
                  </a:cxn>
                  <a:cxn ang="0">
                    <a:pos x="T6" y="T7"/>
                  </a:cxn>
                  <a:cxn ang="0">
                    <a:pos x="T8" y="T9"/>
                  </a:cxn>
                </a:cxnLst>
                <a:rect l="0" t="0" r="r" b="b"/>
                <a:pathLst>
                  <a:path w="14" h="12">
                    <a:moveTo>
                      <a:pt x="14" y="12"/>
                    </a:moveTo>
                    <a:lnTo>
                      <a:pt x="0" y="0"/>
                    </a:lnTo>
                    <a:lnTo>
                      <a:pt x="2" y="0"/>
                    </a:lnTo>
                    <a:lnTo>
                      <a:pt x="14" y="12"/>
                    </a:lnTo>
                    <a:lnTo>
                      <a:pt x="14"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6" name="Freeform 429">
                <a:extLst>
                  <a:ext uri="{FF2B5EF4-FFF2-40B4-BE49-F238E27FC236}">
                    <a16:creationId xmlns:a16="http://schemas.microsoft.com/office/drawing/2014/main" id="{95033049-B73F-4CAF-B2B5-B3CE0D5B22DC}"/>
                  </a:ext>
                </a:extLst>
              </p:cNvPr>
              <p:cNvSpPr>
                <a:spLocks/>
              </p:cNvSpPr>
              <p:nvPr/>
            </p:nvSpPr>
            <p:spPr bwMode="auto">
              <a:xfrm>
                <a:off x="5576" y="1515"/>
                <a:ext cx="10" cy="10"/>
              </a:xfrm>
              <a:custGeom>
                <a:avLst/>
                <a:gdLst>
                  <a:gd name="T0" fmla="*/ 10 w 10"/>
                  <a:gd name="T1" fmla="*/ 10 h 10"/>
                  <a:gd name="T2" fmla="*/ 0 w 10"/>
                  <a:gd name="T3" fmla="*/ 0 h 10"/>
                  <a:gd name="T4" fmla="*/ 3 w 10"/>
                  <a:gd name="T5" fmla="*/ 0 h 10"/>
                  <a:gd name="T6" fmla="*/ 10 w 10"/>
                  <a:gd name="T7" fmla="*/ 10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3" y="0"/>
                    </a:lnTo>
                    <a:lnTo>
                      <a:pt x="10" y="10"/>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7" name="Freeform 430">
                <a:extLst>
                  <a:ext uri="{FF2B5EF4-FFF2-40B4-BE49-F238E27FC236}">
                    <a16:creationId xmlns:a16="http://schemas.microsoft.com/office/drawing/2014/main" id="{E2E3D5F2-AB88-43AB-B658-931C6FBC5D51}"/>
                  </a:ext>
                </a:extLst>
              </p:cNvPr>
              <p:cNvSpPr>
                <a:spLocks/>
              </p:cNvSpPr>
              <p:nvPr/>
            </p:nvSpPr>
            <p:spPr bwMode="auto">
              <a:xfrm>
                <a:off x="5660" y="1525"/>
                <a:ext cx="14" cy="14"/>
              </a:xfrm>
              <a:custGeom>
                <a:avLst/>
                <a:gdLst>
                  <a:gd name="T0" fmla="*/ 14 w 14"/>
                  <a:gd name="T1" fmla="*/ 14 h 14"/>
                  <a:gd name="T2" fmla="*/ 0 w 14"/>
                  <a:gd name="T3" fmla="*/ 0 h 14"/>
                  <a:gd name="T4" fmla="*/ 2 w 14"/>
                  <a:gd name="T5" fmla="*/ 0 h 14"/>
                  <a:gd name="T6" fmla="*/ 14 w 14"/>
                  <a:gd name="T7" fmla="*/ 11 h 14"/>
                  <a:gd name="T8" fmla="*/ 14 w 14"/>
                  <a:gd name="T9" fmla="*/ 14 h 14"/>
                </a:gdLst>
                <a:ahLst/>
                <a:cxnLst>
                  <a:cxn ang="0">
                    <a:pos x="T0" y="T1"/>
                  </a:cxn>
                  <a:cxn ang="0">
                    <a:pos x="T2" y="T3"/>
                  </a:cxn>
                  <a:cxn ang="0">
                    <a:pos x="T4" y="T5"/>
                  </a:cxn>
                  <a:cxn ang="0">
                    <a:pos x="T6" y="T7"/>
                  </a:cxn>
                  <a:cxn ang="0">
                    <a:pos x="T8" y="T9"/>
                  </a:cxn>
                </a:cxnLst>
                <a:rect l="0" t="0" r="r" b="b"/>
                <a:pathLst>
                  <a:path w="14" h="14">
                    <a:moveTo>
                      <a:pt x="14" y="14"/>
                    </a:moveTo>
                    <a:lnTo>
                      <a:pt x="0" y="0"/>
                    </a:lnTo>
                    <a:lnTo>
                      <a:pt x="2" y="0"/>
                    </a:lnTo>
                    <a:lnTo>
                      <a:pt x="14" y="11"/>
                    </a:lnTo>
                    <a:lnTo>
                      <a:pt x="14"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8" name="Freeform 431">
                <a:extLst>
                  <a:ext uri="{FF2B5EF4-FFF2-40B4-BE49-F238E27FC236}">
                    <a16:creationId xmlns:a16="http://schemas.microsoft.com/office/drawing/2014/main" id="{61EFBC82-7835-44BF-8A28-5D292AE75D55}"/>
                  </a:ext>
                </a:extLst>
              </p:cNvPr>
              <p:cNvSpPr>
                <a:spLocks/>
              </p:cNvSpPr>
              <p:nvPr/>
            </p:nvSpPr>
            <p:spPr bwMode="auto">
              <a:xfrm>
                <a:off x="5645" y="1525"/>
                <a:ext cx="10" cy="9"/>
              </a:xfrm>
              <a:custGeom>
                <a:avLst/>
                <a:gdLst>
                  <a:gd name="T0" fmla="*/ 10 w 10"/>
                  <a:gd name="T1" fmla="*/ 9 h 9"/>
                  <a:gd name="T2" fmla="*/ 0 w 10"/>
                  <a:gd name="T3" fmla="*/ 0 h 9"/>
                  <a:gd name="T4" fmla="*/ 3 w 10"/>
                  <a:gd name="T5" fmla="*/ 0 h 9"/>
                  <a:gd name="T6" fmla="*/ 10 w 10"/>
                  <a:gd name="T7" fmla="*/ 9 h 9"/>
                  <a:gd name="T8" fmla="*/ 10 w 10"/>
                  <a:gd name="T9" fmla="*/ 9 h 9"/>
                </a:gdLst>
                <a:ahLst/>
                <a:cxnLst>
                  <a:cxn ang="0">
                    <a:pos x="T0" y="T1"/>
                  </a:cxn>
                  <a:cxn ang="0">
                    <a:pos x="T2" y="T3"/>
                  </a:cxn>
                  <a:cxn ang="0">
                    <a:pos x="T4" y="T5"/>
                  </a:cxn>
                  <a:cxn ang="0">
                    <a:pos x="T6" y="T7"/>
                  </a:cxn>
                  <a:cxn ang="0">
                    <a:pos x="T8" y="T9"/>
                  </a:cxn>
                </a:cxnLst>
                <a:rect l="0" t="0" r="r" b="b"/>
                <a:pathLst>
                  <a:path w="10" h="9">
                    <a:moveTo>
                      <a:pt x="10" y="9"/>
                    </a:moveTo>
                    <a:lnTo>
                      <a:pt x="0" y="0"/>
                    </a:lnTo>
                    <a:lnTo>
                      <a:pt x="3" y="0"/>
                    </a:lnTo>
                    <a:lnTo>
                      <a:pt x="10" y="9"/>
                    </a:lnTo>
                    <a:lnTo>
                      <a:pt x="1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59" name="Freeform 432">
                <a:extLst>
                  <a:ext uri="{FF2B5EF4-FFF2-40B4-BE49-F238E27FC236}">
                    <a16:creationId xmlns:a16="http://schemas.microsoft.com/office/drawing/2014/main" id="{630FF722-8CC4-4895-933B-5C394DABA3D2}"/>
                  </a:ext>
                </a:extLst>
              </p:cNvPr>
              <p:cNvSpPr>
                <a:spLocks/>
              </p:cNvSpPr>
              <p:nvPr/>
            </p:nvSpPr>
            <p:spPr bwMode="auto">
              <a:xfrm>
                <a:off x="5660" y="1513"/>
                <a:ext cx="14" cy="12"/>
              </a:xfrm>
              <a:custGeom>
                <a:avLst/>
                <a:gdLst>
                  <a:gd name="T0" fmla="*/ 2 w 14"/>
                  <a:gd name="T1" fmla="*/ 12 h 12"/>
                  <a:gd name="T2" fmla="*/ 0 w 14"/>
                  <a:gd name="T3" fmla="*/ 12 h 12"/>
                  <a:gd name="T4" fmla="*/ 14 w 14"/>
                  <a:gd name="T5" fmla="*/ 0 h 12"/>
                  <a:gd name="T6" fmla="*/ 14 w 14"/>
                  <a:gd name="T7" fmla="*/ 0 h 12"/>
                  <a:gd name="T8" fmla="*/ 2 w 14"/>
                  <a:gd name="T9" fmla="*/ 12 h 12"/>
                </a:gdLst>
                <a:ahLst/>
                <a:cxnLst>
                  <a:cxn ang="0">
                    <a:pos x="T0" y="T1"/>
                  </a:cxn>
                  <a:cxn ang="0">
                    <a:pos x="T2" y="T3"/>
                  </a:cxn>
                  <a:cxn ang="0">
                    <a:pos x="T4" y="T5"/>
                  </a:cxn>
                  <a:cxn ang="0">
                    <a:pos x="T6" y="T7"/>
                  </a:cxn>
                  <a:cxn ang="0">
                    <a:pos x="T8" y="T9"/>
                  </a:cxn>
                </a:cxnLst>
                <a:rect l="0" t="0" r="r" b="b"/>
                <a:pathLst>
                  <a:path w="14" h="12">
                    <a:moveTo>
                      <a:pt x="2" y="12"/>
                    </a:moveTo>
                    <a:lnTo>
                      <a:pt x="0" y="12"/>
                    </a:lnTo>
                    <a:lnTo>
                      <a:pt x="14" y="0"/>
                    </a:lnTo>
                    <a:lnTo>
                      <a:pt x="14"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0" name="Freeform 433">
                <a:extLst>
                  <a:ext uri="{FF2B5EF4-FFF2-40B4-BE49-F238E27FC236}">
                    <a16:creationId xmlns:a16="http://schemas.microsoft.com/office/drawing/2014/main" id="{4EDB9ACE-49DE-462D-9406-DAEE1AA2D6EC}"/>
                  </a:ext>
                </a:extLst>
              </p:cNvPr>
              <p:cNvSpPr>
                <a:spLocks/>
              </p:cNvSpPr>
              <p:nvPr/>
            </p:nvSpPr>
            <p:spPr bwMode="auto">
              <a:xfrm>
                <a:off x="5645" y="1515"/>
                <a:ext cx="10" cy="10"/>
              </a:xfrm>
              <a:custGeom>
                <a:avLst/>
                <a:gdLst>
                  <a:gd name="T0" fmla="*/ 3 w 10"/>
                  <a:gd name="T1" fmla="*/ 10 h 10"/>
                  <a:gd name="T2" fmla="*/ 0 w 10"/>
                  <a:gd name="T3" fmla="*/ 10 h 10"/>
                  <a:gd name="T4" fmla="*/ 10 w 10"/>
                  <a:gd name="T5" fmla="*/ 0 h 10"/>
                  <a:gd name="T6" fmla="*/ 10 w 10"/>
                  <a:gd name="T7" fmla="*/ 0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10"/>
                    </a:lnTo>
                    <a:lnTo>
                      <a:pt x="10" y="0"/>
                    </a:lnTo>
                    <a:lnTo>
                      <a:pt x="10" y="0"/>
                    </a:lnTo>
                    <a:lnTo>
                      <a:pt x="3"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1" name="Freeform 434">
                <a:extLst>
                  <a:ext uri="{FF2B5EF4-FFF2-40B4-BE49-F238E27FC236}">
                    <a16:creationId xmlns:a16="http://schemas.microsoft.com/office/drawing/2014/main" id="{3A93411E-B2DF-40D4-8FB9-3194ED90626A}"/>
                  </a:ext>
                </a:extLst>
              </p:cNvPr>
              <p:cNvSpPr>
                <a:spLocks/>
              </p:cNvSpPr>
              <p:nvPr/>
            </p:nvSpPr>
            <p:spPr bwMode="auto">
              <a:xfrm>
                <a:off x="5576" y="1486"/>
                <a:ext cx="81" cy="79"/>
              </a:xfrm>
              <a:custGeom>
                <a:avLst/>
                <a:gdLst>
                  <a:gd name="T0" fmla="*/ 79 w 81"/>
                  <a:gd name="T1" fmla="*/ 79 h 79"/>
                  <a:gd name="T2" fmla="*/ 0 w 81"/>
                  <a:gd name="T3" fmla="*/ 0 h 79"/>
                  <a:gd name="T4" fmla="*/ 3 w 81"/>
                  <a:gd name="T5" fmla="*/ 0 h 79"/>
                  <a:gd name="T6" fmla="*/ 81 w 81"/>
                  <a:gd name="T7" fmla="*/ 79 h 79"/>
                  <a:gd name="T8" fmla="*/ 79 w 81"/>
                  <a:gd name="T9" fmla="*/ 79 h 79"/>
                </a:gdLst>
                <a:ahLst/>
                <a:cxnLst>
                  <a:cxn ang="0">
                    <a:pos x="T0" y="T1"/>
                  </a:cxn>
                  <a:cxn ang="0">
                    <a:pos x="T2" y="T3"/>
                  </a:cxn>
                  <a:cxn ang="0">
                    <a:pos x="T4" y="T5"/>
                  </a:cxn>
                  <a:cxn ang="0">
                    <a:pos x="T6" y="T7"/>
                  </a:cxn>
                  <a:cxn ang="0">
                    <a:pos x="T8" y="T9"/>
                  </a:cxn>
                </a:cxnLst>
                <a:rect l="0" t="0" r="r" b="b"/>
                <a:pathLst>
                  <a:path w="81" h="79">
                    <a:moveTo>
                      <a:pt x="79" y="79"/>
                    </a:moveTo>
                    <a:lnTo>
                      <a:pt x="0" y="0"/>
                    </a:lnTo>
                    <a:lnTo>
                      <a:pt x="3" y="0"/>
                    </a:lnTo>
                    <a:lnTo>
                      <a:pt x="81" y="79"/>
                    </a:lnTo>
                    <a:lnTo>
                      <a:pt x="79"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2" name="Freeform 435">
                <a:extLst>
                  <a:ext uri="{FF2B5EF4-FFF2-40B4-BE49-F238E27FC236}">
                    <a16:creationId xmlns:a16="http://schemas.microsoft.com/office/drawing/2014/main" id="{1A33E539-D878-4CEA-AA33-441F548999EE}"/>
                  </a:ext>
                </a:extLst>
              </p:cNvPr>
              <p:cNvSpPr>
                <a:spLocks noEditPoints="1"/>
              </p:cNvSpPr>
              <p:nvPr/>
            </p:nvSpPr>
            <p:spPr bwMode="auto">
              <a:xfrm>
                <a:off x="5555" y="1465"/>
                <a:ext cx="26" cy="24"/>
              </a:xfrm>
              <a:custGeom>
                <a:avLst/>
                <a:gdLst>
                  <a:gd name="T0" fmla="*/ 26 w 26"/>
                  <a:gd name="T1" fmla="*/ 24 h 24"/>
                  <a:gd name="T2" fmla="*/ 7 w 26"/>
                  <a:gd name="T3" fmla="*/ 17 h 24"/>
                  <a:gd name="T4" fmla="*/ 0 w 26"/>
                  <a:gd name="T5" fmla="*/ 0 h 24"/>
                  <a:gd name="T6" fmla="*/ 19 w 26"/>
                  <a:gd name="T7" fmla="*/ 5 h 24"/>
                  <a:gd name="T8" fmla="*/ 26 w 26"/>
                  <a:gd name="T9" fmla="*/ 24 h 24"/>
                  <a:gd name="T10" fmla="*/ 7 w 26"/>
                  <a:gd name="T11" fmla="*/ 17 h 24"/>
                  <a:gd name="T12" fmla="*/ 21 w 26"/>
                  <a:gd name="T13" fmla="*/ 21 h 24"/>
                  <a:gd name="T14" fmla="*/ 16 w 26"/>
                  <a:gd name="T15" fmla="*/ 7 h 24"/>
                  <a:gd name="T16" fmla="*/ 2 w 26"/>
                  <a:gd name="T17" fmla="*/ 2 h 24"/>
                  <a:gd name="T18" fmla="*/ 7 w 26"/>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26" y="24"/>
                    </a:moveTo>
                    <a:lnTo>
                      <a:pt x="7" y="17"/>
                    </a:lnTo>
                    <a:lnTo>
                      <a:pt x="0" y="0"/>
                    </a:lnTo>
                    <a:lnTo>
                      <a:pt x="19" y="5"/>
                    </a:lnTo>
                    <a:lnTo>
                      <a:pt x="26" y="24"/>
                    </a:lnTo>
                    <a:close/>
                    <a:moveTo>
                      <a:pt x="7" y="17"/>
                    </a:moveTo>
                    <a:lnTo>
                      <a:pt x="21" y="21"/>
                    </a:lnTo>
                    <a:lnTo>
                      <a:pt x="16" y="7"/>
                    </a:lnTo>
                    <a:lnTo>
                      <a:pt x="2" y="2"/>
                    </a:lnTo>
                    <a:lnTo>
                      <a:pt x="7"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3" name="Rectangle 436">
                <a:extLst>
                  <a:ext uri="{FF2B5EF4-FFF2-40B4-BE49-F238E27FC236}">
                    <a16:creationId xmlns:a16="http://schemas.microsoft.com/office/drawing/2014/main" id="{A3ECB164-1F11-4E76-9FA2-31F75003693C}"/>
                  </a:ext>
                </a:extLst>
              </p:cNvPr>
              <p:cNvSpPr>
                <a:spLocks noChangeArrowheads="1"/>
              </p:cNvSpPr>
              <p:nvPr/>
            </p:nvSpPr>
            <p:spPr bwMode="auto">
              <a:xfrm>
                <a:off x="5567" y="1491"/>
                <a:ext cx="1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4" name="Freeform 437">
                <a:extLst>
                  <a:ext uri="{FF2B5EF4-FFF2-40B4-BE49-F238E27FC236}">
                    <a16:creationId xmlns:a16="http://schemas.microsoft.com/office/drawing/2014/main" id="{9350CFF3-40E5-426F-9D19-FF9B658BC7E8}"/>
                  </a:ext>
                </a:extLst>
              </p:cNvPr>
              <p:cNvSpPr>
                <a:spLocks/>
              </p:cNvSpPr>
              <p:nvPr/>
            </p:nvSpPr>
            <p:spPr bwMode="auto">
              <a:xfrm>
                <a:off x="5581" y="1503"/>
                <a:ext cx="14" cy="2"/>
              </a:xfrm>
              <a:custGeom>
                <a:avLst/>
                <a:gdLst>
                  <a:gd name="T0" fmla="*/ 2 w 14"/>
                  <a:gd name="T1" fmla="*/ 2 h 2"/>
                  <a:gd name="T2" fmla="*/ 0 w 14"/>
                  <a:gd name="T3" fmla="*/ 0 h 2"/>
                  <a:gd name="T4" fmla="*/ 14 w 14"/>
                  <a:gd name="T5" fmla="*/ 0 h 2"/>
                  <a:gd name="T6" fmla="*/ 14 w 14"/>
                  <a:gd name="T7" fmla="*/ 0 h 2"/>
                  <a:gd name="T8" fmla="*/ 2 w 14"/>
                  <a:gd name="T9" fmla="*/ 2 h 2"/>
                </a:gdLst>
                <a:ahLst/>
                <a:cxnLst>
                  <a:cxn ang="0">
                    <a:pos x="T0" y="T1"/>
                  </a:cxn>
                  <a:cxn ang="0">
                    <a:pos x="T2" y="T3"/>
                  </a:cxn>
                  <a:cxn ang="0">
                    <a:pos x="T4" y="T5"/>
                  </a:cxn>
                  <a:cxn ang="0">
                    <a:pos x="T6" y="T7"/>
                  </a:cxn>
                  <a:cxn ang="0">
                    <a:pos x="T8" y="T9"/>
                  </a:cxn>
                </a:cxnLst>
                <a:rect l="0" t="0" r="r" b="b"/>
                <a:pathLst>
                  <a:path w="14" h="2">
                    <a:moveTo>
                      <a:pt x="2" y="2"/>
                    </a:moveTo>
                    <a:lnTo>
                      <a:pt x="0" y="0"/>
                    </a:lnTo>
                    <a:lnTo>
                      <a:pt x="14" y="0"/>
                    </a:lnTo>
                    <a:lnTo>
                      <a:pt x="14"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5" name="Rectangle 438">
                <a:extLst>
                  <a:ext uri="{FF2B5EF4-FFF2-40B4-BE49-F238E27FC236}">
                    <a16:creationId xmlns:a16="http://schemas.microsoft.com/office/drawing/2014/main" id="{052E7DEE-9157-45ED-BF83-9A1B7624C8A8}"/>
                  </a:ext>
                </a:extLst>
              </p:cNvPr>
              <p:cNvSpPr>
                <a:spLocks noChangeArrowheads="1"/>
              </p:cNvSpPr>
              <p:nvPr/>
            </p:nvSpPr>
            <p:spPr bwMode="auto">
              <a:xfrm>
                <a:off x="5583" y="1475"/>
                <a:ext cx="3" cy="19"/>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6" name="Freeform 439">
                <a:extLst>
                  <a:ext uri="{FF2B5EF4-FFF2-40B4-BE49-F238E27FC236}">
                    <a16:creationId xmlns:a16="http://schemas.microsoft.com/office/drawing/2014/main" id="{8F03AAC3-AA5A-4883-8D1C-7B12A8051C5F}"/>
                  </a:ext>
                </a:extLst>
              </p:cNvPr>
              <p:cNvSpPr>
                <a:spLocks/>
              </p:cNvSpPr>
              <p:nvPr/>
            </p:nvSpPr>
            <p:spPr bwMode="auto">
              <a:xfrm>
                <a:off x="5593" y="1491"/>
                <a:ext cx="5" cy="12"/>
              </a:xfrm>
              <a:custGeom>
                <a:avLst/>
                <a:gdLst>
                  <a:gd name="T0" fmla="*/ 2 w 5"/>
                  <a:gd name="T1" fmla="*/ 12 h 12"/>
                  <a:gd name="T2" fmla="*/ 0 w 5"/>
                  <a:gd name="T3" fmla="*/ 12 h 12"/>
                  <a:gd name="T4" fmla="*/ 2 w 5"/>
                  <a:gd name="T5" fmla="*/ 0 h 12"/>
                  <a:gd name="T6" fmla="*/ 5 w 5"/>
                  <a:gd name="T7" fmla="*/ 0 h 12"/>
                  <a:gd name="T8" fmla="*/ 2 w 5"/>
                  <a:gd name="T9" fmla="*/ 12 h 12"/>
                </a:gdLst>
                <a:ahLst/>
                <a:cxnLst>
                  <a:cxn ang="0">
                    <a:pos x="T0" y="T1"/>
                  </a:cxn>
                  <a:cxn ang="0">
                    <a:pos x="T2" y="T3"/>
                  </a:cxn>
                  <a:cxn ang="0">
                    <a:pos x="T4" y="T5"/>
                  </a:cxn>
                  <a:cxn ang="0">
                    <a:pos x="T6" y="T7"/>
                  </a:cxn>
                  <a:cxn ang="0">
                    <a:pos x="T8" y="T9"/>
                  </a:cxn>
                </a:cxnLst>
                <a:rect l="0" t="0" r="r" b="b"/>
                <a:pathLst>
                  <a:path w="5" h="12">
                    <a:moveTo>
                      <a:pt x="2" y="12"/>
                    </a:moveTo>
                    <a:lnTo>
                      <a:pt x="0" y="12"/>
                    </a:lnTo>
                    <a:lnTo>
                      <a:pt x="2" y="0"/>
                    </a:lnTo>
                    <a:lnTo>
                      <a:pt x="5"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7" name="Freeform 440">
                <a:extLst>
                  <a:ext uri="{FF2B5EF4-FFF2-40B4-BE49-F238E27FC236}">
                    <a16:creationId xmlns:a16="http://schemas.microsoft.com/office/drawing/2014/main" id="{23C16F5E-94D8-428F-8A6D-1CB1291EBA7C}"/>
                  </a:ext>
                </a:extLst>
              </p:cNvPr>
              <p:cNvSpPr>
                <a:spLocks noEditPoints="1"/>
              </p:cNvSpPr>
              <p:nvPr/>
            </p:nvSpPr>
            <p:spPr bwMode="auto">
              <a:xfrm>
                <a:off x="5653" y="1560"/>
                <a:ext cx="23" cy="26"/>
              </a:xfrm>
              <a:custGeom>
                <a:avLst/>
                <a:gdLst>
                  <a:gd name="T0" fmla="*/ 23 w 23"/>
                  <a:gd name="T1" fmla="*/ 26 h 26"/>
                  <a:gd name="T2" fmla="*/ 7 w 23"/>
                  <a:gd name="T3" fmla="*/ 19 h 26"/>
                  <a:gd name="T4" fmla="*/ 0 w 23"/>
                  <a:gd name="T5" fmla="*/ 0 h 26"/>
                  <a:gd name="T6" fmla="*/ 19 w 23"/>
                  <a:gd name="T7" fmla="*/ 7 h 26"/>
                  <a:gd name="T8" fmla="*/ 23 w 23"/>
                  <a:gd name="T9" fmla="*/ 26 h 26"/>
                  <a:gd name="T10" fmla="*/ 7 w 23"/>
                  <a:gd name="T11" fmla="*/ 19 h 26"/>
                  <a:gd name="T12" fmla="*/ 21 w 23"/>
                  <a:gd name="T13" fmla="*/ 24 h 26"/>
                  <a:gd name="T14" fmla="*/ 16 w 23"/>
                  <a:gd name="T15" fmla="*/ 10 h 26"/>
                  <a:gd name="T16" fmla="*/ 2 w 23"/>
                  <a:gd name="T17" fmla="*/ 5 h 26"/>
                  <a:gd name="T18" fmla="*/ 7 w 23"/>
                  <a:gd name="T19"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6">
                    <a:moveTo>
                      <a:pt x="23" y="26"/>
                    </a:moveTo>
                    <a:lnTo>
                      <a:pt x="7" y="19"/>
                    </a:lnTo>
                    <a:lnTo>
                      <a:pt x="0" y="0"/>
                    </a:lnTo>
                    <a:lnTo>
                      <a:pt x="19" y="7"/>
                    </a:lnTo>
                    <a:lnTo>
                      <a:pt x="23" y="26"/>
                    </a:lnTo>
                    <a:close/>
                    <a:moveTo>
                      <a:pt x="7" y="19"/>
                    </a:moveTo>
                    <a:lnTo>
                      <a:pt x="21" y="24"/>
                    </a:lnTo>
                    <a:lnTo>
                      <a:pt x="16" y="10"/>
                    </a:lnTo>
                    <a:lnTo>
                      <a:pt x="2" y="5"/>
                    </a:lnTo>
                    <a:lnTo>
                      <a:pt x="7"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8" name="Rectangle 441">
                <a:extLst>
                  <a:ext uri="{FF2B5EF4-FFF2-40B4-BE49-F238E27FC236}">
                    <a16:creationId xmlns:a16="http://schemas.microsoft.com/office/drawing/2014/main" id="{2E12CDFC-D7D8-42F7-ACB1-76B646265E72}"/>
                  </a:ext>
                </a:extLst>
              </p:cNvPr>
              <p:cNvSpPr>
                <a:spLocks noChangeArrowheads="1"/>
              </p:cNvSpPr>
              <p:nvPr/>
            </p:nvSpPr>
            <p:spPr bwMode="auto">
              <a:xfrm>
                <a:off x="5648" y="1558"/>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69" name="Freeform 442">
                <a:extLst>
                  <a:ext uri="{FF2B5EF4-FFF2-40B4-BE49-F238E27FC236}">
                    <a16:creationId xmlns:a16="http://schemas.microsoft.com/office/drawing/2014/main" id="{D0A0DFCB-CEEB-48A5-A808-A6895E1E54DC}"/>
                  </a:ext>
                </a:extLst>
              </p:cNvPr>
              <p:cNvSpPr>
                <a:spLocks/>
              </p:cNvSpPr>
              <p:nvPr/>
            </p:nvSpPr>
            <p:spPr bwMode="auto">
              <a:xfrm>
                <a:off x="5636" y="1546"/>
                <a:ext cx="2" cy="12"/>
              </a:xfrm>
              <a:custGeom>
                <a:avLst/>
                <a:gdLst>
                  <a:gd name="T0" fmla="*/ 2 w 2"/>
                  <a:gd name="T1" fmla="*/ 12 h 12"/>
                  <a:gd name="T2" fmla="*/ 0 w 2"/>
                  <a:gd name="T3" fmla="*/ 12 h 12"/>
                  <a:gd name="T4" fmla="*/ 2 w 2"/>
                  <a:gd name="T5" fmla="*/ 0 h 12"/>
                  <a:gd name="T6" fmla="*/ 2 w 2"/>
                  <a:gd name="T7" fmla="*/ 0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0" y="12"/>
                    </a:lnTo>
                    <a:lnTo>
                      <a:pt x="2" y="0"/>
                    </a:lnTo>
                    <a:lnTo>
                      <a:pt x="2" y="0"/>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0" name="Rectangle 443">
                <a:extLst>
                  <a:ext uri="{FF2B5EF4-FFF2-40B4-BE49-F238E27FC236}">
                    <a16:creationId xmlns:a16="http://schemas.microsoft.com/office/drawing/2014/main" id="{7B75697E-A42C-47B2-980C-D3CF5A3AD431}"/>
                  </a:ext>
                </a:extLst>
              </p:cNvPr>
              <p:cNvSpPr>
                <a:spLocks noChangeArrowheads="1"/>
              </p:cNvSpPr>
              <p:nvPr/>
            </p:nvSpPr>
            <p:spPr bwMode="auto">
              <a:xfrm>
                <a:off x="5648" y="1555"/>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1" name="Freeform 444">
                <a:extLst>
                  <a:ext uri="{FF2B5EF4-FFF2-40B4-BE49-F238E27FC236}">
                    <a16:creationId xmlns:a16="http://schemas.microsoft.com/office/drawing/2014/main" id="{6E5A033B-3527-4288-9CA6-8A4EC78F5756}"/>
                  </a:ext>
                </a:extLst>
              </p:cNvPr>
              <p:cNvSpPr>
                <a:spLocks/>
              </p:cNvSpPr>
              <p:nvPr/>
            </p:nvSpPr>
            <p:spPr bwMode="auto">
              <a:xfrm>
                <a:off x="5638" y="1544"/>
                <a:ext cx="12" cy="4"/>
              </a:xfrm>
              <a:custGeom>
                <a:avLst/>
                <a:gdLst>
                  <a:gd name="T0" fmla="*/ 0 w 12"/>
                  <a:gd name="T1" fmla="*/ 4 h 4"/>
                  <a:gd name="T2" fmla="*/ 0 w 12"/>
                  <a:gd name="T3" fmla="*/ 2 h 4"/>
                  <a:gd name="T4" fmla="*/ 12 w 12"/>
                  <a:gd name="T5" fmla="*/ 0 h 4"/>
                  <a:gd name="T6" fmla="*/ 12 w 12"/>
                  <a:gd name="T7" fmla="*/ 2 h 4"/>
                  <a:gd name="T8" fmla="*/ 0 w 12"/>
                  <a:gd name="T9" fmla="*/ 4 h 4"/>
                </a:gdLst>
                <a:ahLst/>
                <a:cxnLst>
                  <a:cxn ang="0">
                    <a:pos x="T0" y="T1"/>
                  </a:cxn>
                  <a:cxn ang="0">
                    <a:pos x="T2" y="T3"/>
                  </a:cxn>
                  <a:cxn ang="0">
                    <a:pos x="T4" y="T5"/>
                  </a:cxn>
                  <a:cxn ang="0">
                    <a:pos x="T6" y="T7"/>
                  </a:cxn>
                  <a:cxn ang="0">
                    <a:pos x="T8" y="T9"/>
                  </a:cxn>
                </a:cxnLst>
                <a:rect l="0" t="0" r="r" b="b"/>
                <a:pathLst>
                  <a:path w="12" h="4">
                    <a:moveTo>
                      <a:pt x="0" y="4"/>
                    </a:moveTo>
                    <a:lnTo>
                      <a:pt x="0" y="2"/>
                    </a:lnTo>
                    <a:lnTo>
                      <a:pt x="12" y="0"/>
                    </a:lnTo>
                    <a:lnTo>
                      <a:pt x="12" y="2"/>
                    </a:lnTo>
                    <a:lnTo>
                      <a:pt x="0"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2" name="Freeform 445">
                <a:extLst>
                  <a:ext uri="{FF2B5EF4-FFF2-40B4-BE49-F238E27FC236}">
                    <a16:creationId xmlns:a16="http://schemas.microsoft.com/office/drawing/2014/main" id="{4812E324-B57A-405E-AEC2-E84AEBFD345F}"/>
                  </a:ext>
                </a:extLst>
              </p:cNvPr>
              <p:cNvSpPr>
                <a:spLocks/>
              </p:cNvSpPr>
              <p:nvPr/>
            </p:nvSpPr>
            <p:spPr bwMode="auto">
              <a:xfrm>
                <a:off x="5576" y="1484"/>
                <a:ext cx="81" cy="81"/>
              </a:xfrm>
              <a:custGeom>
                <a:avLst/>
                <a:gdLst>
                  <a:gd name="T0" fmla="*/ 3 w 81"/>
                  <a:gd name="T1" fmla="*/ 81 h 81"/>
                  <a:gd name="T2" fmla="*/ 0 w 81"/>
                  <a:gd name="T3" fmla="*/ 79 h 81"/>
                  <a:gd name="T4" fmla="*/ 79 w 81"/>
                  <a:gd name="T5" fmla="*/ 0 h 81"/>
                  <a:gd name="T6" fmla="*/ 81 w 81"/>
                  <a:gd name="T7" fmla="*/ 2 h 81"/>
                  <a:gd name="T8" fmla="*/ 3 w 81"/>
                  <a:gd name="T9" fmla="*/ 81 h 81"/>
                </a:gdLst>
                <a:ahLst/>
                <a:cxnLst>
                  <a:cxn ang="0">
                    <a:pos x="T0" y="T1"/>
                  </a:cxn>
                  <a:cxn ang="0">
                    <a:pos x="T2" y="T3"/>
                  </a:cxn>
                  <a:cxn ang="0">
                    <a:pos x="T4" y="T5"/>
                  </a:cxn>
                  <a:cxn ang="0">
                    <a:pos x="T6" y="T7"/>
                  </a:cxn>
                  <a:cxn ang="0">
                    <a:pos x="T8" y="T9"/>
                  </a:cxn>
                </a:cxnLst>
                <a:rect l="0" t="0" r="r" b="b"/>
                <a:pathLst>
                  <a:path w="81" h="81">
                    <a:moveTo>
                      <a:pt x="3" y="81"/>
                    </a:moveTo>
                    <a:lnTo>
                      <a:pt x="0" y="79"/>
                    </a:lnTo>
                    <a:lnTo>
                      <a:pt x="79" y="0"/>
                    </a:lnTo>
                    <a:lnTo>
                      <a:pt x="81" y="2"/>
                    </a:lnTo>
                    <a:lnTo>
                      <a:pt x="3" y="8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3" name="Freeform 446">
                <a:extLst>
                  <a:ext uri="{FF2B5EF4-FFF2-40B4-BE49-F238E27FC236}">
                    <a16:creationId xmlns:a16="http://schemas.microsoft.com/office/drawing/2014/main" id="{74985D44-C4E2-4F51-A622-535EC2B38B8C}"/>
                  </a:ext>
                </a:extLst>
              </p:cNvPr>
              <p:cNvSpPr>
                <a:spLocks noEditPoints="1"/>
              </p:cNvSpPr>
              <p:nvPr/>
            </p:nvSpPr>
            <p:spPr bwMode="auto">
              <a:xfrm>
                <a:off x="5555" y="1560"/>
                <a:ext cx="26" cy="26"/>
              </a:xfrm>
              <a:custGeom>
                <a:avLst/>
                <a:gdLst>
                  <a:gd name="T0" fmla="*/ 0 w 26"/>
                  <a:gd name="T1" fmla="*/ 26 h 26"/>
                  <a:gd name="T2" fmla="*/ 7 w 26"/>
                  <a:gd name="T3" fmla="*/ 7 h 26"/>
                  <a:gd name="T4" fmla="*/ 26 w 26"/>
                  <a:gd name="T5" fmla="*/ 0 h 26"/>
                  <a:gd name="T6" fmla="*/ 19 w 26"/>
                  <a:gd name="T7" fmla="*/ 19 h 26"/>
                  <a:gd name="T8" fmla="*/ 0 w 26"/>
                  <a:gd name="T9" fmla="*/ 26 h 26"/>
                  <a:gd name="T10" fmla="*/ 7 w 26"/>
                  <a:gd name="T11" fmla="*/ 10 h 26"/>
                  <a:gd name="T12" fmla="*/ 2 w 26"/>
                  <a:gd name="T13" fmla="*/ 24 h 26"/>
                  <a:gd name="T14" fmla="*/ 16 w 26"/>
                  <a:gd name="T15" fmla="*/ 19 h 26"/>
                  <a:gd name="T16" fmla="*/ 21 w 26"/>
                  <a:gd name="T17" fmla="*/ 5 h 26"/>
                  <a:gd name="T18" fmla="*/ 7 w 26"/>
                  <a:gd name="T19"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0" y="26"/>
                    </a:moveTo>
                    <a:lnTo>
                      <a:pt x="7" y="7"/>
                    </a:lnTo>
                    <a:lnTo>
                      <a:pt x="26" y="0"/>
                    </a:lnTo>
                    <a:lnTo>
                      <a:pt x="19" y="19"/>
                    </a:lnTo>
                    <a:lnTo>
                      <a:pt x="0" y="26"/>
                    </a:lnTo>
                    <a:close/>
                    <a:moveTo>
                      <a:pt x="7" y="10"/>
                    </a:moveTo>
                    <a:lnTo>
                      <a:pt x="2" y="24"/>
                    </a:lnTo>
                    <a:lnTo>
                      <a:pt x="16" y="19"/>
                    </a:lnTo>
                    <a:lnTo>
                      <a:pt x="21" y="5"/>
                    </a:lnTo>
                    <a:lnTo>
                      <a:pt x="7"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4" name="Rectangle 447">
                <a:extLst>
                  <a:ext uri="{FF2B5EF4-FFF2-40B4-BE49-F238E27FC236}">
                    <a16:creationId xmlns:a16="http://schemas.microsoft.com/office/drawing/2014/main" id="{28AB5A0E-4B6A-4B33-8F36-B5CC123FE241}"/>
                  </a:ext>
                </a:extLst>
              </p:cNvPr>
              <p:cNvSpPr>
                <a:spLocks noChangeArrowheads="1"/>
              </p:cNvSpPr>
              <p:nvPr/>
            </p:nvSpPr>
            <p:spPr bwMode="auto">
              <a:xfrm>
                <a:off x="5583" y="1558"/>
                <a:ext cx="3"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5" name="Freeform 448">
                <a:extLst>
                  <a:ext uri="{FF2B5EF4-FFF2-40B4-BE49-F238E27FC236}">
                    <a16:creationId xmlns:a16="http://schemas.microsoft.com/office/drawing/2014/main" id="{B28756A8-D280-4163-8DB0-BABC5E54BD5D}"/>
                  </a:ext>
                </a:extLst>
              </p:cNvPr>
              <p:cNvSpPr>
                <a:spLocks/>
              </p:cNvSpPr>
              <p:nvPr/>
            </p:nvSpPr>
            <p:spPr bwMode="auto">
              <a:xfrm>
                <a:off x="5593" y="1546"/>
                <a:ext cx="5" cy="12"/>
              </a:xfrm>
              <a:custGeom>
                <a:avLst/>
                <a:gdLst>
                  <a:gd name="T0" fmla="*/ 2 w 5"/>
                  <a:gd name="T1" fmla="*/ 12 h 12"/>
                  <a:gd name="T2" fmla="*/ 0 w 5"/>
                  <a:gd name="T3" fmla="*/ 0 h 12"/>
                  <a:gd name="T4" fmla="*/ 2 w 5"/>
                  <a:gd name="T5" fmla="*/ 0 h 12"/>
                  <a:gd name="T6" fmla="*/ 5 w 5"/>
                  <a:gd name="T7" fmla="*/ 12 h 12"/>
                  <a:gd name="T8" fmla="*/ 2 w 5"/>
                  <a:gd name="T9" fmla="*/ 12 h 12"/>
                </a:gdLst>
                <a:ahLst/>
                <a:cxnLst>
                  <a:cxn ang="0">
                    <a:pos x="T0" y="T1"/>
                  </a:cxn>
                  <a:cxn ang="0">
                    <a:pos x="T2" y="T3"/>
                  </a:cxn>
                  <a:cxn ang="0">
                    <a:pos x="T4" y="T5"/>
                  </a:cxn>
                  <a:cxn ang="0">
                    <a:pos x="T6" y="T7"/>
                  </a:cxn>
                  <a:cxn ang="0">
                    <a:pos x="T8" y="T9"/>
                  </a:cxn>
                </a:cxnLst>
                <a:rect l="0" t="0" r="r" b="b"/>
                <a:pathLst>
                  <a:path w="5" h="12">
                    <a:moveTo>
                      <a:pt x="2" y="12"/>
                    </a:moveTo>
                    <a:lnTo>
                      <a:pt x="0" y="0"/>
                    </a:lnTo>
                    <a:lnTo>
                      <a:pt x="2" y="0"/>
                    </a:lnTo>
                    <a:lnTo>
                      <a:pt x="5" y="1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6" name="Rectangle 449">
                <a:extLst>
                  <a:ext uri="{FF2B5EF4-FFF2-40B4-BE49-F238E27FC236}">
                    <a16:creationId xmlns:a16="http://schemas.microsoft.com/office/drawing/2014/main" id="{271638E7-2B9A-4DA4-8EEB-195077191145}"/>
                  </a:ext>
                </a:extLst>
              </p:cNvPr>
              <p:cNvSpPr>
                <a:spLocks noChangeArrowheads="1"/>
              </p:cNvSpPr>
              <p:nvPr/>
            </p:nvSpPr>
            <p:spPr bwMode="auto">
              <a:xfrm>
                <a:off x="5567" y="1555"/>
                <a:ext cx="16"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7" name="Freeform 450">
                <a:extLst>
                  <a:ext uri="{FF2B5EF4-FFF2-40B4-BE49-F238E27FC236}">
                    <a16:creationId xmlns:a16="http://schemas.microsoft.com/office/drawing/2014/main" id="{D2295A31-43AC-49E7-B376-1CC3CF01BA37}"/>
                  </a:ext>
                </a:extLst>
              </p:cNvPr>
              <p:cNvSpPr>
                <a:spLocks/>
              </p:cNvSpPr>
              <p:nvPr/>
            </p:nvSpPr>
            <p:spPr bwMode="auto">
              <a:xfrm>
                <a:off x="5581" y="1544"/>
                <a:ext cx="14" cy="4"/>
              </a:xfrm>
              <a:custGeom>
                <a:avLst/>
                <a:gdLst>
                  <a:gd name="T0" fmla="*/ 14 w 14"/>
                  <a:gd name="T1" fmla="*/ 4 h 4"/>
                  <a:gd name="T2" fmla="*/ 0 w 14"/>
                  <a:gd name="T3" fmla="*/ 2 h 4"/>
                  <a:gd name="T4" fmla="*/ 2 w 14"/>
                  <a:gd name="T5" fmla="*/ 0 h 4"/>
                  <a:gd name="T6" fmla="*/ 14 w 14"/>
                  <a:gd name="T7" fmla="*/ 2 h 4"/>
                  <a:gd name="T8" fmla="*/ 14 w 14"/>
                  <a:gd name="T9" fmla="*/ 4 h 4"/>
                </a:gdLst>
                <a:ahLst/>
                <a:cxnLst>
                  <a:cxn ang="0">
                    <a:pos x="T0" y="T1"/>
                  </a:cxn>
                  <a:cxn ang="0">
                    <a:pos x="T2" y="T3"/>
                  </a:cxn>
                  <a:cxn ang="0">
                    <a:pos x="T4" y="T5"/>
                  </a:cxn>
                  <a:cxn ang="0">
                    <a:pos x="T6" y="T7"/>
                  </a:cxn>
                  <a:cxn ang="0">
                    <a:pos x="T8" y="T9"/>
                  </a:cxn>
                </a:cxnLst>
                <a:rect l="0" t="0" r="r" b="b"/>
                <a:pathLst>
                  <a:path w="14" h="4">
                    <a:moveTo>
                      <a:pt x="14" y="4"/>
                    </a:moveTo>
                    <a:lnTo>
                      <a:pt x="0" y="2"/>
                    </a:lnTo>
                    <a:lnTo>
                      <a:pt x="2" y="0"/>
                    </a:lnTo>
                    <a:lnTo>
                      <a:pt x="14" y="2"/>
                    </a:lnTo>
                    <a:lnTo>
                      <a:pt x="14"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8" name="Freeform 451">
                <a:extLst>
                  <a:ext uri="{FF2B5EF4-FFF2-40B4-BE49-F238E27FC236}">
                    <a16:creationId xmlns:a16="http://schemas.microsoft.com/office/drawing/2014/main" id="{9C644D69-A694-4CB4-9576-6B9C5AE2D343}"/>
                  </a:ext>
                </a:extLst>
              </p:cNvPr>
              <p:cNvSpPr>
                <a:spLocks noEditPoints="1"/>
              </p:cNvSpPr>
              <p:nvPr/>
            </p:nvSpPr>
            <p:spPr bwMode="auto">
              <a:xfrm>
                <a:off x="5653" y="1465"/>
                <a:ext cx="23" cy="24"/>
              </a:xfrm>
              <a:custGeom>
                <a:avLst/>
                <a:gdLst>
                  <a:gd name="T0" fmla="*/ 0 w 23"/>
                  <a:gd name="T1" fmla="*/ 24 h 24"/>
                  <a:gd name="T2" fmla="*/ 7 w 23"/>
                  <a:gd name="T3" fmla="*/ 5 h 24"/>
                  <a:gd name="T4" fmla="*/ 23 w 23"/>
                  <a:gd name="T5" fmla="*/ 0 h 24"/>
                  <a:gd name="T6" fmla="*/ 19 w 23"/>
                  <a:gd name="T7" fmla="*/ 17 h 24"/>
                  <a:gd name="T8" fmla="*/ 0 w 23"/>
                  <a:gd name="T9" fmla="*/ 24 h 24"/>
                  <a:gd name="T10" fmla="*/ 7 w 23"/>
                  <a:gd name="T11" fmla="*/ 7 h 24"/>
                  <a:gd name="T12" fmla="*/ 2 w 23"/>
                  <a:gd name="T13" fmla="*/ 21 h 24"/>
                  <a:gd name="T14" fmla="*/ 16 w 23"/>
                  <a:gd name="T15" fmla="*/ 17 h 24"/>
                  <a:gd name="T16" fmla="*/ 21 w 23"/>
                  <a:gd name="T17" fmla="*/ 2 h 24"/>
                  <a:gd name="T18" fmla="*/ 7 w 23"/>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24">
                    <a:moveTo>
                      <a:pt x="0" y="24"/>
                    </a:moveTo>
                    <a:lnTo>
                      <a:pt x="7" y="5"/>
                    </a:lnTo>
                    <a:lnTo>
                      <a:pt x="23" y="0"/>
                    </a:lnTo>
                    <a:lnTo>
                      <a:pt x="19" y="17"/>
                    </a:lnTo>
                    <a:lnTo>
                      <a:pt x="0" y="24"/>
                    </a:lnTo>
                    <a:close/>
                    <a:moveTo>
                      <a:pt x="7" y="7"/>
                    </a:moveTo>
                    <a:lnTo>
                      <a:pt x="2" y="21"/>
                    </a:lnTo>
                    <a:lnTo>
                      <a:pt x="16" y="17"/>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79" name="Rectangle 452">
                <a:extLst>
                  <a:ext uri="{FF2B5EF4-FFF2-40B4-BE49-F238E27FC236}">
                    <a16:creationId xmlns:a16="http://schemas.microsoft.com/office/drawing/2014/main" id="{98023CCE-401D-42E1-8BC9-CA4F1581B5D1}"/>
                  </a:ext>
                </a:extLst>
              </p:cNvPr>
              <p:cNvSpPr>
                <a:spLocks noChangeArrowheads="1"/>
              </p:cNvSpPr>
              <p:nvPr/>
            </p:nvSpPr>
            <p:spPr bwMode="auto">
              <a:xfrm>
                <a:off x="5648" y="1491"/>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0" name="Freeform 453">
                <a:extLst>
                  <a:ext uri="{FF2B5EF4-FFF2-40B4-BE49-F238E27FC236}">
                    <a16:creationId xmlns:a16="http://schemas.microsoft.com/office/drawing/2014/main" id="{E8573BC2-1990-46E0-8841-6ABA7344C369}"/>
                  </a:ext>
                </a:extLst>
              </p:cNvPr>
              <p:cNvSpPr>
                <a:spLocks/>
              </p:cNvSpPr>
              <p:nvPr/>
            </p:nvSpPr>
            <p:spPr bwMode="auto">
              <a:xfrm>
                <a:off x="5638" y="1503"/>
                <a:ext cx="12" cy="2"/>
              </a:xfrm>
              <a:custGeom>
                <a:avLst/>
                <a:gdLst>
                  <a:gd name="T0" fmla="*/ 12 w 12"/>
                  <a:gd name="T1" fmla="*/ 2 h 2"/>
                  <a:gd name="T2" fmla="*/ 0 w 12"/>
                  <a:gd name="T3" fmla="*/ 0 h 2"/>
                  <a:gd name="T4" fmla="*/ 0 w 12"/>
                  <a:gd name="T5" fmla="*/ 0 h 2"/>
                  <a:gd name="T6" fmla="*/ 12 w 12"/>
                  <a:gd name="T7" fmla="*/ 0 h 2"/>
                  <a:gd name="T8" fmla="*/ 12 w 12"/>
                  <a:gd name="T9" fmla="*/ 2 h 2"/>
                </a:gdLst>
                <a:ahLst/>
                <a:cxnLst>
                  <a:cxn ang="0">
                    <a:pos x="T0" y="T1"/>
                  </a:cxn>
                  <a:cxn ang="0">
                    <a:pos x="T2" y="T3"/>
                  </a:cxn>
                  <a:cxn ang="0">
                    <a:pos x="T4" y="T5"/>
                  </a:cxn>
                  <a:cxn ang="0">
                    <a:pos x="T6" y="T7"/>
                  </a:cxn>
                  <a:cxn ang="0">
                    <a:pos x="T8" y="T9"/>
                  </a:cxn>
                </a:cxnLst>
                <a:rect l="0" t="0" r="r" b="b"/>
                <a:pathLst>
                  <a:path w="12" h="2">
                    <a:moveTo>
                      <a:pt x="12" y="2"/>
                    </a:moveTo>
                    <a:lnTo>
                      <a:pt x="0" y="0"/>
                    </a:lnTo>
                    <a:lnTo>
                      <a:pt x="0" y="0"/>
                    </a:lnTo>
                    <a:lnTo>
                      <a:pt x="12" y="0"/>
                    </a:lnTo>
                    <a:lnTo>
                      <a:pt x="1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1" name="Rectangle 454">
                <a:extLst>
                  <a:ext uri="{FF2B5EF4-FFF2-40B4-BE49-F238E27FC236}">
                    <a16:creationId xmlns:a16="http://schemas.microsoft.com/office/drawing/2014/main" id="{77A04B13-17FE-4C65-8920-BC9540FE2002}"/>
                  </a:ext>
                </a:extLst>
              </p:cNvPr>
              <p:cNvSpPr>
                <a:spLocks noChangeArrowheads="1"/>
              </p:cNvSpPr>
              <p:nvPr/>
            </p:nvSpPr>
            <p:spPr bwMode="auto">
              <a:xfrm>
                <a:off x="5648" y="1475"/>
                <a:ext cx="2" cy="19"/>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2" name="Freeform 455">
                <a:extLst>
                  <a:ext uri="{FF2B5EF4-FFF2-40B4-BE49-F238E27FC236}">
                    <a16:creationId xmlns:a16="http://schemas.microsoft.com/office/drawing/2014/main" id="{F7414FC7-78BF-4EBC-BABB-1453E7D8091B}"/>
                  </a:ext>
                </a:extLst>
              </p:cNvPr>
              <p:cNvSpPr>
                <a:spLocks/>
              </p:cNvSpPr>
              <p:nvPr/>
            </p:nvSpPr>
            <p:spPr bwMode="auto">
              <a:xfrm>
                <a:off x="5636" y="1491"/>
                <a:ext cx="2" cy="12"/>
              </a:xfrm>
              <a:custGeom>
                <a:avLst/>
                <a:gdLst>
                  <a:gd name="T0" fmla="*/ 2 w 2"/>
                  <a:gd name="T1" fmla="*/ 12 h 12"/>
                  <a:gd name="T2" fmla="*/ 0 w 2"/>
                  <a:gd name="T3" fmla="*/ 0 h 12"/>
                  <a:gd name="T4" fmla="*/ 2 w 2"/>
                  <a:gd name="T5" fmla="*/ 0 h 12"/>
                  <a:gd name="T6" fmla="*/ 2 w 2"/>
                  <a:gd name="T7" fmla="*/ 12 h 12"/>
                  <a:gd name="T8" fmla="*/ 2 w 2"/>
                  <a:gd name="T9" fmla="*/ 12 h 12"/>
                </a:gdLst>
                <a:ahLst/>
                <a:cxnLst>
                  <a:cxn ang="0">
                    <a:pos x="T0" y="T1"/>
                  </a:cxn>
                  <a:cxn ang="0">
                    <a:pos x="T2" y="T3"/>
                  </a:cxn>
                  <a:cxn ang="0">
                    <a:pos x="T4" y="T5"/>
                  </a:cxn>
                  <a:cxn ang="0">
                    <a:pos x="T6" y="T7"/>
                  </a:cxn>
                  <a:cxn ang="0">
                    <a:pos x="T8" y="T9"/>
                  </a:cxn>
                </a:cxnLst>
                <a:rect l="0" t="0" r="r" b="b"/>
                <a:pathLst>
                  <a:path w="2" h="12">
                    <a:moveTo>
                      <a:pt x="2" y="12"/>
                    </a:moveTo>
                    <a:lnTo>
                      <a:pt x="0" y="0"/>
                    </a:lnTo>
                    <a:lnTo>
                      <a:pt x="2" y="0"/>
                    </a:lnTo>
                    <a:lnTo>
                      <a:pt x="2" y="1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3" name="Freeform 456">
                <a:extLst>
                  <a:ext uri="{FF2B5EF4-FFF2-40B4-BE49-F238E27FC236}">
                    <a16:creationId xmlns:a16="http://schemas.microsoft.com/office/drawing/2014/main" id="{74E3F774-B29C-4A43-A65A-A4EAE33DD9B2}"/>
                  </a:ext>
                </a:extLst>
              </p:cNvPr>
              <p:cNvSpPr>
                <a:spLocks noEditPoints="1"/>
              </p:cNvSpPr>
              <p:nvPr/>
            </p:nvSpPr>
            <p:spPr bwMode="auto">
              <a:xfrm>
                <a:off x="5588" y="1498"/>
                <a:ext cx="55" cy="53"/>
              </a:xfrm>
              <a:custGeom>
                <a:avLst/>
                <a:gdLst>
                  <a:gd name="T0" fmla="*/ 17 w 55"/>
                  <a:gd name="T1" fmla="*/ 53 h 53"/>
                  <a:gd name="T2" fmla="*/ 17 w 55"/>
                  <a:gd name="T3" fmla="*/ 38 h 53"/>
                  <a:gd name="T4" fmla="*/ 2 w 55"/>
                  <a:gd name="T5" fmla="*/ 38 h 53"/>
                  <a:gd name="T6" fmla="*/ 12 w 55"/>
                  <a:gd name="T7" fmla="*/ 27 h 53"/>
                  <a:gd name="T8" fmla="*/ 0 w 55"/>
                  <a:gd name="T9" fmla="*/ 15 h 53"/>
                  <a:gd name="T10" fmla="*/ 17 w 55"/>
                  <a:gd name="T11" fmla="*/ 17 h 53"/>
                  <a:gd name="T12" fmla="*/ 17 w 55"/>
                  <a:gd name="T13" fmla="*/ 0 h 53"/>
                  <a:gd name="T14" fmla="*/ 29 w 55"/>
                  <a:gd name="T15" fmla="*/ 10 h 53"/>
                  <a:gd name="T16" fmla="*/ 41 w 55"/>
                  <a:gd name="T17" fmla="*/ 0 h 53"/>
                  <a:gd name="T18" fmla="*/ 41 w 55"/>
                  <a:gd name="T19" fmla="*/ 15 h 53"/>
                  <a:gd name="T20" fmla="*/ 55 w 55"/>
                  <a:gd name="T21" fmla="*/ 17 h 53"/>
                  <a:gd name="T22" fmla="*/ 48 w 55"/>
                  <a:gd name="T23" fmla="*/ 27 h 53"/>
                  <a:gd name="T24" fmla="*/ 53 w 55"/>
                  <a:gd name="T25" fmla="*/ 36 h 53"/>
                  <a:gd name="T26" fmla="*/ 38 w 55"/>
                  <a:gd name="T27" fmla="*/ 36 h 53"/>
                  <a:gd name="T28" fmla="*/ 38 w 55"/>
                  <a:gd name="T29" fmla="*/ 50 h 53"/>
                  <a:gd name="T30" fmla="*/ 29 w 55"/>
                  <a:gd name="T31" fmla="*/ 46 h 53"/>
                  <a:gd name="T32" fmla="*/ 17 w 55"/>
                  <a:gd name="T33" fmla="*/ 53 h 53"/>
                  <a:gd name="T34" fmla="*/ 5 w 55"/>
                  <a:gd name="T35" fmla="*/ 36 h 53"/>
                  <a:gd name="T36" fmla="*/ 17 w 55"/>
                  <a:gd name="T37" fmla="*/ 38 h 53"/>
                  <a:gd name="T38" fmla="*/ 19 w 55"/>
                  <a:gd name="T39" fmla="*/ 50 h 53"/>
                  <a:gd name="T40" fmla="*/ 29 w 55"/>
                  <a:gd name="T41" fmla="*/ 43 h 53"/>
                  <a:gd name="T42" fmla="*/ 36 w 55"/>
                  <a:gd name="T43" fmla="*/ 48 h 53"/>
                  <a:gd name="T44" fmla="*/ 36 w 55"/>
                  <a:gd name="T45" fmla="*/ 36 h 53"/>
                  <a:gd name="T46" fmla="*/ 50 w 55"/>
                  <a:gd name="T47" fmla="*/ 36 h 53"/>
                  <a:gd name="T48" fmla="*/ 45 w 55"/>
                  <a:gd name="T49" fmla="*/ 27 h 53"/>
                  <a:gd name="T50" fmla="*/ 53 w 55"/>
                  <a:gd name="T51" fmla="*/ 17 h 53"/>
                  <a:gd name="T52" fmla="*/ 38 w 55"/>
                  <a:gd name="T53" fmla="*/ 15 h 53"/>
                  <a:gd name="T54" fmla="*/ 38 w 55"/>
                  <a:gd name="T55" fmla="*/ 3 h 53"/>
                  <a:gd name="T56" fmla="*/ 29 w 55"/>
                  <a:gd name="T57" fmla="*/ 12 h 53"/>
                  <a:gd name="T58" fmla="*/ 19 w 55"/>
                  <a:gd name="T59" fmla="*/ 3 h 53"/>
                  <a:gd name="T60" fmla="*/ 19 w 55"/>
                  <a:gd name="T61" fmla="*/ 17 h 53"/>
                  <a:gd name="T62" fmla="*/ 5 w 55"/>
                  <a:gd name="T63" fmla="*/ 17 h 53"/>
                  <a:gd name="T64" fmla="*/ 14 w 55"/>
                  <a:gd name="T65" fmla="*/ 27 h 53"/>
                  <a:gd name="T66" fmla="*/ 5 w 55"/>
                  <a:gd name="T67" fmla="*/ 3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53">
                    <a:moveTo>
                      <a:pt x="17" y="53"/>
                    </a:moveTo>
                    <a:lnTo>
                      <a:pt x="17" y="38"/>
                    </a:lnTo>
                    <a:lnTo>
                      <a:pt x="2" y="38"/>
                    </a:lnTo>
                    <a:lnTo>
                      <a:pt x="12" y="27"/>
                    </a:lnTo>
                    <a:lnTo>
                      <a:pt x="0" y="15"/>
                    </a:lnTo>
                    <a:lnTo>
                      <a:pt x="17" y="17"/>
                    </a:lnTo>
                    <a:lnTo>
                      <a:pt x="17" y="0"/>
                    </a:lnTo>
                    <a:lnTo>
                      <a:pt x="29" y="10"/>
                    </a:lnTo>
                    <a:lnTo>
                      <a:pt x="41" y="0"/>
                    </a:lnTo>
                    <a:lnTo>
                      <a:pt x="41" y="15"/>
                    </a:lnTo>
                    <a:lnTo>
                      <a:pt x="55" y="17"/>
                    </a:lnTo>
                    <a:lnTo>
                      <a:pt x="48" y="27"/>
                    </a:lnTo>
                    <a:lnTo>
                      <a:pt x="53" y="36"/>
                    </a:lnTo>
                    <a:lnTo>
                      <a:pt x="38" y="36"/>
                    </a:lnTo>
                    <a:lnTo>
                      <a:pt x="38" y="50"/>
                    </a:lnTo>
                    <a:lnTo>
                      <a:pt x="29" y="46"/>
                    </a:lnTo>
                    <a:lnTo>
                      <a:pt x="17" y="53"/>
                    </a:lnTo>
                    <a:close/>
                    <a:moveTo>
                      <a:pt x="5" y="36"/>
                    </a:moveTo>
                    <a:lnTo>
                      <a:pt x="17" y="38"/>
                    </a:lnTo>
                    <a:lnTo>
                      <a:pt x="19" y="50"/>
                    </a:lnTo>
                    <a:lnTo>
                      <a:pt x="29" y="43"/>
                    </a:lnTo>
                    <a:lnTo>
                      <a:pt x="36" y="48"/>
                    </a:lnTo>
                    <a:lnTo>
                      <a:pt x="36" y="36"/>
                    </a:lnTo>
                    <a:lnTo>
                      <a:pt x="50" y="36"/>
                    </a:lnTo>
                    <a:lnTo>
                      <a:pt x="45" y="27"/>
                    </a:lnTo>
                    <a:lnTo>
                      <a:pt x="53" y="17"/>
                    </a:lnTo>
                    <a:lnTo>
                      <a:pt x="38" y="15"/>
                    </a:lnTo>
                    <a:lnTo>
                      <a:pt x="38" y="3"/>
                    </a:lnTo>
                    <a:lnTo>
                      <a:pt x="29" y="12"/>
                    </a:lnTo>
                    <a:lnTo>
                      <a:pt x="19" y="3"/>
                    </a:lnTo>
                    <a:lnTo>
                      <a:pt x="19" y="17"/>
                    </a:lnTo>
                    <a:lnTo>
                      <a:pt x="5" y="17"/>
                    </a:lnTo>
                    <a:lnTo>
                      <a:pt x="14" y="27"/>
                    </a:lnTo>
                    <a:lnTo>
                      <a:pt x="5" y="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4" name="Freeform 457">
                <a:extLst>
                  <a:ext uri="{FF2B5EF4-FFF2-40B4-BE49-F238E27FC236}">
                    <a16:creationId xmlns:a16="http://schemas.microsoft.com/office/drawing/2014/main" id="{021B9D6A-183A-4253-B791-F87E425E970A}"/>
                  </a:ext>
                </a:extLst>
              </p:cNvPr>
              <p:cNvSpPr>
                <a:spLocks noEditPoints="1"/>
              </p:cNvSpPr>
              <p:nvPr/>
            </p:nvSpPr>
            <p:spPr bwMode="auto">
              <a:xfrm>
                <a:off x="5767" y="2911"/>
                <a:ext cx="36" cy="17"/>
              </a:xfrm>
              <a:custGeom>
                <a:avLst/>
                <a:gdLst>
                  <a:gd name="T0" fmla="*/ 19 w 36"/>
                  <a:gd name="T1" fmla="*/ 17 h 17"/>
                  <a:gd name="T2" fmla="*/ 0 w 36"/>
                  <a:gd name="T3" fmla="*/ 7 h 17"/>
                  <a:gd name="T4" fmla="*/ 19 w 36"/>
                  <a:gd name="T5" fmla="*/ 0 h 17"/>
                  <a:gd name="T6" fmla="*/ 36 w 36"/>
                  <a:gd name="T7" fmla="*/ 7 h 17"/>
                  <a:gd name="T8" fmla="*/ 19 w 36"/>
                  <a:gd name="T9" fmla="*/ 17 h 17"/>
                  <a:gd name="T10" fmla="*/ 5 w 36"/>
                  <a:gd name="T11" fmla="*/ 7 h 17"/>
                  <a:gd name="T12" fmla="*/ 19 w 36"/>
                  <a:gd name="T13" fmla="*/ 15 h 17"/>
                  <a:gd name="T14" fmla="*/ 31 w 36"/>
                  <a:gd name="T15" fmla="*/ 7 h 17"/>
                  <a:gd name="T16" fmla="*/ 19 w 36"/>
                  <a:gd name="T17" fmla="*/ 3 h 17"/>
                  <a:gd name="T18" fmla="*/ 5 w 36"/>
                  <a:gd name="T1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7">
                    <a:moveTo>
                      <a:pt x="19" y="17"/>
                    </a:moveTo>
                    <a:lnTo>
                      <a:pt x="0" y="7"/>
                    </a:lnTo>
                    <a:lnTo>
                      <a:pt x="19" y="0"/>
                    </a:lnTo>
                    <a:lnTo>
                      <a:pt x="36" y="7"/>
                    </a:lnTo>
                    <a:lnTo>
                      <a:pt x="19" y="17"/>
                    </a:lnTo>
                    <a:close/>
                    <a:moveTo>
                      <a:pt x="5" y="7"/>
                    </a:moveTo>
                    <a:lnTo>
                      <a:pt x="19" y="15"/>
                    </a:lnTo>
                    <a:lnTo>
                      <a:pt x="31" y="7"/>
                    </a:lnTo>
                    <a:lnTo>
                      <a:pt x="19" y="3"/>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5" name="Rectangle 458">
                <a:extLst>
                  <a:ext uri="{FF2B5EF4-FFF2-40B4-BE49-F238E27FC236}">
                    <a16:creationId xmlns:a16="http://schemas.microsoft.com/office/drawing/2014/main" id="{4DFCB8C0-4D4F-4855-8687-6CACB9A52B73}"/>
                  </a:ext>
                </a:extLst>
              </p:cNvPr>
              <p:cNvSpPr>
                <a:spLocks noChangeArrowheads="1"/>
              </p:cNvSpPr>
              <p:nvPr/>
            </p:nvSpPr>
            <p:spPr bwMode="auto">
              <a:xfrm>
                <a:off x="5715" y="2866"/>
                <a:ext cx="2" cy="110"/>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6" name="Freeform 459">
                <a:extLst>
                  <a:ext uri="{FF2B5EF4-FFF2-40B4-BE49-F238E27FC236}">
                    <a16:creationId xmlns:a16="http://schemas.microsoft.com/office/drawing/2014/main" id="{6CF9FB8A-D8A6-4793-84EC-234CA854F3FC}"/>
                  </a:ext>
                </a:extLst>
              </p:cNvPr>
              <p:cNvSpPr>
                <a:spLocks noEditPoints="1"/>
              </p:cNvSpPr>
              <p:nvPr/>
            </p:nvSpPr>
            <p:spPr bwMode="auto">
              <a:xfrm>
                <a:off x="5707" y="2833"/>
                <a:ext cx="20" cy="35"/>
              </a:xfrm>
              <a:custGeom>
                <a:avLst/>
                <a:gdLst>
                  <a:gd name="T0" fmla="*/ 10 w 20"/>
                  <a:gd name="T1" fmla="*/ 35 h 35"/>
                  <a:gd name="T2" fmla="*/ 0 w 20"/>
                  <a:gd name="T3" fmla="*/ 19 h 35"/>
                  <a:gd name="T4" fmla="*/ 10 w 20"/>
                  <a:gd name="T5" fmla="*/ 0 h 35"/>
                  <a:gd name="T6" fmla="*/ 20 w 20"/>
                  <a:gd name="T7" fmla="*/ 19 h 35"/>
                  <a:gd name="T8" fmla="*/ 10 w 20"/>
                  <a:gd name="T9" fmla="*/ 35 h 35"/>
                  <a:gd name="T10" fmla="*/ 3 w 20"/>
                  <a:gd name="T11" fmla="*/ 19 h 35"/>
                  <a:gd name="T12" fmla="*/ 10 w 20"/>
                  <a:gd name="T13" fmla="*/ 31 h 35"/>
                  <a:gd name="T14" fmla="*/ 17 w 20"/>
                  <a:gd name="T15" fmla="*/ 19 h 35"/>
                  <a:gd name="T16" fmla="*/ 10 w 20"/>
                  <a:gd name="T17" fmla="*/ 5 h 35"/>
                  <a:gd name="T18" fmla="*/ 3 w 20"/>
                  <a:gd name="T19"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5">
                    <a:moveTo>
                      <a:pt x="10" y="35"/>
                    </a:moveTo>
                    <a:lnTo>
                      <a:pt x="0" y="19"/>
                    </a:lnTo>
                    <a:lnTo>
                      <a:pt x="10" y="0"/>
                    </a:lnTo>
                    <a:lnTo>
                      <a:pt x="20" y="19"/>
                    </a:lnTo>
                    <a:lnTo>
                      <a:pt x="10" y="35"/>
                    </a:lnTo>
                    <a:close/>
                    <a:moveTo>
                      <a:pt x="3" y="19"/>
                    </a:moveTo>
                    <a:lnTo>
                      <a:pt x="10" y="31"/>
                    </a:lnTo>
                    <a:lnTo>
                      <a:pt x="17" y="19"/>
                    </a:lnTo>
                    <a:lnTo>
                      <a:pt x="10" y="5"/>
                    </a:lnTo>
                    <a:lnTo>
                      <a:pt x="3"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7" name="Freeform 460">
                <a:extLst>
                  <a:ext uri="{FF2B5EF4-FFF2-40B4-BE49-F238E27FC236}">
                    <a16:creationId xmlns:a16="http://schemas.microsoft.com/office/drawing/2014/main" id="{AB91392A-1476-47E4-9DE1-4186171DBF03}"/>
                  </a:ext>
                </a:extLst>
              </p:cNvPr>
              <p:cNvSpPr>
                <a:spLocks/>
              </p:cNvSpPr>
              <p:nvPr/>
            </p:nvSpPr>
            <p:spPr bwMode="auto">
              <a:xfrm>
                <a:off x="5703" y="2861"/>
                <a:ext cx="14" cy="15"/>
              </a:xfrm>
              <a:custGeom>
                <a:avLst/>
                <a:gdLst>
                  <a:gd name="T0" fmla="*/ 14 w 14"/>
                  <a:gd name="T1" fmla="*/ 15 h 15"/>
                  <a:gd name="T2" fmla="*/ 0 w 14"/>
                  <a:gd name="T3" fmla="*/ 3 h 15"/>
                  <a:gd name="T4" fmla="*/ 2 w 14"/>
                  <a:gd name="T5" fmla="*/ 0 h 15"/>
                  <a:gd name="T6" fmla="*/ 14 w 14"/>
                  <a:gd name="T7" fmla="*/ 12 h 15"/>
                  <a:gd name="T8" fmla="*/ 14 w 14"/>
                  <a:gd name="T9" fmla="*/ 15 h 15"/>
                </a:gdLst>
                <a:ahLst/>
                <a:cxnLst>
                  <a:cxn ang="0">
                    <a:pos x="T0" y="T1"/>
                  </a:cxn>
                  <a:cxn ang="0">
                    <a:pos x="T2" y="T3"/>
                  </a:cxn>
                  <a:cxn ang="0">
                    <a:pos x="T4" y="T5"/>
                  </a:cxn>
                  <a:cxn ang="0">
                    <a:pos x="T6" y="T7"/>
                  </a:cxn>
                  <a:cxn ang="0">
                    <a:pos x="T8" y="T9"/>
                  </a:cxn>
                </a:cxnLst>
                <a:rect l="0" t="0" r="r" b="b"/>
                <a:pathLst>
                  <a:path w="14" h="15">
                    <a:moveTo>
                      <a:pt x="14" y="15"/>
                    </a:moveTo>
                    <a:lnTo>
                      <a:pt x="0" y="3"/>
                    </a:lnTo>
                    <a:lnTo>
                      <a:pt x="2" y="0"/>
                    </a:lnTo>
                    <a:lnTo>
                      <a:pt x="14"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8" name="Freeform 461">
                <a:extLst>
                  <a:ext uri="{FF2B5EF4-FFF2-40B4-BE49-F238E27FC236}">
                    <a16:creationId xmlns:a16="http://schemas.microsoft.com/office/drawing/2014/main" id="{2A510683-BC98-44CE-98A0-887B5F862541}"/>
                  </a:ext>
                </a:extLst>
              </p:cNvPr>
              <p:cNvSpPr>
                <a:spLocks/>
              </p:cNvSpPr>
              <p:nvPr/>
            </p:nvSpPr>
            <p:spPr bwMode="auto">
              <a:xfrm>
                <a:off x="5707" y="2880"/>
                <a:ext cx="10" cy="10"/>
              </a:xfrm>
              <a:custGeom>
                <a:avLst/>
                <a:gdLst>
                  <a:gd name="T0" fmla="*/ 10 w 10"/>
                  <a:gd name="T1" fmla="*/ 10 h 10"/>
                  <a:gd name="T2" fmla="*/ 0 w 10"/>
                  <a:gd name="T3" fmla="*/ 0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0"/>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89" name="Freeform 462">
                <a:extLst>
                  <a:ext uri="{FF2B5EF4-FFF2-40B4-BE49-F238E27FC236}">
                    <a16:creationId xmlns:a16="http://schemas.microsoft.com/office/drawing/2014/main" id="{29DE8EDF-72D9-4897-8B66-9E9E809325D0}"/>
                  </a:ext>
                </a:extLst>
              </p:cNvPr>
              <p:cNvSpPr>
                <a:spLocks/>
              </p:cNvSpPr>
              <p:nvPr/>
            </p:nvSpPr>
            <p:spPr bwMode="auto">
              <a:xfrm>
                <a:off x="5717" y="2861"/>
                <a:ext cx="12" cy="15"/>
              </a:xfrm>
              <a:custGeom>
                <a:avLst/>
                <a:gdLst>
                  <a:gd name="T0" fmla="*/ 0 w 12"/>
                  <a:gd name="T1" fmla="*/ 15 h 15"/>
                  <a:gd name="T2" fmla="*/ 0 w 12"/>
                  <a:gd name="T3" fmla="*/ 12 h 15"/>
                  <a:gd name="T4" fmla="*/ 12 w 12"/>
                  <a:gd name="T5" fmla="*/ 0 h 15"/>
                  <a:gd name="T6" fmla="*/ 12 w 12"/>
                  <a:gd name="T7" fmla="*/ 3 h 15"/>
                  <a:gd name="T8" fmla="*/ 0 w 12"/>
                  <a:gd name="T9" fmla="*/ 15 h 15"/>
                </a:gdLst>
                <a:ahLst/>
                <a:cxnLst>
                  <a:cxn ang="0">
                    <a:pos x="T0" y="T1"/>
                  </a:cxn>
                  <a:cxn ang="0">
                    <a:pos x="T2" y="T3"/>
                  </a:cxn>
                  <a:cxn ang="0">
                    <a:pos x="T4" y="T5"/>
                  </a:cxn>
                  <a:cxn ang="0">
                    <a:pos x="T6" y="T7"/>
                  </a:cxn>
                  <a:cxn ang="0">
                    <a:pos x="T8" y="T9"/>
                  </a:cxn>
                </a:cxnLst>
                <a:rect l="0" t="0" r="r" b="b"/>
                <a:pathLst>
                  <a:path w="12" h="15">
                    <a:moveTo>
                      <a:pt x="0" y="15"/>
                    </a:moveTo>
                    <a:lnTo>
                      <a:pt x="0" y="12"/>
                    </a:lnTo>
                    <a:lnTo>
                      <a:pt x="12" y="0"/>
                    </a:lnTo>
                    <a:lnTo>
                      <a:pt x="12" y="3"/>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0" name="Freeform 463">
                <a:extLst>
                  <a:ext uri="{FF2B5EF4-FFF2-40B4-BE49-F238E27FC236}">
                    <a16:creationId xmlns:a16="http://schemas.microsoft.com/office/drawing/2014/main" id="{546B823D-C996-4C1E-9EF5-8D0FA8B7F0EA}"/>
                  </a:ext>
                </a:extLst>
              </p:cNvPr>
              <p:cNvSpPr>
                <a:spLocks/>
              </p:cNvSpPr>
              <p:nvPr/>
            </p:nvSpPr>
            <p:spPr bwMode="auto">
              <a:xfrm>
                <a:off x="5717" y="2880"/>
                <a:ext cx="10" cy="10"/>
              </a:xfrm>
              <a:custGeom>
                <a:avLst/>
                <a:gdLst>
                  <a:gd name="T0" fmla="*/ 0 w 10"/>
                  <a:gd name="T1" fmla="*/ 10 h 10"/>
                  <a:gd name="T2" fmla="*/ 0 w 10"/>
                  <a:gd name="T3" fmla="*/ 8 h 10"/>
                  <a:gd name="T4" fmla="*/ 10 w 10"/>
                  <a:gd name="T5" fmla="*/ 0 h 10"/>
                  <a:gd name="T6" fmla="*/ 10 w 10"/>
                  <a:gd name="T7" fmla="*/ 0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0"/>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1" name="Freeform 464">
                <a:extLst>
                  <a:ext uri="{FF2B5EF4-FFF2-40B4-BE49-F238E27FC236}">
                    <a16:creationId xmlns:a16="http://schemas.microsoft.com/office/drawing/2014/main" id="{1B4AD93E-DDE5-4DE1-8FAD-BBB2EE573DEE}"/>
                  </a:ext>
                </a:extLst>
              </p:cNvPr>
              <p:cNvSpPr>
                <a:spLocks noEditPoints="1"/>
              </p:cNvSpPr>
              <p:nvPr/>
            </p:nvSpPr>
            <p:spPr bwMode="auto">
              <a:xfrm>
                <a:off x="5707" y="2971"/>
                <a:ext cx="20" cy="35"/>
              </a:xfrm>
              <a:custGeom>
                <a:avLst/>
                <a:gdLst>
                  <a:gd name="T0" fmla="*/ 10 w 20"/>
                  <a:gd name="T1" fmla="*/ 35 h 35"/>
                  <a:gd name="T2" fmla="*/ 0 w 20"/>
                  <a:gd name="T3" fmla="*/ 16 h 35"/>
                  <a:gd name="T4" fmla="*/ 10 w 20"/>
                  <a:gd name="T5" fmla="*/ 0 h 35"/>
                  <a:gd name="T6" fmla="*/ 20 w 20"/>
                  <a:gd name="T7" fmla="*/ 16 h 35"/>
                  <a:gd name="T8" fmla="*/ 10 w 20"/>
                  <a:gd name="T9" fmla="*/ 35 h 35"/>
                  <a:gd name="T10" fmla="*/ 3 w 20"/>
                  <a:gd name="T11" fmla="*/ 16 h 35"/>
                  <a:gd name="T12" fmla="*/ 10 w 20"/>
                  <a:gd name="T13" fmla="*/ 31 h 35"/>
                  <a:gd name="T14" fmla="*/ 17 w 20"/>
                  <a:gd name="T15" fmla="*/ 16 h 35"/>
                  <a:gd name="T16" fmla="*/ 10 w 20"/>
                  <a:gd name="T17" fmla="*/ 5 h 35"/>
                  <a:gd name="T18" fmla="*/ 3 w 20"/>
                  <a:gd name="T19"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5">
                    <a:moveTo>
                      <a:pt x="10" y="35"/>
                    </a:moveTo>
                    <a:lnTo>
                      <a:pt x="0" y="16"/>
                    </a:lnTo>
                    <a:lnTo>
                      <a:pt x="10" y="0"/>
                    </a:lnTo>
                    <a:lnTo>
                      <a:pt x="20" y="16"/>
                    </a:lnTo>
                    <a:lnTo>
                      <a:pt x="10" y="35"/>
                    </a:lnTo>
                    <a:close/>
                    <a:moveTo>
                      <a:pt x="3" y="16"/>
                    </a:moveTo>
                    <a:lnTo>
                      <a:pt x="10" y="31"/>
                    </a:lnTo>
                    <a:lnTo>
                      <a:pt x="17" y="16"/>
                    </a:lnTo>
                    <a:lnTo>
                      <a:pt x="10" y="5"/>
                    </a:lnTo>
                    <a:lnTo>
                      <a:pt x="3"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2" name="Freeform 465">
                <a:extLst>
                  <a:ext uri="{FF2B5EF4-FFF2-40B4-BE49-F238E27FC236}">
                    <a16:creationId xmlns:a16="http://schemas.microsoft.com/office/drawing/2014/main" id="{36145449-AC38-47BB-A094-09DAD2385435}"/>
                  </a:ext>
                </a:extLst>
              </p:cNvPr>
              <p:cNvSpPr>
                <a:spLocks/>
              </p:cNvSpPr>
              <p:nvPr/>
            </p:nvSpPr>
            <p:spPr bwMode="auto">
              <a:xfrm>
                <a:off x="5703" y="2964"/>
                <a:ext cx="14" cy="14"/>
              </a:xfrm>
              <a:custGeom>
                <a:avLst/>
                <a:gdLst>
                  <a:gd name="T0" fmla="*/ 2 w 14"/>
                  <a:gd name="T1" fmla="*/ 14 h 14"/>
                  <a:gd name="T2" fmla="*/ 0 w 14"/>
                  <a:gd name="T3" fmla="*/ 12 h 14"/>
                  <a:gd name="T4" fmla="*/ 14 w 14"/>
                  <a:gd name="T5" fmla="*/ 0 h 14"/>
                  <a:gd name="T6" fmla="*/ 14 w 14"/>
                  <a:gd name="T7" fmla="*/ 2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2"/>
                    </a:lnTo>
                    <a:lnTo>
                      <a:pt x="14" y="0"/>
                    </a:lnTo>
                    <a:lnTo>
                      <a:pt x="14"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3" name="Freeform 466">
                <a:extLst>
                  <a:ext uri="{FF2B5EF4-FFF2-40B4-BE49-F238E27FC236}">
                    <a16:creationId xmlns:a16="http://schemas.microsoft.com/office/drawing/2014/main" id="{627518DD-1D89-4DDD-B974-9CDF06CF726A}"/>
                  </a:ext>
                </a:extLst>
              </p:cNvPr>
              <p:cNvSpPr>
                <a:spLocks/>
              </p:cNvSpPr>
              <p:nvPr/>
            </p:nvSpPr>
            <p:spPr bwMode="auto">
              <a:xfrm>
                <a:off x="5707" y="2949"/>
                <a:ext cx="10" cy="10"/>
              </a:xfrm>
              <a:custGeom>
                <a:avLst/>
                <a:gdLst>
                  <a:gd name="T0" fmla="*/ 0 w 10"/>
                  <a:gd name="T1" fmla="*/ 10 h 10"/>
                  <a:gd name="T2" fmla="*/ 0 w 10"/>
                  <a:gd name="T3" fmla="*/ 8 h 10"/>
                  <a:gd name="T4" fmla="*/ 10 w 10"/>
                  <a:gd name="T5" fmla="*/ 0 h 10"/>
                  <a:gd name="T6" fmla="*/ 10 w 10"/>
                  <a:gd name="T7" fmla="*/ 3 h 10"/>
                  <a:gd name="T8" fmla="*/ 0 w 10"/>
                  <a:gd name="T9" fmla="*/ 10 h 10"/>
                </a:gdLst>
                <a:ahLst/>
                <a:cxnLst>
                  <a:cxn ang="0">
                    <a:pos x="T0" y="T1"/>
                  </a:cxn>
                  <a:cxn ang="0">
                    <a:pos x="T2" y="T3"/>
                  </a:cxn>
                  <a:cxn ang="0">
                    <a:pos x="T4" y="T5"/>
                  </a:cxn>
                  <a:cxn ang="0">
                    <a:pos x="T6" y="T7"/>
                  </a:cxn>
                  <a:cxn ang="0">
                    <a:pos x="T8" y="T9"/>
                  </a:cxn>
                </a:cxnLst>
                <a:rect l="0" t="0" r="r" b="b"/>
                <a:pathLst>
                  <a:path w="10" h="10">
                    <a:moveTo>
                      <a:pt x="0" y="10"/>
                    </a:moveTo>
                    <a:lnTo>
                      <a:pt x="0" y="8"/>
                    </a:lnTo>
                    <a:lnTo>
                      <a:pt x="10" y="0"/>
                    </a:lnTo>
                    <a:lnTo>
                      <a:pt x="10" y="3"/>
                    </a:lnTo>
                    <a:lnTo>
                      <a:pt x="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4" name="Freeform 467">
                <a:extLst>
                  <a:ext uri="{FF2B5EF4-FFF2-40B4-BE49-F238E27FC236}">
                    <a16:creationId xmlns:a16="http://schemas.microsoft.com/office/drawing/2014/main" id="{629A858B-E414-436E-A7DB-9F24E78E94E4}"/>
                  </a:ext>
                </a:extLst>
              </p:cNvPr>
              <p:cNvSpPr>
                <a:spLocks/>
              </p:cNvSpPr>
              <p:nvPr/>
            </p:nvSpPr>
            <p:spPr bwMode="auto">
              <a:xfrm>
                <a:off x="5717" y="2964"/>
                <a:ext cx="12" cy="14"/>
              </a:xfrm>
              <a:custGeom>
                <a:avLst/>
                <a:gdLst>
                  <a:gd name="T0" fmla="*/ 12 w 12"/>
                  <a:gd name="T1" fmla="*/ 14 h 14"/>
                  <a:gd name="T2" fmla="*/ 0 w 12"/>
                  <a:gd name="T3" fmla="*/ 2 h 14"/>
                  <a:gd name="T4" fmla="*/ 0 w 12"/>
                  <a:gd name="T5" fmla="*/ 0 h 14"/>
                  <a:gd name="T6" fmla="*/ 12 w 12"/>
                  <a:gd name="T7" fmla="*/ 12 h 14"/>
                  <a:gd name="T8" fmla="*/ 12 w 12"/>
                  <a:gd name="T9" fmla="*/ 14 h 14"/>
                </a:gdLst>
                <a:ahLst/>
                <a:cxnLst>
                  <a:cxn ang="0">
                    <a:pos x="T0" y="T1"/>
                  </a:cxn>
                  <a:cxn ang="0">
                    <a:pos x="T2" y="T3"/>
                  </a:cxn>
                  <a:cxn ang="0">
                    <a:pos x="T4" y="T5"/>
                  </a:cxn>
                  <a:cxn ang="0">
                    <a:pos x="T6" y="T7"/>
                  </a:cxn>
                  <a:cxn ang="0">
                    <a:pos x="T8" y="T9"/>
                  </a:cxn>
                </a:cxnLst>
                <a:rect l="0" t="0" r="r" b="b"/>
                <a:pathLst>
                  <a:path w="12" h="14">
                    <a:moveTo>
                      <a:pt x="12" y="14"/>
                    </a:moveTo>
                    <a:lnTo>
                      <a:pt x="0" y="2"/>
                    </a:lnTo>
                    <a:lnTo>
                      <a:pt x="0" y="0"/>
                    </a:lnTo>
                    <a:lnTo>
                      <a:pt x="12" y="12"/>
                    </a:lnTo>
                    <a:lnTo>
                      <a:pt x="1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5" name="Freeform 468">
                <a:extLst>
                  <a:ext uri="{FF2B5EF4-FFF2-40B4-BE49-F238E27FC236}">
                    <a16:creationId xmlns:a16="http://schemas.microsoft.com/office/drawing/2014/main" id="{8F34E5D6-A649-4B8B-8FB3-1050A299A7B6}"/>
                  </a:ext>
                </a:extLst>
              </p:cNvPr>
              <p:cNvSpPr>
                <a:spLocks/>
              </p:cNvSpPr>
              <p:nvPr/>
            </p:nvSpPr>
            <p:spPr bwMode="auto">
              <a:xfrm>
                <a:off x="5717" y="2949"/>
                <a:ext cx="10" cy="10"/>
              </a:xfrm>
              <a:custGeom>
                <a:avLst/>
                <a:gdLst>
                  <a:gd name="T0" fmla="*/ 10 w 10"/>
                  <a:gd name="T1" fmla="*/ 10 h 10"/>
                  <a:gd name="T2" fmla="*/ 0 w 10"/>
                  <a:gd name="T3" fmla="*/ 3 h 10"/>
                  <a:gd name="T4" fmla="*/ 0 w 10"/>
                  <a:gd name="T5" fmla="*/ 0 h 10"/>
                  <a:gd name="T6" fmla="*/ 10 w 10"/>
                  <a:gd name="T7" fmla="*/ 8 h 10"/>
                  <a:gd name="T8" fmla="*/ 10 w 10"/>
                  <a:gd name="T9" fmla="*/ 10 h 10"/>
                </a:gdLst>
                <a:ahLst/>
                <a:cxnLst>
                  <a:cxn ang="0">
                    <a:pos x="T0" y="T1"/>
                  </a:cxn>
                  <a:cxn ang="0">
                    <a:pos x="T2" y="T3"/>
                  </a:cxn>
                  <a:cxn ang="0">
                    <a:pos x="T4" y="T5"/>
                  </a:cxn>
                  <a:cxn ang="0">
                    <a:pos x="T6" y="T7"/>
                  </a:cxn>
                  <a:cxn ang="0">
                    <a:pos x="T8" y="T9"/>
                  </a:cxn>
                </a:cxnLst>
                <a:rect l="0" t="0" r="r" b="b"/>
                <a:pathLst>
                  <a:path w="10" h="10">
                    <a:moveTo>
                      <a:pt x="10" y="10"/>
                    </a:moveTo>
                    <a:lnTo>
                      <a:pt x="0" y="3"/>
                    </a:lnTo>
                    <a:lnTo>
                      <a:pt x="0" y="0"/>
                    </a:lnTo>
                    <a:lnTo>
                      <a:pt x="10" y="8"/>
                    </a:lnTo>
                    <a:lnTo>
                      <a:pt x="10"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6" name="Rectangle 469">
                <a:extLst>
                  <a:ext uri="{FF2B5EF4-FFF2-40B4-BE49-F238E27FC236}">
                    <a16:creationId xmlns:a16="http://schemas.microsoft.com/office/drawing/2014/main" id="{3C8A4486-1267-4B6F-9D71-10956ED1BAFA}"/>
                  </a:ext>
                </a:extLst>
              </p:cNvPr>
              <p:cNvSpPr>
                <a:spLocks noChangeArrowheads="1"/>
              </p:cNvSpPr>
              <p:nvPr/>
            </p:nvSpPr>
            <p:spPr bwMode="auto">
              <a:xfrm>
                <a:off x="5662" y="2918"/>
                <a:ext cx="110"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7" name="Freeform 470">
                <a:extLst>
                  <a:ext uri="{FF2B5EF4-FFF2-40B4-BE49-F238E27FC236}">
                    <a16:creationId xmlns:a16="http://schemas.microsoft.com/office/drawing/2014/main" id="{92E0AB25-9302-4779-8204-08960D1ED43E}"/>
                  </a:ext>
                </a:extLst>
              </p:cNvPr>
              <p:cNvSpPr>
                <a:spLocks noEditPoints="1"/>
              </p:cNvSpPr>
              <p:nvPr/>
            </p:nvSpPr>
            <p:spPr bwMode="auto">
              <a:xfrm>
                <a:off x="5631" y="2911"/>
                <a:ext cx="33" cy="17"/>
              </a:xfrm>
              <a:custGeom>
                <a:avLst/>
                <a:gdLst>
                  <a:gd name="T0" fmla="*/ 17 w 33"/>
                  <a:gd name="T1" fmla="*/ 17 h 17"/>
                  <a:gd name="T2" fmla="*/ 0 w 33"/>
                  <a:gd name="T3" fmla="*/ 7 h 17"/>
                  <a:gd name="T4" fmla="*/ 17 w 33"/>
                  <a:gd name="T5" fmla="*/ 0 h 17"/>
                  <a:gd name="T6" fmla="*/ 33 w 33"/>
                  <a:gd name="T7" fmla="*/ 7 h 17"/>
                  <a:gd name="T8" fmla="*/ 17 w 33"/>
                  <a:gd name="T9" fmla="*/ 17 h 17"/>
                  <a:gd name="T10" fmla="*/ 2 w 33"/>
                  <a:gd name="T11" fmla="*/ 7 h 17"/>
                  <a:gd name="T12" fmla="*/ 17 w 33"/>
                  <a:gd name="T13" fmla="*/ 15 h 17"/>
                  <a:gd name="T14" fmla="*/ 31 w 33"/>
                  <a:gd name="T15" fmla="*/ 7 h 17"/>
                  <a:gd name="T16" fmla="*/ 17 w 33"/>
                  <a:gd name="T17" fmla="*/ 3 h 17"/>
                  <a:gd name="T18" fmla="*/ 2 w 33"/>
                  <a:gd name="T19"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7">
                    <a:moveTo>
                      <a:pt x="17" y="17"/>
                    </a:moveTo>
                    <a:lnTo>
                      <a:pt x="0" y="7"/>
                    </a:lnTo>
                    <a:lnTo>
                      <a:pt x="17" y="0"/>
                    </a:lnTo>
                    <a:lnTo>
                      <a:pt x="33" y="7"/>
                    </a:lnTo>
                    <a:lnTo>
                      <a:pt x="17" y="17"/>
                    </a:lnTo>
                    <a:close/>
                    <a:moveTo>
                      <a:pt x="2" y="7"/>
                    </a:moveTo>
                    <a:lnTo>
                      <a:pt x="17" y="15"/>
                    </a:lnTo>
                    <a:lnTo>
                      <a:pt x="31" y="7"/>
                    </a:lnTo>
                    <a:lnTo>
                      <a:pt x="17"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8" name="Freeform 471">
                <a:extLst>
                  <a:ext uri="{FF2B5EF4-FFF2-40B4-BE49-F238E27FC236}">
                    <a16:creationId xmlns:a16="http://schemas.microsoft.com/office/drawing/2014/main" id="{513E9408-8572-4A11-9752-614FA038EE4C}"/>
                  </a:ext>
                </a:extLst>
              </p:cNvPr>
              <p:cNvSpPr>
                <a:spLocks/>
              </p:cNvSpPr>
              <p:nvPr/>
            </p:nvSpPr>
            <p:spPr bwMode="auto">
              <a:xfrm>
                <a:off x="5657" y="2918"/>
                <a:ext cx="15" cy="15"/>
              </a:xfrm>
              <a:custGeom>
                <a:avLst/>
                <a:gdLst>
                  <a:gd name="T0" fmla="*/ 3 w 15"/>
                  <a:gd name="T1" fmla="*/ 15 h 15"/>
                  <a:gd name="T2" fmla="*/ 0 w 15"/>
                  <a:gd name="T3" fmla="*/ 12 h 15"/>
                  <a:gd name="T4" fmla="*/ 15 w 15"/>
                  <a:gd name="T5" fmla="*/ 0 h 15"/>
                  <a:gd name="T6" fmla="*/ 15 w 15"/>
                  <a:gd name="T7" fmla="*/ 3 h 15"/>
                  <a:gd name="T8" fmla="*/ 3 w 15"/>
                  <a:gd name="T9" fmla="*/ 15 h 15"/>
                </a:gdLst>
                <a:ahLst/>
                <a:cxnLst>
                  <a:cxn ang="0">
                    <a:pos x="T0" y="T1"/>
                  </a:cxn>
                  <a:cxn ang="0">
                    <a:pos x="T2" y="T3"/>
                  </a:cxn>
                  <a:cxn ang="0">
                    <a:pos x="T4" y="T5"/>
                  </a:cxn>
                  <a:cxn ang="0">
                    <a:pos x="T6" y="T7"/>
                  </a:cxn>
                  <a:cxn ang="0">
                    <a:pos x="T8" y="T9"/>
                  </a:cxn>
                </a:cxnLst>
                <a:rect l="0" t="0" r="r" b="b"/>
                <a:pathLst>
                  <a:path w="15" h="15">
                    <a:moveTo>
                      <a:pt x="3" y="15"/>
                    </a:moveTo>
                    <a:lnTo>
                      <a:pt x="0" y="12"/>
                    </a:lnTo>
                    <a:lnTo>
                      <a:pt x="15" y="0"/>
                    </a:lnTo>
                    <a:lnTo>
                      <a:pt x="15" y="3"/>
                    </a:lnTo>
                    <a:lnTo>
                      <a:pt x="3"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99" name="Freeform 472">
                <a:extLst>
                  <a:ext uri="{FF2B5EF4-FFF2-40B4-BE49-F238E27FC236}">
                    <a16:creationId xmlns:a16="http://schemas.microsoft.com/office/drawing/2014/main" id="{B0D063E6-D956-4F64-9F2B-42B73FB1F6E9}"/>
                  </a:ext>
                </a:extLst>
              </p:cNvPr>
              <p:cNvSpPr>
                <a:spLocks/>
              </p:cNvSpPr>
              <p:nvPr/>
            </p:nvSpPr>
            <p:spPr bwMode="auto">
              <a:xfrm>
                <a:off x="5676" y="2918"/>
                <a:ext cx="10" cy="12"/>
              </a:xfrm>
              <a:custGeom>
                <a:avLst/>
                <a:gdLst>
                  <a:gd name="T0" fmla="*/ 3 w 10"/>
                  <a:gd name="T1" fmla="*/ 12 h 12"/>
                  <a:gd name="T2" fmla="*/ 0 w 10"/>
                  <a:gd name="T3" fmla="*/ 10 h 12"/>
                  <a:gd name="T4" fmla="*/ 10 w 10"/>
                  <a:gd name="T5" fmla="*/ 0 h 12"/>
                  <a:gd name="T6" fmla="*/ 10 w 10"/>
                  <a:gd name="T7" fmla="*/ 3 h 12"/>
                  <a:gd name="T8" fmla="*/ 3 w 10"/>
                  <a:gd name="T9" fmla="*/ 12 h 12"/>
                </a:gdLst>
                <a:ahLst/>
                <a:cxnLst>
                  <a:cxn ang="0">
                    <a:pos x="T0" y="T1"/>
                  </a:cxn>
                  <a:cxn ang="0">
                    <a:pos x="T2" y="T3"/>
                  </a:cxn>
                  <a:cxn ang="0">
                    <a:pos x="T4" y="T5"/>
                  </a:cxn>
                  <a:cxn ang="0">
                    <a:pos x="T6" y="T7"/>
                  </a:cxn>
                  <a:cxn ang="0">
                    <a:pos x="T8" y="T9"/>
                  </a:cxn>
                </a:cxnLst>
                <a:rect l="0" t="0" r="r" b="b"/>
                <a:pathLst>
                  <a:path w="10" h="12">
                    <a:moveTo>
                      <a:pt x="3" y="12"/>
                    </a:moveTo>
                    <a:lnTo>
                      <a:pt x="0" y="10"/>
                    </a:lnTo>
                    <a:lnTo>
                      <a:pt x="10" y="0"/>
                    </a:lnTo>
                    <a:lnTo>
                      <a:pt x="10" y="3"/>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0" name="Freeform 473">
                <a:extLst>
                  <a:ext uri="{FF2B5EF4-FFF2-40B4-BE49-F238E27FC236}">
                    <a16:creationId xmlns:a16="http://schemas.microsoft.com/office/drawing/2014/main" id="{45E5BC32-4039-4D63-B08E-3BEE3B60BE8B}"/>
                  </a:ext>
                </a:extLst>
              </p:cNvPr>
              <p:cNvSpPr>
                <a:spLocks/>
              </p:cNvSpPr>
              <p:nvPr/>
            </p:nvSpPr>
            <p:spPr bwMode="auto">
              <a:xfrm>
                <a:off x="5657" y="2907"/>
                <a:ext cx="15" cy="14"/>
              </a:xfrm>
              <a:custGeom>
                <a:avLst/>
                <a:gdLst>
                  <a:gd name="T0" fmla="*/ 15 w 15"/>
                  <a:gd name="T1" fmla="*/ 14 h 14"/>
                  <a:gd name="T2" fmla="*/ 0 w 15"/>
                  <a:gd name="T3" fmla="*/ 0 h 14"/>
                  <a:gd name="T4" fmla="*/ 3 w 15"/>
                  <a:gd name="T5" fmla="*/ 0 h 14"/>
                  <a:gd name="T6" fmla="*/ 15 w 15"/>
                  <a:gd name="T7" fmla="*/ 11 h 14"/>
                  <a:gd name="T8" fmla="*/ 15 w 15"/>
                  <a:gd name="T9" fmla="*/ 14 h 14"/>
                </a:gdLst>
                <a:ahLst/>
                <a:cxnLst>
                  <a:cxn ang="0">
                    <a:pos x="T0" y="T1"/>
                  </a:cxn>
                  <a:cxn ang="0">
                    <a:pos x="T2" y="T3"/>
                  </a:cxn>
                  <a:cxn ang="0">
                    <a:pos x="T4" y="T5"/>
                  </a:cxn>
                  <a:cxn ang="0">
                    <a:pos x="T6" y="T7"/>
                  </a:cxn>
                  <a:cxn ang="0">
                    <a:pos x="T8" y="T9"/>
                  </a:cxn>
                </a:cxnLst>
                <a:rect l="0" t="0" r="r" b="b"/>
                <a:pathLst>
                  <a:path w="15" h="14">
                    <a:moveTo>
                      <a:pt x="15" y="14"/>
                    </a:moveTo>
                    <a:lnTo>
                      <a:pt x="0" y="0"/>
                    </a:lnTo>
                    <a:lnTo>
                      <a:pt x="3" y="0"/>
                    </a:lnTo>
                    <a:lnTo>
                      <a:pt x="15" y="11"/>
                    </a:lnTo>
                    <a:lnTo>
                      <a:pt x="15"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1" name="Freeform 474">
                <a:extLst>
                  <a:ext uri="{FF2B5EF4-FFF2-40B4-BE49-F238E27FC236}">
                    <a16:creationId xmlns:a16="http://schemas.microsoft.com/office/drawing/2014/main" id="{F25A617D-3A95-455F-A910-3151AED250AF}"/>
                  </a:ext>
                </a:extLst>
              </p:cNvPr>
              <p:cNvSpPr>
                <a:spLocks/>
              </p:cNvSpPr>
              <p:nvPr/>
            </p:nvSpPr>
            <p:spPr bwMode="auto">
              <a:xfrm>
                <a:off x="5676" y="2909"/>
                <a:ext cx="10" cy="12"/>
              </a:xfrm>
              <a:custGeom>
                <a:avLst/>
                <a:gdLst>
                  <a:gd name="T0" fmla="*/ 10 w 10"/>
                  <a:gd name="T1" fmla="*/ 12 h 12"/>
                  <a:gd name="T2" fmla="*/ 0 w 10"/>
                  <a:gd name="T3" fmla="*/ 2 h 12"/>
                  <a:gd name="T4" fmla="*/ 3 w 10"/>
                  <a:gd name="T5" fmla="*/ 0 h 12"/>
                  <a:gd name="T6" fmla="*/ 10 w 10"/>
                  <a:gd name="T7" fmla="*/ 9 h 12"/>
                  <a:gd name="T8" fmla="*/ 10 w 10"/>
                  <a:gd name="T9" fmla="*/ 12 h 12"/>
                </a:gdLst>
                <a:ahLst/>
                <a:cxnLst>
                  <a:cxn ang="0">
                    <a:pos x="T0" y="T1"/>
                  </a:cxn>
                  <a:cxn ang="0">
                    <a:pos x="T2" y="T3"/>
                  </a:cxn>
                  <a:cxn ang="0">
                    <a:pos x="T4" y="T5"/>
                  </a:cxn>
                  <a:cxn ang="0">
                    <a:pos x="T6" y="T7"/>
                  </a:cxn>
                  <a:cxn ang="0">
                    <a:pos x="T8" y="T9"/>
                  </a:cxn>
                </a:cxnLst>
                <a:rect l="0" t="0" r="r" b="b"/>
                <a:pathLst>
                  <a:path w="10" h="12">
                    <a:moveTo>
                      <a:pt x="10" y="12"/>
                    </a:moveTo>
                    <a:lnTo>
                      <a:pt x="0" y="2"/>
                    </a:lnTo>
                    <a:lnTo>
                      <a:pt x="3" y="0"/>
                    </a:lnTo>
                    <a:lnTo>
                      <a:pt x="10" y="9"/>
                    </a:lnTo>
                    <a:lnTo>
                      <a:pt x="10"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2" name="Freeform 475">
                <a:extLst>
                  <a:ext uri="{FF2B5EF4-FFF2-40B4-BE49-F238E27FC236}">
                    <a16:creationId xmlns:a16="http://schemas.microsoft.com/office/drawing/2014/main" id="{C42479D2-8A13-45A9-BCF1-EB0E4B2B7C46}"/>
                  </a:ext>
                </a:extLst>
              </p:cNvPr>
              <p:cNvSpPr>
                <a:spLocks/>
              </p:cNvSpPr>
              <p:nvPr/>
            </p:nvSpPr>
            <p:spPr bwMode="auto">
              <a:xfrm>
                <a:off x="5760" y="2918"/>
                <a:ext cx="14" cy="15"/>
              </a:xfrm>
              <a:custGeom>
                <a:avLst/>
                <a:gdLst>
                  <a:gd name="T0" fmla="*/ 14 w 14"/>
                  <a:gd name="T1" fmla="*/ 15 h 15"/>
                  <a:gd name="T2" fmla="*/ 0 w 14"/>
                  <a:gd name="T3" fmla="*/ 3 h 15"/>
                  <a:gd name="T4" fmla="*/ 2 w 14"/>
                  <a:gd name="T5" fmla="*/ 0 h 15"/>
                  <a:gd name="T6" fmla="*/ 14 w 14"/>
                  <a:gd name="T7" fmla="*/ 12 h 15"/>
                  <a:gd name="T8" fmla="*/ 14 w 14"/>
                  <a:gd name="T9" fmla="*/ 15 h 15"/>
                </a:gdLst>
                <a:ahLst/>
                <a:cxnLst>
                  <a:cxn ang="0">
                    <a:pos x="T0" y="T1"/>
                  </a:cxn>
                  <a:cxn ang="0">
                    <a:pos x="T2" y="T3"/>
                  </a:cxn>
                  <a:cxn ang="0">
                    <a:pos x="T4" y="T5"/>
                  </a:cxn>
                  <a:cxn ang="0">
                    <a:pos x="T6" y="T7"/>
                  </a:cxn>
                  <a:cxn ang="0">
                    <a:pos x="T8" y="T9"/>
                  </a:cxn>
                </a:cxnLst>
                <a:rect l="0" t="0" r="r" b="b"/>
                <a:pathLst>
                  <a:path w="14" h="15">
                    <a:moveTo>
                      <a:pt x="14" y="15"/>
                    </a:moveTo>
                    <a:lnTo>
                      <a:pt x="0" y="3"/>
                    </a:lnTo>
                    <a:lnTo>
                      <a:pt x="2" y="0"/>
                    </a:lnTo>
                    <a:lnTo>
                      <a:pt x="14" y="12"/>
                    </a:lnTo>
                    <a:lnTo>
                      <a:pt x="14"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3" name="Freeform 476">
                <a:extLst>
                  <a:ext uri="{FF2B5EF4-FFF2-40B4-BE49-F238E27FC236}">
                    <a16:creationId xmlns:a16="http://schemas.microsoft.com/office/drawing/2014/main" id="{4F77A4D4-B4DE-4DBF-BF95-069A8D611A3F}"/>
                  </a:ext>
                </a:extLst>
              </p:cNvPr>
              <p:cNvSpPr>
                <a:spLocks/>
              </p:cNvSpPr>
              <p:nvPr/>
            </p:nvSpPr>
            <p:spPr bwMode="auto">
              <a:xfrm>
                <a:off x="5746" y="2918"/>
                <a:ext cx="9" cy="12"/>
              </a:xfrm>
              <a:custGeom>
                <a:avLst/>
                <a:gdLst>
                  <a:gd name="T0" fmla="*/ 9 w 9"/>
                  <a:gd name="T1" fmla="*/ 12 h 12"/>
                  <a:gd name="T2" fmla="*/ 0 w 9"/>
                  <a:gd name="T3" fmla="*/ 3 h 12"/>
                  <a:gd name="T4" fmla="*/ 2 w 9"/>
                  <a:gd name="T5" fmla="*/ 0 h 12"/>
                  <a:gd name="T6" fmla="*/ 9 w 9"/>
                  <a:gd name="T7" fmla="*/ 10 h 12"/>
                  <a:gd name="T8" fmla="*/ 9 w 9"/>
                  <a:gd name="T9" fmla="*/ 12 h 12"/>
                </a:gdLst>
                <a:ahLst/>
                <a:cxnLst>
                  <a:cxn ang="0">
                    <a:pos x="T0" y="T1"/>
                  </a:cxn>
                  <a:cxn ang="0">
                    <a:pos x="T2" y="T3"/>
                  </a:cxn>
                  <a:cxn ang="0">
                    <a:pos x="T4" y="T5"/>
                  </a:cxn>
                  <a:cxn ang="0">
                    <a:pos x="T6" y="T7"/>
                  </a:cxn>
                  <a:cxn ang="0">
                    <a:pos x="T8" y="T9"/>
                  </a:cxn>
                </a:cxnLst>
                <a:rect l="0" t="0" r="r" b="b"/>
                <a:pathLst>
                  <a:path w="9" h="12">
                    <a:moveTo>
                      <a:pt x="9" y="12"/>
                    </a:moveTo>
                    <a:lnTo>
                      <a:pt x="0" y="3"/>
                    </a:lnTo>
                    <a:lnTo>
                      <a:pt x="2" y="0"/>
                    </a:lnTo>
                    <a:lnTo>
                      <a:pt x="9" y="10"/>
                    </a:lnTo>
                    <a:lnTo>
                      <a:pt x="9"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4" name="Freeform 477">
                <a:extLst>
                  <a:ext uri="{FF2B5EF4-FFF2-40B4-BE49-F238E27FC236}">
                    <a16:creationId xmlns:a16="http://schemas.microsoft.com/office/drawing/2014/main" id="{EF7FFF31-8A98-4E35-9855-ABDF0EB25D3C}"/>
                  </a:ext>
                </a:extLst>
              </p:cNvPr>
              <p:cNvSpPr>
                <a:spLocks/>
              </p:cNvSpPr>
              <p:nvPr/>
            </p:nvSpPr>
            <p:spPr bwMode="auto">
              <a:xfrm>
                <a:off x="5760" y="2907"/>
                <a:ext cx="14" cy="14"/>
              </a:xfrm>
              <a:custGeom>
                <a:avLst/>
                <a:gdLst>
                  <a:gd name="T0" fmla="*/ 2 w 14"/>
                  <a:gd name="T1" fmla="*/ 14 h 14"/>
                  <a:gd name="T2" fmla="*/ 0 w 14"/>
                  <a:gd name="T3" fmla="*/ 11 h 14"/>
                  <a:gd name="T4" fmla="*/ 14 w 14"/>
                  <a:gd name="T5" fmla="*/ 0 h 14"/>
                  <a:gd name="T6" fmla="*/ 14 w 14"/>
                  <a:gd name="T7" fmla="*/ 0 h 14"/>
                  <a:gd name="T8" fmla="*/ 2 w 14"/>
                  <a:gd name="T9" fmla="*/ 14 h 14"/>
                </a:gdLst>
                <a:ahLst/>
                <a:cxnLst>
                  <a:cxn ang="0">
                    <a:pos x="T0" y="T1"/>
                  </a:cxn>
                  <a:cxn ang="0">
                    <a:pos x="T2" y="T3"/>
                  </a:cxn>
                  <a:cxn ang="0">
                    <a:pos x="T4" y="T5"/>
                  </a:cxn>
                  <a:cxn ang="0">
                    <a:pos x="T6" y="T7"/>
                  </a:cxn>
                  <a:cxn ang="0">
                    <a:pos x="T8" y="T9"/>
                  </a:cxn>
                </a:cxnLst>
                <a:rect l="0" t="0" r="r" b="b"/>
                <a:pathLst>
                  <a:path w="14" h="14">
                    <a:moveTo>
                      <a:pt x="2" y="14"/>
                    </a:moveTo>
                    <a:lnTo>
                      <a:pt x="0" y="11"/>
                    </a:lnTo>
                    <a:lnTo>
                      <a:pt x="14" y="0"/>
                    </a:lnTo>
                    <a:lnTo>
                      <a:pt x="14"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5" name="Freeform 478">
                <a:extLst>
                  <a:ext uri="{FF2B5EF4-FFF2-40B4-BE49-F238E27FC236}">
                    <a16:creationId xmlns:a16="http://schemas.microsoft.com/office/drawing/2014/main" id="{D4607D2C-A0F3-4A72-8DE8-5D6C88D735D2}"/>
                  </a:ext>
                </a:extLst>
              </p:cNvPr>
              <p:cNvSpPr>
                <a:spLocks/>
              </p:cNvSpPr>
              <p:nvPr/>
            </p:nvSpPr>
            <p:spPr bwMode="auto">
              <a:xfrm>
                <a:off x="5746" y="2909"/>
                <a:ext cx="9" cy="12"/>
              </a:xfrm>
              <a:custGeom>
                <a:avLst/>
                <a:gdLst>
                  <a:gd name="T0" fmla="*/ 2 w 9"/>
                  <a:gd name="T1" fmla="*/ 12 h 12"/>
                  <a:gd name="T2" fmla="*/ 0 w 9"/>
                  <a:gd name="T3" fmla="*/ 9 h 12"/>
                  <a:gd name="T4" fmla="*/ 9 w 9"/>
                  <a:gd name="T5" fmla="*/ 0 h 12"/>
                  <a:gd name="T6" fmla="*/ 9 w 9"/>
                  <a:gd name="T7" fmla="*/ 2 h 12"/>
                  <a:gd name="T8" fmla="*/ 2 w 9"/>
                  <a:gd name="T9" fmla="*/ 12 h 12"/>
                </a:gdLst>
                <a:ahLst/>
                <a:cxnLst>
                  <a:cxn ang="0">
                    <a:pos x="T0" y="T1"/>
                  </a:cxn>
                  <a:cxn ang="0">
                    <a:pos x="T2" y="T3"/>
                  </a:cxn>
                  <a:cxn ang="0">
                    <a:pos x="T4" y="T5"/>
                  </a:cxn>
                  <a:cxn ang="0">
                    <a:pos x="T6" y="T7"/>
                  </a:cxn>
                  <a:cxn ang="0">
                    <a:pos x="T8" y="T9"/>
                  </a:cxn>
                </a:cxnLst>
                <a:rect l="0" t="0" r="r" b="b"/>
                <a:pathLst>
                  <a:path w="9" h="12">
                    <a:moveTo>
                      <a:pt x="2" y="12"/>
                    </a:moveTo>
                    <a:lnTo>
                      <a:pt x="0" y="9"/>
                    </a:lnTo>
                    <a:lnTo>
                      <a:pt x="9" y="0"/>
                    </a:lnTo>
                    <a:lnTo>
                      <a:pt x="9"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6" name="Freeform 479">
                <a:extLst>
                  <a:ext uri="{FF2B5EF4-FFF2-40B4-BE49-F238E27FC236}">
                    <a16:creationId xmlns:a16="http://schemas.microsoft.com/office/drawing/2014/main" id="{5E18BAA8-FCDB-4455-B0AC-4268DC6F0AC0}"/>
                  </a:ext>
                </a:extLst>
              </p:cNvPr>
              <p:cNvSpPr>
                <a:spLocks/>
              </p:cNvSpPr>
              <p:nvPr/>
            </p:nvSpPr>
            <p:spPr bwMode="auto">
              <a:xfrm>
                <a:off x="5676" y="2880"/>
                <a:ext cx="82" cy="79"/>
              </a:xfrm>
              <a:custGeom>
                <a:avLst/>
                <a:gdLst>
                  <a:gd name="T0" fmla="*/ 79 w 82"/>
                  <a:gd name="T1" fmla="*/ 79 h 79"/>
                  <a:gd name="T2" fmla="*/ 0 w 82"/>
                  <a:gd name="T3" fmla="*/ 3 h 79"/>
                  <a:gd name="T4" fmla="*/ 3 w 82"/>
                  <a:gd name="T5" fmla="*/ 0 h 79"/>
                  <a:gd name="T6" fmla="*/ 82 w 82"/>
                  <a:gd name="T7" fmla="*/ 79 h 79"/>
                  <a:gd name="T8" fmla="*/ 79 w 82"/>
                  <a:gd name="T9" fmla="*/ 79 h 79"/>
                </a:gdLst>
                <a:ahLst/>
                <a:cxnLst>
                  <a:cxn ang="0">
                    <a:pos x="T0" y="T1"/>
                  </a:cxn>
                  <a:cxn ang="0">
                    <a:pos x="T2" y="T3"/>
                  </a:cxn>
                  <a:cxn ang="0">
                    <a:pos x="T4" y="T5"/>
                  </a:cxn>
                  <a:cxn ang="0">
                    <a:pos x="T6" y="T7"/>
                  </a:cxn>
                  <a:cxn ang="0">
                    <a:pos x="T8" y="T9"/>
                  </a:cxn>
                </a:cxnLst>
                <a:rect l="0" t="0" r="r" b="b"/>
                <a:pathLst>
                  <a:path w="82" h="79">
                    <a:moveTo>
                      <a:pt x="79" y="79"/>
                    </a:moveTo>
                    <a:lnTo>
                      <a:pt x="0" y="3"/>
                    </a:lnTo>
                    <a:lnTo>
                      <a:pt x="3" y="0"/>
                    </a:lnTo>
                    <a:lnTo>
                      <a:pt x="82" y="79"/>
                    </a:lnTo>
                    <a:lnTo>
                      <a:pt x="79"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7" name="Freeform 480">
                <a:extLst>
                  <a:ext uri="{FF2B5EF4-FFF2-40B4-BE49-F238E27FC236}">
                    <a16:creationId xmlns:a16="http://schemas.microsoft.com/office/drawing/2014/main" id="{ABC37DD0-323A-4F91-B743-06F0C452A720}"/>
                  </a:ext>
                </a:extLst>
              </p:cNvPr>
              <p:cNvSpPr>
                <a:spLocks noEditPoints="1"/>
              </p:cNvSpPr>
              <p:nvPr/>
            </p:nvSpPr>
            <p:spPr bwMode="auto">
              <a:xfrm>
                <a:off x="5655" y="2859"/>
                <a:ext cx="26" cy="24"/>
              </a:xfrm>
              <a:custGeom>
                <a:avLst/>
                <a:gdLst>
                  <a:gd name="T0" fmla="*/ 26 w 26"/>
                  <a:gd name="T1" fmla="*/ 24 h 24"/>
                  <a:gd name="T2" fmla="*/ 7 w 26"/>
                  <a:gd name="T3" fmla="*/ 19 h 24"/>
                  <a:gd name="T4" fmla="*/ 0 w 26"/>
                  <a:gd name="T5" fmla="*/ 0 h 24"/>
                  <a:gd name="T6" fmla="*/ 19 w 26"/>
                  <a:gd name="T7" fmla="*/ 5 h 24"/>
                  <a:gd name="T8" fmla="*/ 26 w 26"/>
                  <a:gd name="T9" fmla="*/ 24 h 24"/>
                  <a:gd name="T10" fmla="*/ 7 w 26"/>
                  <a:gd name="T11" fmla="*/ 17 h 24"/>
                  <a:gd name="T12" fmla="*/ 21 w 26"/>
                  <a:gd name="T13" fmla="*/ 21 h 24"/>
                  <a:gd name="T14" fmla="*/ 17 w 26"/>
                  <a:gd name="T15" fmla="*/ 7 h 24"/>
                  <a:gd name="T16" fmla="*/ 2 w 26"/>
                  <a:gd name="T17" fmla="*/ 2 h 24"/>
                  <a:gd name="T18" fmla="*/ 7 w 26"/>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26" y="24"/>
                    </a:moveTo>
                    <a:lnTo>
                      <a:pt x="7" y="19"/>
                    </a:lnTo>
                    <a:lnTo>
                      <a:pt x="0" y="0"/>
                    </a:lnTo>
                    <a:lnTo>
                      <a:pt x="19" y="5"/>
                    </a:lnTo>
                    <a:lnTo>
                      <a:pt x="26" y="24"/>
                    </a:lnTo>
                    <a:close/>
                    <a:moveTo>
                      <a:pt x="7" y="17"/>
                    </a:moveTo>
                    <a:lnTo>
                      <a:pt x="21" y="21"/>
                    </a:lnTo>
                    <a:lnTo>
                      <a:pt x="17" y="7"/>
                    </a:lnTo>
                    <a:lnTo>
                      <a:pt x="2" y="2"/>
                    </a:lnTo>
                    <a:lnTo>
                      <a:pt x="7"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8" name="Rectangle 481">
                <a:extLst>
                  <a:ext uri="{FF2B5EF4-FFF2-40B4-BE49-F238E27FC236}">
                    <a16:creationId xmlns:a16="http://schemas.microsoft.com/office/drawing/2014/main" id="{6418C00C-0ECE-4791-9A55-CE897D8A0A1B}"/>
                  </a:ext>
                </a:extLst>
              </p:cNvPr>
              <p:cNvSpPr>
                <a:spLocks noChangeArrowheads="1"/>
              </p:cNvSpPr>
              <p:nvPr/>
            </p:nvSpPr>
            <p:spPr bwMode="auto">
              <a:xfrm>
                <a:off x="5667" y="2888"/>
                <a:ext cx="17" cy="1"/>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09" name="Freeform 482">
                <a:extLst>
                  <a:ext uri="{FF2B5EF4-FFF2-40B4-BE49-F238E27FC236}">
                    <a16:creationId xmlns:a16="http://schemas.microsoft.com/office/drawing/2014/main" id="{DD0289D9-7FF0-4F05-90A7-6A53312C6B60}"/>
                  </a:ext>
                </a:extLst>
              </p:cNvPr>
              <p:cNvSpPr>
                <a:spLocks/>
              </p:cNvSpPr>
              <p:nvPr/>
            </p:nvSpPr>
            <p:spPr bwMode="auto">
              <a:xfrm>
                <a:off x="5681" y="2897"/>
                <a:ext cx="15" cy="2"/>
              </a:xfrm>
              <a:custGeom>
                <a:avLst/>
                <a:gdLst>
                  <a:gd name="T0" fmla="*/ 3 w 15"/>
                  <a:gd name="T1" fmla="*/ 2 h 2"/>
                  <a:gd name="T2" fmla="*/ 0 w 15"/>
                  <a:gd name="T3" fmla="*/ 0 h 2"/>
                  <a:gd name="T4" fmla="*/ 15 w 15"/>
                  <a:gd name="T5" fmla="*/ 0 h 2"/>
                  <a:gd name="T6" fmla="*/ 15 w 15"/>
                  <a:gd name="T7" fmla="*/ 2 h 2"/>
                  <a:gd name="T8" fmla="*/ 3 w 15"/>
                  <a:gd name="T9" fmla="*/ 2 h 2"/>
                </a:gdLst>
                <a:ahLst/>
                <a:cxnLst>
                  <a:cxn ang="0">
                    <a:pos x="T0" y="T1"/>
                  </a:cxn>
                  <a:cxn ang="0">
                    <a:pos x="T2" y="T3"/>
                  </a:cxn>
                  <a:cxn ang="0">
                    <a:pos x="T4" y="T5"/>
                  </a:cxn>
                  <a:cxn ang="0">
                    <a:pos x="T6" y="T7"/>
                  </a:cxn>
                  <a:cxn ang="0">
                    <a:pos x="T8" y="T9"/>
                  </a:cxn>
                </a:cxnLst>
                <a:rect l="0" t="0" r="r" b="b"/>
                <a:pathLst>
                  <a:path w="15" h="2">
                    <a:moveTo>
                      <a:pt x="3" y="2"/>
                    </a:moveTo>
                    <a:lnTo>
                      <a:pt x="0" y="0"/>
                    </a:lnTo>
                    <a:lnTo>
                      <a:pt x="15" y="0"/>
                    </a:lnTo>
                    <a:lnTo>
                      <a:pt x="15" y="2"/>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0" name="Rectangle 483">
                <a:extLst>
                  <a:ext uri="{FF2B5EF4-FFF2-40B4-BE49-F238E27FC236}">
                    <a16:creationId xmlns:a16="http://schemas.microsoft.com/office/drawing/2014/main" id="{47B1F980-62E4-4F36-8221-A2AA7989B066}"/>
                  </a:ext>
                </a:extLst>
              </p:cNvPr>
              <p:cNvSpPr>
                <a:spLocks noChangeArrowheads="1"/>
              </p:cNvSpPr>
              <p:nvPr/>
            </p:nvSpPr>
            <p:spPr bwMode="auto">
              <a:xfrm>
                <a:off x="5684" y="2871"/>
                <a:ext cx="2" cy="1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1" name="Freeform 484">
                <a:extLst>
                  <a:ext uri="{FF2B5EF4-FFF2-40B4-BE49-F238E27FC236}">
                    <a16:creationId xmlns:a16="http://schemas.microsoft.com/office/drawing/2014/main" id="{02992845-6402-4D2D-AD44-9622ED9220D9}"/>
                  </a:ext>
                </a:extLst>
              </p:cNvPr>
              <p:cNvSpPr>
                <a:spLocks/>
              </p:cNvSpPr>
              <p:nvPr/>
            </p:nvSpPr>
            <p:spPr bwMode="auto">
              <a:xfrm>
                <a:off x="5693" y="2885"/>
                <a:ext cx="5" cy="12"/>
              </a:xfrm>
              <a:custGeom>
                <a:avLst/>
                <a:gdLst>
                  <a:gd name="T0" fmla="*/ 3 w 5"/>
                  <a:gd name="T1" fmla="*/ 12 h 12"/>
                  <a:gd name="T2" fmla="*/ 0 w 5"/>
                  <a:gd name="T3" fmla="*/ 12 h 12"/>
                  <a:gd name="T4" fmla="*/ 3 w 5"/>
                  <a:gd name="T5" fmla="*/ 0 h 12"/>
                  <a:gd name="T6" fmla="*/ 5 w 5"/>
                  <a:gd name="T7" fmla="*/ 0 h 12"/>
                  <a:gd name="T8" fmla="*/ 3 w 5"/>
                  <a:gd name="T9" fmla="*/ 12 h 12"/>
                </a:gdLst>
                <a:ahLst/>
                <a:cxnLst>
                  <a:cxn ang="0">
                    <a:pos x="T0" y="T1"/>
                  </a:cxn>
                  <a:cxn ang="0">
                    <a:pos x="T2" y="T3"/>
                  </a:cxn>
                  <a:cxn ang="0">
                    <a:pos x="T4" y="T5"/>
                  </a:cxn>
                  <a:cxn ang="0">
                    <a:pos x="T6" y="T7"/>
                  </a:cxn>
                  <a:cxn ang="0">
                    <a:pos x="T8" y="T9"/>
                  </a:cxn>
                </a:cxnLst>
                <a:rect l="0" t="0" r="r" b="b"/>
                <a:pathLst>
                  <a:path w="5" h="12">
                    <a:moveTo>
                      <a:pt x="3" y="12"/>
                    </a:moveTo>
                    <a:lnTo>
                      <a:pt x="0" y="12"/>
                    </a:lnTo>
                    <a:lnTo>
                      <a:pt x="3" y="0"/>
                    </a:lnTo>
                    <a:lnTo>
                      <a:pt x="5" y="0"/>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2" name="Freeform 485">
                <a:extLst>
                  <a:ext uri="{FF2B5EF4-FFF2-40B4-BE49-F238E27FC236}">
                    <a16:creationId xmlns:a16="http://schemas.microsoft.com/office/drawing/2014/main" id="{4BE288FD-536B-4E02-98C7-1A994E265DAF}"/>
                  </a:ext>
                </a:extLst>
              </p:cNvPr>
              <p:cNvSpPr>
                <a:spLocks noEditPoints="1"/>
              </p:cNvSpPr>
              <p:nvPr/>
            </p:nvSpPr>
            <p:spPr bwMode="auto">
              <a:xfrm>
                <a:off x="5753" y="2957"/>
                <a:ext cx="24" cy="23"/>
              </a:xfrm>
              <a:custGeom>
                <a:avLst/>
                <a:gdLst>
                  <a:gd name="T0" fmla="*/ 24 w 24"/>
                  <a:gd name="T1" fmla="*/ 23 h 23"/>
                  <a:gd name="T2" fmla="*/ 7 w 24"/>
                  <a:gd name="T3" fmla="*/ 16 h 23"/>
                  <a:gd name="T4" fmla="*/ 0 w 24"/>
                  <a:gd name="T5" fmla="*/ 0 h 23"/>
                  <a:gd name="T6" fmla="*/ 19 w 24"/>
                  <a:gd name="T7" fmla="*/ 4 h 23"/>
                  <a:gd name="T8" fmla="*/ 24 w 24"/>
                  <a:gd name="T9" fmla="*/ 23 h 23"/>
                  <a:gd name="T10" fmla="*/ 7 w 24"/>
                  <a:gd name="T11" fmla="*/ 16 h 23"/>
                  <a:gd name="T12" fmla="*/ 21 w 24"/>
                  <a:gd name="T13" fmla="*/ 21 h 23"/>
                  <a:gd name="T14" fmla="*/ 17 w 24"/>
                  <a:gd name="T15" fmla="*/ 7 h 23"/>
                  <a:gd name="T16" fmla="*/ 2 w 24"/>
                  <a:gd name="T17" fmla="*/ 2 h 23"/>
                  <a:gd name="T18" fmla="*/ 7 w 24"/>
                  <a:gd name="T1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24" y="23"/>
                    </a:moveTo>
                    <a:lnTo>
                      <a:pt x="7" y="16"/>
                    </a:lnTo>
                    <a:lnTo>
                      <a:pt x="0" y="0"/>
                    </a:lnTo>
                    <a:lnTo>
                      <a:pt x="19" y="4"/>
                    </a:lnTo>
                    <a:lnTo>
                      <a:pt x="24" y="23"/>
                    </a:lnTo>
                    <a:close/>
                    <a:moveTo>
                      <a:pt x="7" y="16"/>
                    </a:moveTo>
                    <a:lnTo>
                      <a:pt x="21" y="21"/>
                    </a:lnTo>
                    <a:lnTo>
                      <a:pt x="17" y="7"/>
                    </a:lnTo>
                    <a:lnTo>
                      <a:pt x="2" y="2"/>
                    </a:lnTo>
                    <a:lnTo>
                      <a:pt x="7"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3" name="Rectangle 486">
                <a:extLst>
                  <a:ext uri="{FF2B5EF4-FFF2-40B4-BE49-F238E27FC236}">
                    <a16:creationId xmlns:a16="http://schemas.microsoft.com/office/drawing/2014/main" id="{EDEBD98D-957A-4F82-A824-20B5010F3439}"/>
                  </a:ext>
                </a:extLst>
              </p:cNvPr>
              <p:cNvSpPr>
                <a:spLocks noChangeArrowheads="1"/>
              </p:cNvSpPr>
              <p:nvPr/>
            </p:nvSpPr>
            <p:spPr bwMode="auto">
              <a:xfrm>
                <a:off x="5748" y="2952"/>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4" name="Freeform 487">
                <a:extLst>
                  <a:ext uri="{FF2B5EF4-FFF2-40B4-BE49-F238E27FC236}">
                    <a16:creationId xmlns:a16="http://schemas.microsoft.com/office/drawing/2014/main" id="{7C26072B-D59A-44B1-B553-BAFC4358E25A}"/>
                  </a:ext>
                </a:extLst>
              </p:cNvPr>
              <p:cNvSpPr>
                <a:spLocks/>
              </p:cNvSpPr>
              <p:nvPr/>
            </p:nvSpPr>
            <p:spPr bwMode="auto">
              <a:xfrm>
                <a:off x="5736" y="2942"/>
                <a:ext cx="3" cy="12"/>
              </a:xfrm>
              <a:custGeom>
                <a:avLst/>
                <a:gdLst>
                  <a:gd name="T0" fmla="*/ 3 w 3"/>
                  <a:gd name="T1" fmla="*/ 12 h 12"/>
                  <a:gd name="T2" fmla="*/ 0 w 3"/>
                  <a:gd name="T3" fmla="*/ 12 h 12"/>
                  <a:gd name="T4" fmla="*/ 3 w 3"/>
                  <a:gd name="T5" fmla="*/ 0 h 12"/>
                  <a:gd name="T6" fmla="*/ 3 w 3"/>
                  <a:gd name="T7" fmla="*/ 0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0" y="12"/>
                    </a:lnTo>
                    <a:lnTo>
                      <a:pt x="3" y="0"/>
                    </a:lnTo>
                    <a:lnTo>
                      <a:pt x="3" y="0"/>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5" name="Rectangle 488">
                <a:extLst>
                  <a:ext uri="{FF2B5EF4-FFF2-40B4-BE49-F238E27FC236}">
                    <a16:creationId xmlns:a16="http://schemas.microsoft.com/office/drawing/2014/main" id="{7E2F70CA-CF34-4EA7-B85D-92032ACA1E16}"/>
                  </a:ext>
                </a:extLst>
              </p:cNvPr>
              <p:cNvSpPr>
                <a:spLocks noChangeArrowheads="1"/>
              </p:cNvSpPr>
              <p:nvPr/>
            </p:nvSpPr>
            <p:spPr bwMode="auto">
              <a:xfrm>
                <a:off x="5748" y="2949"/>
                <a:ext cx="19"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6" name="Freeform 489">
                <a:extLst>
                  <a:ext uri="{FF2B5EF4-FFF2-40B4-BE49-F238E27FC236}">
                    <a16:creationId xmlns:a16="http://schemas.microsoft.com/office/drawing/2014/main" id="{5B9533FA-4910-439F-898D-941A05D93F03}"/>
                  </a:ext>
                </a:extLst>
              </p:cNvPr>
              <p:cNvSpPr>
                <a:spLocks/>
              </p:cNvSpPr>
              <p:nvPr/>
            </p:nvSpPr>
            <p:spPr bwMode="auto">
              <a:xfrm>
                <a:off x="5739" y="2940"/>
                <a:ext cx="11" cy="2"/>
              </a:xfrm>
              <a:custGeom>
                <a:avLst/>
                <a:gdLst>
                  <a:gd name="T0" fmla="*/ 0 w 11"/>
                  <a:gd name="T1" fmla="*/ 2 h 2"/>
                  <a:gd name="T2" fmla="*/ 0 w 11"/>
                  <a:gd name="T3" fmla="*/ 0 h 2"/>
                  <a:gd name="T4" fmla="*/ 11 w 11"/>
                  <a:gd name="T5" fmla="*/ 0 h 2"/>
                  <a:gd name="T6" fmla="*/ 11 w 11"/>
                  <a:gd name="T7" fmla="*/ 0 h 2"/>
                  <a:gd name="T8" fmla="*/ 0 w 11"/>
                  <a:gd name="T9" fmla="*/ 2 h 2"/>
                </a:gdLst>
                <a:ahLst/>
                <a:cxnLst>
                  <a:cxn ang="0">
                    <a:pos x="T0" y="T1"/>
                  </a:cxn>
                  <a:cxn ang="0">
                    <a:pos x="T2" y="T3"/>
                  </a:cxn>
                  <a:cxn ang="0">
                    <a:pos x="T4" y="T5"/>
                  </a:cxn>
                  <a:cxn ang="0">
                    <a:pos x="T6" y="T7"/>
                  </a:cxn>
                  <a:cxn ang="0">
                    <a:pos x="T8" y="T9"/>
                  </a:cxn>
                </a:cxnLst>
                <a:rect l="0" t="0" r="r" b="b"/>
                <a:pathLst>
                  <a:path w="11" h="2">
                    <a:moveTo>
                      <a:pt x="0" y="2"/>
                    </a:moveTo>
                    <a:lnTo>
                      <a:pt x="0" y="0"/>
                    </a:lnTo>
                    <a:lnTo>
                      <a:pt x="11" y="0"/>
                    </a:lnTo>
                    <a:lnTo>
                      <a:pt x="11" y="0"/>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7" name="Freeform 490">
                <a:extLst>
                  <a:ext uri="{FF2B5EF4-FFF2-40B4-BE49-F238E27FC236}">
                    <a16:creationId xmlns:a16="http://schemas.microsoft.com/office/drawing/2014/main" id="{57616C39-43A8-472F-AAC0-2C0F4381FC0D}"/>
                  </a:ext>
                </a:extLst>
              </p:cNvPr>
              <p:cNvSpPr>
                <a:spLocks/>
              </p:cNvSpPr>
              <p:nvPr/>
            </p:nvSpPr>
            <p:spPr bwMode="auto">
              <a:xfrm>
                <a:off x="5676" y="2880"/>
                <a:ext cx="82" cy="79"/>
              </a:xfrm>
              <a:custGeom>
                <a:avLst/>
                <a:gdLst>
                  <a:gd name="T0" fmla="*/ 3 w 82"/>
                  <a:gd name="T1" fmla="*/ 79 h 79"/>
                  <a:gd name="T2" fmla="*/ 0 w 82"/>
                  <a:gd name="T3" fmla="*/ 77 h 79"/>
                  <a:gd name="T4" fmla="*/ 79 w 82"/>
                  <a:gd name="T5" fmla="*/ 0 h 79"/>
                  <a:gd name="T6" fmla="*/ 82 w 82"/>
                  <a:gd name="T7" fmla="*/ 0 h 79"/>
                  <a:gd name="T8" fmla="*/ 3 w 82"/>
                  <a:gd name="T9" fmla="*/ 79 h 79"/>
                </a:gdLst>
                <a:ahLst/>
                <a:cxnLst>
                  <a:cxn ang="0">
                    <a:pos x="T0" y="T1"/>
                  </a:cxn>
                  <a:cxn ang="0">
                    <a:pos x="T2" y="T3"/>
                  </a:cxn>
                  <a:cxn ang="0">
                    <a:pos x="T4" y="T5"/>
                  </a:cxn>
                  <a:cxn ang="0">
                    <a:pos x="T6" y="T7"/>
                  </a:cxn>
                  <a:cxn ang="0">
                    <a:pos x="T8" y="T9"/>
                  </a:cxn>
                </a:cxnLst>
                <a:rect l="0" t="0" r="r" b="b"/>
                <a:pathLst>
                  <a:path w="82" h="79">
                    <a:moveTo>
                      <a:pt x="3" y="79"/>
                    </a:moveTo>
                    <a:lnTo>
                      <a:pt x="0" y="77"/>
                    </a:lnTo>
                    <a:lnTo>
                      <a:pt x="79" y="0"/>
                    </a:lnTo>
                    <a:lnTo>
                      <a:pt x="82" y="0"/>
                    </a:lnTo>
                    <a:lnTo>
                      <a:pt x="3"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8" name="Freeform 491">
                <a:extLst>
                  <a:ext uri="{FF2B5EF4-FFF2-40B4-BE49-F238E27FC236}">
                    <a16:creationId xmlns:a16="http://schemas.microsoft.com/office/drawing/2014/main" id="{F3472A47-6F7C-438D-9785-E35216874C34}"/>
                  </a:ext>
                </a:extLst>
              </p:cNvPr>
              <p:cNvSpPr>
                <a:spLocks noEditPoints="1"/>
              </p:cNvSpPr>
              <p:nvPr/>
            </p:nvSpPr>
            <p:spPr bwMode="auto">
              <a:xfrm>
                <a:off x="5655" y="2957"/>
                <a:ext cx="26" cy="23"/>
              </a:xfrm>
              <a:custGeom>
                <a:avLst/>
                <a:gdLst>
                  <a:gd name="T0" fmla="*/ 0 w 26"/>
                  <a:gd name="T1" fmla="*/ 23 h 23"/>
                  <a:gd name="T2" fmla="*/ 7 w 26"/>
                  <a:gd name="T3" fmla="*/ 4 h 23"/>
                  <a:gd name="T4" fmla="*/ 26 w 26"/>
                  <a:gd name="T5" fmla="*/ 0 h 23"/>
                  <a:gd name="T6" fmla="*/ 19 w 26"/>
                  <a:gd name="T7" fmla="*/ 16 h 23"/>
                  <a:gd name="T8" fmla="*/ 0 w 26"/>
                  <a:gd name="T9" fmla="*/ 23 h 23"/>
                  <a:gd name="T10" fmla="*/ 7 w 26"/>
                  <a:gd name="T11" fmla="*/ 7 h 23"/>
                  <a:gd name="T12" fmla="*/ 2 w 26"/>
                  <a:gd name="T13" fmla="*/ 21 h 23"/>
                  <a:gd name="T14" fmla="*/ 17 w 26"/>
                  <a:gd name="T15" fmla="*/ 16 h 23"/>
                  <a:gd name="T16" fmla="*/ 21 w 26"/>
                  <a:gd name="T17" fmla="*/ 2 h 23"/>
                  <a:gd name="T18" fmla="*/ 7 w 26"/>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3">
                    <a:moveTo>
                      <a:pt x="0" y="23"/>
                    </a:moveTo>
                    <a:lnTo>
                      <a:pt x="7" y="4"/>
                    </a:lnTo>
                    <a:lnTo>
                      <a:pt x="26" y="0"/>
                    </a:lnTo>
                    <a:lnTo>
                      <a:pt x="19" y="16"/>
                    </a:lnTo>
                    <a:lnTo>
                      <a:pt x="0" y="23"/>
                    </a:lnTo>
                    <a:close/>
                    <a:moveTo>
                      <a:pt x="7" y="7"/>
                    </a:moveTo>
                    <a:lnTo>
                      <a:pt x="2" y="21"/>
                    </a:lnTo>
                    <a:lnTo>
                      <a:pt x="17" y="16"/>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19" name="Rectangle 492">
                <a:extLst>
                  <a:ext uri="{FF2B5EF4-FFF2-40B4-BE49-F238E27FC236}">
                    <a16:creationId xmlns:a16="http://schemas.microsoft.com/office/drawing/2014/main" id="{4FE4EBAC-F6B9-4562-B675-F3482631C5CA}"/>
                  </a:ext>
                </a:extLst>
              </p:cNvPr>
              <p:cNvSpPr>
                <a:spLocks noChangeArrowheads="1"/>
              </p:cNvSpPr>
              <p:nvPr/>
            </p:nvSpPr>
            <p:spPr bwMode="auto">
              <a:xfrm>
                <a:off x="5684" y="2952"/>
                <a:ext cx="2" cy="16"/>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0" name="Freeform 493">
                <a:extLst>
                  <a:ext uri="{FF2B5EF4-FFF2-40B4-BE49-F238E27FC236}">
                    <a16:creationId xmlns:a16="http://schemas.microsoft.com/office/drawing/2014/main" id="{0D05ECB4-BEA7-4AB8-A7F8-BDCBBCBB70B1}"/>
                  </a:ext>
                </a:extLst>
              </p:cNvPr>
              <p:cNvSpPr>
                <a:spLocks/>
              </p:cNvSpPr>
              <p:nvPr/>
            </p:nvSpPr>
            <p:spPr bwMode="auto">
              <a:xfrm>
                <a:off x="5693" y="2942"/>
                <a:ext cx="5" cy="12"/>
              </a:xfrm>
              <a:custGeom>
                <a:avLst/>
                <a:gdLst>
                  <a:gd name="T0" fmla="*/ 3 w 5"/>
                  <a:gd name="T1" fmla="*/ 12 h 12"/>
                  <a:gd name="T2" fmla="*/ 0 w 5"/>
                  <a:gd name="T3" fmla="*/ 0 h 12"/>
                  <a:gd name="T4" fmla="*/ 3 w 5"/>
                  <a:gd name="T5" fmla="*/ 0 h 12"/>
                  <a:gd name="T6" fmla="*/ 5 w 5"/>
                  <a:gd name="T7" fmla="*/ 12 h 12"/>
                  <a:gd name="T8" fmla="*/ 3 w 5"/>
                  <a:gd name="T9" fmla="*/ 12 h 12"/>
                </a:gdLst>
                <a:ahLst/>
                <a:cxnLst>
                  <a:cxn ang="0">
                    <a:pos x="T0" y="T1"/>
                  </a:cxn>
                  <a:cxn ang="0">
                    <a:pos x="T2" y="T3"/>
                  </a:cxn>
                  <a:cxn ang="0">
                    <a:pos x="T4" y="T5"/>
                  </a:cxn>
                  <a:cxn ang="0">
                    <a:pos x="T6" y="T7"/>
                  </a:cxn>
                  <a:cxn ang="0">
                    <a:pos x="T8" y="T9"/>
                  </a:cxn>
                </a:cxnLst>
                <a:rect l="0" t="0" r="r" b="b"/>
                <a:pathLst>
                  <a:path w="5" h="12">
                    <a:moveTo>
                      <a:pt x="3" y="12"/>
                    </a:moveTo>
                    <a:lnTo>
                      <a:pt x="0" y="0"/>
                    </a:lnTo>
                    <a:lnTo>
                      <a:pt x="3" y="0"/>
                    </a:lnTo>
                    <a:lnTo>
                      <a:pt x="5" y="12"/>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1" name="Rectangle 494">
                <a:extLst>
                  <a:ext uri="{FF2B5EF4-FFF2-40B4-BE49-F238E27FC236}">
                    <a16:creationId xmlns:a16="http://schemas.microsoft.com/office/drawing/2014/main" id="{FCCA77EE-170A-41B8-84EE-0E39868FC601}"/>
                  </a:ext>
                </a:extLst>
              </p:cNvPr>
              <p:cNvSpPr>
                <a:spLocks noChangeArrowheads="1"/>
              </p:cNvSpPr>
              <p:nvPr/>
            </p:nvSpPr>
            <p:spPr bwMode="auto">
              <a:xfrm>
                <a:off x="5667" y="2949"/>
                <a:ext cx="17"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2" name="Freeform 495">
                <a:extLst>
                  <a:ext uri="{FF2B5EF4-FFF2-40B4-BE49-F238E27FC236}">
                    <a16:creationId xmlns:a16="http://schemas.microsoft.com/office/drawing/2014/main" id="{8A07081E-557C-4A3B-84A1-0D8609F7931D}"/>
                  </a:ext>
                </a:extLst>
              </p:cNvPr>
              <p:cNvSpPr>
                <a:spLocks/>
              </p:cNvSpPr>
              <p:nvPr/>
            </p:nvSpPr>
            <p:spPr bwMode="auto">
              <a:xfrm>
                <a:off x="5681" y="2940"/>
                <a:ext cx="15" cy="2"/>
              </a:xfrm>
              <a:custGeom>
                <a:avLst/>
                <a:gdLst>
                  <a:gd name="T0" fmla="*/ 15 w 15"/>
                  <a:gd name="T1" fmla="*/ 2 h 2"/>
                  <a:gd name="T2" fmla="*/ 0 w 15"/>
                  <a:gd name="T3" fmla="*/ 0 h 2"/>
                  <a:gd name="T4" fmla="*/ 3 w 15"/>
                  <a:gd name="T5" fmla="*/ 0 h 2"/>
                  <a:gd name="T6" fmla="*/ 15 w 15"/>
                  <a:gd name="T7" fmla="*/ 0 h 2"/>
                  <a:gd name="T8" fmla="*/ 15 w 15"/>
                  <a:gd name="T9" fmla="*/ 2 h 2"/>
                </a:gdLst>
                <a:ahLst/>
                <a:cxnLst>
                  <a:cxn ang="0">
                    <a:pos x="T0" y="T1"/>
                  </a:cxn>
                  <a:cxn ang="0">
                    <a:pos x="T2" y="T3"/>
                  </a:cxn>
                  <a:cxn ang="0">
                    <a:pos x="T4" y="T5"/>
                  </a:cxn>
                  <a:cxn ang="0">
                    <a:pos x="T6" y="T7"/>
                  </a:cxn>
                  <a:cxn ang="0">
                    <a:pos x="T8" y="T9"/>
                  </a:cxn>
                </a:cxnLst>
                <a:rect l="0" t="0" r="r" b="b"/>
                <a:pathLst>
                  <a:path w="15" h="2">
                    <a:moveTo>
                      <a:pt x="15" y="2"/>
                    </a:moveTo>
                    <a:lnTo>
                      <a:pt x="0" y="0"/>
                    </a:lnTo>
                    <a:lnTo>
                      <a:pt x="3" y="0"/>
                    </a:lnTo>
                    <a:lnTo>
                      <a:pt x="15" y="0"/>
                    </a:lnTo>
                    <a:lnTo>
                      <a:pt x="15"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3" name="Freeform 496">
                <a:extLst>
                  <a:ext uri="{FF2B5EF4-FFF2-40B4-BE49-F238E27FC236}">
                    <a16:creationId xmlns:a16="http://schemas.microsoft.com/office/drawing/2014/main" id="{A70D687B-DDC2-46B5-BB3C-38ACDDF46C77}"/>
                  </a:ext>
                </a:extLst>
              </p:cNvPr>
              <p:cNvSpPr>
                <a:spLocks noEditPoints="1"/>
              </p:cNvSpPr>
              <p:nvPr/>
            </p:nvSpPr>
            <p:spPr bwMode="auto">
              <a:xfrm>
                <a:off x="5753" y="2859"/>
                <a:ext cx="24" cy="24"/>
              </a:xfrm>
              <a:custGeom>
                <a:avLst/>
                <a:gdLst>
                  <a:gd name="T0" fmla="*/ 0 w 24"/>
                  <a:gd name="T1" fmla="*/ 24 h 24"/>
                  <a:gd name="T2" fmla="*/ 7 w 24"/>
                  <a:gd name="T3" fmla="*/ 5 h 24"/>
                  <a:gd name="T4" fmla="*/ 24 w 24"/>
                  <a:gd name="T5" fmla="*/ 0 h 24"/>
                  <a:gd name="T6" fmla="*/ 19 w 24"/>
                  <a:gd name="T7" fmla="*/ 19 h 24"/>
                  <a:gd name="T8" fmla="*/ 0 w 24"/>
                  <a:gd name="T9" fmla="*/ 24 h 24"/>
                  <a:gd name="T10" fmla="*/ 7 w 24"/>
                  <a:gd name="T11" fmla="*/ 7 h 24"/>
                  <a:gd name="T12" fmla="*/ 2 w 24"/>
                  <a:gd name="T13" fmla="*/ 21 h 24"/>
                  <a:gd name="T14" fmla="*/ 17 w 24"/>
                  <a:gd name="T15" fmla="*/ 17 h 24"/>
                  <a:gd name="T16" fmla="*/ 21 w 24"/>
                  <a:gd name="T17" fmla="*/ 2 h 24"/>
                  <a:gd name="T18" fmla="*/ 7 w 24"/>
                  <a:gd name="T1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0" y="24"/>
                    </a:moveTo>
                    <a:lnTo>
                      <a:pt x="7" y="5"/>
                    </a:lnTo>
                    <a:lnTo>
                      <a:pt x="24" y="0"/>
                    </a:lnTo>
                    <a:lnTo>
                      <a:pt x="19" y="19"/>
                    </a:lnTo>
                    <a:lnTo>
                      <a:pt x="0" y="24"/>
                    </a:lnTo>
                    <a:close/>
                    <a:moveTo>
                      <a:pt x="7" y="7"/>
                    </a:moveTo>
                    <a:lnTo>
                      <a:pt x="2" y="21"/>
                    </a:lnTo>
                    <a:lnTo>
                      <a:pt x="17" y="17"/>
                    </a:lnTo>
                    <a:lnTo>
                      <a:pt x="21" y="2"/>
                    </a:lnTo>
                    <a:lnTo>
                      <a:pt x="7"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4" name="Rectangle 497">
                <a:extLst>
                  <a:ext uri="{FF2B5EF4-FFF2-40B4-BE49-F238E27FC236}">
                    <a16:creationId xmlns:a16="http://schemas.microsoft.com/office/drawing/2014/main" id="{15C5EEF7-91F9-481D-B29F-FC133A7B9448}"/>
                  </a:ext>
                </a:extLst>
              </p:cNvPr>
              <p:cNvSpPr>
                <a:spLocks noChangeArrowheads="1"/>
              </p:cNvSpPr>
              <p:nvPr/>
            </p:nvSpPr>
            <p:spPr bwMode="auto">
              <a:xfrm>
                <a:off x="5748" y="2888"/>
                <a:ext cx="19" cy="1"/>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5" name="Rectangle 498">
                <a:extLst>
                  <a:ext uri="{FF2B5EF4-FFF2-40B4-BE49-F238E27FC236}">
                    <a16:creationId xmlns:a16="http://schemas.microsoft.com/office/drawing/2014/main" id="{D4608602-C53B-4887-B174-40BD7220BBB6}"/>
                  </a:ext>
                </a:extLst>
              </p:cNvPr>
              <p:cNvSpPr>
                <a:spLocks noChangeArrowheads="1"/>
              </p:cNvSpPr>
              <p:nvPr/>
            </p:nvSpPr>
            <p:spPr bwMode="auto">
              <a:xfrm>
                <a:off x="5739" y="2897"/>
                <a:ext cx="11"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6" name="Rectangle 499">
                <a:extLst>
                  <a:ext uri="{FF2B5EF4-FFF2-40B4-BE49-F238E27FC236}">
                    <a16:creationId xmlns:a16="http://schemas.microsoft.com/office/drawing/2014/main" id="{DB92B2A3-11AD-4A91-A4D4-D5488710C711}"/>
                  </a:ext>
                </a:extLst>
              </p:cNvPr>
              <p:cNvSpPr>
                <a:spLocks noChangeArrowheads="1"/>
              </p:cNvSpPr>
              <p:nvPr/>
            </p:nvSpPr>
            <p:spPr bwMode="auto">
              <a:xfrm>
                <a:off x="5748" y="2871"/>
                <a:ext cx="2" cy="17"/>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7" name="Freeform 500">
                <a:extLst>
                  <a:ext uri="{FF2B5EF4-FFF2-40B4-BE49-F238E27FC236}">
                    <a16:creationId xmlns:a16="http://schemas.microsoft.com/office/drawing/2014/main" id="{35CE45A7-08F2-4233-98B6-83CF4F2743C4}"/>
                  </a:ext>
                </a:extLst>
              </p:cNvPr>
              <p:cNvSpPr>
                <a:spLocks/>
              </p:cNvSpPr>
              <p:nvPr/>
            </p:nvSpPr>
            <p:spPr bwMode="auto">
              <a:xfrm>
                <a:off x="5736" y="2885"/>
                <a:ext cx="3" cy="12"/>
              </a:xfrm>
              <a:custGeom>
                <a:avLst/>
                <a:gdLst>
                  <a:gd name="T0" fmla="*/ 3 w 3"/>
                  <a:gd name="T1" fmla="*/ 12 h 12"/>
                  <a:gd name="T2" fmla="*/ 0 w 3"/>
                  <a:gd name="T3" fmla="*/ 0 h 12"/>
                  <a:gd name="T4" fmla="*/ 3 w 3"/>
                  <a:gd name="T5" fmla="*/ 0 h 12"/>
                  <a:gd name="T6" fmla="*/ 3 w 3"/>
                  <a:gd name="T7" fmla="*/ 12 h 12"/>
                  <a:gd name="T8" fmla="*/ 3 w 3"/>
                  <a:gd name="T9" fmla="*/ 12 h 12"/>
                </a:gdLst>
                <a:ahLst/>
                <a:cxnLst>
                  <a:cxn ang="0">
                    <a:pos x="T0" y="T1"/>
                  </a:cxn>
                  <a:cxn ang="0">
                    <a:pos x="T2" y="T3"/>
                  </a:cxn>
                  <a:cxn ang="0">
                    <a:pos x="T4" y="T5"/>
                  </a:cxn>
                  <a:cxn ang="0">
                    <a:pos x="T6" y="T7"/>
                  </a:cxn>
                  <a:cxn ang="0">
                    <a:pos x="T8" y="T9"/>
                  </a:cxn>
                </a:cxnLst>
                <a:rect l="0" t="0" r="r" b="b"/>
                <a:pathLst>
                  <a:path w="3" h="12">
                    <a:moveTo>
                      <a:pt x="3" y="12"/>
                    </a:moveTo>
                    <a:lnTo>
                      <a:pt x="0" y="0"/>
                    </a:lnTo>
                    <a:lnTo>
                      <a:pt x="3" y="0"/>
                    </a:lnTo>
                    <a:lnTo>
                      <a:pt x="3" y="12"/>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8" name="Freeform 501">
                <a:extLst>
                  <a:ext uri="{FF2B5EF4-FFF2-40B4-BE49-F238E27FC236}">
                    <a16:creationId xmlns:a16="http://schemas.microsoft.com/office/drawing/2014/main" id="{A430370B-634E-4FCB-BAE7-99C79831B3A8}"/>
                  </a:ext>
                </a:extLst>
              </p:cNvPr>
              <p:cNvSpPr>
                <a:spLocks noEditPoints="1"/>
              </p:cNvSpPr>
              <p:nvPr/>
            </p:nvSpPr>
            <p:spPr bwMode="auto">
              <a:xfrm>
                <a:off x="5688" y="2892"/>
                <a:ext cx="55" cy="55"/>
              </a:xfrm>
              <a:custGeom>
                <a:avLst/>
                <a:gdLst>
                  <a:gd name="T0" fmla="*/ 17 w 55"/>
                  <a:gd name="T1" fmla="*/ 55 h 55"/>
                  <a:gd name="T2" fmla="*/ 17 w 55"/>
                  <a:gd name="T3" fmla="*/ 41 h 55"/>
                  <a:gd name="T4" fmla="*/ 3 w 55"/>
                  <a:gd name="T5" fmla="*/ 41 h 55"/>
                  <a:gd name="T6" fmla="*/ 12 w 55"/>
                  <a:gd name="T7" fmla="*/ 26 h 55"/>
                  <a:gd name="T8" fmla="*/ 0 w 55"/>
                  <a:gd name="T9" fmla="*/ 17 h 55"/>
                  <a:gd name="T10" fmla="*/ 17 w 55"/>
                  <a:gd name="T11" fmla="*/ 17 h 55"/>
                  <a:gd name="T12" fmla="*/ 17 w 55"/>
                  <a:gd name="T13" fmla="*/ 0 h 55"/>
                  <a:gd name="T14" fmla="*/ 29 w 55"/>
                  <a:gd name="T15" fmla="*/ 10 h 55"/>
                  <a:gd name="T16" fmla="*/ 41 w 55"/>
                  <a:gd name="T17" fmla="*/ 0 h 55"/>
                  <a:gd name="T18" fmla="*/ 41 w 55"/>
                  <a:gd name="T19" fmla="*/ 15 h 55"/>
                  <a:gd name="T20" fmla="*/ 55 w 55"/>
                  <a:gd name="T21" fmla="*/ 17 h 55"/>
                  <a:gd name="T22" fmla="*/ 48 w 55"/>
                  <a:gd name="T23" fmla="*/ 29 h 55"/>
                  <a:gd name="T24" fmla="*/ 53 w 55"/>
                  <a:gd name="T25" fmla="*/ 38 h 55"/>
                  <a:gd name="T26" fmla="*/ 39 w 55"/>
                  <a:gd name="T27" fmla="*/ 38 h 55"/>
                  <a:gd name="T28" fmla="*/ 39 w 55"/>
                  <a:gd name="T29" fmla="*/ 53 h 55"/>
                  <a:gd name="T30" fmla="*/ 29 w 55"/>
                  <a:gd name="T31" fmla="*/ 45 h 55"/>
                  <a:gd name="T32" fmla="*/ 17 w 55"/>
                  <a:gd name="T33" fmla="*/ 55 h 55"/>
                  <a:gd name="T34" fmla="*/ 5 w 55"/>
                  <a:gd name="T35" fmla="*/ 38 h 55"/>
                  <a:gd name="T36" fmla="*/ 17 w 55"/>
                  <a:gd name="T37" fmla="*/ 38 h 55"/>
                  <a:gd name="T38" fmla="*/ 19 w 55"/>
                  <a:gd name="T39" fmla="*/ 50 h 55"/>
                  <a:gd name="T40" fmla="*/ 29 w 55"/>
                  <a:gd name="T41" fmla="*/ 43 h 55"/>
                  <a:gd name="T42" fmla="*/ 36 w 55"/>
                  <a:gd name="T43" fmla="*/ 48 h 55"/>
                  <a:gd name="T44" fmla="*/ 36 w 55"/>
                  <a:gd name="T45" fmla="*/ 36 h 55"/>
                  <a:gd name="T46" fmla="*/ 51 w 55"/>
                  <a:gd name="T47" fmla="*/ 36 h 55"/>
                  <a:gd name="T48" fmla="*/ 46 w 55"/>
                  <a:gd name="T49" fmla="*/ 29 h 55"/>
                  <a:gd name="T50" fmla="*/ 53 w 55"/>
                  <a:gd name="T51" fmla="*/ 17 h 55"/>
                  <a:gd name="T52" fmla="*/ 39 w 55"/>
                  <a:gd name="T53" fmla="*/ 17 h 55"/>
                  <a:gd name="T54" fmla="*/ 39 w 55"/>
                  <a:gd name="T55" fmla="*/ 5 h 55"/>
                  <a:gd name="T56" fmla="*/ 29 w 55"/>
                  <a:gd name="T57" fmla="*/ 12 h 55"/>
                  <a:gd name="T58" fmla="*/ 19 w 55"/>
                  <a:gd name="T59" fmla="*/ 5 h 55"/>
                  <a:gd name="T60" fmla="*/ 19 w 55"/>
                  <a:gd name="T61" fmla="*/ 19 h 55"/>
                  <a:gd name="T62" fmla="*/ 5 w 55"/>
                  <a:gd name="T63" fmla="*/ 19 h 55"/>
                  <a:gd name="T64" fmla="*/ 15 w 55"/>
                  <a:gd name="T65" fmla="*/ 26 h 55"/>
                  <a:gd name="T66" fmla="*/ 5 w 55"/>
                  <a:gd name="T67" fmla="*/ 3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 h="55">
                    <a:moveTo>
                      <a:pt x="17" y="55"/>
                    </a:moveTo>
                    <a:lnTo>
                      <a:pt x="17" y="41"/>
                    </a:lnTo>
                    <a:lnTo>
                      <a:pt x="3" y="41"/>
                    </a:lnTo>
                    <a:lnTo>
                      <a:pt x="12" y="26"/>
                    </a:lnTo>
                    <a:lnTo>
                      <a:pt x="0" y="17"/>
                    </a:lnTo>
                    <a:lnTo>
                      <a:pt x="17" y="17"/>
                    </a:lnTo>
                    <a:lnTo>
                      <a:pt x="17" y="0"/>
                    </a:lnTo>
                    <a:lnTo>
                      <a:pt x="29" y="10"/>
                    </a:lnTo>
                    <a:lnTo>
                      <a:pt x="41" y="0"/>
                    </a:lnTo>
                    <a:lnTo>
                      <a:pt x="41" y="15"/>
                    </a:lnTo>
                    <a:lnTo>
                      <a:pt x="55" y="17"/>
                    </a:lnTo>
                    <a:lnTo>
                      <a:pt x="48" y="29"/>
                    </a:lnTo>
                    <a:lnTo>
                      <a:pt x="53" y="38"/>
                    </a:lnTo>
                    <a:lnTo>
                      <a:pt x="39" y="38"/>
                    </a:lnTo>
                    <a:lnTo>
                      <a:pt x="39" y="53"/>
                    </a:lnTo>
                    <a:lnTo>
                      <a:pt x="29" y="45"/>
                    </a:lnTo>
                    <a:lnTo>
                      <a:pt x="17" y="55"/>
                    </a:lnTo>
                    <a:close/>
                    <a:moveTo>
                      <a:pt x="5" y="38"/>
                    </a:moveTo>
                    <a:lnTo>
                      <a:pt x="17" y="38"/>
                    </a:lnTo>
                    <a:lnTo>
                      <a:pt x="19" y="50"/>
                    </a:lnTo>
                    <a:lnTo>
                      <a:pt x="29" y="43"/>
                    </a:lnTo>
                    <a:lnTo>
                      <a:pt x="36" y="48"/>
                    </a:lnTo>
                    <a:lnTo>
                      <a:pt x="36" y="36"/>
                    </a:lnTo>
                    <a:lnTo>
                      <a:pt x="51" y="36"/>
                    </a:lnTo>
                    <a:lnTo>
                      <a:pt x="46" y="29"/>
                    </a:lnTo>
                    <a:lnTo>
                      <a:pt x="53" y="17"/>
                    </a:lnTo>
                    <a:lnTo>
                      <a:pt x="39" y="17"/>
                    </a:lnTo>
                    <a:lnTo>
                      <a:pt x="39" y="5"/>
                    </a:lnTo>
                    <a:lnTo>
                      <a:pt x="29" y="12"/>
                    </a:lnTo>
                    <a:lnTo>
                      <a:pt x="19" y="5"/>
                    </a:lnTo>
                    <a:lnTo>
                      <a:pt x="19" y="19"/>
                    </a:lnTo>
                    <a:lnTo>
                      <a:pt x="5" y="19"/>
                    </a:lnTo>
                    <a:lnTo>
                      <a:pt x="15" y="26"/>
                    </a:lnTo>
                    <a:lnTo>
                      <a:pt x="5"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29" name="Freeform 502">
                <a:extLst>
                  <a:ext uri="{FF2B5EF4-FFF2-40B4-BE49-F238E27FC236}">
                    <a16:creationId xmlns:a16="http://schemas.microsoft.com/office/drawing/2014/main" id="{D9A7F5A0-232F-4A95-831D-B8E5B5ACC2F5}"/>
                  </a:ext>
                </a:extLst>
              </p:cNvPr>
              <p:cNvSpPr>
                <a:spLocks noEditPoints="1"/>
              </p:cNvSpPr>
              <p:nvPr/>
            </p:nvSpPr>
            <p:spPr bwMode="auto">
              <a:xfrm>
                <a:off x="5801" y="1265"/>
                <a:ext cx="23" cy="12"/>
              </a:xfrm>
              <a:custGeom>
                <a:avLst/>
                <a:gdLst>
                  <a:gd name="T0" fmla="*/ 12 w 23"/>
                  <a:gd name="T1" fmla="*/ 12 h 12"/>
                  <a:gd name="T2" fmla="*/ 0 w 23"/>
                  <a:gd name="T3" fmla="*/ 7 h 12"/>
                  <a:gd name="T4" fmla="*/ 12 w 23"/>
                  <a:gd name="T5" fmla="*/ 0 h 12"/>
                  <a:gd name="T6" fmla="*/ 23 w 23"/>
                  <a:gd name="T7" fmla="*/ 7 h 12"/>
                  <a:gd name="T8" fmla="*/ 12 w 23"/>
                  <a:gd name="T9" fmla="*/ 12 h 12"/>
                  <a:gd name="T10" fmla="*/ 2 w 23"/>
                  <a:gd name="T11" fmla="*/ 7 h 12"/>
                  <a:gd name="T12" fmla="*/ 12 w 23"/>
                  <a:gd name="T13" fmla="*/ 10 h 12"/>
                  <a:gd name="T14" fmla="*/ 21 w 23"/>
                  <a:gd name="T15" fmla="*/ 7 h 12"/>
                  <a:gd name="T16" fmla="*/ 12 w 23"/>
                  <a:gd name="T17" fmla="*/ 3 h 12"/>
                  <a:gd name="T18" fmla="*/ 2 w 23"/>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12">
                    <a:moveTo>
                      <a:pt x="12" y="12"/>
                    </a:moveTo>
                    <a:lnTo>
                      <a:pt x="0" y="7"/>
                    </a:lnTo>
                    <a:lnTo>
                      <a:pt x="12" y="0"/>
                    </a:lnTo>
                    <a:lnTo>
                      <a:pt x="23" y="7"/>
                    </a:lnTo>
                    <a:lnTo>
                      <a:pt x="12" y="12"/>
                    </a:lnTo>
                    <a:close/>
                    <a:moveTo>
                      <a:pt x="2" y="7"/>
                    </a:moveTo>
                    <a:lnTo>
                      <a:pt x="12" y="10"/>
                    </a:lnTo>
                    <a:lnTo>
                      <a:pt x="21" y="7"/>
                    </a:lnTo>
                    <a:lnTo>
                      <a:pt x="12"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0" name="Rectangle 503">
                <a:extLst>
                  <a:ext uri="{FF2B5EF4-FFF2-40B4-BE49-F238E27FC236}">
                    <a16:creationId xmlns:a16="http://schemas.microsoft.com/office/drawing/2014/main" id="{1B78574A-5844-4384-9F33-50C15398D919}"/>
                  </a:ext>
                </a:extLst>
              </p:cNvPr>
              <p:cNvSpPr>
                <a:spLocks noChangeArrowheads="1"/>
              </p:cNvSpPr>
              <p:nvPr/>
            </p:nvSpPr>
            <p:spPr bwMode="auto">
              <a:xfrm>
                <a:off x="5767" y="1234"/>
                <a:ext cx="1" cy="74"/>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1" name="Freeform 504">
                <a:extLst>
                  <a:ext uri="{FF2B5EF4-FFF2-40B4-BE49-F238E27FC236}">
                    <a16:creationId xmlns:a16="http://schemas.microsoft.com/office/drawing/2014/main" id="{AF8DCAAD-4547-4DC2-9313-9F821807E7B5}"/>
                  </a:ext>
                </a:extLst>
              </p:cNvPr>
              <p:cNvSpPr>
                <a:spLocks noEditPoints="1"/>
              </p:cNvSpPr>
              <p:nvPr/>
            </p:nvSpPr>
            <p:spPr bwMode="auto">
              <a:xfrm>
                <a:off x="5760" y="1213"/>
                <a:ext cx="12" cy="24"/>
              </a:xfrm>
              <a:custGeom>
                <a:avLst/>
                <a:gdLst>
                  <a:gd name="T0" fmla="*/ 7 w 12"/>
                  <a:gd name="T1" fmla="*/ 24 h 24"/>
                  <a:gd name="T2" fmla="*/ 0 w 12"/>
                  <a:gd name="T3" fmla="*/ 12 h 24"/>
                  <a:gd name="T4" fmla="*/ 7 w 12"/>
                  <a:gd name="T5" fmla="*/ 0 h 24"/>
                  <a:gd name="T6" fmla="*/ 12 w 12"/>
                  <a:gd name="T7" fmla="*/ 12 h 24"/>
                  <a:gd name="T8" fmla="*/ 7 w 12"/>
                  <a:gd name="T9" fmla="*/ 24 h 24"/>
                  <a:gd name="T10" fmla="*/ 2 w 12"/>
                  <a:gd name="T11" fmla="*/ 12 h 24"/>
                  <a:gd name="T12" fmla="*/ 7 w 12"/>
                  <a:gd name="T13" fmla="*/ 21 h 24"/>
                  <a:gd name="T14" fmla="*/ 12 w 12"/>
                  <a:gd name="T15" fmla="*/ 12 h 24"/>
                  <a:gd name="T16" fmla="*/ 7 w 12"/>
                  <a:gd name="T17" fmla="*/ 5 h 24"/>
                  <a:gd name="T18" fmla="*/ 2 w 12"/>
                  <a:gd name="T19"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4">
                    <a:moveTo>
                      <a:pt x="7" y="24"/>
                    </a:moveTo>
                    <a:lnTo>
                      <a:pt x="0" y="12"/>
                    </a:lnTo>
                    <a:lnTo>
                      <a:pt x="7" y="0"/>
                    </a:lnTo>
                    <a:lnTo>
                      <a:pt x="12" y="12"/>
                    </a:lnTo>
                    <a:lnTo>
                      <a:pt x="7" y="24"/>
                    </a:lnTo>
                    <a:close/>
                    <a:moveTo>
                      <a:pt x="2" y="12"/>
                    </a:moveTo>
                    <a:lnTo>
                      <a:pt x="7" y="21"/>
                    </a:lnTo>
                    <a:lnTo>
                      <a:pt x="12" y="12"/>
                    </a:lnTo>
                    <a:lnTo>
                      <a:pt x="7" y="5"/>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2" name="Freeform 505">
                <a:extLst>
                  <a:ext uri="{FF2B5EF4-FFF2-40B4-BE49-F238E27FC236}">
                    <a16:creationId xmlns:a16="http://schemas.microsoft.com/office/drawing/2014/main" id="{A9C09131-2AD5-4AC4-84FB-FA1DF0E6F8BA}"/>
                  </a:ext>
                </a:extLst>
              </p:cNvPr>
              <p:cNvSpPr>
                <a:spLocks/>
              </p:cNvSpPr>
              <p:nvPr/>
            </p:nvSpPr>
            <p:spPr bwMode="auto">
              <a:xfrm>
                <a:off x="5758" y="1232"/>
                <a:ext cx="9" cy="9"/>
              </a:xfrm>
              <a:custGeom>
                <a:avLst/>
                <a:gdLst>
                  <a:gd name="T0" fmla="*/ 9 w 9"/>
                  <a:gd name="T1" fmla="*/ 9 h 9"/>
                  <a:gd name="T2" fmla="*/ 0 w 9"/>
                  <a:gd name="T3" fmla="*/ 2 h 9"/>
                  <a:gd name="T4" fmla="*/ 0 w 9"/>
                  <a:gd name="T5" fmla="*/ 0 h 9"/>
                  <a:gd name="T6" fmla="*/ 9 w 9"/>
                  <a:gd name="T7" fmla="*/ 9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2"/>
                    </a:lnTo>
                    <a:lnTo>
                      <a:pt x="0" y="0"/>
                    </a:lnTo>
                    <a:lnTo>
                      <a:pt x="9" y="9"/>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3" name="Freeform 506">
                <a:extLst>
                  <a:ext uri="{FF2B5EF4-FFF2-40B4-BE49-F238E27FC236}">
                    <a16:creationId xmlns:a16="http://schemas.microsoft.com/office/drawing/2014/main" id="{CD2661F0-4120-4E6F-A213-0F352574CB44}"/>
                  </a:ext>
                </a:extLst>
              </p:cNvPr>
              <p:cNvSpPr>
                <a:spLocks/>
              </p:cNvSpPr>
              <p:nvPr/>
            </p:nvSpPr>
            <p:spPr bwMode="auto">
              <a:xfrm>
                <a:off x="5760" y="1246"/>
                <a:ext cx="7" cy="5"/>
              </a:xfrm>
              <a:custGeom>
                <a:avLst/>
                <a:gdLst>
                  <a:gd name="T0" fmla="*/ 7 w 7"/>
                  <a:gd name="T1" fmla="*/ 5 h 5"/>
                  <a:gd name="T2" fmla="*/ 0 w 7"/>
                  <a:gd name="T3" fmla="*/ 0 h 5"/>
                  <a:gd name="T4" fmla="*/ 0 w 7"/>
                  <a:gd name="T5" fmla="*/ 0 h 5"/>
                  <a:gd name="T6" fmla="*/ 7 w 7"/>
                  <a:gd name="T7" fmla="*/ 5 h 5"/>
                  <a:gd name="T8" fmla="*/ 7 w 7"/>
                  <a:gd name="T9" fmla="*/ 5 h 5"/>
                </a:gdLst>
                <a:ahLst/>
                <a:cxnLst>
                  <a:cxn ang="0">
                    <a:pos x="T0" y="T1"/>
                  </a:cxn>
                  <a:cxn ang="0">
                    <a:pos x="T2" y="T3"/>
                  </a:cxn>
                  <a:cxn ang="0">
                    <a:pos x="T4" y="T5"/>
                  </a:cxn>
                  <a:cxn ang="0">
                    <a:pos x="T6" y="T7"/>
                  </a:cxn>
                  <a:cxn ang="0">
                    <a:pos x="T8" y="T9"/>
                  </a:cxn>
                </a:cxnLst>
                <a:rect l="0" t="0" r="r" b="b"/>
                <a:pathLst>
                  <a:path w="7" h="5">
                    <a:moveTo>
                      <a:pt x="7" y="5"/>
                    </a:moveTo>
                    <a:lnTo>
                      <a:pt x="0" y="0"/>
                    </a:lnTo>
                    <a:lnTo>
                      <a:pt x="0" y="0"/>
                    </a:lnTo>
                    <a:lnTo>
                      <a:pt x="7" y="5"/>
                    </a:lnTo>
                    <a:lnTo>
                      <a:pt x="7"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4" name="Freeform 507">
                <a:extLst>
                  <a:ext uri="{FF2B5EF4-FFF2-40B4-BE49-F238E27FC236}">
                    <a16:creationId xmlns:a16="http://schemas.microsoft.com/office/drawing/2014/main" id="{D5977C24-B457-4E80-BF2E-94112587055B}"/>
                  </a:ext>
                </a:extLst>
              </p:cNvPr>
              <p:cNvSpPr>
                <a:spLocks/>
              </p:cNvSpPr>
              <p:nvPr/>
            </p:nvSpPr>
            <p:spPr bwMode="auto">
              <a:xfrm>
                <a:off x="5767" y="1232"/>
                <a:ext cx="7" cy="9"/>
              </a:xfrm>
              <a:custGeom>
                <a:avLst/>
                <a:gdLst>
                  <a:gd name="T0" fmla="*/ 0 w 7"/>
                  <a:gd name="T1" fmla="*/ 9 h 9"/>
                  <a:gd name="T2" fmla="*/ 0 w 7"/>
                  <a:gd name="T3" fmla="*/ 9 h 9"/>
                  <a:gd name="T4" fmla="*/ 7 w 7"/>
                  <a:gd name="T5" fmla="*/ 0 h 9"/>
                  <a:gd name="T6" fmla="*/ 7 w 7"/>
                  <a:gd name="T7" fmla="*/ 2 h 9"/>
                  <a:gd name="T8" fmla="*/ 0 w 7"/>
                  <a:gd name="T9" fmla="*/ 9 h 9"/>
                </a:gdLst>
                <a:ahLst/>
                <a:cxnLst>
                  <a:cxn ang="0">
                    <a:pos x="T0" y="T1"/>
                  </a:cxn>
                  <a:cxn ang="0">
                    <a:pos x="T2" y="T3"/>
                  </a:cxn>
                  <a:cxn ang="0">
                    <a:pos x="T4" y="T5"/>
                  </a:cxn>
                  <a:cxn ang="0">
                    <a:pos x="T6" y="T7"/>
                  </a:cxn>
                  <a:cxn ang="0">
                    <a:pos x="T8" y="T9"/>
                  </a:cxn>
                </a:cxnLst>
                <a:rect l="0" t="0" r="r" b="b"/>
                <a:pathLst>
                  <a:path w="7" h="9">
                    <a:moveTo>
                      <a:pt x="0" y="9"/>
                    </a:moveTo>
                    <a:lnTo>
                      <a:pt x="0" y="9"/>
                    </a:lnTo>
                    <a:lnTo>
                      <a:pt x="7" y="0"/>
                    </a:lnTo>
                    <a:lnTo>
                      <a:pt x="7" y="2"/>
                    </a:lnTo>
                    <a:lnTo>
                      <a:pt x="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5" name="Freeform 508">
                <a:extLst>
                  <a:ext uri="{FF2B5EF4-FFF2-40B4-BE49-F238E27FC236}">
                    <a16:creationId xmlns:a16="http://schemas.microsoft.com/office/drawing/2014/main" id="{A65F9866-3942-4EBA-A888-7738574DC7ED}"/>
                  </a:ext>
                </a:extLst>
              </p:cNvPr>
              <p:cNvSpPr>
                <a:spLocks/>
              </p:cNvSpPr>
              <p:nvPr/>
            </p:nvSpPr>
            <p:spPr bwMode="auto">
              <a:xfrm>
                <a:off x="5767" y="1246"/>
                <a:ext cx="7" cy="5"/>
              </a:xfrm>
              <a:custGeom>
                <a:avLst/>
                <a:gdLst>
                  <a:gd name="T0" fmla="*/ 0 w 7"/>
                  <a:gd name="T1" fmla="*/ 5 h 5"/>
                  <a:gd name="T2" fmla="*/ 0 w 7"/>
                  <a:gd name="T3" fmla="*/ 5 h 5"/>
                  <a:gd name="T4" fmla="*/ 5 w 7"/>
                  <a:gd name="T5" fmla="*/ 0 h 5"/>
                  <a:gd name="T6" fmla="*/ 7 w 7"/>
                  <a:gd name="T7" fmla="*/ 0 h 5"/>
                  <a:gd name="T8" fmla="*/ 0 w 7"/>
                  <a:gd name="T9" fmla="*/ 5 h 5"/>
                </a:gdLst>
                <a:ahLst/>
                <a:cxnLst>
                  <a:cxn ang="0">
                    <a:pos x="T0" y="T1"/>
                  </a:cxn>
                  <a:cxn ang="0">
                    <a:pos x="T2" y="T3"/>
                  </a:cxn>
                  <a:cxn ang="0">
                    <a:pos x="T4" y="T5"/>
                  </a:cxn>
                  <a:cxn ang="0">
                    <a:pos x="T6" y="T7"/>
                  </a:cxn>
                  <a:cxn ang="0">
                    <a:pos x="T8" y="T9"/>
                  </a:cxn>
                </a:cxnLst>
                <a:rect l="0" t="0" r="r" b="b"/>
                <a:pathLst>
                  <a:path w="7" h="5">
                    <a:moveTo>
                      <a:pt x="0" y="5"/>
                    </a:moveTo>
                    <a:lnTo>
                      <a:pt x="0" y="5"/>
                    </a:lnTo>
                    <a:lnTo>
                      <a:pt x="5" y="0"/>
                    </a:lnTo>
                    <a:lnTo>
                      <a:pt x="7" y="0"/>
                    </a:lnTo>
                    <a:lnTo>
                      <a:pt x="0"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6" name="Freeform 509">
                <a:extLst>
                  <a:ext uri="{FF2B5EF4-FFF2-40B4-BE49-F238E27FC236}">
                    <a16:creationId xmlns:a16="http://schemas.microsoft.com/office/drawing/2014/main" id="{5AB1298E-91EB-4A56-8C4C-899A279C141C}"/>
                  </a:ext>
                </a:extLst>
              </p:cNvPr>
              <p:cNvSpPr>
                <a:spLocks noEditPoints="1"/>
              </p:cNvSpPr>
              <p:nvPr/>
            </p:nvSpPr>
            <p:spPr bwMode="auto">
              <a:xfrm>
                <a:off x="5760" y="1306"/>
                <a:ext cx="12" cy="23"/>
              </a:xfrm>
              <a:custGeom>
                <a:avLst/>
                <a:gdLst>
                  <a:gd name="T0" fmla="*/ 7 w 12"/>
                  <a:gd name="T1" fmla="*/ 23 h 23"/>
                  <a:gd name="T2" fmla="*/ 0 w 12"/>
                  <a:gd name="T3" fmla="*/ 12 h 23"/>
                  <a:gd name="T4" fmla="*/ 7 w 12"/>
                  <a:gd name="T5" fmla="*/ 0 h 23"/>
                  <a:gd name="T6" fmla="*/ 12 w 12"/>
                  <a:gd name="T7" fmla="*/ 12 h 23"/>
                  <a:gd name="T8" fmla="*/ 7 w 12"/>
                  <a:gd name="T9" fmla="*/ 23 h 23"/>
                  <a:gd name="T10" fmla="*/ 2 w 12"/>
                  <a:gd name="T11" fmla="*/ 12 h 23"/>
                  <a:gd name="T12" fmla="*/ 7 w 12"/>
                  <a:gd name="T13" fmla="*/ 21 h 23"/>
                  <a:gd name="T14" fmla="*/ 12 w 12"/>
                  <a:gd name="T15" fmla="*/ 12 h 23"/>
                  <a:gd name="T16" fmla="*/ 7 w 12"/>
                  <a:gd name="T17" fmla="*/ 2 h 23"/>
                  <a:gd name="T18" fmla="*/ 2 w 12"/>
                  <a:gd name="T19"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3">
                    <a:moveTo>
                      <a:pt x="7" y="23"/>
                    </a:moveTo>
                    <a:lnTo>
                      <a:pt x="0" y="12"/>
                    </a:lnTo>
                    <a:lnTo>
                      <a:pt x="7" y="0"/>
                    </a:lnTo>
                    <a:lnTo>
                      <a:pt x="12" y="12"/>
                    </a:lnTo>
                    <a:lnTo>
                      <a:pt x="7" y="23"/>
                    </a:lnTo>
                    <a:close/>
                    <a:moveTo>
                      <a:pt x="2" y="12"/>
                    </a:moveTo>
                    <a:lnTo>
                      <a:pt x="7" y="21"/>
                    </a:lnTo>
                    <a:lnTo>
                      <a:pt x="12" y="12"/>
                    </a:lnTo>
                    <a:lnTo>
                      <a:pt x="7"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7" name="Freeform 510">
                <a:extLst>
                  <a:ext uri="{FF2B5EF4-FFF2-40B4-BE49-F238E27FC236}">
                    <a16:creationId xmlns:a16="http://schemas.microsoft.com/office/drawing/2014/main" id="{97832766-8A6C-4EDB-9F7D-5043468138A5}"/>
                  </a:ext>
                </a:extLst>
              </p:cNvPr>
              <p:cNvSpPr>
                <a:spLocks/>
              </p:cNvSpPr>
              <p:nvPr/>
            </p:nvSpPr>
            <p:spPr bwMode="auto">
              <a:xfrm>
                <a:off x="5758" y="1301"/>
                <a:ext cx="9" cy="9"/>
              </a:xfrm>
              <a:custGeom>
                <a:avLst/>
                <a:gdLst>
                  <a:gd name="T0" fmla="*/ 0 w 9"/>
                  <a:gd name="T1" fmla="*/ 9 h 9"/>
                  <a:gd name="T2" fmla="*/ 0 w 9"/>
                  <a:gd name="T3" fmla="*/ 7 h 9"/>
                  <a:gd name="T4" fmla="*/ 9 w 9"/>
                  <a:gd name="T5" fmla="*/ 0 h 9"/>
                  <a:gd name="T6" fmla="*/ 9 w 9"/>
                  <a:gd name="T7" fmla="*/ 0 h 9"/>
                  <a:gd name="T8" fmla="*/ 0 w 9"/>
                  <a:gd name="T9" fmla="*/ 9 h 9"/>
                </a:gdLst>
                <a:ahLst/>
                <a:cxnLst>
                  <a:cxn ang="0">
                    <a:pos x="T0" y="T1"/>
                  </a:cxn>
                  <a:cxn ang="0">
                    <a:pos x="T2" y="T3"/>
                  </a:cxn>
                  <a:cxn ang="0">
                    <a:pos x="T4" y="T5"/>
                  </a:cxn>
                  <a:cxn ang="0">
                    <a:pos x="T6" y="T7"/>
                  </a:cxn>
                  <a:cxn ang="0">
                    <a:pos x="T8" y="T9"/>
                  </a:cxn>
                </a:cxnLst>
                <a:rect l="0" t="0" r="r" b="b"/>
                <a:pathLst>
                  <a:path w="9" h="9">
                    <a:moveTo>
                      <a:pt x="0" y="9"/>
                    </a:moveTo>
                    <a:lnTo>
                      <a:pt x="0" y="7"/>
                    </a:lnTo>
                    <a:lnTo>
                      <a:pt x="9" y="0"/>
                    </a:lnTo>
                    <a:lnTo>
                      <a:pt x="9" y="0"/>
                    </a:lnTo>
                    <a:lnTo>
                      <a:pt x="0"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8" name="Freeform 511">
                <a:extLst>
                  <a:ext uri="{FF2B5EF4-FFF2-40B4-BE49-F238E27FC236}">
                    <a16:creationId xmlns:a16="http://schemas.microsoft.com/office/drawing/2014/main" id="{3D05BBC0-A837-4964-9226-DD1B5CBFA0B7}"/>
                  </a:ext>
                </a:extLst>
              </p:cNvPr>
              <p:cNvSpPr>
                <a:spLocks/>
              </p:cNvSpPr>
              <p:nvPr/>
            </p:nvSpPr>
            <p:spPr bwMode="auto">
              <a:xfrm>
                <a:off x="5760" y="1291"/>
                <a:ext cx="7" cy="8"/>
              </a:xfrm>
              <a:custGeom>
                <a:avLst/>
                <a:gdLst>
                  <a:gd name="T0" fmla="*/ 0 w 7"/>
                  <a:gd name="T1" fmla="*/ 8 h 8"/>
                  <a:gd name="T2" fmla="*/ 0 w 7"/>
                  <a:gd name="T3" fmla="*/ 5 h 8"/>
                  <a:gd name="T4" fmla="*/ 7 w 7"/>
                  <a:gd name="T5" fmla="*/ 0 h 8"/>
                  <a:gd name="T6" fmla="*/ 7 w 7"/>
                  <a:gd name="T7" fmla="*/ 0 h 8"/>
                  <a:gd name="T8" fmla="*/ 0 w 7"/>
                  <a:gd name="T9" fmla="*/ 8 h 8"/>
                </a:gdLst>
                <a:ahLst/>
                <a:cxnLst>
                  <a:cxn ang="0">
                    <a:pos x="T0" y="T1"/>
                  </a:cxn>
                  <a:cxn ang="0">
                    <a:pos x="T2" y="T3"/>
                  </a:cxn>
                  <a:cxn ang="0">
                    <a:pos x="T4" y="T5"/>
                  </a:cxn>
                  <a:cxn ang="0">
                    <a:pos x="T6" y="T7"/>
                  </a:cxn>
                  <a:cxn ang="0">
                    <a:pos x="T8" y="T9"/>
                  </a:cxn>
                </a:cxnLst>
                <a:rect l="0" t="0" r="r" b="b"/>
                <a:pathLst>
                  <a:path w="7" h="8">
                    <a:moveTo>
                      <a:pt x="0" y="8"/>
                    </a:moveTo>
                    <a:lnTo>
                      <a:pt x="0" y="5"/>
                    </a:lnTo>
                    <a:lnTo>
                      <a:pt x="7" y="0"/>
                    </a:lnTo>
                    <a:lnTo>
                      <a:pt x="7" y="0"/>
                    </a:lnTo>
                    <a:lnTo>
                      <a:pt x="0" y="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39" name="Freeform 512">
                <a:extLst>
                  <a:ext uri="{FF2B5EF4-FFF2-40B4-BE49-F238E27FC236}">
                    <a16:creationId xmlns:a16="http://schemas.microsoft.com/office/drawing/2014/main" id="{47864601-0582-4C4B-BC9F-1D9712992753}"/>
                  </a:ext>
                </a:extLst>
              </p:cNvPr>
              <p:cNvSpPr>
                <a:spLocks/>
              </p:cNvSpPr>
              <p:nvPr/>
            </p:nvSpPr>
            <p:spPr bwMode="auto">
              <a:xfrm>
                <a:off x="5767" y="1301"/>
                <a:ext cx="7" cy="9"/>
              </a:xfrm>
              <a:custGeom>
                <a:avLst/>
                <a:gdLst>
                  <a:gd name="T0" fmla="*/ 7 w 7"/>
                  <a:gd name="T1" fmla="*/ 9 h 9"/>
                  <a:gd name="T2" fmla="*/ 0 w 7"/>
                  <a:gd name="T3" fmla="*/ 0 h 9"/>
                  <a:gd name="T4" fmla="*/ 0 w 7"/>
                  <a:gd name="T5" fmla="*/ 0 h 9"/>
                  <a:gd name="T6" fmla="*/ 7 w 7"/>
                  <a:gd name="T7" fmla="*/ 7 h 9"/>
                  <a:gd name="T8" fmla="*/ 7 w 7"/>
                  <a:gd name="T9" fmla="*/ 9 h 9"/>
                </a:gdLst>
                <a:ahLst/>
                <a:cxnLst>
                  <a:cxn ang="0">
                    <a:pos x="T0" y="T1"/>
                  </a:cxn>
                  <a:cxn ang="0">
                    <a:pos x="T2" y="T3"/>
                  </a:cxn>
                  <a:cxn ang="0">
                    <a:pos x="T4" y="T5"/>
                  </a:cxn>
                  <a:cxn ang="0">
                    <a:pos x="T6" y="T7"/>
                  </a:cxn>
                  <a:cxn ang="0">
                    <a:pos x="T8" y="T9"/>
                  </a:cxn>
                </a:cxnLst>
                <a:rect l="0" t="0" r="r" b="b"/>
                <a:pathLst>
                  <a:path w="7" h="9">
                    <a:moveTo>
                      <a:pt x="7" y="9"/>
                    </a:moveTo>
                    <a:lnTo>
                      <a:pt x="0" y="0"/>
                    </a:lnTo>
                    <a:lnTo>
                      <a:pt x="0" y="0"/>
                    </a:lnTo>
                    <a:lnTo>
                      <a:pt x="7" y="7"/>
                    </a:lnTo>
                    <a:lnTo>
                      <a:pt x="7"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0" name="Freeform 513">
                <a:extLst>
                  <a:ext uri="{FF2B5EF4-FFF2-40B4-BE49-F238E27FC236}">
                    <a16:creationId xmlns:a16="http://schemas.microsoft.com/office/drawing/2014/main" id="{6F3C7EBE-368E-47C1-A978-D1E035CA64D3}"/>
                  </a:ext>
                </a:extLst>
              </p:cNvPr>
              <p:cNvSpPr>
                <a:spLocks/>
              </p:cNvSpPr>
              <p:nvPr/>
            </p:nvSpPr>
            <p:spPr bwMode="auto">
              <a:xfrm>
                <a:off x="5767" y="1291"/>
                <a:ext cx="7" cy="8"/>
              </a:xfrm>
              <a:custGeom>
                <a:avLst/>
                <a:gdLst>
                  <a:gd name="T0" fmla="*/ 5 w 7"/>
                  <a:gd name="T1" fmla="*/ 8 h 8"/>
                  <a:gd name="T2" fmla="*/ 0 w 7"/>
                  <a:gd name="T3" fmla="*/ 0 h 8"/>
                  <a:gd name="T4" fmla="*/ 0 w 7"/>
                  <a:gd name="T5" fmla="*/ 0 h 8"/>
                  <a:gd name="T6" fmla="*/ 7 w 7"/>
                  <a:gd name="T7" fmla="*/ 5 h 8"/>
                  <a:gd name="T8" fmla="*/ 5 w 7"/>
                  <a:gd name="T9" fmla="*/ 8 h 8"/>
                </a:gdLst>
                <a:ahLst/>
                <a:cxnLst>
                  <a:cxn ang="0">
                    <a:pos x="T0" y="T1"/>
                  </a:cxn>
                  <a:cxn ang="0">
                    <a:pos x="T2" y="T3"/>
                  </a:cxn>
                  <a:cxn ang="0">
                    <a:pos x="T4" y="T5"/>
                  </a:cxn>
                  <a:cxn ang="0">
                    <a:pos x="T6" y="T7"/>
                  </a:cxn>
                  <a:cxn ang="0">
                    <a:pos x="T8" y="T9"/>
                  </a:cxn>
                </a:cxnLst>
                <a:rect l="0" t="0" r="r" b="b"/>
                <a:pathLst>
                  <a:path w="7" h="8">
                    <a:moveTo>
                      <a:pt x="5" y="8"/>
                    </a:moveTo>
                    <a:lnTo>
                      <a:pt x="0" y="0"/>
                    </a:lnTo>
                    <a:lnTo>
                      <a:pt x="0" y="0"/>
                    </a:lnTo>
                    <a:lnTo>
                      <a:pt x="7" y="5"/>
                    </a:lnTo>
                    <a:lnTo>
                      <a:pt x="5" y="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1" name="Rectangle 514">
                <a:extLst>
                  <a:ext uri="{FF2B5EF4-FFF2-40B4-BE49-F238E27FC236}">
                    <a16:creationId xmlns:a16="http://schemas.microsoft.com/office/drawing/2014/main" id="{9878477B-773E-440A-88A1-25B75A3B1F5F}"/>
                  </a:ext>
                </a:extLst>
              </p:cNvPr>
              <p:cNvSpPr>
                <a:spLocks noChangeArrowheads="1"/>
              </p:cNvSpPr>
              <p:nvPr/>
            </p:nvSpPr>
            <p:spPr bwMode="auto">
              <a:xfrm>
                <a:off x="5731" y="1270"/>
                <a:ext cx="7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2" name="Freeform 515">
                <a:extLst>
                  <a:ext uri="{FF2B5EF4-FFF2-40B4-BE49-F238E27FC236}">
                    <a16:creationId xmlns:a16="http://schemas.microsoft.com/office/drawing/2014/main" id="{A915B8E1-721C-4491-8BDD-363EDB64435D}"/>
                  </a:ext>
                </a:extLst>
              </p:cNvPr>
              <p:cNvSpPr>
                <a:spLocks noEditPoints="1"/>
              </p:cNvSpPr>
              <p:nvPr/>
            </p:nvSpPr>
            <p:spPr bwMode="auto">
              <a:xfrm>
                <a:off x="5710" y="1265"/>
                <a:ext cx="24" cy="12"/>
              </a:xfrm>
              <a:custGeom>
                <a:avLst/>
                <a:gdLst>
                  <a:gd name="T0" fmla="*/ 12 w 24"/>
                  <a:gd name="T1" fmla="*/ 12 h 12"/>
                  <a:gd name="T2" fmla="*/ 0 w 24"/>
                  <a:gd name="T3" fmla="*/ 7 h 12"/>
                  <a:gd name="T4" fmla="*/ 12 w 24"/>
                  <a:gd name="T5" fmla="*/ 0 h 12"/>
                  <a:gd name="T6" fmla="*/ 24 w 24"/>
                  <a:gd name="T7" fmla="*/ 7 h 12"/>
                  <a:gd name="T8" fmla="*/ 12 w 24"/>
                  <a:gd name="T9" fmla="*/ 12 h 12"/>
                  <a:gd name="T10" fmla="*/ 2 w 24"/>
                  <a:gd name="T11" fmla="*/ 7 h 12"/>
                  <a:gd name="T12" fmla="*/ 12 w 24"/>
                  <a:gd name="T13" fmla="*/ 10 h 12"/>
                  <a:gd name="T14" fmla="*/ 19 w 24"/>
                  <a:gd name="T15" fmla="*/ 7 h 12"/>
                  <a:gd name="T16" fmla="*/ 12 w 24"/>
                  <a:gd name="T17" fmla="*/ 3 h 12"/>
                  <a:gd name="T18" fmla="*/ 2 w 24"/>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2">
                    <a:moveTo>
                      <a:pt x="12" y="12"/>
                    </a:moveTo>
                    <a:lnTo>
                      <a:pt x="0" y="7"/>
                    </a:lnTo>
                    <a:lnTo>
                      <a:pt x="12" y="0"/>
                    </a:lnTo>
                    <a:lnTo>
                      <a:pt x="24" y="7"/>
                    </a:lnTo>
                    <a:lnTo>
                      <a:pt x="12" y="12"/>
                    </a:lnTo>
                    <a:close/>
                    <a:moveTo>
                      <a:pt x="2" y="7"/>
                    </a:moveTo>
                    <a:lnTo>
                      <a:pt x="12" y="10"/>
                    </a:lnTo>
                    <a:lnTo>
                      <a:pt x="19" y="7"/>
                    </a:lnTo>
                    <a:lnTo>
                      <a:pt x="12" y="3"/>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3" name="Freeform 516">
                <a:extLst>
                  <a:ext uri="{FF2B5EF4-FFF2-40B4-BE49-F238E27FC236}">
                    <a16:creationId xmlns:a16="http://schemas.microsoft.com/office/drawing/2014/main" id="{F5746D22-05CE-4D48-98FA-8D72D46B6F38}"/>
                  </a:ext>
                </a:extLst>
              </p:cNvPr>
              <p:cNvSpPr>
                <a:spLocks/>
              </p:cNvSpPr>
              <p:nvPr/>
            </p:nvSpPr>
            <p:spPr bwMode="auto">
              <a:xfrm>
                <a:off x="5727" y="1270"/>
                <a:ext cx="9" cy="9"/>
              </a:xfrm>
              <a:custGeom>
                <a:avLst/>
                <a:gdLst>
                  <a:gd name="T0" fmla="*/ 2 w 9"/>
                  <a:gd name="T1" fmla="*/ 9 h 9"/>
                  <a:gd name="T2" fmla="*/ 0 w 9"/>
                  <a:gd name="T3" fmla="*/ 9 h 9"/>
                  <a:gd name="T4" fmla="*/ 9 w 9"/>
                  <a:gd name="T5" fmla="*/ 0 h 9"/>
                  <a:gd name="T6" fmla="*/ 9 w 9"/>
                  <a:gd name="T7" fmla="*/ 2 h 9"/>
                  <a:gd name="T8" fmla="*/ 2 w 9"/>
                  <a:gd name="T9" fmla="*/ 9 h 9"/>
                </a:gdLst>
                <a:ahLst/>
                <a:cxnLst>
                  <a:cxn ang="0">
                    <a:pos x="T0" y="T1"/>
                  </a:cxn>
                  <a:cxn ang="0">
                    <a:pos x="T2" y="T3"/>
                  </a:cxn>
                  <a:cxn ang="0">
                    <a:pos x="T4" y="T5"/>
                  </a:cxn>
                  <a:cxn ang="0">
                    <a:pos x="T6" y="T7"/>
                  </a:cxn>
                  <a:cxn ang="0">
                    <a:pos x="T8" y="T9"/>
                  </a:cxn>
                </a:cxnLst>
                <a:rect l="0" t="0" r="r" b="b"/>
                <a:pathLst>
                  <a:path w="9" h="9">
                    <a:moveTo>
                      <a:pt x="2" y="9"/>
                    </a:moveTo>
                    <a:lnTo>
                      <a:pt x="0" y="9"/>
                    </a:lnTo>
                    <a:lnTo>
                      <a:pt x="9" y="0"/>
                    </a:lnTo>
                    <a:lnTo>
                      <a:pt x="9" y="2"/>
                    </a:lnTo>
                    <a:lnTo>
                      <a:pt x="2"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4" name="Freeform 517">
                <a:extLst>
                  <a:ext uri="{FF2B5EF4-FFF2-40B4-BE49-F238E27FC236}">
                    <a16:creationId xmlns:a16="http://schemas.microsoft.com/office/drawing/2014/main" id="{84873719-5107-4AF7-BFFD-44C1504C72EA}"/>
                  </a:ext>
                </a:extLst>
              </p:cNvPr>
              <p:cNvSpPr>
                <a:spLocks/>
              </p:cNvSpPr>
              <p:nvPr/>
            </p:nvSpPr>
            <p:spPr bwMode="auto">
              <a:xfrm>
                <a:off x="5741" y="1270"/>
                <a:ext cx="5" cy="7"/>
              </a:xfrm>
              <a:custGeom>
                <a:avLst/>
                <a:gdLst>
                  <a:gd name="T0" fmla="*/ 0 w 5"/>
                  <a:gd name="T1" fmla="*/ 7 h 7"/>
                  <a:gd name="T2" fmla="*/ 0 w 5"/>
                  <a:gd name="T3" fmla="*/ 7 h 7"/>
                  <a:gd name="T4" fmla="*/ 5 w 5"/>
                  <a:gd name="T5" fmla="*/ 0 h 7"/>
                  <a:gd name="T6" fmla="*/ 5 w 5"/>
                  <a:gd name="T7" fmla="*/ 2 h 7"/>
                  <a:gd name="T8" fmla="*/ 0 w 5"/>
                  <a:gd name="T9" fmla="*/ 7 h 7"/>
                </a:gdLst>
                <a:ahLst/>
                <a:cxnLst>
                  <a:cxn ang="0">
                    <a:pos x="T0" y="T1"/>
                  </a:cxn>
                  <a:cxn ang="0">
                    <a:pos x="T2" y="T3"/>
                  </a:cxn>
                  <a:cxn ang="0">
                    <a:pos x="T4" y="T5"/>
                  </a:cxn>
                  <a:cxn ang="0">
                    <a:pos x="T6" y="T7"/>
                  </a:cxn>
                  <a:cxn ang="0">
                    <a:pos x="T8" y="T9"/>
                  </a:cxn>
                </a:cxnLst>
                <a:rect l="0" t="0" r="r" b="b"/>
                <a:pathLst>
                  <a:path w="5" h="7">
                    <a:moveTo>
                      <a:pt x="0" y="7"/>
                    </a:moveTo>
                    <a:lnTo>
                      <a:pt x="0" y="7"/>
                    </a:lnTo>
                    <a:lnTo>
                      <a:pt x="5" y="0"/>
                    </a:lnTo>
                    <a:lnTo>
                      <a:pt x="5" y="2"/>
                    </a:lnTo>
                    <a:lnTo>
                      <a:pt x="0"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5" name="Freeform 518">
                <a:extLst>
                  <a:ext uri="{FF2B5EF4-FFF2-40B4-BE49-F238E27FC236}">
                    <a16:creationId xmlns:a16="http://schemas.microsoft.com/office/drawing/2014/main" id="{34F15E57-9EA4-4C2E-B065-8CD5D05DDB1E}"/>
                  </a:ext>
                </a:extLst>
              </p:cNvPr>
              <p:cNvSpPr>
                <a:spLocks/>
              </p:cNvSpPr>
              <p:nvPr/>
            </p:nvSpPr>
            <p:spPr bwMode="auto">
              <a:xfrm>
                <a:off x="5727" y="1263"/>
                <a:ext cx="9" cy="9"/>
              </a:xfrm>
              <a:custGeom>
                <a:avLst/>
                <a:gdLst>
                  <a:gd name="T0" fmla="*/ 9 w 9"/>
                  <a:gd name="T1" fmla="*/ 9 h 9"/>
                  <a:gd name="T2" fmla="*/ 0 w 9"/>
                  <a:gd name="T3" fmla="*/ 0 h 9"/>
                  <a:gd name="T4" fmla="*/ 2 w 9"/>
                  <a:gd name="T5" fmla="*/ 0 h 9"/>
                  <a:gd name="T6" fmla="*/ 9 w 9"/>
                  <a:gd name="T7" fmla="*/ 7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0"/>
                    </a:lnTo>
                    <a:lnTo>
                      <a:pt x="2" y="0"/>
                    </a:lnTo>
                    <a:lnTo>
                      <a:pt x="9" y="7"/>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6" name="Freeform 519">
                <a:extLst>
                  <a:ext uri="{FF2B5EF4-FFF2-40B4-BE49-F238E27FC236}">
                    <a16:creationId xmlns:a16="http://schemas.microsoft.com/office/drawing/2014/main" id="{3888B930-36C9-40AC-AB5D-7E7324C604CB}"/>
                  </a:ext>
                </a:extLst>
              </p:cNvPr>
              <p:cNvSpPr>
                <a:spLocks/>
              </p:cNvSpPr>
              <p:nvPr/>
            </p:nvSpPr>
            <p:spPr bwMode="auto">
              <a:xfrm>
                <a:off x="5741" y="1265"/>
                <a:ext cx="5" cy="7"/>
              </a:xfrm>
              <a:custGeom>
                <a:avLst/>
                <a:gdLst>
                  <a:gd name="T0" fmla="*/ 5 w 5"/>
                  <a:gd name="T1" fmla="*/ 7 h 7"/>
                  <a:gd name="T2" fmla="*/ 0 w 5"/>
                  <a:gd name="T3" fmla="*/ 0 h 7"/>
                  <a:gd name="T4" fmla="*/ 0 w 5"/>
                  <a:gd name="T5" fmla="*/ 0 h 7"/>
                  <a:gd name="T6" fmla="*/ 5 w 5"/>
                  <a:gd name="T7" fmla="*/ 5 h 7"/>
                  <a:gd name="T8" fmla="*/ 5 w 5"/>
                  <a:gd name="T9" fmla="*/ 7 h 7"/>
                </a:gdLst>
                <a:ahLst/>
                <a:cxnLst>
                  <a:cxn ang="0">
                    <a:pos x="T0" y="T1"/>
                  </a:cxn>
                  <a:cxn ang="0">
                    <a:pos x="T2" y="T3"/>
                  </a:cxn>
                  <a:cxn ang="0">
                    <a:pos x="T4" y="T5"/>
                  </a:cxn>
                  <a:cxn ang="0">
                    <a:pos x="T6" y="T7"/>
                  </a:cxn>
                  <a:cxn ang="0">
                    <a:pos x="T8" y="T9"/>
                  </a:cxn>
                </a:cxnLst>
                <a:rect l="0" t="0" r="r" b="b"/>
                <a:pathLst>
                  <a:path w="5" h="7">
                    <a:moveTo>
                      <a:pt x="5" y="7"/>
                    </a:moveTo>
                    <a:lnTo>
                      <a:pt x="0" y="0"/>
                    </a:lnTo>
                    <a:lnTo>
                      <a:pt x="0" y="0"/>
                    </a:lnTo>
                    <a:lnTo>
                      <a:pt x="5" y="5"/>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7" name="Freeform 520">
                <a:extLst>
                  <a:ext uri="{FF2B5EF4-FFF2-40B4-BE49-F238E27FC236}">
                    <a16:creationId xmlns:a16="http://schemas.microsoft.com/office/drawing/2014/main" id="{29CFCB0D-AC66-4DFE-9312-68FB9AADE029}"/>
                  </a:ext>
                </a:extLst>
              </p:cNvPr>
              <p:cNvSpPr>
                <a:spLocks/>
              </p:cNvSpPr>
              <p:nvPr/>
            </p:nvSpPr>
            <p:spPr bwMode="auto">
              <a:xfrm>
                <a:off x="5796" y="1270"/>
                <a:ext cx="9" cy="9"/>
              </a:xfrm>
              <a:custGeom>
                <a:avLst/>
                <a:gdLst>
                  <a:gd name="T0" fmla="*/ 9 w 9"/>
                  <a:gd name="T1" fmla="*/ 9 h 9"/>
                  <a:gd name="T2" fmla="*/ 0 w 9"/>
                  <a:gd name="T3" fmla="*/ 2 h 9"/>
                  <a:gd name="T4" fmla="*/ 2 w 9"/>
                  <a:gd name="T5" fmla="*/ 0 h 9"/>
                  <a:gd name="T6" fmla="*/ 9 w 9"/>
                  <a:gd name="T7" fmla="*/ 9 h 9"/>
                  <a:gd name="T8" fmla="*/ 9 w 9"/>
                  <a:gd name="T9" fmla="*/ 9 h 9"/>
                </a:gdLst>
                <a:ahLst/>
                <a:cxnLst>
                  <a:cxn ang="0">
                    <a:pos x="T0" y="T1"/>
                  </a:cxn>
                  <a:cxn ang="0">
                    <a:pos x="T2" y="T3"/>
                  </a:cxn>
                  <a:cxn ang="0">
                    <a:pos x="T4" y="T5"/>
                  </a:cxn>
                  <a:cxn ang="0">
                    <a:pos x="T6" y="T7"/>
                  </a:cxn>
                  <a:cxn ang="0">
                    <a:pos x="T8" y="T9"/>
                  </a:cxn>
                </a:cxnLst>
                <a:rect l="0" t="0" r="r" b="b"/>
                <a:pathLst>
                  <a:path w="9" h="9">
                    <a:moveTo>
                      <a:pt x="9" y="9"/>
                    </a:moveTo>
                    <a:lnTo>
                      <a:pt x="0" y="2"/>
                    </a:lnTo>
                    <a:lnTo>
                      <a:pt x="2" y="0"/>
                    </a:lnTo>
                    <a:lnTo>
                      <a:pt x="9" y="9"/>
                    </a:lnTo>
                    <a:lnTo>
                      <a:pt x="9"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8" name="Freeform 521">
                <a:extLst>
                  <a:ext uri="{FF2B5EF4-FFF2-40B4-BE49-F238E27FC236}">
                    <a16:creationId xmlns:a16="http://schemas.microsoft.com/office/drawing/2014/main" id="{CFB13EBB-FD5A-4856-95DD-53830F9C5B7A}"/>
                  </a:ext>
                </a:extLst>
              </p:cNvPr>
              <p:cNvSpPr>
                <a:spLocks/>
              </p:cNvSpPr>
              <p:nvPr/>
            </p:nvSpPr>
            <p:spPr bwMode="auto">
              <a:xfrm>
                <a:off x="5786" y="1270"/>
                <a:ext cx="7" cy="7"/>
              </a:xfrm>
              <a:custGeom>
                <a:avLst/>
                <a:gdLst>
                  <a:gd name="T0" fmla="*/ 5 w 7"/>
                  <a:gd name="T1" fmla="*/ 7 h 7"/>
                  <a:gd name="T2" fmla="*/ 0 w 7"/>
                  <a:gd name="T3" fmla="*/ 2 h 7"/>
                  <a:gd name="T4" fmla="*/ 3 w 7"/>
                  <a:gd name="T5" fmla="*/ 0 h 7"/>
                  <a:gd name="T6" fmla="*/ 7 w 7"/>
                  <a:gd name="T7" fmla="*/ 7 h 7"/>
                  <a:gd name="T8" fmla="*/ 5 w 7"/>
                  <a:gd name="T9" fmla="*/ 7 h 7"/>
                </a:gdLst>
                <a:ahLst/>
                <a:cxnLst>
                  <a:cxn ang="0">
                    <a:pos x="T0" y="T1"/>
                  </a:cxn>
                  <a:cxn ang="0">
                    <a:pos x="T2" y="T3"/>
                  </a:cxn>
                  <a:cxn ang="0">
                    <a:pos x="T4" y="T5"/>
                  </a:cxn>
                  <a:cxn ang="0">
                    <a:pos x="T6" y="T7"/>
                  </a:cxn>
                  <a:cxn ang="0">
                    <a:pos x="T8" y="T9"/>
                  </a:cxn>
                </a:cxnLst>
                <a:rect l="0" t="0" r="r" b="b"/>
                <a:pathLst>
                  <a:path w="7" h="7">
                    <a:moveTo>
                      <a:pt x="5" y="7"/>
                    </a:moveTo>
                    <a:lnTo>
                      <a:pt x="0" y="2"/>
                    </a:lnTo>
                    <a:lnTo>
                      <a:pt x="3" y="0"/>
                    </a:lnTo>
                    <a:lnTo>
                      <a:pt x="7" y="7"/>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49" name="Freeform 522">
                <a:extLst>
                  <a:ext uri="{FF2B5EF4-FFF2-40B4-BE49-F238E27FC236}">
                    <a16:creationId xmlns:a16="http://schemas.microsoft.com/office/drawing/2014/main" id="{0DECA07E-0F46-4A9A-A432-CC32F54B26CA}"/>
                  </a:ext>
                </a:extLst>
              </p:cNvPr>
              <p:cNvSpPr>
                <a:spLocks/>
              </p:cNvSpPr>
              <p:nvPr/>
            </p:nvSpPr>
            <p:spPr bwMode="auto">
              <a:xfrm>
                <a:off x="5796" y="1263"/>
                <a:ext cx="9" cy="9"/>
              </a:xfrm>
              <a:custGeom>
                <a:avLst/>
                <a:gdLst>
                  <a:gd name="T0" fmla="*/ 2 w 9"/>
                  <a:gd name="T1" fmla="*/ 9 h 9"/>
                  <a:gd name="T2" fmla="*/ 0 w 9"/>
                  <a:gd name="T3" fmla="*/ 7 h 9"/>
                  <a:gd name="T4" fmla="*/ 9 w 9"/>
                  <a:gd name="T5" fmla="*/ 0 h 9"/>
                  <a:gd name="T6" fmla="*/ 9 w 9"/>
                  <a:gd name="T7" fmla="*/ 0 h 9"/>
                  <a:gd name="T8" fmla="*/ 2 w 9"/>
                  <a:gd name="T9" fmla="*/ 9 h 9"/>
                </a:gdLst>
                <a:ahLst/>
                <a:cxnLst>
                  <a:cxn ang="0">
                    <a:pos x="T0" y="T1"/>
                  </a:cxn>
                  <a:cxn ang="0">
                    <a:pos x="T2" y="T3"/>
                  </a:cxn>
                  <a:cxn ang="0">
                    <a:pos x="T4" y="T5"/>
                  </a:cxn>
                  <a:cxn ang="0">
                    <a:pos x="T6" y="T7"/>
                  </a:cxn>
                  <a:cxn ang="0">
                    <a:pos x="T8" y="T9"/>
                  </a:cxn>
                </a:cxnLst>
                <a:rect l="0" t="0" r="r" b="b"/>
                <a:pathLst>
                  <a:path w="9" h="9">
                    <a:moveTo>
                      <a:pt x="2" y="9"/>
                    </a:moveTo>
                    <a:lnTo>
                      <a:pt x="0" y="7"/>
                    </a:lnTo>
                    <a:lnTo>
                      <a:pt x="9" y="0"/>
                    </a:lnTo>
                    <a:lnTo>
                      <a:pt x="9" y="0"/>
                    </a:lnTo>
                    <a:lnTo>
                      <a:pt x="2" y="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0" name="Freeform 523">
                <a:extLst>
                  <a:ext uri="{FF2B5EF4-FFF2-40B4-BE49-F238E27FC236}">
                    <a16:creationId xmlns:a16="http://schemas.microsoft.com/office/drawing/2014/main" id="{2788B69B-F577-4EC9-9B40-EFB4AC80B73D}"/>
                  </a:ext>
                </a:extLst>
              </p:cNvPr>
              <p:cNvSpPr>
                <a:spLocks/>
              </p:cNvSpPr>
              <p:nvPr/>
            </p:nvSpPr>
            <p:spPr bwMode="auto">
              <a:xfrm>
                <a:off x="5786" y="1265"/>
                <a:ext cx="7" cy="7"/>
              </a:xfrm>
              <a:custGeom>
                <a:avLst/>
                <a:gdLst>
                  <a:gd name="T0" fmla="*/ 3 w 7"/>
                  <a:gd name="T1" fmla="*/ 7 h 7"/>
                  <a:gd name="T2" fmla="*/ 0 w 7"/>
                  <a:gd name="T3" fmla="*/ 5 h 7"/>
                  <a:gd name="T4" fmla="*/ 5 w 7"/>
                  <a:gd name="T5" fmla="*/ 0 h 7"/>
                  <a:gd name="T6" fmla="*/ 7 w 7"/>
                  <a:gd name="T7" fmla="*/ 0 h 7"/>
                  <a:gd name="T8" fmla="*/ 3 w 7"/>
                  <a:gd name="T9" fmla="*/ 7 h 7"/>
                </a:gdLst>
                <a:ahLst/>
                <a:cxnLst>
                  <a:cxn ang="0">
                    <a:pos x="T0" y="T1"/>
                  </a:cxn>
                  <a:cxn ang="0">
                    <a:pos x="T2" y="T3"/>
                  </a:cxn>
                  <a:cxn ang="0">
                    <a:pos x="T4" y="T5"/>
                  </a:cxn>
                  <a:cxn ang="0">
                    <a:pos x="T6" y="T7"/>
                  </a:cxn>
                  <a:cxn ang="0">
                    <a:pos x="T8" y="T9"/>
                  </a:cxn>
                </a:cxnLst>
                <a:rect l="0" t="0" r="r" b="b"/>
                <a:pathLst>
                  <a:path w="7" h="7">
                    <a:moveTo>
                      <a:pt x="3" y="7"/>
                    </a:moveTo>
                    <a:lnTo>
                      <a:pt x="0" y="5"/>
                    </a:lnTo>
                    <a:lnTo>
                      <a:pt x="5" y="0"/>
                    </a:lnTo>
                    <a:lnTo>
                      <a:pt x="7" y="0"/>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1" name="Freeform 524">
                <a:extLst>
                  <a:ext uri="{FF2B5EF4-FFF2-40B4-BE49-F238E27FC236}">
                    <a16:creationId xmlns:a16="http://schemas.microsoft.com/office/drawing/2014/main" id="{2F7CC5F3-7C82-436D-9D9F-E595A21D10BD}"/>
                  </a:ext>
                </a:extLst>
              </p:cNvPr>
              <p:cNvSpPr>
                <a:spLocks/>
              </p:cNvSpPr>
              <p:nvPr/>
            </p:nvSpPr>
            <p:spPr bwMode="auto">
              <a:xfrm>
                <a:off x="5741" y="1246"/>
                <a:ext cx="52" cy="53"/>
              </a:xfrm>
              <a:custGeom>
                <a:avLst/>
                <a:gdLst>
                  <a:gd name="T0" fmla="*/ 52 w 52"/>
                  <a:gd name="T1" fmla="*/ 53 h 53"/>
                  <a:gd name="T2" fmla="*/ 0 w 52"/>
                  <a:gd name="T3" fmla="*/ 0 h 53"/>
                  <a:gd name="T4" fmla="*/ 0 w 52"/>
                  <a:gd name="T5" fmla="*/ 0 h 53"/>
                  <a:gd name="T6" fmla="*/ 52 w 52"/>
                  <a:gd name="T7" fmla="*/ 50 h 53"/>
                  <a:gd name="T8" fmla="*/ 52 w 52"/>
                  <a:gd name="T9" fmla="*/ 53 h 53"/>
                </a:gdLst>
                <a:ahLst/>
                <a:cxnLst>
                  <a:cxn ang="0">
                    <a:pos x="T0" y="T1"/>
                  </a:cxn>
                  <a:cxn ang="0">
                    <a:pos x="T2" y="T3"/>
                  </a:cxn>
                  <a:cxn ang="0">
                    <a:pos x="T4" y="T5"/>
                  </a:cxn>
                  <a:cxn ang="0">
                    <a:pos x="T6" y="T7"/>
                  </a:cxn>
                  <a:cxn ang="0">
                    <a:pos x="T8" y="T9"/>
                  </a:cxn>
                </a:cxnLst>
                <a:rect l="0" t="0" r="r" b="b"/>
                <a:pathLst>
                  <a:path w="52" h="53">
                    <a:moveTo>
                      <a:pt x="52" y="53"/>
                    </a:moveTo>
                    <a:lnTo>
                      <a:pt x="0" y="0"/>
                    </a:lnTo>
                    <a:lnTo>
                      <a:pt x="0" y="0"/>
                    </a:lnTo>
                    <a:lnTo>
                      <a:pt x="52" y="50"/>
                    </a:lnTo>
                    <a:lnTo>
                      <a:pt x="52" y="5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2" name="Freeform 525">
                <a:extLst>
                  <a:ext uri="{FF2B5EF4-FFF2-40B4-BE49-F238E27FC236}">
                    <a16:creationId xmlns:a16="http://schemas.microsoft.com/office/drawing/2014/main" id="{24353B15-6DF6-4E33-BCD9-371A8EBAD72C}"/>
                  </a:ext>
                </a:extLst>
              </p:cNvPr>
              <p:cNvSpPr>
                <a:spLocks noEditPoints="1"/>
              </p:cNvSpPr>
              <p:nvPr/>
            </p:nvSpPr>
            <p:spPr bwMode="auto">
              <a:xfrm>
                <a:off x="5727" y="1230"/>
                <a:ext cx="16" cy="16"/>
              </a:xfrm>
              <a:custGeom>
                <a:avLst/>
                <a:gdLst>
                  <a:gd name="T0" fmla="*/ 16 w 16"/>
                  <a:gd name="T1" fmla="*/ 16 h 16"/>
                  <a:gd name="T2" fmla="*/ 2 w 16"/>
                  <a:gd name="T3" fmla="*/ 14 h 16"/>
                  <a:gd name="T4" fmla="*/ 0 w 16"/>
                  <a:gd name="T5" fmla="*/ 0 h 16"/>
                  <a:gd name="T6" fmla="*/ 12 w 16"/>
                  <a:gd name="T7" fmla="*/ 4 h 16"/>
                  <a:gd name="T8" fmla="*/ 16 w 16"/>
                  <a:gd name="T9" fmla="*/ 16 h 16"/>
                  <a:gd name="T10" fmla="*/ 4 w 16"/>
                  <a:gd name="T11" fmla="*/ 11 h 16"/>
                  <a:gd name="T12" fmla="*/ 14 w 16"/>
                  <a:gd name="T13" fmla="*/ 16 h 16"/>
                  <a:gd name="T14" fmla="*/ 12 w 16"/>
                  <a:gd name="T15" fmla="*/ 7 h 16"/>
                  <a:gd name="T16" fmla="*/ 2 w 16"/>
                  <a:gd name="T17" fmla="*/ 2 h 16"/>
                  <a:gd name="T18" fmla="*/ 4 w 16"/>
                  <a:gd name="T1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16" y="16"/>
                    </a:moveTo>
                    <a:lnTo>
                      <a:pt x="2" y="14"/>
                    </a:lnTo>
                    <a:lnTo>
                      <a:pt x="0" y="0"/>
                    </a:lnTo>
                    <a:lnTo>
                      <a:pt x="12" y="4"/>
                    </a:lnTo>
                    <a:lnTo>
                      <a:pt x="16" y="16"/>
                    </a:lnTo>
                    <a:close/>
                    <a:moveTo>
                      <a:pt x="4" y="11"/>
                    </a:moveTo>
                    <a:lnTo>
                      <a:pt x="14" y="16"/>
                    </a:lnTo>
                    <a:lnTo>
                      <a:pt x="12" y="7"/>
                    </a:lnTo>
                    <a:lnTo>
                      <a:pt x="2" y="2"/>
                    </a:lnTo>
                    <a:lnTo>
                      <a:pt x="4" y="1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3" name="Rectangle 526">
                <a:extLst>
                  <a:ext uri="{FF2B5EF4-FFF2-40B4-BE49-F238E27FC236}">
                    <a16:creationId xmlns:a16="http://schemas.microsoft.com/office/drawing/2014/main" id="{77F3E352-CAF3-4449-8729-0E7E67E9D2E6}"/>
                  </a:ext>
                </a:extLst>
              </p:cNvPr>
              <p:cNvSpPr>
                <a:spLocks noChangeArrowheads="1"/>
              </p:cNvSpPr>
              <p:nvPr/>
            </p:nvSpPr>
            <p:spPr bwMode="auto">
              <a:xfrm>
                <a:off x="5734" y="1249"/>
                <a:ext cx="1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4" name="Freeform 527">
                <a:extLst>
                  <a:ext uri="{FF2B5EF4-FFF2-40B4-BE49-F238E27FC236}">
                    <a16:creationId xmlns:a16="http://schemas.microsoft.com/office/drawing/2014/main" id="{BD9375D7-F079-426D-B2A7-5677C4416244}"/>
                  </a:ext>
                </a:extLst>
              </p:cNvPr>
              <p:cNvSpPr>
                <a:spLocks/>
              </p:cNvSpPr>
              <p:nvPr/>
            </p:nvSpPr>
            <p:spPr bwMode="auto">
              <a:xfrm>
                <a:off x="5743" y="1256"/>
                <a:ext cx="10" cy="2"/>
              </a:xfrm>
              <a:custGeom>
                <a:avLst/>
                <a:gdLst>
                  <a:gd name="T0" fmla="*/ 0 w 10"/>
                  <a:gd name="T1" fmla="*/ 2 h 2"/>
                  <a:gd name="T2" fmla="*/ 0 w 10"/>
                  <a:gd name="T3" fmla="*/ 2 h 2"/>
                  <a:gd name="T4" fmla="*/ 10 w 10"/>
                  <a:gd name="T5" fmla="*/ 0 h 2"/>
                  <a:gd name="T6" fmla="*/ 10 w 10"/>
                  <a:gd name="T7" fmla="*/ 2 h 2"/>
                  <a:gd name="T8" fmla="*/ 0 w 10"/>
                  <a:gd name="T9" fmla="*/ 2 h 2"/>
                </a:gdLst>
                <a:ahLst/>
                <a:cxnLst>
                  <a:cxn ang="0">
                    <a:pos x="T0" y="T1"/>
                  </a:cxn>
                  <a:cxn ang="0">
                    <a:pos x="T2" y="T3"/>
                  </a:cxn>
                  <a:cxn ang="0">
                    <a:pos x="T4" y="T5"/>
                  </a:cxn>
                  <a:cxn ang="0">
                    <a:pos x="T6" y="T7"/>
                  </a:cxn>
                  <a:cxn ang="0">
                    <a:pos x="T8" y="T9"/>
                  </a:cxn>
                </a:cxnLst>
                <a:rect l="0" t="0" r="r" b="b"/>
                <a:pathLst>
                  <a:path w="10" h="2">
                    <a:moveTo>
                      <a:pt x="0" y="2"/>
                    </a:moveTo>
                    <a:lnTo>
                      <a:pt x="0" y="2"/>
                    </a:lnTo>
                    <a:lnTo>
                      <a:pt x="10" y="0"/>
                    </a:lnTo>
                    <a:lnTo>
                      <a:pt x="10" y="2"/>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5" name="Rectangle 528">
                <a:extLst>
                  <a:ext uri="{FF2B5EF4-FFF2-40B4-BE49-F238E27FC236}">
                    <a16:creationId xmlns:a16="http://schemas.microsoft.com/office/drawing/2014/main" id="{CAD6950D-31C8-46F2-BF15-3093F2EF6805}"/>
                  </a:ext>
                </a:extLst>
              </p:cNvPr>
              <p:cNvSpPr>
                <a:spLocks noChangeArrowheads="1"/>
              </p:cNvSpPr>
              <p:nvPr/>
            </p:nvSpPr>
            <p:spPr bwMode="auto">
              <a:xfrm>
                <a:off x="5746" y="1239"/>
                <a:ext cx="1"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6" name="Freeform 529">
                <a:extLst>
                  <a:ext uri="{FF2B5EF4-FFF2-40B4-BE49-F238E27FC236}">
                    <a16:creationId xmlns:a16="http://schemas.microsoft.com/office/drawing/2014/main" id="{431B03E0-3E83-4506-8EE8-4E974DC5080B}"/>
                  </a:ext>
                </a:extLst>
              </p:cNvPr>
              <p:cNvSpPr>
                <a:spLocks/>
              </p:cNvSpPr>
              <p:nvPr/>
            </p:nvSpPr>
            <p:spPr bwMode="auto">
              <a:xfrm>
                <a:off x="5750" y="1249"/>
                <a:ext cx="3" cy="7"/>
              </a:xfrm>
              <a:custGeom>
                <a:avLst/>
                <a:gdLst>
                  <a:gd name="T0" fmla="*/ 3 w 3"/>
                  <a:gd name="T1" fmla="*/ 7 h 7"/>
                  <a:gd name="T2" fmla="*/ 0 w 3"/>
                  <a:gd name="T3" fmla="*/ 7 h 7"/>
                  <a:gd name="T4" fmla="*/ 3 w 3"/>
                  <a:gd name="T5" fmla="*/ 0 h 7"/>
                  <a:gd name="T6" fmla="*/ 3 w 3"/>
                  <a:gd name="T7" fmla="*/ 0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7"/>
                    </a:lnTo>
                    <a:lnTo>
                      <a:pt x="3" y="0"/>
                    </a:lnTo>
                    <a:lnTo>
                      <a:pt x="3" y="0"/>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7" name="Freeform 530">
                <a:extLst>
                  <a:ext uri="{FF2B5EF4-FFF2-40B4-BE49-F238E27FC236}">
                    <a16:creationId xmlns:a16="http://schemas.microsoft.com/office/drawing/2014/main" id="{DF4D53DE-5F3E-41FE-97BB-39250294F844}"/>
                  </a:ext>
                </a:extLst>
              </p:cNvPr>
              <p:cNvSpPr>
                <a:spLocks noEditPoints="1"/>
              </p:cNvSpPr>
              <p:nvPr/>
            </p:nvSpPr>
            <p:spPr bwMode="auto">
              <a:xfrm>
                <a:off x="5791" y="1296"/>
                <a:ext cx="17" cy="17"/>
              </a:xfrm>
              <a:custGeom>
                <a:avLst/>
                <a:gdLst>
                  <a:gd name="T0" fmla="*/ 17 w 17"/>
                  <a:gd name="T1" fmla="*/ 17 h 17"/>
                  <a:gd name="T2" fmla="*/ 5 w 17"/>
                  <a:gd name="T3" fmla="*/ 12 h 17"/>
                  <a:gd name="T4" fmla="*/ 0 w 17"/>
                  <a:gd name="T5" fmla="*/ 0 h 17"/>
                  <a:gd name="T6" fmla="*/ 12 w 17"/>
                  <a:gd name="T7" fmla="*/ 3 h 17"/>
                  <a:gd name="T8" fmla="*/ 17 w 17"/>
                  <a:gd name="T9" fmla="*/ 17 h 17"/>
                  <a:gd name="T10" fmla="*/ 5 w 17"/>
                  <a:gd name="T11" fmla="*/ 10 h 17"/>
                  <a:gd name="T12" fmla="*/ 14 w 17"/>
                  <a:gd name="T13" fmla="*/ 14 h 17"/>
                  <a:gd name="T14" fmla="*/ 12 w 17"/>
                  <a:gd name="T15" fmla="*/ 5 h 17"/>
                  <a:gd name="T16" fmla="*/ 2 w 17"/>
                  <a:gd name="T17" fmla="*/ 0 h 17"/>
                  <a:gd name="T18" fmla="*/ 5 w 17"/>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7">
                    <a:moveTo>
                      <a:pt x="17" y="17"/>
                    </a:moveTo>
                    <a:lnTo>
                      <a:pt x="5" y="12"/>
                    </a:lnTo>
                    <a:lnTo>
                      <a:pt x="0" y="0"/>
                    </a:lnTo>
                    <a:lnTo>
                      <a:pt x="12" y="3"/>
                    </a:lnTo>
                    <a:lnTo>
                      <a:pt x="17" y="17"/>
                    </a:lnTo>
                    <a:close/>
                    <a:moveTo>
                      <a:pt x="5" y="10"/>
                    </a:moveTo>
                    <a:lnTo>
                      <a:pt x="14" y="14"/>
                    </a:lnTo>
                    <a:lnTo>
                      <a:pt x="12" y="5"/>
                    </a:lnTo>
                    <a:lnTo>
                      <a:pt x="2" y="0"/>
                    </a:lnTo>
                    <a:lnTo>
                      <a:pt x="5"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8" name="Rectangle 531">
                <a:extLst>
                  <a:ext uri="{FF2B5EF4-FFF2-40B4-BE49-F238E27FC236}">
                    <a16:creationId xmlns:a16="http://schemas.microsoft.com/office/drawing/2014/main" id="{93D46C5F-8C63-4BC4-91D6-EB84586B5D2C}"/>
                  </a:ext>
                </a:extLst>
              </p:cNvPr>
              <p:cNvSpPr>
                <a:spLocks noChangeArrowheads="1"/>
              </p:cNvSpPr>
              <p:nvPr/>
            </p:nvSpPr>
            <p:spPr bwMode="auto">
              <a:xfrm>
                <a:off x="5786" y="1291"/>
                <a:ext cx="3"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59" name="Freeform 532">
                <a:extLst>
                  <a:ext uri="{FF2B5EF4-FFF2-40B4-BE49-F238E27FC236}">
                    <a16:creationId xmlns:a16="http://schemas.microsoft.com/office/drawing/2014/main" id="{1BBABFE0-8C24-4F85-9C6F-5980E44CE71B}"/>
                  </a:ext>
                </a:extLst>
              </p:cNvPr>
              <p:cNvSpPr>
                <a:spLocks/>
              </p:cNvSpPr>
              <p:nvPr/>
            </p:nvSpPr>
            <p:spPr bwMode="auto">
              <a:xfrm>
                <a:off x="5779" y="1287"/>
                <a:ext cx="2" cy="7"/>
              </a:xfrm>
              <a:custGeom>
                <a:avLst/>
                <a:gdLst>
                  <a:gd name="T0" fmla="*/ 2 w 2"/>
                  <a:gd name="T1" fmla="*/ 7 h 7"/>
                  <a:gd name="T2" fmla="*/ 0 w 2"/>
                  <a:gd name="T3" fmla="*/ 7 h 7"/>
                  <a:gd name="T4" fmla="*/ 2 w 2"/>
                  <a:gd name="T5" fmla="*/ 0 h 7"/>
                  <a:gd name="T6" fmla="*/ 2 w 2"/>
                  <a:gd name="T7" fmla="*/ 0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7"/>
                    </a:lnTo>
                    <a:lnTo>
                      <a:pt x="2" y="0"/>
                    </a:lnTo>
                    <a:lnTo>
                      <a:pt x="2" y="0"/>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0" name="Rectangle 533">
                <a:extLst>
                  <a:ext uri="{FF2B5EF4-FFF2-40B4-BE49-F238E27FC236}">
                    <a16:creationId xmlns:a16="http://schemas.microsoft.com/office/drawing/2014/main" id="{3E8BEE73-DC50-43E8-8308-8A51902031C5}"/>
                  </a:ext>
                </a:extLst>
              </p:cNvPr>
              <p:cNvSpPr>
                <a:spLocks noChangeArrowheads="1"/>
              </p:cNvSpPr>
              <p:nvPr/>
            </p:nvSpPr>
            <p:spPr bwMode="auto">
              <a:xfrm>
                <a:off x="5789" y="1291"/>
                <a:ext cx="12"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1" name="Rectangle 534">
                <a:extLst>
                  <a:ext uri="{FF2B5EF4-FFF2-40B4-BE49-F238E27FC236}">
                    <a16:creationId xmlns:a16="http://schemas.microsoft.com/office/drawing/2014/main" id="{693FCA36-3B84-4D4C-97D8-1AE7FA786D11}"/>
                  </a:ext>
                </a:extLst>
              </p:cNvPr>
              <p:cNvSpPr>
                <a:spLocks noChangeArrowheads="1"/>
              </p:cNvSpPr>
              <p:nvPr/>
            </p:nvSpPr>
            <p:spPr bwMode="auto">
              <a:xfrm>
                <a:off x="5781" y="1284"/>
                <a:ext cx="8"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2" name="Freeform 535">
                <a:extLst>
                  <a:ext uri="{FF2B5EF4-FFF2-40B4-BE49-F238E27FC236}">
                    <a16:creationId xmlns:a16="http://schemas.microsoft.com/office/drawing/2014/main" id="{3880DA3C-37E0-403D-A0A3-A42F9BB9277F}"/>
                  </a:ext>
                </a:extLst>
              </p:cNvPr>
              <p:cNvSpPr>
                <a:spLocks/>
              </p:cNvSpPr>
              <p:nvPr/>
            </p:nvSpPr>
            <p:spPr bwMode="auto">
              <a:xfrm>
                <a:off x="5741" y="1244"/>
                <a:ext cx="52" cy="55"/>
              </a:xfrm>
              <a:custGeom>
                <a:avLst/>
                <a:gdLst>
                  <a:gd name="T0" fmla="*/ 0 w 52"/>
                  <a:gd name="T1" fmla="*/ 55 h 55"/>
                  <a:gd name="T2" fmla="*/ 0 w 52"/>
                  <a:gd name="T3" fmla="*/ 52 h 55"/>
                  <a:gd name="T4" fmla="*/ 52 w 52"/>
                  <a:gd name="T5" fmla="*/ 0 h 55"/>
                  <a:gd name="T6" fmla="*/ 52 w 52"/>
                  <a:gd name="T7" fmla="*/ 2 h 55"/>
                  <a:gd name="T8" fmla="*/ 0 w 52"/>
                  <a:gd name="T9" fmla="*/ 55 h 55"/>
                </a:gdLst>
                <a:ahLst/>
                <a:cxnLst>
                  <a:cxn ang="0">
                    <a:pos x="T0" y="T1"/>
                  </a:cxn>
                  <a:cxn ang="0">
                    <a:pos x="T2" y="T3"/>
                  </a:cxn>
                  <a:cxn ang="0">
                    <a:pos x="T4" y="T5"/>
                  </a:cxn>
                  <a:cxn ang="0">
                    <a:pos x="T6" y="T7"/>
                  </a:cxn>
                  <a:cxn ang="0">
                    <a:pos x="T8" y="T9"/>
                  </a:cxn>
                </a:cxnLst>
                <a:rect l="0" t="0" r="r" b="b"/>
                <a:pathLst>
                  <a:path w="52" h="55">
                    <a:moveTo>
                      <a:pt x="0" y="55"/>
                    </a:moveTo>
                    <a:lnTo>
                      <a:pt x="0" y="52"/>
                    </a:lnTo>
                    <a:lnTo>
                      <a:pt x="52" y="0"/>
                    </a:lnTo>
                    <a:lnTo>
                      <a:pt x="52" y="2"/>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3" name="Freeform 536">
                <a:extLst>
                  <a:ext uri="{FF2B5EF4-FFF2-40B4-BE49-F238E27FC236}">
                    <a16:creationId xmlns:a16="http://schemas.microsoft.com/office/drawing/2014/main" id="{468D2F51-845C-47BE-9A6E-8E011EE03C09}"/>
                  </a:ext>
                </a:extLst>
              </p:cNvPr>
              <p:cNvSpPr>
                <a:spLocks noEditPoints="1"/>
              </p:cNvSpPr>
              <p:nvPr/>
            </p:nvSpPr>
            <p:spPr bwMode="auto">
              <a:xfrm>
                <a:off x="5727" y="1296"/>
                <a:ext cx="16" cy="17"/>
              </a:xfrm>
              <a:custGeom>
                <a:avLst/>
                <a:gdLst>
                  <a:gd name="T0" fmla="*/ 0 w 16"/>
                  <a:gd name="T1" fmla="*/ 17 h 17"/>
                  <a:gd name="T2" fmla="*/ 2 w 16"/>
                  <a:gd name="T3" fmla="*/ 3 h 17"/>
                  <a:gd name="T4" fmla="*/ 16 w 16"/>
                  <a:gd name="T5" fmla="*/ 0 h 17"/>
                  <a:gd name="T6" fmla="*/ 12 w 16"/>
                  <a:gd name="T7" fmla="*/ 12 h 17"/>
                  <a:gd name="T8" fmla="*/ 0 w 16"/>
                  <a:gd name="T9" fmla="*/ 17 h 17"/>
                  <a:gd name="T10" fmla="*/ 4 w 16"/>
                  <a:gd name="T11" fmla="*/ 5 h 17"/>
                  <a:gd name="T12" fmla="*/ 2 w 16"/>
                  <a:gd name="T13" fmla="*/ 14 h 17"/>
                  <a:gd name="T14" fmla="*/ 12 w 16"/>
                  <a:gd name="T15" fmla="*/ 10 h 17"/>
                  <a:gd name="T16" fmla="*/ 14 w 16"/>
                  <a:gd name="T17" fmla="*/ 0 h 17"/>
                  <a:gd name="T18" fmla="*/ 4 w 16"/>
                  <a:gd name="T1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7">
                    <a:moveTo>
                      <a:pt x="0" y="17"/>
                    </a:moveTo>
                    <a:lnTo>
                      <a:pt x="2" y="3"/>
                    </a:lnTo>
                    <a:lnTo>
                      <a:pt x="16" y="0"/>
                    </a:lnTo>
                    <a:lnTo>
                      <a:pt x="12" y="12"/>
                    </a:lnTo>
                    <a:lnTo>
                      <a:pt x="0" y="17"/>
                    </a:lnTo>
                    <a:close/>
                    <a:moveTo>
                      <a:pt x="4" y="5"/>
                    </a:moveTo>
                    <a:lnTo>
                      <a:pt x="2" y="14"/>
                    </a:lnTo>
                    <a:lnTo>
                      <a:pt x="12" y="10"/>
                    </a:lnTo>
                    <a:lnTo>
                      <a:pt x="14" y="0"/>
                    </a:lnTo>
                    <a:lnTo>
                      <a:pt x="4"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4" name="Rectangle 537">
                <a:extLst>
                  <a:ext uri="{FF2B5EF4-FFF2-40B4-BE49-F238E27FC236}">
                    <a16:creationId xmlns:a16="http://schemas.microsoft.com/office/drawing/2014/main" id="{EFB56464-9F86-4227-A684-AE6DC7CE40A6}"/>
                  </a:ext>
                </a:extLst>
              </p:cNvPr>
              <p:cNvSpPr>
                <a:spLocks noChangeArrowheads="1"/>
              </p:cNvSpPr>
              <p:nvPr/>
            </p:nvSpPr>
            <p:spPr bwMode="auto">
              <a:xfrm>
                <a:off x="5746" y="1291"/>
                <a:ext cx="1"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5" name="Freeform 538">
                <a:extLst>
                  <a:ext uri="{FF2B5EF4-FFF2-40B4-BE49-F238E27FC236}">
                    <a16:creationId xmlns:a16="http://schemas.microsoft.com/office/drawing/2014/main" id="{478F1D34-CEB1-487E-9BF9-8DAEC067FB25}"/>
                  </a:ext>
                </a:extLst>
              </p:cNvPr>
              <p:cNvSpPr>
                <a:spLocks/>
              </p:cNvSpPr>
              <p:nvPr/>
            </p:nvSpPr>
            <p:spPr bwMode="auto">
              <a:xfrm>
                <a:off x="5750" y="1287"/>
                <a:ext cx="3" cy="7"/>
              </a:xfrm>
              <a:custGeom>
                <a:avLst/>
                <a:gdLst>
                  <a:gd name="T0" fmla="*/ 3 w 3"/>
                  <a:gd name="T1" fmla="*/ 7 h 7"/>
                  <a:gd name="T2" fmla="*/ 0 w 3"/>
                  <a:gd name="T3" fmla="*/ 0 h 7"/>
                  <a:gd name="T4" fmla="*/ 3 w 3"/>
                  <a:gd name="T5" fmla="*/ 0 h 7"/>
                  <a:gd name="T6" fmla="*/ 3 w 3"/>
                  <a:gd name="T7" fmla="*/ 7 h 7"/>
                  <a:gd name="T8" fmla="*/ 3 w 3"/>
                  <a:gd name="T9" fmla="*/ 7 h 7"/>
                </a:gdLst>
                <a:ahLst/>
                <a:cxnLst>
                  <a:cxn ang="0">
                    <a:pos x="T0" y="T1"/>
                  </a:cxn>
                  <a:cxn ang="0">
                    <a:pos x="T2" y="T3"/>
                  </a:cxn>
                  <a:cxn ang="0">
                    <a:pos x="T4" y="T5"/>
                  </a:cxn>
                  <a:cxn ang="0">
                    <a:pos x="T6" y="T7"/>
                  </a:cxn>
                  <a:cxn ang="0">
                    <a:pos x="T8" y="T9"/>
                  </a:cxn>
                </a:cxnLst>
                <a:rect l="0" t="0" r="r" b="b"/>
                <a:pathLst>
                  <a:path w="3" h="7">
                    <a:moveTo>
                      <a:pt x="3" y="7"/>
                    </a:moveTo>
                    <a:lnTo>
                      <a:pt x="0" y="0"/>
                    </a:lnTo>
                    <a:lnTo>
                      <a:pt x="3" y="0"/>
                    </a:lnTo>
                    <a:lnTo>
                      <a:pt x="3" y="7"/>
                    </a:lnTo>
                    <a:lnTo>
                      <a:pt x="3"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6" name="Rectangle 539">
                <a:extLst>
                  <a:ext uri="{FF2B5EF4-FFF2-40B4-BE49-F238E27FC236}">
                    <a16:creationId xmlns:a16="http://schemas.microsoft.com/office/drawing/2014/main" id="{D732D8BF-AF0E-4DF4-8E04-D5AE30619CC6}"/>
                  </a:ext>
                </a:extLst>
              </p:cNvPr>
              <p:cNvSpPr>
                <a:spLocks noChangeArrowheads="1"/>
              </p:cNvSpPr>
              <p:nvPr/>
            </p:nvSpPr>
            <p:spPr bwMode="auto">
              <a:xfrm>
                <a:off x="5734" y="1291"/>
                <a:ext cx="12"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7" name="Rectangle 540">
                <a:extLst>
                  <a:ext uri="{FF2B5EF4-FFF2-40B4-BE49-F238E27FC236}">
                    <a16:creationId xmlns:a16="http://schemas.microsoft.com/office/drawing/2014/main" id="{BEEF0501-8F54-4BF4-8101-D7E33075A40E}"/>
                  </a:ext>
                </a:extLst>
              </p:cNvPr>
              <p:cNvSpPr>
                <a:spLocks noChangeArrowheads="1"/>
              </p:cNvSpPr>
              <p:nvPr/>
            </p:nvSpPr>
            <p:spPr bwMode="auto">
              <a:xfrm>
                <a:off x="5743" y="1284"/>
                <a:ext cx="10" cy="3"/>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8" name="Freeform 541">
                <a:extLst>
                  <a:ext uri="{FF2B5EF4-FFF2-40B4-BE49-F238E27FC236}">
                    <a16:creationId xmlns:a16="http://schemas.microsoft.com/office/drawing/2014/main" id="{1ED0663F-D2A9-4C8A-833D-38B786E5694E}"/>
                  </a:ext>
                </a:extLst>
              </p:cNvPr>
              <p:cNvSpPr>
                <a:spLocks noEditPoints="1"/>
              </p:cNvSpPr>
              <p:nvPr/>
            </p:nvSpPr>
            <p:spPr bwMode="auto">
              <a:xfrm>
                <a:off x="5791" y="1230"/>
                <a:ext cx="17" cy="16"/>
              </a:xfrm>
              <a:custGeom>
                <a:avLst/>
                <a:gdLst>
                  <a:gd name="T0" fmla="*/ 0 w 17"/>
                  <a:gd name="T1" fmla="*/ 16 h 16"/>
                  <a:gd name="T2" fmla="*/ 5 w 17"/>
                  <a:gd name="T3" fmla="*/ 4 h 16"/>
                  <a:gd name="T4" fmla="*/ 17 w 17"/>
                  <a:gd name="T5" fmla="*/ 0 h 16"/>
                  <a:gd name="T6" fmla="*/ 12 w 17"/>
                  <a:gd name="T7" fmla="*/ 14 h 16"/>
                  <a:gd name="T8" fmla="*/ 0 w 17"/>
                  <a:gd name="T9" fmla="*/ 16 h 16"/>
                  <a:gd name="T10" fmla="*/ 5 w 17"/>
                  <a:gd name="T11" fmla="*/ 7 h 16"/>
                  <a:gd name="T12" fmla="*/ 2 w 17"/>
                  <a:gd name="T13" fmla="*/ 16 h 16"/>
                  <a:gd name="T14" fmla="*/ 12 w 17"/>
                  <a:gd name="T15" fmla="*/ 11 h 16"/>
                  <a:gd name="T16" fmla="*/ 14 w 17"/>
                  <a:gd name="T17" fmla="*/ 2 h 16"/>
                  <a:gd name="T18" fmla="*/ 5 w 1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6">
                    <a:moveTo>
                      <a:pt x="0" y="16"/>
                    </a:moveTo>
                    <a:lnTo>
                      <a:pt x="5" y="4"/>
                    </a:lnTo>
                    <a:lnTo>
                      <a:pt x="17" y="0"/>
                    </a:lnTo>
                    <a:lnTo>
                      <a:pt x="12" y="14"/>
                    </a:lnTo>
                    <a:lnTo>
                      <a:pt x="0" y="16"/>
                    </a:lnTo>
                    <a:close/>
                    <a:moveTo>
                      <a:pt x="5" y="7"/>
                    </a:moveTo>
                    <a:lnTo>
                      <a:pt x="2" y="16"/>
                    </a:lnTo>
                    <a:lnTo>
                      <a:pt x="12" y="11"/>
                    </a:lnTo>
                    <a:lnTo>
                      <a:pt x="14" y="2"/>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69" name="Rectangle 542">
                <a:extLst>
                  <a:ext uri="{FF2B5EF4-FFF2-40B4-BE49-F238E27FC236}">
                    <a16:creationId xmlns:a16="http://schemas.microsoft.com/office/drawing/2014/main" id="{941E34C0-36FB-47E2-903C-E1DD7946CAE2}"/>
                  </a:ext>
                </a:extLst>
              </p:cNvPr>
              <p:cNvSpPr>
                <a:spLocks noChangeArrowheads="1"/>
              </p:cNvSpPr>
              <p:nvPr/>
            </p:nvSpPr>
            <p:spPr bwMode="auto">
              <a:xfrm>
                <a:off x="5789" y="1249"/>
                <a:ext cx="12" cy="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0" name="Freeform 543">
                <a:extLst>
                  <a:ext uri="{FF2B5EF4-FFF2-40B4-BE49-F238E27FC236}">
                    <a16:creationId xmlns:a16="http://schemas.microsoft.com/office/drawing/2014/main" id="{75402C49-8697-4C61-8A4C-BC2022CE8D5E}"/>
                  </a:ext>
                </a:extLst>
              </p:cNvPr>
              <p:cNvSpPr>
                <a:spLocks/>
              </p:cNvSpPr>
              <p:nvPr/>
            </p:nvSpPr>
            <p:spPr bwMode="auto">
              <a:xfrm>
                <a:off x="5781" y="1256"/>
                <a:ext cx="8" cy="2"/>
              </a:xfrm>
              <a:custGeom>
                <a:avLst/>
                <a:gdLst>
                  <a:gd name="T0" fmla="*/ 8 w 8"/>
                  <a:gd name="T1" fmla="*/ 2 h 2"/>
                  <a:gd name="T2" fmla="*/ 0 w 8"/>
                  <a:gd name="T3" fmla="*/ 2 h 2"/>
                  <a:gd name="T4" fmla="*/ 0 w 8"/>
                  <a:gd name="T5" fmla="*/ 0 h 2"/>
                  <a:gd name="T6" fmla="*/ 8 w 8"/>
                  <a:gd name="T7" fmla="*/ 2 h 2"/>
                  <a:gd name="T8" fmla="*/ 8 w 8"/>
                  <a:gd name="T9" fmla="*/ 2 h 2"/>
                </a:gdLst>
                <a:ahLst/>
                <a:cxnLst>
                  <a:cxn ang="0">
                    <a:pos x="T0" y="T1"/>
                  </a:cxn>
                  <a:cxn ang="0">
                    <a:pos x="T2" y="T3"/>
                  </a:cxn>
                  <a:cxn ang="0">
                    <a:pos x="T4" y="T5"/>
                  </a:cxn>
                  <a:cxn ang="0">
                    <a:pos x="T6" y="T7"/>
                  </a:cxn>
                  <a:cxn ang="0">
                    <a:pos x="T8" y="T9"/>
                  </a:cxn>
                </a:cxnLst>
                <a:rect l="0" t="0" r="r" b="b"/>
                <a:pathLst>
                  <a:path w="8" h="2">
                    <a:moveTo>
                      <a:pt x="8" y="2"/>
                    </a:moveTo>
                    <a:lnTo>
                      <a:pt x="0" y="2"/>
                    </a:lnTo>
                    <a:lnTo>
                      <a:pt x="0" y="0"/>
                    </a:lnTo>
                    <a:lnTo>
                      <a:pt x="8" y="2"/>
                    </a:lnTo>
                    <a:lnTo>
                      <a:pt x="8"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1" name="Rectangle 544">
                <a:extLst>
                  <a:ext uri="{FF2B5EF4-FFF2-40B4-BE49-F238E27FC236}">
                    <a16:creationId xmlns:a16="http://schemas.microsoft.com/office/drawing/2014/main" id="{6FD44D03-8687-4366-9BD6-1957B6C058FB}"/>
                  </a:ext>
                </a:extLst>
              </p:cNvPr>
              <p:cNvSpPr>
                <a:spLocks noChangeArrowheads="1"/>
              </p:cNvSpPr>
              <p:nvPr/>
            </p:nvSpPr>
            <p:spPr bwMode="auto">
              <a:xfrm>
                <a:off x="5786" y="1239"/>
                <a:ext cx="3" cy="12"/>
              </a:xfrm>
              <a:prstGeom prst="rect">
                <a:avLst/>
              </a:prstGeom>
              <a:solidFill>
                <a:srgbClr val="E2A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2" name="Freeform 545">
                <a:extLst>
                  <a:ext uri="{FF2B5EF4-FFF2-40B4-BE49-F238E27FC236}">
                    <a16:creationId xmlns:a16="http://schemas.microsoft.com/office/drawing/2014/main" id="{C58BA538-C39B-491C-9E51-4C141A3B7844}"/>
                  </a:ext>
                </a:extLst>
              </p:cNvPr>
              <p:cNvSpPr>
                <a:spLocks/>
              </p:cNvSpPr>
              <p:nvPr/>
            </p:nvSpPr>
            <p:spPr bwMode="auto">
              <a:xfrm>
                <a:off x="5779" y="1249"/>
                <a:ext cx="2" cy="7"/>
              </a:xfrm>
              <a:custGeom>
                <a:avLst/>
                <a:gdLst>
                  <a:gd name="T0" fmla="*/ 2 w 2"/>
                  <a:gd name="T1" fmla="*/ 7 h 7"/>
                  <a:gd name="T2" fmla="*/ 0 w 2"/>
                  <a:gd name="T3" fmla="*/ 0 h 7"/>
                  <a:gd name="T4" fmla="*/ 2 w 2"/>
                  <a:gd name="T5" fmla="*/ 0 h 7"/>
                  <a:gd name="T6" fmla="*/ 2 w 2"/>
                  <a:gd name="T7" fmla="*/ 7 h 7"/>
                  <a:gd name="T8" fmla="*/ 2 w 2"/>
                  <a:gd name="T9" fmla="*/ 7 h 7"/>
                </a:gdLst>
                <a:ahLst/>
                <a:cxnLst>
                  <a:cxn ang="0">
                    <a:pos x="T0" y="T1"/>
                  </a:cxn>
                  <a:cxn ang="0">
                    <a:pos x="T2" y="T3"/>
                  </a:cxn>
                  <a:cxn ang="0">
                    <a:pos x="T4" y="T5"/>
                  </a:cxn>
                  <a:cxn ang="0">
                    <a:pos x="T6" y="T7"/>
                  </a:cxn>
                  <a:cxn ang="0">
                    <a:pos x="T8" y="T9"/>
                  </a:cxn>
                </a:cxnLst>
                <a:rect l="0" t="0" r="r" b="b"/>
                <a:pathLst>
                  <a:path w="2" h="7">
                    <a:moveTo>
                      <a:pt x="2" y="7"/>
                    </a:moveTo>
                    <a:lnTo>
                      <a:pt x="0" y="0"/>
                    </a:lnTo>
                    <a:lnTo>
                      <a:pt x="2" y="0"/>
                    </a:lnTo>
                    <a:lnTo>
                      <a:pt x="2" y="7"/>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3" name="Freeform 546">
                <a:extLst>
                  <a:ext uri="{FF2B5EF4-FFF2-40B4-BE49-F238E27FC236}">
                    <a16:creationId xmlns:a16="http://schemas.microsoft.com/office/drawing/2014/main" id="{3EAC4FB8-B2F3-4827-A14B-ADFDB1DED89D}"/>
                  </a:ext>
                </a:extLst>
              </p:cNvPr>
              <p:cNvSpPr>
                <a:spLocks noEditPoints="1"/>
              </p:cNvSpPr>
              <p:nvPr/>
            </p:nvSpPr>
            <p:spPr bwMode="auto">
              <a:xfrm>
                <a:off x="5748" y="1253"/>
                <a:ext cx="36" cy="36"/>
              </a:xfrm>
              <a:custGeom>
                <a:avLst/>
                <a:gdLst>
                  <a:gd name="T0" fmla="*/ 12 w 36"/>
                  <a:gd name="T1" fmla="*/ 36 h 36"/>
                  <a:gd name="T2" fmla="*/ 10 w 36"/>
                  <a:gd name="T3" fmla="*/ 26 h 36"/>
                  <a:gd name="T4" fmla="*/ 0 w 36"/>
                  <a:gd name="T5" fmla="*/ 26 h 36"/>
                  <a:gd name="T6" fmla="*/ 7 w 36"/>
                  <a:gd name="T7" fmla="*/ 17 h 36"/>
                  <a:gd name="T8" fmla="*/ 0 w 36"/>
                  <a:gd name="T9" fmla="*/ 10 h 36"/>
                  <a:gd name="T10" fmla="*/ 12 w 36"/>
                  <a:gd name="T11" fmla="*/ 12 h 36"/>
                  <a:gd name="T12" fmla="*/ 12 w 36"/>
                  <a:gd name="T13" fmla="*/ 0 h 36"/>
                  <a:gd name="T14" fmla="*/ 19 w 36"/>
                  <a:gd name="T15" fmla="*/ 7 h 36"/>
                  <a:gd name="T16" fmla="*/ 26 w 36"/>
                  <a:gd name="T17" fmla="*/ 0 h 36"/>
                  <a:gd name="T18" fmla="*/ 26 w 36"/>
                  <a:gd name="T19" fmla="*/ 10 h 36"/>
                  <a:gd name="T20" fmla="*/ 36 w 36"/>
                  <a:gd name="T21" fmla="*/ 10 h 36"/>
                  <a:gd name="T22" fmla="*/ 31 w 36"/>
                  <a:gd name="T23" fmla="*/ 19 h 36"/>
                  <a:gd name="T24" fmla="*/ 36 w 36"/>
                  <a:gd name="T25" fmla="*/ 24 h 36"/>
                  <a:gd name="T26" fmla="*/ 26 w 36"/>
                  <a:gd name="T27" fmla="*/ 24 h 36"/>
                  <a:gd name="T28" fmla="*/ 26 w 36"/>
                  <a:gd name="T29" fmla="*/ 34 h 36"/>
                  <a:gd name="T30" fmla="*/ 19 w 36"/>
                  <a:gd name="T31" fmla="*/ 31 h 36"/>
                  <a:gd name="T32" fmla="*/ 12 w 36"/>
                  <a:gd name="T33" fmla="*/ 36 h 36"/>
                  <a:gd name="T34" fmla="*/ 2 w 36"/>
                  <a:gd name="T35" fmla="*/ 24 h 36"/>
                  <a:gd name="T36" fmla="*/ 12 w 36"/>
                  <a:gd name="T37" fmla="*/ 26 h 36"/>
                  <a:gd name="T38" fmla="*/ 12 w 36"/>
                  <a:gd name="T39" fmla="*/ 34 h 36"/>
                  <a:gd name="T40" fmla="*/ 19 w 36"/>
                  <a:gd name="T41" fmla="*/ 29 h 36"/>
                  <a:gd name="T42" fmla="*/ 24 w 36"/>
                  <a:gd name="T43" fmla="*/ 31 h 36"/>
                  <a:gd name="T44" fmla="*/ 24 w 36"/>
                  <a:gd name="T45" fmla="*/ 24 h 36"/>
                  <a:gd name="T46" fmla="*/ 33 w 36"/>
                  <a:gd name="T47" fmla="*/ 24 h 36"/>
                  <a:gd name="T48" fmla="*/ 29 w 36"/>
                  <a:gd name="T49" fmla="*/ 19 h 36"/>
                  <a:gd name="T50" fmla="*/ 33 w 36"/>
                  <a:gd name="T51" fmla="*/ 12 h 36"/>
                  <a:gd name="T52" fmla="*/ 26 w 36"/>
                  <a:gd name="T53" fmla="*/ 10 h 36"/>
                  <a:gd name="T54" fmla="*/ 26 w 36"/>
                  <a:gd name="T55" fmla="*/ 3 h 36"/>
                  <a:gd name="T56" fmla="*/ 19 w 36"/>
                  <a:gd name="T57" fmla="*/ 7 h 36"/>
                  <a:gd name="T58" fmla="*/ 12 w 36"/>
                  <a:gd name="T59" fmla="*/ 3 h 36"/>
                  <a:gd name="T60" fmla="*/ 12 w 36"/>
                  <a:gd name="T61" fmla="*/ 12 h 36"/>
                  <a:gd name="T62" fmla="*/ 2 w 36"/>
                  <a:gd name="T63" fmla="*/ 12 h 36"/>
                  <a:gd name="T64" fmla="*/ 10 w 36"/>
                  <a:gd name="T65" fmla="*/ 17 h 36"/>
                  <a:gd name="T66" fmla="*/ 2 w 36"/>
                  <a:gd name="T67"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36">
                    <a:moveTo>
                      <a:pt x="12" y="36"/>
                    </a:moveTo>
                    <a:lnTo>
                      <a:pt x="10" y="26"/>
                    </a:lnTo>
                    <a:lnTo>
                      <a:pt x="0" y="26"/>
                    </a:lnTo>
                    <a:lnTo>
                      <a:pt x="7" y="17"/>
                    </a:lnTo>
                    <a:lnTo>
                      <a:pt x="0" y="10"/>
                    </a:lnTo>
                    <a:lnTo>
                      <a:pt x="12" y="12"/>
                    </a:lnTo>
                    <a:lnTo>
                      <a:pt x="12" y="0"/>
                    </a:lnTo>
                    <a:lnTo>
                      <a:pt x="19" y="7"/>
                    </a:lnTo>
                    <a:lnTo>
                      <a:pt x="26" y="0"/>
                    </a:lnTo>
                    <a:lnTo>
                      <a:pt x="26" y="10"/>
                    </a:lnTo>
                    <a:lnTo>
                      <a:pt x="36" y="10"/>
                    </a:lnTo>
                    <a:lnTo>
                      <a:pt x="31" y="19"/>
                    </a:lnTo>
                    <a:lnTo>
                      <a:pt x="36" y="24"/>
                    </a:lnTo>
                    <a:lnTo>
                      <a:pt x="26" y="24"/>
                    </a:lnTo>
                    <a:lnTo>
                      <a:pt x="26" y="34"/>
                    </a:lnTo>
                    <a:lnTo>
                      <a:pt x="19" y="31"/>
                    </a:lnTo>
                    <a:lnTo>
                      <a:pt x="12" y="36"/>
                    </a:lnTo>
                    <a:close/>
                    <a:moveTo>
                      <a:pt x="2" y="24"/>
                    </a:moveTo>
                    <a:lnTo>
                      <a:pt x="12" y="26"/>
                    </a:lnTo>
                    <a:lnTo>
                      <a:pt x="12" y="34"/>
                    </a:lnTo>
                    <a:lnTo>
                      <a:pt x="19" y="29"/>
                    </a:lnTo>
                    <a:lnTo>
                      <a:pt x="24" y="31"/>
                    </a:lnTo>
                    <a:lnTo>
                      <a:pt x="24" y="24"/>
                    </a:lnTo>
                    <a:lnTo>
                      <a:pt x="33" y="24"/>
                    </a:lnTo>
                    <a:lnTo>
                      <a:pt x="29" y="19"/>
                    </a:lnTo>
                    <a:lnTo>
                      <a:pt x="33" y="12"/>
                    </a:lnTo>
                    <a:lnTo>
                      <a:pt x="26" y="10"/>
                    </a:lnTo>
                    <a:lnTo>
                      <a:pt x="26" y="3"/>
                    </a:lnTo>
                    <a:lnTo>
                      <a:pt x="19" y="7"/>
                    </a:lnTo>
                    <a:lnTo>
                      <a:pt x="12" y="3"/>
                    </a:lnTo>
                    <a:lnTo>
                      <a:pt x="12" y="12"/>
                    </a:lnTo>
                    <a:lnTo>
                      <a:pt x="2" y="12"/>
                    </a:lnTo>
                    <a:lnTo>
                      <a:pt x="10" y="17"/>
                    </a:lnTo>
                    <a:lnTo>
                      <a:pt x="2"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4" name="Freeform 547">
                <a:extLst>
                  <a:ext uri="{FF2B5EF4-FFF2-40B4-BE49-F238E27FC236}">
                    <a16:creationId xmlns:a16="http://schemas.microsoft.com/office/drawing/2014/main" id="{93D2AB6E-7306-4405-8800-039D5E6EB8AA}"/>
                  </a:ext>
                </a:extLst>
              </p:cNvPr>
              <p:cNvSpPr>
                <a:spLocks noEditPoints="1"/>
              </p:cNvSpPr>
              <p:nvPr/>
            </p:nvSpPr>
            <p:spPr bwMode="auto">
              <a:xfrm>
                <a:off x="5306" y="2352"/>
                <a:ext cx="153" cy="136"/>
              </a:xfrm>
              <a:custGeom>
                <a:avLst/>
                <a:gdLst>
                  <a:gd name="T0" fmla="*/ 110 w 153"/>
                  <a:gd name="T1" fmla="*/ 136 h 136"/>
                  <a:gd name="T2" fmla="*/ 74 w 153"/>
                  <a:gd name="T3" fmla="*/ 105 h 136"/>
                  <a:gd name="T4" fmla="*/ 34 w 153"/>
                  <a:gd name="T5" fmla="*/ 131 h 136"/>
                  <a:gd name="T6" fmla="*/ 41 w 153"/>
                  <a:gd name="T7" fmla="*/ 84 h 136"/>
                  <a:gd name="T8" fmla="*/ 0 w 153"/>
                  <a:gd name="T9" fmla="*/ 62 h 136"/>
                  <a:gd name="T10" fmla="*/ 43 w 153"/>
                  <a:gd name="T11" fmla="*/ 48 h 136"/>
                  <a:gd name="T12" fmla="*/ 43 w 153"/>
                  <a:gd name="T13" fmla="*/ 0 h 136"/>
                  <a:gd name="T14" fmla="*/ 79 w 153"/>
                  <a:gd name="T15" fmla="*/ 29 h 136"/>
                  <a:gd name="T16" fmla="*/ 120 w 153"/>
                  <a:gd name="T17" fmla="*/ 5 h 136"/>
                  <a:gd name="T18" fmla="*/ 110 w 153"/>
                  <a:gd name="T19" fmla="*/ 50 h 136"/>
                  <a:gd name="T20" fmla="*/ 153 w 153"/>
                  <a:gd name="T21" fmla="*/ 74 h 136"/>
                  <a:gd name="T22" fmla="*/ 108 w 153"/>
                  <a:gd name="T23" fmla="*/ 88 h 136"/>
                  <a:gd name="T24" fmla="*/ 110 w 153"/>
                  <a:gd name="T25" fmla="*/ 136 h 136"/>
                  <a:gd name="T26" fmla="*/ 74 w 153"/>
                  <a:gd name="T27" fmla="*/ 105 h 136"/>
                  <a:gd name="T28" fmla="*/ 108 w 153"/>
                  <a:gd name="T29" fmla="*/ 134 h 136"/>
                  <a:gd name="T30" fmla="*/ 105 w 153"/>
                  <a:gd name="T31" fmla="*/ 88 h 136"/>
                  <a:gd name="T32" fmla="*/ 108 w 153"/>
                  <a:gd name="T33" fmla="*/ 88 h 136"/>
                  <a:gd name="T34" fmla="*/ 148 w 153"/>
                  <a:gd name="T35" fmla="*/ 74 h 136"/>
                  <a:gd name="T36" fmla="*/ 108 w 153"/>
                  <a:gd name="T37" fmla="*/ 53 h 136"/>
                  <a:gd name="T38" fmla="*/ 117 w 153"/>
                  <a:gd name="T39" fmla="*/ 7 h 136"/>
                  <a:gd name="T40" fmla="*/ 79 w 153"/>
                  <a:gd name="T41" fmla="*/ 31 h 136"/>
                  <a:gd name="T42" fmla="*/ 43 w 153"/>
                  <a:gd name="T43" fmla="*/ 3 h 136"/>
                  <a:gd name="T44" fmla="*/ 46 w 153"/>
                  <a:gd name="T45" fmla="*/ 48 h 136"/>
                  <a:gd name="T46" fmla="*/ 46 w 153"/>
                  <a:gd name="T47" fmla="*/ 48 h 136"/>
                  <a:gd name="T48" fmla="*/ 3 w 153"/>
                  <a:gd name="T49" fmla="*/ 62 h 136"/>
                  <a:gd name="T50" fmla="*/ 43 w 153"/>
                  <a:gd name="T51" fmla="*/ 84 h 136"/>
                  <a:gd name="T52" fmla="*/ 36 w 153"/>
                  <a:gd name="T53" fmla="*/ 129 h 136"/>
                  <a:gd name="T54" fmla="*/ 74 w 153"/>
                  <a:gd name="T55" fmla="*/ 10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3" h="136">
                    <a:moveTo>
                      <a:pt x="110" y="136"/>
                    </a:moveTo>
                    <a:lnTo>
                      <a:pt x="74" y="105"/>
                    </a:lnTo>
                    <a:lnTo>
                      <a:pt x="34" y="131"/>
                    </a:lnTo>
                    <a:lnTo>
                      <a:pt x="41" y="84"/>
                    </a:lnTo>
                    <a:lnTo>
                      <a:pt x="0" y="62"/>
                    </a:lnTo>
                    <a:lnTo>
                      <a:pt x="43" y="48"/>
                    </a:lnTo>
                    <a:lnTo>
                      <a:pt x="43" y="0"/>
                    </a:lnTo>
                    <a:lnTo>
                      <a:pt x="79" y="29"/>
                    </a:lnTo>
                    <a:lnTo>
                      <a:pt x="120" y="5"/>
                    </a:lnTo>
                    <a:lnTo>
                      <a:pt x="110" y="50"/>
                    </a:lnTo>
                    <a:lnTo>
                      <a:pt x="153" y="74"/>
                    </a:lnTo>
                    <a:lnTo>
                      <a:pt x="108" y="88"/>
                    </a:lnTo>
                    <a:lnTo>
                      <a:pt x="110" y="136"/>
                    </a:lnTo>
                    <a:close/>
                    <a:moveTo>
                      <a:pt x="74" y="105"/>
                    </a:moveTo>
                    <a:lnTo>
                      <a:pt x="108" y="134"/>
                    </a:lnTo>
                    <a:lnTo>
                      <a:pt x="105" y="88"/>
                    </a:lnTo>
                    <a:lnTo>
                      <a:pt x="108" y="88"/>
                    </a:lnTo>
                    <a:lnTo>
                      <a:pt x="148" y="74"/>
                    </a:lnTo>
                    <a:lnTo>
                      <a:pt x="108" y="53"/>
                    </a:lnTo>
                    <a:lnTo>
                      <a:pt x="117" y="7"/>
                    </a:lnTo>
                    <a:lnTo>
                      <a:pt x="79" y="31"/>
                    </a:lnTo>
                    <a:lnTo>
                      <a:pt x="43" y="3"/>
                    </a:lnTo>
                    <a:lnTo>
                      <a:pt x="46" y="48"/>
                    </a:lnTo>
                    <a:lnTo>
                      <a:pt x="46" y="48"/>
                    </a:lnTo>
                    <a:lnTo>
                      <a:pt x="3" y="62"/>
                    </a:lnTo>
                    <a:lnTo>
                      <a:pt x="43" y="84"/>
                    </a:lnTo>
                    <a:lnTo>
                      <a:pt x="36" y="129"/>
                    </a:lnTo>
                    <a:lnTo>
                      <a:pt x="74" y="10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5" name="Freeform 548">
                <a:extLst>
                  <a:ext uri="{FF2B5EF4-FFF2-40B4-BE49-F238E27FC236}">
                    <a16:creationId xmlns:a16="http://schemas.microsoft.com/office/drawing/2014/main" id="{935EBD20-79B5-4016-8E45-0EF8B07F573F}"/>
                  </a:ext>
                </a:extLst>
              </p:cNvPr>
              <p:cNvSpPr>
                <a:spLocks noEditPoints="1"/>
              </p:cNvSpPr>
              <p:nvPr/>
            </p:nvSpPr>
            <p:spPr bwMode="auto">
              <a:xfrm>
                <a:off x="5347" y="2381"/>
                <a:ext cx="69" cy="76"/>
              </a:xfrm>
              <a:custGeom>
                <a:avLst/>
                <a:gdLst>
                  <a:gd name="T0" fmla="*/ 33 w 69"/>
                  <a:gd name="T1" fmla="*/ 76 h 76"/>
                  <a:gd name="T2" fmla="*/ 0 w 69"/>
                  <a:gd name="T3" fmla="*/ 55 h 76"/>
                  <a:gd name="T4" fmla="*/ 0 w 69"/>
                  <a:gd name="T5" fmla="*/ 55 h 76"/>
                  <a:gd name="T6" fmla="*/ 5 w 69"/>
                  <a:gd name="T7" fmla="*/ 19 h 76"/>
                  <a:gd name="T8" fmla="*/ 38 w 69"/>
                  <a:gd name="T9" fmla="*/ 0 h 76"/>
                  <a:gd name="T10" fmla="*/ 69 w 69"/>
                  <a:gd name="T11" fmla="*/ 21 h 76"/>
                  <a:gd name="T12" fmla="*/ 69 w 69"/>
                  <a:gd name="T13" fmla="*/ 24 h 76"/>
                  <a:gd name="T14" fmla="*/ 67 w 69"/>
                  <a:gd name="T15" fmla="*/ 59 h 76"/>
                  <a:gd name="T16" fmla="*/ 33 w 69"/>
                  <a:gd name="T17" fmla="*/ 76 h 76"/>
                  <a:gd name="T18" fmla="*/ 2 w 69"/>
                  <a:gd name="T19" fmla="*/ 55 h 76"/>
                  <a:gd name="T20" fmla="*/ 33 w 69"/>
                  <a:gd name="T21" fmla="*/ 76 h 76"/>
                  <a:gd name="T22" fmla="*/ 64 w 69"/>
                  <a:gd name="T23" fmla="*/ 59 h 76"/>
                  <a:gd name="T24" fmla="*/ 69 w 69"/>
                  <a:gd name="T25" fmla="*/ 24 h 76"/>
                  <a:gd name="T26" fmla="*/ 38 w 69"/>
                  <a:gd name="T27" fmla="*/ 2 h 76"/>
                  <a:gd name="T28" fmla="*/ 5 w 69"/>
                  <a:gd name="T29" fmla="*/ 19 h 76"/>
                  <a:gd name="T30" fmla="*/ 2 w 69"/>
                  <a:gd name="T31" fmla="*/ 5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76">
                    <a:moveTo>
                      <a:pt x="33" y="76"/>
                    </a:moveTo>
                    <a:lnTo>
                      <a:pt x="0" y="55"/>
                    </a:lnTo>
                    <a:lnTo>
                      <a:pt x="0" y="55"/>
                    </a:lnTo>
                    <a:lnTo>
                      <a:pt x="5" y="19"/>
                    </a:lnTo>
                    <a:lnTo>
                      <a:pt x="38" y="0"/>
                    </a:lnTo>
                    <a:lnTo>
                      <a:pt x="69" y="21"/>
                    </a:lnTo>
                    <a:lnTo>
                      <a:pt x="69" y="24"/>
                    </a:lnTo>
                    <a:lnTo>
                      <a:pt x="67" y="59"/>
                    </a:lnTo>
                    <a:lnTo>
                      <a:pt x="33" y="76"/>
                    </a:lnTo>
                    <a:close/>
                    <a:moveTo>
                      <a:pt x="2" y="55"/>
                    </a:moveTo>
                    <a:lnTo>
                      <a:pt x="33" y="76"/>
                    </a:lnTo>
                    <a:lnTo>
                      <a:pt x="64" y="59"/>
                    </a:lnTo>
                    <a:lnTo>
                      <a:pt x="69" y="24"/>
                    </a:lnTo>
                    <a:lnTo>
                      <a:pt x="38" y="2"/>
                    </a:lnTo>
                    <a:lnTo>
                      <a:pt x="5" y="19"/>
                    </a:lnTo>
                    <a:lnTo>
                      <a:pt x="2"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6" name="Freeform 549">
                <a:extLst>
                  <a:ext uri="{FF2B5EF4-FFF2-40B4-BE49-F238E27FC236}">
                    <a16:creationId xmlns:a16="http://schemas.microsoft.com/office/drawing/2014/main" id="{18704C98-8DAB-4064-82B9-A806C3CDABA4}"/>
                  </a:ext>
                </a:extLst>
              </p:cNvPr>
              <p:cNvSpPr>
                <a:spLocks/>
              </p:cNvSpPr>
              <p:nvPr/>
            </p:nvSpPr>
            <p:spPr bwMode="auto">
              <a:xfrm>
                <a:off x="5309" y="2414"/>
                <a:ext cx="148" cy="12"/>
              </a:xfrm>
              <a:custGeom>
                <a:avLst/>
                <a:gdLst>
                  <a:gd name="T0" fmla="*/ 148 w 148"/>
                  <a:gd name="T1" fmla="*/ 12 h 12"/>
                  <a:gd name="T2" fmla="*/ 0 w 148"/>
                  <a:gd name="T3" fmla="*/ 3 h 12"/>
                  <a:gd name="T4" fmla="*/ 0 w 148"/>
                  <a:gd name="T5" fmla="*/ 0 h 12"/>
                  <a:gd name="T6" fmla="*/ 148 w 148"/>
                  <a:gd name="T7" fmla="*/ 10 h 12"/>
                  <a:gd name="T8" fmla="*/ 148 w 148"/>
                  <a:gd name="T9" fmla="*/ 12 h 12"/>
                </a:gdLst>
                <a:ahLst/>
                <a:cxnLst>
                  <a:cxn ang="0">
                    <a:pos x="T0" y="T1"/>
                  </a:cxn>
                  <a:cxn ang="0">
                    <a:pos x="T2" y="T3"/>
                  </a:cxn>
                  <a:cxn ang="0">
                    <a:pos x="T4" y="T5"/>
                  </a:cxn>
                  <a:cxn ang="0">
                    <a:pos x="T6" y="T7"/>
                  </a:cxn>
                  <a:cxn ang="0">
                    <a:pos x="T8" y="T9"/>
                  </a:cxn>
                </a:cxnLst>
                <a:rect l="0" t="0" r="r" b="b"/>
                <a:pathLst>
                  <a:path w="148" h="12">
                    <a:moveTo>
                      <a:pt x="148" y="12"/>
                    </a:moveTo>
                    <a:lnTo>
                      <a:pt x="0" y="3"/>
                    </a:lnTo>
                    <a:lnTo>
                      <a:pt x="0" y="0"/>
                    </a:lnTo>
                    <a:lnTo>
                      <a:pt x="148" y="10"/>
                    </a:lnTo>
                    <a:lnTo>
                      <a:pt x="148"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7" name="Freeform 550">
                <a:extLst>
                  <a:ext uri="{FF2B5EF4-FFF2-40B4-BE49-F238E27FC236}">
                    <a16:creationId xmlns:a16="http://schemas.microsoft.com/office/drawing/2014/main" id="{601FBCD8-C1F7-4149-A9A4-895FEF93D964}"/>
                  </a:ext>
                </a:extLst>
              </p:cNvPr>
              <p:cNvSpPr>
                <a:spLocks/>
              </p:cNvSpPr>
              <p:nvPr/>
            </p:nvSpPr>
            <p:spPr bwMode="auto">
              <a:xfrm>
                <a:off x="5340" y="2357"/>
                <a:ext cx="83" cy="126"/>
              </a:xfrm>
              <a:custGeom>
                <a:avLst/>
                <a:gdLst>
                  <a:gd name="T0" fmla="*/ 2 w 83"/>
                  <a:gd name="T1" fmla="*/ 126 h 126"/>
                  <a:gd name="T2" fmla="*/ 0 w 83"/>
                  <a:gd name="T3" fmla="*/ 124 h 126"/>
                  <a:gd name="T4" fmla="*/ 83 w 83"/>
                  <a:gd name="T5" fmla="*/ 0 h 126"/>
                  <a:gd name="T6" fmla="*/ 83 w 83"/>
                  <a:gd name="T7" fmla="*/ 2 h 126"/>
                  <a:gd name="T8" fmla="*/ 2 w 83"/>
                  <a:gd name="T9" fmla="*/ 126 h 126"/>
                </a:gdLst>
                <a:ahLst/>
                <a:cxnLst>
                  <a:cxn ang="0">
                    <a:pos x="T0" y="T1"/>
                  </a:cxn>
                  <a:cxn ang="0">
                    <a:pos x="T2" y="T3"/>
                  </a:cxn>
                  <a:cxn ang="0">
                    <a:pos x="T4" y="T5"/>
                  </a:cxn>
                  <a:cxn ang="0">
                    <a:pos x="T6" y="T7"/>
                  </a:cxn>
                  <a:cxn ang="0">
                    <a:pos x="T8" y="T9"/>
                  </a:cxn>
                </a:cxnLst>
                <a:rect l="0" t="0" r="r" b="b"/>
                <a:pathLst>
                  <a:path w="83" h="126">
                    <a:moveTo>
                      <a:pt x="2" y="126"/>
                    </a:moveTo>
                    <a:lnTo>
                      <a:pt x="0" y="124"/>
                    </a:lnTo>
                    <a:lnTo>
                      <a:pt x="83" y="0"/>
                    </a:lnTo>
                    <a:lnTo>
                      <a:pt x="83" y="2"/>
                    </a:lnTo>
                    <a:lnTo>
                      <a:pt x="2" y="1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8" name="Freeform 551">
                <a:extLst>
                  <a:ext uri="{FF2B5EF4-FFF2-40B4-BE49-F238E27FC236}">
                    <a16:creationId xmlns:a16="http://schemas.microsoft.com/office/drawing/2014/main" id="{D6F832FC-160B-489B-BA2F-2535BD052191}"/>
                  </a:ext>
                </a:extLst>
              </p:cNvPr>
              <p:cNvSpPr>
                <a:spLocks/>
              </p:cNvSpPr>
              <p:nvPr/>
            </p:nvSpPr>
            <p:spPr bwMode="auto">
              <a:xfrm>
                <a:off x="5349" y="2352"/>
                <a:ext cx="67" cy="136"/>
              </a:xfrm>
              <a:custGeom>
                <a:avLst/>
                <a:gdLst>
                  <a:gd name="T0" fmla="*/ 65 w 67"/>
                  <a:gd name="T1" fmla="*/ 136 h 136"/>
                  <a:gd name="T2" fmla="*/ 0 w 67"/>
                  <a:gd name="T3" fmla="*/ 3 h 136"/>
                  <a:gd name="T4" fmla="*/ 0 w 67"/>
                  <a:gd name="T5" fmla="*/ 0 h 136"/>
                  <a:gd name="T6" fmla="*/ 67 w 67"/>
                  <a:gd name="T7" fmla="*/ 134 h 136"/>
                  <a:gd name="T8" fmla="*/ 65 w 67"/>
                  <a:gd name="T9" fmla="*/ 136 h 136"/>
                </a:gdLst>
                <a:ahLst/>
                <a:cxnLst>
                  <a:cxn ang="0">
                    <a:pos x="T0" y="T1"/>
                  </a:cxn>
                  <a:cxn ang="0">
                    <a:pos x="T2" y="T3"/>
                  </a:cxn>
                  <a:cxn ang="0">
                    <a:pos x="T4" y="T5"/>
                  </a:cxn>
                  <a:cxn ang="0">
                    <a:pos x="T6" y="T7"/>
                  </a:cxn>
                  <a:cxn ang="0">
                    <a:pos x="T8" y="T9"/>
                  </a:cxn>
                </a:cxnLst>
                <a:rect l="0" t="0" r="r" b="b"/>
                <a:pathLst>
                  <a:path w="67" h="136">
                    <a:moveTo>
                      <a:pt x="65" y="136"/>
                    </a:moveTo>
                    <a:lnTo>
                      <a:pt x="0" y="3"/>
                    </a:lnTo>
                    <a:lnTo>
                      <a:pt x="0" y="0"/>
                    </a:lnTo>
                    <a:lnTo>
                      <a:pt x="67" y="134"/>
                    </a:lnTo>
                    <a:lnTo>
                      <a:pt x="65" y="1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79" name="Freeform 552">
                <a:extLst>
                  <a:ext uri="{FF2B5EF4-FFF2-40B4-BE49-F238E27FC236}">
                    <a16:creationId xmlns:a16="http://schemas.microsoft.com/office/drawing/2014/main" id="{FF5C8CB1-203F-43A3-9D89-63F8D91776C2}"/>
                  </a:ext>
                </a:extLst>
              </p:cNvPr>
              <p:cNvSpPr>
                <a:spLocks noEditPoints="1"/>
              </p:cNvSpPr>
              <p:nvPr/>
            </p:nvSpPr>
            <p:spPr bwMode="auto">
              <a:xfrm>
                <a:off x="5820" y="2635"/>
                <a:ext cx="267" cy="253"/>
              </a:xfrm>
              <a:custGeom>
                <a:avLst/>
                <a:gdLst>
                  <a:gd name="T0" fmla="*/ 50 w 267"/>
                  <a:gd name="T1" fmla="*/ 233 h 253"/>
                  <a:gd name="T2" fmla="*/ 69 w 267"/>
                  <a:gd name="T3" fmla="*/ 153 h 253"/>
                  <a:gd name="T4" fmla="*/ 0 w 267"/>
                  <a:gd name="T5" fmla="*/ 107 h 253"/>
                  <a:gd name="T6" fmla="*/ 78 w 267"/>
                  <a:gd name="T7" fmla="*/ 86 h 253"/>
                  <a:gd name="T8" fmla="*/ 83 w 267"/>
                  <a:gd name="T9" fmla="*/ 0 h 253"/>
                  <a:gd name="T10" fmla="*/ 143 w 267"/>
                  <a:gd name="T11" fmla="*/ 60 h 253"/>
                  <a:gd name="T12" fmla="*/ 217 w 267"/>
                  <a:gd name="T13" fmla="*/ 22 h 253"/>
                  <a:gd name="T14" fmla="*/ 195 w 267"/>
                  <a:gd name="T15" fmla="*/ 103 h 253"/>
                  <a:gd name="T16" fmla="*/ 267 w 267"/>
                  <a:gd name="T17" fmla="*/ 145 h 253"/>
                  <a:gd name="T18" fmla="*/ 186 w 267"/>
                  <a:gd name="T19" fmla="*/ 169 h 253"/>
                  <a:gd name="T20" fmla="*/ 184 w 267"/>
                  <a:gd name="T21" fmla="*/ 253 h 253"/>
                  <a:gd name="T22" fmla="*/ 124 w 267"/>
                  <a:gd name="T23" fmla="*/ 193 h 253"/>
                  <a:gd name="T24" fmla="*/ 50 w 267"/>
                  <a:gd name="T25" fmla="*/ 233 h 253"/>
                  <a:gd name="T26" fmla="*/ 74 w 267"/>
                  <a:gd name="T27" fmla="*/ 150 h 253"/>
                  <a:gd name="T28" fmla="*/ 52 w 267"/>
                  <a:gd name="T29" fmla="*/ 229 h 253"/>
                  <a:gd name="T30" fmla="*/ 124 w 267"/>
                  <a:gd name="T31" fmla="*/ 191 h 253"/>
                  <a:gd name="T32" fmla="*/ 124 w 267"/>
                  <a:gd name="T33" fmla="*/ 191 h 253"/>
                  <a:gd name="T34" fmla="*/ 181 w 267"/>
                  <a:gd name="T35" fmla="*/ 248 h 253"/>
                  <a:gd name="T36" fmla="*/ 184 w 267"/>
                  <a:gd name="T37" fmla="*/ 167 h 253"/>
                  <a:gd name="T38" fmla="*/ 260 w 267"/>
                  <a:gd name="T39" fmla="*/ 145 h 253"/>
                  <a:gd name="T40" fmla="*/ 193 w 267"/>
                  <a:gd name="T41" fmla="*/ 103 h 253"/>
                  <a:gd name="T42" fmla="*/ 212 w 267"/>
                  <a:gd name="T43" fmla="*/ 27 h 253"/>
                  <a:gd name="T44" fmla="*/ 143 w 267"/>
                  <a:gd name="T45" fmla="*/ 62 h 253"/>
                  <a:gd name="T46" fmla="*/ 141 w 267"/>
                  <a:gd name="T47" fmla="*/ 62 h 253"/>
                  <a:gd name="T48" fmla="*/ 86 w 267"/>
                  <a:gd name="T49" fmla="*/ 8 h 253"/>
                  <a:gd name="T50" fmla="*/ 83 w 267"/>
                  <a:gd name="T51" fmla="*/ 86 h 253"/>
                  <a:gd name="T52" fmla="*/ 4 w 267"/>
                  <a:gd name="T53" fmla="*/ 107 h 253"/>
                  <a:gd name="T54" fmla="*/ 74 w 267"/>
                  <a:gd name="T55" fmla="*/ 15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67" h="253">
                    <a:moveTo>
                      <a:pt x="50" y="233"/>
                    </a:moveTo>
                    <a:lnTo>
                      <a:pt x="69" y="153"/>
                    </a:lnTo>
                    <a:lnTo>
                      <a:pt x="0" y="107"/>
                    </a:lnTo>
                    <a:lnTo>
                      <a:pt x="78" y="86"/>
                    </a:lnTo>
                    <a:lnTo>
                      <a:pt x="83" y="0"/>
                    </a:lnTo>
                    <a:lnTo>
                      <a:pt x="143" y="60"/>
                    </a:lnTo>
                    <a:lnTo>
                      <a:pt x="217" y="22"/>
                    </a:lnTo>
                    <a:lnTo>
                      <a:pt x="195" y="103"/>
                    </a:lnTo>
                    <a:lnTo>
                      <a:pt x="267" y="145"/>
                    </a:lnTo>
                    <a:lnTo>
                      <a:pt x="186" y="169"/>
                    </a:lnTo>
                    <a:lnTo>
                      <a:pt x="184" y="253"/>
                    </a:lnTo>
                    <a:lnTo>
                      <a:pt x="124" y="193"/>
                    </a:lnTo>
                    <a:lnTo>
                      <a:pt x="50" y="233"/>
                    </a:lnTo>
                    <a:close/>
                    <a:moveTo>
                      <a:pt x="74" y="150"/>
                    </a:moveTo>
                    <a:lnTo>
                      <a:pt x="52" y="229"/>
                    </a:lnTo>
                    <a:lnTo>
                      <a:pt x="124" y="191"/>
                    </a:lnTo>
                    <a:lnTo>
                      <a:pt x="124" y="191"/>
                    </a:lnTo>
                    <a:lnTo>
                      <a:pt x="181" y="248"/>
                    </a:lnTo>
                    <a:lnTo>
                      <a:pt x="184" y="167"/>
                    </a:lnTo>
                    <a:lnTo>
                      <a:pt x="260" y="145"/>
                    </a:lnTo>
                    <a:lnTo>
                      <a:pt x="193" y="103"/>
                    </a:lnTo>
                    <a:lnTo>
                      <a:pt x="212" y="27"/>
                    </a:lnTo>
                    <a:lnTo>
                      <a:pt x="143" y="62"/>
                    </a:lnTo>
                    <a:lnTo>
                      <a:pt x="141" y="62"/>
                    </a:lnTo>
                    <a:lnTo>
                      <a:pt x="86" y="8"/>
                    </a:lnTo>
                    <a:lnTo>
                      <a:pt x="83" y="86"/>
                    </a:lnTo>
                    <a:lnTo>
                      <a:pt x="4" y="107"/>
                    </a:lnTo>
                    <a:lnTo>
                      <a:pt x="74" y="1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0" name="Freeform 553">
                <a:extLst>
                  <a:ext uri="{FF2B5EF4-FFF2-40B4-BE49-F238E27FC236}">
                    <a16:creationId xmlns:a16="http://schemas.microsoft.com/office/drawing/2014/main" id="{17CB03CA-BD53-4464-A78E-B157791D8EE2}"/>
                  </a:ext>
                </a:extLst>
              </p:cNvPr>
              <p:cNvSpPr>
                <a:spLocks noEditPoints="1"/>
              </p:cNvSpPr>
              <p:nvPr/>
            </p:nvSpPr>
            <p:spPr bwMode="auto">
              <a:xfrm>
                <a:off x="5889" y="2695"/>
                <a:ext cx="126" cy="133"/>
              </a:xfrm>
              <a:custGeom>
                <a:avLst/>
                <a:gdLst>
                  <a:gd name="T0" fmla="*/ 0 w 126"/>
                  <a:gd name="T1" fmla="*/ 93 h 133"/>
                  <a:gd name="T2" fmla="*/ 12 w 126"/>
                  <a:gd name="T3" fmla="*/ 24 h 133"/>
                  <a:gd name="T4" fmla="*/ 12 w 126"/>
                  <a:gd name="T5" fmla="*/ 24 h 133"/>
                  <a:gd name="T6" fmla="*/ 74 w 126"/>
                  <a:gd name="T7" fmla="*/ 0 h 133"/>
                  <a:gd name="T8" fmla="*/ 126 w 126"/>
                  <a:gd name="T9" fmla="*/ 43 h 133"/>
                  <a:gd name="T10" fmla="*/ 117 w 126"/>
                  <a:gd name="T11" fmla="*/ 109 h 133"/>
                  <a:gd name="T12" fmla="*/ 117 w 126"/>
                  <a:gd name="T13" fmla="*/ 109 h 133"/>
                  <a:gd name="T14" fmla="*/ 55 w 126"/>
                  <a:gd name="T15" fmla="*/ 133 h 133"/>
                  <a:gd name="T16" fmla="*/ 0 w 126"/>
                  <a:gd name="T17" fmla="*/ 93 h 133"/>
                  <a:gd name="T18" fmla="*/ 14 w 126"/>
                  <a:gd name="T19" fmla="*/ 26 h 133"/>
                  <a:gd name="T20" fmla="*/ 5 w 126"/>
                  <a:gd name="T21" fmla="*/ 90 h 133"/>
                  <a:gd name="T22" fmla="*/ 55 w 126"/>
                  <a:gd name="T23" fmla="*/ 131 h 133"/>
                  <a:gd name="T24" fmla="*/ 115 w 126"/>
                  <a:gd name="T25" fmla="*/ 107 h 133"/>
                  <a:gd name="T26" fmla="*/ 124 w 126"/>
                  <a:gd name="T27" fmla="*/ 43 h 133"/>
                  <a:gd name="T28" fmla="*/ 74 w 126"/>
                  <a:gd name="T29" fmla="*/ 2 h 133"/>
                  <a:gd name="T30" fmla="*/ 14 w 126"/>
                  <a:gd name="T31" fmla="*/ 2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6" h="133">
                    <a:moveTo>
                      <a:pt x="0" y="93"/>
                    </a:moveTo>
                    <a:lnTo>
                      <a:pt x="12" y="24"/>
                    </a:lnTo>
                    <a:lnTo>
                      <a:pt x="12" y="24"/>
                    </a:lnTo>
                    <a:lnTo>
                      <a:pt x="74" y="0"/>
                    </a:lnTo>
                    <a:lnTo>
                      <a:pt x="126" y="43"/>
                    </a:lnTo>
                    <a:lnTo>
                      <a:pt x="117" y="109"/>
                    </a:lnTo>
                    <a:lnTo>
                      <a:pt x="117" y="109"/>
                    </a:lnTo>
                    <a:lnTo>
                      <a:pt x="55" y="133"/>
                    </a:lnTo>
                    <a:lnTo>
                      <a:pt x="0" y="93"/>
                    </a:lnTo>
                    <a:close/>
                    <a:moveTo>
                      <a:pt x="14" y="26"/>
                    </a:moveTo>
                    <a:lnTo>
                      <a:pt x="5" y="90"/>
                    </a:lnTo>
                    <a:lnTo>
                      <a:pt x="55" y="131"/>
                    </a:lnTo>
                    <a:lnTo>
                      <a:pt x="115" y="107"/>
                    </a:lnTo>
                    <a:lnTo>
                      <a:pt x="124" y="43"/>
                    </a:lnTo>
                    <a:lnTo>
                      <a:pt x="74" y="2"/>
                    </a:lnTo>
                    <a:lnTo>
                      <a:pt x="14" y="2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1" name="Freeform 554">
                <a:extLst>
                  <a:ext uri="{FF2B5EF4-FFF2-40B4-BE49-F238E27FC236}">
                    <a16:creationId xmlns:a16="http://schemas.microsoft.com/office/drawing/2014/main" id="{F1B378CA-A57D-45F7-A152-E585E44A81E7}"/>
                  </a:ext>
                </a:extLst>
              </p:cNvPr>
              <p:cNvSpPr>
                <a:spLocks/>
              </p:cNvSpPr>
              <p:nvPr/>
            </p:nvSpPr>
            <p:spPr bwMode="auto">
              <a:xfrm>
                <a:off x="5903" y="2640"/>
                <a:ext cx="101" cy="245"/>
              </a:xfrm>
              <a:custGeom>
                <a:avLst/>
                <a:gdLst>
                  <a:gd name="T0" fmla="*/ 98 w 101"/>
                  <a:gd name="T1" fmla="*/ 245 h 245"/>
                  <a:gd name="T2" fmla="*/ 0 w 101"/>
                  <a:gd name="T3" fmla="*/ 0 h 245"/>
                  <a:gd name="T4" fmla="*/ 3 w 101"/>
                  <a:gd name="T5" fmla="*/ 0 h 245"/>
                  <a:gd name="T6" fmla="*/ 101 w 101"/>
                  <a:gd name="T7" fmla="*/ 243 h 245"/>
                  <a:gd name="T8" fmla="*/ 98 w 101"/>
                  <a:gd name="T9" fmla="*/ 245 h 245"/>
                </a:gdLst>
                <a:ahLst/>
                <a:cxnLst>
                  <a:cxn ang="0">
                    <a:pos x="T0" y="T1"/>
                  </a:cxn>
                  <a:cxn ang="0">
                    <a:pos x="T2" y="T3"/>
                  </a:cxn>
                  <a:cxn ang="0">
                    <a:pos x="T4" y="T5"/>
                  </a:cxn>
                  <a:cxn ang="0">
                    <a:pos x="T6" y="T7"/>
                  </a:cxn>
                  <a:cxn ang="0">
                    <a:pos x="T8" y="T9"/>
                  </a:cxn>
                </a:cxnLst>
                <a:rect l="0" t="0" r="r" b="b"/>
                <a:pathLst>
                  <a:path w="101" h="245">
                    <a:moveTo>
                      <a:pt x="98" y="245"/>
                    </a:moveTo>
                    <a:lnTo>
                      <a:pt x="0" y="0"/>
                    </a:lnTo>
                    <a:lnTo>
                      <a:pt x="3" y="0"/>
                    </a:lnTo>
                    <a:lnTo>
                      <a:pt x="101" y="243"/>
                    </a:lnTo>
                    <a:lnTo>
                      <a:pt x="98" y="2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2" name="Freeform 555">
                <a:extLst>
                  <a:ext uri="{FF2B5EF4-FFF2-40B4-BE49-F238E27FC236}">
                    <a16:creationId xmlns:a16="http://schemas.microsoft.com/office/drawing/2014/main" id="{CA2D059A-1594-4D92-A60B-9CAE9F89023F}"/>
                  </a:ext>
                </a:extLst>
              </p:cNvPr>
              <p:cNvSpPr>
                <a:spLocks/>
              </p:cNvSpPr>
              <p:nvPr/>
            </p:nvSpPr>
            <p:spPr bwMode="auto">
              <a:xfrm>
                <a:off x="5822" y="2742"/>
                <a:ext cx="263" cy="41"/>
              </a:xfrm>
              <a:custGeom>
                <a:avLst/>
                <a:gdLst>
                  <a:gd name="T0" fmla="*/ 0 w 263"/>
                  <a:gd name="T1" fmla="*/ 3 h 41"/>
                  <a:gd name="T2" fmla="*/ 0 w 263"/>
                  <a:gd name="T3" fmla="*/ 0 h 41"/>
                  <a:gd name="T4" fmla="*/ 263 w 263"/>
                  <a:gd name="T5" fmla="*/ 38 h 41"/>
                  <a:gd name="T6" fmla="*/ 263 w 263"/>
                  <a:gd name="T7" fmla="*/ 41 h 41"/>
                  <a:gd name="T8" fmla="*/ 0 w 263"/>
                  <a:gd name="T9" fmla="*/ 3 h 41"/>
                </a:gdLst>
                <a:ahLst/>
                <a:cxnLst>
                  <a:cxn ang="0">
                    <a:pos x="T0" y="T1"/>
                  </a:cxn>
                  <a:cxn ang="0">
                    <a:pos x="T2" y="T3"/>
                  </a:cxn>
                  <a:cxn ang="0">
                    <a:pos x="T4" y="T5"/>
                  </a:cxn>
                  <a:cxn ang="0">
                    <a:pos x="T6" y="T7"/>
                  </a:cxn>
                  <a:cxn ang="0">
                    <a:pos x="T8" y="T9"/>
                  </a:cxn>
                </a:cxnLst>
                <a:rect l="0" t="0" r="r" b="b"/>
                <a:pathLst>
                  <a:path w="263" h="41">
                    <a:moveTo>
                      <a:pt x="0" y="3"/>
                    </a:moveTo>
                    <a:lnTo>
                      <a:pt x="0" y="0"/>
                    </a:lnTo>
                    <a:lnTo>
                      <a:pt x="263" y="38"/>
                    </a:lnTo>
                    <a:lnTo>
                      <a:pt x="263" y="41"/>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3" name="Freeform 556">
                <a:extLst>
                  <a:ext uri="{FF2B5EF4-FFF2-40B4-BE49-F238E27FC236}">
                    <a16:creationId xmlns:a16="http://schemas.microsoft.com/office/drawing/2014/main" id="{5A675F08-0F85-49D8-A787-7FEDD749E162}"/>
                  </a:ext>
                </a:extLst>
              </p:cNvPr>
              <p:cNvSpPr>
                <a:spLocks/>
              </p:cNvSpPr>
              <p:nvPr/>
            </p:nvSpPr>
            <p:spPr bwMode="auto">
              <a:xfrm>
                <a:off x="5870" y="2657"/>
                <a:ext cx="165" cy="209"/>
              </a:xfrm>
              <a:custGeom>
                <a:avLst/>
                <a:gdLst>
                  <a:gd name="T0" fmla="*/ 0 w 165"/>
                  <a:gd name="T1" fmla="*/ 207 h 209"/>
                  <a:gd name="T2" fmla="*/ 165 w 165"/>
                  <a:gd name="T3" fmla="*/ 0 h 209"/>
                  <a:gd name="T4" fmla="*/ 165 w 165"/>
                  <a:gd name="T5" fmla="*/ 2 h 209"/>
                  <a:gd name="T6" fmla="*/ 2 w 165"/>
                  <a:gd name="T7" fmla="*/ 209 h 209"/>
                  <a:gd name="T8" fmla="*/ 0 w 165"/>
                  <a:gd name="T9" fmla="*/ 207 h 209"/>
                </a:gdLst>
                <a:ahLst/>
                <a:cxnLst>
                  <a:cxn ang="0">
                    <a:pos x="T0" y="T1"/>
                  </a:cxn>
                  <a:cxn ang="0">
                    <a:pos x="T2" y="T3"/>
                  </a:cxn>
                  <a:cxn ang="0">
                    <a:pos x="T4" y="T5"/>
                  </a:cxn>
                  <a:cxn ang="0">
                    <a:pos x="T6" y="T7"/>
                  </a:cxn>
                  <a:cxn ang="0">
                    <a:pos x="T8" y="T9"/>
                  </a:cxn>
                </a:cxnLst>
                <a:rect l="0" t="0" r="r" b="b"/>
                <a:pathLst>
                  <a:path w="165" h="209">
                    <a:moveTo>
                      <a:pt x="0" y="207"/>
                    </a:moveTo>
                    <a:lnTo>
                      <a:pt x="165" y="0"/>
                    </a:lnTo>
                    <a:lnTo>
                      <a:pt x="165" y="2"/>
                    </a:lnTo>
                    <a:lnTo>
                      <a:pt x="2" y="209"/>
                    </a:lnTo>
                    <a:lnTo>
                      <a:pt x="0" y="20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4" name="Freeform 557">
                <a:extLst>
                  <a:ext uri="{FF2B5EF4-FFF2-40B4-BE49-F238E27FC236}">
                    <a16:creationId xmlns:a16="http://schemas.microsoft.com/office/drawing/2014/main" id="{1644FE3C-074D-4961-BB45-96178DDC551A}"/>
                  </a:ext>
                </a:extLst>
              </p:cNvPr>
              <p:cNvSpPr>
                <a:spLocks noEditPoints="1"/>
              </p:cNvSpPr>
              <p:nvPr/>
            </p:nvSpPr>
            <p:spPr bwMode="auto">
              <a:xfrm>
                <a:off x="5655" y="2631"/>
                <a:ext cx="110" cy="102"/>
              </a:xfrm>
              <a:custGeom>
                <a:avLst/>
                <a:gdLst>
                  <a:gd name="T0" fmla="*/ 21 w 110"/>
                  <a:gd name="T1" fmla="*/ 95 h 102"/>
                  <a:gd name="T2" fmla="*/ 29 w 110"/>
                  <a:gd name="T3" fmla="*/ 61 h 102"/>
                  <a:gd name="T4" fmla="*/ 0 w 110"/>
                  <a:gd name="T5" fmla="*/ 42 h 102"/>
                  <a:gd name="T6" fmla="*/ 33 w 110"/>
                  <a:gd name="T7" fmla="*/ 33 h 102"/>
                  <a:gd name="T8" fmla="*/ 33 w 110"/>
                  <a:gd name="T9" fmla="*/ 0 h 102"/>
                  <a:gd name="T10" fmla="*/ 60 w 110"/>
                  <a:gd name="T11" fmla="*/ 23 h 102"/>
                  <a:gd name="T12" fmla="*/ 91 w 110"/>
                  <a:gd name="T13" fmla="*/ 7 h 102"/>
                  <a:gd name="T14" fmla="*/ 81 w 110"/>
                  <a:gd name="T15" fmla="*/ 40 h 102"/>
                  <a:gd name="T16" fmla="*/ 110 w 110"/>
                  <a:gd name="T17" fmla="*/ 59 h 102"/>
                  <a:gd name="T18" fmla="*/ 76 w 110"/>
                  <a:gd name="T19" fmla="*/ 69 h 102"/>
                  <a:gd name="T20" fmla="*/ 76 w 110"/>
                  <a:gd name="T21" fmla="*/ 102 h 102"/>
                  <a:gd name="T22" fmla="*/ 50 w 110"/>
                  <a:gd name="T23" fmla="*/ 78 h 102"/>
                  <a:gd name="T24" fmla="*/ 21 w 110"/>
                  <a:gd name="T25" fmla="*/ 95 h 102"/>
                  <a:gd name="T26" fmla="*/ 31 w 110"/>
                  <a:gd name="T27" fmla="*/ 59 h 102"/>
                  <a:gd name="T28" fmla="*/ 21 w 110"/>
                  <a:gd name="T29" fmla="*/ 92 h 102"/>
                  <a:gd name="T30" fmla="*/ 50 w 110"/>
                  <a:gd name="T31" fmla="*/ 76 h 102"/>
                  <a:gd name="T32" fmla="*/ 52 w 110"/>
                  <a:gd name="T33" fmla="*/ 76 h 102"/>
                  <a:gd name="T34" fmla="*/ 74 w 110"/>
                  <a:gd name="T35" fmla="*/ 100 h 102"/>
                  <a:gd name="T36" fmla="*/ 76 w 110"/>
                  <a:gd name="T37" fmla="*/ 66 h 102"/>
                  <a:gd name="T38" fmla="*/ 107 w 110"/>
                  <a:gd name="T39" fmla="*/ 57 h 102"/>
                  <a:gd name="T40" fmla="*/ 79 w 110"/>
                  <a:gd name="T41" fmla="*/ 40 h 102"/>
                  <a:gd name="T42" fmla="*/ 88 w 110"/>
                  <a:gd name="T43" fmla="*/ 9 h 102"/>
                  <a:gd name="T44" fmla="*/ 60 w 110"/>
                  <a:gd name="T45" fmla="*/ 23 h 102"/>
                  <a:gd name="T46" fmla="*/ 60 w 110"/>
                  <a:gd name="T47" fmla="*/ 23 h 102"/>
                  <a:gd name="T48" fmla="*/ 36 w 110"/>
                  <a:gd name="T49" fmla="*/ 0 h 102"/>
                  <a:gd name="T50" fmla="*/ 33 w 110"/>
                  <a:gd name="T51" fmla="*/ 33 h 102"/>
                  <a:gd name="T52" fmla="*/ 2 w 110"/>
                  <a:gd name="T53" fmla="*/ 42 h 102"/>
                  <a:gd name="T54" fmla="*/ 31 w 110"/>
                  <a:gd name="T55" fmla="*/ 5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0" h="102">
                    <a:moveTo>
                      <a:pt x="21" y="95"/>
                    </a:moveTo>
                    <a:lnTo>
                      <a:pt x="29" y="61"/>
                    </a:lnTo>
                    <a:lnTo>
                      <a:pt x="0" y="42"/>
                    </a:lnTo>
                    <a:lnTo>
                      <a:pt x="33" y="33"/>
                    </a:lnTo>
                    <a:lnTo>
                      <a:pt x="33" y="0"/>
                    </a:lnTo>
                    <a:lnTo>
                      <a:pt x="60" y="23"/>
                    </a:lnTo>
                    <a:lnTo>
                      <a:pt x="91" y="7"/>
                    </a:lnTo>
                    <a:lnTo>
                      <a:pt x="81" y="40"/>
                    </a:lnTo>
                    <a:lnTo>
                      <a:pt x="110" y="59"/>
                    </a:lnTo>
                    <a:lnTo>
                      <a:pt x="76" y="69"/>
                    </a:lnTo>
                    <a:lnTo>
                      <a:pt x="76" y="102"/>
                    </a:lnTo>
                    <a:lnTo>
                      <a:pt x="50" y="78"/>
                    </a:lnTo>
                    <a:lnTo>
                      <a:pt x="21" y="95"/>
                    </a:lnTo>
                    <a:close/>
                    <a:moveTo>
                      <a:pt x="31" y="59"/>
                    </a:moveTo>
                    <a:lnTo>
                      <a:pt x="21" y="92"/>
                    </a:lnTo>
                    <a:lnTo>
                      <a:pt x="50" y="76"/>
                    </a:lnTo>
                    <a:lnTo>
                      <a:pt x="52" y="76"/>
                    </a:lnTo>
                    <a:lnTo>
                      <a:pt x="74" y="100"/>
                    </a:lnTo>
                    <a:lnTo>
                      <a:pt x="76" y="66"/>
                    </a:lnTo>
                    <a:lnTo>
                      <a:pt x="107" y="57"/>
                    </a:lnTo>
                    <a:lnTo>
                      <a:pt x="79" y="40"/>
                    </a:lnTo>
                    <a:lnTo>
                      <a:pt x="88" y="9"/>
                    </a:lnTo>
                    <a:lnTo>
                      <a:pt x="60" y="23"/>
                    </a:lnTo>
                    <a:lnTo>
                      <a:pt x="60" y="23"/>
                    </a:lnTo>
                    <a:lnTo>
                      <a:pt x="36" y="0"/>
                    </a:lnTo>
                    <a:lnTo>
                      <a:pt x="33" y="33"/>
                    </a:lnTo>
                    <a:lnTo>
                      <a:pt x="2" y="42"/>
                    </a:lnTo>
                    <a:lnTo>
                      <a:pt x="31" y="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5" name="Freeform 558">
                <a:extLst>
                  <a:ext uri="{FF2B5EF4-FFF2-40B4-BE49-F238E27FC236}">
                    <a16:creationId xmlns:a16="http://schemas.microsoft.com/office/drawing/2014/main" id="{1524D92B-95EB-4614-AA1A-EAB105CFE2DF}"/>
                  </a:ext>
                </a:extLst>
              </p:cNvPr>
              <p:cNvSpPr>
                <a:spLocks noEditPoints="1"/>
              </p:cNvSpPr>
              <p:nvPr/>
            </p:nvSpPr>
            <p:spPr bwMode="auto">
              <a:xfrm>
                <a:off x="5684" y="2654"/>
                <a:ext cx="52" cy="55"/>
              </a:xfrm>
              <a:custGeom>
                <a:avLst/>
                <a:gdLst>
                  <a:gd name="T0" fmla="*/ 0 w 52"/>
                  <a:gd name="T1" fmla="*/ 38 h 55"/>
                  <a:gd name="T2" fmla="*/ 4 w 52"/>
                  <a:gd name="T3" fmla="*/ 10 h 55"/>
                  <a:gd name="T4" fmla="*/ 4 w 52"/>
                  <a:gd name="T5" fmla="*/ 10 h 55"/>
                  <a:gd name="T6" fmla="*/ 31 w 52"/>
                  <a:gd name="T7" fmla="*/ 0 h 55"/>
                  <a:gd name="T8" fmla="*/ 52 w 52"/>
                  <a:gd name="T9" fmla="*/ 17 h 55"/>
                  <a:gd name="T10" fmla="*/ 47 w 52"/>
                  <a:gd name="T11" fmla="*/ 46 h 55"/>
                  <a:gd name="T12" fmla="*/ 47 w 52"/>
                  <a:gd name="T13" fmla="*/ 46 h 55"/>
                  <a:gd name="T14" fmla="*/ 21 w 52"/>
                  <a:gd name="T15" fmla="*/ 55 h 55"/>
                  <a:gd name="T16" fmla="*/ 0 w 52"/>
                  <a:gd name="T17" fmla="*/ 38 h 55"/>
                  <a:gd name="T18" fmla="*/ 4 w 52"/>
                  <a:gd name="T19" fmla="*/ 10 h 55"/>
                  <a:gd name="T20" fmla="*/ 2 w 52"/>
                  <a:gd name="T21" fmla="*/ 36 h 55"/>
                  <a:gd name="T22" fmla="*/ 21 w 52"/>
                  <a:gd name="T23" fmla="*/ 53 h 55"/>
                  <a:gd name="T24" fmla="*/ 47 w 52"/>
                  <a:gd name="T25" fmla="*/ 43 h 55"/>
                  <a:gd name="T26" fmla="*/ 50 w 52"/>
                  <a:gd name="T27" fmla="*/ 17 h 55"/>
                  <a:gd name="T28" fmla="*/ 31 w 52"/>
                  <a:gd name="T29" fmla="*/ 0 h 55"/>
                  <a:gd name="T30" fmla="*/ 4 w 52"/>
                  <a:gd name="T31"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55">
                    <a:moveTo>
                      <a:pt x="0" y="38"/>
                    </a:moveTo>
                    <a:lnTo>
                      <a:pt x="4" y="10"/>
                    </a:lnTo>
                    <a:lnTo>
                      <a:pt x="4" y="10"/>
                    </a:lnTo>
                    <a:lnTo>
                      <a:pt x="31" y="0"/>
                    </a:lnTo>
                    <a:lnTo>
                      <a:pt x="52" y="17"/>
                    </a:lnTo>
                    <a:lnTo>
                      <a:pt x="47" y="46"/>
                    </a:lnTo>
                    <a:lnTo>
                      <a:pt x="47" y="46"/>
                    </a:lnTo>
                    <a:lnTo>
                      <a:pt x="21" y="55"/>
                    </a:lnTo>
                    <a:lnTo>
                      <a:pt x="0" y="38"/>
                    </a:lnTo>
                    <a:close/>
                    <a:moveTo>
                      <a:pt x="4" y="10"/>
                    </a:moveTo>
                    <a:lnTo>
                      <a:pt x="2" y="36"/>
                    </a:lnTo>
                    <a:lnTo>
                      <a:pt x="21" y="53"/>
                    </a:lnTo>
                    <a:lnTo>
                      <a:pt x="47" y="43"/>
                    </a:lnTo>
                    <a:lnTo>
                      <a:pt x="50" y="17"/>
                    </a:lnTo>
                    <a:lnTo>
                      <a:pt x="31" y="0"/>
                    </a:lnTo>
                    <a:lnTo>
                      <a:pt x="4" y="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6" name="Freeform 559">
                <a:extLst>
                  <a:ext uri="{FF2B5EF4-FFF2-40B4-BE49-F238E27FC236}">
                    <a16:creationId xmlns:a16="http://schemas.microsoft.com/office/drawing/2014/main" id="{1138F55B-B203-4938-92F3-34509446F648}"/>
                  </a:ext>
                </a:extLst>
              </p:cNvPr>
              <p:cNvSpPr>
                <a:spLocks/>
              </p:cNvSpPr>
              <p:nvPr/>
            </p:nvSpPr>
            <p:spPr bwMode="auto">
              <a:xfrm>
                <a:off x="5688" y="2631"/>
                <a:ext cx="43" cy="102"/>
              </a:xfrm>
              <a:custGeom>
                <a:avLst/>
                <a:gdLst>
                  <a:gd name="T0" fmla="*/ 41 w 43"/>
                  <a:gd name="T1" fmla="*/ 102 h 102"/>
                  <a:gd name="T2" fmla="*/ 0 w 43"/>
                  <a:gd name="T3" fmla="*/ 0 h 102"/>
                  <a:gd name="T4" fmla="*/ 3 w 43"/>
                  <a:gd name="T5" fmla="*/ 0 h 102"/>
                  <a:gd name="T6" fmla="*/ 43 w 43"/>
                  <a:gd name="T7" fmla="*/ 100 h 102"/>
                  <a:gd name="T8" fmla="*/ 41 w 43"/>
                  <a:gd name="T9" fmla="*/ 102 h 102"/>
                </a:gdLst>
                <a:ahLst/>
                <a:cxnLst>
                  <a:cxn ang="0">
                    <a:pos x="T0" y="T1"/>
                  </a:cxn>
                  <a:cxn ang="0">
                    <a:pos x="T2" y="T3"/>
                  </a:cxn>
                  <a:cxn ang="0">
                    <a:pos x="T4" y="T5"/>
                  </a:cxn>
                  <a:cxn ang="0">
                    <a:pos x="T6" y="T7"/>
                  </a:cxn>
                  <a:cxn ang="0">
                    <a:pos x="T8" y="T9"/>
                  </a:cxn>
                </a:cxnLst>
                <a:rect l="0" t="0" r="r" b="b"/>
                <a:pathLst>
                  <a:path w="43" h="102">
                    <a:moveTo>
                      <a:pt x="41" y="102"/>
                    </a:moveTo>
                    <a:lnTo>
                      <a:pt x="0" y="0"/>
                    </a:lnTo>
                    <a:lnTo>
                      <a:pt x="3" y="0"/>
                    </a:lnTo>
                    <a:lnTo>
                      <a:pt x="43" y="100"/>
                    </a:lnTo>
                    <a:lnTo>
                      <a:pt x="41" y="10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7" name="Freeform 560">
                <a:extLst>
                  <a:ext uri="{FF2B5EF4-FFF2-40B4-BE49-F238E27FC236}">
                    <a16:creationId xmlns:a16="http://schemas.microsoft.com/office/drawing/2014/main" id="{F3EC3116-6FAC-42B0-AD8C-59D4AB51DA69}"/>
                  </a:ext>
                </a:extLst>
              </p:cNvPr>
              <p:cNvSpPr>
                <a:spLocks/>
              </p:cNvSpPr>
              <p:nvPr/>
            </p:nvSpPr>
            <p:spPr bwMode="auto">
              <a:xfrm>
                <a:off x="5655" y="2673"/>
                <a:ext cx="110" cy="17"/>
              </a:xfrm>
              <a:custGeom>
                <a:avLst/>
                <a:gdLst>
                  <a:gd name="T0" fmla="*/ 0 w 110"/>
                  <a:gd name="T1" fmla="*/ 0 h 17"/>
                  <a:gd name="T2" fmla="*/ 0 w 110"/>
                  <a:gd name="T3" fmla="*/ 0 h 17"/>
                  <a:gd name="T4" fmla="*/ 110 w 110"/>
                  <a:gd name="T5" fmla="*/ 15 h 17"/>
                  <a:gd name="T6" fmla="*/ 110 w 110"/>
                  <a:gd name="T7" fmla="*/ 17 h 17"/>
                  <a:gd name="T8" fmla="*/ 0 w 110"/>
                  <a:gd name="T9" fmla="*/ 0 h 17"/>
                </a:gdLst>
                <a:ahLst/>
                <a:cxnLst>
                  <a:cxn ang="0">
                    <a:pos x="T0" y="T1"/>
                  </a:cxn>
                  <a:cxn ang="0">
                    <a:pos x="T2" y="T3"/>
                  </a:cxn>
                  <a:cxn ang="0">
                    <a:pos x="T4" y="T5"/>
                  </a:cxn>
                  <a:cxn ang="0">
                    <a:pos x="T6" y="T7"/>
                  </a:cxn>
                  <a:cxn ang="0">
                    <a:pos x="T8" y="T9"/>
                  </a:cxn>
                </a:cxnLst>
                <a:rect l="0" t="0" r="r" b="b"/>
                <a:pathLst>
                  <a:path w="110" h="17">
                    <a:moveTo>
                      <a:pt x="0" y="0"/>
                    </a:moveTo>
                    <a:lnTo>
                      <a:pt x="0" y="0"/>
                    </a:lnTo>
                    <a:lnTo>
                      <a:pt x="110" y="15"/>
                    </a:lnTo>
                    <a:lnTo>
                      <a:pt x="110" y="17"/>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8" name="Freeform 561">
                <a:extLst>
                  <a:ext uri="{FF2B5EF4-FFF2-40B4-BE49-F238E27FC236}">
                    <a16:creationId xmlns:a16="http://schemas.microsoft.com/office/drawing/2014/main" id="{2C128CC7-64C7-45D4-8997-9A0A9E6A9993}"/>
                  </a:ext>
                </a:extLst>
              </p:cNvPr>
              <p:cNvSpPr>
                <a:spLocks/>
              </p:cNvSpPr>
              <p:nvPr/>
            </p:nvSpPr>
            <p:spPr bwMode="auto">
              <a:xfrm>
                <a:off x="5676" y="2638"/>
                <a:ext cx="67" cy="85"/>
              </a:xfrm>
              <a:custGeom>
                <a:avLst/>
                <a:gdLst>
                  <a:gd name="T0" fmla="*/ 0 w 67"/>
                  <a:gd name="T1" fmla="*/ 85 h 85"/>
                  <a:gd name="T2" fmla="*/ 67 w 67"/>
                  <a:gd name="T3" fmla="*/ 0 h 85"/>
                  <a:gd name="T4" fmla="*/ 67 w 67"/>
                  <a:gd name="T5" fmla="*/ 0 h 85"/>
                  <a:gd name="T6" fmla="*/ 0 w 67"/>
                  <a:gd name="T7" fmla="*/ 85 h 85"/>
                  <a:gd name="T8" fmla="*/ 0 w 67"/>
                  <a:gd name="T9" fmla="*/ 85 h 85"/>
                </a:gdLst>
                <a:ahLst/>
                <a:cxnLst>
                  <a:cxn ang="0">
                    <a:pos x="T0" y="T1"/>
                  </a:cxn>
                  <a:cxn ang="0">
                    <a:pos x="T2" y="T3"/>
                  </a:cxn>
                  <a:cxn ang="0">
                    <a:pos x="T4" y="T5"/>
                  </a:cxn>
                  <a:cxn ang="0">
                    <a:pos x="T6" y="T7"/>
                  </a:cxn>
                  <a:cxn ang="0">
                    <a:pos x="T8" y="T9"/>
                  </a:cxn>
                </a:cxnLst>
                <a:rect l="0" t="0" r="r" b="b"/>
                <a:pathLst>
                  <a:path w="67" h="85">
                    <a:moveTo>
                      <a:pt x="0" y="85"/>
                    </a:moveTo>
                    <a:lnTo>
                      <a:pt x="67" y="0"/>
                    </a:lnTo>
                    <a:lnTo>
                      <a:pt x="67" y="0"/>
                    </a:lnTo>
                    <a:lnTo>
                      <a:pt x="0" y="85"/>
                    </a:lnTo>
                    <a:lnTo>
                      <a:pt x="0" y="8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89" name="Freeform 562">
                <a:extLst>
                  <a:ext uri="{FF2B5EF4-FFF2-40B4-BE49-F238E27FC236}">
                    <a16:creationId xmlns:a16="http://schemas.microsoft.com/office/drawing/2014/main" id="{482F380B-4BCC-4B83-987A-215C4D0930DF}"/>
                  </a:ext>
                </a:extLst>
              </p:cNvPr>
              <p:cNvSpPr>
                <a:spLocks noEditPoints="1"/>
              </p:cNvSpPr>
              <p:nvPr/>
            </p:nvSpPr>
            <p:spPr bwMode="auto">
              <a:xfrm>
                <a:off x="5820" y="2074"/>
                <a:ext cx="205" cy="193"/>
              </a:xfrm>
              <a:custGeom>
                <a:avLst/>
                <a:gdLst>
                  <a:gd name="T0" fmla="*/ 38 w 205"/>
                  <a:gd name="T1" fmla="*/ 178 h 193"/>
                  <a:gd name="T2" fmla="*/ 55 w 205"/>
                  <a:gd name="T3" fmla="*/ 117 h 193"/>
                  <a:gd name="T4" fmla="*/ 0 w 205"/>
                  <a:gd name="T5" fmla="*/ 81 h 193"/>
                  <a:gd name="T6" fmla="*/ 62 w 205"/>
                  <a:gd name="T7" fmla="*/ 64 h 193"/>
                  <a:gd name="T8" fmla="*/ 64 w 205"/>
                  <a:gd name="T9" fmla="*/ 0 h 193"/>
                  <a:gd name="T10" fmla="*/ 109 w 205"/>
                  <a:gd name="T11" fmla="*/ 45 h 193"/>
                  <a:gd name="T12" fmla="*/ 167 w 205"/>
                  <a:gd name="T13" fmla="*/ 14 h 193"/>
                  <a:gd name="T14" fmla="*/ 150 w 205"/>
                  <a:gd name="T15" fmla="*/ 76 h 193"/>
                  <a:gd name="T16" fmla="*/ 205 w 205"/>
                  <a:gd name="T17" fmla="*/ 112 h 193"/>
                  <a:gd name="T18" fmla="*/ 143 w 205"/>
                  <a:gd name="T19" fmla="*/ 128 h 193"/>
                  <a:gd name="T20" fmla="*/ 141 w 205"/>
                  <a:gd name="T21" fmla="*/ 193 h 193"/>
                  <a:gd name="T22" fmla="*/ 95 w 205"/>
                  <a:gd name="T23" fmla="*/ 147 h 193"/>
                  <a:gd name="T24" fmla="*/ 38 w 205"/>
                  <a:gd name="T25" fmla="*/ 178 h 193"/>
                  <a:gd name="T26" fmla="*/ 57 w 205"/>
                  <a:gd name="T27" fmla="*/ 114 h 193"/>
                  <a:gd name="T28" fmla="*/ 40 w 205"/>
                  <a:gd name="T29" fmla="*/ 174 h 193"/>
                  <a:gd name="T30" fmla="*/ 95 w 205"/>
                  <a:gd name="T31" fmla="*/ 145 h 193"/>
                  <a:gd name="T32" fmla="*/ 95 w 205"/>
                  <a:gd name="T33" fmla="*/ 145 h 193"/>
                  <a:gd name="T34" fmla="*/ 138 w 205"/>
                  <a:gd name="T35" fmla="*/ 188 h 193"/>
                  <a:gd name="T36" fmla="*/ 141 w 205"/>
                  <a:gd name="T37" fmla="*/ 126 h 193"/>
                  <a:gd name="T38" fmla="*/ 200 w 205"/>
                  <a:gd name="T39" fmla="*/ 109 h 193"/>
                  <a:gd name="T40" fmla="*/ 148 w 205"/>
                  <a:gd name="T41" fmla="*/ 78 h 193"/>
                  <a:gd name="T42" fmla="*/ 164 w 205"/>
                  <a:gd name="T43" fmla="*/ 19 h 193"/>
                  <a:gd name="T44" fmla="*/ 109 w 205"/>
                  <a:gd name="T45" fmla="*/ 48 h 193"/>
                  <a:gd name="T46" fmla="*/ 109 w 205"/>
                  <a:gd name="T47" fmla="*/ 48 h 193"/>
                  <a:gd name="T48" fmla="*/ 64 w 205"/>
                  <a:gd name="T49" fmla="*/ 5 h 193"/>
                  <a:gd name="T50" fmla="*/ 64 w 205"/>
                  <a:gd name="T51" fmla="*/ 67 h 193"/>
                  <a:gd name="T52" fmla="*/ 4 w 205"/>
                  <a:gd name="T53" fmla="*/ 81 h 193"/>
                  <a:gd name="T54" fmla="*/ 57 w 205"/>
                  <a:gd name="T55" fmla="*/ 114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5" h="193">
                    <a:moveTo>
                      <a:pt x="38" y="178"/>
                    </a:moveTo>
                    <a:lnTo>
                      <a:pt x="55" y="117"/>
                    </a:lnTo>
                    <a:lnTo>
                      <a:pt x="0" y="81"/>
                    </a:lnTo>
                    <a:lnTo>
                      <a:pt x="62" y="64"/>
                    </a:lnTo>
                    <a:lnTo>
                      <a:pt x="64" y="0"/>
                    </a:lnTo>
                    <a:lnTo>
                      <a:pt x="109" y="45"/>
                    </a:lnTo>
                    <a:lnTo>
                      <a:pt x="167" y="14"/>
                    </a:lnTo>
                    <a:lnTo>
                      <a:pt x="150" y="76"/>
                    </a:lnTo>
                    <a:lnTo>
                      <a:pt x="205" y="112"/>
                    </a:lnTo>
                    <a:lnTo>
                      <a:pt x="143" y="128"/>
                    </a:lnTo>
                    <a:lnTo>
                      <a:pt x="141" y="193"/>
                    </a:lnTo>
                    <a:lnTo>
                      <a:pt x="95" y="147"/>
                    </a:lnTo>
                    <a:lnTo>
                      <a:pt x="38" y="178"/>
                    </a:lnTo>
                    <a:close/>
                    <a:moveTo>
                      <a:pt x="57" y="114"/>
                    </a:moveTo>
                    <a:lnTo>
                      <a:pt x="40" y="174"/>
                    </a:lnTo>
                    <a:lnTo>
                      <a:pt x="95" y="145"/>
                    </a:lnTo>
                    <a:lnTo>
                      <a:pt x="95" y="145"/>
                    </a:lnTo>
                    <a:lnTo>
                      <a:pt x="138" y="188"/>
                    </a:lnTo>
                    <a:lnTo>
                      <a:pt x="141" y="126"/>
                    </a:lnTo>
                    <a:lnTo>
                      <a:pt x="200" y="109"/>
                    </a:lnTo>
                    <a:lnTo>
                      <a:pt x="148" y="78"/>
                    </a:lnTo>
                    <a:lnTo>
                      <a:pt x="164" y="19"/>
                    </a:lnTo>
                    <a:lnTo>
                      <a:pt x="109" y="48"/>
                    </a:lnTo>
                    <a:lnTo>
                      <a:pt x="109" y="48"/>
                    </a:lnTo>
                    <a:lnTo>
                      <a:pt x="64" y="5"/>
                    </a:lnTo>
                    <a:lnTo>
                      <a:pt x="64" y="67"/>
                    </a:lnTo>
                    <a:lnTo>
                      <a:pt x="4" y="81"/>
                    </a:lnTo>
                    <a:lnTo>
                      <a:pt x="57" y="1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0" name="Freeform 563">
                <a:extLst>
                  <a:ext uri="{FF2B5EF4-FFF2-40B4-BE49-F238E27FC236}">
                    <a16:creationId xmlns:a16="http://schemas.microsoft.com/office/drawing/2014/main" id="{544409E8-2F70-4255-8F8D-F4619BBFB5FF}"/>
                  </a:ext>
                </a:extLst>
              </p:cNvPr>
              <p:cNvSpPr>
                <a:spLocks noEditPoints="1"/>
              </p:cNvSpPr>
              <p:nvPr/>
            </p:nvSpPr>
            <p:spPr bwMode="auto">
              <a:xfrm>
                <a:off x="5875" y="2119"/>
                <a:ext cx="95" cy="102"/>
              </a:xfrm>
              <a:custGeom>
                <a:avLst/>
                <a:gdLst>
                  <a:gd name="T0" fmla="*/ 0 w 95"/>
                  <a:gd name="T1" fmla="*/ 72 h 102"/>
                  <a:gd name="T2" fmla="*/ 7 w 95"/>
                  <a:gd name="T3" fmla="*/ 19 h 102"/>
                  <a:gd name="T4" fmla="*/ 7 w 95"/>
                  <a:gd name="T5" fmla="*/ 19 h 102"/>
                  <a:gd name="T6" fmla="*/ 54 w 95"/>
                  <a:gd name="T7" fmla="*/ 0 h 102"/>
                  <a:gd name="T8" fmla="*/ 95 w 95"/>
                  <a:gd name="T9" fmla="*/ 31 h 102"/>
                  <a:gd name="T10" fmla="*/ 88 w 95"/>
                  <a:gd name="T11" fmla="*/ 83 h 102"/>
                  <a:gd name="T12" fmla="*/ 88 w 95"/>
                  <a:gd name="T13" fmla="*/ 83 h 102"/>
                  <a:gd name="T14" fmla="*/ 40 w 95"/>
                  <a:gd name="T15" fmla="*/ 102 h 102"/>
                  <a:gd name="T16" fmla="*/ 0 w 95"/>
                  <a:gd name="T17" fmla="*/ 72 h 102"/>
                  <a:gd name="T18" fmla="*/ 9 w 95"/>
                  <a:gd name="T19" fmla="*/ 19 h 102"/>
                  <a:gd name="T20" fmla="*/ 0 w 95"/>
                  <a:gd name="T21" fmla="*/ 69 h 102"/>
                  <a:gd name="T22" fmla="*/ 40 w 95"/>
                  <a:gd name="T23" fmla="*/ 100 h 102"/>
                  <a:gd name="T24" fmla="*/ 86 w 95"/>
                  <a:gd name="T25" fmla="*/ 81 h 102"/>
                  <a:gd name="T26" fmla="*/ 93 w 95"/>
                  <a:gd name="T27" fmla="*/ 33 h 102"/>
                  <a:gd name="T28" fmla="*/ 54 w 95"/>
                  <a:gd name="T29" fmla="*/ 3 h 102"/>
                  <a:gd name="T30" fmla="*/ 9 w 95"/>
                  <a:gd name="T31" fmla="*/ 1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102">
                    <a:moveTo>
                      <a:pt x="0" y="72"/>
                    </a:moveTo>
                    <a:lnTo>
                      <a:pt x="7" y="19"/>
                    </a:lnTo>
                    <a:lnTo>
                      <a:pt x="7" y="19"/>
                    </a:lnTo>
                    <a:lnTo>
                      <a:pt x="54" y="0"/>
                    </a:lnTo>
                    <a:lnTo>
                      <a:pt x="95" y="31"/>
                    </a:lnTo>
                    <a:lnTo>
                      <a:pt x="88" y="83"/>
                    </a:lnTo>
                    <a:lnTo>
                      <a:pt x="88" y="83"/>
                    </a:lnTo>
                    <a:lnTo>
                      <a:pt x="40" y="102"/>
                    </a:lnTo>
                    <a:lnTo>
                      <a:pt x="0" y="72"/>
                    </a:lnTo>
                    <a:close/>
                    <a:moveTo>
                      <a:pt x="9" y="19"/>
                    </a:moveTo>
                    <a:lnTo>
                      <a:pt x="0" y="69"/>
                    </a:lnTo>
                    <a:lnTo>
                      <a:pt x="40" y="100"/>
                    </a:lnTo>
                    <a:lnTo>
                      <a:pt x="86" y="81"/>
                    </a:lnTo>
                    <a:lnTo>
                      <a:pt x="93" y="33"/>
                    </a:lnTo>
                    <a:lnTo>
                      <a:pt x="54" y="3"/>
                    </a:lnTo>
                    <a:lnTo>
                      <a:pt x="9"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1" name="Freeform 564">
                <a:extLst>
                  <a:ext uri="{FF2B5EF4-FFF2-40B4-BE49-F238E27FC236}">
                    <a16:creationId xmlns:a16="http://schemas.microsoft.com/office/drawing/2014/main" id="{D419169B-5256-40FE-92F7-4DA002B802CF}"/>
                  </a:ext>
                </a:extLst>
              </p:cNvPr>
              <p:cNvSpPr>
                <a:spLocks/>
              </p:cNvSpPr>
              <p:nvPr/>
            </p:nvSpPr>
            <p:spPr bwMode="auto">
              <a:xfrm>
                <a:off x="5884" y="2076"/>
                <a:ext cx="77" cy="188"/>
              </a:xfrm>
              <a:custGeom>
                <a:avLst/>
                <a:gdLst>
                  <a:gd name="T0" fmla="*/ 74 w 77"/>
                  <a:gd name="T1" fmla="*/ 188 h 188"/>
                  <a:gd name="T2" fmla="*/ 0 w 77"/>
                  <a:gd name="T3" fmla="*/ 0 h 188"/>
                  <a:gd name="T4" fmla="*/ 3 w 77"/>
                  <a:gd name="T5" fmla="*/ 0 h 188"/>
                  <a:gd name="T6" fmla="*/ 77 w 77"/>
                  <a:gd name="T7" fmla="*/ 188 h 188"/>
                  <a:gd name="T8" fmla="*/ 74 w 77"/>
                  <a:gd name="T9" fmla="*/ 188 h 188"/>
                </a:gdLst>
                <a:ahLst/>
                <a:cxnLst>
                  <a:cxn ang="0">
                    <a:pos x="T0" y="T1"/>
                  </a:cxn>
                  <a:cxn ang="0">
                    <a:pos x="T2" y="T3"/>
                  </a:cxn>
                  <a:cxn ang="0">
                    <a:pos x="T4" y="T5"/>
                  </a:cxn>
                  <a:cxn ang="0">
                    <a:pos x="T6" y="T7"/>
                  </a:cxn>
                  <a:cxn ang="0">
                    <a:pos x="T8" y="T9"/>
                  </a:cxn>
                </a:cxnLst>
                <a:rect l="0" t="0" r="r" b="b"/>
                <a:pathLst>
                  <a:path w="77" h="188">
                    <a:moveTo>
                      <a:pt x="74" y="188"/>
                    </a:moveTo>
                    <a:lnTo>
                      <a:pt x="0" y="0"/>
                    </a:lnTo>
                    <a:lnTo>
                      <a:pt x="3" y="0"/>
                    </a:lnTo>
                    <a:lnTo>
                      <a:pt x="77" y="188"/>
                    </a:lnTo>
                    <a:lnTo>
                      <a:pt x="74" y="18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2" name="Freeform 565">
                <a:extLst>
                  <a:ext uri="{FF2B5EF4-FFF2-40B4-BE49-F238E27FC236}">
                    <a16:creationId xmlns:a16="http://schemas.microsoft.com/office/drawing/2014/main" id="{601C83A5-5BBF-4DC8-9FEC-0E3F10ECBA79}"/>
                  </a:ext>
                </a:extLst>
              </p:cNvPr>
              <p:cNvSpPr>
                <a:spLocks/>
              </p:cNvSpPr>
              <p:nvPr/>
            </p:nvSpPr>
            <p:spPr bwMode="auto">
              <a:xfrm>
                <a:off x="5822" y="2155"/>
                <a:ext cx="201" cy="31"/>
              </a:xfrm>
              <a:custGeom>
                <a:avLst/>
                <a:gdLst>
                  <a:gd name="T0" fmla="*/ 0 w 201"/>
                  <a:gd name="T1" fmla="*/ 2 h 31"/>
                  <a:gd name="T2" fmla="*/ 0 w 201"/>
                  <a:gd name="T3" fmla="*/ 0 h 31"/>
                  <a:gd name="T4" fmla="*/ 201 w 201"/>
                  <a:gd name="T5" fmla="*/ 28 h 31"/>
                  <a:gd name="T6" fmla="*/ 201 w 201"/>
                  <a:gd name="T7" fmla="*/ 31 h 31"/>
                  <a:gd name="T8" fmla="*/ 0 w 201"/>
                  <a:gd name="T9" fmla="*/ 2 h 31"/>
                </a:gdLst>
                <a:ahLst/>
                <a:cxnLst>
                  <a:cxn ang="0">
                    <a:pos x="T0" y="T1"/>
                  </a:cxn>
                  <a:cxn ang="0">
                    <a:pos x="T2" y="T3"/>
                  </a:cxn>
                  <a:cxn ang="0">
                    <a:pos x="T4" y="T5"/>
                  </a:cxn>
                  <a:cxn ang="0">
                    <a:pos x="T6" y="T7"/>
                  </a:cxn>
                  <a:cxn ang="0">
                    <a:pos x="T8" y="T9"/>
                  </a:cxn>
                </a:cxnLst>
                <a:rect l="0" t="0" r="r" b="b"/>
                <a:pathLst>
                  <a:path w="201" h="31">
                    <a:moveTo>
                      <a:pt x="0" y="2"/>
                    </a:moveTo>
                    <a:lnTo>
                      <a:pt x="0" y="0"/>
                    </a:lnTo>
                    <a:lnTo>
                      <a:pt x="201" y="28"/>
                    </a:lnTo>
                    <a:lnTo>
                      <a:pt x="201" y="31"/>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3" name="Freeform 566">
                <a:extLst>
                  <a:ext uri="{FF2B5EF4-FFF2-40B4-BE49-F238E27FC236}">
                    <a16:creationId xmlns:a16="http://schemas.microsoft.com/office/drawing/2014/main" id="{79426D25-08B5-4DFD-BABA-8A72F3E1A500}"/>
                  </a:ext>
                </a:extLst>
              </p:cNvPr>
              <p:cNvSpPr>
                <a:spLocks/>
              </p:cNvSpPr>
              <p:nvPr/>
            </p:nvSpPr>
            <p:spPr bwMode="auto">
              <a:xfrm>
                <a:off x="5858" y="2091"/>
                <a:ext cx="126" cy="159"/>
              </a:xfrm>
              <a:custGeom>
                <a:avLst/>
                <a:gdLst>
                  <a:gd name="T0" fmla="*/ 0 w 126"/>
                  <a:gd name="T1" fmla="*/ 159 h 159"/>
                  <a:gd name="T2" fmla="*/ 126 w 126"/>
                  <a:gd name="T3" fmla="*/ 0 h 159"/>
                  <a:gd name="T4" fmla="*/ 126 w 126"/>
                  <a:gd name="T5" fmla="*/ 0 h 159"/>
                  <a:gd name="T6" fmla="*/ 2 w 126"/>
                  <a:gd name="T7" fmla="*/ 159 h 159"/>
                  <a:gd name="T8" fmla="*/ 0 w 126"/>
                  <a:gd name="T9" fmla="*/ 159 h 159"/>
                </a:gdLst>
                <a:ahLst/>
                <a:cxnLst>
                  <a:cxn ang="0">
                    <a:pos x="T0" y="T1"/>
                  </a:cxn>
                  <a:cxn ang="0">
                    <a:pos x="T2" y="T3"/>
                  </a:cxn>
                  <a:cxn ang="0">
                    <a:pos x="T4" y="T5"/>
                  </a:cxn>
                  <a:cxn ang="0">
                    <a:pos x="T6" y="T7"/>
                  </a:cxn>
                  <a:cxn ang="0">
                    <a:pos x="T8" y="T9"/>
                  </a:cxn>
                </a:cxnLst>
                <a:rect l="0" t="0" r="r" b="b"/>
                <a:pathLst>
                  <a:path w="126" h="159">
                    <a:moveTo>
                      <a:pt x="0" y="159"/>
                    </a:moveTo>
                    <a:lnTo>
                      <a:pt x="126" y="0"/>
                    </a:lnTo>
                    <a:lnTo>
                      <a:pt x="126" y="0"/>
                    </a:lnTo>
                    <a:lnTo>
                      <a:pt x="2" y="159"/>
                    </a:lnTo>
                    <a:lnTo>
                      <a:pt x="0" y="1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4" name="Freeform 567">
                <a:extLst>
                  <a:ext uri="{FF2B5EF4-FFF2-40B4-BE49-F238E27FC236}">
                    <a16:creationId xmlns:a16="http://schemas.microsoft.com/office/drawing/2014/main" id="{407DB776-8B2B-4467-A9E0-FA55C08CAFF8}"/>
                  </a:ext>
                </a:extLst>
              </p:cNvPr>
              <p:cNvSpPr>
                <a:spLocks noEditPoints="1"/>
              </p:cNvSpPr>
              <p:nvPr/>
            </p:nvSpPr>
            <p:spPr bwMode="auto">
              <a:xfrm>
                <a:off x="5579" y="1917"/>
                <a:ext cx="71" cy="67"/>
              </a:xfrm>
              <a:custGeom>
                <a:avLst/>
                <a:gdLst>
                  <a:gd name="T0" fmla="*/ 11 w 71"/>
                  <a:gd name="T1" fmla="*/ 62 h 67"/>
                  <a:gd name="T2" fmla="*/ 19 w 71"/>
                  <a:gd name="T3" fmla="*/ 40 h 67"/>
                  <a:gd name="T4" fmla="*/ 0 w 71"/>
                  <a:gd name="T5" fmla="*/ 29 h 67"/>
                  <a:gd name="T6" fmla="*/ 21 w 71"/>
                  <a:gd name="T7" fmla="*/ 24 h 67"/>
                  <a:gd name="T8" fmla="*/ 21 w 71"/>
                  <a:gd name="T9" fmla="*/ 0 h 67"/>
                  <a:gd name="T10" fmla="*/ 38 w 71"/>
                  <a:gd name="T11" fmla="*/ 17 h 67"/>
                  <a:gd name="T12" fmla="*/ 57 w 71"/>
                  <a:gd name="T13" fmla="*/ 7 h 67"/>
                  <a:gd name="T14" fmla="*/ 52 w 71"/>
                  <a:gd name="T15" fmla="*/ 29 h 67"/>
                  <a:gd name="T16" fmla="*/ 71 w 71"/>
                  <a:gd name="T17" fmla="*/ 40 h 67"/>
                  <a:gd name="T18" fmla="*/ 50 w 71"/>
                  <a:gd name="T19" fmla="*/ 45 h 67"/>
                  <a:gd name="T20" fmla="*/ 47 w 71"/>
                  <a:gd name="T21" fmla="*/ 67 h 67"/>
                  <a:gd name="T22" fmla="*/ 33 w 71"/>
                  <a:gd name="T23" fmla="*/ 52 h 67"/>
                  <a:gd name="T24" fmla="*/ 11 w 71"/>
                  <a:gd name="T25" fmla="*/ 62 h 67"/>
                  <a:gd name="T26" fmla="*/ 19 w 71"/>
                  <a:gd name="T27" fmla="*/ 40 h 67"/>
                  <a:gd name="T28" fmla="*/ 14 w 71"/>
                  <a:gd name="T29" fmla="*/ 62 h 67"/>
                  <a:gd name="T30" fmla="*/ 33 w 71"/>
                  <a:gd name="T31" fmla="*/ 52 h 67"/>
                  <a:gd name="T32" fmla="*/ 33 w 71"/>
                  <a:gd name="T33" fmla="*/ 52 h 67"/>
                  <a:gd name="T34" fmla="*/ 47 w 71"/>
                  <a:gd name="T35" fmla="*/ 67 h 67"/>
                  <a:gd name="T36" fmla="*/ 47 w 71"/>
                  <a:gd name="T37" fmla="*/ 45 h 67"/>
                  <a:gd name="T38" fmla="*/ 69 w 71"/>
                  <a:gd name="T39" fmla="*/ 38 h 67"/>
                  <a:gd name="T40" fmla="*/ 50 w 71"/>
                  <a:gd name="T41" fmla="*/ 29 h 67"/>
                  <a:gd name="T42" fmla="*/ 57 w 71"/>
                  <a:gd name="T43" fmla="*/ 7 h 67"/>
                  <a:gd name="T44" fmla="*/ 38 w 71"/>
                  <a:gd name="T45" fmla="*/ 17 h 67"/>
                  <a:gd name="T46" fmla="*/ 38 w 71"/>
                  <a:gd name="T47" fmla="*/ 17 h 67"/>
                  <a:gd name="T48" fmla="*/ 21 w 71"/>
                  <a:gd name="T49" fmla="*/ 2 h 67"/>
                  <a:gd name="T50" fmla="*/ 21 w 71"/>
                  <a:gd name="T51" fmla="*/ 24 h 67"/>
                  <a:gd name="T52" fmla="*/ 0 w 71"/>
                  <a:gd name="T53" fmla="*/ 29 h 67"/>
                  <a:gd name="T54" fmla="*/ 19 w 71"/>
                  <a:gd name="T55" fmla="*/ 4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 h="67">
                    <a:moveTo>
                      <a:pt x="11" y="62"/>
                    </a:moveTo>
                    <a:lnTo>
                      <a:pt x="19" y="40"/>
                    </a:lnTo>
                    <a:lnTo>
                      <a:pt x="0" y="29"/>
                    </a:lnTo>
                    <a:lnTo>
                      <a:pt x="21" y="24"/>
                    </a:lnTo>
                    <a:lnTo>
                      <a:pt x="21" y="0"/>
                    </a:lnTo>
                    <a:lnTo>
                      <a:pt x="38" y="17"/>
                    </a:lnTo>
                    <a:lnTo>
                      <a:pt x="57" y="7"/>
                    </a:lnTo>
                    <a:lnTo>
                      <a:pt x="52" y="29"/>
                    </a:lnTo>
                    <a:lnTo>
                      <a:pt x="71" y="40"/>
                    </a:lnTo>
                    <a:lnTo>
                      <a:pt x="50" y="45"/>
                    </a:lnTo>
                    <a:lnTo>
                      <a:pt x="47" y="67"/>
                    </a:lnTo>
                    <a:lnTo>
                      <a:pt x="33" y="52"/>
                    </a:lnTo>
                    <a:lnTo>
                      <a:pt x="11" y="62"/>
                    </a:lnTo>
                    <a:close/>
                    <a:moveTo>
                      <a:pt x="19" y="40"/>
                    </a:moveTo>
                    <a:lnTo>
                      <a:pt x="14" y="62"/>
                    </a:lnTo>
                    <a:lnTo>
                      <a:pt x="33" y="52"/>
                    </a:lnTo>
                    <a:lnTo>
                      <a:pt x="33" y="52"/>
                    </a:lnTo>
                    <a:lnTo>
                      <a:pt x="47" y="67"/>
                    </a:lnTo>
                    <a:lnTo>
                      <a:pt x="47" y="45"/>
                    </a:lnTo>
                    <a:lnTo>
                      <a:pt x="69" y="38"/>
                    </a:lnTo>
                    <a:lnTo>
                      <a:pt x="50" y="29"/>
                    </a:lnTo>
                    <a:lnTo>
                      <a:pt x="57" y="7"/>
                    </a:lnTo>
                    <a:lnTo>
                      <a:pt x="38" y="17"/>
                    </a:lnTo>
                    <a:lnTo>
                      <a:pt x="38" y="17"/>
                    </a:lnTo>
                    <a:lnTo>
                      <a:pt x="21" y="2"/>
                    </a:lnTo>
                    <a:lnTo>
                      <a:pt x="21" y="24"/>
                    </a:lnTo>
                    <a:lnTo>
                      <a:pt x="0" y="29"/>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5" name="Freeform 568">
                <a:extLst>
                  <a:ext uri="{FF2B5EF4-FFF2-40B4-BE49-F238E27FC236}">
                    <a16:creationId xmlns:a16="http://schemas.microsoft.com/office/drawing/2014/main" id="{B7D9EE45-4ABE-469F-AC90-EFCD742D8D20}"/>
                  </a:ext>
                </a:extLst>
              </p:cNvPr>
              <p:cNvSpPr>
                <a:spLocks noEditPoints="1"/>
              </p:cNvSpPr>
              <p:nvPr/>
            </p:nvSpPr>
            <p:spPr bwMode="auto">
              <a:xfrm>
                <a:off x="5598" y="1934"/>
                <a:ext cx="33" cy="35"/>
              </a:xfrm>
              <a:custGeom>
                <a:avLst/>
                <a:gdLst>
                  <a:gd name="T0" fmla="*/ 0 w 33"/>
                  <a:gd name="T1" fmla="*/ 23 h 35"/>
                  <a:gd name="T2" fmla="*/ 2 w 33"/>
                  <a:gd name="T3" fmla="*/ 7 h 35"/>
                  <a:gd name="T4" fmla="*/ 2 w 33"/>
                  <a:gd name="T5" fmla="*/ 7 h 35"/>
                  <a:gd name="T6" fmla="*/ 19 w 33"/>
                  <a:gd name="T7" fmla="*/ 0 h 35"/>
                  <a:gd name="T8" fmla="*/ 33 w 33"/>
                  <a:gd name="T9" fmla="*/ 12 h 35"/>
                  <a:gd name="T10" fmla="*/ 31 w 33"/>
                  <a:gd name="T11" fmla="*/ 28 h 35"/>
                  <a:gd name="T12" fmla="*/ 31 w 33"/>
                  <a:gd name="T13" fmla="*/ 28 h 35"/>
                  <a:gd name="T14" fmla="*/ 14 w 33"/>
                  <a:gd name="T15" fmla="*/ 35 h 35"/>
                  <a:gd name="T16" fmla="*/ 0 w 33"/>
                  <a:gd name="T17" fmla="*/ 23 h 35"/>
                  <a:gd name="T18" fmla="*/ 2 w 33"/>
                  <a:gd name="T19" fmla="*/ 7 h 35"/>
                  <a:gd name="T20" fmla="*/ 0 w 33"/>
                  <a:gd name="T21" fmla="*/ 23 h 35"/>
                  <a:gd name="T22" fmla="*/ 14 w 33"/>
                  <a:gd name="T23" fmla="*/ 35 h 35"/>
                  <a:gd name="T24" fmla="*/ 28 w 33"/>
                  <a:gd name="T25" fmla="*/ 28 h 35"/>
                  <a:gd name="T26" fmla="*/ 31 w 33"/>
                  <a:gd name="T27" fmla="*/ 12 h 35"/>
                  <a:gd name="T28" fmla="*/ 19 w 33"/>
                  <a:gd name="T29" fmla="*/ 0 h 35"/>
                  <a:gd name="T30" fmla="*/ 2 w 33"/>
                  <a:gd name="T31"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5">
                    <a:moveTo>
                      <a:pt x="0" y="23"/>
                    </a:moveTo>
                    <a:lnTo>
                      <a:pt x="2" y="7"/>
                    </a:lnTo>
                    <a:lnTo>
                      <a:pt x="2" y="7"/>
                    </a:lnTo>
                    <a:lnTo>
                      <a:pt x="19" y="0"/>
                    </a:lnTo>
                    <a:lnTo>
                      <a:pt x="33" y="12"/>
                    </a:lnTo>
                    <a:lnTo>
                      <a:pt x="31" y="28"/>
                    </a:lnTo>
                    <a:lnTo>
                      <a:pt x="31" y="28"/>
                    </a:lnTo>
                    <a:lnTo>
                      <a:pt x="14" y="35"/>
                    </a:lnTo>
                    <a:lnTo>
                      <a:pt x="0" y="23"/>
                    </a:lnTo>
                    <a:close/>
                    <a:moveTo>
                      <a:pt x="2" y="7"/>
                    </a:moveTo>
                    <a:lnTo>
                      <a:pt x="0" y="23"/>
                    </a:lnTo>
                    <a:lnTo>
                      <a:pt x="14" y="35"/>
                    </a:lnTo>
                    <a:lnTo>
                      <a:pt x="28" y="28"/>
                    </a:lnTo>
                    <a:lnTo>
                      <a:pt x="31" y="12"/>
                    </a:lnTo>
                    <a:lnTo>
                      <a:pt x="19" y="0"/>
                    </a:lnTo>
                    <a:lnTo>
                      <a:pt x="2"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6" name="Freeform 569">
                <a:extLst>
                  <a:ext uri="{FF2B5EF4-FFF2-40B4-BE49-F238E27FC236}">
                    <a16:creationId xmlns:a16="http://schemas.microsoft.com/office/drawing/2014/main" id="{C5CDF10D-3B49-4C36-B225-12643E929B17}"/>
                  </a:ext>
                </a:extLst>
              </p:cNvPr>
              <p:cNvSpPr>
                <a:spLocks/>
              </p:cNvSpPr>
              <p:nvPr/>
            </p:nvSpPr>
            <p:spPr bwMode="auto">
              <a:xfrm>
                <a:off x="5600" y="1919"/>
                <a:ext cx="26" cy="65"/>
              </a:xfrm>
              <a:custGeom>
                <a:avLst/>
                <a:gdLst>
                  <a:gd name="T0" fmla="*/ 26 w 26"/>
                  <a:gd name="T1" fmla="*/ 65 h 65"/>
                  <a:gd name="T2" fmla="*/ 0 w 26"/>
                  <a:gd name="T3" fmla="*/ 0 h 65"/>
                  <a:gd name="T4" fmla="*/ 0 w 26"/>
                  <a:gd name="T5" fmla="*/ 0 h 65"/>
                  <a:gd name="T6" fmla="*/ 26 w 26"/>
                  <a:gd name="T7" fmla="*/ 65 h 65"/>
                  <a:gd name="T8" fmla="*/ 26 w 26"/>
                  <a:gd name="T9" fmla="*/ 65 h 65"/>
                </a:gdLst>
                <a:ahLst/>
                <a:cxnLst>
                  <a:cxn ang="0">
                    <a:pos x="T0" y="T1"/>
                  </a:cxn>
                  <a:cxn ang="0">
                    <a:pos x="T2" y="T3"/>
                  </a:cxn>
                  <a:cxn ang="0">
                    <a:pos x="T4" y="T5"/>
                  </a:cxn>
                  <a:cxn ang="0">
                    <a:pos x="T6" y="T7"/>
                  </a:cxn>
                  <a:cxn ang="0">
                    <a:pos x="T8" y="T9"/>
                  </a:cxn>
                </a:cxnLst>
                <a:rect l="0" t="0" r="r" b="b"/>
                <a:pathLst>
                  <a:path w="26" h="65">
                    <a:moveTo>
                      <a:pt x="26" y="65"/>
                    </a:moveTo>
                    <a:lnTo>
                      <a:pt x="0" y="0"/>
                    </a:lnTo>
                    <a:lnTo>
                      <a:pt x="0" y="0"/>
                    </a:lnTo>
                    <a:lnTo>
                      <a:pt x="26" y="65"/>
                    </a:lnTo>
                    <a:lnTo>
                      <a:pt x="26" y="6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7" name="Freeform 570">
                <a:extLst>
                  <a:ext uri="{FF2B5EF4-FFF2-40B4-BE49-F238E27FC236}">
                    <a16:creationId xmlns:a16="http://schemas.microsoft.com/office/drawing/2014/main" id="{FCB1EF6C-28CA-48F5-849E-E61F64C89FC8}"/>
                  </a:ext>
                </a:extLst>
              </p:cNvPr>
              <p:cNvSpPr>
                <a:spLocks/>
              </p:cNvSpPr>
              <p:nvPr/>
            </p:nvSpPr>
            <p:spPr bwMode="auto">
              <a:xfrm>
                <a:off x="5579" y="1946"/>
                <a:ext cx="69" cy="11"/>
              </a:xfrm>
              <a:custGeom>
                <a:avLst/>
                <a:gdLst>
                  <a:gd name="T0" fmla="*/ 0 w 69"/>
                  <a:gd name="T1" fmla="*/ 0 h 11"/>
                  <a:gd name="T2" fmla="*/ 0 w 69"/>
                  <a:gd name="T3" fmla="*/ 0 h 11"/>
                  <a:gd name="T4" fmla="*/ 69 w 69"/>
                  <a:gd name="T5" fmla="*/ 9 h 11"/>
                  <a:gd name="T6" fmla="*/ 69 w 69"/>
                  <a:gd name="T7" fmla="*/ 11 h 11"/>
                  <a:gd name="T8" fmla="*/ 0 w 69"/>
                  <a:gd name="T9" fmla="*/ 0 h 11"/>
                </a:gdLst>
                <a:ahLst/>
                <a:cxnLst>
                  <a:cxn ang="0">
                    <a:pos x="T0" y="T1"/>
                  </a:cxn>
                  <a:cxn ang="0">
                    <a:pos x="T2" y="T3"/>
                  </a:cxn>
                  <a:cxn ang="0">
                    <a:pos x="T4" y="T5"/>
                  </a:cxn>
                  <a:cxn ang="0">
                    <a:pos x="T6" y="T7"/>
                  </a:cxn>
                  <a:cxn ang="0">
                    <a:pos x="T8" y="T9"/>
                  </a:cxn>
                </a:cxnLst>
                <a:rect l="0" t="0" r="r" b="b"/>
                <a:pathLst>
                  <a:path w="69" h="11">
                    <a:moveTo>
                      <a:pt x="0" y="0"/>
                    </a:moveTo>
                    <a:lnTo>
                      <a:pt x="0" y="0"/>
                    </a:lnTo>
                    <a:lnTo>
                      <a:pt x="69" y="9"/>
                    </a:lnTo>
                    <a:lnTo>
                      <a:pt x="69" y="11"/>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8" name="Freeform 571">
                <a:extLst>
                  <a:ext uri="{FF2B5EF4-FFF2-40B4-BE49-F238E27FC236}">
                    <a16:creationId xmlns:a16="http://schemas.microsoft.com/office/drawing/2014/main" id="{AA891467-4CE3-484F-A41D-64B1AB21C280}"/>
                  </a:ext>
                </a:extLst>
              </p:cNvPr>
              <p:cNvSpPr>
                <a:spLocks/>
              </p:cNvSpPr>
              <p:nvPr/>
            </p:nvSpPr>
            <p:spPr bwMode="auto">
              <a:xfrm>
                <a:off x="5590" y="1924"/>
                <a:ext cx="46" cy="55"/>
              </a:xfrm>
              <a:custGeom>
                <a:avLst/>
                <a:gdLst>
                  <a:gd name="T0" fmla="*/ 0 w 46"/>
                  <a:gd name="T1" fmla="*/ 55 h 55"/>
                  <a:gd name="T2" fmla="*/ 46 w 46"/>
                  <a:gd name="T3" fmla="*/ 0 h 55"/>
                  <a:gd name="T4" fmla="*/ 46 w 46"/>
                  <a:gd name="T5" fmla="*/ 0 h 55"/>
                  <a:gd name="T6" fmla="*/ 3 w 46"/>
                  <a:gd name="T7" fmla="*/ 55 h 55"/>
                  <a:gd name="T8" fmla="*/ 0 w 46"/>
                  <a:gd name="T9" fmla="*/ 55 h 55"/>
                </a:gdLst>
                <a:ahLst/>
                <a:cxnLst>
                  <a:cxn ang="0">
                    <a:pos x="T0" y="T1"/>
                  </a:cxn>
                  <a:cxn ang="0">
                    <a:pos x="T2" y="T3"/>
                  </a:cxn>
                  <a:cxn ang="0">
                    <a:pos x="T4" y="T5"/>
                  </a:cxn>
                  <a:cxn ang="0">
                    <a:pos x="T6" y="T7"/>
                  </a:cxn>
                  <a:cxn ang="0">
                    <a:pos x="T8" y="T9"/>
                  </a:cxn>
                </a:cxnLst>
                <a:rect l="0" t="0" r="r" b="b"/>
                <a:pathLst>
                  <a:path w="46" h="55">
                    <a:moveTo>
                      <a:pt x="0" y="55"/>
                    </a:moveTo>
                    <a:lnTo>
                      <a:pt x="46" y="0"/>
                    </a:lnTo>
                    <a:lnTo>
                      <a:pt x="46" y="0"/>
                    </a:lnTo>
                    <a:lnTo>
                      <a:pt x="3" y="55"/>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99" name="Freeform 572">
                <a:extLst>
                  <a:ext uri="{FF2B5EF4-FFF2-40B4-BE49-F238E27FC236}">
                    <a16:creationId xmlns:a16="http://schemas.microsoft.com/office/drawing/2014/main" id="{102A2099-D3EE-45CB-A126-5E20970CCBCD}"/>
                  </a:ext>
                </a:extLst>
              </p:cNvPr>
              <p:cNvSpPr>
                <a:spLocks noEditPoints="1"/>
              </p:cNvSpPr>
              <p:nvPr/>
            </p:nvSpPr>
            <p:spPr bwMode="auto">
              <a:xfrm>
                <a:off x="5731" y="1534"/>
                <a:ext cx="72" cy="67"/>
              </a:xfrm>
              <a:custGeom>
                <a:avLst/>
                <a:gdLst>
                  <a:gd name="T0" fmla="*/ 15 w 72"/>
                  <a:gd name="T1" fmla="*/ 62 h 67"/>
                  <a:gd name="T2" fmla="*/ 19 w 72"/>
                  <a:gd name="T3" fmla="*/ 40 h 67"/>
                  <a:gd name="T4" fmla="*/ 0 w 72"/>
                  <a:gd name="T5" fmla="*/ 29 h 67"/>
                  <a:gd name="T6" fmla="*/ 22 w 72"/>
                  <a:gd name="T7" fmla="*/ 21 h 67"/>
                  <a:gd name="T8" fmla="*/ 24 w 72"/>
                  <a:gd name="T9" fmla="*/ 0 h 67"/>
                  <a:gd name="T10" fmla="*/ 39 w 72"/>
                  <a:gd name="T11" fmla="*/ 14 h 67"/>
                  <a:gd name="T12" fmla="*/ 60 w 72"/>
                  <a:gd name="T13" fmla="*/ 5 h 67"/>
                  <a:gd name="T14" fmla="*/ 53 w 72"/>
                  <a:gd name="T15" fmla="*/ 26 h 67"/>
                  <a:gd name="T16" fmla="*/ 72 w 72"/>
                  <a:gd name="T17" fmla="*/ 38 h 67"/>
                  <a:gd name="T18" fmla="*/ 50 w 72"/>
                  <a:gd name="T19" fmla="*/ 45 h 67"/>
                  <a:gd name="T20" fmla="*/ 50 w 72"/>
                  <a:gd name="T21" fmla="*/ 67 h 67"/>
                  <a:gd name="T22" fmla="*/ 34 w 72"/>
                  <a:gd name="T23" fmla="*/ 50 h 67"/>
                  <a:gd name="T24" fmla="*/ 15 w 72"/>
                  <a:gd name="T25" fmla="*/ 62 h 67"/>
                  <a:gd name="T26" fmla="*/ 22 w 72"/>
                  <a:gd name="T27" fmla="*/ 40 h 67"/>
                  <a:gd name="T28" fmla="*/ 15 w 72"/>
                  <a:gd name="T29" fmla="*/ 59 h 67"/>
                  <a:gd name="T30" fmla="*/ 34 w 72"/>
                  <a:gd name="T31" fmla="*/ 50 h 67"/>
                  <a:gd name="T32" fmla="*/ 34 w 72"/>
                  <a:gd name="T33" fmla="*/ 50 h 67"/>
                  <a:gd name="T34" fmla="*/ 50 w 72"/>
                  <a:gd name="T35" fmla="*/ 64 h 67"/>
                  <a:gd name="T36" fmla="*/ 50 w 72"/>
                  <a:gd name="T37" fmla="*/ 43 h 67"/>
                  <a:gd name="T38" fmla="*/ 72 w 72"/>
                  <a:gd name="T39" fmla="*/ 38 h 67"/>
                  <a:gd name="T40" fmla="*/ 53 w 72"/>
                  <a:gd name="T41" fmla="*/ 26 h 67"/>
                  <a:gd name="T42" fmla="*/ 58 w 72"/>
                  <a:gd name="T43" fmla="*/ 7 h 67"/>
                  <a:gd name="T44" fmla="*/ 39 w 72"/>
                  <a:gd name="T45" fmla="*/ 17 h 67"/>
                  <a:gd name="T46" fmla="*/ 39 w 72"/>
                  <a:gd name="T47" fmla="*/ 17 h 67"/>
                  <a:gd name="T48" fmla="*/ 24 w 72"/>
                  <a:gd name="T49" fmla="*/ 0 h 67"/>
                  <a:gd name="T50" fmla="*/ 24 w 72"/>
                  <a:gd name="T51" fmla="*/ 21 h 67"/>
                  <a:gd name="T52" fmla="*/ 3 w 72"/>
                  <a:gd name="T53" fmla="*/ 29 h 67"/>
                  <a:gd name="T54" fmla="*/ 22 w 72"/>
                  <a:gd name="T55" fmla="*/ 4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7">
                    <a:moveTo>
                      <a:pt x="15" y="62"/>
                    </a:moveTo>
                    <a:lnTo>
                      <a:pt x="19" y="40"/>
                    </a:lnTo>
                    <a:lnTo>
                      <a:pt x="0" y="29"/>
                    </a:lnTo>
                    <a:lnTo>
                      <a:pt x="22" y="21"/>
                    </a:lnTo>
                    <a:lnTo>
                      <a:pt x="24" y="0"/>
                    </a:lnTo>
                    <a:lnTo>
                      <a:pt x="39" y="14"/>
                    </a:lnTo>
                    <a:lnTo>
                      <a:pt x="60" y="5"/>
                    </a:lnTo>
                    <a:lnTo>
                      <a:pt x="53" y="26"/>
                    </a:lnTo>
                    <a:lnTo>
                      <a:pt x="72" y="38"/>
                    </a:lnTo>
                    <a:lnTo>
                      <a:pt x="50" y="45"/>
                    </a:lnTo>
                    <a:lnTo>
                      <a:pt x="50" y="67"/>
                    </a:lnTo>
                    <a:lnTo>
                      <a:pt x="34" y="50"/>
                    </a:lnTo>
                    <a:lnTo>
                      <a:pt x="15" y="62"/>
                    </a:lnTo>
                    <a:close/>
                    <a:moveTo>
                      <a:pt x="22" y="40"/>
                    </a:moveTo>
                    <a:lnTo>
                      <a:pt x="15" y="59"/>
                    </a:lnTo>
                    <a:lnTo>
                      <a:pt x="34" y="50"/>
                    </a:lnTo>
                    <a:lnTo>
                      <a:pt x="34" y="50"/>
                    </a:lnTo>
                    <a:lnTo>
                      <a:pt x="50" y="64"/>
                    </a:lnTo>
                    <a:lnTo>
                      <a:pt x="50" y="43"/>
                    </a:lnTo>
                    <a:lnTo>
                      <a:pt x="72" y="38"/>
                    </a:lnTo>
                    <a:lnTo>
                      <a:pt x="53" y="26"/>
                    </a:lnTo>
                    <a:lnTo>
                      <a:pt x="58" y="7"/>
                    </a:lnTo>
                    <a:lnTo>
                      <a:pt x="39" y="17"/>
                    </a:lnTo>
                    <a:lnTo>
                      <a:pt x="39" y="17"/>
                    </a:lnTo>
                    <a:lnTo>
                      <a:pt x="24" y="0"/>
                    </a:lnTo>
                    <a:lnTo>
                      <a:pt x="24" y="21"/>
                    </a:lnTo>
                    <a:lnTo>
                      <a:pt x="3" y="29"/>
                    </a:lnTo>
                    <a:lnTo>
                      <a:pt x="22"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0" name="Freeform 573">
                <a:extLst>
                  <a:ext uri="{FF2B5EF4-FFF2-40B4-BE49-F238E27FC236}">
                    <a16:creationId xmlns:a16="http://schemas.microsoft.com/office/drawing/2014/main" id="{92C0DBFA-F804-4629-9C06-C95E6EC1FDC0}"/>
                  </a:ext>
                </a:extLst>
              </p:cNvPr>
              <p:cNvSpPr>
                <a:spLocks noEditPoints="1"/>
              </p:cNvSpPr>
              <p:nvPr/>
            </p:nvSpPr>
            <p:spPr bwMode="auto">
              <a:xfrm>
                <a:off x="5750" y="1548"/>
                <a:ext cx="34" cy="36"/>
              </a:xfrm>
              <a:custGeom>
                <a:avLst/>
                <a:gdLst>
                  <a:gd name="T0" fmla="*/ 0 w 34"/>
                  <a:gd name="T1" fmla="*/ 26 h 36"/>
                  <a:gd name="T2" fmla="*/ 3 w 34"/>
                  <a:gd name="T3" fmla="*/ 7 h 36"/>
                  <a:gd name="T4" fmla="*/ 3 w 34"/>
                  <a:gd name="T5" fmla="*/ 7 h 36"/>
                  <a:gd name="T6" fmla="*/ 20 w 34"/>
                  <a:gd name="T7" fmla="*/ 0 h 36"/>
                  <a:gd name="T8" fmla="*/ 34 w 34"/>
                  <a:gd name="T9" fmla="*/ 12 h 36"/>
                  <a:gd name="T10" fmla="*/ 31 w 34"/>
                  <a:gd name="T11" fmla="*/ 31 h 36"/>
                  <a:gd name="T12" fmla="*/ 31 w 34"/>
                  <a:gd name="T13" fmla="*/ 31 h 36"/>
                  <a:gd name="T14" fmla="*/ 15 w 34"/>
                  <a:gd name="T15" fmla="*/ 36 h 36"/>
                  <a:gd name="T16" fmla="*/ 0 w 34"/>
                  <a:gd name="T17" fmla="*/ 26 h 36"/>
                  <a:gd name="T18" fmla="*/ 5 w 34"/>
                  <a:gd name="T19" fmla="*/ 7 h 36"/>
                  <a:gd name="T20" fmla="*/ 3 w 34"/>
                  <a:gd name="T21" fmla="*/ 26 h 36"/>
                  <a:gd name="T22" fmla="*/ 15 w 34"/>
                  <a:gd name="T23" fmla="*/ 36 h 36"/>
                  <a:gd name="T24" fmla="*/ 31 w 34"/>
                  <a:gd name="T25" fmla="*/ 29 h 36"/>
                  <a:gd name="T26" fmla="*/ 34 w 34"/>
                  <a:gd name="T27" fmla="*/ 12 h 36"/>
                  <a:gd name="T28" fmla="*/ 20 w 34"/>
                  <a:gd name="T29" fmla="*/ 3 h 36"/>
                  <a:gd name="T30" fmla="*/ 5 w 34"/>
                  <a:gd name="T31"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36">
                    <a:moveTo>
                      <a:pt x="0" y="26"/>
                    </a:moveTo>
                    <a:lnTo>
                      <a:pt x="3" y="7"/>
                    </a:lnTo>
                    <a:lnTo>
                      <a:pt x="3" y="7"/>
                    </a:lnTo>
                    <a:lnTo>
                      <a:pt x="20" y="0"/>
                    </a:lnTo>
                    <a:lnTo>
                      <a:pt x="34" y="12"/>
                    </a:lnTo>
                    <a:lnTo>
                      <a:pt x="31" y="31"/>
                    </a:lnTo>
                    <a:lnTo>
                      <a:pt x="31" y="31"/>
                    </a:lnTo>
                    <a:lnTo>
                      <a:pt x="15" y="36"/>
                    </a:lnTo>
                    <a:lnTo>
                      <a:pt x="0" y="26"/>
                    </a:lnTo>
                    <a:close/>
                    <a:moveTo>
                      <a:pt x="5" y="7"/>
                    </a:moveTo>
                    <a:lnTo>
                      <a:pt x="3" y="26"/>
                    </a:lnTo>
                    <a:lnTo>
                      <a:pt x="15" y="36"/>
                    </a:lnTo>
                    <a:lnTo>
                      <a:pt x="31" y="29"/>
                    </a:lnTo>
                    <a:lnTo>
                      <a:pt x="34" y="12"/>
                    </a:lnTo>
                    <a:lnTo>
                      <a:pt x="20" y="3"/>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1" name="Freeform 574">
                <a:extLst>
                  <a:ext uri="{FF2B5EF4-FFF2-40B4-BE49-F238E27FC236}">
                    <a16:creationId xmlns:a16="http://schemas.microsoft.com/office/drawing/2014/main" id="{69A9CE4A-5F74-48CE-9480-242106D559F7}"/>
                  </a:ext>
                </a:extLst>
              </p:cNvPr>
              <p:cNvSpPr>
                <a:spLocks/>
              </p:cNvSpPr>
              <p:nvPr/>
            </p:nvSpPr>
            <p:spPr bwMode="auto">
              <a:xfrm>
                <a:off x="5755" y="1534"/>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2" name="Freeform 575">
                <a:extLst>
                  <a:ext uri="{FF2B5EF4-FFF2-40B4-BE49-F238E27FC236}">
                    <a16:creationId xmlns:a16="http://schemas.microsoft.com/office/drawing/2014/main" id="{61E0B8D6-732D-49B7-91BC-78EC7AB7B30C}"/>
                  </a:ext>
                </a:extLst>
              </p:cNvPr>
              <p:cNvSpPr>
                <a:spLocks/>
              </p:cNvSpPr>
              <p:nvPr/>
            </p:nvSpPr>
            <p:spPr bwMode="auto">
              <a:xfrm>
                <a:off x="5734" y="1563"/>
                <a:ext cx="69" cy="9"/>
              </a:xfrm>
              <a:custGeom>
                <a:avLst/>
                <a:gdLst>
                  <a:gd name="T0" fmla="*/ 0 w 69"/>
                  <a:gd name="T1" fmla="*/ 0 h 9"/>
                  <a:gd name="T2" fmla="*/ 0 w 69"/>
                  <a:gd name="T3" fmla="*/ 0 h 9"/>
                  <a:gd name="T4" fmla="*/ 69 w 69"/>
                  <a:gd name="T5" fmla="*/ 9 h 9"/>
                  <a:gd name="T6" fmla="*/ 69 w 69"/>
                  <a:gd name="T7" fmla="*/ 9 h 9"/>
                  <a:gd name="T8" fmla="*/ 0 w 69"/>
                  <a:gd name="T9" fmla="*/ 0 h 9"/>
                </a:gdLst>
                <a:ahLst/>
                <a:cxnLst>
                  <a:cxn ang="0">
                    <a:pos x="T0" y="T1"/>
                  </a:cxn>
                  <a:cxn ang="0">
                    <a:pos x="T2" y="T3"/>
                  </a:cxn>
                  <a:cxn ang="0">
                    <a:pos x="T4" y="T5"/>
                  </a:cxn>
                  <a:cxn ang="0">
                    <a:pos x="T6" y="T7"/>
                  </a:cxn>
                  <a:cxn ang="0">
                    <a:pos x="T8" y="T9"/>
                  </a:cxn>
                </a:cxnLst>
                <a:rect l="0" t="0" r="r" b="b"/>
                <a:pathLst>
                  <a:path w="69" h="9">
                    <a:moveTo>
                      <a:pt x="0" y="0"/>
                    </a:moveTo>
                    <a:lnTo>
                      <a:pt x="0" y="0"/>
                    </a:lnTo>
                    <a:lnTo>
                      <a:pt x="69" y="9"/>
                    </a:lnTo>
                    <a:lnTo>
                      <a:pt x="69"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3" name="Freeform 576">
                <a:extLst>
                  <a:ext uri="{FF2B5EF4-FFF2-40B4-BE49-F238E27FC236}">
                    <a16:creationId xmlns:a16="http://schemas.microsoft.com/office/drawing/2014/main" id="{19CA0D60-172D-4ECD-A75E-BA0266C2A5AC}"/>
                  </a:ext>
                </a:extLst>
              </p:cNvPr>
              <p:cNvSpPr>
                <a:spLocks/>
              </p:cNvSpPr>
              <p:nvPr/>
            </p:nvSpPr>
            <p:spPr bwMode="auto">
              <a:xfrm>
                <a:off x="5746" y="1539"/>
                <a:ext cx="43" cy="57"/>
              </a:xfrm>
              <a:custGeom>
                <a:avLst/>
                <a:gdLst>
                  <a:gd name="T0" fmla="*/ 0 w 43"/>
                  <a:gd name="T1" fmla="*/ 54 h 57"/>
                  <a:gd name="T2" fmla="*/ 43 w 43"/>
                  <a:gd name="T3" fmla="*/ 0 h 57"/>
                  <a:gd name="T4" fmla="*/ 43 w 43"/>
                  <a:gd name="T5" fmla="*/ 0 h 57"/>
                  <a:gd name="T6" fmla="*/ 0 w 43"/>
                  <a:gd name="T7" fmla="*/ 57 h 57"/>
                  <a:gd name="T8" fmla="*/ 0 w 43"/>
                  <a:gd name="T9" fmla="*/ 54 h 57"/>
                </a:gdLst>
                <a:ahLst/>
                <a:cxnLst>
                  <a:cxn ang="0">
                    <a:pos x="T0" y="T1"/>
                  </a:cxn>
                  <a:cxn ang="0">
                    <a:pos x="T2" y="T3"/>
                  </a:cxn>
                  <a:cxn ang="0">
                    <a:pos x="T4" y="T5"/>
                  </a:cxn>
                  <a:cxn ang="0">
                    <a:pos x="T6" y="T7"/>
                  </a:cxn>
                  <a:cxn ang="0">
                    <a:pos x="T8" y="T9"/>
                  </a:cxn>
                </a:cxnLst>
                <a:rect l="0" t="0" r="r" b="b"/>
                <a:pathLst>
                  <a:path w="43" h="57">
                    <a:moveTo>
                      <a:pt x="0" y="54"/>
                    </a:moveTo>
                    <a:lnTo>
                      <a:pt x="43" y="0"/>
                    </a:lnTo>
                    <a:lnTo>
                      <a:pt x="43" y="0"/>
                    </a:lnTo>
                    <a:lnTo>
                      <a:pt x="0" y="57"/>
                    </a:lnTo>
                    <a:lnTo>
                      <a:pt x="0" y="5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4" name="Freeform 577">
                <a:extLst>
                  <a:ext uri="{FF2B5EF4-FFF2-40B4-BE49-F238E27FC236}">
                    <a16:creationId xmlns:a16="http://schemas.microsoft.com/office/drawing/2014/main" id="{DE5E7112-785C-4F1C-A045-8965600E024B}"/>
                  </a:ext>
                </a:extLst>
              </p:cNvPr>
              <p:cNvSpPr>
                <a:spLocks noEditPoints="1"/>
              </p:cNvSpPr>
              <p:nvPr/>
            </p:nvSpPr>
            <p:spPr bwMode="auto">
              <a:xfrm>
                <a:off x="5650" y="1165"/>
                <a:ext cx="72" cy="67"/>
              </a:xfrm>
              <a:custGeom>
                <a:avLst/>
                <a:gdLst>
                  <a:gd name="T0" fmla="*/ 14 w 72"/>
                  <a:gd name="T1" fmla="*/ 62 h 67"/>
                  <a:gd name="T2" fmla="*/ 19 w 72"/>
                  <a:gd name="T3" fmla="*/ 41 h 67"/>
                  <a:gd name="T4" fmla="*/ 0 w 72"/>
                  <a:gd name="T5" fmla="*/ 29 h 67"/>
                  <a:gd name="T6" fmla="*/ 22 w 72"/>
                  <a:gd name="T7" fmla="*/ 22 h 67"/>
                  <a:gd name="T8" fmla="*/ 24 w 72"/>
                  <a:gd name="T9" fmla="*/ 0 h 67"/>
                  <a:gd name="T10" fmla="*/ 38 w 72"/>
                  <a:gd name="T11" fmla="*/ 15 h 67"/>
                  <a:gd name="T12" fmla="*/ 60 w 72"/>
                  <a:gd name="T13" fmla="*/ 5 h 67"/>
                  <a:gd name="T14" fmla="*/ 53 w 72"/>
                  <a:gd name="T15" fmla="*/ 26 h 67"/>
                  <a:gd name="T16" fmla="*/ 72 w 72"/>
                  <a:gd name="T17" fmla="*/ 38 h 67"/>
                  <a:gd name="T18" fmla="*/ 50 w 72"/>
                  <a:gd name="T19" fmla="*/ 46 h 67"/>
                  <a:gd name="T20" fmla="*/ 50 w 72"/>
                  <a:gd name="T21" fmla="*/ 67 h 67"/>
                  <a:gd name="T22" fmla="*/ 34 w 72"/>
                  <a:gd name="T23" fmla="*/ 50 h 67"/>
                  <a:gd name="T24" fmla="*/ 14 w 72"/>
                  <a:gd name="T25" fmla="*/ 62 h 67"/>
                  <a:gd name="T26" fmla="*/ 22 w 72"/>
                  <a:gd name="T27" fmla="*/ 41 h 67"/>
                  <a:gd name="T28" fmla="*/ 14 w 72"/>
                  <a:gd name="T29" fmla="*/ 60 h 67"/>
                  <a:gd name="T30" fmla="*/ 34 w 72"/>
                  <a:gd name="T31" fmla="*/ 50 h 67"/>
                  <a:gd name="T32" fmla="*/ 34 w 72"/>
                  <a:gd name="T33" fmla="*/ 50 h 67"/>
                  <a:gd name="T34" fmla="*/ 50 w 72"/>
                  <a:gd name="T35" fmla="*/ 65 h 67"/>
                  <a:gd name="T36" fmla="*/ 50 w 72"/>
                  <a:gd name="T37" fmla="*/ 43 h 67"/>
                  <a:gd name="T38" fmla="*/ 72 w 72"/>
                  <a:gd name="T39" fmla="*/ 38 h 67"/>
                  <a:gd name="T40" fmla="*/ 53 w 72"/>
                  <a:gd name="T41" fmla="*/ 26 h 67"/>
                  <a:gd name="T42" fmla="*/ 57 w 72"/>
                  <a:gd name="T43" fmla="*/ 5 h 67"/>
                  <a:gd name="T44" fmla="*/ 38 w 72"/>
                  <a:gd name="T45" fmla="*/ 17 h 67"/>
                  <a:gd name="T46" fmla="*/ 38 w 72"/>
                  <a:gd name="T47" fmla="*/ 17 h 67"/>
                  <a:gd name="T48" fmla="*/ 24 w 72"/>
                  <a:gd name="T49" fmla="*/ 0 h 67"/>
                  <a:gd name="T50" fmla="*/ 24 w 72"/>
                  <a:gd name="T51" fmla="*/ 22 h 67"/>
                  <a:gd name="T52" fmla="*/ 3 w 72"/>
                  <a:gd name="T53" fmla="*/ 29 h 67"/>
                  <a:gd name="T54" fmla="*/ 22 w 72"/>
                  <a:gd name="T55" fmla="*/ 4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2" h="67">
                    <a:moveTo>
                      <a:pt x="14" y="62"/>
                    </a:moveTo>
                    <a:lnTo>
                      <a:pt x="19" y="41"/>
                    </a:lnTo>
                    <a:lnTo>
                      <a:pt x="0" y="29"/>
                    </a:lnTo>
                    <a:lnTo>
                      <a:pt x="22" y="22"/>
                    </a:lnTo>
                    <a:lnTo>
                      <a:pt x="24" y="0"/>
                    </a:lnTo>
                    <a:lnTo>
                      <a:pt x="38" y="15"/>
                    </a:lnTo>
                    <a:lnTo>
                      <a:pt x="60" y="5"/>
                    </a:lnTo>
                    <a:lnTo>
                      <a:pt x="53" y="26"/>
                    </a:lnTo>
                    <a:lnTo>
                      <a:pt x="72" y="38"/>
                    </a:lnTo>
                    <a:lnTo>
                      <a:pt x="50" y="46"/>
                    </a:lnTo>
                    <a:lnTo>
                      <a:pt x="50" y="67"/>
                    </a:lnTo>
                    <a:lnTo>
                      <a:pt x="34" y="50"/>
                    </a:lnTo>
                    <a:lnTo>
                      <a:pt x="14" y="62"/>
                    </a:lnTo>
                    <a:close/>
                    <a:moveTo>
                      <a:pt x="22" y="41"/>
                    </a:moveTo>
                    <a:lnTo>
                      <a:pt x="14" y="60"/>
                    </a:lnTo>
                    <a:lnTo>
                      <a:pt x="34" y="50"/>
                    </a:lnTo>
                    <a:lnTo>
                      <a:pt x="34" y="50"/>
                    </a:lnTo>
                    <a:lnTo>
                      <a:pt x="50" y="65"/>
                    </a:lnTo>
                    <a:lnTo>
                      <a:pt x="50" y="43"/>
                    </a:lnTo>
                    <a:lnTo>
                      <a:pt x="72" y="38"/>
                    </a:lnTo>
                    <a:lnTo>
                      <a:pt x="53" y="26"/>
                    </a:lnTo>
                    <a:lnTo>
                      <a:pt x="57" y="5"/>
                    </a:lnTo>
                    <a:lnTo>
                      <a:pt x="38" y="17"/>
                    </a:lnTo>
                    <a:lnTo>
                      <a:pt x="38" y="17"/>
                    </a:lnTo>
                    <a:lnTo>
                      <a:pt x="24" y="0"/>
                    </a:lnTo>
                    <a:lnTo>
                      <a:pt x="24" y="22"/>
                    </a:lnTo>
                    <a:lnTo>
                      <a:pt x="3" y="29"/>
                    </a:lnTo>
                    <a:lnTo>
                      <a:pt x="22"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5" name="Freeform 578">
                <a:extLst>
                  <a:ext uri="{FF2B5EF4-FFF2-40B4-BE49-F238E27FC236}">
                    <a16:creationId xmlns:a16="http://schemas.microsoft.com/office/drawing/2014/main" id="{06DB0FF1-0EA0-4F93-AE8D-3190E16E3954}"/>
                  </a:ext>
                </a:extLst>
              </p:cNvPr>
              <p:cNvSpPr>
                <a:spLocks noEditPoints="1"/>
              </p:cNvSpPr>
              <p:nvPr/>
            </p:nvSpPr>
            <p:spPr bwMode="auto">
              <a:xfrm>
                <a:off x="5669" y="1180"/>
                <a:ext cx="34" cy="35"/>
              </a:xfrm>
              <a:custGeom>
                <a:avLst/>
                <a:gdLst>
                  <a:gd name="T0" fmla="*/ 0 w 34"/>
                  <a:gd name="T1" fmla="*/ 26 h 35"/>
                  <a:gd name="T2" fmla="*/ 3 w 34"/>
                  <a:gd name="T3" fmla="*/ 7 h 35"/>
                  <a:gd name="T4" fmla="*/ 3 w 34"/>
                  <a:gd name="T5" fmla="*/ 7 h 35"/>
                  <a:gd name="T6" fmla="*/ 19 w 34"/>
                  <a:gd name="T7" fmla="*/ 0 h 35"/>
                  <a:gd name="T8" fmla="*/ 34 w 34"/>
                  <a:gd name="T9" fmla="*/ 11 h 35"/>
                  <a:gd name="T10" fmla="*/ 31 w 34"/>
                  <a:gd name="T11" fmla="*/ 31 h 35"/>
                  <a:gd name="T12" fmla="*/ 31 w 34"/>
                  <a:gd name="T13" fmla="*/ 31 h 35"/>
                  <a:gd name="T14" fmla="*/ 15 w 34"/>
                  <a:gd name="T15" fmla="*/ 35 h 35"/>
                  <a:gd name="T16" fmla="*/ 0 w 34"/>
                  <a:gd name="T17" fmla="*/ 26 h 35"/>
                  <a:gd name="T18" fmla="*/ 5 w 34"/>
                  <a:gd name="T19" fmla="*/ 7 h 35"/>
                  <a:gd name="T20" fmla="*/ 3 w 34"/>
                  <a:gd name="T21" fmla="*/ 26 h 35"/>
                  <a:gd name="T22" fmla="*/ 15 w 34"/>
                  <a:gd name="T23" fmla="*/ 35 h 35"/>
                  <a:gd name="T24" fmla="*/ 31 w 34"/>
                  <a:gd name="T25" fmla="*/ 28 h 35"/>
                  <a:gd name="T26" fmla="*/ 34 w 34"/>
                  <a:gd name="T27" fmla="*/ 11 h 35"/>
                  <a:gd name="T28" fmla="*/ 19 w 34"/>
                  <a:gd name="T29" fmla="*/ 2 h 35"/>
                  <a:gd name="T30" fmla="*/ 5 w 34"/>
                  <a:gd name="T31"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35">
                    <a:moveTo>
                      <a:pt x="0" y="26"/>
                    </a:moveTo>
                    <a:lnTo>
                      <a:pt x="3" y="7"/>
                    </a:lnTo>
                    <a:lnTo>
                      <a:pt x="3" y="7"/>
                    </a:lnTo>
                    <a:lnTo>
                      <a:pt x="19" y="0"/>
                    </a:lnTo>
                    <a:lnTo>
                      <a:pt x="34" y="11"/>
                    </a:lnTo>
                    <a:lnTo>
                      <a:pt x="31" y="31"/>
                    </a:lnTo>
                    <a:lnTo>
                      <a:pt x="31" y="31"/>
                    </a:lnTo>
                    <a:lnTo>
                      <a:pt x="15" y="35"/>
                    </a:lnTo>
                    <a:lnTo>
                      <a:pt x="0" y="26"/>
                    </a:lnTo>
                    <a:close/>
                    <a:moveTo>
                      <a:pt x="5" y="7"/>
                    </a:moveTo>
                    <a:lnTo>
                      <a:pt x="3" y="26"/>
                    </a:lnTo>
                    <a:lnTo>
                      <a:pt x="15" y="35"/>
                    </a:lnTo>
                    <a:lnTo>
                      <a:pt x="31" y="28"/>
                    </a:lnTo>
                    <a:lnTo>
                      <a:pt x="34" y="11"/>
                    </a:lnTo>
                    <a:lnTo>
                      <a:pt x="19" y="2"/>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6" name="Freeform 579">
                <a:extLst>
                  <a:ext uri="{FF2B5EF4-FFF2-40B4-BE49-F238E27FC236}">
                    <a16:creationId xmlns:a16="http://schemas.microsoft.com/office/drawing/2014/main" id="{640BD3FA-D6CA-4A99-8157-3F49BF37DF06}"/>
                  </a:ext>
                </a:extLst>
              </p:cNvPr>
              <p:cNvSpPr>
                <a:spLocks/>
              </p:cNvSpPr>
              <p:nvPr/>
            </p:nvSpPr>
            <p:spPr bwMode="auto">
              <a:xfrm>
                <a:off x="5674" y="1165"/>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7" name="Freeform 580">
                <a:extLst>
                  <a:ext uri="{FF2B5EF4-FFF2-40B4-BE49-F238E27FC236}">
                    <a16:creationId xmlns:a16="http://schemas.microsoft.com/office/drawing/2014/main" id="{AEF8ED34-66FD-497B-AB05-C7F0ED0A86A5}"/>
                  </a:ext>
                </a:extLst>
              </p:cNvPr>
              <p:cNvSpPr>
                <a:spLocks/>
              </p:cNvSpPr>
              <p:nvPr/>
            </p:nvSpPr>
            <p:spPr bwMode="auto">
              <a:xfrm>
                <a:off x="5653" y="1194"/>
                <a:ext cx="69" cy="9"/>
              </a:xfrm>
              <a:custGeom>
                <a:avLst/>
                <a:gdLst>
                  <a:gd name="T0" fmla="*/ 0 w 69"/>
                  <a:gd name="T1" fmla="*/ 0 h 9"/>
                  <a:gd name="T2" fmla="*/ 0 w 69"/>
                  <a:gd name="T3" fmla="*/ 0 h 9"/>
                  <a:gd name="T4" fmla="*/ 69 w 69"/>
                  <a:gd name="T5" fmla="*/ 9 h 9"/>
                  <a:gd name="T6" fmla="*/ 69 w 69"/>
                  <a:gd name="T7" fmla="*/ 9 h 9"/>
                  <a:gd name="T8" fmla="*/ 0 w 69"/>
                  <a:gd name="T9" fmla="*/ 0 h 9"/>
                </a:gdLst>
                <a:ahLst/>
                <a:cxnLst>
                  <a:cxn ang="0">
                    <a:pos x="T0" y="T1"/>
                  </a:cxn>
                  <a:cxn ang="0">
                    <a:pos x="T2" y="T3"/>
                  </a:cxn>
                  <a:cxn ang="0">
                    <a:pos x="T4" y="T5"/>
                  </a:cxn>
                  <a:cxn ang="0">
                    <a:pos x="T6" y="T7"/>
                  </a:cxn>
                  <a:cxn ang="0">
                    <a:pos x="T8" y="T9"/>
                  </a:cxn>
                </a:cxnLst>
                <a:rect l="0" t="0" r="r" b="b"/>
                <a:pathLst>
                  <a:path w="69" h="9">
                    <a:moveTo>
                      <a:pt x="0" y="0"/>
                    </a:moveTo>
                    <a:lnTo>
                      <a:pt x="0" y="0"/>
                    </a:lnTo>
                    <a:lnTo>
                      <a:pt x="69" y="9"/>
                    </a:lnTo>
                    <a:lnTo>
                      <a:pt x="69"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8" name="Freeform 581">
                <a:extLst>
                  <a:ext uri="{FF2B5EF4-FFF2-40B4-BE49-F238E27FC236}">
                    <a16:creationId xmlns:a16="http://schemas.microsoft.com/office/drawing/2014/main" id="{B7257D38-50E4-4615-BE7B-C8D721990AA1}"/>
                  </a:ext>
                </a:extLst>
              </p:cNvPr>
              <p:cNvSpPr>
                <a:spLocks/>
              </p:cNvSpPr>
              <p:nvPr/>
            </p:nvSpPr>
            <p:spPr bwMode="auto">
              <a:xfrm>
                <a:off x="5664" y="1170"/>
                <a:ext cx="46" cy="57"/>
              </a:xfrm>
              <a:custGeom>
                <a:avLst/>
                <a:gdLst>
                  <a:gd name="T0" fmla="*/ 0 w 46"/>
                  <a:gd name="T1" fmla="*/ 55 h 57"/>
                  <a:gd name="T2" fmla="*/ 43 w 46"/>
                  <a:gd name="T3" fmla="*/ 0 h 57"/>
                  <a:gd name="T4" fmla="*/ 46 w 46"/>
                  <a:gd name="T5" fmla="*/ 0 h 57"/>
                  <a:gd name="T6" fmla="*/ 0 w 46"/>
                  <a:gd name="T7" fmla="*/ 57 h 57"/>
                  <a:gd name="T8" fmla="*/ 0 w 46"/>
                  <a:gd name="T9" fmla="*/ 55 h 57"/>
                </a:gdLst>
                <a:ahLst/>
                <a:cxnLst>
                  <a:cxn ang="0">
                    <a:pos x="T0" y="T1"/>
                  </a:cxn>
                  <a:cxn ang="0">
                    <a:pos x="T2" y="T3"/>
                  </a:cxn>
                  <a:cxn ang="0">
                    <a:pos x="T4" y="T5"/>
                  </a:cxn>
                  <a:cxn ang="0">
                    <a:pos x="T6" y="T7"/>
                  </a:cxn>
                  <a:cxn ang="0">
                    <a:pos x="T8" y="T9"/>
                  </a:cxn>
                </a:cxnLst>
                <a:rect l="0" t="0" r="r" b="b"/>
                <a:pathLst>
                  <a:path w="46" h="57">
                    <a:moveTo>
                      <a:pt x="0" y="55"/>
                    </a:moveTo>
                    <a:lnTo>
                      <a:pt x="43" y="0"/>
                    </a:lnTo>
                    <a:lnTo>
                      <a:pt x="46" y="0"/>
                    </a:lnTo>
                    <a:lnTo>
                      <a:pt x="0" y="57"/>
                    </a:lnTo>
                    <a:lnTo>
                      <a:pt x="0"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09" name="Freeform 582">
                <a:extLst>
                  <a:ext uri="{FF2B5EF4-FFF2-40B4-BE49-F238E27FC236}">
                    <a16:creationId xmlns:a16="http://schemas.microsoft.com/office/drawing/2014/main" id="{A9F24EC8-B8D1-492C-A93A-C02A7400DDF2}"/>
                  </a:ext>
                </a:extLst>
              </p:cNvPr>
              <p:cNvSpPr>
                <a:spLocks noEditPoints="1"/>
              </p:cNvSpPr>
              <p:nvPr/>
            </p:nvSpPr>
            <p:spPr bwMode="auto">
              <a:xfrm>
                <a:off x="5395" y="1993"/>
                <a:ext cx="129" cy="124"/>
              </a:xfrm>
              <a:custGeom>
                <a:avLst/>
                <a:gdLst>
                  <a:gd name="T0" fmla="*/ 24 w 129"/>
                  <a:gd name="T1" fmla="*/ 114 h 124"/>
                  <a:gd name="T2" fmla="*/ 33 w 129"/>
                  <a:gd name="T3" fmla="*/ 74 h 124"/>
                  <a:gd name="T4" fmla="*/ 0 w 129"/>
                  <a:gd name="T5" fmla="*/ 52 h 124"/>
                  <a:gd name="T6" fmla="*/ 38 w 129"/>
                  <a:gd name="T7" fmla="*/ 41 h 124"/>
                  <a:gd name="T8" fmla="*/ 40 w 129"/>
                  <a:gd name="T9" fmla="*/ 0 h 124"/>
                  <a:gd name="T10" fmla="*/ 69 w 129"/>
                  <a:gd name="T11" fmla="*/ 29 h 124"/>
                  <a:gd name="T12" fmla="*/ 105 w 129"/>
                  <a:gd name="T13" fmla="*/ 10 h 124"/>
                  <a:gd name="T14" fmla="*/ 95 w 129"/>
                  <a:gd name="T15" fmla="*/ 50 h 124"/>
                  <a:gd name="T16" fmla="*/ 129 w 129"/>
                  <a:gd name="T17" fmla="*/ 71 h 124"/>
                  <a:gd name="T18" fmla="*/ 90 w 129"/>
                  <a:gd name="T19" fmla="*/ 83 h 124"/>
                  <a:gd name="T20" fmla="*/ 88 w 129"/>
                  <a:gd name="T21" fmla="*/ 124 h 124"/>
                  <a:gd name="T22" fmla="*/ 59 w 129"/>
                  <a:gd name="T23" fmla="*/ 95 h 124"/>
                  <a:gd name="T24" fmla="*/ 24 w 129"/>
                  <a:gd name="T25" fmla="*/ 114 h 124"/>
                  <a:gd name="T26" fmla="*/ 36 w 129"/>
                  <a:gd name="T27" fmla="*/ 74 h 124"/>
                  <a:gd name="T28" fmla="*/ 26 w 129"/>
                  <a:gd name="T29" fmla="*/ 112 h 124"/>
                  <a:gd name="T30" fmla="*/ 59 w 129"/>
                  <a:gd name="T31" fmla="*/ 93 h 124"/>
                  <a:gd name="T32" fmla="*/ 59 w 129"/>
                  <a:gd name="T33" fmla="*/ 93 h 124"/>
                  <a:gd name="T34" fmla="*/ 88 w 129"/>
                  <a:gd name="T35" fmla="*/ 119 h 124"/>
                  <a:gd name="T36" fmla="*/ 88 w 129"/>
                  <a:gd name="T37" fmla="*/ 81 h 124"/>
                  <a:gd name="T38" fmla="*/ 126 w 129"/>
                  <a:gd name="T39" fmla="*/ 71 h 124"/>
                  <a:gd name="T40" fmla="*/ 93 w 129"/>
                  <a:gd name="T41" fmla="*/ 50 h 124"/>
                  <a:gd name="T42" fmla="*/ 102 w 129"/>
                  <a:gd name="T43" fmla="*/ 12 h 124"/>
                  <a:gd name="T44" fmla="*/ 69 w 129"/>
                  <a:gd name="T45" fmla="*/ 31 h 124"/>
                  <a:gd name="T46" fmla="*/ 69 w 129"/>
                  <a:gd name="T47" fmla="*/ 31 h 124"/>
                  <a:gd name="T48" fmla="*/ 40 w 129"/>
                  <a:gd name="T49" fmla="*/ 5 h 124"/>
                  <a:gd name="T50" fmla="*/ 40 w 129"/>
                  <a:gd name="T51" fmla="*/ 43 h 124"/>
                  <a:gd name="T52" fmla="*/ 2 w 129"/>
                  <a:gd name="T53" fmla="*/ 52 h 124"/>
                  <a:gd name="T54" fmla="*/ 36 w 129"/>
                  <a:gd name="T55" fmla="*/ 7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9" h="124">
                    <a:moveTo>
                      <a:pt x="24" y="114"/>
                    </a:moveTo>
                    <a:lnTo>
                      <a:pt x="33" y="74"/>
                    </a:lnTo>
                    <a:lnTo>
                      <a:pt x="0" y="52"/>
                    </a:lnTo>
                    <a:lnTo>
                      <a:pt x="38" y="41"/>
                    </a:lnTo>
                    <a:lnTo>
                      <a:pt x="40" y="0"/>
                    </a:lnTo>
                    <a:lnTo>
                      <a:pt x="69" y="29"/>
                    </a:lnTo>
                    <a:lnTo>
                      <a:pt x="105" y="10"/>
                    </a:lnTo>
                    <a:lnTo>
                      <a:pt x="95" y="50"/>
                    </a:lnTo>
                    <a:lnTo>
                      <a:pt x="129" y="71"/>
                    </a:lnTo>
                    <a:lnTo>
                      <a:pt x="90" y="83"/>
                    </a:lnTo>
                    <a:lnTo>
                      <a:pt x="88" y="124"/>
                    </a:lnTo>
                    <a:lnTo>
                      <a:pt x="59" y="95"/>
                    </a:lnTo>
                    <a:lnTo>
                      <a:pt x="24" y="114"/>
                    </a:lnTo>
                    <a:close/>
                    <a:moveTo>
                      <a:pt x="36" y="74"/>
                    </a:moveTo>
                    <a:lnTo>
                      <a:pt x="26" y="112"/>
                    </a:lnTo>
                    <a:lnTo>
                      <a:pt x="59" y="93"/>
                    </a:lnTo>
                    <a:lnTo>
                      <a:pt x="59" y="93"/>
                    </a:lnTo>
                    <a:lnTo>
                      <a:pt x="88" y="119"/>
                    </a:lnTo>
                    <a:lnTo>
                      <a:pt x="88" y="81"/>
                    </a:lnTo>
                    <a:lnTo>
                      <a:pt x="126" y="71"/>
                    </a:lnTo>
                    <a:lnTo>
                      <a:pt x="93" y="50"/>
                    </a:lnTo>
                    <a:lnTo>
                      <a:pt x="102" y="12"/>
                    </a:lnTo>
                    <a:lnTo>
                      <a:pt x="69" y="31"/>
                    </a:lnTo>
                    <a:lnTo>
                      <a:pt x="69" y="31"/>
                    </a:lnTo>
                    <a:lnTo>
                      <a:pt x="40" y="5"/>
                    </a:lnTo>
                    <a:lnTo>
                      <a:pt x="40" y="43"/>
                    </a:lnTo>
                    <a:lnTo>
                      <a:pt x="2" y="52"/>
                    </a:lnTo>
                    <a:lnTo>
                      <a:pt x="36" y="7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0" name="Freeform 583">
                <a:extLst>
                  <a:ext uri="{FF2B5EF4-FFF2-40B4-BE49-F238E27FC236}">
                    <a16:creationId xmlns:a16="http://schemas.microsoft.com/office/drawing/2014/main" id="{BCB07525-D40B-4A8C-910E-D5CC3C5F28E0}"/>
                  </a:ext>
                </a:extLst>
              </p:cNvPr>
              <p:cNvSpPr>
                <a:spLocks noEditPoints="1"/>
              </p:cNvSpPr>
              <p:nvPr/>
            </p:nvSpPr>
            <p:spPr bwMode="auto">
              <a:xfrm>
                <a:off x="5428" y="2022"/>
                <a:ext cx="62" cy="66"/>
              </a:xfrm>
              <a:custGeom>
                <a:avLst/>
                <a:gdLst>
                  <a:gd name="T0" fmla="*/ 0 w 62"/>
                  <a:gd name="T1" fmla="*/ 45 h 66"/>
                  <a:gd name="T2" fmla="*/ 5 w 62"/>
                  <a:gd name="T3" fmla="*/ 12 h 66"/>
                  <a:gd name="T4" fmla="*/ 5 w 62"/>
                  <a:gd name="T5" fmla="*/ 12 h 66"/>
                  <a:gd name="T6" fmla="*/ 36 w 62"/>
                  <a:gd name="T7" fmla="*/ 0 h 66"/>
                  <a:gd name="T8" fmla="*/ 62 w 62"/>
                  <a:gd name="T9" fmla="*/ 21 h 66"/>
                  <a:gd name="T10" fmla="*/ 57 w 62"/>
                  <a:gd name="T11" fmla="*/ 54 h 66"/>
                  <a:gd name="T12" fmla="*/ 57 w 62"/>
                  <a:gd name="T13" fmla="*/ 54 h 66"/>
                  <a:gd name="T14" fmla="*/ 26 w 62"/>
                  <a:gd name="T15" fmla="*/ 66 h 66"/>
                  <a:gd name="T16" fmla="*/ 0 w 62"/>
                  <a:gd name="T17" fmla="*/ 45 h 66"/>
                  <a:gd name="T18" fmla="*/ 7 w 62"/>
                  <a:gd name="T19" fmla="*/ 14 h 66"/>
                  <a:gd name="T20" fmla="*/ 3 w 62"/>
                  <a:gd name="T21" fmla="*/ 45 h 66"/>
                  <a:gd name="T22" fmla="*/ 26 w 62"/>
                  <a:gd name="T23" fmla="*/ 64 h 66"/>
                  <a:gd name="T24" fmla="*/ 55 w 62"/>
                  <a:gd name="T25" fmla="*/ 52 h 66"/>
                  <a:gd name="T26" fmla="*/ 60 w 62"/>
                  <a:gd name="T27" fmla="*/ 21 h 66"/>
                  <a:gd name="T28" fmla="*/ 36 w 62"/>
                  <a:gd name="T29" fmla="*/ 2 h 66"/>
                  <a:gd name="T30" fmla="*/ 7 w 62"/>
                  <a:gd name="T31" fmla="*/ 1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66">
                    <a:moveTo>
                      <a:pt x="0" y="45"/>
                    </a:moveTo>
                    <a:lnTo>
                      <a:pt x="5" y="12"/>
                    </a:lnTo>
                    <a:lnTo>
                      <a:pt x="5" y="12"/>
                    </a:lnTo>
                    <a:lnTo>
                      <a:pt x="36" y="0"/>
                    </a:lnTo>
                    <a:lnTo>
                      <a:pt x="62" y="21"/>
                    </a:lnTo>
                    <a:lnTo>
                      <a:pt x="57" y="54"/>
                    </a:lnTo>
                    <a:lnTo>
                      <a:pt x="57" y="54"/>
                    </a:lnTo>
                    <a:lnTo>
                      <a:pt x="26" y="66"/>
                    </a:lnTo>
                    <a:lnTo>
                      <a:pt x="0" y="45"/>
                    </a:lnTo>
                    <a:close/>
                    <a:moveTo>
                      <a:pt x="7" y="14"/>
                    </a:moveTo>
                    <a:lnTo>
                      <a:pt x="3" y="45"/>
                    </a:lnTo>
                    <a:lnTo>
                      <a:pt x="26" y="64"/>
                    </a:lnTo>
                    <a:lnTo>
                      <a:pt x="55" y="52"/>
                    </a:lnTo>
                    <a:lnTo>
                      <a:pt x="60" y="21"/>
                    </a:lnTo>
                    <a:lnTo>
                      <a:pt x="36" y="2"/>
                    </a:lnTo>
                    <a:lnTo>
                      <a:pt x="7"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1" name="Freeform 584">
                <a:extLst>
                  <a:ext uri="{FF2B5EF4-FFF2-40B4-BE49-F238E27FC236}">
                    <a16:creationId xmlns:a16="http://schemas.microsoft.com/office/drawing/2014/main" id="{66D2BF33-C147-4E26-AC72-E7E0CBFC70E6}"/>
                  </a:ext>
                </a:extLst>
              </p:cNvPr>
              <p:cNvSpPr>
                <a:spLocks/>
              </p:cNvSpPr>
              <p:nvPr/>
            </p:nvSpPr>
            <p:spPr bwMode="auto">
              <a:xfrm>
                <a:off x="5435" y="1995"/>
                <a:ext cx="48" cy="119"/>
              </a:xfrm>
              <a:custGeom>
                <a:avLst/>
                <a:gdLst>
                  <a:gd name="T0" fmla="*/ 48 w 48"/>
                  <a:gd name="T1" fmla="*/ 119 h 119"/>
                  <a:gd name="T2" fmla="*/ 0 w 48"/>
                  <a:gd name="T3" fmla="*/ 0 h 119"/>
                  <a:gd name="T4" fmla="*/ 0 w 48"/>
                  <a:gd name="T5" fmla="*/ 0 h 119"/>
                  <a:gd name="T6" fmla="*/ 48 w 48"/>
                  <a:gd name="T7" fmla="*/ 119 h 119"/>
                  <a:gd name="T8" fmla="*/ 48 w 48"/>
                  <a:gd name="T9" fmla="*/ 119 h 119"/>
                </a:gdLst>
                <a:ahLst/>
                <a:cxnLst>
                  <a:cxn ang="0">
                    <a:pos x="T0" y="T1"/>
                  </a:cxn>
                  <a:cxn ang="0">
                    <a:pos x="T2" y="T3"/>
                  </a:cxn>
                  <a:cxn ang="0">
                    <a:pos x="T4" y="T5"/>
                  </a:cxn>
                  <a:cxn ang="0">
                    <a:pos x="T6" y="T7"/>
                  </a:cxn>
                  <a:cxn ang="0">
                    <a:pos x="T8" y="T9"/>
                  </a:cxn>
                </a:cxnLst>
                <a:rect l="0" t="0" r="r" b="b"/>
                <a:pathLst>
                  <a:path w="48" h="119">
                    <a:moveTo>
                      <a:pt x="48" y="119"/>
                    </a:moveTo>
                    <a:lnTo>
                      <a:pt x="0" y="0"/>
                    </a:lnTo>
                    <a:lnTo>
                      <a:pt x="0" y="0"/>
                    </a:lnTo>
                    <a:lnTo>
                      <a:pt x="48" y="119"/>
                    </a:lnTo>
                    <a:lnTo>
                      <a:pt x="48" y="1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2" name="Freeform 585">
                <a:extLst>
                  <a:ext uri="{FF2B5EF4-FFF2-40B4-BE49-F238E27FC236}">
                    <a16:creationId xmlns:a16="http://schemas.microsoft.com/office/drawing/2014/main" id="{E557596E-EDB1-422C-8E63-F67C398D4AEB}"/>
                  </a:ext>
                </a:extLst>
              </p:cNvPr>
              <p:cNvSpPr>
                <a:spLocks/>
              </p:cNvSpPr>
              <p:nvPr/>
            </p:nvSpPr>
            <p:spPr bwMode="auto">
              <a:xfrm>
                <a:off x="5395" y="2045"/>
                <a:ext cx="129" cy="19"/>
              </a:xfrm>
              <a:custGeom>
                <a:avLst/>
                <a:gdLst>
                  <a:gd name="T0" fmla="*/ 0 w 129"/>
                  <a:gd name="T1" fmla="*/ 0 h 19"/>
                  <a:gd name="T2" fmla="*/ 0 w 129"/>
                  <a:gd name="T3" fmla="*/ 0 h 19"/>
                  <a:gd name="T4" fmla="*/ 129 w 129"/>
                  <a:gd name="T5" fmla="*/ 19 h 19"/>
                  <a:gd name="T6" fmla="*/ 129 w 129"/>
                  <a:gd name="T7" fmla="*/ 19 h 19"/>
                  <a:gd name="T8" fmla="*/ 0 w 129"/>
                  <a:gd name="T9" fmla="*/ 0 h 19"/>
                </a:gdLst>
                <a:ahLst/>
                <a:cxnLst>
                  <a:cxn ang="0">
                    <a:pos x="T0" y="T1"/>
                  </a:cxn>
                  <a:cxn ang="0">
                    <a:pos x="T2" y="T3"/>
                  </a:cxn>
                  <a:cxn ang="0">
                    <a:pos x="T4" y="T5"/>
                  </a:cxn>
                  <a:cxn ang="0">
                    <a:pos x="T6" y="T7"/>
                  </a:cxn>
                  <a:cxn ang="0">
                    <a:pos x="T8" y="T9"/>
                  </a:cxn>
                </a:cxnLst>
                <a:rect l="0" t="0" r="r" b="b"/>
                <a:pathLst>
                  <a:path w="129" h="19">
                    <a:moveTo>
                      <a:pt x="0" y="0"/>
                    </a:moveTo>
                    <a:lnTo>
                      <a:pt x="0" y="0"/>
                    </a:lnTo>
                    <a:lnTo>
                      <a:pt x="129" y="19"/>
                    </a:lnTo>
                    <a:lnTo>
                      <a:pt x="129" y="1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3" name="Freeform 586">
                <a:extLst>
                  <a:ext uri="{FF2B5EF4-FFF2-40B4-BE49-F238E27FC236}">
                    <a16:creationId xmlns:a16="http://schemas.microsoft.com/office/drawing/2014/main" id="{D956BE74-4219-4D16-A5F3-3487E202FDFF}"/>
                  </a:ext>
                </a:extLst>
              </p:cNvPr>
              <p:cNvSpPr>
                <a:spLocks/>
              </p:cNvSpPr>
              <p:nvPr/>
            </p:nvSpPr>
            <p:spPr bwMode="auto">
              <a:xfrm>
                <a:off x="5419" y="2005"/>
                <a:ext cx="81" cy="100"/>
              </a:xfrm>
              <a:custGeom>
                <a:avLst/>
                <a:gdLst>
                  <a:gd name="T0" fmla="*/ 0 w 81"/>
                  <a:gd name="T1" fmla="*/ 100 h 100"/>
                  <a:gd name="T2" fmla="*/ 78 w 81"/>
                  <a:gd name="T3" fmla="*/ 0 h 100"/>
                  <a:gd name="T4" fmla="*/ 81 w 81"/>
                  <a:gd name="T5" fmla="*/ 0 h 100"/>
                  <a:gd name="T6" fmla="*/ 2 w 81"/>
                  <a:gd name="T7" fmla="*/ 100 h 100"/>
                  <a:gd name="T8" fmla="*/ 0 w 81"/>
                  <a:gd name="T9" fmla="*/ 100 h 100"/>
                </a:gdLst>
                <a:ahLst/>
                <a:cxnLst>
                  <a:cxn ang="0">
                    <a:pos x="T0" y="T1"/>
                  </a:cxn>
                  <a:cxn ang="0">
                    <a:pos x="T2" y="T3"/>
                  </a:cxn>
                  <a:cxn ang="0">
                    <a:pos x="T4" y="T5"/>
                  </a:cxn>
                  <a:cxn ang="0">
                    <a:pos x="T6" y="T7"/>
                  </a:cxn>
                  <a:cxn ang="0">
                    <a:pos x="T8" y="T9"/>
                  </a:cxn>
                </a:cxnLst>
                <a:rect l="0" t="0" r="r" b="b"/>
                <a:pathLst>
                  <a:path w="81" h="100">
                    <a:moveTo>
                      <a:pt x="0" y="100"/>
                    </a:moveTo>
                    <a:lnTo>
                      <a:pt x="78" y="0"/>
                    </a:lnTo>
                    <a:lnTo>
                      <a:pt x="81" y="0"/>
                    </a:lnTo>
                    <a:lnTo>
                      <a:pt x="2" y="100"/>
                    </a:lnTo>
                    <a:lnTo>
                      <a:pt x="0" y="10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4" name="Freeform 587">
                <a:extLst>
                  <a:ext uri="{FF2B5EF4-FFF2-40B4-BE49-F238E27FC236}">
                    <a16:creationId xmlns:a16="http://schemas.microsoft.com/office/drawing/2014/main" id="{30485FC6-F402-46B8-9474-A0A53E77ECD6}"/>
                  </a:ext>
                </a:extLst>
              </p:cNvPr>
              <p:cNvSpPr>
                <a:spLocks noEditPoints="1"/>
              </p:cNvSpPr>
              <p:nvPr/>
            </p:nvSpPr>
            <p:spPr bwMode="auto">
              <a:xfrm>
                <a:off x="5727" y="2428"/>
                <a:ext cx="128" cy="122"/>
              </a:xfrm>
              <a:custGeom>
                <a:avLst/>
                <a:gdLst>
                  <a:gd name="T0" fmla="*/ 23 w 128"/>
                  <a:gd name="T1" fmla="*/ 112 h 122"/>
                  <a:gd name="T2" fmla="*/ 33 w 128"/>
                  <a:gd name="T3" fmla="*/ 74 h 122"/>
                  <a:gd name="T4" fmla="*/ 0 w 128"/>
                  <a:gd name="T5" fmla="*/ 53 h 122"/>
                  <a:gd name="T6" fmla="*/ 38 w 128"/>
                  <a:gd name="T7" fmla="*/ 41 h 122"/>
                  <a:gd name="T8" fmla="*/ 40 w 128"/>
                  <a:gd name="T9" fmla="*/ 0 h 122"/>
                  <a:gd name="T10" fmla="*/ 69 w 128"/>
                  <a:gd name="T11" fmla="*/ 29 h 122"/>
                  <a:gd name="T12" fmla="*/ 105 w 128"/>
                  <a:gd name="T13" fmla="*/ 10 h 122"/>
                  <a:gd name="T14" fmla="*/ 95 w 128"/>
                  <a:gd name="T15" fmla="*/ 48 h 122"/>
                  <a:gd name="T16" fmla="*/ 128 w 128"/>
                  <a:gd name="T17" fmla="*/ 69 h 122"/>
                  <a:gd name="T18" fmla="*/ 90 w 128"/>
                  <a:gd name="T19" fmla="*/ 81 h 122"/>
                  <a:gd name="T20" fmla="*/ 88 w 128"/>
                  <a:gd name="T21" fmla="*/ 122 h 122"/>
                  <a:gd name="T22" fmla="*/ 59 w 128"/>
                  <a:gd name="T23" fmla="*/ 93 h 122"/>
                  <a:gd name="T24" fmla="*/ 23 w 128"/>
                  <a:gd name="T25" fmla="*/ 112 h 122"/>
                  <a:gd name="T26" fmla="*/ 35 w 128"/>
                  <a:gd name="T27" fmla="*/ 72 h 122"/>
                  <a:gd name="T28" fmla="*/ 26 w 128"/>
                  <a:gd name="T29" fmla="*/ 110 h 122"/>
                  <a:gd name="T30" fmla="*/ 59 w 128"/>
                  <a:gd name="T31" fmla="*/ 93 h 122"/>
                  <a:gd name="T32" fmla="*/ 59 w 128"/>
                  <a:gd name="T33" fmla="*/ 93 h 122"/>
                  <a:gd name="T34" fmla="*/ 88 w 128"/>
                  <a:gd name="T35" fmla="*/ 119 h 122"/>
                  <a:gd name="T36" fmla="*/ 88 w 128"/>
                  <a:gd name="T37" fmla="*/ 81 h 122"/>
                  <a:gd name="T38" fmla="*/ 126 w 128"/>
                  <a:gd name="T39" fmla="*/ 69 h 122"/>
                  <a:gd name="T40" fmla="*/ 93 w 128"/>
                  <a:gd name="T41" fmla="*/ 50 h 122"/>
                  <a:gd name="T42" fmla="*/ 102 w 128"/>
                  <a:gd name="T43" fmla="*/ 12 h 122"/>
                  <a:gd name="T44" fmla="*/ 69 w 128"/>
                  <a:gd name="T45" fmla="*/ 29 h 122"/>
                  <a:gd name="T46" fmla="*/ 69 w 128"/>
                  <a:gd name="T47" fmla="*/ 29 h 122"/>
                  <a:gd name="T48" fmla="*/ 40 w 128"/>
                  <a:gd name="T49" fmla="*/ 3 h 122"/>
                  <a:gd name="T50" fmla="*/ 40 w 128"/>
                  <a:gd name="T51" fmla="*/ 41 h 122"/>
                  <a:gd name="T52" fmla="*/ 2 w 128"/>
                  <a:gd name="T53" fmla="*/ 53 h 122"/>
                  <a:gd name="T54" fmla="*/ 35 w 128"/>
                  <a:gd name="T55" fmla="*/ 7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8" h="122">
                    <a:moveTo>
                      <a:pt x="23" y="112"/>
                    </a:moveTo>
                    <a:lnTo>
                      <a:pt x="33" y="74"/>
                    </a:lnTo>
                    <a:lnTo>
                      <a:pt x="0" y="53"/>
                    </a:lnTo>
                    <a:lnTo>
                      <a:pt x="38" y="41"/>
                    </a:lnTo>
                    <a:lnTo>
                      <a:pt x="40" y="0"/>
                    </a:lnTo>
                    <a:lnTo>
                      <a:pt x="69" y="29"/>
                    </a:lnTo>
                    <a:lnTo>
                      <a:pt x="105" y="10"/>
                    </a:lnTo>
                    <a:lnTo>
                      <a:pt x="95" y="48"/>
                    </a:lnTo>
                    <a:lnTo>
                      <a:pt x="128" y="69"/>
                    </a:lnTo>
                    <a:lnTo>
                      <a:pt x="90" y="81"/>
                    </a:lnTo>
                    <a:lnTo>
                      <a:pt x="88" y="122"/>
                    </a:lnTo>
                    <a:lnTo>
                      <a:pt x="59" y="93"/>
                    </a:lnTo>
                    <a:lnTo>
                      <a:pt x="23" y="112"/>
                    </a:lnTo>
                    <a:close/>
                    <a:moveTo>
                      <a:pt x="35" y="72"/>
                    </a:moveTo>
                    <a:lnTo>
                      <a:pt x="26" y="110"/>
                    </a:lnTo>
                    <a:lnTo>
                      <a:pt x="59" y="93"/>
                    </a:lnTo>
                    <a:lnTo>
                      <a:pt x="59" y="93"/>
                    </a:lnTo>
                    <a:lnTo>
                      <a:pt x="88" y="119"/>
                    </a:lnTo>
                    <a:lnTo>
                      <a:pt x="88" y="81"/>
                    </a:lnTo>
                    <a:lnTo>
                      <a:pt x="126" y="69"/>
                    </a:lnTo>
                    <a:lnTo>
                      <a:pt x="93" y="50"/>
                    </a:lnTo>
                    <a:lnTo>
                      <a:pt x="102" y="12"/>
                    </a:lnTo>
                    <a:lnTo>
                      <a:pt x="69" y="29"/>
                    </a:lnTo>
                    <a:lnTo>
                      <a:pt x="69" y="29"/>
                    </a:lnTo>
                    <a:lnTo>
                      <a:pt x="40" y="3"/>
                    </a:lnTo>
                    <a:lnTo>
                      <a:pt x="40" y="41"/>
                    </a:lnTo>
                    <a:lnTo>
                      <a:pt x="2" y="53"/>
                    </a:lnTo>
                    <a:lnTo>
                      <a:pt x="35" y="7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5" name="Freeform 588">
                <a:extLst>
                  <a:ext uri="{FF2B5EF4-FFF2-40B4-BE49-F238E27FC236}">
                    <a16:creationId xmlns:a16="http://schemas.microsoft.com/office/drawing/2014/main" id="{A3A0980C-AD1A-4418-8835-71A90F203419}"/>
                  </a:ext>
                </a:extLst>
              </p:cNvPr>
              <p:cNvSpPr>
                <a:spLocks noEditPoints="1"/>
              </p:cNvSpPr>
              <p:nvPr/>
            </p:nvSpPr>
            <p:spPr bwMode="auto">
              <a:xfrm>
                <a:off x="5760" y="2457"/>
                <a:ext cx="62" cy="64"/>
              </a:xfrm>
              <a:custGeom>
                <a:avLst/>
                <a:gdLst>
                  <a:gd name="T0" fmla="*/ 0 w 62"/>
                  <a:gd name="T1" fmla="*/ 45 h 64"/>
                  <a:gd name="T2" fmla="*/ 5 w 62"/>
                  <a:gd name="T3" fmla="*/ 12 h 64"/>
                  <a:gd name="T4" fmla="*/ 5 w 62"/>
                  <a:gd name="T5" fmla="*/ 12 h 64"/>
                  <a:gd name="T6" fmla="*/ 36 w 62"/>
                  <a:gd name="T7" fmla="*/ 0 h 64"/>
                  <a:gd name="T8" fmla="*/ 62 w 62"/>
                  <a:gd name="T9" fmla="*/ 19 h 64"/>
                  <a:gd name="T10" fmla="*/ 57 w 62"/>
                  <a:gd name="T11" fmla="*/ 52 h 64"/>
                  <a:gd name="T12" fmla="*/ 57 w 62"/>
                  <a:gd name="T13" fmla="*/ 52 h 64"/>
                  <a:gd name="T14" fmla="*/ 26 w 62"/>
                  <a:gd name="T15" fmla="*/ 64 h 64"/>
                  <a:gd name="T16" fmla="*/ 0 w 62"/>
                  <a:gd name="T17" fmla="*/ 45 h 64"/>
                  <a:gd name="T18" fmla="*/ 7 w 62"/>
                  <a:gd name="T19" fmla="*/ 12 h 64"/>
                  <a:gd name="T20" fmla="*/ 2 w 62"/>
                  <a:gd name="T21" fmla="*/ 43 h 64"/>
                  <a:gd name="T22" fmla="*/ 26 w 62"/>
                  <a:gd name="T23" fmla="*/ 62 h 64"/>
                  <a:gd name="T24" fmla="*/ 55 w 62"/>
                  <a:gd name="T25" fmla="*/ 52 h 64"/>
                  <a:gd name="T26" fmla="*/ 60 w 62"/>
                  <a:gd name="T27" fmla="*/ 21 h 64"/>
                  <a:gd name="T28" fmla="*/ 36 w 62"/>
                  <a:gd name="T29" fmla="*/ 2 h 64"/>
                  <a:gd name="T30" fmla="*/ 7 w 62"/>
                  <a:gd name="T31"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64">
                    <a:moveTo>
                      <a:pt x="0" y="45"/>
                    </a:moveTo>
                    <a:lnTo>
                      <a:pt x="5" y="12"/>
                    </a:lnTo>
                    <a:lnTo>
                      <a:pt x="5" y="12"/>
                    </a:lnTo>
                    <a:lnTo>
                      <a:pt x="36" y="0"/>
                    </a:lnTo>
                    <a:lnTo>
                      <a:pt x="62" y="19"/>
                    </a:lnTo>
                    <a:lnTo>
                      <a:pt x="57" y="52"/>
                    </a:lnTo>
                    <a:lnTo>
                      <a:pt x="57" y="52"/>
                    </a:lnTo>
                    <a:lnTo>
                      <a:pt x="26" y="64"/>
                    </a:lnTo>
                    <a:lnTo>
                      <a:pt x="0" y="45"/>
                    </a:lnTo>
                    <a:close/>
                    <a:moveTo>
                      <a:pt x="7" y="12"/>
                    </a:moveTo>
                    <a:lnTo>
                      <a:pt x="2" y="43"/>
                    </a:lnTo>
                    <a:lnTo>
                      <a:pt x="26" y="62"/>
                    </a:lnTo>
                    <a:lnTo>
                      <a:pt x="55" y="52"/>
                    </a:lnTo>
                    <a:lnTo>
                      <a:pt x="60" y="21"/>
                    </a:lnTo>
                    <a:lnTo>
                      <a:pt x="36" y="2"/>
                    </a:lnTo>
                    <a:lnTo>
                      <a:pt x="7"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6" name="Freeform 589">
                <a:extLst>
                  <a:ext uri="{FF2B5EF4-FFF2-40B4-BE49-F238E27FC236}">
                    <a16:creationId xmlns:a16="http://schemas.microsoft.com/office/drawing/2014/main" id="{3FA51D3C-0966-4F1A-8573-F974FB7B496A}"/>
                  </a:ext>
                </a:extLst>
              </p:cNvPr>
              <p:cNvSpPr>
                <a:spLocks/>
              </p:cNvSpPr>
              <p:nvPr/>
            </p:nvSpPr>
            <p:spPr bwMode="auto">
              <a:xfrm>
                <a:off x="5767" y="2428"/>
                <a:ext cx="48" cy="122"/>
              </a:xfrm>
              <a:custGeom>
                <a:avLst/>
                <a:gdLst>
                  <a:gd name="T0" fmla="*/ 48 w 48"/>
                  <a:gd name="T1" fmla="*/ 122 h 122"/>
                  <a:gd name="T2" fmla="*/ 0 w 48"/>
                  <a:gd name="T3" fmla="*/ 3 h 122"/>
                  <a:gd name="T4" fmla="*/ 0 w 48"/>
                  <a:gd name="T5" fmla="*/ 0 h 122"/>
                  <a:gd name="T6" fmla="*/ 48 w 48"/>
                  <a:gd name="T7" fmla="*/ 119 h 122"/>
                  <a:gd name="T8" fmla="*/ 48 w 48"/>
                  <a:gd name="T9" fmla="*/ 122 h 122"/>
                </a:gdLst>
                <a:ahLst/>
                <a:cxnLst>
                  <a:cxn ang="0">
                    <a:pos x="T0" y="T1"/>
                  </a:cxn>
                  <a:cxn ang="0">
                    <a:pos x="T2" y="T3"/>
                  </a:cxn>
                  <a:cxn ang="0">
                    <a:pos x="T4" y="T5"/>
                  </a:cxn>
                  <a:cxn ang="0">
                    <a:pos x="T6" y="T7"/>
                  </a:cxn>
                  <a:cxn ang="0">
                    <a:pos x="T8" y="T9"/>
                  </a:cxn>
                </a:cxnLst>
                <a:rect l="0" t="0" r="r" b="b"/>
                <a:pathLst>
                  <a:path w="48" h="122">
                    <a:moveTo>
                      <a:pt x="48" y="122"/>
                    </a:moveTo>
                    <a:lnTo>
                      <a:pt x="0" y="3"/>
                    </a:lnTo>
                    <a:lnTo>
                      <a:pt x="0" y="0"/>
                    </a:lnTo>
                    <a:lnTo>
                      <a:pt x="48" y="119"/>
                    </a:lnTo>
                    <a:lnTo>
                      <a:pt x="48" y="1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7" name="Freeform 590">
                <a:extLst>
                  <a:ext uri="{FF2B5EF4-FFF2-40B4-BE49-F238E27FC236}">
                    <a16:creationId xmlns:a16="http://schemas.microsoft.com/office/drawing/2014/main" id="{A6324860-99C9-483E-90B6-A0F90EDAF7EF}"/>
                  </a:ext>
                </a:extLst>
              </p:cNvPr>
              <p:cNvSpPr>
                <a:spLocks/>
              </p:cNvSpPr>
              <p:nvPr/>
            </p:nvSpPr>
            <p:spPr bwMode="auto">
              <a:xfrm>
                <a:off x="5727" y="2478"/>
                <a:ext cx="128" cy="22"/>
              </a:xfrm>
              <a:custGeom>
                <a:avLst/>
                <a:gdLst>
                  <a:gd name="T0" fmla="*/ 0 w 128"/>
                  <a:gd name="T1" fmla="*/ 3 h 22"/>
                  <a:gd name="T2" fmla="*/ 0 w 128"/>
                  <a:gd name="T3" fmla="*/ 0 h 22"/>
                  <a:gd name="T4" fmla="*/ 128 w 128"/>
                  <a:gd name="T5" fmla="*/ 19 h 22"/>
                  <a:gd name="T6" fmla="*/ 128 w 128"/>
                  <a:gd name="T7" fmla="*/ 22 h 22"/>
                  <a:gd name="T8" fmla="*/ 0 w 128"/>
                  <a:gd name="T9" fmla="*/ 3 h 22"/>
                </a:gdLst>
                <a:ahLst/>
                <a:cxnLst>
                  <a:cxn ang="0">
                    <a:pos x="T0" y="T1"/>
                  </a:cxn>
                  <a:cxn ang="0">
                    <a:pos x="T2" y="T3"/>
                  </a:cxn>
                  <a:cxn ang="0">
                    <a:pos x="T4" y="T5"/>
                  </a:cxn>
                  <a:cxn ang="0">
                    <a:pos x="T6" y="T7"/>
                  </a:cxn>
                  <a:cxn ang="0">
                    <a:pos x="T8" y="T9"/>
                  </a:cxn>
                </a:cxnLst>
                <a:rect l="0" t="0" r="r" b="b"/>
                <a:pathLst>
                  <a:path w="128" h="22">
                    <a:moveTo>
                      <a:pt x="0" y="3"/>
                    </a:moveTo>
                    <a:lnTo>
                      <a:pt x="0" y="0"/>
                    </a:lnTo>
                    <a:lnTo>
                      <a:pt x="128" y="19"/>
                    </a:lnTo>
                    <a:lnTo>
                      <a:pt x="128" y="22"/>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8" name="Freeform 591">
                <a:extLst>
                  <a:ext uri="{FF2B5EF4-FFF2-40B4-BE49-F238E27FC236}">
                    <a16:creationId xmlns:a16="http://schemas.microsoft.com/office/drawing/2014/main" id="{E590FC9F-48D5-4EC1-BAEB-EBECA870BA8D}"/>
                  </a:ext>
                </a:extLst>
              </p:cNvPr>
              <p:cNvSpPr>
                <a:spLocks/>
              </p:cNvSpPr>
              <p:nvPr/>
            </p:nvSpPr>
            <p:spPr bwMode="auto">
              <a:xfrm>
                <a:off x="5750" y="2438"/>
                <a:ext cx="82" cy="102"/>
              </a:xfrm>
              <a:custGeom>
                <a:avLst/>
                <a:gdLst>
                  <a:gd name="T0" fmla="*/ 0 w 82"/>
                  <a:gd name="T1" fmla="*/ 100 h 102"/>
                  <a:gd name="T2" fmla="*/ 79 w 82"/>
                  <a:gd name="T3" fmla="*/ 0 h 102"/>
                  <a:gd name="T4" fmla="*/ 82 w 82"/>
                  <a:gd name="T5" fmla="*/ 2 h 102"/>
                  <a:gd name="T6" fmla="*/ 3 w 82"/>
                  <a:gd name="T7" fmla="*/ 102 h 102"/>
                  <a:gd name="T8" fmla="*/ 0 w 82"/>
                  <a:gd name="T9" fmla="*/ 100 h 102"/>
                </a:gdLst>
                <a:ahLst/>
                <a:cxnLst>
                  <a:cxn ang="0">
                    <a:pos x="T0" y="T1"/>
                  </a:cxn>
                  <a:cxn ang="0">
                    <a:pos x="T2" y="T3"/>
                  </a:cxn>
                  <a:cxn ang="0">
                    <a:pos x="T4" y="T5"/>
                  </a:cxn>
                  <a:cxn ang="0">
                    <a:pos x="T6" y="T7"/>
                  </a:cxn>
                  <a:cxn ang="0">
                    <a:pos x="T8" y="T9"/>
                  </a:cxn>
                </a:cxnLst>
                <a:rect l="0" t="0" r="r" b="b"/>
                <a:pathLst>
                  <a:path w="82" h="102">
                    <a:moveTo>
                      <a:pt x="0" y="100"/>
                    </a:moveTo>
                    <a:lnTo>
                      <a:pt x="79" y="0"/>
                    </a:lnTo>
                    <a:lnTo>
                      <a:pt x="82" y="2"/>
                    </a:lnTo>
                    <a:lnTo>
                      <a:pt x="3" y="102"/>
                    </a:lnTo>
                    <a:lnTo>
                      <a:pt x="0" y="10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19" name="Freeform 592">
                <a:extLst>
                  <a:ext uri="{FF2B5EF4-FFF2-40B4-BE49-F238E27FC236}">
                    <a16:creationId xmlns:a16="http://schemas.microsoft.com/office/drawing/2014/main" id="{F0AE9D02-AB26-4BA3-B9F4-64B28AF97E3F}"/>
                  </a:ext>
                </a:extLst>
              </p:cNvPr>
              <p:cNvSpPr>
                <a:spLocks noEditPoints="1"/>
              </p:cNvSpPr>
              <p:nvPr/>
            </p:nvSpPr>
            <p:spPr bwMode="auto">
              <a:xfrm>
                <a:off x="5846" y="2545"/>
                <a:ext cx="52" cy="48"/>
              </a:xfrm>
              <a:custGeom>
                <a:avLst/>
                <a:gdLst>
                  <a:gd name="T0" fmla="*/ 0 w 52"/>
                  <a:gd name="T1" fmla="*/ 26 h 48"/>
                  <a:gd name="T2" fmla="*/ 14 w 52"/>
                  <a:gd name="T3" fmla="*/ 19 h 48"/>
                  <a:gd name="T4" fmla="*/ 12 w 52"/>
                  <a:gd name="T5" fmla="*/ 2 h 48"/>
                  <a:gd name="T6" fmla="*/ 26 w 52"/>
                  <a:gd name="T7" fmla="*/ 12 h 48"/>
                  <a:gd name="T8" fmla="*/ 38 w 52"/>
                  <a:gd name="T9" fmla="*/ 0 h 48"/>
                  <a:gd name="T10" fmla="*/ 38 w 52"/>
                  <a:gd name="T11" fmla="*/ 17 h 48"/>
                  <a:gd name="T12" fmla="*/ 52 w 52"/>
                  <a:gd name="T13" fmla="*/ 24 h 48"/>
                  <a:gd name="T14" fmla="*/ 38 w 52"/>
                  <a:gd name="T15" fmla="*/ 31 h 48"/>
                  <a:gd name="T16" fmla="*/ 41 w 52"/>
                  <a:gd name="T17" fmla="*/ 48 h 48"/>
                  <a:gd name="T18" fmla="*/ 26 w 52"/>
                  <a:gd name="T19" fmla="*/ 38 h 48"/>
                  <a:gd name="T20" fmla="*/ 14 w 52"/>
                  <a:gd name="T21" fmla="*/ 48 h 48"/>
                  <a:gd name="T22" fmla="*/ 14 w 52"/>
                  <a:gd name="T23" fmla="*/ 31 h 48"/>
                  <a:gd name="T24" fmla="*/ 0 w 52"/>
                  <a:gd name="T25" fmla="*/ 26 h 48"/>
                  <a:gd name="T26" fmla="*/ 14 w 52"/>
                  <a:gd name="T27" fmla="*/ 19 h 48"/>
                  <a:gd name="T28" fmla="*/ 0 w 52"/>
                  <a:gd name="T29" fmla="*/ 26 h 48"/>
                  <a:gd name="T30" fmla="*/ 14 w 52"/>
                  <a:gd name="T31" fmla="*/ 31 h 48"/>
                  <a:gd name="T32" fmla="*/ 14 w 52"/>
                  <a:gd name="T33" fmla="*/ 31 h 48"/>
                  <a:gd name="T34" fmla="*/ 14 w 52"/>
                  <a:gd name="T35" fmla="*/ 48 h 48"/>
                  <a:gd name="T36" fmla="*/ 26 w 52"/>
                  <a:gd name="T37" fmla="*/ 38 h 48"/>
                  <a:gd name="T38" fmla="*/ 41 w 52"/>
                  <a:gd name="T39" fmla="*/ 48 h 48"/>
                  <a:gd name="T40" fmla="*/ 38 w 52"/>
                  <a:gd name="T41" fmla="*/ 31 h 48"/>
                  <a:gd name="T42" fmla="*/ 52 w 52"/>
                  <a:gd name="T43" fmla="*/ 24 h 48"/>
                  <a:gd name="T44" fmla="*/ 36 w 52"/>
                  <a:gd name="T45" fmla="*/ 19 h 48"/>
                  <a:gd name="T46" fmla="*/ 36 w 52"/>
                  <a:gd name="T47" fmla="*/ 17 h 48"/>
                  <a:gd name="T48" fmla="*/ 38 w 52"/>
                  <a:gd name="T49" fmla="*/ 2 h 48"/>
                  <a:gd name="T50" fmla="*/ 26 w 52"/>
                  <a:gd name="T51" fmla="*/ 12 h 48"/>
                  <a:gd name="T52" fmla="*/ 12 w 52"/>
                  <a:gd name="T53" fmla="*/ 2 h 48"/>
                  <a:gd name="T54" fmla="*/ 14 w 52"/>
                  <a:gd name="T55" fmla="*/ 1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2" h="48">
                    <a:moveTo>
                      <a:pt x="0" y="26"/>
                    </a:moveTo>
                    <a:lnTo>
                      <a:pt x="14" y="19"/>
                    </a:lnTo>
                    <a:lnTo>
                      <a:pt x="12" y="2"/>
                    </a:lnTo>
                    <a:lnTo>
                      <a:pt x="26" y="12"/>
                    </a:lnTo>
                    <a:lnTo>
                      <a:pt x="38" y="0"/>
                    </a:lnTo>
                    <a:lnTo>
                      <a:pt x="38" y="17"/>
                    </a:lnTo>
                    <a:lnTo>
                      <a:pt x="52" y="24"/>
                    </a:lnTo>
                    <a:lnTo>
                      <a:pt x="38" y="31"/>
                    </a:lnTo>
                    <a:lnTo>
                      <a:pt x="41" y="48"/>
                    </a:lnTo>
                    <a:lnTo>
                      <a:pt x="26" y="38"/>
                    </a:lnTo>
                    <a:lnTo>
                      <a:pt x="14" y="48"/>
                    </a:lnTo>
                    <a:lnTo>
                      <a:pt x="14" y="31"/>
                    </a:lnTo>
                    <a:lnTo>
                      <a:pt x="0" y="26"/>
                    </a:lnTo>
                    <a:close/>
                    <a:moveTo>
                      <a:pt x="14" y="19"/>
                    </a:moveTo>
                    <a:lnTo>
                      <a:pt x="0" y="26"/>
                    </a:lnTo>
                    <a:lnTo>
                      <a:pt x="14" y="31"/>
                    </a:lnTo>
                    <a:lnTo>
                      <a:pt x="14" y="31"/>
                    </a:lnTo>
                    <a:lnTo>
                      <a:pt x="14" y="48"/>
                    </a:lnTo>
                    <a:lnTo>
                      <a:pt x="26" y="38"/>
                    </a:lnTo>
                    <a:lnTo>
                      <a:pt x="41" y="48"/>
                    </a:lnTo>
                    <a:lnTo>
                      <a:pt x="38" y="31"/>
                    </a:lnTo>
                    <a:lnTo>
                      <a:pt x="52" y="24"/>
                    </a:lnTo>
                    <a:lnTo>
                      <a:pt x="36" y="19"/>
                    </a:lnTo>
                    <a:lnTo>
                      <a:pt x="36" y="17"/>
                    </a:lnTo>
                    <a:lnTo>
                      <a:pt x="38" y="2"/>
                    </a:lnTo>
                    <a:lnTo>
                      <a:pt x="26" y="12"/>
                    </a:lnTo>
                    <a:lnTo>
                      <a:pt x="12" y="2"/>
                    </a:lnTo>
                    <a:lnTo>
                      <a:pt x="14"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0" name="Freeform 593">
                <a:extLst>
                  <a:ext uri="{FF2B5EF4-FFF2-40B4-BE49-F238E27FC236}">
                    <a16:creationId xmlns:a16="http://schemas.microsoft.com/office/drawing/2014/main" id="{8214D6F5-DC15-4579-9B39-12B1DB14B00D}"/>
                  </a:ext>
                </a:extLst>
              </p:cNvPr>
              <p:cNvSpPr>
                <a:spLocks noEditPoints="1"/>
              </p:cNvSpPr>
              <p:nvPr/>
            </p:nvSpPr>
            <p:spPr bwMode="auto">
              <a:xfrm>
                <a:off x="5860" y="2557"/>
                <a:ext cx="24" cy="26"/>
              </a:xfrm>
              <a:custGeom>
                <a:avLst/>
                <a:gdLst>
                  <a:gd name="T0" fmla="*/ 0 w 24"/>
                  <a:gd name="T1" fmla="*/ 7 h 26"/>
                  <a:gd name="T2" fmla="*/ 12 w 24"/>
                  <a:gd name="T3" fmla="*/ 0 h 26"/>
                  <a:gd name="T4" fmla="*/ 12 w 24"/>
                  <a:gd name="T5" fmla="*/ 0 h 26"/>
                  <a:gd name="T6" fmla="*/ 24 w 24"/>
                  <a:gd name="T7" fmla="*/ 5 h 26"/>
                  <a:gd name="T8" fmla="*/ 24 w 24"/>
                  <a:gd name="T9" fmla="*/ 19 h 26"/>
                  <a:gd name="T10" fmla="*/ 12 w 24"/>
                  <a:gd name="T11" fmla="*/ 26 h 26"/>
                  <a:gd name="T12" fmla="*/ 12 w 24"/>
                  <a:gd name="T13" fmla="*/ 26 h 26"/>
                  <a:gd name="T14" fmla="*/ 0 w 24"/>
                  <a:gd name="T15" fmla="*/ 19 h 26"/>
                  <a:gd name="T16" fmla="*/ 0 w 24"/>
                  <a:gd name="T17" fmla="*/ 7 h 26"/>
                  <a:gd name="T18" fmla="*/ 12 w 24"/>
                  <a:gd name="T19" fmla="*/ 0 h 26"/>
                  <a:gd name="T20" fmla="*/ 0 w 24"/>
                  <a:gd name="T21" fmla="*/ 7 h 26"/>
                  <a:gd name="T22" fmla="*/ 0 w 24"/>
                  <a:gd name="T23" fmla="*/ 19 h 26"/>
                  <a:gd name="T24" fmla="*/ 12 w 24"/>
                  <a:gd name="T25" fmla="*/ 26 h 26"/>
                  <a:gd name="T26" fmla="*/ 24 w 24"/>
                  <a:gd name="T27" fmla="*/ 19 h 26"/>
                  <a:gd name="T28" fmla="*/ 22 w 24"/>
                  <a:gd name="T29" fmla="*/ 7 h 26"/>
                  <a:gd name="T30" fmla="*/ 12 w 24"/>
                  <a:gd name="T3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26">
                    <a:moveTo>
                      <a:pt x="0" y="7"/>
                    </a:moveTo>
                    <a:lnTo>
                      <a:pt x="12" y="0"/>
                    </a:lnTo>
                    <a:lnTo>
                      <a:pt x="12" y="0"/>
                    </a:lnTo>
                    <a:lnTo>
                      <a:pt x="24" y="5"/>
                    </a:lnTo>
                    <a:lnTo>
                      <a:pt x="24" y="19"/>
                    </a:lnTo>
                    <a:lnTo>
                      <a:pt x="12" y="26"/>
                    </a:lnTo>
                    <a:lnTo>
                      <a:pt x="12" y="26"/>
                    </a:lnTo>
                    <a:lnTo>
                      <a:pt x="0" y="19"/>
                    </a:lnTo>
                    <a:lnTo>
                      <a:pt x="0" y="7"/>
                    </a:lnTo>
                    <a:close/>
                    <a:moveTo>
                      <a:pt x="12" y="0"/>
                    </a:moveTo>
                    <a:lnTo>
                      <a:pt x="0" y="7"/>
                    </a:lnTo>
                    <a:lnTo>
                      <a:pt x="0" y="19"/>
                    </a:lnTo>
                    <a:lnTo>
                      <a:pt x="12" y="26"/>
                    </a:lnTo>
                    <a:lnTo>
                      <a:pt x="24" y="19"/>
                    </a:lnTo>
                    <a:lnTo>
                      <a:pt x="22" y="7"/>
                    </a:lnTo>
                    <a:lnTo>
                      <a:pt x="1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1" name="Freeform 594">
                <a:extLst>
                  <a:ext uri="{FF2B5EF4-FFF2-40B4-BE49-F238E27FC236}">
                    <a16:creationId xmlns:a16="http://schemas.microsoft.com/office/drawing/2014/main" id="{C919CB25-6C26-487B-900D-BB1BA1000BB7}"/>
                  </a:ext>
                </a:extLst>
              </p:cNvPr>
              <p:cNvSpPr>
                <a:spLocks/>
              </p:cNvSpPr>
              <p:nvPr/>
            </p:nvSpPr>
            <p:spPr bwMode="auto">
              <a:xfrm>
                <a:off x="5860" y="2547"/>
                <a:ext cx="24" cy="46"/>
              </a:xfrm>
              <a:custGeom>
                <a:avLst/>
                <a:gdLst>
                  <a:gd name="T0" fmla="*/ 0 w 24"/>
                  <a:gd name="T1" fmla="*/ 46 h 46"/>
                  <a:gd name="T2" fmla="*/ 24 w 24"/>
                  <a:gd name="T3" fmla="*/ 0 h 46"/>
                  <a:gd name="T4" fmla="*/ 24 w 24"/>
                  <a:gd name="T5" fmla="*/ 0 h 46"/>
                  <a:gd name="T6" fmla="*/ 0 w 24"/>
                  <a:gd name="T7" fmla="*/ 46 h 46"/>
                  <a:gd name="T8" fmla="*/ 0 w 24"/>
                  <a:gd name="T9" fmla="*/ 46 h 46"/>
                </a:gdLst>
                <a:ahLst/>
                <a:cxnLst>
                  <a:cxn ang="0">
                    <a:pos x="T0" y="T1"/>
                  </a:cxn>
                  <a:cxn ang="0">
                    <a:pos x="T2" y="T3"/>
                  </a:cxn>
                  <a:cxn ang="0">
                    <a:pos x="T4" y="T5"/>
                  </a:cxn>
                  <a:cxn ang="0">
                    <a:pos x="T6" y="T7"/>
                  </a:cxn>
                  <a:cxn ang="0">
                    <a:pos x="T8" y="T9"/>
                  </a:cxn>
                </a:cxnLst>
                <a:rect l="0" t="0" r="r" b="b"/>
                <a:pathLst>
                  <a:path w="24" h="46">
                    <a:moveTo>
                      <a:pt x="0" y="46"/>
                    </a:moveTo>
                    <a:lnTo>
                      <a:pt x="24" y="0"/>
                    </a:lnTo>
                    <a:lnTo>
                      <a:pt x="24" y="0"/>
                    </a:lnTo>
                    <a:lnTo>
                      <a:pt x="0" y="46"/>
                    </a:lnTo>
                    <a:lnTo>
                      <a:pt x="0" y="4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2" name="Freeform 595">
                <a:extLst>
                  <a:ext uri="{FF2B5EF4-FFF2-40B4-BE49-F238E27FC236}">
                    <a16:creationId xmlns:a16="http://schemas.microsoft.com/office/drawing/2014/main" id="{B1FF34A4-3A0B-4CEE-AF01-B0E5F4D3D972}"/>
                  </a:ext>
                </a:extLst>
              </p:cNvPr>
              <p:cNvSpPr>
                <a:spLocks/>
              </p:cNvSpPr>
              <p:nvPr/>
            </p:nvSpPr>
            <p:spPr bwMode="auto">
              <a:xfrm>
                <a:off x="5858" y="2547"/>
                <a:ext cx="29" cy="46"/>
              </a:xfrm>
              <a:custGeom>
                <a:avLst/>
                <a:gdLst>
                  <a:gd name="T0" fmla="*/ 0 w 29"/>
                  <a:gd name="T1" fmla="*/ 0 h 46"/>
                  <a:gd name="T2" fmla="*/ 0 w 29"/>
                  <a:gd name="T3" fmla="*/ 0 h 46"/>
                  <a:gd name="T4" fmla="*/ 29 w 29"/>
                  <a:gd name="T5" fmla="*/ 46 h 46"/>
                  <a:gd name="T6" fmla="*/ 29 w 29"/>
                  <a:gd name="T7" fmla="*/ 46 h 46"/>
                  <a:gd name="T8" fmla="*/ 0 w 29"/>
                  <a:gd name="T9" fmla="*/ 0 h 46"/>
                </a:gdLst>
                <a:ahLst/>
                <a:cxnLst>
                  <a:cxn ang="0">
                    <a:pos x="T0" y="T1"/>
                  </a:cxn>
                  <a:cxn ang="0">
                    <a:pos x="T2" y="T3"/>
                  </a:cxn>
                  <a:cxn ang="0">
                    <a:pos x="T4" y="T5"/>
                  </a:cxn>
                  <a:cxn ang="0">
                    <a:pos x="T6" y="T7"/>
                  </a:cxn>
                  <a:cxn ang="0">
                    <a:pos x="T8" y="T9"/>
                  </a:cxn>
                </a:cxnLst>
                <a:rect l="0" t="0" r="r" b="b"/>
                <a:pathLst>
                  <a:path w="29" h="46">
                    <a:moveTo>
                      <a:pt x="0" y="0"/>
                    </a:moveTo>
                    <a:lnTo>
                      <a:pt x="0" y="0"/>
                    </a:lnTo>
                    <a:lnTo>
                      <a:pt x="29" y="46"/>
                    </a:lnTo>
                    <a:lnTo>
                      <a:pt x="29" y="46"/>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3" name="Freeform 596">
                <a:extLst>
                  <a:ext uri="{FF2B5EF4-FFF2-40B4-BE49-F238E27FC236}">
                    <a16:creationId xmlns:a16="http://schemas.microsoft.com/office/drawing/2014/main" id="{DF03A0BC-18C6-4452-A275-4F7545E15B6F}"/>
                  </a:ext>
                </a:extLst>
              </p:cNvPr>
              <p:cNvSpPr>
                <a:spLocks/>
              </p:cNvSpPr>
              <p:nvPr/>
            </p:nvSpPr>
            <p:spPr bwMode="auto">
              <a:xfrm>
                <a:off x="5846" y="2569"/>
                <a:ext cx="52" cy="2"/>
              </a:xfrm>
              <a:custGeom>
                <a:avLst/>
                <a:gdLst>
                  <a:gd name="T0" fmla="*/ 0 w 52"/>
                  <a:gd name="T1" fmla="*/ 2 h 2"/>
                  <a:gd name="T2" fmla="*/ 52 w 52"/>
                  <a:gd name="T3" fmla="*/ 0 h 2"/>
                  <a:gd name="T4" fmla="*/ 52 w 52"/>
                  <a:gd name="T5" fmla="*/ 0 h 2"/>
                  <a:gd name="T6" fmla="*/ 0 w 52"/>
                  <a:gd name="T7" fmla="*/ 2 h 2"/>
                  <a:gd name="T8" fmla="*/ 0 w 52"/>
                  <a:gd name="T9" fmla="*/ 2 h 2"/>
                </a:gdLst>
                <a:ahLst/>
                <a:cxnLst>
                  <a:cxn ang="0">
                    <a:pos x="T0" y="T1"/>
                  </a:cxn>
                  <a:cxn ang="0">
                    <a:pos x="T2" y="T3"/>
                  </a:cxn>
                  <a:cxn ang="0">
                    <a:pos x="T4" y="T5"/>
                  </a:cxn>
                  <a:cxn ang="0">
                    <a:pos x="T6" y="T7"/>
                  </a:cxn>
                  <a:cxn ang="0">
                    <a:pos x="T8" y="T9"/>
                  </a:cxn>
                </a:cxnLst>
                <a:rect l="0" t="0" r="r" b="b"/>
                <a:pathLst>
                  <a:path w="52" h="2">
                    <a:moveTo>
                      <a:pt x="0" y="2"/>
                    </a:moveTo>
                    <a:lnTo>
                      <a:pt x="52" y="0"/>
                    </a:lnTo>
                    <a:lnTo>
                      <a:pt x="52" y="0"/>
                    </a:lnTo>
                    <a:lnTo>
                      <a:pt x="0" y="2"/>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4" name="Freeform 597">
                <a:extLst>
                  <a:ext uri="{FF2B5EF4-FFF2-40B4-BE49-F238E27FC236}">
                    <a16:creationId xmlns:a16="http://schemas.microsoft.com/office/drawing/2014/main" id="{47D3AE24-A93B-487A-82A3-F5FC6A4379E9}"/>
                  </a:ext>
                </a:extLst>
              </p:cNvPr>
              <p:cNvSpPr>
                <a:spLocks noEditPoints="1"/>
              </p:cNvSpPr>
              <p:nvPr/>
            </p:nvSpPr>
            <p:spPr bwMode="auto">
              <a:xfrm>
                <a:off x="5297" y="2897"/>
                <a:ext cx="131" cy="121"/>
              </a:xfrm>
              <a:custGeom>
                <a:avLst/>
                <a:gdLst>
                  <a:gd name="T0" fmla="*/ 26 w 131"/>
                  <a:gd name="T1" fmla="*/ 112 h 121"/>
                  <a:gd name="T2" fmla="*/ 36 w 131"/>
                  <a:gd name="T3" fmla="*/ 74 h 121"/>
                  <a:gd name="T4" fmla="*/ 0 w 131"/>
                  <a:gd name="T5" fmla="*/ 52 h 121"/>
                  <a:gd name="T6" fmla="*/ 40 w 131"/>
                  <a:gd name="T7" fmla="*/ 40 h 121"/>
                  <a:gd name="T8" fmla="*/ 40 w 131"/>
                  <a:gd name="T9" fmla="*/ 0 h 121"/>
                  <a:gd name="T10" fmla="*/ 71 w 131"/>
                  <a:gd name="T11" fmla="*/ 29 h 121"/>
                  <a:gd name="T12" fmla="*/ 107 w 131"/>
                  <a:gd name="T13" fmla="*/ 10 h 121"/>
                  <a:gd name="T14" fmla="*/ 95 w 131"/>
                  <a:gd name="T15" fmla="*/ 48 h 121"/>
                  <a:gd name="T16" fmla="*/ 131 w 131"/>
                  <a:gd name="T17" fmla="*/ 71 h 121"/>
                  <a:gd name="T18" fmla="*/ 93 w 131"/>
                  <a:gd name="T19" fmla="*/ 81 h 121"/>
                  <a:gd name="T20" fmla="*/ 91 w 131"/>
                  <a:gd name="T21" fmla="*/ 121 h 121"/>
                  <a:gd name="T22" fmla="*/ 62 w 131"/>
                  <a:gd name="T23" fmla="*/ 93 h 121"/>
                  <a:gd name="T24" fmla="*/ 26 w 131"/>
                  <a:gd name="T25" fmla="*/ 112 h 121"/>
                  <a:gd name="T26" fmla="*/ 36 w 131"/>
                  <a:gd name="T27" fmla="*/ 71 h 121"/>
                  <a:gd name="T28" fmla="*/ 26 w 131"/>
                  <a:gd name="T29" fmla="*/ 109 h 121"/>
                  <a:gd name="T30" fmla="*/ 62 w 131"/>
                  <a:gd name="T31" fmla="*/ 93 h 121"/>
                  <a:gd name="T32" fmla="*/ 62 w 131"/>
                  <a:gd name="T33" fmla="*/ 93 h 121"/>
                  <a:gd name="T34" fmla="*/ 88 w 131"/>
                  <a:gd name="T35" fmla="*/ 119 h 121"/>
                  <a:gd name="T36" fmla="*/ 91 w 131"/>
                  <a:gd name="T37" fmla="*/ 81 h 121"/>
                  <a:gd name="T38" fmla="*/ 129 w 131"/>
                  <a:gd name="T39" fmla="*/ 69 h 121"/>
                  <a:gd name="T40" fmla="*/ 95 w 131"/>
                  <a:gd name="T41" fmla="*/ 50 h 121"/>
                  <a:gd name="T42" fmla="*/ 105 w 131"/>
                  <a:gd name="T43" fmla="*/ 12 h 121"/>
                  <a:gd name="T44" fmla="*/ 71 w 131"/>
                  <a:gd name="T45" fmla="*/ 31 h 121"/>
                  <a:gd name="T46" fmla="*/ 69 w 131"/>
                  <a:gd name="T47" fmla="*/ 29 h 121"/>
                  <a:gd name="T48" fmla="*/ 43 w 131"/>
                  <a:gd name="T49" fmla="*/ 2 h 121"/>
                  <a:gd name="T50" fmla="*/ 40 w 131"/>
                  <a:gd name="T51" fmla="*/ 40 h 121"/>
                  <a:gd name="T52" fmla="*/ 5 w 131"/>
                  <a:gd name="T53" fmla="*/ 52 h 121"/>
                  <a:gd name="T54" fmla="*/ 36 w 131"/>
                  <a:gd name="T55" fmla="*/ 7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21">
                    <a:moveTo>
                      <a:pt x="26" y="112"/>
                    </a:moveTo>
                    <a:lnTo>
                      <a:pt x="36" y="74"/>
                    </a:lnTo>
                    <a:lnTo>
                      <a:pt x="0" y="52"/>
                    </a:lnTo>
                    <a:lnTo>
                      <a:pt x="40" y="40"/>
                    </a:lnTo>
                    <a:lnTo>
                      <a:pt x="40" y="0"/>
                    </a:lnTo>
                    <a:lnTo>
                      <a:pt x="71" y="29"/>
                    </a:lnTo>
                    <a:lnTo>
                      <a:pt x="107" y="10"/>
                    </a:lnTo>
                    <a:lnTo>
                      <a:pt x="95" y="48"/>
                    </a:lnTo>
                    <a:lnTo>
                      <a:pt x="131" y="71"/>
                    </a:lnTo>
                    <a:lnTo>
                      <a:pt x="93" y="81"/>
                    </a:lnTo>
                    <a:lnTo>
                      <a:pt x="91" y="121"/>
                    </a:lnTo>
                    <a:lnTo>
                      <a:pt x="62" y="93"/>
                    </a:lnTo>
                    <a:lnTo>
                      <a:pt x="26" y="112"/>
                    </a:lnTo>
                    <a:close/>
                    <a:moveTo>
                      <a:pt x="36" y="71"/>
                    </a:moveTo>
                    <a:lnTo>
                      <a:pt x="26" y="109"/>
                    </a:lnTo>
                    <a:lnTo>
                      <a:pt x="62" y="93"/>
                    </a:lnTo>
                    <a:lnTo>
                      <a:pt x="62" y="93"/>
                    </a:lnTo>
                    <a:lnTo>
                      <a:pt x="88" y="119"/>
                    </a:lnTo>
                    <a:lnTo>
                      <a:pt x="91" y="81"/>
                    </a:lnTo>
                    <a:lnTo>
                      <a:pt x="129" y="69"/>
                    </a:lnTo>
                    <a:lnTo>
                      <a:pt x="95" y="50"/>
                    </a:lnTo>
                    <a:lnTo>
                      <a:pt x="105" y="12"/>
                    </a:lnTo>
                    <a:lnTo>
                      <a:pt x="71" y="31"/>
                    </a:lnTo>
                    <a:lnTo>
                      <a:pt x="69" y="29"/>
                    </a:lnTo>
                    <a:lnTo>
                      <a:pt x="43" y="2"/>
                    </a:lnTo>
                    <a:lnTo>
                      <a:pt x="40" y="40"/>
                    </a:lnTo>
                    <a:lnTo>
                      <a:pt x="5" y="52"/>
                    </a:lnTo>
                    <a:lnTo>
                      <a:pt x="36" y="7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5" name="Freeform 598">
                <a:extLst>
                  <a:ext uri="{FF2B5EF4-FFF2-40B4-BE49-F238E27FC236}">
                    <a16:creationId xmlns:a16="http://schemas.microsoft.com/office/drawing/2014/main" id="{2895F946-B300-459B-B56C-50AA55F6E42F}"/>
                  </a:ext>
                </a:extLst>
              </p:cNvPr>
              <p:cNvSpPr>
                <a:spLocks noEditPoints="1"/>
              </p:cNvSpPr>
              <p:nvPr/>
            </p:nvSpPr>
            <p:spPr bwMode="auto">
              <a:xfrm>
                <a:off x="5333" y="2926"/>
                <a:ext cx="59" cy="64"/>
              </a:xfrm>
              <a:custGeom>
                <a:avLst/>
                <a:gdLst>
                  <a:gd name="T0" fmla="*/ 0 w 59"/>
                  <a:gd name="T1" fmla="*/ 45 h 64"/>
                  <a:gd name="T2" fmla="*/ 4 w 59"/>
                  <a:gd name="T3" fmla="*/ 11 h 64"/>
                  <a:gd name="T4" fmla="*/ 4 w 59"/>
                  <a:gd name="T5" fmla="*/ 11 h 64"/>
                  <a:gd name="T6" fmla="*/ 35 w 59"/>
                  <a:gd name="T7" fmla="*/ 0 h 64"/>
                  <a:gd name="T8" fmla="*/ 59 w 59"/>
                  <a:gd name="T9" fmla="*/ 19 h 64"/>
                  <a:gd name="T10" fmla="*/ 55 w 59"/>
                  <a:gd name="T11" fmla="*/ 52 h 64"/>
                  <a:gd name="T12" fmla="*/ 55 w 59"/>
                  <a:gd name="T13" fmla="*/ 52 h 64"/>
                  <a:gd name="T14" fmla="*/ 26 w 59"/>
                  <a:gd name="T15" fmla="*/ 64 h 64"/>
                  <a:gd name="T16" fmla="*/ 0 w 59"/>
                  <a:gd name="T17" fmla="*/ 45 h 64"/>
                  <a:gd name="T18" fmla="*/ 4 w 59"/>
                  <a:gd name="T19" fmla="*/ 11 h 64"/>
                  <a:gd name="T20" fmla="*/ 0 w 59"/>
                  <a:gd name="T21" fmla="*/ 42 h 64"/>
                  <a:gd name="T22" fmla="*/ 26 w 59"/>
                  <a:gd name="T23" fmla="*/ 64 h 64"/>
                  <a:gd name="T24" fmla="*/ 55 w 59"/>
                  <a:gd name="T25" fmla="*/ 52 h 64"/>
                  <a:gd name="T26" fmla="*/ 59 w 59"/>
                  <a:gd name="T27" fmla="*/ 21 h 64"/>
                  <a:gd name="T28" fmla="*/ 35 w 59"/>
                  <a:gd name="T29" fmla="*/ 2 h 64"/>
                  <a:gd name="T30" fmla="*/ 4 w 59"/>
                  <a:gd name="T31"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64">
                    <a:moveTo>
                      <a:pt x="0" y="45"/>
                    </a:moveTo>
                    <a:lnTo>
                      <a:pt x="4" y="11"/>
                    </a:lnTo>
                    <a:lnTo>
                      <a:pt x="4" y="11"/>
                    </a:lnTo>
                    <a:lnTo>
                      <a:pt x="35" y="0"/>
                    </a:lnTo>
                    <a:lnTo>
                      <a:pt x="59" y="19"/>
                    </a:lnTo>
                    <a:lnTo>
                      <a:pt x="55" y="52"/>
                    </a:lnTo>
                    <a:lnTo>
                      <a:pt x="55" y="52"/>
                    </a:lnTo>
                    <a:lnTo>
                      <a:pt x="26" y="64"/>
                    </a:lnTo>
                    <a:lnTo>
                      <a:pt x="0" y="45"/>
                    </a:lnTo>
                    <a:close/>
                    <a:moveTo>
                      <a:pt x="4" y="11"/>
                    </a:moveTo>
                    <a:lnTo>
                      <a:pt x="0" y="42"/>
                    </a:lnTo>
                    <a:lnTo>
                      <a:pt x="26" y="64"/>
                    </a:lnTo>
                    <a:lnTo>
                      <a:pt x="55" y="52"/>
                    </a:lnTo>
                    <a:lnTo>
                      <a:pt x="59" y="21"/>
                    </a:lnTo>
                    <a:lnTo>
                      <a:pt x="35" y="2"/>
                    </a:lnTo>
                    <a:lnTo>
                      <a:pt x="4" y="1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6" name="Freeform 599">
                <a:extLst>
                  <a:ext uri="{FF2B5EF4-FFF2-40B4-BE49-F238E27FC236}">
                    <a16:creationId xmlns:a16="http://schemas.microsoft.com/office/drawing/2014/main" id="{200B0BD2-138D-4856-AC5E-EC9FFB093756}"/>
                  </a:ext>
                </a:extLst>
              </p:cNvPr>
              <p:cNvSpPr>
                <a:spLocks/>
              </p:cNvSpPr>
              <p:nvPr/>
            </p:nvSpPr>
            <p:spPr bwMode="auto">
              <a:xfrm>
                <a:off x="5340" y="2897"/>
                <a:ext cx="48" cy="121"/>
              </a:xfrm>
              <a:custGeom>
                <a:avLst/>
                <a:gdLst>
                  <a:gd name="T0" fmla="*/ 45 w 48"/>
                  <a:gd name="T1" fmla="*/ 121 h 121"/>
                  <a:gd name="T2" fmla="*/ 0 w 48"/>
                  <a:gd name="T3" fmla="*/ 2 h 121"/>
                  <a:gd name="T4" fmla="*/ 0 w 48"/>
                  <a:gd name="T5" fmla="*/ 0 h 121"/>
                  <a:gd name="T6" fmla="*/ 48 w 48"/>
                  <a:gd name="T7" fmla="*/ 119 h 121"/>
                  <a:gd name="T8" fmla="*/ 45 w 48"/>
                  <a:gd name="T9" fmla="*/ 121 h 121"/>
                </a:gdLst>
                <a:ahLst/>
                <a:cxnLst>
                  <a:cxn ang="0">
                    <a:pos x="T0" y="T1"/>
                  </a:cxn>
                  <a:cxn ang="0">
                    <a:pos x="T2" y="T3"/>
                  </a:cxn>
                  <a:cxn ang="0">
                    <a:pos x="T4" y="T5"/>
                  </a:cxn>
                  <a:cxn ang="0">
                    <a:pos x="T6" y="T7"/>
                  </a:cxn>
                  <a:cxn ang="0">
                    <a:pos x="T8" y="T9"/>
                  </a:cxn>
                </a:cxnLst>
                <a:rect l="0" t="0" r="r" b="b"/>
                <a:pathLst>
                  <a:path w="48" h="121">
                    <a:moveTo>
                      <a:pt x="45" y="121"/>
                    </a:moveTo>
                    <a:lnTo>
                      <a:pt x="0" y="2"/>
                    </a:lnTo>
                    <a:lnTo>
                      <a:pt x="0" y="0"/>
                    </a:lnTo>
                    <a:lnTo>
                      <a:pt x="48" y="119"/>
                    </a:lnTo>
                    <a:lnTo>
                      <a:pt x="45" y="1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7" name="Freeform 600">
                <a:extLst>
                  <a:ext uri="{FF2B5EF4-FFF2-40B4-BE49-F238E27FC236}">
                    <a16:creationId xmlns:a16="http://schemas.microsoft.com/office/drawing/2014/main" id="{5D07DDE6-C15F-4253-9EB2-176B75F8D9B3}"/>
                  </a:ext>
                </a:extLst>
              </p:cNvPr>
              <p:cNvSpPr>
                <a:spLocks/>
              </p:cNvSpPr>
              <p:nvPr/>
            </p:nvSpPr>
            <p:spPr bwMode="auto">
              <a:xfrm>
                <a:off x="5299" y="2947"/>
                <a:ext cx="127" cy="21"/>
              </a:xfrm>
              <a:custGeom>
                <a:avLst/>
                <a:gdLst>
                  <a:gd name="T0" fmla="*/ 0 w 127"/>
                  <a:gd name="T1" fmla="*/ 2 h 21"/>
                  <a:gd name="T2" fmla="*/ 0 w 127"/>
                  <a:gd name="T3" fmla="*/ 0 h 21"/>
                  <a:gd name="T4" fmla="*/ 127 w 127"/>
                  <a:gd name="T5" fmla="*/ 19 h 21"/>
                  <a:gd name="T6" fmla="*/ 127 w 127"/>
                  <a:gd name="T7" fmla="*/ 21 h 21"/>
                  <a:gd name="T8" fmla="*/ 0 w 127"/>
                  <a:gd name="T9" fmla="*/ 2 h 21"/>
                </a:gdLst>
                <a:ahLst/>
                <a:cxnLst>
                  <a:cxn ang="0">
                    <a:pos x="T0" y="T1"/>
                  </a:cxn>
                  <a:cxn ang="0">
                    <a:pos x="T2" y="T3"/>
                  </a:cxn>
                  <a:cxn ang="0">
                    <a:pos x="T4" y="T5"/>
                  </a:cxn>
                  <a:cxn ang="0">
                    <a:pos x="T6" y="T7"/>
                  </a:cxn>
                  <a:cxn ang="0">
                    <a:pos x="T8" y="T9"/>
                  </a:cxn>
                </a:cxnLst>
                <a:rect l="0" t="0" r="r" b="b"/>
                <a:pathLst>
                  <a:path w="127" h="21">
                    <a:moveTo>
                      <a:pt x="0" y="2"/>
                    </a:moveTo>
                    <a:lnTo>
                      <a:pt x="0" y="0"/>
                    </a:lnTo>
                    <a:lnTo>
                      <a:pt x="127" y="19"/>
                    </a:lnTo>
                    <a:lnTo>
                      <a:pt x="127" y="21"/>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8" name="Freeform 601">
                <a:extLst>
                  <a:ext uri="{FF2B5EF4-FFF2-40B4-BE49-F238E27FC236}">
                    <a16:creationId xmlns:a16="http://schemas.microsoft.com/office/drawing/2014/main" id="{63912342-C014-43A1-9D92-8B7480E7D921}"/>
                  </a:ext>
                </a:extLst>
              </p:cNvPr>
              <p:cNvSpPr>
                <a:spLocks/>
              </p:cNvSpPr>
              <p:nvPr/>
            </p:nvSpPr>
            <p:spPr bwMode="auto">
              <a:xfrm>
                <a:off x="5323" y="2907"/>
                <a:ext cx="79" cy="102"/>
              </a:xfrm>
              <a:custGeom>
                <a:avLst/>
                <a:gdLst>
                  <a:gd name="T0" fmla="*/ 0 w 79"/>
                  <a:gd name="T1" fmla="*/ 102 h 102"/>
                  <a:gd name="T2" fmla="*/ 79 w 79"/>
                  <a:gd name="T3" fmla="*/ 0 h 102"/>
                  <a:gd name="T4" fmla="*/ 79 w 79"/>
                  <a:gd name="T5" fmla="*/ 2 h 102"/>
                  <a:gd name="T6" fmla="*/ 0 w 79"/>
                  <a:gd name="T7" fmla="*/ 102 h 102"/>
                  <a:gd name="T8" fmla="*/ 0 w 79"/>
                  <a:gd name="T9" fmla="*/ 102 h 102"/>
                </a:gdLst>
                <a:ahLst/>
                <a:cxnLst>
                  <a:cxn ang="0">
                    <a:pos x="T0" y="T1"/>
                  </a:cxn>
                  <a:cxn ang="0">
                    <a:pos x="T2" y="T3"/>
                  </a:cxn>
                  <a:cxn ang="0">
                    <a:pos x="T4" y="T5"/>
                  </a:cxn>
                  <a:cxn ang="0">
                    <a:pos x="T6" y="T7"/>
                  </a:cxn>
                  <a:cxn ang="0">
                    <a:pos x="T8" y="T9"/>
                  </a:cxn>
                </a:cxnLst>
                <a:rect l="0" t="0" r="r" b="b"/>
                <a:pathLst>
                  <a:path w="79" h="102">
                    <a:moveTo>
                      <a:pt x="0" y="102"/>
                    </a:moveTo>
                    <a:lnTo>
                      <a:pt x="79" y="0"/>
                    </a:lnTo>
                    <a:lnTo>
                      <a:pt x="79" y="2"/>
                    </a:lnTo>
                    <a:lnTo>
                      <a:pt x="0" y="102"/>
                    </a:lnTo>
                    <a:lnTo>
                      <a:pt x="0" y="10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29" name="Freeform 602">
                <a:extLst>
                  <a:ext uri="{FF2B5EF4-FFF2-40B4-BE49-F238E27FC236}">
                    <a16:creationId xmlns:a16="http://schemas.microsoft.com/office/drawing/2014/main" id="{426B6A93-BD12-4B81-AFCB-D5F76CA273AE}"/>
                  </a:ext>
                </a:extLst>
              </p:cNvPr>
              <p:cNvSpPr>
                <a:spLocks noEditPoints="1"/>
              </p:cNvSpPr>
              <p:nvPr/>
            </p:nvSpPr>
            <p:spPr bwMode="auto">
              <a:xfrm>
                <a:off x="5590" y="1341"/>
                <a:ext cx="70" cy="67"/>
              </a:xfrm>
              <a:custGeom>
                <a:avLst/>
                <a:gdLst>
                  <a:gd name="T0" fmla="*/ 12 w 70"/>
                  <a:gd name="T1" fmla="*/ 62 h 67"/>
                  <a:gd name="T2" fmla="*/ 17 w 70"/>
                  <a:gd name="T3" fmla="*/ 41 h 67"/>
                  <a:gd name="T4" fmla="*/ 0 w 70"/>
                  <a:gd name="T5" fmla="*/ 29 h 67"/>
                  <a:gd name="T6" fmla="*/ 22 w 70"/>
                  <a:gd name="T7" fmla="*/ 22 h 67"/>
                  <a:gd name="T8" fmla="*/ 22 w 70"/>
                  <a:gd name="T9" fmla="*/ 0 h 67"/>
                  <a:gd name="T10" fmla="*/ 39 w 70"/>
                  <a:gd name="T11" fmla="*/ 17 h 67"/>
                  <a:gd name="T12" fmla="*/ 58 w 70"/>
                  <a:gd name="T13" fmla="*/ 5 h 67"/>
                  <a:gd name="T14" fmla="*/ 53 w 70"/>
                  <a:gd name="T15" fmla="*/ 27 h 67"/>
                  <a:gd name="T16" fmla="*/ 70 w 70"/>
                  <a:gd name="T17" fmla="*/ 38 h 67"/>
                  <a:gd name="T18" fmla="*/ 48 w 70"/>
                  <a:gd name="T19" fmla="*/ 46 h 67"/>
                  <a:gd name="T20" fmla="*/ 48 w 70"/>
                  <a:gd name="T21" fmla="*/ 67 h 67"/>
                  <a:gd name="T22" fmla="*/ 32 w 70"/>
                  <a:gd name="T23" fmla="*/ 53 h 67"/>
                  <a:gd name="T24" fmla="*/ 12 w 70"/>
                  <a:gd name="T25" fmla="*/ 62 h 67"/>
                  <a:gd name="T26" fmla="*/ 20 w 70"/>
                  <a:gd name="T27" fmla="*/ 41 h 67"/>
                  <a:gd name="T28" fmla="*/ 15 w 70"/>
                  <a:gd name="T29" fmla="*/ 60 h 67"/>
                  <a:gd name="T30" fmla="*/ 32 w 70"/>
                  <a:gd name="T31" fmla="*/ 50 h 67"/>
                  <a:gd name="T32" fmla="*/ 34 w 70"/>
                  <a:gd name="T33" fmla="*/ 50 h 67"/>
                  <a:gd name="T34" fmla="*/ 48 w 70"/>
                  <a:gd name="T35" fmla="*/ 67 h 67"/>
                  <a:gd name="T36" fmla="*/ 48 w 70"/>
                  <a:gd name="T37" fmla="*/ 46 h 67"/>
                  <a:gd name="T38" fmla="*/ 70 w 70"/>
                  <a:gd name="T39" fmla="*/ 38 h 67"/>
                  <a:gd name="T40" fmla="*/ 51 w 70"/>
                  <a:gd name="T41" fmla="*/ 27 h 67"/>
                  <a:gd name="T42" fmla="*/ 55 w 70"/>
                  <a:gd name="T43" fmla="*/ 7 h 67"/>
                  <a:gd name="T44" fmla="*/ 39 w 70"/>
                  <a:gd name="T45" fmla="*/ 17 h 67"/>
                  <a:gd name="T46" fmla="*/ 36 w 70"/>
                  <a:gd name="T47" fmla="*/ 17 h 67"/>
                  <a:gd name="T48" fmla="*/ 22 w 70"/>
                  <a:gd name="T49" fmla="*/ 3 h 67"/>
                  <a:gd name="T50" fmla="*/ 22 w 70"/>
                  <a:gd name="T51" fmla="*/ 24 h 67"/>
                  <a:gd name="T52" fmla="*/ 0 w 70"/>
                  <a:gd name="T53" fmla="*/ 29 h 67"/>
                  <a:gd name="T54" fmla="*/ 20 w 70"/>
                  <a:gd name="T55" fmla="*/ 4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67">
                    <a:moveTo>
                      <a:pt x="12" y="62"/>
                    </a:moveTo>
                    <a:lnTo>
                      <a:pt x="17" y="41"/>
                    </a:lnTo>
                    <a:lnTo>
                      <a:pt x="0" y="29"/>
                    </a:lnTo>
                    <a:lnTo>
                      <a:pt x="22" y="22"/>
                    </a:lnTo>
                    <a:lnTo>
                      <a:pt x="22" y="0"/>
                    </a:lnTo>
                    <a:lnTo>
                      <a:pt x="39" y="17"/>
                    </a:lnTo>
                    <a:lnTo>
                      <a:pt x="58" y="5"/>
                    </a:lnTo>
                    <a:lnTo>
                      <a:pt x="53" y="27"/>
                    </a:lnTo>
                    <a:lnTo>
                      <a:pt x="70" y="38"/>
                    </a:lnTo>
                    <a:lnTo>
                      <a:pt x="48" y="46"/>
                    </a:lnTo>
                    <a:lnTo>
                      <a:pt x="48" y="67"/>
                    </a:lnTo>
                    <a:lnTo>
                      <a:pt x="32" y="53"/>
                    </a:lnTo>
                    <a:lnTo>
                      <a:pt x="12" y="62"/>
                    </a:lnTo>
                    <a:close/>
                    <a:moveTo>
                      <a:pt x="20" y="41"/>
                    </a:moveTo>
                    <a:lnTo>
                      <a:pt x="15" y="60"/>
                    </a:lnTo>
                    <a:lnTo>
                      <a:pt x="32" y="50"/>
                    </a:lnTo>
                    <a:lnTo>
                      <a:pt x="34" y="50"/>
                    </a:lnTo>
                    <a:lnTo>
                      <a:pt x="48" y="67"/>
                    </a:lnTo>
                    <a:lnTo>
                      <a:pt x="48" y="46"/>
                    </a:lnTo>
                    <a:lnTo>
                      <a:pt x="70" y="38"/>
                    </a:lnTo>
                    <a:lnTo>
                      <a:pt x="51" y="27"/>
                    </a:lnTo>
                    <a:lnTo>
                      <a:pt x="55" y="7"/>
                    </a:lnTo>
                    <a:lnTo>
                      <a:pt x="39" y="17"/>
                    </a:lnTo>
                    <a:lnTo>
                      <a:pt x="36" y="17"/>
                    </a:lnTo>
                    <a:lnTo>
                      <a:pt x="22" y="3"/>
                    </a:lnTo>
                    <a:lnTo>
                      <a:pt x="22" y="24"/>
                    </a:lnTo>
                    <a:lnTo>
                      <a:pt x="0" y="29"/>
                    </a:lnTo>
                    <a:lnTo>
                      <a:pt x="20"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0" name="Freeform 603">
                <a:extLst>
                  <a:ext uri="{FF2B5EF4-FFF2-40B4-BE49-F238E27FC236}">
                    <a16:creationId xmlns:a16="http://schemas.microsoft.com/office/drawing/2014/main" id="{868B5111-B4C7-43A6-981C-A4A30BCC6B9E}"/>
                  </a:ext>
                </a:extLst>
              </p:cNvPr>
              <p:cNvSpPr>
                <a:spLocks noEditPoints="1"/>
              </p:cNvSpPr>
              <p:nvPr/>
            </p:nvSpPr>
            <p:spPr bwMode="auto">
              <a:xfrm>
                <a:off x="5607" y="1358"/>
                <a:ext cx="36" cy="36"/>
              </a:xfrm>
              <a:custGeom>
                <a:avLst/>
                <a:gdLst>
                  <a:gd name="T0" fmla="*/ 0 w 36"/>
                  <a:gd name="T1" fmla="*/ 24 h 36"/>
                  <a:gd name="T2" fmla="*/ 5 w 36"/>
                  <a:gd name="T3" fmla="*/ 5 h 36"/>
                  <a:gd name="T4" fmla="*/ 5 w 36"/>
                  <a:gd name="T5" fmla="*/ 5 h 36"/>
                  <a:gd name="T6" fmla="*/ 22 w 36"/>
                  <a:gd name="T7" fmla="*/ 0 h 36"/>
                  <a:gd name="T8" fmla="*/ 36 w 36"/>
                  <a:gd name="T9" fmla="*/ 10 h 36"/>
                  <a:gd name="T10" fmla="*/ 31 w 36"/>
                  <a:gd name="T11" fmla="*/ 29 h 36"/>
                  <a:gd name="T12" fmla="*/ 31 w 36"/>
                  <a:gd name="T13" fmla="*/ 29 h 36"/>
                  <a:gd name="T14" fmla="*/ 15 w 36"/>
                  <a:gd name="T15" fmla="*/ 36 h 36"/>
                  <a:gd name="T16" fmla="*/ 0 w 36"/>
                  <a:gd name="T17" fmla="*/ 24 h 36"/>
                  <a:gd name="T18" fmla="*/ 5 w 36"/>
                  <a:gd name="T19" fmla="*/ 7 h 36"/>
                  <a:gd name="T20" fmla="*/ 3 w 36"/>
                  <a:gd name="T21" fmla="*/ 24 h 36"/>
                  <a:gd name="T22" fmla="*/ 15 w 36"/>
                  <a:gd name="T23" fmla="*/ 33 h 36"/>
                  <a:gd name="T24" fmla="*/ 31 w 36"/>
                  <a:gd name="T25" fmla="*/ 29 h 36"/>
                  <a:gd name="T26" fmla="*/ 34 w 36"/>
                  <a:gd name="T27" fmla="*/ 10 h 36"/>
                  <a:gd name="T28" fmla="*/ 22 w 36"/>
                  <a:gd name="T29" fmla="*/ 0 h 36"/>
                  <a:gd name="T30" fmla="*/ 5 w 36"/>
                  <a:gd name="T31"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36">
                    <a:moveTo>
                      <a:pt x="0" y="24"/>
                    </a:moveTo>
                    <a:lnTo>
                      <a:pt x="5" y="5"/>
                    </a:lnTo>
                    <a:lnTo>
                      <a:pt x="5" y="5"/>
                    </a:lnTo>
                    <a:lnTo>
                      <a:pt x="22" y="0"/>
                    </a:lnTo>
                    <a:lnTo>
                      <a:pt x="36" y="10"/>
                    </a:lnTo>
                    <a:lnTo>
                      <a:pt x="31" y="29"/>
                    </a:lnTo>
                    <a:lnTo>
                      <a:pt x="31" y="29"/>
                    </a:lnTo>
                    <a:lnTo>
                      <a:pt x="15" y="36"/>
                    </a:lnTo>
                    <a:lnTo>
                      <a:pt x="0" y="24"/>
                    </a:lnTo>
                    <a:close/>
                    <a:moveTo>
                      <a:pt x="5" y="7"/>
                    </a:moveTo>
                    <a:lnTo>
                      <a:pt x="3" y="24"/>
                    </a:lnTo>
                    <a:lnTo>
                      <a:pt x="15" y="33"/>
                    </a:lnTo>
                    <a:lnTo>
                      <a:pt x="31" y="29"/>
                    </a:lnTo>
                    <a:lnTo>
                      <a:pt x="34" y="10"/>
                    </a:lnTo>
                    <a:lnTo>
                      <a:pt x="22" y="0"/>
                    </a:lnTo>
                    <a:lnTo>
                      <a:pt x="5"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1" name="Freeform 604">
                <a:extLst>
                  <a:ext uri="{FF2B5EF4-FFF2-40B4-BE49-F238E27FC236}">
                    <a16:creationId xmlns:a16="http://schemas.microsoft.com/office/drawing/2014/main" id="{CF18B511-D973-4E5C-A675-0251A0A16FA4}"/>
                  </a:ext>
                </a:extLst>
              </p:cNvPr>
              <p:cNvSpPr>
                <a:spLocks/>
              </p:cNvSpPr>
              <p:nvPr/>
            </p:nvSpPr>
            <p:spPr bwMode="auto">
              <a:xfrm>
                <a:off x="5612" y="1341"/>
                <a:ext cx="26" cy="67"/>
              </a:xfrm>
              <a:custGeom>
                <a:avLst/>
                <a:gdLst>
                  <a:gd name="T0" fmla="*/ 26 w 26"/>
                  <a:gd name="T1" fmla="*/ 67 h 67"/>
                  <a:gd name="T2" fmla="*/ 0 w 26"/>
                  <a:gd name="T3" fmla="*/ 0 h 67"/>
                  <a:gd name="T4" fmla="*/ 0 w 26"/>
                  <a:gd name="T5" fmla="*/ 0 h 67"/>
                  <a:gd name="T6" fmla="*/ 26 w 26"/>
                  <a:gd name="T7" fmla="*/ 67 h 67"/>
                  <a:gd name="T8" fmla="*/ 26 w 26"/>
                  <a:gd name="T9" fmla="*/ 67 h 67"/>
                </a:gdLst>
                <a:ahLst/>
                <a:cxnLst>
                  <a:cxn ang="0">
                    <a:pos x="T0" y="T1"/>
                  </a:cxn>
                  <a:cxn ang="0">
                    <a:pos x="T2" y="T3"/>
                  </a:cxn>
                  <a:cxn ang="0">
                    <a:pos x="T4" y="T5"/>
                  </a:cxn>
                  <a:cxn ang="0">
                    <a:pos x="T6" y="T7"/>
                  </a:cxn>
                  <a:cxn ang="0">
                    <a:pos x="T8" y="T9"/>
                  </a:cxn>
                </a:cxnLst>
                <a:rect l="0" t="0" r="r" b="b"/>
                <a:pathLst>
                  <a:path w="26" h="67">
                    <a:moveTo>
                      <a:pt x="26" y="67"/>
                    </a:moveTo>
                    <a:lnTo>
                      <a:pt x="0" y="0"/>
                    </a:lnTo>
                    <a:lnTo>
                      <a:pt x="0" y="0"/>
                    </a:lnTo>
                    <a:lnTo>
                      <a:pt x="26" y="67"/>
                    </a:lnTo>
                    <a:lnTo>
                      <a:pt x="26" y="6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2" name="Freeform 605">
                <a:extLst>
                  <a:ext uri="{FF2B5EF4-FFF2-40B4-BE49-F238E27FC236}">
                    <a16:creationId xmlns:a16="http://schemas.microsoft.com/office/drawing/2014/main" id="{F28B85A7-5450-460E-B9E4-50C3C3ADBB27}"/>
                  </a:ext>
                </a:extLst>
              </p:cNvPr>
              <p:cNvSpPr>
                <a:spLocks/>
              </p:cNvSpPr>
              <p:nvPr/>
            </p:nvSpPr>
            <p:spPr bwMode="auto">
              <a:xfrm>
                <a:off x="5590" y="1370"/>
                <a:ext cx="70" cy="9"/>
              </a:xfrm>
              <a:custGeom>
                <a:avLst/>
                <a:gdLst>
                  <a:gd name="T0" fmla="*/ 0 w 70"/>
                  <a:gd name="T1" fmla="*/ 0 h 9"/>
                  <a:gd name="T2" fmla="*/ 0 w 70"/>
                  <a:gd name="T3" fmla="*/ 0 h 9"/>
                  <a:gd name="T4" fmla="*/ 70 w 70"/>
                  <a:gd name="T5" fmla="*/ 9 h 9"/>
                  <a:gd name="T6" fmla="*/ 70 w 70"/>
                  <a:gd name="T7" fmla="*/ 9 h 9"/>
                  <a:gd name="T8" fmla="*/ 0 w 70"/>
                  <a:gd name="T9" fmla="*/ 0 h 9"/>
                </a:gdLst>
                <a:ahLst/>
                <a:cxnLst>
                  <a:cxn ang="0">
                    <a:pos x="T0" y="T1"/>
                  </a:cxn>
                  <a:cxn ang="0">
                    <a:pos x="T2" y="T3"/>
                  </a:cxn>
                  <a:cxn ang="0">
                    <a:pos x="T4" y="T5"/>
                  </a:cxn>
                  <a:cxn ang="0">
                    <a:pos x="T6" y="T7"/>
                  </a:cxn>
                  <a:cxn ang="0">
                    <a:pos x="T8" y="T9"/>
                  </a:cxn>
                </a:cxnLst>
                <a:rect l="0" t="0" r="r" b="b"/>
                <a:pathLst>
                  <a:path w="70" h="9">
                    <a:moveTo>
                      <a:pt x="0" y="0"/>
                    </a:moveTo>
                    <a:lnTo>
                      <a:pt x="0" y="0"/>
                    </a:lnTo>
                    <a:lnTo>
                      <a:pt x="70" y="9"/>
                    </a:lnTo>
                    <a:lnTo>
                      <a:pt x="70" y="9"/>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33" name="Freeform 606">
                <a:extLst>
                  <a:ext uri="{FF2B5EF4-FFF2-40B4-BE49-F238E27FC236}">
                    <a16:creationId xmlns:a16="http://schemas.microsoft.com/office/drawing/2014/main" id="{10252509-F47B-4EF1-A529-E1E9C5ABE83C}"/>
                  </a:ext>
                </a:extLst>
              </p:cNvPr>
              <p:cNvSpPr>
                <a:spLocks/>
              </p:cNvSpPr>
              <p:nvPr/>
            </p:nvSpPr>
            <p:spPr bwMode="auto">
              <a:xfrm>
                <a:off x="5602" y="1346"/>
                <a:ext cx="46" cy="57"/>
              </a:xfrm>
              <a:custGeom>
                <a:avLst/>
                <a:gdLst>
                  <a:gd name="T0" fmla="*/ 0 w 46"/>
                  <a:gd name="T1" fmla="*/ 57 h 57"/>
                  <a:gd name="T2" fmla="*/ 46 w 46"/>
                  <a:gd name="T3" fmla="*/ 0 h 57"/>
                  <a:gd name="T4" fmla="*/ 46 w 46"/>
                  <a:gd name="T5" fmla="*/ 2 h 57"/>
                  <a:gd name="T6" fmla="*/ 0 w 46"/>
                  <a:gd name="T7" fmla="*/ 57 h 57"/>
                  <a:gd name="T8" fmla="*/ 0 w 46"/>
                  <a:gd name="T9" fmla="*/ 57 h 57"/>
                </a:gdLst>
                <a:ahLst/>
                <a:cxnLst>
                  <a:cxn ang="0">
                    <a:pos x="T0" y="T1"/>
                  </a:cxn>
                  <a:cxn ang="0">
                    <a:pos x="T2" y="T3"/>
                  </a:cxn>
                  <a:cxn ang="0">
                    <a:pos x="T4" y="T5"/>
                  </a:cxn>
                  <a:cxn ang="0">
                    <a:pos x="T6" y="T7"/>
                  </a:cxn>
                  <a:cxn ang="0">
                    <a:pos x="T8" y="T9"/>
                  </a:cxn>
                </a:cxnLst>
                <a:rect l="0" t="0" r="r" b="b"/>
                <a:pathLst>
                  <a:path w="46" h="57">
                    <a:moveTo>
                      <a:pt x="0" y="57"/>
                    </a:moveTo>
                    <a:lnTo>
                      <a:pt x="46" y="0"/>
                    </a:lnTo>
                    <a:lnTo>
                      <a:pt x="46" y="2"/>
                    </a:lnTo>
                    <a:lnTo>
                      <a:pt x="0" y="57"/>
                    </a:lnTo>
                    <a:lnTo>
                      <a:pt x="0"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2" name="Freeform 608">
              <a:extLst>
                <a:ext uri="{FF2B5EF4-FFF2-40B4-BE49-F238E27FC236}">
                  <a16:creationId xmlns:a16="http://schemas.microsoft.com/office/drawing/2014/main" id="{A9724E65-1E98-44C1-8673-0B4ABE354544}"/>
                </a:ext>
              </a:extLst>
            </p:cNvPr>
            <p:cNvSpPr>
              <a:spLocks noEditPoints="1"/>
            </p:cNvSpPr>
            <p:nvPr/>
          </p:nvSpPr>
          <p:spPr bwMode="auto">
            <a:xfrm>
              <a:off x="5225" y="2745"/>
              <a:ext cx="127" cy="64"/>
            </a:xfrm>
            <a:custGeom>
              <a:avLst/>
              <a:gdLst>
                <a:gd name="T0" fmla="*/ 127 w 127"/>
                <a:gd name="T1" fmla="*/ 64 h 64"/>
                <a:gd name="T2" fmla="*/ 0 w 127"/>
                <a:gd name="T3" fmla="*/ 64 h 64"/>
                <a:gd name="T4" fmla="*/ 62 w 127"/>
                <a:gd name="T5" fmla="*/ 0 h 64"/>
                <a:gd name="T6" fmla="*/ 127 w 127"/>
                <a:gd name="T7" fmla="*/ 64 h 64"/>
                <a:gd name="T8" fmla="*/ 3 w 127"/>
                <a:gd name="T9" fmla="*/ 64 h 64"/>
                <a:gd name="T10" fmla="*/ 124 w 127"/>
                <a:gd name="T11" fmla="*/ 64 h 64"/>
                <a:gd name="T12" fmla="*/ 62 w 127"/>
                <a:gd name="T13" fmla="*/ 2 h 64"/>
                <a:gd name="T14" fmla="*/ 3 w 127"/>
                <a:gd name="T15" fmla="*/ 64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64">
                  <a:moveTo>
                    <a:pt x="127" y="64"/>
                  </a:moveTo>
                  <a:lnTo>
                    <a:pt x="0" y="64"/>
                  </a:lnTo>
                  <a:lnTo>
                    <a:pt x="62" y="0"/>
                  </a:lnTo>
                  <a:lnTo>
                    <a:pt x="127" y="64"/>
                  </a:lnTo>
                  <a:close/>
                  <a:moveTo>
                    <a:pt x="3" y="64"/>
                  </a:moveTo>
                  <a:lnTo>
                    <a:pt x="124" y="64"/>
                  </a:lnTo>
                  <a:lnTo>
                    <a:pt x="62" y="2"/>
                  </a:lnTo>
                  <a:lnTo>
                    <a:pt x="3"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09">
              <a:extLst>
                <a:ext uri="{FF2B5EF4-FFF2-40B4-BE49-F238E27FC236}">
                  <a16:creationId xmlns:a16="http://schemas.microsoft.com/office/drawing/2014/main" id="{9D24A93D-5745-4554-8B9E-01D6770F24CB}"/>
                </a:ext>
              </a:extLst>
            </p:cNvPr>
            <p:cNvSpPr>
              <a:spLocks noEditPoints="1"/>
            </p:cNvSpPr>
            <p:nvPr/>
          </p:nvSpPr>
          <p:spPr bwMode="auto">
            <a:xfrm>
              <a:off x="5240" y="2726"/>
              <a:ext cx="97" cy="50"/>
            </a:xfrm>
            <a:custGeom>
              <a:avLst/>
              <a:gdLst>
                <a:gd name="T0" fmla="*/ 97 w 97"/>
                <a:gd name="T1" fmla="*/ 50 h 50"/>
                <a:gd name="T2" fmla="*/ 0 w 97"/>
                <a:gd name="T3" fmla="*/ 50 h 50"/>
                <a:gd name="T4" fmla="*/ 47 w 97"/>
                <a:gd name="T5" fmla="*/ 0 h 50"/>
                <a:gd name="T6" fmla="*/ 97 w 97"/>
                <a:gd name="T7" fmla="*/ 50 h 50"/>
                <a:gd name="T8" fmla="*/ 2 w 97"/>
                <a:gd name="T9" fmla="*/ 47 h 50"/>
                <a:gd name="T10" fmla="*/ 95 w 97"/>
                <a:gd name="T11" fmla="*/ 47 h 50"/>
                <a:gd name="T12" fmla="*/ 47 w 97"/>
                <a:gd name="T13" fmla="*/ 2 h 50"/>
                <a:gd name="T14" fmla="*/ 2 w 97"/>
                <a:gd name="T15" fmla="*/ 47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50">
                  <a:moveTo>
                    <a:pt x="97" y="50"/>
                  </a:moveTo>
                  <a:lnTo>
                    <a:pt x="0" y="50"/>
                  </a:lnTo>
                  <a:lnTo>
                    <a:pt x="47" y="0"/>
                  </a:lnTo>
                  <a:lnTo>
                    <a:pt x="97" y="50"/>
                  </a:lnTo>
                  <a:close/>
                  <a:moveTo>
                    <a:pt x="2" y="47"/>
                  </a:moveTo>
                  <a:lnTo>
                    <a:pt x="95" y="47"/>
                  </a:lnTo>
                  <a:lnTo>
                    <a:pt x="47" y="2"/>
                  </a:lnTo>
                  <a:lnTo>
                    <a:pt x="2" y="4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10">
              <a:extLst>
                <a:ext uri="{FF2B5EF4-FFF2-40B4-BE49-F238E27FC236}">
                  <a16:creationId xmlns:a16="http://schemas.microsoft.com/office/drawing/2014/main" id="{2D8283BE-9AEE-4F1F-BCBD-C7EAC4396F69}"/>
                </a:ext>
              </a:extLst>
            </p:cNvPr>
            <p:cNvSpPr>
              <a:spLocks noEditPoints="1"/>
            </p:cNvSpPr>
            <p:nvPr/>
          </p:nvSpPr>
          <p:spPr bwMode="auto">
            <a:xfrm>
              <a:off x="5256" y="2707"/>
              <a:ext cx="65" cy="33"/>
            </a:xfrm>
            <a:custGeom>
              <a:avLst/>
              <a:gdLst>
                <a:gd name="T0" fmla="*/ 65 w 65"/>
                <a:gd name="T1" fmla="*/ 33 h 33"/>
                <a:gd name="T2" fmla="*/ 0 w 65"/>
                <a:gd name="T3" fmla="*/ 33 h 33"/>
                <a:gd name="T4" fmla="*/ 31 w 65"/>
                <a:gd name="T5" fmla="*/ 0 h 33"/>
                <a:gd name="T6" fmla="*/ 65 w 65"/>
                <a:gd name="T7" fmla="*/ 33 h 33"/>
                <a:gd name="T8" fmla="*/ 3 w 65"/>
                <a:gd name="T9" fmla="*/ 33 h 33"/>
                <a:gd name="T10" fmla="*/ 62 w 65"/>
                <a:gd name="T11" fmla="*/ 33 h 33"/>
                <a:gd name="T12" fmla="*/ 31 w 65"/>
                <a:gd name="T13" fmla="*/ 2 h 33"/>
                <a:gd name="T14" fmla="*/ 3 w 65"/>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3">
                  <a:moveTo>
                    <a:pt x="65" y="33"/>
                  </a:moveTo>
                  <a:lnTo>
                    <a:pt x="0" y="33"/>
                  </a:lnTo>
                  <a:lnTo>
                    <a:pt x="31" y="0"/>
                  </a:lnTo>
                  <a:lnTo>
                    <a:pt x="65" y="33"/>
                  </a:lnTo>
                  <a:close/>
                  <a:moveTo>
                    <a:pt x="3" y="33"/>
                  </a:moveTo>
                  <a:lnTo>
                    <a:pt x="62" y="33"/>
                  </a:lnTo>
                  <a:lnTo>
                    <a:pt x="31" y="2"/>
                  </a:lnTo>
                  <a:lnTo>
                    <a:pt x="3" y="3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611">
              <a:extLst>
                <a:ext uri="{FF2B5EF4-FFF2-40B4-BE49-F238E27FC236}">
                  <a16:creationId xmlns:a16="http://schemas.microsoft.com/office/drawing/2014/main" id="{259A4513-28FE-4C2D-BA54-741393422931}"/>
                </a:ext>
              </a:extLst>
            </p:cNvPr>
            <p:cNvSpPr>
              <a:spLocks noEditPoints="1"/>
            </p:cNvSpPr>
            <p:nvPr/>
          </p:nvSpPr>
          <p:spPr bwMode="auto">
            <a:xfrm>
              <a:off x="5261" y="2688"/>
              <a:ext cx="55" cy="28"/>
            </a:xfrm>
            <a:custGeom>
              <a:avLst/>
              <a:gdLst>
                <a:gd name="T0" fmla="*/ 55 w 55"/>
                <a:gd name="T1" fmla="*/ 28 h 28"/>
                <a:gd name="T2" fmla="*/ 0 w 55"/>
                <a:gd name="T3" fmla="*/ 28 h 28"/>
                <a:gd name="T4" fmla="*/ 26 w 55"/>
                <a:gd name="T5" fmla="*/ 0 h 28"/>
                <a:gd name="T6" fmla="*/ 55 w 55"/>
                <a:gd name="T7" fmla="*/ 28 h 28"/>
                <a:gd name="T8" fmla="*/ 2 w 55"/>
                <a:gd name="T9" fmla="*/ 28 h 28"/>
                <a:gd name="T10" fmla="*/ 53 w 55"/>
                <a:gd name="T11" fmla="*/ 28 h 28"/>
                <a:gd name="T12" fmla="*/ 26 w 55"/>
                <a:gd name="T13" fmla="*/ 2 h 28"/>
                <a:gd name="T14" fmla="*/ 2 w 55"/>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28">
                  <a:moveTo>
                    <a:pt x="55" y="28"/>
                  </a:moveTo>
                  <a:lnTo>
                    <a:pt x="0" y="28"/>
                  </a:lnTo>
                  <a:lnTo>
                    <a:pt x="26" y="0"/>
                  </a:lnTo>
                  <a:lnTo>
                    <a:pt x="55" y="28"/>
                  </a:lnTo>
                  <a:close/>
                  <a:moveTo>
                    <a:pt x="2" y="28"/>
                  </a:moveTo>
                  <a:lnTo>
                    <a:pt x="53" y="28"/>
                  </a:lnTo>
                  <a:lnTo>
                    <a:pt x="26" y="2"/>
                  </a:lnTo>
                  <a:lnTo>
                    <a:pt x="2"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12">
              <a:extLst>
                <a:ext uri="{FF2B5EF4-FFF2-40B4-BE49-F238E27FC236}">
                  <a16:creationId xmlns:a16="http://schemas.microsoft.com/office/drawing/2014/main" id="{468F5C0D-648D-4935-AD94-7552D0CA7238}"/>
                </a:ext>
              </a:extLst>
            </p:cNvPr>
            <p:cNvSpPr>
              <a:spLocks noEditPoints="1"/>
            </p:cNvSpPr>
            <p:nvPr/>
          </p:nvSpPr>
          <p:spPr bwMode="auto">
            <a:xfrm>
              <a:off x="5280" y="2790"/>
              <a:ext cx="19" cy="40"/>
            </a:xfrm>
            <a:custGeom>
              <a:avLst/>
              <a:gdLst>
                <a:gd name="T0" fmla="*/ 19 w 19"/>
                <a:gd name="T1" fmla="*/ 40 h 40"/>
                <a:gd name="T2" fmla="*/ 0 w 19"/>
                <a:gd name="T3" fmla="*/ 40 h 40"/>
                <a:gd name="T4" fmla="*/ 0 w 19"/>
                <a:gd name="T5" fmla="*/ 0 h 40"/>
                <a:gd name="T6" fmla="*/ 19 w 19"/>
                <a:gd name="T7" fmla="*/ 0 h 40"/>
                <a:gd name="T8" fmla="*/ 19 w 19"/>
                <a:gd name="T9" fmla="*/ 40 h 40"/>
                <a:gd name="T10" fmla="*/ 3 w 19"/>
                <a:gd name="T11" fmla="*/ 38 h 40"/>
                <a:gd name="T12" fmla="*/ 19 w 19"/>
                <a:gd name="T13" fmla="*/ 38 h 40"/>
                <a:gd name="T14" fmla="*/ 19 w 19"/>
                <a:gd name="T15" fmla="*/ 2 h 40"/>
                <a:gd name="T16" fmla="*/ 3 w 19"/>
                <a:gd name="T17" fmla="*/ 2 h 40"/>
                <a:gd name="T18" fmla="*/ 3 w 19"/>
                <a:gd name="T19" fmla="*/ 3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40">
                  <a:moveTo>
                    <a:pt x="19" y="40"/>
                  </a:moveTo>
                  <a:lnTo>
                    <a:pt x="0" y="40"/>
                  </a:lnTo>
                  <a:lnTo>
                    <a:pt x="0" y="0"/>
                  </a:lnTo>
                  <a:lnTo>
                    <a:pt x="19" y="0"/>
                  </a:lnTo>
                  <a:lnTo>
                    <a:pt x="19" y="40"/>
                  </a:lnTo>
                  <a:close/>
                  <a:moveTo>
                    <a:pt x="3" y="38"/>
                  </a:moveTo>
                  <a:lnTo>
                    <a:pt x="19" y="38"/>
                  </a:lnTo>
                  <a:lnTo>
                    <a:pt x="19" y="2"/>
                  </a:lnTo>
                  <a:lnTo>
                    <a:pt x="3" y="2"/>
                  </a:lnTo>
                  <a:lnTo>
                    <a:pt x="3"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13">
              <a:extLst>
                <a:ext uri="{FF2B5EF4-FFF2-40B4-BE49-F238E27FC236}">
                  <a16:creationId xmlns:a16="http://schemas.microsoft.com/office/drawing/2014/main" id="{C44F9355-2F5F-4D66-B4E8-CB9503E40425}"/>
                </a:ext>
              </a:extLst>
            </p:cNvPr>
            <p:cNvSpPr>
              <a:spLocks noEditPoints="1"/>
            </p:cNvSpPr>
            <p:nvPr/>
          </p:nvSpPr>
          <p:spPr bwMode="auto">
            <a:xfrm>
              <a:off x="5918" y="2576"/>
              <a:ext cx="66" cy="62"/>
            </a:xfrm>
            <a:custGeom>
              <a:avLst/>
              <a:gdLst>
                <a:gd name="T0" fmla="*/ 66 w 66"/>
                <a:gd name="T1" fmla="*/ 62 h 62"/>
                <a:gd name="T2" fmla="*/ 0 w 66"/>
                <a:gd name="T3" fmla="*/ 2 h 62"/>
                <a:gd name="T4" fmla="*/ 64 w 66"/>
                <a:gd name="T5" fmla="*/ 0 h 62"/>
                <a:gd name="T6" fmla="*/ 66 w 66"/>
                <a:gd name="T7" fmla="*/ 62 h 62"/>
                <a:gd name="T8" fmla="*/ 2 w 66"/>
                <a:gd name="T9" fmla="*/ 5 h 62"/>
                <a:gd name="T10" fmla="*/ 64 w 66"/>
                <a:gd name="T11" fmla="*/ 59 h 62"/>
                <a:gd name="T12" fmla="*/ 62 w 66"/>
                <a:gd name="T13" fmla="*/ 0 h 62"/>
                <a:gd name="T14" fmla="*/ 2 w 66"/>
                <a:gd name="T15" fmla="*/ 5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2">
                  <a:moveTo>
                    <a:pt x="66" y="62"/>
                  </a:moveTo>
                  <a:lnTo>
                    <a:pt x="0" y="2"/>
                  </a:lnTo>
                  <a:lnTo>
                    <a:pt x="64" y="0"/>
                  </a:lnTo>
                  <a:lnTo>
                    <a:pt x="66" y="62"/>
                  </a:lnTo>
                  <a:close/>
                  <a:moveTo>
                    <a:pt x="2" y="5"/>
                  </a:moveTo>
                  <a:lnTo>
                    <a:pt x="64" y="59"/>
                  </a:lnTo>
                  <a:lnTo>
                    <a:pt x="62" y="0"/>
                  </a:lnTo>
                  <a:lnTo>
                    <a:pt x="2"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14">
              <a:extLst>
                <a:ext uri="{FF2B5EF4-FFF2-40B4-BE49-F238E27FC236}">
                  <a16:creationId xmlns:a16="http://schemas.microsoft.com/office/drawing/2014/main" id="{F0C6E907-3560-44B5-89ED-BE83793EFF17}"/>
                </a:ext>
              </a:extLst>
            </p:cNvPr>
            <p:cNvSpPr>
              <a:spLocks noEditPoints="1"/>
            </p:cNvSpPr>
            <p:nvPr/>
          </p:nvSpPr>
          <p:spPr bwMode="auto">
            <a:xfrm>
              <a:off x="5941" y="2564"/>
              <a:ext cx="51" cy="50"/>
            </a:xfrm>
            <a:custGeom>
              <a:avLst/>
              <a:gdLst>
                <a:gd name="T0" fmla="*/ 51 w 51"/>
                <a:gd name="T1" fmla="*/ 50 h 50"/>
                <a:gd name="T2" fmla="*/ 0 w 51"/>
                <a:gd name="T3" fmla="*/ 5 h 50"/>
                <a:gd name="T4" fmla="*/ 48 w 51"/>
                <a:gd name="T5" fmla="*/ 0 h 50"/>
                <a:gd name="T6" fmla="*/ 51 w 51"/>
                <a:gd name="T7" fmla="*/ 50 h 50"/>
                <a:gd name="T8" fmla="*/ 3 w 51"/>
                <a:gd name="T9" fmla="*/ 5 h 50"/>
                <a:gd name="T10" fmla="*/ 51 w 51"/>
                <a:gd name="T11" fmla="*/ 48 h 50"/>
                <a:gd name="T12" fmla="*/ 48 w 51"/>
                <a:gd name="T13" fmla="*/ 2 h 50"/>
                <a:gd name="T14" fmla="*/ 3 w 51"/>
                <a:gd name="T15" fmla="*/ 5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50">
                  <a:moveTo>
                    <a:pt x="51" y="50"/>
                  </a:moveTo>
                  <a:lnTo>
                    <a:pt x="0" y="5"/>
                  </a:lnTo>
                  <a:lnTo>
                    <a:pt x="48" y="0"/>
                  </a:lnTo>
                  <a:lnTo>
                    <a:pt x="51" y="50"/>
                  </a:lnTo>
                  <a:close/>
                  <a:moveTo>
                    <a:pt x="3" y="5"/>
                  </a:moveTo>
                  <a:lnTo>
                    <a:pt x="51" y="48"/>
                  </a:lnTo>
                  <a:lnTo>
                    <a:pt x="48" y="2"/>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15">
              <a:extLst>
                <a:ext uri="{FF2B5EF4-FFF2-40B4-BE49-F238E27FC236}">
                  <a16:creationId xmlns:a16="http://schemas.microsoft.com/office/drawing/2014/main" id="{15097E25-A520-4F60-9F8F-4BD271E12815}"/>
                </a:ext>
              </a:extLst>
            </p:cNvPr>
            <p:cNvSpPr>
              <a:spLocks noEditPoints="1"/>
            </p:cNvSpPr>
            <p:nvPr/>
          </p:nvSpPr>
          <p:spPr bwMode="auto">
            <a:xfrm>
              <a:off x="5965" y="2555"/>
              <a:ext cx="36" cy="33"/>
            </a:xfrm>
            <a:custGeom>
              <a:avLst/>
              <a:gdLst>
                <a:gd name="T0" fmla="*/ 36 w 36"/>
                <a:gd name="T1" fmla="*/ 33 h 33"/>
                <a:gd name="T2" fmla="*/ 0 w 36"/>
                <a:gd name="T3" fmla="*/ 2 h 33"/>
                <a:gd name="T4" fmla="*/ 34 w 36"/>
                <a:gd name="T5" fmla="*/ 0 h 33"/>
                <a:gd name="T6" fmla="*/ 36 w 36"/>
                <a:gd name="T7" fmla="*/ 33 h 33"/>
                <a:gd name="T8" fmla="*/ 3 w 36"/>
                <a:gd name="T9" fmla="*/ 4 h 33"/>
                <a:gd name="T10" fmla="*/ 34 w 36"/>
                <a:gd name="T11" fmla="*/ 30 h 33"/>
                <a:gd name="T12" fmla="*/ 34 w 36"/>
                <a:gd name="T13" fmla="*/ 2 h 33"/>
                <a:gd name="T14" fmla="*/ 3 w 36"/>
                <a:gd name="T15" fmla="*/ 4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3">
                  <a:moveTo>
                    <a:pt x="36" y="33"/>
                  </a:moveTo>
                  <a:lnTo>
                    <a:pt x="0" y="2"/>
                  </a:lnTo>
                  <a:lnTo>
                    <a:pt x="34" y="0"/>
                  </a:lnTo>
                  <a:lnTo>
                    <a:pt x="36" y="33"/>
                  </a:lnTo>
                  <a:close/>
                  <a:moveTo>
                    <a:pt x="3" y="4"/>
                  </a:moveTo>
                  <a:lnTo>
                    <a:pt x="34" y="30"/>
                  </a:lnTo>
                  <a:lnTo>
                    <a:pt x="34" y="2"/>
                  </a:lnTo>
                  <a:lnTo>
                    <a:pt x="3" y="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16">
              <a:extLst>
                <a:ext uri="{FF2B5EF4-FFF2-40B4-BE49-F238E27FC236}">
                  <a16:creationId xmlns:a16="http://schemas.microsoft.com/office/drawing/2014/main" id="{63260632-D8E5-427F-AEB6-3D2CC83AD875}"/>
                </a:ext>
              </a:extLst>
            </p:cNvPr>
            <p:cNvSpPr>
              <a:spLocks noEditPoints="1"/>
            </p:cNvSpPr>
            <p:nvPr/>
          </p:nvSpPr>
          <p:spPr bwMode="auto">
            <a:xfrm>
              <a:off x="5980" y="2545"/>
              <a:ext cx="28" cy="29"/>
            </a:xfrm>
            <a:custGeom>
              <a:avLst/>
              <a:gdLst>
                <a:gd name="T0" fmla="*/ 28 w 28"/>
                <a:gd name="T1" fmla="*/ 29 h 29"/>
                <a:gd name="T2" fmla="*/ 0 w 28"/>
                <a:gd name="T3" fmla="*/ 2 h 29"/>
                <a:gd name="T4" fmla="*/ 28 w 28"/>
                <a:gd name="T5" fmla="*/ 0 h 29"/>
                <a:gd name="T6" fmla="*/ 28 w 28"/>
                <a:gd name="T7" fmla="*/ 29 h 29"/>
                <a:gd name="T8" fmla="*/ 2 w 28"/>
                <a:gd name="T9" fmla="*/ 2 h 29"/>
                <a:gd name="T10" fmla="*/ 28 w 28"/>
                <a:gd name="T11" fmla="*/ 26 h 29"/>
                <a:gd name="T12" fmla="*/ 26 w 28"/>
                <a:gd name="T13" fmla="*/ 2 h 29"/>
                <a:gd name="T14" fmla="*/ 2 w 28"/>
                <a:gd name="T15" fmla="*/ 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9">
                  <a:moveTo>
                    <a:pt x="28" y="29"/>
                  </a:moveTo>
                  <a:lnTo>
                    <a:pt x="0" y="2"/>
                  </a:lnTo>
                  <a:lnTo>
                    <a:pt x="28" y="0"/>
                  </a:lnTo>
                  <a:lnTo>
                    <a:pt x="28" y="29"/>
                  </a:lnTo>
                  <a:close/>
                  <a:moveTo>
                    <a:pt x="2" y="2"/>
                  </a:moveTo>
                  <a:lnTo>
                    <a:pt x="28" y="26"/>
                  </a:lnTo>
                  <a:lnTo>
                    <a:pt x="26" y="2"/>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17">
              <a:extLst>
                <a:ext uri="{FF2B5EF4-FFF2-40B4-BE49-F238E27FC236}">
                  <a16:creationId xmlns:a16="http://schemas.microsoft.com/office/drawing/2014/main" id="{E1A9BFDF-9245-4F4A-BD5F-CC217A7A4DA0}"/>
                </a:ext>
              </a:extLst>
            </p:cNvPr>
            <p:cNvSpPr>
              <a:spLocks noEditPoints="1"/>
            </p:cNvSpPr>
            <p:nvPr/>
          </p:nvSpPr>
          <p:spPr bwMode="auto">
            <a:xfrm>
              <a:off x="5939" y="2595"/>
              <a:ext cx="26" cy="28"/>
            </a:xfrm>
            <a:custGeom>
              <a:avLst/>
              <a:gdLst>
                <a:gd name="T0" fmla="*/ 10 w 26"/>
                <a:gd name="T1" fmla="*/ 28 h 28"/>
                <a:gd name="T2" fmla="*/ 0 w 26"/>
                <a:gd name="T3" fmla="*/ 21 h 28"/>
                <a:gd name="T4" fmla="*/ 17 w 26"/>
                <a:gd name="T5" fmla="*/ 0 h 28"/>
                <a:gd name="T6" fmla="*/ 26 w 26"/>
                <a:gd name="T7" fmla="*/ 9 h 28"/>
                <a:gd name="T8" fmla="*/ 10 w 26"/>
                <a:gd name="T9" fmla="*/ 28 h 28"/>
                <a:gd name="T10" fmla="*/ 0 w 26"/>
                <a:gd name="T11" fmla="*/ 21 h 28"/>
                <a:gd name="T12" fmla="*/ 10 w 26"/>
                <a:gd name="T13" fmla="*/ 28 h 28"/>
                <a:gd name="T14" fmla="*/ 26 w 26"/>
                <a:gd name="T15" fmla="*/ 9 h 28"/>
                <a:gd name="T16" fmla="*/ 17 w 26"/>
                <a:gd name="T17" fmla="*/ 2 h 28"/>
                <a:gd name="T18" fmla="*/ 0 w 26"/>
                <a:gd name="T1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8">
                  <a:moveTo>
                    <a:pt x="10" y="28"/>
                  </a:moveTo>
                  <a:lnTo>
                    <a:pt x="0" y="21"/>
                  </a:lnTo>
                  <a:lnTo>
                    <a:pt x="17" y="0"/>
                  </a:lnTo>
                  <a:lnTo>
                    <a:pt x="26" y="9"/>
                  </a:lnTo>
                  <a:lnTo>
                    <a:pt x="10" y="28"/>
                  </a:lnTo>
                  <a:close/>
                  <a:moveTo>
                    <a:pt x="0" y="21"/>
                  </a:moveTo>
                  <a:lnTo>
                    <a:pt x="10" y="28"/>
                  </a:lnTo>
                  <a:lnTo>
                    <a:pt x="26" y="9"/>
                  </a:lnTo>
                  <a:lnTo>
                    <a:pt x="17" y="2"/>
                  </a:lnTo>
                  <a:lnTo>
                    <a:pt x="0" y="2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18">
              <a:extLst>
                <a:ext uri="{FF2B5EF4-FFF2-40B4-BE49-F238E27FC236}">
                  <a16:creationId xmlns:a16="http://schemas.microsoft.com/office/drawing/2014/main" id="{C631287C-BFAA-4F94-86EF-73CE1CC7F4F2}"/>
                </a:ext>
              </a:extLst>
            </p:cNvPr>
            <p:cNvSpPr>
              <a:spLocks noEditPoints="1"/>
            </p:cNvSpPr>
            <p:nvPr/>
          </p:nvSpPr>
          <p:spPr bwMode="auto">
            <a:xfrm>
              <a:off x="5686" y="2581"/>
              <a:ext cx="53" cy="50"/>
            </a:xfrm>
            <a:custGeom>
              <a:avLst/>
              <a:gdLst>
                <a:gd name="T0" fmla="*/ 53 w 53"/>
                <a:gd name="T1" fmla="*/ 50 h 50"/>
                <a:gd name="T2" fmla="*/ 0 w 53"/>
                <a:gd name="T3" fmla="*/ 2 h 50"/>
                <a:gd name="T4" fmla="*/ 50 w 53"/>
                <a:gd name="T5" fmla="*/ 0 h 50"/>
                <a:gd name="T6" fmla="*/ 53 w 53"/>
                <a:gd name="T7" fmla="*/ 50 h 50"/>
                <a:gd name="T8" fmla="*/ 2 w 53"/>
                <a:gd name="T9" fmla="*/ 2 h 50"/>
                <a:gd name="T10" fmla="*/ 53 w 53"/>
                <a:gd name="T11" fmla="*/ 50 h 50"/>
                <a:gd name="T12" fmla="*/ 50 w 53"/>
                <a:gd name="T13" fmla="*/ 0 h 50"/>
                <a:gd name="T14" fmla="*/ 2 w 53"/>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50">
                  <a:moveTo>
                    <a:pt x="53" y="50"/>
                  </a:moveTo>
                  <a:lnTo>
                    <a:pt x="0" y="2"/>
                  </a:lnTo>
                  <a:lnTo>
                    <a:pt x="50" y="0"/>
                  </a:lnTo>
                  <a:lnTo>
                    <a:pt x="53" y="50"/>
                  </a:lnTo>
                  <a:close/>
                  <a:moveTo>
                    <a:pt x="2" y="2"/>
                  </a:moveTo>
                  <a:lnTo>
                    <a:pt x="53" y="50"/>
                  </a:lnTo>
                  <a:lnTo>
                    <a:pt x="50"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19">
              <a:extLst>
                <a:ext uri="{FF2B5EF4-FFF2-40B4-BE49-F238E27FC236}">
                  <a16:creationId xmlns:a16="http://schemas.microsoft.com/office/drawing/2014/main" id="{16EEFA88-DDD9-44C4-968C-A4C1E1811DF6}"/>
                </a:ext>
              </a:extLst>
            </p:cNvPr>
            <p:cNvSpPr>
              <a:spLocks noEditPoints="1"/>
            </p:cNvSpPr>
            <p:nvPr/>
          </p:nvSpPr>
          <p:spPr bwMode="auto">
            <a:xfrm>
              <a:off x="5705" y="2571"/>
              <a:ext cx="41" cy="41"/>
            </a:xfrm>
            <a:custGeom>
              <a:avLst/>
              <a:gdLst>
                <a:gd name="T0" fmla="*/ 41 w 41"/>
                <a:gd name="T1" fmla="*/ 41 h 41"/>
                <a:gd name="T2" fmla="*/ 0 w 41"/>
                <a:gd name="T3" fmla="*/ 3 h 41"/>
                <a:gd name="T4" fmla="*/ 38 w 41"/>
                <a:gd name="T5" fmla="*/ 0 h 41"/>
                <a:gd name="T6" fmla="*/ 41 w 41"/>
                <a:gd name="T7" fmla="*/ 41 h 41"/>
                <a:gd name="T8" fmla="*/ 2 w 41"/>
                <a:gd name="T9" fmla="*/ 5 h 41"/>
                <a:gd name="T10" fmla="*/ 41 w 41"/>
                <a:gd name="T11" fmla="*/ 38 h 41"/>
                <a:gd name="T12" fmla="*/ 38 w 41"/>
                <a:gd name="T13" fmla="*/ 3 h 41"/>
                <a:gd name="T14" fmla="*/ 2 w 41"/>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41">
                  <a:moveTo>
                    <a:pt x="41" y="41"/>
                  </a:moveTo>
                  <a:lnTo>
                    <a:pt x="0" y="3"/>
                  </a:lnTo>
                  <a:lnTo>
                    <a:pt x="38" y="0"/>
                  </a:lnTo>
                  <a:lnTo>
                    <a:pt x="41" y="41"/>
                  </a:lnTo>
                  <a:close/>
                  <a:moveTo>
                    <a:pt x="2" y="5"/>
                  </a:moveTo>
                  <a:lnTo>
                    <a:pt x="41" y="38"/>
                  </a:lnTo>
                  <a:lnTo>
                    <a:pt x="38" y="3"/>
                  </a:lnTo>
                  <a:lnTo>
                    <a:pt x="2"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620">
              <a:extLst>
                <a:ext uri="{FF2B5EF4-FFF2-40B4-BE49-F238E27FC236}">
                  <a16:creationId xmlns:a16="http://schemas.microsoft.com/office/drawing/2014/main" id="{F545286C-4A2B-4A28-80C2-67E561022061}"/>
                </a:ext>
              </a:extLst>
            </p:cNvPr>
            <p:cNvSpPr>
              <a:spLocks noEditPoints="1"/>
            </p:cNvSpPr>
            <p:nvPr/>
          </p:nvSpPr>
          <p:spPr bwMode="auto">
            <a:xfrm>
              <a:off x="5724" y="2564"/>
              <a:ext cx="29" cy="26"/>
            </a:xfrm>
            <a:custGeom>
              <a:avLst/>
              <a:gdLst>
                <a:gd name="T0" fmla="*/ 29 w 29"/>
                <a:gd name="T1" fmla="*/ 26 h 26"/>
                <a:gd name="T2" fmla="*/ 0 w 29"/>
                <a:gd name="T3" fmla="*/ 2 h 26"/>
                <a:gd name="T4" fmla="*/ 26 w 29"/>
                <a:gd name="T5" fmla="*/ 0 h 26"/>
                <a:gd name="T6" fmla="*/ 29 w 29"/>
                <a:gd name="T7" fmla="*/ 26 h 26"/>
                <a:gd name="T8" fmla="*/ 3 w 29"/>
                <a:gd name="T9" fmla="*/ 2 h 26"/>
                <a:gd name="T10" fmla="*/ 29 w 29"/>
                <a:gd name="T11" fmla="*/ 24 h 26"/>
                <a:gd name="T12" fmla="*/ 26 w 29"/>
                <a:gd name="T13" fmla="*/ 0 h 26"/>
                <a:gd name="T14" fmla="*/ 3 w 29"/>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6">
                  <a:moveTo>
                    <a:pt x="29" y="26"/>
                  </a:moveTo>
                  <a:lnTo>
                    <a:pt x="0" y="2"/>
                  </a:lnTo>
                  <a:lnTo>
                    <a:pt x="26" y="0"/>
                  </a:lnTo>
                  <a:lnTo>
                    <a:pt x="29" y="26"/>
                  </a:lnTo>
                  <a:close/>
                  <a:moveTo>
                    <a:pt x="3" y="2"/>
                  </a:moveTo>
                  <a:lnTo>
                    <a:pt x="29" y="24"/>
                  </a:lnTo>
                  <a:lnTo>
                    <a:pt x="26"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21">
              <a:extLst>
                <a:ext uri="{FF2B5EF4-FFF2-40B4-BE49-F238E27FC236}">
                  <a16:creationId xmlns:a16="http://schemas.microsoft.com/office/drawing/2014/main" id="{042FF840-55D8-4800-984C-7652C1D89855}"/>
                </a:ext>
              </a:extLst>
            </p:cNvPr>
            <p:cNvSpPr>
              <a:spLocks noEditPoints="1"/>
            </p:cNvSpPr>
            <p:nvPr/>
          </p:nvSpPr>
          <p:spPr bwMode="auto">
            <a:xfrm>
              <a:off x="5736" y="2557"/>
              <a:ext cx="24" cy="21"/>
            </a:xfrm>
            <a:custGeom>
              <a:avLst/>
              <a:gdLst>
                <a:gd name="T0" fmla="*/ 24 w 24"/>
                <a:gd name="T1" fmla="*/ 21 h 21"/>
                <a:gd name="T2" fmla="*/ 0 w 24"/>
                <a:gd name="T3" fmla="*/ 0 h 21"/>
                <a:gd name="T4" fmla="*/ 22 w 24"/>
                <a:gd name="T5" fmla="*/ 0 h 21"/>
                <a:gd name="T6" fmla="*/ 24 w 24"/>
                <a:gd name="T7" fmla="*/ 21 h 21"/>
                <a:gd name="T8" fmla="*/ 3 w 24"/>
                <a:gd name="T9" fmla="*/ 2 h 21"/>
                <a:gd name="T10" fmla="*/ 22 w 24"/>
                <a:gd name="T11" fmla="*/ 21 h 21"/>
                <a:gd name="T12" fmla="*/ 22 w 24"/>
                <a:gd name="T13" fmla="*/ 0 h 21"/>
                <a:gd name="T14" fmla="*/ 3 w 24"/>
                <a:gd name="T15" fmla="*/ 2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1">
                  <a:moveTo>
                    <a:pt x="24" y="21"/>
                  </a:moveTo>
                  <a:lnTo>
                    <a:pt x="0" y="0"/>
                  </a:lnTo>
                  <a:lnTo>
                    <a:pt x="22" y="0"/>
                  </a:lnTo>
                  <a:lnTo>
                    <a:pt x="24" y="21"/>
                  </a:lnTo>
                  <a:close/>
                  <a:moveTo>
                    <a:pt x="3" y="2"/>
                  </a:moveTo>
                  <a:lnTo>
                    <a:pt x="22" y="21"/>
                  </a:lnTo>
                  <a:lnTo>
                    <a:pt x="22"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622">
              <a:extLst>
                <a:ext uri="{FF2B5EF4-FFF2-40B4-BE49-F238E27FC236}">
                  <a16:creationId xmlns:a16="http://schemas.microsoft.com/office/drawing/2014/main" id="{946FC016-E87D-48C7-BDA0-C712585C098C}"/>
                </a:ext>
              </a:extLst>
            </p:cNvPr>
            <p:cNvSpPr>
              <a:spLocks noEditPoints="1"/>
            </p:cNvSpPr>
            <p:nvPr/>
          </p:nvSpPr>
          <p:spPr bwMode="auto">
            <a:xfrm>
              <a:off x="5703" y="2597"/>
              <a:ext cx="21" cy="24"/>
            </a:xfrm>
            <a:custGeom>
              <a:avLst/>
              <a:gdLst>
                <a:gd name="T0" fmla="*/ 7 w 21"/>
                <a:gd name="T1" fmla="*/ 24 h 24"/>
                <a:gd name="T2" fmla="*/ 0 w 21"/>
                <a:gd name="T3" fmla="*/ 17 h 24"/>
                <a:gd name="T4" fmla="*/ 14 w 21"/>
                <a:gd name="T5" fmla="*/ 0 h 24"/>
                <a:gd name="T6" fmla="*/ 21 w 21"/>
                <a:gd name="T7" fmla="*/ 7 h 24"/>
                <a:gd name="T8" fmla="*/ 7 w 21"/>
                <a:gd name="T9" fmla="*/ 24 h 24"/>
                <a:gd name="T10" fmla="*/ 0 w 21"/>
                <a:gd name="T11" fmla="*/ 15 h 24"/>
                <a:gd name="T12" fmla="*/ 7 w 21"/>
                <a:gd name="T13" fmla="*/ 22 h 24"/>
                <a:gd name="T14" fmla="*/ 21 w 21"/>
                <a:gd name="T15" fmla="*/ 7 h 24"/>
                <a:gd name="T16" fmla="*/ 14 w 21"/>
                <a:gd name="T17" fmla="*/ 0 h 24"/>
                <a:gd name="T18" fmla="*/ 0 w 21"/>
                <a:gd name="T19"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4">
                  <a:moveTo>
                    <a:pt x="7" y="24"/>
                  </a:moveTo>
                  <a:lnTo>
                    <a:pt x="0" y="17"/>
                  </a:lnTo>
                  <a:lnTo>
                    <a:pt x="14" y="0"/>
                  </a:lnTo>
                  <a:lnTo>
                    <a:pt x="21" y="7"/>
                  </a:lnTo>
                  <a:lnTo>
                    <a:pt x="7" y="24"/>
                  </a:lnTo>
                  <a:close/>
                  <a:moveTo>
                    <a:pt x="0" y="15"/>
                  </a:moveTo>
                  <a:lnTo>
                    <a:pt x="7" y="22"/>
                  </a:lnTo>
                  <a:lnTo>
                    <a:pt x="21" y="7"/>
                  </a:lnTo>
                  <a:lnTo>
                    <a:pt x="14" y="0"/>
                  </a:lnTo>
                  <a:lnTo>
                    <a:pt x="0" y="1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623">
              <a:extLst>
                <a:ext uri="{FF2B5EF4-FFF2-40B4-BE49-F238E27FC236}">
                  <a16:creationId xmlns:a16="http://schemas.microsoft.com/office/drawing/2014/main" id="{841B5400-A468-4413-A89A-0BCC59D1395B}"/>
                </a:ext>
              </a:extLst>
            </p:cNvPr>
            <p:cNvSpPr>
              <a:spLocks noEditPoints="1"/>
            </p:cNvSpPr>
            <p:nvPr/>
          </p:nvSpPr>
          <p:spPr bwMode="auto">
            <a:xfrm>
              <a:off x="5669" y="2419"/>
              <a:ext cx="55" cy="52"/>
            </a:xfrm>
            <a:custGeom>
              <a:avLst/>
              <a:gdLst>
                <a:gd name="T0" fmla="*/ 55 w 55"/>
                <a:gd name="T1" fmla="*/ 52 h 52"/>
                <a:gd name="T2" fmla="*/ 0 w 55"/>
                <a:gd name="T3" fmla="*/ 2 h 52"/>
                <a:gd name="T4" fmla="*/ 53 w 55"/>
                <a:gd name="T5" fmla="*/ 0 h 52"/>
                <a:gd name="T6" fmla="*/ 55 w 55"/>
                <a:gd name="T7" fmla="*/ 52 h 52"/>
                <a:gd name="T8" fmla="*/ 3 w 55"/>
                <a:gd name="T9" fmla="*/ 5 h 52"/>
                <a:gd name="T10" fmla="*/ 55 w 55"/>
                <a:gd name="T11" fmla="*/ 50 h 52"/>
                <a:gd name="T12" fmla="*/ 53 w 55"/>
                <a:gd name="T13" fmla="*/ 0 h 52"/>
                <a:gd name="T14" fmla="*/ 3 w 55"/>
                <a:gd name="T15" fmla="*/ 5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2">
                  <a:moveTo>
                    <a:pt x="55" y="52"/>
                  </a:moveTo>
                  <a:lnTo>
                    <a:pt x="0" y="2"/>
                  </a:lnTo>
                  <a:lnTo>
                    <a:pt x="53" y="0"/>
                  </a:lnTo>
                  <a:lnTo>
                    <a:pt x="55" y="52"/>
                  </a:lnTo>
                  <a:close/>
                  <a:moveTo>
                    <a:pt x="3" y="5"/>
                  </a:moveTo>
                  <a:lnTo>
                    <a:pt x="55" y="50"/>
                  </a:lnTo>
                  <a:lnTo>
                    <a:pt x="53" y="0"/>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624">
              <a:extLst>
                <a:ext uri="{FF2B5EF4-FFF2-40B4-BE49-F238E27FC236}">
                  <a16:creationId xmlns:a16="http://schemas.microsoft.com/office/drawing/2014/main" id="{A3386152-401C-40BE-B223-CB567B1BE623}"/>
                </a:ext>
              </a:extLst>
            </p:cNvPr>
            <p:cNvSpPr>
              <a:spLocks noEditPoints="1"/>
            </p:cNvSpPr>
            <p:nvPr/>
          </p:nvSpPr>
          <p:spPr bwMode="auto">
            <a:xfrm>
              <a:off x="5688" y="2409"/>
              <a:ext cx="43" cy="41"/>
            </a:xfrm>
            <a:custGeom>
              <a:avLst/>
              <a:gdLst>
                <a:gd name="T0" fmla="*/ 43 w 43"/>
                <a:gd name="T1" fmla="*/ 41 h 41"/>
                <a:gd name="T2" fmla="*/ 0 w 43"/>
                <a:gd name="T3" fmla="*/ 5 h 41"/>
                <a:gd name="T4" fmla="*/ 41 w 43"/>
                <a:gd name="T5" fmla="*/ 0 h 41"/>
                <a:gd name="T6" fmla="*/ 43 w 43"/>
                <a:gd name="T7" fmla="*/ 41 h 41"/>
                <a:gd name="T8" fmla="*/ 3 w 43"/>
                <a:gd name="T9" fmla="*/ 5 h 41"/>
                <a:gd name="T10" fmla="*/ 41 w 43"/>
                <a:gd name="T11" fmla="*/ 38 h 41"/>
                <a:gd name="T12" fmla="*/ 41 w 43"/>
                <a:gd name="T13" fmla="*/ 3 h 41"/>
                <a:gd name="T14" fmla="*/ 3 w 43"/>
                <a:gd name="T15" fmla="*/ 5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1">
                  <a:moveTo>
                    <a:pt x="43" y="41"/>
                  </a:moveTo>
                  <a:lnTo>
                    <a:pt x="0" y="5"/>
                  </a:lnTo>
                  <a:lnTo>
                    <a:pt x="41" y="0"/>
                  </a:lnTo>
                  <a:lnTo>
                    <a:pt x="43" y="41"/>
                  </a:lnTo>
                  <a:close/>
                  <a:moveTo>
                    <a:pt x="3" y="5"/>
                  </a:moveTo>
                  <a:lnTo>
                    <a:pt x="41" y="38"/>
                  </a:lnTo>
                  <a:lnTo>
                    <a:pt x="41" y="3"/>
                  </a:lnTo>
                  <a:lnTo>
                    <a:pt x="3" y="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625">
              <a:extLst>
                <a:ext uri="{FF2B5EF4-FFF2-40B4-BE49-F238E27FC236}">
                  <a16:creationId xmlns:a16="http://schemas.microsoft.com/office/drawing/2014/main" id="{7D3FF6F4-1D02-4007-BEAD-A8BDEF78F2C4}"/>
                </a:ext>
              </a:extLst>
            </p:cNvPr>
            <p:cNvSpPr>
              <a:spLocks noEditPoints="1"/>
            </p:cNvSpPr>
            <p:nvPr/>
          </p:nvSpPr>
          <p:spPr bwMode="auto">
            <a:xfrm>
              <a:off x="5710" y="2402"/>
              <a:ext cx="26" cy="26"/>
            </a:xfrm>
            <a:custGeom>
              <a:avLst/>
              <a:gdLst>
                <a:gd name="T0" fmla="*/ 26 w 26"/>
                <a:gd name="T1" fmla="*/ 26 h 26"/>
                <a:gd name="T2" fmla="*/ 0 w 26"/>
                <a:gd name="T3" fmla="*/ 3 h 26"/>
                <a:gd name="T4" fmla="*/ 26 w 26"/>
                <a:gd name="T5" fmla="*/ 0 h 26"/>
                <a:gd name="T6" fmla="*/ 26 w 26"/>
                <a:gd name="T7" fmla="*/ 26 h 26"/>
                <a:gd name="T8" fmla="*/ 2 w 26"/>
                <a:gd name="T9" fmla="*/ 3 h 26"/>
                <a:gd name="T10" fmla="*/ 26 w 26"/>
                <a:gd name="T11" fmla="*/ 26 h 26"/>
                <a:gd name="T12" fmla="*/ 26 w 26"/>
                <a:gd name="T13" fmla="*/ 3 h 26"/>
                <a:gd name="T14" fmla="*/ 2 w 26"/>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3"/>
                  </a:lnTo>
                  <a:lnTo>
                    <a:pt x="26" y="0"/>
                  </a:lnTo>
                  <a:lnTo>
                    <a:pt x="26" y="26"/>
                  </a:lnTo>
                  <a:close/>
                  <a:moveTo>
                    <a:pt x="2" y="3"/>
                  </a:moveTo>
                  <a:lnTo>
                    <a:pt x="26" y="26"/>
                  </a:lnTo>
                  <a:lnTo>
                    <a:pt x="26" y="3"/>
                  </a:lnTo>
                  <a:lnTo>
                    <a:pt x="2"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626">
              <a:extLst>
                <a:ext uri="{FF2B5EF4-FFF2-40B4-BE49-F238E27FC236}">
                  <a16:creationId xmlns:a16="http://schemas.microsoft.com/office/drawing/2014/main" id="{B8258816-17E1-4D8F-8D26-DA538630EC85}"/>
                </a:ext>
              </a:extLst>
            </p:cNvPr>
            <p:cNvSpPr>
              <a:spLocks noEditPoints="1"/>
            </p:cNvSpPr>
            <p:nvPr/>
          </p:nvSpPr>
          <p:spPr bwMode="auto">
            <a:xfrm>
              <a:off x="5719" y="2395"/>
              <a:ext cx="24" cy="24"/>
            </a:xfrm>
            <a:custGeom>
              <a:avLst/>
              <a:gdLst>
                <a:gd name="T0" fmla="*/ 24 w 24"/>
                <a:gd name="T1" fmla="*/ 24 h 24"/>
                <a:gd name="T2" fmla="*/ 0 w 24"/>
                <a:gd name="T3" fmla="*/ 3 h 24"/>
                <a:gd name="T4" fmla="*/ 24 w 24"/>
                <a:gd name="T5" fmla="*/ 0 h 24"/>
                <a:gd name="T6" fmla="*/ 24 w 24"/>
                <a:gd name="T7" fmla="*/ 24 h 24"/>
                <a:gd name="T8" fmla="*/ 3 w 24"/>
                <a:gd name="T9" fmla="*/ 3 h 24"/>
                <a:gd name="T10" fmla="*/ 24 w 24"/>
                <a:gd name="T11" fmla="*/ 22 h 24"/>
                <a:gd name="T12" fmla="*/ 24 w 24"/>
                <a:gd name="T13" fmla="*/ 0 h 24"/>
                <a:gd name="T14" fmla="*/ 3 w 24"/>
                <a:gd name="T15" fmla="*/ 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4">
                  <a:moveTo>
                    <a:pt x="24" y="24"/>
                  </a:moveTo>
                  <a:lnTo>
                    <a:pt x="0" y="3"/>
                  </a:lnTo>
                  <a:lnTo>
                    <a:pt x="24" y="0"/>
                  </a:lnTo>
                  <a:lnTo>
                    <a:pt x="24" y="24"/>
                  </a:lnTo>
                  <a:close/>
                  <a:moveTo>
                    <a:pt x="3" y="3"/>
                  </a:moveTo>
                  <a:lnTo>
                    <a:pt x="24" y="22"/>
                  </a:lnTo>
                  <a:lnTo>
                    <a:pt x="24" y="0"/>
                  </a:lnTo>
                  <a:lnTo>
                    <a:pt x="3"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627">
              <a:extLst>
                <a:ext uri="{FF2B5EF4-FFF2-40B4-BE49-F238E27FC236}">
                  <a16:creationId xmlns:a16="http://schemas.microsoft.com/office/drawing/2014/main" id="{8524AC02-2527-4B6E-AE50-0816917F9707}"/>
                </a:ext>
              </a:extLst>
            </p:cNvPr>
            <p:cNvSpPr>
              <a:spLocks noEditPoints="1"/>
            </p:cNvSpPr>
            <p:nvPr/>
          </p:nvSpPr>
          <p:spPr bwMode="auto">
            <a:xfrm>
              <a:off x="5686" y="2436"/>
              <a:ext cx="24" cy="23"/>
            </a:xfrm>
            <a:custGeom>
              <a:avLst/>
              <a:gdLst>
                <a:gd name="T0" fmla="*/ 10 w 24"/>
                <a:gd name="T1" fmla="*/ 23 h 23"/>
                <a:gd name="T2" fmla="*/ 0 w 24"/>
                <a:gd name="T3" fmla="*/ 16 h 23"/>
                <a:gd name="T4" fmla="*/ 17 w 24"/>
                <a:gd name="T5" fmla="*/ 0 h 23"/>
                <a:gd name="T6" fmla="*/ 24 w 24"/>
                <a:gd name="T7" fmla="*/ 7 h 23"/>
                <a:gd name="T8" fmla="*/ 10 w 24"/>
                <a:gd name="T9" fmla="*/ 23 h 23"/>
                <a:gd name="T10" fmla="*/ 2 w 24"/>
                <a:gd name="T11" fmla="*/ 16 h 23"/>
                <a:gd name="T12" fmla="*/ 10 w 24"/>
                <a:gd name="T13" fmla="*/ 21 h 23"/>
                <a:gd name="T14" fmla="*/ 21 w 24"/>
                <a:gd name="T15" fmla="*/ 7 h 23"/>
                <a:gd name="T16" fmla="*/ 17 w 24"/>
                <a:gd name="T17" fmla="*/ 0 h 23"/>
                <a:gd name="T18" fmla="*/ 2 w 24"/>
                <a:gd name="T1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3">
                  <a:moveTo>
                    <a:pt x="10" y="23"/>
                  </a:moveTo>
                  <a:lnTo>
                    <a:pt x="0" y="16"/>
                  </a:lnTo>
                  <a:lnTo>
                    <a:pt x="17" y="0"/>
                  </a:lnTo>
                  <a:lnTo>
                    <a:pt x="24" y="7"/>
                  </a:lnTo>
                  <a:lnTo>
                    <a:pt x="10" y="23"/>
                  </a:lnTo>
                  <a:close/>
                  <a:moveTo>
                    <a:pt x="2" y="16"/>
                  </a:moveTo>
                  <a:lnTo>
                    <a:pt x="10" y="21"/>
                  </a:lnTo>
                  <a:lnTo>
                    <a:pt x="21" y="7"/>
                  </a:lnTo>
                  <a:lnTo>
                    <a:pt x="17" y="0"/>
                  </a:lnTo>
                  <a:lnTo>
                    <a:pt x="2" y="1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28">
              <a:extLst>
                <a:ext uri="{FF2B5EF4-FFF2-40B4-BE49-F238E27FC236}">
                  <a16:creationId xmlns:a16="http://schemas.microsoft.com/office/drawing/2014/main" id="{FA0C977F-2BAF-4751-BD06-7581715CDBE3}"/>
                </a:ext>
              </a:extLst>
            </p:cNvPr>
            <p:cNvSpPr>
              <a:spLocks noEditPoints="1"/>
            </p:cNvSpPr>
            <p:nvPr/>
          </p:nvSpPr>
          <p:spPr bwMode="auto">
            <a:xfrm>
              <a:off x="5419" y="2474"/>
              <a:ext cx="55" cy="50"/>
            </a:xfrm>
            <a:custGeom>
              <a:avLst/>
              <a:gdLst>
                <a:gd name="T0" fmla="*/ 55 w 55"/>
                <a:gd name="T1" fmla="*/ 50 h 50"/>
                <a:gd name="T2" fmla="*/ 0 w 55"/>
                <a:gd name="T3" fmla="*/ 2 h 50"/>
                <a:gd name="T4" fmla="*/ 52 w 55"/>
                <a:gd name="T5" fmla="*/ 0 h 50"/>
                <a:gd name="T6" fmla="*/ 55 w 55"/>
                <a:gd name="T7" fmla="*/ 50 h 50"/>
                <a:gd name="T8" fmla="*/ 2 w 55"/>
                <a:gd name="T9" fmla="*/ 2 h 50"/>
                <a:gd name="T10" fmla="*/ 55 w 55"/>
                <a:gd name="T11" fmla="*/ 47 h 50"/>
                <a:gd name="T12" fmla="*/ 52 w 55"/>
                <a:gd name="T13" fmla="*/ 0 h 50"/>
                <a:gd name="T14" fmla="*/ 2 w 55"/>
                <a:gd name="T15" fmla="*/ 2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5" y="50"/>
                  </a:moveTo>
                  <a:lnTo>
                    <a:pt x="0" y="2"/>
                  </a:lnTo>
                  <a:lnTo>
                    <a:pt x="52" y="0"/>
                  </a:lnTo>
                  <a:lnTo>
                    <a:pt x="55" y="50"/>
                  </a:lnTo>
                  <a:close/>
                  <a:moveTo>
                    <a:pt x="2" y="2"/>
                  </a:moveTo>
                  <a:lnTo>
                    <a:pt x="55" y="47"/>
                  </a:lnTo>
                  <a:lnTo>
                    <a:pt x="52"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29">
              <a:extLst>
                <a:ext uri="{FF2B5EF4-FFF2-40B4-BE49-F238E27FC236}">
                  <a16:creationId xmlns:a16="http://schemas.microsoft.com/office/drawing/2014/main" id="{FBC4A10F-B4D4-4B82-B4E9-8AE2AB46B61A}"/>
                </a:ext>
              </a:extLst>
            </p:cNvPr>
            <p:cNvSpPr>
              <a:spLocks noEditPoints="1"/>
            </p:cNvSpPr>
            <p:nvPr/>
          </p:nvSpPr>
          <p:spPr bwMode="auto">
            <a:xfrm>
              <a:off x="5438" y="2464"/>
              <a:ext cx="43" cy="41"/>
            </a:xfrm>
            <a:custGeom>
              <a:avLst/>
              <a:gdLst>
                <a:gd name="T0" fmla="*/ 43 w 43"/>
                <a:gd name="T1" fmla="*/ 41 h 41"/>
                <a:gd name="T2" fmla="*/ 0 w 43"/>
                <a:gd name="T3" fmla="*/ 2 h 41"/>
                <a:gd name="T4" fmla="*/ 40 w 43"/>
                <a:gd name="T5" fmla="*/ 0 h 41"/>
                <a:gd name="T6" fmla="*/ 43 w 43"/>
                <a:gd name="T7" fmla="*/ 41 h 41"/>
                <a:gd name="T8" fmla="*/ 2 w 43"/>
                <a:gd name="T9" fmla="*/ 2 h 41"/>
                <a:gd name="T10" fmla="*/ 40 w 43"/>
                <a:gd name="T11" fmla="*/ 38 h 41"/>
                <a:gd name="T12" fmla="*/ 40 w 43"/>
                <a:gd name="T13" fmla="*/ 0 h 41"/>
                <a:gd name="T14" fmla="*/ 2 w 43"/>
                <a:gd name="T15" fmla="*/ 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1">
                  <a:moveTo>
                    <a:pt x="43" y="41"/>
                  </a:moveTo>
                  <a:lnTo>
                    <a:pt x="0" y="2"/>
                  </a:lnTo>
                  <a:lnTo>
                    <a:pt x="40" y="0"/>
                  </a:lnTo>
                  <a:lnTo>
                    <a:pt x="43" y="41"/>
                  </a:lnTo>
                  <a:close/>
                  <a:moveTo>
                    <a:pt x="2" y="2"/>
                  </a:moveTo>
                  <a:lnTo>
                    <a:pt x="40" y="38"/>
                  </a:lnTo>
                  <a:lnTo>
                    <a:pt x="40" y="0"/>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30">
              <a:extLst>
                <a:ext uri="{FF2B5EF4-FFF2-40B4-BE49-F238E27FC236}">
                  <a16:creationId xmlns:a16="http://schemas.microsoft.com/office/drawing/2014/main" id="{6BB057EA-8A2F-4C5E-884B-365726D528F2}"/>
                </a:ext>
              </a:extLst>
            </p:cNvPr>
            <p:cNvSpPr>
              <a:spLocks noEditPoints="1"/>
            </p:cNvSpPr>
            <p:nvPr/>
          </p:nvSpPr>
          <p:spPr bwMode="auto">
            <a:xfrm>
              <a:off x="5459" y="2457"/>
              <a:ext cx="26" cy="26"/>
            </a:xfrm>
            <a:custGeom>
              <a:avLst/>
              <a:gdLst>
                <a:gd name="T0" fmla="*/ 26 w 26"/>
                <a:gd name="T1" fmla="*/ 26 h 26"/>
                <a:gd name="T2" fmla="*/ 0 w 26"/>
                <a:gd name="T3" fmla="*/ 2 h 26"/>
                <a:gd name="T4" fmla="*/ 26 w 26"/>
                <a:gd name="T5" fmla="*/ 0 h 26"/>
                <a:gd name="T6" fmla="*/ 26 w 26"/>
                <a:gd name="T7" fmla="*/ 26 h 26"/>
                <a:gd name="T8" fmla="*/ 3 w 26"/>
                <a:gd name="T9" fmla="*/ 2 h 26"/>
                <a:gd name="T10" fmla="*/ 26 w 26"/>
                <a:gd name="T11" fmla="*/ 24 h 26"/>
                <a:gd name="T12" fmla="*/ 26 w 26"/>
                <a:gd name="T13" fmla="*/ 0 h 26"/>
                <a:gd name="T14" fmla="*/ 3 w 26"/>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2"/>
                  </a:lnTo>
                  <a:lnTo>
                    <a:pt x="26" y="0"/>
                  </a:lnTo>
                  <a:lnTo>
                    <a:pt x="26" y="26"/>
                  </a:lnTo>
                  <a:close/>
                  <a:moveTo>
                    <a:pt x="3" y="2"/>
                  </a:moveTo>
                  <a:lnTo>
                    <a:pt x="26" y="24"/>
                  </a:lnTo>
                  <a:lnTo>
                    <a:pt x="26" y="0"/>
                  </a:lnTo>
                  <a:lnTo>
                    <a:pt x="3"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631">
              <a:extLst>
                <a:ext uri="{FF2B5EF4-FFF2-40B4-BE49-F238E27FC236}">
                  <a16:creationId xmlns:a16="http://schemas.microsoft.com/office/drawing/2014/main" id="{87A5F069-0FEB-448A-9AA9-5BB6D66945F2}"/>
                </a:ext>
              </a:extLst>
            </p:cNvPr>
            <p:cNvSpPr>
              <a:spLocks noEditPoints="1"/>
            </p:cNvSpPr>
            <p:nvPr/>
          </p:nvSpPr>
          <p:spPr bwMode="auto">
            <a:xfrm>
              <a:off x="5469" y="2450"/>
              <a:ext cx="24" cy="21"/>
            </a:xfrm>
            <a:custGeom>
              <a:avLst/>
              <a:gdLst>
                <a:gd name="T0" fmla="*/ 24 w 24"/>
                <a:gd name="T1" fmla="*/ 21 h 21"/>
                <a:gd name="T2" fmla="*/ 0 w 24"/>
                <a:gd name="T3" fmla="*/ 0 h 21"/>
                <a:gd name="T4" fmla="*/ 24 w 24"/>
                <a:gd name="T5" fmla="*/ 0 h 21"/>
                <a:gd name="T6" fmla="*/ 24 w 24"/>
                <a:gd name="T7" fmla="*/ 21 h 21"/>
                <a:gd name="T8" fmla="*/ 2 w 24"/>
                <a:gd name="T9" fmla="*/ 0 h 21"/>
                <a:gd name="T10" fmla="*/ 24 w 24"/>
                <a:gd name="T11" fmla="*/ 19 h 21"/>
                <a:gd name="T12" fmla="*/ 24 w 24"/>
                <a:gd name="T13" fmla="*/ 0 h 21"/>
                <a:gd name="T14" fmla="*/ 2 w 24"/>
                <a:gd name="T15" fmla="*/ 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1">
                  <a:moveTo>
                    <a:pt x="24" y="21"/>
                  </a:moveTo>
                  <a:lnTo>
                    <a:pt x="0" y="0"/>
                  </a:lnTo>
                  <a:lnTo>
                    <a:pt x="24" y="0"/>
                  </a:lnTo>
                  <a:lnTo>
                    <a:pt x="24" y="21"/>
                  </a:lnTo>
                  <a:close/>
                  <a:moveTo>
                    <a:pt x="2" y="0"/>
                  </a:moveTo>
                  <a:lnTo>
                    <a:pt x="24" y="19"/>
                  </a:lnTo>
                  <a:lnTo>
                    <a:pt x="24" y="0"/>
                  </a:lnTo>
                  <a:lnTo>
                    <a:pt x="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632">
              <a:extLst>
                <a:ext uri="{FF2B5EF4-FFF2-40B4-BE49-F238E27FC236}">
                  <a16:creationId xmlns:a16="http://schemas.microsoft.com/office/drawing/2014/main" id="{420A3C21-AAB3-4C0D-BB73-2FD2D664A316}"/>
                </a:ext>
              </a:extLst>
            </p:cNvPr>
            <p:cNvSpPr>
              <a:spLocks noEditPoints="1"/>
            </p:cNvSpPr>
            <p:nvPr/>
          </p:nvSpPr>
          <p:spPr bwMode="auto">
            <a:xfrm>
              <a:off x="5435" y="2488"/>
              <a:ext cx="24" cy="24"/>
            </a:xfrm>
            <a:custGeom>
              <a:avLst/>
              <a:gdLst>
                <a:gd name="T0" fmla="*/ 10 w 24"/>
                <a:gd name="T1" fmla="*/ 24 h 24"/>
                <a:gd name="T2" fmla="*/ 0 w 24"/>
                <a:gd name="T3" fmla="*/ 17 h 24"/>
                <a:gd name="T4" fmla="*/ 17 w 24"/>
                <a:gd name="T5" fmla="*/ 0 h 24"/>
                <a:gd name="T6" fmla="*/ 24 w 24"/>
                <a:gd name="T7" fmla="*/ 7 h 24"/>
                <a:gd name="T8" fmla="*/ 10 w 24"/>
                <a:gd name="T9" fmla="*/ 24 h 24"/>
                <a:gd name="T10" fmla="*/ 3 w 24"/>
                <a:gd name="T11" fmla="*/ 17 h 24"/>
                <a:gd name="T12" fmla="*/ 10 w 24"/>
                <a:gd name="T13" fmla="*/ 24 h 24"/>
                <a:gd name="T14" fmla="*/ 22 w 24"/>
                <a:gd name="T15" fmla="*/ 7 h 24"/>
                <a:gd name="T16" fmla="*/ 17 w 24"/>
                <a:gd name="T17" fmla="*/ 2 h 24"/>
                <a:gd name="T18" fmla="*/ 3 w 24"/>
                <a:gd name="T19" fmla="*/ 1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0" y="24"/>
                  </a:moveTo>
                  <a:lnTo>
                    <a:pt x="0" y="17"/>
                  </a:lnTo>
                  <a:lnTo>
                    <a:pt x="17" y="0"/>
                  </a:lnTo>
                  <a:lnTo>
                    <a:pt x="24" y="7"/>
                  </a:lnTo>
                  <a:lnTo>
                    <a:pt x="10" y="24"/>
                  </a:lnTo>
                  <a:close/>
                  <a:moveTo>
                    <a:pt x="3" y="17"/>
                  </a:moveTo>
                  <a:lnTo>
                    <a:pt x="10" y="24"/>
                  </a:lnTo>
                  <a:lnTo>
                    <a:pt x="22" y="7"/>
                  </a:lnTo>
                  <a:lnTo>
                    <a:pt x="17" y="2"/>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633">
              <a:extLst>
                <a:ext uri="{FF2B5EF4-FFF2-40B4-BE49-F238E27FC236}">
                  <a16:creationId xmlns:a16="http://schemas.microsoft.com/office/drawing/2014/main" id="{FF3BA8BA-F346-42E0-B715-629D46285713}"/>
                </a:ext>
              </a:extLst>
            </p:cNvPr>
            <p:cNvSpPr>
              <a:spLocks noEditPoints="1"/>
            </p:cNvSpPr>
            <p:nvPr/>
          </p:nvSpPr>
          <p:spPr bwMode="auto">
            <a:xfrm>
              <a:off x="5452" y="2935"/>
              <a:ext cx="72" cy="38"/>
            </a:xfrm>
            <a:custGeom>
              <a:avLst/>
              <a:gdLst>
                <a:gd name="T0" fmla="*/ 72 w 72"/>
                <a:gd name="T1" fmla="*/ 38 h 38"/>
                <a:gd name="T2" fmla="*/ 0 w 72"/>
                <a:gd name="T3" fmla="*/ 36 h 38"/>
                <a:gd name="T4" fmla="*/ 36 w 72"/>
                <a:gd name="T5" fmla="*/ 0 h 38"/>
                <a:gd name="T6" fmla="*/ 72 w 72"/>
                <a:gd name="T7" fmla="*/ 38 h 38"/>
                <a:gd name="T8" fmla="*/ 2 w 72"/>
                <a:gd name="T9" fmla="*/ 36 h 38"/>
                <a:gd name="T10" fmla="*/ 72 w 72"/>
                <a:gd name="T11" fmla="*/ 36 h 38"/>
                <a:gd name="T12" fmla="*/ 36 w 72"/>
                <a:gd name="T13" fmla="*/ 2 h 38"/>
                <a:gd name="T14" fmla="*/ 2 w 72"/>
                <a:gd name="T15" fmla="*/ 36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38">
                  <a:moveTo>
                    <a:pt x="72" y="38"/>
                  </a:moveTo>
                  <a:lnTo>
                    <a:pt x="0" y="36"/>
                  </a:lnTo>
                  <a:lnTo>
                    <a:pt x="36" y="0"/>
                  </a:lnTo>
                  <a:lnTo>
                    <a:pt x="72" y="38"/>
                  </a:lnTo>
                  <a:close/>
                  <a:moveTo>
                    <a:pt x="2" y="36"/>
                  </a:moveTo>
                  <a:lnTo>
                    <a:pt x="72" y="36"/>
                  </a:lnTo>
                  <a:lnTo>
                    <a:pt x="36" y="2"/>
                  </a:lnTo>
                  <a:lnTo>
                    <a:pt x="2" y="3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634">
              <a:extLst>
                <a:ext uri="{FF2B5EF4-FFF2-40B4-BE49-F238E27FC236}">
                  <a16:creationId xmlns:a16="http://schemas.microsoft.com/office/drawing/2014/main" id="{B87988A9-EA78-437D-A57A-B4BE9C539458}"/>
                </a:ext>
              </a:extLst>
            </p:cNvPr>
            <p:cNvSpPr>
              <a:spLocks noEditPoints="1"/>
            </p:cNvSpPr>
            <p:nvPr/>
          </p:nvSpPr>
          <p:spPr bwMode="auto">
            <a:xfrm>
              <a:off x="5462" y="2923"/>
              <a:ext cx="54" cy="31"/>
            </a:xfrm>
            <a:custGeom>
              <a:avLst/>
              <a:gdLst>
                <a:gd name="T0" fmla="*/ 54 w 54"/>
                <a:gd name="T1" fmla="*/ 31 h 31"/>
                <a:gd name="T2" fmla="*/ 0 w 54"/>
                <a:gd name="T3" fmla="*/ 29 h 31"/>
                <a:gd name="T4" fmla="*/ 28 w 54"/>
                <a:gd name="T5" fmla="*/ 0 h 31"/>
                <a:gd name="T6" fmla="*/ 54 w 54"/>
                <a:gd name="T7" fmla="*/ 31 h 31"/>
                <a:gd name="T8" fmla="*/ 2 w 54"/>
                <a:gd name="T9" fmla="*/ 29 h 31"/>
                <a:gd name="T10" fmla="*/ 52 w 54"/>
                <a:gd name="T11" fmla="*/ 29 h 31"/>
                <a:gd name="T12" fmla="*/ 28 w 54"/>
                <a:gd name="T13" fmla="*/ 3 h 31"/>
                <a:gd name="T14" fmla="*/ 2 w 54"/>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31">
                  <a:moveTo>
                    <a:pt x="54" y="31"/>
                  </a:moveTo>
                  <a:lnTo>
                    <a:pt x="0" y="29"/>
                  </a:lnTo>
                  <a:lnTo>
                    <a:pt x="28" y="0"/>
                  </a:lnTo>
                  <a:lnTo>
                    <a:pt x="54" y="31"/>
                  </a:lnTo>
                  <a:close/>
                  <a:moveTo>
                    <a:pt x="2" y="29"/>
                  </a:moveTo>
                  <a:lnTo>
                    <a:pt x="52" y="29"/>
                  </a:lnTo>
                  <a:lnTo>
                    <a:pt x="28" y="3"/>
                  </a:lnTo>
                  <a:lnTo>
                    <a:pt x="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635">
              <a:extLst>
                <a:ext uri="{FF2B5EF4-FFF2-40B4-BE49-F238E27FC236}">
                  <a16:creationId xmlns:a16="http://schemas.microsoft.com/office/drawing/2014/main" id="{7EAFB172-FDDE-4FDB-9604-ABDED295E54D}"/>
                </a:ext>
              </a:extLst>
            </p:cNvPr>
            <p:cNvSpPr>
              <a:spLocks noEditPoints="1"/>
            </p:cNvSpPr>
            <p:nvPr/>
          </p:nvSpPr>
          <p:spPr bwMode="auto">
            <a:xfrm>
              <a:off x="5471" y="2914"/>
              <a:ext cx="36" cy="19"/>
            </a:xfrm>
            <a:custGeom>
              <a:avLst/>
              <a:gdLst>
                <a:gd name="T0" fmla="*/ 36 w 36"/>
                <a:gd name="T1" fmla="*/ 19 h 19"/>
                <a:gd name="T2" fmla="*/ 0 w 36"/>
                <a:gd name="T3" fmla="*/ 19 h 19"/>
                <a:gd name="T4" fmla="*/ 19 w 36"/>
                <a:gd name="T5" fmla="*/ 0 h 19"/>
                <a:gd name="T6" fmla="*/ 36 w 36"/>
                <a:gd name="T7" fmla="*/ 19 h 19"/>
                <a:gd name="T8" fmla="*/ 0 w 36"/>
                <a:gd name="T9" fmla="*/ 19 h 19"/>
                <a:gd name="T10" fmla="*/ 36 w 36"/>
                <a:gd name="T11" fmla="*/ 19 h 19"/>
                <a:gd name="T12" fmla="*/ 19 w 36"/>
                <a:gd name="T13" fmla="*/ 2 h 19"/>
                <a:gd name="T14" fmla="*/ 0 w 36"/>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9">
                  <a:moveTo>
                    <a:pt x="36" y="19"/>
                  </a:moveTo>
                  <a:lnTo>
                    <a:pt x="0" y="19"/>
                  </a:lnTo>
                  <a:lnTo>
                    <a:pt x="19" y="0"/>
                  </a:lnTo>
                  <a:lnTo>
                    <a:pt x="36" y="19"/>
                  </a:lnTo>
                  <a:close/>
                  <a:moveTo>
                    <a:pt x="0" y="19"/>
                  </a:moveTo>
                  <a:lnTo>
                    <a:pt x="36" y="19"/>
                  </a:lnTo>
                  <a:lnTo>
                    <a:pt x="19" y="2"/>
                  </a:lnTo>
                  <a:lnTo>
                    <a:pt x="0"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636">
              <a:extLst>
                <a:ext uri="{FF2B5EF4-FFF2-40B4-BE49-F238E27FC236}">
                  <a16:creationId xmlns:a16="http://schemas.microsoft.com/office/drawing/2014/main" id="{C18E6EA5-8434-4DF6-BB67-144273B5EB74}"/>
                </a:ext>
              </a:extLst>
            </p:cNvPr>
            <p:cNvSpPr>
              <a:spLocks noEditPoints="1"/>
            </p:cNvSpPr>
            <p:nvPr/>
          </p:nvSpPr>
          <p:spPr bwMode="auto">
            <a:xfrm>
              <a:off x="5474" y="2904"/>
              <a:ext cx="31" cy="17"/>
            </a:xfrm>
            <a:custGeom>
              <a:avLst/>
              <a:gdLst>
                <a:gd name="T0" fmla="*/ 31 w 31"/>
                <a:gd name="T1" fmla="*/ 17 h 17"/>
                <a:gd name="T2" fmla="*/ 0 w 31"/>
                <a:gd name="T3" fmla="*/ 14 h 17"/>
                <a:gd name="T4" fmla="*/ 16 w 31"/>
                <a:gd name="T5" fmla="*/ 0 h 17"/>
                <a:gd name="T6" fmla="*/ 31 w 31"/>
                <a:gd name="T7" fmla="*/ 17 h 17"/>
                <a:gd name="T8" fmla="*/ 2 w 31"/>
                <a:gd name="T9" fmla="*/ 14 h 17"/>
                <a:gd name="T10" fmla="*/ 28 w 31"/>
                <a:gd name="T11" fmla="*/ 14 h 17"/>
                <a:gd name="T12" fmla="*/ 16 w 31"/>
                <a:gd name="T13" fmla="*/ 0 h 17"/>
                <a:gd name="T14" fmla="*/ 2 w 31"/>
                <a:gd name="T15" fmla="*/ 1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7">
                  <a:moveTo>
                    <a:pt x="31" y="17"/>
                  </a:moveTo>
                  <a:lnTo>
                    <a:pt x="0" y="14"/>
                  </a:lnTo>
                  <a:lnTo>
                    <a:pt x="16" y="0"/>
                  </a:lnTo>
                  <a:lnTo>
                    <a:pt x="31" y="17"/>
                  </a:lnTo>
                  <a:close/>
                  <a:moveTo>
                    <a:pt x="2" y="14"/>
                  </a:moveTo>
                  <a:lnTo>
                    <a:pt x="28" y="14"/>
                  </a:lnTo>
                  <a:lnTo>
                    <a:pt x="16" y="0"/>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637">
              <a:extLst>
                <a:ext uri="{FF2B5EF4-FFF2-40B4-BE49-F238E27FC236}">
                  <a16:creationId xmlns:a16="http://schemas.microsoft.com/office/drawing/2014/main" id="{A847C105-8B42-4CDC-A0D3-248676A7757B}"/>
                </a:ext>
              </a:extLst>
            </p:cNvPr>
            <p:cNvSpPr>
              <a:spLocks noEditPoints="1"/>
            </p:cNvSpPr>
            <p:nvPr/>
          </p:nvSpPr>
          <p:spPr bwMode="auto">
            <a:xfrm>
              <a:off x="5483" y="2961"/>
              <a:ext cx="12" cy="22"/>
            </a:xfrm>
            <a:custGeom>
              <a:avLst/>
              <a:gdLst>
                <a:gd name="T0" fmla="*/ 12 w 12"/>
                <a:gd name="T1" fmla="*/ 22 h 22"/>
                <a:gd name="T2" fmla="*/ 0 w 12"/>
                <a:gd name="T3" fmla="*/ 22 h 22"/>
                <a:gd name="T4" fmla="*/ 2 w 12"/>
                <a:gd name="T5" fmla="*/ 0 h 22"/>
                <a:gd name="T6" fmla="*/ 12 w 12"/>
                <a:gd name="T7" fmla="*/ 0 h 22"/>
                <a:gd name="T8" fmla="*/ 12 w 12"/>
                <a:gd name="T9" fmla="*/ 22 h 22"/>
                <a:gd name="T10" fmla="*/ 2 w 12"/>
                <a:gd name="T11" fmla="*/ 22 h 22"/>
                <a:gd name="T12" fmla="*/ 12 w 12"/>
                <a:gd name="T13" fmla="*/ 22 h 22"/>
                <a:gd name="T14" fmla="*/ 12 w 12"/>
                <a:gd name="T15" fmla="*/ 0 h 22"/>
                <a:gd name="T16" fmla="*/ 2 w 12"/>
                <a:gd name="T17" fmla="*/ 0 h 22"/>
                <a:gd name="T18" fmla="*/ 2 w 12"/>
                <a:gd name="T1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2">
                  <a:moveTo>
                    <a:pt x="12" y="22"/>
                  </a:moveTo>
                  <a:lnTo>
                    <a:pt x="0" y="22"/>
                  </a:lnTo>
                  <a:lnTo>
                    <a:pt x="2" y="0"/>
                  </a:lnTo>
                  <a:lnTo>
                    <a:pt x="12" y="0"/>
                  </a:lnTo>
                  <a:lnTo>
                    <a:pt x="12" y="22"/>
                  </a:lnTo>
                  <a:close/>
                  <a:moveTo>
                    <a:pt x="2" y="22"/>
                  </a:moveTo>
                  <a:lnTo>
                    <a:pt x="12" y="22"/>
                  </a:lnTo>
                  <a:lnTo>
                    <a:pt x="12" y="0"/>
                  </a:lnTo>
                  <a:lnTo>
                    <a:pt x="2" y="0"/>
                  </a:lnTo>
                  <a:lnTo>
                    <a:pt x="2" y="2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638">
              <a:extLst>
                <a:ext uri="{FF2B5EF4-FFF2-40B4-BE49-F238E27FC236}">
                  <a16:creationId xmlns:a16="http://schemas.microsoft.com/office/drawing/2014/main" id="{0DE3F704-74F0-43BE-B69A-41272A54C10D}"/>
                </a:ext>
              </a:extLst>
            </p:cNvPr>
            <p:cNvSpPr>
              <a:spLocks noEditPoints="1"/>
            </p:cNvSpPr>
            <p:nvPr/>
          </p:nvSpPr>
          <p:spPr bwMode="auto">
            <a:xfrm>
              <a:off x="5593" y="2778"/>
              <a:ext cx="67" cy="64"/>
            </a:xfrm>
            <a:custGeom>
              <a:avLst/>
              <a:gdLst>
                <a:gd name="T0" fmla="*/ 67 w 67"/>
                <a:gd name="T1" fmla="*/ 64 h 64"/>
                <a:gd name="T2" fmla="*/ 0 w 67"/>
                <a:gd name="T3" fmla="*/ 5 h 64"/>
                <a:gd name="T4" fmla="*/ 64 w 67"/>
                <a:gd name="T5" fmla="*/ 0 h 64"/>
                <a:gd name="T6" fmla="*/ 67 w 67"/>
                <a:gd name="T7" fmla="*/ 64 h 64"/>
                <a:gd name="T8" fmla="*/ 2 w 67"/>
                <a:gd name="T9" fmla="*/ 5 h 64"/>
                <a:gd name="T10" fmla="*/ 67 w 67"/>
                <a:gd name="T11" fmla="*/ 62 h 64"/>
                <a:gd name="T12" fmla="*/ 64 w 67"/>
                <a:gd name="T13" fmla="*/ 2 h 64"/>
                <a:gd name="T14" fmla="*/ 2 w 67"/>
                <a:gd name="T15" fmla="*/ 5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4">
                  <a:moveTo>
                    <a:pt x="67" y="64"/>
                  </a:moveTo>
                  <a:lnTo>
                    <a:pt x="0" y="5"/>
                  </a:lnTo>
                  <a:lnTo>
                    <a:pt x="64" y="0"/>
                  </a:lnTo>
                  <a:lnTo>
                    <a:pt x="67" y="64"/>
                  </a:lnTo>
                  <a:close/>
                  <a:moveTo>
                    <a:pt x="2" y="5"/>
                  </a:moveTo>
                  <a:lnTo>
                    <a:pt x="67" y="62"/>
                  </a:lnTo>
                  <a:lnTo>
                    <a:pt x="64" y="2"/>
                  </a:lnTo>
                  <a:lnTo>
                    <a:pt x="2"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639">
              <a:extLst>
                <a:ext uri="{FF2B5EF4-FFF2-40B4-BE49-F238E27FC236}">
                  <a16:creationId xmlns:a16="http://schemas.microsoft.com/office/drawing/2014/main" id="{15F6A78B-BCD5-4039-9A34-5AAC3FFBA568}"/>
                </a:ext>
              </a:extLst>
            </p:cNvPr>
            <p:cNvSpPr>
              <a:spLocks noEditPoints="1"/>
            </p:cNvSpPr>
            <p:nvPr/>
          </p:nvSpPr>
          <p:spPr bwMode="auto">
            <a:xfrm>
              <a:off x="5617" y="2769"/>
              <a:ext cx="52" cy="50"/>
            </a:xfrm>
            <a:custGeom>
              <a:avLst/>
              <a:gdLst>
                <a:gd name="T0" fmla="*/ 52 w 52"/>
                <a:gd name="T1" fmla="*/ 50 h 50"/>
                <a:gd name="T2" fmla="*/ 0 w 52"/>
                <a:gd name="T3" fmla="*/ 2 h 50"/>
                <a:gd name="T4" fmla="*/ 50 w 52"/>
                <a:gd name="T5" fmla="*/ 0 h 50"/>
                <a:gd name="T6" fmla="*/ 52 w 52"/>
                <a:gd name="T7" fmla="*/ 50 h 50"/>
                <a:gd name="T8" fmla="*/ 2 w 52"/>
                <a:gd name="T9" fmla="*/ 4 h 50"/>
                <a:gd name="T10" fmla="*/ 50 w 52"/>
                <a:gd name="T11" fmla="*/ 47 h 50"/>
                <a:gd name="T12" fmla="*/ 47 w 52"/>
                <a:gd name="T13" fmla="*/ 0 h 50"/>
                <a:gd name="T14" fmla="*/ 2 w 52"/>
                <a:gd name="T15" fmla="*/ 4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50">
                  <a:moveTo>
                    <a:pt x="52" y="50"/>
                  </a:moveTo>
                  <a:lnTo>
                    <a:pt x="0" y="2"/>
                  </a:lnTo>
                  <a:lnTo>
                    <a:pt x="50" y="0"/>
                  </a:lnTo>
                  <a:lnTo>
                    <a:pt x="52" y="50"/>
                  </a:lnTo>
                  <a:close/>
                  <a:moveTo>
                    <a:pt x="2" y="4"/>
                  </a:moveTo>
                  <a:lnTo>
                    <a:pt x="50" y="47"/>
                  </a:lnTo>
                  <a:lnTo>
                    <a:pt x="47" y="0"/>
                  </a:ln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640">
              <a:extLst>
                <a:ext uri="{FF2B5EF4-FFF2-40B4-BE49-F238E27FC236}">
                  <a16:creationId xmlns:a16="http://schemas.microsoft.com/office/drawing/2014/main" id="{3DC3C68C-992E-46B0-9C53-1D2665F26B36}"/>
                </a:ext>
              </a:extLst>
            </p:cNvPr>
            <p:cNvSpPr>
              <a:spLocks noEditPoints="1"/>
            </p:cNvSpPr>
            <p:nvPr/>
          </p:nvSpPr>
          <p:spPr bwMode="auto">
            <a:xfrm>
              <a:off x="5643" y="2759"/>
              <a:ext cx="33" cy="33"/>
            </a:xfrm>
            <a:custGeom>
              <a:avLst/>
              <a:gdLst>
                <a:gd name="T0" fmla="*/ 33 w 33"/>
                <a:gd name="T1" fmla="*/ 33 h 33"/>
                <a:gd name="T2" fmla="*/ 0 w 33"/>
                <a:gd name="T3" fmla="*/ 2 h 33"/>
                <a:gd name="T4" fmla="*/ 31 w 33"/>
                <a:gd name="T5" fmla="*/ 0 h 33"/>
                <a:gd name="T6" fmla="*/ 33 w 33"/>
                <a:gd name="T7" fmla="*/ 33 h 33"/>
                <a:gd name="T8" fmla="*/ 2 w 33"/>
                <a:gd name="T9" fmla="*/ 2 h 33"/>
                <a:gd name="T10" fmla="*/ 33 w 33"/>
                <a:gd name="T11" fmla="*/ 31 h 33"/>
                <a:gd name="T12" fmla="*/ 31 w 33"/>
                <a:gd name="T13" fmla="*/ 0 h 33"/>
                <a:gd name="T14" fmla="*/ 2 w 33"/>
                <a:gd name="T15" fmla="*/ 2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3">
                  <a:moveTo>
                    <a:pt x="33" y="33"/>
                  </a:moveTo>
                  <a:lnTo>
                    <a:pt x="0" y="2"/>
                  </a:lnTo>
                  <a:lnTo>
                    <a:pt x="31" y="0"/>
                  </a:lnTo>
                  <a:lnTo>
                    <a:pt x="33" y="33"/>
                  </a:lnTo>
                  <a:close/>
                  <a:moveTo>
                    <a:pt x="2" y="2"/>
                  </a:moveTo>
                  <a:lnTo>
                    <a:pt x="33" y="31"/>
                  </a:lnTo>
                  <a:lnTo>
                    <a:pt x="31"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641">
              <a:extLst>
                <a:ext uri="{FF2B5EF4-FFF2-40B4-BE49-F238E27FC236}">
                  <a16:creationId xmlns:a16="http://schemas.microsoft.com/office/drawing/2014/main" id="{D36D1476-6EFD-4F6E-B9EC-96D35FDE9931}"/>
                </a:ext>
              </a:extLst>
            </p:cNvPr>
            <p:cNvSpPr>
              <a:spLocks noEditPoints="1"/>
            </p:cNvSpPr>
            <p:nvPr/>
          </p:nvSpPr>
          <p:spPr bwMode="auto">
            <a:xfrm>
              <a:off x="5655" y="2750"/>
              <a:ext cx="31" cy="28"/>
            </a:xfrm>
            <a:custGeom>
              <a:avLst/>
              <a:gdLst>
                <a:gd name="T0" fmla="*/ 31 w 31"/>
                <a:gd name="T1" fmla="*/ 28 h 28"/>
                <a:gd name="T2" fmla="*/ 0 w 31"/>
                <a:gd name="T3" fmla="*/ 2 h 28"/>
                <a:gd name="T4" fmla="*/ 29 w 31"/>
                <a:gd name="T5" fmla="*/ 0 h 28"/>
                <a:gd name="T6" fmla="*/ 31 w 31"/>
                <a:gd name="T7" fmla="*/ 28 h 28"/>
                <a:gd name="T8" fmla="*/ 2 w 31"/>
                <a:gd name="T9" fmla="*/ 2 h 28"/>
                <a:gd name="T10" fmla="*/ 29 w 31"/>
                <a:gd name="T11" fmla="*/ 26 h 28"/>
                <a:gd name="T12" fmla="*/ 29 w 31"/>
                <a:gd name="T13" fmla="*/ 0 h 28"/>
                <a:gd name="T14" fmla="*/ 2 w 31"/>
                <a:gd name="T15" fmla="*/ 2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8">
                  <a:moveTo>
                    <a:pt x="31" y="28"/>
                  </a:moveTo>
                  <a:lnTo>
                    <a:pt x="0" y="2"/>
                  </a:lnTo>
                  <a:lnTo>
                    <a:pt x="29" y="0"/>
                  </a:lnTo>
                  <a:lnTo>
                    <a:pt x="31" y="28"/>
                  </a:lnTo>
                  <a:close/>
                  <a:moveTo>
                    <a:pt x="2" y="2"/>
                  </a:moveTo>
                  <a:lnTo>
                    <a:pt x="29" y="26"/>
                  </a:lnTo>
                  <a:lnTo>
                    <a:pt x="29" y="0"/>
                  </a:ln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642">
              <a:extLst>
                <a:ext uri="{FF2B5EF4-FFF2-40B4-BE49-F238E27FC236}">
                  <a16:creationId xmlns:a16="http://schemas.microsoft.com/office/drawing/2014/main" id="{E77D9BCF-FBBC-4452-AF05-71D36A876038}"/>
                </a:ext>
              </a:extLst>
            </p:cNvPr>
            <p:cNvSpPr>
              <a:spLocks noEditPoints="1"/>
            </p:cNvSpPr>
            <p:nvPr/>
          </p:nvSpPr>
          <p:spPr bwMode="auto">
            <a:xfrm>
              <a:off x="5614" y="2800"/>
              <a:ext cx="29" cy="28"/>
            </a:xfrm>
            <a:custGeom>
              <a:avLst/>
              <a:gdLst>
                <a:gd name="T0" fmla="*/ 10 w 29"/>
                <a:gd name="T1" fmla="*/ 28 h 28"/>
                <a:gd name="T2" fmla="*/ 0 w 29"/>
                <a:gd name="T3" fmla="*/ 19 h 28"/>
                <a:gd name="T4" fmla="*/ 19 w 29"/>
                <a:gd name="T5" fmla="*/ 0 h 28"/>
                <a:gd name="T6" fmla="*/ 29 w 29"/>
                <a:gd name="T7" fmla="*/ 7 h 28"/>
                <a:gd name="T8" fmla="*/ 10 w 29"/>
                <a:gd name="T9" fmla="*/ 28 h 28"/>
                <a:gd name="T10" fmla="*/ 0 w 29"/>
                <a:gd name="T11" fmla="*/ 19 h 28"/>
                <a:gd name="T12" fmla="*/ 10 w 29"/>
                <a:gd name="T13" fmla="*/ 26 h 28"/>
                <a:gd name="T14" fmla="*/ 27 w 29"/>
                <a:gd name="T15" fmla="*/ 7 h 28"/>
                <a:gd name="T16" fmla="*/ 19 w 29"/>
                <a:gd name="T17" fmla="*/ 0 h 28"/>
                <a:gd name="T18" fmla="*/ 0 w 29"/>
                <a:gd name="T1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8">
                  <a:moveTo>
                    <a:pt x="10" y="28"/>
                  </a:moveTo>
                  <a:lnTo>
                    <a:pt x="0" y="19"/>
                  </a:lnTo>
                  <a:lnTo>
                    <a:pt x="19" y="0"/>
                  </a:lnTo>
                  <a:lnTo>
                    <a:pt x="29" y="7"/>
                  </a:lnTo>
                  <a:lnTo>
                    <a:pt x="10" y="28"/>
                  </a:lnTo>
                  <a:close/>
                  <a:moveTo>
                    <a:pt x="0" y="19"/>
                  </a:moveTo>
                  <a:lnTo>
                    <a:pt x="10" y="26"/>
                  </a:lnTo>
                  <a:lnTo>
                    <a:pt x="27" y="7"/>
                  </a:lnTo>
                  <a:lnTo>
                    <a:pt x="19" y="0"/>
                  </a:lnTo>
                  <a:lnTo>
                    <a:pt x="0"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643">
              <a:extLst>
                <a:ext uri="{FF2B5EF4-FFF2-40B4-BE49-F238E27FC236}">
                  <a16:creationId xmlns:a16="http://schemas.microsoft.com/office/drawing/2014/main" id="{0373914F-CC48-46D7-A6DD-0FC107CB677A}"/>
                </a:ext>
              </a:extLst>
            </p:cNvPr>
            <p:cNvSpPr>
              <a:spLocks noEditPoints="1"/>
            </p:cNvSpPr>
            <p:nvPr/>
          </p:nvSpPr>
          <p:spPr bwMode="auto">
            <a:xfrm>
              <a:off x="5674" y="1334"/>
              <a:ext cx="26" cy="26"/>
            </a:xfrm>
            <a:custGeom>
              <a:avLst/>
              <a:gdLst>
                <a:gd name="T0" fmla="*/ 26 w 26"/>
                <a:gd name="T1" fmla="*/ 26 h 26"/>
                <a:gd name="T2" fmla="*/ 0 w 26"/>
                <a:gd name="T3" fmla="*/ 3 h 26"/>
                <a:gd name="T4" fmla="*/ 26 w 26"/>
                <a:gd name="T5" fmla="*/ 0 h 26"/>
                <a:gd name="T6" fmla="*/ 26 w 26"/>
                <a:gd name="T7" fmla="*/ 26 h 26"/>
                <a:gd name="T8" fmla="*/ 0 w 26"/>
                <a:gd name="T9" fmla="*/ 3 h 26"/>
                <a:gd name="T10" fmla="*/ 26 w 26"/>
                <a:gd name="T11" fmla="*/ 26 h 26"/>
                <a:gd name="T12" fmla="*/ 26 w 26"/>
                <a:gd name="T13" fmla="*/ 0 h 26"/>
                <a:gd name="T14" fmla="*/ 0 w 26"/>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6">
                  <a:moveTo>
                    <a:pt x="26" y="26"/>
                  </a:moveTo>
                  <a:lnTo>
                    <a:pt x="0" y="3"/>
                  </a:lnTo>
                  <a:lnTo>
                    <a:pt x="26" y="0"/>
                  </a:lnTo>
                  <a:lnTo>
                    <a:pt x="26" y="26"/>
                  </a:lnTo>
                  <a:close/>
                  <a:moveTo>
                    <a:pt x="0" y="3"/>
                  </a:moveTo>
                  <a:lnTo>
                    <a:pt x="26" y="26"/>
                  </a:lnTo>
                  <a:lnTo>
                    <a:pt x="26" y="0"/>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644">
              <a:extLst>
                <a:ext uri="{FF2B5EF4-FFF2-40B4-BE49-F238E27FC236}">
                  <a16:creationId xmlns:a16="http://schemas.microsoft.com/office/drawing/2014/main" id="{B02877B6-C755-4A27-BB5F-0EEB9C6489A2}"/>
                </a:ext>
              </a:extLst>
            </p:cNvPr>
            <p:cNvSpPr>
              <a:spLocks noEditPoints="1"/>
            </p:cNvSpPr>
            <p:nvPr/>
          </p:nvSpPr>
          <p:spPr bwMode="auto">
            <a:xfrm>
              <a:off x="5684" y="1329"/>
              <a:ext cx="21" cy="22"/>
            </a:xfrm>
            <a:custGeom>
              <a:avLst/>
              <a:gdLst>
                <a:gd name="T0" fmla="*/ 21 w 21"/>
                <a:gd name="T1" fmla="*/ 22 h 22"/>
                <a:gd name="T2" fmla="*/ 0 w 21"/>
                <a:gd name="T3" fmla="*/ 3 h 22"/>
                <a:gd name="T4" fmla="*/ 19 w 21"/>
                <a:gd name="T5" fmla="*/ 0 h 22"/>
                <a:gd name="T6" fmla="*/ 21 w 21"/>
                <a:gd name="T7" fmla="*/ 22 h 22"/>
                <a:gd name="T8" fmla="*/ 0 w 21"/>
                <a:gd name="T9" fmla="*/ 3 h 22"/>
                <a:gd name="T10" fmla="*/ 21 w 21"/>
                <a:gd name="T11" fmla="*/ 22 h 22"/>
                <a:gd name="T12" fmla="*/ 19 w 21"/>
                <a:gd name="T13" fmla="*/ 0 h 22"/>
                <a:gd name="T14" fmla="*/ 0 w 21"/>
                <a:gd name="T15" fmla="*/ 3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2">
                  <a:moveTo>
                    <a:pt x="21" y="22"/>
                  </a:moveTo>
                  <a:lnTo>
                    <a:pt x="0" y="3"/>
                  </a:lnTo>
                  <a:lnTo>
                    <a:pt x="19" y="0"/>
                  </a:lnTo>
                  <a:lnTo>
                    <a:pt x="21" y="22"/>
                  </a:lnTo>
                  <a:close/>
                  <a:moveTo>
                    <a:pt x="0" y="3"/>
                  </a:moveTo>
                  <a:lnTo>
                    <a:pt x="21" y="22"/>
                  </a:lnTo>
                  <a:lnTo>
                    <a:pt x="19" y="0"/>
                  </a:lnTo>
                  <a:lnTo>
                    <a:pt x="0"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645">
              <a:extLst>
                <a:ext uri="{FF2B5EF4-FFF2-40B4-BE49-F238E27FC236}">
                  <a16:creationId xmlns:a16="http://schemas.microsoft.com/office/drawing/2014/main" id="{6BED9334-BDC3-4FE1-9112-1CDB2AE3342E}"/>
                </a:ext>
              </a:extLst>
            </p:cNvPr>
            <p:cNvSpPr>
              <a:spLocks noEditPoints="1"/>
            </p:cNvSpPr>
            <p:nvPr/>
          </p:nvSpPr>
          <p:spPr bwMode="auto">
            <a:xfrm>
              <a:off x="5693" y="1327"/>
              <a:ext cx="14" cy="12"/>
            </a:xfrm>
            <a:custGeom>
              <a:avLst/>
              <a:gdLst>
                <a:gd name="T0" fmla="*/ 14 w 14"/>
                <a:gd name="T1" fmla="*/ 12 h 12"/>
                <a:gd name="T2" fmla="*/ 0 w 14"/>
                <a:gd name="T3" fmla="*/ 0 h 12"/>
                <a:gd name="T4" fmla="*/ 14 w 14"/>
                <a:gd name="T5" fmla="*/ 0 h 12"/>
                <a:gd name="T6" fmla="*/ 14 w 14"/>
                <a:gd name="T7" fmla="*/ 12 h 12"/>
                <a:gd name="T8" fmla="*/ 3 w 14"/>
                <a:gd name="T9" fmla="*/ 0 h 12"/>
                <a:gd name="T10" fmla="*/ 14 w 14"/>
                <a:gd name="T11" fmla="*/ 12 h 12"/>
                <a:gd name="T12" fmla="*/ 14 w 14"/>
                <a:gd name="T13" fmla="*/ 0 h 12"/>
                <a:gd name="T14" fmla="*/ 3 w 1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2">
                  <a:moveTo>
                    <a:pt x="14" y="12"/>
                  </a:moveTo>
                  <a:lnTo>
                    <a:pt x="0" y="0"/>
                  </a:lnTo>
                  <a:lnTo>
                    <a:pt x="14" y="0"/>
                  </a:lnTo>
                  <a:lnTo>
                    <a:pt x="14" y="12"/>
                  </a:lnTo>
                  <a:close/>
                  <a:moveTo>
                    <a:pt x="3" y="0"/>
                  </a:moveTo>
                  <a:lnTo>
                    <a:pt x="14" y="12"/>
                  </a:lnTo>
                  <a:lnTo>
                    <a:pt x="14" y="0"/>
                  </a:lnTo>
                  <a:lnTo>
                    <a:pt x="3"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646">
              <a:extLst>
                <a:ext uri="{FF2B5EF4-FFF2-40B4-BE49-F238E27FC236}">
                  <a16:creationId xmlns:a16="http://schemas.microsoft.com/office/drawing/2014/main" id="{6A87FED9-6D05-4236-B234-34CE3C022744}"/>
                </a:ext>
              </a:extLst>
            </p:cNvPr>
            <p:cNvSpPr>
              <a:spLocks noEditPoints="1"/>
            </p:cNvSpPr>
            <p:nvPr/>
          </p:nvSpPr>
          <p:spPr bwMode="auto">
            <a:xfrm>
              <a:off x="5698" y="1322"/>
              <a:ext cx="14" cy="12"/>
            </a:xfrm>
            <a:custGeom>
              <a:avLst/>
              <a:gdLst>
                <a:gd name="T0" fmla="*/ 14 w 14"/>
                <a:gd name="T1" fmla="*/ 12 h 12"/>
                <a:gd name="T2" fmla="*/ 0 w 14"/>
                <a:gd name="T3" fmla="*/ 0 h 12"/>
                <a:gd name="T4" fmla="*/ 12 w 14"/>
                <a:gd name="T5" fmla="*/ 0 h 12"/>
                <a:gd name="T6" fmla="*/ 14 w 14"/>
                <a:gd name="T7" fmla="*/ 12 h 12"/>
                <a:gd name="T8" fmla="*/ 2 w 14"/>
                <a:gd name="T9" fmla="*/ 0 h 12"/>
                <a:gd name="T10" fmla="*/ 14 w 14"/>
                <a:gd name="T11" fmla="*/ 10 h 12"/>
                <a:gd name="T12" fmla="*/ 12 w 14"/>
                <a:gd name="T13" fmla="*/ 0 h 12"/>
                <a:gd name="T14" fmla="*/ 2 w 1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2">
                  <a:moveTo>
                    <a:pt x="14" y="12"/>
                  </a:moveTo>
                  <a:lnTo>
                    <a:pt x="0" y="0"/>
                  </a:lnTo>
                  <a:lnTo>
                    <a:pt x="12" y="0"/>
                  </a:lnTo>
                  <a:lnTo>
                    <a:pt x="14" y="12"/>
                  </a:lnTo>
                  <a:close/>
                  <a:moveTo>
                    <a:pt x="2" y="0"/>
                  </a:moveTo>
                  <a:lnTo>
                    <a:pt x="14" y="10"/>
                  </a:lnTo>
                  <a:lnTo>
                    <a:pt x="12" y="0"/>
                  </a:lnTo>
                  <a:lnTo>
                    <a:pt x="2"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647">
              <a:extLst>
                <a:ext uri="{FF2B5EF4-FFF2-40B4-BE49-F238E27FC236}">
                  <a16:creationId xmlns:a16="http://schemas.microsoft.com/office/drawing/2014/main" id="{1F054A5E-A19D-4E92-AEE7-0E8833CF691F}"/>
                </a:ext>
              </a:extLst>
            </p:cNvPr>
            <p:cNvSpPr>
              <a:spLocks noEditPoints="1"/>
            </p:cNvSpPr>
            <p:nvPr/>
          </p:nvSpPr>
          <p:spPr bwMode="auto">
            <a:xfrm>
              <a:off x="5681" y="1344"/>
              <a:ext cx="12" cy="12"/>
            </a:xfrm>
            <a:custGeom>
              <a:avLst/>
              <a:gdLst>
                <a:gd name="T0" fmla="*/ 5 w 12"/>
                <a:gd name="T1" fmla="*/ 12 h 12"/>
                <a:gd name="T2" fmla="*/ 0 w 12"/>
                <a:gd name="T3" fmla="*/ 7 h 12"/>
                <a:gd name="T4" fmla="*/ 7 w 12"/>
                <a:gd name="T5" fmla="*/ 0 h 12"/>
                <a:gd name="T6" fmla="*/ 12 w 12"/>
                <a:gd name="T7" fmla="*/ 2 h 12"/>
                <a:gd name="T8" fmla="*/ 5 w 12"/>
                <a:gd name="T9" fmla="*/ 12 h 12"/>
                <a:gd name="T10" fmla="*/ 0 w 12"/>
                <a:gd name="T11" fmla="*/ 7 h 12"/>
                <a:gd name="T12" fmla="*/ 5 w 12"/>
                <a:gd name="T13" fmla="*/ 12 h 12"/>
                <a:gd name="T14" fmla="*/ 12 w 12"/>
                <a:gd name="T15" fmla="*/ 2 h 12"/>
                <a:gd name="T16" fmla="*/ 7 w 12"/>
                <a:gd name="T17" fmla="*/ 0 h 12"/>
                <a:gd name="T18" fmla="*/ 0 w 12"/>
                <a:gd name="T1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5" y="12"/>
                  </a:moveTo>
                  <a:lnTo>
                    <a:pt x="0" y="7"/>
                  </a:lnTo>
                  <a:lnTo>
                    <a:pt x="7" y="0"/>
                  </a:lnTo>
                  <a:lnTo>
                    <a:pt x="12" y="2"/>
                  </a:lnTo>
                  <a:lnTo>
                    <a:pt x="5" y="12"/>
                  </a:lnTo>
                  <a:close/>
                  <a:moveTo>
                    <a:pt x="0" y="7"/>
                  </a:moveTo>
                  <a:lnTo>
                    <a:pt x="5" y="12"/>
                  </a:lnTo>
                  <a:lnTo>
                    <a:pt x="12" y="2"/>
                  </a:lnTo>
                  <a:lnTo>
                    <a:pt x="7" y="0"/>
                  </a:lnTo>
                  <a:lnTo>
                    <a:pt x="0" y="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648">
              <a:extLst>
                <a:ext uri="{FF2B5EF4-FFF2-40B4-BE49-F238E27FC236}">
                  <a16:creationId xmlns:a16="http://schemas.microsoft.com/office/drawing/2014/main" id="{67C4FF90-274B-452E-B307-22FFA73CC424}"/>
                </a:ext>
              </a:extLst>
            </p:cNvPr>
            <p:cNvSpPr>
              <a:spLocks noEditPoints="1"/>
            </p:cNvSpPr>
            <p:nvPr/>
          </p:nvSpPr>
          <p:spPr bwMode="auto">
            <a:xfrm>
              <a:off x="6116" y="2654"/>
              <a:ext cx="83" cy="57"/>
            </a:xfrm>
            <a:custGeom>
              <a:avLst/>
              <a:gdLst>
                <a:gd name="T0" fmla="*/ 83 w 83"/>
                <a:gd name="T1" fmla="*/ 24 h 57"/>
                <a:gd name="T2" fmla="*/ 0 w 83"/>
                <a:gd name="T3" fmla="*/ 57 h 57"/>
                <a:gd name="T4" fmla="*/ 24 w 83"/>
                <a:gd name="T5" fmla="*/ 0 h 57"/>
                <a:gd name="T6" fmla="*/ 83 w 83"/>
                <a:gd name="T7" fmla="*/ 24 h 57"/>
                <a:gd name="T8" fmla="*/ 2 w 83"/>
                <a:gd name="T9" fmla="*/ 57 h 57"/>
                <a:gd name="T10" fmla="*/ 81 w 83"/>
                <a:gd name="T11" fmla="*/ 24 h 57"/>
                <a:gd name="T12" fmla="*/ 26 w 83"/>
                <a:gd name="T13" fmla="*/ 0 h 57"/>
                <a:gd name="T14" fmla="*/ 2 w 83"/>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57">
                  <a:moveTo>
                    <a:pt x="83" y="24"/>
                  </a:moveTo>
                  <a:lnTo>
                    <a:pt x="0" y="57"/>
                  </a:lnTo>
                  <a:lnTo>
                    <a:pt x="24" y="0"/>
                  </a:lnTo>
                  <a:lnTo>
                    <a:pt x="83" y="24"/>
                  </a:lnTo>
                  <a:close/>
                  <a:moveTo>
                    <a:pt x="2" y="57"/>
                  </a:moveTo>
                  <a:lnTo>
                    <a:pt x="81" y="24"/>
                  </a:lnTo>
                  <a:lnTo>
                    <a:pt x="26" y="0"/>
                  </a:lnTo>
                  <a:lnTo>
                    <a:pt x="2"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649">
              <a:extLst>
                <a:ext uri="{FF2B5EF4-FFF2-40B4-BE49-F238E27FC236}">
                  <a16:creationId xmlns:a16="http://schemas.microsoft.com/office/drawing/2014/main" id="{9C158E88-DA20-4EAA-A3C9-6AEA74E2DFFD}"/>
                </a:ext>
              </a:extLst>
            </p:cNvPr>
            <p:cNvSpPr>
              <a:spLocks noEditPoints="1"/>
            </p:cNvSpPr>
            <p:nvPr/>
          </p:nvSpPr>
          <p:spPr bwMode="auto">
            <a:xfrm>
              <a:off x="6116" y="2640"/>
              <a:ext cx="64" cy="48"/>
            </a:xfrm>
            <a:custGeom>
              <a:avLst/>
              <a:gdLst>
                <a:gd name="T0" fmla="*/ 64 w 64"/>
                <a:gd name="T1" fmla="*/ 22 h 48"/>
                <a:gd name="T2" fmla="*/ 0 w 64"/>
                <a:gd name="T3" fmla="*/ 48 h 48"/>
                <a:gd name="T4" fmla="*/ 19 w 64"/>
                <a:gd name="T5" fmla="*/ 0 h 48"/>
                <a:gd name="T6" fmla="*/ 64 w 64"/>
                <a:gd name="T7" fmla="*/ 22 h 48"/>
                <a:gd name="T8" fmla="*/ 2 w 64"/>
                <a:gd name="T9" fmla="*/ 45 h 48"/>
                <a:gd name="T10" fmla="*/ 62 w 64"/>
                <a:gd name="T11" fmla="*/ 22 h 48"/>
                <a:gd name="T12" fmla="*/ 21 w 64"/>
                <a:gd name="T13" fmla="*/ 3 h 48"/>
                <a:gd name="T14" fmla="*/ 2 w 64"/>
                <a:gd name="T15" fmla="*/ 45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48">
                  <a:moveTo>
                    <a:pt x="64" y="22"/>
                  </a:moveTo>
                  <a:lnTo>
                    <a:pt x="0" y="48"/>
                  </a:lnTo>
                  <a:lnTo>
                    <a:pt x="19" y="0"/>
                  </a:lnTo>
                  <a:lnTo>
                    <a:pt x="64" y="22"/>
                  </a:lnTo>
                  <a:close/>
                  <a:moveTo>
                    <a:pt x="2" y="45"/>
                  </a:moveTo>
                  <a:lnTo>
                    <a:pt x="62" y="22"/>
                  </a:lnTo>
                  <a:lnTo>
                    <a:pt x="21" y="3"/>
                  </a:lnTo>
                  <a:lnTo>
                    <a:pt x="2" y="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650">
              <a:extLst>
                <a:ext uri="{FF2B5EF4-FFF2-40B4-BE49-F238E27FC236}">
                  <a16:creationId xmlns:a16="http://schemas.microsoft.com/office/drawing/2014/main" id="{FE6F844D-12C2-49BD-9554-37CB760EA1A3}"/>
                </a:ext>
              </a:extLst>
            </p:cNvPr>
            <p:cNvSpPr>
              <a:spLocks noEditPoints="1"/>
            </p:cNvSpPr>
            <p:nvPr/>
          </p:nvSpPr>
          <p:spPr bwMode="auto">
            <a:xfrm>
              <a:off x="6118" y="2628"/>
              <a:ext cx="43" cy="31"/>
            </a:xfrm>
            <a:custGeom>
              <a:avLst/>
              <a:gdLst>
                <a:gd name="T0" fmla="*/ 43 w 43"/>
                <a:gd name="T1" fmla="*/ 15 h 31"/>
                <a:gd name="T2" fmla="*/ 0 w 43"/>
                <a:gd name="T3" fmla="*/ 31 h 31"/>
                <a:gd name="T4" fmla="*/ 12 w 43"/>
                <a:gd name="T5" fmla="*/ 0 h 31"/>
                <a:gd name="T6" fmla="*/ 43 w 43"/>
                <a:gd name="T7" fmla="*/ 15 h 31"/>
                <a:gd name="T8" fmla="*/ 2 w 43"/>
                <a:gd name="T9" fmla="*/ 29 h 31"/>
                <a:gd name="T10" fmla="*/ 41 w 43"/>
                <a:gd name="T11" fmla="*/ 15 h 31"/>
                <a:gd name="T12" fmla="*/ 14 w 43"/>
                <a:gd name="T13" fmla="*/ 3 h 31"/>
                <a:gd name="T14" fmla="*/ 2 w 43"/>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1">
                  <a:moveTo>
                    <a:pt x="43" y="15"/>
                  </a:moveTo>
                  <a:lnTo>
                    <a:pt x="0" y="31"/>
                  </a:lnTo>
                  <a:lnTo>
                    <a:pt x="12" y="0"/>
                  </a:lnTo>
                  <a:lnTo>
                    <a:pt x="43" y="15"/>
                  </a:lnTo>
                  <a:close/>
                  <a:moveTo>
                    <a:pt x="2" y="29"/>
                  </a:moveTo>
                  <a:lnTo>
                    <a:pt x="41" y="15"/>
                  </a:lnTo>
                  <a:lnTo>
                    <a:pt x="14" y="3"/>
                  </a:lnTo>
                  <a:lnTo>
                    <a:pt x="2"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651">
              <a:extLst>
                <a:ext uri="{FF2B5EF4-FFF2-40B4-BE49-F238E27FC236}">
                  <a16:creationId xmlns:a16="http://schemas.microsoft.com/office/drawing/2014/main" id="{A40CFE26-976A-4855-BBCF-C056DF3AF5E6}"/>
                </a:ext>
              </a:extLst>
            </p:cNvPr>
            <p:cNvSpPr>
              <a:spLocks noEditPoints="1"/>
            </p:cNvSpPr>
            <p:nvPr/>
          </p:nvSpPr>
          <p:spPr bwMode="auto">
            <a:xfrm>
              <a:off x="6116" y="2616"/>
              <a:ext cx="36" cy="27"/>
            </a:xfrm>
            <a:custGeom>
              <a:avLst/>
              <a:gdLst>
                <a:gd name="T0" fmla="*/ 36 w 36"/>
                <a:gd name="T1" fmla="*/ 12 h 27"/>
                <a:gd name="T2" fmla="*/ 0 w 36"/>
                <a:gd name="T3" fmla="*/ 27 h 27"/>
                <a:gd name="T4" fmla="*/ 9 w 36"/>
                <a:gd name="T5" fmla="*/ 0 h 27"/>
                <a:gd name="T6" fmla="*/ 36 w 36"/>
                <a:gd name="T7" fmla="*/ 12 h 27"/>
                <a:gd name="T8" fmla="*/ 2 w 36"/>
                <a:gd name="T9" fmla="*/ 27 h 27"/>
                <a:gd name="T10" fmla="*/ 33 w 36"/>
                <a:gd name="T11" fmla="*/ 12 h 27"/>
                <a:gd name="T12" fmla="*/ 9 w 36"/>
                <a:gd name="T13" fmla="*/ 3 h 27"/>
                <a:gd name="T14" fmla="*/ 2 w 3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36" y="12"/>
                  </a:moveTo>
                  <a:lnTo>
                    <a:pt x="0" y="27"/>
                  </a:lnTo>
                  <a:lnTo>
                    <a:pt x="9" y="0"/>
                  </a:lnTo>
                  <a:lnTo>
                    <a:pt x="36" y="12"/>
                  </a:lnTo>
                  <a:close/>
                  <a:moveTo>
                    <a:pt x="2" y="27"/>
                  </a:moveTo>
                  <a:lnTo>
                    <a:pt x="33" y="12"/>
                  </a:lnTo>
                  <a:lnTo>
                    <a:pt x="9" y="3"/>
                  </a:lnTo>
                  <a:lnTo>
                    <a:pt x="2" y="2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652">
              <a:extLst>
                <a:ext uri="{FF2B5EF4-FFF2-40B4-BE49-F238E27FC236}">
                  <a16:creationId xmlns:a16="http://schemas.microsoft.com/office/drawing/2014/main" id="{32C600A7-CB53-487D-B9C8-349187EC6A8A}"/>
                </a:ext>
              </a:extLst>
            </p:cNvPr>
            <p:cNvSpPr>
              <a:spLocks noEditPoints="1"/>
            </p:cNvSpPr>
            <p:nvPr/>
          </p:nvSpPr>
          <p:spPr bwMode="auto">
            <a:xfrm>
              <a:off x="6147" y="2681"/>
              <a:ext cx="24" cy="28"/>
            </a:xfrm>
            <a:custGeom>
              <a:avLst/>
              <a:gdLst>
                <a:gd name="T0" fmla="*/ 24 w 24"/>
                <a:gd name="T1" fmla="*/ 23 h 28"/>
                <a:gd name="T2" fmla="*/ 12 w 24"/>
                <a:gd name="T3" fmla="*/ 28 h 28"/>
                <a:gd name="T4" fmla="*/ 0 w 24"/>
                <a:gd name="T5" fmla="*/ 4 h 28"/>
                <a:gd name="T6" fmla="*/ 14 w 24"/>
                <a:gd name="T7" fmla="*/ 0 h 28"/>
                <a:gd name="T8" fmla="*/ 24 w 24"/>
                <a:gd name="T9" fmla="*/ 23 h 28"/>
                <a:gd name="T10" fmla="*/ 12 w 24"/>
                <a:gd name="T11" fmla="*/ 28 h 28"/>
                <a:gd name="T12" fmla="*/ 21 w 24"/>
                <a:gd name="T13" fmla="*/ 23 h 28"/>
                <a:gd name="T14" fmla="*/ 12 w 24"/>
                <a:gd name="T15" fmla="*/ 0 h 28"/>
                <a:gd name="T16" fmla="*/ 2 w 24"/>
                <a:gd name="T17" fmla="*/ 4 h 28"/>
                <a:gd name="T18" fmla="*/ 12 w 24"/>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8">
                  <a:moveTo>
                    <a:pt x="24" y="23"/>
                  </a:moveTo>
                  <a:lnTo>
                    <a:pt x="12" y="28"/>
                  </a:lnTo>
                  <a:lnTo>
                    <a:pt x="0" y="4"/>
                  </a:lnTo>
                  <a:lnTo>
                    <a:pt x="14" y="0"/>
                  </a:lnTo>
                  <a:lnTo>
                    <a:pt x="24" y="23"/>
                  </a:lnTo>
                  <a:close/>
                  <a:moveTo>
                    <a:pt x="12" y="28"/>
                  </a:moveTo>
                  <a:lnTo>
                    <a:pt x="21" y="23"/>
                  </a:lnTo>
                  <a:lnTo>
                    <a:pt x="12" y="0"/>
                  </a:lnTo>
                  <a:lnTo>
                    <a:pt x="2" y="4"/>
                  </a:lnTo>
                  <a:lnTo>
                    <a:pt x="12"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653">
              <a:extLst>
                <a:ext uri="{FF2B5EF4-FFF2-40B4-BE49-F238E27FC236}">
                  <a16:creationId xmlns:a16="http://schemas.microsoft.com/office/drawing/2014/main" id="{2F21B5D5-7330-482F-B239-6854406FE285}"/>
                </a:ext>
              </a:extLst>
            </p:cNvPr>
            <p:cNvSpPr>
              <a:spLocks noEditPoints="1"/>
            </p:cNvSpPr>
            <p:nvPr/>
          </p:nvSpPr>
          <p:spPr bwMode="auto">
            <a:xfrm>
              <a:off x="5793" y="1398"/>
              <a:ext cx="82" cy="58"/>
            </a:xfrm>
            <a:custGeom>
              <a:avLst/>
              <a:gdLst>
                <a:gd name="T0" fmla="*/ 82 w 82"/>
                <a:gd name="T1" fmla="*/ 24 h 58"/>
                <a:gd name="T2" fmla="*/ 0 w 82"/>
                <a:gd name="T3" fmla="*/ 58 h 58"/>
                <a:gd name="T4" fmla="*/ 24 w 82"/>
                <a:gd name="T5" fmla="*/ 0 h 58"/>
                <a:gd name="T6" fmla="*/ 82 w 82"/>
                <a:gd name="T7" fmla="*/ 24 h 58"/>
                <a:gd name="T8" fmla="*/ 0 w 82"/>
                <a:gd name="T9" fmla="*/ 58 h 58"/>
                <a:gd name="T10" fmla="*/ 79 w 82"/>
                <a:gd name="T11" fmla="*/ 24 h 58"/>
                <a:gd name="T12" fmla="*/ 24 w 82"/>
                <a:gd name="T13" fmla="*/ 0 h 58"/>
                <a:gd name="T14" fmla="*/ 0 w 82"/>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58">
                  <a:moveTo>
                    <a:pt x="82" y="24"/>
                  </a:moveTo>
                  <a:lnTo>
                    <a:pt x="0" y="58"/>
                  </a:lnTo>
                  <a:lnTo>
                    <a:pt x="24" y="0"/>
                  </a:lnTo>
                  <a:lnTo>
                    <a:pt x="82" y="24"/>
                  </a:lnTo>
                  <a:close/>
                  <a:moveTo>
                    <a:pt x="0" y="58"/>
                  </a:moveTo>
                  <a:lnTo>
                    <a:pt x="79" y="24"/>
                  </a:lnTo>
                  <a:lnTo>
                    <a:pt x="24" y="0"/>
                  </a:lnTo>
                  <a:lnTo>
                    <a:pt x="0" y="5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654">
              <a:extLst>
                <a:ext uri="{FF2B5EF4-FFF2-40B4-BE49-F238E27FC236}">
                  <a16:creationId xmlns:a16="http://schemas.microsoft.com/office/drawing/2014/main" id="{AA68D985-2529-42D1-9845-BE91EA952725}"/>
                </a:ext>
              </a:extLst>
            </p:cNvPr>
            <p:cNvSpPr>
              <a:spLocks noEditPoints="1"/>
            </p:cNvSpPr>
            <p:nvPr/>
          </p:nvSpPr>
          <p:spPr bwMode="auto">
            <a:xfrm>
              <a:off x="5793" y="1384"/>
              <a:ext cx="65" cy="45"/>
            </a:xfrm>
            <a:custGeom>
              <a:avLst/>
              <a:gdLst>
                <a:gd name="T0" fmla="*/ 65 w 65"/>
                <a:gd name="T1" fmla="*/ 22 h 45"/>
                <a:gd name="T2" fmla="*/ 0 w 65"/>
                <a:gd name="T3" fmla="*/ 45 h 45"/>
                <a:gd name="T4" fmla="*/ 20 w 65"/>
                <a:gd name="T5" fmla="*/ 0 h 45"/>
                <a:gd name="T6" fmla="*/ 65 w 65"/>
                <a:gd name="T7" fmla="*/ 22 h 45"/>
                <a:gd name="T8" fmla="*/ 3 w 65"/>
                <a:gd name="T9" fmla="*/ 45 h 45"/>
                <a:gd name="T10" fmla="*/ 60 w 65"/>
                <a:gd name="T11" fmla="*/ 22 h 45"/>
                <a:gd name="T12" fmla="*/ 20 w 65"/>
                <a:gd name="T13" fmla="*/ 3 h 45"/>
                <a:gd name="T14" fmla="*/ 3 w 65"/>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45">
                  <a:moveTo>
                    <a:pt x="65" y="22"/>
                  </a:moveTo>
                  <a:lnTo>
                    <a:pt x="0" y="45"/>
                  </a:lnTo>
                  <a:lnTo>
                    <a:pt x="20" y="0"/>
                  </a:lnTo>
                  <a:lnTo>
                    <a:pt x="65" y="22"/>
                  </a:lnTo>
                  <a:close/>
                  <a:moveTo>
                    <a:pt x="3" y="45"/>
                  </a:moveTo>
                  <a:lnTo>
                    <a:pt x="60" y="22"/>
                  </a:lnTo>
                  <a:lnTo>
                    <a:pt x="20" y="3"/>
                  </a:lnTo>
                  <a:lnTo>
                    <a:pt x="3" y="4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655">
              <a:extLst>
                <a:ext uri="{FF2B5EF4-FFF2-40B4-BE49-F238E27FC236}">
                  <a16:creationId xmlns:a16="http://schemas.microsoft.com/office/drawing/2014/main" id="{FE899D30-29E6-4B3A-94B0-6DAF7FBFA586}"/>
                </a:ext>
              </a:extLst>
            </p:cNvPr>
            <p:cNvSpPr>
              <a:spLocks noEditPoints="1"/>
            </p:cNvSpPr>
            <p:nvPr/>
          </p:nvSpPr>
          <p:spPr bwMode="auto">
            <a:xfrm>
              <a:off x="5793" y="1372"/>
              <a:ext cx="43" cy="31"/>
            </a:xfrm>
            <a:custGeom>
              <a:avLst/>
              <a:gdLst>
                <a:gd name="T0" fmla="*/ 43 w 43"/>
                <a:gd name="T1" fmla="*/ 15 h 31"/>
                <a:gd name="T2" fmla="*/ 0 w 43"/>
                <a:gd name="T3" fmla="*/ 31 h 31"/>
                <a:gd name="T4" fmla="*/ 15 w 43"/>
                <a:gd name="T5" fmla="*/ 0 h 31"/>
                <a:gd name="T6" fmla="*/ 43 w 43"/>
                <a:gd name="T7" fmla="*/ 15 h 31"/>
                <a:gd name="T8" fmla="*/ 3 w 43"/>
                <a:gd name="T9" fmla="*/ 29 h 31"/>
                <a:gd name="T10" fmla="*/ 41 w 43"/>
                <a:gd name="T11" fmla="*/ 15 h 31"/>
                <a:gd name="T12" fmla="*/ 15 w 43"/>
                <a:gd name="T13" fmla="*/ 3 h 31"/>
                <a:gd name="T14" fmla="*/ 3 w 43"/>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31">
                  <a:moveTo>
                    <a:pt x="43" y="15"/>
                  </a:moveTo>
                  <a:lnTo>
                    <a:pt x="0" y="31"/>
                  </a:lnTo>
                  <a:lnTo>
                    <a:pt x="15" y="0"/>
                  </a:lnTo>
                  <a:lnTo>
                    <a:pt x="43" y="15"/>
                  </a:lnTo>
                  <a:close/>
                  <a:moveTo>
                    <a:pt x="3" y="29"/>
                  </a:moveTo>
                  <a:lnTo>
                    <a:pt x="41" y="15"/>
                  </a:lnTo>
                  <a:lnTo>
                    <a:pt x="15" y="3"/>
                  </a:lnTo>
                  <a:lnTo>
                    <a:pt x="3"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656">
              <a:extLst>
                <a:ext uri="{FF2B5EF4-FFF2-40B4-BE49-F238E27FC236}">
                  <a16:creationId xmlns:a16="http://schemas.microsoft.com/office/drawing/2014/main" id="{013735D0-3451-405A-B6B3-9700F5F0DE3A}"/>
                </a:ext>
              </a:extLst>
            </p:cNvPr>
            <p:cNvSpPr>
              <a:spLocks noEditPoints="1"/>
            </p:cNvSpPr>
            <p:nvPr/>
          </p:nvSpPr>
          <p:spPr bwMode="auto">
            <a:xfrm>
              <a:off x="5791" y="1360"/>
              <a:ext cx="36" cy="27"/>
            </a:xfrm>
            <a:custGeom>
              <a:avLst/>
              <a:gdLst>
                <a:gd name="T0" fmla="*/ 36 w 36"/>
                <a:gd name="T1" fmla="*/ 12 h 27"/>
                <a:gd name="T2" fmla="*/ 0 w 36"/>
                <a:gd name="T3" fmla="*/ 27 h 27"/>
                <a:gd name="T4" fmla="*/ 12 w 36"/>
                <a:gd name="T5" fmla="*/ 0 h 27"/>
                <a:gd name="T6" fmla="*/ 36 w 36"/>
                <a:gd name="T7" fmla="*/ 12 h 27"/>
                <a:gd name="T8" fmla="*/ 2 w 36"/>
                <a:gd name="T9" fmla="*/ 24 h 27"/>
                <a:gd name="T10" fmla="*/ 33 w 36"/>
                <a:gd name="T11" fmla="*/ 12 h 27"/>
                <a:gd name="T12" fmla="*/ 12 w 36"/>
                <a:gd name="T13" fmla="*/ 3 h 27"/>
                <a:gd name="T14" fmla="*/ 2 w 36"/>
                <a:gd name="T15" fmla="*/ 24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36" y="12"/>
                  </a:moveTo>
                  <a:lnTo>
                    <a:pt x="0" y="27"/>
                  </a:lnTo>
                  <a:lnTo>
                    <a:pt x="12" y="0"/>
                  </a:lnTo>
                  <a:lnTo>
                    <a:pt x="36" y="12"/>
                  </a:lnTo>
                  <a:close/>
                  <a:moveTo>
                    <a:pt x="2" y="24"/>
                  </a:moveTo>
                  <a:lnTo>
                    <a:pt x="33" y="12"/>
                  </a:lnTo>
                  <a:lnTo>
                    <a:pt x="12" y="3"/>
                  </a:lnTo>
                  <a:lnTo>
                    <a:pt x="2"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657">
              <a:extLst>
                <a:ext uri="{FF2B5EF4-FFF2-40B4-BE49-F238E27FC236}">
                  <a16:creationId xmlns:a16="http://schemas.microsoft.com/office/drawing/2014/main" id="{D04D6CE8-DABA-4911-81FF-0106A0C48D6A}"/>
                </a:ext>
              </a:extLst>
            </p:cNvPr>
            <p:cNvSpPr>
              <a:spLocks noEditPoints="1"/>
            </p:cNvSpPr>
            <p:nvPr/>
          </p:nvSpPr>
          <p:spPr bwMode="auto">
            <a:xfrm>
              <a:off x="5824" y="1422"/>
              <a:ext cx="22" cy="31"/>
            </a:xfrm>
            <a:custGeom>
              <a:avLst/>
              <a:gdLst>
                <a:gd name="T0" fmla="*/ 22 w 22"/>
                <a:gd name="T1" fmla="*/ 26 h 31"/>
                <a:gd name="T2" fmla="*/ 10 w 22"/>
                <a:gd name="T3" fmla="*/ 31 h 31"/>
                <a:gd name="T4" fmla="*/ 0 w 22"/>
                <a:gd name="T5" fmla="*/ 7 h 31"/>
                <a:gd name="T6" fmla="*/ 12 w 22"/>
                <a:gd name="T7" fmla="*/ 0 h 31"/>
                <a:gd name="T8" fmla="*/ 22 w 22"/>
                <a:gd name="T9" fmla="*/ 26 h 31"/>
                <a:gd name="T10" fmla="*/ 10 w 22"/>
                <a:gd name="T11" fmla="*/ 31 h 31"/>
                <a:gd name="T12" fmla="*/ 22 w 22"/>
                <a:gd name="T13" fmla="*/ 26 h 31"/>
                <a:gd name="T14" fmla="*/ 12 w 22"/>
                <a:gd name="T15" fmla="*/ 3 h 31"/>
                <a:gd name="T16" fmla="*/ 0 w 22"/>
                <a:gd name="T17" fmla="*/ 7 h 31"/>
                <a:gd name="T18" fmla="*/ 10 w 22"/>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1">
                  <a:moveTo>
                    <a:pt x="22" y="26"/>
                  </a:moveTo>
                  <a:lnTo>
                    <a:pt x="10" y="31"/>
                  </a:lnTo>
                  <a:lnTo>
                    <a:pt x="0" y="7"/>
                  </a:lnTo>
                  <a:lnTo>
                    <a:pt x="12" y="0"/>
                  </a:lnTo>
                  <a:lnTo>
                    <a:pt x="22" y="26"/>
                  </a:lnTo>
                  <a:close/>
                  <a:moveTo>
                    <a:pt x="10" y="31"/>
                  </a:moveTo>
                  <a:lnTo>
                    <a:pt x="22" y="26"/>
                  </a:lnTo>
                  <a:lnTo>
                    <a:pt x="12" y="3"/>
                  </a:lnTo>
                  <a:lnTo>
                    <a:pt x="0" y="7"/>
                  </a:lnTo>
                  <a:lnTo>
                    <a:pt x="10"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658">
              <a:extLst>
                <a:ext uri="{FF2B5EF4-FFF2-40B4-BE49-F238E27FC236}">
                  <a16:creationId xmlns:a16="http://schemas.microsoft.com/office/drawing/2014/main" id="{0854A515-07E7-4607-B5AB-DEA6F33B2DC5}"/>
                </a:ext>
              </a:extLst>
            </p:cNvPr>
            <p:cNvSpPr>
              <a:spLocks noEditPoints="1"/>
            </p:cNvSpPr>
            <p:nvPr/>
          </p:nvSpPr>
          <p:spPr bwMode="auto">
            <a:xfrm>
              <a:off x="5946" y="1953"/>
              <a:ext cx="110" cy="88"/>
            </a:xfrm>
            <a:custGeom>
              <a:avLst/>
              <a:gdLst>
                <a:gd name="T0" fmla="*/ 110 w 110"/>
                <a:gd name="T1" fmla="*/ 21 h 88"/>
                <a:gd name="T2" fmla="*/ 0 w 110"/>
                <a:gd name="T3" fmla="*/ 88 h 88"/>
                <a:gd name="T4" fmla="*/ 22 w 110"/>
                <a:gd name="T5" fmla="*/ 0 h 88"/>
                <a:gd name="T6" fmla="*/ 110 w 110"/>
                <a:gd name="T7" fmla="*/ 21 h 88"/>
                <a:gd name="T8" fmla="*/ 3 w 110"/>
                <a:gd name="T9" fmla="*/ 85 h 88"/>
                <a:gd name="T10" fmla="*/ 108 w 110"/>
                <a:gd name="T11" fmla="*/ 21 h 88"/>
                <a:gd name="T12" fmla="*/ 22 w 110"/>
                <a:gd name="T13" fmla="*/ 0 h 88"/>
                <a:gd name="T14" fmla="*/ 3 w 110"/>
                <a:gd name="T15" fmla="*/ 85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88">
                  <a:moveTo>
                    <a:pt x="110" y="21"/>
                  </a:moveTo>
                  <a:lnTo>
                    <a:pt x="0" y="88"/>
                  </a:lnTo>
                  <a:lnTo>
                    <a:pt x="22" y="0"/>
                  </a:lnTo>
                  <a:lnTo>
                    <a:pt x="110" y="21"/>
                  </a:lnTo>
                  <a:close/>
                  <a:moveTo>
                    <a:pt x="3" y="85"/>
                  </a:moveTo>
                  <a:lnTo>
                    <a:pt x="108" y="21"/>
                  </a:lnTo>
                  <a:lnTo>
                    <a:pt x="22" y="0"/>
                  </a:lnTo>
                  <a:lnTo>
                    <a:pt x="3" y="8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659">
              <a:extLst>
                <a:ext uri="{FF2B5EF4-FFF2-40B4-BE49-F238E27FC236}">
                  <a16:creationId xmlns:a16="http://schemas.microsoft.com/office/drawing/2014/main" id="{61B2E459-DA13-4022-B9DE-62CE928C2B4D}"/>
                </a:ext>
              </a:extLst>
            </p:cNvPr>
            <p:cNvSpPr>
              <a:spLocks noEditPoints="1"/>
            </p:cNvSpPr>
            <p:nvPr/>
          </p:nvSpPr>
          <p:spPr bwMode="auto">
            <a:xfrm>
              <a:off x="5941" y="1936"/>
              <a:ext cx="84" cy="67"/>
            </a:xfrm>
            <a:custGeom>
              <a:avLst/>
              <a:gdLst>
                <a:gd name="T0" fmla="*/ 84 w 84"/>
                <a:gd name="T1" fmla="*/ 17 h 67"/>
                <a:gd name="T2" fmla="*/ 0 w 84"/>
                <a:gd name="T3" fmla="*/ 67 h 67"/>
                <a:gd name="T4" fmla="*/ 17 w 84"/>
                <a:gd name="T5" fmla="*/ 0 h 67"/>
                <a:gd name="T6" fmla="*/ 84 w 84"/>
                <a:gd name="T7" fmla="*/ 17 h 67"/>
                <a:gd name="T8" fmla="*/ 3 w 84"/>
                <a:gd name="T9" fmla="*/ 64 h 67"/>
                <a:gd name="T10" fmla="*/ 82 w 84"/>
                <a:gd name="T11" fmla="*/ 17 h 67"/>
                <a:gd name="T12" fmla="*/ 17 w 84"/>
                <a:gd name="T13" fmla="*/ 0 h 67"/>
                <a:gd name="T14" fmla="*/ 3 w 84"/>
                <a:gd name="T15" fmla="*/ 64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67">
                  <a:moveTo>
                    <a:pt x="84" y="17"/>
                  </a:moveTo>
                  <a:lnTo>
                    <a:pt x="0" y="67"/>
                  </a:lnTo>
                  <a:lnTo>
                    <a:pt x="17" y="0"/>
                  </a:lnTo>
                  <a:lnTo>
                    <a:pt x="84" y="17"/>
                  </a:lnTo>
                  <a:close/>
                  <a:moveTo>
                    <a:pt x="3" y="64"/>
                  </a:moveTo>
                  <a:lnTo>
                    <a:pt x="82" y="17"/>
                  </a:lnTo>
                  <a:lnTo>
                    <a:pt x="17" y="0"/>
                  </a:lnTo>
                  <a:lnTo>
                    <a:pt x="3"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660">
              <a:extLst>
                <a:ext uri="{FF2B5EF4-FFF2-40B4-BE49-F238E27FC236}">
                  <a16:creationId xmlns:a16="http://schemas.microsoft.com/office/drawing/2014/main" id="{8910D743-738B-436C-88FA-8CB80017752A}"/>
                </a:ext>
              </a:extLst>
            </p:cNvPr>
            <p:cNvSpPr>
              <a:spLocks noEditPoints="1"/>
            </p:cNvSpPr>
            <p:nvPr/>
          </p:nvSpPr>
          <p:spPr bwMode="auto">
            <a:xfrm>
              <a:off x="5937" y="1919"/>
              <a:ext cx="57" cy="46"/>
            </a:xfrm>
            <a:custGeom>
              <a:avLst/>
              <a:gdLst>
                <a:gd name="T0" fmla="*/ 57 w 57"/>
                <a:gd name="T1" fmla="*/ 12 h 46"/>
                <a:gd name="T2" fmla="*/ 0 w 57"/>
                <a:gd name="T3" fmla="*/ 46 h 46"/>
                <a:gd name="T4" fmla="*/ 12 w 57"/>
                <a:gd name="T5" fmla="*/ 0 h 46"/>
                <a:gd name="T6" fmla="*/ 57 w 57"/>
                <a:gd name="T7" fmla="*/ 12 h 46"/>
                <a:gd name="T8" fmla="*/ 2 w 57"/>
                <a:gd name="T9" fmla="*/ 43 h 46"/>
                <a:gd name="T10" fmla="*/ 52 w 57"/>
                <a:gd name="T11" fmla="*/ 12 h 46"/>
                <a:gd name="T12" fmla="*/ 12 w 57"/>
                <a:gd name="T13" fmla="*/ 3 h 46"/>
                <a:gd name="T14" fmla="*/ 2 w 57"/>
                <a:gd name="T15" fmla="*/ 43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6">
                  <a:moveTo>
                    <a:pt x="57" y="12"/>
                  </a:moveTo>
                  <a:lnTo>
                    <a:pt x="0" y="46"/>
                  </a:lnTo>
                  <a:lnTo>
                    <a:pt x="12" y="0"/>
                  </a:lnTo>
                  <a:lnTo>
                    <a:pt x="57" y="12"/>
                  </a:lnTo>
                  <a:close/>
                  <a:moveTo>
                    <a:pt x="2" y="43"/>
                  </a:moveTo>
                  <a:lnTo>
                    <a:pt x="52" y="12"/>
                  </a:lnTo>
                  <a:lnTo>
                    <a:pt x="12" y="3"/>
                  </a:lnTo>
                  <a:lnTo>
                    <a:pt x="2" y="4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661">
              <a:extLst>
                <a:ext uri="{FF2B5EF4-FFF2-40B4-BE49-F238E27FC236}">
                  <a16:creationId xmlns:a16="http://schemas.microsoft.com/office/drawing/2014/main" id="{A4D7DC6E-DDF8-4593-B556-6D4E117F7202}"/>
                </a:ext>
              </a:extLst>
            </p:cNvPr>
            <p:cNvSpPr>
              <a:spLocks noEditPoints="1"/>
            </p:cNvSpPr>
            <p:nvPr/>
          </p:nvSpPr>
          <p:spPr bwMode="auto">
            <a:xfrm>
              <a:off x="5929" y="1903"/>
              <a:ext cx="48" cy="40"/>
            </a:xfrm>
            <a:custGeom>
              <a:avLst/>
              <a:gdLst>
                <a:gd name="T0" fmla="*/ 48 w 48"/>
                <a:gd name="T1" fmla="*/ 9 h 40"/>
                <a:gd name="T2" fmla="*/ 0 w 48"/>
                <a:gd name="T3" fmla="*/ 40 h 40"/>
                <a:gd name="T4" fmla="*/ 10 w 48"/>
                <a:gd name="T5" fmla="*/ 0 h 40"/>
                <a:gd name="T6" fmla="*/ 48 w 48"/>
                <a:gd name="T7" fmla="*/ 9 h 40"/>
                <a:gd name="T8" fmla="*/ 3 w 48"/>
                <a:gd name="T9" fmla="*/ 35 h 40"/>
                <a:gd name="T10" fmla="*/ 43 w 48"/>
                <a:gd name="T11" fmla="*/ 12 h 40"/>
                <a:gd name="T12" fmla="*/ 10 w 48"/>
                <a:gd name="T13" fmla="*/ 2 h 40"/>
                <a:gd name="T14" fmla="*/ 3 w 48"/>
                <a:gd name="T15" fmla="*/ 3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40">
                  <a:moveTo>
                    <a:pt x="48" y="9"/>
                  </a:moveTo>
                  <a:lnTo>
                    <a:pt x="0" y="40"/>
                  </a:lnTo>
                  <a:lnTo>
                    <a:pt x="10" y="0"/>
                  </a:lnTo>
                  <a:lnTo>
                    <a:pt x="48" y="9"/>
                  </a:lnTo>
                  <a:close/>
                  <a:moveTo>
                    <a:pt x="3" y="35"/>
                  </a:moveTo>
                  <a:lnTo>
                    <a:pt x="43" y="12"/>
                  </a:lnTo>
                  <a:lnTo>
                    <a:pt x="10" y="2"/>
                  </a:lnTo>
                  <a:lnTo>
                    <a:pt x="3" y="3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662">
              <a:extLst>
                <a:ext uri="{FF2B5EF4-FFF2-40B4-BE49-F238E27FC236}">
                  <a16:creationId xmlns:a16="http://schemas.microsoft.com/office/drawing/2014/main" id="{29D83188-0931-4855-BBE3-6047E2F54832}"/>
                </a:ext>
              </a:extLst>
            </p:cNvPr>
            <p:cNvSpPr>
              <a:spLocks noEditPoints="1"/>
            </p:cNvSpPr>
            <p:nvPr/>
          </p:nvSpPr>
          <p:spPr bwMode="auto">
            <a:xfrm>
              <a:off x="5984" y="1984"/>
              <a:ext cx="39" cy="45"/>
            </a:xfrm>
            <a:custGeom>
              <a:avLst/>
              <a:gdLst>
                <a:gd name="T0" fmla="*/ 39 w 39"/>
                <a:gd name="T1" fmla="*/ 33 h 45"/>
                <a:gd name="T2" fmla="*/ 22 w 39"/>
                <a:gd name="T3" fmla="*/ 45 h 45"/>
                <a:gd name="T4" fmla="*/ 0 w 39"/>
                <a:gd name="T5" fmla="*/ 9 h 45"/>
                <a:gd name="T6" fmla="*/ 17 w 39"/>
                <a:gd name="T7" fmla="*/ 0 h 45"/>
                <a:gd name="T8" fmla="*/ 39 w 39"/>
                <a:gd name="T9" fmla="*/ 33 h 45"/>
                <a:gd name="T10" fmla="*/ 22 w 39"/>
                <a:gd name="T11" fmla="*/ 42 h 45"/>
                <a:gd name="T12" fmla="*/ 36 w 39"/>
                <a:gd name="T13" fmla="*/ 33 h 45"/>
                <a:gd name="T14" fmla="*/ 17 w 39"/>
                <a:gd name="T15" fmla="*/ 2 h 45"/>
                <a:gd name="T16" fmla="*/ 3 w 39"/>
                <a:gd name="T17" fmla="*/ 9 h 45"/>
                <a:gd name="T18" fmla="*/ 22 w 39"/>
                <a:gd name="T19"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5">
                  <a:moveTo>
                    <a:pt x="39" y="33"/>
                  </a:moveTo>
                  <a:lnTo>
                    <a:pt x="22" y="45"/>
                  </a:lnTo>
                  <a:lnTo>
                    <a:pt x="0" y="9"/>
                  </a:lnTo>
                  <a:lnTo>
                    <a:pt x="17" y="0"/>
                  </a:lnTo>
                  <a:lnTo>
                    <a:pt x="39" y="33"/>
                  </a:lnTo>
                  <a:close/>
                  <a:moveTo>
                    <a:pt x="22" y="42"/>
                  </a:moveTo>
                  <a:lnTo>
                    <a:pt x="36" y="33"/>
                  </a:lnTo>
                  <a:lnTo>
                    <a:pt x="17" y="2"/>
                  </a:lnTo>
                  <a:lnTo>
                    <a:pt x="3" y="9"/>
                  </a:lnTo>
                  <a:lnTo>
                    <a:pt x="22" y="4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663">
              <a:extLst>
                <a:ext uri="{FF2B5EF4-FFF2-40B4-BE49-F238E27FC236}">
                  <a16:creationId xmlns:a16="http://schemas.microsoft.com/office/drawing/2014/main" id="{0C73EE29-7060-43CF-9C94-F21B2AA01F5F}"/>
                </a:ext>
              </a:extLst>
            </p:cNvPr>
            <p:cNvSpPr>
              <a:spLocks noEditPoints="1"/>
            </p:cNvSpPr>
            <p:nvPr/>
          </p:nvSpPr>
          <p:spPr bwMode="auto">
            <a:xfrm>
              <a:off x="5483" y="2210"/>
              <a:ext cx="203" cy="116"/>
            </a:xfrm>
            <a:custGeom>
              <a:avLst/>
              <a:gdLst>
                <a:gd name="T0" fmla="*/ 203 w 203"/>
                <a:gd name="T1" fmla="*/ 90 h 116"/>
                <a:gd name="T2" fmla="*/ 0 w 203"/>
                <a:gd name="T3" fmla="*/ 116 h 116"/>
                <a:gd name="T4" fmla="*/ 88 w 203"/>
                <a:gd name="T5" fmla="*/ 0 h 116"/>
                <a:gd name="T6" fmla="*/ 203 w 203"/>
                <a:gd name="T7" fmla="*/ 90 h 116"/>
                <a:gd name="T8" fmla="*/ 5 w 203"/>
                <a:gd name="T9" fmla="*/ 114 h 116"/>
                <a:gd name="T10" fmla="*/ 198 w 203"/>
                <a:gd name="T11" fmla="*/ 88 h 116"/>
                <a:gd name="T12" fmla="*/ 88 w 203"/>
                <a:gd name="T13" fmla="*/ 4 h 116"/>
                <a:gd name="T14" fmla="*/ 5 w 203"/>
                <a:gd name="T15" fmla="*/ 114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3" h="116">
                  <a:moveTo>
                    <a:pt x="203" y="90"/>
                  </a:moveTo>
                  <a:lnTo>
                    <a:pt x="0" y="116"/>
                  </a:lnTo>
                  <a:lnTo>
                    <a:pt x="88" y="0"/>
                  </a:lnTo>
                  <a:lnTo>
                    <a:pt x="203" y="90"/>
                  </a:lnTo>
                  <a:close/>
                  <a:moveTo>
                    <a:pt x="5" y="114"/>
                  </a:moveTo>
                  <a:lnTo>
                    <a:pt x="198" y="88"/>
                  </a:lnTo>
                  <a:lnTo>
                    <a:pt x="88" y="4"/>
                  </a:lnTo>
                  <a:lnTo>
                    <a:pt x="5" y="1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664">
              <a:extLst>
                <a:ext uri="{FF2B5EF4-FFF2-40B4-BE49-F238E27FC236}">
                  <a16:creationId xmlns:a16="http://schemas.microsoft.com/office/drawing/2014/main" id="{274CBC45-FE5F-48BA-BF11-D00F7BAF8EBB}"/>
                </a:ext>
              </a:extLst>
            </p:cNvPr>
            <p:cNvSpPr>
              <a:spLocks noEditPoints="1"/>
            </p:cNvSpPr>
            <p:nvPr/>
          </p:nvSpPr>
          <p:spPr bwMode="auto">
            <a:xfrm>
              <a:off x="5500" y="2179"/>
              <a:ext cx="155" cy="90"/>
            </a:xfrm>
            <a:custGeom>
              <a:avLst/>
              <a:gdLst>
                <a:gd name="T0" fmla="*/ 155 w 155"/>
                <a:gd name="T1" fmla="*/ 69 h 90"/>
                <a:gd name="T2" fmla="*/ 0 w 155"/>
                <a:gd name="T3" fmla="*/ 90 h 90"/>
                <a:gd name="T4" fmla="*/ 67 w 155"/>
                <a:gd name="T5" fmla="*/ 0 h 90"/>
                <a:gd name="T6" fmla="*/ 155 w 155"/>
                <a:gd name="T7" fmla="*/ 69 h 90"/>
                <a:gd name="T8" fmla="*/ 5 w 155"/>
                <a:gd name="T9" fmla="*/ 88 h 90"/>
                <a:gd name="T10" fmla="*/ 150 w 155"/>
                <a:gd name="T11" fmla="*/ 69 h 90"/>
                <a:gd name="T12" fmla="*/ 67 w 155"/>
                <a:gd name="T13" fmla="*/ 4 h 90"/>
                <a:gd name="T14" fmla="*/ 5 w 155"/>
                <a:gd name="T15" fmla="*/ 88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5" h="90">
                  <a:moveTo>
                    <a:pt x="155" y="69"/>
                  </a:moveTo>
                  <a:lnTo>
                    <a:pt x="0" y="90"/>
                  </a:lnTo>
                  <a:lnTo>
                    <a:pt x="67" y="0"/>
                  </a:lnTo>
                  <a:lnTo>
                    <a:pt x="155" y="69"/>
                  </a:lnTo>
                  <a:close/>
                  <a:moveTo>
                    <a:pt x="5" y="88"/>
                  </a:moveTo>
                  <a:lnTo>
                    <a:pt x="150" y="69"/>
                  </a:lnTo>
                  <a:lnTo>
                    <a:pt x="67" y="4"/>
                  </a:lnTo>
                  <a:lnTo>
                    <a:pt x="5" y="8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665">
              <a:extLst>
                <a:ext uri="{FF2B5EF4-FFF2-40B4-BE49-F238E27FC236}">
                  <a16:creationId xmlns:a16="http://schemas.microsoft.com/office/drawing/2014/main" id="{8B39AFE0-80C0-46A5-94FE-AD71A98E68C9}"/>
                </a:ext>
              </a:extLst>
            </p:cNvPr>
            <p:cNvSpPr>
              <a:spLocks noEditPoints="1"/>
            </p:cNvSpPr>
            <p:nvPr/>
          </p:nvSpPr>
          <p:spPr bwMode="auto">
            <a:xfrm>
              <a:off x="5516" y="2150"/>
              <a:ext cx="106" cy="60"/>
            </a:xfrm>
            <a:custGeom>
              <a:avLst/>
              <a:gdLst>
                <a:gd name="T0" fmla="*/ 106 w 106"/>
                <a:gd name="T1" fmla="*/ 48 h 60"/>
                <a:gd name="T2" fmla="*/ 0 w 106"/>
                <a:gd name="T3" fmla="*/ 60 h 60"/>
                <a:gd name="T4" fmla="*/ 46 w 106"/>
                <a:gd name="T5" fmla="*/ 0 h 60"/>
                <a:gd name="T6" fmla="*/ 106 w 106"/>
                <a:gd name="T7" fmla="*/ 48 h 60"/>
                <a:gd name="T8" fmla="*/ 5 w 106"/>
                <a:gd name="T9" fmla="*/ 57 h 60"/>
                <a:gd name="T10" fmla="*/ 101 w 106"/>
                <a:gd name="T11" fmla="*/ 45 h 60"/>
                <a:gd name="T12" fmla="*/ 48 w 106"/>
                <a:gd name="T13" fmla="*/ 2 h 60"/>
                <a:gd name="T14" fmla="*/ 5 w 106"/>
                <a:gd name="T15" fmla="*/ 57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60">
                  <a:moveTo>
                    <a:pt x="106" y="48"/>
                  </a:moveTo>
                  <a:lnTo>
                    <a:pt x="0" y="60"/>
                  </a:lnTo>
                  <a:lnTo>
                    <a:pt x="46" y="0"/>
                  </a:lnTo>
                  <a:lnTo>
                    <a:pt x="106" y="48"/>
                  </a:lnTo>
                  <a:close/>
                  <a:moveTo>
                    <a:pt x="5" y="57"/>
                  </a:moveTo>
                  <a:lnTo>
                    <a:pt x="101" y="45"/>
                  </a:lnTo>
                  <a:lnTo>
                    <a:pt x="48" y="2"/>
                  </a:lnTo>
                  <a:lnTo>
                    <a:pt x="5"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666">
              <a:extLst>
                <a:ext uri="{FF2B5EF4-FFF2-40B4-BE49-F238E27FC236}">
                  <a16:creationId xmlns:a16="http://schemas.microsoft.com/office/drawing/2014/main" id="{7E10E8DF-4065-4A57-9196-F2C11CE75964}"/>
                </a:ext>
              </a:extLst>
            </p:cNvPr>
            <p:cNvSpPr>
              <a:spLocks noEditPoints="1"/>
            </p:cNvSpPr>
            <p:nvPr/>
          </p:nvSpPr>
          <p:spPr bwMode="auto">
            <a:xfrm>
              <a:off x="5519" y="2122"/>
              <a:ext cx="91" cy="50"/>
            </a:xfrm>
            <a:custGeom>
              <a:avLst/>
              <a:gdLst>
                <a:gd name="T0" fmla="*/ 91 w 91"/>
                <a:gd name="T1" fmla="*/ 38 h 50"/>
                <a:gd name="T2" fmla="*/ 0 w 91"/>
                <a:gd name="T3" fmla="*/ 50 h 50"/>
                <a:gd name="T4" fmla="*/ 40 w 91"/>
                <a:gd name="T5" fmla="*/ 0 h 50"/>
                <a:gd name="T6" fmla="*/ 91 w 91"/>
                <a:gd name="T7" fmla="*/ 38 h 50"/>
                <a:gd name="T8" fmla="*/ 7 w 91"/>
                <a:gd name="T9" fmla="*/ 47 h 50"/>
                <a:gd name="T10" fmla="*/ 86 w 91"/>
                <a:gd name="T11" fmla="*/ 38 h 50"/>
                <a:gd name="T12" fmla="*/ 40 w 91"/>
                <a:gd name="T13" fmla="*/ 2 h 50"/>
                <a:gd name="T14" fmla="*/ 7 w 91"/>
                <a:gd name="T15" fmla="*/ 47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0">
                  <a:moveTo>
                    <a:pt x="91" y="38"/>
                  </a:moveTo>
                  <a:lnTo>
                    <a:pt x="0" y="50"/>
                  </a:lnTo>
                  <a:lnTo>
                    <a:pt x="40" y="0"/>
                  </a:lnTo>
                  <a:lnTo>
                    <a:pt x="91" y="38"/>
                  </a:lnTo>
                  <a:close/>
                  <a:moveTo>
                    <a:pt x="7" y="47"/>
                  </a:moveTo>
                  <a:lnTo>
                    <a:pt x="86" y="38"/>
                  </a:lnTo>
                  <a:lnTo>
                    <a:pt x="40" y="2"/>
                  </a:lnTo>
                  <a:lnTo>
                    <a:pt x="7" y="4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69" name="Freeform 667">
              <a:extLst>
                <a:ext uri="{FF2B5EF4-FFF2-40B4-BE49-F238E27FC236}">
                  <a16:creationId xmlns:a16="http://schemas.microsoft.com/office/drawing/2014/main" id="{5ADF5F52-AAFB-4D7C-A8DB-E7BAC103D5D8}"/>
                </a:ext>
              </a:extLst>
            </p:cNvPr>
            <p:cNvSpPr>
              <a:spLocks noEditPoints="1"/>
            </p:cNvSpPr>
            <p:nvPr/>
          </p:nvSpPr>
          <p:spPr bwMode="auto">
            <a:xfrm>
              <a:off x="5569" y="2279"/>
              <a:ext cx="38" cy="66"/>
            </a:xfrm>
            <a:custGeom>
              <a:avLst/>
              <a:gdLst>
                <a:gd name="T0" fmla="*/ 38 w 38"/>
                <a:gd name="T1" fmla="*/ 64 h 66"/>
                <a:gd name="T2" fmla="*/ 7 w 38"/>
                <a:gd name="T3" fmla="*/ 66 h 66"/>
                <a:gd name="T4" fmla="*/ 0 w 38"/>
                <a:gd name="T5" fmla="*/ 4 h 66"/>
                <a:gd name="T6" fmla="*/ 31 w 38"/>
                <a:gd name="T7" fmla="*/ 0 h 66"/>
                <a:gd name="T8" fmla="*/ 38 w 38"/>
                <a:gd name="T9" fmla="*/ 64 h 66"/>
                <a:gd name="T10" fmla="*/ 10 w 38"/>
                <a:gd name="T11" fmla="*/ 64 h 66"/>
                <a:gd name="T12" fmla="*/ 36 w 38"/>
                <a:gd name="T13" fmla="*/ 61 h 66"/>
                <a:gd name="T14" fmla="*/ 29 w 38"/>
                <a:gd name="T15" fmla="*/ 2 h 66"/>
                <a:gd name="T16" fmla="*/ 2 w 38"/>
                <a:gd name="T17" fmla="*/ 7 h 66"/>
                <a:gd name="T18" fmla="*/ 10 w 38"/>
                <a:gd name="T19" fmla="*/ 6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6">
                  <a:moveTo>
                    <a:pt x="38" y="64"/>
                  </a:moveTo>
                  <a:lnTo>
                    <a:pt x="7" y="66"/>
                  </a:lnTo>
                  <a:lnTo>
                    <a:pt x="0" y="4"/>
                  </a:lnTo>
                  <a:lnTo>
                    <a:pt x="31" y="0"/>
                  </a:lnTo>
                  <a:lnTo>
                    <a:pt x="38" y="64"/>
                  </a:lnTo>
                  <a:close/>
                  <a:moveTo>
                    <a:pt x="10" y="64"/>
                  </a:moveTo>
                  <a:lnTo>
                    <a:pt x="36" y="61"/>
                  </a:lnTo>
                  <a:lnTo>
                    <a:pt x="29" y="2"/>
                  </a:lnTo>
                  <a:lnTo>
                    <a:pt x="2" y="7"/>
                  </a:lnTo>
                  <a:lnTo>
                    <a:pt x="10"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0" name="Freeform 668">
              <a:extLst>
                <a:ext uri="{FF2B5EF4-FFF2-40B4-BE49-F238E27FC236}">
                  <a16:creationId xmlns:a16="http://schemas.microsoft.com/office/drawing/2014/main" id="{5F28BCA4-18AD-4BC1-98E3-2234FCDA0A73}"/>
                </a:ext>
              </a:extLst>
            </p:cNvPr>
            <p:cNvSpPr>
              <a:spLocks noEditPoints="1"/>
            </p:cNvSpPr>
            <p:nvPr/>
          </p:nvSpPr>
          <p:spPr bwMode="auto">
            <a:xfrm>
              <a:off x="5581" y="1729"/>
              <a:ext cx="179" cy="114"/>
            </a:xfrm>
            <a:custGeom>
              <a:avLst/>
              <a:gdLst>
                <a:gd name="T0" fmla="*/ 179 w 179"/>
                <a:gd name="T1" fmla="*/ 114 h 114"/>
                <a:gd name="T2" fmla="*/ 0 w 179"/>
                <a:gd name="T3" fmla="*/ 67 h 114"/>
                <a:gd name="T4" fmla="*/ 115 w 179"/>
                <a:gd name="T5" fmla="*/ 0 h 114"/>
                <a:gd name="T6" fmla="*/ 179 w 179"/>
                <a:gd name="T7" fmla="*/ 114 h 114"/>
                <a:gd name="T8" fmla="*/ 5 w 179"/>
                <a:gd name="T9" fmla="*/ 64 h 114"/>
                <a:gd name="T10" fmla="*/ 174 w 179"/>
                <a:gd name="T11" fmla="*/ 109 h 114"/>
                <a:gd name="T12" fmla="*/ 112 w 179"/>
                <a:gd name="T13" fmla="*/ 2 h 114"/>
                <a:gd name="T14" fmla="*/ 5 w 179"/>
                <a:gd name="T15" fmla="*/ 64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114">
                  <a:moveTo>
                    <a:pt x="179" y="114"/>
                  </a:moveTo>
                  <a:lnTo>
                    <a:pt x="0" y="67"/>
                  </a:lnTo>
                  <a:lnTo>
                    <a:pt x="115" y="0"/>
                  </a:lnTo>
                  <a:lnTo>
                    <a:pt x="179" y="114"/>
                  </a:lnTo>
                  <a:close/>
                  <a:moveTo>
                    <a:pt x="5" y="64"/>
                  </a:moveTo>
                  <a:lnTo>
                    <a:pt x="174" y="109"/>
                  </a:lnTo>
                  <a:lnTo>
                    <a:pt x="112" y="2"/>
                  </a:lnTo>
                  <a:lnTo>
                    <a:pt x="5" y="6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1" name="Freeform 669">
              <a:extLst>
                <a:ext uri="{FF2B5EF4-FFF2-40B4-BE49-F238E27FC236}">
                  <a16:creationId xmlns:a16="http://schemas.microsoft.com/office/drawing/2014/main" id="{2C855D11-61A4-4EDF-9086-9F64131679EF}"/>
                </a:ext>
              </a:extLst>
            </p:cNvPr>
            <p:cNvSpPr>
              <a:spLocks noEditPoints="1"/>
            </p:cNvSpPr>
            <p:nvPr/>
          </p:nvSpPr>
          <p:spPr bwMode="auto">
            <a:xfrm>
              <a:off x="5614" y="1703"/>
              <a:ext cx="136" cy="88"/>
            </a:xfrm>
            <a:custGeom>
              <a:avLst/>
              <a:gdLst>
                <a:gd name="T0" fmla="*/ 136 w 136"/>
                <a:gd name="T1" fmla="*/ 88 h 88"/>
                <a:gd name="T2" fmla="*/ 0 w 136"/>
                <a:gd name="T3" fmla="*/ 50 h 88"/>
                <a:gd name="T4" fmla="*/ 89 w 136"/>
                <a:gd name="T5" fmla="*/ 0 h 88"/>
                <a:gd name="T6" fmla="*/ 136 w 136"/>
                <a:gd name="T7" fmla="*/ 88 h 88"/>
                <a:gd name="T8" fmla="*/ 5 w 136"/>
                <a:gd name="T9" fmla="*/ 50 h 88"/>
                <a:gd name="T10" fmla="*/ 134 w 136"/>
                <a:gd name="T11" fmla="*/ 83 h 88"/>
                <a:gd name="T12" fmla="*/ 86 w 136"/>
                <a:gd name="T13" fmla="*/ 2 h 88"/>
                <a:gd name="T14" fmla="*/ 5 w 136"/>
                <a:gd name="T15" fmla="*/ 5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88">
                  <a:moveTo>
                    <a:pt x="136" y="88"/>
                  </a:moveTo>
                  <a:lnTo>
                    <a:pt x="0" y="50"/>
                  </a:lnTo>
                  <a:lnTo>
                    <a:pt x="89" y="0"/>
                  </a:lnTo>
                  <a:lnTo>
                    <a:pt x="136" y="88"/>
                  </a:lnTo>
                  <a:close/>
                  <a:moveTo>
                    <a:pt x="5" y="50"/>
                  </a:moveTo>
                  <a:lnTo>
                    <a:pt x="134" y="83"/>
                  </a:lnTo>
                  <a:lnTo>
                    <a:pt x="86" y="2"/>
                  </a:lnTo>
                  <a:lnTo>
                    <a:pt x="5" y="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2" name="Freeform 670">
              <a:extLst>
                <a:ext uri="{FF2B5EF4-FFF2-40B4-BE49-F238E27FC236}">
                  <a16:creationId xmlns:a16="http://schemas.microsoft.com/office/drawing/2014/main" id="{18256526-C979-4D12-84E0-1BD8C428D44A}"/>
                </a:ext>
              </a:extLst>
            </p:cNvPr>
            <p:cNvSpPr>
              <a:spLocks noEditPoints="1"/>
            </p:cNvSpPr>
            <p:nvPr/>
          </p:nvSpPr>
          <p:spPr bwMode="auto">
            <a:xfrm>
              <a:off x="5650" y="1677"/>
              <a:ext cx="93" cy="59"/>
            </a:xfrm>
            <a:custGeom>
              <a:avLst/>
              <a:gdLst>
                <a:gd name="T0" fmla="*/ 93 w 93"/>
                <a:gd name="T1" fmla="*/ 59 h 59"/>
                <a:gd name="T2" fmla="*/ 0 w 93"/>
                <a:gd name="T3" fmla="*/ 33 h 59"/>
                <a:gd name="T4" fmla="*/ 60 w 93"/>
                <a:gd name="T5" fmla="*/ 0 h 59"/>
                <a:gd name="T6" fmla="*/ 93 w 93"/>
                <a:gd name="T7" fmla="*/ 59 h 59"/>
                <a:gd name="T8" fmla="*/ 5 w 93"/>
                <a:gd name="T9" fmla="*/ 33 h 59"/>
                <a:gd name="T10" fmla="*/ 89 w 93"/>
                <a:gd name="T11" fmla="*/ 54 h 59"/>
                <a:gd name="T12" fmla="*/ 57 w 93"/>
                <a:gd name="T13" fmla="*/ 2 h 59"/>
                <a:gd name="T14" fmla="*/ 5 w 93"/>
                <a:gd name="T15" fmla="*/ 33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59">
                  <a:moveTo>
                    <a:pt x="93" y="59"/>
                  </a:moveTo>
                  <a:lnTo>
                    <a:pt x="0" y="33"/>
                  </a:lnTo>
                  <a:lnTo>
                    <a:pt x="60" y="0"/>
                  </a:lnTo>
                  <a:lnTo>
                    <a:pt x="93" y="59"/>
                  </a:lnTo>
                  <a:close/>
                  <a:moveTo>
                    <a:pt x="5" y="33"/>
                  </a:moveTo>
                  <a:lnTo>
                    <a:pt x="89" y="54"/>
                  </a:lnTo>
                  <a:lnTo>
                    <a:pt x="57" y="2"/>
                  </a:lnTo>
                  <a:lnTo>
                    <a:pt x="5" y="3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3" name="Freeform 671">
              <a:extLst>
                <a:ext uri="{FF2B5EF4-FFF2-40B4-BE49-F238E27FC236}">
                  <a16:creationId xmlns:a16="http://schemas.microsoft.com/office/drawing/2014/main" id="{8EB6A922-C283-4871-A799-6BE7D64EED07}"/>
                </a:ext>
              </a:extLst>
            </p:cNvPr>
            <p:cNvSpPr>
              <a:spLocks noEditPoints="1"/>
            </p:cNvSpPr>
            <p:nvPr/>
          </p:nvSpPr>
          <p:spPr bwMode="auto">
            <a:xfrm>
              <a:off x="5664" y="1651"/>
              <a:ext cx="79" cy="50"/>
            </a:xfrm>
            <a:custGeom>
              <a:avLst/>
              <a:gdLst>
                <a:gd name="T0" fmla="*/ 79 w 79"/>
                <a:gd name="T1" fmla="*/ 50 h 50"/>
                <a:gd name="T2" fmla="*/ 0 w 79"/>
                <a:gd name="T3" fmla="*/ 31 h 50"/>
                <a:gd name="T4" fmla="*/ 51 w 79"/>
                <a:gd name="T5" fmla="*/ 0 h 50"/>
                <a:gd name="T6" fmla="*/ 79 w 79"/>
                <a:gd name="T7" fmla="*/ 50 h 50"/>
                <a:gd name="T8" fmla="*/ 8 w 79"/>
                <a:gd name="T9" fmla="*/ 28 h 50"/>
                <a:gd name="T10" fmla="*/ 77 w 79"/>
                <a:gd name="T11" fmla="*/ 47 h 50"/>
                <a:gd name="T12" fmla="*/ 51 w 79"/>
                <a:gd name="T13" fmla="*/ 2 h 50"/>
                <a:gd name="T14" fmla="*/ 8 w 79"/>
                <a:gd name="T15" fmla="*/ 28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50">
                  <a:moveTo>
                    <a:pt x="79" y="50"/>
                  </a:moveTo>
                  <a:lnTo>
                    <a:pt x="0" y="31"/>
                  </a:lnTo>
                  <a:lnTo>
                    <a:pt x="51" y="0"/>
                  </a:lnTo>
                  <a:lnTo>
                    <a:pt x="79" y="50"/>
                  </a:lnTo>
                  <a:close/>
                  <a:moveTo>
                    <a:pt x="8" y="28"/>
                  </a:moveTo>
                  <a:lnTo>
                    <a:pt x="77" y="47"/>
                  </a:lnTo>
                  <a:lnTo>
                    <a:pt x="51" y="2"/>
                  </a:lnTo>
                  <a:lnTo>
                    <a:pt x="8" y="2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4" name="Freeform 672">
              <a:extLst>
                <a:ext uri="{FF2B5EF4-FFF2-40B4-BE49-F238E27FC236}">
                  <a16:creationId xmlns:a16="http://schemas.microsoft.com/office/drawing/2014/main" id="{77DFB0E7-96AA-41E7-AFAF-6FB8329F3541}"/>
                </a:ext>
              </a:extLst>
            </p:cNvPr>
            <p:cNvSpPr>
              <a:spLocks noEditPoints="1"/>
            </p:cNvSpPr>
            <p:nvPr/>
          </p:nvSpPr>
          <p:spPr bwMode="auto">
            <a:xfrm>
              <a:off x="5653" y="1789"/>
              <a:ext cx="40" cy="61"/>
            </a:xfrm>
            <a:custGeom>
              <a:avLst/>
              <a:gdLst>
                <a:gd name="T0" fmla="*/ 26 w 40"/>
                <a:gd name="T1" fmla="*/ 61 h 61"/>
                <a:gd name="T2" fmla="*/ 0 w 40"/>
                <a:gd name="T3" fmla="*/ 54 h 61"/>
                <a:gd name="T4" fmla="*/ 14 w 40"/>
                <a:gd name="T5" fmla="*/ 0 h 61"/>
                <a:gd name="T6" fmla="*/ 40 w 40"/>
                <a:gd name="T7" fmla="*/ 7 h 61"/>
                <a:gd name="T8" fmla="*/ 26 w 40"/>
                <a:gd name="T9" fmla="*/ 61 h 61"/>
                <a:gd name="T10" fmla="*/ 2 w 40"/>
                <a:gd name="T11" fmla="*/ 52 h 61"/>
                <a:gd name="T12" fmla="*/ 26 w 40"/>
                <a:gd name="T13" fmla="*/ 59 h 61"/>
                <a:gd name="T14" fmla="*/ 38 w 40"/>
                <a:gd name="T15" fmla="*/ 9 h 61"/>
                <a:gd name="T16" fmla="*/ 16 w 40"/>
                <a:gd name="T17" fmla="*/ 2 h 61"/>
                <a:gd name="T18" fmla="*/ 2 w 40"/>
                <a:gd name="T19"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61">
                  <a:moveTo>
                    <a:pt x="26" y="61"/>
                  </a:moveTo>
                  <a:lnTo>
                    <a:pt x="0" y="54"/>
                  </a:lnTo>
                  <a:lnTo>
                    <a:pt x="14" y="0"/>
                  </a:lnTo>
                  <a:lnTo>
                    <a:pt x="40" y="7"/>
                  </a:lnTo>
                  <a:lnTo>
                    <a:pt x="26" y="61"/>
                  </a:lnTo>
                  <a:close/>
                  <a:moveTo>
                    <a:pt x="2" y="52"/>
                  </a:moveTo>
                  <a:lnTo>
                    <a:pt x="26" y="59"/>
                  </a:lnTo>
                  <a:lnTo>
                    <a:pt x="38" y="9"/>
                  </a:lnTo>
                  <a:lnTo>
                    <a:pt x="16" y="2"/>
                  </a:lnTo>
                  <a:lnTo>
                    <a:pt x="2" y="5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5" name="Freeform 673">
              <a:extLst>
                <a:ext uri="{FF2B5EF4-FFF2-40B4-BE49-F238E27FC236}">
                  <a16:creationId xmlns:a16="http://schemas.microsoft.com/office/drawing/2014/main" id="{947450DF-69AE-4F81-AD32-F14B00AF402E}"/>
                </a:ext>
              </a:extLst>
            </p:cNvPr>
            <p:cNvSpPr>
              <a:spLocks noEditPoints="1"/>
            </p:cNvSpPr>
            <p:nvPr/>
          </p:nvSpPr>
          <p:spPr bwMode="auto">
            <a:xfrm>
              <a:off x="6113" y="2823"/>
              <a:ext cx="110" cy="112"/>
            </a:xfrm>
            <a:custGeom>
              <a:avLst/>
              <a:gdLst>
                <a:gd name="T0" fmla="*/ 110 w 110"/>
                <a:gd name="T1" fmla="*/ 76 h 112"/>
                <a:gd name="T2" fmla="*/ 36 w 110"/>
                <a:gd name="T3" fmla="*/ 112 h 112"/>
                <a:gd name="T4" fmla="*/ 0 w 110"/>
                <a:gd name="T5" fmla="*/ 36 h 112"/>
                <a:gd name="T6" fmla="*/ 72 w 110"/>
                <a:gd name="T7" fmla="*/ 0 h 112"/>
                <a:gd name="T8" fmla="*/ 110 w 110"/>
                <a:gd name="T9" fmla="*/ 76 h 112"/>
                <a:gd name="T10" fmla="*/ 39 w 110"/>
                <a:gd name="T11" fmla="*/ 110 h 112"/>
                <a:gd name="T12" fmla="*/ 108 w 110"/>
                <a:gd name="T13" fmla="*/ 76 h 112"/>
                <a:gd name="T14" fmla="*/ 70 w 110"/>
                <a:gd name="T15" fmla="*/ 3 h 112"/>
                <a:gd name="T16" fmla="*/ 0 w 110"/>
                <a:gd name="T17" fmla="*/ 36 h 112"/>
                <a:gd name="T18" fmla="*/ 39 w 110"/>
                <a:gd name="T19" fmla="*/ 11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12">
                  <a:moveTo>
                    <a:pt x="110" y="76"/>
                  </a:moveTo>
                  <a:lnTo>
                    <a:pt x="36" y="112"/>
                  </a:lnTo>
                  <a:lnTo>
                    <a:pt x="0" y="36"/>
                  </a:lnTo>
                  <a:lnTo>
                    <a:pt x="72" y="0"/>
                  </a:lnTo>
                  <a:lnTo>
                    <a:pt x="110" y="76"/>
                  </a:lnTo>
                  <a:close/>
                  <a:moveTo>
                    <a:pt x="39" y="110"/>
                  </a:moveTo>
                  <a:lnTo>
                    <a:pt x="108" y="76"/>
                  </a:lnTo>
                  <a:lnTo>
                    <a:pt x="70" y="3"/>
                  </a:lnTo>
                  <a:lnTo>
                    <a:pt x="0" y="36"/>
                  </a:lnTo>
                  <a:lnTo>
                    <a:pt x="39" y="11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6" name="Freeform 674">
              <a:extLst>
                <a:ext uri="{FF2B5EF4-FFF2-40B4-BE49-F238E27FC236}">
                  <a16:creationId xmlns:a16="http://schemas.microsoft.com/office/drawing/2014/main" id="{A7D6217E-A4F1-4AB7-A2AF-316396A7B30B}"/>
                </a:ext>
              </a:extLst>
            </p:cNvPr>
            <p:cNvSpPr>
              <a:spLocks noEditPoints="1"/>
            </p:cNvSpPr>
            <p:nvPr/>
          </p:nvSpPr>
          <p:spPr bwMode="auto">
            <a:xfrm>
              <a:off x="6106" y="2816"/>
              <a:ext cx="93" cy="62"/>
            </a:xfrm>
            <a:custGeom>
              <a:avLst/>
              <a:gdLst>
                <a:gd name="T0" fmla="*/ 93 w 93"/>
                <a:gd name="T1" fmla="*/ 19 h 62"/>
                <a:gd name="T2" fmla="*/ 10 w 93"/>
                <a:gd name="T3" fmla="*/ 62 h 62"/>
                <a:gd name="T4" fmla="*/ 0 w 93"/>
                <a:gd name="T5" fmla="*/ 43 h 62"/>
                <a:gd name="T6" fmla="*/ 84 w 93"/>
                <a:gd name="T7" fmla="*/ 0 h 62"/>
                <a:gd name="T8" fmla="*/ 93 w 93"/>
                <a:gd name="T9" fmla="*/ 19 h 62"/>
                <a:gd name="T10" fmla="*/ 10 w 93"/>
                <a:gd name="T11" fmla="*/ 60 h 62"/>
                <a:gd name="T12" fmla="*/ 91 w 93"/>
                <a:gd name="T13" fmla="*/ 19 h 62"/>
                <a:gd name="T14" fmla="*/ 84 w 93"/>
                <a:gd name="T15" fmla="*/ 3 h 62"/>
                <a:gd name="T16" fmla="*/ 3 w 93"/>
                <a:gd name="T17" fmla="*/ 43 h 62"/>
                <a:gd name="T18" fmla="*/ 10 w 93"/>
                <a:gd name="T19"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62">
                  <a:moveTo>
                    <a:pt x="93" y="19"/>
                  </a:moveTo>
                  <a:lnTo>
                    <a:pt x="10" y="62"/>
                  </a:lnTo>
                  <a:lnTo>
                    <a:pt x="0" y="43"/>
                  </a:lnTo>
                  <a:lnTo>
                    <a:pt x="84" y="0"/>
                  </a:lnTo>
                  <a:lnTo>
                    <a:pt x="93" y="19"/>
                  </a:lnTo>
                  <a:close/>
                  <a:moveTo>
                    <a:pt x="10" y="60"/>
                  </a:moveTo>
                  <a:lnTo>
                    <a:pt x="91" y="19"/>
                  </a:lnTo>
                  <a:lnTo>
                    <a:pt x="84" y="3"/>
                  </a:lnTo>
                  <a:lnTo>
                    <a:pt x="3" y="43"/>
                  </a:lnTo>
                  <a:lnTo>
                    <a:pt x="10" y="6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7" name="Freeform 675">
              <a:extLst>
                <a:ext uri="{FF2B5EF4-FFF2-40B4-BE49-F238E27FC236}">
                  <a16:creationId xmlns:a16="http://schemas.microsoft.com/office/drawing/2014/main" id="{3CE717A2-F835-4B1B-91F1-49A22709352F}"/>
                </a:ext>
              </a:extLst>
            </p:cNvPr>
            <p:cNvSpPr>
              <a:spLocks noEditPoints="1"/>
            </p:cNvSpPr>
            <p:nvPr/>
          </p:nvSpPr>
          <p:spPr bwMode="auto">
            <a:xfrm>
              <a:off x="6137" y="2835"/>
              <a:ext cx="57" cy="88"/>
            </a:xfrm>
            <a:custGeom>
              <a:avLst/>
              <a:gdLst>
                <a:gd name="T0" fmla="*/ 57 w 57"/>
                <a:gd name="T1" fmla="*/ 79 h 88"/>
                <a:gd name="T2" fmla="*/ 41 w 57"/>
                <a:gd name="T3" fmla="*/ 88 h 88"/>
                <a:gd name="T4" fmla="*/ 0 w 57"/>
                <a:gd name="T5" fmla="*/ 7 h 88"/>
                <a:gd name="T6" fmla="*/ 17 w 57"/>
                <a:gd name="T7" fmla="*/ 0 h 88"/>
                <a:gd name="T8" fmla="*/ 57 w 57"/>
                <a:gd name="T9" fmla="*/ 79 h 88"/>
                <a:gd name="T10" fmla="*/ 41 w 57"/>
                <a:gd name="T11" fmla="*/ 86 h 88"/>
                <a:gd name="T12" fmla="*/ 55 w 57"/>
                <a:gd name="T13" fmla="*/ 79 h 88"/>
                <a:gd name="T14" fmla="*/ 17 w 57"/>
                <a:gd name="T15" fmla="*/ 3 h 88"/>
                <a:gd name="T16" fmla="*/ 3 w 57"/>
                <a:gd name="T17" fmla="*/ 7 h 88"/>
                <a:gd name="T18" fmla="*/ 41 w 57"/>
                <a:gd name="T19"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88">
                  <a:moveTo>
                    <a:pt x="57" y="79"/>
                  </a:moveTo>
                  <a:lnTo>
                    <a:pt x="41" y="88"/>
                  </a:lnTo>
                  <a:lnTo>
                    <a:pt x="0" y="7"/>
                  </a:lnTo>
                  <a:lnTo>
                    <a:pt x="17" y="0"/>
                  </a:lnTo>
                  <a:lnTo>
                    <a:pt x="57" y="79"/>
                  </a:lnTo>
                  <a:close/>
                  <a:moveTo>
                    <a:pt x="41" y="86"/>
                  </a:moveTo>
                  <a:lnTo>
                    <a:pt x="55" y="79"/>
                  </a:lnTo>
                  <a:lnTo>
                    <a:pt x="17" y="3"/>
                  </a:lnTo>
                  <a:lnTo>
                    <a:pt x="3" y="7"/>
                  </a:lnTo>
                  <a:lnTo>
                    <a:pt x="41" y="8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8" name="Freeform 676">
              <a:extLst>
                <a:ext uri="{FF2B5EF4-FFF2-40B4-BE49-F238E27FC236}">
                  <a16:creationId xmlns:a16="http://schemas.microsoft.com/office/drawing/2014/main" id="{F9AA9C33-610D-4DC4-B64B-DA44420EE4B7}"/>
                </a:ext>
              </a:extLst>
            </p:cNvPr>
            <p:cNvSpPr>
              <a:spLocks noEditPoints="1"/>
            </p:cNvSpPr>
            <p:nvPr/>
          </p:nvSpPr>
          <p:spPr bwMode="auto">
            <a:xfrm>
              <a:off x="6130" y="2859"/>
              <a:ext cx="79" cy="52"/>
            </a:xfrm>
            <a:custGeom>
              <a:avLst/>
              <a:gdLst>
                <a:gd name="T0" fmla="*/ 79 w 79"/>
                <a:gd name="T1" fmla="*/ 17 h 52"/>
                <a:gd name="T2" fmla="*/ 7 w 79"/>
                <a:gd name="T3" fmla="*/ 52 h 52"/>
                <a:gd name="T4" fmla="*/ 0 w 79"/>
                <a:gd name="T5" fmla="*/ 36 h 52"/>
                <a:gd name="T6" fmla="*/ 72 w 79"/>
                <a:gd name="T7" fmla="*/ 0 h 52"/>
                <a:gd name="T8" fmla="*/ 79 w 79"/>
                <a:gd name="T9" fmla="*/ 17 h 52"/>
                <a:gd name="T10" fmla="*/ 7 w 79"/>
                <a:gd name="T11" fmla="*/ 50 h 52"/>
                <a:gd name="T12" fmla="*/ 79 w 79"/>
                <a:gd name="T13" fmla="*/ 14 h 52"/>
                <a:gd name="T14" fmla="*/ 72 w 79"/>
                <a:gd name="T15" fmla="*/ 2 h 52"/>
                <a:gd name="T16" fmla="*/ 2 w 79"/>
                <a:gd name="T17" fmla="*/ 36 h 52"/>
                <a:gd name="T18" fmla="*/ 7 w 79"/>
                <a:gd name="T19"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52">
                  <a:moveTo>
                    <a:pt x="79" y="17"/>
                  </a:moveTo>
                  <a:lnTo>
                    <a:pt x="7" y="52"/>
                  </a:lnTo>
                  <a:lnTo>
                    <a:pt x="0" y="36"/>
                  </a:lnTo>
                  <a:lnTo>
                    <a:pt x="72" y="0"/>
                  </a:lnTo>
                  <a:lnTo>
                    <a:pt x="79" y="17"/>
                  </a:lnTo>
                  <a:close/>
                  <a:moveTo>
                    <a:pt x="7" y="50"/>
                  </a:moveTo>
                  <a:lnTo>
                    <a:pt x="79" y="14"/>
                  </a:lnTo>
                  <a:lnTo>
                    <a:pt x="72" y="2"/>
                  </a:lnTo>
                  <a:lnTo>
                    <a:pt x="2" y="36"/>
                  </a:lnTo>
                  <a:lnTo>
                    <a:pt x="7" y="5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79" name="Freeform 677">
              <a:extLst>
                <a:ext uri="{FF2B5EF4-FFF2-40B4-BE49-F238E27FC236}">
                  <a16:creationId xmlns:a16="http://schemas.microsoft.com/office/drawing/2014/main" id="{C4F2A007-8C15-4CE4-9A2C-1F5EABB3B9B5}"/>
                </a:ext>
              </a:extLst>
            </p:cNvPr>
            <p:cNvSpPr>
              <a:spLocks noEditPoints="1"/>
            </p:cNvSpPr>
            <p:nvPr/>
          </p:nvSpPr>
          <p:spPr bwMode="auto">
            <a:xfrm>
              <a:off x="6106" y="2814"/>
              <a:ext cx="38" cy="28"/>
            </a:xfrm>
            <a:custGeom>
              <a:avLst/>
              <a:gdLst>
                <a:gd name="T0" fmla="*/ 38 w 38"/>
                <a:gd name="T1" fmla="*/ 28 h 28"/>
                <a:gd name="T2" fmla="*/ 0 w 38"/>
                <a:gd name="T3" fmla="*/ 26 h 28"/>
                <a:gd name="T4" fmla="*/ 7 w 38"/>
                <a:gd name="T5" fmla="*/ 0 h 28"/>
                <a:gd name="T6" fmla="*/ 38 w 38"/>
                <a:gd name="T7" fmla="*/ 28 h 28"/>
                <a:gd name="T8" fmla="*/ 0 w 38"/>
                <a:gd name="T9" fmla="*/ 24 h 28"/>
                <a:gd name="T10" fmla="*/ 34 w 38"/>
                <a:gd name="T11" fmla="*/ 26 h 28"/>
                <a:gd name="T12" fmla="*/ 7 w 38"/>
                <a:gd name="T13" fmla="*/ 2 h 28"/>
                <a:gd name="T14" fmla="*/ 0 w 38"/>
                <a:gd name="T15" fmla="*/ 2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28">
                  <a:moveTo>
                    <a:pt x="38" y="28"/>
                  </a:moveTo>
                  <a:lnTo>
                    <a:pt x="0" y="26"/>
                  </a:lnTo>
                  <a:lnTo>
                    <a:pt x="7" y="0"/>
                  </a:lnTo>
                  <a:lnTo>
                    <a:pt x="38" y="28"/>
                  </a:lnTo>
                  <a:close/>
                  <a:moveTo>
                    <a:pt x="0" y="24"/>
                  </a:moveTo>
                  <a:lnTo>
                    <a:pt x="34" y="26"/>
                  </a:lnTo>
                  <a:lnTo>
                    <a:pt x="7" y="2"/>
                  </a:lnTo>
                  <a:lnTo>
                    <a:pt x="0" y="2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0" name="Freeform 678">
              <a:extLst>
                <a:ext uri="{FF2B5EF4-FFF2-40B4-BE49-F238E27FC236}">
                  <a16:creationId xmlns:a16="http://schemas.microsoft.com/office/drawing/2014/main" id="{676C89C0-7864-4FB6-AFA9-EDBF4D7C0235}"/>
                </a:ext>
              </a:extLst>
            </p:cNvPr>
            <p:cNvSpPr>
              <a:spLocks/>
            </p:cNvSpPr>
            <p:nvPr/>
          </p:nvSpPr>
          <p:spPr bwMode="auto">
            <a:xfrm>
              <a:off x="6106" y="2828"/>
              <a:ext cx="46" cy="12"/>
            </a:xfrm>
            <a:custGeom>
              <a:avLst/>
              <a:gdLst>
                <a:gd name="T0" fmla="*/ 46 w 46"/>
                <a:gd name="T1" fmla="*/ 2 h 12"/>
                <a:gd name="T2" fmla="*/ 0 w 46"/>
                <a:gd name="T3" fmla="*/ 12 h 12"/>
                <a:gd name="T4" fmla="*/ 0 w 46"/>
                <a:gd name="T5" fmla="*/ 10 h 12"/>
                <a:gd name="T6" fmla="*/ 46 w 46"/>
                <a:gd name="T7" fmla="*/ 0 h 12"/>
                <a:gd name="T8" fmla="*/ 46 w 46"/>
                <a:gd name="T9" fmla="*/ 2 h 12"/>
              </a:gdLst>
              <a:ahLst/>
              <a:cxnLst>
                <a:cxn ang="0">
                  <a:pos x="T0" y="T1"/>
                </a:cxn>
                <a:cxn ang="0">
                  <a:pos x="T2" y="T3"/>
                </a:cxn>
                <a:cxn ang="0">
                  <a:pos x="T4" y="T5"/>
                </a:cxn>
                <a:cxn ang="0">
                  <a:pos x="T6" y="T7"/>
                </a:cxn>
                <a:cxn ang="0">
                  <a:pos x="T8" y="T9"/>
                </a:cxn>
              </a:cxnLst>
              <a:rect l="0" t="0" r="r" b="b"/>
              <a:pathLst>
                <a:path w="46" h="12">
                  <a:moveTo>
                    <a:pt x="46" y="2"/>
                  </a:moveTo>
                  <a:lnTo>
                    <a:pt x="0" y="12"/>
                  </a:lnTo>
                  <a:lnTo>
                    <a:pt x="0" y="10"/>
                  </a:lnTo>
                  <a:lnTo>
                    <a:pt x="46" y="0"/>
                  </a:lnTo>
                  <a:lnTo>
                    <a:pt x="46"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1" name="Freeform 679">
              <a:extLst>
                <a:ext uri="{FF2B5EF4-FFF2-40B4-BE49-F238E27FC236}">
                  <a16:creationId xmlns:a16="http://schemas.microsoft.com/office/drawing/2014/main" id="{6463D0BB-51FD-4357-9E31-ACABD26834DA}"/>
                </a:ext>
              </a:extLst>
            </p:cNvPr>
            <p:cNvSpPr>
              <a:spLocks noEditPoints="1"/>
            </p:cNvSpPr>
            <p:nvPr/>
          </p:nvSpPr>
          <p:spPr bwMode="auto">
            <a:xfrm>
              <a:off x="6140" y="2802"/>
              <a:ext cx="26" cy="40"/>
            </a:xfrm>
            <a:custGeom>
              <a:avLst/>
              <a:gdLst>
                <a:gd name="T0" fmla="*/ 4 w 26"/>
                <a:gd name="T1" fmla="*/ 40 h 40"/>
                <a:gd name="T2" fmla="*/ 0 w 26"/>
                <a:gd name="T3" fmla="*/ 0 h 40"/>
                <a:gd name="T4" fmla="*/ 26 w 26"/>
                <a:gd name="T5" fmla="*/ 7 h 40"/>
                <a:gd name="T6" fmla="*/ 4 w 26"/>
                <a:gd name="T7" fmla="*/ 40 h 40"/>
                <a:gd name="T8" fmla="*/ 2 w 26"/>
                <a:gd name="T9" fmla="*/ 2 h 40"/>
                <a:gd name="T10" fmla="*/ 7 w 26"/>
                <a:gd name="T11" fmla="*/ 36 h 40"/>
                <a:gd name="T12" fmla="*/ 23 w 26"/>
                <a:gd name="T13" fmla="*/ 9 h 40"/>
                <a:gd name="T14" fmla="*/ 2 w 26"/>
                <a:gd name="T15" fmla="*/ 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40">
                  <a:moveTo>
                    <a:pt x="4" y="40"/>
                  </a:moveTo>
                  <a:lnTo>
                    <a:pt x="0" y="0"/>
                  </a:lnTo>
                  <a:lnTo>
                    <a:pt x="26" y="7"/>
                  </a:lnTo>
                  <a:lnTo>
                    <a:pt x="4" y="40"/>
                  </a:lnTo>
                  <a:close/>
                  <a:moveTo>
                    <a:pt x="2" y="2"/>
                  </a:moveTo>
                  <a:lnTo>
                    <a:pt x="7" y="36"/>
                  </a:lnTo>
                  <a:lnTo>
                    <a:pt x="23" y="9"/>
                  </a:lnTo>
                  <a:lnTo>
                    <a:pt x="2"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2" name="Freeform 680">
              <a:extLst>
                <a:ext uri="{FF2B5EF4-FFF2-40B4-BE49-F238E27FC236}">
                  <a16:creationId xmlns:a16="http://schemas.microsoft.com/office/drawing/2014/main" id="{9B2AC943-3F36-4C77-AB9C-F2EA599D1C53}"/>
                </a:ext>
              </a:extLst>
            </p:cNvPr>
            <p:cNvSpPr>
              <a:spLocks/>
            </p:cNvSpPr>
            <p:nvPr/>
          </p:nvSpPr>
          <p:spPr bwMode="auto">
            <a:xfrm>
              <a:off x="6128" y="2809"/>
              <a:ext cx="38" cy="31"/>
            </a:xfrm>
            <a:custGeom>
              <a:avLst/>
              <a:gdLst>
                <a:gd name="T0" fmla="*/ 2 w 38"/>
                <a:gd name="T1" fmla="*/ 31 h 31"/>
                <a:gd name="T2" fmla="*/ 0 w 38"/>
                <a:gd name="T3" fmla="*/ 31 h 31"/>
                <a:gd name="T4" fmla="*/ 35 w 38"/>
                <a:gd name="T5" fmla="*/ 0 h 31"/>
                <a:gd name="T6" fmla="*/ 38 w 38"/>
                <a:gd name="T7" fmla="*/ 2 h 31"/>
                <a:gd name="T8" fmla="*/ 2 w 38"/>
                <a:gd name="T9" fmla="*/ 31 h 31"/>
              </a:gdLst>
              <a:ahLst/>
              <a:cxnLst>
                <a:cxn ang="0">
                  <a:pos x="T0" y="T1"/>
                </a:cxn>
                <a:cxn ang="0">
                  <a:pos x="T2" y="T3"/>
                </a:cxn>
                <a:cxn ang="0">
                  <a:pos x="T4" y="T5"/>
                </a:cxn>
                <a:cxn ang="0">
                  <a:pos x="T6" y="T7"/>
                </a:cxn>
                <a:cxn ang="0">
                  <a:pos x="T8" y="T9"/>
                </a:cxn>
              </a:cxnLst>
              <a:rect l="0" t="0" r="r" b="b"/>
              <a:pathLst>
                <a:path w="38" h="31">
                  <a:moveTo>
                    <a:pt x="2" y="31"/>
                  </a:moveTo>
                  <a:lnTo>
                    <a:pt x="0" y="31"/>
                  </a:lnTo>
                  <a:lnTo>
                    <a:pt x="35" y="0"/>
                  </a:lnTo>
                  <a:lnTo>
                    <a:pt x="38" y="2"/>
                  </a:lnTo>
                  <a:lnTo>
                    <a:pt x="2"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3" name="Freeform 681">
              <a:extLst>
                <a:ext uri="{FF2B5EF4-FFF2-40B4-BE49-F238E27FC236}">
                  <a16:creationId xmlns:a16="http://schemas.microsoft.com/office/drawing/2014/main" id="{7FA09D41-AC1C-4E73-AC03-4919C062658A}"/>
                </a:ext>
              </a:extLst>
            </p:cNvPr>
            <p:cNvSpPr>
              <a:spLocks noEditPoints="1"/>
            </p:cNvSpPr>
            <p:nvPr/>
          </p:nvSpPr>
          <p:spPr bwMode="auto">
            <a:xfrm>
              <a:off x="6056" y="2505"/>
              <a:ext cx="62" cy="64"/>
            </a:xfrm>
            <a:custGeom>
              <a:avLst/>
              <a:gdLst>
                <a:gd name="T0" fmla="*/ 62 w 62"/>
                <a:gd name="T1" fmla="*/ 45 h 64"/>
                <a:gd name="T2" fmla="*/ 22 w 62"/>
                <a:gd name="T3" fmla="*/ 64 h 64"/>
                <a:gd name="T4" fmla="*/ 0 w 62"/>
                <a:gd name="T5" fmla="*/ 21 h 64"/>
                <a:gd name="T6" fmla="*/ 41 w 62"/>
                <a:gd name="T7" fmla="*/ 0 h 64"/>
                <a:gd name="T8" fmla="*/ 62 w 62"/>
                <a:gd name="T9" fmla="*/ 45 h 64"/>
                <a:gd name="T10" fmla="*/ 22 w 62"/>
                <a:gd name="T11" fmla="*/ 64 h 64"/>
                <a:gd name="T12" fmla="*/ 62 w 62"/>
                <a:gd name="T13" fmla="*/ 45 h 64"/>
                <a:gd name="T14" fmla="*/ 41 w 62"/>
                <a:gd name="T15" fmla="*/ 2 h 64"/>
                <a:gd name="T16" fmla="*/ 0 w 62"/>
                <a:gd name="T17" fmla="*/ 21 h 64"/>
                <a:gd name="T18" fmla="*/ 22 w 62"/>
                <a:gd name="T19"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62" y="45"/>
                  </a:moveTo>
                  <a:lnTo>
                    <a:pt x="22" y="64"/>
                  </a:lnTo>
                  <a:lnTo>
                    <a:pt x="0" y="21"/>
                  </a:lnTo>
                  <a:lnTo>
                    <a:pt x="41" y="0"/>
                  </a:lnTo>
                  <a:lnTo>
                    <a:pt x="62" y="45"/>
                  </a:lnTo>
                  <a:close/>
                  <a:moveTo>
                    <a:pt x="22" y="64"/>
                  </a:moveTo>
                  <a:lnTo>
                    <a:pt x="62" y="45"/>
                  </a:lnTo>
                  <a:lnTo>
                    <a:pt x="41" y="2"/>
                  </a:lnTo>
                  <a:lnTo>
                    <a:pt x="0" y="21"/>
                  </a:lnTo>
                  <a:lnTo>
                    <a:pt x="22"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4" name="Freeform 682">
              <a:extLst>
                <a:ext uri="{FF2B5EF4-FFF2-40B4-BE49-F238E27FC236}">
                  <a16:creationId xmlns:a16="http://schemas.microsoft.com/office/drawing/2014/main" id="{39DF4982-5E13-426C-AF1E-3A720398E469}"/>
                </a:ext>
              </a:extLst>
            </p:cNvPr>
            <p:cNvSpPr>
              <a:spLocks noEditPoints="1"/>
            </p:cNvSpPr>
            <p:nvPr/>
          </p:nvSpPr>
          <p:spPr bwMode="auto">
            <a:xfrm>
              <a:off x="6051" y="2502"/>
              <a:ext cx="53" cy="33"/>
            </a:xfrm>
            <a:custGeom>
              <a:avLst/>
              <a:gdLst>
                <a:gd name="T0" fmla="*/ 53 w 53"/>
                <a:gd name="T1" fmla="*/ 10 h 33"/>
                <a:gd name="T2" fmla="*/ 5 w 53"/>
                <a:gd name="T3" fmla="*/ 33 h 33"/>
                <a:gd name="T4" fmla="*/ 0 w 53"/>
                <a:gd name="T5" fmla="*/ 24 h 33"/>
                <a:gd name="T6" fmla="*/ 48 w 53"/>
                <a:gd name="T7" fmla="*/ 0 h 33"/>
                <a:gd name="T8" fmla="*/ 53 w 53"/>
                <a:gd name="T9" fmla="*/ 10 h 33"/>
                <a:gd name="T10" fmla="*/ 5 w 53"/>
                <a:gd name="T11" fmla="*/ 33 h 33"/>
                <a:gd name="T12" fmla="*/ 53 w 53"/>
                <a:gd name="T13" fmla="*/ 10 h 33"/>
                <a:gd name="T14" fmla="*/ 48 w 53"/>
                <a:gd name="T15" fmla="*/ 0 h 33"/>
                <a:gd name="T16" fmla="*/ 3 w 53"/>
                <a:gd name="T17" fmla="*/ 24 h 33"/>
                <a:gd name="T18" fmla="*/ 5 w 53"/>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33">
                  <a:moveTo>
                    <a:pt x="53" y="10"/>
                  </a:moveTo>
                  <a:lnTo>
                    <a:pt x="5" y="33"/>
                  </a:lnTo>
                  <a:lnTo>
                    <a:pt x="0" y="24"/>
                  </a:lnTo>
                  <a:lnTo>
                    <a:pt x="48" y="0"/>
                  </a:lnTo>
                  <a:lnTo>
                    <a:pt x="53" y="10"/>
                  </a:lnTo>
                  <a:close/>
                  <a:moveTo>
                    <a:pt x="5" y="33"/>
                  </a:moveTo>
                  <a:lnTo>
                    <a:pt x="53" y="10"/>
                  </a:lnTo>
                  <a:lnTo>
                    <a:pt x="48" y="0"/>
                  </a:lnTo>
                  <a:lnTo>
                    <a:pt x="3" y="24"/>
                  </a:lnTo>
                  <a:lnTo>
                    <a:pt x="5"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1" name="Freeform 683">
              <a:extLst>
                <a:ext uri="{FF2B5EF4-FFF2-40B4-BE49-F238E27FC236}">
                  <a16:creationId xmlns:a16="http://schemas.microsoft.com/office/drawing/2014/main" id="{68D3D47D-EB95-4B8B-AEE5-D793BC16AD41}"/>
                </a:ext>
              </a:extLst>
            </p:cNvPr>
            <p:cNvSpPr>
              <a:spLocks noEditPoints="1"/>
            </p:cNvSpPr>
            <p:nvPr/>
          </p:nvSpPr>
          <p:spPr bwMode="auto">
            <a:xfrm>
              <a:off x="6070" y="2512"/>
              <a:ext cx="31" cy="50"/>
            </a:xfrm>
            <a:custGeom>
              <a:avLst/>
              <a:gdLst>
                <a:gd name="T0" fmla="*/ 31 w 31"/>
                <a:gd name="T1" fmla="*/ 45 h 50"/>
                <a:gd name="T2" fmla="*/ 22 w 31"/>
                <a:gd name="T3" fmla="*/ 50 h 50"/>
                <a:gd name="T4" fmla="*/ 0 w 31"/>
                <a:gd name="T5" fmla="*/ 4 h 50"/>
                <a:gd name="T6" fmla="*/ 10 w 31"/>
                <a:gd name="T7" fmla="*/ 0 h 50"/>
                <a:gd name="T8" fmla="*/ 31 w 31"/>
                <a:gd name="T9" fmla="*/ 45 h 50"/>
                <a:gd name="T10" fmla="*/ 22 w 31"/>
                <a:gd name="T11" fmla="*/ 50 h 50"/>
                <a:gd name="T12" fmla="*/ 31 w 31"/>
                <a:gd name="T13" fmla="*/ 45 h 50"/>
                <a:gd name="T14" fmla="*/ 8 w 31"/>
                <a:gd name="T15" fmla="*/ 2 h 50"/>
                <a:gd name="T16" fmla="*/ 0 w 31"/>
                <a:gd name="T17" fmla="*/ 4 h 50"/>
                <a:gd name="T18" fmla="*/ 22 w 31"/>
                <a:gd name="T19"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0">
                  <a:moveTo>
                    <a:pt x="31" y="45"/>
                  </a:moveTo>
                  <a:lnTo>
                    <a:pt x="22" y="50"/>
                  </a:lnTo>
                  <a:lnTo>
                    <a:pt x="0" y="4"/>
                  </a:lnTo>
                  <a:lnTo>
                    <a:pt x="10" y="0"/>
                  </a:lnTo>
                  <a:lnTo>
                    <a:pt x="31" y="45"/>
                  </a:lnTo>
                  <a:close/>
                  <a:moveTo>
                    <a:pt x="22" y="50"/>
                  </a:moveTo>
                  <a:lnTo>
                    <a:pt x="31" y="45"/>
                  </a:lnTo>
                  <a:lnTo>
                    <a:pt x="8" y="2"/>
                  </a:lnTo>
                  <a:lnTo>
                    <a:pt x="0" y="4"/>
                  </a:lnTo>
                  <a:lnTo>
                    <a:pt x="22"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2" name="Freeform 684">
              <a:extLst>
                <a:ext uri="{FF2B5EF4-FFF2-40B4-BE49-F238E27FC236}">
                  <a16:creationId xmlns:a16="http://schemas.microsoft.com/office/drawing/2014/main" id="{73FF20CA-7604-4E1D-9E2A-74913BF16BE8}"/>
                </a:ext>
              </a:extLst>
            </p:cNvPr>
            <p:cNvSpPr>
              <a:spLocks noEditPoints="1"/>
            </p:cNvSpPr>
            <p:nvPr/>
          </p:nvSpPr>
          <p:spPr bwMode="auto">
            <a:xfrm>
              <a:off x="6066" y="2526"/>
              <a:ext cx="45" cy="29"/>
            </a:xfrm>
            <a:custGeom>
              <a:avLst/>
              <a:gdLst>
                <a:gd name="T0" fmla="*/ 45 w 45"/>
                <a:gd name="T1" fmla="*/ 9 h 29"/>
                <a:gd name="T2" fmla="*/ 4 w 45"/>
                <a:gd name="T3" fmla="*/ 29 h 29"/>
                <a:gd name="T4" fmla="*/ 0 w 45"/>
                <a:gd name="T5" fmla="*/ 19 h 29"/>
                <a:gd name="T6" fmla="*/ 40 w 45"/>
                <a:gd name="T7" fmla="*/ 0 h 29"/>
                <a:gd name="T8" fmla="*/ 45 w 45"/>
                <a:gd name="T9" fmla="*/ 9 h 29"/>
                <a:gd name="T10" fmla="*/ 4 w 45"/>
                <a:gd name="T11" fmla="*/ 29 h 29"/>
                <a:gd name="T12" fmla="*/ 45 w 45"/>
                <a:gd name="T13" fmla="*/ 9 h 29"/>
                <a:gd name="T14" fmla="*/ 40 w 45"/>
                <a:gd name="T15" fmla="*/ 0 h 29"/>
                <a:gd name="T16" fmla="*/ 0 w 45"/>
                <a:gd name="T17" fmla="*/ 21 h 29"/>
                <a:gd name="T18" fmla="*/ 4 w 45"/>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29">
                  <a:moveTo>
                    <a:pt x="45" y="9"/>
                  </a:moveTo>
                  <a:lnTo>
                    <a:pt x="4" y="29"/>
                  </a:lnTo>
                  <a:lnTo>
                    <a:pt x="0" y="19"/>
                  </a:lnTo>
                  <a:lnTo>
                    <a:pt x="40" y="0"/>
                  </a:lnTo>
                  <a:lnTo>
                    <a:pt x="45" y="9"/>
                  </a:lnTo>
                  <a:close/>
                  <a:moveTo>
                    <a:pt x="4" y="29"/>
                  </a:moveTo>
                  <a:lnTo>
                    <a:pt x="45" y="9"/>
                  </a:lnTo>
                  <a:lnTo>
                    <a:pt x="40" y="0"/>
                  </a:lnTo>
                  <a:lnTo>
                    <a:pt x="0" y="21"/>
                  </a:lnTo>
                  <a:lnTo>
                    <a:pt x="4"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3" name="Freeform 685">
              <a:extLst>
                <a:ext uri="{FF2B5EF4-FFF2-40B4-BE49-F238E27FC236}">
                  <a16:creationId xmlns:a16="http://schemas.microsoft.com/office/drawing/2014/main" id="{CCDAE015-834C-4B89-A3B8-9AC384C37001}"/>
                </a:ext>
              </a:extLst>
            </p:cNvPr>
            <p:cNvSpPr>
              <a:spLocks noEditPoints="1"/>
            </p:cNvSpPr>
            <p:nvPr/>
          </p:nvSpPr>
          <p:spPr bwMode="auto">
            <a:xfrm>
              <a:off x="6051" y="2500"/>
              <a:ext cx="22" cy="16"/>
            </a:xfrm>
            <a:custGeom>
              <a:avLst/>
              <a:gdLst>
                <a:gd name="T0" fmla="*/ 22 w 22"/>
                <a:gd name="T1" fmla="*/ 16 h 16"/>
                <a:gd name="T2" fmla="*/ 0 w 22"/>
                <a:gd name="T3" fmla="*/ 14 h 16"/>
                <a:gd name="T4" fmla="*/ 5 w 22"/>
                <a:gd name="T5" fmla="*/ 0 h 16"/>
                <a:gd name="T6" fmla="*/ 22 w 22"/>
                <a:gd name="T7" fmla="*/ 16 h 16"/>
                <a:gd name="T8" fmla="*/ 0 w 22"/>
                <a:gd name="T9" fmla="*/ 14 h 16"/>
                <a:gd name="T10" fmla="*/ 19 w 22"/>
                <a:gd name="T11" fmla="*/ 16 h 16"/>
                <a:gd name="T12" fmla="*/ 5 w 22"/>
                <a:gd name="T13" fmla="*/ 2 h 16"/>
                <a:gd name="T14" fmla="*/ 0 w 22"/>
                <a:gd name="T15" fmla="*/ 14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22" y="16"/>
                  </a:moveTo>
                  <a:lnTo>
                    <a:pt x="0" y="14"/>
                  </a:lnTo>
                  <a:lnTo>
                    <a:pt x="5" y="0"/>
                  </a:lnTo>
                  <a:lnTo>
                    <a:pt x="22" y="16"/>
                  </a:lnTo>
                  <a:close/>
                  <a:moveTo>
                    <a:pt x="0" y="14"/>
                  </a:moveTo>
                  <a:lnTo>
                    <a:pt x="19" y="16"/>
                  </a:lnTo>
                  <a:lnTo>
                    <a:pt x="5" y="2"/>
                  </a:lnTo>
                  <a:lnTo>
                    <a:pt x="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4" name="Freeform 686">
              <a:extLst>
                <a:ext uri="{FF2B5EF4-FFF2-40B4-BE49-F238E27FC236}">
                  <a16:creationId xmlns:a16="http://schemas.microsoft.com/office/drawing/2014/main" id="{314BC08D-6F34-4B48-A742-5AF2D8A56A83}"/>
                </a:ext>
              </a:extLst>
            </p:cNvPr>
            <p:cNvSpPr>
              <a:spLocks/>
            </p:cNvSpPr>
            <p:nvPr/>
          </p:nvSpPr>
          <p:spPr bwMode="auto">
            <a:xfrm>
              <a:off x="6051" y="2509"/>
              <a:ext cx="27" cy="5"/>
            </a:xfrm>
            <a:custGeom>
              <a:avLst/>
              <a:gdLst>
                <a:gd name="T0" fmla="*/ 27 w 27"/>
                <a:gd name="T1" fmla="*/ 0 h 5"/>
                <a:gd name="T2" fmla="*/ 0 w 27"/>
                <a:gd name="T3" fmla="*/ 5 h 5"/>
                <a:gd name="T4" fmla="*/ 0 w 27"/>
                <a:gd name="T5" fmla="*/ 5 h 5"/>
                <a:gd name="T6" fmla="*/ 27 w 27"/>
                <a:gd name="T7" fmla="*/ 0 h 5"/>
                <a:gd name="T8" fmla="*/ 27 w 27"/>
                <a:gd name="T9" fmla="*/ 0 h 5"/>
              </a:gdLst>
              <a:ahLst/>
              <a:cxnLst>
                <a:cxn ang="0">
                  <a:pos x="T0" y="T1"/>
                </a:cxn>
                <a:cxn ang="0">
                  <a:pos x="T2" y="T3"/>
                </a:cxn>
                <a:cxn ang="0">
                  <a:pos x="T4" y="T5"/>
                </a:cxn>
                <a:cxn ang="0">
                  <a:pos x="T6" y="T7"/>
                </a:cxn>
                <a:cxn ang="0">
                  <a:pos x="T8" y="T9"/>
                </a:cxn>
              </a:cxnLst>
              <a:rect l="0" t="0" r="r" b="b"/>
              <a:pathLst>
                <a:path w="27" h="5">
                  <a:moveTo>
                    <a:pt x="27" y="0"/>
                  </a:moveTo>
                  <a:lnTo>
                    <a:pt x="0" y="5"/>
                  </a:lnTo>
                  <a:lnTo>
                    <a:pt x="0" y="5"/>
                  </a:lnTo>
                  <a:lnTo>
                    <a:pt x="27" y="0"/>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5" name="Freeform 687">
              <a:extLst>
                <a:ext uri="{FF2B5EF4-FFF2-40B4-BE49-F238E27FC236}">
                  <a16:creationId xmlns:a16="http://schemas.microsoft.com/office/drawing/2014/main" id="{6CEBB91C-89EE-4E79-AE0C-49F6B76793BB}"/>
                </a:ext>
              </a:extLst>
            </p:cNvPr>
            <p:cNvSpPr>
              <a:spLocks noEditPoints="1"/>
            </p:cNvSpPr>
            <p:nvPr/>
          </p:nvSpPr>
          <p:spPr bwMode="auto">
            <a:xfrm>
              <a:off x="6070" y="2493"/>
              <a:ext cx="15" cy="23"/>
            </a:xfrm>
            <a:custGeom>
              <a:avLst/>
              <a:gdLst>
                <a:gd name="T0" fmla="*/ 3 w 15"/>
                <a:gd name="T1" fmla="*/ 23 h 23"/>
                <a:gd name="T2" fmla="*/ 0 w 15"/>
                <a:gd name="T3" fmla="*/ 0 h 23"/>
                <a:gd name="T4" fmla="*/ 15 w 15"/>
                <a:gd name="T5" fmla="*/ 4 h 23"/>
                <a:gd name="T6" fmla="*/ 3 w 15"/>
                <a:gd name="T7" fmla="*/ 23 h 23"/>
                <a:gd name="T8" fmla="*/ 3 w 15"/>
                <a:gd name="T9" fmla="*/ 2 h 23"/>
                <a:gd name="T10" fmla="*/ 5 w 15"/>
                <a:gd name="T11" fmla="*/ 21 h 23"/>
                <a:gd name="T12" fmla="*/ 15 w 15"/>
                <a:gd name="T13" fmla="*/ 4 h 23"/>
                <a:gd name="T14" fmla="*/ 3 w 15"/>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3">
                  <a:moveTo>
                    <a:pt x="3" y="23"/>
                  </a:moveTo>
                  <a:lnTo>
                    <a:pt x="0" y="0"/>
                  </a:lnTo>
                  <a:lnTo>
                    <a:pt x="15" y="4"/>
                  </a:lnTo>
                  <a:lnTo>
                    <a:pt x="3" y="23"/>
                  </a:lnTo>
                  <a:close/>
                  <a:moveTo>
                    <a:pt x="3" y="2"/>
                  </a:moveTo>
                  <a:lnTo>
                    <a:pt x="5" y="21"/>
                  </a:lnTo>
                  <a:lnTo>
                    <a:pt x="15" y="4"/>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6" name="Freeform 688">
              <a:extLst>
                <a:ext uri="{FF2B5EF4-FFF2-40B4-BE49-F238E27FC236}">
                  <a16:creationId xmlns:a16="http://schemas.microsoft.com/office/drawing/2014/main" id="{41E22CD9-86C5-4729-AC46-94F973ACCB7D}"/>
                </a:ext>
              </a:extLst>
            </p:cNvPr>
            <p:cNvSpPr>
              <a:spLocks/>
            </p:cNvSpPr>
            <p:nvPr/>
          </p:nvSpPr>
          <p:spPr bwMode="auto">
            <a:xfrm>
              <a:off x="6063" y="2497"/>
              <a:ext cx="22" cy="19"/>
            </a:xfrm>
            <a:custGeom>
              <a:avLst/>
              <a:gdLst>
                <a:gd name="T0" fmla="*/ 3 w 22"/>
                <a:gd name="T1" fmla="*/ 19 h 19"/>
                <a:gd name="T2" fmla="*/ 0 w 22"/>
                <a:gd name="T3" fmla="*/ 17 h 19"/>
                <a:gd name="T4" fmla="*/ 22 w 22"/>
                <a:gd name="T5" fmla="*/ 0 h 19"/>
                <a:gd name="T6" fmla="*/ 22 w 22"/>
                <a:gd name="T7" fmla="*/ 0 h 19"/>
                <a:gd name="T8" fmla="*/ 3 w 22"/>
                <a:gd name="T9" fmla="*/ 19 h 19"/>
              </a:gdLst>
              <a:ahLst/>
              <a:cxnLst>
                <a:cxn ang="0">
                  <a:pos x="T0" y="T1"/>
                </a:cxn>
                <a:cxn ang="0">
                  <a:pos x="T2" y="T3"/>
                </a:cxn>
                <a:cxn ang="0">
                  <a:pos x="T4" y="T5"/>
                </a:cxn>
                <a:cxn ang="0">
                  <a:pos x="T6" y="T7"/>
                </a:cxn>
                <a:cxn ang="0">
                  <a:pos x="T8" y="T9"/>
                </a:cxn>
              </a:cxnLst>
              <a:rect l="0" t="0" r="r" b="b"/>
              <a:pathLst>
                <a:path w="22" h="19">
                  <a:moveTo>
                    <a:pt x="3" y="19"/>
                  </a:moveTo>
                  <a:lnTo>
                    <a:pt x="0" y="17"/>
                  </a:lnTo>
                  <a:lnTo>
                    <a:pt x="22" y="0"/>
                  </a:lnTo>
                  <a:lnTo>
                    <a:pt x="22" y="0"/>
                  </a:lnTo>
                  <a:lnTo>
                    <a:pt x="3"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7" name="Freeform 689">
              <a:extLst>
                <a:ext uri="{FF2B5EF4-FFF2-40B4-BE49-F238E27FC236}">
                  <a16:creationId xmlns:a16="http://schemas.microsoft.com/office/drawing/2014/main" id="{18FF6F47-7155-40BD-995D-9320E381B980}"/>
                </a:ext>
              </a:extLst>
            </p:cNvPr>
            <p:cNvSpPr>
              <a:spLocks noEditPoints="1"/>
            </p:cNvSpPr>
            <p:nvPr/>
          </p:nvSpPr>
          <p:spPr bwMode="auto">
            <a:xfrm>
              <a:off x="5552" y="2421"/>
              <a:ext cx="108" cy="110"/>
            </a:xfrm>
            <a:custGeom>
              <a:avLst/>
              <a:gdLst>
                <a:gd name="T0" fmla="*/ 77 w 108"/>
                <a:gd name="T1" fmla="*/ 110 h 110"/>
                <a:gd name="T2" fmla="*/ 0 w 108"/>
                <a:gd name="T3" fmla="*/ 79 h 110"/>
                <a:gd name="T4" fmla="*/ 34 w 108"/>
                <a:gd name="T5" fmla="*/ 0 h 110"/>
                <a:gd name="T6" fmla="*/ 108 w 108"/>
                <a:gd name="T7" fmla="*/ 31 h 110"/>
                <a:gd name="T8" fmla="*/ 77 w 108"/>
                <a:gd name="T9" fmla="*/ 110 h 110"/>
                <a:gd name="T10" fmla="*/ 3 w 108"/>
                <a:gd name="T11" fmla="*/ 79 h 110"/>
                <a:gd name="T12" fmla="*/ 74 w 108"/>
                <a:gd name="T13" fmla="*/ 107 h 110"/>
                <a:gd name="T14" fmla="*/ 108 w 108"/>
                <a:gd name="T15" fmla="*/ 31 h 110"/>
                <a:gd name="T16" fmla="*/ 36 w 108"/>
                <a:gd name="T17" fmla="*/ 3 h 110"/>
                <a:gd name="T18" fmla="*/ 3 w 108"/>
                <a:gd name="T19" fmla="*/ 7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10">
                  <a:moveTo>
                    <a:pt x="77" y="110"/>
                  </a:moveTo>
                  <a:lnTo>
                    <a:pt x="0" y="79"/>
                  </a:lnTo>
                  <a:lnTo>
                    <a:pt x="34" y="0"/>
                  </a:lnTo>
                  <a:lnTo>
                    <a:pt x="108" y="31"/>
                  </a:lnTo>
                  <a:lnTo>
                    <a:pt x="77" y="110"/>
                  </a:lnTo>
                  <a:close/>
                  <a:moveTo>
                    <a:pt x="3" y="79"/>
                  </a:moveTo>
                  <a:lnTo>
                    <a:pt x="74" y="107"/>
                  </a:lnTo>
                  <a:lnTo>
                    <a:pt x="108" y="31"/>
                  </a:lnTo>
                  <a:lnTo>
                    <a:pt x="36" y="3"/>
                  </a:lnTo>
                  <a:lnTo>
                    <a:pt x="3" y="7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8" name="Freeform 690">
              <a:extLst>
                <a:ext uri="{FF2B5EF4-FFF2-40B4-BE49-F238E27FC236}">
                  <a16:creationId xmlns:a16="http://schemas.microsoft.com/office/drawing/2014/main" id="{D650B7B2-F3CC-4238-80AB-2EC598351713}"/>
                </a:ext>
              </a:extLst>
            </p:cNvPr>
            <p:cNvSpPr>
              <a:spLocks noEditPoints="1"/>
            </p:cNvSpPr>
            <p:nvPr/>
          </p:nvSpPr>
          <p:spPr bwMode="auto">
            <a:xfrm>
              <a:off x="5574" y="2417"/>
              <a:ext cx="95" cy="54"/>
            </a:xfrm>
            <a:custGeom>
              <a:avLst/>
              <a:gdLst>
                <a:gd name="T0" fmla="*/ 86 w 95"/>
                <a:gd name="T1" fmla="*/ 54 h 54"/>
                <a:gd name="T2" fmla="*/ 0 w 95"/>
                <a:gd name="T3" fmla="*/ 19 h 54"/>
                <a:gd name="T4" fmla="*/ 9 w 95"/>
                <a:gd name="T5" fmla="*/ 0 h 54"/>
                <a:gd name="T6" fmla="*/ 95 w 95"/>
                <a:gd name="T7" fmla="*/ 35 h 54"/>
                <a:gd name="T8" fmla="*/ 86 w 95"/>
                <a:gd name="T9" fmla="*/ 54 h 54"/>
                <a:gd name="T10" fmla="*/ 2 w 95"/>
                <a:gd name="T11" fmla="*/ 19 h 54"/>
                <a:gd name="T12" fmla="*/ 86 w 95"/>
                <a:gd name="T13" fmla="*/ 52 h 54"/>
                <a:gd name="T14" fmla="*/ 93 w 95"/>
                <a:gd name="T15" fmla="*/ 35 h 54"/>
                <a:gd name="T16" fmla="*/ 9 w 95"/>
                <a:gd name="T17" fmla="*/ 0 h 54"/>
                <a:gd name="T18" fmla="*/ 2 w 95"/>
                <a:gd name="T19" fmla="*/ 19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54">
                  <a:moveTo>
                    <a:pt x="86" y="54"/>
                  </a:moveTo>
                  <a:lnTo>
                    <a:pt x="0" y="19"/>
                  </a:lnTo>
                  <a:lnTo>
                    <a:pt x="9" y="0"/>
                  </a:lnTo>
                  <a:lnTo>
                    <a:pt x="95" y="35"/>
                  </a:lnTo>
                  <a:lnTo>
                    <a:pt x="86" y="54"/>
                  </a:lnTo>
                  <a:close/>
                  <a:moveTo>
                    <a:pt x="2" y="19"/>
                  </a:moveTo>
                  <a:lnTo>
                    <a:pt x="86" y="52"/>
                  </a:lnTo>
                  <a:lnTo>
                    <a:pt x="93" y="35"/>
                  </a:lnTo>
                  <a:lnTo>
                    <a:pt x="9" y="0"/>
                  </a:lnTo>
                  <a:lnTo>
                    <a:pt x="2"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9" name="Freeform 691">
              <a:extLst>
                <a:ext uri="{FF2B5EF4-FFF2-40B4-BE49-F238E27FC236}">
                  <a16:creationId xmlns:a16="http://schemas.microsoft.com/office/drawing/2014/main" id="{C23B3C3C-7059-42E3-B944-542596FB3141}"/>
                </a:ext>
              </a:extLst>
            </p:cNvPr>
            <p:cNvSpPr>
              <a:spLocks noEditPoints="1"/>
            </p:cNvSpPr>
            <p:nvPr/>
          </p:nvSpPr>
          <p:spPr bwMode="auto">
            <a:xfrm>
              <a:off x="5581" y="2428"/>
              <a:ext cx="52" cy="91"/>
            </a:xfrm>
            <a:custGeom>
              <a:avLst/>
              <a:gdLst>
                <a:gd name="T0" fmla="*/ 17 w 52"/>
                <a:gd name="T1" fmla="*/ 91 h 91"/>
                <a:gd name="T2" fmla="*/ 0 w 52"/>
                <a:gd name="T3" fmla="*/ 84 h 91"/>
                <a:gd name="T4" fmla="*/ 36 w 52"/>
                <a:gd name="T5" fmla="*/ 0 h 91"/>
                <a:gd name="T6" fmla="*/ 52 w 52"/>
                <a:gd name="T7" fmla="*/ 8 h 91"/>
                <a:gd name="T8" fmla="*/ 17 w 52"/>
                <a:gd name="T9" fmla="*/ 91 h 91"/>
                <a:gd name="T10" fmla="*/ 2 w 52"/>
                <a:gd name="T11" fmla="*/ 84 h 91"/>
                <a:gd name="T12" fmla="*/ 17 w 52"/>
                <a:gd name="T13" fmla="*/ 88 h 91"/>
                <a:gd name="T14" fmla="*/ 50 w 52"/>
                <a:gd name="T15" fmla="*/ 10 h 91"/>
                <a:gd name="T16" fmla="*/ 36 w 52"/>
                <a:gd name="T17" fmla="*/ 3 h 91"/>
                <a:gd name="T18" fmla="*/ 2 w 52"/>
                <a:gd name="T19" fmla="*/ 8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91">
                  <a:moveTo>
                    <a:pt x="17" y="91"/>
                  </a:moveTo>
                  <a:lnTo>
                    <a:pt x="0" y="84"/>
                  </a:lnTo>
                  <a:lnTo>
                    <a:pt x="36" y="0"/>
                  </a:lnTo>
                  <a:lnTo>
                    <a:pt x="52" y="8"/>
                  </a:lnTo>
                  <a:lnTo>
                    <a:pt x="17" y="91"/>
                  </a:lnTo>
                  <a:close/>
                  <a:moveTo>
                    <a:pt x="2" y="84"/>
                  </a:moveTo>
                  <a:lnTo>
                    <a:pt x="17" y="88"/>
                  </a:lnTo>
                  <a:lnTo>
                    <a:pt x="50" y="10"/>
                  </a:lnTo>
                  <a:lnTo>
                    <a:pt x="36" y="3"/>
                  </a:lnTo>
                  <a:lnTo>
                    <a:pt x="2" y="8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0" name="Freeform 692">
              <a:extLst>
                <a:ext uri="{FF2B5EF4-FFF2-40B4-BE49-F238E27FC236}">
                  <a16:creationId xmlns:a16="http://schemas.microsoft.com/office/drawing/2014/main" id="{B872CCDA-0263-4037-A774-E3353A68B084}"/>
                </a:ext>
              </a:extLst>
            </p:cNvPr>
            <p:cNvSpPr>
              <a:spLocks noEditPoints="1"/>
            </p:cNvSpPr>
            <p:nvPr/>
          </p:nvSpPr>
          <p:spPr bwMode="auto">
            <a:xfrm>
              <a:off x="5564" y="2457"/>
              <a:ext cx="81" cy="48"/>
            </a:xfrm>
            <a:custGeom>
              <a:avLst/>
              <a:gdLst>
                <a:gd name="T0" fmla="*/ 74 w 81"/>
                <a:gd name="T1" fmla="*/ 48 h 48"/>
                <a:gd name="T2" fmla="*/ 0 w 81"/>
                <a:gd name="T3" fmla="*/ 17 h 48"/>
                <a:gd name="T4" fmla="*/ 7 w 81"/>
                <a:gd name="T5" fmla="*/ 0 h 48"/>
                <a:gd name="T6" fmla="*/ 81 w 81"/>
                <a:gd name="T7" fmla="*/ 31 h 48"/>
                <a:gd name="T8" fmla="*/ 74 w 81"/>
                <a:gd name="T9" fmla="*/ 48 h 48"/>
                <a:gd name="T10" fmla="*/ 3 w 81"/>
                <a:gd name="T11" fmla="*/ 17 h 48"/>
                <a:gd name="T12" fmla="*/ 74 w 81"/>
                <a:gd name="T13" fmla="*/ 45 h 48"/>
                <a:gd name="T14" fmla="*/ 79 w 81"/>
                <a:gd name="T15" fmla="*/ 31 h 48"/>
                <a:gd name="T16" fmla="*/ 7 w 81"/>
                <a:gd name="T17" fmla="*/ 2 h 48"/>
                <a:gd name="T18" fmla="*/ 3 w 81"/>
                <a:gd name="T19" fmla="*/ 1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48">
                  <a:moveTo>
                    <a:pt x="74" y="48"/>
                  </a:moveTo>
                  <a:lnTo>
                    <a:pt x="0" y="17"/>
                  </a:lnTo>
                  <a:lnTo>
                    <a:pt x="7" y="0"/>
                  </a:lnTo>
                  <a:lnTo>
                    <a:pt x="81" y="31"/>
                  </a:lnTo>
                  <a:lnTo>
                    <a:pt x="74" y="48"/>
                  </a:lnTo>
                  <a:close/>
                  <a:moveTo>
                    <a:pt x="3" y="17"/>
                  </a:moveTo>
                  <a:lnTo>
                    <a:pt x="74" y="45"/>
                  </a:lnTo>
                  <a:lnTo>
                    <a:pt x="79" y="31"/>
                  </a:lnTo>
                  <a:lnTo>
                    <a:pt x="7" y="2"/>
                  </a:lnTo>
                  <a:lnTo>
                    <a:pt x="3" y="1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1" name="Freeform 693">
              <a:extLst>
                <a:ext uri="{FF2B5EF4-FFF2-40B4-BE49-F238E27FC236}">
                  <a16:creationId xmlns:a16="http://schemas.microsoft.com/office/drawing/2014/main" id="{F8543D58-32BC-46E9-B40E-5A153926D1D2}"/>
                </a:ext>
              </a:extLst>
            </p:cNvPr>
            <p:cNvSpPr>
              <a:spLocks noEditPoints="1"/>
            </p:cNvSpPr>
            <p:nvPr/>
          </p:nvSpPr>
          <p:spPr bwMode="auto">
            <a:xfrm>
              <a:off x="5598" y="2393"/>
              <a:ext cx="24" cy="40"/>
            </a:xfrm>
            <a:custGeom>
              <a:avLst/>
              <a:gdLst>
                <a:gd name="T0" fmla="*/ 21 w 24"/>
                <a:gd name="T1" fmla="*/ 40 h 40"/>
                <a:gd name="T2" fmla="*/ 0 w 24"/>
                <a:gd name="T3" fmla="*/ 9 h 40"/>
                <a:gd name="T4" fmla="*/ 24 w 24"/>
                <a:gd name="T5" fmla="*/ 0 h 40"/>
                <a:gd name="T6" fmla="*/ 21 w 24"/>
                <a:gd name="T7" fmla="*/ 40 h 40"/>
                <a:gd name="T8" fmla="*/ 2 w 24"/>
                <a:gd name="T9" fmla="*/ 12 h 40"/>
                <a:gd name="T10" fmla="*/ 21 w 24"/>
                <a:gd name="T11" fmla="*/ 38 h 40"/>
                <a:gd name="T12" fmla="*/ 21 w 24"/>
                <a:gd name="T13" fmla="*/ 2 h 40"/>
                <a:gd name="T14" fmla="*/ 2 w 24"/>
                <a:gd name="T15" fmla="*/ 12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0">
                  <a:moveTo>
                    <a:pt x="21" y="40"/>
                  </a:moveTo>
                  <a:lnTo>
                    <a:pt x="0" y="9"/>
                  </a:lnTo>
                  <a:lnTo>
                    <a:pt x="24" y="0"/>
                  </a:lnTo>
                  <a:lnTo>
                    <a:pt x="21" y="40"/>
                  </a:lnTo>
                  <a:close/>
                  <a:moveTo>
                    <a:pt x="2" y="12"/>
                  </a:moveTo>
                  <a:lnTo>
                    <a:pt x="21" y="38"/>
                  </a:lnTo>
                  <a:lnTo>
                    <a:pt x="21" y="2"/>
                  </a:lnTo>
                  <a:lnTo>
                    <a:pt x="2"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2" name="Freeform 694">
              <a:extLst>
                <a:ext uri="{FF2B5EF4-FFF2-40B4-BE49-F238E27FC236}">
                  <a16:creationId xmlns:a16="http://schemas.microsoft.com/office/drawing/2014/main" id="{CF7B0B16-8C50-4AAC-81A0-4CADAFBA28D0}"/>
                </a:ext>
              </a:extLst>
            </p:cNvPr>
            <p:cNvSpPr>
              <a:spLocks/>
            </p:cNvSpPr>
            <p:nvPr/>
          </p:nvSpPr>
          <p:spPr bwMode="auto">
            <a:xfrm>
              <a:off x="5598" y="2402"/>
              <a:ext cx="38" cy="31"/>
            </a:xfrm>
            <a:custGeom>
              <a:avLst/>
              <a:gdLst>
                <a:gd name="T0" fmla="*/ 38 w 38"/>
                <a:gd name="T1" fmla="*/ 31 h 31"/>
                <a:gd name="T2" fmla="*/ 0 w 38"/>
                <a:gd name="T3" fmla="*/ 3 h 31"/>
                <a:gd name="T4" fmla="*/ 0 w 38"/>
                <a:gd name="T5" fmla="*/ 0 h 31"/>
                <a:gd name="T6" fmla="*/ 38 w 38"/>
                <a:gd name="T7" fmla="*/ 29 h 31"/>
                <a:gd name="T8" fmla="*/ 38 w 38"/>
                <a:gd name="T9" fmla="*/ 31 h 31"/>
              </a:gdLst>
              <a:ahLst/>
              <a:cxnLst>
                <a:cxn ang="0">
                  <a:pos x="T0" y="T1"/>
                </a:cxn>
                <a:cxn ang="0">
                  <a:pos x="T2" y="T3"/>
                </a:cxn>
                <a:cxn ang="0">
                  <a:pos x="T4" y="T5"/>
                </a:cxn>
                <a:cxn ang="0">
                  <a:pos x="T6" y="T7"/>
                </a:cxn>
                <a:cxn ang="0">
                  <a:pos x="T8" y="T9"/>
                </a:cxn>
              </a:cxnLst>
              <a:rect l="0" t="0" r="r" b="b"/>
              <a:pathLst>
                <a:path w="38" h="31">
                  <a:moveTo>
                    <a:pt x="38" y="31"/>
                  </a:moveTo>
                  <a:lnTo>
                    <a:pt x="0" y="3"/>
                  </a:lnTo>
                  <a:lnTo>
                    <a:pt x="0" y="0"/>
                  </a:lnTo>
                  <a:lnTo>
                    <a:pt x="38" y="29"/>
                  </a:lnTo>
                  <a:lnTo>
                    <a:pt x="38" y="3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3" name="Freeform 695">
              <a:extLst>
                <a:ext uri="{FF2B5EF4-FFF2-40B4-BE49-F238E27FC236}">
                  <a16:creationId xmlns:a16="http://schemas.microsoft.com/office/drawing/2014/main" id="{D455EAB0-1689-48EC-B31B-D5F3A2B7A68E}"/>
                </a:ext>
              </a:extLst>
            </p:cNvPr>
            <p:cNvSpPr>
              <a:spLocks noEditPoints="1"/>
            </p:cNvSpPr>
            <p:nvPr/>
          </p:nvSpPr>
          <p:spPr bwMode="auto">
            <a:xfrm>
              <a:off x="5622" y="2405"/>
              <a:ext cx="38" cy="31"/>
            </a:xfrm>
            <a:custGeom>
              <a:avLst/>
              <a:gdLst>
                <a:gd name="T0" fmla="*/ 0 w 38"/>
                <a:gd name="T1" fmla="*/ 31 h 31"/>
                <a:gd name="T2" fmla="*/ 26 w 38"/>
                <a:gd name="T3" fmla="*/ 0 h 31"/>
                <a:gd name="T4" fmla="*/ 38 w 38"/>
                <a:gd name="T5" fmla="*/ 23 h 31"/>
                <a:gd name="T6" fmla="*/ 0 w 38"/>
                <a:gd name="T7" fmla="*/ 31 h 31"/>
                <a:gd name="T8" fmla="*/ 26 w 38"/>
                <a:gd name="T9" fmla="*/ 2 h 31"/>
                <a:gd name="T10" fmla="*/ 2 w 38"/>
                <a:gd name="T11" fmla="*/ 28 h 31"/>
                <a:gd name="T12" fmla="*/ 35 w 38"/>
                <a:gd name="T13" fmla="*/ 23 h 31"/>
                <a:gd name="T14" fmla="*/ 26 w 38"/>
                <a:gd name="T15" fmla="*/ 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1">
                  <a:moveTo>
                    <a:pt x="0" y="31"/>
                  </a:moveTo>
                  <a:lnTo>
                    <a:pt x="26" y="0"/>
                  </a:lnTo>
                  <a:lnTo>
                    <a:pt x="38" y="23"/>
                  </a:lnTo>
                  <a:lnTo>
                    <a:pt x="0" y="31"/>
                  </a:lnTo>
                  <a:close/>
                  <a:moveTo>
                    <a:pt x="26" y="2"/>
                  </a:moveTo>
                  <a:lnTo>
                    <a:pt x="2" y="28"/>
                  </a:lnTo>
                  <a:lnTo>
                    <a:pt x="35" y="23"/>
                  </a:lnTo>
                  <a:lnTo>
                    <a:pt x="26"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4" name="Freeform 696">
              <a:extLst>
                <a:ext uri="{FF2B5EF4-FFF2-40B4-BE49-F238E27FC236}">
                  <a16:creationId xmlns:a16="http://schemas.microsoft.com/office/drawing/2014/main" id="{49BF7B05-0BF2-4BE7-BB60-4308392828A3}"/>
                </a:ext>
              </a:extLst>
            </p:cNvPr>
            <p:cNvSpPr>
              <a:spLocks/>
            </p:cNvSpPr>
            <p:nvPr/>
          </p:nvSpPr>
          <p:spPr bwMode="auto">
            <a:xfrm>
              <a:off x="5612" y="2421"/>
              <a:ext cx="45" cy="7"/>
            </a:xfrm>
            <a:custGeom>
              <a:avLst/>
              <a:gdLst>
                <a:gd name="T0" fmla="*/ 0 w 45"/>
                <a:gd name="T1" fmla="*/ 0 h 7"/>
                <a:gd name="T2" fmla="*/ 0 w 45"/>
                <a:gd name="T3" fmla="*/ 0 h 7"/>
                <a:gd name="T4" fmla="*/ 45 w 45"/>
                <a:gd name="T5" fmla="*/ 7 h 7"/>
                <a:gd name="T6" fmla="*/ 45 w 45"/>
                <a:gd name="T7" fmla="*/ 7 h 7"/>
                <a:gd name="T8" fmla="*/ 0 w 45"/>
                <a:gd name="T9" fmla="*/ 0 h 7"/>
              </a:gdLst>
              <a:ahLst/>
              <a:cxnLst>
                <a:cxn ang="0">
                  <a:pos x="T0" y="T1"/>
                </a:cxn>
                <a:cxn ang="0">
                  <a:pos x="T2" y="T3"/>
                </a:cxn>
                <a:cxn ang="0">
                  <a:pos x="T4" y="T5"/>
                </a:cxn>
                <a:cxn ang="0">
                  <a:pos x="T6" y="T7"/>
                </a:cxn>
                <a:cxn ang="0">
                  <a:pos x="T8" y="T9"/>
                </a:cxn>
              </a:cxnLst>
              <a:rect l="0" t="0" r="r" b="b"/>
              <a:pathLst>
                <a:path w="45" h="7">
                  <a:moveTo>
                    <a:pt x="0" y="0"/>
                  </a:moveTo>
                  <a:lnTo>
                    <a:pt x="0" y="0"/>
                  </a:lnTo>
                  <a:lnTo>
                    <a:pt x="45" y="7"/>
                  </a:lnTo>
                  <a:lnTo>
                    <a:pt x="45" y="7"/>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5" name="Freeform 697">
              <a:extLst>
                <a:ext uri="{FF2B5EF4-FFF2-40B4-BE49-F238E27FC236}">
                  <a16:creationId xmlns:a16="http://schemas.microsoft.com/office/drawing/2014/main" id="{23C03B6D-51E0-45B6-B444-9E1EA5625414}"/>
                </a:ext>
              </a:extLst>
            </p:cNvPr>
            <p:cNvSpPr>
              <a:spLocks noEditPoints="1"/>
            </p:cNvSpPr>
            <p:nvPr/>
          </p:nvSpPr>
          <p:spPr bwMode="auto">
            <a:xfrm>
              <a:off x="5760" y="1653"/>
              <a:ext cx="64" cy="67"/>
            </a:xfrm>
            <a:custGeom>
              <a:avLst/>
              <a:gdLst>
                <a:gd name="T0" fmla="*/ 43 w 64"/>
                <a:gd name="T1" fmla="*/ 67 h 67"/>
                <a:gd name="T2" fmla="*/ 0 w 64"/>
                <a:gd name="T3" fmla="*/ 48 h 67"/>
                <a:gd name="T4" fmla="*/ 19 w 64"/>
                <a:gd name="T5" fmla="*/ 0 h 67"/>
                <a:gd name="T6" fmla="*/ 64 w 64"/>
                <a:gd name="T7" fmla="*/ 19 h 67"/>
                <a:gd name="T8" fmla="*/ 43 w 64"/>
                <a:gd name="T9" fmla="*/ 67 h 67"/>
                <a:gd name="T10" fmla="*/ 0 w 64"/>
                <a:gd name="T11" fmla="*/ 45 h 67"/>
                <a:gd name="T12" fmla="*/ 43 w 64"/>
                <a:gd name="T13" fmla="*/ 64 h 67"/>
                <a:gd name="T14" fmla="*/ 62 w 64"/>
                <a:gd name="T15" fmla="*/ 19 h 67"/>
                <a:gd name="T16" fmla="*/ 19 w 64"/>
                <a:gd name="T17" fmla="*/ 0 h 67"/>
                <a:gd name="T18" fmla="*/ 0 w 64"/>
                <a:gd name="T19" fmla="*/ 4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7">
                  <a:moveTo>
                    <a:pt x="43" y="67"/>
                  </a:moveTo>
                  <a:lnTo>
                    <a:pt x="0" y="48"/>
                  </a:lnTo>
                  <a:lnTo>
                    <a:pt x="19" y="0"/>
                  </a:lnTo>
                  <a:lnTo>
                    <a:pt x="64" y="19"/>
                  </a:lnTo>
                  <a:lnTo>
                    <a:pt x="43" y="67"/>
                  </a:lnTo>
                  <a:close/>
                  <a:moveTo>
                    <a:pt x="0" y="45"/>
                  </a:moveTo>
                  <a:lnTo>
                    <a:pt x="43" y="64"/>
                  </a:lnTo>
                  <a:lnTo>
                    <a:pt x="62" y="19"/>
                  </a:lnTo>
                  <a:lnTo>
                    <a:pt x="19" y="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6" name="Freeform 698">
              <a:extLst>
                <a:ext uri="{FF2B5EF4-FFF2-40B4-BE49-F238E27FC236}">
                  <a16:creationId xmlns:a16="http://schemas.microsoft.com/office/drawing/2014/main" id="{CAA4FB1C-E630-402E-BF6F-74134E39AD94}"/>
                </a:ext>
              </a:extLst>
            </p:cNvPr>
            <p:cNvSpPr>
              <a:spLocks noEditPoints="1"/>
            </p:cNvSpPr>
            <p:nvPr/>
          </p:nvSpPr>
          <p:spPr bwMode="auto">
            <a:xfrm>
              <a:off x="5772" y="1648"/>
              <a:ext cx="57" cy="34"/>
            </a:xfrm>
            <a:custGeom>
              <a:avLst/>
              <a:gdLst>
                <a:gd name="T0" fmla="*/ 52 w 57"/>
                <a:gd name="T1" fmla="*/ 34 h 34"/>
                <a:gd name="T2" fmla="*/ 0 w 57"/>
                <a:gd name="T3" fmla="*/ 12 h 34"/>
                <a:gd name="T4" fmla="*/ 5 w 57"/>
                <a:gd name="T5" fmla="*/ 0 h 34"/>
                <a:gd name="T6" fmla="*/ 57 w 57"/>
                <a:gd name="T7" fmla="*/ 22 h 34"/>
                <a:gd name="T8" fmla="*/ 52 w 57"/>
                <a:gd name="T9" fmla="*/ 34 h 34"/>
                <a:gd name="T10" fmla="*/ 0 w 57"/>
                <a:gd name="T11" fmla="*/ 12 h 34"/>
                <a:gd name="T12" fmla="*/ 52 w 57"/>
                <a:gd name="T13" fmla="*/ 34 h 34"/>
                <a:gd name="T14" fmla="*/ 57 w 57"/>
                <a:gd name="T15" fmla="*/ 24 h 34"/>
                <a:gd name="T16" fmla="*/ 5 w 57"/>
                <a:gd name="T17" fmla="*/ 3 h 34"/>
                <a:gd name="T18" fmla="*/ 0 w 57"/>
                <a:gd name="T19" fmla="*/ 1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34">
                  <a:moveTo>
                    <a:pt x="52" y="34"/>
                  </a:moveTo>
                  <a:lnTo>
                    <a:pt x="0" y="12"/>
                  </a:lnTo>
                  <a:lnTo>
                    <a:pt x="5" y="0"/>
                  </a:lnTo>
                  <a:lnTo>
                    <a:pt x="57" y="22"/>
                  </a:lnTo>
                  <a:lnTo>
                    <a:pt x="52" y="34"/>
                  </a:lnTo>
                  <a:close/>
                  <a:moveTo>
                    <a:pt x="0" y="12"/>
                  </a:moveTo>
                  <a:lnTo>
                    <a:pt x="52" y="34"/>
                  </a:lnTo>
                  <a:lnTo>
                    <a:pt x="57" y="24"/>
                  </a:lnTo>
                  <a:lnTo>
                    <a:pt x="5" y="3"/>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7" name="Freeform 699">
              <a:extLst>
                <a:ext uri="{FF2B5EF4-FFF2-40B4-BE49-F238E27FC236}">
                  <a16:creationId xmlns:a16="http://schemas.microsoft.com/office/drawing/2014/main" id="{0020437A-A644-4701-A110-3126A7E9FA5E}"/>
                </a:ext>
              </a:extLst>
            </p:cNvPr>
            <p:cNvSpPr>
              <a:spLocks noEditPoints="1"/>
            </p:cNvSpPr>
            <p:nvPr/>
          </p:nvSpPr>
          <p:spPr bwMode="auto">
            <a:xfrm>
              <a:off x="5777" y="1658"/>
              <a:ext cx="31" cy="52"/>
            </a:xfrm>
            <a:custGeom>
              <a:avLst/>
              <a:gdLst>
                <a:gd name="T0" fmla="*/ 9 w 31"/>
                <a:gd name="T1" fmla="*/ 52 h 52"/>
                <a:gd name="T2" fmla="*/ 0 w 31"/>
                <a:gd name="T3" fmla="*/ 50 h 52"/>
                <a:gd name="T4" fmla="*/ 19 w 31"/>
                <a:gd name="T5" fmla="*/ 0 h 52"/>
                <a:gd name="T6" fmla="*/ 31 w 31"/>
                <a:gd name="T7" fmla="*/ 4 h 52"/>
                <a:gd name="T8" fmla="*/ 9 w 31"/>
                <a:gd name="T9" fmla="*/ 52 h 52"/>
                <a:gd name="T10" fmla="*/ 0 w 31"/>
                <a:gd name="T11" fmla="*/ 47 h 52"/>
                <a:gd name="T12" fmla="*/ 9 w 31"/>
                <a:gd name="T13" fmla="*/ 52 h 52"/>
                <a:gd name="T14" fmla="*/ 28 w 31"/>
                <a:gd name="T15" fmla="*/ 4 h 52"/>
                <a:gd name="T16" fmla="*/ 21 w 31"/>
                <a:gd name="T17" fmla="*/ 0 h 52"/>
                <a:gd name="T18" fmla="*/ 0 w 31"/>
                <a:gd name="T19" fmla="*/ 4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2">
                  <a:moveTo>
                    <a:pt x="9" y="52"/>
                  </a:moveTo>
                  <a:lnTo>
                    <a:pt x="0" y="50"/>
                  </a:lnTo>
                  <a:lnTo>
                    <a:pt x="19" y="0"/>
                  </a:lnTo>
                  <a:lnTo>
                    <a:pt x="31" y="4"/>
                  </a:lnTo>
                  <a:lnTo>
                    <a:pt x="9" y="52"/>
                  </a:lnTo>
                  <a:close/>
                  <a:moveTo>
                    <a:pt x="0" y="47"/>
                  </a:moveTo>
                  <a:lnTo>
                    <a:pt x="9" y="52"/>
                  </a:lnTo>
                  <a:lnTo>
                    <a:pt x="28" y="4"/>
                  </a:lnTo>
                  <a:lnTo>
                    <a:pt x="21" y="0"/>
                  </a:lnTo>
                  <a:lnTo>
                    <a:pt x="0"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8" name="Freeform 700">
              <a:extLst>
                <a:ext uri="{FF2B5EF4-FFF2-40B4-BE49-F238E27FC236}">
                  <a16:creationId xmlns:a16="http://schemas.microsoft.com/office/drawing/2014/main" id="{AA424105-F25F-4F40-B036-8389C59678CF}"/>
                </a:ext>
              </a:extLst>
            </p:cNvPr>
            <p:cNvSpPr>
              <a:spLocks noEditPoints="1"/>
            </p:cNvSpPr>
            <p:nvPr/>
          </p:nvSpPr>
          <p:spPr bwMode="auto">
            <a:xfrm>
              <a:off x="5765" y="1674"/>
              <a:ext cx="50" cy="29"/>
            </a:xfrm>
            <a:custGeom>
              <a:avLst/>
              <a:gdLst>
                <a:gd name="T0" fmla="*/ 45 w 50"/>
                <a:gd name="T1" fmla="*/ 29 h 29"/>
                <a:gd name="T2" fmla="*/ 0 w 50"/>
                <a:gd name="T3" fmla="*/ 10 h 29"/>
                <a:gd name="T4" fmla="*/ 5 w 50"/>
                <a:gd name="T5" fmla="*/ 0 h 29"/>
                <a:gd name="T6" fmla="*/ 50 w 50"/>
                <a:gd name="T7" fmla="*/ 19 h 29"/>
                <a:gd name="T8" fmla="*/ 45 w 50"/>
                <a:gd name="T9" fmla="*/ 29 h 29"/>
                <a:gd name="T10" fmla="*/ 2 w 50"/>
                <a:gd name="T11" fmla="*/ 10 h 29"/>
                <a:gd name="T12" fmla="*/ 45 w 50"/>
                <a:gd name="T13" fmla="*/ 27 h 29"/>
                <a:gd name="T14" fmla="*/ 50 w 50"/>
                <a:gd name="T15" fmla="*/ 19 h 29"/>
                <a:gd name="T16" fmla="*/ 5 w 50"/>
                <a:gd name="T17" fmla="*/ 0 h 29"/>
                <a:gd name="T18" fmla="*/ 2 w 50"/>
                <a:gd name="T19"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29">
                  <a:moveTo>
                    <a:pt x="45" y="29"/>
                  </a:moveTo>
                  <a:lnTo>
                    <a:pt x="0" y="10"/>
                  </a:lnTo>
                  <a:lnTo>
                    <a:pt x="5" y="0"/>
                  </a:lnTo>
                  <a:lnTo>
                    <a:pt x="50" y="19"/>
                  </a:lnTo>
                  <a:lnTo>
                    <a:pt x="45" y="29"/>
                  </a:lnTo>
                  <a:close/>
                  <a:moveTo>
                    <a:pt x="2" y="10"/>
                  </a:moveTo>
                  <a:lnTo>
                    <a:pt x="45" y="27"/>
                  </a:lnTo>
                  <a:lnTo>
                    <a:pt x="50" y="19"/>
                  </a:lnTo>
                  <a:lnTo>
                    <a:pt x="5" y="0"/>
                  </a:lnTo>
                  <a:lnTo>
                    <a:pt x="2"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39" name="Freeform 701">
              <a:extLst>
                <a:ext uri="{FF2B5EF4-FFF2-40B4-BE49-F238E27FC236}">
                  <a16:creationId xmlns:a16="http://schemas.microsoft.com/office/drawing/2014/main" id="{879DA8BF-BB64-4601-8D8C-18EF36F721CE}"/>
                </a:ext>
              </a:extLst>
            </p:cNvPr>
            <p:cNvSpPr>
              <a:spLocks noEditPoints="1"/>
            </p:cNvSpPr>
            <p:nvPr/>
          </p:nvSpPr>
          <p:spPr bwMode="auto">
            <a:xfrm>
              <a:off x="5786" y="1634"/>
              <a:ext cx="15" cy="26"/>
            </a:xfrm>
            <a:custGeom>
              <a:avLst/>
              <a:gdLst>
                <a:gd name="T0" fmla="*/ 12 w 15"/>
                <a:gd name="T1" fmla="*/ 26 h 26"/>
                <a:gd name="T2" fmla="*/ 0 w 15"/>
                <a:gd name="T3" fmla="*/ 7 h 26"/>
                <a:gd name="T4" fmla="*/ 15 w 15"/>
                <a:gd name="T5" fmla="*/ 0 h 26"/>
                <a:gd name="T6" fmla="*/ 12 w 15"/>
                <a:gd name="T7" fmla="*/ 26 h 26"/>
                <a:gd name="T8" fmla="*/ 0 w 15"/>
                <a:gd name="T9" fmla="*/ 7 h 26"/>
                <a:gd name="T10" fmla="*/ 12 w 15"/>
                <a:gd name="T11" fmla="*/ 24 h 26"/>
                <a:gd name="T12" fmla="*/ 15 w 15"/>
                <a:gd name="T13" fmla="*/ 2 h 26"/>
                <a:gd name="T14" fmla="*/ 0 w 15"/>
                <a:gd name="T15" fmla="*/ 7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6">
                  <a:moveTo>
                    <a:pt x="12" y="26"/>
                  </a:moveTo>
                  <a:lnTo>
                    <a:pt x="0" y="7"/>
                  </a:lnTo>
                  <a:lnTo>
                    <a:pt x="15" y="0"/>
                  </a:lnTo>
                  <a:lnTo>
                    <a:pt x="12" y="26"/>
                  </a:lnTo>
                  <a:close/>
                  <a:moveTo>
                    <a:pt x="0" y="7"/>
                  </a:moveTo>
                  <a:lnTo>
                    <a:pt x="12" y="24"/>
                  </a:lnTo>
                  <a:lnTo>
                    <a:pt x="15" y="2"/>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0" name="Freeform 702">
              <a:extLst>
                <a:ext uri="{FF2B5EF4-FFF2-40B4-BE49-F238E27FC236}">
                  <a16:creationId xmlns:a16="http://schemas.microsoft.com/office/drawing/2014/main" id="{661D9F7E-B174-4B65-9C95-F81592FFFE8B}"/>
                </a:ext>
              </a:extLst>
            </p:cNvPr>
            <p:cNvSpPr>
              <a:spLocks/>
            </p:cNvSpPr>
            <p:nvPr/>
          </p:nvSpPr>
          <p:spPr bwMode="auto">
            <a:xfrm>
              <a:off x="5786" y="1641"/>
              <a:ext cx="24" cy="17"/>
            </a:xfrm>
            <a:custGeom>
              <a:avLst/>
              <a:gdLst>
                <a:gd name="T0" fmla="*/ 24 w 24"/>
                <a:gd name="T1" fmla="*/ 17 h 17"/>
                <a:gd name="T2" fmla="*/ 0 w 24"/>
                <a:gd name="T3" fmla="*/ 0 h 17"/>
                <a:gd name="T4" fmla="*/ 0 w 24"/>
                <a:gd name="T5" fmla="*/ 0 h 17"/>
                <a:gd name="T6" fmla="*/ 24 w 24"/>
                <a:gd name="T7" fmla="*/ 17 h 17"/>
                <a:gd name="T8" fmla="*/ 24 w 24"/>
                <a:gd name="T9" fmla="*/ 17 h 17"/>
              </a:gdLst>
              <a:ahLst/>
              <a:cxnLst>
                <a:cxn ang="0">
                  <a:pos x="T0" y="T1"/>
                </a:cxn>
                <a:cxn ang="0">
                  <a:pos x="T2" y="T3"/>
                </a:cxn>
                <a:cxn ang="0">
                  <a:pos x="T4" y="T5"/>
                </a:cxn>
                <a:cxn ang="0">
                  <a:pos x="T6" y="T7"/>
                </a:cxn>
                <a:cxn ang="0">
                  <a:pos x="T8" y="T9"/>
                </a:cxn>
              </a:cxnLst>
              <a:rect l="0" t="0" r="r" b="b"/>
              <a:pathLst>
                <a:path w="24" h="17">
                  <a:moveTo>
                    <a:pt x="24" y="17"/>
                  </a:moveTo>
                  <a:lnTo>
                    <a:pt x="0" y="0"/>
                  </a:lnTo>
                  <a:lnTo>
                    <a:pt x="0" y="0"/>
                  </a:lnTo>
                  <a:lnTo>
                    <a:pt x="24" y="17"/>
                  </a:lnTo>
                  <a:lnTo>
                    <a:pt x="24"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1" name="Freeform 703">
              <a:extLst>
                <a:ext uri="{FF2B5EF4-FFF2-40B4-BE49-F238E27FC236}">
                  <a16:creationId xmlns:a16="http://schemas.microsoft.com/office/drawing/2014/main" id="{B1C47927-A9F2-4008-B1A7-8021C372C0A9}"/>
                </a:ext>
              </a:extLst>
            </p:cNvPr>
            <p:cNvSpPr>
              <a:spLocks noEditPoints="1"/>
            </p:cNvSpPr>
            <p:nvPr/>
          </p:nvSpPr>
          <p:spPr bwMode="auto">
            <a:xfrm>
              <a:off x="5801" y="1641"/>
              <a:ext cx="21" cy="19"/>
            </a:xfrm>
            <a:custGeom>
              <a:avLst/>
              <a:gdLst>
                <a:gd name="T0" fmla="*/ 0 w 21"/>
                <a:gd name="T1" fmla="*/ 19 h 19"/>
                <a:gd name="T2" fmla="*/ 16 w 21"/>
                <a:gd name="T3" fmla="*/ 0 h 19"/>
                <a:gd name="T4" fmla="*/ 21 w 21"/>
                <a:gd name="T5" fmla="*/ 17 h 19"/>
                <a:gd name="T6" fmla="*/ 0 w 21"/>
                <a:gd name="T7" fmla="*/ 19 h 19"/>
                <a:gd name="T8" fmla="*/ 16 w 21"/>
                <a:gd name="T9" fmla="*/ 2 h 19"/>
                <a:gd name="T10" fmla="*/ 2 w 21"/>
                <a:gd name="T11" fmla="*/ 17 h 19"/>
                <a:gd name="T12" fmla="*/ 21 w 21"/>
                <a:gd name="T13" fmla="*/ 14 h 19"/>
                <a:gd name="T14" fmla="*/ 16 w 21"/>
                <a:gd name="T15" fmla="*/ 2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9">
                  <a:moveTo>
                    <a:pt x="0" y="19"/>
                  </a:moveTo>
                  <a:lnTo>
                    <a:pt x="16" y="0"/>
                  </a:lnTo>
                  <a:lnTo>
                    <a:pt x="21" y="17"/>
                  </a:lnTo>
                  <a:lnTo>
                    <a:pt x="0" y="19"/>
                  </a:lnTo>
                  <a:close/>
                  <a:moveTo>
                    <a:pt x="16" y="2"/>
                  </a:moveTo>
                  <a:lnTo>
                    <a:pt x="2" y="17"/>
                  </a:lnTo>
                  <a:lnTo>
                    <a:pt x="21" y="14"/>
                  </a:lnTo>
                  <a:lnTo>
                    <a:pt x="1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2" name="Freeform 704">
              <a:extLst>
                <a:ext uri="{FF2B5EF4-FFF2-40B4-BE49-F238E27FC236}">
                  <a16:creationId xmlns:a16="http://schemas.microsoft.com/office/drawing/2014/main" id="{470A5187-45D1-4ABE-83DD-66FF817D7D41}"/>
                </a:ext>
              </a:extLst>
            </p:cNvPr>
            <p:cNvSpPr>
              <a:spLocks/>
            </p:cNvSpPr>
            <p:nvPr/>
          </p:nvSpPr>
          <p:spPr bwMode="auto">
            <a:xfrm>
              <a:off x="5793" y="1651"/>
              <a:ext cx="29" cy="7"/>
            </a:xfrm>
            <a:custGeom>
              <a:avLst/>
              <a:gdLst>
                <a:gd name="T0" fmla="*/ 0 w 29"/>
                <a:gd name="T1" fmla="*/ 2 h 7"/>
                <a:gd name="T2" fmla="*/ 0 w 29"/>
                <a:gd name="T3" fmla="*/ 0 h 7"/>
                <a:gd name="T4" fmla="*/ 29 w 29"/>
                <a:gd name="T5" fmla="*/ 4 h 7"/>
                <a:gd name="T6" fmla="*/ 29 w 29"/>
                <a:gd name="T7" fmla="*/ 7 h 7"/>
                <a:gd name="T8" fmla="*/ 0 w 29"/>
                <a:gd name="T9" fmla="*/ 2 h 7"/>
              </a:gdLst>
              <a:ahLst/>
              <a:cxnLst>
                <a:cxn ang="0">
                  <a:pos x="T0" y="T1"/>
                </a:cxn>
                <a:cxn ang="0">
                  <a:pos x="T2" y="T3"/>
                </a:cxn>
                <a:cxn ang="0">
                  <a:pos x="T4" y="T5"/>
                </a:cxn>
                <a:cxn ang="0">
                  <a:pos x="T6" y="T7"/>
                </a:cxn>
                <a:cxn ang="0">
                  <a:pos x="T8" y="T9"/>
                </a:cxn>
              </a:cxnLst>
              <a:rect l="0" t="0" r="r" b="b"/>
              <a:pathLst>
                <a:path w="29" h="7">
                  <a:moveTo>
                    <a:pt x="0" y="2"/>
                  </a:moveTo>
                  <a:lnTo>
                    <a:pt x="0" y="0"/>
                  </a:lnTo>
                  <a:lnTo>
                    <a:pt x="29" y="4"/>
                  </a:lnTo>
                  <a:lnTo>
                    <a:pt x="29" y="7"/>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3" name="Freeform 705">
              <a:extLst>
                <a:ext uri="{FF2B5EF4-FFF2-40B4-BE49-F238E27FC236}">
                  <a16:creationId xmlns:a16="http://schemas.microsoft.com/office/drawing/2014/main" id="{8F757474-111E-4AB6-9153-311F822E6426}"/>
                </a:ext>
              </a:extLst>
            </p:cNvPr>
            <p:cNvSpPr>
              <a:spLocks noEditPoints="1"/>
            </p:cNvSpPr>
            <p:nvPr/>
          </p:nvSpPr>
          <p:spPr bwMode="auto">
            <a:xfrm>
              <a:off x="5815" y="1667"/>
              <a:ext cx="117" cy="117"/>
            </a:xfrm>
            <a:custGeom>
              <a:avLst/>
              <a:gdLst>
                <a:gd name="T0" fmla="*/ 55 w 117"/>
                <a:gd name="T1" fmla="*/ 117 h 117"/>
                <a:gd name="T2" fmla="*/ 0 w 117"/>
                <a:gd name="T3" fmla="*/ 57 h 117"/>
                <a:gd name="T4" fmla="*/ 64 w 117"/>
                <a:gd name="T5" fmla="*/ 0 h 117"/>
                <a:gd name="T6" fmla="*/ 117 w 117"/>
                <a:gd name="T7" fmla="*/ 60 h 117"/>
                <a:gd name="T8" fmla="*/ 55 w 117"/>
                <a:gd name="T9" fmla="*/ 117 h 117"/>
                <a:gd name="T10" fmla="*/ 2 w 117"/>
                <a:gd name="T11" fmla="*/ 57 h 117"/>
                <a:gd name="T12" fmla="*/ 55 w 117"/>
                <a:gd name="T13" fmla="*/ 114 h 117"/>
                <a:gd name="T14" fmla="*/ 114 w 117"/>
                <a:gd name="T15" fmla="*/ 60 h 117"/>
                <a:gd name="T16" fmla="*/ 64 w 117"/>
                <a:gd name="T17" fmla="*/ 3 h 117"/>
                <a:gd name="T18" fmla="*/ 2 w 117"/>
                <a:gd name="T19" fmla="*/ 5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17">
                  <a:moveTo>
                    <a:pt x="55" y="117"/>
                  </a:moveTo>
                  <a:lnTo>
                    <a:pt x="0" y="57"/>
                  </a:lnTo>
                  <a:lnTo>
                    <a:pt x="64" y="0"/>
                  </a:lnTo>
                  <a:lnTo>
                    <a:pt x="117" y="60"/>
                  </a:lnTo>
                  <a:lnTo>
                    <a:pt x="55" y="117"/>
                  </a:lnTo>
                  <a:close/>
                  <a:moveTo>
                    <a:pt x="2" y="57"/>
                  </a:moveTo>
                  <a:lnTo>
                    <a:pt x="55" y="114"/>
                  </a:lnTo>
                  <a:lnTo>
                    <a:pt x="114" y="60"/>
                  </a:lnTo>
                  <a:lnTo>
                    <a:pt x="64" y="3"/>
                  </a:lnTo>
                  <a:lnTo>
                    <a:pt x="2" y="57"/>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4" name="Freeform 706">
              <a:extLst>
                <a:ext uri="{FF2B5EF4-FFF2-40B4-BE49-F238E27FC236}">
                  <a16:creationId xmlns:a16="http://schemas.microsoft.com/office/drawing/2014/main" id="{C2ED8369-6D36-4DF9-8F10-0DC8B0FAFC82}"/>
                </a:ext>
              </a:extLst>
            </p:cNvPr>
            <p:cNvSpPr>
              <a:spLocks noEditPoints="1"/>
            </p:cNvSpPr>
            <p:nvPr/>
          </p:nvSpPr>
          <p:spPr bwMode="auto">
            <a:xfrm>
              <a:off x="5863" y="1660"/>
              <a:ext cx="78" cy="83"/>
            </a:xfrm>
            <a:custGeom>
              <a:avLst/>
              <a:gdLst>
                <a:gd name="T0" fmla="*/ 62 w 78"/>
                <a:gd name="T1" fmla="*/ 83 h 83"/>
                <a:gd name="T2" fmla="*/ 0 w 78"/>
                <a:gd name="T3" fmla="*/ 14 h 83"/>
                <a:gd name="T4" fmla="*/ 16 w 78"/>
                <a:gd name="T5" fmla="*/ 0 h 83"/>
                <a:gd name="T6" fmla="*/ 78 w 78"/>
                <a:gd name="T7" fmla="*/ 69 h 83"/>
                <a:gd name="T8" fmla="*/ 62 w 78"/>
                <a:gd name="T9" fmla="*/ 83 h 83"/>
                <a:gd name="T10" fmla="*/ 2 w 78"/>
                <a:gd name="T11" fmla="*/ 14 h 83"/>
                <a:gd name="T12" fmla="*/ 62 w 78"/>
                <a:gd name="T13" fmla="*/ 81 h 83"/>
                <a:gd name="T14" fmla="*/ 76 w 78"/>
                <a:gd name="T15" fmla="*/ 69 h 83"/>
                <a:gd name="T16" fmla="*/ 14 w 78"/>
                <a:gd name="T17" fmla="*/ 2 h 83"/>
                <a:gd name="T18" fmla="*/ 2 w 78"/>
                <a:gd name="T19" fmla="*/ 1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83">
                  <a:moveTo>
                    <a:pt x="62" y="83"/>
                  </a:moveTo>
                  <a:lnTo>
                    <a:pt x="0" y="14"/>
                  </a:lnTo>
                  <a:lnTo>
                    <a:pt x="16" y="0"/>
                  </a:lnTo>
                  <a:lnTo>
                    <a:pt x="78" y="69"/>
                  </a:lnTo>
                  <a:lnTo>
                    <a:pt x="62" y="83"/>
                  </a:lnTo>
                  <a:close/>
                  <a:moveTo>
                    <a:pt x="2" y="14"/>
                  </a:moveTo>
                  <a:lnTo>
                    <a:pt x="62" y="81"/>
                  </a:lnTo>
                  <a:lnTo>
                    <a:pt x="76" y="69"/>
                  </a:lnTo>
                  <a:lnTo>
                    <a:pt x="14" y="2"/>
                  </a:lnTo>
                  <a:lnTo>
                    <a:pt x="2"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5" name="Freeform 707">
              <a:extLst>
                <a:ext uri="{FF2B5EF4-FFF2-40B4-BE49-F238E27FC236}">
                  <a16:creationId xmlns:a16="http://schemas.microsoft.com/office/drawing/2014/main" id="{97F5790D-D3D1-4127-85B7-B3E550ECB298}"/>
                </a:ext>
              </a:extLst>
            </p:cNvPr>
            <p:cNvSpPr>
              <a:spLocks noEditPoints="1"/>
            </p:cNvSpPr>
            <p:nvPr/>
          </p:nvSpPr>
          <p:spPr bwMode="auto">
            <a:xfrm>
              <a:off x="5836" y="1686"/>
              <a:ext cx="79" cy="74"/>
            </a:xfrm>
            <a:custGeom>
              <a:avLst/>
              <a:gdLst>
                <a:gd name="T0" fmla="*/ 12 w 79"/>
                <a:gd name="T1" fmla="*/ 74 h 74"/>
                <a:gd name="T2" fmla="*/ 0 w 79"/>
                <a:gd name="T3" fmla="*/ 60 h 74"/>
                <a:gd name="T4" fmla="*/ 65 w 79"/>
                <a:gd name="T5" fmla="*/ 0 h 74"/>
                <a:gd name="T6" fmla="*/ 79 w 79"/>
                <a:gd name="T7" fmla="*/ 15 h 74"/>
                <a:gd name="T8" fmla="*/ 12 w 79"/>
                <a:gd name="T9" fmla="*/ 74 h 74"/>
                <a:gd name="T10" fmla="*/ 0 w 79"/>
                <a:gd name="T11" fmla="*/ 60 h 74"/>
                <a:gd name="T12" fmla="*/ 12 w 79"/>
                <a:gd name="T13" fmla="*/ 72 h 74"/>
                <a:gd name="T14" fmla="*/ 77 w 79"/>
                <a:gd name="T15" fmla="*/ 15 h 74"/>
                <a:gd name="T16" fmla="*/ 65 w 79"/>
                <a:gd name="T17" fmla="*/ 3 h 74"/>
                <a:gd name="T18" fmla="*/ 0 w 79"/>
                <a:gd name="T19" fmla="*/ 6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9" h="74">
                  <a:moveTo>
                    <a:pt x="12" y="74"/>
                  </a:moveTo>
                  <a:lnTo>
                    <a:pt x="0" y="60"/>
                  </a:lnTo>
                  <a:lnTo>
                    <a:pt x="65" y="0"/>
                  </a:lnTo>
                  <a:lnTo>
                    <a:pt x="79" y="15"/>
                  </a:lnTo>
                  <a:lnTo>
                    <a:pt x="12" y="74"/>
                  </a:lnTo>
                  <a:close/>
                  <a:moveTo>
                    <a:pt x="0" y="60"/>
                  </a:moveTo>
                  <a:lnTo>
                    <a:pt x="12" y="72"/>
                  </a:lnTo>
                  <a:lnTo>
                    <a:pt x="77" y="15"/>
                  </a:lnTo>
                  <a:lnTo>
                    <a:pt x="65" y="3"/>
                  </a:lnTo>
                  <a:lnTo>
                    <a:pt x="0" y="6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6" name="Freeform 708">
              <a:extLst>
                <a:ext uri="{FF2B5EF4-FFF2-40B4-BE49-F238E27FC236}">
                  <a16:creationId xmlns:a16="http://schemas.microsoft.com/office/drawing/2014/main" id="{F7D20760-79C1-4B12-9654-E8D21A4AB2DD}"/>
                </a:ext>
              </a:extLst>
            </p:cNvPr>
            <p:cNvSpPr>
              <a:spLocks noEditPoints="1"/>
            </p:cNvSpPr>
            <p:nvPr/>
          </p:nvSpPr>
          <p:spPr bwMode="auto">
            <a:xfrm>
              <a:off x="5836" y="1693"/>
              <a:ext cx="67" cy="72"/>
            </a:xfrm>
            <a:custGeom>
              <a:avLst/>
              <a:gdLst>
                <a:gd name="T0" fmla="*/ 53 w 67"/>
                <a:gd name="T1" fmla="*/ 72 h 72"/>
                <a:gd name="T2" fmla="*/ 0 w 67"/>
                <a:gd name="T3" fmla="*/ 12 h 72"/>
                <a:gd name="T4" fmla="*/ 15 w 67"/>
                <a:gd name="T5" fmla="*/ 0 h 72"/>
                <a:gd name="T6" fmla="*/ 67 w 67"/>
                <a:gd name="T7" fmla="*/ 60 h 72"/>
                <a:gd name="T8" fmla="*/ 53 w 67"/>
                <a:gd name="T9" fmla="*/ 72 h 72"/>
                <a:gd name="T10" fmla="*/ 3 w 67"/>
                <a:gd name="T11" fmla="*/ 12 h 72"/>
                <a:gd name="T12" fmla="*/ 55 w 67"/>
                <a:gd name="T13" fmla="*/ 69 h 72"/>
                <a:gd name="T14" fmla="*/ 65 w 67"/>
                <a:gd name="T15" fmla="*/ 60 h 72"/>
                <a:gd name="T16" fmla="*/ 15 w 67"/>
                <a:gd name="T17" fmla="*/ 3 h 72"/>
                <a:gd name="T18" fmla="*/ 3 w 67"/>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72">
                  <a:moveTo>
                    <a:pt x="53" y="72"/>
                  </a:moveTo>
                  <a:lnTo>
                    <a:pt x="0" y="12"/>
                  </a:lnTo>
                  <a:lnTo>
                    <a:pt x="15" y="0"/>
                  </a:lnTo>
                  <a:lnTo>
                    <a:pt x="67" y="60"/>
                  </a:lnTo>
                  <a:lnTo>
                    <a:pt x="53" y="72"/>
                  </a:lnTo>
                  <a:close/>
                  <a:moveTo>
                    <a:pt x="3" y="12"/>
                  </a:moveTo>
                  <a:lnTo>
                    <a:pt x="55" y="69"/>
                  </a:lnTo>
                  <a:lnTo>
                    <a:pt x="65" y="60"/>
                  </a:lnTo>
                  <a:lnTo>
                    <a:pt x="15" y="3"/>
                  </a:lnTo>
                  <a:lnTo>
                    <a:pt x="3" y="1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7" name="Freeform 709">
              <a:extLst>
                <a:ext uri="{FF2B5EF4-FFF2-40B4-BE49-F238E27FC236}">
                  <a16:creationId xmlns:a16="http://schemas.microsoft.com/office/drawing/2014/main" id="{90F7F312-8BA0-4770-B738-F65B1BF399A1}"/>
                </a:ext>
              </a:extLst>
            </p:cNvPr>
            <p:cNvSpPr>
              <a:spLocks noEditPoints="1"/>
            </p:cNvSpPr>
            <p:nvPr/>
          </p:nvSpPr>
          <p:spPr bwMode="auto">
            <a:xfrm>
              <a:off x="5896" y="1655"/>
              <a:ext cx="26" cy="38"/>
            </a:xfrm>
            <a:custGeom>
              <a:avLst/>
              <a:gdLst>
                <a:gd name="T0" fmla="*/ 7 w 26"/>
                <a:gd name="T1" fmla="*/ 38 h 38"/>
                <a:gd name="T2" fmla="*/ 0 w 26"/>
                <a:gd name="T3" fmla="*/ 0 h 38"/>
                <a:gd name="T4" fmla="*/ 26 w 26"/>
                <a:gd name="T5" fmla="*/ 3 h 38"/>
                <a:gd name="T6" fmla="*/ 7 w 26"/>
                <a:gd name="T7" fmla="*/ 38 h 38"/>
                <a:gd name="T8" fmla="*/ 2 w 26"/>
                <a:gd name="T9" fmla="*/ 3 h 38"/>
                <a:gd name="T10" fmla="*/ 7 w 26"/>
                <a:gd name="T11" fmla="*/ 34 h 38"/>
                <a:gd name="T12" fmla="*/ 24 w 26"/>
                <a:gd name="T13" fmla="*/ 3 h 38"/>
                <a:gd name="T14" fmla="*/ 2 w 26"/>
                <a:gd name="T15" fmla="*/ 3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7" y="38"/>
                  </a:moveTo>
                  <a:lnTo>
                    <a:pt x="0" y="0"/>
                  </a:lnTo>
                  <a:lnTo>
                    <a:pt x="26" y="3"/>
                  </a:lnTo>
                  <a:lnTo>
                    <a:pt x="7" y="38"/>
                  </a:lnTo>
                  <a:close/>
                  <a:moveTo>
                    <a:pt x="2" y="3"/>
                  </a:moveTo>
                  <a:lnTo>
                    <a:pt x="7" y="34"/>
                  </a:lnTo>
                  <a:lnTo>
                    <a:pt x="24" y="3"/>
                  </a:lnTo>
                  <a:lnTo>
                    <a:pt x="2"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8" name="Freeform 710">
              <a:extLst>
                <a:ext uri="{FF2B5EF4-FFF2-40B4-BE49-F238E27FC236}">
                  <a16:creationId xmlns:a16="http://schemas.microsoft.com/office/drawing/2014/main" id="{71E81C5F-05A8-4F52-9506-D0FB3731F39F}"/>
                </a:ext>
              </a:extLst>
            </p:cNvPr>
            <p:cNvSpPr>
              <a:spLocks/>
            </p:cNvSpPr>
            <p:nvPr/>
          </p:nvSpPr>
          <p:spPr bwMode="auto">
            <a:xfrm>
              <a:off x="5896" y="1655"/>
              <a:ext cx="24" cy="43"/>
            </a:xfrm>
            <a:custGeom>
              <a:avLst/>
              <a:gdLst>
                <a:gd name="T0" fmla="*/ 22 w 24"/>
                <a:gd name="T1" fmla="*/ 43 h 43"/>
                <a:gd name="T2" fmla="*/ 0 w 24"/>
                <a:gd name="T3" fmla="*/ 0 h 43"/>
                <a:gd name="T4" fmla="*/ 2 w 24"/>
                <a:gd name="T5" fmla="*/ 0 h 43"/>
                <a:gd name="T6" fmla="*/ 24 w 24"/>
                <a:gd name="T7" fmla="*/ 43 h 43"/>
                <a:gd name="T8" fmla="*/ 22 w 24"/>
                <a:gd name="T9" fmla="*/ 43 h 43"/>
              </a:gdLst>
              <a:ahLst/>
              <a:cxnLst>
                <a:cxn ang="0">
                  <a:pos x="T0" y="T1"/>
                </a:cxn>
                <a:cxn ang="0">
                  <a:pos x="T2" y="T3"/>
                </a:cxn>
                <a:cxn ang="0">
                  <a:pos x="T4" y="T5"/>
                </a:cxn>
                <a:cxn ang="0">
                  <a:pos x="T6" y="T7"/>
                </a:cxn>
                <a:cxn ang="0">
                  <a:pos x="T8" y="T9"/>
                </a:cxn>
              </a:cxnLst>
              <a:rect l="0" t="0" r="r" b="b"/>
              <a:pathLst>
                <a:path w="24" h="43">
                  <a:moveTo>
                    <a:pt x="22" y="43"/>
                  </a:moveTo>
                  <a:lnTo>
                    <a:pt x="0" y="0"/>
                  </a:lnTo>
                  <a:lnTo>
                    <a:pt x="2" y="0"/>
                  </a:lnTo>
                  <a:lnTo>
                    <a:pt x="24" y="43"/>
                  </a:lnTo>
                  <a:lnTo>
                    <a:pt x="22" y="4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49" name="Freeform 711">
              <a:extLst>
                <a:ext uri="{FF2B5EF4-FFF2-40B4-BE49-F238E27FC236}">
                  <a16:creationId xmlns:a16="http://schemas.microsoft.com/office/drawing/2014/main" id="{5BBAB1EB-2BF7-4B1C-9180-257ACB1D11EF}"/>
                </a:ext>
              </a:extLst>
            </p:cNvPr>
            <p:cNvSpPr>
              <a:spLocks noEditPoints="1"/>
            </p:cNvSpPr>
            <p:nvPr/>
          </p:nvSpPr>
          <p:spPr bwMode="auto">
            <a:xfrm>
              <a:off x="5906" y="1679"/>
              <a:ext cx="35" cy="26"/>
            </a:xfrm>
            <a:custGeom>
              <a:avLst/>
              <a:gdLst>
                <a:gd name="T0" fmla="*/ 0 w 35"/>
                <a:gd name="T1" fmla="*/ 14 h 26"/>
                <a:gd name="T2" fmla="*/ 35 w 35"/>
                <a:gd name="T3" fmla="*/ 0 h 26"/>
                <a:gd name="T4" fmla="*/ 35 w 35"/>
                <a:gd name="T5" fmla="*/ 26 h 26"/>
                <a:gd name="T6" fmla="*/ 0 w 35"/>
                <a:gd name="T7" fmla="*/ 14 h 26"/>
                <a:gd name="T8" fmla="*/ 35 w 35"/>
                <a:gd name="T9" fmla="*/ 3 h 26"/>
                <a:gd name="T10" fmla="*/ 2 w 35"/>
                <a:gd name="T11" fmla="*/ 14 h 26"/>
                <a:gd name="T12" fmla="*/ 33 w 35"/>
                <a:gd name="T13" fmla="*/ 24 h 26"/>
                <a:gd name="T14" fmla="*/ 35 w 35"/>
                <a:gd name="T15" fmla="*/ 3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6">
                  <a:moveTo>
                    <a:pt x="0" y="14"/>
                  </a:moveTo>
                  <a:lnTo>
                    <a:pt x="35" y="0"/>
                  </a:lnTo>
                  <a:lnTo>
                    <a:pt x="35" y="26"/>
                  </a:lnTo>
                  <a:lnTo>
                    <a:pt x="0" y="14"/>
                  </a:lnTo>
                  <a:close/>
                  <a:moveTo>
                    <a:pt x="35" y="3"/>
                  </a:moveTo>
                  <a:lnTo>
                    <a:pt x="2" y="14"/>
                  </a:lnTo>
                  <a:lnTo>
                    <a:pt x="33" y="24"/>
                  </a:lnTo>
                  <a:lnTo>
                    <a:pt x="35" y="3"/>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0" name="Freeform 712">
              <a:extLst>
                <a:ext uri="{FF2B5EF4-FFF2-40B4-BE49-F238E27FC236}">
                  <a16:creationId xmlns:a16="http://schemas.microsoft.com/office/drawing/2014/main" id="{98BA3641-E69F-44CF-A212-0F9B58A39CEC}"/>
                </a:ext>
              </a:extLst>
            </p:cNvPr>
            <p:cNvSpPr>
              <a:spLocks/>
            </p:cNvSpPr>
            <p:nvPr/>
          </p:nvSpPr>
          <p:spPr bwMode="auto">
            <a:xfrm>
              <a:off x="5901" y="1677"/>
              <a:ext cx="40" cy="28"/>
            </a:xfrm>
            <a:custGeom>
              <a:avLst/>
              <a:gdLst>
                <a:gd name="T0" fmla="*/ 0 w 40"/>
                <a:gd name="T1" fmla="*/ 2 h 28"/>
                <a:gd name="T2" fmla="*/ 2 w 40"/>
                <a:gd name="T3" fmla="*/ 0 h 28"/>
                <a:gd name="T4" fmla="*/ 40 w 40"/>
                <a:gd name="T5" fmla="*/ 26 h 28"/>
                <a:gd name="T6" fmla="*/ 38 w 40"/>
                <a:gd name="T7" fmla="*/ 28 h 28"/>
                <a:gd name="T8" fmla="*/ 0 w 40"/>
                <a:gd name="T9" fmla="*/ 2 h 28"/>
              </a:gdLst>
              <a:ahLst/>
              <a:cxnLst>
                <a:cxn ang="0">
                  <a:pos x="T0" y="T1"/>
                </a:cxn>
                <a:cxn ang="0">
                  <a:pos x="T2" y="T3"/>
                </a:cxn>
                <a:cxn ang="0">
                  <a:pos x="T4" y="T5"/>
                </a:cxn>
                <a:cxn ang="0">
                  <a:pos x="T6" y="T7"/>
                </a:cxn>
                <a:cxn ang="0">
                  <a:pos x="T8" y="T9"/>
                </a:cxn>
              </a:cxnLst>
              <a:rect l="0" t="0" r="r" b="b"/>
              <a:pathLst>
                <a:path w="40" h="28">
                  <a:moveTo>
                    <a:pt x="0" y="2"/>
                  </a:moveTo>
                  <a:lnTo>
                    <a:pt x="2" y="0"/>
                  </a:lnTo>
                  <a:lnTo>
                    <a:pt x="40" y="26"/>
                  </a:lnTo>
                  <a:lnTo>
                    <a:pt x="38" y="28"/>
                  </a:lnTo>
                  <a:lnTo>
                    <a:pt x="0" y="2"/>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1" name="Freeform 713">
              <a:extLst>
                <a:ext uri="{FF2B5EF4-FFF2-40B4-BE49-F238E27FC236}">
                  <a16:creationId xmlns:a16="http://schemas.microsoft.com/office/drawing/2014/main" id="{6D857568-0BAB-4B6F-A082-FB7006AB4D60}"/>
                </a:ext>
              </a:extLst>
            </p:cNvPr>
            <p:cNvSpPr>
              <a:spLocks noEditPoints="1"/>
            </p:cNvSpPr>
            <p:nvPr/>
          </p:nvSpPr>
          <p:spPr bwMode="auto">
            <a:xfrm>
              <a:off x="5958" y="2271"/>
              <a:ext cx="93" cy="91"/>
            </a:xfrm>
            <a:custGeom>
              <a:avLst/>
              <a:gdLst>
                <a:gd name="T0" fmla="*/ 62 w 93"/>
                <a:gd name="T1" fmla="*/ 0 h 91"/>
                <a:gd name="T2" fmla="*/ 93 w 93"/>
                <a:gd name="T3" fmla="*/ 58 h 91"/>
                <a:gd name="T4" fmla="*/ 31 w 93"/>
                <a:gd name="T5" fmla="*/ 91 h 91"/>
                <a:gd name="T6" fmla="*/ 0 w 93"/>
                <a:gd name="T7" fmla="*/ 34 h 91"/>
                <a:gd name="T8" fmla="*/ 62 w 93"/>
                <a:gd name="T9" fmla="*/ 0 h 91"/>
                <a:gd name="T10" fmla="*/ 91 w 93"/>
                <a:gd name="T11" fmla="*/ 58 h 91"/>
                <a:gd name="T12" fmla="*/ 60 w 93"/>
                <a:gd name="T13" fmla="*/ 0 h 91"/>
                <a:gd name="T14" fmla="*/ 0 w 93"/>
                <a:gd name="T15" fmla="*/ 34 h 91"/>
                <a:gd name="T16" fmla="*/ 31 w 93"/>
                <a:gd name="T17" fmla="*/ 91 h 91"/>
                <a:gd name="T18" fmla="*/ 91 w 93"/>
                <a:gd name="T19" fmla="*/ 5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1">
                  <a:moveTo>
                    <a:pt x="62" y="0"/>
                  </a:moveTo>
                  <a:lnTo>
                    <a:pt x="93" y="58"/>
                  </a:lnTo>
                  <a:lnTo>
                    <a:pt x="31" y="91"/>
                  </a:lnTo>
                  <a:lnTo>
                    <a:pt x="0" y="34"/>
                  </a:lnTo>
                  <a:lnTo>
                    <a:pt x="62" y="0"/>
                  </a:lnTo>
                  <a:close/>
                  <a:moveTo>
                    <a:pt x="91" y="58"/>
                  </a:moveTo>
                  <a:lnTo>
                    <a:pt x="60" y="0"/>
                  </a:lnTo>
                  <a:lnTo>
                    <a:pt x="0" y="34"/>
                  </a:lnTo>
                  <a:lnTo>
                    <a:pt x="31" y="91"/>
                  </a:lnTo>
                  <a:lnTo>
                    <a:pt x="91" y="5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2" name="Freeform 714">
              <a:extLst>
                <a:ext uri="{FF2B5EF4-FFF2-40B4-BE49-F238E27FC236}">
                  <a16:creationId xmlns:a16="http://schemas.microsoft.com/office/drawing/2014/main" id="{0F404E63-5558-4157-9714-9C5ABEB7EC02}"/>
                </a:ext>
              </a:extLst>
            </p:cNvPr>
            <p:cNvSpPr>
              <a:spLocks noEditPoints="1"/>
            </p:cNvSpPr>
            <p:nvPr/>
          </p:nvSpPr>
          <p:spPr bwMode="auto">
            <a:xfrm>
              <a:off x="5951" y="2293"/>
              <a:ext cx="53" cy="76"/>
            </a:xfrm>
            <a:custGeom>
              <a:avLst/>
              <a:gdLst>
                <a:gd name="T0" fmla="*/ 17 w 53"/>
                <a:gd name="T1" fmla="*/ 0 h 76"/>
                <a:gd name="T2" fmla="*/ 53 w 53"/>
                <a:gd name="T3" fmla="*/ 66 h 76"/>
                <a:gd name="T4" fmla="*/ 38 w 53"/>
                <a:gd name="T5" fmla="*/ 76 h 76"/>
                <a:gd name="T6" fmla="*/ 0 w 53"/>
                <a:gd name="T7" fmla="*/ 7 h 76"/>
                <a:gd name="T8" fmla="*/ 17 w 53"/>
                <a:gd name="T9" fmla="*/ 0 h 76"/>
                <a:gd name="T10" fmla="*/ 53 w 53"/>
                <a:gd name="T11" fmla="*/ 66 h 76"/>
                <a:gd name="T12" fmla="*/ 17 w 53"/>
                <a:gd name="T13" fmla="*/ 0 h 76"/>
                <a:gd name="T14" fmla="*/ 2 w 53"/>
                <a:gd name="T15" fmla="*/ 9 h 76"/>
                <a:gd name="T16" fmla="*/ 38 w 53"/>
                <a:gd name="T17" fmla="*/ 74 h 76"/>
                <a:gd name="T18" fmla="*/ 53 w 53"/>
                <a:gd name="T19" fmla="*/ 6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76">
                  <a:moveTo>
                    <a:pt x="17" y="0"/>
                  </a:moveTo>
                  <a:lnTo>
                    <a:pt x="53" y="66"/>
                  </a:lnTo>
                  <a:lnTo>
                    <a:pt x="38" y="76"/>
                  </a:lnTo>
                  <a:lnTo>
                    <a:pt x="0" y="7"/>
                  </a:lnTo>
                  <a:lnTo>
                    <a:pt x="17" y="0"/>
                  </a:lnTo>
                  <a:close/>
                  <a:moveTo>
                    <a:pt x="53" y="66"/>
                  </a:moveTo>
                  <a:lnTo>
                    <a:pt x="17" y="0"/>
                  </a:lnTo>
                  <a:lnTo>
                    <a:pt x="2" y="9"/>
                  </a:lnTo>
                  <a:lnTo>
                    <a:pt x="38" y="74"/>
                  </a:lnTo>
                  <a:lnTo>
                    <a:pt x="53" y="66"/>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3" name="Freeform 715">
              <a:extLst>
                <a:ext uri="{FF2B5EF4-FFF2-40B4-BE49-F238E27FC236}">
                  <a16:creationId xmlns:a16="http://schemas.microsoft.com/office/drawing/2014/main" id="{2E8EC567-8CE8-47CD-A36F-A80B6FAB5E5B}"/>
                </a:ext>
              </a:extLst>
            </p:cNvPr>
            <p:cNvSpPr>
              <a:spLocks noEditPoints="1"/>
            </p:cNvSpPr>
            <p:nvPr/>
          </p:nvSpPr>
          <p:spPr bwMode="auto">
            <a:xfrm>
              <a:off x="5968" y="2293"/>
              <a:ext cx="71" cy="50"/>
            </a:xfrm>
            <a:custGeom>
              <a:avLst/>
              <a:gdLst>
                <a:gd name="T0" fmla="*/ 64 w 71"/>
                <a:gd name="T1" fmla="*/ 0 h 50"/>
                <a:gd name="T2" fmla="*/ 71 w 71"/>
                <a:gd name="T3" fmla="*/ 14 h 50"/>
                <a:gd name="T4" fmla="*/ 7 w 71"/>
                <a:gd name="T5" fmla="*/ 50 h 50"/>
                <a:gd name="T6" fmla="*/ 0 w 71"/>
                <a:gd name="T7" fmla="*/ 36 h 50"/>
                <a:gd name="T8" fmla="*/ 64 w 71"/>
                <a:gd name="T9" fmla="*/ 0 h 50"/>
                <a:gd name="T10" fmla="*/ 69 w 71"/>
                <a:gd name="T11" fmla="*/ 14 h 50"/>
                <a:gd name="T12" fmla="*/ 64 w 71"/>
                <a:gd name="T13" fmla="*/ 2 h 50"/>
                <a:gd name="T14" fmla="*/ 2 w 71"/>
                <a:gd name="T15" fmla="*/ 36 h 50"/>
                <a:gd name="T16" fmla="*/ 7 w 71"/>
                <a:gd name="T17" fmla="*/ 47 h 50"/>
                <a:gd name="T18" fmla="*/ 69 w 71"/>
                <a:gd name="T19" fmla="*/ 1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50">
                  <a:moveTo>
                    <a:pt x="64" y="0"/>
                  </a:moveTo>
                  <a:lnTo>
                    <a:pt x="71" y="14"/>
                  </a:lnTo>
                  <a:lnTo>
                    <a:pt x="7" y="50"/>
                  </a:lnTo>
                  <a:lnTo>
                    <a:pt x="0" y="36"/>
                  </a:lnTo>
                  <a:lnTo>
                    <a:pt x="64" y="0"/>
                  </a:lnTo>
                  <a:close/>
                  <a:moveTo>
                    <a:pt x="69" y="14"/>
                  </a:moveTo>
                  <a:lnTo>
                    <a:pt x="64" y="2"/>
                  </a:lnTo>
                  <a:lnTo>
                    <a:pt x="2" y="36"/>
                  </a:lnTo>
                  <a:lnTo>
                    <a:pt x="7" y="47"/>
                  </a:lnTo>
                  <a:lnTo>
                    <a:pt x="69" y="1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4" name="Freeform 716">
              <a:extLst>
                <a:ext uri="{FF2B5EF4-FFF2-40B4-BE49-F238E27FC236}">
                  <a16:creationId xmlns:a16="http://schemas.microsoft.com/office/drawing/2014/main" id="{EDD5E81A-BF84-4151-95AA-DE51C8E2082E}"/>
                </a:ext>
              </a:extLst>
            </p:cNvPr>
            <p:cNvSpPr>
              <a:spLocks noEditPoints="1"/>
            </p:cNvSpPr>
            <p:nvPr/>
          </p:nvSpPr>
          <p:spPr bwMode="auto">
            <a:xfrm>
              <a:off x="5984" y="2281"/>
              <a:ext cx="46" cy="67"/>
            </a:xfrm>
            <a:custGeom>
              <a:avLst/>
              <a:gdLst>
                <a:gd name="T0" fmla="*/ 15 w 46"/>
                <a:gd name="T1" fmla="*/ 0 h 67"/>
                <a:gd name="T2" fmla="*/ 46 w 46"/>
                <a:gd name="T3" fmla="*/ 59 h 67"/>
                <a:gd name="T4" fmla="*/ 34 w 46"/>
                <a:gd name="T5" fmla="*/ 67 h 67"/>
                <a:gd name="T6" fmla="*/ 0 w 46"/>
                <a:gd name="T7" fmla="*/ 7 h 67"/>
                <a:gd name="T8" fmla="*/ 15 w 46"/>
                <a:gd name="T9" fmla="*/ 0 h 67"/>
                <a:gd name="T10" fmla="*/ 46 w 46"/>
                <a:gd name="T11" fmla="*/ 59 h 67"/>
                <a:gd name="T12" fmla="*/ 15 w 46"/>
                <a:gd name="T13" fmla="*/ 2 h 67"/>
                <a:gd name="T14" fmla="*/ 3 w 46"/>
                <a:gd name="T15" fmla="*/ 9 h 67"/>
                <a:gd name="T16" fmla="*/ 34 w 46"/>
                <a:gd name="T17" fmla="*/ 64 h 67"/>
                <a:gd name="T18" fmla="*/ 46 w 46"/>
                <a:gd name="T19" fmla="*/ 5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67">
                  <a:moveTo>
                    <a:pt x="15" y="0"/>
                  </a:moveTo>
                  <a:lnTo>
                    <a:pt x="46" y="59"/>
                  </a:lnTo>
                  <a:lnTo>
                    <a:pt x="34" y="67"/>
                  </a:lnTo>
                  <a:lnTo>
                    <a:pt x="0" y="7"/>
                  </a:lnTo>
                  <a:lnTo>
                    <a:pt x="15" y="0"/>
                  </a:lnTo>
                  <a:close/>
                  <a:moveTo>
                    <a:pt x="46" y="59"/>
                  </a:moveTo>
                  <a:lnTo>
                    <a:pt x="15" y="2"/>
                  </a:lnTo>
                  <a:lnTo>
                    <a:pt x="3" y="9"/>
                  </a:lnTo>
                  <a:lnTo>
                    <a:pt x="34" y="64"/>
                  </a:lnTo>
                  <a:lnTo>
                    <a:pt x="46" y="5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5" name="Freeform 717">
              <a:extLst>
                <a:ext uri="{FF2B5EF4-FFF2-40B4-BE49-F238E27FC236}">
                  <a16:creationId xmlns:a16="http://schemas.microsoft.com/office/drawing/2014/main" id="{35B18B43-9A1C-4A1A-9D4D-948E67540E3A}"/>
                </a:ext>
              </a:extLst>
            </p:cNvPr>
            <p:cNvSpPr>
              <a:spLocks noEditPoints="1"/>
            </p:cNvSpPr>
            <p:nvPr/>
          </p:nvSpPr>
          <p:spPr bwMode="auto">
            <a:xfrm>
              <a:off x="5953" y="2338"/>
              <a:ext cx="22" cy="31"/>
            </a:xfrm>
            <a:custGeom>
              <a:avLst/>
              <a:gdLst>
                <a:gd name="T0" fmla="*/ 22 w 22"/>
                <a:gd name="T1" fmla="*/ 0 h 31"/>
                <a:gd name="T2" fmla="*/ 19 w 22"/>
                <a:gd name="T3" fmla="*/ 31 h 31"/>
                <a:gd name="T4" fmla="*/ 0 w 22"/>
                <a:gd name="T5" fmla="*/ 24 h 31"/>
                <a:gd name="T6" fmla="*/ 22 w 22"/>
                <a:gd name="T7" fmla="*/ 0 h 31"/>
                <a:gd name="T8" fmla="*/ 19 w 22"/>
                <a:gd name="T9" fmla="*/ 29 h 31"/>
                <a:gd name="T10" fmla="*/ 19 w 22"/>
                <a:gd name="T11" fmla="*/ 2 h 31"/>
                <a:gd name="T12" fmla="*/ 0 w 22"/>
                <a:gd name="T13" fmla="*/ 24 h 31"/>
                <a:gd name="T14" fmla="*/ 19 w 22"/>
                <a:gd name="T15" fmla="*/ 29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1">
                  <a:moveTo>
                    <a:pt x="22" y="0"/>
                  </a:moveTo>
                  <a:lnTo>
                    <a:pt x="19" y="31"/>
                  </a:lnTo>
                  <a:lnTo>
                    <a:pt x="0" y="24"/>
                  </a:lnTo>
                  <a:lnTo>
                    <a:pt x="22" y="0"/>
                  </a:lnTo>
                  <a:close/>
                  <a:moveTo>
                    <a:pt x="19" y="29"/>
                  </a:moveTo>
                  <a:lnTo>
                    <a:pt x="19" y="2"/>
                  </a:lnTo>
                  <a:lnTo>
                    <a:pt x="0" y="24"/>
                  </a:lnTo>
                  <a:lnTo>
                    <a:pt x="19"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6" name="Freeform 718">
              <a:extLst>
                <a:ext uri="{FF2B5EF4-FFF2-40B4-BE49-F238E27FC236}">
                  <a16:creationId xmlns:a16="http://schemas.microsoft.com/office/drawing/2014/main" id="{DE84E7A4-E6C5-418C-944D-FC5C1C8AED12}"/>
                </a:ext>
              </a:extLst>
            </p:cNvPr>
            <p:cNvSpPr>
              <a:spLocks/>
            </p:cNvSpPr>
            <p:nvPr/>
          </p:nvSpPr>
          <p:spPr bwMode="auto">
            <a:xfrm>
              <a:off x="5963" y="2331"/>
              <a:ext cx="9" cy="38"/>
            </a:xfrm>
            <a:custGeom>
              <a:avLst/>
              <a:gdLst>
                <a:gd name="T0" fmla="*/ 0 w 9"/>
                <a:gd name="T1" fmla="*/ 0 h 38"/>
                <a:gd name="T2" fmla="*/ 9 w 9"/>
                <a:gd name="T3" fmla="*/ 38 h 38"/>
                <a:gd name="T4" fmla="*/ 9 w 9"/>
                <a:gd name="T5" fmla="*/ 38 h 38"/>
                <a:gd name="T6" fmla="*/ 0 w 9"/>
                <a:gd name="T7" fmla="*/ 0 h 38"/>
                <a:gd name="T8" fmla="*/ 0 w 9"/>
                <a:gd name="T9" fmla="*/ 0 h 38"/>
              </a:gdLst>
              <a:ahLst/>
              <a:cxnLst>
                <a:cxn ang="0">
                  <a:pos x="T0" y="T1"/>
                </a:cxn>
                <a:cxn ang="0">
                  <a:pos x="T2" y="T3"/>
                </a:cxn>
                <a:cxn ang="0">
                  <a:pos x="T4" y="T5"/>
                </a:cxn>
                <a:cxn ang="0">
                  <a:pos x="T6" y="T7"/>
                </a:cxn>
                <a:cxn ang="0">
                  <a:pos x="T8" y="T9"/>
                </a:cxn>
              </a:cxnLst>
              <a:rect l="0" t="0" r="r" b="b"/>
              <a:pathLst>
                <a:path w="9" h="38">
                  <a:moveTo>
                    <a:pt x="0" y="0"/>
                  </a:moveTo>
                  <a:lnTo>
                    <a:pt x="9" y="38"/>
                  </a:lnTo>
                  <a:lnTo>
                    <a:pt x="9" y="38"/>
                  </a:lnTo>
                  <a:lnTo>
                    <a:pt x="0" y="0"/>
                  </a:lnTo>
                  <a:lnTo>
                    <a:pt x="0" y="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7" name="Freeform 719">
              <a:extLst>
                <a:ext uri="{FF2B5EF4-FFF2-40B4-BE49-F238E27FC236}">
                  <a16:creationId xmlns:a16="http://schemas.microsoft.com/office/drawing/2014/main" id="{952C6F10-B9EB-4BD5-81F7-941C80CD1D23}"/>
                </a:ext>
              </a:extLst>
            </p:cNvPr>
            <p:cNvSpPr>
              <a:spLocks noEditPoints="1"/>
            </p:cNvSpPr>
            <p:nvPr/>
          </p:nvSpPr>
          <p:spPr bwMode="auto">
            <a:xfrm>
              <a:off x="5941" y="2321"/>
              <a:ext cx="34" cy="19"/>
            </a:xfrm>
            <a:custGeom>
              <a:avLst/>
              <a:gdLst>
                <a:gd name="T0" fmla="*/ 34 w 34"/>
                <a:gd name="T1" fmla="*/ 15 h 19"/>
                <a:gd name="T2" fmla="*/ 0 w 34"/>
                <a:gd name="T3" fmla="*/ 19 h 19"/>
                <a:gd name="T4" fmla="*/ 5 w 34"/>
                <a:gd name="T5" fmla="*/ 0 h 19"/>
                <a:gd name="T6" fmla="*/ 34 w 34"/>
                <a:gd name="T7" fmla="*/ 15 h 19"/>
                <a:gd name="T8" fmla="*/ 0 w 34"/>
                <a:gd name="T9" fmla="*/ 19 h 19"/>
                <a:gd name="T10" fmla="*/ 29 w 34"/>
                <a:gd name="T11" fmla="*/ 15 h 19"/>
                <a:gd name="T12" fmla="*/ 5 w 34"/>
                <a:gd name="T13" fmla="*/ 0 h 19"/>
                <a:gd name="T14" fmla="*/ 0 w 34"/>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9">
                  <a:moveTo>
                    <a:pt x="34" y="15"/>
                  </a:moveTo>
                  <a:lnTo>
                    <a:pt x="0" y="19"/>
                  </a:lnTo>
                  <a:lnTo>
                    <a:pt x="5" y="0"/>
                  </a:lnTo>
                  <a:lnTo>
                    <a:pt x="34" y="15"/>
                  </a:lnTo>
                  <a:close/>
                  <a:moveTo>
                    <a:pt x="0" y="19"/>
                  </a:moveTo>
                  <a:lnTo>
                    <a:pt x="29" y="15"/>
                  </a:lnTo>
                  <a:lnTo>
                    <a:pt x="5" y="0"/>
                  </a:lnTo>
                  <a:lnTo>
                    <a:pt x="0" y="1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8" name="Freeform 720">
              <a:extLst>
                <a:ext uri="{FF2B5EF4-FFF2-40B4-BE49-F238E27FC236}">
                  <a16:creationId xmlns:a16="http://schemas.microsoft.com/office/drawing/2014/main" id="{B6CDB063-75C8-4697-87C7-5A2727A0FBE5}"/>
                </a:ext>
              </a:extLst>
            </p:cNvPr>
            <p:cNvSpPr>
              <a:spLocks/>
            </p:cNvSpPr>
            <p:nvPr/>
          </p:nvSpPr>
          <p:spPr bwMode="auto">
            <a:xfrm>
              <a:off x="5946" y="2321"/>
              <a:ext cx="26" cy="29"/>
            </a:xfrm>
            <a:custGeom>
              <a:avLst/>
              <a:gdLst>
                <a:gd name="T0" fmla="*/ 26 w 26"/>
                <a:gd name="T1" fmla="*/ 29 h 29"/>
                <a:gd name="T2" fmla="*/ 26 w 26"/>
                <a:gd name="T3" fmla="*/ 29 h 29"/>
                <a:gd name="T4" fmla="*/ 0 w 26"/>
                <a:gd name="T5" fmla="*/ 0 h 29"/>
                <a:gd name="T6" fmla="*/ 3 w 26"/>
                <a:gd name="T7" fmla="*/ 0 h 29"/>
                <a:gd name="T8" fmla="*/ 26 w 26"/>
                <a:gd name="T9" fmla="*/ 29 h 29"/>
              </a:gdLst>
              <a:ahLst/>
              <a:cxnLst>
                <a:cxn ang="0">
                  <a:pos x="T0" y="T1"/>
                </a:cxn>
                <a:cxn ang="0">
                  <a:pos x="T2" y="T3"/>
                </a:cxn>
                <a:cxn ang="0">
                  <a:pos x="T4" y="T5"/>
                </a:cxn>
                <a:cxn ang="0">
                  <a:pos x="T6" y="T7"/>
                </a:cxn>
                <a:cxn ang="0">
                  <a:pos x="T8" y="T9"/>
                </a:cxn>
              </a:cxnLst>
              <a:rect l="0" t="0" r="r" b="b"/>
              <a:pathLst>
                <a:path w="26" h="29">
                  <a:moveTo>
                    <a:pt x="26" y="29"/>
                  </a:moveTo>
                  <a:lnTo>
                    <a:pt x="26" y="29"/>
                  </a:lnTo>
                  <a:lnTo>
                    <a:pt x="0" y="0"/>
                  </a:lnTo>
                  <a:lnTo>
                    <a:pt x="3" y="0"/>
                  </a:lnTo>
                  <a:lnTo>
                    <a:pt x="26" y="2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59" name="Freeform 721">
              <a:extLst>
                <a:ext uri="{FF2B5EF4-FFF2-40B4-BE49-F238E27FC236}">
                  <a16:creationId xmlns:a16="http://schemas.microsoft.com/office/drawing/2014/main" id="{DBC5579B-83B5-4DFD-B4DB-D85E9EF7004D}"/>
                </a:ext>
              </a:extLst>
            </p:cNvPr>
            <p:cNvSpPr>
              <a:spLocks noEditPoints="1"/>
            </p:cNvSpPr>
            <p:nvPr/>
          </p:nvSpPr>
          <p:spPr bwMode="auto">
            <a:xfrm>
              <a:off x="5562" y="2026"/>
              <a:ext cx="62" cy="62"/>
            </a:xfrm>
            <a:custGeom>
              <a:avLst/>
              <a:gdLst>
                <a:gd name="T0" fmla="*/ 62 w 62"/>
                <a:gd name="T1" fmla="*/ 27 h 62"/>
                <a:gd name="T2" fmla="*/ 38 w 62"/>
                <a:gd name="T3" fmla="*/ 62 h 62"/>
                <a:gd name="T4" fmla="*/ 0 w 62"/>
                <a:gd name="T5" fmla="*/ 36 h 62"/>
                <a:gd name="T6" fmla="*/ 24 w 62"/>
                <a:gd name="T7" fmla="*/ 0 h 62"/>
                <a:gd name="T8" fmla="*/ 62 w 62"/>
                <a:gd name="T9" fmla="*/ 27 h 62"/>
                <a:gd name="T10" fmla="*/ 38 w 62"/>
                <a:gd name="T11" fmla="*/ 62 h 62"/>
                <a:gd name="T12" fmla="*/ 62 w 62"/>
                <a:gd name="T13" fmla="*/ 27 h 62"/>
                <a:gd name="T14" fmla="*/ 26 w 62"/>
                <a:gd name="T15" fmla="*/ 3 h 62"/>
                <a:gd name="T16" fmla="*/ 0 w 62"/>
                <a:gd name="T17" fmla="*/ 36 h 62"/>
                <a:gd name="T18" fmla="*/ 38 w 62"/>
                <a:gd name="T1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62" y="27"/>
                  </a:moveTo>
                  <a:lnTo>
                    <a:pt x="38" y="62"/>
                  </a:lnTo>
                  <a:lnTo>
                    <a:pt x="0" y="36"/>
                  </a:lnTo>
                  <a:lnTo>
                    <a:pt x="24" y="0"/>
                  </a:lnTo>
                  <a:lnTo>
                    <a:pt x="62" y="27"/>
                  </a:lnTo>
                  <a:close/>
                  <a:moveTo>
                    <a:pt x="38" y="62"/>
                  </a:moveTo>
                  <a:lnTo>
                    <a:pt x="62" y="27"/>
                  </a:lnTo>
                  <a:lnTo>
                    <a:pt x="26" y="3"/>
                  </a:lnTo>
                  <a:lnTo>
                    <a:pt x="0" y="36"/>
                  </a:lnTo>
                  <a:lnTo>
                    <a:pt x="38"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0" name="Freeform 722">
              <a:extLst>
                <a:ext uri="{FF2B5EF4-FFF2-40B4-BE49-F238E27FC236}">
                  <a16:creationId xmlns:a16="http://schemas.microsoft.com/office/drawing/2014/main" id="{B210D351-E190-41A4-8F1D-E2F4C9C40CEF}"/>
                </a:ext>
              </a:extLst>
            </p:cNvPr>
            <p:cNvSpPr>
              <a:spLocks noEditPoints="1"/>
            </p:cNvSpPr>
            <p:nvPr/>
          </p:nvSpPr>
          <p:spPr bwMode="auto">
            <a:xfrm>
              <a:off x="5559" y="2022"/>
              <a:ext cx="39" cy="47"/>
            </a:xfrm>
            <a:custGeom>
              <a:avLst/>
              <a:gdLst>
                <a:gd name="T0" fmla="*/ 39 w 39"/>
                <a:gd name="T1" fmla="*/ 7 h 47"/>
                <a:gd name="T2" fmla="*/ 10 w 39"/>
                <a:gd name="T3" fmla="*/ 47 h 47"/>
                <a:gd name="T4" fmla="*/ 0 w 39"/>
                <a:gd name="T5" fmla="*/ 40 h 47"/>
                <a:gd name="T6" fmla="*/ 29 w 39"/>
                <a:gd name="T7" fmla="*/ 0 h 47"/>
                <a:gd name="T8" fmla="*/ 39 w 39"/>
                <a:gd name="T9" fmla="*/ 7 h 47"/>
                <a:gd name="T10" fmla="*/ 8 w 39"/>
                <a:gd name="T11" fmla="*/ 47 h 47"/>
                <a:gd name="T12" fmla="*/ 36 w 39"/>
                <a:gd name="T13" fmla="*/ 7 h 47"/>
                <a:gd name="T14" fmla="*/ 29 w 39"/>
                <a:gd name="T15" fmla="*/ 2 h 47"/>
                <a:gd name="T16" fmla="*/ 0 w 39"/>
                <a:gd name="T17" fmla="*/ 40 h 47"/>
                <a:gd name="T18" fmla="*/ 8 w 39"/>
                <a:gd name="T1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7">
                  <a:moveTo>
                    <a:pt x="39" y="7"/>
                  </a:moveTo>
                  <a:lnTo>
                    <a:pt x="10" y="47"/>
                  </a:lnTo>
                  <a:lnTo>
                    <a:pt x="0" y="40"/>
                  </a:lnTo>
                  <a:lnTo>
                    <a:pt x="29" y="0"/>
                  </a:lnTo>
                  <a:lnTo>
                    <a:pt x="39" y="7"/>
                  </a:lnTo>
                  <a:close/>
                  <a:moveTo>
                    <a:pt x="8" y="47"/>
                  </a:moveTo>
                  <a:lnTo>
                    <a:pt x="36" y="7"/>
                  </a:lnTo>
                  <a:lnTo>
                    <a:pt x="29" y="2"/>
                  </a:lnTo>
                  <a:lnTo>
                    <a:pt x="0" y="40"/>
                  </a:lnTo>
                  <a:lnTo>
                    <a:pt x="8" y="4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1" name="Freeform 723">
              <a:extLst>
                <a:ext uri="{FF2B5EF4-FFF2-40B4-BE49-F238E27FC236}">
                  <a16:creationId xmlns:a16="http://schemas.microsoft.com/office/drawing/2014/main" id="{1EBA691C-0643-4075-8FE8-973B11355A0C}"/>
                </a:ext>
              </a:extLst>
            </p:cNvPr>
            <p:cNvSpPr>
              <a:spLocks noEditPoints="1"/>
            </p:cNvSpPr>
            <p:nvPr/>
          </p:nvSpPr>
          <p:spPr bwMode="auto">
            <a:xfrm>
              <a:off x="5569" y="2041"/>
              <a:ext cx="45" cy="33"/>
            </a:xfrm>
            <a:custGeom>
              <a:avLst/>
              <a:gdLst>
                <a:gd name="T0" fmla="*/ 45 w 45"/>
                <a:gd name="T1" fmla="*/ 26 h 33"/>
                <a:gd name="T2" fmla="*/ 41 w 45"/>
                <a:gd name="T3" fmla="*/ 33 h 33"/>
                <a:gd name="T4" fmla="*/ 0 w 45"/>
                <a:gd name="T5" fmla="*/ 7 h 33"/>
                <a:gd name="T6" fmla="*/ 7 w 45"/>
                <a:gd name="T7" fmla="*/ 0 h 33"/>
                <a:gd name="T8" fmla="*/ 45 w 45"/>
                <a:gd name="T9" fmla="*/ 26 h 33"/>
                <a:gd name="T10" fmla="*/ 41 w 45"/>
                <a:gd name="T11" fmla="*/ 33 h 33"/>
                <a:gd name="T12" fmla="*/ 45 w 45"/>
                <a:gd name="T13" fmla="*/ 26 h 33"/>
                <a:gd name="T14" fmla="*/ 7 w 45"/>
                <a:gd name="T15" fmla="*/ 0 h 33"/>
                <a:gd name="T16" fmla="*/ 2 w 45"/>
                <a:gd name="T17" fmla="*/ 7 h 33"/>
                <a:gd name="T18" fmla="*/ 41 w 45"/>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33">
                  <a:moveTo>
                    <a:pt x="45" y="26"/>
                  </a:moveTo>
                  <a:lnTo>
                    <a:pt x="41" y="33"/>
                  </a:lnTo>
                  <a:lnTo>
                    <a:pt x="0" y="7"/>
                  </a:lnTo>
                  <a:lnTo>
                    <a:pt x="7" y="0"/>
                  </a:lnTo>
                  <a:lnTo>
                    <a:pt x="45" y="26"/>
                  </a:lnTo>
                  <a:close/>
                  <a:moveTo>
                    <a:pt x="41" y="33"/>
                  </a:moveTo>
                  <a:lnTo>
                    <a:pt x="45" y="26"/>
                  </a:lnTo>
                  <a:lnTo>
                    <a:pt x="7" y="0"/>
                  </a:lnTo>
                  <a:lnTo>
                    <a:pt x="2" y="7"/>
                  </a:lnTo>
                  <a:lnTo>
                    <a:pt x="4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2" name="Freeform 724">
              <a:extLst>
                <a:ext uri="{FF2B5EF4-FFF2-40B4-BE49-F238E27FC236}">
                  <a16:creationId xmlns:a16="http://schemas.microsoft.com/office/drawing/2014/main" id="{EB5BDECA-12EE-4C59-9A07-66380C4502F3}"/>
                </a:ext>
              </a:extLst>
            </p:cNvPr>
            <p:cNvSpPr>
              <a:spLocks noEditPoints="1"/>
            </p:cNvSpPr>
            <p:nvPr/>
          </p:nvSpPr>
          <p:spPr bwMode="auto">
            <a:xfrm>
              <a:off x="5579" y="2038"/>
              <a:ext cx="33" cy="41"/>
            </a:xfrm>
            <a:custGeom>
              <a:avLst/>
              <a:gdLst>
                <a:gd name="T0" fmla="*/ 33 w 33"/>
                <a:gd name="T1" fmla="*/ 7 h 41"/>
                <a:gd name="T2" fmla="*/ 9 w 33"/>
                <a:gd name="T3" fmla="*/ 41 h 41"/>
                <a:gd name="T4" fmla="*/ 0 w 33"/>
                <a:gd name="T5" fmla="*/ 36 h 41"/>
                <a:gd name="T6" fmla="*/ 26 w 33"/>
                <a:gd name="T7" fmla="*/ 0 h 41"/>
                <a:gd name="T8" fmla="*/ 33 w 33"/>
                <a:gd name="T9" fmla="*/ 7 h 41"/>
                <a:gd name="T10" fmla="*/ 7 w 33"/>
                <a:gd name="T11" fmla="*/ 41 h 41"/>
                <a:gd name="T12" fmla="*/ 33 w 33"/>
                <a:gd name="T13" fmla="*/ 7 h 41"/>
                <a:gd name="T14" fmla="*/ 26 w 33"/>
                <a:gd name="T15" fmla="*/ 3 h 41"/>
                <a:gd name="T16" fmla="*/ 2 w 33"/>
                <a:gd name="T17" fmla="*/ 36 h 41"/>
                <a:gd name="T18" fmla="*/ 7 w 33"/>
                <a:gd name="T19"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1">
                  <a:moveTo>
                    <a:pt x="33" y="7"/>
                  </a:moveTo>
                  <a:lnTo>
                    <a:pt x="9" y="41"/>
                  </a:lnTo>
                  <a:lnTo>
                    <a:pt x="0" y="36"/>
                  </a:lnTo>
                  <a:lnTo>
                    <a:pt x="26" y="0"/>
                  </a:lnTo>
                  <a:lnTo>
                    <a:pt x="33" y="7"/>
                  </a:lnTo>
                  <a:close/>
                  <a:moveTo>
                    <a:pt x="7" y="41"/>
                  </a:moveTo>
                  <a:lnTo>
                    <a:pt x="33" y="7"/>
                  </a:lnTo>
                  <a:lnTo>
                    <a:pt x="26" y="3"/>
                  </a:lnTo>
                  <a:lnTo>
                    <a:pt x="2" y="36"/>
                  </a:lnTo>
                  <a:lnTo>
                    <a:pt x="7"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3" name="Freeform 725">
              <a:extLst>
                <a:ext uri="{FF2B5EF4-FFF2-40B4-BE49-F238E27FC236}">
                  <a16:creationId xmlns:a16="http://schemas.microsoft.com/office/drawing/2014/main" id="{6F68A02A-C08E-4E0D-B797-614E3FF7D93C}"/>
                </a:ext>
              </a:extLst>
            </p:cNvPr>
            <p:cNvSpPr>
              <a:spLocks noEditPoints="1"/>
            </p:cNvSpPr>
            <p:nvPr/>
          </p:nvSpPr>
          <p:spPr bwMode="auto">
            <a:xfrm>
              <a:off x="5552" y="2041"/>
              <a:ext cx="19" cy="14"/>
            </a:xfrm>
            <a:custGeom>
              <a:avLst/>
              <a:gdLst>
                <a:gd name="T0" fmla="*/ 19 w 19"/>
                <a:gd name="T1" fmla="*/ 4 h 14"/>
                <a:gd name="T2" fmla="*/ 3 w 19"/>
                <a:gd name="T3" fmla="*/ 14 h 14"/>
                <a:gd name="T4" fmla="*/ 0 w 19"/>
                <a:gd name="T5" fmla="*/ 0 h 14"/>
                <a:gd name="T6" fmla="*/ 19 w 19"/>
                <a:gd name="T7" fmla="*/ 4 h 14"/>
                <a:gd name="T8" fmla="*/ 3 w 19"/>
                <a:gd name="T9" fmla="*/ 12 h 14"/>
                <a:gd name="T10" fmla="*/ 17 w 19"/>
                <a:gd name="T11" fmla="*/ 4 h 14"/>
                <a:gd name="T12" fmla="*/ 0 w 19"/>
                <a:gd name="T13" fmla="*/ 0 h 14"/>
                <a:gd name="T14" fmla="*/ 3 w 19"/>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9" y="4"/>
                  </a:moveTo>
                  <a:lnTo>
                    <a:pt x="3" y="14"/>
                  </a:lnTo>
                  <a:lnTo>
                    <a:pt x="0" y="0"/>
                  </a:lnTo>
                  <a:lnTo>
                    <a:pt x="19" y="4"/>
                  </a:lnTo>
                  <a:close/>
                  <a:moveTo>
                    <a:pt x="3" y="12"/>
                  </a:moveTo>
                  <a:lnTo>
                    <a:pt x="17" y="4"/>
                  </a:lnTo>
                  <a:lnTo>
                    <a:pt x="0" y="0"/>
                  </a:lnTo>
                  <a:lnTo>
                    <a:pt x="3"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4" name="Freeform 726">
              <a:extLst>
                <a:ext uri="{FF2B5EF4-FFF2-40B4-BE49-F238E27FC236}">
                  <a16:creationId xmlns:a16="http://schemas.microsoft.com/office/drawing/2014/main" id="{0C4E51BF-8711-46BE-9E10-A62B42D389B4}"/>
                </a:ext>
              </a:extLst>
            </p:cNvPr>
            <p:cNvSpPr>
              <a:spLocks/>
            </p:cNvSpPr>
            <p:nvPr/>
          </p:nvSpPr>
          <p:spPr bwMode="auto">
            <a:xfrm>
              <a:off x="5555" y="2036"/>
              <a:ext cx="19" cy="19"/>
            </a:xfrm>
            <a:custGeom>
              <a:avLst/>
              <a:gdLst>
                <a:gd name="T0" fmla="*/ 19 w 19"/>
                <a:gd name="T1" fmla="*/ 2 h 19"/>
                <a:gd name="T2" fmla="*/ 0 w 19"/>
                <a:gd name="T3" fmla="*/ 19 h 19"/>
                <a:gd name="T4" fmla="*/ 0 w 19"/>
                <a:gd name="T5" fmla="*/ 17 h 19"/>
                <a:gd name="T6" fmla="*/ 19 w 19"/>
                <a:gd name="T7" fmla="*/ 0 h 19"/>
                <a:gd name="T8" fmla="*/ 19 w 19"/>
                <a:gd name="T9" fmla="*/ 2 h 19"/>
              </a:gdLst>
              <a:ahLst/>
              <a:cxnLst>
                <a:cxn ang="0">
                  <a:pos x="T0" y="T1"/>
                </a:cxn>
                <a:cxn ang="0">
                  <a:pos x="T2" y="T3"/>
                </a:cxn>
                <a:cxn ang="0">
                  <a:pos x="T4" y="T5"/>
                </a:cxn>
                <a:cxn ang="0">
                  <a:pos x="T6" y="T7"/>
                </a:cxn>
                <a:cxn ang="0">
                  <a:pos x="T8" y="T9"/>
                </a:cxn>
              </a:cxnLst>
              <a:rect l="0" t="0" r="r" b="b"/>
              <a:pathLst>
                <a:path w="19" h="19">
                  <a:moveTo>
                    <a:pt x="19" y="2"/>
                  </a:moveTo>
                  <a:lnTo>
                    <a:pt x="0" y="19"/>
                  </a:lnTo>
                  <a:lnTo>
                    <a:pt x="0" y="17"/>
                  </a:lnTo>
                  <a:lnTo>
                    <a:pt x="19" y="0"/>
                  </a:lnTo>
                  <a:lnTo>
                    <a:pt x="19"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5" name="Freeform 727">
              <a:extLst>
                <a:ext uri="{FF2B5EF4-FFF2-40B4-BE49-F238E27FC236}">
                  <a16:creationId xmlns:a16="http://schemas.microsoft.com/office/drawing/2014/main" id="{B30B54B5-DB8A-468B-9130-D0C6659DF10A}"/>
                </a:ext>
              </a:extLst>
            </p:cNvPr>
            <p:cNvSpPr>
              <a:spLocks noEditPoints="1"/>
            </p:cNvSpPr>
            <p:nvPr/>
          </p:nvSpPr>
          <p:spPr bwMode="auto">
            <a:xfrm>
              <a:off x="5559" y="2024"/>
              <a:ext cx="15" cy="21"/>
            </a:xfrm>
            <a:custGeom>
              <a:avLst/>
              <a:gdLst>
                <a:gd name="T0" fmla="*/ 15 w 15"/>
                <a:gd name="T1" fmla="*/ 21 h 21"/>
                <a:gd name="T2" fmla="*/ 0 w 15"/>
                <a:gd name="T3" fmla="*/ 2 h 21"/>
                <a:gd name="T4" fmla="*/ 15 w 15"/>
                <a:gd name="T5" fmla="*/ 0 h 21"/>
                <a:gd name="T6" fmla="*/ 15 w 15"/>
                <a:gd name="T7" fmla="*/ 21 h 21"/>
                <a:gd name="T8" fmla="*/ 3 w 15"/>
                <a:gd name="T9" fmla="*/ 5 h 21"/>
                <a:gd name="T10" fmla="*/ 12 w 15"/>
                <a:gd name="T11" fmla="*/ 19 h 21"/>
                <a:gd name="T12" fmla="*/ 15 w 15"/>
                <a:gd name="T13" fmla="*/ 2 h 21"/>
                <a:gd name="T14" fmla="*/ 3 w 15"/>
                <a:gd name="T15" fmla="*/ 5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1">
                  <a:moveTo>
                    <a:pt x="15" y="21"/>
                  </a:moveTo>
                  <a:lnTo>
                    <a:pt x="0" y="2"/>
                  </a:lnTo>
                  <a:lnTo>
                    <a:pt x="15" y="0"/>
                  </a:lnTo>
                  <a:lnTo>
                    <a:pt x="15" y="21"/>
                  </a:lnTo>
                  <a:close/>
                  <a:moveTo>
                    <a:pt x="3" y="5"/>
                  </a:moveTo>
                  <a:lnTo>
                    <a:pt x="12" y="19"/>
                  </a:lnTo>
                  <a:lnTo>
                    <a:pt x="15" y="2"/>
                  </a:lnTo>
                  <a:lnTo>
                    <a:pt x="3"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6" name="Freeform 728">
              <a:extLst>
                <a:ext uri="{FF2B5EF4-FFF2-40B4-BE49-F238E27FC236}">
                  <a16:creationId xmlns:a16="http://schemas.microsoft.com/office/drawing/2014/main" id="{82FF4DD7-918A-4188-95B3-3246361293C1}"/>
                </a:ext>
              </a:extLst>
            </p:cNvPr>
            <p:cNvSpPr>
              <a:spLocks/>
            </p:cNvSpPr>
            <p:nvPr/>
          </p:nvSpPr>
          <p:spPr bwMode="auto">
            <a:xfrm>
              <a:off x="5564" y="2026"/>
              <a:ext cx="10" cy="24"/>
            </a:xfrm>
            <a:custGeom>
              <a:avLst/>
              <a:gdLst>
                <a:gd name="T0" fmla="*/ 0 w 10"/>
                <a:gd name="T1" fmla="*/ 24 h 24"/>
                <a:gd name="T2" fmla="*/ 0 w 10"/>
                <a:gd name="T3" fmla="*/ 22 h 24"/>
                <a:gd name="T4" fmla="*/ 10 w 10"/>
                <a:gd name="T5" fmla="*/ 0 h 24"/>
                <a:gd name="T6" fmla="*/ 10 w 10"/>
                <a:gd name="T7" fmla="*/ 0 h 24"/>
                <a:gd name="T8" fmla="*/ 0 w 10"/>
                <a:gd name="T9" fmla="*/ 24 h 24"/>
              </a:gdLst>
              <a:ahLst/>
              <a:cxnLst>
                <a:cxn ang="0">
                  <a:pos x="T0" y="T1"/>
                </a:cxn>
                <a:cxn ang="0">
                  <a:pos x="T2" y="T3"/>
                </a:cxn>
                <a:cxn ang="0">
                  <a:pos x="T4" y="T5"/>
                </a:cxn>
                <a:cxn ang="0">
                  <a:pos x="T6" y="T7"/>
                </a:cxn>
                <a:cxn ang="0">
                  <a:pos x="T8" y="T9"/>
                </a:cxn>
              </a:cxnLst>
              <a:rect l="0" t="0" r="r" b="b"/>
              <a:pathLst>
                <a:path w="10" h="24">
                  <a:moveTo>
                    <a:pt x="0" y="24"/>
                  </a:moveTo>
                  <a:lnTo>
                    <a:pt x="0" y="22"/>
                  </a:lnTo>
                  <a:lnTo>
                    <a:pt x="10" y="0"/>
                  </a:lnTo>
                  <a:lnTo>
                    <a:pt x="10" y="0"/>
                  </a:lnTo>
                  <a:lnTo>
                    <a:pt x="0"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7" name="Freeform 729">
              <a:extLst>
                <a:ext uri="{FF2B5EF4-FFF2-40B4-BE49-F238E27FC236}">
                  <a16:creationId xmlns:a16="http://schemas.microsoft.com/office/drawing/2014/main" id="{1F59B6E8-33FB-4B2A-B76C-DC97982ECCB5}"/>
                </a:ext>
              </a:extLst>
            </p:cNvPr>
            <p:cNvSpPr>
              <a:spLocks/>
            </p:cNvSpPr>
            <p:nvPr/>
          </p:nvSpPr>
          <p:spPr bwMode="auto">
            <a:xfrm>
              <a:off x="5447" y="1836"/>
              <a:ext cx="67" cy="69"/>
            </a:xfrm>
            <a:custGeom>
              <a:avLst/>
              <a:gdLst>
                <a:gd name="T0" fmla="*/ 67 w 67"/>
                <a:gd name="T1" fmla="*/ 55 h 69"/>
                <a:gd name="T2" fmla="*/ 43 w 67"/>
                <a:gd name="T3" fmla="*/ 50 h 69"/>
                <a:gd name="T4" fmla="*/ 27 w 67"/>
                <a:gd name="T5" fmla="*/ 69 h 69"/>
                <a:gd name="T6" fmla="*/ 22 w 67"/>
                <a:gd name="T7" fmla="*/ 45 h 69"/>
                <a:gd name="T8" fmla="*/ 0 w 67"/>
                <a:gd name="T9" fmla="*/ 36 h 69"/>
                <a:gd name="T10" fmla="*/ 22 w 67"/>
                <a:gd name="T11" fmla="*/ 24 h 69"/>
                <a:gd name="T12" fmla="*/ 24 w 67"/>
                <a:gd name="T13" fmla="*/ 0 h 69"/>
                <a:gd name="T14" fmla="*/ 41 w 67"/>
                <a:gd name="T15" fmla="*/ 17 h 69"/>
                <a:gd name="T16" fmla="*/ 65 w 67"/>
                <a:gd name="T17" fmla="*/ 12 h 69"/>
                <a:gd name="T18" fmla="*/ 55 w 67"/>
                <a:gd name="T19" fmla="*/ 33 h 69"/>
                <a:gd name="T20" fmla="*/ 67 w 67"/>
                <a:gd name="T21" fmla="*/ 5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9">
                  <a:moveTo>
                    <a:pt x="67" y="55"/>
                  </a:moveTo>
                  <a:lnTo>
                    <a:pt x="43" y="50"/>
                  </a:lnTo>
                  <a:lnTo>
                    <a:pt x="27" y="69"/>
                  </a:lnTo>
                  <a:lnTo>
                    <a:pt x="22" y="45"/>
                  </a:lnTo>
                  <a:lnTo>
                    <a:pt x="0" y="36"/>
                  </a:lnTo>
                  <a:lnTo>
                    <a:pt x="22" y="24"/>
                  </a:lnTo>
                  <a:lnTo>
                    <a:pt x="24" y="0"/>
                  </a:lnTo>
                  <a:lnTo>
                    <a:pt x="41" y="17"/>
                  </a:lnTo>
                  <a:lnTo>
                    <a:pt x="65" y="12"/>
                  </a:lnTo>
                  <a:lnTo>
                    <a:pt x="55" y="33"/>
                  </a:lnTo>
                  <a:lnTo>
                    <a:pt x="67"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8" name="Freeform 730">
              <a:extLst>
                <a:ext uri="{FF2B5EF4-FFF2-40B4-BE49-F238E27FC236}">
                  <a16:creationId xmlns:a16="http://schemas.microsoft.com/office/drawing/2014/main" id="{B1E07CDD-32AF-4C91-86C0-82F4D7058428}"/>
                </a:ext>
              </a:extLst>
            </p:cNvPr>
            <p:cNvSpPr>
              <a:spLocks/>
            </p:cNvSpPr>
            <p:nvPr/>
          </p:nvSpPr>
          <p:spPr bwMode="auto">
            <a:xfrm>
              <a:off x="5813" y="1567"/>
              <a:ext cx="69" cy="69"/>
            </a:xfrm>
            <a:custGeom>
              <a:avLst/>
              <a:gdLst>
                <a:gd name="T0" fmla="*/ 69 w 69"/>
                <a:gd name="T1" fmla="*/ 55 h 69"/>
                <a:gd name="T2" fmla="*/ 42 w 69"/>
                <a:gd name="T3" fmla="*/ 50 h 69"/>
                <a:gd name="T4" fmla="*/ 28 w 69"/>
                <a:gd name="T5" fmla="*/ 69 h 69"/>
                <a:gd name="T6" fmla="*/ 23 w 69"/>
                <a:gd name="T7" fmla="*/ 46 h 69"/>
                <a:gd name="T8" fmla="*/ 0 w 69"/>
                <a:gd name="T9" fmla="*/ 36 h 69"/>
                <a:gd name="T10" fmla="*/ 21 w 69"/>
                <a:gd name="T11" fmla="*/ 24 h 69"/>
                <a:gd name="T12" fmla="*/ 23 w 69"/>
                <a:gd name="T13" fmla="*/ 0 h 69"/>
                <a:gd name="T14" fmla="*/ 42 w 69"/>
                <a:gd name="T15" fmla="*/ 17 h 69"/>
                <a:gd name="T16" fmla="*/ 66 w 69"/>
                <a:gd name="T17" fmla="*/ 12 h 69"/>
                <a:gd name="T18" fmla="*/ 54 w 69"/>
                <a:gd name="T19" fmla="*/ 34 h 69"/>
                <a:gd name="T20" fmla="*/ 69 w 69"/>
                <a:gd name="T21" fmla="*/ 5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9">
                  <a:moveTo>
                    <a:pt x="69" y="55"/>
                  </a:moveTo>
                  <a:lnTo>
                    <a:pt x="42" y="50"/>
                  </a:lnTo>
                  <a:lnTo>
                    <a:pt x="28" y="69"/>
                  </a:lnTo>
                  <a:lnTo>
                    <a:pt x="23" y="46"/>
                  </a:lnTo>
                  <a:lnTo>
                    <a:pt x="0" y="36"/>
                  </a:lnTo>
                  <a:lnTo>
                    <a:pt x="21" y="24"/>
                  </a:lnTo>
                  <a:lnTo>
                    <a:pt x="23" y="0"/>
                  </a:lnTo>
                  <a:lnTo>
                    <a:pt x="42" y="17"/>
                  </a:lnTo>
                  <a:lnTo>
                    <a:pt x="66" y="12"/>
                  </a:lnTo>
                  <a:lnTo>
                    <a:pt x="54" y="34"/>
                  </a:lnTo>
                  <a:lnTo>
                    <a:pt x="69" y="55"/>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69" name="Freeform 731">
              <a:extLst>
                <a:ext uri="{FF2B5EF4-FFF2-40B4-BE49-F238E27FC236}">
                  <a16:creationId xmlns:a16="http://schemas.microsoft.com/office/drawing/2014/main" id="{90C210A4-CE7E-4754-8087-3EE5EF81D56B}"/>
                </a:ext>
              </a:extLst>
            </p:cNvPr>
            <p:cNvSpPr>
              <a:spLocks/>
            </p:cNvSpPr>
            <p:nvPr/>
          </p:nvSpPr>
          <p:spPr bwMode="auto">
            <a:xfrm>
              <a:off x="5509" y="2826"/>
              <a:ext cx="67" cy="71"/>
            </a:xfrm>
            <a:custGeom>
              <a:avLst/>
              <a:gdLst>
                <a:gd name="T0" fmla="*/ 67 w 67"/>
                <a:gd name="T1" fmla="*/ 54 h 71"/>
                <a:gd name="T2" fmla="*/ 43 w 67"/>
                <a:gd name="T3" fmla="*/ 52 h 71"/>
                <a:gd name="T4" fmla="*/ 27 w 67"/>
                <a:gd name="T5" fmla="*/ 71 h 71"/>
                <a:gd name="T6" fmla="*/ 22 w 67"/>
                <a:gd name="T7" fmla="*/ 47 h 71"/>
                <a:gd name="T8" fmla="*/ 0 w 67"/>
                <a:gd name="T9" fmla="*/ 35 h 71"/>
                <a:gd name="T10" fmla="*/ 22 w 67"/>
                <a:gd name="T11" fmla="*/ 23 h 71"/>
                <a:gd name="T12" fmla="*/ 24 w 67"/>
                <a:gd name="T13" fmla="*/ 0 h 71"/>
                <a:gd name="T14" fmla="*/ 41 w 67"/>
                <a:gd name="T15" fmla="*/ 16 h 71"/>
                <a:gd name="T16" fmla="*/ 65 w 67"/>
                <a:gd name="T17" fmla="*/ 12 h 71"/>
                <a:gd name="T18" fmla="*/ 55 w 67"/>
                <a:gd name="T19" fmla="*/ 35 h 71"/>
                <a:gd name="T20" fmla="*/ 67 w 67"/>
                <a:gd name="T21" fmla="*/ 5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71">
                  <a:moveTo>
                    <a:pt x="67" y="54"/>
                  </a:moveTo>
                  <a:lnTo>
                    <a:pt x="43" y="52"/>
                  </a:lnTo>
                  <a:lnTo>
                    <a:pt x="27" y="71"/>
                  </a:lnTo>
                  <a:lnTo>
                    <a:pt x="22" y="47"/>
                  </a:lnTo>
                  <a:lnTo>
                    <a:pt x="0" y="35"/>
                  </a:lnTo>
                  <a:lnTo>
                    <a:pt x="22" y="23"/>
                  </a:lnTo>
                  <a:lnTo>
                    <a:pt x="24" y="0"/>
                  </a:lnTo>
                  <a:lnTo>
                    <a:pt x="41" y="16"/>
                  </a:lnTo>
                  <a:lnTo>
                    <a:pt x="65" y="12"/>
                  </a:lnTo>
                  <a:lnTo>
                    <a:pt x="55" y="35"/>
                  </a:lnTo>
                  <a:lnTo>
                    <a:pt x="67" y="54"/>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0" name="Freeform 732">
              <a:extLst>
                <a:ext uri="{FF2B5EF4-FFF2-40B4-BE49-F238E27FC236}">
                  <a16:creationId xmlns:a16="http://schemas.microsoft.com/office/drawing/2014/main" id="{721DC192-0685-42B7-B792-B15D195E4981}"/>
                </a:ext>
              </a:extLst>
            </p:cNvPr>
            <p:cNvSpPr>
              <a:spLocks/>
            </p:cNvSpPr>
            <p:nvPr/>
          </p:nvSpPr>
          <p:spPr bwMode="auto">
            <a:xfrm>
              <a:off x="5724" y="2257"/>
              <a:ext cx="38" cy="38"/>
            </a:xfrm>
            <a:custGeom>
              <a:avLst/>
              <a:gdLst>
                <a:gd name="T0" fmla="*/ 19 w 38"/>
                <a:gd name="T1" fmla="*/ 38 h 38"/>
                <a:gd name="T2" fmla="*/ 12 w 38"/>
                <a:gd name="T3" fmla="*/ 26 h 38"/>
                <a:gd name="T4" fmla="*/ 0 w 38"/>
                <a:gd name="T5" fmla="*/ 24 h 38"/>
                <a:gd name="T6" fmla="*/ 10 w 38"/>
                <a:gd name="T7" fmla="*/ 14 h 38"/>
                <a:gd name="T8" fmla="*/ 7 w 38"/>
                <a:gd name="T9" fmla="*/ 0 h 38"/>
                <a:gd name="T10" fmla="*/ 19 w 38"/>
                <a:gd name="T11" fmla="*/ 7 h 38"/>
                <a:gd name="T12" fmla="*/ 34 w 38"/>
                <a:gd name="T13" fmla="*/ 3 h 38"/>
                <a:gd name="T14" fmla="*/ 29 w 38"/>
                <a:gd name="T15" fmla="*/ 14 h 38"/>
                <a:gd name="T16" fmla="*/ 38 w 38"/>
                <a:gd name="T17" fmla="*/ 26 h 38"/>
                <a:gd name="T18" fmla="*/ 26 w 38"/>
                <a:gd name="T19" fmla="*/ 26 h 38"/>
                <a:gd name="T20" fmla="*/ 19 w 38"/>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8">
                  <a:moveTo>
                    <a:pt x="19" y="38"/>
                  </a:moveTo>
                  <a:lnTo>
                    <a:pt x="12" y="26"/>
                  </a:lnTo>
                  <a:lnTo>
                    <a:pt x="0" y="24"/>
                  </a:lnTo>
                  <a:lnTo>
                    <a:pt x="10" y="14"/>
                  </a:lnTo>
                  <a:lnTo>
                    <a:pt x="7" y="0"/>
                  </a:lnTo>
                  <a:lnTo>
                    <a:pt x="19" y="7"/>
                  </a:lnTo>
                  <a:lnTo>
                    <a:pt x="34" y="3"/>
                  </a:lnTo>
                  <a:lnTo>
                    <a:pt x="29" y="14"/>
                  </a:lnTo>
                  <a:lnTo>
                    <a:pt x="38"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1" name="Freeform 733">
              <a:extLst>
                <a:ext uri="{FF2B5EF4-FFF2-40B4-BE49-F238E27FC236}">
                  <a16:creationId xmlns:a16="http://schemas.microsoft.com/office/drawing/2014/main" id="{10AF10F6-C55A-43C4-B284-340201ADEA63}"/>
                </a:ext>
              </a:extLst>
            </p:cNvPr>
            <p:cNvSpPr>
              <a:spLocks/>
            </p:cNvSpPr>
            <p:nvPr/>
          </p:nvSpPr>
          <p:spPr bwMode="auto">
            <a:xfrm>
              <a:off x="5423" y="2188"/>
              <a:ext cx="39" cy="38"/>
            </a:xfrm>
            <a:custGeom>
              <a:avLst/>
              <a:gdLst>
                <a:gd name="T0" fmla="*/ 19 w 39"/>
                <a:gd name="T1" fmla="*/ 38 h 38"/>
                <a:gd name="T2" fmla="*/ 12 w 39"/>
                <a:gd name="T3" fmla="*/ 26 h 38"/>
                <a:gd name="T4" fmla="*/ 0 w 39"/>
                <a:gd name="T5" fmla="*/ 24 h 38"/>
                <a:gd name="T6" fmla="*/ 10 w 39"/>
                <a:gd name="T7" fmla="*/ 14 h 38"/>
                <a:gd name="T8" fmla="*/ 8 w 39"/>
                <a:gd name="T9" fmla="*/ 0 h 38"/>
                <a:gd name="T10" fmla="*/ 19 w 39"/>
                <a:gd name="T11" fmla="*/ 7 h 38"/>
                <a:gd name="T12" fmla="*/ 34 w 39"/>
                <a:gd name="T13" fmla="*/ 3 h 38"/>
                <a:gd name="T14" fmla="*/ 29 w 39"/>
                <a:gd name="T15" fmla="*/ 14 h 38"/>
                <a:gd name="T16" fmla="*/ 39 w 39"/>
                <a:gd name="T17" fmla="*/ 26 h 38"/>
                <a:gd name="T18" fmla="*/ 27 w 39"/>
                <a:gd name="T19" fmla="*/ 26 h 38"/>
                <a:gd name="T20" fmla="*/ 19 w 39"/>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8">
                  <a:moveTo>
                    <a:pt x="19" y="38"/>
                  </a:moveTo>
                  <a:lnTo>
                    <a:pt x="12" y="26"/>
                  </a:lnTo>
                  <a:lnTo>
                    <a:pt x="0" y="24"/>
                  </a:lnTo>
                  <a:lnTo>
                    <a:pt x="10" y="14"/>
                  </a:lnTo>
                  <a:lnTo>
                    <a:pt x="8" y="0"/>
                  </a:lnTo>
                  <a:lnTo>
                    <a:pt x="19" y="7"/>
                  </a:lnTo>
                  <a:lnTo>
                    <a:pt x="34" y="3"/>
                  </a:lnTo>
                  <a:lnTo>
                    <a:pt x="29" y="14"/>
                  </a:lnTo>
                  <a:lnTo>
                    <a:pt x="39" y="26"/>
                  </a:lnTo>
                  <a:lnTo>
                    <a:pt x="27" y="26"/>
                  </a:lnTo>
                  <a:lnTo>
                    <a:pt x="19"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2" name="Freeform 734">
              <a:extLst>
                <a:ext uri="{FF2B5EF4-FFF2-40B4-BE49-F238E27FC236}">
                  <a16:creationId xmlns:a16="http://schemas.microsoft.com/office/drawing/2014/main" id="{79620FA0-0FD3-41EC-BC3F-09FB0DB74531}"/>
                </a:ext>
              </a:extLst>
            </p:cNvPr>
            <p:cNvSpPr>
              <a:spLocks/>
            </p:cNvSpPr>
            <p:nvPr/>
          </p:nvSpPr>
          <p:spPr bwMode="auto">
            <a:xfrm>
              <a:off x="5741" y="2769"/>
              <a:ext cx="38" cy="40"/>
            </a:xfrm>
            <a:custGeom>
              <a:avLst/>
              <a:gdLst>
                <a:gd name="T0" fmla="*/ 0 w 38"/>
                <a:gd name="T1" fmla="*/ 31 h 40"/>
                <a:gd name="T2" fmla="*/ 7 w 38"/>
                <a:gd name="T3" fmla="*/ 19 h 40"/>
                <a:gd name="T4" fmla="*/ 2 w 38"/>
                <a:gd name="T5" fmla="*/ 4 h 40"/>
                <a:gd name="T6" fmla="*/ 14 w 38"/>
                <a:gd name="T7" fmla="*/ 9 h 40"/>
                <a:gd name="T8" fmla="*/ 26 w 38"/>
                <a:gd name="T9" fmla="*/ 0 h 40"/>
                <a:gd name="T10" fmla="*/ 26 w 38"/>
                <a:gd name="T11" fmla="*/ 14 h 40"/>
                <a:gd name="T12" fmla="*/ 38 w 38"/>
                <a:gd name="T13" fmla="*/ 21 h 40"/>
                <a:gd name="T14" fmla="*/ 26 w 38"/>
                <a:gd name="T15" fmla="*/ 26 h 40"/>
                <a:gd name="T16" fmla="*/ 21 w 38"/>
                <a:gd name="T17" fmla="*/ 40 h 40"/>
                <a:gd name="T18" fmla="*/ 12 w 38"/>
                <a:gd name="T19" fmla="*/ 28 h 40"/>
                <a:gd name="T20" fmla="*/ 0 w 38"/>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0" y="31"/>
                  </a:moveTo>
                  <a:lnTo>
                    <a:pt x="7" y="19"/>
                  </a:lnTo>
                  <a:lnTo>
                    <a:pt x="2" y="4"/>
                  </a:lnTo>
                  <a:lnTo>
                    <a:pt x="14" y="9"/>
                  </a:lnTo>
                  <a:lnTo>
                    <a:pt x="26" y="0"/>
                  </a:lnTo>
                  <a:lnTo>
                    <a:pt x="26" y="14"/>
                  </a:lnTo>
                  <a:lnTo>
                    <a:pt x="38" y="21"/>
                  </a:lnTo>
                  <a:lnTo>
                    <a:pt x="26" y="26"/>
                  </a:lnTo>
                  <a:lnTo>
                    <a:pt x="21" y="40"/>
                  </a:lnTo>
                  <a:lnTo>
                    <a:pt x="12" y="28"/>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3" name="Freeform 735">
              <a:extLst>
                <a:ext uri="{FF2B5EF4-FFF2-40B4-BE49-F238E27FC236}">
                  <a16:creationId xmlns:a16="http://schemas.microsoft.com/office/drawing/2014/main" id="{7D172A0D-7860-49CB-997C-701AA4F59108}"/>
                </a:ext>
              </a:extLst>
            </p:cNvPr>
            <p:cNvSpPr>
              <a:spLocks/>
            </p:cNvSpPr>
            <p:nvPr/>
          </p:nvSpPr>
          <p:spPr bwMode="auto">
            <a:xfrm>
              <a:off x="6087" y="2926"/>
              <a:ext cx="38" cy="40"/>
            </a:xfrm>
            <a:custGeom>
              <a:avLst/>
              <a:gdLst>
                <a:gd name="T0" fmla="*/ 0 w 38"/>
                <a:gd name="T1" fmla="*/ 31 h 40"/>
                <a:gd name="T2" fmla="*/ 7 w 38"/>
                <a:gd name="T3" fmla="*/ 19 h 40"/>
                <a:gd name="T4" fmla="*/ 2 w 38"/>
                <a:gd name="T5" fmla="*/ 7 h 40"/>
                <a:gd name="T6" fmla="*/ 17 w 38"/>
                <a:gd name="T7" fmla="*/ 9 h 40"/>
                <a:gd name="T8" fmla="*/ 26 w 38"/>
                <a:gd name="T9" fmla="*/ 0 h 40"/>
                <a:gd name="T10" fmla="*/ 26 w 38"/>
                <a:gd name="T11" fmla="*/ 14 h 40"/>
                <a:gd name="T12" fmla="*/ 38 w 38"/>
                <a:gd name="T13" fmla="*/ 21 h 40"/>
                <a:gd name="T14" fmla="*/ 26 w 38"/>
                <a:gd name="T15" fmla="*/ 26 h 40"/>
                <a:gd name="T16" fmla="*/ 24 w 38"/>
                <a:gd name="T17" fmla="*/ 40 h 40"/>
                <a:gd name="T18" fmla="*/ 14 w 38"/>
                <a:gd name="T19" fmla="*/ 31 h 40"/>
                <a:gd name="T20" fmla="*/ 0 w 38"/>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0" y="31"/>
                  </a:moveTo>
                  <a:lnTo>
                    <a:pt x="7" y="19"/>
                  </a:lnTo>
                  <a:lnTo>
                    <a:pt x="2" y="7"/>
                  </a:lnTo>
                  <a:lnTo>
                    <a:pt x="17" y="9"/>
                  </a:lnTo>
                  <a:lnTo>
                    <a:pt x="26" y="0"/>
                  </a:lnTo>
                  <a:lnTo>
                    <a:pt x="26" y="14"/>
                  </a:lnTo>
                  <a:lnTo>
                    <a:pt x="38" y="21"/>
                  </a:lnTo>
                  <a:lnTo>
                    <a:pt x="26" y="26"/>
                  </a:lnTo>
                  <a:lnTo>
                    <a:pt x="24" y="40"/>
                  </a:lnTo>
                  <a:lnTo>
                    <a:pt x="14" y="31"/>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4" name="Freeform 736">
              <a:extLst>
                <a:ext uri="{FF2B5EF4-FFF2-40B4-BE49-F238E27FC236}">
                  <a16:creationId xmlns:a16="http://schemas.microsoft.com/office/drawing/2014/main" id="{988263D9-BECF-482C-893B-DC5D50FD0155}"/>
                </a:ext>
              </a:extLst>
            </p:cNvPr>
            <p:cNvSpPr>
              <a:spLocks/>
            </p:cNvSpPr>
            <p:nvPr/>
          </p:nvSpPr>
          <p:spPr bwMode="auto">
            <a:xfrm>
              <a:off x="5524" y="2957"/>
              <a:ext cx="40" cy="40"/>
            </a:xfrm>
            <a:custGeom>
              <a:avLst/>
              <a:gdLst>
                <a:gd name="T0" fmla="*/ 0 w 40"/>
                <a:gd name="T1" fmla="*/ 30 h 40"/>
                <a:gd name="T2" fmla="*/ 7 w 40"/>
                <a:gd name="T3" fmla="*/ 19 h 40"/>
                <a:gd name="T4" fmla="*/ 2 w 40"/>
                <a:gd name="T5" fmla="*/ 4 h 40"/>
                <a:gd name="T6" fmla="*/ 16 w 40"/>
                <a:gd name="T7" fmla="*/ 9 h 40"/>
                <a:gd name="T8" fmla="*/ 26 w 40"/>
                <a:gd name="T9" fmla="*/ 0 h 40"/>
                <a:gd name="T10" fmla="*/ 28 w 40"/>
                <a:gd name="T11" fmla="*/ 14 h 40"/>
                <a:gd name="T12" fmla="*/ 40 w 40"/>
                <a:gd name="T13" fmla="*/ 21 h 40"/>
                <a:gd name="T14" fmla="*/ 26 w 40"/>
                <a:gd name="T15" fmla="*/ 26 h 40"/>
                <a:gd name="T16" fmla="*/ 24 w 40"/>
                <a:gd name="T17" fmla="*/ 40 h 40"/>
                <a:gd name="T18" fmla="*/ 14 w 40"/>
                <a:gd name="T19" fmla="*/ 28 h 40"/>
                <a:gd name="T20" fmla="*/ 0 w 40"/>
                <a:gd name="T21" fmla="*/ 3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0" y="30"/>
                  </a:moveTo>
                  <a:lnTo>
                    <a:pt x="7" y="19"/>
                  </a:lnTo>
                  <a:lnTo>
                    <a:pt x="2" y="4"/>
                  </a:lnTo>
                  <a:lnTo>
                    <a:pt x="16" y="9"/>
                  </a:lnTo>
                  <a:lnTo>
                    <a:pt x="26" y="0"/>
                  </a:lnTo>
                  <a:lnTo>
                    <a:pt x="28" y="14"/>
                  </a:lnTo>
                  <a:lnTo>
                    <a:pt x="40" y="21"/>
                  </a:lnTo>
                  <a:lnTo>
                    <a:pt x="26" y="26"/>
                  </a:lnTo>
                  <a:lnTo>
                    <a:pt x="24" y="40"/>
                  </a:lnTo>
                  <a:lnTo>
                    <a:pt x="14" y="28"/>
                  </a:lnTo>
                  <a:lnTo>
                    <a:pt x="0"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5" name="Freeform 737">
              <a:extLst>
                <a:ext uri="{FF2B5EF4-FFF2-40B4-BE49-F238E27FC236}">
                  <a16:creationId xmlns:a16="http://schemas.microsoft.com/office/drawing/2014/main" id="{0FDE5370-274D-40C0-ACFA-D54F00411B7F}"/>
                </a:ext>
              </a:extLst>
            </p:cNvPr>
            <p:cNvSpPr>
              <a:spLocks/>
            </p:cNvSpPr>
            <p:nvPr/>
          </p:nvSpPr>
          <p:spPr bwMode="auto">
            <a:xfrm>
              <a:off x="5774" y="1743"/>
              <a:ext cx="41" cy="41"/>
            </a:xfrm>
            <a:custGeom>
              <a:avLst/>
              <a:gdLst>
                <a:gd name="T0" fmla="*/ 0 w 41"/>
                <a:gd name="T1" fmla="*/ 31 h 41"/>
                <a:gd name="T2" fmla="*/ 7 w 41"/>
                <a:gd name="T3" fmla="*/ 19 h 41"/>
                <a:gd name="T4" fmla="*/ 3 w 41"/>
                <a:gd name="T5" fmla="*/ 5 h 41"/>
                <a:gd name="T6" fmla="*/ 17 w 41"/>
                <a:gd name="T7" fmla="*/ 10 h 41"/>
                <a:gd name="T8" fmla="*/ 27 w 41"/>
                <a:gd name="T9" fmla="*/ 0 h 41"/>
                <a:gd name="T10" fmla="*/ 29 w 41"/>
                <a:gd name="T11" fmla="*/ 15 h 41"/>
                <a:gd name="T12" fmla="*/ 41 w 41"/>
                <a:gd name="T13" fmla="*/ 22 h 41"/>
                <a:gd name="T14" fmla="*/ 27 w 41"/>
                <a:gd name="T15" fmla="*/ 27 h 41"/>
                <a:gd name="T16" fmla="*/ 24 w 41"/>
                <a:gd name="T17" fmla="*/ 41 h 41"/>
                <a:gd name="T18" fmla="*/ 15 w 41"/>
                <a:gd name="T19" fmla="*/ 29 h 41"/>
                <a:gd name="T20" fmla="*/ 0 w 41"/>
                <a:gd name="T21" fmla="*/ 3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1">
                  <a:moveTo>
                    <a:pt x="0" y="31"/>
                  </a:moveTo>
                  <a:lnTo>
                    <a:pt x="7" y="19"/>
                  </a:lnTo>
                  <a:lnTo>
                    <a:pt x="3" y="5"/>
                  </a:lnTo>
                  <a:lnTo>
                    <a:pt x="17" y="10"/>
                  </a:lnTo>
                  <a:lnTo>
                    <a:pt x="27" y="0"/>
                  </a:lnTo>
                  <a:lnTo>
                    <a:pt x="29" y="15"/>
                  </a:lnTo>
                  <a:lnTo>
                    <a:pt x="41" y="22"/>
                  </a:lnTo>
                  <a:lnTo>
                    <a:pt x="27" y="27"/>
                  </a:lnTo>
                  <a:lnTo>
                    <a:pt x="24" y="41"/>
                  </a:lnTo>
                  <a:lnTo>
                    <a:pt x="15" y="29"/>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6" name="Freeform 738">
              <a:extLst>
                <a:ext uri="{FF2B5EF4-FFF2-40B4-BE49-F238E27FC236}">
                  <a16:creationId xmlns:a16="http://schemas.microsoft.com/office/drawing/2014/main" id="{C7352E7D-0268-4694-948D-A27816923407}"/>
                </a:ext>
              </a:extLst>
            </p:cNvPr>
            <p:cNvSpPr>
              <a:spLocks/>
            </p:cNvSpPr>
            <p:nvPr/>
          </p:nvSpPr>
          <p:spPr bwMode="auto">
            <a:xfrm>
              <a:off x="5820" y="1489"/>
              <a:ext cx="40" cy="40"/>
            </a:xfrm>
            <a:custGeom>
              <a:avLst/>
              <a:gdLst>
                <a:gd name="T0" fmla="*/ 0 w 40"/>
                <a:gd name="T1" fmla="*/ 31 h 40"/>
                <a:gd name="T2" fmla="*/ 9 w 40"/>
                <a:gd name="T3" fmla="*/ 19 h 40"/>
                <a:gd name="T4" fmla="*/ 4 w 40"/>
                <a:gd name="T5" fmla="*/ 5 h 40"/>
                <a:gd name="T6" fmla="*/ 16 w 40"/>
                <a:gd name="T7" fmla="*/ 9 h 40"/>
                <a:gd name="T8" fmla="*/ 28 w 40"/>
                <a:gd name="T9" fmla="*/ 0 h 40"/>
                <a:gd name="T10" fmla="*/ 28 w 40"/>
                <a:gd name="T11" fmla="*/ 14 h 40"/>
                <a:gd name="T12" fmla="*/ 40 w 40"/>
                <a:gd name="T13" fmla="*/ 21 h 40"/>
                <a:gd name="T14" fmla="*/ 28 w 40"/>
                <a:gd name="T15" fmla="*/ 26 h 40"/>
                <a:gd name="T16" fmla="*/ 24 w 40"/>
                <a:gd name="T17" fmla="*/ 40 h 40"/>
                <a:gd name="T18" fmla="*/ 14 w 40"/>
                <a:gd name="T19" fmla="*/ 31 h 40"/>
                <a:gd name="T20" fmla="*/ 0 w 40"/>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0" y="31"/>
                  </a:moveTo>
                  <a:lnTo>
                    <a:pt x="9" y="19"/>
                  </a:lnTo>
                  <a:lnTo>
                    <a:pt x="4" y="5"/>
                  </a:lnTo>
                  <a:lnTo>
                    <a:pt x="16" y="9"/>
                  </a:lnTo>
                  <a:lnTo>
                    <a:pt x="28" y="0"/>
                  </a:lnTo>
                  <a:lnTo>
                    <a:pt x="28" y="14"/>
                  </a:lnTo>
                  <a:lnTo>
                    <a:pt x="40" y="21"/>
                  </a:lnTo>
                  <a:lnTo>
                    <a:pt x="28" y="26"/>
                  </a:lnTo>
                  <a:lnTo>
                    <a:pt x="24" y="40"/>
                  </a:lnTo>
                  <a:lnTo>
                    <a:pt x="14" y="31"/>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7" name="Freeform 739">
              <a:extLst>
                <a:ext uri="{FF2B5EF4-FFF2-40B4-BE49-F238E27FC236}">
                  <a16:creationId xmlns:a16="http://schemas.microsoft.com/office/drawing/2014/main" id="{0650DAF8-4B7B-4B6F-81ED-9275E80A82FE}"/>
                </a:ext>
              </a:extLst>
            </p:cNvPr>
            <p:cNvSpPr>
              <a:spLocks/>
            </p:cNvSpPr>
            <p:nvPr/>
          </p:nvSpPr>
          <p:spPr bwMode="auto">
            <a:xfrm>
              <a:off x="5693" y="1044"/>
              <a:ext cx="41" cy="40"/>
            </a:xfrm>
            <a:custGeom>
              <a:avLst/>
              <a:gdLst>
                <a:gd name="T0" fmla="*/ 0 w 41"/>
                <a:gd name="T1" fmla="*/ 31 h 40"/>
                <a:gd name="T2" fmla="*/ 7 w 41"/>
                <a:gd name="T3" fmla="*/ 19 h 40"/>
                <a:gd name="T4" fmla="*/ 3 w 41"/>
                <a:gd name="T5" fmla="*/ 5 h 40"/>
                <a:gd name="T6" fmla="*/ 17 w 41"/>
                <a:gd name="T7" fmla="*/ 10 h 40"/>
                <a:gd name="T8" fmla="*/ 26 w 41"/>
                <a:gd name="T9" fmla="*/ 0 h 40"/>
                <a:gd name="T10" fmla="*/ 29 w 41"/>
                <a:gd name="T11" fmla="*/ 14 h 40"/>
                <a:gd name="T12" fmla="*/ 41 w 41"/>
                <a:gd name="T13" fmla="*/ 21 h 40"/>
                <a:gd name="T14" fmla="*/ 26 w 41"/>
                <a:gd name="T15" fmla="*/ 26 h 40"/>
                <a:gd name="T16" fmla="*/ 24 w 41"/>
                <a:gd name="T17" fmla="*/ 40 h 40"/>
                <a:gd name="T18" fmla="*/ 14 w 41"/>
                <a:gd name="T19" fmla="*/ 29 h 40"/>
                <a:gd name="T20" fmla="*/ 0 w 41"/>
                <a:gd name="T21" fmla="*/ 3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0" y="31"/>
                  </a:moveTo>
                  <a:lnTo>
                    <a:pt x="7" y="19"/>
                  </a:lnTo>
                  <a:lnTo>
                    <a:pt x="3" y="5"/>
                  </a:lnTo>
                  <a:lnTo>
                    <a:pt x="17" y="10"/>
                  </a:lnTo>
                  <a:lnTo>
                    <a:pt x="26" y="0"/>
                  </a:lnTo>
                  <a:lnTo>
                    <a:pt x="29" y="14"/>
                  </a:lnTo>
                  <a:lnTo>
                    <a:pt x="41" y="21"/>
                  </a:lnTo>
                  <a:lnTo>
                    <a:pt x="26" y="26"/>
                  </a:lnTo>
                  <a:lnTo>
                    <a:pt x="24" y="40"/>
                  </a:lnTo>
                  <a:lnTo>
                    <a:pt x="14" y="29"/>
                  </a:ln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8" name="Freeform 740">
              <a:extLst>
                <a:ext uri="{FF2B5EF4-FFF2-40B4-BE49-F238E27FC236}">
                  <a16:creationId xmlns:a16="http://schemas.microsoft.com/office/drawing/2014/main" id="{5A35A213-6705-46F0-8509-915692B4F01A}"/>
                </a:ext>
              </a:extLst>
            </p:cNvPr>
            <p:cNvSpPr>
              <a:spLocks/>
            </p:cNvSpPr>
            <p:nvPr/>
          </p:nvSpPr>
          <p:spPr bwMode="auto">
            <a:xfrm>
              <a:off x="5612" y="2136"/>
              <a:ext cx="41" cy="38"/>
            </a:xfrm>
            <a:custGeom>
              <a:avLst/>
              <a:gdLst>
                <a:gd name="T0" fmla="*/ 0 w 41"/>
                <a:gd name="T1" fmla="*/ 28 h 38"/>
                <a:gd name="T2" fmla="*/ 10 w 41"/>
                <a:gd name="T3" fmla="*/ 16 h 38"/>
                <a:gd name="T4" fmla="*/ 2 w 41"/>
                <a:gd name="T5" fmla="*/ 5 h 38"/>
                <a:gd name="T6" fmla="*/ 17 w 41"/>
                <a:gd name="T7" fmla="*/ 7 h 38"/>
                <a:gd name="T8" fmla="*/ 29 w 41"/>
                <a:gd name="T9" fmla="*/ 0 h 38"/>
                <a:gd name="T10" fmla="*/ 29 w 41"/>
                <a:gd name="T11" fmla="*/ 14 h 38"/>
                <a:gd name="T12" fmla="*/ 41 w 41"/>
                <a:gd name="T13" fmla="*/ 21 h 38"/>
                <a:gd name="T14" fmla="*/ 26 w 41"/>
                <a:gd name="T15" fmla="*/ 26 h 38"/>
                <a:gd name="T16" fmla="*/ 24 w 41"/>
                <a:gd name="T17" fmla="*/ 38 h 38"/>
                <a:gd name="T18" fmla="*/ 14 w 41"/>
                <a:gd name="T19" fmla="*/ 28 h 38"/>
                <a:gd name="T20" fmla="*/ 0 w 41"/>
                <a:gd name="T21" fmla="*/ 2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0" y="28"/>
                  </a:moveTo>
                  <a:lnTo>
                    <a:pt x="10" y="16"/>
                  </a:lnTo>
                  <a:lnTo>
                    <a:pt x="2" y="5"/>
                  </a:lnTo>
                  <a:lnTo>
                    <a:pt x="17" y="7"/>
                  </a:lnTo>
                  <a:lnTo>
                    <a:pt x="29" y="0"/>
                  </a:lnTo>
                  <a:lnTo>
                    <a:pt x="29" y="14"/>
                  </a:lnTo>
                  <a:lnTo>
                    <a:pt x="41" y="21"/>
                  </a:lnTo>
                  <a:lnTo>
                    <a:pt x="26" y="26"/>
                  </a:lnTo>
                  <a:lnTo>
                    <a:pt x="24" y="38"/>
                  </a:lnTo>
                  <a:lnTo>
                    <a:pt x="14" y="28"/>
                  </a:lnTo>
                  <a:lnTo>
                    <a:pt x="0"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79" name="Freeform 741">
              <a:extLst>
                <a:ext uri="{FF2B5EF4-FFF2-40B4-BE49-F238E27FC236}">
                  <a16:creationId xmlns:a16="http://schemas.microsoft.com/office/drawing/2014/main" id="{8FEA826B-F3F3-47A2-A860-F28C0D881198}"/>
                </a:ext>
              </a:extLst>
            </p:cNvPr>
            <p:cNvSpPr>
              <a:spLocks/>
            </p:cNvSpPr>
            <p:nvPr/>
          </p:nvSpPr>
          <p:spPr bwMode="auto">
            <a:xfrm>
              <a:off x="5624" y="2576"/>
              <a:ext cx="38" cy="40"/>
            </a:xfrm>
            <a:custGeom>
              <a:avLst/>
              <a:gdLst>
                <a:gd name="T0" fmla="*/ 19 w 38"/>
                <a:gd name="T1" fmla="*/ 40 h 40"/>
                <a:gd name="T2" fmla="*/ 12 w 38"/>
                <a:gd name="T3" fmla="*/ 26 h 40"/>
                <a:gd name="T4" fmla="*/ 0 w 38"/>
                <a:gd name="T5" fmla="*/ 24 h 40"/>
                <a:gd name="T6" fmla="*/ 9 w 38"/>
                <a:gd name="T7" fmla="*/ 14 h 40"/>
                <a:gd name="T8" fmla="*/ 7 w 38"/>
                <a:gd name="T9" fmla="*/ 0 h 40"/>
                <a:gd name="T10" fmla="*/ 19 w 38"/>
                <a:gd name="T11" fmla="*/ 7 h 40"/>
                <a:gd name="T12" fmla="*/ 33 w 38"/>
                <a:gd name="T13" fmla="*/ 2 h 40"/>
                <a:gd name="T14" fmla="*/ 29 w 38"/>
                <a:gd name="T15" fmla="*/ 14 h 40"/>
                <a:gd name="T16" fmla="*/ 38 w 38"/>
                <a:gd name="T17" fmla="*/ 26 h 40"/>
                <a:gd name="T18" fmla="*/ 26 w 38"/>
                <a:gd name="T19" fmla="*/ 26 h 40"/>
                <a:gd name="T20" fmla="*/ 19 w 38"/>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40">
                  <a:moveTo>
                    <a:pt x="19" y="40"/>
                  </a:moveTo>
                  <a:lnTo>
                    <a:pt x="12" y="26"/>
                  </a:lnTo>
                  <a:lnTo>
                    <a:pt x="0" y="24"/>
                  </a:lnTo>
                  <a:lnTo>
                    <a:pt x="9" y="14"/>
                  </a:lnTo>
                  <a:lnTo>
                    <a:pt x="7" y="0"/>
                  </a:lnTo>
                  <a:lnTo>
                    <a:pt x="19" y="7"/>
                  </a:lnTo>
                  <a:lnTo>
                    <a:pt x="33" y="2"/>
                  </a:lnTo>
                  <a:lnTo>
                    <a:pt x="29" y="14"/>
                  </a:lnTo>
                  <a:lnTo>
                    <a:pt x="38" y="26"/>
                  </a:lnTo>
                  <a:lnTo>
                    <a:pt x="26" y="26"/>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0" name="Freeform 742">
              <a:extLst>
                <a:ext uri="{FF2B5EF4-FFF2-40B4-BE49-F238E27FC236}">
                  <a16:creationId xmlns:a16="http://schemas.microsoft.com/office/drawing/2014/main" id="{37EBD23B-86BC-4811-915D-A0910684C585}"/>
                </a:ext>
              </a:extLst>
            </p:cNvPr>
            <p:cNvSpPr>
              <a:spLocks/>
            </p:cNvSpPr>
            <p:nvPr/>
          </p:nvSpPr>
          <p:spPr bwMode="auto">
            <a:xfrm>
              <a:off x="5330" y="2519"/>
              <a:ext cx="41" cy="38"/>
            </a:xfrm>
            <a:custGeom>
              <a:avLst/>
              <a:gdLst>
                <a:gd name="T0" fmla="*/ 19 w 41"/>
                <a:gd name="T1" fmla="*/ 38 h 38"/>
                <a:gd name="T2" fmla="*/ 15 w 41"/>
                <a:gd name="T3" fmla="*/ 26 h 38"/>
                <a:gd name="T4" fmla="*/ 0 w 41"/>
                <a:gd name="T5" fmla="*/ 24 h 38"/>
                <a:gd name="T6" fmla="*/ 10 w 41"/>
                <a:gd name="T7" fmla="*/ 14 h 38"/>
                <a:gd name="T8" fmla="*/ 7 w 41"/>
                <a:gd name="T9" fmla="*/ 0 h 38"/>
                <a:gd name="T10" fmla="*/ 22 w 41"/>
                <a:gd name="T11" fmla="*/ 7 h 38"/>
                <a:gd name="T12" fmla="*/ 34 w 41"/>
                <a:gd name="T13" fmla="*/ 0 h 38"/>
                <a:gd name="T14" fmla="*/ 31 w 41"/>
                <a:gd name="T15" fmla="*/ 14 h 38"/>
                <a:gd name="T16" fmla="*/ 41 w 41"/>
                <a:gd name="T17" fmla="*/ 26 h 38"/>
                <a:gd name="T18" fmla="*/ 27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5" y="26"/>
                  </a:lnTo>
                  <a:lnTo>
                    <a:pt x="0" y="24"/>
                  </a:lnTo>
                  <a:lnTo>
                    <a:pt x="10" y="14"/>
                  </a:lnTo>
                  <a:lnTo>
                    <a:pt x="7" y="0"/>
                  </a:lnTo>
                  <a:lnTo>
                    <a:pt x="22" y="7"/>
                  </a:lnTo>
                  <a:lnTo>
                    <a:pt x="34" y="0"/>
                  </a:lnTo>
                  <a:lnTo>
                    <a:pt x="31" y="14"/>
                  </a:lnTo>
                  <a:lnTo>
                    <a:pt x="41" y="26"/>
                  </a:lnTo>
                  <a:lnTo>
                    <a:pt x="27"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1" name="Freeform 743">
              <a:extLst>
                <a:ext uri="{FF2B5EF4-FFF2-40B4-BE49-F238E27FC236}">
                  <a16:creationId xmlns:a16="http://schemas.microsoft.com/office/drawing/2014/main" id="{F37804B5-32FA-4DEB-B0D6-4C72043E86F7}"/>
                </a:ext>
              </a:extLst>
            </p:cNvPr>
            <p:cNvSpPr>
              <a:spLocks/>
            </p:cNvSpPr>
            <p:nvPr/>
          </p:nvSpPr>
          <p:spPr bwMode="auto">
            <a:xfrm>
              <a:off x="5201" y="2961"/>
              <a:ext cx="41" cy="38"/>
            </a:xfrm>
            <a:custGeom>
              <a:avLst/>
              <a:gdLst>
                <a:gd name="T0" fmla="*/ 22 w 41"/>
                <a:gd name="T1" fmla="*/ 38 h 38"/>
                <a:gd name="T2" fmla="*/ 15 w 41"/>
                <a:gd name="T3" fmla="*/ 26 h 38"/>
                <a:gd name="T4" fmla="*/ 0 w 41"/>
                <a:gd name="T5" fmla="*/ 22 h 38"/>
                <a:gd name="T6" fmla="*/ 12 w 41"/>
                <a:gd name="T7" fmla="*/ 15 h 38"/>
                <a:gd name="T8" fmla="*/ 10 w 41"/>
                <a:gd name="T9" fmla="*/ 0 h 38"/>
                <a:gd name="T10" fmla="*/ 22 w 41"/>
                <a:gd name="T11" fmla="*/ 7 h 38"/>
                <a:gd name="T12" fmla="*/ 36 w 41"/>
                <a:gd name="T13" fmla="*/ 0 h 38"/>
                <a:gd name="T14" fmla="*/ 31 w 41"/>
                <a:gd name="T15" fmla="*/ 15 h 38"/>
                <a:gd name="T16" fmla="*/ 41 w 41"/>
                <a:gd name="T17" fmla="*/ 24 h 38"/>
                <a:gd name="T18" fmla="*/ 29 w 41"/>
                <a:gd name="T19" fmla="*/ 26 h 38"/>
                <a:gd name="T20" fmla="*/ 22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22" y="38"/>
                  </a:moveTo>
                  <a:lnTo>
                    <a:pt x="15" y="26"/>
                  </a:lnTo>
                  <a:lnTo>
                    <a:pt x="0" y="22"/>
                  </a:lnTo>
                  <a:lnTo>
                    <a:pt x="12" y="15"/>
                  </a:lnTo>
                  <a:lnTo>
                    <a:pt x="10" y="0"/>
                  </a:lnTo>
                  <a:lnTo>
                    <a:pt x="22" y="7"/>
                  </a:lnTo>
                  <a:lnTo>
                    <a:pt x="36" y="0"/>
                  </a:lnTo>
                  <a:lnTo>
                    <a:pt x="31" y="15"/>
                  </a:lnTo>
                  <a:lnTo>
                    <a:pt x="41" y="24"/>
                  </a:lnTo>
                  <a:lnTo>
                    <a:pt x="29" y="26"/>
                  </a:lnTo>
                  <a:lnTo>
                    <a:pt x="22"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2" name="Freeform 744">
              <a:extLst>
                <a:ext uri="{FF2B5EF4-FFF2-40B4-BE49-F238E27FC236}">
                  <a16:creationId xmlns:a16="http://schemas.microsoft.com/office/drawing/2014/main" id="{9B395B6D-A544-455A-A5DB-250EAEB721A4}"/>
                </a:ext>
              </a:extLst>
            </p:cNvPr>
            <p:cNvSpPr>
              <a:spLocks/>
            </p:cNvSpPr>
            <p:nvPr/>
          </p:nvSpPr>
          <p:spPr bwMode="auto">
            <a:xfrm>
              <a:off x="6004" y="2414"/>
              <a:ext cx="40" cy="41"/>
            </a:xfrm>
            <a:custGeom>
              <a:avLst/>
              <a:gdLst>
                <a:gd name="T0" fmla="*/ 21 w 40"/>
                <a:gd name="T1" fmla="*/ 41 h 41"/>
                <a:gd name="T2" fmla="*/ 14 w 40"/>
                <a:gd name="T3" fmla="*/ 26 h 41"/>
                <a:gd name="T4" fmla="*/ 0 w 40"/>
                <a:gd name="T5" fmla="*/ 24 h 41"/>
                <a:gd name="T6" fmla="*/ 11 w 40"/>
                <a:gd name="T7" fmla="*/ 14 h 41"/>
                <a:gd name="T8" fmla="*/ 9 w 40"/>
                <a:gd name="T9" fmla="*/ 0 h 41"/>
                <a:gd name="T10" fmla="*/ 21 w 40"/>
                <a:gd name="T11" fmla="*/ 7 h 41"/>
                <a:gd name="T12" fmla="*/ 35 w 40"/>
                <a:gd name="T13" fmla="*/ 3 h 41"/>
                <a:gd name="T14" fmla="*/ 31 w 40"/>
                <a:gd name="T15" fmla="*/ 17 h 41"/>
                <a:gd name="T16" fmla="*/ 40 w 40"/>
                <a:gd name="T17" fmla="*/ 26 h 41"/>
                <a:gd name="T18" fmla="*/ 26 w 40"/>
                <a:gd name="T19" fmla="*/ 29 h 41"/>
                <a:gd name="T20" fmla="*/ 21 w 40"/>
                <a:gd name="T2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1">
                  <a:moveTo>
                    <a:pt x="21" y="41"/>
                  </a:moveTo>
                  <a:lnTo>
                    <a:pt x="14" y="26"/>
                  </a:lnTo>
                  <a:lnTo>
                    <a:pt x="0" y="24"/>
                  </a:lnTo>
                  <a:lnTo>
                    <a:pt x="11" y="14"/>
                  </a:lnTo>
                  <a:lnTo>
                    <a:pt x="9" y="0"/>
                  </a:lnTo>
                  <a:lnTo>
                    <a:pt x="21" y="7"/>
                  </a:lnTo>
                  <a:lnTo>
                    <a:pt x="35" y="3"/>
                  </a:lnTo>
                  <a:lnTo>
                    <a:pt x="31" y="17"/>
                  </a:lnTo>
                  <a:lnTo>
                    <a:pt x="40" y="26"/>
                  </a:lnTo>
                  <a:lnTo>
                    <a:pt x="26" y="29"/>
                  </a:lnTo>
                  <a:lnTo>
                    <a:pt x="21" y="41"/>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3" name="Freeform 745">
              <a:extLst>
                <a:ext uri="{FF2B5EF4-FFF2-40B4-BE49-F238E27FC236}">
                  <a16:creationId xmlns:a16="http://schemas.microsoft.com/office/drawing/2014/main" id="{DD0D430E-C554-490A-88AD-260905D2E7F2}"/>
                </a:ext>
              </a:extLst>
            </p:cNvPr>
            <p:cNvSpPr>
              <a:spLocks/>
            </p:cNvSpPr>
            <p:nvPr/>
          </p:nvSpPr>
          <p:spPr bwMode="auto">
            <a:xfrm>
              <a:off x="5588" y="1662"/>
              <a:ext cx="41" cy="39"/>
            </a:xfrm>
            <a:custGeom>
              <a:avLst/>
              <a:gdLst>
                <a:gd name="T0" fmla="*/ 19 w 41"/>
                <a:gd name="T1" fmla="*/ 39 h 39"/>
                <a:gd name="T2" fmla="*/ 14 w 41"/>
                <a:gd name="T3" fmla="*/ 27 h 39"/>
                <a:gd name="T4" fmla="*/ 0 w 41"/>
                <a:gd name="T5" fmla="*/ 24 h 39"/>
                <a:gd name="T6" fmla="*/ 10 w 41"/>
                <a:gd name="T7" fmla="*/ 15 h 39"/>
                <a:gd name="T8" fmla="*/ 10 w 41"/>
                <a:gd name="T9" fmla="*/ 0 h 39"/>
                <a:gd name="T10" fmla="*/ 22 w 41"/>
                <a:gd name="T11" fmla="*/ 8 h 39"/>
                <a:gd name="T12" fmla="*/ 34 w 41"/>
                <a:gd name="T13" fmla="*/ 0 h 39"/>
                <a:gd name="T14" fmla="*/ 31 w 41"/>
                <a:gd name="T15" fmla="*/ 15 h 39"/>
                <a:gd name="T16" fmla="*/ 41 w 41"/>
                <a:gd name="T17" fmla="*/ 24 h 39"/>
                <a:gd name="T18" fmla="*/ 26 w 41"/>
                <a:gd name="T19" fmla="*/ 27 h 39"/>
                <a:gd name="T20" fmla="*/ 19 w 41"/>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9">
                  <a:moveTo>
                    <a:pt x="19" y="39"/>
                  </a:moveTo>
                  <a:lnTo>
                    <a:pt x="14" y="27"/>
                  </a:lnTo>
                  <a:lnTo>
                    <a:pt x="0" y="24"/>
                  </a:lnTo>
                  <a:lnTo>
                    <a:pt x="10" y="15"/>
                  </a:lnTo>
                  <a:lnTo>
                    <a:pt x="10" y="0"/>
                  </a:lnTo>
                  <a:lnTo>
                    <a:pt x="22" y="8"/>
                  </a:lnTo>
                  <a:lnTo>
                    <a:pt x="34" y="0"/>
                  </a:lnTo>
                  <a:lnTo>
                    <a:pt x="31" y="15"/>
                  </a:lnTo>
                  <a:lnTo>
                    <a:pt x="41" y="24"/>
                  </a:lnTo>
                  <a:lnTo>
                    <a:pt x="26" y="27"/>
                  </a:lnTo>
                  <a:lnTo>
                    <a:pt x="19" y="39"/>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4" name="Freeform 746">
              <a:extLst>
                <a:ext uri="{FF2B5EF4-FFF2-40B4-BE49-F238E27FC236}">
                  <a16:creationId xmlns:a16="http://schemas.microsoft.com/office/drawing/2014/main" id="{D1961ED4-F49B-4A49-8476-DE863BB6CA84}"/>
                </a:ext>
              </a:extLst>
            </p:cNvPr>
            <p:cNvSpPr>
              <a:spLocks/>
            </p:cNvSpPr>
            <p:nvPr/>
          </p:nvSpPr>
          <p:spPr bwMode="auto">
            <a:xfrm>
              <a:off x="5753" y="1339"/>
              <a:ext cx="40" cy="38"/>
            </a:xfrm>
            <a:custGeom>
              <a:avLst/>
              <a:gdLst>
                <a:gd name="T0" fmla="*/ 21 w 40"/>
                <a:gd name="T1" fmla="*/ 38 h 38"/>
                <a:gd name="T2" fmla="*/ 14 w 40"/>
                <a:gd name="T3" fmla="*/ 26 h 38"/>
                <a:gd name="T4" fmla="*/ 0 w 40"/>
                <a:gd name="T5" fmla="*/ 24 h 38"/>
                <a:gd name="T6" fmla="*/ 12 w 40"/>
                <a:gd name="T7" fmla="*/ 14 h 38"/>
                <a:gd name="T8" fmla="*/ 9 w 40"/>
                <a:gd name="T9" fmla="*/ 0 h 38"/>
                <a:gd name="T10" fmla="*/ 21 w 40"/>
                <a:gd name="T11" fmla="*/ 7 h 38"/>
                <a:gd name="T12" fmla="*/ 36 w 40"/>
                <a:gd name="T13" fmla="*/ 2 h 38"/>
                <a:gd name="T14" fmla="*/ 31 w 40"/>
                <a:gd name="T15" fmla="*/ 14 h 38"/>
                <a:gd name="T16" fmla="*/ 40 w 40"/>
                <a:gd name="T17" fmla="*/ 26 h 38"/>
                <a:gd name="T18" fmla="*/ 26 w 40"/>
                <a:gd name="T19" fmla="*/ 26 h 38"/>
                <a:gd name="T20" fmla="*/ 21 w 40"/>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8">
                  <a:moveTo>
                    <a:pt x="21" y="38"/>
                  </a:moveTo>
                  <a:lnTo>
                    <a:pt x="14" y="26"/>
                  </a:lnTo>
                  <a:lnTo>
                    <a:pt x="0" y="24"/>
                  </a:lnTo>
                  <a:lnTo>
                    <a:pt x="12" y="14"/>
                  </a:lnTo>
                  <a:lnTo>
                    <a:pt x="9" y="0"/>
                  </a:lnTo>
                  <a:lnTo>
                    <a:pt x="21" y="7"/>
                  </a:lnTo>
                  <a:lnTo>
                    <a:pt x="36" y="2"/>
                  </a:lnTo>
                  <a:lnTo>
                    <a:pt x="31" y="14"/>
                  </a:lnTo>
                  <a:lnTo>
                    <a:pt x="40" y="26"/>
                  </a:lnTo>
                  <a:lnTo>
                    <a:pt x="26" y="26"/>
                  </a:lnTo>
                  <a:lnTo>
                    <a:pt x="21"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5" name="Freeform 747">
              <a:extLst>
                <a:ext uri="{FF2B5EF4-FFF2-40B4-BE49-F238E27FC236}">
                  <a16:creationId xmlns:a16="http://schemas.microsoft.com/office/drawing/2014/main" id="{C9814A9E-3CF3-48F5-A3FA-69F971F4FF8E}"/>
                </a:ext>
              </a:extLst>
            </p:cNvPr>
            <p:cNvSpPr>
              <a:spLocks/>
            </p:cNvSpPr>
            <p:nvPr/>
          </p:nvSpPr>
          <p:spPr bwMode="auto">
            <a:xfrm>
              <a:off x="5696" y="982"/>
              <a:ext cx="40" cy="38"/>
            </a:xfrm>
            <a:custGeom>
              <a:avLst/>
              <a:gdLst>
                <a:gd name="T0" fmla="*/ 19 w 40"/>
                <a:gd name="T1" fmla="*/ 38 h 38"/>
                <a:gd name="T2" fmla="*/ 14 w 40"/>
                <a:gd name="T3" fmla="*/ 26 h 38"/>
                <a:gd name="T4" fmla="*/ 0 w 40"/>
                <a:gd name="T5" fmla="*/ 24 h 38"/>
                <a:gd name="T6" fmla="*/ 11 w 40"/>
                <a:gd name="T7" fmla="*/ 14 h 38"/>
                <a:gd name="T8" fmla="*/ 9 w 40"/>
                <a:gd name="T9" fmla="*/ 0 h 38"/>
                <a:gd name="T10" fmla="*/ 21 w 40"/>
                <a:gd name="T11" fmla="*/ 7 h 38"/>
                <a:gd name="T12" fmla="*/ 33 w 40"/>
                <a:gd name="T13" fmla="*/ 0 h 38"/>
                <a:gd name="T14" fmla="*/ 31 w 40"/>
                <a:gd name="T15" fmla="*/ 14 h 38"/>
                <a:gd name="T16" fmla="*/ 40 w 40"/>
                <a:gd name="T17" fmla="*/ 26 h 38"/>
                <a:gd name="T18" fmla="*/ 26 w 40"/>
                <a:gd name="T19" fmla="*/ 26 h 38"/>
                <a:gd name="T20" fmla="*/ 19 w 40"/>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8">
                  <a:moveTo>
                    <a:pt x="19" y="38"/>
                  </a:moveTo>
                  <a:lnTo>
                    <a:pt x="14" y="26"/>
                  </a:lnTo>
                  <a:lnTo>
                    <a:pt x="0" y="24"/>
                  </a:lnTo>
                  <a:lnTo>
                    <a:pt x="11" y="14"/>
                  </a:lnTo>
                  <a:lnTo>
                    <a:pt x="9" y="0"/>
                  </a:lnTo>
                  <a:lnTo>
                    <a:pt x="21" y="7"/>
                  </a:lnTo>
                  <a:lnTo>
                    <a:pt x="33" y="0"/>
                  </a:lnTo>
                  <a:lnTo>
                    <a:pt x="31" y="14"/>
                  </a:lnTo>
                  <a:lnTo>
                    <a:pt x="40"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6" name="Freeform 748">
              <a:extLst>
                <a:ext uri="{FF2B5EF4-FFF2-40B4-BE49-F238E27FC236}">
                  <a16:creationId xmlns:a16="http://schemas.microsoft.com/office/drawing/2014/main" id="{BFDAC44E-6340-4600-B5EC-FCAB4AD7F74E}"/>
                </a:ext>
              </a:extLst>
            </p:cNvPr>
            <p:cNvSpPr>
              <a:spLocks/>
            </p:cNvSpPr>
            <p:nvPr/>
          </p:nvSpPr>
          <p:spPr bwMode="auto">
            <a:xfrm>
              <a:off x="5643" y="1232"/>
              <a:ext cx="41" cy="38"/>
            </a:xfrm>
            <a:custGeom>
              <a:avLst/>
              <a:gdLst>
                <a:gd name="T0" fmla="*/ 19 w 41"/>
                <a:gd name="T1" fmla="*/ 38 h 38"/>
                <a:gd name="T2" fmla="*/ 12 w 41"/>
                <a:gd name="T3" fmla="*/ 26 h 38"/>
                <a:gd name="T4" fmla="*/ 0 w 41"/>
                <a:gd name="T5" fmla="*/ 24 h 38"/>
                <a:gd name="T6" fmla="*/ 10 w 41"/>
                <a:gd name="T7" fmla="*/ 14 h 38"/>
                <a:gd name="T8" fmla="*/ 7 w 41"/>
                <a:gd name="T9" fmla="*/ 0 h 38"/>
                <a:gd name="T10" fmla="*/ 19 w 41"/>
                <a:gd name="T11" fmla="*/ 7 h 38"/>
                <a:gd name="T12" fmla="*/ 33 w 41"/>
                <a:gd name="T13" fmla="*/ 0 h 38"/>
                <a:gd name="T14" fmla="*/ 29 w 41"/>
                <a:gd name="T15" fmla="*/ 14 h 38"/>
                <a:gd name="T16" fmla="*/ 41 w 41"/>
                <a:gd name="T17" fmla="*/ 26 h 38"/>
                <a:gd name="T18" fmla="*/ 26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2" y="26"/>
                  </a:lnTo>
                  <a:lnTo>
                    <a:pt x="0" y="24"/>
                  </a:lnTo>
                  <a:lnTo>
                    <a:pt x="10" y="14"/>
                  </a:lnTo>
                  <a:lnTo>
                    <a:pt x="7" y="0"/>
                  </a:lnTo>
                  <a:lnTo>
                    <a:pt x="19" y="7"/>
                  </a:lnTo>
                  <a:lnTo>
                    <a:pt x="33" y="0"/>
                  </a:lnTo>
                  <a:lnTo>
                    <a:pt x="29" y="14"/>
                  </a:lnTo>
                  <a:lnTo>
                    <a:pt x="41" y="26"/>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7" name="Freeform 749">
              <a:extLst>
                <a:ext uri="{FF2B5EF4-FFF2-40B4-BE49-F238E27FC236}">
                  <a16:creationId xmlns:a16="http://schemas.microsoft.com/office/drawing/2014/main" id="{A6900B7D-0E21-4893-8855-F66416663637}"/>
                </a:ext>
              </a:extLst>
            </p:cNvPr>
            <p:cNvSpPr>
              <a:spLocks/>
            </p:cNvSpPr>
            <p:nvPr/>
          </p:nvSpPr>
          <p:spPr bwMode="auto">
            <a:xfrm>
              <a:off x="5715" y="1408"/>
              <a:ext cx="40" cy="40"/>
            </a:xfrm>
            <a:custGeom>
              <a:avLst/>
              <a:gdLst>
                <a:gd name="T0" fmla="*/ 19 w 40"/>
                <a:gd name="T1" fmla="*/ 40 h 40"/>
                <a:gd name="T2" fmla="*/ 14 w 40"/>
                <a:gd name="T3" fmla="*/ 26 h 40"/>
                <a:gd name="T4" fmla="*/ 0 w 40"/>
                <a:gd name="T5" fmla="*/ 24 h 40"/>
                <a:gd name="T6" fmla="*/ 12 w 40"/>
                <a:gd name="T7" fmla="*/ 14 h 40"/>
                <a:gd name="T8" fmla="*/ 9 w 40"/>
                <a:gd name="T9" fmla="*/ 0 h 40"/>
                <a:gd name="T10" fmla="*/ 21 w 40"/>
                <a:gd name="T11" fmla="*/ 7 h 40"/>
                <a:gd name="T12" fmla="*/ 33 w 40"/>
                <a:gd name="T13" fmla="*/ 2 h 40"/>
                <a:gd name="T14" fmla="*/ 31 w 40"/>
                <a:gd name="T15" fmla="*/ 14 h 40"/>
                <a:gd name="T16" fmla="*/ 40 w 40"/>
                <a:gd name="T17" fmla="*/ 26 h 40"/>
                <a:gd name="T18" fmla="*/ 26 w 40"/>
                <a:gd name="T19" fmla="*/ 26 h 40"/>
                <a:gd name="T20" fmla="*/ 19 w 40"/>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40">
                  <a:moveTo>
                    <a:pt x="19" y="40"/>
                  </a:moveTo>
                  <a:lnTo>
                    <a:pt x="14" y="26"/>
                  </a:lnTo>
                  <a:lnTo>
                    <a:pt x="0" y="24"/>
                  </a:lnTo>
                  <a:lnTo>
                    <a:pt x="12" y="14"/>
                  </a:lnTo>
                  <a:lnTo>
                    <a:pt x="9" y="0"/>
                  </a:lnTo>
                  <a:lnTo>
                    <a:pt x="21" y="7"/>
                  </a:lnTo>
                  <a:lnTo>
                    <a:pt x="33" y="2"/>
                  </a:lnTo>
                  <a:lnTo>
                    <a:pt x="31" y="14"/>
                  </a:lnTo>
                  <a:lnTo>
                    <a:pt x="40" y="26"/>
                  </a:lnTo>
                  <a:lnTo>
                    <a:pt x="26" y="26"/>
                  </a:lnTo>
                  <a:lnTo>
                    <a:pt x="19"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8" name="Freeform 750">
              <a:extLst>
                <a:ext uri="{FF2B5EF4-FFF2-40B4-BE49-F238E27FC236}">
                  <a16:creationId xmlns:a16="http://schemas.microsoft.com/office/drawing/2014/main" id="{D0455F0E-5780-4B48-BC1F-275D5A3D3D65}"/>
                </a:ext>
              </a:extLst>
            </p:cNvPr>
            <p:cNvSpPr>
              <a:spLocks/>
            </p:cNvSpPr>
            <p:nvPr/>
          </p:nvSpPr>
          <p:spPr bwMode="auto">
            <a:xfrm>
              <a:off x="5934" y="1827"/>
              <a:ext cx="41" cy="40"/>
            </a:xfrm>
            <a:custGeom>
              <a:avLst/>
              <a:gdLst>
                <a:gd name="T0" fmla="*/ 22 w 41"/>
                <a:gd name="T1" fmla="*/ 40 h 40"/>
                <a:gd name="T2" fmla="*/ 15 w 41"/>
                <a:gd name="T3" fmla="*/ 26 h 40"/>
                <a:gd name="T4" fmla="*/ 0 w 41"/>
                <a:gd name="T5" fmla="*/ 23 h 40"/>
                <a:gd name="T6" fmla="*/ 12 w 41"/>
                <a:gd name="T7" fmla="*/ 14 h 40"/>
                <a:gd name="T8" fmla="*/ 10 w 41"/>
                <a:gd name="T9" fmla="*/ 0 h 40"/>
                <a:gd name="T10" fmla="*/ 22 w 41"/>
                <a:gd name="T11" fmla="*/ 7 h 40"/>
                <a:gd name="T12" fmla="*/ 36 w 41"/>
                <a:gd name="T13" fmla="*/ 2 h 40"/>
                <a:gd name="T14" fmla="*/ 31 w 41"/>
                <a:gd name="T15" fmla="*/ 16 h 40"/>
                <a:gd name="T16" fmla="*/ 41 w 41"/>
                <a:gd name="T17" fmla="*/ 26 h 40"/>
                <a:gd name="T18" fmla="*/ 27 w 41"/>
                <a:gd name="T19" fmla="*/ 26 h 40"/>
                <a:gd name="T20" fmla="*/ 22 w 41"/>
                <a:gd name="T2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40">
                  <a:moveTo>
                    <a:pt x="22" y="40"/>
                  </a:moveTo>
                  <a:lnTo>
                    <a:pt x="15" y="26"/>
                  </a:lnTo>
                  <a:lnTo>
                    <a:pt x="0" y="23"/>
                  </a:lnTo>
                  <a:lnTo>
                    <a:pt x="12" y="14"/>
                  </a:lnTo>
                  <a:lnTo>
                    <a:pt x="10" y="0"/>
                  </a:lnTo>
                  <a:lnTo>
                    <a:pt x="22" y="7"/>
                  </a:lnTo>
                  <a:lnTo>
                    <a:pt x="36" y="2"/>
                  </a:lnTo>
                  <a:lnTo>
                    <a:pt x="31" y="16"/>
                  </a:lnTo>
                  <a:lnTo>
                    <a:pt x="41" y="26"/>
                  </a:lnTo>
                  <a:lnTo>
                    <a:pt x="27" y="26"/>
                  </a:lnTo>
                  <a:lnTo>
                    <a:pt x="22" y="40"/>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89" name="Freeform 751">
              <a:extLst>
                <a:ext uri="{FF2B5EF4-FFF2-40B4-BE49-F238E27FC236}">
                  <a16:creationId xmlns:a16="http://schemas.microsoft.com/office/drawing/2014/main" id="{B5DE0037-8D16-4570-918F-A8A519FF25DC}"/>
                </a:ext>
              </a:extLst>
            </p:cNvPr>
            <p:cNvSpPr>
              <a:spLocks/>
            </p:cNvSpPr>
            <p:nvPr/>
          </p:nvSpPr>
          <p:spPr bwMode="auto">
            <a:xfrm>
              <a:off x="5970" y="2923"/>
              <a:ext cx="41" cy="38"/>
            </a:xfrm>
            <a:custGeom>
              <a:avLst/>
              <a:gdLst>
                <a:gd name="T0" fmla="*/ 19 w 41"/>
                <a:gd name="T1" fmla="*/ 38 h 38"/>
                <a:gd name="T2" fmla="*/ 14 w 41"/>
                <a:gd name="T3" fmla="*/ 24 h 38"/>
                <a:gd name="T4" fmla="*/ 0 w 41"/>
                <a:gd name="T5" fmla="*/ 22 h 38"/>
                <a:gd name="T6" fmla="*/ 10 w 41"/>
                <a:gd name="T7" fmla="*/ 12 h 38"/>
                <a:gd name="T8" fmla="*/ 10 w 41"/>
                <a:gd name="T9" fmla="*/ 0 h 38"/>
                <a:gd name="T10" fmla="*/ 22 w 41"/>
                <a:gd name="T11" fmla="*/ 7 h 38"/>
                <a:gd name="T12" fmla="*/ 34 w 41"/>
                <a:gd name="T13" fmla="*/ 0 h 38"/>
                <a:gd name="T14" fmla="*/ 31 w 41"/>
                <a:gd name="T15" fmla="*/ 14 h 38"/>
                <a:gd name="T16" fmla="*/ 41 w 41"/>
                <a:gd name="T17" fmla="*/ 24 h 38"/>
                <a:gd name="T18" fmla="*/ 26 w 41"/>
                <a:gd name="T19" fmla="*/ 26 h 38"/>
                <a:gd name="T20" fmla="*/ 19 w 41"/>
                <a:gd name="T2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38">
                  <a:moveTo>
                    <a:pt x="19" y="38"/>
                  </a:moveTo>
                  <a:lnTo>
                    <a:pt x="14" y="24"/>
                  </a:lnTo>
                  <a:lnTo>
                    <a:pt x="0" y="22"/>
                  </a:lnTo>
                  <a:lnTo>
                    <a:pt x="10" y="12"/>
                  </a:lnTo>
                  <a:lnTo>
                    <a:pt x="10" y="0"/>
                  </a:lnTo>
                  <a:lnTo>
                    <a:pt x="22" y="7"/>
                  </a:lnTo>
                  <a:lnTo>
                    <a:pt x="34" y="0"/>
                  </a:lnTo>
                  <a:lnTo>
                    <a:pt x="31" y="14"/>
                  </a:lnTo>
                  <a:lnTo>
                    <a:pt x="41" y="24"/>
                  </a:lnTo>
                  <a:lnTo>
                    <a:pt x="26" y="26"/>
                  </a:lnTo>
                  <a:lnTo>
                    <a:pt x="19" y="38"/>
                  </a:ln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0" name="Oval 752">
              <a:extLst>
                <a:ext uri="{FF2B5EF4-FFF2-40B4-BE49-F238E27FC236}">
                  <a16:creationId xmlns:a16="http://schemas.microsoft.com/office/drawing/2014/main" id="{661F3DF1-BC0C-4F38-919D-A602CE876311}"/>
                </a:ext>
              </a:extLst>
            </p:cNvPr>
            <p:cNvSpPr>
              <a:spLocks noChangeArrowheads="1"/>
            </p:cNvSpPr>
            <p:nvPr/>
          </p:nvSpPr>
          <p:spPr bwMode="auto">
            <a:xfrm>
              <a:off x="5423" y="2281"/>
              <a:ext cx="24" cy="21"/>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1" name="Oval 753">
              <a:extLst>
                <a:ext uri="{FF2B5EF4-FFF2-40B4-BE49-F238E27FC236}">
                  <a16:creationId xmlns:a16="http://schemas.microsoft.com/office/drawing/2014/main" id="{DBD53743-09D3-415A-84CB-2A4E7EEBBCAF}"/>
                </a:ext>
              </a:extLst>
            </p:cNvPr>
            <p:cNvSpPr>
              <a:spLocks noChangeArrowheads="1"/>
            </p:cNvSpPr>
            <p:nvPr/>
          </p:nvSpPr>
          <p:spPr bwMode="auto">
            <a:xfrm>
              <a:off x="5507" y="2400"/>
              <a:ext cx="21"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2" name="Oval 754">
              <a:extLst>
                <a:ext uri="{FF2B5EF4-FFF2-40B4-BE49-F238E27FC236}">
                  <a16:creationId xmlns:a16="http://schemas.microsoft.com/office/drawing/2014/main" id="{8526A73D-1C8F-4891-A99F-08B488A185C9}"/>
                </a:ext>
              </a:extLst>
            </p:cNvPr>
            <p:cNvSpPr>
              <a:spLocks noChangeArrowheads="1"/>
            </p:cNvSpPr>
            <p:nvPr/>
          </p:nvSpPr>
          <p:spPr bwMode="auto">
            <a:xfrm>
              <a:off x="5309" y="2614"/>
              <a:ext cx="2" cy="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3" name="Oval 755">
              <a:extLst>
                <a:ext uri="{FF2B5EF4-FFF2-40B4-BE49-F238E27FC236}">
                  <a16:creationId xmlns:a16="http://schemas.microsoft.com/office/drawing/2014/main" id="{0392A72F-268F-42A1-8E00-31B3CC160D0A}"/>
                </a:ext>
              </a:extLst>
            </p:cNvPr>
            <p:cNvSpPr>
              <a:spLocks noChangeArrowheads="1"/>
            </p:cNvSpPr>
            <p:nvPr/>
          </p:nvSpPr>
          <p:spPr bwMode="auto">
            <a:xfrm>
              <a:off x="5516" y="2481"/>
              <a:ext cx="15" cy="1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4" name="Oval 756">
              <a:extLst>
                <a:ext uri="{FF2B5EF4-FFF2-40B4-BE49-F238E27FC236}">
                  <a16:creationId xmlns:a16="http://schemas.microsoft.com/office/drawing/2014/main" id="{4950A8A8-4E7C-4A5F-8495-4CFD809277A4}"/>
                </a:ext>
              </a:extLst>
            </p:cNvPr>
            <p:cNvSpPr>
              <a:spLocks noChangeArrowheads="1"/>
            </p:cNvSpPr>
            <p:nvPr/>
          </p:nvSpPr>
          <p:spPr bwMode="auto">
            <a:xfrm>
              <a:off x="5354" y="2702"/>
              <a:ext cx="14" cy="1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5" name="Oval 757">
              <a:extLst>
                <a:ext uri="{FF2B5EF4-FFF2-40B4-BE49-F238E27FC236}">
                  <a16:creationId xmlns:a16="http://schemas.microsoft.com/office/drawing/2014/main" id="{0CE8D831-BEF7-4AFB-B2C4-4B413E161121}"/>
                </a:ext>
              </a:extLst>
            </p:cNvPr>
            <p:cNvSpPr>
              <a:spLocks noChangeArrowheads="1"/>
            </p:cNvSpPr>
            <p:nvPr/>
          </p:nvSpPr>
          <p:spPr bwMode="auto">
            <a:xfrm>
              <a:off x="5254" y="2857"/>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6" name="Oval 758">
              <a:extLst>
                <a:ext uri="{FF2B5EF4-FFF2-40B4-BE49-F238E27FC236}">
                  <a16:creationId xmlns:a16="http://schemas.microsoft.com/office/drawing/2014/main" id="{A4F3C57B-A947-400C-8ABE-27C07B071CC3}"/>
                </a:ext>
              </a:extLst>
            </p:cNvPr>
            <p:cNvSpPr>
              <a:spLocks noChangeArrowheads="1"/>
            </p:cNvSpPr>
            <p:nvPr/>
          </p:nvSpPr>
          <p:spPr bwMode="auto">
            <a:xfrm>
              <a:off x="5786" y="258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7" name="Oval 759">
              <a:extLst>
                <a:ext uri="{FF2B5EF4-FFF2-40B4-BE49-F238E27FC236}">
                  <a16:creationId xmlns:a16="http://schemas.microsoft.com/office/drawing/2014/main" id="{8C90A8A9-86C9-45D1-806E-259EAE280FF0}"/>
                </a:ext>
              </a:extLst>
            </p:cNvPr>
            <p:cNvSpPr>
              <a:spLocks noChangeArrowheads="1"/>
            </p:cNvSpPr>
            <p:nvPr/>
          </p:nvSpPr>
          <p:spPr bwMode="auto">
            <a:xfrm>
              <a:off x="5624" y="2714"/>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8" name="Oval 760">
              <a:extLst>
                <a:ext uri="{FF2B5EF4-FFF2-40B4-BE49-F238E27FC236}">
                  <a16:creationId xmlns:a16="http://schemas.microsoft.com/office/drawing/2014/main" id="{4C36D6B5-EE7E-4549-AF3A-0B8E9E53924D}"/>
                </a:ext>
              </a:extLst>
            </p:cNvPr>
            <p:cNvSpPr>
              <a:spLocks noChangeArrowheads="1"/>
            </p:cNvSpPr>
            <p:nvPr/>
          </p:nvSpPr>
          <p:spPr bwMode="auto">
            <a:xfrm>
              <a:off x="5600" y="2902"/>
              <a:ext cx="17" cy="1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99" name="Oval 761">
              <a:extLst>
                <a:ext uri="{FF2B5EF4-FFF2-40B4-BE49-F238E27FC236}">
                  <a16:creationId xmlns:a16="http://schemas.microsoft.com/office/drawing/2014/main" id="{1937D0EF-F9EF-46D9-8AF9-4664BEAEFB2E}"/>
                </a:ext>
              </a:extLst>
            </p:cNvPr>
            <p:cNvSpPr>
              <a:spLocks noChangeArrowheads="1"/>
            </p:cNvSpPr>
            <p:nvPr/>
          </p:nvSpPr>
          <p:spPr bwMode="auto">
            <a:xfrm>
              <a:off x="5882" y="248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0" name="Oval 762">
              <a:extLst>
                <a:ext uri="{FF2B5EF4-FFF2-40B4-BE49-F238E27FC236}">
                  <a16:creationId xmlns:a16="http://schemas.microsoft.com/office/drawing/2014/main" id="{69C55A46-59E7-45E3-86C1-929568FE03DE}"/>
                </a:ext>
              </a:extLst>
            </p:cNvPr>
            <p:cNvSpPr>
              <a:spLocks noChangeArrowheads="1"/>
            </p:cNvSpPr>
            <p:nvPr/>
          </p:nvSpPr>
          <p:spPr bwMode="auto">
            <a:xfrm>
              <a:off x="5700" y="2521"/>
              <a:ext cx="17" cy="1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1" name="Oval 763">
              <a:extLst>
                <a:ext uri="{FF2B5EF4-FFF2-40B4-BE49-F238E27FC236}">
                  <a16:creationId xmlns:a16="http://schemas.microsoft.com/office/drawing/2014/main" id="{C7D35177-AB01-4722-B6C5-89F9594D1E5C}"/>
                </a:ext>
              </a:extLst>
            </p:cNvPr>
            <p:cNvSpPr>
              <a:spLocks noChangeArrowheads="1"/>
            </p:cNvSpPr>
            <p:nvPr/>
          </p:nvSpPr>
          <p:spPr bwMode="auto">
            <a:xfrm>
              <a:off x="5762" y="2338"/>
              <a:ext cx="27" cy="2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2" name="Oval 764">
              <a:extLst>
                <a:ext uri="{FF2B5EF4-FFF2-40B4-BE49-F238E27FC236}">
                  <a16:creationId xmlns:a16="http://schemas.microsoft.com/office/drawing/2014/main" id="{568D7056-EB6A-4120-8D0E-A37CF4B40932}"/>
                </a:ext>
              </a:extLst>
            </p:cNvPr>
            <p:cNvSpPr>
              <a:spLocks noChangeArrowheads="1"/>
            </p:cNvSpPr>
            <p:nvPr/>
          </p:nvSpPr>
          <p:spPr bwMode="auto">
            <a:xfrm>
              <a:off x="5808" y="2183"/>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3" name="Oval 765">
              <a:extLst>
                <a:ext uri="{FF2B5EF4-FFF2-40B4-BE49-F238E27FC236}">
                  <a16:creationId xmlns:a16="http://schemas.microsoft.com/office/drawing/2014/main" id="{F12439AE-D051-40D7-8DB1-179B8B043963}"/>
                </a:ext>
              </a:extLst>
            </p:cNvPr>
            <p:cNvSpPr>
              <a:spLocks noChangeArrowheads="1"/>
            </p:cNvSpPr>
            <p:nvPr/>
          </p:nvSpPr>
          <p:spPr bwMode="auto">
            <a:xfrm>
              <a:off x="5524" y="1922"/>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4" name="Oval 766">
              <a:extLst>
                <a:ext uri="{FF2B5EF4-FFF2-40B4-BE49-F238E27FC236}">
                  <a16:creationId xmlns:a16="http://schemas.microsoft.com/office/drawing/2014/main" id="{66586A96-CABA-4DA2-8BE4-84F12CD3C72E}"/>
                </a:ext>
              </a:extLst>
            </p:cNvPr>
            <p:cNvSpPr>
              <a:spLocks noChangeArrowheads="1"/>
            </p:cNvSpPr>
            <p:nvPr/>
          </p:nvSpPr>
          <p:spPr bwMode="auto">
            <a:xfrm>
              <a:off x="5855" y="1834"/>
              <a:ext cx="20"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5" name="Oval 767">
              <a:extLst>
                <a:ext uri="{FF2B5EF4-FFF2-40B4-BE49-F238E27FC236}">
                  <a16:creationId xmlns:a16="http://schemas.microsoft.com/office/drawing/2014/main" id="{D62AED53-E8DC-4306-9839-FE5906CC9AF7}"/>
                </a:ext>
              </a:extLst>
            </p:cNvPr>
            <p:cNvSpPr>
              <a:spLocks noChangeArrowheads="1"/>
            </p:cNvSpPr>
            <p:nvPr/>
          </p:nvSpPr>
          <p:spPr bwMode="auto">
            <a:xfrm>
              <a:off x="5686" y="1608"/>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6" name="Oval 768">
              <a:extLst>
                <a:ext uri="{FF2B5EF4-FFF2-40B4-BE49-F238E27FC236}">
                  <a16:creationId xmlns:a16="http://schemas.microsoft.com/office/drawing/2014/main" id="{6988E605-5F70-4B46-97A0-ACB5DC46DAB1}"/>
                </a:ext>
              </a:extLst>
            </p:cNvPr>
            <p:cNvSpPr>
              <a:spLocks noChangeArrowheads="1"/>
            </p:cNvSpPr>
            <p:nvPr/>
          </p:nvSpPr>
          <p:spPr bwMode="auto">
            <a:xfrm>
              <a:off x="5562" y="1634"/>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7" name="Oval 769">
              <a:extLst>
                <a:ext uri="{FF2B5EF4-FFF2-40B4-BE49-F238E27FC236}">
                  <a16:creationId xmlns:a16="http://schemas.microsoft.com/office/drawing/2014/main" id="{EB8A7EA4-ABDD-407E-B893-E2EF3B5D9B68}"/>
                </a:ext>
              </a:extLst>
            </p:cNvPr>
            <p:cNvSpPr>
              <a:spLocks noChangeArrowheads="1"/>
            </p:cNvSpPr>
            <p:nvPr/>
          </p:nvSpPr>
          <p:spPr bwMode="auto">
            <a:xfrm>
              <a:off x="5693" y="1408"/>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8" name="Oval 770">
              <a:extLst>
                <a:ext uri="{FF2B5EF4-FFF2-40B4-BE49-F238E27FC236}">
                  <a16:creationId xmlns:a16="http://schemas.microsoft.com/office/drawing/2014/main" id="{69CC6B04-14C3-4A83-83B3-D0DEA12B498F}"/>
                </a:ext>
              </a:extLst>
            </p:cNvPr>
            <p:cNvSpPr>
              <a:spLocks noChangeArrowheads="1"/>
            </p:cNvSpPr>
            <p:nvPr/>
          </p:nvSpPr>
          <p:spPr bwMode="auto">
            <a:xfrm>
              <a:off x="6063" y="2838"/>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09" name="Oval 771">
              <a:extLst>
                <a:ext uri="{FF2B5EF4-FFF2-40B4-BE49-F238E27FC236}">
                  <a16:creationId xmlns:a16="http://schemas.microsoft.com/office/drawing/2014/main" id="{2475A4E1-5209-42C9-957D-68C45D2FD426}"/>
                </a:ext>
              </a:extLst>
            </p:cNvPr>
            <p:cNvSpPr>
              <a:spLocks noChangeArrowheads="1"/>
            </p:cNvSpPr>
            <p:nvPr/>
          </p:nvSpPr>
          <p:spPr bwMode="auto">
            <a:xfrm>
              <a:off x="6221" y="2959"/>
              <a:ext cx="36" cy="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0" name="Oval 772">
              <a:extLst>
                <a:ext uri="{FF2B5EF4-FFF2-40B4-BE49-F238E27FC236}">
                  <a16:creationId xmlns:a16="http://schemas.microsoft.com/office/drawing/2014/main" id="{1D553F5C-6680-44D6-8389-45B55962FAAF}"/>
                </a:ext>
              </a:extLst>
            </p:cNvPr>
            <p:cNvSpPr>
              <a:spLocks noChangeArrowheads="1"/>
            </p:cNvSpPr>
            <p:nvPr/>
          </p:nvSpPr>
          <p:spPr bwMode="auto">
            <a:xfrm>
              <a:off x="6163" y="2790"/>
              <a:ext cx="20"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1" name="Oval 773">
              <a:extLst>
                <a:ext uri="{FF2B5EF4-FFF2-40B4-BE49-F238E27FC236}">
                  <a16:creationId xmlns:a16="http://schemas.microsoft.com/office/drawing/2014/main" id="{CFB15F63-05E0-4B0A-96C8-EE9BAD9DE609}"/>
                </a:ext>
              </a:extLst>
            </p:cNvPr>
            <p:cNvSpPr>
              <a:spLocks noChangeArrowheads="1"/>
            </p:cNvSpPr>
            <p:nvPr/>
          </p:nvSpPr>
          <p:spPr bwMode="auto">
            <a:xfrm>
              <a:off x="6030" y="2980"/>
              <a:ext cx="19" cy="1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2" name="Oval 774">
              <a:extLst>
                <a:ext uri="{FF2B5EF4-FFF2-40B4-BE49-F238E27FC236}">
                  <a16:creationId xmlns:a16="http://schemas.microsoft.com/office/drawing/2014/main" id="{0B61656F-1ED7-40DE-B8B1-7A80B7026CC3}"/>
                </a:ext>
              </a:extLst>
            </p:cNvPr>
            <p:cNvSpPr>
              <a:spLocks noChangeArrowheads="1"/>
            </p:cNvSpPr>
            <p:nvPr/>
          </p:nvSpPr>
          <p:spPr bwMode="auto">
            <a:xfrm>
              <a:off x="5913" y="2995"/>
              <a:ext cx="7" cy="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3" name="Oval 775">
              <a:extLst>
                <a:ext uri="{FF2B5EF4-FFF2-40B4-BE49-F238E27FC236}">
                  <a16:creationId xmlns:a16="http://schemas.microsoft.com/office/drawing/2014/main" id="{231FF6F5-F28D-44C3-B78E-39D870016B3A}"/>
                </a:ext>
              </a:extLst>
            </p:cNvPr>
            <p:cNvSpPr>
              <a:spLocks noChangeArrowheads="1"/>
            </p:cNvSpPr>
            <p:nvPr/>
          </p:nvSpPr>
          <p:spPr bwMode="auto">
            <a:xfrm>
              <a:off x="5758" y="1201"/>
              <a:ext cx="12" cy="1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4" name="Oval 776">
              <a:extLst>
                <a:ext uri="{FF2B5EF4-FFF2-40B4-BE49-F238E27FC236}">
                  <a16:creationId xmlns:a16="http://schemas.microsoft.com/office/drawing/2014/main" id="{6D15191E-2DAF-4BAD-8CD6-56B5A0BD8537}"/>
                </a:ext>
              </a:extLst>
            </p:cNvPr>
            <p:cNvSpPr>
              <a:spLocks noChangeArrowheads="1"/>
            </p:cNvSpPr>
            <p:nvPr/>
          </p:nvSpPr>
          <p:spPr bwMode="auto">
            <a:xfrm>
              <a:off x="5657" y="1289"/>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5" name="Oval 777">
              <a:extLst>
                <a:ext uri="{FF2B5EF4-FFF2-40B4-BE49-F238E27FC236}">
                  <a16:creationId xmlns:a16="http://schemas.microsoft.com/office/drawing/2014/main" id="{1D8987C0-12CA-4E4C-88BF-748B2477A38E}"/>
                </a:ext>
              </a:extLst>
            </p:cNvPr>
            <p:cNvSpPr>
              <a:spLocks noChangeArrowheads="1"/>
            </p:cNvSpPr>
            <p:nvPr/>
          </p:nvSpPr>
          <p:spPr bwMode="auto">
            <a:xfrm>
              <a:off x="5579" y="1846"/>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6" name="Oval 778">
              <a:extLst>
                <a:ext uri="{FF2B5EF4-FFF2-40B4-BE49-F238E27FC236}">
                  <a16:creationId xmlns:a16="http://schemas.microsoft.com/office/drawing/2014/main" id="{A67B601F-4C17-402A-A14F-92E31DB5EA86}"/>
                </a:ext>
              </a:extLst>
            </p:cNvPr>
            <p:cNvSpPr>
              <a:spLocks noChangeArrowheads="1"/>
            </p:cNvSpPr>
            <p:nvPr/>
          </p:nvSpPr>
          <p:spPr bwMode="auto">
            <a:xfrm>
              <a:off x="5454" y="1962"/>
              <a:ext cx="8" cy="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7" name="Oval 779">
              <a:extLst>
                <a:ext uri="{FF2B5EF4-FFF2-40B4-BE49-F238E27FC236}">
                  <a16:creationId xmlns:a16="http://schemas.microsoft.com/office/drawing/2014/main" id="{656A05BA-81CD-48B9-A6BF-249FF8C0F0E5}"/>
                </a:ext>
              </a:extLst>
            </p:cNvPr>
            <p:cNvSpPr>
              <a:spLocks noChangeArrowheads="1"/>
            </p:cNvSpPr>
            <p:nvPr/>
          </p:nvSpPr>
          <p:spPr bwMode="auto">
            <a:xfrm>
              <a:off x="5662" y="2022"/>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8" name="Oval 780">
              <a:extLst>
                <a:ext uri="{FF2B5EF4-FFF2-40B4-BE49-F238E27FC236}">
                  <a16:creationId xmlns:a16="http://schemas.microsoft.com/office/drawing/2014/main" id="{2572B2D9-EA52-4CBB-B4B2-D35623240A6A}"/>
                </a:ext>
              </a:extLst>
            </p:cNvPr>
            <p:cNvSpPr>
              <a:spLocks noChangeArrowheads="1"/>
            </p:cNvSpPr>
            <p:nvPr/>
          </p:nvSpPr>
          <p:spPr bwMode="auto">
            <a:xfrm>
              <a:off x="5411" y="2176"/>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19" name="Oval 781">
              <a:extLst>
                <a:ext uri="{FF2B5EF4-FFF2-40B4-BE49-F238E27FC236}">
                  <a16:creationId xmlns:a16="http://schemas.microsoft.com/office/drawing/2014/main" id="{9DBBFBD0-A624-4090-9306-921CC7DE54FD}"/>
                </a:ext>
              </a:extLst>
            </p:cNvPr>
            <p:cNvSpPr>
              <a:spLocks noChangeArrowheads="1"/>
            </p:cNvSpPr>
            <p:nvPr/>
          </p:nvSpPr>
          <p:spPr bwMode="auto">
            <a:xfrm>
              <a:off x="5380" y="2283"/>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0" name="Oval 782">
              <a:extLst>
                <a:ext uri="{FF2B5EF4-FFF2-40B4-BE49-F238E27FC236}">
                  <a16:creationId xmlns:a16="http://schemas.microsoft.com/office/drawing/2014/main" id="{D287B8D2-9F87-405E-8D99-DD19FB4A7C9A}"/>
                </a:ext>
              </a:extLst>
            </p:cNvPr>
            <p:cNvSpPr>
              <a:spLocks noChangeArrowheads="1"/>
            </p:cNvSpPr>
            <p:nvPr/>
          </p:nvSpPr>
          <p:spPr bwMode="auto">
            <a:xfrm>
              <a:off x="5474" y="2350"/>
              <a:ext cx="4" cy="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1" name="Oval 783">
              <a:extLst>
                <a:ext uri="{FF2B5EF4-FFF2-40B4-BE49-F238E27FC236}">
                  <a16:creationId xmlns:a16="http://schemas.microsoft.com/office/drawing/2014/main" id="{566DA3D6-F5AF-464B-BD6E-4A1EF169F9FD}"/>
                </a:ext>
              </a:extLst>
            </p:cNvPr>
            <p:cNvSpPr>
              <a:spLocks noChangeArrowheads="1"/>
            </p:cNvSpPr>
            <p:nvPr/>
          </p:nvSpPr>
          <p:spPr bwMode="auto">
            <a:xfrm>
              <a:off x="5824" y="2269"/>
              <a:ext cx="24" cy="21"/>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2" name="Oval 784">
              <a:extLst>
                <a:ext uri="{FF2B5EF4-FFF2-40B4-BE49-F238E27FC236}">
                  <a16:creationId xmlns:a16="http://schemas.microsoft.com/office/drawing/2014/main" id="{28304A10-66E8-4344-9991-AB8F3FD6E967}"/>
                </a:ext>
              </a:extLst>
            </p:cNvPr>
            <p:cNvSpPr>
              <a:spLocks noChangeArrowheads="1"/>
            </p:cNvSpPr>
            <p:nvPr/>
          </p:nvSpPr>
          <p:spPr bwMode="auto">
            <a:xfrm>
              <a:off x="5700" y="2376"/>
              <a:ext cx="17" cy="14"/>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3" name="Oval 785">
              <a:extLst>
                <a:ext uri="{FF2B5EF4-FFF2-40B4-BE49-F238E27FC236}">
                  <a16:creationId xmlns:a16="http://schemas.microsoft.com/office/drawing/2014/main" id="{FF594582-2E08-48E9-AEC9-03D0DD682FFD}"/>
                </a:ext>
              </a:extLst>
            </p:cNvPr>
            <p:cNvSpPr>
              <a:spLocks noChangeArrowheads="1"/>
            </p:cNvSpPr>
            <p:nvPr/>
          </p:nvSpPr>
          <p:spPr bwMode="auto">
            <a:xfrm>
              <a:off x="5700" y="2226"/>
              <a:ext cx="12" cy="12"/>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4" name="Oval 786">
              <a:extLst>
                <a:ext uri="{FF2B5EF4-FFF2-40B4-BE49-F238E27FC236}">
                  <a16:creationId xmlns:a16="http://schemas.microsoft.com/office/drawing/2014/main" id="{7B97D446-50D8-486F-B2D3-58581D78592F}"/>
                </a:ext>
              </a:extLst>
            </p:cNvPr>
            <p:cNvSpPr>
              <a:spLocks noChangeArrowheads="1"/>
            </p:cNvSpPr>
            <p:nvPr/>
          </p:nvSpPr>
          <p:spPr bwMode="auto">
            <a:xfrm>
              <a:off x="5937" y="2081"/>
              <a:ext cx="2" cy="3"/>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5" name="Oval 787">
              <a:extLst>
                <a:ext uri="{FF2B5EF4-FFF2-40B4-BE49-F238E27FC236}">
                  <a16:creationId xmlns:a16="http://schemas.microsoft.com/office/drawing/2014/main" id="{E6BADB7E-B0C0-4C85-8CA9-CA2522407860}"/>
                </a:ext>
              </a:extLst>
            </p:cNvPr>
            <p:cNvSpPr>
              <a:spLocks noChangeArrowheads="1"/>
            </p:cNvSpPr>
            <p:nvPr/>
          </p:nvSpPr>
          <p:spPr bwMode="auto">
            <a:xfrm>
              <a:off x="5824" y="2652"/>
              <a:ext cx="8" cy="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6" name="Oval 788">
              <a:extLst>
                <a:ext uri="{FF2B5EF4-FFF2-40B4-BE49-F238E27FC236}">
                  <a16:creationId xmlns:a16="http://schemas.microsoft.com/office/drawing/2014/main" id="{67EACEE9-3C9C-470C-B3BE-AEA6F0C2E33E}"/>
                </a:ext>
              </a:extLst>
            </p:cNvPr>
            <p:cNvSpPr>
              <a:spLocks noChangeArrowheads="1"/>
            </p:cNvSpPr>
            <p:nvPr/>
          </p:nvSpPr>
          <p:spPr bwMode="auto">
            <a:xfrm>
              <a:off x="5956" y="2462"/>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7" name="Oval 789">
              <a:extLst>
                <a:ext uri="{FF2B5EF4-FFF2-40B4-BE49-F238E27FC236}">
                  <a16:creationId xmlns:a16="http://schemas.microsoft.com/office/drawing/2014/main" id="{4D8F3F94-CB3B-4D58-82B6-CDF15DEA96DC}"/>
                </a:ext>
              </a:extLst>
            </p:cNvPr>
            <p:cNvSpPr>
              <a:spLocks noChangeArrowheads="1"/>
            </p:cNvSpPr>
            <p:nvPr/>
          </p:nvSpPr>
          <p:spPr bwMode="auto">
            <a:xfrm>
              <a:off x="6006" y="2084"/>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8" name="Freeform 790">
              <a:extLst>
                <a:ext uri="{FF2B5EF4-FFF2-40B4-BE49-F238E27FC236}">
                  <a16:creationId xmlns:a16="http://schemas.microsoft.com/office/drawing/2014/main" id="{69741BE4-DE6B-46B3-8B67-16992AE784FB}"/>
                </a:ext>
              </a:extLst>
            </p:cNvPr>
            <p:cNvSpPr>
              <a:spLocks/>
            </p:cNvSpPr>
            <p:nvPr/>
          </p:nvSpPr>
          <p:spPr bwMode="auto">
            <a:xfrm>
              <a:off x="6063" y="2367"/>
              <a:ext cx="22" cy="21"/>
            </a:xfrm>
            <a:custGeom>
              <a:avLst/>
              <a:gdLst>
                <a:gd name="T0" fmla="*/ 5 w 9"/>
                <a:gd name="T1" fmla="*/ 9 h 9"/>
                <a:gd name="T2" fmla="*/ 0 w 9"/>
                <a:gd name="T3" fmla="*/ 6 h 9"/>
                <a:gd name="T4" fmla="*/ 3 w 9"/>
                <a:gd name="T5" fmla="*/ 1 h 9"/>
                <a:gd name="T6" fmla="*/ 8 w 9"/>
                <a:gd name="T7" fmla="*/ 4 h 9"/>
                <a:gd name="T8" fmla="*/ 5 w 9"/>
                <a:gd name="T9" fmla="*/ 9 h 9"/>
              </a:gdLst>
              <a:ahLst/>
              <a:cxnLst>
                <a:cxn ang="0">
                  <a:pos x="T0" y="T1"/>
                </a:cxn>
                <a:cxn ang="0">
                  <a:pos x="T2" y="T3"/>
                </a:cxn>
                <a:cxn ang="0">
                  <a:pos x="T4" y="T5"/>
                </a:cxn>
                <a:cxn ang="0">
                  <a:pos x="T6" y="T7"/>
                </a:cxn>
                <a:cxn ang="0">
                  <a:pos x="T8" y="T9"/>
                </a:cxn>
              </a:cxnLst>
              <a:rect l="0" t="0" r="r" b="b"/>
              <a:pathLst>
                <a:path w="9" h="9">
                  <a:moveTo>
                    <a:pt x="5" y="9"/>
                  </a:moveTo>
                  <a:cubicBezTo>
                    <a:pt x="3" y="9"/>
                    <a:pt x="1" y="8"/>
                    <a:pt x="0" y="6"/>
                  </a:cubicBezTo>
                  <a:cubicBezTo>
                    <a:pt x="0" y="4"/>
                    <a:pt x="1" y="1"/>
                    <a:pt x="3" y="1"/>
                  </a:cubicBezTo>
                  <a:cubicBezTo>
                    <a:pt x="5" y="0"/>
                    <a:pt x="7" y="2"/>
                    <a:pt x="8" y="4"/>
                  </a:cubicBezTo>
                  <a:cubicBezTo>
                    <a:pt x="9" y="6"/>
                    <a:pt x="7" y="8"/>
                    <a:pt x="5" y="9"/>
                  </a:cubicBezTo>
                  <a:close/>
                </a:path>
              </a:pathLst>
            </a:cu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29" name="Oval 791">
              <a:extLst>
                <a:ext uri="{FF2B5EF4-FFF2-40B4-BE49-F238E27FC236}">
                  <a16:creationId xmlns:a16="http://schemas.microsoft.com/office/drawing/2014/main" id="{B91EE1A0-D89A-48A6-86F7-FC49A2C098D9}"/>
                </a:ext>
              </a:extLst>
            </p:cNvPr>
            <p:cNvSpPr>
              <a:spLocks noChangeArrowheads="1"/>
            </p:cNvSpPr>
            <p:nvPr/>
          </p:nvSpPr>
          <p:spPr bwMode="auto">
            <a:xfrm>
              <a:off x="5824" y="2809"/>
              <a:ext cx="15" cy="17"/>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0" name="Oval 792">
              <a:extLst>
                <a:ext uri="{FF2B5EF4-FFF2-40B4-BE49-F238E27FC236}">
                  <a16:creationId xmlns:a16="http://schemas.microsoft.com/office/drawing/2014/main" id="{1D4BD1CF-5013-4A84-8930-5196EC02FF78}"/>
                </a:ext>
              </a:extLst>
            </p:cNvPr>
            <p:cNvSpPr>
              <a:spLocks noChangeArrowheads="1"/>
            </p:cNvSpPr>
            <p:nvPr/>
          </p:nvSpPr>
          <p:spPr bwMode="auto">
            <a:xfrm>
              <a:off x="6068" y="2657"/>
              <a:ext cx="19" cy="1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1" name="Oval 793">
              <a:extLst>
                <a:ext uri="{FF2B5EF4-FFF2-40B4-BE49-F238E27FC236}">
                  <a16:creationId xmlns:a16="http://schemas.microsoft.com/office/drawing/2014/main" id="{5D39061D-A43A-4FDC-B6CF-A7B78B03AB73}"/>
                </a:ext>
              </a:extLst>
            </p:cNvPr>
            <p:cNvSpPr>
              <a:spLocks noChangeArrowheads="1"/>
            </p:cNvSpPr>
            <p:nvPr/>
          </p:nvSpPr>
          <p:spPr bwMode="auto">
            <a:xfrm>
              <a:off x="5469" y="2937"/>
              <a:ext cx="5" cy="3"/>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2" name="Oval 794">
              <a:extLst>
                <a:ext uri="{FF2B5EF4-FFF2-40B4-BE49-F238E27FC236}">
                  <a16:creationId xmlns:a16="http://schemas.microsoft.com/office/drawing/2014/main" id="{A6C25A2F-8088-4623-B83E-0E05BBB03339}"/>
                </a:ext>
              </a:extLst>
            </p:cNvPr>
            <p:cNvSpPr>
              <a:spLocks noChangeArrowheads="1"/>
            </p:cNvSpPr>
            <p:nvPr/>
          </p:nvSpPr>
          <p:spPr bwMode="auto">
            <a:xfrm>
              <a:off x="5223" y="2921"/>
              <a:ext cx="14" cy="16"/>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33" name="Oval 795">
              <a:extLst>
                <a:ext uri="{FF2B5EF4-FFF2-40B4-BE49-F238E27FC236}">
                  <a16:creationId xmlns:a16="http://schemas.microsoft.com/office/drawing/2014/main" id="{06215301-A754-4580-925A-64514D009D7D}"/>
                </a:ext>
              </a:extLst>
            </p:cNvPr>
            <p:cNvSpPr>
              <a:spLocks noChangeArrowheads="1"/>
            </p:cNvSpPr>
            <p:nvPr/>
          </p:nvSpPr>
          <p:spPr bwMode="auto">
            <a:xfrm>
              <a:off x="5657" y="1891"/>
              <a:ext cx="10" cy="9"/>
            </a:xfrm>
            <a:prstGeom prst="ellipse">
              <a:avLst/>
            </a:prstGeom>
            <a:solidFill>
              <a:srgbClr val="E2A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9134" name="CuadroTexto 59133">
            <a:extLst>
              <a:ext uri="{FF2B5EF4-FFF2-40B4-BE49-F238E27FC236}">
                <a16:creationId xmlns:a16="http://schemas.microsoft.com/office/drawing/2014/main" id="{56E6A3B9-BB9F-4F4B-9CD0-63426D45A0FC}"/>
              </a:ext>
            </a:extLst>
          </p:cNvPr>
          <p:cNvSpPr txBox="1"/>
          <p:nvPr/>
        </p:nvSpPr>
        <p:spPr>
          <a:xfrm>
            <a:off x="466929" y="522139"/>
            <a:ext cx="6398720" cy="1446550"/>
          </a:xfrm>
          <a:prstGeom prst="rect">
            <a:avLst/>
          </a:prstGeom>
          <a:noFill/>
        </p:spPr>
        <p:txBody>
          <a:bodyPr wrap="square" rtlCol="0">
            <a:spAutoFit/>
          </a:bodyPr>
          <a:lstStyle/>
          <a:p>
            <a:r>
              <a:rPr lang="en-US" sz="8800" dirty="0">
                <a:solidFill>
                  <a:srgbClr val="DDC43D"/>
                </a:solidFill>
                <a:latin typeface="Merry Christmas Flake" pitchFamily="2" charset="0"/>
              </a:rPr>
              <a:t>Merry </a:t>
            </a:r>
            <a:r>
              <a:rPr lang="en-US" sz="8800" dirty="0">
                <a:solidFill>
                  <a:srgbClr val="F4F4F4"/>
                </a:solidFill>
                <a:latin typeface="Merry Christmas Flake" pitchFamily="2" charset="0"/>
              </a:rPr>
              <a:t>Christmas</a:t>
            </a:r>
          </a:p>
        </p:txBody>
      </p:sp>
      <p:sp>
        <p:nvSpPr>
          <p:cNvPr id="59135" name="CuadroTexto 59134">
            <a:extLst>
              <a:ext uri="{FF2B5EF4-FFF2-40B4-BE49-F238E27FC236}">
                <a16:creationId xmlns:a16="http://schemas.microsoft.com/office/drawing/2014/main" id="{7923C210-8DAB-4F8D-9328-9F51EA965753}"/>
              </a:ext>
            </a:extLst>
          </p:cNvPr>
          <p:cNvSpPr txBox="1"/>
          <p:nvPr/>
        </p:nvSpPr>
        <p:spPr>
          <a:xfrm>
            <a:off x="5121796" y="2807798"/>
            <a:ext cx="3925423" cy="1754326"/>
          </a:xfrm>
          <a:prstGeom prst="rect">
            <a:avLst/>
          </a:prstGeom>
          <a:noFill/>
        </p:spPr>
        <p:txBody>
          <a:bodyPr wrap="square" rtlCol="0">
            <a:spAutoFit/>
          </a:bodyPr>
          <a:lstStyle/>
          <a:p>
            <a:r>
              <a:rPr lang="es-CO" sz="2000" dirty="0">
                <a:solidFill>
                  <a:srgbClr val="F4F4F4"/>
                </a:solidFill>
                <a:latin typeface="Cronos Pro" panose="020C0502030403020304" pitchFamily="34" charset="0"/>
              </a:rPr>
              <a:t>Lorem ipsum dolor sit amet, consectetur adipiscing elit. Quisque placerat ornare elementum. Aenean in scelerisque erat. </a:t>
            </a:r>
          </a:p>
          <a:p>
            <a:endParaRPr lang="es-CO" sz="2800" dirty="0">
              <a:solidFill>
                <a:srgbClr val="F4F4F4"/>
              </a:solidFill>
              <a:latin typeface="Cronos Pro" panose="020C0502030403020304" pitchFamily="34" charset="0"/>
            </a:endParaRPr>
          </a:p>
        </p:txBody>
      </p:sp>
      <p:grpSp>
        <p:nvGrpSpPr>
          <p:cNvPr id="897" name="Group 798">
            <a:extLst>
              <a:ext uri="{FF2B5EF4-FFF2-40B4-BE49-F238E27FC236}">
                <a16:creationId xmlns:a16="http://schemas.microsoft.com/office/drawing/2014/main" id="{72595B9F-A281-4ABD-86C9-049A360702ED}"/>
              </a:ext>
            </a:extLst>
          </p:cNvPr>
          <p:cNvGrpSpPr>
            <a:grpSpLocks noChangeAspect="1"/>
          </p:cNvGrpSpPr>
          <p:nvPr/>
        </p:nvGrpSpPr>
        <p:grpSpPr bwMode="auto">
          <a:xfrm rot="10800000">
            <a:off x="5484813" y="4465639"/>
            <a:ext cx="2657475" cy="1443038"/>
            <a:chOff x="3455" y="2813"/>
            <a:chExt cx="1674" cy="909"/>
          </a:xfrm>
          <a:solidFill>
            <a:srgbClr val="DDC43D"/>
          </a:solidFill>
        </p:grpSpPr>
        <p:sp>
          <p:nvSpPr>
            <p:cNvPr id="899" name="Freeform 799">
              <a:extLst>
                <a:ext uri="{FF2B5EF4-FFF2-40B4-BE49-F238E27FC236}">
                  <a16:creationId xmlns:a16="http://schemas.microsoft.com/office/drawing/2014/main" id="{BBE4B03F-CF95-4151-93ED-D9483CFF7EFB}"/>
                </a:ext>
              </a:extLst>
            </p:cNvPr>
            <p:cNvSpPr>
              <a:spLocks/>
            </p:cNvSpPr>
            <p:nvPr/>
          </p:nvSpPr>
          <p:spPr bwMode="auto">
            <a:xfrm>
              <a:off x="4177" y="2813"/>
              <a:ext cx="140" cy="406"/>
            </a:xfrm>
            <a:custGeom>
              <a:avLst/>
              <a:gdLst>
                <a:gd name="T0" fmla="*/ 59 w 59"/>
                <a:gd name="T1" fmla="*/ 170 h 170"/>
                <a:gd name="T2" fmla="*/ 5 w 59"/>
                <a:gd name="T3" fmla="*/ 40 h 170"/>
                <a:gd name="T4" fmla="*/ 20 w 59"/>
                <a:gd name="T5" fmla="*/ 6 h 170"/>
                <a:gd name="T6" fmla="*/ 54 w 59"/>
                <a:gd name="T7" fmla="*/ 20 h 170"/>
                <a:gd name="T8" fmla="*/ 56 w 59"/>
                <a:gd name="T9" fmla="*/ 30 h 170"/>
                <a:gd name="T10" fmla="*/ 56 w 59"/>
                <a:gd name="T11" fmla="*/ 30 h 170"/>
                <a:gd name="T12" fmla="*/ 59 w 59"/>
                <a:gd name="T13" fmla="*/ 170 h 170"/>
              </a:gdLst>
              <a:ahLst/>
              <a:cxnLst>
                <a:cxn ang="0">
                  <a:pos x="T0" y="T1"/>
                </a:cxn>
                <a:cxn ang="0">
                  <a:pos x="T2" y="T3"/>
                </a:cxn>
                <a:cxn ang="0">
                  <a:pos x="T4" y="T5"/>
                </a:cxn>
                <a:cxn ang="0">
                  <a:pos x="T6" y="T7"/>
                </a:cxn>
                <a:cxn ang="0">
                  <a:pos x="T8" y="T9"/>
                </a:cxn>
                <a:cxn ang="0">
                  <a:pos x="T10" y="T11"/>
                </a:cxn>
                <a:cxn ang="0">
                  <a:pos x="T12" y="T13"/>
                </a:cxn>
              </a:cxnLst>
              <a:rect l="0" t="0" r="r" b="b"/>
              <a:pathLst>
                <a:path w="59" h="170">
                  <a:moveTo>
                    <a:pt x="59" y="170"/>
                  </a:moveTo>
                  <a:cubicBezTo>
                    <a:pt x="5" y="40"/>
                    <a:pt x="5" y="40"/>
                    <a:pt x="5" y="40"/>
                  </a:cubicBezTo>
                  <a:cubicBezTo>
                    <a:pt x="0" y="27"/>
                    <a:pt x="6" y="11"/>
                    <a:pt x="20" y="6"/>
                  </a:cubicBezTo>
                  <a:cubicBezTo>
                    <a:pt x="33" y="0"/>
                    <a:pt x="49" y="7"/>
                    <a:pt x="54" y="20"/>
                  </a:cubicBezTo>
                  <a:cubicBezTo>
                    <a:pt x="55" y="23"/>
                    <a:pt x="56" y="26"/>
                    <a:pt x="56" y="30"/>
                  </a:cubicBezTo>
                  <a:cubicBezTo>
                    <a:pt x="56" y="30"/>
                    <a:pt x="56" y="30"/>
                    <a:pt x="56" y="30"/>
                  </a:cubicBezTo>
                  <a:lnTo>
                    <a:pt x="59"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800">
              <a:extLst>
                <a:ext uri="{FF2B5EF4-FFF2-40B4-BE49-F238E27FC236}">
                  <a16:creationId xmlns:a16="http://schemas.microsoft.com/office/drawing/2014/main" id="{1FD0AE82-147D-4126-B8BA-A09731B03749}"/>
                </a:ext>
              </a:extLst>
            </p:cNvPr>
            <p:cNvSpPr>
              <a:spLocks/>
            </p:cNvSpPr>
            <p:nvPr/>
          </p:nvSpPr>
          <p:spPr bwMode="auto">
            <a:xfrm>
              <a:off x="4005" y="3014"/>
              <a:ext cx="195" cy="234"/>
            </a:xfrm>
            <a:custGeom>
              <a:avLst/>
              <a:gdLst>
                <a:gd name="T0" fmla="*/ 82 w 82"/>
                <a:gd name="T1" fmla="*/ 98 h 98"/>
                <a:gd name="T2" fmla="*/ 71 w 82"/>
                <a:gd name="T3" fmla="*/ 89 h 98"/>
                <a:gd name="T4" fmla="*/ 47 w 82"/>
                <a:gd name="T5" fmla="*/ 69 h 98"/>
                <a:gd name="T6" fmla="*/ 22 w 82"/>
                <a:gd name="T7" fmla="*/ 49 h 98"/>
                <a:gd name="T8" fmla="*/ 10 w 82"/>
                <a:gd name="T9" fmla="*/ 39 h 98"/>
                <a:gd name="T10" fmla="*/ 10 w 82"/>
                <a:gd name="T11" fmla="*/ 39 h 98"/>
                <a:gd name="T12" fmla="*/ 8 w 82"/>
                <a:gd name="T13" fmla="*/ 10 h 98"/>
                <a:gd name="T14" fmla="*/ 37 w 82"/>
                <a:gd name="T15" fmla="*/ 8 h 98"/>
                <a:gd name="T16" fmla="*/ 42 w 82"/>
                <a:gd name="T17" fmla="*/ 15 h 98"/>
                <a:gd name="T18" fmla="*/ 48 w 82"/>
                <a:gd name="T19" fmla="*/ 28 h 98"/>
                <a:gd name="T20" fmla="*/ 62 w 82"/>
                <a:gd name="T21" fmla="*/ 56 h 98"/>
                <a:gd name="T22" fmla="*/ 76 w 82"/>
                <a:gd name="T23" fmla="*/ 85 h 98"/>
                <a:gd name="T24" fmla="*/ 82 w 82"/>
                <a:gd name="T25"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98">
                  <a:moveTo>
                    <a:pt x="82" y="98"/>
                  </a:moveTo>
                  <a:cubicBezTo>
                    <a:pt x="82" y="98"/>
                    <a:pt x="78" y="94"/>
                    <a:pt x="71" y="89"/>
                  </a:cubicBezTo>
                  <a:cubicBezTo>
                    <a:pt x="65" y="83"/>
                    <a:pt x="56" y="76"/>
                    <a:pt x="47" y="69"/>
                  </a:cubicBezTo>
                  <a:cubicBezTo>
                    <a:pt x="38" y="61"/>
                    <a:pt x="29" y="54"/>
                    <a:pt x="22" y="49"/>
                  </a:cubicBezTo>
                  <a:cubicBezTo>
                    <a:pt x="15" y="43"/>
                    <a:pt x="10" y="39"/>
                    <a:pt x="10" y="39"/>
                  </a:cubicBezTo>
                  <a:cubicBezTo>
                    <a:pt x="10" y="39"/>
                    <a:pt x="10" y="39"/>
                    <a:pt x="10" y="39"/>
                  </a:cubicBezTo>
                  <a:cubicBezTo>
                    <a:pt x="1" y="32"/>
                    <a:pt x="0" y="19"/>
                    <a:pt x="8" y="10"/>
                  </a:cubicBezTo>
                  <a:cubicBezTo>
                    <a:pt x="15" y="1"/>
                    <a:pt x="28" y="0"/>
                    <a:pt x="37" y="8"/>
                  </a:cubicBezTo>
                  <a:cubicBezTo>
                    <a:pt x="39" y="10"/>
                    <a:pt x="41" y="12"/>
                    <a:pt x="42" y="15"/>
                  </a:cubicBezTo>
                  <a:cubicBezTo>
                    <a:pt x="42" y="15"/>
                    <a:pt x="44" y="20"/>
                    <a:pt x="48" y="28"/>
                  </a:cubicBezTo>
                  <a:cubicBezTo>
                    <a:pt x="52" y="35"/>
                    <a:pt x="57" y="46"/>
                    <a:pt x="62" y="56"/>
                  </a:cubicBezTo>
                  <a:cubicBezTo>
                    <a:pt x="68" y="66"/>
                    <a:pt x="73" y="77"/>
                    <a:pt x="76" y="85"/>
                  </a:cubicBezTo>
                  <a:cubicBezTo>
                    <a:pt x="80" y="93"/>
                    <a:pt x="82" y="98"/>
                    <a:pt x="82"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801">
              <a:extLst>
                <a:ext uri="{FF2B5EF4-FFF2-40B4-BE49-F238E27FC236}">
                  <a16:creationId xmlns:a16="http://schemas.microsoft.com/office/drawing/2014/main" id="{79CAEA9C-3839-4256-9DA8-F520AA3E0CE2}"/>
                </a:ext>
              </a:extLst>
            </p:cNvPr>
            <p:cNvSpPr>
              <a:spLocks/>
            </p:cNvSpPr>
            <p:nvPr/>
          </p:nvSpPr>
          <p:spPr bwMode="auto">
            <a:xfrm>
              <a:off x="4429" y="2928"/>
              <a:ext cx="148" cy="296"/>
            </a:xfrm>
            <a:custGeom>
              <a:avLst/>
              <a:gdLst>
                <a:gd name="T0" fmla="*/ 0 w 62"/>
                <a:gd name="T1" fmla="*/ 124 h 124"/>
                <a:gd name="T2" fmla="*/ 4 w 62"/>
                <a:gd name="T3" fmla="*/ 108 h 124"/>
                <a:gd name="T4" fmla="*/ 11 w 62"/>
                <a:gd name="T5" fmla="*/ 72 h 124"/>
                <a:gd name="T6" fmla="*/ 20 w 62"/>
                <a:gd name="T7" fmla="*/ 19 h 124"/>
                <a:gd name="T8" fmla="*/ 43 w 62"/>
                <a:gd name="T9" fmla="*/ 1 h 124"/>
                <a:gd name="T10" fmla="*/ 60 w 62"/>
                <a:gd name="T11" fmla="*/ 24 h 124"/>
                <a:gd name="T12" fmla="*/ 58 w 62"/>
                <a:gd name="T13" fmla="*/ 31 h 124"/>
                <a:gd name="T14" fmla="*/ 58 w 62"/>
                <a:gd name="T15" fmla="*/ 32 h 124"/>
                <a:gd name="T16" fmla="*/ 30 w 62"/>
                <a:gd name="T17" fmla="*/ 79 h 124"/>
                <a:gd name="T18" fmla="*/ 10 w 62"/>
                <a:gd name="T19" fmla="*/ 110 h 124"/>
                <a:gd name="T20" fmla="*/ 0 w 62"/>
                <a:gd name="T21"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24">
                  <a:moveTo>
                    <a:pt x="0" y="124"/>
                  </a:moveTo>
                  <a:cubicBezTo>
                    <a:pt x="0" y="124"/>
                    <a:pt x="2" y="118"/>
                    <a:pt x="4" y="108"/>
                  </a:cubicBezTo>
                  <a:cubicBezTo>
                    <a:pt x="6" y="98"/>
                    <a:pt x="9" y="85"/>
                    <a:pt x="11" y="72"/>
                  </a:cubicBezTo>
                  <a:cubicBezTo>
                    <a:pt x="16" y="45"/>
                    <a:pt x="20" y="19"/>
                    <a:pt x="20" y="19"/>
                  </a:cubicBezTo>
                  <a:cubicBezTo>
                    <a:pt x="21" y="8"/>
                    <a:pt x="31" y="0"/>
                    <a:pt x="43" y="1"/>
                  </a:cubicBezTo>
                  <a:cubicBezTo>
                    <a:pt x="54" y="3"/>
                    <a:pt x="62" y="13"/>
                    <a:pt x="60" y="24"/>
                  </a:cubicBezTo>
                  <a:cubicBezTo>
                    <a:pt x="60" y="27"/>
                    <a:pt x="59" y="29"/>
                    <a:pt x="58" y="31"/>
                  </a:cubicBezTo>
                  <a:cubicBezTo>
                    <a:pt x="58" y="32"/>
                    <a:pt x="58" y="32"/>
                    <a:pt x="58" y="32"/>
                  </a:cubicBezTo>
                  <a:cubicBezTo>
                    <a:pt x="58" y="32"/>
                    <a:pt x="44" y="56"/>
                    <a:pt x="30" y="79"/>
                  </a:cubicBezTo>
                  <a:cubicBezTo>
                    <a:pt x="23" y="90"/>
                    <a:pt x="15" y="102"/>
                    <a:pt x="10" y="110"/>
                  </a:cubicBezTo>
                  <a:cubicBezTo>
                    <a:pt x="4" y="119"/>
                    <a:pt x="0" y="124"/>
                    <a:pt x="0"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802">
              <a:extLst>
                <a:ext uri="{FF2B5EF4-FFF2-40B4-BE49-F238E27FC236}">
                  <a16:creationId xmlns:a16="http://schemas.microsoft.com/office/drawing/2014/main" id="{7B6198C4-CFBD-47C3-9980-3797D4B6212D}"/>
                </a:ext>
              </a:extLst>
            </p:cNvPr>
            <p:cNvSpPr>
              <a:spLocks/>
            </p:cNvSpPr>
            <p:nvPr/>
          </p:nvSpPr>
          <p:spPr bwMode="auto">
            <a:xfrm>
              <a:off x="4298" y="3332"/>
              <a:ext cx="210" cy="287"/>
            </a:xfrm>
            <a:custGeom>
              <a:avLst/>
              <a:gdLst>
                <a:gd name="T0" fmla="*/ 84 w 88"/>
                <a:gd name="T1" fmla="*/ 62 h 120"/>
                <a:gd name="T2" fmla="*/ 1 w 88"/>
                <a:gd name="T3" fmla="*/ 59 h 120"/>
                <a:gd name="T4" fmla="*/ 84 w 88"/>
                <a:gd name="T5" fmla="*/ 62 h 120"/>
              </a:gdLst>
              <a:ahLst/>
              <a:cxnLst>
                <a:cxn ang="0">
                  <a:pos x="T0" y="T1"/>
                </a:cxn>
                <a:cxn ang="0">
                  <a:pos x="T2" y="T3"/>
                </a:cxn>
                <a:cxn ang="0">
                  <a:pos x="T4" y="T5"/>
                </a:cxn>
              </a:cxnLst>
              <a:rect l="0" t="0" r="r" b="b"/>
              <a:pathLst>
                <a:path w="88" h="120">
                  <a:moveTo>
                    <a:pt x="84" y="62"/>
                  </a:moveTo>
                  <a:cubicBezTo>
                    <a:pt x="88" y="9"/>
                    <a:pt x="1" y="0"/>
                    <a:pt x="1" y="59"/>
                  </a:cubicBezTo>
                  <a:cubicBezTo>
                    <a:pt x="0" y="110"/>
                    <a:pt x="77" y="120"/>
                    <a:pt x="84" y="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803">
              <a:extLst>
                <a:ext uri="{FF2B5EF4-FFF2-40B4-BE49-F238E27FC236}">
                  <a16:creationId xmlns:a16="http://schemas.microsoft.com/office/drawing/2014/main" id="{14753386-0E43-41A4-B794-A6828DC11DE7}"/>
                </a:ext>
              </a:extLst>
            </p:cNvPr>
            <p:cNvSpPr>
              <a:spLocks/>
            </p:cNvSpPr>
            <p:nvPr/>
          </p:nvSpPr>
          <p:spPr bwMode="auto">
            <a:xfrm>
              <a:off x="4200" y="3528"/>
              <a:ext cx="143" cy="194"/>
            </a:xfrm>
            <a:custGeom>
              <a:avLst/>
              <a:gdLst>
                <a:gd name="T0" fmla="*/ 56 w 60"/>
                <a:gd name="T1" fmla="*/ 36 h 81"/>
                <a:gd name="T2" fmla="*/ 2 w 60"/>
                <a:gd name="T3" fmla="*/ 42 h 81"/>
                <a:gd name="T4" fmla="*/ 56 w 60"/>
                <a:gd name="T5" fmla="*/ 36 h 81"/>
              </a:gdLst>
              <a:ahLst/>
              <a:cxnLst>
                <a:cxn ang="0">
                  <a:pos x="T0" y="T1"/>
                </a:cxn>
                <a:cxn ang="0">
                  <a:pos x="T2" y="T3"/>
                </a:cxn>
                <a:cxn ang="0">
                  <a:pos x="T4" y="T5"/>
                </a:cxn>
              </a:cxnLst>
              <a:rect l="0" t="0" r="r" b="b"/>
              <a:pathLst>
                <a:path w="60" h="81">
                  <a:moveTo>
                    <a:pt x="56" y="36"/>
                  </a:moveTo>
                  <a:cubicBezTo>
                    <a:pt x="50" y="0"/>
                    <a:pt x="0" y="6"/>
                    <a:pt x="2" y="42"/>
                  </a:cubicBezTo>
                  <a:cubicBezTo>
                    <a:pt x="7" y="81"/>
                    <a:pt x="60" y="70"/>
                    <a:pt x="56" y="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804">
              <a:extLst>
                <a:ext uri="{FF2B5EF4-FFF2-40B4-BE49-F238E27FC236}">
                  <a16:creationId xmlns:a16="http://schemas.microsoft.com/office/drawing/2014/main" id="{1DF1F9D4-9594-4272-A911-86759E96FBF0}"/>
                </a:ext>
              </a:extLst>
            </p:cNvPr>
            <p:cNvSpPr>
              <a:spLocks/>
            </p:cNvSpPr>
            <p:nvPr/>
          </p:nvSpPr>
          <p:spPr bwMode="auto">
            <a:xfrm>
              <a:off x="4134" y="3387"/>
              <a:ext cx="138" cy="181"/>
            </a:xfrm>
            <a:custGeom>
              <a:avLst/>
              <a:gdLst>
                <a:gd name="T0" fmla="*/ 57 w 58"/>
                <a:gd name="T1" fmla="*/ 37 h 76"/>
                <a:gd name="T2" fmla="*/ 3 w 58"/>
                <a:gd name="T3" fmla="*/ 33 h 76"/>
                <a:gd name="T4" fmla="*/ 57 w 58"/>
                <a:gd name="T5" fmla="*/ 37 h 76"/>
              </a:gdLst>
              <a:ahLst/>
              <a:cxnLst>
                <a:cxn ang="0">
                  <a:pos x="T0" y="T1"/>
                </a:cxn>
                <a:cxn ang="0">
                  <a:pos x="T2" y="T3"/>
                </a:cxn>
                <a:cxn ang="0">
                  <a:pos x="T4" y="T5"/>
                </a:cxn>
              </a:cxnLst>
              <a:rect l="0" t="0" r="r" b="b"/>
              <a:pathLst>
                <a:path w="58" h="76">
                  <a:moveTo>
                    <a:pt x="57" y="37"/>
                  </a:moveTo>
                  <a:cubicBezTo>
                    <a:pt x="58" y="0"/>
                    <a:pt x="7" y="1"/>
                    <a:pt x="3" y="33"/>
                  </a:cubicBezTo>
                  <a:cubicBezTo>
                    <a:pt x="0" y="70"/>
                    <a:pt x="54" y="76"/>
                    <a:pt x="57" y="3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805">
              <a:extLst>
                <a:ext uri="{FF2B5EF4-FFF2-40B4-BE49-F238E27FC236}">
                  <a16:creationId xmlns:a16="http://schemas.microsoft.com/office/drawing/2014/main" id="{62703B3F-2DB8-487D-A57E-EA1FBCA2EED2}"/>
                </a:ext>
              </a:extLst>
            </p:cNvPr>
            <p:cNvSpPr>
              <a:spLocks/>
            </p:cNvSpPr>
            <p:nvPr/>
          </p:nvSpPr>
          <p:spPr bwMode="auto">
            <a:xfrm>
              <a:off x="3455" y="3109"/>
              <a:ext cx="662" cy="550"/>
            </a:xfrm>
            <a:custGeom>
              <a:avLst/>
              <a:gdLst>
                <a:gd name="T0" fmla="*/ 6 w 278"/>
                <a:gd name="T1" fmla="*/ 43 h 230"/>
                <a:gd name="T2" fmla="*/ 112 w 278"/>
                <a:gd name="T3" fmla="*/ 8 h 230"/>
                <a:gd name="T4" fmla="*/ 105 w 278"/>
                <a:gd name="T5" fmla="*/ 7 h 230"/>
                <a:gd name="T6" fmla="*/ 195 w 278"/>
                <a:gd name="T7" fmla="*/ 40 h 230"/>
                <a:gd name="T8" fmla="*/ 190 w 278"/>
                <a:gd name="T9" fmla="*/ 38 h 230"/>
                <a:gd name="T10" fmla="*/ 212 w 278"/>
                <a:gd name="T11" fmla="*/ 92 h 230"/>
                <a:gd name="T12" fmla="*/ 265 w 278"/>
                <a:gd name="T13" fmla="*/ 112 h 230"/>
                <a:gd name="T14" fmla="*/ 261 w 278"/>
                <a:gd name="T15" fmla="*/ 106 h 230"/>
                <a:gd name="T16" fmla="*/ 270 w 278"/>
                <a:gd name="T17" fmla="*/ 199 h 230"/>
                <a:gd name="T18" fmla="*/ 274 w 278"/>
                <a:gd name="T19" fmla="*/ 193 h 230"/>
                <a:gd name="T20" fmla="*/ 191 w 278"/>
                <a:gd name="T21" fmla="*/ 222 h 230"/>
                <a:gd name="T22" fmla="*/ 198 w 278"/>
                <a:gd name="T23" fmla="*/ 223 h 230"/>
                <a:gd name="T24" fmla="*/ 111 w 278"/>
                <a:gd name="T25" fmla="*/ 182 h 230"/>
                <a:gd name="T26" fmla="*/ 117 w 278"/>
                <a:gd name="T27" fmla="*/ 185 h 230"/>
                <a:gd name="T28" fmla="*/ 43 w 278"/>
                <a:gd name="T29" fmla="*/ 135 h 230"/>
                <a:gd name="T30" fmla="*/ 47 w 278"/>
                <a:gd name="T31" fmla="*/ 139 h 230"/>
                <a:gd name="T32" fmla="*/ 10 w 278"/>
                <a:gd name="T33" fmla="*/ 36 h 230"/>
                <a:gd name="T34" fmla="*/ 4 w 278"/>
                <a:gd name="T35" fmla="*/ 42 h 230"/>
                <a:gd name="T36" fmla="*/ 39 w 278"/>
                <a:gd name="T37" fmla="*/ 139 h 230"/>
                <a:gd name="T38" fmla="*/ 43 w 278"/>
                <a:gd name="T39" fmla="*/ 143 h 230"/>
                <a:gd name="T40" fmla="*/ 109 w 278"/>
                <a:gd name="T41" fmla="*/ 188 h 230"/>
                <a:gd name="T42" fmla="*/ 114 w 278"/>
                <a:gd name="T43" fmla="*/ 190 h 230"/>
                <a:gd name="T44" fmla="*/ 190 w 278"/>
                <a:gd name="T45" fmla="*/ 226 h 230"/>
                <a:gd name="T46" fmla="*/ 197 w 278"/>
                <a:gd name="T47" fmla="*/ 227 h 230"/>
                <a:gd name="T48" fmla="*/ 274 w 278"/>
                <a:gd name="T49" fmla="*/ 201 h 230"/>
                <a:gd name="T50" fmla="*/ 277 w 278"/>
                <a:gd name="T51" fmla="*/ 195 h 230"/>
                <a:gd name="T52" fmla="*/ 269 w 278"/>
                <a:gd name="T53" fmla="*/ 110 h 230"/>
                <a:gd name="T54" fmla="*/ 265 w 278"/>
                <a:gd name="T55" fmla="*/ 104 h 230"/>
                <a:gd name="T56" fmla="*/ 216 w 278"/>
                <a:gd name="T57" fmla="*/ 84 h 230"/>
                <a:gd name="T58" fmla="*/ 198 w 278"/>
                <a:gd name="T59" fmla="*/ 35 h 230"/>
                <a:gd name="T60" fmla="*/ 193 w 278"/>
                <a:gd name="T61" fmla="*/ 32 h 230"/>
                <a:gd name="T62" fmla="*/ 113 w 278"/>
                <a:gd name="T63" fmla="*/ 4 h 230"/>
                <a:gd name="T64" fmla="*/ 105 w 278"/>
                <a:gd name="T65" fmla="*/ 3 h 230"/>
                <a:gd name="T66" fmla="*/ 8 w 278"/>
                <a:gd name="T67" fmla="*/ 35 h 230"/>
                <a:gd name="T68" fmla="*/ 6 w 278"/>
                <a:gd name="T69" fmla="*/ 43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8" h="230">
                  <a:moveTo>
                    <a:pt x="6" y="43"/>
                  </a:moveTo>
                  <a:cubicBezTo>
                    <a:pt x="46" y="52"/>
                    <a:pt x="88" y="43"/>
                    <a:pt x="112" y="8"/>
                  </a:cubicBezTo>
                  <a:cubicBezTo>
                    <a:pt x="110" y="7"/>
                    <a:pt x="107" y="7"/>
                    <a:pt x="105" y="7"/>
                  </a:cubicBezTo>
                  <a:cubicBezTo>
                    <a:pt x="120" y="45"/>
                    <a:pt x="157" y="55"/>
                    <a:pt x="195" y="40"/>
                  </a:cubicBezTo>
                  <a:cubicBezTo>
                    <a:pt x="193" y="40"/>
                    <a:pt x="191" y="39"/>
                    <a:pt x="190" y="38"/>
                  </a:cubicBezTo>
                  <a:cubicBezTo>
                    <a:pt x="193" y="57"/>
                    <a:pt x="197" y="78"/>
                    <a:pt x="212" y="92"/>
                  </a:cubicBezTo>
                  <a:cubicBezTo>
                    <a:pt x="226" y="106"/>
                    <a:pt x="246" y="110"/>
                    <a:pt x="265" y="112"/>
                  </a:cubicBezTo>
                  <a:cubicBezTo>
                    <a:pt x="264" y="110"/>
                    <a:pt x="263" y="108"/>
                    <a:pt x="261" y="106"/>
                  </a:cubicBezTo>
                  <a:cubicBezTo>
                    <a:pt x="246" y="140"/>
                    <a:pt x="253" y="167"/>
                    <a:pt x="270" y="199"/>
                  </a:cubicBezTo>
                  <a:cubicBezTo>
                    <a:pt x="271" y="197"/>
                    <a:pt x="272" y="195"/>
                    <a:pt x="274" y="193"/>
                  </a:cubicBezTo>
                  <a:cubicBezTo>
                    <a:pt x="239" y="189"/>
                    <a:pt x="216" y="198"/>
                    <a:pt x="191" y="222"/>
                  </a:cubicBezTo>
                  <a:cubicBezTo>
                    <a:pt x="193" y="222"/>
                    <a:pt x="196" y="223"/>
                    <a:pt x="198" y="223"/>
                  </a:cubicBezTo>
                  <a:cubicBezTo>
                    <a:pt x="188" y="184"/>
                    <a:pt x="148" y="172"/>
                    <a:pt x="111" y="182"/>
                  </a:cubicBezTo>
                  <a:cubicBezTo>
                    <a:pt x="113" y="183"/>
                    <a:pt x="115" y="184"/>
                    <a:pt x="117" y="185"/>
                  </a:cubicBezTo>
                  <a:cubicBezTo>
                    <a:pt x="108" y="148"/>
                    <a:pt x="77" y="138"/>
                    <a:pt x="43" y="135"/>
                  </a:cubicBezTo>
                  <a:cubicBezTo>
                    <a:pt x="44" y="136"/>
                    <a:pt x="46" y="138"/>
                    <a:pt x="47" y="139"/>
                  </a:cubicBezTo>
                  <a:cubicBezTo>
                    <a:pt x="52" y="101"/>
                    <a:pt x="38" y="63"/>
                    <a:pt x="10" y="36"/>
                  </a:cubicBezTo>
                  <a:cubicBezTo>
                    <a:pt x="6" y="32"/>
                    <a:pt x="0" y="38"/>
                    <a:pt x="4" y="42"/>
                  </a:cubicBezTo>
                  <a:cubicBezTo>
                    <a:pt x="30" y="67"/>
                    <a:pt x="43" y="103"/>
                    <a:pt x="39" y="139"/>
                  </a:cubicBezTo>
                  <a:cubicBezTo>
                    <a:pt x="38" y="142"/>
                    <a:pt x="41" y="143"/>
                    <a:pt x="43" y="143"/>
                  </a:cubicBezTo>
                  <a:cubicBezTo>
                    <a:pt x="73" y="146"/>
                    <a:pt x="101" y="154"/>
                    <a:pt x="109" y="188"/>
                  </a:cubicBezTo>
                  <a:cubicBezTo>
                    <a:pt x="109" y="190"/>
                    <a:pt x="112" y="191"/>
                    <a:pt x="114" y="190"/>
                  </a:cubicBezTo>
                  <a:cubicBezTo>
                    <a:pt x="146" y="181"/>
                    <a:pt x="181" y="190"/>
                    <a:pt x="190" y="226"/>
                  </a:cubicBezTo>
                  <a:cubicBezTo>
                    <a:pt x="191" y="229"/>
                    <a:pt x="195" y="230"/>
                    <a:pt x="197" y="227"/>
                  </a:cubicBezTo>
                  <a:cubicBezTo>
                    <a:pt x="220" y="205"/>
                    <a:pt x="241" y="197"/>
                    <a:pt x="274" y="201"/>
                  </a:cubicBezTo>
                  <a:cubicBezTo>
                    <a:pt x="277" y="202"/>
                    <a:pt x="278" y="198"/>
                    <a:pt x="277" y="195"/>
                  </a:cubicBezTo>
                  <a:cubicBezTo>
                    <a:pt x="262" y="166"/>
                    <a:pt x="254" y="141"/>
                    <a:pt x="269" y="110"/>
                  </a:cubicBezTo>
                  <a:cubicBezTo>
                    <a:pt x="270" y="107"/>
                    <a:pt x="268" y="104"/>
                    <a:pt x="265" y="104"/>
                  </a:cubicBezTo>
                  <a:cubicBezTo>
                    <a:pt x="247" y="101"/>
                    <a:pt x="228" y="98"/>
                    <a:pt x="216" y="84"/>
                  </a:cubicBezTo>
                  <a:cubicBezTo>
                    <a:pt x="204" y="71"/>
                    <a:pt x="200" y="52"/>
                    <a:pt x="198" y="35"/>
                  </a:cubicBezTo>
                  <a:cubicBezTo>
                    <a:pt x="197" y="33"/>
                    <a:pt x="195" y="32"/>
                    <a:pt x="193" y="32"/>
                  </a:cubicBezTo>
                  <a:cubicBezTo>
                    <a:pt x="160" y="45"/>
                    <a:pt x="127" y="39"/>
                    <a:pt x="113" y="4"/>
                  </a:cubicBezTo>
                  <a:cubicBezTo>
                    <a:pt x="111" y="1"/>
                    <a:pt x="107" y="0"/>
                    <a:pt x="105" y="3"/>
                  </a:cubicBezTo>
                  <a:cubicBezTo>
                    <a:pt x="83" y="36"/>
                    <a:pt x="45" y="44"/>
                    <a:pt x="8" y="35"/>
                  </a:cubicBezTo>
                  <a:cubicBezTo>
                    <a:pt x="3" y="34"/>
                    <a:pt x="0" y="42"/>
                    <a:pt x="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806">
              <a:extLst>
                <a:ext uri="{FF2B5EF4-FFF2-40B4-BE49-F238E27FC236}">
                  <a16:creationId xmlns:a16="http://schemas.microsoft.com/office/drawing/2014/main" id="{236CAD48-9AFD-4016-9454-F534C9C7D745}"/>
                </a:ext>
              </a:extLst>
            </p:cNvPr>
            <p:cNvSpPr>
              <a:spLocks/>
            </p:cNvSpPr>
            <p:nvPr/>
          </p:nvSpPr>
          <p:spPr bwMode="auto">
            <a:xfrm>
              <a:off x="3486" y="3205"/>
              <a:ext cx="622" cy="383"/>
            </a:xfrm>
            <a:custGeom>
              <a:avLst/>
              <a:gdLst>
                <a:gd name="T0" fmla="*/ 3 w 261"/>
                <a:gd name="T1" fmla="*/ 8 h 160"/>
                <a:gd name="T2" fmla="*/ 63 w 261"/>
                <a:gd name="T3" fmla="*/ 33 h 160"/>
                <a:gd name="T4" fmla="*/ 129 w 261"/>
                <a:gd name="T5" fmla="*/ 70 h 160"/>
                <a:gd name="T6" fmla="*/ 255 w 261"/>
                <a:gd name="T7" fmla="*/ 158 h 160"/>
                <a:gd name="T8" fmla="*/ 258 w 261"/>
                <a:gd name="T9" fmla="*/ 153 h 160"/>
                <a:gd name="T10" fmla="*/ 132 w 261"/>
                <a:gd name="T11" fmla="*/ 65 h 160"/>
                <a:gd name="T12" fmla="*/ 66 w 261"/>
                <a:gd name="T13" fmla="*/ 28 h 160"/>
                <a:gd name="T14" fmla="*/ 6 w 261"/>
                <a:gd name="T15" fmla="*/ 2 h 160"/>
                <a:gd name="T16" fmla="*/ 3 w 261"/>
                <a:gd name="T17" fmla="*/ 8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160">
                  <a:moveTo>
                    <a:pt x="3" y="8"/>
                  </a:moveTo>
                  <a:cubicBezTo>
                    <a:pt x="20" y="21"/>
                    <a:pt x="44" y="23"/>
                    <a:pt x="63" y="33"/>
                  </a:cubicBezTo>
                  <a:cubicBezTo>
                    <a:pt x="85" y="45"/>
                    <a:pt x="108" y="57"/>
                    <a:pt x="129" y="70"/>
                  </a:cubicBezTo>
                  <a:cubicBezTo>
                    <a:pt x="172" y="98"/>
                    <a:pt x="210" y="132"/>
                    <a:pt x="255" y="158"/>
                  </a:cubicBezTo>
                  <a:cubicBezTo>
                    <a:pt x="258" y="160"/>
                    <a:pt x="261" y="155"/>
                    <a:pt x="258" y="153"/>
                  </a:cubicBezTo>
                  <a:cubicBezTo>
                    <a:pt x="213" y="127"/>
                    <a:pt x="175" y="93"/>
                    <a:pt x="132" y="65"/>
                  </a:cubicBezTo>
                  <a:cubicBezTo>
                    <a:pt x="111" y="51"/>
                    <a:pt x="88" y="40"/>
                    <a:pt x="66" y="28"/>
                  </a:cubicBezTo>
                  <a:cubicBezTo>
                    <a:pt x="47" y="18"/>
                    <a:pt x="23" y="15"/>
                    <a:pt x="6" y="2"/>
                  </a:cubicBezTo>
                  <a:cubicBezTo>
                    <a:pt x="3" y="0"/>
                    <a:pt x="0" y="5"/>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807">
              <a:extLst>
                <a:ext uri="{FF2B5EF4-FFF2-40B4-BE49-F238E27FC236}">
                  <a16:creationId xmlns:a16="http://schemas.microsoft.com/office/drawing/2014/main" id="{0D009264-7D76-4ED1-87F4-9A5077E46067}"/>
                </a:ext>
              </a:extLst>
            </p:cNvPr>
            <p:cNvSpPr>
              <a:spLocks/>
            </p:cNvSpPr>
            <p:nvPr/>
          </p:nvSpPr>
          <p:spPr bwMode="auto">
            <a:xfrm>
              <a:off x="3703" y="3128"/>
              <a:ext cx="33" cy="204"/>
            </a:xfrm>
            <a:custGeom>
              <a:avLst/>
              <a:gdLst>
                <a:gd name="T0" fmla="*/ 0 w 14"/>
                <a:gd name="T1" fmla="*/ 4 h 85"/>
                <a:gd name="T2" fmla="*/ 8 w 14"/>
                <a:gd name="T3" fmla="*/ 81 h 85"/>
                <a:gd name="T4" fmla="*/ 14 w 14"/>
                <a:gd name="T5" fmla="*/ 81 h 85"/>
                <a:gd name="T6" fmla="*/ 6 w 14"/>
                <a:gd name="T7" fmla="*/ 4 h 85"/>
                <a:gd name="T8" fmla="*/ 0 w 14"/>
                <a:gd name="T9" fmla="*/ 4 h 85"/>
              </a:gdLst>
              <a:ahLst/>
              <a:cxnLst>
                <a:cxn ang="0">
                  <a:pos x="T0" y="T1"/>
                </a:cxn>
                <a:cxn ang="0">
                  <a:pos x="T2" y="T3"/>
                </a:cxn>
                <a:cxn ang="0">
                  <a:pos x="T4" y="T5"/>
                </a:cxn>
                <a:cxn ang="0">
                  <a:pos x="T6" y="T7"/>
                </a:cxn>
                <a:cxn ang="0">
                  <a:pos x="T8" y="T9"/>
                </a:cxn>
              </a:cxnLst>
              <a:rect l="0" t="0" r="r" b="b"/>
              <a:pathLst>
                <a:path w="14" h="85">
                  <a:moveTo>
                    <a:pt x="0" y="4"/>
                  </a:moveTo>
                  <a:cubicBezTo>
                    <a:pt x="2" y="30"/>
                    <a:pt x="6" y="55"/>
                    <a:pt x="8" y="81"/>
                  </a:cubicBezTo>
                  <a:cubicBezTo>
                    <a:pt x="8" y="85"/>
                    <a:pt x="14" y="85"/>
                    <a:pt x="14" y="81"/>
                  </a:cubicBezTo>
                  <a:cubicBezTo>
                    <a:pt x="12" y="55"/>
                    <a:pt x="8" y="30"/>
                    <a:pt x="6" y="4"/>
                  </a:cubicBezTo>
                  <a:cubicBezTo>
                    <a:pt x="6" y="0"/>
                    <a:pt x="0" y="0"/>
                    <a:pt x="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808">
              <a:extLst>
                <a:ext uri="{FF2B5EF4-FFF2-40B4-BE49-F238E27FC236}">
                  <a16:creationId xmlns:a16="http://schemas.microsoft.com/office/drawing/2014/main" id="{D39DF99D-185D-4C70-A12E-1D13750A5D63}"/>
                </a:ext>
              </a:extLst>
            </p:cNvPr>
            <p:cNvSpPr>
              <a:spLocks/>
            </p:cNvSpPr>
            <p:nvPr/>
          </p:nvSpPr>
          <p:spPr bwMode="auto">
            <a:xfrm>
              <a:off x="3865" y="3198"/>
              <a:ext cx="52" cy="229"/>
            </a:xfrm>
            <a:custGeom>
              <a:avLst/>
              <a:gdLst>
                <a:gd name="T0" fmla="*/ 15 w 22"/>
                <a:gd name="T1" fmla="*/ 4 h 96"/>
                <a:gd name="T2" fmla="*/ 0 w 22"/>
                <a:gd name="T3" fmla="*/ 92 h 96"/>
                <a:gd name="T4" fmla="*/ 7 w 22"/>
                <a:gd name="T5" fmla="*/ 92 h 96"/>
                <a:gd name="T6" fmla="*/ 21 w 22"/>
                <a:gd name="T7" fmla="*/ 5 h 96"/>
                <a:gd name="T8" fmla="*/ 15 w 22"/>
                <a:gd name="T9" fmla="*/ 4 h 96"/>
              </a:gdLst>
              <a:ahLst/>
              <a:cxnLst>
                <a:cxn ang="0">
                  <a:pos x="T0" y="T1"/>
                </a:cxn>
                <a:cxn ang="0">
                  <a:pos x="T2" y="T3"/>
                </a:cxn>
                <a:cxn ang="0">
                  <a:pos x="T4" y="T5"/>
                </a:cxn>
                <a:cxn ang="0">
                  <a:pos x="T6" y="T7"/>
                </a:cxn>
                <a:cxn ang="0">
                  <a:pos x="T8" y="T9"/>
                </a:cxn>
              </a:cxnLst>
              <a:rect l="0" t="0" r="r" b="b"/>
              <a:pathLst>
                <a:path w="22" h="96">
                  <a:moveTo>
                    <a:pt x="15" y="4"/>
                  </a:moveTo>
                  <a:cubicBezTo>
                    <a:pt x="5" y="34"/>
                    <a:pt x="1" y="60"/>
                    <a:pt x="0" y="92"/>
                  </a:cubicBezTo>
                  <a:cubicBezTo>
                    <a:pt x="0" y="96"/>
                    <a:pt x="7" y="96"/>
                    <a:pt x="7" y="92"/>
                  </a:cubicBezTo>
                  <a:cubicBezTo>
                    <a:pt x="7" y="61"/>
                    <a:pt x="11" y="34"/>
                    <a:pt x="21" y="5"/>
                  </a:cubicBezTo>
                  <a:cubicBezTo>
                    <a:pt x="22" y="1"/>
                    <a:pt x="16" y="0"/>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809">
              <a:extLst>
                <a:ext uri="{FF2B5EF4-FFF2-40B4-BE49-F238E27FC236}">
                  <a16:creationId xmlns:a16="http://schemas.microsoft.com/office/drawing/2014/main" id="{A5E3E37B-177A-44BB-B9C0-B36068E3152B}"/>
                </a:ext>
              </a:extLst>
            </p:cNvPr>
            <p:cNvSpPr>
              <a:spLocks/>
            </p:cNvSpPr>
            <p:nvPr/>
          </p:nvSpPr>
          <p:spPr bwMode="auto">
            <a:xfrm>
              <a:off x="3555" y="3358"/>
              <a:ext cx="250" cy="91"/>
            </a:xfrm>
            <a:custGeom>
              <a:avLst/>
              <a:gdLst>
                <a:gd name="T0" fmla="*/ 7 w 105"/>
                <a:gd name="T1" fmla="*/ 36 h 38"/>
                <a:gd name="T2" fmla="*/ 101 w 105"/>
                <a:gd name="T3" fmla="*/ 7 h 38"/>
                <a:gd name="T4" fmla="*/ 101 w 105"/>
                <a:gd name="T5" fmla="*/ 1 h 38"/>
                <a:gd name="T6" fmla="*/ 4 w 105"/>
                <a:gd name="T7" fmla="*/ 31 h 38"/>
                <a:gd name="T8" fmla="*/ 7 w 105"/>
                <a:gd name="T9" fmla="*/ 36 h 38"/>
              </a:gdLst>
              <a:ahLst/>
              <a:cxnLst>
                <a:cxn ang="0">
                  <a:pos x="T0" y="T1"/>
                </a:cxn>
                <a:cxn ang="0">
                  <a:pos x="T2" y="T3"/>
                </a:cxn>
                <a:cxn ang="0">
                  <a:pos x="T4" y="T5"/>
                </a:cxn>
                <a:cxn ang="0">
                  <a:pos x="T6" y="T7"/>
                </a:cxn>
                <a:cxn ang="0">
                  <a:pos x="T8" y="T9"/>
                </a:cxn>
              </a:cxnLst>
              <a:rect l="0" t="0" r="r" b="b"/>
              <a:pathLst>
                <a:path w="105" h="38">
                  <a:moveTo>
                    <a:pt x="7" y="36"/>
                  </a:moveTo>
                  <a:cubicBezTo>
                    <a:pt x="34" y="21"/>
                    <a:pt x="70" y="10"/>
                    <a:pt x="101" y="7"/>
                  </a:cubicBezTo>
                  <a:cubicBezTo>
                    <a:pt x="105" y="6"/>
                    <a:pt x="105" y="0"/>
                    <a:pt x="101" y="1"/>
                  </a:cubicBezTo>
                  <a:cubicBezTo>
                    <a:pt x="68" y="4"/>
                    <a:pt x="33" y="15"/>
                    <a:pt x="4" y="31"/>
                  </a:cubicBezTo>
                  <a:cubicBezTo>
                    <a:pt x="0" y="33"/>
                    <a:pt x="3" y="38"/>
                    <a:pt x="7"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810">
              <a:extLst>
                <a:ext uri="{FF2B5EF4-FFF2-40B4-BE49-F238E27FC236}">
                  <a16:creationId xmlns:a16="http://schemas.microsoft.com/office/drawing/2014/main" id="{99F79AF2-C083-4B4D-A925-A25105A9F1D0}"/>
                </a:ext>
              </a:extLst>
            </p:cNvPr>
            <p:cNvSpPr>
              <a:spLocks/>
            </p:cNvSpPr>
            <p:nvPr/>
          </p:nvSpPr>
          <p:spPr bwMode="auto">
            <a:xfrm>
              <a:off x="3715" y="3461"/>
              <a:ext cx="228" cy="100"/>
            </a:xfrm>
            <a:custGeom>
              <a:avLst/>
              <a:gdLst>
                <a:gd name="T0" fmla="*/ 7 w 96"/>
                <a:gd name="T1" fmla="*/ 39 h 42"/>
                <a:gd name="T2" fmla="*/ 92 w 96"/>
                <a:gd name="T3" fmla="*/ 7 h 42"/>
                <a:gd name="T4" fmla="*/ 91 w 96"/>
                <a:gd name="T5" fmla="*/ 1 h 42"/>
                <a:gd name="T6" fmla="*/ 4 w 96"/>
                <a:gd name="T7" fmla="*/ 34 h 42"/>
                <a:gd name="T8" fmla="*/ 7 w 96"/>
                <a:gd name="T9" fmla="*/ 39 h 42"/>
              </a:gdLst>
              <a:ahLst/>
              <a:cxnLst>
                <a:cxn ang="0">
                  <a:pos x="T0" y="T1"/>
                </a:cxn>
                <a:cxn ang="0">
                  <a:pos x="T2" y="T3"/>
                </a:cxn>
                <a:cxn ang="0">
                  <a:pos x="T4" y="T5"/>
                </a:cxn>
                <a:cxn ang="0">
                  <a:pos x="T6" y="T7"/>
                </a:cxn>
                <a:cxn ang="0">
                  <a:pos x="T8" y="T9"/>
                </a:cxn>
              </a:cxnLst>
              <a:rect l="0" t="0" r="r" b="b"/>
              <a:pathLst>
                <a:path w="96" h="42">
                  <a:moveTo>
                    <a:pt x="7" y="39"/>
                  </a:moveTo>
                  <a:cubicBezTo>
                    <a:pt x="32" y="21"/>
                    <a:pt x="62" y="13"/>
                    <a:pt x="92" y="7"/>
                  </a:cubicBezTo>
                  <a:cubicBezTo>
                    <a:pt x="96" y="6"/>
                    <a:pt x="95" y="0"/>
                    <a:pt x="91" y="1"/>
                  </a:cubicBezTo>
                  <a:cubicBezTo>
                    <a:pt x="60" y="7"/>
                    <a:pt x="29" y="15"/>
                    <a:pt x="4" y="34"/>
                  </a:cubicBezTo>
                  <a:cubicBezTo>
                    <a:pt x="0" y="36"/>
                    <a:pt x="3" y="42"/>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811">
              <a:extLst>
                <a:ext uri="{FF2B5EF4-FFF2-40B4-BE49-F238E27FC236}">
                  <a16:creationId xmlns:a16="http://schemas.microsoft.com/office/drawing/2014/main" id="{FFD7CF5F-7AB7-40C2-88D5-6E362E8B9E92}"/>
                </a:ext>
              </a:extLst>
            </p:cNvPr>
            <p:cNvSpPr>
              <a:spLocks/>
            </p:cNvSpPr>
            <p:nvPr/>
          </p:nvSpPr>
          <p:spPr bwMode="auto">
            <a:xfrm>
              <a:off x="4517" y="3028"/>
              <a:ext cx="612" cy="574"/>
            </a:xfrm>
            <a:custGeom>
              <a:avLst/>
              <a:gdLst>
                <a:gd name="T0" fmla="*/ 250 w 257"/>
                <a:gd name="T1" fmla="*/ 20 h 240"/>
                <a:gd name="T2" fmla="*/ 149 w 257"/>
                <a:gd name="T3" fmla="*/ 3 h 240"/>
                <a:gd name="T4" fmla="*/ 142 w 257"/>
                <a:gd name="T5" fmla="*/ 5 h 240"/>
                <a:gd name="T6" fmla="*/ 67 w 257"/>
                <a:gd name="T7" fmla="*/ 44 h 240"/>
                <a:gd name="T8" fmla="*/ 61 w 257"/>
                <a:gd name="T9" fmla="*/ 48 h 240"/>
                <a:gd name="T10" fmla="*/ 49 w 257"/>
                <a:gd name="T11" fmla="*/ 99 h 240"/>
                <a:gd name="T12" fmla="*/ 4 w 257"/>
                <a:gd name="T13" fmla="*/ 125 h 240"/>
                <a:gd name="T14" fmla="*/ 1 w 257"/>
                <a:gd name="T15" fmla="*/ 131 h 240"/>
                <a:gd name="T16" fmla="*/ 5 w 257"/>
                <a:gd name="T17" fmla="*/ 217 h 240"/>
                <a:gd name="T18" fmla="*/ 10 w 257"/>
                <a:gd name="T19" fmla="*/ 223 h 240"/>
                <a:gd name="T20" fmla="*/ 89 w 257"/>
                <a:gd name="T21" fmla="*/ 238 h 240"/>
                <a:gd name="T22" fmla="*/ 96 w 257"/>
                <a:gd name="T23" fmla="*/ 235 h 240"/>
                <a:gd name="T24" fmla="*/ 166 w 257"/>
                <a:gd name="T25" fmla="*/ 189 h 240"/>
                <a:gd name="T26" fmla="*/ 171 w 257"/>
                <a:gd name="T27" fmla="*/ 185 h 240"/>
                <a:gd name="T28" fmla="*/ 230 w 257"/>
                <a:gd name="T29" fmla="*/ 133 h 240"/>
                <a:gd name="T30" fmla="*/ 233 w 257"/>
                <a:gd name="T31" fmla="*/ 128 h 240"/>
                <a:gd name="T32" fmla="*/ 254 w 257"/>
                <a:gd name="T33" fmla="*/ 27 h 240"/>
                <a:gd name="T34" fmla="*/ 248 w 257"/>
                <a:gd name="T35" fmla="*/ 22 h 240"/>
                <a:gd name="T36" fmla="*/ 225 w 257"/>
                <a:gd name="T37" fmla="*/ 130 h 240"/>
                <a:gd name="T38" fmla="*/ 228 w 257"/>
                <a:gd name="T39" fmla="*/ 125 h 240"/>
                <a:gd name="T40" fmla="*/ 163 w 257"/>
                <a:gd name="T41" fmla="*/ 185 h 240"/>
                <a:gd name="T42" fmla="*/ 168 w 257"/>
                <a:gd name="T43" fmla="*/ 181 h 240"/>
                <a:gd name="T44" fmla="*/ 87 w 257"/>
                <a:gd name="T45" fmla="*/ 235 h 240"/>
                <a:gd name="T46" fmla="*/ 94 w 257"/>
                <a:gd name="T47" fmla="*/ 231 h 240"/>
                <a:gd name="T48" fmla="*/ 8 w 257"/>
                <a:gd name="T49" fmla="*/ 215 h 240"/>
                <a:gd name="T50" fmla="*/ 13 w 257"/>
                <a:gd name="T51" fmla="*/ 220 h 240"/>
                <a:gd name="T52" fmla="*/ 8 w 257"/>
                <a:gd name="T53" fmla="*/ 127 h 240"/>
                <a:gd name="T54" fmla="*/ 6 w 257"/>
                <a:gd name="T55" fmla="*/ 133 h 240"/>
                <a:gd name="T56" fmla="*/ 56 w 257"/>
                <a:gd name="T57" fmla="*/ 105 h 240"/>
                <a:gd name="T58" fmla="*/ 70 w 257"/>
                <a:gd name="T59" fmla="*/ 48 h 240"/>
                <a:gd name="T60" fmla="*/ 64 w 257"/>
                <a:gd name="T61" fmla="*/ 52 h 240"/>
                <a:gd name="T62" fmla="*/ 150 w 257"/>
                <a:gd name="T63" fmla="*/ 7 h 240"/>
                <a:gd name="T64" fmla="*/ 143 w 257"/>
                <a:gd name="T65" fmla="*/ 9 h 240"/>
                <a:gd name="T66" fmla="*/ 252 w 257"/>
                <a:gd name="T67" fmla="*/ 29 h 240"/>
                <a:gd name="T68" fmla="*/ 250 w 257"/>
                <a:gd name="T69" fmla="*/ 2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7" h="240">
                  <a:moveTo>
                    <a:pt x="250" y="20"/>
                  </a:moveTo>
                  <a:cubicBezTo>
                    <a:pt x="214" y="34"/>
                    <a:pt x="176" y="32"/>
                    <a:pt x="149" y="3"/>
                  </a:cubicBezTo>
                  <a:cubicBezTo>
                    <a:pt x="146" y="0"/>
                    <a:pt x="142" y="2"/>
                    <a:pt x="142" y="5"/>
                  </a:cubicBezTo>
                  <a:cubicBezTo>
                    <a:pt x="133" y="41"/>
                    <a:pt x="101" y="52"/>
                    <a:pt x="67" y="44"/>
                  </a:cubicBezTo>
                  <a:cubicBezTo>
                    <a:pt x="64" y="44"/>
                    <a:pt x="61" y="45"/>
                    <a:pt x="61" y="48"/>
                  </a:cubicBezTo>
                  <a:cubicBezTo>
                    <a:pt x="61" y="66"/>
                    <a:pt x="60" y="85"/>
                    <a:pt x="49" y="99"/>
                  </a:cubicBezTo>
                  <a:cubicBezTo>
                    <a:pt x="39" y="114"/>
                    <a:pt x="21" y="120"/>
                    <a:pt x="4" y="125"/>
                  </a:cubicBezTo>
                  <a:cubicBezTo>
                    <a:pt x="1" y="125"/>
                    <a:pt x="0" y="129"/>
                    <a:pt x="1" y="131"/>
                  </a:cubicBezTo>
                  <a:cubicBezTo>
                    <a:pt x="20" y="160"/>
                    <a:pt x="16" y="186"/>
                    <a:pt x="5" y="217"/>
                  </a:cubicBezTo>
                  <a:cubicBezTo>
                    <a:pt x="4" y="221"/>
                    <a:pt x="7" y="223"/>
                    <a:pt x="10" y="223"/>
                  </a:cubicBezTo>
                  <a:cubicBezTo>
                    <a:pt x="41" y="214"/>
                    <a:pt x="63" y="220"/>
                    <a:pt x="89" y="238"/>
                  </a:cubicBezTo>
                  <a:cubicBezTo>
                    <a:pt x="92" y="240"/>
                    <a:pt x="95" y="237"/>
                    <a:pt x="96" y="235"/>
                  </a:cubicBezTo>
                  <a:cubicBezTo>
                    <a:pt x="100" y="199"/>
                    <a:pt x="133" y="185"/>
                    <a:pt x="166" y="189"/>
                  </a:cubicBezTo>
                  <a:cubicBezTo>
                    <a:pt x="168" y="190"/>
                    <a:pt x="171" y="188"/>
                    <a:pt x="171" y="185"/>
                  </a:cubicBezTo>
                  <a:cubicBezTo>
                    <a:pt x="174" y="151"/>
                    <a:pt x="201" y="140"/>
                    <a:pt x="230" y="133"/>
                  </a:cubicBezTo>
                  <a:cubicBezTo>
                    <a:pt x="233" y="132"/>
                    <a:pt x="234" y="130"/>
                    <a:pt x="233" y="128"/>
                  </a:cubicBezTo>
                  <a:cubicBezTo>
                    <a:pt x="224" y="93"/>
                    <a:pt x="232" y="56"/>
                    <a:pt x="254" y="27"/>
                  </a:cubicBezTo>
                  <a:cubicBezTo>
                    <a:pt x="257" y="23"/>
                    <a:pt x="251" y="17"/>
                    <a:pt x="248" y="22"/>
                  </a:cubicBezTo>
                  <a:cubicBezTo>
                    <a:pt x="224" y="52"/>
                    <a:pt x="215" y="92"/>
                    <a:pt x="225" y="130"/>
                  </a:cubicBezTo>
                  <a:cubicBezTo>
                    <a:pt x="226" y="128"/>
                    <a:pt x="227" y="127"/>
                    <a:pt x="228" y="125"/>
                  </a:cubicBezTo>
                  <a:cubicBezTo>
                    <a:pt x="194" y="133"/>
                    <a:pt x="166" y="147"/>
                    <a:pt x="163" y="185"/>
                  </a:cubicBezTo>
                  <a:cubicBezTo>
                    <a:pt x="164" y="184"/>
                    <a:pt x="166" y="183"/>
                    <a:pt x="168" y="181"/>
                  </a:cubicBezTo>
                  <a:cubicBezTo>
                    <a:pt x="129" y="176"/>
                    <a:pt x="92" y="193"/>
                    <a:pt x="87" y="235"/>
                  </a:cubicBezTo>
                  <a:cubicBezTo>
                    <a:pt x="89" y="233"/>
                    <a:pt x="91" y="232"/>
                    <a:pt x="94" y="231"/>
                  </a:cubicBezTo>
                  <a:cubicBezTo>
                    <a:pt x="65" y="211"/>
                    <a:pt x="41" y="205"/>
                    <a:pt x="8" y="215"/>
                  </a:cubicBezTo>
                  <a:cubicBezTo>
                    <a:pt x="9" y="216"/>
                    <a:pt x="11" y="218"/>
                    <a:pt x="13" y="220"/>
                  </a:cubicBezTo>
                  <a:cubicBezTo>
                    <a:pt x="25" y="186"/>
                    <a:pt x="28" y="158"/>
                    <a:pt x="8" y="127"/>
                  </a:cubicBezTo>
                  <a:cubicBezTo>
                    <a:pt x="8" y="129"/>
                    <a:pt x="7" y="131"/>
                    <a:pt x="6" y="133"/>
                  </a:cubicBezTo>
                  <a:cubicBezTo>
                    <a:pt x="25" y="128"/>
                    <a:pt x="44" y="121"/>
                    <a:pt x="56" y="105"/>
                  </a:cubicBezTo>
                  <a:cubicBezTo>
                    <a:pt x="68" y="88"/>
                    <a:pt x="69" y="68"/>
                    <a:pt x="70" y="48"/>
                  </a:cubicBezTo>
                  <a:cubicBezTo>
                    <a:pt x="68" y="50"/>
                    <a:pt x="66" y="51"/>
                    <a:pt x="64" y="52"/>
                  </a:cubicBezTo>
                  <a:cubicBezTo>
                    <a:pt x="103" y="61"/>
                    <a:pt x="140" y="48"/>
                    <a:pt x="150" y="7"/>
                  </a:cubicBezTo>
                  <a:cubicBezTo>
                    <a:pt x="147" y="7"/>
                    <a:pt x="145" y="8"/>
                    <a:pt x="143" y="9"/>
                  </a:cubicBezTo>
                  <a:cubicBezTo>
                    <a:pt x="171" y="40"/>
                    <a:pt x="214" y="44"/>
                    <a:pt x="252" y="29"/>
                  </a:cubicBezTo>
                  <a:cubicBezTo>
                    <a:pt x="257" y="27"/>
                    <a:pt x="255" y="19"/>
                    <a:pt x="25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812">
              <a:extLst>
                <a:ext uri="{FF2B5EF4-FFF2-40B4-BE49-F238E27FC236}">
                  <a16:creationId xmlns:a16="http://schemas.microsoft.com/office/drawing/2014/main" id="{98D538EB-F473-482F-BF01-88EA7A4C30E4}"/>
                </a:ext>
              </a:extLst>
            </p:cNvPr>
            <p:cNvSpPr>
              <a:spLocks/>
            </p:cNvSpPr>
            <p:nvPr/>
          </p:nvSpPr>
          <p:spPr bwMode="auto">
            <a:xfrm>
              <a:off x="4543" y="3090"/>
              <a:ext cx="560" cy="462"/>
            </a:xfrm>
            <a:custGeom>
              <a:avLst/>
              <a:gdLst>
                <a:gd name="T0" fmla="*/ 229 w 235"/>
                <a:gd name="T1" fmla="*/ 3 h 193"/>
                <a:gd name="T2" fmla="*/ 117 w 235"/>
                <a:gd name="T3" fmla="*/ 86 h 193"/>
                <a:gd name="T4" fmla="*/ 4 w 235"/>
                <a:gd name="T5" fmla="*/ 186 h 193"/>
                <a:gd name="T6" fmla="*/ 7 w 235"/>
                <a:gd name="T7" fmla="*/ 191 h 193"/>
                <a:gd name="T8" fmla="*/ 111 w 235"/>
                <a:gd name="T9" fmla="*/ 100 h 193"/>
                <a:gd name="T10" fmla="*/ 232 w 235"/>
                <a:gd name="T11" fmla="*/ 8 h 193"/>
                <a:gd name="T12" fmla="*/ 229 w 235"/>
                <a:gd name="T13" fmla="*/ 3 h 193"/>
              </a:gdLst>
              <a:ahLst/>
              <a:cxnLst>
                <a:cxn ang="0">
                  <a:pos x="T0" y="T1"/>
                </a:cxn>
                <a:cxn ang="0">
                  <a:pos x="T2" y="T3"/>
                </a:cxn>
                <a:cxn ang="0">
                  <a:pos x="T4" y="T5"/>
                </a:cxn>
                <a:cxn ang="0">
                  <a:pos x="T6" y="T7"/>
                </a:cxn>
                <a:cxn ang="0">
                  <a:pos x="T8" y="T9"/>
                </a:cxn>
                <a:cxn ang="0">
                  <a:pos x="T10" y="T11"/>
                </a:cxn>
                <a:cxn ang="0">
                  <a:pos x="T12" y="T13"/>
                </a:cxn>
              </a:cxnLst>
              <a:rect l="0" t="0" r="r" b="b"/>
              <a:pathLst>
                <a:path w="235" h="193">
                  <a:moveTo>
                    <a:pt x="229" y="3"/>
                  </a:moveTo>
                  <a:cubicBezTo>
                    <a:pt x="190" y="29"/>
                    <a:pt x="151" y="55"/>
                    <a:pt x="117" y="86"/>
                  </a:cubicBezTo>
                  <a:cubicBezTo>
                    <a:pt x="79" y="120"/>
                    <a:pt x="44" y="156"/>
                    <a:pt x="4" y="186"/>
                  </a:cubicBezTo>
                  <a:cubicBezTo>
                    <a:pt x="0" y="188"/>
                    <a:pt x="3" y="193"/>
                    <a:pt x="7" y="191"/>
                  </a:cubicBezTo>
                  <a:cubicBezTo>
                    <a:pt x="44" y="164"/>
                    <a:pt x="77" y="132"/>
                    <a:pt x="111" y="100"/>
                  </a:cubicBezTo>
                  <a:cubicBezTo>
                    <a:pt x="148" y="66"/>
                    <a:pt x="190" y="36"/>
                    <a:pt x="232" y="8"/>
                  </a:cubicBezTo>
                  <a:cubicBezTo>
                    <a:pt x="235" y="6"/>
                    <a:pt x="232" y="0"/>
                    <a:pt x="229"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813">
              <a:extLst>
                <a:ext uri="{FF2B5EF4-FFF2-40B4-BE49-F238E27FC236}">
                  <a16:creationId xmlns:a16="http://schemas.microsoft.com/office/drawing/2014/main" id="{6E2BCB4E-A6A5-4C97-B835-22405B16B8AD}"/>
                </a:ext>
              </a:extLst>
            </p:cNvPr>
            <p:cNvSpPr>
              <a:spLocks/>
            </p:cNvSpPr>
            <p:nvPr/>
          </p:nvSpPr>
          <p:spPr bwMode="auto">
            <a:xfrm>
              <a:off x="4857" y="3047"/>
              <a:ext cx="29" cy="220"/>
            </a:xfrm>
            <a:custGeom>
              <a:avLst/>
              <a:gdLst>
                <a:gd name="T0" fmla="*/ 1 w 12"/>
                <a:gd name="T1" fmla="*/ 5 h 92"/>
                <a:gd name="T2" fmla="*/ 4 w 12"/>
                <a:gd name="T3" fmla="*/ 50 h 92"/>
                <a:gd name="T4" fmla="*/ 5 w 12"/>
                <a:gd name="T5" fmla="*/ 88 h 92"/>
                <a:gd name="T6" fmla="*/ 11 w 12"/>
                <a:gd name="T7" fmla="*/ 88 h 92"/>
                <a:gd name="T8" fmla="*/ 10 w 12"/>
                <a:gd name="T9" fmla="*/ 45 h 92"/>
                <a:gd name="T10" fmla="*/ 7 w 12"/>
                <a:gd name="T11" fmla="*/ 3 h 92"/>
                <a:gd name="T12" fmla="*/ 1 w 12"/>
                <a:gd name="T13" fmla="*/ 5 h 92"/>
              </a:gdLst>
              <a:ahLst/>
              <a:cxnLst>
                <a:cxn ang="0">
                  <a:pos x="T0" y="T1"/>
                </a:cxn>
                <a:cxn ang="0">
                  <a:pos x="T2" y="T3"/>
                </a:cxn>
                <a:cxn ang="0">
                  <a:pos x="T4" y="T5"/>
                </a:cxn>
                <a:cxn ang="0">
                  <a:pos x="T6" y="T7"/>
                </a:cxn>
                <a:cxn ang="0">
                  <a:pos x="T8" y="T9"/>
                </a:cxn>
                <a:cxn ang="0">
                  <a:pos x="T10" y="T11"/>
                </a:cxn>
                <a:cxn ang="0">
                  <a:pos x="T12" y="T13"/>
                </a:cxn>
              </a:cxnLst>
              <a:rect l="0" t="0" r="r" b="b"/>
              <a:pathLst>
                <a:path w="12" h="92">
                  <a:moveTo>
                    <a:pt x="1" y="5"/>
                  </a:moveTo>
                  <a:cubicBezTo>
                    <a:pt x="4" y="20"/>
                    <a:pt x="4" y="35"/>
                    <a:pt x="4" y="50"/>
                  </a:cubicBezTo>
                  <a:cubicBezTo>
                    <a:pt x="4" y="63"/>
                    <a:pt x="6" y="76"/>
                    <a:pt x="5" y="88"/>
                  </a:cubicBezTo>
                  <a:cubicBezTo>
                    <a:pt x="4" y="92"/>
                    <a:pt x="10" y="92"/>
                    <a:pt x="11" y="88"/>
                  </a:cubicBezTo>
                  <a:cubicBezTo>
                    <a:pt x="12" y="74"/>
                    <a:pt x="10" y="59"/>
                    <a:pt x="10" y="45"/>
                  </a:cubicBezTo>
                  <a:cubicBezTo>
                    <a:pt x="10" y="31"/>
                    <a:pt x="10" y="17"/>
                    <a:pt x="7" y="3"/>
                  </a:cubicBezTo>
                  <a:cubicBezTo>
                    <a:pt x="6" y="0"/>
                    <a:pt x="0" y="1"/>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814">
              <a:extLst>
                <a:ext uri="{FF2B5EF4-FFF2-40B4-BE49-F238E27FC236}">
                  <a16:creationId xmlns:a16="http://schemas.microsoft.com/office/drawing/2014/main" id="{2FD1EA60-FBF7-42BB-8319-3D4BFE343B4C}"/>
                </a:ext>
              </a:extLst>
            </p:cNvPr>
            <p:cNvSpPr>
              <a:spLocks/>
            </p:cNvSpPr>
            <p:nvPr/>
          </p:nvSpPr>
          <p:spPr bwMode="auto">
            <a:xfrm>
              <a:off x="4674" y="3145"/>
              <a:ext cx="64" cy="251"/>
            </a:xfrm>
            <a:custGeom>
              <a:avLst/>
              <a:gdLst>
                <a:gd name="T0" fmla="*/ 2 w 27"/>
                <a:gd name="T1" fmla="*/ 5 h 105"/>
                <a:gd name="T2" fmla="*/ 20 w 27"/>
                <a:gd name="T3" fmla="*/ 101 h 105"/>
                <a:gd name="T4" fmla="*/ 26 w 27"/>
                <a:gd name="T5" fmla="*/ 101 h 105"/>
                <a:gd name="T6" fmla="*/ 8 w 27"/>
                <a:gd name="T7" fmla="*/ 4 h 105"/>
                <a:gd name="T8" fmla="*/ 2 w 27"/>
                <a:gd name="T9" fmla="*/ 5 h 105"/>
              </a:gdLst>
              <a:ahLst/>
              <a:cxnLst>
                <a:cxn ang="0">
                  <a:pos x="T0" y="T1"/>
                </a:cxn>
                <a:cxn ang="0">
                  <a:pos x="T2" y="T3"/>
                </a:cxn>
                <a:cxn ang="0">
                  <a:pos x="T4" y="T5"/>
                </a:cxn>
                <a:cxn ang="0">
                  <a:pos x="T6" y="T7"/>
                </a:cxn>
                <a:cxn ang="0">
                  <a:pos x="T8" y="T9"/>
                </a:cxn>
              </a:cxnLst>
              <a:rect l="0" t="0" r="r" b="b"/>
              <a:pathLst>
                <a:path w="27" h="105">
                  <a:moveTo>
                    <a:pt x="2" y="5"/>
                  </a:moveTo>
                  <a:cubicBezTo>
                    <a:pt x="12" y="37"/>
                    <a:pt x="18" y="69"/>
                    <a:pt x="20" y="101"/>
                  </a:cubicBezTo>
                  <a:cubicBezTo>
                    <a:pt x="20" y="105"/>
                    <a:pt x="27" y="105"/>
                    <a:pt x="26" y="101"/>
                  </a:cubicBezTo>
                  <a:cubicBezTo>
                    <a:pt x="24" y="68"/>
                    <a:pt x="18" y="35"/>
                    <a:pt x="8" y="4"/>
                  </a:cubicBezTo>
                  <a:cubicBezTo>
                    <a:pt x="6" y="0"/>
                    <a:pt x="0" y="2"/>
                    <a:pt x="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815">
              <a:extLst>
                <a:ext uri="{FF2B5EF4-FFF2-40B4-BE49-F238E27FC236}">
                  <a16:creationId xmlns:a16="http://schemas.microsoft.com/office/drawing/2014/main" id="{2EE70D4B-4C54-492D-9FB3-209FE9CDAD46}"/>
                </a:ext>
              </a:extLst>
            </p:cNvPr>
            <p:cNvSpPr>
              <a:spLocks/>
            </p:cNvSpPr>
            <p:nvPr/>
          </p:nvSpPr>
          <p:spPr bwMode="auto">
            <a:xfrm>
              <a:off x="4846" y="3274"/>
              <a:ext cx="221" cy="65"/>
            </a:xfrm>
            <a:custGeom>
              <a:avLst/>
              <a:gdLst>
                <a:gd name="T0" fmla="*/ 4 w 93"/>
                <a:gd name="T1" fmla="*/ 7 h 27"/>
                <a:gd name="T2" fmla="*/ 87 w 93"/>
                <a:gd name="T3" fmla="*/ 24 h 27"/>
                <a:gd name="T4" fmla="*/ 90 w 93"/>
                <a:gd name="T5" fmla="*/ 19 h 27"/>
                <a:gd name="T6" fmla="*/ 4 w 93"/>
                <a:gd name="T7" fmla="*/ 1 h 27"/>
                <a:gd name="T8" fmla="*/ 4 w 93"/>
                <a:gd name="T9" fmla="*/ 7 h 27"/>
              </a:gdLst>
              <a:ahLst/>
              <a:cxnLst>
                <a:cxn ang="0">
                  <a:pos x="T0" y="T1"/>
                </a:cxn>
                <a:cxn ang="0">
                  <a:pos x="T2" y="T3"/>
                </a:cxn>
                <a:cxn ang="0">
                  <a:pos x="T4" y="T5"/>
                </a:cxn>
                <a:cxn ang="0">
                  <a:pos x="T6" y="T7"/>
                </a:cxn>
                <a:cxn ang="0">
                  <a:pos x="T8" y="T9"/>
                </a:cxn>
              </a:cxnLst>
              <a:rect l="0" t="0" r="r" b="b"/>
              <a:pathLst>
                <a:path w="93" h="27">
                  <a:moveTo>
                    <a:pt x="4" y="7"/>
                  </a:moveTo>
                  <a:cubicBezTo>
                    <a:pt x="33" y="8"/>
                    <a:pt x="63" y="6"/>
                    <a:pt x="87" y="24"/>
                  </a:cubicBezTo>
                  <a:cubicBezTo>
                    <a:pt x="90" y="27"/>
                    <a:pt x="93" y="21"/>
                    <a:pt x="90" y="19"/>
                  </a:cubicBezTo>
                  <a:cubicBezTo>
                    <a:pt x="65" y="0"/>
                    <a:pt x="34" y="1"/>
                    <a:pt x="4" y="1"/>
                  </a:cubicBezTo>
                  <a:cubicBezTo>
                    <a:pt x="0" y="1"/>
                    <a:pt x="0" y="7"/>
                    <a:pt x="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816">
              <a:extLst>
                <a:ext uri="{FF2B5EF4-FFF2-40B4-BE49-F238E27FC236}">
                  <a16:creationId xmlns:a16="http://schemas.microsoft.com/office/drawing/2014/main" id="{D2231D54-3684-44E0-8D6A-97846D3FDCE6}"/>
                </a:ext>
              </a:extLst>
            </p:cNvPr>
            <p:cNvSpPr>
              <a:spLocks/>
            </p:cNvSpPr>
            <p:nvPr/>
          </p:nvSpPr>
          <p:spPr bwMode="auto">
            <a:xfrm>
              <a:off x="4688" y="3408"/>
              <a:ext cx="236" cy="62"/>
            </a:xfrm>
            <a:custGeom>
              <a:avLst/>
              <a:gdLst>
                <a:gd name="T0" fmla="*/ 6 w 99"/>
                <a:gd name="T1" fmla="*/ 10 h 26"/>
                <a:gd name="T2" fmla="*/ 93 w 99"/>
                <a:gd name="T3" fmla="*/ 24 h 26"/>
                <a:gd name="T4" fmla="*/ 96 w 99"/>
                <a:gd name="T5" fmla="*/ 19 h 26"/>
                <a:gd name="T6" fmla="*/ 51 w 99"/>
                <a:gd name="T7" fmla="*/ 5 h 26"/>
                <a:gd name="T8" fmla="*/ 4 w 99"/>
                <a:gd name="T9" fmla="*/ 4 h 26"/>
                <a:gd name="T10" fmla="*/ 6 w 99"/>
                <a:gd name="T11" fmla="*/ 10 h 26"/>
              </a:gdLst>
              <a:ahLst/>
              <a:cxnLst>
                <a:cxn ang="0">
                  <a:pos x="T0" y="T1"/>
                </a:cxn>
                <a:cxn ang="0">
                  <a:pos x="T2" y="T3"/>
                </a:cxn>
                <a:cxn ang="0">
                  <a:pos x="T4" y="T5"/>
                </a:cxn>
                <a:cxn ang="0">
                  <a:pos x="T6" y="T7"/>
                </a:cxn>
                <a:cxn ang="0">
                  <a:pos x="T8" y="T9"/>
                </a:cxn>
                <a:cxn ang="0">
                  <a:pos x="T10" y="T11"/>
                </a:cxn>
              </a:cxnLst>
              <a:rect l="0" t="0" r="r" b="b"/>
              <a:pathLst>
                <a:path w="99" h="26">
                  <a:moveTo>
                    <a:pt x="6" y="10"/>
                  </a:moveTo>
                  <a:cubicBezTo>
                    <a:pt x="30" y="4"/>
                    <a:pt x="71" y="10"/>
                    <a:pt x="93" y="24"/>
                  </a:cubicBezTo>
                  <a:cubicBezTo>
                    <a:pt x="96" y="26"/>
                    <a:pt x="99" y="21"/>
                    <a:pt x="96" y="19"/>
                  </a:cubicBezTo>
                  <a:cubicBezTo>
                    <a:pt x="83" y="10"/>
                    <a:pt x="67" y="8"/>
                    <a:pt x="51" y="5"/>
                  </a:cubicBezTo>
                  <a:cubicBezTo>
                    <a:pt x="35" y="2"/>
                    <a:pt x="20" y="0"/>
                    <a:pt x="4" y="4"/>
                  </a:cubicBezTo>
                  <a:cubicBezTo>
                    <a:pt x="0" y="5"/>
                    <a:pt x="2" y="11"/>
                    <a:pt x="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18" name="Group 819">
            <a:extLst>
              <a:ext uri="{FF2B5EF4-FFF2-40B4-BE49-F238E27FC236}">
                <a16:creationId xmlns:a16="http://schemas.microsoft.com/office/drawing/2014/main" id="{C64D7CFA-F6B1-4C17-AC30-0DBB7B80222F}"/>
              </a:ext>
            </a:extLst>
          </p:cNvPr>
          <p:cNvGrpSpPr>
            <a:grpSpLocks noChangeAspect="1"/>
          </p:cNvGrpSpPr>
          <p:nvPr/>
        </p:nvGrpSpPr>
        <p:grpSpPr bwMode="auto">
          <a:xfrm rot="10800000">
            <a:off x="10967483" y="256307"/>
            <a:ext cx="841375" cy="2036763"/>
            <a:chOff x="34" y="2071"/>
            <a:chExt cx="530" cy="1283"/>
          </a:xfrm>
          <a:solidFill>
            <a:schemeClr val="accent6">
              <a:lumMod val="60000"/>
              <a:lumOff val="40000"/>
            </a:schemeClr>
          </a:solidFill>
        </p:grpSpPr>
        <p:sp>
          <p:nvSpPr>
            <p:cNvPr id="920" name="Freeform 820">
              <a:extLst>
                <a:ext uri="{FF2B5EF4-FFF2-40B4-BE49-F238E27FC236}">
                  <a16:creationId xmlns:a16="http://schemas.microsoft.com/office/drawing/2014/main" id="{F95C6DAF-D659-45BC-A32A-E10CB493DBB8}"/>
                </a:ext>
              </a:extLst>
            </p:cNvPr>
            <p:cNvSpPr>
              <a:spLocks/>
            </p:cNvSpPr>
            <p:nvPr/>
          </p:nvSpPr>
          <p:spPr bwMode="auto">
            <a:xfrm>
              <a:off x="197" y="2400"/>
              <a:ext cx="307" cy="954"/>
            </a:xfrm>
            <a:custGeom>
              <a:avLst/>
              <a:gdLst>
                <a:gd name="T0" fmla="*/ 123 w 128"/>
                <a:gd name="T1" fmla="*/ 388 h 400"/>
                <a:gd name="T2" fmla="*/ 64 w 128"/>
                <a:gd name="T3" fmla="*/ 9 h 400"/>
                <a:gd name="T4" fmla="*/ 54 w 128"/>
                <a:gd name="T5" fmla="*/ 7 h 400"/>
                <a:gd name="T6" fmla="*/ 116 w 128"/>
                <a:gd name="T7" fmla="*/ 395 h 400"/>
                <a:gd name="T8" fmla="*/ 123 w 128"/>
                <a:gd name="T9" fmla="*/ 388 h 400"/>
              </a:gdLst>
              <a:ahLst/>
              <a:cxnLst>
                <a:cxn ang="0">
                  <a:pos x="T0" y="T1"/>
                </a:cxn>
                <a:cxn ang="0">
                  <a:pos x="T2" y="T3"/>
                </a:cxn>
                <a:cxn ang="0">
                  <a:pos x="T4" y="T5"/>
                </a:cxn>
                <a:cxn ang="0">
                  <a:pos x="T6" y="T7"/>
                </a:cxn>
                <a:cxn ang="0">
                  <a:pos x="T8" y="T9"/>
                </a:cxn>
              </a:cxnLst>
              <a:rect l="0" t="0" r="r" b="b"/>
              <a:pathLst>
                <a:path w="128" h="400">
                  <a:moveTo>
                    <a:pt x="123" y="388"/>
                  </a:moveTo>
                  <a:cubicBezTo>
                    <a:pt x="21" y="286"/>
                    <a:pt x="12" y="139"/>
                    <a:pt x="64" y="9"/>
                  </a:cubicBezTo>
                  <a:cubicBezTo>
                    <a:pt x="67" y="3"/>
                    <a:pt x="57" y="0"/>
                    <a:pt x="54" y="7"/>
                  </a:cubicBezTo>
                  <a:cubicBezTo>
                    <a:pt x="0" y="140"/>
                    <a:pt x="11" y="291"/>
                    <a:pt x="116" y="395"/>
                  </a:cubicBezTo>
                  <a:cubicBezTo>
                    <a:pt x="121" y="400"/>
                    <a:pt x="128" y="393"/>
                    <a:pt x="123" y="3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821">
              <a:extLst>
                <a:ext uri="{FF2B5EF4-FFF2-40B4-BE49-F238E27FC236}">
                  <a16:creationId xmlns:a16="http://schemas.microsoft.com/office/drawing/2014/main" id="{7B3ECE76-9289-49E4-9447-6297F80D552C}"/>
                </a:ext>
              </a:extLst>
            </p:cNvPr>
            <p:cNvSpPr>
              <a:spLocks/>
            </p:cNvSpPr>
            <p:nvPr/>
          </p:nvSpPr>
          <p:spPr bwMode="auto">
            <a:xfrm>
              <a:off x="288" y="2071"/>
              <a:ext cx="195" cy="367"/>
            </a:xfrm>
            <a:custGeom>
              <a:avLst/>
              <a:gdLst>
                <a:gd name="T0" fmla="*/ 24 w 81"/>
                <a:gd name="T1" fmla="*/ 151 h 154"/>
                <a:gd name="T2" fmla="*/ 81 w 81"/>
                <a:gd name="T3" fmla="*/ 6 h 154"/>
                <a:gd name="T4" fmla="*/ 74 w 81"/>
                <a:gd name="T5" fmla="*/ 3 h 154"/>
                <a:gd name="T6" fmla="*/ 18 w 81"/>
                <a:gd name="T7" fmla="*/ 148 h 154"/>
                <a:gd name="T8" fmla="*/ 26 w 81"/>
                <a:gd name="T9" fmla="*/ 146 h 154"/>
                <a:gd name="T10" fmla="*/ 80 w 81"/>
                <a:gd name="T11" fmla="*/ 9 h 154"/>
                <a:gd name="T12" fmla="*/ 73 w 81"/>
                <a:gd name="T13" fmla="*/ 6 h 154"/>
                <a:gd name="T14" fmla="*/ 20 w 81"/>
                <a:gd name="T15" fmla="*/ 143 h 154"/>
                <a:gd name="T16" fmla="*/ 24 w 81"/>
                <a:gd name="T17"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4">
                  <a:moveTo>
                    <a:pt x="24" y="151"/>
                  </a:moveTo>
                  <a:cubicBezTo>
                    <a:pt x="70" y="120"/>
                    <a:pt x="79" y="57"/>
                    <a:pt x="81" y="6"/>
                  </a:cubicBezTo>
                  <a:cubicBezTo>
                    <a:pt x="81" y="2"/>
                    <a:pt x="76" y="0"/>
                    <a:pt x="74" y="3"/>
                  </a:cubicBezTo>
                  <a:cubicBezTo>
                    <a:pt x="35" y="45"/>
                    <a:pt x="0" y="88"/>
                    <a:pt x="18" y="148"/>
                  </a:cubicBezTo>
                  <a:cubicBezTo>
                    <a:pt x="19" y="153"/>
                    <a:pt x="28" y="151"/>
                    <a:pt x="26" y="146"/>
                  </a:cubicBezTo>
                  <a:cubicBezTo>
                    <a:pt x="9" y="88"/>
                    <a:pt x="43" y="49"/>
                    <a:pt x="80" y="9"/>
                  </a:cubicBezTo>
                  <a:cubicBezTo>
                    <a:pt x="77" y="8"/>
                    <a:pt x="75" y="7"/>
                    <a:pt x="73" y="6"/>
                  </a:cubicBezTo>
                  <a:cubicBezTo>
                    <a:pt x="71" y="54"/>
                    <a:pt x="63" y="114"/>
                    <a:pt x="20" y="143"/>
                  </a:cubicBezTo>
                  <a:cubicBezTo>
                    <a:pt x="15" y="146"/>
                    <a:pt x="20" y="154"/>
                    <a:pt x="2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822">
              <a:extLst>
                <a:ext uri="{FF2B5EF4-FFF2-40B4-BE49-F238E27FC236}">
                  <a16:creationId xmlns:a16="http://schemas.microsoft.com/office/drawing/2014/main" id="{352BAB12-ABED-4D0A-B26F-7EDB8757AB18}"/>
                </a:ext>
              </a:extLst>
            </p:cNvPr>
            <p:cNvSpPr>
              <a:spLocks/>
            </p:cNvSpPr>
            <p:nvPr/>
          </p:nvSpPr>
          <p:spPr bwMode="auto">
            <a:xfrm>
              <a:off x="269" y="2393"/>
              <a:ext cx="295" cy="248"/>
            </a:xfrm>
            <a:custGeom>
              <a:avLst/>
              <a:gdLst>
                <a:gd name="T0" fmla="*/ 10 w 123"/>
                <a:gd name="T1" fmla="*/ 94 h 104"/>
                <a:gd name="T2" fmla="*/ 118 w 123"/>
                <a:gd name="T3" fmla="*/ 15 h 104"/>
                <a:gd name="T4" fmla="*/ 114 w 123"/>
                <a:gd name="T5" fmla="*/ 10 h 104"/>
                <a:gd name="T6" fmla="*/ 8 w 123"/>
                <a:gd name="T7" fmla="*/ 88 h 104"/>
                <a:gd name="T8" fmla="*/ 6 w 123"/>
                <a:gd name="T9" fmla="*/ 96 h 104"/>
                <a:gd name="T10" fmla="*/ 122 w 123"/>
                <a:gd name="T11" fmla="*/ 12 h 104"/>
                <a:gd name="T12" fmla="*/ 118 w 123"/>
                <a:gd name="T13" fmla="*/ 7 h 104"/>
                <a:gd name="T14" fmla="*/ 3 w 123"/>
                <a:gd name="T15" fmla="*/ 90 h 104"/>
                <a:gd name="T16" fmla="*/ 10 w 123"/>
                <a:gd name="T17"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04">
                  <a:moveTo>
                    <a:pt x="10" y="94"/>
                  </a:moveTo>
                  <a:cubicBezTo>
                    <a:pt x="29" y="52"/>
                    <a:pt x="67" y="8"/>
                    <a:pt x="118" y="15"/>
                  </a:cubicBezTo>
                  <a:cubicBezTo>
                    <a:pt x="116" y="13"/>
                    <a:pt x="115" y="12"/>
                    <a:pt x="114" y="10"/>
                  </a:cubicBezTo>
                  <a:cubicBezTo>
                    <a:pt x="100" y="51"/>
                    <a:pt x="55" y="96"/>
                    <a:pt x="8" y="88"/>
                  </a:cubicBezTo>
                  <a:cubicBezTo>
                    <a:pt x="3" y="87"/>
                    <a:pt x="0" y="95"/>
                    <a:pt x="6" y="96"/>
                  </a:cubicBezTo>
                  <a:cubicBezTo>
                    <a:pt x="58" y="104"/>
                    <a:pt x="106" y="58"/>
                    <a:pt x="122" y="12"/>
                  </a:cubicBezTo>
                  <a:cubicBezTo>
                    <a:pt x="123" y="9"/>
                    <a:pt x="120" y="7"/>
                    <a:pt x="118" y="7"/>
                  </a:cubicBezTo>
                  <a:cubicBezTo>
                    <a:pt x="64" y="0"/>
                    <a:pt x="23" y="45"/>
                    <a:pt x="3" y="90"/>
                  </a:cubicBezTo>
                  <a:cubicBezTo>
                    <a:pt x="1" y="94"/>
                    <a:pt x="8" y="99"/>
                    <a:pt x="1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823">
              <a:extLst>
                <a:ext uri="{FF2B5EF4-FFF2-40B4-BE49-F238E27FC236}">
                  <a16:creationId xmlns:a16="http://schemas.microsoft.com/office/drawing/2014/main" id="{BFCF5004-32F7-4207-A6E0-2C1BD97F9195}"/>
                </a:ext>
              </a:extLst>
            </p:cNvPr>
            <p:cNvSpPr>
              <a:spLocks/>
            </p:cNvSpPr>
            <p:nvPr/>
          </p:nvSpPr>
          <p:spPr bwMode="auto">
            <a:xfrm>
              <a:off x="259" y="2639"/>
              <a:ext cx="265" cy="190"/>
            </a:xfrm>
            <a:custGeom>
              <a:avLst/>
              <a:gdLst>
                <a:gd name="T0" fmla="*/ 9 w 110"/>
                <a:gd name="T1" fmla="*/ 71 h 80"/>
                <a:gd name="T2" fmla="*/ 105 w 110"/>
                <a:gd name="T3" fmla="*/ 11 h 80"/>
                <a:gd name="T4" fmla="*/ 102 w 110"/>
                <a:gd name="T5" fmla="*/ 5 h 80"/>
                <a:gd name="T6" fmla="*/ 5 w 110"/>
                <a:gd name="T7" fmla="*/ 67 h 80"/>
                <a:gd name="T8" fmla="*/ 5 w 110"/>
                <a:gd name="T9" fmla="*/ 75 h 80"/>
                <a:gd name="T10" fmla="*/ 109 w 110"/>
                <a:gd name="T11" fmla="*/ 9 h 80"/>
                <a:gd name="T12" fmla="*/ 105 w 110"/>
                <a:gd name="T13" fmla="*/ 3 h 80"/>
                <a:gd name="T14" fmla="*/ 1 w 110"/>
                <a:gd name="T15" fmla="*/ 71 h 80"/>
                <a:gd name="T16" fmla="*/ 9 w 110"/>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0">
                  <a:moveTo>
                    <a:pt x="9" y="71"/>
                  </a:moveTo>
                  <a:cubicBezTo>
                    <a:pt x="14" y="28"/>
                    <a:pt x="68" y="8"/>
                    <a:pt x="105" y="11"/>
                  </a:cubicBezTo>
                  <a:cubicBezTo>
                    <a:pt x="104" y="9"/>
                    <a:pt x="103" y="7"/>
                    <a:pt x="102" y="5"/>
                  </a:cubicBezTo>
                  <a:cubicBezTo>
                    <a:pt x="87" y="38"/>
                    <a:pt x="43" y="71"/>
                    <a:pt x="5" y="67"/>
                  </a:cubicBezTo>
                  <a:cubicBezTo>
                    <a:pt x="0" y="66"/>
                    <a:pt x="0" y="74"/>
                    <a:pt x="5" y="75"/>
                  </a:cubicBezTo>
                  <a:cubicBezTo>
                    <a:pt x="46" y="80"/>
                    <a:pt x="93" y="44"/>
                    <a:pt x="109" y="9"/>
                  </a:cubicBezTo>
                  <a:cubicBezTo>
                    <a:pt x="110" y="6"/>
                    <a:pt x="109" y="3"/>
                    <a:pt x="105" y="3"/>
                  </a:cubicBezTo>
                  <a:cubicBezTo>
                    <a:pt x="63" y="0"/>
                    <a:pt x="6" y="24"/>
                    <a:pt x="1" y="71"/>
                  </a:cubicBezTo>
                  <a:cubicBezTo>
                    <a:pt x="0" y="76"/>
                    <a:pt x="9" y="76"/>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824">
              <a:extLst>
                <a:ext uri="{FF2B5EF4-FFF2-40B4-BE49-F238E27FC236}">
                  <a16:creationId xmlns:a16="http://schemas.microsoft.com/office/drawing/2014/main" id="{EEE79195-6D91-4503-99DB-E2A7FCD057EA}"/>
                </a:ext>
              </a:extLst>
            </p:cNvPr>
            <p:cNvSpPr>
              <a:spLocks/>
            </p:cNvSpPr>
            <p:nvPr/>
          </p:nvSpPr>
          <p:spPr bwMode="auto">
            <a:xfrm>
              <a:off x="274" y="2801"/>
              <a:ext cx="271" cy="217"/>
            </a:xfrm>
            <a:custGeom>
              <a:avLst/>
              <a:gdLst>
                <a:gd name="T0" fmla="*/ 10 w 113"/>
                <a:gd name="T1" fmla="*/ 80 h 91"/>
                <a:gd name="T2" fmla="*/ 108 w 113"/>
                <a:gd name="T3" fmla="*/ 8 h 91"/>
                <a:gd name="T4" fmla="*/ 104 w 113"/>
                <a:gd name="T5" fmla="*/ 3 h 91"/>
                <a:gd name="T6" fmla="*/ 6 w 113"/>
                <a:gd name="T7" fmla="*/ 80 h 91"/>
                <a:gd name="T8" fmla="*/ 6 w 113"/>
                <a:gd name="T9" fmla="*/ 88 h 91"/>
                <a:gd name="T10" fmla="*/ 112 w 113"/>
                <a:gd name="T11" fmla="*/ 5 h 91"/>
                <a:gd name="T12" fmla="*/ 108 w 113"/>
                <a:gd name="T13" fmla="*/ 0 h 91"/>
                <a:gd name="T14" fmla="*/ 3 w 113"/>
                <a:gd name="T15" fmla="*/ 76 h 91"/>
                <a:gd name="T16" fmla="*/ 10 w 113"/>
                <a:gd name="T17" fmla="*/ 8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1">
                  <a:moveTo>
                    <a:pt x="10" y="80"/>
                  </a:moveTo>
                  <a:cubicBezTo>
                    <a:pt x="31" y="45"/>
                    <a:pt x="64" y="10"/>
                    <a:pt x="108" y="8"/>
                  </a:cubicBezTo>
                  <a:cubicBezTo>
                    <a:pt x="107" y="6"/>
                    <a:pt x="106" y="5"/>
                    <a:pt x="104" y="3"/>
                  </a:cubicBezTo>
                  <a:cubicBezTo>
                    <a:pt x="92" y="49"/>
                    <a:pt x="56" y="82"/>
                    <a:pt x="6" y="80"/>
                  </a:cubicBezTo>
                  <a:cubicBezTo>
                    <a:pt x="1" y="80"/>
                    <a:pt x="1" y="88"/>
                    <a:pt x="6" y="88"/>
                  </a:cubicBezTo>
                  <a:cubicBezTo>
                    <a:pt x="59" y="91"/>
                    <a:pt x="99" y="55"/>
                    <a:pt x="112" y="5"/>
                  </a:cubicBezTo>
                  <a:cubicBezTo>
                    <a:pt x="113" y="3"/>
                    <a:pt x="111" y="0"/>
                    <a:pt x="108" y="0"/>
                  </a:cubicBezTo>
                  <a:cubicBezTo>
                    <a:pt x="61" y="2"/>
                    <a:pt x="26" y="38"/>
                    <a:pt x="3" y="76"/>
                  </a:cubicBezTo>
                  <a:cubicBezTo>
                    <a:pt x="0" y="81"/>
                    <a:pt x="8" y="85"/>
                    <a:pt x="1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825">
              <a:extLst>
                <a:ext uri="{FF2B5EF4-FFF2-40B4-BE49-F238E27FC236}">
                  <a16:creationId xmlns:a16="http://schemas.microsoft.com/office/drawing/2014/main" id="{854D137D-B55C-4202-8BB1-9B467218A758}"/>
                </a:ext>
              </a:extLst>
            </p:cNvPr>
            <p:cNvSpPr>
              <a:spLocks/>
            </p:cNvSpPr>
            <p:nvPr/>
          </p:nvSpPr>
          <p:spPr bwMode="auto">
            <a:xfrm>
              <a:off x="348" y="2996"/>
              <a:ext cx="207" cy="198"/>
            </a:xfrm>
            <a:custGeom>
              <a:avLst/>
              <a:gdLst>
                <a:gd name="T0" fmla="*/ 10 w 86"/>
                <a:gd name="T1" fmla="*/ 78 h 83"/>
                <a:gd name="T2" fmla="*/ 79 w 86"/>
                <a:gd name="T3" fmla="*/ 8 h 83"/>
                <a:gd name="T4" fmla="*/ 74 w 86"/>
                <a:gd name="T5" fmla="*/ 4 h 83"/>
                <a:gd name="T6" fmla="*/ 6 w 86"/>
                <a:gd name="T7" fmla="*/ 73 h 83"/>
                <a:gd name="T8" fmla="*/ 6 w 86"/>
                <a:gd name="T9" fmla="*/ 82 h 83"/>
                <a:gd name="T10" fmla="*/ 82 w 86"/>
                <a:gd name="T11" fmla="*/ 4 h 83"/>
                <a:gd name="T12" fmla="*/ 77 w 86"/>
                <a:gd name="T13" fmla="*/ 0 h 83"/>
                <a:gd name="T14" fmla="*/ 2 w 86"/>
                <a:gd name="T15" fmla="*/ 76 h 83"/>
                <a:gd name="T16" fmla="*/ 10 w 86"/>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10" y="78"/>
                  </a:moveTo>
                  <a:cubicBezTo>
                    <a:pt x="22" y="46"/>
                    <a:pt x="44" y="16"/>
                    <a:pt x="79" y="8"/>
                  </a:cubicBezTo>
                  <a:cubicBezTo>
                    <a:pt x="77" y="7"/>
                    <a:pt x="75" y="6"/>
                    <a:pt x="74" y="4"/>
                  </a:cubicBezTo>
                  <a:cubicBezTo>
                    <a:pt x="77" y="43"/>
                    <a:pt x="44" y="75"/>
                    <a:pt x="6" y="73"/>
                  </a:cubicBezTo>
                  <a:cubicBezTo>
                    <a:pt x="1" y="73"/>
                    <a:pt x="1" y="81"/>
                    <a:pt x="6" y="82"/>
                  </a:cubicBezTo>
                  <a:cubicBezTo>
                    <a:pt x="48" y="83"/>
                    <a:pt x="86" y="47"/>
                    <a:pt x="82" y="4"/>
                  </a:cubicBezTo>
                  <a:cubicBezTo>
                    <a:pt x="82" y="2"/>
                    <a:pt x="80" y="0"/>
                    <a:pt x="77" y="0"/>
                  </a:cubicBezTo>
                  <a:cubicBezTo>
                    <a:pt x="39" y="9"/>
                    <a:pt x="15" y="42"/>
                    <a:pt x="2" y="76"/>
                  </a:cubicBezTo>
                  <a:cubicBezTo>
                    <a:pt x="0" y="81"/>
                    <a:pt x="8" y="83"/>
                    <a:pt x="1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826">
              <a:extLst>
                <a:ext uri="{FF2B5EF4-FFF2-40B4-BE49-F238E27FC236}">
                  <a16:creationId xmlns:a16="http://schemas.microsoft.com/office/drawing/2014/main" id="{9A215537-90B4-4124-BE74-D564094D21A1}"/>
                </a:ext>
              </a:extLst>
            </p:cNvPr>
            <p:cNvSpPr>
              <a:spLocks/>
            </p:cNvSpPr>
            <p:nvPr/>
          </p:nvSpPr>
          <p:spPr bwMode="auto">
            <a:xfrm>
              <a:off x="144" y="2250"/>
              <a:ext cx="159" cy="348"/>
            </a:xfrm>
            <a:custGeom>
              <a:avLst/>
              <a:gdLst>
                <a:gd name="T0" fmla="*/ 61 w 66"/>
                <a:gd name="T1" fmla="*/ 139 h 146"/>
                <a:gd name="T2" fmla="*/ 23 w 66"/>
                <a:gd name="T3" fmla="*/ 2 h 146"/>
                <a:gd name="T4" fmla="*/ 16 w 66"/>
                <a:gd name="T5" fmla="*/ 4 h 146"/>
                <a:gd name="T6" fmla="*/ 55 w 66"/>
                <a:gd name="T7" fmla="*/ 143 h 146"/>
                <a:gd name="T8" fmla="*/ 59 w 66"/>
                <a:gd name="T9" fmla="*/ 136 h 146"/>
                <a:gd name="T10" fmla="*/ 24 w 66"/>
                <a:gd name="T11" fmla="*/ 6 h 146"/>
                <a:gd name="T12" fmla="*/ 17 w 66"/>
                <a:gd name="T13" fmla="*/ 8 h 146"/>
                <a:gd name="T14" fmla="*/ 53 w 66"/>
                <a:gd name="T15" fmla="*/ 139 h 146"/>
                <a:gd name="T16" fmla="*/ 61 w 66"/>
                <a:gd name="T1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6">
                  <a:moveTo>
                    <a:pt x="61" y="139"/>
                  </a:moveTo>
                  <a:cubicBezTo>
                    <a:pt x="66" y="91"/>
                    <a:pt x="62" y="36"/>
                    <a:pt x="23" y="2"/>
                  </a:cubicBezTo>
                  <a:cubicBezTo>
                    <a:pt x="20" y="0"/>
                    <a:pt x="17" y="1"/>
                    <a:pt x="16" y="4"/>
                  </a:cubicBezTo>
                  <a:cubicBezTo>
                    <a:pt x="0" y="49"/>
                    <a:pt x="14" y="115"/>
                    <a:pt x="55" y="143"/>
                  </a:cubicBezTo>
                  <a:cubicBezTo>
                    <a:pt x="60" y="146"/>
                    <a:pt x="64" y="138"/>
                    <a:pt x="59" y="136"/>
                  </a:cubicBezTo>
                  <a:cubicBezTo>
                    <a:pt x="21" y="110"/>
                    <a:pt x="9" y="47"/>
                    <a:pt x="24" y="6"/>
                  </a:cubicBezTo>
                  <a:cubicBezTo>
                    <a:pt x="22" y="7"/>
                    <a:pt x="19" y="7"/>
                    <a:pt x="17" y="8"/>
                  </a:cubicBezTo>
                  <a:cubicBezTo>
                    <a:pt x="54" y="41"/>
                    <a:pt x="57" y="93"/>
                    <a:pt x="53" y="139"/>
                  </a:cubicBezTo>
                  <a:cubicBezTo>
                    <a:pt x="53" y="144"/>
                    <a:pt x="61" y="144"/>
                    <a:pt x="61"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827">
              <a:extLst>
                <a:ext uri="{FF2B5EF4-FFF2-40B4-BE49-F238E27FC236}">
                  <a16:creationId xmlns:a16="http://schemas.microsoft.com/office/drawing/2014/main" id="{BD88D116-65CB-4C1A-BA1C-CABC3194A6B5}"/>
                </a:ext>
              </a:extLst>
            </p:cNvPr>
            <p:cNvSpPr>
              <a:spLocks/>
            </p:cNvSpPr>
            <p:nvPr/>
          </p:nvSpPr>
          <p:spPr bwMode="auto">
            <a:xfrm>
              <a:off x="86" y="2534"/>
              <a:ext cx="183" cy="236"/>
            </a:xfrm>
            <a:custGeom>
              <a:avLst/>
              <a:gdLst>
                <a:gd name="T0" fmla="*/ 75 w 76"/>
                <a:gd name="T1" fmla="*/ 93 h 99"/>
                <a:gd name="T2" fmla="*/ 6 w 76"/>
                <a:gd name="T3" fmla="*/ 0 h 99"/>
                <a:gd name="T4" fmla="*/ 0 w 76"/>
                <a:gd name="T5" fmla="*/ 5 h 99"/>
                <a:gd name="T6" fmla="*/ 67 w 76"/>
                <a:gd name="T7" fmla="*/ 97 h 99"/>
                <a:gd name="T8" fmla="*/ 69 w 76"/>
                <a:gd name="T9" fmla="*/ 89 h 99"/>
                <a:gd name="T10" fmla="*/ 8 w 76"/>
                <a:gd name="T11" fmla="*/ 3 h 99"/>
                <a:gd name="T12" fmla="*/ 3 w 76"/>
                <a:gd name="T13" fmla="*/ 8 h 99"/>
                <a:gd name="T14" fmla="*/ 67 w 76"/>
                <a:gd name="T15" fmla="*/ 93 h 99"/>
                <a:gd name="T16" fmla="*/ 75 w 76"/>
                <a:gd name="T17" fmla="*/ 9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99">
                  <a:moveTo>
                    <a:pt x="75" y="93"/>
                  </a:moveTo>
                  <a:cubicBezTo>
                    <a:pt x="73" y="52"/>
                    <a:pt x="49" y="9"/>
                    <a:pt x="6" y="0"/>
                  </a:cubicBezTo>
                  <a:cubicBezTo>
                    <a:pt x="2" y="0"/>
                    <a:pt x="0" y="2"/>
                    <a:pt x="0" y="5"/>
                  </a:cubicBezTo>
                  <a:cubicBezTo>
                    <a:pt x="6" y="45"/>
                    <a:pt x="23" y="89"/>
                    <a:pt x="67" y="97"/>
                  </a:cubicBezTo>
                  <a:cubicBezTo>
                    <a:pt x="72" y="98"/>
                    <a:pt x="74" y="90"/>
                    <a:pt x="69" y="89"/>
                  </a:cubicBezTo>
                  <a:cubicBezTo>
                    <a:pt x="28" y="82"/>
                    <a:pt x="14" y="40"/>
                    <a:pt x="8" y="3"/>
                  </a:cubicBezTo>
                  <a:cubicBezTo>
                    <a:pt x="7" y="5"/>
                    <a:pt x="5" y="7"/>
                    <a:pt x="3" y="8"/>
                  </a:cubicBezTo>
                  <a:cubicBezTo>
                    <a:pt x="43" y="16"/>
                    <a:pt x="65" y="56"/>
                    <a:pt x="67" y="93"/>
                  </a:cubicBezTo>
                  <a:cubicBezTo>
                    <a:pt x="67" y="99"/>
                    <a:pt x="76" y="99"/>
                    <a:pt x="75"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828">
              <a:extLst>
                <a:ext uri="{FF2B5EF4-FFF2-40B4-BE49-F238E27FC236}">
                  <a16:creationId xmlns:a16="http://schemas.microsoft.com/office/drawing/2014/main" id="{0CC19C6B-F50A-47A1-BDCC-9591AD7FB01C}"/>
                </a:ext>
              </a:extLst>
            </p:cNvPr>
            <p:cNvSpPr>
              <a:spLocks/>
            </p:cNvSpPr>
            <p:nvPr/>
          </p:nvSpPr>
          <p:spPr bwMode="auto">
            <a:xfrm>
              <a:off x="34" y="2720"/>
              <a:ext cx="247" cy="231"/>
            </a:xfrm>
            <a:custGeom>
              <a:avLst/>
              <a:gdLst>
                <a:gd name="T0" fmla="*/ 101 w 103"/>
                <a:gd name="T1" fmla="*/ 90 h 97"/>
                <a:gd name="T2" fmla="*/ 6 w 103"/>
                <a:gd name="T3" fmla="*/ 1 h 97"/>
                <a:gd name="T4" fmla="*/ 1 w 103"/>
                <a:gd name="T5" fmla="*/ 6 h 97"/>
                <a:gd name="T6" fmla="*/ 97 w 103"/>
                <a:gd name="T7" fmla="*/ 95 h 97"/>
                <a:gd name="T8" fmla="*/ 97 w 103"/>
                <a:gd name="T9" fmla="*/ 87 h 97"/>
                <a:gd name="T10" fmla="*/ 9 w 103"/>
                <a:gd name="T11" fmla="*/ 4 h 97"/>
                <a:gd name="T12" fmla="*/ 4 w 103"/>
                <a:gd name="T13" fmla="*/ 9 h 97"/>
                <a:gd name="T14" fmla="*/ 93 w 103"/>
                <a:gd name="T15" fmla="*/ 92 h 97"/>
                <a:gd name="T16" fmla="*/ 101 w 103"/>
                <a:gd name="T17" fmla="*/ 9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97">
                  <a:moveTo>
                    <a:pt x="101" y="90"/>
                  </a:moveTo>
                  <a:cubicBezTo>
                    <a:pt x="92" y="45"/>
                    <a:pt x="50" y="11"/>
                    <a:pt x="6" y="1"/>
                  </a:cubicBezTo>
                  <a:cubicBezTo>
                    <a:pt x="3" y="0"/>
                    <a:pt x="0" y="3"/>
                    <a:pt x="1" y="6"/>
                  </a:cubicBezTo>
                  <a:cubicBezTo>
                    <a:pt x="14" y="53"/>
                    <a:pt x="47" y="91"/>
                    <a:pt x="97" y="95"/>
                  </a:cubicBezTo>
                  <a:cubicBezTo>
                    <a:pt x="103" y="95"/>
                    <a:pt x="103" y="87"/>
                    <a:pt x="97" y="87"/>
                  </a:cubicBezTo>
                  <a:cubicBezTo>
                    <a:pt x="51" y="83"/>
                    <a:pt x="21" y="47"/>
                    <a:pt x="9" y="4"/>
                  </a:cubicBezTo>
                  <a:cubicBezTo>
                    <a:pt x="8" y="6"/>
                    <a:pt x="6" y="7"/>
                    <a:pt x="4" y="9"/>
                  </a:cubicBezTo>
                  <a:cubicBezTo>
                    <a:pt x="45" y="19"/>
                    <a:pt x="85" y="50"/>
                    <a:pt x="93" y="92"/>
                  </a:cubicBezTo>
                  <a:cubicBezTo>
                    <a:pt x="94" y="97"/>
                    <a:pt x="102" y="95"/>
                    <a:pt x="101"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829">
              <a:extLst>
                <a:ext uri="{FF2B5EF4-FFF2-40B4-BE49-F238E27FC236}">
                  <a16:creationId xmlns:a16="http://schemas.microsoft.com/office/drawing/2014/main" id="{940D9F61-FB2F-4100-8C75-2A111B8346D9}"/>
                </a:ext>
              </a:extLst>
            </p:cNvPr>
            <p:cNvSpPr>
              <a:spLocks/>
            </p:cNvSpPr>
            <p:nvPr/>
          </p:nvSpPr>
          <p:spPr bwMode="auto">
            <a:xfrm>
              <a:off x="55" y="2975"/>
              <a:ext cx="286" cy="183"/>
            </a:xfrm>
            <a:custGeom>
              <a:avLst/>
              <a:gdLst>
                <a:gd name="T0" fmla="*/ 117 w 119"/>
                <a:gd name="T1" fmla="*/ 62 h 77"/>
                <a:gd name="T2" fmla="*/ 5 w 119"/>
                <a:gd name="T3" fmla="*/ 1 h 77"/>
                <a:gd name="T4" fmla="*/ 1 w 119"/>
                <a:gd name="T5" fmla="*/ 6 h 77"/>
                <a:gd name="T6" fmla="*/ 114 w 119"/>
                <a:gd name="T7" fmla="*/ 68 h 77"/>
                <a:gd name="T8" fmla="*/ 112 w 119"/>
                <a:gd name="T9" fmla="*/ 60 h 77"/>
                <a:gd name="T10" fmla="*/ 9 w 119"/>
                <a:gd name="T11" fmla="*/ 4 h 77"/>
                <a:gd name="T12" fmla="*/ 5 w 119"/>
                <a:gd name="T13" fmla="*/ 9 h 77"/>
                <a:gd name="T14" fmla="*/ 109 w 119"/>
                <a:gd name="T15" fmla="*/ 66 h 77"/>
                <a:gd name="T16" fmla="*/ 117 w 119"/>
                <a:gd name="T17" fmla="*/ 6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77">
                  <a:moveTo>
                    <a:pt x="117" y="62"/>
                  </a:moveTo>
                  <a:cubicBezTo>
                    <a:pt x="92" y="18"/>
                    <a:pt x="54" y="0"/>
                    <a:pt x="5" y="1"/>
                  </a:cubicBezTo>
                  <a:cubicBezTo>
                    <a:pt x="3" y="1"/>
                    <a:pt x="0" y="4"/>
                    <a:pt x="1" y="6"/>
                  </a:cubicBezTo>
                  <a:cubicBezTo>
                    <a:pt x="19" y="49"/>
                    <a:pt x="68" y="77"/>
                    <a:pt x="114" y="68"/>
                  </a:cubicBezTo>
                  <a:cubicBezTo>
                    <a:pt x="119" y="67"/>
                    <a:pt x="117" y="59"/>
                    <a:pt x="112" y="60"/>
                  </a:cubicBezTo>
                  <a:cubicBezTo>
                    <a:pt x="71" y="68"/>
                    <a:pt x="25" y="42"/>
                    <a:pt x="9" y="4"/>
                  </a:cubicBezTo>
                  <a:cubicBezTo>
                    <a:pt x="8" y="6"/>
                    <a:pt x="7" y="7"/>
                    <a:pt x="5" y="9"/>
                  </a:cubicBezTo>
                  <a:cubicBezTo>
                    <a:pt x="51" y="9"/>
                    <a:pt x="86" y="25"/>
                    <a:pt x="109" y="66"/>
                  </a:cubicBezTo>
                  <a:cubicBezTo>
                    <a:pt x="112" y="70"/>
                    <a:pt x="119" y="66"/>
                    <a:pt x="117"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830">
              <a:extLst>
                <a:ext uri="{FF2B5EF4-FFF2-40B4-BE49-F238E27FC236}">
                  <a16:creationId xmlns:a16="http://schemas.microsoft.com/office/drawing/2014/main" id="{8C492906-FBA3-40DA-BEA0-FCA7903EBF16}"/>
                </a:ext>
              </a:extLst>
            </p:cNvPr>
            <p:cNvSpPr>
              <a:spLocks/>
            </p:cNvSpPr>
            <p:nvPr/>
          </p:nvSpPr>
          <p:spPr bwMode="auto">
            <a:xfrm>
              <a:off x="173" y="3175"/>
              <a:ext cx="245" cy="134"/>
            </a:xfrm>
            <a:custGeom>
              <a:avLst/>
              <a:gdLst>
                <a:gd name="T0" fmla="*/ 98 w 102"/>
                <a:gd name="T1" fmla="*/ 28 h 56"/>
                <a:gd name="T2" fmla="*/ 55 w 102"/>
                <a:gd name="T3" fmla="*/ 3 h 56"/>
                <a:gd name="T4" fmla="*/ 4 w 102"/>
                <a:gd name="T5" fmla="*/ 6 h 56"/>
                <a:gd name="T6" fmla="*/ 2 w 102"/>
                <a:gd name="T7" fmla="*/ 12 h 56"/>
                <a:gd name="T8" fmla="*/ 97 w 102"/>
                <a:gd name="T9" fmla="*/ 34 h 56"/>
                <a:gd name="T10" fmla="*/ 93 w 102"/>
                <a:gd name="T11" fmla="*/ 27 h 56"/>
                <a:gd name="T12" fmla="*/ 9 w 102"/>
                <a:gd name="T13" fmla="*/ 8 h 56"/>
                <a:gd name="T14" fmla="*/ 7 w 102"/>
                <a:gd name="T15" fmla="*/ 14 h 56"/>
                <a:gd name="T16" fmla="*/ 51 w 102"/>
                <a:gd name="T17" fmla="*/ 11 h 56"/>
                <a:gd name="T18" fmla="*/ 92 w 102"/>
                <a:gd name="T19" fmla="*/ 34 h 56"/>
                <a:gd name="T20" fmla="*/ 98 w 102"/>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56">
                  <a:moveTo>
                    <a:pt x="98" y="28"/>
                  </a:moveTo>
                  <a:cubicBezTo>
                    <a:pt x="85" y="17"/>
                    <a:pt x="72" y="6"/>
                    <a:pt x="55" y="3"/>
                  </a:cubicBezTo>
                  <a:cubicBezTo>
                    <a:pt x="38" y="0"/>
                    <a:pt x="21" y="3"/>
                    <a:pt x="4" y="6"/>
                  </a:cubicBezTo>
                  <a:cubicBezTo>
                    <a:pt x="2" y="6"/>
                    <a:pt x="0" y="10"/>
                    <a:pt x="2" y="12"/>
                  </a:cubicBezTo>
                  <a:cubicBezTo>
                    <a:pt x="21" y="39"/>
                    <a:pt x="68" y="56"/>
                    <a:pt x="97" y="34"/>
                  </a:cubicBezTo>
                  <a:cubicBezTo>
                    <a:pt x="101" y="31"/>
                    <a:pt x="97" y="24"/>
                    <a:pt x="93" y="27"/>
                  </a:cubicBezTo>
                  <a:cubicBezTo>
                    <a:pt x="68" y="46"/>
                    <a:pt x="26" y="31"/>
                    <a:pt x="9" y="8"/>
                  </a:cubicBezTo>
                  <a:cubicBezTo>
                    <a:pt x="8" y="10"/>
                    <a:pt x="7" y="12"/>
                    <a:pt x="7" y="14"/>
                  </a:cubicBezTo>
                  <a:cubicBezTo>
                    <a:pt x="21" y="11"/>
                    <a:pt x="37" y="8"/>
                    <a:pt x="51" y="11"/>
                  </a:cubicBezTo>
                  <a:cubicBezTo>
                    <a:pt x="67" y="13"/>
                    <a:pt x="80" y="23"/>
                    <a:pt x="92" y="34"/>
                  </a:cubicBezTo>
                  <a:cubicBezTo>
                    <a:pt x="96" y="37"/>
                    <a:pt x="102" y="31"/>
                    <a:pt x="9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831">
              <a:extLst>
                <a:ext uri="{FF2B5EF4-FFF2-40B4-BE49-F238E27FC236}">
                  <a16:creationId xmlns:a16="http://schemas.microsoft.com/office/drawing/2014/main" id="{A34929B7-3BED-4CA4-90C7-FBD447DE145E}"/>
                </a:ext>
              </a:extLst>
            </p:cNvPr>
            <p:cNvSpPr>
              <a:spLocks/>
            </p:cNvSpPr>
            <p:nvPr/>
          </p:nvSpPr>
          <p:spPr bwMode="auto">
            <a:xfrm>
              <a:off x="286" y="2422"/>
              <a:ext cx="264" cy="190"/>
            </a:xfrm>
            <a:custGeom>
              <a:avLst/>
              <a:gdLst>
                <a:gd name="T0" fmla="*/ 103 w 110"/>
                <a:gd name="T1" fmla="*/ 2 h 80"/>
                <a:gd name="T2" fmla="*/ 3 w 110"/>
                <a:gd name="T3" fmla="*/ 74 h 80"/>
                <a:gd name="T4" fmla="*/ 5 w 110"/>
                <a:gd name="T5" fmla="*/ 78 h 80"/>
                <a:gd name="T6" fmla="*/ 107 w 110"/>
                <a:gd name="T7" fmla="*/ 6 h 80"/>
                <a:gd name="T8" fmla="*/ 103 w 110"/>
                <a:gd name="T9" fmla="*/ 2 h 80"/>
              </a:gdLst>
              <a:ahLst/>
              <a:cxnLst>
                <a:cxn ang="0">
                  <a:pos x="T0" y="T1"/>
                </a:cxn>
                <a:cxn ang="0">
                  <a:pos x="T2" y="T3"/>
                </a:cxn>
                <a:cxn ang="0">
                  <a:pos x="T4" y="T5"/>
                </a:cxn>
                <a:cxn ang="0">
                  <a:pos x="T6" y="T7"/>
                </a:cxn>
                <a:cxn ang="0">
                  <a:pos x="T8" y="T9"/>
                </a:cxn>
              </a:cxnLst>
              <a:rect l="0" t="0" r="r" b="b"/>
              <a:pathLst>
                <a:path w="110" h="80">
                  <a:moveTo>
                    <a:pt x="103" y="2"/>
                  </a:moveTo>
                  <a:cubicBezTo>
                    <a:pt x="72" y="28"/>
                    <a:pt x="38" y="53"/>
                    <a:pt x="3" y="74"/>
                  </a:cubicBezTo>
                  <a:cubicBezTo>
                    <a:pt x="0" y="75"/>
                    <a:pt x="3" y="80"/>
                    <a:pt x="5" y="78"/>
                  </a:cubicBezTo>
                  <a:cubicBezTo>
                    <a:pt x="41" y="57"/>
                    <a:pt x="75" y="32"/>
                    <a:pt x="107" y="6"/>
                  </a:cubicBezTo>
                  <a:cubicBezTo>
                    <a:pt x="110" y="3"/>
                    <a:pt x="106" y="0"/>
                    <a:pt x="10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832">
              <a:extLst>
                <a:ext uri="{FF2B5EF4-FFF2-40B4-BE49-F238E27FC236}">
                  <a16:creationId xmlns:a16="http://schemas.microsoft.com/office/drawing/2014/main" id="{04E076C5-04D9-4D93-9C3E-631046DF0D1A}"/>
                </a:ext>
              </a:extLst>
            </p:cNvPr>
            <p:cNvSpPr>
              <a:spLocks/>
            </p:cNvSpPr>
            <p:nvPr/>
          </p:nvSpPr>
          <p:spPr bwMode="auto">
            <a:xfrm>
              <a:off x="336" y="2105"/>
              <a:ext cx="135" cy="310"/>
            </a:xfrm>
            <a:custGeom>
              <a:avLst/>
              <a:gdLst>
                <a:gd name="T0" fmla="*/ 50 w 56"/>
                <a:gd name="T1" fmla="*/ 3 h 130"/>
                <a:gd name="T2" fmla="*/ 1 w 56"/>
                <a:gd name="T3" fmla="*/ 126 h 130"/>
                <a:gd name="T4" fmla="*/ 6 w 56"/>
                <a:gd name="T5" fmla="*/ 127 h 130"/>
                <a:gd name="T6" fmla="*/ 55 w 56"/>
                <a:gd name="T7" fmla="*/ 4 h 130"/>
                <a:gd name="T8" fmla="*/ 50 w 56"/>
                <a:gd name="T9" fmla="*/ 3 h 130"/>
              </a:gdLst>
              <a:ahLst/>
              <a:cxnLst>
                <a:cxn ang="0">
                  <a:pos x="T0" y="T1"/>
                </a:cxn>
                <a:cxn ang="0">
                  <a:pos x="T2" y="T3"/>
                </a:cxn>
                <a:cxn ang="0">
                  <a:pos x="T4" y="T5"/>
                </a:cxn>
                <a:cxn ang="0">
                  <a:pos x="T6" y="T7"/>
                </a:cxn>
                <a:cxn ang="0">
                  <a:pos x="T8" y="T9"/>
                </a:cxn>
              </a:cxnLst>
              <a:rect l="0" t="0" r="r" b="b"/>
              <a:pathLst>
                <a:path w="56" h="130">
                  <a:moveTo>
                    <a:pt x="50" y="3"/>
                  </a:moveTo>
                  <a:cubicBezTo>
                    <a:pt x="37" y="45"/>
                    <a:pt x="11" y="82"/>
                    <a:pt x="1" y="126"/>
                  </a:cubicBezTo>
                  <a:cubicBezTo>
                    <a:pt x="0" y="129"/>
                    <a:pt x="5" y="130"/>
                    <a:pt x="6" y="127"/>
                  </a:cubicBezTo>
                  <a:cubicBezTo>
                    <a:pt x="16" y="84"/>
                    <a:pt x="42" y="47"/>
                    <a:pt x="55" y="4"/>
                  </a:cubicBezTo>
                  <a:cubicBezTo>
                    <a:pt x="56" y="1"/>
                    <a:pt x="51" y="0"/>
                    <a:pt x="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833">
              <a:extLst>
                <a:ext uri="{FF2B5EF4-FFF2-40B4-BE49-F238E27FC236}">
                  <a16:creationId xmlns:a16="http://schemas.microsoft.com/office/drawing/2014/main" id="{C0E112A3-AAA8-4115-A71A-448CC8174B53}"/>
                </a:ext>
              </a:extLst>
            </p:cNvPr>
            <p:cNvSpPr>
              <a:spLocks/>
            </p:cNvSpPr>
            <p:nvPr/>
          </p:nvSpPr>
          <p:spPr bwMode="auto">
            <a:xfrm>
              <a:off x="269" y="2653"/>
              <a:ext cx="240" cy="160"/>
            </a:xfrm>
            <a:custGeom>
              <a:avLst/>
              <a:gdLst>
                <a:gd name="T0" fmla="*/ 94 w 100"/>
                <a:gd name="T1" fmla="*/ 3 h 67"/>
                <a:gd name="T2" fmla="*/ 47 w 100"/>
                <a:gd name="T3" fmla="*/ 29 h 67"/>
                <a:gd name="T4" fmla="*/ 2 w 100"/>
                <a:gd name="T5" fmla="*/ 60 h 67"/>
                <a:gd name="T6" fmla="*/ 5 w 100"/>
                <a:gd name="T7" fmla="*/ 65 h 67"/>
                <a:gd name="T8" fmla="*/ 55 w 100"/>
                <a:gd name="T9" fmla="*/ 31 h 67"/>
                <a:gd name="T10" fmla="*/ 97 w 100"/>
                <a:gd name="T11" fmla="*/ 6 h 67"/>
                <a:gd name="T12" fmla="*/ 94 w 100"/>
                <a:gd name="T13" fmla="*/ 3 h 67"/>
              </a:gdLst>
              <a:ahLst/>
              <a:cxnLst>
                <a:cxn ang="0">
                  <a:pos x="T0" y="T1"/>
                </a:cxn>
                <a:cxn ang="0">
                  <a:pos x="T2" y="T3"/>
                </a:cxn>
                <a:cxn ang="0">
                  <a:pos x="T4" y="T5"/>
                </a:cxn>
                <a:cxn ang="0">
                  <a:pos x="T6" y="T7"/>
                </a:cxn>
                <a:cxn ang="0">
                  <a:pos x="T8" y="T9"/>
                </a:cxn>
                <a:cxn ang="0">
                  <a:pos x="T10" y="T11"/>
                </a:cxn>
                <a:cxn ang="0">
                  <a:pos x="T12" y="T13"/>
                </a:cxn>
              </a:cxnLst>
              <a:rect l="0" t="0" r="r" b="b"/>
              <a:pathLst>
                <a:path w="100" h="67">
                  <a:moveTo>
                    <a:pt x="94" y="3"/>
                  </a:moveTo>
                  <a:cubicBezTo>
                    <a:pt x="80" y="15"/>
                    <a:pt x="63" y="21"/>
                    <a:pt x="47" y="29"/>
                  </a:cubicBezTo>
                  <a:cubicBezTo>
                    <a:pt x="31" y="38"/>
                    <a:pt x="17" y="49"/>
                    <a:pt x="2" y="60"/>
                  </a:cubicBezTo>
                  <a:cubicBezTo>
                    <a:pt x="0" y="62"/>
                    <a:pt x="2" y="67"/>
                    <a:pt x="5" y="65"/>
                  </a:cubicBezTo>
                  <a:cubicBezTo>
                    <a:pt x="21" y="52"/>
                    <a:pt x="37" y="40"/>
                    <a:pt x="55" y="31"/>
                  </a:cubicBezTo>
                  <a:cubicBezTo>
                    <a:pt x="70" y="24"/>
                    <a:pt x="85" y="18"/>
                    <a:pt x="97" y="6"/>
                  </a:cubicBezTo>
                  <a:cubicBezTo>
                    <a:pt x="100" y="4"/>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834">
              <a:extLst>
                <a:ext uri="{FF2B5EF4-FFF2-40B4-BE49-F238E27FC236}">
                  <a16:creationId xmlns:a16="http://schemas.microsoft.com/office/drawing/2014/main" id="{AF1F36C1-BF7A-46AC-8C15-B04AA8C364C3}"/>
                </a:ext>
              </a:extLst>
            </p:cNvPr>
            <p:cNvSpPr>
              <a:spLocks/>
            </p:cNvSpPr>
            <p:nvPr/>
          </p:nvSpPr>
          <p:spPr bwMode="auto">
            <a:xfrm>
              <a:off x="291" y="2810"/>
              <a:ext cx="240" cy="196"/>
            </a:xfrm>
            <a:custGeom>
              <a:avLst/>
              <a:gdLst>
                <a:gd name="T0" fmla="*/ 94 w 100"/>
                <a:gd name="T1" fmla="*/ 3 h 82"/>
                <a:gd name="T2" fmla="*/ 47 w 100"/>
                <a:gd name="T3" fmla="*/ 42 h 82"/>
                <a:gd name="T4" fmla="*/ 2 w 100"/>
                <a:gd name="T5" fmla="*/ 76 h 82"/>
                <a:gd name="T6" fmla="*/ 6 w 100"/>
                <a:gd name="T7" fmla="*/ 80 h 82"/>
                <a:gd name="T8" fmla="*/ 98 w 100"/>
                <a:gd name="T9" fmla="*/ 5 h 82"/>
                <a:gd name="T10" fmla="*/ 94 w 100"/>
                <a:gd name="T11" fmla="*/ 3 h 82"/>
              </a:gdLst>
              <a:ahLst/>
              <a:cxnLst>
                <a:cxn ang="0">
                  <a:pos x="T0" y="T1"/>
                </a:cxn>
                <a:cxn ang="0">
                  <a:pos x="T2" y="T3"/>
                </a:cxn>
                <a:cxn ang="0">
                  <a:pos x="T4" y="T5"/>
                </a:cxn>
                <a:cxn ang="0">
                  <a:pos x="T6" y="T7"/>
                </a:cxn>
                <a:cxn ang="0">
                  <a:pos x="T8" y="T9"/>
                </a:cxn>
                <a:cxn ang="0">
                  <a:pos x="T10" y="T11"/>
                </a:cxn>
              </a:cxnLst>
              <a:rect l="0" t="0" r="r" b="b"/>
              <a:pathLst>
                <a:path w="100" h="82">
                  <a:moveTo>
                    <a:pt x="94" y="3"/>
                  </a:moveTo>
                  <a:cubicBezTo>
                    <a:pt x="81" y="19"/>
                    <a:pt x="63" y="30"/>
                    <a:pt x="47" y="42"/>
                  </a:cubicBezTo>
                  <a:cubicBezTo>
                    <a:pt x="32" y="53"/>
                    <a:pt x="17" y="64"/>
                    <a:pt x="2" y="76"/>
                  </a:cubicBezTo>
                  <a:cubicBezTo>
                    <a:pt x="0" y="78"/>
                    <a:pt x="3" y="82"/>
                    <a:pt x="6" y="80"/>
                  </a:cubicBezTo>
                  <a:cubicBezTo>
                    <a:pt x="35" y="55"/>
                    <a:pt x="75" y="36"/>
                    <a:pt x="98" y="5"/>
                  </a:cubicBezTo>
                  <a:cubicBezTo>
                    <a:pt x="100" y="2"/>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835">
              <a:extLst>
                <a:ext uri="{FF2B5EF4-FFF2-40B4-BE49-F238E27FC236}">
                  <a16:creationId xmlns:a16="http://schemas.microsoft.com/office/drawing/2014/main" id="{A02901D0-31C3-4E75-9469-584C964A755A}"/>
                </a:ext>
              </a:extLst>
            </p:cNvPr>
            <p:cNvSpPr>
              <a:spLocks/>
            </p:cNvSpPr>
            <p:nvPr/>
          </p:nvSpPr>
          <p:spPr bwMode="auto">
            <a:xfrm>
              <a:off x="370" y="3008"/>
              <a:ext cx="168" cy="172"/>
            </a:xfrm>
            <a:custGeom>
              <a:avLst/>
              <a:gdLst>
                <a:gd name="T0" fmla="*/ 64 w 70"/>
                <a:gd name="T1" fmla="*/ 3 h 72"/>
                <a:gd name="T2" fmla="*/ 2 w 70"/>
                <a:gd name="T3" fmla="*/ 66 h 72"/>
                <a:gd name="T4" fmla="*/ 6 w 70"/>
                <a:gd name="T5" fmla="*/ 70 h 72"/>
                <a:gd name="T6" fmla="*/ 68 w 70"/>
                <a:gd name="T7" fmla="*/ 6 h 72"/>
                <a:gd name="T8" fmla="*/ 64 w 70"/>
                <a:gd name="T9" fmla="*/ 3 h 72"/>
              </a:gdLst>
              <a:ahLst/>
              <a:cxnLst>
                <a:cxn ang="0">
                  <a:pos x="T0" y="T1"/>
                </a:cxn>
                <a:cxn ang="0">
                  <a:pos x="T2" y="T3"/>
                </a:cxn>
                <a:cxn ang="0">
                  <a:pos x="T4" y="T5"/>
                </a:cxn>
                <a:cxn ang="0">
                  <a:pos x="T6" y="T7"/>
                </a:cxn>
                <a:cxn ang="0">
                  <a:pos x="T8" y="T9"/>
                </a:cxn>
              </a:cxnLst>
              <a:rect l="0" t="0" r="r" b="b"/>
              <a:pathLst>
                <a:path w="70" h="72">
                  <a:moveTo>
                    <a:pt x="64" y="3"/>
                  </a:moveTo>
                  <a:cubicBezTo>
                    <a:pt x="42" y="23"/>
                    <a:pt x="24" y="46"/>
                    <a:pt x="2" y="66"/>
                  </a:cubicBezTo>
                  <a:cubicBezTo>
                    <a:pt x="0" y="68"/>
                    <a:pt x="3" y="72"/>
                    <a:pt x="6" y="70"/>
                  </a:cubicBezTo>
                  <a:cubicBezTo>
                    <a:pt x="28" y="50"/>
                    <a:pt x="46" y="26"/>
                    <a:pt x="68" y="6"/>
                  </a:cubicBezTo>
                  <a:cubicBezTo>
                    <a:pt x="70" y="4"/>
                    <a:pt x="66" y="0"/>
                    <a:pt x="6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836">
              <a:extLst>
                <a:ext uri="{FF2B5EF4-FFF2-40B4-BE49-F238E27FC236}">
                  <a16:creationId xmlns:a16="http://schemas.microsoft.com/office/drawing/2014/main" id="{584002C5-F681-4CA7-9AC5-209B6964FBD1}"/>
                </a:ext>
              </a:extLst>
            </p:cNvPr>
            <p:cNvSpPr>
              <a:spLocks/>
            </p:cNvSpPr>
            <p:nvPr/>
          </p:nvSpPr>
          <p:spPr bwMode="auto">
            <a:xfrm>
              <a:off x="187" y="3194"/>
              <a:ext cx="204" cy="60"/>
            </a:xfrm>
            <a:custGeom>
              <a:avLst/>
              <a:gdLst>
                <a:gd name="T0" fmla="*/ 82 w 85"/>
                <a:gd name="T1" fmla="*/ 19 h 25"/>
                <a:gd name="T2" fmla="*/ 45 w 85"/>
                <a:gd name="T3" fmla="*/ 12 h 25"/>
                <a:gd name="T4" fmla="*/ 5 w 85"/>
                <a:gd name="T5" fmla="*/ 1 h 25"/>
                <a:gd name="T6" fmla="*/ 3 w 85"/>
                <a:gd name="T7" fmla="*/ 6 h 25"/>
                <a:gd name="T8" fmla="*/ 47 w 85"/>
                <a:gd name="T9" fmla="*/ 18 h 25"/>
                <a:gd name="T10" fmla="*/ 82 w 85"/>
                <a:gd name="T11" fmla="*/ 24 h 25"/>
                <a:gd name="T12" fmla="*/ 82 w 85"/>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85" h="25">
                  <a:moveTo>
                    <a:pt x="82" y="19"/>
                  </a:moveTo>
                  <a:cubicBezTo>
                    <a:pt x="69" y="20"/>
                    <a:pt x="57" y="16"/>
                    <a:pt x="45" y="12"/>
                  </a:cubicBezTo>
                  <a:cubicBezTo>
                    <a:pt x="31" y="8"/>
                    <a:pt x="18" y="5"/>
                    <a:pt x="5" y="1"/>
                  </a:cubicBezTo>
                  <a:cubicBezTo>
                    <a:pt x="2" y="0"/>
                    <a:pt x="0" y="5"/>
                    <a:pt x="3" y="6"/>
                  </a:cubicBezTo>
                  <a:cubicBezTo>
                    <a:pt x="18" y="10"/>
                    <a:pt x="33" y="14"/>
                    <a:pt x="47" y="18"/>
                  </a:cubicBezTo>
                  <a:cubicBezTo>
                    <a:pt x="58" y="21"/>
                    <a:pt x="70" y="25"/>
                    <a:pt x="82" y="24"/>
                  </a:cubicBezTo>
                  <a:cubicBezTo>
                    <a:pt x="85" y="24"/>
                    <a:pt x="85" y="18"/>
                    <a:pt x="8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837">
              <a:extLst>
                <a:ext uri="{FF2B5EF4-FFF2-40B4-BE49-F238E27FC236}">
                  <a16:creationId xmlns:a16="http://schemas.microsoft.com/office/drawing/2014/main" id="{C91C42B6-F425-4AF1-B5E2-557E3DD817E5}"/>
                </a:ext>
              </a:extLst>
            </p:cNvPr>
            <p:cNvSpPr>
              <a:spLocks/>
            </p:cNvSpPr>
            <p:nvPr/>
          </p:nvSpPr>
          <p:spPr bwMode="auto">
            <a:xfrm>
              <a:off x="74" y="2989"/>
              <a:ext cx="250" cy="143"/>
            </a:xfrm>
            <a:custGeom>
              <a:avLst/>
              <a:gdLst>
                <a:gd name="T0" fmla="*/ 101 w 104"/>
                <a:gd name="T1" fmla="*/ 54 h 60"/>
                <a:gd name="T2" fmla="*/ 6 w 104"/>
                <a:gd name="T3" fmla="*/ 2 h 60"/>
                <a:gd name="T4" fmla="*/ 3 w 104"/>
                <a:gd name="T5" fmla="*/ 7 h 60"/>
                <a:gd name="T6" fmla="*/ 98 w 104"/>
                <a:gd name="T7" fmla="*/ 58 h 60"/>
                <a:gd name="T8" fmla="*/ 101 w 104"/>
                <a:gd name="T9" fmla="*/ 54 h 60"/>
              </a:gdLst>
              <a:ahLst/>
              <a:cxnLst>
                <a:cxn ang="0">
                  <a:pos x="T0" y="T1"/>
                </a:cxn>
                <a:cxn ang="0">
                  <a:pos x="T2" y="T3"/>
                </a:cxn>
                <a:cxn ang="0">
                  <a:pos x="T4" y="T5"/>
                </a:cxn>
                <a:cxn ang="0">
                  <a:pos x="T6" y="T7"/>
                </a:cxn>
                <a:cxn ang="0">
                  <a:pos x="T8" y="T9"/>
                </a:cxn>
              </a:cxnLst>
              <a:rect l="0" t="0" r="r" b="b"/>
              <a:pathLst>
                <a:path w="104" h="60">
                  <a:moveTo>
                    <a:pt x="101" y="54"/>
                  </a:moveTo>
                  <a:cubicBezTo>
                    <a:pt x="68" y="39"/>
                    <a:pt x="37" y="20"/>
                    <a:pt x="6" y="2"/>
                  </a:cubicBezTo>
                  <a:cubicBezTo>
                    <a:pt x="3" y="0"/>
                    <a:pt x="0" y="5"/>
                    <a:pt x="3" y="7"/>
                  </a:cubicBezTo>
                  <a:cubicBezTo>
                    <a:pt x="34" y="25"/>
                    <a:pt x="65" y="44"/>
                    <a:pt x="98" y="58"/>
                  </a:cubicBezTo>
                  <a:cubicBezTo>
                    <a:pt x="101" y="60"/>
                    <a:pt x="104" y="55"/>
                    <a:pt x="10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838">
              <a:extLst>
                <a:ext uri="{FF2B5EF4-FFF2-40B4-BE49-F238E27FC236}">
                  <a16:creationId xmlns:a16="http://schemas.microsoft.com/office/drawing/2014/main" id="{BFEBB8D6-079A-4894-9AC6-40762F51630D}"/>
                </a:ext>
              </a:extLst>
            </p:cNvPr>
            <p:cNvSpPr>
              <a:spLocks/>
            </p:cNvSpPr>
            <p:nvPr/>
          </p:nvSpPr>
          <p:spPr bwMode="auto">
            <a:xfrm>
              <a:off x="48" y="2736"/>
              <a:ext cx="216" cy="201"/>
            </a:xfrm>
            <a:custGeom>
              <a:avLst/>
              <a:gdLst>
                <a:gd name="T0" fmla="*/ 3 w 90"/>
                <a:gd name="T1" fmla="*/ 6 h 84"/>
                <a:gd name="T2" fmla="*/ 40 w 90"/>
                <a:gd name="T3" fmla="*/ 44 h 84"/>
                <a:gd name="T4" fmla="*/ 83 w 90"/>
                <a:gd name="T5" fmla="*/ 82 h 84"/>
                <a:gd name="T6" fmla="*/ 87 w 90"/>
                <a:gd name="T7" fmla="*/ 78 h 84"/>
                <a:gd name="T8" fmla="*/ 44 w 90"/>
                <a:gd name="T9" fmla="*/ 40 h 84"/>
                <a:gd name="T10" fmla="*/ 6 w 90"/>
                <a:gd name="T11" fmla="*/ 2 h 84"/>
                <a:gd name="T12" fmla="*/ 3 w 90"/>
                <a:gd name="T13" fmla="*/ 6 h 84"/>
              </a:gdLst>
              <a:ahLst/>
              <a:cxnLst>
                <a:cxn ang="0">
                  <a:pos x="T0" y="T1"/>
                </a:cxn>
                <a:cxn ang="0">
                  <a:pos x="T2" y="T3"/>
                </a:cxn>
                <a:cxn ang="0">
                  <a:pos x="T4" y="T5"/>
                </a:cxn>
                <a:cxn ang="0">
                  <a:pos x="T6" y="T7"/>
                </a:cxn>
                <a:cxn ang="0">
                  <a:pos x="T8" y="T9"/>
                </a:cxn>
                <a:cxn ang="0">
                  <a:pos x="T10" y="T11"/>
                </a:cxn>
                <a:cxn ang="0">
                  <a:pos x="T12" y="T13"/>
                </a:cxn>
              </a:cxnLst>
              <a:rect l="0" t="0" r="r" b="b"/>
              <a:pathLst>
                <a:path w="90" h="84">
                  <a:moveTo>
                    <a:pt x="3" y="6"/>
                  </a:moveTo>
                  <a:cubicBezTo>
                    <a:pt x="17" y="17"/>
                    <a:pt x="28" y="31"/>
                    <a:pt x="40" y="44"/>
                  </a:cubicBezTo>
                  <a:cubicBezTo>
                    <a:pt x="53" y="58"/>
                    <a:pt x="68" y="70"/>
                    <a:pt x="83" y="82"/>
                  </a:cubicBezTo>
                  <a:cubicBezTo>
                    <a:pt x="86" y="84"/>
                    <a:pt x="90" y="80"/>
                    <a:pt x="87" y="78"/>
                  </a:cubicBezTo>
                  <a:cubicBezTo>
                    <a:pt x="72" y="66"/>
                    <a:pt x="57" y="55"/>
                    <a:pt x="44" y="40"/>
                  </a:cubicBezTo>
                  <a:cubicBezTo>
                    <a:pt x="31" y="27"/>
                    <a:pt x="20" y="14"/>
                    <a:pt x="6" y="2"/>
                  </a:cubicBezTo>
                  <a:cubicBezTo>
                    <a:pt x="4"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839">
              <a:extLst>
                <a:ext uri="{FF2B5EF4-FFF2-40B4-BE49-F238E27FC236}">
                  <a16:creationId xmlns:a16="http://schemas.microsoft.com/office/drawing/2014/main" id="{E3B4B2F2-2763-4A2E-AF98-AF1B5571067C}"/>
                </a:ext>
              </a:extLst>
            </p:cNvPr>
            <p:cNvSpPr>
              <a:spLocks/>
            </p:cNvSpPr>
            <p:nvPr/>
          </p:nvSpPr>
          <p:spPr bwMode="auto">
            <a:xfrm>
              <a:off x="103" y="2546"/>
              <a:ext cx="161" cy="214"/>
            </a:xfrm>
            <a:custGeom>
              <a:avLst/>
              <a:gdLst>
                <a:gd name="T0" fmla="*/ 2 w 67"/>
                <a:gd name="T1" fmla="*/ 6 h 90"/>
                <a:gd name="T2" fmla="*/ 61 w 67"/>
                <a:gd name="T3" fmla="*/ 87 h 90"/>
                <a:gd name="T4" fmla="*/ 65 w 67"/>
                <a:gd name="T5" fmla="*/ 84 h 90"/>
                <a:gd name="T6" fmla="*/ 6 w 67"/>
                <a:gd name="T7" fmla="*/ 3 h 90"/>
                <a:gd name="T8" fmla="*/ 2 w 67"/>
                <a:gd name="T9" fmla="*/ 6 h 90"/>
              </a:gdLst>
              <a:ahLst/>
              <a:cxnLst>
                <a:cxn ang="0">
                  <a:pos x="T0" y="T1"/>
                </a:cxn>
                <a:cxn ang="0">
                  <a:pos x="T2" y="T3"/>
                </a:cxn>
                <a:cxn ang="0">
                  <a:pos x="T4" y="T5"/>
                </a:cxn>
                <a:cxn ang="0">
                  <a:pos x="T6" y="T7"/>
                </a:cxn>
                <a:cxn ang="0">
                  <a:pos x="T8" y="T9"/>
                </a:cxn>
              </a:cxnLst>
              <a:rect l="0" t="0" r="r" b="b"/>
              <a:pathLst>
                <a:path w="67" h="90">
                  <a:moveTo>
                    <a:pt x="2" y="6"/>
                  </a:moveTo>
                  <a:cubicBezTo>
                    <a:pt x="16" y="37"/>
                    <a:pt x="42" y="59"/>
                    <a:pt x="61" y="87"/>
                  </a:cubicBezTo>
                  <a:cubicBezTo>
                    <a:pt x="62" y="90"/>
                    <a:pt x="67" y="87"/>
                    <a:pt x="65" y="84"/>
                  </a:cubicBezTo>
                  <a:cubicBezTo>
                    <a:pt x="46" y="57"/>
                    <a:pt x="21" y="34"/>
                    <a:pt x="6" y="3"/>
                  </a:cubicBezTo>
                  <a:cubicBezTo>
                    <a:pt x="5"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840">
              <a:extLst>
                <a:ext uri="{FF2B5EF4-FFF2-40B4-BE49-F238E27FC236}">
                  <a16:creationId xmlns:a16="http://schemas.microsoft.com/office/drawing/2014/main" id="{9EFD3B49-CD40-408A-AF48-028C869E02C7}"/>
                </a:ext>
              </a:extLst>
            </p:cNvPr>
            <p:cNvSpPr>
              <a:spLocks/>
            </p:cNvSpPr>
            <p:nvPr/>
          </p:nvSpPr>
          <p:spPr bwMode="auto">
            <a:xfrm>
              <a:off x="190" y="2272"/>
              <a:ext cx="89" cy="307"/>
            </a:xfrm>
            <a:custGeom>
              <a:avLst/>
              <a:gdLst>
                <a:gd name="T0" fmla="*/ 1 w 37"/>
                <a:gd name="T1" fmla="*/ 4 h 129"/>
                <a:gd name="T2" fmla="*/ 19 w 37"/>
                <a:gd name="T3" fmla="*/ 67 h 129"/>
                <a:gd name="T4" fmla="*/ 31 w 37"/>
                <a:gd name="T5" fmla="*/ 126 h 129"/>
                <a:gd name="T6" fmla="*/ 36 w 37"/>
                <a:gd name="T7" fmla="*/ 125 h 129"/>
                <a:gd name="T8" fmla="*/ 24 w 37"/>
                <a:gd name="T9" fmla="*/ 65 h 129"/>
                <a:gd name="T10" fmla="*/ 6 w 37"/>
                <a:gd name="T11" fmla="*/ 3 h 129"/>
                <a:gd name="T12" fmla="*/ 1 w 37"/>
                <a:gd name="T13" fmla="*/ 4 h 129"/>
              </a:gdLst>
              <a:ahLst/>
              <a:cxnLst>
                <a:cxn ang="0">
                  <a:pos x="T0" y="T1"/>
                </a:cxn>
                <a:cxn ang="0">
                  <a:pos x="T2" y="T3"/>
                </a:cxn>
                <a:cxn ang="0">
                  <a:pos x="T4" y="T5"/>
                </a:cxn>
                <a:cxn ang="0">
                  <a:pos x="T6" y="T7"/>
                </a:cxn>
                <a:cxn ang="0">
                  <a:pos x="T8" y="T9"/>
                </a:cxn>
                <a:cxn ang="0">
                  <a:pos x="T10" y="T11"/>
                </a:cxn>
                <a:cxn ang="0">
                  <a:pos x="T12" y="T13"/>
                </a:cxn>
              </a:cxnLst>
              <a:rect l="0" t="0" r="r" b="b"/>
              <a:pathLst>
                <a:path w="37" h="129">
                  <a:moveTo>
                    <a:pt x="1" y="4"/>
                  </a:moveTo>
                  <a:cubicBezTo>
                    <a:pt x="5" y="26"/>
                    <a:pt x="14" y="46"/>
                    <a:pt x="19" y="67"/>
                  </a:cubicBezTo>
                  <a:cubicBezTo>
                    <a:pt x="23" y="87"/>
                    <a:pt x="24" y="107"/>
                    <a:pt x="31" y="126"/>
                  </a:cubicBezTo>
                  <a:cubicBezTo>
                    <a:pt x="32" y="129"/>
                    <a:pt x="37" y="128"/>
                    <a:pt x="36" y="125"/>
                  </a:cubicBezTo>
                  <a:cubicBezTo>
                    <a:pt x="29" y="106"/>
                    <a:pt x="28" y="85"/>
                    <a:pt x="24" y="65"/>
                  </a:cubicBezTo>
                  <a:cubicBezTo>
                    <a:pt x="19" y="44"/>
                    <a:pt x="10" y="24"/>
                    <a:pt x="6" y="3"/>
                  </a:cubicBezTo>
                  <a:cubicBezTo>
                    <a:pt x="5" y="0"/>
                    <a:pt x="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841">
              <a:extLst>
                <a:ext uri="{FF2B5EF4-FFF2-40B4-BE49-F238E27FC236}">
                  <a16:creationId xmlns:a16="http://schemas.microsoft.com/office/drawing/2014/main" id="{227FCDDB-9E82-4D42-8627-2EB2F751D3D2}"/>
                </a:ext>
              </a:extLst>
            </p:cNvPr>
            <p:cNvSpPr>
              <a:spLocks/>
            </p:cNvSpPr>
            <p:nvPr/>
          </p:nvSpPr>
          <p:spPr bwMode="auto">
            <a:xfrm>
              <a:off x="197" y="2400"/>
              <a:ext cx="307" cy="954"/>
            </a:xfrm>
            <a:custGeom>
              <a:avLst/>
              <a:gdLst>
                <a:gd name="T0" fmla="*/ 123 w 128"/>
                <a:gd name="T1" fmla="*/ 388 h 400"/>
                <a:gd name="T2" fmla="*/ 64 w 128"/>
                <a:gd name="T3" fmla="*/ 9 h 400"/>
                <a:gd name="T4" fmla="*/ 54 w 128"/>
                <a:gd name="T5" fmla="*/ 7 h 400"/>
                <a:gd name="T6" fmla="*/ 116 w 128"/>
                <a:gd name="T7" fmla="*/ 395 h 400"/>
                <a:gd name="T8" fmla="*/ 123 w 128"/>
                <a:gd name="T9" fmla="*/ 388 h 400"/>
              </a:gdLst>
              <a:ahLst/>
              <a:cxnLst>
                <a:cxn ang="0">
                  <a:pos x="T0" y="T1"/>
                </a:cxn>
                <a:cxn ang="0">
                  <a:pos x="T2" y="T3"/>
                </a:cxn>
                <a:cxn ang="0">
                  <a:pos x="T4" y="T5"/>
                </a:cxn>
                <a:cxn ang="0">
                  <a:pos x="T6" y="T7"/>
                </a:cxn>
                <a:cxn ang="0">
                  <a:pos x="T8" y="T9"/>
                </a:cxn>
              </a:cxnLst>
              <a:rect l="0" t="0" r="r" b="b"/>
              <a:pathLst>
                <a:path w="128" h="400">
                  <a:moveTo>
                    <a:pt x="123" y="388"/>
                  </a:moveTo>
                  <a:cubicBezTo>
                    <a:pt x="21" y="286"/>
                    <a:pt x="12" y="139"/>
                    <a:pt x="64" y="9"/>
                  </a:cubicBezTo>
                  <a:cubicBezTo>
                    <a:pt x="67" y="3"/>
                    <a:pt x="57" y="0"/>
                    <a:pt x="54" y="7"/>
                  </a:cubicBezTo>
                  <a:cubicBezTo>
                    <a:pt x="0" y="140"/>
                    <a:pt x="11" y="291"/>
                    <a:pt x="116" y="395"/>
                  </a:cubicBezTo>
                  <a:cubicBezTo>
                    <a:pt x="121" y="400"/>
                    <a:pt x="128" y="393"/>
                    <a:pt x="123" y="3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842">
              <a:extLst>
                <a:ext uri="{FF2B5EF4-FFF2-40B4-BE49-F238E27FC236}">
                  <a16:creationId xmlns:a16="http://schemas.microsoft.com/office/drawing/2014/main" id="{ADCC45FF-ECA1-46A1-974F-F2209B97C680}"/>
                </a:ext>
              </a:extLst>
            </p:cNvPr>
            <p:cNvSpPr>
              <a:spLocks/>
            </p:cNvSpPr>
            <p:nvPr/>
          </p:nvSpPr>
          <p:spPr bwMode="auto">
            <a:xfrm>
              <a:off x="288" y="2071"/>
              <a:ext cx="195" cy="367"/>
            </a:xfrm>
            <a:custGeom>
              <a:avLst/>
              <a:gdLst>
                <a:gd name="T0" fmla="*/ 24 w 81"/>
                <a:gd name="T1" fmla="*/ 151 h 154"/>
                <a:gd name="T2" fmla="*/ 81 w 81"/>
                <a:gd name="T3" fmla="*/ 6 h 154"/>
                <a:gd name="T4" fmla="*/ 74 w 81"/>
                <a:gd name="T5" fmla="*/ 3 h 154"/>
                <a:gd name="T6" fmla="*/ 18 w 81"/>
                <a:gd name="T7" fmla="*/ 148 h 154"/>
                <a:gd name="T8" fmla="*/ 26 w 81"/>
                <a:gd name="T9" fmla="*/ 146 h 154"/>
                <a:gd name="T10" fmla="*/ 80 w 81"/>
                <a:gd name="T11" fmla="*/ 9 h 154"/>
                <a:gd name="T12" fmla="*/ 73 w 81"/>
                <a:gd name="T13" fmla="*/ 6 h 154"/>
                <a:gd name="T14" fmla="*/ 20 w 81"/>
                <a:gd name="T15" fmla="*/ 143 h 154"/>
                <a:gd name="T16" fmla="*/ 24 w 81"/>
                <a:gd name="T17"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4">
                  <a:moveTo>
                    <a:pt x="24" y="151"/>
                  </a:moveTo>
                  <a:cubicBezTo>
                    <a:pt x="70" y="120"/>
                    <a:pt x="79" y="57"/>
                    <a:pt x="81" y="6"/>
                  </a:cubicBezTo>
                  <a:cubicBezTo>
                    <a:pt x="81" y="2"/>
                    <a:pt x="76" y="0"/>
                    <a:pt x="74" y="3"/>
                  </a:cubicBezTo>
                  <a:cubicBezTo>
                    <a:pt x="35" y="45"/>
                    <a:pt x="0" y="88"/>
                    <a:pt x="18" y="148"/>
                  </a:cubicBezTo>
                  <a:cubicBezTo>
                    <a:pt x="19" y="153"/>
                    <a:pt x="28" y="151"/>
                    <a:pt x="26" y="146"/>
                  </a:cubicBezTo>
                  <a:cubicBezTo>
                    <a:pt x="9" y="88"/>
                    <a:pt x="43" y="49"/>
                    <a:pt x="80" y="9"/>
                  </a:cubicBezTo>
                  <a:cubicBezTo>
                    <a:pt x="77" y="8"/>
                    <a:pt x="75" y="7"/>
                    <a:pt x="73" y="6"/>
                  </a:cubicBezTo>
                  <a:cubicBezTo>
                    <a:pt x="71" y="54"/>
                    <a:pt x="63" y="114"/>
                    <a:pt x="20" y="143"/>
                  </a:cubicBezTo>
                  <a:cubicBezTo>
                    <a:pt x="15" y="146"/>
                    <a:pt x="20" y="154"/>
                    <a:pt x="2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843">
              <a:extLst>
                <a:ext uri="{FF2B5EF4-FFF2-40B4-BE49-F238E27FC236}">
                  <a16:creationId xmlns:a16="http://schemas.microsoft.com/office/drawing/2014/main" id="{720DFF7F-2565-4105-9FEC-6947029B5262}"/>
                </a:ext>
              </a:extLst>
            </p:cNvPr>
            <p:cNvSpPr>
              <a:spLocks/>
            </p:cNvSpPr>
            <p:nvPr/>
          </p:nvSpPr>
          <p:spPr bwMode="auto">
            <a:xfrm>
              <a:off x="269" y="2393"/>
              <a:ext cx="295" cy="248"/>
            </a:xfrm>
            <a:custGeom>
              <a:avLst/>
              <a:gdLst>
                <a:gd name="T0" fmla="*/ 10 w 123"/>
                <a:gd name="T1" fmla="*/ 94 h 104"/>
                <a:gd name="T2" fmla="*/ 118 w 123"/>
                <a:gd name="T3" fmla="*/ 15 h 104"/>
                <a:gd name="T4" fmla="*/ 114 w 123"/>
                <a:gd name="T5" fmla="*/ 10 h 104"/>
                <a:gd name="T6" fmla="*/ 8 w 123"/>
                <a:gd name="T7" fmla="*/ 88 h 104"/>
                <a:gd name="T8" fmla="*/ 6 w 123"/>
                <a:gd name="T9" fmla="*/ 96 h 104"/>
                <a:gd name="T10" fmla="*/ 122 w 123"/>
                <a:gd name="T11" fmla="*/ 12 h 104"/>
                <a:gd name="T12" fmla="*/ 118 w 123"/>
                <a:gd name="T13" fmla="*/ 7 h 104"/>
                <a:gd name="T14" fmla="*/ 3 w 123"/>
                <a:gd name="T15" fmla="*/ 90 h 104"/>
                <a:gd name="T16" fmla="*/ 10 w 123"/>
                <a:gd name="T17"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04">
                  <a:moveTo>
                    <a:pt x="10" y="94"/>
                  </a:moveTo>
                  <a:cubicBezTo>
                    <a:pt x="29" y="52"/>
                    <a:pt x="67" y="8"/>
                    <a:pt x="118" y="15"/>
                  </a:cubicBezTo>
                  <a:cubicBezTo>
                    <a:pt x="116" y="13"/>
                    <a:pt x="115" y="12"/>
                    <a:pt x="114" y="10"/>
                  </a:cubicBezTo>
                  <a:cubicBezTo>
                    <a:pt x="100" y="51"/>
                    <a:pt x="55" y="96"/>
                    <a:pt x="8" y="88"/>
                  </a:cubicBezTo>
                  <a:cubicBezTo>
                    <a:pt x="3" y="87"/>
                    <a:pt x="0" y="95"/>
                    <a:pt x="6" y="96"/>
                  </a:cubicBezTo>
                  <a:cubicBezTo>
                    <a:pt x="58" y="104"/>
                    <a:pt x="106" y="58"/>
                    <a:pt x="122" y="12"/>
                  </a:cubicBezTo>
                  <a:cubicBezTo>
                    <a:pt x="123" y="9"/>
                    <a:pt x="120" y="7"/>
                    <a:pt x="118" y="7"/>
                  </a:cubicBezTo>
                  <a:cubicBezTo>
                    <a:pt x="64" y="0"/>
                    <a:pt x="23" y="45"/>
                    <a:pt x="3" y="90"/>
                  </a:cubicBezTo>
                  <a:cubicBezTo>
                    <a:pt x="1" y="94"/>
                    <a:pt x="8" y="99"/>
                    <a:pt x="1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844">
              <a:extLst>
                <a:ext uri="{FF2B5EF4-FFF2-40B4-BE49-F238E27FC236}">
                  <a16:creationId xmlns:a16="http://schemas.microsoft.com/office/drawing/2014/main" id="{D5B7D033-988E-4A3B-8438-AB9FF9C5722F}"/>
                </a:ext>
              </a:extLst>
            </p:cNvPr>
            <p:cNvSpPr>
              <a:spLocks/>
            </p:cNvSpPr>
            <p:nvPr/>
          </p:nvSpPr>
          <p:spPr bwMode="auto">
            <a:xfrm>
              <a:off x="259" y="2639"/>
              <a:ext cx="265" cy="190"/>
            </a:xfrm>
            <a:custGeom>
              <a:avLst/>
              <a:gdLst>
                <a:gd name="T0" fmla="*/ 9 w 110"/>
                <a:gd name="T1" fmla="*/ 71 h 80"/>
                <a:gd name="T2" fmla="*/ 105 w 110"/>
                <a:gd name="T3" fmla="*/ 11 h 80"/>
                <a:gd name="T4" fmla="*/ 102 w 110"/>
                <a:gd name="T5" fmla="*/ 5 h 80"/>
                <a:gd name="T6" fmla="*/ 5 w 110"/>
                <a:gd name="T7" fmla="*/ 67 h 80"/>
                <a:gd name="T8" fmla="*/ 5 w 110"/>
                <a:gd name="T9" fmla="*/ 75 h 80"/>
                <a:gd name="T10" fmla="*/ 109 w 110"/>
                <a:gd name="T11" fmla="*/ 9 h 80"/>
                <a:gd name="T12" fmla="*/ 105 w 110"/>
                <a:gd name="T13" fmla="*/ 3 h 80"/>
                <a:gd name="T14" fmla="*/ 1 w 110"/>
                <a:gd name="T15" fmla="*/ 71 h 80"/>
                <a:gd name="T16" fmla="*/ 9 w 110"/>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0">
                  <a:moveTo>
                    <a:pt x="9" y="71"/>
                  </a:moveTo>
                  <a:cubicBezTo>
                    <a:pt x="14" y="28"/>
                    <a:pt x="68" y="8"/>
                    <a:pt x="105" y="11"/>
                  </a:cubicBezTo>
                  <a:cubicBezTo>
                    <a:pt x="104" y="9"/>
                    <a:pt x="103" y="7"/>
                    <a:pt x="102" y="5"/>
                  </a:cubicBezTo>
                  <a:cubicBezTo>
                    <a:pt x="87" y="38"/>
                    <a:pt x="43" y="71"/>
                    <a:pt x="5" y="67"/>
                  </a:cubicBezTo>
                  <a:cubicBezTo>
                    <a:pt x="0" y="66"/>
                    <a:pt x="0" y="74"/>
                    <a:pt x="5" y="75"/>
                  </a:cubicBezTo>
                  <a:cubicBezTo>
                    <a:pt x="46" y="80"/>
                    <a:pt x="93" y="44"/>
                    <a:pt x="109" y="9"/>
                  </a:cubicBezTo>
                  <a:cubicBezTo>
                    <a:pt x="110" y="6"/>
                    <a:pt x="109" y="3"/>
                    <a:pt x="105" y="3"/>
                  </a:cubicBezTo>
                  <a:cubicBezTo>
                    <a:pt x="63" y="0"/>
                    <a:pt x="6" y="24"/>
                    <a:pt x="1" y="71"/>
                  </a:cubicBezTo>
                  <a:cubicBezTo>
                    <a:pt x="0" y="76"/>
                    <a:pt x="9" y="76"/>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845">
              <a:extLst>
                <a:ext uri="{FF2B5EF4-FFF2-40B4-BE49-F238E27FC236}">
                  <a16:creationId xmlns:a16="http://schemas.microsoft.com/office/drawing/2014/main" id="{54F9D8FC-6838-4D1B-A8F0-1E4431A73093}"/>
                </a:ext>
              </a:extLst>
            </p:cNvPr>
            <p:cNvSpPr>
              <a:spLocks/>
            </p:cNvSpPr>
            <p:nvPr/>
          </p:nvSpPr>
          <p:spPr bwMode="auto">
            <a:xfrm>
              <a:off x="274" y="2801"/>
              <a:ext cx="271" cy="217"/>
            </a:xfrm>
            <a:custGeom>
              <a:avLst/>
              <a:gdLst>
                <a:gd name="T0" fmla="*/ 10 w 113"/>
                <a:gd name="T1" fmla="*/ 80 h 91"/>
                <a:gd name="T2" fmla="*/ 108 w 113"/>
                <a:gd name="T3" fmla="*/ 8 h 91"/>
                <a:gd name="T4" fmla="*/ 104 w 113"/>
                <a:gd name="T5" fmla="*/ 3 h 91"/>
                <a:gd name="T6" fmla="*/ 6 w 113"/>
                <a:gd name="T7" fmla="*/ 80 h 91"/>
                <a:gd name="T8" fmla="*/ 6 w 113"/>
                <a:gd name="T9" fmla="*/ 88 h 91"/>
                <a:gd name="T10" fmla="*/ 112 w 113"/>
                <a:gd name="T11" fmla="*/ 5 h 91"/>
                <a:gd name="T12" fmla="*/ 108 w 113"/>
                <a:gd name="T13" fmla="*/ 0 h 91"/>
                <a:gd name="T14" fmla="*/ 3 w 113"/>
                <a:gd name="T15" fmla="*/ 76 h 91"/>
                <a:gd name="T16" fmla="*/ 10 w 113"/>
                <a:gd name="T17" fmla="*/ 8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1">
                  <a:moveTo>
                    <a:pt x="10" y="80"/>
                  </a:moveTo>
                  <a:cubicBezTo>
                    <a:pt x="31" y="45"/>
                    <a:pt x="64" y="10"/>
                    <a:pt x="108" y="8"/>
                  </a:cubicBezTo>
                  <a:cubicBezTo>
                    <a:pt x="107" y="6"/>
                    <a:pt x="106" y="5"/>
                    <a:pt x="104" y="3"/>
                  </a:cubicBezTo>
                  <a:cubicBezTo>
                    <a:pt x="92" y="49"/>
                    <a:pt x="56" y="82"/>
                    <a:pt x="6" y="80"/>
                  </a:cubicBezTo>
                  <a:cubicBezTo>
                    <a:pt x="1" y="80"/>
                    <a:pt x="1" y="88"/>
                    <a:pt x="6" y="88"/>
                  </a:cubicBezTo>
                  <a:cubicBezTo>
                    <a:pt x="59" y="91"/>
                    <a:pt x="99" y="55"/>
                    <a:pt x="112" y="5"/>
                  </a:cubicBezTo>
                  <a:cubicBezTo>
                    <a:pt x="113" y="3"/>
                    <a:pt x="111" y="0"/>
                    <a:pt x="108" y="0"/>
                  </a:cubicBezTo>
                  <a:cubicBezTo>
                    <a:pt x="61" y="2"/>
                    <a:pt x="26" y="38"/>
                    <a:pt x="3" y="76"/>
                  </a:cubicBezTo>
                  <a:cubicBezTo>
                    <a:pt x="0" y="81"/>
                    <a:pt x="8" y="85"/>
                    <a:pt x="1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846">
              <a:extLst>
                <a:ext uri="{FF2B5EF4-FFF2-40B4-BE49-F238E27FC236}">
                  <a16:creationId xmlns:a16="http://schemas.microsoft.com/office/drawing/2014/main" id="{0E067459-780E-45E8-8E1D-9D83BB02DD90}"/>
                </a:ext>
              </a:extLst>
            </p:cNvPr>
            <p:cNvSpPr>
              <a:spLocks/>
            </p:cNvSpPr>
            <p:nvPr/>
          </p:nvSpPr>
          <p:spPr bwMode="auto">
            <a:xfrm>
              <a:off x="348" y="2996"/>
              <a:ext cx="207" cy="198"/>
            </a:xfrm>
            <a:custGeom>
              <a:avLst/>
              <a:gdLst>
                <a:gd name="T0" fmla="*/ 10 w 86"/>
                <a:gd name="T1" fmla="*/ 78 h 83"/>
                <a:gd name="T2" fmla="*/ 79 w 86"/>
                <a:gd name="T3" fmla="*/ 8 h 83"/>
                <a:gd name="T4" fmla="*/ 74 w 86"/>
                <a:gd name="T5" fmla="*/ 4 h 83"/>
                <a:gd name="T6" fmla="*/ 6 w 86"/>
                <a:gd name="T7" fmla="*/ 73 h 83"/>
                <a:gd name="T8" fmla="*/ 6 w 86"/>
                <a:gd name="T9" fmla="*/ 82 h 83"/>
                <a:gd name="T10" fmla="*/ 82 w 86"/>
                <a:gd name="T11" fmla="*/ 4 h 83"/>
                <a:gd name="T12" fmla="*/ 77 w 86"/>
                <a:gd name="T13" fmla="*/ 0 h 83"/>
                <a:gd name="T14" fmla="*/ 2 w 86"/>
                <a:gd name="T15" fmla="*/ 76 h 83"/>
                <a:gd name="T16" fmla="*/ 10 w 86"/>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10" y="78"/>
                  </a:moveTo>
                  <a:cubicBezTo>
                    <a:pt x="22" y="46"/>
                    <a:pt x="44" y="16"/>
                    <a:pt x="79" y="8"/>
                  </a:cubicBezTo>
                  <a:cubicBezTo>
                    <a:pt x="77" y="7"/>
                    <a:pt x="75" y="6"/>
                    <a:pt x="74" y="4"/>
                  </a:cubicBezTo>
                  <a:cubicBezTo>
                    <a:pt x="77" y="43"/>
                    <a:pt x="44" y="75"/>
                    <a:pt x="6" y="73"/>
                  </a:cubicBezTo>
                  <a:cubicBezTo>
                    <a:pt x="1" y="73"/>
                    <a:pt x="1" y="81"/>
                    <a:pt x="6" y="82"/>
                  </a:cubicBezTo>
                  <a:cubicBezTo>
                    <a:pt x="48" y="83"/>
                    <a:pt x="86" y="47"/>
                    <a:pt x="82" y="4"/>
                  </a:cubicBezTo>
                  <a:cubicBezTo>
                    <a:pt x="82" y="2"/>
                    <a:pt x="80" y="0"/>
                    <a:pt x="77" y="0"/>
                  </a:cubicBezTo>
                  <a:cubicBezTo>
                    <a:pt x="39" y="9"/>
                    <a:pt x="15" y="42"/>
                    <a:pt x="2" y="76"/>
                  </a:cubicBezTo>
                  <a:cubicBezTo>
                    <a:pt x="0" y="81"/>
                    <a:pt x="8" y="83"/>
                    <a:pt x="1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847">
              <a:extLst>
                <a:ext uri="{FF2B5EF4-FFF2-40B4-BE49-F238E27FC236}">
                  <a16:creationId xmlns:a16="http://schemas.microsoft.com/office/drawing/2014/main" id="{6930124D-A06F-4649-B9DB-FF36261B6E6F}"/>
                </a:ext>
              </a:extLst>
            </p:cNvPr>
            <p:cNvSpPr>
              <a:spLocks/>
            </p:cNvSpPr>
            <p:nvPr/>
          </p:nvSpPr>
          <p:spPr bwMode="auto">
            <a:xfrm>
              <a:off x="144" y="2250"/>
              <a:ext cx="159" cy="348"/>
            </a:xfrm>
            <a:custGeom>
              <a:avLst/>
              <a:gdLst>
                <a:gd name="T0" fmla="*/ 61 w 66"/>
                <a:gd name="T1" fmla="*/ 139 h 146"/>
                <a:gd name="T2" fmla="*/ 23 w 66"/>
                <a:gd name="T3" fmla="*/ 2 h 146"/>
                <a:gd name="T4" fmla="*/ 16 w 66"/>
                <a:gd name="T5" fmla="*/ 4 h 146"/>
                <a:gd name="T6" fmla="*/ 55 w 66"/>
                <a:gd name="T7" fmla="*/ 143 h 146"/>
                <a:gd name="T8" fmla="*/ 59 w 66"/>
                <a:gd name="T9" fmla="*/ 136 h 146"/>
                <a:gd name="T10" fmla="*/ 24 w 66"/>
                <a:gd name="T11" fmla="*/ 6 h 146"/>
                <a:gd name="T12" fmla="*/ 17 w 66"/>
                <a:gd name="T13" fmla="*/ 8 h 146"/>
                <a:gd name="T14" fmla="*/ 53 w 66"/>
                <a:gd name="T15" fmla="*/ 139 h 146"/>
                <a:gd name="T16" fmla="*/ 61 w 66"/>
                <a:gd name="T1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6">
                  <a:moveTo>
                    <a:pt x="61" y="139"/>
                  </a:moveTo>
                  <a:cubicBezTo>
                    <a:pt x="66" y="91"/>
                    <a:pt x="62" y="36"/>
                    <a:pt x="23" y="2"/>
                  </a:cubicBezTo>
                  <a:cubicBezTo>
                    <a:pt x="20" y="0"/>
                    <a:pt x="17" y="1"/>
                    <a:pt x="16" y="4"/>
                  </a:cubicBezTo>
                  <a:cubicBezTo>
                    <a:pt x="0" y="49"/>
                    <a:pt x="14" y="115"/>
                    <a:pt x="55" y="143"/>
                  </a:cubicBezTo>
                  <a:cubicBezTo>
                    <a:pt x="60" y="146"/>
                    <a:pt x="64" y="138"/>
                    <a:pt x="59" y="136"/>
                  </a:cubicBezTo>
                  <a:cubicBezTo>
                    <a:pt x="21" y="110"/>
                    <a:pt x="9" y="47"/>
                    <a:pt x="24" y="6"/>
                  </a:cubicBezTo>
                  <a:cubicBezTo>
                    <a:pt x="22" y="7"/>
                    <a:pt x="19" y="7"/>
                    <a:pt x="17" y="8"/>
                  </a:cubicBezTo>
                  <a:cubicBezTo>
                    <a:pt x="54" y="41"/>
                    <a:pt x="57" y="93"/>
                    <a:pt x="53" y="139"/>
                  </a:cubicBezTo>
                  <a:cubicBezTo>
                    <a:pt x="53" y="144"/>
                    <a:pt x="61" y="144"/>
                    <a:pt x="61"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848">
              <a:extLst>
                <a:ext uri="{FF2B5EF4-FFF2-40B4-BE49-F238E27FC236}">
                  <a16:creationId xmlns:a16="http://schemas.microsoft.com/office/drawing/2014/main" id="{EF5436D2-BF2B-423D-A26B-476354E7D5CA}"/>
                </a:ext>
              </a:extLst>
            </p:cNvPr>
            <p:cNvSpPr>
              <a:spLocks/>
            </p:cNvSpPr>
            <p:nvPr/>
          </p:nvSpPr>
          <p:spPr bwMode="auto">
            <a:xfrm>
              <a:off x="86" y="2534"/>
              <a:ext cx="183" cy="236"/>
            </a:xfrm>
            <a:custGeom>
              <a:avLst/>
              <a:gdLst>
                <a:gd name="T0" fmla="*/ 75 w 76"/>
                <a:gd name="T1" fmla="*/ 93 h 99"/>
                <a:gd name="T2" fmla="*/ 6 w 76"/>
                <a:gd name="T3" fmla="*/ 0 h 99"/>
                <a:gd name="T4" fmla="*/ 0 w 76"/>
                <a:gd name="T5" fmla="*/ 5 h 99"/>
                <a:gd name="T6" fmla="*/ 67 w 76"/>
                <a:gd name="T7" fmla="*/ 97 h 99"/>
                <a:gd name="T8" fmla="*/ 69 w 76"/>
                <a:gd name="T9" fmla="*/ 89 h 99"/>
                <a:gd name="T10" fmla="*/ 8 w 76"/>
                <a:gd name="T11" fmla="*/ 3 h 99"/>
                <a:gd name="T12" fmla="*/ 3 w 76"/>
                <a:gd name="T13" fmla="*/ 8 h 99"/>
                <a:gd name="T14" fmla="*/ 67 w 76"/>
                <a:gd name="T15" fmla="*/ 93 h 99"/>
                <a:gd name="T16" fmla="*/ 75 w 76"/>
                <a:gd name="T17" fmla="*/ 9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99">
                  <a:moveTo>
                    <a:pt x="75" y="93"/>
                  </a:moveTo>
                  <a:cubicBezTo>
                    <a:pt x="73" y="52"/>
                    <a:pt x="49" y="9"/>
                    <a:pt x="6" y="0"/>
                  </a:cubicBezTo>
                  <a:cubicBezTo>
                    <a:pt x="2" y="0"/>
                    <a:pt x="0" y="2"/>
                    <a:pt x="0" y="5"/>
                  </a:cubicBezTo>
                  <a:cubicBezTo>
                    <a:pt x="6" y="45"/>
                    <a:pt x="23" y="89"/>
                    <a:pt x="67" y="97"/>
                  </a:cubicBezTo>
                  <a:cubicBezTo>
                    <a:pt x="72" y="98"/>
                    <a:pt x="74" y="90"/>
                    <a:pt x="69" y="89"/>
                  </a:cubicBezTo>
                  <a:cubicBezTo>
                    <a:pt x="28" y="82"/>
                    <a:pt x="14" y="40"/>
                    <a:pt x="8" y="3"/>
                  </a:cubicBezTo>
                  <a:cubicBezTo>
                    <a:pt x="7" y="5"/>
                    <a:pt x="5" y="7"/>
                    <a:pt x="3" y="8"/>
                  </a:cubicBezTo>
                  <a:cubicBezTo>
                    <a:pt x="43" y="16"/>
                    <a:pt x="65" y="56"/>
                    <a:pt x="67" y="93"/>
                  </a:cubicBezTo>
                  <a:cubicBezTo>
                    <a:pt x="67" y="99"/>
                    <a:pt x="76" y="99"/>
                    <a:pt x="75"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849">
              <a:extLst>
                <a:ext uri="{FF2B5EF4-FFF2-40B4-BE49-F238E27FC236}">
                  <a16:creationId xmlns:a16="http://schemas.microsoft.com/office/drawing/2014/main" id="{024AF38A-F34E-479D-B520-B879A1E20FC8}"/>
                </a:ext>
              </a:extLst>
            </p:cNvPr>
            <p:cNvSpPr>
              <a:spLocks/>
            </p:cNvSpPr>
            <p:nvPr/>
          </p:nvSpPr>
          <p:spPr bwMode="auto">
            <a:xfrm>
              <a:off x="34" y="2720"/>
              <a:ext cx="247" cy="231"/>
            </a:xfrm>
            <a:custGeom>
              <a:avLst/>
              <a:gdLst>
                <a:gd name="T0" fmla="*/ 101 w 103"/>
                <a:gd name="T1" fmla="*/ 90 h 97"/>
                <a:gd name="T2" fmla="*/ 6 w 103"/>
                <a:gd name="T3" fmla="*/ 1 h 97"/>
                <a:gd name="T4" fmla="*/ 1 w 103"/>
                <a:gd name="T5" fmla="*/ 6 h 97"/>
                <a:gd name="T6" fmla="*/ 97 w 103"/>
                <a:gd name="T7" fmla="*/ 95 h 97"/>
                <a:gd name="T8" fmla="*/ 97 w 103"/>
                <a:gd name="T9" fmla="*/ 87 h 97"/>
                <a:gd name="T10" fmla="*/ 9 w 103"/>
                <a:gd name="T11" fmla="*/ 4 h 97"/>
                <a:gd name="T12" fmla="*/ 4 w 103"/>
                <a:gd name="T13" fmla="*/ 9 h 97"/>
                <a:gd name="T14" fmla="*/ 93 w 103"/>
                <a:gd name="T15" fmla="*/ 92 h 97"/>
                <a:gd name="T16" fmla="*/ 101 w 103"/>
                <a:gd name="T17" fmla="*/ 9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97">
                  <a:moveTo>
                    <a:pt x="101" y="90"/>
                  </a:moveTo>
                  <a:cubicBezTo>
                    <a:pt x="92" y="45"/>
                    <a:pt x="50" y="11"/>
                    <a:pt x="6" y="1"/>
                  </a:cubicBezTo>
                  <a:cubicBezTo>
                    <a:pt x="3" y="0"/>
                    <a:pt x="0" y="3"/>
                    <a:pt x="1" y="6"/>
                  </a:cubicBezTo>
                  <a:cubicBezTo>
                    <a:pt x="14" y="53"/>
                    <a:pt x="47" y="91"/>
                    <a:pt x="97" y="95"/>
                  </a:cubicBezTo>
                  <a:cubicBezTo>
                    <a:pt x="103" y="95"/>
                    <a:pt x="103" y="87"/>
                    <a:pt x="97" y="87"/>
                  </a:cubicBezTo>
                  <a:cubicBezTo>
                    <a:pt x="51" y="83"/>
                    <a:pt x="21" y="47"/>
                    <a:pt x="9" y="4"/>
                  </a:cubicBezTo>
                  <a:cubicBezTo>
                    <a:pt x="8" y="6"/>
                    <a:pt x="6" y="7"/>
                    <a:pt x="4" y="9"/>
                  </a:cubicBezTo>
                  <a:cubicBezTo>
                    <a:pt x="45" y="19"/>
                    <a:pt x="85" y="50"/>
                    <a:pt x="93" y="92"/>
                  </a:cubicBezTo>
                  <a:cubicBezTo>
                    <a:pt x="94" y="97"/>
                    <a:pt x="102" y="95"/>
                    <a:pt x="101"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850">
              <a:extLst>
                <a:ext uri="{FF2B5EF4-FFF2-40B4-BE49-F238E27FC236}">
                  <a16:creationId xmlns:a16="http://schemas.microsoft.com/office/drawing/2014/main" id="{4621F3E7-0E54-4705-BB08-0A829DF19D54}"/>
                </a:ext>
              </a:extLst>
            </p:cNvPr>
            <p:cNvSpPr>
              <a:spLocks/>
            </p:cNvSpPr>
            <p:nvPr/>
          </p:nvSpPr>
          <p:spPr bwMode="auto">
            <a:xfrm>
              <a:off x="55" y="2975"/>
              <a:ext cx="286" cy="183"/>
            </a:xfrm>
            <a:custGeom>
              <a:avLst/>
              <a:gdLst>
                <a:gd name="T0" fmla="*/ 117 w 119"/>
                <a:gd name="T1" fmla="*/ 62 h 77"/>
                <a:gd name="T2" fmla="*/ 5 w 119"/>
                <a:gd name="T3" fmla="*/ 1 h 77"/>
                <a:gd name="T4" fmla="*/ 1 w 119"/>
                <a:gd name="T5" fmla="*/ 6 h 77"/>
                <a:gd name="T6" fmla="*/ 114 w 119"/>
                <a:gd name="T7" fmla="*/ 68 h 77"/>
                <a:gd name="T8" fmla="*/ 112 w 119"/>
                <a:gd name="T9" fmla="*/ 60 h 77"/>
                <a:gd name="T10" fmla="*/ 9 w 119"/>
                <a:gd name="T11" fmla="*/ 4 h 77"/>
                <a:gd name="T12" fmla="*/ 5 w 119"/>
                <a:gd name="T13" fmla="*/ 9 h 77"/>
                <a:gd name="T14" fmla="*/ 109 w 119"/>
                <a:gd name="T15" fmla="*/ 66 h 77"/>
                <a:gd name="T16" fmla="*/ 117 w 119"/>
                <a:gd name="T17" fmla="*/ 6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77">
                  <a:moveTo>
                    <a:pt x="117" y="62"/>
                  </a:moveTo>
                  <a:cubicBezTo>
                    <a:pt x="92" y="18"/>
                    <a:pt x="54" y="0"/>
                    <a:pt x="5" y="1"/>
                  </a:cubicBezTo>
                  <a:cubicBezTo>
                    <a:pt x="3" y="1"/>
                    <a:pt x="0" y="4"/>
                    <a:pt x="1" y="6"/>
                  </a:cubicBezTo>
                  <a:cubicBezTo>
                    <a:pt x="19" y="49"/>
                    <a:pt x="68" y="77"/>
                    <a:pt x="114" y="68"/>
                  </a:cubicBezTo>
                  <a:cubicBezTo>
                    <a:pt x="119" y="67"/>
                    <a:pt x="117" y="59"/>
                    <a:pt x="112" y="60"/>
                  </a:cubicBezTo>
                  <a:cubicBezTo>
                    <a:pt x="71" y="68"/>
                    <a:pt x="25" y="42"/>
                    <a:pt x="9" y="4"/>
                  </a:cubicBezTo>
                  <a:cubicBezTo>
                    <a:pt x="8" y="6"/>
                    <a:pt x="7" y="7"/>
                    <a:pt x="5" y="9"/>
                  </a:cubicBezTo>
                  <a:cubicBezTo>
                    <a:pt x="51" y="9"/>
                    <a:pt x="86" y="25"/>
                    <a:pt x="109" y="66"/>
                  </a:cubicBezTo>
                  <a:cubicBezTo>
                    <a:pt x="112" y="70"/>
                    <a:pt x="119" y="66"/>
                    <a:pt x="117"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851">
              <a:extLst>
                <a:ext uri="{FF2B5EF4-FFF2-40B4-BE49-F238E27FC236}">
                  <a16:creationId xmlns:a16="http://schemas.microsoft.com/office/drawing/2014/main" id="{4A3924E2-E8ED-4957-AC48-4BBAC856546C}"/>
                </a:ext>
              </a:extLst>
            </p:cNvPr>
            <p:cNvSpPr>
              <a:spLocks/>
            </p:cNvSpPr>
            <p:nvPr/>
          </p:nvSpPr>
          <p:spPr bwMode="auto">
            <a:xfrm>
              <a:off x="173" y="3175"/>
              <a:ext cx="245" cy="134"/>
            </a:xfrm>
            <a:custGeom>
              <a:avLst/>
              <a:gdLst>
                <a:gd name="T0" fmla="*/ 98 w 102"/>
                <a:gd name="T1" fmla="*/ 28 h 56"/>
                <a:gd name="T2" fmla="*/ 55 w 102"/>
                <a:gd name="T3" fmla="*/ 3 h 56"/>
                <a:gd name="T4" fmla="*/ 4 w 102"/>
                <a:gd name="T5" fmla="*/ 6 h 56"/>
                <a:gd name="T6" fmla="*/ 2 w 102"/>
                <a:gd name="T7" fmla="*/ 12 h 56"/>
                <a:gd name="T8" fmla="*/ 97 w 102"/>
                <a:gd name="T9" fmla="*/ 34 h 56"/>
                <a:gd name="T10" fmla="*/ 93 w 102"/>
                <a:gd name="T11" fmla="*/ 27 h 56"/>
                <a:gd name="T12" fmla="*/ 9 w 102"/>
                <a:gd name="T13" fmla="*/ 8 h 56"/>
                <a:gd name="T14" fmla="*/ 7 w 102"/>
                <a:gd name="T15" fmla="*/ 14 h 56"/>
                <a:gd name="T16" fmla="*/ 51 w 102"/>
                <a:gd name="T17" fmla="*/ 11 h 56"/>
                <a:gd name="T18" fmla="*/ 92 w 102"/>
                <a:gd name="T19" fmla="*/ 34 h 56"/>
                <a:gd name="T20" fmla="*/ 98 w 102"/>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56">
                  <a:moveTo>
                    <a:pt x="98" y="28"/>
                  </a:moveTo>
                  <a:cubicBezTo>
                    <a:pt x="85" y="17"/>
                    <a:pt x="72" y="6"/>
                    <a:pt x="55" y="3"/>
                  </a:cubicBezTo>
                  <a:cubicBezTo>
                    <a:pt x="38" y="0"/>
                    <a:pt x="21" y="3"/>
                    <a:pt x="4" y="6"/>
                  </a:cubicBezTo>
                  <a:cubicBezTo>
                    <a:pt x="2" y="6"/>
                    <a:pt x="0" y="10"/>
                    <a:pt x="2" y="12"/>
                  </a:cubicBezTo>
                  <a:cubicBezTo>
                    <a:pt x="21" y="39"/>
                    <a:pt x="68" y="56"/>
                    <a:pt x="97" y="34"/>
                  </a:cubicBezTo>
                  <a:cubicBezTo>
                    <a:pt x="101" y="31"/>
                    <a:pt x="97" y="24"/>
                    <a:pt x="93" y="27"/>
                  </a:cubicBezTo>
                  <a:cubicBezTo>
                    <a:pt x="68" y="46"/>
                    <a:pt x="26" y="31"/>
                    <a:pt x="9" y="8"/>
                  </a:cubicBezTo>
                  <a:cubicBezTo>
                    <a:pt x="8" y="10"/>
                    <a:pt x="7" y="12"/>
                    <a:pt x="7" y="14"/>
                  </a:cubicBezTo>
                  <a:cubicBezTo>
                    <a:pt x="21" y="11"/>
                    <a:pt x="37" y="8"/>
                    <a:pt x="51" y="11"/>
                  </a:cubicBezTo>
                  <a:cubicBezTo>
                    <a:pt x="67" y="13"/>
                    <a:pt x="80" y="23"/>
                    <a:pt x="92" y="34"/>
                  </a:cubicBezTo>
                  <a:cubicBezTo>
                    <a:pt x="96" y="37"/>
                    <a:pt x="102" y="31"/>
                    <a:pt x="9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852">
              <a:extLst>
                <a:ext uri="{FF2B5EF4-FFF2-40B4-BE49-F238E27FC236}">
                  <a16:creationId xmlns:a16="http://schemas.microsoft.com/office/drawing/2014/main" id="{36208949-DFE8-46E2-8656-02C06A8E4A8E}"/>
                </a:ext>
              </a:extLst>
            </p:cNvPr>
            <p:cNvSpPr>
              <a:spLocks/>
            </p:cNvSpPr>
            <p:nvPr/>
          </p:nvSpPr>
          <p:spPr bwMode="auto">
            <a:xfrm>
              <a:off x="286" y="2422"/>
              <a:ext cx="264" cy="190"/>
            </a:xfrm>
            <a:custGeom>
              <a:avLst/>
              <a:gdLst>
                <a:gd name="T0" fmla="*/ 103 w 110"/>
                <a:gd name="T1" fmla="*/ 2 h 80"/>
                <a:gd name="T2" fmla="*/ 3 w 110"/>
                <a:gd name="T3" fmla="*/ 74 h 80"/>
                <a:gd name="T4" fmla="*/ 5 w 110"/>
                <a:gd name="T5" fmla="*/ 78 h 80"/>
                <a:gd name="T6" fmla="*/ 107 w 110"/>
                <a:gd name="T7" fmla="*/ 6 h 80"/>
                <a:gd name="T8" fmla="*/ 103 w 110"/>
                <a:gd name="T9" fmla="*/ 2 h 80"/>
              </a:gdLst>
              <a:ahLst/>
              <a:cxnLst>
                <a:cxn ang="0">
                  <a:pos x="T0" y="T1"/>
                </a:cxn>
                <a:cxn ang="0">
                  <a:pos x="T2" y="T3"/>
                </a:cxn>
                <a:cxn ang="0">
                  <a:pos x="T4" y="T5"/>
                </a:cxn>
                <a:cxn ang="0">
                  <a:pos x="T6" y="T7"/>
                </a:cxn>
                <a:cxn ang="0">
                  <a:pos x="T8" y="T9"/>
                </a:cxn>
              </a:cxnLst>
              <a:rect l="0" t="0" r="r" b="b"/>
              <a:pathLst>
                <a:path w="110" h="80">
                  <a:moveTo>
                    <a:pt x="103" y="2"/>
                  </a:moveTo>
                  <a:cubicBezTo>
                    <a:pt x="72" y="28"/>
                    <a:pt x="38" y="53"/>
                    <a:pt x="3" y="74"/>
                  </a:cubicBezTo>
                  <a:cubicBezTo>
                    <a:pt x="0" y="75"/>
                    <a:pt x="3" y="80"/>
                    <a:pt x="5" y="78"/>
                  </a:cubicBezTo>
                  <a:cubicBezTo>
                    <a:pt x="41" y="57"/>
                    <a:pt x="75" y="32"/>
                    <a:pt x="107" y="6"/>
                  </a:cubicBezTo>
                  <a:cubicBezTo>
                    <a:pt x="110" y="3"/>
                    <a:pt x="106" y="0"/>
                    <a:pt x="10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853">
              <a:extLst>
                <a:ext uri="{FF2B5EF4-FFF2-40B4-BE49-F238E27FC236}">
                  <a16:creationId xmlns:a16="http://schemas.microsoft.com/office/drawing/2014/main" id="{8733DC08-0350-43D8-A93D-C933C9AAB2EE}"/>
                </a:ext>
              </a:extLst>
            </p:cNvPr>
            <p:cNvSpPr>
              <a:spLocks/>
            </p:cNvSpPr>
            <p:nvPr/>
          </p:nvSpPr>
          <p:spPr bwMode="auto">
            <a:xfrm>
              <a:off x="336" y="2105"/>
              <a:ext cx="135" cy="310"/>
            </a:xfrm>
            <a:custGeom>
              <a:avLst/>
              <a:gdLst>
                <a:gd name="T0" fmla="*/ 50 w 56"/>
                <a:gd name="T1" fmla="*/ 3 h 130"/>
                <a:gd name="T2" fmla="*/ 1 w 56"/>
                <a:gd name="T3" fmla="*/ 126 h 130"/>
                <a:gd name="T4" fmla="*/ 6 w 56"/>
                <a:gd name="T5" fmla="*/ 127 h 130"/>
                <a:gd name="T6" fmla="*/ 55 w 56"/>
                <a:gd name="T7" fmla="*/ 4 h 130"/>
                <a:gd name="T8" fmla="*/ 50 w 56"/>
                <a:gd name="T9" fmla="*/ 3 h 130"/>
              </a:gdLst>
              <a:ahLst/>
              <a:cxnLst>
                <a:cxn ang="0">
                  <a:pos x="T0" y="T1"/>
                </a:cxn>
                <a:cxn ang="0">
                  <a:pos x="T2" y="T3"/>
                </a:cxn>
                <a:cxn ang="0">
                  <a:pos x="T4" y="T5"/>
                </a:cxn>
                <a:cxn ang="0">
                  <a:pos x="T6" y="T7"/>
                </a:cxn>
                <a:cxn ang="0">
                  <a:pos x="T8" y="T9"/>
                </a:cxn>
              </a:cxnLst>
              <a:rect l="0" t="0" r="r" b="b"/>
              <a:pathLst>
                <a:path w="56" h="130">
                  <a:moveTo>
                    <a:pt x="50" y="3"/>
                  </a:moveTo>
                  <a:cubicBezTo>
                    <a:pt x="37" y="45"/>
                    <a:pt x="11" y="82"/>
                    <a:pt x="1" y="126"/>
                  </a:cubicBezTo>
                  <a:cubicBezTo>
                    <a:pt x="0" y="129"/>
                    <a:pt x="5" y="130"/>
                    <a:pt x="6" y="127"/>
                  </a:cubicBezTo>
                  <a:cubicBezTo>
                    <a:pt x="16" y="84"/>
                    <a:pt x="42" y="47"/>
                    <a:pt x="55" y="4"/>
                  </a:cubicBezTo>
                  <a:cubicBezTo>
                    <a:pt x="56" y="1"/>
                    <a:pt x="51" y="0"/>
                    <a:pt x="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854">
              <a:extLst>
                <a:ext uri="{FF2B5EF4-FFF2-40B4-BE49-F238E27FC236}">
                  <a16:creationId xmlns:a16="http://schemas.microsoft.com/office/drawing/2014/main" id="{28080A66-D789-44EE-9179-00F963925A84}"/>
                </a:ext>
              </a:extLst>
            </p:cNvPr>
            <p:cNvSpPr>
              <a:spLocks/>
            </p:cNvSpPr>
            <p:nvPr/>
          </p:nvSpPr>
          <p:spPr bwMode="auto">
            <a:xfrm>
              <a:off x="269" y="2653"/>
              <a:ext cx="240" cy="160"/>
            </a:xfrm>
            <a:custGeom>
              <a:avLst/>
              <a:gdLst>
                <a:gd name="T0" fmla="*/ 94 w 100"/>
                <a:gd name="T1" fmla="*/ 3 h 67"/>
                <a:gd name="T2" fmla="*/ 47 w 100"/>
                <a:gd name="T3" fmla="*/ 29 h 67"/>
                <a:gd name="T4" fmla="*/ 2 w 100"/>
                <a:gd name="T5" fmla="*/ 60 h 67"/>
                <a:gd name="T6" fmla="*/ 5 w 100"/>
                <a:gd name="T7" fmla="*/ 65 h 67"/>
                <a:gd name="T8" fmla="*/ 55 w 100"/>
                <a:gd name="T9" fmla="*/ 31 h 67"/>
                <a:gd name="T10" fmla="*/ 97 w 100"/>
                <a:gd name="T11" fmla="*/ 6 h 67"/>
                <a:gd name="T12" fmla="*/ 94 w 100"/>
                <a:gd name="T13" fmla="*/ 3 h 67"/>
              </a:gdLst>
              <a:ahLst/>
              <a:cxnLst>
                <a:cxn ang="0">
                  <a:pos x="T0" y="T1"/>
                </a:cxn>
                <a:cxn ang="0">
                  <a:pos x="T2" y="T3"/>
                </a:cxn>
                <a:cxn ang="0">
                  <a:pos x="T4" y="T5"/>
                </a:cxn>
                <a:cxn ang="0">
                  <a:pos x="T6" y="T7"/>
                </a:cxn>
                <a:cxn ang="0">
                  <a:pos x="T8" y="T9"/>
                </a:cxn>
                <a:cxn ang="0">
                  <a:pos x="T10" y="T11"/>
                </a:cxn>
                <a:cxn ang="0">
                  <a:pos x="T12" y="T13"/>
                </a:cxn>
              </a:cxnLst>
              <a:rect l="0" t="0" r="r" b="b"/>
              <a:pathLst>
                <a:path w="100" h="67">
                  <a:moveTo>
                    <a:pt x="94" y="3"/>
                  </a:moveTo>
                  <a:cubicBezTo>
                    <a:pt x="80" y="15"/>
                    <a:pt x="63" y="21"/>
                    <a:pt x="47" y="29"/>
                  </a:cubicBezTo>
                  <a:cubicBezTo>
                    <a:pt x="31" y="38"/>
                    <a:pt x="17" y="49"/>
                    <a:pt x="2" y="60"/>
                  </a:cubicBezTo>
                  <a:cubicBezTo>
                    <a:pt x="0" y="62"/>
                    <a:pt x="2" y="67"/>
                    <a:pt x="5" y="65"/>
                  </a:cubicBezTo>
                  <a:cubicBezTo>
                    <a:pt x="21" y="52"/>
                    <a:pt x="37" y="40"/>
                    <a:pt x="55" y="31"/>
                  </a:cubicBezTo>
                  <a:cubicBezTo>
                    <a:pt x="70" y="24"/>
                    <a:pt x="85" y="18"/>
                    <a:pt x="97" y="6"/>
                  </a:cubicBezTo>
                  <a:cubicBezTo>
                    <a:pt x="100" y="4"/>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855">
              <a:extLst>
                <a:ext uri="{FF2B5EF4-FFF2-40B4-BE49-F238E27FC236}">
                  <a16:creationId xmlns:a16="http://schemas.microsoft.com/office/drawing/2014/main" id="{C40A5EF2-41EC-4492-B2FA-745B564B61E2}"/>
                </a:ext>
              </a:extLst>
            </p:cNvPr>
            <p:cNvSpPr>
              <a:spLocks/>
            </p:cNvSpPr>
            <p:nvPr/>
          </p:nvSpPr>
          <p:spPr bwMode="auto">
            <a:xfrm>
              <a:off x="291" y="2810"/>
              <a:ext cx="240" cy="196"/>
            </a:xfrm>
            <a:custGeom>
              <a:avLst/>
              <a:gdLst>
                <a:gd name="T0" fmla="*/ 94 w 100"/>
                <a:gd name="T1" fmla="*/ 3 h 82"/>
                <a:gd name="T2" fmla="*/ 47 w 100"/>
                <a:gd name="T3" fmla="*/ 42 h 82"/>
                <a:gd name="T4" fmla="*/ 2 w 100"/>
                <a:gd name="T5" fmla="*/ 76 h 82"/>
                <a:gd name="T6" fmla="*/ 6 w 100"/>
                <a:gd name="T7" fmla="*/ 80 h 82"/>
                <a:gd name="T8" fmla="*/ 98 w 100"/>
                <a:gd name="T9" fmla="*/ 5 h 82"/>
                <a:gd name="T10" fmla="*/ 94 w 100"/>
                <a:gd name="T11" fmla="*/ 3 h 82"/>
              </a:gdLst>
              <a:ahLst/>
              <a:cxnLst>
                <a:cxn ang="0">
                  <a:pos x="T0" y="T1"/>
                </a:cxn>
                <a:cxn ang="0">
                  <a:pos x="T2" y="T3"/>
                </a:cxn>
                <a:cxn ang="0">
                  <a:pos x="T4" y="T5"/>
                </a:cxn>
                <a:cxn ang="0">
                  <a:pos x="T6" y="T7"/>
                </a:cxn>
                <a:cxn ang="0">
                  <a:pos x="T8" y="T9"/>
                </a:cxn>
                <a:cxn ang="0">
                  <a:pos x="T10" y="T11"/>
                </a:cxn>
              </a:cxnLst>
              <a:rect l="0" t="0" r="r" b="b"/>
              <a:pathLst>
                <a:path w="100" h="82">
                  <a:moveTo>
                    <a:pt x="94" y="3"/>
                  </a:moveTo>
                  <a:cubicBezTo>
                    <a:pt x="81" y="19"/>
                    <a:pt x="63" y="30"/>
                    <a:pt x="47" y="42"/>
                  </a:cubicBezTo>
                  <a:cubicBezTo>
                    <a:pt x="32" y="53"/>
                    <a:pt x="17" y="64"/>
                    <a:pt x="2" y="76"/>
                  </a:cubicBezTo>
                  <a:cubicBezTo>
                    <a:pt x="0" y="78"/>
                    <a:pt x="3" y="82"/>
                    <a:pt x="6" y="80"/>
                  </a:cubicBezTo>
                  <a:cubicBezTo>
                    <a:pt x="35" y="55"/>
                    <a:pt x="75" y="36"/>
                    <a:pt x="98" y="5"/>
                  </a:cubicBezTo>
                  <a:cubicBezTo>
                    <a:pt x="100" y="2"/>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856">
              <a:extLst>
                <a:ext uri="{FF2B5EF4-FFF2-40B4-BE49-F238E27FC236}">
                  <a16:creationId xmlns:a16="http://schemas.microsoft.com/office/drawing/2014/main" id="{2AFC9114-EC7A-4C71-AF2B-3960E50FBF9E}"/>
                </a:ext>
              </a:extLst>
            </p:cNvPr>
            <p:cNvSpPr>
              <a:spLocks/>
            </p:cNvSpPr>
            <p:nvPr/>
          </p:nvSpPr>
          <p:spPr bwMode="auto">
            <a:xfrm>
              <a:off x="370" y="3008"/>
              <a:ext cx="168" cy="172"/>
            </a:xfrm>
            <a:custGeom>
              <a:avLst/>
              <a:gdLst>
                <a:gd name="T0" fmla="*/ 64 w 70"/>
                <a:gd name="T1" fmla="*/ 3 h 72"/>
                <a:gd name="T2" fmla="*/ 2 w 70"/>
                <a:gd name="T3" fmla="*/ 66 h 72"/>
                <a:gd name="T4" fmla="*/ 6 w 70"/>
                <a:gd name="T5" fmla="*/ 70 h 72"/>
                <a:gd name="T6" fmla="*/ 68 w 70"/>
                <a:gd name="T7" fmla="*/ 6 h 72"/>
                <a:gd name="T8" fmla="*/ 64 w 70"/>
                <a:gd name="T9" fmla="*/ 3 h 72"/>
              </a:gdLst>
              <a:ahLst/>
              <a:cxnLst>
                <a:cxn ang="0">
                  <a:pos x="T0" y="T1"/>
                </a:cxn>
                <a:cxn ang="0">
                  <a:pos x="T2" y="T3"/>
                </a:cxn>
                <a:cxn ang="0">
                  <a:pos x="T4" y="T5"/>
                </a:cxn>
                <a:cxn ang="0">
                  <a:pos x="T6" y="T7"/>
                </a:cxn>
                <a:cxn ang="0">
                  <a:pos x="T8" y="T9"/>
                </a:cxn>
              </a:cxnLst>
              <a:rect l="0" t="0" r="r" b="b"/>
              <a:pathLst>
                <a:path w="70" h="72">
                  <a:moveTo>
                    <a:pt x="64" y="3"/>
                  </a:moveTo>
                  <a:cubicBezTo>
                    <a:pt x="42" y="23"/>
                    <a:pt x="24" y="46"/>
                    <a:pt x="2" y="66"/>
                  </a:cubicBezTo>
                  <a:cubicBezTo>
                    <a:pt x="0" y="68"/>
                    <a:pt x="3" y="72"/>
                    <a:pt x="6" y="70"/>
                  </a:cubicBezTo>
                  <a:cubicBezTo>
                    <a:pt x="28" y="50"/>
                    <a:pt x="46" y="26"/>
                    <a:pt x="68" y="6"/>
                  </a:cubicBezTo>
                  <a:cubicBezTo>
                    <a:pt x="70" y="4"/>
                    <a:pt x="66" y="0"/>
                    <a:pt x="6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857">
              <a:extLst>
                <a:ext uri="{FF2B5EF4-FFF2-40B4-BE49-F238E27FC236}">
                  <a16:creationId xmlns:a16="http://schemas.microsoft.com/office/drawing/2014/main" id="{EAF2422E-ECF6-409A-8083-1094D2C45D63}"/>
                </a:ext>
              </a:extLst>
            </p:cNvPr>
            <p:cNvSpPr>
              <a:spLocks/>
            </p:cNvSpPr>
            <p:nvPr/>
          </p:nvSpPr>
          <p:spPr bwMode="auto">
            <a:xfrm>
              <a:off x="187" y="3194"/>
              <a:ext cx="204" cy="60"/>
            </a:xfrm>
            <a:custGeom>
              <a:avLst/>
              <a:gdLst>
                <a:gd name="T0" fmla="*/ 82 w 85"/>
                <a:gd name="T1" fmla="*/ 19 h 25"/>
                <a:gd name="T2" fmla="*/ 45 w 85"/>
                <a:gd name="T3" fmla="*/ 12 h 25"/>
                <a:gd name="T4" fmla="*/ 5 w 85"/>
                <a:gd name="T5" fmla="*/ 1 h 25"/>
                <a:gd name="T6" fmla="*/ 3 w 85"/>
                <a:gd name="T7" fmla="*/ 6 h 25"/>
                <a:gd name="T8" fmla="*/ 47 w 85"/>
                <a:gd name="T9" fmla="*/ 18 h 25"/>
                <a:gd name="T10" fmla="*/ 82 w 85"/>
                <a:gd name="T11" fmla="*/ 24 h 25"/>
                <a:gd name="T12" fmla="*/ 82 w 85"/>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85" h="25">
                  <a:moveTo>
                    <a:pt x="82" y="19"/>
                  </a:moveTo>
                  <a:cubicBezTo>
                    <a:pt x="69" y="20"/>
                    <a:pt x="57" y="16"/>
                    <a:pt x="45" y="12"/>
                  </a:cubicBezTo>
                  <a:cubicBezTo>
                    <a:pt x="31" y="8"/>
                    <a:pt x="18" y="5"/>
                    <a:pt x="5" y="1"/>
                  </a:cubicBezTo>
                  <a:cubicBezTo>
                    <a:pt x="2" y="0"/>
                    <a:pt x="0" y="5"/>
                    <a:pt x="3" y="6"/>
                  </a:cubicBezTo>
                  <a:cubicBezTo>
                    <a:pt x="18" y="10"/>
                    <a:pt x="33" y="14"/>
                    <a:pt x="47" y="18"/>
                  </a:cubicBezTo>
                  <a:cubicBezTo>
                    <a:pt x="58" y="21"/>
                    <a:pt x="70" y="25"/>
                    <a:pt x="82" y="24"/>
                  </a:cubicBezTo>
                  <a:cubicBezTo>
                    <a:pt x="85" y="24"/>
                    <a:pt x="85" y="18"/>
                    <a:pt x="8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858">
              <a:extLst>
                <a:ext uri="{FF2B5EF4-FFF2-40B4-BE49-F238E27FC236}">
                  <a16:creationId xmlns:a16="http://schemas.microsoft.com/office/drawing/2014/main" id="{C913350B-D033-49FA-8AC1-6C46D0A0800E}"/>
                </a:ext>
              </a:extLst>
            </p:cNvPr>
            <p:cNvSpPr>
              <a:spLocks/>
            </p:cNvSpPr>
            <p:nvPr/>
          </p:nvSpPr>
          <p:spPr bwMode="auto">
            <a:xfrm>
              <a:off x="74" y="2989"/>
              <a:ext cx="250" cy="143"/>
            </a:xfrm>
            <a:custGeom>
              <a:avLst/>
              <a:gdLst>
                <a:gd name="T0" fmla="*/ 101 w 104"/>
                <a:gd name="T1" fmla="*/ 54 h 60"/>
                <a:gd name="T2" fmla="*/ 6 w 104"/>
                <a:gd name="T3" fmla="*/ 2 h 60"/>
                <a:gd name="T4" fmla="*/ 3 w 104"/>
                <a:gd name="T5" fmla="*/ 7 h 60"/>
                <a:gd name="T6" fmla="*/ 98 w 104"/>
                <a:gd name="T7" fmla="*/ 58 h 60"/>
                <a:gd name="T8" fmla="*/ 101 w 104"/>
                <a:gd name="T9" fmla="*/ 54 h 60"/>
              </a:gdLst>
              <a:ahLst/>
              <a:cxnLst>
                <a:cxn ang="0">
                  <a:pos x="T0" y="T1"/>
                </a:cxn>
                <a:cxn ang="0">
                  <a:pos x="T2" y="T3"/>
                </a:cxn>
                <a:cxn ang="0">
                  <a:pos x="T4" y="T5"/>
                </a:cxn>
                <a:cxn ang="0">
                  <a:pos x="T6" y="T7"/>
                </a:cxn>
                <a:cxn ang="0">
                  <a:pos x="T8" y="T9"/>
                </a:cxn>
              </a:cxnLst>
              <a:rect l="0" t="0" r="r" b="b"/>
              <a:pathLst>
                <a:path w="104" h="60">
                  <a:moveTo>
                    <a:pt x="101" y="54"/>
                  </a:moveTo>
                  <a:cubicBezTo>
                    <a:pt x="68" y="39"/>
                    <a:pt x="37" y="20"/>
                    <a:pt x="6" y="2"/>
                  </a:cubicBezTo>
                  <a:cubicBezTo>
                    <a:pt x="3" y="0"/>
                    <a:pt x="0" y="5"/>
                    <a:pt x="3" y="7"/>
                  </a:cubicBezTo>
                  <a:cubicBezTo>
                    <a:pt x="34" y="25"/>
                    <a:pt x="65" y="44"/>
                    <a:pt x="98" y="58"/>
                  </a:cubicBezTo>
                  <a:cubicBezTo>
                    <a:pt x="101" y="60"/>
                    <a:pt x="104" y="55"/>
                    <a:pt x="10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859">
              <a:extLst>
                <a:ext uri="{FF2B5EF4-FFF2-40B4-BE49-F238E27FC236}">
                  <a16:creationId xmlns:a16="http://schemas.microsoft.com/office/drawing/2014/main" id="{D32A5ADA-B263-4D53-A9C7-7C9E659B7F8D}"/>
                </a:ext>
              </a:extLst>
            </p:cNvPr>
            <p:cNvSpPr>
              <a:spLocks/>
            </p:cNvSpPr>
            <p:nvPr/>
          </p:nvSpPr>
          <p:spPr bwMode="auto">
            <a:xfrm>
              <a:off x="48" y="2736"/>
              <a:ext cx="216" cy="201"/>
            </a:xfrm>
            <a:custGeom>
              <a:avLst/>
              <a:gdLst>
                <a:gd name="T0" fmla="*/ 3 w 90"/>
                <a:gd name="T1" fmla="*/ 6 h 84"/>
                <a:gd name="T2" fmla="*/ 40 w 90"/>
                <a:gd name="T3" fmla="*/ 44 h 84"/>
                <a:gd name="T4" fmla="*/ 83 w 90"/>
                <a:gd name="T5" fmla="*/ 82 h 84"/>
                <a:gd name="T6" fmla="*/ 87 w 90"/>
                <a:gd name="T7" fmla="*/ 78 h 84"/>
                <a:gd name="T8" fmla="*/ 44 w 90"/>
                <a:gd name="T9" fmla="*/ 40 h 84"/>
                <a:gd name="T10" fmla="*/ 6 w 90"/>
                <a:gd name="T11" fmla="*/ 2 h 84"/>
                <a:gd name="T12" fmla="*/ 3 w 90"/>
                <a:gd name="T13" fmla="*/ 6 h 84"/>
              </a:gdLst>
              <a:ahLst/>
              <a:cxnLst>
                <a:cxn ang="0">
                  <a:pos x="T0" y="T1"/>
                </a:cxn>
                <a:cxn ang="0">
                  <a:pos x="T2" y="T3"/>
                </a:cxn>
                <a:cxn ang="0">
                  <a:pos x="T4" y="T5"/>
                </a:cxn>
                <a:cxn ang="0">
                  <a:pos x="T6" y="T7"/>
                </a:cxn>
                <a:cxn ang="0">
                  <a:pos x="T8" y="T9"/>
                </a:cxn>
                <a:cxn ang="0">
                  <a:pos x="T10" y="T11"/>
                </a:cxn>
                <a:cxn ang="0">
                  <a:pos x="T12" y="T13"/>
                </a:cxn>
              </a:cxnLst>
              <a:rect l="0" t="0" r="r" b="b"/>
              <a:pathLst>
                <a:path w="90" h="84">
                  <a:moveTo>
                    <a:pt x="3" y="6"/>
                  </a:moveTo>
                  <a:cubicBezTo>
                    <a:pt x="17" y="17"/>
                    <a:pt x="28" y="31"/>
                    <a:pt x="40" y="44"/>
                  </a:cubicBezTo>
                  <a:cubicBezTo>
                    <a:pt x="53" y="58"/>
                    <a:pt x="68" y="70"/>
                    <a:pt x="83" y="82"/>
                  </a:cubicBezTo>
                  <a:cubicBezTo>
                    <a:pt x="86" y="84"/>
                    <a:pt x="90" y="80"/>
                    <a:pt x="87" y="78"/>
                  </a:cubicBezTo>
                  <a:cubicBezTo>
                    <a:pt x="72" y="66"/>
                    <a:pt x="57" y="55"/>
                    <a:pt x="44" y="40"/>
                  </a:cubicBezTo>
                  <a:cubicBezTo>
                    <a:pt x="31" y="27"/>
                    <a:pt x="20" y="14"/>
                    <a:pt x="6" y="2"/>
                  </a:cubicBezTo>
                  <a:cubicBezTo>
                    <a:pt x="4"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860">
              <a:extLst>
                <a:ext uri="{FF2B5EF4-FFF2-40B4-BE49-F238E27FC236}">
                  <a16:creationId xmlns:a16="http://schemas.microsoft.com/office/drawing/2014/main" id="{A8686AEA-71C2-4F15-A07E-546CC7399CB7}"/>
                </a:ext>
              </a:extLst>
            </p:cNvPr>
            <p:cNvSpPr>
              <a:spLocks/>
            </p:cNvSpPr>
            <p:nvPr/>
          </p:nvSpPr>
          <p:spPr bwMode="auto">
            <a:xfrm>
              <a:off x="103" y="2546"/>
              <a:ext cx="161" cy="214"/>
            </a:xfrm>
            <a:custGeom>
              <a:avLst/>
              <a:gdLst>
                <a:gd name="T0" fmla="*/ 2 w 67"/>
                <a:gd name="T1" fmla="*/ 6 h 90"/>
                <a:gd name="T2" fmla="*/ 61 w 67"/>
                <a:gd name="T3" fmla="*/ 87 h 90"/>
                <a:gd name="T4" fmla="*/ 65 w 67"/>
                <a:gd name="T5" fmla="*/ 84 h 90"/>
                <a:gd name="T6" fmla="*/ 6 w 67"/>
                <a:gd name="T7" fmla="*/ 3 h 90"/>
                <a:gd name="T8" fmla="*/ 2 w 67"/>
                <a:gd name="T9" fmla="*/ 6 h 90"/>
              </a:gdLst>
              <a:ahLst/>
              <a:cxnLst>
                <a:cxn ang="0">
                  <a:pos x="T0" y="T1"/>
                </a:cxn>
                <a:cxn ang="0">
                  <a:pos x="T2" y="T3"/>
                </a:cxn>
                <a:cxn ang="0">
                  <a:pos x="T4" y="T5"/>
                </a:cxn>
                <a:cxn ang="0">
                  <a:pos x="T6" y="T7"/>
                </a:cxn>
                <a:cxn ang="0">
                  <a:pos x="T8" y="T9"/>
                </a:cxn>
              </a:cxnLst>
              <a:rect l="0" t="0" r="r" b="b"/>
              <a:pathLst>
                <a:path w="67" h="90">
                  <a:moveTo>
                    <a:pt x="2" y="6"/>
                  </a:moveTo>
                  <a:cubicBezTo>
                    <a:pt x="16" y="37"/>
                    <a:pt x="42" y="59"/>
                    <a:pt x="61" y="87"/>
                  </a:cubicBezTo>
                  <a:cubicBezTo>
                    <a:pt x="62" y="90"/>
                    <a:pt x="67" y="87"/>
                    <a:pt x="65" y="84"/>
                  </a:cubicBezTo>
                  <a:cubicBezTo>
                    <a:pt x="46" y="57"/>
                    <a:pt x="21" y="34"/>
                    <a:pt x="6" y="3"/>
                  </a:cubicBezTo>
                  <a:cubicBezTo>
                    <a:pt x="5"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861">
              <a:extLst>
                <a:ext uri="{FF2B5EF4-FFF2-40B4-BE49-F238E27FC236}">
                  <a16:creationId xmlns:a16="http://schemas.microsoft.com/office/drawing/2014/main" id="{9F747066-A82D-4940-B819-D567BCEA0721}"/>
                </a:ext>
              </a:extLst>
            </p:cNvPr>
            <p:cNvSpPr>
              <a:spLocks/>
            </p:cNvSpPr>
            <p:nvPr/>
          </p:nvSpPr>
          <p:spPr bwMode="auto">
            <a:xfrm>
              <a:off x="190" y="2272"/>
              <a:ext cx="89" cy="307"/>
            </a:xfrm>
            <a:custGeom>
              <a:avLst/>
              <a:gdLst>
                <a:gd name="T0" fmla="*/ 1 w 37"/>
                <a:gd name="T1" fmla="*/ 4 h 129"/>
                <a:gd name="T2" fmla="*/ 19 w 37"/>
                <a:gd name="T3" fmla="*/ 67 h 129"/>
                <a:gd name="T4" fmla="*/ 31 w 37"/>
                <a:gd name="T5" fmla="*/ 126 h 129"/>
                <a:gd name="T6" fmla="*/ 36 w 37"/>
                <a:gd name="T7" fmla="*/ 125 h 129"/>
                <a:gd name="T8" fmla="*/ 24 w 37"/>
                <a:gd name="T9" fmla="*/ 65 h 129"/>
                <a:gd name="T10" fmla="*/ 6 w 37"/>
                <a:gd name="T11" fmla="*/ 3 h 129"/>
                <a:gd name="T12" fmla="*/ 1 w 37"/>
                <a:gd name="T13" fmla="*/ 4 h 129"/>
              </a:gdLst>
              <a:ahLst/>
              <a:cxnLst>
                <a:cxn ang="0">
                  <a:pos x="T0" y="T1"/>
                </a:cxn>
                <a:cxn ang="0">
                  <a:pos x="T2" y="T3"/>
                </a:cxn>
                <a:cxn ang="0">
                  <a:pos x="T4" y="T5"/>
                </a:cxn>
                <a:cxn ang="0">
                  <a:pos x="T6" y="T7"/>
                </a:cxn>
                <a:cxn ang="0">
                  <a:pos x="T8" y="T9"/>
                </a:cxn>
                <a:cxn ang="0">
                  <a:pos x="T10" y="T11"/>
                </a:cxn>
                <a:cxn ang="0">
                  <a:pos x="T12" y="T13"/>
                </a:cxn>
              </a:cxnLst>
              <a:rect l="0" t="0" r="r" b="b"/>
              <a:pathLst>
                <a:path w="37" h="129">
                  <a:moveTo>
                    <a:pt x="1" y="4"/>
                  </a:moveTo>
                  <a:cubicBezTo>
                    <a:pt x="5" y="26"/>
                    <a:pt x="14" y="46"/>
                    <a:pt x="19" y="67"/>
                  </a:cubicBezTo>
                  <a:cubicBezTo>
                    <a:pt x="23" y="87"/>
                    <a:pt x="24" y="107"/>
                    <a:pt x="31" y="126"/>
                  </a:cubicBezTo>
                  <a:cubicBezTo>
                    <a:pt x="32" y="129"/>
                    <a:pt x="37" y="128"/>
                    <a:pt x="36" y="125"/>
                  </a:cubicBezTo>
                  <a:cubicBezTo>
                    <a:pt x="29" y="106"/>
                    <a:pt x="28" y="85"/>
                    <a:pt x="24" y="65"/>
                  </a:cubicBezTo>
                  <a:cubicBezTo>
                    <a:pt x="19" y="44"/>
                    <a:pt x="10" y="24"/>
                    <a:pt x="6" y="3"/>
                  </a:cubicBezTo>
                  <a:cubicBezTo>
                    <a:pt x="5" y="0"/>
                    <a:pt x="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28" name="Group 819">
            <a:extLst>
              <a:ext uri="{FF2B5EF4-FFF2-40B4-BE49-F238E27FC236}">
                <a16:creationId xmlns:a16="http://schemas.microsoft.com/office/drawing/2014/main" id="{2EC92E47-15E6-496E-BFAD-8E26FCEF6D84}"/>
              </a:ext>
            </a:extLst>
          </p:cNvPr>
          <p:cNvGrpSpPr>
            <a:grpSpLocks noChangeAspect="1"/>
          </p:cNvGrpSpPr>
          <p:nvPr/>
        </p:nvGrpSpPr>
        <p:grpSpPr bwMode="auto">
          <a:xfrm rot="20723703">
            <a:off x="472936" y="4504443"/>
            <a:ext cx="841375" cy="2036763"/>
            <a:chOff x="34" y="2071"/>
            <a:chExt cx="530" cy="1283"/>
          </a:xfrm>
          <a:solidFill>
            <a:schemeClr val="accent6">
              <a:lumMod val="60000"/>
              <a:lumOff val="40000"/>
            </a:schemeClr>
          </a:solidFill>
        </p:grpSpPr>
        <p:sp>
          <p:nvSpPr>
            <p:cNvPr id="1029" name="Freeform 820">
              <a:extLst>
                <a:ext uri="{FF2B5EF4-FFF2-40B4-BE49-F238E27FC236}">
                  <a16:creationId xmlns:a16="http://schemas.microsoft.com/office/drawing/2014/main" id="{3579C1B9-51F6-4CAE-ACA7-7A20A117AE25}"/>
                </a:ext>
              </a:extLst>
            </p:cNvPr>
            <p:cNvSpPr>
              <a:spLocks/>
            </p:cNvSpPr>
            <p:nvPr/>
          </p:nvSpPr>
          <p:spPr bwMode="auto">
            <a:xfrm>
              <a:off x="197" y="2400"/>
              <a:ext cx="307" cy="954"/>
            </a:xfrm>
            <a:custGeom>
              <a:avLst/>
              <a:gdLst>
                <a:gd name="T0" fmla="*/ 123 w 128"/>
                <a:gd name="T1" fmla="*/ 388 h 400"/>
                <a:gd name="T2" fmla="*/ 64 w 128"/>
                <a:gd name="T3" fmla="*/ 9 h 400"/>
                <a:gd name="T4" fmla="*/ 54 w 128"/>
                <a:gd name="T5" fmla="*/ 7 h 400"/>
                <a:gd name="T6" fmla="*/ 116 w 128"/>
                <a:gd name="T7" fmla="*/ 395 h 400"/>
                <a:gd name="T8" fmla="*/ 123 w 128"/>
                <a:gd name="T9" fmla="*/ 388 h 400"/>
              </a:gdLst>
              <a:ahLst/>
              <a:cxnLst>
                <a:cxn ang="0">
                  <a:pos x="T0" y="T1"/>
                </a:cxn>
                <a:cxn ang="0">
                  <a:pos x="T2" y="T3"/>
                </a:cxn>
                <a:cxn ang="0">
                  <a:pos x="T4" y="T5"/>
                </a:cxn>
                <a:cxn ang="0">
                  <a:pos x="T6" y="T7"/>
                </a:cxn>
                <a:cxn ang="0">
                  <a:pos x="T8" y="T9"/>
                </a:cxn>
              </a:cxnLst>
              <a:rect l="0" t="0" r="r" b="b"/>
              <a:pathLst>
                <a:path w="128" h="400">
                  <a:moveTo>
                    <a:pt x="123" y="388"/>
                  </a:moveTo>
                  <a:cubicBezTo>
                    <a:pt x="21" y="286"/>
                    <a:pt x="12" y="139"/>
                    <a:pt x="64" y="9"/>
                  </a:cubicBezTo>
                  <a:cubicBezTo>
                    <a:pt x="67" y="3"/>
                    <a:pt x="57" y="0"/>
                    <a:pt x="54" y="7"/>
                  </a:cubicBezTo>
                  <a:cubicBezTo>
                    <a:pt x="0" y="140"/>
                    <a:pt x="11" y="291"/>
                    <a:pt x="116" y="395"/>
                  </a:cubicBezTo>
                  <a:cubicBezTo>
                    <a:pt x="121" y="400"/>
                    <a:pt x="128" y="393"/>
                    <a:pt x="123" y="3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821">
              <a:extLst>
                <a:ext uri="{FF2B5EF4-FFF2-40B4-BE49-F238E27FC236}">
                  <a16:creationId xmlns:a16="http://schemas.microsoft.com/office/drawing/2014/main" id="{4F708978-5F90-44E4-ABC4-EBBD202BF1D2}"/>
                </a:ext>
              </a:extLst>
            </p:cNvPr>
            <p:cNvSpPr>
              <a:spLocks/>
            </p:cNvSpPr>
            <p:nvPr/>
          </p:nvSpPr>
          <p:spPr bwMode="auto">
            <a:xfrm>
              <a:off x="288" y="2071"/>
              <a:ext cx="195" cy="367"/>
            </a:xfrm>
            <a:custGeom>
              <a:avLst/>
              <a:gdLst>
                <a:gd name="T0" fmla="*/ 24 w 81"/>
                <a:gd name="T1" fmla="*/ 151 h 154"/>
                <a:gd name="T2" fmla="*/ 81 w 81"/>
                <a:gd name="T3" fmla="*/ 6 h 154"/>
                <a:gd name="T4" fmla="*/ 74 w 81"/>
                <a:gd name="T5" fmla="*/ 3 h 154"/>
                <a:gd name="T6" fmla="*/ 18 w 81"/>
                <a:gd name="T7" fmla="*/ 148 h 154"/>
                <a:gd name="T8" fmla="*/ 26 w 81"/>
                <a:gd name="T9" fmla="*/ 146 h 154"/>
                <a:gd name="T10" fmla="*/ 80 w 81"/>
                <a:gd name="T11" fmla="*/ 9 h 154"/>
                <a:gd name="T12" fmla="*/ 73 w 81"/>
                <a:gd name="T13" fmla="*/ 6 h 154"/>
                <a:gd name="T14" fmla="*/ 20 w 81"/>
                <a:gd name="T15" fmla="*/ 143 h 154"/>
                <a:gd name="T16" fmla="*/ 24 w 81"/>
                <a:gd name="T17"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4">
                  <a:moveTo>
                    <a:pt x="24" y="151"/>
                  </a:moveTo>
                  <a:cubicBezTo>
                    <a:pt x="70" y="120"/>
                    <a:pt x="79" y="57"/>
                    <a:pt x="81" y="6"/>
                  </a:cubicBezTo>
                  <a:cubicBezTo>
                    <a:pt x="81" y="2"/>
                    <a:pt x="76" y="0"/>
                    <a:pt x="74" y="3"/>
                  </a:cubicBezTo>
                  <a:cubicBezTo>
                    <a:pt x="35" y="45"/>
                    <a:pt x="0" y="88"/>
                    <a:pt x="18" y="148"/>
                  </a:cubicBezTo>
                  <a:cubicBezTo>
                    <a:pt x="19" y="153"/>
                    <a:pt x="28" y="151"/>
                    <a:pt x="26" y="146"/>
                  </a:cubicBezTo>
                  <a:cubicBezTo>
                    <a:pt x="9" y="88"/>
                    <a:pt x="43" y="49"/>
                    <a:pt x="80" y="9"/>
                  </a:cubicBezTo>
                  <a:cubicBezTo>
                    <a:pt x="77" y="8"/>
                    <a:pt x="75" y="7"/>
                    <a:pt x="73" y="6"/>
                  </a:cubicBezTo>
                  <a:cubicBezTo>
                    <a:pt x="71" y="54"/>
                    <a:pt x="63" y="114"/>
                    <a:pt x="20" y="143"/>
                  </a:cubicBezTo>
                  <a:cubicBezTo>
                    <a:pt x="15" y="146"/>
                    <a:pt x="20" y="154"/>
                    <a:pt x="2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822">
              <a:extLst>
                <a:ext uri="{FF2B5EF4-FFF2-40B4-BE49-F238E27FC236}">
                  <a16:creationId xmlns:a16="http://schemas.microsoft.com/office/drawing/2014/main" id="{77FA0861-72F6-4D38-8202-34F4E1F383F9}"/>
                </a:ext>
              </a:extLst>
            </p:cNvPr>
            <p:cNvSpPr>
              <a:spLocks/>
            </p:cNvSpPr>
            <p:nvPr/>
          </p:nvSpPr>
          <p:spPr bwMode="auto">
            <a:xfrm>
              <a:off x="269" y="2393"/>
              <a:ext cx="295" cy="248"/>
            </a:xfrm>
            <a:custGeom>
              <a:avLst/>
              <a:gdLst>
                <a:gd name="T0" fmla="*/ 10 w 123"/>
                <a:gd name="T1" fmla="*/ 94 h 104"/>
                <a:gd name="T2" fmla="*/ 118 w 123"/>
                <a:gd name="T3" fmla="*/ 15 h 104"/>
                <a:gd name="T4" fmla="*/ 114 w 123"/>
                <a:gd name="T5" fmla="*/ 10 h 104"/>
                <a:gd name="T6" fmla="*/ 8 w 123"/>
                <a:gd name="T7" fmla="*/ 88 h 104"/>
                <a:gd name="T8" fmla="*/ 6 w 123"/>
                <a:gd name="T9" fmla="*/ 96 h 104"/>
                <a:gd name="T10" fmla="*/ 122 w 123"/>
                <a:gd name="T11" fmla="*/ 12 h 104"/>
                <a:gd name="T12" fmla="*/ 118 w 123"/>
                <a:gd name="T13" fmla="*/ 7 h 104"/>
                <a:gd name="T14" fmla="*/ 3 w 123"/>
                <a:gd name="T15" fmla="*/ 90 h 104"/>
                <a:gd name="T16" fmla="*/ 10 w 123"/>
                <a:gd name="T17"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04">
                  <a:moveTo>
                    <a:pt x="10" y="94"/>
                  </a:moveTo>
                  <a:cubicBezTo>
                    <a:pt x="29" y="52"/>
                    <a:pt x="67" y="8"/>
                    <a:pt x="118" y="15"/>
                  </a:cubicBezTo>
                  <a:cubicBezTo>
                    <a:pt x="116" y="13"/>
                    <a:pt x="115" y="12"/>
                    <a:pt x="114" y="10"/>
                  </a:cubicBezTo>
                  <a:cubicBezTo>
                    <a:pt x="100" y="51"/>
                    <a:pt x="55" y="96"/>
                    <a:pt x="8" y="88"/>
                  </a:cubicBezTo>
                  <a:cubicBezTo>
                    <a:pt x="3" y="87"/>
                    <a:pt x="0" y="95"/>
                    <a:pt x="6" y="96"/>
                  </a:cubicBezTo>
                  <a:cubicBezTo>
                    <a:pt x="58" y="104"/>
                    <a:pt x="106" y="58"/>
                    <a:pt x="122" y="12"/>
                  </a:cubicBezTo>
                  <a:cubicBezTo>
                    <a:pt x="123" y="9"/>
                    <a:pt x="120" y="7"/>
                    <a:pt x="118" y="7"/>
                  </a:cubicBezTo>
                  <a:cubicBezTo>
                    <a:pt x="64" y="0"/>
                    <a:pt x="23" y="45"/>
                    <a:pt x="3" y="90"/>
                  </a:cubicBezTo>
                  <a:cubicBezTo>
                    <a:pt x="1" y="94"/>
                    <a:pt x="8" y="99"/>
                    <a:pt x="1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823">
              <a:extLst>
                <a:ext uri="{FF2B5EF4-FFF2-40B4-BE49-F238E27FC236}">
                  <a16:creationId xmlns:a16="http://schemas.microsoft.com/office/drawing/2014/main" id="{37F0F01C-3884-457D-8A91-DDEF3D004FF7}"/>
                </a:ext>
              </a:extLst>
            </p:cNvPr>
            <p:cNvSpPr>
              <a:spLocks/>
            </p:cNvSpPr>
            <p:nvPr/>
          </p:nvSpPr>
          <p:spPr bwMode="auto">
            <a:xfrm>
              <a:off x="259" y="2639"/>
              <a:ext cx="265" cy="190"/>
            </a:xfrm>
            <a:custGeom>
              <a:avLst/>
              <a:gdLst>
                <a:gd name="T0" fmla="*/ 9 w 110"/>
                <a:gd name="T1" fmla="*/ 71 h 80"/>
                <a:gd name="T2" fmla="*/ 105 w 110"/>
                <a:gd name="T3" fmla="*/ 11 h 80"/>
                <a:gd name="T4" fmla="*/ 102 w 110"/>
                <a:gd name="T5" fmla="*/ 5 h 80"/>
                <a:gd name="T6" fmla="*/ 5 w 110"/>
                <a:gd name="T7" fmla="*/ 67 h 80"/>
                <a:gd name="T8" fmla="*/ 5 w 110"/>
                <a:gd name="T9" fmla="*/ 75 h 80"/>
                <a:gd name="T10" fmla="*/ 109 w 110"/>
                <a:gd name="T11" fmla="*/ 9 h 80"/>
                <a:gd name="T12" fmla="*/ 105 w 110"/>
                <a:gd name="T13" fmla="*/ 3 h 80"/>
                <a:gd name="T14" fmla="*/ 1 w 110"/>
                <a:gd name="T15" fmla="*/ 71 h 80"/>
                <a:gd name="T16" fmla="*/ 9 w 110"/>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0">
                  <a:moveTo>
                    <a:pt x="9" y="71"/>
                  </a:moveTo>
                  <a:cubicBezTo>
                    <a:pt x="14" y="28"/>
                    <a:pt x="68" y="8"/>
                    <a:pt x="105" y="11"/>
                  </a:cubicBezTo>
                  <a:cubicBezTo>
                    <a:pt x="104" y="9"/>
                    <a:pt x="103" y="7"/>
                    <a:pt x="102" y="5"/>
                  </a:cubicBezTo>
                  <a:cubicBezTo>
                    <a:pt x="87" y="38"/>
                    <a:pt x="43" y="71"/>
                    <a:pt x="5" y="67"/>
                  </a:cubicBezTo>
                  <a:cubicBezTo>
                    <a:pt x="0" y="66"/>
                    <a:pt x="0" y="74"/>
                    <a:pt x="5" y="75"/>
                  </a:cubicBezTo>
                  <a:cubicBezTo>
                    <a:pt x="46" y="80"/>
                    <a:pt x="93" y="44"/>
                    <a:pt x="109" y="9"/>
                  </a:cubicBezTo>
                  <a:cubicBezTo>
                    <a:pt x="110" y="6"/>
                    <a:pt x="109" y="3"/>
                    <a:pt x="105" y="3"/>
                  </a:cubicBezTo>
                  <a:cubicBezTo>
                    <a:pt x="63" y="0"/>
                    <a:pt x="6" y="24"/>
                    <a:pt x="1" y="71"/>
                  </a:cubicBezTo>
                  <a:cubicBezTo>
                    <a:pt x="0" y="76"/>
                    <a:pt x="9" y="76"/>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824">
              <a:extLst>
                <a:ext uri="{FF2B5EF4-FFF2-40B4-BE49-F238E27FC236}">
                  <a16:creationId xmlns:a16="http://schemas.microsoft.com/office/drawing/2014/main" id="{91597FF6-868D-439A-84FA-171D8C058992}"/>
                </a:ext>
              </a:extLst>
            </p:cNvPr>
            <p:cNvSpPr>
              <a:spLocks/>
            </p:cNvSpPr>
            <p:nvPr/>
          </p:nvSpPr>
          <p:spPr bwMode="auto">
            <a:xfrm>
              <a:off x="274" y="2801"/>
              <a:ext cx="271" cy="217"/>
            </a:xfrm>
            <a:custGeom>
              <a:avLst/>
              <a:gdLst>
                <a:gd name="T0" fmla="*/ 10 w 113"/>
                <a:gd name="T1" fmla="*/ 80 h 91"/>
                <a:gd name="T2" fmla="*/ 108 w 113"/>
                <a:gd name="T3" fmla="*/ 8 h 91"/>
                <a:gd name="T4" fmla="*/ 104 w 113"/>
                <a:gd name="T5" fmla="*/ 3 h 91"/>
                <a:gd name="T6" fmla="*/ 6 w 113"/>
                <a:gd name="T7" fmla="*/ 80 h 91"/>
                <a:gd name="T8" fmla="*/ 6 w 113"/>
                <a:gd name="T9" fmla="*/ 88 h 91"/>
                <a:gd name="T10" fmla="*/ 112 w 113"/>
                <a:gd name="T11" fmla="*/ 5 h 91"/>
                <a:gd name="T12" fmla="*/ 108 w 113"/>
                <a:gd name="T13" fmla="*/ 0 h 91"/>
                <a:gd name="T14" fmla="*/ 3 w 113"/>
                <a:gd name="T15" fmla="*/ 76 h 91"/>
                <a:gd name="T16" fmla="*/ 10 w 113"/>
                <a:gd name="T17" fmla="*/ 8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1">
                  <a:moveTo>
                    <a:pt x="10" y="80"/>
                  </a:moveTo>
                  <a:cubicBezTo>
                    <a:pt x="31" y="45"/>
                    <a:pt x="64" y="10"/>
                    <a:pt x="108" y="8"/>
                  </a:cubicBezTo>
                  <a:cubicBezTo>
                    <a:pt x="107" y="6"/>
                    <a:pt x="106" y="5"/>
                    <a:pt x="104" y="3"/>
                  </a:cubicBezTo>
                  <a:cubicBezTo>
                    <a:pt x="92" y="49"/>
                    <a:pt x="56" y="82"/>
                    <a:pt x="6" y="80"/>
                  </a:cubicBezTo>
                  <a:cubicBezTo>
                    <a:pt x="1" y="80"/>
                    <a:pt x="1" y="88"/>
                    <a:pt x="6" y="88"/>
                  </a:cubicBezTo>
                  <a:cubicBezTo>
                    <a:pt x="59" y="91"/>
                    <a:pt x="99" y="55"/>
                    <a:pt x="112" y="5"/>
                  </a:cubicBezTo>
                  <a:cubicBezTo>
                    <a:pt x="113" y="3"/>
                    <a:pt x="111" y="0"/>
                    <a:pt x="108" y="0"/>
                  </a:cubicBezTo>
                  <a:cubicBezTo>
                    <a:pt x="61" y="2"/>
                    <a:pt x="26" y="38"/>
                    <a:pt x="3" y="76"/>
                  </a:cubicBezTo>
                  <a:cubicBezTo>
                    <a:pt x="0" y="81"/>
                    <a:pt x="8" y="85"/>
                    <a:pt x="1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825">
              <a:extLst>
                <a:ext uri="{FF2B5EF4-FFF2-40B4-BE49-F238E27FC236}">
                  <a16:creationId xmlns:a16="http://schemas.microsoft.com/office/drawing/2014/main" id="{FBD97130-4873-45C9-AB58-9ED42CFFDA68}"/>
                </a:ext>
              </a:extLst>
            </p:cNvPr>
            <p:cNvSpPr>
              <a:spLocks/>
            </p:cNvSpPr>
            <p:nvPr/>
          </p:nvSpPr>
          <p:spPr bwMode="auto">
            <a:xfrm>
              <a:off x="348" y="2996"/>
              <a:ext cx="207" cy="198"/>
            </a:xfrm>
            <a:custGeom>
              <a:avLst/>
              <a:gdLst>
                <a:gd name="T0" fmla="*/ 10 w 86"/>
                <a:gd name="T1" fmla="*/ 78 h 83"/>
                <a:gd name="T2" fmla="*/ 79 w 86"/>
                <a:gd name="T3" fmla="*/ 8 h 83"/>
                <a:gd name="T4" fmla="*/ 74 w 86"/>
                <a:gd name="T5" fmla="*/ 4 h 83"/>
                <a:gd name="T6" fmla="*/ 6 w 86"/>
                <a:gd name="T7" fmla="*/ 73 h 83"/>
                <a:gd name="T8" fmla="*/ 6 w 86"/>
                <a:gd name="T9" fmla="*/ 82 h 83"/>
                <a:gd name="T10" fmla="*/ 82 w 86"/>
                <a:gd name="T11" fmla="*/ 4 h 83"/>
                <a:gd name="T12" fmla="*/ 77 w 86"/>
                <a:gd name="T13" fmla="*/ 0 h 83"/>
                <a:gd name="T14" fmla="*/ 2 w 86"/>
                <a:gd name="T15" fmla="*/ 76 h 83"/>
                <a:gd name="T16" fmla="*/ 10 w 86"/>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10" y="78"/>
                  </a:moveTo>
                  <a:cubicBezTo>
                    <a:pt x="22" y="46"/>
                    <a:pt x="44" y="16"/>
                    <a:pt x="79" y="8"/>
                  </a:cubicBezTo>
                  <a:cubicBezTo>
                    <a:pt x="77" y="7"/>
                    <a:pt x="75" y="6"/>
                    <a:pt x="74" y="4"/>
                  </a:cubicBezTo>
                  <a:cubicBezTo>
                    <a:pt x="77" y="43"/>
                    <a:pt x="44" y="75"/>
                    <a:pt x="6" y="73"/>
                  </a:cubicBezTo>
                  <a:cubicBezTo>
                    <a:pt x="1" y="73"/>
                    <a:pt x="1" y="81"/>
                    <a:pt x="6" y="82"/>
                  </a:cubicBezTo>
                  <a:cubicBezTo>
                    <a:pt x="48" y="83"/>
                    <a:pt x="86" y="47"/>
                    <a:pt x="82" y="4"/>
                  </a:cubicBezTo>
                  <a:cubicBezTo>
                    <a:pt x="82" y="2"/>
                    <a:pt x="80" y="0"/>
                    <a:pt x="77" y="0"/>
                  </a:cubicBezTo>
                  <a:cubicBezTo>
                    <a:pt x="39" y="9"/>
                    <a:pt x="15" y="42"/>
                    <a:pt x="2" y="76"/>
                  </a:cubicBezTo>
                  <a:cubicBezTo>
                    <a:pt x="0" y="81"/>
                    <a:pt x="8" y="83"/>
                    <a:pt x="1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826">
              <a:extLst>
                <a:ext uri="{FF2B5EF4-FFF2-40B4-BE49-F238E27FC236}">
                  <a16:creationId xmlns:a16="http://schemas.microsoft.com/office/drawing/2014/main" id="{300FACA9-D53A-40B4-B243-8955BECA3923}"/>
                </a:ext>
              </a:extLst>
            </p:cNvPr>
            <p:cNvSpPr>
              <a:spLocks/>
            </p:cNvSpPr>
            <p:nvPr/>
          </p:nvSpPr>
          <p:spPr bwMode="auto">
            <a:xfrm>
              <a:off x="144" y="2250"/>
              <a:ext cx="159" cy="348"/>
            </a:xfrm>
            <a:custGeom>
              <a:avLst/>
              <a:gdLst>
                <a:gd name="T0" fmla="*/ 61 w 66"/>
                <a:gd name="T1" fmla="*/ 139 h 146"/>
                <a:gd name="T2" fmla="*/ 23 w 66"/>
                <a:gd name="T3" fmla="*/ 2 h 146"/>
                <a:gd name="T4" fmla="*/ 16 w 66"/>
                <a:gd name="T5" fmla="*/ 4 h 146"/>
                <a:gd name="T6" fmla="*/ 55 w 66"/>
                <a:gd name="T7" fmla="*/ 143 h 146"/>
                <a:gd name="T8" fmla="*/ 59 w 66"/>
                <a:gd name="T9" fmla="*/ 136 h 146"/>
                <a:gd name="T10" fmla="*/ 24 w 66"/>
                <a:gd name="T11" fmla="*/ 6 h 146"/>
                <a:gd name="T12" fmla="*/ 17 w 66"/>
                <a:gd name="T13" fmla="*/ 8 h 146"/>
                <a:gd name="T14" fmla="*/ 53 w 66"/>
                <a:gd name="T15" fmla="*/ 139 h 146"/>
                <a:gd name="T16" fmla="*/ 61 w 66"/>
                <a:gd name="T1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6">
                  <a:moveTo>
                    <a:pt x="61" y="139"/>
                  </a:moveTo>
                  <a:cubicBezTo>
                    <a:pt x="66" y="91"/>
                    <a:pt x="62" y="36"/>
                    <a:pt x="23" y="2"/>
                  </a:cubicBezTo>
                  <a:cubicBezTo>
                    <a:pt x="20" y="0"/>
                    <a:pt x="17" y="1"/>
                    <a:pt x="16" y="4"/>
                  </a:cubicBezTo>
                  <a:cubicBezTo>
                    <a:pt x="0" y="49"/>
                    <a:pt x="14" y="115"/>
                    <a:pt x="55" y="143"/>
                  </a:cubicBezTo>
                  <a:cubicBezTo>
                    <a:pt x="60" y="146"/>
                    <a:pt x="64" y="138"/>
                    <a:pt x="59" y="136"/>
                  </a:cubicBezTo>
                  <a:cubicBezTo>
                    <a:pt x="21" y="110"/>
                    <a:pt x="9" y="47"/>
                    <a:pt x="24" y="6"/>
                  </a:cubicBezTo>
                  <a:cubicBezTo>
                    <a:pt x="22" y="7"/>
                    <a:pt x="19" y="7"/>
                    <a:pt x="17" y="8"/>
                  </a:cubicBezTo>
                  <a:cubicBezTo>
                    <a:pt x="54" y="41"/>
                    <a:pt x="57" y="93"/>
                    <a:pt x="53" y="139"/>
                  </a:cubicBezTo>
                  <a:cubicBezTo>
                    <a:pt x="53" y="144"/>
                    <a:pt x="61" y="144"/>
                    <a:pt x="61"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827">
              <a:extLst>
                <a:ext uri="{FF2B5EF4-FFF2-40B4-BE49-F238E27FC236}">
                  <a16:creationId xmlns:a16="http://schemas.microsoft.com/office/drawing/2014/main" id="{048C045F-1C5D-4A19-9CEA-B257C5974F75}"/>
                </a:ext>
              </a:extLst>
            </p:cNvPr>
            <p:cNvSpPr>
              <a:spLocks/>
            </p:cNvSpPr>
            <p:nvPr/>
          </p:nvSpPr>
          <p:spPr bwMode="auto">
            <a:xfrm>
              <a:off x="86" y="2534"/>
              <a:ext cx="183" cy="236"/>
            </a:xfrm>
            <a:custGeom>
              <a:avLst/>
              <a:gdLst>
                <a:gd name="T0" fmla="*/ 75 w 76"/>
                <a:gd name="T1" fmla="*/ 93 h 99"/>
                <a:gd name="T2" fmla="*/ 6 w 76"/>
                <a:gd name="T3" fmla="*/ 0 h 99"/>
                <a:gd name="T4" fmla="*/ 0 w 76"/>
                <a:gd name="T5" fmla="*/ 5 h 99"/>
                <a:gd name="T6" fmla="*/ 67 w 76"/>
                <a:gd name="T7" fmla="*/ 97 h 99"/>
                <a:gd name="T8" fmla="*/ 69 w 76"/>
                <a:gd name="T9" fmla="*/ 89 h 99"/>
                <a:gd name="T10" fmla="*/ 8 w 76"/>
                <a:gd name="T11" fmla="*/ 3 h 99"/>
                <a:gd name="T12" fmla="*/ 3 w 76"/>
                <a:gd name="T13" fmla="*/ 8 h 99"/>
                <a:gd name="T14" fmla="*/ 67 w 76"/>
                <a:gd name="T15" fmla="*/ 93 h 99"/>
                <a:gd name="T16" fmla="*/ 75 w 76"/>
                <a:gd name="T17" fmla="*/ 9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99">
                  <a:moveTo>
                    <a:pt x="75" y="93"/>
                  </a:moveTo>
                  <a:cubicBezTo>
                    <a:pt x="73" y="52"/>
                    <a:pt x="49" y="9"/>
                    <a:pt x="6" y="0"/>
                  </a:cubicBezTo>
                  <a:cubicBezTo>
                    <a:pt x="2" y="0"/>
                    <a:pt x="0" y="2"/>
                    <a:pt x="0" y="5"/>
                  </a:cubicBezTo>
                  <a:cubicBezTo>
                    <a:pt x="6" y="45"/>
                    <a:pt x="23" y="89"/>
                    <a:pt x="67" y="97"/>
                  </a:cubicBezTo>
                  <a:cubicBezTo>
                    <a:pt x="72" y="98"/>
                    <a:pt x="74" y="90"/>
                    <a:pt x="69" y="89"/>
                  </a:cubicBezTo>
                  <a:cubicBezTo>
                    <a:pt x="28" y="82"/>
                    <a:pt x="14" y="40"/>
                    <a:pt x="8" y="3"/>
                  </a:cubicBezTo>
                  <a:cubicBezTo>
                    <a:pt x="7" y="5"/>
                    <a:pt x="5" y="7"/>
                    <a:pt x="3" y="8"/>
                  </a:cubicBezTo>
                  <a:cubicBezTo>
                    <a:pt x="43" y="16"/>
                    <a:pt x="65" y="56"/>
                    <a:pt x="67" y="93"/>
                  </a:cubicBezTo>
                  <a:cubicBezTo>
                    <a:pt x="67" y="99"/>
                    <a:pt x="76" y="99"/>
                    <a:pt x="75"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828">
              <a:extLst>
                <a:ext uri="{FF2B5EF4-FFF2-40B4-BE49-F238E27FC236}">
                  <a16:creationId xmlns:a16="http://schemas.microsoft.com/office/drawing/2014/main" id="{D6A3AAEC-137E-463D-B63E-DCC9FC60ED85}"/>
                </a:ext>
              </a:extLst>
            </p:cNvPr>
            <p:cNvSpPr>
              <a:spLocks/>
            </p:cNvSpPr>
            <p:nvPr/>
          </p:nvSpPr>
          <p:spPr bwMode="auto">
            <a:xfrm>
              <a:off x="34" y="2720"/>
              <a:ext cx="247" cy="231"/>
            </a:xfrm>
            <a:custGeom>
              <a:avLst/>
              <a:gdLst>
                <a:gd name="T0" fmla="*/ 101 w 103"/>
                <a:gd name="T1" fmla="*/ 90 h 97"/>
                <a:gd name="T2" fmla="*/ 6 w 103"/>
                <a:gd name="T3" fmla="*/ 1 h 97"/>
                <a:gd name="T4" fmla="*/ 1 w 103"/>
                <a:gd name="T5" fmla="*/ 6 h 97"/>
                <a:gd name="T6" fmla="*/ 97 w 103"/>
                <a:gd name="T7" fmla="*/ 95 h 97"/>
                <a:gd name="T8" fmla="*/ 97 w 103"/>
                <a:gd name="T9" fmla="*/ 87 h 97"/>
                <a:gd name="T10" fmla="*/ 9 w 103"/>
                <a:gd name="T11" fmla="*/ 4 h 97"/>
                <a:gd name="T12" fmla="*/ 4 w 103"/>
                <a:gd name="T13" fmla="*/ 9 h 97"/>
                <a:gd name="T14" fmla="*/ 93 w 103"/>
                <a:gd name="T15" fmla="*/ 92 h 97"/>
                <a:gd name="T16" fmla="*/ 101 w 103"/>
                <a:gd name="T17" fmla="*/ 9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97">
                  <a:moveTo>
                    <a:pt x="101" y="90"/>
                  </a:moveTo>
                  <a:cubicBezTo>
                    <a:pt x="92" y="45"/>
                    <a:pt x="50" y="11"/>
                    <a:pt x="6" y="1"/>
                  </a:cubicBezTo>
                  <a:cubicBezTo>
                    <a:pt x="3" y="0"/>
                    <a:pt x="0" y="3"/>
                    <a:pt x="1" y="6"/>
                  </a:cubicBezTo>
                  <a:cubicBezTo>
                    <a:pt x="14" y="53"/>
                    <a:pt x="47" y="91"/>
                    <a:pt x="97" y="95"/>
                  </a:cubicBezTo>
                  <a:cubicBezTo>
                    <a:pt x="103" y="95"/>
                    <a:pt x="103" y="87"/>
                    <a:pt x="97" y="87"/>
                  </a:cubicBezTo>
                  <a:cubicBezTo>
                    <a:pt x="51" y="83"/>
                    <a:pt x="21" y="47"/>
                    <a:pt x="9" y="4"/>
                  </a:cubicBezTo>
                  <a:cubicBezTo>
                    <a:pt x="8" y="6"/>
                    <a:pt x="6" y="7"/>
                    <a:pt x="4" y="9"/>
                  </a:cubicBezTo>
                  <a:cubicBezTo>
                    <a:pt x="45" y="19"/>
                    <a:pt x="85" y="50"/>
                    <a:pt x="93" y="92"/>
                  </a:cubicBezTo>
                  <a:cubicBezTo>
                    <a:pt x="94" y="97"/>
                    <a:pt x="102" y="95"/>
                    <a:pt x="101"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829">
              <a:extLst>
                <a:ext uri="{FF2B5EF4-FFF2-40B4-BE49-F238E27FC236}">
                  <a16:creationId xmlns:a16="http://schemas.microsoft.com/office/drawing/2014/main" id="{7C92E9EE-F480-4C42-8EE6-DA76B6E22929}"/>
                </a:ext>
              </a:extLst>
            </p:cNvPr>
            <p:cNvSpPr>
              <a:spLocks/>
            </p:cNvSpPr>
            <p:nvPr/>
          </p:nvSpPr>
          <p:spPr bwMode="auto">
            <a:xfrm>
              <a:off x="55" y="2975"/>
              <a:ext cx="286" cy="183"/>
            </a:xfrm>
            <a:custGeom>
              <a:avLst/>
              <a:gdLst>
                <a:gd name="T0" fmla="*/ 117 w 119"/>
                <a:gd name="T1" fmla="*/ 62 h 77"/>
                <a:gd name="T2" fmla="*/ 5 w 119"/>
                <a:gd name="T3" fmla="*/ 1 h 77"/>
                <a:gd name="T4" fmla="*/ 1 w 119"/>
                <a:gd name="T5" fmla="*/ 6 h 77"/>
                <a:gd name="T6" fmla="*/ 114 w 119"/>
                <a:gd name="T7" fmla="*/ 68 h 77"/>
                <a:gd name="T8" fmla="*/ 112 w 119"/>
                <a:gd name="T9" fmla="*/ 60 h 77"/>
                <a:gd name="T10" fmla="*/ 9 w 119"/>
                <a:gd name="T11" fmla="*/ 4 h 77"/>
                <a:gd name="T12" fmla="*/ 5 w 119"/>
                <a:gd name="T13" fmla="*/ 9 h 77"/>
                <a:gd name="T14" fmla="*/ 109 w 119"/>
                <a:gd name="T15" fmla="*/ 66 h 77"/>
                <a:gd name="T16" fmla="*/ 117 w 119"/>
                <a:gd name="T17" fmla="*/ 6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77">
                  <a:moveTo>
                    <a:pt x="117" y="62"/>
                  </a:moveTo>
                  <a:cubicBezTo>
                    <a:pt x="92" y="18"/>
                    <a:pt x="54" y="0"/>
                    <a:pt x="5" y="1"/>
                  </a:cubicBezTo>
                  <a:cubicBezTo>
                    <a:pt x="3" y="1"/>
                    <a:pt x="0" y="4"/>
                    <a:pt x="1" y="6"/>
                  </a:cubicBezTo>
                  <a:cubicBezTo>
                    <a:pt x="19" y="49"/>
                    <a:pt x="68" y="77"/>
                    <a:pt x="114" y="68"/>
                  </a:cubicBezTo>
                  <a:cubicBezTo>
                    <a:pt x="119" y="67"/>
                    <a:pt x="117" y="59"/>
                    <a:pt x="112" y="60"/>
                  </a:cubicBezTo>
                  <a:cubicBezTo>
                    <a:pt x="71" y="68"/>
                    <a:pt x="25" y="42"/>
                    <a:pt x="9" y="4"/>
                  </a:cubicBezTo>
                  <a:cubicBezTo>
                    <a:pt x="8" y="6"/>
                    <a:pt x="7" y="7"/>
                    <a:pt x="5" y="9"/>
                  </a:cubicBezTo>
                  <a:cubicBezTo>
                    <a:pt x="51" y="9"/>
                    <a:pt x="86" y="25"/>
                    <a:pt x="109" y="66"/>
                  </a:cubicBezTo>
                  <a:cubicBezTo>
                    <a:pt x="112" y="70"/>
                    <a:pt x="119" y="66"/>
                    <a:pt x="117"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830">
              <a:extLst>
                <a:ext uri="{FF2B5EF4-FFF2-40B4-BE49-F238E27FC236}">
                  <a16:creationId xmlns:a16="http://schemas.microsoft.com/office/drawing/2014/main" id="{6FC2650F-DA7F-4521-864B-770519D5A973}"/>
                </a:ext>
              </a:extLst>
            </p:cNvPr>
            <p:cNvSpPr>
              <a:spLocks/>
            </p:cNvSpPr>
            <p:nvPr/>
          </p:nvSpPr>
          <p:spPr bwMode="auto">
            <a:xfrm>
              <a:off x="173" y="3175"/>
              <a:ext cx="245" cy="134"/>
            </a:xfrm>
            <a:custGeom>
              <a:avLst/>
              <a:gdLst>
                <a:gd name="T0" fmla="*/ 98 w 102"/>
                <a:gd name="T1" fmla="*/ 28 h 56"/>
                <a:gd name="T2" fmla="*/ 55 w 102"/>
                <a:gd name="T3" fmla="*/ 3 h 56"/>
                <a:gd name="T4" fmla="*/ 4 w 102"/>
                <a:gd name="T5" fmla="*/ 6 h 56"/>
                <a:gd name="T6" fmla="*/ 2 w 102"/>
                <a:gd name="T7" fmla="*/ 12 h 56"/>
                <a:gd name="T8" fmla="*/ 97 w 102"/>
                <a:gd name="T9" fmla="*/ 34 h 56"/>
                <a:gd name="T10" fmla="*/ 93 w 102"/>
                <a:gd name="T11" fmla="*/ 27 h 56"/>
                <a:gd name="T12" fmla="*/ 9 w 102"/>
                <a:gd name="T13" fmla="*/ 8 h 56"/>
                <a:gd name="T14" fmla="*/ 7 w 102"/>
                <a:gd name="T15" fmla="*/ 14 h 56"/>
                <a:gd name="T16" fmla="*/ 51 w 102"/>
                <a:gd name="T17" fmla="*/ 11 h 56"/>
                <a:gd name="T18" fmla="*/ 92 w 102"/>
                <a:gd name="T19" fmla="*/ 34 h 56"/>
                <a:gd name="T20" fmla="*/ 98 w 102"/>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56">
                  <a:moveTo>
                    <a:pt x="98" y="28"/>
                  </a:moveTo>
                  <a:cubicBezTo>
                    <a:pt x="85" y="17"/>
                    <a:pt x="72" y="6"/>
                    <a:pt x="55" y="3"/>
                  </a:cubicBezTo>
                  <a:cubicBezTo>
                    <a:pt x="38" y="0"/>
                    <a:pt x="21" y="3"/>
                    <a:pt x="4" y="6"/>
                  </a:cubicBezTo>
                  <a:cubicBezTo>
                    <a:pt x="2" y="6"/>
                    <a:pt x="0" y="10"/>
                    <a:pt x="2" y="12"/>
                  </a:cubicBezTo>
                  <a:cubicBezTo>
                    <a:pt x="21" y="39"/>
                    <a:pt x="68" y="56"/>
                    <a:pt x="97" y="34"/>
                  </a:cubicBezTo>
                  <a:cubicBezTo>
                    <a:pt x="101" y="31"/>
                    <a:pt x="97" y="24"/>
                    <a:pt x="93" y="27"/>
                  </a:cubicBezTo>
                  <a:cubicBezTo>
                    <a:pt x="68" y="46"/>
                    <a:pt x="26" y="31"/>
                    <a:pt x="9" y="8"/>
                  </a:cubicBezTo>
                  <a:cubicBezTo>
                    <a:pt x="8" y="10"/>
                    <a:pt x="7" y="12"/>
                    <a:pt x="7" y="14"/>
                  </a:cubicBezTo>
                  <a:cubicBezTo>
                    <a:pt x="21" y="11"/>
                    <a:pt x="37" y="8"/>
                    <a:pt x="51" y="11"/>
                  </a:cubicBezTo>
                  <a:cubicBezTo>
                    <a:pt x="67" y="13"/>
                    <a:pt x="80" y="23"/>
                    <a:pt x="92" y="34"/>
                  </a:cubicBezTo>
                  <a:cubicBezTo>
                    <a:pt x="96" y="37"/>
                    <a:pt x="102" y="31"/>
                    <a:pt x="9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831">
              <a:extLst>
                <a:ext uri="{FF2B5EF4-FFF2-40B4-BE49-F238E27FC236}">
                  <a16:creationId xmlns:a16="http://schemas.microsoft.com/office/drawing/2014/main" id="{A6CBFD57-25D9-4E53-AA97-6BF3B10F543B}"/>
                </a:ext>
              </a:extLst>
            </p:cNvPr>
            <p:cNvSpPr>
              <a:spLocks/>
            </p:cNvSpPr>
            <p:nvPr/>
          </p:nvSpPr>
          <p:spPr bwMode="auto">
            <a:xfrm>
              <a:off x="286" y="2422"/>
              <a:ext cx="264" cy="190"/>
            </a:xfrm>
            <a:custGeom>
              <a:avLst/>
              <a:gdLst>
                <a:gd name="T0" fmla="*/ 103 w 110"/>
                <a:gd name="T1" fmla="*/ 2 h 80"/>
                <a:gd name="T2" fmla="*/ 3 w 110"/>
                <a:gd name="T3" fmla="*/ 74 h 80"/>
                <a:gd name="T4" fmla="*/ 5 w 110"/>
                <a:gd name="T5" fmla="*/ 78 h 80"/>
                <a:gd name="T6" fmla="*/ 107 w 110"/>
                <a:gd name="T7" fmla="*/ 6 h 80"/>
                <a:gd name="T8" fmla="*/ 103 w 110"/>
                <a:gd name="T9" fmla="*/ 2 h 80"/>
              </a:gdLst>
              <a:ahLst/>
              <a:cxnLst>
                <a:cxn ang="0">
                  <a:pos x="T0" y="T1"/>
                </a:cxn>
                <a:cxn ang="0">
                  <a:pos x="T2" y="T3"/>
                </a:cxn>
                <a:cxn ang="0">
                  <a:pos x="T4" y="T5"/>
                </a:cxn>
                <a:cxn ang="0">
                  <a:pos x="T6" y="T7"/>
                </a:cxn>
                <a:cxn ang="0">
                  <a:pos x="T8" y="T9"/>
                </a:cxn>
              </a:cxnLst>
              <a:rect l="0" t="0" r="r" b="b"/>
              <a:pathLst>
                <a:path w="110" h="80">
                  <a:moveTo>
                    <a:pt x="103" y="2"/>
                  </a:moveTo>
                  <a:cubicBezTo>
                    <a:pt x="72" y="28"/>
                    <a:pt x="38" y="53"/>
                    <a:pt x="3" y="74"/>
                  </a:cubicBezTo>
                  <a:cubicBezTo>
                    <a:pt x="0" y="75"/>
                    <a:pt x="3" y="80"/>
                    <a:pt x="5" y="78"/>
                  </a:cubicBezTo>
                  <a:cubicBezTo>
                    <a:pt x="41" y="57"/>
                    <a:pt x="75" y="32"/>
                    <a:pt x="107" y="6"/>
                  </a:cubicBezTo>
                  <a:cubicBezTo>
                    <a:pt x="110" y="3"/>
                    <a:pt x="106" y="0"/>
                    <a:pt x="10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832">
              <a:extLst>
                <a:ext uri="{FF2B5EF4-FFF2-40B4-BE49-F238E27FC236}">
                  <a16:creationId xmlns:a16="http://schemas.microsoft.com/office/drawing/2014/main" id="{EE033E5E-5D4F-4C89-A5C9-530E55828E24}"/>
                </a:ext>
              </a:extLst>
            </p:cNvPr>
            <p:cNvSpPr>
              <a:spLocks/>
            </p:cNvSpPr>
            <p:nvPr/>
          </p:nvSpPr>
          <p:spPr bwMode="auto">
            <a:xfrm>
              <a:off x="336" y="2105"/>
              <a:ext cx="135" cy="310"/>
            </a:xfrm>
            <a:custGeom>
              <a:avLst/>
              <a:gdLst>
                <a:gd name="T0" fmla="*/ 50 w 56"/>
                <a:gd name="T1" fmla="*/ 3 h 130"/>
                <a:gd name="T2" fmla="*/ 1 w 56"/>
                <a:gd name="T3" fmla="*/ 126 h 130"/>
                <a:gd name="T4" fmla="*/ 6 w 56"/>
                <a:gd name="T5" fmla="*/ 127 h 130"/>
                <a:gd name="T6" fmla="*/ 55 w 56"/>
                <a:gd name="T7" fmla="*/ 4 h 130"/>
                <a:gd name="T8" fmla="*/ 50 w 56"/>
                <a:gd name="T9" fmla="*/ 3 h 130"/>
              </a:gdLst>
              <a:ahLst/>
              <a:cxnLst>
                <a:cxn ang="0">
                  <a:pos x="T0" y="T1"/>
                </a:cxn>
                <a:cxn ang="0">
                  <a:pos x="T2" y="T3"/>
                </a:cxn>
                <a:cxn ang="0">
                  <a:pos x="T4" y="T5"/>
                </a:cxn>
                <a:cxn ang="0">
                  <a:pos x="T6" y="T7"/>
                </a:cxn>
                <a:cxn ang="0">
                  <a:pos x="T8" y="T9"/>
                </a:cxn>
              </a:cxnLst>
              <a:rect l="0" t="0" r="r" b="b"/>
              <a:pathLst>
                <a:path w="56" h="130">
                  <a:moveTo>
                    <a:pt x="50" y="3"/>
                  </a:moveTo>
                  <a:cubicBezTo>
                    <a:pt x="37" y="45"/>
                    <a:pt x="11" y="82"/>
                    <a:pt x="1" y="126"/>
                  </a:cubicBezTo>
                  <a:cubicBezTo>
                    <a:pt x="0" y="129"/>
                    <a:pt x="5" y="130"/>
                    <a:pt x="6" y="127"/>
                  </a:cubicBezTo>
                  <a:cubicBezTo>
                    <a:pt x="16" y="84"/>
                    <a:pt x="42" y="47"/>
                    <a:pt x="55" y="4"/>
                  </a:cubicBezTo>
                  <a:cubicBezTo>
                    <a:pt x="56" y="1"/>
                    <a:pt x="51" y="0"/>
                    <a:pt x="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833">
              <a:extLst>
                <a:ext uri="{FF2B5EF4-FFF2-40B4-BE49-F238E27FC236}">
                  <a16:creationId xmlns:a16="http://schemas.microsoft.com/office/drawing/2014/main" id="{F96C4700-EAB1-4FD8-8FD1-681DDFB1D439}"/>
                </a:ext>
              </a:extLst>
            </p:cNvPr>
            <p:cNvSpPr>
              <a:spLocks/>
            </p:cNvSpPr>
            <p:nvPr/>
          </p:nvSpPr>
          <p:spPr bwMode="auto">
            <a:xfrm>
              <a:off x="269" y="2653"/>
              <a:ext cx="240" cy="160"/>
            </a:xfrm>
            <a:custGeom>
              <a:avLst/>
              <a:gdLst>
                <a:gd name="T0" fmla="*/ 94 w 100"/>
                <a:gd name="T1" fmla="*/ 3 h 67"/>
                <a:gd name="T2" fmla="*/ 47 w 100"/>
                <a:gd name="T3" fmla="*/ 29 h 67"/>
                <a:gd name="T4" fmla="*/ 2 w 100"/>
                <a:gd name="T5" fmla="*/ 60 h 67"/>
                <a:gd name="T6" fmla="*/ 5 w 100"/>
                <a:gd name="T7" fmla="*/ 65 h 67"/>
                <a:gd name="T8" fmla="*/ 55 w 100"/>
                <a:gd name="T9" fmla="*/ 31 h 67"/>
                <a:gd name="T10" fmla="*/ 97 w 100"/>
                <a:gd name="T11" fmla="*/ 6 h 67"/>
                <a:gd name="T12" fmla="*/ 94 w 100"/>
                <a:gd name="T13" fmla="*/ 3 h 67"/>
              </a:gdLst>
              <a:ahLst/>
              <a:cxnLst>
                <a:cxn ang="0">
                  <a:pos x="T0" y="T1"/>
                </a:cxn>
                <a:cxn ang="0">
                  <a:pos x="T2" y="T3"/>
                </a:cxn>
                <a:cxn ang="0">
                  <a:pos x="T4" y="T5"/>
                </a:cxn>
                <a:cxn ang="0">
                  <a:pos x="T6" y="T7"/>
                </a:cxn>
                <a:cxn ang="0">
                  <a:pos x="T8" y="T9"/>
                </a:cxn>
                <a:cxn ang="0">
                  <a:pos x="T10" y="T11"/>
                </a:cxn>
                <a:cxn ang="0">
                  <a:pos x="T12" y="T13"/>
                </a:cxn>
              </a:cxnLst>
              <a:rect l="0" t="0" r="r" b="b"/>
              <a:pathLst>
                <a:path w="100" h="67">
                  <a:moveTo>
                    <a:pt x="94" y="3"/>
                  </a:moveTo>
                  <a:cubicBezTo>
                    <a:pt x="80" y="15"/>
                    <a:pt x="63" y="21"/>
                    <a:pt x="47" y="29"/>
                  </a:cubicBezTo>
                  <a:cubicBezTo>
                    <a:pt x="31" y="38"/>
                    <a:pt x="17" y="49"/>
                    <a:pt x="2" y="60"/>
                  </a:cubicBezTo>
                  <a:cubicBezTo>
                    <a:pt x="0" y="62"/>
                    <a:pt x="2" y="67"/>
                    <a:pt x="5" y="65"/>
                  </a:cubicBezTo>
                  <a:cubicBezTo>
                    <a:pt x="21" y="52"/>
                    <a:pt x="37" y="40"/>
                    <a:pt x="55" y="31"/>
                  </a:cubicBezTo>
                  <a:cubicBezTo>
                    <a:pt x="70" y="24"/>
                    <a:pt x="85" y="18"/>
                    <a:pt x="97" y="6"/>
                  </a:cubicBezTo>
                  <a:cubicBezTo>
                    <a:pt x="100" y="4"/>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834">
              <a:extLst>
                <a:ext uri="{FF2B5EF4-FFF2-40B4-BE49-F238E27FC236}">
                  <a16:creationId xmlns:a16="http://schemas.microsoft.com/office/drawing/2014/main" id="{580F4A34-3F2A-4C88-ADAC-A966011932CE}"/>
                </a:ext>
              </a:extLst>
            </p:cNvPr>
            <p:cNvSpPr>
              <a:spLocks/>
            </p:cNvSpPr>
            <p:nvPr/>
          </p:nvSpPr>
          <p:spPr bwMode="auto">
            <a:xfrm>
              <a:off x="291" y="2810"/>
              <a:ext cx="240" cy="196"/>
            </a:xfrm>
            <a:custGeom>
              <a:avLst/>
              <a:gdLst>
                <a:gd name="T0" fmla="*/ 94 w 100"/>
                <a:gd name="T1" fmla="*/ 3 h 82"/>
                <a:gd name="T2" fmla="*/ 47 w 100"/>
                <a:gd name="T3" fmla="*/ 42 h 82"/>
                <a:gd name="T4" fmla="*/ 2 w 100"/>
                <a:gd name="T5" fmla="*/ 76 h 82"/>
                <a:gd name="T6" fmla="*/ 6 w 100"/>
                <a:gd name="T7" fmla="*/ 80 h 82"/>
                <a:gd name="T8" fmla="*/ 98 w 100"/>
                <a:gd name="T9" fmla="*/ 5 h 82"/>
                <a:gd name="T10" fmla="*/ 94 w 100"/>
                <a:gd name="T11" fmla="*/ 3 h 82"/>
              </a:gdLst>
              <a:ahLst/>
              <a:cxnLst>
                <a:cxn ang="0">
                  <a:pos x="T0" y="T1"/>
                </a:cxn>
                <a:cxn ang="0">
                  <a:pos x="T2" y="T3"/>
                </a:cxn>
                <a:cxn ang="0">
                  <a:pos x="T4" y="T5"/>
                </a:cxn>
                <a:cxn ang="0">
                  <a:pos x="T6" y="T7"/>
                </a:cxn>
                <a:cxn ang="0">
                  <a:pos x="T8" y="T9"/>
                </a:cxn>
                <a:cxn ang="0">
                  <a:pos x="T10" y="T11"/>
                </a:cxn>
              </a:cxnLst>
              <a:rect l="0" t="0" r="r" b="b"/>
              <a:pathLst>
                <a:path w="100" h="82">
                  <a:moveTo>
                    <a:pt x="94" y="3"/>
                  </a:moveTo>
                  <a:cubicBezTo>
                    <a:pt x="81" y="19"/>
                    <a:pt x="63" y="30"/>
                    <a:pt x="47" y="42"/>
                  </a:cubicBezTo>
                  <a:cubicBezTo>
                    <a:pt x="32" y="53"/>
                    <a:pt x="17" y="64"/>
                    <a:pt x="2" y="76"/>
                  </a:cubicBezTo>
                  <a:cubicBezTo>
                    <a:pt x="0" y="78"/>
                    <a:pt x="3" y="82"/>
                    <a:pt x="6" y="80"/>
                  </a:cubicBezTo>
                  <a:cubicBezTo>
                    <a:pt x="35" y="55"/>
                    <a:pt x="75" y="36"/>
                    <a:pt x="98" y="5"/>
                  </a:cubicBezTo>
                  <a:cubicBezTo>
                    <a:pt x="100" y="2"/>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835">
              <a:extLst>
                <a:ext uri="{FF2B5EF4-FFF2-40B4-BE49-F238E27FC236}">
                  <a16:creationId xmlns:a16="http://schemas.microsoft.com/office/drawing/2014/main" id="{620C2BB0-23CB-46E1-9AC1-CF2BE1F41BC8}"/>
                </a:ext>
              </a:extLst>
            </p:cNvPr>
            <p:cNvSpPr>
              <a:spLocks/>
            </p:cNvSpPr>
            <p:nvPr/>
          </p:nvSpPr>
          <p:spPr bwMode="auto">
            <a:xfrm>
              <a:off x="370" y="3008"/>
              <a:ext cx="168" cy="172"/>
            </a:xfrm>
            <a:custGeom>
              <a:avLst/>
              <a:gdLst>
                <a:gd name="T0" fmla="*/ 64 w 70"/>
                <a:gd name="T1" fmla="*/ 3 h 72"/>
                <a:gd name="T2" fmla="*/ 2 w 70"/>
                <a:gd name="T3" fmla="*/ 66 h 72"/>
                <a:gd name="T4" fmla="*/ 6 w 70"/>
                <a:gd name="T5" fmla="*/ 70 h 72"/>
                <a:gd name="T6" fmla="*/ 68 w 70"/>
                <a:gd name="T7" fmla="*/ 6 h 72"/>
                <a:gd name="T8" fmla="*/ 64 w 70"/>
                <a:gd name="T9" fmla="*/ 3 h 72"/>
              </a:gdLst>
              <a:ahLst/>
              <a:cxnLst>
                <a:cxn ang="0">
                  <a:pos x="T0" y="T1"/>
                </a:cxn>
                <a:cxn ang="0">
                  <a:pos x="T2" y="T3"/>
                </a:cxn>
                <a:cxn ang="0">
                  <a:pos x="T4" y="T5"/>
                </a:cxn>
                <a:cxn ang="0">
                  <a:pos x="T6" y="T7"/>
                </a:cxn>
                <a:cxn ang="0">
                  <a:pos x="T8" y="T9"/>
                </a:cxn>
              </a:cxnLst>
              <a:rect l="0" t="0" r="r" b="b"/>
              <a:pathLst>
                <a:path w="70" h="72">
                  <a:moveTo>
                    <a:pt x="64" y="3"/>
                  </a:moveTo>
                  <a:cubicBezTo>
                    <a:pt x="42" y="23"/>
                    <a:pt x="24" y="46"/>
                    <a:pt x="2" y="66"/>
                  </a:cubicBezTo>
                  <a:cubicBezTo>
                    <a:pt x="0" y="68"/>
                    <a:pt x="3" y="72"/>
                    <a:pt x="6" y="70"/>
                  </a:cubicBezTo>
                  <a:cubicBezTo>
                    <a:pt x="28" y="50"/>
                    <a:pt x="46" y="26"/>
                    <a:pt x="68" y="6"/>
                  </a:cubicBezTo>
                  <a:cubicBezTo>
                    <a:pt x="70" y="4"/>
                    <a:pt x="66" y="0"/>
                    <a:pt x="6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836">
              <a:extLst>
                <a:ext uri="{FF2B5EF4-FFF2-40B4-BE49-F238E27FC236}">
                  <a16:creationId xmlns:a16="http://schemas.microsoft.com/office/drawing/2014/main" id="{B0D7A884-459A-4709-AD31-1DF733FA940C}"/>
                </a:ext>
              </a:extLst>
            </p:cNvPr>
            <p:cNvSpPr>
              <a:spLocks/>
            </p:cNvSpPr>
            <p:nvPr/>
          </p:nvSpPr>
          <p:spPr bwMode="auto">
            <a:xfrm>
              <a:off x="187" y="3194"/>
              <a:ext cx="204" cy="60"/>
            </a:xfrm>
            <a:custGeom>
              <a:avLst/>
              <a:gdLst>
                <a:gd name="T0" fmla="*/ 82 w 85"/>
                <a:gd name="T1" fmla="*/ 19 h 25"/>
                <a:gd name="T2" fmla="*/ 45 w 85"/>
                <a:gd name="T3" fmla="*/ 12 h 25"/>
                <a:gd name="T4" fmla="*/ 5 w 85"/>
                <a:gd name="T5" fmla="*/ 1 h 25"/>
                <a:gd name="T6" fmla="*/ 3 w 85"/>
                <a:gd name="T7" fmla="*/ 6 h 25"/>
                <a:gd name="T8" fmla="*/ 47 w 85"/>
                <a:gd name="T9" fmla="*/ 18 h 25"/>
                <a:gd name="T10" fmla="*/ 82 w 85"/>
                <a:gd name="T11" fmla="*/ 24 h 25"/>
                <a:gd name="T12" fmla="*/ 82 w 85"/>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85" h="25">
                  <a:moveTo>
                    <a:pt x="82" y="19"/>
                  </a:moveTo>
                  <a:cubicBezTo>
                    <a:pt x="69" y="20"/>
                    <a:pt x="57" y="16"/>
                    <a:pt x="45" y="12"/>
                  </a:cubicBezTo>
                  <a:cubicBezTo>
                    <a:pt x="31" y="8"/>
                    <a:pt x="18" y="5"/>
                    <a:pt x="5" y="1"/>
                  </a:cubicBezTo>
                  <a:cubicBezTo>
                    <a:pt x="2" y="0"/>
                    <a:pt x="0" y="5"/>
                    <a:pt x="3" y="6"/>
                  </a:cubicBezTo>
                  <a:cubicBezTo>
                    <a:pt x="18" y="10"/>
                    <a:pt x="33" y="14"/>
                    <a:pt x="47" y="18"/>
                  </a:cubicBezTo>
                  <a:cubicBezTo>
                    <a:pt x="58" y="21"/>
                    <a:pt x="70" y="25"/>
                    <a:pt x="82" y="24"/>
                  </a:cubicBezTo>
                  <a:cubicBezTo>
                    <a:pt x="85" y="24"/>
                    <a:pt x="85" y="18"/>
                    <a:pt x="8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837">
              <a:extLst>
                <a:ext uri="{FF2B5EF4-FFF2-40B4-BE49-F238E27FC236}">
                  <a16:creationId xmlns:a16="http://schemas.microsoft.com/office/drawing/2014/main" id="{DD002158-F303-48BA-875A-2EB35A0F39CE}"/>
                </a:ext>
              </a:extLst>
            </p:cNvPr>
            <p:cNvSpPr>
              <a:spLocks/>
            </p:cNvSpPr>
            <p:nvPr/>
          </p:nvSpPr>
          <p:spPr bwMode="auto">
            <a:xfrm>
              <a:off x="74" y="2989"/>
              <a:ext cx="250" cy="143"/>
            </a:xfrm>
            <a:custGeom>
              <a:avLst/>
              <a:gdLst>
                <a:gd name="T0" fmla="*/ 101 w 104"/>
                <a:gd name="T1" fmla="*/ 54 h 60"/>
                <a:gd name="T2" fmla="*/ 6 w 104"/>
                <a:gd name="T3" fmla="*/ 2 h 60"/>
                <a:gd name="T4" fmla="*/ 3 w 104"/>
                <a:gd name="T5" fmla="*/ 7 h 60"/>
                <a:gd name="T6" fmla="*/ 98 w 104"/>
                <a:gd name="T7" fmla="*/ 58 h 60"/>
                <a:gd name="T8" fmla="*/ 101 w 104"/>
                <a:gd name="T9" fmla="*/ 54 h 60"/>
              </a:gdLst>
              <a:ahLst/>
              <a:cxnLst>
                <a:cxn ang="0">
                  <a:pos x="T0" y="T1"/>
                </a:cxn>
                <a:cxn ang="0">
                  <a:pos x="T2" y="T3"/>
                </a:cxn>
                <a:cxn ang="0">
                  <a:pos x="T4" y="T5"/>
                </a:cxn>
                <a:cxn ang="0">
                  <a:pos x="T6" y="T7"/>
                </a:cxn>
                <a:cxn ang="0">
                  <a:pos x="T8" y="T9"/>
                </a:cxn>
              </a:cxnLst>
              <a:rect l="0" t="0" r="r" b="b"/>
              <a:pathLst>
                <a:path w="104" h="60">
                  <a:moveTo>
                    <a:pt x="101" y="54"/>
                  </a:moveTo>
                  <a:cubicBezTo>
                    <a:pt x="68" y="39"/>
                    <a:pt x="37" y="20"/>
                    <a:pt x="6" y="2"/>
                  </a:cubicBezTo>
                  <a:cubicBezTo>
                    <a:pt x="3" y="0"/>
                    <a:pt x="0" y="5"/>
                    <a:pt x="3" y="7"/>
                  </a:cubicBezTo>
                  <a:cubicBezTo>
                    <a:pt x="34" y="25"/>
                    <a:pt x="65" y="44"/>
                    <a:pt x="98" y="58"/>
                  </a:cubicBezTo>
                  <a:cubicBezTo>
                    <a:pt x="101" y="60"/>
                    <a:pt x="104" y="55"/>
                    <a:pt x="10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838">
              <a:extLst>
                <a:ext uri="{FF2B5EF4-FFF2-40B4-BE49-F238E27FC236}">
                  <a16:creationId xmlns:a16="http://schemas.microsoft.com/office/drawing/2014/main" id="{3233BBB2-E869-4198-B7B1-189A7A1B4A7A}"/>
                </a:ext>
              </a:extLst>
            </p:cNvPr>
            <p:cNvSpPr>
              <a:spLocks/>
            </p:cNvSpPr>
            <p:nvPr/>
          </p:nvSpPr>
          <p:spPr bwMode="auto">
            <a:xfrm>
              <a:off x="48" y="2736"/>
              <a:ext cx="216" cy="201"/>
            </a:xfrm>
            <a:custGeom>
              <a:avLst/>
              <a:gdLst>
                <a:gd name="T0" fmla="*/ 3 w 90"/>
                <a:gd name="T1" fmla="*/ 6 h 84"/>
                <a:gd name="T2" fmla="*/ 40 w 90"/>
                <a:gd name="T3" fmla="*/ 44 h 84"/>
                <a:gd name="T4" fmla="*/ 83 w 90"/>
                <a:gd name="T5" fmla="*/ 82 h 84"/>
                <a:gd name="T6" fmla="*/ 87 w 90"/>
                <a:gd name="T7" fmla="*/ 78 h 84"/>
                <a:gd name="T8" fmla="*/ 44 w 90"/>
                <a:gd name="T9" fmla="*/ 40 h 84"/>
                <a:gd name="T10" fmla="*/ 6 w 90"/>
                <a:gd name="T11" fmla="*/ 2 h 84"/>
                <a:gd name="T12" fmla="*/ 3 w 90"/>
                <a:gd name="T13" fmla="*/ 6 h 84"/>
              </a:gdLst>
              <a:ahLst/>
              <a:cxnLst>
                <a:cxn ang="0">
                  <a:pos x="T0" y="T1"/>
                </a:cxn>
                <a:cxn ang="0">
                  <a:pos x="T2" y="T3"/>
                </a:cxn>
                <a:cxn ang="0">
                  <a:pos x="T4" y="T5"/>
                </a:cxn>
                <a:cxn ang="0">
                  <a:pos x="T6" y="T7"/>
                </a:cxn>
                <a:cxn ang="0">
                  <a:pos x="T8" y="T9"/>
                </a:cxn>
                <a:cxn ang="0">
                  <a:pos x="T10" y="T11"/>
                </a:cxn>
                <a:cxn ang="0">
                  <a:pos x="T12" y="T13"/>
                </a:cxn>
              </a:cxnLst>
              <a:rect l="0" t="0" r="r" b="b"/>
              <a:pathLst>
                <a:path w="90" h="84">
                  <a:moveTo>
                    <a:pt x="3" y="6"/>
                  </a:moveTo>
                  <a:cubicBezTo>
                    <a:pt x="17" y="17"/>
                    <a:pt x="28" y="31"/>
                    <a:pt x="40" y="44"/>
                  </a:cubicBezTo>
                  <a:cubicBezTo>
                    <a:pt x="53" y="58"/>
                    <a:pt x="68" y="70"/>
                    <a:pt x="83" y="82"/>
                  </a:cubicBezTo>
                  <a:cubicBezTo>
                    <a:pt x="86" y="84"/>
                    <a:pt x="90" y="80"/>
                    <a:pt x="87" y="78"/>
                  </a:cubicBezTo>
                  <a:cubicBezTo>
                    <a:pt x="72" y="66"/>
                    <a:pt x="57" y="55"/>
                    <a:pt x="44" y="40"/>
                  </a:cubicBezTo>
                  <a:cubicBezTo>
                    <a:pt x="31" y="27"/>
                    <a:pt x="20" y="14"/>
                    <a:pt x="6" y="2"/>
                  </a:cubicBezTo>
                  <a:cubicBezTo>
                    <a:pt x="4"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839">
              <a:extLst>
                <a:ext uri="{FF2B5EF4-FFF2-40B4-BE49-F238E27FC236}">
                  <a16:creationId xmlns:a16="http://schemas.microsoft.com/office/drawing/2014/main" id="{99F7FC5B-DE6C-49C3-9F3A-324D6B5C8354}"/>
                </a:ext>
              </a:extLst>
            </p:cNvPr>
            <p:cNvSpPr>
              <a:spLocks/>
            </p:cNvSpPr>
            <p:nvPr/>
          </p:nvSpPr>
          <p:spPr bwMode="auto">
            <a:xfrm>
              <a:off x="103" y="2546"/>
              <a:ext cx="161" cy="214"/>
            </a:xfrm>
            <a:custGeom>
              <a:avLst/>
              <a:gdLst>
                <a:gd name="T0" fmla="*/ 2 w 67"/>
                <a:gd name="T1" fmla="*/ 6 h 90"/>
                <a:gd name="T2" fmla="*/ 61 w 67"/>
                <a:gd name="T3" fmla="*/ 87 h 90"/>
                <a:gd name="T4" fmla="*/ 65 w 67"/>
                <a:gd name="T5" fmla="*/ 84 h 90"/>
                <a:gd name="T6" fmla="*/ 6 w 67"/>
                <a:gd name="T7" fmla="*/ 3 h 90"/>
                <a:gd name="T8" fmla="*/ 2 w 67"/>
                <a:gd name="T9" fmla="*/ 6 h 90"/>
              </a:gdLst>
              <a:ahLst/>
              <a:cxnLst>
                <a:cxn ang="0">
                  <a:pos x="T0" y="T1"/>
                </a:cxn>
                <a:cxn ang="0">
                  <a:pos x="T2" y="T3"/>
                </a:cxn>
                <a:cxn ang="0">
                  <a:pos x="T4" y="T5"/>
                </a:cxn>
                <a:cxn ang="0">
                  <a:pos x="T6" y="T7"/>
                </a:cxn>
                <a:cxn ang="0">
                  <a:pos x="T8" y="T9"/>
                </a:cxn>
              </a:cxnLst>
              <a:rect l="0" t="0" r="r" b="b"/>
              <a:pathLst>
                <a:path w="67" h="90">
                  <a:moveTo>
                    <a:pt x="2" y="6"/>
                  </a:moveTo>
                  <a:cubicBezTo>
                    <a:pt x="16" y="37"/>
                    <a:pt x="42" y="59"/>
                    <a:pt x="61" y="87"/>
                  </a:cubicBezTo>
                  <a:cubicBezTo>
                    <a:pt x="62" y="90"/>
                    <a:pt x="67" y="87"/>
                    <a:pt x="65" y="84"/>
                  </a:cubicBezTo>
                  <a:cubicBezTo>
                    <a:pt x="46" y="57"/>
                    <a:pt x="21" y="34"/>
                    <a:pt x="6" y="3"/>
                  </a:cubicBezTo>
                  <a:cubicBezTo>
                    <a:pt x="5"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840">
              <a:extLst>
                <a:ext uri="{FF2B5EF4-FFF2-40B4-BE49-F238E27FC236}">
                  <a16:creationId xmlns:a16="http://schemas.microsoft.com/office/drawing/2014/main" id="{F57736FB-814F-4EE6-92F7-EFB29B1B7753}"/>
                </a:ext>
              </a:extLst>
            </p:cNvPr>
            <p:cNvSpPr>
              <a:spLocks/>
            </p:cNvSpPr>
            <p:nvPr/>
          </p:nvSpPr>
          <p:spPr bwMode="auto">
            <a:xfrm>
              <a:off x="190" y="2272"/>
              <a:ext cx="89" cy="307"/>
            </a:xfrm>
            <a:custGeom>
              <a:avLst/>
              <a:gdLst>
                <a:gd name="T0" fmla="*/ 1 w 37"/>
                <a:gd name="T1" fmla="*/ 4 h 129"/>
                <a:gd name="T2" fmla="*/ 19 w 37"/>
                <a:gd name="T3" fmla="*/ 67 h 129"/>
                <a:gd name="T4" fmla="*/ 31 w 37"/>
                <a:gd name="T5" fmla="*/ 126 h 129"/>
                <a:gd name="T6" fmla="*/ 36 w 37"/>
                <a:gd name="T7" fmla="*/ 125 h 129"/>
                <a:gd name="T8" fmla="*/ 24 w 37"/>
                <a:gd name="T9" fmla="*/ 65 h 129"/>
                <a:gd name="T10" fmla="*/ 6 w 37"/>
                <a:gd name="T11" fmla="*/ 3 h 129"/>
                <a:gd name="T12" fmla="*/ 1 w 37"/>
                <a:gd name="T13" fmla="*/ 4 h 129"/>
              </a:gdLst>
              <a:ahLst/>
              <a:cxnLst>
                <a:cxn ang="0">
                  <a:pos x="T0" y="T1"/>
                </a:cxn>
                <a:cxn ang="0">
                  <a:pos x="T2" y="T3"/>
                </a:cxn>
                <a:cxn ang="0">
                  <a:pos x="T4" y="T5"/>
                </a:cxn>
                <a:cxn ang="0">
                  <a:pos x="T6" y="T7"/>
                </a:cxn>
                <a:cxn ang="0">
                  <a:pos x="T8" y="T9"/>
                </a:cxn>
                <a:cxn ang="0">
                  <a:pos x="T10" y="T11"/>
                </a:cxn>
                <a:cxn ang="0">
                  <a:pos x="T12" y="T13"/>
                </a:cxn>
              </a:cxnLst>
              <a:rect l="0" t="0" r="r" b="b"/>
              <a:pathLst>
                <a:path w="37" h="129">
                  <a:moveTo>
                    <a:pt x="1" y="4"/>
                  </a:moveTo>
                  <a:cubicBezTo>
                    <a:pt x="5" y="26"/>
                    <a:pt x="14" y="46"/>
                    <a:pt x="19" y="67"/>
                  </a:cubicBezTo>
                  <a:cubicBezTo>
                    <a:pt x="23" y="87"/>
                    <a:pt x="24" y="107"/>
                    <a:pt x="31" y="126"/>
                  </a:cubicBezTo>
                  <a:cubicBezTo>
                    <a:pt x="32" y="129"/>
                    <a:pt x="37" y="128"/>
                    <a:pt x="36" y="125"/>
                  </a:cubicBezTo>
                  <a:cubicBezTo>
                    <a:pt x="29" y="106"/>
                    <a:pt x="28" y="85"/>
                    <a:pt x="24" y="65"/>
                  </a:cubicBezTo>
                  <a:cubicBezTo>
                    <a:pt x="19" y="44"/>
                    <a:pt x="10" y="24"/>
                    <a:pt x="6" y="3"/>
                  </a:cubicBezTo>
                  <a:cubicBezTo>
                    <a:pt x="5" y="0"/>
                    <a:pt x="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841">
              <a:extLst>
                <a:ext uri="{FF2B5EF4-FFF2-40B4-BE49-F238E27FC236}">
                  <a16:creationId xmlns:a16="http://schemas.microsoft.com/office/drawing/2014/main" id="{787EAC9E-0B48-440F-BD01-6B4CCAF9CAE3}"/>
                </a:ext>
              </a:extLst>
            </p:cNvPr>
            <p:cNvSpPr>
              <a:spLocks/>
            </p:cNvSpPr>
            <p:nvPr/>
          </p:nvSpPr>
          <p:spPr bwMode="auto">
            <a:xfrm>
              <a:off x="197" y="2400"/>
              <a:ext cx="307" cy="954"/>
            </a:xfrm>
            <a:custGeom>
              <a:avLst/>
              <a:gdLst>
                <a:gd name="T0" fmla="*/ 123 w 128"/>
                <a:gd name="T1" fmla="*/ 388 h 400"/>
                <a:gd name="T2" fmla="*/ 64 w 128"/>
                <a:gd name="T3" fmla="*/ 9 h 400"/>
                <a:gd name="T4" fmla="*/ 54 w 128"/>
                <a:gd name="T5" fmla="*/ 7 h 400"/>
                <a:gd name="T6" fmla="*/ 116 w 128"/>
                <a:gd name="T7" fmla="*/ 395 h 400"/>
                <a:gd name="T8" fmla="*/ 123 w 128"/>
                <a:gd name="T9" fmla="*/ 388 h 400"/>
              </a:gdLst>
              <a:ahLst/>
              <a:cxnLst>
                <a:cxn ang="0">
                  <a:pos x="T0" y="T1"/>
                </a:cxn>
                <a:cxn ang="0">
                  <a:pos x="T2" y="T3"/>
                </a:cxn>
                <a:cxn ang="0">
                  <a:pos x="T4" y="T5"/>
                </a:cxn>
                <a:cxn ang="0">
                  <a:pos x="T6" y="T7"/>
                </a:cxn>
                <a:cxn ang="0">
                  <a:pos x="T8" y="T9"/>
                </a:cxn>
              </a:cxnLst>
              <a:rect l="0" t="0" r="r" b="b"/>
              <a:pathLst>
                <a:path w="128" h="400">
                  <a:moveTo>
                    <a:pt x="123" y="388"/>
                  </a:moveTo>
                  <a:cubicBezTo>
                    <a:pt x="21" y="286"/>
                    <a:pt x="12" y="139"/>
                    <a:pt x="64" y="9"/>
                  </a:cubicBezTo>
                  <a:cubicBezTo>
                    <a:pt x="67" y="3"/>
                    <a:pt x="57" y="0"/>
                    <a:pt x="54" y="7"/>
                  </a:cubicBezTo>
                  <a:cubicBezTo>
                    <a:pt x="0" y="140"/>
                    <a:pt x="11" y="291"/>
                    <a:pt x="116" y="395"/>
                  </a:cubicBezTo>
                  <a:cubicBezTo>
                    <a:pt x="121" y="400"/>
                    <a:pt x="128" y="393"/>
                    <a:pt x="123" y="3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842">
              <a:extLst>
                <a:ext uri="{FF2B5EF4-FFF2-40B4-BE49-F238E27FC236}">
                  <a16:creationId xmlns:a16="http://schemas.microsoft.com/office/drawing/2014/main" id="{252B0FD7-BE78-43FF-84D9-1E25BAB9C6DF}"/>
                </a:ext>
              </a:extLst>
            </p:cNvPr>
            <p:cNvSpPr>
              <a:spLocks/>
            </p:cNvSpPr>
            <p:nvPr/>
          </p:nvSpPr>
          <p:spPr bwMode="auto">
            <a:xfrm>
              <a:off x="288" y="2071"/>
              <a:ext cx="195" cy="367"/>
            </a:xfrm>
            <a:custGeom>
              <a:avLst/>
              <a:gdLst>
                <a:gd name="T0" fmla="*/ 24 w 81"/>
                <a:gd name="T1" fmla="*/ 151 h 154"/>
                <a:gd name="T2" fmla="*/ 81 w 81"/>
                <a:gd name="T3" fmla="*/ 6 h 154"/>
                <a:gd name="T4" fmla="*/ 74 w 81"/>
                <a:gd name="T5" fmla="*/ 3 h 154"/>
                <a:gd name="T6" fmla="*/ 18 w 81"/>
                <a:gd name="T7" fmla="*/ 148 h 154"/>
                <a:gd name="T8" fmla="*/ 26 w 81"/>
                <a:gd name="T9" fmla="*/ 146 h 154"/>
                <a:gd name="T10" fmla="*/ 80 w 81"/>
                <a:gd name="T11" fmla="*/ 9 h 154"/>
                <a:gd name="T12" fmla="*/ 73 w 81"/>
                <a:gd name="T13" fmla="*/ 6 h 154"/>
                <a:gd name="T14" fmla="*/ 20 w 81"/>
                <a:gd name="T15" fmla="*/ 143 h 154"/>
                <a:gd name="T16" fmla="*/ 24 w 81"/>
                <a:gd name="T17"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54">
                  <a:moveTo>
                    <a:pt x="24" y="151"/>
                  </a:moveTo>
                  <a:cubicBezTo>
                    <a:pt x="70" y="120"/>
                    <a:pt x="79" y="57"/>
                    <a:pt x="81" y="6"/>
                  </a:cubicBezTo>
                  <a:cubicBezTo>
                    <a:pt x="81" y="2"/>
                    <a:pt x="76" y="0"/>
                    <a:pt x="74" y="3"/>
                  </a:cubicBezTo>
                  <a:cubicBezTo>
                    <a:pt x="35" y="45"/>
                    <a:pt x="0" y="88"/>
                    <a:pt x="18" y="148"/>
                  </a:cubicBezTo>
                  <a:cubicBezTo>
                    <a:pt x="19" y="153"/>
                    <a:pt x="28" y="151"/>
                    <a:pt x="26" y="146"/>
                  </a:cubicBezTo>
                  <a:cubicBezTo>
                    <a:pt x="9" y="88"/>
                    <a:pt x="43" y="49"/>
                    <a:pt x="80" y="9"/>
                  </a:cubicBezTo>
                  <a:cubicBezTo>
                    <a:pt x="77" y="8"/>
                    <a:pt x="75" y="7"/>
                    <a:pt x="73" y="6"/>
                  </a:cubicBezTo>
                  <a:cubicBezTo>
                    <a:pt x="71" y="54"/>
                    <a:pt x="63" y="114"/>
                    <a:pt x="20" y="143"/>
                  </a:cubicBezTo>
                  <a:cubicBezTo>
                    <a:pt x="15" y="146"/>
                    <a:pt x="20" y="154"/>
                    <a:pt x="24"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843">
              <a:extLst>
                <a:ext uri="{FF2B5EF4-FFF2-40B4-BE49-F238E27FC236}">
                  <a16:creationId xmlns:a16="http://schemas.microsoft.com/office/drawing/2014/main" id="{34D9A70C-3097-4393-8099-BA6DB6CC21AC}"/>
                </a:ext>
              </a:extLst>
            </p:cNvPr>
            <p:cNvSpPr>
              <a:spLocks/>
            </p:cNvSpPr>
            <p:nvPr/>
          </p:nvSpPr>
          <p:spPr bwMode="auto">
            <a:xfrm>
              <a:off x="269" y="2393"/>
              <a:ext cx="295" cy="248"/>
            </a:xfrm>
            <a:custGeom>
              <a:avLst/>
              <a:gdLst>
                <a:gd name="T0" fmla="*/ 10 w 123"/>
                <a:gd name="T1" fmla="*/ 94 h 104"/>
                <a:gd name="T2" fmla="*/ 118 w 123"/>
                <a:gd name="T3" fmla="*/ 15 h 104"/>
                <a:gd name="T4" fmla="*/ 114 w 123"/>
                <a:gd name="T5" fmla="*/ 10 h 104"/>
                <a:gd name="T6" fmla="*/ 8 w 123"/>
                <a:gd name="T7" fmla="*/ 88 h 104"/>
                <a:gd name="T8" fmla="*/ 6 w 123"/>
                <a:gd name="T9" fmla="*/ 96 h 104"/>
                <a:gd name="T10" fmla="*/ 122 w 123"/>
                <a:gd name="T11" fmla="*/ 12 h 104"/>
                <a:gd name="T12" fmla="*/ 118 w 123"/>
                <a:gd name="T13" fmla="*/ 7 h 104"/>
                <a:gd name="T14" fmla="*/ 3 w 123"/>
                <a:gd name="T15" fmla="*/ 90 h 104"/>
                <a:gd name="T16" fmla="*/ 10 w 123"/>
                <a:gd name="T17" fmla="*/ 9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104">
                  <a:moveTo>
                    <a:pt x="10" y="94"/>
                  </a:moveTo>
                  <a:cubicBezTo>
                    <a:pt x="29" y="52"/>
                    <a:pt x="67" y="8"/>
                    <a:pt x="118" y="15"/>
                  </a:cubicBezTo>
                  <a:cubicBezTo>
                    <a:pt x="116" y="13"/>
                    <a:pt x="115" y="12"/>
                    <a:pt x="114" y="10"/>
                  </a:cubicBezTo>
                  <a:cubicBezTo>
                    <a:pt x="100" y="51"/>
                    <a:pt x="55" y="96"/>
                    <a:pt x="8" y="88"/>
                  </a:cubicBezTo>
                  <a:cubicBezTo>
                    <a:pt x="3" y="87"/>
                    <a:pt x="0" y="95"/>
                    <a:pt x="6" y="96"/>
                  </a:cubicBezTo>
                  <a:cubicBezTo>
                    <a:pt x="58" y="104"/>
                    <a:pt x="106" y="58"/>
                    <a:pt x="122" y="12"/>
                  </a:cubicBezTo>
                  <a:cubicBezTo>
                    <a:pt x="123" y="9"/>
                    <a:pt x="120" y="7"/>
                    <a:pt x="118" y="7"/>
                  </a:cubicBezTo>
                  <a:cubicBezTo>
                    <a:pt x="64" y="0"/>
                    <a:pt x="23" y="45"/>
                    <a:pt x="3" y="90"/>
                  </a:cubicBezTo>
                  <a:cubicBezTo>
                    <a:pt x="1" y="94"/>
                    <a:pt x="8" y="99"/>
                    <a:pt x="1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844">
              <a:extLst>
                <a:ext uri="{FF2B5EF4-FFF2-40B4-BE49-F238E27FC236}">
                  <a16:creationId xmlns:a16="http://schemas.microsoft.com/office/drawing/2014/main" id="{8F510897-3EEA-493A-8ED8-02741B5D36A2}"/>
                </a:ext>
              </a:extLst>
            </p:cNvPr>
            <p:cNvSpPr>
              <a:spLocks/>
            </p:cNvSpPr>
            <p:nvPr/>
          </p:nvSpPr>
          <p:spPr bwMode="auto">
            <a:xfrm>
              <a:off x="259" y="2639"/>
              <a:ext cx="265" cy="190"/>
            </a:xfrm>
            <a:custGeom>
              <a:avLst/>
              <a:gdLst>
                <a:gd name="T0" fmla="*/ 9 w 110"/>
                <a:gd name="T1" fmla="*/ 71 h 80"/>
                <a:gd name="T2" fmla="*/ 105 w 110"/>
                <a:gd name="T3" fmla="*/ 11 h 80"/>
                <a:gd name="T4" fmla="*/ 102 w 110"/>
                <a:gd name="T5" fmla="*/ 5 h 80"/>
                <a:gd name="T6" fmla="*/ 5 w 110"/>
                <a:gd name="T7" fmla="*/ 67 h 80"/>
                <a:gd name="T8" fmla="*/ 5 w 110"/>
                <a:gd name="T9" fmla="*/ 75 h 80"/>
                <a:gd name="T10" fmla="*/ 109 w 110"/>
                <a:gd name="T11" fmla="*/ 9 h 80"/>
                <a:gd name="T12" fmla="*/ 105 w 110"/>
                <a:gd name="T13" fmla="*/ 3 h 80"/>
                <a:gd name="T14" fmla="*/ 1 w 110"/>
                <a:gd name="T15" fmla="*/ 71 h 80"/>
                <a:gd name="T16" fmla="*/ 9 w 110"/>
                <a:gd name="T17" fmla="*/ 7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80">
                  <a:moveTo>
                    <a:pt x="9" y="71"/>
                  </a:moveTo>
                  <a:cubicBezTo>
                    <a:pt x="14" y="28"/>
                    <a:pt x="68" y="8"/>
                    <a:pt x="105" y="11"/>
                  </a:cubicBezTo>
                  <a:cubicBezTo>
                    <a:pt x="104" y="9"/>
                    <a:pt x="103" y="7"/>
                    <a:pt x="102" y="5"/>
                  </a:cubicBezTo>
                  <a:cubicBezTo>
                    <a:pt x="87" y="38"/>
                    <a:pt x="43" y="71"/>
                    <a:pt x="5" y="67"/>
                  </a:cubicBezTo>
                  <a:cubicBezTo>
                    <a:pt x="0" y="66"/>
                    <a:pt x="0" y="74"/>
                    <a:pt x="5" y="75"/>
                  </a:cubicBezTo>
                  <a:cubicBezTo>
                    <a:pt x="46" y="80"/>
                    <a:pt x="93" y="44"/>
                    <a:pt x="109" y="9"/>
                  </a:cubicBezTo>
                  <a:cubicBezTo>
                    <a:pt x="110" y="6"/>
                    <a:pt x="109" y="3"/>
                    <a:pt x="105" y="3"/>
                  </a:cubicBezTo>
                  <a:cubicBezTo>
                    <a:pt x="63" y="0"/>
                    <a:pt x="6" y="24"/>
                    <a:pt x="1" y="71"/>
                  </a:cubicBezTo>
                  <a:cubicBezTo>
                    <a:pt x="0" y="76"/>
                    <a:pt x="9" y="76"/>
                    <a:pt x="9"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845">
              <a:extLst>
                <a:ext uri="{FF2B5EF4-FFF2-40B4-BE49-F238E27FC236}">
                  <a16:creationId xmlns:a16="http://schemas.microsoft.com/office/drawing/2014/main" id="{60581821-CEA2-49A7-924F-57B65131923F}"/>
                </a:ext>
              </a:extLst>
            </p:cNvPr>
            <p:cNvSpPr>
              <a:spLocks/>
            </p:cNvSpPr>
            <p:nvPr/>
          </p:nvSpPr>
          <p:spPr bwMode="auto">
            <a:xfrm>
              <a:off x="274" y="2801"/>
              <a:ext cx="271" cy="217"/>
            </a:xfrm>
            <a:custGeom>
              <a:avLst/>
              <a:gdLst>
                <a:gd name="T0" fmla="*/ 10 w 113"/>
                <a:gd name="T1" fmla="*/ 80 h 91"/>
                <a:gd name="T2" fmla="*/ 108 w 113"/>
                <a:gd name="T3" fmla="*/ 8 h 91"/>
                <a:gd name="T4" fmla="*/ 104 w 113"/>
                <a:gd name="T5" fmla="*/ 3 h 91"/>
                <a:gd name="T6" fmla="*/ 6 w 113"/>
                <a:gd name="T7" fmla="*/ 80 h 91"/>
                <a:gd name="T8" fmla="*/ 6 w 113"/>
                <a:gd name="T9" fmla="*/ 88 h 91"/>
                <a:gd name="T10" fmla="*/ 112 w 113"/>
                <a:gd name="T11" fmla="*/ 5 h 91"/>
                <a:gd name="T12" fmla="*/ 108 w 113"/>
                <a:gd name="T13" fmla="*/ 0 h 91"/>
                <a:gd name="T14" fmla="*/ 3 w 113"/>
                <a:gd name="T15" fmla="*/ 76 h 91"/>
                <a:gd name="T16" fmla="*/ 10 w 113"/>
                <a:gd name="T17" fmla="*/ 8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1">
                  <a:moveTo>
                    <a:pt x="10" y="80"/>
                  </a:moveTo>
                  <a:cubicBezTo>
                    <a:pt x="31" y="45"/>
                    <a:pt x="64" y="10"/>
                    <a:pt x="108" y="8"/>
                  </a:cubicBezTo>
                  <a:cubicBezTo>
                    <a:pt x="107" y="6"/>
                    <a:pt x="106" y="5"/>
                    <a:pt x="104" y="3"/>
                  </a:cubicBezTo>
                  <a:cubicBezTo>
                    <a:pt x="92" y="49"/>
                    <a:pt x="56" y="82"/>
                    <a:pt x="6" y="80"/>
                  </a:cubicBezTo>
                  <a:cubicBezTo>
                    <a:pt x="1" y="80"/>
                    <a:pt x="1" y="88"/>
                    <a:pt x="6" y="88"/>
                  </a:cubicBezTo>
                  <a:cubicBezTo>
                    <a:pt x="59" y="91"/>
                    <a:pt x="99" y="55"/>
                    <a:pt x="112" y="5"/>
                  </a:cubicBezTo>
                  <a:cubicBezTo>
                    <a:pt x="113" y="3"/>
                    <a:pt x="111" y="0"/>
                    <a:pt x="108" y="0"/>
                  </a:cubicBezTo>
                  <a:cubicBezTo>
                    <a:pt x="61" y="2"/>
                    <a:pt x="26" y="38"/>
                    <a:pt x="3" y="76"/>
                  </a:cubicBezTo>
                  <a:cubicBezTo>
                    <a:pt x="0" y="81"/>
                    <a:pt x="8" y="85"/>
                    <a:pt x="10"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846">
              <a:extLst>
                <a:ext uri="{FF2B5EF4-FFF2-40B4-BE49-F238E27FC236}">
                  <a16:creationId xmlns:a16="http://schemas.microsoft.com/office/drawing/2014/main" id="{E7945A61-1E40-4C07-B7B5-17B552E355BB}"/>
                </a:ext>
              </a:extLst>
            </p:cNvPr>
            <p:cNvSpPr>
              <a:spLocks/>
            </p:cNvSpPr>
            <p:nvPr/>
          </p:nvSpPr>
          <p:spPr bwMode="auto">
            <a:xfrm>
              <a:off x="348" y="2996"/>
              <a:ext cx="207" cy="198"/>
            </a:xfrm>
            <a:custGeom>
              <a:avLst/>
              <a:gdLst>
                <a:gd name="T0" fmla="*/ 10 w 86"/>
                <a:gd name="T1" fmla="*/ 78 h 83"/>
                <a:gd name="T2" fmla="*/ 79 w 86"/>
                <a:gd name="T3" fmla="*/ 8 h 83"/>
                <a:gd name="T4" fmla="*/ 74 w 86"/>
                <a:gd name="T5" fmla="*/ 4 h 83"/>
                <a:gd name="T6" fmla="*/ 6 w 86"/>
                <a:gd name="T7" fmla="*/ 73 h 83"/>
                <a:gd name="T8" fmla="*/ 6 w 86"/>
                <a:gd name="T9" fmla="*/ 82 h 83"/>
                <a:gd name="T10" fmla="*/ 82 w 86"/>
                <a:gd name="T11" fmla="*/ 4 h 83"/>
                <a:gd name="T12" fmla="*/ 77 w 86"/>
                <a:gd name="T13" fmla="*/ 0 h 83"/>
                <a:gd name="T14" fmla="*/ 2 w 86"/>
                <a:gd name="T15" fmla="*/ 76 h 83"/>
                <a:gd name="T16" fmla="*/ 10 w 86"/>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83">
                  <a:moveTo>
                    <a:pt x="10" y="78"/>
                  </a:moveTo>
                  <a:cubicBezTo>
                    <a:pt x="22" y="46"/>
                    <a:pt x="44" y="16"/>
                    <a:pt x="79" y="8"/>
                  </a:cubicBezTo>
                  <a:cubicBezTo>
                    <a:pt x="77" y="7"/>
                    <a:pt x="75" y="6"/>
                    <a:pt x="74" y="4"/>
                  </a:cubicBezTo>
                  <a:cubicBezTo>
                    <a:pt x="77" y="43"/>
                    <a:pt x="44" y="75"/>
                    <a:pt x="6" y="73"/>
                  </a:cubicBezTo>
                  <a:cubicBezTo>
                    <a:pt x="1" y="73"/>
                    <a:pt x="1" y="81"/>
                    <a:pt x="6" y="82"/>
                  </a:cubicBezTo>
                  <a:cubicBezTo>
                    <a:pt x="48" y="83"/>
                    <a:pt x="86" y="47"/>
                    <a:pt x="82" y="4"/>
                  </a:cubicBezTo>
                  <a:cubicBezTo>
                    <a:pt x="82" y="2"/>
                    <a:pt x="80" y="0"/>
                    <a:pt x="77" y="0"/>
                  </a:cubicBezTo>
                  <a:cubicBezTo>
                    <a:pt x="39" y="9"/>
                    <a:pt x="15" y="42"/>
                    <a:pt x="2" y="76"/>
                  </a:cubicBezTo>
                  <a:cubicBezTo>
                    <a:pt x="0" y="81"/>
                    <a:pt x="8" y="83"/>
                    <a:pt x="10"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847">
              <a:extLst>
                <a:ext uri="{FF2B5EF4-FFF2-40B4-BE49-F238E27FC236}">
                  <a16:creationId xmlns:a16="http://schemas.microsoft.com/office/drawing/2014/main" id="{E413F1D4-62ED-45C6-9269-AFA059648644}"/>
                </a:ext>
              </a:extLst>
            </p:cNvPr>
            <p:cNvSpPr>
              <a:spLocks/>
            </p:cNvSpPr>
            <p:nvPr/>
          </p:nvSpPr>
          <p:spPr bwMode="auto">
            <a:xfrm>
              <a:off x="144" y="2250"/>
              <a:ext cx="159" cy="348"/>
            </a:xfrm>
            <a:custGeom>
              <a:avLst/>
              <a:gdLst>
                <a:gd name="T0" fmla="*/ 61 w 66"/>
                <a:gd name="T1" fmla="*/ 139 h 146"/>
                <a:gd name="T2" fmla="*/ 23 w 66"/>
                <a:gd name="T3" fmla="*/ 2 h 146"/>
                <a:gd name="T4" fmla="*/ 16 w 66"/>
                <a:gd name="T5" fmla="*/ 4 h 146"/>
                <a:gd name="T6" fmla="*/ 55 w 66"/>
                <a:gd name="T7" fmla="*/ 143 h 146"/>
                <a:gd name="T8" fmla="*/ 59 w 66"/>
                <a:gd name="T9" fmla="*/ 136 h 146"/>
                <a:gd name="T10" fmla="*/ 24 w 66"/>
                <a:gd name="T11" fmla="*/ 6 h 146"/>
                <a:gd name="T12" fmla="*/ 17 w 66"/>
                <a:gd name="T13" fmla="*/ 8 h 146"/>
                <a:gd name="T14" fmla="*/ 53 w 66"/>
                <a:gd name="T15" fmla="*/ 139 h 146"/>
                <a:gd name="T16" fmla="*/ 61 w 66"/>
                <a:gd name="T17" fmla="*/ 13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46">
                  <a:moveTo>
                    <a:pt x="61" y="139"/>
                  </a:moveTo>
                  <a:cubicBezTo>
                    <a:pt x="66" y="91"/>
                    <a:pt x="62" y="36"/>
                    <a:pt x="23" y="2"/>
                  </a:cubicBezTo>
                  <a:cubicBezTo>
                    <a:pt x="20" y="0"/>
                    <a:pt x="17" y="1"/>
                    <a:pt x="16" y="4"/>
                  </a:cubicBezTo>
                  <a:cubicBezTo>
                    <a:pt x="0" y="49"/>
                    <a:pt x="14" y="115"/>
                    <a:pt x="55" y="143"/>
                  </a:cubicBezTo>
                  <a:cubicBezTo>
                    <a:pt x="60" y="146"/>
                    <a:pt x="64" y="138"/>
                    <a:pt x="59" y="136"/>
                  </a:cubicBezTo>
                  <a:cubicBezTo>
                    <a:pt x="21" y="110"/>
                    <a:pt x="9" y="47"/>
                    <a:pt x="24" y="6"/>
                  </a:cubicBezTo>
                  <a:cubicBezTo>
                    <a:pt x="22" y="7"/>
                    <a:pt x="19" y="7"/>
                    <a:pt x="17" y="8"/>
                  </a:cubicBezTo>
                  <a:cubicBezTo>
                    <a:pt x="54" y="41"/>
                    <a:pt x="57" y="93"/>
                    <a:pt x="53" y="139"/>
                  </a:cubicBezTo>
                  <a:cubicBezTo>
                    <a:pt x="53" y="144"/>
                    <a:pt x="61" y="144"/>
                    <a:pt x="61" y="1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848">
              <a:extLst>
                <a:ext uri="{FF2B5EF4-FFF2-40B4-BE49-F238E27FC236}">
                  <a16:creationId xmlns:a16="http://schemas.microsoft.com/office/drawing/2014/main" id="{326871CF-5B60-4AFC-8B86-4FBA2562E405}"/>
                </a:ext>
              </a:extLst>
            </p:cNvPr>
            <p:cNvSpPr>
              <a:spLocks/>
            </p:cNvSpPr>
            <p:nvPr/>
          </p:nvSpPr>
          <p:spPr bwMode="auto">
            <a:xfrm>
              <a:off x="86" y="2534"/>
              <a:ext cx="183" cy="236"/>
            </a:xfrm>
            <a:custGeom>
              <a:avLst/>
              <a:gdLst>
                <a:gd name="T0" fmla="*/ 75 w 76"/>
                <a:gd name="T1" fmla="*/ 93 h 99"/>
                <a:gd name="T2" fmla="*/ 6 w 76"/>
                <a:gd name="T3" fmla="*/ 0 h 99"/>
                <a:gd name="T4" fmla="*/ 0 w 76"/>
                <a:gd name="T5" fmla="*/ 5 h 99"/>
                <a:gd name="T6" fmla="*/ 67 w 76"/>
                <a:gd name="T7" fmla="*/ 97 h 99"/>
                <a:gd name="T8" fmla="*/ 69 w 76"/>
                <a:gd name="T9" fmla="*/ 89 h 99"/>
                <a:gd name="T10" fmla="*/ 8 w 76"/>
                <a:gd name="T11" fmla="*/ 3 h 99"/>
                <a:gd name="T12" fmla="*/ 3 w 76"/>
                <a:gd name="T13" fmla="*/ 8 h 99"/>
                <a:gd name="T14" fmla="*/ 67 w 76"/>
                <a:gd name="T15" fmla="*/ 93 h 99"/>
                <a:gd name="T16" fmla="*/ 75 w 76"/>
                <a:gd name="T17" fmla="*/ 9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99">
                  <a:moveTo>
                    <a:pt x="75" y="93"/>
                  </a:moveTo>
                  <a:cubicBezTo>
                    <a:pt x="73" y="52"/>
                    <a:pt x="49" y="9"/>
                    <a:pt x="6" y="0"/>
                  </a:cubicBezTo>
                  <a:cubicBezTo>
                    <a:pt x="2" y="0"/>
                    <a:pt x="0" y="2"/>
                    <a:pt x="0" y="5"/>
                  </a:cubicBezTo>
                  <a:cubicBezTo>
                    <a:pt x="6" y="45"/>
                    <a:pt x="23" y="89"/>
                    <a:pt x="67" y="97"/>
                  </a:cubicBezTo>
                  <a:cubicBezTo>
                    <a:pt x="72" y="98"/>
                    <a:pt x="74" y="90"/>
                    <a:pt x="69" y="89"/>
                  </a:cubicBezTo>
                  <a:cubicBezTo>
                    <a:pt x="28" y="82"/>
                    <a:pt x="14" y="40"/>
                    <a:pt x="8" y="3"/>
                  </a:cubicBezTo>
                  <a:cubicBezTo>
                    <a:pt x="7" y="5"/>
                    <a:pt x="5" y="7"/>
                    <a:pt x="3" y="8"/>
                  </a:cubicBezTo>
                  <a:cubicBezTo>
                    <a:pt x="43" y="16"/>
                    <a:pt x="65" y="56"/>
                    <a:pt x="67" y="93"/>
                  </a:cubicBezTo>
                  <a:cubicBezTo>
                    <a:pt x="67" y="99"/>
                    <a:pt x="76" y="99"/>
                    <a:pt x="75" y="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849">
              <a:extLst>
                <a:ext uri="{FF2B5EF4-FFF2-40B4-BE49-F238E27FC236}">
                  <a16:creationId xmlns:a16="http://schemas.microsoft.com/office/drawing/2014/main" id="{DF53FD63-BEAC-40C9-B685-784D6B028D4E}"/>
                </a:ext>
              </a:extLst>
            </p:cNvPr>
            <p:cNvSpPr>
              <a:spLocks/>
            </p:cNvSpPr>
            <p:nvPr/>
          </p:nvSpPr>
          <p:spPr bwMode="auto">
            <a:xfrm>
              <a:off x="34" y="2720"/>
              <a:ext cx="247" cy="231"/>
            </a:xfrm>
            <a:custGeom>
              <a:avLst/>
              <a:gdLst>
                <a:gd name="T0" fmla="*/ 101 w 103"/>
                <a:gd name="T1" fmla="*/ 90 h 97"/>
                <a:gd name="T2" fmla="*/ 6 w 103"/>
                <a:gd name="T3" fmla="*/ 1 h 97"/>
                <a:gd name="T4" fmla="*/ 1 w 103"/>
                <a:gd name="T5" fmla="*/ 6 h 97"/>
                <a:gd name="T6" fmla="*/ 97 w 103"/>
                <a:gd name="T7" fmla="*/ 95 h 97"/>
                <a:gd name="T8" fmla="*/ 97 w 103"/>
                <a:gd name="T9" fmla="*/ 87 h 97"/>
                <a:gd name="T10" fmla="*/ 9 w 103"/>
                <a:gd name="T11" fmla="*/ 4 h 97"/>
                <a:gd name="T12" fmla="*/ 4 w 103"/>
                <a:gd name="T13" fmla="*/ 9 h 97"/>
                <a:gd name="T14" fmla="*/ 93 w 103"/>
                <a:gd name="T15" fmla="*/ 92 h 97"/>
                <a:gd name="T16" fmla="*/ 101 w 103"/>
                <a:gd name="T17" fmla="*/ 9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 h="97">
                  <a:moveTo>
                    <a:pt x="101" y="90"/>
                  </a:moveTo>
                  <a:cubicBezTo>
                    <a:pt x="92" y="45"/>
                    <a:pt x="50" y="11"/>
                    <a:pt x="6" y="1"/>
                  </a:cubicBezTo>
                  <a:cubicBezTo>
                    <a:pt x="3" y="0"/>
                    <a:pt x="0" y="3"/>
                    <a:pt x="1" y="6"/>
                  </a:cubicBezTo>
                  <a:cubicBezTo>
                    <a:pt x="14" y="53"/>
                    <a:pt x="47" y="91"/>
                    <a:pt x="97" y="95"/>
                  </a:cubicBezTo>
                  <a:cubicBezTo>
                    <a:pt x="103" y="95"/>
                    <a:pt x="103" y="87"/>
                    <a:pt x="97" y="87"/>
                  </a:cubicBezTo>
                  <a:cubicBezTo>
                    <a:pt x="51" y="83"/>
                    <a:pt x="21" y="47"/>
                    <a:pt x="9" y="4"/>
                  </a:cubicBezTo>
                  <a:cubicBezTo>
                    <a:pt x="8" y="6"/>
                    <a:pt x="6" y="7"/>
                    <a:pt x="4" y="9"/>
                  </a:cubicBezTo>
                  <a:cubicBezTo>
                    <a:pt x="45" y="19"/>
                    <a:pt x="85" y="50"/>
                    <a:pt x="93" y="92"/>
                  </a:cubicBezTo>
                  <a:cubicBezTo>
                    <a:pt x="94" y="97"/>
                    <a:pt x="102" y="95"/>
                    <a:pt x="101"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850">
              <a:extLst>
                <a:ext uri="{FF2B5EF4-FFF2-40B4-BE49-F238E27FC236}">
                  <a16:creationId xmlns:a16="http://schemas.microsoft.com/office/drawing/2014/main" id="{6FB9DA95-508F-4055-AA2E-4B1229A10A92}"/>
                </a:ext>
              </a:extLst>
            </p:cNvPr>
            <p:cNvSpPr>
              <a:spLocks/>
            </p:cNvSpPr>
            <p:nvPr/>
          </p:nvSpPr>
          <p:spPr bwMode="auto">
            <a:xfrm>
              <a:off x="55" y="2975"/>
              <a:ext cx="286" cy="183"/>
            </a:xfrm>
            <a:custGeom>
              <a:avLst/>
              <a:gdLst>
                <a:gd name="T0" fmla="*/ 117 w 119"/>
                <a:gd name="T1" fmla="*/ 62 h 77"/>
                <a:gd name="T2" fmla="*/ 5 w 119"/>
                <a:gd name="T3" fmla="*/ 1 h 77"/>
                <a:gd name="T4" fmla="*/ 1 w 119"/>
                <a:gd name="T5" fmla="*/ 6 h 77"/>
                <a:gd name="T6" fmla="*/ 114 w 119"/>
                <a:gd name="T7" fmla="*/ 68 h 77"/>
                <a:gd name="T8" fmla="*/ 112 w 119"/>
                <a:gd name="T9" fmla="*/ 60 h 77"/>
                <a:gd name="T10" fmla="*/ 9 w 119"/>
                <a:gd name="T11" fmla="*/ 4 h 77"/>
                <a:gd name="T12" fmla="*/ 5 w 119"/>
                <a:gd name="T13" fmla="*/ 9 h 77"/>
                <a:gd name="T14" fmla="*/ 109 w 119"/>
                <a:gd name="T15" fmla="*/ 66 h 77"/>
                <a:gd name="T16" fmla="*/ 117 w 119"/>
                <a:gd name="T17" fmla="*/ 6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77">
                  <a:moveTo>
                    <a:pt x="117" y="62"/>
                  </a:moveTo>
                  <a:cubicBezTo>
                    <a:pt x="92" y="18"/>
                    <a:pt x="54" y="0"/>
                    <a:pt x="5" y="1"/>
                  </a:cubicBezTo>
                  <a:cubicBezTo>
                    <a:pt x="3" y="1"/>
                    <a:pt x="0" y="4"/>
                    <a:pt x="1" y="6"/>
                  </a:cubicBezTo>
                  <a:cubicBezTo>
                    <a:pt x="19" y="49"/>
                    <a:pt x="68" y="77"/>
                    <a:pt x="114" y="68"/>
                  </a:cubicBezTo>
                  <a:cubicBezTo>
                    <a:pt x="119" y="67"/>
                    <a:pt x="117" y="59"/>
                    <a:pt x="112" y="60"/>
                  </a:cubicBezTo>
                  <a:cubicBezTo>
                    <a:pt x="71" y="68"/>
                    <a:pt x="25" y="42"/>
                    <a:pt x="9" y="4"/>
                  </a:cubicBezTo>
                  <a:cubicBezTo>
                    <a:pt x="8" y="6"/>
                    <a:pt x="7" y="7"/>
                    <a:pt x="5" y="9"/>
                  </a:cubicBezTo>
                  <a:cubicBezTo>
                    <a:pt x="51" y="9"/>
                    <a:pt x="86" y="25"/>
                    <a:pt x="109" y="66"/>
                  </a:cubicBezTo>
                  <a:cubicBezTo>
                    <a:pt x="112" y="70"/>
                    <a:pt x="119" y="66"/>
                    <a:pt x="117"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851">
              <a:extLst>
                <a:ext uri="{FF2B5EF4-FFF2-40B4-BE49-F238E27FC236}">
                  <a16:creationId xmlns:a16="http://schemas.microsoft.com/office/drawing/2014/main" id="{DA32B4F2-74E4-4596-A04E-CC2D339BC197}"/>
                </a:ext>
              </a:extLst>
            </p:cNvPr>
            <p:cNvSpPr>
              <a:spLocks/>
            </p:cNvSpPr>
            <p:nvPr/>
          </p:nvSpPr>
          <p:spPr bwMode="auto">
            <a:xfrm>
              <a:off x="173" y="3175"/>
              <a:ext cx="245" cy="134"/>
            </a:xfrm>
            <a:custGeom>
              <a:avLst/>
              <a:gdLst>
                <a:gd name="T0" fmla="*/ 98 w 102"/>
                <a:gd name="T1" fmla="*/ 28 h 56"/>
                <a:gd name="T2" fmla="*/ 55 w 102"/>
                <a:gd name="T3" fmla="*/ 3 h 56"/>
                <a:gd name="T4" fmla="*/ 4 w 102"/>
                <a:gd name="T5" fmla="*/ 6 h 56"/>
                <a:gd name="T6" fmla="*/ 2 w 102"/>
                <a:gd name="T7" fmla="*/ 12 h 56"/>
                <a:gd name="T8" fmla="*/ 97 w 102"/>
                <a:gd name="T9" fmla="*/ 34 h 56"/>
                <a:gd name="T10" fmla="*/ 93 w 102"/>
                <a:gd name="T11" fmla="*/ 27 h 56"/>
                <a:gd name="T12" fmla="*/ 9 w 102"/>
                <a:gd name="T13" fmla="*/ 8 h 56"/>
                <a:gd name="T14" fmla="*/ 7 w 102"/>
                <a:gd name="T15" fmla="*/ 14 h 56"/>
                <a:gd name="T16" fmla="*/ 51 w 102"/>
                <a:gd name="T17" fmla="*/ 11 h 56"/>
                <a:gd name="T18" fmla="*/ 92 w 102"/>
                <a:gd name="T19" fmla="*/ 34 h 56"/>
                <a:gd name="T20" fmla="*/ 98 w 102"/>
                <a:gd name="T21"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 h="56">
                  <a:moveTo>
                    <a:pt x="98" y="28"/>
                  </a:moveTo>
                  <a:cubicBezTo>
                    <a:pt x="85" y="17"/>
                    <a:pt x="72" y="6"/>
                    <a:pt x="55" y="3"/>
                  </a:cubicBezTo>
                  <a:cubicBezTo>
                    <a:pt x="38" y="0"/>
                    <a:pt x="21" y="3"/>
                    <a:pt x="4" y="6"/>
                  </a:cubicBezTo>
                  <a:cubicBezTo>
                    <a:pt x="2" y="6"/>
                    <a:pt x="0" y="10"/>
                    <a:pt x="2" y="12"/>
                  </a:cubicBezTo>
                  <a:cubicBezTo>
                    <a:pt x="21" y="39"/>
                    <a:pt x="68" y="56"/>
                    <a:pt x="97" y="34"/>
                  </a:cubicBezTo>
                  <a:cubicBezTo>
                    <a:pt x="101" y="31"/>
                    <a:pt x="97" y="24"/>
                    <a:pt x="93" y="27"/>
                  </a:cubicBezTo>
                  <a:cubicBezTo>
                    <a:pt x="68" y="46"/>
                    <a:pt x="26" y="31"/>
                    <a:pt x="9" y="8"/>
                  </a:cubicBezTo>
                  <a:cubicBezTo>
                    <a:pt x="8" y="10"/>
                    <a:pt x="7" y="12"/>
                    <a:pt x="7" y="14"/>
                  </a:cubicBezTo>
                  <a:cubicBezTo>
                    <a:pt x="21" y="11"/>
                    <a:pt x="37" y="8"/>
                    <a:pt x="51" y="11"/>
                  </a:cubicBezTo>
                  <a:cubicBezTo>
                    <a:pt x="67" y="13"/>
                    <a:pt x="80" y="23"/>
                    <a:pt x="92" y="34"/>
                  </a:cubicBezTo>
                  <a:cubicBezTo>
                    <a:pt x="96" y="37"/>
                    <a:pt x="102" y="31"/>
                    <a:pt x="9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852">
              <a:extLst>
                <a:ext uri="{FF2B5EF4-FFF2-40B4-BE49-F238E27FC236}">
                  <a16:creationId xmlns:a16="http://schemas.microsoft.com/office/drawing/2014/main" id="{37334621-44FC-453A-9223-BC05FF01650F}"/>
                </a:ext>
              </a:extLst>
            </p:cNvPr>
            <p:cNvSpPr>
              <a:spLocks/>
            </p:cNvSpPr>
            <p:nvPr/>
          </p:nvSpPr>
          <p:spPr bwMode="auto">
            <a:xfrm>
              <a:off x="286" y="2422"/>
              <a:ext cx="264" cy="190"/>
            </a:xfrm>
            <a:custGeom>
              <a:avLst/>
              <a:gdLst>
                <a:gd name="T0" fmla="*/ 103 w 110"/>
                <a:gd name="T1" fmla="*/ 2 h 80"/>
                <a:gd name="T2" fmla="*/ 3 w 110"/>
                <a:gd name="T3" fmla="*/ 74 h 80"/>
                <a:gd name="T4" fmla="*/ 5 w 110"/>
                <a:gd name="T5" fmla="*/ 78 h 80"/>
                <a:gd name="T6" fmla="*/ 107 w 110"/>
                <a:gd name="T7" fmla="*/ 6 h 80"/>
                <a:gd name="T8" fmla="*/ 103 w 110"/>
                <a:gd name="T9" fmla="*/ 2 h 80"/>
              </a:gdLst>
              <a:ahLst/>
              <a:cxnLst>
                <a:cxn ang="0">
                  <a:pos x="T0" y="T1"/>
                </a:cxn>
                <a:cxn ang="0">
                  <a:pos x="T2" y="T3"/>
                </a:cxn>
                <a:cxn ang="0">
                  <a:pos x="T4" y="T5"/>
                </a:cxn>
                <a:cxn ang="0">
                  <a:pos x="T6" y="T7"/>
                </a:cxn>
                <a:cxn ang="0">
                  <a:pos x="T8" y="T9"/>
                </a:cxn>
              </a:cxnLst>
              <a:rect l="0" t="0" r="r" b="b"/>
              <a:pathLst>
                <a:path w="110" h="80">
                  <a:moveTo>
                    <a:pt x="103" y="2"/>
                  </a:moveTo>
                  <a:cubicBezTo>
                    <a:pt x="72" y="28"/>
                    <a:pt x="38" y="53"/>
                    <a:pt x="3" y="74"/>
                  </a:cubicBezTo>
                  <a:cubicBezTo>
                    <a:pt x="0" y="75"/>
                    <a:pt x="3" y="80"/>
                    <a:pt x="5" y="78"/>
                  </a:cubicBezTo>
                  <a:cubicBezTo>
                    <a:pt x="41" y="57"/>
                    <a:pt x="75" y="32"/>
                    <a:pt x="107" y="6"/>
                  </a:cubicBezTo>
                  <a:cubicBezTo>
                    <a:pt x="110" y="3"/>
                    <a:pt x="106" y="0"/>
                    <a:pt x="10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853">
              <a:extLst>
                <a:ext uri="{FF2B5EF4-FFF2-40B4-BE49-F238E27FC236}">
                  <a16:creationId xmlns:a16="http://schemas.microsoft.com/office/drawing/2014/main" id="{9954FB10-CFBC-4947-A5F7-C5569C63A630}"/>
                </a:ext>
              </a:extLst>
            </p:cNvPr>
            <p:cNvSpPr>
              <a:spLocks/>
            </p:cNvSpPr>
            <p:nvPr/>
          </p:nvSpPr>
          <p:spPr bwMode="auto">
            <a:xfrm>
              <a:off x="336" y="2105"/>
              <a:ext cx="135" cy="310"/>
            </a:xfrm>
            <a:custGeom>
              <a:avLst/>
              <a:gdLst>
                <a:gd name="T0" fmla="*/ 50 w 56"/>
                <a:gd name="T1" fmla="*/ 3 h 130"/>
                <a:gd name="T2" fmla="*/ 1 w 56"/>
                <a:gd name="T3" fmla="*/ 126 h 130"/>
                <a:gd name="T4" fmla="*/ 6 w 56"/>
                <a:gd name="T5" fmla="*/ 127 h 130"/>
                <a:gd name="T6" fmla="*/ 55 w 56"/>
                <a:gd name="T7" fmla="*/ 4 h 130"/>
                <a:gd name="T8" fmla="*/ 50 w 56"/>
                <a:gd name="T9" fmla="*/ 3 h 130"/>
              </a:gdLst>
              <a:ahLst/>
              <a:cxnLst>
                <a:cxn ang="0">
                  <a:pos x="T0" y="T1"/>
                </a:cxn>
                <a:cxn ang="0">
                  <a:pos x="T2" y="T3"/>
                </a:cxn>
                <a:cxn ang="0">
                  <a:pos x="T4" y="T5"/>
                </a:cxn>
                <a:cxn ang="0">
                  <a:pos x="T6" y="T7"/>
                </a:cxn>
                <a:cxn ang="0">
                  <a:pos x="T8" y="T9"/>
                </a:cxn>
              </a:cxnLst>
              <a:rect l="0" t="0" r="r" b="b"/>
              <a:pathLst>
                <a:path w="56" h="130">
                  <a:moveTo>
                    <a:pt x="50" y="3"/>
                  </a:moveTo>
                  <a:cubicBezTo>
                    <a:pt x="37" y="45"/>
                    <a:pt x="11" y="82"/>
                    <a:pt x="1" y="126"/>
                  </a:cubicBezTo>
                  <a:cubicBezTo>
                    <a:pt x="0" y="129"/>
                    <a:pt x="5" y="130"/>
                    <a:pt x="6" y="127"/>
                  </a:cubicBezTo>
                  <a:cubicBezTo>
                    <a:pt x="16" y="84"/>
                    <a:pt x="42" y="47"/>
                    <a:pt x="55" y="4"/>
                  </a:cubicBezTo>
                  <a:cubicBezTo>
                    <a:pt x="56" y="1"/>
                    <a:pt x="51" y="0"/>
                    <a:pt x="5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854">
              <a:extLst>
                <a:ext uri="{FF2B5EF4-FFF2-40B4-BE49-F238E27FC236}">
                  <a16:creationId xmlns:a16="http://schemas.microsoft.com/office/drawing/2014/main" id="{A85F5CB8-10A6-44B6-97E0-296ECD14ED5F}"/>
                </a:ext>
              </a:extLst>
            </p:cNvPr>
            <p:cNvSpPr>
              <a:spLocks/>
            </p:cNvSpPr>
            <p:nvPr/>
          </p:nvSpPr>
          <p:spPr bwMode="auto">
            <a:xfrm>
              <a:off x="269" y="2653"/>
              <a:ext cx="240" cy="160"/>
            </a:xfrm>
            <a:custGeom>
              <a:avLst/>
              <a:gdLst>
                <a:gd name="T0" fmla="*/ 94 w 100"/>
                <a:gd name="T1" fmla="*/ 3 h 67"/>
                <a:gd name="T2" fmla="*/ 47 w 100"/>
                <a:gd name="T3" fmla="*/ 29 h 67"/>
                <a:gd name="T4" fmla="*/ 2 w 100"/>
                <a:gd name="T5" fmla="*/ 60 h 67"/>
                <a:gd name="T6" fmla="*/ 5 w 100"/>
                <a:gd name="T7" fmla="*/ 65 h 67"/>
                <a:gd name="T8" fmla="*/ 55 w 100"/>
                <a:gd name="T9" fmla="*/ 31 h 67"/>
                <a:gd name="T10" fmla="*/ 97 w 100"/>
                <a:gd name="T11" fmla="*/ 6 h 67"/>
                <a:gd name="T12" fmla="*/ 94 w 100"/>
                <a:gd name="T13" fmla="*/ 3 h 67"/>
              </a:gdLst>
              <a:ahLst/>
              <a:cxnLst>
                <a:cxn ang="0">
                  <a:pos x="T0" y="T1"/>
                </a:cxn>
                <a:cxn ang="0">
                  <a:pos x="T2" y="T3"/>
                </a:cxn>
                <a:cxn ang="0">
                  <a:pos x="T4" y="T5"/>
                </a:cxn>
                <a:cxn ang="0">
                  <a:pos x="T6" y="T7"/>
                </a:cxn>
                <a:cxn ang="0">
                  <a:pos x="T8" y="T9"/>
                </a:cxn>
                <a:cxn ang="0">
                  <a:pos x="T10" y="T11"/>
                </a:cxn>
                <a:cxn ang="0">
                  <a:pos x="T12" y="T13"/>
                </a:cxn>
              </a:cxnLst>
              <a:rect l="0" t="0" r="r" b="b"/>
              <a:pathLst>
                <a:path w="100" h="67">
                  <a:moveTo>
                    <a:pt x="94" y="3"/>
                  </a:moveTo>
                  <a:cubicBezTo>
                    <a:pt x="80" y="15"/>
                    <a:pt x="63" y="21"/>
                    <a:pt x="47" y="29"/>
                  </a:cubicBezTo>
                  <a:cubicBezTo>
                    <a:pt x="31" y="38"/>
                    <a:pt x="17" y="49"/>
                    <a:pt x="2" y="60"/>
                  </a:cubicBezTo>
                  <a:cubicBezTo>
                    <a:pt x="0" y="62"/>
                    <a:pt x="2" y="67"/>
                    <a:pt x="5" y="65"/>
                  </a:cubicBezTo>
                  <a:cubicBezTo>
                    <a:pt x="21" y="52"/>
                    <a:pt x="37" y="40"/>
                    <a:pt x="55" y="31"/>
                  </a:cubicBezTo>
                  <a:cubicBezTo>
                    <a:pt x="70" y="24"/>
                    <a:pt x="85" y="18"/>
                    <a:pt x="97" y="6"/>
                  </a:cubicBezTo>
                  <a:cubicBezTo>
                    <a:pt x="100" y="4"/>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Freeform 855">
              <a:extLst>
                <a:ext uri="{FF2B5EF4-FFF2-40B4-BE49-F238E27FC236}">
                  <a16:creationId xmlns:a16="http://schemas.microsoft.com/office/drawing/2014/main" id="{83F9DD80-8649-4631-AF8C-A2A2FCF176BF}"/>
                </a:ext>
              </a:extLst>
            </p:cNvPr>
            <p:cNvSpPr>
              <a:spLocks/>
            </p:cNvSpPr>
            <p:nvPr/>
          </p:nvSpPr>
          <p:spPr bwMode="auto">
            <a:xfrm>
              <a:off x="291" y="2810"/>
              <a:ext cx="240" cy="196"/>
            </a:xfrm>
            <a:custGeom>
              <a:avLst/>
              <a:gdLst>
                <a:gd name="T0" fmla="*/ 94 w 100"/>
                <a:gd name="T1" fmla="*/ 3 h 82"/>
                <a:gd name="T2" fmla="*/ 47 w 100"/>
                <a:gd name="T3" fmla="*/ 42 h 82"/>
                <a:gd name="T4" fmla="*/ 2 w 100"/>
                <a:gd name="T5" fmla="*/ 76 h 82"/>
                <a:gd name="T6" fmla="*/ 6 w 100"/>
                <a:gd name="T7" fmla="*/ 80 h 82"/>
                <a:gd name="T8" fmla="*/ 98 w 100"/>
                <a:gd name="T9" fmla="*/ 5 h 82"/>
                <a:gd name="T10" fmla="*/ 94 w 100"/>
                <a:gd name="T11" fmla="*/ 3 h 82"/>
              </a:gdLst>
              <a:ahLst/>
              <a:cxnLst>
                <a:cxn ang="0">
                  <a:pos x="T0" y="T1"/>
                </a:cxn>
                <a:cxn ang="0">
                  <a:pos x="T2" y="T3"/>
                </a:cxn>
                <a:cxn ang="0">
                  <a:pos x="T4" y="T5"/>
                </a:cxn>
                <a:cxn ang="0">
                  <a:pos x="T6" y="T7"/>
                </a:cxn>
                <a:cxn ang="0">
                  <a:pos x="T8" y="T9"/>
                </a:cxn>
                <a:cxn ang="0">
                  <a:pos x="T10" y="T11"/>
                </a:cxn>
              </a:cxnLst>
              <a:rect l="0" t="0" r="r" b="b"/>
              <a:pathLst>
                <a:path w="100" h="82">
                  <a:moveTo>
                    <a:pt x="94" y="3"/>
                  </a:moveTo>
                  <a:cubicBezTo>
                    <a:pt x="81" y="19"/>
                    <a:pt x="63" y="30"/>
                    <a:pt x="47" y="42"/>
                  </a:cubicBezTo>
                  <a:cubicBezTo>
                    <a:pt x="32" y="53"/>
                    <a:pt x="17" y="64"/>
                    <a:pt x="2" y="76"/>
                  </a:cubicBezTo>
                  <a:cubicBezTo>
                    <a:pt x="0" y="78"/>
                    <a:pt x="3" y="82"/>
                    <a:pt x="6" y="80"/>
                  </a:cubicBezTo>
                  <a:cubicBezTo>
                    <a:pt x="35" y="55"/>
                    <a:pt x="75" y="36"/>
                    <a:pt x="98" y="5"/>
                  </a:cubicBezTo>
                  <a:cubicBezTo>
                    <a:pt x="100" y="2"/>
                    <a:pt x="96" y="0"/>
                    <a:pt x="9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856">
              <a:extLst>
                <a:ext uri="{FF2B5EF4-FFF2-40B4-BE49-F238E27FC236}">
                  <a16:creationId xmlns:a16="http://schemas.microsoft.com/office/drawing/2014/main" id="{79545F7E-D956-41C5-AC74-C12E4B11C90E}"/>
                </a:ext>
              </a:extLst>
            </p:cNvPr>
            <p:cNvSpPr>
              <a:spLocks/>
            </p:cNvSpPr>
            <p:nvPr/>
          </p:nvSpPr>
          <p:spPr bwMode="auto">
            <a:xfrm>
              <a:off x="370" y="3008"/>
              <a:ext cx="168" cy="172"/>
            </a:xfrm>
            <a:custGeom>
              <a:avLst/>
              <a:gdLst>
                <a:gd name="T0" fmla="*/ 64 w 70"/>
                <a:gd name="T1" fmla="*/ 3 h 72"/>
                <a:gd name="T2" fmla="*/ 2 w 70"/>
                <a:gd name="T3" fmla="*/ 66 h 72"/>
                <a:gd name="T4" fmla="*/ 6 w 70"/>
                <a:gd name="T5" fmla="*/ 70 h 72"/>
                <a:gd name="T6" fmla="*/ 68 w 70"/>
                <a:gd name="T7" fmla="*/ 6 h 72"/>
                <a:gd name="T8" fmla="*/ 64 w 70"/>
                <a:gd name="T9" fmla="*/ 3 h 72"/>
              </a:gdLst>
              <a:ahLst/>
              <a:cxnLst>
                <a:cxn ang="0">
                  <a:pos x="T0" y="T1"/>
                </a:cxn>
                <a:cxn ang="0">
                  <a:pos x="T2" y="T3"/>
                </a:cxn>
                <a:cxn ang="0">
                  <a:pos x="T4" y="T5"/>
                </a:cxn>
                <a:cxn ang="0">
                  <a:pos x="T6" y="T7"/>
                </a:cxn>
                <a:cxn ang="0">
                  <a:pos x="T8" y="T9"/>
                </a:cxn>
              </a:cxnLst>
              <a:rect l="0" t="0" r="r" b="b"/>
              <a:pathLst>
                <a:path w="70" h="72">
                  <a:moveTo>
                    <a:pt x="64" y="3"/>
                  </a:moveTo>
                  <a:cubicBezTo>
                    <a:pt x="42" y="23"/>
                    <a:pt x="24" y="46"/>
                    <a:pt x="2" y="66"/>
                  </a:cubicBezTo>
                  <a:cubicBezTo>
                    <a:pt x="0" y="68"/>
                    <a:pt x="3" y="72"/>
                    <a:pt x="6" y="70"/>
                  </a:cubicBezTo>
                  <a:cubicBezTo>
                    <a:pt x="28" y="50"/>
                    <a:pt x="46" y="26"/>
                    <a:pt x="68" y="6"/>
                  </a:cubicBezTo>
                  <a:cubicBezTo>
                    <a:pt x="70" y="4"/>
                    <a:pt x="66" y="0"/>
                    <a:pt x="6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Freeform 857">
              <a:extLst>
                <a:ext uri="{FF2B5EF4-FFF2-40B4-BE49-F238E27FC236}">
                  <a16:creationId xmlns:a16="http://schemas.microsoft.com/office/drawing/2014/main" id="{B02FC502-E831-4188-8510-D58C66BD15F6}"/>
                </a:ext>
              </a:extLst>
            </p:cNvPr>
            <p:cNvSpPr>
              <a:spLocks/>
            </p:cNvSpPr>
            <p:nvPr/>
          </p:nvSpPr>
          <p:spPr bwMode="auto">
            <a:xfrm>
              <a:off x="187" y="3194"/>
              <a:ext cx="204" cy="60"/>
            </a:xfrm>
            <a:custGeom>
              <a:avLst/>
              <a:gdLst>
                <a:gd name="T0" fmla="*/ 82 w 85"/>
                <a:gd name="T1" fmla="*/ 19 h 25"/>
                <a:gd name="T2" fmla="*/ 45 w 85"/>
                <a:gd name="T3" fmla="*/ 12 h 25"/>
                <a:gd name="T4" fmla="*/ 5 w 85"/>
                <a:gd name="T5" fmla="*/ 1 h 25"/>
                <a:gd name="T6" fmla="*/ 3 w 85"/>
                <a:gd name="T7" fmla="*/ 6 h 25"/>
                <a:gd name="T8" fmla="*/ 47 w 85"/>
                <a:gd name="T9" fmla="*/ 18 h 25"/>
                <a:gd name="T10" fmla="*/ 82 w 85"/>
                <a:gd name="T11" fmla="*/ 24 h 25"/>
                <a:gd name="T12" fmla="*/ 82 w 85"/>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85" h="25">
                  <a:moveTo>
                    <a:pt x="82" y="19"/>
                  </a:moveTo>
                  <a:cubicBezTo>
                    <a:pt x="69" y="20"/>
                    <a:pt x="57" y="16"/>
                    <a:pt x="45" y="12"/>
                  </a:cubicBezTo>
                  <a:cubicBezTo>
                    <a:pt x="31" y="8"/>
                    <a:pt x="18" y="5"/>
                    <a:pt x="5" y="1"/>
                  </a:cubicBezTo>
                  <a:cubicBezTo>
                    <a:pt x="2" y="0"/>
                    <a:pt x="0" y="5"/>
                    <a:pt x="3" y="6"/>
                  </a:cubicBezTo>
                  <a:cubicBezTo>
                    <a:pt x="18" y="10"/>
                    <a:pt x="33" y="14"/>
                    <a:pt x="47" y="18"/>
                  </a:cubicBezTo>
                  <a:cubicBezTo>
                    <a:pt x="58" y="21"/>
                    <a:pt x="70" y="25"/>
                    <a:pt x="82" y="24"/>
                  </a:cubicBezTo>
                  <a:cubicBezTo>
                    <a:pt x="85" y="24"/>
                    <a:pt x="85" y="18"/>
                    <a:pt x="82"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Freeform 858">
              <a:extLst>
                <a:ext uri="{FF2B5EF4-FFF2-40B4-BE49-F238E27FC236}">
                  <a16:creationId xmlns:a16="http://schemas.microsoft.com/office/drawing/2014/main" id="{8610B548-2577-4623-9379-20EF62B16E61}"/>
                </a:ext>
              </a:extLst>
            </p:cNvPr>
            <p:cNvSpPr>
              <a:spLocks/>
            </p:cNvSpPr>
            <p:nvPr/>
          </p:nvSpPr>
          <p:spPr bwMode="auto">
            <a:xfrm>
              <a:off x="74" y="2989"/>
              <a:ext cx="250" cy="143"/>
            </a:xfrm>
            <a:custGeom>
              <a:avLst/>
              <a:gdLst>
                <a:gd name="T0" fmla="*/ 101 w 104"/>
                <a:gd name="T1" fmla="*/ 54 h 60"/>
                <a:gd name="T2" fmla="*/ 6 w 104"/>
                <a:gd name="T3" fmla="*/ 2 h 60"/>
                <a:gd name="T4" fmla="*/ 3 w 104"/>
                <a:gd name="T5" fmla="*/ 7 h 60"/>
                <a:gd name="T6" fmla="*/ 98 w 104"/>
                <a:gd name="T7" fmla="*/ 58 h 60"/>
                <a:gd name="T8" fmla="*/ 101 w 104"/>
                <a:gd name="T9" fmla="*/ 54 h 60"/>
              </a:gdLst>
              <a:ahLst/>
              <a:cxnLst>
                <a:cxn ang="0">
                  <a:pos x="T0" y="T1"/>
                </a:cxn>
                <a:cxn ang="0">
                  <a:pos x="T2" y="T3"/>
                </a:cxn>
                <a:cxn ang="0">
                  <a:pos x="T4" y="T5"/>
                </a:cxn>
                <a:cxn ang="0">
                  <a:pos x="T6" y="T7"/>
                </a:cxn>
                <a:cxn ang="0">
                  <a:pos x="T8" y="T9"/>
                </a:cxn>
              </a:cxnLst>
              <a:rect l="0" t="0" r="r" b="b"/>
              <a:pathLst>
                <a:path w="104" h="60">
                  <a:moveTo>
                    <a:pt x="101" y="54"/>
                  </a:moveTo>
                  <a:cubicBezTo>
                    <a:pt x="68" y="39"/>
                    <a:pt x="37" y="20"/>
                    <a:pt x="6" y="2"/>
                  </a:cubicBezTo>
                  <a:cubicBezTo>
                    <a:pt x="3" y="0"/>
                    <a:pt x="0" y="5"/>
                    <a:pt x="3" y="7"/>
                  </a:cubicBezTo>
                  <a:cubicBezTo>
                    <a:pt x="34" y="25"/>
                    <a:pt x="65" y="44"/>
                    <a:pt x="98" y="58"/>
                  </a:cubicBezTo>
                  <a:cubicBezTo>
                    <a:pt x="101" y="60"/>
                    <a:pt x="104" y="55"/>
                    <a:pt x="10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Freeform 859">
              <a:extLst>
                <a:ext uri="{FF2B5EF4-FFF2-40B4-BE49-F238E27FC236}">
                  <a16:creationId xmlns:a16="http://schemas.microsoft.com/office/drawing/2014/main" id="{780E4AD7-953F-4B13-B102-83C31A6D519C}"/>
                </a:ext>
              </a:extLst>
            </p:cNvPr>
            <p:cNvSpPr>
              <a:spLocks/>
            </p:cNvSpPr>
            <p:nvPr/>
          </p:nvSpPr>
          <p:spPr bwMode="auto">
            <a:xfrm>
              <a:off x="48" y="2736"/>
              <a:ext cx="216" cy="201"/>
            </a:xfrm>
            <a:custGeom>
              <a:avLst/>
              <a:gdLst>
                <a:gd name="T0" fmla="*/ 3 w 90"/>
                <a:gd name="T1" fmla="*/ 6 h 84"/>
                <a:gd name="T2" fmla="*/ 40 w 90"/>
                <a:gd name="T3" fmla="*/ 44 h 84"/>
                <a:gd name="T4" fmla="*/ 83 w 90"/>
                <a:gd name="T5" fmla="*/ 82 h 84"/>
                <a:gd name="T6" fmla="*/ 87 w 90"/>
                <a:gd name="T7" fmla="*/ 78 h 84"/>
                <a:gd name="T8" fmla="*/ 44 w 90"/>
                <a:gd name="T9" fmla="*/ 40 h 84"/>
                <a:gd name="T10" fmla="*/ 6 w 90"/>
                <a:gd name="T11" fmla="*/ 2 h 84"/>
                <a:gd name="T12" fmla="*/ 3 w 90"/>
                <a:gd name="T13" fmla="*/ 6 h 84"/>
              </a:gdLst>
              <a:ahLst/>
              <a:cxnLst>
                <a:cxn ang="0">
                  <a:pos x="T0" y="T1"/>
                </a:cxn>
                <a:cxn ang="0">
                  <a:pos x="T2" y="T3"/>
                </a:cxn>
                <a:cxn ang="0">
                  <a:pos x="T4" y="T5"/>
                </a:cxn>
                <a:cxn ang="0">
                  <a:pos x="T6" y="T7"/>
                </a:cxn>
                <a:cxn ang="0">
                  <a:pos x="T8" y="T9"/>
                </a:cxn>
                <a:cxn ang="0">
                  <a:pos x="T10" y="T11"/>
                </a:cxn>
                <a:cxn ang="0">
                  <a:pos x="T12" y="T13"/>
                </a:cxn>
              </a:cxnLst>
              <a:rect l="0" t="0" r="r" b="b"/>
              <a:pathLst>
                <a:path w="90" h="84">
                  <a:moveTo>
                    <a:pt x="3" y="6"/>
                  </a:moveTo>
                  <a:cubicBezTo>
                    <a:pt x="17" y="17"/>
                    <a:pt x="28" y="31"/>
                    <a:pt x="40" y="44"/>
                  </a:cubicBezTo>
                  <a:cubicBezTo>
                    <a:pt x="53" y="58"/>
                    <a:pt x="68" y="70"/>
                    <a:pt x="83" y="82"/>
                  </a:cubicBezTo>
                  <a:cubicBezTo>
                    <a:pt x="86" y="84"/>
                    <a:pt x="90" y="80"/>
                    <a:pt x="87" y="78"/>
                  </a:cubicBezTo>
                  <a:cubicBezTo>
                    <a:pt x="72" y="66"/>
                    <a:pt x="57" y="55"/>
                    <a:pt x="44" y="40"/>
                  </a:cubicBezTo>
                  <a:cubicBezTo>
                    <a:pt x="31" y="27"/>
                    <a:pt x="20" y="14"/>
                    <a:pt x="6" y="2"/>
                  </a:cubicBezTo>
                  <a:cubicBezTo>
                    <a:pt x="4" y="0"/>
                    <a:pt x="0" y="4"/>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 name="Freeform 860">
              <a:extLst>
                <a:ext uri="{FF2B5EF4-FFF2-40B4-BE49-F238E27FC236}">
                  <a16:creationId xmlns:a16="http://schemas.microsoft.com/office/drawing/2014/main" id="{379E88FB-43EE-41B9-A4E9-53C9F9FA2B9F}"/>
                </a:ext>
              </a:extLst>
            </p:cNvPr>
            <p:cNvSpPr>
              <a:spLocks/>
            </p:cNvSpPr>
            <p:nvPr/>
          </p:nvSpPr>
          <p:spPr bwMode="auto">
            <a:xfrm>
              <a:off x="103" y="2546"/>
              <a:ext cx="161" cy="214"/>
            </a:xfrm>
            <a:custGeom>
              <a:avLst/>
              <a:gdLst>
                <a:gd name="T0" fmla="*/ 2 w 67"/>
                <a:gd name="T1" fmla="*/ 6 h 90"/>
                <a:gd name="T2" fmla="*/ 61 w 67"/>
                <a:gd name="T3" fmla="*/ 87 h 90"/>
                <a:gd name="T4" fmla="*/ 65 w 67"/>
                <a:gd name="T5" fmla="*/ 84 h 90"/>
                <a:gd name="T6" fmla="*/ 6 w 67"/>
                <a:gd name="T7" fmla="*/ 3 h 90"/>
                <a:gd name="T8" fmla="*/ 2 w 67"/>
                <a:gd name="T9" fmla="*/ 6 h 90"/>
              </a:gdLst>
              <a:ahLst/>
              <a:cxnLst>
                <a:cxn ang="0">
                  <a:pos x="T0" y="T1"/>
                </a:cxn>
                <a:cxn ang="0">
                  <a:pos x="T2" y="T3"/>
                </a:cxn>
                <a:cxn ang="0">
                  <a:pos x="T4" y="T5"/>
                </a:cxn>
                <a:cxn ang="0">
                  <a:pos x="T6" y="T7"/>
                </a:cxn>
                <a:cxn ang="0">
                  <a:pos x="T8" y="T9"/>
                </a:cxn>
              </a:cxnLst>
              <a:rect l="0" t="0" r="r" b="b"/>
              <a:pathLst>
                <a:path w="67" h="90">
                  <a:moveTo>
                    <a:pt x="2" y="6"/>
                  </a:moveTo>
                  <a:cubicBezTo>
                    <a:pt x="16" y="37"/>
                    <a:pt x="42" y="59"/>
                    <a:pt x="61" y="87"/>
                  </a:cubicBezTo>
                  <a:cubicBezTo>
                    <a:pt x="62" y="90"/>
                    <a:pt x="67" y="87"/>
                    <a:pt x="65" y="84"/>
                  </a:cubicBezTo>
                  <a:cubicBezTo>
                    <a:pt x="46" y="57"/>
                    <a:pt x="21" y="34"/>
                    <a:pt x="6" y="3"/>
                  </a:cubicBezTo>
                  <a:cubicBezTo>
                    <a:pt x="5" y="0"/>
                    <a:pt x="0" y="3"/>
                    <a:pt x="2"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Freeform 861">
              <a:extLst>
                <a:ext uri="{FF2B5EF4-FFF2-40B4-BE49-F238E27FC236}">
                  <a16:creationId xmlns:a16="http://schemas.microsoft.com/office/drawing/2014/main" id="{77C03935-EA6C-4EE1-B6E1-CE27773B70A4}"/>
                </a:ext>
              </a:extLst>
            </p:cNvPr>
            <p:cNvSpPr>
              <a:spLocks/>
            </p:cNvSpPr>
            <p:nvPr/>
          </p:nvSpPr>
          <p:spPr bwMode="auto">
            <a:xfrm>
              <a:off x="190" y="2272"/>
              <a:ext cx="89" cy="307"/>
            </a:xfrm>
            <a:custGeom>
              <a:avLst/>
              <a:gdLst>
                <a:gd name="T0" fmla="*/ 1 w 37"/>
                <a:gd name="T1" fmla="*/ 4 h 129"/>
                <a:gd name="T2" fmla="*/ 19 w 37"/>
                <a:gd name="T3" fmla="*/ 67 h 129"/>
                <a:gd name="T4" fmla="*/ 31 w 37"/>
                <a:gd name="T5" fmla="*/ 126 h 129"/>
                <a:gd name="T6" fmla="*/ 36 w 37"/>
                <a:gd name="T7" fmla="*/ 125 h 129"/>
                <a:gd name="T8" fmla="*/ 24 w 37"/>
                <a:gd name="T9" fmla="*/ 65 h 129"/>
                <a:gd name="T10" fmla="*/ 6 w 37"/>
                <a:gd name="T11" fmla="*/ 3 h 129"/>
                <a:gd name="T12" fmla="*/ 1 w 37"/>
                <a:gd name="T13" fmla="*/ 4 h 129"/>
              </a:gdLst>
              <a:ahLst/>
              <a:cxnLst>
                <a:cxn ang="0">
                  <a:pos x="T0" y="T1"/>
                </a:cxn>
                <a:cxn ang="0">
                  <a:pos x="T2" y="T3"/>
                </a:cxn>
                <a:cxn ang="0">
                  <a:pos x="T4" y="T5"/>
                </a:cxn>
                <a:cxn ang="0">
                  <a:pos x="T6" y="T7"/>
                </a:cxn>
                <a:cxn ang="0">
                  <a:pos x="T8" y="T9"/>
                </a:cxn>
                <a:cxn ang="0">
                  <a:pos x="T10" y="T11"/>
                </a:cxn>
                <a:cxn ang="0">
                  <a:pos x="T12" y="T13"/>
                </a:cxn>
              </a:cxnLst>
              <a:rect l="0" t="0" r="r" b="b"/>
              <a:pathLst>
                <a:path w="37" h="129">
                  <a:moveTo>
                    <a:pt x="1" y="4"/>
                  </a:moveTo>
                  <a:cubicBezTo>
                    <a:pt x="5" y="26"/>
                    <a:pt x="14" y="46"/>
                    <a:pt x="19" y="67"/>
                  </a:cubicBezTo>
                  <a:cubicBezTo>
                    <a:pt x="23" y="87"/>
                    <a:pt x="24" y="107"/>
                    <a:pt x="31" y="126"/>
                  </a:cubicBezTo>
                  <a:cubicBezTo>
                    <a:pt x="32" y="129"/>
                    <a:pt x="37" y="128"/>
                    <a:pt x="36" y="125"/>
                  </a:cubicBezTo>
                  <a:cubicBezTo>
                    <a:pt x="29" y="106"/>
                    <a:pt x="28" y="85"/>
                    <a:pt x="24" y="65"/>
                  </a:cubicBezTo>
                  <a:cubicBezTo>
                    <a:pt x="19" y="44"/>
                    <a:pt x="10" y="24"/>
                    <a:pt x="6" y="3"/>
                  </a:cubicBezTo>
                  <a:cubicBezTo>
                    <a:pt x="5" y="0"/>
                    <a:pt x="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67" name="Freeform 865">
            <a:extLst>
              <a:ext uri="{FF2B5EF4-FFF2-40B4-BE49-F238E27FC236}">
                <a16:creationId xmlns:a16="http://schemas.microsoft.com/office/drawing/2014/main" id="{0CE2F557-3367-403A-83A1-62DF60B78209}"/>
              </a:ext>
            </a:extLst>
          </p:cNvPr>
          <p:cNvSpPr>
            <a:spLocks/>
          </p:cNvSpPr>
          <p:nvPr/>
        </p:nvSpPr>
        <p:spPr bwMode="auto">
          <a:xfrm>
            <a:off x="6596063" y="2034382"/>
            <a:ext cx="436563" cy="430213"/>
          </a:xfrm>
          <a:custGeom>
            <a:avLst/>
            <a:gdLst>
              <a:gd name="T0" fmla="*/ 51 w 116"/>
              <a:gd name="T1" fmla="*/ 106 h 114"/>
              <a:gd name="T2" fmla="*/ 44 w 116"/>
              <a:gd name="T3" fmla="*/ 5 h 114"/>
              <a:gd name="T4" fmla="*/ 37 w 116"/>
              <a:gd name="T5" fmla="*/ 8 h 114"/>
              <a:gd name="T6" fmla="*/ 106 w 116"/>
              <a:gd name="T7" fmla="*/ 83 h 114"/>
              <a:gd name="T8" fmla="*/ 111 w 116"/>
              <a:gd name="T9" fmla="*/ 77 h 114"/>
              <a:gd name="T10" fmla="*/ 7 w 116"/>
              <a:gd name="T11" fmla="*/ 58 h 114"/>
              <a:gd name="T12" fmla="*/ 8 w 116"/>
              <a:gd name="T13" fmla="*/ 66 h 114"/>
              <a:gd name="T14" fmla="*/ 106 w 116"/>
              <a:gd name="T15" fmla="*/ 22 h 114"/>
              <a:gd name="T16" fmla="*/ 100 w 116"/>
              <a:gd name="T17" fmla="*/ 16 h 114"/>
              <a:gd name="T18" fmla="*/ 43 w 116"/>
              <a:gd name="T19" fmla="*/ 105 h 114"/>
              <a:gd name="T20" fmla="*/ 50 w 116"/>
              <a:gd name="T21" fmla="*/ 109 h 114"/>
              <a:gd name="T22" fmla="*/ 107 w 116"/>
              <a:gd name="T23" fmla="*/ 21 h 114"/>
              <a:gd name="T24" fmla="*/ 102 w 116"/>
              <a:gd name="T25" fmla="*/ 15 h 114"/>
              <a:gd name="T26" fmla="*/ 4 w 116"/>
              <a:gd name="T27" fmla="*/ 58 h 114"/>
              <a:gd name="T28" fmla="*/ 5 w 116"/>
              <a:gd name="T29" fmla="*/ 66 h 114"/>
              <a:gd name="T30" fmla="*/ 109 w 116"/>
              <a:gd name="T31" fmla="*/ 85 h 114"/>
              <a:gd name="T32" fmla="*/ 113 w 116"/>
              <a:gd name="T33" fmla="*/ 79 h 114"/>
              <a:gd name="T34" fmla="*/ 43 w 116"/>
              <a:gd name="T35" fmla="*/ 2 h 114"/>
              <a:gd name="T36" fmla="*/ 36 w 116"/>
              <a:gd name="T37" fmla="*/ 5 h 114"/>
              <a:gd name="T38" fmla="*/ 43 w 116"/>
              <a:gd name="T39" fmla="*/ 108 h 114"/>
              <a:gd name="T40" fmla="*/ 51 w 116"/>
              <a:gd name="T41" fmla="*/ 10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114">
                <a:moveTo>
                  <a:pt x="51" y="106"/>
                </a:moveTo>
                <a:cubicBezTo>
                  <a:pt x="44" y="73"/>
                  <a:pt x="48" y="39"/>
                  <a:pt x="44" y="5"/>
                </a:cubicBezTo>
                <a:cubicBezTo>
                  <a:pt x="42" y="6"/>
                  <a:pt x="39" y="7"/>
                  <a:pt x="37" y="8"/>
                </a:cubicBezTo>
                <a:cubicBezTo>
                  <a:pt x="60" y="33"/>
                  <a:pt x="87" y="55"/>
                  <a:pt x="106" y="83"/>
                </a:cubicBezTo>
                <a:cubicBezTo>
                  <a:pt x="108" y="81"/>
                  <a:pt x="109" y="79"/>
                  <a:pt x="111" y="77"/>
                </a:cubicBezTo>
                <a:cubicBezTo>
                  <a:pt x="76" y="71"/>
                  <a:pt x="41" y="65"/>
                  <a:pt x="7" y="58"/>
                </a:cubicBezTo>
                <a:cubicBezTo>
                  <a:pt x="7" y="61"/>
                  <a:pt x="8" y="63"/>
                  <a:pt x="8" y="66"/>
                </a:cubicBezTo>
                <a:cubicBezTo>
                  <a:pt x="41" y="51"/>
                  <a:pt x="73" y="37"/>
                  <a:pt x="106" y="22"/>
                </a:cubicBezTo>
                <a:cubicBezTo>
                  <a:pt x="104" y="20"/>
                  <a:pt x="102" y="18"/>
                  <a:pt x="100" y="16"/>
                </a:cubicBezTo>
                <a:cubicBezTo>
                  <a:pt x="81" y="46"/>
                  <a:pt x="62" y="75"/>
                  <a:pt x="43" y="105"/>
                </a:cubicBezTo>
                <a:cubicBezTo>
                  <a:pt x="40" y="110"/>
                  <a:pt x="47" y="114"/>
                  <a:pt x="50" y="109"/>
                </a:cubicBezTo>
                <a:cubicBezTo>
                  <a:pt x="69" y="80"/>
                  <a:pt x="88" y="50"/>
                  <a:pt x="107" y="21"/>
                </a:cubicBezTo>
                <a:cubicBezTo>
                  <a:pt x="110" y="17"/>
                  <a:pt x="105" y="13"/>
                  <a:pt x="102" y="15"/>
                </a:cubicBezTo>
                <a:cubicBezTo>
                  <a:pt x="69" y="29"/>
                  <a:pt x="36" y="44"/>
                  <a:pt x="4" y="58"/>
                </a:cubicBezTo>
                <a:cubicBezTo>
                  <a:pt x="0" y="60"/>
                  <a:pt x="1" y="65"/>
                  <a:pt x="5" y="66"/>
                </a:cubicBezTo>
                <a:cubicBezTo>
                  <a:pt x="39" y="73"/>
                  <a:pt x="74" y="79"/>
                  <a:pt x="109" y="85"/>
                </a:cubicBezTo>
                <a:cubicBezTo>
                  <a:pt x="112" y="86"/>
                  <a:pt x="116" y="82"/>
                  <a:pt x="113" y="79"/>
                </a:cubicBezTo>
                <a:cubicBezTo>
                  <a:pt x="93" y="50"/>
                  <a:pt x="67" y="27"/>
                  <a:pt x="43" y="2"/>
                </a:cubicBezTo>
                <a:cubicBezTo>
                  <a:pt x="41" y="0"/>
                  <a:pt x="35" y="1"/>
                  <a:pt x="36" y="5"/>
                </a:cubicBezTo>
                <a:cubicBezTo>
                  <a:pt x="39" y="39"/>
                  <a:pt x="36" y="74"/>
                  <a:pt x="43" y="108"/>
                </a:cubicBezTo>
                <a:cubicBezTo>
                  <a:pt x="44" y="114"/>
                  <a:pt x="52" y="111"/>
                  <a:pt x="51" y="106"/>
                </a:cubicBezTo>
                <a:close/>
              </a:path>
            </a:pathLst>
          </a:custGeom>
          <a:solidFill>
            <a:srgbClr val="DDC43D"/>
          </a:solidFill>
          <a:ln>
            <a:noFill/>
          </a:ln>
        </p:spPr>
        <p:txBody>
          <a:bodyPr vert="horz" wrap="square" lIns="91440" tIns="45720" rIns="91440" bIns="45720" numCol="1" anchor="t" anchorCtr="0" compatLnSpc="1">
            <a:prstTxWarp prst="textNoShape">
              <a:avLst/>
            </a:prstTxWarp>
          </a:bodyPr>
          <a:lstStyle/>
          <a:p>
            <a:endParaRPr lang="en-US"/>
          </a:p>
        </p:txBody>
      </p:sp>
      <p:sp>
        <p:nvSpPr>
          <p:cNvPr id="968" name="Freeform 866">
            <a:extLst>
              <a:ext uri="{FF2B5EF4-FFF2-40B4-BE49-F238E27FC236}">
                <a16:creationId xmlns:a16="http://schemas.microsoft.com/office/drawing/2014/main" id="{620B8C13-EFD6-4A8E-8883-03DED59C59EB}"/>
              </a:ext>
            </a:extLst>
          </p:cNvPr>
          <p:cNvSpPr>
            <a:spLocks/>
          </p:cNvSpPr>
          <p:nvPr/>
        </p:nvSpPr>
        <p:spPr bwMode="auto">
          <a:xfrm>
            <a:off x="8339402" y="1742470"/>
            <a:ext cx="433388" cy="452438"/>
          </a:xfrm>
          <a:custGeom>
            <a:avLst/>
            <a:gdLst>
              <a:gd name="T0" fmla="*/ 20 w 115"/>
              <a:gd name="T1" fmla="*/ 112 h 120"/>
              <a:gd name="T2" fmla="*/ 62 w 115"/>
              <a:gd name="T3" fmla="*/ 8 h 120"/>
              <a:gd name="T4" fmla="*/ 55 w 115"/>
              <a:gd name="T5" fmla="*/ 7 h 120"/>
              <a:gd name="T6" fmla="*/ 89 w 115"/>
              <a:gd name="T7" fmla="*/ 115 h 120"/>
              <a:gd name="T8" fmla="*/ 96 w 115"/>
              <a:gd name="T9" fmla="*/ 111 h 120"/>
              <a:gd name="T10" fmla="*/ 8 w 115"/>
              <a:gd name="T11" fmla="*/ 41 h 120"/>
              <a:gd name="T12" fmla="*/ 5 w 115"/>
              <a:gd name="T13" fmla="*/ 48 h 120"/>
              <a:gd name="T14" fmla="*/ 109 w 115"/>
              <a:gd name="T15" fmla="*/ 53 h 120"/>
              <a:gd name="T16" fmla="*/ 107 w 115"/>
              <a:gd name="T17" fmla="*/ 46 h 120"/>
              <a:gd name="T18" fmla="*/ 13 w 115"/>
              <a:gd name="T19" fmla="*/ 107 h 120"/>
              <a:gd name="T20" fmla="*/ 18 w 115"/>
              <a:gd name="T21" fmla="*/ 114 h 120"/>
              <a:gd name="T22" fmla="*/ 111 w 115"/>
              <a:gd name="T23" fmla="*/ 53 h 120"/>
              <a:gd name="T24" fmla="*/ 109 w 115"/>
              <a:gd name="T25" fmla="*/ 45 h 120"/>
              <a:gd name="T26" fmla="*/ 5 w 115"/>
              <a:gd name="T27" fmla="*/ 40 h 120"/>
              <a:gd name="T28" fmla="*/ 3 w 115"/>
              <a:gd name="T29" fmla="*/ 47 h 120"/>
              <a:gd name="T30" fmla="*/ 90 w 115"/>
              <a:gd name="T31" fmla="*/ 117 h 120"/>
              <a:gd name="T32" fmla="*/ 97 w 115"/>
              <a:gd name="T33" fmla="*/ 113 h 120"/>
              <a:gd name="T34" fmla="*/ 63 w 115"/>
              <a:gd name="T35" fmla="*/ 4 h 120"/>
              <a:gd name="T36" fmla="*/ 55 w 115"/>
              <a:gd name="T37" fmla="*/ 3 h 120"/>
              <a:gd name="T38" fmla="*/ 11 w 115"/>
              <a:gd name="T39" fmla="*/ 109 h 120"/>
              <a:gd name="T40" fmla="*/ 20 w 115"/>
              <a:gd name="T41" fmla="*/ 11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5" h="120">
                <a:moveTo>
                  <a:pt x="20" y="112"/>
                </a:moveTo>
                <a:cubicBezTo>
                  <a:pt x="33" y="77"/>
                  <a:pt x="47" y="42"/>
                  <a:pt x="62" y="8"/>
                </a:cubicBezTo>
                <a:cubicBezTo>
                  <a:pt x="60" y="7"/>
                  <a:pt x="57" y="7"/>
                  <a:pt x="55" y="7"/>
                </a:cubicBezTo>
                <a:cubicBezTo>
                  <a:pt x="66" y="43"/>
                  <a:pt x="77" y="79"/>
                  <a:pt x="89" y="115"/>
                </a:cubicBezTo>
                <a:cubicBezTo>
                  <a:pt x="91" y="114"/>
                  <a:pt x="93" y="113"/>
                  <a:pt x="96" y="111"/>
                </a:cubicBezTo>
                <a:cubicBezTo>
                  <a:pt x="67" y="88"/>
                  <a:pt x="38" y="64"/>
                  <a:pt x="8" y="41"/>
                </a:cubicBezTo>
                <a:cubicBezTo>
                  <a:pt x="7" y="43"/>
                  <a:pt x="6" y="46"/>
                  <a:pt x="5" y="48"/>
                </a:cubicBezTo>
                <a:cubicBezTo>
                  <a:pt x="40" y="50"/>
                  <a:pt x="75" y="52"/>
                  <a:pt x="109" y="53"/>
                </a:cubicBezTo>
                <a:cubicBezTo>
                  <a:pt x="109" y="51"/>
                  <a:pt x="108" y="48"/>
                  <a:pt x="107" y="46"/>
                </a:cubicBezTo>
                <a:cubicBezTo>
                  <a:pt x="76" y="66"/>
                  <a:pt x="45" y="86"/>
                  <a:pt x="13" y="107"/>
                </a:cubicBezTo>
                <a:cubicBezTo>
                  <a:pt x="9" y="110"/>
                  <a:pt x="13" y="117"/>
                  <a:pt x="18" y="114"/>
                </a:cubicBezTo>
                <a:cubicBezTo>
                  <a:pt x="49" y="94"/>
                  <a:pt x="80" y="73"/>
                  <a:pt x="111" y="53"/>
                </a:cubicBezTo>
                <a:cubicBezTo>
                  <a:pt x="115" y="50"/>
                  <a:pt x="113" y="45"/>
                  <a:pt x="109" y="45"/>
                </a:cubicBezTo>
                <a:cubicBezTo>
                  <a:pt x="75" y="43"/>
                  <a:pt x="40" y="42"/>
                  <a:pt x="5" y="40"/>
                </a:cubicBezTo>
                <a:cubicBezTo>
                  <a:pt x="2" y="40"/>
                  <a:pt x="0" y="45"/>
                  <a:pt x="3" y="47"/>
                </a:cubicBezTo>
                <a:cubicBezTo>
                  <a:pt x="32" y="70"/>
                  <a:pt x="61" y="94"/>
                  <a:pt x="90" y="117"/>
                </a:cubicBezTo>
                <a:cubicBezTo>
                  <a:pt x="93" y="120"/>
                  <a:pt x="98" y="117"/>
                  <a:pt x="97" y="113"/>
                </a:cubicBezTo>
                <a:cubicBezTo>
                  <a:pt x="85" y="77"/>
                  <a:pt x="74" y="41"/>
                  <a:pt x="63" y="4"/>
                </a:cubicBezTo>
                <a:cubicBezTo>
                  <a:pt x="62" y="1"/>
                  <a:pt x="57" y="0"/>
                  <a:pt x="55" y="3"/>
                </a:cubicBezTo>
                <a:cubicBezTo>
                  <a:pt x="40" y="38"/>
                  <a:pt x="26" y="74"/>
                  <a:pt x="11" y="109"/>
                </a:cubicBezTo>
                <a:cubicBezTo>
                  <a:pt x="10" y="114"/>
                  <a:pt x="18" y="116"/>
                  <a:pt x="20" y="112"/>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69" name="Freeform 867">
            <a:extLst>
              <a:ext uri="{FF2B5EF4-FFF2-40B4-BE49-F238E27FC236}">
                <a16:creationId xmlns:a16="http://schemas.microsoft.com/office/drawing/2014/main" id="{7CDA3F92-DD76-435E-A06F-0390C4E4CA68}"/>
              </a:ext>
            </a:extLst>
          </p:cNvPr>
          <p:cNvSpPr>
            <a:spLocks/>
          </p:cNvSpPr>
          <p:nvPr/>
        </p:nvSpPr>
        <p:spPr bwMode="auto">
          <a:xfrm>
            <a:off x="728477" y="175232"/>
            <a:ext cx="357188" cy="361950"/>
          </a:xfrm>
          <a:custGeom>
            <a:avLst/>
            <a:gdLst>
              <a:gd name="T0" fmla="*/ 11 w 95"/>
              <a:gd name="T1" fmla="*/ 78 h 96"/>
              <a:gd name="T2" fmla="*/ 60 w 95"/>
              <a:gd name="T3" fmla="*/ 7 h 96"/>
              <a:gd name="T4" fmla="*/ 52 w 95"/>
              <a:gd name="T5" fmla="*/ 5 h 96"/>
              <a:gd name="T6" fmla="*/ 59 w 95"/>
              <a:gd name="T7" fmla="*/ 90 h 96"/>
              <a:gd name="T8" fmla="*/ 66 w 95"/>
              <a:gd name="T9" fmla="*/ 87 h 96"/>
              <a:gd name="T10" fmla="*/ 11 w 95"/>
              <a:gd name="T11" fmla="*/ 26 h 96"/>
              <a:gd name="T12" fmla="*/ 7 w 95"/>
              <a:gd name="T13" fmla="*/ 32 h 96"/>
              <a:gd name="T14" fmla="*/ 89 w 95"/>
              <a:gd name="T15" fmla="*/ 51 h 96"/>
              <a:gd name="T16" fmla="*/ 89 w 95"/>
              <a:gd name="T17" fmla="*/ 43 h 96"/>
              <a:gd name="T18" fmla="*/ 6 w 95"/>
              <a:gd name="T19" fmla="*/ 72 h 96"/>
              <a:gd name="T20" fmla="*/ 8 w 95"/>
              <a:gd name="T21" fmla="*/ 80 h 96"/>
              <a:gd name="T22" fmla="*/ 91 w 95"/>
              <a:gd name="T23" fmla="*/ 51 h 96"/>
              <a:gd name="T24" fmla="*/ 91 w 95"/>
              <a:gd name="T25" fmla="*/ 43 h 96"/>
              <a:gd name="T26" fmla="*/ 10 w 95"/>
              <a:gd name="T27" fmla="*/ 24 h 96"/>
              <a:gd name="T28" fmla="*/ 5 w 95"/>
              <a:gd name="T29" fmla="*/ 31 h 96"/>
              <a:gd name="T30" fmla="*/ 61 w 95"/>
              <a:gd name="T31" fmla="*/ 93 h 96"/>
              <a:gd name="T32" fmla="*/ 68 w 95"/>
              <a:gd name="T33" fmla="*/ 90 h 96"/>
              <a:gd name="T34" fmla="*/ 61 w 95"/>
              <a:gd name="T35" fmla="*/ 5 h 96"/>
              <a:gd name="T36" fmla="*/ 53 w 95"/>
              <a:gd name="T37" fmla="*/ 3 h 96"/>
              <a:gd name="T38" fmla="*/ 3 w 95"/>
              <a:gd name="T39" fmla="*/ 74 h 96"/>
              <a:gd name="T40" fmla="*/ 11 w 95"/>
              <a:gd name="T41" fmla="*/ 7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96">
                <a:moveTo>
                  <a:pt x="11" y="78"/>
                </a:moveTo>
                <a:cubicBezTo>
                  <a:pt x="28" y="56"/>
                  <a:pt x="45" y="32"/>
                  <a:pt x="60" y="7"/>
                </a:cubicBezTo>
                <a:cubicBezTo>
                  <a:pt x="57" y="7"/>
                  <a:pt x="55" y="6"/>
                  <a:pt x="52" y="5"/>
                </a:cubicBezTo>
                <a:cubicBezTo>
                  <a:pt x="55" y="34"/>
                  <a:pt x="57" y="62"/>
                  <a:pt x="59" y="90"/>
                </a:cubicBezTo>
                <a:cubicBezTo>
                  <a:pt x="62" y="89"/>
                  <a:pt x="64" y="88"/>
                  <a:pt x="66" y="87"/>
                </a:cubicBezTo>
                <a:cubicBezTo>
                  <a:pt x="48" y="67"/>
                  <a:pt x="30" y="46"/>
                  <a:pt x="11" y="26"/>
                </a:cubicBezTo>
                <a:cubicBezTo>
                  <a:pt x="10" y="28"/>
                  <a:pt x="9" y="30"/>
                  <a:pt x="7" y="32"/>
                </a:cubicBezTo>
                <a:cubicBezTo>
                  <a:pt x="34" y="39"/>
                  <a:pt x="62" y="45"/>
                  <a:pt x="89" y="51"/>
                </a:cubicBezTo>
                <a:cubicBezTo>
                  <a:pt x="89" y="49"/>
                  <a:pt x="89" y="46"/>
                  <a:pt x="89" y="43"/>
                </a:cubicBezTo>
                <a:cubicBezTo>
                  <a:pt x="61" y="53"/>
                  <a:pt x="34" y="63"/>
                  <a:pt x="6" y="72"/>
                </a:cubicBezTo>
                <a:cubicBezTo>
                  <a:pt x="1" y="74"/>
                  <a:pt x="3" y="82"/>
                  <a:pt x="8" y="80"/>
                </a:cubicBezTo>
                <a:cubicBezTo>
                  <a:pt x="36" y="71"/>
                  <a:pt x="63" y="61"/>
                  <a:pt x="91" y="51"/>
                </a:cubicBezTo>
                <a:cubicBezTo>
                  <a:pt x="95" y="50"/>
                  <a:pt x="95" y="44"/>
                  <a:pt x="91" y="43"/>
                </a:cubicBezTo>
                <a:cubicBezTo>
                  <a:pt x="64" y="37"/>
                  <a:pt x="37" y="31"/>
                  <a:pt x="10" y="24"/>
                </a:cubicBezTo>
                <a:cubicBezTo>
                  <a:pt x="5" y="23"/>
                  <a:pt x="3" y="28"/>
                  <a:pt x="5" y="31"/>
                </a:cubicBezTo>
                <a:cubicBezTo>
                  <a:pt x="24" y="52"/>
                  <a:pt x="42" y="73"/>
                  <a:pt x="61" y="93"/>
                </a:cubicBezTo>
                <a:cubicBezTo>
                  <a:pt x="63" y="96"/>
                  <a:pt x="68" y="94"/>
                  <a:pt x="68" y="90"/>
                </a:cubicBezTo>
                <a:cubicBezTo>
                  <a:pt x="65" y="62"/>
                  <a:pt x="63" y="34"/>
                  <a:pt x="61" y="5"/>
                </a:cubicBezTo>
                <a:cubicBezTo>
                  <a:pt x="60" y="1"/>
                  <a:pt x="55" y="0"/>
                  <a:pt x="53" y="3"/>
                </a:cubicBezTo>
                <a:cubicBezTo>
                  <a:pt x="37" y="28"/>
                  <a:pt x="21" y="51"/>
                  <a:pt x="3" y="74"/>
                </a:cubicBezTo>
                <a:cubicBezTo>
                  <a:pt x="0" y="78"/>
                  <a:pt x="7" y="83"/>
                  <a:pt x="11" y="78"/>
                </a:cubicBezTo>
                <a:close/>
              </a:path>
            </a:pathLst>
          </a:custGeom>
          <a:solidFill>
            <a:srgbClr val="F55C5E"/>
          </a:solidFill>
          <a:ln>
            <a:noFill/>
          </a:ln>
        </p:spPr>
        <p:txBody>
          <a:bodyPr vert="horz" wrap="square" lIns="91440" tIns="45720" rIns="91440" bIns="45720" numCol="1" anchor="t" anchorCtr="0" compatLnSpc="1">
            <a:prstTxWarp prst="textNoShape">
              <a:avLst/>
            </a:prstTxWarp>
          </a:bodyPr>
          <a:lstStyle/>
          <a:p>
            <a:endParaRPr lang="en-US"/>
          </a:p>
        </p:txBody>
      </p:sp>
      <p:sp>
        <p:nvSpPr>
          <p:cNvPr id="970" name="Freeform 868">
            <a:extLst>
              <a:ext uri="{FF2B5EF4-FFF2-40B4-BE49-F238E27FC236}">
                <a16:creationId xmlns:a16="http://schemas.microsoft.com/office/drawing/2014/main" id="{ECD900F2-A0FC-4487-BF31-01EE403EDFAD}"/>
              </a:ext>
            </a:extLst>
          </p:cNvPr>
          <p:cNvSpPr>
            <a:spLocks/>
          </p:cNvSpPr>
          <p:nvPr/>
        </p:nvSpPr>
        <p:spPr bwMode="auto">
          <a:xfrm>
            <a:off x="6755606" y="599591"/>
            <a:ext cx="354013" cy="361950"/>
          </a:xfrm>
          <a:custGeom>
            <a:avLst/>
            <a:gdLst>
              <a:gd name="T0" fmla="*/ 27 w 94"/>
              <a:gd name="T1" fmla="*/ 91 h 96"/>
              <a:gd name="T2" fmla="*/ 44 w 94"/>
              <a:gd name="T3" fmla="*/ 6 h 96"/>
              <a:gd name="T4" fmla="*/ 37 w 94"/>
              <a:gd name="T5" fmla="*/ 7 h 96"/>
              <a:gd name="T6" fmla="*/ 76 w 94"/>
              <a:gd name="T7" fmla="*/ 82 h 96"/>
              <a:gd name="T8" fmla="*/ 82 w 94"/>
              <a:gd name="T9" fmla="*/ 77 h 96"/>
              <a:gd name="T10" fmla="*/ 7 w 94"/>
              <a:gd name="T11" fmla="*/ 41 h 96"/>
              <a:gd name="T12" fmla="*/ 6 w 94"/>
              <a:gd name="T13" fmla="*/ 49 h 96"/>
              <a:gd name="T14" fmla="*/ 89 w 94"/>
              <a:gd name="T15" fmla="*/ 34 h 96"/>
              <a:gd name="T16" fmla="*/ 84 w 94"/>
              <a:gd name="T17" fmla="*/ 27 h 96"/>
              <a:gd name="T18" fmla="*/ 20 w 94"/>
              <a:gd name="T19" fmla="*/ 87 h 96"/>
              <a:gd name="T20" fmla="*/ 26 w 94"/>
              <a:gd name="T21" fmla="*/ 92 h 96"/>
              <a:gd name="T22" fmla="*/ 90 w 94"/>
              <a:gd name="T23" fmla="*/ 33 h 96"/>
              <a:gd name="T24" fmla="*/ 86 w 94"/>
              <a:gd name="T25" fmla="*/ 26 h 96"/>
              <a:gd name="T26" fmla="*/ 4 w 94"/>
              <a:gd name="T27" fmla="*/ 41 h 96"/>
              <a:gd name="T28" fmla="*/ 3 w 94"/>
              <a:gd name="T29" fmla="*/ 49 h 96"/>
              <a:gd name="T30" fmla="*/ 78 w 94"/>
              <a:gd name="T31" fmla="*/ 84 h 96"/>
              <a:gd name="T32" fmla="*/ 84 w 94"/>
              <a:gd name="T33" fmla="*/ 78 h 96"/>
              <a:gd name="T34" fmla="*/ 44 w 94"/>
              <a:gd name="T35" fmla="*/ 3 h 96"/>
              <a:gd name="T36" fmla="*/ 36 w 94"/>
              <a:gd name="T37" fmla="*/ 4 h 96"/>
              <a:gd name="T38" fmla="*/ 19 w 94"/>
              <a:gd name="T39" fmla="*/ 88 h 96"/>
              <a:gd name="T40" fmla="*/ 27 w 94"/>
              <a:gd name="T41" fmla="*/ 9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96">
                <a:moveTo>
                  <a:pt x="27" y="91"/>
                </a:moveTo>
                <a:cubicBezTo>
                  <a:pt x="34" y="63"/>
                  <a:pt x="40" y="34"/>
                  <a:pt x="44" y="6"/>
                </a:cubicBezTo>
                <a:cubicBezTo>
                  <a:pt x="42" y="6"/>
                  <a:pt x="39" y="7"/>
                  <a:pt x="37" y="7"/>
                </a:cubicBezTo>
                <a:cubicBezTo>
                  <a:pt x="50" y="32"/>
                  <a:pt x="63" y="57"/>
                  <a:pt x="76" y="82"/>
                </a:cubicBezTo>
                <a:cubicBezTo>
                  <a:pt x="78" y="80"/>
                  <a:pt x="80" y="78"/>
                  <a:pt x="82" y="77"/>
                </a:cubicBezTo>
                <a:cubicBezTo>
                  <a:pt x="57" y="65"/>
                  <a:pt x="32" y="53"/>
                  <a:pt x="7" y="41"/>
                </a:cubicBezTo>
                <a:cubicBezTo>
                  <a:pt x="7" y="44"/>
                  <a:pt x="7" y="46"/>
                  <a:pt x="6" y="49"/>
                </a:cubicBezTo>
                <a:cubicBezTo>
                  <a:pt x="34" y="44"/>
                  <a:pt x="61" y="39"/>
                  <a:pt x="89" y="34"/>
                </a:cubicBezTo>
                <a:cubicBezTo>
                  <a:pt x="87" y="32"/>
                  <a:pt x="86" y="30"/>
                  <a:pt x="84" y="27"/>
                </a:cubicBezTo>
                <a:cubicBezTo>
                  <a:pt x="63" y="47"/>
                  <a:pt x="41" y="67"/>
                  <a:pt x="20" y="87"/>
                </a:cubicBezTo>
                <a:cubicBezTo>
                  <a:pt x="16" y="90"/>
                  <a:pt x="22" y="96"/>
                  <a:pt x="26" y="92"/>
                </a:cubicBezTo>
                <a:cubicBezTo>
                  <a:pt x="47" y="73"/>
                  <a:pt x="69" y="53"/>
                  <a:pt x="90" y="33"/>
                </a:cubicBezTo>
                <a:cubicBezTo>
                  <a:pt x="94" y="30"/>
                  <a:pt x="90" y="26"/>
                  <a:pt x="86" y="26"/>
                </a:cubicBezTo>
                <a:cubicBezTo>
                  <a:pt x="59" y="31"/>
                  <a:pt x="31" y="36"/>
                  <a:pt x="4" y="41"/>
                </a:cubicBezTo>
                <a:cubicBezTo>
                  <a:pt x="1" y="42"/>
                  <a:pt x="0" y="47"/>
                  <a:pt x="3" y="49"/>
                </a:cubicBezTo>
                <a:cubicBezTo>
                  <a:pt x="28" y="60"/>
                  <a:pt x="53" y="72"/>
                  <a:pt x="78" y="84"/>
                </a:cubicBezTo>
                <a:cubicBezTo>
                  <a:pt x="82" y="85"/>
                  <a:pt x="86" y="82"/>
                  <a:pt x="84" y="78"/>
                </a:cubicBezTo>
                <a:cubicBezTo>
                  <a:pt x="70" y="53"/>
                  <a:pt x="57" y="28"/>
                  <a:pt x="44" y="3"/>
                </a:cubicBezTo>
                <a:cubicBezTo>
                  <a:pt x="42" y="0"/>
                  <a:pt x="37" y="0"/>
                  <a:pt x="36" y="4"/>
                </a:cubicBezTo>
                <a:cubicBezTo>
                  <a:pt x="32" y="32"/>
                  <a:pt x="26" y="60"/>
                  <a:pt x="19" y="88"/>
                </a:cubicBezTo>
                <a:cubicBezTo>
                  <a:pt x="17" y="94"/>
                  <a:pt x="25" y="96"/>
                  <a:pt x="27" y="9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1" name="Freeform 869">
            <a:extLst>
              <a:ext uri="{FF2B5EF4-FFF2-40B4-BE49-F238E27FC236}">
                <a16:creationId xmlns:a16="http://schemas.microsoft.com/office/drawing/2014/main" id="{ED776C23-F6B6-4AC3-B23C-58ECD95C6900}"/>
              </a:ext>
            </a:extLst>
          </p:cNvPr>
          <p:cNvSpPr>
            <a:spLocks/>
          </p:cNvSpPr>
          <p:nvPr/>
        </p:nvSpPr>
        <p:spPr bwMode="auto">
          <a:xfrm>
            <a:off x="9896477" y="322263"/>
            <a:ext cx="350838" cy="373063"/>
          </a:xfrm>
          <a:custGeom>
            <a:avLst/>
            <a:gdLst>
              <a:gd name="T0" fmla="*/ 39 w 93"/>
              <a:gd name="T1" fmla="*/ 92 h 99"/>
              <a:gd name="T2" fmla="*/ 31 w 93"/>
              <a:gd name="T3" fmla="*/ 5 h 99"/>
              <a:gd name="T4" fmla="*/ 24 w 93"/>
              <a:gd name="T5" fmla="*/ 9 h 99"/>
              <a:gd name="T6" fmla="*/ 84 w 93"/>
              <a:gd name="T7" fmla="*/ 69 h 99"/>
              <a:gd name="T8" fmla="*/ 88 w 93"/>
              <a:gd name="T9" fmla="*/ 62 h 99"/>
              <a:gd name="T10" fmla="*/ 6 w 93"/>
              <a:gd name="T11" fmla="*/ 51 h 99"/>
              <a:gd name="T12" fmla="*/ 7 w 93"/>
              <a:gd name="T13" fmla="*/ 59 h 99"/>
              <a:gd name="T14" fmla="*/ 81 w 93"/>
              <a:gd name="T15" fmla="*/ 20 h 99"/>
              <a:gd name="T16" fmla="*/ 76 w 93"/>
              <a:gd name="T17" fmla="*/ 14 h 99"/>
              <a:gd name="T18" fmla="*/ 32 w 93"/>
              <a:gd name="T19" fmla="*/ 90 h 99"/>
              <a:gd name="T20" fmla="*/ 39 w 93"/>
              <a:gd name="T21" fmla="*/ 94 h 99"/>
              <a:gd name="T22" fmla="*/ 83 w 93"/>
              <a:gd name="T23" fmla="*/ 18 h 99"/>
              <a:gd name="T24" fmla="*/ 77 w 93"/>
              <a:gd name="T25" fmla="*/ 13 h 99"/>
              <a:gd name="T26" fmla="*/ 3 w 93"/>
              <a:gd name="T27" fmla="*/ 52 h 99"/>
              <a:gd name="T28" fmla="*/ 4 w 93"/>
              <a:gd name="T29" fmla="*/ 59 h 99"/>
              <a:gd name="T30" fmla="*/ 86 w 93"/>
              <a:gd name="T31" fmla="*/ 70 h 99"/>
              <a:gd name="T32" fmla="*/ 90 w 93"/>
              <a:gd name="T33" fmla="*/ 63 h 99"/>
              <a:gd name="T34" fmla="*/ 29 w 93"/>
              <a:gd name="T35" fmla="*/ 3 h 99"/>
              <a:gd name="T36" fmla="*/ 23 w 93"/>
              <a:gd name="T37" fmla="*/ 7 h 99"/>
              <a:gd name="T38" fmla="*/ 31 w 93"/>
              <a:gd name="T39" fmla="*/ 92 h 99"/>
              <a:gd name="T40" fmla="*/ 39 w 93"/>
              <a:gd name="T41" fmla="*/ 9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3" h="99">
                <a:moveTo>
                  <a:pt x="39" y="92"/>
                </a:moveTo>
                <a:cubicBezTo>
                  <a:pt x="38" y="63"/>
                  <a:pt x="35" y="34"/>
                  <a:pt x="31" y="5"/>
                </a:cubicBezTo>
                <a:cubicBezTo>
                  <a:pt x="28" y="7"/>
                  <a:pt x="26" y="8"/>
                  <a:pt x="24" y="9"/>
                </a:cubicBezTo>
                <a:cubicBezTo>
                  <a:pt x="44" y="29"/>
                  <a:pt x="64" y="49"/>
                  <a:pt x="84" y="69"/>
                </a:cubicBezTo>
                <a:cubicBezTo>
                  <a:pt x="85" y="67"/>
                  <a:pt x="87" y="64"/>
                  <a:pt x="88" y="62"/>
                </a:cubicBezTo>
                <a:cubicBezTo>
                  <a:pt x="61" y="58"/>
                  <a:pt x="33" y="55"/>
                  <a:pt x="6" y="51"/>
                </a:cubicBezTo>
                <a:cubicBezTo>
                  <a:pt x="6" y="54"/>
                  <a:pt x="7" y="56"/>
                  <a:pt x="7" y="59"/>
                </a:cubicBezTo>
                <a:cubicBezTo>
                  <a:pt x="32" y="46"/>
                  <a:pt x="57" y="33"/>
                  <a:pt x="81" y="20"/>
                </a:cubicBezTo>
                <a:cubicBezTo>
                  <a:pt x="79" y="18"/>
                  <a:pt x="77" y="16"/>
                  <a:pt x="76" y="14"/>
                </a:cubicBezTo>
                <a:cubicBezTo>
                  <a:pt x="61" y="40"/>
                  <a:pt x="46" y="65"/>
                  <a:pt x="32" y="90"/>
                </a:cubicBezTo>
                <a:cubicBezTo>
                  <a:pt x="29" y="95"/>
                  <a:pt x="36" y="99"/>
                  <a:pt x="39" y="94"/>
                </a:cubicBezTo>
                <a:cubicBezTo>
                  <a:pt x="53" y="69"/>
                  <a:pt x="68" y="44"/>
                  <a:pt x="83" y="18"/>
                </a:cubicBezTo>
                <a:cubicBezTo>
                  <a:pt x="85" y="15"/>
                  <a:pt x="81" y="11"/>
                  <a:pt x="77" y="13"/>
                </a:cubicBezTo>
                <a:cubicBezTo>
                  <a:pt x="52" y="26"/>
                  <a:pt x="28" y="39"/>
                  <a:pt x="3" y="52"/>
                </a:cubicBezTo>
                <a:cubicBezTo>
                  <a:pt x="0" y="53"/>
                  <a:pt x="0" y="59"/>
                  <a:pt x="4" y="59"/>
                </a:cubicBezTo>
                <a:cubicBezTo>
                  <a:pt x="31" y="63"/>
                  <a:pt x="59" y="67"/>
                  <a:pt x="86" y="70"/>
                </a:cubicBezTo>
                <a:cubicBezTo>
                  <a:pt x="90" y="71"/>
                  <a:pt x="93" y="66"/>
                  <a:pt x="90" y="63"/>
                </a:cubicBezTo>
                <a:cubicBezTo>
                  <a:pt x="70" y="43"/>
                  <a:pt x="50" y="23"/>
                  <a:pt x="29" y="3"/>
                </a:cubicBezTo>
                <a:cubicBezTo>
                  <a:pt x="26" y="0"/>
                  <a:pt x="22" y="4"/>
                  <a:pt x="23" y="7"/>
                </a:cubicBezTo>
                <a:cubicBezTo>
                  <a:pt x="27" y="36"/>
                  <a:pt x="29" y="64"/>
                  <a:pt x="31" y="92"/>
                </a:cubicBezTo>
                <a:cubicBezTo>
                  <a:pt x="31" y="98"/>
                  <a:pt x="40" y="98"/>
                  <a:pt x="39" y="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4861</TotalTime>
  <Words>434</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Calibri Light</vt:lpstr>
      <vt:lpstr>Cronos Pro</vt:lpstr>
      <vt:lpstr>Gill Sans</vt:lpstr>
      <vt:lpstr>Lato Black</vt:lpstr>
      <vt:lpstr>Lato Light</vt:lpstr>
      <vt:lpstr>Merry Christmas Flake</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264</cp:revision>
  <dcterms:created xsi:type="dcterms:W3CDTF">2020-04-22T15:34:04Z</dcterms:created>
  <dcterms:modified xsi:type="dcterms:W3CDTF">2025-06-09T15:43:21Z</dcterms:modified>
</cp:coreProperties>
</file>